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3" r:id="rId46"/>
    <p:sldId id="305" r:id="rId47"/>
    <p:sldId id="307" r:id="rId48"/>
    <p:sldId id="306" r:id="rId49"/>
    <p:sldId id="304" r:id="rId50"/>
    <p:sldId id="308" r:id="rId51"/>
    <p:sldId id="309" r:id="rId52"/>
    <p:sldId id="310" r:id="rId53"/>
    <p:sldId id="302"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18-10-2022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562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18-10-2022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51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18-10-2022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3101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18-10-2022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19013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18-10-2022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1948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18-10-2022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3025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18-10-2022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9899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18-10-2022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0498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18-10-2022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56495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18-10-2022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2451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18-10-2022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8453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18-10-2022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9726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Service Layer and Spring Framework</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21CB4E-0E0F-8DCA-04F2-2D0A68FBB7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4656E9-F31D-3B61-D830-E52A6F36FEE4}"/>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9D451028-EADF-A4A4-F4E3-0EAB57AC7C0A}"/>
              </a:ext>
            </a:extLst>
          </p:cNvPr>
          <p:cNvSpPr txBox="1"/>
          <p:nvPr/>
        </p:nvSpPr>
        <p:spPr>
          <a:xfrm>
            <a:off x="838200" y="487619"/>
            <a:ext cx="11011293" cy="6494085"/>
          </a:xfrm>
          <a:prstGeom prst="rect">
            <a:avLst/>
          </a:prstGeom>
          <a:noFill/>
        </p:spPr>
        <p:txBody>
          <a:bodyPr wrap="square">
            <a:spAutoFit/>
          </a:bodyPr>
          <a:lstStyle/>
          <a:p>
            <a:r>
              <a:rPr lang="en-IN" sz="1600" dirty="0"/>
              <a:t>package </a:t>
            </a:r>
            <a:r>
              <a:rPr lang="en-IN" sz="1600" dirty="0" err="1"/>
              <a:t>com.hnd.ui</a:t>
            </a:r>
            <a:r>
              <a:rPr lang="en-IN" sz="1600" dirty="0"/>
              <a:t>;</a:t>
            </a:r>
          </a:p>
          <a:p>
            <a:r>
              <a:rPr lang="en-IN" sz="1600" dirty="0"/>
              <a:t>import org.apache.commons.configuration2.PropertiesConfiguration;</a:t>
            </a:r>
          </a:p>
          <a:p>
            <a:r>
              <a:rPr lang="en-IN" sz="1600" dirty="0"/>
              <a:t>import org.apache.commons.configuration2.builder.fluent.Configurations;</a:t>
            </a:r>
          </a:p>
          <a:p>
            <a:r>
              <a:rPr lang="en-IN" sz="1600" dirty="0"/>
              <a:t>import </a:t>
            </a:r>
            <a:r>
              <a:rPr lang="en-IN" sz="1600" dirty="0" err="1"/>
              <a:t>org.apache.commons.logging.Log</a:t>
            </a:r>
            <a:r>
              <a:rPr lang="en-IN" sz="1600" dirty="0"/>
              <a:t>;</a:t>
            </a:r>
          </a:p>
          <a:p>
            <a:r>
              <a:rPr lang="en-IN" sz="1600" dirty="0"/>
              <a:t>import </a:t>
            </a:r>
            <a:r>
              <a:rPr lang="en-IN" sz="1600" dirty="0" err="1"/>
              <a:t>org.apache.commons.logging.LogFactory</a:t>
            </a:r>
            <a:r>
              <a:rPr lang="en-IN" sz="1600" dirty="0"/>
              <a:t>;</a:t>
            </a:r>
          </a:p>
          <a:p>
            <a:r>
              <a:rPr lang="en-IN" sz="1600" dirty="0"/>
              <a:t>import </a:t>
            </a:r>
            <a:r>
              <a:rPr lang="en-IN" sz="1600" dirty="0" err="1"/>
              <a:t>com.hnd.controller.CustomerLoginController</a:t>
            </a:r>
            <a:r>
              <a:rPr lang="en-IN" sz="1600" dirty="0"/>
              <a:t>;</a:t>
            </a:r>
          </a:p>
          <a:p>
            <a:r>
              <a:rPr lang="en-IN" sz="1600" dirty="0"/>
              <a:t>import </a:t>
            </a:r>
            <a:r>
              <a:rPr lang="en-IN" sz="1600" dirty="0" err="1"/>
              <a:t>com.hnd.dto.CustomerLoginDTO</a:t>
            </a:r>
            <a:r>
              <a:rPr lang="en-IN" sz="1600" dirty="0"/>
              <a:t>;</a:t>
            </a:r>
          </a:p>
          <a:p>
            <a:r>
              <a:rPr lang="en-IN" sz="1600" dirty="0"/>
              <a:t>public class </a:t>
            </a:r>
            <a:r>
              <a:rPr lang="en-IN" sz="1600" dirty="0" err="1"/>
              <a:t>UserInterface</a:t>
            </a:r>
            <a:r>
              <a:rPr lang="en-IN" sz="1600" dirty="0"/>
              <a:t> {</a:t>
            </a:r>
          </a:p>
          <a:p>
            <a:r>
              <a:rPr lang="en-IN" sz="1600" dirty="0"/>
              <a:t>	private static final Log LOGGER = </a:t>
            </a:r>
            <a:r>
              <a:rPr lang="en-IN" sz="1600" dirty="0" err="1"/>
              <a:t>LogFactory.getLog</a:t>
            </a:r>
            <a:r>
              <a:rPr lang="en-IN" sz="1600" dirty="0"/>
              <a:t>(</a:t>
            </a:r>
            <a:r>
              <a:rPr lang="en-IN" sz="1600" dirty="0" err="1"/>
              <a:t>UserInterface.class</a:t>
            </a:r>
            <a:r>
              <a:rPr lang="en-IN" sz="1600" dirty="0"/>
              <a:t>);</a:t>
            </a:r>
          </a:p>
          <a:p>
            <a:r>
              <a:rPr lang="en-IN" sz="1600" dirty="0"/>
              <a:t>	</a:t>
            </a:r>
          </a:p>
          <a:p>
            <a:r>
              <a:rPr lang="en-IN" sz="1600" dirty="0"/>
              <a:t>	public static void main(String[] </a:t>
            </a:r>
            <a:r>
              <a:rPr lang="en-IN" sz="1600" dirty="0" err="1"/>
              <a:t>args</a:t>
            </a:r>
            <a:r>
              <a:rPr lang="en-IN" sz="1600" dirty="0"/>
              <a:t>) throws Exception {</a:t>
            </a:r>
          </a:p>
          <a:p>
            <a:r>
              <a:rPr lang="en-IN" sz="1600" dirty="0"/>
              <a:t>		</a:t>
            </a:r>
          </a:p>
          <a:p>
            <a:r>
              <a:rPr lang="en-IN" sz="1600" dirty="0"/>
              <a:t>		</a:t>
            </a:r>
            <a:r>
              <a:rPr lang="en-IN" sz="1600" dirty="0" err="1"/>
              <a:t>PropertiesConfiguration</a:t>
            </a:r>
            <a:r>
              <a:rPr lang="en-IN" sz="1600" dirty="0"/>
              <a:t> config=new Configurations().properties("</a:t>
            </a:r>
            <a:r>
              <a:rPr lang="en-IN" sz="1600" dirty="0" err="1"/>
              <a:t>configuration.properties</a:t>
            </a:r>
            <a:r>
              <a:rPr lang="en-IN" sz="1600" dirty="0"/>
              <a:t>");</a:t>
            </a:r>
          </a:p>
          <a:p>
            <a:r>
              <a:rPr lang="en-IN" sz="1600" dirty="0"/>
              <a:t>		try {</a:t>
            </a:r>
          </a:p>
          <a:p>
            <a:r>
              <a:rPr lang="en-IN" sz="1600" dirty="0"/>
              <a:t>			</a:t>
            </a:r>
            <a:r>
              <a:rPr lang="en-IN" sz="1600" dirty="0" err="1"/>
              <a:t>CustomerLoginDTO</a:t>
            </a:r>
            <a:r>
              <a:rPr lang="en-IN" sz="1600" dirty="0"/>
              <a:t> </a:t>
            </a:r>
            <a:r>
              <a:rPr lang="en-IN" sz="1600" dirty="0" err="1"/>
              <a:t>customerLoginDTO</a:t>
            </a:r>
            <a:r>
              <a:rPr lang="en-IN" sz="1600" dirty="0"/>
              <a:t> = new </a:t>
            </a:r>
            <a:r>
              <a:rPr lang="en-IN" sz="1600" dirty="0" err="1"/>
              <a:t>CustomerLoginDTO</a:t>
            </a:r>
            <a:r>
              <a:rPr lang="en-IN" sz="1600" dirty="0"/>
              <a:t>();</a:t>
            </a:r>
          </a:p>
          <a:p>
            <a:r>
              <a:rPr lang="en-IN" sz="1600" dirty="0"/>
              <a:t>			</a:t>
            </a:r>
            <a:r>
              <a:rPr lang="en-IN" sz="1600" dirty="0" err="1"/>
              <a:t>customerLoginDTO.setLoginName</a:t>
            </a:r>
            <a:r>
              <a:rPr lang="en-IN" sz="1600" dirty="0"/>
              <a:t>("harry");</a:t>
            </a:r>
          </a:p>
          <a:p>
            <a:r>
              <a:rPr lang="en-IN" sz="1600" dirty="0"/>
              <a:t>			</a:t>
            </a:r>
            <a:r>
              <a:rPr lang="en-IN" sz="1600" dirty="0" err="1"/>
              <a:t>customerLoginDTO.setPassword</a:t>
            </a:r>
            <a:r>
              <a:rPr lang="en-IN" sz="1600" dirty="0"/>
              <a:t>("harry123");</a:t>
            </a:r>
          </a:p>
          <a:p>
            <a:r>
              <a:rPr lang="en-IN" sz="1600" dirty="0"/>
              <a:t>			</a:t>
            </a:r>
          </a:p>
          <a:p>
            <a:r>
              <a:rPr lang="en-IN" sz="1600" dirty="0"/>
              <a:t>			</a:t>
            </a:r>
            <a:r>
              <a:rPr lang="en-IN" sz="1600" dirty="0" err="1"/>
              <a:t>CustomerLoginController</a:t>
            </a:r>
            <a:r>
              <a:rPr lang="en-IN" sz="1600" dirty="0"/>
              <a:t> </a:t>
            </a:r>
            <a:r>
              <a:rPr lang="en-IN" sz="1600" dirty="0" err="1"/>
              <a:t>customerLoginController</a:t>
            </a:r>
            <a:r>
              <a:rPr lang="en-IN" sz="1600" dirty="0"/>
              <a:t> = new </a:t>
            </a:r>
            <a:r>
              <a:rPr lang="en-IN" sz="1600" dirty="0" err="1"/>
              <a:t>CustomerLoginController</a:t>
            </a:r>
            <a:r>
              <a:rPr lang="en-IN" sz="1600" dirty="0"/>
              <a:t>();</a:t>
            </a:r>
          </a:p>
          <a:p>
            <a:r>
              <a:rPr lang="en-IN" sz="1600" dirty="0"/>
              <a:t>			String message = </a:t>
            </a:r>
            <a:r>
              <a:rPr lang="en-IN" sz="1600" dirty="0" err="1"/>
              <a:t>customerLoginController.authenticateCustomer</a:t>
            </a:r>
            <a:r>
              <a:rPr lang="en-IN" sz="1600" dirty="0"/>
              <a:t>(</a:t>
            </a:r>
            <a:r>
              <a:rPr lang="en-IN" sz="1600" dirty="0" err="1"/>
              <a:t>customerLoginDTO</a:t>
            </a:r>
            <a:r>
              <a:rPr lang="en-IN" sz="1600" dirty="0"/>
              <a:t>);</a:t>
            </a:r>
          </a:p>
          <a:p>
            <a:r>
              <a:rPr lang="en-IN" sz="1600" dirty="0"/>
              <a:t>			LOGGER.info(</a:t>
            </a:r>
            <a:r>
              <a:rPr lang="en-IN" sz="1600" dirty="0" err="1"/>
              <a:t>config.getProperty</a:t>
            </a:r>
            <a:r>
              <a:rPr lang="en-IN" sz="1600" dirty="0"/>
              <a:t>(message));</a:t>
            </a:r>
          </a:p>
          <a:p>
            <a:r>
              <a:rPr lang="en-IN" sz="1600" dirty="0"/>
              <a:t>		} catch (Exception exception) {</a:t>
            </a:r>
          </a:p>
          <a:p>
            <a:r>
              <a:rPr lang="en-IN" sz="1600" dirty="0"/>
              <a:t>			LOGGER.info(</a:t>
            </a:r>
            <a:r>
              <a:rPr lang="en-IN" sz="1600" dirty="0" err="1"/>
              <a:t>config.getProperty</a:t>
            </a:r>
            <a:r>
              <a:rPr lang="en-IN" sz="1600" dirty="0"/>
              <a:t>(</a:t>
            </a:r>
            <a:r>
              <a:rPr lang="en-IN" sz="1600" dirty="0" err="1"/>
              <a:t>exception.getMessage</a:t>
            </a:r>
            <a:r>
              <a:rPr lang="en-IN" sz="1600" dirty="0"/>
              <a:t>()));</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26181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3F47-B83C-900D-B8B5-6480E2847488}"/>
              </a:ext>
            </a:extLst>
          </p:cNvPr>
          <p:cNvSpPr>
            <a:spLocks noGrp="1"/>
          </p:cNvSpPr>
          <p:nvPr>
            <p:ph type="title"/>
          </p:nvPr>
        </p:nvSpPr>
        <p:spPr>
          <a:xfrm>
            <a:off x="838200" y="681037"/>
            <a:ext cx="10515600" cy="1336299"/>
          </a:xfrm>
        </p:spPr>
        <p:txBody>
          <a:bodyPr/>
          <a:lstStyle/>
          <a:p>
            <a:pPr algn="ctr"/>
            <a:r>
              <a:rPr lang="en-IN" b="1" dirty="0"/>
              <a:t>Need of Spring Framework </a:t>
            </a:r>
            <a:br>
              <a:rPr lang="en-IN" b="1" dirty="0"/>
            </a:br>
            <a:endParaRPr lang="en-IN" dirty="0"/>
          </a:p>
        </p:txBody>
      </p:sp>
      <p:sp>
        <p:nvSpPr>
          <p:cNvPr id="3" name="Content Placeholder 2">
            <a:extLst>
              <a:ext uri="{FF2B5EF4-FFF2-40B4-BE49-F238E27FC236}">
                <a16:creationId xmlns:a16="http://schemas.microsoft.com/office/drawing/2014/main" id="{367C74D4-C5A4-CD14-0CFB-B411CA3E0A29}"/>
              </a:ext>
            </a:extLst>
          </p:cNvPr>
          <p:cNvSpPr>
            <a:spLocks noGrp="1"/>
          </p:cNvSpPr>
          <p:nvPr>
            <p:ph idx="1"/>
          </p:nvPr>
        </p:nvSpPr>
        <p:spPr>
          <a:xfrm>
            <a:off x="838200" y="1536568"/>
            <a:ext cx="10515600" cy="5321431"/>
          </a:xfrm>
        </p:spPr>
        <p:txBody>
          <a:bodyPr>
            <a:normAutofit fontScale="85000" lnSpcReduction="20000"/>
          </a:bodyPr>
          <a:lstStyle/>
          <a:p>
            <a:pPr marL="0" indent="0">
              <a:buNone/>
            </a:pPr>
            <a:r>
              <a:rPr lang="en-US" sz="2400" dirty="0">
                <a:solidFill>
                  <a:schemeClr val="tx1">
                    <a:lumMod val="65000"/>
                    <a:lumOff val="35000"/>
                  </a:schemeClr>
                </a:solidFill>
              </a:rPr>
              <a:t>Consider the following implementation of </a:t>
            </a:r>
            <a:r>
              <a:rPr lang="en-US" sz="2400" dirty="0" err="1">
                <a:solidFill>
                  <a:schemeClr val="tx1">
                    <a:lumMod val="65000"/>
                    <a:lumOff val="35000"/>
                  </a:schemeClr>
                </a:solidFill>
              </a:rPr>
              <a:t>CustomerLoginServiceImpl</a:t>
            </a:r>
            <a:r>
              <a:rPr lang="en-US" sz="2400" dirty="0">
                <a:solidFill>
                  <a:schemeClr val="tx1">
                    <a:lumMod val="65000"/>
                    <a:lumOff val="35000"/>
                  </a:schemeClr>
                </a:solidFill>
              </a:rPr>
              <a:t> class:</a:t>
            </a:r>
          </a:p>
          <a:p>
            <a:pPr marL="0" indent="0">
              <a:buNone/>
            </a:pPr>
            <a:endParaRPr lang="en-US" sz="2000" dirty="0">
              <a:solidFill>
                <a:schemeClr val="tx1">
                  <a:lumMod val="65000"/>
                  <a:lumOff val="35000"/>
                </a:schemeClr>
              </a:solidFill>
            </a:endParaRPr>
          </a:p>
          <a:p>
            <a:pPr marL="0" indent="0">
              <a:buNone/>
            </a:pPr>
            <a:r>
              <a:rPr lang="en-IN" sz="2000" dirty="0"/>
              <a:t>public class </a:t>
            </a:r>
            <a:r>
              <a:rPr lang="en-IN" sz="2000" dirty="0" err="1"/>
              <a:t>CustomerLoginServiceImpl</a:t>
            </a:r>
            <a:r>
              <a:rPr lang="en-IN" sz="2000" dirty="0"/>
              <a:t> implements </a:t>
            </a:r>
            <a:r>
              <a:rPr lang="en-IN" sz="2000" dirty="0" err="1"/>
              <a:t>CustomerLoginService</a:t>
            </a:r>
            <a:r>
              <a:rPr lang="en-IN" sz="2000" dirty="0"/>
              <a:t> {</a:t>
            </a:r>
          </a:p>
          <a:p>
            <a:pPr marL="0" indent="0">
              <a:buNone/>
            </a:pPr>
            <a:r>
              <a:rPr lang="en-IN" sz="2000" dirty="0"/>
              <a:t>	private </a:t>
            </a:r>
            <a:r>
              <a:rPr lang="en-IN" sz="2000" dirty="0" err="1"/>
              <a:t>CustomerLoginRepository</a:t>
            </a:r>
            <a:r>
              <a:rPr lang="en-IN" sz="2000" dirty="0"/>
              <a:t> </a:t>
            </a:r>
            <a:r>
              <a:rPr lang="en-IN" sz="2000" dirty="0" err="1"/>
              <a:t>customerLoginRepository</a:t>
            </a:r>
            <a:r>
              <a:rPr lang="en-IN" sz="2000" dirty="0"/>
              <a:t> = new </a:t>
            </a:r>
            <a:r>
              <a:rPr lang="en-IN" sz="2000" dirty="0" err="1"/>
              <a:t>CustomerLoginRepositoryImpl</a:t>
            </a:r>
            <a:r>
              <a:rPr lang="en-IN" sz="2000" dirty="0"/>
              <a:t>();</a:t>
            </a:r>
          </a:p>
          <a:p>
            <a:pPr marL="0" indent="0">
              <a:buNone/>
            </a:pPr>
            <a:r>
              <a:rPr lang="en-IN" sz="2000" dirty="0"/>
              <a:t>	public String </a:t>
            </a:r>
            <a:r>
              <a:rPr lang="en-IN" sz="2000" dirty="0" err="1"/>
              <a:t>authenticateCustomer</a:t>
            </a:r>
            <a:r>
              <a:rPr lang="en-IN" sz="2000" dirty="0"/>
              <a:t>(</a:t>
            </a:r>
            <a:r>
              <a:rPr lang="en-IN" sz="2000" dirty="0" err="1"/>
              <a:t>CustomerLoginDTO</a:t>
            </a:r>
            <a:r>
              <a:rPr lang="en-IN" sz="2000" dirty="0"/>
              <a:t> </a:t>
            </a:r>
            <a:r>
              <a:rPr lang="en-IN" sz="2000" dirty="0" err="1"/>
              <a:t>customerLoginDTO</a:t>
            </a:r>
            <a:r>
              <a:rPr lang="en-IN" sz="2000" dirty="0"/>
              <a:t>) throws </a:t>
            </a:r>
            <a:r>
              <a:rPr lang="en-IN" sz="2000" dirty="0" err="1"/>
              <a:t>hndBankException</a:t>
            </a:r>
            <a:r>
              <a:rPr lang="en-IN" sz="2000" dirty="0"/>
              <a:t> {</a:t>
            </a:r>
          </a:p>
          <a:p>
            <a:pPr marL="0" indent="0">
              <a:buNone/>
            </a:pPr>
            <a:r>
              <a:rPr lang="en-IN" sz="2000" dirty="0"/>
              <a:t>		String </a:t>
            </a:r>
            <a:r>
              <a:rPr lang="en-IN" sz="2000" dirty="0" err="1"/>
              <a:t>toReturn</a:t>
            </a:r>
            <a:r>
              <a:rPr lang="en-IN" sz="2000" dirty="0"/>
              <a:t> = null;</a:t>
            </a:r>
          </a:p>
          <a:p>
            <a:pPr marL="0" indent="0">
              <a:buNone/>
            </a:pPr>
            <a:r>
              <a:rPr lang="en-IN" sz="2000" dirty="0"/>
              <a:t>		</a:t>
            </a:r>
            <a:r>
              <a:rPr lang="en-IN" sz="2000" dirty="0" err="1"/>
              <a:t>CustomerLoginDTO</a:t>
            </a:r>
            <a:r>
              <a:rPr lang="en-IN" sz="2000" dirty="0"/>
              <a:t> </a:t>
            </a:r>
            <a:r>
              <a:rPr lang="en-IN" sz="2000" dirty="0" err="1"/>
              <a:t>customerLoginFromRepository</a:t>
            </a:r>
            <a:r>
              <a:rPr lang="en-IN" sz="2000" dirty="0"/>
              <a:t> = </a:t>
            </a:r>
          </a:p>
          <a:p>
            <a:pPr marL="0" indent="0">
              <a:buNone/>
            </a:pPr>
            <a:r>
              <a:rPr lang="en-IN" sz="2000" dirty="0"/>
              <a:t>				</a:t>
            </a:r>
            <a:r>
              <a:rPr lang="en-IN" sz="2000" dirty="0" err="1"/>
              <a:t>customerLoginRepository.getCustomerLoginByLoginName</a:t>
            </a:r>
            <a:r>
              <a:rPr lang="en-IN" sz="2000" dirty="0"/>
              <a:t>(</a:t>
            </a:r>
            <a:r>
              <a:rPr lang="en-IN" sz="2000" dirty="0" err="1"/>
              <a:t>customerLoginDTO.getLoginName</a:t>
            </a:r>
            <a:r>
              <a:rPr lang="en-IN" sz="2000" dirty="0"/>
              <a:t>());</a:t>
            </a:r>
          </a:p>
          <a:p>
            <a:pPr marL="0" indent="0">
              <a:buNone/>
            </a:pPr>
            <a:r>
              <a:rPr lang="en-IN" sz="2000" dirty="0"/>
              <a:t>		if (</a:t>
            </a:r>
            <a:r>
              <a:rPr lang="en-IN" sz="2000" dirty="0" err="1"/>
              <a:t>customerLoginDTO.getPassword</a:t>
            </a:r>
            <a:r>
              <a:rPr lang="en-IN" sz="2000" dirty="0"/>
              <a:t>().equals(</a:t>
            </a:r>
            <a:r>
              <a:rPr lang="en-IN" sz="2000" dirty="0" err="1"/>
              <a:t>customerLoginFromRepository.getPassword</a:t>
            </a:r>
            <a:r>
              <a:rPr lang="en-IN" sz="2000" dirty="0"/>
              <a:t>())) {</a:t>
            </a:r>
          </a:p>
          <a:p>
            <a:pPr marL="0" indent="0">
              <a:buNone/>
            </a:pPr>
            <a:r>
              <a:rPr lang="en-IN" sz="2000" dirty="0"/>
              <a:t>			</a:t>
            </a:r>
            <a:r>
              <a:rPr lang="en-IN" sz="2000" dirty="0" err="1"/>
              <a:t>toReturn</a:t>
            </a:r>
            <a:r>
              <a:rPr lang="en-IN" sz="2000" dirty="0"/>
              <a:t> = "SUCCESS";</a:t>
            </a:r>
          </a:p>
          <a:p>
            <a:pPr marL="0" indent="0">
              <a:buNone/>
            </a:pPr>
            <a:r>
              <a:rPr lang="en-IN" sz="2000" dirty="0"/>
              <a:t>		} else {</a:t>
            </a:r>
          </a:p>
          <a:p>
            <a:pPr marL="0" indent="0">
              <a:buNone/>
            </a:pPr>
            <a:r>
              <a:rPr lang="en-IN" sz="2000" dirty="0"/>
              <a:t>			throw new </a:t>
            </a:r>
            <a:r>
              <a:rPr lang="en-IN" sz="2000" dirty="0" err="1"/>
              <a:t>hndBankException</a:t>
            </a:r>
            <a:r>
              <a:rPr lang="en-IN" sz="2000" dirty="0"/>
              <a:t>("</a:t>
            </a:r>
            <a:r>
              <a:rPr lang="en-IN" sz="2000" dirty="0" err="1"/>
              <a:t>Service.WRONG_CREDENTIALS</a:t>
            </a:r>
            <a:r>
              <a:rPr lang="en-IN" sz="2000" dirty="0"/>
              <a:t>");</a:t>
            </a:r>
          </a:p>
          <a:p>
            <a:pPr marL="0" indent="0">
              <a:buNone/>
            </a:pPr>
            <a:r>
              <a:rPr lang="en-IN" sz="2000" dirty="0"/>
              <a:t>		}</a:t>
            </a:r>
          </a:p>
          <a:p>
            <a:pPr marL="0" indent="0">
              <a:buNone/>
            </a:pPr>
            <a:r>
              <a:rPr lang="en-IN" sz="2000" dirty="0"/>
              <a:t>		return </a:t>
            </a:r>
            <a:r>
              <a:rPr lang="en-IN" sz="2000" dirty="0" err="1"/>
              <a:t>toReturn</a:t>
            </a:r>
            <a:r>
              <a:rPr lang="en-IN" sz="2000" dirty="0"/>
              <a:t>;</a:t>
            </a:r>
          </a:p>
          <a:p>
            <a:pPr marL="0" indent="0">
              <a:buNone/>
            </a:pPr>
            <a:r>
              <a:rPr lang="en-IN" sz="2000" dirty="0"/>
              <a:t>	}</a:t>
            </a:r>
          </a:p>
          <a:p>
            <a:pPr marL="0" indent="0">
              <a:buNone/>
            </a:pPr>
            <a:r>
              <a:rPr lang="en-IN" sz="2000" dirty="0"/>
              <a:t>}</a:t>
            </a: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22B6D362-931C-A076-11CE-BFB5D26EB93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F72F785-937C-55DE-3A52-9C1E9EAD9FE7}"/>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157732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563166-F56C-AE3C-741E-3C07FF7460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1DF396-AEE5-A83D-4BCD-C7A7C0B448EC}"/>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D941552F-A0F2-2356-F9FE-FFA2BE122BAE}"/>
              </a:ext>
            </a:extLst>
          </p:cNvPr>
          <p:cNvSpPr txBox="1"/>
          <p:nvPr/>
        </p:nvSpPr>
        <p:spPr>
          <a:xfrm>
            <a:off x="419492" y="1259846"/>
            <a:ext cx="11353015" cy="4708981"/>
          </a:xfrm>
          <a:prstGeom prst="rect">
            <a:avLst/>
          </a:prstGeom>
          <a:noFill/>
        </p:spPr>
        <p:txBody>
          <a:bodyPr wrap="square">
            <a:spAutoFit/>
          </a:bodyPr>
          <a:lstStyle/>
          <a:p>
            <a:r>
              <a:rPr lang="en-US" sz="2000" dirty="0">
                <a:solidFill>
                  <a:schemeClr val="tx1">
                    <a:lumMod val="65000"/>
                    <a:lumOff val="35000"/>
                  </a:schemeClr>
                </a:solidFill>
                <a:effectLst/>
              </a:rPr>
              <a:t>In this implementation,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depends on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It also instantiates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which makes it tightly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This is a bad design because of the following reasons:</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If you want to unit test </a:t>
            </a:r>
            <a:r>
              <a:rPr lang="en-US" sz="2000" dirty="0" err="1">
                <a:solidFill>
                  <a:schemeClr val="tx1">
                    <a:lumMod val="65000"/>
                    <a:lumOff val="35000"/>
                  </a:schemeClr>
                </a:solidFill>
                <a:effectLst/>
              </a:rPr>
              <a:t>authenticateCustomer</a:t>
            </a:r>
            <a:r>
              <a:rPr lang="en-US" sz="2000" dirty="0">
                <a:solidFill>
                  <a:schemeClr val="tx1">
                    <a:lumMod val="65000"/>
                    <a:lumOff val="35000"/>
                  </a:schemeClr>
                </a:solidFill>
                <a:effectLst/>
              </a:rPr>
              <a:t>() method, then you need a mock object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but you cannot use mock object because there is no way to substitute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object that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has. So, testing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becomes difficult.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2.Also, you cannot use a different implementation of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other than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because of tight coupling.</a:t>
            </a:r>
          </a:p>
          <a:p>
            <a:r>
              <a:rPr lang="en-US" sz="2000" dirty="0">
                <a:solidFill>
                  <a:schemeClr val="tx1">
                    <a:lumMod val="65000"/>
                    <a:lumOff val="35000"/>
                  </a:schemeClr>
                </a:solidFill>
                <a:effectLst/>
              </a:rPr>
              <a:t>So, a more flexible solution is needed where dependencies can be provided externally instead of the dependent creating its own dependencies.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Now, let us see such an implementation of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49108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FD900-5F7E-11D2-95EE-8066C247E6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B1F1D1-603A-53F4-08CF-6C95495CE87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F2887C74-C73A-C14A-CBEB-9523AE655AAD}"/>
              </a:ext>
            </a:extLst>
          </p:cNvPr>
          <p:cNvSpPr txBox="1"/>
          <p:nvPr/>
        </p:nvSpPr>
        <p:spPr>
          <a:xfrm>
            <a:off x="989029" y="591235"/>
            <a:ext cx="9946064" cy="400110"/>
          </a:xfrm>
          <a:prstGeom prst="rect">
            <a:avLst/>
          </a:prstGeom>
          <a:noFill/>
        </p:spPr>
        <p:txBody>
          <a:bodyPr wrap="square">
            <a:spAutoFit/>
          </a:bodyPr>
          <a:lstStyle/>
          <a:p>
            <a:r>
              <a:rPr lang="en-US" sz="2000" dirty="0">
                <a:solidFill>
                  <a:schemeClr val="tx1">
                    <a:lumMod val="65000"/>
                    <a:lumOff val="35000"/>
                  </a:schemeClr>
                </a:solidFill>
              </a:rPr>
              <a:t>Consider the following modified implementation of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5DD011E-0FB4-5DFA-70CF-3A7433B1698F}"/>
              </a:ext>
            </a:extLst>
          </p:cNvPr>
          <p:cNvSpPr txBox="1"/>
          <p:nvPr/>
        </p:nvSpPr>
        <p:spPr>
          <a:xfrm>
            <a:off x="989029" y="991345"/>
            <a:ext cx="11162122" cy="5909310"/>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393025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A3D0D-F946-0367-3641-F890CCA5FD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E47C7C-307E-8198-15F7-272A113BD185}"/>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5738022B-8004-9633-E12D-C68BFE6D4DF7}"/>
              </a:ext>
            </a:extLst>
          </p:cNvPr>
          <p:cNvSpPr txBox="1"/>
          <p:nvPr/>
        </p:nvSpPr>
        <p:spPr>
          <a:xfrm>
            <a:off x="838200" y="407837"/>
            <a:ext cx="11133841" cy="6555641"/>
          </a:xfrm>
          <a:prstGeom prst="rect">
            <a:avLst/>
          </a:prstGeom>
          <a:noFill/>
        </p:spPr>
        <p:txBody>
          <a:bodyPr wrap="square">
            <a:spAutoFit/>
          </a:bodyPr>
          <a:lstStyle/>
          <a:p>
            <a:r>
              <a:rPr lang="en-US" sz="2000" dirty="0">
                <a:solidFill>
                  <a:schemeClr val="tx1">
                    <a:lumMod val="65000"/>
                    <a:lumOff val="35000"/>
                  </a:schemeClr>
                </a:solidFill>
                <a:effectLst/>
              </a:rPr>
              <a:t>In this implementation, you can observe that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does not create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Instead,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is given an object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when it is instantiated through the constructor argument. You can pass the object of any class that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at the time of object creation of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as a constructor argument. This makes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loosely coupled with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So, you can now also easily test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by substituting its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object with a mock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Also, you can use any implementation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solution is more flexible and easy to test but at the same time, it is tedious to manually wire together the dependencies. Also, if you alter the dependencies, you may have to change huge amount of code.</a:t>
            </a:r>
          </a:p>
          <a:p>
            <a:r>
              <a:rPr lang="en-US" sz="2000" dirty="0">
                <a:solidFill>
                  <a:schemeClr val="tx1">
                    <a:lumMod val="65000"/>
                    <a:lumOff val="35000"/>
                  </a:schemeClr>
                </a:solidFill>
                <a:effectLst/>
              </a:rPr>
              <a:t>Instead, a technique called </a:t>
            </a:r>
            <a:r>
              <a:rPr lang="en-US" sz="2000" b="1" dirty="0">
                <a:solidFill>
                  <a:schemeClr val="tx1">
                    <a:lumMod val="65000"/>
                    <a:lumOff val="35000"/>
                  </a:schemeClr>
                </a:solidFill>
                <a:effectLst/>
              </a:rPr>
              <a:t>Dependency Injection (DI)</a:t>
            </a:r>
            <a:r>
              <a:rPr lang="en-US" sz="2000" dirty="0">
                <a:solidFill>
                  <a:schemeClr val="tx1">
                    <a:lumMod val="65000"/>
                    <a:lumOff val="35000"/>
                  </a:schemeClr>
                </a:solidFill>
                <a:effectLst/>
              </a:rPr>
              <a:t> is used. It is a technique in which the responsibility of creating, assembling and wiring the dependencies of a dependent class is externalized to the external framework or library called dependency injection (DI) frameworks. Now the control over the construction, wiring and assembly of an object no longer resides with the dependent classes themselves. This reversal of responsibilities is sometimes also known as </a:t>
            </a:r>
            <a:r>
              <a:rPr lang="en-US" sz="2000" b="1" dirty="0">
                <a:solidFill>
                  <a:schemeClr val="tx1">
                    <a:lumMod val="65000"/>
                    <a:lumOff val="35000"/>
                  </a:schemeClr>
                </a:solidFill>
                <a:effectLst/>
              </a:rPr>
              <a:t>Inversion of Control(IoC)</a:t>
            </a:r>
            <a:r>
              <a:rPr lang="en-US" sz="2000" dirty="0">
                <a:solidFill>
                  <a:schemeClr val="tx1">
                    <a:lumMod val="65000"/>
                    <a:lumOff val="35000"/>
                  </a:schemeClr>
                </a:solidFill>
                <a:effectLst/>
              </a:rPr>
              <a:t>. Dependency injection framework are also called as </a:t>
            </a:r>
            <a:r>
              <a:rPr lang="en-US" sz="2000" b="1" dirty="0">
                <a:solidFill>
                  <a:schemeClr val="tx1">
                    <a:lumMod val="65000"/>
                    <a:lumOff val="35000"/>
                  </a:schemeClr>
                </a:solidFill>
                <a:effectLst/>
              </a:rPr>
              <a:t>IoC containers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There are many third party frameworks which are available for dependency injection such as Spring Framework, Google </a:t>
            </a:r>
            <a:r>
              <a:rPr lang="en-US" sz="2000" dirty="0" err="1">
                <a:solidFill>
                  <a:schemeClr val="tx1">
                    <a:lumMod val="65000"/>
                    <a:lumOff val="35000"/>
                  </a:schemeClr>
                </a:solidFill>
                <a:effectLst/>
              </a:rPr>
              <a:t>Guice</a:t>
            </a:r>
            <a:r>
              <a:rPr lang="en-US" sz="2000" dirty="0">
                <a:solidFill>
                  <a:schemeClr val="tx1">
                    <a:lumMod val="65000"/>
                    <a:lumOff val="35000"/>
                  </a:schemeClr>
                </a:solidFill>
                <a:effectLst/>
              </a:rPr>
              <a:t>, Play Framework, etc. In this course, you will be learning about </a:t>
            </a:r>
            <a:r>
              <a:rPr lang="en-US" sz="2000" b="1" dirty="0">
                <a:solidFill>
                  <a:schemeClr val="tx1">
                    <a:lumMod val="65000"/>
                    <a:lumOff val="35000"/>
                  </a:schemeClr>
                </a:solidFill>
                <a:effectLst/>
              </a:rPr>
              <a:t>Spring Framework</a:t>
            </a:r>
            <a:r>
              <a:rPr lang="en-US" sz="2000" dirty="0">
                <a:solidFill>
                  <a:schemeClr val="tx1">
                    <a:lumMod val="65000"/>
                    <a:lumOff val="35000"/>
                  </a:schemeClr>
                </a:solidFill>
                <a:effectLst/>
              </a:rPr>
              <a:t>. Besides dependency injection, there are many other advantages of using Spring Framework which you will learn later in this course.</a:t>
            </a:r>
          </a:p>
        </p:txBody>
      </p:sp>
    </p:spTree>
    <p:extLst>
      <p:ext uri="{BB962C8B-B14F-4D97-AF65-F5344CB8AC3E}">
        <p14:creationId xmlns:p14="http://schemas.microsoft.com/office/powerpoint/2010/main" val="5388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3120-9C3F-FF4D-D9F9-AC389D3DE658}"/>
              </a:ext>
            </a:extLst>
          </p:cNvPr>
          <p:cNvSpPr>
            <a:spLocks noGrp="1"/>
          </p:cNvSpPr>
          <p:nvPr>
            <p:ph type="title"/>
          </p:nvPr>
        </p:nvSpPr>
        <p:spPr/>
        <p:txBody>
          <a:bodyPr/>
          <a:lstStyle/>
          <a:p>
            <a:pPr algn="ctr"/>
            <a:r>
              <a:rPr lang="en-IN" b="1" dirty="0"/>
              <a:t>Introduction to Spring Framework</a:t>
            </a:r>
          </a:p>
        </p:txBody>
      </p:sp>
      <p:sp>
        <p:nvSpPr>
          <p:cNvPr id="3" name="Content Placeholder 2">
            <a:extLst>
              <a:ext uri="{FF2B5EF4-FFF2-40B4-BE49-F238E27FC236}">
                <a16:creationId xmlns:a16="http://schemas.microsoft.com/office/drawing/2014/main" id="{24D88C56-6179-48E9-6366-9E32AF3766C7}"/>
              </a:ext>
            </a:extLst>
          </p:cNvPr>
          <p:cNvSpPr>
            <a:spLocks noGrp="1"/>
          </p:cNvSpPr>
          <p:nvPr>
            <p:ph idx="1"/>
          </p:nvPr>
        </p:nvSpPr>
        <p:spPr/>
        <p:txBody>
          <a:bodyPr/>
          <a:lstStyle/>
          <a:p>
            <a:r>
              <a:rPr lang="en-US" dirty="0">
                <a:solidFill>
                  <a:schemeClr val="tx1">
                    <a:lumMod val="65000"/>
                    <a:lumOff val="35000"/>
                  </a:schemeClr>
                </a:solidFill>
              </a:rPr>
              <a:t>Spring Framework is an open source Java application development framework which supports building all types of Java applications like web applications, database driven applications, enterprise applications and many more.  Java applications developed using Spring are simple, easily testable, reusable and maintainable. Some of the features are described below.</a:t>
            </a:r>
            <a:endParaRPr lang="en-IN"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40CC4BB-AEE4-B35D-7B1A-71278C8A2C5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F98A4D8C-1125-A0BE-F1BC-4D366D19B0AC}"/>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1857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33A2C-7AE5-50C5-8106-2107A628B0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E92010-D82D-D336-700F-B11C50D36F0B}"/>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1F8CFA98-1045-35ED-E7CF-71A795ED72EB}"/>
              </a:ext>
            </a:extLst>
          </p:cNvPr>
          <p:cNvPicPr>
            <a:picLocks noChangeAspect="1"/>
          </p:cNvPicPr>
          <p:nvPr/>
        </p:nvPicPr>
        <p:blipFill>
          <a:blip r:embed="rId2"/>
          <a:stretch>
            <a:fillRect/>
          </a:stretch>
        </p:blipFill>
        <p:spPr>
          <a:xfrm>
            <a:off x="0" y="867267"/>
            <a:ext cx="12192000" cy="5489083"/>
          </a:xfrm>
          <a:prstGeom prst="rect">
            <a:avLst/>
          </a:prstGeom>
        </p:spPr>
      </p:pic>
    </p:spTree>
    <p:extLst>
      <p:ext uri="{BB962C8B-B14F-4D97-AF65-F5344CB8AC3E}">
        <p14:creationId xmlns:p14="http://schemas.microsoft.com/office/powerpoint/2010/main" val="1081093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2D7A06-097A-FEE6-D9B0-72AB4E4EE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720F8C-B4DD-3856-DC17-8C3F3C03600B}"/>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17FCD055-CB9D-F05F-B9F2-203A9A869838}"/>
              </a:ext>
            </a:extLst>
          </p:cNvPr>
          <p:cNvSpPr txBox="1"/>
          <p:nvPr/>
        </p:nvSpPr>
        <p:spPr>
          <a:xfrm>
            <a:off x="834272" y="684783"/>
            <a:ext cx="10519528" cy="1015663"/>
          </a:xfrm>
          <a:prstGeom prst="rect">
            <a:avLst/>
          </a:prstGeom>
          <a:noFill/>
        </p:spPr>
        <p:txBody>
          <a:bodyPr wrap="square">
            <a:spAutoFit/>
          </a:bodyPr>
          <a:lstStyle/>
          <a:p>
            <a:r>
              <a:rPr lang="en-US" sz="2000" dirty="0">
                <a:solidFill>
                  <a:schemeClr val="tx1">
                    <a:lumMod val="65000"/>
                    <a:lumOff val="35000"/>
                  </a:schemeClr>
                </a:solidFill>
              </a:rPr>
              <a:t>Over the last decade, the Spring Framework has grown dramatically. So, it is worthy to have a look at its evolution. The following image depicts the important features that have come along with each release of Spring, leading up to Spring Framework 5.0.</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6D0733C-2112-6C70-AE0C-690652ABF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849" y="1700446"/>
            <a:ext cx="8679867" cy="5157554"/>
          </a:xfrm>
          <a:prstGeom prst="rect">
            <a:avLst/>
          </a:prstGeom>
        </p:spPr>
      </p:pic>
    </p:spTree>
    <p:extLst>
      <p:ext uri="{BB962C8B-B14F-4D97-AF65-F5344CB8AC3E}">
        <p14:creationId xmlns:p14="http://schemas.microsoft.com/office/powerpoint/2010/main" val="143409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D3AFB-9E6E-EEE0-4551-6324008CE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AE021B-9387-28BE-F306-12B087298B1E}"/>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8745025E-BFA1-5A79-DE14-737CB771AFB1}"/>
              </a:ext>
            </a:extLst>
          </p:cNvPr>
          <p:cNvSpPr txBox="1"/>
          <p:nvPr/>
        </p:nvSpPr>
        <p:spPr>
          <a:xfrm>
            <a:off x="838200" y="598824"/>
            <a:ext cx="11208470" cy="5940088"/>
          </a:xfrm>
          <a:prstGeom prst="rect">
            <a:avLst/>
          </a:prstGeom>
          <a:noFill/>
        </p:spPr>
        <p:txBody>
          <a:bodyPr wrap="square">
            <a:spAutoFit/>
          </a:bodyPr>
          <a:lstStyle/>
          <a:p>
            <a:r>
              <a:rPr lang="en-US" sz="2000" dirty="0">
                <a:solidFill>
                  <a:schemeClr val="tx1">
                    <a:lumMod val="65000"/>
                    <a:lumOff val="35000"/>
                  </a:schemeClr>
                </a:solidFill>
                <a:effectLst/>
              </a:rPr>
              <a:t>Current version of Spring Framework is 5.x. It has been enhanced with new features keeping core concepts same as Spring 4.x. At high level, the new features of Spring Framework 5.x are: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JDK baseline update</a:t>
            </a:r>
          </a:p>
          <a:p>
            <a:pPr>
              <a:buFont typeface="Arial" panose="020B0604020202020204" pitchFamily="34" charset="0"/>
              <a:buChar char="•"/>
            </a:pPr>
            <a:r>
              <a:rPr lang="en-US" sz="2000" dirty="0">
                <a:solidFill>
                  <a:schemeClr val="tx1">
                    <a:lumMod val="65000"/>
                    <a:lumOff val="35000"/>
                  </a:schemeClr>
                </a:solidFill>
                <a:effectLst/>
              </a:rPr>
              <a:t>Core framework revision</a:t>
            </a:r>
          </a:p>
          <a:p>
            <a:pPr>
              <a:buFont typeface="Arial" panose="020B0604020202020204" pitchFamily="34" charset="0"/>
              <a:buChar char="•"/>
            </a:pPr>
            <a:r>
              <a:rPr lang="en-US" sz="2000" dirty="0">
                <a:solidFill>
                  <a:schemeClr val="tx1">
                    <a:lumMod val="65000"/>
                    <a:lumOff val="35000"/>
                  </a:schemeClr>
                </a:solidFill>
                <a:effectLst/>
              </a:rPr>
              <a:t>Reactive Programming Model : Introduces a new non-blocking web framework called Spring </a:t>
            </a:r>
            <a:r>
              <a:rPr lang="en-US" sz="2000" dirty="0" err="1">
                <a:solidFill>
                  <a:schemeClr val="tx1">
                    <a:lumMod val="65000"/>
                    <a:lumOff val="35000"/>
                  </a:schemeClr>
                </a:solidFill>
                <a:effectLst/>
              </a:rPr>
              <a:t>WebFlux</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Functional programming using Kotlin language support</a:t>
            </a:r>
          </a:p>
          <a:p>
            <a:pPr>
              <a:buFont typeface="Arial" panose="020B0604020202020204" pitchFamily="34" charset="0"/>
              <a:buChar char="•"/>
            </a:pPr>
            <a:r>
              <a:rPr lang="en-US" sz="2000" dirty="0">
                <a:solidFill>
                  <a:schemeClr val="tx1">
                    <a:lumMod val="65000"/>
                    <a:lumOff val="35000"/>
                  </a:schemeClr>
                </a:solidFill>
                <a:effectLst/>
              </a:rPr>
              <a:t>Testing improvements by supporting integration with JUnit5</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look at Spring core relevant changes in detail:</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JDK baseline update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entire Spring framework 5.x code base runs on Java 8 and designed to work with Java 9. Therefore, Java 8 is the minimum requirement to work on Spring Framework 5.x.</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Core framework revision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core Spring Framework 5.x has been revised, one of the main change is that Spring comes with its own commons logging through spring-</a:t>
            </a:r>
            <a:r>
              <a:rPr lang="en-US" sz="2000" dirty="0" err="1">
                <a:solidFill>
                  <a:schemeClr val="tx1">
                    <a:lumMod val="65000"/>
                    <a:lumOff val="35000"/>
                  </a:schemeClr>
                </a:solidFill>
                <a:effectLst/>
              </a:rPr>
              <a:t>jcl</a:t>
            </a:r>
            <a:r>
              <a:rPr lang="en-US" sz="2000" dirty="0">
                <a:solidFill>
                  <a:schemeClr val="tx1">
                    <a:lumMod val="65000"/>
                    <a:lumOff val="35000"/>
                  </a:schemeClr>
                </a:solidFill>
                <a:effectLst/>
              </a:rPr>
              <a:t> jar instead of standard Commons Logging.</a:t>
            </a:r>
          </a:p>
          <a:p>
            <a:r>
              <a:rPr lang="en-US" sz="2000" dirty="0">
                <a:solidFill>
                  <a:schemeClr val="tx1">
                    <a:lumMod val="65000"/>
                    <a:lumOff val="35000"/>
                  </a:schemeClr>
                </a:solidFill>
                <a:effectLst/>
              </a:rPr>
              <a:t>There are few more changes in Spring 5.x with respect to library support and discontinued support.</a:t>
            </a:r>
          </a:p>
        </p:txBody>
      </p:sp>
    </p:spTree>
    <p:extLst>
      <p:ext uri="{BB962C8B-B14F-4D97-AF65-F5344CB8AC3E}">
        <p14:creationId xmlns:p14="http://schemas.microsoft.com/office/powerpoint/2010/main" val="362000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DF577F-6E84-2776-F468-B84518AC54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2FD3BA-F9A1-3E8B-E105-07D2DFEABC6B}"/>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B8C7BB51-CAE7-4098-8652-28FD3DD83A96}"/>
              </a:ext>
            </a:extLst>
          </p:cNvPr>
          <p:cNvSpPr txBox="1"/>
          <p:nvPr/>
        </p:nvSpPr>
        <p:spPr>
          <a:xfrm>
            <a:off x="487051" y="829834"/>
            <a:ext cx="11217897" cy="3170099"/>
          </a:xfrm>
          <a:prstGeom prst="rect">
            <a:avLst/>
          </a:prstGeom>
          <a:noFill/>
        </p:spPr>
        <p:txBody>
          <a:bodyPr wrap="square">
            <a:spAutoFit/>
          </a:bodyPr>
          <a:lstStyle/>
          <a:p>
            <a:r>
              <a:rPr lang="en-US" sz="2000" dirty="0">
                <a:solidFill>
                  <a:schemeClr val="tx1">
                    <a:lumMod val="65000"/>
                    <a:lumOff val="35000"/>
                  </a:schemeClr>
                </a:solidFill>
                <a:effectLst/>
              </a:rPr>
              <a:t>Spring is organized in a modular fashion. The developer can pick and choose the modules as per the need for building an enterprise application. Spring Framework 5.x has the following key module groups: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Spring Core Container:</a:t>
            </a:r>
            <a:r>
              <a:rPr lang="en-US" sz="2000" dirty="0">
                <a:solidFill>
                  <a:schemeClr val="tx1">
                    <a:lumMod val="65000"/>
                    <a:lumOff val="35000"/>
                  </a:schemeClr>
                </a:solidFill>
                <a:effectLst/>
              </a:rPr>
              <a:t> This module provides the Spring IoC container and Dependency Injection features.</a:t>
            </a:r>
          </a:p>
          <a:p>
            <a:pPr>
              <a:buFont typeface="Arial" panose="020B0604020202020204" pitchFamily="34" charset="0"/>
              <a:buChar char="•"/>
            </a:pPr>
            <a:r>
              <a:rPr lang="en-US" sz="2000" b="1" dirty="0">
                <a:solidFill>
                  <a:schemeClr val="tx1">
                    <a:lumMod val="65000"/>
                    <a:lumOff val="35000"/>
                  </a:schemeClr>
                </a:solidFill>
                <a:effectLst/>
              </a:rPr>
              <a:t>Spring Data Access/Integration:</a:t>
            </a:r>
            <a:r>
              <a:rPr lang="en-US" sz="2000" dirty="0">
                <a:solidFill>
                  <a:schemeClr val="tx1">
                    <a:lumMod val="65000"/>
                    <a:lumOff val="35000"/>
                  </a:schemeClr>
                </a:solidFill>
                <a:effectLst/>
              </a:rPr>
              <a:t> This module provide support to access database in Spring applications.</a:t>
            </a:r>
          </a:p>
          <a:p>
            <a:pPr>
              <a:buFont typeface="Arial" panose="020B0604020202020204" pitchFamily="34" charset="0"/>
              <a:buChar char="•"/>
            </a:pPr>
            <a:r>
              <a:rPr lang="en-US" sz="2000" b="1" dirty="0">
                <a:solidFill>
                  <a:schemeClr val="tx1">
                    <a:lumMod val="65000"/>
                    <a:lumOff val="35000"/>
                  </a:schemeClr>
                </a:solidFill>
                <a:effectLst/>
              </a:rPr>
              <a:t>Spring Web:</a:t>
            </a:r>
            <a:r>
              <a:rPr lang="en-US" sz="2000" dirty="0">
                <a:solidFill>
                  <a:schemeClr val="tx1">
                    <a:lumMod val="65000"/>
                    <a:lumOff val="35000"/>
                  </a:schemeClr>
                </a:solidFill>
                <a:effectLst/>
              </a:rPr>
              <a:t> This modules provide support to create web applications.</a:t>
            </a:r>
          </a:p>
          <a:p>
            <a:pPr>
              <a:buFont typeface="Arial" panose="020B0604020202020204" pitchFamily="34" charset="0"/>
              <a:buChar char="•"/>
            </a:pPr>
            <a:r>
              <a:rPr lang="en-US" sz="2000" b="1" dirty="0">
                <a:solidFill>
                  <a:schemeClr val="tx1">
                    <a:lumMod val="65000"/>
                    <a:lumOff val="35000"/>
                  </a:schemeClr>
                </a:solidFill>
                <a:effectLst/>
              </a:rPr>
              <a:t>Spring AOP:</a:t>
            </a:r>
            <a:r>
              <a:rPr lang="en-US" sz="2000" dirty="0">
                <a:solidFill>
                  <a:schemeClr val="tx1">
                    <a:lumMod val="65000"/>
                    <a:lumOff val="35000"/>
                  </a:schemeClr>
                </a:solidFill>
                <a:effectLst/>
              </a:rPr>
              <a:t> This module supports aspect oriented programming implementation.</a:t>
            </a:r>
          </a:p>
          <a:p>
            <a:pPr>
              <a:buFont typeface="Arial" panose="020B0604020202020204" pitchFamily="34" charset="0"/>
              <a:buChar char="•"/>
            </a:pPr>
            <a:r>
              <a:rPr lang="en-US" sz="2000" b="1" dirty="0">
                <a:solidFill>
                  <a:schemeClr val="tx1">
                    <a:lumMod val="65000"/>
                    <a:lumOff val="35000"/>
                  </a:schemeClr>
                </a:solidFill>
                <a:effectLst/>
              </a:rPr>
              <a:t>Spring Messaging:</a:t>
            </a:r>
            <a:r>
              <a:rPr lang="en-US" sz="2000" dirty="0">
                <a:solidFill>
                  <a:schemeClr val="tx1">
                    <a:lumMod val="65000"/>
                    <a:lumOff val="35000"/>
                  </a:schemeClr>
                </a:solidFill>
                <a:effectLst/>
              </a:rPr>
              <a:t> This module provides support for integrating Spring applications with messaging systems.</a:t>
            </a:r>
          </a:p>
          <a:p>
            <a:pPr>
              <a:buFont typeface="Arial" panose="020B0604020202020204" pitchFamily="34" charset="0"/>
              <a:buChar char="•"/>
            </a:pPr>
            <a:r>
              <a:rPr lang="en-US" sz="2000" b="1" dirty="0">
                <a:solidFill>
                  <a:schemeClr val="tx1">
                    <a:lumMod val="65000"/>
                    <a:lumOff val="35000"/>
                  </a:schemeClr>
                </a:solidFill>
                <a:effectLst/>
              </a:rPr>
              <a:t>Spring Test:</a:t>
            </a:r>
            <a:r>
              <a:rPr lang="en-US" sz="2000" dirty="0">
                <a:solidFill>
                  <a:schemeClr val="tx1">
                    <a:lumMod val="65000"/>
                    <a:lumOff val="35000"/>
                  </a:schemeClr>
                </a:solidFill>
                <a:effectLst/>
              </a:rPr>
              <a:t> This module supports testing of Spring applications using JUnit or TestNG.</a:t>
            </a:r>
          </a:p>
        </p:txBody>
      </p:sp>
      <p:pic>
        <p:nvPicPr>
          <p:cNvPr id="7" name="Picture 6">
            <a:extLst>
              <a:ext uri="{FF2B5EF4-FFF2-40B4-BE49-F238E27FC236}">
                <a16:creationId xmlns:a16="http://schemas.microsoft.com/office/drawing/2014/main" id="{5B2C6E21-2184-DB66-1112-172212E0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971" y="3971522"/>
            <a:ext cx="6354322" cy="2886478"/>
          </a:xfrm>
          <a:prstGeom prst="rect">
            <a:avLst/>
          </a:prstGeom>
        </p:spPr>
      </p:pic>
    </p:spTree>
    <p:extLst>
      <p:ext uri="{BB962C8B-B14F-4D97-AF65-F5344CB8AC3E}">
        <p14:creationId xmlns:p14="http://schemas.microsoft.com/office/powerpoint/2010/main" val="354060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75DC-DC9C-0370-987D-AB4CA526F3A3}"/>
              </a:ext>
            </a:extLst>
          </p:cNvPr>
          <p:cNvSpPr>
            <a:spLocks noGrp="1"/>
          </p:cNvSpPr>
          <p:nvPr>
            <p:ph type="title"/>
          </p:nvPr>
        </p:nvSpPr>
        <p:spPr/>
        <p:txBody>
          <a:bodyPr/>
          <a:lstStyle/>
          <a:p>
            <a:pPr algn="ctr"/>
            <a:r>
              <a:rPr lang="en-IN" b="1" dirty="0"/>
              <a:t>Introduction to Service Layer</a:t>
            </a:r>
          </a:p>
        </p:txBody>
      </p:sp>
      <p:sp>
        <p:nvSpPr>
          <p:cNvPr id="3" name="Content Placeholder 2">
            <a:extLst>
              <a:ext uri="{FF2B5EF4-FFF2-40B4-BE49-F238E27FC236}">
                <a16:creationId xmlns:a16="http://schemas.microsoft.com/office/drawing/2014/main" id="{D695287C-DAF4-82CC-01C0-FBC7E4BFCF83}"/>
              </a:ext>
            </a:extLst>
          </p:cNvPr>
          <p:cNvSpPr>
            <a:spLocks noGrp="1"/>
          </p:cNvSpPr>
          <p:nvPr>
            <p:ph idx="1"/>
          </p:nvPr>
        </p:nvSpPr>
        <p:spPr>
          <a:xfrm>
            <a:off x="838200" y="1690688"/>
            <a:ext cx="10515600" cy="4486275"/>
          </a:xfrm>
        </p:spPr>
        <p:txBody>
          <a:bodyPr>
            <a:normAutofit/>
          </a:bodyPr>
          <a:lstStyle/>
          <a:p>
            <a:pPr marL="0" indent="0">
              <a:buNone/>
            </a:pPr>
            <a:r>
              <a:rPr lang="en-US" sz="2000" dirty="0">
                <a:solidFill>
                  <a:schemeClr val="tx1">
                    <a:lumMod val="65000"/>
                    <a:lumOff val="35000"/>
                  </a:schemeClr>
                </a:solidFill>
              </a:rPr>
              <a:t>The service layer of an enterprise application is the layer in which the business logic is implemented. It is the heart of enterprise applications as it contains the business processes of the application. It interacts with the presentation layer and the persistence layer. In this course, you will learn the development of service layer of enterprise applications using Spring Boot.</a:t>
            </a: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E6B35B3-6B28-3B19-971F-696473DBA29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56EA2D9-BAD6-BAD3-701B-62D660FEC4A3}"/>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2650B43D-7FF0-0EE9-7820-46B026F6D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4" y="2891891"/>
            <a:ext cx="3170393" cy="3829584"/>
          </a:xfrm>
          <a:prstGeom prst="rect">
            <a:avLst/>
          </a:prstGeom>
        </p:spPr>
      </p:pic>
    </p:spTree>
    <p:extLst>
      <p:ext uri="{BB962C8B-B14F-4D97-AF65-F5344CB8AC3E}">
        <p14:creationId xmlns:p14="http://schemas.microsoft.com/office/powerpoint/2010/main" val="66728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09CE9A-B6C3-9D1A-A5D6-0F37DA467B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F76F273-4522-3CDD-70D4-828EC265E253}"/>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1EF08BE7-ECCF-9D28-4E09-D3DD726803CA}"/>
              </a:ext>
            </a:extLst>
          </p:cNvPr>
          <p:cNvSpPr txBox="1"/>
          <p:nvPr/>
        </p:nvSpPr>
        <p:spPr>
          <a:xfrm>
            <a:off x="721150" y="1317843"/>
            <a:ext cx="11024648" cy="2862322"/>
          </a:xfrm>
          <a:prstGeom prst="rect">
            <a:avLst/>
          </a:prstGeom>
          <a:noFill/>
        </p:spPr>
        <p:txBody>
          <a:bodyPr wrap="square">
            <a:spAutoFit/>
          </a:bodyPr>
          <a:lstStyle/>
          <a:p>
            <a:r>
              <a:rPr lang="en-US" sz="2000" dirty="0">
                <a:solidFill>
                  <a:schemeClr val="tx1">
                    <a:lumMod val="65000"/>
                    <a:lumOff val="35000"/>
                  </a:schemeClr>
                </a:solidFill>
                <a:effectLst/>
              </a:rPr>
              <a:t>The Spring Core Container has the following modules: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Core:</a:t>
            </a:r>
            <a:r>
              <a:rPr lang="en-US" sz="2000" dirty="0">
                <a:solidFill>
                  <a:schemeClr val="tx1">
                    <a:lumMod val="65000"/>
                    <a:lumOff val="35000"/>
                  </a:schemeClr>
                </a:solidFill>
                <a:effectLst/>
              </a:rPr>
              <a:t> This is the key module of Spring Framework which provides fundamental support on which all other modules of the framework are dependent.</a:t>
            </a:r>
          </a:p>
          <a:p>
            <a:pPr>
              <a:buFont typeface="Arial" panose="020B0604020202020204" pitchFamily="34" charset="0"/>
              <a:buChar char="•"/>
            </a:pPr>
            <a:r>
              <a:rPr lang="en-US" sz="2000" b="1" dirty="0">
                <a:solidFill>
                  <a:schemeClr val="tx1">
                    <a:lumMod val="65000"/>
                    <a:lumOff val="35000"/>
                  </a:schemeClr>
                </a:solidFill>
                <a:effectLst/>
              </a:rPr>
              <a:t>Bean:</a:t>
            </a:r>
            <a:r>
              <a:rPr lang="en-US" sz="2000" dirty="0">
                <a:solidFill>
                  <a:schemeClr val="tx1">
                    <a:lumMod val="65000"/>
                    <a:lumOff val="35000"/>
                  </a:schemeClr>
                </a:solidFill>
                <a:effectLst/>
              </a:rPr>
              <a:t> This module provide basic Spring IoC container called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Context:</a:t>
            </a:r>
            <a:r>
              <a:rPr lang="en-US" sz="2000" dirty="0">
                <a:solidFill>
                  <a:schemeClr val="tx1">
                    <a:lumMod val="65000"/>
                    <a:lumOff val="35000"/>
                  </a:schemeClr>
                </a:solidFill>
                <a:effectLst/>
              </a:rPr>
              <a:t> This module provides Spring IoC container called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 which extends the features of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container and provides additional features for enterprise application development. </a:t>
            </a:r>
          </a:p>
          <a:p>
            <a:pPr>
              <a:buFont typeface="Arial" panose="020B0604020202020204" pitchFamily="34" charset="0"/>
              <a:buChar char="•"/>
            </a:pPr>
            <a:r>
              <a:rPr lang="en-US" sz="2000" b="1" dirty="0">
                <a:solidFill>
                  <a:schemeClr val="tx1">
                    <a:lumMod val="65000"/>
                    <a:lumOff val="35000"/>
                  </a:schemeClr>
                </a:solidFill>
                <a:effectLst/>
              </a:rPr>
              <a:t>Spring Expression Language (</a:t>
            </a:r>
            <a:r>
              <a:rPr lang="en-US" sz="2000" b="1" dirty="0" err="1">
                <a:solidFill>
                  <a:schemeClr val="tx1">
                    <a:lumMod val="65000"/>
                    <a:lumOff val="35000"/>
                  </a:schemeClr>
                </a:solidFill>
                <a:effectLst/>
              </a:rPr>
              <a:t>SpEL</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This module is used for querying/manipulating object value.</a:t>
            </a:r>
          </a:p>
        </p:txBody>
      </p:sp>
    </p:spTree>
    <p:extLst>
      <p:ext uri="{BB962C8B-B14F-4D97-AF65-F5344CB8AC3E}">
        <p14:creationId xmlns:p14="http://schemas.microsoft.com/office/powerpoint/2010/main" val="378374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E6DEF-390D-4735-B30E-E919941A57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6367E0-C7D6-1BAE-3A97-C3D03C106C56}"/>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E06D273D-6D32-D009-0409-7F269CA30C9F}"/>
              </a:ext>
            </a:extLst>
          </p:cNvPr>
          <p:cNvSpPr txBox="1"/>
          <p:nvPr/>
        </p:nvSpPr>
        <p:spPr>
          <a:xfrm>
            <a:off x="989029" y="560051"/>
            <a:ext cx="6099142" cy="523220"/>
          </a:xfrm>
          <a:prstGeom prst="rect">
            <a:avLst/>
          </a:prstGeom>
          <a:noFill/>
        </p:spPr>
        <p:txBody>
          <a:bodyPr wrap="square">
            <a:spAutoFit/>
          </a:bodyPr>
          <a:lstStyle/>
          <a:p>
            <a:r>
              <a:rPr lang="en-US" sz="2800" b="1" dirty="0"/>
              <a:t>Introduction to Spring IoC Container </a:t>
            </a:r>
          </a:p>
        </p:txBody>
      </p:sp>
      <p:sp>
        <p:nvSpPr>
          <p:cNvPr id="7" name="TextBox 6">
            <a:extLst>
              <a:ext uri="{FF2B5EF4-FFF2-40B4-BE49-F238E27FC236}">
                <a16:creationId xmlns:a16="http://schemas.microsoft.com/office/drawing/2014/main" id="{E702C188-0139-E6F6-555B-E38B8E91D777}"/>
              </a:ext>
            </a:extLst>
          </p:cNvPr>
          <p:cNvSpPr txBox="1"/>
          <p:nvPr/>
        </p:nvSpPr>
        <p:spPr>
          <a:xfrm>
            <a:off x="263949" y="1013772"/>
            <a:ext cx="11406433" cy="3785652"/>
          </a:xfrm>
          <a:prstGeom prst="rect">
            <a:avLst/>
          </a:prstGeom>
          <a:noFill/>
        </p:spPr>
        <p:txBody>
          <a:bodyPr wrap="square">
            <a:spAutoFit/>
          </a:bodyPr>
          <a:lstStyle/>
          <a:p>
            <a:r>
              <a:rPr lang="en-US" sz="2000" dirty="0">
                <a:solidFill>
                  <a:schemeClr val="tx1">
                    <a:lumMod val="65000"/>
                    <a:lumOff val="35000"/>
                  </a:schemeClr>
                </a:solidFill>
                <a:effectLst/>
              </a:rPr>
              <a:t>Spring framework provides a container for dependency injection. This container is called as </a:t>
            </a:r>
            <a:r>
              <a:rPr lang="en-US" sz="2000" b="1" dirty="0">
                <a:solidFill>
                  <a:schemeClr val="tx1">
                    <a:lumMod val="65000"/>
                    <a:lumOff val="35000"/>
                  </a:schemeClr>
                </a:solidFill>
                <a:effectLst/>
              </a:rPr>
              <a:t>Spring IoC container</a:t>
            </a:r>
            <a:r>
              <a:rPr lang="en-US" sz="2000" dirty="0">
                <a:solidFill>
                  <a:schemeClr val="tx1">
                    <a:lumMod val="65000"/>
                    <a:lumOff val="35000"/>
                  </a:schemeClr>
                </a:solidFill>
                <a:effectLst/>
              </a:rPr>
              <a:t>. It creates, initializes and injects the required objects. These objects whose life cycles are managed by Spring are called as </a:t>
            </a:r>
            <a:r>
              <a:rPr lang="en-US" sz="2000" b="1" dirty="0">
                <a:solidFill>
                  <a:schemeClr val="tx1">
                    <a:lumMod val="65000"/>
                    <a:lumOff val="35000"/>
                  </a:schemeClr>
                </a:solidFill>
                <a:effectLst/>
              </a:rPr>
              <a:t>Spring beans</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beans</a:t>
            </a:r>
            <a:r>
              <a:rPr lang="en-US" sz="2000" dirty="0">
                <a:solidFill>
                  <a:schemeClr val="tx1">
                    <a:lumMod val="65000"/>
                    <a:lumOff val="35000"/>
                  </a:schemeClr>
                </a:solidFill>
                <a:effectLst/>
              </a:rPr>
              <a:t>. The Spring container needs information about objects of which class to create and how to wire them together. This information is called as configuration metadata. It can be provided in following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XML configuration</a:t>
            </a:r>
          </a:p>
          <a:p>
            <a:pPr>
              <a:buFont typeface="Arial" panose="020B0604020202020204" pitchFamily="34" charset="0"/>
              <a:buChar char="•"/>
            </a:pPr>
            <a:r>
              <a:rPr lang="en-US" sz="2000" dirty="0">
                <a:solidFill>
                  <a:schemeClr val="tx1">
                    <a:lumMod val="65000"/>
                    <a:lumOff val="35000"/>
                  </a:schemeClr>
                </a:solidFill>
                <a:effectLst/>
              </a:rPr>
              <a:t>Java-based configuration</a:t>
            </a:r>
          </a:p>
          <a:p>
            <a:pPr>
              <a:buFont typeface="Arial" panose="020B0604020202020204" pitchFamily="34" charset="0"/>
              <a:buChar char="•"/>
            </a:pPr>
            <a:r>
              <a:rPr lang="en-US" sz="2000" dirty="0">
                <a:solidFill>
                  <a:schemeClr val="tx1">
                    <a:lumMod val="65000"/>
                    <a:lumOff val="35000"/>
                  </a:schemeClr>
                </a:solidFill>
                <a:effectLst/>
              </a:rPr>
              <a:t>Java Annotation-based configuration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container reads the application classes using configuration metadata and then creates and wires beans in it as shown below:</a:t>
            </a:r>
          </a:p>
        </p:txBody>
      </p:sp>
      <p:pic>
        <p:nvPicPr>
          <p:cNvPr id="9" name="Picture 8">
            <a:extLst>
              <a:ext uri="{FF2B5EF4-FFF2-40B4-BE49-F238E27FC236}">
                <a16:creationId xmlns:a16="http://schemas.microsoft.com/office/drawing/2014/main" id="{AA66FBA9-677D-47A9-328C-C8354F66E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219" y="4496586"/>
            <a:ext cx="3180952" cy="2401536"/>
          </a:xfrm>
          <a:prstGeom prst="rect">
            <a:avLst/>
          </a:prstGeom>
        </p:spPr>
      </p:pic>
    </p:spTree>
    <p:extLst>
      <p:ext uri="{BB962C8B-B14F-4D97-AF65-F5344CB8AC3E}">
        <p14:creationId xmlns:p14="http://schemas.microsoft.com/office/powerpoint/2010/main" val="261648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3CCB33-62A1-331A-A795-007E48CF56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D7C09D-CBF2-29D6-879C-CE4268D78D53}"/>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AF55FACB-6281-5B9D-AB9E-F05D21583C75}"/>
              </a:ext>
            </a:extLst>
          </p:cNvPr>
          <p:cNvSpPr txBox="1"/>
          <p:nvPr/>
        </p:nvSpPr>
        <p:spPr>
          <a:xfrm>
            <a:off x="598209" y="1441857"/>
            <a:ext cx="10995581" cy="4401205"/>
          </a:xfrm>
          <a:prstGeom prst="rect">
            <a:avLst/>
          </a:prstGeom>
          <a:noFill/>
        </p:spPr>
        <p:txBody>
          <a:bodyPr wrap="square">
            <a:spAutoFit/>
          </a:bodyPr>
          <a:lstStyle/>
          <a:p>
            <a:r>
              <a:rPr lang="en-US" sz="2000" dirty="0">
                <a:solidFill>
                  <a:schemeClr val="tx1">
                    <a:lumMod val="65000"/>
                    <a:lumOff val="35000"/>
                  </a:schemeClr>
                </a:solidFill>
                <a:effectLst/>
              </a:rPr>
              <a:t>The Spring IoC container is represented by the following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BeanFactory</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represents container which provides basic functionalities. It instantiates bean whenever asked for by the client application. Using its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you can get instances of beans. It instantiates bean objects only when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method is called.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ApplicationContext</a:t>
            </a:r>
            <a:r>
              <a:rPr lang="en-US" sz="2000" b="1" dirty="0">
                <a:solidFill>
                  <a:schemeClr val="tx1">
                    <a:lumMod val="65000"/>
                    <a:lumOff val="35000"/>
                  </a:schemeClr>
                </a:solidFill>
                <a:effectLst/>
              </a:rPr>
              <a:t> interface:</a:t>
            </a:r>
            <a:r>
              <a:rPr lang="en-US" sz="2000" dirty="0">
                <a:solidFill>
                  <a:schemeClr val="tx1">
                    <a:lumMod val="65000"/>
                    <a:lumOff val="35000"/>
                  </a:schemeClr>
                </a:solidFill>
                <a:effectLst/>
              </a:rPr>
              <a:t> It extends </a:t>
            </a:r>
            <a:r>
              <a:rPr lang="en-US" sz="2000" dirty="0" err="1">
                <a:solidFill>
                  <a:schemeClr val="tx1">
                    <a:lumMod val="65000"/>
                    <a:lumOff val="35000"/>
                  </a:schemeClr>
                </a:solidFill>
                <a:effectLst/>
              </a:rPr>
              <a:t>BeanFactory</a:t>
            </a:r>
            <a:r>
              <a:rPr lang="en-US" sz="2000" dirty="0">
                <a:solidFill>
                  <a:schemeClr val="tx1">
                    <a:lumMod val="65000"/>
                    <a:lumOff val="35000"/>
                  </a:schemeClr>
                </a:solidFill>
                <a:effectLst/>
              </a:rPr>
              <a:t> interface and provides additional functionalities to support enterprise application development. It instantiates all beans when container is loaded. There are many implementations of this interface. Some commonly used implementation classes are as follows:</a:t>
            </a:r>
          </a:p>
          <a:p>
            <a:pPr marL="742950" lvl="1" indent="-285750">
              <a:buFont typeface="Arial" panose="020B0604020202020204" pitchFamily="34" charset="0"/>
              <a:buChar char="•"/>
            </a:pPr>
            <a:r>
              <a:rPr lang="en-US" sz="2000" dirty="0" err="1">
                <a:solidFill>
                  <a:schemeClr val="tx1">
                    <a:lumMod val="65000"/>
                    <a:lumOff val="35000"/>
                  </a:schemeClr>
                </a:solidFill>
                <a:effectLst/>
              </a:rPr>
              <a:t>ClassPathXmlApplicationContext</a:t>
            </a:r>
            <a:r>
              <a:rPr lang="en-US" sz="2000" dirty="0">
                <a:solidFill>
                  <a:schemeClr val="tx1">
                    <a:lumMod val="65000"/>
                    <a:lumOff val="35000"/>
                  </a:schemeClr>
                </a:solidFill>
                <a:effectLst/>
              </a:rPr>
              <a:t> : It is used to process XML-based configuration metadata.</a:t>
            </a:r>
          </a:p>
          <a:p>
            <a:pPr marL="742950" lvl="1" indent="-285750">
              <a:buFont typeface="Arial" panose="020B0604020202020204" pitchFamily="34" charset="0"/>
              <a:buChar char="•"/>
            </a:pPr>
            <a:r>
              <a:rPr lang="en-US" sz="2000" dirty="0" err="1">
                <a:solidFill>
                  <a:schemeClr val="tx1">
                    <a:lumMod val="65000"/>
                    <a:lumOff val="35000"/>
                  </a:schemeClr>
                </a:solidFill>
                <a:effectLst/>
              </a:rPr>
              <a:t>AnnotationConfigApplicationContext</a:t>
            </a:r>
            <a:r>
              <a:rPr lang="en-US" sz="2000" dirty="0">
                <a:solidFill>
                  <a:schemeClr val="tx1">
                    <a:lumMod val="65000"/>
                    <a:lumOff val="35000"/>
                  </a:schemeClr>
                </a:solidFill>
                <a:effectLst/>
              </a:rPr>
              <a:t> : It is used to process Java‐based configuration metadata.</a:t>
            </a:r>
          </a:p>
          <a:p>
            <a:pPr lvl="1"/>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configure Spring IoC container and use it.</a:t>
            </a:r>
          </a:p>
        </p:txBody>
      </p:sp>
    </p:spTree>
    <p:extLst>
      <p:ext uri="{BB962C8B-B14F-4D97-AF65-F5344CB8AC3E}">
        <p14:creationId xmlns:p14="http://schemas.microsoft.com/office/powerpoint/2010/main" val="319201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6F2E8-FBC8-EEF2-333C-F923EE84F2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FEDADF-8DC2-A91B-9070-0E2FC4DB11AE}"/>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36576067-AC36-17A4-5CC9-F3A4D8EADA04}"/>
              </a:ext>
            </a:extLst>
          </p:cNvPr>
          <p:cNvSpPr txBox="1"/>
          <p:nvPr/>
        </p:nvSpPr>
        <p:spPr>
          <a:xfrm>
            <a:off x="989028" y="588331"/>
            <a:ext cx="10096893" cy="523220"/>
          </a:xfrm>
          <a:prstGeom prst="rect">
            <a:avLst/>
          </a:prstGeom>
          <a:noFill/>
        </p:spPr>
        <p:txBody>
          <a:bodyPr wrap="square">
            <a:spAutoFit/>
          </a:bodyPr>
          <a:lstStyle/>
          <a:p>
            <a:r>
              <a:rPr lang="en-US" sz="2800" b="1" dirty="0"/>
              <a:t>Configuring and using Spring IoC Container</a:t>
            </a:r>
          </a:p>
        </p:txBody>
      </p:sp>
      <p:sp>
        <p:nvSpPr>
          <p:cNvPr id="7" name="TextBox 6">
            <a:extLst>
              <a:ext uri="{FF2B5EF4-FFF2-40B4-BE49-F238E27FC236}">
                <a16:creationId xmlns:a16="http://schemas.microsoft.com/office/drawing/2014/main" id="{5ED50A7E-46C2-A9DC-D549-60933F371553}"/>
              </a:ext>
            </a:extLst>
          </p:cNvPr>
          <p:cNvSpPr txBox="1"/>
          <p:nvPr/>
        </p:nvSpPr>
        <p:spPr>
          <a:xfrm>
            <a:off x="989028" y="1436052"/>
            <a:ext cx="10737916" cy="4401205"/>
          </a:xfrm>
          <a:prstGeom prst="rect">
            <a:avLst/>
          </a:prstGeom>
          <a:noFill/>
        </p:spPr>
        <p:txBody>
          <a:bodyPr wrap="square">
            <a:spAutoFit/>
          </a:bodyPr>
          <a:lstStyle/>
          <a:p>
            <a:r>
              <a:rPr lang="en-US" sz="2000" dirty="0">
                <a:solidFill>
                  <a:schemeClr val="tx1">
                    <a:lumMod val="65000"/>
                    <a:lumOff val="35000"/>
                  </a:schemeClr>
                </a:solidFill>
                <a:effectLst/>
              </a:rPr>
              <a:t>The Java-based configuration metadata is provided in Java class using following annotations: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@Configuration :</a:t>
            </a:r>
            <a:r>
              <a:rPr lang="en-US" sz="2000" dirty="0">
                <a:solidFill>
                  <a:schemeClr val="tx1">
                    <a:lumMod val="65000"/>
                    <a:lumOff val="35000"/>
                  </a:schemeClr>
                </a:solidFill>
                <a:effectLst/>
              </a:rPr>
              <a:t> The Java configuration class is marked with this annotation. This annotation identifies this as a configuration class, and it’s expected to contain details on beans that are to be created in the Spring application context.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@Bean :</a:t>
            </a:r>
            <a:r>
              <a:rPr lang="en-US" sz="2000" dirty="0">
                <a:solidFill>
                  <a:schemeClr val="tx1">
                    <a:lumMod val="65000"/>
                    <a:lumOff val="35000"/>
                  </a:schemeClr>
                </a:solidFill>
                <a:effectLst/>
              </a:rPr>
              <a:t> This annotation is used to declare a bean. The methods of configuration class that creates an instance of the desired bean are annotated with this annotation. These methods are called by Spring container during bootstrap and the values returned by these methods are treated as Spring beans. By default, only one bean instance is created for a bean definition by the Spring Container, and that instance is used by the container for the whole application lifetime.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the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can be configured in a Java class using the above annotations as follows :</a:t>
            </a:r>
          </a:p>
        </p:txBody>
      </p:sp>
    </p:spTree>
    <p:extLst>
      <p:ext uri="{BB962C8B-B14F-4D97-AF65-F5344CB8AC3E}">
        <p14:creationId xmlns:p14="http://schemas.microsoft.com/office/powerpoint/2010/main" val="582757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30D646-4E84-265F-368E-71D7A71E2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D45F58-9364-F19E-A07D-B0E537F65932}"/>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3B329B11-3229-90E1-BA80-467E92F3155B}"/>
              </a:ext>
            </a:extLst>
          </p:cNvPr>
          <p:cNvSpPr txBox="1"/>
          <p:nvPr/>
        </p:nvSpPr>
        <p:spPr>
          <a:xfrm>
            <a:off x="989029" y="705821"/>
            <a:ext cx="10634220" cy="2031325"/>
          </a:xfrm>
          <a:prstGeom prst="rect">
            <a:avLst/>
          </a:prstGeom>
          <a:noFill/>
        </p:spPr>
        <p:txBody>
          <a:bodyPr wrap="square">
            <a:spAutoFit/>
          </a:bodyPr>
          <a:lstStyle/>
          <a:p>
            <a:r>
              <a:rPr lang="en-IN" dirty="0"/>
              <a:t>@Configuration</a:t>
            </a:r>
          </a:p>
          <a:p>
            <a:r>
              <a:rPr lang="en-IN" dirty="0"/>
              <a:t>public class </a:t>
            </a:r>
            <a:r>
              <a:rPr lang="en-IN" dirty="0" err="1"/>
              <a:t>SpringConfig</a:t>
            </a:r>
            <a:r>
              <a:rPr lang="en-IN" dirty="0"/>
              <a:t> {	</a:t>
            </a:r>
          </a:p>
          <a:p>
            <a:r>
              <a:rPr lang="en-IN" dirty="0"/>
              <a:t>	@Bean</a:t>
            </a:r>
          </a:p>
          <a:p>
            <a:r>
              <a:rPr lang="en-IN" dirty="0"/>
              <a:t>	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E690A3-B87E-C8DE-EC27-3F2F12360FFE}"/>
              </a:ext>
            </a:extLst>
          </p:cNvPr>
          <p:cNvSpPr txBox="1"/>
          <p:nvPr/>
        </p:nvSpPr>
        <p:spPr>
          <a:xfrm>
            <a:off x="136688" y="2947216"/>
            <a:ext cx="11939048" cy="1015663"/>
          </a:xfrm>
          <a:prstGeom prst="rect">
            <a:avLst/>
          </a:prstGeom>
          <a:noFill/>
        </p:spPr>
        <p:txBody>
          <a:bodyPr wrap="square">
            <a:spAutoFit/>
          </a:bodyPr>
          <a:lstStyle/>
          <a:p>
            <a:r>
              <a:rPr lang="en-US" sz="2000" dirty="0">
                <a:solidFill>
                  <a:schemeClr val="tx1">
                    <a:lumMod val="65000"/>
                    <a:lumOff val="35000"/>
                  </a:schemeClr>
                </a:solidFill>
              </a:rPr>
              <a:t>By default, the bean name is same as the name of method in which bean is configured. So, in above code bean name is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  If you want to change the bean name then you can either rename the method or provide a different name with the name attribute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D49395B-47FB-8625-F9D0-8E87BBE0F7A4}"/>
              </a:ext>
            </a:extLst>
          </p:cNvPr>
          <p:cNvSpPr txBox="1"/>
          <p:nvPr/>
        </p:nvSpPr>
        <p:spPr>
          <a:xfrm>
            <a:off x="989029" y="4251736"/>
            <a:ext cx="10492818" cy="1200329"/>
          </a:xfrm>
          <a:prstGeom prst="rect">
            <a:avLst/>
          </a:prstGeom>
          <a:noFill/>
        </p:spPr>
        <p:txBody>
          <a:bodyPr wrap="square">
            <a:spAutoFit/>
          </a:bodyPr>
          <a:lstStyle/>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143534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BC49A-0343-84CC-BE84-5D4C56BF00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C42132-2632-0D4A-F15D-BBCDBEE46C72}"/>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D1D2824B-DD8B-DFCD-F846-072076426707}"/>
              </a:ext>
            </a:extLst>
          </p:cNvPr>
          <p:cNvSpPr txBox="1"/>
          <p:nvPr/>
        </p:nvSpPr>
        <p:spPr>
          <a:xfrm>
            <a:off x="1079368" y="750771"/>
            <a:ext cx="1027443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bean has no dependencies of its own but </a:t>
            </a:r>
            <a:r>
              <a:rPr lang="en-US" sz="2000" dirty="0" err="1">
                <a:solidFill>
                  <a:schemeClr val="tx1">
                    <a:lumMod val="65000"/>
                    <a:lumOff val="35000"/>
                  </a:schemeClr>
                </a:solidFill>
              </a:rPr>
              <a:t>CustomerLoginSer</a:t>
            </a:r>
            <a:r>
              <a:rPr lang="en-US" sz="2000" dirty="0" err="1">
                <a:solidFill>
                  <a:schemeClr val="tx1">
                    <a:lumMod val="65000"/>
                    <a:lumOff val="35000"/>
                  </a:schemeClr>
                </a:solidFill>
                <a:effectLst/>
              </a:rPr>
              <a:t>viceImpl</a:t>
            </a:r>
            <a:r>
              <a:rPr lang="en-US" sz="2000" dirty="0">
                <a:solidFill>
                  <a:schemeClr val="tx1">
                    <a:lumMod val="65000"/>
                    <a:lumOff val="35000"/>
                  </a:schemeClr>
                </a:solidFill>
                <a:effectLst/>
              </a:rPr>
              <a:t> class depends on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S</a:t>
            </a:r>
            <a:r>
              <a:rPr lang="en-US" sz="2000" dirty="0">
                <a:solidFill>
                  <a:schemeClr val="tx1">
                    <a:lumMod val="65000"/>
                    <a:lumOff val="35000"/>
                  </a:schemeClr>
                </a:solidFill>
              </a:rPr>
              <a:t>o, you need to wire the dependencies in configuration class. The simplest way to do this is to refer the referenced bean’s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B8A93E-2006-FDB8-186A-2E5B595C648B}"/>
              </a:ext>
            </a:extLst>
          </p:cNvPr>
          <p:cNvSpPr txBox="1"/>
          <p:nvPr/>
        </p:nvSpPr>
        <p:spPr>
          <a:xfrm>
            <a:off x="1154782" y="2412072"/>
            <a:ext cx="10704137" cy="2308324"/>
          </a:xfrm>
          <a:prstGeom prst="rect">
            <a:avLst/>
          </a:prstGeom>
          <a:noFill/>
        </p:spPr>
        <p:txBody>
          <a:bodyPr wrap="square">
            <a:spAutoFit/>
          </a:bodyPr>
          <a:lstStyle/>
          <a:p>
            <a:r>
              <a:rPr lang="en-IN" dirty="0"/>
              <a:t>@Bean</a:t>
            </a:r>
          </a:p>
          <a:p>
            <a:r>
              <a:rPr lang="en-IN" dirty="0"/>
              <a:t>public </a:t>
            </a:r>
            <a:r>
              <a:rPr lang="en-IN" dirty="0" err="1"/>
              <a:t>CustomerLoginService</a:t>
            </a:r>
            <a:r>
              <a:rPr lang="en-IN" dirty="0"/>
              <a:t> </a:t>
            </a:r>
            <a:r>
              <a:rPr lang="en-IN" dirty="0" err="1"/>
              <a:t>customerLoginService</a:t>
            </a:r>
            <a:r>
              <a:rPr lang="en-IN" dirty="0"/>
              <a:t>() {</a:t>
            </a:r>
          </a:p>
          <a:p>
            <a:r>
              <a:rPr lang="en-IN" dirty="0"/>
              <a:t>	return  new </a:t>
            </a:r>
            <a:r>
              <a:rPr lang="en-IN" dirty="0" err="1"/>
              <a:t>CustomerLoginServiceImpl</a:t>
            </a:r>
            <a:r>
              <a:rPr lang="en-IN" dirty="0"/>
              <a:t>(</a:t>
            </a:r>
            <a:r>
              <a:rPr lang="en-IN" dirty="0" err="1"/>
              <a:t>customerLoginRepository</a:t>
            </a:r>
            <a:r>
              <a:rPr lang="en-IN" dirty="0"/>
              <a:t>());</a:t>
            </a:r>
          </a:p>
          <a:p>
            <a:r>
              <a:rPr lang="en-IN" dirty="0"/>
              <a:t>}</a:t>
            </a:r>
          </a:p>
          <a:p>
            <a:r>
              <a:rPr lang="en-IN" dirty="0"/>
              <a:t>@Bean(name="customerRepository")</a:t>
            </a:r>
          </a:p>
          <a:p>
            <a:r>
              <a:rPr lang="en-IN" dirty="0"/>
              <a:t>public </a:t>
            </a:r>
            <a:r>
              <a:rPr lang="en-IN" dirty="0" err="1"/>
              <a:t>CustomerLoginRepository</a:t>
            </a:r>
            <a:r>
              <a:rPr lang="en-IN" dirty="0"/>
              <a:t> </a:t>
            </a:r>
            <a:r>
              <a:rPr lang="en-IN" dirty="0" err="1"/>
              <a:t>customerLoginRepository</a:t>
            </a:r>
            <a:r>
              <a:rPr lang="en-IN" dirty="0"/>
              <a:t>() {</a:t>
            </a:r>
          </a:p>
          <a:p>
            <a:r>
              <a:rPr lang="en-IN" dirty="0"/>
              <a:t>	return new </a:t>
            </a:r>
            <a:r>
              <a:rPr lang="en-IN" dirty="0" err="1"/>
              <a:t>CustomerLoginRepositoryImpl</a:t>
            </a:r>
            <a:r>
              <a:rPr lang="en-IN" dirty="0"/>
              <a:t>();</a:t>
            </a:r>
          </a:p>
          <a:p>
            <a:r>
              <a:rPr lang="en-IN" dirty="0"/>
              <a:t>}</a:t>
            </a:r>
          </a:p>
        </p:txBody>
      </p:sp>
    </p:spTree>
    <p:extLst>
      <p:ext uri="{BB962C8B-B14F-4D97-AF65-F5344CB8AC3E}">
        <p14:creationId xmlns:p14="http://schemas.microsoft.com/office/powerpoint/2010/main" val="202124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F70C5-8EB2-200D-2B26-15827D365E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31A714-F74C-47DB-A32B-3E350EB876DA}"/>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8FE95793-F221-3F3F-B963-1A0C125C44B2}"/>
              </a:ext>
            </a:extLst>
          </p:cNvPr>
          <p:cNvSpPr txBox="1"/>
          <p:nvPr/>
        </p:nvSpPr>
        <p:spPr>
          <a:xfrm>
            <a:off x="862552" y="750051"/>
            <a:ext cx="10628722" cy="1938992"/>
          </a:xfrm>
          <a:prstGeom prst="rect">
            <a:avLst/>
          </a:prstGeom>
          <a:noFill/>
        </p:spPr>
        <p:txBody>
          <a:bodyPr wrap="square">
            <a:spAutoFit/>
          </a:bodyPr>
          <a:lstStyle/>
          <a:p>
            <a:r>
              <a:rPr lang="en-US" sz="2000" dirty="0">
                <a:solidFill>
                  <a:schemeClr val="tx1">
                    <a:lumMod val="65000"/>
                    <a:lumOff val="35000"/>
                  </a:schemeClr>
                </a:solidFill>
                <a:effectLst/>
              </a:rPr>
              <a:t>So far, you have learnt that beans need to be configured in configuration class but in Java annotation-based configuration, there is no need to explicitly configure the bean. Spring automatically scans, detects and instantiates the beans from the specified package through component scanning. It looks for classes annotated with following annotations: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 :</a:t>
            </a:r>
            <a:r>
              <a:rPr lang="en-US" sz="2000" dirty="0">
                <a:solidFill>
                  <a:schemeClr val="tx1">
                    <a:lumMod val="65000"/>
                    <a:lumOff val="35000"/>
                  </a:schemeClr>
                </a:solidFill>
                <a:effectLst/>
              </a:rPr>
              <a:t> It is a general purpose annotation to mark a class as Spring bean.</a:t>
            </a:r>
          </a:p>
        </p:txBody>
      </p:sp>
      <p:sp>
        <p:nvSpPr>
          <p:cNvPr id="7" name="TextBox 6">
            <a:extLst>
              <a:ext uri="{FF2B5EF4-FFF2-40B4-BE49-F238E27FC236}">
                <a16:creationId xmlns:a16="http://schemas.microsoft.com/office/drawing/2014/main" id="{02AD471D-0256-DB4F-CE33-BCB1DC4D7728}"/>
              </a:ext>
            </a:extLst>
          </p:cNvPr>
          <p:cNvSpPr txBox="1"/>
          <p:nvPr/>
        </p:nvSpPr>
        <p:spPr>
          <a:xfrm>
            <a:off x="862552" y="2828835"/>
            <a:ext cx="10628722" cy="1200329"/>
          </a:xfrm>
          <a:prstGeom prst="rect">
            <a:avLst/>
          </a:prstGeom>
          <a:noFill/>
        </p:spPr>
        <p:txBody>
          <a:bodyPr wrap="square">
            <a:spAutoFit/>
          </a:bodyPr>
          <a:lstStyle/>
          <a:p>
            <a:r>
              <a:rPr lang="en-IN" dirty="0"/>
              <a:t>​@Component</a:t>
            </a:r>
          </a:p>
          <a:p>
            <a:r>
              <a:rPr lang="en-IN" dirty="0"/>
              <a:t>public class </a:t>
            </a:r>
            <a:r>
              <a:rPr lang="en-IN" dirty="0" err="1"/>
              <a:t>CustomerLoginController</a:t>
            </a:r>
            <a:r>
              <a:rPr lang="en-IN" dirty="0"/>
              <a:t>{	</a:t>
            </a:r>
          </a:p>
          <a:p>
            <a:r>
              <a:rPr lang="en-IN" dirty="0"/>
              <a:t>	//rest of the code</a:t>
            </a:r>
          </a:p>
          <a:p>
            <a:r>
              <a:rPr lang="en-IN" dirty="0"/>
              <a:t>}</a:t>
            </a:r>
          </a:p>
        </p:txBody>
      </p:sp>
      <p:sp>
        <p:nvSpPr>
          <p:cNvPr id="9" name="TextBox 8">
            <a:extLst>
              <a:ext uri="{FF2B5EF4-FFF2-40B4-BE49-F238E27FC236}">
                <a16:creationId xmlns:a16="http://schemas.microsoft.com/office/drawing/2014/main" id="{B910050E-ED37-1397-4B76-659D6254FC72}"/>
              </a:ext>
            </a:extLst>
          </p:cNvPr>
          <p:cNvSpPr txBox="1"/>
          <p:nvPr/>
        </p:nvSpPr>
        <p:spPr>
          <a:xfrm>
            <a:off x="862552" y="4168956"/>
            <a:ext cx="11024648" cy="707886"/>
          </a:xfrm>
          <a:prstGeom prst="rect">
            <a:avLst/>
          </a:prstGeom>
          <a:noFill/>
        </p:spPr>
        <p:txBody>
          <a:bodyPr wrap="square">
            <a:spAutoFit/>
          </a:bodyPr>
          <a:lstStyle/>
          <a:p>
            <a:r>
              <a:rPr lang="en-US" sz="2000" b="1" dirty="0">
                <a:solidFill>
                  <a:schemeClr val="tx1">
                    <a:lumMod val="65000"/>
                    <a:lumOff val="35000"/>
                  </a:schemeClr>
                </a:solidFill>
              </a:rPr>
              <a:t>@Service -</a:t>
            </a:r>
            <a:r>
              <a:rPr lang="en-US" sz="2000" dirty="0">
                <a:solidFill>
                  <a:schemeClr val="tx1">
                    <a:lumMod val="65000"/>
                    <a:lumOff val="35000"/>
                  </a:schemeClr>
                </a:solidFill>
              </a:rPr>
              <a:t> It is used to define a service layer Spring bean. It is specialization of the @Component annotation for the service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7966881-6E21-BB82-73DB-3126C1F8D1A5}"/>
              </a:ext>
            </a:extLst>
          </p:cNvPr>
          <p:cNvSpPr txBox="1"/>
          <p:nvPr/>
        </p:nvSpPr>
        <p:spPr>
          <a:xfrm>
            <a:off x="862551" y="4876842"/>
            <a:ext cx="10873819" cy="1200329"/>
          </a:xfrm>
          <a:prstGeom prst="rect">
            <a:avLst/>
          </a:prstGeom>
          <a:noFill/>
        </p:spPr>
        <p:txBody>
          <a:bodyPr wrap="square">
            <a:spAutoFit/>
          </a:bodyPr>
          <a:lstStyle/>
          <a:p>
            <a:r>
              <a:rPr lang="en-IN" dirty="0"/>
              <a:t>@Service</a:t>
            </a:r>
          </a:p>
          <a:p>
            <a:r>
              <a:rPr lang="en-IN" dirty="0"/>
              <a:t>public class </a:t>
            </a:r>
            <a:r>
              <a:rPr lang="en-IN" dirty="0" err="1"/>
              <a:t>CustomerLoginSeviceImpl</a:t>
            </a:r>
            <a:r>
              <a:rPr lang="en-IN" dirty="0"/>
              <a:t> implements </a:t>
            </a:r>
            <a:r>
              <a:rPr lang="en-IN" dirty="0" err="1"/>
              <a:t>CustomerLoginService</a:t>
            </a:r>
            <a:r>
              <a:rPr lang="en-IN" dirty="0"/>
              <a:t> {	</a:t>
            </a:r>
          </a:p>
          <a:p>
            <a:r>
              <a:rPr lang="en-IN" dirty="0"/>
              <a:t>	//rest of the code</a:t>
            </a:r>
          </a:p>
          <a:p>
            <a:r>
              <a:rPr lang="en-IN" dirty="0"/>
              <a:t>}</a:t>
            </a:r>
          </a:p>
        </p:txBody>
      </p:sp>
    </p:spTree>
    <p:extLst>
      <p:ext uri="{BB962C8B-B14F-4D97-AF65-F5344CB8AC3E}">
        <p14:creationId xmlns:p14="http://schemas.microsoft.com/office/powerpoint/2010/main" val="2759372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7AF15F-4086-3C2D-A0E7-C87A83E769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385630-2EC3-E24D-C24E-C508C407C4A9}"/>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29723B31-56AB-3CA8-44C1-8D8418D001A1}"/>
              </a:ext>
            </a:extLst>
          </p:cNvPr>
          <p:cNvSpPr txBox="1"/>
          <p:nvPr/>
        </p:nvSpPr>
        <p:spPr>
          <a:xfrm>
            <a:off x="890833" y="594137"/>
            <a:ext cx="10675856" cy="707886"/>
          </a:xfrm>
          <a:prstGeom prst="rect">
            <a:avLst/>
          </a:prstGeom>
          <a:noFill/>
        </p:spPr>
        <p:txBody>
          <a:bodyPr wrap="square">
            <a:spAutoFit/>
          </a:bodyPr>
          <a:lstStyle/>
          <a:p>
            <a:r>
              <a:rPr lang="en-US" sz="2000" b="1" dirty="0">
                <a:solidFill>
                  <a:schemeClr val="tx1">
                    <a:lumMod val="65000"/>
                    <a:lumOff val="35000"/>
                  </a:schemeClr>
                </a:solidFill>
              </a:rPr>
              <a:t>@Repository -</a:t>
            </a:r>
            <a:r>
              <a:rPr lang="en-US" sz="2000" dirty="0">
                <a:solidFill>
                  <a:schemeClr val="tx1">
                    <a:lumMod val="65000"/>
                    <a:lumOff val="35000"/>
                  </a:schemeClr>
                </a:solidFill>
              </a:rPr>
              <a:t> It is used to define a persistence layer Spring bean. It is specialization of the @Component annotation for the persistence layer.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7BD288-E427-8E46-970C-76D2D7D696D9}"/>
              </a:ext>
            </a:extLst>
          </p:cNvPr>
          <p:cNvSpPr txBox="1"/>
          <p:nvPr/>
        </p:nvSpPr>
        <p:spPr>
          <a:xfrm>
            <a:off x="683443" y="1514342"/>
            <a:ext cx="10883245" cy="1200329"/>
          </a:xfrm>
          <a:prstGeom prst="rect">
            <a:avLst/>
          </a:prstGeom>
          <a:noFill/>
        </p:spPr>
        <p:txBody>
          <a:bodyPr wrap="square">
            <a:spAutoFit/>
          </a:bodyPr>
          <a:lstStyle/>
          <a:p>
            <a:r>
              <a:rPr lang="en-IN" dirty="0"/>
              <a:t>​@Repository</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9" name="TextBox 8">
            <a:extLst>
              <a:ext uri="{FF2B5EF4-FFF2-40B4-BE49-F238E27FC236}">
                <a16:creationId xmlns:a16="http://schemas.microsoft.com/office/drawing/2014/main" id="{D7909649-ECF0-D862-E7A8-3141F9425E2A}"/>
              </a:ext>
            </a:extLst>
          </p:cNvPr>
          <p:cNvSpPr txBox="1"/>
          <p:nvPr/>
        </p:nvSpPr>
        <p:spPr>
          <a:xfrm>
            <a:off x="989029" y="2967335"/>
            <a:ext cx="10794476" cy="707886"/>
          </a:xfrm>
          <a:prstGeom prst="rect">
            <a:avLst/>
          </a:prstGeom>
          <a:noFill/>
        </p:spPr>
        <p:txBody>
          <a:bodyPr wrap="square">
            <a:spAutoFit/>
          </a:bodyPr>
          <a:lstStyle/>
          <a:p>
            <a:r>
              <a:rPr lang="en-US" sz="2000" b="1" dirty="0">
                <a:solidFill>
                  <a:schemeClr val="tx1">
                    <a:lumMod val="65000"/>
                    <a:lumOff val="35000"/>
                  </a:schemeClr>
                </a:solidFill>
              </a:rPr>
              <a:t>@Controller -</a:t>
            </a:r>
            <a:r>
              <a:rPr lang="en-US" sz="2000" dirty="0">
                <a:solidFill>
                  <a:schemeClr val="tx1">
                    <a:lumMod val="65000"/>
                    <a:lumOff val="35000"/>
                  </a:schemeClr>
                </a:solidFill>
              </a:rPr>
              <a:t> It is used to defined a web component. It is specialization of the @Component annotation for the presentation layer.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7CAC8E1-0314-5AC8-FE40-B05DE5BEC305}"/>
              </a:ext>
            </a:extLst>
          </p:cNvPr>
          <p:cNvSpPr txBox="1"/>
          <p:nvPr/>
        </p:nvSpPr>
        <p:spPr>
          <a:xfrm>
            <a:off x="683443" y="3829186"/>
            <a:ext cx="11100062" cy="1200329"/>
          </a:xfrm>
          <a:prstGeom prst="rect">
            <a:avLst/>
          </a:prstGeom>
          <a:noFill/>
        </p:spPr>
        <p:txBody>
          <a:bodyPr wrap="square">
            <a:spAutoFit/>
          </a:bodyPr>
          <a:lstStyle/>
          <a:p>
            <a:r>
              <a:rPr lang="en-IN" dirty="0"/>
              <a:t>​@Controller</a:t>
            </a:r>
          </a:p>
          <a:p>
            <a:r>
              <a:rPr lang="en-IN" dirty="0"/>
              <a:t>public class </a:t>
            </a:r>
            <a:r>
              <a:rPr lang="en-IN" dirty="0" err="1"/>
              <a:t>CustomerLoginController</a:t>
            </a:r>
            <a:r>
              <a:rPr lang="en-IN" dirty="0"/>
              <a:t> {	</a:t>
            </a:r>
          </a:p>
          <a:p>
            <a:r>
              <a:rPr lang="en-IN" dirty="0"/>
              <a:t>	//rest of the code</a:t>
            </a:r>
          </a:p>
          <a:p>
            <a:r>
              <a:rPr lang="en-IN" dirty="0"/>
              <a:t>}</a:t>
            </a:r>
          </a:p>
        </p:txBody>
      </p:sp>
      <p:sp>
        <p:nvSpPr>
          <p:cNvPr id="13" name="TextBox 12">
            <a:extLst>
              <a:ext uri="{FF2B5EF4-FFF2-40B4-BE49-F238E27FC236}">
                <a16:creationId xmlns:a16="http://schemas.microsoft.com/office/drawing/2014/main" id="{5BEC1717-C692-4F9D-8DDD-1F6556B9C3F8}"/>
              </a:ext>
            </a:extLst>
          </p:cNvPr>
          <p:cNvSpPr txBox="1"/>
          <p:nvPr/>
        </p:nvSpPr>
        <p:spPr>
          <a:xfrm>
            <a:off x="246274" y="5135084"/>
            <a:ext cx="11757581" cy="1323439"/>
          </a:xfrm>
          <a:prstGeom prst="rect">
            <a:avLst/>
          </a:prstGeom>
          <a:noFill/>
        </p:spPr>
        <p:txBody>
          <a:bodyPr wrap="square">
            <a:spAutoFit/>
          </a:bodyPr>
          <a:lstStyle/>
          <a:p>
            <a:r>
              <a:rPr lang="en-US" sz="2000" dirty="0">
                <a:solidFill>
                  <a:schemeClr val="tx1">
                    <a:lumMod val="65000"/>
                    <a:lumOff val="35000"/>
                  </a:schemeClr>
                </a:solidFill>
              </a:rPr>
              <a:t>By default, the bean name is same as class name with a lowercase initial character. Therefore, the above defined beans have the names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You can also give specific name to a bean with a value attribute of above annotations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07337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592BCB-5BEE-8E6D-1FFE-5A7755DB46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9587BF-6803-FBCE-78DC-A766CB4F8527}"/>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2D2E795D-204F-6FE1-FD89-7DF22F315055}"/>
              </a:ext>
            </a:extLst>
          </p:cNvPr>
          <p:cNvSpPr txBox="1"/>
          <p:nvPr/>
        </p:nvSpPr>
        <p:spPr>
          <a:xfrm>
            <a:off x="1126503" y="760197"/>
            <a:ext cx="10025406" cy="1200329"/>
          </a:xfrm>
          <a:prstGeom prst="rect">
            <a:avLst/>
          </a:prstGeom>
          <a:noFill/>
        </p:spPr>
        <p:txBody>
          <a:bodyPr wrap="square">
            <a:spAutoFit/>
          </a:bodyPr>
          <a:lstStyle/>
          <a:p>
            <a:r>
              <a:rPr lang="en-IN" dirty="0"/>
              <a:t>​@Repository(value="customerLogin")</a:t>
            </a:r>
          </a:p>
          <a:p>
            <a:r>
              <a:rPr lang="en-IN" dirty="0"/>
              <a:t>public class </a:t>
            </a:r>
            <a:r>
              <a:rPr lang="en-IN" dirty="0" err="1"/>
              <a:t>CustomerLoginRepositoryImpl</a:t>
            </a:r>
            <a:r>
              <a:rPr lang="en-IN" dirty="0"/>
              <a:t> implements </a:t>
            </a:r>
            <a:r>
              <a:rPr lang="en-IN" dirty="0" err="1"/>
              <a:t>CustomerLoginRepository</a:t>
            </a:r>
            <a:r>
              <a:rPr lang="en-IN" dirty="0"/>
              <a:t> {	</a:t>
            </a:r>
          </a:p>
          <a:p>
            <a:r>
              <a:rPr lang="en-IN" dirty="0"/>
              <a:t>	//rest of the code</a:t>
            </a:r>
          </a:p>
          <a:p>
            <a:r>
              <a:rPr lang="en-IN" dirty="0"/>
              <a:t>}</a:t>
            </a:r>
          </a:p>
        </p:txBody>
      </p:sp>
      <p:sp>
        <p:nvSpPr>
          <p:cNvPr id="7" name="TextBox 6">
            <a:extLst>
              <a:ext uri="{FF2B5EF4-FFF2-40B4-BE49-F238E27FC236}">
                <a16:creationId xmlns:a16="http://schemas.microsoft.com/office/drawing/2014/main" id="{3FD78885-18EF-9D37-808A-878DB500DF63}"/>
              </a:ext>
            </a:extLst>
          </p:cNvPr>
          <p:cNvSpPr txBox="1"/>
          <p:nvPr/>
        </p:nvSpPr>
        <p:spPr>
          <a:xfrm>
            <a:off x="230956" y="2105328"/>
            <a:ext cx="11816499" cy="707886"/>
          </a:xfrm>
          <a:prstGeom prst="rect">
            <a:avLst/>
          </a:prstGeom>
          <a:noFill/>
        </p:spPr>
        <p:txBody>
          <a:bodyPr wrap="square">
            <a:spAutoFit/>
          </a:bodyPr>
          <a:lstStyle/>
          <a:p>
            <a:r>
              <a:rPr lang="en-US" sz="2000" dirty="0">
                <a:solidFill>
                  <a:schemeClr val="tx1">
                    <a:lumMod val="65000"/>
                    <a:lumOff val="35000"/>
                  </a:schemeClr>
                </a:solidFill>
              </a:rPr>
              <a:t>The component scanning isn’t enabled by default. You have to annotate configuration class with </a:t>
            </a:r>
            <a:r>
              <a:rPr lang="en-US" sz="2000" b="1" dirty="0">
                <a:solidFill>
                  <a:schemeClr val="tx1">
                    <a:lumMod val="65000"/>
                    <a:lumOff val="35000"/>
                  </a:schemeClr>
                </a:solidFill>
              </a:rPr>
              <a:t>@ComponentScan</a:t>
            </a:r>
            <a:r>
              <a:rPr lang="en-US" sz="2000" dirty="0">
                <a:solidFill>
                  <a:schemeClr val="tx1">
                    <a:lumMod val="65000"/>
                    <a:lumOff val="35000"/>
                  </a:schemeClr>
                </a:solidFill>
              </a:rPr>
              <a:t> annotation to enable component scanning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0E96A16-A0DB-5DC3-BA5D-20243D15AC32}"/>
              </a:ext>
            </a:extLst>
          </p:cNvPr>
          <p:cNvSpPr txBox="1"/>
          <p:nvPr/>
        </p:nvSpPr>
        <p:spPr>
          <a:xfrm>
            <a:off x="1258477" y="3131929"/>
            <a:ext cx="9893431" cy="1200329"/>
          </a:xfrm>
          <a:prstGeom prst="rect">
            <a:avLst/>
          </a:prstGeom>
          <a:noFill/>
        </p:spPr>
        <p:txBody>
          <a:bodyPr wrap="square">
            <a:spAutoFit/>
          </a:bodyPr>
          <a:lstStyle/>
          <a:p>
            <a:r>
              <a:rPr lang="en-IN" dirty="0"/>
              <a:t>@Configuration</a:t>
            </a:r>
          </a:p>
          <a:p>
            <a:r>
              <a:rPr lang="en-IN" dirty="0"/>
              <a:t>@ComponentScan</a:t>
            </a:r>
          </a:p>
          <a:p>
            <a:r>
              <a:rPr lang="en-IN" dirty="0"/>
              <a:t>public class </a:t>
            </a:r>
            <a:r>
              <a:rPr lang="en-IN" dirty="0" err="1"/>
              <a:t>SpringConfig</a:t>
            </a:r>
            <a:r>
              <a:rPr lang="en-IN" dirty="0"/>
              <a:t> {</a:t>
            </a:r>
          </a:p>
          <a:p>
            <a:r>
              <a:rPr lang="en-IN" dirty="0"/>
              <a:t>}</a:t>
            </a:r>
          </a:p>
        </p:txBody>
      </p:sp>
      <p:sp>
        <p:nvSpPr>
          <p:cNvPr id="11" name="TextBox 10">
            <a:extLst>
              <a:ext uri="{FF2B5EF4-FFF2-40B4-BE49-F238E27FC236}">
                <a16:creationId xmlns:a16="http://schemas.microsoft.com/office/drawing/2014/main" id="{194A07EF-3395-C21C-640A-5E9DCA524D51}"/>
              </a:ext>
            </a:extLst>
          </p:cNvPr>
          <p:cNvSpPr txBox="1"/>
          <p:nvPr/>
        </p:nvSpPr>
        <p:spPr>
          <a:xfrm>
            <a:off x="230956" y="4650973"/>
            <a:ext cx="11656244" cy="1015663"/>
          </a:xfrm>
          <a:prstGeom prst="rect">
            <a:avLst/>
          </a:prstGeom>
          <a:noFill/>
        </p:spPr>
        <p:txBody>
          <a:bodyPr wrap="square">
            <a:spAutoFit/>
          </a:bodyPr>
          <a:lstStyle/>
          <a:p>
            <a:r>
              <a:rPr lang="en-US" sz="2000" dirty="0">
                <a:solidFill>
                  <a:schemeClr val="tx1">
                    <a:lumMod val="65000"/>
                    <a:lumOff val="35000"/>
                  </a:schemeClr>
                </a:solidFill>
              </a:rPr>
              <a:t>In the above code, Spring will scan the package that contains </a:t>
            </a:r>
            <a:r>
              <a:rPr lang="en-US" sz="2000" dirty="0" err="1">
                <a:solidFill>
                  <a:schemeClr val="tx1">
                    <a:lumMod val="65000"/>
                    <a:lumOff val="35000"/>
                  </a:schemeClr>
                </a:solidFill>
              </a:rPr>
              <a:t>SpringConfig</a:t>
            </a:r>
            <a:r>
              <a:rPr lang="en-US" sz="2000" dirty="0">
                <a:solidFill>
                  <a:schemeClr val="tx1">
                    <a:lumMod val="65000"/>
                    <a:lumOff val="35000"/>
                  </a:schemeClr>
                </a:solidFill>
              </a:rPr>
              <a:t> class and it sub-packages for beans. But if you want to scan a different package or multiple packages then you can specify this with the </a:t>
            </a:r>
            <a:r>
              <a:rPr lang="en-US" sz="2000" dirty="0" err="1">
                <a:solidFill>
                  <a:schemeClr val="tx1">
                    <a:lumMod val="65000"/>
                    <a:lumOff val="35000"/>
                  </a:schemeClr>
                </a:solidFill>
              </a:rPr>
              <a:t>basePackages</a:t>
            </a:r>
            <a:r>
              <a:rPr lang="en-US" sz="2000" dirty="0">
                <a:solidFill>
                  <a:schemeClr val="tx1">
                    <a:lumMod val="65000"/>
                    <a:lumOff val="35000"/>
                  </a:schemeClr>
                </a:solidFill>
              </a:rPr>
              <a:t> attribute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5103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CB6C7-0EC6-188F-286A-2900CC9799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F91E10-BD2C-4715-A201-691CF0DCB2C3}"/>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AB2F1597-D6C8-9E95-C693-21BCAE617B6D}"/>
              </a:ext>
            </a:extLst>
          </p:cNvPr>
          <p:cNvSpPr txBox="1"/>
          <p:nvPr/>
        </p:nvSpPr>
        <p:spPr>
          <a:xfrm>
            <a:off x="989029" y="779051"/>
            <a:ext cx="10021478" cy="1200329"/>
          </a:xfrm>
          <a:prstGeom prst="rect">
            <a:avLst/>
          </a:prstGeom>
          <a:noFill/>
        </p:spPr>
        <p:txBody>
          <a:bodyPr wrap="square">
            <a:spAutoFit/>
          </a:bodyPr>
          <a:lstStyle/>
          <a:p>
            <a:r>
              <a:rPr lang="en-IN" dirty="0"/>
              <a:t>@Configuration</a:t>
            </a:r>
          </a:p>
          <a:p>
            <a:r>
              <a:rPr lang="en-IN" dirty="0"/>
              <a:t>@ComponentScan(basePackages = "</a:t>
            </a:r>
            <a:r>
              <a:rPr lang="en-IN" dirty="0" err="1"/>
              <a:t>com.hnd.service</a:t>
            </a:r>
            <a:r>
              <a:rPr lang="en-IN" dirty="0"/>
              <a:t> </a:t>
            </a:r>
            <a:r>
              <a:rPr lang="en-IN" dirty="0" err="1"/>
              <a:t>com.hnd.repository</a:t>
            </a:r>
            <a:r>
              <a:rPr lang="en-IN" dirty="0"/>
              <a:t>")</a:t>
            </a:r>
          </a:p>
          <a:p>
            <a:r>
              <a:rPr lang="en-IN" dirty="0"/>
              <a:t>public class </a:t>
            </a:r>
            <a:r>
              <a:rPr lang="en-IN" dirty="0" err="1"/>
              <a:t>SpringConfig</a:t>
            </a:r>
            <a:r>
              <a:rPr lang="en-IN" dirty="0"/>
              <a:t> {</a:t>
            </a:r>
          </a:p>
          <a:p>
            <a:r>
              <a:rPr lang="en-IN" dirty="0"/>
              <a:t>}</a:t>
            </a:r>
          </a:p>
        </p:txBody>
      </p:sp>
      <p:sp>
        <p:nvSpPr>
          <p:cNvPr id="7" name="TextBox 6">
            <a:extLst>
              <a:ext uri="{FF2B5EF4-FFF2-40B4-BE49-F238E27FC236}">
                <a16:creationId xmlns:a16="http://schemas.microsoft.com/office/drawing/2014/main" id="{FB879FF1-9EC9-58DE-9FDE-68BFA017AF97}"/>
              </a:ext>
            </a:extLst>
          </p:cNvPr>
          <p:cNvSpPr txBox="1"/>
          <p:nvPr/>
        </p:nvSpPr>
        <p:spPr>
          <a:xfrm>
            <a:off x="230956" y="2413337"/>
            <a:ext cx="11543121" cy="2554545"/>
          </a:xfrm>
          <a:prstGeom prst="rect">
            <a:avLst/>
          </a:prstGeom>
          <a:noFill/>
        </p:spPr>
        <p:txBody>
          <a:bodyPr wrap="square">
            <a:spAutoFit/>
          </a:bodyPr>
          <a:lstStyle/>
          <a:p>
            <a:r>
              <a:rPr lang="en-US" sz="2000" dirty="0">
                <a:solidFill>
                  <a:schemeClr val="tx1">
                    <a:lumMod val="65000"/>
                    <a:lumOff val="35000"/>
                  </a:schemeClr>
                </a:solidFill>
                <a:effectLst/>
              </a:rPr>
              <a:t>In above code, the Spring will scan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.service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.repository</a:t>
            </a:r>
            <a:r>
              <a:rPr lang="en-US" sz="2000" dirty="0">
                <a:solidFill>
                  <a:schemeClr val="tx1">
                    <a:lumMod val="65000"/>
                    <a:lumOff val="35000"/>
                  </a:schemeClr>
                </a:solidFill>
                <a:effectLst/>
              </a:rPr>
              <a:t> package and its sub-packages for beans.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bean in your application are not having any dependencies, then component scanning alone works but if beans have dependencies, then you have to inject dependencies in your component-scanned beans. For this you have 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of dependencies.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this in the next module.</a:t>
            </a:r>
          </a:p>
        </p:txBody>
      </p:sp>
    </p:spTree>
    <p:extLst>
      <p:ext uri="{BB962C8B-B14F-4D97-AF65-F5344CB8AC3E}">
        <p14:creationId xmlns:p14="http://schemas.microsoft.com/office/powerpoint/2010/main" val="1519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EFDC4D-1297-FBC8-5B13-5DF54CFE3ED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E7DB44-7BDC-7C49-C4E5-68E39AB5B878}"/>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EBFE8EE0-05DF-0148-765F-DD0331CA3F79}"/>
              </a:ext>
            </a:extLst>
          </p:cNvPr>
          <p:cNvSpPr txBox="1"/>
          <p:nvPr/>
        </p:nvSpPr>
        <p:spPr>
          <a:xfrm>
            <a:off x="369216" y="1031815"/>
            <a:ext cx="11453567" cy="532453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Spring Boot and service layer by developing a banking application named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a:t>
            </a:r>
            <a:r>
              <a:rPr lang="en-US" sz="2000" dirty="0">
                <a:solidFill>
                  <a:schemeClr val="tx1">
                    <a:lumMod val="65000"/>
                    <a:lumOff val="35000"/>
                  </a:schemeClr>
                </a:solidFill>
                <a:effectLst/>
              </a:rPr>
              <a:t> containing multiple modules. One of the modules of this application is the Customer module and one of the most common feature of any application and also this application is that the customer should be able to login to the application using valid credentials.</a:t>
            </a:r>
          </a:p>
          <a:p>
            <a:r>
              <a:rPr lang="en-US" sz="2000" dirty="0">
                <a:solidFill>
                  <a:schemeClr val="tx1">
                    <a:lumMod val="65000"/>
                    <a:lumOff val="35000"/>
                  </a:schemeClr>
                </a:solidFill>
                <a:effectLst/>
              </a:rPr>
              <a:t>To login, the business logic is to validate the credentials entered by the customer against the details stored in the database. On successful validation, the customer should be allowed to use the application. If credentials are invalid, error page should be displayed.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functionality of login, the following classes need to be implemented in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UserInterface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customer will interact with the application using a web-based user interface. This interface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In this course, for simplicity, the web interface will be replaced with this class.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CustomerLoginController</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class will interact with the user interface and the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211201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71D40D-EEC9-BA3E-B407-9D9D7C35F5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A37C02-E1CA-C9C8-2AA6-471D777A56D8}"/>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25DE7F8D-1800-DB9F-3EEA-8CB13FF2058A}"/>
              </a:ext>
            </a:extLst>
          </p:cNvPr>
          <p:cNvSpPr txBox="1"/>
          <p:nvPr/>
        </p:nvSpPr>
        <p:spPr>
          <a:xfrm>
            <a:off x="989028" y="657222"/>
            <a:ext cx="10364771" cy="400110"/>
          </a:xfrm>
          <a:prstGeom prst="rect">
            <a:avLst/>
          </a:prstGeom>
          <a:noFill/>
        </p:spPr>
        <p:txBody>
          <a:bodyPr wrap="square">
            <a:spAutoFit/>
          </a:bodyPr>
          <a:lstStyle/>
          <a:p>
            <a:r>
              <a:rPr lang="en-US" sz="2000" dirty="0" err="1">
                <a:solidFill>
                  <a:schemeClr val="tx1">
                    <a:lumMod val="65000"/>
                    <a:lumOff val="35000"/>
                  </a:schemeClr>
                </a:solidFill>
              </a:rPr>
              <a:t>ApplicationContext</a:t>
            </a:r>
            <a:r>
              <a:rPr lang="en-US" sz="2000" dirty="0">
                <a:solidFill>
                  <a:schemeClr val="tx1">
                    <a:lumMod val="65000"/>
                    <a:lumOff val="35000"/>
                  </a:schemeClr>
                </a:solidFill>
              </a:rPr>
              <a:t> can be loaded using </a:t>
            </a:r>
            <a:r>
              <a:rPr lang="en-US" sz="2000" dirty="0" err="1">
                <a:solidFill>
                  <a:schemeClr val="tx1">
                    <a:lumMod val="65000"/>
                    <a:lumOff val="35000"/>
                  </a:schemeClr>
                </a:solidFill>
              </a:rPr>
              <a:t>AnnotationConfigApplicationContext</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FD4880D-10D3-D450-DF69-46D7CD2A61CA}"/>
              </a:ext>
            </a:extLst>
          </p:cNvPr>
          <p:cNvSpPr txBox="1"/>
          <p:nvPr/>
        </p:nvSpPr>
        <p:spPr>
          <a:xfrm>
            <a:off x="164968" y="1307671"/>
            <a:ext cx="11392293" cy="369332"/>
          </a:xfrm>
          <a:prstGeom prst="rect">
            <a:avLst/>
          </a:prstGeom>
          <a:noFill/>
        </p:spPr>
        <p:txBody>
          <a:bodyPr wrap="square">
            <a:spAutoFit/>
          </a:bodyPr>
          <a:lstStyle/>
          <a:p>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SpringConfig.class</a:t>
            </a:r>
            <a:r>
              <a:rPr lang="en-IN" dirty="0"/>
              <a:t>);</a:t>
            </a:r>
          </a:p>
        </p:txBody>
      </p:sp>
      <p:sp>
        <p:nvSpPr>
          <p:cNvPr id="9" name="TextBox 8">
            <a:extLst>
              <a:ext uri="{FF2B5EF4-FFF2-40B4-BE49-F238E27FC236}">
                <a16:creationId xmlns:a16="http://schemas.microsoft.com/office/drawing/2014/main" id="{15A5044D-8C88-0848-BA36-7B1097464551}"/>
              </a:ext>
            </a:extLst>
          </p:cNvPr>
          <p:cNvSpPr txBox="1"/>
          <p:nvPr/>
        </p:nvSpPr>
        <p:spPr>
          <a:xfrm>
            <a:off x="989028" y="1927342"/>
            <a:ext cx="10747342" cy="400110"/>
          </a:xfrm>
          <a:prstGeom prst="rect">
            <a:avLst/>
          </a:prstGeom>
          <a:noFill/>
        </p:spPr>
        <p:txBody>
          <a:bodyPr wrap="square">
            <a:spAutoFit/>
          </a:bodyPr>
          <a:lstStyle/>
          <a:p>
            <a:r>
              <a:rPr lang="en-US" sz="2000" dirty="0">
                <a:solidFill>
                  <a:schemeClr val="tx1">
                    <a:lumMod val="65000"/>
                    <a:lumOff val="35000"/>
                  </a:schemeClr>
                </a:solidFill>
              </a:rPr>
              <a:t>The </a:t>
            </a:r>
            <a:r>
              <a:rPr lang="en-US" sz="2000" dirty="0" err="1">
                <a:solidFill>
                  <a:schemeClr val="tx1">
                    <a:lumMod val="65000"/>
                    <a:lumOff val="35000"/>
                  </a:schemeClr>
                </a:solidFill>
                <a:effectLst/>
              </a:rPr>
              <a:t>getBean</a:t>
            </a:r>
            <a:r>
              <a:rPr lang="en-US" sz="2000" dirty="0">
                <a:solidFill>
                  <a:schemeClr val="tx1">
                    <a:lumMod val="65000"/>
                    <a:lumOff val="35000"/>
                  </a:schemeClr>
                </a:solidFill>
                <a:effectLst/>
              </a:rPr>
              <a:t>() </a:t>
            </a:r>
            <a:r>
              <a:rPr lang="en-US" sz="2000" dirty="0">
                <a:solidFill>
                  <a:schemeClr val="tx1">
                    <a:lumMod val="65000"/>
                    <a:lumOff val="35000"/>
                  </a:schemeClr>
                </a:solidFill>
              </a:rPr>
              <a:t>method is used to access a particular bean by specifying its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0D6E4E8-0032-188C-F249-C4EA63BDD3DB}"/>
              </a:ext>
            </a:extLst>
          </p:cNvPr>
          <p:cNvSpPr txBox="1"/>
          <p:nvPr/>
        </p:nvSpPr>
        <p:spPr>
          <a:xfrm>
            <a:off x="164968" y="2577791"/>
            <a:ext cx="11571402"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ctx.getBean</a:t>
            </a:r>
            <a:r>
              <a:rPr lang="en-IN" sz="2000" dirty="0"/>
              <a:t>(</a:t>
            </a:r>
            <a:r>
              <a:rPr lang="en-IN" sz="2000" dirty="0" err="1"/>
              <a:t>CustomerLoginServiceImpl.class</a:t>
            </a:r>
            <a:r>
              <a:rPr lang="en-IN" sz="2000" dirty="0"/>
              <a:t>);</a:t>
            </a:r>
          </a:p>
        </p:txBody>
      </p:sp>
      <p:sp>
        <p:nvSpPr>
          <p:cNvPr id="13" name="TextBox 12">
            <a:extLst>
              <a:ext uri="{FF2B5EF4-FFF2-40B4-BE49-F238E27FC236}">
                <a16:creationId xmlns:a16="http://schemas.microsoft.com/office/drawing/2014/main" id="{4E84084E-3449-F5C0-D3E6-0A070CB3697E}"/>
              </a:ext>
            </a:extLst>
          </p:cNvPr>
          <p:cNvSpPr txBox="1"/>
          <p:nvPr/>
        </p:nvSpPr>
        <p:spPr>
          <a:xfrm>
            <a:off x="989027" y="3228240"/>
            <a:ext cx="10983013" cy="707886"/>
          </a:xfrm>
          <a:prstGeom prst="rect">
            <a:avLst/>
          </a:prstGeom>
          <a:noFill/>
        </p:spPr>
        <p:txBody>
          <a:bodyPr wrap="square">
            <a:spAutoFit/>
          </a:bodyPr>
          <a:lstStyle/>
          <a:p>
            <a:r>
              <a:rPr lang="en-US" sz="2000" dirty="0">
                <a:solidFill>
                  <a:schemeClr val="tx1">
                    <a:lumMod val="65000"/>
                    <a:lumOff val="35000"/>
                  </a:schemeClr>
                </a:solidFill>
              </a:rPr>
              <a:t>The bean name which is the name of the method in which bean is configured can also be used to access a particular bean as follows: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97A4E2A-917B-A32A-0486-E27F546E064E}"/>
              </a:ext>
            </a:extLst>
          </p:cNvPr>
          <p:cNvSpPr txBox="1"/>
          <p:nvPr/>
        </p:nvSpPr>
        <p:spPr>
          <a:xfrm>
            <a:off x="263556" y="4190583"/>
            <a:ext cx="11472813" cy="400110"/>
          </a:xfrm>
          <a:prstGeom prst="rect">
            <a:avLst/>
          </a:prstGeom>
          <a:noFill/>
        </p:spPr>
        <p:txBody>
          <a:bodyPr wrap="square">
            <a:spAutoFit/>
          </a:bodyPr>
          <a:lstStyle/>
          <a:p>
            <a:r>
              <a:rPr lang="en-IN" sz="2000" dirty="0" err="1"/>
              <a:t>UserService</a:t>
            </a:r>
            <a:r>
              <a:rPr lang="en-IN" sz="2000" dirty="0"/>
              <a:t> </a:t>
            </a:r>
            <a:r>
              <a:rPr lang="en-IN" sz="2000" dirty="0" err="1"/>
              <a:t>userService</a:t>
            </a:r>
            <a:r>
              <a:rPr lang="en-IN" sz="2000" dirty="0"/>
              <a:t> = (</a:t>
            </a:r>
            <a:r>
              <a:rPr lang="en-IN" sz="2000" dirty="0" err="1"/>
              <a:t>UserService</a:t>
            </a:r>
            <a:r>
              <a:rPr lang="en-IN" sz="2000" dirty="0"/>
              <a:t>) </a:t>
            </a:r>
            <a:r>
              <a:rPr lang="en-IN" sz="2000" dirty="0" err="1"/>
              <a:t>ctx.getBean</a:t>
            </a:r>
            <a:r>
              <a:rPr lang="en-IN" sz="2000" dirty="0"/>
              <a:t>("</a:t>
            </a:r>
            <a:r>
              <a:rPr lang="en-IN" sz="2000" dirty="0" err="1"/>
              <a:t>customerLoginServiceImpl</a:t>
            </a:r>
            <a:r>
              <a:rPr lang="en-IN" sz="2000" dirty="0"/>
              <a:t>");</a:t>
            </a:r>
          </a:p>
        </p:txBody>
      </p:sp>
    </p:spTree>
    <p:extLst>
      <p:ext uri="{BB962C8B-B14F-4D97-AF65-F5344CB8AC3E}">
        <p14:creationId xmlns:p14="http://schemas.microsoft.com/office/powerpoint/2010/main" val="3403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4702EF-903F-1836-510B-A166349DF1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B28E98-0599-BA75-BB44-33772402F740}"/>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8ECBA369-99C5-E11D-160B-E24CC7107A48}"/>
              </a:ext>
            </a:extLst>
          </p:cNvPr>
          <p:cNvSpPr txBox="1"/>
          <p:nvPr/>
        </p:nvSpPr>
        <p:spPr>
          <a:xfrm>
            <a:off x="989029" y="522344"/>
            <a:ext cx="6099142" cy="523220"/>
          </a:xfrm>
          <a:prstGeom prst="rect">
            <a:avLst/>
          </a:prstGeom>
          <a:noFill/>
        </p:spPr>
        <p:txBody>
          <a:bodyPr wrap="square">
            <a:spAutoFit/>
          </a:bodyPr>
          <a:lstStyle/>
          <a:p>
            <a:r>
              <a:rPr lang="en-IN" sz="2800" b="1" dirty="0"/>
              <a:t>Java-based configuration - Demo </a:t>
            </a:r>
          </a:p>
        </p:txBody>
      </p:sp>
      <p:sp>
        <p:nvSpPr>
          <p:cNvPr id="7" name="TextBox 6">
            <a:extLst>
              <a:ext uri="{FF2B5EF4-FFF2-40B4-BE49-F238E27FC236}">
                <a16:creationId xmlns:a16="http://schemas.microsoft.com/office/drawing/2014/main" id="{00B7D10B-A8CE-1052-B4DE-F79A932C83D5}"/>
              </a:ext>
            </a:extLst>
          </p:cNvPr>
          <p:cNvSpPr txBox="1"/>
          <p:nvPr/>
        </p:nvSpPr>
        <p:spPr>
          <a:xfrm>
            <a:off x="202676" y="1143075"/>
            <a:ext cx="11891914"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Java-based configuration and use </a:t>
            </a:r>
            <a:r>
              <a:rPr lang="en-US" sz="2000" dirty="0" err="1">
                <a:solidFill>
                  <a:schemeClr val="tx1">
                    <a:lumMod val="65000"/>
                    <a:lumOff val="35000"/>
                  </a:schemeClr>
                </a:solidFill>
                <a:effectLst/>
              </a:rPr>
              <a:t>ApplicationContext</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and properties in pom.xml:</a:t>
            </a:r>
          </a:p>
        </p:txBody>
      </p:sp>
      <p:sp>
        <p:nvSpPr>
          <p:cNvPr id="9" name="TextBox 8">
            <a:extLst>
              <a:ext uri="{FF2B5EF4-FFF2-40B4-BE49-F238E27FC236}">
                <a16:creationId xmlns:a16="http://schemas.microsoft.com/office/drawing/2014/main" id="{65355E96-9FED-01AE-37CC-FEAFF4BB5522}"/>
              </a:ext>
            </a:extLst>
          </p:cNvPr>
          <p:cNvSpPr txBox="1"/>
          <p:nvPr/>
        </p:nvSpPr>
        <p:spPr>
          <a:xfrm>
            <a:off x="230172" y="3389844"/>
            <a:ext cx="11864418"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3886926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EC343-1B7A-CD55-53E8-579CCAA756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4C9CD3-1E3B-03B8-2BC3-7F57BF4F0EE9}"/>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181A985C-786E-C344-5D60-4FA6AB45B327}"/>
              </a:ext>
            </a:extLst>
          </p:cNvPr>
          <p:cNvSpPr txBox="1"/>
          <p:nvPr/>
        </p:nvSpPr>
        <p:spPr>
          <a:xfrm>
            <a:off x="909686" y="676076"/>
            <a:ext cx="10317638"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BF57003-0918-65D9-F366-E80500093B40}"/>
              </a:ext>
            </a:extLst>
          </p:cNvPr>
          <p:cNvSpPr txBox="1"/>
          <p:nvPr/>
        </p:nvSpPr>
        <p:spPr>
          <a:xfrm>
            <a:off x="362932" y="1177880"/>
            <a:ext cx="10864392" cy="1754326"/>
          </a:xfrm>
          <a:prstGeom prst="rect">
            <a:avLst/>
          </a:prstGeom>
          <a:noFill/>
        </p:spPr>
        <p:txBody>
          <a:bodyPr wrap="square">
            <a:spAutoFit/>
          </a:bodyPr>
          <a:lstStyle/>
          <a:p>
            <a:r>
              <a:rPr lang="en-IN" dirty="0"/>
              <a:t>package </a:t>
            </a:r>
            <a:r>
              <a:rPr lang="en-IN" dirty="0" err="1"/>
              <a:t>com.hnd.bean</a:t>
            </a:r>
            <a:r>
              <a:rPr lang="en-IN" dirty="0"/>
              <a: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05267251-8750-09F7-13A5-6BB38F18EA9D}"/>
              </a:ext>
            </a:extLst>
          </p:cNvPr>
          <p:cNvSpPr txBox="1"/>
          <p:nvPr/>
        </p:nvSpPr>
        <p:spPr>
          <a:xfrm>
            <a:off x="909686" y="3221313"/>
            <a:ext cx="10864392"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7789C93-9032-9740-FDD3-6E8339FEE516}"/>
              </a:ext>
            </a:extLst>
          </p:cNvPr>
          <p:cNvSpPr txBox="1"/>
          <p:nvPr/>
        </p:nvSpPr>
        <p:spPr>
          <a:xfrm>
            <a:off x="242740" y="3621423"/>
            <a:ext cx="11295668"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org.springframework.context.annotation.Bean</a:t>
            </a:r>
            <a:r>
              <a:rPr lang="en-IN" dirty="0"/>
              <a:t>;</a:t>
            </a:r>
          </a:p>
          <a:p>
            <a:r>
              <a:rPr lang="en-IN" dirty="0"/>
              <a:t>import </a:t>
            </a:r>
            <a:r>
              <a:rPr lang="en-IN" dirty="0" err="1"/>
              <a:t>com.hnd.bean.WelcomeBean</a:t>
            </a:r>
            <a:r>
              <a:rPr lang="en-IN" dirty="0"/>
              <a:t>;</a:t>
            </a:r>
          </a:p>
          <a:p>
            <a:r>
              <a:rPr lang="en-IN" dirty="0"/>
              <a:t>@Configuration</a:t>
            </a:r>
          </a:p>
          <a:p>
            <a:r>
              <a:rPr lang="en-IN" dirty="0"/>
              <a:t>public class </a:t>
            </a:r>
            <a:r>
              <a:rPr lang="en-IN" dirty="0" err="1"/>
              <a:t>SpringConfig</a:t>
            </a:r>
            <a:r>
              <a:rPr lang="en-IN" dirty="0"/>
              <a:t> {</a:t>
            </a:r>
          </a:p>
          <a:p>
            <a:r>
              <a:rPr lang="en-IN" dirty="0"/>
              <a:t>    @Bean</a:t>
            </a:r>
          </a:p>
          <a:p>
            <a:r>
              <a:rPr lang="en-IN" dirty="0"/>
              <a:t>    public </a:t>
            </a:r>
            <a:r>
              <a:rPr lang="en-IN" dirty="0" err="1"/>
              <a:t>WelcomeBean</a:t>
            </a:r>
            <a:r>
              <a:rPr lang="en-IN" dirty="0"/>
              <a:t> </a:t>
            </a:r>
            <a:r>
              <a:rPr lang="en-IN" dirty="0" err="1"/>
              <a:t>welcomeBean</a:t>
            </a:r>
            <a:r>
              <a:rPr lang="en-IN" dirty="0"/>
              <a:t>() {</a:t>
            </a:r>
          </a:p>
          <a:p>
            <a:r>
              <a:rPr lang="en-IN" dirty="0"/>
              <a:t>        return new </a:t>
            </a:r>
            <a:r>
              <a:rPr lang="en-IN" dirty="0" err="1"/>
              <a:t>WelcomeBean</a:t>
            </a:r>
            <a:r>
              <a:rPr lang="en-IN" dirty="0"/>
              <a:t>();</a:t>
            </a:r>
          </a:p>
          <a:p>
            <a:r>
              <a:rPr lang="en-IN" dirty="0"/>
              <a:t>    }</a:t>
            </a:r>
          </a:p>
          <a:p>
            <a:r>
              <a:rPr lang="en-IN" dirty="0"/>
              <a:t>}</a:t>
            </a:r>
          </a:p>
        </p:txBody>
      </p:sp>
    </p:spTree>
    <p:extLst>
      <p:ext uri="{BB962C8B-B14F-4D97-AF65-F5344CB8AC3E}">
        <p14:creationId xmlns:p14="http://schemas.microsoft.com/office/powerpoint/2010/main" val="354429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8F48B-294C-6CF3-BE42-40297725B2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D0E27A-BF6C-E07C-0B27-057DAEDB2093}"/>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74FA79A8-D88B-40E1-1C4D-EA2BC4F0618C}"/>
              </a:ext>
            </a:extLst>
          </p:cNvPr>
          <p:cNvSpPr txBox="1"/>
          <p:nvPr/>
        </p:nvSpPr>
        <p:spPr>
          <a:xfrm>
            <a:off x="853124" y="628222"/>
            <a:ext cx="10500675"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C720B87-B64D-FA28-8620-0A408C63C7DB}"/>
              </a:ext>
            </a:extLst>
          </p:cNvPr>
          <p:cNvSpPr txBox="1"/>
          <p:nvPr/>
        </p:nvSpPr>
        <p:spPr>
          <a:xfrm>
            <a:off x="853124" y="1737960"/>
            <a:ext cx="10788191" cy="4524315"/>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122060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422652-1B24-5593-9F04-8073CDAAF0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AFDA07-2497-BCB5-B16B-78841DF9D7EB}"/>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8F944D8C-52A9-B743-6C8E-66CDA20C9A5C}"/>
              </a:ext>
            </a:extLst>
          </p:cNvPr>
          <p:cNvSpPr txBox="1"/>
          <p:nvPr/>
        </p:nvSpPr>
        <p:spPr>
          <a:xfrm>
            <a:off x="791065" y="628940"/>
            <a:ext cx="1036477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830B8A-9A95-6894-9EC9-A1CFDD977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29" y="1355984"/>
            <a:ext cx="7400509" cy="915876"/>
          </a:xfrm>
          <a:prstGeom prst="rect">
            <a:avLst/>
          </a:prstGeom>
        </p:spPr>
      </p:pic>
    </p:spTree>
    <p:extLst>
      <p:ext uri="{BB962C8B-B14F-4D97-AF65-F5344CB8AC3E}">
        <p14:creationId xmlns:p14="http://schemas.microsoft.com/office/powerpoint/2010/main" val="915639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74E164-37AF-FF43-772B-399CA4572E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5C1CAA-D138-1C48-F20B-B60AA2D2A7AE}"/>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FB43F070-E615-5870-D718-3E37C174C4BE}"/>
              </a:ext>
            </a:extLst>
          </p:cNvPr>
          <p:cNvSpPr txBox="1"/>
          <p:nvPr/>
        </p:nvSpPr>
        <p:spPr>
          <a:xfrm>
            <a:off x="989029" y="531771"/>
            <a:ext cx="9832942" cy="523220"/>
          </a:xfrm>
          <a:prstGeom prst="rect">
            <a:avLst/>
          </a:prstGeom>
          <a:noFill/>
        </p:spPr>
        <p:txBody>
          <a:bodyPr wrap="square">
            <a:spAutoFit/>
          </a:bodyPr>
          <a:lstStyle/>
          <a:p>
            <a:r>
              <a:rPr lang="en-IN" sz="2800" b="1" dirty="0"/>
              <a:t>Java-Annotation based configuration - Demo </a:t>
            </a:r>
          </a:p>
        </p:txBody>
      </p:sp>
      <p:sp>
        <p:nvSpPr>
          <p:cNvPr id="7" name="TextBox 6">
            <a:extLst>
              <a:ext uri="{FF2B5EF4-FFF2-40B4-BE49-F238E27FC236}">
                <a16:creationId xmlns:a16="http://schemas.microsoft.com/office/drawing/2014/main" id="{B054C605-BB16-B272-3654-42AAD99FB10A}"/>
              </a:ext>
            </a:extLst>
          </p:cNvPr>
          <p:cNvSpPr txBox="1"/>
          <p:nvPr/>
        </p:nvSpPr>
        <p:spPr>
          <a:xfrm>
            <a:off x="108407" y="866455"/>
            <a:ext cx="11345159" cy="2862322"/>
          </a:xfrm>
          <a:prstGeom prst="rect">
            <a:avLst/>
          </a:prstGeom>
          <a:noFill/>
        </p:spPr>
        <p:txBody>
          <a:bodyPr wrap="square">
            <a:spAutoFit/>
          </a:bodyPr>
          <a:lstStyle/>
          <a:p>
            <a:r>
              <a:rPr lang="en-US" sz="2000" b="1" dirty="0">
                <a:solidFill>
                  <a:schemeClr val="tx1">
                    <a:lumMod val="65000"/>
                    <a:lumOff val="35000"/>
                  </a:schemeClr>
                </a:solidFill>
                <a:effectLst/>
              </a:rPr>
              <a:t>Objective: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define configuration metadata using Java-Annotation based configuration and use </a:t>
            </a:r>
            <a:r>
              <a:rPr lang="en-US" sz="2000" dirty="0" err="1">
                <a:solidFill>
                  <a:schemeClr val="tx1">
                    <a:lumMod val="65000"/>
                    <a:lumOff val="35000"/>
                  </a:schemeClr>
                </a:solidFill>
                <a:effectLst/>
              </a:rPr>
              <a:t>ApplicationContext</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following Spring dependency in pom.xml:</a:t>
            </a:r>
          </a:p>
        </p:txBody>
      </p:sp>
      <p:sp>
        <p:nvSpPr>
          <p:cNvPr id="9" name="TextBox 8">
            <a:extLst>
              <a:ext uri="{FF2B5EF4-FFF2-40B4-BE49-F238E27FC236}">
                <a16:creationId xmlns:a16="http://schemas.microsoft.com/office/drawing/2014/main" id="{B660D7EF-0D3B-279A-2762-0A1A9CF98188}"/>
              </a:ext>
            </a:extLst>
          </p:cNvPr>
          <p:cNvSpPr txBox="1"/>
          <p:nvPr/>
        </p:nvSpPr>
        <p:spPr>
          <a:xfrm>
            <a:off x="9425" y="3577949"/>
            <a:ext cx="11543122"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Tree>
    <p:extLst>
      <p:ext uri="{BB962C8B-B14F-4D97-AF65-F5344CB8AC3E}">
        <p14:creationId xmlns:p14="http://schemas.microsoft.com/office/powerpoint/2010/main" val="287083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7437F-BAD9-713F-0CC2-F47DBD2B7E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5BF052-0A1F-F3A7-0196-EB63774AB1B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4B16305E-6BC5-E01A-A76F-F6046F0BFCF1}"/>
              </a:ext>
            </a:extLst>
          </p:cNvPr>
          <p:cNvSpPr txBox="1"/>
          <p:nvPr/>
        </p:nvSpPr>
        <p:spPr>
          <a:xfrm>
            <a:off x="834272" y="572381"/>
            <a:ext cx="1015738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Spring bean in </a:t>
            </a:r>
            <a:r>
              <a:rPr lang="en-US" sz="2000" dirty="0" err="1">
                <a:solidFill>
                  <a:schemeClr val="tx1">
                    <a:lumMod val="65000"/>
                    <a:lumOff val="35000"/>
                  </a:schemeClr>
                </a:solidFill>
              </a:rPr>
              <a:t>com.hnd.bean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0CB2AD0-29ED-C5F6-C406-685586C8F3C3}"/>
              </a:ext>
            </a:extLst>
          </p:cNvPr>
          <p:cNvSpPr txBox="1"/>
          <p:nvPr/>
        </p:nvSpPr>
        <p:spPr>
          <a:xfrm>
            <a:off x="278089" y="1249672"/>
            <a:ext cx="11316879" cy="2308324"/>
          </a:xfrm>
          <a:prstGeom prst="rect">
            <a:avLst/>
          </a:prstGeom>
          <a:noFill/>
        </p:spPr>
        <p:txBody>
          <a:bodyPr wrap="square">
            <a:spAutoFit/>
          </a:bodyPr>
          <a:lstStyle/>
          <a:p>
            <a:r>
              <a:rPr lang="en-IN" dirty="0"/>
              <a:t>package </a:t>
            </a:r>
            <a:r>
              <a:rPr lang="en-IN" dirty="0" err="1"/>
              <a:t>com.hnd.bean</a:t>
            </a:r>
            <a:r>
              <a:rPr lang="en-IN" dirty="0"/>
              <a:t>;</a:t>
            </a:r>
          </a:p>
          <a:p>
            <a:r>
              <a:rPr lang="en-IN" dirty="0"/>
              <a:t>import </a:t>
            </a:r>
            <a:r>
              <a:rPr lang="en-IN" dirty="0" err="1"/>
              <a:t>org.springframework.stereotype.Component</a:t>
            </a:r>
            <a:r>
              <a:rPr lang="en-IN" dirty="0"/>
              <a:t>;</a:t>
            </a:r>
          </a:p>
          <a:p>
            <a:r>
              <a:rPr lang="en-IN" dirty="0"/>
              <a:t>@Component</a:t>
            </a:r>
          </a:p>
          <a:p>
            <a:r>
              <a:rPr lang="en-IN" dirty="0"/>
              <a:t>public class </a:t>
            </a:r>
            <a:r>
              <a:rPr lang="en-IN" dirty="0" err="1"/>
              <a:t>WelcomeBean</a:t>
            </a:r>
            <a:r>
              <a:rPr lang="en-IN" dirty="0"/>
              <a:t> {</a:t>
            </a:r>
          </a:p>
          <a:p>
            <a:r>
              <a:rPr lang="en-IN" dirty="0"/>
              <a:t>	public String </a:t>
            </a:r>
            <a:r>
              <a:rPr lang="en-IN" dirty="0" err="1"/>
              <a:t>printWelcome</a:t>
            </a:r>
            <a:r>
              <a:rPr lang="en-IN" dirty="0"/>
              <a:t>() {</a:t>
            </a:r>
          </a:p>
          <a:p>
            <a:r>
              <a:rPr lang="en-IN" dirty="0"/>
              <a:t>		return "Welcome to Spring";</a:t>
            </a:r>
          </a:p>
          <a:p>
            <a:r>
              <a:rPr lang="en-IN" dirty="0"/>
              <a:t>	}</a:t>
            </a:r>
          </a:p>
          <a:p>
            <a:r>
              <a:rPr lang="en-IN" dirty="0"/>
              <a:t>}</a:t>
            </a:r>
          </a:p>
        </p:txBody>
      </p:sp>
      <p:sp>
        <p:nvSpPr>
          <p:cNvPr id="9" name="TextBox 8">
            <a:extLst>
              <a:ext uri="{FF2B5EF4-FFF2-40B4-BE49-F238E27FC236}">
                <a16:creationId xmlns:a16="http://schemas.microsoft.com/office/drawing/2014/main" id="{2466CD03-58EA-626E-6421-A43C408F12F1}"/>
              </a:ext>
            </a:extLst>
          </p:cNvPr>
          <p:cNvSpPr txBox="1"/>
          <p:nvPr/>
        </p:nvSpPr>
        <p:spPr>
          <a:xfrm>
            <a:off x="834272" y="3512011"/>
            <a:ext cx="11222610"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configuration file in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5AE50C-EE0C-D8A6-0063-E64E58222301}"/>
              </a:ext>
            </a:extLst>
          </p:cNvPr>
          <p:cNvSpPr txBox="1"/>
          <p:nvPr/>
        </p:nvSpPr>
        <p:spPr>
          <a:xfrm>
            <a:off x="278088" y="3953589"/>
            <a:ext cx="11778793" cy="2308324"/>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@Configuration</a:t>
            </a:r>
          </a:p>
          <a:p>
            <a:r>
              <a:rPr lang="en-IN" dirty="0"/>
              <a:t>@ComponentScan(basePackages = "</a:t>
            </a:r>
            <a:r>
              <a:rPr lang="en-IN" dirty="0" err="1"/>
              <a:t>com.hnd.bean</a:t>
            </a:r>
            <a:r>
              <a:rPr lang="en-IN" dirty="0"/>
              <a:t>")</a:t>
            </a:r>
          </a:p>
          <a:p>
            <a:r>
              <a:rPr lang="en-IN" dirty="0"/>
              <a:t>public class </a:t>
            </a:r>
            <a:r>
              <a:rPr lang="en-IN" dirty="0" err="1"/>
              <a:t>SpringConfig</a:t>
            </a:r>
            <a:r>
              <a:rPr lang="en-IN" dirty="0"/>
              <a:t> {</a:t>
            </a:r>
          </a:p>
          <a:p>
            <a:r>
              <a:rPr lang="en-IN" dirty="0"/>
              <a:t>    </a:t>
            </a:r>
          </a:p>
          <a:p>
            <a:r>
              <a:rPr lang="en-IN" dirty="0"/>
              <a:t>}</a:t>
            </a:r>
          </a:p>
        </p:txBody>
      </p:sp>
    </p:spTree>
    <p:extLst>
      <p:ext uri="{BB962C8B-B14F-4D97-AF65-F5344CB8AC3E}">
        <p14:creationId xmlns:p14="http://schemas.microsoft.com/office/powerpoint/2010/main" val="2766571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CB16AD-36A6-ED1B-F452-5BCF7583A5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30A45E-3B6D-B232-F0C7-708B4430D4D4}"/>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1F545652-FC1D-56C7-605C-D997AC39A18C}"/>
              </a:ext>
            </a:extLst>
          </p:cNvPr>
          <p:cNvSpPr txBox="1"/>
          <p:nvPr/>
        </p:nvSpPr>
        <p:spPr>
          <a:xfrm>
            <a:off x="815418" y="628222"/>
            <a:ext cx="10411906" cy="1015663"/>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com.hnd.ui</a:t>
            </a:r>
            <a:r>
              <a:rPr lang="en-US" sz="2000" dirty="0">
                <a:solidFill>
                  <a:schemeClr val="tx1">
                    <a:lumMod val="65000"/>
                    <a:lumOff val="35000"/>
                  </a:schemeClr>
                </a:solidFill>
              </a:rPr>
              <a:t> package with the main method and instantiate the Spring container using configuration class you created in the previous step as the constructor argument. Retrieve the </a:t>
            </a:r>
            <a:r>
              <a:rPr lang="en-US" sz="2000" dirty="0" err="1">
                <a:solidFill>
                  <a:schemeClr val="tx1">
                    <a:lumMod val="65000"/>
                    <a:lumOff val="35000"/>
                  </a:schemeClr>
                </a:solidFill>
              </a:rPr>
              <a:t>WelcomeBean</a:t>
            </a:r>
            <a:r>
              <a:rPr lang="en-US" sz="2000" dirty="0">
                <a:solidFill>
                  <a:schemeClr val="tx1">
                    <a:lumMod val="65000"/>
                    <a:lumOff val="35000"/>
                  </a:schemeClr>
                </a:solidFill>
              </a:rPr>
              <a:t> via </a:t>
            </a:r>
            <a:r>
              <a:rPr lang="en-US" sz="2000" dirty="0" err="1">
                <a:solidFill>
                  <a:schemeClr val="tx1">
                    <a:lumMod val="65000"/>
                    <a:lumOff val="35000"/>
                  </a:schemeClr>
                </a:solidFill>
              </a:rPr>
              <a:t>getBean</a:t>
            </a:r>
            <a:r>
              <a:rPr lang="en-US" sz="2000" dirty="0">
                <a:solidFill>
                  <a:schemeClr val="tx1">
                    <a:lumMod val="65000"/>
                    <a:lumOff val="35000"/>
                  </a:schemeClr>
                </a:solidFill>
              </a:rPr>
              <a:t>() method and use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34BA7E1-6BE6-0937-7FF5-A2B0957CFC1B}"/>
              </a:ext>
            </a:extLst>
          </p:cNvPr>
          <p:cNvSpPr txBox="1"/>
          <p:nvPr/>
        </p:nvSpPr>
        <p:spPr>
          <a:xfrm>
            <a:off x="936396" y="1557162"/>
            <a:ext cx="10583159" cy="5078313"/>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com.hnd.bean.WelcomeBean</a:t>
            </a:r>
            <a:r>
              <a:rPr lang="en-IN" dirty="0"/>
              <a:t>;</a:t>
            </a:r>
          </a:p>
          <a:p>
            <a:r>
              <a:rPr lang="en-IN" dirty="0"/>
              <a:t>import </a:t>
            </a:r>
            <a:r>
              <a:rPr lang="en-IN" dirty="0" err="1"/>
              <a:t>com.hnd.configuration.SpringConfig</a:t>
            </a:r>
            <a:r>
              <a:rPr lang="en-IN" dirty="0"/>
              <a:t>;</a:t>
            </a:r>
          </a:p>
          <a:p>
            <a:r>
              <a:rPr lang="en-IN" dirty="0"/>
              <a:t>public class </a:t>
            </a:r>
            <a:r>
              <a:rPr lang="en-IN" dirty="0" err="1"/>
              <a:t>UserInterface</a:t>
            </a:r>
            <a:r>
              <a:rPr lang="en-IN" dirty="0"/>
              <a:t> {</a:t>
            </a:r>
          </a:p>
          <a:p>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a:t>
            </a:r>
          </a:p>
          <a:p>
            <a:r>
              <a:rPr lang="en-IN" dirty="0"/>
              <a:t>		</a:t>
            </a:r>
            <a:r>
              <a:rPr lang="en-IN" dirty="0" err="1"/>
              <a:t>ApplicationContext</a:t>
            </a:r>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a:t>
            </a:r>
            <a:r>
              <a:rPr lang="en-IN" dirty="0" err="1"/>
              <a:t>WelcomeBean</a:t>
            </a:r>
            <a:r>
              <a:rPr lang="en-IN" dirty="0"/>
              <a:t> </a:t>
            </a:r>
            <a:r>
              <a:rPr lang="en-IN" dirty="0" err="1"/>
              <a:t>welcomeBean</a:t>
            </a:r>
            <a:r>
              <a:rPr lang="en-IN" dirty="0"/>
              <a:t> = (</a:t>
            </a:r>
            <a:r>
              <a:rPr lang="en-IN" dirty="0" err="1"/>
              <a:t>WelcomeBean</a:t>
            </a:r>
            <a:r>
              <a:rPr lang="en-IN" dirty="0"/>
              <a:t>) </a:t>
            </a:r>
            <a:r>
              <a:rPr lang="en-IN" dirty="0" err="1"/>
              <a:t>applicationContext.getBean</a:t>
            </a:r>
            <a:r>
              <a:rPr lang="en-IN" dirty="0"/>
              <a:t>(</a:t>
            </a:r>
            <a:r>
              <a:rPr lang="en-IN" dirty="0" err="1"/>
              <a:t>WelcomeBean.class</a:t>
            </a:r>
            <a:r>
              <a:rPr lang="en-IN" dirty="0"/>
              <a:t>);</a:t>
            </a:r>
          </a:p>
          <a:p>
            <a:r>
              <a:rPr lang="en-IN" dirty="0"/>
              <a:t>		LOGGER.info(</a:t>
            </a:r>
            <a:r>
              <a:rPr lang="en-IN" dirty="0" err="1"/>
              <a:t>welcomeBean.printWelcome</a:t>
            </a:r>
            <a:r>
              <a:rPr lang="en-IN" dirty="0"/>
              <a:t>());</a:t>
            </a:r>
          </a:p>
          <a:p>
            <a:r>
              <a:rPr lang="en-IN" dirty="0"/>
              <a:t>	}</a:t>
            </a:r>
          </a:p>
          <a:p>
            <a:r>
              <a:rPr lang="en-IN" dirty="0"/>
              <a:t>}</a:t>
            </a:r>
          </a:p>
        </p:txBody>
      </p:sp>
    </p:spTree>
    <p:extLst>
      <p:ext uri="{BB962C8B-B14F-4D97-AF65-F5344CB8AC3E}">
        <p14:creationId xmlns:p14="http://schemas.microsoft.com/office/powerpoint/2010/main" val="3596705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826B39-1464-1EDC-4AAC-EC3B55E728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AEE17C-04E4-C047-AFE0-CF18494D5ED4}"/>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69A4EE83-2D64-6FE6-B27A-AF8509F92335}"/>
              </a:ext>
            </a:extLst>
          </p:cNvPr>
          <p:cNvSpPr txBox="1"/>
          <p:nvPr/>
        </p:nvSpPr>
        <p:spPr>
          <a:xfrm>
            <a:off x="989028" y="666649"/>
            <a:ext cx="10002625" cy="707886"/>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Run the </a:t>
            </a:r>
            <a:r>
              <a:rPr lang="en-US" sz="2000" dirty="0" err="1">
                <a:solidFill>
                  <a:schemeClr val="tx1">
                    <a:lumMod val="65000"/>
                    <a:lumOff val="35000"/>
                  </a:schemeClr>
                </a:solidFill>
              </a:rPr>
              <a:t>UserInterface</a:t>
            </a:r>
            <a:r>
              <a:rPr lang="en-US" sz="2000" dirty="0">
                <a:solidFill>
                  <a:schemeClr val="tx1">
                    <a:lumMod val="65000"/>
                    <a:lumOff val="35000"/>
                  </a:schemeClr>
                </a:solidFill>
              </a:rPr>
              <a:t> class created in the previous step. You will get the following output: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A2625C5-8094-D1E1-447D-B6A6AC74A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18" y="1790015"/>
            <a:ext cx="7750183" cy="657317"/>
          </a:xfrm>
          <a:prstGeom prst="rect">
            <a:avLst/>
          </a:prstGeom>
        </p:spPr>
      </p:pic>
    </p:spTree>
    <p:extLst>
      <p:ext uri="{BB962C8B-B14F-4D97-AF65-F5344CB8AC3E}">
        <p14:creationId xmlns:p14="http://schemas.microsoft.com/office/powerpoint/2010/main" val="49168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FC602-1B16-3E72-4A7D-1D0955BDC8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3244F8-C657-1BE4-62F1-2EA902935666}"/>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661995C2-AAD8-08B6-F1A5-4735AD9C60DC}"/>
              </a:ext>
            </a:extLst>
          </p:cNvPr>
          <p:cNvSpPr txBox="1"/>
          <p:nvPr/>
        </p:nvSpPr>
        <p:spPr>
          <a:xfrm>
            <a:off x="989029" y="541197"/>
            <a:ext cx="10021478" cy="461665"/>
          </a:xfrm>
          <a:prstGeom prst="rect">
            <a:avLst/>
          </a:prstGeom>
          <a:noFill/>
        </p:spPr>
        <p:txBody>
          <a:bodyPr wrap="square">
            <a:spAutoFit/>
          </a:bodyPr>
          <a:lstStyle/>
          <a:p>
            <a:r>
              <a:rPr lang="en-US" sz="2400" b="1" dirty="0"/>
              <a:t>Best Practices in Java-Annotation based Configuration </a:t>
            </a:r>
          </a:p>
        </p:txBody>
      </p:sp>
      <p:sp>
        <p:nvSpPr>
          <p:cNvPr id="7" name="TextBox 6">
            <a:extLst>
              <a:ext uri="{FF2B5EF4-FFF2-40B4-BE49-F238E27FC236}">
                <a16:creationId xmlns:a16="http://schemas.microsoft.com/office/drawing/2014/main" id="{90BF6E8A-FC44-0470-2CE3-4EEDBA86D42F}"/>
              </a:ext>
            </a:extLst>
          </p:cNvPr>
          <p:cNvSpPr txBox="1"/>
          <p:nvPr/>
        </p:nvSpPr>
        <p:spPr>
          <a:xfrm>
            <a:off x="289089" y="1177188"/>
            <a:ext cx="11613822" cy="3477875"/>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in Java-Annotation based configuration are: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specialized stereotypes and NOT generic stereotype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have seen previously, @Component is a 'generic' stereotype for any Spring-managed bean or component. We also derive @Service, @Repository and @Controller from @Component, which are 'specialized' stereotypes used for classes implementing Service, Persistence and Controller layers respectively.</a:t>
            </a:r>
          </a:p>
          <a:p>
            <a:r>
              <a:rPr lang="en-US" sz="2000" dirty="0">
                <a:solidFill>
                  <a:schemeClr val="tx1">
                    <a:lumMod val="65000"/>
                    <a:lumOff val="35000"/>
                  </a:schemeClr>
                </a:solidFill>
                <a:effectLst/>
              </a:rPr>
              <a:t>@Component can be used interchangeably with any of the above derived specific stereotypes and there will not be any significant issue or complication to the application. However, it is a best practice to use the specific stereotypes for their respective layer implementations (which is @Service for Service Layer, @Repository for Persistence Layer and @Controller for Controller Layer).</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8704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A5FA5C-5D58-85DF-B103-A7CF32B5B7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6D15D5-EFB3-7E40-D813-6FA0B1DD5477}"/>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A532FBC1-A981-2C7B-446F-AB542A7F41BD}"/>
              </a:ext>
            </a:extLst>
          </p:cNvPr>
          <p:cNvSpPr txBox="1"/>
          <p:nvPr/>
        </p:nvSpPr>
        <p:spPr>
          <a:xfrm>
            <a:off x="551468" y="843677"/>
            <a:ext cx="11269744" cy="2862322"/>
          </a:xfrm>
          <a:prstGeom prst="rect">
            <a:avLst/>
          </a:prstGeom>
          <a:noFill/>
        </p:spPr>
        <p:txBody>
          <a:bodyPr wrap="square">
            <a:spAutoFit/>
          </a:bodyPr>
          <a:lstStyle/>
          <a:p>
            <a:pPr>
              <a:buFont typeface="Arial" panose="020B0604020202020204" pitchFamily="34" charset="0"/>
              <a:buChar char="•"/>
            </a:pPr>
            <a:r>
              <a:rPr lang="en-US" sz="2000" b="1" dirty="0" err="1">
                <a:solidFill>
                  <a:schemeClr val="tx1">
                    <a:lumMod val="65000"/>
                    <a:lumOff val="35000"/>
                  </a:schemeClr>
                </a:solidFill>
                <a:effectLst/>
              </a:rPr>
              <a:t>CustomerLoginServiceImpl</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The business logic will be implemented in this class. It will interact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of the presentation layer and </a:t>
            </a:r>
            <a:r>
              <a:rPr lang="en-US" sz="2000"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class of the persistence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CustomerLoginRepositoryImpl</a:t>
            </a:r>
            <a:r>
              <a:rPr lang="en-US" sz="2000" dirty="0">
                <a:solidFill>
                  <a:schemeClr val="tx1">
                    <a:lumMod val="65000"/>
                    <a:lumOff val="35000"/>
                  </a:schemeClr>
                </a:solidFill>
                <a:effectLst/>
              </a:rPr>
              <a:t> – This class is a persistence layer class and will interact with the database and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 of service layer.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err="1">
                <a:solidFill>
                  <a:schemeClr val="tx1">
                    <a:lumMod val="65000"/>
                    <a:lumOff val="35000"/>
                  </a:schemeClr>
                </a:solidFill>
                <a:effectLst/>
              </a:rPr>
              <a:t>CustomerLoginDTO</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 This is a DTO (Data Transfer Object) class which is used to transfer data across different layers. </a:t>
            </a:r>
          </a:p>
        </p:txBody>
      </p:sp>
      <p:sp>
        <p:nvSpPr>
          <p:cNvPr id="7" name="TextBox 6">
            <a:extLst>
              <a:ext uri="{FF2B5EF4-FFF2-40B4-BE49-F238E27FC236}">
                <a16:creationId xmlns:a16="http://schemas.microsoft.com/office/drawing/2014/main" id="{6D819558-C3A2-514D-BCEE-88079C184F58}"/>
              </a:ext>
            </a:extLst>
          </p:cNvPr>
          <p:cNvSpPr txBox="1"/>
          <p:nvPr/>
        </p:nvSpPr>
        <p:spPr>
          <a:xfrm>
            <a:off x="551467" y="3905847"/>
            <a:ext cx="11486561" cy="707886"/>
          </a:xfrm>
          <a:prstGeom prst="rect">
            <a:avLst/>
          </a:prstGeom>
          <a:noFill/>
        </p:spPr>
        <p:txBody>
          <a:bodyPr wrap="square">
            <a:spAutoFit/>
          </a:bodyPr>
          <a:lstStyle/>
          <a:p>
            <a:r>
              <a:rPr lang="en-US" sz="2000" dirty="0">
                <a:solidFill>
                  <a:schemeClr val="tx1">
                    <a:lumMod val="65000"/>
                    <a:lumOff val="35000"/>
                  </a:schemeClr>
                </a:solidFill>
              </a:rPr>
              <a:t>When the customer enters the login credentials, the data will flow from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to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and then to </a:t>
            </a:r>
            <a:r>
              <a:rPr lang="en-US" sz="2000" dirty="0" err="1">
                <a:solidFill>
                  <a:schemeClr val="tx1">
                    <a:lumMod val="65000"/>
                    <a:lumOff val="35000"/>
                  </a:schemeClr>
                </a:solidFill>
              </a:rPr>
              <a:t>CustomerLoginRepositoryImpl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F56824B5-05B3-3195-2793-DE91E06DE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79" y="4673314"/>
            <a:ext cx="9802593" cy="2048161"/>
          </a:xfrm>
          <a:prstGeom prst="rect">
            <a:avLst/>
          </a:prstGeom>
        </p:spPr>
      </p:pic>
    </p:spTree>
    <p:extLst>
      <p:ext uri="{BB962C8B-B14F-4D97-AF65-F5344CB8AC3E}">
        <p14:creationId xmlns:p14="http://schemas.microsoft.com/office/powerpoint/2010/main" val="145821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55CC76-D85E-F8A1-A688-568B9D834D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B42EFB-B4DC-5C9C-1FAE-5B93871874C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E2E374C0-172C-73DC-2AF5-4CB521A943DD}"/>
              </a:ext>
            </a:extLst>
          </p:cNvPr>
          <p:cNvSpPr txBox="1"/>
          <p:nvPr/>
        </p:nvSpPr>
        <p:spPr>
          <a:xfrm>
            <a:off x="989029" y="494064"/>
            <a:ext cx="6099142" cy="523220"/>
          </a:xfrm>
          <a:prstGeom prst="rect">
            <a:avLst/>
          </a:prstGeom>
          <a:noFill/>
        </p:spPr>
        <p:txBody>
          <a:bodyPr wrap="square">
            <a:spAutoFit/>
          </a:bodyPr>
          <a:lstStyle/>
          <a:p>
            <a:r>
              <a:rPr lang="en-IN" sz="2800" b="1" dirty="0"/>
              <a:t>Introduction to </a:t>
            </a:r>
            <a:r>
              <a:rPr lang="en-IN" sz="2800" b="1" dirty="0" err="1"/>
              <a:t>Autowiring</a:t>
            </a:r>
            <a:r>
              <a:rPr lang="en-IN" sz="2800" b="1" dirty="0"/>
              <a:t> </a:t>
            </a:r>
          </a:p>
        </p:txBody>
      </p:sp>
      <p:sp>
        <p:nvSpPr>
          <p:cNvPr id="7" name="TextBox 6">
            <a:extLst>
              <a:ext uri="{FF2B5EF4-FFF2-40B4-BE49-F238E27FC236}">
                <a16:creationId xmlns:a16="http://schemas.microsoft.com/office/drawing/2014/main" id="{CE918516-D8CC-F0E9-3DAB-2E1F9ADC591F}"/>
              </a:ext>
            </a:extLst>
          </p:cNvPr>
          <p:cNvSpPr txBox="1"/>
          <p:nvPr/>
        </p:nvSpPr>
        <p:spPr>
          <a:xfrm>
            <a:off x="306371" y="1415733"/>
            <a:ext cx="11269744" cy="2862322"/>
          </a:xfrm>
          <a:prstGeom prst="rect">
            <a:avLst/>
          </a:prstGeom>
          <a:noFill/>
        </p:spPr>
        <p:txBody>
          <a:bodyPr wrap="square">
            <a:spAutoFit/>
          </a:bodyPr>
          <a:lstStyle/>
          <a:p>
            <a:r>
              <a:rPr lang="en-US" sz="2000" dirty="0">
                <a:solidFill>
                  <a:schemeClr val="tx1">
                    <a:lumMod val="65000"/>
                    <a:lumOff val="35000"/>
                  </a:schemeClr>
                </a:solidFill>
                <a:effectLst/>
              </a:rPr>
              <a:t>If one bean class is dependent on another bean class, then the bean dependencies need to be explicitly defined in your configuration class but you can let the Spring IoC container to inject the dependencies into dependent bean classes without defining in your configuration class. This is called as </a:t>
            </a:r>
            <a:r>
              <a:rPr lang="en-US" sz="2000" b="1" dirty="0" err="1">
                <a:solidFill>
                  <a:schemeClr val="tx1">
                    <a:lumMod val="65000"/>
                    <a:lumOff val="35000"/>
                  </a:schemeClr>
                </a:solidFill>
                <a:effectLst/>
              </a:rPr>
              <a:t>autowiring</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do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you can use </a:t>
            </a:r>
            <a:r>
              <a:rPr lang="en-US" sz="2000" b="1" dirty="0">
                <a:solidFill>
                  <a:schemeClr val="tx1">
                    <a:lumMod val="65000"/>
                    <a:lumOff val="35000"/>
                  </a:schemeClr>
                </a:solidFill>
                <a:effectLst/>
              </a:rPr>
              <a:t>@Autowired</a:t>
            </a:r>
            <a:r>
              <a:rPr lang="en-US" sz="2000" dirty="0">
                <a:solidFill>
                  <a:schemeClr val="tx1">
                    <a:lumMod val="65000"/>
                    <a:lumOff val="35000"/>
                  </a:schemeClr>
                </a:solidFill>
                <a:effectLst/>
              </a:rPr>
              <a:t> annotation. This annotation allows Spring IoC container to resolve and inject dependencies into your bean. It can be applied to attributes, constructors, setter methods of a bean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see how to use @Autowired annotation.</a:t>
            </a:r>
          </a:p>
        </p:txBody>
      </p:sp>
    </p:spTree>
    <p:extLst>
      <p:ext uri="{BB962C8B-B14F-4D97-AF65-F5344CB8AC3E}">
        <p14:creationId xmlns:p14="http://schemas.microsoft.com/office/powerpoint/2010/main" val="2967428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A50D4-FB40-123C-73CB-52A1F3E451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C60BB8-C7CE-0CEB-7E86-903C3C128D28}"/>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8149AA86-C09C-9EA0-7415-F658E670BC04}"/>
              </a:ext>
            </a:extLst>
          </p:cNvPr>
          <p:cNvSpPr txBox="1"/>
          <p:nvPr/>
        </p:nvSpPr>
        <p:spPr>
          <a:xfrm>
            <a:off x="989029" y="560050"/>
            <a:ext cx="6099142" cy="523220"/>
          </a:xfrm>
          <a:prstGeom prst="rect">
            <a:avLst/>
          </a:prstGeom>
          <a:noFill/>
        </p:spPr>
        <p:txBody>
          <a:bodyPr wrap="square">
            <a:spAutoFit/>
          </a:bodyPr>
          <a:lstStyle/>
          <a:p>
            <a:r>
              <a:rPr lang="en-IN" sz="2800" b="1" dirty="0"/>
              <a:t>Using @Autowired annotation </a:t>
            </a:r>
          </a:p>
        </p:txBody>
      </p:sp>
      <p:sp>
        <p:nvSpPr>
          <p:cNvPr id="7" name="TextBox 6">
            <a:extLst>
              <a:ext uri="{FF2B5EF4-FFF2-40B4-BE49-F238E27FC236}">
                <a16:creationId xmlns:a16="http://schemas.microsoft.com/office/drawing/2014/main" id="{6EFA493D-D6FD-5E5A-04D3-B4CE4DB44C97}"/>
              </a:ext>
            </a:extLst>
          </p:cNvPr>
          <p:cNvSpPr txBox="1"/>
          <p:nvPr/>
        </p:nvSpPr>
        <p:spPr>
          <a:xfrm>
            <a:off x="220744" y="1083270"/>
            <a:ext cx="11750512" cy="707886"/>
          </a:xfrm>
          <a:prstGeom prst="rect">
            <a:avLst/>
          </a:prstGeom>
          <a:noFill/>
        </p:spPr>
        <p:txBody>
          <a:bodyPr wrap="square">
            <a:spAutoFit/>
          </a:bodyPr>
          <a:lstStyle/>
          <a:p>
            <a:r>
              <a:rPr lang="en-US" sz="2000" dirty="0">
                <a:solidFill>
                  <a:schemeClr val="tx1">
                    <a:lumMod val="65000"/>
                    <a:lumOff val="35000"/>
                  </a:schemeClr>
                </a:solidFill>
              </a:rPr>
              <a:t>You can use @Autowired annotation directly on properties.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115B275-B5F1-2A9C-C9B5-E3CEE1548BAE}"/>
              </a:ext>
            </a:extLst>
          </p:cNvPr>
          <p:cNvSpPr txBox="1"/>
          <p:nvPr/>
        </p:nvSpPr>
        <p:spPr>
          <a:xfrm>
            <a:off x="220744" y="1908300"/>
            <a:ext cx="11739513" cy="4832092"/>
          </a:xfrm>
          <a:prstGeom prst="rect">
            <a:avLst/>
          </a:prstGeom>
          <a:noFill/>
        </p:spPr>
        <p:txBody>
          <a:bodyPr wrap="square">
            <a:spAutoFit/>
          </a:bodyPr>
          <a:lstStyle/>
          <a:p>
            <a:r>
              <a:rPr lang="en-IN" sz="1400" dirty="0"/>
              <a:t>public class </a:t>
            </a:r>
            <a:r>
              <a:rPr lang="en-IN" sz="1400" dirty="0" err="1"/>
              <a:t>CustomerLoginServiceImpl</a:t>
            </a:r>
            <a:r>
              <a:rPr lang="en-IN" sz="1400" dirty="0"/>
              <a:t> implements </a:t>
            </a:r>
            <a:r>
              <a:rPr lang="en-IN" sz="1400" dirty="0" err="1"/>
              <a:t>CustomerLoginService</a:t>
            </a:r>
            <a:r>
              <a:rPr lang="en-IN" sz="1400" dirty="0"/>
              <a:t> {</a:t>
            </a:r>
          </a:p>
          <a:p>
            <a:r>
              <a:rPr lang="en-IN" sz="1400" dirty="0"/>
              <a:t>	@Autowired</a:t>
            </a:r>
          </a:p>
          <a:p>
            <a:r>
              <a:rPr lang="en-IN" sz="1400" dirty="0"/>
              <a:t>	private </a:t>
            </a:r>
            <a:r>
              <a:rPr lang="en-IN" sz="1400" dirty="0" err="1"/>
              <a:t>CustomerLoginRepository</a:t>
            </a:r>
            <a:r>
              <a:rPr lang="en-IN" sz="1400" dirty="0"/>
              <a:t> </a:t>
            </a:r>
            <a:r>
              <a:rPr lang="en-IN" sz="1400" dirty="0" err="1"/>
              <a:t>customerLoginRepository</a:t>
            </a:r>
            <a:r>
              <a:rPr lang="en-IN" sz="1400" dirty="0"/>
              <a:t>;</a:t>
            </a:r>
          </a:p>
          <a:p>
            <a:r>
              <a:rPr lang="en-IN" sz="1400" dirty="0"/>
              <a:t>	public String </a:t>
            </a:r>
            <a:r>
              <a:rPr lang="en-IN" sz="1400" dirty="0" err="1"/>
              <a:t>authenticateCustomer</a:t>
            </a:r>
            <a:r>
              <a:rPr lang="en-IN" sz="1400" dirty="0"/>
              <a:t>(</a:t>
            </a:r>
            <a:r>
              <a:rPr lang="en-IN" sz="1400" dirty="0" err="1"/>
              <a:t>CustomerLoginDTO</a:t>
            </a:r>
            <a:r>
              <a:rPr lang="en-IN" sz="1400" dirty="0"/>
              <a:t> </a:t>
            </a:r>
            <a:r>
              <a:rPr lang="en-IN" sz="1400" dirty="0" err="1"/>
              <a:t>customerLogin</a:t>
            </a:r>
            <a:r>
              <a:rPr lang="en-IN" sz="1400" dirty="0"/>
              <a:t>) throws </a:t>
            </a:r>
            <a:r>
              <a:rPr lang="en-IN" sz="1400" dirty="0" err="1"/>
              <a:t>hndBankException</a:t>
            </a:r>
            <a:r>
              <a:rPr lang="en-IN" sz="1400" dirty="0"/>
              <a:t> {</a:t>
            </a:r>
          </a:p>
          <a:p>
            <a:r>
              <a:rPr lang="en-IN" sz="1400" dirty="0"/>
              <a:t>		try {</a:t>
            </a:r>
          </a:p>
          <a:p>
            <a:r>
              <a:rPr lang="en-IN" sz="1400" dirty="0"/>
              <a:t>			String </a:t>
            </a:r>
            <a:r>
              <a:rPr lang="en-IN" sz="1400" dirty="0" err="1"/>
              <a:t>toRet</a:t>
            </a:r>
            <a:r>
              <a:rPr lang="en-IN" sz="1400" dirty="0"/>
              <a:t> = null;</a:t>
            </a:r>
          </a:p>
          <a:p>
            <a:r>
              <a:rPr lang="en-IN" sz="1400" dirty="0"/>
              <a:t>			</a:t>
            </a:r>
            <a:r>
              <a:rPr lang="en-IN" sz="1400" dirty="0" err="1"/>
              <a:t>CustomerLoginDTO</a:t>
            </a:r>
            <a:r>
              <a:rPr lang="en-IN" sz="1400" dirty="0"/>
              <a:t> </a:t>
            </a:r>
            <a:r>
              <a:rPr lang="en-IN" sz="1400" dirty="0" err="1"/>
              <a:t>customerLoginFromDao</a:t>
            </a:r>
            <a:r>
              <a:rPr lang="en-IN" sz="1400" dirty="0"/>
              <a:t> = </a:t>
            </a:r>
            <a:r>
              <a:rPr lang="en-IN" sz="1400" dirty="0" err="1"/>
              <a:t>customerLoginRepository</a:t>
            </a:r>
            <a:endParaRPr lang="en-IN" sz="1400" dirty="0"/>
          </a:p>
          <a:p>
            <a:r>
              <a:rPr lang="en-IN" sz="1400" dirty="0"/>
              <a:t>					.</a:t>
            </a:r>
            <a:r>
              <a:rPr lang="en-IN" sz="1400" dirty="0" err="1"/>
              <a:t>getCustomerLoginByLoginName</a:t>
            </a:r>
            <a:r>
              <a:rPr lang="en-IN" sz="1400" dirty="0"/>
              <a:t>(</a:t>
            </a:r>
            <a:r>
              <a:rPr lang="en-IN" sz="1400" dirty="0" err="1"/>
              <a:t>customerLogin.getLoginName</a:t>
            </a:r>
            <a:r>
              <a:rPr lang="en-IN" sz="1400" dirty="0"/>
              <a:t>());</a:t>
            </a:r>
          </a:p>
          <a:p>
            <a:r>
              <a:rPr lang="en-IN" sz="1400" dirty="0"/>
              <a:t>			if (</a:t>
            </a:r>
            <a:r>
              <a:rPr lang="en-IN" sz="1400" dirty="0" err="1"/>
              <a:t>customerLogin.getPassword</a:t>
            </a:r>
            <a:r>
              <a:rPr lang="en-IN" sz="1400" dirty="0"/>
              <a:t>().equals(</a:t>
            </a:r>
            <a:r>
              <a:rPr lang="en-IN" sz="1400" dirty="0" err="1"/>
              <a:t>customerLoginFromDao.getPassword</a:t>
            </a:r>
            <a:r>
              <a:rPr lang="en-IN" sz="1400" dirty="0"/>
              <a:t>())){</a:t>
            </a:r>
          </a:p>
          <a:p>
            <a:r>
              <a:rPr lang="en-IN" sz="1400" dirty="0"/>
              <a:t>				</a:t>
            </a:r>
            <a:r>
              <a:rPr lang="en-IN" sz="1400" dirty="0" err="1"/>
              <a:t>toRet</a:t>
            </a:r>
            <a:r>
              <a:rPr lang="en-IN" sz="1400" dirty="0"/>
              <a:t> = "SUCCESS";</a:t>
            </a:r>
          </a:p>
          <a:p>
            <a:r>
              <a:rPr lang="en-IN" sz="1400" dirty="0"/>
              <a:t>			}else{</a:t>
            </a:r>
          </a:p>
          <a:p>
            <a:r>
              <a:rPr lang="en-IN" sz="1400" dirty="0"/>
              <a:t>				throw new </a:t>
            </a:r>
            <a:r>
              <a:rPr lang="en-IN" sz="1400" dirty="0" err="1"/>
              <a:t>hndBankException</a:t>
            </a:r>
            <a:r>
              <a:rPr lang="en-IN" sz="1400" dirty="0"/>
              <a:t>("</a:t>
            </a:r>
            <a:r>
              <a:rPr lang="en-IN" sz="1400" dirty="0" err="1"/>
              <a:t>Service.WRONG_CREDENTIALS</a:t>
            </a:r>
            <a:r>
              <a:rPr lang="en-IN" sz="1400" dirty="0"/>
              <a:t>");</a:t>
            </a:r>
          </a:p>
          <a:p>
            <a:r>
              <a:rPr lang="en-IN" sz="1400" dirty="0"/>
              <a:t>			}</a:t>
            </a:r>
          </a:p>
          <a:p>
            <a:r>
              <a:rPr lang="en-IN" sz="1400" dirty="0"/>
              <a:t>			return </a:t>
            </a:r>
            <a:r>
              <a:rPr lang="en-IN" sz="1400" dirty="0" err="1"/>
              <a:t>toRet</a:t>
            </a:r>
            <a:r>
              <a:rPr lang="en-IN" sz="1400" dirty="0"/>
              <a:t>;</a:t>
            </a:r>
          </a:p>
          <a:p>
            <a:r>
              <a:rPr lang="en-IN" sz="1400" dirty="0"/>
              <a:t>			</a:t>
            </a:r>
          </a:p>
          <a:p>
            <a:r>
              <a:rPr lang="en-IN" sz="1400" dirty="0"/>
              <a:t>		}catch(</a:t>
            </a:r>
            <a:r>
              <a:rPr lang="en-IN" sz="1400" dirty="0" err="1"/>
              <a:t>hndBankException</a:t>
            </a:r>
            <a:r>
              <a:rPr lang="en-IN" sz="1400" dirty="0"/>
              <a:t> exception) {</a:t>
            </a:r>
          </a:p>
          <a:p>
            <a:r>
              <a:rPr lang="en-IN" sz="1400" dirty="0"/>
              <a:t>			Log LOGGER = </a:t>
            </a:r>
            <a:r>
              <a:rPr lang="en-IN" sz="1400" dirty="0" err="1"/>
              <a:t>LogFactory.getLog</a:t>
            </a:r>
            <a:r>
              <a:rPr lang="en-IN" sz="1400" dirty="0"/>
              <a:t>(</a:t>
            </a:r>
            <a:r>
              <a:rPr lang="en-IN" sz="1400" dirty="0" err="1"/>
              <a:t>this.getClass</a:t>
            </a:r>
            <a:r>
              <a:rPr lang="en-IN" sz="1400" dirty="0"/>
              <a:t>()); </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throw exception;</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5682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CAC2AC-59D7-543E-E048-08996D479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74C509-4612-1A3D-3027-7797DCAA38CC}"/>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D1093662-89C7-63ED-6E5D-E429E626C563}"/>
              </a:ext>
            </a:extLst>
          </p:cNvPr>
          <p:cNvSpPr txBox="1"/>
          <p:nvPr/>
        </p:nvSpPr>
        <p:spPr>
          <a:xfrm>
            <a:off x="919112" y="657967"/>
            <a:ext cx="10572161" cy="2862322"/>
          </a:xfrm>
          <a:prstGeom prst="rect">
            <a:avLst/>
          </a:prstGeom>
          <a:noFill/>
        </p:spPr>
        <p:txBody>
          <a:bodyPr wrap="square">
            <a:spAutoFit/>
          </a:bodyPr>
          <a:lstStyle/>
          <a:p>
            <a:r>
              <a:rPr lang="en-US" sz="2000" dirty="0">
                <a:solidFill>
                  <a:schemeClr val="tx1">
                    <a:lumMod val="65000"/>
                    <a:lumOff val="35000"/>
                  </a:schemeClr>
                </a:solidFill>
                <a:effectLst/>
              </a:rPr>
              <a:t>In above code, Spring container will perform dependency injection using the Java Reflection API. It will search for the class which implements </a:t>
            </a:r>
            <a:r>
              <a:rPr lang="en-US" sz="2000" dirty="0" err="1">
                <a:solidFill>
                  <a:schemeClr val="tx1">
                    <a:lumMod val="65000"/>
                    <a:lumOff val="35000"/>
                  </a:schemeClr>
                </a:solidFill>
                <a:effectLst/>
              </a:rPr>
              <a:t>CustomerLoginRepository</a:t>
            </a:r>
            <a:r>
              <a:rPr lang="en-US" sz="2000" dirty="0">
                <a:solidFill>
                  <a:schemeClr val="tx1">
                    <a:lumMod val="65000"/>
                    <a:lumOff val="35000"/>
                  </a:schemeClr>
                </a:solidFill>
                <a:effectLst/>
              </a:rPr>
              <a:t> interface and injects its object. The dependencies which are injected using @Autowired should be available to Spring container when the dependent bean object is created. If the container does not find a bean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it will throw </a:t>
            </a:r>
            <a:r>
              <a:rPr lang="en-US" sz="2000" dirty="0" err="1">
                <a:solidFill>
                  <a:schemeClr val="tx1">
                    <a:lumMod val="65000"/>
                    <a:lumOff val="35000"/>
                  </a:schemeClr>
                </a:solidFill>
                <a:effectLst/>
              </a:rPr>
              <a:t>NoSuchBeanDefinitionException</a:t>
            </a:r>
            <a:r>
              <a:rPr lang="en-US" sz="2000" dirty="0">
                <a:solidFill>
                  <a:schemeClr val="tx1">
                    <a:lumMod val="65000"/>
                    <a:lumOff val="35000"/>
                  </a:schemeClr>
                </a:solidFill>
                <a:effectLst/>
              </a:rPr>
              <a:t> exception.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more than one bean of the same type are available in the container, then the framework throws an exception indicating that more than one bean is available for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To handle this, @Qualifier annotation is used as follows: </a:t>
            </a:r>
          </a:p>
        </p:txBody>
      </p:sp>
      <p:sp>
        <p:nvSpPr>
          <p:cNvPr id="7" name="TextBox 6">
            <a:extLst>
              <a:ext uri="{FF2B5EF4-FFF2-40B4-BE49-F238E27FC236}">
                <a16:creationId xmlns:a16="http://schemas.microsoft.com/office/drawing/2014/main" id="{99EAAB00-597C-13A8-9DDB-560B7598515C}"/>
              </a:ext>
            </a:extLst>
          </p:cNvPr>
          <p:cNvSpPr txBox="1"/>
          <p:nvPr/>
        </p:nvSpPr>
        <p:spPr>
          <a:xfrm>
            <a:off x="372358" y="3660032"/>
            <a:ext cx="11486562" cy="1477328"/>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@Qualifier("jdbcRepository")</a:t>
            </a:r>
          </a:p>
          <a:p>
            <a:r>
              <a:rPr lang="en-IN" dirty="0"/>
              <a:t>	private </a:t>
            </a:r>
            <a:r>
              <a:rPr lang="en-IN" dirty="0" err="1"/>
              <a:t>CustomerLoginRepository</a:t>
            </a:r>
            <a:r>
              <a:rPr lang="en-IN" dirty="0"/>
              <a:t> </a:t>
            </a:r>
            <a:r>
              <a:rPr lang="en-IN" dirty="0" err="1"/>
              <a:t>customerLoginRepository</a:t>
            </a:r>
            <a:r>
              <a:rPr lang="en-IN" dirty="0"/>
              <a:t>;</a:t>
            </a:r>
          </a:p>
          <a:p>
            <a:r>
              <a:rPr lang="en-IN" dirty="0"/>
              <a:t>}</a:t>
            </a:r>
          </a:p>
        </p:txBody>
      </p:sp>
      <p:sp>
        <p:nvSpPr>
          <p:cNvPr id="9" name="TextBox 8">
            <a:extLst>
              <a:ext uri="{FF2B5EF4-FFF2-40B4-BE49-F238E27FC236}">
                <a16:creationId xmlns:a16="http://schemas.microsoft.com/office/drawing/2014/main" id="{71923CBE-5627-7CD2-C59F-BF8BE8AC330C}"/>
              </a:ext>
            </a:extLst>
          </p:cNvPr>
          <p:cNvSpPr txBox="1"/>
          <p:nvPr/>
        </p:nvSpPr>
        <p:spPr>
          <a:xfrm>
            <a:off x="106050" y="5277103"/>
            <a:ext cx="12085950" cy="1477328"/>
          </a:xfrm>
          <a:prstGeom prst="rect">
            <a:avLst/>
          </a:prstGeom>
          <a:noFill/>
        </p:spPr>
        <p:txBody>
          <a:bodyPr wrap="square">
            <a:spAutoFit/>
          </a:bodyPr>
          <a:lstStyle/>
          <a:p>
            <a:r>
              <a:rPr lang="en-US" dirty="0">
                <a:solidFill>
                  <a:schemeClr val="tx1">
                    <a:lumMod val="65000"/>
                    <a:lumOff val="35000"/>
                  </a:schemeClr>
                </a:solidFill>
                <a:effectLst/>
              </a:rPr>
              <a:t>In the above code snippet, if </a:t>
            </a:r>
            <a:r>
              <a:rPr lang="en-US" dirty="0" err="1">
                <a:solidFill>
                  <a:schemeClr val="tx1">
                    <a:lumMod val="65000"/>
                    <a:lumOff val="35000"/>
                  </a:schemeClr>
                </a:solidFill>
                <a:effectLst/>
              </a:rPr>
              <a:t>CustomerLoginRepository</a:t>
            </a:r>
            <a:r>
              <a:rPr lang="en-US" dirty="0">
                <a:solidFill>
                  <a:schemeClr val="tx1">
                    <a:lumMod val="65000"/>
                    <a:lumOff val="35000"/>
                  </a:schemeClr>
                </a:solidFill>
                <a:effectLst/>
              </a:rPr>
              <a:t> has multiple implementations then the implementation which is registered in container with name </a:t>
            </a:r>
            <a:r>
              <a:rPr lang="en-US" dirty="0" err="1">
                <a:solidFill>
                  <a:schemeClr val="tx1">
                    <a:lumMod val="65000"/>
                    <a:lumOff val="35000"/>
                  </a:schemeClr>
                </a:solidFill>
                <a:effectLst/>
              </a:rPr>
              <a:t>jdbcRepository</a:t>
            </a:r>
            <a:r>
              <a:rPr lang="en-US" dirty="0">
                <a:solidFill>
                  <a:schemeClr val="tx1">
                    <a:lumMod val="65000"/>
                    <a:lumOff val="35000"/>
                  </a:schemeClr>
                </a:solidFill>
                <a:effectLst/>
              </a:rPr>
              <a:t> will be injected.</a:t>
            </a:r>
          </a:p>
          <a:p>
            <a:r>
              <a:rPr lang="en-US" dirty="0" err="1">
                <a:solidFill>
                  <a:schemeClr val="tx1">
                    <a:lumMod val="65000"/>
                    <a:lumOff val="35000"/>
                  </a:schemeClr>
                </a:solidFill>
                <a:effectLst/>
              </a:rPr>
              <a:t>Autowiring</a:t>
            </a:r>
            <a:r>
              <a:rPr lang="en-US" dirty="0">
                <a:solidFill>
                  <a:schemeClr val="tx1">
                    <a:lumMod val="65000"/>
                    <a:lumOff val="35000"/>
                  </a:schemeClr>
                </a:solidFill>
                <a:effectLst/>
              </a:rPr>
              <a:t> is done only for dependencies to other beans. It doesn't work for properties such as primitive data types, String, Enum, etc. For such properties, you can use the @Value annotation (not covered as part of this course).</a:t>
            </a:r>
          </a:p>
          <a:p>
            <a:r>
              <a:rPr lang="en-US" dirty="0">
                <a:solidFill>
                  <a:schemeClr val="tx1">
                    <a:lumMod val="65000"/>
                    <a:lumOff val="35000"/>
                  </a:schemeClr>
                </a:solidFill>
                <a:effectLst/>
              </a:rPr>
              <a:t>Now, let us see how to use @Autowired annotation on setter methods.</a:t>
            </a:r>
          </a:p>
        </p:txBody>
      </p:sp>
    </p:spTree>
    <p:extLst>
      <p:ext uri="{BB962C8B-B14F-4D97-AF65-F5344CB8AC3E}">
        <p14:creationId xmlns:p14="http://schemas.microsoft.com/office/powerpoint/2010/main" val="1439254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F0DE3-5582-6E23-CDCF-43EDA0E67D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89B25C-6CA1-2CEB-226B-D1DA3D5BA974}"/>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A72EE562-C3B1-AED5-1F09-278F83B45D51}"/>
              </a:ext>
            </a:extLst>
          </p:cNvPr>
          <p:cNvSpPr txBox="1"/>
          <p:nvPr/>
        </p:nvSpPr>
        <p:spPr>
          <a:xfrm>
            <a:off x="989028" y="675356"/>
            <a:ext cx="10364771"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setter methods. This is called as </a:t>
            </a:r>
            <a:r>
              <a:rPr lang="en-US" sz="2000" b="1" dirty="0">
                <a:solidFill>
                  <a:schemeClr val="tx1">
                    <a:lumMod val="65000"/>
                    <a:lumOff val="35000"/>
                  </a:schemeClr>
                </a:solidFill>
              </a:rPr>
              <a:t>Setter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the setter method: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2E8D311-2D5C-365F-3605-AA859A474928}"/>
              </a:ext>
            </a:extLst>
          </p:cNvPr>
          <p:cNvSpPr txBox="1"/>
          <p:nvPr/>
        </p:nvSpPr>
        <p:spPr>
          <a:xfrm>
            <a:off x="641022" y="2166309"/>
            <a:ext cx="11293312"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void </a:t>
            </a:r>
            <a:r>
              <a:rPr lang="en-IN" dirty="0" err="1"/>
              <a:t>setCustomerLoginRepository</a:t>
            </a:r>
            <a:r>
              <a:rPr lang="en-IN" dirty="0"/>
              <a:t>(</a:t>
            </a:r>
            <a:r>
              <a:rPr lang="en-IN" dirty="0" err="1"/>
              <a:t>CustomerLoginRepository</a:t>
            </a:r>
            <a:r>
              <a:rPr lang="en-IN" dirty="0"/>
              <a:t> </a:t>
            </a:r>
            <a:r>
              <a:rPr lang="en-IN" dirty="0" err="1"/>
              <a:t>customerLoginRepository</a:t>
            </a:r>
            <a:r>
              <a:rPr lang="en-IN" dirty="0"/>
              <a:t>) {</a:t>
            </a:r>
          </a:p>
          <a:p>
            <a:r>
              <a:rPr lang="en-IN" dirty="0"/>
              <a:t>        </a:t>
            </a:r>
            <a:r>
              <a:rPr lang="en-IN" dirty="0" err="1"/>
              <a:t>this.customerLoginRepository</a:t>
            </a:r>
            <a:r>
              <a:rPr lang="en-IN" dirty="0"/>
              <a:t> = </a:t>
            </a:r>
            <a:r>
              <a:rPr lang="en-IN" dirty="0" err="1"/>
              <a:t>customerLoginRepository</a:t>
            </a:r>
            <a:r>
              <a:rPr lang="en-IN" dirty="0"/>
              <a:t>;</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3176536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34C205-F5E0-0746-2DAF-B7E0E756480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7119364-3A44-978A-6426-64A9DC1A8ECD}"/>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A6A4BDAB-6630-9BC8-227D-A2BC86590819}"/>
              </a:ext>
            </a:extLst>
          </p:cNvPr>
          <p:cNvSpPr txBox="1"/>
          <p:nvPr/>
        </p:nvSpPr>
        <p:spPr>
          <a:xfrm>
            <a:off x="820130" y="670323"/>
            <a:ext cx="10750485" cy="5355312"/>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F25C710E-3759-9E34-8889-1EFC63BE2D65}"/>
              </a:ext>
            </a:extLst>
          </p:cNvPr>
          <p:cNvSpPr txBox="1"/>
          <p:nvPr/>
        </p:nvSpPr>
        <p:spPr>
          <a:xfrm>
            <a:off x="664980" y="6138802"/>
            <a:ext cx="11060783" cy="400110"/>
          </a:xfrm>
          <a:prstGeom prst="rect">
            <a:avLst/>
          </a:prstGeom>
          <a:noFill/>
        </p:spPr>
        <p:txBody>
          <a:bodyPr wrap="square">
            <a:spAutoFit/>
          </a:bodyPr>
          <a:lstStyle/>
          <a:p>
            <a:r>
              <a:rPr lang="en-US" sz="2000" dirty="0">
                <a:solidFill>
                  <a:schemeClr val="tx1">
                    <a:lumMod val="65000"/>
                    <a:lumOff val="35000"/>
                  </a:schemeClr>
                </a:solidFill>
              </a:rPr>
              <a:t>In above code snippet, the Spring IoC container will call setter method for injecting the dependency.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93397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1434E-C21F-BFAD-5407-1B9A595FE0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90F6C1-8103-4292-A4C1-69A4C3A499FB}"/>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6B433EDA-96C0-8E64-216F-0A456D65B056}"/>
              </a:ext>
            </a:extLst>
          </p:cNvPr>
          <p:cNvSpPr txBox="1"/>
          <p:nvPr/>
        </p:nvSpPr>
        <p:spPr>
          <a:xfrm>
            <a:off x="989029" y="590515"/>
            <a:ext cx="10228868" cy="1015663"/>
          </a:xfrm>
          <a:prstGeom prst="rect">
            <a:avLst/>
          </a:prstGeom>
          <a:noFill/>
        </p:spPr>
        <p:txBody>
          <a:bodyPr wrap="square">
            <a:spAutoFit/>
          </a:bodyPr>
          <a:lstStyle/>
          <a:p>
            <a:r>
              <a:rPr lang="en-US" sz="2000" dirty="0">
                <a:solidFill>
                  <a:schemeClr val="tx1">
                    <a:lumMod val="65000"/>
                    <a:lumOff val="35000"/>
                  </a:schemeClr>
                </a:solidFill>
              </a:rPr>
              <a:t>The @Autowired annotation can also be used on constructor. This is called as </a:t>
            </a:r>
            <a:r>
              <a:rPr lang="en-US" sz="2000" b="1" dirty="0">
                <a:solidFill>
                  <a:schemeClr val="tx1">
                    <a:lumMod val="65000"/>
                    <a:lumOff val="35000"/>
                  </a:schemeClr>
                </a:solidFill>
              </a:rPr>
              <a:t>Constructor Injection</a:t>
            </a:r>
            <a:r>
              <a:rPr lang="en-US" sz="2000" dirty="0">
                <a:solidFill>
                  <a:schemeClr val="tx1">
                    <a:lumMod val="65000"/>
                    <a:lumOff val="35000"/>
                  </a:schemeClr>
                </a:solidFill>
              </a:rPr>
              <a:t>. For example, in the following code, </a:t>
            </a:r>
            <a:r>
              <a:rPr lang="en-US" sz="2000" dirty="0" err="1">
                <a:solidFill>
                  <a:schemeClr val="tx1">
                    <a:lumMod val="65000"/>
                    <a:lumOff val="35000"/>
                  </a:schemeClr>
                </a:solidFill>
              </a:rPr>
              <a:t>CustomerLoginRepository</a:t>
            </a:r>
            <a:r>
              <a:rPr lang="en-US" sz="2000" dirty="0">
                <a:solidFill>
                  <a:schemeClr val="tx1">
                    <a:lumMod val="65000"/>
                    <a:lumOff val="35000"/>
                  </a:schemeClr>
                </a:solidFill>
              </a:rPr>
              <a:t> is injected in </a:t>
            </a:r>
            <a:r>
              <a:rPr lang="en-US" sz="2000" dirty="0" err="1">
                <a:solidFill>
                  <a:schemeClr val="tx1">
                    <a:lumMod val="65000"/>
                    <a:lumOff val="35000"/>
                  </a:schemeClr>
                </a:solidFill>
              </a:rPr>
              <a:t>CustomerLoginServiceImpl</a:t>
            </a:r>
            <a:r>
              <a:rPr lang="en-US" sz="2000" dirty="0">
                <a:solidFill>
                  <a:schemeClr val="tx1">
                    <a:lumMod val="65000"/>
                    <a:lumOff val="35000"/>
                  </a:schemeClr>
                </a:solidFill>
              </a:rPr>
              <a:t> class using @Autowired annotation on constructor: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8F34AC9-1AB2-B626-F7B7-DF089818D9BA}"/>
              </a:ext>
            </a:extLst>
          </p:cNvPr>
          <p:cNvSpPr txBox="1"/>
          <p:nvPr/>
        </p:nvSpPr>
        <p:spPr>
          <a:xfrm>
            <a:off x="983530" y="1996627"/>
            <a:ext cx="11208470" cy="2308324"/>
          </a:xfrm>
          <a:prstGeom prst="rect">
            <a:avLst/>
          </a:prstGeom>
          <a:noFill/>
        </p:spPr>
        <p:txBody>
          <a:bodyPr wrap="square">
            <a:spAutoFit/>
          </a:bodyPr>
          <a:lstStyle/>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@Autowired</a:t>
            </a:r>
          </a:p>
          <a:p>
            <a:r>
              <a:rPr lang="en-IN" dirty="0"/>
              <a:t>    public </a:t>
            </a:r>
            <a:r>
              <a:rPr lang="en-IN" dirty="0" err="1"/>
              <a:t>CustomerLoginServiceImpl</a:t>
            </a:r>
            <a:r>
              <a:rPr lang="en-IN" dirty="0"/>
              <a:t>(</a:t>
            </a:r>
            <a:r>
              <a:rPr lang="en-IN" dirty="0" err="1"/>
              <a:t>CustomerLoginRepository</a:t>
            </a:r>
            <a:r>
              <a:rPr lang="en-IN" dirty="0"/>
              <a:t> </a:t>
            </a:r>
            <a:r>
              <a:rPr lang="en-IN" dirty="0" err="1"/>
              <a:t>customerLoginRepository</a:t>
            </a:r>
            <a:r>
              <a:rPr lang="en-IN" dirty="0"/>
              <a:t> ) {</a:t>
            </a:r>
          </a:p>
          <a:p>
            <a:r>
              <a:rPr lang="en-IN" dirty="0"/>
              <a:t>        </a:t>
            </a:r>
            <a:r>
              <a:rPr lang="en-IN" dirty="0" err="1"/>
              <a:t>this.customerLoginRepository</a:t>
            </a:r>
            <a:r>
              <a:rPr lang="en-IN" dirty="0"/>
              <a:t> = </a:t>
            </a:r>
            <a:r>
              <a:rPr lang="en-IN" dirty="0" err="1"/>
              <a:t>customerLoginRepository</a:t>
            </a:r>
            <a:r>
              <a:rPr lang="en-IN" dirty="0"/>
              <a:t> ;</a:t>
            </a:r>
          </a:p>
          <a:p>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a:t>
            </a:r>
          </a:p>
        </p:txBody>
      </p:sp>
    </p:spTree>
    <p:extLst>
      <p:ext uri="{BB962C8B-B14F-4D97-AF65-F5344CB8AC3E}">
        <p14:creationId xmlns:p14="http://schemas.microsoft.com/office/powerpoint/2010/main" val="2865393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2AEF29-6F2F-8130-B7DD-97F0C58524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79DCDD-9027-9109-E5AC-7AA596DB06A0}"/>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8DBB17A-26C0-A309-DE15-35162EEE5C8B}"/>
              </a:ext>
            </a:extLst>
          </p:cNvPr>
          <p:cNvSpPr txBox="1"/>
          <p:nvPr/>
        </p:nvSpPr>
        <p:spPr>
          <a:xfrm>
            <a:off x="527902" y="889843"/>
            <a:ext cx="11566688" cy="5078313"/>
          </a:xfrm>
          <a:prstGeom prst="rect">
            <a:avLst/>
          </a:prstGeom>
          <a:noFill/>
        </p:spPr>
        <p:txBody>
          <a:bodyPr wrap="square">
            <a:spAutoFit/>
          </a:bodyPr>
          <a:lstStyle/>
          <a:p>
            <a:r>
              <a:rPr lang="en-IN" dirty="0"/>
              <a:t>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29A9008A-42AC-D88E-F7DA-6A62EADF40E7}"/>
              </a:ext>
            </a:extLst>
          </p:cNvPr>
          <p:cNvSpPr txBox="1"/>
          <p:nvPr/>
        </p:nvSpPr>
        <p:spPr>
          <a:xfrm>
            <a:off x="1221558" y="5987018"/>
            <a:ext cx="10970442" cy="400110"/>
          </a:xfrm>
          <a:prstGeom prst="rect">
            <a:avLst/>
          </a:prstGeom>
          <a:noFill/>
        </p:spPr>
        <p:txBody>
          <a:bodyPr wrap="square">
            <a:spAutoFit/>
          </a:bodyPr>
          <a:lstStyle/>
          <a:p>
            <a:r>
              <a:rPr lang="en-US" sz="2000" dirty="0">
                <a:solidFill>
                  <a:schemeClr val="tx1">
                    <a:lumMod val="65000"/>
                    <a:lumOff val="35000"/>
                  </a:schemeClr>
                </a:solidFill>
              </a:rPr>
              <a:t>In the above code snippet, the Spring IoC container will call constructor for injecting the dependency.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6970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5F302-06A9-883F-19FE-D755D81ED7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567E43-D491-CE74-2CEE-4634325EFC6F}"/>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B600D826-7932-636D-D99B-05AFAB96DB1E}"/>
              </a:ext>
            </a:extLst>
          </p:cNvPr>
          <p:cNvSpPr txBox="1"/>
          <p:nvPr/>
        </p:nvSpPr>
        <p:spPr>
          <a:xfrm>
            <a:off x="989029" y="541197"/>
            <a:ext cx="6099142" cy="523220"/>
          </a:xfrm>
          <a:prstGeom prst="rect">
            <a:avLst/>
          </a:prstGeom>
          <a:noFill/>
        </p:spPr>
        <p:txBody>
          <a:bodyPr wrap="square">
            <a:spAutoFit/>
          </a:bodyPr>
          <a:lstStyle/>
          <a:p>
            <a:r>
              <a:rPr lang="en-IN" sz="2800" b="1" dirty="0" err="1"/>
              <a:t>Autowiring</a:t>
            </a:r>
            <a:r>
              <a:rPr lang="en-IN" sz="2800" b="1" dirty="0"/>
              <a:t> - Demo </a:t>
            </a:r>
          </a:p>
        </p:txBody>
      </p:sp>
      <p:sp>
        <p:nvSpPr>
          <p:cNvPr id="7" name="TextBox 6">
            <a:extLst>
              <a:ext uri="{FF2B5EF4-FFF2-40B4-BE49-F238E27FC236}">
                <a16:creationId xmlns:a16="http://schemas.microsoft.com/office/drawing/2014/main" id="{12064AFF-A014-978B-F98C-61DD7A637AC3}"/>
              </a:ext>
            </a:extLst>
          </p:cNvPr>
          <p:cNvSpPr txBox="1"/>
          <p:nvPr/>
        </p:nvSpPr>
        <p:spPr>
          <a:xfrm>
            <a:off x="278091" y="1253841"/>
            <a:ext cx="11693950"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Customer Login user story using </a:t>
            </a:r>
            <a:r>
              <a:rPr lang="en-US" sz="2000" dirty="0" err="1">
                <a:solidFill>
                  <a:schemeClr val="tx1">
                    <a:lumMod val="65000"/>
                    <a:lumOff val="35000"/>
                  </a:schemeClr>
                </a:solidFill>
                <a:effectLst/>
              </a:rPr>
              <a:t>autowiring</a:t>
            </a:r>
            <a:r>
              <a:rPr lang="en-US" sz="2000" dirty="0">
                <a:solidFill>
                  <a:schemeClr val="tx1">
                    <a:lumMod val="65000"/>
                    <a:lumOff val="35000"/>
                  </a:schemeClr>
                </a:solidFill>
                <a:effectLst/>
              </a:rPr>
              <a:t> and Java annotation based configuration.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Maven project using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Add the following Spring dependency and properties in pom.xml:</a:t>
            </a:r>
          </a:p>
        </p:txBody>
      </p:sp>
      <p:sp>
        <p:nvSpPr>
          <p:cNvPr id="9" name="TextBox 8">
            <a:extLst>
              <a:ext uri="{FF2B5EF4-FFF2-40B4-BE49-F238E27FC236}">
                <a16:creationId xmlns:a16="http://schemas.microsoft.com/office/drawing/2014/main" id="{C663DA0A-57D4-2976-CB71-0599E10E649D}"/>
              </a:ext>
            </a:extLst>
          </p:cNvPr>
          <p:cNvSpPr txBox="1"/>
          <p:nvPr/>
        </p:nvSpPr>
        <p:spPr>
          <a:xfrm>
            <a:off x="546754" y="3429000"/>
            <a:ext cx="11425287" cy="3416320"/>
          </a:xfrm>
          <a:prstGeom prst="rect">
            <a:avLst/>
          </a:prstGeom>
          <a:noFill/>
        </p:spPr>
        <p:txBody>
          <a:bodyPr wrap="square">
            <a:spAutoFit/>
          </a:bodyPr>
          <a:lstStyle/>
          <a:p>
            <a:r>
              <a:rPr lang="en-IN" dirty="0"/>
              <a:t> &lt;dependencies&gt;</a:t>
            </a:r>
          </a:p>
          <a:p>
            <a:r>
              <a:rPr lang="en-IN" dirty="0"/>
              <a:t>		&lt;dependency&gt;</a:t>
            </a:r>
          </a:p>
          <a:p>
            <a:r>
              <a:rPr lang="en-IN" dirty="0"/>
              <a:t>			&lt;</a:t>
            </a:r>
            <a:r>
              <a:rPr lang="en-IN" dirty="0" err="1"/>
              <a:t>groupId</a:t>
            </a:r>
            <a:r>
              <a:rPr lang="en-IN" dirty="0"/>
              <a:t>&gt;</a:t>
            </a:r>
            <a:r>
              <a:rPr lang="en-IN" dirty="0" err="1"/>
              <a:t>org.springframework</a:t>
            </a:r>
            <a:r>
              <a:rPr lang="en-IN" dirty="0"/>
              <a:t>&lt;/</a:t>
            </a:r>
            <a:r>
              <a:rPr lang="en-IN" dirty="0" err="1"/>
              <a:t>groupId</a:t>
            </a:r>
            <a:r>
              <a:rPr lang="en-IN" dirty="0"/>
              <a:t>&gt;</a:t>
            </a:r>
          </a:p>
          <a:p>
            <a:r>
              <a:rPr lang="en-IN" dirty="0"/>
              <a:t>			&lt;</a:t>
            </a:r>
            <a:r>
              <a:rPr lang="en-IN" dirty="0" err="1"/>
              <a:t>artifactId</a:t>
            </a:r>
            <a:r>
              <a:rPr lang="en-IN" dirty="0"/>
              <a:t>&gt;spring-context&lt;/</a:t>
            </a:r>
            <a:r>
              <a:rPr lang="en-IN" dirty="0" err="1"/>
              <a:t>artifactId</a:t>
            </a:r>
            <a:r>
              <a:rPr lang="en-IN" dirty="0"/>
              <a:t>&gt;</a:t>
            </a:r>
          </a:p>
          <a:p>
            <a:r>
              <a:rPr lang="en-IN" dirty="0"/>
              <a:t>			&lt;version&gt;5.3.18&lt;/version&gt;</a:t>
            </a:r>
          </a:p>
          <a:p>
            <a:r>
              <a:rPr lang="en-IN" dirty="0"/>
              <a:t>		&lt;/dependency&gt;</a:t>
            </a:r>
          </a:p>
          <a:p>
            <a:r>
              <a:rPr lang="en-IN" dirty="0"/>
              <a:t>		&lt;dependency&gt;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&gt;log4j-api&lt;/</a:t>
            </a:r>
            <a:r>
              <a:rPr lang="en-IN" dirty="0" err="1"/>
              <a:t>artifactId</a:t>
            </a:r>
            <a:r>
              <a:rPr lang="en-IN" dirty="0"/>
              <a:t>&gt;</a:t>
            </a:r>
          </a:p>
          <a:p>
            <a:r>
              <a:rPr lang="en-IN" dirty="0"/>
              <a:t>			&lt;version&gt;2.17.1&lt;/version&gt;</a:t>
            </a:r>
          </a:p>
          <a:p>
            <a:r>
              <a:rPr lang="en-IN" dirty="0"/>
              <a:t>		&lt;/dependency&gt;</a:t>
            </a:r>
          </a:p>
          <a:p>
            <a:r>
              <a:rPr lang="en-IN" dirty="0"/>
              <a:t>		</a:t>
            </a:r>
          </a:p>
        </p:txBody>
      </p:sp>
    </p:spTree>
    <p:extLst>
      <p:ext uri="{BB962C8B-B14F-4D97-AF65-F5344CB8AC3E}">
        <p14:creationId xmlns:p14="http://schemas.microsoft.com/office/powerpoint/2010/main" val="682453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6D52C8-BEF5-4093-1DB1-AAAD1FAA3C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B430-E1BB-11B6-616C-8556DF03FF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77901F0D-593B-D052-99CA-2FF32C11186B}"/>
              </a:ext>
            </a:extLst>
          </p:cNvPr>
          <p:cNvSpPr txBox="1"/>
          <p:nvPr/>
        </p:nvSpPr>
        <p:spPr>
          <a:xfrm>
            <a:off x="900259" y="720333"/>
            <a:ext cx="10383625" cy="3139321"/>
          </a:xfrm>
          <a:prstGeom prst="rect">
            <a:avLst/>
          </a:prstGeom>
          <a:noFill/>
        </p:spPr>
        <p:txBody>
          <a:bodyPr wrap="square">
            <a:spAutoFit/>
          </a:bodyPr>
          <a:lstStyle/>
          <a:p>
            <a:r>
              <a:rPr lang="en-IN" dirty="0"/>
              <a:t>&lt;dependency&gt;</a:t>
            </a:r>
          </a:p>
          <a:p>
            <a:r>
              <a:rPr lang="en-IN" dirty="0"/>
              <a:t>			&lt;</a:t>
            </a:r>
            <a:r>
              <a:rPr lang="en-IN" dirty="0" err="1"/>
              <a:t>groupId</a:t>
            </a:r>
            <a:r>
              <a:rPr lang="en-IN" dirty="0"/>
              <a:t>&gt;org.apache.logging.log4j&lt;/</a:t>
            </a:r>
            <a:r>
              <a:rPr lang="en-IN" dirty="0" err="1"/>
              <a:t>groupId</a:t>
            </a:r>
            <a:r>
              <a:rPr lang="en-IN" dirty="0"/>
              <a:t>&gt;</a:t>
            </a:r>
          </a:p>
          <a:p>
            <a:r>
              <a:rPr lang="en-IN" dirty="0"/>
              <a:t>			&lt;</a:t>
            </a:r>
            <a:r>
              <a:rPr lang="en-IN" dirty="0" err="1"/>
              <a:t>artifactId</a:t>
            </a:r>
            <a:r>
              <a:rPr lang="en-IN" dirty="0"/>
              <a:t>&gt;log4j-core&lt;/</a:t>
            </a:r>
            <a:r>
              <a:rPr lang="en-IN" dirty="0" err="1"/>
              <a:t>artifactId</a:t>
            </a:r>
            <a:r>
              <a:rPr lang="en-IN" dirty="0"/>
              <a:t>&gt;</a:t>
            </a:r>
          </a:p>
          <a:p>
            <a:r>
              <a:rPr lang="en-IN" dirty="0"/>
              <a:t>			&lt;version&gt;2.17.1&lt;/version&gt;</a:t>
            </a:r>
          </a:p>
          <a:p>
            <a:r>
              <a:rPr lang="en-IN" dirty="0"/>
              <a:t>		&lt;/dependency&gt;</a:t>
            </a:r>
          </a:p>
          <a:p>
            <a:r>
              <a:rPr lang="en-IN" dirty="0"/>
              <a:t>	&lt;/dependencies&gt;</a:t>
            </a:r>
          </a:p>
          <a:p>
            <a:r>
              <a:rPr lang="en-IN" dirty="0"/>
              <a:t>	</a:t>
            </a:r>
          </a:p>
          <a:p>
            <a:r>
              <a:rPr lang="en-IN" dirty="0"/>
              <a:t>	&lt;properties&gt;</a:t>
            </a:r>
          </a:p>
          <a:p>
            <a:r>
              <a:rPr lang="en-IN" dirty="0"/>
              <a:t>   	    &lt;</a:t>
            </a:r>
            <a:r>
              <a:rPr lang="en-IN" dirty="0" err="1"/>
              <a:t>maven.compiler.target</a:t>
            </a:r>
            <a:r>
              <a:rPr lang="en-IN" dirty="0"/>
              <a:t>&gt;17&lt;/</a:t>
            </a:r>
            <a:r>
              <a:rPr lang="en-IN" dirty="0" err="1"/>
              <a:t>maven.compiler.target</a:t>
            </a:r>
            <a:r>
              <a:rPr lang="en-IN" dirty="0"/>
              <a:t>&gt;</a:t>
            </a:r>
          </a:p>
          <a:p>
            <a:r>
              <a:rPr lang="en-IN" dirty="0"/>
              <a:t>   	    &lt;</a:t>
            </a:r>
            <a:r>
              <a:rPr lang="en-IN" dirty="0" err="1"/>
              <a:t>maven.compiler.source</a:t>
            </a:r>
            <a:r>
              <a:rPr lang="en-IN" dirty="0"/>
              <a:t>&gt;17&lt;/</a:t>
            </a:r>
            <a:r>
              <a:rPr lang="en-IN" dirty="0" err="1"/>
              <a:t>maven.compiler.source</a:t>
            </a:r>
            <a:r>
              <a:rPr lang="en-IN" dirty="0"/>
              <a:t>&gt;</a:t>
            </a:r>
          </a:p>
          <a:p>
            <a:r>
              <a:rPr lang="en-IN" dirty="0"/>
              <a:t>	&lt;/properties&gt;</a:t>
            </a:r>
          </a:p>
        </p:txBody>
      </p:sp>
      <p:sp>
        <p:nvSpPr>
          <p:cNvPr id="7" name="TextBox 6">
            <a:extLst>
              <a:ext uri="{FF2B5EF4-FFF2-40B4-BE49-F238E27FC236}">
                <a16:creationId xmlns:a16="http://schemas.microsoft.com/office/drawing/2014/main" id="{28E5529B-0988-98B5-9ED8-5A1117708A1E}"/>
              </a:ext>
            </a:extLst>
          </p:cNvPr>
          <p:cNvSpPr txBox="1"/>
          <p:nvPr/>
        </p:nvSpPr>
        <p:spPr>
          <a:xfrm>
            <a:off x="164968" y="4069725"/>
            <a:ext cx="11741085"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com.hnd.dto</a:t>
            </a:r>
            <a:r>
              <a:rPr lang="en-US" sz="2000" dirty="0">
                <a:solidFill>
                  <a:schemeClr val="tx1">
                    <a:lumMod val="65000"/>
                    <a:lumOff val="35000"/>
                  </a:schemeClr>
                </a:solidFill>
              </a:rPr>
              <a:t>, and then create the following Java class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B96A7A6-6E17-0C4C-152B-5B6DC63A6B73}"/>
              </a:ext>
            </a:extLst>
          </p:cNvPr>
          <p:cNvSpPr txBox="1"/>
          <p:nvPr/>
        </p:nvSpPr>
        <p:spPr>
          <a:xfrm>
            <a:off x="582104" y="4469835"/>
            <a:ext cx="11019934" cy="2308324"/>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a:t>
            </a:r>
          </a:p>
          <a:p>
            <a:r>
              <a:rPr lang="en-IN" dirty="0"/>
              <a:t>		public String </a:t>
            </a:r>
            <a:r>
              <a:rPr lang="en-IN" dirty="0" err="1"/>
              <a:t>getLoginName</a:t>
            </a:r>
            <a:r>
              <a:rPr lang="en-IN" dirty="0"/>
              <a:t>() {</a:t>
            </a:r>
          </a:p>
          <a:p>
            <a:r>
              <a:rPr lang="en-IN" dirty="0"/>
              <a:t>			return </a:t>
            </a:r>
            <a:r>
              <a:rPr lang="en-IN" dirty="0" err="1"/>
              <a:t>loginName</a:t>
            </a:r>
            <a:r>
              <a:rPr lang="en-IN" dirty="0"/>
              <a:t>;</a:t>
            </a:r>
          </a:p>
          <a:p>
            <a:r>
              <a:rPr lang="en-IN" dirty="0"/>
              <a:t>		}</a:t>
            </a:r>
          </a:p>
          <a:p>
            <a:r>
              <a:rPr lang="en-IN" dirty="0"/>
              <a:t>		</a:t>
            </a:r>
          </a:p>
        </p:txBody>
      </p:sp>
    </p:spTree>
    <p:extLst>
      <p:ext uri="{BB962C8B-B14F-4D97-AF65-F5344CB8AC3E}">
        <p14:creationId xmlns:p14="http://schemas.microsoft.com/office/powerpoint/2010/main" val="70293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481E1F-4B0A-A905-6963-93EB4BC056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D79AE3-D1F2-F491-F32B-598809178BE2}"/>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404A00C1-BA5F-BD26-641E-8FD6B45FB8F1}"/>
              </a:ext>
            </a:extLst>
          </p:cNvPr>
          <p:cNvSpPr txBox="1"/>
          <p:nvPr/>
        </p:nvSpPr>
        <p:spPr>
          <a:xfrm>
            <a:off x="303229" y="977760"/>
            <a:ext cx="11585542" cy="3970318"/>
          </a:xfrm>
          <a:prstGeom prst="rect">
            <a:avLst/>
          </a:prstGeom>
          <a:noFill/>
        </p:spPr>
        <p:txBody>
          <a:bodyPr wrap="square">
            <a:spAutoFit/>
          </a:bodyPr>
          <a:lstStyle/>
          <a:p>
            <a:r>
              <a:rPr lang="en-IN" dirty="0"/>
              <a:t>public void </a:t>
            </a:r>
            <a:r>
              <a:rPr lang="en-IN" dirty="0" err="1"/>
              <a:t>setLoginName</a:t>
            </a:r>
            <a:r>
              <a:rPr lang="en-IN" dirty="0"/>
              <a:t>(String </a:t>
            </a:r>
            <a:r>
              <a:rPr lang="en-IN" dirty="0" err="1"/>
              <a:t>loginName</a:t>
            </a:r>
            <a:r>
              <a:rPr lang="en-IN" dirty="0"/>
              <a:t>) {</a:t>
            </a:r>
          </a:p>
          <a:p>
            <a:r>
              <a:rPr lang="en-IN" dirty="0"/>
              <a:t>			</a:t>
            </a:r>
            <a:r>
              <a:rPr lang="en-IN" dirty="0" err="1"/>
              <a:t>this.loginName</a:t>
            </a:r>
            <a:r>
              <a:rPr lang="en-IN" dirty="0"/>
              <a:t> = </a:t>
            </a:r>
            <a:r>
              <a:rPr lang="en-IN" dirty="0" err="1"/>
              <a:t>loginName</a:t>
            </a:r>
            <a:r>
              <a:rPr lang="en-IN" dirty="0"/>
              <a:t>;</a:t>
            </a:r>
          </a:p>
          <a:p>
            <a:r>
              <a:rPr lang="en-IN" dirty="0"/>
              <a:t>		}</a:t>
            </a:r>
          </a:p>
          <a:p>
            <a:r>
              <a:rPr lang="en-IN" dirty="0"/>
              <a:t>		public String </a:t>
            </a:r>
            <a:r>
              <a:rPr lang="en-IN" dirty="0" err="1"/>
              <a:t>getPassword</a:t>
            </a:r>
            <a:r>
              <a:rPr lang="en-IN" dirty="0"/>
              <a:t>() {</a:t>
            </a:r>
          </a:p>
          <a:p>
            <a:r>
              <a:rPr lang="en-IN" dirty="0"/>
              <a:t>			return password;</a:t>
            </a:r>
          </a:p>
          <a:p>
            <a:r>
              <a:rPr lang="en-IN" dirty="0"/>
              <a:t>		}</a:t>
            </a:r>
          </a:p>
          <a:p>
            <a:r>
              <a:rPr lang="en-IN" dirty="0"/>
              <a:t>		public void </a:t>
            </a:r>
            <a:r>
              <a:rPr lang="en-IN" dirty="0" err="1"/>
              <a:t>setPassword</a:t>
            </a:r>
            <a:r>
              <a:rPr lang="en-IN" dirty="0"/>
              <a:t>(String password) {</a:t>
            </a:r>
          </a:p>
          <a:p>
            <a:r>
              <a:rPr lang="en-IN" dirty="0"/>
              <a:t>			</a:t>
            </a:r>
            <a:r>
              <a:rPr lang="en-IN" dirty="0" err="1"/>
              <a:t>this.password</a:t>
            </a:r>
            <a:r>
              <a:rPr lang="en-IN" dirty="0"/>
              <a:t> = password;</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CustomerLoginDTO</a:t>
            </a:r>
            <a:r>
              <a:rPr lang="en-IN" dirty="0"/>
              <a:t> [</a:t>
            </a:r>
            <a:r>
              <a:rPr lang="en-IN" dirty="0" err="1"/>
              <a:t>loginName</a:t>
            </a:r>
            <a:r>
              <a:rPr lang="en-IN" dirty="0"/>
              <a:t>=" + </a:t>
            </a:r>
            <a:r>
              <a:rPr lang="en-IN" dirty="0" err="1"/>
              <a:t>loginName</a:t>
            </a:r>
            <a:r>
              <a:rPr lang="en-IN" dirty="0"/>
              <a:t> + ", password=" + password + "]";</a:t>
            </a:r>
          </a:p>
          <a:p>
            <a:r>
              <a:rPr lang="en-IN" dirty="0"/>
              <a:t>		}</a:t>
            </a:r>
          </a:p>
          <a:p>
            <a:r>
              <a:rPr lang="en-IN" dirty="0"/>
              <a:t>	}</a:t>
            </a:r>
          </a:p>
        </p:txBody>
      </p:sp>
      <p:sp>
        <p:nvSpPr>
          <p:cNvPr id="7" name="TextBox 6">
            <a:extLst>
              <a:ext uri="{FF2B5EF4-FFF2-40B4-BE49-F238E27FC236}">
                <a16:creationId xmlns:a16="http://schemas.microsoft.com/office/drawing/2014/main" id="{68B4A204-8725-C107-A076-BCA44876A860}"/>
              </a:ext>
            </a:extLst>
          </p:cNvPr>
          <p:cNvSpPr txBox="1"/>
          <p:nvPr/>
        </p:nvSpPr>
        <p:spPr>
          <a:xfrm>
            <a:off x="80127" y="5153807"/>
            <a:ext cx="1158554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6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BBE965-AF48-BCB9-0CC3-3020AB506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17D311-0CF7-CBE4-99EF-5267570B69B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92C20C43-3F0A-7D53-052A-613F79B271FB}"/>
              </a:ext>
            </a:extLst>
          </p:cNvPr>
          <p:cNvSpPr txBox="1"/>
          <p:nvPr/>
        </p:nvSpPr>
        <p:spPr>
          <a:xfrm>
            <a:off x="989028" y="619515"/>
            <a:ext cx="10364771" cy="1015663"/>
          </a:xfrm>
          <a:prstGeom prst="rect">
            <a:avLst/>
          </a:prstGeom>
          <a:noFill/>
        </p:spPr>
        <p:txBody>
          <a:bodyPr wrap="square">
            <a:spAutoFit/>
          </a:bodyPr>
          <a:lstStyle/>
          <a:p>
            <a:r>
              <a:rPr lang="en-US" sz="2000" dirty="0">
                <a:solidFill>
                  <a:schemeClr val="tx1">
                    <a:lumMod val="65000"/>
                    <a:lumOff val="35000"/>
                  </a:schemeClr>
                </a:solidFill>
                <a:effectLst/>
              </a:rPr>
              <a:t>The implementation of the various classes are as follows: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a:t>
            </a:r>
            <a:r>
              <a:rPr lang="en-US" sz="2000" dirty="0" err="1">
                <a:solidFill>
                  <a:schemeClr val="tx1">
                    <a:lumMod val="65000"/>
                    <a:lumOff val="35000"/>
                  </a:schemeClr>
                </a:solidFill>
                <a:effectLst/>
              </a:rPr>
              <a:t>CustomerLoginDTO</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DBA85B66-0043-24D0-9410-7DC460436E27}"/>
              </a:ext>
            </a:extLst>
          </p:cNvPr>
          <p:cNvSpPr txBox="1"/>
          <p:nvPr/>
        </p:nvSpPr>
        <p:spPr>
          <a:xfrm>
            <a:off x="989028" y="1818903"/>
            <a:ext cx="9568992" cy="1754326"/>
          </a:xfrm>
          <a:prstGeom prst="rect">
            <a:avLst/>
          </a:prstGeom>
          <a:noFill/>
        </p:spPr>
        <p:txBody>
          <a:bodyPr wrap="square">
            <a:spAutoFit/>
          </a:bodyPr>
          <a:lstStyle/>
          <a:p>
            <a:r>
              <a:rPr lang="en-IN" dirty="0"/>
              <a:t>package </a:t>
            </a:r>
            <a:r>
              <a:rPr lang="en-IN" dirty="0" err="1"/>
              <a:t>com.hnd.dto</a:t>
            </a:r>
            <a:r>
              <a:rPr lang="en-IN" dirty="0"/>
              <a:t>;</a:t>
            </a:r>
          </a:p>
          <a:p>
            <a:r>
              <a:rPr lang="en-IN" dirty="0"/>
              <a:t>public class </a:t>
            </a:r>
            <a:r>
              <a:rPr lang="en-IN" dirty="0" err="1"/>
              <a:t>CustomerLoginDTO</a:t>
            </a:r>
            <a:r>
              <a:rPr lang="en-IN" dirty="0"/>
              <a:t> {</a:t>
            </a:r>
          </a:p>
          <a:p>
            <a:r>
              <a:rPr lang="en-IN" dirty="0"/>
              <a:t>	private String </a:t>
            </a:r>
            <a:r>
              <a:rPr lang="en-IN" dirty="0" err="1"/>
              <a:t>loginName</a:t>
            </a:r>
            <a:r>
              <a:rPr lang="en-IN" dirty="0"/>
              <a:t>;</a:t>
            </a:r>
          </a:p>
          <a:p>
            <a:r>
              <a:rPr lang="en-IN" dirty="0"/>
              <a:t>	private String password;  </a:t>
            </a:r>
          </a:p>
          <a:p>
            <a:r>
              <a:rPr lang="en-IN" dirty="0"/>
              <a:t>    //getter and setter methods</a:t>
            </a:r>
          </a:p>
          <a:p>
            <a:r>
              <a:rPr lang="en-IN" dirty="0"/>
              <a:t>}</a:t>
            </a:r>
          </a:p>
        </p:txBody>
      </p:sp>
      <p:sp>
        <p:nvSpPr>
          <p:cNvPr id="9" name="TextBox 8">
            <a:extLst>
              <a:ext uri="{FF2B5EF4-FFF2-40B4-BE49-F238E27FC236}">
                <a16:creationId xmlns:a16="http://schemas.microsoft.com/office/drawing/2014/main" id="{23C0727E-48B7-9D40-ECFB-F026367A7363}"/>
              </a:ext>
            </a:extLst>
          </p:cNvPr>
          <p:cNvSpPr txBox="1"/>
          <p:nvPr/>
        </p:nvSpPr>
        <p:spPr>
          <a:xfrm>
            <a:off x="989028" y="3756954"/>
            <a:ext cx="9634979" cy="400110"/>
          </a:xfrm>
          <a:prstGeom prst="rect">
            <a:avLst/>
          </a:prstGeom>
          <a:noFill/>
        </p:spPr>
        <p:txBody>
          <a:bodyPr wrap="square">
            <a:spAutoFit/>
          </a:bodyPr>
          <a:lstStyle/>
          <a:p>
            <a:r>
              <a:rPr lang="en-IN" sz="2000" dirty="0">
                <a:solidFill>
                  <a:schemeClr val="tx1">
                    <a:lumMod val="65000"/>
                    <a:lumOff val="35000"/>
                  </a:schemeClr>
                </a:solidFill>
              </a:rPr>
              <a:t>2. </a:t>
            </a:r>
            <a:r>
              <a:rPr lang="en-IN" sz="2000" dirty="0" err="1">
                <a:solidFill>
                  <a:schemeClr val="tx1">
                    <a:lumMod val="65000"/>
                    <a:lumOff val="35000"/>
                  </a:schemeClr>
                </a:solidFill>
              </a:rPr>
              <a:t>CustomerLoginRepository</a:t>
            </a:r>
            <a:r>
              <a:rPr lang="en-IN" sz="2000" dirty="0">
                <a:solidFill>
                  <a:schemeClr val="tx1">
                    <a:lumMod val="65000"/>
                    <a:lumOff val="35000"/>
                  </a:schemeClr>
                </a:solidFill>
              </a:rPr>
              <a:t> interface</a:t>
            </a:r>
          </a:p>
        </p:txBody>
      </p:sp>
      <p:sp>
        <p:nvSpPr>
          <p:cNvPr id="11" name="TextBox 10">
            <a:extLst>
              <a:ext uri="{FF2B5EF4-FFF2-40B4-BE49-F238E27FC236}">
                <a16:creationId xmlns:a16="http://schemas.microsoft.com/office/drawing/2014/main" id="{8E7BEFB6-28B3-D648-1359-C9364DA86419}"/>
              </a:ext>
            </a:extLst>
          </p:cNvPr>
          <p:cNvSpPr txBox="1"/>
          <p:nvPr/>
        </p:nvSpPr>
        <p:spPr>
          <a:xfrm>
            <a:off x="989027" y="4397927"/>
            <a:ext cx="11049001"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Tree>
    <p:extLst>
      <p:ext uri="{BB962C8B-B14F-4D97-AF65-F5344CB8AC3E}">
        <p14:creationId xmlns:p14="http://schemas.microsoft.com/office/powerpoint/2010/main" val="225292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7293DD-A950-CDDF-6C73-C108CE4A5F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884D70-4726-40D0-35A6-CE3DA495E6A2}"/>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D48A7235-8F82-2DEF-928B-69128706054F}"/>
              </a:ext>
            </a:extLst>
          </p:cNvPr>
          <p:cNvSpPr txBox="1"/>
          <p:nvPr/>
        </p:nvSpPr>
        <p:spPr>
          <a:xfrm>
            <a:off x="862552" y="687686"/>
            <a:ext cx="104912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7" name="TextBox 6">
            <a:extLst>
              <a:ext uri="{FF2B5EF4-FFF2-40B4-BE49-F238E27FC236}">
                <a16:creationId xmlns:a16="http://schemas.microsoft.com/office/drawing/2014/main" id="{389353F6-A7EB-3186-2881-758A43D62B53}"/>
              </a:ext>
            </a:extLst>
          </p:cNvPr>
          <p:cNvSpPr txBox="1"/>
          <p:nvPr/>
        </p:nvSpPr>
        <p:spPr>
          <a:xfrm>
            <a:off x="261201" y="2379425"/>
            <a:ext cx="11693950"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DE4269A-B70F-847A-53EF-CD2B684E32AC}"/>
              </a:ext>
            </a:extLst>
          </p:cNvPr>
          <p:cNvSpPr txBox="1"/>
          <p:nvPr/>
        </p:nvSpPr>
        <p:spPr>
          <a:xfrm>
            <a:off x="498050" y="2749882"/>
            <a:ext cx="11693950" cy="4185761"/>
          </a:xfrm>
          <a:prstGeom prst="rect">
            <a:avLst/>
          </a:prstGeom>
          <a:noFill/>
        </p:spPr>
        <p:txBody>
          <a:bodyPr wrap="square">
            <a:spAutoFit/>
          </a:bodyPr>
          <a:lstStyle/>
          <a:p>
            <a:r>
              <a:rPr lang="en-IN" sz="1400" dirty="0"/>
              <a:t>package </a:t>
            </a:r>
            <a:r>
              <a:rPr lang="en-IN" sz="1400" dirty="0" err="1"/>
              <a:t>com.hnd.repository</a:t>
            </a:r>
            <a:r>
              <a:rPr lang="en-IN" sz="1400" dirty="0"/>
              <a:t>;</a:t>
            </a:r>
          </a:p>
          <a:p>
            <a:r>
              <a:rPr lang="en-IN" sz="1400" dirty="0"/>
              <a:t>import </a:t>
            </a:r>
            <a:r>
              <a:rPr lang="en-IN" sz="1400" dirty="0" err="1"/>
              <a:t>java.util.HashMap</a:t>
            </a:r>
            <a:r>
              <a:rPr lang="en-IN" sz="1400" dirty="0"/>
              <a:t>;</a:t>
            </a:r>
          </a:p>
          <a:p>
            <a:r>
              <a:rPr lang="en-IN" sz="1400" dirty="0"/>
              <a:t>import </a:t>
            </a:r>
            <a:r>
              <a:rPr lang="en-IN" sz="1400" dirty="0" err="1"/>
              <a:t>java.util.Map</a:t>
            </a:r>
            <a:r>
              <a:rPr lang="en-IN" sz="1400" dirty="0"/>
              <a:t>;</a:t>
            </a:r>
          </a:p>
          <a:p>
            <a:r>
              <a:rPr lang="en-IN" sz="1400" dirty="0"/>
              <a:t>import </a:t>
            </a:r>
            <a:r>
              <a:rPr lang="en-IN" sz="1400" dirty="0" err="1"/>
              <a:t>org.springframework.stereotype.Repository</a:t>
            </a:r>
            <a:r>
              <a:rPr lang="en-IN" sz="1400" dirty="0"/>
              <a:t>;</a:t>
            </a:r>
          </a:p>
          <a:p>
            <a:r>
              <a:rPr lang="en-IN" sz="1400" dirty="0"/>
              <a:t>import </a:t>
            </a:r>
            <a:r>
              <a:rPr lang="en-IN" sz="1400" dirty="0" err="1"/>
              <a:t>com.hnd.dto.CustomerLoginDTO</a:t>
            </a:r>
            <a:r>
              <a:rPr lang="en-IN" sz="1400" dirty="0"/>
              <a:t>;</a:t>
            </a:r>
          </a:p>
          <a:p>
            <a:r>
              <a:rPr lang="en-IN" sz="1400" dirty="0"/>
              <a:t>@Repository(value="customerLoginRepository")</a:t>
            </a:r>
          </a:p>
          <a:p>
            <a:r>
              <a:rPr lang="en-IN" sz="1400" dirty="0"/>
              <a:t>public class </a:t>
            </a:r>
            <a:r>
              <a:rPr lang="en-IN" sz="1400" dirty="0" err="1"/>
              <a:t>CustomerLoginRepositoryImpl</a:t>
            </a:r>
            <a:r>
              <a:rPr lang="en-IN" sz="1400" dirty="0"/>
              <a:t> implements </a:t>
            </a:r>
            <a:r>
              <a:rPr lang="en-IN" sz="1400" dirty="0" err="1"/>
              <a:t>CustomerLoginRepository</a:t>
            </a:r>
            <a:r>
              <a:rPr lang="en-IN" sz="1400" dirty="0"/>
              <a:t> {</a:t>
            </a:r>
          </a:p>
          <a:p>
            <a:r>
              <a:rPr lang="en-IN" sz="1400" dirty="0"/>
              <a:t>	public </a:t>
            </a:r>
            <a:r>
              <a:rPr lang="en-IN" sz="1400" dirty="0" err="1"/>
              <a:t>CustomerLoginDTO</a:t>
            </a:r>
            <a:r>
              <a:rPr lang="en-IN" sz="1400" dirty="0"/>
              <a:t> </a:t>
            </a:r>
            <a:r>
              <a:rPr lang="en-IN" sz="1400" dirty="0" err="1"/>
              <a:t>getCustomerLoginByLoginName</a:t>
            </a:r>
            <a:r>
              <a:rPr lang="en-IN" sz="1400" dirty="0"/>
              <a:t>(String </a:t>
            </a:r>
            <a:r>
              <a:rPr lang="en-IN" sz="1400" dirty="0" err="1"/>
              <a:t>loginName</a:t>
            </a:r>
            <a:r>
              <a:rPr lang="en-IN" sz="1400" dirty="0"/>
              <a:t>) {</a:t>
            </a:r>
          </a:p>
          <a:p>
            <a:r>
              <a:rPr lang="en-IN" sz="1400" dirty="0"/>
              <a:t>		Map&lt;String, String&gt; </a:t>
            </a:r>
            <a:r>
              <a:rPr lang="en-IN" sz="1400" dirty="0" err="1"/>
              <a:t>customerCredentials</a:t>
            </a:r>
            <a:r>
              <a:rPr lang="en-IN" sz="1400" dirty="0"/>
              <a:t> = new HashMap&lt;String, String&gt;();</a:t>
            </a:r>
          </a:p>
          <a:p>
            <a:r>
              <a:rPr lang="en-IN" sz="1400" dirty="0"/>
              <a:t>		</a:t>
            </a:r>
            <a:r>
              <a:rPr lang="en-IN" sz="1400" dirty="0" err="1"/>
              <a:t>customerCredentials.put</a:t>
            </a:r>
            <a:r>
              <a:rPr lang="en-IN" sz="1400" dirty="0"/>
              <a:t>("robin", "robin123");</a:t>
            </a:r>
          </a:p>
          <a:p>
            <a:r>
              <a:rPr lang="en-IN" sz="1400" dirty="0"/>
              <a:t>		</a:t>
            </a:r>
            <a:r>
              <a:rPr lang="en-IN" sz="1400" dirty="0" err="1"/>
              <a:t>customerCredentials.put</a:t>
            </a:r>
            <a:r>
              <a:rPr lang="en-IN" sz="1400" dirty="0"/>
              <a:t>("harry", "harry123");</a:t>
            </a:r>
          </a:p>
          <a:p>
            <a:r>
              <a:rPr lang="en-IN" sz="1400" dirty="0"/>
              <a:t>		</a:t>
            </a:r>
            <a:r>
              <a:rPr lang="en-IN" sz="1400" dirty="0" err="1"/>
              <a:t>customerCredentials.put</a:t>
            </a:r>
            <a:r>
              <a:rPr lang="en-IN" sz="1400" dirty="0"/>
              <a:t>("</a:t>
            </a:r>
            <a:r>
              <a:rPr lang="en-IN" sz="1400" dirty="0" err="1"/>
              <a:t>garry</a:t>
            </a:r>
            <a:r>
              <a:rPr lang="en-IN" sz="1400" dirty="0"/>
              <a:t>", "garry123");</a:t>
            </a:r>
          </a:p>
          <a:p>
            <a:r>
              <a:rPr lang="en-IN" sz="1400" dirty="0"/>
              <a:t>		</a:t>
            </a:r>
            <a:r>
              <a:rPr lang="en-IN" sz="1400" dirty="0" err="1"/>
              <a:t>customerCredentials.put</a:t>
            </a:r>
            <a:r>
              <a:rPr lang="en-IN" sz="1400" dirty="0"/>
              <a:t>("</a:t>
            </a:r>
            <a:r>
              <a:rPr lang="en-IN" sz="1400" dirty="0" err="1"/>
              <a:t>monica</a:t>
            </a:r>
            <a:r>
              <a:rPr lang="en-IN" sz="1400" dirty="0"/>
              <a:t>", "mocica123");</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a:t>
            </a:r>
            <a:r>
              <a:rPr lang="en-IN" sz="1400" dirty="0" err="1"/>
              <a:t>loginName</a:t>
            </a:r>
            <a:r>
              <a:rPr lang="en-IN" sz="1400" dirty="0"/>
              <a:t>);</a:t>
            </a:r>
          </a:p>
          <a:p>
            <a:r>
              <a:rPr lang="en-IN" sz="1400" dirty="0"/>
              <a:t>		</a:t>
            </a:r>
            <a:r>
              <a:rPr lang="en-IN" sz="1400" dirty="0" err="1"/>
              <a:t>customerLogin.setPassword</a:t>
            </a:r>
            <a:r>
              <a:rPr lang="en-IN" sz="1400" dirty="0"/>
              <a:t>(</a:t>
            </a:r>
            <a:r>
              <a:rPr lang="en-IN" sz="1400" dirty="0" err="1"/>
              <a:t>customerCredentials.get</a:t>
            </a:r>
            <a:r>
              <a:rPr lang="en-IN" sz="1400" dirty="0"/>
              <a:t>(</a:t>
            </a:r>
            <a:r>
              <a:rPr lang="en-IN" sz="1400" dirty="0" err="1"/>
              <a:t>loginName</a:t>
            </a:r>
            <a:r>
              <a:rPr lang="en-IN" sz="1400" dirty="0"/>
              <a:t>));</a:t>
            </a:r>
          </a:p>
          <a:p>
            <a:r>
              <a:rPr lang="en-IN" sz="1400" dirty="0"/>
              <a:t>		return </a:t>
            </a:r>
            <a:r>
              <a:rPr lang="en-IN" sz="1400" dirty="0" err="1"/>
              <a:t>customerLogin</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25698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A1CF41-A7B3-A881-8D8B-02F4AB8CB6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4C14CE-036B-B145-92A8-DB51A373E2B3}"/>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EDDFE89D-DDBC-125B-8077-5C55CAAAEDD8}"/>
              </a:ext>
            </a:extLst>
          </p:cNvPr>
          <p:cNvSpPr txBox="1"/>
          <p:nvPr/>
        </p:nvSpPr>
        <p:spPr>
          <a:xfrm>
            <a:off x="871980" y="572380"/>
            <a:ext cx="1028935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com.hnd.service</a:t>
            </a:r>
            <a:r>
              <a:rPr lang="en-US" sz="2000" dirty="0">
                <a:solidFill>
                  <a:schemeClr val="tx1">
                    <a:lumMod val="65000"/>
                    <a:lumOff val="35000"/>
                  </a:schemeClr>
                </a:solidFill>
              </a:rPr>
              <a:t> and then create the following interface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55905-BE63-BCE1-F6ED-E33A99EEC427}"/>
              </a:ext>
            </a:extLst>
          </p:cNvPr>
          <p:cNvSpPr txBox="1"/>
          <p:nvPr/>
        </p:nvSpPr>
        <p:spPr>
          <a:xfrm>
            <a:off x="391212" y="1120676"/>
            <a:ext cx="11514842"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2923D89-E640-8B3E-6115-63F7AD72E3D6}"/>
              </a:ext>
            </a:extLst>
          </p:cNvPr>
          <p:cNvSpPr txBox="1"/>
          <p:nvPr/>
        </p:nvSpPr>
        <p:spPr>
          <a:xfrm>
            <a:off x="871980" y="3059668"/>
            <a:ext cx="10968086"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0FB27FB-BE68-8A29-6A40-719B104F948F}"/>
              </a:ext>
            </a:extLst>
          </p:cNvPr>
          <p:cNvSpPr txBox="1"/>
          <p:nvPr/>
        </p:nvSpPr>
        <p:spPr>
          <a:xfrm>
            <a:off x="391212" y="3644444"/>
            <a:ext cx="11554120" cy="2308324"/>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p:txBody>
      </p:sp>
    </p:spTree>
    <p:extLst>
      <p:ext uri="{BB962C8B-B14F-4D97-AF65-F5344CB8AC3E}">
        <p14:creationId xmlns:p14="http://schemas.microsoft.com/office/powerpoint/2010/main" val="3668232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C629B9-ED3F-C68E-6C96-86C705FED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FD57E3-7B6C-890F-5401-A749C31F79CB}"/>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53DEC69C-EA68-F86C-38AC-C77BCBB55546}"/>
              </a:ext>
            </a:extLst>
          </p:cNvPr>
          <p:cNvSpPr txBox="1"/>
          <p:nvPr/>
        </p:nvSpPr>
        <p:spPr>
          <a:xfrm>
            <a:off x="838200" y="535166"/>
            <a:ext cx="11472421" cy="6186309"/>
          </a:xfrm>
          <a:prstGeom prst="rect">
            <a:avLst/>
          </a:prstGeom>
          <a:noFill/>
        </p:spPr>
        <p:txBody>
          <a:bodyPr wrap="square">
            <a:spAutoFit/>
          </a:bodyPr>
          <a:lstStyle/>
          <a:p>
            <a:r>
              <a:rPr lang="en-IN" dirty="0"/>
              <a:t>@Service(value="customerLoginService")</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@Autowired</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try {</a:t>
            </a:r>
          </a:p>
          <a:p>
            <a:r>
              <a:rPr lang="en-IN" dirty="0"/>
              <a:t>			String </a:t>
            </a:r>
            <a:r>
              <a:rPr lang="en-IN" dirty="0" err="1"/>
              <a:t>toRet</a:t>
            </a:r>
            <a:r>
              <a:rPr lang="en-IN" dirty="0"/>
              <a:t> = null;</a:t>
            </a:r>
          </a:p>
          <a:p>
            <a:r>
              <a:rPr lang="en-IN" dirty="0"/>
              <a:t>			</a:t>
            </a:r>
            <a:r>
              <a:rPr lang="en-IN" dirty="0" err="1"/>
              <a:t>CustomerLoginDTO</a:t>
            </a:r>
            <a:r>
              <a:rPr lang="en-IN" dirty="0"/>
              <a:t> </a:t>
            </a:r>
            <a:r>
              <a:rPr lang="en-IN" dirty="0" err="1"/>
              <a:t>customerLoginFromDao</a:t>
            </a:r>
            <a:r>
              <a:rPr lang="en-IN" dirty="0"/>
              <a:t> = </a:t>
            </a:r>
            <a:r>
              <a:rPr lang="en-IN" dirty="0" err="1"/>
              <a:t>customerLoginRepository</a:t>
            </a:r>
            <a:endParaRPr lang="en-IN" dirty="0"/>
          </a:p>
          <a:p>
            <a:r>
              <a:rPr lang="en-IN" dirty="0"/>
              <a:t>					.</a:t>
            </a:r>
            <a:r>
              <a:rPr lang="en-IN" dirty="0" err="1"/>
              <a:t>getCustomerLoginByLoginName</a:t>
            </a:r>
            <a:r>
              <a:rPr lang="en-IN" dirty="0"/>
              <a:t>(</a:t>
            </a:r>
            <a:r>
              <a:rPr lang="en-IN" dirty="0" err="1"/>
              <a:t>customerLogin.getLoginName</a:t>
            </a:r>
            <a:r>
              <a:rPr lang="en-IN" dirty="0"/>
              <a:t>());</a:t>
            </a:r>
          </a:p>
          <a:p>
            <a:r>
              <a:rPr lang="en-IN" dirty="0"/>
              <a:t>			if (</a:t>
            </a:r>
            <a:r>
              <a:rPr lang="en-IN" dirty="0" err="1"/>
              <a:t>customerLogin.getPassword</a:t>
            </a:r>
            <a:r>
              <a:rPr lang="en-IN" dirty="0"/>
              <a:t>().equals(</a:t>
            </a:r>
            <a:r>
              <a:rPr lang="en-IN" dirty="0" err="1"/>
              <a:t>customerLoginFromDao.getPassword</a:t>
            </a:r>
            <a:r>
              <a:rPr lang="en-IN" dirty="0"/>
              <a:t>())){</a:t>
            </a:r>
          </a:p>
          <a:p>
            <a:r>
              <a:rPr lang="en-IN" dirty="0"/>
              <a:t>				</a:t>
            </a:r>
            <a:r>
              <a:rPr lang="en-IN" dirty="0" err="1"/>
              <a:t>toRet</a:t>
            </a:r>
            <a:r>
              <a:rPr lang="en-IN" dirty="0"/>
              <a:t> = "SUCCESS";</a:t>
            </a:r>
          </a:p>
          <a:p>
            <a:r>
              <a:rPr lang="en-IN" dirty="0"/>
              <a:t>			}else{</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a:t>
            </a:r>
            <a:r>
              <a:rPr lang="en-IN" dirty="0"/>
              <a:t>;</a:t>
            </a:r>
          </a:p>
          <a:p>
            <a:r>
              <a:rPr lang="en-IN" dirty="0"/>
              <a:t>		}catch(</a:t>
            </a:r>
            <a:r>
              <a:rPr lang="en-IN" dirty="0" err="1"/>
              <a:t>hndBankException</a:t>
            </a:r>
            <a:r>
              <a:rPr lang="en-IN" dirty="0"/>
              <a:t> exception) {</a:t>
            </a:r>
          </a:p>
          <a:p>
            <a:r>
              <a:rPr lang="en-IN" dirty="0"/>
              <a:t>			Log LOGGER = </a:t>
            </a:r>
            <a:r>
              <a:rPr lang="en-IN" dirty="0" err="1"/>
              <a:t>LogFactory.getLog</a:t>
            </a:r>
            <a:r>
              <a:rPr lang="en-IN" dirty="0"/>
              <a:t>(</a:t>
            </a:r>
            <a:r>
              <a:rPr lang="en-IN" dirty="0" err="1"/>
              <a:t>this.getClass</a:t>
            </a:r>
            <a:r>
              <a:rPr lang="en-IN" dirty="0"/>
              <a:t>()); </a:t>
            </a:r>
          </a:p>
          <a:p>
            <a:r>
              <a:rPr lang="en-IN" dirty="0"/>
              <a:t>			</a:t>
            </a:r>
            <a:r>
              <a:rPr lang="en-IN" dirty="0" err="1"/>
              <a:t>LOGGER.error</a:t>
            </a:r>
            <a:r>
              <a:rPr lang="en-IN" dirty="0"/>
              <a:t>(</a:t>
            </a:r>
            <a:r>
              <a:rPr lang="en-IN" dirty="0" err="1"/>
              <a:t>exception.getMessage</a:t>
            </a:r>
            <a:r>
              <a:rPr lang="en-IN" dirty="0"/>
              <a:t>(),exception);</a:t>
            </a:r>
          </a:p>
          <a:p>
            <a:r>
              <a:rPr lang="en-IN" dirty="0"/>
              <a:t>			throw exception;</a:t>
            </a:r>
          </a:p>
          <a:p>
            <a:r>
              <a:rPr lang="en-IN" dirty="0"/>
              <a:t>		}</a:t>
            </a:r>
          </a:p>
          <a:p>
            <a:r>
              <a:rPr lang="en-IN" dirty="0"/>
              <a:t>	}</a:t>
            </a:r>
          </a:p>
          <a:p>
            <a:r>
              <a:rPr lang="en-IN" dirty="0"/>
              <a:t>}</a:t>
            </a:r>
          </a:p>
        </p:txBody>
      </p:sp>
    </p:spTree>
    <p:extLst>
      <p:ext uri="{BB962C8B-B14F-4D97-AF65-F5344CB8AC3E}">
        <p14:creationId xmlns:p14="http://schemas.microsoft.com/office/powerpoint/2010/main" val="1937932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45336A-5140-0330-8049-4EC73455E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4978BE-7516-8AA4-8CDB-A52D953F923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635F2075-4DD3-7CA0-B4F7-2869A4EA3C9C}"/>
              </a:ext>
            </a:extLst>
          </p:cNvPr>
          <p:cNvSpPr txBox="1"/>
          <p:nvPr/>
        </p:nvSpPr>
        <p:spPr>
          <a:xfrm>
            <a:off x="989028" y="600661"/>
            <a:ext cx="988950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and then create the following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07ED06E-551D-DCE7-865B-929FBD20045E}"/>
              </a:ext>
            </a:extLst>
          </p:cNvPr>
          <p:cNvSpPr txBox="1"/>
          <p:nvPr/>
        </p:nvSpPr>
        <p:spPr>
          <a:xfrm>
            <a:off x="914400" y="1305341"/>
            <a:ext cx="10439400"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return </a:t>
            </a:r>
            <a:r>
              <a:rPr lang="en-IN" dirty="0" err="1"/>
              <a:t>customerLoginService.authenticateCustomer</a:t>
            </a:r>
            <a:r>
              <a:rPr lang="en-IN" dirty="0"/>
              <a:t>(</a:t>
            </a:r>
            <a:r>
              <a:rPr lang="en-IN" dirty="0" err="1"/>
              <a:t>customerLogin</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3987620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B113A4-C9E5-240F-8832-0E2F080AFF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412535-B9E8-8D5B-00CA-270ABEB63290}"/>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98A4CB5-2199-F859-3865-DFD9CC00FD01}"/>
              </a:ext>
            </a:extLst>
          </p:cNvPr>
          <p:cNvSpPr txBox="1"/>
          <p:nvPr/>
        </p:nvSpPr>
        <p:spPr>
          <a:xfrm>
            <a:off x="900259" y="610088"/>
            <a:ext cx="10270504"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a package named </a:t>
            </a:r>
            <a:r>
              <a:rPr lang="en-US" sz="2000" dirty="0" err="1">
                <a:solidFill>
                  <a:schemeClr val="tx1">
                    <a:lumMod val="65000"/>
                    <a:lumOff val="35000"/>
                  </a:schemeClr>
                </a:solidFill>
              </a:rPr>
              <a:t>com.hnd.configuration</a:t>
            </a:r>
            <a:r>
              <a:rPr lang="en-US" sz="2000" dirty="0">
                <a:solidFill>
                  <a:schemeClr val="tx1">
                    <a:lumMod val="65000"/>
                    <a:lumOff val="35000"/>
                  </a:schemeClr>
                </a:solidFill>
              </a:rPr>
              <a:t> and create following Java‐based bean configuration class in it: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109D245-28D8-0DEE-E805-25768E4C24FB}"/>
              </a:ext>
            </a:extLst>
          </p:cNvPr>
          <p:cNvSpPr txBox="1"/>
          <p:nvPr/>
        </p:nvSpPr>
        <p:spPr>
          <a:xfrm>
            <a:off x="391212" y="1700721"/>
            <a:ext cx="11118915" cy="3139321"/>
          </a:xfrm>
          <a:prstGeom prst="rect">
            <a:avLst/>
          </a:prstGeom>
          <a:noFill/>
        </p:spPr>
        <p:txBody>
          <a:bodyPr wrap="square">
            <a:spAutoFit/>
          </a:bodyPr>
          <a:lstStyle/>
          <a:p>
            <a:r>
              <a:rPr lang="en-IN" dirty="0"/>
              <a:t>package </a:t>
            </a:r>
            <a:r>
              <a:rPr lang="en-IN" dirty="0" err="1"/>
              <a:t>com.hnd.configuration</a:t>
            </a:r>
            <a:r>
              <a:rPr lang="en-IN" dirty="0"/>
              <a:t>;</a:t>
            </a:r>
          </a:p>
          <a:p>
            <a:r>
              <a:rPr lang="en-IN" dirty="0"/>
              <a:t>import </a:t>
            </a:r>
            <a:r>
              <a:rPr lang="en-IN" dirty="0" err="1"/>
              <a:t>org.springframework.context.annotation.ComponentScan</a:t>
            </a:r>
            <a:r>
              <a:rPr lang="en-IN" dirty="0"/>
              <a:t>;</a:t>
            </a:r>
          </a:p>
          <a:p>
            <a:r>
              <a:rPr lang="en-IN" dirty="0"/>
              <a:t>import </a:t>
            </a:r>
            <a:r>
              <a:rPr lang="en-IN" dirty="0" err="1"/>
              <a:t>org.springframework.context.annotation.Configuration</a:t>
            </a:r>
            <a:r>
              <a:rPr lang="en-IN" dirty="0"/>
              <a:t>;</a:t>
            </a:r>
          </a:p>
          <a:p>
            <a:r>
              <a:rPr lang="en-IN" dirty="0"/>
              <a:t>import </a:t>
            </a:r>
            <a:r>
              <a:rPr lang="en-IN" dirty="0" err="1"/>
              <a:t>org.springframework.context.annotation.PropertySource</a:t>
            </a:r>
            <a:r>
              <a:rPr lang="en-IN" dirty="0"/>
              <a:t>;</a:t>
            </a:r>
          </a:p>
          <a:p>
            <a:r>
              <a:rPr lang="en-IN" dirty="0"/>
              <a:t>@Configuration</a:t>
            </a:r>
          </a:p>
          <a:p>
            <a:r>
              <a:rPr lang="en-IN" dirty="0"/>
              <a:t>@PropertySource("classpath:messages.properties")</a:t>
            </a:r>
          </a:p>
          <a:p>
            <a:r>
              <a:rPr lang="en-IN" dirty="0"/>
              <a:t>@ComponentScan(basePackages="com.hnd.service </a:t>
            </a:r>
            <a:r>
              <a:rPr lang="en-IN" dirty="0" err="1"/>
              <a:t>com.hnd.repository</a:t>
            </a:r>
            <a:r>
              <a:rPr lang="en-IN" dirty="0"/>
              <a:t> </a:t>
            </a:r>
            <a:r>
              <a:rPr lang="en-IN" dirty="0" err="1"/>
              <a:t>com.hnd.controller</a:t>
            </a:r>
            <a:r>
              <a:rPr lang="en-IN" dirty="0"/>
              <a:t>")</a:t>
            </a:r>
          </a:p>
          <a:p>
            <a:r>
              <a:rPr lang="en-IN" dirty="0"/>
              <a:t>public class </a:t>
            </a:r>
            <a:r>
              <a:rPr lang="en-IN" dirty="0" err="1"/>
              <a:t>SpringConfig</a:t>
            </a:r>
            <a:r>
              <a:rPr lang="en-IN" dirty="0"/>
              <a:t> {</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306FDE10-E26F-0645-17C1-04B380FBC46E}"/>
              </a:ext>
            </a:extLst>
          </p:cNvPr>
          <p:cNvSpPr txBox="1"/>
          <p:nvPr/>
        </p:nvSpPr>
        <p:spPr>
          <a:xfrm>
            <a:off x="900258" y="4899623"/>
            <a:ext cx="11015221"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message.properties</a:t>
            </a:r>
            <a:r>
              <a:rPr lang="en-US" sz="2000" dirty="0">
                <a:solidFill>
                  <a:schemeClr val="tx1">
                    <a:lumMod val="65000"/>
                    <a:lumOff val="35000"/>
                  </a:schemeClr>
                </a:solidFill>
              </a:rPr>
              <a:t> file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8CFB2B4-F692-4A22-C922-29C958854865}"/>
              </a:ext>
            </a:extLst>
          </p:cNvPr>
          <p:cNvSpPr txBox="1"/>
          <p:nvPr/>
        </p:nvSpPr>
        <p:spPr>
          <a:xfrm>
            <a:off x="391211" y="5497318"/>
            <a:ext cx="11118915"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Tree>
    <p:extLst>
      <p:ext uri="{BB962C8B-B14F-4D97-AF65-F5344CB8AC3E}">
        <p14:creationId xmlns:p14="http://schemas.microsoft.com/office/powerpoint/2010/main" val="154846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B2E354-E6CB-A9EF-2208-E7F95D939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025CE4-2425-8C11-6022-A2101B20E58F}"/>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3B3DBB24-8495-E1E0-58DA-C148114FB3BA}"/>
              </a:ext>
            </a:extLst>
          </p:cNvPr>
          <p:cNvSpPr txBox="1"/>
          <p:nvPr/>
        </p:nvSpPr>
        <p:spPr>
          <a:xfrm>
            <a:off x="419493" y="892173"/>
            <a:ext cx="11128342" cy="1631216"/>
          </a:xfrm>
          <a:prstGeom prst="rect">
            <a:avLst/>
          </a:prstGeom>
          <a:noFill/>
        </p:spPr>
        <p:txBody>
          <a:bodyPr wrap="square">
            <a:spAutoFit/>
          </a:bodyPr>
          <a:lstStyle/>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Spring will configure log4j2 when the required dependency is added in pom.xml and also the log4j2.properties is added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package named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.ui</a:t>
            </a:r>
            <a:r>
              <a:rPr lang="en-US" sz="2000" dirty="0">
                <a:solidFill>
                  <a:schemeClr val="tx1">
                    <a:lumMod val="65000"/>
                    <a:lumOff val="35000"/>
                  </a:schemeClr>
                </a:solidFill>
                <a:effectLst/>
              </a:rPr>
              <a:t> and create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with the main method in it: </a:t>
            </a:r>
          </a:p>
        </p:txBody>
      </p:sp>
      <p:sp>
        <p:nvSpPr>
          <p:cNvPr id="7" name="TextBox 6">
            <a:extLst>
              <a:ext uri="{FF2B5EF4-FFF2-40B4-BE49-F238E27FC236}">
                <a16:creationId xmlns:a16="http://schemas.microsoft.com/office/drawing/2014/main" id="{4747FC42-1917-C2CD-D005-CB5E9D10B46B}"/>
              </a:ext>
            </a:extLst>
          </p:cNvPr>
          <p:cNvSpPr txBox="1"/>
          <p:nvPr/>
        </p:nvSpPr>
        <p:spPr>
          <a:xfrm>
            <a:off x="419493" y="2656850"/>
            <a:ext cx="11594969" cy="2862322"/>
          </a:xfrm>
          <a:prstGeom prst="rect">
            <a:avLst/>
          </a:prstGeom>
          <a:noFill/>
        </p:spPr>
        <p:txBody>
          <a:bodyPr wrap="square">
            <a:spAutoFit/>
          </a:bodyPr>
          <a:lstStyle/>
          <a:p>
            <a:r>
              <a:rPr lang="en-IN" dirty="0"/>
              <a:t>package </a:t>
            </a:r>
            <a:r>
              <a:rPr lang="en-IN" dirty="0" err="1"/>
              <a:t>com.hnd.ui</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org.springframework.context.ApplicationContext</a:t>
            </a:r>
            <a:r>
              <a:rPr lang="en-IN" dirty="0"/>
              <a:t>;</a:t>
            </a:r>
          </a:p>
          <a:p>
            <a:r>
              <a:rPr lang="en-IN" dirty="0"/>
              <a:t>import org.springframework.context.annotation.AnnotationConfigApplicationContext;</a:t>
            </a:r>
          </a:p>
          <a:p>
            <a:r>
              <a:rPr lang="en-IN" dirty="0"/>
              <a:t>import </a:t>
            </a:r>
            <a:r>
              <a:rPr lang="en-IN" dirty="0" err="1"/>
              <a:t>org.springframework.core.env.Environment</a:t>
            </a:r>
            <a:r>
              <a:rPr lang="en-IN" dirty="0"/>
              <a:t>;</a:t>
            </a:r>
          </a:p>
          <a:p>
            <a:r>
              <a:rPr lang="en-IN" dirty="0"/>
              <a:t>import </a:t>
            </a:r>
            <a:r>
              <a:rPr lang="en-IN" dirty="0" err="1"/>
              <a:t>com.hnd.configuration.SpringConfig</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p:txBody>
      </p:sp>
    </p:spTree>
    <p:extLst>
      <p:ext uri="{BB962C8B-B14F-4D97-AF65-F5344CB8AC3E}">
        <p14:creationId xmlns:p14="http://schemas.microsoft.com/office/powerpoint/2010/main" val="1378666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66A05-AE57-0306-E579-096CF0AF99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C26E56-C911-28D5-B0A0-75BE50ADD425}"/>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63CFFEED-EE43-63B7-F1E3-46FF1BC8B63A}"/>
              </a:ext>
            </a:extLst>
          </p:cNvPr>
          <p:cNvSpPr txBox="1"/>
          <p:nvPr/>
        </p:nvSpPr>
        <p:spPr>
          <a:xfrm>
            <a:off x="512190" y="724039"/>
            <a:ext cx="11679810" cy="5632311"/>
          </a:xfrm>
          <a:prstGeom prst="rect">
            <a:avLst/>
          </a:prstGeom>
          <a:noFill/>
        </p:spPr>
        <p:txBody>
          <a:bodyPr wrap="square">
            <a:spAutoFit/>
          </a:bodyPr>
          <a:lstStyle/>
          <a:p>
            <a:r>
              <a:rPr lang="en-IN" dirty="0"/>
              <a:t>public class </a:t>
            </a:r>
            <a:r>
              <a:rPr lang="en-IN" dirty="0" err="1"/>
              <a:t>UserInterface</a:t>
            </a:r>
            <a:r>
              <a:rPr lang="en-IN" dirty="0"/>
              <a:t> {</a:t>
            </a:r>
          </a:p>
          <a:p>
            <a:r>
              <a:rPr lang="en-IN" dirty="0"/>
              <a:t>	public static final Log LOGGER = </a:t>
            </a:r>
            <a:r>
              <a:rPr lang="en-IN" dirty="0" err="1"/>
              <a:t>LogFactory.getLog</a:t>
            </a:r>
            <a:r>
              <a:rPr lang="en-IN" dirty="0"/>
              <a:t>(</a:t>
            </a:r>
            <a:r>
              <a:rPr lang="en-IN" dirty="0" err="1"/>
              <a:t>UserInterface.class</a:t>
            </a:r>
            <a:r>
              <a:rPr lang="en-IN" dirty="0"/>
              <a:t>); </a:t>
            </a:r>
          </a:p>
          <a:p>
            <a:r>
              <a:rPr lang="en-IN" dirty="0"/>
              <a:t>	public static void main(String[] </a:t>
            </a:r>
            <a:r>
              <a:rPr lang="en-IN" dirty="0" err="1"/>
              <a:t>args</a:t>
            </a:r>
            <a:r>
              <a:rPr lang="en-IN" dirty="0"/>
              <a:t>) throws Exception {</a:t>
            </a:r>
          </a:p>
          <a:p>
            <a:r>
              <a:rPr lang="en-IN" dirty="0"/>
              <a:t>		Environment environment=null;</a:t>
            </a:r>
          </a:p>
          <a:p>
            <a:r>
              <a:rPr lang="en-IN" dirty="0"/>
              <a:t>		</a:t>
            </a:r>
            <a:r>
              <a:rPr lang="en-IN" dirty="0" err="1"/>
              <a:t>ApplicationContext</a:t>
            </a:r>
            <a:r>
              <a:rPr lang="en-IN" dirty="0"/>
              <a:t> </a:t>
            </a:r>
            <a:r>
              <a:rPr lang="en-IN" dirty="0" err="1"/>
              <a:t>applicationContext</a:t>
            </a:r>
            <a:r>
              <a:rPr lang="en-IN" dirty="0"/>
              <a:t> =null;</a:t>
            </a:r>
          </a:p>
          <a:p>
            <a:r>
              <a:rPr lang="en-IN" dirty="0"/>
              <a:t>		try{</a:t>
            </a:r>
          </a:p>
          <a:p>
            <a:r>
              <a:rPr lang="en-IN" dirty="0"/>
              <a:t>			</a:t>
            </a:r>
            <a:r>
              <a:rPr lang="en-IN" dirty="0" err="1"/>
              <a:t>applicationContext</a:t>
            </a:r>
            <a:r>
              <a:rPr lang="en-IN" dirty="0"/>
              <a:t> = new </a:t>
            </a:r>
            <a:r>
              <a:rPr lang="en-IN" dirty="0" err="1"/>
              <a:t>AnnotationConfigApplicationContext</a:t>
            </a:r>
            <a:r>
              <a:rPr lang="en-IN" dirty="0"/>
              <a:t>(</a:t>
            </a:r>
            <a:r>
              <a:rPr lang="en-IN" dirty="0" err="1"/>
              <a:t>SpringConfig.class</a:t>
            </a:r>
            <a:r>
              <a:rPr lang="en-IN" dirty="0"/>
              <a:t>);</a:t>
            </a:r>
          </a:p>
          <a:p>
            <a:r>
              <a:rPr lang="en-IN" dirty="0"/>
              <a:t>			environment=</a:t>
            </a:r>
            <a:r>
              <a:rPr lang="en-IN" dirty="0" err="1"/>
              <a:t>applicationContext.getEnvironment</a:t>
            </a:r>
            <a:r>
              <a:rPr lang="en-IN" dirty="0"/>
              <a:t>();</a:t>
            </a:r>
          </a:p>
          <a:p>
            <a:r>
              <a:rPr lang="en-IN" dirty="0"/>
              <a:t>			</a:t>
            </a:r>
            <a:r>
              <a:rPr lang="en-IN" dirty="0" err="1"/>
              <a:t>CustomerLoginController</a:t>
            </a:r>
            <a:r>
              <a:rPr lang="en-IN" dirty="0"/>
              <a:t> </a:t>
            </a:r>
            <a:r>
              <a:rPr lang="en-IN" dirty="0" err="1"/>
              <a:t>customerLoginController</a:t>
            </a:r>
            <a:r>
              <a:rPr lang="en-IN" dirty="0"/>
              <a:t> = </a:t>
            </a:r>
            <a:r>
              <a:rPr lang="en-IN" dirty="0" err="1"/>
              <a:t>applicationContext</a:t>
            </a:r>
            <a:endParaRPr lang="en-IN" dirty="0"/>
          </a:p>
          <a:p>
            <a:r>
              <a:rPr lang="en-IN" dirty="0"/>
              <a:t>					.</a:t>
            </a:r>
            <a:r>
              <a:rPr lang="en-IN" dirty="0" err="1"/>
              <a:t>getBean</a:t>
            </a:r>
            <a:r>
              <a:rPr lang="en-IN" dirty="0"/>
              <a:t>(</a:t>
            </a:r>
            <a:r>
              <a:rPr lang="en-IN" dirty="0" err="1"/>
              <a:t>CustomerLoginController.class</a:t>
            </a:r>
            <a:r>
              <a:rPr lang="en-IN" dirty="0"/>
              <a:t>);</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("harry");</a:t>
            </a:r>
          </a:p>
          <a:p>
            <a:r>
              <a:rPr lang="en-IN" dirty="0"/>
              <a:t>			</a:t>
            </a:r>
            <a:r>
              <a:rPr lang="en-IN" dirty="0" err="1"/>
              <a:t>customerLogin.setPassword</a:t>
            </a:r>
            <a:r>
              <a:rPr lang="en-IN" dirty="0"/>
              <a:t>("harry123");</a:t>
            </a:r>
          </a:p>
          <a:p>
            <a:r>
              <a:rPr lang="en-IN" dirty="0"/>
              <a:t>			</a:t>
            </a:r>
            <a:r>
              <a:rPr lang="en-IN" dirty="0" err="1"/>
              <a:t>customerLoginController.authenticateCustomer</a:t>
            </a:r>
            <a:r>
              <a:rPr lang="en-IN" dirty="0"/>
              <a:t>(</a:t>
            </a:r>
            <a:r>
              <a:rPr lang="en-IN" dirty="0" err="1"/>
              <a:t>customerLogin</a:t>
            </a:r>
            <a:r>
              <a:rPr lang="en-IN" dirty="0"/>
              <a:t>);</a:t>
            </a:r>
          </a:p>
          <a:p>
            <a:r>
              <a:rPr lang="en-IN" dirty="0"/>
              <a:t>			LOGGER.info(</a:t>
            </a:r>
            <a:r>
              <a:rPr lang="en-IN" dirty="0" err="1"/>
              <a:t>environment.getProperty</a:t>
            </a:r>
            <a:r>
              <a:rPr lang="en-IN" dirty="0"/>
              <a:t>("SUCCESS"));</a:t>
            </a:r>
          </a:p>
          <a:p>
            <a:r>
              <a:rPr lang="en-IN" dirty="0"/>
              <a:t>		}catch(</a:t>
            </a:r>
            <a:r>
              <a:rPr lang="en-IN" dirty="0" err="1"/>
              <a:t>hndBankException</a:t>
            </a:r>
            <a:r>
              <a:rPr lang="en-IN" dirty="0"/>
              <a:t> exception){</a:t>
            </a:r>
          </a:p>
          <a:p>
            <a:r>
              <a:rPr lang="en-IN" dirty="0"/>
              <a:t>			</a:t>
            </a:r>
            <a:r>
              <a:rPr lang="en-IN" dirty="0" err="1"/>
              <a:t>LOGGER.error</a:t>
            </a:r>
            <a:r>
              <a:rPr lang="en-IN" dirty="0"/>
              <a:t>(</a:t>
            </a:r>
            <a:r>
              <a:rPr lang="en-IN" dirty="0" err="1"/>
              <a:t>environment.getProperty</a:t>
            </a:r>
            <a:r>
              <a:rPr lang="en-IN" dirty="0"/>
              <a:t>(</a:t>
            </a:r>
            <a:r>
              <a:rPr lang="en-IN" dirty="0" err="1"/>
              <a:t>exception.getMessage</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1525045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81653-D626-8305-3776-AB56B9BE068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5D4DC1-9640-2A7A-43F0-3B2D3DF71E42}"/>
              </a:ext>
            </a:extLst>
          </p:cNvPr>
          <p:cNvSpPr>
            <a:spLocks noGrp="1"/>
          </p:cNvSpPr>
          <p:nvPr>
            <p:ph type="sldNum" sz="quarter" idx="12"/>
          </p:nvPr>
        </p:nvSpPr>
        <p:spPr/>
        <p:txBody>
          <a:bodyPr/>
          <a:lstStyle/>
          <a:p>
            <a:fld id="{4A777409-9C5A-4B07-8E32-19F22F7D558C}" type="slidenum">
              <a:rPr lang="en-IN" smtClean="0"/>
              <a:t>57</a:t>
            </a:fld>
            <a:endParaRPr lang="en-IN" dirty="0"/>
          </a:p>
        </p:txBody>
      </p:sp>
      <p:sp>
        <p:nvSpPr>
          <p:cNvPr id="5" name="TextBox 4">
            <a:extLst>
              <a:ext uri="{FF2B5EF4-FFF2-40B4-BE49-F238E27FC236}">
                <a16:creationId xmlns:a16="http://schemas.microsoft.com/office/drawing/2014/main" id="{BF684A8A-B6A2-6C80-DE86-A42E46740E8D}"/>
              </a:ext>
            </a:extLst>
          </p:cNvPr>
          <p:cNvSpPr txBox="1"/>
          <p:nvPr/>
        </p:nvSpPr>
        <p:spPr>
          <a:xfrm>
            <a:off x="871980" y="710161"/>
            <a:ext cx="10666428" cy="1631216"/>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a:t>
            </a:r>
            <a:r>
              <a:rPr lang="en-US" sz="2000" dirty="0" err="1">
                <a:solidFill>
                  <a:schemeClr val="tx1">
                    <a:lumMod val="65000"/>
                    <a:lumOff val="35000"/>
                  </a:schemeClr>
                </a:solidFill>
              </a:rPr>
              <a:t>implented</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Run the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 created in the previous step. You will get the following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valid input, the output will be logged in console as: </a:t>
            </a:r>
          </a:p>
        </p:txBody>
      </p:sp>
      <p:pic>
        <p:nvPicPr>
          <p:cNvPr id="7" name="Picture 6">
            <a:extLst>
              <a:ext uri="{FF2B5EF4-FFF2-40B4-BE49-F238E27FC236}">
                <a16:creationId xmlns:a16="http://schemas.microsoft.com/office/drawing/2014/main" id="{DD7D7EC1-D0F2-5237-0CC8-84AA743E2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69" y="2500427"/>
            <a:ext cx="3536345" cy="928573"/>
          </a:xfrm>
          <a:prstGeom prst="rect">
            <a:avLst/>
          </a:prstGeom>
        </p:spPr>
      </p:pic>
      <p:sp>
        <p:nvSpPr>
          <p:cNvPr id="9" name="TextBox 8">
            <a:extLst>
              <a:ext uri="{FF2B5EF4-FFF2-40B4-BE49-F238E27FC236}">
                <a16:creationId xmlns:a16="http://schemas.microsoft.com/office/drawing/2014/main" id="{4C337F40-E705-3F5F-2157-E6138FB5323B}"/>
              </a:ext>
            </a:extLst>
          </p:cNvPr>
          <p:cNvSpPr txBox="1"/>
          <p:nvPr/>
        </p:nvSpPr>
        <p:spPr>
          <a:xfrm>
            <a:off x="989029" y="3727457"/>
            <a:ext cx="6099142" cy="400110"/>
          </a:xfrm>
          <a:prstGeom prst="rect">
            <a:avLst/>
          </a:prstGeom>
          <a:noFill/>
        </p:spPr>
        <p:txBody>
          <a:bodyPr wrap="square">
            <a:spAutoFit/>
          </a:bodyPr>
          <a:lstStyle/>
          <a:p>
            <a:r>
              <a:rPr lang="en-US" sz="2000" dirty="0">
                <a:solidFill>
                  <a:schemeClr val="tx1">
                    <a:lumMod val="65000"/>
                    <a:lumOff val="35000"/>
                  </a:schemeClr>
                </a:solidFill>
              </a:rPr>
              <a:t>For invalid input, the output will be logged in console as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56E66A43-6560-19CE-ED48-567A402D8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468" y="4661523"/>
            <a:ext cx="3536345" cy="996260"/>
          </a:xfrm>
          <a:prstGeom prst="rect">
            <a:avLst/>
          </a:prstGeom>
        </p:spPr>
      </p:pic>
    </p:spTree>
    <p:extLst>
      <p:ext uri="{BB962C8B-B14F-4D97-AF65-F5344CB8AC3E}">
        <p14:creationId xmlns:p14="http://schemas.microsoft.com/office/powerpoint/2010/main" val="2529680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2BCC30-72EE-149F-F4ED-BF7A89ED5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E7C9D5-3ADB-429E-69A9-885D59B717E3}"/>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1EE4F833-F462-0B86-B901-439751CB13E9}"/>
              </a:ext>
            </a:extLst>
          </p:cNvPr>
          <p:cNvSpPr txBox="1"/>
          <p:nvPr/>
        </p:nvSpPr>
        <p:spPr>
          <a:xfrm>
            <a:off x="890833" y="569478"/>
            <a:ext cx="6099142" cy="523220"/>
          </a:xfrm>
          <a:prstGeom prst="rect">
            <a:avLst/>
          </a:prstGeom>
          <a:noFill/>
        </p:spPr>
        <p:txBody>
          <a:bodyPr wrap="square">
            <a:spAutoFit/>
          </a:bodyPr>
          <a:lstStyle/>
          <a:p>
            <a:r>
              <a:rPr lang="en-US" sz="2800" b="1" dirty="0"/>
              <a:t>Best Practices in Spring Framework </a:t>
            </a:r>
          </a:p>
        </p:txBody>
      </p:sp>
      <p:sp>
        <p:nvSpPr>
          <p:cNvPr id="7" name="TextBox 6">
            <a:extLst>
              <a:ext uri="{FF2B5EF4-FFF2-40B4-BE49-F238E27FC236}">
                <a16:creationId xmlns:a16="http://schemas.microsoft.com/office/drawing/2014/main" id="{77521149-9382-A485-DE68-0CD4ABBA0BC6}"/>
              </a:ext>
            </a:extLst>
          </p:cNvPr>
          <p:cNvSpPr txBox="1"/>
          <p:nvPr/>
        </p:nvSpPr>
        <p:spPr>
          <a:xfrm>
            <a:off x="164968" y="1268526"/>
            <a:ext cx="11373439" cy="193899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developing with Spring Framework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Use only managed beans and avoid directly instantiating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you would have already noticed that we have not directly instantiated a class when it is used as a managed bean as instantiating it directly using the </a:t>
            </a:r>
            <a:r>
              <a:rPr lang="en-US" sz="2000" b="1" dirty="0">
                <a:solidFill>
                  <a:schemeClr val="tx1">
                    <a:lumMod val="65000"/>
                    <a:lumOff val="35000"/>
                  </a:schemeClr>
                </a:solidFill>
                <a:effectLst/>
              </a:rPr>
              <a:t>new </a:t>
            </a:r>
            <a:r>
              <a:rPr lang="en-US" sz="2000" dirty="0">
                <a:solidFill>
                  <a:schemeClr val="tx1">
                    <a:lumMod val="65000"/>
                    <a:lumOff val="35000"/>
                  </a:schemeClr>
                </a:solidFill>
                <a:effectLst/>
              </a:rPr>
              <a:t>is considered to be a</a:t>
            </a:r>
            <a:r>
              <a:rPr lang="en-US" sz="2000" b="1" dirty="0">
                <a:solidFill>
                  <a:schemeClr val="tx1">
                    <a:lumMod val="65000"/>
                    <a:lumOff val="35000"/>
                  </a:schemeClr>
                </a:solidFill>
                <a:effectLst/>
              </a:rPr>
              <a:t> bad practice</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06C46C9A-E2D9-521A-8B41-8135067978EA}"/>
              </a:ext>
            </a:extLst>
          </p:cNvPr>
          <p:cNvSpPr txBox="1"/>
          <p:nvPr/>
        </p:nvSpPr>
        <p:spPr>
          <a:xfrm>
            <a:off x="253738" y="3494028"/>
            <a:ext cx="11684524" cy="2862322"/>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t>
            </a:r>
          </a:p>
          <a:p>
            <a:r>
              <a:rPr lang="en-IN" dirty="0"/>
              <a:t>    //This is a bad practice and should be avoided	</a:t>
            </a:r>
          </a:p>
          <a:p>
            <a:r>
              <a:rPr lang="en-IN" dirty="0"/>
              <a:t>    private </a:t>
            </a:r>
            <a:r>
              <a:rPr lang="en-IN" dirty="0" err="1"/>
              <a:t>CustomerLoginService</a:t>
            </a:r>
            <a:r>
              <a:rPr lang="en-IN" dirty="0"/>
              <a:t> </a:t>
            </a:r>
            <a:r>
              <a:rPr lang="en-IN" dirty="0" err="1"/>
              <a:t>customerLoginService</a:t>
            </a:r>
            <a:r>
              <a:rPr lang="en-IN" dirty="0"/>
              <a:t> = new </a:t>
            </a:r>
            <a:r>
              <a:rPr lang="en-IN" dirty="0" err="1"/>
              <a:t>CustomerLoginServiceImpl</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Tree>
    <p:extLst>
      <p:ext uri="{BB962C8B-B14F-4D97-AF65-F5344CB8AC3E}">
        <p14:creationId xmlns:p14="http://schemas.microsoft.com/office/powerpoint/2010/main" val="2815878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ECA75-D191-0C57-3B7D-3FE28D9AF5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56AF83-4BD9-56C8-0ECA-BDF736BCE0E6}"/>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3B2C5E3A-B84A-6715-1698-F3F2C48816B2}"/>
              </a:ext>
            </a:extLst>
          </p:cNvPr>
          <p:cNvSpPr txBox="1"/>
          <p:nvPr/>
        </p:nvSpPr>
        <p:spPr>
          <a:xfrm>
            <a:off x="900258" y="599223"/>
            <a:ext cx="10453541" cy="2554545"/>
          </a:xfrm>
          <a:prstGeom prst="rect">
            <a:avLst/>
          </a:prstGeom>
          <a:noFill/>
        </p:spPr>
        <p:txBody>
          <a:bodyPr wrap="square">
            <a:spAutoFit/>
          </a:bodyPr>
          <a:lstStyle/>
          <a:p>
            <a:r>
              <a:rPr lang="en-US" sz="2000" dirty="0">
                <a:solidFill>
                  <a:schemeClr val="tx1">
                    <a:lumMod val="65000"/>
                    <a:lumOff val="35000"/>
                  </a:schemeClr>
                </a:solidFill>
                <a:effectLst/>
              </a:rPr>
              <a:t>What could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a class is used to instantiate a managed bean in Spring, it benefits from different features of the framework. For example, each bean in Spring is a component and it can take advantage of all services. Also, the bean is eligible for injection into other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Hence, as a best practice, </a:t>
            </a:r>
            <a:r>
              <a:rPr lang="en-US" sz="2000" b="1" dirty="0">
                <a:solidFill>
                  <a:schemeClr val="tx1">
                    <a:lumMod val="65000"/>
                    <a:lumOff val="35000"/>
                  </a:schemeClr>
                </a:solidFill>
                <a:effectLst/>
              </a:rPr>
              <a:t>use only managed beans</a:t>
            </a:r>
            <a:r>
              <a:rPr lang="en-US" sz="2000" dirty="0">
                <a:solidFill>
                  <a:schemeClr val="tx1">
                    <a:lumMod val="65000"/>
                    <a:lumOff val="35000"/>
                  </a:schemeClr>
                </a:solidFill>
                <a:effectLst/>
              </a:rPr>
              <a:t>. Thus, the developers have to rely on injecting the bean.</a:t>
            </a:r>
          </a:p>
        </p:txBody>
      </p:sp>
      <p:sp>
        <p:nvSpPr>
          <p:cNvPr id="7" name="TextBox 6">
            <a:extLst>
              <a:ext uri="{FF2B5EF4-FFF2-40B4-BE49-F238E27FC236}">
                <a16:creationId xmlns:a16="http://schemas.microsoft.com/office/drawing/2014/main" id="{F4F3C5C4-1A30-7BA6-E523-5A4DBE50F773}"/>
              </a:ext>
            </a:extLst>
          </p:cNvPr>
          <p:cNvSpPr txBox="1"/>
          <p:nvPr/>
        </p:nvSpPr>
        <p:spPr>
          <a:xfrm>
            <a:off x="400639" y="3305155"/>
            <a:ext cx="11543122" cy="2585323"/>
          </a:xfrm>
          <a:prstGeom prst="rect">
            <a:avLst/>
          </a:prstGeom>
          <a:noFill/>
        </p:spPr>
        <p:txBody>
          <a:bodyPr wrap="square">
            <a:spAutoFit/>
          </a:bodyPr>
          <a:lstStyle/>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Exception {</a:t>
            </a:r>
          </a:p>
          <a:p>
            <a:r>
              <a:rPr lang="en-IN" dirty="0"/>
              <a:t>		String result = </a:t>
            </a:r>
            <a:r>
              <a:rPr lang="en-IN" dirty="0" err="1"/>
              <a:t>customerLoginService.authenticateCustomer</a:t>
            </a:r>
            <a:r>
              <a:rPr lang="en-IN" dirty="0"/>
              <a:t>(</a:t>
            </a:r>
            <a:r>
              <a:rPr lang="en-IN" dirty="0" err="1"/>
              <a:t>customerLogin</a:t>
            </a:r>
            <a:r>
              <a:rPr lang="en-IN" dirty="0"/>
              <a:t>);</a:t>
            </a:r>
          </a:p>
          <a:p>
            <a:r>
              <a:rPr lang="en-IN" dirty="0"/>
              <a:t>		return result;</a:t>
            </a:r>
          </a:p>
          <a:p>
            <a:r>
              <a:rPr lang="en-IN" dirty="0"/>
              <a:t>	}</a:t>
            </a:r>
          </a:p>
          <a:p>
            <a:r>
              <a:rPr lang="en-IN" dirty="0"/>
              <a:t>}</a:t>
            </a:r>
          </a:p>
        </p:txBody>
      </p:sp>
      <p:sp>
        <p:nvSpPr>
          <p:cNvPr id="9" name="TextBox 8">
            <a:extLst>
              <a:ext uri="{FF2B5EF4-FFF2-40B4-BE49-F238E27FC236}">
                <a16:creationId xmlns:a16="http://schemas.microsoft.com/office/drawing/2014/main" id="{A19EE542-B5C7-52AC-0BFF-C20ADD086F90}"/>
              </a:ext>
            </a:extLst>
          </p:cNvPr>
          <p:cNvSpPr txBox="1"/>
          <p:nvPr/>
        </p:nvSpPr>
        <p:spPr>
          <a:xfrm>
            <a:off x="400639" y="5938748"/>
            <a:ext cx="11390722" cy="400110"/>
          </a:xfrm>
          <a:prstGeom prst="rect">
            <a:avLst/>
          </a:prstGeom>
          <a:noFill/>
        </p:spPr>
        <p:txBody>
          <a:bodyPr wrap="square">
            <a:spAutoFit/>
          </a:bodyPr>
          <a:lstStyle/>
          <a:p>
            <a:r>
              <a:rPr lang="en-US" sz="2000" dirty="0">
                <a:solidFill>
                  <a:schemeClr val="tx1">
                    <a:lumMod val="65000"/>
                    <a:lumOff val="35000"/>
                  </a:schemeClr>
                </a:solidFill>
              </a:rPr>
              <a:t>Whenever different instances of the same class is needed, Spring bean can be scoped as prototype.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3319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2374FC-11B0-69A0-E41A-347DC5E57F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F29520-0658-24C0-D427-80246441A8C6}"/>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F2CCC0BB-0BEC-AB7A-ACFD-421DAA224E56}"/>
              </a:ext>
            </a:extLst>
          </p:cNvPr>
          <p:cNvSpPr txBox="1"/>
          <p:nvPr/>
        </p:nvSpPr>
        <p:spPr>
          <a:xfrm>
            <a:off x="989028" y="607185"/>
            <a:ext cx="9691541" cy="400110"/>
          </a:xfrm>
          <a:prstGeom prst="rect">
            <a:avLst/>
          </a:prstGeom>
          <a:noFill/>
        </p:spPr>
        <p:txBody>
          <a:bodyPr wrap="square">
            <a:spAutoFit/>
          </a:bodyPr>
          <a:lstStyle/>
          <a:p>
            <a:r>
              <a:rPr lang="en-IN" sz="2000" dirty="0">
                <a:solidFill>
                  <a:schemeClr val="tx1">
                    <a:lumMod val="65000"/>
                    <a:lumOff val="35000"/>
                  </a:schemeClr>
                </a:solidFill>
              </a:rPr>
              <a:t>3. </a:t>
            </a:r>
            <a:r>
              <a:rPr lang="en-IN" sz="2000" dirty="0" err="1">
                <a:solidFill>
                  <a:schemeClr val="tx1">
                    <a:lumMod val="65000"/>
                    <a:lumOff val="35000"/>
                  </a:schemeClr>
                </a:solidFill>
              </a:rPr>
              <a:t>CustomerLoginRepositoryImpl</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0FF3A87B-6722-B008-232C-8CB51CF96F54}"/>
              </a:ext>
            </a:extLst>
          </p:cNvPr>
          <p:cNvSpPr txBox="1"/>
          <p:nvPr/>
        </p:nvSpPr>
        <p:spPr>
          <a:xfrm>
            <a:off x="989029" y="1142666"/>
            <a:ext cx="10803904" cy="507831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com.hnd.dto.CustomerLoginDTO</a:t>
            </a:r>
            <a:r>
              <a:rPr lang="en-IN" dirty="0"/>
              <a:t>;</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Tree>
    <p:extLst>
      <p:ext uri="{BB962C8B-B14F-4D97-AF65-F5344CB8AC3E}">
        <p14:creationId xmlns:p14="http://schemas.microsoft.com/office/powerpoint/2010/main" val="1053476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D8AC-6C62-C358-CF54-286B13ADD837}"/>
              </a:ext>
            </a:extLst>
          </p:cNvPr>
          <p:cNvSpPr>
            <a:spLocks noGrp="1"/>
          </p:cNvSpPr>
          <p:nvPr>
            <p:ph type="title"/>
          </p:nvPr>
        </p:nvSpPr>
        <p:spPr/>
        <p:txBody>
          <a:bodyPr/>
          <a:lstStyle/>
          <a:p>
            <a:pPr algn="ctr"/>
            <a:r>
              <a:rPr lang="en-IN" b="1" dirty="0"/>
              <a:t>Introduction to </a:t>
            </a:r>
            <a:r>
              <a:rPr lang="en-IN" b="1" dirty="0" err="1"/>
              <a:t>SpringBoot</a:t>
            </a:r>
            <a:endParaRPr lang="en-IN" b="1" dirty="0"/>
          </a:p>
        </p:txBody>
      </p:sp>
      <p:sp>
        <p:nvSpPr>
          <p:cNvPr id="3" name="Content Placeholder 2">
            <a:extLst>
              <a:ext uri="{FF2B5EF4-FFF2-40B4-BE49-F238E27FC236}">
                <a16:creationId xmlns:a16="http://schemas.microsoft.com/office/drawing/2014/main" id="{2DB4D9B9-1656-87C4-CA7B-3B81A1D9F0D3}"/>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effectLst/>
              </a:rPr>
              <a:t>You have learnt that Spring is a lightweight framework for developing enterprise Java applications but using Spring for application development is challenging for developer because of the following reasons which reduces the productivity and increases the development time:</a:t>
            </a:r>
          </a:p>
          <a:p>
            <a:pPr marL="0" indent="0">
              <a:buNone/>
            </a:pPr>
            <a:endParaRPr lang="en-US" sz="2000" dirty="0">
              <a:solidFill>
                <a:schemeClr val="tx1">
                  <a:lumMod val="65000"/>
                  <a:lumOff val="35000"/>
                </a:schemeClr>
              </a:solidFill>
              <a:effectLst/>
            </a:endParaRPr>
          </a:p>
          <a:p>
            <a:pPr marL="0" indent="0">
              <a:buNone/>
            </a:pPr>
            <a:r>
              <a:rPr lang="en-US" sz="2000" b="1" dirty="0">
                <a:solidFill>
                  <a:schemeClr val="tx1">
                    <a:lumMod val="65000"/>
                    <a:lumOff val="35000"/>
                  </a:schemeClr>
                </a:solidFill>
                <a:effectLst/>
              </a:rPr>
              <a:t>1. Configuration</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You have seen that Spring application requires lot of configuration. This configuration also needs to be overridden for different environments like production, development, testing, etc.  For example, the database used by testing team may be different from the one used by development team. So, we have to spend lot of time in writing configuration instead of writing application logic for solving the business problems. </a:t>
            </a:r>
          </a:p>
          <a:p>
            <a:pPr marL="0" indent="0">
              <a:buNone/>
            </a:pPr>
            <a:endParaRPr lang="en-IN" sz="2000" dirty="0"/>
          </a:p>
        </p:txBody>
      </p:sp>
      <p:sp>
        <p:nvSpPr>
          <p:cNvPr id="4" name="Footer Placeholder 3">
            <a:extLst>
              <a:ext uri="{FF2B5EF4-FFF2-40B4-BE49-F238E27FC236}">
                <a16:creationId xmlns:a16="http://schemas.microsoft.com/office/drawing/2014/main" id="{243BFAEE-87F4-5BB5-5A04-F6E0B3CFC94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84715F-69CC-EFEA-FE3A-E4219DA1CA1E}"/>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645612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6AF1F-F2C5-086C-8123-B451419DEC9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0E914-8060-D7E1-CBDE-499150B73176}"/>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7" name="TextBox 6">
            <a:extLst>
              <a:ext uri="{FF2B5EF4-FFF2-40B4-BE49-F238E27FC236}">
                <a16:creationId xmlns:a16="http://schemas.microsoft.com/office/drawing/2014/main" id="{72415F73-46B9-52C5-FE41-B62756A29325}"/>
              </a:ext>
            </a:extLst>
          </p:cNvPr>
          <p:cNvSpPr txBox="1"/>
          <p:nvPr/>
        </p:nvSpPr>
        <p:spPr>
          <a:xfrm>
            <a:off x="721150" y="705100"/>
            <a:ext cx="10902099" cy="3170099"/>
          </a:xfrm>
          <a:prstGeom prst="rect">
            <a:avLst/>
          </a:prstGeom>
          <a:noFill/>
        </p:spPr>
        <p:txBody>
          <a:bodyPr wrap="square">
            <a:spAutoFit/>
          </a:bodyPr>
          <a:lstStyle/>
          <a:p>
            <a:r>
              <a:rPr lang="en-US" sz="2000" b="1" dirty="0">
                <a:solidFill>
                  <a:schemeClr val="tx1">
                    <a:lumMod val="65000"/>
                    <a:lumOff val="35000"/>
                  </a:schemeClr>
                </a:solidFill>
                <a:effectLst/>
              </a:rPr>
              <a:t>2. Project Dependency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you develop a Spring application, you have to search for all compatible dependencies for the Spring version that you are using and then manually configure them. If wrong version of dependencies is selected, then it will be an uphill task to solve this problem. Also, for every new feature added to the application, the appropriate dependency needs to be identified and added.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All these reduce the productivity.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would be much more better if the productivity could be improved by using a better framework.</a:t>
            </a:r>
          </a:p>
          <a:p>
            <a:r>
              <a:rPr lang="en-US" sz="2000" dirty="0">
                <a:solidFill>
                  <a:schemeClr val="tx1">
                    <a:lumMod val="65000"/>
                    <a:lumOff val="35000"/>
                  </a:schemeClr>
                </a:solidFill>
                <a:effectLst/>
              </a:rPr>
              <a:t>Such a framework is </a:t>
            </a:r>
            <a:r>
              <a:rPr lang="en-US" sz="2000" b="1" dirty="0">
                <a:solidFill>
                  <a:schemeClr val="tx1">
                    <a:lumMod val="65000"/>
                    <a:lumOff val="35000"/>
                  </a:schemeClr>
                </a:solidFill>
                <a:effectLst/>
              </a:rPr>
              <a:t>Spring Boot</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BBA55D36-FB4F-AA1A-F50D-066ECA77800D}"/>
              </a:ext>
            </a:extLst>
          </p:cNvPr>
          <p:cNvSpPr txBox="1"/>
          <p:nvPr/>
        </p:nvSpPr>
        <p:spPr>
          <a:xfrm>
            <a:off x="721149" y="4121575"/>
            <a:ext cx="11222611" cy="2246769"/>
          </a:xfrm>
          <a:prstGeom prst="rect">
            <a:avLst/>
          </a:prstGeom>
          <a:noFill/>
        </p:spPr>
        <p:txBody>
          <a:bodyPr wrap="square">
            <a:spAutoFit/>
          </a:bodyPr>
          <a:lstStyle/>
          <a:p>
            <a:r>
              <a:rPr lang="en-US" sz="2000" dirty="0">
                <a:solidFill>
                  <a:schemeClr val="tx1">
                    <a:lumMod val="65000"/>
                    <a:lumOff val="35000"/>
                  </a:schemeClr>
                </a:solidFill>
                <a:effectLst/>
              </a:rPr>
              <a:t>Spring Boot is a framework built on the top Spring framework that helps developers build Spring-based applications quickly and easily. The main goal of Spring Boot is to quickly create Spring-based applications without requiring developers to write the same boilerplate configuration again and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How does it work?</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works because of following reasons:</a:t>
            </a:r>
          </a:p>
        </p:txBody>
      </p:sp>
    </p:spTree>
    <p:extLst>
      <p:ext uri="{BB962C8B-B14F-4D97-AF65-F5344CB8AC3E}">
        <p14:creationId xmlns:p14="http://schemas.microsoft.com/office/powerpoint/2010/main" val="896714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C7C8F9-BFDF-502F-F715-FA9DA4883F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E5DBEE-51BB-83FE-E6A1-6D006DEDFEC9}"/>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20EE4A3-AB3F-5280-5A8A-86D9330640E5}"/>
              </a:ext>
            </a:extLst>
          </p:cNvPr>
          <p:cNvSpPr txBox="1"/>
          <p:nvPr/>
        </p:nvSpPr>
        <p:spPr>
          <a:xfrm>
            <a:off x="989028" y="804456"/>
            <a:ext cx="10596513" cy="4708981"/>
          </a:xfrm>
          <a:prstGeom prst="rect">
            <a:avLst/>
          </a:prstGeom>
          <a:noFill/>
        </p:spPr>
        <p:txBody>
          <a:bodyPr wrap="square">
            <a:spAutoFit/>
          </a:bodyPr>
          <a:lstStyle/>
          <a:p>
            <a:r>
              <a:rPr lang="en-US" sz="2000" b="1" dirty="0">
                <a:solidFill>
                  <a:schemeClr val="tx1">
                    <a:lumMod val="65000"/>
                    <a:lumOff val="35000"/>
                  </a:schemeClr>
                </a:solidFill>
                <a:effectLst/>
              </a:rPr>
              <a:t>1. Spring Boot is opinionated framework</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Boot forms opinions.  It means that Spring Boot has some sensible defaults which you can use to quickly build your application. For example, Spring Boot uses embedded Tomcat as the default web container.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Spring Boot is customizable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Though Spring Boot has its defaults, you can easily customize it at any time during your development based on your need.  For example, if you prefer log4j for logging over Spring Boot built-in logging support, then you can easily make dependency change in your pom.xml file to replace the default logger with log4j dependencies.</a:t>
            </a:r>
          </a:p>
          <a:p>
            <a:r>
              <a:rPr lang="en-US" sz="2000" dirty="0">
                <a:solidFill>
                  <a:schemeClr val="tx1">
                    <a:lumMod val="65000"/>
                    <a:lumOff val="35000"/>
                  </a:schemeClr>
                </a:solidFill>
                <a:effectLst/>
              </a:rPr>
              <a:t>The main features of Spring Boot are as follows:</a:t>
            </a:r>
          </a:p>
          <a:p>
            <a:pPr>
              <a:buFont typeface="Arial" panose="020B0604020202020204" pitchFamily="34" charset="0"/>
              <a:buChar char="•"/>
            </a:pPr>
            <a:r>
              <a:rPr lang="en-US" sz="2000" dirty="0">
                <a:solidFill>
                  <a:schemeClr val="tx1">
                    <a:lumMod val="65000"/>
                    <a:lumOff val="35000"/>
                  </a:schemeClr>
                </a:solidFill>
                <a:effectLst/>
              </a:rPr>
              <a:t>Starter Dependencies</a:t>
            </a:r>
          </a:p>
          <a:p>
            <a:pPr>
              <a:buFont typeface="Arial" panose="020B0604020202020204" pitchFamily="34" charset="0"/>
              <a:buChar char="•"/>
            </a:pPr>
            <a:r>
              <a:rPr lang="en-US" sz="2000" dirty="0">
                <a:solidFill>
                  <a:schemeClr val="tx1">
                    <a:lumMod val="65000"/>
                    <a:lumOff val="35000"/>
                  </a:schemeClr>
                </a:solidFill>
                <a:effectLst/>
              </a:rPr>
              <a:t>Automatic Configuration</a:t>
            </a:r>
          </a:p>
          <a:p>
            <a:pPr>
              <a:buFont typeface="Arial" panose="020B0604020202020204" pitchFamily="34" charset="0"/>
              <a:buChar char="•"/>
            </a:pPr>
            <a:r>
              <a:rPr lang="en-US" sz="2000" dirty="0">
                <a:solidFill>
                  <a:schemeClr val="tx1">
                    <a:lumMod val="65000"/>
                    <a:lumOff val="35000"/>
                  </a:schemeClr>
                </a:solidFill>
                <a:effectLst/>
              </a:rPr>
              <a:t>Spring Boot Actuator</a:t>
            </a:r>
          </a:p>
          <a:p>
            <a:pPr>
              <a:buFont typeface="Arial" panose="020B0604020202020204" pitchFamily="34" charset="0"/>
              <a:buChar char="•"/>
            </a:pPr>
            <a:r>
              <a:rPr lang="en-US" sz="2000" dirty="0">
                <a:solidFill>
                  <a:schemeClr val="tx1">
                    <a:lumMod val="65000"/>
                    <a:lumOff val="35000"/>
                  </a:schemeClr>
                </a:solidFill>
                <a:effectLst/>
              </a:rPr>
              <a:t>Embedded Servlet Container</a:t>
            </a:r>
          </a:p>
        </p:txBody>
      </p:sp>
    </p:spTree>
    <p:extLst>
      <p:ext uri="{BB962C8B-B14F-4D97-AF65-F5344CB8AC3E}">
        <p14:creationId xmlns:p14="http://schemas.microsoft.com/office/powerpoint/2010/main" val="3831449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6EB4E-E2A0-8BCB-5865-ADF5B39D8E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C99E83-79FE-FFB4-31A8-23A29C7C4A69}"/>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0D2C5B5E-0B98-CE9E-CFE0-366A18432158}"/>
              </a:ext>
            </a:extLst>
          </p:cNvPr>
          <p:cNvSpPr txBox="1"/>
          <p:nvPr/>
        </p:nvSpPr>
        <p:spPr>
          <a:xfrm>
            <a:off x="900260" y="762382"/>
            <a:ext cx="10543880" cy="1938992"/>
          </a:xfrm>
          <a:prstGeom prst="rect">
            <a:avLst/>
          </a:prstGeom>
          <a:noFill/>
        </p:spPr>
        <p:txBody>
          <a:bodyPr wrap="square">
            <a:spAutoFit/>
          </a:bodyPr>
          <a:lstStyle/>
          <a:p>
            <a:r>
              <a:rPr lang="en-US" sz="2000" dirty="0">
                <a:solidFill>
                  <a:schemeClr val="tx1">
                    <a:lumMod val="65000"/>
                    <a:lumOff val="35000"/>
                  </a:schemeClr>
                </a:solidFill>
              </a:rPr>
              <a:t>Spring Boot comes with many starters. Spring Boot starters are pre-configured dependency descriptors with most commonly used libraries that you can add in your application. So, you don't need to search for compatible libraries and configure them manually. Spring Boot will ensure that the necessary libraries are added to the build. To use these starters, you have to add them in the pom.xml file. For example, to use spring-boot-starter, following dependency needs to be added in pom.xml: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1DEB3A8-82E5-8547-DB44-1B57A1E5BC7C}"/>
              </a:ext>
            </a:extLst>
          </p:cNvPr>
          <p:cNvSpPr txBox="1"/>
          <p:nvPr/>
        </p:nvSpPr>
        <p:spPr>
          <a:xfrm>
            <a:off x="900260" y="2956298"/>
            <a:ext cx="6099142" cy="1200329"/>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&lt;/dependency&gt;</a:t>
            </a:r>
          </a:p>
        </p:txBody>
      </p:sp>
    </p:spTree>
    <p:extLst>
      <p:ext uri="{BB962C8B-B14F-4D97-AF65-F5344CB8AC3E}">
        <p14:creationId xmlns:p14="http://schemas.microsoft.com/office/powerpoint/2010/main" val="3287124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BF6198-183D-D89D-F740-45F8AB37D1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CAB091-F16E-7E94-3DA7-C3F5F49DDAE3}"/>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EAFC114A-B075-C819-AA7A-03F6F4A17E01}"/>
              </a:ext>
            </a:extLst>
          </p:cNvPr>
          <p:cNvSpPr txBox="1"/>
          <p:nvPr/>
        </p:nvSpPr>
        <p:spPr>
          <a:xfrm>
            <a:off x="838200" y="393319"/>
            <a:ext cx="11444140" cy="6555641"/>
          </a:xfrm>
          <a:prstGeom prst="rect">
            <a:avLst/>
          </a:prstGeom>
          <a:noFill/>
        </p:spPr>
        <p:txBody>
          <a:bodyPr wrap="square">
            <a:spAutoFit/>
          </a:bodyPr>
          <a:lstStyle/>
          <a:p>
            <a:r>
              <a:rPr lang="en-US" sz="2000" dirty="0">
                <a:solidFill>
                  <a:schemeClr val="tx1">
                    <a:lumMod val="65000"/>
                    <a:lumOff val="35000"/>
                  </a:schemeClr>
                </a:solidFill>
                <a:effectLst/>
              </a:rPr>
              <a:t>Some popular starters which we are going to use in this course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 - This is the core starter which includes support for auto-configuration, logging and YAML.</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t>
            </a:r>
            <a:r>
              <a:rPr lang="en-US" sz="2000" dirty="0" err="1">
                <a:solidFill>
                  <a:schemeClr val="tx1">
                    <a:lumMod val="65000"/>
                    <a:lumOff val="35000"/>
                  </a:schemeClr>
                </a:solidFill>
                <a:effectLst/>
              </a:rPr>
              <a:t>aop</a:t>
            </a:r>
            <a:r>
              <a:rPr lang="en-US" sz="2000" dirty="0">
                <a:solidFill>
                  <a:schemeClr val="tx1">
                    <a:lumMod val="65000"/>
                    <a:lumOff val="35000"/>
                  </a:schemeClr>
                </a:solidFill>
                <a:effectLst/>
              </a:rPr>
              <a:t> - This starter is used for aspect-oriented programming with Spring AOP and AspectJ.</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jdbc</a:t>
            </a:r>
            <a:r>
              <a:rPr lang="en-US" sz="2000" dirty="0">
                <a:solidFill>
                  <a:schemeClr val="tx1">
                    <a:lumMod val="65000"/>
                    <a:lumOff val="35000"/>
                  </a:schemeClr>
                </a:solidFill>
                <a:effectLst/>
              </a:rPr>
              <a:t> - This starter is used for Spring Data JDBC.</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spring-boot-starter-data-</a:t>
            </a:r>
            <a:r>
              <a:rPr lang="en-US" sz="2000" dirty="0" err="1">
                <a:solidFill>
                  <a:schemeClr val="tx1">
                    <a:lumMod val="65000"/>
                    <a:lumOff val="35000"/>
                  </a:schemeClr>
                </a:solidFill>
                <a:effectLst/>
              </a:rPr>
              <a:t>jpa</a:t>
            </a:r>
            <a:r>
              <a:rPr lang="en-US" sz="2000" dirty="0">
                <a:solidFill>
                  <a:schemeClr val="tx1">
                    <a:lumMod val="65000"/>
                    <a:lumOff val="35000"/>
                  </a:schemeClr>
                </a:solidFill>
                <a:effectLst/>
              </a:rPr>
              <a:t> - This starter is used for Spring Data JPA with Hibernate.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spring-boot-starter-web - This starter is used for building web application using Spring MVC  and Spring REST. It also provides Tomcat as the default embedded container.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spring-boot-starter-test - This starter provides support for testing Spring Boot applications using libraries such as JUnit, </a:t>
            </a:r>
            <a:r>
              <a:rPr lang="en-US" sz="2000" dirty="0" err="1">
                <a:solidFill>
                  <a:schemeClr val="tx1">
                    <a:lumMod val="65000"/>
                    <a:lumOff val="35000"/>
                  </a:schemeClr>
                </a:solidFill>
                <a:effectLst/>
              </a:rPr>
              <a:t>Hamcrest</a:t>
            </a:r>
            <a:r>
              <a:rPr lang="en-US" sz="2000" dirty="0">
                <a:solidFill>
                  <a:schemeClr val="tx1">
                    <a:lumMod val="65000"/>
                    <a:lumOff val="35000"/>
                  </a:schemeClr>
                </a:solidFill>
                <a:effectLst/>
              </a:rPr>
              <a:t> and Mockito.</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spring-boot-starter-log4j2 - This starter provides support for using Log4j2 for logging. It is an alternative to spring-boot-starter-logging.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spring-boot-starter-actuator - This starter provides support for using Spring Boot Actuator.</a:t>
            </a:r>
          </a:p>
        </p:txBody>
      </p:sp>
    </p:spTree>
    <p:extLst>
      <p:ext uri="{BB962C8B-B14F-4D97-AF65-F5344CB8AC3E}">
        <p14:creationId xmlns:p14="http://schemas.microsoft.com/office/powerpoint/2010/main" val="3047900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6BE818-68A4-0329-EF21-0C913C79ED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EDB72D-05F0-79E7-EF53-1A9E924917A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8B35B7D-CCD2-3882-C899-C5C88DB2C645}"/>
              </a:ext>
            </a:extLst>
          </p:cNvPr>
          <p:cNvSpPr txBox="1"/>
          <p:nvPr/>
        </p:nvSpPr>
        <p:spPr>
          <a:xfrm>
            <a:off x="466625" y="1188772"/>
            <a:ext cx="11109489" cy="3170099"/>
          </a:xfrm>
          <a:prstGeom prst="rect">
            <a:avLst/>
          </a:prstGeom>
          <a:noFill/>
        </p:spPr>
        <p:txBody>
          <a:bodyPr wrap="square">
            <a:spAutoFit/>
          </a:bodyPr>
          <a:lstStyle/>
          <a:p>
            <a:r>
              <a:rPr lang="en-US" sz="2000" dirty="0">
                <a:solidFill>
                  <a:schemeClr val="tx1">
                    <a:lumMod val="65000"/>
                    <a:lumOff val="35000"/>
                  </a:schemeClr>
                </a:solidFill>
                <a:effectLst/>
              </a:rPr>
              <a:t>Spring Boot uses auto-configuration to automatically configure application by providing the basic configuration required to run the application based on the jar dependencies available on the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This eliminates the need of manually configuring Spring applications.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if you are using JDBC in your Spring Boot application, then there is no need to configure any database connection beans. As soon as Spring Boot detects that you have JDBC library in application’s </a:t>
            </a:r>
            <a:r>
              <a:rPr lang="en-US" sz="2000" dirty="0" err="1">
                <a:solidFill>
                  <a:schemeClr val="tx1">
                    <a:lumMod val="65000"/>
                    <a:lumOff val="35000"/>
                  </a:schemeClr>
                </a:solidFill>
                <a:effectLst/>
              </a:rPr>
              <a:t>classpath</a:t>
            </a:r>
            <a:r>
              <a:rPr lang="en-US" sz="2000" dirty="0">
                <a:solidFill>
                  <a:schemeClr val="tx1">
                    <a:lumMod val="65000"/>
                    <a:lumOff val="35000"/>
                  </a:schemeClr>
                </a:solidFill>
                <a:effectLst/>
              </a:rPr>
              <a:t>, it will automatically configure database connection beans.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learn more about the auto configuration as you proceed in this course.</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2408453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641595-7DB6-BE0B-6853-9509C35A28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D06C-2B1C-24AB-C980-F4FEABD338C9}"/>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A16F9F11-CD14-4B9E-2E29-0E8B1BEB1AA1}"/>
              </a:ext>
            </a:extLst>
          </p:cNvPr>
          <p:cNvSpPr txBox="1"/>
          <p:nvPr/>
        </p:nvSpPr>
        <p:spPr>
          <a:xfrm>
            <a:off x="768284" y="870417"/>
            <a:ext cx="10585516" cy="707886"/>
          </a:xfrm>
          <a:prstGeom prst="rect">
            <a:avLst/>
          </a:prstGeom>
          <a:noFill/>
        </p:spPr>
        <p:txBody>
          <a:bodyPr wrap="square">
            <a:spAutoFit/>
          </a:bodyPr>
          <a:lstStyle/>
          <a:p>
            <a:r>
              <a:rPr lang="en-US" sz="2000" dirty="0">
                <a:solidFill>
                  <a:schemeClr val="tx1">
                    <a:lumMod val="65000"/>
                    <a:lumOff val="35000"/>
                  </a:schemeClr>
                </a:solidFill>
              </a:rPr>
              <a:t>The Spring Boot Starter Parent defines key versions of dependencies and default plugins for quickly building Spring Boot applications. It is present in pom.xml file of application as a parent as follows: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FDB4080-AE3F-87AD-1B7A-E23297CDCA2A}"/>
              </a:ext>
            </a:extLst>
          </p:cNvPr>
          <p:cNvSpPr txBox="1"/>
          <p:nvPr/>
        </p:nvSpPr>
        <p:spPr>
          <a:xfrm>
            <a:off x="919114" y="1828329"/>
            <a:ext cx="6099142" cy="1754326"/>
          </a:xfrm>
          <a:prstGeom prst="rect">
            <a:avLst/>
          </a:prstGeom>
          <a:noFill/>
        </p:spPr>
        <p:txBody>
          <a:bodyPr wrap="square">
            <a:spAutoFit/>
          </a:bodyPr>
          <a:lstStyle/>
          <a:p>
            <a:r>
              <a:rPr lang="en-IN" dirty="0"/>
              <a:t>&lt;parent&gt;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a:t>
            </a:r>
          </a:p>
          <a:p>
            <a:r>
              <a:rPr lang="en-IN" dirty="0"/>
              <a:t>&lt;/parent&gt;</a:t>
            </a:r>
          </a:p>
        </p:txBody>
      </p:sp>
      <p:sp>
        <p:nvSpPr>
          <p:cNvPr id="9" name="TextBox 8">
            <a:extLst>
              <a:ext uri="{FF2B5EF4-FFF2-40B4-BE49-F238E27FC236}">
                <a16:creationId xmlns:a16="http://schemas.microsoft.com/office/drawing/2014/main" id="{CDD13494-8CCB-94BE-CB55-64F4E90DB731}"/>
              </a:ext>
            </a:extLst>
          </p:cNvPr>
          <p:cNvSpPr txBox="1"/>
          <p:nvPr/>
        </p:nvSpPr>
        <p:spPr>
          <a:xfrm>
            <a:off x="768284" y="3692230"/>
            <a:ext cx="11137770" cy="2554545"/>
          </a:xfrm>
          <a:prstGeom prst="rect">
            <a:avLst/>
          </a:prstGeom>
          <a:noFill/>
        </p:spPr>
        <p:txBody>
          <a:bodyPr wrap="square">
            <a:spAutoFit/>
          </a:bodyPr>
          <a:lstStyle/>
          <a:p>
            <a:r>
              <a:rPr lang="en-IN" sz="2000" dirty="0">
                <a:solidFill>
                  <a:schemeClr val="tx1">
                    <a:lumMod val="65000"/>
                    <a:lumOff val="35000"/>
                  </a:schemeClr>
                </a:solidFill>
                <a:effectLst/>
              </a:rPr>
              <a:t>It allows you to manage the following things for multiple child projects and modules: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Configuration – The Java version and other properties</a:t>
            </a:r>
          </a:p>
          <a:p>
            <a:pPr>
              <a:buFont typeface="Arial" panose="020B0604020202020204" pitchFamily="34" charset="0"/>
              <a:buChar char="•"/>
            </a:pP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Dependencies – The version of dependencies</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Default Plugins Configuration – This includes default configuration for Maven plugins such as maven-failsafe-plugin, maven-jar-plugin, maven-</a:t>
            </a:r>
            <a:r>
              <a:rPr lang="en-IN" sz="2000" dirty="0" err="1">
                <a:solidFill>
                  <a:schemeClr val="tx1">
                    <a:lumMod val="65000"/>
                    <a:lumOff val="35000"/>
                  </a:schemeClr>
                </a:solidFill>
                <a:effectLst/>
              </a:rPr>
              <a:t>surefire</a:t>
            </a:r>
            <a:r>
              <a:rPr lang="en-IN" sz="2000" dirty="0">
                <a:solidFill>
                  <a:schemeClr val="tx1">
                    <a:lumMod val="65000"/>
                    <a:lumOff val="35000"/>
                  </a:schemeClr>
                </a:solidFill>
                <a:effectLst/>
              </a:rPr>
              <a:t>-plugin, maven-war-plugin</a:t>
            </a:r>
          </a:p>
        </p:txBody>
      </p:sp>
    </p:spTree>
    <p:extLst>
      <p:ext uri="{BB962C8B-B14F-4D97-AF65-F5344CB8AC3E}">
        <p14:creationId xmlns:p14="http://schemas.microsoft.com/office/powerpoint/2010/main" val="2590939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231485-C1E2-2FC9-ACE6-69031AEC4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01BC7-1FA8-B9B6-1EAF-ED7C313B795D}"/>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EFA598FD-951B-B7AB-991A-9248B14E30B6}"/>
              </a:ext>
            </a:extLst>
          </p:cNvPr>
          <p:cNvSpPr txBox="1"/>
          <p:nvPr/>
        </p:nvSpPr>
        <p:spPr>
          <a:xfrm>
            <a:off x="881405" y="1362794"/>
            <a:ext cx="10129101" cy="3785652"/>
          </a:xfrm>
          <a:prstGeom prst="rect">
            <a:avLst/>
          </a:prstGeom>
          <a:noFill/>
        </p:spPr>
        <p:txBody>
          <a:bodyPr wrap="square">
            <a:spAutoFit/>
          </a:bodyPr>
          <a:lstStyle/>
          <a:p>
            <a:r>
              <a:rPr lang="en-US" sz="2000" dirty="0">
                <a:solidFill>
                  <a:schemeClr val="tx1">
                    <a:lumMod val="65000"/>
                    <a:lumOff val="35000"/>
                  </a:schemeClr>
                </a:solidFill>
                <a:effectLst/>
              </a:rPr>
              <a:t>There are multiple approaches for creating Spring Boot application. You can use any of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a:t>
            </a:r>
            <a:r>
              <a:rPr lang="en-US" sz="2000" dirty="0" err="1">
                <a:solidFill>
                  <a:schemeClr val="tx1">
                    <a:lumMod val="65000"/>
                    <a:lumOff val="35000"/>
                  </a:schemeClr>
                </a:solidFill>
                <a:effectLst/>
              </a:rPr>
              <a:t>Initializr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Spring Tool Suite (STS)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Boot CLI</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Spring Maven Project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use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for creating Spring Boot applications.</a:t>
            </a:r>
          </a:p>
        </p:txBody>
      </p:sp>
    </p:spTree>
    <p:extLst>
      <p:ext uri="{BB962C8B-B14F-4D97-AF65-F5344CB8AC3E}">
        <p14:creationId xmlns:p14="http://schemas.microsoft.com/office/powerpoint/2010/main" val="452884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0FADC0-EFD7-9C44-C782-3CAC2FAA22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AB8571-93CE-58F5-1564-27B5E8D15FC7}"/>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99D2737-4A7E-8BDA-49CD-BC3933F5852E}"/>
              </a:ext>
            </a:extLst>
          </p:cNvPr>
          <p:cNvSpPr txBox="1"/>
          <p:nvPr/>
        </p:nvSpPr>
        <p:spPr>
          <a:xfrm>
            <a:off x="890832" y="503490"/>
            <a:ext cx="9874577" cy="523220"/>
          </a:xfrm>
          <a:prstGeom prst="rect">
            <a:avLst/>
          </a:prstGeom>
          <a:noFill/>
        </p:spPr>
        <p:txBody>
          <a:bodyPr wrap="square">
            <a:spAutoFit/>
          </a:bodyPr>
          <a:lstStyle/>
          <a:p>
            <a:r>
              <a:rPr lang="en-US" sz="2800" b="1" dirty="0"/>
              <a:t>Creating a Spring Boot application - Demo </a:t>
            </a:r>
          </a:p>
        </p:txBody>
      </p:sp>
      <p:sp>
        <p:nvSpPr>
          <p:cNvPr id="6" name="TextBox 5">
            <a:extLst>
              <a:ext uri="{FF2B5EF4-FFF2-40B4-BE49-F238E27FC236}">
                <a16:creationId xmlns:a16="http://schemas.microsoft.com/office/drawing/2014/main" id="{9BA6826B-3423-C4D7-FEB8-F20E2C342DCA}"/>
              </a:ext>
            </a:extLst>
          </p:cNvPr>
          <p:cNvSpPr txBox="1"/>
          <p:nvPr/>
        </p:nvSpPr>
        <p:spPr>
          <a:xfrm>
            <a:off x="400638" y="1297525"/>
            <a:ext cx="11316879" cy="1631216"/>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understand how to create a spring Boot application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Launch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to create your Spring Boot application. You will get following screen:</a:t>
            </a:r>
          </a:p>
        </p:txBody>
      </p:sp>
    </p:spTree>
    <p:extLst>
      <p:ext uri="{BB962C8B-B14F-4D97-AF65-F5344CB8AC3E}">
        <p14:creationId xmlns:p14="http://schemas.microsoft.com/office/powerpoint/2010/main" val="3857525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7F7A9B-9BCA-055B-696C-84EA6198C7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0EF5D6-EEDA-A644-FD4F-588ED103EED8}"/>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4" name="Picture 3">
            <a:extLst>
              <a:ext uri="{FF2B5EF4-FFF2-40B4-BE49-F238E27FC236}">
                <a16:creationId xmlns:a16="http://schemas.microsoft.com/office/drawing/2014/main" id="{7CFCE828-25C1-DB17-AFCF-82620BF0F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57" y="490194"/>
            <a:ext cx="10021754" cy="6367806"/>
          </a:xfrm>
          <a:prstGeom prst="rect">
            <a:avLst/>
          </a:prstGeom>
        </p:spPr>
      </p:pic>
    </p:spTree>
    <p:extLst>
      <p:ext uri="{BB962C8B-B14F-4D97-AF65-F5344CB8AC3E}">
        <p14:creationId xmlns:p14="http://schemas.microsoft.com/office/powerpoint/2010/main" val="32256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357DC3-923C-2773-BE1C-989A64EF8C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B9A18-C40E-90FC-70C1-4030387540B4}"/>
              </a:ext>
            </a:extLst>
          </p:cNvPr>
          <p:cNvSpPr>
            <a:spLocks noGrp="1"/>
          </p:cNvSpPr>
          <p:nvPr>
            <p:ph type="sldNum" sz="quarter" idx="12"/>
          </p:nvPr>
        </p:nvSpPr>
        <p:spPr/>
        <p:txBody>
          <a:bodyPr/>
          <a:lstStyle/>
          <a:p>
            <a:fld id="{4A777409-9C5A-4B07-8E32-19F22F7D558C}" type="slidenum">
              <a:rPr lang="en-IN" smtClean="0"/>
              <a:t>7</a:t>
            </a:fld>
            <a:endParaRPr lang="en-IN" dirty="0"/>
          </a:p>
        </p:txBody>
      </p:sp>
      <p:sp>
        <p:nvSpPr>
          <p:cNvPr id="5" name="TextBox 4">
            <a:extLst>
              <a:ext uri="{FF2B5EF4-FFF2-40B4-BE49-F238E27FC236}">
                <a16:creationId xmlns:a16="http://schemas.microsoft.com/office/drawing/2014/main" id="{BC224B0A-6B6B-FC8F-A2AF-A1F186C4E0C2}"/>
              </a:ext>
            </a:extLst>
          </p:cNvPr>
          <p:cNvSpPr txBox="1"/>
          <p:nvPr/>
        </p:nvSpPr>
        <p:spPr>
          <a:xfrm>
            <a:off x="909686" y="672454"/>
            <a:ext cx="10444113" cy="1323439"/>
          </a:xfrm>
          <a:prstGeom prst="rect">
            <a:avLst/>
          </a:prstGeom>
          <a:noFill/>
        </p:spPr>
        <p:txBody>
          <a:bodyPr wrap="square">
            <a:spAutoFit/>
          </a:bodyPr>
          <a:lstStyle/>
          <a:p>
            <a:r>
              <a:rPr lang="en-US" sz="2000" dirty="0">
                <a:solidFill>
                  <a:schemeClr val="tx1">
                    <a:lumMod val="65000"/>
                    <a:lumOff val="35000"/>
                  </a:schemeClr>
                </a:solidFill>
                <a:effectLst/>
              </a:rPr>
              <a:t>In this class, data has been stubbed for ease of learning. In actual implementation, this class will contain the code for interacting with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4. </a:t>
            </a:r>
            <a:r>
              <a:rPr lang="en-US" sz="2000" dirty="0" err="1">
                <a:solidFill>
                  <a:schemeClr val="tx1">
                    <a:lumMod val="65000"/>
                    <a:lumOff val="35000"/>
                  </a:schemeClr>
                </a:solidFill>
                <a:effectLst/>
              </a:rPr>
              <a:t>CustomerLoginService</a:t>
            </a:r>
            <a:r>
              <a:rPr lang="en-US" sz="2000" dirty="0">
                <a:solidFill>
                  <a:schemeClr val="tx1">
                    <a:lumMod val="65000"/>
                    <a:lumOff val="35000"/>
                  </a:schemeClr>
                </a:solidFill>
                <a:effectLst/>
              </a:rPr>
              <a:t> interface</a:t>
            </a:r>
          </a:p>
        </p:txBody>
      </p:sp>
      <p:sp>
        <p:nvSpPr>
          <p:cNvPr id="7" name="TextBox 6">
            <a:extLst>
              <a:ext uri="{FF2B5EF4-FFF2-40B4-BE49-F238E27FC236}">
                <a16:creationId xmlns:a16="http://schemas.microsoft.com/office/drawing/2014/main" id="{D51B872A-720B-082C-8E3C-3EEED554C40A}"/>
              </a:ext>
            </a:extLst>
          </p:cNvPr>
          <p:cNvSpPr txBox="1"/>
          <p:nvPr/>
        </p:nvSpPr>
        <p:spPr>
          <a:xfrm>
            <a:off x="989028" y="2116938"/>
            <a:ext cx="11133841" cy="1754326"/>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E719F795-CC72-57A3-443E-C56F1AC858EA}"/>
              </a:ext>
            </a:extLst>
          </p:cNvPr>
          <p:cNvSpPr txBox="1"/>
          <p:nvPr/>
        </p:nvSpPr>
        <p:spPr>
          <a:xfrm>
            <a:off x="909686" y="4467475"/>
            <a:ext cx="10807832" cy="1015663"/>
          </a:xfrm>
          <a:prstGeom prst="rect">
            <a:avLst/>
          </a:prstGeom>
          <a:noFill/>
        </p:spPr>
        <p:txBody>
          <a:bodyPr wrap="square">
            <a:spAutoFit/>
          </a:bodyPr>
          <a:lstStyle/>
          <a:p>
            <a:r>
              <a:rPr lang="en-US" sz="2000" dirty="0">
                <a:solidFill>
                  <a:schemeClr val="tx1">
                    <a:lumMod val="65000"/>
                    <a:lumOff val="35000"/>
                  </a:schemeClr>
                </a:solidFill>
                <a:effectLst/>
              </a:rPr>
              <a:t>NOTE: </a:t>
            </a:r>
            <a:r>
              <a:rPr lang="en-US" sz="2000"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is a user-defined exception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5. </a:t>
            </a:r>
            <a:r>
              <a:rPr lang="en-US" sz="2000" dirty="0" err="1">
                <a:solidFill>
                  <a:schemeClr val="tx1">
                    <a:lumMod val="65000"/>
                    <a:lumOff val="35000"/>
                  </a:schemeClr>
                </a:solidFill>
                <a:effectLst/>
              </a:rPr>
              <a:t>CustomerLoginServiceImpl</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41765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68719D-8BB4-095C-9FA6-EC3D712C37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4D1135-69F2-38BF-C76A-F0A2E22A5224}"/>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8F8DD06D-9B3C-075E-C4D3-9AE30993998E}"/>
              </a:ext>
            </a:extLst>
          </p:cNvPr>
          <p:cNvSpPr txBox="1"/>
          <p:nvPr/>
        </p:nvSpPr>
        <p:spPr>
          <a:xfrm>
            <a:off x="438346" y="906601"/>
            <a:ext cx="11015221" cy="5632311"/>
          </a:xfrm>
          <a:prstGeom prst="rect">
            <a:avLst/>
          </a:prstGeom>
          <a:noFill/>
        </p:spPr>
        <p:txBody>
          <a:bodyPr wrap="square">
            <a:spAutoFit/>
          </a:bodyPr>
          <a:lstStyle/>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Select Project as Maven Project, Language as Java, and Spring Boot as 2.6.7(We are using 2.6.6 in our demos) and enter the project details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Group</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Artifact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Demo_SpringBoot</a:t>
            </a:r>
            <a:r>
              <a:rPr lang="en-US" sz="2000" dirty="0">
                <a:solidFill>
                  <a:schemeClr val="tx1">
                    <a:lumMod val="65000"/>
                    <a:lumOff val="35000"/>
                  </a:schemeClr>
                </a:solidFill>
                <a:effectLst/>
              </a:rPr>
              <a:t> as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Demo project for Spring Boot as Description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a:t>
            </a:r>
            <a:r>
              <a:rPr lang="en-US" sz="2000" dirty="0" err="1">
                <a:solidFill>
                  <a:schemeClr val="tx1">
                    <a:lumMod val="65000"/>
                    <a:lumOff val="35000"/>
                  </a:schemeClr>
                </a:solidFill>
                <a:effectLst/>
              </a:rPr>
              <a:t>com.</a:t>
            </a:r>
            <a:r>
              <a:rPr lang="en-US" sz="2000" dirty="0" err="1">
                <a:solidFill>
                  <a:schemeClr val="tx1">
                    <a:lumMod val="65000"/>
                    <a:lumOff val="35000"/>
                  </a:schemeClr>
                </a:solidFill>
              </a:rPr>
              <a:t>hnd</a:t>
            </a:r>
            <a:r>
              <a:rPr lang="en-US" sz="2000" dirty="0">
                <a:solidFill>
                  <a:schemeClr val="tx1">
                    <a:lumMod val="65000"/>
                    <a:lumOff val="35000"/>
                  </a:schemeClr>
                </a:solidFill>
                <a:effectLst/>
              </a:rPr>
              <a:t> as Package name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Jar as Packaging</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Choose 17 as Java 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get following screen:</a:t>
            </a:r>
          </a:p>
        </p:txBody>
      </p:sp>
    </p:spTree>
    <p:extLst>
      <p:ext uri="{BB962C8B-B14F-4D97-AF65-F5344CB8AC3E}">
        <p14:creationId xmlns:p14="http://schemas.microsoft.com/office/powerpoint/2010/main" val="2676224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110296-76E8-F250-74BC-452FAB108D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E80C9B-C968-3C23-6E96-D1F92253F24B}"/>
              </a:ext>
            </a:extLst>
          </p:cNvPr>
          <p:cNvSpPr>
            <a:spLocks noGrp="1"/>
          </p:cNvSpPr>
          <p:nvPr>
            <p:ph type="sldNum" sz="quarter" idx="12"/>
          </p:nvPr>
        </p:nvSpPr>
        <p:spPr/>
        <p:txBody>
          <a:bodyPr/>
          <a:lstStyle/>
          <a:p>
            <a:fld id="{4A777409-9C5A-4B07-8E32-19F22F7D558C}" type="slidenum">
              <a:rPr lang="en-IN" smtClean="0"/>
              <a:t>71</a:t>
            </a:fld>
            <a:endParaRPr lang="en-IN" dirty="0"/>
          </a:p>
        </p:txBody>
      </p:sp>
      <p:pic>
        <p:nvPicPr>
          <p:cNvPr id="5" name="Picture 4">
            <a:extLst>
              <a:ext uri="{FF2B5EF4-FFF2-40B4-BE49-F238E27FC236}">
                <a16:creationId xmlns:a16="http://schemas.microsoft.com/office/drawing/2014/main" id="{A0821575-29A7-06E2-8757-C77A0955A1A8}"/>
              </a:ext>
            </a:extLst>
          </p:cNvPr>
          <p:cNvPicPr>
            <a:picLocks noChangeAspect="1"/>
          </p:cNvPicPr>
          <p:nvPr/>
        </p:nvPicPr>
        <p:blipFill>
          <a:blip r:embed="rId2"/>
          <a:stretch>
            <a:fillRect/>
          </a:stretch>
        </p:blipFill>
        <p:spPr>
          <a:xfrm>
            <a:off x="0" y="895545"/>
            <a:ext cx="12192000" cy="5787829"/>
          </a:xfrm>
          <a:prstGeom prst="rect">
            <a:avLst/>
          </a:prstGeom>
        </p:spPr>
      </p:pic>
    </p:spTree>
    <p:extLst>
      <p:ext uri="{BB962C8B-B14F-4D97-AF65-F5344CB8AC3E}">
        <p14:creationId xmlns:p14="http://schemas.microsoft.com/office/powerpoint/2010/main" val="34805209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C11B9-74C7-E0E4-A018-9562B14984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7289B6-54E2-ABC1-366D-64425822F079}"/>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2FCA28D5-CB26-9CD1-BBEC-B481367BB863}"/>
              </a:ext>
            </a:extLst>
          </p:cNvPr>
          <p:cNvSpPr txBox="1"/>
          <p:nvPr/>
        </p:nvSpPr>
        <p:spPr>
          <a:xfrm>
            <a:off x="989029" y="684782"/>
            <a:ext cx="10530526" cy="1323439"/>
          </a:xfrm>
          <a:prstGeom prst="rect">
            <a:avLst/>
          </a:prstGeom>
          <a:noFill/>
        </p:spPr>
        <p:txBody>
          <a:bodyPr wrap="square">
            <a:spAutoFit/>
          </a:bodyPr>
          <a:lstStyle/>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Unzip the zip file and extract to a folder.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In Eclipse, click File → Import → Existing Maven Project. Navigate or type in the path of the folder where you extracted the zip file to in the next screen. </a:t>
            </a:r>
          </a:p>
        </p:txBody>
      </p:sp>
      <p:sp>
        <p:nvSpPr>
          <p:cNvPr id="7" name="TextBox 6">
            <a:extLst>
              <a:ext uri="{FF2B5EF4-FFF2-40B4-BE49-F238E27FC236}">
                <a16:creationId xmlns:a16="http://schemas.microsoft.com/office/drawing/2014/main" id="{F57F0EC1-D311-E1CC-7F29-50D961ED8F89}"/>
              </a:ext>
            </a:extLst>
          </p:cNvPr>
          <p:cNvSpPr txBox="1"/>
          <p:nvPr/>
        </p:nvSpPr>
        <p:spPr>
          <a:xfrm>
            <a:off x="989028" y="2228671"/>
            <a:ext cx="10530525" cy="707886"/>
          </a:xfrm>
          <a:prstGeom prst="rect">
            <a:avLst/>
          </a:prstGeom>
          <a:noFill/>
        </p:spPr>
        <p:txBody>
          <a:bodyPr wrap="square">
            <a:spAutoFit/>
          </a:bodyPr>
          <a:lstStyle/>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a:t>
            </a:r>
            <a:r>
              <a:rPr lang="en-US" sz="2000" dirty="0">
                <a:solidFill>
                  <a:schemeClr val="tx1">
                    <a:lumMod val="65000"/>
                    <a:lumOff val="35000"/>
                  </a:schemeClr>
                </a:solidFill>
              </a:rPr>
              <a:t> Execute the Spring Boot application by running the </a:t>
            </a:r>
            <a:r>
              <a:rPr lang="en-US" sz="2000" dirty="0" err="1">
                <a:solidFill>
                  <a:schemeClr val="tx1">
                    <a:lumMod val="65000"/>
                    <a:lumOff val="35000"/>
                  </a:schemeClr>
                </a:solidFill>
              </a:rPr>
              <a:t>DemoSpringBootApplication</a:t>
            </a:r>
            <a:r>
              <a:rPr lang="en-US" sz="2000" dirty="0">
                <a:solidFill>
                  <a:schemeClr val="tx1">
                    <a:lumMod val="65000"/>
                    <a:lumOff val="35000"/>
                  </a:schemeClr>
                </a:solidFill>
              </a:rPr>
              <a:t> as a standalone Java class. This class contains the main() method.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9274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7728C-B68D-974E-0271-20C90B2561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572F2E-C9FE-784B-7628-C637C27424E8}"/>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1334AE72-75BA-8091-6469-6167ECDCEB74}"/>
              </a:ext>
            </a:extLst>
          </p:cNvPr>
          <p:cNvSpPr txBox="1"/>
          <p:nvPr/>
        </p:nvSpPr>
        <p:spPr>
          <a:xfrm>
            <a:off x="989028" y="560051"/>
            <a:ext cx="10364771" cy="523220"/>
          </a:xfrm>
          <a:prstGeom prst="rect">
            <a:avLst/>
          </a:prstGeom>
          <a:noFill/>
        </p:spPr>
        <p:txBody>
          <a:bodyPr wrap="square">
            <a:spAutoFit/>
          </a:bodyPr>
          <a:lstStyle/>
          <a:p>
            <a:r>
              <a:rPr lang="en-US" sz="2800" b="1" dirty="0"/>
              <a:t>Understanding the structure of a Spring Boot project </a:t>
            </a:r>
          </a:p>
        </p:txBody>
      </p:sp>
      <p:sp>
        <p:nvSpPr>
          <p:cNvPr id="7" name="TextBox 6">
            <a:extLst>
              <a:ext uri="{FF2B5EF4-FFF2-40B4-BE49-F238E27FC236}">
                <a16:creationId xmlns:a16="http://schemas.microsoft.com/office/drawing/2014/main" id="{99D003C1-B897-A9C4-1A80-086BB48D8D09}"/>
              </a:ext>
            </a:extLst>
          </p:cNvPr>
          <p:cNvSpPr txBox="1"/>
          <p:nvPr/>
        </p:nvSpPr>
        <p:spPr>
          <a:xfrm>
            <a:off x="221529" y="1231537"/>
            <a:ext cx="11401720" cy="1323439"/>
          </a:xfrm>
          <a:prstGeom prst="rect">
            <a:avLst/>
          </a:prstGeom>
          <a:noFill/>
        </p:spPr>
        <p:txBody>
          <a:bodyPr wrap="square">
            <a:spAutoFit/>
          </a:bodyPr>
          <a:lstStyle/>
          <a:p>
            <a:r>
              <a:rPr lang="en-US" sz="2000" dirty="0">
                <a:solidFill>
                  <a:schemeClr val="tx1">
                    <a:lumMod val="65000"/>
                    <a:lumOff val="35000"/>
                  </a:schemeClr>
                </a:solidFill>
                <a:effectLst/>
              </a:rPr>
              <a:t>The project generated in the previous demo contains the following files: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pom.xml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information about the project and configuration details used by Maven to build the project.</a:t>
            </a:r>
          </a:p>
        </p:txBody>
      </p:sp>
      <p:sp>
        <p:nvSpPr>
          <p:cNvPr id="9" name="TextBox 8">
            <a:extLst>
              <a:ext uri="{FF2B5EF4-FFF2-40B4-BE49-F238E27FC236}">
                <a16:creationId xmlns:a16="http://schemas.microsoft.com/office/drawing/2014/main" id="{DC7DBCC1-9332-FF50-09F4-81186A6C3B76}"/>
              </a:ext>
            </a:extLst>
          </p:cNvPr>
          <p:cNvSpPr txBox="1"/>
          <p:nvPr/>
        </p:nvSpPr>
        <p:spPr>
          <a:xfrm>
            <a:off x="221529" y="2554976"/>
            <a:ext cx="11891914" cy="4524315"/>
          </a:xfrm>
          <a:prstGeom prst="rect">
            <a:avLst/>
          </a:prstGeom>
          <a:noFill/>
        </p:spPr>
        <p:txBody>
          <a:bodyPr wrap="square">
            <a:spAutoFit/>
          </a:bodyPr>
          <a:lstStyle/>
          <a:p>
            <a:r>
              <a:rPr lang="en-IN" dirty="0"/>
              <a:t>&lt;?xml version="1.0" encoding="UTF-8"?&gt;</a:t>
            </a:r>
          </a:p>
          <a:p>
            <a:r>
              <a:rPr lang="en-IN" dirty="0"/>
              <a:t>&lt;project </a:t>
            </a:r>
            <a:r>
              <a:rPr lang="en-IN" dirty="0" err="1"/>
              <a:t>xmlns</a:t>
            </a:r>
            <a:r>
              <a:rPr lang="en-IN" dirty="0"/>
              <a:t>="http://maven.apache.org/POM/4.0.0" </a:t>
            </a:r>
            <a:r>
              <a:rPr lang="en-IN" dirty="0" err="1"/>
              <a:t>xmlns:xsi</a:t>
            </a:r>
            <a:r>
              <a:rPr lang="en-IN" dirty="0"/>
              <a:t>="http://www.w3.org/2001/XMLSchema-instance"</a:t>
            </a:r>
          </a:p>
          <a:p>
            <a:r>
              <a:rPr lang="en-IN" dirty="0"/>
              <a:t>	</a:t>
            </a:r>
            <a:r>
              <a:rPr lang="en-IN" dirty="0" err="1"/>
              <a:t>xsi:schemaLocation</a:t>
            </a:r>
            <a:r>
              <a:rPr lang="en-IN" dirty="0"/>
              <a:t>="http://maven.apache.org/POM/4.0.0 https://maven.apache.org/xsd/maven-4.0.0.xsd"&gt;</a:t>
            </a:r>
          </a:p>
          <a:p>
            <a:r>
              <a:rPr lang="en-IN" dirty="0"/>
              <a:t>	&lt;</a:t>
            </a:r>
            <a:r>
              <a:rPr lang="en-IN" dirty="0" err="1"/>
              <a:t>modelVersion</a:t>
            </a:r>
            <a:r>
              <a:rPr lang="en-IN" dirty="0"/>
              <a:t>&gt;4.0.0&lt;/</a:t>
            </a:r>
            <a:r>
              <a:rPr lang="en-IN" dirty="0" err="1"/>
              <a:t>modelVersion</a:t>
            </a:r>
            <a:r>
              <a:rPr lang="en-IN" dirty="0"/>
              <a:t>&gt;</a:t>
            </a:r>
          </a:p>
          <a:p>
            <a:r>
              <a:rPr lang="en-IN" dirty="0"/>
              <a:t>	&lt;parent&gt;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&gt;spring-boot-starter-parent&lt;/</a:t>
            </a:r>
            <a:r>
              <a:rPr lang="en-IN" dirty="0" err="1"/>
              <a:t>artifactId</a:t>
            </a:r>
            <a:r>
              <a:rPr lang="en-IN" dirty="0"/>
              <a:t>&gt;</a:t>
            </a:r>
          </a:p>
          <a:p>
            <a:r>
              <a:rPr lang="en-IN" dirty="0"/>
              <a:t>		&lt;version&gt;2.6.6&lt;/version&gt;</a:t>
            </a:r>
          </a:p>
          <a:p>
            <a:r>
              <a:rPr lang="en-IN" dirty="0"/>
              <a:t>		&lt;</a:t>
            </a:r>
            <a:r>
              <a:rPr lang="en-IN" dirty="0" err="1"/>
              <a:t>relativePath</a:t>
            </a:r>
            <a:r>
              <a:rPr lang="en-IN" dirty="0"/>
              <a:t>/&gt; &lt;!-- lookup parent from repository --&gt;</a:t>
            </a:r>
          </a:p>
          <a:p>
            <a:r>
              <a:rPr lang="en-IN" dirty="0"/>
              <a:t>	&lt;/parent&gt;</a:t>
            </a:r>
          </a:p>
          <a:p>
            <a:r>
              <a:rPr lang="en-IN" dirty="0"/>
              <a:t>	&lt;</a:t>
            </a:r>
            <a:r>
              <a:rPr lang="en-IN" dirty="0" err="1"/>
              <a:t>groupId</a:t>
            </a:r>
            <a:r>
              <a:rPr lang="en-IN" dirty="0"/>
              <a:t>&gt;</a:t>
            </a:r>
            <a:r>
              <a:rPr lang="en-IN" dirty="0" err="1"/>
              <a:t>com.hnd</a:t>
            </a:r>
            <a:r>
              <a:rPr lang="en-IN" dirty="0"/>
              <a:t>&lt;/</a:t>
            </a:r>
            <a:r>
              <a:rPr lang="en-IN" dirty="0" err="1"/>
              <a:t>groupId</a:t>
            </a:r>
            <a:r>
              <a:rPr lang="en-IN" dirty="0"/>
              <a:t>&gt;</a:t>
            </a:r>
          </a:p>
          <a:p>
            <a:r>
              <a:rPr lang="en-IN" dirty="0"/>
              <a:t>	&lt;</a:t>
            </a:r>
            <a:r>
              <a:rPr lang="en-IN" dirty="0" err="1"/>
              <a:t>artifactId</a:t>
            </a:r>
            <a:r>
              <a:rPr lang="en-IN" dirty="0"/>
              <a:t>&gt;</a:t>
            </a:r>
            <a:r>
              <a:rPr lang="en-IN" dirty="0" err="1"/>
              <a:t>Demo_SpringBoot</a:t>
            </a:r>
            <a:r>
              <a:rPr lang="en-IN" dirty="0"/>
              <a:t>&lt;/</a:t>
            </a:r>
            <a:r>
              <a:rPr lang="en-IN" dirty="0" err="1"/>
              <a:t>artifactId</a:t>
            </a:r>
            <a:r>
              <a:rPr lang="en-IN" dirty="0"/>
              <a:t>&gt;</a:t>
            </a:r>
          </a:p>
          <a:p>
            <a:r>
              <a:rPr lang="en-IN" dirty="0"/>
              <a:t>	&lt;version&gt;0.0.1-SNAPSHOT&lt;/version&gt;</a:t>
            </a:r>
          </a:p>
          <a:p>
            <a:r>
              <a:rPr lang="en-IN" dirty="0"/>
              <a:t>	&lt;name&gt;</a:t>
            </a:r>
            <a:r>
              <a:rPr lang="en-IN" dirty="0" err="1"/>
              <a:t>Demo_SpringBoot</a:t>
            </a:r>
            <a:r>
              <a:rPr lang="en-IN" dirty="0"/>
              <a:t>&lt;/name&gt;</a:t>
            </a:r>
          </a:p>
          <a:p>
            <a:r>
              <a:rPr lang="en-IN" dirty="0"/>
              <a:t>	&lt;description&gt;Demo project for Spring Boot&lt;/description&gt;</a:t>
            </a:r>
          </a:p>
          <a:p>
            <a:r>
              <a:rPr lang="en-IN" dirty="0"/>
              <a:t>	</a:t>
            </a:r>
          </a:p>
        </p:txBody>
      </p:sp>
    </p:spTree>
    <p:extLst>
      <p:ext uri="{BB962C8B-B14F-4D97-AF65-F5344CB8AC3E}">
        <p14:creationId xmlns:p14="http://schemas.microsoft.com/office/powerpoint/2010/main" val="2603666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9590B6-DA98-F7D0-7823-5A15CEC405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FD0FC6-D9B6-C5C1-FE28-F5CAEFD0320A}"/>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4C1631CC-0962-7FED-D180-F0FCA2872B27}"/>
              </a:ext>
            </a:extLst>
          </p:cNvPr>
          <p:cNvSpPr txBox="1"/>
          <p:nvPr/>
        </p:nvSpPr>
        <p:spPr>
          <a:xfrm>
            <a:off x="838201" y="589131"/>
            <a:ext cx="10515600" cy="6186309"/>
          </a:xfrm>
          <a:prstGeom prst="rect">
            <a:avLst/>
          </a:prstGeom>
          <a:noFill/>
        </p:spPr>
        <p:txBody>
          <a:bodyPr wrap="square">
            <a:spAutoFit/>
          </a:bodyPr>
          <a:lstStyle/>
          <a:p>
            <a:r>
              <a:rPr lang="en-IN" dirty="0"/>
              <a:t>&lt;properties&gt;</a:t>
            </a:r>
          </a:p>
          <a:p>
            <a:r>
              <a:rPr lang="en-IN" dirty="0"/>
              <a:t>		&lt;</a:t>
            </a:r>
            <a:r>
              <a:rPr lang="en-IN" dirty="0" err="1"/>
              <a:t>java.version</a:t>
            </a:r>
            <a:r>
              <a:rPr lang="en-IN" dirty="0"/>
              <a:t>&gt;17&lt;/</a:t>
            </a:r>
            <a:r>
              <a:rPr lang="en-IN" dirty="0" err="1"/>
              <a:t>java.version</a:t>
            </a:r>
            <a:r>
              <a:rPr lang="en-IN" dirty="0"/>
              <a:t>&gt;</a:t>
            </a:r>
          </a:p>
          <a:p>
            <a:r>
              <a:rPr lang="en-IN" dirty="0"/>
              <a:t>	&lt;/properties&gt;</a:t>
            </a:r>
          </a:p>
          <a:p>
            <a:r>
              <a:rPr lang="en-IN" dirty="0"/>
              <a:t>	&lt;dependencies&gt;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&gt;spring-boot-starter&lt;/</a:t>
            </a:r>
            <a:r>
              <a:rPr lang="en-IN" dirty="0" err="1"/>
              <a:t>artifactId</a:t>
            </a:r>
            <a:r>
              <a:rPr lang="en-IN" dirty="0"/>
              <a:t>&gt;</a:t>
            </a:r>
          </a:p>
          <a:p>
            <a:r>
              <a:rPr lang="en-IN" dirty="0"/>
              <a:t>		&lt;/dependency&gt;</a:t>
            </a:r>
          </a:p>
          <a:p>
            <a:r>
              <a:rPr lang="en-IN" dirty="0"/>
              <a:t>		&lt;dependency&gt;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&gt;spring-boot-starter-test&lt;/</a:t>
            </a:r>
            <a:r>
              <a:rPr lang="en-IN" dirty="0" err="1"/>
              <a:t>artifactId</a:t>
            </a:r>
            <a:r>
              <a:rPr lang="en-IN" dirty="0"/>
              <a:t>&gt;</a:t>
            </a:r>
          </a:p>
          <a:p>
            <a:r>
              <a:rPr lang="en-IN" dirty="0"/>
              <a:t>			&lt;scope&gt;test&lt;/scope&gt;</a:t>
            </a:r>
          </a:p>
          <a:p>
            <a:r>
              <a:rPr lang="en-IN" dirty="0"/>
              <a:t>			&lt;exclusions&gt;</a:t>
            </a:r>
          </a:p>
          <a:p>
            <a:r>
              <a:rPr lang="en-IN" dirty="0"/>
              <a:t>				&lt;exclusion&gt;</a:t>
            </a:r>
          </a:p>
          <a:p>
            <a:r>
              <a:rPr lang="en-IN" dirty="0"/>
              <a:t>					&lt;</a:t>
            </a:r>
            <a:r>
              <a:rPr lang="en-IN" dirty="0" err="1"/>
              <a:t>groupId</a:t>
            </a:r>
            <a:r>
              <a:rPr lang="en-IN" dirty="0"/>
              <a:t>&gt;</a:t>
            </a:r>
            <a:r>
              <a:rPr lang="en-IN" dirty="0" err="1"/>
              <a:t>org.junit.vintage</a:t>
            </a:r>
            <a:r>
              <a:rPr lang="en-IN" dirty="0"/>
              <a:t>&lt;/</a:t>
            </a:r>
            <a:r>
              <a:rPr lang="en-IN" dirty="0" err="1"/>
              <a:t>groupId</a:t>
            </a:r>
            <a:r>
              <a:rPr lang="en-IN" dirty="0"/>
              <a:t>&gt;</a:t>
            </a:r>
          </a:p>
          <a:p>
            <a:r>
              <a:rPr lang="en-IN" dirty="0"/>
              <a:t>					&lt;</a:t>
            </a:r>
            <a:r>
              <a:rPr lang="en-IN" dirty="0" err="1"/>
              <a:t>artifactId</a:t>
            </a:r>
            <a:r>
              <a:rPr lang="en-IN" dirty="0"/>
              <a:t>&gt;</a:t>
            </a:r>
            <a:r>
              <a:rPr lang="en-IN" dirty="0" err="1"/>
              <a:t>junit</a:t>
            </a:r>
            <a:r>
              <a:rPr lang="en-IN" dirty="0"/>
              <a:t>-vintage-engine&lt;/</a:t>
            </a:r>
            <a:r>
              <a:rPr lang="en-IN" dirty="0" err="1"/>
              <a:t>artifactId</a:t>
            </a:r>
            <a:r>
              <a:rPr lang="en-IN" dirty="0"/>
              <a:t>&gt;</a:t>
            </a:r>
          </a:p>
          <a:p>
            <a:r>
              <a:rPr lang="en-IN" dirty="0"/>
              <a:t>				&lt;/exclusion&gt;</a:t>
            </a:r>
          </a:p>
          <a:p>
            <a:r>
              <a:rPr lang="en-IN" dirty="0"/>
              <a:t>			&lt;/exclusions&gt;</a:t>
            </a:r>
          </a:p>
          <a:p>
            <a:r>
              <a:rPr lang="en-IN" dirty="0"/>
              <a:t>		&lt;/dependency&gt;</a:t>
            </a:r>
          </a:p>
          <a:p>
            <a:r>
              <a:rPr lang="en-IN" dirty="0"/>
              <a:t>	&lt;/dependencies&gt;</a:t>
            </a:r>
          </a:p>
          <a:p>
            <a:r>
              <a:rPr lang="en-IN" dirty="0"/>
              <a:t>	&lt;build&gt;</a:t>
            </a:r>
          </a:p>
          <a:p>
            <a:r>
              <a:rPr lang="en-IN" dirty="0"/>
              <a:t>		</a:t>
            </a:r>
          </a:p>
        </p:txBody>
      </p:sp>
    </p:spTree>
    <p:extLst>
      <p:ext uri="{BB962C8B-B14F-4D97-AF65-F5344CB8AC3E}">
        <p14:creationId xmlns:p14="http://schemas.microsoft.com/office/powerpoint/2010/main" val="35464109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7E92AD-99FC-930A-587C-38E7B8A304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303AF6A-5025-BBFB-6E92-714586DB3AE3}"/>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335729A8-37F3-4D91-4712-BA9E76F9153E}"/>
              </a:ext>
            </a:extLst>
          </p:cNvPr>
          <p:cNvSpPr txBox="1"/>
          <p:nvPr/>
        </p:nvSpPr>
        <p:spPr>
          <a:xfrm>
            <a:off x="774569" y="642735"/>
            <a:ext cx="10642862" cy="2308324"/>
          </a:xfrm>
          <a:prstGeom prst="rect">
            <a:avLst/>
          </a:prstGeom>
          <a:noFill/>
        </p:spPr>
        <p:txBody>
          <a:bodyPr wrap="square">
            <a:spAutoFit/>
          </a:bodyPr>
          <a:lstStyle/>
          <a:p>
            <a:r>
              <a:rPr lang="en-IN" dirty="0"/>
              <a:t>&lt;plugins&gt;</a:t>
            </a:r>
          </a:p>
          <a:p>
            <a:r>
              <a:rPr lang="en-IN" dirty="0"/>
              <a:t>			&lt;plugin&gt;</a:t>
            </a:r>
          </a:p>
          <a:p>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r>
              <a:rPr lang="en-IN" dirty="0"/>
              <a:t>				&lt;</a:t>
            </a:r>
            <a:r>
              <a:rPr lang="en-IN" dirty="0" err="1"/>
              <a:t>artifactId</a:t>
            </a:r>
            <a:r>
              <a:rPr lang="en-IN" dirty="0"/>
              <a:t>&gt;spring-boot-maven-plugin&lt;/</a:t>
            </a:r>
            <a:r>
              <a:rPr lang="en-IN" dirty="0" err="1"/>
              <a:t>artifactId</a:t>
            </a:r>
            <a:r>
              <a:rPr lang="en-IN" dirty="0"/>
              <a:t>&gt;</a:t>
            </a:r>
          </a:p>
          <a:p>
            <a:r>
              <a:rPr lang="en-IN" dirty="0"/>
              <a:t>			&lt;/plugin&gt;</a:t>
            </a:r>
          </a:p>
          <a:p>
            <a:r>
              <a:rPr lang="en-IN" dirty="0"/>
              <a:t>		&lt;/plugins&gt;</a:t>
            </a:r>
          </a:p>
          <a:p>
            <a:r>
              <a:rPr lang="en-IN" dirty="0"/>
              <a:t>	&lt;/build&gt;</a:t>
            </a:r>
          </a:p>
          <a:p>
            <a:r>
              <a:rPr lang="en-IN" dirty="0"/>
              <a:t>&lt;/project&gt;</a:t>
            </a:r>
          </a:p>
        </p:txBody>
      </p:sp>
      <p:sp>
        <p:nvSpPr>
          <p:cNvPr id="7" name="TextBox 6">
            <a:extLst>
              <a:ext uri="{FF2B5EF4-FFF2-40B4-BE49-F238E27FC236}">
                <a16:creationId xmlns:a16="http://schemas.microsoft.com/office/drawing/2014/main" id="{D3942C65-7D9F-54DD-85D8-0C230F53EE7D}"/>
              </a:ext>
            </a:extLst>
          </p:cNvPr>
          <p:cNvSpPr txBox="1"/>
          <p:nvPr/>
        </p:nvSpPr>
        <p:spPr>
          <a:xfrm>
            <a:off x="216031" y="3598682"/>
            <a:ext cx="11759938" cy="1938992"/>
          </a:xfrm>
          <a:prstGeom prst="rect">
            <a:avLst/>
          </a:prstGeom>
          <a:noFill/>
        </p:spPr>
        <p:txBody>
          <a:bodyPr wrap="square">
            <a:spAutoFit/>
          </a:bodyPr>
          <a:lstStyle/>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application.properties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file contains application-wide properties. Spring reads the properties defined in this file to configure your application. You can define a server’s default port, server’s context path, database URLs, etc. in this file.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3. DemoSpringBootApplication.java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class is by default generated by Spring Boot to bootstrap Spring application:</a:t>
            </a:r>
          </a:p>
        </p:txBody>
      </p:sp>
    </p:spTree>
    <p:extLst>
      <p:ext uri="{BB962C8B-B14F-4D97-AF65-F5344CB8AC3E}">
        <p14:creationId xmlns:p14="http://schemas.microsoft.com/office/powerpoint/2010/main" val="2209971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90943C-5847-C928-4E4B-EF68BA1FE2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453B6A-22AC-EE13-9BEA-534AA4720AAB}"/>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1D900040-10A5-583E-44AF-190D38268D76}"/>
              </a:ext>
            </a:extLst>
          </p:cNvPr>
          <p:cNvSpPr txBox="1"/>
          <p:nvPr/>
        </p:nvSpPr>
        <p:spPr>
          <a:xfrm>
            <a:off x="702296" y="896541"/>
            <a:ext cx="10651504" cy="2585323"/>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150596F-E283-FA36-090F-B43B6FB91D69}"/>
              </a:ext>
            </a:extLst>
          </p:cNvPr>
          <p:cNvSpPr txBox="1"/>
          <p:nvPr/>
        </p:nvSpPr>
        <p:spPr>
          <a:xfrm>
            <a:off x="232919" y="3874196"/>
            <a:ext cx="11590257" cy="2246769"/>
          </a:xfrm>
          <a:prstGeom prst="rect">
            <a:avLst/>
          </a:prstGeom>
          <a:noFill/>
        </p:spPr>
        <p:txBody>
          <a:bodyPr wrap="square">
            <a:spAutoFit/>
          </a:bodyPr>
          <a:lstStyle/>
          <a:p>
            <a:r>
              <a:rPr lang="en-US" sz="2000" dirty="0">
                <a:solidFill>
                  <a:schemeClr val="tx1">
                    <a:lumMod val="65000"/>
                    <a:lumOff val="35000"/>
                  </a:schemeClr>
                </a:solidFill>
                <a:effectLst/>
              </a:rPr>
              <a:t>It is annotated with @SpringBootApplication annotation which triggers auto-configuration and component scanning and can be used to declare one or more @Bean methods also. It contains the main method which bootstraps the application by calling the run() method on </a:t>
            </a:r>
            <a:r>
              <a:rPr lang="en-US" sz="2000" dirty="0" err="1">
                <a:solidFill>
                  <a:schemeClr val="tx1">
                    <a:lumMod val="65000"/>
                    <a:lumOff val="35000"/>
                  </a:schemeClr>
                </a:solidFill>
                <a:effectLst/>
              </a:rPr>
              <a:t>SpringApplication</a:t>
            </a:r>
            <a:r>
              <a:rPr lang="en-US" sz="2000" dirty="0">
                <a:solidFill>
                  <a:schemeClr val="tx1">
                    <a:lumMod val="65000"/>
                    <a:lumOff val="35000"/>
                  </a:schemeClr>
                </a:solidFill>
                <a:effectLst/>
              </a:rPr>
              <a:t> class. The run() method accepts </a:t>
            </a:r>
            <a:r>
              <a:rPr lang="en-US" sz="2000" dirty="0" err="1">
                <a:solidFill>
                  <a:schemeClr val="tx1">
                    <a:lumMod val="65000"/>
                    <a:lumOff val="35000"/>
                  </a:schemeClr>
                </a:solidFill>
                <a:effectLst/>
              </a:rPr>
              <a:t>DemoSpringBootApplication.class</a:t>
            </a:r>
            <a:r>
              <a:rPr lang="en-US" sz="2000" dirty="0">
                <a:solidFill>
                  <a:schemeClr val="tx1">
                    <a:lumMod val="65000"/>
                    <a:lumOff val="35000"/>
                  </a:schemeClr>
                </a:solidFill>
                <a:effectLst/>
              </a:rPr>
              <a:t> as parameter to tell Spring Boot that this is the primary component.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DemoSpringBootApplicationTests.java</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file, test cases are written.</a:t>
            </a:r>
          </a:p>
        </p:txBody>
      </p:sp>
    </p:spTree>
    <p:extLst>
      <p:ext uri="{BB962C8B-B14F-4D97-AF65-F5344CB8AC3E}">
        <p14:creationId xmlns:p14="http://schemas.microsoft.com/office/powerpoint/2010/main" val="3808466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7BA421-4301-706A-18B4-99B0DC41A93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34CA89-CB77-C241-F06A-1CC94AD90292}"/>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DFB02375-A865-CCD7-0D6F-1B191C8CD8EC}"/>
              </a:ext>
            </a:extLst>
          </p:cNvPr>
          <p:cNvSpPr txBox="1"/>
          <p:nvPr/>
        </p:nvSpPr>
        <p:spPr>
          <a:xfrm>
            <a:off x="989029" y="541197"/>
            <a:ext cx="6099142" cy="523220"/>
          </a:xfrm>
          <a:prstGeom prst="rect">
            <a:avLst/>
          </a:prstGeom>
          <a:noFill/>
        </p:spPr>
        <p:txBody>
          <a:bodyPr wrap="square">
            <a:spAutoFit/>
          </a:bodyPr>
          <a:lstStyle/>
          <a:p>
            <a:r>
              <a:rPr lang="en-IN" sz="2800" b="1" dirty="0"/>
              <a:t>@SpringBootApplication </a:t>
            </a:r>
          </a:p>
        </p:txBody>
      </p:sp>
      <p:sp>
        <p:nvSpPr>
          <p:cNvPr id="7" name="TextBox 6">
            <a:extLst>
              <a:ext uri="{FF2B5EF4-FFF2-40B4-BE49-F238E27FC236}">
                <a16:creationId xmlns:a16="http://schemas.microsoft.com/office/drawing/2014/main" id="{BA99EC34-7440-663B-9ABE-B91DD8E6E7E3}"/>
              </a:ext>
            </a:extLst>
          </p:cNvPr>
          <p:cNvSpPr txBox="1"/>
          <p:nvPr/>
        </p:nvSpPr>
        <p:spPr>
          <a:xfrm>
            <a:off x="202676" y="1169172"/>
            <a:ext cx="11420574" cy="707886"/>
          </a:xfrm>
          <a:prstGeom prst="rect">
            <a:avLst/>
          </a:prstGeom>
          <a:noFill/>
        </p:spPr>
        <p:txBody>
          <a:bodyPr wrap="square">
            <a:spAutoFit/>
          </a:bodyPr>
          <a:lstStyle/>
          <a:p>
            <a:r>
              <a:rPr lang="en-US" sz="2000" dirty="0">
                <a:solidFill>
                  <a:schemeClr val="tx1">
                    <a:lumMod val="65000"/>
                    <a:lumOff val="35000"/>
                  </a:schemeClr>
                </a:solidFill>
              </a:rPr>
              <a:t>We have already seen that the class which is used to bootstrap Spring Boot application is annotated with @SpringBootApplication annotation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027EFF6-E63D-1FCE-DEBE-8C7FEA912C07}"/>
              </a:ext>
            </a:extLst>
          </p:cNvPr>
          <p:cNvSpPr txBox="1"/>
          <p:nvPr/>
        </p:nvSpPr>
        <p:spPr>
          <a:xfrm>
            <a:off x="287517" y="2131545"/>
            <a:ext cx="11543122" cy="286232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a:t>
            </a:r>
          </a:p>
        </p:txBody>
      </p:sp>
      <p:sp>
        <p:nvSpPr>
          <p:cNvPr id="11" name="TextBox 10">
            <a:extLst>
              <a:ext uri="{FF2B5EF4-FFF2-40B4-BE49-F238E27FC236}">
                <a16:creationId xmlns:a16="http://schemas.microsoft.com/office/drawing/2014/main" id="{4D499F29-3FF6-F794-89F6-3642CC3C69C6}"/>
              </a:ext>
            </a:extLst>
          </p:cNvPr>
          <p:cNvSpPr txBox="1"/>
          <p:nvPr/>
        </p:nvSpPr>
        <p:spPr>
          <a:xfrm>
            <a:off x="202675" y="5396002"/>
            <a:ext cx="10873819" cy="400110"/>
          </a:xfrm>
          <a:prstGeom prst="rect">
            <a:avLst/>
          </a:prstGeom>
          <a:noFill/>
        </p:spPr>
        <p:txBody>
          <a:bodyPr wrap="square">
            <a:spAutoFit/>
          </a:bodyPr>
          <a:lstStyle/>
          <a:p>
            <a:r>
              <a:rPr lang="en-US" sz="2000" dirty="0">
                <a:solidFill>
                  <a:schemeClr val="tx1">
                    <a:lumMod val="65000"/>
                    <a:lumOff val="35000"/>
                  </a:schemeClr>
                </a:solidFill>
              </a:rPr>
              <a:t>Now, let us understand this annotation in detail.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877740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AC1F1A-CAAF-7CD8-54DB-3EF0D1914D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0831F0-550C-5245-9745-1724BB17094A}"/>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D363C9A6-CA55-5033-B673-C7AEABFD3745}"/>
              </a:ext>
            </a:extLst>
          </p:cNvPr>
          <p:cNvSpPr txBox="1"/>
          <p:nvPr/>
        </p:nvSpPr>
        <p:spPr>
          <a:xfrm>
            <a:off x="470554" y="1301175"/>
            <a:ext cx="11250891" cy="4093428"/>
          </a:xfrm>
          <a:prstGeom prst="rect">
            <a:avLst/>
          </a:prstGeom>
          <a:noFill/>
        </p:spPr>
        <p:txBody>
          <a:bodyPr wrap="square">
            <a:spAutoFit/>
          </a:bodyPr>
          <a:lstStyle/>
          <a:p>
            <a:r>
              <a:rPr lang="en-US" sz="2000" dirty="0">
                <a:solidFill>
                  <a:schemeClr val="tx1">
                    <a:lumMod val="65000"/>
                    <a:lumOff val="35000"/>
                  </a:schemeClr>
                </a:solidFill>
                <a:effectLst/>
              </a:rPr>
              <a:t>The @SpringBootApplication annotation indicates that it is a configuration class and also triggers auto-configuration and component scanning. It is a combination of the following annotations with their default attributes: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@EnableAutoConfiguration – This annotation enables auto-configuration for Spring Boot application which automatically configures your application based on the dependencies that you have added.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@ComponentScan – This enables Spring bean dependency injection feature by using @Autowired annotation. All application components which are annotated with @Component, @Service, @Repository or @Controller are automatically registered as Spring Beans. These beans can be injected by using @Autowired annotation.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@Configuration – This enables Java based configurations for Spring boot application. </a:t>
            </a:r>
          </a:p>
        </p:txBody>
      </p:sp>
    </p:spTree>
    <p:extLst>
      <p:ext uri="{BB962C8B-B14F-4D97-AF65-F5344CB8AC3E}">
        <p14:creationId xmlns:p14="http://schemas.microsoft.com/office/powerpoint/2010/main" val="3964731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E71B62-43F1-6FEA-2D6B-616E2A8429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7A2458B-6B66-CC78-6B33-0DF806A1A6C7}"/>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F6176955-0998-4D3D-D701-11A9CE18634C}"/>
              </a:ext>
            </a:extLst>
          </p:cNvPr>
          <p:cNvSpPr txBox="1"/>
          <p:nvPr/>
        </p:nvSpPr>
        <p:spPr>
          <a:xfrm>
            <a:off x="989029" y="503490"/>
            <a:ext cx="6099142" cy="523220"/>
          </a:xfrm>
          <a:prstGeom prst="rect">
            <a:avLst/>
          </a:prstGeom>
          <a:noFill/>
        </p:spPr>
        <p:txBody>
          <a:bodyPr wrap="square">
            <a:spAutoFit/>
          </a:bodyPr>
          <a:lstStyle/>
          <a:p>
            <a:r>
              <a:rPr lang="en-IN" sz="2800" b="1" dirty="0"/>
              <a:t>Spring Boot Runners </a:t>
            </a:r>
          </a:p>
        </p:txBody>
      </p:sp>
      <p:sp>
        <p:nvSpPr>
          <p:cNvPr id="7" name="TextBox 6">
            <a:extLst>
              <a:ext uri="{FF2B5EF4-FFF2-40B4-BE49-F238E27FC236}">
                <a16:creationId xmlns:a16="http://schemas.microsoft.com/office/drawing/2014/main" id="{26682233-B63A-30A9-F225-A812567174DE}"/>
              </a:ext>
            </a:extLst>
          </p:cNvPr>
          <p:cNvSpPr txBox="1"/>
          <p:nvPr/>
        </p:nvSpPr>
        <p:spPr>
          <a:xfrm>
            <a:off x="410066" y="1397675"/>
            <a:ext cx="11166050" cy="3477875"/>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create and start Spring Boot application. If you want to perform some action immediately after the application has started, then for this Spring Boot provides following two interfaces: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CommandLineRunner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ApplicationRunner</a:t>
            </a:r>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CommandLineRunner</a:t>
            </a:r>
            <a:r>
              <a:rPr lang="en-US" sz="2000" dirty="0">
                <a:solidFill>
                  <a:schemeClr val="tx1">
                    <a:lumMod val="65000"/>
                    <a:lumOff val="35000"/>
                  </a:schemeClr>
                </a:solidFill>
                <a:effectLst/>
              </a:rPr>
              <a:t> is a Spring Boot interface with a run() method. Spring Boot automatically calls this method of all beans implementing this interface after the application context has been loaded.</a:t>
            </a:r>
          </a:p>
          <a:p>
            <a:r>
              <a:rPr lang="en-US" sz="2000" dirty="0">
                <a:solidFill>
                  <a:schemeClr val="tx1">
                    <a:lumMod val="65000"/>
                    <a:lumOff val="35000"/>
                  </a:schemeClr>
                </a:solidFill>
                <a:effectLst/>
              </a:rPr>
              <a:t>To use this interface, you can modify the </a:t>
            </a:r>
            <a:r>
              <a:rPr lang="en-US" sz="2000" dirty="0" err="1">
                <a:solidFill>
                  <a:schemeClr val="tx1">
                    <a:lumMod val="65000"/>
                    <a:lumOff val="35000"/>
                  </a:schemeClr>
                </a:solidFill>
                <a:effectLst/>
              </a:rPr>
              <a:t>DemoSpringBootApplication</a:t>
            </a:r>
            <a:r>
              <a:rPr lang="en-US" sz="2000" dirty="0">
                <a:solidFill>
                  <a:schemeClr val="tx1">
                    <a:lumMod val="65000"/>
                    <a:lumOff val="35000"/>
                  </a:schemeClr>
                </a:solidFill>
                <a:effectLst/>
              </a:rPr>
              <a:t> class created in the previous demo as follows:</a:t>
            </a:r>
          </a:p>
        </p:txBody>
      </p:sp>
    </p:spTree>
    <p:extLst>
      <p:ext uri="{BB962C8B-B14F-4D97-AF65-F5344CB8AC3E}">
        <p14:creationId xmlns:p14="http://schemas.microsoft.com/office/powerpoint/2010/main" val="160029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7DCA58-FD33-EDA3-3332-2CB1D390AFF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80EA16-790F-CE0A-25FE-268B5E32A1CA}"/>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152A060E-5AA3-C8BF-AD20-DB230180DE2F}"/>
              </a:ext>
            </a:extLst>
          </p:cNvPr>
          <p:cNvSpPr txBox="1"/>
          <p:nvPr/>
        </p:nvSpPr>
        <p:spPr>
          <a:xfrm>
            <a:off x="838201" y="629602"/>
            <a:ext cx="11077280" cy="5909310"/>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com.hnd.repository.CustomerLoginRepository</a:t>
            </a:r>
            <a:r>
              <a:rPr lang="en-IN" dirty="0"/>
              <a:t>;</a:t>
            </a:r>
          </a:p>
          <a:p>
            <a:r>
              <a:rPr lang="en-IN" dirty="0"/>
              <a:t>import </a:t>
            </a:r>
            <a:r>
              <a:rPr lang="en-IN" dirty="0" err="1"/>
              <a:t>com.hnd.repository.CustomerLoginRepositoryImpl</a:t>
            </a:r>
            <a:r>
              <a:rPr lang="en-IN" dirty="0"/>
              <a:t>;</a:t>
            </a:r>
          </a:p>
          <a:p>
            <a:r>
              <a:rPr lang="en-IN" dirty="0"/>
              <a:t>public class </a:t>
            </a:r>
            <a:r>
              <a:rPr lang="en-IN" dirty="0" err="1"/>
              <a:t>CustomerLoginServiceImpl</a:t>
            </a:r>
            <a:r>
              <a:rPr lang="en-IN" dirty="0"/>
              <a:t> implements </a:t>
            </a:r>
            <a:r>
              <a:rPr lang="en-IN" dirty="0" err="1"/>
              <a:t>CustomerLoginService</a:t>
            </a:r>
            <a:r>
              <a:rPr lang="en-IN" dirty="0"/>
              <a:t> {</a:t>
            </a:r>
          </a:p>
          <a:p>
            <a:r>
              <a:rPr lang="en-IN" dirty="0"/>
              <a:t>	private </a:t>
            </a:r>
            <a:r>
              <a:rPr lang="en-IN" dirty="0" err="1"/>
              <a:t>CustomerLoginRepository</a:t>
            </a:r>
            <a:r>
              <a:rPr lang="en-IN" dirty="0"/>
              <a:t> </a:t>
            </a:r>
            <a:r>
              <a:rPr lang="en-IN" dirty="0" err="1"/>
              <a:t>customerLoginRepository</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String </a:t>
            </a:r>
            <a:r>
              <a:rPr lang="en-IN" dirty="0" err="1"/>
              <a:t>toReturn</a:t>
            </a:r>
            <a:r>
              <a:rPr lang="en-IN" dirty="0"/>
              <a:t> = null;</a:t>
            </a:r>
          </a:p>
          <a:p>
            <a:r>
              <a:rPr lang="en-IN" dirty="0"/>
              <a:t>		</a:t>
            </a:r>
            <a:r>
              <a:rPr lang="en-IN" dirty="0" err="1"/>
              <a:t>customerLoginRepository</a:t>
            </a:r>
            <a:r>
              <a:rPr lang="en-IN" dirty="0"/>
              <a:t> = new </a:t>
            </a:r>
            <a:r>
              <a:rPr lang="en-IN" dirty="0" err="1"/>
              <a:t>CustomerLoginRepositoryImpl</a:t>
            </a:r>
            <a:r>
              <a:rPr lang="en-IN" dirty="0"/>
              <a:t>();</a:t>
            </a:r>
          </a:p>
          <a:p>
            <a:r>
              <a:rPr lang="en-IN" dirty="0"/>
              <a:t>		</a:t>
            </a:r>
            <a:r>
              <a:rPr lang="en-IN" dirty="0" err="1"/>
              <a:t>CustomerLoginDTO</a:t>
            </a:r>
            <a:r>
              <a:rPr lang="en-IN" dirty="0"/>
              <a:t> </a:t>
            </a:r>
            <a:r>
              <a:rPr lang="en-IN" dirty="0" err="1"/>
              <a:t>customerLoginFromRepository</a:t>
            </a:r>
            <a:r>
              <a:rPr lang="en-IN" dirty="0"/>
              <a:t> = </a:t>
            </a:r>
          </a:p>
          <a:p>
            <a:r>
              <a:rPr lang="en-IN" dirty="0"/>
              <a:t>				</a:t>
            </a:r>
            <a:r>
              <a:rPr lang="en-IN" dirty="0" err="1"/>
              <a:t>customerLoginRepository.getCustomerLoginByLoginName</a:t>
            </a:r>
            <a:r>
              <a:rPr lang="en-IN" dirty="0"/>
              <a:t>(</a:t>
            </a:r>
            <a:r>
              <a:rPr lang="en-IN" dirty="0" err="1"/>
              <a:t>customerLoginDTO.getLoginName</a:t>
            </a:r>
            <a:r>
              <a:rPr lang="en-IN" dirty="0"/>
              <a:t>());</a:t>
            </a:r>
          </a:p>
          <a:p>
            <a:r>
              <a:rPr lang="en-IN" dirty="0"/>
              <a:t>		if (</a:t>
            </a:r>
            <a:r>
              <a:rPr lang="en-IN" dirty="0" err="1"/>
              <a:t>customerLoginDTO.getPassword</a:t>
            </a:r>
            <a:r>
              <a:rPr lang="en-IN" dirty="0"/>
              <a:t>().equals(</a:t>
            </a:r>
            <a:r>
              <a:rPr lang="en-IN" dirty="0" err="1"/>
              <a:t>customerLoginFromRepository.getPassword</a:t>
            </a:r>
            <a:r>
              <a:rPr lang="en-IN" dirty="0"/>
              <a:t>())) {</a:t>
            </a:r>
          </a:p>
          <a:p>
            <a:r>
              <a:rPr lang="en-IN" dirty="0"/>
              <a:t>			</a:t>
            </a:r>
            <a:r>
              <a:rPr lang="en-IN" dirty="0" err="1"/>
              <a:t>toReturn</a:t>
            </a:r>
            <a:r>
              <a:rPr lang="en-IN" dirty="0"/>
              <a:t> = "SUCCESS";</a:t>
            </a:r>
          </a:p>
          <a:p>
            <a:r>
              <a:rPr lang="en-IN" dirty="0"/>
              <a:t>		} else {</a:t>
            </a:r>
          </a:p>
          <a:p>
            <a:r>
              <a:rPr lang="en-IN" dirty="0"/>
              <a:t>			throw new </a:t>
            </a:r>
            <a:r>
              <a:rPr lang="en-IN" dirty="0" err="1"/>
              <a:t>hndBankException</a:t>
            </a:r>
            <a:r>
              <a:rPr lang="en-IN" dirty="0"/>
              <a:t>("</a:t>
            </a:r>
            <a:r>
              <a:rPr lang="en-IN" dirty="0" err="1"/>
              <a:t>Service.WRONG_CREDENTIALS</a:t>
            </a:r>
            <a:r>
              <a:rPr lang="en-IN" dirty="0"/>
              <a:t>");</a:t>
            </a:r>
          </a:p>
          <a:p>
            <a:r>
              <a:rPr lang="en-IN" dirty="0"/>
              <a:t>		}</a:t>
            </a:r>
          </a:p>
          <a:p>
            <a:r>
              <a:rPr lang="en-IN" dirty="0"/>
              <a:t>		return </a:t>
            </a:r>
            <a:r>
              <a:rPr lang="en-IN" dirty="0" err="1"/>
              <a:t>toReturn</a:t>
            </a:r>
            <a:r>
              <a:rPr lang="en-IN" dirty="0"/>
              <a:t>;</a:t>
            </a:r>
          </a:p>
          <a:p>
            <a:r>
              <a:rPr lang="en-IN" dirty="0"/>
              <a:t>	}</a:t>
            </a:r>
          </a:p>
          <a:p>
            <a:r>
              <a:rPr lang="en-IN" dirty="0"/>
              <a:t>}</a:t>
            </a:r>
          </a:p>
        </p:txBody>
      </p:sp>
    </p:spTree>
    <p:extLst>
      <p:ext uri="{BB962C8B-B14F-4D97-AF65-F5344CB8AC3E}">
        <p14:creationId xmlns:p14="http://schemas.microsoft.com/office/powerpoint/2010/main" val="9177644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6D821F-E754-515E-5F76-04912E4D52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80D21B-4DAB-22FC-32ED-C5298F07536C}"/>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11B64664-913A-98EC-9473-14F71768005B}"/>
              </a:ext>
            </a:extLst>
          </p:cNvPr>
          <p:cNvSpPr txBox="1"/>
          <p:nvPr/>
        </p:nvSpPr>
        <p:spPr>
          <a:xfrm>
            <a:off x="424206" y="1001038"/>
            <a:ext cx="11528982" cy="5355312"/>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@SpringBootApplication</a:t>
            </a:r>
          </a:p>
          <a:p>
            <a:r>
              <a:rPr lang="en-IN" dirty="0"/>
              <a:t>public class </a:t>
            </a:r>
            <a:r>
              <a:rPr lang="en-IN" dirty="0" err="1"/>
              <a:t>DemoSpringBootApplication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DemoSpringBootApplication.class</a:t>
            </a:r>
            <a:r>
              <a:rPr lang="en-IN" dirty="0"/>
              <a:t>); </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DemoSpringBootApplication.class</a:t>
            </a:r>
            <a:r>
              <a:rPr lang="en-IN" dirty="0"/>
              <a:t>, </a:t>
            </a:r>
            <a:r>
              <a:rPr lang="en-IN" dirty="0" err="1"/>
              <a:t>args</a:t>
            </a:r>
            <a:r>
              <a:rPr lang="en-IN" dirty="0"/>
              <a:t>);</a:t>
            </a:r>
          </a:p>
          <a:p>
            <a:r>
              <a:rPr lang="en-IN" dirty="0"/>
              <a:t>	}</a:t>
            </a:r>
          </a:p>
          <a:p>
            <a:r>
              <a:rPr lang="en-IN" dirty="0"/>
              <a:t>	</a:t>
            </a:r>
          </a:p>
          <a:p>
            <a:r>
              <a:rPr lang="en-IN" dirty="0"/>
              <a:t>	@Override</a:t>
            </a:r>
          </a:p>
          <a:p>
            <a:r>
              <a:rPr lang="en-IN" dirty="0"/>
              <a:t>	public void run(String... </a:t>
            </a:r>
            <a:r>
              <a:rPr lang="en-IN" dirty="0" err="1"/>
              <a:t>args</a:t>
            </a:r>
            <a:r>
              <a:rPr lang="en-IN" dirty="0"/>
              <a:t>) throws Exception {</a:t>
            </a:r>
          </a:p>
          <a:p>
            <a:r>
              <a:rPr lang="en-IN" dirty="0"/>
              <a:t>		LOGGER.info("Welcome to </a:t>
            </a:r>
            <a:r>
              <a:rPr lang="en-IN" dirty="0" err="1"/>
              <a:t>CommandLineRunner</a:t>
            </a:r>
            <a:r>
              <a:rPr lang="en-IN" dirty="0"/>
              <a:t>");</a:t>
            </a:r>
          </a:p>
          <a:p>
            <a:r>
              <a:rPr lang="en-IN" dirty="0"/>
              <a:t>	}</a:t>
            </a:r>
          </a:p>
          <a:p>
            <a:r>
              <a:rPr lang="en-IN" dirty="0"/>
              <a:t>}</a:t>
            </a:r>
          </a:p>
        </p:txBody>
      </p:sp>
    </p:spTree>
    <p:extLst>
      <p:ext uri="{BB962C8B-B14F-4D97-AF65-F5344CB8AC3E}">
        <p14:creationId xmlns:p14="http://schemas.microsoft.com/office/powerpoint/2010/main" val="2541822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211492-EF2A-2EA0-2840-CB33826A5C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18CF-DDE6-EC50-3F8A-4DB6FC9CA7A5}"/>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F1DB5B04-3A6D-D012-E950-C4B27FF81E26}"/>
              </a:ext>
            </a:extLst>
          </p:cNvPr>
          <p:cNvSpPr txBox="1"/>
          <p:nvPr/>
        </p:nvSpPr>
        <p:spPr>
          <a:xfrm>
            <a:off x="989029" y="494064"/>
            <a:ext cx="6099142" cy="461665"/>
          </a:xfrm>
          <a:prstGeom prst="rect">
            <a:avLst/>
          </a:prstGeom>
          <a:noFill/>
        </p:spPr>
        <p:txBody>
          <a:bodyPr wrap="square">
            <a:spAutoFit/>
          </a:bodyPr>
          <a:lstStyle/>
          <a:p>
            <a:r>
              <a:rPr lang="en-IN" sz="2400" b="1" dirty="0"/>
              <a:t>Configuring Spring Boot application </a:t>
            </a:r>
          </a:p>
        </p:txBody>
      </p:sp>
      <p:sp>
        <p:nvSpPr>
          <p:cNvPr id="7" name="TextBox 6">
            <a:extLst>
              <a:ext uri="{FF2B5EF4-FFF2-40B4-BE49-F238E27FC236}">
                <a16:creationId xmlns:a16="http://schemas.microsoft.com/office/drawing/2014/main" id="{0BE839EB-E744-FCAD-ED68-AC9A2D969198}"/>
              </a:ext>
            </a:extLst>
          </p:cNvPr>
          <p:cNvSpPr txBox="1"/>
          <p:nvPr/>
        </p:nvSpPr>
        <p:spPr>
          <a:xfrm>
            <a:off x="249809" y="1143794"/>
            <a:ext cx="11279171" cy="707886"/>
          </a:xfrm>
          <a:prstGeom prst="rect">
            <a:avLst/>
          </a:prstGeom>
          <a:noFill/>
        </p:spPr>
        <p:txBody>
          <a:bodyPr wrap="square">
            <a:spAutoFit/>
          </a:bodyPr>
          <a:lstStyle/>
          <a:p>
            <a:r>
              <a:rPr lang="en-US" sz="2000" dirty="0">
                <a:solidFill>
                  <a:schemeClr val="tx1">
                    <a:lumMod val="65000"/>
                    <a:lumOff val="35000"/>
                  </a:schemeClr>
                </a:solidFill>
              </a:rPr>
              <a:t>Spring Boot application is configured using a file named </a:t>
            </a:r>
            <a:r>
              <a:rPr lang="en-US" sz="2000" b="1" dirty="0" err="1">
                <a:solidFill>
                  <a:schemeClr val="tx1">
                    <a:lumMod val="65000"/>
                    <a:lumOff val="35000"/>
                  </a:schemeClr>
                </a:solidFill>
              </a:rPr>
              <a:t>application.properties</a:t>
            </a:r>
            <a:r>
              <a:rPr lang="en-US" sz="2000" dirty="0">
                <a:solidFill>
                  <a:schemeClr val="tx1">
                    <a:lumMod val="65000"/>
                    <a:lumOff val="35000"/>
                  </a:schemeClr>
                </a:solidFill>
              </a:rPr>
              <a:t>. It is auto detected without any Spring based configuration and is placed inside "</a:t>
            </a:r>
            <a:r>
              <a:rPr lang="en-US" sz="2000" b="1" dirty="0" err="1">
                <a:solidFill>
                  <a:schemeClr val="tx1">
                    <a:lumMod val="65000"/>
                    <a:lumOff val="35000"/>
                  </a:schemeClr>
                </a:solidFill>
              </a:rPr>
              <a:t>src</a:t>
            </a:r>
            <a:r>
              <a:rPr lang="en-US" sz="2000" b="1" dirty="0">
                <a:solidFill>
                  <a:schemeClr val="tx1">
                    <a:lumMod val="65000"/>
                    <a:lumOff val="35000"/>
                  </a:schemeClr>
                </a:solidFill>
              </a:rPr>
              <a:t>/main/resources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42B5AA3-9046-86AB-D01A-43451B484B09}"/>
              </a:ext>
            </a:extLst>
          </p:cNvPr>
          <p:cNvSpPr txBox="1"/>
          <p:nvPr/>
        </p:nvSpPr>
        <p:spPr>
          <a:xfrm>
            <a:off x="249808" y="2135073"/>
            <a:ext cx="11656245" cy="2246769"/>
          </a:xfrm>
          <a:prstGeom prst="rect">
            <a:avLst/>
          </a:prstGeom>
          <a:noFill/>
        </p:spPr>
        <p:txBody>
          <a:bodyPr wrap="square">
            <a:spAutoFit/>
          </a:bodyPr>
          <a:lstStyle/>
          <a:p>
            <a:r>
              <a:rPr lang="en-US" sz="2000" dirty="0">
                <a:solidFill>
                  <a:schemeClr val="tx1">
                    <a:lumMod val="65000"/>
                    <a:lumOff val="35000"/>
                  </a:schemeClr>
                </a:solidFill>
                <a:effectLst/>
              </a:rPr>
              <a:t>In this file, various default properties are specified to support logging, aspect-oriented programming, etc. All the default properties need not be specified in all the cases. We can specify them only on-demand. At startup, Spring application loads all the properties and adds them to the Spring Environment class. To use a custom property, the property needs to be added to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Then, the Environment class should be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into a class where the property is required and the property should be read from Environment using </a:t>
            </a:r>
            <a:r>
              <a:rPr lang="en-US" sz="2000" dirty="0" err="1">
                <a:solidFill>
                  <a:schemeClr val="tx1">
                    <a:lumMod val="65000"/>
                    <a:lumOff val="35000"/>
                  </a:schemeClr>
                </a:solidFill>
                <a:effectLst/>
              </a:rPr>
              <a:t>getProperty</a:t>
            </a:r>
            <a:r>
              <a:rPr lang="en-US" sz="2000" dirty="0">
                <a:solidFill>
                  <a:schemeClr val="tx1">
                    <a:lumMod val="65000"/>
                    <a:lumOff val="35000"/>
                  </a:schemeClr>
                </a:solidFill>
                <a:effectLst/>
              </a:rPr>
              <a:t>() method.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35352909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43AD5F-2BD2-F246-D820-9C39277014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9C0767-7B77-007A-14F7-C8E51363B368}"/>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9EEEC6C5-125B-C25E-2AB0-24F5AD5489AA}"/>
              </a:ext>
            </a:extLst>
          </p:cNvPr>
          <p:cNvSpPr txBox="1"/>
          <p:nvPr/>
        </p:nvSpPr>
        <p:spPr>
          <a:xfrm>
            <a:off x="989029" y="588332"/>
            <a:ext cx="6099142" cy="461665"/>
          </a:xfrm>
          <a:prstGeom prst="rect">
            <a:avLst/>
          </a:prstGeom>
          <a:noFill/>
        </p:spPr>
        <p:txBody>
          <a:bodyPr wrap="square">
            <a:spAutoFit/>
          </a:bodyPr>
          <a:lstStyle/>
          <a:p>
            <a:r>
              <a:rPr lang="en-IN" sz="2400" b="1" dirty="0"/>
              <a:t>Spring Boot - Demo </a:t>
            </a:r>
          </a:p>
        </p:txBody>
      </p:sp>
      <p:sp>
        <p:nvSpPr>
          <p:cNvPr id="7" name="TextBox 6">
            <a:extLst>
              <a:ext uri="{FF2B5EF4-FFF2-40B4-BE49-F238E27FC236}">
                <a16:creationId xmlns:a16="http://schemas.microsoft.com/office/drawing/2014/main" id="{7C1A9A1B-3BD2-9E5D-6D0B-A0C8C2F72532}"/>
              </a:ext>
            </a:extLst>
          </p:cNvPr>
          <p:cNvSpPr txBox="1"/>
          <p:nvPr/>
        </p:nvSpPr>
        <p:spPr>
          <a:xfrm>
            <a:off x="259237" y="1238062"/>
            <a:ext cx="11401720" cy="1323439"/>
          </a:xfrm>
          <a:prstGeom prst="rect">
            <a:avLst/>
          </a:prstGeom>
          <a:noFill/>
        </p:spPr>
        <p:txBody>
          <a:bodyPr wrap="square">
            <a:spAutoFit/>
          </a:bodyPr>
          <a:lstStyle/>
          <a:p>
            <a:r>
              <a:rPr lang="en-US" sz="2000" dirty="0">
                <a:solidFill>
                  <a:schemeClr val="tx1">
                    <a:lumMod val="65000"/>
                    <a:lumOff val="35000"/>
                  </a:schemeClr>
                </a:solidFill>
                <a:effectLst/>
              </a:rPr>
              <a:t>To understand how to implement Customer Login user story using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Create a new Spring Boot project using Spring </a:t>
            </a:r>
            <a:r>
              <a:rPr lang="en-US" sz="2000" dirty="0" err="1">
                <a:solidFill>
                  <a:schemeClr val="tx1">
                    <a:lumMod val="65000"/>
                    <a:lumOff val="35000"/>
                  </a:schemeClr>
                </a:solidFill>
                <a:effectLst/>
              </a:rPr>
              <a:t>Initializr</a:t>
            </a:r>
            <a:r>
              <a:rPr lang="en-US" sz="2000" dirty="0">
                <a:solidFill>
                  <a:schemeClr val="tx1">
                    <a:lumMod val="65000"/>
                    <a:lumOff val="35000"/>
                  </a:schemeClr>
                </a:solidFill>
                <a:effectLst/>
              </a:rPr>
              <a:t> </a:t>
            </a:r>
          </a:p>
        </p:txBody>
      </p:sp>
      <p:sp>
        <p:nvSpPr>
          <p:cNvPr id="9" name="TextBox 8">
            <a:extLst>
              <a:ext uri="{FF2B5EF4-FFF2-40B4-BE49-F238E27FC236}">
                <a16:creationId xmlns:a16="http://schemas.microsoft.com/office/drawing/2014/main" id="{1F801563-F69B-A67F-3114-53737F7125F8}"/>
              </a:ext>
            </a:extLst>
          </p:cNvPr>
          <p:cNvSpPr txBox="1"/>
          <p:nvPr/>
        </p:nvSpPr>
        <p:spPr>
          <a:xfrm>
            <a:off x="259237" y="2749566"/>
            <a:ext cx="11401720" cy="400110"/>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1354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341090-09D5-8A46-8292-4C3B261D1E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097CAB-B7FE-6F05-114E-D95AE49F7348}"/>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4" name="TextBox 3">
            <a:extLst>
              <a:ext uri="{FF2B5EF4-FFF2-40B4-BE49-F238E27FC236}">
                <a16:creationId xmlns:a16="http://schemas.microsoft.com/office/drawing/2014/main" id="{1914F9BE-B502-5285-E15D-8BB96C30160D}"/>
              </a:ext>
            </a:extLst>
          </p:cNvPr>
          <p:cNvSpPr txBox="1"/>
          <p:nvPr/>
        </p:nvSpPr>
        <p:spPr>
          <a:xfrm>
            <a:off x="465056" y="856357"/>
            <a:ext cx="11726944" cy="6001643"/>
          </a:xfrm>
          <a:prstGeom prst="rect">
            <a:avLst/>
          </a:prstGeom>
          <a:noFill/>
        </p:spPr>
        <p:txBody>
          <a:bodyPr wrap="square">
            <a:spAutoFit/>
          </a:bodyPr>
          <a:lstStyle/>
          <a:p>
            <a:r>
              <a:rPr lang="en-IN" sz="1600" dirty="0"/>
              <a:t>package </a:t>
            </a:r>
            <a:r>
              <a:rPr lang="en-IN" sz="1600" dirty="0" err="1"/>
              <a:t>com.hnd.dto</a:t>
            </a:r>
            <a:r>
              <a:rPr lang="en-IN" sz="1600" dirty="0"/>
              <a:t>;</a:t>
            </a:r>
          </a:p>
          <a:p>
            <a:r>
              <a:rPr lang="en-IN" sz="1600" dirty="0"/>
              <a:t>public class </a:t>
            </a:r>
            <a:r>
              <a:rPr lang="en-IN" sz="1600" dirty="0" err="1"/>
              <a:t>CustomerLoginDTO</a:t>
            </a:r>
            <a:r>
              <a:rPr lang="en-IN" sz="1600" dirty="0"/>
              <a:t> {</a:t>
            </a:r>
          </a:p>
          <a:p>
            <a:r>
              <a:rPr lang="en-IN" sz="1600" dirty="0"/>
              <a:t>		private String </a:t>
            </a:r>
            <a:r>
              <a:rPr lang="en-IN" sz="1600" dirty="0" err="1"/>
              <a:t>loginName</a:t>
            </a:r>
            <a:r>
              <a:rPr lang="en-IN" sz="1600" dirty="0"/>
              <a:t>;</a:t>
            </a:r>
          </a:p>
          <a:p>
            <a:r>
              <a:rPr lang="en-IN" sz="1600" dirty="0"/>
              <a:t>		private String password;</a:t>
            </a:r>
          </a:p>
          <a:p>
            <a:r>
              <a:rPr lang="en-IN" sz="1600" dirty="0"/>
              <a:t>		</a:t>
            </a:r>
          </a:p>
          <a:p>
            <a:r>
              <a:rPr lang="en-IN" sz="1600" dirty="0"/>
              <a:t>		public String </a:t>
            </a:r>
            <a:r>
              <a:rPr lang="en-IN" sz="1600" dirty="0" err="1"/>
              <a:t>getLoginName</a:t>
            </a:r>
            <a:r>
              <a:rPr lang="en-IN" sz="1600" dirty="0"/>
              <a:t>() {</a:t>
            </a:r>
          </a:p>
          <a:p>
            <a:r>
              <a:rPr lang="en-IN" sz="1600" dirty="0"/>
              <a:t>			return </a:t>
            </a:r>
            <a:r>
              <a:rPr lang="en-IN" sz="1600" dirty="0" err="1"/>
              <a:t>loginName</a:t>
            </a:r>
            <a:r>
              <a:rPr lang="en-IN" sz="1600" dirty="0"/>
              <a:t>;</a:t>
            </a:r>
          </a:p>
          <a:p>
            <a:r>
              <a:rPr lang="en-IN" sz="1600" dirty="0"/>
              <a:t>		}</a:t>
            </a:r>
          </a:p>
          <a:p>
            <a:r>
              <a:rPr lang="en-IN" sz="1600" dirty="0"/>
              <a:t>		public void </a:t>
            </a:r>
            <a:r>
              <a:rPr lang="en-IN" sz="1600" dirty="0" err="1"/>
              <a:t>setLoginName</a:t>
            </a:r>
            <a:r>
              <a:rPr lang="en-IN" sz="1600" dirty="0"/>
              <a:t>(String </a:t>
            </a:r>
            <a:r>
              <a:rPr lang="en-IN" sz="1600" dirty="0" err="1"/>
              <a:t>loginName</a:t>
            </a:r>
            <a:r>
              <a:rPr lang="en-IN" sz="1600" dirty="0"/>
              <a:t>) {</a:t>
            </a:r>
          </a:p>
          <a:p>
            <a:r>
              <a:rPr lang="en-IN" sz="1600" dirty="0"/>
              <a:t>			</a:t>
            </a:r>
            <a:r>
              <a:rPr lang="en-IN" sz="1600" dirty="0" err="1"/>
              <a:t>this.loginName</a:t>
            </a:r>
            <a:r>
              <a:rPr lang="en-IN" sz="1600" dirty="0"/>
              <a:t> = </a:t>
            </a:r>
            <a:r>
              <a:rPr lang="en-IN" sz="1600" dirty="0" err="1"/>
              <a:t>loginName</a:t>
            </a:r>
            <a:r>
              <a:rPr lang="en-IN" sz="1600" dirty="0"/>
              <a:t>;</a:t>
            </a:r>
          </a:p>
          <a:p>
            <a:r>
              <a:rPr lang="en-IN" sz="1600" dirty="0"/>
              <a:t>		}</a:t>
            </a:r>
          </a:p>
          <a:p>
            <a:r>
              <a:rPr lang="en-IN" sz="1600" dirty="0"/>
              <a:t>		public String </a:t>
            </a:r>
            <a:r>
              <a:rPr lang="en-IN" sz="1600" dirty="0" err="1"/>
              <a:t>getPassword</a:t>
            </a:r>
            <a:r>
              <a:rPr lang="en-IN" sz="1600" dirty="0"/>
              <a:t>() {</a:t>
            </a:r>
          </a:p>
          <a:p>
            <a:r>
              <a:rPr lang="en-IN" sz="1600" dirty="0"/>
              <a:t>			return password;</a:t>
            </a:r>
          </a:p>
          <a:p>
            <a:r>
              <a:rPr lang="en-IN" sz="1600" dirty="0"/>
              <a:t>		}</a:t>
            </a:r>
          </a:p>
          <a:p>
            <a:r>
              <a:rPr lang="en-IN" sz="1600" dirty="0"/>
              <a:t>		public void </a:t>
            </a:r>
            <a:r>
              <a:rPr lang="en-IN" sz="1600" dirty="0" err="1"/>
              <a:t>setPassword</a:t>
            </a:r>
            <a:r>
              <a:rPr lang="en-IN" sz="1600" dirty="0"/>
              <a:t>(String password) {</a:t>
            </a:r>
          </a:p>
          <a:p>
            <a:r>
              <a:rPr lang="en-IN" sz="1600" dirty="0"/>
              <a:t>			</a:t>
            </a:r>
            <a:r>
              <a:rPr lang="en-IN" sz="1600" dirty="0" err="1"/>
              <a:t>this.password</a:t>
            </a:r>
            <a:r>
              <a:rPr lang="en-IN" sz="1600" dirty="0"/>
              <a:t> = password;</a:t>
            </a:r>
          </a:p>
          <a:p>
            <a:r>
              <a:rPr lang="en-IN" sz="1600" dirty="0"/>
              <a:t>		}</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CustomerLoginDTO</a:t>
            </a:r>
            <a:r>
              <a:rPr lang="en-IN" sz="1600" dirty="0"/>
              <a:t> [</a:t>
            </a:r>
            <a:r>
              <a:rPr lang="en-IN" sz="1600" dirty="0" err="1"/>
              <a:t>loginName</a:t>
            </a:r>
            <a:r>
              <a:rPr lang="en-IN" sz="1600" dirty="0"/>
              <a:t>=" + </a:t>
            </a:r>
            <a:r>
              <a:rPr lang="en-IN" sz="1600" dirty="0" err="1"/>
              <a:t>loginName</a:t>
            </a:r>
            <a:r>
              <a:rPr lang="en-IN" sz="1600" dirty="0"/>
              <a:t> + ", password=" + password +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4021028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AD61B0-025F-CE5E-72E6-0DDBBDE4330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4E4D806-92AC-35E4-6F24-F66E5FA30B67}"/>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204B86E7-F2E2-65A6-84FC-7A1A3ABDEB37}"/>
              </a:ext>
            </a:extLst>
          </p:cNvPr>
          <p:cNvSpPr txBox="1"/>
          <p:nvPr/>
        </p:nvSpPr>
        <p:spPr>
          <a:xfrm>
            <a:off x="881405" y="666648"/>
            <a:ext cx="10317637"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6D22EAC-9273-F9C2-0BB0-42E4545D16DD}"/>
              </a:ext>
            </a:extLst>
          </p:cNvPr>
          <p:cNvSpPr txBox="1"/>
          <p:nvPr/>
        </p:nvSpPr>
        <p:spPr>
          <a:xfrm>
            <a:off x="410065" y="1300428"/>
            <a:ext cx="11326305"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com.hnd.dto.CustomerLoginDTO</a:t>
            </a:r>
            <a:r>
              <a:rPr lang="en-IN" dirty="0"/>
              <a:t>;</a:t>
            </a:r>
          </a:p>
          <a:p>
            <a:r>
              <a:rPr lang="en-IN" dirty="0"/>
              <a:t>public interface </a:t>
            </a:r>
            <a:r>
              <a:rPr lang="en-IN" dirty="0" err="1"/>
              <a:t>CustomerLoginRepository</a:t>
            </a:r>
            <a:r>
              <a:rPr lang="en-IN" dirty="0"/>
              <a:t> {</a:t>
            </a:r>
          </a:p>
          <a:p>
            <a:r>
              <a:rPr lang="en-IN" dirty="0"/>
              <a:t>	public </a:t>
            </a:r>
            <a:r>
              <a:rPr lang="en-IN" dirty="0" err="1"/>
              <a:t>CustomerLoginDTO</a:t>
            </a:r>
            <a:r>
              <a:rPr lang="en-IN" dirty="0"/>
              <a:t> </a:t>
            </a:r>
            <a:r>
              <a:rPr lang="en-IN" dirty="0" err="1"/>
              <a:t>getCustomerLoginByLoginName</a:t>
            </a:r>
            <a:r>
              <a:rPr lang="en-IN" dirty="0"/>
              <a:t>(String </a:t>
            </a:r>
            <a:r>
              <a:rPr lang="en-IN" dirty="0" err="1"/>
              <a:t>loginName</a:t>
            </a:r>
            <a:r>
              <a:rPr lang="en-IN" dirty="0"/>
              <a:t>);</a:t>
            </a:r>
          </a:p>
          <a:p>
            <a:r>
              <a:rPr lang="en-IN" dirty="0"/>
              <a:t>}</a:t>
            </a:r>
          </a:p>
        </p:txBody>
      </p:sp>
      <p:sp>
        <p:nvSpPr>
          <p:cNvPr id="9" name="TextBox 8">
            <a:extLst>
              <a:ext uri="{FF2B5EF4-FFF2-40B4-BE49-F238E27FC236}">
                <a16:creationId xmlns:a16="http://schemas.microsoft.com/office/drawing/2014/main" id="{E10A1B89-0E70-E575-0303-39023E1EBBE1}"/>
              </a:ext>
            </a:extLst>
          </p:cNvPr>
          <p:cNvSpPr txBox="1"/>
          <p:nvPr/>
        </p:nvSpPr>
        <p:spPr>
          <a:xfrm>
            <a:off x="805989" y="3117751"/>
            <a:ext cx="1093038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B84C85B-FB69-4945-8266-487721EFCBBB}"/>
              </a:ext>
            </a:extLst>
          </p:cNvPr>
          <p:cNvSpPr txBox="1"/>
          <p:nvPr/>
        </p:nvSpPr>
        <p:spPr>
          <a:xfrm>
            <a:off x="225456" y="3722756"/>
            <a:ext cx="11629533" cy="2585323"/>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java.util.HashMap</a:t>
            </a:r>
            <a:r>
              <a:rPr lang="en-IN" dirty="0"/>
              <a:t>;</a:t>
            </a:r>
          </a:p>
          <a:p>
            <a:r>
              <a:rPr lang="en-IN" dirty="0"/>
              <a:t>import </a:t>
            </a:r>
            <a:r>
              <a:rPr lang="en-IN" dirty="0" err="1"/>
              <a:t>java.util.Map</a:t>
            </a:r>
            <a:r>
              <a:rPr lang="en-IN" dirty="0"/>
              <a:t>;</a:t>
            </a:r>
          </a:p>
          <a:p>
            <a:r>
              <a:rPr lang="en-IN" dirty="0"/>
              <a:t>import </a:t>
            </a:r>
            <a:r>
              <a:rPr lang="en-IN" dirty="0" err="1"/>
              <a:t>org.springframework.stereotype.Repository</a:t>
            </a:r>
            <a:r>
              <a:rPr lang="en-IN" dirty="0"/>
              <a:t>;</a:t>
            </a:r>
          </a:p>
          <a:p>
            <a:r>
              <a:rPr lang="en-IN" dirty="0"/>
              <a:t>import </a:t>
            </a:r>
            <a:r>
              <a:rPr lang="en-IN" dirty="0" err="1"/>
              <a:t>com.hnd.dto.CustomerLoginDTO</a:t>
            </a:r>
            <a:r>
              <a:rPr lang="en-IN" dirty="0"/>
              <a:t>;</a:t>
            </a:r>
          </a:p>
          <a:p>
            <a:r>
              <a:rPr lang="en-IN" dirty="0"/>
              <a:t>@Repository(value="customerLoginRepository")</a:t>
            </a:r>
          </a:p>
          <a:p>
            <a:r>
              <a:rPr lang="en-IN" dirty="0"/>
              <a:t>public class </a:t>
            </a:r>
            <a:r>
              <a:rPr lang="en-IN" dirty="0" err="1"/>
              <a:t>CustomerLoginRepositoryImpl</a:t>
            </a:r>
            <a:r>
              <a:rPr lang="en-IN" dirty="0"/>
              <a:t> implements </a:t>
            </a:r>
            <a:r>
              <a:rPr lang="en-IN" dirty="0" err="1"/>
              <a:t>CustomerLoginRepository</a:t>
            </a:r>
            <a:r>
              <a:rPr lang="en-IN" dirty="0"/>
              <a:t> {</a:t>
            </a:r>
          </a:p>
          <a:p>
            <a:r>
              <a:rPr lang="en-IN" dirty="0"/>
              <a:t>	</a:t>
            </a:r>
          </a:p>
          <a:p>
            <a:r>
              <a:rPr lang="en-IN" dirty="0"/>
              <a:t>	</a:t>
            </a:r>
          </a:p>
        </p:txBody>
      </p:sp>
    </p:spTree>
    <p:extLst>
      <p:ext uri="{BB962C8B-B14F-4D97-AF65-F5344CB8AC3E}">
        <p14:creationId xmlns:p14="http://schemas.microsoft.com/office/powerpoint/2010/main" val="2981407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F85377-DF8E-23F7-2261-AC65D964BE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0EF203E-76C5-4BA1-8286-99A4CE56617F}"/>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B6BA88CE-97ED-AA09-3529-A4AC3CB91278}"/>
              </a:ext>
            </a:extLst>
          </p:cNvPr>
          <p:cNvSpPr txBox="1"/>
          <p:nvPr/>
        </p:nvSpPr>
        <p:spPr>
          <a:xfrm>
            <a:off x="383357" y="853773"/>
            <a:ext cx="11425286" cy="3416320"/>
          </a:xfrm>
          <a:prstGeom prst="rect">
            <a:avLst/>
          </a:prstGeom>
          <a:noFill/>
        </p:spPr>
        <p:txBody>
          <a:bodyPr wrap="square">
            <a:spAutoFit/>
          </a:bodyPr>
          <a:lstStyle/>
          <a:p>
            <a:r>
              <a:rPr lang="en-IN" dirty="0"/>
              <a:t>public </a:t>
            </a:r>
            <a:r>
              <a:rPr lang="en-IN" dirty="0" err="1"/>
              <a:t>CustomerLoginDTO</a:t>
            </a:r>
            <a:r>
              <a:rPr lang="en-IN" dirty="0"/>
              <a:t> </a:t>
            </a:r>
            <a:r>
              <a:rPr lang="en-IN" dirty="0" err="1"/>
              <a:t>getCustomerLoginByLoginName</a:t>
            </a:r>
            <a:r>
              <a:rPr lang="en-IN" dirty="0"/>
              <a:t>(String </a:t>
            </a:r>
            <a:r>
              <a:rPr lang="en-IN" dirty="0" err="1"/>
              <a:t>loginName</a:t>
            </a:r>
            <a:r>
              <a:rPr lang="en-IN" dirty="0"/>
              <a:t>) {</a:t>
            </a:r>
          </a:p>
          <a:p>
            <a:r>
              <a:rPr lang="en-IN" dirty="0"/>
              <a:t>		Map&lt;String, String&gt; </a:t>
            </a:r>
            <a:r>
              <a:rPr lang="en-IN" dirty="0" err="1"/>
              <a:t>customerCredentials</a:t>
            </a:r>
            <a:r>
              <a:rPr lang="en-IN" dirty="0"/>
              <a:t> = new HashMap&lt;String, String&gt;();</a:t>
            </a:r>
          </a:p>
          <a:p>
            <a:r>
              <a:rPr lang="en-IN" dirty="0"/>
              <a:t>		</a:t>
            </a:r>
            <a:r>
              <a:rPr lang="en-IN" dirty="0" err="1"/>
              <a:t>customerCredentials.put</a:t>
            </a:r>
            <a:r>
              <a:rPr lang="en-IN" dirty="0"/>
              <a:t>("robin", "robin123");</a:t>
            </a:r>
          </a:p>
          <a:p>
            <a:r>
              <a:rPr lang="en-IN" dirty="0"/>
              <a:t>		</a:t>
            </a:r>
            <a:r>
              <a:rPr lang="en-IN" dirty="0" err="1"/>
              <a:t>customerCredentials.put</a:t>
            </a:r>
            <a:r>
              <a:rPr lang="en-IN" dirty="0"/>
              <a:t>("harry", "harry123");</a:t>
            </a:r>
          </a:p>
          <a:p>
            <a:r>
              <a:rPr lang="en-IN" dirty="0"/>
              <a:t>		</a:t>
            </a:r>
            <a:r>
              <a:rPr lang="en-IN" dirty="0" err="1"/>
              <a:t>customerCredentials.put</a:t>
            </a:r>
            <a:r>
              <a:rPr lang="en-IN" dirty="0"/>
              <a:t>("</a:t>
            </a:r>
            <a:r>
              <a:rPr lang="en-IN" dirty="0" err="1"/>
              <a:t>garry</a:t>
            </a:r>
            <a:r>
              <a:rPr lang="en-IN" dirty="0"/>
              <a:t>", "garry123");</a:t>
            </a:r>
          </a:p>
          <a:p>
            <a:r>
              <a:rPr lang="en-IN" dirty="0"/>
              <a:t>		</a:t>
            </a:r>
            <a:r>
              <a:rPr lang="en-IN" dirty="0" err="1"/>
              <a:t>customerCredentials.put</a:t>
            </a:r>
            <a:r>
              <a:rPr lang="en-IN" dirty="0"/>
              <a:t>("</a:t>
            </a:r>
            <a:r>
              <a:rPr lang="en-IN" dirty="0" err="1"/>
              <a:t>monica</a:t>
            </a:r>
            <a:r>
              <a:rPr lang="en-IN" dirty="0"/>
              <a:t>", "monica123");</a:t>
            </a:r>
          </a:p>
          <a:p>
            <a:r>
              <a:rPr lang="en-IN" dirty="0"/>
              <a:t>		</a:t>
            </a:r>
            <a:r>
              <a:rPr lang="en-IN" dirty="0" err="1"/>
              <a:t>CustomerLoginDTO</a:t>
            </a:r>
            <a:r>
              <a:rPr lang="en-IN" dirty="0"/>
              <a:t> </a:t>
            </a:r>
            <a:r>
              <a:rPr lang="en-IN" dirty="0" err="1"/>
              <a:t>customerLogin</a:t>
            </a:r>
            <a:r>
              <a:rPr lang="en-IN" dirty="0"/>
              <a:t> = new </a:t>
            </a:r>
            <a:r>
              <a:rPr lang="en-IN" dirty="0" err="1"/>
              <a:t>CustomerLoginDTO</a:t>
            </a:r>
            <a:r>
              <a:rPr lang="en-IN" dirty="0"/>
              <a:t>();</a:t>
            </a:r>
          </a:p>
          <a:p>
            <a:r>
              <a:rPr lang="en-IN" dirty="0"/>
              <a:t>		</a:t>
            </a:r>
            <a:r>
              <a:rPr lang="en-IN" dirty="0" err="1"/>
              <a:t>customerLogin.setLoginName</a:t>
            </a:r>
            <a:r>
              <a:rPr lang="en-IN" dirty="0"/>
              <a:t>(</a:t>
            </a:r>
            <a:r>
              <a:rPr lang="en-IN" dirty="0" err="1"/>
              <a:t>loginName</a:t>
            </a:r>
            <a:r>
              <a:rPr lang="en-IN" dirty="0"/>
              <a:t>);</a:t>
            </a:r>
          </a:p>
          <a:p>
            <a:r>
              <a:rPr lang="en-IN" dirty="0"/>
              <a:t>		</a:t>
            </a:r>
            <a:r>
              <a:rPr lang="en-IN" dirty="0" err="1"/>
              <a:t>customerLogin.setPassword</a:t>
            </a:r>
            <a:r>
              <a:rPr lang="en-IN" dirty="0"/>
              <a:t>(</a:t>
            </a:r>
            <a:r>
              <a:rPr lang="en-IN" dirty="0" err="1"/>
              <a:t>customerCredentials.get</a:t>
            </a:r>
            <a:r>
              <a:rPr lang="en-IN" dirty="0"/>
              <a:t>(</a:t>
            </a:r>
            <a:r>
              <a:rPr lang="en-IN" dirty="0" err="1"/>
              <a:t>loginName</a:t>
            </a:r>
            <a:r>
              <a:rPr lang="en-IN" dirty="0"/>
              <a:t>));</a:t>
            </a:r>
          </a:p>
          <a:p>
            <a:r>
              <a:rPr lang="en-IN" dirty="0"/>
              <a:t>		return </a:t>
            </a:r>
            <a:r>
              <a:rPr lang="en-IN" dirty="0" err="1"/>
              <a:t>customerLogin</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3AD4B157-BEB5-ED76-FA21-E62572460249}"/>
              </a:ext>
            </a:extLst>
          </p:cNvPr>
          <p:cNvSpPr txBox="1"/>
          <p:nvPr/>
        </p:nvSpPr>
        <p:spPr>
          <a:xfrm>
            <a:off x="164969" y="4437370"/>
            <a:ext cx="11425286"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4F36018-A468-BBEA-540B-7908B886FD8E}"/>
              </a:ext>
            </a:extLst>
          </p:cNvPr>
          <p:cNvSpPr txBox="1"/>
          <p:nvPr/>
        </p:nvSpPr>
        <p:spPr>
          <a:xfrm>
            <a:off x="383357" y="4826675"/>
            <a:ext cx="11643674" cy="1477328"/>
          </a:xfrm>
          <a:prstGeom prst="rect">
            <a:avLst/>
          </a:prstGeom>
          <a:noFill/>
        </p:spPr>
        <p:txBody>
          <a:bodyPr wrap="square">
            <a:spAutoFit/>
          </a:bodyPr>
          <a:lstStyle/>
          <a:p>
            <a:r>
              <a:rPr lang="en-IN" dirty="0"/>
              <a:t>package </a:t>
            </a:r>
            <a:r>
              <a:rPr lang="en-IN" dirty="0" err="1"/>
              <a:t>com.hnd.service</a:t>
            </a:r>
            <a:r>
              <a:rPr lang="en-IN" dirty="0"/>
              <a:t>;</a:t>
            </a:r>
          </a:p>
          <a:p>
            <a:r>
              <a:rPr lang="en-IN" dirty="0"/>
              <a:t>import </a:t>
            </a:r>
            <a:r>
              <a:rPr lang="en-IN" dirty="0" err="1"/>
              <a:t>com.hnd.dto.CustomerLoginDTO</a:t>
            </a:r>
            <a:r>
              <a:rPr lang="en-IN" dirty="0"/>
              <a:t>;</a:t>
            </a:r>
          </a:p>
          <a:p>
            <a:r>
              <a:rPr lang="en-IN" dirty="0"/>
              <a:t>public interface </a:t>
            </a:r>
            <a:r>
              <a:rPr lang="en-IN" dirty="0" err="1"/>
              <a:t>CustomerLoginService</a:t>
            </a:r>
            <a:r>
              <a:rPr lang="en-IN" dirty="0"/>
              <a:t> {</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219183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CD0C55-747B-B453-C93D-B16520A2A0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45158F9-68CB-DCBF-FFAB-E7B270635CD7}"/>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6A0F19D-2547-1685-A962-036495842376}"/>
              </a:ext>
            </a:extLst>
          </p:cNvPr>
          <p:cNvSpPr txBox="1"/>
          <p:nvPr/>
        </p:nvSpPr>
        <p:spPr>
          <a:xfrm>
            <a:off x="900260" y="588331"/>
            <a:ext cx="10279930"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the following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710A8C-A8E9-A1C5-C39D-7F011B03F750}"/>
              </a:ext>
            </a:extLst>
          </p:cNvPr>
          <p:cNvSpPr txBox="1"/>
          <p:nvPr/>
        </p:nvSpPr>
        <p:spPr>
          <a:xfrm>
            <a:off x="377072" y="1192048"/>
            <a:ext cx="11604396" cy="5509200"/>
          </a:xfrm>
          <a:prstGeom prst="rect">
            <a:avLst/>
          </a:prstGeom>
          <a:noFill/>
        </p:spPr>
        <p:txBody>
          <a:bodyPr wrap="square">
            <a:spAutoFit/>
          </a:bodyPr>
          <a:lstStyle/>
          <a:p>
            <a:r>
              <a:rPr lang="en-IN" sz="1600" dirty="0"/>
              <a:t>package </a:t>
            </a:r>
            <a:r>
              <a:rPr lang="en-IN" sz="1600" dirty="0" err="1"/>
              <a:t>com.hnd.service</a:t>
            </a:r>
            <a:r>
              <a:rPr lang="en-IN" sz="1600" dirty="0"/>
              <a:t>;</a:t>
            </a:r>
          </a:p>
          <a:p>
            <a:r>
              <a:rPr lang="en-IN" sz="1600" dirty="0"/>
              <a:t>import </a:t>
            </a:r>
            <a:r>
              <a:rPr lang="en-IN" sz="1600" dirty="0" err="1"/>
              <a:t>org.springframework.beans.factory.annotation.Autowired</a:t>
            </a:r>
            <a:r>
              <a:rPr lang="en-IN" sz="1600" dirty="0"/>
              <a:t>;</a:t>
            </a:r>
          </a:p>
          <a:p>
            <a:r>
              <a:rPr lang="en-IN" sz="1600" dirty="0"/>
              <a:t>import </a:t>
            </a:r>
            <a:r>
              <a:rPr lang="en-IN" sz="1600" dirty="0" err="1"/>
              <a:t>org.springframework.stereotype.Service</a:t>
            </a:r>
            <a:r>
              <a:rPr lang="en-IN" sz="1600" dirty="0"/>
              <a:t>;</a:t>
            </a:r>
          </a:p>
          <a:p>
            <a:r>
              <a:rPr lang="en-IN" sz="1600" dirty="0"/>
              <a:t>import </a:t>
            </a:r>
            <a:r>
              <a:rPr lang="en-IN" sz="1600" dirty="0" err="1"/>
              <a:t>com.hnd.dto.CustomerLoginDTO</a:t>
            </a:r>
            <a:r>
              <a:rPr lang="en-IN" sz="1600" dirty="0"/>
              <a:t>;</a:t>
            </a:r>
          </a:p>
          <a:p>
            <a:r>
              <a:rPr lang="en-IN" sz="1600" dirty="0"/>
              <a:t>import </a:t>
            </a:r>
            <a:r>
              <a:rPr lang="en-IN" sz="1600" dirty="0" err="1"/>
              <a:t>com.hnd.exception.hndBankException</a:t>
            </a:r>
            <a:r>
              <a:rPr lang="en-IN" sz="1600" dirty="0"/>
              <a:t>;</a:t>
            </a:r>
          </a:p>
          <a:p>
            <a:r>
              <a:rPr lang="en-IN" sz="1600" dirty="0"/>
              <a:t>import </a:t>
            </a:r>
            <a:r>
              <a:rPr lang="en-IN" sz="1600" dirty="0" err="1"/>
              <a:t>com.hnd.repository.CustomerLoginRepository</a:t>
            </a:r>
            <a:r>
              <a:rPr lang="en-IN" sz="1600" dirty="0"/>
              <a:t>;</a:t>
            </a:r>
          </a:p>
          <a:p>
            <a:r>
              <a:rPr lang="en-IN" sz="1600" dirty="0"/>
              <a:t>@Service(value="customerLoginService")</a:t>
            </a:r>
          </a:p>
          <a:p>
            <a:r>
              <a:rPr lang="en-IN" sz="1600" dirty="0"/>
              <a:t>public class </a:t>
            </a:r>
            <a:r>
              <a:rPr lang="en-IN" sz="1600" dirty="0" err="1"/>
              <a:t>CustomerLoginServiceImpl</a:t>
            </a:r>
            <a:r>
              <a:rPr lang="en-IN" sz="1600" dirty="0"/>
              <a:t> implements </a:t>
            </a:r>
            <a:r>
              <a:rPr lang="en-IN" sz="1600" dirty="0" err="1"/>
              <a:t>CustomerLoginService</a:t>
            </a:r>
            <a:r>
              <a:rPr lang="en-IN" sz="1600" dirty="0"/>
              <a:t> {</a:t>
            </a:r>
          </a:p>
          <a:p>
            <a:r>
              <a:rPr lang="en-IN" sz="1600" dirty="0"/>
              <a:t>	@Autowired</a:t>
            </a:r>
          </a:p>
          <a:p>
            <a:r>
              <a:rPr lang="en-IN" sz="1600" dirty="0"/>
              <a:t>	private </a:t>
            </a:r>
            <a:r>
              <a:rPr lang="en-IN" sz="1600" dirty="0" err="1"/>
              <a:t>CustomerLoginRepository</a:t>
            </a:r>
            <a:r>
              <a:rPr lang="en-IN" sz="1600" dirty="0"/>
              <a:t> </a:t>
            </a:r>
            <a:r>
              <a:rPr lang="en-IN" sz="1600" dirty="0" err="1"/>
              <a:t>customerLoginRepository</a:t>
            </a:r>
            <a:r>
              <a:rPr lang="en-IN" sz="1600" dirty="0"/>
              <a:t>;</a:t>
            </a:r>
          </a:p>
          <a:p>
            <a:r>
              <a:rPr lang="en-IN" sz="1600" dirty="0"/>
              <a:t>	public String </a:t>
            </a:r>
            <a:r>
              <a:rPr lang="en-IN" sz="1600" dirty="0" err="1"/>
              <a:t>authenticateCustomer</a:t>
            </a:r>
            <a:r>
              <a:rPr lang="en-IN" sz="1600" dirty="0"/>
              <a:t>(</a:t>
            </a:r>
            <a:r>
              <a:rPr lang="en-IN" sz="1600" dirty="0" err="1"/>
              <a:t>CustomerLoginDTO</a:t>
            </a:r>
            <a:r>
              <a:rPr lang="en-IN" sz="1600" dirty="0"/>
              <a:t> </a:t>
            </a:r>
            <a:r>
              <a:rPr lang="en-IN" sz="1600" dirty="0" err="1"/>
              <a:t>customerLogin</a:t>
            </a:r>
            <a:r>
              <a:rPr lang="en-IN" sz="1600" dirty="0"/>
              <a:t>) throws </a:t>
            </a:r>
            <a:r>
              <a:rPr lang="en-IN" sz="1600" dirty="0" err="1"/>
              <a:t>hndBankException</a:t>
            </a:r>
            <a:r>
              <a:rPr lang="en-IN" sz="1600" dirty="0"/>
              <a:t> {</a:t>
            </a:r>
          </a:p>
          <a:p>
            <a:r>
              <a:rPr lang="en-IN" sz="1600" dirty="0"/>
              <a:t>		String </a:t>
            </a:r>
            <a:r>
              <a:rPr lang="en-IN" sz="1600" dirty="0" err="1"/>
              <a:t>toRet</a:t>
            </a:r>
            <a:r>
              <a:rPr lang="en-IN" sz="1600" dirty="0"/>
              <a:t> = null;</a:t>
            </a:r>
          </a:p>
          <a:p>
            <a:r>
              <a:rPr lang="en-IN" sz="1600" dirty="0"/>
              <a:t>		</a:t>
            </a:r>
            <a:r>
              <a:rPr lang="en-IN" sz="1600" dirty="0" err="1"/>
              <a:t>CustomerLoginDTO</a:t>
            </a:r>
            <a:r>
              <a:rPr lang="en-IN" sz="1600" dirty="0"/>
              <a:t> </a:t>
            </a:r>
            <a:r>
              <a:rPr lang="en-IN" sz="1600" dirty="0" err="1"/>
              <a:t>customerLoginFromRepository</a:t>
            </a:r>
            <a:r>
              <a:rPr lang="en-IN" sz="1600" dirty="0"/>
              <a:t> = </a:t>
            </a:r>
            <a:r>
              <a:rPr lang="en-IN" sz="1600" dirty="0" err="1"/>
              <a:t>customerLoginRepository</a:t>
            </a:r>
            <a:endParaRPr lang="en-IN" sz="1600" dirty="0"/>
          </a:p>
          <a:p>
            <a:r>
              <a:rPr lang="en-IN" sz="1600" dirty="0"/>
              <a:t>				.</a:t>
            </a:r>
            <a:r>
              <a:rPr lang="en-IN" sz="1600" dirty="0" err="1"/>
              <a:t>getCustomerLoginByLoginName</a:t>
            </a:r>
            <a:r>
              <a:rPr lang="en-IN" sz="1600" dirty="0"/>
              <a:t>(</a:t>
            </a:r>
            <a:r>
              <a:rPr lang="en-IN" sz="1600" dirty="0" err="1"/>
              <a:t>customerLogin.getLoginName</a:t>
            </a:r>
            <a:r>
              <a:rPr lang="en-IN" sz="1600" dirty="0"/>
              <a:t>());</a:t>
            </a:r>
          </a:p>
          <a:p>
            <a:r>
              <a:rPr lang="en-IN" sz="1600" dirty="0"/>
              <a:t>		if (</a:t>
            </a:r>
            <a:r>
              <a:rPr lang="en-IN" sz="1600" dirty="0" err="1"/>
              <a:t>customerLogin.getPassword</a:t>
            </a:r>
            <a:r>
              <a:rPr lang="en-IN" sz="1600" dirty="0"/>
              <a:t>().equals(</a:t>
            </a:r>
            <a:r>
              <a:rPr lang="en-IN" sz="1600" dirty="0" err="1"/>
              <a:t>customerLoginFromRepository.getPassword</a:t>
            </a:r>
            <a:r>
              <a:rPr lang="en-IN" sz="1600" dirty="0"/>
              <a:t>())){</a:t>
            </a:r>
          </a:p>
          <a:p>
            <a:r>
              <a:rPr lang="en-IN" sz="1600" dirty="0"/>
              <a:t>			</a:t>
            </a:r>
            <a:r>
              <a:rPr lang="en-IN" sz="1600" dirty="0" err="1"/>
              <a:t>toRet</a:t>
            </a:r>
            <a:r>
              <a:rPr lang="en-IN" sz="1600" dirty="0"/>
              <a:t> = "SUCCESS";</a:t>
            </a:r>
          </a:p>
          <a:p>
            <a:r>
              <a:rPr lang="en-IN" sz="1600" dirty="0"/>
              <a:t>		}else{</a:t>
            </a:r>
          </a:p>
          <a:p>
            <a:r>
              <a:rPr lang="en-IN" sz="1600" dirty="0"/>
              <a:t>			throw new </a:t>
            </a:r>
            <a:r>
              <a:rPr lang="en-IN" sz="1600" dirty="0" err="1"/>
              <a:t>hndBankException</a:t>
            </a:r>
            <a:r>
              <a:rPr lang="en-IN" sz="1600" dirty="0"/>
              <a:t>("</a:t>
            </a:r>
            <a:r>
              <a:rPr lang="en-IN" sz="1600" dirty="0" err="1"/>
              <a:t>Service.WRONG_CREDENTIALS</a:t>
            </a:r>
            <a:r>
              <a:rPr lang="en-IN" sz="1600" dirty="0"/>
              <a:t>");</a:t>
            </a:r>
          </a:p>
          <a:p>
            <a:r>
              <a:rPr lang="en-IN" sz="1600" dirty="0"/>
              <a:t>		}</a:t>
            </a:r>
          </a:p>
          <a:p>
            <a:r>
              <a:rPr lang="en-IN" sz="1600" dirty="0"/>
              <a:t>		return </a:t>
            </a:r>
            <a:r>
              <a:rPr lang="en-IN" sz="1600" dirty="0" err="1"/>
              <a:t>toRet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070064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51CA9F-8C76-4809-8466-F665F6364A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25CCF4-A943-D9DA-1199-776F1D30BAB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AE269867-E429-F8B3-1FC8-EE7BFBC2E555}"/>
              </a:ext>
            </a:extLst>
          </p:cNvPr>
          <p:cNvSpPr txBox="1"/>
          <p:nvPr/>
        </p:nvSpPr>
        <p:spPr>
          <a:xfrm>
            <a:off x="796564" y="619515"/>
            <a:ext cx="10487321" cy="707886"/>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CustomerLoginController</a:t>
            </a:r>
            <a:r>
              <a:rPr lang="en-US" sz="2000" dirty="0">
                <a:solidFill>
                  <a:schemeClr val="tx1">
                    <a:lumMod val="65000"/>
                    <a:lumOff val="35000"/>
                  </a:schemeClr>
                </a:solidFill>
              </a:rPr>
              <a:t> class in </a:t>
            </a:r>
            <a:r>
              <a:rPr lang="en-US" sz="2000" dirty="0" err="1">
                <a:solidFill>
                  <a:schemeClr val="tx1">
                    <a:lumMod val="65000"/>
                    <a:lumOff val="35000"/>
                  </a:schemeClr>
                </a:solidFill>
              </a:rPr>
              <a:t>com.hnd.controller</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287BECD-3322-3CEC-0454-FE0871140119}"/>
              </a:ext>
            </a:extLst>
          </p:cNvPr>
          <p:cNvSpPr txBox="1"/>
          <p:nvPr/>
        </p:nvSpPr>
        <p:spPr>
          <a:xfrm>
            <a:off x="444630" y="1517271"/>
            <a:ext cx="11302739" cy="4247317"/>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org.springframework.stereotype.Controller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@Controller(value="customerLoginController")</a:t>
            </a:r>
          </a:p>
          <a:p>
            <a:r>
              <a:rPr lang="en-IN" dirty="0"/>
              <a:t>public class </a:t>
            </a:r>
            <a:r>
              <a:rPr lang="en-IN" dirty="0" err="1"/>
              <a:t>CustomerLoginController</a:t>
            </a:r>
            <a:r>
              <a:rPr lang="en-IN" dirty="0"/>
              <a:t> {</a:t>
            </a:r>
          </a:p>
          <a:p>
            <a:r>
              <a:rPr lang="en-IN" dirty="0"/>
              <a:t>	@Autowired</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a:t>
            </a:r>
            <a:r>
              <a:rPr lang="en-IN" dirty="0"/>
              <a:t>) throws </a:t>
            </a:r>
            <a:r>
              <a:rPr lang="en-IN" dirty="0" err="1"/>
              <a:t>hndBankException</a:t>
            </a:r>
            <a:r>
              <a:rPr lang="en-IN" dirty="0"/>
              <a:t> {</a:t>
            </a:r>
          </a:p>
          <a:p>
            <a:r>
              <a:rPr lang="en-IN" dirty="0"/>
              <a:t>		String b = </a:t>
            </a:r>
            <a:r>
              <a:rPr lang="en-IN" dirty="0" err="1"/>
              <a:t>customerLoginService.authenticateCustomer</a:t>
            </a:r>
            <a:r>
              <a:rPr lang="en-IN" dirty="0"/>
              <a:t>(</a:t>
            </a:r>
            <a:r>
              <a:rPr lang="en-IN" dirty="0" err="1"/>
              <a:t>customerLogin</a:t>
            </a:r>
            <a:r>
              <a:rPr lang="en-IN" dirty="0"/>
              <a:t>);</a:t>
            </a:r>
          </a:p>
          <a:p>
            <a:r>
              <a:rPr lang="en-IN" dirty="0"/>
              <a:t>		return b;</a:t>
            </a:r>
          </a:p>
          <a:p>
            <a:r>
              <a:rPr lang="en-IN" dirty="0"/>
              <a:t>	}</a:t>
            </a:r>
          </a:p>
          <a:p>
            <a:r>
              <a:rPr lang="en-IN" dirty="0"/>
              <a:t>}</a:t>
            </a:r>
          </a:p>
        </p:txBody>
      </p:sp>
    </p:spTree>
    <p:extLst>
      <p:ext uri="{BB962C8B-B14F-4D97-AF65-F5344CB8AC3E}">
        <p14:creationId xmlns:p14="http://schemas.microsoft.com/office/powerpoint/2010/main" val="3886461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291072-E87C-4FE7-1DD1-99C6299802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7A64F-963D-4608-B674-BCDDD57D11FD}"/>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2D19A699-265C-629F-D162-54A98A49EC79}"/>
              </a:ext>
            </a:extLst>
          </p:cNvPr>
          <p:cNvSpPr txBox="1"/>
          <p:nvPr/>
        </p:nvSpPr>
        <p:spPr>
          <a:xfrm>
            <a:off x="824846" y="628941"/>
            <a:ext cx="1052895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Add the following properties to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0B848B9-D484-5E40-C53A-98CB3AD4311B}"/>
              </a:ext>
            </a:extLst>
          </p:cNvPr>
          <p:cNvSpPr txBox="1"/>
          <p:nvPr/>
        </p:nvSpPr>
        <p:spPr>
          <a:xfrm>
            <a:off x="202676" y="1348281"/>
            <a:ext cx="11524268" cy="646331"/>
          </a:xfrm>
          <a:prstGeom prst="rect">
            <a:avLst/>
          </a:prstGeom>
          <a:noFill/>
        </p:spPr>
        <p:txBody>
          <a:bodyPr wrap="square">
            <a:spAutoFit/>
          </a:bodyPr>
          <a:lstStyle/>
          <a:p>
            <a:r>
              <a:rPr lang="en-IN" dirty="0" err="1"/>
              <a:t>Service.WRONG_CREDENTIALS</a:t>
            </a:r>
            <a:r>
              <a:rPr lang="en-IN" dirty="0"/>
              <a:t>=Login denied. Invalid credentials.</a:t>
            </a:r>
          </a:p>
          <a:p>
            <a:r>
              <a:rPr lang="en-IN" dirty="0"/>
              <a:t>SUCCESS=Customer logged in successfully!!</a:t>
            </a:r>
          </a:p>
        </p:txBody>
      </p:sp>
      <p:sp>
        <p:nvSpPr>
          <p:cNvPr id="9" name="TextBox 8">
            <a:extLst>
              <a:ext uri="{FF2B5EF4-FFF2-40B4-BE49-F238E27FC236}">
                <a16:creationId xmlns:a16="http://schemas.microsoft.com/office/drawing/2014/main" id="{4B46C3A9-C8AC-2373-2375-29AA1697861F}"/>
              </a:ext>
            </a:extLst>
          </p:cNvPr>
          <p:cNvSpPr txBox="1"/>
          <p:nvPr/>
        </p:nvSpPr>
        <p:spPr>
          <a:xfrm>
            <a:off x="824846" y="2156084"/>
            <a:ext cx="10666428"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DemoSpringBootCoreApplication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a:t>
            </a:r>
            <a:r>
              <a:rPr lang="en-US" sz="2000" dirty="0">
                <a:solidFill>
                  <a:schemeClr val="tx1">
                    <a:lumMod val="65000"/>
                    <a:lumOff val="35000"/>
                  </a:schemeClr>
                </a:solidFill>
              </a:rPr>
              <a:t> package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0110D51-5FAB-DE1C-D9D4-FB161A10CD89}"/>
              </a:ext>
            </a:extLst>
          </p:cNvPr>
          <p:cNvSpPr txBox="1"/>
          <p:nvPr/>
        </p:nvSpPr>
        <p:spPr>
          <a:xfrm>
            <a:off x="301658" y="2639460"/>
            <a:ext cx="11712804" cy="3416320"/>
          </a:xfrm>
          <a:prstGeom prst="rect">
            <a:avLst/>
          </a:prstGeom>
          <a:noFill/>
        </p:spPr>
        <p:txBody>
          <a:bodyPr wrap="square">
            <a:spAutoFit/>
          </a:bodyPr>
          <a:lstStyle/>
          <a:p>
            <a:r>
              <a:rPr lang="en-IN" dirty="0"/>
              <a:t>package </a:t>
            </a:r>
            <a:r>
              <a:rPr lang="en-IN" dirty="0" err="1"/>
              <a:t>com.hnd</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import </a:t>
            </a:r>
            <a:r>
              <a:rPr lang="en-IN" dirty="0" err="1"/>
              <a:t>org.springframework.beans.factory.annotation.Autowired</a:t>
            </a:r>
            <a:r>
              <a:rPr lang="en-IN" dirty="0"/>
              <a:t>;</a:t>
            </a:r>
          </a:p>
          <a:p>
            <a:r>
              <a:rPr lang="en-IN" dirty="0"/>
              <a:t>import </a:t>
            </a:r>
            <a:r>
              <a:rPr lang="en-IN" dirty="0" err="1"/>
              <a:t>org.springframework.boot.CommandLineRunner</a:t>
            </a:r>
            <a:r>
              <a:rPr lang="en-IN" dirty="0"/>
              <a:t>;</a:t>
            </a:r>
          </a:p>
          <a:p>
            <a:r>
              <a:rPr lang="en-IN" dirty="0"/>
              <a:t>import </a:t>
            </a:r>
            <a:r>
              <a:rPr lang="en-IN" dirty="0" err="1"/>
              <a:t>org.springframework.boot.SpringApplication</a:t>
            </a:r>
            <a:r>
              <a:rPr lang="en-IN" dirty="0"/>
              <a:t>;</a:t>
            </a:r>
          </a:p>
          <a:p>
            <a:r>
              <a:rPr lang="en-IN" dirty="0"/>
              <a:t>import </a:t>
            </a:r>
            <a:r>
              <a:rPr lang="en-IN" dirty="0" err="1"/>
              <a:t>org.springframework.boot.autoconfigure.SpringBootApplication</a:t>
            </a:r>
            <a:r>
              <a:rPr lang="en-IN" dirty="0"/>
              <a:t>;</a:t>
            </a:r>
          </a:p>
          <a:p>
            <a:r>
              <a:rPr lang="en-IN" dirty="0"/>
              <a:t>import </a:t>
            </a:r>
            <a:r>
              <a:rPr lang="en-IN" dirty="0" err="1"/>
              <a:t>org.springframework.core.env.Environment</a:t>
            </a:r>
            <a:r>
              <a:rPr lang="en-IN" dirty="0"/>
              <a:t>;</a:t>
            </a:r>
          </a:p>
          <a:p>
            <a:r>
              <a:rPr lang="en-IN" dirty="0"/>
              <a:t>import </a:t>
            </a:r>
            <a:r>
              <a:rPr lang="en-IN" dirty="0" err="1"/>
              <a:t>com.hnd.controller.CustomerLoginController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endParaRPr lang="en-IN" dirty="0"/>
          </a:p>
        </p:txBody>
      </p:sp>
    </p:spTree>
    <p:extLst>
      <p:ext uri="{BB962C8B-B14F-4D97-AF65-F5344CB8AC3E}">
        <p14:creationId xmlns:p14="http://schemas.microsoft.com/office/powerpoint/2010/main" val="1453750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60E84D-E4E1-CC37-DA08-F198B50C66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CE6CE0-58F1-93EC-F13F-9F415A20A133}"/>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55965982-CE18-500B-E3AA-DC795C77A3C9}"/>
              </a:ext>
            </a:extLst>
          </p:cNvPr>
          <p:cNvSpPr txBox="1"/>
          <p:nvPr/>
        </p:nvSpPr>
        <p:spPr>
          <a:xfrm>
            <a:off x="838200" y="845046"/>
            <a:ext cx="12126012" cy="5693866"/>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DemoSpringBootCoreApplication</a:t>
            </a:r>
            <a:r>
              <a:rPr lang="en-IN" sz="1400" dirty="0"/>
              <a:t> implements </a:t>
            </a:r>
            <a:r>
              <a:rPr lang="en-IN" sz="1400" dirty="0" err="1"/>
              <a:t>CommandLineRunner</a:t>
            </a:r>
            <a:r>
              <a:rPr lang="en-IN" sz="1400" dirty="0"/>
              <a:t> {</a:t>
            </a:r>
          </a:p>
          <a:p>
            <a:r>
              <a:rPr lang="en-IN" sz="1400" dirty="0"/>
              <a:t>	</a:t>
            </a:r>
          </a:p>
          <a:p>
            <a:r>
              <a:rPr lang="en-IN" sz="1400" dirty="0"/>
              <a:t>	public static final Log LOGGER = </a:t>
            </a:r>
            <a:r>
              <a:rPr lang="en-IN" sz="1400" dirty="0" err="1"/>
              <a:t>LogFactory.getLog</a:t>
            </a:r>
            <a:r>
              <a:rPr lang="en-IN" sz="1400" dirty="0"/>
              <a:t>(</a:t>
            </a:r>
            <a:r>
              <a:rPr lang="en-IN" sz="1400" dirty="0" err="1"/>
              <a:t>DemoSpringBootCoreApplication.class</a:t>
            </a:r>
            <a:r>
              <a:rPr lang="en-IN" sz="1400" dirty="0"/>
              <a:t>); </a:t>
            </a:r>
          </a:p>
          <a:p>
            <a:r>
              <a:rPr lang="en-IN" sz="1400" dirty="0"/>
              <a:t>	@Autowired</a:t>
            </a:r>
          </a:p>
          <a:p>
            <a:r>
              <a:rPr lang="en-IN" sz="1400" dirty="0"/>
              <a:t>	</a:t>
            </a:r>
            <a:r>
              <a:rPr lang="en-IN" sz="1400" dirty="0" err="1"/>
              <a:t>CustomerLoginController</a:t>
            </a:r>
            <a:r>
              <a:rPr lang="en-IN" sz="1400" dirty="0"/>
              <a:t> </a:t>
            </a:r>
            <a:r>
              <a:rPr lang="en-IN" sz="1400" dirty="0" err="1"/>
              <a:t>customerLoginController</a:t>
            </a:r>
            <a:r>
              <a:rPr lang="en-IN" sz="1400" dirty="0"/>
              <a:t>;</a:t>
            </a:r>
          </a:p>
          <a:p>
            <a:r>
              <a:rPr lang="en-IN" sz="1400" dirty="0"/>
              <a:t>	</a:t>
            </a:r>
          </a:p>
          <a:p>
            <a:r>
              <a:rPr lang="en-IN" sz="1400" dirty="0"/>
              <a:t>	@Autowired</a:t>
            </a:r>
          </a:p>
          <a:p>
            <a:r>
              <a:rPr lang="en-IN" sz="1400" dirty="0"/>
              <a:t>	Environment </a:t>
            </a:r>
            <a:r>
              <a:rPr lang="en-IN" sz="1400" dirty="0" err="1"/>
              <a:t>environment</a:t>
            </a:r>
            <a:r>
              <a:rPr lang="en-IN" sz="1400" dirty="0"/>
              <a:t>;</a:t>
            </a:r>
          </a:p>
          <a:p>
            <a:r>
              <a:rPr lang="en-IN" sz="1400" dirty="0"/>
              <a:t>	</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DemoSpringBootCoreApplication.class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try{</a:t>
            </a:r>
          </a:p>
          <a:p>
            <a:r>
              <a:rPr lang="en-IN" sz="1400" dirty="0"/>
              <a:t>			</a:t>
            </a:r>
            <a:r>
              <a:rPr lang="en-IN" sz="1400" dirty="0" err="1"/>
              <a:t>CustomerLoginDTO</a:t>
            </a:r>
            <a:r>
              <a:rPr lang="en-IN" sz="1400" dirty="0"/>
              <a:t> </a:t>
            </a:r>
            <a:r>
              <a:rPr lang="en-IN" sz="1400" dirty="0" err="1"/>
              <a:t>customerLogin</a:t>
            </a:r>
            <a:r>
              <a:rPr lang="en-IN" sz="1400" dirty="0"/>
              <a:t> = new </a:t>
            </a:r>
            <a:r>
              <a:rPr lang="en-IN" sz="1400" dirty="0" err="1"/>
              <a:t>CustomerLoginDTO</a:t>
            </a:r>
            <a:r>
              <a:rPr lang="en-IN" sz="1400" dirty="0"/>
              <a:t>();</a:t>
            </a:r>
          </a:p>
          <a:p>
            <a:r>
              <a:rPr lang="en-IN" sz="1400" dirty="0"/>
              <a:t>			</a:t>
            </a:r>
            <a:r>
              <a:rPr lang="en-IN" sz="1400" dirty="0" err="1"/>
              <a:t>customerLogin.setLoginName</a:t>
            </a:r>
            <a:r>
              <a:rPr lang="en-IN" sz="1400" dirty="0"/>
              <a:t>("harry");</a:t>
            </a:r>
          </a:p>
          <a:p>
            <a:r>
              <a:rPr lang="en-IN" sz="1400" dirty="0"/>
              <a:t>			</a:t>
            </a:r>
            <a:r>
              <a:rPr lang="en-IN" sz="1400" dirty="0" err="1"/>
              <a:t>customerLogin.setPassword</a:t>
            </a:r>
            <a:r>
              <a:rPr lang="en-IN" sz="1400" dirty="0"/>
              <a:t>("harry123");</a:t>
            </a:r>
          </a:p>
          <a:p>
            <a:r>
              <a:rPr lang="en-IN" sz="1400" dirty="0"/>
              <a:t>			</a:t>
            </a:r>
            <a:r>
              <a:rPr lang="en-IN" sz="1400" dirty="0" err="1"/>
              <a:t>customerLoginController.authenticateCustomer</a:t>
            </a:r>
            <a:r>
              <a:rPr lang="en-IN" sz="1400" dirty="0"/>
              <a:t>(</a:t>
            </a:r>
            <a:r>
              <a:rPr lang="en-IN" sz="1400" dirty="0" err="1"/>
              <a:t>customerLogin</a:t>
            </a:r>
            <a:r>
              <a:rPr lang="en-IN" sz="1400" dirty="0"/>
              <a:t>);</a:t>
            </a:r>
          </a:p>
          <a:p>
            <a:r>
              <a:rPr lang="en-IN" sz="1400" dirty="0"/>
              <a:t>			LOGGER.info(</a:t>
            </a:r>
            <a:r>
              <a:rPr lang="en-IN" sz="1400" dirty="0" err="1"/>
              <a:t>environment.getProperty</a:t>
            </a:r>
            <a:r>
              <a:rPr lang="en-IN" sz="1400" dirty="0"/>
              <a:t>("SUCCESS"));	</a:t>
            </a:r>
          </a:p>
          <a:p>
            <a:r>
              <a:rPr lang="en-IN" sz="1400" dirty="0"/>
              <a:t>		}catch(</a:t>
            </a:r>
            <a:r>
              <a:rPr lang="en-IN" sz="1400" dirty="0" err="1"/>
              <a:t>hndBankException</a:t>
            </a:r>
            <a:r>
              <a:rPr lang="en-IN" sz="1400" dirty="0"/>
              <a:t> exception){</a:t>
            </a:r>
          </a:p>
          <a:p>
            <a:r>
              <a:rPr lang="en-IN" sz="1400" dirty="0"/>
              <a:t>			</a:t>
            </a:r>
            <a:r>
              <a:rPr lang="en-IN" sz="1400" dirty="0" err="1"/>
              <a:t>LOGGER.error</a:t>
            </a:r>
            <a:r>
              <a:rPr lang="en-IN" sz="1400" dirty="0"/>
              <a:t>(</a:t>
            </a:r>
            <a:r>
              <a:rPr lang="en-IN" sz="1400" dirty="0" err="1"/>
              <a:t>environment.getProperty</a:t>
            </a:r>
            <a:r>
              <a:rPr lang="en-IN" sz="1400" dirty="0"/>
              <a:t>(</a:t>
            </a:r>
            <a:r>
              <a:rPr lang="en-IN" sz="1400" dirty="0" err="1"/>
              <a:t>exception.getMessage</a:t>
            </a:r>
            <a:r>
              <a:rPr lang="en-IN" sz="1400" dirty="0"/>
              <a:t>()));</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93959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475BA7-0D4E-74DB-050A-1C04AA4D3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0D491-5655-6D8E-FB2F-B9C6161016FC}"/>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2A0BC7B7-F30C-CD61-700E-B5B444F44E3A}"/>
              </a:ext>
            </a:extLst>
          </p:cNvPr>
          <p:cNvSpPr txBox="1"/>
          <p:nvPr/>
        </p:nvSpPr>
        <p:spPr>
          <a:xfrm>
            <a:off x="989029" y="630589"/>
            <a:ext cx="10364771" cy="400110"/>
          </a:xfrm>
          <a:prstGeom prst="rect">
            <a:avLst/>
          </a:prstGeom>
          <a:noFill/>
        </p:spPr>
        <p:txBody>
          <a:bodyPr wrap="square">
            <a:spAutoFit/>
          </a:bodyPr>
          <a:lstStyle/>
          <a:p>
            <a:r>
              <a:rPr lang="en-IN" sz="2000" dirty="0">
                <a:solidFill>
                  <a:schemeClr val="tx1">
                    <a:lumMod val="65000"/>
                    <a:lumOff val="35000"/>
                  </a:schemeClr>
                </a:solidFill>
              </a:rPr>
              <a:t>6. </a:t>
            </a:r>
            <a:r>
              <a:rPr lang="en-IN" sz="2000" dirty="0" err="1">
                <a:solidFill>
                  <a:schemeClr val="tx1">
                    <a:lumMod val="65000"/>
                    <a:lumOff val="35000"/>
                  </a:schemeClr>
                </a:solidFill>
              </a:rPr>
              <a:t>CustomerLoginController</a:t>
            </a:r>
            <a:r>
              <a:rPr lang="en-IN" sz="2000" dirty="0">
                <a:solidFill>
                  <a:schemeClr val="tx1">
                    <a:lumMod val="65000"/>
                    <a:lumOff val="35000"/>
                  </a:schemeClr>
                </a:solidFill>
              </a:rPr>
              <a:t> class</a:t>
            </a:r>
          </a:p>
        </p:txBody>
      </p:sp>
      <p:sp>
        <p:nvSpPr>
          <p:cNvPr id="7" name="TextBox 6">
            <a:extLst>
              <a:ext uri="{FF2B5EF4-FFF2-40B4-BE49-F238E27FC236}">
                <a16:creationId xmlns:a16="http://schemas.microsoft.com/office/drawing/2014/main" id="{2F7D7D06-09A9-23CC-C74B-B498A7DE9F17}"/>
              </a:ext>
            </a:extLst>
          </p:cNvPr>
          <p:cNvSpPr txBox="1"/>
          <p:nvPr/>
        </p:nvSpPr>
        <p:spPr>
          <a:xfrm>
            <a:off x="1267120" y="1162674"/>
            <a:ext cx="10924880" cy="3416320"/>
          </a:xfrm>
          <a:prstGeom prst="rect">
            <a:avLst/>
          </a:prstGeom>
          <a:noFill/>
        </p:spPr>
        <p:txBody>
          <a:bodyPr wrap="square">
            <a:spAutoFit/>
          </a:bodyPr>
          <a:lstStyle/>
          <a:p>
            <a:r>
              <a:rPr lang="en-IN" dirty="0"/>
              <a:t>package </a:t>
            </a:r>
            <a:r>
              <a:rPr lang="en-IN" dirty="0" err="1"/>
              <a:t>com.hnd.controller</a:t>
            </a:r>
            <a:r>
              <a:rPr lang="en-IN" dirty="0"/>
              <a:t>;</a:t>
            </a:r>
          </a:p>
          <a:p>
            <a:r>
              <a:rPr lang="en-IN" dirty="0"/>
              <a:t>import </a:t>
            </a:r>
            <a:r>
              <a:rPr lang="en-IN" dirty="0" err="1"/>
              <a:t>com.hnd.dto.CustomerLoginDTO</a:t>
            </a:r>
            <a:r>
              <a:rPr lang="en-IN" dirty="0"/>
              <a:t>;</a:t>
            </a:r>
          </a:p>
          <a:p>
            <a:r>
              <a:rPr lang="en-IN" dirty="0"/>
              <a:t>import </a:t>
            </a:r>
            <a:r>
              <a:rPr lang="en-IN" dirty="0" err="1"/>
              <a:t>com.hnd.exception.hndBankException</a:t>
            </a:r>
            <a:r>
              <a:rPr lang="en-IN" dirty="0"/>
              <a:t>;</a:t>
            </a:r>
          </a:p>
          <a:p>
            <a:r>
              <a:rPr lang="en-IN" dirty="0"/>
              <a:t>import </a:t>
            </a:r>
            <a:r>
              <a:rPr lang="en-IN" dirty="0" err="1"/>
              <a:t>com.hnd.service.CustomerLoginService</a:t>
            </a:r>
            <a:r>
              <a:rPr lang="en-IN" dirty="0"/>
              <a:t>;</a:t>
            </a:r>
          </a:p>
          <a:p>
            <a:r>
              <a:rPr lang="en-IN" dirty="0"/>
              <a:t>import </a:t>
            </a:r>
            <a:r>
              <a:rPr lang="en-IN" dirty="0" err="1"/>
              <a:t>com.hnd.service.CustomerLoginServiceImpl</a:t>
            </a:r>
            <a:r>
              <a:rPr lang="en-IN" dirty="0"/>
              <a:t>;</a:t>
            </a:r>
          </a:p>
          <a:p>
            <a:r>
              <a:rPr lang="en-IN" dirty="0"/>
              <a:t>public class </a:t>
            </a:r>
            <a:r>
              <a:rPr lang="en-IN" dirty="0" err="1"/>
              <a:t>CustomerLoginController</a:t>
            </a:r>
            <a:r>
              <a:rPr lang="en-IN" dirty="0"/>
              <a:t> {</a:t>
            </a:r>
          </a:p>
          <a:p>
            <a:r>
              <a:rPr lang="en-IN" dirty="0"/>
              <a:t>	private </a:t>
            </a:r>
            <a:r>
              <a:rPr lang="en-IN" dirty="0" err="1"/>
              <a:t>CustomerLoginService</a:t>
            </a:r>
            <a:r>
              <a:rPr lang="en-IN" dirty="0"/>
              <a:t> </a:t>
            </a:r>
            <a:r>
              <a:rPr lang="en-IN" dirty="0" err="1"/>
              <a:t>customerLoginService</a:t>
            </a:r>
            <a:r>
              <a:rPr lang="en-IN" dirty="0"/>
              <a:t>;</a:t>
            </a:r>
          </a:p>
          <a:p>
            <a:r>
              <a:rPr lang="en-IN" dirty="0"/>
              <a:t>	public String </a:t>
            </a:r>
            <a:r>
              <a:rPr lang="en-IN" dirty="0" err="1"/>
              <a:t>authenticateCustomer</a:t>
            </a:r>
            <a:r>
              <a:rPr lang="en-IN" dirty="0"/>
              <a:t>(</a:t>
            </a:r>
            <a:r>
              <a:rPr lang="en-IN" dirty="0" err="1"/>
              <a:t>CustomerLoginDTO</a:t>
            </a:r>
            <a:r>
              <a:rPr lang="en-IN" dirty="0"/>
              <a:t> </a:t>
            </a:r>
            <a:r>
              <a:rPr lang="en-IN" dirty="0" err="1"/>
              <a:t>customerLoginDTO</a:t>
            </a:r>
            <a:r>
              <a:rPr lang="en-IN" dirty="0"/>
              <a:t>) throws </a:t>
            </a:r>
            <a:r>
              <a:rPr lang="en-IN" dirty="0" err="1"/>
              <a:t>hndBankException</a:t>
            </a:r>
            <a:r>
              <a:rPr lang="en-IN" dirty="0"/>
              <a:t> {</a:t>
            </a:r>
          </a:p>
          <a:p>
            <a:r>
              <a:rPr lang="en-IN" dirty="0"/>
              <a:t>		</a:t>
            </a:r>
            <a:r>
              <a:rPr lang="en-IN" dirty="0" err="1"/>
              <a:t>customerLoginService</a:t>
            </a:r>
            <a:r>
              <a:rPr lang="en-IN" dirty="0"/>
              <a:t>=new </a:t>
            </a:r>
            <a:r>
              <a:rPr lang="en-IN" dirty="0" err="1"/>
              <a:t>CustomerLoginServiceImpl</a:t>
            </a:r>
            <a:r>
              <a:rPr lang="en-IN" dirty="0"/>
              <a:t>();</a:t>
            </a:r>
          </a:p>
          <a:p>
            <a:r>
              <a:rPr lang="en-IN" dirty="0"/>
              <a:t>		return </a:t>
            </a:r>
            <a:r>
              <a:rPr lang="en-IN" dirty="0" err="1"/>
              <a:t>customerLoginService.authenticateCustomer</a:t>
            </a:r>
            <a:r>
              <a:rPr lang="en-IN" dirty="0"/>
              <a:t>(</a:t>
            </a:r>
            <a:r>
              <a:rPr lang="en-IN" dirty="0" err="1"/>
              <a:t>customerLoginDTO</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9CD700B2-877F-4184-1671-7298F7A2F313}"/>
              </a:ext>
            </a:extLst>
          </p:cNvPr>
          <p:cNvSpPr txBox="1"/>
          <p:nvPr/>
        </p:nvSpPr>
        <p:spPr>
          <a:xfrm>
            <a:off x="913615" y="4879718"/>
            <a:ext cx="10851037" cy="1631216"/>
          </a:xfrm>
          <a:prstGeom prst="rect">
            <a:avLst/>
          </a:prstGeom>
          <a:noFill/>
        </p:spPr>
        <p:txBody>
          <a:bodyPr wrap="square">
            <a:spAutoFit/>
          </a:bodyPr>
          <a:lstStyle/>
          <a:p>
            <a:r>
              <a:rPr lang="en-US" sz="2000" dirty="0">
                <a:solidFill>
                  <a:schemeClr val="tx1">
                    <a:lumMod val="65000"/>
                    <a:lumOff val="35000"/>
                  </a:schemeClr>
                </a:solidFill>
                <a:effectLst/>
              </a:rPr>
              <a:t>7.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interacts with the application using a web user interface. The web interface interacts with the </a:t>
            </a:r>
            <a:r>
              <a:rPr lang="en-US" sz="2000" dirty="0" err="1">
                <a:solidFill>
                  <a:schemeClr val="tx1">
                    <a:lumMod val="65000"/>
                    <a:lumOff val="35000"/>
                  </a:schemeClr>
                </a:solidFill>
                <a:effectLst/>
              </a:rPr>
              <a:t>CustomerLoginController</a:t>
            </a:r>
            <a:r>
              <a:rPr lang="en-US" sz="2000" dirty="0">
                <a:solidFill>
                  <a:schemeClr val="tx1">
                    <a:lumMod val="65000"/>
                    <a:lumOff val="35000"/>
                  </a:schemeClr>
                </a:solidFill>
                <a:effectLst/>
              </a:rPr>
              <a:t> class. For simplicity, the web interface is replaced with the following </a:t>
            </a:r>
            <a:r>
              <a:rPr lang="en-US" sz="2000" dirty="0" err="1">
                <a:solidFill>
                  <a:schemeClr val="tx1">
                    <a:lumMod val="65000"/>
                    <a:lumOff val="35000"/>
                  </a:schemeClr>
                </a:solidFill>
                <a:effectLst/>
              </a:rPr>
              <a:t>UserInterface</a:t>
            </a:r>
            <a:r>
              <a:rPr lang="en-US" sz="2000" dirty="0">
                <a:solidFill>
                  <a:schemeClr val="tx1">
                    <a:lumMod val="65000"/>
                    <a:lumOff val="35000"/>
                  </a:schemeClr>
                </a:solidFill>
                <a:effectLst/>
              </a:rPr>
              <a:t> class:</a:t>
            </a:r>
          </a:p>
        </p:txBody>
      </p:sp>
    </p:spTree>
    <p:extLst>
      <p:ext uri="{BB962C8B-B14F-4D97-AF65-F5344CB8AC3E}">
        <p14:creationId xmlns:p14="http://schemas.microsoft.com/office/powerpoint/2010/main" val="16084362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542D93-5C05-D555-747D-9C14BB0502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AA4104-6900-7D54-A299-A294BD5FA2D8}"/>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70AEA521-B67B-52BC-7EB9-B5A4C2476A16}"/>
              </a:ext>
            </a:extLst>
          </p:cNvPr>
          <p:cNvSpPr txBox="1"/>
          <p:nvPr/>
        </p:nvSpPr>
        <p:spPr>
          <a:xfrm>
            <a:off x="485479" y="952355"/>
            <a:ext cx="11156623" cy="1015663"/>
          </a:xfrm>
          <a:prstGeom prst="rect">
            <a:avLst/>
          </a:prstGeom>
          <a:noFill/>
        </p:spPr>
        <p:txBody>
          <a:bodyPr wrap="square">
            <a:spAutoFit/>
          </a:bodyPr>
          <a:lstStyle/>
          <a:p>
            <a:r>
              <a:rPr lang="en-US" sz="2000" dirty="0">
                <a:solidFill>
                  <a:schemeClr val="tx1">
                    <a:lumMod val="65000"/>
                    <a:lumOff val="35000"/>
                  </a:schemeClr>
                </a:solidFill>
                <a:effectLst/>
              </a:rPr>
              <a:t>Note:</a:t>
            </a:r>
            <a:r>
              <a:rPr lang="en-US" sz="2000" b="1" dirty="0">
                <a:solidFill>
                  <a:schemeClr val="tx1">
                    <a:lumMod val="65000"/>
                    <a:lumOff val="35000"/>
                  </a:schemeClr>
                </a:solidFill>
                <a:effectLst/>
              </a:rPr>
              <a:t> </a:t>
            </a:r>
            <a:r>
              <a:rPr lang="en-US" sz="2000" b="1" dirty="0" err="1">
                <a:solidFill>
                  <a:schemeClr val="tx1">
                    <a:lumMod val="65000"/>
                    <a:lumOff val="35000"/>
                  </a:schemeClr>
                </a:solidFill>
              </a:rPr>
              <a:t>hnd</a:t>
            </a:r>
            <a:r>
              <a:rPr lang="en-US" sz="2000" dirty="0" err="1">
                <a:solidFill>
                  <a:schemeClr val="tx1">
                    <a:lumMod val="65000"/>
                    <a:lumOff val="35000"/>
                  </a:schemeClr>
                </a:solidFill>
                <a:effectLst/>
              </a:rPr>
              <a:t>BankException</a:t>
            </a:r>
            <a:r>
              <a:rPr lang="en-US" sz="2000" dirty="0">
                <a:solidFill>
                  <a:schemeClr val="tx1">
                    <a:lumMod val="65000"/>
                    <a:lumOff val="35000"/>
                  </a:schemeClr>
                </a:solidFill>
                <a:effectLst/>
              </a:rPr>
              <a:t> class is already </a:t>
            </a:r>
            <a:r>
              <a:rPr lang="en-US" sz="2000" dirty="0" err="1">
                <a:solidFill>
                  <a:schemeClr val="tx1">
                    <a:lumMod val="65000"/>
                    <a:lumOff val="35000"/>
                  </a:schemeClr>
                </a:solidFill>
                <a:effectLst/>
              </a:rPr>
              <a:t>implented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Step 10 : Run the </a:t>
            </a:r>
            <a:r>
              <a:rPr lang="en-US" sz="2000" dirty="0" err="1">
                <a:solidFill>
                  <a:schemeClr val="tx1">
                    <a:lumMod val="65000"/>
                    <a:lumOff val="35000"/>
                  </a:schemeClr>
                </a:solidFill>
                <a:effectLst/>
              </a:rPr>
              <a:t>DemoSpringBootCoreApplication</a:t>
            </a:r>
            <a:r>
              <a:rPr lang="en-US" sz="2000" dirty="0">
                <a:solidFill>
                  <a:schemeClr val="tx1">
                    <a:lumMod val="65000"/>
                    <a:lumOff val="35000"/>
                  </a:schemeClr>
                </a:solidFill>
                <a:effectLst/>
              </a:rPr>
              <a:t> class created in the previous step.</a:t>
            </a:r>
          </a:p>
        </p:txBody>
      </p:sp>
    </p:spTree>
    <p:extLst>
      <p:ext uri="{BB962C8B-B14F-4D97-AF65-F5344CB8AC3E}">
        <p14:creationId xmlns:p14="http://schemas.microsoft.com/office/powerpoint/2010/main" val="307089483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11449</Words>
  <Application>Microsoft Office PowerPoint</Application>
  <PresentationFormat>Widescreen</PresentationFormat>
  <Paragraphs>1293</Paragraphs>
  <Slides>90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Calibri</vt:lpstr>
      <vt:lpstr>Calibri Light</vt:lpstr>
      <vt:lpstr>1_Office Theme</vt:lpstr>
      <vt:lpstr>Service Layer and Spring Framework</vt:lpstr>
      <vt:lpstr>Introduction to Service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Spring Framework  </vt:lpstr>
      <vt:lpstr>PowerPoint Presentation</vt:lpstr>
      <vt:lpstr>PowerPoint Presentation</vt:lpstr>
      <vt:lpstr>PowerPoint Presentation</vt:lpstr>
      <vt:lpstr>Introduction to Spring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SpringBoot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Layer and Spring Framework</dc:title>
  <dc:creator>Abhi A.b</dc:creator>
  <cp:lastModifiedBy>Harshada Sawant</cp:lastModifiedBy>
  <cp:revision>11</cp:revision>
  <dcterms:created xsi:type="dcterms:W3CDTF">2022-10-11T10:09:36Z</dcterms:created>
  <dcterms:modified xsi:type="dcterms:W3CDTF">2022-10-18T04:01:58Z</dcterms:modified>
</cp:coreProperties>
</file>