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6"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5" r:id="rId38"/>
    <p:sldId id="306" r:id="rId39"/>
    <p:sldId id="304" r:id="rId40"/>
    <p:sldId id="307" r:id="rId41"/>
    <p:sldId id="308" r:id="rId42"/>
    <p:sldId id="309" r:id="rId43"/>
    <p:sldId id="310" r:id="rId44"/>
    <p:sldId id="311" r:id="rId45"/>
    <p:sldId id="312" r:id="rId46"/>
    <p:sldId id="313" r:id="rId47"/>
    <p:sldId id="314" r:id="rId48"/>
    <p:sldId id="315" r:id="rId49"/>
    <p:sldId id="319" r:id="rId50"/>
    <p:sldId id="320" r:id="rId51"/>
    <p:sldId id="321" r:id="rId52"/>
    <p:sldId id="323" r:id="rId53"/>
    <p:sldId id="322" r:id="rId54"/>
    <p:sldId id="324" r:id="rId55"/>
    <p:sldId id="325" r:id="rId56"/>
    <p:sldId id="326" r:id="rId57"/>
    <p:sldId id="327" r:id="rId58"/>
    <p:sldId id="328" r:id="rId59"/>
    <p:sldId id="329" r:id="rId60"/>
    <p:sldId id="330" r:id="rId61"/>
    <p:sldId id="331" r:id="rId62"/>
    <p:sldId id="332" r:id="rId63"/>
    <p:sldId id="333" r:id="rId64"/>
    <p:sldId id="334" r:id="rId65"/>
    <p:sldId id="335" r:id="rId66"/>
    <p:sldId id="336" r:id="rId67"/>
    <p:sldId id="337" r:id="rId68"/>
    <p:sldId id="338" r:id="rId69"/>
    <p:sldId id="339" r:id="rId70"/>
    <p:sldId id="340" r:id="rId71"/>
    <p:sldId id="341" r:id="rId72"/>
    <p:sldId id="342" r:id="rId73"/>
    <p:sldId id="343" r:id="rId74"/>
    <p:sldId id="344" r:id="rId75"/>
    <p:sldId id="345" r:id="rId76"/>
    <p:sldId id="346" r:id="rId77"/>
    <p:sldId id="347" r:id="rId78"/>
    <p:sldId id="348" r:id="rId79"/>
    <p:sldId id="349" r:id="rId80"/>
    <p:sldId id="350" r:id="rId81"/>
    <p:sldId id="351" r:id="rId82"/>
    <p:sldId id="352" r:id="rId83"/>
    <p:sldId id="353" r:id="rId84"/>
    <p:sldId id="354" r:id="rId85"/>
    <p:sldId id="355" r:id="rId86"/>
    <p:sldId id="356" r:id="rId87"/>
    <p:sldId id="357" r:id="rId88"/>
    <p:sldId id="358" r:id="rId89"/>
    <p:sldId id="359" r:id="rId90"/>
    <p:sldId id="360" r:id="rId91"/>
    <p:sldId id="361" r:id="rId92"/>
    <p:sldId id="362" r:id="rId93"/>
    <p:sldId id="363" r:id="rId94"/>
    <p:sldId id="364" r:id="rId95"/>
    <p:sldId id="365" r:id="rId96"/>
    <p:sldId id="366" r:id="rId97"/>
    <p:sldId id="367" r:id="rId98"/>
    <p:sldId id="368" r:id="rId99"/>
    <p:sldId id="369" r:id="rId100"/>
    <p:sldId id="370" r:id="rId101"/>
    <p:sldId id="371" r:id="rId102"/>
    <p:sldId id="373" r:id="rId103"/>
    <p:sldId id="374" r:id="rId104"/>
    <p:sldId id="372" r:id="rId105"/>
    <p:sldId id="375" r:id="rId106"/>
    <p:sldId id="376" r:id="rId107"/>
    <p:sldId id="377" r:id="rId108"/>
    <p:sldId id="378" r:id="rId109"/>
    <p:sldId id="379" r:id="rId110"/>
    <p:sldId id="380" r:id="rId111"/>
    <p:sldId id="381" r:id="rId112"/>
    <p:sldId id="382" r:id="rId113"/>
    <p:sldId id="383" r:id="rId114"/>
    <p:sldId id="384" r:id="rId115"/>
    <p:sldId id="385" r:id="rId116"/>
    <p:sldId id="386" r:id="rId117"/>
    <p:sldId id="387" r:id="rId118"/>
    <p:sldId id="388" r:id="rId119"/>
    <p:sldId id="389" r:id="rId120"/>
    <p:sldId id="390" r:id="rId121"/>
    <p:sldId id="392" r:id="rId122"/>
    <p:sldId id="393" r:id="rId123"/>
    <p:sldId id="391" r:id="rId124"/>
    <p:sldId id="394" r:id="rId125"/>
    <p:sldId id="397" r:id="rId126"/>
    <p:sldId id="398" r:id="rId127"/>
    <p:sldId id="399" r:id="rId128"/>
    <p:sldId id="400" r:id="rId129"/>
    <p:sldId id="401" r:id="rId130"/>
    <p:sldId id="402" r:id="rId131"/>
    <p:sldId id="403" r:id="rId132"/>
    <p:sldId id="404" r:id="rId133"/>
    <p:sldId id="405" r:id="rId134"/>
    <p:sldId id="406" r:id="rId135"/>
    <p:sldId id="407" r:id="rId136"/>
    <p:sldId id="408" r:id="rId137"/>
    <p:sldId id="409" r:id="rId138"/>
    <p:sldId id="410" r:id="rId139"/>
    <p:sldId id="411" r:id="rId140"/>
    <p:sldId id="412" r:id="rId141"/>
    <p:sldId id="417" r:id="rId142"/>
    <p:sldId id="413" r:id="rId143"/>
    <p:sldId id="414" r:id="rId144"/>
    <p:sldId id="415" r:id="rId145"/>
    <p:sldId id="416" r:id="rId146"/>
    <p:sldId id="418" r:id="rId147"/>
    <p:sldId id="419" r:id="rId148"/>
    <p:sldId id="420" r:id="rId149"/>
    <p:sldId id="421" r:id="rId150"/>
    <p:sldId id="423" r:id="rId151"/>
    <p:sldId id="424" r:id="rId152"/>
    <p:sldId id="422" r:id="rId153"/>
    <p:sldId id="425" r:id="rId154"/>
    <p:sldId id="426" r:id="rId155"/>
    <p:sldId id="427" r:id="rId156"/>
    <p:sldId id="428" r:id="rId157"/>
    <p:sldId id="429" r:id="rId158"/>
    <p:sldId id="430" r:id="rId159"/>
    <p:sldId id="431" r:id="rId160"/>
    <p:sldId id="432" r:id="rId161"/>
    <p:sldId id="433" r:id="rId162"/>
    <p:sldId id="434" r:id="rId163"/>
    <p:sldId id="435" r:id="rId164"/>
    <p:sldId id="436" r:id="rId165"/>
    <p:sldId id="437" r:id="rId166"/>
    <p:sldId id="438" r:id="rId167"/>
    <p:sldId id="439" r:id="rId168"/>
    <p:sldId id="440" r:id="rId169"/>
    <p:sldId id="442" r:id="rId170"/>
    <p:sldId id="443" r:id="rId171"/>
    <p:sldId id="454" r:id="rId172"/>
    <p:sldId id="455" r:id="rId173"/>
    <p:sldId id="456" r:id="rId174"/>
    <p:sldId id="457" r:id="rId175"/>
    <p:sldId id="458" r:id="rId176"/>
    <p:sldId id="459" r:id="rId177"/>
    <p:sldId id="460" r:id="rId178"/>
    <p:sldId id="461" r:id="rId179"/>
    <p:sldId id="462" r:id="rId180"/>
    <p:sldId id="463" r:id="rId181"/>
    <p:sldId id="464" r:id="rId182"/>
    <p:sldId id="465" r:id="rId183"/>
    <p:sldId id="466" r:id="rId184"/>
    <p:sldId id="467" r:id="rId185"/>
    <p:sldId id="472" r:id="rId186"/>
    <p:sldId id="473" r:id="rId187"/>
    <p:sldId id="474" r:id="rId188"/>
    <p:sldId id="475" r:id="rId189"/>
    <p:sldId id="476" r:id="rId190"/>
    <p:sldId id="477" r:id="rId191"/>
    <p:sldId id="478" r:id="rId192"/>
    <p:sldId id="479" r:id="rId193"/>
    <p:sldId id="480" r:id="rId194"/>
    <p:sldId id="481" r:id="rId195"/>
    <p:sldId id="482" r:id="rId196"/>
    <p:sldId id="483" r:id="rId197"/>
    <p:sldId id="484" r:id="rId198"/>
    <p:sldId id="485" r:id="rId199"/>
    <p:sldId id="486" r:id="rId200"/>
    <p:sldId id="487" r:id="rId201"/>
    <p:sldId id="488" r:id="rId202"/>
    <p:sldId id="489" r:id="rId2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3" autoAdjust="0"/>
    <p:restoredTop sz="94660"/>
  </p:normalViewPr>
  <p:slideViewPr>
    <p:cSldViewPr snapToGrid="0">
      <p:cViewPr varScale="1">
        <p:scale>
          <a:sx n="113" d="100"/>
          <a:sy n="113" d="100"/>
        </p:scale>
        <p:origin x="46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tableStyles" Target="tableStyle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763C-FF93-3603-6176-059D22F09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9FAB-AB93-B737-2458-4E86E6B37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7685F5-9737-3C2D-38C7-160F2AAB25A7}"/>
              </a:ext>
            </a:extLst>
          </p:cNvPr>
          <p:cNvSpPr>
            <a:spLocks noGrp="1"/>
          </p:cNvSpPr>
          <p:nvPr>
            <p:ph type="dt" sz="half" idx="10"/>
          </p:nvPr>
        </p:nvSpPr>
        <p:spPr/>
        <p:txBody>
          <a:bodyPr/>
          <a:lstStyle/>
          <a:p>
            <a:fld id="{2C15695D-599C-472C-8EE7-003AF5022E09}" type="datetime1">
              <a:rPr lang="en-IN" smtClean="0"/>
              <a:t>14-11-2022</a:t>
            </a:fld>
            <a:endParaRPr lang="en-IN" dirty="0"/>
          </a:p>
        </p:txBody>
      </p:sp>
      <p:sp>
        <p:nvSpPr>
          <p:cNvPr id="5" name="Footer Placeholder 4">
            <a:extLst>
              <a:ext uri="{FF2B5EF4-FFF2-40B4-BE49-F238E27FC236}">
                <a16:creationId xmlns:a16="http://schemas.microsoft.com/office/drawing/2014/main" id="{BCC65955-DDD4-56E6-655A-64D58290337B}"/>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AD29A404-2B6A-F49D-EF56-CCD12578AE8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359251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CA9-528B-6DDF-B5CE-4599B9BF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0EEA-01F9-4FCB-3B3C-C96EDBA8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9A5F-D6C3-D0BD-9E9E-0E7EED24E7F9}"/>
              </a:ext>
            </a:extLst>
          </p:cNvPr>
          <p:cNvSpPr>
            <a:spLocks noGrp="1"/>
          </p:cNvSpPr>
          <p:nvPr>
            <p:ph type="dt" sz="half" idx="10"/>
          </p:nvPr>
        </p:nvSpPr>
        <p:spPr/>
        <p:txBody>
          <a:bodyPr/>
          <a:lstStyle/>
          <a:p>
            <a:fld id="{9C3F001A-8557-4CEB-B2F6-4E07D7C2B5D3}" type="datetime1">
              <a:rPr lang="en-IN" smtClean="0"/>
              <a:t>14-11-2022</a:t>
            </a:fld>
            <a:endParaRPr lang="en-IN" dirty="0"/>
          </a:p>
        </p:txBody>
      </p:sp>
      <p:sp>
        <p:nvSpPr>
          <p:cNvPr id="5" name="Footer Placeholder 4">
            <a:extLst>
              <a:ext uri="{FF2B5EF4-FFF2-40B4-BE49-F238E27FC236}">
                <a16:creationId xmlns:a16="http://schemas.microsoft.com/office/drawing/2014/main" id="{685E9386-A9F8-AE38-493D-264613F0EAA3}"/>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3E0F7A2-1654-BDED-DE1E-782AEB8E073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874741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2B79-422C-DDA3-07CF-B41C6C97A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42536-430E-7183-2B68-BC9C5F3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C5B55-3025-C178-27BE-552750BF8E60}"/>
              </a:ext>
            </a:extLst>
          </p:cNvPr>
          <p:cNvSpPr>
            <a:spLocks noGrp="1"/>
          </p:cNvSpPr>
          <p:nvPr>
            <p:ph type="dt" sz="half" idx="10"/>
          </p:nvPr>
        </p:nvSpPr>
        <p:spPr/>
        <p:txBody>
          <a:bodyPr/>
          <a:lstStyle/>
          <a:p>
            <a:fld id="{7535BF43-EF1F-4785-9918-05DF53D0FE09}" type="datetime1">
              <a:rPr lang="en-IN" smtClean="0"/>
              <a:t>14-11-2022</a:t>
            </a:fld>
            <a:endParaRPr lang="en-IN" dirty="0"/>
          </a:p>
        </p:txBody>
      </p:sp>
      <p:sp>
        <p:nvSpPr>
          <p:cNvPr id="5" name="Footer Placeholder 4">
            <a:extLst>
              <a:ext uri="{FF2B5EF4-FFF2-40B4-BE49-F238E27FC236}">
                <a16:creationId xmlns:a16="http://schemas.microsoft.com/office/drawing/2014/main" id="{DEECBA1B-2566-5F4E-FBF7-DC9C51E1A5E4}"/>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FD3806FC-BB50-2EAF-CCD1-12CC6CDB89D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299191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4DF1-7CE7-D4E7-BF1C-738F20B7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049D-A3E6-F75E-F986-00EF8E577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E8363-22DB-0989-56A9-7348CB8E6320}"/>
              </a:ext>
            </a:extLst>
          </p:cNvPr>
          <p:cNvSpPr>
            <a:spLocks noGrp="1"/>
          </p:cNvSpPr>
          <p:nvPr>
            <p:ph type="dt" sz="half" idx="10"/>
          </p:nvPr>
        </p:nvSpPr>
        <p:spPr/>
        <p:txBody>
          <a:bodyPr/>
          <a:lstStyle/>
          <a:p>
            <a:fld id="{F7AE5898-FA79-4903-9589-514C2098B63A}" type="datetime1">
              <a:rPr lang="en-IN" smtClean="0"/>
              <a:t>14-11-2022</a:t>
            </a:fld>
            <a:endParaRPr lang="en-IN" dirty="0"/>
          </a:p>
        </p:txBody>
      </p:sp>
      <p:sp>
        <p:nvSpPr>
          <p:cNvPr id="5" name="Footer Placeholder 4">
            <a:extLst>
              <a:ext uri="{FF2B5EF4-FFF2-40B4-BE49-F238E27FC236}">
                <a16:creationId xmlns:a16="http://schemas.microsoft.com/office/drawing/2014/main" id="{1F748B53-DE93-ADC2-CAB2-B7C3B89110EC}"/>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7CEDEC5-C0EE-BB4C-2B65-D5199F03322F}"/>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505560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A62-1E4A-60FF-D982-C35DA650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F1ECA-8784-F862-EFEF-1E1DCF938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DB43-75B0-BB4C-C17A-16DC36AF24C8}"/>
              </a:ext>
            </a:extLst>
          </p:cNvPr>
          <p:cNvSpPr>
            <a:spLocks noGrp="1"/>
          </p:cNvSpPr>
          <p:nvPr>
            <p:ph type="dt" sz="half" idx="10"/>
          </p:nvPr>
        </p:nvSpPr>
        <p:spPr/>
        <p:txBody>
          <a:bodyPr/>
          <a:lstStyle/>
          <a:p>
            <a:fld id="{5A7FE031-48DF-4683-B7D2-57205A625662}" type="datetime1">
              <a:rPr lang="en-IN" smtClean="0"/>
              <a:t>14-11-2022</a:t>
            </a:fld>
            <a:endParaRPr lang="en-IN" dirty="0"/>
          </a:p>
        </p:txBody>
      </p:sp>
      <p:sp>
        <p:nvSpPr>
          <p:cNvPr id="5" name="Footer Placeholder 4">
            <a:extLst>
              <a:ext uri="{FF2B5EF4-FFF2-40B4-BE49-F238E27FC236}">
                <a16:creationId xmlns:a16="http://schemas.microsoft.com/office/drawing/2014/main" id="{603155E2-C43A-5738-BDEA-333029BDD182}"/>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C0D2BB7E-FA8B-9DC9-D729-7CDF27EBCD2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380955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613-CB29-441B-9B1D-44183E038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D186-84F7-2742-9A4A-C85B5E7BF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6C14A-B875-3305-CBA2-219B3326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B4811-CF71-3D77-A34A-2EA8C8BD291C}"/>
              </a:ext>
            </a:extLst>
          </p:cNvPr>
          <p:cNvSpPr>
            <a:spLocks noGrp="1"/>
          </p:cNvSpPr>
          <p:nvPr>
            <p:ph type="dt" sz="half" idx="10"/>
          </p:nvPr>
        </p:nvSpPr>
        <p:spPr/>
        <p:txBody>
          <a:bodyPr/>
          <a:lstStyle/>
          <a:p>
            <a:fld id="{A701DD70-0E15-4A96-8D9D-FA973F2A4A80}" type="datetime1">
              <a:rPr lang="en-IN" smtClean="0"/>
              <a:t>14-11-2022</a:t>
            </a:fld>
            <a:endParaRPr lang="en-IN" dirty="0"/>
          </a:p>
        </p:txBody>
      </p:sp>
      <p:sp>
        <p:nvSpPr>
          <p:cNvPr id="6" name="Footer Placeholder 5">
            <a:extLst>
              <a:ext uri="{FF2B5EF4-FFF2-40B4-BE49-F238E27FC236}">
                <a16:creationId xmlns:a16="http://schemas.microsoft.com/office/drawing/2014/main" id="{94643C03-5858-3BFB-FF25-8575B8FF30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7D64CB7-C071-AC98-934B-86733ED063DA}"/>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396278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72-6E35-FF03-3894-3B6698C93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B33D9-1B3A-75BC-2A7F-C594E0A75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6030E-474E-95FA-4572-72FACC1AD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5F616-D79D-5222-3D36-05CE0B6A7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8AA8F-F83A-A344-DD9B-73B379BAA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F78821-A13D-7E5C-BD7B-7E510CD076F8}"/>
              </a:ext>
            </a:extLst>
          </p:cNvPr>
          <p:cNvSpPr>
            <a:spLocks noGrp="1"/>
          </p:cNvSpPr>
          <p:nvPr>
            <p:ph type="dt" sz="half" idx="10"/>
          </p:nvPr>
        </p:nvSpPr>
        <p:spPr/>
        <p:txBody>
          <a:bodyPr/>
          <a:lstStyle/>
          <a:p>
            <a:fld id="{EBE8548B-B500-4907-B08D-0DF9CF07A10F}" type="datetime1">
              <a:rPr lang="en-IN" smtClean="0"/>
              <a:t>14-11-2022</a:t>
            </a:fld>
            <a:endParaRPr lang="en-IN" dirty="0"/>
          </a:p>
        </p:txBody>
      </p:sp>
      <p:sp>
        <p:nvSpPr>
          <p:cNvPr id="8" name="Footer Placeholder 7">
            <a:extLst>
              <a:ext uri="{FF2B5EF4-FFF2-40B4-BE49-F238E27FC236}">
                <a16:creationId xmlns:a16="http://schemas.microsoft.com/office/drawing/2014/main" id="{37AA361A-A209-CF46-40DD-115B1C7CC9F8}"/>
              </a:ext>
            </a:extLst>
          </p:cNvPr>
          <p:cNvSpPr>
            <a:spLocks noGrp="1"/>
          </p:cNvSpPr>
          <p:nvPr>
            <p:ph type="ftr" sz="quarter" idx="11"/>
          </p:nvPr>
        </p:nvSpPr>
        <p:spPr/>
        <p:txBody>
          <a:bodyPr/>
          <a:lstStyle/>
          <a:p>
            <a:r>
              <a:rPr lang="en-IN"/>
              <a:t>H&amp;D IT Solution</a:t>
            </a:r>
            <a:endParaRPr lang="en-IN" dirty="0"/>
          </a:p>
        </p:txBody>
      </p:sp>
      <p:sp>
        <p:nvSpPr>
          <p:cNvPr id="9" name="Slide Number Placeholder 8">
            <a:extLst>
              <a:ext uri="{FF2B5EF4-FFF2-40B4-BE49-F238E27FC236}">
                <a16:creationId xmlns:a16="http://schemas.microsoft.com/office/drawing/2014/main" id="{F0A7755D-2488-D920-0C3C-3B3E4F5055C9}"/>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57729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FC5D-8A36-87FC-1D10-7A1C73AA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92B8E-6A29-9B2C-7AD3-EA9045487724}"/>
              </a:ext>
            </a:extLst>
          </p:cNvPr>
          <p:cNvSpPr>
            <a:spLocks noGrp="1"/>
          </p:cNvSpPr>
          <p:nvPr>
            <p:ph type="dt" sz="half" idx="10"/>
          </p:nvPr>
        </p:nvSpPr>
        <p:spPr/>
        <p:txBody>
          <a:bodyPr/>
          <a:lstStyle/>
          <a:p>
            <a:fld id="{4A39EDBF-AA7A-40E8-816B-F16F7AE7EB06}" type="datetime1">
              <a:rPr lang="en-IN" smtClean="0"/>
              <a:t>14-11-2022</a:t>
            </a:fld>
            <a:endParaRPr lang="en-IN" dirty="0"/>
          </a:p>
        </p:txBody>
      </p:sp>
      <p:sp>
        <p:nvSpPr>
          <p:cNvPr id="4" name="Footer Placeholder 3">
            <a:extLst>
              <a:ext uri="{FF2B5EF4-FFF2-40B4-BE49-F238E27FC236}">
                <a16:creationId xmlns:a16="http://schemas.microsoft.com/office/drawing/2014/main" id="{376DCCBA-D03C-F7D8-FE72-21FF25E4EAE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939AB92-816E-855C-9E0D-BF74894CC4B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13809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F579-0512-8E96-5C17-6C2477C67C47}"/>
              </a:ext>
            </a:extLst>
          </p:cNvPr>
          <p:cNvSpPr>
            <a:spLocks noGrp="1"/>
          </p:cNvSpPr>
          <p:nvPr>
            <p:ph type="dt" sz="half" idx="10"/>
          </p:nvPr>
        </p:nvSpPr>
        <p:spPr/>
        <p:txBody>
          <a:bodyPr/>
          <a:lstStyle/>
          <a:p>
            <a:fld id="{DDE686EA-1272-468C-B919-059622CE55E3}" type="datetime1">
              <a:rPr lang="en-IN" smtClean="0"/>
              <a:t>14-11-2022</a:t>
            </a:fld>
            <a:endParaRPr lang="en-IN" dirty="0"/>
          </a:p>
        </p:txBody>
      </p:sp>
      <p:sp>
        <p:nvSpPr>
          <p:cNvPr id="3" name="Footer Placeholder 2">
            <a:extLst>
              <a:ext uri="{FF2B5EF4-FFF2-40B4-BE49-F238E27FC236}">
                <a16:creationId xmlns:a16="http://schemas.microsoft.com/office/drawing/2014/main" id="{BC646DFA-9EC1-071F-7450-0B2F865BB3D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6AA15E-FF7A-66F8-8638-53062E653B8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45659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89C-B9B8-2A1D-4FEF-CAFBE9B9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57A9-2CE4-42C0-0938-E54CAFB2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71D6A-0FF9-04DD-52A0-0E1686AA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84D9-3263-B9B3-0F94-4A404C3726F1}"/>
              </a:ext>
            </a:extLst>
          </p:cNvPr>
          <p:cNvSpPr>
            <a:spLocks noGrp="1"/>
          </p:cNvSpPr>
          <p:nvPr>
            <p:ph type="dt" sz="half" idx="10"/>
          </p:nvPr>
        </p:nvSpPr>
        <p:spPr/>
        <p:txBody>
          <a:bodyPr/>
          <a:lstStyle/>
          <a:p>
            <a:fld id="{595AE8F3-C7BB-42D3-9095-2FAB453C778B}" type="datetime1">
              <a:rPr lang="en-IN" smtClean="0"/>
              <a:t>14-11-2022</a:t>
            </a:fld>
            <a:endParaRPr lang="en-IN" dirty="0"/>
          </a:p>
        </p:txBody>
      </p:sp>
      <p:sp>
        <p:nvSpPr>
          <p:cNvPr id="6" name="Footer Placeholder 5">
            <a:extLst>
              <a:ext uri="{FF2B5EF4-FFF2-40B4-BE49-F238E27FC236}">
                <a16:creationId xmlns:a16="http://schemas.microsoft.com/office/drawing/2014/main" id="{B8477843-1278-9CD6-199E-3D2857227358}"/>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82CB200B-B015-2E16-2D8E-086DBA856F6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494923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CC2F-5359-1FCE-6E83-F5C1804A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FC75C-B5F2-DFB8-BF70-401A7AFD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3A79AF7-DA6A-5C93-5D0E-E6C97CB1D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81EE7-0BB9-95AF-4BF6-7B75E12B5728}"/>
              </a:ext>
            </a:extLst>
          </p:cNvPr>
          <p:cNvSpPr>
            <a:spLocks noGrp="1"/>
          </p:cNvSpPr>
          <p:nvPr>
            <p:ph type="dt" sz="half" idx="10"/>
          </p:nvPr>
        </p:nvSpPr>
        <p:spPr/>
        <p:txBody>
          <a:bodyPr/>
          <a:lstStyle/>
          <a:p>
            <a:fld id="{84724D7A-FD32-456F-B816-D106EBA5EF5A}" type="datetime1">
              <a:rPr lang="en-IN" smtClean="0"/>
              <a:t>14-11-2022</a:t>
            </a:fld>
            <a:endParaRPr lang="en-IN" dirty="0"/>
          </a:p>
        </p:txBody>
      </p:sp>
      <p:sp>
        <p:nvSpPr>
          <p:cNvPr id="6" name="Footer Placeholder 5">
            <a:extLst>
              <a:ext uri="{FF2B5EF4-FFF2-40B4-BE49-F238E27FC236}">
                <a16:creationId xmlns:a16="http://schemas.microsoft.com/office/drawing/2014/main" id="{5D3FB289-1A96-2394-BF39-28E3605DDC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9F1DF3C-B926-13A3-F290-ABC1602A21A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416388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EE48-F7E0-E53D-486B-2FD2259A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5EA1F-0697-E260-AD7E-FDB029880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78EB2-A756-C0FE-D840-81B1E76BE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68E84-A059-498B-B9D3-7496418580D6}" type="datetime1">
              <a:rPr lang="en-IN" smtClean="0"/>
              <a:t>14-11-2022</a:t>
            </a:fld>
            <a:endParaRPr lang="en-IN" dirty="0"/>
          </a:p>
        </p:txBody>
      </p:sp>
      <p:sp>
        <p:nvSpPr>
          <p:cNvPr id="5" name="Footer Placeholder 4">
            <a:extLst>
              <a:ext uri="{FF2B5EF4-FFF2-40B4-BE49-F238E27FC236}">
                <a16:creationId xmlns:a16="http://schemas.microsoft.com/office/drawing/2014/main" id="{7BB2A59F-99DF-46D8-8E27-1B65A5CA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H&amp;D IT Solution</a:t>
            </a:r>
            <a:endParaRPr lang="en-IN" dirty="0"/>
          </a:p>
        </p:txBody>
      </p:sp>
      <p:sp>
        <p:nvSpPr>
          <p:cNvPr id="6" name="Slide Number Placeholder 5">
            <a:extLst>
              <a:ext uri="{FF2B5EF4-FFF2-40B4-BE49-F238E27FC236}">
                <a16:creationId xmlns:a16="http://schemas.microsoft.com/office/drawing/2014/main" id="{0B0745B6-3CAF-98E3-6DB4-673B60BA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7409-9C5A-4B07-8E32-19F22F7D558C}" type="slidenum">
              <a:rPr lang="en-IN" smtClean="0"/>
              <a:t>‹#›</a:t>
            </a:fld>
            <a:endParaRPr lang="en-IN" dirty="0"/>
          </a:p>
        </p:txBody>
      </p:sp>
      <p:pic>
        <p:nvPicPr>
          <p:cNvPr id="8" name="Picture 7">
            <a:extLst>
              <a:ext uri="{FF2B5EF4-FFF2-40B4-BE49-F238E27FC236}">
                <a16:creationId xmlns:a16="http://schemas.microsoft.com/office/drawing/2014/main" id="{F38AD8F2-DCC3-17F0-916B-26B5F1CD95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0"/>
            <a:ext cx="956345" cy="956345"/>
          </a:xfrm>
          <a:prstGeom prst="rect">
            <a:avLst/>
          </a:prstGeom>
        </p:spPr>
      </p:pic>
      <p:sp>
        <p:nvSpPr>
          <p:cNvPr id="9" name="Rectangle 8">
            <a:extLst>
              <a:ext uri="{FF2B5EF4-FFF2-40B4-BE49-F238E27FC236}">
                <a16:creationId xmlns:a16="http://schemas.microsoft.com/office/drawing/2014/main" id="{EB6F6041-99AE-8A4A-17D9-9F91EF4D0E17}"/>
              </a:ext>
            </a:extLst>
          </p:cNvPr>
          <p:cNvSpPr/>
          <p:nvPr userDrawn="1"/>
        </p:nvSpPr>
        <p:spPr>
          <a:xfrm>
            <a:off x="1015645" y="0"/>
            <a:ext cx="11176355" cy="494950"/>
          </a:xfrm>
          <a:prstGeom prst="rect">
            <a:avLst/>
          </a:prstGeom>
          <a:solidFill>
            <a:srgbClr val="FFA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D5DF8FBE-9AEF-148B-7300-B2A58B16F5C2}"/>
              </a:ext>
            </a:extLst>
          </p:cNvPr>
          <p:cNvSpPr/>
          <p:nvPr userDrawn="1"/>
        </p:nvSpPr>
        <p:spPr>
          <a:xfrm>
            <a:off x="9337965" y="-1"/>
            <a:ext cx="2854036" cy="2724727"/>
          </a:xfrm>
          <a:custGeom>
            <a:avLst/>
            <a:gdLst>
              <a:gd name="connsiteX0" fmla="*/ 0 w 2521527"/>
              <a:gd name="connsiteY0" fmla="*/ 0 h 2292939"/>
              <a:gd name="connsiteX1" fmla="*/ 2521527 w 2521527"/>
              <a:gd name="connsiteY1" fmla="*/ 0 h 2292939"/>
              <a:gd name="connsiteX2" fmla="*/ 2521527 w 2521527"/>
              <a:gd name="connsiteY2" fmla="*/ 2292939 h 2292939"/>
              <a:gd name="connsiteX3" fmla="*/ 2493821 w 2521527"/>
              <a:gd name="connsiteY3" fmla="*/ 2036841 h 2292939"/>
              <a:gd name="connsiteX4" fmla="*/ 1711261 w 2521527"/>
              <a:gd name="connsiteY4" fmla="*/ 647204 h 2292939"/>
              <a:gd name="connsiteX5" fmla="*/ 47286 w 2521527"/>
              <a:gd name="connsiteY5" fmla="*/ 1050 h 2292939"/>
              <a:gd name="connsiteX6" fmla="*/ 0 w 2521527"/>
              <a:gd name="connsiteY6" fmla="*/ 2049 h 229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527" h="2292939">
                <a:moveTo>
                  <a:pt x="0" y="0"/>
                </a:moveTo>
                <a:lnTo>
                  <a:pt x="2521527" y="0"/>
                </a:lnTo>
                <a:lnTo>
                  <a:pt x="2521527" y="2292939"/>
                </a:lnTo>
                <a:lnTo>
                  <a:pt x="2493821" y="2036841"/>
                </a:lnTo>
                <a:cubicBezTo>
                  <a:pt x="2405177" y="1508959"/>
                  <a:pt x="2132764" y="1018204"/>
                  <a:pt x="1711261" y="647204"/>
                </a:cubicBezTo>
                <a:cubicBezTo>
                  <a:pt x="1255648" y="246181"/>
                  <a:pt x="663399" y="18315"/>
                  <a:pt x="47286" y="1050"/>
                </a:cubicBezTo>
                <a:lnTo>
                  <a:pt x="0" y="2049"/>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19434888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4A8C-359F-D79C-1938-DE1ABCB1A65D}"/>
              </a:ext>
            </a:extLst>
          </p:cNvPr>
          <p:cNvSpPr>
            <a:spLocks noGrp="1"/>
          </p:cNvSpPr>
          <p:nvPr>
            <p:ph type="ctrTitle"/>
          </p:nvPr>
        </p:nvSpPr>
        <p:spPr>
          <a:xfrm>
            <a:off x="1524000" y="2235200"/>
            <a:ext cx="9144000" cy="2949542"/>
          </a:xfrm>
        </p:spPr>
        <p:txBody>
          <a:bodyPr>
            <a:normAutofit/>
          </a:bodyPr>
          <a:lstStyle/>
          <a:p>
            <a:r>
              <a:rPr lang="en-IN" b="1" dirty="0"/>
              <a:t>JavaScript </a:t>
            </a:r>
            <a:br>
              <a:rPr lang="en-IN" b="1" dirty="0"/>
            </a:br>
            <a:br>
              <a:rPr lang="en-US" b="1" dirty="0"/>
            </a:br>
            <a:endParaRPr lang="en-IN" b="1" dirty="0"/>
          </a:p>
        </p:txBody>
      </p:sp>
      <p:sp>
        <p:nvSpPr>
          <p:cNvPr id="7" name="Footer Placeholder 6">
            <a:extLst>
              <a:ext uri="{FF2B5EF4-FFF2-40B4-BE49-F238E27FC236}">
                <a16:creationId xmlns:a16="http://schemas.microsoft.com/office/drawing/2014/main" id="{13871490-796C-DAAB-DEE4-A94C49BA07C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B3C4A4B1-6417-2064-3B09-E5AB699BDE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1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5DE70B-76F4-F4A8-2AE0-7D4FFBBF5DD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B7AB9F8-A824-DCA9-6BE0-223C176B269D}"/>
              </a:ext>
            </a:extLst>
          </p:cNvPr>
          <p:cNvSpPr>
            <a:spLocks noGrp="1"/>
          </p:cNvSpPr>
          <p:nvPr>
            <p:ph type="sldNum" sz="quarter" idx="12"/>
          </p:nvPr>
        </p:nvSpPr>
        <p:spPr/>
        <p:txBody>
          <a:bodyPr/>
          <a:lstStyle/>
          <a:p>
            <a:fld id="{4A777409-9C5A-4B07-8E32-19F22F7D558C}" type="slidenum">
              <a:rPr lang="en-IN" smtClean="0"/>
              <a:t>10</a:t>
            </a:fld>
            <a:endParaRPr lang="en-IN" dirty="0"/>
          </a:p>
        </p:txBody>
      </p:sp>
      <p:sp>
        <p:nvSpPr>
          <p:cNvPr id="5" name="TextBox 4">
            <a:extLst>
              <a:ext uri="{FF2B5EF4-FFF2-40B4-BE49-F238E27FC236}">
                <a16:creationId xmlns:a16="http://schemas.microsoft.com/office/drawing/2014/main" id="{45238FAA-B410-3619-92D1-C4B8B3D8CC41}"/>
              </a:ext>
            </a:extLst>
          </p:cNvPr>
          <p:cNvSpPr txBox="1"/>
          <p:nvPr/>
        </p:nvSpPr>
        <p:spPr>
          <a:xfrm>
            <a:off x="762785" y="647794"/>
            <a:ext cx="10364771" cy="707886"/>
          </a:xfrm>
          <a:prstGeom prst="rect">
            <a:avLst/>
          </a:prstGeom>
          <a:noFill/>
        </p:spPr>
        <p:txBody>
          <a:bodyPr wrap="square">
            <a:spAutoFit/>
          </a:bodyPr>
          <a:lstStyle/>
          <a:p>
            <a:r>
              <a:rPr lang="en-US" sz="2000" dirty="0">
                <a:solidFill>
                  <a:schemeClr val="tx1">
                    <a:lumMod val="65000"/>
                    <a:lumOff val="35000"/>
                  </a:schemeClr>
                </a:solidFill>
                <a:effectLst/>
              </a:rPr>
              <a:t>None of the IE browsers significantly support the latest features (the new Microsoft Edge browser does)</a:t>
            </a:r>
          </a:p>
        </p:txBody>
      </p:sp>
      <p:sp>
        <p:nvSpPr>
          <p:cNvPr id="7" name="TextBox 6">
            <a:extLst>
              <a:ext uri="{FF2B5EF4-FFF2-40B4-BE49-F238E27FC236}">
                <a16:creationId xmlns:a16="http://schemas.microsoft.com/office/drawing/2014/main" id="{68338364-AB7A-E5C6-AA40-81BF28640EA6}"/>
              </a:ext>
            </a:extLst>
          </p:cNvPr>
          <p:cNvSpPr txBox="1"/>
          <p:nvPr/>
        </p:nvSpPr>
        <p:spPr>
          <a:xfrm>
            <a:off x="484694" y="1451174"/>
            <a:ext cx="11222611" cy="1015663"/>
          </a:xfrm>
          <a:prstGeom prst="rect">
            <a:avLst/>
          </a:prstGeom>
          <a:noFill/>
        </p:spPr>
        <p:txBody>
          <a:bodyPr wrap="square">
            <a:spAutoFit/>
          </a:bodyPr>
          <a:lstStyle/>
          <a:p>
            <a:r>
              <a:rPr lang="en-US" sz="2000" dirty="0">
                <a:solidFill>
                  <a:schemeClr val="tx1">
                    <a:lumMod val="65000"/>
                    <a:lumOff val="35000"/>
                  </a:schemeClr>
                </a:solidFill>
                <a:effectLst/>
              </a:rPr>
              <a:t>So, to overcome these drawbacks, the conversion of JavaScript code written using the latest syntax to browser understandable code takes place using the </a:t>
            </a:r>
            <a:r>
              <a:rPr lang="en-US" sz="2000" dirty="0" err="1">
                <a:solidFill>
                  <a:schemeClr val="tx1">
                    <a:lumMod val="65000"/>
                    <a:lumOff val="35000"/>
                  </a:schemeClr>
                </a:solidFill>
                <a:effectLst/>
              </a:rPr>
              <a:t>transpilers</a:t>
            </a:r>
            <a:r>
              <a:rPr lang="en-US" sz="2000" dirty="0">
                <a:solidFill>
                  <a:schemeClr val="tx1">
                    <a:lumMod val="65000"/>
                    <a:lumOff val="35000"/>
                  </a:schemeClr>
                </a:solidFill>
                <a:effectLst/>
              </a:rPr>
              <a:t> such as Babel, </a:t>
            </a:r>
            <a:r>
              <a:rPr lang="en-US" sz="2000" dirty="0" err="1">
                <a:solidFill>
                  <a:schemeClr val="tx1">
                    <a:lumMod val="65000"/>
                    <a:lumOff val="35000"/>
                  </a:schemeClr>
                </a:solidFill>
                <a:effectLst/>
              </a:rPr>
              <a:t>Traceur</a:t>
            </a:r>
            <a:r>
              <a:rPr lang="en-US" sz="2000" dirty="0">
                <a:solidFill>
                  <a:schemeClr val="tx1">
                    <a:lumMod val="65000"/>
                    <a:lumOff val="35000"/>
                  </a:schemeClr>
                </a:solidFill>
                <a:effectLst/>
              </a:rPr>
              <a:t>, TypeScript, etc.</a:t>
            </a:r>
          </a:p>
          <a:p>
            <a:r>
              <a:rPr lang="en-US" sz="2000" dirty="0">
                <a:solidFill>
                  <a:schemeClr val="tx1">
                    <a:lumMod val="65000"/>
                    <a:lumOff val="35000"/>
                  </a:schemeClr>
                </a:solidFill>
                <a:effectLst/>
              </a:rPr>
              <a:t>Thus, after the code is </a:t>
            </a:r>
            <a:r>
              <a:rPr lang="en-US" sz="2000" dirty="0" err="1">
                <a:solidFill>
                  <a:schemeClr val="tx1">
                    <a:lumMod val="65000"/>
                    <a:lumOff val="35000"/>
                  </a:schemeClr>
                </a:solidFill>
                <a:effectLst/>
              </a:rPr>
              <a:t>transpiled,it</a:t>
            </a:r>
            <a:r>
              <a:rPr lang="en-US" sz="2000" dirty="0">
                <a:solidFill>
                  <a:schemeClr val="tx1">
                    <a:lumMod val="65000"/>
                    <a:lumOff val="35000"/>
                  </a:schemeClr>
                </a:solidFill>
                <a:effectLst/>
              </a:rPr>
              <a:t> will be cross-browser compatible.</a:t>
            </a:r>
          </a:p>
        </p:txBody>
      </p:sp>
      <p:sp>
        <p:nvSpPr>
          <p:cNvPr id="9" name="TextBox 8">
            <a:extLst>
              <a:ext uri="{FF2B5EF4-FFF2-40B4-BE49-F238E27FC236}">
                <a16:creationId xmlns:a16="http://schemas.microsoft.com/office/drawing/2014/main" id="{AD64E767-25CB-2D1C-E7AC-8BB59FB83F5E}"/>
              </a:ext>
            </a:extLst>
          </p:cNvPr>
          <p:cNvSpPr txBox="1"/>
          <p:nvPr/>
        </p:nvSpPr>
        <p:spPr>
          <a:xfrm>
            <a:off x="484693" y="2701400"/>
            <a:ext cx="10987727" cy="2554545"/>
          </a:xfrm>
          <a:prstGeom prst="rect">
            <a:avLst/>
          </a:prstGeom>
          <a:noFill/>
        </p:spPr>
        <p:txBody>
          <a:bodyPr wrap="square">
            <a:spAutoFit/>
          </a:bodyPr>
          <a:lstStyle/>
          <a:p>
            <a:r>
              <a:rPr lang="en-US" sz="2000" dirty="0">
                <a:solidFill>
                  <a:schemeClr val="tx1">
                    <a:lumMod val="65000"/>
                    <a:lumOff val="35000"/>
                  </a:schemeClr>
                </a:solidFill>
                <a:effectLst/>
              </a:rPr>
              <a:t>JavaScript code can be embedded within the HTML page or can be written in an external file.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are three ways of </a:t>
            </a:r>
            <a:r>
              <a:rPr lang="en-US" sz="2000" dirty="0" err="1">
                <a:solidFill>
                  <a:schemeClr val="tx1">
                    <a:lumMod val="65000"/>
                    <a:lumOff val="35000"/>
                  </a:schemeClr>
                </a:solidFill>
                <a:effectLst/>
              </a:rPr>
              <a:t>writting</a:t>
            </a:r>
            <a:r>
              <a:rPr lang="en-US" sz="2000" dirty="0">
                <a:solidFill>
                  <a:schemeClr val="tx1">
                    <a:lumMod val="65000"/>
                    <a:lumOff val="35000"/>
                  </a:schemeClr>
                </a:solidFill>
                <a:effectLst/>
              </a:rPr>
              <a:t> JavaScript depending on the platform :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Inline Scripting</a:t>
            </a:r>
          </a:p>
          <a:p>
            <a:pPr>
              <a:buFont typeface="Arial" panose="020B0604020202020204" pitchFamily="34" charset="0"/>
              <a:buChar char="•"/>
            </a:pPr>
            <a:r>
              <a:rPr lang="en-US" sz="2000" dirty="0">
                <a:solidFill>
                  <a:schemeClr val="tx1">
                    <a:lumMod val="65000"/>
                    <a:lumOff val="35000"/>
                  </a:schemeClr>
                </a:solidFill>
                <a:effectLst/>
              </a:rPr>
              <a:t>Internal Scripting</a:t>
            </a:r>
          </a:p>
          <a:p>
            <a:pPr>
              <a:buFont typeface="Arial" panose="020B0604020202020204" pitchFamily="34" charset="0"/>
              <a:buChar char="•"/>
            </a:pPr>
            <a:r>
              <a:rPr lang="en-US" sz="2000" dirty="0">
                <a:solidFill>
                  <a:schemeClr val="tx1">
                    <a:lumMod val="65000"/>
                    <a:lumOff val="35000"/>
                  </a:schemeClr>
                </a:solidFill>
                <a:effectLst/>
              </a:rPr>
              <a:t>External Scripting</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50567159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D8779B-AF4A-DFA7-A507-9BF8224F5B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59283E4-7B9E-063E-995A-D6894193F9E7}"/>
              </a:ext>
            </a:extLst>
          </p:cNvPr>
          <p:cNvSpPr>
            <a:spLocks noGrp="1"/>
          </p:cNvSpPr>
          <p:nvPr>
            <p:ph type="sldNum" sz="quarter" idx="12"/>
          </p:nvPr>
        </p:nvSpPr>
        <p:spPr/>
        <p:txBody>
          <a:bodyPr/>
          <a:lstStyle/>
          <a:p>
            <a:fld id="{4A777409-9C5A-4B07-8E32-19F22F7D558C}" type="slidenum">
              <a:rPr lang="en-IN" smtClean="0"/>
              <a:t>100</a:t>
            </a:fld>
            <a:endParaRPr lang="en-IN" dirty="0"/>
          </a:p>
        </p:txBody>
      </p:sp>
      <p:sp>
        <p:nvSpPr>
          <p:cNvPr id="5" name="TextBox 4">
            <a:extLst>
              <a:ext uri="{FF2B5EF4-FFF2-40B4-BE49-F238E27FC236}">
                <a16:creationId xmlns:a16="http://schemas.microsoft.com/office/drawing/2014/main" id="{4FB3085E-0267-DF2D-D853-899C45E6E082}"/>
              </a:ext>
            </a:extLst>
          </p:cNvPr>
          <p:cNvSpPr txBox="1"/>
          <p:nvPr/>
        </p:nvSpPr>
        <p:spPr>
          <a:xfrm>
            <a:off x="932467" y="556428"/>
            <a:ext cx="10521099" cy="1015663"/>
          </a:xfrm>
          <a:prstGeom prst="rect">
            <a:avLst/>
          </a:prstGeom>
          <a:noFill/>
        </p:spPr>
        <p:txBody>
          <a:bodyPr wrap="square">
            <a:spAutoFit/>
          </a:bodyPr>
          <a:lstStyle/>
          <a:p>
            <a:r>
              <a:rPr lang="en-US" sz="2000" b="1" dirty="0">
                <a:solidFill>
                  <a:schemeClr val="tx1">
                    <a:lumMod val="65000"/>
                    <a:lumOff val="35000"/>
                  </a:schemeClr>
                </a:solidFill>
                <a:effectLst/>
              </a:rPr>
              <a:t>Example: </a:t>
            </a:r>
            <a:r>
              <a:rPr lang="en-US" sz="2000" dirty="0">
                <a:solidFill>
                  <a:schemeClr val="tx1">
                    <a:lumMod val="65000"/>
                    <a:lumOff val="35000"/>
                  </a:schemeClr>
                </a:solidFill>
                <a:effectLst/>
              </a:rPr>
              <a:t>The below example shows an incrementing variable counter five times using a 'while' loop.</a:t>
            </a:r>
          </a:p>
          <a:p>
            <a:r>
              <a:rPr lang="en-US" sz="2000" dirty="0">
                <a:solidFill>
                  <a:schemeClr val="tx1">
                    <a:lumMod val="65000"/>
                    <a:lumOff val="35000"/>
                  </a:schemeClr>
                </a:solidFill>
                <a:effectLst/>
              </a:rPr>
              <a:t>Also, shown below is the output for every iteration of the loop.</a:t>
            </a:r>
          </a:p>
        </p:txBody>
      </p:sp>
      <p:sp>
        <p:nvSpPr>
          <p:cNvPr id="7" name="TextBox 6">
            <a:extLst>
              <a:ext uri="{FF2B5EF4-FFF2-40B4-BE49-F238E27FC236}">
                <a16:creationId xmlns:a16="http://schemas.microsoft.com/office/drawing/2014/main" id="{E409C34C-0D50-AF1D-74E7-154ED9522C60}"/>
              </a:ext>
            </a:extLst>
          </p:cNvPr>
          <p:cNvSpPr txBox="1"/>
          <p:nvPr/>
        </p:nvSpPr>
        <p:spPr>
          <a:xfrm>
            <a:off x="932467" y="1730440"/>
            <a:ext cx="6099142" cy="2308324"/>
          </a:xfrm>
          <a:prstGeom prst="rect">
            <a:avLst/>
          </a:prstGeom>
          <a:noFill/>
        </p:spPr>
        <p:txBody>
          <a:bodyPr wrap="square">
            <a:spAutoFit/>
          </a:bodyPr>
          <a:lstStyle/>
          <a:p>
            <a:r>
              <a:rPr lang="en-IN" dirty="0"/>
              <a:t>let counter = 0;</a:t>
            </a:r>
          </a:p>
          <a:p>
            <a:r>
              <a:rPr lang="en-IN" dirty="0"/>
              <a:t>let </a:t>
            </a:r>
            <a:r>
              <a:rPr lang="en-IN" dirty="0" err="1"/>
              <a:t>loopVar</a:t>
            </a:r>
            <a:r>
              <a:rPr lang="en-IN" dirty="0"/>
              <a:t> = 0;</a:t>
            </a:r>
          </a:p>
          <a:p>
            <a:r>
              <a:rPr lang="en-IN" dirty="0"/>
              <a:t>while (</a:t>
            </a:r>
            <a:r>
              <a:rPr lang="en-IN" dirty="0" err="1"/>
              <a:t>loopVar</a:t>
            </a:r>
            <a:r>
              <a:rPr lang="en-IN" dirty="0"/>
              <a:t> &lt; 5) {</a:t>
            </a:r>
          </a:p>
          <a:p>
            <a:r>
              <a:rPr lang="en-IN" dirty="0"/>
              <a:t>	console.log(</a:t>
            </a:r>
            <a:r>
              <a:rPr lang="en-IN" dirty="0" err="1"/>
              <a:t>loopVar</a:t>
            </a:r>
            <a:r>
              <a:rPr lang="en-IN" dirty="0"/>
              <a:t>);</a:t>
            </a:r>
          </a:p>
          <a:p>
            <a:r>
              <a:rPr lang="en-IN" dirty="0"/>
              <a:t>	counter++;</a:t>
            </a:r>
          </a:p>
          <a:p>
            <a:r>
              <a:rPr lang="en-IN" dirty="0"/>
              <a:t>	</a:t>
            </a:r>
            <a:r>
              <a:rPr lang="en-IN" dirty="0" err="1"/>
              <a:t>loopVar</a:t>
            </a:r>
            <a:r>
              <a:rPr lang="en-IN" dirty="0"/>
              <a:t>++;</a:t>
            </a:r>
          </a:p>
          <a:p>
            <a:r>
              <a:rPr lang="en-IN" dirty="0"/>
              <a:t>	console.log(counter);</a:t>
            </a:r>
          </a:p>
          <a:p>
            <a:r>
              <a:rPr lang="en-IN" dirty="0"/>
              <a:t>} </a:t>
            </a:r>
          </a:p>
        </p:txBody>
      </p:sp>
      <p:sp>
        <p:nvSpPr>
          <p:cNvPr id="9" name="TextBox 8">
            <a:extLst>
              <a:ext uri="{FF2B5EF4-FFF2-40B4-BE49-F238E27FC236}">
                <a16:creationId xmlns:a16="http://schemas.microsoft.com/office/drawing/2014/main" id="{FF68A3F5-0E3F-8161-4595-89F9E6807247}"/>
              </a:ext>
            </a:extLst>
          </p:cNvPr>
          <p:cNvSpPr txBox="1"/>
          <p:nvPr/>
        </p:nvSpPr>
        <p:spPr>
          <a:xfrm>
            <a:off x="932467" y="4181894"/>
            <a:ext cx="6099142" cy="2246769"/>
          </a:xfrm>
          <a:prstGeom prst="rect">
            <a:avLst/>
          </a:prstGeom>
          <a:noFill/>
        </p:spPr>
        <p:txBody>
          <a:bodyPr wrap="square">
            <a:spAutoFit/>
          </a:bodyPr>
          <a:lstStyle/>
          <a:p>
            <a:r>
              <a:rPr lang="en-US" sz="2000" dirty="0">
                <a:solidFill>
                  <a:schemeClr val="tx1">
                    <a:lumMod val="65000"/>
                    <a:lumOff val="35000"/>
                  </a:schemeClr>
                </a:solidFill>
                <a:effectLst/>
              </a:rPr>
              <a:t>Here, in the above loop </a:t>
            </a:r>
          </a:p>
          <a:p>
            <a:r>
              <a:rPr lang="en-US" sz="2000" dirty="0">
                <a:solidFill>
                  <a:schemeClr val="tx1">
                    <a:lumMod val="65000"/>
                    <a:lumOff val="35000"/>
                  </a:schemeClr>
                </a:solidFill>
                <a:effectLst/>
              </a:rPr>
              <a:t>       let counter=0; // Initialization</a:t>
            </a:r>
          </a:p>
          <a:p>
            <a:r>
              <a:rPr lang="en-US" sz="2000" dirty="0">
                <a:solidFill>
                  <a:schemeClr val="tx1">
                    <a:lumMod val="65000"/>
                    <a:lumOff val="35000"/>
                  </a:schemeClr>
                </a:solidFill>
                <a:effectLst/>
              </a:rPr>
              <a:t>       let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=0; // Initialization</a:t>
            </a:r>
          </a:p>
          <a:p>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 &lt; 5; // Condition</a:t>
            </a:r>
          </a:p>
          <a:p>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 // Update </a:t>
            </a:r>
          </a:p>
          <a:p>
            <a:r>
              <a:rPr lang="en-US" sz="2000" dirty="0">
                <a:solidFill>
                  <a:schemeClr val="tx1">
                    <a:lumMod val="65000"/>
                    <a:lumOff val="35000"/>
                  </a:schemeClr>
                </a:solidFill>
                <a:effectLst/>
              </a:rPr>
              <a:t>       counter++; // Action </a:t>
            </a:r>
          </a:p>
          <a:p>
            <a:r>
              <a:rPr lang="en-US" sz="2000" dirty="0">
                <a:solidFill>
                  <a:schemeClr val="tx1">
                    <a:lumMod val="65000"/>
                    <a:lumOff val="35000"/>
                  </a:schemeClr>
                </a:solidFill>
                <a:effectLst/>
              </a:rPr>
              <a:t>To understand loops better refer the below table:</a:t>
            </a:r>
          </a:p>
        </p:txBody>
      </p:sp>
      <p:pic>
        <p:nvPicPr>
          <p:cNvPr id="11" name="Picture 10">
            <a:extLst>
              <a:ext uri="{FF2B5EF4-FFF2-40B4-BE49-F238E27FC236}">
                <a16:creationId xmlns:a16="http://schemas.microsoft.com/office/drawing/2014/main" id="{E1F35995-3B97-A24D-7BA3-8314FB1011FF}"/>
              </a:ext>
            </a:extLst>
          </p:cNvPr>
          <p:cNvPicPr>
            <a:picLocks noChangeAspect="1"/>
          </p:cNvPicPr>
          <p:nvPr/>
        </p:nvPicPr>
        <p:blipFill>
          <a:blip r:embed="rId2"/>
          <a:stretch>
            <a:fillRect/>
          </a:stretch>
        </p:blipFill>
        <p:spPr>
          <a:xfrm>
            <a:off x="6264846" y="4670425"/>
            <a:ext cx="1533525" cy="1685925"/>
          </a:xfrm>
          <a:prstGeom prst="rect">
            <a:avLst/>
          </a:prstGeom>
        </p:spPr>
      </p:pic>
    </p:spTree>
    <p:extLst>
      <p:ext uri="{BB962C8B-B14F-4D97-AF65-F5344CB8AC3E}">
        <p14:creationId xmlns:p14="http://schemas.microsoft.com/office/powerpoint/2010/main" val="4595158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FC846C-83E9-091F-26F7-B0375CCCC7F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9BED9FA-E82C-0EC5-C77F-EDC874F17740}"/>
              </a:ext>
            </a:extLst>
          </p:cNvPr>
          <p:cNvSpPr>
            <a:spLocks noGrp="1"/>
          </p:cNvSpPr>
          <p:nvPr>
            <p:ph type="sldNum" sz="quarter" idx="12"/>
          </p:nvPr>
        </p:nvSpPr>
        <p:spPr/>
        <p:txBody>
          <a:bodyPr/>
          <a:lstStyle/>
          <a:p>
            <a:fld id="{4A777409-9C5A-4B07-8E32-19F22F7D558C}" type="slidenum">
              <a:rPr lang="en-IN" smtClean="0"/>
              <a:t>101</a:t>
            </a:fld>
            <a:endParaRPr lang="en-IN" dirty="0"/>
          </a:p>
        </p:txBody>
      </p:sp>
      <p:sp>
        <p:nvSpPr>
          <p:cNvPr id="5" name="TextBox 4">
            <a:extLst>
              <a:ext uri="{FF2B5EF4-FFF2-40B4-BE49-F238E27FC236}">
                <a16:creationId xmlns:a16="http://schemas.microsoft.com/office/drawing/2014/main" id="{7190524A-A299-B788-5588-2BF095D5097D}"/>
              </a:ext>
            </a:extLst>
          </p:cNvPr>
          <p:cNvSpPr txBox="1"/>
          <p:nvPr/>
        </p:nvSpPr>
        <p:spPr>
          <a:xfrm>
            <a:off x="900259" y="569478"/>
            <a:ext cx="6099142" cy="461665"/>
          </a:xfrm>
          <a:prstGeom prst="rect">
            <a:avLst/>
          </a:prstGeom>
          <a:noFill/>
        </p:spPr>
        <p:txBody>
          <a:bodyPr wrap="square">
            <a:spAutoFit/>
          </a:bodyPr>
          <a:lstStyle/>
          <a:p>
            <a:r>
              <a:rPr lang="en-IN" sz="2400" b="1" dirty="0">
                <a:solidFill>
                  <a:schemeClr val="tx1">
                    <a:lumMod val="65000"/>
                    <a:lumOff val="35000"/>
                  </a:schemeClr>
                </a:solidFill>
              </a:rPr>
              <a:t>Do-While Loop </a:t>
            </a:r>
          </a:p>
        </p:txBody>
      </p:sp>
      <p:sp>
        <p:nvSpPr>
          <p:cNvPr id="7" name="TextBox 6">
            <a:extLst>
              <a:ext uri="{FF2B5EF4-FFF2-40B4-BE49-F238E27FC236}">
                <a16:creationId xmlns:a16="http://schemas.microsoft.com/office/drawing/2014/main" id="{7018A138-7C15-0725-3975-712A374D6347}"/>
              </a:ext>
            </a:extLst>
          </p:cNvPr>
          <p:cNvSpPr txBox="1"/>
          <p:nvPr/>
        </p:nvSpPr>
        <p:spPr>
          <a:xfrm>
            <a:off x="900258" y="1120676"/>
            <a:ext cx="10453541" cy="2862322"/>
          </a:xfrm>
          <a:prstGeom prst="rect">
            <a:avLst/>
          </a:prstGeom>
          <a:noFill/>
        </p:spPr>
        <p:txBody>
          <a:bodyPr wrap="square">
            <a:spAutoFit/>
          </a:bodyPr>
          <a:lstStyle/>
          <a:p>
            <a:r>
              <a:rPr lang="en-US" sz="2000" dirty="0">
                <a:solidFill>
                  <a:schemeClr val="tx1">
                    <a:lumMod val="65000"/>
                    <a:lumOff val="35000"/>
                  </a:schemeClr>
                </a:solidFill>
                <a:effectLst/>
              </a:rPr>
              <a:t>'do-while' is a variant of 'while' loop.</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will execute a block of code once before checking any condition.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Then, after executing the block it will evaluate the condition given at the end of the block of code.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the statements inside the block of code will be repeated till condition evaluates to true.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implement 'do-while' loop, use the following syntax:</a:t>
            </a:r>
          </a:p>
        </p:txBody>
      </p:sp>
      <p:pic>
        <p:nvPicPr>
          <p:cNvPr id="9" name="Picture 8">
            <a:extLst>
              <a:ext uri="{FF2B5EF4-FFF2-40B4-BE49-F238E27FC236}">
                <a16:creationId xmlns:a16="http://schemas.microsoft.com/office/drawing/2014/main" id="{23B97398-8B89-91C2-16A0-480068D5C1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2986" y="3969261"/>
            <a:ext cx="4525006" cy="2143424"/>
          </a:xfrm>
          <a:prstGeom prst="rect">
            <a:avLst/>
          </a:prstGeom>
        </p:spPr>
      </p:pic>
      <p:sp>
        <p:nvSpPr>
          <p:cNvPr id="11" name="TextBox 10">
            <a:extLst>
              <a:ext uri="{FF2B5EF4-FFF2-40B4-BE49-F238E27FC236}">
                <a16:creationId xmlns:a16="http://schemas.microsoft.com/office/drawing/2014/main" id="{CD8E536D-2495-E75D-01C6-059A7DE62B09}"/>
              </a:ext>
            </a:extLst>
          </p:cNvPr>
          <p:cNvSpPr txBox="1"/>
          <p:nvPr/>
        </p:nvSpPr>
        <p:spPr>
          <a:xfrm>
            <a:off x="351079" y="6103856"/>
            <a:ext cx="11840921" cy="400110"/>
          </a:xfrm>
          <a:prstGeom prst="rect">
            <a:avLst/>
          </a:prstGeom>
          <a:noFill/>
        </p:spPr>
        <p:txBody>
          <a:bodyPr wrap="square">
            <a:spAutoFit/>
          </a:bodyPr>
          <a:lstStyle/>
          <a:p>
            <a:r>
              <a:rPr lang="en-US" sz="2000" dirty="0">
                <a:solidFill>
                  <a:schemeClr val="tx1">
                    <a:lumMod val="65000"/>
                    <a:lumOff val="35000"/>
                  </a:schemeClr>
                </a:solidFill>
                <a:effectLst/>
              </a:rPr>
              <a:t>The value for the variable used in the test condition should be updated inside the loop only.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69104885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8366F-B976-F62F-6EF8-8C3869A6580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2E7A8D5-6F4A-EF90-C3AD-AD450354B73E}"/>
              </a:ext>
            </a:extLst>
          </p:cNvPr>
          <p:cNvSpPr>
            <a:spLocks noGrp="1"/>
          </p:cNvSpPr>
          <p:nvPr>
            <p:ph type="sldNum" sz="quarter" idx="12"/>
          </p:nvPr>
        </p:nvSpPr>
        <p:spPr/>
        <p:txBody>
          <a:bodyPr/>
          <a:lstStyle/>
          <a:p>
            <a:fld id="{4A777409-9C5A-4B07-8E32-19F22F7D558C}" type="slidenum">
              <a:rPr lang="en-IN" smtClean="0"/>
              <a:t>102</a:t>
            </a:fld>
            <a:endParaRPr lang="en-IN" dirty="0"/>
          </a:p>
        </p:txBody>
      </p:sp>
      <p:sp>
        <p:nvSpPr>
          <p:cNvPr id="5" name="TextBox 4">
            <a:extLst>
              <a:ext uri="{FF2B5EF4-FFF2-40B4-BE49-F238E27FC236}">
                <a16:creationId xmlns:a16="http://schemas.microsoft.com/office/drawing/2014/main" id="{B2BD367B-2000-91E1-0BFD-E4DFB626BA55}"/>
              </a:ext>
            </a:extLst>
          </p:cNvPr>
          <p:cNvSpPr txBox="1"/>
          <p:nvPr/>
        </p:nvSpPr>
        <p:spPr>
          <a:xfrm>
            <a:off x="989028" y="612990"/>
            <a:ext cx="10285429" cy="707886"/>
          </a:xfrm>
          <a:prstGeom prst="rect">
            <a:avLst/>
          </a:prstGeom>
          <a:noFill/>
        </p:spPr>
        <p:txBody>
          <a:bodyPr wrap="square">
            <a:spAutoFit/>
          </a:bodyPr>
          <a:lstStyle/>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 Below example shows incrementing variable counter five times using 'do-while' loop:</a:t>
            </a:r>
          </a:p>
          <a:p>
            <a:r>
              <a:rPr lang="en-US" sz="2000" dirty="0">
                <a:solidFill>
                  <a:schemeClr val="tx1">
                    <a:lumMod val="65000"/>
                    <a:lumOff val="35000"/>
                  </a:schemeClr>
                </a:solidFill>
                <a:effectLst/>
              </a:rPr>
              <a:t>Also, shown below is output for every iteration of the loop.</a:t>
            </a:r>
          </a:p>
        </p:txBody>
      </p:sp>
      <p:sp>
        <p:nvSpPr>
          <p:cNvPr id="7" name="TextBox 6">
            <a:extLst>
              <a:ext uri="{FF2B5EF4-FFF2-40B4-BE49-F238E27FC236}">
                <a16:creationId xmlns:a16="http://schemas.microsoft.com/office/drawing/2014/main" id="{9062490B-CB17-F2BB-DE7A-D65BAD51F42D}"/>
              </a:ext>
            </a:extLst>
          </p:cNvPr>
          <p:cNvSpPr txBox="1"/>
          <p:nvPr/>
        </p:nvSpPr>
        <p:spPr>
          <a:xfrm>
            <a:off x="1069942" y="1320876"/>
            <a:ext cx="6099142" cy="2585323"/>
          </a:xfrm>
          <a:prstGeom prst="rect">
            <a:avLst/>
          </a:prstGeom>
          <a:noFill/>
        </p:spPr>
        <p:txBody>
          <a:bodyPr wrap="square">
            <a:spAutoFit/>
          </a:bodyPr>
          <a:lstStyle/>
          <a:p>
            <a:r>
              <a:rPr lang="en-IN" dirty="0"/>
              <a:t>let counter = 0;</a:t>
            </a:r>
          </a:p>
          <a:p>
            <a:r>
              <a:rPr lang="en-IN" dirty="0"/>
              <a:t>let </a:t>
            </a:r>
            <a:r>
              <a:rPr lang="en-IN" dirty="0" err="1"/>
              <a:t>loopVar</a:t>
            </a:r>
            <a:r>
              <a:rPr lang="en-IN" dirty="0"/>
              <a:t> = 0;</a:t>
            </a:r>
          </a:p>
          <a:p>
            <a:r>
              <a:rPr lang="en-IN" dirty="0"/>
              <a:t>do {</a:t>
            </a:r>
          </a:p>
          <a:p>
            <a:r>
              <a:rPr lang="en-IN" dirty="0"/>
              <a:t>	console.log(</a:t>
            </a:r>
            <a:r>
              <a:rPr lang="en-IN" dirty="0" err="1"/>
              <a:t>loopVar</a:t>
            </a:r>
            <a:r>
              <a:rPr lang="en-IN" dirty="0"/>
              <a:t>);</a:t>
            </a:r>
          </a:p>
          <a:p>
            <a:r>
              <a:rPr lang="en-IN" dirty="0"/>
              <a:t>	counter++;</a:t>
            </a:r>
          </a:p>
          <a:p>
            <a:r>
              <a:rPr lang="en-IN" dirty="0"/>
              <a:t>	</a:t>
            </a:r>
            <a:r>
              <a:rPr lang="en-IN" dirty="0" err="1"/>
              <a:t>loopVar</a:t>
            </a:r>
            <a:r>
              <a:rPr lang="en-IN" dirty="0"/>
              <a:t>++;</a:t>
            </a:r>
          </a:p>
          <a:p>
            <a:r>
              <a:rPr lang="en-IN" dirty="0"/>
              <a:t>	console.log(counter);</a:t>
            </a:r>
          </a:p>
          <a:p>
            <a:r>
              <a:rPr lang="en-IN" dirty="0"/>
              <a:t>} </a:t>
            </a:r>
          </a:p>
          <a:p>
            <a:r>
              <a:rPr lang="en-IN" dirty="0"/>
              <a:t>while (</a:t>
            </a:r>
            <a:r>
              <a:rPr lang="en-IN" dirty="0" err="1"/>
              <a:t>loopVar</a:t>
            </a:r>
            <a:r>
              <a:rPr lang="en-IN" dirty="0"/>
              <a:t> &lt; 5); </a:t>
            </a:r>
          </a:p>
        </p:txBody>
      </p:sp>
      <p:sp>
        <p:nvSpPr>
          <p:cNvPr id="9" name="TextBox 8">
            <a:extLst>
              <a:ext uri="{FF2B5EF4-FFF2-40B4-BE49-F238E27FC236}">
                <a16:creationId xmlns:a16="http://schemas.microsoft.com/office/drawing/2014/main" id="{C5733AB1-D311-91DE-A026-C2D06667418E}"/>
              </a:ext>
            </a:extLst>
          </p:cNvPr>
          <p:cNvSpPr txBox="1"/>
          <p:nvPr/>
        </p:nvSpPr>
        <p:spPr>
          <a:xfrm>
            <a:off x="989029" y="3906199"/>
            <a:ext cx="6099142" cy="2246769"/>
          </a:xfrm>
          <a:prstGeom prst="rect">
            <a:avLst/>
          </a:prstGeom>
          <a:noFill/>
        </p:spPr>
        <p:txBody>
          <a:bodyPr wrap="square">
            <a:spAutoFit/>
          </a:bodyPr>
          <a:lstStyle/>
          <a:p>
            <a:r>
              <a:rPr lang="en-US" sz="2000" dirty="0">
                <a:solidFill>
                  <a:schemeClr val="tx1">
                    <a:lumMod val="65000"/>
                    <a:lumOff val="35000"/>
                  </a:schemeClr>
                </a:solidFill>
                <a:effectLst/>
              </a:rPr>
              <a:t>Here, in the above loop </a:t>
            </a:r>
          </a:p>
          <a:p>
            <a:r>
              <a:rPr lang="en-US" sz="2000" dirty="0">
                <a:solidFill>
                  <a:schemeClr val="tx1">
                    <a:lumMod val="65000"/>
                    <a:lumOff val="35000"/>
                  </a:schemeClr>
                </a:solidFill>
                <a:effectLst/>
              </a:rPr>
              <a:t>       let counter=0; // Initialization </a:t>
            </a:r>
          </a:p>
          <a:p>
            <a:r>
              <a:rPr lang="en-US" sz="2000" dirty="0">
                <a:solidFill>
                  <a:schemeClr val="tx1">
                    <a:lumMod val="65000"/>
                    <a:lumOff val="35000"/>
                  </a:schemeClr>
                </a:solidFill>
                <a:effectLst/>
              </a:rPr>
              <a:t>       let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=0; // Initialization</a:t>
            </a:r>
          </a:p>
          <a:p>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 &lt; 5; // Condition </a:t>
            </a:r>
          </a:p>
          <a:p>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 // Update </a:t>
            </a:r>
          </a:p>
          <a:p>
            <a:r>
              <a:rPr lang="en-US" sz="2000" dirty="0">
                <a:solidFill>
                  <a:schemeClr val="tx1">
                    <a:lumMod val="65000"/>
                    <a:lumOff val="35000"/>
                  </a:schemeClr>
                </a:solidFill>
                <a:effectLst/>
              </a:rPr>
              <a:t>       counter++; // Action </a:t>
            </a:r>
          </a:p>
          <a:p>
            <a:r>
              <a:rPr lang="en-US" sz="2000" dirty="0">
                <a:solidFill>
                  <a:schemeClr val="tx1">
                    <a:lumMod val="65000"/>
                    <a:lumOff val="35000"/>
                  </a:schemeClr>
                </a:solidFill>
                <a:effectLst/>
              </a:rPr>
              <a:t>To understand loops better refer the below table:</a:t>
            </a:r>
          </a:p>
        </p:txBody>
      </p:sp>
      <p:pic>
        <p:nvPicPr>
          <p:cNvPr id="11" name="Picture 10">
            <a:extLst>
              <a:ext uri="{FF2B5EF4-FFF2-40B4-BE49-F238E27FC236}">
                <a16:creationId xmlns:a16="http://schemas.microsoft.com/office/drawing/2014/main" id="{E86E9FAB-FB02-AAD5-0A29-C035B491B78E}"/>
              </a:ext>
            </a:extLst>
          </p:cNvPr>
          <p:cNvPicPr>
            <a:picLocks noChangeAspect="1"/>
          </p:cNvPicPr>
          <p:nvPr/>
        </p:nvPicPr>
        <p:blipFill>
          <a:blip r:embed="rId2"/>
          <a:stretch>
            <a:fillRect/>
          </a:stretch>
        </p:blipFill>
        <p:spPr>
          <a:xfrm>
            <a:off x="6366628" y="4428943"/>
            <a:ext cx="1524000" cy="1724025"/>
          </a:xfrm>
          <a:prstGeom prst="rect">
            <a:avLst/>
          </a:prstGeom>
        </p:spPr>
      </p:pic>
    </p:spTree>
    <p:extLst>
      <p:ext uri="{BB962C8B-B14F-4D97-AF65-F5344CB8AC3E}">
        <p14:creationId xmlns:p14="http://schemas.microsoft.com/office/powerpoint/2010/main" val="22249788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FFA41CB-801D-9D3E-DDE0-BC6EE91D45A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738943B-788B-CECC-3695-C00B6913195A}"/>
              </a:ext>
            </a:extLst>
          </p:cNvPr>
          <p:cNvSpPr>
            <a:spLocks noGrp="1"/>
          </p:cNvSpPr>
          <p:nvPr>
            <p:ph type="sldNum" sz="quarter" idx="12"/>
          </p:nvPr>
        </p:nvSpPr>
        <p:spPr/>
        <p:txBody>
          <a:bodyPr/>
          <a:lstStyle/>
          <a:p>
            <a:fld id="{4A777409-9C5A-4B07-8E32-19F22F7D558C}" type="slidenum">
              <a:rPr lang="en-IN" smtClean="0"/>
              <a:t>103</a:t>
            </a:fld>
            <a:endParaRPr lang="en-IN" dirty="0"/>
          </a:p>
        </p:txBody>
      </p:sp>
      <p:sp>
        <p:nvSpPr>
          <p:cNvPr id="5" name="TextBox 4">
            <a:extLst>
              <a:ext uri="{FF2B5EF4-FFF2-40B4-BE49-F238E27FC236}">
                <a16:creationId xmlns:a16="http://schemas.microsoft.com/office/drawing/2014/main" id="{DBCCFCD1-C344-57FA-C837-66B7A2C8CBCA}"/>
              </a:ext>
            </a:extLst>
          </p:cNvPr>
          <p:cNvSpPr txBox="1"/>
          <p:nvPr/>
        </p:nvSpPr>
        <p:spPr>
          <a:xfrm>
            <a:off x="989029" y="597758"/>
            <a:ext cx="6099142" cy="461665"/>
          </a:xfrm>
          <a:prstGeom prst="rect">
            <a:avLst/>
          </a:prstGeom>
          <a:noFill/>
        </p:spPr>
        <p:txBody>
          <a:bodyPr wrap="square">
            <a:spAutoFit/>
          </a:bodyPr>
          <a:lstStyle/>
          <a:p>
            <a:r>
              <a:rPr lang="en-IN" sz="2400" b="1" dirty="0" err="1">
                <a:solidFill>
                  <a:schemeClr val="tx1">
                    <a:lumMod val="65000"/>
                    <a:lumOff val="35000"/>
                  </a:schemeClr>
                </a:solidFill>
              </a:rPr>
              <a:t>Tryout</a:t>
            </a:r>
            <a:r>
              <a:rPr lang="en-IN" sz="2400" b="1" dirty="0">
                <a:solidFill>
                  <a:schemeClr val="tx1">
                    <a:lumMod val="65000"/>
                    <a:lumOff val="35000"/>
                  </a:schemeClr>
                </a:solidFill>
              </a:rPr>
              <a:t> : For Loops </a:t>
            </a:r>
          </a:p>
        </p:txBody>
      </p:sp>
      <p:sp>
        <p:nvSpPr>
          <p:cNvPr id="7" name="TextBox 6">
            <a:extLst>
              <a:ext uri="{FF2B5EF4-FFF2-40B4-BE49-F238E27FC236}">
                <a16:creationId xmlns:a16="http://schemas.microsoft.com/office/drawing/2014/main" id="{F2F4AED0-AEF7-3697-9FA4-5C03C114053F}"/>
              </a:ext>
            </a:extLst>
          </p:cNvPr>
          <p:cNvSpPr txBox="1"/>
          <p:nvPr/>
        </p:nvSpPr>
        <p:spPr>
          <a:xfrm>
            <a:off x="989029" y="1063044"/>
            <a:ext cx="10285429" cy="1631216"/>
          </a:xfrm>
          <a:prstGeom prst="rect">
            <a:avLst/>
          </a:prstGeom>
          <a:noFill/>
        </p:spPr>
        <p:txBody>
          <a:bodyPr wrap="square">
            <a:spAutoFit/>
          </a:bodyPr>
          <a:lstStyle/>
          <a:p>
            <a:r>
              <a:rPr lang="en-US" sz="2000" b="1" dirty="0">
                <a:solidFill>
                  <a:schemeClr val="tx1">
                    <a:lumMod val="65000"/>
                    <a:lumOff val="35000"/>
                  </a:schemeClr>
                </a:solidFill>
              </a:rPr>
              <a:t>Problem Statement:</a:t>
            </a:r>
            <a:endParaRPr lang="en-US" sz="2000" dirty="0">
              <a:solidFill>
                <a:schemeClr val="tx1">
                  <a:lumMod val="65000"/>
                  <a:lumOff val="35000"/>
                </a:schemeClr>
              </a:solidFill>
            </a:endParaRPr>
          </a:p>
          <a:p>
            <a:r>
              <a:rPr lang="en-US" sz="2000" dirty="0">
                <a:solidFill>
                  <a:schemeClr val="tx1">
                    <a:lumMod val="65000"/>
                    <a:lumOff val="35000"/>
                  </a:schemeClr>
                </a:solidFill>
              </a:rPr>
              <a:t>Execute the following code and observe the output to see the effect of 'for' loops.</a:t>
            </a:r>
          </a:p>
          <a:p>
            <a:r>
              <a:rPr lang="en-US" sz="2000" dirty="0">
                <a:solidFill>
                  <a:schemeClr val="tx1">
                    <a:lumMod val="65000"/>
                    <a:lumOff val="35000"/>
                  </a:schemeClr>
                </a:solidFill>
              </a:rPr>
              <a:t> </a:t>
            </a:r>
          </a:p>
          <a:p>
            <a:r>
              <a:rPr lang="en-US" sz="2000" b="1" dirty="0">
                <a:solidFill>
                  <a:schemeClr val="tx1">
                    <a:lumMod val="65000"/>
                    <a:lumOff val="35000"/>
                  </a:schemeClr>
                </a:solidFill>
              </a:rPr>
              <a:t>Activity:</a:t>
            </a:r>
            <a:endParaRPr lang="en-US" sz="2000" dirty="0">
              <a:solidFill>
                <a:schemeClr val="tx1">
                  <a:lumMod val="65000"/>
                  <a:lumOff val="35000"/>
                </a:schemeClr>
              </a:solidFill>
            </a:endParaRPr>
          </a:p>
          <a:p>
            <a:r>
              <a:rPr lang="en-US" sz="2000" dirty="0">
                <a:solidFill>
                  <a:schemeClr val="tx1">
                    <a:lumMod val="65000"/>
                    <a:lumOff val="35000"/>
                  </a:schemeClr>
                </a:solidFill>
              </a:rPr>
              <a:t>Try the code with different set of arrays.</a:t>
            </a:r>
          </a:p>
        </p:txBody>
      </p:sp>
      <p:sp>
        <p:nvSpPr>
          <p:cNvPr id="8" name="TextBox 7">
            <a:extLst>
              <a:ext uri="{FF2B5EF4-FFF2-40B4-BE49-F238E27FC236}">
                <a16:creationId xmlns:a16="http://schemas.microsoft.com/office/drawing/2014/main" id="{6AAE06D5-5318-F96D-3AAB-23D8568C4AFA}"/>
              </a:ext>
            </a:extLst>
          </p:cNvPr>
          <p:cNvSpPr txBox="1"/>
          <p:nvPr/>
        </p:nvSpPr>
        <p:spPr>
          <a:xfrm>
            <a:off x="989029" y="2694260"/>
            <a:ext cx="12198285" cy="3970318"/>
          </a:xfrm>
          <a:prstGeom prst="rect">
            <a:avLst/>
          </a:prstGeom>
          <a:noFill/>
        </p:spPr>
        <p:txBody>
          <a:bodyPr wrap="square">
            <a:spAutoFit/>
          </a:bodyPr>
          <a:lstStyle/>
          <a:p>
            <a:r>
              <a:rPr lang="en-IN" dirty="0"/>
              <a:t>&lt;html&gt;</a:t>
            </a:r>
          </a:p>
          <a:p>
            <a:r>
              <a:rPr lang="en-IN" dirty="0"/>
              <a:t>    &lt;head&gt;</a:t>
            </a:r>
          </a:p>
          <a:p>
            <a:r>
              <a:rPr lang="en-IN" dirty="0"/>
              <a:t>        &lt;style&gt;</a:t>
            </a:r>
          </a:p>
          <a:p>
            <a:r>
              <a:rPr lang="en-IN" dirty="0"/>
              <a:t>            body {</a:t>
            </a:r>
          </a:p>
          <a:p>
            <a:r>
              <a:rPr lang="en-IN" dirty="0"/>
              <a:t>                padding-top: 10px;</a:t>
            </a:r>
          </a:p>
          <a:p>
            <a:r>
              <a:rPr lang="en-IN" dirty="0"/>
              <a:t>            }</a:t>
            </a:r>
          </a:p>
          <a:p>
            <a:r>
              <a:rPr lang="en-IN" dirty="0"/>
              <a:t>        &lt;/style&gt;</a:t>
            </a:r>
          </a:p>
          <a:p>
            <a:r>
              <a:rPr lang="en-IN" dirty="0"/>
              <a:t>    &lt;/head&gt;</a:t>
            </a:r>
          </a:p>
          <a:p>
            <a:r>
              <a:rPr lang="en-IN" dirty="0"/>
              <a:t>	&lt;body class="container-fluid"&gt;</a:t>
            </a:r>
          </a:p>
          <a:p>
            <a:r>
              <a:rPr lang="en-IN" dirty="0"/>
              <a:t>		&lt;div class="panel panel-primary"&gt;</a:t>
            </a:r>
          </a:p>
          <a:p>
            <a:r>
              <a:rPr lang="en-IN" dirty="0"/>
              <a:t>			&lt;div class="panel-heading"&gt;</a:t>
            </a:r>
          </a:p>
          <a:p>
            <a:r>
              <a:rPr lang="en-IN" dirty="0"/>
              <a:t>				&lt;h3&gt;For Loop&lt;/h3&gt;</a:t>
            </a:r>
          </a:p>
          <a:p>
            <a:r>
              <a:rPr lang="en-IN" dirty="0"/>
              <a:t>			&lt;/div&gt;</a:t>
            </a:r>
          </a:p>
          <a:p>
            <a:r>
              <a:rPr lang="en-IN" dirty="0"/>
              <a:t>			</a:t>
            </a:r>
          </a:p>
        </p:txBody>
      </p:sp>
    </p:spTree>
    <p:extLst>
      <p:ext uri="{BB962C8B-B14F-4D97-AF65-F5344CB8AC3E}">
        <p14:creationId xmlns:p14="http://schemas.microsoft.com/office/powerpoint/2010/main" val="319600548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DB7C14-99DA-3208-1985-28566F5E379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3C02EE2-7964-7D2C-3938-C49CF137EF41}"/>
              </a:ext>
            </a:extLst>
          </p:cNvPr>
          <p:cNvSpPr>
            <a:spLocks noGrp="1"/>
          </p:cNvSpPr>
          <p:nvPr>
            <p:ph type="sldNum" sz="quarter" idx="12"/>
          </p:nvPr>
        </p:nvSpPr>
        <p:spPr/>
        <p:txBody>
          <a:bodyPr/>
          <a:lstStyle/>
          <a:p>
            <a:fld id="{4A777409-9C5A-4B07-8E32-19F22F7D558C}" type="slidenum">
              <a:rPr lang="en-IN" smtClean="0"/>
              <a:t>104</a:t>
            </a:fld>
            <a:endParaRPr lang="en-IN" dirty="0"/>
          </a:p>
        </p:txBody>
      </p:sp>
      <p:sp>
        <p:nvSpPr>
          <p:cNvPr id="7" name="TextBox 6">
            <a:extLst>
              <a:ext uri="{FF2B5EF4-FFF2-40B4-BE49-F238E27FC236}">
                <a16:creationId xmlns:a16="http://schemas.microsoft.com/office/drawing/2014/main" id="{D0C525B8-9542-2AC8-E625-F54F9FFFBB5C}"/>
              </a:ext>
            </a:extLst>
          </p:cNvPr>
          <p:cNvSpPr txBox="1"/>
          <p:nvPr/>
        </p:nvSpPr>
        <p:spPr>
          <a:xfrm>
            <a:off x="989028" y="766748"/>
            <a:ext cx="10643647" cy="4524315"/>
          </a:xfrm>
          <a:prstGeom prst="rect">
            <a:avLst/>
          </a:prstGeom>
          <a:noFill/>
        </p:spPr>
        <p:txBody>
          <a:bodyPr wrap="square">
            <a:spAutoFit/>
          </a:bodyPr>
          <a:lstStyle/>
          <a:p>
            <a:r>
              <a:rPr lang="en-IN" dirty="0"/>
              <a:t>&lt;div class="panel-body"&gt;</a:t>
            </a:r>
          </a:p>
          <a:p>
            <a:r>
              <a:rPr lang="en-IN" dirty="0"/>
              <a:t>				&lt;script&gt;</a:t>
            </a:r>
          </a:p>
          <a:p>
            <a:r>
              <a:rPr lang="en-IN" dirty="0"/>
              <a:t>                   var </a:t>
            </a:r>
            <a:r>
              <a:rPr lang="en-IN" dirty="0" err="1"/>
              <a:t>loopVar</a:t>
            </a:r>
            <a:r>
              <a:rPr lang="en-IN" dirty="0"/>
              <a:t> = 0;</a:t>
            </a:r>
          </a:p>
          <a:p>
            <a:r>
              <a:rPr lang="en-IN" dirty="0"/>
              <a:t>                   </a:t>
            </a:r>
          </a:p>
          <a:p>
            <a:r>
              <a:rPr lang="en-IN" dirty="0"/>
              <a:t>                   var courses = ["HTML", "CSS", "JS", "Bootstrap", "Angular", "ReactJS"];</a:t>
            </a:r>
          </a:p>
          <a:p>
            <a:r>
              <a:rPr lang="en-IN" dirty="0"/>
              <a:t>                   </a:t>
            </a:r>
          </a:p>
          <a:p>
            <a:r>
              <a:rPr lang="en-IN" dirty="0"/>
              <a:t>                   for(</a:t>
            </a:r>
            <a:r>
              <a:rPr lang="en-IN" dirty="0" err="1"/>
              <a:t>loopVar</a:t>
            </a:r>
            <a:r>
              <a:rPr lang="en-IN" dirty="0"/>
              <a:t>=0;loopVar&lt;</a:t>
            </a:r>
            <a:r>
              <a:rPr lang="en-IN" dirty="0" err="1"/>
              <a:t>courses.length;loopVar</a:t>
            </a:r>
            <a:r>
              <a:rPr lang="en-IN" dirty="0"/>
              <a:t>++)</a:t>
            </a:r>
          </a:p>
          <a:p>
            <a:r>
              <a:rPr lang="en-IN" dirty="0"/>
              <a:t>                   {</a:t>
            </a:r>
          </a:p>
          <a:p>
            <a:r>
              <a:rPr lang="en-IN" dirty="0"/>
              <a:t>                     </a:t>
            </a:r>
            <a:r>
              <a:rPr lang="en-IN" dirty="0" err="1"/>
              <a:t>document.write</a:t>
            </a:r>
            <a:r>
              <a:rPr lang="en-IN" dirty="0"/>
              <a:t>(courses[</a:t>
            </a:r>
            <a:r>
              <a:rPr lang="en-IN" dirty="0" err="1"/>
              <a:t>loopVar</a:t>
            </a:r>
            <a:r>
              <a:rPr lang="en-IN" dirty="0"/>
              <a:t>]);</a:t>
            </a:r>
          </a:p>
          <a:p>
            <a:r>
              <a:rPr lang="en-IN" dirty="0"/>
              <a:t>                     </a:t>
            </a:r>
            <a:r>
              <a:rPr lang="en-IN" dirty="0" err="1"/>
              <a:t>document.write</a:t>
            </a:r>
            <a:r>
              <a:rPr lang="en-IN" dirty="0"/>
              <a:t>("&lt;</a:t>
            </a:r>
            <a:r>
              <a:rPr lang="en-IN" dirty="0" err="1"/>
              <a:t>br</a:t>
            </a:r>
            <a:r>
              <a:rPr lang="en-IN" dirty="0"/>
              <a:t>/&gt;");</a:t>
            </a:r>
          </a:p>
          <a:p>
            <a:r>
              <a:rPr lang="en-IN" dirty="0"/>
              <a:t>                   }</a:t>
            </a:r>
          </a:p>
          <a:p>
            <a:r>
              <a:rPr lang="en-IN" dirty="0"/>
              <a:t>				&lt;/script&gt;</a:t>
            </a:r>
          </a:p>
          <a:p>
            <a:r>
              <a:rPr lang="en-IN" dirty="0"/>
              <a:t>			&lt;/div&gt;</a:t>
            </a:r>
          </a:p>
          <a:p>
            <a:r>
              <a:rPr lang="en-IN" dirty="0"/>
              <a:t>		&lt;/div&gt;</a:t>
            </a:r>
          </a:p>
          <a:p>
            <a:r>
              <a:rPr lang="en-IN" dirty="0"/>
              <a:t>	&lt;/body&gt;</a:t>
            </a:r>
          </a:p>
          <a:p>
            <a:r>
              <a:rPr lang="en-IN" dirty="0"/>
              <a:t>&lt;/html&gt;</a:t>
            </a:r>
          </a:p>
        </p:txBody>
      </p:sp>
    </p:spTree>
    <p:extLst>
      <p:ext uri="{BB962C8B-B14F-4D97-AF65-F5344CB8AC3E}">
        <p14:creationId xmlns:p14="http://schemas.microsoft.com/office/powerpoint/2010/main" val="343577886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F51ACF-5ACF-B6F4-CF7C-AD106FAEB74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2DBD68D-6040-7237-4C89-CF332B58BF8E}"/>
              </a:ext>
            </a:extLst>
          </p:cNvPr>
          <p:cNvSpPr>
            <a:spLocks noGrp="1"/>
          </p:cNvSpPr>
          <p:nvPr>
            <p:ph type="sldNum" sz="quarter" idx="12"/>
          </p:nvPr>
        </p:nvSpPr>
        <p:spPr/>
        <p:txBody>
          <a:bodyPr/>
          <a:lstStyle/>
          <a:p>
            <a:fld id="{4A777409-9C5A-4B07-8E32-19F22F7D558C}" type="slidenum">
              <a:rPr lang="en-IN" smtClean="0"/>
              <a:t>105</a:t>
            </a:fld>
            <a:endParaRPr lang="en-IN" dirty="0"/>
          </a:p>
        </p:txBody>
      </p:sp>
      <p:sp>
        <p:nvSpPr>
          <p:cNvPr id="5" name="TextBox 4">
            <a:extLst>
              <a:ext uri="{FF2B5EF4-FFF2-40B4-BE49-F238E27FC236}">
                <a16:creationId xmlns:a16="http://schemas.microsoft.com/office/drawing/2014/main" id="{6B8B6C9E-B104-2D13-EA7D-CDFE24E96245}"/>
              </a:ext>
            </a:extLst>
          </p:cNvPr>
          <p:cNvSpPr txBox="1"/>
          <p:nvPr/>
        </p:nvSpPr>
        <p:spPr>
          <a:xfrm>
            <a:off x="871979" y="569478"/>
            <a:ext cx="6099142" cy="461665"/>
          </a:xfrm>
          <a:prstGeom prst="rect">
            <a:avLst/>
          </a:prstGeom>
          <a:noFill/>
        </p:spPr>
        <p:txBody>
          <a:bodyPr wrap="square">
            <a:spAutoFit/>
          </a:bodyPr>
          <a:lstStyle/>
          <a:p>
            <a:r>
              <a:rPr lang="en-IN" sz="2400" b="1" dirty="0" err="1">
                <a:solidFill>
                  <a:schemeClr val="tx1">
                    <a:lumMod val="65000"/>
                    <a:lumOff val="35000"/>
                  </a:schemeClr>
                </a:solidFill>
              </a:rPr>
              <a:t>Tryout</a:t>
            </a:r>
            <a:r>
              <a:rPr lang="en-IN" sz="2400" b="1" dirty="0">
                <a:solidFill>
                  <a:schemeClr val="tx1">
                    <a:lumMod val="65000"/>
                    <a:lumOff val="35000"/>
                  </a:schemeClr>
                </a:solidFill>
              </a:rPr>
              <a:t> : While Loop </a:t>
            </a:r>
          </a:p>
        </p:txBody>
      </p:sp>
      <p:sp>
        <p:nvSpPr>
          <p:cNvPr id="7" name="TextBox 6">
            <a:extLst>
              <a:ext uri="{FF2B5EF4-FFF2-40B4-BE49-F238E27FC236}">
                <a16:creationId xmlns:a16="http://schemas.microsoft.com/office/drawing/2014/main" id="{4D2C11C5-7415-B327-1261-2A39C65FE458}"/>
              </a:ext>
            </a:extLst>
          </p:cNvPr>
          <p:cNvSpPr txBox="1"/>
          <p:nvPr/>
        </p:nvSpPr>
        <p:spPr>
          <a:xfrm>
            <a:off x="871978" y="1106558"/>
            <a:ext cx="10270503" cy="1631216"/>
          </a:xfrm>
          <a:prstGeom prst="rect">
            <a:avLst/>
          </a:prstGeom>
          <a:noFill/>
        </p:spPr>
        <p:txBody>
          <a:bodyPr wrap="square">
            <a:spAutoFit/>
          </a:bodyPr>
          <a:lstStyle/>
          <a:p>
            <a:r>
              <a:rPr lang="en-US" sz="2000" b="1" dirty="0">
                <a:solidFill>
                  <a:schemeClr val="tx1">
                    <a:lumMod val="65000"/>
                    <a:lumOff val="35000"/>
                  </a:schemeClr>
                </a:solidFill>
              </a:rPr>
              <a:t>Problem Statement:</a:t>
            </a:r>
            <a:endParaRPr lang="en-US" sz="2000" dirty="0">
              <a:solidFill>
                <a:schemeClr val="tx1">
                  <a:lumMod val="65000"/>
                  <a:lumOff val="35000"/>
                </a:schemeClr>
              </a:solidFill>
            </a:endParaRPr>
          </a:p>
          <a:p>
            <a:r>
              <a:rPr lang="en-US" sz="2000" dirty="0">
                <a:solidFill>
                  <a:schemeClr val="tx1">
                    <a:lumMod val="65000"/>
                    <a:lumOff val="35000"/>
                  </a:schemeClr>
                </a:solidFill>
              </a:rPr>
              <a:t>Execute the following code and observe the output to see the effect of 'while' loop.</a:t>
            </a:r>
          </a:p>
          <a:p>
            <a:r>
              <a:rPr lang="en-US" sz="2000" dirty="0">
                <a:solidFill>
                  <a:schemeClr val="tx1">
                    <a:lumMod val="65000"/>
                    <a:lumOff val="35000"/>
                  </a:schemeClr>
                </a:solidFill>
              </a:rPr>
              <a:t> </a:t>
            </a:r>
          </a:p>
          <a:p>
            <a:r>
              <a:rPr lang="en-US" sz="2000" b="1" dirty="0">
                <a:solidFill>
                  <a:schemeClr val="tx1">
                    <a:lumMod val="65000"/>
                    <a:lumOff val="35000"/>
                  </a:schemeClr>
                </a:solidFill>
              </a:rPr>
              <a:t>Activity:</a:t>
            </a:r>
            <a:endParaRPr lang="en-US" sz="2000" dirty="0">
              <a:solidFill>
                <a:schemeClr val="tx1">
                  <a:lumMod val="65000"/>
                  <a:lumOff val="35000"/>
                </a:schemeClr>
              </a:solidFill>
            </a:endParaRPr>
          </a:p>
          <a:p>
            <a:r>
              <a:rPr lang="en-US" sz="2000" dirty="0">
                <a:solidFill>
                  <a:schemeClr val="tx1">
                    <a:lumMod val="65000"/>
                    <a:lumOff val="35000"/>
                  </a:schemeClr>
                </a:solidFill>
              </a:rPr>
              <a:t>Try the code to generate different multiplication tables.</a:t>
            </a:r>
          </a:p>
        </p:txBody>
      </p:sp>
      <p:sp>
        <p:nvSpPr>
          <p:cNvPr id="13" name="TextBox 12">
            <a:extLst>
              <a:ext uri="{FF2B5EF4-FFF2-40B4-BE49-F238E27FC236}">
                <a16:creationId xmlns:a16="http://schemas.microsoft.com/office/drawing/2014/main" id="{973FA781-00DF-C52B-C1B4-A82DE86DF798}"/>
              </a:ext>
            </a:extLst>
          </p:cNvPr>
          <p:cNvSpPr txBox="1"/>
          <p:nvPr/>
        </p:nvSpPr>
        <p:spPr>
          <a:xfrm>
            <a:off x="838200" y="2753260"/>
            <a:ext cx="12003464" cy="3970318"/>
          </a:xfrm>
          <a:prstGeom prst="rect">
            <a:avLst/>
          </a:prstGeom>
          <a:noFill/>
        </p:spPr>
        <p:txBody>
          <a:bodyPr wrap="square">
            <a:spAutoFit/>
          </a:bodyPr>
          <a:lstStyle/>
          <a:p>
            <a:r>
              <a:rPr lang="en-IN" dirty="0"/>
              <a:t>&lt;html&gt;</a:t>
            </a:r>
          </a:p>
          <a:p>
            <a:r>
              <a:rPr lang="en-IN" dirty="0"/>
              <a:t>    &lt;head&gt;</a:t>
            </a:r>
          </a:p>
          <a:p>
            <a:r>
              <a:rPr lang="en-IN" dirty="0"/>
              <a:t>        &lt;style&gt;</a:t>
            </a:r>
          </a:p>
          <a:p>
            <a:r>
              <a:rPr lang="en-IN" dirty="0"/>
              <a:t>            body {</a:t>
            </a:r>
          </a:p>
          <a:p>
            <a:r>
              <a:rPr lang="en-IN" dirty="0"/>
              <a:t>                padding-top: 10px;</a:t>
            </a:r>
          </a:p>
          <a:p>
            <a:r>
              <a:rPr lang="en-IN" dirty="0"/>
              <a:t>            }</a:t>
            </a:r>
          </a:p>
          <a:p>
            <a:r>
              <a:rPr lang="en-IN" dirty="0"/>
              <a:t>        &lt;/style&gt;</a:t>
            </a:r>
          </a:p>
          <a:p>
            <a:r>
              <a:rPr lang="en-IN" dirty="0"/>
              <a:t>    &lt;/head&gt;</a:t>
            </a:r>
          </a:p>
          <a:p>
            <a:r>
              <a:rPr lang="en-IN" dirty="0"/>
              <a:t>	&lt;body class="container-fluid"&gt;</a:t>
            </a:r>
          </a:p>
          <a:p>
            <a:r>
              <a:rPr lang="en-IN" dirty="0"/>
              <a:t>		&lt;div class="panel panel-primary"&gt;</a:t>
            </a:r>
          </a:p>
          <a:p>
            <a:r>
              <a:rPr lang="en-IN" dirty="0"/>
              <a:t>			&lt;div class="panel-heading"&gt;</a:t>
            </a:r>
          </a:p>
          <a:p>
            <a:r>
              <a:rPr lang="en-IN" dirty="0"/>
              <a:t>				&lt;h3&gt;while Loop&lt;/h3&gt;</a:t>
            </a:r>
          </a:p>
          <a:p>
            <a:r>
              <a:rPr lang="en-IN" dirty="0"/>
              <a:t>			&lt;/div&gt;</a:t>
            </a:r>
          </a:p>
          <a:p>
            <a:r>
              <a:rPr lang="en-IN" dirty="0"/>
              <a:t>			</a:t>
            </a:r>
          </a:p>
        </p:txBody>
      </p:sp>
    </p:spTree>
    <p:extLst>
      <p:ext uri="{BB962C8B-B14F-4D97-AF65-F5344CB8AC3E}">
        <p14:creationId xmlns:p14="http://schemas.microsoft.com/office/powerpoint/2010/main" val="229847994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B8F24E1-93C0-EDB1-59BF-2DC96E4561A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5CEAC8C-797B-1E11-9AE6-0840BC0B5914}"/>
              </a:ext>
            </a:extLst>
          </p:cNvPr>
          <p:cNvSpPr>
            <a:spLocks noGrp="1"/>
          </p:cNvSpPr>
          <p:nvPr>
            <p:ph type="sldNum" sz="quarter" idx="12"/>
          </p:nvPr>
        </p:nvSpPr>
        <p:spPr/>
        <p:txBody>
          <a:bodyPr/>
          <a:lstStyle/>
          <a:p>
            <a:fld id="{4A777409-9C5A-4B07-8E32-19F22F7D558C}" type="slidenum">
              <a:rPr lang="en-IN" smtClean="0"/>
              <a:t>106</a:t>
            </a:fld>
            <a:endParaRPr lang="en-IN" dirty="0"/>
          </a:p>
        </p:txBody>
      </p:sp>
      <p:sp>
        <p:nvSpPr>
          <p:cNvPr id="5" name="TextBox 4">
            <a:extLst>
              <a:ext uri="{FF2B5EF4-FFF2-40B4-BE49-F238E27FC236}">
                <a16:creationId xmlns:a16="http://schemas.microsoft.com/office/drawing/2014/main" id="{5BBDFF13-97EA-101D-4347-0C8C94254DAA}"/>
              </a:ext>
            </a:extLst>
          </p:cNvPr>
          <p:cNvSpPr txBox="1"/>
          <p:nvPr/>
        </p:nvSpPr>
        <p:spPr>
          <a:xfrm>
            <a:off x="966246" y="560078"/>
            <a:ext cx="9940565" cy="3970318"/>
          </a:xfrm>
          <a:prstGeom prst="rect">
            <a:avLst/>
          </a:prstGeom>
          <a:noFill/>
        </p:spPr>
        <p:txBody>
          <a:bodyPr wrap="square">
            <a:spAutoFit/>
          </a:bodyPr>
          <a:lstStyle/>
          <a:p>
            <a:r>
              <a:rPr lang="en-IN" dirty="0"/>
              <a:t>&lt;div class="panel-body"&gt;</a:t>
            </a:r>
          </a:p>
          <a:p>
            <a:r>
              <a:rPr lang="en-IN" dirty="0"/>
              <a:t>				&lt;script&gt;</a:t>
            </a:r>
          </a:p>
          <a:p>
            <a:r>
              <a:rPr lang="en-IN" dirty="0"/>
              <a:t>                   var </a:t>
            </a:r>
            <a:r>
              <a:rPr lang="en-IN" dirty="0" err="1"/>
              <a:t>loopVar</a:t>
            </a:r>
            <a:r>
              <a:rPr lang="en-IN" dirty="0"/>
              <a:t> = 1;</a:t>
            </a:r>
          </a:p>
          <a:p>
            <a:r>
              <a:rPr lang="en-IN" dirty="0"/>
              <a:t>                   while (</a:t>
            </a:r>
            <a:r>
              <a:rPr lang="en-IN" dirty="0" err="1"/>
              <a:t>loopVar</a:t>
            </a:r>
            <a:r>
              <a:rPr lang="en-IN" dirty="0"/>
              <a:t> &lt;= 10) {</a:t>
            </a:r>
          </a:p>
          <a:p>
            <a:r>
              <a:rPr lang="en-IN" dirty="0"/>
              <a:t>                     </a:t>
            </a:r>
            <a:r>
              <a:rPr lang="en-IN" dirty="0" err="1"/>
              <a:t>document.write</a:t>
            </a:r>
            <a:r>
              <a:rPr lang="en-IN" dirty="0"/>
              <a:t>("2 *" + </a:t>
            </a:r>
            <a:r>
              <a:rPr lang="en-IN" dirty="0" err="1"/>
              <a:t>loopVar</a:t>
            </a:r>
            <a:r>
              <a:rPr lang="en-IN" dirty="0"/>
              <a:t> +"=");</a:t>
            </a:r>
          </a:p>
          <a:p>
            <a:r>
              <a:rPr lang="en-IN" dirty="0"/>
              <a:t>                     </a:t>
            </a:r>
            <a:r>
              <a:rPr lang="en-IN" dirty="0" err="1"/>
              <a:t>document.write</a:t>
            </a:r>
            <a:r>
              <a:rPr lang="en-IN" dirty="0"/>
              <a:t>(2 * </a:t>
            </a:r>
            <a:r>
              <a:rPr lang="en-IN" dirty="0" err="1"/>
              <a:t>loopVar</a:t>
            </a:r>
            <a:r>
              <a:rPr lang="en-IN" dirty="0"/>
              <a:t>);</a:t>
            </a:r>
          </a:p>
          <a:p>
            <a:r>
              <a:rPr lang="en-IN" dirty="0"/>
              <a:t>                     </a:t>
            </a:r>
            <a:r>
              <a:rPr lang="en-IN" dirty="0" err="1"/>
              <a:t>document.write</a:t>
            </a:r>
            <a:r>
              <a:rPr lang="en-IN" dirty="0"/>
              <a:t>("&lt;</a:t>
            </a:r>
            <a:r>
              <a:rPr lang="en-IN" dirty="0" err="1"/>
              <a:t>br</a:t>
            </a:r>
            <a:r>
              <a:rPr lang="en-IN" dirty="0"/>
              <a:t>/&gt;");</a:t>
            </a:r>
          </a:p>
          <a:p>
            <a:r>
              <a:rPr lang="en-IN" dirty="0"/>
              <a:t>                     </a:t>
            </a:r>
            <a:r>
              <a:rPr lang="en-IN" dirty="0" err="1"/>
              <a:t>loopVar</a:t>
            </a:r>
            <a:r>
              <a:rPr lang="en-IN" dirty="0"/>
              <a:t>++;</a:t>
            </a:r>
          </a:p>
          <a:p>
            <a:r>
              <a:rPr lang="en-IN" dirty="0"/>
              <a:t>                   }</a:t>
            </a:r>
          </a:p>
          <a:p>
            <a:r>
              <a:rPr lang="en-IN" dirty="0"/>
              <a:t>				&lt;/script&gt;</a:t>
            </a:r>
          </a:p>
          <a:p>
            <a:r>
              <a:rPr lang="en-IN" dirty="0"/>
              <a:t>			&lt;/div&gt;</a:t>
            </a:r>
          </a:p>
          <a:p>
            <a:r>
              <a:rPr lang="en-IN" dirty="0"/>
              <a:t>		&lt;/div&gt;</a:t>
            </a:r>
          </a:p>
          <a:p>
            <a:r>
              <a:rPr lang="en-IN" dirty="0"/>
              <a:t>	&lt;/body&gt;</a:t>
            </a:r>
          </a:p>
          <a:p>
            <a:r>
              <a:rPr lang="en-IN" dirty="0"/>
              <a:t>&lt;/html&gt;</a:t>
            </a:r>
          </a:p>
        </p:txBody>
      </p:sp>
    </p:spTree>
    <p:extLst>
      <p:ext uri="{BB962C8B-B14F-4D97-AF65-F5344CB8AC3E}">
        <p14:creationId xmlns:p14="http://schemas.microsoft.com/office/powerpoint/2010/main" val="227104116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0BA638-C5A0-46E5-7422-8B648B9EC83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0F0C002-3CF9-81D3-5B9E-C906E4B1EDE2}"/>
              </a:ext>
            </a:extLst>
          </p:cNvPr>
          <p:cNvSpPr>
            <a:spLocks noGrp="1"/>
          </p:cNvSpPr>
          <p:nvPr>
            <p:ph type="sldNum" sz="quarter" idx="12"/>
          </p:nvPr>
        </p:nvSpPr>
        <p:spPr/>
        <p:txBody>
          <a:bodyPr/>
          <a:lstStyle/>
          <a:p>
            <a:fld id="{4A777409-9C5A-4B07-8E32-19F22F7D558C}" type="slidenum">
              <a:rPr lang="en-IN" smtClean="0"/>
              <a:t>107</a:t>
            </a:fld>
            <a:endParaRPr lang="en-IN" dirty="0"/>
          </a:p>
        </p:txBody>
      </p:sp>
      <p:sp>
        <p:nvSpPr>
          <p:cNvPr id="5" name="TextBox 4">
            <a:extLst>
              <a:ext uri="{FF2B5EF4-FFF2-40B4-BE49-F238E27FC236}">
                <a16:creationId xmlns:a16="http://schemas.microsoft.com/office/drawing/2014/main" id="{13C60C53-DD7F-7CE4-8D42-11C5C5A6BDAC}"/>
              </a:ext>
            </a:extLst>
          </p:cNvPr>
          <p:cNvSpPr txBox="1"/>
          <p:nvPr/>
        </p:nvSpPr>
        <p:spPr>
          <a:xfrm>
            <a:off x="919113" y="560051"/>
            <a:ext cx="6099142" cy="461665"/>
          </a:xfrm>
          <a:prstGeom prst="rect">
            <a:avLst/>
          </a:prstGeom>
          <a:noFill/>
        </p:spPr>
        <p:txBody>
          <a:bodyPr wrap="square">
            <a:spAutoFit/>
          </a:bodyPr>
          <a:lstStyle/>
          <a:p>
            <a:r>
              <a:rPr lang="en-IN" sz="2400" b="1" dirty="0" err="1">
                <a:solidFill>
                  <a:schemeClr val="tx1">
                    <a:lumMod val="65000"/>
                    <a:lumOff val="35000"/>
                  </a:schemeClr>
                </a:solidFill>
              </a:rPr>
              <a:t>Tryout</a:t>
            </a:r>
            <a:r>
              <a:rPr lang="en-IN" sz="2400" b="1" dirty="0">
                <a:solidFill>
                  <a:schemeClr val="tx1">
                    <a:lumMod val="65000"/>
                    <a:lumOff val="35000"/>
                  </a:schemeClr>
                </a:solidFill>
              </a:rPr>
              <a:t> : Do-While Loop </a:t>
            </a:r>
          </a:p>
        </p:txBody>
      </p:sp>
      <p:sp>
        <p:nvSpPr>
          <p:cNvPr id="7" name="TextBox 6">
            <a:extLst>
              <a:ext uri="{FF2B5EF4-FFF2-40B4-BE49-F238E27FC236}">
                <a16:creationId xmlns:a16="http://schemas.microsoft.com/office/drawing/2014/main" id="{347F1F79-6C8C-51CC-8817-CC8212BBDBE8}"/>
              </a:ext>
            </a:extLst>
          </p:cNvPr>
          <p:cNvSpPr txBox="1"/>
          <p:nvPr/>
        </p:nvSpPr>
        <p:spPr>
          <a:xfrm>
            <a:off x="919112" y="1105369"/>
            <a:ext cx="10807831" cy="1938992"/>
          </a:xfrm>
          <a:prstGeom prst="rect">
            <a:avLst/>
          </a:prstGeom>
          <a:noFill/>
        </p:spPr>
        <p:txBody>
          <a:bodyPr wrap="square">
            <a:spAutoFit/>
          </a:bodyPr>
          <a:lstStyle/>
          <a:p>
            <a:r>
              <a:rPr lang="en-US" sz="2000" b="1" dirty="0">
                <a:solidFill>
                  <a:schemeClr val="tx1">
                    <a:lumMod val="65000"/>
                    <a:lumOff val="35000"/>
                  </a:schemeClr>
                </a:solidFill>
              </a:rPr>
              <a:t>Problem Statement:</a:t>
            </a:r>
            <a:endParaRPr lang="en-US" sz="2000" dirty="0">
              <a:solidFill>
                <a:schemeClr val="tx1">
                  <a:lumMod val="65000"/>
                  <a:lumOff val="35000"/>
                </a:schemeClr>
              </a:solidFill>
            </a:endParaRPr>
          </a:p>
          <a:p>
            <a:r>
              <a:rPr lang="en-US" sz="2000" dirty="0">
                <a:solidFill>
                  <a:schemeClr val="tx1">
                    <a:lumMod val="65000"/>
                    <a:lumOff val="35000"/>
                  </a:schemeClr>
                </a:solidFill>
              </a:rPr>
              <a:t>Observe the output to see the effect of the 'do-while' loop in which the user is able to calculate the simple interest until the user keeps pressing 'Y’.</a:t>
            </a:r>
          </a:p>
          <a:p>
            <a:endParaRPr lang="en-US" sz="2000" dirty="0">
              <a:solidFill>
                <a:schemeClr val="tx1">
                  <a:lumMod val="65000"/>
                  <a:lumOff val="35000"/>
                </a:schemeClr>
              </a:solidFill>
            </a:endParaRPr>
          </a:p>
          <a:p>
            <a:r>
              <a:rPr lang="en-US" sz="2000" b="1" dirty="0">
                <a:solidFill>
                  <a:schemeClr val="tx1">
                    <a:lumMod val="65000"/>
                    <a:lumOff val="35000"/>
                  </a:schemeClr>
                </a:solidFill>
              </a:rPr>
              <a:t>Activity:</a:t>
            </a:r>
            <a:endParaRPr lang="en-US" sz="2000" dirty="0">
              <a:solidFill>
                <a:schemeClr val="tx1">
                  <a:lumMod val="65000"/>
                  <a:lumOff val="35000"/>
                </a:schemeClr>
              </a:solidFill>
            </a:endParaRPr>
          </a:p>
          <a:p>
            <a:r>
              <a:rPr lang="en-US" sz="2000" dirty="0">
                <a:solidFill>
                  <a:schemeClr val="tx1">
                    <a:lumMod val="65000"/>
                    <a:lumOff val="35000"/>
                  </a:schemeClr>
                </a:solidFill>
              </a:rPr>
              <a:t>Try the code with different set of values for </a:t>
            </a:r>
            <a:r>
              <a:rPr lang="en-US" sz="2000" dirty="0" err="1">
                <a:solidFill>
                  <a:schemeClr val="tx1">
                    <a:lumMod val="65000"/>
                    <a:lumOff val="35000"/>
                  </a:schemeClr>
                </a:solidFill>
              </a:rPr>
              <a:t>principal,rate</a:t>
            </a:r>
            <a:r>
              <a:rPr lang="en-US" sz="2000" dirty="0">
                <a:solidFill>
                  <a:schemeClr val="tx1">
                    <a:lumMod val="65000"/>
                    <a:lumOff val="35000"/>
                  </a:schemeClr>
                </a:solidFill>
              </a:rPr>
              <a:t> of interest and number of years.</a:t>
            </a:r>
          </a:p>
        </p:txBody>
      </p:sp>
      <p:sp>
        <p:nvSpPr>
          <p:cNvPr id="9" name="TextBox 8">
            <a:extLst>
              <a:ext uri="{FF2B5EF4-FFF2-40B4-BE49-F238E27FC236}">
                <a16:creationId xmlns:a16="http://schemas.microsoft.com/office/drawing/2014/main" id="{7538D169-1DAB-55B0-913F-302CB9818693}"/>
              </a:ext>
            </a:extLst>
          </p:cNvPr>
          <p:cNvSpPr txBox="1"/>
          <p:nvPr/>
        </p:nvSpPr>
        <p:spPr>
          <a:xfrm>
            <a:off x="919111" y="3128014"/>
            <a:ext cx="10298785" cy="3416320"/>
          </a:xfrm>
          <a:prstGeom prst="rect">
            <a:avLst/>
          </a:prstGeom>
          <a:noFill/>
        </p:spPr>
        <p:txBody>
          <a:bodyPr wrap="square">
            <a:spAutoFit/>
          </a:bodyPr>
          <a:lstStyle/>
          <a:p>
            <a:r>
              <a:rPr lang="en-IN" dirty="0"/>
              <a:t>&lt;!DOCTYPE html&gt;</a:t>
            </a:r>
          </a:p>
          <a:p>
            <a:r>
              <a:rPr lang="en-IN" dirty="0"/>
              <a:t>&lt;html&gt;</a:t>
            </a:r>
          </a:p>
          <a:p>
            <a:endParaRPr lang="en-IN" dirty="0"/>
          </a:p>
          <a:p>
            <a:r>
              <a:rPr lang="en-IN" dirty="0"/>
              <a:t>&lt;head&gt;</a:t>
            </a:r>
          </a:p>
          <a:p>
            <a:r>
              <a:rPr lang="en-IN" dirty="0"/>
              <a:t>    &lt;title&gt;Loops Demo&lt;/title&gt;</a:t>
            </a:r>
          </a:p>
          <a:p>
            <a:r>
              <a:rPr lang="en-IN" dirty="0"/>
              <a:t>    &lt;style&gt;</a:t>
            </a:r>
          </a:p>
          <a:p>
            <a:r>
              <a:rPr lang="en-IN" dirty="0"/>
              <a:t>        body {</a:t>
            </a:r>
          </a:p>
          <a:p>
            <a:r>
              <a:rPr lang="en-IN" dirty="0"/>
              <a:t>            padding-top: 10px;</a:t>
            </a:r>
          </a:p>
          <a:p>
            <a:r>
              <a:rPr lang="en-IN" dirty="0"/>
              <a:t>        }</a:t>
            </a:r>
          </a:p>
          <a:p>
            <a:r>
              <a:rPr lang="en-IN" dirty="0"/>
              <a:t>    &lt;/style&gt;</a:t>
            </a:r>
          </a:p>
          <a:p>
            <a:r>
              <a:rPr lang="en-IN" dirty="0"/>
              <a:t>&lt;/head&gt;</a:t>
            </a:r>
          </a:p>
          <a:p>
            <a:endParaRPr lang="en-IN" dirty="0"/>
          </a:p>
        </p:txBody>
      </p:sp>
    </p:spTree>
    <p:extLst>
      <p:ext uri="{BB962C8B-B14F-4D97-AF65-F5344CB8AC3E}">
        <p14:creationId xmlns:p14="http://schemas.microsoft.com/office/powerpoint/2010/main" val="521724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55DF7F-B4A8-61A7-F9C9-C12B0D69B20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F7C8F4-0081-6B4D-651C-8BDC0CA884F3}"/>
              </a:ext>
            </a:extLst>
          </p:cNvPr>
          <p:cNvSpPr>
            <a:spLocks noGrp="1"/>
          </p:cNvSpPr>
          <p:nvPr>
            <p:ph type="sldNum" sz="quarter" idx="12"/>
          </p:nvPr>
        </p:nvSpPr>
        <p:spPr/>
        <p:txBody>
          <a:bodyPr/>
          <a:lstStyle/>
          <a:p>
            <a:fld id="{4A777409-9C5A-4B07-8E32-19F22F7D558C}" type="slidenum">
              <a:rPr lang="en-IN" smtClean="0"/>
              <a:t>108</a:t>
            </a:fld>
            <a:endParaRPr lang="en-IN" dirty="0"/>
          </a:p>
        </p:txBody>
      </p:sp>
      <p:sp>
        <p:nvSpPr>
          <p:cNvPr id="5" name="TextBox 4">
            <a:extLst>
              <a:ext uri="{FF2B5EF4-FFF2-40B4-BE49-F238E27FC236}">
                <a16:creationId xmlns:a16="http://schemas.microsoft.com/office/drawing/2014/main" id="{8A0C7545-787E-6E47-E22C-82D0227CC41B}"/>
              </a:ext>
            </a:extLst>
          </p:cNvPr>
          <p:cNvSpPr txBox="1"/>
          <p:nvPr/>
        </p:nvSpPr>
        <p:spPr>
          <a:xfrm>
            <a:off x="1098223" y="637649"/>
            <a:ext cx="6099142" cy="1477328"/>
          </a:xfrm>
          <a:prstGeom prst="rect">
            <a:avLst/>
          </a:prstGeom>
          <a:noFill/>
        </p:spPr>
        <p:txBody>
          <a:bodyPr wrap="square">
            <a:spAutoFit/>
          </a:bodyPr>
          <a:lstStyle/>
          <a:p>
            <a:r>
              <a:rPr lang="en-IN" dirty="0"/>
              <a:t>&lt;body class="container-fluid"&gt;</a:t>
            </a:r>
          </a:p>
          <a:p>
            <a:r>
              <a:rPr lang="en-IN" dirty="0"/>
              <a:t>    &lt;div class="panel panel-primary"&gt;</a:t>
            </a:r>
          </a:p>
          <a:p>
            <a:r>
              <a:rPr lang="en-IN" dirty="0"/>
              <a:t>        &lt;div class="panel-heading"&gt;</a:t>
            </a:r>
          </a:p>
          <a:p>
            <a:r>
              <a:rPr lang="en-IN" dirty="0"/>
              <a:t>            &lt;h3&gt;do-while Loop&lt;/h3&gt;</a:t>
            </a:r>
          </a:p>
          <a:p>
            <a:r>
              <a:rPr lang="en-IN" dirty="0"/>
              <a:t>        &lt;/div&gt;</a:t>
            </a:r>
          </a:p>
        </p:txBody>
      </p:sp>
      <p:sp>
        <p:nvSpPr>
          <p:cNvPr id="7" name="TextBox 6">
            <a:extLst>
              <a:ext uri="{FF2B5EF4-FFF2-40B4-BE49-F238E27FC236}">
                <a16:creationId xmlns:a16="http://schemas.microsoft.com/office/drawing/2014/main" id="{7E9AC755-5BC6-A4A2-7CFD-898C2F0937BA}"/>
              </a:ext>
            </a:extLst>
          </p:cNvPr>
          <p:cNvSpPr txBox="1"/>
          <p:nvPr/>
        </p:nvSpPr>
        <p:spPr>
          <a:xfrm>
            <a:off x="1098223" y="2218530"/>
            <a:ext cx="11679810" cy="4524315"/>
          </a:xfrm>
          <a:prstGeom prst="rect">
            <a:avLst/>
          </a:prstGeom>
          <a:noFill/>
        </p:spPr>
        <p:txBody>
          <a:bodyPr wrap="square">
            <a:spAutoFit/>
          </a:bodyPr>
          <a:lstStyle/>
          <a:p>
            <a:r>
              <a:rPr lang="en-IN" dirty="0"/>
              <a:t>&lt;div class="panel-body"&gt;</a:t>
            </a:r>
          </a:p>
          <a:p>
            <a:r>
              <a:rPr lang="en-IN" dirty="0"/>
              <a:t>            &lt;script&gt;</a:t>
            </a:r>
          </a:p>
          <a:p>
            <a:r>
              <a:rPr lang="en-IN" dirty="0"/>
              <a:t>                let </a:t>
            </a:r>
            <a:r>
              <a:rPr lang="en-IN" dirty="0" err="1"/>
              <a:t>ch</a:t>
            </a:r>
            <a:r>
              <a:rPr lang="en-IN" dirty="0"/>
              <a:t>;</a:t>
            </a:r>
          </a:p>
          <a:p>
            <a:r>
              <a:rPr lang="en-IN" dirty="0"/>
              <a:t>                do {</a:t>
            </a:r>
          </a:p>
          <a:p>
            <a:r>
              <a:rPr lang="en-IN" dirty="0"/>
              <a:t>                    execute();</a:t>
            </a:r>
          </a:p>
          <a:p>
            <a:r>
              <a:rPr lang="en-IN" dirty="0"/>
              <a:t>                    </a:t>
            </a:r>
            <a:r>
              <a:rPr lang="en-IN" dirty="0" err="1"/>
              <a:t>ch</a:t>
            </a:r>
            <a:r>
              <a:rPr lang="en-IN" dirty="0"/>
              <a:t> = prompt("Press Y to continue");</a:t>
            </a:r>
          </a:p>
          <a:p>
            <a:r>
              <a:rPr lang="en-IN" dirty="0"/>
              <a:t>                } while (</a:t>
            </a:r>
            <a:r>
              <a:rPr lang="en-IN" dirty="0" err="1"/>
              <a:t>ch</a:t>
            </a:r>
            <a:r>
              <a:rPr lang="en-IN" dirty="0"/>
              <a:t> == "Y");</a:t>
            </a:r>
          </a:p>
          <a:p>
            <a:endParaRPr lang="en-IN" dirty="0"/>
          </a:p>
          <a:p>
            <a:r>
              <a:rPr lang="en-IN" dirty="0"/>
              <a:t>                function execute() {</a:t>
            </a:r>
          </a:p>
          <a:p>
            <a:r>
              <a:rPr lang="en-IN" dirty="0"/>
              <a:t>                    //Functions from No.1 to No.6 are Built-In Functions</a:t>
            </a:r>
          </a:p>
          <a:p>
            <a:r>
              <a:rPr lang="en-IN" dirty="0"/>
              <a:t>                    //1. alert </a:t>
            </a:r>
          </a:p>
          <a:p>
            <a:r>
              <a:rPr lang="en-IN" dirty="0"/>
              <a:t>                    alert("Let us calculate SI");</a:t>
            </a:r>
          </a:p>
          <a:p>
            <a:endParaRPr lang="en-IN" dirty="0"/>
          </a:p>
          <a:p>
            <a:r>
              <a:rPr lang="en-IN" dirty="0"/>
              <a:t>                    //2. prompt </a:t>
            </a:r>
          </a:p>
          <a:p>
            <a:r>
              <a:rPr lang="en-IN" dirty="0"/>
              <a:t>                    let P = prompt("Please enter Principal Amount");</a:t>
            </a:r>
          </a:p>
          <a:p>
            <a:endParaRPr lang="en-IN" dirty="0"/>
          </a:p>
        </p:txBody>
      </p:sp>
    </p:spTree>
    <p:extLst>
      <p:ext uri="{BB962C8B-B14F-4D97-AF65-F5344CB8AC3E}">
        <p14:creationId xmlns:p14="http://schemas.microsoft.com/office/powerpoint/2010/main" val="238780938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921462-AD8E-59C9-FAE5-C09CC556223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64815E4-11E1-3C35-5985-98A301C75B11}"/>
              </a:ext>
            </a:extLst>
          </p:cNvPr>
          <p:cNvSpPr>
            <a:spLocks noGrp="1"/>
          </p:cNvSpPr>
          <p:nvPr>
            <p:ph type="sldNum" sz="quarter" idx="12"/>
          </p:nvPr>
        </p:nvSpPr>
        <p:spPr/>
        <p:txBody>
          <a:bodyPr/>
          <a:lstStyle/>
          <a:p>
            <a:fld id="{4A777409-9C5A-4B07-8E32-19F22F7D558C}" type="slidenum">
              <a:rPr lang="en-IN" smtClean="0"/>
              <a:t>109</a:t>
            </a:fld>
            <a:endParaRPr lang="en-IN" dirty="0"/>
          </a:p>
        </p:txBody>
      </p:sp>
      <p:sp>
        <p:nvSpPr>
          <p:cNvPr id="5" name="TextBox 4">
            <a:extLst>
              <a:ext uri="{FF2B5EF4-FFF2-40B4-BE49-F238E27FC236}">
                <a16:creationId xmlns:a16="http://schemas.microsoft.com/office/drawing/2014/main" id="{8E11ADFF-3375-68B0-77E7-0A138FCC5C5F}"/>
              </a:ext>
            </a:extLst>
          </p:cNvPr>
          <p:cNvSpPr txBox="1"/>
          <p:nvPr/>
        </p:nvSpPr>
        <p:spPr>
          <a:xfrm>
            <a:off x="700726" y="629602"/>
            <a:ext cx="11491274" cy="5909310"/>
          </a:xfrm>
          <a:prstGeom prst="rect">
            <a:avLst/>
          </a:prstGeom>
          <a:noFill/>
        </p:spPr>
        <p:txBody>
          <a:bodyPr wrap="square">
            <a:spAutoFit/>
          </a:bodyPr>
          <a:lstStyle/>
          <a:p>
            <a:r>
              <a:rPr lang="en-IN" dirty="0"/>
              <a:t> let R = prompt("Please enter Rate of Interest ");</a:t>
            </a:r>
          </a:p>
          <a:p>
            <a:r>
              <a:rPr lang="en-IN" dirty="0"/>
              <a:t>                    let N = prompt("Please enter Number of Years ");</a:t>
            </a:r>
          </a:p>
          <a:p>
            <a:r>
              <a:rPr lang="en-IN" dirty="0"/>
              <a:t>                    </a:t>
            </a:r>
            <a:r>
              <a:rPr lang="en-IN" dirty="0" err="1"/>
              <a:t>document.write</a:t>
            </a:r>
            <a:r>
              <a:rPr lang="en-IN" dirty="0"/>
              <a:t>("You have entered P :  " + P + "&lt;</a:t>
            </a:r>
            <a:r>
              <a:rPr lang="en-IN" dirty="0" err="1"/>
              <a:t>br</a:t>
            </a:r>
            <a:r>
              <a:rPr lang="en-IN" dirty="0"/>
              <a:t>&gt;&lt;</a:t>
            </a:r>
            <a:r>
              <a:rPr lang="en-IN" dirty="0" err="1"/>
              <a:t>br</a:t>
            </a:r>
            <a:r>
              <a:rPr lang="en-IN" dirty="0"/>
              <a:t>&gt;");</a:t>
            </a:r>
          </a:p>
          <a:p>
            <a:r>
              <a:rPr lang="en-IN" dirty="0"/>
              <a:t>                    </a:t>
            </a:r>
            <a:r>
              <a:rPr lang="en-IN" dirty="0" err="1"/>
              <a:t>document.write</a:t>
            </a:r>
            <a:r>
              <a:rPr lang="en-IN" dirty="0"/>
              <a:t>("You have entered R :  " + R + "&lt;</a:t>
            </a:r>
            <a:r>
              <a:rPr lang="en-IN" dirty="0" err="1"/>
              <a:t>br</a:t>
            </a:r>
            <a:r>
              <a:rPr lang="en-IN" dirty="0"/>
              <a:t>&gt;&lt;</a:t>
            </a:r>
            <a:r>
              <a:rPr lang="en-IN" dirty="0" err="1"/>
              <a:t>br</a:t>
            </a:r>
            <a:r>
              <a:rPr lang="en-IN" dirty="0"/>
              <a:t>&gt;");</a:t>
            </a:r>
          </a:p>
          <a:p>
            <a:r>
              <a:rPr lang="en-IN" dirty="0"/>
              <a:t>                    </a:t>
            </a:r>
            <a:r>
              <a:rPr lang="en-IN" dirty="0" err="1"/>
              <a:t>document.write</a:t>
            </a:r>
            <a:r>
              <a:rPr lang="en-IN" dirty="0"/>
              <a:t>("You have entered N :  " + N + "&lt;</a:t>
            </a:r>
            <a:r>
              <a:rPr lang="en-IN" dirty="0" err="1"/>
              <a:t>br</a:t>
            </a:r>
            <a:r>
              <a:rPr lang="en-IN" dirty="0"/>
              <a:t>&gt;&lt;</a:t>
            </a:r>
            <a:r>
              <a:rPr lang="en-IN" dirty="0" err="1"/>
              <a:t>br</a:t>
            </a:r>
            <a:r>
              <a:rPr lang="en-IN" dirty="0"/>
              <a:t>&gt;");</a:t>
            </a:r>
          </a:p>
          <a:p>
            <a:endParaRPr lang="en-IN" dirty="0"/>
          </a:p>
          <a:p>
            <a:r>
              <a:rPr lang="en-IN" dirty="0"/>
              <a:t>                    //3. confirm </a:t>
            </a:r>
          </a:p>
          <a:p>
            <a:r>
              <a:rPr lang="en-IN" dirty="0"/>
              <a:t>                    let decision = confirm("Shall we proceed to calculate SI?");</a:t>
            </a:r>
          </a:p>
          <a:p>
            <a:r>
              <a:rPr lang="en-IN" dirty="0"/>
              <a:t>                    if (decision) console.log("You decided to proceed" + "&lt;</a:t>
            </a:r>
            <a:r>
              <a:rPr lang="en-IN" dirty="0" err="1"/>
              <a:t>br</a:t>
            </a:r>
            <a:r>
              <a:rPr lang="en-IN" dirty="0"/>
              <a:t>&gt;&lt;</a:t>
            </a:r>
            <a:r>
              <a:rPr lang="en-IN" dirty="0" err="1"/>
              <a:t>br</a:t>
            </a:r>
            <a:r>
              <a:rPr lang="en-IN" dirty="0"/>
              <a:t>&gt;");</a:t>
            </a:r>
          </a:p>
          <a:p>
            <a:r>
              <a:rPr lang="en-IN" dirty="0"/>
              <a:t>                    else console.log("You decided not to proceed" + "&lt;</a:t>
            </a:r>
            <a:r>
              <a:rPr lang="en-IN" dirty="0" err="1"/>
              <a:t>br</a:t>
            </a:r>
            <a:r>
              <a:rPr lang="en-IN" dirty="0"/>
              <a:t>&gt;&lt;</a:t>
            </a:r>
            <a:r>
              <a:rPr lang="en-IN" dirty="0" err="1"/>
              <a:t>br</a:t>
            </a:r>
            <a:r>
              <a:rPr lang="en-IN" dirty="0"/>
              <a:t>&gt;");</a:t>
            </a:r>
          </a:p>
          <a:p>
            <a:endParaRPr lang="en-IN" dirty="0"/>
          </a:p>
          <a:p>
            <a:r>
              <a:rPr lang="en-IN" dirty="0"/>
              <a:t>                    //4. eval  </a:t>
            </a:r>
          </a:p>
          <a:p>
            <a:r>
              <a:rPr lang="en-IN" dirty="0"/>
              <a:t>                    eval(P * R * N);</a:t>
            </a:r>
          </a:p>
          <a:p>
            <a:r>
              <a:rPr lang="en-IN" dirty="0"/>
              <a:t>                    </a:t>
            </a:r>
            <a:r>
              <a:rPr lang="en-IN" dirty="0" err="1"/>
              <a:t>document.write</a:t>
            </a:r>
            <a:r>
              <a:rPr lang="en-IN" dirty="0"/>
              <a:t>("Calculated SI is " + (eval(P * R * N)) / 100 + "&lt;</a:t>
            </a:r>
            <a:r>
              <a:rPr lang="en-IN" dirty="0" err="1"/>
              <a:t>br</a:t>
            </a:r>
            <a:r>
              <a:rPr lang="en-IN" dirty="0"/>
              <a:t>&gt;&lt;</a:t>
            </a:r>
            <a:r>
              <a:rPr lang="en-IN" dirty="0" err="1"/>
              <a:t>br</a:t>
            </a:r>
            <a:r>
              <a:rPr lang="en-IN" dirty="0"/>
              <a:t>&gt;");</a:t>
            </a:r>
          </a:p>
          <a:p>
            <a:r>
              <a:rPr lang="en-IN" dirty="0"/>
              <a:t>                }</a:t>
            </a:r>
          </a:p>
          <a:p>
            <a:r>
              <a:rPr lang="en-IN" dirty="0"/>
              <a:t>            &lt;/script&gt;</a:t>
            </a:r>
          </a:p>
          <a:p>
            <a:r>
              <a:rPr lang="en-IN" dirty="0"/>
              <a:t>        &lt;/div&gt;</a:t>
            </a:r>
          </a:p>
          <a:p>
            <a:r>
              <a:rPr lang="en-IN" dirty="0"/>
              <a:t>    &lt;/div&gt;</a:t>
            </a:r>
          </a:p>
          <a:p>
            <a:r>
              <a:rPr lang="en-IN" dirty="0"/>
              <a:t>&lt;/body&gt;</a:t>
            </a:r>
          </a:p>
          <a:p>
            <a:endParaRPr lang="en-IN" dirty="0"/>
          </a:p>
          <a:p>
            <a:r>
              <a:rPr lang="en-IN" dirty="0"/>
              <a:t>&lt;/html&gt;</a:t>
            </a:r>
          </a:p>
        </p:txBody>
      </p:sp>
    </p:spTree>
    <p:extLst>
      <p:ext uri="{BB962C8B-B14F-4D97-AF65-F5344CB8AC3E}">
        <p14:creationId xmlns:p14="http://schemas.microsoft.com/office/powerpoint/2010/main" val="3297294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77F978-C8D1-B57B-0EA5-35E2BC3EEA0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49DB3C1-37B0-61B2-1186-F6C4804661C1}"/>
              </a:ext>
            </a:extLst>
          </p:cNvPr>
          <p:cNvSpPr>
            <a:spLocks noGrp="1"/>
          </p:cNvSpPr>
          <p:nvPr>
            <p:ph type="sldNum" sz="quarter" idx="12"/>
          </p:nvPr>
        </p:nvSpPr>
        <p:spPr/>
        <p:txBody>
          <a:bodyPr/>
          <a:lstStyle/>
          <a:p>
            <a:fld id="{4A777409-9C5A-4B07-8E32-19F22F7D558C}" type="slidenum">
              <a:rPr lang="en-IN" smtClean="0"/>
              <a:t>11</a:t>
            </a:fld>
            <a:endParaRPr lang="en-IN" dirty="0"/>
          </a:p>
        </p:txBody>
      </p:sp>
      <p:sp>
        <p:nvSpPr>
          <p:cNvPr id="5" name="TextBox 4">
            <a:extLst>
              <a:ext uri="{FF2B5EF4-FFF2-40B4-BE49-F238E27FC236}">
                <a16:creationId xmlns:a16="http://schemas.microsoft.com/office/drawing/2014/main" id="{4C92F322-7A2F-7B62-8CAD-2D3EB1DDB6DF}"/>
              </a:ext>
            </a:extLst>
          </p:cNvPr>
          <p:cNvSpPr txBox="1"/>
          <p:nvPr/>
        </p:nvSpPr>
        <p:spPr>
          <a:xfrm>
            <a:off x="862551" y="684064"/>
            <a:ext cx="10562735" cy="2246769"/>
          </a:xfrm>
          <a:prstGeom prst="rect">
            <a:avLst/>
          </a:prstGeom>
          <a:noFill/>
        </p:spPr>
        <p:txBody>
          <a:bodyPr wrap="square">
            <a:spAutoFit/>
          </a:bodyPr>
          <a:lstStyle/>
          <a:p>
            <a:r>
              <a:rPr lang="en-US" sz="2000" dirty="0">
                <a:solidFill>
                  <a:schemeClr val="tx1">
                    <a:lumMod val="65000"/>
                    <a:lumOff val="35000"/>
                  </a:schemeClr>
                </a:solidFill>
                <a:effectLst/>
              </a:rPr>
              <a:t>When JavaScript code are written within the HTML file itself, it is called internal scripting.</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Internal scripting, is done with the help of HTML tag : </a:t>
            </a:r>
            <a:r>
              <a:rPr lang="en-US" sz="2000" b="1" dirty="0">
                <a:solidFill>
                  <a:schemeClr val="tx1">
                    <a:lumMod val="65000"/>
                    <a:lumOff val="35000"/>
                  </a:schemeClr>
                </a:solidFill>
                <a:effectLst/>
              </a:rPr>
              <a:t> &lt;script&gt; &lt;/script&gt;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tag can be placed either in the head tag or body tag within the HTML file.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JavaScript code written inside &lt;head&gt; element is as shown below :</a:t>
            </a:r>
          </a:p>
        </p:txBody>
      </p:sp>
      <p:sp>
        <p:nvSpPr>
          <p:cNvPr id="7" name="TextBox 6">
            <a:extLst>
              <a:ext uri="{FF2B5EF4-FFF2-40B4-BE49-F238E27FC236}">
                <a16:creationId xmlns:a16="http://schemas.microsoft.com/office/drawing/2014/main" id="{1316DB71-9A90-A713-E1F2-A0E57415C6F2}"/>
              </a:ext>
            </a:extLst>
          </p:cNvPr>
          <p:cNvSpPr txBox="1"/>
          <p:nvPr/>
        </p:nvSpPr>
        <p:spPr>
          <a:xfrm>
            <a:off x="862551" y="3222778"/>
            <a:ext cx="8319156" cy="2585323"/>
          </a:xfrm>
          <a:prstGeom prst="rect">
            <a:avLst/>
          </a:prstGeom>
          <a:noFill/>
        </p:spPr>
        <p:txBody>
          <a:bodyPr wrap="square">
            <a:spAutoFit/>
          </a:bodyPr>
          <a:lstStyle/>
          <a:p>
            <a:r>
              <a:rPr lang="en-IN" dirty="0"/>
              <a:t>&lt;html&gt;</a:t>
            </a:r>
          </a:p>
          <a:p>
            <a:r>
              <a:rPr lang="en-IN" dirty="0"/>
              <a:t>&lt;head&gt;</a:t>
            </a:r>
          </a:p>
          <a:p>
            <a:r>
              <a:rPr lang="en-IN" dirty="0"/>
              <a:t>    &lt;script&gt;</a:t>
            </a:r>
          </a:p>
          <a:p>
            <a:r>
              <a:rPr lang="en-IN" dirty="0"/>
              <a:t>        //internal script</a:t>
            </a:r>
          </a:p>
          <a:p>
            <a:r>
              <a:rPr lang="en-IN" dirty="0"/>
              <a:t>    &lt;/script&gt;</a:t>
            </a:r>
          </a:p>
          <a:p>
            <a:r>
              <a:rPr lang="en-IN" dirty="0"/>
              <a:t>&lt;/head&gt;</a:t>
            </a:r>
          </a:p>
          <a:p>
            <a:r>
              <a:rPr lang="en-IN" dirty="0"/>
              <a:t>&lt;body&gt;</a:t>
            </a:r>
          </a:p>
          <a:p>
            <a:r>
              <a:rPr lang="en-IN" dirty="0"/>
              <a:t>&lt;/body&gt;</a:t>
            </a:r>
          </a:p>
          <a:p>
            <a:r>
              <a:rPr lang="en-IN" dirty="0"/>
              <a:t>&lt;/html&gt;</a:t>
            </a:r>
          </a:p>
        </p:txBody>
      </p:sp>
    </p:spTree>
    <p:extLst>
      <p:ext uri="{BB962C8B-B14F-4D97-AF65-F5344CB8AC3E}">
        <p14:creationId xmlns:p14="http://schemas.microsoft.com/office/powerpoint/2010/main" val="154467189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6851F3-8868-DA9C-E72A-703F42A23FD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96052AF-AB30-CA42-AF2E-0DD629D22793}"/>
              </a:ext>
            </a:extLst>
          </p:cNvPr>
          <p:cNvSpPr>
            <a:spLocks noGrp="1"/>
          </p:cNvSpPr>
          <p:nvPr>
            <p:ph type="sldNum" sz="quarter" idx="12"/>
          </p:nvPr>
        </p:nvSpPr>
        <p:spPr/>
        <p:txBody>
          <a:bodyPr/>
          <a:lstStyle/>
          <a:p>
            <a:fld id="{4A777409-9C5A-4B07-8E32-19F22F7D558C}" type="slidenum">
              <a:rPr lang="en-IN" smtClean="0"/>
              <a:t>110</a:t>
            </a:fld>
            <a:endParaRPr lang="en-IN" dirty="0"/>
          </a:p>
        </p:txBody>
      </p:sp>
      <p:sp>
        <p:nvSpPr>
          <p:cNvPr id="5" name="TextBox 4">
            <a:extLst>
              <a:ext uri="{FF2B5EF4-FFF2-40B4-BE49-F238E27FC236}">
                <a16:creationId xmlns:a16="http://schemas.microsoft.com/office/drawing/2014/main" id="{F3464328-2F9C-79A3-64F3-E3DCAB3B9641}"/>
              </a:ext>
            </a:extLst>
          </p:cNvPr>
          <p:cNvSpPr txBox="1"/>
          <p:nvPr/>
        </p:nvSpPr>
        <p:spPr>
          <a:xfrm>
            <a:off x="989029" y="616611"/>
            <a:ext cx="6099142" cy="461665"/>
          </a:xfrm>
          <a:prstGeom prst="rect">
            <a:avLst/>
          </a:prstGeom>
          <a:noFill/>
        </p:spPr>
        <p:txBody>
          <a:bodyPr wrap="square">
            <a:spAutoFit/>
          </a:bodyPr>
          <a:lstStyle/>
          <a:p>
            <a:r>
              <a:rPr lang="en-IN" sz="2400" b="1" dirty="0">
                <a:solidFill>
                  <a:schemeClr val="tx1">
                    <a:lumMod val="65000"/>
                    <a:lumOff val="35000"/>
                  </a:schemeClr>
                </a:solidFill>
              </a:rPr>
              <a:t>Working with Functions </a:t>
            </a:r>
          </a:p>
        </p:txBody>
      </p:sp>
      <p:sp>
        <p:nvSpPr>
          <p:cNvPr id="7" name="TextBox 6">
            <a:extLst>
              <a:ext uri="{FF2B5EF4-FFF2-40B4-BE49-F238E27FC236}">
                <a16:creationId xmlns:a16="http://schemas.microsoft.com/office/drawing/2014/main" id="{178121AD-D3C1-6FBC-2B8B-B9DE68491AE1}"/>
              </a:ext>
            </a:extLst>
          </p:cNvPr>
          <p:cNvSpPr txBox="1"/>
          <p:nvPr/>
        </p:nvSpPr>
        <p:spPr>
          <a:xfrm>
            <a:off x="241954" y="993435"/>
            <a:ext cx="11708091" cy="6247864"/>
          </a:xfrm>
          <a:prstGeom prst="rect">
            <a:avLst/>
          </a:prstGeom>
          <a:noFill/>
        </p:spPr>
        <p:txBody>
          <a:bodyPr wrap="square">
            <a:spAutoFit/>
          </a:bodyPr>
          <a:lstStyle/>
          <a:p>
            <a:r>
              <a:rPr lang="en-US" sz="2000" dirty="0">
                <a:solidFill>
                  <a:schemeClr val="tx1">
                    <a:lumMod val="65000"/>
                    <a:lumOff val="35000"/>
                  </a:schemeClr>
                </a:solidFill>
                <a:effectLst/>
              </a:rPr>
              <a:t>The JavaScript engine can execute JavaScript code in two different modes: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Immediate mode </a:t>
            </a:r>
          </a:p>
          <a:p>
            <a:pPr marL="742950" lvl="1" indent="-285750">
              <a:buFont typeface="Arial" panose="020B0604020202020204" pitchFamily="34" charset="0"/>
              <a:buChar char="•"/>
            </a:pPr>
            <a:r>
              <a:rPr lang="en-US" sz="2000" dirty="0">
                <a:solidFill>
                  <a:schemeClr val="tx1">
                    <a:lumMod val="65000"/>
                    <a:lumOff val="35000"/>
                  </a:schemeClr>
                </a:solidFill>
                <a:effectLst/>
              </a:rPr>
              <a:t>As soon as the webpage loads on the browser, JavaScript code embedded inside it, executes without any delay.</a:t>
            </a:r>
          </a:p>
          <a:p>
            <a:pPr marL="742950" lvl="1" indent="-285750">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Deferred mode </a:t>
            </a:r>
          </a:p>
          <a:p>
            <a:pPr marL="742950" lvl="1" indent="-285750">
              <a:buFont typeface="Arial" panose="020B0604020202020204" pitchFamily="34" charset="0"/>
              <a:buChar char="•"/>
            </a:pPr>
            <a:r>
              <a:rPr lang="en-US" sz="2000" dirty="0">
                <a:solidFill>
                  <a:schemeClr val="tx1">
                    <a:lumMod val="65000"/>
                    <a:lumOff val="35000"/>
                  </a:schemeClr>
                </a:solidFill>
                <a:effectLst/>
              </a:rPr>
              <a:t>Execution of JavaScript code is deferred or delayed until any user action like data input, button click, drop-down selection, etc. takes place.</a:t>
            </a:r>
          </a:p>
          <a:p>
            <a:pPr marL="742950" lvl="1" indent="-285750">
              <a:buFont typeface="Arial" panose="020B0604020202020204" pitchFamily="34" charset="0"/>
              <a:buChar char="•"/>
            </a:pP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JavaScript code understood so far was running in immediate mode. As soon as the page is loaded in the browser, the script gets executed line by line without any delay.</a:t>
            </a:r>
          </a:p>
          <a:p>
            <a:r>
              <a:rPr lang="en-US" sz="2000" dirty="0">
                <a:solidFill>
                  <a:schemeClr val="tx1">
                    <a:lumMod val="65000"/>
                    <a:lumOff val="35000"/>
                  </a:schemeClr>
                </a:solidFill>
                <a:effectLst/>
              </a:rPr>
              <a:t>But in real-world application development, it is not possible to wait for sequential execution of the code written for the huge applications. JavaScript provides a solution to this problem in the form of JavaScript functions.</a:t>
            </a:r>
          </a:p>
          <a:p>
            <a:r>
              <a:rPr lang="en-US" sz="2000" dirty="0">
                <a:solidFill>
                  <a:schemeClr val="tx1">
                    <a:lumMod val="65000"/>
                    <a:lumOff val="35000"/>
                  </a:schemeClr>
                </a:solidFill>
                <a:effectLst/>
              </a:rPr>
              <a:t>Functions are one of the integral components of JavaScript. A JavaScript function is a set of statements that performs a specific task. They become a reusable unit of code.</a:t>
            </a:r>
          </a:p>
          <a:p>
            <a:r>
              <a:rPr lang="en-US" sz="2000" dirty="0">
                <a:solidFill>
                  <a:schemeClr val="tx1">
                    <a:lumMod val="65000"/>
                    <a:lumOff val="35000"/>
                  </a:schemeClr>
                </a:solidFill>
                <a:effectLst/>
              </a:rPr>
              <a:t>In JavaScript, functions are first-class objects. i.e., functions can be passed as an argument to other functions, it can be a return value of another function or can be assigned as a value to a variable. JavaScript leverages this behavior to extend its capabilities.</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17313150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660977-D97D-EBDF-4E45-29E93A4B30B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C7FD387-1F13-50B7-5728-89517C60EE84}"/>
              </a:ext>
            </a:extLst>
          </p:cNvPr>
          <p:cNvSpPr>
            <a:spLocks noGrp="1"/>
          </p:cNvSpPr>
          <p:nvPr>
            <p:ph type="sldNum" sz="quarter" idx="12"/>
          </p:nvPr>
        </p:nvSpPr>
        <p:spPr/>
        <p:txBody>
          <a:bodyPr/>
          <a:lstStyle/>
          <a:p>
            <a:fld id="{4A777409-9C5A-4B07-8E32-19F22F7D558C}" type="slidenum">
              <a:rPr lang="en-IN" smtClean="0"/>
              <a:t>111</a:t>
            </a:fld>
            <a:endParaRPr lang="en-IN" dirty="0"/>
          </a:p>
        </p:txBody>
      </p:sp>
      <p:sp>
        <p:nvSpPr>
          <p:cNvPr id="5" name="TextBox 4">
            <a:extLst>
              <a:ext uri="{FF2B5EF4-FFF2-40B4-BE49-F238E27FC236}">
                <a16:creationId xmlns:a16="http://schemas.microsoft.com/office/drawing/2014/main" id="{DF6F43B8-F3A3-9963-182A-F4CFD55F0456}"/>
              </a:ext>
            </a:extLst>
          </p:cNvPr>
          <p:cNvSpPr txBox="1"/>
          <p:nvPr/>
        </p:nvSpPr>
        <p:spPr>
          <a:xfrm>
            <a:off x="989029" y="578905"/>
            <a:ext cx="6099142" cy="461665"/>
          </a:xfrm>
          <a:prstGeom prst="rect">
            <a:avLst/>
          </a:prstGeom>
          <a:noFill/>
        </p:spPr>
        <p:txBody>
          <a:bodyPr wrap="square">
            <a:spAutoFit/>
          </a:bodyPr>
          <a:lstStyle/>
          <a:p>
            <a:r>
              <a:rPr lang="en-IN" sz="2400" b="1" dirty="0">
                <a:solidFill>
                  <a:schemeClr val="tx1">
                    <a:lumMod val="65000"/>
                    <a:lumOff val="35000"/>
                  </a:schemeClr>
                </a:solidFill>
              </a:rPr>
              <a:t>Types of Functions </a:t>
            </a:r>
          </a:p>
        </p:txBody>
      </p:sp>
      <p:sp>
        <p:nvSpPr>
          <p:cNvPr id="7" name="TextBox 6">
            <a:extLst>
              <a:ext uri="{FF2B5EF4-FFF2-40B4-BE49-F238E27FC236}">
                <a16:creationId xmlns:a16="http://schemas.microsoft.com/office/drawing/2014/main" id="{E772685F-F74F-D569-283B-9B9FFE0CEBDC}"/>
              </a:ext>
            </a:extLst>
          </p:cNvPr>
          <p:cNvSpPr txBox="1"/>
          <p:nvPr/>
        </p:nvSpPr>
        <p:spPr>
          <a:xfrm>
            <a:off x="989029" y="1182231"/>
            <a:ext cx="10822757" cy="2862322"/>
          </a:xfrm>
          <a:prstGeom prst="rect">
            <a:avLst/>
          </a:prstGeom>
          <a:noFill/>
        </p:spPr>
        <p:txBody>
          <a:bodyPr wrap="square">
            <a:spAutoFit/>
          </a:bodyPr>
          <a:lstStyle/>
          <a:p>
            <a:r>
              <a:rPr lang="en-US" sz="2000" dirty="0">
                <a:solidFill>
                  <a:schemeClr val="tx1">
                    <a:lumMod val="65000"/>
                    <a:lumOff val="35000"/>
                  </a:schemeClr>
                </a:solidFill>
                <a:effectLst/>
              </a:rPr>
              <a:t>JavaScript has two types of functions.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1. User-defined functions</a:t>
            </a:r>
          </a:p>
          <a:p>
            <a:pPr>
              <a:buFont typeface="Arial" panose="020B0604020202020204" pitchFamily="34" charset="0"/>
              <a:buChar char="•"/>
            </a:pPr>
            <a:r>
              <a:rPr lang="en-US" sz="2000" dirty="0">
                <a:solidFill>
                  <a:schemeClr val="tx1">
                    <a:lumMod val="65000"/>
                    <a:lumOff val="35000"/>
                  </a:schemeClr>
                </a:solidFill>
                <a:effectLst/>
              </a:rPr>
              <a:t>JavaScript allows to write own functions called as user-defined functions. The user-defined functions can also be created using a much simpler syntax called arrow functions.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2. Built-in functions</a:t>
            </a:r>
          </a:p>
          <a:p>
            <a:pPr>
              <a:buFont typeface="Arial" panose="020B0604020202020204" pitchFamily="34" charset="0"/>
              <a:buChar char="•"/>
            </a:pPr>
            <a:r>
              <a:rPr lang="en-US" sz="2000" dirty="0">
                <a:solidFill>
                  <a:schemeClr val="tx1">
                    <a:lumMod val="65000"/>
                    <a:lumOff val="35000"/>
                  </a:schemeClr>
                </a:solidFill>
                <a:effectLst/>
              </a:rPr>
              <a:t>JavaScript provides several predefined functions that perform tasks such as displaying dialog boxes, parsing a string argument, timing-related operations, and so on.</a:t>
            </a:r>
          </a:p>
        </p:txBody>
      </p:sp>
    </p:spTree>
    <p:extLst>
      <p:ext uri="{BB962C8B-B14F-4D97-AF65-F5344CB8AC3E}">
        <p14:creationId xmlns:p14="http://schemas.microsoft.com/office/powerpoint/2010/main" val="389578511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03522C-42D9-6AE4-5DC3-BBF85517F05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8C447D8-1EF0-44A8-3DFD-1F71E8D4350F}"/>
              </a:ext>
            </a:extLst>
          </p:cNvPr>
          <p:cNvSpPr>
            <a:spLocks noGrp="1"/>
          </p:cNvSpPr>
          <p:nvPr>
            <p:ph type="sldNum" sz="quarter" idx="12"/>
          </p:nvPr>
        </p:nvSpPr>
        <p:spPr/>
        <p:txBody>
          <a:bodyPr/>
          <a:lstStyle/>
          <a:p>
            <a:fld id="{4A777409-9C5A-4B07-8E32-19F22F7D558C}" type="slidenum">
              <a:rPr lang="en-IN" smtClean="0"/>
              <a:t>112</a:t>
            </a:fld>
            <a:endParaRPr lang="en-IN" dirty="0"/>
          </a:p>
        </p:txBody>
      </p:sp>
      <p:sp>
        <p:nvSpPr>
          <p:cNvPr id="4" name="TextBox 3">
            <a:extLst>
              <a:ext uri="{FF2B5EF4-FFF2-40B4-BE49-F238E27FC236}">
                <a16:creationId xmlns:a16="http://schemas.microsoft.com/office/drawing/2014/main" id="{6AB1C7CA-F4D6-6DD1-7E31-4C5565ED8CBC}"/>
              </a:ext>
            </a:extLst>
          </p:cNvPr>
          <p:cNvSpPr txBox="1"/>
          <p:nvPr/>
        </p:nvSpPr>
        <p:spPr>
          <a:xfrm>
            <a:off x="989029" y="490907"/>
            <a:ext cx="6099142" cy="461665"/>
          </a:xfrm>
          <a:prstGeom prst="rect">
            <a:avLst/>
          </a:prstGeom>
          <a:noFill/>
        </p:spPr>
        <p:txBody>
          <a:bodyPr wrap="square">
            <a:spAutoFit/>
          </a:bodyPr>
          <a:lstStyle/>
          <a:p>
            <a:r>
              <a:rPr lang="en-IN" sz="2400" b="1" dirty="0">
                <a:solidFill>
                  <a:schemeClr val="tx1">
                    <a:lumMod val="65000"/>
                    <a:lumOff val="35000"/>
                  </a:schemeClr>
                </a:solidFill>
              </a:rPr>
              <a:t>Declaring and Invoking Function </a:t>
            </a:r>
          </a:p>
        </p:txBody>
      </p:sp>
      <p:sp>
        <p:nvSpPr>
          <p:cNvPr id="6" name="TextBox 5">
            <a:extLst>
              <a:ext uri="{FF2B5EF4-FFF2-40B4-BE49-F238E27FC236}">
                <a16:creationId xmlns:a16="http://schemas.microsoft.com/office/drawing/2014/main" id="{806FAE08-5AAA-126D-D02D-1FACCD3435AD}"/>
              </a:ext>
            </a:extLst>
          </p:cNvPr>
          <p:cNvSpPr txBox="1"/>
          <p:nvPr/>
        </p:nvSpPr>
        <p:spPr>
          <a:xfrm>
            <a:off x="268664" y="1029234"/>
            <a:ext cx="11354585" cy="2862322"/>
          </a:xfrm>
          <a:prstGeom prst="rect">
            <a:avLst/>
          </a:prstGeom>
          <a:noFill/>
        </p:spPr>
        <p:txBody>
          <a:bodyPr wrap="square">
            <a:spAutoFit/>
          </a:bodyPr>
          <a:lstStyle/>
          <a:p>
            <a:r>
              <a:rPr lang="en-US" sz="2000" dirty="0">
                <a:solidFill>
                  <a:schemeClr val="tx1">
                    <a:lumMod val="65000"/>
                    <a:lumOff val="35000"/>
                  </a:schemeClr>
                </a:solidFill>
                <a:effectLst/>
              </a:rPr>
              <a:t>To use a function, it must be defined or declared and then it can be invoked anywhere in the program.</a:t>
            </a:r>
          </a:p>
          <a:p>
            <a:r>
              <a:rPr lang="en-US" sz="2000" dirty="0">
                <a:solidFill>
                  <a:schemeClr val="tx1">
                    <a:lumMod val="65000"/>
                    <a:lumOff val="35000"/>
                  </a:schemeClr>
                </a:solidFill>
                <a:effectLst/>
              </a:rPr>
              <a:t>A function declaration also called a function definition, consists of the function keyword, followed by:</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Function name</a:t>
            </a:r>
          </a:p>
          <a:p>
            <a:pPr>
              <a:buFont typeface="Arial" panose="020B0604020202020204" pitchFamily="34" charset="0"/>
              <a:buChar char="•"/>
            </a:pPr>
            <a:r>
              <a:rPr lang="en-US" sz="2000" dirty="0">
                <a:solidFill>
                  <a:schemeClr val="tx1">
                    <a:lumMod val="65000"/>
                    <a:lumOff val="35000"/>
                  </a:schemeClr>
                </a:solidFill>
                <a:effectLst/>
              </a:rPr>
              <a:t>A list of parameters to the function separated by commas and enclosed in parentheses, if any.</a:t>
            </a:r>
          </a:p>
          <a:p>
            <a:pPr>
              <a:buFont typeface="Arial" panose="020B0604020202020204" pitchFamily="34" charset="0"/>
              <a:buChar char="•"/>
            </a:pPr>
            <a:r>
              <a:rPr lang="en-US" sz="2000" dirty="0">
                <a:solidFill>
                  <a:schemeClr val="tx1">
                    <a:lumMod val="65000"/>
                    <a:lumOff val="35000"/>
                  </a:schemeClr>
                </a:solidFill>
                <a:effectLst/>
              </a:rPr>
              <a:t>A set of JavaScript statements that define the function, also called a function body, enclosed in curly brackets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 for Function Declaration:</a:t>
            </a:r>
            <a:endParaRPr lang="en-US" sz="2000" dirty="0">
              <a:solidFill>
                <a:schemeClr val="tx1">
                  <a:lumMod val="65000"/>
                  <a:lumOff val="35000"/>
                </a:schemeClr>
              </a:solidFill>
              <a:effectLst/>
            </a:endParaRPr>
          </a:p>
        </p:txBody>
      </p:sp>
      <p:sp>
        <p:nvSpPr>
          <p:cNvPr id="8" name="TextBox 7">
            <a:extLst>
              <a:ext uri="{FF2B5EF4-FFF2-40B4-BE49-F238E27FC236}">
                <a16:creationId xmlns:a16="http://schemas.microsoft.com/office/drawing/2014/main" id="{2C58BA07-F4ED-356F-9E34-1014BD787C71}"/>
              </a:ext>
            </a:extLst>
          </p:cNvPr>
          <p:cNvSpPr txBox="1"/>
          <p:nvPr/>
        </p:nvSpPr>
        <p:spPr>
          <a:xfrm>
            <a:off x="333865" y="4056676"/>
            <a:ext cx="10205301" cy="923330"/>
          </a:xfrm>
          <a:prstGeom prst="rect">
            <a:avLst/>
          </a:prstGeom>
          <a:noFill/>
        </p:spPr>
        <p:txBody>
          <a:bodyPr wrap="square">
            <a:spAutoFit/>
          </a:bodyPr>
          <a:lstStyle/>
          <a:p>
            <a:r>
              <a:rPr lang="en-IN" dirty="0"/>
              <a:t>function </a:t>
            </a:r>
            <a:r>
              <a:rPr lang="en-IN" dirty="0" err="1"/>
              <a:t>function_name</a:t>
            </a:r>
            <a:r>
              <a:rPr lang="en-IN" dirty="0"/>
              <a:t>(parameter 1, parameter 2 , …, parameter n) {</a:t>
            </a:r>
          </a:p>
          <a:p>
            <a:r>
              <a:rPr lang="en-IN" dirty="0"/>
              <a:t>    //statements to be executed</a:t>
            </a:r>
          </a:p>
          <a:p>
            <a:r>
              <a:rPr lang="en-IN" dirty="0"/>
              <a:t>}</a:t>
            </a:r>
          </a:p>
        </p:txBody>
      </p:sp>
      <p:sp>
        <p:nvSpPr>
          <p:cNvPr id="10" name="TextBox 9">
            <a:extLst>
              <a:ext uri="{FF2B5EF4-FFF2-40B4-BE49-F238E27FC236}">
                <a16:creationId xmlns:a16="http://schemas.microsoft.com/office/drawing/2014/main" id="{4F601FE8-F88A-66FE-7A20-8E88BB63C521}"/>
              </a:ext>
            </a:extLst>
          </p:cNvPr>
          <p:cNvSpPr txBox="1"/>
          <p:nvPr/>
        </p:nvSpPr>
        <p:spPr>
          <a:xfrm>
            <a:off x="333865" y="5083234"/>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endParaRPr lang="en-IN" sz="2000" dirty="0">
              <a:solidFill>
                <a:schemeClr val="tx1">
                  <a:lumMod val="65000"/>
                  <a:lumOff val="35000"/>
                </a:schemeClr>
              </a:solidFill>
            </a:endParaRPr>
          </a:p>
        </p:txBody>
      </p:sp>
      <p:sp>
        <p:nvSpPr>
          <p:cNvPr id="12" name="TextBox 11">
            <a:extLst>
              <a:ext uri="{FF2B5EF4-FFF2-40B4-BE49-F238E27FC236}">
                <a16:creationId xmlns:a16="http://schemas.microsoft.com/office/drawing/2014/main" id="{94665AC5-5658-9612-F9BE-B0DEEF7F58AA}"/>
              </a:ext>
            </a:extLst>
          </p:cNvPr>
          <p:cNvSpPr txBox="1"/>
          <p:nvPr/>
        </p:nvSpPr>
        <p:spPr>
          <a:xfrm>
            <a:off x="333865" y="5615582"/>
            <a:ext cx="8442490" cy="923330"/>
          </a:xfrm>
          <a:prstGeom prst="rect">
            <a:avLst/>
          </a:prstGeom>
          <a:noFill/>
        </p:spPr>
        <p:txBody>
          <a:bodyPr wrap="square">
            <a:spAutoFit/>
          </a:bodyPr>
          <a:lstStyle/>
          <a:p>
            <a:r>
              <a:rPr lang="en-IN" dirty="0"/>
              <a:t>function multiply(num1, num2) {</a:t>
            </a:r>
          </a:p>
          <a:p>
            <a:r>
              <a:rPr lang="en-IN" dirty="0"/>
              <a:t>    return num1 * num2;</a:t>
            </a:r>
          </a:p>
          <a:p>
            <a:r>
              <a:rPr lang="en-IN" dirty="0"/>
              <a:t>}</a:t>
            </a:r>
          </a:p>
        </p:txBody>
      </p:sp>
    </p:spTree>
    <p:extLst>
      <p:ext uri="{BB962C8B-B14F-4D97-AF65-F5344CB8AC3E}">
        <p14:creationId xmlns:p14="http://schemas.microsoft.com/office/powerpoint/2010/main" val="119651564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94C0E7-B76B-6AAB-A08F-196C603B4DD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33E1196-FD7C-FC53-4DCC-F662F4B1CBE8}"/>
              </a:ext>
            </a:extLst>
          </p:cNvPr>
          <p:cNvSpPr>
            <a:spLocks noGrp="1"/>
          </p:cNvSpPr>
          <p:nvPr>
            <p:ph type="sldNum" sz="quarter" idx="12"/>
          </p:nvPr>
        </p:nvSpPr>
        <p:spPr/>
        <p:txBody>
          <a:bodyPr/>
          <a:lstStyle/>
          <a:p>
            <a:fld id="{4A777409-9C5A-4B07-8E32-19F22F7D558C}" type="slidenum">
              <a:rPr lang="en-IN" smtClean="0"/>
              <a:t>113</a:t>
            </a:fld>
            <a:endParaRPr lang="en-IN" dirty="0"/>
          </a:p>
        </p:txBody>
      </p:sp>
      <p:sp>
        <p:nvSpPr>
          <p:cNvPr id="5" name="TextBox 4">
            <a:extLst>
              <a:ext uri="{FF2B5EF4-FFF2-40B4-BE49-F238E27FC236}">
                <a16:creationId xmlns:a16="http://schemas.microsoft.com/office/drawing/2014/main" id="{3F899790-9654-36D4-7F8E-195D24330044}"/>
              </a:ext>
            </a:extLst>
          </p:cNvPr>
          <p:cNvSpPr txBox="1"/>
          <p:nvPr/>
        </p:nvSpPr>
        <p:spPr>
          <a:xfrm>
            <a:off x="989028" y="594137"/>
            <a:ext cx="9814089" cy="1015663"/>
          </a:xfrm>
          <a:prstGeom prst="rect">
            <a:avLst/>
          </a:prstGeom>
          <a:noFill/>
        </p:spPr>
        <p:txBody>
          <a:bodyPr wrap="square">
            <a:spAutoFit/>
          </a:bodyPr>
          <a:lstStyle/>
          <a:p>
            <a:r>
              <a:rPr lang="en-US" sz="2000" dirty="0">
                <a:solidFill>
                  <a:schemeClr val="tx1">
                    <a:lumMod val="65000"/>
                    <a:lumOff val="35000"/>
                  </a:schemeClr>
                </a:solidFill>
                <a:effectLst/>
              </a:rPr>
              <a:t>The code written inside the function body will be executed only when it is invoked or called.</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 for Function Invocation:</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8E3A87BD-0108-9115-6A44-D861A2100832}"/>
              </a:ext>
            </a:extLst>
          </p:cNvPr>
          <p:cNvSpPr txBox="1"/>
          <p:nvPr/>
        </p:nvSpPr>
        <p:spPr>
          <a:xfrm>
            <a:off x="989029" y="1728975"/>
            <a:ext cx="6099142" cy="369332"/>
          </a:xfrm>
          <a:prstGeom prst="rect">
            <a:avLst/>
          </a:prstGeom>
          <a:noFill/>
        </p:spPr>
        <p:txBody>
          <a:bodyPr wrap="square">
            <a:spAutoFit/>
          </a:bodyPr>
          <a:lstStyle/>
          <a:p>
            <a:r>
              <a:rPr lang="en-IN" dirty="0" err="1"/>
              <a:t>function_name</a:t>
            </a:r>
            <a:r>
              <a:rPr lang="en-IN" dirty="0"/>
              <a:t>(argument 1, argument 2, ..., argument n);</a:t>
            </a:r>
          </a:p>
        </p:txBody>
      </p:sp>
      <p:sp>
        <p:nvSpPr>
          <p:cNvPr id="9" name="TextBox 8">
            <a:extLst>
              <a:ext uri="{FF2B5EF4-FFF2-40B4-BE49-F238E27FC236}">
                <a16:creationId xmlns:a16="http://schemas.microsoft.com/office/drawing/2014/main" id="{8430046E-F292-4365-F806-E9B1A54CE172}"/>
              </a:ext>
            </a:extLst>
          </p:cNvPr>
          <p:cNvSpPr txBox="1"/>
          <p:nvPr/>
        </p:nvSpPr>
        <p:spPr>
          <a:xfrm>
            <a:off x="989029" y="2285156"/>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847DACC1-DA37-9892-C3BD-D8D2DA590887}"/>
              </a:ext>
            </a:extLst>
          </p:cNvPr>
          <p:cNvSpPr txBox="1"/>
          <p:nvPr/>
        </p:nvSpPr>
        <p:spPr>
          <a:xfrm>
            <a:off x="989028" y="2872115"/>
            <a:ext cx="6099142" cy="369332"/>
          </a:xfrm>
          <a:prstGeom prst="rect">
            <a:avLst/>
          </a:prstGeom>
          <a:noFill/>
        </p:spPr>
        <p:txBody>
          <a:bodyPr wrap="square">
            <a:spAutoFit/>
          </a:bodyPr>
          <a:lstStyle/>
          <a:p>
            <a:r>
              <a:rPr lang="en-IN" dirty="0"/>
              <a:t>multiply (5,6);</a:t>
            </a:r>
          </a:p>
        </p:txBody>
      </p:sp>
    </p:spTree>
    <p:extLst>
      <p:ext uri="{BB962C8B-B14F-4D97-AF65-F5344CB8AC3E}">
        <p14:creationId xmlns:p14="http://schemas.microsoft.com/office/powerpoint/2010/main" val="40826485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79ECB43-0FD6-DE0A-1494-3566F55D003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F476621-13ED-27C6-9A73-348D8E074BCE}"/>
              </a:ext>
            </a:extLst>
          </p:cNvPr>
          <p:cNvSpPr>
            <a:spLocks noGrp="1"/>
          </p:cNvSpPr>
          <p:nvPr>
            <p:ph type="sldNum" sz="quarter" idx="12"/>
          </p:nvPr>
        </p:nvSpPr>
        <p:spPr/>
        <p:txBody>
          <a:bodyPr/>
          <a:lstStyle/>
          <a:p>
            <a:fld id="{4A777409-9C5A-4B07-8E32-19F22F7D558C}" type="slidenum">
              <a:rPr lang="en-IN" smtClean="0"/>
              <a:t>114</a:t>
            </a:fld>
            <a:endParaRPr lang="en-IN" dirty="0"/>
          </a:p>
        </p:txBody>
      </p:sp>
      <p:sp>
        <p:nvSpPr>
          <p:cNvPr id="5" name="TextBox 4">
            <a:extLst>
              <a:ext uri="{FF2B5EF4-FFF2-40B4-BE49-F238E27FC236}">
                <a16:creationId xmlns:a16="http://schemas.microsoft.com/office/drawing/2014/main" id="{441D8DD2-62BE-A6F2-DAEE-F466718CEBE0}"/>
              </a:ext>
            </a:extLst>
          </p:cNvPr>
          <p:cNvSpPr txBox="1"/>
          <p:nvPr/>
        </p:nvSpPr>
        <p:spPr>
          <a:xfrm>
            <a:off x="989029" y="607185"/>
            <a:ext cx="6099142" cy="461665"/>
          </a:xfrm>
          <a:prstGeom prst="rect">
            <a:avLst/>
          </a:prstGeom>
          <a:noFill/>
        </p:spPr>
        <p:txBody>
          <a:bodyPr wrap="square">
            <a:spAutoFit/>
          </a:bodyPr>
          <a:lstStyle/>
          <a:p>
            <a:r>
              <a:rPr lang="en-IN" sz="2400" b="1" dirty="0">
                <a:solidFill>
                  <a:schemeClr val="tx1">
                    <a:lumMod val="65000"/>
                    <a:lumOff val="35000"/>
                  </a:schemeClr>
                </a:solidFill>
              </a:rPr>
              <a:t>Arrow Function </a:t>
            </a:r>
          </a:p>
        </p:txBody>
      </p:sp>
      <p:sp>
        <p:nvSpPr>
          <p:cNvPr id="7" name="TextBox 6">
            <a:extLst>
              <a:ext uri="{FF2B5EF4-FFF2-40B4-BE49-F238E27FC236}">
                <a16:creationId xmlns:a16="http://schemas.microsoft.com/office/drawing/2014/main" id="{C0243CFB-687A-F1EA-3EE7-4DFF62A0A256}"/>
              </a:ext>
            </a:extLst>
          </p:cNvPr>
          <p:cNvSpPr txBox="1"/>
          <p:nvPr/>
        </p:nvSpPr>
        <p:spPr>
          <a:xfrm>
            <a:off x="248239" y="1156842"/>
            <a:ext cx="11105561" cy="707886"/>
          </a:xfrm>
          <a:prstGeom prst="rect">
            <a:avLst/>
          </a:prstGeom>
          <a:noFill/>
        </p:spPr>
        <p:txBody>
          <a:bodyPr wrap="square">
            <a:spAutoFit/>
          </a:bodyPr>
          <a:lstStyle/>
          <a:p>
            <a:r>
              <a:rPr lang="en-US" sz="2000" dirty="0">
                <a:solidFill>
                  <a:schemeClr val="tx1">
                    <a:lumMod val="65000"/>
                    <a:lumOff val="35000"/>
                  </a:schemeClr>
                </a:solidFill>
              </a:rPr>
              <a:t>In JavaScript, functions are first-class objects. This means, that you can assign a function as a value to a variable. For example,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E2FC98A-CEDE-1493-B2A8-C167DCF9A0A6}"/>
              </a:ext>
            </a:extLst>
          </p:cNvPr>
          <p:cNvSpPr txBox="1"/>
          <p:nvPr/>
        </p:nvSpPr>
        <p:spPr>
          <a:xfrm>
            <a:off x="989029" y="2114331"/>
            <a:ext cx="8616884" cy="1200329"/>
          </a:xfrm>
          <a:prstGeom prst="rect">
            <a:avLst/>
          </a:prstGeom>
          <a:noFill/>
        </p:spPr>
        <p:txBody>
          <a:bodyPr wrap="square">
            <a:spAutoFit/>
          </a:bodyPr>
          <a:lstStyle/>
          <a:p>
            <a:r>
              <a:rPr lang="en-IN" dirty="0"/>
              <a:t>let </a:t>
            </a:r>
            <a:r>
              <a:rPr lang="en-IN" dirty="0" err="1"/>
              <a:t>sayHello</a:t>
            </a:r>
            <a:r>
              <a:rPr lang="en-IN" dirty="0"/>
              <a:t> = function () {</a:t>
            </a:r>
          </a:p>
          <a:p>
            <a:r>
              <a:rPr lang="en-IN" dirty="0"/>
              <a:t>	console.log("Welcome to JavaScript");</a:t>
            </a:r>
          </a:p>
          <a:p>
            <a:r>
              <a:rPr lang="en-IN" dirty="0"/>
              <a:t>};</a:t>
            </a:r>
          </a:p>
          <a:p>
            <a:r>
              <a:rPr lang="en-IN" dirty="0" err="1"/>
              <a:t>sayHello</a:t>
            </a:r>
            <a:r>
              <a:rPr lang="en-IN" dirty="0"/>
              <a:t>();</a:t>
            </a:r>
          </a:p>
        </p:txBody>
      </p:sp>
      <p:sp>
        <p:nvSpPr>
          <p:cNvPr id="11" name="TextBox 10">
            <a:extLst>
              <a:ext uri="{FF2B5EF4-FFF2-40B4-BE49-F238E27FC236}">
                <a16:creationId xmlns:a16="http://schemas.microsoft.com/office/drawing/2014/main" id="{F5F16AB0-E418-0ED6-BFA0-D41E7FBAE627}"/>
              </a:ext>
            </a:extLst>
          </p:cNvPr>
          <p:cNvSpPr txBox="1"/>
          <p:nvPr/>
        </p:nvSpPr>
        <p:spPr>
          <a:xfrm>
            <a:off x="315797" y="3543341"/>
            <a:ext cx="11627963" cy="1631216"/>
          </a:xfrm>
          <a:prstGeom prst="rect">
            <a:avLst/>
          </a:prstGeom>
          <a:noFill/>
        </p:spPr>
        <p:txBody>
          <a:bodyPr wrap="square">
            <a:spAutoFit/>
          </a:bodyPr>
          <a:lstStyle/>
          <a:p>
            <a:r>
              <a:rPr lang="en-US" sz="2000" dirty="0">
                <a:solidFill>
                  <a:schemeClr val="tx1">
                    <a:lumMod val="65000"/>
                    <a:lumOff val="35000"/>
                  </a:schemeClr>
                </a:solidFill>
                <a:effectLst/>
              </a:rPr>
              <a:t>Here, a function without a name is called an anonymous function which is assigned to a variable </a:t>
            </a:r>
            <a:r>
              <a:rPr lang="en-US" sz="2000" dirty="0" err="1">
                <a:solidFill>
                  <a:schemeClr val="tx1">
                    <a:lumMod val="65000"/>
                    <a:lumOff val="35000"/>
                  </a:schemeClr>
                </a:solidFill>
                <a:effectLst/>
              </a:rPr>
              <a:t>sayHello</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JavaScript has introduced a new and concise way of writing functions using arrow notation. The arrow function is one of the easiest ways to declare an anonymous function.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r>
              <a:rPr lang="en-US" sz="2000" dirty="0">
                <a:solidFill>
                  <a:schemeClr val="tx1">
                    <a:lumMod val="65000"/>
                    <a:lumOff val="35000"/>
                  </a:schemeClr>
                </a:solidFill>
                <a:effectLst/>
              </a:rPr>
              <a:t> </a:t>
            </a:r>
          </a:p>
        </p:txBody>
      </p:sp>
      <p:sp>
        <p:nvSpPr>
          <p:cNvPr id="13" name="TextBox 12">
            <a:extLst>
              <a:ext uri="{FF2B5EF4-FFF2-40B4-BE49-F238E27FC236}">
                <a16:creationId xmlns:a16="http://schemas.microsoft.com/office/drawing/2014/main" id="{5613EDCF-600A-2A06-6FAE-460B84D0634C}"/>
              </a:ext>
            </a:extLst>
          </p:cNvPr>
          <p:cNvSpPr txBox="1"/>
          <p:nvPr/>
        </p:nvSpPr>
        <p:spPr>
          <a:xfrm>
            <a:off x="989028" y="5174557"/>
            <a:ext cx="9842369" cy="1200329"/>
          </a:xfrm>
          <a:prstGeom prst="rect">
            <a:avLst/>
          </a:prstGeom>
          <a:noFill/>
        </p:spPr>
        <p:txBody>
          <a:bodyPr wrap="square">
            <a:spAutoFit/>
          </a:bodyPr>
          <a:lstStyle/>
          <a:p>
            <a:r>
              <a:rPr lang="en-IN" dirty="0"/>
              <a:t>let </a:t>
            </a:r>
            <a:r>
              <a:rPr lang="en-IN" dirty="0" err="1"/>
              <a:t>sayHello</a:t>
            </a:r>
            <a:r>
              <a:rPr lang="en-IN" dirty="0"/>
              <a:t> = () =&gt; {</a:t>
            </a:r>
          </a:p>
          <a:p>
            <a:r>
              <a:rPr lang="en-IN" dirty="0"/>
              <a:t>	console.log("Welcome to JavaScript");</a:t>
            </a:r>
          </a:p>
          <a:p>
            <a:r>
              <a:rPr lang="en-IN" dirty="0"/>
              <a:t>};</a:t>
            </a:r>
          </a:p>
          <a:p>
            <a:r>
              <a:rPr lang="en-IN" dirty="0" err="1"/>
              <a:t>sayHello</a:t>
            </a:r>
            <a:r>
              <a:rPr lang="en-IN" dirty="0"/>
              <a:t>();</a:t>
            </a:r>
          </a:p>
        </p:txBody>
      </p:sp>
    </p:spTree>
    <p:extLst>
      <p:ext uri="{BB962C8B-B14F-4D97-AF65-F5344CB8AC3E}">
        <p14:creationId xmlns:p14="http://schemas.microsoft.com/office/powerpoint/2010/main" val="394371481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F9FCC2D-BFCB-2C89-177A-BB159693D61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5DA0368-1FAD-2B0D-509C-50D223CA35C0}"/>
              </a:ext>
            </a:extLst>
          </p:cNvPr>
          <p:cNvSpPr>
            <a:spLocks noGrp="1"/>
          </p:cNvSpPr>
          <p:nvPr>
            <p:ph type="sldNum" sz="quarter" idx="12"/>
          </p:nvPr>
        </p:nvSpPr>
        <p:spPr/>
        <p:txBody>
          <a:bodyPr/>
          <a:lstStyle/>
          <a:p>
            <a:fld id="{4A777409-9C5A-4B07-8E32-19F22F7D558C}" type="slidenum">
              <a:rPr lang="en-IN" smtClean="0"/>
              <a:t>115</a:t>
            </a:fld>
            <a:endParaRPr lang="en-IN" dirty="0"/>
          </a:p>
        </p:txBody>
      </p:sp>
      <p:sp>
        <p:nvSpPr>
          <p:cNvPr id="5" name="TextBox 4">
            <a:extLst>
              <a:ext uri="{FF2B5EF4-FFF2-40B4-BE49-F238E27FC236}">
                <a16:creationId xmlns:a16="http://schemas.microsoft.com/office/drawing/2014/main" id="{8701D08A-13E0-456B-F597-4EC6A3F47685}"/>
              </a:ext>
            </a:extLst>
          </p:cNvPr>
          <p:cNvSpPr txBox="1"/>
          <p:nvPr/>
        </p:nvSpPr>
        <p:spPr>
          <a:xfrm>
            <a:off x="989028" y="681163"/>
            <a:ext cx="10549379" cy="2554545"/>
          </a:xfrm>
          <a:prstGeom prst="rect">
            <a:avLst/>
          </a:prstGeom>
          <a:noFill/>
        </p:spPr>
        <p:txBody>
          <a:bodyPr wrap="square">
            <a:spAutoFit/>
          </a:bodyPr>
          <a:lstStyle/>
          <a:p>
            <a:r>
              <a:rPr lang="en-US" sz="2000" dirty="0">
                <a:solidFill>
                  <a:schemeClr val="tx1">
                    <a:lumMod val="65000"/>
                    <a:lumOff val="35000"/>
                  </a:schemeClr>
                </a:solidFill>
                <a:effectLst/>
              </a:rPr>
              <a:t>There are two parts to the Arrow function syntax:</a:t>
            </a:r>
          </a:p>
          <a:p>
            <a:pPr marL="457200" indent="-457200">
              <a:buAutoNum type="arabicPeriod"/>
            </a:pPr>
            <a:r>
              <a:rPr lang="en-US" sz="2000" dirty="0">
                <a:solidFill>
                  <a:schemeClr val="tx1">
                    <a:lumMod val="65000"/>
                    <a:lumOff val="35000"/>
                  </a:schemeClr>
                </a:solidFill>
                <a:effectLst/>
              </a:rPr>
              <a:t>let </a:t>
            </a:r>
            <a:r>
              <a:rPr lang="en-US" sz="2000" dirty="0" err="1">
                <a:solidFill>
                  <a:schemeClr val="tx1">
                    <a:lumMod val="65000"/>
                    <a:lumOff val="35000"/>
                  </a:schemeClr>
                </a:solidFill>
                <a:effectLst/>
              </a:rPr>
              <a:t>sayHello</a:t>
            </a:r>
            <a:r>
              <a:rPr lang="en-US" sz="2000" dirty="0">
                <a:solidFill>
                  <a:schemeClr val="tx1">
                    <a:lumMod val="65000"/>
                    <a:lumOff val="35000"/>
                  </a:schemeClr>
                </a:solidFill>
                <a:effectLst/>
              </a:rPr>
              <a:t> =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This declares a variable </a:t>
            </a:r>
            <a:r>
              <a:rPr lang="en-US" sz="2000" dirty="0" err="1">
                <a:solidFill>
                  <a:schemeClr val="tx1">
                    <a:lumMod val="65000"/>
                    <a:lumOff val="35000"/>
                  </a:schemeClr>
                </a:solidFill>
                <a:effectLst/>
              </a:rPr>
              <a:t>sayHello</a:t>
            </a:r>
            <a:r>
              <a:rPr lang="en-US" sz="2000" dirty="0">
                <a:solidFill>
                  <a:schemeClr val="tx1">
                    <a:lumMod val="65000"/>
                    <a:lumOff val="35000"/>
                  </a:schemeClr>
                </a:solidFill>
                <a:effectLst/>
              </a:rPr>
              <a:t> and assigns a function to it using () to just say that the variable is a function.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2. =&gt; { }</a:t>
            </a:r>
          </a:p>
          <a:p>
            <a:pPr>
              <a:buFont typeface="Arial" panose="020B0604020202020204" pitchFamily="34" charset="0"/>
              <a:buChar char="•"/>
            </a:pPr>
            <a:r>
              <a:rPr lang="en-US" sz="2000" dirty="0">
                <a:solidFill>
                  <a:schemeClr val="tx1">
                    <a:lumMod val="65000"/>
                    <a:lumOff val="35000"/>
                  </a:schemeClr>
                </a:solidFill>
                <a:effectLst/>
              </a:rPr>
              <a:t>This declares the body of the function with an arrow and the curly braces.</a:t>
            </a:r>
          </a:p>
        </p:txBody>
      </p:sp>
      <p:sp>
        <p:nvSpPr>
          <p:cNvPr id="7" name="TextBox 6">
            <a:extLst>
              <a:ext uri="{FF2B5EF4-FFF2-40B4-BE49-F238E27FC236}">
                <a16:creationId xmlns:a16="http://schemas.microsoft.com/office/drawing/2014/main" id="{2530DEEF-87ED-19C8-0A73-59C56757A00E}"/>
              </a:ext>
            </a:extLst>
          </p:cNvPr>
          <p:cNvSpPr txBox="1"/>
          <p:nvPr/>
        </p:nvSpPr>
        <p:spPr>
          <a:xfrm>
            <a:off x="230957" y="3330062"/>
            <a:ext cx="11430000" cy="1323439"/>
          </a:xfrm>
          <a:prstGeom prst="rect">
            <a:avLst/>
          </a:prstGeom>
          <a:noFill/>
        </p:spPr>
        <p:txBody>
          <a:bodyPr wrap="square">
            <a:spAutoFit/>
          </a:bodyPr>
          <a:lstStyle/>
          <a:p>
            <a:r>
              <a:rPr lang="en-US" sz="2000" dirty="0">
                <a:solidFill>
                  <a:schemeClr val="tx1">
                    <a:lumMod val="65000"/>
                    <a:lumOff val="35000"/>
                  </a:schemeClr>
                </a:solidFill>
                <a:effectLst/>
              </a:rPr>
              <a:t>Below are a few scenarios of arrow functions.</a:t>
            </a:r>
          </a:p>
          <a:p>
            <a:endParaRPr lang="en-US" sz="2000" dirty="0">
              <a:solidFill>
                <a:schemeClr val="tx1">
                  <a:lumMod val="65000"/>
                  <a:lumOff val="35000"/>
                </a:schemeClr>
              </a:solidFill>
            </a:endParaRPr>
          </a:p>
          <a:p>
            <a:r>
              <a:rPr lang="en-US" sz="2000" b="1" dirty="0">
                <a:solidFill>
                  <a:schemeClr val="tx1">
                    <a:lumMod val="65000"/>
                    <a:lumOff val="35000"/>
                  </a:schemeClr>
                </a:solidFill>
                <a:effectLst/>
              </a:rPr>
              <a:t>Syntax 1</a:t>
            </a:r>
            <a:r>
              <a:rPr lang="en-US" sz="2000" dirty="0">
                <a:solidFill>
                  <a:schemeClr val="tx1">
                    <a:lumMod val="65000"/>
                    <a:lumOff val="35000"/>
                  </a:schemeClr>
                </a:solidFill>
                <a:effectLst/>
              </a:rPr>
              <a:t>: Multi-parameter, multi-line code: </a:t>
            </a:r>
            <a:endParaRPr lang="en-US" sz="2000" dirty="0">
              <a:solidFill>
                <a:schemeClr val="tx1">
                  <a:lumMod val="65000"/>
                  <a:lumOff val="35000"/>
                </a:schemeClr>
              </a:solidFill>
            </a:endParaRPr>
          </a:p>
          <a:p>
            <a:r>
              <a:rPr lang="en-US" sz="2000" dirty="0">
                <a:solidFill>
                  <a:schemeClr val="tx1">
                    <a:lumMod val="65000"/>
                    <a:lumOff val="35000"/>
                  </a:schemeClr>
                </a:solidFill>
                <a:effectLst/>
              </a:rPr>
              <a:t>If code is in multiple lines, use {}.</a:t>
            </a:r>
            <a:endParaRPr lang="en-US"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CC9DE727-008D-844C-A4DE-6A7A62592F2D}"/>
              </a:ext>
            </a:extLst>
          </p:cNvPr>
          <p:cNvSpPr txBox="1"/>
          <p:nvPr/>
        </p:nvSpPr>
        <p:spPr>
          <a:xfrm>
            <a:off x="230956" y="4784586"/>
            <a:ext cx="10628721" cy="1754326"/>
          </a:xfrm>
          <a:prstGeom prst="rect">
            <a:avLst/>
          </a:prstGeom>
          <a:noFill/>
        </p:spPr>
        <p:txBody>
          <a:bodyPr wrap="square">
            <a:spAutoFit/>
          </a:bodyPr>
          <a:lstStyle/>
          <a:p>
            <a:r>
              <a:rPr lang="en-IN" dirty="0" err="1"/>
              <a:t>calculateCost</a:t>
            </a:r>
            <a:r>
              <a:rPr lang="en-IN" dirty="0"/>
              <a:t> = (</a:t>
            </a:r>
            <a:r>
              <a:rPr lang="en-IN" dirty="0" err="1"/>
              <a:t>ticketPrice</a:t>
            </a:r>
            <a:r>
              <a:rPr lang="en-IN" dirty="0"/>
              <a:t>, </a:t>
            </a:r>
            <a:r>
              <a:rPr lang="en-IN" dirty="0" err="1"/>
              <a:t>noOfPerson</a:t>
            </a:r>
            <a:r>
              <a:rPr lang="en-IN" dirty="0"/>
              <a:t>)=&gt;{</a:t>
            </a:r>
          </a:p>
          <a:p>
            <a:r>
              <a:rPr lang="en-IN" dirty="0"/>
              <a:t>    </a:t>
            </a:r>
            <a:r>
              <a:rPr lang="en-IN" dirty="0" err="1"/>
              <a:t>noOfPerson</a:t>
            </a:r>
            <a:r>
              <a:rPr lang="en-IN" dirty="0"/>
              <a:t>= </a:t>
            </a:r>
            <a:r>
              <a:rPr lang="en-IN" dirty="0" err="1"/>
              <a:t>ticketPrice</a:t>
            </a:r>
            <a:r>
              <a:rPr lang="en-IN" dirty="0"/>
              <a:t> * </a:t>
            </a:r>
            <a:r>
              <a:rPr lang="en-IN" dirty="0" err="1"/>
              <a:t>noOfPerson</a:t>
            </a:r>
            <a:r>
              <a:rPr lang="en-IN" dirty="0"/>
              <a:t>;</a:t>
            </a:r>
          </a:p>
          <a:p>
            <a:r>
              <a:rPr lang="en-IN" dirty="0"/>
              <a:t>    return </a:t>
            </a:r>
            <a:r>
              <a:rPr lang="en-IN" dirty="0" err="1"/>
              <a:t>noOfPerson</a:t>
            </a:r>
            <a:r>
              <a:rPr lang="en-IN" dirty="0"/>
              <a:t>;</a:t>
            </a:r>
          </a:p>
          <a:p>
            <a:r>
              <a:rPr lang="en-IN" dirty="0"/>
              <a:t>}</a:t>
            </a:r>
          </a:p>
          <a:p>
            <a:r>
              <a:rPr lang="en-IN" dirty="0"/>
              <a:t>console.log(</a:t>
            </a:r>
            <a:r>
              <a:rPr lang="en-IN" dirty="0" err="1"/>
              <a:t>calculateCost</a:t>
            </a:r>
            <a:r>
              <a:rPr lang="en-IN" dirty="0"/>
              <a:t>(500, 2));</a:t>
            </a:r>
          </a:p>
          <a:p>
            <a:r>
              <a:rPr lang="en-IN" dirty="0"/>
              <a:t>// 1000</a:t>
            </a:r>
          </a:p>
        </p:txBody>
      </p:sp>
    </p:spTree>
    <p:extLst>
      <p:ext uri="{BB962C8B-B14F-4D97-AF65-F5344CB8AC3E}">
        <p14:creationId xmlns:p14="http://schemas.microsoft.com/office/powerpoint/2010/main" val="52958225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92E3E3-1E33-58AB-3AFD-90CF42395C0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F16029-5C80-B125-680E-6BD3651571CE}"/>
              </a:ext>
            </a:extLst>
          </p:cNvPr>
          <p:cNvSpPr>
            <a:spLocks noGrp="1"/>
          </p:cNvSpPr>
          <p:nvPr>
            <p:ph type="sldNum" sz="quarter" idx="12"/>
          </p:nvPr>
        </p:nvSpPr>
        <p:spPr/>
        <p:txBody>
          <a:bodyPr/>
          <a:lstStyle/>
          <a:p>
            <a:fld id="{4A777409-9C5A-4B07-8E32-19F22F7D558C}" type="slidenum">
              <a:rPr lang="en-IN" smtClean="0"/>
              <a:t>116</a:t>
            </a:fld>
            <a:endParaRPr lang="en-IN" dirty="0"/>
          </a:p>
        </p:txBody>
      </p:sp>
      <p:sp>
        <p:nvSpPr>
          <p:cNvPr id="5" name="TextBox 4">
            <a:extLst>
              <a:ext uri="{FF2B5EF4-FFF2-40B4-BE49-F238E27FC236}">
                <a16:creationId xmlns:a16="http://schemas.microsoft.com/office/drawing/2014/main" id="{CE59D35B-94DF-0780-18F5-DEA873F0D62D}"/>
              </a:ext>
            </a:extLst>
          </p:cNvPr>
          <p:cNvSpPr txBox="1"/>
          <p:nvPr/>
        </p:nvSpPr>
        <p:spPr>
          <a:xfrm>
            <a:off x="900258" y="603563"/>
            <a:ext cx="10807833" cy="707886"/>
          </a:xfrm>
          <a:prstGeom prst="rect">
            <a:avLst/>
          </a:prstGeom>
          <a:noFill/>
        </p:spPr>
        <p:txBody>
          <a:bodyPr wrap="square">
            <a:spAutoFit/>
          </a:bodyPr>
          <a:lstStyle/>
          <a:p>
            <a:r>
              <a:rPr lang="en-US" sz="2000" b="1" dirty="0">
                <a:solidFill>
                  <a:schemeClr val="tx1">
                    <a:lumMod val="65000"/>
                    <a:lumOff val="35000"/>
                  </a:schemeClr>
                </a:solidFill>
                <a:effectLst/>
              </a:rPr>
              <a:t>Syntax 2</a:t>
            </a:r>
            <a:r>
              <a:rPr lang="en-US" sz="2000" dirty="0">
                <a:solidFill>
                  <a:schemeClr val="tx1">
                    <a:lumMod val="65000"/>
                    <a:lumOff val="35000"/>
                  </a:schemeClr>
                </a:solidFill>
                <a:effectLst/>
              </a:rPr>
              <a:t>: No parameter, single line code:</a:t>
            </a:r>
            <a:endParaRPr lang="en-US" sz="2000" dirty="0">
              <a:solidFill>
                <a:schemeClr val="tx1">
                  <a:lumMod val="65000"/>
                  <a:lumOff val="35000"/>
                </a:schemeClr>
              </a:solidFill>
            </a:endParaRPr>
          </a:p>
          <a:p>
            <a:r>
              <a:rPr lang="en-US" sz="2000" dirty="0">
                <a:solidFill>
                  <a:schemeClr val="tx1">
                    <a:lumMod val="65000"/>
                    <a:lumOff val="35000"/>
                  </a:schemeClr>
                </a:solidFill>
                <a:effectLst/>
              </a:rPr>
              <a:t>If the code is single line, {} is not required. The expression is evaluated and automatically returned.</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FDCB42E-399F-30D9-8E9D-9873BB0C9BD7}"/>
              </a:ext>
            </a:extLst>
          </p:cNvPr>
          <p:cNvSpPr txBox="1"/>
          <p:nvPr/>
        </p:nvSpPr>
        <p:spPr>
          <a:xfrm>
            <a:off x="900258" y="1404842"/>
            <a:ext cx="6099142" cy="923330"/>
          </a:xfrm>
          <a:prstGeom prst="rect">
            <a:avLst/>
          </a:prstGeom>
          <a:noFill/>
        </p:spPr>
        <p:txBody>
          <a:bodyPr wrap="square">
            <a:spAutoFit/>
          </a:bodyPr>
          <a:lstStyle/>
          <a:p>
            <a:r>
              <a:rPr lang="en-IN" dirty="0"/>
              <a:t>trip = () =&gt; "Let's go to trip."</a:t>
            </a:r>
          </a:p>
          <a:p>
            <a:r>
              <a:rPr lang="en-IN" dirty="0"/>
              <a:t>console.log(trip());</a:t>
            </a:r>
          </a:p>
          <a:p>
            <a:r>
              <a:rPr lang="en-IN" dirty="0"/>
              <a:t>// Let's go to trip.</a:t>
            </a:r>
          </a:p>
        </p:txBody>
      </p:sp>
      <p:sp>
        <p:nvSpPr>
          <p:cNvPr id="9" name="TextBox 8">
            <a:extLst>
              <a:ext uri="{FF2B5EF4-FFF2-40B4-BE49-F238E27FC236}">
                <a16:creationId xmlns:a16="http://schemas.microsoft.com/office/drawing/2014/main" id="{D7D09441-CC3B-BBBE-53F5-1915C7CFFDF3}"/>
              </a:ext>
            </a:extLst>
          </p:cNvPr>
          <p:cNvSpPr txBox="1"/>
          <p:nvPr/>
        </p:nvSpPr>
        <p:spPr>
          <a:xfrm>
            <a:off x="900258" y="2599144"/>
            <a:ext cx="9818018" cy="707886"/>
          </a:xfrm>
          <a:prstGeom prst="rect">
            <a:avLst/>
          </a:prstGeom>
          <a:noFill/>
        </p:spPr>
        <p:txBody>
          <a:bodyPr wrap="square">
            <a:spAutoFit/>
          </a:bodyPr>
          <a:lstStyle/>
          <a:p>
            <a:r>
              <a:rPr lang="en-US" sz="2000" b="1" dirty="0">
                <a:solidFill>
                  <a:schemeClr val="tx1">
                    <a:lumMod val="65000"/>
                    <a:lumOff val="35000"/>
                  </a:schemeClr>
                </a:solidFill>
                <a:effectLst/>
              </a:rPr>
              <a:t>Syntax 3</a:t>
            </a:r>
            <a:r>
              <a:rPr lang="en-US" sz="2000" dirty="0">
                <a:solidFill>
                  <a:schemeClr val="tx1">
                    <a:lumMod val="65000"/>
                    <a:lumOff val="35000"/>
                  </a:schemeClr>
                </a:solidFill>
                <a:effectLst/>
              </a:rPr>
              <a:t>: One parameter, single line code:</a:t>
            </a:r>
            <a:endParaRPr lang="en-US" sz="2000" dirty="0">
              <a:solidFill>
                <a:schemeClr val="tx1">
                  <a:lumMod val="65000"/>
                  <a:lumOff val="35000"/>
                </a:schemeClr>
              </a:solidFill>
            </a:endParaRPr>
          </a:p>
          <a:p>
            <a:r>
              <a:rPr lang="en-US" sz="2000" dirty="0">
                <a:solidFill>
                  <a:schemeClr val="tx1">
                    <a:lumMod val="65000"/>
                    <a:lumOff val="35000"/>
                  </a:schemeClr>
                </a:solidFill>
                <a:effectLst/>
              </a:rPr>
              <a:t>If only one parameter, then () is not required.</a:t>
            </a:r>
            <a:endParaRPr lang="en-US"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C743FCA0-6F7F-E9F3-2221-670039240C71}"/>
              </a:ext>
            </a:extLst>
          </p:cNvPr>
          <p:cNvSpPr txBox="1"/>
          <p:nvPr/>
        </p:nvSpPr>
        <p:spPr>
          <a:xfrm>
            <a:off x="869229" y="3491704"/>
            <a:ext cx="9374958" cy="923330"/>
          </a:xfrm>
          <a:prstGeom prst="rect">
            <a:avLst/>
          </a:prstGeom>
          <a:noFill/>
        </p:spPr>
        <p:txBody>
          <a:bodyPr wrap="square">
            <a:spAutoFit/>
          </a:bodyPr>
          <a:lstStyle/>
          <a:p>
            <a:r>
              <a:rPr lang="en-IN" dirty="0"/>
              <a:t>trip = place =&gt; "Trip to " + place;</a:t>
            </a:r>
          </a:p>
          <a:p>
            <a:r>
              <a:rPr lang="en-IN" dirty="0"/>
              <a:t>console.log(trip("Paris"));</a:t>
            </a:r>
          </a:p>
          <a:p>
            <a:r>
              <a:rPr lang="en-IN" dirty="0"/>
              <a:t>// Trip to Paris</a:t>
            </a:r>
          </a:p>
        </p:txBody>
      </p:sp>
      <p:sp>
        <p:nvSpPr>
          <p:cNvPr id="13" name="TextBox 12">
            <a:extLst>
              <a:ext uri="{FF2B5EF4-FFF2-40B4-BE49-F238E27FC236}">
                <a16:creationId xmlns:a16="http://schemas.microsoft.com/office/drawing/2014/main" id="{6B4723B1-3B2D-299A-8F23-1441172F22C4}"/>
              </a:ext>
            </a:extLst>
          </p:cNvPr>
          <p:cNvSpPr txBox="1"/>
          <p:nvPr/>
        </p:nvSpPr>
        <p:spPr>
          <a:xfrm>
            <a:off x="869229" y="4608992"/>
            <a:ext cx="10453542" cy="707886"/>
          </a:xfrm>
          <a:prstGeom prst="rect">
            <a:avLst/>
          </a:prstGeom>
          <a:noFill/>
        </p:spPr>
        <p:txBody>
          <a:bodyPr wrap="square">
            <a:spAutoFit/>
          </a:bodyPr>
          <a:lstStyle/>
          <a:p>
            <a:r>
              <a:rPr lang="en-US" sz="2000" b="1" dirty="0">
                <a:solidFill>
                  <a:schemeClr val="tx1">
                    <a:lumMod val="65000"/>
                    <a:lumOff val="35000"/>
                  </a:schemeClr>
                </a:solidFill>
                <a:effectLst/>
              </a:rPr>
              <a:t>Syntax 4: </a:t>
            </a:r>
            <a:r>
              <a:rPr lang="en-US" sz="2000" dirty="0">
                <a:solidFill>
                  <a:schemeClr val="tx1">
                    <a:lumMod val="65000"/>
                    <a:lumOff val="35000"/>
                  </a:schemeClr>
                </a:solidFill>
                <a:effectLst/>
              </a:rPr>
              <a:t>One parameter, single line code:</a:t>
            </a:r>
            <a:endParaRPr lang="en-US" sz="2000" dirty="0">
              <a:solidFill>
                <a:schemeClr val="tx1">
                  <a:lumMod val="65000"/>
                  <a:lumOff val="35000"/>
                </a:schemeClr>
              </a:solidFill>
            </a:endParaRPr>
          </a:p>
          <a:p>
            <a:r>
              <a:rPr lang="en-US" sz="2000" dirty="0">
                <a:solidFill>
                  <a:schemeClr val="tx1">
                    <a:lumMod val="65000"/>
                    <a:lumOff val="35000"/>
                  </a:schemeClr>
                </a:solidFill>
                <a:effectLst/>
              </a:rPr>
              <a:t>if only one parameter, use '_' and do not use a variable name also.</a:t>
            </a:r>
            <a:endParaRPr lang="en-US"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EF0C4C39-35B2-898D-FE71-C1D53F5DD9BC}"/>
              </a:ext>
            </a:extLst>
          </p:cNvPr>
          <p:cNvSpPr txBox="1"/>
          <p:nvPr/>
        </p:nvSpPr>
        <p:spPr>
          <a:xfrm>
            <a:off x="869229" y="5386873"/>
            <a:ext cx="6099142" cy="923330"/>
          </a:xfrm>
          <a:prstGeom prst="rect">
            <a:avLst/>
          </a:prstGeom>
          <a:noFill/>
        </p:spPr>
        <p:txBody>
          <a:bodyPr wrap="square">
            <a:spAutoFit/>
          </a:bodyPr>
          <a:lstStyle/>
          <a:p>
            <a:r>
              <a:rPr lang="en-IN" dirty="0"/>
              <a:t>trip = _ =&gt; "Trip to " + _;</a:t>
            </a:r>
          </a:p>
          <a:p>
            <a:r>
              <a:rPr lang="en-IN" dirty="0"/>
              <a:t>console.log(trip("Paris"));</a:t>
            </a:r>
          </a:p>
          <a:p>
            <a:r>
              <a:rPr lang="en-IN" dirty="0"/>
              <a:t>// Trip to Paris</a:t>
            </a:r>
          </a:p>
        </p:txBody>
      </p:sp>
    </p:spTree>
    <p:extLst>
      <p:ext uri="{BB962C8B-B14F-4D97-AF65-F5344CB8AC3E}">
        <p14:creationId xmlns:p14="http://schemas.microsoft.com/office/powerpoint/2010/main" val="105791985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6885F6F-F76E-E07F-E8A5-EF997B0981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F8B221A-585A-C870-952C-C4310C621EFD}"/>
              </a:ext>
            </a:extLst>
          </p:cNvPr>
          <p:cNvSpPr>
            <a:spLocks noGrp="1"/>
          </p:cNvSpPr>
          <p:nvPr>
            <p:ph type="sldNum" sz="quarter" idx="12"/>
          </p:nvPr>
        </p:nvSpPr>
        <p:spPr/>
        <p:txBody>
          <a:bodyPr/>
          <a:lstStyle/>
          <a:p>
            <a:fld id="{4A777409-9C5A-4B07-8E32-19F22F7D558C}" type="slidenum">
              <a:rPr lang="en-IN" smtClean="0"/>
              <a:t>117</a:t>
            </a:fld>
            <a:endParaRPr lang="en-IN" dirty="0"/>
          </a:p>
        </p:txBody>
      </p:sp>
      <p:sp>
        <p:nvSpPr>
          <p:cNvPr id="5" name="TextBox 4">
            <a:extLst>
              <a:ext uri="{FF2B5EF4-FFF2-40B4-BE49-F238E27FC236}">
                <a16:creationId xmlns:a16="http://schemas.microsoft.com/office/drawing/2014/main" id="{235E0F0B-53DF-4505-D35A-F71DA4A2441B}"/>
              </a:ext>
            </a:extLst>
          </p:cNvPr>
          <p:cNvSpPr txBox="1"/>
          <p:nvPr/>
        </p:nvSpPr>
        <p:spPr>
          <a:xfrm>
            <a:off x="989028" y="625319"/>
            <a:ext cx="10144027" cy="707886"/>
          </a:xfrm>
          <a:prstGeom prst="rect">
            <a:avLst/>
          </a:prstGeom>
          <a:noFill/>
        </p:spPr>
        <p:txBody>
          <a:bodyPr wrap="square">
            <a:spAutoFit/>
          </a:bodyPr>
          <a:lstStyle/>
          <a:p>
            <a:r>
              <a:rPr lang="en-US" sz="2000" dirty="0">
                <a:solidFill>
                  <a:schemeClr val="tx1">
                    <a:lumMod val="65000"/>
                    <a:lumOff val="35000"/>
                  </a:schemeClr>
                </a:solidFill>
                <a:effectLst/>
              </a:rPr>
              <a:t>Arrow function also adds a great difference with respect to the context object – 'this' reference.</a:t>
            </a:r>
          </a:p>
          <a:p>
            <a:r>
              <a:rPr lang="en-US" sz="2000" dirty="0">
                <a:solidFill>
                  <a:schemeClr val="tx1">
                    <a:lumMod val="65000"/>
                    <a:lumOff val="35000"/>
                  </a:schemeClr>
                </a:solidFill>
                <a:effectLst/>
              </a:rPr>
              <a:t>Consider the below code where a regular function is defined within a method:</a:t>
            </a:r>
          </a:p>
        </p:txBody>
      </p:sp>
      <p:sp>
        <p:nvSpPr>
          <p:cNvPr id="7" name="TextBox 6">
            <a:extLst>
              <a:ext uri="{FF2B5EF4-FFF2-40B4-BE49-F238E27FC236}">
                <a16:creationId xmlns:a16="http://schemas.microsoft.com/office/drawing/2014/main" id="{C3939F15-2436-ACAD-A934-DBC05A2470CE}"/>
              </a:ext>
            </a:extLst>
          </p:cNvPr>
          <p:cNvSpPr txBox="1"/>
          <p:nvPr/>
        </p:nvSpPr>
        <p:spPr>
          <a:xfrm>
            <a:off x="419491" y="1489914"/>
            <a:ext cx="8191108" cy="3139321"/>
          </a:xfrm>
          <a:prstGeom prst="rect">
            <a:avLst/>
          </a:prstGeom>
          <a:noFill/>
        </p:spPr>
        <p:txBody>
          <a:bodyPr wrap="square">
            <a:spAutoFit/>
          </a:bodyPr>
          <a:lstStyle/>
          <a:p>
            <a:r>
              <a:rPr lang="en-IN" dirty="0" err="1"/>
              <a:t>const</a:t>
            </a:r>
            <a:r>
              <a:rPr lang="en-IN" dirty="0"/>
              <a:t> </a:t>
            </a:r>
            <a:r>
              <a:rPr lang="en-IN" dirty="0" err="1"/>
              <a:t>myObject</a:t>
            </a:r>
            <a:r>
              <a:rPr lang="en-IN" dirty="0"/>
              <a:t> = {</a:t>
            </a:r>
          </a:p>
          <a:p>
            <a:r>
              <a:rPr lang="en-IN" dirty="0"/>
              <a:t>  items: [1],</a:t>
            </a:r>
          </a:p>
          <a:p>
            <a:r>
              <a:rPr lang="en-IN" dirty="0"/>
              <a:t>  </a:t>
            </a:r>
            <a:r>
              <a:rPr lang="en-IN" dirty="0" err="1"/>
              <a:t>myMethod</a:t>
            </a:r>
            <a:r>
              <a:rPr lang="en-IN" dirty="0"/>
              <a:t>() {</a:t>
            </a:r>
          </a:p>
          <a:p>
            <a:r>
              <a:rPr lang="en-IN" dirty="0"/>
              <a:t>    console.log(this == </a:t>
            </a:r>
            <a:r>
              <a:rPr lang="en-IN" dirty="0" err="1"/>
              <a:t>myObject</a:t>
            </a:r>
            <a:r>
              <a:rPr lang="en-IN" dirty="0"/>
              <a:t>) // true</a:t>
            </a:r>
          </a:p>
          <a:p>
            <a:r>
              <a:rPr lang="en-IN" dirty="0"/>
              <a:t>    </a:t>
            </a:r>
            <a:r>
              <a:rPr lang="en-IN" dirty="0" err="1"/>
              <a:t>this.items.forEach</a:t>
            </a:r>
            <a:r>
              <a:rPr lang="en-IN" dirty="0"/>
              <a:t>(function() {</a:t>
            </a:r>
          </a:p>
          <a:p>
            <a:r>
              <a:rPr lang="en-IN" dirty="0"/>
              <a:t>      console.log(this === </a:t>
            </a:r>
            <a:r>
              <a:rPr lang="en-IN" dirty="0" err="1"/>
              <a:t>myObject</a:t>
            </a:r>
            <a:r>
              <a:rPr lang="en-IN" dirty="0"/>
              <a:t>) // false</a:t>
            </a:r>
          </a:p>
          <a:p>
            <a:r>
              <a:rPr lang="en-IN" dirty="0"/>
              <a:t>      console.log(this === window); // true</a:t>
            </a:r>
          </a:p>
          <a:p>
            <a:r>
              <a:rPr lang="en-IN" dirty="0"/>
              <a:t>    });</a:t>
            </a:r>
          </a:p>
          <a:p>
            <a:r>
              <a:rPr lang="en-IN" dirty="0"/>
              <a:t>  }</a:t>
            </a:r>
          </a:p>
          <a:p>
            <a:r>
              <a:rPr lang="en-IN" dirty="0"/>
              <a:t>};</a:t>
            </a:r>
          </a:p>
          <a:p>
            <a:r>
              <a:rPr lang="en-IN" dirty="0" err="1"/>
              <a:t>myObject.myMethod</a:t>
            </a:r>
            <a:r>
              <a:rPr lang="en-IN" dirty="0"/>
              <a:t>();</a:t>
            </a:r>
          </a:p>
        </p:txBody>
      </p:sp>
      <p:sp>
        <p:nvSpPr>
          <p:cNvPr id="9" name="TextBox 8">
            <a:extLst>
              <a:ext uri="{FF2B5EF4-FFF2-40B4-BE49-F238E27FC236}">
                <a16:creationId xmlns:a16="http://schemas.microsoft.com/office/drawing/2014/main" id="{D2F62C24-5EC4-0D44-AD38-74C0155D7583}"/>
              </a:ext>
            </a:extLst>
          </p:cNvPr>
          <p:cNvSpPr txBox="1"/>
          <p:nvPr/>
        </p:nvSpPr>
        <p:spPr>
          <a:xfrm>
            <a:off x="419491" y="4718213"/>
            <a:ext cx="11505415" cy="1631216"/>
          </a:xfrm>
          <a:prstGeom prst="rect">
            <a:avLst/>
          </a:prstGeom>
          <a:noFill/>
        </p:spPr>
        <p:txBody>
          <a:bodyPr wrap="square">
            <a:spAutoFit/>
          </a:bodyPr>
          <a:lstStyle/>
          <a:p>
            <a:r>
              <a:rPr lang="en-US" sz="2000" dirty="0">
                <a:solidFill>
                  <a:schemeClr val="tx1">
                    <a:lumMod val="65000"/>
                    <a:lumOff val="35000"/>
                  </a:schemeClr>
                </a:solidFill>
                <a:effectLst/>
              </a:rPr>
              <a:t>A regular function defines its 'this' value based on how the function is invoked.</a:t>
            </a:r>
          </a:p>
          <a:p>
            <a:r>
              <a:rPr lang="en-US" sz="2000" dirty="0">
                <a:solidFill>
                  <a:schemeClr val="tx1">
                    <a:lumMod val="65000"/>
                    <a:lumOff val="35000"/>
                  </a:schemeClr>
                </a:solidFill>
                <a:effectLst/>
              </a:rPr>
              <a:t>In the above-mentioned example, the </a:t>
            </a:r>
            <a:r>
              <a:rPr lang="en-US" sz="2000" dirty="0" err="1">
                <a:solidFill>
                  <a:schemeClr val="tx1">
                    <a:lumMod val="65000"/>
                    <a:lumOff val="35000"/>
                  </a:schemeClr>
                </a:solidFill>
                <a:effectLst/>
              </a:rPr>
              <a:t>myObject</a:t>
            </a:r>
            <a:r>
              <a:rPr lang="en-US" sz="2000" dirty="0">
                <a:solidFill>
                  <a:schemeClr val="tx1">
                    <a:lumMod val="65000"/>
                    <a:lumOff val="35000"/>
                  </a:schemeClr>
                </a:solidFill>
                <a:effectLst/>
              </a:rPr>
              <a:t> defines 'this' as an instance of itself. So, in line 4, the reference to 'this' points to the </a:t>
            </a:r>
            <a:r>
              <a:rPr lang="en-US" sz="2000" dirty="0" err="1">
                <a:solidFill>
                  <a:schemeClr val="tx1">
                    <a:lumMod val="65000"/>
                    <a:lumOff val="35000"/>
                  </a:schemeClr>
                </a:solidFill>
                <a:effectLst/>
              </a:rPr>
              <a:t>myObject</a:t>
            </a:r>
            <a:r>
              <a:rPr lang="en-US" sz="2000" dirty="0">
                <a:solidFill>
                  <a:schemeClr val="tx1">
                    <a:lumMod val="65000"/>
                    <a:lumOff val="35000"/>
                  </a:schemeClr>
                </a:solidFill>
                <a:effectLst/>
              </a:rPr>
              <a:t> itself. The regular function is used within the </a:t>
            </a:r>
            <a:r>
              <a:rPr lang="en-US" sz="2000" dirty="0" err="1">
                <a:solidFill>
                  <a:schemeClr val="tx1">
                    <a:lumMod val="65000"/>
                    <a:lumOff val="35000"/>
                  </a:schemeClr>
                </a:solidFill>
                <a:effectLst/>
              </a:rPr>
              <a:t>forEach</a:t>
            </a:r>
            <a:r>
              <a:rPr lang="en-US" sz="2000" dirty="0">
                <a:solidFill>
                  <a:schemeClr val="tx1">
                    <a:lumMod val="65000"/>
                    <a:lumOff val="35000"/>
                  </a:schemeClr>
                </a:solidFill>
                <a:effectLst/>
              </a:rPr>
              <a:t>() method. So, inside of the regular function, 'this' points to the window global object.</a:t>
            </a:r>
          </a:p>
          <a:p>
            <a:r>
              <a:rPr lang="en-US" sz="2000" dirty="0">
                <a:solidFill>
                  <a:schemeClr val="tx1">
                    <a:lumMod val="65000"/>
                    <a:lumOff val="35000"/>
                  </a:schemeClr>
                </a:solidFill>
                <a:effectLst/>
              </a:rPr>
              <a:t>If the same logic is re-written using the arrow function as below:</a:t>
            </a:r>
          </a:p>
        </p:txBody>
      </p:sp>
    </p:spTree>
    <p:extLst>
      <p:ext uri="{BB962C8B-B14F-4D97-AF65-F5344CB8AC3E}">
        <p14:creationId xmlns:p14="http://schemas.microsoft.com/office/powerpoint/2010/main" val="266372612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863E92-5105-DD64-E47C-77BF4AFB1F2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6C309DF-FC1C-51CB-F2ED-67ED06CD8E18}"/>
              </a:ext>
            </a:extLst>
          </p:cNvPr>
          <p:cNvSpPr>
            <a:spLocks noGrp="1"/>
          </p:cNvSpPr>
          <p:nvPr>
            <p:ph type="sldNum" sz="quarter" idx="12"/>
          </p:nvPr>
        </p:nvSpPr>
        <p:spPr/>
        <p:txBody>
          <a:bodyPr/>
          <a:lstStyle/>
          <a:p>
            <a:fld id="{4A777409-9C5A-4B07-8E32-19F22F7D558C}" type="slidenum">
              <a:rPr lang="en-IN" smtClean="0"/>
              <a:t>118</a:t>
            </a:fld>
            <a:endParaRPr lang="en-IN" dirty="0"/>
          </a:p>
        </p:txBody>
      </p:sp>
      <p:sp>
        <p:nvSpPr>
          <p:cNvPr id="5" name="TextBox 4">
            <a:extLst>
              <a:ext uri="{FF2B5EF4-FFF2-40B4-BE49-F238E27FC236}">
                <a16:creationId xmlns:a16="http://schemas.microsoft.com/office/drawing/2014/main" id="{478506FA-4A1B-B444-AA32-8A69AF09AE0D}"/>
              </a:ext>
            </a:extLst>
          </p:cNvPr>
          <p:cNvSpPr txBox="1"/>
          <p:nvPr/>
        </p:nvSpPr>
        <p:spPr>
          <a:xfrm>
            <a:off x="963628" y="589077"/>
            <a:ext cx="9116505" cy="3139321"/>
          </a:xfrm>
          <a:prstGeom prst="rect">
            <a:avLst/>
          </a:prstGeom>
          <a:noFill/>
        </p:spPr>
        <p:txBody>
          <a:bodyPr wrap="square">
            <a:spAutoFit/>
          </a:bodyPr>
          <a:lstStyle/>
          <a:p>
            <a:r>
              <a:rPr lang="en-IN" dirty="0" err="1"/>
              <a:t>const</a:t>
            </a:r>
            <a:r>
              <a:rPr lang="en-IN" dirty="0"/>
              <a:t> </a:t>
            </a:r>
            <a:r>
              <a:rPr lang="en-IN" dirty="0" err="1"/>
              <a:t>myObject</a:t>
            </a:r>
            <a:r>
              <a:rPr lang="en-IN" dirty="0"/>
              <a:t> = {</a:t>
            </a:r>
          </a:p>
          <a:p>
            <a:r>
              <a:rPr lang="en-IN" dirty="0"/>
              <a:t>  items: [1],</a:t>
            </a:r>
          </a:p>
          <a:p>
            <a:r>
              <a:rPr lang="en-IN" dirty="0"/>
              <a:t>  </a:t>
            </a:r>
            <a:r>
              <a:rPr lang="en-IN" dirty="0" err="1"/>
              <a:t>myMethod</a:t>
            </a:r>
            <a:r>
              <a:rPr lang="en-IN" dirty="0"/>
              <a:t>() {</a:t>
            </a:r>
          </a:p>
          <a:p>
            <a:r>
              <a:rPr lang="en-IN" dirty="0"/>
              <a:t>    console.log(this == </a:t>
            </a:r>
            <a:r>
              <a:rPr lang="en-IN" dirty="0" err="1"/>
              <a:t>myObject</a:t>
            </a:r>
            <a:r>
              <a:rPr lang="en-IN" dirty="0"/>
              <a:t>) // =&gt; true</a:t>
            </a:r>
          </a:p>
          <a:p>
            <a:r>
              <a:rPr lang="en-IN" dirty="0"/>
              <a:t>    </a:t>
            </a:r>
            <a:r>
              <a:rPr lang="en-IN" dirty="0" err="1"/>
              <a:t>this.items.forEach</a:t>
            </a:r>
            <a:r>
              <a:rPr lang="en-IN" dirty="0"/>
              <a:t>(() =&gt; {</a:t>
            </a:r>
          </a:p>
          <a:p>
            <a:r>
              <a:rPr lang="en-IN" dirty="0"/>
              <a:t>      console.log(this === </a:t>
            </a:r>
            <a:r>
              <a:rPr lang="en-IN" dirty="0" err="1"/>
              <a:t>myObject</a:t>
            </a:r>
            <a:r>
              <a:rPr lang="en-IN" dirty="0"/>
              <a:t>) // =&gt; true</a:t>
            </a:r>
          </a:p>
          <a:p>
            <a:r>
              <a:rPr lang="en-IN" dirty="0"/>
              <a:t>      console.log(this === window); // =&gt; false</a:t>
            </a:r>
          </a:p>
          <a:p>
            <a:r>
              <a:rPr lang="en-IN" dirty="0"/>
              <a:t>    });</a:t>
            </a:r>
          </a:p>
          <a:p>
            <a:r>
              <a:rPr lang="en-IN" dirty="0"/>
              <a:t>  }</a:t>
            </a:r>
          </a:p>
          <a:p>
            <a:r>
              <a:rPr lang="en-IN" dirty="0"/>
              <a:t>};</a:t>
            </a:r>
          </a:p>
          <a:p>
            <a:r>
              <a:rPr lang="en-IN" dirty="0" err="1"/>
              <a:t>myObject.myMethod</a:t>
            </a:r>
            <a:r>
              <a:rPr lang="en-IN" dirty="0"/>
              <a:t>();</a:t>
            </a:r>
          </a:p>
        </p:txBody>
      </p:sp>
      <p:sp>
        <p:nvSpPr>
          <p:cNvPr id="6" name="Rectangle 1">
            <a:extLst>
              <a:ext uri="{FF2B5EF4-FFF2-40B4-BE49-F238E27FC236}">
                <a16:creationId xmlns:a16="http://schemas.microsoft.com/office/drawing/2014/main" id="{0DDEF579-6395-85D5-94B7-5D1C000150AD}"/>
              </a:ext>
            </a:extLst>
          </p:cNvPr>
          <p:cNvSpPr>
            <a:spLocks noChangeArrowheads="1"/>
          </p:cNvSpPr>
          <p:nvPr/>
        </p:nvSpPr>
        <p:spPr bwMode="auto">
          <a:xfrm>
            <a:off x="406212" y="3930739"/>
            <a:ext cx="1028213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rPr>
              <a:t>Arrow functions do not have their own 'this'. If 'this' is accessed, then its value is taken from the outside of the arrow function. So, in the above-mentioned code, the value of 'this' inside the arrow function equals to the value of 'this' of the outer function, that is, </a:t>
            </a:r>
            <a:r>
              <a:rPr kumimoji="0" lang="en-US" altLang="en-US" sz="2000" b="0" i="0" u="none" strike="noStrike" cap="none" normalizeH="0" baseline="0" dirty="0" err="1">
                <a:ln>
                  <a:noFill/>
                </a:ln>
                <a:solidFill>
                  <a:schemeClr val="tx1">
                    <a:lumMod val="65000"/>
                    <a:lumOff val="35000"/>
                  </a:schemeClr>
                </a:solidFill>
                <a:effectLst/>
              </a:rPr>
              <a:t>myObject</a:t>
            </a:r>
            <a:r>
              <a:rPr kumimoji="0" lang="en-US" altLang="en-US" sz="2000" b="0" i="0" u="none" strike="noStrike" cap="none" normalizeH="0" baseline="0" dirty="0">
                <a:ln>
                  <a:noFill/>
                </a:ln>
                <a:solidFill>
                  <a:schemeClr val="tx1">
                    <a:lumMod val="65000"/>
                    <a:lumOff val="35000"/>
                  </a:schemeClr>
                </a:solidFill>
                <a:effectLst/>
              </a:rPr>
              <a:t>.</a:t>
            </a:r>
          </a:p>
        </p:txBody>
      </p:sp>
    </p:spTree>
    <p:extLst>
      <p:ext uri="{BB962C8B-B14F-4D97-AF65-F5344CB8AC3E}">
        <p14:creationId xmlns:p14="http://schemas.microsoft.com/office/powerpoint/2010/main" val="311153005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09DE3E-C585-B215-7E0F-53F3D8C4DF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F26F4EF-B772-1296-7484-7BE9A8172CB6}"/>
              </a:ext>
            </a:extLst>
          </p:cNvPr>
          <p:cNvSpPr>
            <a:spLocks noGrp="1"/>
          </p:cNvSpPr>
          <p:nvPr>
            <p:ph type="sldNum" sz="quarter" idx="12"/>
          </p:nvPr>
        </p:nvSpPr>
        <p:spPr/>
        <p:txBody>
          <a:bodyPr/>
          <a:lstStyle/>
          <a:p>
            <a:fld id="{4A777409-9C5A-4B07-8E32-19F22F7D558C}" type="slidenum">
              <a:rPr lang="en-IN" smtClean="0"/>
              <a:t>119</a:t>
            </a:fld>
            <a:endParaRPr lang="en-IN" dirty="0"/>
          </a:p>
        </p:txBody>
      </p:sp>
      <p:sp>
        <p:nvSpPr>
          <p:cNvPr id="5" name="TextBox 4">
            <a:extLst>
              <a:ext uri="{FF2B5EF4-FFF2-40B4-BE49-F238E27FC236}">
                <a16:creationId xmlns:a16="http://schemas.microsoft.com/office/drawing/2014/main" id="{E4FFA186-59B2-51EF-146B-120CD25F5286}"/>
              </a:ext>
            </a:extLst>
          </p:cNvPr>
          <p:cNvSpPr txBox="1"/>
          <p:nvPr/>
        </p:nvSpPr>
        <p:spPr>
          <a:xfrm>
            <a:off x="989029" y="560051"/>
            <a:ext cx="6099142" cy="461665"/>
          </a:xfrm>
          <a:prstGeom prst="rect">
            <a:avLst/>
          </a:prstGeom>
          <a:noFill/>
        </p:spPr>
        <p:txBody>
          <a:bodyPr wrap="square">
            <a:spAutoFit/>
          </a:bodyPr>
          <a:lstStyle/>
          <a:p>
            <a:r>
              <a:rPr lang="en-IN" sz="2400" b="1" dirty="0">
                <a:solidFill>
                  <a:schemeClr val="tx1">
                    <a:lumMod val="65000"/>
                    <a:lumOff val="35000"/>
                  </a:schemeClr>
                </a:solidFill>
              </a:rPr>
              <a:t>Function Parameters </a:t>
            </a:r>
          </a:p>
        </p:txBody>
      </p:sp>
      <p:sp>
        <p:nvSpPr>
          <p:cNvPr id="7" name="TextBox 6">
            <a:extLst>
              <a:ext uri="{FF2B5EF4-FFF2-40B4-BE49-F238E27FC236}">
                <a16:creationId xmlns:a16="http://schemas.microsoft.com/office/drawing/2014/main" id="{7D3DC77C-77CF-8546-8A9C-373847A4EBDA}"/>
              </a:ext>
            </a:extLst>
          </p:cNvPr>
          <p:cNvSpPr txBox="1"/>
          <p:nvPr/>
        </p:nvSpPr>
        <p:spPr>
          <a:xfrm>
            <a:off x="240382" y="1138734"/>
            <a:ext cx="11373440" cy="3170099"/>
          </a:xfrm>
          <a:prstGeom prst="rect">
            <a:avLst/>
          </a:prstGeom>
          <a:noFill/>
        </p:spPr>
        <p:txBody>
          <a:bodyPr wrap="square">
            <a:spAutoFit/>
          </a:bodyPr>
          <a:lstStyle/>
          <a:p>
            <a:r>
              <a:rPr lang="en-US" sz="2000" dirty="0">
                <a:solidFill>
                  <a:schemeClr val="tx1">
                    <a:lumMod val="65000"/>
                    <a:lumOff val="35000"/>
                  </a:schemeClr>
                </a:solidFill>
                <a:effectLst/>
              </a:rPr>
              <a:t>Function parameters are the variables that are defined in the function definition and the values passed to the function when it is invoked are called arguments.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JavaScript, function definition does not have any data type specified for the parameters, and type checking is not performed on the arguments passed to the function.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JavaScript does not throw any error if the number of arguments passed during a function invocation doesn’t match with the number of parameters listed during the function definition. If the number of parameters is more than the number of arguments, then the parameters that have no corresponding arguments are set to undefined.</a:t>
            </a:r>
          </a:p>
        </p:txBody>
      </p:sp>
      <p:sp>
        <p:nvSpPr>
          <p:cNvPr id="9" name="TextBox 8">
            <a:extLst>
              <a:ext uri="{FF2B5EF4-FFF2-40B4-BE49-F238E27FC236}">
                <a16:creationId xmlns:a16="http://schemas.microsoft.com/office/drawing/2014/main" id="{F41991ED-3235-1B9B-9E6B-8E5EC826819C}"/>
              </a:ext>
            </a:extLst>
          </p:cNvPr>
          <p:cNvSpPr txBox="1"/>
          <p:nvPr/>
        </p:nvSpPr>
        <p:spPr>
          <a:xfrm>
            <a:off x="344078" y="4308833"/>
            <a:ext cx="8752788" cy="2308324"/>
          </a:xfrm>
          <a:prstGeom prst="rect">
            <a:avLst/>
          </a:prstGeom>
          <a:noFill/>
        </p:spPr>
        <p:txBody>
          <a:bodyPr wrap="square">
            <a:spAutoFit/>
          </a:bodyPr>
          <a:lstStyle/>
          <a:p>
            <a:r>
              <a:rPr lang="en-IN" dirty="0"/>
              <a:t>function multiply(num1, num2) {</a:t>
            </a:r>
          </a:p>
          <a:p>
            <a:r>
              <a:rPr lang="en-IN" dirty="0"/>
              <a:t>	if (num2 == undefined) {</a:t>
            </a:r>
          </a:p>
          <a:p>
            <a:r>
              <a:rPr lang="en-IN" dirty="0"/>
              <a:t>		num2 = 1;</a:t>
            </a:r>
          </a:p>
          <a:p>
            <a:r>
              <a:rPr lang="en-IN" dirty="0"/>
              <a:t>	}</a:t>
            </a:r>
          </a:p>
          <a:p>
            <a:r>
              <a:rPr lang="en-IN" dirty="0"/>
              <a:t>	return num1 * num2;</a:t>
            </a:r>
          </a:p>
          <a:p>
            <a:r>
              <a:rPr lang="en-IN" dirty="0"/>
              <a:t>}</a:t>
            </a:r>
          </a:p>
          <a:p>
            <a:r>
              <a:rPr lang="en-IN" dirty="0"/>
              <a:t>console.log(multiply(5, 6)); // 30</a:t>
            </a:r>
          </a:p>
          <a:p>
            <a:r>
              <a:rPr lang="en-IN" dirty="0"/>
              <a:t>console.log(multiply(5)); // 5</a:t>
            </a:r>
          </a:p>
        </p:txBody>
      </p:sp>
    </p:spTree>
    <p:extLst>
      <p:ext uri="{BB962C8B-B14F-4D97-AF65-F5344CB8AC3E}">
        <p14:creationId xmlns:p14="http://schemas.microsoft.com/office/powerpoint/2010/main" val="1429926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83131BB-2986-B282-39CF-29FF6DB07A9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98A4E6A-C74D-E87D-D9D4-F390E22D82D8}"/>
              </a:ext>
            </a:extLst>
          </p:cNvPr>
          <p:cNvSpPr>
            <a:spLocks noGrp="1"/>
          </p:cNvSpPr>
          <p:nvPr>
            <p:ph type="sldNum" sz="quarter" idx="12"/>
          </p:nvPr>
        </p:nvSpPr>
        <p:spPr/>
        <p:txBody>
          <a:bodyPr/>
          <a:lstStyle/>
          <a:p>
            <a:fld id="{4A777409-9C5A-4B07-8E32-19F22F7D558C}" type="slidenum">
              <a:rPr lang="en-IN" smtClean="0"/>
              <a:t>12</a:t>
            </a:fld>
            <a:endParaRPr lang="en-IN" dirty="0"/>
          </a:p>
        </p:txBody>
      </p:sp>
      <p:sp>
        <p:nvSpPr>
          <p:cNvPr id="5" name="TextBox 4">
            <a:extLst>
              <a:ext uri="{FF2B5EF4-FFF2-40B4-BE49-F238E27FC236}">
                <a16:creationId xmlns:a16="http://schemas.microsoft.com/office/drawing/2014/main" id="{8E7DD994-2EEE-3F97-0F09-63BA311CB550}"/>
              </a:ext>
            </a:extLst>
          </p:cNvPr>
          <p:cNvSpPr txBox="1"/>
          <p:nvPr/>
        </p:nvSpPr>
        <p:spPr>
          <a:xfrm>
            <a:off x="989028" y="619515"/>
            <a:ext cx="9823515" cy="400110"/>
          </a:xfrm>
          <a:prstGeom prst="rect">
            <a:avLst/>
          </a:prstGeom>
          <a:noFill/>
        </p:spPr>
        <p:txBody>
          <a:bodyPr wrap="square">
            <a:spAutoFit/>
          </a:bodyPr>
          <a:lstStyle/>
          <a:p>
            <a:r>
              <a:rPr lang="en-US" sz="2000" dirty="0">
                <a:solidFill>
                  <a:schemeClr val="tx1">
                    <a:lumMod val="65000"/>
                    <a:lumOff val="35000"/>
                  </a:schemeClr>
                </a:solidFill>
              </a:rPr>
              <a:t>JavaScript code written inside &lt;body&gt; element is as shown below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780FE8E-9FAB-CE25-936D-AC814FA69C3F}"/>
              </a:ext>
            </a:extLst>
          </p:cNvPr>
          <p:cNvSpPr txBox="1"/>
          <p:nvPr/>
        </p:nvSpPr>
        <p:spPr>
          <a:xfrm>
            <a:off x="989028" y="1224295"/>
            <a:ext cx="6099142" cy="2585323"/>
          </a:xfrm>
          <a:prstGeom prst="rect">
            <a:avLst/>
          </a:prstGeom>
          <a:noFill/>
        </p:spPr>
        <p:txBody>
          <a:bodyPr wrap="square">
            <a:spAutoFit/>
          </a:bodyPr>
          <a:lstStyle/>
          <a:p>
            <a:r>
              <a:rPr lang="en-IN" dirty="0"/>
              <a:t>&lt;html&gt;</a:t>
            </a:r>
          </a:p>
          <a:p>
            <a:r>
              <a:rPr lang="en-IN" dirty="0"/>
              <a:t>&lt;head&gt;</a:t>
            </a:r>
          </a:p>
          <a:p>
            <a:r>
              <a:rPr lang="en-IN" dirty="0"/>
              <a:t>&lt;/head&gt;</a:t>
            </a:r>
          </a:p>
          <a:p>
            <a:r>
              <a:rPr lang="en-IN" dirty="0"/>
              <a:t>&lt;body&gt;</a:t>
            </a:r>
          </a:p>
          <a:p>
            <a:r>
              <a:rPr lang="en-IN" dirty="0"/>
              <a:t>    &lt;script&gt;</a:t>
            </a:r>
          </a:p>
          <a:p>
            <a:r>
              <a:rPr lang="en-IN" dirty="0"/>
              <a:t>        //inline script</a:t>
            </a:r>
          </a:p>
          <a:p>
            <a:r>
              <a:rPr lang="en-IN" dirty="0"/>
              <a:t>    &lt;/script&gt;</a:t>
            </a:r>
          </a:p>
          <a:p>
            <a:r>
              <a:rPr lang="en-IN" dirty="0"/>
              <a:t>&lt;/body&gt;</a:t>
            </a:r>
          </a:p>
          <a:p>
            <a:r>
              <a:rPr lang="en-IN" dirty="0"/>
              <a:t>&lt;/html&gt;</a:t>
            </a:r>
          </a:p>
        </p:txBody>
      </p:sp>
      <p:sp>
        <p:nvSpPr>
          <p:cNvPr id="9" name="TextBox 8">
            <a:extLst>
              <a:ext uri="{FF2B5EF4-FFF2-40B4-BE49-F238E27FC236}">
                <a16:creationId xmlns:a16="http://schemas.microsoft.com/office/drawing/2014/main" id="{B4C3385F-483E-DC19-FF9D-6FE39555D86C}"/>
              </a:ext>
            </a:extLst>
          </p:cNvPr>
          <p:cNvSpPr txBox="1"/>
          <p:nvPr/>
        </p:nvSpPr>
        <p:spPr>
          <a:xfrm>
            <a:off x="607243" y="4267376"/>
            <a:ext cx="10977514" cy="1631216"/>
          </a:xfrm>
          <a:prstGeom prst="rect">
            <a:avLst/>
          </a:prstGeom>
          <a:noFill/>
        </p:spPr>
        <p:txBody>
          <a:bodyPr wrap="square">
            <a:spAutoFit/>
          </a:bodyPr>
          <a:lstStyle/>
          <a:p>
            <a:r>
              <a:rPr lang="en-US" sz="2000" dirty="0">
                <a:solidFill>
                  <a:schemeClr val="tx1">
                    <a:lumMod val="65000"/>
                    <a:lumOff val="35000"/>
                  </a:schemeClr>
                </a:solidFill>
                <a:effectLst/>
              </a:rPr>
              <a:t>JavaScript code can be written in an external file also. The file containing JavaScript code is saved with the extension *.</a:t>
            </a:r>
            <a:r>
              <a:rPr lang="en-US" sz="2000" dirty="0" err="1">
                <a:solidFill>
                  <a:schemeClr val="tx1">
                    <a:lumMod val="65000"/>
                    <a:lumOff val="35000"/>
                  </a:schemeClr>
                </a:solidFill>
                <a:effectLst/>
              </a:rPr>
              <a:t>js</a:t>
            </a:r>
            <a:r>
              <a:rPr lang="en-US" sz="2000" dirty="0">
                <a:solidFill>
                  <a:schemeClr val="tx1">
                    <a:lumMod val="65000"/>
                    <a:lumOff val="35000"/>
                  </a:schemeClr>
                </a:solidFill>
                <a:effectLst/>
              </a:rPr>
              <a:t> (e.g. fileName.js)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include the external JavaScript file, the script tag is used with attribute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 as shown in the below-given code-snippet: </a:t>
            </a:r>
          </a:p>
        </p:txBody>
      </p:sp>
    </p:spTree>
    <p:extLst>
      <p:ext uri="{BB962C8B-B14F-4D97-AF65-F5344CB8AC3E}">
        <p14:creationId xmlns:p14="http://schemas.microsoft.com/office/powerpoint/2010/main" val="337661884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4BAB201-C5D8-7426-908B-DF8E9A99C85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96319FC-56A1-36F3-52A4-DDE250F967CE}"/>
              </a:ext>
            </a:extLst>
          </p:cNvPr>
          <p:cNvSpPr>
            <a:spLocks noGrp="1"/>
          </p:cNvSpPr>
          <p:nvPr>
            <p:ph type="sldNum" sz="quarter" idx="12"/>
          </p:nvPr>
        </p:nvSpPr>
        <p:spPr/>
        <p:txBody>
          <a:bodyPr/>
          <a:lstStyle/>
          <a:p>
            <a:fld id="{4A777409-9C5A-4B07-8E32-19F22F7D558C}" type="slidenum">
              <a:rPr lang="en-IN" smtClean="0"/>
              <a:t>120</a:t>
            </a:fld>
            <a:endParaRPr lang="en-IN" dirty="0"/>
          </a:p>
        </p:txBody>
      </p:sp>
      <p:sp>
        <p:nvSpPr>
          <p:cNvPr id="5" name="TextBox 4">
            <a:extLst>
              <a:ext uri="{FF2B5EF4-FFF2-40B4-BE49-F238E27FC236}">
                <a16:creationId xmlns:a16="http://schemas.microsoft.com/office/drawing/2014/main" id="{B31904F7-500F-FCEE-693A-1776B032BCE8}"/>
              </a:ext>
            </a:extLst>
          </p:cNvPr>
          <p:cNvSpPr txBox="1"/>
          <p:nvPr/>
        </p:nvSpPr>
        <p:spPr>
          <a:xfrm>
            <a:off x="900259" y="562954"/>
            <a:ext cx="9827443" cy="400110"/>
          </a:xfrm>
          <a:prstGeom prst="rect">
            <a:avLst/>
          </a:prstGeom>
          <a:noFill/>
        </p:spPr>
        <p:txBody>
          <a:bodyPr wrap="square">
            <a:spAutoFit/>
          </a:bodyPr>
          <a:lstStyle/>
          <a:p>
            <a:r>
              <a:rPr lang="en-US" sz="2000" dirty="0">
                <a:solidFill>
                  <a:schemeClr val="tx1">
                    <a:lumMod val="65000"/>
                    <a:lumOff val="35000"/>
                  </a:schemeClr>
                </a:solidFill>
              </a:rPr>
              <a:t>JavaScript introduces an option to assign default values in functions.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4E53EE18-2F57-158D-20A5-5CFC0FDB35ED}"/>
              </a:ext>
            </a:extLst>
          </p:cNvPr>
          <p:cNvSpPr txBox="1"/>
          <p:nvPr/>
        </p:nvSpPr>
        <p:spPr>
          <a:xfrm>
            <a:off x="811228" y="1052725"/>
            <a:ext cx="6099142" cy="1754326"/>
          </a:xfrm>
          <a:prstGeom prst="rect">
            <a:avLst/>
          </a:prstGeom>
          <a:noFill/>
        </p:spPr>
        <p:txBody>
          <a:bodyPr wrap="square">
            <a:spAutoFit/>
          </a:bodyPr>
          <a:lstStyle/>
          <a:p>
            <a:r>
              <a:rPr lang="en-IN" dirty="0"/>
              <a:t>function multiply(num1, num2 = 1) {</a:t>
            </a:r>
          </a:p>
          <a:p>
            <a:r>
              <a:rPr lang="en-IN" dirty="0"/>
              <a:t>    return num1 * num2;</a:t>
            </a:r>
          </a:p>
          <a:p>
            <a:r>
              <a:rPr lang="en-IN" dirty="0"/>
              <a:t>}</a:t>
            </a:r>
          </a:p>
          <a:p>
            <a:r>
              <a:rPr lang="en-IN" dirty="0"/>
              <a:t>console.log(multiply(5, 5)); //25</a:t>
            </a:r>
          </a:p>
          <a:p>
            <a:r>
              <a:rPr lang="en-IN" dirty="0"/>
              <a:t>console.log(multiply(10)); //10</a:t>
            </a:r>
          </a:p>
          <a:p>
            <a:r>
              <a:rPr lang="en-IN" dirty="0"/>
              <a:t>console.log(multiply(10, undefined)); //10</a:t>
            </a:r>
          </a:p>
        </p:txBody>
      </p:sp>
      <p:sp>
        <p:nvSpPr>
          <p:cNvPr id="9" name="TextBox 8">
            <a:extLst>
              <a:ext uri="{FF2B5EF4-FFF2-40B4-BE49-F238E27FC236}">
                <a16:creationId xmlns:a16="http://schemas.microsoft.com/office/drawing/2014/main" id="{1826364E-A8E5-6713-4154-BA2F0D5148C0}"/>
              </a:ext>
            </a:extLst>
          </p:cNvPr>
          <p:cNvSpPr txBox="1"/>
          <p:nvPr/>
        </p:nvSpPr>
        <p:spPr>
          <a:xfrm>
            <a:off x="900258" y="3152127"/>
            <a:ext cx="11203757" cy="707886"/>
          </a:xfrm>
          <a:prstGeom prst="rect">
            <a:avLst/>
          </a:prstGeom>
          <a:noFill/>
        </p:spPr>
        <p:txBody>
          <a:bodyPr wrap="square">
            <a:spAutoFit/>
          </a:bodyPr>
          <a:lstStyle/>
          <a:p>
            <a:r>
              <a:rPr lang="en-US" sz="2000" dirty="0">
                <a:solidFill>
                  <a:schemeClr val="tx1">
                    <a:lumMod val="65000"/>
                    <a:lumOff val="35000"/>
                  </a:schemeClr>
                </a:solidFill>
              </a:rPr>
              <a:t>In the above example, when the function is invoked with two parameters, the default value of num2 will be overridden and considered when the value is omitted while calling.</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F9433F66-B125-2FF5-A355-0ED88039ACD6}"/>
              </a:ext>
            </a:extLst>
          </p:cNvPr>
          <p:cNvSpPr txBox="1"/>
          <p:nvPr/>
        </p:nvSpPr>
        <p:spPr>
          <a:xfrm>
            <a:off x="900259" y="4022591"/>
            <a:ext cx="10836112" cy="400110"/>
          </a:xfrm>
          <a:prstGeom prst="rect">
            <a:avLst/>
          </a:prstGeom>
          <a:noFill/>
        </p:spPr>
        <p:txBody>
          <a:bodyPr wrap="square">
            <a:spAutoFit/>
          </a:bodyPr>
          <a:lstStyle/>
          <a:p>
            <a:r>
              <a:rPr lang="en-US" sz="2000" dirty="0">
                <a:solidFill>
                  <a:schemeClr val="tx1">
                    <a:lumMod val="65000"/>
                    <a:lumOff val="35000"/>
                  </a:schemeClr>
                </a:solidFill>
              </a:rPr>
              <a:t>Rest parameter syntax allows to hold an indefinite number of arguments in the form of an array.</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52856522-96CF-3829-94E1-A6B5B512D424}"/>
              </a:ext>
            </a:extLst>
          </p:cNvPr>
          <p:cNvSpPr txBox="1"/>
          <p:nvPr/>
        </p:nvSpPr>
        <p:spPr>
          <a:xfrm>
            <a:off x="900258" y="4531527"/>
            <a:ext cx="6099142" cy="400110"/>
          </a:xfrm>
          <a:prstGeom prst="rect">
            <a:avLst/>
          </a:prstGeom>
          <a:noFill/>
        </p:spPr>
        <p:txBody>
          <a:bodyPr wrap="square">
            <a:spAutoFit/>
          </a:bodyPr>
          <a:lstStyle/>
          <a:p>
            <a:r>
              <a:rPr lang="en-IN" sz="2000" b="1" dirty="0">
                <a:solidFill>
                  <a:schemeClr val="tx1">
                    <a:lumMod val="65000"/>
                    <a:lumOff val="35000"/>
                  </a:schemeClr>
                </a:solidFill>
              </a:rPr>
              <a:t>Syntax:</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C4671B33-078D-B107-656D-4BCBBFFB00A4}"/>
              </a:ext>
            </a:extLst>
          </p:cNvPr>
          <p:cNvSpPr txBox="1"/>
          <p:nvPr/>
        </p:nvSpPr>
        <p:spPr>
          <a:xfrm>
            <a:off x="900257" y="5040463"/>
            <a:ext cx="7367049" cy="923330"/>
          </a:xfrm>
          <a:prstGeom prst="rect">
            <a:avLst/>
          </a:prstGeom>
          <a:noFill/>
        </p:spPr>
        <p:txBody>
          <a:bodyPr wrap="square">
            <a:spAutoFit/>
          </a:bodyPr>
          <a:lstStyle/>
          <a:p>
            <a:r>
              <a:rPr lang="en-IN" dirty="0"/>
              <a:t>function(a, …</a:t>
            </a:r>
            <a:r>
              <a:rPr lang="en-IN" dirty="0" err="1"/>
              <a:t>args</a:t>
            </a:r>
            <a:r>
              <a:rPr lang="en-IN" dirty="0"/>
              <a:t>) {</a:t>
            </a:r>
          </a:p>
          <a:p>
            <a:r>
              <a:rPr lang="en-IN" dirty="0"/>
              <a:t>    //…</a:t>
            </a:r>
          </a:p>
          <a:p>
            <a:r>
              <a:rPr lang="en-IN" dirty="0"/>
              <a:t>}</a:t>
            </a:r>
          </a:p>
        </p:txBody>
      </p:sp>
    </p:spTree>
    <p:extLst>
      <p:ext uri="{BB962C8B-B14F-4D97-AF65-F5344CB8AC3E}">
        <p14:creationId xmlns:p14="http://schemas.microsoft.com/office/powerpoint/2010/main" val="113634662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B92047B-2167-0FE8-1035-4E460A98E40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C004C12-C417-3FA0-B773-187B15E10AB2}"/>
              </a:ext>
            </a:extLst>
          </p:cNvPr>
          <p:cNvSpPr>
            <a:spLocks noGrp="1"/>
          </p:cNvSpPr>
          <p:nvPr>
            <p:ph type="sldNum" sz="quarter" idx="12"/>
          </p:nvPr>
        </p:nvSpPr>
        <p:spPr/>
        <p:txBody>
          <a:bodyPr/>
          <a:lstStyle/>
          <a:p>
            <a:fld id="{4A777409-9C5A-4B07-8E32-19F22F7D558C}" type="slidenum">
              <a:rPr lang="en-IN" smtClean="0"/>
              <a:t>121</a:t>
            </a:fld>
            <a:endParaRPr lang="en-IN" dirty="0"/>
          </a:p>
        </p:txBody>
      </p:sp>
      <p:sp>
        <p:nvSpPr>
          <p:cNvPr id="5" name="TextBox 4">
            <a:extLst>
              <a:ext uri="{FF2B5EF4-FFF2-40B4-BE49-F238E27FC236}">
                <a16:creationId xmlns:a16="http://schemas.microsoft.com/office/drawing/2014/main" id="{FC93ADD6-5A6A-CB46-2D8F-3EA383E0E629}"/>
              </a:ext>
            </a:extLst>
          </p:cNvPr>
          <p:cNvSpPr txBox="1"/>
          <p:nvPr/>
        </p:nvSpPr>
        <p:spPr>
          <a:xfrm>
            <a:off x="890832" y="663027"/>
            <a:ext cx="10336492" cy="1323439"/>
          </a:xfrm>
          <a:prstGeom prst="rect">
            <a:avLst/>
          </a:prstGeom>
          <a:noFill/>
        </p:spPr>
        <p:txBody>
          <a:bodyPr wrap="square">
            <a:spAutoFit/>
          </a:bodyPr>
          <a:lstStyle/>
          <a:p>
            <a:r>
              <a:rPr lang="en-US" sz="2000" dirty="0">
                <a:solidFill>
                  <a:schemeClr val="tx1">
                    <a:lumMod val="65000"/>
                    <a:lumOff val="35000"/>
                  </a:schemeClr>
                </a:solidFill>
                <a:effectLst/>
              </a:rPr>
              <a:t>The rest of the parameters can be included in the function definition by using three dots ( … ) followed by the name of the array that will hold them.</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  </a:t>
            </a:r>
            <a:r>
              <a:rPr lang="en-US" sz="2000" dirty="0">
                <a:solidFill>
                  <a:schemeClr val="tx1">
                    <a:lumMod val="65000"/>
                    <a:lumOff val="35000"/>
                  </a:schemeClr>
                </a:solidFill>
                <a:effectLst/>
              </a:rPr>
              <a:t>    </a:t>
            </a:r>
          </a:p>
        </p:txBody>
      </p:sp>
      <p:sp>
        <p:nvSpPr>
          <p:cNvPr id="7" name="TextBox 6">
            <a:extLst>
              <a:ext uri="{FF2B5EF4-FFF2-40B4-BE49-F238E27FC236}">
                <a16:creationId xmlns:a16="http://schemas.microsoft.com/office/drawing/2014/main" id="{D481FF8E-E1F9-E719-4DEB-15CCE37D007C}"/>
              </a:ext>
            </a:extLst>
          </p:cNvPr>
          <p:cNvSpPr txBox="1"/>
          <p:nvPr/>
        </p:nvSpPr>
        <p:spPr>
          <a:xfrm>
            <a:off x="890831" y="2063999"/>
            <a:ext cx="10213943" cy="1477328"/>
          </a:xfrm>
          <a:prstGeom prst="rect">
            <a:avLst/>
          </a:prstGeom>
          <a:noFill/>
        </p:spPr>
        <p:txBody>
          <a:bodyPr wrap="square">
            <a:spAutoFit/>
          </a:bodyPr>
          <a:lstStyle/>
          <a:p>
            <a:r>
              <a:rPr lang="en-IN" dirty="0"/>
              <a:t>function </a:t>
            </a:r>
            <a:r>
              <a:rPr lang="en-IN" dirty="0" err="1"/>
              <a:t>showNumbers</a:t>
            </a:r>
            <a:r>
              <a:rPr lang="en-IN" dirty="0"/>
              <a:t>(x, y, …z) {</a:t>
            </a:r>
          </a:p>
          <a:p>
            <a:r>
              <a:rPr lang="en-IN" dirty="0"/>
              <a:t>    return z;</a:t>
            </a:r>
          </a:p>
          <a:p>
            <a:r>
              <a:rPr lang="en-IN" dirty="0"/>
              <a:t>}</a:t>
            </a:r>
          </a:p>
          <a:p>
            <a:r>
              <a:rPr lang="en-IN" dirty="0"/>
              <a:t>console.log(</a:t>
            </a:r>
            <a:r>
              <a:rPr lang="en-IN" dirty="0" err="1"/>
              <a:t>showNumbers</a:t>
            </a:r>
            <a:r>
              <a:rPr lang="en-IN" dirty="0"/>
              <a:t>(1, 2, 3, 4, 5)); // [3,4,5]</a:t>
            </a:r>
          </a:p>
          <a:p>
            <a:r>
              <a:rPr lang="en-IN" dirty="0"/>
              <a:t>console.log(</a:t>
            </a:r>
            <a:r>
              <a:rPr lang="en-IN" dirty="0" err="1"/>
              <a:t>showNumbers</a:t>
            </a:r>
            <a:r>
              <a:rPr lang="en-IN" dirty="0"/>
              <a:t>(3, 4, 5, 6, 7, 8, 9, 10)); // [5,6,7,8,9,10]</a:t>
            </a:r>
          </a:p>
        </p:txBody>
      </p:sp>
      <p:sp>
        <p:nvSpPr>
          <p:cNvPr id="9" name="TextBox 8">
            <a:extLst>
              <a:ext uri="{FF2B5EF4-FFF2-40B4-BE49-F238E27FC236}">
                <a16:creationId xmlns:a16="http://schemas.microsoft.com/office/drawing/2014/main" id="{DC9F07A8-CE47-CE9D-8C7B-5C96D6D9AE2A}"/>
              </a:ext>
            </a:extLst>
          </p:cNvPr>
          <p:cNvSpPr txBox="1"/>
          <p:nvPr/>
        </p:nvSpPr>
        <p:spPr>
          <a:xfrm>
            <a:off x="908116" y="3771298"/>
            <a:ext cx="10445684" cy="400110"/>
          </a:xfrm>
          <a:prstGeom prst="rect">
            <a:avLst/>
          </a:prstGeom>
          <a:noFill/>
        </p:spPr>
        <p:txBody>
          <a:bodyPr wrap="square">
            <a:spAutoFit/>
          </a:bodyPr>
          <a:lstStyle/>
          <a:p>
            <a:r>
              <a:rPr lang="en-US" sz="2000" dirty="0">
                <a:solidFill>
                  <a:schemeClr val="tx1">
                    <a:lumMod val="65000"/>
                    <a:lumOff val="35000"/>
                  </a:schemeClr>
                </a:solidFill>
              </a:rPr>
              <a:t>The rest parameter should always be the last parameter in the function definition.</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23654B48-DE5F-FDAA-2678-E48B212CB101}"/>
              </a:ext>
            </a:extLst>
          </p:cNvPr>
          <p:cNvSpPr txBox="1"/>
          <p:nvPr/>
        </p:nvSpPr>
        <p:spPr>
          <a:xfrm>
            <a:off x="890830" y="4525215"/>
            <a:ext cx="10920955" cy="1938992"/>
          </a:xfrm>
          <a:prstGeom prst="rect">
            <a:avLst/>
          </a:prstGeom>
          <a:noFill/>
        </p:spPr>
        <p:txBody>
          <a:bodyPr wrap="square">
            <a:spAutoFit/>
          </a:bodyPr>
          <a:lstStyle/>
          <a:p>
            <a:r>
              <a:rPr lang="en-US" sz="2000" dirty="0" err="1">
                <a:solidFill>
                  <a:schemeClr val="tx1">
                    <a:lumMod val="65000"/>
                    <a:lumOff val="35000"/>
                  </a:schemeClr>
                </a:solidFill>
                <a:effectLst/>
              </a:rPr>
              <a:t>Destructuring</a:t>
            </a:r>
            <a:r>
              <a:rPr lang="en-US" sz="2000" dirty="0">
                <a:solidFill>
                  <a:schemeClr val="tx1">
                    <a:lumMod val="65000"/>
                    <a:lumOff val="35000"/>
                  </a:schemeClr>
                </a:solidFill>
                <a:effectLst/>
              </a:rPr>
              <a:t> gives a syntax which makes it easy to unpack values from arrays, or properties from objects, into different variables.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Array </a:t>
            </a:r>
            <a:r>
              <a:rPr lang="en-US" sz="2000" b="1" dirty="0" err="1">
                <a:solidFill>
                  <a:schemeClr val="tx1">
                    <a:lumMod val="65000"/>
                    <a:lumOff val="35000"/>
                  </a:schemeClr>
                </a:solidFill>
                <a:effectLst/>
              </a:rPr>
              <a:t>destructuring</a:t>
            </a:r>
            <a:r>
              <a:rPr lang="en-US" sz="2000" b="1" dirty="0">
                <a:solidFill>
                  <a:schemeClr val="tx1">
                    <a:lumMod val="65000"/>
                    <a:lumOff val="35000"/>
                  </a:schemeClr>
                </a:solidFill>
                <a:effectLst/>
              </a:rPr>
              <a:t> in functions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62586890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B7F6A5-1250-CA15-D7B6-96EB56A9F8D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F37ADF7-7906-59C2-A4A8-F634A9885036}"/>
              </a:ext>
            </a:extLst>
          </p:cNvPr>
          <p:cNvSpPr>
            <a:spLocks noGrp="1"/>
          </p:cNvSpPr>
          <p:nvPr>
            <p:ph type="sldNum" sz="quarter" idx="12"/>
          </p:nvPr>
        </p:nvSpPr>
        <p:spPr/>
        <p:txBody>
          <a:bodyPr/>
          <a:lstStyle/>
          <a:p>
            <a:fld id="{4A777409-9C5A-4B07-8E32-19F22F7D558C}" type="slidenum">
              <a:rPr lang="en-IN" smtClean="0"/>
              <a:t>122</a:t>
            </a:fld>
            <a:endParaRPr lang="en-IN" dirty="0"/>
          </a:p>
        </p:txBody>
      </p:sp>
      <p:sp>
        <p:nvSpPr>
          <p:cNvPr id="5" name="TextBox 4">
            <a:extLst>
              <a:ext uri="{FF2B5EF4-FFF2-40B4-BE49-F238E27FC236}">
                <a16:creationId xmlns:a16="http://schemas.microsoft.com/office/drawing/2014/main" id="{B1FDBB2D-07A2-43B9-CD5D-0F13756C558E}"/>
              </a:ext>
            </a:extLst>
          </p:cNvPr>
          <p:cNvSpPr txBox="1"/>
          <p:nvPr/>
        </p:nvSpPr>
        <p:spPr>
          <a:xfrm>
            <a:off x="989029" y="621698"/>
            <a:ext cx="8560324" cy="1754326"/>
          </a:xfrm>
          <a:prstGeom prst="rect">
            <a:avLst/>
          </a:prstGeom>
          <a:noFill/>
        </p:spPr>
        <p:txBody>
          <a:bodyPr wrap="square">
            <a:spAutoFit/>
          </a:bodyPr>
          <a:lstStyle/>
          <a:p>
            <a:r>
              <a:rPr lang="en-IN" dirty="0"/>
              <a:t>let </a:t>
            </a:r>
            <a:r>
              <a:rPr lang="en-IN" dirty="0" err="1"/>
              <a:t>myArray</a:t>
            </a:r>
            <a:r>
              <a:rPr lang="en-IN" dirty="0"/>
              <a:t> = ["Andrew", "James", "Chris"];</a:t>
            </a:r>
          </a:p>
          <a:p>
            <a:r>
              <a:rPr lang="en-IN" dirty="0"/>
              <a:t>function </a:t>
            </a:r>
            <a:r>
              <a:rPr lang="en-IN" dirty="0" err="1"/>
              <a:t>showDetails</a:t>
            </a:r>
            <a:r>
              <a:rPr lang="en-IN" dirty="0"/>
              <a:t>([arg1, arg2]) {</a:t>
            </a:r>
          </a:p>
          <a:p>
            <a:r>
              <a:rPr lang="en-IN" dirty="0"/>
              <a:t>	console.log(arg1); // Andrew</a:t>
            </a:r>
          </a:p>
          <a:p>
            <a:r>
              <a:rPr lang="en-IN" dirty="0"/>
              <a:t>	console.log(arg2); // James</a:t>
            </a:r>
          </a:p>
          <a:p>
            <a:r>
              <a:rPr lang="en-IN" dirty="0"/>
              <a:t>}</a:t>
            </a:r>
          </a:p>
          <a:p>
            <a:r>
              <a:rPr lang="en-IN" dirty="0" err="1"/>
              <a:t>showDetails</a:t>
            </a:r>
            <a:r>
              <a:rPr lang="en-IN" dirty="0"/>
              <a:t>(</a:t>
            </a:r>
            <a:r>
              <a:rPr lang="en-IN" dirty="0" err="1"/>
              <a:t>myArray</a:t>
            </a:r>
            <a:r>
              <a:rPr lang="en-IN" dirty="0"/>
              <a:t>);</a:t>
            </a:r>
          </a:p>
        </p:txBody>
      </p:sp>
      <p:sp>
        <p:nvSpPr>
          <p:cNvPr id="7" name="TextBox 6">
            <a:extLst>
              <a:ext uri="{FF2B5EF4-FFF2-40B4-BE49-F238E27FC236}">
                <a16:creationId xmlns:a16="http://schemas.microsoft.com/office/drawing/2014/main" id="{F7905B02-0540-5B2C-4B5A-1C1B5168246A}"/>
              </a:ext>
            </a:extLst>
          </p:cNvPr>
          <p:cNvSpPr txBox="1"/>
          <p:nvPr/>
        </p:nvSpPr>
        <p:spPr>
          <a:xfrm>
            <a:off x="419492" y="2579571"/>
            <a:ext cx="11184904" cy="1938992"/>
          </a:xfrm>
          <a:prstGeom prst="rect">
            <a:avLst/>
          </a:prstGeom>
          <a:noFill/>
        </p:spPr>
        <p:txBody>
          <a:bodyPr wrap="square">
            <a:spAutoFit/>
          </a:bodyPr>
          <a:lstStyle/>
          <a:p>
            <a:r>
              <a:rPr lang="en-US" sz="2000" dirty="0">
                <a:solidFill>
                  <a:schemeClr val="tx1">
                    <a:lumMod val="65000"/>
                    <a:lumOff val="35000"/>
                  </a:schemeClr>
                </a:solidFill>
                <a:effectLst/>
              </a:rPr>
              <a:t>In the above example, the first two array elements ‘Andrew’ and 'James’ have been </a:t>
            </a:r>
            <a:r>
              <a:rPr lang="en-US" sz="2000" dirty="0" err="1">
                <a:solidFill>
                  <a:schemeClr val="tx1">
                    <a:lumMod val="65000"/>
                    <a:lumOff val="35000"/>
                  </a:schemeClr>
                </a:solidFill>
                <a:effectLst/>
              </a:rPr>
              <a:t>destructured</a:t>
            </a:r>
            <a:r>
              <a:rPr lang="en-US" sz="2000" dirty="0">
                <a:solidFill>
                  <a:schemeClr val="tx1">
                    <a:lumMod val="65000"/>
                    <a:lumOff val="35000"/>
                  </a:schemeClr>
                </a:solidFill>
                <a:effectLst/>
              </a:rPr>
              <a:t> into individual function parameters arg1 and arg2.</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Object </a:t>
            </a:r>
            <a:r>
              <a:rPr lang="en-US" sz="2000" b="1" dirty="0" err="1">
                <a:solidFill>
                  <a:schemeClr val="tx1">
                    <a:lumMod val="65000"/>
                    <a:lumOff val="35000"/>
                  </a:schemeClr>
                </a:solidFill>
                <a:effectLst/>
              </a:rPr>
              <a:t>destructuring</a:t>
            </a:r>
            <a:r>
              <a:rPr lang="en-US" sz="2000" b="1" dirty="0">
                <a:solidFill>
                  <a:schemeClr val="tx1">
                    <a:lumMod val="65000"/>
                    <a:lumOff val="35000"/>
                  </a:schemeClr>
                </a:solidFill>
                <a:effectLst/>
              </a:rPr>
              <a:t> in functions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r>
              <a:rPr lang="en-US" sz="2000" dirty="0">
                <a:solidFill>
                  <a:schemeClr val="tx1">
                    <a:lumMod val="65000"/>
                    <a:lumOff val="35000"/>
                  </a:schemeClr>
                </a:solidFill>
                <a:effectLst/>
              </a:rPr>
              <a:t> </a:t>
            </a:r>
          </a:p>
        </p:txBody>
      </p:sp>
      <p:sp>
        <p:nvSpPr>
          <p:cNvPr id="9" name="TextBox 8">
            <a:extLst>
              <a:ext uri="{FF2B5EF4-FFF2-40B4-BE49-F238E27FC236}">
                <a16:creationId xmlns:a16="http://schemas.microsoft.com/office/drawing/2014/main" id="{C9609D49-7CDF-A8A3-5087-45EC1A9D0558}"/>
              </a:ext>
            </a:extLst>
          </p:cNvPr>
          <p:cNvSpPr txBox="1"/>
          <p:nvPr/>
        </p:nvSpPr>
        <p:spPr>
          <a:xfrm>
            <a:off x="419491" y="4518563"/>
            <a:ext cx="9978273" cy="1477328"/>
          </a:xfrm>
          <a:prstGeom prst="rect">
            <a:avLst/>
          </a:prstGeom>
          <a:noFill/>
        </p:spPr>
        <p:txBody>
          <a:bodyPr wrap="square">
            <a:spAutoFit/>
          </a:bodyPr>
          <a:lstStyle/>
          <a:p>
            <a:r>
              <a:rPr lang="en-IN" dirty="0"/>
              <a:t>let </a:t>
            </a:r>
            <a:r>
              <a:rPr lang="en-IN" dirty="0" err="1"/>
              <a:t>myObject</a:t>
            </a:r>
            <a:r>
              <a:rPr lang="en-IN" dirty="0"/>
              <a:t> = { name: "Mark", age: 25, country: "India" };</a:t>
            </a:r>
          </a:p>
          <a:p>
            <a:r>
              <a:rPr lang="en-IN" dirty="0"/>
              <a:t>function </a:t>
            </a:r>
            <a:r>
              <a:rPr lang="en-IN" dirty="0" err="1"/>
              <a:t>showDetails</a:t>
            </a:r>
            <a:r>
              <a:rPr lang="en-IN" dirty="0"/>
              <a:t>({ name, country }) {</a:t>
            </a:r>
          </a:p>
          <a:p>
            <a:r>
              <a:rPr lang="en-IN" dirty="0"/>
              <a:t>	console.log(name, country); // Mark India</a:t>
            </a:r>
          </a:p>
          <a:p>
            <a:r>
              <a:rPr lang="en-IN" dirty="0"/>
              <a:t>}</a:t>
            </a:r>
          </a:p>
          <a:p>
            <a:r>
              <a:rPr lang="en-IN" dirty="0" err="1"/>
              <a:t>showDetails</a:t>
            </a:r>
            <a:r>
              <a:rPr lang="en-IN" dirty="0"/>
              <a:t>(</a:t>
            </a:r>
            <a:r>
              <a:rPr lang="en-IN" dirty="0" err="1"/>
              <a:t>myObject</a:t>
            </a:r>
            <a:r>
              <a:rPr lang="en-IN" dirty="0"/>
              <a:t>);</a:t>
            </a:r>
          </a:p>
        </p:txBody>
      </p:sp>
      <p:sp>
        <p:nvSpPr>
          <p:cNvPr id="11" name="TextBox 10">
            <a:extLst>
              <a:ext uri="{FF2B5EF4-FFF2-40B4-BE49-F238E27FC236}">
                <a16:creationId xmlns:a16="http://schemas.microsoft.com/office/drawing/2014/main" id="{60368741-39F1-A845-D9D7-B9F19FF5DD46}"/>
              </a:ext>
            </a:extLst>
          </p:cNvPr>
          <p:cNvSpPr txBox="1"/>
          <p:nvPr/>
        </p:nvSpPr>
        <p:spPr>
          <a:xfrm>
            <a:off x="419490" y="5995891"/>
            <a:ext cx="11184904" cy="369332"/>
          </a:xfrm>
          <a:prstGeom prst="rect">
            <a:avLst/>
          </a:prstGeom>
          <a:noFill/>
        </p:spPr>
        <p:txBody>
          <a:bodyPr wrap="square">
            <a:spAutoFit/>
          </a:bodyPr>
          <a:lstStyle/>
          <a:p>
            <a:r>
              <a:rPr lang="en-US" dirty="0">
                <a:solidFill>
                  <a:schemeClr val="tx1">
                    <a:lumMod val="65000"/>
                    <a:lumOff val="35000"/>
                  </a:schemeClr>
                </a:solidFill>
              </a:rPr>
              <a:t>The properties name and country of the object have been </a:t>
            </a:r>
            <a:r>
              <a:rPr lang="en-US" dirty="0" err="1">
                <a:solidFill>
                  <a:schemeClr val="tx1">
                    <a:lumMod val="65000"/>
                    <a:lumOff val="35000"/>
                  </a:schemeClr>
                </a:solidFill>
              </a:rPr>
              <a:t>destructured</a:t>
            </a:r>
            <a:r>
              <a:rPr lang="en-US" dirty="0">
                <a:solidFill>
                  <a:schemeClr val="tx1">
                    <a:lumMod val="65000"/>
                    <a:lumOff val="35000"/>
                  </a:schemeClr>
                </a:solidFill>
              </a:rPr>
              <a:t> and captured as a function parameter.</a:t>
            </a:r>
            <a:endParaRPr lang="en-IN" dirty="0">
              <a:solidFill>
                <a:schemeClr val="tx1">
                  <a:lumMod val="65000"/>
                  <a:lumOff val="35000"/>
                </a:schemeClr>
              </a:solidFill>
            </a:endParaRPr>
          </a:p>
        </p:txBody>
      </p:sp>
    </p:spTree>
    <p:extLst>
      <p:ext uri="{BB962C8B-B14F-4D97-AF65-F5344CB8AC3E}">
        <p14:creationId xmlns:p14="http://schemas.microsoft.com/office/powerpoint/2010/main" val="408382612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90A9633-8B8A-A7BF-A65B-C5D9E9C67FA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A7CD605-151A-C0A6-F073-9079C9A9DB8F}"/>
              </a:ext>
            </a:extLst>
          </p:cNvPr>
          <p:cNvSpPr>
            <a:spLocks noGrp="1"/>
          </p:cNvSpPr>
          <p:nvPr>
            <p:ph type="sldNum" sz="quarter" idx="12"/>
          </p:nvPr>
        </p:nvSpPr>
        <p:spPr/>
        <p:txBody>
          <a:bodyPr/>
          <a:lstStyle/>
          <a:p>
            <a:fld id="{4A777409-9C5A-4B07-8E32-19F22F7D558C}" type="slidenum">
              <a:rPr lang="en-IN" smtClean="0"/>
              <a:t>123</a:t>
            </a:fld>
            <a:endParaRPr lang="en-IN" dirty="0"/>
          </a:p>
        </p:txBody>
      </p:sp>
      <p:sp>
        <p:nvSpPr>
          <p:cNvPr id="5" name="TextBox 4">
            <a:extLst>
              <a:ext uri="{FF2B5EF4-FFF2-40B4-BE49-F238E27FC236}">
                <a16:creationId xmlns:a16="http://schemas.microsoft.com/office/drawing/2014/main" id="{3E067491-566C-765D-4CE8-C4EEBDAD6E82}"/>
              </a:ext>
            </a:extLst>
          </p:cNvPr>
          <p:cNvSpPr txBox="1"/>
          <p:nvPr/>
        </p:nvSpPr>
        <p:spPr>
          <a:xfrm>
            <a:off x="900260" y="578904"/>
            <a:ext cx="6099142" cy="461665"/>
          </a:xfrm>
          <a:prstGeom prst="rect">
            <a:avLst/>
          </a:prstGeom>
          <a:noFill/>
        </p:spPr>
        <p:txBody>
          <a:bodyPr wrap="square">
            <a:spAutoFit/>
          </a:bodyPr>
          <a:lstStyle/>
          <a:p>
            <a:r>
              <a:rPr lang="en-IN" sz="2400" b="1" dirty="0">
                <a:solidFill>
                  <a:schemeClr val="tx1">
                    <a:lumMod val="65000"/>
                    <a:lumOff val="35000"/>
                  </a:schemeClr>
                </a:solidFill>
              </a:rPr>
              <a:t>Nested Function </a:t>
            </a:r>
          </a:p>
        </p:txBody>
      </p:sp>
      <p:sp>
        <p:nvSpPr>
          <p:cNvPr id="7" name="TextBox 6">
            <a:extLst>
              <a:ext uri="{FF2B5EF4-FFF2-40B4-BE49-F238E27FC236}">
                <a16:creationId xmlns:a16="http://schemas.microsoft.com/office/drawing/2014/main" id="{D992A0EE-6E4D-EB89-097D-67F1A3BB56E7}"/>
              </a:ext>
            </a:extLst>
          </p:cNvPr>
          <p:cNvSpPr txBox="1"/>
          <p:nvPr/>
        </p:nvSpPr>
        <p:spPr>
          <a:xfrm>
            <a:off x="426561" y="1040569"/>
            <a:ext cx="11269746" cy="2246769"/>
          </a:xfrm>
          <a:prstGeom prst="rect">
            <a:avLst/>
          </a:prstGeom>
          <a:noFill/>
        </p:spPr>
        <p:txBody>
          <a:bodyPr wrap="square">
            <a:spAutoFit/>
          </a:bodyPr>
          <a:lstStyle/>
          <a:p>
            <a:r>
              <a:rPr lang="en-US" sz="2000" dirty="0">
                <a:solidFill>
                  <a:schemeClr val="tx1">
                    <a:lumMod val="65000"/>
                    <a:lumOff val="35000"/>
                  </a:schemeClr>
                </a:solidFill>
                <a:effectLst/>
              </a:rPr>
              <a:t>In JavaScript, it is perfectly normal to have functions inside functions. The function within another function body is called a nested function.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nested function is private to the container function and cannot be invoked from outside the container function.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40C11CFA-93C8-5B66-DBB9-AA9CD1B9EA83}"/>
              </a:ext>
            </a:extLst>
          </p:cNvPr>
          <p:cNvSpPr txBox="1"/>
          <p:nvPr/>
        </p:nvSpPr>
        <p:spPr>
          <a:xfrm>
            <a:off x="426561" y="3284981"/>
            <a:ext cx="10442543" cy="3416320"/>
          </a:xfrm>
          <a:prstGeom prst="rect">
            <a:avLst/>
          </a:prstGeom>
          <a:noFill/>
        </p:spPr>
        <p:txBody>
          <a:bodyPr wrap="square">
            <a:spAutoFit/>
          </a:bodyPr>
          <a:lstStyle/>
          <a:p>
            <a:r>
              <a:rPr lang="en-IN" dirty="0"/>
              <a:t>function </a:t>
            </a:r>
            <a:r>
              <a:rPr lang="en-IN" dirty="0" err="1"/>
              <a:t>giveMessage</a:t>
            </a:r>
            <a:r>
              <a:rPr lang="en-IN" dirty="0"/>
              <a:t>(message) {</a:t>
            </a:r>
          </a:p>
          <a:p>
            <a:r>
              <a:rPr lang="en-IN" dirty="0"/>
              <a:t>	let </a:t>
            </a:r>
            <a:r>
              <a:rPr lang="en-IN" dirty="0" err="1"/>
              <a:t>userMsg</a:t>
            </a:r>
            <a:r>
              <a:rPr lang="en-IN" dirty="0"/>
              <a:t> = message;</a:t>
            </a:r>
          </a:p>
          <a:p>
            <a:r>
              <a:rPr lang="en-IN" dirty="0"/>
              <a:t>	function </a:t>
            </a:r>
            <a:r>
              <a:rPr lang="en-IN" dirty="0" err="1"/>
              <a:t>toUser</a:t>
            </a:r>
            <a:r>
              <a:rPr lang="en-IN" dirty="0"/>
              <a:t>(</a:t>
            </a:r>
            <a:r>
              <a:rPr lang="en-IN" dirty="0" err="1"/>
              <a:t>userName</a:t>
            </a:r>
            <a:r>
              <a:rPr lang="en-IN" dirty="0"/>
              <a:t>) {</a:t>
            </a:r>
          </a:p>
          <a:p>
            <a:r>
              <a:rPr lang="en-IN" dirty="0"/>
              <a:t>		let name = </a:t>
            </a:r>
            <a:r>
              <a:rPr lang="en-IN" dirty="0" err="1"/>
              <a:t>userName</a:t>
            </a:r>
            <a:r>
              <a:rPr lang="en-IN" dirty="0"/>
              <a:t>;</a:t>
            </a:r>
          </a:p>
          <a:p>
            <a:r>
              <a:rPr lang="en-IN" dirty="0"/>
              <a:t>		let greet = </a:t>
            </a:r>
            <a:r>
              <a:rPr lang="en-IN" dirty="0" err="1"/>
              <a:t>userMsg</a:t>
            </a:r>
            <a:r>
              <a:rPr lang="en-IN" dirty="0"/>
              <a:t> + " " + name;</a:t>
            </a:r>
          </a:p>
          <a:p>
            <a:r>
              <a:rPr lang="en-IN" dirty="0"/>
              <a:t>		return greet;</a:t>
            </a:r>
          </a:p>
          <a:p>
            <a:r>
              <a:rPr lang="en-IN" dirty="0"/>
              <a:t>	}</a:t>
            </a:r>
          </a:p>
          <a:p>
            <a:r>
              <a:rPr lang="en-IN" dirty="0"/>
              <a:t>	</a:t>
            </a:r>
            <a:r>
              <a:rPr lang="en-IN" dirty="0" err="1"/>
              <a:t>userMsg</a:t>
            </a:r>
            <a:r>
              <a:rPr lang="en-IN" dirty="0"/>
              <a:t> = </a:t>
            </a:r>
            <a:r>
              <a:rPr lang="en-IN" dirty="0" err="1"/>
              <a:t>toUser</a:t>
            </a:r>
            <a:r>
              <a:rPr lang="en-IN" dirty="0"/>
              <a:t>("Bob");</a:t>
            </a:r>
          </a:p>
          <a:p>
            <a:r>
              <a:rPr lang="en-IN" dirty="0"/>
              <a:t>	return </a:t>
            </a:r>
            <a:r>
              <a:rPr lang="en-IN" dirty="0" err="1"/>
              <a:t>userMsg</a:t>
            </a:r>
            <a:r>
              <a:rPr lang="en-IN" dirty="0"/>
              <a:t>;</a:t>
            </a:r>
          </a:p>
          <a:p>
            <a:r>
              <a:rPr lang="en-IN" dirty="0"/>
              <a:t>}</a:t>
            </a:r>
          </a:p>
          <a:p>
            <a:r>
              <a:rPr lang="en-IN" dirty="0"/>
              <a:t>console.log(</a:t>
            </a:r>
            <a:r>
              <a:rPr lang="en-IN" dirty="0" err="1"/>
              <a:t>giveMessage</a:t>
            </a:r>
            <a:r>
              <a:rPr lang="en-IN" dirty="0"/>
              <a:t>("The world says hello dear: "));</a:t>
            </a:r>
          </a:p>
          <a:p>
            <a:r>
              <a:rPr lang="en-IN" dirty="0"/>
              <a:t>// The world says hello dear: Bob</a:t>
            </a:r>
          </a:p>
        </p:txBody>
      </p:sp>
    </p:spTree>
    <p:extLst>
      <p:ext uri="{BB962C8B-B14F-4D97-AF65-F5344CB8AC3E}">
        <p14:creationId xmlns:p14="http://schemas.microsoft.com/office/powerpoint/2010/main" val="191907556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0D3FA3-BF9A-3B07-6DC4-A8F0DD8C494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C7EA05A4-415E-A14E-35A9-47DA2D30605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4D5D09C3-D22B-755C-E56B-0F097439A468}"/>
              </a:ext>
            </a:extLst>
          </p:cNvPr>
          <p:cNvSpPr txBox="1"/>
          <p:nvPr/>
        </p:nvSpPr>
        <p:spPr>
          <a:xfrm>
            <a:off x="989029" y="560050"/>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Built-in Functions </a:t>
            </a:r>
          </a:p>
        </p:txBody>
      </p:sp>
      <p:sp>
        <p:nvSpPr>
          <p:cNvPr id="6" name="TextBox 5">
            <a:extLst>
              <a:ext uri="{FF2B5EF4-FFF2-40B4-BE49-F238E27FC236}">
                <a16:creationId xmlns:a16="http://schemas.microsoft.com/office/drawing/2014/main" id="{A01249EC-DE50-C54E-6940-D10A63963052}"/>
              </a:ext>
            </a:extLst>
          </p:cNvPr>
          <p:cNvSpPr txBox="1"/>
          <p:nvPr/>
        </p:nvSpPr>
        <p:spPr>
          <a:xfrm>
            <a:off x="278091" y="1021715"/>
            <a:ext cx="11075709"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JavaScript comes with certain built-in functions. To use them, they need to be invoked.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Below is the table with some of these built-in functions to understand their significance and usage.</a:t>
            </a:r>
          </a:p>
        </p:txBody>
      </p:sp>
      <p:pic>
        <p:nvPicPr>
          <p:cNvPr id="8" name="Picture 7">
            <a:extLst>
              <a:ext uri="{FF2B5EF4-FFF2-40B4-BE49-F238E27FC236}">
                <a16:creationId xmlns:a16="http://schemas.microsoft.com/office/drawing/2014/main" id="{5133B776-3873-E51C-3256-9826FA62129A}"/>
              </a:ext>
            </a:extLst>
          </p:cNvPr>
          <p:cNvPicPr>
            <a:picLocks noChangeAspect="1"/>
          </p:cNvPicPr>
          <p:nvPr/>
        </p:nvPicPr>
        <p:blipFill>
          <a:blip r:embed="rId2"/>
          <a:stretch>
            <a:fillRect/>
          </a:stretch>
        </p:blipFill>
        <p:spPr>
          <a:xfrm>
            <a:off x="0" y="1729601"/>
            <a:ext cx="12192000" cy="5128399"/>
          </a:xfrm>
          <a:prstGeom prst="rect">
            <a:avLst/>
          </a:prstGeom>
        </p:spPr>
      </p:pic>
    </p:spTree>
    <p:extLst>
      <p:ext uri="{BB962C8B-B14F-4D97-AF65-F5344CB8AC3E}">
        <p14:creationId xmlns:p14="http://schemas.microsoft.com/office/powerpoint/2010/main" val="255898980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6687B1-3668-4EE1-8FDC-EE1CE019D8A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1A8C07D-0997-1027-12B7-0CA183FF1F5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125</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EBBD1B0-E0E0-12C6-EE54-957A9F900B2E}"/>
              </a:ext>
            </a:extLst>
          </p:cNvPr>
          <p:cNvSpPr txBox="1"/>
          <p:nvPr/>
        </p:nvSpPr>
        <p:spPr>
          <a:xfrm>
            <a:off x="900259" y="560051"/>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Variable Scope in Functions </a:t>
            </a:r>
          </a:p>
        </p:txBody>
      </p:sp>
      <p:sp>
        <p:nvSpPr>
          <p:cNvPr id="7" name="TextBox 6">
            <a:extLst>
              <a:ext uri="{FF2B5EF4-FFF2-40B4-BE49-F238E27FC236}">
                <a16:creationId xmlns:a16="http://schemas.microsoft.com/office/drawing/2014/main" id="{90ABA6EE-63EA-5C3C-6283-40675707B205}"/>
              </a:ext>
            </a:extLst>
          </p:cNvPr>
          <p:cNvSpPr txBox="1"/>
          <p:nvPr/>
        </p:nvSpPr>
        <p:spPr>
          <a:xfrm>
            <a:off x="221530" y="1060196"/>
            <a:ext cx="11335732" cy="255454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Variable declaration in the JavaScript program can be done within the function or outside the function. But the accessibility of the variable to other parts of the same program is decided based on the place of its declaration. This accessibility of a variable is referred to as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JavaScript scopes can be of three types: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Global scope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Local scope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Block scope</a:t>
            </a:r>
          </a:p>
        </p:txBody>
      </p:sp>
      <p:sp>
        <p:nvSpPr>
          <p:cNvPr id="9" name="TextBox 8">
            <a:extLst>
              <a:ext uri="{FF2B5EF4-FFF2-40B4-BE49-F238E27FC236}">
                <a16:creationId xmlns:a16="http://schemas.microsoft.com/office/drawing/2014/main" id="{4D4B68CC-B18C-8B0E-028C-F2E7D9DA3867}"/>
              </a:ext>
            </a:extLst>
          </p:cNvPr>
          <p:cNvSpPr txBox="1"/>
          <p:nvPr/>
        </p:nvSpPr>
        <p:spPr>
          <a:xfrm>
            <a:off x="221529" y="3912372"/>
            <a:ext cx="11844779"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Variables defined outside function have Global Scope and they are accessible anywhere in the program.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226431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68CC60B-A3AA-3727-1296-7D52AC5C428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F77F8ACA-D56F-3CAD-B7A9-FDD784C3B16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126</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F9D9BB19-24CC-D7DD-969A-B7759750EA74}"/>
              </a:ext>
            </a:extLst>
          </p:cNvPr>
          <p:cNvSpPr txBox="1"/>
          <p:nvPr/>
        </p:nvSpPr>
        <p:spPr>
          <a:xfrm>
            <a:off x="800493" y="623164"/>
            <a:ext cx="10436258" cy="34163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//Global variable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var greet = "Hello JavaScript";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message()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//Global variable accessed inside the function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console.log("Message from inside the function: " + greet);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message();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//Global variable accessed outside the function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console.log("Message from outside the function: " + greet);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//Message from inside the function: Hello JavaScript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//Message from outside the function: Hello JavaScript</a:t>
            </a:r>
          </a:p>
        </p:txBody>
      </p:sp>
      <p:sp>
        <p:nvSpPr>
          <p:cNvPr id="7" name="TextBox 6">
            <a:extLst>
              <a:ext uri="{FF2B5EF4-FFF2-40B4-BE49-F238E27FC236}">
                <a16:creationId xmlns:a16="http://schemas.microsoft.com/office/drawing/2014/main" id="{C88CA5EA-700D-2C9C-314E-E73F156D0D7C}"/>
              </a:ext>
            </a:extLst>
          </p:cNvPr>
          <p:cNvSpPr txBox="1"/>
          <p:nvPr/>
        </p:nvSpPr>
        <p:spPr>
          <a:xfrm>
            <a:off x="296944" y="4367761"/>
            <a:ext cx="11684524"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Variables declared inside the function would have local scope. These variables cannot be accessed outside the declared function block.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310894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02C6890-CF59-E608-949E-7EFE6A42C6C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89B554B3-3334-F106-688C-6D4B9F341FD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127</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451212CF-1BA1-40D0-3103-E714F2D21AA4}"/>
              </a:ext>
            </a:extLst>
          </p:cNvPr>
          <p:cNvSpPr txBox="1"/>
          <p:nvPr/>
        </p:nvSpPr>
        <p:spPr>
          <a:xfrm>
            <a:off x="970175" y="629687"/>
            <a:ext cx="10251650" cy="31393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message()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//Local variable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var greet = "Hello JavaScript";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//Local variables are accessible inside the function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console.log("Message from inside the function: " + greet);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message();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//Local variable cannot be accessed outside the function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console.log("Message from outside the function: " + greet);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//Message from inside the function: Hello JavaScript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//Uncaught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ReferenceError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greet is not defined</a:t>
            </a:r>
          </a:p>
        </p:txBody>
      </p:sp>
      <p:sp>
        <p:nvSpPr>
          <p:cNvPr id="7" name="TextBox 6">
            <a:extLst>
              <a:ext uri="{FF2B5EF4-FFF2-40B4-BE49-F238E27FC236}">
                <a16:creationId xmlns:a16="http://schemas.microsoft.com/office/drawing/2014/main" id="{66855284-D301-7BAA-EFC5-2C4A5EE0EED9}"/>
              </a:ext>
            </a:extLst>
          </p:cNvPr>
          <p:cNvSpPr txBox="1"/>
          <p:nvPr/>
        </p:nvSpPr>
        <p:spPr>
          <a:xfrm>
            <a:off x="202676" y="3978359"/>
            <a:ext cx="11571402"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If a local variable is declared without the use of keyword 'var', it takes a global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235954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66995A1-33B6-A8AD-C8B5-8832B192CDE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1968D7D5-61B4-B930-EE81-D5D1A6B3D9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1CB981B-11FF-4B9B-882D-26DA70AAC6C9}"/>
              </a:ext>
            </a:extLst>
          </p:cNvPr>
          <p:cNvSpPr txBox="1"/>
          <p:nvPr/>
        </p:nvSpPr>
        <p:spPr>
          <a:xfrm>
            <a:off x="890832" y="651443"/>
            <a:ext cx="10996367" cy="31393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//Global variable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var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"Mark";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fullName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//Variable declared without var has global scope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lastName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"Zuckerberg";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console.log("Full Name from inside the function: "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 "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lastName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fullName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console.log("Full Name from outside the function: "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 "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lastName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//Full Name from inside the function: Mark Zuckerberg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//Full Name from outside the function: Mark Zuckerberg</a:t>
            </a:r>
          </a:p>
        </p:txBody>
      </p:sp>
      <p:sp>
        <p:nvSpPr>
          <p:cNvPr id="7" name="TextBox 6">
            <a:extLst>
              <a:ext uri="{FF2B5EF4-FFF2-40B4-BE49-F238E27FC236}">
                <a16:creationId xmlns:a16="http://schemas.microsoft.com/office/drawing/2014/main" id="{E5C79625-DEAB-2082-8515-9A8D6B7F2745}"/>
              </a:ext>
            </a:extLst>
          </p:cNvPr>
          <p:cNvSpPr txBox="1"/>
          <p:nvPr/>
        </p:nvSpPr>
        <p:spPr>
          <a:xfrm>
            <a:off x="183821" y="4057894"/>
            <a:ext cx="11703377"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 2015, JavaScript introduced two new keywords to declare variables: let and const.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Variables declared with 'var' keyword are function-scoped whereas variables declared with 'let' and 'const' are block-scoped and they exist only in the block in which they are defined.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Consider the below example:</a:t>
            </a:r>
          </a:p>
        </p:txBody>
      </p:sp>
    </p:spTree>
    <p:extLst>
      <p:ext uri="{BB962C8B-B14F-4D97-AF65-F5344CB8AC3E}">
        <p14:creationId xmlns:p14="http://schemas.microsoft.com/office/powerpoint/2010/main" val="234393976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97013EC-B0D6-A775-E845-B62453EE0E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C24ECC1D-CC2B-34CD-8AE8-486766F50D4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F50BCBC0-7B9D-0A39-DF8B-40D16BF7E61B}"/>
              </a:ext>
            </a:extLst>
          </p:cNvPr>
          <p:cNvSpPr txBox="1"/>
          <p:nvPr/>
        </p:nvSpPr>
        <p:spPr>
          <a:xfrm>
            <a:off x="989028" y="659011"/>
            <a:ext cx="9333322"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testVar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if (10 == 10)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var flag = "true";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console.log(flag); //true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testVar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7" name="TextBox 6">
            <a:extLst>
              <a:ext uri="{FF2B5EF4-FFF2-40B4-BE49-F238E27FC236}">
                <a16:creationId xmlns:a16="http://schemas.microsoft.com/office/drawing/2014/main" id="{96B29858-4E5B-E596-1B04-F4670C1C6AC1}"/>
              </a:ext>
            </a:extLst>
          </p:cNvPr>
          <p:cNvSpPr txBox="1"/>
          <p:nvPr/>
        </p:nvSpPr>
        <p:spPr>
          <a:xfrm>
            <a:off x="296944" y="2967335"/>
            <a:ext cx="11759938"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 the above example, the variable flag declared inside 'if' block is accessible outside the block since it has function scope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Modifying the code to use 'let' variable will result in an error:</a:t>
            </a:r>
          </a:p>
        </p:txBody>
      </p:sp>
      <p:sp>
        <p:nvSpPr>
          <p:cNvPr id="9" name="TextBox 8">
            <a:extLst>
              <a:ext uri="{FF2B5EF4-FFF2-40B4-BE49-F238E27FC236}">
                <a16:creationId xmlns:a16="http://schemas.microsoft.com/office/drawing/2014/main" id="{FCD07615-A273-95EF-D663-D775E5FBD45E}"/>
              </a:ext>
            </a:extLst>
          </p:cNvPr>
          <p:cNvSpPr txBox="1"/>
          <p:nvPr/>
        </p:nvSpPr>
        <p:spPr>
          <a:xfrm>
            <a:off x="989028" y="4048026"/>
            <a:ext cx="10125173"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testVar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if (10 == 10)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flag = "true";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console.log(flag); //Uncaught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ReferenceError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flag is not defined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testVar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3997431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83CB36E-95DE-9C20-DA1F-3EADB94B69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72F649E-3C9D-CFC9-617E-F4A9DE053AC4}"/>
              </a:ext>
            </a:extLst>
          </p:cNvPr>
          <p:cNvSpPr>
            <a:spLocks noGrp="1"/>
          </p:cNvSpPr>
          <p:nvPr>
            <p:ph type="sldNum" sz="quarter" idx="12"/>
          </p:nvPr>
        </p:nvSpPr>
        <p:spPr/>
        <p:txBody>
          <a:bodyPr/>
          <a:lstStyle/>
          <a:p>
            <a:fld id="{4A777409-9C5A-4B07-8E32-19F22F7D558C}" type="slidenum">
              <a:rPr lang="en-IN" smtClean="0"/>
              <a:t>13</a:t>
            </a:fld>
            <a:endParaRPr lang="en-IN" dirty="0"/>
          </a:p>
        </p:txBody>
      </p:sp>
      <p:sp>
        <p:nvSpPr>
          <p:cNvPr id="5" name="TextBox 4">
            <a:extLst>
              <a:ext uri="{FF2B5EF4-FFF2-40B4-BE49-F238E27FC236}">
                <a16:creationId xmlns:a16="http://schemas.microsoft.com/office/drawing/2014/main" id="{EA925551-4739-C4DB-85EA-D90F795368BA}"/>
              </a:ext>
            </a:extLst>
          </p:cNvPr>
          <p:cNvSpPr txBox="1"/>
          <p:nvPr/>
        </p:nvSpPr>
        <p:spPr>
          <a:xfrm>
            <a:off x="989029" y="702918"/>
            <a:ext cx="8748860" cy="2308324"/>
          </a:xfrm>
          <a:prstGeom prst="rect">
            <a:avLst/>
          </a:prstGeom>
          <a:noFill/>
        </p:spPr>
        <p:txBody>
          <a:bodyPr wrap="square">
            <a:spAutoFit/>
          </a:bodyPr>
          <a:lstStyle/>
          <a:p>
            <a:r>
              <a:rPr lang="en-IN" dirty="0"/>
              <a:t>&lt;html&gt;</a:t>
            </a:r>
          </a:p>
          <a:p>
            <a:r>
              <a:rPr lang="en-IN" dirty="0"/>
              <a:t>&lt;head&gt;</a:t>
            </a:r>
          </a:p>
          <a:p>
            <a:r>
              <a:rPr lang="en-IN" dirty="0"/>
              <a:t>    &lt;!-- *.</a:t>
            </a:r>
            <a:r>
              <a:rPr lang="en-IN" dirty="0" err="1"/>
              <a:t>js</a:t>
            </a:r>
            <a:r>
              <a:rPr lang="en-IN" dirty="0"/>
              <a:t> file contain the JavaScript code --&gt;</a:t>
            </a:r>
          </a:p>
          <a:p>
            <a:r>
              <a:rPr lang="en-IN" dirty="0"/>
              <a:t>    &lt;script </a:t>
            </a:r>
            <a:r>
              <a:rPr lang="en-IN" dirty="0" err="1"/>
              <a:t>src</a:t>
            </a:r>
            <a:r>
              <a:rPr lang="en-IN" dirty="0"/>
              <a:t>="*.</a:t>
            </a:r>
            <a:r>
              <a:rPr lang="en-IN" dirty="0" err="1"/>
              <a:t>js</a:t>
            </a:r>
            <a:r>
              <a:rPr lang="en-IN" dirty="0"/>
              <a:t>"&gt;&lt;/script&gt;</a:t>
            </a:r>
          </a:p>
          <a:p>
            <a:r>
              <a:rPr lang="en-IN" dirty="0"/>
              <a:t>&lt;/head&gt;</a:t>
            </a:r>
          </a:p>
          <a:p>
            <a:r>
              <a:rPr lang="en-IN" dirty="0"/>
              <a:t>&lt;body&gt;</a:t>
            </a:r>
          </a:p>
          <a:p>
            <a:r>
              <a:rPr lang="en-IN" dirty="0"/>
              <a:t>&lt;/body&gt;</a:t>
            </a:r>
          </a:p>
          <a:p>
            <a:r>
              <a:rPr lang="en-IN" dirty="0"/>
              <a:t>&lt;/html&gt;</a:t>
            </a:r>
          </a:p>
        </p:txBody>
      </p:sp>
      <p:sp>
        <p:nvSpPr>
          <p:cNvPr id="7" name="TextBox 6">
            <a:extLst>
              <a:ext uri="{FF2B5EF4-FFF2-40B4-BE49-F238E27FC236}">
                <a16:creationId xmlns:a16="http://schemas.microsoft.com/office/drawing/2014/main" id="{CD284AEF-035E-C171-9DB4-5CDCCCE73647}"/>
              </a:ext>
            </a:extLst>
          </p:cNvPr>
          <p:cNvSpPr txBox="1"/>
          <p:nvPr/>
        </p:nvSpPr>
        <p:spPr>
          <a:xfrm>
            <a:off x="457199" y="3200428"/>
            <a:ext cx="8017497" cy="707886"/>
          </a:xfrm>
          <a:prstGeom prst="rect">
            <a:avLst/>
          </a:prstGeom>
          <a:noFill/>
        </p:spPr>
        <p:txBody>
          <a:bodyPr wrap="square">
            <a:spAutoFit/>
          </a:bodyPr>
          <a:lstStyle/>
          <a:p>
            <a:r>
              <a:rPr lang="en-IN" sz="2000" b="1" dirty="0">
                <a:solidFill>
                  <a:schemeClr val="tx1">
                    <a:lumMod val="65000"/>
                    <a:lumOff val="35000"/>
                  </a:schemeClr>
                </a:solidFill>
                <a:effectLst/>
              </a:rPr>
              <a:t>Example:</a:t>
            </a:r>
            <a:endParaRPr lang="en-IN" sz="2000" dirty="0">
              <a:solidFill>
                <a:schemeClr val="tx1">
                  <a:lumMod val="65000"/>
                  <a:lumOff val="35000"/>
                </a:schemeClr>
              </a:solidFill>
              <a:effectLst/>
            </a:endParaRPr>
          </a:p>
          <a:p>
            <a:r>
              <a:rPr lang="en-IN" sz="2000" b="1" dirty="0">
                <a:solidFill>
                  <a:schemeClr val="tx1">
                    <a:lumMod val="65000"/>
                    <a:lumOff val="35000"/>
                  </a:schemeClr>
                </a:solidFill>
                <a:effectLst/>
              </a:rPr>
              <a:t>Demo.js </a:t>
            </a:r>
            <a:r>
              <a:rPr lang="en-IN"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70BD7E22-33EA-FC08-BA75-0EDC4D6AB2B3}"/>
              </a:ext>
            </a:extLst>
          </p:cNvPr>
          <p:cNvSpPr txBox="1"/>
          <p:nvPr/>
        </p:nvSpPr>
        <p:spPr>
          <a:xfrm>
            <a:off x="871979" y="4235649"/>
            <a:ext cx="6099142" cy="923330"/>
          </a:xfrm>
          <a:prstGeom prst="rect">
            <a:avLst/>
          </a:prstGeom>
          <a:noFill/>
        </p:spPr>
        <p:txBody>
          <a:bodyPr wrap="square">
            <a:spAutoFit/>
          </a:bodyPr>
          <a:lstStyle/>
          <a:p>
            <a:r>
              <a:rPr lang="en-IN" dirty="0"/>
              <a:t>let </a:t>
            </a:r>
            <a:r>
              <a:rPr lang="en-IN" dirty="0" err="1"/>
              <a:t>firstName</a:t>
            </a:r>
            <a:r>
              <a:rPr lang="en-IN" dirty="0"/>
              <a:t>="</a:t>
            </a:r>
            <a:r>
              <a:rPr lang="en-IN" dirty="0" err="1"/>
              <a:t>Rexha</a:t>
            </a:r>
            <a:r>
              <a:rPr lang="en-IN" dirty="0"/>
              <a:t>";</a:t>
            </a:r>
          </a:p>
          <a:p>
            <a:r>
              <a:rPr lang="en-IN" dirty="0"/>
              <a:t>let </a:t>
            </a:r>
            <a:r>
              <a:rPr lang="en-IN" dirty="0" err="1"/>
              <a:t>lastName</a:t>
            </a:r>
            <a:r>
              <a:rPr lang="en-IN" dirty="0"/>
              <a:t> ="</a:t>
            </a:r>
            <a:r>
              <a:rPr lang="en-IN" dirty="0" err="1"/>
              <a:t>Bebe</a:t>
            </a:r>
            <a:r>
              <a:rPr lang="en-IN" dirty="0"/>
              <a:t>";</a:t>
            </a:r>
          </a:p>
          <a:p>
            <a:r>
              <a:rPr lang="en-IN" dirty="0"/>
              <a:t>console.log(</a:t>
            </a:r>
            <a:r>
              <a:rPr lang="en-IN" dirty="0" err="1"/>
              <a:t>firstName</a:t>
            </a:r>
            <a:r>
              <a:rPr lang="en-IN" dirty="0"/>
              <a:t>+" "+</a:t>
            </a:r>
            <a:r>
              <a:rPr lang="en-IN" dirty="0" err="1"/>
              <a:t>lastName</a:t>
            </a:r>
            <a:r>
              <a:rPr lang="en-IN" dirty="0"/>
              <a:t>);</a:t>
            </a:r>
          </a:p>
        </p:txBody>
      </p:sp>
    </p:spTree>
    <p:extLst>
      <p:ext uri="{BB962C8B-B14F-4D97-AF65-F5344CB8AC3E}">
        <p14:creationId xmlns:p14="http://schemas.microsoft.com/office/powerpoint/2010/main" val="13679111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583F8E-E4B6-7CF9-80D6-35F3434455F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8C89BBFD-B168-D42E-6D5C-2550378DD9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130</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0D8EF95-98E4-DDC5-02D2-837AB5478DD1}"/>
              </a:ext>
            </a:extLst>
          </p:cNvPr>
          <p:cNvSpPr txBox="1"/>
          <p:nvPr/>
        </p:nvSpPr>
        <p:spPr>
          <a:xfrm>
            <a:off x="989028" y="660124"/>
            <a:ext cx="9917783"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usage of 'let' in the above code snippet has restricted the variable scope only to 'if' block.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'const' has the same scope as that of 'let' i.e., block scope.</a:t>
            </a:r>
          </a:p>
        </p:txBody>
      </p:sp>
      <p:sp>
        <p:nvSpPr>
          <p:cNvPr id="7" name="TextBox 6">
            <a:extLst>
              <a:ext uri="{FF2B5EF4-FFF2-40B4-BE49-F238E27FC236}">
                <a16:creationId xmlns:a16="http://schemas.microsoft.com/office/drawing/2014/main" id="{9616B1A9-6173-47D4-AAAF-A564715EDD19}"/>
              </a:ext>
            </a:extLst>
          </p:cNvPr>
          <p:cNvSpPr txBox="1"/>
          <p:nvPr/>
        </p:nvSpPr>
        <p:spPr>
          <a:xfrm>
            <a:off x="319726" y="1497672"/>
            <a:ext cx="11552548" cy="286232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JavaScript interpreter follows the process called hoisting.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Hoisting means all the variable and function declarations wherever they are present throughout the program, gets lifted and declared to the top of the program. Only the declaration and not the initialization gets hoisted to the top.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If a variable is tried to access without declaration, the Reference Error is thrown.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Let us declare and initialize the variable in the code but after it is accessed.           </a:t>
            </a:r>
          </a:p>
        </p:txBody>
      </p:sp>
      <p:sp>
        <p:nvSpPr>
          <p:cNvPr id="9" name="TextBox 8">
            <a:extLst>
              <a:ext uri="{FF2B5EF4-FFF2-40B4-BE49-F238E27FC236}">
                <a16:creationId xmlns:a16="http://schemas.microsoft.com/office/drawing/2014/main" id="{585BB608-FD09-B0DA-70BE-3151A855420D}"/>
              </a:ext>
            </a:extLst>
          </p:cNvPr>
          <p:cNvSpPr txBox="1"/>
          <p:nvPr/>
        </p:nvSpPr>
        <p:spPr>
          <a:xfrm>
            <a:off x="319725" y="4464256"/>
            <a:ext cx="11552547"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console.log("First name: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//First name: undefined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var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"Mark";</a:t>
            </a:r>
          </a:p>
        </p:txBody>
      </p:sp>
      <p:sp>
        <p:nvSpPr>
          <p:cNvPr id="11" name="TextBox 10">
            <a:extLst>
              <a:ext uri="{FF2B5EF4-FFF2-40B4-BE49-F238E27FC236}">
                <a16:creationId xmlns:a16="http://schemas.microsoft.com/office/drawing/2014/main" id="{E7D18BCA-067F-1E76-60AB-ACC705EC299A}"/>
              </a:ext>
            </a:extLst>
          </p:cNvPr>
          <p:cNvSpPr txBox="1"/>
          <p:nvPr/>
        </p:nvSpPr>
        <p:spPr>
          <a:xfrm>
            <a:off x="319725" y="5423003"/>
            <a:ext cx="1169945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Because of Hoisting, the code is interpreted as below by the interpreter:</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881113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B4890AC-85F6-AD96-4FA7-D2EF8CBF476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3AD2C78-81AC-94B9-C12A-D6C617B2D8A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82E7835-E56A-9186-EB3F-4E015AD4FC9F}"/>
              </a:ext>
            </a:extLst>
          </p:cNvPr>
          <p:cNvSpPr txBox="1"/>
          <p:nvPr/>
        </p:nvSpPr>
        <p:spPr>
          <a:xfrm>
            <a:off x="989029" y="631844"/>
            <a:ext cx="9333322"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var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console.log("First name: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First name: undefined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="Mark";</a:t>
            </a:r>
          </a:p>
        </p:txBody>
      </p:sp>
      <p:sp>
        <p:nvSpPr>
          <p:cNvPr id="7" name="TextBox 6">
            <a:extLst>
              <a:ext uri="{FF2B5EF4-FFF2-40B4-BE49-F238E27FC236}">
                <a16:creationId xmlns:a16="http://schemas.microsoft.com/office/drawing/2014/main" id="{C5759B74-0CAC-3406-E9A4-6B476B902794}"/>
              </a:ext>
            </a:extLst>
          </p:cNvPr>
          <p:cNvSpPr txBox="1"/>
          <p:nvPr/>
        </p:nvSpPr>
        <p:spPr>
          <a:xfrm>
            <a:off x="230957" y="1579361"/>
            <a:ext cx="11552548" cy="224676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Hoisting here helps interpret to find the declaration at the top of the program and thus reference error goes away. But interpreter says that the variable is not defined. This is because hoisting only lifted the variable declaration on the top and not initialization.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Variables declared using 'let' and 'const' are not hoisted to the top of the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p:txBody>
      </p:sp>
      <p:sp>
        <p:nvSpPr>
          <p:cNvPr id="9" name="TextBox 8">
            <a:extLst>
              <a:ext uri="{FF2B5EF4-FFF2-40B4-BE49-F238E27FC236}">
                <a16:creationId xmlns:a16="http://schemas.microsoft.com/office/drawing/2014/main" id="{2B6F9196-A5D7-8B7F-09AC-40CA455CD738}"/>
              </a:ext>
            </a:extLst>
          </p:cNvPr>
          <p:cNvSpPr txBox="1"/>
          <p:nvPr/>
        </p:nvSpPr>
        <p:spPr>
          <a:xfrm>
            <a:off x="230956" y="3918896"/>
            <a:ext cx="9167567"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console.log("First name: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"Mark";</a:t>
            </a:r>
          </a:p>
        </p:txBody>
      </p:sp>
      <p:sp>
        <p:nvSpPr>
          <p:cNvPr id="11" name="TextBox 10">
            <a:extLst>
              <a:ext uri="{FF2B5EF4-FFF2-40B4-BE49-F238E27FC236}">
                <a16:creationId xmlns:a16="http://schemas.microsoft.com/office/drawing/2014/main" id="{F67E32E0-7B21-C7AB-C485-ECDDAB4E7841}"/>
              </a:ext>
            </a:extLst>
          </p:cNvPr>
          <p:cNvSpPr txBox="1"/>
          <p:nvPr/>
        </p:nvSpPr>
        <p:spPr>
          <a:xfrm>
            <a:off x="230955" y="4823482"/>
            <a:ext cx="11646817"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above code throws an error as ”Uncaught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ReferenceError</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Cannot access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firstName</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before initialization”</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468734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770A6C6-9564-8D7A-E17D-06D616ABE6E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622B483E-15B9-8230-FEB7-6BBFE425815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132</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F670A07-DDCC-B1B8-BC47-E998443F50DE}"/>
              </a:ext>
            </a:extLst>
          </p:cNvPr>
          <p:cNvSpPr txBox="1"/>
          <p:nvPr/>
        </p:nvSpPr>
        <p:spPr>
          <a:xfrm>
            <a:off x="989029" y="560050"/>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Tryout</a:t>
            </a: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 Functions </a:t>
            </a:r>
          </a:p>
        </p:txBody>
      </p:sp>
      <p:sp>
        <p:nvSpPr>
          <p:cNvPr id="7" name="TextBox 6">
            <a:extLst>
              <a:ext uri="{FF2B5EF4-FFF2-40B4-BE49-F238E27FC236}">
                <a16:creationId xmlns:a16="http://schemas.microsoft.com/office/drawing/2014/main" id="{A53C328D-E2F4-5BD1-849D-103A855C86F0}"/>
              </a:ext>
            </a:extLst>
          </p:cNvPr>
          <p:cNvSpPr txBox="1"/>
          <p:nvPr/>
        </p:nvSpPr>
        <p:spPr>
          <a:xfrm>
            <a:off x="989028" y="1143075"/>
            <a:ext cx="10690781"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Problem Statement:</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Observe the output to check the execution of built-in functions, as well as user-defined functions in which simple interest is calculated.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Activity:</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You are suggested to create one more function named to calculate Compound Interest.</a:t>
            </a:r>
          </a:p>
        </p:txBody>
      </p:sp>
      <p:sp>
        <p:nvSpPr>
          <p:cNvPr id="9" name="TextBox 8">
            <a:extLst>
              <a:ext uri="{FF2B5EF4-FFF2-40B4-BE49-F238E27FC236}">
                <a16:creationId xmlns:a16="http://schemas.microsoft.com/office/drawing/2014/main" id="{898D94FA-ACA5-F129-16A2-6BF75B32B17D}"/>
              </a:ext>
            </a:extLst>
          </p:cNvPr>
          <p:cNvSpPr txBox="1"/>
          <p:nvPr/>
        </p:nvSpPr>
        <p:spPr>
          <a:xfrm>
            <a:off x="989027" y="3082067"/>
            <a:ext cx="9078799" cy="34163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&lt;!DOCTYPE html&gt;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&lt;html&gt;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&lt;head&gt;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&lt;title&gt;Functions Demo&lt;/title&gt;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&lt;style&gt;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body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padding-top: 10px;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&lt;/style&gt;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&lt;/head&gt;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300518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85AB68-5222-C7F3-3629-49758416027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90674017-CD7C-5630-23C0-903DB546FAB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133</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FD34008E-28E1-725A-4F96-D4AF57542AAC}"/>
              </a:ext>
            </a:extLst>
          </p:cNvPr>
          <p:cNvSpPr txBox="1"/>
          <p:nvPr/>
        </p:nvSpPr>
        <p:spPr>
          <a:xfrm>
            <a:off x="989028" y="647076"/>
            <a:ext cx="8136117"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&lt;body class="container-fluid"&gt;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 class="panel panel-primary"&gt;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 class="panel-heading"&gt;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&lt;h3&gt;Functions&lt;/h3&gt;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&lt;/div&gt;</a:t>
            </a:r>
          </a:p>
        </p:txBody>
      </p:sp>
      <p:sp>
        <p:nvSpPr>
          <p:cNvPr id="9" name="TextBox 8">
            <a:extLst>
              <a:ext uri="{FF2B5EF4-FFF2-40B4-BE49-F238E27FC236}">
                <a16:creationId xmlns:a16="http://schemas.microsoft.com/office/drawing/2014/main" id="{E4B7983B-B563-E773-8269-C266B2CB1565}"/>
              </a:ext>
            </a:extLst>
          </p:cNvPr>
          <p:cNvSpPr txBox="1"/>
          <p:nvPr/>
        </p:nvSpPr>
        <p:spPr>
          <a:xfrm>
            <a:off x="989028" y="2124404"/>
            <a:ext cx="11576115" cy="480131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&lt;div class="panel-body"&gt;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&lt;script&gt;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function execute() //User defined Function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//Functions from No.1 to No.6 are Built-In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//1. alert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alert("Let us calculate SI");</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//2. prompt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P = prompt("Please enter Principal Amount");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R = prompt("Please enter Rate of Interest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N = prompt("Please enter Number of Years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("You have entered P :  " + P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("You have entered R :  " + R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("You have entered N :  " + N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392332431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8452BC-14E5-FE9E-7F8C-2F8A81BC71A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ABE9D5B5-BA09-4042-FAEB-96EB11DBF46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635AE26-5682-DA95-D3FB-FAC2A3DCE972}"/>
              </a:ext>
            </a:extLst>
          </p:cNvPr>
          <p:cNvSpPr txBox="1"/>
          <p:nvPr/>
        </p:nvSpPr>
        <p:spPr>
          <a:xfrm>
            <a:off x="838200" y="568094"/>
            <a:ext cx="11774079" cy="67403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//3. confirm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decision = confirm("Shall we proceed to calculate SI?");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if (decision) console.log("You decided to proceed"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else console.log("You decided not to proceed"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//4. eval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eval(P * R *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("Calculated SI is " + (eval(P * R * N)) / 100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//5.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setTimeout</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function executeMe1()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timeout !!!"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setTimeout</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(executeMe1, 3000);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//6.setInterval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function executeMe2()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//execute();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called at regular interval !!!"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setInterval</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(executeMe2, 3000);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09576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EABE4DC-D69D-B663-BFA1-A76A8780D43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D61F6360-35F2-7C30-239C-50338F2B7E2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135</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35D83D31-72CE-B6D9-3F87-6B0593D65627}"/>
              </a:ext>
            </a:extLst>
          </p:cNvPr>
          <p:cNvSpPr txBox="1"/>
          <p:nvPr/>
        </p:nvSpPr>
        <p:spPr>
          <a:xfrm>
            <a:off x="1220771" y="575283"/>
            <a:ext cx="6099142"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&lt;/script&gt;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&lt;/div&gt;</a:t>
            </a:r>
          </a:p>
        </p:txBody>
      </p:sp>
      <p:sp>
        <p:nvSpPr>
          <p:cNvPr id="7" name="TextBox 6">
            <a:extLst>
              <a:ext uri="{FF2B5EF4-FFF2-40B4-BE49-F238E27FC236}">
                <a16:creationId xmlns:a16="http://schemas.microsoft.com/office/drawing/2014/main" id="{FDCE2C9C-CA3D-4700-E0B8-F5EC873F6B68}"/>
              </a:ext>
            </a:extLst>
          </p:cNvPr>
          <p:cNvSpPr txBox="1"/>
          <p:nvPr/>
        </p:nvSpPr>
        <p:spPr>
          <a:xfrm>
            <a:off x="1371598" y="1711489"/>
            <a:ext cx="9982201"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&lt;button onclick="execute();"&gt;Click Here to Calculate SI&lt;/button&gt;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&lt;/body&gt;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&lt;/html&gt;</a:t>
            </a:r>
          </a:p>
        </p:txBody>
      </p:sp>
    </p:spTree>
    <p:extLst>
      <p:ext uri="{BB962C8B-B14F-4D97-AF65-F5344CB8AC3E}">
        <p14:creationId xmlns:p14="http://schemas.microsoft.com/office/powerpoint/2010/main" val="112380130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DD4C33-30C7-11EE-139D-CA19677C34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89F5E570-EF5A-01C5-A716-A4C8F054EC5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136</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CCBFD23-02D7-46BF-A0B6-2E866DEDBE69}"/>
              </a:ext>
            </a:extLst>
          </p:cNvPr>
          <p:cNvSpPr txBox="1"/>
          <p:nvPr/>
        </p:nvSpPr>
        <p:spPr>
          <a:xfrm>
            <a:off x="913615" y="635465"/>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Working With Classes </a:t>
            </a:r>
          </a:p>
        </p:txBody>
      </p:sp>
      <p:sp>
        <p:nvSpPr>
          <p:cNvPr id="7" name="TextBox 6">
            <a:extLst>
              <a:ext uri="{FF2B5EF4-FFF2-40B4-BE49-F238E27FC236}">
                <a16:creationId xmlns:a16="http://schemas.microsoft.com/office/drawing/2014/main" id="{93512B7F-0101-86B3-EEC9-F8107D304099}"/>
              </a:ext>
            </a:extLst>
          </p:cNvPr>
          <p:cNvSpPr txBox="1"/>
          <p:nvPr/>
        </p:nvSpPr>
        <p:spPr>
          <a:xfrm>
            <a:off x="183823" y="1342227"/>
            <a:ext cx="11477134" cy="378565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 2015, JavaScript introduced the concept of the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Classes and Objects in JavaScript coding can be created similar to any other Object-Oriented language.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Classes can also have methods performing different logic using the class properties respectively.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new feature like Class and Inheritance eases the development and work with Classes in the application.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JavaScript is an object-based language based on prototypes and allows to create hierarchies of objects and to have inheritance of properties and their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Class syntax is built on top of the existing prototype-based inheritance model. </a:t>
            </a:r>
          </a:p>
        </p:txBody>
      </p:sp>
    </p:spTree>
    <p:extLst>
      <p:ext uri="{BB962C8B-B14F-4D97-AF65-F5344CB8AC3E}">
        <p14:creationId xmlns:p14="http://schemas.microsoft.com/office/powerpoint/2010/main" val="405464475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BA04AD5-5C9A-D510-1841-8FF35433E0E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3D34DF64-2FB6-21C0-DABB-FA162B3753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137</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32C7556-625E-920E-6237-E62DD6A50F26}"/>
              </a:ext>
            </a:extLst>
          </p:cNvPr>
          <p:cNvSpPr txBox="1"/>
          <p:nvPr/>
        </p:nvSpPr>
        <p:spPr>
          <a:xfrm>
            <a:off x="900259" y="588332"/>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Creating and </a:t>
            </a:r>
            <a:r>
              <a:rPr kumimoji="0" lang="en-IN" sz="2400" b="1"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Inherting</a:t>
            </a: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Classes </a:t>
            </a:r>
          </a:p>
        </p:txBody>
      </p:sp>
      <p:sp>
        <p:nvSpPr>
          <p:cNvPr id="7" name="TextBox 6">
            <a:extLst>
              <a:ext uri="{FF2B5EF4-FFF2-40B4-BE49-F238E27FC236}">
                <a16:creationId xmlns:a16="http://schemas.microsoft.com/office/drawing/2014/main" id="{8BB76979-DCAB-5E4A-87A9-DF6A9922DA35}"/>
              </a:ext>
            </a:extLst>
          </p:cNvPr>
          <p:cNvSpPr txBox="1"/>
          <p:nvPr/>
        </p:nvSpPr>
        <p:spPr>
          <a:xfrm>
            <a:off x="221529" y="1148161"/>
            <a:ext cx="11609109" cy="470898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Classes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 2015, ECMAScript introduced the concept of classes to JavaScript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keyword class is used to create a class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constructor method is called each time the class object is created and initialized.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Objects are a real-time representation of any entity.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Different methods are used to communicate between various objects, to perform various operations.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below code demonstrates a calculator accepting two numbers to do addition and subtraction operations. </a:t>
            </a:r>
          </a:p>
        </p:txBody>
      </p:sp>
    </p:spTree>
    <p:extLst>
      <p:ext uri="{BB962C8B-B14F-4D97-AF65-F5344CB8AC3E}">
        <p14:creationId xmlns:p14="http://schemas.microsoft.com/office/powerpoint/2010/main" val="165471994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8B489CE-23CB-6D75-B8AA-CBA14EAD1BB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DE580D1C-63B8-6102-EA64-D7FF67AAFC0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138</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0C9C095-3A08-BBE1-28D7-60072937DAF5}"/>
              </a:ext>
            </a:extLst>
          </p:cNvPr>
          <p:cNvSpPr txBox="1"/>
          <p:nvPr/>
        </p:nvSpPr>
        <p:spPr>
          <a:xfrm>
            <a:off x="443060" y="1041591"/>
            <a:ext cx="11972042" cy="507831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class Calculator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constructor(num1, num2){  // Constructor used for initializing the class instance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Properties initialized in the constructor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this.num1 = num1;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this.num2 = num2;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Methods of the class used for performing operations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add()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 this.num1 + this.num2;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subtract()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 this.num1 - this.num2;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calculator = new Calculator(300, 100); // Creating Calculator class object or instance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console.log("Add method returns"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calculator.add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Add method returns 400.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console.log("Subtract method returns"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calculator.subtract</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Subtract method returns 200. </a:t>
            </a:r>
          </a:p>
        </p:txBody>
      </p:sp>
    </p:spTree>
    <p:extLst>
      <p:ext uri="{BB962C8B-B14F-4D97-AF65-F5344CB8AC3E}">
        <p14:creationId xmlns:p14="http://schemas.microsoft.com/office/powerpoint/2010/main" val="142710806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63944A4-FDE9-9DD4-AC50-D02807A07B1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249B40E9-D80C-A5E7-AF95-B604A760ED7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139</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8385BF9F-7448-8F00-4474-724FCA75DB1D}"/>
              </a:ext>
            </a:extLst>
          </p:cNvPr>
          <p:cNvSpPr txBox="1"/>
          <p:nvPr/>
        </p:nvSpPr>
        <p:spPr>
          <a:xfrm>
            <a:off x="855089" y="602844"/>
            <a:ext cx="10481821" cy="16312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Static methods can be created in JavaScript using the </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static</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keyword like in other programming languages. Static values can be accessed </a:t>
            </a:r>
            <a:r>
              <a:rPr kumimoji="0" lang="en-US" sz="2000" b="0" i="1"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only</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using the class name and not using '</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this</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keyword. Else it will lead to an error.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 the below example, display() is a static method and it is accessed using the class name.</a:t>
            </a:r>
          </a:p>
        </p:txBody>
      </p:sp>
      <p:sp>
        <p:nvSpPr>
          <p:cNvPr id="7" name="TextBox 6">
            <a:extLst>
              <a:ext uri="{FF2B5EF4-FFF2-40B4-BE49-F238E27FC236}">
                <a16:creationId xmlns:a16="http://schemas.microsoft.com/office/drawing/2014/main" id="{E743F5D9-A79C-8382-C293-914731BF2061}"/>
              </a:ext>
            </a:extLst>
          </p:cNvPr>
          <p:cNvSpPr txBox="1"/>
          <p:nvPr/>
        </p:nvSpPr>
        <p:spPr>
          <a:xfrm>
            <a:off x="-188537" y="2398332"/>
            <a:ext cx="10878532" cy="424731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class Calculator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constructor(num1, num2) {  // Constructor used for initializing the class instance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Properties initialized in the constructor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this.num1 = num1;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this.num2 = num2;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static method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static display()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console.log("This is a calculator app");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Methods of the class used for performing operations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add()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 this.num1 + this.num2;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689171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D716E3-D9BB-EFBD-9D51-5E3B551D7D2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BB221AA-8461-5A3F-53B7-34C9F9DD980C}"/>
              </a:ext>
            </a:extLst>
          </p:cNvPr>
          <p:cNvSpPr>
            <a:spLocks noGrp="1"/>
          </p:cNvSpPr>
          <p:nvPr>
            <p:ph type="sldNum" sz="quarter" idx="12"/>
          </p:nvPr>
        </p:nvSpPr>
        <p:spPr/>
        <p:txBody>
          <a:bodyPr/>
          <a:lstStyle/>
          <a:p>
            <a:fld id="{4A777409-9C5A-4B07-8E32-19F22F7D558C}" type="slidenum">
              <a:rPr lang="en-IN" smtClean="0"/>
              <a:t>14</a:t>
            </a:fld>
            <a:endParaRPr lang="en-IN" dirty="0"/>
          </a:p>
        </p:txBody>
      </p:sp>
      <p:sp>
        <p:nvSpPr>
          <p:cNvPr id="5" name="TextBox 4">
            <a:extLst>
              <a:ext uri="{FF2B5EF4-FFF2-40B4-BE49-F238E27FC236}">
                <a16:creationId xmlns:a16="http://schemas.microsoft.com/office/drawing/2014/main" id="{C9841B99-1CB3-19FF-C52E-BC5191B387A2}"/>
              </a:ext>
            </a:extLst>
          </p:cNvPr>
          <p:cNvSpPr txBox="1"/>
          <p:nvPr/>
        </p:nvSpPr>
        <p:spPr>
          <a:xfrm>
            <a:off x="989029" y="569478"/>
            <a:ext cx="6099142" cy="400110"/>
          </a:xfrm>
          <a:prstGeom prst="rect">
            <a:avLst/>
          </a:prstGeom>
          <a:noFill/>
        </p:spPr>
        <p:txBody>
          <a:bodyPr wrap="square">
            <a:spAutoFit/>
          </a:bodyPr>
          <a:lstStyle/>
          <a:p>
            <a:r>
              <a:rPr lang="en-IN" sz="2000" b="1" dirty="0">
                <a:solidFill>
                  <a:schemeClr val="tx1">
                    <a:lumMod val="65000"/>
                    <a:lumOff val="35000"/>
                  </a:schemeClr>
                </a:solidFill>
              </a:rPr>
              <a:t>Demo.html </a:t>
            </a:r>
            <a:r>
              <a:rPr lang="en-IN" sz="2000" dirty="0">
                <a:solidFill>
                  <a:schemeClr val="tx1">
                    <a:lumMod val="65000"/>
                    <a:lumOff val="35000"/>
                  </a:schemeClr>
                </a:solidFill>
              </a:rPr>
              <a:t>:-</a:t>
            </a:r>
          </a:p>
        </p:txBody>
      </p:sp>
      <p:sp>
        <p:nvSpPr>
          <p:cNvPr id="7" name="TextBox 6">
            <a:extLst>
              <a:ext uri="{FF2B5EF4-FFF2-40B4-BE49-F238E27FC236}">
                <a16:creationId xmlns:a16="http://schemas.microsoft.com/office/drawing/2014/main" id="{B2F8BA74-7E67-8DC8-076D-16CD946F9A8A}"/>
              </a:ext>
            </a:extLst>
          </p:cNvPr>
          <p:cNvSpPr txBox="1"/>
          <p:nvPr/>
        </p:nvSpPr>
        <p:spPr>
          <a:xfrm>
            <a:off x="989029" y="1124222"/>
            <a:ext cx="6099142" cy="2031325"/>
          </a:xfrm>
          <a:prstGeom prst="rect">
            <a:avLst/>
          </a:prstGeom>
          <a:noFill/>
        </p:spPr>
        <p:txBody>
          <a:bodyPr wrap="square">
            <a:spAutoFit/>
          </a:bodyPr>
          <a:lstStyle/>
          <a:p>
            <a:r>
              <a:rPr lang="en-IN" dirty="0"/>
              <a:t>&lt;html&gt;</a:t>
            </a:r>
          </a:p>
          <a:p>
            <a:r>
              <a:rPr lang="en-IN" dirty="0"/>
              <a:t>&lt;head&gt;</a:t>
            </a:r>
          </a:p>
          <a:p>
            <a:r>
              <a:rPr lang="en-IN" dirty="0"/>
              <a:t>    &lt;script </a:t>
            </a:r>
            <a:r>
              <a:rPr lang="en-IN" dirty="0" err="1"/>
              <a:t>src</a:t>
            </a:r>
            <a:r>
              <a:rPr lang="en-IN" dirty="0"/>
              <a:t>="Demo.js"&gt;&lt;/script&gt;</a:t>
            </a:r>
          </a:p>
          <a:p>
            <a:r>
              <a:rPr lang="en-IN" dirty="0"/>
              <a:t>&lt;/head&gt;</a:t>
            </a:r>
          </a:p>
          <a:p>
            <a:r>
              <a:rPr lang="en-IN" dirty="0"/>
              <a:t>&lt;body&gt;</a:t>
            </a:r>
          </a:p>
          <a:p>
            <a:r>
              <a:rPr lang="en-IN" dirty="0"/>
              <a:t>&lt;/body&gt;</a:t>
            </a:r>
          </a:p>
          <a:p>
            <a:r>
              <a:rPr lang="en-IN" dirty="0"/>
              <a:t>&lt;/html&gt;</a:t>
            </a:r>
          </a:p>
        </p:txBody>
      </p:sp>
      <p:sp>
        <p:nvSpPr>
          <p:cNvPr id="9" name="TextBox 8">
            <a:extLst>
              <a:ext uri="{FF2B5EF4-FFF2-40B4-BE49-F238E27FC236}">
                <a16:creationId xmlns:a16="http://schemas.microsoft.com/office/drawing/2014/main" id="{ECB18E6C-6E29-677B-8667-A3510F2DF9D0}"/>
              </a:ext>
            </a:extLst>
          </p:cNvPr>
          <p:cNvSpPr txBox="1"/>
          <p:nvPr/>
        </p:nvSpPr>
        <p:spPr>
          <a:xfrm>
            <a:off x="989029" y="3375079"/>
            <a:ext cx="10040332" cy="400110"/>
          </a:xfrm>
          <a:prstGeom prst="rect">
            <a:avLst/>
          </a:prstGeom>
          <a:noFill/>
        </p:spPr>
        <p:txBody>
          <a:bodyPr wrap="square">
            <a:spAutoFit/>
          </a:bodyPr>
          <a:lstStyle/>
          <a:p>
            <a:r>
              <a:rPr lang="en-US" sz="2000" dirty="0">
                <a:solidFill>
                  <a:schemeClr val="tx1">
                    <a:lumMod val="65000"/>
                    <a:lumOff val="35000"/>
                  </a:schemeClr>
                </a:solidFill>
              </a:rPr>
              <a:t>NOTE: In external file, JavaScript code is not written inside &lt;script&gt; &lt;/script&gt; tag.</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AA411B6-2F37-733C-3D75-067555B2E4B0}"/>
              </a:ext>
            </a:extLst>
          </p:cNvPr>
          <p:cNvSpPr txBox="1"/>
          <p:nvPr/>
        </p:nvSpPr>
        <p:spPr>
          <a:xfrm>
            <a:off x="989029" y="4092184"/>
            <a:ext cx="10737915" cy="707886"/>
          </a:xfrm>
          <a:prstGeom prst="rect">
            <a:avLst/>
          </a:prstGeom>
          <a:noFill/>
        </p:spPr>
        <p:txBody>
          <a:bodyPr wrap="square">
            <a:spAutoFit/>
          </a:bodyPr>
          <a:lstStyle/>
          <a:p>
            <a:r>
              <a:rPr lang="en-US" sz="2000" dirty="0">
                <a:solidFill>
                  <a:schemeClr val="tx1">
                    <a:lumMod val="65000"/>
                    <a:lumOff val="35000"/>
                  </a:schemeClr>
                </a:solidFill>
              </a:rPr>
              <a:t>The below-mentioned points can help you choose between any two ways of writing the script based on some parameters.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63764401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6ED2166-6173-B221-60A6-E7F58D3A493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91039068-D27B-E006-72B0-907980E3F6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140</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FCF26D6-4DAC-BEAD-C17E-2D860594C658}"/>
              </a:ext>
            </a:extLst>
          </p:cNvPr>
          <p:cNvSpPr txBox="1"/>
          <p:nvPr/>
        </p:nvSpPr>
        <p:spPr>
          <a:xfrm>
            <a:off x="989028" y="693491"/>
            <a:ext cx="9814089"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subtract()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 this.num1 - this.num2;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/*static method display() is invoked using class name directly.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Calculator.display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7" name="TextBox 6">
            <a:extLst>
              <a:ext uri="{FF2B5EF4-FFF2-40B4-BE49-F238E27FC236}">
                <a16:creationId xmlns:a16="http://schemas.microsoft.com/office/drawing/2014/main" id="{C38DE329-066A-08F3-97A1-CA1ABCC3982D}"/>
              </a:ext>
            </a:extLst>
          </p:cNvPr>
          <p:cNvSpPr txBox="1"/>
          <p:nvPr/>
        </p:nvSpPr>
        <p:spPr>
          <a:xfrm>
            <a:off x="579747" y="2967335"/>
            <a:ext cx="6697745"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output of the above code is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This is a calculator app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212485832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D75F3C-4E1E-1593-E14E-F8F1F2A1BB5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61F851D8-467E-DFC0-9457-178CF8CDF75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715CF46-FD85-8D9E-8D7C-1D0B1513D07F}"/>
              </a:ext>
            </a:extLst>
          </p:cNvPr>
          <p:cNvSpPr txBox="1"/>
          <p:nvPr/>
        </p:nvSpPr>
        <p:spPr>
          <a:xfrm>
            <a:off x="989029" y="578905"/>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Tryout</a:t>
            </a: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 Classes </a:t>
            </a:r>
          </a:p>
        </p:txBody>
      </p:sp>
      <p:sp>
        <p:nvSpPr>
          <p:cNvPr id="7" name="TextBox 6">
            <a:extLst>
              <a:ext uri="{FF2B5EF4-FFF2-40B4-BE49-F238E27FC236}">
                <a16:creationId xmlns:a16="http://schemas.microsoft.com/office/drawing/2014/main" id="{101E2634-1434-D758-A8D0-E5F4746860C0}"/>
              </a:ext>
            </a:extLst>
          </p:cNvPr>
          <p:cNvSpPr txBox="1"/>
          <p:nvPr/>
        </p:nvSpPr>
        <p:spPr>
          <a:xfrm>
            <a:off x="230956" y="1171356"/>
            <a:ext cx="11373439"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Problem Statement:</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Observe the output which helps to understand the concept of class and inheritance.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Activity:</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You are suggested to create one more class and implement inheritance and observe your output by creating more objects of the class.</a:t>
            </a:r>
          </a:p>
        </p:txBody>
      </p:sp>
      <p:sp>
        <p:nvSpPr>
          <p:cNvPr id="9" name="TextBox 8">
            <a:extLst>
              <a:ext uri="{FF2B5EF4-FFF2-40B4-BE49-F238E27FC236}">
                <a16:creationId xmlns:a16="http://schemas.microsoft.com/office/drawing/2014/main" id="{F2245C7B-C3D2-9CF9-F897-6ECAF8FCF3E3}"/>
              </a:ext>
            </a:extLst>
          </p:cNvPr>
          <p:cNvSpPr txBox="1"/>
          <p:nvPr/>
        </p:nvSpPr>
        <p:spPr>
          <a:xfrm>
            <a:off x="141401" y="3110348"/>
            <a:ext cx="12141723" cy="397031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&lt;!DOCTYPE html&gt;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&lt;html&gt;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&lt;head&gt;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&lt;title&gt;Classes Demo&lt;/title&gt;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&lt;script&gt;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class Vehicle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constructor(make, model)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this.make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make;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this.model</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model;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201304297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949953-0736-E0CB-A5CD-C0570B721C5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A988896E-D6B2-11AE-96EC-93A91B93F1C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142</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010EEE0-78C3-4E16-795F-1E05EF6D411C}"/>
              </a:ext>
            </a:extLst>
          </p:cNvPr>
          <p:cNvSpPr txBox="1"/>
          <p:nvPr/>
        </p:nvSpPr>
        <p:spPr>
          <a:xfrm>
            <a:off x="909686" y="613735"/>
            <a:ext cx="10444114" cy="40934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Inheritance</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 JavaScript, one class can inherit another class using the extends keyword. The subclass inherits all the methods ( both static and non-static ) of the parent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Inheritance enables the reusability and extensibility of a given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JavaScript uses prototypal inheritance which is quite complex and unreadable. But, now you have '</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extends</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keyword which makes it easy to inherit the existing classes.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Keyword super can be used to refer to base class methods/constructors from a subclass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below code explains the concept of inheritance.</a:t>
            </a:r>
          </a:p>
        </p:txBody>
      </p:sp>
    </p:spTree>
    <p:extLst>
      <p:ext uri="{BB962C8B-B14F-4D97-AF65-F5344CB8AC3E}">
        <p14:creationId xmlns:p14="http://schemas.microsoft.com/office/powerpoint/2010/main" val="301777598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4F99D3-23A9-D27E-D84C-C5267C23D7D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DD94074-EEA3-6C4C-5A0D-B106945D14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143</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86C0694C-D28B-DEFA-FD00-7CCD5D583116}"/>
              </a:ext>
            </a:extLst>
          </p:cNvPr>
          <p:cNvSpPr txBox="1"/>
          <p:nvPr/>
        </p:nvSpPr>
        <p:spPr>
          <a:xfrm>
            <a:off x="644165" y="724039"/>
            <a:ext cx="11547835" cy="563231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class Vehicle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constructor(make, model)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Base class Vehicle with constructor initializing two-member attributes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this.make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make;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this.model</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model;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class Car extends Vehicle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constructor(make, model,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regNo</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fuelType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super(make, model); // Sub class calling Base class Constructor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this.regNo</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regNo</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this.fuelType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fuelType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getDetails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Template literals used for displaying details of Car.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this.make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this.model</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this.regNo</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this.fuelType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c = new Car("</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Hundai</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"i10", "KA-016447", "Petrol"); // Creating a Car object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c.getDetails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273339047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0FED0B-ADF9-65FF-60BC-CD386030071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DC4D584-E87A-18D8-6A4D-BC3D7F792D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D9CFB75-A056-670E-D6E4-5829B14D55A2}"/>
              </a:ext>
            </a:extLst>
          </p:cNvPr>
          <p:cNvSpPr txBox="1"/>
          <p:nvPr/>
        </p:nvSpPr>
        <p:spPr>
          <a:xfrm>
            <a:off x="796564" y="658687"/>
            <a:ext cx="11024648" cy="224676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Subclassing Built-ins</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keywords, class and extends, help developers to create classes and implement inheritance in the application where user-defined classes can be created and extended. Similarly, the built-in classes can be subclassed to add more functionality.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To display the array items, the built-in Array class can be extended as mentioned below.</a:t>
            </a:r>
          </a:p>
        </p:txBody>
      </p:sp>
      <p:sp>
        <p:nvSpPr>
          <p:cNvPr id="7" name="TextBox 6">
            <a:extLst>
              <a:ext uri="{FF2B5EF4-FFF2-40B4-BE49-F238E27FC236}">
                <a16:creationId xmlns:a16="http://schemas.microsoft.com/office/drawing/2014/main" id="{278DA1AC-E467-D594-28D5-92FBF3313ACF}"/>
              </a:ext>
            </a:extLst>
          </p:cNvPr>
          <p:cNvSpPr txBox="1"/>
          <p:nvPr/>
        </p:nvSpPr>
        <p:spPr>
          <a:xfrm>
            <a:off x="793421" y="2905456"/>
            <a:ext cx="10873819" cy="397031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class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MyArray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extends Array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constructor(...</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args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super(...</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args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display()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strItems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for (let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val</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of this)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strItems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val</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strItems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letters = new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MyArray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("Sam", "Jack", "Tom");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letters.display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402112210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9A4D030-C9D9-241A-EFD7-8B9D4017D48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5592D214-33D6-286A-F0BF-D8395D9B46C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145</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EEE7380-F03F-ADB5-4CE4-5BFF8D169489}"/>
              </a:ext>
            </a:extLst>
          </p:cNvPr>
          <p:cNvSpPr txBox="1"/>
          <p:nvPr/>
        </p:nvSpPr>
        <p:spPr>
          <a:xfrm>
            <a:off x="909686" y="637649"/>
            <a:ext cx="10444114" cy="16312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Note that display is not the method present in Array built-in class. The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MyArray</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subclasses the Array and adds to it. The output of the above code is given below.</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Sam Jack Tom</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p:txBody>
      </p:sp>
      <p:sp>
        <p:nvSpPr>
          <p:cNvPr id="7" name="TextBox 6">
            <a:extLst>
              <a:ext uri="{FF2B5EF4-FFF2-40B4-BE49-F238E27FC236}">
                <a16:creationId xmlns:a16="http://schemas.microsoft.com/office/drawing/2014/main" id="{5B95B933-FF0B-FF09-BE1A-69204A110AEB}"/>
              </a:ext>
            </a:extLst>
          </p:cNvPr>
          <p:cNvSpPr txBox="1"/>
          <p:nvPr/>
        </p:nvSpPr>
        <p:spPr>
          <a:xfrm>
            <a:off x="353505" y="2268865"/>
            <a:ext cx="11241464"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Best Practice:</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Class methods should be either made reference using </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this</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keyword or it can be made into a static method.</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375939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E24D324-A4BC-C845-8832-FFE38F3454C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02694607-BA89-B353-C163-393856DEF12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146</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C322E26-ED58-E026-246E-AC19C00ABD81}"/>
              </a:ext>
            </a:extLst>
          </p:cNvPr>
          <p:cNvSpPr txBox="1"/>
          <p:nvPr/>
        </p:nvSpPr>
        <p:spPr>
          <a:xfrm>
            <a:off x="134332" y="879151"/>
            <a:ext cx="12113443" cy="480131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class Car extends Vehicle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constructor(make, model,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regNo</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fuelType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super(make, model);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this.regNo</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regNo</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this.fuelType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fuelType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getDetails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this.make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this.model</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this.regNo</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this.fuelType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cObj1 = new Car("</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Hundai</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"i10", "KA01-6447", "Petrol");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cObj1.getDetails();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&lt;/script&gt;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&lt;/head&gt;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&lt;/html&gt;</a:t>
            </a:r>
          </a:p>
        </p:txBody>
      </p:sp>
    </p:spTree>
    <p:extLst>
      <p:ext uri="{BB962C8B-B14F-4D97-AF65-F5344CB8AC3E}">
        <p14:creationId xmlns:p14="http://schemas.microsoft.com/office/powerpoint/2010/main" val="34807028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2BA006-FA03-7ABC-FAD7-8C3B1B8A300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AF9AB36A-3AC1-8D7D-7282-95DDD85EFD6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147</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3121549E-C386-14F3-C1F8-460B1E8EA2ED}"/>
              </a:ext>
            </a:extLst>
          </p:cNvPr>
          <p:cNvSpPr txBox="1"/>
          <p:nvPr/>
        </p:nvSpPr>
        <p:spPr>
          <a:xfrm>
            <a:off x="989029" y="560050"/>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Working With Events </a:t>
            </a:r>
          </a:p>
        </p:txBody>
      </p:sp>
      <p:sp>
        <p:nvSpPr>
          <p:cNvPr id="8" name="TextBox 7">
            <a:extLst>
              <a:ext uri="{FF2B5EF4-FFF2-40B4-BE49-F238E27FC236}">
                <a16:creationId xmlns:a16="http://schemas.microsoft.com/office/drawing/2014/main" id="{15ECFAA9-2F00-E856-5EA8-B96A10530D9B}"/>
              </a:ext>
            </a:extLst>
          </p:cNvPr>
          <p:cNvSpPr txBox="1"/>
          <p:nvPr/>
        </p:nvSpPr>
        <p:spPr>
          <a:xfrm>
            <a:off x="212103" y="1115513"/>
            <a:ext cx="11411146"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When the interaction happens, the event triggers. JavaScript event handlers enable the browser to handle them. JavaScript event handlers invoke the JavaScript code to be executed as a reaction to the event triggered.</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944FF80B-733F-3B02-2FC4-506E14E7AD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1997" y="2429744"/>
            <a:ext cx="4725059" cy="905001"/>
          </a:xfrm>
          <a:prstGeom prst="rect">
            <a:avLst/>
          </a:prstGeom>
        </p:spPr>
      </p:pic>
      <p:sp>
        <p:nvSpPr>
          <p:cNvPr id="12" name="TextBox 11">
            <a:extLst>
              <a:ext uri="{FF2B5EF4-FFF2-40B4-BE49-F238E27FC236}">
                <a16:creationId xmlns:a16="http://schemas.microsoft.com/office/drawing/2014/main" id="{2347515F-A9B9-4CF7-A21D-0F0D792247BC}"/>
              </a:ext>
            </a:extLst>
          </p:cNvPr>
          <p:cNvSpPr txBox="1"/>
          <p:nvPr/>
        </p:nvSpPr>
        <p:spPr>
          <a:xfrm>
            <a:off x="212102" y="3769561"/>
            <a:ext cx="11979897"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When execution of JavaScript code is delayed or deferred till some event occurs, the execution is called deferred mode execution. This makes JavaScript an action-oriented language.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Let us understand how JavaScript executes as a reaction to these events. </a:t>
            </a:r>
          </a:p>
        </p:txBody>
      </p:sp>
    </p:spTree>
    <p:extLst>
      <p:ext uri="{BB962C8B-B14F-4D97-AF65-F5344CB8AC3E}">
        <p14:creationId xmlns:p14="http://schemas.microsoft.com/office/powerpoint/2010/main" val="51143028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531CFC-EEF5-1988-C9A5-B81B6590472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79D234DD-073D-E5F9-562E-B1C40166255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148</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38FFCEC-5770-07DC-BD14-2A40632BE74B}"/>
              </a:ext>
            </a:extLst>
          </p:cNvPr>
          <p:cNvSpPr txBox="1"/>
          <p:nvPr/>
        </p:nvSpPr>
        <p:spPr>
          <a:xfrm>
            <a:off x="919113" y="588331"/>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In-built Events and Handlers </a:t>
            </a:r>
          </a:p>
        </p:txBody>
      </p:sp>
      <p:sp>
        <p:nvSpPr>
          <p:cNvPr id="7" name="TextBox 6">
            <a:extLst>
              <a:ext uri="{FF2B5EF4-FFF2-40B4-BE49-F238E27FC236}">
                <a16:creationId xmlns:a16="http://schemas.microsoft.com/office/drawing/2014/main" id="{E2986A22-77AA-77D4-A77F-FDF811B8EC9A}"/>
              </a:ext>
            </a:extLst>
          </p:cNvPr>
          <p:cNvSpPr txBox="1"/>
          <p:nvPr/>
        </p:nvSpPr>
        <p:spPr>
          <a:xfrm>
            <a:off x="919113" y="1219927"/>
            <a:ext cx="6099142"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Below are some of the built-in event handlers.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CA7EB80D-9157-276C-AB95-AE1E7A0F415E}"/>
              </a:ext>
            </a:extLst>
          </p:cNvPr>
          <p:cNvPicPr>
            <a:picLocks noChangeAspect="1"/>
          </p:cNvPicPr>
          <p:nvPr/>
        </p:nvPicPr>
        <p:blipFill>
          <a:blip r:embed="rId2"/>
          <a:stretch>
            <a:fillRect/>
          </a:stretch>
        </p:blipFill>
        <p:spPr>
          <a:xfrm>
            <a:off x="0" y="1816410"/>
            <a:ext cx="12192000" cy="2171783"/>
          </a:xfrm>
          <a:prstGeom prst="rect">
            <a:avLst/>
          </a:prstGeom>
        </p:spPr>
      </p:pic>
    </p:spTree>
    <p:extLst>
      <p:ext uri="{BB962C8B-B14F-4D97-AF65-F5344CB8AC3E}">
        <p14:creationId xmlns:p14="http://schemas.microsoft.com/office/powerpoint/2010/main" val="193979374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8B1853-A0D9-8BAC-BC25-6F95776F262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17052FE3-2C4A-D869-D083-98E4498AE5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149</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23A93B7-F9AF-C42C-53B5-29A51A589B9A}"/>
              </a:ext>
            </a:extLst>
          </p:cNvPr>
          <p:cNvSpPr txBox="1"/>
          <p:nvPr/>
        </p:nvSpPr>
        <p:spPr>
          <a:xfrm>
            <a:off x="989029" y="578904"/>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Wiring the Events </a:t>
            </a:r>
          </a:p>
        </p:txBody>
      </p:sp>
      <p:sp>
        <p:nvSpPr>
          <p:cNvPr id="9" name="TextBox 8">
            <a:extLst>
              <a:ext uri="{FF2B5EF4-FFF2-40B4-BE49-F238E27FC236}">
                <a16:creationId xmlns:a16="http://schemas.microsoft.com/office/drawing/2014/main" id="{EBCA06E9-6EEE-5F6F-1305-34220C1AA8DC}"/>
              </a:ext>
            </a:extLst>
          </p:cNvPr>
          <p:cNvSpPr txBox="1"/>
          <p:nvPr/>
        </p:nvSpPr>
        <p:spPr>
          <a:xfrm>
            <a:off x="291446" y="1040569"/>
            <a:ext cx="10888744"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Event handlers are associated with HTML elements and are responsible to handle or listen to the event taking place on the respective element.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Syntax:</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F60B90BB-F377-CFEB-5C4D-7233CFBAF39B}"/>
              </a:ext>
            </a:extLst>
          </p:cNvPr>
          <p:cNvSpPr txBox="1"/>
          <p:nvPr/>
        </p:nvSpPr>
        <p:spPr>
          <a:xfrm>
            <a:off x="291446" y="2364008"/>
            <a:ext cx="609914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&lt;html-element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eventHandler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="JavaScript code"&gt; </a:t>
            </a:r>
          </a:p>
        </p:txBody>
      </p:sp>
      <p:sp>
        <p:nvSpPr>
          <p:cNvPr id="13" name="TextBox 12">
            <a:extLst>
              <a:ext uri="{FF2B5EF4-FFF2-40B4-BE49-F238E27FC236}">
                <a16:creationId xmlns:a16="http://schemas.microsoft.com/office/drawing/2014/main" id="{9EC475C2-FAAE-122C-DCB1-65A439394B59}"/>
              </a:ext>
            </a:extLst>
          </p:cNvPr>
          <p:cNvSpPr txBox="1"/>
          <p:nvPr/>
        </p:nvSpPr>
        <p:spPr>
          <a:xfrm>
            <a:off x="291446" y="2967335"/>
            <a:ext cx="11062354"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To listen to the click event on the paragraph element, it is done as shown below:</a:t>
            </a:r>
          </a:p>
        </p:txBody>
      </p:sp>
      <p:sp>
        <p:nvSpPr>
          <p:cNvPr id="15" name="TextBox 14">
            <a:extLst>
              <a:ext uri="{FF2B5EF4-FFF2-40B4-BE49-F238E27FC236}">
                <a16:creationId xmlns:a16="http://schemas.microsoft.com/office/drawing/2014/main" id="{093B969B-D923-14E9-9776-E87F183F4A73}"/>
              </a:ext>
            </a:extLst>
          </p:cNvPr>
          <p:cNvSpPr txBox="1"/>
          <p:nvPr/>
        </p:nvSpPr>
        <p:spPr>
          <a:xfrm>
            <a:off x="291446" y="3755329"/>
            <a:ext cx="609914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&lt;p onclick="</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executeMe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();"&gt;Para says !!! &lt;/p&gt; </a:t>
            </a:r>
          </a:p>
        </p:txBody>
      </p:sp>
      <p:sp>
        <p:nvSpPr>
          <p:cNvPr id="17" name="TextBox 16">
            <a:extLst>
              <a:ext uri="{FF2B5EF4-FFF2-40B4-BE49-F238E27FC236}">
                <a16:creationId xmlns:a16="http://schemas.microsoft.com/office/drawing/2014/main" id="{8FD1C0DC-7E3E-B8BD-FE91-C027F2552317}"/>
              </a:ext>
            </a:extLst>
          </p:cNvPr>
          <p:cNvSpPr txBox="1"/>
          <p:nvPr/>
        </p:nvSpPr>
        <p:spPr>
          <a:xfrm>
            <a:off x="291446" y="4364999"/>
            <a:ext cx="11718302"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When the user clicks on element 'p', event handler 'onclick' listens to the event 'click' and executes the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executeMe</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code written in JavaScript file against the event handler.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6F93CF0A-60BB-6E65-1FCC-C03BED65B4A2}"/>
              </a:ext>
            </a:extLst>
          </p:cNvPr>
          <p:cNvSpPr txBox="1"/>
          <p:nvPr/>
        </p:nvSpPr>
        <p:spPr>
          <a:xfrm>
            <a:off x="362930" y="5184990"/>
            <a:ext cx="11128343"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1. Event Handler 'onclick' is associated with the HTML element 'p' to handle the 'click' on this element.</a:t>
            </a:r>
          </a:p>
        </p:txBody>
      </p:sp>
    </p:spTree>
    <p:extLst>
      <p:ext uri="{BB962C8B-B14F-4D97-AF65-F5344CB8AC3E}">
        <p14:creationId xmlns:p14="http://schemas.microsoft.com/office/powerpoint/2010/main" val="1690823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908512-78E8-CB76-13F2-3E22DF3910B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ECD42E9-BABB-C74A-5720-74FA531B87F2}"/>
              </a:ext>
            </a:extLst>
          </p:cNvPr>
          <p:cNvSpPr>
            <a:spLocks noGrp="1"/>
          </p:cNvSpPr>
          <p:nvPr>
            <p:ph type="sldNum" sz="quarter" idx="12"/>
          </p:nvPr>
        </p:nvSpPr>
        <p:spPr/>
        <p:txBody>
          <a:bodyPr/>
          <a:lstStyle/>
          <a:p>
            <a:fld id="{4A777409-9C5A-4B07-8E32-19F22F7D558C}" type="slidenum">
              <a:rPr lang="en-IN" smtClean="0"/>
              <a:t>15</a:t>
            </a:fld>
            <a:endParaRPr lang="en-IN" dirty="0"/>
          </a:p>
        </p:txBody>
      </p:sp>
      <p:pic>
        <p:nvPicPr>
          <p:cNvPr id="5" name="Picture 4">
            <a:extLst>
              <a:ext uri="{FF2B5EF4-FFF2-40B4-BE49-F238E27FC236}">
                <a16:creationId xmlns:a16="http://schemas.microsoft.com/office/drawing/2014/main" id="{CA109B25-C808-C4CC-7BA1-8A81696FB5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470" y="676416"/>
            <a:ext cx="8436989" cy="4159535"/>
          </a:xfrm>
          <a:prstGeom prst="rect">
            <a:avLst/>
          </a:prstGeom>
        </p:spPr>
      </p:pic>
      <p:sp>
        <p:nvSpPr>
          <p:cNvPr id="7" name="TextBox 6">
            <a:extLst>
              <a:ext uri="{FF2B5EF4-FFF2-40B4-BE49-F238E27FC236}">
                <a16:creationId xmlns:a16="http://schemas.microsoft.com/office/drawing/2014/main" id="{8AD68459-95E0-3A63-AC0D-DCFDAC15EDEC}"/>
              </a:ext>
            </a:extLst>
          </p:cNvPr>
          <p:cNvSpPr txBox="1"/>
          <p:nvPr/>
        </p:nvSpPr>
        <p:spPr>
          <a:xfrm>
            <a:off x="468590" y="5088319"/>
            <a:ext cx="11440212" cy="1015663"/>
          </a:xfrm>
          <a:prstGeom prst="rect">
            <a:avLst/>
          </a:prstGeom>
          <a:noFill/>
        </p:spPr>
        <p:txBody>
          <a:bodyPr wrap="square">
            <a:spAutoFit/>
          </a:bodyPr>
          <a:lstStyle/>
          <a:p>
            <a:r>
              <a:rPr lang="en-US" sz="2000" dirty="0">
                <a:solidFill>
                  <a:schemeClr val="tx1">
                    <a:lumMod val="65000"/>
                    <a:lumOff val="35000"/>
                  </a:schemeClr>
                </a:solidFill>
              </a:rPr>
              <a:t>Note: External scripting is used throughout this course. But due to the platform built-in </a:t>
            </a:r>
            <a:r>
              <a:rPr lang="en-US" sz="2000" dirty="0" err="1">
                <a:solidFill>
                  <a:schemeClr val="tx1">
                    <a:lumMod val="65000"/>
                    <a:lumOff val="35000"/>
                  </a:schemeClr>
                </a:solidFill>
              </a:rPr>
              <a:t>feature,HTML</a:t>
            </a:r>
            <a:r>
              <a:rPr lang="en-US" sz="2000" dirty="0">
                <a:solidFill>
                  <a:schemeClr val="tx1">
                    <a:lumMod val="65000"/>
                    <a:lumOff val="35000"/>
                  </a:schemeClr>
                </a:solidFill>
              </a:rPr>
              <a:t> code cannot be explicitly linked to external script using &lt;script&gt;&lt;/script&gt; tag. HTML code that are used to write is automatically linked to JavaScript code written on that page.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9158310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C5CD516-671F-29D1-8506-87377C3E260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38165513-82B9-2331-A7AA-EEC912E0DD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150</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A0F4145-C9B4-AAD1-514B-DAF2D23D74DC}"/>
              </a:ext>
            </a:extLst>
          </p:cNvPr>
          <p:cNvSpPr txBox="1"/>
          <p:nvPr/>
        </p:nvSpPr>
        <p:spPr>
          <a:xfrm>
            <a:off x="989028" y="684064"/>
            <a:ext cx="8079557"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&lt;html&gt;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&lt;head&gt;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&lt;script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src</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="test.js"&gt;&lt;/script&gt;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&lt;/head&gt;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&lt;body&gt;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&lt;p onclick="</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executeMe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();"&gt;Para says !!! &lt;/p&gt;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&lt;/body&gt;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&lt;/html&gt; </a:t>
            </a:r>
          </a:p>
        </p:txBody>
      </p:sp>
      <p:sp>
        <p:nvSpPr>
          <p:cNvPr id="7" name="TextBox 6">
            <a:extLst>
              <a:ext uri="{FF2B5EF4-FFF2-40B4-BE49-F238E27FC236}">
                <a16:creationId xmlns:a16="http://schemas.microsoft.com/office/drawing/2014/main" id="{E165E8D9-099A-6DB7-FA18-8928C564CD4C}"/>
              </a:ext>
            </a:extLst>
          </p:cNvPr>
          <p:cNvSpPr txBox="1"/>
          <p:nvPr/>
        </p:nvSpPr>
        <p:spPr>
          <a:xfrm>
            <a:off x="230956" y="3132850"/>
            <a:ext cx="11703378"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2. When the user clicks on element 'p', event handler 'onclick' listens to the event 'click' and executes the code written against the event handler. The corresponding code is the function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executeMe</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written in the "test.js" file.</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9967D5B1-8760-43B4-751B-E5BFA8B03AEB}"/>
              </a:ext>
            </a:extLst>
          </p:cNvPr>
          <p:cNvSpPr txBox="1"/>
          <p:nvPr/>
        </p:nvSpPr>
        <p:spPr>
          <a:xfrm>
            <a:off x="989028" y="4329101"/>
            <a:ext cx="10822757"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executeMe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alert('A click event has been triggered by the user');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163262542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7796D61-E533-ADDA-217C-42D09BC6695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A012B880-B4DB-AC52-BFF7-C2D1407E34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4262C5A4-4081-BECD-8F22-65E71133CB6E}"/>
              </a:ext>
            </a:extLst>
          </p:cNvPr>
          <p:cNvSpPr txBox="1"/>
          <p:nvPr/>
        </p:nvSpPr>
        <p:spPr>
          <a:xfrm>
            <a:off x="989029" y="560051"/>
            <a:ext cx="6099142"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3. The function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executeMe</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will now execute.</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07500328-4863-F122-B364-6F89B63B0E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185" y="1182421"/>
            <a:ext cx="4732881" cy="1523072"/>
          </a:xfrm>
          <a:prstGeom prst="rect">
            <a:avLst/>
          </a:prstGeom>
        </p:spPr>
      </p:pic>
      <p:sp>
        <p:nvSpPr>
          <p:cNvPr id="9" name="TextBox 8">
            <a:extLst>
              <a:ext uri="{FF2B5EF4-FFF2-40B4-BE49-F238E27FC236}">
                <a16:creationId xmlns:a16="http://schemas.microsoft.com/office/drawing/2014/main" id="{50E03022-20EC-608A-45A7-8E802E282436}"/>
              </a:ext>
            </a:extLst>
          </p:cNvPr>
          <p:cNvSpPr txBox="1"/>
          <p:nvPr/>
        </p:nvSpPr>
        <p:spPr>
          <a:xfrm>
            <a:off x="211317" y="2927753"/>
            <a:ext cx="11769365"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As seen in event handling code, event-handler is a piece of JavaScript code put inside the HTML Paragraph element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5156892E-DE30-775C-CE4B-5DEEC9370F62}"/>
              </a:ext>
            </a:extLst>
          </p:cNvPr>
          <p:cNvSpPr txBox="1"/>
          <p:nvPr/>
        </p:nvSpPr>
        <p:spPr>
          <a:xfrm>
            <a:off x="989029" y="3857899"/>
            <a:ext cx="609914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&lt;p onclick="</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executeMe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();"&gt;Para says !!! &lt;/p&gt; </a:t>
            </a:r>
          </a:p>
        </p:txBody>
      </p:sp>
      <p:sp>
        <p:nvSpPr>
          <p:cNvPr id="13" name="TextBox 12">
            <a:extLst>
              <a:ext uri="{FF2B5EF4-FFF2-40B4-BE49-F238E27FC236}">
                <a16:creationId xmlns:a16="http://schemas.microsoft.com/office/drawing/2014/main" id="{9F958848-7D11-ACA0-2A3A-FE4D69E4B8E8}"/>
              </a:ext>
            </a:extLst>
          </p:cNvPr>
          <p:cNvSpPr txBox="1"/>
          <p:nvPr/>
        </p:nvSpPr>
        <p:spPr>
          <a:xfrm>
            <a:off x="211317" y="4511446"/>
            <a:ext cx="11769364"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On the right-hand side of this code instead of invoking a function, lines of code can be directly written as shown below:</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9A958283-9443-88C4-943C-250B766B1ACF}"/>
              </a:ext>
            </a:extLst>
          </p:cNvPr>
          <p:cNvSpPr txBox="1"/>
          <p:nvPr/>
        </p:nvSpPr>
        <p:spPr>
          <a:xfrm>
            <a:off x="989029" y="5503547"/>
            <a:ext cx="1018173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&lt;p onclick="alert('A click event has been triggered by the user');"&gt;Para says !!! &lt;/p&gt; </a:t>
            </a:r>
          </a:p>
        </p:txBody>
      </p:sp>
    </p:spTree>
    <p:extLst>
      <p:ext uri="{BB962C8B-B14F-4D97-AF65-F5344CB8AC3E}">
        <p14:creationId xmlns:p14="http://schemas.microsoft.com/office/powerpoint/2010/main" val="223861099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66F6518-342F-9346-F352-371C0765F9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9ACCDB16-44FC-D7F2-1E1B-2003D1163BB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152</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A4F3F99-4111-C23F-A2F7-F2B91C9D52F3}"/>
              </a:ext>
            </a:extLst>
          </p:cNvPr>
          <p:cNvSpPr txBox="1"/>
          <p:nvPr/>
        </p:nvSpPr>
        <p:spPr>
          <a:xfrm>
            <a:off x="913614" y="637648"/>
            <a:ext cx="10364771" cy="16312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This is referred to as Inline Scripting where lines of JavaScript code is embedded inline to HTML elements.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However, due to tight coupling with the elements in which the code is written, this approach is not suggested. The alternate and much better approach is to use functions in JavaScript.</a:t>
            </a:r>
          </a:p>
        </p:txBody>
      </p:sp>
      <p:sp>
        <p:nvSpPr>
          <p:cNvPr id="7" name="TextBox 6">
            <a:extLst>
              <a:ext uri="{FF2B5EF4-FFF2-40B4-BE49-F238E27FC236}">
                <a16:creationId xmlns:a16="http://schemas.microsoft.com/office/drawing/2014/main" id="{8F20CFB0-C26D-45FF-4976-C47B3DCEAFE1}"/>
              </a:ext>
            </a:extLst>
          </p:cNvPr>
          <p:cNvSpPr txBox="1"/>
          <p:nvPr/>
        </p:nvSpPr>
        <p:spPr>
          <a:xfrm>
            <a:off x="258450" y="2541863"/>
            <a:ext cx="11675097"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Best Practice: </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Event listeners are the most preferred way to handle events in JavaScript. One of the major points to use event listeners is, it does allow us to add multiple event listeners on the same element when compared with the "on" properties like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onmouseclick</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onmouseover</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etc..</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677066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00EF14-351C-0346-3EF6-F4F71B0D338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5E626774-611E-0F91-1401-39023E5E276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153</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33505571-89FE-7271-5148-5AE807A9E6F8}"/>
              </a:ext>
            </a:extLst>
          </p:cNvPr>
          <p:cNvSpPr txBox="1"/>
          <p:nvPr/>
        </p:nvSpPr>
        <p:spPr>
          <a:xfrm>
            <a:off x="989029" y="635466"/>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Exception Handling </a:t>
            </a:r>
          </a:p>
        </p:txBody>
      </p:sp>
      <p:sp>
        <p:nvSpPr>
          <p:cNvPr id="7" name="TextBox 6">
            <a:extLst>
              <a:ext uri="{FF2B5EF4-FFF2-40B4-BE49-F238E27FC236}">
                <a16:creationId xmlns:a16="http://schemas.microsoft.com/office/drawing/2014/main" id="{EBDAD458-DAD3-CF56-7B6B-AEEB6FAA13E9}"/>
              </a:ext>
            </a:extLst>
          </p:cNvPr>
          <p:cNvSpPr txBox="1"/>
          <p:nvPr/>
        </p:nvSpPr>
        <p:spPr>
          <a:xfrm>
            <a:off x="127261" y="1277061"/>
            <a:ext cx="11797645" cy="378565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Exception handling is accomplished with a try...catch statement. When the program encounters an exception, the program will terminate in an unfriendly manner. To protect against this, the code can be placed in a try...catch statement and avoid terminating the program unexpectedly.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Try statements: It lets the developer validate a block of code whether it will result in some errors or not.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Catch statements: It lets the developer handle the error without terminating the program in an unfriendly manner.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Throw statements: It helps the developer to create custom errors.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Finally statements: It lets the developer execute code, after the try and catch block execution, irrespective of the result.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913384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A5F336-DC23-C35F-C184-A57C281A0C7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0A31A76F-E11E-0D20-1436-4EE286F3D69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62B14D9-B7F5-6F64-334F-3FE4A9CE78E2}"/>
              </a:ext>
            </a:extLst>
          </p:cNvPr>
          <p:cNvSpPr txBox="1"/>
          <p:nvPr/>
        </p:nvSpPr>
        <p:spPr>
          <a:xfrm>
            <a:off x="838200" y="490495"/>
            <a:ext cx="11774078" cy="618630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&lt;html&gt;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&lt;head&gt;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&lt;script&gt;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num1 = 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num2 =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try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if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isNaN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(num1)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isNaN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(num2))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throw "Not a number"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else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if (num2 == 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throw "Divide by zero error";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else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result = num1 / num2;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catch (e)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console.log("Error: " + 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278453528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921DD3-CD27-7556-A9B7-E98A5BB585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3ABE1F4A-6F1B-28EE-DEAC-C68ABFB201B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155</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84CCBD71-7D77-2FB2-9890-CDF95E56B08E}"/>
              </a:ext>
            </a:extLst>
          </p:cNvPr>
          <p:cNvSpPr txBox="1"/>
          <p:nvPr/>
        </p:nvSpPr>
        <p:spPr>
          <a:xfrm>
            <a:off x="1117075" y="646357"/>
            <a:ext cx="8903617"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finally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console.log("Some error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occured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&lt;/script&gt;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&lt;/head&gt;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&lt;body&gt;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&lt;/body&gt;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&lt;/html&gt;</a:t>
            </a:r>
          </a:p>
        </p:txBody>
      </p:sp>
      <p:sp>
        <p:nvSpPr>
          <p:cNvPr id="7" name="TextBox 6">
            <a:extLst>
              <a:ext uri="{FF2B5EF4-FFF2-40B4-BE49-F238E27FC236}">
                <a16:creationId xmlns:a16="http://schemas.microsoft.com/office/drawing/2014/main" id="{37060F5B-8849-B51B-9BAF-199F168463B8}"/>
              </a:ext>
            </a:extLst>
          </p:cNvPr>
          <p:cNvSpPr txBox="1"/>
          <p:nvPr/>
        </p:nvSpPr>
        <p:spPr>
          <a:xfrm>
            <a:off x="272592" y="3395488"/>
            <a:ext cx="11646816"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Here, num2 is 0 so when you try to divide num1 by num2 it will throw Divide by zero error. Also, finally() is called whenever an error occurs. So as a result, two statements will be printed: "Divide by zero" and "Some error occurred".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886715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092890-8BD9-0BDE-6BF2-45326BDAC33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9DE34182-B16C-6F85-2EBA-FF2BE29A414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156</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8738B26-7D3B-DFA2-886C-A5BC4CB55601}"/>
              </a:ext>
            </a:extLst>
          </p:cNvPr>
          <p:cNvSpPr txBox="1"/>
          <p:nvPr/>
        </p:nvSpPr>
        <p:spPr>
          <a:xfrm>
            <a:off x="989029" y="531771"/>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Tryout</a:t>
            </a: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 Event Handling </a:t>
            </a:r>
          </a:p>
        </p:txBody>
      </p:sp>
      <p:sp>
        <p:nvSpPr>
          <p:cNvPr id="7" name="TextBox 6">
            <a:extLst>
              <a:ext uri="{FF2B5EF4-FFF2-40B4-BE49-F238E27FC236}">
                <a16:creationId xmlns:a16="http://schemas.microsoft.com/office/drawing/2014/main" id="{504B0DC7-E4DB-AFB4-B932-EC7335FB5BA8}"/>
              </a:ext>
            </a:extLst>
          </p:cNvPr>
          <p:cNvSpPr txBox="1"/>
          <p:nvPr/>
        </p:nvSpPr>
        <p:spPr>
          <a:xfrm>
            <a:off x="278090" y="1120676"/>
            <a:ext cx="11561976" cy="224676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Problem Statement:</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Observe the output of the below code to understand event handling in which it is checked whether values entered by the user are number or not, if not an error will be thrown.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Activity:</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You are suggested to modify the output by assigning empty values for the variables and throw the error accordingly for those fields.</a:t>
            </a:r>
          </a:p>
        </p:txBody>
      </p:sp>
      <p:sp>
        <p:nvSpPr>
          <p:cNvPr id="9" name="TextBox 8">
            <a:extLst>
              <a:ext uri="{FF2B5EF4-FFF2-40B4-BE49-F238E27FC236}">
                <a16:creationId xmlns:a16="http://schemas.microsoft.com/office/drawing/2014/main" id="{1CBA37D9-2AB2-429B-027C-2714C4441250}"/>
              </a:ext>
            </a:extLst>
          </p:cNvPr>
          <p:cNvSpPr txBox="1"/>
          <p:nvPr/>
        </p:nvSpPr>
        <p:spPr>
          <a:xfrm>
            <a:off x="278089" y="3367445"/>
            <a:ext cx="10779551" cy="34163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&lt;!DOCTYPE html&gt;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&lt;html&gt;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&lt;head&gt;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&lt;title&gt;Event Handling Demo&lt;/title&gt;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&lt;style&gt;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body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padding-top: 10px;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&lt;/style&gt;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&lt;/head&gt;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657342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DC1871-3444-CFD9-A2BB-7E31EB9F479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DE8EEEF4-15AE-4D98-8D9E-79E6F30AC90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157</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3101B5E8-5446-4979-B44C-C28488D433FF}"/>
              </a:ext>
            </a:extLst>
          </p:cNvPr>
          <p:cNvSpPr txBox="1"/>
          <p:nvPr/>
        </p:nvSpPr>
        <p:spPr>
          <a:xfrm>
            <a:off x="989029" y="694209"/>
            <a:ext cx="6099142"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&lt;body class="container-fluid"&gt;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 class="panel panel-primary"&gt;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 class="panel-heading"&gt;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&lt;h3&gt;Event Handling&lt;/h3&gt;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&lt;/div&gt;</a:t>
            </a:r>
          </a:p>
        </p:txBody>
      </p:sp>
      <p:sp>
        <p:nvSpPr>
          <p:cNvPr id="7" name="TextBox 6">
            <a:extLst>
              <a:ext uri="{FF2B5EF4-FFF2-40B4-BE49-F238E27FC236}">
                <a16:creationId xmlns:a16="http://schemas.microsoft.com/office/drawing/2014/main" id="{B4CE839C-90CE-0350-98E1-572EAE648DA5}"/>
              </a:ext>
            </a:extLst>
          </p:cNvPr>
          <p:cNvSpPr txBox="1"/>
          <p:nvPr/>
        </p:nvSpPr>
        <p:spPr>
          <a:xfrm>
            <a:off x="838200" y="2336019"/>
            <a:ext cx="10869891" cy="369331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 class="panel-body"&gt;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&lt;script&gt;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function execute() //User defined Function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//Functions from No.1 to No.6 are Built-In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//1. alert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alert("Let us calculate SI");</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//2. prompt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P = prompt("Please enter Principal Amount");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R = prompt("Please enter Rate of Interest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N = prompt("Please enter Number of Years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304404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56E0BC-1717-EB9E-5E02-9B7A8FBE69F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A64A3413-490E-CD7C-F09F-B8CB12EBCBB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158</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A47D413-2330-A9EA-8529-B7C3C1362FF2}"/>
              </a:ext>
            </a:extLst>
          </p:cNvPr>
          <p:cNvSpPr txBox="1"/>
          <p:nvPr/>
        </p:nvSpPr>
        <p:spPr>
          <a:xfrm>
            <a:off x="838200" y="544899"/>
            <a:ext cx="11962615" cy="67403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try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if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isNaN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isNaN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isNaN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throw "Not a number";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else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("You have entered P :  " + P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("You have entered R :  " + R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("You have entered N :  " + N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//4. eval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eval(P * R *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("Calculated SI is " + (eval(P * R * N)) / 100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catch (e)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("Error: " + e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finally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("Some error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occured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332835533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9BFFB2-6EF2-7BD7-F9A5-72F8DDF6CE4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0168BD79-3FB9-1A06-E934-6E3377E4B8D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159</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02AFA92-6BD3-A246-045F-D1B6E4A6539C}"/>
              </a:ext>
            </a:extLst>
          </p:cNvPr>
          <p:cNvSpPr txBox="1"/>
          <p:nvPr/>
        </p:nvSpPr>
        <p:spPr>
          <a:xfrm>
            <a:off x="900260" y="702199"/>
            <a:ext cx="10704136"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//3. confirm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decision = confirm("Shall we proceed to calculate SI?");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typeof</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(decision));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if (decision) console.log("You decided to proceed"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else console.log("You decided not to proceed"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execute();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&lt;/script&gt;</a:t>
            </a:r>
          </a:p>
        </p:txBody>
      </p:sp>
      <p:sp>
        <p:nvSpPr>
          <p:cNvPr id="7" name="TextBox 6">
            <a:extLst>
              <a:ext uri="{FF2B5EF4-FFF2-40B4-BE49-F238E27FC236}">
                <a16:creationId xmlns:a16="http://schemas.microsoft.com/office/drawing/2014/main" id="{E421FEA9-F292-3BF9-C5DC-CC15B4BE00AB}"/>
              </a:ext>
            </a:extLst>
          </p:cNvPr>
          <p:cNvSpPr txBox="1"/>
          <p:nvPr/>
        </p:nvSpPr>
        <p:spPr>
          <a:xfrm>
            <a:off x="1541283" y="3206108"/>
            <a:ext cx="6099142"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&lt;/div&gt;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&lt;/body&gt;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&lt;/html&gt;</a:t>
            </a:r>
          </a:p>
        </p:txBody>
      </p:sp>
    </p:spTree>
    <p:extLst>
      <p:ext uri="{BB962C8B-B14F-4D97-AF65-F5344CB8AC3E}">
        <p14:creationId xmlns:p14="http://schemas.microsoft.com/office/powerpoint/2010/main" val="2872438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D2C5658-B310-2A5B-0EB6-B88C51207CD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0823994-D9A5-4370-890E-211B09CDC907}"/>
              </a:ext>
            </a:extLst>
          </p:cNvPr>
          <p:cNvSpPr>
            <a:spLocks noGrp="1"/>
          </p:cNvSpPr>
          <p:nvPr>
            <p:ph type="sldNum" sz="quarter" idx="12"/>
          </p:nvPr>
        </p:nvSpPr>
        <p:spPr/>
        <p:txBody>
          <a:bodyPr/>
          <a:lstStyle/>
          <a:p>
            <a:fld id="{4A777409-9C5A-4B07-8E32-19F22F7D558C}" type="slidenum">
              <a:rPr lang="en-IN" smtClean="0"/>
              <a:t>16</a:t>
            </a:fld>
            <a:endParaRPr lang="en-IN" dirty="0"/>
          </a:p>
        </p:txBody>
      </p:sp>
      <p:sp>
        <p:nvSpPr>
          <p:cNvPr id="5" name="TextBox 4">
            <a:extLst>
              <a:ext uri="{FF2B5EF4-FFF2-40B4-BE49-F238E27FC236}">
                <a16:creationId xmlns:a16="http://schemas.microsoft.com/office/drawing/2014/main" id="{353A1DCB-C977-A3FE-EED6-BF98FAE40543}"/>
              </a:ext>
            </a:extLst>
          </p:cNvPr>
          <p:cNvSpPr txBox="1"/>
          <p:nvPr/>
        </p:nvSpPr>
        <p:spPr>
          <a:xfrm>
            <a:off x="989029" y="626038"/>
            <a:ext cx="6099142" cy="461665"/>
          </a:xfrm>
          <a:prstGeom prst="rect">
            <a:avLst/>
          </a:prstGeom>
          <a:noFill/>
        </p:spPr>
        <p:txBody>
          <a:bodyPr wrap="square">
            <a:spAutoFit/>
          </a:bodyPr>
          <a:lstStyle/>
          <a:p>
            <a:r>
              <a:rPr lang="en-US" sz="2400" b="1" dirty="0">
                <a:solidFill>
                  <a:schemeClr val="tx1">
                    <a:lumMod val="65000"/>
                    <a:lumOff val="35000"/>
                  </a:schemeClr>
                </a:solidFill>
              </a:rPr>
              <a:t>Summary : Getting started with JavaScript </a:t>
            </a:r>
          </a:p>
        </p:txBody>
      </p:sp>
      <p:sp>
        <p:nvSpPr>
          <p:cNvPr id="7" name="TextBox 6">
            <a:extLst>
              <a:ext uri="{FF2B5EF4-FFF2-40B4-BE49-F238E27FC236}">
                <a16:creationId xmlns:a16="http://schemas.microsoft.com/office/drawing/2014/main" id="{CD13A9AD-61F0-B26C-1146-4C021C3D9B34}"/>
              </a:ext>
            </a:extLst>
          </p:cNvPr>
          <p:cNvSpPr txBox="1"/>
          <p:nvPr/>
        </p:nvSpPr>
        <p:spPr>
          <a:xfrm>
            <a:off x="989029" y="1266343"/>
            <a:ext cx="6099142" cy="1323439"/>
          </a:xfrm>
          <a:prstGeom prst="rect">
            <a:avLst/>
          </a:prstGeom>
          <a:noFill/>
        </p:spPr>
        <p:txBody>
          <a:bodyPr wrap="square">
            <a:spAutoFit/>
          </a:bodyPr>
          <a:lstStyle/>
          <a:p>
            <a:r>
              <a:rPr lang="en-US" sz="2000" dirty="0">
                <a:solidFill>
                  <a:schemeClr val="tx1">
                    <a:lumMod val="65000"/>
                    <a:lumOff val="35000"/>
                  </a:schemeClr>
                </a:solidFill>
                <a:effectLst/>
              </a:rPr>
              <a:t>In this module, you have learnt about: </a:t>
            </a:r>
          </a:p>
          <a:p>
            <a:pPr>
              <a:buFont typeface="Arial" panose="020B0604020202020204" pitchFamily="34" charset="0"/>
              <a:buChar char="•"/>
            </a:pPr>
            <a:r>
              <a:rPr lang="en-US" sz="2000" dirty="0">
                <a:solidFill>
                  <a:schemeClr val="tx1">
                    <a:lumMod val="65000"/>
                    <a:lumOff val="35000"/>
                  </a:schemeClr>
                </a:solidFill>
                <a:effectLst/>
              </a:rPr>
              <a:t>The need for JavaScript as a scripting language</a:t>
            </a:r>
          </a:p>
          <a:p>
            <a:pPr>
              <a:buFont typeface="Arial" panose="020B0604020202020204" pitchFamily="34" charset="0"/>
              <a:buChar char="•"/>
            </a:pPr>
            <a:r>
              <a:rPr lang="en-US" sz="2000" dirty="0">
                <a:solidFill>
                  <a:schemeClr val="tx1">
                    <a:lumMod val="65000"/>
                    <a:lumOff val="35000"/>
                  </a:schemeClr>
                </a:solidFill>
                <a:effectLst/>
              </a:rPr>
              <a:t>What JavaScript is</a:t>
            </a:r>
          </a:p>
          <a:p>
            <a:pPr>
              <a:buFont typeface="Arial" panose="020B0604020202020204" pitchFamily="34" charset="0"/>
              <a:buChar char="•"/>
            </a:pPr>
            <a:r>
              <a:rPr lang="en-US" sz="2000" dirty="0">
                <a:solidFill>
                  <a:schemeClr val="tx1">
                    <a:lumMod val="65000"/>
                    <a:lumOff val="35000"/>
                  </a:schemeClr>
                </a:solidFill>
                <a:effectLst/>
              </a:rPr>
              <a:t>Different ways to write JavaScript code</a:t>
            </a:r>
          </a:p>
        </p:txBody>
      </p:sp>
    </p:spTree>
    <p:extLst>
      <p:ext uri="{BB962C8B-B14F-4D97-AF65-F5344CB8AC3E}">
        <p14:creationId xmlns:p14="http://schemas.microsoft.com/office/powerpoint/2010/main" val="337323861"/>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573279-52D4-9F86-78C8-EFFAFBA455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37D4BF6A-364E-DA91-41E6-09021C33C50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160</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B4B61F4-D12E-8FEF-68FF-C66EBA455410}"/>
              </a:ext>
            </a:extLst>
          </p:cNvPr>
          <p:cNvSpPr txBox="1"/>
          <p:nvPr/>
        </p:nvSpPr>
        <p:spPr>
          <a:xfrm>
            <a:off x="989029" y="560050"/>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Working with Objects </a:t>
            </a:r>
          </a:p>
        </p:txBody>
      </p:sp>
      <p:sp>
        <p:nvSpPr>
          <p:cNvPr id="7" name="TextBox 6">
            <a:extLst>
              <a:ext uri="{FF2B5EF4-FFF2-40B4-BE49-F238E27FC236}">
                <a16:creationId xmlns:a16="http://schemas.microsoft.com/office/drawing/2014/main" id="{108489FC-459A-DF2A-572B-1FDE0A78A91E}"/>
              </a:ext>
            </a:extLst>
          </p:cNvPr>
          <p:cNvSpPr txBox="1"/>
          <p:nvPr/>
        </p:nvSpPr>
        <p:spPr>
          <a:xfrm>
            <a:off x="164967" y="1031815"/>
            <a:ext cx="11693951" cy="532453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 any programming language when real-world entities are to be coded, then variables are used. For most of the scenarios, a variable to hold data that represents the collection of properties is required.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For instance, to create an online portal for the car industry, Car as an entity must be modelled so that it can hold a group of properties.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Such type of variable in JavaScript is called an Object. An object consists of state and behavior.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State of an entity represents properties that can be modeled as key-value pairs.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Behavior of an entity represents the observable effect of an operation performed on it and is modeled using functions.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 Car is an object in the real world.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State of Car object: </a:t>
            </a:r>
          </a:p>
        </p:txBody>
      </p:sp>
    </p:spTree>
    <p:extLst>
      <p:ext uri="{BB962C8B-B14F-4D97-AF65-F5344CB8AC3E}">
        <p14:creationId xmlns:p14="http://schemas.microsoft.com/office/powerpoint/2010/main" val="13823362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B5A410-512D-86F0-A114-68DE86CFA08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5E0B5C3A-8B15-BAD4-F718-1BA30EE63B3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C803AA7-D0D3-348C-789A-49D94BBD0E03}"/>
              </a:ext>
            </a:extLst>
          </p:cNvPr>
          <p:cNvSpPr txBox="1"/>
          <p:nvPr/>
        </p:nvSpPr>
        <p:spPr>
          <a:xfrm>
            <a:off x="989029" y="661589"/>
            <a:ext cx="9455870" cy="378565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Color=red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Model = VXI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Current gear = 3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Current speed = 45 km /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hr</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Number of doors =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Seating Capacity = 5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behavior of Car object: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Accelerate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Change gear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Brake </a:t>
            </a:r>
          </a:p>
        </p:txBody>
      </p:sp>
    </p:spTree>
    <p:extLst>
      <p:ext uri="{BB962C8B-B14F-4D97-AF65-F5344CB8AC3E}">
        <p14:creationId xmlns:p14="http://schemas.microsoft.com/office/powerpoint/2010/main" val="116555265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F0E8A2-2837-62A8-DE87-26654C79044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5AE91AF5-2D13-1A34-24F0-709BE832347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162</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3C0CBB6-573A-45CE-4DB7-0AF7240BCF99}"/>
              </a:ext>
            </a:extLst>
          </p:cNvPr>
          <p:cNvSpPr txBox="1"/>
          <p:nvPr/>
        </p:nvSpPr>
        <p:spPr>
          <a:xfrm>
            <a:off x="989029" y="626038"/>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Types of Objects </a:t>
            </a:r>
          </a:p>
        </p:txBody>
      </p:sp>
      <p:sp>
        <p:nvSpPr>
          <p:cNvPr id="7" name="TextBox 6">
            <a:extLst>
              <a:ext uri="{FF2B5EF4-FFF2-40B4-BE49-F238E27FC236}">
                <a16:creationId xmlns:a16="http://schemas.microsoft.com/office/drawing/2014/main" id="{6247AD7E-F461-D131-4E1B-6F57D241F6B3}"/>
              </a:ext>
            </a:extLst>
          </p:cNvPr>
          <p:cNvSpPr txBox="1"/>
          <p:nvPr/>
        </p:nvSpPr>
        <p:spPr>
          <a:xfrm>
            <a:off x="989029" y="1172793"/>
            <a:ext cx="6099142"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JavaScript objects are categorized as follows:</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CC279826-0AC7-6F41-EB73-B9C913F406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5934" y="1931251"/>
            <a:ext cx="7767687" cy="3055527"/>
          </a:xfrm>
          <a:prstGeom prst="rect">
            <a:avLst/>
          </a:prstGeom>
        </p:spPr>
      </p:pic>
    </p:spTree>
    <p:extLst>
      <p:ext uri="{BB962C8B-B14F-4D97-AF65-F5344CB8AC3E}">
        <p14:creationId xmlns:p14="http://schemas.microsoft.com/office/powerpoint/2010/main" val="426937723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83D5DE-4F1E-BF01-3C27-50AECCF2766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7638D13A-D14E-6AB2-AAD9-869BE882BFB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163</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C578C17-2926-82F9-B871-482566BEE689}"/>
              </a:ext>
            </a:extLst>
          </p:cNvPr>
          <p:cNvSpPr txBox="1"/>
          <p:nvPr/>
        </p:nvSpPr>
        <p:spPr>
          <a:xfrm>
            <a:off x="989029" y="607184"/>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Creating Objects </a:t>
            </a:r>
          </a:p>
        </p:txBody>
      </p:sp>
      <p:sp>
        <p:nvSpPr>
          <p:cNvPr id="7" name="TextBox 6">
            <a:extLst>
              <a:ext uri="{FF2B5EF4-FFF2-40B4-BE49-F238E27FC236}">
                <a16:creationId xmlns:a16="http://schemas.microsoft.com/office/drawing/2014/main" id="{323EB25C-9928-43BC-3FA6-6D0BD9A81CC7}"/>
              </a:ext>
            </a:extLst>
          </p:cNvPr>
          <p:cNvSpPr txBox="1"/>
          <p:nvPr/>
        </p:nvSpPr>
        <p:spPr>
          <a:xfrm>
            <a:off x="258451" y="1172544"/>
            <a:ext cx="11185689" cy="16312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 JavaScript objects, the state and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behaviour</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is represented as a collection of properties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Each property is a [key-value] pair where the key is a string and the value can be any JavaScript primitive type value, an object, or even a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JavaScript objects can be created using two different approaches.</a:t>
            </a:r>
          </a:p>
        </p:txBody>
      </p:sp>
      <p:pic>
        <p:nvPicPr>
          <p:cNvPr id="9" name="Picture 8">
            <a:extLst>
              <a:ext uri="{FF2B5EF4-FFF2-40B4-BE49-F238E27FC236}">
                <a16:creationId xmlns:a16="http://schemas.microsoft.com/office/drawing/2014/main" id="{F67E7296-A244-F464-54D5-CF611F5565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8828" y="3084061"/>
            <a:ext cx="4686954" cy="1066949"/>
          </a:xfrm>
          <a:prstGeom prst="rect">
            <a:avLst/>
          </a:prstGeom>
        </p:spPr>
      </p:pic>
      <p:sp>
        <p:nvSpPr>
          <p:cNvPr id="11" name="TextBox 10">
            <a:extLst>
              <a:ext uri="{FF2B5EF4-FFF2-40B4-BE49-F238E27FC236}">
                <a16:creationId xmlns:a16="http://schemas.microsoft.com/office/drawing/2014/main" id="{A5ECEABF-ED1F-5593-D443-520505744725}"/>
              </a:ext>
            </a:extLst>
          </p:cNvPr>
          <p:cNvSpPr txBox="1"/>
          <p:nvPr/>
        </p:nvSpPr>
        <p:spPr>
          <a:xfrm>
            <a:off x="277304" y="4485127"/>
            <a:ext cx="11430001" cy="16312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Objects can be created using object literal notation. Object literal notation is a comma-separated list of name-value pairs wrapped inside curly braces. This promotes the encapsulation of data in a tidy package. This is how the objects in JavaScript are created using the literal notation: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Syntax:</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950368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64961F6-26F2-A896-C6FF-2934B8BE727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AE3AF57D-6443-BA11-8BB8-ABE513FE377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36B41B8-6F04-E950-3F72-25195FAC4F1E}"/>
              </a:ext>
            </a:extLst>
          </p:cNvPr>
          <p:cNvSpPr txBox="1"/>
          <p:nvPr/>
        </p:nvSpPr>
        <p:spPr>
          <a:xfrm>
            <a:off x="1036162" y="591261"/>
            <a:ext cx="10521099" cy="424731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objectName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//-------------states of the object-----------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key_1: value_1,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key_2: value_2,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key_n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value_n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//-------------behaviour of the object---------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key_function_name_1: function (parameter)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//we can modify any of the property declared above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key_function_name_n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function(parameter)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//we can modify any of the property declared above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7" name="TextBox 6">
            <a:extLst>
              <a:ext uri="{FF2B5EF4-FFF2-40B4-BE49-F238E27FC236}">
                <a16:creationId xmlns:a16="http://schemas.microsoft.com/office/drawing/2014/main" id="{758DBE01-27E0-48AF-89CB-67F82FD926C9}"/>
              </a:ext>
            </a:extLst>
          </p:cNvPr>
          <p:cNvSpPr txBox="1"/>
          <p:nvPr/>
        </p:nvSpPr>
        <p:spPr>
          <a:xfrm>
            <a:off x="1107650" y="5043466"/>
            <a:ext cx="6099142"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77081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1340181-C411-ECEE-0C83-6CE573FC2F2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FA435F15-F2B8-EABC-12EC-B3BD72B107B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165</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3698C10C-CCCE-6C47-1CC0-CD3C055A0D65}"/>
              </a:ext>
            </a:extLst>
          </p:cNvPr>
          <p:cNvSpPr txBox="1"/>
          <p:nvPr/>
        </p:nvSpPr>
        <p:spPr>
          <a:xfrm>
            <a:off x="419579" y="1183600"/>
            <a:ext cx="10718277" cy="535531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//-------------states of the object---------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myCar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name: "Fiat",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model: "VXI",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color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numberOfGears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currentGear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currentSpeed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45,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//-------------Behaviour of the object---------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accelerate: function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speedCounter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this.currentSpeed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this.currentSpeed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speedCounter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this.currentSpeed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brake: function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speedCounter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this.currentSpeed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this.currentSpeed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speedCounter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this.currentSpeed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313333711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43E1F1-B352-D885-9E52-9B2090AA0AA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DB710E86-55F4-BB9E-5374-4F5C90CB087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166</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4A92F5FA-D27E-2055-072B-3413EE3E668D}"/>
              </a:ext>
            </a:extLst>
          </p:cNvPr>
          <p:cNvSpPr txBox="1"/>
          <p:nvPr/>
        </p:nvSpPr>
        <p:spPr>
          <a:xfrm>
            <a:off x="890833" y="588331"/>
            <a:ext cx="6099142"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Below is the older syntax used to create object literals:</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036976FD-242C-C2F5-5599-D51B53CF212E}"/>
              </a:ext>
            </a:extLst>
          </p:cNvPr>
          <p:cNvSpPr txBox="1"/>
          <p:nvPr/>
        </p:nvSpPr>
        <p:spPr>
          <a:xfrm>
            <a:off x="890833" y="1087061"/>
            <a:ext cx="6099142"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name = "Arnold";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age = 65;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country = "USA";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obj</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name: 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age: 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country: country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9" name="TextBox 8">
            <a:extLst>
              <a:ext uri="{FF2B5EF4-FFF2-40B4-BE49-F238E27FC236}">
                <a16:creationId xmlns:a16="http://schemas.microsoft.com/office/drawing/2014/main" id="{5CD155FA-623A-BF8F-3694-2536C42D866A}"/>
              </a:ext>
            </a:extLst>
          </p:cNvPr>
          <p:cNvSpPr txBox="1"/>
          <p:nvPr/>
        </p:nvSpPr>
        <p:spPr>
          <a:xfrm>
            <a:off x="890833" y="3583958"/>
            <a:ext cx="10939806"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Below is the modern way to create objects in a simpler way: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0473EEE0-4145-1CF1-C707-4EA71234B08E}"/>
              </a:ext>
            </a:extLst>
          </p:cNvPr>
          <p:cNvSpPr txBox="1"/>
          <p:nvPr/>
        </p:nvSpPr>
        <p:spPr>
          <a:xfrm>
            <a:off x="602966" y="4361215"/>
            <a:ext cx="7404755"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name="Arnold";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age=65;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country="USA";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obj</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name,age,country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401391353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2697E2-854D-77B9-6F00-32A39635138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DD82EBE9-BC76-5AC4-5E4E-AB9302D1C4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167</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837A688-CF39-A863-6C9A-B343478606B2}"/>
              </a:ext>
            </a:extLst>
          </p:cNvPr>
          <p:cNvSpPr txBox="1"/>
          <p:nvPr/>
        </p:nvSpPr>
        <p:spPr>
          <a:xfrm>
            <a:off x="913614" y="603562"/>
            <a:ext cx="10364771"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object literal property shorthand is syntactic sugar, which simplifies the syntax when literals are used in function parameters or as return values.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1FC2D0C1-C8C2-5AE2-1E39-E2B2A51F1086}"/>
              </a:ext>
            </a:extLst>
          </p:cNvPr>
          <p:cNvSpPr txBox="1"/>
          <p:nvPr/>
        </p:nvSpPr>
        <p:spPr>
          <a:xfrm>
            <a:off x="913613" y="1453124"/>
            <a:ext cx="10568233" cy="45243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//Literal property without shorthand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createCourse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(name, status)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 {type: "JavaScript", name: name, status: status};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reviewCourse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(name)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 {type: "JavaScript", name: 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/*Literal property with shorthand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when the property and the value identifiers have the same name,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the identifier can be omitted to make it implicit*/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createCourse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(name, status)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 {type: "JavaScript", name, status};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reviewCourse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(name)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 {type: "JavaScript", 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63346078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CAE54A2-98F6-849F-5E89-5862DC53D33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9320BC58-2CE1-BFDC-F204-C37E4C08C4C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168</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30EC8CC3-7400-509E-3B62-890DABF20BF8}"/>
              </a:ext>
            </a:extLst>
          </p:cNvPr>
          <p:cNvSpPr txBox="1"/>
          <p:nvPr/>
        </p:nvSpPr>
        <p:spPr>
          <a:xfrm>
            <a:off x="989028" y="581808"/>
            <a:ext cx="10364771"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Earlier in JavaScript to add a dynamic property to an existing object, below syntax was used.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ED1C42D3-9DF1-4230-BEB8-3B7671D96EE1}"/>
              </a:ext>
            </a:extLst>
          </p:cNvPr>
          <p:cNvSpPr txBox="1"/>
          <p:nvPr/>
        </p:nvSpPr>
        <p:spPr>
          <a:xfrm>
            <a:off x="989027" y="1190210"/>
            <a:ext cx="8730007"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personalDetails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name: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Stian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Kirkeberg</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country: "Norway"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dynamicProperty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personalDetails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dynamicProperty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45;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personalDetails.age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//Output: 45 </a:t>
            </a:r>
          </a:p>
        </p:txBody>
      </p:sp>
      <p:sp>
        <p:nvSpPr>
          <p:cNvPr id="9" name="TextBox 8">
            <a:extLst>
              <a:ext uri="{FF2B5EF4-FFF2-40B4-BE49-F238E27FC236}">
                <a16:creationId xmlns:a16="http://schemas.microsoft.com/office/drawing/2014/main" id="{A2635167-F6A1-60DC-548D-8CC4118918BE}"/>
              </a:ext>
            </a:extLst>
          </p:cNvPr>
          <p:cNvSpPr txBox="1"/>
          <p:nvPr/>
        </p:nvSpPr>
        <p:spPr>
          <a:xfrm>
            <a:off x="989026" y="3429000"/>
            <a:ext cx="10917027"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With newer updates in JavaScript after 2015 the dynamic properties can be conveniently added using hash notation and the values are computed to form a key-value pair.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A4430065-9CFE-0254-F5C3-542F77B9CC15}"/>
              </a:ext>
            </a:extLst>
          </p:cNvPr>
          <p:cNvSpPr txBox="1"/>
          <p:nvPr/>
        </p:nvSpPr>
        <p:spPr>
          <a:xfrm>
            <a:off x="989026" y="4442621"/>
            <a:ext cx="8447202"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dynamicProperty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personalDetails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name: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Stian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Kirkeberg</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country: "Norway",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dynamicProperty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45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personalDetails.age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//Output: 45 </a:t>
            </a:r>
          </a:p>
        </p:txBody>
      </p:sp>
    </p:spTree>
    <p:extLst>
      <p:ext uri="{BB962C8B-B14F-4D97-AF65-F5344CB8AC3E}">
        <p14:creationId xmlns:p14="http://schemas.microsoft.com/office/powerpoint/2010/main" val="78947831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4D1A4D-5F62-3868-B61C-17813C46655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5B3E2A60-1F8D-8E2D-681E-B83A0514DA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169</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68EAAC8-D021-BF2C-B899-ECED51785F4A}"/>
              </a:ext>
            </a:extLst>
          </p:cNvPr>
          <p:cNvSpPr txBox="1"/>
          <p:nvPr/>
        </p:nvSpPr>
        <p:spPr>
          <a:xfrm>
            <a:off x="419493" y="1012563"/>
            <a:ext cx="11062354" cy="501675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'this' keyword that is used in this case is a JavaScript pointer. It points to an object which owns the code in the current context.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does not have any value of its own but is only the substitute for the object reference wherever it is used.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If used inside an object definition, it points to that object itself. If used inside the function definition, it points to the object that owns the function.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To create objects using function constructor, make use of 'new' keyword, and invoke the function. This initializes a variable of type object. The properties and methods of the object can be invoked using the dot or bracket operator.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Retrieving state using the dot operator: </a:t>
            </a:r>
          </a:p>
        </p:txBody>
      </p:sp>
    </p:spTree>
    <p:extLst>
      <p:ext uri="{BB962C8B-B14F-4D97-AF65-F5344CB8AC3E}">
        <p14:creationId xmlns:p14="http://schemas.microsoft.com/office/powerpoint/2010/main" val="12451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9DF0A6F-F57B-4880-47F9-398C6D017B0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BFD95E0-175E-3535-DE8D-E52C3FE72E77}"/>
              </a:ext>
            </a:extLst>
          </p:cNvPr>
          <p:cNvSpPr>
            <a:spLocks noGrp="1"/>
          </p:cNvSpPr>
          <p:nvPr>
            <p:ph type="sldNum" sz="quarter" idx="12"/>
          </p:nvPr>
        </p:nvSpPr>
        <p:spPr/>
        <p:txBody>
          <a:bodyPr/>
          <a:lstStyle/>
          <a:p>
            <a:fld id="{4A777409-9C5A-4B07-8E32-19F22F7D558C}" type="slidenum">
              <a:rPr lang="en-IN" smtClean="0"/>
              <a:t>17</a:t>
            </a:fld>
            <a:endParaRPr lang="en-IN" dirty="0"/>
          </a:p>
        </p:txBody>
      </p:sp>
      <p:sp>
        <p:nvSpPr>
          <p:cNvPr id="5" name="TextBox 4">
            <a:extLst>
              <a:ext uri="{FF2B5EF4-FFF2-40B4-BE49-F238E27FC236}">
                <a16:creationId xmlns:a16="http://schemas.microsoft.com/office/drawing/2014/main" id="{05C27318-019A-487E-6E29-306FA4CC522E}"/>
              </a:ext>
            </a:extLst>
          </p:cNvPr>
          <p:cNvSpPr txBox="1"/>
          <p:nvPr/>
        </p:nvSpPr>
        <p:spPr>
          <a:xfrm>
            <a:off x="989029" y="637931"/>
            <a:ext cx="6099142" cy="523220"/>
          </a:xfrm>
          <a:prstGeom prst="rect">
            <a:avLst/>
          </a:prstGeom>
          <a:noFill/>
        </p:spPr>
        <p:txBody>
          <a:bodyPr wrap="square">
            <a:spAutoFit/>
          </a:bodyPr>
          <a:lstStyle/>
          <a:p>
            <a:r>
              <a:rPr lang="en-IN" sz="2800" b="1" dirty="0">
                <a:solidFill>
                  <a:schemeClr val="tx1">
                    <a:lumMod val="65000"/>
                    <a:lumOff val="35000"/>
                  </a:schemeClr>
                </a:solidFill>
              </a:rPr>
              <a:t>Environment Setup: Internal </a:t>
            </a:r>
          </a:p>
        </p:txBody>
      </p:sp>
      <p:sp>
        <p:nvSpPr>
          <p:cNvPr id="7" name="TextBox 6">
            <a:extLst>
              <a:ext uri="{FF2B5EF4-FFF2-40B4-BE49-F238E27FC236}">
                <a16:creationId xmlns:a16="http://schemas.microsoft.com/office/drawing/2014/main" id="{4C9F3FFD-6733-3AD6-C8D0-6C5AED40A4DF}"/>
              </a:ext>
            </a:extLst>
          </p:cNvPr>
          <p:cNvSpPr txBox="1"/>
          <p:nvPr/>
        </p:nvSpPr>
        <p:spPr>
          <a:xfrm>
            <a:off x="202675" y="1427343"/>
            <a:ext cx="11392293" cy="4401205"/>
          </a:xfrm>
          <a:prstGeom prst="rect">
            <a:avLst/>
          </a:prstGeom>
          <a:noFill/>
        </p:spPr>
        <p:txBody>
          <a:bodyPr wrap="square">
            <a:spAutoFit/>
          </a:bodyPr>
          <a:lstStyle/>
          <a:p>
            <a:r>
              <a:rPr lang="en-US" sz="2000" dirty="0">
                <a:solidFill>
                  <a:schemeClr val="tx1">
                    <a:lumMod val="65000"/>
                    <a:lumOff val="35000"/>
                  </a:schemeClr>
                </a:solidFill>
                <a:effectLst/>
              </a:rPr>
              <a:t>To work with JavaScript, you can use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Editor (Visual Studio Code IDE recommended)</a:t>
            </a:r>
          </a:p>
          <a:p>
            <a:pPr>
              <a:buFont typeface="Arial" panose="020B0604020202020204" pitchFamily="34" charset="0"/>
              <a:buChar char="•"/>
            </a:pPr>
            <a:r>
              <a:rPr lang="en-US" sz="2000" dirty="0">
                <a:solidFill>
                  <a:schemeClr val="tx1">
                    <a:lumMod val="65000"/>
                    <a:lumOff val="35000"/>
                  </a:schemeClr>
                </a:solidFill>
                <a:effectLst/>
              </a:rPr>
              <a:t>Browser (Google Chrome recommended)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JavaScript works properly on any Browser or OS, you can choose any of them based on your preference.</a:t>
            </a:r>
          </a:p>
          <a:p>
            <a:r>
              <a:rPr lang="en-US" sz="2000" dirty="0">
                <a:solidFill>
                  <a:schemeClr val="tx1">
                    <a:lumMod val="65000"/>
                    <a:lumOff val="35000"/>
                  </a:schemeClr>
                </a:solidFill>
                <a:effectLst/>
              </a:rPr>
              <a:t>It is also possible to write JavaScript code using Editors. You can use simple editors such as notepad or go for an IDE like Visual Studio Code which offers IntelliSense support and syntax error highlighter that makes coding easier.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reduce development </a:t>
            </a:r>
            <a:r>
              <a:rPr lang="en-US" sz="2000" dirty="0" err="1">
                <a:solidFill>
                  <a:schemeClr val="tx1">
                    <a:lumMod val="65000"/>
                    <a:lumOff val="35000"/>
                  </a:schemeClr>
                </a:solidFill>
                <a:effectLst/>
              </a:rPr>
              <a:t>time,IDE</a:t>
            </a:r>
            <a:r>
              <a:rPr lang="en-US" sz="2000" dirty="0">
                <a:solidFill>
                  <a:schemeClr val="tx1">
                    <a:lumMod val="65000"/>
                    <a:lumOff val="35000"/>
                  </a:schemeClr>
                </a:solidFill>
                <a:effectLst/>
              </a:rPr>
              <a:t> can be used as it has built-in features.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Visual Studio Code, extensions can be added that will speed up development and helps code to a higher standard by providing linting.</a:t>
            </a:r>
          </a:p>
        </p:txBody>
      </p:sp>
    </p:spTree>
    <p:extLst>
      <p:ext uri="{BB962C8B-B14F-4D97-AF65-F5344CB8AC3E}">
        <p14:creationId xmlns:p14="http://schemas.microsoft.com/office/powerpoint/2010/main" val="317307441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C60113-E4B5-DC1B-22F6-74ABDFCDE76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58515ECB-BD5A-439F-8E19-741EDF1E894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170</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DAC24AD-BC5C-4851-2021-EADBF309FF25}"/>
              </a:ext>
            </a:extLst>
          </p:cNvPr>
          <p:cNvSpPr txBox="1"/>
          <p:nvPr/>
        </p:nvSpPr>
        <p:spPr>
          <a:xfrm>
            <a:off x="557229" y="610087"/>
            <a:ext cx="609914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myCar.name;     //return "Fiat"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myCar.currentSpeed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//returns 45 </a:t>
            </a:r>
          </a:p>
        </p:txBody>
      </p:sp>
      <p:sp>
        <p:nvSpPr>
          <p:cNvPr id="7" name="TextBox 6">
            <a:extLst>
              <a:ext uri="{FF2B5EF4-FFF2-40B4-BE49-F238E27FC236}">
                <a16:creationId xmlns:a16="http://schemas.microsoft.com/office/drawing/2014/main" id="{733DF395-D678-AC75-E598-DBBA5EF113AC}"/>
              </a:ext>
            </a:extLst>
          </p:cNvPr>
          <p:cNvSpPr txBox="1"/>
          <p:nvPr/>
        </p:nvSpPr>
        <p:spPr>
          <a:xfrm>
            <a:off x="278090" y="1531011"/>
            <a:ext cx="6099142"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Retrieving behavior using the dot operator: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047B6550-EDCF-5628-11C8-4F801E734E69}"/>
              </a:ext>
            </a:extLst>
          </p:cNvPr>
          <p:cNvSpPr txBox="1"/>
          <p:nvPr/>
        </p:nvSpPr>
        <p:spPr>
          <a:xfrm>
            <a:off x="658829" y="2261855"/>
            <a:ext cx="779675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myCar.accelerate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(50);//invokes accelerate() with argument = 50 </a:t>
            </a:r>
          </a:p>
        </p:txBody>
      </p:sp>
      <p:sp>
        <p:nvSpPr>
          <p:cNvPr id="11" name="TextBox 10">
            <a:extLst>
              <a:ext uri="{FF2B5EF4-FFF2-40B4-BE49-F238E27FC236}">
                <a16:creationId xmlns:a16="http://schemas.microsoft.com/office/drawing/2014/main" id="{A1A91E26-2409-CB2F-2334-BEB8B755974E}"/>
              </a:ext>
            </a:extLst>
          </p:cNvPr>
          <p:cNvSpPr txBox="1"/>
          <p:nvPr/>
        </p:nvSpPr>
        <p:spPr>
          <a:xfrm>
            <a:off x="278090" y="2962404"/>
            <a:ext cx="6099142"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Retrieving state using the bracket operator: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0C33279C-9930-964A-476D-86D3C39E1804}"/>
              </a:ext>
            </a:extLst>
          </p:cNvPr>
          <p:cNvSpPr txBox="1"/>
          <p:nvPr/>
        </p:nvSpPr>
        <p:spPr>
          <a:xfrm>
            <a:off x="989029" y="3636624"/>
            <a:ext cx="609914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myCar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["name"];     //return "Fiat"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myCar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currentSpeed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//returns 45 </a:t>
            </a:r>
          </a:p>
        </p:txBody>
      </p:sp>
      <p:sp>
        <p:nvSpPr>
          <p:cNvPr id="15" name="TextBox 14">
            <a:extLst>
              <a:ext uri="{FF2B5EF4-FFF2-40B4-BE49-F238E27FC236}">
                <a16:creationId xmlns:a16="http://schemas.microsoft.com/office/drawing/2014/main" id="{D1602A41-2AF5-B9E8-FAAE-89623DDB5709}"/>
              </a:ext>
            </a:extLst>
          </p:cNvPr>
          <p:cNvSpPr txBox="1"/>
          <p:nvPr/>
        </p:nvSpPr>
        <p:spPr>
          <a:xfrm>
            <a:off x="353505" y="4463775"/>
            <a:ext cx="6099142"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Retrieving behavior using the bracket operator: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D36EC481-E6A1-58BF-A04F-9791FB895DFC}"/>
              </a:ext>
            </a:extLst>
          </p:cNvPr>
          <p:cNvSpPr txBox="1"/>
          <p:nvPr/>
        </p:nvSpPr>
        <p:spPr>
          <a:xfrm>
            <a:off x="989028" y="5037782"/>
            <a:ext cx="1004975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myCar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["accelerate"](50);    //invokes accelerate() with argument = 50 </a:t>
            </a:r>
          </a:p>
        </p:txBody>
      </p:sp>
    </p:spTree>
    <p:extLst>
      <p:ext uri="{BB962C8B-B14F-4D97-AF65-F5344CB8AC3E}">
        <p14:creationId xmlns:p14="http://schemas.microsoft.com/office/powerpoint/2010/main" val="158137426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A052DF-7DF5-394C-EFF1-010992502F3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F6ADA8FB-7A3A-36A7-ECBC-76B2DC1E54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63DCDA8-2C22-FE6B-7C8E-F62226A722CE}"/>
              </a:ext>
            </a:extLst>
          </p:cNvPr>
          <p:cNvSpPr txBox="1"/>
          <p:nvPr/>
        </p:nvSpPr>
        <p:spPr>
          <a:xfrm>
            <a:off x="989029" y="635465"/>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Built-In Global Objects </a:t>
            </a:r>
          </a:p>
        </p:txBody>
      </p:sp>
      <p:sp>
        <p:nvSpPr>
          <p:cNvPr id="7" name="TextBox 6">
            <a:extLst>
              <a:ext uri="{FF2B5EF4-FFF2-40B4-BE49-F238E27FC236}">
                <a16:creationId xmlns:a16="http://schemas.microsoft.com/office/drawing/2014/main" id="{DE43CD48-EED4-EDB8-4ECA-2224EFEB2168}"/>
              </a:ext>
            </a:extLst>
          </p:cNvPr>
          <p:cNvSpPr txBox="1"/>
          <p:nvPr/>
        </p:nvSpPr>
        <p:spPr>
          <a:xfrm>
            <a:off x="334651" y="1343222"/>
            <a:ext cx="10694709" cy="34778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Global object allows to declare variables and functions that can be accessed anywhere.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By default, these are built into the language or the environment.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They are different built-in objects in JavaScript,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Date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String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Math</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RegEx</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JSON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Let us understand each of these types in detail.</a:t>
            </a:r>
          </a:p>
        </p:txBody>
      </p:sp>
    </p:spTree>
    <p:extLst>
      <p:ext uri="{BB962C8B-B14F-4D97-AF65-F5344CB8AC3E}">
        <p14:creationId xmlns:p14="http://schemas.microsoft.com/office/powerpoint/2010/main" val="184222588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FCE427-987E-EB17-908B-01DD9BDF858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F34C2DFC-32AE-82CE-BD20-38FF8C2110D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172</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95205B2-920B-120C-16DB-1E2CE664581F}"/>
              </a:ext>
            </a:extLst>
          </p:cNvPr>
          <p:cNvSpPr txBox="1"/>
          <p:nvPr/>
        </p:nvSpPr>
        <p:spPr>
          <a:xfrm>
            <a:off x="913614" y="628222"/>
            <a:ext cx="10364771"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built-in JavaScript object 'Date' allows us to work with dates and times displayed as part of the web page. It can be instantiated wherever required using one of the many constructors available.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p:txBody>
      </p:sp>
      <p:sp>
        <p:nvSpPr>
          <p:cNvPr id="7" name="TextBox 6">
            <a:extLst>
              <a:ext uri="{FF2B5EF4-FFF2-40B4-BE49-F238E27FC236}">
                <a16:creationId xmlns:a16="http://schemas.microsoft.com/office/drawing/2014/main" id="{D4ABB6AE-A723-063C-FE73-28B0E4D0585F}"/>
              </a:ext>
            </a:extLst>
          </p:cNvPr>
          <p:cNvSpPr txBox="1"/>
          <p:nvPr/>
        </p:nvSpPr>
        <p:spPr>
          <a:xfrm>
            <a:off x="913613" y="2114755"/>
            <a:ext cx="9785809"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dateObject1 = new Date();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console.log("Date is: " + dateObject1);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//OUTPUT: Date is: Thu Jun 18, 2020, 22:17:36 GMT+0530 (India Standard Time) </a:t>
            </a:r>
          </a:p>
        </p:txBody>
      </p:sp>
      <p:sp>
        <p:nvSpPr>
          <p:cNvPr id="9" name="TextBox 8">
            <a:extLst>
              <a:ext uri="{FF2B5EF4-FFF2-40B4-BE49-F238E27FC236}">
                <a16:creationId xmlns:a16="http://schemas.microsoft.com/office/drawing/2014/main" id="{8B41AEF4-E860-78A3-3EC8-180712213827}"/>
              </a:ext>
            </a:extLst>
          </p:cNvPr>
          <p:cNvSpPr txBox="1"/>
          <p:nvPr/>
        </p:nvSpPr>
        <p:spPr>
          <a:xfrm>
            <a:off x="989029" y="3322104"/>
            <a:ext cx="6099142"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OR </a:t>
            </a:r>
          </a:p>
        </p:txBody>
      </p:sp>
      <p:sp>
        <p:nvSpPr>
          <p:cNvPr id="11" name="TextBox 10">
            <a:extLst>
              <a:ext uri="{FF2B5EF4-FFF2-40B4-BE49-F238E27FC236}">
                <a16:creationId xmlns:a16="http://schemas.microsoft.com/office/drawing/2014/main" id="{296BB000-8134-08D9-8594-34FC4ECA1F31}"/>
              </a:ext>
            </a:extLst>
          </p:cNvPr>
          <p:cNvSpPr txBox="1"/>
          <p:nvPr/>
        </p:nvSpPr>
        <p:spPr>
          <a:xfrm>
            <a:off x="913613" y="4028636"/>
            <a:ext cx="10945307"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dataObject2 = new Date(2020, 5, 18, 22, 20, 23, 0000);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console.log("Date is: "+dataObject2);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//OUTPUT: Date is: Thu Jun 18, 2020, 22:20:23 GMT+0530 (India Standard Time) </a:t>
            </a:r>
          </a:p>
        </p:txBody>
      </p:sp>
      <p:sp>
        <p:nvSpPr>
          <p:cNvPr id="13" name="TextBox 12">
            <a:extLst>
              <a:ext uri="{FF2B5EF4-FFF2-40B4-BE49-F238E27FC236}">
                <a16:creationId xmlns:a16="http://schemas.microsoft.com/office/drawing/2014/main" id="{50FB4043-4514-897E-97A8-89D7B0B5621F}"/>
              </a:ext>
            </a:extLst>
          </p:cNvPr>
          <p:cNvSpPr txBox="1"/>
          <p:nvPr/>
        </p:nvSpPr>
        <p:spPr>
          <a:xfrm>
            <a:off x="969390" y="5115060"/>
            <a:ext cx="10945306"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After the object of type 'Date' is ready, you can access and use the built-in methods. Most of the methods provided by the object 'Date' aim at getting a specific portion of the current time.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112221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AFC1A2-C71C-BE7A-C48A-A007389E6B6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1ADC1F38-B375-F695-5E58-C03F8AD7052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173</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CBC8726-3EE3-D105-3004-E38A4FA57B12}"/>
              </a:ext>
            </a:extLst>
          </p:cNvPr>
          <p:cNvSpPr txBox="1"/>
          <p:nvPr/>
        </p:nvSpPr>
        <p:spPr>
          <a:xfrm>
            <a:off x="989029" y="647795"/>
            <a:ext cx="9521858"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below table is about the getter methods available on object Date.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BA29B263-34E1-2546-D647-3F4AA0BC94AD}"/>
              </a:ext>
            </a:extLst>
          </p:cNvPr>
          <p:cNvPicPr>
            <a:picLocks noChangeAspect="1"/>
          </p:cNvPicPr>
          <p:nvPr/>
        </p:nvPicPr>
        <p:blipFill>
          <a:blip r:embed="rId2"/>
          <a:stretch>
            <a:fillRect/>
          </a:stretch>
        </p:blipFill>
        <p:spPr>
          <a:xfrm>
            <a:off x="1987583" y="1170249"/>
            <a:ext cx="7524750" cy="2028825"/>
          </a:xfrm>
          <a:prstGeom prst="rect">
            <a:avLst/>
          </a:prstGeom>
        </p:spPr>
      </p:pic>
      <p:sp>
        <p:nvSpPr>
          <p:cNvPr id="9" name="TextBox 8">
            <a:extLst>
              <a:ext uri="{FF2B5EF4-FFF2-40B4-BE49-F238E27FC236}">
                <a16:creationId xmlns:a16="http://schemas.microsoft.com/office/drawing/2014/main" id="{44813FA5-16C5-B782-3F2F-53F5F15C7950}"/>
              </a:ext>
            </a:extLst>
          </p:cNvPr>
          <p:cNvSpPr txBox="1"/>
          <p:nvPr/>
        </p:nvSpPr>
        <p:spPr>
          <a:xfrm>
            <a:off x="1098223" y="3413329"/>
            <a:ext cx="6099142"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068B6A86-FE20-B3E0-A4CE-E36D8253170F}"/>
              </a:ext>
            </a:extLst>
          </p:cNvPr>
          <p:cNvSpPr txBox="1"/>
          <p:nvPr/>
        </p:nvSpPr>
        <p:spPr>
          <a:xfrm>
            <a:off x="1098223" y="3901881"/>
            <a:ext cx="10939806"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dateObject1 = new Date();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console.log("Date is: " + dateObject1.getDate());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console.log("Day is: " + dateObject1.getDay());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console.log("Year is: " + dateObject1.getYear());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console.log("Hours: " + dateObject1.getHours());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console.log("Month is: " + dateObject1.getMonth());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console.log("Time is: " + dateObject1.getTime());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console.log("Millisecond: " + dateObject1.getMilliseconds()); </a:t>
            </a:r>
          </a:p>
        </p:txBody>
      </p:sp>
    </p:spTree>
    <p:extLst>
      <p:ext uri="{BB962C8B-B14F-4D97-AF65-F5344CB8AC3E}">
        <p14:creationId xmlns:p14="http://schemas.microsoft.com/office/powerpoint/2010/main" val="197864460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B5A85C-AA29-0314-8B5B-77FE618A05B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2AC81237-8EE3-E750-A342-B756146D1C6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8609F3EE-1F08-0982-D131-9CE968160779}"/>
              </a:ext>
            </a:extLst>
          </p:cNvPr>
          <p:cNvSpPr txBox="1"/>
          <p:nvPr/>
        </p:nvSpPr>
        <p:spPr>
          <a:xfrm>
            <a:off x="989028" y="566678"/>
            <a:ext cx="8626311" cy="286232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OUTPUT: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Date is: 18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Day is: 4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Year is: 120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Horrs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22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Month is: 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Time is: 1592499518512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Millisecond: 512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7" name="TextBox 6">
            <a:extLst>
              <a:ext uri="{FF2B5EF4-FFF2-40B4-BE49-F238E27FC236}">
                <a16:creationId xmlns:a16="http://schemas.microsoft.com/office/drawing/2014/main" id="{9705D8FA-4493-045E-8E91-CEE2A5144A11}"/>
              </a:ext>
            </a:extLst>
          </p:cNvPr>
          <p:cNvSpPr txBox="1"/>
          <p:nvPr/>
        </p:nvSpPr>
        <p:spPr>
          <a:xfrm>
            <a:off x="325224" y="3623762"/>
            <a:ext cx="10430759"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Setter methods available on object Date are listed below: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7CB585DC-4E0A-9E1C-0CAD-51D250D543FE}"/>
              </a:ext>
            </a:extLst>
          </p:cNvPr>
          <p:cNvPicPr>
            <a:picLocks noChangeAspect="1"/>
          </p:cNvPicPr>
          <p:nvPr/>
        </p:nvPicPr>
        <p:blipFill>
          <a:blip r:embed="rId2"/>
          <a:stretch>
            <a:fillRect/>
          </a:stretch>
        </p:blipFill>
        <p:spPr>
          <a:xfrm>
            <a:off x="2638425" y="4204273"/>
            <a:ext cx="6915150" cy="1971675"/>
          </a:xfrm>
          <a:prstGeom prst="rect">
            <a:avLst/>
          </a:prstGeom>
        </p:spPr>
      </p:pic>
    </p:spTree>
    <p:extLst>
      <p:ext uri="{BB962C8B-B14F-4D97-AF65-F5344CB8AC3E}">
        <p14:creationId xmlns:p14="http://schemas.microsoft.com/office/powerpoint/2010/main" val="425078534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12C42CA-50A5-1ECD-AEF1-561A6E4DFCC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69B95E36-B07A-8EED-A7F0-97BC0D35F8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175</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11783F6-C343-BF5B-1426-74C40B6A15BC}"/>
              </a:ext>
            </a:extLst>
          </p:cNvPr>
          <p:cNvSpPr txBox="1"/>
          <p:nvPr/>
        </p:nvSpPr>
        <p:spPr>
          <a:xfrm>
            <a:off x="919113" y="588331"/>
            <a:ext cx="6099142"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2CBDECA-76E5-06CB-9ED8-03E3181D2C06}"/>
              </a:ext>
            </a:extLst>
          </p:cNvPr>
          <p:cNvSpPr txBox="1"/>
          <p:nvPr/>
        </p:nvSpPr>
        <p:spPr>
          <a:xfrm>
            <a:off x="900258" y="1001737"/>
            <a:ext cx="10708849" cy="563231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dateObject1 = new Date();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dateObject1.setDate(3);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dateObject1.setYear(1996);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dateObject1.setHours(8);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dateObject1.setMonth(7);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dateObject1.setMilliseconds(2000);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console.log("Date is: " + dateObject1.getDate());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console.log("Year is: " + dateObject1.getYear());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console.log("Hours: " + dateObject1.getHours());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console.log("Month is: " + dateObject1.getMonth());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console.log("Millisecond: " + dateObject1.getMilliseconds());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OUTPUT: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Date is: 3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Year is: 96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Hours: 8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Month is: 7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Millisecond: 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337438474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966A73-1852-88FB-9C0E-A1270D8C8DA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412E7FB5-1548-2F8C-2580-9EE6A8354F2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176</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CDB1135-75DC-7AAB-B10F-51D34FCECEC7}"/>
              </a:ext>
            </a:extLst>
          </p:cNvPr>
          <p:cNvSpPr txBox="1"/>
          <p:nvPr/>
        </p:nvSpPr>
        <p:spPr>
          <a:xfrm>
            <a:off x="989028" y="671735"/>
            <a:ext cx="10153453" cy="255454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This object is a wrapper for primitive type string that helps to store textual values.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provides properties and methods to manipulate the given text without writing the code from scratch.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string object consists of only one property, length. It is a read-only property that returns the length of the given 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p:txBody>
      </p:sp>
      <p:sp>
        <p:nvSpPr>
          <p:cNvPr id="7" name="TextBox 6">
            <a:extLst>
              <a:ext uri="{FF2B5EF4-FFF2-40B4-BE49-F238E27FC236}">
                <a16:creationId xmlns:a16="http://schemas.microsoft.com/office/drawing/2014/main" id="{149A634C-F3A4-2375-BDEC-A9783DFB440E}"/>
              </a:ext>
            </a:extLst>
          </p:cNvPr>
          <p:cNvSpPr txBox="1"/>
          <p:nvPr/>
        </p:nvSpPr>
        <p:spPr>
          <a:xfrm>
            <a:off x="989027" y="3226280"/>
            <a:ext cx="9898931"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Welcom</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to JavaScript Session";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console.log("Length is: "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myString.length</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/*OUTPUT: returns Length is: 28,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space between words are also considered as a character*/ </a:t>
            </a:r>
          </a:p>
        </p:txBody>
      </p:sp>
      <p:sp>
        <p:nvSpPr>
          <p:cNvPr id="9" name="TextBox 8">
            <a:extLst>
              <a:ext uri="{FF2B5EF4-FFF2-40B4-BE49-F238E27FC236}">
                <a16:creationId xmlns:a16="http://schemas.microsoft.com/office/drawing/2014/main" id="{A08AE274-1FE1-2BD4-0C86-D954A08A5BC6}"/>
              </a:ext>
            </a:extLst>
          </p:cNvPr>
          <p:cNvSpPr txBox="1"/>
          <p:nvPr/>
        </p:nvSpPr>
        <p:spPr>
          <a:xfrm>
            <a:off x="989027" y="4678845"/>
            <a:ext cx="10624796"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charAt</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retrieves a character that resides on the index passed as an argument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821985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FA4A71-89E4-CBCE-9BB6-9E8A2CEB926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5F12443-CDC3-EEA6-8D24-311FC80CE6A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177</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22D041C-C425-B354-D972-0131DD3C9FB6}"/>
              </a:ext>
            </a:extLst>
          </p:cNvPr>
          <p:cNvSpPr txBox="1"/>
          <p:nvPr/>
        </p:nvSpPr>
        <p:spPr>
          <a:xfrm>
            <a:off x="743495" y="680055"/>
            <a:ext cx="8946823"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"Hello World";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console.log("Character at position 4 is : "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myString.charAt</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(3));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Character in position 4 is: l </a:t>
            </a:r>
          </a:p>
        </p:txBody>
      </p:sp>
      <p:sp>
        <p:nvSpPr>
          <p:cNvPr id="7" name="TextBox 6">
            <a:extLst>
              <a:ext uri="{FF2B5EF4-FFF2-40B4-BE49-F238E27FC236}">
                <a16:creationId xmlns:a16="http://schemas.microsoft.com/office/drawing/2014/main" id="{447E88E8-CB8D-E2ED-C4CD-921CDCA1C552}"/>
              </a:ext>
            </a:extLst>
          </p:cNvPr>
          <p:cNvSpPr txBox="1"/>
          <p:nvPr/>
        </p:nvSpPr>
        <p:spPr>
          <a:xfrm>
            <a:off x="428918" y="1728256"/>
            <a:ext cx="11524269" cy="16312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concat</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accepts an unlimited number of string arguments, joins them, and returns the combined result as a new string.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0A3EC8CE-311E-8A2A-FEB3-92F2C9378624}"/>
              </a:ext>
            </a:extLst>
          </p:cNvPr>
          <p:cNvSpPr txBox="1"/>
          <p:nvPr/>
        </p:nvSpPr>
        <p:spPr>
          <a:xfrm>
            <a:off x="443058" y="3498529"/>
            <a:ext cx="10910742"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myStr1 = "Hello";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myStr2 = "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myStr3 = "World";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console.log("Concatenated string: "+myStr1.concat(myStr2,myStr3));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Concatenated string: Hello World </a:t>
            </a:r>
          </a:p>
        </p:txBody>
      </p:sp>
      <p:sp>
        <p:nvSpPr>
          <p:cNvPr id="11" name="TextBox 10">
            <a:extLst>
              <a:ext uri="{FF2B5EF4-FFF2-40B4-BE49-F238E27FC236}">
                <a16:creationId xmlns:a16="http://schemas.microsoft.com/office/drawing/2014/main" id="{EA5EA98F-BA6B-0DDE-11C4-5B2198A35EEF}"/>
              </a:ext>
            </a:extLst>
          </p:cNvPr>
          <p:cNvSpPr txBox="1"/>
          <p:nvPr/>
        </p:nvSpPr>
        <p:spPr>
          <a:xfrm>
            <a:off x="428918" y="5225600"/>
            <a:ext cx="11411148"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indexOf</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returns the index of the given character or maybe the given set of characters in a string passed as an argument.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89940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2BEC8A-CC45-4A3D-9445-288C3848578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1A36E983-C361-E015-5A39-A80C7B094EF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178</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982B0A0-B37C-1373-C967-DBEC45E4827E}"/>
              </a:ext>
            </a:extLst>
          </p:cNvPr>
          <p:cNvSpPr txBox="1"/>
          <p:nvPr/>
        </p:nvSpPr>
        <p:spPr>
          <a:xfrm>
            <a:off x="989029" y="594136"/>
            <a:ext cx="6099142"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"Hello World";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console.log("Index of character l is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myString.indexOf</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Index of character l is : 2 </a:t>
            </a:r>
          </a:p>
        </p:txBody>
      </p:sp>
      <p:sp>
        <p:nvSpPr>
          <p:cNvPr id="7" name="TextBox 6">
            <a:extLst>
              <a:ext uri="{FF2B5EF4-FFF2-40B4-BE49-F238E27FC236}">
                <a16:creationId xmlns:a16="http://schemas.microsoft.com/office/drawing/2014/main" id="{FC086FFC-77AF-5671-4CAE-1CE018226F17}"/>
              </a:ext>
            </a:extLst>
          </p:cNvPr>
          <p:cNvSpPr txBox="1"/>
          <p:nvPr/>
        </p:nvSpPr>
        <p:spPr>
          <a:xfrm>
            <a:off x="428918" y="1765963"/>
            <a:ext cx="10924881"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match()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makes use of the regular expression to look for a specific string and returns all the strings that match.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4B3455BD-95CB-F529-7203-3DF16AC5C34E}"/>
              </a:ext>
            </a:extLst>
          </p:cNvPr>
          <p:cNvSpPr txBox="1"/>
          <p:nvPr/>
        </p:nvSpPr>
        <p:spPr>
          <a:xfrm>
            <a:off x="428918" y="3089402"/>
            <a:ext cx="11334164" cy="34163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"Are you enjoying JavaScript?";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myStr.match</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(/you/));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an array: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'you',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index: 4,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input: 'Are you enjoying JavaScript?',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groups: undefined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console.log("string found at index position: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myStr.match</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(/you/).index);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string found at index position: 4*/ </a:t>
            </a:r>
          </a:p>
        </p:txBody>
      </p:sp>
    </p:spTree>
    <p:extLst>
      <p:ext uri="{BB962C8B-B14F-4D97-AF65-F5344CB8AC3E}">
        <p14:creationId xmlns:p14="http://schemas.microsoft.com/office/powerpoint/2010/main" val="65092586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3025D2-73B1-75E7-4ED3-EE983046F2B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169AD5-2F8C-F8CC-3406-86E2C19E489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179</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496FA9DC-B9D0-FE27-F14E-479805B8B367}"/>
              </a:ext>
            </a:extLst>
          </p:cNvPr>
          <p:cNvSpPr txBox="1"/>
          <p:nvPr/>
        </p:nvSpPr>
        <p:spPr>
          <a:xfrm>
            <a:off x="989028" y="640552"/>
            <a:ext cx="10364771"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replace()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accepts the  substring or the regular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expression.Also</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accepts the string that will be used for the replacement string. The idea is to replace all matches with the replacement string and provide the modified 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3A2E7F4-4EBA-EDC3-1A4C-4CE280CBAE70}"/>
              </a:ext>
            </a:extLst>
          </p:cNvPr>
          <p:cNvSpPr txBox="1"/>
          <p:nvPr/>
        </p:nvSpPr>
        <p:spPr>
          <a:xfrm>
            <a:off x="989029" y="2667453"/>
            <a:ext cx="6099142"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"Are you enjoying JavaScript?";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myStr.replace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('you', 'they');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Are they enjoying JavaScript? </a:t>
            </a:r>
          </a:p>
        </p:txBody>
      </p:sp>
      <p:sp>
        <p:nvSpPr>
          <p:cNvPr id="9" name="TextBox 8">
            <a:extLst>
              <a:ext uri="{FF2B5EF4-FFF2-40B4-BE49-F238E27FC236}">
                <a16:creationId xmlns:a16="http://schemas.microsoft.com/office/drawing/2014/main" id="{C9ED8AF2-8102-9CAA-0B77-517A0CA133B5}"/>
              </a:ext>
            </a:extLst>
          </p:cNvPr>
          <p:cNvSpPr txBox="1"/>
          <p:nvPr/>
        </p:nvSpPr>
        <p:spPr>
          <a:xfrm>
            <a:off x="989029" y="4028396"/>
            <a:ext cx="11049000" cy="16312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search()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searches for a match of regular expression in the given string and returns its position. If there is no match, it returns -1.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20082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5B9D06-BF20-CC15-871A-26A205ECD5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81F14AF-92C6-F4E1-DDFA-E3889D8AC8D5}"/>
              </a:ext>
            </a:extLst>
          </p:cNvPr>
          <p:cNvSpPr>
            <a:spLocks noGrp="1"/>
          </p:cNvSpPr>
          <p:nvPr>
            <p:ph type="sldNum" sz="quarter" idx="12"/>
          </p:nvPr>
        </p:nvSpPr>
        <p:spPr/>
        <p:txBody>
          <a:bodyPr/>
          <a:lstStyle/>
          <a:p>
            <a:fld id="{4A777409-9C5A-4B07-8E32-19F22F7D558C}" type="slidenum">
              <a:rPr lang="en-IN" smtClean="0"/>
              <a:t>18</a:t>
            </a:fld>
            <a:endParaRPr lang="en-IN" dirty="0"/>
          </a:p>
        </p:txBody>
      </p:sp>
      <p:sp>
        <p:nvSpPr>
          <p:cNvPr id="5" name="TextBox 4">
            <a:extLst>
              <a:ext uri="{FF2B5EF4-FFF2-40B4-BE49-F238E27FC236}">
                <a16:creationId xmlns:a16="http://schemas.microsoft.com/office/drawing/2014/main" id="{16E52290-64F5-BE8F-10CC-959E95FEB028}"/>
              </a:ext>
            </a:extLst>
          </p:cNvPr>
          <p:cNvSpPr txBox="1"/>
          <p:nvPr/>
        </p:nvSpPr>
        <p:spPr>
          <a:xfrm>
            <a:off x="989029" y="638368"/>
            <a:ext cx="6099142" cy="707886"/>
          </a:xfrm>
          <a:prstGeom prst="rect">
            <a:avLst/>
          </a:prstGeom>
          <a:noFill/>
        </p:spPr>
        <p:txBody>
          <a:bodyPr wrap="square">
            <a:spAutoFit/>
          </a:bodyPr>
          <a:lstStyle/>
          <a:p>
            <a:r>
              <a:rPr lang="en-US" sz="2000" dirty="0">
                <a:solidFill>
                  <a:schemeClr val="tx1">
                    <a:lumMod val="65000"/>
                    <a:lumOff val="35000"/>
                  </a:schemeClr>
                </a:solidFill>
                <a:effectLst/>
              </a:rPr>
              <a:t>Steps to execute JavaScript code: </a:t>
            </a:r>
          </a:p>
          <a:p>
            <a:pPr>
              <a:buFont typeface="Arial" panose="020B0604020202020204" pitchFamily="34" charset="0"/>
              <a:buChar char="•"/>
            </a:pPr>
            <a:r>
              <a:rPr lang="en-US" sz="2000" dirty="0">
                <a:solidFill>
                  <a:schemeClr val="tx1">
                    <a:lumMod val="65000"/>
                    <a:lumOff val="35000"/>
                  </a:schemeClr>
                </a:solidFill>
                <a:effectLst/>
              </a:rPr>
              <a:t>Open Visual Studio Code from your </a:t>
            </a:r>
            <a:r>
              <a:rPr lang="en-US" sz="2000" b="1" dirty="0">
                <a:solidFill>
                  <a:schemeClr val="tx1">
                    <a:lumMod val="65000"/>
                    <a:lumOff val="35000"/>
                  </a:schemeClr>
                </a:solidFill>
                <a:effectLst/>
              </a:rPr>
              <a:t>start </a:t>
            </a:r>
            <a:r>
              <a:rPr lang="en-US" sz="2000" dirty="0">
                <a:solidFill>
                  <a:schemeClr val="tx1">
                    <a:lumMod val="65000"/>
                    <a:lumOff val="35000"/>
                  </a:schemeClr>
                </a:solidFill>
                <a:effectLst/>
              </a:rPr>
              <a:t>menu.</a:t>
            </a:r>
          </a:p>
        </p:txBody>
      </p:sp>
      <p:pic>
        <p:nvPicPr>
          <p:cNvPr id="7" name="Picture 6">
            <a:extLst>
              <a:ext uri="{FF2B5EF4-FFF2-40B4-BE49-F238E27FC236}">
                <a16:creationId xmlns:a16="http://schemas.microsoft.com/office/drawing/2014/main" id="{9056D864-C2D3-A06E-82A1-512A5CAEA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388491"/>
            <a:ext cx="4191585" cy="4925622"/>
          </a:xfrm>
          <a:prstGeom prst="rect">
            <a:avLst/>
          </a:prstGeom>
        </p:spPr>
      </p:pic>
    </p:spTree>
    <p:extLst>
      <p:ext uri="{BB962C8B-B14F-4D97-AF65-F5344CB8AC3E}">
        <p14:creationId xmlns:p14="http://schemas.microsoft.com/office/powerpoint/2010/main" val="13313665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514E53-5C8F-A9E1-655D-375439A098D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378D32C5-C413-C5DD-492D-6F4A0AFE532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180</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4EE853B-2CAF-4A94-737F-9DD956C6109D}"/>
              </a:ext>
            </a:extLst>
          </p:cNvPr>
          <p:cNvSpPr txBox="1"/>
          <p:nvPr/>
        </p:nvSpPr>
        <p:spPr>
          <a:xfrm>
            <a:off x="1079369" y="655141"/>
            <a:ext cx="10364771"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myString1 = "can you find it?";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console.log("Occurrence of find in statement1: "+myString1.search('find'));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myString2 = "Or you can not?";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console.log("Occurrence of find in statement2: "+myString2.search('find'));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The Occurrence of find in statement1: 8,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The Occurrence of find in statement2: -1*/ </a:t>
            </a:r>
          </a:p>
        </p:txBody>
      </p:sp>
      <p:sp>
        <p:nvSpPr>
          <p:cNvPr id="7" name="TextBox 6">
            <a:extLst>
              <a:ext uri="{FF2B5EF4-FFF2-40B4-BE49-F238E27FC236}">
                <a16:creationId xmlns:a16="http://schemas.microsoft.com/office/drawing/2014/main" id="{C9E88345-5857-A827-F475-33D64EFF4DEC}"/>
              </a:ext>
            </a:extLst>
          </p:cNvPr>
          <p:cNvSpPr txBox="1"/>
          <p:nvPr/>
        </p:nvSpPr>
        <p:spPr>
          <a:xfrm>
            <a:off x="372357" y="2767082"/>
            <a:ext cx="11665671"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split()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splits the given string into the array of substrings where separator marks the index for split begin and end. Suppose, the string consists of a comma (,) then the given string in the argument will be split at every comma.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997D5051-13BB-65B0-0B0D-CA817AE4BD77}"/>
              </a:ext>
            </a:extLst>
          </p:cNvPr>
          <p:cNvSpPr txBox="1"/>
          <p:nvPr/>
        </p:nvSpPr>
        <p:spPr>
          <a:xfrm>
            <a:off x="372356" y="4864479"/>
            <a:ext cx="8941325"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"Hello World";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console.log("Split string based on spaces: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myString.split</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Split of string based on spaces: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Hello,World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113193265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521915-E257-A4BF-0D6B-8215354C6D7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F6485D18-623F-C8DF-7370-5E62F98A7D2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1B61937-9F40-0704-474F-2BE4E330FAFE}"/>
              </a:ext>
            </a:extLst>
          </p:cNvPr>
          <p:cNvSpPr txBox="1"/>
          <p:nvPr/>
        </p:nvSpPr>
        <p:spPr>
          <a:xfrm>
            <a:off x="932469" y="594959"/>
            <a:ext cx="10539952" cy="34778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slice() </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b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extracts and returns part of a string. The Second parameter is optional.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If only one parameter is passed, it is the index from which string will start slicing from till the end of this string. If two parameters are passed, the string between these 2 index values is sliced.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Index value passed as the first parameter is included whereas index value passed as the second parameter is excluded.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D6A3A8A9-5D93-AB36-9A61-68870E4EF375}"/>
              </a:ext>
            </a:extLst>
          </p:cNvPr>
          <p:cNvSpPr txBox="1"/>
          <p:nvPr/>
        </p:nvSpPr>
        <p:spPr>
          <a:xfrm>
            <a:off x="932468" y="4222737"/>
            <a:ext cx="9154211"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"Hello World";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console.log("Slicing using 2 parameters: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myString.slice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(0,5));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console.log("Slicing using 1 parameter: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myString.slice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Slicing using 2 parameters: Hello,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Slicing using 1 parameter: World*/ </a:t>
            </a:r>
          </a:p>
        </p:txBody>
      </p:sp>
    </p:spTree>
    <p:extLst>
      <p:ext uri="{BB962C8B-B14F-4D97-AF65-F5344CB8AC3E}">
        <p14:creationId xmlns:p14="http://schemas.microsoft.com/office/powerpoint/2010/main" val="1356680899"/>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6BBAE9-6132-30AA-0539-9594F12F280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397EF1CA-1433-E02A-7A86-C060682A36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182</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86BA222A-C12F-40A0-BCC6-BF89F247F69B}"/>
              </a:ext>
            </a:extLst>
          </p:cNvPr>
          <p:cNvSpPr txBox="1"/>
          <p:nvPr/>
        </p:nvSpPr>
        <p:spPr>
          <a:xfrm>
            <a:off x="989029" y="637648"/>
            <a:ext cx="10210014" cy="16312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substring()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extracts and returns part of a string. Compared to the slice() method, it can accept a negative parameter, meaning slicing should start from the end.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E566F2BF-951F-41B4-FB42-2B89473761CC}"/>
              </a:ext>
            </a:extLst>
          </p:cNvPr>
          <p:cNvSpPr txBox="1"/>
          <p:nvPr/>
        </p:nvSpPr>
        <p:spPr>
          <a:xfrm>
            <a:off x="911258" y="2507820"/>
            <a:ext cx="10841610"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"Hello World";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console.log("Substring using 2 parameters: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myString.substring</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(2,5));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console.log("Substring using 1 parameter: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myString.substring</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Substring using 2 parameters: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llo</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Substring using 1 parameter: World*/ </a:t>
            </a:r>
          </a:p>
        </p:txBody>
      </p:sp>
      <p:sp>
        <p:nvSpPr>
          <p:cNvPr id="9" name="TextBox 8">
            <a:extLst>
              <a:ext uri="{FF2B5EF4-FFF2-40B4-BE49-F238E27FC236}">
                <a16:creationId xmlns:a16="http://schemas.microsoft.com/office/drawing/2014/main" id="{44F64FA5-891D-8C07-E135-85E1C06BC837}"/>
              </a:ext>
            </a:extLst>
          </p:cNvPr>
          <p:cNvSpPr txBox="1"/>
          <p:nvPr/>
        </p:nvSpPr>
        <p:spPr>
          <a:xfrm>
            <a:off x="989029" y="4262146"/>
            <a:ext cx="11067853"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substr</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is like the substring() method.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difference is, if the second parameter is provided, it takes the first parameter as start Index and second parameter as length for slicing 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714533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61A5C00-E48E-F938-AA9F-B3C16A0E76F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6A690D04-A666-384C-245E-1E79A7D093A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183</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840E4785-9BE3-C732-BD3E-10ABAEBEC4A5}"/>
              </a:ext>
            </a:extLst>
          </p:cNvPr>
          <p:cNvSpPr txBox="1"/>
          <p:nvPr/>
        </p:nvSpPr>
        <p:spPr>
          <a:xfrm>
            <a:off x="900259" y="662309"/>
            <a:ext cx="9620053"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"Hello World";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Substr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using 2 parameters: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myString.substr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(2,5));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Substr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using 1 parameter: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myString.substr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Substr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using 2 parameters: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llo</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W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Substr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using 1 parameter: World*/ </a:t>
            </a:r>
          </a:p>
        </p:txBody>
      </p:sp>
      <p:sp>
        <p:nvSpPr>
          <p:cNvPr id="7" name="TextBox 6">
            <a:extLst>
              <a:ext uri="{FF2B5EF4-FFF2-40B4-BE49-F238E27FC236}">
                <a16:creationId xmlns:a16="http://schemas.microsoft.com/office/drawing/2014/main" id="{E48EA7DF-136A-A949-AA2C-D65AD5F63B69}"/>
              </a:ext>
            </a:extLst>
          </p:cNvPr>
          <p:cNvSpPr txBox="1"/>
          <p:nvPr/>
        </p:nvSpPr>
        <p:spPr>
          <a:xfrm>
            <a:off x="900258" y="2505670"/>
            <a:ext cx="9620053"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toLowerCase</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Converts characters in string to lowercase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7EA405EA-8C1C-B53E-EC4A-4F1CBA5601DE}"/>
              </a:ext>
            </a:extLst>
          </p:cNvPr>
          <p:cNvSpPr txBox="1"/>
          <p:nvPr/>
        </p:nvSpPr>
        <p:spPr>
          <a:xfrm>
            <a:off x="713989" y="4020546"/>
            <a:ext cx="8752789"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"Hello World";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console.log("Lower case string: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myString.toLowerCase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Lower case string: hello world </a:t>
            </a:r>
          </a:p>
        </p:txBody>
      </p:sp>
      <p:sp>
        <p:nvSpPr>
          <p:cNvPr id="11" name="TextBox 10">
            <a:extLst>
              <a:ext uri="{FF2B5EF4-FFF2-40B4-BE49-F238E27FC236}">
                <a16:creationId xmlns:a16="http://schemas.microsoft.com/office/drawing/2014/main" id="{FCB5F0DD-33F3-E427-DA52-650351DDAFC2}"/>
              </a:ext>
            </a:extLst>
          </p:cNvPr>
          <p:cNvSpPr txBox="1"/>
          <p:nvPr/>
        </p:nvSpPr>
        <p:spPr>
          <a:xfrm>
            <a:off x="900257" y="5032911"/>
            <a:ext cx="8752788"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toUpperCase</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Converts characters in string to uppercase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071116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4B87ABF-796C-C344-3724-0917B022152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2373D0D0-B4D3-75EC-0C55-AB6F0BC39A9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D515F93-05BE-9169-50BC-7DE7F18C89E6}"/>
              </a:ext>
            </a:extLst>
          </p:cNvPr>
          <p:cNvSpPr txBox="1"/>
          <p:nvPr/>
        </p:nvSpPr>
        <p:spPr>
          <a:xfrm>
            <a:off x="989029" y="565856"/>
            <a:ext cx="9455870"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"Hello World";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console.log("Upper case string: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myString.toUpperCase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Upper case string: HELLO WORLD </a:t>
            </a:r>
          </a:p>
        </p:txBody>
      </p:sp>
    </p:spTree>
    <p:extLst>
      <p:ext uri="{BB962C8B-B14F-4D97-AF65-F5344CB8AC3E}">
        <p14:creationId xmlns:p14="http://schemas.microsoft.com/office/powerpoint/2010/main" val="340314687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EF450E-8D7E-6F89-3F8D-120DA673FED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6C808B05-23E0-031C-0B11-266B20C0E2D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185</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6C96034-0F53-A848-65E6-E906390FD2A7}"/>
              </a:ext>
            </a:extLst>
          </p:cNvPr>
          <p:cNvSpPr txBox="1"/>
          <p:nvPr/>
        </p:nvSpPr>
        <p:spPr>
          <a:xfrm>
            <a:off x="862553" y="705102"/>
            <a:ext cx="10939806" cy="378565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next object under the category of global objects in JavaScript is Math.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is the JavaScript object that is used to make mathematical calculations on the web.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Properties and methods of this object can be called without instantiation of this object because the Math object cannot be instantiated.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Properties: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PI - holds the value of the ratio of the circle’s circumference to its diameter.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SQRT2 - holds the value of the square root of 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51E7B81B-9459-2654-9AF6-AD7854660389}"/>
              </a:ext>
            </a:extLst>
          </p:cNvPr>
          <p:cNvSpPr txBox="1"/>
          <p:nvPr/>
        </p:nvSpPr>
        <p:spPr>
          <a:xfrm>
            <a:off x="862553" y="4691894"/>
            <a:ext cx="609914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Math.PI</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3.14159265358793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Math.SQRT2;//Returns 1.4142135623730951 </a:t>
            </a:r>
          </a:p>
        </p:txBody>
      </p:sp>
    </p:spTree>
    <p:extLst>
      <p:ext uri="{BB962C8B-B14F-4D97-AF65-F5344CB8AC3E}">
        <p14:creationId xmlns:p14="http://schemas.microsoft.com/office/powerpoint/2010/main" val="316705643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B77E952-DF33-F625-1212-42B21884F8E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DA3B2E25-12A0-2C28-98C4-888F29C9FC9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186</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83A526A-C36D-126A-575B-828E154D4B7B}"/>
              </a:ext>
            </a:extLst>
          </p:cNvPr>
          <p:cNvSpPr txBox="1"/>
          <p:nvPr/>
        </p:nvSpPr>
        <p:spPr>
          <a:xfrm>
            <a:off x="989028" y="615893"/>
            <a:ext cx="10096893"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max() </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accepts multiple numeric values and returns the maximum out of them.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BE84B2A5-E400-8A78-EFC9-81143098FC7A}"/>
              </a:ext>
            </a:extLst>
          </p:cNvPr>
          <p:cNvSpPr txBox="1"/>
          <p:nvPr/>
        </p:nvSpPr>
        <p:spPr>
          <a:xfrm>
            <a:off x="989028" y="2009407"/>
            <a:ext cx="609914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Math.max</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(10,20,20.4,20.6,30.5);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30.5 </a:t>
            </a:r>
          </a:p>
        </p:txBody>
      </p:sp>
      <p:sp>
        <p:nvSpPr>
          <p:cNvPr id="9" name="TextBox 8">
            <a:extLst>
              <a:ext uri="{FF2B5EF4-FFF2-40B4-BE49-F238E27FC236}">
                <a16:creationId xmlns:a16="http://schemas.microsoft.com/office/drawing/2014/main" id="{BD113B8D-E770-81FB-E40F-4D9E4EF432AF}"/>
              </a:ext>
            </a:extLst>
          </p:cNvPr>
          <p:cNvSpPr txBox="1"/>
          <p:nvPr/>
        </p:nvSpPr>
        <p:spPr>
          <a:xfrm>
            <a:off x="989028" y="2828835"/>
            <a:ext cx="10728490"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min() </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accepts multiple numeric values and returns the minimum out of them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C63B6639-C30A-56A0-FEF5-793209953E25}"/>
              </a:ext>
            </a:extLst>
          </p:cNvPr>
          <p:cNvSpPr txBox="1"/>
          <p:nvPr/>
        </p:nvSpPr>
        <p:spPr>
          <a:xfrm>
            <a:off x="989029" y="4237611"/>
            <a:ext cx="609914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Math.min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(10,20,20.4,20.6,30.5);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10 </a:t>
            </a:r>
          </a:p>
        </p:txBody>
      </p:sp>
      <p:sp>
        <p:nvSpPr>
          <p:cNvPr id="13" name="TextBox 12">
            <a:extLst>
              <a:ext uri="{FF2B5EF4-FFF2-40B4-BE49-F238E27FC236}">
                <a16:creationId xmlns:a16="http://schemas.microsoft.com/office/drawing/2014/main" id="{E1C2216B-10F3-168C-92CD-FCF8B7E42A17}"/>
              </a:ext>
            </a:extLst>
          </p:cNvPr>
          <p:cNvSpPr txBox="1"/>
          <p:nvPr/>
        </p:nvSpPr>
        <p:spPr>
          <a:xfrm>
            <a:off x="989028" y="5057039"/>
            <a:ext cx="11039574"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ceil() </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returns the upward rounded value of the given number.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625603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6E75FE-64DE-C5C0-9485-55858B9C25E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26DB8C6A-F36D-CEFD-A64A-F001A794CCA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187</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F1CD9734-05A9-8787-86DC-7DD59C251DC0}"/>
              </a:ext>
            </a:extLst>
          </p:cNvPr>
          <p:cNvSpPr txBox="1"/>
          <p:nvPr/>
        </p:nvSpPr>
        <p:spPr>
          <a:xfrm>
            <a:off x="989029" y="610088"/>
            <a:ext cx="609914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Math.ceil</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(20.4);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21 </a:t>
            </a:r>
          </a:p>
        </p:txBody>
      </p:sp>
      <p:sp>
        <p:nvSpPr>
          <p:cNvPr id="7" name="TextBox 6">
            <a:extLst>
              <a:ext uri="{FF2B5EF4-FFF2-40B4-BE49-F238E27FC236}">
                <a16:creationId xmlns:a16="http://schemas.microsoft.com/office/drawing/2014/main" id="{1578C9CA-0E10-E079-1763-3B7562E6C1E5}"/>
              </a:ext>
            </a:extLst>
          </p:cNvPr>
          <p:cNvSpPr txBox="1"/>
          <p:nvPr/>
        </p:nvSpPr>
        <p:spPr>
          <a:xfrm>
            <a:off x="362931" y="1527390"/>
            <a:ext cx="9214702"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floor()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returns the downward rounded value of the given number.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7229DBD2-0442-FF71-21C7-354D1C39FE9B}"/>
              </a:ext>
            </a:extLst>
          </p:cNvPr>
          <p:cNvSpPr txBox="1"/>
          <p:nvPr/>
        </p:nvSpPr>
        <p:spPr>
          <a:xfrm>
            <a:off x="362931" y="2850829"/>
            <a:ext cx="609914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Math.floor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(20.4);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20 </a:t>
            </a:r>
          </a:p>
        </p:txBody>
      </p:sp>
      <p:sp>
        <p:nvSpPr>
          <p:cNvPr id="11" name="TextBox 10">
            <a:extLst>
              <a:ext uri="{FF2B5EF4-FFF2-40B4-BE49-F238E27FC236}">
                <a16:creationId xmlns:a16="http://schemas.microsoft.com/office/drawing/2014/main" id="{E3999CDA-9843-4C13-C2DE-C5AB9060E1B8}"/>
              </a:ext>
            </a:extLst>
          </p:cNvPr>
          <p:cNvSpPr txBox="1"/>
          <p:nvPr/>
        </p:nvSpPr>
        <p:spPr>
          <a:xfrm>
            <a:off x="362931" y="3587926"/>
            <a:ext cx="11062356"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random()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returns any random number between 0 and 1 inclusive of 0 and exclusive of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9B0C0C70-6276-096F-89F2-097E3152B191}"/>
              </a:ext>
            </a:extLst>
          </p:cNvPr>
          <p:cNvSpPr txBox="1"/>
          <p:nvPr/>
        </p:nvSpPr>
        <p:spPr>
          <a:xfrm>
            <a:off x="362931" y="5125527"/>
            <a:ext cx="609914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Math.random</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0.19083299074925186 </a:t>
            </a:r>
          </a:p>
        </p:txBody>
      </p:sp>
    </p:spTree>
    <p:extLst>
      <p:ext uri="{BB962C8B-B14F-4D97-AF65-F5344CB8AC3E}">
        <p14:creationId xmlns:p14="http://schemas.microsoft.com/office/powerpoint/2010/main" val="230636485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EF0AD7-9560-7149-7C30-7BBC17B638A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04879991-7E88-7F03-E25A-306F9F7FAD9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188</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9CA062A-DD08-5AAA-25ED-72C9F5225BB9}"/>
              </a:ext>
            </a:extLst>
          </p:cNvPr>
          <p:cNvSpPr txBox="1"/>
          <p:nvPr/>
        </p:nvSpPr>
        <p:spPr>
          <a:xfrm>
            <a:off x="909686" y="578186"/>
            <a:ext cx="9780310"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round()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returns the value of the given number rounded to the nearest integer.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D18E6EDA-8890-E94F-9887-6A612E26D9D3}"/>
              </a:ext>
            </a:extLst>
          </p:cNvPr>
          <p:cNvSpPr txBox="1"/>
          <p:nvPr/>
        </p:nvSpPr>
        <p:spPr>
          <a:xfrm>
            <a:off x="909686" y="2080670"/>
            <a:ext cx="609914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Math.round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(30.5);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31 </a:t>
            </a:r>
          </a:p>
        </p:txBody>
      </p:sp>
      <p:sp>
        <p:nvSpPr>
          <p:cNvPr id="9" name="TextBox 8">
            <a:extLst>
              <a:ext uri="{FF2B5EF4-FFF2-40B4-BE49-F238E27FC236}">
                <a16:creationId xmlns:a16="http://schemas.microsoft.com/office/drawing/2014/main" id="{153E52E5-2370-9704-A4F1-45828985C837}"/>
              </a:ext>
            </a:extLst>
          </p:cNvPr>
          <p:cNvSpPr txBox="1"/>
          <p:nvPr/>
        </p:nvSpPr>
        <p:spPr>
          <a:xfrm>
            <a:off x="909686" y="2906046"/>
            <a:ext cx="6099142"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sqrt()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returns square root of given number.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F486E091-E26B-90C3-4ACD-432384AEC75C}"/>
              </a:ext>
            </a:extLst>
          </p:cNvPr>
          <p:cNvSpPr txBox="1"/>
          <p:nvPr/>
        </p:nvSpPr>
        <p:spPr>
          <a:xfrm>
            <a:off x="909686" y="4530700"/>
            <a:ext cx="609914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Math.sqrt</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(9);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3 </a:t>
            </a:r>
          </a:p>
        </p:txBody>
      </p:sp>
    </p:spTree>
    <p:extLst>
      <p:ext uri="{BB962C8B-B14F-4D97-AF65-F5344CB8AC3E}">
        <p14:creationId xmlns:p14="http://schemas.microsoft.com/office/powerpoint/2010/main" val="84284675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A357F5C-6182-39ED-6563-4BCA3534C62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07E71E1-272F-EAF6-9C9B-3544C8BFE20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189</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5244927-ED00-9C15-AFEC-1B02E94DB595}"/>
              </a:ext>
            </a:extLst>
          </p:cNvPr>
          <p:cNvSpPr txBox="1"/>
          <p:nvPr/>
        </p:nvSpPr>
        <p:spPr>
          <a:xfrm>
            <a:off x="136688" y="920453"/>
            <a:ext cx="11552548" cy="224676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JSON is an acronym for JavaScript Object Notation.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is a lightweight data-interchange format used for storing and sharing data between client and server over the network.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For example, to store and share customer information over the web, this is how the corresponding JSON data will be like: </a:t>
            </a:r>
          </a:p>
        </p:txBody>
      </p:sp>
      <p:sp>
        <p:nvSpPr>
          <p:cNvPr id="7" name="TextBox 6">
            <a:extLst>
              <a:ext uri="{FF2B5EF4-FFF2-40B4-BE49-F238E27FC236}">
                <a16:creationId xmlns:a16="http://schemas.microsoft.com/office/drawing/2014/main" id="{300AEC4C-C79C-1703-EA92-A1B96FF6D45A}"/>
              </a:ext>
            </a:extLst>
          </p:cNvPr>
          <p:cNvSpPr txBox="1"/>
          <p:nvPr/>
        </p:nvSpPr>
        <p:spPr>
          <a:xfrm>
            <a:off x="136688" y="3279338"/>
            <a:ext cx="11217112" cy="258532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data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"customers":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"Bob",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lastName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Morry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"Albert",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lastName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"Smith"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"Kate",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lastName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"Ward"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//Where data is the JSON object and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//customers is the array name </a:t>
            </a:r>
          </a:p>
        </p:txBody>
      </p:sp>
    </p:spTree>
    <p:extLst>
      <p:ext uri="{BB962C8B-B14F-4D97-AF65-F5344CB8AC3E}">
        <p14:creationId xmlns:p14="http://schemas.microsoft.com/office/powerpoint/2010/main" val="3257839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7B548A-9B2B-916D-EA1A-B17F1AF60E7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F518966-B919-124E-BB62-CA27C9ACC030}"/>
              </a:ext>
            </a:extLst>
          </p:cNvPr>
          <p:cNvSpPr>
            <a:spLocks noGrp="1"/>
          </p:cNvSpPr>
          <p:nvPr>
            <p:ph type="sldNum" sz="quarter" idx="12"/>
          </p:nvPr>
        </p:nvSpPr>
        <p:spPr/>
        <p:txBody>
          <a:bodyPr/>
          <a:lstStyle/>
          <a:p>
            <a:fld id="{4A777409-9C5A-4B07-8E32-19F22F7D558C}" type="slidenum">
              <a:rPr lang="en-IN" smtClean="0"/>
              <a:t>19</a:t>
            </a:fld>
            <a:endParaRPr lang="en-IN" dirty="0"/>
          </a:p>
        </p:txBody>
      </p:sp>
      <p:sp>
        <p:nvSpPr>
          <p:cNvPr id="7" name="TextBox 6">
            <a:extLst>
              <a:ext uri="{FF2B5EF4-FFF2-40B4-BE49-F238E27FC236}">
                <a16:creationId xmlns:a16="http://schemas.microsoft.com/office/drawing/2014/main" id="{5A03F8CF-DA92-302A-3CB5-5001084D91F7}"/>
              </a:ext>
            </a:extLst>
          </p:cNvPr>
          <p:cNvSpPr txBox="1"/>
          <p:nvPr/>
        </p:nvSpPr>
        <p:spPr>
          <a:xfrm>
            <a:off x="989029" y="562954"/>
            <a:ext cx="10134600" cy="707886"/>
          </a:xfrm>
          <a:prstGeom prst="rect">
            <a:avLst/>
          </a:prstGeom>
          <a:noFill/>
        </p:spPr>
        <p:txBody>
          <a:bodyPr wrap="square">
            <a:spAutoFit/>
          </a:bodyPr>
          <a:lstStyle/>
          <a:p>
            <a:r>
              <a:rPr lang="en-US" sz="2000" dirty="0">
                <a:solidFill>
                  <a:schemeClr val="tx1">
                    <a:lumMod val="65000"/>
                    <a:lumOff val="35000"/>
                  </a:schemeClr>
                </a:solidFill>
              </a:rPr>
              <a:t>Once Visual Studio Code is launched, Go to the File menu in the Menu bar, select the </a:t>
            </a:r>
            <a:r>
              <a:rPr lang="en-US" sz="2000" b="1" dirty="0">
                <a:solidFill>
                  <a:schemeClr val="tx1">
                    <a:lumMod val="65000"/>
                    <a:lumOff val="35000"/>
                  </a:schemeClr>
                </a:solidFill>
              </a:rPr>
              <a:t>New File</a:t>
            </a:r>
            <a:r>
              <a:rPr lang="en-US" sz="2000" dirty="0">
                <a:solidFill>
                  <a:schemeClr val="tx1">
                    <a:lumMod val="65000"/>
                    <a:lumOff val="35000"/>
                  </a:schemeClr>
                </a:solidFill>
              </a:rPr>
              <a:t> option.</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E4888F4E-FFD3-CD36-7BC2-8062D56AA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420" y="1154388"/>
            <a:ext cx="8573696" cy="5318414"/>
          </a:xfrm>
          <a:prstGeom prst="rect">
            <a:avLst/>
          </a:prstGeom>
        </p:spPr>
      </p:pic>
    </p:spTree>
    <p:extLst>
      <p:ext uri="{BB962C8B-B14F-4D97-AF65-F5344CB8AC3E}">
        <p14:creationId xmlns:p14="http://schemas.microsoft.com/office/powerpoint/2010/main" val="533361147"/>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FD529CE-70D7-F3EA-5C77-AFAFDC247C6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C298B205-F8A6-5FA5-6E90-294F281173D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190</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4213981F-3032-989A-3D11-457043FC034C}"/>
              </a:ext>
            </a:extLst>
          </p:cNvPr>
          <p:cNvSpPr txBox="1"/>
          <p:nvPr/>
        </p:nvSpPr>
        <p:spPr>
          <a:xfrm>
            <a:off x="146115" y="944392"/>
            <a:ext cx="11665670" cy="31700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 this code, the variable 'data' is exactly like the literal notation syntax used for object creation in JavaScript. Whereas there is a very small difference.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For JavaScript objects, the key is not put in quotes and if values are of string data type they can be put in single or double-quotes.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But for JSON object, it is mandatory to put the key inside double quotes and all the values of type string inside double quotes.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4EF699AA-0B90-9D17-59B7-62E5546EBD8E}"/>
              </a:ext>
            </a:extLst>
          </p:cNvPr>
          <p:cNvSpPr txBox="1"/>
          <p:nvPr/>
        </p:nvSpPr>
        <p:spPr>
          <a:xfrm>
            <a:off x="146115" y="4114491"/>
            <a:ext cx="11778792"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JavaScript Object: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"Sam",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lastName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"Fernandes"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//key need not be enclosed within quotes for JavaScript Objects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JSON Object: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"Sam",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lastName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"Fernandes"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//key must be enclosed within quotes for JSON Objects </a:t>
            </a:r>
          </a:p>
        </p:txBody>
      </p:sp>
      <p:sp>
        <p:nvSpPr>
          <p:cNvPr id="9" name="TextBox 8">
            <a:extLst>
              <a:ext uri="{FF2B5EF4-FFF2-40B4-BE49-F238E27FC236}">
                <a16:creationId xmlns:a16="http://schemas.microsoft.com/office/drawing/2014/main" id="{A9A4F2F8-C78B-1D67-6DE8-426F33B4D9C8}"/>
              </a:ext>
            </a:extLst>
          </p:cNvPr>
          <p:cNvSpPr txBox="1"/>
          <p:nvPr/>
        </p:nvSpPr>
        <p:spPr>
          <a:xfrm>
            <a:off x="146114" y="5427184"/>
            <a:ext cx="11207685"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JSON is a text-only format. It travels over the network as a string.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913674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5A6D93-C250-646C-B628-5E596E037CF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9067310E-803D-F1A9-1BEC-31FC65AA603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FEFE98E-2A22-8CC0-1B1F-DDB89121826C}"/>
              </a:ext>
            </a:extLst>
          </p:cNvPr>
          <p:cNvSpPr txBox="1"/>
          <p:nvPr/>
        </p:nvSpPr>
        <p:spPr>
          <a:xfrm>
            <a:off x="909686" y="656503"/>
            <a:ext cx="10044260"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Following are the two methods provided by the JSON object.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parse()</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Used to parse a string as JSON and helps the program to process objects.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990BD290-E82E-77C1-D1B3-643C26AFBB91}"/>
              </a:ext>
            </a:extLst>
          </p:cNvPr>
          <p:cNvSpPr txBox="1"/>
          <p:nvPr/>
        </p:nvSpPr>
        <p:spPr>
          <a:xfrm>
            <a:off x="909685" y="2675429"/>
            <a:ext cx="9393811"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stringJSON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":"Sam","</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lastName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":"Fernandes"}'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obj</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JSON.parse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stringJSON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obj</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//OUTPUT: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'Sam',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lastName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'Fernandes' } </a:t>
            </a:r>
          </a:p>
        </p:txBody>
      </p:sp>
      <p:sp>
        <p:nvSpPr>
          <p:cNvPr id="9" name="TextBox 8">
            <a:extLst>
              <a:ext uri="{FF2B5EF4-FFF2-40B4-BE49-F238E27FC236}">
                <a16:creationId xmlns:a16="http://schemas.microsoft.com/office/drawing/2014/main" id="{F34C4D9B-54B0-A3E4-DFEE-6E284AA4CB5D}"/>
              </a:ext>
            </a:extLst>
          </p:cNvPr>
          <p:cNvSpPr txBox="1"/>
          <p:nvPr/>
        </p:nvSpPr>
        <p:spPr>
          <a:xfrm>
            <a:off x="909685" y="4067916"/>
            <a:ext cx="9818018"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stringify</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Returns the JSON string corresponding to the given object.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8ACA4516-6182-24C7-6239-F94C93EAA0FC}"/>
              </a:ext>
            </a:extLst>
          </p:cNvPr>
          <p:cNvSpPr txBox="1"/>
          <p:nvPr/>
        </p:nvSpPr>
        <p:spPr>
          <a:xfrm>
            <a:off x="909685" y="5391355"/>
            <a:ext cx="10609870"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dataJSON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"Sam",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lastName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"Fernandes"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obj</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JSON.stringify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dataJSON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obj</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//OUTPUT: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":"Sam","</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lastName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":"Fernandes"} </a:t>
            </a:r>
          </a:p>
        </p:txBody>
      </p:sp>
    </p:spTree>
    <p:extLst>
      <p:ext uri="{BB962C8B-B14F-4D97-AF65-F5344CB8AC3E}">
        <p14:creationId xmlns:p14="http://schemas.microsoft.com/office/powerpoint/2010/main" val="240675229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D4940E-0BAC-0509-17FA-8574A206628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DB9C1E40-0D20-FE77-209E-82CB89FD3EC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192</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4EC0AB4-A800-B66A-74C2-5AA04CB504CD}"/>
              </a:ext>
            </a:extLst>
          </p:cNvPr>
          <p:cNvSpPr txBox="1"/>
          <p:nvPr/>
        </p:nvSpPr>
        <p:spPr>
          <a:xfrm>
            <a:off x="989029" y="607185"/>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Browser Object Model </a:t>
            </a:r>
          </a:p>
        </p:txBody>
      </p:sp>
      <p:sp>
        <p:nvSpPr>
          <p:cNvPr id="6" name="TextBox 5">
            <a:extLst>
              <a:ext uri="{FF2B5EF4-FFF2-40B4-BE49-F238E27FC236}">
                <a16:creationId xmlns:a16="http://schemas.microsoft.com/office/drawing/2014/main" id="{CE6C684F-B607-400C-2CB1-863E6D6B24FE}"/>
              </a:ext>
            </a:extLst>
          </p:cNvPr>
          <p:cNvSpPr txBox="1"/>
          <p:nvPr/>
        </p:nvSpPr>
        <p:spPr>
          <a:xfrm>
            <a:off x="136688" y="1157415"/>
            <a:ext cx="11552549" cy="3785652"/>
          </a:xfrm>
          <a:prstGeom prst="rect">
            <a:avLst/>
          </a:prstGeom>
          <a:noFill/>
        </p:spPr>
        <p:txBody>
          <a:bodyPr wrap="square">
            <a:spAutoFit/>
          </a:bodyPr>
          <a:lstStyle/>
          <a:p>
            <a:r>
              <a:rPr lang="en-US" sz="2000" dirty="0">
                <a:solidFill>
                  <a:schemeClr val="tx1">
                    <a:lumMod val="65000"/>
                    <a:lumOff val="35000"/>
                  </a:schemeClr>
                </a:solidFill>
                <a:effectLst/>
              </a:rPr>
              <a:t>As you know that, JavaScript is capable of dynamically manipulating the content and style of HTML elements of the web page currently rendered on the browser. The content given for para during HTML creation or the style given for heading during HTML creation can be changed even after the page has arrived on the browser.</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This dynamic manipulation of an HTML page on the client-side itself is achieved with the help of built-in browser objects. They allow JavaScript code to programmatically control the browser and are collectively known as Browser Object Model (BOM).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programming purposes, the BOM model virtually splits the browser into different parts and refers to each part as a different type of built-in object. BOM is a hierarchy of multiple objects. 'window' object is the root object and consists of other objects in a hierarchy, such as, 'history' object, 'navigator' object, 'location' object, and 'document' object. </a:t>
            </a:r>
          </a:p>
        </p:txBody>
      </p:sp>
      <p:pic>
        <p:nvPicPr>
          <p:cNvPr id="8" name="Picture 7">
            <a:extLst>
              <a:ext uri="{FF2B5EF4-FFF2-40B4-BE49-F238E27FC236}">
                <a16:creationId xmlns:a16="http://schemas.microsoft.com/office/drawing/2014/main" id="{DEBC5AC6-1DE0-2B84-3145-621F63F36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5949" y="5031632"/>
            <a:ext cx="6013857" cy="1175777"/>
          </a:xfrm>
          <a:prstGeom prst="rect">
            <a:avLst/>
          </a:prstGeom>
        </p:spPr>
      </p:pic>
    </p:spTree>
    <p:extLst>
      <p:ext uri="{BB962C8B-B14F-4D97-AF65-F5344CB8AC3E}">
        <p14:creationId xmlns:p14="http://schemas.microsoft.com/office/powerpoint/2010/main" val="233945707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B1D71F-E2C0-B101-AF3F-D12A3397559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184B24B-D516-6A8C-85E3-4BE94257B929}"/>
              </a:ext>
            </a:extLst>
          </p:cNvPr>
          <p:cNvSpPr>
            <a:spLocks noGrp="1"/>
          </p:cNvSpPr>
          <p:nvPr>
            <p:ph type="sldNum" sz="quarter" idx="12"/>
          </p:nvPr>
        </p:nvSpPr>
        <p:spPr/>
        <p:txBody>
          <a:bodyPr/>
          <a:lstStyle/>
          <a:p>
            <a:fld id="{4A777409-9C5A-4B07-8E32-19F22F7D558C}" type="slidenum">
              <a:rPr lang="en-IN" smtClean="0"/>
              <a:t>193</a:t>
            </a:fld>
            <a:endParaRPr lang="en-IN" dirty="0"/>
          </a:p>
        </p:txBody>
      </p:sp>
      <p:sp>
        <p:nvSpPr>
          <p:cNvPr id="5" name="TextBox 4">
            <a:extLst>
              <a:ext uri="{FF2B5EF4-FFF2-40B4-BE49-F238E27FC236}">
                <a16:creationId xmlns:a16="http://schemas.microsoft.com/office/drawing/2014/main" id="{074DDA51-F4DB-E9F4-4CE0-2A4DF212776E}"/>
              </a:ext>
            </a:extLst>
          </p:cNvPr>
          <p:cNvSpPr txBox="1"/>
          <p:nvPr/>
        </p:nvSpPr>
        <p:spPr>
          <a:xfrm>
            <a:off x="155542" y="910307"/>
            <a:ext cx="11477134" cy="2862322"/>
          </a:xfrm>
          <a:prstGeom prst="rect">
            <a:avLst/>
          </a:prstGeom>
          <a:noFill/>
        </p:spPr>
        <p:txBody>
          <a:bodyPr wrap="square">
            <a:spAutoFit/>
          </a:bodyPr>
          <a:lstStyle/>
          <a:p>
            <a:r>
              <a:rPr lang="en-US" sz="2000" dirty="0">
                <a:solidFill>
                  <a:schemeClr val="tx1">
                    <a:lumMod val="65000"/>
                    <a:lumOff val="35000"/>
                  </a:schemeClr>
                </a:solidFill>
                <a:effectLst/>
              </a:rPr>
              <a:t>The HTML web page that gets loaded on the browser is represented using the 'document' object of the BOM model.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object considers the web page as a tree which is referred to as Document Object Model(DOM). Each node of this tree represents HTML elements in the page as 'element' object and its attributes as properties of the 'element' object.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W3C provides DOM API consisting of properties and methods that help in traversal and manipulation of the HTML page. </a:t>
            </a:r>
          </a:p>
        </p:txBody>
      </p:sp>
      <p:sp>
        <p:nvSpPr>
          <p:cNvPr id="7" name="TextBox 6">
            <a:extLst>
              <a:ext uri="{FF2B5EF4-FFF2-40B4-BE49-F238E27FC236}">
                <a16:creationId xmlns:a16="http://schemas.microsoft.com/office/drawing/2014/main" id="{8FDDB1CB-F813-C5BA-BE26-D60FF86C37FA}"/>
              </a:ext>
            </a:extLst>
          </p:cNvPr>
          <p:cNvSpPr txBox="1"/>
          <p:nvPr/>
        </p:nvSpPr>
        <p:spPr>
          <a:xfrm>
            <a:off x="155542" y="4132091"/>
            <a:ext cx="11901340" cy="1323439"/>
          </a:xfrm>
          <a:prstGeom prst="rect">
            <a:avLst/>
          </a:prstGeom>
          <a:noFill/>
        </p:spPr>
        <p:txBody>
          <a:bodyPr wrap="square">
            <a:spAutoFit/>
          </a:bodyPr>
          <a:lstStyle/>
          <a:p>
            <a:r>
              <a:rPr lang="en-US" sz="2000" dirty="0">
                <a:solidFill>
                  <a:schemeClr val="tx1">
                    <a:lumMod val="65000"/>
                    <a:lumOff val="35000"/>
                  </a:schemeClr>
                </a:solidFill>
                <a:effectLst/>
              </a:rPr>
              <a:t>Shown below is the HTML web page and it's corresponding DOM structure that can be accessed using DOM API methods and properties: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Sample HTML Code: </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95753527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748C2D-F0C4-63F9-21F2-AB463DB0C47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A201F3B-D5F9-B35E-E2D1-B4D2010B2593}"/>
              </a:ext>
            </a:extLst>
          </p:cNvPr>
          <p:cNvSpPr>
            <a:spLocks noGrp="1"/>
          </p:cNvSpPr>
          <p:nvPr>
            <p:ph type="sldNum" sz="quarter" idx="12"/>
          </p:nvPr>
        </p:nvSpPr>
        <p:spPr/>
        <p:txBody>
          <a:bodyPr/>
          <a:lstStyle/>
          <a:p>
            <a:fld id="{4A777409-9C5A-4B07-8E32-19F22F7D558C}" type="slidenum">
              <a:rPr lang="en-IN" smtClean="0"/>
              <a:t>194</a:t>
            </a:fld>
            <a:endParaRPr lang="en-IN" dirty="0"/>
          </a:p>
        </p:txBody>
      </p:sp>
      <p:sp>
        <p:nvSpPr>
          <p:cNvPr id="5" name="TextBox 4">
            <a:extLst>
              <a:ext uri="{FF2B5EF4-FFF2-40B4-BE49-F238E27FC236}">
                <a16:creationId xmlns:a16="http://schemas.microsoft.com/office/drawing/2014/main" id="{40CCD951-43ED-797A-5381-66B46BF5AA90}"/>
              </a:ext>
            </a:extLst>
          </p:cNvPr>
          <p:cNvSpPr txBox="1"/>
          <p:nvPr/>
        </p:nvSpPr>
        <p:spPr>
          <a:xfrm>
            <a:off x="989029" y="601406"/>
            <a:ext cx="9078798" cy="3416320"/>
          </a:xfrm>
          <a:prstGeom prst="rect">
            <a:avLst/>
          </a:prstGeom>
          <a:noFill/>
        </p:spPr>
        <p:txBody>
          <a:bodyPr wrap="square">
            <a:spAutoFit/>
          </a:bodyPr>
          <a:lstStyle/>
          <a:p>
            <a:r>
              <a:rPr lang="en-IN" dirty="0"/>
              <a:t>&lt;html&gt; </a:t>
            </a:r>
          </a:p>
          <a:p>
            <a:r>
              <a:rPr lang="en-IN" dirty="0"/>
              <a:t>&lt;head&gt; </a:t>
            </a:r>
          </a:p>
          <a:p>
            <a:r>
              <a:rPr lang="en-IN" dirty="0"/>
              <a:t>    &lt;title&gt;JavaScript DOM Implementation&lt;/title&gt; </a:t>
            </a:r>
          </a:p>
          <a:p>
            <a:r>
              <a:rPr lang="en-IN" dirty="0"/>
              <a:t>&lt;/head&gt; </a:t>
            </a:r>
          </a:p>
          <a:p>
            <a:r>
              <a:rPr lang="en-IN" dirty="0"/>
              <a:t>&lt;body&gt; </a:t>
            </a:r>
          </a:p>
          <a:p>
            <a:r>
              <a:rPr lang="en-IN" dirty="0"/>
              <a:t>    &lt;h3&gt;Let us see how HTML is rendered as DOM&lt;/h3&gt; </a:t>
            </a:r>
          </a:p>
          <a:p>
            <a:r>
              <a:rPr lang="en-IN" dirty="0"/>
              <a:t>    &lt;</a:t>
            </a:r>
            <a:r>
              <a:rPr lang="en-IN" dirty="0" err="1"/>
              <a:t>ul</a:t>
            </a:r>
            <a:r>
              <a:rPr lang="en-IN" dirty="0"/>
              <a:t>&gt; </a:t>
            </a:r>
          </a:p>
          <a:p>
            <a:r>
              <a:rPr lang="en-IN" dirty="0"/>
              <a:t>        &lt;h5&gt;Here is the list of things we will learn&lt;/h5&gt; </a:t>
            </a:r>
          </a:p>
          <a:p>
            <a:r>
              <a:rPr lang="en-IN" dirty="0"/>
              <a:t>        &lt;li&gt;JavaScript Object Document&lt;/li&gt; </a:t>
            </a:r>
          </a:p>
          <a:p>
            <a:r>
              <a:rPr lang="en-IN" dirty="0"/>
              <a:t>    &lt;/</a:t>
            </a:r>
            <a:r>
              <a:rPr lang="en-IN" dirty="0" err="1"/>
              <a:t>ul</a:t>
            </a:r>
            <a:r>
              <a:rPr lang="en-IN" dirty="0"/>
              <a:t>&gt; </a:t>
            </a:r>
          </a:p>
          <a:p>
            <a:r>
              <a:rPr lang="en-IN" dirty="0"/>
              <a:t>&lt;/body&gt; </a:t>
            </a:r>
          </a:p>
          <a:p>
            <a:r>
              <a:rPr lang="en-IN" dirty="0"/>
              <a:t>&lt;/html&gt; </a:t>
            </a:r>
          </a:p>
        </p:txBody>
      </p:sp>
      <p:sp>
        <p:nvSpPr>
          <p:cNvPr id="7" name="TextBox 6">
            <a:extLst>
              <a:ext uri="{FF2B5EF4-FFF2-40B4-BE49-F238E27FC236}">
                <a16:creationId xmlns:a16="http://schemas.microsoft.com/office/drawing/2014/main" id="{9AA5D1B5-A038-2B04-F46A-409AB3832E2F}"/>
              </a:ext>
            </a:extLst>
          </p:cNvPr>
          <p:cNvSpPr txBox="1"/>
          <p:nvPr/>
        </p:nvSpPr>
        <p:spPr>
          <a:xfrm>
            <a:off x="826808" y="4542443"/>
            <a:ext cx="6099142" cy="400110"/>
          </a:xfrm>
          <a:prstGeom prst="rect">
            <a:avLst/>
          </a:prstGeom>
          <a:noFill/>
        </p:spPr>
        <p:txBody>
          <a:bodyPr wrap="square">
            <a:spAutoFit/>
          </a:bodyPr>
          <a:lstStyle/>
          <a:p>
            <a:r>
              <a:rPr lang="en-IN" sz="2000" b="1" dirty="0">
                <a:solidFill>
                  <a:schemeClr val="tx1">
                    <a:lumMod val="65000"/>
                    <a:lumOff val="35000"/>
                  </a:schemeClr>
                </a:solidFill>
              </a:rPr>
              <a:t>DOM Structure:</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CE32518D-1CE3-3741-AE93-10C3D7261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2308" y="3429000"/>
            <a:ext cx="8007285" cy="3196054"/>
          </a:xfrm>
          <a:prstGeom prst="rect">
            <a:avLst/>
          </a:prstGeom>
        </p:spPr>
      </p:pic>
    </p:spTree>
    <p:extLst>
      <p:ext uri="{BB962C8B-B14F-4D97-AF65-F5344CB8AC3E}">
        <p14:creationId xmlns:p14="http://schemas.microsoft.com/office/powerpoint/2010/main" val="423086295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C79A92-D2E9-973A-3C4E-94274E569D8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CC99A55-8394-8642-3DA8-EB2AFC217F33}"/>
              </a:ext>
            </a:extLst>
          </p:cNvPr>
          <p:cNvSpPr>
            <a:spLocks noGrp="1"/>
          </p:cNvSpPr>
          <p:nvPr>
            <p:ph type="sldNum" sz="quarter" idx="12"/>
          </p:nvPr>
        </p:nvSpPr>
        <p:spPr/>
        <p:txBody>
          <a:bodyPr/>
          <a:lstStyle/>
          <a:p>
            <a:fld id="{4A777409-9C5A-4B07-8E32-19F22F7D558C}" type="slidenum">
              <a:rPr lang="en-IN" smtClean="0"/>
              <a:t>195</a:t>
            </a:fld>
            <a:endParaRPr lang="en-IN" dirty="0"/>
          </a:p>
        </p:txBody>
      </p:sp>
      <p:sp>
        <p:nvSpPr>
          <p:cNvPr id="5" name="TextBox 4">
            <a:extLst>
              <a:ext uri="{FF2B5EF4-FFF2-40B4-BE49-F238E27FC236}">
                <a16:creationId xmlns:a16="http://schemas.microsoft.com/office/drawing/2014/main" id="{BCEBB302-7416-AD14-98E2-4D9C41F8D899}"/>
              </a:ext>
            </a:extLst>
          </p:cNvPr>
          <p:cNvSpPr txBox="1"/>
          <p:nvPr/>
        </p:nvSpPr>
        <p:spPr>
          <a:xfrm>
            <a:off x="989028" y="641270"/>
            <a:ext cx="10078039" cy="707886"/>
          </a:xfrm>
          <a:prstGeom prst="rect">
            <a:avLst/>
          </a:prstGeom>
          <a:noFill/>
        </p:spPr>
        <p:txBody>
          <a:bodyPr wrap="square">
            <a:spAutoFit/>
          </a:bodyPr>
          <a:lstStyle/>
          <a:p>
            <a:r>
              <a:rPr lang="en-US" sz="2000" dirty="0">
                <a:solidFill>
                  <a:schemeClr val="tx1">
                    <a:lumMod val="65000"/>
                    <a:lumOff val="35000"/>
                  </a:schemeClr>
                </a:solidFill>
              </a:rPr>
              <a:t>There are certain methods and properties that allow to traverse the DOM tree and manipulate content or style for the specified node representing the HTML element.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E85598C-D25C-B3E9-E7FF-3372B6D713C9}"/>
              </a:ext>
            </a:extLst>
          </p:cNvPr>
          <p:cNvSpPr txBox="1"/>
          <p:nvPr/>
        </p:nvSpPr>
        <p:spPr>
          <a:xfrm>
            <a:off x="989028" y="1457781"/>
            <a:ext cx="10568233" cy="2246769"/>
          </a:xfrm>
          <a:prstGeom prst="rect">
            <a:avLst/>
          </a:prstGeom>
          <a:noFill/>
        </p:spPr>
        <p:txBody>
          <a:bodyPr wrap="square">
            <a:spAutoFit/>
          </a:bodyPr>
          <a:lstStyle/>
          <a:p>
            <a:r>
              <a:rPr lang="en-US" sz="2000" dirty="0">
                <a:solidFill>
                  <a:schemeClr val="tx1">
                    <a:lumMod val="65000"/>
                    <a:lumOff val="35000"/>
                  </a:schemeClr>
                </a:solidFill>
                <a:effectLst/>
              </a:rPr>
              <a:t>To access an element in the HTML page, following methods can be used on the 'document' object from DOM.</a:t>
            </a:r>
          </a:p>
          <a:p>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getElementById</a:t>
            </a:r>
            <a:r>
              <a:rPr lang="en-US" sz="2000" b="1" dirty="0">
                <a:solidFill>
                  <a:schemeClr val="tx1">
                    <a:lumMod val="65000"/>
                    <a:lumOff val="35000"/>
                  </a:schemeClr>
                </a:solidFill>
                <a:effectLst/>
              </a:rPr>
              <a:t>(x) </a:t>
            </a:r>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Finds element with id 'x' and returns an object of type element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9F3E8A41-70EB-CC47-23A2-592415EB5699}"/>
              </a:ext>
            </a:extLst>
          </p:cNvPr>
          <p:cNvSpPr txBox="1"/>
          <p:nvPr/>
        </p:nvSpPr>
        <p:spPr>
          <a:xfrm>
            <a:off x="989028" y="3916870"/>
            <a:ext cx="9917784" cy="1754326"/>
          </a:xfrm>
          <a:prstGeom prst="rect">
            <a:avLst/>
          </a:prstGeom>
          <a:noFill/>
        </p:spPr>
        <p:txBody>
          <a:bodyPr wrap="square">
            <a:spAutoFit/>
          </a:bodyPr>
          <a:lstStyle/>
          <a:p>
            <a:r>
              <a:rPr lang="en-IN" dirty="0"/>
              <a:t>&lt;p id="p1"&gt; Paragraph 1&lt;/p&gt; </a:t>
            </a:r>
          </a:p>
          <a:p>
            <a:r>
              <a:rPr lang="en-IN" dirty="0"/>
              <a:t>&lt;p&gt; Paragraph 2&lt;/p&gt; </a:t>
            </a:r>
          </a:p>
          <a:p>
            <a:r>
              <a:rPr lang="en-IN" dirty="0"/>
              <a:t>&lt;script&gt; </a:t>
            </a:r>
          </a:p>
          <a:p>
            <a:r>
              <a:rPr lang="en-IN" dirty="0"/>
              <a:t>    //Selects paragraph having id 'p1'</a:t>
            </a:r>
          </a:p>
          <a:p>
            <a:r>
              <a:rPr lang="en-IN" dirty="0"/>
              <a:t>    </a:t>
            </a:r>
            <a:r>
              <a:rPr lang="en-IN" dirty="0" err="1"/>
              <a:t>document.getElementById</a:t>
            </a:r>
            <a:r>
              <a:rPr lang="en-IN" dirty="0"/>
              <a:t>('p1'); </a:t>
            </a:r>
          </a:p>
          <a:p>
            <a:r>
              <a:rPr lang="en-IN" dirty="0"/>
              <a:t>&lt;/script&gt; </a:t>
            </a:r>
          </a:p>
        </p:txBody>
      </p:sp>
    </p:spTree>
    <p:extLst>
      <p:ext uri="{BB962C8B-B14F-4D97-AF65-F5344CB8AC3E}">
        <p14:creationId xmlns:p14="http://schemas.microsoft.com/office/powerpoint/2010/main" val="116050469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FAD358-7D72-6534-6834-15841DEFCA2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B79B8B0-D729-006D-9412-19E07EC883C8}"/>
              </a:ext>
            </a:extLst>
          </p:cNvPr>
          <p:cNvSpPr>
            <a:spLocks noGrp="1"/>
          </p:cNvSpPr>
          <p:nvPr>
            <p:ph type="sldNum" sz="quarter" idx="12"/>
          </p:nvPr>
        </p:nvSpPr>
        <p:spPr/>
        <p:txBody>
          <a:bodyPr/>
          <a:lstStyle/>
          <a:p>
            <a:fld id="{4A777409-9C5A-4B07-8E32-19F22F7D558C}" type="slidenum">
              <a:rPr lang="en-IN" smtClean="0"/>
              <a:t>196</a:t>
            </a:fld>
            <a:endParaRPr lang="en-IN" dirty="0"/>
          </a:p>
        </p:txBody>
      </p:sp>
      <p:sp>
        <p:nvSpPr>
          <p:cNvPr id="5" name="TextBox 4">
            <a:extLst>
              <a:ext uri="{FF2B5EF4-FFF2-40B4-BE49-F238E27FC236}">
                <a16:creationId xmlns:a16="http://schemas.microsoft.com/office/drawing/2014/main" id="{E20ACA93-995B-B57A-01FF-CAED7107B4D1}"/>
              </a:ext>
            </a:extLst>
          </p:cNvPr>
          <p:cNvSpPr txBox="1"/>
          <p:nvPr/>
        </p:nvSpPr>
        <p:spPr>
          <a:xfrm>
            <a:off x="989028" y="625320"/>
            <a:ext cx="9917783" cy="1323439"/>
          </a:xfrm>
          <a:prstGeom prst="rect">
            <a:avLst/>
          </a:prstGeom>
          <a:noFill/>
        </p:spPr>
        <p:txBody>
          <a:bodyPr wrap="square">
            <a:spAutoFit/>
          </a:bodyPr>
          <a:lstStyle/>
          <a:p>
            <a:r>
              <a:rPr lang="en-US" sz="2000" b="1" dirty="0" err="1">
                <a:solidFill>
                  <a:schemeClr val="tx1">
                    <a:lumMod val="65000"/>
                    <a:lumOff val="35000"/>
                  </a:schemeClr>
                </a:solidFill>
                <a:effectLst/>
              </a:rPr>
              <a:t>getElementsByTagName</a:t>
            </a:r>
            <a:r>
              <a:rPr lang="en-US" sz="2000" b="1" dirty="0">
                <a:solidFill>
                  <a:schemeClr val="tx1">
                    <a:lumMod val="65000"/>
                    <a:lumOff val="35000"/>
                  </a:schemeClr>
                </a:solidFill>
                <a:effectLst/>
              </a:rPr>
              <a:t>(x)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Find element(s) whose tag name is 'x' and return </a:t>
            </a:r>
            <a:r>
              <a:rPr lang="en-US" sz="2000" dirty="0" err="1">
                <a:solidFill>
                  <a:schemeClr val="tx1">
                    <a:lumMod val="65000"/>
                    <a:lumOff val="35000"/>
                  </a:schemeClr>
                </a:solidFill>
                <a:effectLst/>
              </a:rPr>
              <a:t>NodeList</a:t>
            </a:r>
            <a:r>
              <a:rPr lang="en-US" sz="2000" dirty="0">
                <a:solidFill>
                  <a:schemeClr val="tx1">
                    <a:lumMod val="65000"/>
                    <a:lumOff val="35000"/>
                  </a:schemeClr>
                </a:solidFill>
                <a:effectLst/>
              </a:rPr>
              <a:t>, which is a list of element objects.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5485BDF1-F0CA-A9B6-D097-EBC353123F72}"/>
              </a:ext>
            </a:extLst>
          </p:cNvPr>
          <p:cNvSpPr txBox="1"/>
          <p:nvPr/>
        </p:nvSpPr>
        <p:spPr>
          <a:xfrm>
            <a:off x="1182277" y="1948759"/>
            <a:ext cx="9531284" cy="2308324"/>
          </a:xfrm>
          <a:prstGeom prst="rect">
            <a:avLst/>
          </a:prstGeom>
          <a:noFill/>
        </p:spPr>
        <p:txBody>
          <a:bodyPr wrap="square">
            <a:spAutoFit/>
          </a:bodyPr>
          <a:lstStyle/>
          <a:p>
            <a:r>
              <a:rPr lang="en-IN" dirty="0"/>
              <a:t>&lt;p id="p1"&gt;Paragraph 1&lt;/p&gt; </a:t>
            </a:r>
          </a:p>
          <a:p>
            <a:r>
              <a:rPr lang="en-IN" dirty="0"/>
              <a:t>&lt;p&gt;Paragraph 2&lt;/p&gt; </a:t>
            </a:r>
          </a:p>
          <a:p>
            <a:r>
              <a:rPr lang="en-IN" dirty="0"/>
              <a:t>&lt;script&gt; </a:t>
            </a:r>
          </a:p>
          <a:p>
            <a:r>
              <a:rPr lang="en-IN" dirty="0"/>
              <a:t>    </a:t>
            </a:r>
            <a:r>
              <a:rPr lang="en-IN" dirty="0" err="1"/>
              <a:t>document.getElementsByTagName</a:t>
            </a:r>
            <a:r>
              <a:rPr lang="en-IN" dirty="0"/>
              <a:t>('p'); </a:t>
            </a:r>
          </a:p>
          <a:p>
            <a:r>
              <a:rPr lang="en-IN" dirty="0"/>
              <a:t>&lt;/script&gt; </a:t>
            </a:r>
          </a:p>
          <a:p>
            <a:r>
              <a:rPr lang="en-IN" dirty="0"/>
              <a:t>//OUTPUT:  </a:t>
            </a:r>
          </a:p>
          <a:p>
            <a:r>
              <a:rPr lang="en-IN" dirty="0"/>
              <a:t>//Paragraph 1 </a:t>
            </a:r>
          </a:p>
          <a:p>
            <a:r>
              <a:rPr lang="en-IN" dirty="0"/>
              <a:t>//Paragraph 2 </a:t>
            </a:r>
          </a:p>
        </p:txBody>
      </p:sp>
      <p:sp>
        <p:nvSpPr>
          <p:cNvPr id="9" name="TextBox 8">
            <a:extLst>
              <a:ext uri="{FF2B5EF4-FFF2-40B4-BE49-F238E27FC236}">
                <a16:creationId xmlns:a16="http://schemas.microsoft.com/office/drawing/2014/main" id="{BB5E5789-3609-6B03-9B6E-57F8DF5F1FA2}"/>
              </a:ext>
            </a:extLst>
          </p:cNvPr>
          <p:cNvSpPr txBox="1"/>
          <p:nvPr/>
        </p:nvSpPr>
        <p:spPr>
          <a:xfrm>
            <a:off x="1145356" y="4480882"/>
            <a:ext cx="11046643" cy="1323439"/>
          </a:xfrm>
          <a:prstGeom prst="rect">
            <a:avLst/>
          </a:prstGeom>
          <a:noFill/>
        </p:spPr>
        <p:txBody>
          <a:bodyPr wrap="square">
            <a:spAutoFit/>
          </a:bodyPr>
          <a:lstStyle/>
          <a:p>
            <a:r>
              <a:rPr lang="en-US" sz="2000" b="1" dirty="0" err="1">
                <a:solidFill>
                  <a:schemeClr val="tx1">
                    <a:lumMod val="65000"/>
                    <a:lumOff val="35000"/>
                  </a:schemeClr>
                </a:solidFill>
                <a:effectLst/>
              </a:rPr>
              <a:t>getElementsByClassName</a:t>
            </a:r>
            <a:r>
              <a:rPr lang="en-US" sz="2000" b="1" dirty="0">
                <a:solidFill>
                  <a:schemeClr val="tx1">
                    <a:lumMod val="65000"/>
                    <a:lumOff val="35000"/>
                  </a:schemeClr>
                </a:solidFill>
                <a:effectLst/>
              </a:rPr>
              <a:t>()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Find element(s) whose class attribute's values is 'x' and returns </a:t>
            </a:r>
            <a:r>
              <a:rPr lang="en-US" sz="2000" dirty="0" err="1">
                <a:solidFill>
                  <a:schemeClr val="tx1">
                    <a:lumMod val="65000"/>
                    <a:lumOff val="35000"/>
                  </a:schemeClr>
                </a:solidFill>
                <a:effectLst/>
              </a:rPr>
              <a:t>NodeList</a:t>
            </a:r>
            <a:r>
              <a:rPr lang="en-US" sz="2000" dirty="0">
                <a:solidFill>
                  <a:schemeClr val="tx1">
                    <a:lumMod val="65000"/>
                    <a:lumOff val="35000"/>
                  </a:schemeClr>
                </a:solidFill>
                <a:effectLst/>
              </a:rPr>
              <a:t>, which is list of element objects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9924044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1835D87-407B-3114-6F6A-6FDD2B8E8A3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ECF5B1E-7817-FEFE-D894-2242419EE8A9}"/>
              </a:ext>
            </a:extLst>
          </p:cNvPr>
          <p:cNvSpPr>
            <a:spLocks noGrp="1"/>
          </p:cNvSpPr>
          <p:nvPr>
            <p:ph type="sldNum" sz="quarter" idx="12"/>
          </p:nvPr>
        </p:nvSpPr>
        <p:spPr/>
        <p:txBody>
          <a:bodyPr/>
          <a:lstStyle/>
          <a:p>
            <a:fld id="{4A777409-9C5A-4B07-8E32-19F22F7D558C}" type="slidenum">
              <a:rPr lang="en-IN" smtClean="0"/>
              <a:t>197</a:t>
            </a:fld>
            <a:endParaRPr lang="en-IN" dirty="0"/>
          </a:p>
        </p:txBody>
      </p:sp>
      <p:sp>
        <p:nvSpPr>
          <p:cNvPr id="5" name="TextBox 4">
            <a:extLst>
              <a:ext uri="{FF2B5EF4-FFF2-40B4-BE49-F238E27FC236}">
                <a16:creationId xmlns:a16="http://schemas.microsoft.com/office/drawing/2014/main" id="{8F0B3859-9BAE-AE90-A6B7-7845101B3FB9}"/>
              </a:ext>
            </a:extLst>
          </p:cNvPr>
          <p:cNvSpPr txBox="1"/>
          <p:nvPr/>
        </p:nvSpPr>
        <p:spPr>
          <a:xfrm>
            <a:off x="909686" y="602844"/>
            <a:ext cx="10444114" cy="1754326"/>
          </a:xfrm>
          <a:prstGeom prst="rect">
            <a:avLst/>
          </a:prstGeom>
          <a:noFill/>
        </p:spPr>
        <p:txBody>
          <a:bodyPr wrap="square">
            <a:spAutoFit/>
          </a:bodyPr>
          <a:lstStyle/>
          <a:p>
            <a:r>
              <a:rPr lang="en-IN" dirty="0"/>
              <a:t>&lt;p class="</a:t>
            </a:r>
            <a:r>
              <a:rPr lang="en-IN" dirty="0" err="1"/>
              <a:t>myClass</a:t>
            </a:r>
            <a:r>
              <a:rPr lang="en-IN" dirty="0"/>
              <a:t>"&gt;Paragraph 1&lt;/p&gt; </a:t>
            </a:r>
          </a:p>
          <a:p>
            <a:r>
              <a:rPr lang="en-IN" dirty="0"/>
              <a:t>&lt;p&gt;Paragraph 2&lt;/p&gt; </a:t>
            </a:r>
          </a:p>
          <a:p>
            <a:r>
              <a:rPr lang="en-IN" dirty="0"/>
              <a:t>&lt;script&gt; </a:t>
            </a:r>
          </a:p>
          <a:p>
            <a:r>
              <a:rPr lang="en-IN" dirty="0"/>
              <a:t>    //Selects paragraph having class = "</a:t>
            </a:r>
            <a:r>
              <a:rPr lang="en-IN" dirty="0" err="1"/>
              <a:t>myClass</a:t>
            </a:r>
            <a:r>
              <a:rPr lang="en-IN" dirty="0"/>
              <a:t>"</a:t>
            </a:r>
          </a:p>
          <a:p>
            <a:r>
              <a:rPr lang="en-IN" dirty="0"/>
              <a:t>    var x = </a:t>
            </a:r>
            <a:r>
              <a:rPr lang="en-IN" dirty="0" err="1"/>
              <a:t>document.getElementsByClassName</a:t>
            </a:r>
            <a:r>
              <a:rPr lang="en-IN" dirty="0"/>
              <a:t>('</a:t>
            </a:r>
            <a:r>
              <a:rPr lang="en-IN" dirty="0" err="1"/>
              <a:t>myClass</a:t>
            </a:r>
            <a:r>
              <a:rPr lang="en-IN" dirty="0"/>
              <a:t>'); </a:t>
            </a:r>
          </a:p>
          <a:p>
            <a:r>
              <a:rPr lang="en-IN" dirty="0"/>
              <a:t>&lt;/script&gt; </a:t>
            </a:r>
          </a:p>
        </p:txBody>
      </p:sp>
    </p:spTree>
    <p:extLst>
      <p:ext uri="{BB962C8B-B14F-4D97-AF65-F5344CB8AC3E}">
        <p14:creationId xmlns:p14="http://schemas.microsoft.com/office/powerpoint/2010/main" val="74543055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0A0BF7-6F48-19D8-9141-553F7BCBDC5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4AE5C98-23C8-CEB4-A4E4-5FF023A5754F}"/>
              </a:ext>
            </a:extLst>
          </p:cNvPr>
          <p:cNvSpPr>
            <a:spLocks noGrp="1"/>
          </p:cNvSpPr>
          <p:nvPr>
            <p:ph type="sldNum" sz="quarter" idx="12"/>
          </p:nvPr>
        </p:nvSpPr>
        <p:spPr/>
        <p:txBody>
          <a:bodyPr/>
          <a:lstStyle/>
          <a:p>
            <a:fld id="{4A777409-9C5A-4B07-8E32-19F22F7D558C}" type="slidenum">
              <a:rPr lang="en-IN" smtClean="0"/>
              <a:t>198</a:t>
            </a:fld>
            <a:endParaRPr lang="en-IN" dirty="0"/>
          </a:p>
        </p:txBody>
      </p:sp>
      <p:sp>
        <p:nvSpPr>
          <p:cNvPr id="5" name="TextBox 4">
            <a:extLst>
              <a:ext uri="{FF2B5EF4-FFF2-40B4-BE49-F238E27FC236}">
                <a16:creationId xmlns:a16="http://schemas.microsoft.com/office/drawing/2014/main" id="{E7512220-0066-FB1F-19C0-DCFD101ED467}"/>
              </a:ext>
            </a:extLst>
          </p:cNvPr>
          <p:cNvSpPr txBox="1"/>
          <p:nvPr/>
        </p:nvSpPr>
        <p:spPr>
          <a:xfrm>
            <a:off x="300872" y="849406"/>
            <a:ext cx="11590256" cy="4401205"/>
          </a:xfrm>
          <a:prstGeom prst="rect">
            <a:avLst/>
          </a:prstGeom>
          <a:noFill/>
        </p:spPr>
        <p:txBody>
          <a:bodyPr wrap="square">
            <a:spAutoFit/>
          </a:bodyPr>
          <a:lstStyle/>
          <a:p>
            <a:r>
              <a:rPr lang="en-US" sz="2000" dirty="0">
                <a:solidFill>
                  <a:schemeClr val="tx1">
                    <a:lumMod val="65000"/>
                    <a:lumOff val="35000"/>
                  </a:schemeClr>
                </a:solidFill>
                <a:effectLst/>
              </a:rPr>
              <a:t>Some of the other properties of the 'document' object to access the HTML element are: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a:t>
            </a:r>
            <a:r>
              <a:rPr lang="en-US" sz="2000" b="1" dirty="0">
                <a:solidFill>
                  <a:schemeClr val="tx1">
                    <a:lumMod val="65000"/>
                    <a:lumOff val="35000"/>
                  </a:schemeClr>
                </a:solidFill>
                <a:effectLst/>
              </a:rPr>
              <a:t> body </a:t>
            </a:r>
            <a:r>
              <a:rPr lang="en-US" sz="2000" dirty="0">
                <a:solidFill>
                  <a:schemeClr val="tx1">
                    <a:lumMod val="65000"/>
                    <a:lumOff val="35000"/>
                  </a:schemeClr>
                </a:solidFill>
                <a:effectLst/>
              </a:rPr>
              <a:t>returns body element. </a:t>
            </a:r>
            <a:r>
              <a:rPr lang="en-US" sz="2000" b="1" dirty="0">
                <a:solidFill>
                  <a:schemeClr val="tx1">
                    <a:lumMod val="65000"/>
                    <a:lumOff val="35000"/>
                  </a:schemeClr>
                </a:solidFill>
                <a:effectLst/>
              </a:rPr>
              <a:t>Usage</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document.body</a:t>
            </a:r>
            <a:r>
              <a:rPr lang="en-US" sz="2000" dirty="0">
                <a:solidFill>
                  <a:schemeClr val="tx1">
                    <a:lumMod val="65000"/>
                    <a:lumOff val="35000"/>
                  </a:schemeClr>
                </a:solidFill>
                <a:effectLst/>
              </a:rPr>
              <a:t>; </a:t>
            </a:r>
          </a:p>
          <a:p>
            <a:pPr>
              <a:buFont typeface="Arial" panose="020B0604020202020204" pitchFamily="34" charset="0"/>
              <a:buChar char="•"/>
            </a:pPr>
            <a:r>
              <a:rPr lang="en-US" sz="2000" dirty="0">
                <a:solidFill>
                  <a:schemeClr val="tx1">
                    <a:lumMod val="65000"/>
                    <a:lumOff val="35000"/>
                  </a:schemeClr>
                </a:solidFill>
                <a:effectLst/>
              </a:rPr>
              <a:t>the </a:t>
            </a:r>
            <a:r>
              <a:rPr lang="en-US" sz="2000" b="1" dirty="0">
                <a:solidFill>
                  <a:schemeClr val="tx1">
                    <a:lumMod val="65000"/>
                    <a:lumOff val="35000"/>
                  </a:schemeClr>
                </a:solidFill>
                <a:effectLst/>
              </a:rPr>
              <a:t>forms</a:t>
            </a:r>
            <a:r>
              <a:rPr lang="en-US" sz="2000" dirty="0">
                <a:solidFill>
                  <a:schemeClr val="tx1">
                    <a:lumMod val="65000"/>
                    <a:lumOff val="35000"/>
                  </a:schemeClr>
                </a:solidFill>
                <a:effectLst/>
              </a:rPr>
              <a:t> return all form elements. </a:t>
            </a:r>
            <a:r>
              <a:rPr lang="en-US" sz="2000" b="1" dirty="0">
                <a:solidFill>
                  <a:schemeClr val="tx1">
                    <a:lumMod val="65000"/>
                    <a:lumOff val="35000"/>
                  </a:schemeClr>
                </a:solidFill>
                <a:effectLst/>
              </a:rPr>
              <a:t>Usage</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document.forms</a:t>
            </a:r>
            <a:r>
              <a:rPr lang="en-US" sz="2000" dirty="0">
                <a:solidFill>
                  <a:schemeClr val="tx1">
                    <a:lumMod val="65000"/>
                    <a:lumOff val="35000"/>
                  </a:schemeClr>
                </a:solidFill>
                <a:effectLst/>
              </a:rPr>
              <a:t>; </a:t>
            </a:r>
          </a:p>
          <a:p>
            <a:pPr>
              <a:buFont typeface="Arial" panose="020B0604020202020204" pitchFamily="34" charset="0"/>
              <a:buChar char="•"/>
            </a:pPr>
            <a:r>
              <a:rPr lang="en-US" sz="2000" dirty="0">
                <a:solidFill>
                  <a:schemeClr val="tx1">
                    <a:lumMod val="65000"/>
                    <a:lumOff val="35000"/>
                  </a:schemeClr>
                </a:solidFill>
                <a:effectLst/>
              </a:rPr>
              <a:t>the </a:t>
            </a:r>
            <a:r>
              <a:rPr lang="en-US" sz="2000" b="1" dirty="0">
                <a:solidFill>
                  <a:schemeClr val="tx1">
                    <a:lumMod val="65000"/>
                    <a:lumOff val="35000"/>
                  </a:schemeClr>
                </a:solidFill>
                <a:effectLst/>
              </a:rPr>
              <a:t>head</a:t>
            </a:r>
            <a:r>
              <a:rPr lang="en-US" sz="2000" dirty="0">
                <a:solidFill>
                  <a:schemeClr val="tx1">
                    <a:lumMod val="65000"/>
                    <a:lumOff val="35000"/>
                  </a:schemeClr>
                </a:solidFill>
                <a:effectLst/>
              </a:rPr>
              <a:t> returns the head element. </a:t>
            </a:r>
            <a:r>
              <a:rPr lang="en-US" sz="2000" b="1" dirty="0">
                <a:solidFill>
                  <a:schemeClr val="tx1">
                    <a:lumMod val="65000"/>
                    <a:lumOff val="35000"/>
                  </a:schemeClr>
                </a:solidFill>
                <a:effectLst/>
              </a:rPr>
              <a:t>Usage</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document.head</a:t>
            </a:r>
            <a:r>
              <a:rPr lang="en-US" sz="2000" dirty="0">
                <a:solidFill>
                  <a:schemeClr val="tx1">
                    <a:lumMod val="65000"/>
                    <a:lumOff val="35000"/>
                  </a:schemeClr>
                </a:solidFill>
                <a:effectLst/>
              </a:rPr>
              <a:t>; </a:t>
            </a:r>
          </a:p>
          <a:p>
            <a:pPr>
              <a:buFont typeface="Arial" panose="020B0604020202020204" pitchFamily="34" charset="0"/>
              <a:buChar char="•"/>
            </a:pPr>
            <a:r>
              <a:rPr lang="en-US" sz="2000" dirty="0">
                <a:solidFill>
                  <a:schemeClr val="tx1">
                    <a:lumMod val="65000"/>
                    <a:lumOff val="35000"/>
                  </a:schemeClr>
                </a:solidFill>
                <a:effectLst/>
              </a:rPr>
              <a:t>the </a:t>
            </a:r>
            <a:r>
              <a:rPr lang="en-US" sz="2000" b="1" dirty="0">
                <a:solidFill>
                  <a:schemeClr val="tx1">
                    <a:lumMod val="65000"/>
                    <a:lumOff val="35000"/>
                  </a:schemeClr>
                </a:solidFill>
                <a:effectLst/>
              </a:rPr>
              <a:t>images</a:t>
            </a:r>
            <a:r>
              <a:rPr lang="en-US" sz="2000" dirty="0">
                <a:solidFill>
                  <a:schemeClr val="tx1">
                    <a:lumMod val="65000"/>
                    <a:lumOff val="35000"/>
                  </a:schemeClr>
                </a:solidFill>
                <a:effectLst/>
              </a:rPr>
              <a:t> return all image elements. </a:t>
            </a:r>
            <a:r>
              <a:rPr lang="en-US" sz="2000" b="1" dirty="0">
                <a:solidFill>
                  <a:schemeClr val="tx1">
                    <a:lumMod val="65000"/>
                    <a:lumOff val="35000"/>
                  </a:schemeClr>
                </a:solidFill>
                <a:effectLst/>
              </a:rPr>
              <a:t>Usage</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document.images</a:t>
            </a:r>
            <a:r>
              <a:rPr lang="en-US" sz="2000" dirty="0">
                <a:solidFill>
                  <a:schemeClr val="tx1">
                    <a:lumMod val="65000"/>
                    <a:lumOff val="35000"/>
                  </a:schemeClr>
                </a:solidFill>
                <a:effectLst/>
              </a:rPr>
              <a:t>;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manipulate the content of HTML page, the following properties of 'element' object given by DOM API can be used: </a:t>
            </a:r>
          </a:p>
          <a:p>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innerHTML</a:t>
            </a:r>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It gives access to the content within HTML elements like div, p, h1, etc. You can set/get a text.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62073397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185E49-84D9-F28D-373B-A606EAEE529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410E423-400A-DCD4-76A3-9691539CA066}"/>
              </a:ext>
            </a:extLst>
          </p:cNvPr>
          <p:cNvSpPr>
            <a:spLocks noGrp="1"/>
          </p:cNvSpPr>
          <p:nvPr>
            <p:ph type="sldNum" sz="quarter" idx="12"/>
          </p:nvPr>
        </p:nvSpPr>
        <p:spPr/>
        <p:txBody>
          <a:bodyPr/>
          <a:lstStyle/>
          <a:p>
            <a:fld id="{4A777409-9C5A-4B07-8E32-19F22F7D558C}" type="slidenum">
              <a:rPr lang="en-IN" smtClean="0"/>
              <a:t>199</a:t>
            </a:fld>
            <a:endParaRPr lang="en-IN" dirty="0"/>
          </a:p>
        </p:txBody>
      </p:sp>
      <p:sp>
        <p:nvSpPr>
          <p:cNvPr id="4" name="TextBox 3">
            <a:extLst>
              <a:ext uri="{FF2B5EF4-FFF2-40B4-BE49-F238E27FC236}">
                <a16:creationId xmlns:a16="http://schemas.microsoft.com/office/drawing/2014/main" id="{6259B574-7D63-30E3-F1A8-0845A808824D}"/>
              </a:ext>
            </a:extLst>
          </p:cNvPr>
          <p:cNvSpPr txBox="1"/>
          <p:nvPr/>
        </p:nvSpPr>
        <p:spPr>
          <a:xfrm>
            <a:off x="287516" y="1053893"/>
            <a:ext cx="11439427" cy="2862322"/>
          </a:xfrm>
          <a:prstGeom prst="rect">
            <a:avLst/>
          </a:prstGeom>
          <a:noFill/>
        </p:spPr>
        <p:txBody>
          <a:bodyPr wrap="square">
            <a:spAutoFit/>
          </a:bodyPr>
          <a:lstStyle/>
          <a:p>
            <a:r>
              <a:rPr lang="en-IN" dirty="0"/>
              <a:t>&lt;div id="div1"&gt; </a:t>
            </a:r>
          </a:p>
          <a:p>
            <a:r>
              <a:rPr lang="en-IN" dirty="0"/>
              <a:t>    &lt;h1 id="heading1"&gt;Welcome to JavaScript Tutorial&lt;/h1&gt; </a:t>
            </a:r>
          </a:p>
          <a:p>
            <a:r>
              <a:rPr lang="en-IN" dirty="0"/>
              <a:t>          &lt;p id="para1" style="</a:t>
            </a:r>
            <a:r>
              <a:rPr lang="en-IN" dirty="0" err="1"/>
              <a:t>color</a:t>
            </a:r>
            <a:r>
              <a:rPr lang="en-IN" dirty="0"/>
              <a:t>: blue;"&gt;Let us learn DOM API&lt;/p&gt;</a:t>
            </a:r>
          </a:p>
          <a:p>
            <a:r>
              <a:rPr lang="en-IN" dirty="0"/>
              <a:t>&lt;/div&gt; </a:t>
            </a:r>
          </a:p>
          <a:p>
            <a:r>
              <a:rPr lang="en-IN" dirty="0"/>
              <a:t>&lt;script&gt;</a:t>
            </a:r>
          </a:p>
          <a:p>
            <a:r>
              <a:rPr lang="en-IN" dirty="0"/>
              <a:t>    //</a:t>
            </a:r>
            <a:r>
              <a:rPr lang="en-IN" dirty="0" err="1"/>
              <a:t>retieves</a:t>
            </a:r>
            <a:r>
              <a:rPr lang="en-IN" dirty="0"/>
              <a:t> current content </a:t>
            </a:r>
          </a:p>
          <a:p>
            <a:r>
              <a:rPr lang="en-IN" dirty="0"/>
              <a:t>    </a:t>
            </a:r>
            <a:r>
              <a:rPr lang="en-IN" dirty="0" err="1"/>
              <a:t>document.getElementById</a:t>
            </a:r>
            <a:r>
              <a:rPr lang="en-IN" dirty="0"/>
              <a:t>("heading1").</a:t>
            </a:r>
            <a:r>
              <a:rPr lang="en-IN" dirty="0" err="1"/>
              <a:t>innerHTML</a:t>
            </a:r>
            <a:r>
              <a:rPr lang="en-IN" dirty="0"/>
              <a:t>;</a:t>
            </a:r>
          </a:p>
          <a:p>
            <a:r>
              <a:rPr lang="en-IN" dirty="0"/>
              <a:t>    //sets new content </a:t>
            </a:r>
          </a:p>
          <a:p>
            <a:r>
              <a:rPr lang="en-IN" dirty="0"/>
              <a:t>    </a:t>
            </a:r>
            <a:r>
              <a:rPr lang="en-IN" dirty="0" err="1"/>
              <a:t>document.getElementById.innerHTML</a:t>
            </a:r>
            <a:r>
              <a:rPr lang="en-IN" dirty="0"/>
              <a:t> = "Heading generated dynamically" </a:t>
            </a:r>
          </a:p>
          <a:p>
            <a:r>
              <a:rPr lang="en-IN" dirty="0"/>
              <a:t>&lt;/script&gt; </a:t>
            </a:r>
          </a:p>
        </p:txBody>
      </p:sp>
      <p:sp>
        <p:nvSpPr>
          <p:cNvPr id="6" name="TextBox 5">
            <a:extLst>
              <a:ext uri="{FF2B5EF4-FFF2-40B4-BE49-F238E27FC236}">
                <a16:creationId xmlns:a16="http://schemas.microsoft.com/office/drawing/2014/main" id="{DE43DFCD-9D67-B082-8E03-3BE19D2C4136}"/>
              </a:ext>
            </a:extLst>
          </p:cNvPr>
          <p:cNvSpPr txBox="1"/>
          <p:nvPr/>
        </p:nvSpPr>
        <p:spPr>
          <a:xfrm>
            <a:off x="391212" y="4100907"/>
            <a:ext cx="9365530" cy="1323439"/>
          </a:xfrm>
          <a:prstGeom prst="rect">
            <a:avLst/>
          </a:prstGeom>
          <a:noFill/>
        </p:spPr>
        <p:txBody>
          <a:bodyPr wrap="square">
            <a:spAutoFit/>
          </a:bodyPr>
          <a:lstStyle/>
          <a:p>
            <a:r>
              <a:rPr lang="en-US" sz="2000" b="1" dirty="0">
                <a:solidFill>
                  <a:schemeClr val="tx1">
                    <a:lumMod val="65000"/>
                    <a:lumOff val="35000"/>
                  </a:schemeClr>
                </a:solidFill>
                <a:effectLst/>
              </a:rPr>
              <a:t>attribute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It is used to set new values to given attributes.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3571837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3AF0766-A464-9034-D5CA-816DD54F18C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8C23631-16B2-F3DE-0E18-FB31B8F0BFA9}"/>
              </a:ext>
            </a:extLst>
          </p:cNvPr>
          <p:cNvSpPr>
            <a:spLocks noGrp="1"/>
          </p:cNvSpPr>
          <p:nvPr>
            <p:ph type="sldNum" sz="quarter" idx="12"/>
          </p:nvPr>
        </p:nvSpPr>
        <p:spPr/>
        <p:txBody>
          <a:bodyPr/>
          <a:lstStyle/>
          <a:p>
            <a:fld id="{4A777409-9C5A-4B07-8E32-19F22F7D558C}" type="slidenum">
              <a:rPr lang="en-IN" smtClean="0"/>
              <a:t>2</a:t>
            </a:fld>
            <a:endParaRPr lang="en-IN" dirty="0"/>
          </a:p>
        </p:txBody>
      </p:sp>
      <p:sp>
        <p:nvSpPr>
          <p:cNvPr id="5" name="TextBox 4">
            <a:extLst>
              <a:ext uri="{FF2B5EF4-FFF2-40B4-BE49-F238E27FC236}">
                <a16:creationId xmlns:a16="http://schemas.microsoft.com/office/drawing/2014/main" id="{4418B3DB-C758-184D-417A-141C6AAFEEB6}"/>
              </a:ext>
            </a:extLst>
          </p:cNvPr>
          <p:cNvSpPr txBox="1"/>
          <p:nvPr/>
        </p:nvSpPr>
        <p:spPr>
          <a:xfrm>
            <a:off x="989029" y="484637"/>
            <a:ext cx="6099142" cy="523220"/>
          </a:xfrm>
          <a:prstGeom prst="rect">
            <a:avLst/>
          </a:prstGeom>
          <a:noFill/>
        </p:spPr>
        <p:txBody>
          <a:bodyPr wrap="square">
            <a:spAutoFit/>
          </a:bodyPr>
          <a:lstStyle/>
          <a:p>
            <a:r>
              <a:rPr lang="en-IN" sz="2800" b="1" dirty="0">
                <a:solidFill>
                  <a:schemeClr val="tx1">
                    <a:lumMod val="65000"/>
                    <a:lumOff val="35000"/>
                  </a:schemeClr>
                </a:solidFill>
              </a:rPr>
              <a:t>About JavaScript </a:t>
            </a:r>
          </a:p>
        </p:txBody>
      </p:sp>
      <p:sp>
        <p:nvSpPr>
          <p:cNvPr id="7" name="TextBox 6">
            <a:extLst>
              <a:ext uri="{FF2B5EF4-FFF2-40B4-BE49-F238E27FC236}">
                <a16:creationId xmlns:a16="http://schemas.microsoft.com/office/drawing/2014/main" id="{06AC7973-BCC6-6553-FF02-760FD815C079}"/>
              </a:ext>
            </a:extLst>
          </p:cNvPr>
          <p:cNvSpPr txBox="1"/>
          <p:nvPr/>
        </p:nvSpPr>
        <p:spPr>
          <a:xfrm>
            <a:off x="204247" y="1149259"/>
            <a:ext cx="11783505" cy="5632311"/>
          </a:xfrm>
          <a:prstGeom prst="rect">
            <a:avLst/>
          </a:prstGeom>
          <a:noFill/>
        </p:spPr>
        <p:txBody>
          <a:bodyPr wrap="square">
            <a:spAutoFit/>
          </a:bodyPr>
          <a:lstStyle/>
          <a:p>
            <a:r>
              <a:rPr lang="en-US" sz="2000" dirty="0">
                <a:solidFill>
                  <a:schemeClr val="tx1">
                    <a:lumMod val="65000"/>
                    <a:lumOff val="35000"/>
                  </a:schemeClr>
                </a:solidFill>
                <a:effectLst/>
              </a:rPr>
              <a:t>JavaScript was introduced as a full-fledged client-side language used for developing web applications in 1995. JavaScript is easy to learn, debug, and test. It is an event-based, platform-independent, and an interpreted language with all the procedural programming capabilities.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Web applications that were developed using server-side programming languages like Java and Dot Net involved travel of user requests all the way from the client(browser) to the server hosting the application. The multiple request-response cycles between client and server who were consuming both time and network bandwidth.</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JavaScript got introduced as a Client-Side programming language with the capability of executing user requests on the Client-Side. This could help in reducing the number of request-response cycles between client and server and decrease the network bandwidth thus reducing the overall response time.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Later, in 1997 ECMAScript established a standard for the scripting languages that redefined the core features any scripting language should have and how to implement those features. From then, JavaScript evolved year after year with every new version of ECMAScript introducing new features. Developers prefer JavaScript to create dynamic, interactive, and scalable web applications as it helps developers in extending the functionalities of the web pages effectively.</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529162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4BE819-8E55-D1D3-6747-DF9012E9956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708FA81-8A03-0859-F163-744E00312220}"/>
              </a:ext>
            </a:extLst>
          </p:cNvPr>
          <p:cNvSpPr>
            <a:spLocks noGrp="1"/>
          </p:cNvSpPr>
          <p:nvPr>
            <p:ph type="sldNum" sz="quarter" idx="12"/>
          </p:nvPr>
        </p:nvSpPr>
        <p:spPr/>
        <p:txBody>
          <a:bodyPr/>
          <a:lstStyle/>
          <a:p>
            <a:fld id="{4A777409-9C5A-4B07-8E32-19F22F7D558C}" type="slidenum">
              <a:rPr lang="en-IN" smtClean="0"/>
              <a:t>20</a:t>
            </a:fld>
            <a:endParaRPr lang="en-IN" dirty="0"/>
          </a:p>
        </p:txBody>
      </p:sp>
      <p:sp>
        <p:nvSpPr>
          <p:cNvPr id="5" name="TextBox 4">
            <a:extLst>
              <a:ext uri="{FF2B5EF4-FFF2-40B4-BE49-F238E27FC236}">
                <a16:creationId xmlns:a16="http://schemas.microsoft.com/office/drawing/2014/main" id="{7EF8C312-084F-F2A0-E3BE-DA8C6D6BD1A7}"/>
              </a:ext>
            </a:extLst>
          </p:cNvPr>
          <p:cNvSpPr txBox="1"/>
          <p:nvPr/>
        </p:nvSpPr>
        <p:spPr>
          <a:xfrm>
            <a:off x="923041" y="625320"/>
            <a:ext cx="10191161" cy="1015663"/>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Create the below-mentioned two files (index.js and index.html) and type the below-given code.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index.js file:</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BEDFBE38-AC27-BA19-0280-7FA88096D1AD}"/>
              </a:ext>
            </a:extLst>
          </p:cNvPr>
          <p:cNvSpPr txBox="1"/>
          <p:nvPr/>
        </p:nvSpPr>
        <p:spPr>
          <a:xfrm>
            <a:off x="923041" y="1823242"/>
            <a:ext cx="6099142" cy="369332"/>
          </a:xfrm>
          <a:prstGeom prst="rect">
            <a:avLst/>
          </a:prstGeom>
          <a:noFill/>
        </p:spPr>
        <p:txBody>
          <a:bodyPr wrap="square">
            <a:spAutoFit/>
          </a:bodyPr>
          <a:lstStyle/>
          <a:p>
            <a:r>
              <a:rPr lang="en-IN" dirty="0"/>
              <a:t>console.log("This content is from external JavaScript file");</a:t>
            </a:r>
          </a:p>
        </p:txBody>
      </p:sp>
      <p:sp>
        <p:nvSpPr>
          <p:cNvPr id="9" name="TextBox 8">
            <a:extLst>
              <a:ext uri="{FF2B5EF4-FFF2-40B4-BE49-F238E27FC236}">
                <a16:creationId xmlns:a16="http://schemas.microsoft.com/office/drawing/2014/main" id="{2096733C-919F-C7E5-8861-B71B5D78A667}"/>
              </a:ext>
            </a:extLst>
          </p:cNvPr>
          <p:cNvSpPr txBox="1"/>
          <p:nvPr/>
        </p:nvSpPr>
        <p:spPr>
          <a:xfrm>
            <a:off x="923041" y="2374833"/>
            <a:ext cx="6099142" cy="400110"/>
          </a:xfrm>
          <a:prstGeom prst="rect">
            <a:avLst/>
          </a:prstGeom>
          <a:noFill/>
        </p:spPr>
        <p:txBody>
          <a:bodyPr wrap="square">
            <a:spAutoFit/>
          </a:bodyPr>
          <a:lstStyle/>
          <a:p>
            <a:r>
              <a:rPr lang="en-IN" sz="2000" b="1" dirty="0">
                <a:solidFill>
                  <a:schemeClr val="tx1">
                    <a:lumMod val="65000"/>
                    <a:lumOff val="35000"/>
                  </a:schemeClr>
                </a:solidFill>
                <a:effectLst/>
              </a:rPr>
              <a:t>index.html</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06F673B9-4E6B-5AC5-85CE-037054A0CD88}"/>
              </a:ext>
            </a:extLst>
          </p:cNvPr>
          <p:cNvSpPr txBox="1"/>
          <p:nvPr/>
        </p:nvSpPr>
        <p:spPr>
          <a:xfrm>
            <a:off x="923041" y="2941811"/>
            <a:ext cx="10907598" cy="3139321"/>
          </a:xfrm>
          <a:prstGeom prst="rect">
            <a:avLst/>
          </a:prstGeom>
          <a:noFill/>
        </p:spPr>
        <p:txBody>
          <a:bodyPr wrap="square">
            <a:spAutoFit/>
          </a:bodyPr>
          <a:lstStyle/>
          <a:p>
            <a:r>
              <a:rPr lang="en-IN" dirty="0"/>
              <a:t>&lt;html&gt;</a:t>
            </a:r>
          </a:p>
          <a:p>
            <a:r>
              <a:rPr lang="en-IN" dirty="0"/>
              <a:t>&lt;head&gt;</a:t>
            </a:r>
          </a:p>
          <a:p>
            <a:r>
              <a:rPr lang="en-IN" dirty="0"/>
              <a:t>    &lt;title&gt;JavaScript </a:t>
            </a:r>
            <a:r>
              <a:rPr lang="en-IN" dirty="0" err="1"/>
              <a:t>Intoduction</a:t>
            </a:r>
            <a:r>
              <a:rPr lang="en-IN" dirty="0"/>
              <a:t>&lt;/title&gt;</a:t>
            </a:r>
          </a:p>
          <a:p>
            <a:r>
              <a:rPr lang="en-IN" dirty="0"/>
              <a:t>    &lt;script&gt;</a:t>
            </a:r>
          </a:p>
          <a:p>
            <a:r>
              <a:rPr lang="en-IN" dirty="0"/>
              <a:t>        console.log("This content is from script tag within &lt;head&gt; tag");</a:t>
            </a:r>
          </a:p>
          <a:p>
            <a:r>
              <a:rPr lang="en-IN" dirty="0"/>
              <a:t>    &lt;/script&gt;</a:t>
            </a:r>
          </a:p>
          <a:p>
            <a:r>
              <a:rPr lang="en-IN" dirty="0"/>
              <a:t>&lt;/head&gt;</a:t>
            </a:r>
          </a:p>
          <a:p>
            <a:r>
              <a:rPr lang="en-IN" dirty="0"/>
              <a:t>&lt;script </a:t>
            </a:r>
            <a:r>
              <a:rPr lang="en-IN" dirty="0" err="1"/>
              <a:t>src</a:t>
            </a:r>
            <a:r>
              <a:rPr lang="en-IN" dirty="0"/>
              <a:t>="index.js"&gt;&lt;/script&gt;</a:t>
            </a:r>
          </a:p>
          <a:p>
            <a:r>
              <a:rPr lang="en-IN" dirty="0"/>
              <a:t>&lt;body&gt;</a:t>
            </a:r>
          </a:p>
          <a:p>
            <a:r>
              <a:rPr lang="en-IN" dirty="0"/>
              <a:t>&lt;/body&gt;</a:t>
            </a:r>
          </a:p>
          <a:p>
            <a:r>
              <a:rPr lang="en-IN" dirty="0"/>
              <a:t>&lt;/html&gt;</a:t>
            </a:r>
          </a:p>
        </p:txBody>
      </p:sp>
    </p:spTree>
    <p:extLst>
      <p:ext uri="{BB962C8B-B14F-4D97-AF65-F5344CB8AC3E}">
        <p14:creationId xmlns:p14="http://schemas.microsoft.com/office/powerpoint/2010/main" val="403036192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B6E710-B206-D95D-7F95-5BD02968581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A018EA3-5793-7FBE-4539-6CB7B91235F3}"/>
              </a:ext>
            </a:extLst>
          </p:cNvPr>
          <p:cNvSpPr>
            <a:spLocks noGrp="1"/>
          </p:cNvSpPr>
          <p:nvPr>
            <p:ph type="sldNum" sz="quarter" idx="12"/>
          </p:nvPr>
        </p:nvSpPr>
        <p:spPr/>
        <p:txBody>
          <a:bodyPr/>
          <a:lstStyle/>
          <a:p>
            <a:fld id="{4A777409-9C5A-4B07-8E32-19F22F7D558C}" type="slidenum">
              <a:rPr lang="en-IN" smtClean="0"/>
              <a:t>200</a:t>
            </a:fld>
            <a:endParaRPr lang="en-IN" dirty="0"/>
          </a:p>
        </p:txBody>
      </p:sp>
      <p:sp>
        <p:nvSpPr>
          <p:cNvPr id="5" name="TextBox 4">
            <a:extLst>
              <a:ext uri="{FF2B5EF4-FFF2-40B4-BE49-F238E27FC236}">
                <a16:creationId xmlns:a16="http://schemas.microsoft.com/office/drawing/2014/main" id="{51C977D6-7EBD-DF8C-98FE-089739DB210E}"/>
              </a:ext>
            </a:extLst>
          </p:cNvPr>
          <p:cNvSpPr txBox="1"/>
          <p:nvPr/>
        </p:nvSpPr>
        <p:spPr>
          <a:xfrm>
            <a:off x="584461" y="889843"/>
            <a:ext cx="11481847" cy="5078313"/>
          </a:xfrm>
          <a:prstGeom prst="rect">
            <a:avLst/>
          </a:prstGeom>
          <a:noFill/>
        </p:spPr>
        <p:txBody>
          <a:bodyPr wrap="square">
            <a:spAutoFit/>
          </a:bodyPr>
          <a:lstStyle/>
          <a:p>
            <a:r>
              <a:rPr lang="en-IN" dirty="0"/>
              <a:t>&lt;head&gt; </a:t>
            </a:r>
          </a:p>
          <a:p>
            <a:r>
              <a:rPr lang="en-IN" dirty="0"/>
              <a:t>    &lt;title&gt;JavaScript DOM Implementation&lt;/title&gt; </a:t>
            </a:r>
          </a:p>
          <a:p>
            <a:r>
              <a:rPr lang="en-IN" dirty="0"/>
              <a:t>    &lt;style&gt; </a:t>
            </a:r>
          </a:p>
          <a:p>
            <a:r>
              <a:rPr lang="en-IN" dirty="0"/>
              <a:t>        .div2 { </a:t>
            </a:r>
          </a:p>
          <a:p>
            <a:r>
              <a:rPr lang="en-IN" dirty="0"/>
              <a:t>            </a:t>
            </a:r>
            <a:r>
              <a:rPr lang="en-IN" dirty="0" err="1"/>
              <a:t>color</a:t>
            </a:r>
            <a:r>
              <a:rPr lang="en-IN" dirty="0"/>
              <a:t>: yellow; </a:t>
            </a:r>
          </a:p>
          <a:p>
            <a:r>
              <a:rPr lang="en-IN" dirty="0"/>
              <a:t>        } </a:t>
            </a:r>
          </a:p>
          <a:p>
            <a:r>
              <a:rPr lang="en-IN" dirty="0"/>
              <a:t>    &lt;/style&gt; </a:t>
            </a:r>
          </a:p>
          <a:p>
            <a:r>
              <a:rPr lang="en-IN" dirty="0"/>
              <a:t>&lt;/head&gt; </a:t>
            </a:r>
          </a:p>
          <a:p>
            <a:r>
              <a:rPr lang="en-IN" dirty="0"/>
              <a:t>&lt;body&gt; </a:t>
            </a:r>
          </a:p>
          <a:p>
            <a:r>
              <a:rPr lang="en-IN" dirty="0"/>
              <a:t>    &lt;div id="div1"&gt; </a:t>
            </a:r>
          </a:p>
          <a:p>
            <a:r>
              <a:rPr lang="en-IN" dirty="0"/>
              <a:t>        &lt;h1 id="heading1"&gt;Welcome to JavaScript Tutorial&lt;/h1&gt; </a:t>
            </a:r>
          </a:p>
          <a:p>
            <a:r>
              <a:rPr lang="en-IN" dirty="0"/>
              <a:t>        &lt;p id="para1" style="</a:t>
            </a:r>
            <a:r>
              <a:rPr lang="en-IN" dirty="0" err="1"/>
              <a:t>color</a:t>
            </a:r>
            <a:r>
              <a:rPr lang="en-IN" dirty="0"/>
              <a:t>: blue;"&gt;Let us learn DOM API&lt;/p&gt; </a:t>
            </a:r>
          </a:p>
          <a:p>
            <a:r>
              <a:rPr lang="en-IN" dirty="0"/>
              <a:t>    &lt;/div&gt; </a:t>
            </a:r>
          </a:p>
          <a:p>
            <a:r>
              <a:rPr lang="en-IN" dirty="0"/>
              <a:t>    &lt;script&gt; </a:t>
            </a:r>
          </a:p>
          <a:p>
            <a:r>
              <a:rPr lang="en-IN" dirty="0"/>
              <a:t>        </a:t>
            </a:r>
            <a:r>
              <a:rPr lang="en-IN" dirty="0" err="1"/>
              <a:t>document.getElementById</a:t>
            </a:r>
            <a:r>
              <a:rPr lang="en-IN" dirty="0"/>
              <a:t>("div1").attributes[0].value; </a:t>
            </a:r>
          </a:p>
          <a:p>
            <a:r>
              <a:rPr lang="en-IN" dirty="0"/>
              <a:t>        </a:t>
            </a:r>
            <a:r>
              <a:rPr lang="en-IN" dirty="0" err="1"/>
              <a:t>document.getElementById</a:t>
            </a:r>
            <a:r>
              <a:rPr lang="en-IN" dirty="0"/>
              <a:t>("div1").</a:t>
            </a:r>
            <a:r>
              <a:rPr lang="en-IN" dirty="0" err="1"/>
              <a:t>setAttribute</a:t>
            </a:r>
            <a:r>
              <a:rPr lang="en-IN" dirty="0"/>
              <a:t>('class', 'div2'); </a:t>
            </a:r>
          </a:p>
          <a:p>
            <a:r>
              <a:rPr lang="en-IN" dirty="0"/>
              <a:t>    &lt;/script&gt; </a:t>
            </a:r>
          </a:p>
          <a:p>
            <a:r>
              <a:rPr lang="en-IN" dirty="0"/>
              <a:t>&lt;/body&gt; </a:t>
            </a:r>
          </a:p>
        </p:txBody>
      </p:sp>
    </p:spTree>
    <p:extLst>
      <p:ext uri="{BB962C8B-B14F-4D97-AF65-F5344CB8AC3E}">
        <p14:creationId xmlns:p14="http://schemas.microsoft.com/office/powerpoint/2010/main" val="422784678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744562-DBA0-7DD5-B045-9F409AC0456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EA15545-2E42-8C27-D77A-7AC3DE96E183}"/>
              </a:ext>
            </a:extLst>
          </p:cNvPr>
          <p:cNvSpPr>
            <a:spLocks noGrp="1"/>
          </p:cNvSpPr>
          <p:nvPr>
            <p:ph type="sldNum" sz="quarter" idx="12"/>
          </p:nvPr>
        </p:nvSpPr>
        <p:spPr/>
        <p:txBody>
          <a:bodyPr/>
          <a:lstStyle/>
          <a:p>
            <a:fld id="{4A777409-9C5A-4B07-8E32-19F22F7D558C}" type="slidenum">
              <a:rPr lang="en-IN" smtClean="0"/>
              <a:t>201</a:t>
            </a:fld>
            <a:endParaRPr lang="en-IN" dirty="0"/>
          </a:p>
        </p:txBody>
      </p:sp>
      <p:sp>
        <p:nvSpPr>
          <p:cNvPr id="5" name="TextBox 4">
            <a:extLst>
              <a:ext uri="{FF2B5EF4-FFF2-40B4-BE49-F238E27FC236}">
                <a16:creationId xmlns:a16="http://schemas.microsoft.com/office/drawing/2014/main" id="{01444E08-8F20-8EAB-6D84-242E63A9185A}"/>
              </a:ext>
            </a:extLst>
          </p:cNvPr>
          <p:cNvSpPr txBox="1"/>
          <p:nvPr/>
        </p:nvSpPr>
        <p:spPr>
          <a:xfrm>
            <a:off x="989029" y="597758"/>
            <a:ext cx="6099142" cy="400110"/>
          </a:xfrm>
          <a:prstGeom prst="rect">
            <a:avLst/>
          </a:prstGeom>
          <a:noFill/>
        </p:spPr>
        <p:txBody>
          <a:bodyPr wrap="square">
            <a:spAutoFit/>
          </a:bodyPr>
          <a:lstStyle/>
          <a:p>
            <a:r>
              <a:rPr lang="en-IN" sz="2000" b="1" dirty="0">
                <a:solidFill>
                  <a:schemeClr val="tx1">
                    <a:lumMod val="65000"/>
                    <a:lumOff val="35000"/>
                  </a:schemeClr>
                </a:solidFill>
              </a:rPr>
              <a:t>Output: </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91FE870D-3B5C-5BDC-AC60-101737B31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29" y="1128347"/>
            <a:ext cx="3200847" cy="1000265"/>
          </a:xfrm>
          <a:prstGeom prst="rect">
            <a:avLst/>
          </a:prstGeom>
        </p:spPr>
      </p:pic>
      <p:sp>
        <p:nvSpPr>
          <p:cNvPr id="9" name="TextBox 8">
            <a:extLst>
              <a:ext uri="{FF2B5EF4-FFF2-40B4-BE49-F238E27FC236}">
                <a16:creationId xmlns:a16="http://schemas.microsoft.com/office/drawing/2014/main" id="{11F15F8E-AEE1-AD94-62F3-24E4997FA5B2}"/>
              </a:ext>
            </a:extLst>
          </p:cNvPr>
          <p:cNvSpPr txBox="1"/>
          <p:nvPr/>
        </p:nvSpPr>
        <p:spPr>
          <a:xfrm>
            <a:off x="277305" y="2469288"/>
            <a:ext cx="11637389" cy="2862322"/>
          </a:xfrm>
          <a:prstGeom prst="rect">
            <a:avLst/>
          </a:prstGeom>
          <a:noFill/>
        </p:spPr>
        <p:txBody>
          <a:bodyPr wrap="square">
            <a:spAutoFit/>
          </a:bodyPr>
          <a:lstStyle/>
          <a:p>
            <a:r>
              <a:rPr lang="en-US" sz="2000" dirty="0">
                <a:solidFill>
                  <a:schemeClr val="tx1">
                    <a:lumMod val="65000"/>
                    <a:lumOff val="35000"/>
                  </a:schemeClr>
                </a:solidFill>
                <a:effectLst/>
              </a:rPr>
              <a:t>Initially, no color was applied to the heading, later the class ‘div2’ was added using </a:t>
            </a:r>
            <a:r>
              <a:rPr lang="en-US" sz="2000" dirty="0" err="1">
                <a:solidFill>
                  <a:schemeClr val="tx1">
                    <a:lumMod val="65000"/>
                    <a:lumOff val="35000"/>
                  </a:schemeClr>
                </a:solidFill>
                <a:effectLst/>
              </a:rPr>
              <a:t>setAttribute</a:t>
            </a:r>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To manipulate the style of an HTML element, the following property of the 'element' object given by DOM API can be used: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style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It gives access to the style attribute of the HTML element and allows it to manipulate the CSS modifications dynamically.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34389729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B24A7E-8F55-55EC-45BB-D4987194BDA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3A7782C-29B8-51B7-4975-B325F0B2F50E}"/>
              </a:ext>
            </a:extLst>
          </p:cNvPr>
          <p:cNvSpPr>
            <a:spLocks noGrp="1"/>
          </p:cNvSpPr>
          <p:nvPr>
            <p:ph type="sldNum" sz="quarter" idx="12"/>
          </p:nvPr>
        </p:nvSpPr>
        <p:spPr/>
        <p:txBody>
          <a:bodyPr/>
          <a:lstStyle/>
          <a:p>
            <a:fld id="{4A777409-9C5A-4B07-8E32-19F22F7D558C}" type="slidenum">
              <a:rPr lang="en-IN" smtClean="0"/>
              <a:t>202</a:t>
            </a:fld>
            <a:endParaRPr lang="en-IN" dirty="0"/>
          </a:p>
        </p:txBody>
      </p:sp>
      <p:sp>
        <p:nvSpPr>
          <p:cNvPr id="5" name="TextBox 4">
            <a:extLst>
              <a:ext uri="{FF2B5EF4-FFF2-40B4-BE49-F238E27FC236}">
                <a16:creationId xmlns:a16="http://schemas.microsoft.com/office/drawing/2014/main" id="{ED1A3CD1-52B6-2AC0-D9E1-E28DB46681FF}"/>
              </a:ext>
            </a:extLst>
          </p:cNvPr>
          <p:cNvSpPr txBox="1"/>
          <p:nvPr/>
        </p:nvSpPr>
        <p:spPr>
          <a:xfrm>
            <a:off x="857053" y="506363"/>
            <a:ext cx="10496747" cy="2585323"/>
          </a:xfrm>
          <a:prstGeom prst="rect">
            <a:avLst/>
          </a:prstGeom>
          <a:noFill/>
        </p:spPr>
        <p:txBody>
          <a:bodyPr wrap="square">
            <a:spAutoFit/>
          </a:bodyPr>
          <a:lstStyle/>
          <a:p>
            <a:r>
              <a:rPr lang="en-IN" dirty="0"/>
              <a:t>&lt;div id="div1"&gt; </a:t>
            </a:r>
          </a:p>
          <a:p>
            <a:r>
              <a:rPr lang="en-IN" dirty="0"/>
              <a:t>    &lt;h1 id="heading1"&gt;Welcome to JavaScript Tutorial&lt;/h1&gt; </a:t>
            </a:r>
          </a:p>
          <a:p>
            <a:r>
              <a:rPr lang="en-IN" dirty="0"/>
              <a:t>    &lt;p id="para1" style="</a:t>
            </a:r>
            <a:r>
              <a:rPr lang="en-IN" dirty="0" err="1"/>
              <a:t>color</a:t>
            </a:r>
            <a:r>
              <a:rPr lang="en-IN" dirty="0"/>
              <a:t>: blue;"&gt;Let us learn DOM API&lt;/p&gt; </a:t>
            </a:r>
          </a:p>
          <a:p>
            <a:r>
              <a:rPr lang="en-IN" dirty="0"/>
              <a:t>&lt;/div&gt; </a:t>
            </a:r>
          </a:p>
          <a:p>
            <a:r>
              <a:rPr lang="en-IN" dirty="0"/>
              <a:t>    </a:t>
            </a:r>
          </a:p>
          <a:p>
            <a:r>
              <a:rPr lang="en-IN" dirty="0"/>
              <a:t>&lt;script&gt; </a:t>
            </a:r>
          </a:p>
          <a:p>
            <a:r>
              <a:rPr lang="en-IN" dirty="0"/>
              <a:t>    //resets style property </a:t>
            </a:r>
          </a:p>
          <a:p>
            <a:r>
              <a:rPr lang="en-IN" dirty="0"/>
              <a:t>    </a:t>
            </a:r>
            <a:r>
              <a:rPr lang="en-IN" dirty="0" err="1"/>
              <a:t>document.getElementById</a:t>
            </a:r>
            <a:r>
              <a:rPr lang="en-IN" dirty="0"/>
              <a:t>("div1").</a:t>
            </a:r>
            <a:r>
              <a:rPr lang="en-IN" dirty="0" err="1"/>
              <a:t>style.color</a:t>
            </a:r>
            <a:r>
              <a:rPr lang="en-IN" dirty="0"/>
              <a:t> = "red"; </a:t>
            </a:r>
          </a:p>
          <a:p>
            <a:r>
              <a:rPr lang="en-IN" dirty="0"/>
              <a:t>&lt;/script&gt; </a:t>
            </a:r>
          </a:p>
        </p:txBody>
      </p:sp>
      <p:sp>
        <p:nvSpPr>
          <p:cNvPr id="7" name="TextBox 6">
            <a:extLst>
              <a:ext uri="{FF2B5EF4-FFF2-40B4-BE49-F238E27FC236}">
                <a16:creationId xmlns:a16="http://schemas.microsoft.com/office/drawing/2014/main" id="{8D14F43A-D7A4-587B-CCF4-3919EBFC536A}"/>
              </a:ext>
            </a:extLst>
          </p:cNvPr>
          <p:cNvSpPr txBox="1"/>
          <p:nvPr/>
        </p:nvSpPr>
        <p:spPr>
          <a:xfrm>
            <a:off x="121763" y="3053673"/>
            <a:ext cx="11797645" cy="3785652"/>
          </a:xfrm>
          <a:prstGeom prst="rect">
            <a:avLst/>
          </a:prstGeom>
          <a:noFill/>
        </p:spPr>
        <p:txBody>
          <a:bodyPr wrap="square">
            <a:spAutoFit/>
          </a:bodyPr>
          <a:lstStyle/>
          <a:p>
            <a:r>
              <a:rPr lang="en-US" sz="2000" dirty="0">
                <a:solidFill>
                  <a:schemeClr val="tx1">
                    <a:lumMod val="65000"/>
                    <a:lumOff val="35000"/>
                  </a:schemeClr>
                </a:solidFill>
                <a:effectLst/>
              </a:rPr>
              <a:t>So far, you know how the content and style for a given HTML page can be modified using the BOM model's object 'document’.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Suppose it is not required to update the HTML page but only certain properties of the browser window on which it is rendered. That is to navigate to a different URL and display a new web page, or close the web page or store some data related to the web page. Well, to implement this, an object that represents the entire browser window and allows us to access and manipulate the window properties is required. BOM model provides that 'window' object.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object resides on top of the BOM hierarchy. Its methods give us access to the toolbars, status bars, menus, and even the HTML web page currently displayed. </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319474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A374F14-23EF-5B61-5A3E-34EDE1CAC58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5A1356-2501-575E-D551-D69FD3135A1A}"/>
              </a:ext>
            </a:extLst>
          </p:cNvPr>
          <p:cNvSpPr>
            <a:spLocks noGrp="1"/>
          </p:cNvSpPr>
          <p:nvPr>
            <p:ph type="sldNum" sz="quarter" idx="12"/>
          </p:nvPr>
        </p:nvSpPr>
        <p:spPr/>
        <p:txBody>
          <a:bodyPr/>
          <a:lstStyle/>
          <a:p>
            <a:fld id="{4A777409-9C5A-4B07-8E32-19F22F7D558C}" type="slidenum">
              <a:rPr lang="en-IN" smtClean="0"/>
              <a:t>21</a:t>
            </a:fld>
            <a:endParaRPr lang="en-IN" dirty="0"/>
          </a:p>
        </p:txBody>
      </p:sp>
      <p:sp>
        <p:nvSpPr>
          <p:cNvPr id="5" name="TextBox 4">
            <a:extLst>
              <a:ext uri="{FF2B5EF4-FFF2-40B4-BE49-F238E27FC236}">
                <a16:creationId xmlns:a16="http://schemas.microsoft.com/office/drawing/2014/main" id="{BD9096CB-C891-21DC-35E7-9C9C44E62699}"/>
              </a:ext>
            </a:extLst>
          </p:cNvPr>
          <p:cNvSpPr txBox="1"/>
          <p:nvPr/>
        </p:nvSpPr>
        <p:spPr>
          <a:xfrm>
            <a:off x="881406" y="671736"/>
            <a:ext cx="10472394" cy="1938992"/>
          </a:xfrm>
          <a:prstGeom prst="rect">
            <a:avLst/>
          </a:prstGeom>
          <a:noFill/>
        </p:spPr>
        <p:txBody>
          <a:bodyPr wrap="square">
            <a:spAutoFit/>
          </a:bodyPr>
          <a:lstStyle/>
          <a:p>
            <a:r>
              <a:rPr lang="en-US" sz="2000" dirty="0">
                <a:solidFill>
                  <a:schemeClr val="tx1">
                    <a:lumMod val="65000"/>
                    <a:lumOff val="35000"/>
                  </a:schemeClr>
                </a:solidFill>
                <a:effectLst/>
              </a:rPr>
              <a:t>Rendering of index.html file will execute the JavaScript code written within the file and also the code in index.js which is included in index.html.</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Output: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the output, copy the index.html file path into the browser. Go to the developer tool in the browser, there in the console option, the output is as shown below:</a:t>
            </a:r>
          </a:p>
        </p:txBody>
      </p:sp>
      <p:pic>
        <p:nvPicPr>
          <p:cNvPr id="7" name="Picture 6">
            <a:extLst>
              <a:ext uri="{FF2B5EF4-FFF2-40B4-BE49-F238E27FC236}">
                <a16:creationId xmlns:a16="http://schemas.microsoft.com/office/drawing/2014/main" id="{478E890E-009E-26C0-FAA7-63483005CB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5069" y="2892437"/>
            <a:ext cx="3639058" cy="1333686"/>
          </a:xfrm>
          <a:prstGeom prst="rect">
            <a:avLst/>
          </a:prstGeom>
        </p:spPr>
      </p:pic>
      <p:sp>
        <p:nvSpPr>
          <p:cNvPr id="9" name="TextBox 8">
            <a:extLst>
              <a:ext uri="{FF2B5EF4-FFF2-40B4-BE49-F238E27FC236}">
                <a16:creationId xmlns:a16="http://schemas.microsoft.com/office/drawing/2014/main" id="{0D47DE93-923B-AFC9-8F3F-D65FBF877E00}"/>
              </a:ext>
            </a:extLst>
          </p:cNvPr>
          <p:cNvSpPr txBox="1"/>
          <p:nvPr/>
        </p:nvSpPr>
        <p:spPr>
          <a:xfrm>
            <a:off x="702297" y="4370694"/>
            <a:ext cx="11232037" cy="1938992"/>
          </a:xfrm>
          <a:prstGeom prst="rect">
            <a:avLst/>
          </a:prstGeom>
          <a:noFill/>
        </p:spPr>
        <p:txBody>
          <a:bodyPr wrap="square">
            <a:spAutoFit/>
          </a:bodyPr>
          <a:lstStyle/>
          <a:p>
            <a:r>
              <a:rPr lang="en-US" sz="2000" dirty="0">
                <a:solidFill>
                  <a:schemeClr val="tx1">
                    <a:lumMod val="65000"/>
                    <a:lumOff val="35000"/>
                  </a:schemeClr>
                </a:solidFill>
                <a:effectLst/>
              </a:rPr>
              <a:t>In the above example, to render the HTML file, the path of the HTML file is copied into the browser. But in this case, each time any changes are done in the code the page must be refreshed for the changes to reflect.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is a solution to this in the Visual Studio Code. It provides an option to add extensions to render the code in a server.</a:t>
            </a:r>
          </a:p>
        </p:txBody>
      </p:sp>
    </p:spTree>
    <p:extLst>
      <p:ext uri="{BB962C8B-B14F-4D97-AF65-F5344CB8AC3E}">
        <p14:creationId xmlns:p14="http://schemas.microsoft.com/office/powerpoint/2010/main" val="939136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38C121-4335-F9CD-ECF3-C7758620630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D36DF22-6723-18CC-5C29-FA39533D1A83}"/>
              </a:ext>
            </a:extLst>
          </p:cNvPr>
          <p:cNvSpPr>
            <a:spLocks noGrp="1"/>
          </p:cNvSpPr>
          <p:nvPr>
            <p:ph type="sldNum" sz="quarter" idx="12"/>
          </p:nvPr>
        </p:nvSpPr>
        <p:spPr/>
        <p:txBody>
          <a:bodyPr/>
          <a:lstStyle/>
          <a:p>
            <a:fld id="{4A777409-9C5A-4B07-8E32-19F22F7D558C}" type="slidenum">
              <a:rPr lang="en-IN" smtClean="0"/>
              <a:t>22</a:t>
            </a:fld>
            <a:endParaRPr lang="en-IN" dirty="0"/>
          </a:p>
        </p:txBody>
      </p:sp>
      <p:sp>
        <p:nvSpPr>
          <p:cNvPr id="5" name="TextBox 4">
            <a:extLst>
              <a:ext uri="{FF2B5EF4-FFF2-40B4-BE49-F238E27FC236}">
                <a16:creationId xmlns:a16="http://schemas.microsoft.com/office/drawing/2014/main" id="{8E3438D5-F998-7364-3EF9-C4A5C463C653}"/>
              </a:ext>
            </a:extLst>
          </p:cNvPr>
          <p:cNvSpPr txBox="1"/>
          <p:nvPr/>
        </p:nvSpPr>
        <p:spPr>
          <a:xfrm>
            <a:off x="881406" y="655785"/>
            <a:ext cx="10722990" cy="2246769"/>
          </a:xfrm>
          <a:prstGeom prst="rect">
            <a:avLst/>
          </a:prstGeom>
          <a:noFill/>
        </p:spPr>
        <p:txBody>
          <a:bodyPr wrap="square">
            <a:spAutoFit/>
          </a:bodyPr>
          <a:lstStyle/>
          <a:p>
            <a:r>
              <a:rPr lang="en-US" sz="2000" b="1" dirty="0">
                <a:solidFill>
                  <a:schemeClr val="tx1">
                    <a:lumMod val="65000"/>
                    <a:lumOff val="35000"/>
                  </a:schemeClr>
                </a:solidFill>
                <a:effectLst/>
              </a:rPr>
              <a:t>Need for Live Server: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Visual Studio Code provides an extension called Live Server using which HTML page can be rendered and any changes that developers make further will be automatically detected and rendered properly.</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Adding Live Server: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1. Go to the extension tab in Visual Studio Code and search for Live Server and click on the install button that is visible in.</a:t>
            </a:r>
          </a:p>
        </p:txBody>
      </p:sp>
      <p:pic>
        <p:nvPicPr>
          <p:cNvPr id="7" name="Picture 6">
            <a:extLst>
              <a:ext uri="{FF2B5EF4-FFF2-40B4-BE49-F238E27FC236}">
                <a16:creationId xmlns:a16="http://schemas.microsoft.com/office/drawing/2014/main" id="{685919AC-82D1-80A2-7D1D-BAD3492CE6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722" y="2908170"/>
            <a:ext cx="7049484" cy="3955446"/>
          </a:xfrm>
          <a:prstGeom prst="rect">
            <a:avLst/>
          </a:prstGeom>
        </p:spPr>
      </p:pic>
    </p:spTree>
    <p:extLst>
      <p:ext uri="{BB962C8B-B14F-4D97-AF65-F5344CB8AC3E}">
        <p14:creationId xmlns:p14="http://schemas.microsoft.com/office/powerpoint/2010/main" val="3189740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5CC6A4-01D6-0281-61A5-E943FE1F35E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0994364-6BCF-E61A-815C-64252632F697}"/>
              </a:ext>
            </a:extLst>
          </p:cNvPr>
          <p:cNvSpPr>
            <a:spLocks noGrp="1"/>
          </p:cNvSpPr>
          <p:nvPr>
            <p:ph type="sldNum" sz="quarter" idx="12"/>
          </p:nvPr>
        </p:nvSpPr>
        <p:spPr/>
        <p:txBody>
          <a:bodyPr/>
          <a:lstStyle/>
          <a:p>
            <a:fld id="{4A777409-9C5A-4B07-8E32-19F22F7D558C}" type="slidenum">
              <a:rPr lang="en-IN" smtClean="0"/>
              <a:t>23</a:t>
            </a:fld>
            <a:endParaRPr lang="en-IN" dirty="0"/>
          </a:p>
        </p:txBody>
      </p:sp>
      <p:sp>
        <p:nvSpPr>
          <p:cNvPr id="5" name="TextBox 4">
            <a:extLst>
              <a:ext uri="{FF2B5EF4-FFF2-40B4-BE49-F238E27FC236}">
                <a16:creationId xmlns:a16="http://schemas.microsoft.com/office/drawing/2014/main" id="{E3BC81C3-4BF0-C7F8-DDCE-3C212155A7EE}"/>
              </a:ext>
            </a:extLst>
          </p:cNvPr>
          <p:cNvSpPr txBox="1"/>
          <p:nvPr/>
        </p:nvSpPr>
        <p:spPr>
          <a:xfrm>
            <a:off x="871978" y="650697"/>
            <a:ext cx="10289357" cy="707886"/>
          </a:xfrm>
          <a:prstGeom prst="rect">
            <a:avLst/>
          </a:prstGeom>
          <a:noFill/>
        </p:spPr>
        <p:txBody>
          <a:bodyPr wrap="square">
            <a:spAutoFit/>
          </a:bodyPr>
          <a:lstStyle/>
          <a:p>
            <a:r>
              <a:rPr lang="en-US" sz="2000" dirty="0">
                <a:solidFill>
                  <a:schemeClr val="tx1">
                    <a:lumMod val="65000"/>
                    <a:lumOff val="35000"/>
                  </a:schemeClr>
                </a:solidFill>
              </a:rPr>
              <a:t>2. Once it gets </a:t>
            </a:r>
            <a:r>
              <a:rPr lang="en-US" sz="2000" dirty="0" err="1">
                <a:solidFill>
                  <a:schemeClr val="tx1">
                    <a:lumMod val="65000"/>
                    <a:lumOff val="35000"/>
                  </a:schemeClr>
                </a:solidFill>
              </a:rPr>
              <a:t>installed,there</a:t>
            </a:r>
            <a:r>
              <a:rPr lang="en-US" sz="2000" dirty="0">
                <a:solidFill>
                  <a:schemeClr val="tx1">
                    <a:lumMod val="65000"/>
                    <a:lumOff val="35000"/>
                  </a:schemeClr>
                </a:solidFill>
              </a:rPr>
              <a:t> will be a screen with an uninstall button option as shown below and the Live Server is ready to render the HTML pages.</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D57AE664-B656-BB81-253F-BBD5C4FC4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788" y="1637054"/>
            <a:ext cx="8682086" cy="4490369"/>
          </a:xfrm>
          <a:prstGeom prst="rect">
            <a:avLst/>
          </a:prstGeom>
        </p:spPr>
      </p:pic>
    </p:spTree>
    <p:extLst>
      <p:ext uri="{BB962C8B-B14F-4D97-AF65-F5344CB8AC3E}">
        <p14:creationId xmlns:p14="http://schemas.microsoft.com/office/powerpoint/2010/main" val="1175945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5D3829-4C0E-26AA-4E48-6BB01E0D7A2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645D3B7-258F-508F-6D1C-B536BAEE2D04}"/>
              </a:ext>
            </a:extLst>
          </p:cNvPr>
          <p:cNvSpPr>
            <a:spLocks noGrp="1"/>
          </p:cNvSpPr>
          <p:nvPr>
            <p:ph type="sldNum" sz="quarter" idx="12"/>
          </p:nvPr>
        </p:nvSpPr>
        <p:spPr/>
        <p:txBody>
          <a:bodyPr/>
          <a:lstStyle/>
          <a:p>
            <a:fld id="{4A777409-9C5A-4B07-8E32-19F22F7D558C}" type="slidenum">
              <a:rPr lang="en-IN" smtClean="0"/>
              <a:t>24</a:t>
            </a:fld>
            <a:endParaRPr lang="en-IN" dirty="0"/>
          </a:p>
        </p:txBody>
      </p:sp>
      <p:sp>
        <p:nvSpPr>
          <p:cNvPr id="5" name="TextBox 4">
            <a:extLst>
              <a:ext uri="{FF2B5EF4-FFF2-40B4-BE49-F238E27FC236}">
                <a16:creationId xmlns:a16="http://schemas.microsoft.com/office/drawing/2014/main" id="{C198F101-6BC7-C2E2-E5D1-457C77A6C80A}"/>
              </a:ext>
            </a:extLst>
          </p:cNvPr>
          <p:cNvSpPr txBox="1"/>
          <p:nvPr/>
        </p:nvSpPr>
        <p:spPr>
          <a:xfrm>
            <a:off x="881406" y="660124"/>
            <a:ext cx="10138528" cy="707886"/>
          </a:xfrm>
          <a:prstGeom prst="rect">
            <a:avLst/>
          </a:prstGeom>
          <a:noFill/>
        </p:spPr>
        <p:txBody>
          <a:bodyPr wrap="square">
            <a:spAutoFit/>
          </a:bodyPr>
          <a:lstStyle/>
          <a:p>
            <a:r>
              <a:rPr lang="en-US" sz="2000" dirty="0">
                <a:solidFill>
                  <a:schemeClr val="tx1">
                    <a:lumMod val="65000"/>
                    <a:lumOff val="35000"/>
                  </a:schemeClr>
                </a:solidFill>
              </a:rPr>
              <a:t>3. To render an HTML page, right-click on the intended HTML page in the Explore tab and select the ‘Open with Live Server’ option.</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08802108-545E-B6A5-C2AF-AB70846B31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214" y="1593688"/>
            <a:ext cx="8314442" cy="4762662"/>
          </a:xfrm>
          <a:prstGeom prst="rect">
            <a:avLst/>
          </a:prstGeom>
        </p:spPr>
      </p:pic>
    </p:spTree>
    <p:extLst>
      <p:ext uri="{BB962C8B-B14F-4D97-AF65-F5344CB8AC3E}">
        <p14:creationId xmlns:p14="http://schemas.microsoft.com/office/powerpoint/2010/main" val="1837525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BAF887-1D9E-422D-5B2F-F0DAD134BE0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B545B97-CBAB-8490-F7FA-06BC5245B8CE}"/>
              </a:ext>
            </a:extLst>
          </p:cNvPr>
          <p:cNvSpPr>
            <a:spLocks noGrp="1"/>
          </p:cNvSpPr>
          <p:nvPr>
            <p:ph type="sldNum" sz="quarter" idx="12"/>
          </p:nvPr>
        </p:nvSpPr>
        <p:spPr/>
        <p:txBody>
          <a:bodyPr/>
          <a:lstStyle/>
          <a:p>
            <a:fld id="{4A777409-9C5A-4B07-8E32-19F22F7D558C}" type="slidenum">
              <a:rPr lang="en-IN" smtClean="0"/>
              <a:t>25</a:t>
            </a:fld>
            <a:endParaRPr lang="en-IN" dirty="0"/>
          </a:p>
        </p:txBody>
      </p:sp>
      <p:sp>
        <p:nvSpPr>
          <p:cNvPr id="5" name="TextBox 4">
            <a:extLst>
              <a:ext uri="{FF2B5EF4-FFF2-40B4-BE49-F238E27FC236}">
                <a16:creationId xmlns:a16="http://schemas.microsoft.com/office/drawing/2014/main" id="{FEE6F46E-981E-3874-AE79-68389972DC12}"/>
              </a:ext>
            </a:extLst>
          </p:cNvPr>
          <p:cNvSpPr txBox="1"/>
          <p:nvPr/>
        </p:nvSpPr>
        <p:spPr>
          <a:xfrm>
            <a:off x="989029" y="616611"/>
            <a:ext cx="6099142" cy="523220"/>
          </a:xfrm>
          <a:prstGeom prst="rect">
            <a:avLst/>
          </a:prstGeom>
          <a:noFill/>
        </p:spPr>
        <p:txBody>
          <a:bodyPr wrap="square">
            <a:spAutoFit/>
          </a:bodyPr>
          <a:lstStyle/>
          <a:p>
            <a:r>
              <a:rPr lang="en-IN" sz="2800" b="1" dirty="0">
                <a:solidFill>
                  <a:schemeClr val="tx1">
                    <a:lumMod val="65000"/>
                    <a:lumOff val="35000"/>
                  </a:schemeClr>
                </a:solidFill>
              </a:rPr>
              <a:t>Working with Identifiers </a:t>
            </a:r>
          </a:p>
        </p:txBody>
      </p:sp>
      <p:sp>
        <p:nvSpPr>
          <p:cNvPr id="7" name="TextBox 6">
            <a:extLst>
              <a:ext uri="{FF2B5EF4-FFF2-40B4-BE49-F238E27FC236}">
                <a16:creationId xmlns:a16="http://schemas.microsoft.com/office/drawing/2014/main" id="{C49FFE4E-68B9-92DC-A40C-38AA01B01EB4}"/>
              </a:ext>
            </a:extLst>
          </p:cNvPr>
          <p:cNvSpPr txBox="1"/>
          <p:nvPr/>
        </p:nvSpPr>
        <p:spPr>
          <a:xfrm>
            <a:off x="989028" y="1278671"/>
            <a:ext cx="9983771" cy="1323439"/>
          </a:xfrm>
          <a:prstGeom prst="rect">
            <a:avLst/>
          </a:prstGeom>
          <a:noFill/>
        </p:spPr>
        <p:txBody>
          <a:bodyPr wrap="square">
            <a:spAutoFit/>
          </a:bodyPr>
          <a:lstStyle/>
          <a:p>
            <a:r>
              <a:rPr lang="en-US" sz="2000" dirty="0">
                <a:solidFill>
                  <a:schemeClr val="tx1">
                    <a:lumMod val="65000"/>
                    <a:lumOff val="35000"/>
                  </a:schemeClr>
                </a:solidFill>
                <a:effectLst/>
              </a:rPr>
              <a:t>To model the real-world </a:t>
            </a:r>
            <a:r>
              <a:rPr lang="en-US" sz="2000" dirty="0" err="1">
                <a:solidFill>
                  <a:schemeClr val="tx1">
                    <a:lumMod val="65000"/>
                    <a:lumOff val="35000"/>
                  </a:schemeClr>
                </a:solidFill>
                <a:effectLst/>
              </a:rPr>
              <a:t>entities,they</a:t>
            </a:r>
            <a:r>
              <a:rPr lang="en-US" sz="2000" dirty="0">
                <a:solidFill>
                  <a:schemeClr val="tx1">
                    <a:lumMod val="65000"/>
                    <a:lumOff val="35000"/>
                  </a:schemeClr>
                </a:solidFill>
                <a:effectLst/>
              </a:rPr>
              <a:t> have to be named to use it in the JavaScript program.</a:t>
            </a:r>
          </a:p>
          <a:p>
            <a:r>
              <a:rPr lang="en-US" sz="2000" dirty="0">
                <a:solidFill>
                  <a:schemeClr val="tx1">
                    <a:lumMod val="65000"/>
                    <a:lumOff val="35000"/>
                  </a:schemeClr>
                </a:solidFill>
                <a:effectLst/>
              </a:rPr>
              <a:t>Identifiers are those names that help in naming the elements in JavaScript.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4864F49F-B37B-9110-39EF-0DE662CC3230}"/>
              </a:ext>
            </a:extLst>
          </p:cNvPr>
          <p:cNvSpPr txBox="1"/>
          <p:nvPr/>
        </p:nvSpPr>
        <p:spPr>
          <a:xfrm>
            <a:off x="989028" y="2740950"/>
            <a:ext cx="8173825" cy="646331"/>
          </a:xfrm>
          <a:prstGeom prst="rect">
            <a:avLst/>
          </a:prstGeom>
          <a:noFill/>
        </p:spPr>
        <p:txBody>
          <a:bodyPr wrap="square">
            <a:spAutoFit/>
          </a:bodyPr>
          <a:lstStyle/>
          <a:p>
            <a:r>
              <a:rPr lang="en-IN" dirty="0" err="1"/>
              <a:t>firstName</a:t>
            </a:r>
            <a:r>
              <a:rPr lang="en-IN" dirty="0"/>
              <a:t>;</a:t>
            </a:r>
          </a:p>
          <a:p>
            <a:r>
              <a:rPr lang="en-IN" dirty="0" err="1"/>
              <a:t>placeOfVisit</a:t>
            </a:r>
            <a:r>
              <a:rPr lang="en-IN" dirty="0"/>
              <a:t>;</a:t>
            </a:r>
          </a:p>
        </p:txBody>
      </p:sp>
      <p:sp>
        <p:nvSpPr>
          <p:cNvPr id="11" name="TextBox 10">
            <a:extLst>
              <a:ext uri="{FF2B5EF4-FFF2-40B4-BE49-F238E27FC236}">
                <a16:creationId xmlns:a16="http://schemas.microsoft.com/office/drawing/2014/main" id="{C1D079BC-7127-A95B-EF38-63745F671F09}"/>
              </a:ext>
            </a:extLst>
          </p:cNvPr>
          <p:cNvSpPr txBox="1"/>
          <p:nvPr/>
        </p:nvSpPr>
        <p:spPr>
          <a:xfrm>
            <a:off x="913614" y="3494028"/>
            <a:ext cx="10709636" cy="2862322"/>
          </a:xfrm>
          <a:prstGeom prst="rect">
            <a:avLst/>
          </a:prstGeom>
          <a:noFill/>
        </p:spPr>
        <p:txBody>
          <a:bodyPr wrap="square">
            <a:spAutoFit/>
          </a:bodyPr>
          <a:lstStyle/>
          <a:p>
            <a:r>
              <a:rPr lang="en-US" sz="2000" dirty="0">
                <a:solidFill>
                  <a:schemeClr val="tx1">
                    <a:lumMod val="65000"/>
                    <a:lumOff val="35000"/>
                  </a:schemeClr>
                </a:solidFill>
                <a:effectLst/>
              </a:rPr>
              <a:t>Identifiers should follow below rules:</a:t>
            </a:r>
          </a:p>
          <a:p>
            <a:pPr>
              <a:buFont typeface="Arial" panose="020B0604020202020204" pitchFamily="34" charset="0"/>
              <a:buChar char="•"/>
            </a:pPr>
            <a:r>
              <a:rPr lang="en-US" sz="2000" dirty="0">
                <a:solidFill>
                  <a:schemeClr val="tx1">
                    <a:lumMod val="65000"/>
                    <a:lumOff val="35000"/>
                  </a:schemeClr>
                </a:solidFill>
                <a:effectLst/>
              </a:rPr>
              <a:t>The first character of an identifier should be letters of the alphabet or an underscore (_) or dollar sign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Subsequent characters can be letters of alphabets or digits or underscores (_) or a dollar sign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Identifiers are case-sensitive. Hence, </a:t>
            </a:r>
            <a:r>
              <a:rPr lang="en-US" sz="2000" dirty="0" err="1">
                <a:solidFill>
                  <a:schemeClr val="tx1">
                    <a:lumMod val="65000"/>
                    <a:lumOff val="35000"/>
                  </a:schemeClr>
                </a:solidFill>
                <a:effectLst/>
              </a:rPr>
              <a:t>firstName</a:t>
            </a:r>
            <a:r>
              <a:rPr lang="en-US" sz="2000" dirty="0">
                <a:solidFill>
                  <a:schemeClr val="tx1">
                    <a:lumMod val="65000"/>
                    <a:lumOff val="35000"/>
                  </a:schemeClr>
                </a:solidFill>
                <a:effectLst/>
              </a:rPr>
              <a:t> and FirstName are not the same.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Reserved keywords are part of programming language syntax and cannot be used as identifiers.</a:t>
            </a:r>
          </a:p>
        </p:txBody>
      </p:sp>
    </p:spTree>
    <p:extLst>
      <p:ext uri="{BB962C8B-B14F-4D97-AF65-F5344CB8AC3E}">
        <p14:creationId xmlns:p14="http://schemas.microsoft.com/office/powerpoint/2010/main" val="3249176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8B3950-2282-4CEC-1747-8B78CC935F8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5F33ED6-59ED-160A-81D6-C055D77B1628}"/>
              </a:ext>
            </a:extLst>
          </p:cNvPr>
          <p:cNvSpPr>
            <a:spLocks noGrp="1"/>
          </p:cNvSpPr>
          <p:nvPr>
            <p:ph type="sldNum" sz="quarter" idx="12"/>
          </p:nvPr>
        </p:nvSpPr>
        <p:spPr/>
        <p:txBody>
          <a:bodyPr/>
          <a:lstStyle/>
          <a:p>
            <a:fld id="{4A777409-9C5A-4B07-8E32-19F22F7D558C}" type="slidenum">
              <a:rPr lang="en-IN" smtClean="0"/>
              <a:t>26</a:t>
            </a:fld>
            <a:endParaRPr lang="en-IN" dirty="0"/>
          </a:p>
        </p:txBody>
      </p:sp>
      <p:sp>
        <p:nvSpPr>
          <p:cNvPr id="5" name="TextBox 4">
            <a:extLst>
              <a:ext uri="{FF2B5EF4-FFF2-40B4-BE49-F238E27FC236}">
                <a16:creationId xmlns:a16="http://schemas.microsoft.com/office/drawing/2014/main" id="{47EA24B3-3D26-B9C8-D099-D6977C29B948}"/>
              </a:ext>
            </a:extLst>
          </p:cNvPr>
          <p:cNvSpPr txBox="1"/>
          <p:nvPr/>
        </p:nvSpPr>
        <p:spPr>
          <a:xfrm>
            <a:off x="890833" y="588331"/>
            <a:ext cx="6099142" cy="461665"/>
          </a:xfrm>
          <a:prstGeom prst="rect">
            <a:avLst/>
          </a:prstGeom>
          <a:noFill/>
        </p:spPr>
        <p:txBody>
          <a:bodyPr wrap="square">
            <a:spAutoFit/>
          </a:bodyPr>
          <a:lstStyle/>
          <a:p>
            <a:r>
              <a:rPr lang="en-IN" sz="2400" b="1" dirty="0">
                <a:solidFill>
                  <a:schemeClr val="tx1">
                    <a:lumMod val="65000"/>
                    <a:lumOff val="35000"/>
                  </a:schemeClr>
                </a:solidFill>
              </a:rPr>
              <a:t>Type of Identifiers </a:t>
            </a:r>
          </a:p>
        </p:txBody>
      </p:sp>
      <p:sp>
        <p:nvSpPr>
          <p:cNvPr id="7" name="TextBox 6">
            <a:extLst>
              <a:ext uri="{FF2B5EF4-FFF2-40B4-BE49-F238E27FC236}">
                <a16:creationId xmlns:a16="http://schemas.microsoft.com/office/drawing/2014/main" id="{F827E786-CE79-BAE3-430E-1C042A9D42C6}"/>
              </a:ext>
            </a:extLst>
          </p:cNvPr>
          <p:cNvSpPr txBox="1"/>
          <p:nvPr/>
        </p:nvSpPr>
        <p:spPr>
          <a:xfrm>
            <a:off x="155541" y="1172074"/>
            <a:ext cx="11514842" cy="1631216"/>
          </a:xfrm>
          <a:prstGeom prst="rect">
            <a:avLst/>
          </a:prstGeom>
          <a:noFill/>
        </p:spPr>
        <p:txBody>
          <a:bodyPr wrap="square">
            <a:spAutoFit/>
          </a:bodyPr>
          <a:lstStyle/>
          <a:p>
            <a:r>
              <a:rPr lang="en-US" sz="2000" dirty="0">
                <a:solidFill>
                  <a:schemeClr val="tx1">
                    <a:lumMod val="65000"/>
                    <a:lumOff val="35000"/>
                  </a:schemeClr>
                </a:solidFill>
                <a:effectLst/>
              </a:rPr>
              <a:t>The identifiers in JavaScript can be categorized into three as shown below. They can be declared into specific type based on:</a:t>
            </a:r>
          </a:p>
          <a:p>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The data which an identifier will hold and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The scope of the identifier</a:t>
            </a:r>
            <a:endParaRPr lang="en-US"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D38E0FB5-0872-4938-763E-F61CE7CB06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943" y="3087788"/>
            <a:ext cx="6192114" cy="1933845"/>
          </a:xfrm>
          <a:prstGeom prst="rect">
            <a:avLst/>
          </a:prstGeom>
        </p:spPr>
      </p:pic>
    </p:spTree>
    <p:extLst>
      <p:ext uri="{BB962C8B-B14F-4D97-AF65-F5344CB8AC3E}">
        <p14:creationId xmlns:p14="http://schemas.microsoft.com/office/powerpoint/2010/main" val="982129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3F121D-E4D9-C52A-51D1-92528DEC972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3F2D3F1-CE4F-33E2-03CD-20A1BC6573A7}"/>
              </a:ext>
            </a:extLst>
          </p:cNvPr>
          <p:cNvSpPr>
            <a:spLocks noGrp="1"/>
          </p:cNvSpPr>
          <p:nvPr>
            <p:ph type="sldNum" sz="quarter" idx="12"/>
          </p:nvPr>
        </p:nvSpPr>
        <p:spPr/>
        <p:txBody>
          <a:bodyPr/>
          <a:lstStyle/>
          <a:p>
            <a:fld id="{4A777409-9C5A-4B07-8E32-19F22F7D558C}" type="slidenum">
              <a:rPr lang="en-IN" smtClean="0"/>
              <a:t>27</a:t>
            </a:fld>
            <a:endParaRPr lang="en-IN" dirty="0"/>
          </a:p>
        </p:txBody>
      </p:sp>
      <p:sp>
        <p:nvSpPr>
          <p:cNvPr id="5" name="TextBox 4">
            <a:extLst>
              <a:ext uri="{FF2B5EF4-FFF2-40B4-BE49-F238E27FC236}">
                <a16:creationId xmlns:a16="http://schemas.microsoft.com/office/drawing/2014/main" id="{A0B13FF3-CD35-A888-4460-F079E836DED8}"/>
              </a:ext>
            </a:extLst>
          </p:cNvPr>
          <p:cNvSpPr txBox="1"/>
          <p:nvPr/>
        </p:nvSpPr>
        <p:spPr>
          <a:xfrm>
            <a:off x="753358" y="624602"/>
            <a:ext cx="10685283" cy="2246769"/>
          </a:xfrm>
          <a:prstGeom prst="rect">
            <a:avLst/>
          </a:prstGeom>
          <a:noFill/>
        </p:spPr>
        <p:txBody>
          <a:bodyPr wrap="square">
            <a:spAutoFit/>
          </a:bodyPr>
          <a:lstStyle/>
          <a:p>
            <a:r>
              <a:rPr lang="en-US" sz="2000" dirty="0">
                <a:solidFill>
                  <a:schemeClr val="tx1">
                    <a:lumMod val="65000"/>
                    <a:lumOff val="35000"/>
                  </a:schemeClr>
                </a:solidFill>
                <a:effectLst/>
              </a:rPr>
              <a:t>An identifier declared using ‘let’ keyword has a block scope i.e., it is available only within the block in which it is defined. </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The value assigned to the identifier can be done either at the time of declaration or later in the code and can also be altered further.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All the identifiers known so far vary in their scope and with respect to the data it holds. </a:t>
            </a:r>
          </a:p>
        </p:txBody>
      </p:sp>
      <p:sp>
        <p:nvSpPr>
          <p:cNvPr id="7" name="TextBox 6">
            <a:extLst>
              <a:ext uri="{FF2B5EF4-FFF2-40B4-BE49-F238E27FC236}">
                <a16:creationId xmlns:a16="http://schemas.microsoft.com/office/drawing/2014/main" id="{6C11E952-66F5-C4F3-6499-F1E2BF8D2204}"/>
              </a:ext>
            </a:extLst>
          </p:cNvPr>
          <p:cNvSpPr txBox="1"/>
          <p:nvPr/>
        </p:nvSpPr>
        <p:spPr>
          <a:xfrm>
            <a:off x="753358" y="2973313"/>
            <a:ext cx="6099142" cy="400110"/>
          </a:xfrm>
          <a:prstGeom prst="rect">
            <a:avLst/>
          </a:prstGeom>
          <a:noFill/>
        </p:spPr>
        <p:txBody>
          <a:bodyPr wrap="square">
            <a:spAutoFit/>
          </a:bodyPr>
          <a:lstStyle/>
          <a:p>
            <a:r>
              <a:rPr lang="en-IN" sz="2000" b="1" dirty="0">
                <a:solidFill>
                  <a:schemeClr val="tx1">
                    <a:lumMod val="65000"/>
                    <a:lumOff val="35000"/>
                  </a:schemeClr>
                </a:solidFill>
              </a:rPr>
              <a:t>Example:  </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C5276EC-0F2C-89F9-A391-D20C2F74A940}"/>
              </a:ext>
            </a:extLst>
          </p:cNvPr>
          <p:cNvSpPr txBox="1"/>
          <p:nvPr/>
        </p:nvSpPr>
        <p:spPr>
          <a:xfrm>
            <a:off x="753358" y="3509519"/>
            <a:ext cx="11133842" cy="1754326"/>
          </a:xfrm>
          <a:prstGeom prst="rect">
            <a:avLst/>
          </a:prstGeom>
          <a:noFill/>
        </p:spPr>
        <p:txBody>
          <a:bodyPr wrap="square">
            <a:spAutoFit/>
          </a:bodyPr>
          <a:lstStyle/>
          <a:p>
            <a:r>
              <a:rPr lang="en-IN" dirty="0"/>
              <a:t>let name="William";  </a:t>
            </a:r>
          </a:p>
          <a:p>
            <a:r>
              <a:rPr lang="en-IN" dirty="0"/>
              <a:t>console.log("Welcome to JS course, </a:t>
            </a:r>
            <a:r>
              <a:rPr lang="en-IN" dirty="0" err="1"/>
              <a:t>Mr."+name</a:t>
            </a:r>
            <a:r>
              <a:rPr lang="en-IN" dirty="0"/>
              <a:t>);  </a:t>
            </a:r>
          </a:p>
          <a:p>
            <a:r>
              <a:rPr lang="en-IN" dirty="0"/>
              <a:t> </a:t>
            </a:r>
          </a:p>
          <a:p>
            <a:r>
              <a:rPr lang="en-IN" dirty="0"/>
              <a:t>let name = "Goth"; /* This will throw an error because the identifier  'name' has been already declared and we are redeclaring the variable, which is not allowed using the 'let' keyword. */ </a:t>
            </a:r>
          </a:p>
          <a:p>
            <a:r>
              <a:rPr lang="en-IN" dirty="0"/>
              <a:t>console.log("Welcome to JS course, </a:t>
            </a:r>
            <a:r>
              <a:rPr lang="en-IN" dirty="0" err="1"/>
              <a:t>Mr."+name</a:t>
            </a:r>
            <a:r>
              <a:rPr lang="en-IN" dirty="0"/>
              <a:t>); </a:t>
            </a:r>
          </a:p>
        </p:txBody>
      </p:sp>
      <p:sp>
        <p:nvSpPr>
          <p:cNvPr id="11" name="TextBox 10">
            <a:extLst>
              <a:ext uri="{FF2B5EF4-FFF2-40B4-BE49-F238E27FC236}">
                <a16:creationId xmlns:a16="http://schemas.microsoft.com/office/drawing/2014/main" id="{58F12AE8-F4AC-75A6-BF24-1FF452064561}"/>
              </a:ext>
            </a:extLst>
          </p:cNvPr>
          <p:cNvSpPr txBox="1"/>
          <p:nvPr/>
        </p:nvSpPr>
        <p:spPr>
          <a:xfrm>
            <a:off x="753358" y="5340687"/>
            <a:ext cx="11275244" cy="1015663"/>
          </a:xfrm>
          <a:prstGeom prst="rect">
            <a:avLst/>
          </a:prstGeom>
          <a:noFill/>
        </p:spPr>
        <p:txBody>
          <a:bodyPr wrap="square">
            <a:spAutoFit/>
          </a:bodyPr>
          <a:lstStyle/>
          <a:p>
            <a:r>
              <a:rPr lang="en-US" sz="2000" b="1" dirty="0">
                <a:solidFill>
                  <a:schemeClr val="tx1">
                    <a:lumMod val="65000"/>
                    <a:lumOff val="35000"/>
                  </a:schemeClr>
                </a:solidFill>
              </a:rPr>
              <a:t>Note:</a:t>
            </a:r>
            <a:r>
              <a:rPr lang="en-US" sz="2000" dirty="0">
                <a:solidFill>
                  <a:schemeClr val="tx1">
                    <a:lumMod val="65000"/>
                    <a:lumOff val="35000"/>
                  </a:schemeClr>
                </a:solidFill>
              </a:rPr>
              <a:t> As a best practice, use the </a:t>
            </a:r>
            <a:r>
              <a:rPr lang="en-US" sz="2000" b="1" dirty="0">
                <a:solidFill>
                  <a:schemeClr val="tx1">
                    <a:lumMod val="65000"/>
                    <a:lumOff val="35000"/>
                  </a:schemeClr>
                </a:solidFill>
              </a:rPr>
              <a:t>let</a:t>
            </a:r>
            <a:r>
              <a:rPr lang="en-US" sz="2000" dirty="0">
                <a:solidFill>
                  <a:schemeClr val="tx1">
                    <a:lumMod val="65000"/>
                    <a:lumOff val="35000"/>
                  </a:schemeClr>
                </a:solidFill>
              </a:rPr>
              <a:t> keyword for identifier declarations that will change their value over time or when the variable need not be accessed outside the code block. For example, in loops, looping variables can be declared using let as they are never used outside the block.</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56022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9CC8E2-8818-A0D8-D6E6-AD3A9A6D180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651D838-912B-A0F7-1CE2-844D02A6463C}"/>
              </a:ext>
            </a:extLst>
          </p:cNvPr>
          <p:cNvSpPr>
            <a:spLocks noGrp="1"/>
          </p:cNvSpPr>
          <p:nvPr>
            <p:ph type="sldNum" sz="quarter" idx="12"/>
          </p:nvPr>
        </p:nvSpPr>
        <p:spPr/>
        <p:txBody>
          <a:bodyPr/>
          <a:lstStyle/>
          <a:p>
            <a:fld id="{4A777409-9C5A-4B07-8E32-19F22F7D558C}" type="slidenum">
              <a:rPr lang="en-IN" smtClean="0"/>
              <a:t>28</a:t>
            </a:fld>
            <a:endParaRPr lang="en-IN" dirty="0"/>
          </a:p>
        </p:txBody>
      </p:sp>
      <p:sp>
        <p:nvSpPr>
          <p:cNvPr id="5" name="TextBox 4">
            <a:extLst>
              <a:ext uri="{FF2B5EF4-FFF2-40B4-BE49-F238E27FC236}">
                <a16:creationId xmlns:a16="http://schemas.microsoft.com/office/drawing/2014/main" id="{6A1984B3-6181-912D-5B36-A19BFD022CD4}"/>
              </a:ext>
            </a:extLst>
          </p:cNvPr>
          <p:cNvSpPr txBox="1"/>
          <p:nvPr/>
        </p:nvSpPr>
        <p:spPr>
          <a:xfrm>
            <a:off x="776925" y="731198"/>
            <a:ext cx="10638149" cy="2554545"/>
          </a:xfrm>
          <a:prstGeom prst="rect">
            <a:avLst/>
          </a:prstGeom>
          <a:noFill/>
        </p:spPr>
        <p:txBody>
          <a:bodyPr wrap="square">
            <a:spAutoFit/>
          </a:bodyPr>
          <a:lstStyle/>
          <a:p>
            <a:r>
              <a:rPr lang="en-US" sz="2000" dirty="0">
                <a:solidFill>
                  <a:schemeClr val="tx1">
                    <a:lumMod val="65000"/>
                    <a:lumOff val="35000"/>
                  </a:schemeClr>
                </a:solidFill>
                <a:effectLst/>
              </a:rPr>
              <a:t>The identifier to hold data that does not vary is called 'Constant' and to declare a constant, 'const' keyword is used, followed by an identifier. The value is initialized during the declaration itself and cannot be altered later.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The identifiers declared using 'const' keyword have block scope i.e., they exist only in the block of code within which they are defined.</a:t>
            </a:r>
          </a:p>
          <a:p>
            <a:r>
              <a:rPr lang="en-US" sz="2000" dirty="0">
                <a:solidFill>
                  <a:schemeClr val="tx1">
                    <a:lumMod val="65000"/>
                    <a:lumOff val="35000"/>
                  </a:schemeClr>
                </a:solidFill>
                <a:effectLst/>
              </a:rPr>
              <a:t>  </a:t>
            </a:r>
            <a:endParaRPr lang="en-US" sz="2000" dirty="0">
              <a:solidFill>
                <a:schemeClr val="tx1">
                  <a:lumMod val="65000"/>
                  <a:lumOff val="35000"/>
                </a:schemeClr>
              </a:solidFill>
            </a:endParaRP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4036BB51-D986-635C-4766-52E62F6EB9D6}"/>
              </a:ext>
            </a:extLst>
          </p:cNvPr>
          <p:cNvSpPr txBox="1"/>
          <p:nvPr/>
        </p:nvSpPr>
        <p:spPr>
          <a:xfrm>
            <a:off x="757285" y="3429000"/>
            <a:ext cx="11026219" cy="1754326"/>
          </a:xfrm>
          <a:prstGeom prst="rect">
            <a:avLst/>
          </a:prstGeom>
          <a:noFill/>
        </p:spPr>
        <p:txBody>
          <a:bodyPr wrap="square">
            <a:spAutoFit/>
          </a:bodyPr>
          <a:lstStyle/>
          <a:p>
            <a:r>
              <a:rPr lang="en-IN" dirty="0" err="1"/>
              <a:t>const</a:t>
            </a:r>
            <a:r>
              <a:rPr lang="en-IN" dirty="0"/>
              <a:t> pi = 3.14;  </a:t>
            </a:r>
          </a:p>
          <a:p>
            <a:r>
              <a:rPr lang="en-IN" dirty="0"/>
              <a:t>console.log("The value of Pi is: "+pi);  </a:t>
            </a:r>
          </a:p>
          <a:p>
            <a:r>
              <a:rPr lang="en-IN" dirty="0"/>
              <a:t>  </a:t>
            </a:r>
          </a:p>
          <a:p>
            <a:r>
              <a:rPr lang="en-IN" dirty="0"/>
              <a:t>pi = 3.141592; /* This will throw an error because the assignment to a </a:t>
            </a:r>
            <a:r>
              <a:rPr lang="en-IN" dirty="0" err="1"/>
              <a:t>const</a:t>
            </a:r>
            <a:r>
              <a:rPr lang="en-IN" dirty="0"/>
              <a:t> needs to be done at the time of declaration and it cannot be re-initialized. */ </a:t>
            </a:r>
          </a:p>
          <a:p>
            <a:r>
              <a:rPr lang="en-IN" dirty="0"/>
              <a:t>console.log("The value of Pi is: "+pi); </a:t>
            </a:r>
          </a:p>
        </p:txBody>
      </p:sp>
      <p:sp>
        <p:nvSpPr>
          <p:cNvPr id="9" name="TextBox 8">
            <a:extLst>
              <a:ext uri="{FF2B5EF4-FFF2-40B4-BE49-F238E27FC236}">
                <a16:creationId xmlns:a16="http://schemas.microsoft.com/office/drawing/2014/main" id="{FA435B63-747F-BC82-D5A8-F7DC4867CA2C}"/>
              </a:ext>
            </a:extLst>
          </p:cNvPr>
          <p:cNvSpPr txBox="1"/>
          <p:nvPr/>
        </p:nvSpPr>
        <p:spPr>
          <a:xfrm>
            <a:off x="757285" y="5326583"/>
            <a:ext cx="11250891" cy="707886"/>
          </a:xfrm>
          <a:prstGeom prst="rect">
            <a:avLst/>
          </a:prstGeom>
          <a:noFill/>
        </p:spPr>
        <p:txBody>
          <a:bodyPr wrap="square">
            <a:spAutoFit/>
          </a:bodyPr>
          <a:lstStyle/>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As a best practice, the const declaration can be used for string type identifiers or simple number, functions or classes which does not need to be changed or value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368809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5DD295-ECDC-794C-8B9A-2AA9F289DB5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1418CEF-E06F-5407-088B-1F53EABC28D4}"/>
              </a:ext>
            </a:extLst>
          </p:cNvPr>
          <p:cNvSpPr>
            <a:spLocks noGrp="1"/>
          </p:cNvSpPr>
          <p:nvPr>
            <p:ph type="sldNum" sz="quarter" idx="12"/>
          </p:nvPr>
        </p:nvSpPr>
        <p:spPr/>
        <p:txBody>
          <a:bodyPr/>
          <a:lstStyle/>
          <a:p>
            <a:fld id="{4A777409-9C5A-4B07-8E32-19F22F7D558C}" type="slidenum">
              <a:rPr lang="en-IN" smtClean="0"/>
              <a:t>29</a:t>
            </a:fld>
            <a:endParaRPr lang="en-IN" dirty="0"/>
          </a:p>
        </p:txBody>
      </p:sp>
      <p:sp>
        <p:nvSpPr>
          <p:cNvPr id="5" name="TextBox 4">
            <a:extLst>
              <a:ext uri="{FF2B5EF4-FFF2-40B4-BE49-F238E27FC236}">
                <a16:creationId xmlns:a16="http://schemas.microsoft.com/office/drawing/2014/main" id="{0BC030BA-9E25-18EA-78BB-923434A7DDBF}"/>
              </a:ext>
            </a:extLst>
          </p:cNvPr>
          <p:cNvSpPr txBox="1"/>
          <p:nvPr/>
        </p:nvSpPr>
        <p:spPr>
          <a:xfrm>
            <a:off x="815419" y="566603"/>
            <a:ext cx="10345917" cy="3785652"/>
          </a:xfrm>
          <a:prstGeom prst="rect">
            <a:avLst/>
          </a:prstGeom>
          <a:noFill/>
        </p:spPr>
        <p:txBody>
          <a:bodyPr wrap="square">
            <a:spAutoFit/>
          </a:bodyPr>
          <a:lstStyle/>
          <a:p>
            <a:r>
              <a:rPr lang="en-US" sz="2000" dirty="0">
                <a:solidFill>
                  <a:schemeClr val="tx1">
                    <a:lumMod val="65000"/>
                    <a:lumOff val="35000"/>
                  </a:schemeClr>
                </a:solidFill>
                <a:effectLst/>
              </a:rPr>
              <a:t>For example, if A4 size paper is referred, then the dimension of the paper remains the same, but its </a:t>
            </a:r>
            <a:r>
              <a:rPr lang="en-US" sz="2000" dirty="0" err="1">
                <a:solidFill>
                  <a:schemeClr val="tx1">
                    <a:lumMod val="65000"/>
                    <a:lumOff val="35000"/>
                  </a:schemeClr>
                </a:solidFill>
                <a:effectLst/>
              </a:rPr>
              <a:t>colour</a:t>
            </a:r>
            <a:r>
              <a:rPr lang="en-US" sz="2000" dirty="0">
                <a:solidFill>
                  <a:schemeClr val="tx1">
                    <a:lumMod val="65000"/>
                    <a:lumOff val="35000"/>
                  </a:schemeClr>
                </a:solidFill>
                <a:effectLst/>
              </a:rPr>
              <a:t> can vary.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The identifiers declared to hold data that vary are called 'Variables' and to declare a variable, the 'var' keyword is optionally used.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The value for the same can be initialized optionally. Once the value is initialized, it can be modified any number of times later in the program.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Talking about the scope of the identifier declared using ‘var’ keyword, it takes the Function scope i.e., it is globally available to the Function within which it has been declared and it is possible to declare the identifier name a second time in the same function. </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A1A73F9-74D4-56C6-BCBA-2D7E32D2C9A7}"/>
              </a:ext>
            </a:extLst>
          </p:cNvPr>
          <p:cNvSpPr txBox="1"/>
          <p:nvPr/>
        </p:nvSpPr>
        <p:spPr>
          <a:xfrm>
            <a:off x="815419" y="4425040"/>
            <a:ext cx="6099142" cy="400110"/>
          </a:xfrm>
          <a:prstGeom prst="rect">
            <a:avLst/>
          </a:prstGeom>
          <a:noFill/>
        </p:spPr>
        <p:txBody>
          <a:bodyPr wrap="square">
            <a:spAutoFit/>
          </a:bodyPr>
          <a:lstStyle/>
          <a:p>
            <a:r>
              <a:rPr lang="en-IN" sz="2000" b="1" dirty="0">
                <a:solidFill>
                  <a:schemeClr val="tx1">
                    <a:lumMod val="65000"/>
                    <a:lumOff val="35000"/>
                  </a:schemeClr>
                </a:solidFill>
                <a:effectLst/>
              </a:rPr>
              <a:t>Example: </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1FE97E84-9FB2-53A3-0AB8-A8E6DA8A5A30}"/>
              </a:ext>
            </a:extLst>
          </p:cNvPr>
          <p:cNvSpPr txBox="1"/>
          <p:nvPr/>
        </p:nvSpPr>
        <p:spPr>
          <a:xfrm>
            <a:off x="758334" y="4897935"/>
            <a:ext cx="11137769" cy="1200329"/>
          </a:xfrm>
          <a:prstGeom prst="rect">
            <a:avLst/>
          </a:prstGeom>
          <a:noFill/>
        </p:spPr>
        <p:txBody>
          <a:bodyPr wrap="square">
            <a:spAutoFit/>
          </a:bodyPr>
          <a:lstStyle/>
          <a:p>
            <a:r>
              <a:rPr lang="en-IN" dirty="0"/>
              <a:t>var name = "William";  </a:t>
            </a:r>
          </a:p>
          <a:p>
            <a:r>
              <a:rPr lang="en-IN" dirty="0"/>
              <a:t>console.log("Welcome to JS course, Mr." + name);  </a:t>
            </a:r>
          </a:p>
          <a:p>
            <a:r>
              <a:rPr lang="en-IN" dirty="0"/>
              <a:t>var name = "Goth"; /* Here, even though we have redeclared the same identifier, it will not throw any error.*/ </a:t>
            </a:r>
          </a:p>
          <a:p>
            <a:r>
              <a:rPr lang="en-IN" dirty="0"/>
              <a:t>console.log("Welcome to JS course, Mr." + name); </a:t>
            </a:r>
          </a:p>
        </p:txBody>
      </p:sp>
    </p:spTree>
    <p:extLst>
      <p:ext uri="{BB962C8B-B14F-4D97-AF65-F5344CB8AC3E}">
        <p14:creationId xmlns:p14="http://schemas.microsoft.com/office/powerpoint/2010/main" val="2918829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9F6822-6F68-E0F1-1702-C3E92CFCAA4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51E1E5F-05C4-3535-4523-208F1B25FEBA}"/>
              </a:ext>
            </a:extLst>
          </p:cNvPr>
          <p:cNvSpPr>
            <a:spLocks noGrp="1"/>
          </p:cNvSpPr>
          <p:nvPr>
            <p:ph type="sldNum" sz="quarter" idx="12"/>
          </p:nvPr>
        </p:nvSpPr>
        <p:spPr/>
        <p:txBody>
          <a:bodyPr/>
          <a:lstStyle/>
          <a:p>
            <a:fld id="{4A777409-9C5A-4B07-8E32-19F22F7D558C}" type="slidenum">
              <a:rPr lang="en-IN" smtClean="0"/>
              <a:t>3</a:t>
            </a:fld>
            <a:endParaRPr lang="en-IN" dirty="0"/>
          </a:p>
        </p:txBody>
      </p:sp>
      <p:sp>
        <p:nvSpPr>
          <p:cNvPr id="5" name="TextBox 4">
            <a:extLst>
              <a:ext uri="{FF2B5EF4-FFF2-40B4-BE49-F238E27FC236}">
                <a16:creationId xmlns:a16="http://schemas.microsoft.com/office/drawing/2014/main" id="{87E4E0A7-903E-69F2-E69E-962F0E4948DB}"/>
              </a:ext>
            </a:extLst>
          </p:cNvPr>
          <p:cNvSpPr txBox="1"/>
          <p:nvPr/>
        </p:nvSpPr>
        <p:spPr>
          <a:xfrm>
            <a:off x="989028" y="672453"/>
            <a:ext cx="10596513" cy="923330"/>
          </a:xfrm>
          <a:prstGeom prst="rect">
            <a:avLst/>
          </a:prstGeom>
          <a:noFill/>
        </p:spPr>
        <p:txBody>
          <a:bodyPr wrap="square">
            <a:spAutoFit/>
          </a:bodyPr>
          <a:lstStyle/>
          <a:p>
            <a:r>
              <a:rPr lang="en-US" sz="1800" dirty="0">
                <a:solidFill>
                  <a:schemeClr val="tx1">
                    <a:lumMod val="65000"/>
                    <a:lumOff val="35000"/>
                  </a:schemeClr>
                </a:solidFill>
                <a:effectLst/>
              </a:rPr>
              <a:t>This course will enable you to understand the features of ECMA and help to develop more robust web applications using JavaScript and handle user requests on the Client-Side.</a:t>
            </a:r>
          </a:p>
          <a:p>
            <a:r>
              <a:rPr lang="en-US" sz="1800" b="1" dirty="0">
                <a:solidFill>
                  <a:schemeClr val="tx1">
                    <a:lumMod val="65000"/>
                    <a:lumOff val="35000"/>
                  </a:schemeClr>
                </a:solidFill>
                <a:effectLst/>
              </a:rPr>
              <a:t>Target audience:</a:t>
            </a:r>
            <a:r>
              <a:rPr lang="en-US" sz="1800" dirty="0">
                <a:solidFill>
                  <a:schemeClr val="tx1">
                    <a:lumMod val="65000"/>
                    <a:lumOff val="35000"/>
                  </a:schemeClr>
                </a:solidFill>
                <a:effectLst/>
              </a:rPr>
              <a:t> Developers</a:t>
            </a:r>
          </a:p>
        </p:txBody>
      </p:sp>
      <p:sp>
        <p:nvSpPr>
          <p:cNvPr id="7" name="TextBox 6">
            <a:extLst>
              <a:ext uri="{FF2B5EF4-FFF2-40B4-BE49-F238E27FC236}">
                <a16:creationId xmlns:a16="http://schemas.microsoft.com/office/drawing/2014/main" id="{B34C89CA-096F-BD47-086B-AF89408F12CB}"/>
              </a:ext>
            </a:extLst>
          </p:cNvPr>
          <p:cNvSpPr txBox="1"/>
          <p:nvPr/>
        </p:nvSpPr>
        <p:spPr>
          <a:xfrm>
            <a:off x="428919" y="1879804"/>
            <a:ext cx="6099142" cy="523220"/>
          </a:xfrm>
          <a:prstGeom prst="rect">
            <a:avLst/>
          </a:prstGeom>
          <a:noFill/>
        </p:spPr>
        <p:txBody>
          <a:bodyPr wrap="square">
            <a:spAutoFit/>
          </a:bodyPr>
          <a:lstStyle/>
          <a:p>
            <a:r>
              <a:rPr lang="en-IN" sz="2800" b="1" dirty="0">
                <a:solidFill>
                  <a:schemeClr val="tx1">
                    <a:lumMod val="65000"/>
                    <a:lumOff val="35000"/>
                  </a:schemeClr>
                </a:solidFill>
              </a:rPr>
              <a:t>Why we need JavaScript? </a:t>
            </a:r>
          </a:p>
        </p:txBody>
      </p:sp>
      <p:sp>
        <p:nvSpPr>
          <p:cNvPr id="9" name="TextBox 8">
            <a:extLst>
              <a:ext uri="{FF2B5EF4-FFF2-40B4-BE49-F238E27FC236}">
                <a16:creationId xmlns:a16="http://schemas.microsoft.com/office/drawing/2014/main" id="{93F84C73-8C88-89FA-18F6-EA843BD18DDF}"/>
              </a:ext>
            </a:extLst>
          </p:cNvPr>
          <p:cNvSpPr txBox="1"/>
          <p:nvPr/>
        </p:nvSpPr>
        <p:spPr>
          <a:xfrm>
            <a:off x="428919" y="2486990"/>
            <a:ext cx="10694710" cy="400110"/>
          </a:xfrm>
          <a:prstGeom prst="rect">
            <a:avLst/>
          </a:prstGeom>
          <a:noFill/>
        </p:spPr>
        <p:txBody>
          <a:bodyPr wrap="square">
            <a:spAutoFit/>
          </a:bodyPr>
          <a:lstStyle/>
          <a:p>
            <a:r>
              <a:rPr lang="en-US" sz="2000" dirty="0">
                <a:solidFill>
                  <a:schemeClr val="tx1">
                    <a:lumMod val="65000"/>
                    <a:lumOff val="35000"/>
                  </a:schemeClr>
                </a:solidFill>
              </a:rPr>
              <a:t>When an application is loaded on the browser, there is a '</a:t>
            </a:r>
            <a:r>
              <a:rPr lang="en-US" sz="2000" dirty="0" err="1">
                <a:solidFill>
                  <a:schemeClr val="tx1">
                    <a:lumMod val="65000"/>
                    <a:lumOff val="35000"/>
                  </a:schemeClr>
                </a:solidFill>
              </a:rPr>
              <a:t>SignUp</a:t>
            </a:r>
            <a:r>
              <a:rPr lang="en-US" sz="2000" dirty="0">
                <a:solidFill>
                  <a:schemeClr val="tx1">
                    <a:lumMod val="65000"/>
                    <a:lumOff val="35000"/>
                  </a:schemeClr>
                </a:solidFill>
              </a:rPr>
              <a:t>' link on the top right corner.</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82BA037B-37F4-7AA5-EA77-3C5C3AD7B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9985" y="2971066"/>
            <a:ext cx="7142857" cy="3428571"/>
          </a:xfrm>
          <a:prstGeom prst="rect">
            <a:avLst/>
          </a:prstGeom>
        </p:spPr>
      </p:pic>
    </p:spTree>
    <p:extLst>
      <p:ext uri="{BB962C8B-B14F-4D97-AF65-F5344CB8AC3E}">
        <p14:creationId xmlns:p14="http://schemas.microsoft.com/office/powerpoint/2010/main" val="25892250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F1238C7-46B3-4C3D-EA6F-5A80FEE881A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66F1898-DF5E-3D65-8B9C-1ACD5A9CA59C}"/>
              </a:ext>
            </a:extLst>
          </p:cNvPr>
          <p:cNvSpPr>
            <a:spLocks noGrp="1"/>
          </p:cNvSpPr>
          <p:nvPr>
            <p:ph type="sldNum" sz="quarter" idx="12"/>
          </p:nvPr>
        </p:nvSpPr>
        <p:spPr/>
        <p:txBody>
          <a:bodyPr/>
          <a:lstStyle/>
          <a:p>
            <a:fld id="{4A777409-9C5A-4B07-8E32-19F22F7D558C}" type="slidenum">
              <a:rPr lang="en-IN" smtClean="0"/>
              <a:t>30</a:t>
            </a:fld>
            <a:endParaRPr lang="en-IN" dirty="0"/>
          </a:p>
        </p:txBody>
      </p:sp>
      <p:sp>
        <p:nvSpPr>
          <p:cNvPr id="5" name="TextBox 4">
            <a:extLst>
              <a:ext uri="{FF2B5EF4-FFF2-40B4-BE49-F238E27FC236}">
                <a16:creationId xmlns:a16="http://schemas.microsoft.com/office/drawing/2014/main" id="{97C49B4D-B1CC-E949-CD02-49D679476FE6}"/>
              </a:ext>
            </a:extLst>
          </p:cNvPr>
          <p:cNvSpPr txBox="1"/>
          <p:nvPr/>
        </p:nvSpPr>
        <p:spPr>
          <a:xfrm>
            <a:off x="900258" y="607185"/>
            <a:ext cx="9440945" cy="400110"/>
          </a:xfrm>
          <a:prstGeom prst="rect">
            <a:avLst/>
          </a:prstGeom>
          <a:noFill/>
        </p:spPr>
        <p:txBody>
          <a:bodyPr wrap="square">
            <a:spAutoFit/>
          </a:bodyPr>
          <a:lstStyle/>
          <a:p>
            <a:r>
              <a:rPr lang="en-US" sz="2000" dirty="0">
                <a:solidFill>
                  <a:schemeClr val="tx1">
                    <a:lumMod val="65000"/>
                    <a:lumOff val="35000"/>
                  </a:schemeClr>
                </a:solidFill>
                <a:effectLst/>
              </a:rPr>
              <a:t>Below table shows the difference between let, const and var.</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A21565A0-5951-7963-CC2D-36FCC8E95152}"/>
              </a:ext>
            </a:extLst>
          </p:cNvPr>
          <p:cNvPicPr>
            <a:picLocks noChangeAspect="1"/>
          </p:cNvPicPr>
          <p:nvPr/>
        </p:nvPicPr>
        <p:blipFill>
          <a:blip r:embed="rId2"/>
          <a:stretch>
            <a:fillRect/>
          </a:stretch>
        </p:blipFill>
        <p:spPr>
          <a:xfrm>
            <a:off x="1057275" y="1317297"/>
            <a:ext cx="5962650" cy="1847850"/>
          </a:xfrm>
          <a:prstGeom prst="rect">
            <a:avLst/>
          </a:prstGeom>
        </p:spPr>
      </p:pic>
    </p:spTree>
    <p:extLst>
      <p:ext uri="{BB962C8B-B14F-4D97-AF65-F5344CB8AC3E}">
        <p14:creationId xmlns:p14="http://schemas.microsoft.com/office/powerpoint/2010/main" val="391490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ACA15E2-2D4C-80C3-AAB0-E9678BA7E1D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D9BD39-1E7D-29DC-6FD5-07CB6659F422}"/>
              </a:ext>
            </a:extLst>
          </p:cNvPr>
          <p:cNvSpPr>
            <a:spLocks noGrp="1"/>
          </p:cNvSpPr>
          <p:nvPr>
            <p:ph type="sldNum" sz="quarter" idx="12"/>
          </p:nvPr>
        </p:nvSpPr>
        <p:spPr/>
        <p:txBody>
          <a:bodyPr/>
          <a:lstStyle/>
          <a:p>
            <a:fld id="{4A777409-9C5A-4B07-8E32-19F22F7D558C}" type="slidenum">
              <a:rPr lang="en-IN" smtClean="0"/>
              <a:t>31</a:t>
            </a:fld>
            <a:endParaRPr lang="en-IN" dirty="0"/>
          </a:p>
        </p:txBody>
      </p:sp>
      <p:sp>
        <p:nvSpPr>
          <p:cNvPr id="5" name="TextBox 4">
            <a:extLst>
              <a:ext uri="{FF2B5EF4-FFF2-40B4-BE49-F238E27FC236}">
                <a16:creationId xmlns:a16="http://schemas.microsoft.com/office/drawing/2014/main" id="{E4E02104-BE6F-0517-3F63-39862C37671C}"/>
              </a:ext>
            </a:extLst>
          </p:cNvPr>
          <p:cNvSpPr txBox="1"/>
          <p:nvPr/>
        </p:nvSpPr>
        <p:spPr>
          <a:xfrm>
            <a:off x="989029" y="541197"/>
            <a:ext cx="6099142" cy="461665"/>
          </a:xfrm>
          <a:prstGeom prst="rect">
            <a:avLst/>
          </a:prstGeom>
          <a:noFill/>
        </p:spPr>
        <p:txBody>
          <a:bodyPr wrap="square">
            <a:spAutoFit/>
          </a:bodyPr>
          <a:lstStyle/>
          <a:p>
            <a:r>
              <a:rPr lang="en-IN" sz="2400" b="1" dirty="0" err="1">
                <a:solidFill>
                  <a:schemeClr val="tx1">
                    <a:lumMod val="65000"/>
                    <a:lumOff val="35000"/>
                  </a:schemeClr>
                </a:solidFill>
              </a:rPr>
              <a:t>Tryout</a:t>
            </a:r>
            <a:r>
              <a:rPr lang="en-IN" sz="2400" b="1" dirty="0">
                <a:solidFill>
                  <a:schemeClr val="tx1">
                    <a:lumMod val="65000"/>
                    <a:lumOff val="35000"/>
                  </a:schemeClr>
                </a:solidFill>
              </a:rPr>
              <a:t> : Identifiers </a:t>
            </a:r>
          </a:p>
        </p:txBody>
      </p:sp>
      <p:sp>
        <p:nvSpPr>
          <p:cNvPr id="7" name="TextBox 6">
            <a:extLst>
              <a:ext uri="{FF2B5EF4-FFF2-40B4-BE49-F238E27FC236}">
                <a16:creationId xmlns:a16="http://schemas.microsoft.com/office/drawing/2014/main" id="{96F7C5C7-8A17-C713-D530-DA291AFFAB9E}"/>
              </a:ext>
            </a:extLst>
          </p:cNvPr>
          <p:cNvSpPr txBox="1"/>
          <p:nvPr/>
        </p:nvSpPr>
        <p:spPr>
          <a:xfrm>
            <a:off x="989029" y="1189490"/>
            <a:ext cx="10898171" cy="2862322"/>
          </a:xfrm>
          <a:prstGeom prst="rect">
            <a:avLst/>
          </a:prstGeom>
          <a:noFill/>
        </p:spPr>
        <p:txBody>
          <a:bodyPr wrap="square">
            <a:spAutoFit/>
          </a:bodyPr>
          <a:lstStyle/>
          <a:p>
            <a:r>
              <a:rPr lang="en-US" sz="2000" b="1" dirty="0">
                <a:solidFill>
                  <a:schemeClr val="tx1">
                    <a:lumMod val="65000"/>
                    <a:lumOff val="35000"/>
                  </a:schemeClr>
                </a:solidFill>
              </a:rPr>
              <a:t>Problem Statement:</a:t>
            </a:r>
            <a:endParaRPr lang="en-US" sz="2000" dirty="0">
              <a:solidFill>
                <a:schemeClr val="tx1">
                  <a:lumMod val="65000"/>
                  <a:lumOff val="35000"/>
                </a:schemeClr>
              </a:solidFill>
            </a:endParaRPr>
          </a:p>
          <a:p>
            <a:r>
              <a:rPr lang="en-US" sz="2000" dirty="0">
                <a:solidFill>
                  <a:schemeClr val="tx1">
                    <a:lumMod val="65000"/>
                    <a:lumOff val="35000"/>
                  </a:schemeClr>
                </a:solidFill>
              </a:rPr>
              <a:t>Observe the output to see the declaration of different identifiers i.e. var, let, and const.</a:t>
            </a:r>
          </a:p>
          <a:p>
            <a:endParaRPr lang="en-US" sz="2000" dirty="0">
              <a:solidFill>
                <a:schemeClr val="tx1">
                  <a:lumMod val="65000"/>
                  <a:lumOff val="35000"/>
                </a:schemeClr>
              </a:solidFill>
            </a:endParaRPr>
          </a:p>
          <a:p>
            <a:r>
              <a:rPr lang="en-US" sz="2000" b="1" dirty="0">
                <a:solidFill>
                  <a:schemeClr val="tx1">
                    <a:lumMod val="65000"/>
                    <a:lumOff val="35000"/>
                  </a:schemeClr>
                </a:solidFill>
              </a:rPr>
              <a:t>Activity:</a:t>
            </a:r>
            <a:endParaRPr lang="en-US" sz="2000" dirty="0">
              <a:solidFill>
                <a:schemeClr val="tx1">
                  <a:lumMod val="65000"/>
                  <a:lumOff val="35000"/>
                </a:schemeClr>
              </a:solidFill>
            </a:endParaRPr>
          </a:p>
          <a:p>
            <a:r>
              <a:rPr lang="en-US" sz="2000" dirty="0">
                <a:solidFill>
                  <a:schemeClr val="tx1">
                    <a:lumMod val="65000"/>
                    <a:lumOff val="35000"/>
                  </a:schemeClr>
                </a:solidFill>
              </a:rPr>
              <a:t>Create two more variables named </a:t>
            </a:r>
            <a:r>
              <a:rPr lang="en-US" sz="2000" dirty="0" err="1">
                <a:solidFill>
                  <a:schemeClr val="tx1">
                    <a:lumMod val="65000"/>
                    <a:lumOff val="35000"/>
                  </a:schemeClr>
                </a:solidFill>
              </a:rPr>
              <a:t>celsiusScale</a:t>
            </a:r>
            <a:r>
              <a:rPr lang="en-US" sz="2000" dirty="0">
                <a:solidFill>
                  <a:schemeClr val="tx1">
                    <a:lumMod val="65000"/>
                    <a:lumOff val="35000"/>
                  </a:schemeClr>
                </a:solidFill>
              </a:rPr>
              <a:t> using let and NORMAL_FAHREN using const for storing the normal temperature and calculated temperature in </a:t>
            </a:r>
            <a:r>
              <a:rPr lang="en-US" sz="2000" dirty="0" err="1">
                <a:solidFill>
                  <a:schemeClr val="tx1">
                    <a:lumMod val="65000"/>
                    <a:lumOff val="35000"/>
                  </a:schemeClr>
                </a:solidFill>
              </a:rPr>
              <a:t>celsius</a:t>
            </a:r>
            <a:r>
              <a:rPr lang="en-US" sz="2000" dirty="0">
                <a:solidFill>
                  <a:schemeClr val="tx1">
                    <a:lumMod val="65000"/>
                    <a:lumOff val="35000"/>
                  </a:schemeClr>
                </a:solidFill>
              </a:rPr>
              <a:t>.</a:t>
            </a:r>
          </a:p>
          <a:p>
            <a:endParaRPr lang="en-US" sz="2000" dirty="0">
              <a:solidFill>
                <a:schemeClr val="tx1">
                  <a:lumMod val="65000"/>
                  <a:lumOff val="35000"/>
                </a:schemeClr>
              </a:solidFill>
            </a:endParaRPr>
          </a:p>
          <a:p>
            <a:r>
              <a:rPr lang="en-US" sz="2000" b="1" dirty="0">
                <a:solidFill>
                  <a:schemeClr val="tx1">
                    <a:lumMod val="65000"/>
                    <a:lumOff val="35000"/>
                  </a:schemeClr>
                </a:solidFill>
              </a:rPr>
              <a:t>Note:</a:t>
            </a:r>
            <a:r>
              <a:rPr lang="en-US" sz="2000" dirty="0">
                <a:solidFill>
                  <a:schemeClr val="tx1">
                    <a:lumMod val="65000"/>
                    <a:lumOff val="35000"/>
                  </a:schemeClr>
                </a:solidFill>
              </a:rPr>
              <a:t> You can execute this tryout in your Visual Studio Code IDE or any other editor in case of any issue in executing/viewing response in the below- given pane.</a:t>
            </a:r>
          </a:p>
        </p:txBody>
      </p:sp>
    </p:spTree>
    <p:extLst>
      <p:ext uri="{BB962C8B-B14F-4D97-AF65-F5344CB8AC3E}">
        <p14:creationId xmlns:p14="http://schemas.microsoft.com/office/powerpoint/2010/main" val="3467870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F56DD4-86F4-94C0-5723-07B2B1132C7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D5B223D-C091-5173-40C6-4897CEB53155}"/>
              </a:ext>
            </a:extLst>
          </p:cNvPr>
          <p:cNvSpPr>
            <a:spLocks noGrp="1"/>
          </p:cNvSpPr>
          <p:nvPr>
            <p:ph type="sldNum" sz="quarter" idx="12"/>
          </p:nvPr>
        </p:nvSpPr>
        <p:spPr/>
        <p:txBody>
          <a:bodyPr/>
          <a:lstStyle/>
          <a:p>
            <a:fld id="{4A777409-9C5A-4B07-8E32-19F22F7D558C}" type="slidenum">
              <a:rPr lang="en-IN" smtClean="0"/>
              <a:t>32</a:t>
            </a:fld>
            <a:endParaRPr lang="en-IN" dirty="0"/>
          </a:p>
        </p:txBody>
      </p:sp>
      <p:sp>
        <p:nvSpPr>
          <p:cNvPr id="5" name="TextBox 4">
            <a:extLst>
              <a:ext uri="{FF2B5EF4-FFF2-40B4-BE49-F238E27FC236}">
                <a16:creationId xmlns:a16="http://schemas.microsoft.com/office/drawing/2014/main" id="{C0111A48-31F6-AE15-A72B-92556D972719}"/>
              </a:ext>
            </a:extLst>
          </p:cNvPr>
          <p:cNvSpPr txBox="1"/>
          <p:nvPr/>
        </p:nvSpPr>
        <p:spPr>
          <a:xfrm>
            <a:off x="838200" y="889843"/>
            <a:ext cx="9512431" cy="5632311"/>
          </a:xfrm>
          <a:prstGeom prst="rect">
            <a:avLst/>
          </a:prstGeom>
          <a:noFill/>
        </p:spPr>
        <p:txBody>
          <a:bodyPr wrap="square">
            <a:spAutoFit/>
          </a:bodyPr>
          <a:lstStyle/>
          <a:p>
            <a:r>
              <a:rPr lang="en-IN" sz="2000" dirty="0">
                <a:solidFill>
                  <a:schemeClr val="tx1">
                    <a:lumMod val="65000"/>
                    <a:lumOff val="35000"/>
                  </a:schemeClr>
                </a:solidFill>
              </a:rPr>
              <a:t>HTML</a:t>
            </a:r>
          </a:p>
          <a:p>
            <a:endParaRPr lang="en-IN" dirty="0"/>
          </a:p>
          <a:p>
            <a:r>
              <a:rPr lang="en-IN" dirty="0"/>
              <a:t>&lt;!DOCTYPE html&gt;</a:t>
            </a:r>
          </a:p>
          <a:p>
            <a:r>
              <a:rPr lang="en-IN" dirty="0"/>
              <a:t>&lt;html&gt;</a:t>
            </a:r>
          </a:p>
          <a:p>
            <a:endParaRPr lang="en-IN" dirty="0"/>
          </a:p>
          <a:p>
            <a:r>
              <a:rPr lang="en-IN" dirty="0"/>
              <a:t>&lt;head&gt;</a:t>
            </a:r>
          </a:p>
          <a:p>
            <a:r>
              <a:rPr lang="en-IN" dirty="0"/>
              <a:t>    &lt;title&gt;Identifier Demo&lt;/title&gt;</a:t>
            </a:r>
          </a:p>
          <a:p>
            <a:r>
              <a:rPr lang="en-IN" dirty="0"/>
              <a:t>    &lt;style&gt;</a:t>
            </a:r>
          </a:p>
          <a:p>
            <a:r>
              <a:rPr lang="en-IN" dirty="0"/>
              <a:t>        body {</a:t>
            </a:r>
          </a:p>
          <a:p>
            <a:r>
              <a:rPr lang="en-IN" dirty="0"/>
              <a:t>            padding-top: 10px;</a:t>
            </a:r>
          </a:p>
          <a:p>
            <a:r>
              <a:rPr lang="en-IN" dirty="0"/>
              <a:t>        }</a:t>
            </a:r>
          </a:p>
          <a:p>
            <a:r>
              <a:rPr lang="en-IN" dirty="0"/>
              <a:t>    &lt;/style&gt;</a:t>
            </a:r>
          </a:p>
          <a:p>
            <a:r>
              <a:rPr lang="en-IN" dirty="0"/>
              <a:t>&lt;/head&gt;</a:t>
            </a:r>
          </a:p>
          <a:p>
            <a:endParaRPr lang="en-IN" dirty="0"/>
          </a:p>
          <a:p>
            <a:r>
              <a:rPr lang="en-IN" dirty="0"/>
              <a:t>&lt;body class="container-fluid"&gt;</a:t>
            </a:r>
          </a:p>
          <a:p>
            <a:r>
              <a:rPr lang="en-IN" dirty="0"/>
              <a:t>    &lt;div class="panel panel-primary"&gt;</a:t>
            </a:r>
          </a:p>
          <a:p>
            <a:r>
              <a:rPr lang="en-IN" dirty="0"/>
              <a:t>        &lt;div class="panel-heading"&gt;</a:t>
            </a:r>
          </a:p>
          <a:p>
            <a:r>
              <a:rPr lang="en-IN" dirty="0"/>
              <a:t>            &lt;h3&gt;Body Temperature&lt;/h3&gt;</a:t>
            </a:r>
          </a:p>
          <a:p>
            <a:r>
              <a:rPr lang="en-IN" dirty="0"/>
              <a:t>        &lt;/div&gt;</a:t>
            </a:r>
          </a:p>
          <a:p>
            <a:endParaRPr lang="en-IN" dirty="0"/>
          </a:p>
        </p:txBody>
      </p:sp>
    </p:spTree>
    <p:extLst>
      <p:ext uri="{BB962C8B-B14F-4D97-AF65-F5344CB8AC3E}">
        <p14:creationId xmlns:p14="http://schemas.microsoft.com/office/powerpoint/2010/main" val="2531434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B4CA4C0-27DB-B805-465A-1E7B2028727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228EDC4-4011-1760-11EB-3ED3DD03DF69}"/>
              </a:ext>
            </a:extLst>
          </p:cNvPr>
          <p:cNvSpPr>
            <a:spLocks noGrp="1"/>
          </p:cNvSpPr>
          <p:nvPr>
            <p:ph type="sldNum" sz="quarter" idx="12"/>
          </p:nvPr>
        </p:nvSpPr>
        <p:spPr/>
        <p:txBody>
          <a:bodyPr/>
          <a:lstStyle/>
          <a:p>
            <a:fld id="{4A777409-9C5A-4B07-8E32-19F22F7D558C}" type="slidenum">
              <a:rPr lang="en-IN" smtClean="0"/>
              <a:t>33</a:t>
            </a:fld>
            <a:endParaRPr lang="en-IN" dirty="0"/>
          </a:p>
        </p:txBody>
      </p:sp>
      <p:sp>
        <p:nvSpPr>
          <p:cNvPr id="5" name="TextBox 4">
            <a:extLst>
              <a:ext uri="{FF2B5EF4-FFF2-40B4-BE49-F238E27FC236}">
                <a16:creationId xmlns:a16="http://schemas.microsoft.com/office/drawing/2014/main" id="{18A1D616-49EB-288F-F0E0-7DD073EE383B}"/>
              </a:ext>
            </a:extLst>
          </p:cNvPr>
          <p:cNvSpPr txBox="1"/>
          <p:nvPr/>
        </p:nvSpPr>
        <p:spPr>
          <a:xfrm>
            <a:off x="725864" y="906601"/>
            <a:ext cx="11840066" cy="5632311"/>
          </a:xfrm>
          <a:prstGeom prst="rect">
            <a:avLst/>
          </a:prstGeom>
          <a:noFill/>
        </p:spPr>
        <p:txBody>
          <a:bodyPr wrap="square">
            <a:spAutoFit/>
          </a:bodyPr>
          <a:lstStyle/>
          <a:p>
            <a:r>
              <a:rPr lang="en-IN" dirty="0"/>
              <a:t> &lt;div class="panel-body"&gt;</a:t>
            </a:r>
          </a:p>
          <a:p>
            <a:r>
              <a:rPr lang="en-IN" dirty="0"/>
              <a:t>            &lt;script&gt;</a:t>
            </a:r>
          </a:p>
          <a:p>
            <a:r>
              <a:rPr lang="en-IN" dirty="0"/>
              <a:t>                var </a:t>
            </a:r>
            <a:r>
              <a:rPr lang="en-IN" dirty="0" err="1"/>
              <a:t>tempFahrenheit</a:t>
            </a:r>
            <a:r>
              <a:rPr lang="en-IN" dirty="0"/>
              <a:t> = 99;</a:t>
            </a:r>
          </a:p>
          <a:p>
            <a:r>
              <a:rPr lang="en-IN" dirty="0"/>
              <a:t>                let </a:t>
            </a:r>
            <a:r>
              <a:rPr lang="en-IN" dirty="0" err="1"/>
              <a:t>TempFahrenheit</a:t>
            </a:r>
            <a:r>
              <a:rPr lang="en-IN" dirty="0"/>
              <a:t> = 99;</a:t>
            </a:r>
          </a:p>
          <a:p>
            <a:r>
              <a:rPr lang="en-IN" dirty="0"/>
              <a:t>                // let </a:t>
            </a:r>
            <a:r>
              <a:rPr lang="en-IN" dirty="0" err="1"/>
              <a:t>TempFahrenheit</a:t>
            </a:r>
            <a:r>
              <a:rPr lang="en-IN" dirty="0"/>
              <a:t>=99; Redeclaration is not allowed </a:t>
            </a:r>
          </a:p>
          <a:p>
            <a:endParaRPr lang="en-IN" dirty="0"/>
          </a:p>
          <a:p>
            <a:r>
              <a:rPr lang="en-IN" dirty="0"/>
              <a:t>                </a:t>
            </a:r>
            <a:r>
              <a:rPr lang="en-IN" dirty="0" err="1"/>
              <a:t>const</a:t>
            </a:r>
            <a:r>
              <a:rPr lang="en-IN" dirty="0"/>
              <a:t> TEMP_CELSIUS = 38;</a:t>
            </a:r>
          </a:p>
          <a:p>
            <a:endParaRPr lang="en-IN" dirty="0"/>
          </a:p>
          <a:p>
            <a:r>
              <a:rPr lang="en-IN" dirty="0"/>
              <a:t>                // </a:t>
            </a:r>
            <a:r>
              <a:rPr lang="en-IN" dirty="0" err="1"/>
              <a:t>document.write</a:t>
            </a:r>
            <a:r>
              <a:rPr lang="en-IN" dirty="0"/>
              <a:t>() is used to write content onto the HTML page</a:t>
            </a:r>
          </a:p>
          <a:p>
            <a:r>
              <a:rPr lang="en-IN" dirty="0"/>
              <a:t>                </a:t>
            </a:r>
            <a:r>
              <a:rPr lang="en-IN" dirty="0" err="1"/>
              <a:t>document.write</a:t>
            </a:r>
            <a:r>
              <a:rPr lang="en-IN" dirty="0"/>
              <a:t>("Default temperature (var) is: " + </a:t>
            </a:r>
            <a:r>
              <a:rPr lang="en-IN" dirty="0" err="1"/>
              <a:t>tempFahrenheit</a:t>
            </a:r>
            <a:r>
              <a:rPr lang="en-IN" dirty="0"/>
              <a:t> + "&lt;/span&gt;");</a:t>
            </a:r>
          </a:p>
          <a:p>
            <a:r>
              <a:rPr lang="en-IN" dirty="0"/>
              <a:t>                </a:t>
            </a:r>
            <a:r>
              <a:rPr lang="en-IN" dirty="0" err="1"/>
              <a:t>document.write</a:t>
            </a:r>
            <a:r>
              <a:rPr lang="en-IN" dirty="0"/>
              <a:t>("&lt;</a:t>
            </a:r>
            <a:r>
              <a:rPr lang="en-IN" dirty="0" err="1"/>
              <a:t>br</a:t>
            </a:r>
            <a:r>
              <a:rPr lang="en-IN" dirty="0"/>
              <a:t>/&gt;");</a:t>
            </a:r>
          </a:p>
          <a:p>
            <a:r>
              <a:rPr lang="en-IN" dirty="0"/>
              <a:t>                </a:t>
            </a:r>
            <a:r>
              <a:rPr lang="en-IN" dirty="0" err="1"/>
              <a:t>document.write</a:t>
            </a:r>
            <a:r>
              <a:rPr lang="en-IN" dirty="0"/>
              <a:t>("Default temperature (let) is: " + </a:t>
            </a:r>
            <a:r>
              <a:rPr lang="en-IN" dirty="0" err="1"/>
              <a:t>TempFahrenheit</a:t>
            </a:r>
            <a:r>
              <a:rPr lang="en-IN" dirty="0"/>
              <a:t> + "&lt;/span&gt;");</a:t>
            </a:r>
          </a:p>
          <a:p>
            <a:r>
              <a:rPr lang="en-IN" dirty="0"/>
              <a:t>                </a:t>
            </a:r>
            <a:r>
              <a:rPr lang="en-IN" dirty="0" err="1"/>
              <a:t>document.write</a:t>
            </a:r>
            <a:r>
              <a:rPr lang="en-IN" dirty="0"/>
              <a:t>("&lt;</a:t>
            </a:r>
            <a:r>
              <a:rPr lang="en-IN" dirty="0" err="1"/>
              <a:t>br</a:t>
            </a:r>
            <a:r>
              <a:rPr lang="en-IN" dirty="0"/>
              <a:t>/&gt;");</a:t>
            </a:r>
          </a:p>
          <a:p>
            <a:r>
              <a:rPr lang="en-IN" dirty="0"/>
              <a:t>                </a:t>
            </a:r>
            <a:r>
              <a:rPr lang="en-IN" dirty="0" err="1"/>
              <a:t>document.write</a:t>
            </a:r>
            <a:r>
              <a:rPr lang="en-IN" dirty="0"/>
              <a:t>("Normal body temperature in Celsius is: " + TEMP_CELSIUS + "&lt;/span&gt;");</a:t>
            </a:r>
          </a:p>
          <a:p>
            <a:r>
              <a:rPr lang="en-IN" dirty="0"/>
              <a:t>            &lt;/script&gt;</a:t>
            </a:r>
          </a:p>
          <a:p>
            <a:r>
              <a:rPr lang="en-IN" dirty="0"/>
              <a:t>        &lt;/div&gt;</a:t>
            </a:r>
          </a:p>
          <a:p>
            <a:r>
              <a:rPr lang="en-IN" dirty="0"/>
              <a:t>    &lt;/div&gt;</a:t>
            </a:r>
          </a:p>
          <a:p>
            <a:r>
              <a:rPr lang="en-IN" dirty="0"/>
              <a:t>&lt;/body&gt;</a:t>
            </a:r>
          </a:p>
          <a:p>
            <a:endParaRPr lang="en-IN" dirty="0"/>
          </a:p>
          <a:p>
            <a:r>
              <a:rPr lang="en-IN" dirty="0"/>
              <a:t>&lt;/html&gt;</a:t>
            </a:r>
          </a:p>
        </p:txBody>
      </p:sp>
    </p:spTree>
    <p:extLst>
      <p:ext uri="{BB962C8B-B14F-4D97-AF65-F5344CB8AC3E}">
        <p14:creationId xmlns:p14="http://schemas.microsoft.com/office/powerpoint/2010/main" val="160853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C8C284-792D-6F18-43E5-12E8DADEE10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81A016B-1438-41E4-3164-666657B1B995}"/>
              </a:ext>
            </a:extLst>
          </p:cNvPr>
          <p:cNvSpPr>
            <a:spLocks noGrp="1"/>
          </p:cNvSpPr>
          <p:nvPr>
            <p:ph type="sldNum" sz="quarter" idx="12"/>
          </p:nvPr>
        </p:nvSpPr>
        <p:spPr/>
        <p:txBody>
          <a:bodyPr/>
          <a:lstStyle/>
          <a:p>
            <a:fld id="{4A777409-9C5A-4B07-8E32-19F22F7D558C}" type="slidenum">
              <a:rPr lang="en-IN" smtClean="0"/>
              <a:t>34</a:t>
            </a:fld>
            <a:endParaRPr lang="en-IN" dirty="0"/>
          </a:p>
        </p:txBody>
      </p:sp>
      <p:sp>
        <p:nvSpPr>
          <p:cNvPr id="5" name="TextBox 4">
            <a:extLst>
              <a:ext uri="{FF2B5EF4-FFF2-40B4-BE49-F238E27FC236}">
                <a16:creationId xmlns:a16="http://schemas.microsoft.com/office/drawing/2014/main" id="{CCF861FB-9D61-E982-8E65-938BA566A4C4}"/>
              </a:ext>
            </a:extLst>
          </p:cNvPr>
          <p:cNvSpPr txBox="1"/>
          <p:nvPr/>
        </p:nvSpPr>
        <p:spPr>
          <a:xfrm>
            <a:off x="989029" y="653600"/>
            <a:ext cx="8607458" cy="1846659"/>
          </a:xfrm>
          <a:prstGeom prst="rect">
            <a:avLst/>
          </a:prstGeom>
          <a:noFill/>
        </p:spPr>
        <p:txBody>
          <a:bodyPr wrap="square">
            <a:spAutoFit/>
          </a:bodyPr>
          <a:lstStyle/>
          <a:p>
            <a:r>
              <a:rPr lang="en-IN" sz="2000" dirty="0">
                <a:solidFill>
                  <a:schemeClr val="tx1">
                    <a:lumMod val="65000"/>
                    <a:lumOff val="35000"/>
                  </a:schemeClr>
                </a:solidFill>
              </a:rPr>
              <a:t>CSS</a:t>
            </a:r>
          </a:p>
          <a:p>
            <a:endParaRPr lang="en-IN" dirty="0"/>
          </a:p>
          <a:p>
            <a:r>
              <a:rPr lang="en-IN" dirty="0"/>
              <a:t>body{</a:t>
            </a:r>
          </a:p>
          <a:p>
            <a:r>
              <a:rPr lang="en-IN" dirty="0"/>
              <a:t>    padding-top: 10px; </a:t>
            </a:r>
          </a:p>
          <a:p>
            <a:r>
              <a:rPr lang="en-IN" dirty="0"/>
              <a:t>    </a:t>
            </a:r>
          </a:p>
          <a:p>
            <a:r>
              <a:rPr lang="en-IN" dirty="0"/>
              <a:t>}</a:t>
            </a:r>
          </a:p>
        </p:txBody>
      </p:sp>
      <p:sp>
        <p:nvSpPr>
          <p:cNvPr id="7" name="TextBox 6">
            <a:extLst>
              <a:ext uri="{FF2B5EF4-FFF2-40B4-BE49-F238E27FC236}">
                <a16:creationId xmlns:a16="http://schemas.microsoft.com/office/drawing/2014/main" id="{23DC9EEE-D0AF-BE50-3835-40B906E3F88B}"/>
              </a:ext>
            </a:extLst>
          </p:cNvPr>
          <p:cNvSpPr txBox="1"/>
          <p:nvPr/>
        </p:nvSpPr>
        <p:spPr>
          <a:xfrm>
            <a:off x="200319" y="2474158"/>
            <a:ext cx="11791361" cy="4247317"/>
          </a:xfrm>
          <a:prstGeom prst="rect">
            <a:avLst/>
          </a:prstGeom>
          <a:noFill/>
        </p:spPr>
        <p:txBody>
          <a:bodyPr wrap="square">
            <a:spAutoFit/>
          </a:bodyPr>
          <a:lstStyle/>
          <a:p>
            <a:r>
              <a:rPr lang="en-IN" sz="2000" dirty="0" err="1">
                <a:solidFill>
                  <a:schemeClr val="tx1">
                    <a:lumMod val="65000"/>
                    <a:lumOff val="35000"/>
                  </a:schemeClr>
                </a:solidFill>
              </a:rPr>
              <a:t>JavaScriprt</a:t>
            </a:r>
            <a:r>
              <a:rPr lang="en-IN" sz="2000" dirty="0">
                <a:solidFill>
                  <a:schemeClr val="tx1">
                    <a:lumMod val="65000"/>
                    <a:lumOff val="35000"/>
                  </a:schemeClr>
                </a:solidFill>
              </a:rPr>
              <a:t> </a:t>
            </a:r>
          </a:p>
          <a:p>
            <a:r>
              <a:rPr lang="en-IN" dirty="0"/>
              <a:t>var </a:t>
            </a:r>
            <a:r>
              <a:rPr lang="en-IN" dirty="0" err="1"/>
              <a:t>tempFahrenheit</a:t>
            </a:r>
            <a:r>
              <a:rPr lang="en-IN" dirty="0"/>
              <a:t>=99; </a:t>
            </a:r>
          </a:p>
          <a:p>
            <a:r>
              <a:rPr lang="en-IN" dirty="0"/>
              <a:t>                   </a:t>
            </a:r>
          </a:p>
          <a:p>
            <a:r>
              <a:rPr lang="en-IN" dirty="0"/>
              <a:t>let </a:t>
            </a:r>
            <a:r>
              <a:rPr lang="en-IN" dirty="0" err="1"/>
              <a:t>TempFahrenheit</a:t>
            </a:r>
            <a:r>
              <a:rPr lang="en-IN" dirty="0"/>
              <a:t>=99; </a:t>
            </a:r>
          </a:p>
          <a:p>
            <a:r>
              <a:rPr lang="en-IN" dirty="0"/>
              <a:t>//let </a:t>
            </a:r>
            <a:r>
              <a:rPr lang="en-IN" dirty="0" err="1"/>
              <a:t>TempFahrenheit</a:t>
            </a:r>
            <a:r>
              <a:rPr lang="en-IN" dirty="0"/>
              <a:t>=99; Redeclaration is not allowed </a:t>
            </a:r>
          </a:p>
          <a:p>
            <a:endParaRPr lang="en-IN" dirty="0"/>
          </a:p>
          <a:p>
            <a:r>
              <a:rPr lang="en-IN" dirty="0" err="1"/>
              <a:t>const</a:t>
            </a:r>
            <a:r>
              <a:rPr lang="en-IN" dirty="0"/>
              <a:t> TEMP_CELSIUS = 38;  </a:t>
            </a:r>
          </a:p>
          <a:p>
            <a:r>
              <a:rPr lang="en-IN" dirty="0"/>
              <a:t>					</a:t>
            </a:r>
          </a:p>
          <a:p>
            <a:r>
              <a:rPr lang="en-IN" dirty="0"/>
              <a:t>// </a:t>
            </a:r>
            <a:r>
              <a:rPr lang="en-IN" dirty="0" err="1"/>
              <a:t>document.write</a:t>
            </a:r>
            <a:r>
              <a:rPr lang="en-IN" dirty="0"/>
              <a:t>() is used to write content onto the HTML page</a:t>
            </a:r>
          </a:p>
          <a:p>
            <a:r>
              <a:rPr lang="en-IN" dirty="0" err="1"/>
              <a:t>document.write</a:t>
            </a:r>
            <a:r>
              <a:rPr lang="en-IN" dirty="0"/>
              <a:t>("Default temperature (var) is: &lt;span class=\"blinking\"&gt;"+</a:t>
            </a:r>
            <a:r>
              <a:rPr lang="en-IN" dirty="0" err="1"/>
              <a:t>tempFahrenheit</a:t>
            </a:r>
            <a:r>
              <a:rPr lang="en-IN" dirty="0"/>
              <a:t>+"&lt;/span&gt;"); </a:t>
            </a:r>
          </a:p>
          <a:p>
            <a:r>
              <a:rPr lang="en-IN" dirty="0" err="1"/>
              <a:t>document.write</a:t>
            </a:r>
            <a:r>
              <a:rPr lang="en-IN" dirty="0"/>
              <a:t>("&lt;</a:t>
            </a:r>
            <a:r>
              <a:rPr lang="en-IN" dirty="0" err="1"/>
              <a:t>br</a:t>
            </a:r>
            <a:r>
              <a:rPr lang="en-IN" dirty="0"/>
              <a:t>/&gt;"); </a:t>
            </a:r>
          </a:p>
          <a:p>
            <a:r>
              <a:rPr lang="en-IN" dirty="0" err="1"/>
              <a:t>document.write</a:t>
            </a:r>
            <a:r>
              <a:rPr lang="en-IN" dirty="0"/>
              <a:t>("Default temperature (let) is: &lt;span class=\"blinking\"&gt;"+</a:t>
            </a:r>
            <a:r>
              <a:rPr lang="en-IN" dirty="0" err="1"/>
              <a:t>TempFahrenheit</a:t>
            </a:r>
            <a:r>
              <a:rPr lang="en-IN" dirty="0"/>
              <a:t>+"&lt;/span&gt;"); </a:t>
            </a:r>
          </a:p>
          <a:p>
            <a:r>
              <a:rPr lang="en-IN" dirty="0" err="1"/>
              <a:t>document.write</a:t>
            </a:r>
            <a:r>
              <a:rPr lang="en-IN" dirty="0"/>
              <a:t>("&lt;</a:t>
            </a:r>
            <a:r>
              <a:rPr lang="en-IN" dirty="0" err="1"/>
              <a:t>br</a:t>
            </a:r>
            <a:r>
              <a:rPr lang="en-IN" dirty="0"/>
              <a:t>/&gt;"); </a:t>
            </a:r>
          </a:p>
          <a:p>
            <a:r>
              <a:rPr lang="en-IN" dirty="0" err="1"/>
              <a:t>document.write</a:t>
            </a:r>
            <a:r>
              <a:rPr lang="en-IN" dirty="0"/>
              <a:t>("Normal body temperature in Celsius is: &lt;span class=\"blinking\"&gt;" + TEMP_CELSIUS +  "&lt;/span&gt;"); </a:t>
            </a:r>
          </a:p>
          <a:p>
            <a:r>
              <a:rPr lang="en-IN" dirty="0"/>
              <a:t> </a:t>
            </a:r>
          </a:p>
        </p:txBody>
      </p:sp>
    </p:spTree>
    <p:extLst>
      <p:ext uri="{BB962C8B-B14F-4D97-AF65-F5344CB8AC3E}">
        <p14:creationId xmlns:p14="http://schemas.microsoft.com/office/powerpoint/2010/main" val="1794831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581A92-15D3-950E-2901-7BC87328DF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7AD96A9-E85C-A4AF-3355-3DE463090C5B}"/>
              </a:ext>
            </a:extLst>
          </p:cNvPr>
          <p:cNvSpPr>
            <a:spLocks noGrp="1"/>
          </p:cNvSpPr>
          <p:nvPr>
            <p:ph type="sldNum" sz="quarter" idx="12"/>
          </p:nvPr>
        </p:nvSpPr>
        <p:spPr/>
        <p:txBody>
          <a:bodyPr/>
          <a:lstStyle/>
          <a:p>
            <a:fld id="{4A777409-9C5A-4B07-8E32-19F22F7D558C}" type="slidenum">
              <a:rPr lang="en-IN" smtClean="0"/>
              <a:t>35</a:t>
            </a:fld>
            <a:endParaRPr lang="en-IN" dirty="0"/>
          </a:p>
        </p:txBody>
      </p:sp>
      <p:sp>
        <p:nvSpPr>
          <p:cNvPr id="5" name="TextBox 4">
            <a:extLst>
              <a:ext uri="{FF2B5EF4-FFF2-40B4-BE49-F238E27FC236}">
                <a16:creationId xmlns:a16="http://schemas.microsoft.com/office/drawing/2014/main" id="{DF152FFD-AD5C-602E-F167-C555D0850D11}"/>
              </a:ext>
            </a:extLst>
          </p:cNvPr>
          <p:cNvSpPr txBox="1"/>
          <p:nvPr/>
        </p:nvSpPr>
        <p:spPr>
          <a:xfrm>
            <a:off x="989029" y="578904"/>
            <a:ext cx="6099142" cy="461665"/>
          </a:xfrm>
          <a:prstGeom prst="rect">
            <a:avLst/>
          </a:prstGeom>
          <a:noFill/>
        </p:spPr>
        <p:txBody>
          <a:bodyPr wrap="square">
            <a:spAutoFit/>
          </a:bodyPr>
          <a:lstStyle/>
          <a:p>
            <a:r>
              <a:rPr lang="en-IN" sz="2400" b="1" dirty="0">
                <a:solidFill>
                  <a:schemeClr val="tx1">
                    <a:lumMod val="65000"/>
                    <a:lumOff val="35000"/>
                  </a:schemeClr>
                </a:solidFill>
              </a:rPr>
              <a:t>Working with Data Types </a:t>
            </a:r>
          </a:p>
        </p:txBody>
      </p:sp>
      <p:sp>
        <p:nvSpPr>
          <p:cNvPr id="7" name="TextBox 6">
            <a:extLst>
              <a:ext uri="{FF2B5EF4-FFF2-40B4-BE49-F238E27FC236}">
                <a16:creationId xmlns:a16="http://schemas.microsoft.com/office/drawing/2014/main" id="{D83B1E00-5ABB-5CA9-8EAD-68DD27BF7C2A}"/>
              </a:ext>
            </a:extLst>
          </p:cNvPr>
          <p:cNvSpPr txBox="1"/>
          <p:nvPr/>
        </p:nvSpPr>
        <p:spPr>
          <a:xfrm>
            <a:off x="108407" y="1106816"/>
            <a:ext cx="11533695" cy="3170099"/>
          </a:xfrm>
          <a:prstGeom prst="rect">
            <a:avLst/>
          </a:prstGeom>
          <a:noFill/>
        </p:spPr>
        <p:txBody>
          <a:bodyPr wrap="square">
            <a:spAutoFit/>
          </a:bodyPr>
          <a:lstStyle/>
          <a:p>
            <a:r>
              <a:rPr lang="en-US" sz="2000" dirty="0">
                <a:solidFill>
                  <a:schemeClr val="tx1">
                    <a:lumMod val="65000"/>
                    <a:lumOff val="35000"/>
                  </a:schemeClr>
                </a:solidFill>
                <a:effectLst/>
              </a:rPr>
              <a:t>To be able to proceed with the manipulation of the data assigned to the variables, it is mandatory for a programming language to know the type of value or the type of data that the variable holds.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That is because the operations or manipulations that must be applied on a variable will be specific to the type of data that a variable will hold.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example, the result of add operation on two variables will vary based on the fact whether the value of both the variables is numeric or textual.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handle such situation, data types are used. </a:t>
            </a:r>
          </a:p>
        </p:txBody>
      </p:sp>
      <p:sp>
        <p:nvSpPr>
          <p:cNvPr id="9" name="TextBox 8">
            <a:extLst>
              <a:ext uri="{FF2B5EF4-FFF2-40B4-BE49-F238E27FC236}">
                <a16:creationId xmlns:a16="http://schemas.microsoft.com/office/drawing/2014/main" id="{D8897AA3-F7A6-CDF4-7F29-4B8877C7B094}"/>
              </a:ext>
            </a:extLst>
          </p:cNvPr>
          <p:cNvSpPr txBox="1"/>
          <p:nvPr/>
        </p:nvSpPr>
        <p:spPr>
          <a:xfrm>
            <a:off x="108407" y="4343162"/>
            <a:ext cx="11920195" cy="2246769"/>
          </a:xfrm>
          <a:prstGeom prst="rect">
            <a:avLst/>
          </a:prstGeom>
          <a:noFill/>
        </p:spPr>
        <p:txBody>
          <a:bodyPr wrap="square">
            <a:spAutoFit/>
          </a:bodyPr>
          <a:lstStyle/>
          <a:p>
            <a:r>
              <a:rPr lang="en-US" sz="2000" dirty="0">
                <a:solidFill>
                  <a:schemeClr val="tx1">
                    <a:lumMod val="65000"/>
                    <a:lumOff val="35000"/>
                  </a:schemeClr>
                </a:solidFill>
                <a:effectLst/>
              </a:rPr>
              <a:t>Data type mentions the type of value assigned to a variable. </a:t>
            </a:r>
          </a:p>
          <a:p>
            <a:r>
              <a:rPr lang="en-US" sz="2000" dirty="0">
                <a:solidFill>
                  <a:schemeClr val="tx1">
                    <a:lumMod val="65000"/>
                    <a:lumOff val="35000"/>
                  </a:schemeClr>
                </a:solidFill>
                <a:effectLst/>
              </a:rPr>
              <a:t>In JavaScript, the type is not defined during variable declaration. Instead, it is determined at run-time based on the value it is initialized with.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Hence, JavaScript language is a loosely typed or dynamically typed language.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5005882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2179C1-83DF-4B18-D6A8-860DE3E6148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2613091-4BC4-82A9-AB30-A6D76F5438C9}"/>
              </a:ext>
            </a:extLst>
          </p:cNvPr>
          <p:cNvSpPr>
            <a:spLocks noGrp="1"/>
          </p:cNvSpPr>
          <p:nvPr>
            <p:ph type="sldNum" sz="quarter" idx="12"/>
          </p:nvPr>
        </p:nvSpPr>
        <p:spPr/>
        <p:txBody>
          <a:bodyPr/>
          <a:lstStyle/>
          <a:p>
            <a:fld id="{4A777409-9C5A-4B07-8E32-19F22F7D558C}" type="slidenum">
              <a:rPr lang="en-IN" smtClean="0"/>
              <a:t>36</a:t>
            </a:fld>
            <a:endParaRPr lang="en-IN" dirty="0"/>
          </a:p>
        </p:txBody>
      </p:sp>
      <p:sp>
        <p:nvSpPr>
          <p:cNvPr id="5" name="TextBox 4">
            <a:extLst>
              <a:ext uri="{FF2B5EF4-FFF2-40B4-BE49-F238E27FC236}">
                <a16:creationId xmlns:a16="http://schemas.microsoft.com/office/drawing/2014/main" id="{EAEA60AD-81F3-D09D-8AD2-2F0817D0D4A4}"/>
              </a:ext>
            </a:extLst>
          </p:cNvPr>
          <p:cNvSpPr txBox="1"/>
          <p:nvPr/>
        </p:nvSpPr>
        <p:spPr>
          <a:xfrm>
            <a:off x="989029" y="612990"/>
            <a:ext cx="8569750" cy="923330"/>
          </a:xfrm>
          <a:prstGeom prst="rect">
            <a:avLst/>
          </a:prstGeom>
          <a:noFill/>
        </p:spPr>
        <p:txBody>
          <a:bodyPr wrap="square">
            <a:spAutoFit/>
          </a:bodyPr>
          <a:lstStyle/>
          <a:p>
            <a:r>
              <a:rPr lang="en-IN" dirty="0"/>
              <a:t>let age = 24; //number  </a:t>
            </a:r>
          </a:p>
          <a:p>
            <a:r>
              <a:rPr lang="en-IN" dirty="0"/>
              <a:t>let name = “Tom” //string  </a:t>
            </a:r>
          </a:p>
          <a:p>
            <a:r>
              <a:rPr lang="en-IN" dirty="0"/>
              <a:t>let qualified = true; //</a:t>
            </a:r>
            <a:r>
              <a:rPr lang="en-IN" dirty="0" err="1"/>
              <a:t>boolean</a:t>
            </a:r>
            <a:r>
              <a:rPr lang="en-IN" dirty="0"/>
              <a:t> </a:t>
            </a:r>
          </a:p>
        </p:txBody>
      </p:sp>
      <p:sp>
        <p:nvSpPr>
          <p:cNvPr id="7" name="TextBox 6">
            <a:extLst>
              <a:ext uri="{FF2B5EF4-FFF2-40B4-BE49-F238E27FC236}">
                <a16:creationId xmlns:a16="http://schemas.microsoft.com/office/drawing/2014/main" id="{67AE41E7-DD71-C68D-A77D-5DF1EDC69836}"/>
              </a:ext>
            </a:extLst>
          </p:cNvPr>
          <p:cNvSpPr txBox="1"/>
          <p:nvPr/>
        </p:nvSpPr>
        <p:spPr>
          <a:xfrm>
            <a:off x="202676" y="1825426"/>
            <a:ext cx="11609110" cy="1015663"/>
          </a:xfrm>
          <a:prstGeom prst="rect">
            <a:avLst/>
          </a:prstGeom>
          <a:noFill/>
        </p:spPr>
        <p:txBody>
          <a:bodyPr wrap="square">
            <a:spAutoFit/>
          </a:bodyPr>
          <a:lstStyle/>
          <a:p>
            <a:r>
              <a:rPr lang="en-US" sz="2000" dirty="0">
                <a:solidFill>
                  <a:schemeClr val="tx1">
                    <a:lumMod val="65000"/>
                    <a:lumOff val="35000"/>
                  </a:schemeClr>
                </a:solidFill>
                <a:effectLst/>
              </a:rPr>
              <a:t>Also, there can be same variable of different types in JavaScript code based on the value that is assigned to it. </a:t>
            </a:r>
          </a:p>
          <a:p>
            <a:r>
              <a:rPr lang="en-US" sz="2000" dirty="0">
                <a:solidFill>
                  <a:schemeClr val="tx1">
                    <a:lumMod val="65000"/>
                    <a:lumOff val="35000"/>
                  </a:schemeClr>
                </a:solidFill>
                <a:effectLst/>
              </a:rPr>
              <a:t>For example, if let age = 24, the variable 'age' is of type number. But if, let age = "Twenty-Four", variable 'age' is of type string. </a:t>
            </a:r>
          </a:p>
        </p:txBody>
      </p:sp>
      <p:sp>
        <p:nvSpPr>
          <p:cNvPr id="9" name="TextBox 8">
            <a:extLst>
              <a:ext uri="{FF2B5EF4-FFF2-40B4-BE49-F238E27FC236}">
                <a16:creationId xmlns:a16="http://schemas.microsoft.com/office/drawing/2014/main" id="{C8468A0E-4210-B38A-902B-BB9701B6C7AA}"/>
              </a:ext>
            </a:extLst>
          </p:cNvPr>
          <p:cNvSpPr txBox="1"/>
          <p:nvPr/>
        </p:nvSpPr>
        <p:spPr>
          <a:xfrm>
            <a:off x="202676" y="2945529"/>
            <a:ext cx="6099142" cy="400110"/>
          </a:xfrm>
          <a:prstGeom prst="rect">
            <a:avLst/>
          </a:prstGeom>
          <a:noFill/>
        </p:spPr>
        <p:txBody>
          <a:bodyPr wrap="square">
            <a:spAutoFit/>
          </a:bodyPr>
          <a:lstStyle/>
          <a:p>
            <a:r>
              <a:rPr lang="en-US" sz="2000" dirty="0">
                <a:solidFill>
                  <a:schemeClr val="tx1">
                    <a:lumMod val="65000"/>
                    <a:lumOff val="35000"/>
                  </a:schemeClr>
                </a:solidFill>
              </a:rPr>
              <a:t>JavaScript defines the following data types: </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E8238E6C-F4D2-3CFF-1B09-CDF4A774E4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0765" y="3491475"/>
            <a:ext cx="7418014" cy="2111111"/>
          </a:xfrm>
          <a:prstGeom prst="rect">
            <a:avLst/>
          </a:prstGeom>
        </p:spPr>
      </p:pic>
      <p:sp>
        <p:nvSpPr>
          <p:cNvPr id="13" name="TextBox 12">
            <a:extLst>
              <a:ext uri="{FF2B5EF4-FFF2-40B4-BE49-F238E27FC236}">
                <a16:creationId xmlns:a16="http://schemas.microsoft.com/office/drawing/2014/main" id="{1628DBF3-5836-40D6-EB22-52BFF9A0A827}"/>
              </a:ext>
            </a:extLst>
          </p:cNvPr>
          <p:cNvSpPr txBox="1"/>
          <p:nvPr/>
        </p:nvSpPr>
        <p:spPr>
          <a:xfrm>
            <a:off x="202676" y="5875678"/>
            <a:ext cx="6099142" cy="400110"/>
          </a:xfrm>
          <a:prstGeom prst="rect">
            <a:avLst/>
          </a:prstGeom>
          <a:noFill/>
        </p:spPr>
        <p:txBody>
          <a:bodyPr wrap="square">
            <a:spAutoFit/>
          </a:bodyPr>
          <a:lstStyle/>
          <a:p>
            <a:r>
              <a:rPr lang="en-US" sz="2000" dirty="0">
                <a:solidFill>
                  <a:schemeClr val="tx1">
                    <a:lumMod val="65000"/>
                    <a:lumOff val="35000"/>
                  </a:schemeClr>
                </a:solidFill>
              </a:rPr>
              <a:t>Next, let us understand each data type in detail.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1143144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86A3D9-4966-B77B-0FA3-384FE648DBA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BB4D5C-2A41-7C96-F923-3D7EF77DC629}"/>
              </a:ext>
            </a:extLst>
          </p:cNvPr>
          <p:cNvSpPr>
            <a:spLocks noGrp="1"/>
          </p:cNvSpPr>
          <p:nvPr>
            <p:ph type="sldNum" sz="quarter" idx="12"/>
          </p:nvPr>
        </p:nvSpPr>
        <p:spPr/>
        <p:txBody>
          <a:bodyPr/>
          <a:lstStyle/>
          <a:p>
            <a:fld id="{4A777409-9C5A-4B07-8E32-19F22F7D558C}" type="slidenum">
              <a:rPr lang="en-IN" smtClean="0"/>
              <a:t>37</a:t>
            </a:fld>
            <a:endParaRPr lang="en-IN" dirty="0"/>
          </a:p>
        </p:txBody>
      </p:sp>
      <p:sp>
        <p:nvSpPr>
          <p:cNvPr id="5" name="TextBox 4">
            <a:extLst>
              <a:ext uri="{FF2B5EF4-FFF2-40B4-BE49-F238E27FC236}">
                <a16:creationId xmlns:a16="http://schemas.microsoft.com/office/drawing/2014/main" id="{753C2E18-5F2D-AE5C-6DD5-6328016869A5}"/>
              </a:ext>
            </a:extLst>
          </p:cNvPr>
          <p:cNvSpPr txBox="1"/>
          <p:nvPr/>
        </p:nvSpPr>
        <p:spPr>
          <a:xfrm>
            <a:off x="989029" y="597758"/>
            <a:ext cx="6099142" cy="461665"/>
          </a:xfrm>
          <a:prstGeom prst="rect">
            <a:avLst/>
          </a:prstGeom>
          <a:noFill/>
        </p:spPr>
        <p:txBody>
          <a:bodyPr wrap="square">
            <a:spAutoFit/>
          </a:bodyPr>
          <a:lstStyle/>
          <a:p>
            <a:r>
              <a:rPr lang="en-IN" sz="2400" b="1" dirty="0">
                <a:solidFill>
                  <a:schemeClr val="tx1">
                    <a:lumMod val="65000"/>
                    <a:lumOff val="35000"/>
                  </a:schemeClr>
                </a:solidFill>
              </a:rPr>
              <a:t>Primitive Data Types </a:t>
            </a:r>
          </a:p>
        </p:txBody>
      </p:sp>
      <p:sp>
        <p:nvSpPr>
          <p:cNvPr id="7" name="TextBox 6">
            <a:extLst>
              <a:ext uri="{FF2B5EF4-FFF2-40B4-BE49-F238E27FC236}">
                <a16:creationId xmlns:a16="http://schemas.microsoft.com/office/drawing/2014/main" id="{1713B43C-13C2-E2F6-9FE6-E2349BD5B6D5}"/>
              </a:ext>
            </a:extLst>
          </p:cNvPr>
          <p:cNvSpPr txBox="1"/>
          <p:nvPr/>
        </p:nvSpPr>
        <p:spPr>
          <a:xfrm>
            <a:off x="144683" y="1316636"/>
            <a:ext cx="11314254" cy="1938992"/>
          </a:xfrm>
          <a:prstGeom prst="rect">
            <a:avLst/>
          </a:prstGeom>
          <a:noFill/>
        </p:spPr>
        <p:txBody>
          <a:bodyPr wrap="square">
            <a:spAutoFit/>
          </a:bodyPr>
          <a:lstStyle/>
          <a:p>
            <a:r>
              <a:rPr lang="en-US" sz="2000" dirty="0">
                <a:solidFill>
                  <a:schemeClr val="tx1">
                    <a:lumMod val="65000"/>
                    <a:lumOff val="35000"/>
                  </a:schemeClr>
                </a:solidFill>
                <a:effectLst/>
              </a:rPr>
              <a:t>The data is said to be primitive if it contains an individual value. </a:t>
            </a:r>
          </a:p>
          <a:p>
            <a:r>
              <a:rPr lang="en-US" sz="2000" dirty="0">
                <a:solidFill>
                  <a:schemeClr val="tx1">
                    <a:lumMod val="65000"/>
                    <a:lumOff val="35000"/>
                  </a:schemeClr>
                </a:solidFill>
                <a:effectLst/>
              </a:rPr>
              <a:t>Let us explore each of the primitive data types individually.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Number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store a variable that holds a numeric value, the primitive data type  number is used. In almost all the programming languages a number data type gets classified as shown below: </a:t>
            </a:r>
          </a:p>
        </p:txBody>
      </p:sp>
      <p:pic>
        <p:nvPicPr>
          <p:cNvPr id="9" name="Picture 8">
            <a:extLst>
              <a:ext uri="{FF2B5EF4-FFF2-40B4-BE49-F238E27FC236}">
                <a16:creationId xmlns:a16="http://schemas.microsoft.com/office/drawing/2014/main" id="{02BF0DA6-258B-426A-11B5-F181CA6340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0937" y="3655151"/>
            <a:ext cx="6601746" cy="1886213"/>
          </a:xfrm>
          <a:prstGeom prst="rect">
            <a:avLst/>
          </a:prstGeom>
        </p:spPr>
      </p:pic>
    </p:spTree>
    <p:extLst>
      <p:ext uri="{BB962C8B-B14F-4D97-AF65-F5344CB8AC3E}">
        <p14:creationId xmlns:p14="http://schemas.microsoft.com/office/powerpoint/2010/main" val="23242803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96CB4CA-97D6-937C-A04D-005EDAFED27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561A883-AC95-5FC8-FBD9-2707CDBE86B6}"/>
              </a:ext>
            </a:extLst>
          </p:cNvPr>
          <p:cNvSpPr>
            <a:spLocks noGrp="1"/>
          </p:cNvSpPr>
          <p:nvPr>
            <p:ph type="sldNum" sz="quarter" idx="12"/>
          </p:nvPr>
        </p:nvSpPr>
        <p:spPr/>
        <p:txBody>
          <a:bodyPr/>
          <a:lstStyle/>
          <a:p>
            <a:fld id="{4A777409-9C5A-4B07-8E32-19F22F7D558C}" type="slidenum">
              <a:rPr lang="en-IN" smtClean="0"/>
              <a:t>38</a:t>
            </a:fld>
            <a:endParaRPr lang="en-IN" dirty="0"/>
          </a:p>
        </p:txBody>
      </p:sp>
      <p:sp>
        <p:nvSpPr>
          <p:cNvPr id="5" name="TextBox 4">
            <a:extLst>
              <a:ext uri="{FF2B5EF4-FFF2-40B4-BE49-F238E27FC236}">
                <a16:creationId xmlns:a16="http://schemas.microsoft.com/office/drawing/2014/main" id="{01C73A27-780A-DD32-0B31-4FA62EB36DAE}"/>
              </a:ext>
            </a:extLst>
          </p:cNvPr>
          <p:cNvSpPr txBox="1"/>
          <p:nvPr/>
        </p:nvSpPr>
        <p:spPr>
          <a:xfrm>
            <a:off x="164968" y="904502"/>
            <a:ext cx="11420574" cy="1631216"/>
          </a:xfrm>
          <a:prstGeom prst="rect">
            <a:avLst/>
          </a:prstGeom>
          <a:noFill/>
        </p:spPr>
        <p:txBody>
          <a:bodyPr wrap="square">
            <a:spAutoFit/>
          </a:bodyPr>
          <a:lstStyle/>
          <a:p>
            <a:r>
              <a:rPr lang="en-US" sz="2000" dirty="0">
                <a:solidFill>
                  <a:schemeClr val="tx1">
                    <a:lumMod val="65000"/>
                    <a:lumOff val="35000"/>
                  </a:schemeClr>
                </a:solidFill>
                <a:effectLst/>
              </a:rPr>
              <a:t>But in JavaScript. the data type number is assigned to the values of type integer, long, float, and double. For example, the variable with number data type can hold values such as 300, 20.50, 10001, and 13456.89.</a:t>
            </a:r>
          </a:p>
          <a:p>
            <a:r>
              <a:rPr lang="en-US" sz="2000" dirty="0">
                <a:solidFill>
                  <a:schemeClr val="tx1">
                    <a:lumMod val="65000"/>
                    <a:lumOff val="35000"/>
                  </a:schemeClr>
                </a:solidFill>
                <a:effectLst/>
              </a:rPr>
              <a:t>Constant of type number can be declared like this: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r>
              <a:rPr lang="en-US" sz="2000" dirty="0">
                <a:solidFill>
                  <a:schemeClr val="tx1">
                    <a:lumMod val="65000"/>
                    <a:lumOff val="35000"/>
                  </a:schemeClr>
                </a:solidFill>
                <a:effectLst/>
              </a:rPr>
              <a:t> </a:t>
            </a:r>
          </a:p>
        </p:txBody>
      </p:sp>
      <p:sp>
        <p:nvSpPr>
          <p:cNvPr id="7" name="TextBox 6">
            <a:extLst>
              <a:ext uri="{FF2B5EF4-FFF2-40B4-BE49-F238E27FC236}">
                <a16:creationId xmlns:a16="http://schemas.microsoft.com/office/drawing/2014/main" id="{13936648-39E2-2812-8D09-6676098EA361}"/>
              </a:ext>
            </a:extLst>
          </p:cNvPr>
          <p:cNvSpPr txBox="1"/>
          <p:nvPr/>
        </p:nvSpPr>
        <p:spPr>
          <a:xfrm>
            <a:off x="376635" y="2567545"/>
            <a:ext cx="6099142" cy="646331"/>
          </a:xfrm>
          <a:prstGeom prst="rect">
            <a:avLst/>
          </a:prstGeom>
          <a:noFill/>
        </p:spPr>
        <p:txBody>
          <a:bodyPr wrap="square">
            <a:spAutoFit/>
          </a:bodyPr>
          <a:lstStyle/>
          <a:p>
            <a:r>
              <a:rPr lang="en-IN" dirty="0" err="1"/>
              <a:t>const</a:t>
            </a:r>
            <a:r>
              <a:rPr lang="en-IN" dirty="0"/>
              <a:t> pi = 3.14; // its value is 3.14  </a:t>
            </a:r>
          </a:p>
          <a:p>
            <a:r>
              <a:rPr lang="en-IN" dirty="0" err="1"/>
              <a:t>const</a:t>
            </a:r>
            <a:r>
              <a:rPr lang="en-IN" dirty="0"/>
              <a:t> </a:t>
            </a:r>
            <a:r>
              <a:rPr lang="en-IN" dirty="0" err="1"/>
              <a:t>smallestNaturalNumber</a:t>
            </a:r>
            <a:r>
              <a:rPr lang="en-IN" dirty="0"/>
              <a:t> = 0; // its value is 0 </a:t>
            </a:r>
          </a:p>
        </p:txBody>
      </p:sp>
      <p:sp>
        <p:nvSpPr>
          <p:cNvPr id="9" name="TextBox 8">
            <a:extLst>
              <a:ext uri="{FF2B5EF4-FFF2-40B4-BE49-F238E27FC236}">
                <a16:creationId xmlns:a16="http://schemas.microsoft.com/office/drawing/2014/main" id="{1129079D-3E78-827E-557F-0CBE0BCB698F}"/>
              </a:ext>
            </a:extLst>
          </p:cNvPr>
          <p:cNvSpPr txBox="1"/>
          <p:nvPr/>
        </p:nvSpPr>
        <p:spPr>
          <a:xfrm>
            <a:off x="164968" y="3245704"/>
            <a:ext cx="11844780" cy="1323439"/>
          </a:xfrm>
          <a:prstGeom prst="rect">
            <a:avLst/>
          </a:prstGeom>
          <a:noFill/>
        </p:spPr>
        <p:txBody>
          <a:bodyPr wrap="square">
            <a:spAutoFit/>
          </a:bodyPr>
          <a:lstStyle/>
          <a:p>
            <a:r>
              <a:rPr lang="en-US" sz="2000" dirty="0">
                <a:solidFill>
                  <a:schemeClr val="tx1">
                    <a:lumMod val="65000"/>
                    <a:lumOff val="35000"/>
                  </a:schemeClr>
                </a:solidFill>
                <a:effectLst/>
              </a:rPr>
              <a:t>In JavaScript, any other value that does not belong to the above-mentioned types is not considered as a legal number. Such values are represented as </a:t>
            </a:r>
            <a:r>
              <a:rPr lang="en-US" sz="2000" dirty="0" err="1">
                <a:solidFill>
                  <a:schemeClr val="tx1">
                    <a:lumMod val="65000"/>
                    <a:lumOff val="35000"/>
                  </a:schemeClr>
                </a:solidFill>
                <a:effectLst/>
              </a:rPr>
              <a:t>NaN</a:t>
            </a:r>
            <a:r>
              <a:rPr lang="en-US" sz="2000" dirty="0">
                <a:solidFill>
                  <a:schemeClr val="tx1">
                    <a:lumMod val="65000"/>
                    <a:lumOff val="35000"/>
                  </a:schemeClr>
                </a:solidFill>
                <a:effectLst/>
              </a:rPr>
              <a:t> (Not-a-Number).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26C9410F-ABBF-CFB5-922D-23C15F3D55BE}"/>
              </a:ext>
            </a:extLst>
          </p:cNvPr>
          <p:cNvSpPr txBox="1"/>
          <p:nvPr/>
        </p:nvSpPr>
        <p:spPr>
          <a:xfrm>
            <a:off x="164968" y="4677278"/>
            <a:ext cx="6099142" cy="646331"/>
          </a:xfrm>
          <a:prstGeom prst="rect">
            <a:avLst/>
          </a:prstGeom>
          <a:noFill/>
        </p:spPr>
        <p:txBody>
          <a:bodyPr wrap="square">
            <a:spAutoFit/>
          </a:bodyPr>
          <a:lstStyle/>
          <a:p>
            <a:r>
              <a:rPr lang="en-IN" dirty="0"/>
              <a:t>let result = 0/0; // its value is </a:t>
            </a:r>
            <a:r>
              <a:rPr lang="en-IN" dirty="0" err="1"/>
              <a:t>NaN</a:t>
            </a:r>
            <a:r>
              <a:rPr lang="en-IN" dirty="0"/>
              <a:t>  </a:t>
            </a:r>
          </a:p>
          <a:p>
            <a:r>
              <a:rPr lang="en-IN" dirty="0"/>
              <a:t>let result = "Ten" * 5; //its value is </a:t>
            </a:r>
            <a:r>
              <a:rPr lang="en-IN" dirty="0" err="1"/>
              <a:t>NaN</a:t>
            </a:r>
            <a:r>
              <a:rPr lang="en-IN" dirty="0"/>
              <a:t> </a:t>
            </a:r>
          </a:p>
        </p:txBody>
      </p:sp>
    </p:spTree>
    <p:extLst>
      <p:ext uri="{BB962C8B-B14F-4D97-AF65-F5344CB8AC3E}">
        <p14:creationId xmlns:p14="http://schemas.microsoft.com/office/powerpoint/2010/main" val="754024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E34328-6A3C-4A81-87AA-54128A7713C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087722-D069-21FB-1578-BA5D8825000B}"/>
              </a:ext>
            </a:extLst>
          </p:cNvPr>
          <p:cNvSpPr>
            <a:spLocks noGrp="1"/>
          </p:cNvSpPr>
          <p:nvPr>
            <p:ph type="sldNum" sz="quarter" idx="12"/>
          </p:nvPr>
        </p:nvSpPr>
        <p:spPr/>
        <p:txBody>
          <a:bodyPr/>
          <a:lstStyle/>
          <a:p>
            <a:fld id="{4A777409-9C5A-4B07-8E32-19F22F7D558C}" type="slidenum">
              <a:rPr lang="en-IN" smtClean="0"/>
              <a:t>39</a:t>
            </a:fld>
            <a:endParaRPr lang="en-IN" dirty="0"/>
          </a:p>
        </p:txBody>
      </p:sp>
      <p:sp>
        <p:nvSpPr>
          <p:cNvPr id="5" name="TextBox 4">
            <a:extLst>
              <a:ext uri="{FF2B5EF4-FFF2-40B4-BE49-F238E27FC236}">
                <a16:creationId xmlns:a16="http://schemas.microsoft.com/office/drawing/2014/main" id="{664F06BC-B723-D626-5DE7-EFE9469D248C}"/>
              </a:ext>
            </a:extLst>
          </p:cNvPr>
          <p:cNvSpPr txBox="1"/>
          <p:nvPr/>
        </p:nvSpPr>
        <p:spPr>
          <a:xfrm>
            <a:off x="853125" y="640552"/>
            <a:ext cx="10393051" cy="1631216"/>
          </a:xfrm>
          <a:prstGeom prst="rect">
            <a:avLst/>
          </a:prstGeom>
          <a:noFill/>
        </p:spPr>
        <p:txBody>
          <a:bodyPr wrap="square">
            <a:spAutoFit/>
          </a:bodyPr>
          <a:lstStyle/>
          <a:p>
            <a:r>
              <a:rPr lang="en-US" sz="2000" b="1" dirty="0">
                <a:solidFill>
                  <a:schemeClr val="tx1">
                    <a:lumMod val="65000"/>
                    <a:lumOff val="35000"/>
                  </a:schemeClr>
                </a:solidFill>
                <a:effectLst/>
              </a:rPr>
              <a:t>String</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a variable is used to store textual value, a primitive data type string is used. Thus, the string represents textual values. String values are written in quotes, either single or double.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848D26B4-1AC6-9075-15E4-911EB7DB5A78}"/>
              </a:ext>
            </a:extLst>
          </p:cNvPr>
          <p:cNvSpPr txBox="1"/>
          <p:nvPr/>
        </p:nvSpPr>
        <p:spPr>
          <a:xfrm>
            <a:off x="853125" y="2404083"/>
            <a:ext cx="9959419" cy="646331"/>
          </a:xfrm>
          <a:prstGeom prst="rect">
            <a:avLst/>
          </a:prstGeom>
          <a:noFill/>
        </p:spPr>
        <p:txBody>
          <a:bodyPr wrap="square">
            <a:spAutoFit/>
          </a:bodyPr>
          <a:lstStyle/>
          <a:p>
            <a:r>
              <a:rPr lang="en-IN" dirty="0"/>
              <a:t>let </a:t>
            </a:r>
            <a:r>
              <a:rPr lang="en-IN" dirty="0" err="1"/>
              <a:t>personName</a:t>
            </a:r>
            <a:r>
              <a:rPr lang="en-IN" dirty="0"/>
              <a:t>= “</a:t>
            </a:r>
            <a:r>
              <a:rPr lang="en-IN" dirty="0" err="1"/>
              <a:t>Rexha</a:t>
            </a:r>
            <a:r>
              <a:rPr lang="en-IN" dirty="0"/>
              <a:t>”;    //OR  </a:t>
            </a:r>
          </a:p>
          <a:p>
            <a:r>
              <a:rPr lang="en-IN" dirty="0"/>
              <a:t>let </a:t>
            </a:r>
            <a:r>
              <a:rPr lang="en-IN" dirty="0" err="1"/>
              <a:t>personName</a:t>
            </a:r>
            <a:r>
              <a:rPr lang="en-IN" dirty="0"/>
              <a:t> = ‘</a:t>
            </a:r>
            <a:r>
              <a:rPr lang="en-IN" dirty="0" err="1"/>
              <a:t>Rexha</a:t>
            </a:r>
            <a:r>
              <a:rPr lang="en-IN" dirty="0"/>
              <a:t>’;    // both will have its value as </a:t>
            </a:r>
            <a:r>
              <a:rPr lang="en-IN" dirty="0" err="1"/>
              <a:t>Rexha</a:t>
            </a:r>
            <a:r>
              <a:rPr lang="en-IN" dirty="0"/>
              <a:t> </a:t>
            </a:r>
          </a:p>
        </p:txBody>
      </p:sp>
      <p:sp>
        <p:nvSpPr>
          <p:cNvPr id="9" name="TextBox 8">
            <a:extLst>
              <a:ext uri="{FF2B5EF4-FFF2-40B4-BE49-F238E27FC236}">
                <a16:creationId xmlns:a16="http://schemas.microsoft.com/office/drawing/2014/main" id="{4C344A68-E311-8A77-A2FF-D9B886F040D7}"/>
              </a:ext>
            </a:extLst>
          </p:cNvPr>
          <p:cNvSpPr txBox="1"/>
          <p:nvPr/>
        </p:nvSpPr>
        <p:spPr>
          <a:xfrm>
            <a:off x="287516" y="3324571"/>
            <a:ext cx="11769365" cy="1323439"/>
          </a:xfrm>
          <a:prstGeom prst="rect">
            <a:avLst/>
          </a:prstGeom>
          <a:noFill/>
        </p:spPr>
        <p:txBody>
          <a:bodyPr wrap="square">
            <a:spAutoFit/>
          </a:bodyPr>
          <a:lstStyle/>
          <a:p>
            <a:r>
              <a:rPr lang="en-US" sz="2000" dirty="0">
                <a:solidFill>
                  <a:schemeClr val="tx1">
                    <a:lumMod val="65000"/>
                    <a:lumOff val="35000"/>
                  </a:schemeClr>
                </a:solidFill>
                <a:effectLst/>
              </a:rPr>
              <a:t>You can use quotes inside a string but that shouldn't match the quotes surrounding the string. Strings containing single quotes must be enclosed within double quotes and vice versa.</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  </a:t>
            </a:r>
          </a:p>
        </p:txBody>
      </p:sp>
      <p:sp>
        <p:nvSpPr>
          <p:cNvPr id="11" name="TextBox 10">
            <a:extLst>
              <a:ext uri="{FF2B5EF4-FFF2-40B4-BE49-F238E27FC236}">
                <a16:creationId xmlns:a16="http://schemas.microsoft.com/office/drawing/2014/main" id="{1D2D6C2A-FB3F-898C-DAD5-27BE5A0D4F8A}"/>
              </a:ext>
            </a:extLst>
          </p:cNvPr>
          <p:cNvSpPr txBox="1"/>
          <p:nvPr/>
        </p:nvSpPr>
        <p:spPr>
          <a:xfrm>
            <a:off x="853125" y="4758754"/>
            <a:ext cx="6099142" cy="646331"/>
          </a:xfrm>
          <a:prstGeom prst="rect">
            <a:avLst/>
          </a:prstGeom>
          <a:noFill/>
        </p:spPr>
        <p:txBody>
          <a:bodyPr wrap="square">
            <a:spAutoFit/>
          </a:bodyPr>
          <a:lstStyle/>
          <a:p>
            <a:r>
              <a:rPr lang="en-IN" dirty="0"/>
              <a:t>let ownership= "</a:t>
            </a:r>
            <a:r>
              <a:rPr lang="en-IN" dirty="0" err="1"/>
              <a:t>Rexha's</a:t>
            </a:r>
            <a:r>
              <a:rPr lang="en-IN" dirty="0"/>
              <a:t>";    //OR     </a:t>
            </a:r>
          </a:p>
          <a:p>
            <a:r>
              <a:rPr lang="en-IN" dirty="0"/>
              <a:t>let ownership = '</a:t>
            </a:r>
            <a:r>
              <a:rPr lang="en-IN" dirty="0" err="1"/>
              <a:t>Rexha"s</a:t>
            </a:r>
            <a:r>
              <a:rPr lang="en-IN" dirty="0"/>
              <a:t>'; </a:t>
            </a:r>
          </a:p>
        </p:txBody>
      </p:sp>
    </p:spTree>
    <p:extLst>
      <p:ext uri="{BB962C8B-B14F-4D97-AF65-F5344CB8AC3E}">
        <p14:creationId xmlns:p14="http://schemas.microsoft.com/office/powerpoint/2010/main" val="3645480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9DFC98-DD14-1751-B04F-F392A9840B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497F3F8-24CD-2090-4F63-97B720E40FC3}"/>
              </a:ext>
            </a:extLst>
          </p:cNvPr>
          <p:cNvSpPr>
            <a:spLocks noGrp="1"/>
          </p:cNvSpPr>
          <p:nvPr>
            <p:ph type="sldNum" sz="quarter" idx="12"/>
          </p:nvPr>
        </p:nvSpPr>
        <p:spPr/>
        <p:txBody>
          <a:bodyPr/>
          <a:lstStyle/>
          <a:p>
            <a:fld id="{4A777409-9C5A-4B07-8E32-19F22F7D558C}" type="slidenum">
              <a:rPr lang="en-IN" smtClean="0"/>
              <a:t>4</a:t>
            </a:fld>
            <a:endParaRPr lang="en-IN" dirty="0"/>
          </a:p>
        </p:txBody>
      </p:sp>
      <p:sp>
        <p:nvSpPr>
          <p:cNvPr id="5" name="TextBox 4">
            <a:extLst>
              <a:ext uri="{FF2B5EF4-FFF2-40B4-BE49-F238E27FC236}">
                <a16:creationId xmlns:a16="http://schemas.microsoft.com/office/drawing/2014/main" id="{8D90B2A7-33E3-6C43-5728-9AE266D0DDD4}"/>
              </a:ext>
            </a:extLst>
          </p:cNvPr>
          <p:cNvSpPr txBox="1"/>
          <p:nvPr/>
        </p:nvSpPr>
        <p:spPr>
          <a:xfrm>
            <a:off x="989029" y="650697"/>
            <a:ext cx="10436258" cy="707886"/>
          </a:xfrm>
          <a:prstGeom prst="rect">
            <a:avLst/>
          </a:prstGeom>
          <a:noFill/>
        </p:spPr>
        <p:txBody>
          <a:bodyPr wrap="square">
            <a:spAutoFit/>
          </a:bodyPr>
          <a:lstStyle/>
          <a:p>
            <a:r>
              <a:rPr lang="en-US" sz="2000" dirty="0">
                <a:solidFill>
                  <a:schemeClr val="tx1">
                    <a:lumMod val="65000"/>
                    <a:lumOff val="35000"/>
                  </a:schemeClr>
                </a:solidFill>
              </a:rPr>
              <a:t>When this link is clicked, the '</a:t>
            </a:r>
            <a:r>
              <a:rPr lang="en-US" sz="2000" dirty="0" err="1">
                <a:solidFill>
                  <a:schemeClr val="tx1">
                    <a:lumMod val="65000"/>
                    <a:lumOff val="35000"/>
                  </a:schemeClr>
                </a:solidFill>
              </a:rPr>
              <a:t>SignUp</a:t>
            </a:r>
            <a:r>
              <a:rPr lang="en-US" sz="2000" dirty="0">
                <a:solidFill>
                  <a:schemeClr val="tx1">
                    <a:lumMod val="65000"/>
                    <a:lumOff val="35000"/>
                  </a:schemeClr>
                </a:solidFill>
              </a:rPr>
              <a:t>' form is displayed. It contains three fields - 'Username', 'Email', and 'Password' and in some cases a 'Submit' button as well.</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0D464B92-1194-A556-6588-8DCD8A574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4889" y="1516653"/>
            <a:ext cx="7142857" cy="3447619"/>
          </a:xfrm>
          <a:prstGeom prst="rect">
            <a:avLst/>
          </a:prstGeom>
        </p:spPr>
      </p:pic>
      <p:sp>
        <p:nvSpPr>
          <p:cNvPr id="9" name="TextBox 8">
            <a:extLst>
              <a:ext uri="{FF2B5EF4-FFF2-40B4-BE49-F238E27FC236}">
                <a16:creationId xmlns:a16="http://schemas.microsoft.com/office/drawing/2014/main" id="{10BAA4CA-1A20-3932-5F64-6B41806AE70F}"/>
              </a:ext>
            </a:extLst>
          </p:cNvPr>
          <p:cNvSpPr txBox="1"/>
          <p:nvPr/>
        </p:nvSpPr>
        <p:spPr>
          <a:xfrm>
            <a:off x="904187" y="5191640"/>
            <a:ext cx="11114987" cy="1015663"/>
          </a:xfrm>
          <a:prstGeom prst="rect">
            <a:avLst/>
          </a:prstGeom>
          <a:noFill/>
        </p:spPr>
        <p:txBody>
          <a:bodyPr wrap="square">
            <a:spAutoFit/>
          </a:bodyPr>
          <a:lstStyle/>
          <a:p>
            <a:r>
              <a:rPr lang="en-US" sz="2000" dirty="0">
                <a:solidFill>
                  <a:schemeClr val="tx1">
                    <a:lumMod val="65000"/>
                    <a:lumOff val="35000"/>
                  </a:schemeClr>
                </a:solidFill>
              </a:rPr>
              <a:t>When data is entered in the fields and the button is clicked, then data entered in the fields will be validated and </a:t>
            </a:r>
            <a:r>
              <a:rPr lang="en-US" sz="2000" dirty="0" err="1">
                <a:solidFill>
                  <a:schemeClr val="tx1">
                    <a:lumMod val="65000"/>
                    <a:lumOff val="35000"/>
                  </a:schemeClr>
                </a:solidFill>
              </a:rPr>
              <a:t>accordingly,next</a:t>
            </a:r>
            <a:r>
              <a:rPr lang="en-US" sz="2000" dirty="0">
                <a:solidFill>
                  <a:schemeClr val="tx1">
                    <a:lumMod val="65000"/>
                    <a:lumOff val="35000"/>
                  </a:schemeClr>
                </a:solidFill>
              </a:rPr>
              <a:t> view page loaded. If data is invalid, an error message is displayed, if valid, the application navigates to homepage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457884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47BDE17-A56B-35DA-2821-B66FBA0B552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88D9B2-BBC5-C325-3C3C-8D4C416452FE}"/>
              </a:ext>
            </a:extLst>
          </p:cNvPr>
          <p:cNvSpPr>
            <a:spLocks noGrp="1"/>
          </p:cNvSpPr>
          <p:nvPr>
            <p:ph type="sldNum" sz="quarter" idx="12"/>
          </p:nvPr>
        </p:nvSpPr>
        <p:spPr/>
        <p:txBody>
          <a:bodyPr/>
          <a:lstStyle/>
          <a:p>
            <a:fld id="{4A777409-9C5A-4B07-8E32-19F22F7D558C}" type="slidenum">
              <a:rPr lang="en-IN" smtClean="0"/>
              <a:t>40</a:t>
            </a:fld>
            <a:endParaRPr lang="en-IN" dirty="0"/>
          </a:p>
        </p:txBody>
      </p:sp>
      <p:sp>
        <p:nvSpPr>
          <p:cNvPr id="5" name="TextBox 4">
            <a:extLst>
              <a:ext uri="{FF2B5EF4-FFF2-40B4-BE49-F238E27FC236}">
                <a16:creationId xmlns:a16="http://schemas.microsoft.com/office/drawing/2014/main" id="{523FBA38-E978-9900-052E-42D477B8B5D1}"/>
              </a:ext>
            </a:extLst>
          </p:cNvPr>
          <p:cNvSpPr txBox="1"/>
          <p:nvPr/>
        </p:nvSpPr>
        <p:spPr>
          <a:xfrm>
            <a:off x="989028" y="668832"/>
            <a:ext cx="10266575" cy="1631216"/>
          </a:xfrm>
          <a:prstGeom prst="rect">
            <a:avLst/>
          </a:prstGeom>
          <a:noFill/>
        </p:spPr>
        <p:txBody>
          <a:bodyPr wrap="square">
            <a:spAutoFit/>
          </a:bodyPr>
          <a:lstStyle/>
          <a:p>
            <a:r>
              <a:rPr lang="en-US" sz="2000" dirty="0">
                <a:solidFill>
                  <a:schemeClr val="tx1">
                    <a:lumMod val="65000"/>
                    <a:lumOff val="35000"/>
                  </a:schemeClr>
                </a:solidFill>
                <a:effectLst/>
              </a:rPr>
              <a:t>This will be interpreted as </a:t>
            </a:r>
            <a:r>
              <a:rPr lang="en-US" sz="2000" dirty="0" err="1">
                <a:solidFill>
                  <a:schemeClr val="tx1">
                    <a:lumMod val="65000"/>
                    <a:lumOff val="35000"/>
                  </a:schemeClr>
                </a:solidFill>
                <a:effectLst/>
              </a:rPr>
              <a:t>Rexha's</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Rexha"s</a:t>
            </a:r>
            <a:r>
              <a:rPr lang="en-US" sz="2000" dirty="0">
                <a:solidFill>
                  <a:schemeClr val="tx1">
                    <a:lumMod val="65000"/>
                    <a:lumOff val="35000"/>
                  </a:schemeClr>
                </a:solidFill>
                <a:effectLst/>
              </a:rPr>
              <a:t>  respectively. Thus, use opposite quotes inside and outside of JavaScript single and double quotes.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But if you use the same quotes inside a string and to enclose the string: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  </a:t>
            </a:r>
          </a:p>
        </p:txBody>
      </p:sp>
      <p:sp>
        <p:nvSpPr>
          <p:cNvPr id="7" name="TextBox 6">
            <a:extLst>
              <a:ext uri="{FF2B5EF4-FFF2-40B4-BE49-F238E27FC236}">
                <a16:creationId xmlns:a16="http://schemas.microsoft.com/office/drawing/2014/main" id="{4D02CEB1-3C99-9399-9D6E-5BD94A51EF13}"/>
              </a:ext>
            </a:extLst>
          </p:cNvPr>
          <p:cNvSpPr txBox="1"/>
          <p:nvPr/>
        </p:nvSpPr>
        <p:spPr>
          <a:xfrm>
            <a:off x="989029" y="2486022"/>
            <a:ext cx="6099142" cy="646331"/>
          </a:xfrm>
          <a:prstGeom prst="rect">
            <a:avLst/>
          </a:prstGeom>
          <a:noFill/>
        </p:spPr>
        <p:txBody>
          <a:bodyPr wrap="square">
            <a:spAutoFit/>
          </a:bodyPr>
          <a:lstStyle/>
          <a:p>
            <a:r>
              <a:rPr lang="en-IN" dirty="0"/>
              <a:t>let ownership= "</a:t>
            </a:r>
            <a:r>
              <a:rPr lang="en-IN" dirty="0" err="1"/>
              <a:t>Rexha"s</a:t>
            </a:r>
            <a:r>
              <a:rPr lang="en-IN" dirty="0"/>
              <a:t>";    //OR</a:t>
            </a:r>
          </a:p>
          <a:p>
            <a:r>
              <a:rPr lang="en-IN" dirty="0"/>
              <a:t>let ownership = '</a:t>
            </a:r>
            <a:r>
              <a:rPr lang="en-IN" dirty="0" err="1"/>
              <a:t>Rexha's</a:t>
            </a:r>
            <a:r>
              <a:rPr lang="en-IN" dirty="0"/>
              <a:t>';   </a:t>
            </a:r>
          </a:p>
        </p:txBody>
      </p:sp>
      <p:sp>
        <p:nvSpPr>
          <p:cNvPr id="9" name="TextBox 8">
            <a:extLst>
              <a:ext uri="{FF2B5EF4-FFF2-40B4-BE49-F238E27FC236}">
                <a16:creationId xmlns:a16="http://schemas.microsoft.com/office/drawing/2014/main" id="{E43D69F1-600B-0EF1-24B0-6796777FEED7}"/>
              </a:ext>
            </a:extLst>
          </p:cNvPr>
          <p:cNvSpPr txBox="1"/>
          <p:nvPr/>
        </p:nvSpPr>
        <p:spPr>
          <a:xfrm>
            <a:off x="989028" y="3311882"/>
            <a:ext cx="10964160" cy="1323439"/>
          </a:xfrm>
          <a:prstGeom prst="rect">
            <a:avLst/>
          </a:prstGeom>
          <a:noFill/>
        </p:spPr>
        <p:txBody>
          <a:bodyPr wrap="square">
            <a:spAutoFit/>
          </a:bodyPr>
          <a:lstStyle/>
          <a:p>
            <a:r>
              <a:rPr lang="en-US" sz="2000" dirty="0">
                <a:solidFill>
                  <a:schemeClr val="tx1">
                    <a:lumMod val="65000"/>
                    <a:lumOff val="35000"/>
                  </a:schemeClr>
                </a:solidFill>
                <a:effectLst/>
              </a:rPr>
              <a:t>It is a syntax error.</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Thus, remember, strings containing single quotes must be </a:t>
            </a:r>
            <a:r>
              <a:rPr lang="en-US" sz="2000" dirty="0" err="1">
                <a:solidFill>
                  <a:schemeClr val="tx1">
                    <a:lumMod val="65000"/>
                    <a:lumOff val="35000"/>
                  </a:schemeClr>
                </a:solidFill>
                <a:effectLst/>
              </a:rPr>
              <a:t>enlosed</a:t>
            </a:r>
            <a:r>
              <a:rPr lang="en-US" sz="2000" dirty="0">
                <a:solidFill>
                  <a:schemeClr val="tx1">
                    <a:lumMod val="65000"/>
                    <a:lumOff val="35000"/>
                  </a:schemeClr>
                </a:solidFill>
                <a:effectLst/>
              </a:rPr>
              <a:t> within double quotes and strings containing double quotes must be enclosed within single quotes. </a:t>
            </a:r>
          </a:p>
        </p:txBody>
      </p:sp>
      <p:sp>
        <p:nvSpPr>
          <p:cNvPr id="11" name="TextBox 10">
            <a:extLst>
              <a:ext uri="{FF2B5EF4-FFF2-40B4-BE49-F238E27FC236}">
                <a16:creationId xmlns:a16="http://schemas.microsoft.com/office/drawing/2014/main" id="{76DF7AAC-E56F-4AFE-091D-C2743D227785}"/>
              </a:ext>
            </a:extLst>
          </p:cNvPr>
          <p:cNvSpPr txBox="1"/>
          <p:nvPr/>
        </p:nvSpPr>
        <p:spPr>
          <a:xfrm>
            <a:off x="989028" y="4814850"/>
            <a:ext cx="10690781" cy="707886"/>
          </a:xfrm>
          <a:prstGeom prst="rect">
            <a:avLst/>
          </a:prstGeom>
          <a:noFill/>
        </p:spPr>
        <p:txBody>
          <a:bodyPr wrap="square">
            <a:spAutoFit/>
          </a:bodyPr>
          <a:lstStyle/>
          <a:p>
            <a:r>
              <a:rPr lang="en-US" sz="2000" dirty="0">
                <a:solidFill>
                  <a:schemeClr val="tx1">
                    <a:lumMod val="65000"/>
                    <a:lumOff val="35000"/>
                  </a:schemeClr>
                </a:solidFill>
                <a:effectLst/>
              </a:rPr>
              <a:t>To access any character within the string, it is important to be aware of its position in the string.</a:t>
            </a:r>
          </a:p>
          <a:p>
            <a:r>
              <a:rPr lang="en-US" sz="2000" dirty="0">
                <a:solidFill>
                  <a:schemeClr val="tx1">
                    <a:lumMod val="65000"/>
                    <a:lumOff val="35000"/>
                  </a:schemeClr>
                </a:solidFill>
                <a:effectLst/>
              </a:rPr>
              <a:t>The first character exists at index 0, next at index 1, and so on. </a:t>
            </a:r>
          </a:p>
        </p:txBody>
      </p:sp>
    </p:spTree>
    <p:extLst>
      <p:ext uri="{BB962C8B-B14F-4D97-AF65-F5344CB8AC3E}">
        <p14:creationId xmlns:p14="http://schemas.microsoft.com/office/powerpoint/2010/main" val="1532215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98F752E-E4B4-DF76-5931-F2E55408497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E94E00D-9E2F-C5A5-2C0E-EF14A3743A5C}"/>
              </a:ext>
            </a:extLst>
          </p:cNvPr>
          <p:cNvSpPr>
            <a:spLocks noGrp="1"/>
          </p:cNvSpPr>
          <p:nvPr>
            <p:ph type="sldNum" sz="quarter" idx="12"/>
          </p:nvPr>
        </p:nvSpPr>
        <p:spPr/>
        <p:txBody>
          <a:bodyPr/>
          <a:lstStyle/>
          <a:p>
            <a:fld id="{4A777409-9C5A-4B07-8E32-19F22F7D558C}" type="slidenum">
              <a:rPr lang="en-IN" smtClean="0"/>
              <a:t>41</a:t>
            </a:fld>
            <a:endParaRPr lang="en-IN" dirty="0"/>
          </a:p>
        </p:txBody>
      </p:sp>
      <p:pic>
        <p:nvPicPr>
          <p:cNvPr id="5" name="Picture 4">
            <a:extLst>
              <a:ext uri="{FF2B5EF4-FFF2-40B4-BE49-F238E27FC236}">
                <a16:creationId xmlns:a16="http://schemas.microsoft.com/office/drawing/2014/main" id="{A9A80141-434C-39C0-B44E-2C46D1FC6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776558"/>
            <a:ext cx="3965804" cy="1741551"/>
          </a:xfrm>
          <a:prstGeom prst="rect">
            <a:avLst/>
          </a:prstGeom>
        </p:spPr>
      </p:pic>
      <p:sp>
        <p:nvSpPr>
          <p:cNvPr id="7" name="TextBox 6">
            <a:extLst>
              <a:ext uri="{FF2B5EF4-FFF2-40B4-BE49-F238E27FC236}">
                <a16:creationId xmlns:a16="http://schemas.microsoft.com/office/drawing/2014/main" id="{FB5688C1-6E58-1722-0CAE-BA4CF7A4FFC7}"/>
              </a:ext>
            </a:extLst>
          </p:cNvPr>
          <p:cNvSpPr txBox="1"/>
          <p:nvPr/>
        </p:nvSpPr>
        <p:spPr>
          <a:xfrm>
            <a:off x="306370" y="3019728"/>
            <a:ext cx="10968087" cy="1323439"/>
          </a:xfrm>
          <a:prstGeom prst="rect">
            <a:avLst/>
          </a:prstGeom>
          <a:noFill/>
        </p:spPr>
        <p:txBody>
          <a:bodyPr wrap="square">
            <a:spAutoFit/>
          </a:bodyPr>
          <a:lstStyle/>
          <a:p>
            <a:r>
              <a:rPr lang="en-US" sz="2000" b="1" dirty="0">
                <a:solidFill>
                  <a:schemeClr val="tx1">
                    <a:lumMod val="65000"/>
                    <a:lumOff val="35000"/>
                  </a:schemeClr>
                </a:solidFill>
                <a:effectLst/>
              </a:rPr>
              <a:t>Literals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Literals can span multiple lines and interpolate expressions to include their results.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 </a:t>
            </a:r>
          </a:p>
        </p:txBody>
      </p:sp>
      <p:sp>
        <p:nvSpPr>
          <p:cNvPr id="9" name="TextBox 8">
            <a:extLst>
              <a:ext uri="{FF2B5EF4-FFF2-40B4-BE49-F238E27FC236}">
                <a16:creationId xmlns:a16="http://schemas.microsoft.com/office/drawing/2014/main" id="{3D5A841B-E62B-F44F-E026-0C65462E9572}"/>
              </a:ext>
            </a:extLst>
          </p:cNvPr>
          <p:cNvSpPr txBox="1"/>
          <p:nvPr/>
        </p:nvSpPr>
        <p:spPr>
          <a:xfrm>
            <a:off x="306370" y="4343167"/>
            <a:ext cx="11298026" cy="2308324"/>
          </a:xfrm>
          <a:prstGeom prst="rect">
            <a:avLst/>
          </a:prstGeom>
          <a:noFill/>
        </p:spPr>
        <p:txBody>
          <a:bodyPr wrap="square">
            <a:spAutoFit/>
          </a:bodyPr>
          <a:lstStyle/>
          <a:p>
            <a:r>
              <a:rPr lang="en-IN" dirty="0"/>
              <a:t>let </a:t>
            </a:r>
            <a:r>
              <a:rPr lang="en-IN" dirty="0" err="1"/>
              <a:t>firstName</a:t>
            </a:r>
            <a:r>
              <a:rPr lang="en-IN" dirty="0"/>
              <a:t>="Kevin"; </a:t>
            </a:r>
          </a:p>
          <a:p>
            <a:r>
              <a:rPr lang="en-IN" dirty="0"/>
              <a:t>let </a:t>
            </a:r>
            <a:r>
              <a:rPr lang="en-IN" dirty="0" err="1"/>
              <a:t>lastName</a:t>
            </a:r>
            <a:r>
              <a:rPr lang="en-IN" dirty="0"/>
              <a:t>="Patrick";</a:t>
            </a:r>
          </a:p>
          <a:p>
            <a:r>
              <a:rPr lang="en-IN" dirty="0"/>
              <a:t>console.log("Name: "+</a:t>
            </a:r>
            <a:r>
              <a:rPr lang="en-IN" dirty="0" err="1"/>
              <a:t>firstName</a:t>
            </a:r>
            <a:r>
              <a:rPr lang="en-IN" dirty="0"/>
              <a:t>+" "+</a:t>
            </a:r>
            <a:r>
              <a:rPr lang="en-IN" dirty="0" err="1"/>
              <a:t>lastName</a:t>
            </a:r>
            <a:r>
              <a:rPr lang="en-IN" dirty="0"/>
              <a:t>+"\n Email:"+</a:t>
            </a:r>
            <a:r>
              <a:rPr lang="en-IN" dirty="0" err="1"/>
              <a:t>firstName</a:t>
            </a:r>
            <a:r>
              <a:rPr lang="en-IN" dirty="0"/>
              <a:t>+"_"+</a:t>
            </a:r>
            <a:r>
              <a:rPr lang="en-IN" dirty="0" err="1"/>
              <a:t>lastName</a:t>
            </a:r>
            <a:r>
              <a:rPr lang="en-IN" dirty="0"/>
              <a:t>+"@abc.com");</a:t>
            </a:r>
          </a:p>
          <a:p>
            <a:r>
              <a:rPr lang="en-IN" dirty="0"/>
              <a:t>/*</a:t>
            </a:r>
          </a:p>
          <a:p>
            <a:r>
              <a:rPr lang="en-IN" dirty="0"/>
              <a:t>OUTPUT:</a:t>
            </a:r>
          </a:p>
          <a:p>
            <a:r>
              <a:rPr lang="en-IN" dirty="0"/>
              <a:t>Name: Kevin Patrick</a:t>
            </a:r>
          </a:p>
          <a:p>
            <a:r>
              <a:rPr lang="en-IN" dirty="0" err="1"/>
              <a:t>Email:Kevin_Patrick@abc.com</a:t>
            </a:r>
            <a:r>
              <a:rPr lang="en-IN" dirty="0"/>
              <a:t> </a:t>
            </a:r>
          </a:p>
          <a:p>
            <a:r>
              <a:rPr lang="en-IN" dirty="0"/>
              <a:t>*/</a:t>
            </a:r>
          </a:p>
        </p:txBody>
      </p:sp>
    </p:spTree>
    <p:extLst>
      <p:ext uri="{BB962C8B-B14F-4D97-AF65-F5344CB8AC3E}">
        <p14:creationId xmlns:p14="http://schemas.microsoft.com/office/powerpoint/2010/main" val="11862040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F28439-0215-9E97-9461-23BC64C4DB0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954B17-7BE7-961C-E028-F33D34362F59}"/>
              </a:ext>
            </a:extLst>
          </p:cNvPr>
          <p:cNvSpPr>
            <a:spLocks noGrp="1"/>
          </p:cNvSpPr>
          <p:nvPr>
            <p:ph type="sldNum" sz="quarter" idx="12"/>
          </p:nvPr>
        </p:nvSpPr>
        <p:spPr/>
        <p:txBody>
          <a:bodyPr/>
          <a:lstStyle/>
          <a:p>
            <a:fld id="{4A777409-9C5A-4B07-8E32-19F22F7D558C}" type="slidenum">
              <a:rPr lang="en-IN" smtClean="0"/>
              <a:t>42</a:t>
            </a:fld>
            <a:endParaRPr lang="en-IN" dirty="0"/>
          </a:p>
        </p:txBody>
      </p:sp>
      <p:sp>
        <p:nvSpPr>
          <p:cNvPr id="5" name="TextBox 4">
            <a:extLst>
              <a:ext uri="{FF2B5EF4-FFF2-40B4-BE49-F238E27FC236}">
                <a16:creationId xmlns:a16="http://schemas.microsoft.com/office/drawing/2014/main" id="{8EA57ED2-6D15-65EC-8CD1-EB19EBE0B74A}"/>
              </a:ext>
            </a:extLst>
          </p:cNvPr>
          <p:cNvSpPr txBox="1"/>
          <p:nvPr/>
        </p:nvSpPr>
        <p:spPr>
          <a:xfrm>
            <a:off x="989028" y="700734"/>
            <a:ext cx="10364771" cy="1015663"/>
          </a:xfrm>
          <a:prstGeom prst="rect">
            <a:avLst/>
          </a:prstGeom>
          <a:noFill/>
        </p:spPr>
        <p:txBody>
          <a:bodyPr wrap="square">
            <a:spAutoFit/>
          </a:bodyPr>
          <a:lstStyle/>
          <a:p>
            <a:r>
              <a:rPr lang="en-US" sz="2000" dirty="0">
                <a:solidFill>
                  <a:schemeClr val="tx1">
                    <a:lumMod val="65000"/>
                    <a:lumOff val="35000"/>
                  </a:schemeClr>
                </a:solidFill>
                <a:effectLst/>
              </a:rPr>
              <a:t>Here, '+' is used for concatenation of identifiers and static content, and '\n' for a new line.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To get the same output, literals can be used as shown below:</a:t>
            </a:r>
          </a:p>
        </p:txBody>
      </p:sp>
      <p:sp>
        <p:nvSpPr>
          <p:cNvPr id="7" name="TextBox 6">
            <a:extLst>
              <a:ext uri="{FF2B5EF4-FFF2-40B4-BE49-F238E27FC236}">
                <a16:creationId xmlns:a16="http://schemas.microsoft.com/office/drawing/2014/main" id="{92376EC8-AEDA-BA7B-A3A0-C4E791697C28}"/>
              </a:ext>
            </a:extLst>
          </p:cNvPr>
          <p:cNvSpPr txBox="1"/>
          <p:nvPr/>
        </p:nvSpPr>
        <p:spPr>
          <a:xfrm>
            <a:off x="1022021" y="1903025"/>
            <a:ext cx="9724536" cy="2585323"/>
          </a:xfrm>
          <a:prstGeom prst="rect">
            <a:avLst/>
          </a:prstGeom>
          <a:noFill/>
        </p:spPr>
        <p:txBody>
          <a:bodyPr wrap="square">
            <a:spAutoFit/>
          </a:bodyPr>
          <a:lstStyle/>
          <a:p>
            <a:r>
              <a:rPr lang="en-IN" dirty="0"/>
              <a:t>let </a:t>
            </a:r>
            <a:r>
              <a:rPr lang="en-IN" dirty="0" err="1"/>
              <a:t>firstName</a:t>
            </a:r>
            <a:r>
              <a:rPr lang="en-IN" dirty="0"/>
              <a:t>="Kevin"; </a:t>
            </a:r>
          </a:p>
          <a:p>
            <a:r>
              <a:rPr lang="en-IN" dirty="0"/>
              <a:t>let </a:t>
            </a:r>
            <a:r>
              <a:rPr lang="en-IN" dirty="0" err="1"/>
              <a:t>lastName</a:t>
            </a:r>
            <a:r>
              <a:rPr lang="en-IN" dirty="0"/>
              <a:t>="Patrick";</a:t>
            </a:r>
          </a:p>
          <a:p>
            <a:r>
              <a:rPr lang="en-IN" dirty="0"/>
              <a:t>console.log(`Name:${</a:t>
            </a:r>
            <a:r>
              <a:rPr lang="en-IN" dirty="0" err="1"/>
              <a:t>firstName</a:t>
            </a:r>
            <a:r>
              <a:rPr lang="en-IN" dirty="0"/>
              <a:t>} ${</a:t>
            </a:r>
            <a:r>
              <a:rPr lang="en-IN" dirty="0" err="1"/>
              <a:t>lastName</a:t>
            </a:r>
            <a:r>
              <a:rPr lang="en-IN" dirty="0"/>
              <a:t>}</a:t>
            </a:r>
          </a:p>
          <a:p>
            <a:r>
              <a:rPr lang="en-IN" dirty="0"/>
              <a:t>Email: ${</a:t>
            </a:r>
            <a:r>
              <a:rPr lang="en-IN" dirty="0" err="1"/>
              <a:t>firstName</a:t>
            </a:r>
            <a:r>
              <a:rPr lang="en-IN" dirty="0"/>
              <a:t>}_${</a:t>
            </a:r>
            <a:r>
              <a:rPr lang="en-IN" dirty="0" err="1"/>
              <a:t>lastName</a:t>
            </a:r>
            <a:r>
              <a:rPr lang="en-IN" dirty="0"/>
              <a:t>}@abc.com`); </a:t>
            </a:r>
          </a:p>
          <a:p>
            <a:r>
              <a:rPr lang="en-IN" dirty="0"/>
              <a:t>/*</a:t>
            </a:r>
          </a:p>
          <a:p>
            <a:r>
              <a:rPr lang="en-IN" dirty="0"/>
              <a:t>OUTPUT:</a:t>
            </a:r>
          </a:p>
          <a:p>
            <a:r>
              <a:rPr lang="en-IN" dirty="0"/>
              <a:t>Name: Kevin Patrick</a:t>
            </a:r>
          </a:p>
          <a:p>
            <a:r>
              <a:rPr lang="en-IN" dirty="0" err="1"/>
              <a:t>Email:Kevin_Patrick@abc.com</a:t>
            </a:r>
            <a:r>
              <a:rPr lang="en-IN" dirty="0"/>
              <a:t> </a:t>
            </a:r>
          </a:p>
          <a:p>
            <a:r>
              <a:rPr lang="en-IN" dirty="0"/>
              <a:t>*/</a:t>
            </a:r>
          </a:p>
        </p:txBody>
      </p:sp>
      <p:sp>
        <p:nvSpPr>
          <p:cNvPr id="9" name="TextBox 8">
            <a:extLst>
              <a:ext uri="{FF2B5EF4-FFF2-40B4-BE49-F238E27FC236}">
                <a16:creationId xmlns:a16="http://schemas.microsoft.com/office/drawing/2014/main" id="{D527982C-F426-492F-B365-5605643874E6}"/>
              </a:ext>
            </a:extLst>
          </p:cNvPr>
          <p:cNvSpPr txBox="1"/>
          <p:nvPr/>
        </p:nvSpPr>
        <p:spPr>
          <a:xfrm>
            <a:off x="1022020" y="4683685"/>
            <a:ext cx="11081995" cy="1323439"/>
          </a:xfrm>
          <a:prstGeom prst="rect">
            <a:avLst/>
          </a:prstGeom>
          <a:noFill/>
        </p:spPr>
        <p:txBody>
          <a:bodyPr wrap="square">
            <a:spAutoFit/>
          </a:bodyPr>
          <a:lstStyle/>
          <a:p>
            <a:r>
              <a:rPr lang="en-US" sz="2000" dirty="0">
                <a:solidFill>
                  <a:schemeClr val="tx1">
                    <a:lumMod val="65000"/>
                    <a:lumOff val="35000"/>
                  </a:schemeClr>
                </a:solidFill>
                <a:effectLst/>
              </a:rPr>
              <a:t>Using template literal, multiple lines can be written in the console.log() in one go.</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So, the template literal notation enclosed in ``(backticks) makes it convenient to have multiline statements with expressions and the variables are accessed using ${} notation. </a:t>
            </a:r>
          </a:p>
        </p:txBody>
      </p:sp>
    </p:spTree>
    <p:extLst>
      <p:ext uri="{BB962C8B-B14F-4D97-AF65-F5344CB8AC3E}">
        <p14:creationId xmlns:p14="http://schemas.microsoft.com/office/powerpoint/2010/main" val="29863556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48FF4-D403-7F94-A721-5BDE874A92F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10EBEEB-CC15-9B5A-3110-65D23F0FFAB2}"/>
              </a:ext>
            </a:extLst>
          </p:cNvPr>
          <p:cNvSpPr>
            <a:spLocks noGrp="1"/>
          </p:cNvSpPr>
          <p:nvPr>
            <p:ph type="sldNum" sz="quarter" idx="12"/>
          </p:nvPr>
        </p:nvSpPr>
        <p:spPr/>
        <p:txBody>
          <a:bodyPr/>
          <a:lstStyle/>
          <a:p>
            <a:fld id="{4A777409-9C5A-4B07-8E32-19F22F7D558C}" type="slidenum">
              <a:rPr lang="en-IN" smtClean="0"/>
              <a:t>43</a:t>
            </a:fld>
            <a:endParaRPr lang="en-IN" dirty="0"/>
          </a:p>
        </p:txBody>
      </p:sp>
      <p:sp>
        <p:nvSpPr>
          <p:cNvPr id="5" name="TextBox 4">
            <a:extLst>
              <a:ext uri="{FF2B5EF4-FFF2-40B4-BE49-F238E27FC236}">
                <a16:creationId xmlns:a16="http://schemas.microsoft.com/office/drawing/2014/main" id="{4208E7F4-9C84-E483-5773-273EE67C996E}"/>
              </a:ext>
            </a:extLst>
          </p:cNvPr>
          <p:cNvSpPr txBox="1"/>
          <p:nvPr/>
        </p:nvSpPr>
        <p:spPr>
          <a:xfrm>
            <a:off x="989028" y="721771"/>
            <a:ext cx="10549379" cy="1938992"/>
          </a:xfrm>
          <a:prstGeom prst="rect">
            <a:avLst/>
          </a:prstGeom>
          <a:noFill/>
        </p:spPr>
        <p:txBody>
          <a:bodyPr wrap="square">
            <a:spAutoFit/>
          </a:bodyPr>
          <a:lstStyle/>
          <a:p>
            <a:r>
              <a:rPr lang="en-US" sz="2000" b="1" dirty="0">
                <a:solidFill>
                  <a:schemeClr val="tx1">
                    <a:lumMod val="65000"/>
                    <a:lumOff val="35000"/>
                  </a:schemeClr>
                </a:solidFill>
                <a:effectLst/>
              </a:rPr>
              <a:t>Boolean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a variable is used to store a logical value that can always be true or false then, primitive data type Boolean is used. Thus, Boolean is a data type which represents only two values: true and false.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Values such as 100, -5, “Cat”, 10&lt;20, 1, 10*20+30, etc. evaluates to true whereas 0, “”, </a:t>
            </a:r>
            <a:r>
              <a:rPr lang="en-US" sz="2000" dirty="0" err="1">
                <a:solidFill>
                  <a:schemeClr val="tx1">
                    <a:lumMod val="65000"/>
                    <a:lumOff val="35000"/>
                  </a:schemeClr>
                </a:solidFill>
                <a:effectLst/>
              </a:rPr>
              <a:t>NaN</a:t>
            </a:r>
            <a:r>
              <a:rPr lang="en-US" sz="2000" dirty="0">
                <a:solidFill>
                  <a:schemeClr val="tx1">
                    <a:lumMod val="65000"/>
                    <a:lumOff val="35000"/>
                  </a:schemeClr>
                </a:solidFill>
                <a:effectLst/>
              </a:rPr>
              <a:t>, undefined, null, etc. evaluates to false.   </a:t>
            </a:r>
          </a:p>
        </p:txBody>
      </p:sp>
      <p:sp>
        <p:nvSpPr>
          <p:cNvPr id="7" name="TextBox 6">
            <a:extLst>
              <a:ext uri="{FF2B5EF4-FFF2-40B4-BE49-F238E27FC236}">
                <a16:creationId xmlns:a16="http://schemas.microsoft.com/office/drawing/2014/main" id="{D6069DDE-EA12-298D-B23C-2C81DAE9BF69}"/>
              </a:ext>
            </a:extLst>
          </p:cNvPr>
          <p:cNvSpPr txBox="1"/>
          <p:nvPr/>
        </p:nvSpPr>
        <p:spPr>
          <a:xfrm>
            <a:off x="989028" y="2902985"/>
            <a:ext cx="10973585" cy="1323439"/>
          </a:xfrm>
          <a:prstGeom prst="rect">
            <a:avLst/>
          </a:prstGeom>
          <a:noFill/>
        </p:spPr>
        <p:txBody>
          <a:bodyPr wrap="square">
            <a:spAutoFit/>
          </a:bodyPr>
          <a:lstStyle/>
          <a:p>
            <a:r>
              <a:rPr lang="en-US" sz="2000" b="1" dirty="0">
                <a:solidFill>
                  <a:schemeClr val="tx1">
                    <a:lumMod val="65000"/>
                    <a:lumOff val="35000"/>
                  </a:schemeClr>
                </a:solidFill>
                <a:effectLst/>
              </a:rPr>
              <a:t>Undefined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the variable is used to store "no value", primitive data type undefined is used. </a:t>
            </a:r>
          </a:p>
          <a:p>
            <a:r>
              <a:rPr lang="en-US" sz="2000" dirty="0">
                <a:solidFill>
                  <a:schemeClr val="tx1">
                    <a:lumMod val="65000"/>
                    <a:lumOff val="35000"/>
                  </a:schemeClr>
                </a:solidFill>
                <a:effectLst/>
              </a:rPr>
              <a:t>Any variable that has not been assigned a value has the value undefined and such variable is of type undefined. The undefined value represents "no value".</a:t>
            </a:r>
          </a:p>
        </p:txBody>
      </p:sp>
      <p:sp>
        <p:nvSpPr>
          <p:cNvPr id="9" name="TextBox 8">
            <a:extLst>
              <a:ext uri="{FF2B5EF4-FFF2-40B4-BE49-F238E27FC236}">
                <a16:creationId xmlns:a16="http://schemas.microsoft.com/office/drawing/2014/main" id="{E63A3856-97B9-9220-9202-0143076DC262}"/>
              </a:ext>
            </a:extLst>
          </p:cNvPr>
          <p:cNvSpPr txBox="1"/>
          <p:nvPr/>
        </p:nvSpPr>
        <p:spPr>
          <a:xfrm>
            <a:off x="989028" y="4283980"/>
            <a:ext cx="6099142" cy="400110"/>
          </a:xfrm>
          <a:prstGeom prst="rect">
            <a:avLst/>
          </a:prstGeom>
          <a:noFill/>
        </p:spPr>
        <p:txBody>
          <a:bodyPr wrap="square">
            <a:spAutoFit/>
          </a:bodyPr>
          <a:lstStyle/>
          <a:p>
            <a:r>
              <a:rPr lang="en-IN" sz="2000" b="1" dirty="0">
                <a:solidFill>
                  <a:schemeClr val="tx1">
                    <a:lumMod val="65000"/>
                    <a:lumOff val="35000"/>
                  </a:schemeClr>
                </a:solidFill>
              </a:rPr>
              <a:t>Example 1: </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FA5238B9-C62D-69E8-DBB5-F4AD723A2AEA}"/>
              </a:ext>
            </a:extLst>
          </p:cNvPr>
          <p:cNvSpPr txBox="1"/>
          <p:nvPr/>
        </p:nvSpPr>
        <p:spPr>
          <a:xfrm>
            <a:off x="989028" y="4737389"/>
            <a:ext cx="6099142" cy="369332"/>
          </a:xfrm>
          <a:prstGeom prst="rect">
            <a:avLst/>
          </a:prstGeom>
          <a:noFill/>
        </p:spPr>
        <p:txBody>
          <a:bodyPr wrap="square">
            <a:spAutoFit/>
          </a:bodyPr>
          <a:lstStyle/>
          <a:p>
            <a:r>
              <a:rPr lang="en-IN" dirty="0"/>
              <a:t>let </a:t>
            </a:r>
            <a:r>
              <a:rPr lang="en-IN" dirty="0" err="1"/>
              <a:t>custName</a:t>
            </a:r>
            <a:r>
              <a:rPr lang="en-IN" dirty="0"/>
              <a:t>; //here value and the data type are undefined </a:t>
            </a:r>
          </a:p>
        </p:txBody>
      </p:sp>
      <p:sp>
        <p:nvSpPr>
          <p:cNvPr id="13" name="TextBox 12">
            <a:extLst>
              <a:ext uri="{FF2B5EF4-FFF2-40B4-BE49-F238E27FC236}">
                <a16:creationId xmlns:a16="http://schemas.microsoft.com/office/drawing/2014/main" id="{02D7EF4D-7A7C-08D1-D839-15E912C6302B}"/>
              </a:ext>
            </a:extLst>
          </p:cNvPr>
          <p:cNvSpPr txBox="1"/>
          <p:nvPr/>
        </p:nvSpPr>
        <p:spPr>
          <a:xfrm>
            <a:off x="989028" y="5269870"/>
            <a:ext cx="10549378" cy="707886"/>
          </a:xfrm>
          <a:prstGeom prst="rect">
            <a:avLst/>
          </a:prstGeom>
          <a:noFill/>
        </p:spPr>
        <p:txBody>
          <a:bodyPr wrap="square">
            <a:spAutoFit/>
          </a:bodyPr>
          <a:lstStyle/>
          <a:p>
            <a:r>
              <a:rPr lang="en-US" sz="2000" dirty="0">
                <a:solidFill>
                  <a:schemeClr val="tx1">
                    <a:lumMod val="65000"/>
                    <a:lumOff val="35000"/>
                  </a:schemeClr>
                </a:solidFill>
                <a:effectLst/>
              </a:rPr>
              <a:t>The JavaScript variable can be made empty by assigning the value undefined. </a:t>
            </a:r>
          </a:p>
          <a:p>
            <a:r>
              <a:rPr lang="en-US" sz="2000" b="1" dirty="0">
                <a:solidFill>
                  <a:schemeClr val="tx1">
                    <a:lumMod val="65000"/>
                    <a:lumOff val="35000"/>
                  </a:schemeClr>
                </a:solidFill>
                <a:effectLst/>
              </a:rPr>
              <a:t>Example 2:</a:t>
            </a:r>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28253909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92B4192-9C9B-056A-D141-6DF42CDFD32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987EF4-292B-1390-EF55-A377642E772D}"/>
              </a:ext>
            </a:extLst>
          </p:cNvPr>
          <p:cNvSpPr>
            <a:spLocks noGrp="1"/>
          </p:cNvSpPr>
          <p:nvPr>
            <p:ph type="sldNum" sz="quarter" idx="12"/>
          </p:nvPr>
        </p:nvSpPr>
        <p:spPr/>
        <p:txBody>
          <a:bodyPr/>
          <a:lstStyle/>
          <a:p>
            <a:fld id="{4A777409-9C5A-4B07-8E32-19F22F7D558C}" type="slidenum">
              <a:rPr lang="en-IN" smtClean="0"/>
              <a:t>44</a:t>
            </a:fld>
            <a:endParaRPr lang="en-IN" dirty="0"/>
          </a:p>
        </p:txBody>
      </p:sp>
      <p:sp>
        <p:nvSpPr>
          <p:cNvPr id="5" name="TextBox 4">
            <a:extLst>
              <a:ext uri="{FF2B5EF4-FFF2-40B4-BE49-F238E27FC236}">
                <a16:creationId xmlns:a16="http://schemas.microsoft.com/office/drawing/2014/main" id="{D1A97C0C-094C-A42C-B158-F92EB75B35C7}"/>
              </a:ext>
            </a:extLst>
          </p:cNvPr>
          <p:cNvSpPr txBox="1"/>
          <p:nvPr/>
        </p:nvSpPr>
        <p:spPr>
          <a:xfrm>
            <a:off x="1003955" y="597040"/>
            <a:ext cx="9997126" cy="646331"/>
          </a:xfrm>
          <a:prstGeom prst="rect">
            <a:avLst/>
          </a:prstGeom>
          <a:noFill/>
        </p:spPr>
        <p:txBody>
          <a:bodyPr wrap="square">
            <a:spAutoFit/>
          </a:bodyPr>
          <a:lstStyle/>
          <a:p>
            <a:r>
              <a:rPr lang="en-IN" dirty="0"/>
              <a:t>let </a:t>
            </a:r>
            <a:r>
              <a:rPr lang="en-IN" dirty="0" err="1"/>
              <a:t>custName</a:t>
            </a:r>
            <a:r>
              <a:rPr lang="en-IN" dirty="0"/>
              <a:t> = "John"; //here value is John and the data type is String </a:t>
            </a:r>
          </a:p>
          <a:p>
            <a:r>
              <a:rPr lang="en-IN" dirty="0" err="1"/>
              <a:t>custName</a:t>
            </a:r>
            <a:r>
              <a:rPr lang="en-IN" dirty="0"/>
              <a:t> = undefined; //here value and the data type are undefined </a:t>
            </a:r>
          </a:p>
        </p:txBody>
      </p:sp>
      <p:sp>
        <p:nvSpPr>
          <p:cNvPr id="7" name="TextBox 6">
            <a:extLst>
              <a:ext uri="{FF2B5EF4-FFF2-40B4-BE49-F238E27FC236}">
                <a16:creationId xmlns:a16="http://schemas.microsoft.com/office/drawing/2014/main" id="{4E8B84E0-DE4B-85C9-0B6D-468C3A23F42A}"/>
              </a:ext>
            </a:extLst>
          </p:cNvPr>
          <p:cNvSpPr txBox="1"/>
          <p:nvPr/>
        </p:nvSpPr>
        <p:spPr>
          <a:xfrm>
            <a:off x="362932" y="1583232"/>
            <a:ext cx="11401720" cy="2246769"/>
          </a:xfrm>
          <a:prstGeom prst="rect">
            <a:avLst/>
          </a:prstGeom>
          <a:noFill/>
        </p:spPr>
        <p:txBody>
          <a:bodyPr wrap="square">
            <a:spAutoFit/>
          </a:bodyPr>
          <a:lstStyle/>
          <a:p>
            <a:r>
              <a:rPr lang="en-US" sz="2000" b="1" dirty="0">
                <a:solidFill>
                  <a:schemeClr val="tx1">
                    <a:lumMod val="65000"/>
                    <a:lumOff val="35000"/>
                  </a:schemeClr>
                </a:solidFill>
                <a:effectLst/>
              </a:rPr>
              <a:t>null</a:t>
            </a:r>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The null value represents "no object".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Null data type is required as JavaScript variable intended to be assigned with the object at a later point in the program can be assigned null during the declaration.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1: </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4B30DC0E-27BF-506F-2F98-F2E0F8BE41AC}"/>
              </a:ext>
            </a:extLst>
          </p:cNvPr>
          <p:cNvSpPr txBox="1"/>
          <p:nvPr/>
        </p:nvSpPr>
        <p:spPr>
          <a:xfrm>
            <a:off x="362932" y="3830001"/>
            <a:ext cx="6099142" cy="923330"/>
          </a:xfrm>
          <a:prstGeom prst="rect">
            <a:avLst/>
          </a:prstGeom>
          <a:noFill/>
        </p:spPr>
        <p:txBody>
          <a:bodyPr wrap="square">
            <a:spAutoFit/>
          </a:bodyPr>
          <a:lstStyle/>
          <a:p>
            <a:r>
              <a:rPr lang="en-IN" dirty="0"/>
              <a:t>let item = null;  </a:t>
            </a:r>
          </a:p>
          <a:p>
            <a:r>
              <a:rPr lang="en-IN" dirty="0"/>
              <a:t>// variable item is intended to be assigned with object later. Hence null is assigned during variable declaration. </a:t>
            </a:r>
          </a:p>
        </p:txBody>
      </p:sp>
      <p:sp>
        <p:nvSpPr>
          <p:cNvPr id="11" name="TextBox 10">
            <a:extLst>
              <a:ext uri="{FF2B5EF4-FFF2-40B4-BE49-F238E27FC236}">
                <a16:creationId xmlns:a16="http://schemas.microsoft.com/office/drawing/2014/main" id="{923726AB-CA47-988C-CF45-205224E362D5}"/>
              </a:ext>
            </a:extLst>
          </p:cNvPr>
          <p:cNvSpPr txBox="1"/>
          <p:nvPr/>
        </p:nvSpPr>
        <p:spPr>
          <a:xfrm>
            <a:off x="362932" y="4920825"/>
            <a:ext cx="11486561" cy="707886"/>
          </a:xfrm>
          <a:prstGeom prst="rect">
            <a:avLst/>
          </a:prstGeom>
          <a:noFill/>
        </p:spPr>
        <p:txBody>
          <a:bodyPr wrap="square">
            <a:spAutoFit/>
          </a:bodyPr>
          <a:lstStyle/>
          <a:p>
            <a:r>
              <a:rPr lang="en-US" sz="2000" dirty="0">
                <a:solidFill>
                  <a:schemeClr val="tx1">
                    <a:lumMod val="65000"/>
                    <a:lumOff val="35000"/>
                  </a:schemeClr>
                </a:solidFill>
                <a:effectLst/>
              </a:rPr>
              <a:t>If required, the JavaScript variable can also be checked if it is pointing to a valid object or null. </a:t>
            </a:r>
          </a:p>
          <a:p>
            <a:r>
              <a:rPr lang="en-US" sz="2000" b="1" dirty="0">
                <a:solidFill>
                  <a:schemeClr val="tx1">
                    <a:lumMod val="65000"/>
                    <a:lumOff val="35000"/>
                  </a:schemeClr>
                </a:solidFill>
                <a:effectLst/>
              </a:rPr>
              <a:t>Example 2:</a:t>
            </a:r>
            <a:endParaRPr lang="en-US" sz="2000" dirty="0">
              <a:solidFill>
                <a:schemeClr val="tx1">
                  <a:lumMod val="65000"/>
                  <a:lumOff val="35000"/>
                </a:schemeClr>
              </a:solidFill>
              <a:effectLst/>
            </a:endParaRPr>
          </a:p>
        </p:txBody>
      </p:sp>
      <p:sp>
        <p:nvSpPr>
          <p:cNvPr id="13" name="TextBox 12">
            <a:extLst>
              <a:ext uri="{FF2B5EF4-FFF2-40B4-BE49-F238E27FC236}">
                <a16:creationId xmlns:a16="http://schemas.microsoft.com/office/drawing/2014/main" id="{68328F66-BE49-4958-29AA-243C59B0E731}"/>
              </a:ext>
            </a:extLst>
          </p:cNvPr>
          <p:cNvSpPr txBox="1"/>
          <p:nvPr/>
        </p:nvSpPr>
        <p:spPr>
          <a:xfrm>
            <a:off x="456066" y="5659489"/>
            <a:ext cx="6099142" cy="369332"/>
          </a:xfrm>
          <a:prstGeom prst="rect">
            <a:avLst/>
          </a:prstGeom>
          <a:noFill/>
        </p:spPr>
        <p:txBody>
          <a:bodyPr wrap="square">
            <a:spAutoFit/>
          </a:bodyPr>
          <a:lstStyle/>
          <a:p>
            <a:r>
              <a:rPr lang="en-IN" dirty="0" err="1"/>
              <a:t>document.write</a:t>
            </a:r>
            <a:r>
              <a:rPr lang="en-IN" dirty="0"/>
              <a:t>(item==null); </a:t>
            </a:r>
          </a:p>
        </p:txBody>
      </p:sp>
    </p:spTree>
    <p:extLst>
      <p:ext uri="{BB962C8B-B14F-4D97-AF65-F5344CB8AC3E}">
        <p14:creationId xmlns:p14="http://schemas.microsoft.com/office/powerpoint/2010/main" val="17801105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920B97F-BB34-4337-63A1-6E4775858DC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2152C6-DF9E-0FA0-616B-A31C1C1D2096}"/>
              </a:ext>
            </a:extLst>
          </p:cNvPr>
          <p:cNvSpPr>
            <a:spLocks noGrp="1"/>
          </p:cNvSpPr>
          <p:nvPr>
            <p:ph type="sldNum" sz="quarter" idx="12"/>
          </p:nvPr>
        </p:nvSpPr>
        <p:spPr/>
        <p:txBody>
          <a:bodyPr/>
          <a:lstStyle/>
          <a:p>
            <a:fld id="{4A777409-9C5A-4B07-8E32-19F22F7D558C}" type="slidenum">
              <a:rPr lang="en-IN" smtClean="0"/>
              <a:t>45</a:t>
            </a:fld>
            <a:endParaRPr lang="en-IN" dirty="0"/>
          </a:p>
        </p:txBody>
      </p:sp>
      <p:sp>
        <p:nvSpPr>
          <p:cNvPr id="4" name="Rectangle 1">
            <a:extLst>
              <a:ext uri="{FF2B5EF4-FFF2-40B4-BE49-F238E27FC236}">
                <a16:creationId xmlns:a16="http://schemas.microsoft.com/office/drawing/2014/main" id="{9A6DB777-A8E9-DF36-B328-9E5B1474E006}"/>
              </a:ext>
            </a:extLst>
          </p:cNvPr>
          <p:cNvSpPr>
            <a:spLocks noChangeArrowheads="1"/>
          </p:cNvSpPr>
          <p:nvPr/>
        </p:nvSpPr>
        <p:spPr bwMode="auto">
          <a:xfrm>
            <a:off x="952108" y="591343"/>
            <a:ext cx="991699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lumMod val="65000"/>
                    <a:lumOff val="35000"/>
                  </a:schemeClr>
                </a:solidFill>
                <a:effectLst/>
              </a:rPr>
              <a:t>BigInt</a:t>
            </a:r>
            <a:r>
              <a:rPr kumimoji="0" lang="en-US" altLang="en-US" sz="2000" b="0" i="0" u="none" strike="noStrike" cap="none" normalizeH="0" baseline="0" dirty="0">
                <a:ln>
                  <a:noFill/>
                </a:ln>
                <a:solidFill>
                  <a:schemeClr val="tx1">
                    <a:lumMod val="65000"/>
                    <a:lumOff val="35000"/>
                  </a:schemeClr>
                </a:solidFill>
                <a:effectLst/>
              </a:rPr>
              <a:t> is a special numeric type that provides support for integers of random length.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rPr>
              <a:t>A </a:t>
            </a:r>
            <a:r>
              <a:rPr kumimoji="0" lang="en-US" altLang="en-US" sz="2000" b="0" i="0" u="none" strike="noStrike" cap="none" normalizeH="0" baseline="0" dirty="0" err="1">
                <a:ln>
                  <a:noFill/>
                </a:ln>
                <a:solidFill>
                  <a:schemeClr val="tx1">
                    <a:lumMod val="65000"/>
                    <a:lumOff val="35000"/>
                  </a:schemeClr>
                </a:solidFill>
                <a:effectLst/>
              </a:rPr>
              <a:t>BigInt</a:t>
            </a:r>
            <a:r>
              <a:rPr kumimoji="0" lang="en-US" altLang="en-US" sz="2000" b="0" i="0" u="none" strike="noStrike" cap="none" normalizeH="0" baseline="0" dirty="0">
                <a:ln>
                  <a:noFill/>
                </a:ln>
                <a:solidFill>
                  <a:schemeClr val="tx1">
                    <a:lumMod val="65000"/>
                    <a:lumOff val="35000"/>
                  </a:schemeClr>
                </a:solidFill>
                <a:effectLst/>
              </a:rPr>
              <a:t> is generated by appending n to the end of an integer literal or by calling the function </a:t>
            </a:r>
            <a:r>
              <a:rPr kumimoji="0" lang="en-US" altLang="en-US" sz="2000" b="0" i="0" u="none" strike="noStrike" cap="none" normalizeH="0" baseline="0" dirty="0" err="1">
                <a:ln>
                  <a:noFill/>
                </a:ln>
                <a:solidFill>
                  <a:schemeClr val="tx1">
                    <a:lumMod val="65000"/>
                    <a:lumOff val="35000"/>
                  </a:schemeClr>
                </a:solidFill>
                <a:effectLst/>
              </a:rPr>
              <a:t>BigInt</a:t>
            </a:r>
            <a:r>
              <a:rPr kumimoji="0" lang="en-US" altLang="en-US" sz="2000" b="0" i="0" u="none" strike="noStrike" cap="none" normalizeH="0" baseline="0" dirty="0">
                <a:ln>
                  <a:noFill/>
                </a:ln>
                <a:solidFill>
                  <a:schemeClr val="tx1">
                    <a:lumMod val="65000"/>
                    <a:lumOff val="35000"/>
                  </a:schemeClr>
                </a:solidFill>
                <a:effectLst/>
              </a:rPr>
              <a:t> that generates </a:t>
            </a:r>
            <a:r>
              <a:rPr kumimoji="0" lang="en-US" altLang="en-US" sz="2000" b="0" i="0" u="none" strike="noStrike" cap="none" normalizeH="0" baseline="0" dirty="0" err="1">
                <a:ln>
                  <a:noFill/>
                </a:ln>
                <a:solidFill>
                  <a:schemeClr val="tx1">
                    <a:lumMod val="65000"/>
                    <a:lumOff val="35000"/>
                  </a:schemeClr>
                </a:solidFill>
                <a:effectLst/>
              </a:rPr>
              <a:t>BigInt</a:t>
            </a:r>
            <a:r>
              <a:rPr kumimoji="0" lang="en-US" altLang="en-US" sz="2000" b="0" i="0" u="none" strike="noStrike" cap="none" normalizeH="0" baseline="0" dirty="0">
                <a:ln>
                  <a:noFill/>
                </a:ln>
                <a:solidFill>
                  <a:schemeClr val="tx1">
                    <a:lumMod val="65000"/>
                    <a:lumOff val="35000"/>
                  </a:schemeClr>
                </a:solidFill>
                <a:effectLst/>
              </a:rPr>
              <a:t> from strings, numbers,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lumMod val="65000"/>
                  <a:lumOff val="3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lumMod val="65000"/>
                    <a:lumOff val="35000"/>
                  </a:schemeClr>
                </a:solidFill>
                <a:effectLst/>
              </a:rPr>
              <a:t>Example:</a:t>
            </a:r>
            <a:endParaRPr kumimoji="0" lang="en-US" altLang="en-US" sz="2000" b="0" i="0" u="none" strike="noStrike" cap="none" normalizeH="0" baseline="0" dirty="0">
              <a:ln>
                <a:noFill/>
              </a:ln>
              <a:solidFill>
                <a:schemeClr val="tx1">
                  <a:lumMod val="65000"/>
                  <a:lumOff val="35000"/>
                </a:schemeClr>
              </a:solidFill>
              <a:effectLst/>
            </a:endParaRPr>
          </a:p>
        </p:txBody>
      </p:sp>
      <p:sp>
        <p:nvSpPr>
          <p:cNvPr id="6" name="TextBox 5">
            <a:extLst>
              <a:ext uri="{FF2B5EF4-FFF2-40B4-BE49-F238E27FC236}">
                <a16:creationId xmlns:a16="http://schemas.microsoft.com/office/drawing/2014/main" id="{443E33B8-AA5D-4F67-BF6F-F945F522873A}"/>
              </a:ext>
            </a:extLst>
          </p:cNvPr>
          <p:cNvSpPr txBox="1"/>
          <p:nvPr/>
        </p:nvSpPr>
        <p:spPr>
          <a:xfrm>
            <a:off x="989029" y="2222559"/>
            <a:ext cx="10605940" cy="1200329"/>
          </a:xfrm>
          <a:prstGeom prst="rect">
            <a:avLst/>
          </a:prstGeom>
          <a:noFill/>
        </p:spPr>
        <p:txBody>
          <a:bodyPr wrap="square">
            <a:spAutoFit/>
          </a:bodyPr>
          <a:lstStyle/>
          <a:p>
            <a:r>
              <a:rPr lang="en-IN" dirty="0" err="1"/>
              <a:t>const</a:t>
            </a:r>
            <a:r>
              <a:rPr lang="en-IN" dirty="0"/>
              <a:t> </a:t>
            </a:r>
            <a:r>
              <a:rPr lang="en-IN" dirty="0" err="1"/>
              <a:t>bigintvar</a:t>
            </a:r>
            <a:r>
              <a:rPr lang="en-IN" dirty="0"/>
              <a:t> = 67423478234689887894747472389477823647n;</a:t>
            </a:r>
          </a:p>
          <a:p>
            <a:r>
              <a:rPr lang="en-IN" dirty="0"/>
              <a:t>OR</a:t>
            </a:r>
          </a:p>
          <a:p>
            <a:r>
              <a:rPr lang="en-IN" dirty="0" err="1"/>
              <a:t>const</a:t>
            </a:r>
            <a:r>
              <a:rPr lang="en-IN" dirty="0"/>
              <a:t> </a:t>
            </a:r>
            <a:r>
              <a:rPr lang="en-IN" dirty="0" err="1"/>
              <a:t>bigintvar</a:t>
            </a:r>
            <a:r>
              <a:rPr lang="en-IN" dirty="0"/>
              <a:t> = </a:t>
            </a:r>
            <a:r>
              <a:rPr lang="en-IN" dirty="0" err="1"/>
              <a:t>BigInt</a:t>
            </a:r>
            <a:r>
              <a:rPr lang="en-IN" dirty="0"/>
              <a:t>("67423478234689887894747472389477823647");</a:t>
            </a:r>
          </a:p>
          <a:p>
            <a:r>
              <a:rPr lang="en-IN" dirty="0" err="1"/>
              <a:t>const</a:t>
            </a:r>
            <a:r>
              <a:rPr lang="en-IN" dirty="0"/>
              <a:t> </a:t>
            </a:r>
            <a:r>
              <a:rPr lang="en-IN" dirty="0" err="1"/>
              <a:t>bigintFromNumber</a:t>
            </a:r>
            <a:r>
              <a:rPr lang="en-IN" dirty="0"/>
              <a:t> = </a:t>
            </a:r>
            <a:r>
              <a:rPr lang="en-IN" dirty="0" err="1"/>
              <a:t>BigInt</a:t>
            </a:r>
            <a:r>
              <a:rPr lang="en-IN" dirty="0"/>
              <a:t>(10); // same as 10n</a:t>
            </a:r>
          </a:p>
        </p:txBody>
      </p:sp>
      <p:sp>
        <p:nvSpPr>
          <p:cNvPr id="8" name="TextBox 7">
            <a:extLst>
              <a:ext uri="{FF2B5EF4-FFF2-40B4-BE49-F238E27FC236}">
                <a16:creationId xmlns:a16="http://schemas.microsoft.com/office/drawing/2014/main" id="{57E99371-F616-4B66-CE95-0051B6703BED}"/>
              </a:ext>
            </a:extLst>
          </p:cNvPr>
          <p:cNvSpPr txBox="1"/>
          <p:nvPr/>
        </p:nvSpPr>
        <p:spPr>
          <a:xfrm>
            <a:off x="952108" y="3585336"/>
            <a:ext cx="11162122" cy="1015663"/>
          </a:xfrm>
          <a:prstGeom prst="rect">
            <a:avLst/>
          </a:prstGeom>
          <a:noFill/>
        </p:spPr>
        <p:txBody>
          <a:bodyPr wrap="square">
            <a:spAutoFit/>
          </a:bodyPr>
          <a:lstStyle/>
          <a:p>
            <a:r>
              <a:rPr lang="en-US" sz="2000" dirty="0">
                <a:solidFill>
                  <a:schemeClr val="tx1">
                    <a:lumMod val="65000"/>
                    <a:lumOff val="35000"/>
                  </a:schemeClr>
                </a:solidFill>
                <a:effectLst/>
              </a:rPr>
              <a:t>common math operations can be done on </a:t>
            </a:r>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 as regular numbers. But </a:t>
            </a:r>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 and regular numbers cannot be mixed in the expression.</a:t>
            </a:r>
            <a:endParaRPr lang="en-US" sz="2000" dirty="0">
              <a:solidFill>
                <a:schemeClr val="tx1">
                  <a:lumMod val="65000"/>
                  <a:lumOff val="35000"/>
                </a:schemeClr>
              </a:solidFill>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ndParaRPr>
          </a:p>
        </p:txBody>
      </p:sp>
      <p:sp>
        <p:nvSpPr>
          <p:cNvPr id="10" name="TextBox 9">
            <a:extLst>
              <a:ext uri="{FF2B5EF4-FFF2-40B4-BE49-F238E27FC236}">
                <a16:creationId xmlns:a16="http://schemas.microsoft.com/office/drawing/2014/main" id="{60936EDB-525E-43BF-206E-01295715A0D4}"/>
              </a:ext>
            </a:extLst>
          </p:cNvPr>
          <p:cNvSpPr txBox="1"/>
          <p:nvPr/>
        </p:nvSpPr>
        <p:spPr>
          <a:xfrm>
            <a:off x="952107" y="4763447"/>
            <a:ext cx="8653805" cy="923330"/>
          </a:xfrm>
          <a:prstGeom prst="rect">
            <a:avLst/>
          </a:prstGeom>
          <a:noFill/>
        </p:spPr>
        <p:txBody>
          <a:bodyPr wrap="square">
            <a:spAutoFit/>
          </a:bodyPr>
          <a:lstStyle/>
          <a:p>
            <a:r>
              <a:rPr lang="en-IN" dirty="0"/>
              <a:t>alert(3n + 2n); // 5</a:t>
            </a:r>
          </a:p>
          <a:p>
            <a:r>
              <a:rPr lang="en-IN" dirty="0"/>
              <a:t>alert(7n / 2n); // 3</a:t>
            </a:r>
          </a:p>
          <a:p>
            <a:r>
              <a:rPr lang="en-IN" dirty="0"/>
              <a:t>alert(8n + 2); // Error: Cannot mix </a:t>
            </a:r>
            <a:r>
              <a:rPr lang="en-IN" dirty="0" err="1"/>
              <a:t>BigInt</a:t>
            </a:r>
            <a:r>
              <a:rPr lang="en-IN" dirty="0"/>
              <a:t> and other types</a:t>
            </a:r>
          </a:p>
        </p:txBody>
      </p:sp>
    </p:spTree>
    <p:extLst>
      <p:ext uri="{BB962C8B-B14F-4D97-AF65-F5344CB8AC3E}">
        <p14:creationId xmlns:p14="http://schemas.microsoft.com/office/powerpoint/2010/main" val="38189532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05BC40A-CF1B-CD63-08EF-43B02562CFC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D6143A4-41FA-7747-EAE5-4C288FE2896D}"/>
              </a:ext>
            </a:extLst>
          </p:cNvPr>
          <p:cNvSpPr>
            <a:spLocks noGrp="1"/>
          </p:cNvSpPr>
          <p:nvPr>
            <p:ph type="sldNum" sz="quarter" idx="12"/>
          </p:nvPr>
        </p:nvSpPr>
        <p:spPr/>
        <p:txBody>
          <a:bodyPr/>
          <a:lstStyle/>
          <a:p>
            <a:fld id="{4A777409-9C5A-4B07-8E32-19F22F7D558C}" type="slidenum">
              <a:rPr lang="en-IN" smtClean="0"/>
              <a:t>46</a:t>
            </a:fld>
            <a:endParaRPr lang="en-IN" dirty="0"/>
          </a:p>
        </p:txBody>
      </p:sp>
      <p:sp>
        <p:nvSpPr>
          <p:cNvPr id="5" name="TextBox 4">
            <a:extLst>
              <a:ext uri="{FF2B5EF4-FFF2-40B4-BE49-F238E27FC236}">
                <a16:creationId xmlns:a16="http://schemas.microsoft.com/office/drawing/2014/main" id="{765C4812-80A5-9EB4-A429-A5078FDDE40E}"/>
              </a:ext>
            </a:extLst>
          </p:cNvPr>
          <p:cNvSpPr txBox="1"/>
          <p:nvPr/>
        </p:nvSpPr>
        <p:spPr>
          <a:xfrm>
            <a:off x="989028" y="725393"/>
            <a:ext cx="10049759" cy="2246769"/>
          </a:xfrm>
          <a:prstGeom prst="rect">
            <a:avLst/>
          </a:prstGeom>
          <a:noFill/>
        </p:spPr>
        <p:txBody>
          <a:bodyPr wrap="square">
            <a:spAutoFit/>
          </a:bodyPr>
          <a:lstStyle/>
          <a:p>
            <a:r>
              <a:rPr lang="en-US" sz="2000" dirty="0">
                <a:solidFill>
                  <a:schemeClr val="tx1">
                    <a:lumMod val="65000"/>
                    <a:lumOff val="35000"/>
                  </a:schemeClr>
                </a:solidFill>
                <a:effectLst/>
              </a:rPr>
              <a:t>Here the division returns the result rounded towards zero, without the decimal part. Thus, all operations on </a:t>
            </a:r>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 return </a:t>
            </a:r>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a:t>
            </a:r>
          </a:p>
          <a:p>
            <a:endParaRPr lang="en-US" sz="2000" dirty="0">
              <a:solidFill>
                <a:schemeClr val="tx1">
                  <a:lumMod val="65000"/>
                  <a:lumOff val="35000"/>
                </a:schemeClr>
              </a:solidFill>
            </a:endParaRPr>
          </a:p>
          <a:p>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 and regular numbers must be explicitly converted using either </a:t>
            </a:r>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 or Number(), as shown below:</a:t>
            </a:r>
          </a:p>
          <a:p>
            <a:endParaRPr lang="en-US" sz="2000" dirty="0">
              <a:solidFill>
                <a:schemeClr val="tx1">
                  <a:lumMod val="65000"/>
                  <a:lumOff val="35000"/>
                </a:schemeClr>
              </a:solidFill>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B07D41E-59D6-48A9-1A3A-19BE2C3E8B67}"/>
              </a:ext>
            </a:extLst>
          </p:cNvPr>
          <p:cNvSpPr txBox="1"/>
          <p:nvPr/>
        </p:nvSpPr>
        <p:spPr>
          <a:xfrm>
            <a:off x="989029" y="3082094"/>
            <a:ext cx="6099142" cy="1754326"/>
          </a:xfrm>
          <a:prstGeom prst="rect">
            <a:avLst/>
          </a:prstGeom>
          <a:noFill/>
        </p:spPr>
        <p:txBody>
          <a:bodyPr wrap="square">
            <a:spAutoFit/>
          </a:bodyPr>
          <a:lstStyle/>
          <a:p>
            <a:r>
              <a:rPr lang="en-IN" dirty="0"/>
              <a:t>let </a:t>
            </a:r>
            <a:r>
              <a:rPr lang="en-IN" dirty="0" err="1"/>
              <a:t>bigintvar</a:t>
            </a:r>
            <a:r>
              <a:rPr lang="en-IN" dirty="0"/>
              <a:t> = 6n;</a:t>
            </a:r>
          </a:p>
          <a:p>
            <a:r>
              <a:rPr lang="en-IN" dirty="0"/>
              <a:t>let </a:t>
            </a:r>
            <a:r>
              <a:rPr lang="en-IN" dirty="0" err="1"/>
              <a:t>numvar</a:t>
            </a:r>
            <a:r>
              <a:rPr lang="en-IN" dirty="0"/>
              <a:t> = 3;</a:t>
            </a:r>
          </a:p>
          <a:p>
            <a:r>
              <a:rPr lang="en-IN" dirty="0"/>
              <a:t>// number to </a:t>
            </a:r>
            <a:r>
              <a:rPr lang="en-IN" dirty="0" err="1"/>
              <a:t>bigint</a:t>
            </a:r>
            <a:endParaRPr lang="en-IN" dirty="0"/>
          </a:p>
          <a:p>
            <a:r>
              <a:rPr lang="en-IN" dirty="0"/>
              <a:t>alert(</a:t>
            </a:r>
            <a:r>
              <a:rPr lang="en-IN" dirty="0" err="1"/>
              <a:t>bigintvar</a:t>
            </a:r>
            <a:r>
              <a:rPr lang="en-IN" dirty="0"/>
              <a:t> + </a:t>
            </a:r>
            <a:r>
              <a:rPr lang="en-IN" dirty="0" err="1"/>
              <a:t>BigInt</a:t>
            </a:r>
            <a:r>
              <a:rPr lang="en-IN" dirty="0"/>
              <a:t>(</a:t>
            </a:r>
            <a:r>
              <a:rPr lang="en-IN" dirty="0" err="1"/>
              <a:t>numvar</a:t>
            </a:r>
            <a:r>
              <a:rPr lang="en-IN" dirty="0"/>
              <a:t>)); // 9</a:t>
            </a:r>
          </a:p>
          <a:p>
            <a:r>
              <a:rPr lang="en-IN" dirty="0"/>
              <a:t>// </a:t>
            </a:r>
            <a:r>
              <a:rPr lang="en-IN" dirty="0" err="1"/>
              <a:t>bigint</a:t>
            </a:r>
            <a:r>
              <a:rPr lang="en-IN" dirty="0"/>
              <a:t> to number</a:t>
            </a:r>
          </a:p>
          <a:p>
            <a:r>
              <a:rPr lang="en-IN" dirty="0"/>
              <a:t>alert(Number(</a:t>
            </a:r>
            <a:r>
              <a:rPr lang="en-IN" dirty="0" err="1"/>
              <a:t>bigintvar</a:t>
            </a:r>
            <a:r>
              <a:rPr lang="en-IN" dirty="0"/>
              <a:t> ) + </a:t>
            </a:r>
            <a:r>
              <a:rPr lang="en-IN" dirty="0" err="1"/>
              <a:t>numvar</a:t>
            </a:r>
            <a:r>
              <a:rPr lang="en-IN" dirty="0"/>
              <a:t>); // 9</a:t>
            </a:r>
          </a:p>
        </p:txBody>
      </p:sp>
      <p:sp>
        <p:nvSpPr>
          <p:cNvPr id="9" name="TextBox 8">
            <a:extLst>
              <a:ext uri="{FF2B5EF4-FFF2-40B4-BE49-F238E27FC236}">
                <a16:creationId xmlns:a16="http://schemas.microsoft.com/office/drawing/2014/main" id="{010DD67E-7B6C-7D34-8396-AC8BF0C6DC10}"/>
              </a:ext>
            </a:extLst>
          </p:cNvPr>
          <p:cNvSpPr txBox="1"/>
          <p:nvPr/>
        </p:nvSpPr>
        <p:spPr>
          <a:xfrm>
            <a:off x="989028" y="5040686"/>
            <a:ext cx="10917025" cy="707886"/>
          </a:xfrm>
          <a:prstGeom prst="rect">
            <a:avLst/>
          </a:prstGeom>
          <a:noFill/>
        </p:spPr>
        <p:txBody>
          <a:bodyPr wrap="square">
            <a:spAutoFit/>
          </a:bodyPr>
          <a:lstStyle/>
          <a:p>
            <a:r>
              <a:rPr lang="en-US" sz="2000" dirty="0">
                <a:solidFill>
                  <a:schemeClr val="tx1">
                    <a:lumMod val="65000"/>
                    <a:lumOff val="35000"/>
                  </a:schemeClr>
                </a:solidFill>
                <a:effectLst/>
              </a:rPr>
              <a:t>In the above example, if the </a:t>
            </a:r>
            <a:r>
              <a:rPr lang="en-US" sz="2000" dirty="0" err="1">
                <a:solidFill>
                  <a:schemeClr val="tx1">
                    <a:lumMod val="65000"/>
                    <a:lumOff val="35000"/>
                  </a:schemeClr>
                </a:solidFill>
                <a:effectLst/>
              </a:rPr>
              <a:t>bigintvar</a:t>
            </a:r>
            <a:r>
              <a:rPr lang="en-US" sz="2000" dirty="0">
                <a:solidFill>
                  <a:schemeClr val="tx1">
                    <a:lumMod val="65000"/>
                    <a:lumOff val="35000"/>
                  </a:schemeClr>
                </a:solidFill>
                <a:effectLst/>
              </a:rPr>
              <a:t> is too large that it won’t fit the number type, then extra bits will be cut off.</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073407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00863F-C9DB-CB51-1DBD-3015461F10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551D1EA-B48D-62F1-7D32-F03D69236FC2}"/>
              </a:ext>
            </a:extLst>
          </p:cNvPr>
          <p:cNvSpPr>
            <a:spLocks noGrp="1"/>
          </p:cNvSpPr>
          <p:nvPr>
            <p:ph type="sldNum" sz="quarter" idx="12"/>
          </p:nvPr>
        </p:nvSpPr>
        <p:spPr/>
        <p:txBody>
          <a:bodyPr/>
          <a:lstStyle/>
          <a:p>
            <a:fld id="{4A777409-9C5A-4B07-8E32-19F22F7D558C}" type="slidenum">
              <a:rPr lang="en-IN" smtClean="0"/>
              <a:t>47</a:t>
            </a:fld>
            <a:endParaRPr lang="en-IN" dirty="0"/>
          </a:p>
        </p:txBody>
      </p:sp>
      <p:sp>
        <p:nvSpPr>
          <p:cNvPr id="5" name="TextBox 4">
            <a:extLst>
              <a:ext uri="{FF2B5EF4-FFF2-40B4-BE49-F238E27FC236}">
                <a16:creationId xmlns:a16="http://schemas.microsoft.com/office/drawing/2014/main" id="{A724B682-9F4F-D46E-F135-CCE77D7B3B2B}"/>
              </a:ext>
            </a:extLst>
          </p:cNvPr>
          <p:cNvSpPr txBox="1"/>
          <p:nvPr/>
        </p:nvSpPr>
        <p:spPr>
          <a:xfrm>
            <a:off x="989029" y="669551"/>
            <a:ext cx="9672686" cy="707886"/>
          </a:xfrm>
          <a:prstGeom prst="rect">
            <a:avLst/>
          </a:prstGeom>
          <a:noFill/>
        </p:spPr>
        <p:txBody>
          <a:bodyPr wrap="square">
            <a:spAutoFit/>
          </a:bodyPr>
          <a:lstStyle/>
          <a:p>
            <a:r>
              <a:rPr lang="en-US" sz="2000" dirty="0">
                <a:solidFill>
                  <a:schemeClr val="tx1">
                    <a:lumMod val="65000"/>
                    <a:lumOff val="35000"/>
                  </a:schemeClr>
                </a:solidFill>
                <a:effectLst/>
              </a:rPr>
              <a:t>Talking about comparison and </a:t>
            </a:r>
            <a:r>
              <a:rPr lang="en-US" sz="2000" dirty="0" err="1">
                <a:solidFill>
                  <a:schemeClr val="tx1">
                    <a:lumMod val="65000"/>
                    <a:lumOff val="35000"/>
                  </a:schemeClr>
                </a:solidFill>
                <a:effectLst/>
              </a:rPr>
              <a:t>boolean</a:t>
            </a:r>
            <a:r>
              <a:rPr lang="en-US" sz="2000" dirty="0">
                <a:solidFill>
                  <a:schemeClr val="tx1">
                    <a:lumMod val="65000"/>
                    <a:lumOff val="35000"/>
                  </a:schemeClr>
                </a:solidFill>
                <a:effectLst/>
              </a:rPr>
              <a:t> operations on </a:t>
            </a:r>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 it works fine.</a:t>
            </a:r>
            <a:endParaRPr lang="en-US" sz="2000" dirty="0">
              <a:solidFill>
                <a:schemeClr val="tx1">
                  <a:lumMod val="65000"/>
                  <a:lumOff val="35000"/>
                </a:schemeClr>
              </a:solidFill>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DE0F36C-3F71-6531-72B3-DB6AA5EA27AD}"/>
              </a:ext>
            </a:extLst>
          </p:cNvPr>
          <p:cNvSpPr txBox="1"/>
          <p:nvPr/>
        </p:nvSpPr>
        <p:spPr>
          <a:xfrm>
            <a:off x="989029" y="1477353"/>
            <a:ext cx="6099142" cy="646331"/>
          </a:xfrm>
          <a:prstGeom prst="rect">
            <a:avLst/>
          </a:prstGeom>
          <a:noFill/>
        </p:spPr>
        <p:txBody>
          <a:bodyPr wrap="square">
            <a:spAutoFit/>
          </a:bodyPr>
          <a:lstStyle/>
          <a:p>
            <a:r>
              <a:rPr lang="en-IN" dirty="0"/>
              <a:t>alert( 8n &gt; 2n ); // true</a:t>
            </a:r>
          </a:p>
          <a:p>
            <a:r>
              <a:rPr lang="en-IN" dirty="0"/>
              <a:t>alert( 4n &gt; 2 ); // true</a:t>
            </a:r>
          </a:p>
        </p:txBody>
      </p:sp>
      <p:sp>
        <p:nvSpPr>
          <p:cNvPr id="8" name="Rectangle 1">
            <a:extLst>
              <a:ext uri="{FF2B5EF4-FFF2-40B4-BE49-F238E27FC236}">
                <a16:creationId xmlns:a16="http://schemas.microsoft.com/office/drawing/2014/main" id="{86F2284B-0549-A436-F462-B84AD72295ED}"/>
              </a:ext>
            </a:extLst>
          </p:cNvPr>
          <p:cNvSpPr>
            <a:spLocks noChangeArrowheads="1"/>
          </p:cNvSpPr>
          <p:nvPr/>
        </p:nvSpPr>
        <p:spPr bwMode="auto">
          <a:xfrm>
            <a:off x="320510" y="2343399"/>
            <a:ext cx="1155726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rPr>
              <a:t>Even though numbers and </a:t>
            </a:r>
            <a:r>
              <a:rPr kumimoji="0" lang="en-US" altLang="en-US" sz="2000" b="0" i="0" u="none" strike="noStrike" cap="none" normalizeH="0" baseline="0" dirty="0" err="1">
                <a:ln>
                  <a:noFill/>
                </a:ln>
                <a:solidFill>
                  <a:schemeClr val="tx1">
                    <a:lumMod val="65000"/>
                    <a:lumOff val="35000"/>
                  </a:schemeClr>
                </a:solidFill>
                <a:effectLst/>
              </a:rPr>
              <a:t>BigInts</a:t>
            </a:r>
            <a:r>
              <a:rPr kumimoji="0" lang="en-US" altLang="en-US" sz="2000" b="0" i="0" u="none" strike="noStrike" cap="none" normalizeH="0" baseline="0" dirty="0">
                <a:ln>
                  <a:noFill/>
                </a:ln>
                <a:solidFill>
                  <a:schemeClr val="tx1">
                    <a:lumMod val="65000"/>
                    <a:lumOff val="35000"/>
                  </a:schemeClr>
                </a:solidFill>
                <a:effectLst/>
              </a:rPr>
              <a:t> belong to different types, they can be equal ==, but not strictly equal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lumMod val="65000"/>
                  <a:lumOff val="3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lumMod val="65000"/>
                    <a:lumOff val="35000"/>
                  </a:schemeClr>
                </a:solidFill>
                <a:effectLst/>
              </a:rPr>
              <a:t>Example:</a:t>
            </a:r>
            <a:endParaRPr kumimoji="0" lang="en-US" altLang="en-US" sz="2000" b="0" i="0" u="none" strike="noStrike" cap="none" normalizeH="0" baseline="0" dirty="0">
              <a:ln>
                <a:noFill/>
              </a:ln>
              <a:solidFill>
                <a:schemeClr val="tx1">
                  <a:lumMod val="65000"/>
                  <a:lumOff val="35000"/>
                </a:schemeClr>
              </a:solidFill>
              <a:effectLst/>
            </a:endParaRPr>
          </a:p>
        </p:txBody>
      </p:sp>
      <p:sp>
        <p:nvSpPr>
          <p:cNvPr id="10" name="TextBox 9">
            <a:extLst>
              <a:ext uri="{FF2B5EF4-FFF2-40B4-BE49-F238E27FC236}">
                <a16:creationId xmlns:a16="http://schemas.microsoft.com/office/drawing/2014/main" id="{E8ADD51B-1655-A5E9-DB58-2966D9CE1058}"/>
              </a:ext>
            </a:extLst>
          </p:cNvPr>
          <p:cNvSpPr txBox="1"/>
          <p:nvPr/>
        </p:nvSpPr>
        <p:spPr>
          <a:xfrm>
            <a:off x="464443" y="3359062"/>
            <a:ext cx="6099142" cy="646331"/>
          </a:xfrm>
          <a:prstGeom prst="rect">
            <a:avLst/>
          </a:prstGeom>
          <a:noFill/>
        </p:spPr>
        <p:txBody>
          <a:bodyPr wrap="square">
            <a:spAutoFit/>
          </a:bodyPr>
          <a:lstStyle/>
          <a:p>
            <a:r>
              <a:rPr lang="en-IN" dirty="0"/>
              <a:t>alert( 5 == 5n ); // true</a:t>
            </a:r>
          </a:p>
          <a:p>
            <a:r>
              <a:rPr lang="en-IN" dirty="0"/>
              <a:t>alert( 5 === 5n ); // false</a:t>
            </a:r>
          </a:p>
        </p:txBody>
      </p:sp>
      <p:sp>
        <p:nvSpPr>
          <p:cNvPr id="11" name="Rectangle 2">
            <a:extLst>
              <a:ext uri="{FF2B5EF4-FFF2-40B4-BE49-F238E27FC236}">
                <a16:creationId xmlns:a16="http://schemas.microsoft.com/office/drawing/2014/main" id="{5286D0F4-6547-BCB1-3CAE-F0CF2E477FCC}"/>
              </a:ext>
            </a:extLst>
          </p:cNvPr>
          <p:cNvSpPr>
            <a:spLocks noChangeArrowheads="1"/>
          </p:cNvSpPr>
          <p:nvPr/>
        </p:nvSpPr>
        <p:spPr bwMode="auto">
          <a:xfrm>
            <a:off x="323652" y="4279361"/>
            <a:ext cx="1103014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lumMod val="65000"/>
                    <a:lumOff val="35000"/>
                  </a:schemeClr>
                </a:solidFill>
                <a:effectLst/>
              </a:rPr>
              <a:t>When inside if or other boolean operations, BigInts behave like numbers.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lumMod val="65000"/>
                    <a:lumOff val="35000"/>
                  </a:schemeClr>
                </a:solidFill>
                <a:effectLst/>
              </a:rPr>
              <a:t>Example:</a:t>
            </a:r>
            <a:endParaRPr kumimoji="0" lang="en-US" altLang="en-US" sz="2000" b="0" i="0" u="none" strike="noStrike" cap="none" normalizeH="0" baseline="0">
              <a:ln>
                <a:noFill/>
              </a:ln>
              <a:solidFill>
                <a:schemeClr val="tx1">
                  <a:lumMod val="65000"/>
                  <a:lumOff val="35000"/>
                </a:schemeClr>
              </a:solidFill>
              <a:effectLst/>
            </a:endParaRPr>
          </a:p>
        </p:txBody>
      </p:sp>
      <p:sp>
        <p:nvSpPr>
          <p:cNvPr id="13" name="TextBox 12">
            <a:extLst>
              <a:ext uri="{FF2B5EF4-FFF2-40B4-BE49-F238E27FC236}">
                <a16:creationId xmlns:a16="http://schemas.microsoft.com/office/drawing/2014/main" id="{DC75B1C8-7FE5-BCEC-E44B-6F7904CD083C}"/>
              </a:ext>
            </a:extLst>
          </p:cNvPr>
          <p:cNvSpPr txBox="1"/>
          <p:nvPr/>
        </p:nvSpPr>
        <p:spPr>
          <a:xfrm>
            <a:off x="320510" y="5191277"/>
            <a:ext cx="6099142" cy="923330"/>
          </a:xfrm>
          <a:prstGeom prst="rect">
            <a:avLst/>
          </a:prstGeom>
          <a:noFill/>
        </p:spPr>
        <p:txBody>
          <a:bodyPr wrap="square">
            <a:spAutoFit/>
          </a:bodyPr>
          <a:lstStyle/>
          <a:p>
            <a:r>
              <a:rPr lang="en-IN" dirty="0"/>
              <a:t>if (0n) {</a:t>
            </a:r>
          </a:p>
          <a:p>
            <a:r>
              <a:rPr lang="en-IN" dirty="0"/>
              <a:t>  // never executes</a:t>
            </a:r>
          </a:p>
          <a:p>
            <a:r>
              <a:rPr lang="en-IN" dirty="0"/>
              <a:t>}</a:t>
            </a:r>
          </a:p>
        </p:txBody>
      </p:sp>
    </p:spTree>
    <p:extLst>
      <p:ext uri="{BB962C8B-B14F-4D97-AF65-F5344CB8AC3E}">
        <p14:creationId xmlns:p14="http://schemas.microsoft.com/office/powerpoint/2010/main" val="7947958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9AF97A4-8F62-33A1-C7A1-B6EAE5A6707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8D14291-AB66-D501-64AD-E891D71EBC6D}"/>
              </a:ext>
            </a:extLst>
          </p:cNvPr>
          <p:cNvSpPr>
            <a:spLocks noGrp="1"/>
          </p:cNvSpPr>
          <p:nvPr>
            <p:ph type="sldNum" sz="quarter" idx="12"/>
          </p:nvPr>
        </p:nvSpPr>
        <p:spPr/>
        <p:txBody>
          <a:bodyPr/>
          <a:lstStyle/>
          <a:p>
            <a:fld id="{4A777409-9C5A-4B07-8E32-19F22F7D558C}" type="slidenum">
              <a:rPr lang="en-IN" smtClean="0"/>
              <a:t>48</a:t>
            </a:fld>
            <a:endParaRPr lang="en-IN" dirty="0"/>
          </a:p>
        </p:txBody>
      </p:sp>
      <p:sp>
        <p:nvSpPr>
          <p:cNvPr id="4" name="Rectangle 1">
            <a:extLst>
              <a:ext uri="{FF2B5EF4-FFF2-40B4-BE49-F238E27FC236}">
                <a16:creationId xmlns:a16="http://schemas.microsoft.com/office/drawing/2014/main" id="{D47A1346-2D49-37DA-2CE3-C452EE59FD2C}"/>
              </a:ext>
            </a:extLst>
          </p:cNvPr>
          <p:cNvSpPr>
            <a:spLocks noChangeArrowheads="1"/>
          </p:cNvSpPr>
          <p:nvPr/>
        </p:nvSpPr>
        <p:spPr bwMode="auto">
          <a:xfrm>
            <a:off x="923827" y="654272"/>
            <a:ext cx="1010553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lumMod val="65000"/>
                    <a:lumOff val="35000"/>
                  </a:schemeClr>
                </a:solidFill>
                <a:effectLst/>
              </a:rPr>
              <a:t>BigInt</a:t>
            </a:r>
            <a:r>
              <a:rPr kumimoji="0" lang="en-US" altLang="en-US" sz="2000" b="0" i="0" u="none" strike="noStrike" cap="none" normalizeH="0" baseline="0" dirty="0">
                <a:ln>
                  <a:noFill/>
                </a:ln>
                <a:solidFill>
                  <a:schemeClr val="tx1">
                    <a:lumMod val="65000"/>
                    <a:lumOff val="35000"/>
                  </a:schemeClr>
                </a:solidFill>
                <a:effectLst/>
              </a:rPr>
              <a:t> 0n is </a:t>
            </a:r>
            <a:r>
              <a:rPr kumimoji="0" lang="en-US" altLang="en-US" sz="2000" b="0" i="0" u="none" strike="noStrike" cap="none" normalizeH="0" baseline="0" dirty="0" err="1">
                <a:ln>
                  <a:noFill/>
                </a:ln>
                <a:solidFill>
                  <a:schemeClr val="tx1">
                    <a:lumMod val="65000"/>
                    <a:lumOff val="35000"/>
                  </a:schemeClr>
                </a:solidFill>
                <a:effectLst/>
              </a:rPr>
              <a:t>falsy</a:t>
            </a:r>
            <a:r>
              <a:rPr kumimoji="0" lang="en-US" altLang="en-US" sz="2000" b="0" i="0" u="none" strike="noStrike" cap="none" normalizeH="0" baseline="0" dirty="0">
                <a:ln>
                  <a:noFill/>
                </a:ln>
                <a:solidFill>
                  <a:schemeClr val="tx1">
                    <a:lumMod val="65000"/>
                    <a:lumOff val="35000"/>
                  </a:schemeClr>
                </a:solidFill>
                <a:effectLst/>
              </a:rPr>
              <a:t>, other values are considered to be truthy.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lumMod val="65000"/>
                  <a:lumOff val="3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rPr>
              <a:t>Boolean operators, such as ||, &amp;&amp; and others also work perfectly with </a:t>
            </a:r>
            <a:r>
              <a:rPr kumimoji="0" lang="en-US" altLang="en-US" sz="2000" b="0" i="0" u="none" strike="noStrike" cap="none" normalizeH="0" baseline="0" dirty="0" err="1">
                <a:ln>
                  <a:noFill/>
                </a:ln>
                <a:solidFill>
                  <a:schemeClr val="tx1">
                    <a:lumMod val="65000"/>
                    <a:lumOff val="35000"/>
                  </a:schemeClr>
                </a:solidFill>
                <a:effectLst/>
              </a:rPr>
              <a:t>Bigints</a:t>
            </a:r>
            <a:r>
              <a:rPr kumimoji="0" lang="en-US" altLang="en-US" sz="2000" b="0" i="0" u="none" strike="noStrike" cap="none" normalizeH="0" baseline="0" dirty="0">
                <a:ln>
                  <a:noFill/>
                </a:ln>
                <a:solidFill>
                  <a:schemeClr val="tx1">
                    <a:lumMod val="65000"/>
                    <a:lumOff val="35000"/>
                  </a:schemeClr>
                </a:solidFill>
                <a:effectLst/>
              </a:rPr>
              <a:t> similar to numbers.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lumMod val="65000"/>
                  <a:lumOff val="3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lumMod val="65000"/>
                    <a:lumOff val="35000"/>
                  </a:schemeClr>
                </a:solidFill>
                <a:effectLst/>
              </a:rPr>
              <a:t>Example:</a:t>
            </a:r>
            <a:endParaRPr kumimoji="0" lang="en-US" altLang="en-US" sz="2000" b="0" i="0" u="none" strike="noStrike" cap="none" normalizeH="0" baseline="0" dirty="0">
              <a:ln>
                <a:noFill/>
              </a:ln>
              <a:solidFill>
                <a:schemeClr val="tx1">
                  <a:lumMod val="65000"/>
                  <a:lumOff val="35000"/>
                </a:schemeClr>
              </a:solidFill>
              <a:effectLst/>
            </a:endParaRPr>
          </a:p>
        </p:txBody>
      </p:sp>
      <p:sp>
        <p:nvSpPr>
          <p:cNvPr id="6" name="TextBox 5">
            <a:extLst>
              <a:ext uri="{FF2B5EF4-FFF2-40B4-BE49-F238E27FC236}">
                <a16:creationId xmlns:a16="http://schemas.microsoft.com/office/drawing/2014/main" id="{7FA0F830-50E5-13A2-8451-8977AA45E797}"/>
              </a:ext>
            </a:extLst>
          </p:cNvPr>
          <p:cNvSpPr txBox="1"/>
          <p:nvPr/>
        </p:nvSpPr>
        <p:spPr>
          <a:xfrm>
            <a:off x="923827" y="2692692"/>
            <a:ext cx="6099142" cy="1200329"/>
          </a:xfrm>
          <a:prstGeom prst="rect">
            <a:avLst/>
          </a:prstGeom>
          <a:noFill/>
        </p:spPr>
        <p:txBody>
          <a:bodyPr wrap="square">
            <a:spAutoFit/>
          </a:bodyPr>
          <a:lstStyle/>
          <a:p>
            <a:r>
              <a:rPr lang="en-IN" dirty="0"/>
              <a:t>alert( 1n || 2 ); </a:t>
            </a:r>
          </a:p>
          <a:p>
            <a:r>
              <a:rPr lang="en-IN" dirty="0"/>
              <a:t>// 1, here 1n is considered truthy</a:t>
            </a:r>
          </a:p>
          <a:p>
            <a:r>
              <a:rPr lang="en-IN" dirty="0"/>
              <a:t>alert( 0n || 2 ); </a:t>
            </a:r>
          </a:p>
          <a:p>
            <a:r>
              <a:rPr lang="en-IN" dirty="0"/>
              <a:t>// 2, here 0n is considered </a:t>
            </a:r>
            <a:r>
              <a:rPr lang="en-IN" dirty="0" err="1"/>
              <a:t>falsy</a:t>
            </a:r>
            <a:endParaRPr lang="en-IN" dirty="0"/>
          </a:p>
        </p:txBody>
      </p:sp>
    </p:spTree>
    <p:extLst>
      <p:ext uri="{BB962C8B-B14F-4D97-AF65-F5344CB8AC3E}">
        <p14:creationId xmlns:p14="http://schemas.microsoft.com/office/powerpoint/2010/main" val="19476941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FBE845-56AA-57F3-6A26-7D9538CAC1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4FACFCC-72C6-0980-7F5D-A2182CB98613}"/>
              </a:ext>
            </a:extLst>
          </p:cNvPr>
          <p:cNvSpPr>
            <a:spLocks noGrp="1"/>
          </p:cNvSpPr>
          <p:nvPr>
            <p:ph type="sldNum" sz="quarter" idx="12"/>
          </p:nvPr>
        </p:nvSpPr>
        <p:spPr/>
        <p:txBody>
          <a:bodyPr/>
          <a:lstStyle/>
          <a:p>
            <a:fld id="{4A777409-9C5A-4B07-8E32-19F22F7D558C}" type="slidenum">
              <a:rPr lang="en-IN" smtClean="0"/>
              <a:t>49</a:t>
            </a:fld>
            <a:endParaRPr lang="en-IN" dirty="0"/>
          </a:p>
        </p:txBody>
      </p:sp>
      <p:sp>
        <p:nvSpPr>
          <p:cNvPr id="5" name="TextBox 4">
            <a:extLst>
              <a:ext uri="{FF2B5EF4-FFF2-40B4-BE49-F238E27FC236}">
                <a16:creationId xmlns:a16="http://schemas.microsoft.com/office/drawing/2014/main" id="{4E8F0C62-3BCF-296A-D1AA-8900B776D3ED}"/>
              </a:ext>
            </a:extLst>
          </p:cNvPr>
          <p:cNvSpPr txBox="1"/>
          <p:nvPr/>
        </p:nvSpPr>
        <p:spPr>
          <a:xfrm>
            <a:off x="909686" y="597758"/>
            <a:ext cx="6099142" cy="461665"/>
          </a:xfrm>
          <a:prstGeom prst="rect">
            <a:avLst/>
          </a:prstGeom>
          <a:noFill/>
        </p:spPr>
        <p:txBody>
          <a:bodyPr wrap="square">
            <a:spAutoFit/>
          </a:bodyPr>
          <a:lstStyle/>
          <a:p>
            <a:r>
              <a:rPr lang="en-IN" sz="2400" b="1" dirty="0">
                <a:solidFill>
                  <a:schemeClr val="tx1">
                    <a:lumMod val="65000"/>
                    <a:lumOff val="35000"/>
                  </a:schemeClr>
                </a:solidFill>
              </a:rPr>
              <a:t>Non-Primitive Data Types </a:t>
            </a:r>
          </a:p>
        </p:txBody>
      </p:sp>
      <p:sp>
        <p:nvSpPr>
          <p:cNvPr id="7" name="TextBox 6">
            <a:extLst>
              <a:ext uri="{FF2B5EF4-FFF2-40B4-BE49-F238E27FC236}">
                <a16:creationId xmlns:a16="http://schemas.microsoft.com/office/drawing/2014/main" id="{73D3D549-6BDB-F0F6-830B-61E8F6E00FA9}"/>
              </a:ext>
            </a:extLst>
          </p:cNvPr>
          <p:cNvSpPr txBox="1"/>
          <p:nvPr/>
        </p:nvSpPr>
        <p:spPr>
          <a:xfrm>
            <a:off x="249809" y="1269522"/>
            <a:ext cx="11250891" cy="3785652"/>
          </a:xfrm>
          <a:prstGeom prst="rect">
            <a:avLst/>
          </a:prstGeom>
          <a:noFill/>
        </p:spPr>
        <p:txBody>
          <a:bodyPr wrap="square">
            <a:spAutoFit/>
          </a:bodyPr>
          <a:lstStyle/>
          <a:p>
            <a:r>
              <a:rPr lang="en-US" sz="2000" dirty="0">
                <a:solidFill>
                  <a:schemeClr val="tx1">
                    <a:lumMod val="65000"/>
                    <a:lumOff val="35000"/>
                  </a:schemeClr>
                </a:solidFill>
                <a:effectLst/>
              </a:rPr>
              <a:t>The data type is said to be non-primitive if it is a collection of multiple values. </a:t>
            </a:r>
          </a:p>
          <a:p>
            <a:r>
              <a:rPr lang="en-US" sz="2000" dirty="0">
                <a:solidFill>
                  <a:schemeClr val="tx1">
                    <a:lumMod val="65000"/>
                    <a:lumOff val="35000"/>
                  </a:schemeClr>
                </a:solidFill>
                <a:effectLst/>
              </a:rPr>
              <a:t>The variables in JavaScript may not always hold only individual values which are with one of the primitive data types. </a:t>
            </a:r>
          </a:p>
          <a:p>
            <a:r>
              <a:rPr lang="en-US" sz="2000" dirty="0">
                <a:solidFill>
                  <a:schemeClr val="tx1">
                    <a:lumMod val="65000"/>
                    <a:lumOff val="35000"/>
                  </a:schemeClr>
                </a:solidFill>
                <a:effectLst/>
              </a:rPr>
              <a:t>There are times a group of values are stored inside a variable. </a:t>
            </a:r>
          </a:p>
          <a:p>
            <a:r>
              <a:rPr lang="en-US" sz="2000" dirty="0">
                <a:solidFill>
                  <a:schemeClr val="tx1">
                    <a:lumMod val="65000"/>
                    <a:lumOff val="35000"/>
                  </a:schemeClr>
                </a:solidFill>
                <a:effectLst/>
              </a:rPr>
              <a:t>JavaScript gives non-primitive data types named Object and Array, to implement this.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Objects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Objects in JavaScript are a collection of properties and are represented in the form of [key-value pairs]. </a:t>
            </a:r>
          </a:p>
          <a:p>
            <a:r>
              <a:rPr lang="en-US" sz="2000" dirty="0">
                <a:solidFill>
                  <a:schemeClr val="tx1">
                    <a:lumMod val="65000"/>
                    <a:lumOff val="35000"/>
                  </a:schemeClr>
                </a:solidFill>
                <a:effectLst/>
              </a:rPr>
              <a:t>The 'key' of a property is a string or a symbol and should be a legal identifier. </a:t>
            </a:r>
          </a:p>
          <a:p>
            <a:r>
              <a:rPr lang="en-US" sz="2000" dirty="0">
                <a:solidFill>
                  <a:schemeClr val="tx1">
                    <a:lumMod val="65000"/>
                    <a:lumOff val="35000"/>
                  </a:schemeClr>
                </a:solidFill>
                <a:effectLst/>
              </a:rPr>
              <a:t>The 'value' of a property can be any JavaScript value like Number, String, Boolean, or another object. </a:t>
            </a:r>
          </a:p>
          <a:p>
            <a:r>
              <a:rPr lang="en-US" sz="2000" dirty="0">
                <a:solidFill>
                  <a:schemeClr val="tx1">
                    <a:lumMod val="65000"/>
                    <a:lumOff val="35000"/>
                  </a:schemeClr>
                </a:solidFill>
                <a:effectLst/>
              </a:rPr>
              <a:t>JavaScript provides the number of built-in objects as a part of the language and user-defined JavaScript objects can be created using object literals</a:t>
            </a:r>
          </a:p>
        </p:txBody>
      </p:sp>
      <p:sp>
        <p:nvSpPr>
          <p:cNvPr id="9" name="TextBox 8">
            <a:extLst>
              <a:ext uri="{FF2B5EF4-FFF2-40B4-BE49-F238E27FC236}">
                <a16:creationId xmlns:a16="http://schemas.microsoft.com/office/drawing/2014/main" id="{B6C5C329-7F81-F3FF-28FE-1866EECF03E8}"/>
              </a:ext>
            </a:extLst>
          </p:cNvPr>
          <p:cNvSpPr txBox="1"/>
          <p:nvPr/>
        </p:nvSpPr>
        <p:spPr>
          <a:xfrm>
            <a:off x="249809" y="5055174"/>
            <a:ext cx="6099142" cy="400110"/>
          </a:xfrm>
          <a:prstGeom prst="rect">
            <a:avLst/>
          </a:prstGeom>
          <a:noFill/>
        </p:spPr>
        <p:txBody>
          <a:bodyPr wrap="square">
            <a:spAutoFit/>
          </a:bodyPr>
          <a:lstStyle/>
          <a:p>
            <a:r>
              <a:rPr lang="en-IN" sz="2000" b="1" dirty="0">
                <a:solidFill>
                  <a:schemeClr val="tx1">
                    <a:lumMod val="65000"/>
                    <a:lumOff val="35000"/>
                  </a:schemeClr>
                </a:solidFill>
              </a:rPr>
              <a:t>Syntax: </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8FAB815-D05D-EE61-0B17-FF65BEF5AC2E}"/>
              </a:ext>
            </a:extLst>
          </p:cNvPr>
          <p:cNvSpPr txBox="1"/>
          <p:nvPr/>
        </p:nvSpPr>
        <p:spPr>
          <a:xfrm>
            <a:off x="249809" y="5380672"/>
            <a:ext cx="6099142" cy="1477328"/>
          </a:xfrm>
          <a:prstGeom prst="rect">
            <a:avLst/>
          </a:prstGeom>
          <a:noFill/>
        </p:spPr>
        <p:txBody>
          <a:bodyPr wrap="square">
            <a:spAutoFit/>
          </a:bodyPr>
          <a:lstStyle/>
          <a:p>
            <a:r>
              <a:rPr lang="en-IN" dirty="0"/>
              <a:t>{ </a:t>
            </a:r>
          </a:p>
          <a:p>
            <a:r>
              <a:rPr lang="en-IN" dirty="0"/>
              <a:t>  key1 : value1,  </a:t>
            </a:r>
          </a:p>
          <a:p>
            <a:r>
              <a:rPr lang="en-IN" dirty="0"/>
              <a:t>  key2 : value2, </a:t>
            </a:r>
          </a:p>
          <a:p>
            <a:r>
              <a:rPr lang="en-IN" dirty="0"/>
              <a:t>  key3 : value3  </a:t>
            </a:r>
          </a:p>
          <a:p>
            <a:r>
              <a:rPr lang="en-IN" dirty="0"/>
              <a:t>};</a:t>
            </a:r>
          </a:p>
        </p:txBody>
      </p:sp>
    </p:spTree>
    <p:extLst>
      <p:ext uri="{BB962C8B-B14F-4D97-AF65-F5344CB8AC3E}">
        <p14:creationId xmlns:p14="http://schemas.microsoft.com/office/powerpoint/2010/main" val="1477617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863E72-22CF-1D8C-6018-5C869E326FB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66A7E12-9496-5468-C415-FD77267667C7}"/>
              </a:ext>
            </a:extLst>
          </p:cNvPr>
          <p:cNvSpPr>
            <a:spLocks noGrp="1"/>
          </p:cNvSpPr>
          <p:nvPr>
            <p:ph type="sldNum" sz="quarter" idx="12"/>
          </p:nvPr>
        </p:nvSpPr>
        <p:spPr/>
        <p:txBody>
          <a:bodyPr/>
          <a:lstStyle/>
          <a:p>
            <a:fld id="{4A777409-9C5A-4B07-8E32-19F22F7D558C}" type="slidenum">
              <a:rPr lang="en-IN" smtClean="0"/>
              <a:t>5</a:t>
            </a:fld>
            <a:endParaRPr lang="en-IN" dirty="0"/>
          </a:p>
        </p:txBody>
      </p:sp>
      <p:pic>
        <p:nvPicPr>
          <p:cNvPr id="5" name="Picture 4">
            <a:extLst>
              <a:ext uri="{FF2B5EF4-FFF2-40B4-BE49-F238E27FC236}">
                <a16:creationId xmlns:a16="http://schemas.microsoft.com/office/drawing/2014/main" id="{CFDFB818-F733-5F0B-0455-5A12881DF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4571" y="710614"/>
            <a:ext cx="7142857" cy="3457143"/>
          </a:xfrm>
          <a:prstGeom prst="rect">
            <a:avLst/>
          </a:prstGeom>
        </p:spPr>
      </p:pic>
      <p:sp>
        <p:nvSpPr>
          <p:cNvPr id="7" name="TextBox 6">
            <a:extLst>
              <a:ext uri="{FF2B5EF4-FFF2-40B4-BE49-F238E27FC236}">
                <a16:creationId xmlns:a16="http://schemas.microsoft.com/office/drawing/2014/main" id="{50463865-D06B-1019-FEBB-B2379B1CF4C3}"/>
              </a:ext>
            </a:extLst>
          </p:cNvPr>
          <p:cNvSpPr txBox="1"/>
          <p:nvPr/>
        </p:nvSpPr>
        <p:spPr>
          <a:xfrm>
            <a:off x="353506" y="4427944"/>
            <a:ext cx="11128342" cy="400110"/>
          </a:xfrm>
          <a:prstGeom prst="rect">
            <a:avLst/>
          </a:prstGeom>
          <a:noFill/>
        </p:spPr>
        <p:txBody>
          <a:bodyPr wrap="square">
            <a:spAutoFit/>
          </a:bodyPr>
          <a:lstStyle/>
          <a:p>
            <a:r>
              <a:rPr lang="en-US" sz="2000" dirty="0">
                <a:solidFill>
                  <a:schemeClr val="tx1">
                    <a:lumMod val="65000"/>
                    <a:lumOff val="35000"/>
                  </a:schemeClr>
                </a:solidFill>
              </a:rPr>
              <a:t>How to handle the user click, validate the user data, and display the corresponding view?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01A0893-2A35-CDE2-63D1-0014DE1207A6}"/>
              </a:ext>
            </a:extLst>
          </p:cNvPr>
          <p:cNvSpPr txBox="1"/>
          <p:nvPr/>
        </p:nvSpPr>
        <p:spPr>
          <a:xfrm>
            <a:off x="353506" y="5013044"/>
            <a:ext cx="11571401" cy="1015663"/>
          </a:xfrm>
          <a:prstGeom prst="rect">
            <a:avLst/>
          </a:prstGeom>
          <a:noFill/>
        </p:spPr>
        <p:txBody>
          <a:bodyPr wrap="square">
            <a:spAutoFit/>
          </a:bodyPr>
          <a:lstStyle/>
          <a:p>
            <a:r>
              <a:rPr lang="en-US" sz="2000" dirty="0">
                <a:solidFill>
                  <a:schemeClr val="tx1">
                    <a:lumMod val="65000"/>
                    <a:lumOff val="35000"/>
                  </a:schemeClr>
                </a:solidFill>
              </a:rPr>
              <a:t>To implement the requirement of handling user action like a click of a button or link and to respond to these requests by displaying the expected output, server-side languages like Java/JSP can be used as shown in the below diagram.</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1845700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496A44-C955-BA36-FCBB-A480DF97272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46112B6-29FD-CE0D-74B1-4413563FFB04}"/>
              </a:ext>
            </a:extLst>
          </p:cNvPr>
          <p:cNvSpPr>
            <a:spLocks noGrp="1"/>
          </p:cNvSpPr>
          <p:nvPr>
            <p:ph type="sldNum" sz="quarter" idx="12"/>
          </p:nvPr>
        </p:nvSpPr>
        <p:spPr/>
        <p:txBody>
          <a:bodyPr/>
          <a:lstStyle/>
          <a:p>
            <a:fld id="{4A777409-9C5A-4B07-8E32-19F22F7D558C}" type="slidenum">
              <a:rPr lang="en-IN" smtClean="0"/>
              <a:t>50</a:t>
            </a:fld>
            <a:endParaRPr lang="en-IN" dirty="0"/>
          </a:p>
        </p:txBody>
      </p:sp>
      <p:sp>
        <p:nvSpPr>
          <p:cNvPr id="5" name="TextBox 4">
            <a:extLst>
              <a:ext uri="{FF2B5EF4-FFF2-40B4-BE49-F238E27FC236}">
                <a16:creationId xmlns:a16="http://schemas.microsoft.com/office/drawing/2014/main" id="{B655CA9A-533F-53B5-6749-1FEB0313950A}"/>
              </a:ext>
            </a:extLst>
          </p:cNvPr>
          <p:cNvSpPr txBox="1"/>
          <p:nvPr/>
        </p:nvSpPr>
        <p:spPr>
          <a:xfrm>
            <a:off x="989029" y="588332"/>
            <a:ext cx="6099142" cy="400110"/>
          </a:xfrm>
          <a:prstGeom prst="rect">
            <a:avLst/>
          </a:prstGeom>
          <a:noFill/>
        </p:spPr>
        <p:txBody>
          <a:bodyPr wrap="square">
            <a:spAutoFit/>
          </a:bodyPr>
          <a:lstStyle/>
          <a:p>
            <a:r>
              <a:rPr lang="en-IN" sz="2000" b="1" dirty="0">
                <a:solidFill>
                  <a:schemeClr val="tx1">
                    <a:lumMod val="65000"/>
                    <a:lumOff val="35000"/>
                  </a:schemeClr>
                </a:solidFill>
              </a:rPr>
              <a:t>Example: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F11CE9C-ABC1-7D03-FD79-DDEDCE93C617}"/>
              </a:ext>
            </a:extLst>
          </p:cNvPr>
          <p:cNvSpPr txBox="1"/>
          <p:nvPr/>
        </p:nvSpPr>
        <p:spPr>
          <a:xfrm>
            <a:off x="989029" y="1130745"/>
            <a:ext cx="6099142" cy="1754326"/>
          </a:xfrm>
          <a:prstGeom prst="rect">
            <a:avLst/>
          </a:prstGeom>
          <a:noFill/>
        </p:spPr>
        <p:txBody>
          <a:bodyPr wrap="square">
            <a:spAutoFit/>
          </a:bodyPr>
          <a:lstStyle/>
          <a:p>
            <a:r>
              <a:rPr lang="en-IN" dirty="0"/>
              <a:t>let </a:t>
            </a:r>
            <a:r>
              <a:rPr lang="en-IN" dirty="0" err="1"/>
              <a:t>mySmartPhone</a:t>
            </a:r>
            <a:r>
              <a:rPr lang="en-IN" dirty="0"/>
              <a:t> = { </a:t>
            </a:r>
          </a:p>
          <a:p>
            <a:r>
              <a:rPr lang="en-IN" dirty="0"/>
              <a:t>    name: "iPhone", </a:t>
            </a:r>
          </a:p>
          <a:p>
            <a:r>
              <a:rPr lang="en-IN" dirty="0"/>
              <a:t>    brand: "Apple", </a:t>
            </a:r>
          </a:p>
          <a:p>
            <a:r>
              <a:rPr lang="en-IN" dirty="0"/>
              <a:t>    platform: "iOS", </a:t>
            </a:r>
          </a:p>
          <a:p>
            <a:r>
              <a:rPr lang="en-IN" dirty="0"/>
              <a:t>    price: 50000 </a:t>
            </a:r>
          </a:p>
          <a:p>
            <a:r>
              <a:rPr lang="en-IN" dirty="0"/>
              <a:t>}; </a:t>
            </a:r>
          </a:p>
        </p:txBody>
      </p:sp>
      <p:sp>
        <p:nvSpPr>
          <p:cNvPr id="9" name="TextBox 8">
            <a:extLst>
              <a:ext uri="{FF2B5EF4-FFF2-40B4-BE49-F238E27FC236}">
                <a16:creationId xmlns:a16="http://schemas.microsoft.com/office/drawing/2014/main" id="{410A48B7-E96D-E82D-5ACC-3C729D4A3C49}"/>
              </a:ext>
            </a:extLst>
          </p:cNvPr>
          <p:cNvSpPr txBox="1"/>
          <p:nvPr/>
        </p:nvSpPr>
        <p:spPr>
          <a:xfrm>
            <a:off x="212102" y="3143382"/>
            <a:ext cx="11844780" cy="1938992"/>
          </a:xfrm>
          <a:prstGeom prst="rect">
            <a:avLst/>
          </a:prstGeom>
          <a:noFill/>
        </p:spPr>
        <p:txBody>
          <a:bodyPr wrap="square">
            <a:spAutoFit/>
          </a:bodyPr>
          <a:lstStyle/>
          <a:p>
            <a:r>
              <a:rPr lang="en-US" sz="2000" b="1" dirty="0">
                <a:solidFill>
                  <a:schemeClr val="tx1">
                    <a:lumMod val="65000"/>
                    <a:lumOff val="35000"/>
                  </a:schemeClr>
                </a:solidFill>
                <a:effectLst/>
              </a:rPr>
              <a:t>Array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Array is a special data structure that is used to store an ordered collection, which cannot be achieved using the objects.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are two ways of creating an array: </a:t>
            </a:r>
          </a:p>
        </p:txBody>
      </p:sp>
      <p:sp>
        <p:nvSpPr>
          <p:cNvPr id="11" name="TextBox 10">
            <a:extLst>
              <a:ext uri="{FF2B5EF4-FFF2-40B4-BE49-F238E27FC236}">
                <a16:creationId xmlns:a16="http://schemas.microsoft.com/office/drawing/2014/main" id="{5D60C0C2-7AE9-EDF0-D551-AE50DAB95A67}"/>
              </a:ext>
            </a:extLst>
          </p:cNvPr>
          <p:cNvSpPr txBox="1"/>
          <p:nvPr/>
        </p:nvSpPr>
        <p:spPr>
          <a:xfrm>
            <a:off x="212102" y="5257697"/>
            <a:ext cx="6099142" cy="923330"/>
          </a:xfrm>
          <a:prstGeom prst="rect">
            <a:avLst/>
          </a:prstGeom>
          <a:noFill/>
        </p:spPr>
        <p:txBody>
          <a:bodyPr wrap="square">
            <a:spAutoFit/>
          </a:bodyPr>
          <a:lstStyle/>
          <a:p>
            <a:r>
              <a:rPr lang="en-IN" dirty="0"/>
              <a:t>let </a:t>
            </a:r>
            <a:r>
              <a:rPr lang="en-IN" dirty="0" err="1"/>
              <a:t>dummyArr</a:t>
            </a:r>
            <a:r>
              <a:rPr lang="en-IN" dirty="0"/>
              <a:t> = new Array();     </a:t>
            </a:r>
          </a:p>
          <a:p>
            <a:r>
              <a:rPr lang="en-IN" dirty="0"/>
              <a:t>//OR </a:t>
            </a:r>
          </a:p>
          <a:p>
            <a:r>
              <a:rPr lang="en-IN" dirty="0"/>
              <a:t>let </a:t>
            </a:r>
            <a:r>
              <a:rPr lang="en-IN" dirty="0" err="1"/>
              <a:t>dummyArr</a:t>
            </a:r>
            <a:r>
              <a:rPr lang="en-IN" dirty="0"/>
              <a:t> = []; </a:t>
            </a:r>
          </a:p>
        </p:txBody>
      </p:sp>
    </p:spTree>
    <p:extLst>
      <p:ext uri="{BB962C8B-B14F-4D97-AF65-F5344CB8AC3E}">
        <p14:creationId xmlns:p14="http://schemas.microsoft.com/office/powerpoint/2010/main" val="28709959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52A612-433B-11C1-6737-4A0BFEF069F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C068B07-1E73-3368-13B7-716F0B99E5B9}"/>
              </a:ext>
            </a:extLst>
          </p:cNvPr>
          <p:cNvSpPr>
            <a:spLocks noGrp="1"/>
          </p:cNvSpPr>
          <p:nvPr>
            <p:ph type="sldNum" sz="quarter" idx="12"/>
          </p:nvPr>
        </p:nvSpPr>
        <p:spPr/>
        <p:txBody>
          <a:bodyPr/>
          <a:lstStyle/>
          <a:p>
            <a:fld id="{4A777409-9C5A-4B07-8E32-19F22F7D558C}" type="slidenum">
              <a:rPr lang="en-IN" smtClean="0"/>
              <a:t>51</a:t>
            </a:fld>
            <a:endParaRPr lang="en-IN" dirty="0"/>
          </a:p>
        </p:txBody>
      </p:sp>
      <p:sp>
        <p:nvSpPr>
          <p:cNvPr id="5" name="TextBox 4">
            <a:extLst>
              <a:ext uri="{FF2B5EF4-FFF2-40B4-BE49-F238E27FC236}">
                <a16:creationId xmlns:a16="http://schemas.microsoft.com/office/drawing/2014/main" id="{8D604794-B61F-560B-C06B-EEAE8FAC5F0C}"/>
              </a:ext>
            </a:extLst>
          </p:cNvPr>
          <p:cNvSpPr txBox="1"/>
          <p:nvPr/>
        </p:nvSpPr>
        <p:spPr>
          <a:xfrm>
            <a:off x="989029" y="710161"/>
            <a:ext cx="10483392" cy="1323439"/>
          </a:xfrm>
          <a:prstGeom prst="rect">
            <a:avLst/>
          </a:prstGeom>
          <a:noFill/>
        </p:spPr>
        <p:txBody>
          <a:bodyPr wrap="square">
            <a:spAutoFit/>
          </a:bodyPr>
          <a:lstStyle/>
          <a:p>
            <a:r>
              <a:rPr lang="en-US" sz="2000" dirty="0">
                <a:solidFill>
                  <a:schemeClr val="tx1">
                    <a:lumMod val="65000"/>
                    <a:lumOff val="35000"/>
                  </a:schemeClr>
                </a:solidFill>
                <a:effectLst/>
              </a:rPr>
              <a:t>Either array can be declared as empty and can be assigned with value later, or can have the value assigned during the declaration.</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C601B07C-8233-2291-C289-A35898749907}"/>
              </a:ext>
            </a:extLst>
          </p:cNvPr>
          <p:cNvSpPr txBox="1"/>
          <p:nvPr/>
        </p:nvSpPr>
        <p:spPr>
          <a:xfrm>
            <a:off x="989029" y="2115473"/>
            <a:ext cx="6099142" cy="369332"/>
          </a:xfrm>
          <a:prstGeom prst="rect">
            <a:avLst/>
          </a:prstGeom>
          <a:noFill/>
        </p:spPr>
        <p:txBody>
          <a:bodyPr wrap="square">
            <a:spAutoFit/>
          </a:bodyPr>
          <a:lstStyle/>
          <a:p>
            <a:r>
              <a:rPr lang="en-IN" dirty="0"/>
              <a:t>digits =[1,2,3,"four"]; </a:t>
            </a:r>
          </a:p>
        </p:txBody>
      </p:sp>
      <p:sp>
        <p:nvSpPr>
          <p:cNvPr id="9" name="TextBox 8">
            <a:extLst>
              <a:ext uri="{FF2B5EF4-FFF2-40B4-BE49-F238E27FC236}">
                <a16:creationId xmlns:a16="http://schemas.microsoft.com/office/drawing/2014/main" id="{FF2E2419-C9A6-A4D9-04AD-BFDEA568AD56}"/>
              </a:ext>
            </a:extLst>
          </p:cNvPr>
          <p:cNvSpPr txBox="1"/>
          <p:nvPr/>
        </p:nvSpPr>
        <p:spPr>
          <a:xfrm>
            <a:off x="989029" y="2671655"/>
            <a:ext cx="9437016" cy="400110"/>
          </a:xfrm>
          <a:prstGeom prst="rect">
            <a:avLst/>
          </a:prstGeom>
          <a:noFill/>
        </p:spPr>
        <p:txBody>
          <a:bodyPr wrap="square">
            <a:spAutoFit/>
          </a:bodyPr>
          <a:lstStyle/>
          <a:p>
            <a:r>
              <a:rPr lang="en-US" sz="2000" dirty="0">
                <a:solidFill>
                  <a:schemeClr val="tx1">
                    <a:lumMod val="65000"/>
                    <a:lumOff val="35000"/>
                  </a:schemeClr>
                </a:solidFill>
              </a:rPr>
              <a:t>A single array can hold multiple values of different data types.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6477585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D8F3198-D820-299E-22C7-B326FD90C8C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3D62114-5581-8A7D-93FE-526F76DBB1AB}"/>
              </a:ext>
            </a:extLst>
          </p:cNvPr>
          <p:cNvSpPr>
            <a:spLocks noGrp="1"/>
          </p:cNvSpPr>
          <p:nvPr>
            <p:ph type="sldNum" sz="quarter" idx="12"/>
          </p:nvPr>
        </p:nvSpPr>
        <p:spPr/>
        <p:txBody>
          <a:bodyPr/>
          <a:lstStyle/>
          <a:p>
            <a:fld id="{4A777409-9C5A-4B07-8E32-19F22F7D558C}" type="slidenum">
              <a:rPr lang="en-IN" smtClean="0"/>
              <a:t>52</a:t>
            </a:fld>
            <a:endParaRPr lang="en-IN" dirty="0"/>
          </a:p>
        </p:txBody>
      </p:sp>
      <p:sp>
        <p:nvSpPr>
          <p:cNvPr id="5" name="TextBox 4">
            <a:extLst>
              <a:ext uri="{FF2B5EF4-FFF2-40B4-BE49-F238E27FC236}">
                <a16:creationId xmlns:a16="http://schemas.microsoft.com/office/drawing/2014/main" id="{8A4B9150-7841-D346-58AE-5793DF2CF107}"/>
              </a:ext>
            </a:extLst>
          </p:cNvPr>
          <p:cNvSpPr txBox="1"/>
          <p:nvPr/>
        </p:nvSpPr>
        <p:spPr>
          <a:xfrm>
            <a:off x="1060516" y="578904"/>
            <a:ext cx="6099142" cy="400110"/>
          </a:xfrm>
          <a:prstGeom prst="rect">
            <a:avLst/>
          </a:prstGeom>
          <a:noFill/>
        </p:spPr>
        <p:txBody>
          <a:bodyPr wrap="square">
            <a:spAutoFit/>
          </a:bodyPr>
          <a:lstStyle/>
          <a:p>
            <a:r>
              <a:rPr lang="en-IN" sz="2000" b="1" dirty="0" err="1">
                <a:solidFill>
                  <a:schemeClr val="tx1">
                    <a:lumMod val="65000"/>
                    <a:lumOff val="35000"/>
                  </a:schemeClr>
                </a:solidFill>
              </a:rPr>
              <a:t>Tryout</a:t>
            </a:r>
            <a:r>
              <a:rPr lang="en-IN" sz="2000" b="1" dirty="0">
                <a:solidFill>
                  <a:schemeClr val="tx1">
                    <a:lumMod val="65000"/>
                    <a:lumOff val="35000"/>
                  </a:schemeClr>
                </a:solidFill>
              </a:rPr>
              <a:t> : Data Types </a:t>
            </a:r>
          </a:p>
        </p:txBody>
      </p:sp>
      <p:sp>
        <p:nvSpPr>
          <p:cNvPr id="7" name="TextBox 6">
            <a:extLst>
              <a:ext uri="{FF2B5EF4-FFF2-40B4-BE49-F238E27FC236}">
                <a16:creationId xmlns:a16="http://schemas.microsoft.com/office/drawing/2014/main" id="{7396F12F-52C3-3916-F29E-92238EA13293}"/>
              </a:ext>
            </a:extLst>
          </p:cNvPr>
          <p:cNvSpPr txBox="1"/>
          <p:nvPr/>
        </p:nvSpPr>
        <p:spPr>
          <a:xfrm>
            <a:off x="278091" y="1126405"/>
            <a:ext cx="11250890" cy="2862322"/>
          </a:xfrm>
          <a:prstGeom prst="rect">
            <a:avLst/>
          </a:prstGeom>
          <a:noFill/>
        </p:spPr>
        <p:txBody>
          <a:bodyPr wrap="square">
            <a:spAutoFit/>
          </a:bodyPr>
          <a:lstStyle/>
          <a:p>
            <a:r>
              <a:rPr lang="en-US" sz="2000" b="1" dirty="0">
                <a:solidFill>
                  <a:schemeClr val="tx1">
                    <a:lumMod val="65000"/>
                    <a:lumOff val="35000"/>
                  </a:schemeClr>
                </a:solidFill>
              </a:rPr>
              <a:t>Problem Statement:</a:t>
            </a:r>
          </a:p>
          <a:p>
            <a:endParaRPr lang="en-US" sz="2000" dirty="0">
              <a:solidFill>
                <a:schemeClr val="tx1">
                  <a:lumMod val="65000"/>
                  <a:lumOff val="35000"/>
                </a:schemeClr>
              </a:solidFill>
            </a:endParaRPr>
          </a:p>
          <a:p>
            <a:r>
              <a:rPr lang="en-US" sz="2000" dirty="0">
                <a:solidFill>
                  <a:schemeClr val="tx1">
                    <a:lumMod val="65000"/>
                    <a:lumOff val="35000"/>
                  </a:schemeClr>
                </a:solidFill>
              </a:rPr>
              <a:t>Observe what happens when the variable is declared and different type of values are stored. Also, observe the </a:t>
            </a:r>
            <a:r>
              <a:rPr lang="en-US" sz="2000" dirty="0" err="1">
                <a:solidFill>
                  <a:schemeClr val="tx1">
                    <a:lumMod val="65000"/>
                    <a:lumOff val="35000"/>
                  </a:schemeClr>
                </a:solidFill>
              </a:rPr>
              <a:t>ouput</a:t>
            </a:r>
            <a:r>
              <a:rPr lang="en-US" sz="2000" dirty="0">
                <a:solidFill>
                  <a:schemeClr val="tx1">
                    <a:lumMod val="65000"/>
                    <a:lumOff val="35000"/>
                  </a:schemeClr>
                </a:solidFill>
              </a:rPr>
              <a:t> for the below code.</a:t>
            </a:r>
          </a:p>
          <a:p>
            <a:endParaRPr lang="en-US" sz="2000" dirty="0">
              <a:solidFill>
                <a:schemeClr val="tx1">
                  <a:lumMod val="65000"/>
                  <a:lumOff val="35000"/>
                </a:schemeClr>
              </a:solidFill>
            </a:endParaRPr>
          </a:p>
          <a:p>
            <a:r>
              <a:rPr lang="en-US" sz="2000" b="1" dirty="0">
                <a:solidFill>
                  <a:schemeClr val="tx1">
                    <a:lumMod val="65000"/>
                    <a:lumOff val="35000"/>
                  </a:schemeClr>
                </a:solidFill>
              </a:rPr>
              <a:t>Activity:</a:t>
            </a:r>
            <a:endParaRPr lang="en-US" sz="2000" dirty="0">
              <a:solidFill>
                <a:schemeClr val="tx1">
                  <a:lumMod val="65000"/>
                  <a:lumOff val="35000"/>
                </a:schemeClr>
              </a:solidFill>
            </a:endParaRPr>
          </a:p>
          <a:p>
            <a:r>
              <a:rPr lang="en-US" sz="2000" dirty="0">
                <a:solidFill>
                  <a:schemeClr val="tx1">
                    <a:lumMod val="65000"/>
                    <a:lumOff val="35000"/>
                  </a:schemeClr>
                </a:solidFill>
              </a:rPr>
              <a:t>Create two different variables to store FirstName and </a:t>
            </a:r>
            <a:r>
              <a:rPr lang="en-US" sz="2000" dirty="0" err="1">
                <a:solidFill>
                  <a:schemeClr val="tx1">
                    <a:lumMod val="65000"/>
                    <a:lumOff val="35000"/>
                  </a:schemeClr>
                </a:solidFill>
              </a:rPr>
              <a:t>LastName</a:t>
            </a:r>
            <a:r>
              <a:rPr lang="en-US" sz="2000" dirty="0">
                <a:solidFill>
                  <a:schemeClr val="tx1">
                    <a:lumMod val="65000"/>
                    <a:lumOff val="35000"/>
                  </a:schemeClr>
                </a:solidFill>
              </a:rPr>
              <a:t> and then display the entire details of the Employee using template literal.</a:t>
            </a:r>
          </a:p>
          <a:p>
            <a:endParaRPr lang="en-US" sz="2000" dirty="0">
              <a:solidFill>
                <a:schemeClr val="tx1">
                  <a:lumMod val="65000"/>
                  <a:lumOff val="35000"/>
                </a:schemeClr>
              </a:solidFill>
            </a:endParaRPr>
          </a:p>
        </p:txBody>
      </p:sp>
    </p:spTree>
    <p:extLst>
      <p:ext uri="{BB962C8B-B14F-4D97-AF65-F5344CB8AC3E}">
        <p14:creationId xmlns:p14="http://schemas.microsoft.com/office/powerpoint/2010/main" val="100388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B3B46E-F4B2-4852-1F39-B208913A56B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35079D2-989A-8CE6-8A43-DDCA54378CD7}"/>
              </a:ext>
            </a:extLst>
          </p:cNvPr>
          <p:cNvSpPr>
            <a:spLocks noGrp="1"/>
          </p:cNvSpPr>
          <p:nvPr>
            <p:ph type="sldNum" sz="quarter" idx="12"/>
          </p:nvPr>
        </p:nvSpPr>
        <p:spPr/>
        <p:txBody>
          <a:bodyPr/>
          <a:lstStyle/>
          <a:p>
            <a:fld id="{4A777409-9C5A-4B07-8E32-19F22F7D558C}" type="slidenum">
              <a:rPr lang="en-IN" smtClean="0"/>
              <a:t>53</a:t>
            </a:fld>
            <a:endParaRPr lang="en-IN" dirty="0"/>
          </a:p>
        </p:txBody>
      </p:sp>
      <p:sp>
        <p:nvSpPr>
          <p:cNvPr id="5" name="TextBox 4">
            <a:extLst>
              <a:ext uri="{FF2B5EF4-FFF2-40B4-BE49-F238E27FC236}">
                <a16:creationId xmlns:a16="http://schemas.microsoft.com/office/drawing/2014/main" id="{888CCD3B-AD7A-8954-DD5D-861247DD75C0}"/>
              </a:ext>
            </a:extLst>
          </p:cNvPr>
          <p:cNvSpPr txBox="1"/>
          <p:nvPr/>
        </p:nvSpPr>
        <p:spPr>
          <a:xfrm>
            <a:off x="989814" y="629602"/>
            <a:ext cx="10680569" cy="5909310"/>
          </a:xfrm>
          <a:prstGeom prst="rect">
            <a:avLst/>
          </a:prstGeom>
          <a:noFill/>
        </p:spPr>
        <p:txBody>
          <a:bodyPr wrap="square">
            <a:spAutoFit/>
          </a:bodyPr>
          <a:lstStyle/>
          <a:p>
            <a:r>
              <a:rPr lang="en-IN" sz="2000" dirty="0">
                <a:solidFill>
                  <a:schemeClr val="tx1">
                    <a:lumMod val="65000"/>
                    <a:lumOff val="35000"/>
                  </a:schemeClr>
                </a:solidFill>
              </a:rPr>
              <a:t>HTML</a:t>
            </a:r>
          </a:p>
          <a:p>
            <a:endParaRPr lang="en-IN" dirty="0"/>
          </a:p>
          <a:p>
            <a:r>
              <a:rPr lang="en-IN" dirty="0"/>
              <a:t>&lt;!DOCTYPE html&gt;</a:t>
            </a:r>
          </a:p>
          <a:p>
            <a:r>
              <a:rPr lang="en-IN" dirty="0"/>
              <a:t>&lt;html&gt;</a:t>
            </a:r>
          </a:p>
          <a:p>
            <a:endParaRPr lang="en-IN" dirty="0"/>
          </a:p>
          <a:p>
            <a:r>
              <a:rPr lang="en-IN" dirty="0"/>
              <a:t>&lt;head&gt;</a:t>
            </a:r>
          </a:p>
          <a:p>
            <a:r>
              <a:rPr lang="en-IN" dirty="0"/>
              <a:t>    &lt;title&gt;Datatypes Demo&lt;/title&gt;</a:t>
            </a:r>
          </a:p>
          <a:p>
            <a:r>
              <a:rPr lang="en-IN" dirty="0"/>
              <a:t>    &lt;style&gt;</a:t>
            </a:r>
          </a:p>
          <a:p>
            <a:r>
              <a:rPr lang="en-IN" dirty="0"/>
              <a:t>        body {</a:t>
            </a:r>
          </a:p>
          <a:p>
            <a:r>
              <a:rPr lang="en-IN" dirty="0"/>
              <a:t>            padding-top: 10px;</a:t>
            </a:r>
          </a:p>
          <a:p>
            <a:r>
              <a:rPr lang="en-IN" dirty="0"/>
              <a:t>        }</a:t>
            </a:r>
          </a:p>
          <a:p>
            <a:r>
              <a:rPr lang="en-IN" dirty="0"/>
              <a:t>    &lt;/style&gt;</a:t>
            </a:r>
          </a:p>
          <a:p>
            <a:r>
              <a:rPr lang="en-IN" dirty="0"/>
              <a:t>&lt;/head&gt;</a:t>
            </a:r>
          </a:p>
          <a:p>
            <a:endParaRPr lang="en-IN" dirty="0"/>
          </a:p>
          <a:p>
            <a:r>
              <a:rPr lang="en-IN" dirty="0"/>
              <a:t>&lt;body class="container-fluid"&gt;</a:t>
            </a:r>
          </a:p>
          <a:p>
            <a:r>
              <a:rPr lang="en-IN" dirty="0"/>
              <a:t>    &lt;div class="panel panel-primary"&gt;</a:t>
            </a:r>
          </a:p>
          <a:p>
            <a:r>
              <a:rPr lang="en-IN" dirty="0"/>
              <a:t>        &lt;div class="panel-heading"&gt;</a:t>
            </a:r>
          </a:p>
          <a:p>
            <a:r>
              <a:rPr lang="en-IN" dirty="0"/>
              <a:t>            &lt;h3&gt;Boolean Values&lt;/h3&gt;</a:t>
            </a:r>
          </a:p>
          <a:p>
            <a:r>
              <a:rPr lang="en-IN" dirty="0"/>
              <a:t>        &lt;/div&gt;</a:t>
            </a:r>
          </a:p>
          <a:p>
            <a:endParaRPr lang="en-IN" dirty="0"/>
          </a:p>
          <a:p>
            <a:r>
              <a:rPr lang="en-IN" dirty="0"/>
              <a:t>        </a:t>
            </a:r>
          </a:p>
        </p:txBody>
      </p:sp>
    </p:spTree>
    <p:extLst>
      <p:ext uri="{BB962C8B-B14F-4D97-AF65-F5344CB8AC3E}">
        <p14:creationId xmlns:p14="http://schemas.microsoft.com/office/powerpoint/2010/main" val="16683657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939DB4-F0B9-4589-EE5A-CF6715BE4A4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19C1DF6-FA64-80A0-884B-680636EDA81D}"/>
              </a:ext>
            </a:extLst>
          </p:cNvPr>
          <p:cNvSpPr>
            <a:spLocks noGrp="1"/>
          </p:cNvSpPr>
          <p:nvPr>
            <p:ph type="sldNum" sz="quarter" idx="12"/>
          </p:nvPr>
        </p:nvSpPr>
        <p:spPr/>
        <p:txBody>
          <a:bodyPr/>
          <a:lstStyle/>
          <a:p>
            <a:fld id="{4A777409-9C5A-4B07-8E32-19F22F7D558C}" type="slidenum">
              <a:rPr lang="en-IN" smtClean="0"/>
              <a:t>54</a:t>
            </a:fld>
            <a:endParaRPr lang="en-IN" dirty="0"/>
          </a:p>
        </p:txBody>
      </p:sp>
      <p:sp>
        <p:nvSpPr>
          <p:cNvPr id="5" name="TextBox 4">
            <a:extLst>
              <a:ext uri="{FF2B5EF4-FFF2-40B4-BE49-F238E27FC236}">
                <a16:creationId xmlns:a16="http://schemas.microsoft.com/office/drawing/2014/main" id="{3B93B90E-3569-9AD7-8DCC-40B7EC579AA2}"/>
              </a:ext>
            </a:extLst>
          </p:cNvPr>
          <p:cNvSpPr txBox="1"/>
          <p:nvPr/>
        </p:nvSpPr>
        <p:spPr>
          <a:xfrm>
            <a:off x="179109" y="889843"/>
            <a:ext cx="11632676" cy="5078313"/>
          </a:xfrm>
          <a:prstGeom prst="rect">
            <a:avLst/>
          </a:prstGeom>
          <a:noFill/>
        </p:spPr>
        <p:txBody>
          <a:bodyPr wrap="square">
            <a:spAutoFit/>
          </a:bodyPr>
          <a:lstStyle/>
          <a:p>
            <a:r>
              <a:rPr lang="en-IN" dirty="0"/>
              <a:t>&lt;div class="panel-body"&gt;</a:t>
            </a:r>
          </a:p>
          <a:p>
            <a:r>
              <a:rPr lang="en-IN" dirty="0"/>
              <a:t>            &lt;script&gt;</a:t>
            </a:r>
          </a:p>
          <a:p>
            <a:r>
              <a:rPr lang="en-IN" dirty="0"/>
              <a:t>                let </a:t>
            </a:r>
            <a:r>
              <a:rPr lang="en-IN" dirty="0" err="1"/>
              <a:t>empName</a:t>
            </a:r>
            <a:r>
              <a:rPr lang="en-IN" dirty="0"/>
              <a:t> = "Philip Jackson", </a:t>
            </a:r>
          </a:p>
          <a:p>
            <a:r>
              <a:rPr lang="en-IN" dirty="0"/>
              <a:t>                </a:t>
            </a:r>
            <a:r>
              <a:rPr lang="en-IN" dirty="0" err="1"/>
              <a:t>empAge</a:t>
            </a:r>
            <a:r>
              <a:rPr lang="en-IN" dirty="0"/>
              <a:t> = 26, </a:t>
            </a:r>
          </a:p>
          <a:p>
            <a:r>
              <a:rPr lang="en-IN" dirty="0"/>
              <a:t>                </a:t>
            </a:r>
            <a:r>
              <a:rPr lang="en-IN" dirty="0" err="1"/>
              <a:t>isConfirmed</a:t>
            </a:r>
            <a:r>
              <a:rPr lang="en-IN" dirty="0"/>
              <a:t> = 0, </a:t>
            </a:r>
          </a:p>
          <a:p>
            <a:r>
              <a:rPr lang="en-IN" dirty="0"/>
              <a:t>                </a:t>
            </a:r>
            <a:r>
              <a:rPr lang="en-IN" dirty="0" err="1"/>
              <a:t>bonous</a:t>
            </a:r>
            <a:r>
              <a:rPr lang="en-IN" dirty="0"/>
              <a:t> = undefined, </a:t>
            </a:r>
          </a:p>
          <a:p>
            <a:r>
              <a:rPr lang="en-IN" dirty="0"/>
              <a:t>                designation = "System Engineer", </a:t>
            </a:r>
          </a:p>
          <a:p>
            <a:r>
              <a:rPr lang="en-IN" dirty="0"/>
              <a:t>                promotions = null;</a:t>
            </a:r>
          </a:p>
          <a:p>
            <a:endParaRPr lang="en-IN" dirty="0"/>
          </a:p>
          <a:p>
            <a:r>
              <a:rPr lang="en-IN" dirty="0"/>
              <a:t>                </a:t>
            </a:r>
            <a:r>
              <a:rPr lang="en-IN" dirty="0" err="1"/>
              <a:t>document.write</a:t>
            </a:r>
            <a:r>
              <a:rPr lang="en-IN" dirty="0"/>
              <a:t>("&lt;b&gt; Primitives and Non-Primitive Data types &lt;/b&gt; &lt;</a:t>
            </a:r>
            <a:r>
              <a:rPr lang="en-IN" dirty="0" err="1"/>
              <a:t>br</a:t>
            </a:r>
            <a:r>
              <a:rPr lang="en-IN" dirty="0"/>
              <a:t> /&gt;&lt;</a:t>
            </a:r>
            <a:r>
              <a:rPr lang="en-IN" dirty="0" err="1"/>
              <a:t>br</a:t>
            </a:r>
            <a:r>
              <a:rPr lang="en-IN" dirty="0"/>
              <a:t>&gt;");</a:t>
            </a:r>
          </a:p>
          <a:p>
            <a:r>
              <a:rPr lang="en-IN" dirty="0"/>
              <a:t>                </a:t>
            </a:r>
            <a:r>
              <a:rPr lang="en-IN" dirty="0" err="1"/>
              <a:t>document.write</a:t>
            </a:r>
            <a:r>
              <a:rPr lang="en-IN" dirty="0"/>
              <a:t>("Employee Details: &lt;</a:t>
            </a:r>
            <a:r>
              <a:rPr lang="en-IN" dirty="0" err="1"/>
              <a:t>br</a:t>
            </a:r>
            <a:r>
              <a:rPr lang="en-IN" dirty="0"/>
              <a:t>/&gt;");</a:t>
            </a:r>
          </a:p>
          <a:p>
            <a:r>
              <a:rPr lang="en-IN" dirty="0"/>
              <a:t>                </a:t>
            </a:r>
            <a:r>
              <a:rPr lang="en-IN" dirty="0" err="1"/>
              <a:t>document.write</a:t>
            </a:r>
            <a:r>
              <a:rPr lang="en-IN" dirty="0"/>
              <a:t>("&lt;</a:t>
            </a:r>
            <a:r>
              <a:rPr lang="en-IN" dirty="0" err="1"/>
              <a:t>br</a:t>
            </a:r>
            <a:r>
              <a:rPr lang="en-IN" dirty="0"/>
              <a:t>/&gt;Employee Name:"+</a:t>
            </a:r>
            <a:r>
              <a:rPr lang="en-IN" dirty="0" err="1"/>
              <a:t>empName</a:t>
            </a:r>
            <a:r>
              <a:rPr lang="en-IN" dirty="0"/>
              <a:t>);</a:t>
            </a:r>
          </a:p>
          <a:p>
            <a:r>
              <a:rPr lang="en-IN" dirty="0"/>
              <a:t>            &lt;/script&gt;</a:t>
            </a:r>
          </a:p>
          <a:p>
            <a:r>
              <a:rPr lang="en-IN" dirty="0"/>
              <a:t>        &lt;/div&gt;</a:t>
            </a:r>
          </a:p>
          <a:p>
            <a:r>
              <a:rPr lang="en-IN" dirty="0"/>
              <a:t>    &lt;/div&gt;</a:t>
            </a:r>
          </a:p>
          <a:p>
            <a:r>
              <a:rPr lang="en-IN" dirty="0"/>
              <a:t>&lt;/body&gt;</a:t>
            </a:r>
          </a:p>
          <a:p>
            <a:endParaRPr lang="en-IN" dirty="0"/>
          </a:p>
          <a:p>
            <a:r>
              <a:rPr lang="en-IN" dirty="0"/>
              <a:t>&lt;/html&gt;</a:t>
            </a:r>
          </a:p>
        </p:txBody>
      </p:sp>
    </p:spTree>
    <p:extLst>
      <p:ext uri="{BB962C8B-B14F-4D97-AF65-F5344CB8AC3E}">
        <p14:creationId xmlns:p14="http://schemas.microsoft.com/office/powerpoint/2010/main" val="1589501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07FCFF-1903-A5F4-E078-BFBF2304955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F01C81-E67E-156A-AD96-B91872DC6C72}"/>
              </a:ext>
            </a:extLst>
          </p:cNvPr>
          <p:cNvSpPr>
            <a:spLocks noGrp="1"/>
          </p:cNvSpPr>
          <p:nvPr>
            <p:ph type="sldNum" sz="quarter" idx="12"/>
          </p:nvPr>
        </p:nvSpPr>
        <p:spPr/>
        <p:txBody>
          <a:bodyPr/>
          <a:lstStyle/>
          <a:p>
            <a:fld id="{4A777409-9C5A-4B07-8E32-19F22F7D558C}" type="slidenum">
              <a:rPr lang="en-IN" smtClean="0"/>
              <a:t>55</a:t>
            </a:fld>
            <a:endParaRPr lang="en-IN" dirty="0"/>
          </a:p>
        </p:txBody>
      </p:sp>
      <p:sp>
        <p:nvSpPr>
          <p:cNvPr id="5" name="TextBox 4">
            <a:extLst>
              <a:ext uri="{FF2B5EF4-FFF2-40B4-BE49-F238E27FC236}">
                <a16:creationId xmlns:a16="http://schemas.microsoft.com/office/drawing/2014/main" id="{24CAF2F4-9546-956A-CB38-706181862615}"/>
              </a:ext>
            </a:extLst>
          </p:cNvPr>
          <p:cNvSpPr txBox="1"/>
          <p:nvPr/>
        </p:nvSpPr>
        <p:spPr>
          <a:xfrm>
            <a:off x="989029" y="641271"/>
            <a:ext cx="6099142" cy="1508105"/>
          </a:xfrm>
          <a:prstGeom prst="rect">
            <a:avLst/>
          </a:prstGeom>
          <a:noFill/>
        </p:spPr>
        <p:txBody>
          <a:bodyPr wrap="square">
            <a:spAutoFit/>
          </a:bodyPr>
          <a:lstStyle/>
          <a:p>
            <a:r>
              <a:rPr lang="en-IN" sz="2000" dirty="0">
                <a:solidFill>
                  <a:schemeClr val="tx1">
                    <a:lumMod val="65000"/>
                    <a:lumOff val="35000"/>
                  </a:schemeClr>
                </a:solidFill>
              </a:rPr>
              <a:t>CSS</a:t>
            </a:r>
          </a:p>
          <a:p>
            <a:endParaRPr lang="en-IN" dirty="0"/>
          </a:p>
          <a:p>
            <a:r>
              <a:rPr lang="en-IN" dirty="0"/>
              <a:t>body { </a:t>
            </a:r>
          </a:p>
          <a:p>
            <a:r>
              <a:rPr lang="en-IN" dirty="0"/>
              <a:t>                padding-top: 10px; </a:t>
            </a:r>
          </a:p>
          <a:p>
            <a:r>
              <a:rPr lang="en-IN" dirty="0"/>
              <a:t>            } </a:t>
            </a:r>
          </a:p>
        </p:txBody>
      </p:sp>
      <p:sp>
        <p:nvSpPr>
          <p:cNvPr id="7" name="TextBox 6">
            <a:extLst>
              <a:ext uri="{FF2B5EF4-FFF2-40B4-BE49-F238E27FC236}">
                <a16:creationId xmlns:a16="http://schemas.microsoft.com/office/drawing/2014/main" id="{03275C29-2946-5970-75BB-DF1894F4F364}"/>
              </a:ext>
            </a:extLst>
          </p:cNvPr>
          <p:cNvSpPr txBox="1"/>
          <p:nvPr/>
        </p:nvSpPr>
        <p:spPr>
          <a:xfrm>
            <a:off x="989029" y="2523410"/>
            <a:ext cx="6099142" cy="3693319"/>
          </a:xfrm>
          <a:prstGeom prst="rect">
            <a:avLst/>
          </a:prstGeom>
          <a:noFill/>
        </p:spPr>
        <p:txBody>
          <a:bodyPr wrap="square">
            <a:spAutoFit/>
          </a:bodyPr>
          <a:lstStyle/>
          <a:p>
            <a:r>
              <a:rPr lang="en-IN" sz="2000" dirty="0">
                <a:solidFill>
                  <a:schemeClr val="tx1">
                    <a:lumMod val="65000"/>
                    <a:lumOff val="35000"/>
                  </a:schemeClr>
                </a:solidFill>
              </a:rPr>
              <a:t>JavaScript</a:t>
            </a:r>
          </a:p>
          <a:p>
            <a:endParaRPr lang="en-IN" dirty="0"/>
          </a:p>
          <a:p>
            <a:r>
              <a:rPr lang="en-IN" dirty="0"/>
              <a:t>let </a:t>
            </a:r>
            <a:r>
              <a:rPr lang="en-IN" dirty="0" err="1"/>
              <a:t>empName</a:t>
            </a:r>
            <a:r>
              <a:rPr lang="en-IN" dirty="0"/>
              <a:t> = "Philip Jackson", </a:t>
            </a:r>
          </a:p>
          <a:p>
            <a:r>
              <a:rPr lang="en-IN" dirty="0"/>
              <a:t>                </a:t>
            </a:r>
            <a:r>
              <a:rPr lang="en-IN" dirty="0" err="1"/>
              <a:t>empAge</a:t>
            </a:r>
            <a:r>
              <a:rPr lang="en-IN" dirty="0"/>
              <a:t> = 26, </a:t>
            </a:r>
          </a:p>
          <a:p>
            <a:r>
              <a:rPr lang="en-IN" dirty="0"/>
              <a:t>                </a:t>
            </a:r>
            <a:r>
              <a:rPr lang="en-IN" dirty="0" err="1"/>
              <a:t>isConfirmed</a:t>
            </a:r>
            <a:r>
              <a:rPr lang="en-IN" dirty="0"/>
              <a:t> = 0, </a:t>
            </a:r>
          </a:p>
          <a:p>
            <a:r>
              <a:rPr lang="en-IN" dirty="0"/>
              <a:t>                </a:t>
            </a:r>
            <a:r>
              <a:rPr lang="en-IN" dirty="0" err="1"/>
              <a:t>bonous</a:t>
            </a:r>
            <a:r>
              <a:rPr lang="en-IN" dirty="0"/>
              <a:t> = undefined, </a:t>
            </a:r>
          </a:p>
          <a:p>
            <a:r>
              <a:rPr lang="en-IN" dirty="0"/>
              <a:t>                designation = "System Engineer", </a:t>
            </a:r>
          </a:p>
          <a:p>
            <a:r>
              <a:rPr lang="en-IN" dirty="0"/>
              <a:t>                promotions = null;</a:t>
            </a:r>
          </a:p>
          <a:p>
            <a:endParaRPr lang="en-IN" dirty="0"/>
          </a:p>
          <a:p>
            <a:r>
              <a:rPr lang="en-IN" dirty="0"/>
              <a:t>                </a:t>
            </a:r>
            <a:r>
              <a:rPr lang="en-IN" dirty="0" err="1"/>
              <a:t>document.write</a:t>
            </a:r>
            <a:r>
              <a:rPr lang="en-IN" dirty="0"/>
              <a:t>("&lt;b&gt; Primitives and Non-Primitive Data types &lt;/b&gt; &lt;</a:t>
            </a:r>
            <a:r>
              <a:rPr lang="en-IN" dirty="0" err="1"/>
              <a:t>br</a:t>
            </a:r>
            <a:r>
              <a:rPr lang="en-IN" dirty="0"/>
              <a:t> /&gt;&lt;</a:t>
            </a:r>
            <a:r>
              <a:rPr lang="en-IN" dirty="0" err="1"/>
              <a:t>br</a:t>
            </a:r>
            <a:r>
              <a:rPr lang="en-IN" dirty="0"/>
              <a:t>&gt;");</a:t>
            </a:r>
          </a:p>
          <a:p>
            <a:r>
              <a:rPr lang="en-IN" dirty="0"/>
              <a:t>                </a:t>
            </a:r>
            <a:r>
              <a:rPr lang="en-IN" dirty="0" err="1"/>
              <a:t>document.write</a:t>
            </a:r>
            <a:r>
              <a:rPr lang="en-IN" dirty="0"/>
              <a:t>("Employee Details: &lt;</a:t>
            </a:r>
            <a:r>
              <a:rPr lang="en-IN" dirty="0" err="1"/>
              <a:t>br</a:t>
            </a:r>
            <a:r>
              <a:rPr lang="en-IN" dirty="0"/>
              <a:t>/&gt;");</a:t>
            </a:r>
          </a:p>
          <a:p>
            <a:r>
              <a:rPr lang="en-IN" dirty="0"/>
              <a:t>                </a:t>
            </a:r>
            <a:r>
              <a:rPr lang="en-IN" dirty="0" err="1"/>
              <a:t>document.write</a:t>
            </a:r>
            <a:r>
              <a:rPr lang="en-IN" dirty="0"/>
              <a:t>("&lt;</a:t>
            </a:r>
            <a:r>
              <a:rPr lang="en-IN" dirty="0" err="1"/>
              <a:t>br</a:t>
            </a:r>
            <a:r>
              <a:rPr lang="en-IN" dirty="0"/>
              <a:t>/&gt;Employee Name:"+</a:t>
            </a:r>
            <a:r>
              <a:rPr lang="en-IN" dirty="0" err="1"/>
              <a:t>empName</a:t>
            </a:r>
            <a:r>
              <a:rPr lang="en-IN" dirty="0"/>
              <a:t>);</a:t>
            </a:r>
          </a:p>
        </p:txBody>
      </p:sp>
    </p:spTree>
    <p:extLst>
      <p:ext uri="{BB962C8B-B14F-4D97-AF65-F5344CB8AC3E}">
        <p14:creationId xmlns:p14="http://schemas.microsoft.com/office/powerpoint/2010/main" val="37846777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3A5419-6701-5EA6-F2EE-EF9F815C22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1563CF-C7A0-2E8D-6183-E34FA2A8B78C}"/>
              </a:ext>
            </a:extLst>
          </p:cNvPr>
          <p:cNvSpPr>
            <a:spLocks noGrp="1"/>
          </p:cNvSpPr>
          <p:nvPr>
            <p:ph type="sldNum" sz="quarter" idx="12"/>
          </p:nvPr>
        </p:nvSpPr>
        <p:spPr/>
        <p:txBody>
          <a:bodyPr/>
          <a:lstStyle/>
          <a:p>
            <a:fld id="{4A777409-9C5A-4B07-8E32-19F22F7D558C}" type="slidenum">
              <a:rPr lang="en-IN" smtClean="0"/>
              <a:t>56</a:t>
            </a:fld>
            <a:endParaRPr lang="en-IN" dirty="0"/>
          </a:p>
        </p:txBody>
      </p:sp>
      <p:sp>
        <p:nvSpPr>
          <p:cNvPr id="5" name="TextBox 4">
            <a:extLst>
              <a:ext uri="{FF2B5EF4-FFF2-40B4-BE49-F238E27FC236}">
                <a16:creationId xmlns:a16="http://schemas.microsoft.com/office/drawing/2014/main" id="{81F3EC80-1A8A-B6D2-F25F-D2E13ED387E1}"/>
              </a:ext>
            </a:extLst>
          </p:cNvPr>
          <p:cNvSpPr txBox="1"/>
          <p:nvPr/>
        </p:nvSpPr>
        <p:spPr>
          <a:xfrm>
            <a:off x="1126503" y="607185"/>
            <a:ext cx="6099142" cy="461665"/>
          </a:xfrm>
          <a:prstGeom prst="rect">
            <a:avLst/>
          </a:prstGeom>
          <a:noFill/>
        </p:spPr>
        <p:txBody>
          <a:bodyPr wrap="square">
            <a:spAutoFit/>
          </a:bodyPr>
          <a:lstStyle/>
          <a:p>
            <a:r>
              <a:rPr lang="en-IN" sz="2400" b="1" dirty="0">
                <a:solidFill>
                  <a:schemeClr val="tx1">
                    <a:lumMod val="65000"/>
                    <a:lumOff val="35000"/>
                  </a:schemeClr>
                </a:solidFill>
              </a:rPr>
              <a:t>Working With Operators</a:t>
            </a:r>
          </a:p>
        </p:txBody>
      </p:sp>
      <p:sp>
        <p:nvSpPr>
          <p:cNvPr id="6" name="TextBox 5">
            <a:extLst>
              <a:ext uri="{FF2B5EF4-FFF2-40B4-BE49-F238E27FC236}">
                <a16:creationId xmlns:a16="http://schemas.microsoft.com/office/drawing/2014/main" id="{2B26AFFE-9BEE-0B6D-8FC2-F4A7EB359A6B}"/>
              </a:ext>
            </a:extLst>
          </p:cNvPr>
          <p:cNvSpPr txBox="1"/>
          <p:nvPr/>
        </p:nvSpPr>
        <p:spPr>
          <a:xfrm>
            <a:off x="1126502" y="1153221"/>
            <a:ext cx="10449613" cy="1631216"/>
          </a:xfrm>
          <a:prstGeom prst="rect">
            <a:avLst/>
          </a:prstGeom>
          <a:noFill/>
        </p:spPr>
        <p:txBody>
          <a:bodyPr wrap="square">
            <a:spAutoFit/>
          </a:bodyPr>
          <a:lstStyle/>
          <a:p>
            <a:r>
              <a:rPr lang="en-US" sz="2000" dirty="0">
                <a:solidFill>
                  <a:schemeClr val="tx1">
                    <a:lumMod val="65000"/>
                    <a:lumOff val="35000"/>
                  </a:schemeClr>
                </a:solidFill>
                <a:effectLst/>
              </a:rPr>
              <a:t>Operators in a programming language are the symbols used to perform operations on the values.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Operands: Represents the data.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Operator: Performs certain operations on the operands. </a:t>
            </a:r>
          </a:p>
        </p:txBody>
      </p:sp>
      <p:sp>
        <p:nvSpPr>
          <p:cNvPr id="8" name="TextBox 7">
            <a:extLst>
              <a:ext uri="{FF2B5EF4-FFF2-40B4-BE49-F238E27FC236}">
                <a16:creationId xmlns:a16="http://schemas.microsoft.com/office/drawing/2014/main" id="{1EAF113A-B2ED-857A-978C-0564F73C612E}"/>
              </a:ext>
            </a:extLst>
          </p:cNvPr>
          <p:cNvSpPr txBox="1"/>
          <p:nvPr/>
        </p:nvSpPr>
        <p:spPr>
          <a:xfrm>
            <a:off x="1126502" y="2842273"/>
            <a:ext cx="6099142" cy="369332"/>
          </a:xfrm>
          <a:prstGeom prst="rect">
            <a:avLst/>
          </a:prstGeom>
          <a:noFill/>
        </p:spPr>
        <p:txBody>
          <a:bodyPr wrap="square">
            <a:spAutoFit/>
          </a:bodyPr>
          <a:lstStyle/>
          <a:p>
            <a:r>
              <a:rPr lang="en-IN" dirty="0"/>
              <a:t>let sum = 5 + 10; </a:t>
            </a:r>
          </a:p>
        </p:txBody>
      </p:sp>
      <p:sp>
        <p:nvSpPr>
          <p:cNvPr id="10" name="TextBox 9">
            <a:extLst>
              <a:ext uri="{FF2B5EF4-FFF2-40B4-BE49-F238E27FC236}">
                <a16:creationId xmlns:a16="http://schemas.microsoft.com/office/drawing/2014/main" id="{C59DB5FD-0B58-1A8D-0B97-F025B9B04525}"/>
              </a:ext>
            </a:extLst>
          </p:cNvPr>
          <p:cNvSpPr txBox="1"/>
          <p:nvPr/>
        </p:nvSpPr>
        <p:spPr>
          <a:xfrm>
            <a:off x="1126502" y="3269441"/>
            <a:ext cx="10798405" cy="2246769"/>
          </a:xfrm>
          <a:prstGeom prst="rect">
            <a:avLst/>
          </a:prstGeom>
          <a:noFill/>
        </p:spPr>
        <p:txBody>
          <a:bodyPr wrap="square">
            <a:spAutoFit/>
          </a:bodyPr>
          <a:lstStyle/>
          <a:p>
            <a:r>
              <a:rPr lang="en-US" sz="2000" dirty="0">
                <a:solidFill>
                  <a:schemeClr val="tx1">
                    <a:lumMod val="65000"/>
                    <a:lumOff val="35000"/>
                  </a:schemeClr>
                </a:solidFill>
                <a:effectLst/>
              </a:rPr>
              <a:t>The statement formed using the operator and the operands are called Expression.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the above example, 5+10 is an expression.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values are termed as operands.</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The symbol ‘+’ is the operator which indicates which operation needs to be performed. </a:t>
            </a:r>
          </a:p>
        </p:txBody>
      </p:sp>
    </p:spTree>
    <p:extLst>
      <p:ext uri="{BB962C8B-B14F-4D97-AF65-F5344CB8AC3E}">
        <p14:creationId xmlns:p14="http://schemas.microsoft.com/office/powerpoint/2010/main" val="301204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77B0A0-C920-C1E1-298A-03D2DDFB7FC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2782B6A-844B-DE9C-BE31-167195AA70CE}"/>
              </a:ext>
            </a:extLst>
          </p:cNvPr>
          <p:cNvSpPr>
            <a:spLocks noGrp="1"/>
          </p:cNvSpPr>
          <p:nvPr>
            <p:ph type="sldNum" sz="quarter" idx="12"/>
          </p:nvPr>
        </p:nvSpPr>
        <p:spPr/>
        <p:txBody>
          <a:bodyPr/>
          <a:lstStyle/>
          <a:p>
            <a:fld id="{4A777409-9C5A-4B07-8E32-19F22F7D558C}" type="slidenum">
              <a:rPr lang="en-IN" smtClean="0"/>
              <a:t>57</a:t>
            </a:fld>
            <a:endParaRPr lang="en-IN" dirty="0"/>
          </a:p>
        </p:txBody>
      </p:sp>
      <p:sp>
        <p:nvSpPr>
          <p:cNvPr id="5" name="TextBox 4">
            <a:extLst>
              <a:ext uri="{FF2B5EF4-FFF2-40B4-BE49-F238E27FC236}">
                <a16:creationId xmlns:a16="http://schemas.microsoft.com/office/drawing/2014/main" id="{06F58A39-8478-98E7-A67E-6D3774932D98}"/>
              </a:ext>
            </a:extLst>
          </p:cNvPr>
          <p:cNvSpPr txBox="1"/>
          <p:nvPr/>
        </p:nvSpPr>
        <p:spPr>
          <a:xfrm>
            <a:off x="919114" y="578904"/>
            <a:ext cx="6099142" cy="461665"/>
          </a:xfrm>
          <a:prstGeom prst="rect">
            <a:avLst/>
          </a:prstGeom>
          <a:noFill/>
        </p:spPr>
        <p:txBody>
          <a:bodyPr wrap="square">
            <a:spAutoFit/>
          </a:bodyPr>
          <a:lstStyle/>
          <a:p>
            <a:r>
              <a:rPr lang="en-US" sz="2400" b="1" dirty="0">
                <a:solidFill>
                  <a:schemeClr val="tx1">
                    <a:lumMod val="65000"/>
                    <a:lumOff val="35000"/>
                  </a:schemeClr>
                </a:solidFill>
              </a:rPr>
              <a:t>Operators and Types of Operators </a:t>
            </a:r>
          </a:p>
        </p:txBody>
      </p:sp>
      <p:sp>
        <p:nvSpPr>
          <p:cNvPr id="7" name="TextBox 6">
            <a:extLst>
              <a:ext uri="{FF2B5EF4-FFF2-40B4-BE49-F238E27FC236}">
                <a16:creationId xmlns:a16="http://schemas.microsoft.com/office/drawing/2014/main" id="{5CF82D76-87A9-CC19-63F7-2097E748CB65}"/>
              </a:ext>
            </a:extLst>
          </p:cNvPr>
          <p:cNvSpPr txBox="1"/>
          <p:nvPr/>
        </p:nvSpPr>
        <p:spPr>
          <a:xfrm>
            <a:off x="919114" y="1181502"/>
            <a:ext cx="10434686" cy="1323439"/>
          </a:xfrm>
          <a:prstGeom prst="rect">
            <a:avLst/>
          </a:prstGeom>
          <a:noFill/>
        </p:spPr>
        <p:txBody>
          <a:bodyPr wrap="square">
            <a:spAutoFit/>
          </a:bodyPr>
          <a:lstStyle/>
          <a:p>
            <a:r>
              <a:rPr lang="en-US" sz="2000" dirty="0">
                <a:solidFill>
                  <a:schemeClr val="tx1">
                    <a:lumMod val="65000"/>
                    <a:lumOff val="35000"/>
                  </a:schemeClr>
                </a:solidFill>
                <a:effectLst/>
              </a:rPr>
              <a:t>Operators are categorized into unary, binary, and ternary based on the number of operands on which they operate in an expression.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JavaScript supports the following types of operators: </a:t>
            </a:r>
          </a:p>
        </p:txBody>
      </p:sp>
      <p:pic>
        <p:nvPicPr>
          <p:cNvPr id="9" name="Picture 8">
            <a:extLst>
              <a:ext uri="{FF2B5EF4-FFF2-40B4-BE49-F238E27FC236}">
                <a16:creationId xmlns:a16="http://schemas.microsoft.com/office/drawing/2014/main" id="{8787191F-6CF1-603D-1CC6-A316EEDBD1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286" y="2733063"/>
            <a:ext cx="7343480" cy="1818667"/>
          </a:xfrm>
          <a:prstGeom prst="rect">
            <a:avLst/>
          </a:prstGeom>
        </p:spPr>
      </p:pic>
      <p:sp>
        <p:nvSpPr>
          <p:cNvPr id="11" name="TextBox 10">
            <a:extLst>
              <a:ext uri="{FF2B5EF4-FFF2-40B4-BE49-F238E27FC236}">
                <a16:creationId xmlns:a16="http://schemas.microsoft.com/office/drawing/2014/main" id="{0F7636FF-5B17-58F6-6C7D-E451CC588D5D}"/>
              </a:ext>
            </a:extLst>
          </p:cNvPr>
          <p:cNvSpPr txBox="1"/>
          <p:nvPr/>
        </p:nvSpPr>
        <p:spPr>
          <a:xfrm>
            <a:off x="1069942" y="5130874"/>
            <a:ext cx="10798404" cy="400110"/>
          </a:xfrm>
          <a:prstGeom prst="rect">
            <a:avLst/>
          </a:prstGeom>
          <a:noFill/>
        </p:spPr>
        <p:txBody>
          <a:bodyPr wrap="square">
            <a:spAutoFit/>
          </a:bodyPr>
          <a:lstStyle/>
          <a:p>
            <a:r>
              <a:rPr lang="en-US" sz="2000" dirty="0">
                <a:solidFill>
                  <a:schemeClr val="tx1">
                    <a:lumMod val="65000"/>
                    <a:lumOff val="35000"/>
                  </a:schemeClr>
                </a:solidFill>
                <a:effectLst/>
              </a:rPr>
              <a:t>Arithmetic operators are used for performing arithmetic operations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8438674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3FEBC-28D4-AE85-2EAB-CE2D6F2FB10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EF5A6FA-9827-ECF3-96FE-5D8610D92936}"/>
              </a:ext>
            </a:extLst>
          </p:cNvPr>
          <p:cNvSpPr>
            <a:spLocks noGrp="1"/>
          </p:cNvSpPr>
          <p:nvPr>
            <p:ph type="sldNum" sz="quarter" idx="12"/>
          </p:nvPr>
        </p:nvSpPr>
        <p:spPr/>
        <p:txBody>
          <a:bodyPr/>
          <a:lstStyle/>
          <a:p>
            <a:fld id="{4A777409-9C5A-4B07-8E32-19F22F7D558C}" type="slidenum">
              <a:rPr lang="en-IN" smtClean="0"/>
              <a:t>58</a:t>
            </a:fld>
            <a:endParaRPr lang="en-IN" dirty="0"/>
          </a:p>
        </p:txBody>
      </p:sp>
      <p:pic>
        <p:nvPicPr>
          <p:cNvPr id="5" name="Picture 4">
            <a:extLst>
              <a:ext uri="{FF2B5EF4-FFF2-40B4-BE49-F238E27FC236}">
                <a16:creationId xmlns:a16="http://schemas.microsoft.com/office/drawing/2014/main" id="{098FEA37-BD21-268C-3B36-96AEFEEB4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0337" y="867170"/>
            <a:ext cx="6811326" cy="1371791"/>
          </a:xfrm>
          <a:prstGeom prst="rect">
            <a:avLst/>
          </a:prstGeom>
        </p:spPr>
      </p:pic>
      <p:sp>
        <p:nvSpPr>
          <p:cNvPr id="7" name="TextBox 6">
            <a:extLst>
              <a:ext uri="{FF2B5EF4-FFF2-40B4-BE49-F238E27FC236}">
                <a16:creationId xmlns:a16="http://schemas.microsoft.com/office/drawing/2014/main" id="{EE5EBC98-21F7-CD01-7B82-A3C637405F07}"/>
              </a:ext>
            </a:extLst>
          </p:cNvPr>
          <p:cNvSpPr txBox="1"/>
          <p:nvPr/>
        </p:nvSpPr>
        <p:spPr>
          <a:xfrm>
            <a:off x="683443" y="2892840"/>
            <a:ext cx="6099142" cy="2585323"/>
          </a:xfrm>
          <a:prstGeom prst="rect">
            <a:avLst/>
          </a:prstGeom>
          <a:noFill/>
        </p:spPr>
        <p:txBody>
          <a:bodyPr wrap="square">
            <a:spAutoFit/>
          </a:bodyPr>
          <a:lstStyle/>
          <a:p>
            <a:r>
              <a:rPr lang="en-IN" dirty="0"/>
              <a:t>let sum = 5 + 3; // sum=8 </a:t>
            </a:r>
          </a:p>
          <a:p>
            <a:r>
              <a:rPr lang="en-IN" dirty="0"/>
              <a:t>let difference = 5 – 3; // difference=2 </a:t>
            </a:r>
          </a:p>
          <a:p>
            <a:r>
              <a:rPr lang="en-IN" dirty="0"/>
              <a:t>let product = 5 * 3; // product=15 </a:t>
            </a:r>
          </a:p>
          <a:p>
            <a:r>
              <a:rPr lang="en-IN" dirty="0"/>
              <a:t>let division = 5/3; // division=1 </a:t>
            </a:r>
          </a:p>
          <a:p>
            <a:r>
              <a:rPr lang="en-IN" dirty="0"/>
              <a:t>let mod = 5%3; // mod=2 </a:t>
            </a:r>
          </a:p>
          <a:p>
            <a:r>
              <a:rPr lang="en-IN" dirty="0"/>
              <a:t>let value = 5;</a:t>
            </a:r>
          </a:p>
          <a:p>
            <a:r>
              <a:rPr lang="en-IN" dirty="0"/>
              <a:t>value++; // increment by 1, value=6</a:t>
            </a:r>
          </a:p>
          <a:p>
            <a:r>
              <a:rPr lang="en-IN" dirty="0"/>
              <a:t>let value = 10;</a:t>
            </a:r>
          </a:p>
          <a:p>
            <a:r>
              <a:rPr lang="en-IN" dirty="0"/>
              <a:t>value--; // decrement by 1, value=9 </a:t>
            </a:r>
          </a:p>
        </p:txBody>
      </p:sp>
    </p:spTree>
    <p:extLst>
      <p:ext uri="{BB962C8B-B14F-4D97-AF65-F5344CB8AC3E}">
        <p14:creationId xmlns:p14="http://schemas.microsoft.com/office/powerpoint/2010/main" val="29352365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E4194C-4448-EFE6-7A40-E5FA5C1FED2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CA27C14-4101-457A-E4BA-FBC580D7604B}"/>
              </a:ext>
            </a:extLst>
          </p:cNvPr>
          <p:cNvSpPr>
            <a:spLocks noGrp="1"/>
          </p:cNvSpPr>
          <p:nvPr>
            <p:ph type="sldNum" sz="quarter" idx="12"/>
          </p:nvPr>
        </p:nvSpPr>
        <p:spPr/>
        <p:txBody>
          <a:bodyPr/>
          <a:lstStyle/>
          <a:p>
            <a:fld id="{4A777409-9C5A-4B07-8E32-19F22F7D558C}" type="slidenum">
              <a:rPr lang="en-IN" smtClean="0"/>
              <a:t>59</a:t>
            </a:fld>
            <a:endParaRPr lang="en-IN" dirty="0"/>
          </a:p>
        </p:txBody>
      </p:sp>
      <p:sp>
        <p:nvSpPr>
          <p:cNvPr id="5" name="TextBox 4">
            <a:extLst>
              <a:ext uri="{FF2B5EF4-FFF2-40B4-BE49-F238E27FC236}">
                <a16:creationId xmlns:a16="http://schemas.microsoft.com/office/drawing/2014/main" id="{AB7A1603-1CFC-10E7-CFC0-F185B2F1D7DB}"/>
              </a:ext>
            </a:extLst>
          </p:cNvPr>
          <p:cNvSpPr txBox="1"/>
          <p:nvPr/>
        </p:nvSpPr>
        <p:spPr>
          <a:xfrm>
            <a:off x="989029" y="619514"/>
            <a:ext cx="10115746" cy="400110"/>
          </a:xfrm>
          <a:prstGeom prst="rect">
            <a:avLst/>
          </a:prstGeom>
          <a:noFill/>
        </p:spPr>
        <p:txBody>
          <a:bodyPr wrap="square">
            <a:spAutoFit/>
          </a:bodyPr>
          <a:lstStyle/>
          <a:p>
            <a:r>
              <a:rPr lang="en-US" sz="2000" dirty="0">
                <a:solidFill>
                  <a:schemeClr val="tx1">
                    <a:lumMod val="65000"/>
                    <a:lumOff val="35000"/>
                  </a:schemeClr>
                </a:solidFill>
                <a:effectLst/>
              </a:rPr>
              <a:t>Arithmetic operator '+' when used with string type results in the concatenation.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257CB5B-A399-7645-0E1B-801B2C911FAD}"/>
              </a:ext>
            </a:extLst>
          </p:cNvPr>
          <p:cNvSpPr txBox="1"/>
          <p:nvPr/>
        </p:nvSpPr>
        <p:spPr>
          <a:xfrm>
            <a:off x="989029" y="1235159"/>
            <a:ext cx="6099142" cy="923330"/>
          </a:xfrm>
          <a:prstGeom prst="rect">
            <a:avLst/>
          </a:prstGeom>
          <a:noFill/>
        </p:spPr>
        <p:txBody>
          <a:bodyPr wrap="square">
            <a:spAutoFit/>
          </a:bodyPr>
          <a:lstStyle/>
          <a:p>
            <a:r>
              <a:rPr lang="en-IN" dirty="0"/>
              <a:t>let </a:t>
            </a:r>
            <a:r>
              <a:rPr lang="en-IN" dirty="0" err="1"/>
              <a:t>firstName</a:t>
            </a:r>
            <a:r>
              <a:rPr lang="en-IN" dirty="0"/>
              <a:t> = "James"; </a:t>
            </a:r>
          </a:p>
          <a:p>
            <a:r>
              <a:rPr lang="en-IN" dirty="0"/>
              <a:t>let </a:t>
            </a:r>
            <a:r>
              <a:rPr lang="en-IN" dirty="0" err="1"/>
              <a:t>lastName</a:t>
            </a:r>
            <a:r>
              <a:rPr lang="en-IN" dirty="0"/>
              <a:t> = "Roche"; </a:t>
            </a:r>
          </a:p>
          <a:p>
            <a:r>
              <a:rPr lang="en-IN" dirty="0"/>
              <a:t>let name = </a:t>
            </a:r>
            <a:r>
              <a:rPr lang="en-IN" dirty="0" err="1"/>
              <a:t>firstName</a:t>
            </a:r>
            <a:r>
              <a:rPr lang="en-IN" dirty="0"/>
              <a:t> + " " + </a:t>
            </a:r>
            <a:r>
              <a:rPr lang="en-IN" dirty="0" err="1"/>
              <a:t>lastName</a:t>
            </a:r>
            <a:r>
              <a:rPr lang="en-IN" dirty="0"/>
              <a:t>;  // name = James Roche </a:t>
            </a:r>
          </a:p>
        </p:txBody>
      </p:sp>
      <p:sp>
        <p:nvSpPr>
          <p:cNvPr id="9" name="TextBox 8">
            <a:extLst>
              <a:ext uri="{FF2B5EF4-FFF2-40B4-BE49-F238E27FC236}">
                <a16:creationId xmlns:a16="http://schemas.microsoft.com/office/drawing/2014/main" id="{CF967060-2F59-6521-858B-8D48E75AEA5C}"/>
              </a:ext>
            </a:extLst>
          </p:cNvPr>
          <p:cNvSpPr txBox="1"/>
          <p:nvPr/>
        </p:nvSpPr>
        <p:spPr>
          <a:xfrm>
            <a:off x="989029" y="2472223"/>
            <a:ext cx="10907598" cy="707886"/>
          </a:xfrm>
          <a:prstGeom prst="rect">
            <a:avLst/>
          </a:prstGeom>
          <a:noFill/>
        </p:spPr>
        <p:txBody>
          <a:bodyPr wrap="square">
            <a:spAutoFit/>
          </a:bodyPr>
          <a:lstStyle/>
          <a:p>
            <a:r>
              <a:rPr lang="en-US" sz="2000" dirty="0">
                <a:solidFill>
                  <a:schemeClr val="tx1">
                    <a:lumMod val="65000"/>
                    <a:lumOff val="35000"/>
                  </a:schemeClr>
                </a:solidFill>
                <a:effectLst/>
              </a:rPr>
              <a:t>Arithmetic operator ‘+’ when used with a string value and a numeric value, it results in a new string value.  </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3858F9EC-B116-DD09-37BF-8E796A2EBC77}"/>
              </a:ext>
            </a:extLst>
          </p:cNvPr>
          <p:cNvSpPr txBox="1"/>
          <p:nvPr/>
        </p:nvSpPr>
        <p:spPr>
          <a:xfrm>
            <a:off x="989029" y="3429000"/>
            <a:ext cx="10276002" cy="923330"/>
          </a:xfrm>
          <a:prstGeom prst="rect">
            <a:avLst/>
          </a:prstGeom>
          <a:noFill/>
        </p:spPr>
        <p:txBody>
          <a:bodyPr wrap="square">
            <a:spAutoFit/>
          </a:bodyPr>
          <a:lstStyle/>
          <a:p>
            <a:r>
              <a:rPr lang="en-IN" dirty="0"/>
              <a:t>let </a:t>
            </a:r>
            <a:r>
              <a:rPr lang="en-IN" dirty="0" err="1"/>
              <a:t>strValue</a:t>
            </a:r>
            <a:r>
              <a:rPr lang="en-IN" dirty="0"/>
              <a:t>="James"; </a:t>
            </a:r>
          </a:p>
          <a:p>
            <a:r>
              <a:rPr lang="en-IN" dirty="0"/>
              <a:t>let </a:t>
            </a:r>
            <a:r>
              <a:rPr lang="en-IN" dirty="0" err="1"/>
              <a:t>numValue</a:t>
            </a:r>
            <a:r>
              <a:rPr lang="en-IN" dirty="0"/>
              <a:t>=10; </a:t>
            </a:r>
          </a:p>
          <a:p>
            <a:r>
              <a:rPr lang="en-IN" dirty="0"/>
              <a:t>let </a:t>
            </a:r>
            <a:r>
              <a:rPr lang="en-IN" dirty="0" err="1"/>
              <a:t>newStrValue</a:t>
            </a:r>
            <a:r>
              <a:rPr lang="en-IN" dirty="0"/>
              <a:t>= </a:t>
            </a:r>
            <a:r>
              <a:rPr lang="en-IN" dirty="0" err="1"/>
              <a:t>strValue</a:t>
            </a:r>
            <a:r>
              <a:rPr lang="en-IN" dirty="0"/>
              <a:t> + " " + </a:t>
            </a:r>
            <a:r>
              <a:rPr lang="en-IN" dirty="0" err="1"/>
              <a:t>numValue</a:t>
            </a:r>
            <a:r>
              <a:rPr lang="en-IN" dirty="0"/>
              <a:t>;  // </a:t>
            </a:r>
            <a:r>
              <a:rPr lang="en-IN" dirty="0" err="1"/>
              <a:t>newStrValue</a:t>
            </a:r>
            <a:r>
              <a:rPr lang="en-IN" dirty="0"/>
              <a:t>= James 10 </a:t>
            </a:r>
          </a:p>
        </p:txBody>
      </p:sp>
      <p:sp>
        <p:nvSpPr>
          <p:cNvPr id="13" name="TextBox 12">
            <a:extLst>
              <a:ext uri="{FF2B5EF4-FFF2-40B4-BE49-F238E27FC236}">
                <a16:creationId xmlns:a16="http://schemas.microsoft.com/office/drawing/2014/main" id="{860E137F-C2A7-2E9C-5144-A0D4D510C11D}"/>
              </a:ext>
            </a:extLst>
          </p:cNvPr>
          <p:cNvSpPr txBox="1"/>
          <p:nvPr/>
        </p:nvSpPr>
        <p:spPr>
          <a:xfrm>
            <a:off x="989028" y="4860963"/>
            <a:ext cx="10907597" cy="400110"/>
          </a:xfrm>
          <a:prstGeom prst="rect">
            <a:avLst/>
          </a:prstGeom>
          <a:noFill/>
        </p:spPr>
        <p:txBody>
          <a:bodyPr wrap="square">
            <a:spAutoFit/>
          </a:bodyPr>
          <a:lstStyle/>
          <a:p>
            <a:r>
              <a:rPr lang="en-US" sz="2000" dirty="0">
                <a:solidFill>
                  <a:schemeClr val="tx1">
                    <a:lumMod val="65000"/>
                    <a:lumOff val="35000"/>
                  </a:schemeClr>
                </a:solidFill>
                <a:effectLst/>
              </a:rPr>
              <a:t>Assignment operators are used for assigning values to the variables.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478296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C874FA-36E1-145F-B125-3DB86BE570A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32D4D79-1049-0F0E-884E-35C56433BEC0}"/>
              </a:ext>
            </a:extLst>
          </p:cNvPr>
          <p:cNvSpPr>
            <a:spLocks noGrp="1"/>
          </p:cNvSpPr>
          <p:nvPr>
            <p:ph type="sldNum" sz="quarter" idx="12"/>
          </p:nvPr>
        </p:nvSpPr>
        <p:spPr/>
        <p:txBody>
          <a:bodyPr/>
          <a:lstStyle/>
          <a:p>
            <a:fld id="{4A777409-9C5A-4B07-8E32-19F22F7D558C}" type="slidenum">
              <a:rPr lang="en-IN" smtClean="0"/>
              <a:t>6</a:t>
            </a:fld>
            <a:endParaRPr lang="en-IN" dirty="0"/>
          </a:p>
        </p:txBody>
      </p:sp>
      <p:pic>
        <p:nvPicPr>
          <p:cNvPr id="5" name="Picture 4">
            <a:extLst>
              <a:ext uri="{FF2B5EF4-FFF2-40B4-BE49-F238E27FC236}">
                <a16:creationId xmlns:a16="http://schemas.microsoft.com/office/drawing/2014/main" id="{5CAA1107-857F-C288-0AF4-9CD47349A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177" y="814449"/>
            <a:ext cx="10183646" cy="3343742"/>
          </a:xfrm>
          <a:prstGeom prst="rect">
            <a:avLst/>
          </a:prstGeom>
        </p:spPr>
      </p:pic>
      <p:sp>
        <p:nvSpPr>
          <p:cNvPr id="7" name="TextBox 6">
            <a:extLst>
              <a:ext uri="{FF2B5EF4-FFF2-40B4-BE49-F238E27FC236}">
                <a16:creationId xmlns:a16="http://schemas.microsoft.com/office/drawing/2014/main" id="{AAF5B637-0D2E-F169-3848-F4559E63804F}"/>
              </a:ext>
            </a:extLst>
          </p:cNvPr>
          <p:cNvSpPr txBox="1"/>
          <p:nvPr/>
        </p:nvSpPr>
        <p:spPr>
          <a:xfrm>
            <a:off x="819346" y="4380107"/>
            <a:ext cx="11077280" cy="1938992"/>
          </a:xfrm>
          <a:prstGeom prst="rect">
            <a:avLst/>
          </a:prstGeom>
          <a:noFill/>
        </p:spPr>
        <p:txBody>
          <a:bodyPr wrap="square">
            <a:spAutoFit/>
          </a:bodyPr>
          <a:lstStyle/>
          <a:p>
            <a:r>
              <a:rPr lang="en-US" sz="2000" dirty="0">
                <a:solidFill>
                  <a:schemeClr val="tx1">
                    <a:lumMod val="65000"/>
                    <a:lumOff val="35000"/>
                  </a:schemeClr>
                </a:solidFill>
                <a:effectLst/>
              </a:rPr>
              <a:t>But server-side languages have certain limitations such as :-</a:t>
            </a:r>
          </a:p>
          <a:p>
            <a:pPr>
              <a:buFont typeface="Arial" panose="020B0604020202020204" pitchFamily="34" charset="0"/>
              <a:buChar char="•"/>
            </a:pPr>
            <a:r>
              <a:rPr lang="en-US" sz="2000" dirty="0">
                <a:solidFill>
                  <a:schemeClr val="tx1">
                    <a:lumMod val="65000"/>
                    <a:lumOff val="35000"/>
                  </a:schemeClr>
                </a:solidFill>
                <a:effectLst/>
              </a:rPr>
              <a:t>Multiple request-response cycles to handle multiple user requests</a:t>
            </a:r>
          </a:p>
          <a:p>
            <a:pPr>
              <a:buFont typeface="Arial" panose="020B0604020202020204" pitchFamily="34" charset="0"/>
              <a:buChar char="•"/>
            </a:pPr>
            <a:r>
              <a:rPr lang="en-US" sz="2000" dirty="0">
                <a:solidFill>
                  <a:schemeClr val="tx1">
                    <a:lumMod val="65000"/>
                    <a:lumOff val="35000"/>
                  </a:schemeClr>
                </a:solidFill>
                <a:effectLst/>
              </a:rPr>
              <a:t>More network bandwidth consumption</a:t>
            </a:r>
          </a:p>
          <a:p>
            <a:pPr>
              <a:buFont typeface="Arial" panose="020B0604020202020204" pitchFamily="34" charset="0"/>
              <a:buChar char="•"/>
            </a:pPr>
            <a:r>
              <a:rPr lang="en-US" sz="2000" dirty="0">
                <a:solidFill>
                  <a:schemeClr val="tx1">
                    <a:lumMod val="65000"/>
                    <a:lumOff val="35000"/>
                  </a:schemeClr>
                </a:solidFill>
                <a:effectLst/>
              </a:rPr>
              <a:t>Increased response time</a:t>
            </a:r>
          </a:p>
          <a:p>
            <a:r>
              <a:rPr lang="en-US" sz="2000" dirty="0">
                <a:solidFill>
                  <a:schemeClr val="tx1">
                    <a:lumMod val="65000"/>
                    <a:lumOff val="35000"/>
                  </a:schemeClr>
                </a:solidFill>
                <a:effectLst/>
              </a:rPr>
              <a:t>If client-side scripting language JavaScript is used then, this can be done without consulting the server as can be seen in the below diagram.</a:t>
            </a:r>
          </a:p>
        </p:txBody>
      </p:sp>
    </p:spTree>
    <p:extLst>
      <p:ext uri="{BB962C8B-B14F-4D97-AF65-F5344CB8AC3E}">
        <p14:creationId xmlns:p14="http://schemas.microsoft.com/office/powerpoint/2010/main" val="3175847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6B618A-6644-0D07-09F1-A855DA0ED5C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1CB98E8-8F3F-8F25-7861-E2266FBBE99E}"/>
              </a:ext>
            </a:extLst>
          </p:cNvPr>
          <p:cNvSpPr>
            <a:spLocks noGrp="1"/>
          </p:cNvSpPr>
          <p:nvPr>
            <p:ph type="sldNum" sz="quarter" idx="12"/>
          </p:nvPr>
        </p:nvSpPr>
        <p:spPr/>
        <p:txBody>
          <a:bodyPr/>
          <a:lstStyle/>
          <a:p>
            <a:fld id="{4A777409-9C5A-4B07-8E32-19F22F7D558C}" type="slidenum">
              <a:rPr lang="en-IN" smtClean="0"/>
              <a:t>60</a:t>
            </a:fld>
            <a:endParaRPr lang="en-IN" dirty="0"/>
          </a:p>
        </p:txBody>
      </p:sp>
      <p:pic>
        <p:nvPicPr>
          <p:cNvPr id="5" name="Picture 4">
            <a:extLst>
              <a:ext uri="{FF2B5EF4-FFF2-40B4-BE49-F238E27FC236}">
                <a16:creationId xmlns:a16="http://schemas.microsoft.com/office/drawing/2014/main" id="{C9FF15E4-5948-2525-04C6-2CC6D6063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3580" y="932361"/>
            <a:ext cx="6154009" cy="1524213"/>
          </a:xfrm>
          <a:prstGeom prst="rect">
            <a:avLst/>
          </a:prstGeom>
        </p:spPr>
      </p:pic>
      <p:sp>
        <p:nvSpPr>
          <p:cNvPr id="7" name="TextBox 6">
            <a:extLst>
              <a:ext uri="{FF2B5EF4-FFF2-40B4-BE49-F238E27FC236}">
                <a16:creationId xmlns:a16="http://schemas.microsoft.com/office/drawing/2014/main" id="{1A74A2EB-172F-C6DE-F257-BBAA99321D49}"/>
              </a:ext>
            </a:extLst>
          </p:cNvPr>
          <p:cNvSpPr txBox="1"/>
          <p:nvPr/>
        </p:nvSpPr>
        <p:spPr>
          <a:xfrm>
            <a:off x="589174" y="3034961"/>
            <a:ext cx="8262593" cy="1754326"/>
          </a:xfrm>
          <a:prstGeom prst="rect">
            <a:avLst/>
          </a:prstGeom>
          <a:noFill/>
        </p:spPr>
        <p:txBody>
          <a:bodyPr wrap="square">
            <a:spAutoFit/>
          </a:bodyPr>
          <a:lstStyle/>
          <a:p>
            <a:r>
              <a:rPr lang="en-IN" dirty="0"/>
              <a:t>let </a:t>
            </a:r>
            <a:r>
              <a:rPr lang="en-IN" dirty="0" err="1"/>
              <a:t>num</a:t>
            </a:r>
            <a:r>
              <a:rPr lang="en-IN" dirty="0"/>
              <a:t> = 30; // </a:t>
            </a:r>
            <a:r>
              <a:rPr lang="en-IN" dirty="0" err="1"/>
              <a:t>num</a:t>
            </a:r>
            <a:r>
              <a:rPr lang="en-IN" dirty="0"/>
              <a:t>=30 </a:t>
            </a:r>
          </a:p>
          <a:p>
            <a:r>
              <a:rPr lang="en-IN" dirty="0"/>
              <a:t>let </a:t>
            </a:r>
            <a:r>
              <a:rPr lang="en-IN" dirty="0" err="1"/>
              <a:t>num</a:t>
            </a:r>
            <a:r>
              <a:rPr lang="en-IN" dirty="0"/>
              <a:t> += 10; // </a:t>
            </a:r>
            <a:r>
              <a:rPr lang="en-IN" dirty="0" err="1"/>
              <a:t>num</a:t>
            </a:r>
            <a:r>
              <a:rPr lang="en-IN" dirty="0"/>
              <a:t>=num+10 =&gt; </a:t>
            </a:r>
            <a:r>
              <a:rPr lang="en-IN" dirty="0" err="1"/>
              <a:t>num</a:t>
            </a:r>
            <a:r>
              <a:rPr lang="en-IN" dirty="0"/>
              <a:t>=40 </a:t>
            </a:r>
          </a:p>
          <a:p>
            <a:r>
              <a:rPr lang="en-IN" dirty="0"/>
              <a:t>let </a:t>
            </a:r>
            <a:r>
              <a:rPr lang="en-IN" dirty="0" err="1"/>
              <a:t>num</a:t>
            </a:r>
            <a:r>
              <a:rPr lang="en-IN" dirty="0"/>
              <a:t> -= 10; // </a:t>
            </a:r>
            <a:r>
              <a:rPr lang="en-IN" dirty="0" err="1"/>
              <a:t>num</a:t>
            </a:r>
            <a:r>
              <a:rPr lang="en-IN" dirty="0"/>
              <a:t>=num-10 =&gt; </a:t>
            </a:r>
            <a:r>
              <a:rPr lang="en-IN" dirty="0" err="1"/>
              <a:t>num</a:t>
            </a:r>
            <a:r>
              <a:rPr lang="en-IN" dirty="0"/>
              <a:t>=20 </a:t>
            </a:r>
          </a:p>
          <a:p>
            <a:r>
              <a:rPr lang="en-IN" dirty="0"/>
              <a:t>let </a:t>
            </a:r>
            <a:r>
              <a:rPr lang="en-IN" dirty="0" err="1"/>
              <a:t>num</a:t>
            </a:r>
            <a:r>
              <a:rPr lang="en-IN" dirty="0"/>
              <a:t> *= 30; // </a:t>
            </a:r>
            <a:r>
              <a:rPr lang="en-IN" dirty="0" err="1"/>
              <a:t>num</a:t>
            </a:r>
            <a:r>
              <a:rPr lang="en-IN" dirty="0"/>
              <a:t>=</a:t>
            </a:r>
            <a:r>
              <a:rPr lang="en-IN" dirty="0" err="1"/>
              <a:t>num</a:t>
            </a:r>
            <a:r>
              <a:rPr lang="en-IN" dirty="0"/>
              <a:t>*30 =&gt; </a:t>
            </a:r>
            <a:r>
              <a:rPr lang="en-IN" dirty="0" err="1"/>
              <a:t>num</a:t>
            </a:r>
            <a:r>
              <a:rPr lang="en-IN" dirty="0"/>
              <a:t>=900 </a:t>
            </a:r>
          </a:p>
          <a:p>
            <a:r>
              <a:rPr lang="en-IN" dirty="0"/>
              <a:t>let </a:t>
            </a:r>
            <a:r>
              <a:rPr lang="en-IN" dirty="0" err="1"/>
              <a:t>num</a:t>
            </a:r>
            <a:r>
              <a:rPr lang="en-IN" dirty="0"/>
              <a:t> /= 10; // </a:t>
            </a:r>
            <a:r>
              <a:rPr lang="en-IN" dirty="0" err="1"/>
              <a:t>num</a:t>
            </a:r>
            <a:r>
              <a:rPr lang="en-IN" dirty="0"/>
              <a:t>=</a:t>
            </a:r>
            <a:r>
              <a:rPr lang="en-IN" dirty="0" err="1"/>
              <a:t>num</a:t>
            </a:r>
            <a:r>
              <a:rPr lang="en-IN" dirty="0"/>
              <a:t>/10 =&gt; </a:t>
            </a:r>
            <a:r>
              <a:rPr lang="en-IN" dirty="0" err="1"/>
              <a:t>num</a:t>
            </a:r>
            <a:r>
              <a:rPr lang="en-IN" dirty="0"/>
              <a:t>=3 </a:t>
            </a:r>
          </a:p>
          <a:p>
            <a:r>
              <a:rPr lang="en-IN" dirty="0"/>
              <a:t>let </a:t>
            </a:r>
            <a:r>
              <a:rPr lang="en-IN" dirty="0" err="1"/>
              <a:t>num</a:t>
            </a:r>
            <a:r>
              <a:rPr lang="en-IN" dirty="0"/>
              <a:t> %= 10; // </a:t>
            </a:r>
            <a:r>
              <a:rPr lang="en-IN" dirty="0" err="1"/>
              <a:t>num</a:t>
            </a:r>
            <a:r>
              <a:rPr lang="en-IN" dirty="0"/>
              <a:t>=num%10 =&gt; </a:t>
            </a:r>
            <a:r>
              <a:rPr lang="en-IN" dirty="0" err="1"/>
              <a:t>num</a:t>
            </a:r>
            <a:r>
              <a:rPr lang="en-IN" dirty="0"/>
              <a:t>=0 </a:t>
            </a:r>
          </a:p>
        </p:txBody>
      </p:sp>
    </p:spTree>
    <p:extLst>
      <p:ext uri="{BB962C8B-B14F-4D97-AF65-F5344CB8AC3E}">
        <p14:creationId xmlns:p14="http://schemas.microsoft.com/office/powerpoint/2010/main" val="42927326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6AE0DE-21B7-53C5-D75B-090426A9B3D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0EA0FCA-78A6-8552-E86C-6C9745B219F7}"/>
              </a:ext>
            </a:extLst>
          </p:cNvPr>
          <p:cNvSpPr>
            <a:spLocks noGrp="1"/>
          </p:cNvSpPr>
          <p:nvPr>
            <p:ph type="sldNum" sz="quarter" idx="12"/>
          </p:nvPr>
        </p:nvSpPr>
        <p:spPr/>
        <p:txBody>
          <a:bodyPr/>
          <a:lstStyle/>
          <a:p>
            <a:fld id="{4A777409-9C5A-4B07-8E32-19F22F7D558C}" type="slidenum">
              <a:rPr lang="en-IN" smtClean="0"/>
              <a:t>61</a:t>
            </a:fld>
            <a:endParaRPr lang="en-IN" dirty="0"/>
          </a:p>
        </p:txBody>
      </p:sp>
      <p:sp>
        <p:nvSpPr>
          <p:cNvPr id="5" name="TextBox 4">
            <a:extLst>
              <a:ext uri="{FF2B5EF4-FFF2-40B4-BE49-F238E27FC236}">
                <a16:creationId xmlns:a16="http://schemas.microsoft.com/office/drawing/2014/main" id="{9ADA18C8-8F0B-C6DF-8FFC-20637D6440AC}"/>
              </a:ext>
            </a:extLst>
          </p:cNvPr>
          <p:cNvSpPr txBox="1"/>
          <p:nvPr/>
        </p:nvSpPr>
        <p:spPr>
          <a:xfrm>
            <a:off x="847626" y="719588"/>
            <a:ext cx="10364771" cy="1631216"/>
          </a:xfrm>
          <a:prstGeom prst="rect">
            <a:avLst/>
          </a:prstGeom>
          <a:noFill/>
        </p:spPr>
        <p:txBody>
          <a:bodyPr wrap="square">
            <a:spAutoFit/>
          </a:bodyPr>
          <a:lstStyle/>
          <a:p>
            <a:r>
              <a:rPr lang="en-US" sz="2000" dirty="0">
                <a:solidFill>
                  <a:schemeClr val="tx1">
                    <a:lumMod val="65000"/>
                    <a:lumOff val="35000"/>
                  </a:schemeClr>
                </a:solidFill>
                <a:effectLst/>
              </a:rPr>
              <a:t>Relational operators are used for comparing values and the result of comparison is always either true or false.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Relational operators shown below do implicit data type conversion of one of the operands before comparison.</a:t>
            </a:r>
          </a:p>
        </p:txBody>
      </p:sp>
      <p:pic>
        <p:nvPicPr>
          <p:cNvPr id="7" name="Picture 6">
            <a:extLst>
              <a:ext uri="{FF2B5EF4-FFF2-40B4-BE49-F238E27FC236}">
                <a16:creationId xmlns:a16="http://schemas.microsoft.com/office/drawing/2014/main" id="{2AD41003-9498-9AA5-E28C-C274F142D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637" y="2585920"/>
            <a:ext cx="6782747" cy="1686160"/>
          </a:xfrm>
          <a:prstGeom prst="rect">
            <a:avLst/>
          </a:prstGeom>
        </p:spPr>
      </p:pic>
      <p:sp>
        <p:nvSpPr>
          <p:cNvPr id="9" name="TextBox 8">
            <a:extLst>
              <a:ext uri="{FF2B5EF4-FFF2-40B4-BE49-F238E27FC236}">
                <a16:creationId xmlns:a16="http://schemas.microsoft.com/office/drawing/2014/main" id="{0F720741-F2A6-E4BE-5DE6-7FB53B7FABD2}"/>
              </a:ext>
            </a:extLst>
          </p:cNvPr>
          <p:cNvSpPr txBox="1"/>
          <p:nvPr/>
        </p:nvSpPr>
        <p:spPr>
          <a:xfrm>
            <a:off x="989029" y="4784586"/>
            <a:ext cx="6099142" cy="1754326"/>
          </a:xfrm>
          <a:prstGeom prst="rect">
            <a:avLst/>
          </a:prstGeom>
          <a:noFill/>
        </p:spPr>
        <p:txBody>
          <a:bodyPr wrap="square">
            <a:spAutoFit/>
          </a:bodyPr>
          <a:lstStyle/>
          <a:p>
            <a:r>
              <a:rPr lang="en-IN" dirty="0"/>
              <a:t>10 &gt; 10; //false </a:t>
            </a:r>
          </a:p>
          <a:p>
            <a:r>
              <a:rPr lang="en-IN" dirty="0"/>
              <a:t>10 &gt;= 10; //true </a:t>
            </a:r>
          </a:p>
          <a:p>
            <a:r>
              <a:rPr lang="en-IN" dirty="0"/>
              <a:t>10 &lt; 10; //false </a:t>
            </a:r>
          </a:p>
          <a:p>
            <a:r>
              <a:rPr lang="en-IN" dirty="0"/>
              <a:t>10 &lt;= 10; //true </a:t>
            </a:r>
          </a:p>
          <a:p>
            <a:r>
              <a:rPr lang="en-IN" dirty="0"/>
              <a:t>10 == 10; //true </a:t>
            </a:r>
          </a:p>
          <a:p>
            <a:r>
              <a:rPr lang="en-IN" dirty="0"/>
              <a:t>10 != 10; //false </a:t>
            </a:r>
          </a:p>
        </p:txBody>
      </p:sp>
    </p:spTree>
    <p:extLst>
      <p:ext uri="{BB962C8B-B14F-4D97-AF65-F5344CB8AC3E}">
        <p14:creationId xmlns:p14="http://schemas.microsoft.com/office/powerpoint/2010/main" val="32851847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800086-B68A-CA14-F838-5A7158DE60C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E08D262-A92D-04A3-90D1-CA61F3508F9C}"/>
              </a:ext>
            </a:extLst>
          </p:cNvPr>
          <p:cNvSpPr>
            <a:spLocks noGrp="1"/>
          </p:cNvSpPr>
          <p:nvPr>
            <p:ph type="sldNum" sz="quarter" idx="12"/>
          </p:nvPr>
        </p:nvSpPr>
        <p:spPr/>
        <p:txBody>
          <a:bodyPr/>
          <a:lstStyle/>
          <a:p>
            <a:fld id="{4A777409-9C5A-4B07-8E32-19F22F7D558C}" type="slidenum">
              <a:rPr lang="en-IN" smtClean="0"/>
              <a:t>62</a:t>
            </a:fld>
            <a:endParaRPr lang="en-IN" dirty="0"/>
          </a:p>
        </p:txBody>
      </p:sp>
      <p:sp>
        <p:nvSpPr>
          <p:cNvPr id="5" name="TextBox 4">
            <a:extLst>
              <a:ext uri="{FF2B5EF4-FFF2-40B4-BE49-F238E27FC236}">
                <a16:creationId xmlns:a16="http://schemas.microsoft.com/office/drawing/2014/main" id="{B4B36FE0-05EE-A196-8D88-CB3D146C0E01}"/>
              </a:ext>
            </a:extLst>
          </p:cNvPr>
          <p:cNvSpPr txBox="1"/>
          <p:nvPr/>
        </p:nvSpPr>
        <p:spPr>
          <a:xfrm>
            <a:off x="989028" y="628941"/>
            <a:ext cx="10364771" cy="707886"/>
          </a:xfrm>
          <a:prstGeom prst="rect">
            <a:avLst/>
          </a:prstGeom>
          <a:noFill/>
        </p:spPr>
        <p:txBody>
          <a:bodyPr wrap="square">
            <a:spAutoFit/>
          </a:bodyPr>
          <a:lstStyle/>
          <a:p>
            <a:r>
              <a:rPr lang="en-US" sz="2000" dirty="0">
                <a:solidFill>
                  <a:schemeClr val="tx1">
                    <a:lumMod val="65000"/>
                    <a:lumOff val="35000"/>
                  </a:schemeClr>
                </a:solidFill>
              </a:rPr>
              <a:t>Relational operators shown below compares both the values and the value types without any implicit type conversion.</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CFA15679-2A79-5674-7430-3CCF369129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0916" y="1336827"/>
            <a:ext cx="6030167" cy="5019523"/>
          </a:xfrm>
          <a:prstGeom prst="rect">
            <a:avLst/>
          </a:prstGeom>
        </p:spPr>
      </p:pic>
    </p:spTree>
    <p:extLst>
      <p:ext uri="{BB962C8B-B14F-4D97-AF65-F5344CB8AC3E}">
        <p14:creationId xmlns:p14="http://schemas.microsoft.com/office/powerpoint/2010/main" val="22995466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B14E61-DE95-3A63-0F28-0EA26A4EFC1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F3B3719-DB58-AB7A-9D76-A2C6553780E2}"/>
              </a:ext>
            </a:extLst>
          </p:cNvPr>
          <p:cNvSpPr>
            <a:spLocks noGrp="1"/>
          </p:cNvSpPr>
          <p:nvPr>
            <p:ph type="sldNum" sz="quarter" idx="12"/>
          </p:nvPr>
        </p:nvSpPr>
        <p:spPr/>
        <p:txBody>
          <a:bodyPr/>
          <a:lstStyle/>
          <a:p>
            <a:fld id="{4A777409-9C5A-4B07-8E32-19F22F7D558C}" type="slidenum">
              <a:rPr lang="en-IN" smtClean="0"/>
              <a:t>63</a:t>
            </a:fld>
            <a:endParaRPr lang="en-IN" dirty="0"/>
          </a:p>
        </p:txBody>
      </p:sp>
      <p:sp>
        <p:nvSpPr>
          <p:cNvPr id="5" name="TextBox 4">
            <a:extLst>
              <a:ext uri="{FF2B5EF4-FFF2-40B4-BE49-F238E27FC236}">
                <a16:creationId xmlns:a16="http://schemas.microsoft.com/office/drawing/2014/main" id="{2715A11B-C5E4-BAAA-721B-D530EE2B0C9F}"/>
              </a:ext>
            </a:extLst>
          </p:cNvPr>
          <p:cNvSpPr txBox="1"/>
          <p:nvPr/>
        </p:nvSpPr>
        <p:spPr>
          <a:xfrm>
            <a:off x="909686" y="675356"/>
            <a:ext cx="10444113" cy="1631216"/>
          </a:xfrm>
          <a:prstGeom prst="rect">
            <a:avLst/>
          </a:prstGeom>
          <a:noFill/>
        </p:spPr>
        <p:txBody>
          <a:bodyPr wrap="square">
            <a:spAutoFit/>
          </a:bodyPr>
          <a:lstStyle/>
          <a:p>
            <a:r>
              <a:rPr lang="en-US" sz="2000" dirty="0">
                <a:solidFill>
                  <a:schemeClr val="tx1">
                    <a:lumMod val="65000"/>
                    <a:lumOff val="35000"/>
                  </a:schemeClr>
                </a:solidFill>
                <a:effectLst/>
              </a:rPr>
              <a:t>Strict equality (===) and strict inequality (!==) operators consider only values of the same type to be equal.</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Hence, strict equality and strict inequality operators are highly recommended to determine whether two given values are equal or not.</a:t>
            </a:r>
          </a:p>
        </p:txBody>
      </p:sp>
      <p:sp>
        <p:nvSpPr>
          <p:cNvPr id="7" name="TextBox 6">
            <a:extLst>
              <a:ext uri="{FF2B5EF4-FFF2-40B4-BE49-F238E27FC236}">
                <a16:creationId xmlns:a16="http://schemas.microsoft.com/office/drawing/2014/main" id="{5B05F67C-72CC-0376-5667-6A14133939B7}"/>
              </a:ext>
            </a:extLst>
          </p:cNvPr>
          <p:cNvSpPr txBox="1"/>
          <p:nvPr/>
        </p:nvSpPr>
        <p:spPr>
          <a:xfrm>
            <a:off x="909686" y="2530967"/>
            <a:ext cx="10930380" cy="707886"/>
          </a:xfrm>
          <a:prstGeom prst="rect">
            <a:avLst/>
          </a:prstGeom>
          <a:noFill/>
        </p:spPr>
        <p:txBody>
          <a:bodyPr wrap="square">
            <a:spAutoFit/>
          </a:bodyPr>
          <a:lstStyle/>
          <a:p>
            <a:r>
              <a:rPr lang="en-US" sz="2000" b="1" dirty="0">
                <a:solidFill>
                  <a:schemeClr val="tx1">
                    <a:lumMod val="65000"/>
                    <a:lumOff val="35000"/>
                  </a:schemeClr>
                </a:solidFill>
              </a:rPr>
              <a:t>Note:</a:t>
            </a:r>
            <a:r>
              <a:rPr lang="en-US" sz="2000" dirty="0">
                <a:solidFill>
                  <a:schemeClr val="tx1">
                    <a:lumMod val="65000"/>
                    <a:lumOff val="35000"/>
                  </a:schemeClr>
                </a:solidFill>
              </a:rPr>
              <a:t> As a best practice, you should use === comparison operator when you want to compare value and type, and the rest of the places for value comparison == operator can be used. </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D72A17B-CFF1-9D0D-45CF-108242BDDE8F}"/>
              </a:ext>
            </a:extLst>
          </p:cNvPr>
          <p:cNvSpPr txBox="1"/>
          <p:nvPr/>
        </p:nvSpPr>
        <p:spPr>
          <a:xfrm>
            <a:off x="909686" y="3437682"/>
            <a:ext cx="10930380" cy="707886"/>
          </a:xfrm>
          <a:prstGeom prst="rect">
            <a:avLst/>
          </a:prstGeom>
          <a:noFill/>
        </p:spPr>
        <p:txBody>
          <a:bodyPr wrap="square">
            <a:spAutoFit/>
          </a:bodyPr>
          <a:lstStyle/>
          <a:p>
            <a:r>
              <a:rPr lang="en-US" sz="2000" dirty="0">
                <a:solidFill>
                  <a:schemeClr val="tx1">
                    <a:lumMod val="65000"/>
                    <a:lumOff val="35000"/>
                  </a:schemeClr>
                </a:solidFill>
                <a:effectLst/>
              </a:rPr>
              <a:t>Logical operators allow a program to make a decision based on multiple conditions. Each operand is considered a condition that can be evaluated to true or false. </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3CA8C705-FCCB-2D4F-BCFC-7AF4D34DD9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764" y="4344397"/>
            <a:ext cx="5229955" cy="2438740"/>
          </a:xfrm>
          <a:prstGeom prst="rect">
            <a:avLst/>
          </a:prstGeom>
        </p:spPr>
      </p:pic>
    </p:spTree>
    <p:extLst>
      <p:ext uri="{BB962C8B-B14F-4D97-AF65-F5344CB8AC3E}">
        <p14:creationId xmlns:p14="http://schemas.microsoft.com/office/powerpoint/2010/main" val="25877257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707DBE2-19DF-0139-64B1-5AFA195D57A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AA5A1C3-5204-C851-F2CF-0E704E6713AC}"/>
              </a:ext>
            </a:extLst>
          </p:cNvPr>
          <p:cNvSpPr>
            <a:spLocks noGrp="1"/>
          </p:cNvSpPr>
          <p:nvPr>
            <p:ph type="sldNum" sz="quarter" idx="12"/>
          </p:nvPr>
        </p:nvSpPr>
        <p:spPr/>
        <p:txBody>
          <a:bodyPr/>
          <a:lstStyle/>
          <a:p>
            <a:fld id="{4A777409-9C5A-4B07-8E32-19F22F7D558C}" type="slidenum">
              <a:rPr lang="en-IN" smtClean="0"/>
              <a:t>64</a:t>
            </a:fld>
            <a:endParaRPr lang="en-IN" dirty="0"/>
          </a:p>
        </p:txBody>
      </p:sp>
      <p:sp>
        <p:nvSpPr>
          <p:cNvPr id="5" name="TextBox 4">
            <a:extLst>
              <a:ext uri="{FF2B5EF4-FFF2-40B4-BE49-F238E27FC236}">
                <a16:creationId xmlns:a16="http://schemas.microsoft.com/office/drawing/2014/main" id="{9F7AF78E-4439-08F0-7F45-765E1B8A1EA8}"/>
              </a:ext>
            </a:extLst>
          </p:cNvPr>
          <p:cNvSpPr txBox="1"/>
          <p:nvPr/>
        </p:nvSpPr>
        <p:spPr>
          <a:xfrm>
            <a:off x="1069942" y="660124"/>
            <a:ext cx="6099142" cy="923330"/>
          </a:xfrm>
          <a:prstGeom prst="rect">
            <a:avLst/>
          </a:prstGeom>
          <a:noFill/>
        </p:spPr>
        <p:txBody>
          <a:bodyPr wrap="square">
            <a:spAutoFit/>
          </a:bodyPr>
          <a:lstStyle/>
          <a:p>
            <a:r>
              <a:rPr lang="en-IN" dirty="0"/>
              <a:t>!(10 &gt; 20); //true </a:t>
            </a:r>
          </a:p>
          <a:p>
            <a:r>
              <a:rPr lang="en-IN" dirty="0"/>
              <a:t>(10 &gt; 5) &amp;&amp; (20 &gt; 20); //false </a:t>
            </a:r>
          </a:p>
          <a:p>
            <a:r>
              <a:rPr lang="en-IN" dirty="0"/>
              <a:t>(10 &gt; 5) || (20 &gt; 20); //true </a:t>
            </a:r>
          </a:p>
        </p:txBody>
      </p:sp>
      <p:sp>
        <p:nvSpPr>
          <p:cNvPr id="7" name="TextBox 6">
            <a:extLst>
              <a:ext uri="{FF2B5EF4-FFF2-40B4-BE49-F238E27FC236}">
                <a16:creationId xmlns:a16="http://schemas.microsoft.com/office/drawing/2014/main" id="{8A6F605B-7F81-9608-4F6C-623A58BFF38D}"/>
              </a:ext>
            </a:extLst>
          </p:cNvPr>
          <p:cNvSpPr txBox="1"/>
          <p:nvPr/>
        </p:nvSpPr>
        <p:spPr>
          <a:xfrm>
            <a:off x="287516" y="1947255"/>
            <a:ext cx="11486561" cy="2246769"/>
          </a:xfrm>
          <a:prstGeom prst="rect">
            <a:avLst/>
          </a:prstGeom>
          <a:noFill/>
        </p:spPr>
        <p:txBody>
          <a:bodyPr wrap="square">
            <a:spAutoFit/>
          </a:bodyPr>
          <a:lstStyle/>
          <a:p>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typeof</a:t>
            </a:r>
            <a:r>
              <a:rPr lang="en-US" sz="2000" dirty="0">
                <a:solidFill>
                  <a:schemeClr val="tx1">
                    <a:lumMod val="65000"/>
                    <a:lumOff val="35000"/>
                  </a:schemeClr>
                </a:solidFill>
                <a:effectLst/>
              </a:rPr>
              <a:t>" is an operator in JavaScript.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JavaScript is a loosely typed language i.e., the type of variable is decided at runtime based on the data assigned to it. This is also called dynamic data binding.</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As programmers, if required, the </a:t>
            </a:r>
            <a:r>
              <a:rPr lang="en-US" sz="2000" dirty="0" err="1">
                <a:solidFill>
                  <a:schemeClr val="tx1">
                    <a:lumMod val="65000"/>
                    <a:lumOff val="35000"/>
                  </a:schemeClr>
                </a:solidFill>
                <a:effectLst/>
              </a:rPr>
              <a:t>typeof</a:t>
            </a:r>
            <a:r>
              <a:rPr lang="en-US" sz="2000" dirty="0">
                <a:solidFill>
                  <a:schemeClr val="tx1">
                    <a:lumMod val="65000"/>
                    <a:lumOff val="35000"/>
                  </a:schemeClr>
                </a:solidFill>
                <a:effectLst/>
              </a:rPr>
              <a:t> operator can be used to find the data type of a JavaScript variable. </a:t>
            </a:r>
          </a:p>
          <a:p>
            <a:r>
              <a:rPr lang="en-US" sz="2000" dirty="0">
                <a:solidFill>
                  <a:schemeClr val="tx1">
                    <a:lumMod val="65000"/>
                    <a:lumOff val="35000"/>
                  </a:schemeClr>
                </a:solidFill>
                <a:effectLst/>
              </a:rPr>
              <a:t>The following are the ways in which it can be used and the corresponding results that it returns. </a:t>
            </a:r>
          </a:p>
        </p:txBody>
      </p:sp>
      <p:sp>
        <p:nvSpPr>
          <p:cNvPr id="9" name="TextBox 8">
            <a:extLst>
              <a:ext uri="{FF2B5EF4-FFF2-40B4-BE49-F238E27FC236}">
                <a16:creationId xmlns:a16="http://schemas.microsoft.com/office/drawing/2014/main" id="{334929E8-023D-AE36-A9C1-048A6A7A7BC2}"/>
              </a:ext>
            </a:extLst>
          </p:cNvPr>
          <p:cNvSpPr txBox="1"/>
          <p:nvPr/>
        </p:nvSpPr>
        <p:spPr>
          <a:xfrm>
            <a:off x="287516" y="4398024"/>
            <a:ext cx="9676616" cy="1754326"/>
          </a:xfrm>
          <a:prstGeom prst="rect">
            <a:avLst/>
          </a:prstGeom>
          <a:noFill/>
        </p:spPr>
        <p:txBody>
          <a:bodyPr wrap="square">
            <a:spAutoFit/>
          </a:bodyPr>
          <a:lstStyle/>
          <a:p>
            <a:r>
              <a:rPr lang="en-IN" dirty="0" err="1"/>
              <a:t>typeof</a:t>
            </a:r>
            <a:r>
              <a:rPr lang="en-IN" dirty="0"/>
              <a:t> "JavaScript World" //string </a:t>
            </a:r>
          </a:p>
          <a:p>
            <a:r>
              <a:rPr lang="en-IN" dirty="0" err="1"/>
              <a:t>typeof</a:t>
            </a:r>
            <a:r>
              <a:rPr lang="en-IN" dirty="0"/>
              <a:t> 10.5 // number </a:t>
            </a:r>
          </a:p>
          <a:p>
            <a:r>
              <a:rPr lang="en-IN" dirty="0" err="1"/>
              <a:t>typeof</a:t>
            </a:r>
            <a:r>
              <a:rPr lang="en-IN" dirty="0"/>
              <a:t> 10 &gt; 20 //</a:t>
            </a:r>
            <a:r>
              <a:rPr lang="en-IN" dirty="0" err="1"/>
              <a:t>boolean</a:t>
            </a:r>
            <a:r>
              <a:rPr lang="en-IN" dirty="0"/>
              <a:t> </a:t>
            </a:r>
          </a:p>
          <a:p>
            <a:r>
              <a:rPr lang="en-IN" dirty="0" err="1"/>
              <a:t>typeof</a:t>
            </a:r>
            <a:r>
              <a:rPr lang="en-IN" dirty="0"/>
              <a:t> undefined //undefined </a:t>
            </a:r>
          </a:p>
          <a:p>
            <a:r>
              <a:rPr lang="en-IN" dirty="0" err="1"/>
              <a:t>typeof</a:t>
            </a:r>
            <a:r>
              <a:rPr lang="en-IN" dirty="0"/>
              <a:t> null //Object </a:t>
            </a:r>
          </a:p>
          <a:p>
            <a:r>
              <a:rPr lang="en-IN" dirty="0" err="1"/>
              <a:t>typeof</a:t>
            </a:r>
            <a:r>
              <a:rPr lang="en-IN" dirty="0"/>
              <a:t> {</a:t>
            </a:r>
            <a:r>
              <a:rPr lang="en-IN" dirty="0" err="1"/>
              <a:t>itemPrice</a:t>
            </a:r>
            <a:r>
              <a:rPr lang="en-IN" dirty="0"/>
              <a:t> : 500} //Object </a:t>
            </a:r>
          </a:p>
        </p:txBody>
      </p:sp>
    </p:spTree>
    <p:extLst>
      <p:ext uri="{BB962C8B-B14F-4D97-AF65-F5344CB8AC3E}">
        <p14:creationId xmlns:p14="http://schemas.microsoft.com/office/powerpoint/2010/main" val="40042347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051B57E-07DC-8AAF-384E-E9DAE38B5B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AD1EBCD-BF85-1FAF-D33B-49FBE9D2EC37}"/>
              </a:ext>
            </a:extLst>
          </p:cNvPr>
          <p:cNvSpPr>
            <a:spLocks noGrp="1"/>
          </p:cNvSpPr>
          <p:nvPr>
            <p:ph type="sldNum" sz="quarter" idx="12"/>
          </p:nvPr>
        </p:nvSpPr>
        <p:spPr/>
        <p:txBody>
          <a:bodyPr/>
          <a:lstStyle/>
          <a:p>
            <a:fld id="{4A777409-9C5A-4B07-8E32-19F22F7D558C}" type="slidenum">
              <a:rPr lang="en-IN" smtClean="0"/>
              <a:t>65</a:t>
            </a:fld>
            <a:endParaRPr lang="en-IN" dirty="0"/>
          </a:p>
        </p:txBody>
      </p:sp>
      <p:sp>
        <p:nvSpPr>
          <p:cNvPr id="5" name="TextBox 4">
            <a:extLst>
              <a:ext uri="{FF2B5EF4-FFF2-40B4-BE49-F238E27FC236}">
                <a16:creationId xmlns:a16="http://schemas.microsoft.com/office/drawing/2014/main" id="{94588A1F-D694-DEFA-77F6-B2866AFC49E0}"/>
              </a:ext>
            </a:extLst>
          </p:cNvPr>
          <p:cNvSpPr txBox="1"/>
          <p:nvPr/>
        </p:nvSpPr>
        <p:spPr>
          <a:xfrm>
            <a:off x="989029" y="588331"/>
            <a:ext cx="6099142" cy="400110"/>
          </a:xfrm>
          <a:prstGeom prst="rect">
            <a:avLst/>
          </a:prstGeom>
          <a:noFill/>
        </p:spPr>
        <p:txBody>
          <a:bodyPr wrap="square">
            <a:spAutoFit/>
          </a:bodyPr>
          <a:lstStyle/>
          <a:p>
            <a:r>
              <a:rPr lang="en-IN" sz="2000" b="1" dirty="0" err="1">
                <a:solidFill>
                  <a:schemeClr val="tx1">
                    <a:lumMod val="65000"/>
                    <a:lumOff val="35000"/>
                  </a:schemeClr>
                </a:solidFill>
              </a:rPr>
              <a:t>Tryout</a:t>
            </a:r>
            <a:r>
              <a:rPr lang="en-IN" sz="2000" b="1" dirty="0">
                <a:solidFill>
                  <a:schemeClr val="tx1">
                    <a:lumMod val="65000"/>
                    <a:lumOff val="35000"/>
                  </a:schemeClr>
                </a:solidFill>
              </a:rPr>
              <a:t> : Operators </a:t>
            </a:r>
          </a:p>
        </p:txBody>
      </p:sp>
      <p:sp>
        <p:nvSpPr>
          <p:cNvPr id="7" name="TextBox 6">
            <a:extLst>
              <a:ext uri="{FF2B5EF4-FFF2-40B4-BE49-F238E27FC236}">
                <a16:creationId xmlns:a16="http://schemas.microsoft.com/office/drawing/2014/main" id="{5EBAB794-0754-EBFB-CEDD-9C5C601C25C9}"/>
              </a:ext>
            </a:extLst>
          </p:cNvPr>
          <p:cNvSpPr txBox="1"/>
          <p:nvPr/>
        </p:nvSpPr>
        <p:spPr>
          <a:xfrm>
            <a:off x="146115" y="1171356"/>
            <a:ext cx="11684523" cy="2246769"/>
          </a:xfrm>
          <a:prstGeom prst="rect">
            <a:avLst/>
          </a:prstGeom>
          <a:noFill/>
        </p:spPr>
        <p:txBody>
          <a:bodyPr wrap="square">
            <a:spAutoFit/>
          </a:bodyPr>
          <a:lstStyle/>
          <a:p>
            <a:r>
              <a:rPr lang="en-US" sz="2000" b="1" dirty="0">
                <a:solidFill>
                  <a:schemeClr val="tx1">
                    <a:lumMod val="65000"/>
                    <a:lumOff val="35000"/>
                  </a:schemeClr>
                </a:solidFill>
              </a:rPr>
              <a:t>Problem Statement:</a:t>
            </a:r>
            <a:endParaRPr lang="en-US" sz="2000" dirty="0">
              <a:solidFill>
                <a:schemeClr val="tx1">
                  <a:lumMod val="65000"/>
                  <a:lumOff val="35000"/>
                </a:schemeClr>
              </a:solidFill>
            </a:endParaRPr>
          </a:p>
          <a:p>
            <a:r>
              <a:rPr lang="en-US" sz="2000" dirty="0">
                <a:solidFill>
                  <a:schemeClr val="tx1">
                    <a:lumMod val="65000"/>
                    <a:lumOff val="35000"/>
                  </a:schemeClr>
                </a:solidFill>
              </a:rPr>
              <a:t>Observe the output by confirming given body temperature value in Fahrenheit is higher or lower than the normal body temperature in Fahrenheit.</a:t>
            </a:r>
          </a:p>
          <a:p>
            <a:endParaRPr lang="en-US" sz="2000" dirty="0">
              <a:solidFill>
                <a:schemeClr val="tx1">
                  <a:lumMod val="65000"/>
                  <a:lumOff val="35000"/>
                </a:schemeClr>
              </a:solidFill>
            </a:endParaRPr>
          </a:p>
          <a:p>
            <a:r>
              <a:rPr lang="en-US" sz="2000" b="1" dirty="0">
                <a:solidFill>
                  <a:schemeClr val="tx1">
                    <a:lumMod val="65000"/>
                    <a:lumOff val="35000"/>
                  </a:schemeClr>
                </a:solidFill>
              </a:rPr>
              <a:t>Activity:</a:t>
            </a:r>
            <a:endParaRPr lang="en-US" sz="2000" dirty="0">
              <a:solidFill>
                <a:schemeClr val="tx1">
                  <a:lumMod val="65000"/>
                  <a:lumOff val="35000"/>
                </a:schemeClr>
              </a:solidFill>
            </a:endParaRPr>
          </a:p>
          <a:p>
            <a:r>
              <a:rPr lang="en-US" sz="2000" dirty="0">
                <a:solidFill>
                  <a:schemeClr val="tx1">
                    <a:lumMod val="65000"/>
                    <a:lumOff val="35000"/>
                  </a:schemeClr>
                </a:solidFill>
              </a:rPr>
              <a:t>You are suggested to assign values of body temperature in Celsius and then try to convert that temperature in Fahrenheit.</a:t>
            </a:r>
          </a:p>
        </p:txBody>
      </p:sp>
      <p:sp>
        <p:nvSpPr>
          <p:cNvPr id="9" name="TextBox 8">
            <a:extLst>
              <a:ext uri="{FF2B5EF4-FFF2-40B4-BE49-F238E27FC236}">
                <a16:creationId xmlns:a16="http://schemas.microsoft.com/office/drawing/2014/main" id="{E3F705D5-CF68-F454-400F-519B8E864BB2}"/>
              </a:ext>
            </a:extLst>
          </p:cNvPr>
          <p:cNvSpPr txBox="1"/>
          <p:nvPr/>
        </p:nvSpPr>
        <p:spPr>
          <a:xfrm>
            <a:off x="146115" y="3601040"/>
            <a:ext cx="11899770" cy="3139321"/>
          </a:xfrm>
          <a:prstGeom prst="rect">
            <a:avLst/>
          </a:prstGeom>
          <a:noFill/>
        </p:spPr>
        <p:txBody>
          <a:bodyPr wrap="square">
            <a:spAutoFit/>
          </a:bodyPr>
          <a:lstStyle/>
          <a:p>
            <a:r>
              <a:rPr lang="en-IN" dirty="0">
                <a:solidFill>
                  <a:schemeClr val="tx1">
                    <a:lumMod val="65000"/>
                    <a:lumOff val="35000"/>
                  </a:schemeClr>
                </a:solidFill>
              </a:rPr>
              <a:t>HTML</a:t>
            </a:r>
          </a:p>
          <a:p>
            <a:endParaRPr lang="en-IN" dirty="0"/>
          </a:p>
          <a:p>
            <a:r>
              <a:rPr lang="en-IN" dirty="0"/>
              <a:t>&lt;!DOCTYPE html&gt;</a:t>
            </a:r>
          </a:p>
          <a:p>
            <a:r>
              <a:rPr lang="en-IN" dirty="0"/>
              <a:t>&lt;html&gt;</a:t>
            </a:r>
          </a:p>
          <a:p>
            <a:endParaRPr lang="en-IN" dirty="0"/>
          </a:p>
          <a:p>
            <a:r>
              <a:rPr lang="en-IN" dirty="0"/>
              <a:t>&lt;head&gt;</a:t>
            </a:r>
          </a:p>
          <a:p>
            <a:r>
              <a:rPr lang="en-IN" dirty="0"/>
              <a:t>    &lt;title&gt;Operators Demo&lt;/title&gt;</a:t>
            </a:r>
          </a:p>
          <a:p>
            <a:r>
              <a:rPr lang="en-IN" dirty="0"/>
              <a:t>    &lt;style&gt;</a:t>
            </a:r>
          </a:p>
          <a:p>
            <a:r>
              <a:rPr lang="en-IN" dirty="0"/>
              <a:t>        body {</a:t>
            </a:r>
          </a:p>
          <a:p>
            <a:r>
              <a:rPr lang="en-IN" dirty="0"/>
              <a:t>            padding-top: 10px;</a:t>
            </a:r>
          </a:p>
          <a:p>
            <a:r>
              <a:rPr lang="en-IN" dirty="0"/>
              <a:t>        }</a:t>
            </a:r>
          </a:p>
        </p:txBody>
      </p:sp>
    </p:spTree>
    <p:extLst>
      <p:ext uri="{BB962C8B-B14F-4D97-AF65-F5344CB8AC3E}">
        <p14:creationId xmlns:p14="http://schemas.microsoft.com/office/powerpoint/2010/main" val="9740164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E182CB-BC58-65AE-CEDE-2799A8569E1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CDFCBB3-C60D-5A9C-EA0B-C3E1C2CD16BC}"/>
              </a:ext>
            </a:extLst>
          </p:cNvPr>
          <p:cNvSpPr>
            <a:spLocks noGrp="1"/>
          </p:cNvSpPr>
          <p:nvPr>
            <p:ph type="sldNum" sz="quarter" idx="12"/>
          </p:nvPr>
        </p:nvSpPr>
        <p:spPr/>
        <p:txBody>
          <a:bodyPr/>
          <a:lstStyle/>
          <a:p>
            <a:fld id="{4A777409-9C5A-4B07-8E32-19F22F7D558C}" type="slidenum">
              <a:rPr lang="en-IN" smtClean="0"/>
              <a:t>66</a:t>
            </a:fld>
            <a:endParaRPr lang="en-IN" dirty="0"/>
          </a:p>
        </p:txBody>
      </p:sp>
      <p:sp>
        <p:nvSpPr>
          <p:cNvPr id="5" name="TextBox 4">
            <a:extLst>
              <a:ext uri="{FF2B5EF4-FFF2-40B4-BE49-F238E27FC236}">
                <a16:creationId xmlns:a16="http://schemas.microsoft.com/office/drawing/2014/main" id="{3DF8629B-0B72-D614-0666-3F89E9BA3539}"/>
              </a:ext>
            </a:extLst>
          </p:cNvPr>
          <p:cNvSpPr txBox="1"/>
          <p:nvPr/>
        </p:nvSpPr>
        <p:spPr>
          <a:xfrm>
            <a:off x="838200" y="532570"/>
            <a:ext cx="11444140" cy="6186309"/>
          </a:xfrm>
          <a:prstGeom prst="rect">
            <a:avLst/>
          </a:prstGeom>
          <a:noFill/>
        </p:spPr>
        <p:txBody>
          <a:bodyPr wrap="square">
            <a:spAutoFit/>
          </a:bodyPr>
          <a:lstStyle/>
          <a:p>
            <a:r>
              <a:rPr lang="en-IN" dirty="0"/>
              <a:t> &lt;/style&gt;</a:t>
            </a:r>
          </a:p>
          <a:p>
            <a:r>
              <a:rPr lang="en-IN" dirty="0"/>
              <a:t>&lt;/head&gt;</a:t>
            </a:r>
          </a:p>
          <a:p>
            <a:endParaRPr lang="en-IN" dirty="0"/>
          </a:p>
          <a:p>
            <a:r>
              <a:rPr lang="en-IN" dirty="0"/>
              <a:t>&lt;body class="container-fluid"&gt;</a:t>
            </a:r>
          </a:p>
          <a:p>
            <a:r>
              <a:rPr lang="en-IN" dirty="0"/>
              <a:t>    &lt;div class="panel panel-primary"&gt;</a:t>
            </a:r>
          </a:p>
          <a:p>
            <a:r>
              <a:rPr lang="en-IN" dirty="0"/>
              <a:t>        &lt;div class="panel-heading"&gt;</a:t>
            </a:r>
          </a:p>
          <a:p>
            <a:r>
              <a:rPr lang="en-IN" dirty="0"/>
              <a:t>            &lt;h3&gt;Body Temperature&lt;/h3&gt;</a:t>
            </a:r>
          </a:p>
          <a:p>
            <a:r>
              <a:rPr lang="en-IN" dirty="0"/>
              <a:t>        &lt;/div&gt;</a:t>
            </a:r>
          </a:p>
          <a:p>
            <a:endParaRPr lang="en-IN" dirty="0"/>
          </a:p>
          <a:p>
            <a:r>
              <a:rPr lang="en-IN" dirty="0"/>
              <a:t>        &lt;div class="panel-body"&gt;</a:t>
            </a:r>
          </a:p>
          <a:p>
            <a:r>
              <a:rPr lang="en-IN" dirty="0"/>
              <a:t>            &lt;p&gt;Your body temperature is higher than the normal:</a:t>
            </a:r>
          </a:p>
          <a:p>
            <a:r>
              <a:rPr lang="en-IN" dirty="0"/>
              <a:t>                &lt;span class="blinking"&gt;</a:t>
            </a:r>
          </a:p>
          <a:p>
            <a:r>
              <a:rPr lang="en-IN" dirty="0"/>
              <a:t>                    &lt;script&gt;</a:t>
            </a:r>
          </a:p>
          <a:p>
            <a:r>
              <a:rPr lang="en-IN" dirty="0"/>
              <a:t>                        let </a:t>
            </a:r>
            <a:r>
              <a:rPr lang="en-IN" dirty="0" err="1"/>
              <a:t>tempFahren</a:t>
            </a:r>
            <a:r>
              <a:rPr lang="en-IN" dirty="0"/>
              <a:t> = 99;</a:t>
            </a:r>
          </a:p>
          <a:p>
            <a:r>
              <a:rPr lang="en-IN" dirty="0"/>
              <a:t>                        </a:t>
            </a:r>
            <a:r>
              <a:rPr lang="en-IN" dirty="0" err="1"/>
              <a:t>const</a:t>
            </a:r>
            <a:r>
              <a:rPr lang="en-IN" dirty="0"/>
              <a:t> NORMAL_FAHREN = 98.6;</a:t>
            </a:r>
          </a:p>
          <a:p>
            <a:r>
              <a:rPr lang="en-IN" dirty="0"/>
              <a:t>                        let </a:t>
            </a:r>
            <a:r>
              <a:rPr lang="en-IN" dirty="0" err="1"/>
              <a:t>tempCelsius</a:t>
            </a:r>
            <a:r>
              <a:rPr lang="en-IN" dirty="0"/>
              <a:t>;</a:t>
            </a:r>
          </a:p>
          <a:p>
            <a:r>
              <a:rPr lang="en-IN" dirty="0"/>
              <a:t>                        </a:t>
            </a:r>
            <a:r>
              <a:rPr lang="en-IN" dirty="0" err="1"/>
              <a:t>const</a:t>
            </a:r>
            <a:r>
              <a:rPr lang="en-IN" dirty="0"/>
              <a:t> THIRTYTWO = 32;</a:t>
            </a:r>
          </a:p>
          <a:p>
            <a:r>
              <a:rPr lang="en-IN" dirty="0"/>
              <a:t>                        </a:t>
            </a:r>
            <a:r>
              <a:rPr lang="en-IN" dirty="0" err="1"/>
              <a:t>const</a:t>
            </a:r>
            <a:r>
              <a:rPr lang="en-IN" dirty="0"/>
              <a:t> TEMP = 1.8;</a:t>
            </a:r>
          </a:p>
          <a:p>
            <a:r>
              <a:rPr lang="en-IN" dirty="0"/>
              <a:t>                        </a:t>
            </a:r>
            <a:r>
              <a:rPr lang="en-IN" dirty="0" err="1"/>
              <a:t>tempCelsius</a:t>
            </a:r>
            <a:r>
              <a:rPr lang="en-IN" dirty="0"/>
              <a:t> = (</a:t>
            </a:r>
            <a:r>
              <a:rPr lang="en-IN" dirty="0" err="1"/>
              <a:t>tempFahren</a:t>
            </a:r>
            <a:r>
              <a:rPr lang="en-IN" dirty="0"/>
              <a:t> - THIRTYTWO) / TEMP;</a:t>
            </a:r>
          </a:p>
          <a:p>
            <a:r>
              <a:rPr lang="en-IN" dirty="0"/>
              <a:t>                        let fever = </a:t>
            </a:r>
            <a:r>
              <a:rPr lang="en-IN" dirty="0" err="1"/>
              <a:t>tempFahren</a:t>
            </a:r>
            <a:r>
              <a:rPr lang="en-IN" dirty="0"/>
              <a:t> &gt; NORMAL_FAHREN;</a:t>
            </a:r>
          </a:p>
          <a:p>
            <a:r>
              <a:rPr lang="en-IN" dirty="0"/>
              <a:t>                        </a:t>
            </a:r>
            <a:r>
              <a:rPr lang="en-IN" dirty="0" err="1"/>
              <a:t>document.write</a:t>
            </a:r>
            <a:r>
              <a:rPr lang="en-IN" dirty="0"/>
              <a:t>(fever);</a:t>
            </a:r>
          </a:p>
          <a:p>
            <a:r>
              <a:rPr lang="en-IN" dirty="0"/>
              <a:t>                        </a:t>
            </a:r>
          </a:p>
        </p:txBody>
      </p:sp>
    </p:spTree>
    <p:extLst>
      <p:ext uri="{BB962C8B-B14F-4D97-AF65-F5344CB8AC3E}">
        <p14:creationId xmlns:p14="http://schemas.microsoft.com/office/powerpoint/2010/main" val="30751916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D9F8DD-9F93-FA2F-BB98-AE093704581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07FEA30-1366-CD86-BE51-6A9404C6EF7D}"/>
              </a:ext>
            </a:extLst>
          </p:cNvPr>
          <p:cNvSpPr>
            <a:spLocks noGrp="1"/>
          </p:cNvSpPr>
          <p:nvPr>
            <p:ph type="sldNum" sz="quarter" idx="12"/>
          </p:nvPr>
        </p:nvSpPr>
        <p:spPr/>
        <p:txBody>
          <a:bodyPr/>
          <a:lstStyle/>
          <a:p>
            <a:fld id="{4A777409-9C5A-4B07-8E32-19F22F7D558C}" type="slidenum">
              <a:rPr lang="en-IN" smtClean="0"/>
              <a:t>67</a:t>
            </a:fld>
            <a:endParaRPr lang="en-IN" dirty="0"/>
          </a:p>
        </p:txBody>
      </p:sp>
      <p:sp>
        <p:nvSpPr>
          <p:cNvPr id="5" name="TextBox 4">
            <a:extLst>
              <a:ext uri="{FF2B5EF4-FFF2-40B4-BE49-F238E27FC236}">
                <a16:creationId xmlns:a16="http://schemas.microsoft.com/office/drawing/2014/main" id="{4801640E-0A3D-F3C1-DF8B-62749D6AD1E0}"/>
              </a:ext>
            </a:extLst>
          </p:cNvPr>
          <p:cNvSpPr txBox="1"/>
          <p:nvPr/>
        </p:nvSpPr>
        <p:spPr>
          <a:xfrm>
            <a:off x="989029" y="685529"/>
            <a:ext cx="10653074" cy="3970318"/>
          </a:xfrm>
          <a:prstGeom prst="rect">
            <a:avLst/>
          </a:prstGeom>
          <a:noFill/>
        </p:spPr>
        <p:txBody>
          <a:bodyPr wrap="square">
            <a:spAutoFit/>
          </a:bodyPr>
          <a:lstStyle/>
          <a:p>
            <a:r>
              <a:rPr lang="en-IN" dirty="0" err="1"/>
              <a:t>document.write</a:t>
            </a:r>
            <a:r>
              <a:rPr lang="en-IN" dirty="0"/>
              <a:t>("&lt;</a:t>
            </a:r>
            <a:r>
              <a:rPr lang="en-IN" dirty="0" err="1"/>
              <a:t>br</a:t>
            </a:r>
            <a:r>
              <a:rPr lang="en-IN" dirty="0"/>
              <a:t>/&gt;");</a:t>
            </a:r>
          </a:p>
          <a:p>
            <a:r>
              <a:rPr lang="en-IN" dirty="0"/>
              <a:t>                        </a:t>
            </a:r>
            <a:r>
              <a:rPr lang="en-IN" dirty="0" err="1"/>
              <a:t>document.write</a:t>
            </a:r>
            <a:r>
              <a:rPr lang="en-IN" dirty="0"/>
              <a:t>("Your temperature is Celsius  : " + </a:t>
            </a:r>
            <a:r>
              <a:rPr lang="en-IN" dirty="0" err="1"/>
              <a:t>tempCelsius</a:t>
            </a:r>
            <a:r>
              <a:rPr lang="en-IN" dirty="0"/>
              <a:t>);</a:t>
            </a:r>
          </a:p>
          <a:p>
            <a:r>
              <a:rPr lang="en-IN" dirty="0"/>
              <a:t>                        </a:t>
            </a:r>
            <a:r>
              <a:rPr lang="en-IN" dirty="0" err="1"/>
              <a:t>document.write</a:t>
            </a:r>
            <a:r>
              <a:rPr lang="en-IN" dirty="0"/>
              <a:t>("&lt;</a:t>
            </a:r>
            <a:r>
              <a:rPr lang="en-IN" dirty="0" err="1"/>
              <a:t>br</a:t>
            </a:r>
            <a:r>
              <a:rPr lang="en-IN" dirty="0"/>
              <a:t>/&gt;");</a:t>
            </a:r>
          </a:p>
          <a:p>
            <a:r>
              <a:rPr lang="en-IN" dirty="0"/>
              <a:t>                        </a:t>
            </a:r>
            <a:r>
              <a:rPr lang="en-IN" dirty="0" err="1"/>
              <a:t>document.write</a:t>
            </a:r>
            <a:r>
              <a:rPr lang="en-IN" dirty="0"/>
              <a:t>(</a:t>
            </a:r>
            <a:r>
              <a:rPr lang="en-IN" dirty="0" err="1"/>
              <a:t>typeof</a:t>
            </a:r>
            <a:r>
              <a:rPr lang="en-IN" dirty="0"/>
              <a:t> (fever));</a:t>
            </a:r>
          </a:p>
          <a:p>
            <a:r>
              <a:rPr lang="en-IN" dirty="0"/>
              <a:t>                        </a:t>
            </a:r>
            <a:r>
              <a:rPr lang="en-IN" dirty="0" err="1"/>
              <a:t>document.write</a:t>
            </a:r>
            <a:r>
              <a:rPr lang="en-IN" dirty="0"/>
              <a:t>("&lt;</a:t>
            </a:r>
            <a:r>
              <a:rPr lang="en-IN" dirty="0" err="1"/>
              <a:t>br</a:t>
            </a:r>
            <a:r>
              <a:rPr lang="en-IN" dirty="0"/>
              <a:t>/&gt;");</a:t>
            </a:r>
          </a:p>
          <a:p>
            <a:r>
              <a:rPr lang="en-IN" dirty="0"/>
              <a:t>                        </a:t>
            </a:r>
            <a:r>
              <a:rPr lang="en-IN" dirty="0" err="1"/>
              <a:t>document.write</a:t>
            </a:r>
            <a:r>
              <a:rPr lang="en-IN" dirty="0"/>
              <a:t>(</a:t>
            </a:r>
            <a:r>
              <a:rPr lang="en-IN" dirty="0" err="1"/>
              <a:t>typeof</a:t>
            </a:r>
            <a:r>
              <a:rPr lang="en-IN" dirty="0"/>
              <a:t> (</a:t>
            </a:r>
            <a:r>
              <a:rPr lang="en-IN" dirty="0" err="1"/>
              <a:t>tempFahren</a:t>
            </a:r>
            <a:r>
              <a:rPr lang="en-IN" dirty="0"/>
              <a:t>));</a:t>
            </a:r>
          </a:p>
          <a:p>
            <a:r>
              <a:rPr lang="en-IN" dirty="0"/>
              <a:t>                    &lt;/script&gt;</a:t>
            </a:r>
          </a:p>
          <a:p>
            <a:r>
              <a:rPr lang="en-IN" dirty="0"/>
              <a:t>                &lt;/span&gt;</a:t>
            </a:r>
          </a:p>
          <a:p>
            <a:r>
              <a:rPr lang="en-IN" dirty="0"/>
              <a:t>            &lt;/p&gt;</a:t>
            </a:r>
          </a:p>
          <a:p>
            <a:r>
              <a:rPr lang="en-IN" dirty="0"/>
              <a:t>        &lt;/div&gt;</a:t>
            </a:r>
          </a:p>
          <a:p>
            <a:r>
              <a:rPr lang="en-IN" dirty="0"/>
              <a:t>    &lt;/div&gt;</a:t>
            </a:r>
          </a:p>
          <a:p>
            <a:r>
              <a:rPr lang="en-IN" dirty="0"/>
              <a:t>&lt;/body&gt;</a:t>
            </a:r>
          </a:p>
          <a:p>
            <a:endParaRPr lang="en-IN" dirty="0"/>
          </a:p>
          <a:p>
            <a:r>
              <a:rPr lang="en-IN" dirty="0"/>
              <a:t>&lt;/html&gt;</a:t>
            </a:r>
          </a:p>
        </p:txBody>
      </p:sp>
    </p:spTree>
    <p:extLst>
      <p:ext uri="{BB962C8B-B14F-4D97-AF65-F5344CB8AC3E}">
        <p14:creationId xmlns:p14="http://schemas.microsoft.com/office/powerpoint/2010/main" val="31644201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DC038D-60BB-4B27-CCA8-128E4D51748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B3630E4-E892-7EA8-8995-5AC770BD3A05}"/>
              </a:ext>
            </a:extLst>
          </p:cNvPr>
          <p:cNvSpPr>
            <a:spLocks noGrp="1"/>
          </p:cNvSpPr>
          <p:nvPr>
            <p:ph type="sldNum" sz="quarter" idx="12"/>
          </p:nvPr>
        </p:nvSpPr>
        <p:spPr/>
        <p:txBody>
          <a:bodyPr/>
          <a:lstStyle/>
          <a:p>
            <a:fld id="{4A777409-9C5A-4B07-8E32-19F22F7D558C}" type="slidenum">
              <a:rPr lang="en-IN" smtClean="0"/>
              <a:t>68</a:t>
            </a:fld>
            <a:endParaRPr lang="en-IN" dirty="0"/>
          </a:p>
        </p:txBody>
      </p:sp>
      <p:sp>
        <p:nvSpPr>
          <p:cNvPr id="5" name="TextBox 4">
            <a:extLst>
              <a:ext uri="{FF2B5EF4-FFF2-40B4-BE49-F238E27FC236}">
                <a16:creationId xmlns:a16="http://schemas.microsoft.com/office/drawing/2014/main" id="{24C6CD04-C4E0-CEB0-8BE4-78FAB03388FA}"/>
              </a:ext>
            </a:extLst>
          </p:cNvPr>
          <p:cNvSpPr txBox="1"/>
          <p:nvPr/>
        </p:nvSpPr>
        <p:spPr>
          <a:xfrm>
            <a:off x="1087225" y="959625"/>
            <a:ext cx="10266575" cy="3970318"/>
          </a:xfrm>
          <a:prstGeom prst="rect">
            <a:avLst/>
          </a:prstGeom>
          <a:noFill/>
        </p:spPr>
        <p:txBody>
          <a:bodyPr wrap="square">
            <a:spAutoFit/>
          </a:bodyPr>
          <a:lstStyle/>
          <a:p>
            <a:r>
              <a:rPr lang="en-IN" dirty="0">
                <a:solidFill>
                  <a:schemeClr val="tx1">
                    <a:lumMod val="65000"/>
                    <a:lumOff val="35000"/>
                  </a:schemeClr>
                </a:solidFill>
              </a:rPr>
              <a:t>CSS</a:t>
            </a:r>
          </a:p>
          <a:p>
            <a:endParaRPr lang="en-IN" dirty="0"/>
          </a:p>
          <a:p>
            <a:r>
              <a:rPr lang="en-IN" dirty="0"/>
              <a:t>.blinking{</a:t>
            </a:r>
          </a:p>
          <a:p>
            <a:r>
              <a:rPr lang="en-IN" dirty="0"/>
              <a:t>    </a:t>
            </a:r>
            <a:r>
              <a:rPr lang="en-IN" dirty="0" err="1"/>
              <a:t>animation:blinkingText</a:t>
            </a:r>
            <a:r>
              <a:rPr lang="en-IN" dirty="0"/>
              <a:t> 1.8s infinite;</a:t>
            </a:r>
          </a:p>
          <a:p>
            <a:r>
              <a:rPr lang="en-IN" dirty="0"/>
              <a:t>    background-</a:t>
            </a:r>
            <a:r>
              <a:rPr lang="en-IN" dirty="0" err="1"/>
              <a:t>color</a:t>
            </a:r>
            <a:r>
              <a:rPr lang="en-IN" dirty="0"/>
              <a:t>: yellow;</a:t>
            </a:r>
          </a:p>
          <a:p>
            <a:r>
              <a:rPr lang="en-IN" dirty="0"/>
              <a:t>    </a:t>
            </a:r>
            <a:r>
              <a:rPr lang="en-IN" dirty="0" err="1"/>
              <a:t>color</a:t>
            </a:r>
            <a:r>
              <a:rPr lang="en-IN" dirty="0"/>
              <a:t>: red;</a:t>
            </a:r>
          </a:p>
          <a:p>
            <a:r>
              <a:rPr lang="en-IN" dirty="0"/>
              <a:t>}</a:t>
            </a:r>
          </a:p>
          <a:p>
            <a:r>
              <a:rPr lang="en-IN" dirty="0"/>
              <a:t>@keyframes </a:t>
            </a:r>
            <a:r>
              <a:rPr lang="en-IN" dirty="0" err="1"/>
              <a:t>blinkingText</a:t>
            </a:r>
            <a:r>
              <a:rPr lang="en-IN" dirty="0"/>
              <a:t>{</a:t>
            </a:r>
          </a:p>
          <a:p>
            <a:r>
              <a:rPr lang="en-IN" dirty="0"/>
              <a:t>    0%{     </a:t>
            </a:r>
            <a:r>
              <a:rPr lang="en-IN" dirty="0" err="1"/>
              <a:t>color</a:t>
            </a:r>
            <a:r>
              <a:rPr lang="en-IN" dirty="0"/>
              <a:t>: #000;    }</a:t>
            </a:r>
          </a:p>
          <a:p>
            <a:r>
              <a:rPr lang="en-IN" dirty="0"/>
              <a:t>    49%{    </a:t>
            </a:r>
            <a:r>
              <a:rPr lang="en-IN" dirty="0" err="1"/>
              <a:t>color</a:t>
            </a:r>
            <a:r>
              <a:rPr lang="en-IN" dirty="0"/>
              <a:t>: transparent; }</a:t>
            </a:r>
          </a:p>
          <a:p>
            <a:r>
              <a:rPr lang="en-IN" dirty="0"/>
              <a:t>    50%{    </a:t>
            </a:r>
            <a:r>
              <a:rPr lang="en-IN" dirty="0" err="1"/>
              <a:t>color</a:t>
            </a:r>
            <a:r>
              <a:rPr lang="en-IN" dirty="0"/>
              <a:t>: transparent; }</a:t>
            </a:r>
          </a:p>
          <a:p>
            <a:r>
              <a:rPr lang="en-IN" dirty="0"/>
              <a:t>    99%{    </a:t>
            </a:r>
            <a:r>
              <a:rPr lang="en-IN" dirty="0" err="1"/>
              <a:t>color:transparent</a:t>
            </a:r>
            <a:r>
              <a:rPr lang="en-IN" dirty="0"/>
              <a:t>;  }</a:t>
            </a:r>
          </a:p>
          <a:p>
            <a:r>
              <a:rPr lang="en-IN" dirty="0"/>
              <a:t>    100%{   </a:t>
            </a:r>
            <a:r>
              <a:rPr lang="en-IN" dirty="0" err="1"/>
              <a:t>color</a:t>
            </a:r>
            <a:r>
              <a:rPr lang="en-IN" dirty="0"/>
              <a:t>: #000;    }</a:t>
            </a:r>
          </a:p>
          <a:p>
            <a:r>
              <a:rPr lang="en-IN" dirty="0"/>
              <a:t>}</a:t>
            </a:r>
          </a:p>
        </p:txBody>
      </p:sp>
    </p:spTree>
    <p:extLst>
      <p:ext uri="{BB962C8B-B14F-4D97-AF65-F5344CB8AC3E}">
        <p14:creationId xmlns:p14="http://schemas.microsoft.com/office/powerpoint/2010/main" val="9625680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844E26-1855-7BB8-99DA-45A30EB79E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9530500-D702-40EF-E83A-52DBA2691291}"/>
              </a:ext>
            </a:extLst>
          </p:cNvPr>
          <p:cNvSpPr>
            <a:spLocks noGrp="1"/>
          </p:cNvSpPr>
          <p:nvPr>
            <p:ph type="sldNum" sz="quarter" idx="12"/>
          </p:nvPr>
        </p:nvSpPr>
        <p:spPr/>
        <p:txBody>
          <a:bodyPr/>
          <a:lstStyle/>
          <a:p>
            <a:fld id="{4A777409-9C5A-4B07-8E32-19F22F7D558C}" type="slidenum">
              <a:rPr lang="en-IN" smtClean="0"/>
              <a:t>69</a:t>
            </a:fld>
            <a:endParaRPr lang="en-IN" dirty="0"/>
          </a:p>
        </p:txBody>
      </p:sp>
      <p:sp>
        <p:nvSpPr>
          <p:cNvPr id="5" name="TextBox 4">
            <a:extLst>
              <a:ext uri="{FF2B5EF4-FFF2-40B4-BE49-F238E27FC236}">
                <a16:creationId xmlns:a16="http://schemas.microsoft.com/office/drawing/2014/main" id="{D56933A4-6856-F7C3-10CF-90F26C81E7F3}"/>
              </a:ext>
            </a:extLst>
          </p:cNvPr>
          <p:cNvSpPr txBox="1"/>
          <p:nvPr/>
        </p:nvSpPr>
        <p:spPr>
          <a:xfrm>
            <a:off x="989029" y="607184"/>
            <a:ext cx="6099142" cy="461665"/>
          </a:xfrm>
          <a:prstGeom prst="rect">
            <a:avLst/>
          </a:prstGeom>
          <a:noFill/>
        </p:spPr>
        <p:txBody>
          <a:bodyPr wrap="square">
            <a:spAutoFit/>
          </a:bodyPr>
          <a:lstStyle/>
          <a:p>
            <a:r>
              <a:rPr lang="en-US" sz="2400" b="1" dirty="0">
                <a:solidFill>
                  <a:schemeClr val="tx1">
                    <a:lumMod val="65000"/>
                    <a:lumOff val="35000"/>
                  </a:schemeClr>
                </a:solidFill>
              </a:rPr>
              <a:t>Working with Statements and Expressions </a:t>
            </a:r>
          </a:p>
        </p:txBody>
      </p:sp>
      <p:sp>
        <p:nvSpPr>
          <p:cNvPr id="7" name="TextBox 6">
            <a:extLst>
              <a:ext uri="{FF2B5EF4-FFF2-40B4-BE49-F238E27FC236}">
                <a16:creationId xmlns:a16="http://schemas.microsoft.com/office/drawing/2014/main" id="{E17F4170-0827-8961-5319-E8C2975048AA}"/>
              </a:ext>
            </a:extLst>
          </p:cNvPr>
          <p:cNvSpPr txBox="1"/>
          <p:nvPr/>
        </p:nvSpPr>
        <p:spPr>
          <a:xfrm>
            <a:off x="362932" y="1199636"/>
            <a:ext cx="11288598" cy="1938992"/>
          </a:xfrm>
          <a:prstGeom prst="rect">
            <a:avLst/>
          </a:prstGeom>
          <a:noFill/>
        </p:spPr>
        <p:txBody>
          <a:bodyPr wrap="square">
            <a:spAutoFit/>
          </a:bodyPr>
          <a:lstStyle/>
          <a:p>
            <a:r>
              <a:rPr lang="en-US" sz="2000" dirty="0">
                <a:solidFill>
                  <a:schemeClr val="tx1">
                    <a:lumMod val="65000"/>
                    <a:lumOff val="35000"/>
                  </a:schemeClr>
                </a:solidFill>
                <a:effectLst/>
              </a:rPr>
              <a:t>Statements are instructions in JavaScript that have to be executed by a web browser. JavaScript code is made up of a sequence of statements and is executed in the same order as they are written.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 Variable declaration is the simplest example of a JavaScript statement.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80A67740-018E-2507-50F0-2557B7DDB02A}"/>
              </a:ext>
            </a:extLst>
          </p:cNvPr>
          <p:cNvSpPr txBox="1"/>
          <p:nvPr/>
        </p:nvSpPr>
        <p:spPr>
          <a:xfrm>
            <a:off x="362932" y="3269415"/>
            <a:ext cx="6099142" cy="369332"/>
          </a:xfrm>
          <a:prstGeom prst="rect">
            <a:avLst/>
          </a:prstGeom>
          <a:noFill/>
        </p:spPr>
        <p:txBody>
          <a:bodyPr wrap="square">
            <a:spAutoFit/>
          </a:bodyPr>
          <a:lstStyle/>
          <a:p>
            <a:r>
              <a:rPr lang="en-IN" dirty="0"/>
              <a:t>var </a:t>
            </a:r>
            <a:r>
              <a:rPr lang="en-IN" dirty="0" err="1"/>
              <a:t>firstName</a:t>
            </a:r>
            <a:r>
              <a:rPr lang="en-IN" dirty="0"/>
              <a:t> = "Newton" ; </a:t>
            </a:r>
          </a:p>
        </p:txBody>
      </p:sp>
      <p:sp>
        <p:nvSpPr>
          <p:cNvPr id="11" name="TextBox 10">
            <a:extLst>
              <a:ext uri="{FF2B5EF4-FFF2-40B4-BE49-F238E27FC236}">
                <a16:creationId xmlns:a16="http://schemas.microsoft.com/office/drawing/2014/main" id="{908A35B2-3884-D543-EB55-BB0915F54A6E}"/>
              </a:ext>
            </a:extLst>
          </p:cNvPr>
          <p:cNvSpPr txBox="1"/>
          <p:nvPr/>
        </p:nvSpPr>
        <p:spPr>
          <a:xfrm>
            <a:off x="362933" y="3897265"/>
            <a:ext cx="11288597" cy="1938992"/>
          </a:xfrm>
          <a:prstGeom prst="rect">
            <a:avLst/>
          </a:prstGeom>
          <a:noFill/>
        </p:spPr>
        <p:txBody>
          <a:bodyPr wrap="square">
            <a:spAutoFit/>
          </a:bodyPr>
          <a:lstStyle/>
          <a:p>
            <a:r>
              <a:rPr lang="en-US" sz="2000" dirty="0">
                <a:solidFill>
                  <a:schemeClr val="tx1">
                    <a:lumMod val="65000"/>
                    <a:lumOff val="35000"/>
                  </a:schemeClr>
                </a:solidFill>
                <a:effectLst/>
              </a:rPr>
              <a:t>Other types of JavaScript statements include conditions/decision making, loops, etc.</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White (blank) spaces in statements are ignored.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It is optional to end each JavaScript statement with a semicolon. But it is highly recommended to use it as it avoids possible misinterpretation of the end of the statements by JavaScript engine.</a:t>
            </a:r>
          </a:p>
        </p:txBody>
      </p:sp>
    </p:spTree>
    <p:extLst>
      <p:ext uri="{BB962C8B-B14F-4D97-AF65-F5344CB8AC3E}">
        <p14:creationId xmlns:p14="http://schemas.microsoft.com/office/powerpoint/2010/main" val="2795379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DFE494-851B-6FF3-01AD-62BFD5325C5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601674F-3929-127A-0D73-46AB3532E428}"/>
              </a:ext>
            </a:extLst>
          </p:cNvPr>
          <p:cNvSpPr>
            <a:spLocks noGrp="1"/>
          </p:cNvSpPr>
          <p:nvPr>
            <p:ph type="sldNum" sz="quarter" idx="12"/>
          </p:nvPr>
        </p:nvSpPr>
        <p:spPr/>
        <p:txBody>
          <a:bodyPr/>
          <a:lstStyle/>
          <a:p>
            <a:fld id="{4A777409-9C5A-4B07-8E32-19F22F7D558C}" type="slidenum">
              <a:rPr lang="en-IN" smtClean="0"/>
              <a:t>7</a:t>
            </a:fld>
            <a:endParaRPr lang="en-IN" dirty="0"/>
          </a:p>
        </p:txBody>
      </p:sp>
      <p:pic>
        <p:nvPicPr>
          <p:cNvPr id="5" name="Picture 4">
            <a:extLst>
              <a:ext uri="{FF2B5EF4-FFF2-40B4-BE49-F238E27FC236}">
                <a16:creationId xmlns:a16="http://schemas.microsoft.com/office/drawing/2014/main" id="{697816C1-94A6-C5E4-9DB9-157B2129CA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703" y="762253"/>
            <a:ext cx="10164594" cy="3410426"/>
          </a:xfrm>
          <a:prstGeom prst="rect">
            <a:avLst/>
          </a:prstGeom>
        </p:spPr>
      </p:pic>
      <p:sp>
        <p:nvSpPr>
          <p:cNvPr id="7" name="TextBox 6">
            <a:extLst>
              <a:ext uri="{FF2B5EF4-FFF2-40B4-BE49-F238E27FC236}">
                <a16:creationId xmlns:a16="http://schemas.microsoft.com/office/drawing/2014/main" id="{266F5904-42FC-6397-AD3A-981DF9296D40}"/>
              </a:ext>
            </a:extLst>
          </p:cNvPr>
          <p:cNvSpPr txBox="1"/>
          <p:nvPr/>
        </p:nvSpPr>
        <p:spPr>
          <a:xfrm>
            <a:off x="300872" y="4417358"/>
            <a:ext cx="11590256" cy="1938992"/>
          </a:xfrm>
          <a:prstGeom prst="rect">
            <a:avLst/>
          </a:prstGeom>
          <a:noFill/>
        </p:spPr>
        <p:txBody>
          <a:bodyPr wrap="square">
            <a:spAutoFit/>
          </a:bodyPr>
          <a:lstStyle/>
          <a:p>
            <a:r>
              <a:rPr lang="en-US" sz="2000" dirty="0">
                <a:solidFill>
                  <a:schemeClr val="tx1">
                    <a:lumMod val="65000"/>
                    <a:lumOff val="35000"/>
                  </a:schemeClr>
                </a:solidFill>
                <a:effectLst/>
              </a:rPr>
              <a:t>The home page of MyMovie.com contains the </a:t>
            </a:r>
            <a:r>
              <a:rPr lang="en-US" sz="2000" dirty="0" err="1">
                <a:solidFill>
                  <a:schemeClr val="tx1">
                    <a:lumMod val="65000"/>
                    <a:lumOff val="35000"/>
                  </a:schemeClr>
                </a:solidFill>
                <a:effectLst/>
              </a:rPr>
              <a:t>SignUp</a:t>
            </a:r>
            <a:r>
              <a:rPr lang="en-US" sz="2000" dirty="0">
                <a:solidFill>
                  <a:schemeClr val="tx1">
                    <a:lumMod val="65000"/>
                    <a:lumOff val="35000"/>
                  </a:schemeClr>
                </a:solidFill>
                <a:effectLst/>
              </a:rPr>
              <a:t> link. The user performs click action on this link. The user action is handled on the client side itself with the help of the JavaScript code. This code arrives on the client along with the home page of the application.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invoked on click of the link, this code executes on the client-side itself to validate the user-entered data and accordingly display the corresponding view.</a:t>
            </a:r>
          </a:p>
        </p:txBody>
      </p:sp>
    </p:spTree>
    <p:extLst>
      <p:ext uri="{BB962C8B-B14F-4D97-AF65-F5344CB8AC3E}">
        <p14:creationId xmlns:p14="http://schemas.microsoft.com/office/powerpoint/2010/main" val="29911914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AEFA85-DD64-A454-FC49-EF80F2BB6F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65FD255-CACD-0DB7-AD4F-3C9D49DCF388}"/>
              </a:ext>
            </a:extLst>
          </p:cNvPr>
          <p:cNvSpPr>
            <a:spLocks noGrp="1"/>
          </p:cNvSpPr>
          <p:nvPr>
            <p:ph type="sldNum" sz="quarter" idx="12"/>
          </p:nvPr>
        </p:nvSpPr>
        <p:spPr/>
        <p:txBody>
          <a:bodyPr/>
          <a:lstStyle/>
          <a:p>
            <a:fld id="{4A777409-9C5A-4B07-8E32-19F22F7D558C}" type="slidenum">
              <a:rPr lang="en-IN" smtClean="0"/>
              <a:t>70</a:t>
            </a:fld>
            <a:endParaRPr lang="en-IN" dirty="0"/>
          </a:p>
        </p:txBody>
      </p:sp>
      <p:sp>
        <p:nvSpPr>
          <p:cNvPr id="5" name="TextBox 4">
            <a:extLst>
              <a:ext uri="{FF2B5EF4-FFF2-40B4-BE49-F238E27FC236}">
                <a16:creationId xmlns:a16="http://schemas.microsoft.com/office/drawing/2014/main" id="{3726C785-A16E-EAF9-2C2E-E01B788FDC31}"/>
              </a:ext>
            </a:extLst>
          </p:cNvPr>
          <p:cNvSpPr txBox="1"/>
          <p:nvPr/>
        </p:nvSpPr>
        <p:spPr>
          <a:xfrm>
            <a:off x="847626" y="684783"/>
            <a:ext cx="10364771" cy="1323439"/>
          </a:xfrm>
          <a:prstGeom prst="rect">
            <a:avLst/>
          </a:prstGeom>
          <a:noFill/>
        </p:spPr>
        <p:txBody>
          <a:bodyPr wrap="square">
            <a:spAutoFit/>
          </a:bodyPr>
          <a:lstStyle/>
          <a:p>
            <a:r>
              <a:rPr lang="en-US" sz="2000" dirty="0">
                <a:solidFill>
                  <a:schemeClr val="tx1">
                    <a:lumMod val="65000"/>
                    <a:lumOff val="35000"/>
                  </a:schemeClr>
                </a:solidFill>
                <a:effectLst/>
              </a:rPr>
              <a:t>While writing client-logic in JavaScript, variables and operators are often combined to do computations. This is achieved by writing expressions.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Different types of expressions that can be written in JavaScript are: </a:t>
            </a:r>
          </a:p>
        </p:txBody>
      </p:sp>
      <p:sp>
        <p:nvSpPr>
          <p:cNvPr id="7" name="TextBox 6">
            <a:extLst>
              <a:ext uri="{FF2B5EF4-FFF2-40B4-BE49-F238E27FC236}">
                <a16:creationId xmlns:a16="http://schemas.microsoft.com/office/drawing/2014/main" id="{B299A09C-D932-8C30-B733-BA93548446A5}"/>
              </a:ext>
            </a:extLst>
          </p:cNvPr>
          <p:cNvSpPr txBox="1"/>
          <p:nvPr/>
        </p:nvSpPr>
        <p:spPr>
          <a:xfrm>
            <a:off x="401816" y="2217013"/>
            <a:ext cx="11256390" cy="2031325"/>
          </a:xfrm>
          <a:prstGeom prst="rect">
            <a:avLst/>
          </a:prstGeom>
          <a:noFill/>
        </p:spPr>
        <p:txBody>
          <a:bodyPr wrap="square">
            <a:spAutoFit/>
          </a:bodyPr>
          <a:lstStyle/>
          <a:p>
            <a:r>
              <a:rPr lang="en-IN" dirty="0"/>
              <a:t>10 + 30; //Evaluates to numeric value</a:t>
            </a:r>
          </a:p>
          <a:p>
            <a:r>
              <a:rPr lang="en-IN" dirty="0"/>
              <a:t>"Hello" + "World"; //Evaluates to string value </a:t>
            </a:r>
          </a:p>
          <a:p>
            <a:r>
              <a:rPr lang="en-IN" dirty="0" err="1"/>
              <a:t>itemRating</a:t>
            </a:r>
            <a:r>
              <a:rPr lang="en-IN" dirty="0"/>
              <a:t> &gt; 5; //Evaluates to </a:t>
            </a:r>
            <a:r>
              <a:rPr lang="en-IN" dirty="0" err="1"/>
              <a:t>boolean</a:t>
            </a:r>
            <a:r>
              <a:rPr lang="en-IN" dirty="0"/>
              <a:t> value</a:t>
            </a:r>
          </a:p>
          <a:p>
            <a:r>
              <a:rPr lang="en-IN" dirty="0"/>
              <a:t>(age &gt; 60): "Senior citizen": "Normal citizen"; </a:t>
            </a:r>
          </a:p>
          <a:p>
            <a:r>
              <a:rPr lang="en-IN" dirty="0"/>
              <a:t>/* Evaluates to one string value based on whether condition is true or false. </a:t>
            </a:r>
          </a:p>
          <a:p>
            <a:r>
              <a:rPr lang="en-IN" dirty="0"/>
              <a:t>If the condition evaluates to true then the first string value "Senior citizen" is assigned otherwise the second string value is assigned "Normal citizen" */</a:t>
            </a:r>
          </a:p>
        </p:txBody>
      </p:sp>
      <p:sp>
        <p:nvSpPr>
          <p:cNvPr id="9" name="TextBox 8">
            <a:extLst>
              <a:ext uri="{FF2B5EF4-FFF2-40B4-BE49-F238E27FC236}">
                <a16:creationId xmlns:a16="http://schemas.microsoft.com/office/drawing/2014/main" id="{CDD1B711-6D2A-FB25-0AB6-952DCDBAE7F9}"/>
              </a:ext>
            </a:extLst>
          </p:cNvPr>
          <p:cNvSpPr txBox="1"/>
          <p:nvPr/>
        </p:nvSpPr>
        <p:spPr>
          <a:xfrm>
            <a:off x="401816" y="4362861"/>
            <a:ext cx="6099142" cy="400110"/>
          </a:xfrm>
          <a:prstGeom prst="rect">
            <a:avLst/>
          </a:prstGeom>
          <a:noFill/>
        </p:spPr>
        <p:txBody>
          <a:bodyPr wrap="square">
            <a:spAutoFit/>
          </a:bodyPr>
          <a:lstStyle/>
          <a:p>
            <a:r>
              <a:rPr lang="en-US" sz="2000" dirty="0">
                <a:solidFill>
                  <a:schemeClr val="tx1">
                    <a:lumMod val="65000"/>
                    <a:lumOff val="35000"/>
                  </a:schemeClr>
                </a:solidFill>
              </a:rPr>
              <a:t>Example of an expression in a statement:</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EBC2C82F-1E1D-128F-E2E9-DA00465B83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8536" y="4116234"/>
            <a:ext cx="3995068" cy="2222222"/>
          </a:xfrm>
          <a:prstGeom prst="rect">
            <a:avLst/>
          </a:prstGeom>
        </p:spPr>
      </p:pic>
    </p:spTree>
    <p:extLst>
      <p:ext uri="{BB962C8B-B14F-4D97-AF65-F5344CB8AC3E}">
        <p14:creationId xmlns:p14="http://schemas.microsoft.com/office/powerpoint/2010/main" val="29422915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A7F0CB-B93B-95A6-CBCB-68B0FBDD924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6B75358-27EE-F070-1F07-F01C237CE44A}"/>
              </a:ext>
            </a:extLst>
          </p:cNvPr>
          <p:cNvSpPr>
            <a:spLocks noGrp="1"/>
          </p:cNvSpPr>
          <p:nvPr>
            <p:ph type="sldNum" sz="quarter" idx="12"/>
          </p:nvPr>
        </p:nvSpPr>
        <p:spPr/>
        <p:txBody>
          <a:bodyPr/>
          <a:lstStyle/>
          <a:p>
            <a:fld id="{4A777409-9C5A-4B07-8E32-19F22F7D558C}" type="slidenum">
              <a:rPr lang="en-IN" smtClean="0"/>
              <a:t>71</a:t>
            </a:fld>
            <a:endParaRPr lang="en-IN" dirty="0"/>
          </a:p>
        </p:txBody>
      </p:sp>
      <p:sp>
        <p:nvSpPr>
          <p:cNvPr id="5" name="TextBox 4">
            <a:extLst>
              <a:ext uri="{FF2B5EF4-FFF2-40B4-BE49-F238E27FC236}">
                <a16:creationId xmlns:a16="http://schemas.microsoft.com/office/drawing/2014/main" id="{3D60A4B2-E81B-1A26-9E8F-FD7E2777461B}"/>
              </a:ext>
            </a:extLst>
          </p:cNvPr>
          <p:cNvSpPr txBox="1"/>
          <p:nvPr/>
        </p:nvSpPr>
        <p:spPr>
          <a:xfrm>
            <a:off x="989028" y="578904"/>
            <a:ext cx="9889503" cy="400110"/>
          </a:xfrm>
          <a:prstGeom prst="rect">
            <a:avLst/>
          </a:prstGeom>
          <a:noFill/>
        </p:spPr>
        <p:txBody>
          <a:bodyPr wrap="square">
            <a:spAutoFit/>
          </a:bodyPr>
          <a:lstStyle/>
          <a:p>
            <a:r>
              <a:rPr lang="en-US" sz="2000" dirty="0">
                <a:solidFill>
                  <a:schemeClr val="tx1">
                    <a:lumMod val="65000"/>
                    <a:lumOff val="35000"/>
                  </a:schemeClr>
                </a:solidFill>
              </a:rPr>
              <a:t>In JavaScript, the statements can be classified into two types.</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260E5C2C-4D88-5A69-5A28-5ECB85A9DC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2919" y="1333747"/>
            <a:ext cx="5420481" cy="1381318"/>
          </a:xfrm>
          <a:prstGeom prst="rect">
            <a:avLst/>
          </a:prstGeom>
        </p:spPr>
      </p:pic>
      <p:sp>
        <p:nvSpPr>
          <p:cNvPr id="9" name="TextBox 8">
            <a:extLst>
              <a:ext uri="{FF2B5EF4-FFF2-40B4-BE49-F238E27FC236}">
                <a16:creationId xmlns:a16="http://schemas.microsoft.com/office/drawing/2014/main" id="{FE2138FF-7929-E596-7A61-176B656F3680}"/>
              </a:ext>
            </a:extLst>
          </p:cNvPr>
          <p:cNvSpPr txBox="1"/>
          <p:nvPr/>
        </p:nvSpPr>
        <p:spPr>
          <a:xfrm>
            <a:off x="989028" y="3354753"/>
            <a:ext cx="11020719" cy="2554545"/>
          </a:xfrm>
          <a:prstGeom prst="rect">
            <a:avLst/>
          </a:prstGeom>
          <a:noFill/>
        </p:spPr>
        <p:txBody>
          <a:bodyPr wrap="square">
            <a:spAutoFit/>
          </a:bodyPr>
          <a:lstStyle/>
          <a:p>
            <a:r>
              <a:rPr lang="en-US" sz="2000" b="1" dirty="0">
                <a:solidFill>
                  <a:schemeClr val="tx1">
                    <a:lumMod val="65000"/>
                    <a:lumOff val="35000"/>
                  </a:schemeClr>
                </a:solidFill>
                <a:effectLst/>
              </a:rPr>
              <a:t>Conditional Statements: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Conditional statements help you to decide based on certain conditions.  </a:t>
            </a:r>
          </a:p>
          <a:p>
            <a:r>
              <a:rPr lang="en-US" sz="2000" dirty="0">
                <a:solidFill>
                  <a:schemeClr val="tx1">
                    <a:lumMod val="65000"/>
                    <a:lumOff val="35000"/>
                  </a:schemeClr>
                </a:solidFill>
                <a:effectLst/>
              </a:rPr>
              <a:t>These conditions are specified by a set of conditional statements having </a:t>
            </a:r>
            <a:r>
              <a:rPr lang="en-US" sz="2000" dirty="0" err="1">
                <a:solidFill>
                  <a:schemeClr val="tx1">
                    <a:lumMod val="65000"/>
                    <a:lumOff val="35000"/>
                  </a:schemeClr>
                </a:solidFill>
                <a:effectLst/>
              </a:rPr>
              <a:t>boolean</a:t>
            </a:r>
            <a:r>
              <a:rPr lang="en-US" sz="2000" dirty="0">
                <a:solidFill>
                  <a:schemeClr val="tx1">
                    <a:lumMod val="65000"/>
                    <a:lumOff val="35000"/>
                  </a:schemeClr>
                </a:solidFill>
                <a:effectLst/>
              </a:rPr>
              <a:t> expressions that are evaluated to a </a:t>
            </a:r>
            <a:r>
              <a:rPr lang="en-US" sz="2000" dirty="0" err="1">
                <a:solidFill>
                  <a:schemeClr val="tx1">
                    <a:lumMod val="65000"/>
                    <a:lumOff val="35000"/>
                  </a:schemeClr>
                </a:solidFill>
                <a:effectLst/>
              </a:rPr>
              <a:t>boolean</a:t>
            </a:r>
            <a:r>
              <a:rPr lang="en-US" sz="2000" dirty="0">
                <a:solidFill>
                  <a:schemeClr val="tx1">
                    <a:lumMod val="65000"/>
                    <a:lumOff val="35000"/>
                  </a:schemeClr>
                </a:solidFill>
                <a:effectLst/>
              </a:rPr>
              <a:t> value true or false.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Non-Conditional Statements: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Non-Conditional statements are those statements that do not need any condition to control the program execution flow.  </a:t>
            </a:r>
          </a:p>
        </p:txBody>
      </p:sp>
    </p:spTree>
    <p:extLst>
      <p:ext uri="{BB962C8B-B14F-4D97-AF65-F5344CB8AC3E}">
        <p14:creationId xmlns:p14="http://schemas.microsoft.com/office/powerpoint/2010/main" val="40650971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131888E-DEE7-14BE-B8B9-5FDAB0E3EC4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8F4E8B8-ED93-2824-653A-2D6E9B64ED03}"/>
              </a:ext>
            </a:extLst>
          </p:cNvPr>
          <p:cNvSpPr>
            <a:spLocks noGrp="1"/>
          </p:cNvSpPr>
          <p:nvPr>
            <p:ph type="sldNum" sz="quarter" idx="12"/>
          </p:nvPr>
        </p:nvSpPr>
        <p:spPr/>
        <p:txBody>
          <a:bodyPr/>
          <a:lstStyle/>
          <a:p>
            <a:fld id="{4A777409-9C5A-4B07-8E32-19F22F7D558C}" type="slidenum">
              <a:rPr lang="en-IN" smtClean="0"/>
              <a:t>72</a:t>
            </a:fld>
            <a:endParaRPr lang="en-IN" dirty="0"/>
          </a:p>
        </p:txBody>
      </p:sp>
      <p:sp>
        <p:nvSpPr>
          <p:cNvPr id="5" name="TextBox 4">
            <a:extLst>
              <a:ext uri="{FF2B5EF4-FFF2-40B4-BE49-F238E27FC236}">
                <a16:creationId xmlns:a16="http://schemas.microsoft.com/office/drawing/2014/main" id="{DB731D71-8945-28AB-6A7B-10A09FE448DD}"/>
              </a:ext>
            </a:extLst>
          </p:cNvPr>
          <p:cNvSpPr txBox="1"/>
          <p:nvPr/>
        </p:nvSpPr>
        <p:spPr>
          <a:xfrm>
            <a:off x="989029" y="597758"/>
            <a:ext cx="6099142" cy="461665"/>
          </a:xfrm>
          <a:prstGeom prst="rect">
            <a:avLst/>
          </a:prstGeom>
          <a:noFill/>
        </p:spPr>
        <p:txBody>
          <a:bodyPr wrap="square">
            <a:spAutoFit/>
          </a:bodyPr>
          <a:lstStyle/>
          <a:p>
            <a:r>
              <a:rPr lang="en-IN" sz="2400" b="1" dirty="0">
                <a:solidFill>
                  <a:schemeClr val="tx1">
                    <a:lumMod val="65000"/>
                    <a:lumOff val="35000"/>
                  </a:schemeClr>
                </a:solidFill>
              </a:rPr>
              <a:t>Non - Conditional Statements </a:t>
            </a:r>
          </a:p>
        </p:txBody>
      </p:sp>
      <p:sp>
        <p:nvSpPr>
          <p:cNvPr id="7" name="TextBox 6">
            <a:extLst>
              <a:ext uri="{FF2B5EF4-FFF2-40B4-BE49-F238E27FC236}">
                <a16:creationId xmlns:a16="http://schemas.microsoft.com/office/drawing/2014/main" id="{3E58524A-432E-123C-FA8D-573205EB3ABF}"/>
              </a:ext>
            </a:extLst>
          </p:cNvPr>
          <p:cNvSpPr txBox="1"/>
          <p:nvPr/>
        </p:nvSpPr>
        <p:spPr>
          <a:xfrm>
            <a:off x="127260" y="1209782"/>
            <a:ext cx="11665671" cy="1323439"/>
          </a:xfrm>
          <a:prstGeom prst="rect">
            <a:avLst/>
          </a:prstGeom>
          <a:noFill/>
        </p:spPr>
        <p:txBody>
          <a:bodyPr wrap="square">
            <a:spAutoFit/>
          </a:bodyPr>
          <a:lstStyle/>
          <a:p>
            <a:r>
              <a:rPr lang="en-US" sz="2000" dirty="0">
                <a:solidFill>
                  <a:schemeClr val="tx1">
                    <a:lumMod val="65000"/>
                    <a:lumOff val="35000"/>
                  </a:schemeClr>
                </a:solidFill>
                <a:effectLst/>
              </a:rPr>
              <a:t>Non-Conditional statements are those statements that do not need any condition to control the program execution flow. </a:t>
            </a:r>
          </a:p>
          <a:p>
            <a:r>
              <a:rPr lang="en-US" sz="2000" dirty="0">
                <a:solidFill>
                  <a:schemeClr val="tx1">
                    <a:lumMod val="65000"/>
                    <a:lumOff val="35000"/>
                  </a:schemeClr>
                </a:solidFill>
                <a:effectLst/>
              </a:rPr>
              <a:t> </a:t>
            </a:r>
            <a:endParaRPr lang="en-US" sz="2000" dirty="0">
              <a:solidFill>
                <a:schemeClr val="tx1">
                  <a:lumMod val="65000"/>
                  <a:lumOff val="35000"/>
                </a:schemeClr>
              </a:solidFill>
            </a:endParaRPr>
          </a:p>
          <a:p>
            <a:r>
              <a:rPr lang="en-US" sz="2000" dirty="0">
                <a:solidFill>
                  <a:schemeClr val="tx1">
                    <a:lumMod val="65000"/>
                    <a:lumOff val="35000"/>
                  </a:schemeClr>
                </a:solidFill>
                <a:effectLst/>
              </a:rPr>
              <a:t>In JavaScript, it can be broadly classified into three categories as follows:</a:t>
            </a:r>
            <a:endParaRPr lang="en-US"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4F950B1D-0BD2-0453-849C-2D3D655550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3143" y="2828321"/>
            <a:ext cx="4285714" cy="1333333"/>
          </a:xfrm>
          <a:prstGeom prst="rect">
            <a:avLst/>
          </a:prstGeom>
        </p:spPr>
      </p:pic>
      <p:sp>
        <p:nvSpPr>
          <p:cNvPr id="11" name="TextBox 10">
            <a:extLst>
              <a:ext uri="{FF2B5EF4-FFF2-40B4-BE49-F238E27FC236}">
                <a16:creationId xmlns:a16="http://schemas.microsoft.com/office/drawing/2014/main" id="{173BB350-B6E5-BEF2-90EF-DD84F44CE52A}"/>
              </a:ext>
            </a:extLst>
          </p:cNvPr>
          <p:cNvSpPr txBox="1"/>
          <p:nvPr/>
        </p:nvSpPr>
        <p:spPr>
          <a:xfrm>
            <a:off x="127260" y="4602868"/>
            <a:ext cx="11942190" cy="1631216"/>
          </a:xfrm>
          <a:prstGeom prst="rect">
            <a:avLst/>
          </a:prstGeom>
          <a:noFill/>
        </p:spPr>
        <p:txBody>
          <a:bodyPr wrap="square">
            <a:spAutoFit/>
          </a:bodyPr>
          <a:lstStyle/>
          <a:p>
            <a:r>
              <a:rPr lang="en-US" sz="2000" b="1" dirty="0">
                <a:solidFill>
                  <a:schemeClr val="tx1">
                    <a:lumMod val="65000"/>
                    <a:lumOff val="35000"/>
                  </a:schemeClr>
                </a:solidFill>
                <a:effectLst/>
              </a:rPr>
              <a:t>Comments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Comments in JavaScript can be used to prevent the execution of a certain lines of code and to add information in the code that explains the significance of the line of code being written. </a:t>
            </a:r>
          </a:p>
          <a:p>
            <a:r>
              <a:rPr lang="en-US" sz="2000" dirty="0">
                <a:solidFill>
                  <a:schemeClr val="tx1">
                    <a:lumMod val="65000"/>
                    <a:lumOff val="35000"/>
                  </a:schemeClr>
                </a:solidFill>
                <a:effectLst/>
              </a:rPr>
              <a:t>JavaScript supports two kinds of comments. </a:t>
            </a:r>
          </a:p>
        </p:txBody>
      </p:sp>
    </p:spTree>
    <p:extLst>
      <p:ext uri="{BB962C8B-B14F-4D97-AF65-F5344CB8AC3E}">
        <p14:creationId xmlns:p14="http://schemas.microsoft.com/office/powerpoint/2010/main" val="21514938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DEDFE5-3D84-7057-77F2-46E37CCFDB0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F2D5E1B-4D80-8DEF-91FE-6E2D36AD949B}"/>
              </a:ext>
            </a:extLst>
          </p:cNvPr>
          <p:cNvSpPr>
            <a:spLocks noGrp="1"/>
          </p:cNvSpPr>
          <p:nvPr>
            <p:ph type="sldNum" sz="quarter" idx="12"/>
          </p:nvPr>
        </p:nvSpPr>
        <p:spPr/>
        <p:txBody>
          <a:bodyPr/>
          <a:lstStyle/>
          <a:p>
            <a:fld id="{4A777409-9C5A-4B07-8E32-19F22F7D558C}" type="slidenum">
              <a:rPr lang="en-IN" smtClean="0"/>
              <a:t>73</a:t>
            </a:fld>
            <a:endParaRPr lang="en-IN" dirty="0"/>
          </a:p>
        </p:txBody>
      </p:sp>
      <p:pic>
        <p:nvPicPr>
          <p:cNvPr id="5" name="Picture 4">
            <a:extLst>
              <a:ext uri="{FF2B5EF4-FFF2-40B4-BE49-F238E27FC236}">
                <a16:creationId xmlns:a16="http://schemas.microsoft.com/office/drawing/2014/main" id="{1F7CDDA4-DEE6-778E-19F5-E3E6E93142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093" y="857789"/>
            <a:ext cx="8072071" cy="1970252"/>
          </a:xfrm>
          <a:prstGeom prst="rect">
            <a:avLst/>
          </a:prstGeom>
        </p:spPr>
      </p:pic>
      <p:sp>
        <p:nvSpPr>
          <p:cNvPr id="7" name="TextBox 6">
            <a:extLst>
              <a:ext uri="{FF2B5EF4-FFF2-40B4-BE49-F238E27FC236}">
                <a16:creationId xmlns:a16="http://schemas.microsoft.com/office/drawing/2014/main" id="{842A34DA-754F-4331-DAF1-68C7C4CC4C36}"/>
              </a:ext>
            </a:extLst>
          </p:cNvPr>
          <p:cNvSpPr txBox="1"/>
          <p:nvPr/>
        </p:nvSpPr>
        <p:spPr>
          <a:xfrm>
            <a:off x="344078" y="2942913"/>
            <a:ext cx="6099142" cy="400110"/>
          </a:xfrm>
          <a:prstGeom prst="rect">
            <a:avLst/>
          </a:prstGeom>
          <a:noFill/>
        </p:spPr>
        <p:txBody>
          <a:bodyPr wrap="square">
            <a:spAutoFit/>
          </a:bodyPr>
          <a:lstStyle/>
          <a:p>
            <a:r>
              <a:rPr lang="en-IN" sz="2000" b="1" dirty="0">
                <a:solidFill>
                  <a:schemeClr val="tx1">
                    <a:lumMod val="65000"/>
                    <a:lumOff val="35000"/>
                  </a:schemeClr>
                </a:solidFill>
              </a:rPr>
              <a:t>Example: </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28F66347-5682-461F-1AB4-A881DBF9E857}"/>
              </a:ext>
            </a:extLst>
          </p:cNvPr>
          <p:cNvSpPr txBox="1"/>
          <p:nvPr/>
        </p:nvSpPr>
        <p:spPr>
          <a:xfrm>
            <a:off x="322267" y="3457895"/>
            <a:ext cx="11009722" cy="1754326"/>
          </a:xfrm>
          <a:prstGeom prst="rect">
            <a:avLst/>
          </a:prstGeom>
          <a:noFill/>
        </p:spPr>
        <p:txBody>
          <a:bodyPr wrap="square">
            <a:spAutoFit/>
          </a:bodyPr>
          <a:lstStyle/>
          <a:p>
            <a:r>
              <a:rPr lang="en-IN" dirty="0"/>
              <a:t>// Formula to find the area of a circle given its radius </a:t>
            </a:r>
          </a:p>
          <a:p>
            <a:r>
              <a:rPr lang="en-IN" dirty="0"/>
              <a:t>var </a:t>
            </a:r>
            <a:r>
              <a:rPr lang="en-IN" dirty="0" err="1"/>
              <a:t>areaOfCircle</a:t>
            </a:r>
            <a:r>
              <a:rPr lang="en-IN" dirty="0"/>
              <a:t> = 2 * pi * radius; </a:t>
            </a:r>
          </a:p>
          <a:p>
            <a:r>
              <a:rPr lang="en-IN" dirty="0"/>
              <a:t>/*Formula to find the area of a circle based on </a:t>
            </a:r>
          </a:p>
          <a:p>
            <a:r>
              <a:rPr lang="en-IN" dirty="0"/>
              <a:t>   given its radius value.</a:t>
            </a:r>
          </a:p>
          <a:p>
            <a:r>
              <a:rPr lang="en-IN" dirty="0"/>
              <a:t>*/ </a:t>
            </a:r>
          </a:p>
          <a:p>
            <a:r>
              <a:rPr lang="en-IN" dirty="0"/>
              <a:t>var </a:t>
            </a:r>
            <a:r>
              <a:rPr lang="en-IN" dirty="0" err="1"/>
              <a:t>areaOfCircle</a:t>
            </a:r>
            <a:r>
              <a:rPr lang="en-IN" dirty="0"/>
              <a:t> = 2 * pi * radius; </a:t>
            </a:r>
          </a:p>
        </p:txBody>
      </p:sp>
      <p:sp>
        <p:nvSpPr>
          <p:cNvPr id="11" name="TextBox 10">
            <a:extLst>
              <a:ext uri="{FF2B5EF4-FFF2-40B4-BE49-F238E27FC236}">
                <a16:creationId xmlns:a16="http://schemas.microsoft.com/office/drawing/2014/main" id="{3C50DF30-5544-4BB3-CF0D-C11821CDEF9B}"/>
              </a:ext>
            </a:extLst>
          </p:cNvPr>
          <p:cNvSpPr txBox="1"/>
          <p:nvPr/>
        </p:nvSpPr>
        <p:spPr>
          <a:xfrm>
            <a:off x="322267" y="5430342"/>
            <a:ext cx="11665670" cy="707886"/>
          </a:xfrm>
          <a:prstGeom prst="rect">
            <a:avLst/>
          </a:prstGeom>
          <a:noFill/>
        </p:spPr>
        <p:txBody>
          <a:bodyPr wrap="square">
            <a:spAutoFit/>
          </a:bodyPr>
          <a:lstStyle/>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As a best practice, it is recommended to use comments for documentation purposes and avoid using it for code commenting.</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499662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8C5FA73-082D-7C97-956D-2117434FF0E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099527E-A1F7-2EA8-D5B2-C25DF3CF265E}"/>
              </a:ext>
            </a:extLst>
          </p:cNvPr>
          <p:cNvSpPr>
            <a:spLocks noGrp="1"/>
          </p:cNvSpPr>
          <p:nvPr>
            <p:ph type="sldNum" sz="quarter" idx="12"/>
          </p:nvPr>
        </p:nvSpPr>
        <p:spPr/>
        <p:txBody>
          <a:bodyPr/>
          <a:lstStyle/>
          <a:p>
            <a:fld id="{4A777409-9C5A-4B07-8E32-19F22F7D558C}" type="slidenum">
              <a:rPr lang="en-IN" smtClean="0"/>
              <a:t>74</a:t>
            </a:fld>
            <a:endParaRPr lang="en-IN" dirty="0"/>
          </a:p>
        </p:txBody>
      </p:sp>
      <p:sp>
        <p:nvSpPr>
          <p:cNvPr id="5" name="TextBox 4">
            <a:extLst>
              <a:ext uri="{FF2B5EF4-FFF2-40B4-BE49-F238E27FC236}">
                <a16:creationId xmlns:a16="http://schemas.microsoft.com/office/drawing/2014/main" id="{C500436E-7B11-6C64-CC3A-89673C689090}"/>
              </a:ext>
            </a:extLst>
          </p:cNvPr>
          <p:cNvSpPr txBox="1"/>
          <p:nvPr/>
        </p:nvSpPr>
        <p:spPr>
          <a:xfrm>
            <a:off x="868445" y="687686"/>
            <a:ext cx="10228868" cy="2246769"/>
          </a:xfrm>
          <a:prstGeom prst="rect">
            <a:avLst/>
          </a:prstGeom>
          <a:noFill/>
        </p:spPr>
        <p:txBody>
          <a:bodyPr wrap="square">
            <a:spAutoFit/>
          </a:bodyPr>
          <a:lstStyle/>
          <a:p>
            <a:r>
              <a:rPr lang="en-US" sz="2000" dirty="0">
                <a:solidFill>
                  <a:schemeClr val="tx1">
                    <a:lumMod val="65000"/>
                    <a:lumOff val="35000"/>
                  </a:schemeClr>
                </a:solidFill>
                <a:effectLst/>
              </a:rPr>
              <a:t>While iterating over the block of code getting executed within the loop, the loop may be required to be exited if certain condition is met. </a:t>
            </a:r>
          </a:p>
          <a:p>
            <a:br>
              <a:rPr lang="en-US" sz="2000" dirty="0">
                <a:solidFill>
                  <a:schemeClr val="tx1">
                    <a:lumMod val="65000"/>
                    <a:lumOff val="35000"/>
                  </a:schemeClr>
                </a:solidFill>
                <a:effectLst/>
              </a:rPr>
            </a:br>
            <a:r>
              <a:rPr lang="en-US" sz="2000" dirty="0">
                <a:solidFill>
                  <a:schemeClr val="tx1">
                    <a:lumMod val="65000"/>
                    <a:lumOff val="35000"/>
                  </a:schemeClr>
                </a:solidFill>
                <a:effectLst/>
              </a:rPr>
              <a:t>The 'break' statement is used to terminate the loop and transfer control to the first statement following the loop.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CA5C6188-DC68-51B1-50C7-3DF591C0AB6A}"/>
              </a:ext>
            </a:extLst>
          </p:cNvPr>
          <p:cNvSpPr txBox="1"/>
          <p:nvPr/>
        </p:nvSpPr>
        <p:spPr>
          <a:xfrm>
            <a:off x="868445" y="2934455"/>
            <a:ext cx="6099142" cy="369332"/>
          </a:xfrm>
          <a:prstGeom prst="rect">
            <a:avLst/>
          </a:prstGeom>
          <a:noFill/>
        </p:spPr>
        <p:txBody>
          <a:bodyPr wrap="square">
            <a:spAutoFit/>
          </a:bodyPr>
          <a:lstStyle/>
          <a:p>
            <a:r>
              <a:rPr lang="en-IN" dirty="0"/>
              <a:t>break; </a:t>
            </a:r>
          </a:p>
        </p:txBody>
      </p:sp>
      <p:sp>
        <p:nvSpPr>
          <p:cNvPr id="9" name="TextBox 8">
            <a:extLst>
              <a:ext uri="{FF2B5EF4-FFF2-40B4-BE49-F238E27FC236}">
                <a16:creationId xmlns:a16="http://schemas.microsoft.com/office/drawing/2014/main" id="{AB25F4FB-EB63-7E06-544D-764EE3A4689E}"/>
              </a:ext>
            </a:extLst>
          </p:cNvPr>
          <p:cNvSpPr txBox="1"/>
          <p:nvPr/>
        </p:nvSpPr>
        <p:spPr>
          <a:xfrm>
            <a:off x="868444" y="3554214"/>
            <a:ext cx="11254425" cy="1631216"/>
          </a:xfrm>
          <a:prstGeom prst="rect">
            <a:avLst/>
          </a:prstGeom>
          <a:noFill/>
        </p:spPr>
        <p:txBody>
          <a:bodyPr wrap="square">
            <a:spAutoFit/>
          </a:bodyPr>
          <a:lstStyle/>
          <a:p>
            <a:r>
              <a:rPr lang="en-US" sz="2000" dirty="0">
                <a:solidFill>
                  <a:schemeClr val="tx1">
                    <a:lumMod val="65000"/>
                    <a:lumOff val="35000"/>
                  </a:schemeClr>
                </a:solidFill>
                <a:effectLst/>
              </a:rPr>
              <a:t>Below example shows for loop with five iterations which increment variable "counter".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loop counter = 3, loop terminates.</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Also, shown below is the value of the counter and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 for every iteration of the loop. </a:t>
            </a:r>
          </a:p>
        </p:txBody>
      </p:sp>
    </p:spTree>
    <p:extLst>
      <p:ext uri="{BB962C8B-B14F-4D97-AF65-F5344CB8AC3E}">
        <p14:creationId xmlns:p14="http://schemas.microsoft.com/office/powerpoint/2010/main" val="12148725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3C3A4F-00FE-12DA-2220-DD6CB0BD95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C106F04-7590-512B-D36A-73B525C5658D}"/>
              </a:ext>
            </a:extLst>
          </p:cNvPr>
          <p:cNvSpPr>
            <a:spLocks noGrp="1"/>
          </p:cNvSpPr>
          <p:nvPr>
            <p:ph type="sldNum" sz="quarter" idx="12"/>
          </p:nvPr>
        </p:nvSpPr>
        <p:spPr/>
        <p:txBody>
          <a:bodyPr/>
          <a:lstStyle/>
          <a:p>
            <a:fld id="{4A777409-9C5A-4B07-8E32-19F22F7D558C}" type="slidenum">
              <a:rPr lang="en-IN" smtClean="0"/>
              <a:t>75</a:t>
            </a:fld>
            <a:endParaRPr lang="en-IN" dirty="0"/>
          </a:p>
        </p:txBody>
      </p:sp>
      <p:sp>
        <p:nvSpPr>
          <p:cNvPr id="5" name="TextBox 4">
            <a:extLst>
              <a:ext uri="{FF2B5EF4-FFF2-40B4-BE49-F238E27FC236}">
                <a16:creationId xmlns:a16="http://schemas.microsoft.com/office/drawing/2014/main" id="{E85D6D6A-C5B6-5E33-A381-6161EA8F8F97}"/>
              </a:ext>
            </a:extLst>
          </p:cNvPr>
          <p:cNvSpPr txBox="1"/>
          <p:nvPr/>
        </p:nvSpPr>
        <p:spPr>
          <a:xfrm>
            <a:off x="1154784" y="763100"/>
            <a:ext cx="8979030" cy="1754326"/>
          </a:xfrm>
          <a:prstGeom prst="rect">
            <a:avLst/>
          </a:prstGeom>
          <a:noFill/>
        </p:spPr>
        <p:txBody>
          <a:bodyPr wrap="square">
            <a:spAutoFit/>
          </a:bodyPr>
          <a:lstStyle/>
          <a:p>
            <a:r>
              <a:rPr lang="en-IN" dirty="0"/>
              <a:t>var counter = 0; </a:t>
            </a:r>
          </a:p>
          <a:p>
            <a:r>
              <a:rPr lang="en-IN" dirty="0"/>
              <a:t>for (var loop = 0; loop &lt; 5; loop++) { </a:t>
            </a:r>
          </a:p>
          <a:p>
            <a:r>
              <a:rPr lang="en-IN" dirty="0"/>
              <a:t>    if (loop == 3) </a:t>
            </a:r>
          </a:p>
          <a:p>
            <a:r>
              <a:rPr lang="en-IN" dirty="0"/>
              <a:t>        break; </a:t>
            </a:r>
          </a:p>
          <a:p>
            <a:r>
              <a:rPr lang="en-IN" dirty="0"/>
              <a:t>    counter++; </a:t>
            </a:r>
          </a:p>
          <a:p>
            <a:r>
              <a:rPr lang="en-IN" dirty="0"/>
              <a:t>} </a:t>
            </a:r>
          </a:p>
        </p:txBody>
      </p:sp>
      <p:pic>
        <p:nvPicPr>
          <p:cNvPr id="7" name="Picture 6">
            <a:extLst>
              <a:ext uri="{FF2B5EF4-FFF2-40B4-BE49-F238E27FC236}">
                <a16:creationId xmlns:a16="http://schemas.microsoft.com/office/drawing/2014/main" id="{4E1D35C1-9E70-BB21-C809-4A1373E27962}"/>
              </a:ext>
            </a:extLst>
          </p:cNvPr>
          <p:cNvPicPr>
            <a:picLocks noChangeAspect="1"/>
          </p:cNvPicPr>
          <p:nvPr/>
        </p:nvPicPr>
        <p:blipFill>
          <a:blip r:embed="rId2"/>
          <a:stretch>
            <a:fillRect/>
          </a:stretch>
        </p:blipFill>
        <p:spPr>
          <a:xfrm>
            <a:off x="1154784" y="2989088"/>
            <a:ext cx="3409950" cy="1447800"/>
          </a:xfrm>
          <a:prstGeom prst="rect">
            <a:avLst/>
          </a:prstGeom>
        </p:spPr>
      </p:pic>
      <p:sp>
        <p:nvSpPr>
          <p:cNvPr id="9" name="TextBox 8">
            <a:extLst>
              <a:ext uri="{FF2B5EF4-FFF2-40B4-BE49-F238E27FC236}">
                <a16:creationId xmlns:a16="http://schemas.microsoft.com/office/drawing/2014/main" id="{BD87A814-C871-8DCB-E4E7-DA4367CABA0F}"/>
              </a:ext>
            </a:extLst>
          </p:cNvPr>
          <p:cNvSpPr txBox="1"/>
          <p:nvPr/>
        </p:nvSpPr>
        <p:spPr>
          <a:xfrm>
            <a:off x="1154783" y="4750287"/>
            <a:ext cx="10063113" cy="400110"/>
          </a:xfrm>
          <a:prstGeom prst="rect">
            <a:avLst/>
          </a:prstGeom>
          <a:noFill/>
        </p:spPr>
        <p:txBody>
          <a:bodyPr wrap="square">
            <a:spAutoFit/>
          </a:bodyPr>
          <a:lstStyle/>
          <a:p>
            <a:r>
              <a:rPr lang="en-US" sz="2000" dirty="0">
                <a:solidFill>
                  <a:schemeClr val="tx1">
                    <a:lumMod val="65000"/>
                    <a:lumOff val="35000"/>
                  </a:schemeClr>
                </a:solidFill>
              </a:rPr>
              <a:t>The 'if' statement used in the above example is a conditional / decision-making statement.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849454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663256-327C-25F0-F4D8-87996140038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3C4AD2-F0DB-D002-9CAF-386C1ADAF192}"/>
              </a:ext>
            </a:extLst>
          </p:cNvPr>
          <p:cNvSpPr>
            <a:spLocks noGrp="1"/>
          </p:cNvSpPr>
          <p:nvPr>
            <p:ph type="sldNum" sz="quarter" idx="12"/>
          </p:nvPr>
        </p:nvSpPr>
        <p:spPr/>
        <p:txBody>
          <a:bodyPr/>
          <a:lstStyle/>
          <a:p>
            <a:fld id="{4A777409-9C5A-4B07-8E32-19F22F7D558C}" type="slidenum">
              <a:rPr lang="en-IN" smtClean="0"/>
              <a:t>76</a:t>
            </a:fld>
            <a:endParaRPr lang="en-IN" dirty="0"/>
          </a:p>
        </p:txBody>
      </p:sp>
      <p:sp>
        <p:nvSpPr>
          <p:cNvPr id="5" name="TextBox 4">
            <a:extLst>
              <a:ext uri="{FF2B5EF4-FFF2-40B4-BE49-F238E27FC236}">
                <a16:creationId xmlns:a16="http://schemas.microsoft.com/office/drawing/2014/main" id="{59871CD4-3C09-363E-3391-02199563979E}"/>
              </a:ext>
            </a:extLst>
          </p:cNvPr>
          <p:cNvSpPr txBox="1"/>
          <p:nvPr/>
        </p:nvSpPr>
        <p:spPr>
          <a:xfrm>
            <a:off x="913614" y="630406"/>
            <a:ext cx="10364771" cy="2554545"/>
          </a:xfrm>
          <a:prstGeom prst="rect">
            <a:avLst/>
          </a:prstGeom>
          <a:noFill/>
        </p:spPr>
        <p:txBody>
          <a:bodyPr wrap="square">
            <a:spAutoFit/>
          </a:bodyPr>
          <a:lstStyle/>
          <a:p>
            <a:r>
              <a:rPr lang="en-US" sz="2000" dirty="0">
                <a:solidFill>
                  <a:schemeClr val="tx1">
                    <a:lumMod val="65000"/>
                    <a:lumOff val="35000"/>
                  </a:schemeClr>
                </a:solidFill>
                <a:effectLst/>
              </a:rPr>
              <a:t>There are times when during the iteration of the block of code within the loop,  the block execution may be required to be skipped for a specific value and then continue to execute the block for all the other values. JavaScript gives a 'continue' statement to handle this.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Continue statement is used to terminate the current iteration of the loop and continue execution of the loop with the next iteration.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EFED8040-65CE-BBB4-37DF-757ECB78A3CD}"/>
              </a:ext>
            </a:extLst>
          </p:cNvPr>
          <p:cNvSpPr txBox="1"/>
          <p:nvPr/>
        </p:nvSpPr>
        <p:spPr>
          <a:xfrm>
            <a:off x="913614" y="3244334"/>
            <a:ext cx="6099142" cy="369332"/>
          </a:xfrm>
          <a:prstGeom prst="rect">
            <a:avLst/>
          </a:prstGeom>
          <a:noFill/>
        </p:spPr>
        <p:txBody>
          <a:bodyPr wrap="square">
            <a:spAutoFit/>
          </a:bodyPr>
          <a:lstStyle/>
          <a:p>
            <a:r>
              <a:rPr lang="en-IN" dirty="0"/>
              <a:t>continue; </a:t>
            </a:r>
          </a:p>
        </p:txBody>
      </p:sp>
      <p:sp>
        <p:nvSpPr>
          <p:cNvPr id="9" name="TextBox 8">
            <a:extLst>
              <a:ext uri="{FF2B5EF4-FFF2-40B4-BE49-F238E27FC236}">
                <a16:creationId xmlns:a16="http://schemas.microsoft.com/office/drawing/2014/main" id="{7ABDAD4D-D968-0908-C575-6FEAA3877C66}"/>
              </a:ext>
            </a:extLst>
          </p:cNvPr>
          <p:cNvSpPr txBox="1"/>
          <p:nvPr/>
        </p:nvSpPr>
        <p:spPr>
          <a:xfrm>
            <a:off x="913614" y="3741971"/>
            <a:ext cx="10596514" cy="1631216"/>
          </a:xfrm>
          <a:prstGeom prst="rect">
            <a:avLst/>
          </a:prstGeom>
          <a:noFill/>
        </p:spPr>
        <p:txBody>
          <a:bodyPr wrap="square">
            <a:spAutoFit/>
          </a:bodyPr>
          <a:lstStyle/>
          <a:p>
            <a:r>
              <a:rPr lang="en-US" sz="2000" dirty="0">
                <a:solidFill>
                  <a:schemeClr val="tx1">
                    <a:lumMod val="65000"/>
                    <a:lumOff val="35000"/>
                  </a:schemeClr>
                </a:solidFill>
                <a:effectLst/>
              </a:rPr>
              <a:t>Below example shows for loop with five iterations which increment variable "counter".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loop counter = 3, the current iteration is skipped and moved to the next iteration.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Also, shown below is the value of the counter and the variable loop for every iteration of the loop. </a:t>
            </a:r>
          </a:p>
        </p:txBody>
      </p:sp>
    </p:spTree>
    <p:extLst>
      <p:ext uri="{BB962C8B-B14F-4D97-AF65-F5344CB8AC3E}">
        <p14:creationId xmlns:p14="http://schemas.microsoft.com/office/powerpoint/2010/main" val="9833633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21E6AC3-59CF-3147-F868-DF4215208E2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25EF8E2-7AAB-A848-1B1E-538DF1709386}"/>
              </a:ext>
            </a:extLst>
          </p:cNvPr>
          <p:cNvSpPr>
            <a:spLocks noGrp="1"/>
          </p:cNvSpPr>
          <p:nvPr>
            <p:ph type="sldNum" sz="quarter" idx="12"/>
          </p:nvPr>
        </p:nvSpPr>
        <p:spPr/>
        <p:txBody>
          <a:bodyPr/>
          <a:lstStyle/>
          <a:p>
            <a:fld id="{4A777409-9C5A-4B07-8E32-19F22F7D558C}" type="slidenum">
              <a:rPr lang="en-IN" smtClean="0"/>
              <a:t>77</a:t>
            </a:fld>
            <a:endParaRPr lang="en-IN" dirty="0"/>
          </a:p>
        </p:txBody>
      </p:sp>
      <p:sp>
        <p:nvSpPr>
          <p:cNvPr id="5" name="TextBox 4">
            <a:extLst>
              <a:ext uri="{FF2B5EF4-FFF2-40B4-BE49-F238E27FC236}">
                <a16:creationId xmlns:a16="http://schemas.microsoft.com/office/drawing/2014/main" id="{C628D149-DE65-6EA4-2888-D8F306D4BC40}"/>
              </a:ext>
            </a:extLst>
          </p:cNvPr>
          <p:cNvSpPr txBox="1"/>
          <p:nvPr/>
        </p:nvSpPr>
        <p:spPr>
          <a:xfrm>
            <a:off x="1069942" y="593417"/>
            <a:ext cx="6099142" cy="1754326"/>
          </a:xfrm>
          <a:prstGeom prst="rect">
            <a:avLst/>
          </a:prstGeom>
          <a:noFill/>
        </p:spPr>
        <p:txBody>
          <a:bodyPr wrap="square">
            <a:spAutoFit/>
          </a:bodyPr>
          <a:lstStyle/>
          <a:p>
            <a:r>
              <a:rPr lang="en-IN" dirty="0"/>
              <a:t>var counter = 0; </a:t>
            </a:r>
          </a:p>
          <a:p>
            <a:r>
              <a:rPr lang="en-IN" dirty="0"/>
              <a:t>for (var loop = 0; loop &lt; 5; loop++) { </a:t>
            </a:r>
          </a:p>
          <a:p>
            <a:r>
              <a:rPr lang="en-IN" dirty="0"/>
              <a:t>    if (loop == 3)</a:t>
            </a:r>
          </a:p>
          <a:p>
            <a:r>
              <a:rPr lang="en-IN" dirty="0"/>
              <a:t>        continue; </a:t>
            </a:r>
          </a:p>
          <a:p>
            <a:r>
              <a:rPr lang="en-IN" dirty="0"/>
              <a:t>    counter++; </a:t>
            </a:r>
          </a:p>
          <a:p>
            <a:r>
              <a:rPr lang="en-IN" dirty="0"/>
              <a:t>} </a:t>
            </a:r>
          </a:p>
        </p:txBody>
      </p:sp>
      <p:pic>
        <p:nvPicPr>
          <p:cNvPr id="7" name="Picture 6">
            <a:extLst>
              <a:ext uri="{FF2B5EF4-FFF2-40B4-BE49-F238E27FC236}">
                <a16:creationId xmlns:a16="http://schemas.microsoft.com/office/drawing/2014/main" id="{0F7EF630-AB77-8901-E8D8-62AF4EE50B80}"/>
              </a:ext>
            </a:extLst>
          </p:cNvPr>
          <p:cNvPicPr>
            <a:picLocks noChangeAspect="1"/>
          </p:cNvPicPr>
          <p:nvPr/>
        </p:nvPicPr>
        <p:blipFill>
          <a:blip r:embed="rId2"/>
          <a:stretch>
            <a:fillRect/>
          </a:stretch>
        </p:blipFill>
        <p:spPr>
          <a:xfrm>
            <a:off x="901045" y="2538412"/>
            <a:ext cx="5638800" cy="1781175"/>
          </a:xfrm>
          <a:prstGeom prst="rect">
            <a:avLst/>
          </a:prstGeom>
        </p:spPr>
      </p:pic>
      <p:sp>
        <p:nvSpPr>
          <p:cNvPr id="9" name="TextBox 8">
            <a:extLst>
              <a:ext uri="{FF2B5EF4-FFF2-40B4-BE49-F238E27FC236}">
                <a16:creationId xmlns:a16="http://schemas.microsoft.com/office/drawing/2014/main" id="{16A47030-369D-CE4B-061C-DED2CC30223E}"/>
              </a:ext>
            </a:extLst>
          </p:cNvPr>
          <p:cNvSpPr txBox="1"/>
          <p:nvPr/>
        </p:nvSpPr>
        <p:spPr>
          <a:xfrm>
            <a:off x="901044" y="4607052"/>
            <a:ext cx="10118889" cy="400110"/>
          </a:xfrm>
          <a:prstGeom prst="rect">
            <a:avLst/>
          </a:prstGeom>
          <a:noFill/>
        </p:spPr>
        <p:txBody>
          <a:bodyPr wrap="square">
            <a:spAutoFit/>
          </a:bodyPr>
          <a:lstStyle/>
          <a:p>
            <a:r>
              <a:rPr lang="en-US" sz="2000" dirty="0">
                <a:solidFill>
                  <a:schemeClr val="tx1">
                    <a:lumMod val="65000"/>
                    <a:lumOff val="35000"/>
                  </a:schemeClr>
                </a:solidFill>
              </a:rPr>
              <a:t>The 'if' statement used in the example is a conditional / decision-making statement.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3379129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1A9D7BA-BBC7-283D-6E47-A4FA11D97E0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4F643F6-B429-DC18-5128-CDA6B3D1B755}"/>
              </a:ext>
            </a:extLst>
          </p:cNvPr>
          <p:cNvSpPr>
            <a:spLocks noGrp="1"/>
          </p:cNvSpPr>
          <p:nvPr>
            <p:ph type="sldNum" sz="quarter" idx="12"/>
          </p:nvPr>
        </p:nvSpPr>
        <p:spPr/>
        <p:txBody>
          <a:bodyPr/>
          <a:lstStyle/>
          <a:p>
            <a:fld id="{4A777409-9C5A-4B07-8E32-19F22F7D558C}" type="slidenum">
              <a:rPr lang="en-IN" smtClean="0"/>
              <a:t>78</a:t>
            </a:fld>
            <a:endParaRPr lang="en-IN" dirty="0"/>
          </a:p>
        </p:txBody>
      </p:sp>
      <p:sp>
        <p:nvSpPr>
          <p:cNvPr id="5" name="TextBox 4">
            <a:extLst>
              <a:ext uri="{FF2B5EF4-FFF2-40B4-BE49-F238E27FC236}">
                <a16:creationId xmlns:a16="http://schemas.microsoft.com/office/drawing/2014/main" id="{EB622EA8-87DB-9E5F-5CC2-7C7E11579607}"/>
              </a:ext>
            </a:extLst>
          </p:cNvPr>
          <p:cNvSpPr txBox="1"/>
          <p:nvPr/>
        </p:nvSpPr>
        <p:spPr>
          <a:xfrm>
            <a:off x="989029" y="541197"/>
            <a:ext cx="6099142" cy="461665"/>
          </a:xfrm>
          <a:prstGeom prst="rect">
            <a:avLst/>
          </a:prstGeom>
          <a:noFill/>
        </p:spPr>
        <p:txBody>
          <a:bodyPr wrap="square">
            <a:spAutoFit/>
          </a:bodyPr>
          <a:lstStyle/>
          <a:p>
            <a:r>
              <a:rPr lang="en-IN" sz="2400" b="1" dirty="0">
                <a:solidFill>
                  <a:schemeClr val="tx1">
                    <a:lumMod val="65000"/>
                    <a:lumOff val="35000"/>
                  </a:schemeClr>
                </a:solidFill>
              </a:rPr>
              <a:t>Types of Conditional Statements </a:t>
            </a:r>
          </a:p>
        </p:txBody>
      </p:sp>
      <p:sp>
        <p:nvSpPr>
          <p:cNvPr id="7" name="TextBox 6">
            <a:extLst>
              <a:ext uri="{FF2B5EF4-FFF2-40B4-BE49-F238E27FC236}">
                <a16:creationId xmlns:a16="http://schemas.microsoft.com/office/drawing/2014/main" id="{A3A68BC7-1344-5AEE-15F7-AE6122D1FE39}"/>
              </a:ext>
            </a:extLst>
          </p:cNvPr>
          <p:cNvSpPr txBox="1"/>
          <p:nvPr/>
        </p:nvSpPr>
        <p:spPr>
          <a:xfrm>
            <a:off x="989028" y="1206879"/>
            <a:ext cx="10172307" cy="707886"/>
          </a:xfrm>
          <a:prstGeom prst="rect">
            <a:avLst/>
          </a:prstGeom>
          <a:noFill/>
        </p:spPr>
        <p:txBody>
          <a:bodyPr wrap="square">
            <a:spAutoFit/>
          </a:bodyPr>
          <a:lstStyle/>
          <a:p>
            <a:r>
              <a:rPr lang="en-US" sz="2000" dirty="0">
                <a:solidFill>
                  <a:schemeClr val="tx1">
                    <a:lumMod val="65000"/>
                    <a:lumOff val="35000"/>
                  </a:schemeClr>
                </a:solidFill>
                <a:effectLst/>
              </a:rPr>
              <a:t>Conditional statements help in performing different actions for different conditions. </a:t>
            </a:r>
          </a:p>
          <a:p>
            <a:r>
              <a:rPr lang="en-US" sz="2000" dirty="0">
                <a:solidFill>
                  <a:schemeClr val="tx1">
                    <a:lumMod val="65000"/>
                    <a:lumOff val="35000"/>
                  </a:schemeClr>
                </a:solidFill>
                <a:effectLst/>
              </a:rPr>
              <a:t>It is also termed as decision-making statements.</a:t>
            </a:r>
          </a:p>
        </p:txBody>
      </p:sp>
      <p:pic>
        <p:nvPicPr>
          <p:cNvPr id="9" name="Picture 8">
            <a:extLst>
              <a:ext uri="{FF2B5EF4-FFF2-40B4-BE49-F238E27FC236}">
                <a16:creationId xmlns:a16="http://schemas.microsoft.com/office/drawing/2014/main" id="{6AFB2275-3B18-A188-1786-F14D1CAE98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3324" y="2097310"/>
            <a:ext cx="7533063" cy="2845926"/>
          </a:xfrm>
          <a:prstGeom prst="rect">
            <a:avLst/>
          </a:prstGeom>
        </p:spPr>
      </p:pic>
      <p:sp>
        <p:nvSpPr>
          <p:cNvPr id="11" name="TextBox 10">
            <a:extLst>
              <a:ext uri="{FF2B5EF4-FFF2-40B4-BE49-F238E27FC236}">
                <a16:creationId xmlns:a16="http://schemas.microsoft.com/office/drawing/2014/main" id="{5134F210-7529-CD3E-1147-14F530985C51}"/>
              </a:ext>
            </a:extLst>
          </p:cNvPr>
          <p:cNvSpPr txBox="1"/>
          <p:nvPr/>
        </p:nvSpPr>
        <p:spPr>
          <a:xfrm>
            <a:off x="457200" y="5367721"/>
            <a:ext cx="6099142" cy="400110"/>
          </a:xfrm>
          <a:prstGeom prst="rect">
            <a:avLst/>
          </a:prstGeom>
          <a:noFill/>
        </p:spPr>
        <p:txBody>
          <a:bodyPr wrap="square">
            <a:spAutoFit/>
          </a:bodyPr>
          <a:lstStyle/>
          <a:p>
            <a:r>
              <a:rPr lang="en-US" sz="2000" dirty="0">
                <a:solidFill>
                  <a:schemeClr val="tx1">
                    <a:lumMod val="65000"/>
                    <a:lumOff val="35000"/>
                  </a:schemeClr>
                </a:solidFill>
              </a:rPr>
              <a:t>JavaScript supports two decision-making statements: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5882183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757CC58-7DA2-6DB6-87C9-B4CE50EE790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053E604-8FB9-43F5-D1C1-EEC1DE1C26D4}"/>
              </a:ext>
            </a:extLst>
          </p:cNvPr>
          <p:cNvSpPr>
            <a:spLocks noGrp="1"/>
          </p:cNvSpPr>
          <p:nvPr>
            <p:ph type="sldNum" sz="quarter" idx="12"/>
          </p:nvPr>
        </p:nvSpPr>
        <p:spPr/>
        <p:txBody>
          <a:bodyPr/>
          <a:lstStyle/>
          <a:p>
            <a:fld id="{4A777409-9C5A-4B07-8E32-19F22F7D558C}" type="slidenum">
              <a:rPr lang="en-IN" smtClean="0"/>
              <a:t>79</a:t>
            </a:fld>
            <a:endParaRPr lang="en-IN" dirty="0"/>
          </a:p>
        </p:txBody>
      </p:sp>
      <p:pic>
        <p:nvPicPr>
          <p:cNvPr id="5" name="Picture 4">
            <a:extLst>
              <a:ext uri="{FF2B5EF4-FFF2-40B4-BE49-F238E27FC236}">
                <a16:creationId xmlns:a16="http://schemas.microsoft.com/office/drawing/2014/main" id="{964013CF-6F2F-88CB-C9C7-5E0774390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4467" y="928766"/>
            <a:ext cx="4988933" cy="1135478"/>
          </a:xfrm>
          <a:prstGeom prst="rect">
            <a:avLst/>
          </a:prstGeom>
        </p:spPr>
      </p:pic>
      <p:sp>
        <p:nvSpPr>
          <p:cNvPr id="7" name="TextBox 6">
            <a:extLst>
              <a:ext uri="{FF2B5EF4-FFF2-40B4-BE49-F238E27FC236}">
                <a16:creationId xmlns:a16="http://schemas.microsoft.com/office/drawing/2014/main" id="{F5DFD67F-173E-8D66-C835-408391734D78}"/>
              </a:ext>
            </a:extLst>
          </p:cNvPr>
          <p:cNvSpPr txBox="1"/>
          <p:nvPr/>
        </p:nvSpPr>
        <p:spPr>
          <a:xfrm>
            <a:off x="286732" y="2230779"/>
            <a:ext cx="11618536" cy="1631216"/>
          </a:xfrm>
          <a:prstGeom prst="rect">
            <a:avLst/>
          </a:prstGeom>
          <a:noFill/>
        </p:spPr>
        <p:txBody>
          <a:bodyPr wrap="square">
            <a:spAutoFit/>
          </a:bodyPr>
          <a:lstStyle/>
          <a:p>
            <a:r>
              <a:rPr lang="en-US" sz="2000" dirty="0">
                <a:solidFill>
                  <a:schemeClr val="tx1">
                    <a:lumMod val="65000"/>
                    <a:lumOff val="35000"/>
                  </a:schemeClr>
                </a:solidFill>
                <a:effectLst/>
              </a:rPr>
              <a:t>It is a conditional operator that evaluates to one of the values based on whether the condition is true or false. </a:t>
            </a:r>
          </a:p>
          <a:p>
            <a:r>
              <a:rPr lang="en-US" sz="2000" dirty="0">
                <a:solidFill>
                  <a:schemeClr val="tx1">
                    <a:lumMod val="65000"/>
                    <a:lumOff val="35000"/>
                  </a:schemeClr>
                </a:solidFill>
                <a:effectLst/>
              </a:rPr>
              <a:t>It happens to be the only operator in JavaScript that takes three operands. It is mostly used as a shortcut of 'if-else' condition.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97B8E1CE-4EA3-5AF8-BC78-C5D1964935D4}"/>
              </a:ext>
            </a:extLst>
          </p:cNvPr>
          <p:cNvSpPr txBox="1"/>
          <p:nvPr/>
        </p:nvSpPr>
        <p:spPr>
          <a:xfrm>
            <a:off x="286732" y="4028530"/>
            <a:ext cx="11618536" cy="1477328"/>
          </a:xfrm>
          <a:prstGeom prst="rect">
            <a:avLst/>
          </a:prstGeom>
          <a:noFill/>
        </p:spPr>
        <p:txBody>
          <a:bodyPr wrap="square">
            <a:spAutoFit/>
          </a:bodyPr>
          <a:lstStyle/>
          <a:p>
            <a:r>
              <a:rPr lang="en-IN" dirty="0"/>
              <a:t>let </a:t>
            </a:r>
            <a:r>
              <a:rPr lang="en-IN" dirty="0" err="1"/>
              <a:t>workingHours</a:t>
            </a:r>
            <a:r>
              <a:rPr lang="en-IN" dirty="0"/>
              <a:t> = 9.20; </a:t>
            </a:r>
          </a:p>
          <a:p>
            <a:r>
              <a:rPr lang="en-IN" dirty="0"/>
              <a:t>let </a:t>
            </a:r>
            <a:r>
              <a:rPr lang="en-IN" dirty="0" err="1"/>
              <a:t>additionalHours</a:t>
            </a:r>
            <a:r>
              <a:rPr lang="en-IN" dirty="0"/>
              <a:t>; </a:t>
            </a:r>
          </a:p>
          <a:p>
            <a:r>
              <a:rPr lang="en-IN" dirty="0"/>
              <a:t>(</a:t>
            </a:r>
            <a:r>
              <a:rPr lang="en-IN" dirty="0" err="1"/>
              <a:t>workingHours</a:t>
            </a:r>
            <a:r>
              <a:rPr lang="en-IN" dirty="0"/>
              <a:t> &gt; 9.15) ? </a:t>
            </a:r>
            <a:r>
              <a:rPr lang="en-IN" dirty="0" err="1"/>
              <a:t>additionalHours</a:t>
            </a:r>
            <a:r>
              <a:rPr lang="en-IN" dirty="0"/>
              <a:t> = "You have positive additional hours" : </a:t>
            </a:r>
            <a:r>
              <a:rPr lang="en-IN" dirty="0" err="1"/>
              <a:t>additionalHours</a:t>
            </a:r>
            <a:r>
              <a:rPr lang="en-IN" dirty="0"/>
              <a:t> = "You have negative additional hours"; </a:t>
            </a:r>
          </a:p>
          <a:p>
            <a:r>
              <a:rPr lang="en-IN" dirty="0"/>
              <a:t>console.log(</a:t>
            </a:r>
            <a:r>
              <a:rPr lang="en-IN" dirty="0" err="1"/>
              <a:t>additionalHours</a:t>
            </a:r>
            <a:r>
              <a:rPr lang="en-IN" dirty="0"/>
              <a:t>); </a:t>
            </a:r>
          </a:p>
        </p:txBody>
      </p:sp>
    </p:spTree>
    <p:extLst>
      <p:ext uri="{BB962C8B-B14F-4D97-AF65-F5344CB8AC3E}">
        <p14:creationId xmlns:p14="http://schemas.microsoft.com/office/powerpoint/2010/main" val="3707391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8F63463-C67B-7FE1-F7F3-35ECBB0E59D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C8EB584-2313-F749-8825-B00ABC881F4D}"/>
              </a:ext>
            </a:extLst>
          </p:cNvPr>
          <p:cNvSpPr>
            <a:spLocks noGrp="1"/>
          </p:cNvSpPr>
          <p:nvPr>
            <p:ph type="sldNum" sz="quarter" idx="12"/>
          </p:nvPr>
        </p:nvSpPr>
        <p:spPr/>
        <p:txBody>
          <a:bodyPr/>
          <a:lstStyle/>
          <a:p>
            <a:fld id="{4A777409-9C5A-4B07-8E32-19F22F7D558C}" type="slidenum">
              <a:rPr lang="en-IN" smtClean="0"/>
              <a:t>8</a:t>
            </a:fld>
            <a:endParaRPr lang="en-IN" dirty="0"/>
          </a:p>
        </p:txBody>
      </p:sp>
      <p:sp>
        <p:nvSpPr>
          <p:cNvPr id="5" name="TextBox 4">
            <a:extLst>
              <a:ext uri="{FF2B5EF4-FFF2-40B4-BE49-F238E27FC236}">
                <a16:creationId xmlns:a16="http://schemas.microsoft.com/office/drawing/2014/main" id="{B7934436-8F09-E5CE-D394-330AF47232D4}"/>
              </a:ext>
            </a:extLst>
          </p:cNvPr>
          <p:cNvSpPr txBox="1"/>
          <p:nvPr/>
        </p:nvSpPr>
        <p:spPr>
          <a:xfrm>
            <a:off x="989028" y="647075"/>
            <a:ext cx="10364771" cy="1631216"/>
          </a:xfrm>
          <a:prstGeom prst="rect">
            <a:avLst/>
          </a:prstGeom>
          <a:noFill/>
        </p:spPr>
        <p:txBody>
          <a:bodyPr wrap="square">
            <a:spAutoFit/>
          </a:bodyPr>
          <a:lstStyle/>
          <a:p>
            <a:r>
              <a:rPr lang="en-US" sz="2000" dirty="0">
                <a:solidFill>
                  <a:schemeClr val="tx1">
                    <a:lumMod val="65000"/>
                    <a:lumOff val="35000"/>
                  </a:schemeClr>
                </a:solidFill>
                <a:effectLst/>
              </a:rPr>
              <a:t>Following are the advantages of this approach:</a:t>
            </a:r>
          </a:p>
          <a:p>
            <a:pPr>
              <a:buFont typeface="Arial" panose="020B0604020202020204" pitchFamily="34" charset="0"/>
              <a:buChar char="•"/>
            </a:pPr>
            <a:r>
              <a:rPr lang="en-US" sz="2000" dirty="0">
                <a:solidFill>
                  <a:schemeClr val="tx1">
                    <a:lumMod val="65000"/>
                    <a:lumOff val="35000"/>
                  </a:schemeClr>
                </a:solidFill>
                <a:effectLst/>
              </a:rPr>
              <a:t>No need for back and forth request-response cycles</a:t>
            </a:r>
          </a:p>
          <a:p>
            <a:pPr>
              <a:buFont typeface="Arial" panose="020B0604020202020204" pitchFamily="34" charset="0"/>
              <a:buChar char="•"/>
            </a:pPr>
            <a:r>
              <a:rPr lang="en-US" sz="2000" dirty="0">
                <a:solidFill>
                  <a:schemeClr val="tx1">
                    <a:lumMod val="65000"/>
                    <a:lumOff val="35000"/>
                  </a:schemeClr>
                </a:solidFill>
                <a:effectLst/>
              </a:rPr>
              <a:t>Less network bandwidth consumption</a:t>
            </a:r>
          </a:p>
          <a:p>
            <a:pPr>
              <a:buFont typeface="Arial" panose="020B0604020202020204" pitchFamily="34" charset="0"/>
              <a:buChar char="•"/>
            </a:pPr>
            <a:r>
              <a:rPr lang="en-US" sz="2000" dirty="0">
                <a:solidFill>
                  <a:schemeClr val="tx1">
                    <a:lumMod val="65000"/>
                    <a:lumOff val="35000"/>
                  </a:schemeClr>
                </a:solidFill>
                <a:effectLst/>
              </a:rPr>
              <a:t>In comparison to Java: JavaScript provides a 35% decrease in average response time and Pages being served 200ms faster.</a:t>
            </a:r>
          </a:p>
        </p:txBody>
      </p:sp>
      <p:sp>
        <p:nvSpPr>
          <p:cNvPr id="7" name="TextBox 6">
            <a:extLst>
              <a:ext uri="{FF2B5EF4-FFF2-40B4-BE49-F238E27FC236}">
                <a16:creationId xmlns:a16="http://schemas.microsoft.com/office/drawing/2014/main" id="{166754CE-D0E8-BCB3-018D-867937DD3C30}"/>
              </a:ext>
            </a:extLst>
          </p:cNvPr>
          <p:cNvSpPr txBox="1"/>
          <p:nvPr/>
        </p:nvSpPr>
        <p:spPr>
          <a:xfrm>
            <a:off x="244310" y="2309088"/>
            <a:ext cx="11854206" cy="4708981"/>
          </a:xfrm>
          <a:prstGeom prst="rect">
            <a:avLst/>
          </a:prstGeom>
          <a:noFill/>
        </p:spPr>
        <p:txBody>
          <a:bodyPr wrap="square">
            <a:spAutoFit/>
          </a:bodyPr>
          <a:lstStyle/>
          <a:p>
            <a:r>
              <a:rPr lang="en-US" sz="2000" b="1" dirty="0">
                <a:solidFill>
                  <a:schemeClr val="tx1">
                    <a:lumMod val="65000"/>
                    <a:lumOff val="35000"/>
                  </a:schemeClr>
                </a:solidFill>
                <a:effectLst/>
              </a:rPr>
              <a:t>About ES6:</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JavaScript was introduced as a client-side scripting language in 1995.</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ECMAScript established a standard for scripting languages in 1997.</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ES is a parent of many scripting languages like TypeScript, JScript, ActionScript, and JavaScript.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JavaScript evolved year after year with every new version of ECMAScript introducing new features.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ES6 also called ES2015.</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ES6 introduces new transformed syntax to extend existing JavaScript constructs to meet the demands of complex applications written in JavaScript.</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50215300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01A7DC-B208-19B9-DD66-7AD8F125E8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BB8AEE9-3176-1934-20AD-36123F9F722E}"/>
              </a:ext>
            </a:extLst>
          </p:cNvPr>
          <p:cNvSpPr>
            <a:spLocks noGrp="1"/>
          </p:cNvSpPr>
          <p:nvPr>
            <p:ph type="sldNum" sz="quarter" idx="12"/>
          </p:nvPr>
        </p:nvSpPr>
        <p:spPr/>
        <p:txBody>
          <a:bodyPr/>
          <a:lstStyle/>
          <a:p>
            <a:fld id="{4A777409-9C5A-4B07-8E32-19F22F7D558C}" type="slidenum">
              <a:rPr lang="en-IN" smtClean="0"/>
              <a:t>80</a:t>
            </a:fld>
            <a:endParaRPr lang="en-IN" dirty="0"/>
          </a:p>
        </p:txBody>
      </p:sp>
      <p:sp>
        <p:nvSpPr>
          <p:cNvPr id="5" name="TextBox 4">
            <a:extLst>
              <a:ext uri="{FF2B5EF4-FFF2-40B4-BE49-F238E27FC236}">
                <a16:creationId xmlns:a16="http://schemas.microsoft.com/office/drawing/2014/main" id="{F6DCE6FD-C54D-00DC-E809-8A296E303090}"/>
              </a:ext>
            </a:extLst>
          </p:cNvPr>
          <p:cNvSpPr txBox="1"/>
          <p:nvPr/>
        </p:nvSpPr>
        <p:spPr>
          <a:xfrm>
            <a:off x="989029" y="531770"/>
            <a:ext cx="6099142" cy="461665"/>
          </a:xfrm>
          <a:prstGeom prst="rect">
            <a:avLst/>
          </a:prstGeom>
          <a:noFill/>
        </p:spPr>
        <p:txBody>
          <a:bodyPr wrap="square">
            <a:spAutoFit/>
          </a:bodyPr>
          <a:lstStyle/>
          <a:p>
            <a:r>
              <a:rPr lang="en-IN" sz="2400" b="1" dirty="0">
                <a:solidFill>
                  <a:schemeClr val="tx1">
                    <a:lumMod val="65000"/>
                    <a:lumOff val="35000"/>
                  </a:schemeClr>
                </a:solidFill>
              </a:rPr>
              <a:t>If Statement </a:t>
            </a:r>
          </a:p>
        </p:txBody>
      </p:sp>
      <p:sp>
        <p:nvSpPr>
          <p:cNvPr id="7" name="TextBox 6">
            <a:extLst>
              <a:ext uri="{FF2B5EF4-FFF2-40B4-BE49-F238E27FC236}">
                <a16:creationId xmlns:a16="http://schemas.microsoft.com/office/drawing/2014/main" id="{F84E5100-B1A4-8E64-C790-B9A6AE7E14F4}"/>
              </a:ext>
            </a:extLst>
          </p:cNvPr>
          <p:cNvSpPr txBox="1"/>
          <p:nvPr/>
        </p:nvSpPr>
        <p:spPr>
          <a:xfrm>
            <a:off x="272592" y="993435"/>
            <a:ext cx="11152694" cy="4401205"/>
          </a:xfrm>
          <a:prstGeom prst="rect">
            <a:avLst/>
          </a:prstGeom>
          <a:noFill/>
        </p:spPr>
        <p:txBody>
          <a:bodyPr wrap="square">
            <a:spAutoFit/>
          </a:bodyPr>
          <a:lstStyle/>
          <a:p>
            <a:r>
              <a:rPr lang="en-US" sz="2000" dirty="0">
                <a:solidFill>
                  <a:schemeClr val="tx1">
                    <a:lumMod val="65000"/>
                    <a:lumOff val="35000"/>
                  </a:schemeClr>
                </a:solidFill>
                <a:effectLst/>
              </a:rPr>
              <a:t>The 'if' statement evaluates the expression given in its parentheses giving a </a:t>
            </a:r>
            <a:r>
              <a:rPr lang="en-US" sz="2000" dirty="0" err="1">
                <a:solidFill>
                  <a:schemeClr val="tx1">
                    <a:lumMod val="65000"/>
                    <a:lumOff val="35000"/>
                  </a:schemeClr>
                </a:solidFill>
                <a:effectLst/>
              </a:rPr>
              <a:t>boolean</a:t>
            </a:r>
            <a:r>
              <a:rPr lang="en-US" sz="2000" dirty="0">
                <a:solidFill>
                  <a:schemeClr val="tx1">
                    <a:lumMod val="65000"/>
                    <a:lumOff val="35000"/>
                  </a:schemeClr>
                </a:solidFill>
                <a:effectLst/>
              </a:rPr>
              <a:t> value as the result. </a:t>
            </a:r>
          </a:p>
          <a:p>
            <a:r>
              <a:rPr lang="en-US" sz="2000" dirty="0">
                <a:solidFill>
                  <a:schemeClr val="tx1">
                    <a:lumMod val="65000"/>
                    <a:lumOff val="35000"/>
                  </a:schemeClr>
                </a:solidFill>
                <a:effectLst/>
              </a:rPr>
              <a:t>You can have multiple 'if' statements for multiple choice of statements inside an 'if' statement. </a:t>
            </a:r>
          </a:p>
          <a:p>
            <a:r>
              <a:rPr lang="en-US" sz="2000" dirty="0">
                <a:solidFill>
                  <a:schemeClr val="tx1">
                    <a:lumMod val="65000"/>
                    <a:lumOff val="35000"/>
                  </a:schemeClr>
                </a:solidFill>
                <a:effectLst/>
              </a:rPr>
              <a:t>There are different flavors of if-else statement: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Simple 'if' statement </a:t>
            </a:r>
          </a:p>
          <a:p>
            <a:pPr>
              <a:buFont typeface="Arial" panose="020B0604020202020204" pitchFamily="34" charset="0"/>
              <a:buChar char="•"/>
            </a:pPr>
            <a:r>
              <a:rPr lang="en-US" sz="2000" dirty="0">
                <a:solidFill>
                  <a:schemeClr val="tx1">
                    <a:lumMod val="65000"/>
                    <a:lumOff val="35000"/>
                  </a:schemeClr>
                </a:solidFill>
                <a:effectLst/>
              </a:rPr>
              <a:t>if -else  </a:t>
            </a:r>
          </a:p>
          <a:p>
            <a:pPr>
              <a:buFont typeface="Arial" panose="020B0604020202020204" pitchFamily="34" charset="0"/>
              <a:buChar char="•"/>
            </a:pPr>
            <a:r>
              <a:rPr lang="en-US" sz="2000" dirty="0">
                <a:solidFill>
                  <a:schemeClr val="tx1">
                    <a:lumMod val="65000"/>
                    <a:lumOff val="35000"/>
                  </a:schemeClr>
                </a:solidFill>
                <a:effectLst/>
              </a:rPr>
              <a:t>if–else–if ladder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Let us see each of them in detail.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if statement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'if' statement is used to execute a block of code if the given condition evaluates to true.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BC88CD80-4125-FE1F-78FD-412CD8FA7E07}"/>
              </a:ext>
            </a:extLst>
          </p:cNvPr>
          <p:cNvSpPr txBox="1"/>
          <p:nvPr/>
        </p:nvSpPr>
        <p:spPr>
          <a:xfrm>
            <a:off x="272592" y="5402900"/>
            <a:ext cx="6099142" cy="923330"/>
          </a:xfrm>
          <a:prstGeom prst="rect">
            <a:avLst/>
          </a:prstGeom>
          <a:noFill/>
        </p:spPr>
        <p:txBody>
          <a:bodyPr wrap="square">
            <a:spAutoFit/>
          </a:bodyPr>
          <a:lstStyle/>
          <a:p>
            <a:r>
              <a:rPr lang="en-IN" dirty="0"/>
              <a:t>if (condition) { </a:t>
            </a:r>
          </a:p>
          <a:p>
            <a:r>
              <a:rPr lang="en-IN" dirty="0"/>
              <a:t>// block of code that will be executed, if the condition is true </a:t>
            </a:r>
          </a:p>
          <a:p>
            <a:r>
              <a:rPr lang="en-IN" dirty="0"/>
              <a:t>} </a:t>
            </a:r>
          </a:p>
        </p:txBody>
      </p:sp>
    </p:spTree>
    <p:extLst>
      <p:ext uri="{BB962C8B-B14F-4D97-AF65-F5344CB8AC3E}">
        <p14:creationId xmlns:p14="http://schemas.microsoft.com/office/powerpoint/2010/main" val="40603287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600265-B978-8427-1B98-D90DAB9AD64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9561B5D-8163-55E1-8330-7FB2E243BB65}"/>
              </a:ext>
            </a:extLst>
          </p:cNvPr>
          <p:cNvSpPr>
            <a:spLocks noGrp="1"/>
          </p:cNvSpPr>
          <p:nvPr>
            <p:ph type="sldNum" sz="quarter" idx="12"/>
          </p:nvPr>
        </p:nvSpPr>
        <p:spPr/>
        <p:txBody>
          <a:bodyPr/>
          <a:lstStyle/>
          <a:p>
            <a:fld id="{4A777409-9C5A-4B07-8E32-19F22F7D558C}" type="slidenum">
              <a:rPr lang="en-IN" smtClean="0"/>
              <a:t>81</a:t>
            </a:fld>
            <a:endParaRPr lang="en-IN" dirty="0"/>
          </a:p>
        </p:txBody>
      </p:sp>
      <p:sp>
        <p:nvSpPr>
          <p:cNvPr id="5" name="TextBox 4">
            <a:extLst>
              <a:ext uri="{FF2B5EF4-FFF2-40B4-BE49-F238E27FC236}">
                <a16:creationId xmlns:a16="http://schemas.microsoft.com/office/drawing/2014/main" id="{E141C9D5-3085-0013-C8F8-0737B7704B05}"/>
              </a:ext>
            </a:extLst>
          </p:cNvPr>
          <p:cNvSpPr txBox="1"/>
          <p:nvPr/>
        </p:nvSpPr>
        <p:spPr>
          <a:xfrm>
            <a:off x="1060516" y="588331"/>
            <a:ext cx="6099142" cy="400110"/>
          </a:xfrm>
          <a:prstGeom prst="rect">
            <a:avLst/>
          </a:prstGeom>
          <a:noFill/>
        </p:spPr>
        <p:txBody>
          <a:bodyPr wrap="square">
            <a:spAutoFit/>
          </a:bodyPr>
          <a:lstStyle/>
          <a:p>
            <a:r>
              <a:rPr lang="en-IN" sz="2000" b="1" dirty="0">
                <a:solidFill>
                  <a:schemeClr val="tx1">
                    <a:lumMod val="65000"/>
                    <a:lumOff val="35000"/>
                  </a:schemeClr>
                </a:solidFill>
              </a:rPr>
              <a:t>Example: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188334A-D57F-40A1-62F6-FC5381FF4585}"/>
              </a:ext>
            </a:extLst>
          </p:cNvPr>
          <p:cNvSpPr txBox="1"/>
          <p:nvPr/>
        </p:nvSpPr>
        <p:spPr>
          <a:xfrm>
            <a:off x="1060515" y="1149599"/>
            <a:ext cx="9997125" cy="1477328"/>
          </a:xfrm>
          <a:prstGeom prst="rect">
            <a:avLst/>
          </a:prstGeom>
          <a:noFill/>
        </p:spPr>
        <p:txBody>
          <a:bodyPr wrap="square">
            <a:spAutoFit/>
          </a:bodyPr>
          <a:lstStyle/>
          <a:p>
            <a:r>
              <a:rPr lang="en-IN" dirty="0"/>
              <a:t>let num1 = 12; </a:t>
            </a:r>
          </a:p>
          <a:p>
            <a:r>
              <a:rPr lang="en-IN" dirty="0"/>
              <a:t>if (num1 % 2 == 0) { </a:t>
            </a:r>
          </a:p>
          <a:p>
            <a:r>
              <a:rPr lang="en-IN" dirty="0"/>
              <a:t>    console.log("It is an even number!!"); </a:t>
            </a:r>
          </a:p>
          <a:p>
            <a:r>
              <a:rPr lang="en-IN" dirty="0"/>
              <a:t>} </a:t>
            </a:r>
          </a:p>
          <a:p>
            <a:r>
              <a:rPr lang="en-IN" dirty="0"/>
              <a:t>// OUTPUT: It is an even number!! Because 12%2 evaluates to true </a:t>
            </a:r>
          </a:p>
        </p:txBody>
      </p:sp>
      <p:sp>
        <p:nvSpPr>
          <p:cNvPr id="9" name="TextBox 8">
            <a:extLst>
              <a:ext uri="{FF2B5EF4-FFF2-40B4-BE49-F238E27FC236}">
                <a16:creationId xmlns:a16="http://schemas.microsoft.com/office/drawing/2014/main" id="{94D90704-0573-8A9E-2F50-5C602652A067}"/>
              </a:ext>
            </a:extLst>
          </p:cNvPr>
          <p:cNvSpPr txBox="1"/>
          <p:nvPr/>
        </p:nvSpPr>
        <p:spPr>
          <a:xfrm>
            <a:off x="230956" y="2967335"/>
            <a:ext cx="11675097" cy="1015663"/>
          </a:xfrm>
          <a:prstGeom prst="rect">
            <a:avLst/>
          </a:prstGeom>
          <a:noFill/>
        </p:spPr>
        <p:txBody>
          <a:bodyPr wrap="square">
            <a:spAutoFit/>
          </a:bodyPr>
          <a:lstStyle/>
          <a:p>
            <a:r>
              <a:rPr lang="en-US" sz="2000" dirty="0">
                <a:solidFill>
                  <a:schemeClr val="tx1">
                    <a:lumMod val="65000"/>
                    <a:lumOff val="35000"/>
                  </a:schemeClr>
                </a:solidFill>
                <a:effectLst/>
              </a:rPr>
              <a:t>The 'else' statement is used to execute a block of code if the given condition evaluates to false.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D2DE7C1B-86CB-8131-F6C8-DFCE1C923961}"/>
              </a:ext>
            </a:extLst>
          </p:cNvPr>
          <p:cNvSpPr txBox="1"/>
          <p:nvPr/>
        </p:nvSpPr>
        <p:spPr>
          <a:xfrm>
            <a:off x="230955" y="4154011"/>
            <a:ext cx="9789737" cy="2031325"/>
          </a:xfrm>
          <a:prstGeom prst="rect">
            <a:avLst/>
          </a:prstGeom>
          <a:noFill/>
        </p:spPr>
        <p:txBody>
          <a:bodyPr wrap="square">
            <a:spAutoFit/>
          </a:bodyPr>
          <a:lstStyle/>
          <a:p>
            <a:r>
              <a:rPr lang="en-IN" dirty="0"/>
              <a:t>if (condition) { </a:t>
            </a:r>
          </a:p>
          <a:p>
            <a:r>
              <a:rPr lang="en-IN" dirty="0"/>
              <a:t> // block of code that will be executed, if the condition is true </a:t>
            </a:r>
          </a:p>
          <a:p>
            <a:r>
              <a:rPr lang="en-IN" dirty="0"/>
              <a:t>}</a:t>
            </a:r>
          </a:p>
          <a:p>
            <a:r>
              <a:rPr lang="en-IN" dirty="0"/>
              <a:t>else { </a:t>
            </a:r>
          </a:p>
          <a:p>
            <a:r>
              <a:rPr lang="en-IN" dirty="0"/>
              <a:t> // block of code that will be executed, if the condition is false </a:t>
            </a:r>
          </a:p>
          <a:p>
            <a:r>
              <a:rPr lang="en-IN" dirty="0"/>
              <a:t>}</a:t>
            </a:r>
          </a:p>
          <a:p>
            <a:r>
              <a:rPr lang="en-IN" dirty="0"/>
              <a:t>   </a:t>
            </a:r>
          </a:p>
        </p:txBody>
      </p:sp>
    </p:spTree>
    <p:extLst>
      <p:ext uri="{BB962C8B-B14F-4D97-AF65-F5344CB8AC3E}">
        <p14:creationId xmlns:p14="http://schemas.microsoft.com/office/powerpoint/2010/main" val="23411187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75C11-4C68-7CCF-552E-7DA5996EB09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2EA17F9-1224-38F4-9AD5-1CD8ED43BDBD}"/>
              </a:ext>
            </a:extLst>
          </p:cNvPr>
          <p:cNvSpPr>
            <a:spLocks noGrp="1"/>
          </p:cNvSpPr>
          <p:nvPr>
            <p:ph type="sldNum" sz="quarter" idx="12"/>
          </p:nvPr>
        </p:nvSpPr>
        <p:spPr/>
        <p:txBody>
          <a:bodyPr/>
          <a:lstStyle/>
          <a:p>
            <a:fld id="{4A777409-9C5A-4B07-8E32-19F22F7D558C}" type="slidenum">
              <a:rPr lang="en-IN" smtClean="0"/>
              <a:t>82</a:t>
            </a:fld>
            <a:endParaRPr lang="en-IN" dirty="0"/>
          </a:p>
        </p:txBody>
      </p:sp>
      <p:sp>
        <p:nvSpPr>
          <p:cNvPr id="5" name="TextBox 4">
            <a:extLst>
              <a:ext uri="{FF2B5EF4-FFF2-40B4-BE49-F238E27FC236}">
                <a16:creationId xmlns:a16="http://schemas.microsoft.com/office/drawing/2014/main" id="{BD9CB3E6-1D2F-A759-6C28-9B1A1594073A}"/>
              </a:ext>
            </a:extLst>
          </p:cNvPr>
          <p:cNvSpPr txBox="1"/>
          <p:nvPr/>
        </p:nvSpPr>
        <p:spPr>
          <a:xfrm>
            <a:off x="900260" y="560051"/>
            <a:ext cx="6099142" cy="400110"/>
          </a:xfrm>
          <a:prstGeom prst="rect">
            <a:avLst/>
          </a:prstGeom>
          <a:noFill/>
        </p:spPr>
        <p:txBody>
          <a:bodyPr wrap="square">
            <a:spAutoFit/>
          </a:bodyPr>
          <a:lstStyle/>
          <a:p>
            <a:r>
              <a:rPr lang="en-IN" sz="2000" b="1" dirty="0">
                <a:solidFill>
                  <a:schemeClr val="tx1">
                    <a:lumMod val="65000"/>
                    <a:lumOff val="35000"/>
                  </a:schemeClr>
                </a:solidFill>
              </a:rPr>
              <a:t>Example: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6E070F6-EC75-5023-0D59-311122CD94C4}"/>
              </a:ext>
            </a:extLst>
          </p:cNvPr>
          <p:cNvSpPr txBox="1"/>
          <p:nvPr/>
        </p:nvSpPr>
        <p:spPr>
          <a:xfrm>
            <a:off x="900260" y="1139453"/>
            <a:ext cx="11203756" cy="2308324"/>
          </a:xfrm>
          <a:prstGeom prst="rect">
            <a:avLst/>
          </a:prstGeom>
          <a:noFill/>
        </p:spPr>
        <p:txBody>
          <a:bodyPr wrap="square">
            <a:spAutoFit/>
          </a:bodyPr>
          <a:lstStyle/>
          <a:p>
            <a:r>
              <a:rPr lang="en-IN" dirty="0"/>
              <a:t>let num1 = 1; </a:t>
            </a:r>
          </a:p>
          <a:p>
            <a:r>
              <a:rPr lang="en-IN" dirty="0"/>
              <a:t>if (num1 % 2 == 0) { </a:t>
            </a:r>
          </a:p>
          <a:p>
            <a:r>
              <a:rPr lang="en-IN" dirty="0"/>
              <a:t>    console.log("It is an even number!!"); </a:t>
            </a:r>
          </a:p>
          <a:p>
            <a:r>
              <a:rPr lang="en-IN" dirty="0"/>
              <a:t>} </a:t>
            </a:r>
          </a:p>
          <a:p>
            <a:r>
              <a:rPr lang="en-IN" dirty="0"/>
              <a:t>else{ </a:t>
            </a:r>
          </a:p>
          <a:p>
            <a:r>
              <a:rPr lang="en-IN" dirty="0"/>
              <a:t>    console.log("It is an odd number!!");      </a:t>
            </a:r>
          </a:p>
          <a:p>
            <a:r>
              <a:rPr lang="en-IN" dirty="0"/>
              <a:t>} </a:t>
            </a:r>
          </a:p>
          <a:p>
            <a:r>
              <a:rPr lang="en-IN" dirty="0"/>
              <a:t>//OUTPUT: It is an odd number!! Because in if 1%2 evaluates to false and moves to else condition </a:t>
            </a:r>
          </a:p>
        </p:txBody>
      </p:sp>
      <p:sp>
        <p:nvSpPr>
          <p:cNvPr id="9" name="TextBox 8">
            <a:extLst>
              <a:ext uri="{FF2B5EF4-FFF2-40B4-BE49-F238E27FC236}">
                <a16:creationId xmlns:a16="http://schemas.microsoft.com/office/drawing/2014/main" id="{5C6505E2-4544-B3FC-E799-042BA923F922}"/>
              </a:ext>
            </a:extLst>
          </p:cNvPr>
          <p:cNvSpPr txBox="1"/>
          <p:nvPr/>
        </p:nvSpPr>
        <p:spPr>
          <a:xfrm>
            <a:off x="183821" y="3770969"/>
            <a:ext cx="11741085" cy="1015663"/>
          </a:xfrm>
          <a:prstGeom prst="rect">
            <a:avLst/>
          </a:prstGeom>
          <a:noFill/>
        </p:spPr>
        <p:txBody>
          <a:bodyPr wrap="square">
            <a:spAutoFit/>
          </a:bodyPr>
          <a:lstStyle/>
          <a:p>
            <a:r>
              <a:rPr lang="en-US" sz="2000" dirty="0">
                <a:solidFill>
                  <a:schemeClr val="tx1">
                    <a:lumMod val="65000"/>
                    <a:lumOff val="35000"/>
                  </a:schemeClr>
                </a:solidFill>
                <a:effectLst/>
              </a:rPr>
              <a:t>if...else ladder is used to check for a new condition when the first condition evaluates to false.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3F5B02F1-7B27-808D-E1D0-1A940AF452CB}"/>
              </a:ext>
            </a:extLst>
          </p:cNvPr>
          <p:cNvSpPr txBox="1"/>
          <p:nvPr/>
        </p:nvSpPr>
        <p:spPr>
          <a:xfrm>
            <a:off x="183821" y="4859419"/>
            <a:ext cx="11458282" cy="1754326"/>
          </a:xfrm>
          <a:prstGeom prst="rect">
            <a:avLst/>
          </a:prstGeom>
          <a:noFill/>
        </p:spPr>
        <p:txBody>
          <a:bodyPr wrap="square">
            <a:spAutoFit/>
          </a:bodyPr>
          <a:lstStyle/>
          <a:p>
            <a:r>
              <a:rPr lang="en-IN" dirty="0"/>
              <a:t>if (condition1) {</a:t>
            </a:r>
          </a:p>
          <a:p>
            <a:r>
              <a:rPr lang="en-IN" dirty="0"/>
              <a:t>    // block of code that will be executed if condition1 is true </a:t>
            </a:r>
          </a:p>
          <a:p>
            <a:r>
              <a:rPr lang="en-IN" dirty="0"/>
              <a:t>} </a:t>
            </a:r>
          </a:p>
          <a:p>
            <a:r>
              <a:rPr lang="en-IN" dirty="0"/>
              <a:t>else if (condition2) {</a:t>
            </a:r>
          </a:p>
          <a:p>
            <a:r>
              <a:rPr lang="en-IN" dirty="0"/>
              <a:t>    // block of code that will be executed if the condition1 is false and condition2 is true </a:t>
            </a:r>
          </a:p>
          <a:p>
            <a:r>
              <a:rPr lang="en-IN" dirty="0"/>
              <a:t>} </a:t>
            </a:r>
          </a:p>
        </p:txBody>
      </p:sp>
    </p:spTree>
    <p:extLst>
      <p:ext uri="{BB962C8B-B14F-4D97-AF65-F5344CB8AC3E}">
        <p14:creationId xmlns:p14="http://schemas.microsoft.com/office/powerpoint/2010/main" val="14828124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F92E00-4E1A-0522-EA74-1DCDC86DD07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6E41236-B66C-A3D9-DA2B-F24E048A90EE}"/>
              </a:ext>
            </a:extLst>
          </p:cNvPr>
          <p:cNvSpPr>
            <a:spLocks noGrp="1"/>
          </p:cNvSpPr>
          <p:nvPr>
            <p:ph type="sldNum" sz="quarter" idx="12"/>
          </p:nvPr>
        </p:nvSpPr>
        <p:spPr/>
        <p:txBody>
          <a:bodyPr/>
          <a:lstStyle/>
          <a:p>
            <a:fld id="{4A777409-9C5A-4B07-8E32-19F22F7D558C}" type="slidenum">
              <a:rPr lang="en-IN" smtClean="0"/>
              <a:t>83</a:t>
            </a:fld>
            <a:endParaRPr lang="en-IN" dirty="0"/>
          </a:p>
        </p:txBody>
      </p:sp>
      <p:sp>
        <p:nvSpPr>
          <p:cNvPr id="5" name="TextBox 4">
            <a:extLst>
              <a:ext uri="{FF2B5EF4-FFF2-40B4-BE49-F238E27FC236}">
                <a16:creationId xmlns:a16="http://schemas.microsoft.com/office/drawing/2014/main" id="{ED560483-375F-D210-49BC-C02D811028DF}"/>
              </a:ext>
            </a:extLst>
          </p:cNvPr>
          <p:cNvSpPr txBox="1"/>
          <p:nvPr/>
        </p:nvSpPr>
        <p:spPr>
          <a:xfrm>
            <a:off x="1211343" y="795002"/>
            <a:ext cx="9422091" cy="923330"/>
          </a:xfrm>
          <a:prstGeom prst="rect">
            <a:avLst/>
          </a:prstGeom>
          <a:noFill/>
        </p:spPr>
        <p:txBody>
          <a:bodyPr wrap="square">
            <a:spAutoFit/>
          </a:bodyPr>
          <a:lstStyle/>
          <a:p>
            <a:r>
              <a:rPr lang="en-IN" dirty="0"/>
              <a:t>else {</a:t>
            </a:r>
          </a:p>
          <a:p>
            <a:r>
              <a:rPr lang="en-IN" dirty="0"/>
              <a:t>    // block of code that will be executed if the condition1 is false and condition2 is false </a:t>
            </a:r>
          </a:p>
          <a:p>
            <a:r>
              <a:rPr lang="en-IN" dirty="0"/>
              <a:t>} </a:t>
            </a:r>
          </a:p>
        </p:txBody>
      </p:sp>
      <p:sp>
        <p:nvSpPr>
          <p:cNvPr id="7" name="TextBox 6">
            <a:extLst>
              <a:ext uri="{FF2B5EF4-FFF2-40B4-BE49-F238E27FC236}">
                <a16:creationId xmlns:a16="http://schemas.microsoft.com/office/drawing/2014/main" id="{74098B57-0CA4-80E3-EEC4-516EF2498D44}"/>
              </a:ext>
            </a:extLst>
          </p:cNvPr>
          <p:cNvSpPr txBox="1"/>
          <p:nvPr/>
        </p:nvSpPr>
        <p:spPr>
          <a:xfrm>
            <a:off x="485480" y="2001350"/>
            <a:ext cx="6099142" cy="400110"/>
          </a:xfrm>
          <a:prstGeom prst="rect">
            <a:avLst/>
          </a:prstGeom>
          <a:noFill/>
        </p:spPr>
        <p:txBody>
          <a:bodyPr wrap="square">
            <a:spAutoFit/>
          </a:bodyPr>
          <a:lstStyle/>
          <a:p>
            <a:r>
              <a:rPr lang="en-IN" sz="2000" b="1" dirty="0">
                <a:solidFill>
                  <a:schemeClr val="tx1">
                    <a:lumMod val="65000"/>
                    <a:lumOff val="35000"/>
                  </a:schemeClr>
                </a:solidFill>
              </a:rPr>
              <a:t>Example: </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63797C50-8A53-256F-B64C-AB719F6F67F4}"/>
              </a:ext>
            </a:extLst>
          </p:cNvPr>
          <p:cNvSpPr txBox="1"/>
          <p:nvPr/>
        </p:nvSpPr>
        <p:spPr>
          <a:xfrm>
            <a:off x="485480" y="2533901"/>
            <a:ext cx="11706520" cy="3139321"/>
          </a:xfrm>
          <a:prstGeom prst="rect">
            <a:avLst/>
          </a:prstGeom>
          <a:noFill/>
        </p:spPr>
        <p:txBody>
          <a:bodyPr wrap="square">
            <a:spAutoFit/>
          </a:bodyPr>
          <a:lstStyle/>
          <a:p>
            <a:r>
              <a:rPr lang="en-IN" dirty="0"/>
              <a:t>let marks = 76;</a:t>
            </a:r>
          </a:p>
          <a:p>
            <a:r>
              <a:rPr lang="en-IN" dirty="0"/>
              <a:t>if (marks &gt;= 75) {</a:t>
            </a:r>
          </a:p>
          <a:p>
            <a:r>
              <a:rPr lang="en-IN" dirty="0"/>
              <a:t>	console.log("Very Good");</a:t>
            </a:r>
          </a:p>
          <a:p>
            <a:r>
              <a:rPr lang="en-IN" dirty="0"/>
              <a:t>}</a:t>
            </a:r>
          </a:p>
          <a:p>
            <a:r>
              <a:rPr lang="en-IN" dirty="0"/>
              <a:t>else if (marks &lt; 85 &amp;&amp; marks &gt;= 50) {</a:t>
            </a:r>
          </a:p>
          <a:p>
            <a:r>
              <a:rPr lang="en-IN" dirty="0"/>
              <a:t>	console.log("Good");</a:t>
            </a:r>
          </a:p>
          <a:p>
            <a:r>
              <a:rPr lang="en-IN" dirty="0"/>
              <a:t>}</a:t>
            </a:r>
          </a:p>
          <a:p>
            <a:r>
              <a:rPr lang="en-IN" dirty="0"/>
              <a:t>else {</a:t>
            </a:r>
          </a:p>
          <a:p>
            <a:r>
              <a:rPr lang="en-IN" dirty="0"/>
              <a:t>	console.log("Needs Improvement");</a:t>
            </a:r>
          </a:p>
          <a:p>
            <a:r>
              <a:rPr lang="en-IN" dirty="0"/>
              <a:t>}</a:t>
            </a:r>
          </a:p>
          <a:p>
            <a:r>
              <a:rPr lang="en-IN" dirty="0"/>
              <a:t>// OUTPUT: Needs Improvement, Because the value of marks is 46 which doesn't satisfy the first two condition checks. </a:t>
            </a:r>
          </a:p>
        </p:txBody>
      </p:sp>
    </p:spTree>
    <p:extLst>
      <p:ext uri="{BB962C8B-B14F-4D97-AF65-F5344CB8AC3E}">
        <p14:creationId xmlns:p14="http://schemas.microsoft.com/office/powerpoint/2010/main" val="765619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E64D52-F024-66EA-BFD9-AC02A47AF92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D83CC11-B5F0-5410-9F69-3A3E0FCDA95B}"/>
              </a:ext>
            </a:extLst>
          </p:cNvPr>
          <p:cNvSpPr>
            <a:spLocks noGrp="1"/>
          </p:cNvSpPr>
          <p:nvPr>
            <p:ph type="sldNum" sz="quarter" idx="12"/>
          </p:nvPr>
        </p:nvSpPr>
        <p:spPr/>
        <p:txBody>
          <a:bodyPr/>
          <a:lstStyle/>
          <a:p>
            <a:fld id="{4A777409-9C5A-4B07-8E32-19F22F7D558C}" type="slidenum">
              <a:rPr lang="en-IN" smtClean="0"/>
              <a:t>84</a:t>
            </a:fld>
            <a:endParaRPr lang="en-IN" dirty="0"/>
          </a:p>
        </p:txBody>
      </p:sp>
      <p:sp>
        <p:nvSpPr>
          <p:cNvPr id="5" name="TextBox 4">
            <a:extLst>
              <a:ext uri="{FF2B5EF4-FFF2-40B4-BE49-F238E27FC236}">
                <a16:creationId xmlns:a16="http://schemas.microsoft.com/office/drawing/2014/main" id="{8EB0E427-7688-4E65-25C7-A006DC19BACE}"/>
              </a:ext>
            </a:extLst>
          </p:cNvPr>
          <p:cNvSpPr txBox="1"/>
          <p:nvPr/>
        </p:nvSpPr>
        <p:spPr>
          <a:xfrm>
            <a:off x="909686" y="578905"/>
            <a:ext cx="6099142" cy="400110"/>
          </a:xfrm>
          <a:prstGeom prst="rect">
            <a:avLst/>
          </a:prstGeom>
          <a:noFill/>
        </p:spPr>
        <p:txBody>
          <a:bodyPr wrap="square">
            <a:spAutoFit/>
          </a:bodyPr>
          <a:lstStyle/>
          <a:p>
            <a:r>
              <a:rPr lang="en-IN" sz="2000" b="1" dirty="0">
                <a:solidFill>
                  <a:schemeClr val="tx1">
                    <a:lumMod val="65000"/>
                    <a:lumOff val="35000"/>
                  </a:schemeClr>
                </a:solidFill>
              </a:rPr>
              <a:t>Switch Statement </a:t>
            </a:r>
          </a:p>
        </p:txBody>
      </p:sp>
      <p:sp>
        <p:nvSpPr>
          <p:cNvPr id="7" name="TextBox 6">
            <a:extLst>
              <a:ext uri="{FF2B5EF4-FFF2-40B4-BE49-F238E27FC236}">
                <a16:creationId xmlns:a16="http://schemas.microsoft.com/office/drawing/2014/main" id="{9505A448-BA35-FE69-7EAF-CC6A8DC8A309}"/>
              </a:ext>
            </a:extLst>
          </p:cNvPr>
          <p:cNvSpPr txBox="1"/>
          <p:nvPr/>
        </p:nvSpPr>
        <p:spPr>
          <a:xfrm>
            <a:off x="306371" y="1140891"/>
            <a:ext cx="10930380" cy="1015663"/>
          </a:xfrm>
          <a:prstGeom prst="rect">
            <a:avLst/>
          </a:prstGeom>
          <a:noFill/>
        </p:spPr>
        <p:txBody>
          <a:bodyPr wrap="square">
            <a:spAutoFit/>
          </a:bodyPr>
          <a:lstStyle/>
          <a:p>
            <a:r>
              <a:rPr lang="en-US" sz="2000" dirty="0">
                <a:solidFill>
                  <a:schemeClr val="tx1">
                    <a:lumMod val="65000"/>
                    <a:lumOff val="35000"/>
                  </a:schemeClr>
                </a:solidFill>
                <a:effectLst/>
              </a:rPr>
              <a:t>The Switch statement is used to select and evaluate one of the many blocks of code.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1D58D1BC-FFA2-700F-0C07-BBB0A685DF0D}"/>
              </a:ext>
            </a:extLst>
          </p:cNvPr>
          <p:cNvSpPr txBox="1"/>
          <p:nvPr/>
        </p:nvSpPr>
        <p:spPr>
          <a:xfrm>
            <a:off x="306371" y="2182650"/>
            <a:ext cx="6099142" cy="2585323"/>
          </a:xfrm>
          <a:prstGeom prst="rect">
            <a:avLst/>
          </a:prstGeom>
          <a:noFill/>
        </p:spPr>
        <p:txBody>
          <a:bodyPr wrap="square">
            <a:spAutoFit/>
          </a:bodyPr>
          <a:lstStyle/>
          <a:p>
            <a:r>
              <a:rPr lang="en-IN" dirty="0"/>
              <a:t>switch (expression) {</a:t>
            </a:r>
          </a:p>
          <a:p>
            <a:r>
              <a:rPr lang="en-IN" dirty="0"/>
              <a:t>    case value1: code block;</a:t>
            </a:r>
          </a:p>
          <a:p>
            <a:r>
              <a:rPr lang="en-IN" dirty="0"/>
              <a:t>                 break;</a:t>
            </a:r>
          </a:p>
          <a:p>
            <a:r>
              <a:rPr lang="en-IN" dirty="0"/>
              <a:t>    case value2: code block;</a:t>
            </a:r>
          </a:p>
          <a:p>
            <a:r>
              <a:rPr lang="en-IN" dirty="0"/>
              <a:t>                 break;</a:t>
            </a:r>
          </a:p>
          <a:p>
            <a:r>
              <a:rPr lang="en-IN" dirty="0"/>
              <a:t>    case </a:t>
            </a:r>
            <a:r>
              <a:rPr lang="en-IN" dirty="0" err="1"/>
              <a:t>valueN</a:t>
            </a:r>
            <a:r>
              <a:rPr lang="en-IN" dirty="0"/>
              <a:t>: code block;</a:t>
            </a:r>
          </a:p>
          <a:p>
            <a:r>
              <a:rPr lang="en-IN" dirty="0"/>
              <a:t>                 break;</a:t>
            </a:r>
          </a:p>
          <a:p>
            <a:r>
              <a:rPr lang="en-IN" dirty="0"/>
              <a:t>    default: code block;              </a:t>
            </a:r>
          </a:p>
          <a:p>
            <a:r>
              <a:rPr lang="en-IN" dirty="0"/>
              <a:t>} </a:t>
            </a:r>
          </a:p>
        </p:txBody>
      </p:sp>
      <p:sp>
        <p:nvSpPr>
          <p:cNvPr id="11" name="TextBox 10">
            <a:extLst>
              <a:ext uri="{FF2B5EF4-FFF2-40B4-BE49-F238E27FC236}">
                <a16:creationId xmlns:a16="http://schemas.microsoft.com/office/drawing/2014/main" id="{70F0CB2B-BCE8-D2D0-2F9E-1CE04AAD3105}"/>
              </a:ext>
            </a:extLst>
          </p:cNvPr>
          <p:cNvSpPr txBox="1"/>
          <p:nvPr/>
        </p:nvSpPr>
        <p:spPr>
          <a:xfrm>
            <a:off x="306371" y="4767973"/>
            <a:ext cx="11646817" cy="1631216"/>
          </a:xfrm>
          <a:prstGeom prst="rect">
            <a:avLst/>
          </a:prstGeom>
          <a:noFill/>
        </p:spPr>
        <p:txBody>
          <a:bodyPr wrap="square">
            <a:spAutoFit/>
          </a:bodyPr>
          <a:lstStyle/>
          <a:p>
            <a:r>
              <a:rPr lang="en-US" sz="2000" dirty="0">
                <a:solidFill>
                  <a:schemeClr val="tx1">
                    <a:lumMod val="65000"/>
                    <a:lumOff val="35000"/>
                  </a:schemeClr>
                </a:solidFill>
                <a:effectLst/>
              </a:rPr>
              <a:t>'break' statement is used to come out of the switch and continue execution of statement(s) the following switch. </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the given Employee performance rating (between 1 to 5), displays the appropriate performance badge. </a:t>
            </a:r>
          </a:p>
        </p:txBody>
      </p:sp>
    </p:spTree>
    <p:extLst>
      <p:ext uri="{BB962C8B-B14F-4D97-AF65-F5344CB8AC3E}">
        <p14:creationId xmlns:p14="http://schemas.microsoft.com/office/powerpoint/2010/main" val="5289966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F300DA-C7BE-1181-5850-B35F4F5E856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2CDD900-D399-8DAA-9ABF-E9B29B960DF3}"/>
              </a:ext>
            </a:extLst>
          </p:cNvPr>
          <p:cNvSpPr>
            <a:spLocks noGrp="1"/>
          </p:cNvSpPr>
          <p:nvPr>
            <p:ph type="sldNum" sz="quarter" idx="12"/>
          </p:nvPr>
        </p:nvSpPr>
        <p:spPr/>
        <p:txBody>
          <a:bodyPr/>
          <a:lstStyle/>
          <a:p>
            <a:fld id="{4A777409-9C5A-4B07-8E32-19F22F7D558C}" type="slidenum">
              <a:rPr lang="en-IN" smtClean="0"/>
              <a:t>85</a:t>
            </a:fld>
            <a:endParaRPr lang="en-IN" dirty="0"/>
          </a:p>
        </p:txBody>
      </p:sp>
      <p:sp>
        <p:nvSpPr>
          <p:cNvPr id="5" name="TextBox 4">
            <a:extLst>
              <a:ext uri="{FF2B5EF4-FFF2-40B4-BE49-F238E27FC236}">
                <a16:creationId xmlns:a16="http://schemas.microsoft.com/office/drawing/2014/main" id="{65FC0896-12B3-45CB-4C99-4DD0DEA860E7}"/>
              </a:ext>
            </a:extLst>
          </p:cNvPr>
          <p:cNvSpPr txBox="1"/>
          <p:nvPr/>
        </p:nvSpPr>
        <p:spPr>
          <a:xfrm>
            <a:off x="914400" y="483226"/>
            <a:ext cx="8686800" cy="5632311"/>
          </a:xfrm>
          <a:prstGeom prst="rect">
            <a:avLst/>
          </a:prstGeom>
          <a:noFill/>
        </p:spPr>
        <p:txBody>
          <a:bodyPr wrap="square">
            <a:spAutoFit/>
          </a:bodyPr>
          <a:lstStyle/>
          <a:p>
            <a:r>
              <a:rPr lang="en-IN" dirty="0"/>
              <a:t>var </a:t>
            </a:r>
            <a:r>
              <a:rPr lang="en-IN" dirty="0" err="1"/>
              <a:t>perfRating</a:t>
            </a:r>
            <a:r>
              <a:rPr lang="en-IN" dirty="0"/>
              <a:t> = 5;</a:t>
            </a:r>
          </a:p>
          <a:p>
            <a:r>
              <a:rPr lang="en-IN" dirty="0"/>
              <a:t>switch (</a:t>
            </a:r>
            <a:r>
              <a:rPr lang="en-IN" dirty="0" err="1"/>
              <a:t>perfRating</a:t>
            </a:r>
            <a:r>
              <a:rPr lang="en-IN" dirty="0"/>
              <a:t>) {</a:t>
            </a:r>
          </a:p>
          <a:p>
            <a:r>
              <a:rPr lang="en-IN" dirty="0"/>
              <a:t>    case 5:</a:t>
            </a:r>
          </a:p>
          <a:p>
            <a:r>
              <a:rPr lang="en-IN" dirty="0"/>
              <a:t>        console.log("Very Poor");</a:t>
            </a:r>
          </a:p>
          <a:p>
            <a:r>
              <a:rPr lang="en-IN" dirty="0"/>
              <a:t>        break;</a:t>
            </a:r>
          </a:p>
          <a:p>
            <a:r>
              <a:rPr lang="en-IN" dirty="0"/>
              <a:t>    case 4:</a:t>
            </a:r>
          </a:p>
          <a:p>
            <a:r>
              <a:rPr lang="en-IN" dirty="0"/>
              <a:t>        console.log("Needs Improvement");</a:t>
            </a:r>
          </a:p>
          <a:p>
            <a:r>
              <a:rPr lang="en-IN" dirty="0"/>
              <a:t>        break;</a:t>
            </a:r>
          </a:p>
          <a:p>
            <a:r>
              <a:rPr lang="en-IN" dirty="0"/>
              <a:t>    case 3:</a:t>
            </a:r>
          </a:p>
          <a:p>
            <a:r>
              <a:rPr lang="en-IN" dirty="0"/>
              <a:t>        console.log("Met Expectations");</a:t>
            </a:r>
          </a:p>
          <a:p>
            <a:r>
              <a:rPr lang="en-IN" dirty="0"/>
              <a:t>        break;</a:t>
            </a:r>
          </a:p>
          <a:p>
            <a:r>
              <a:rPr lang="en-IN" dirty="0"/>
              <a:t>    case 2:</a:t>
            </a:r>
          </a:p>
          <a:p>
            <a:r>
              <a:rPr lang="en-IN" dirty="0"/>
              <a:t>        console.log("Commendable");</a:t>
            </a:r>
          </a:p>
          <a:p>
            <a:r>
              <a:rPr lang="en-IN" dirty="0"/>
              <a:t>        break;</a:t>
            </a:r>
          </a:p>
          <a:p>
            <a:r>
              <a:rPr lang="en-IN" dirty="0"/>
              <a:t>    case 1:</a:t>
            </a:r>
          </a:p>
          <a:p>
            <a:r>
              <a:rPr lang="en-IN" dirty="0"/>
              <a:t>        console.log("Outstanding");</a:t>
            </a:r>
          </a:p>
          <a:p>
            <a:r>
              <a:rPr lang="en-IN" dirty="0"/>
              <a:t>        break;</a:t>
            </a:r>
          </a:p>
          <a:p>
            <a:r>
              <a:rPr lang="en-IN" dirty="0"/>
              <a:t>    default:</a:t>
            </a:r>
          </a:p>
          <a:p>
            <a:r>
              <a:rPr lang="en-IN" dirty="0"/>
              <a:t>        console.log("Sorry!! Invalid Rating.");</a:t>
            </a:r>
          </a:p>
          <a:p>
            <a:r>
              <a:rPr lang="en-IN" dirty="0"/>
              <a:t>}</a:t>
            </a:r>
          </a:p>
        </p:txBody>
      </p:sp>
      <p:sp>
        <p:nvSpPr>
          <p:cNvPr id="7" name="TextBox 6">
            <a:extLst>
              <a:ext uri="{FF2B5EF4-FFF2-40B4-BE49-F238E27FC236}">
                <a16:creationId xmlns:a16="http://schemas.microsoft.com/office/drawing/2014/main" id="{D8B38423-CA3A-C6A1-541D-CA2201F29261}"/>
              </a:ext>
            </a:extLst>
          </p:cNvPr>
          <p:cNvSpPr txBox="1"/>
          <p:nvPr/>
        </p:nvSpPr>
        <p:spPr>
          <a:xfrm>
            <a:off x="914400" y="6169580"/>
            <a:ext cx="6099142" cy="400110"/>
          </a:xfrm>
          <a:prstGeom prst="rect">
            <a:avLst/>
          </a:prstGeom>
          <a:noFill/>
        </p:spPr>
        <p:txBody>
          <a:bodyPr wrap="square">
            <a:spAutoFit/>
          </a:bodyPr>
          <a:lstStyle/>
          <a:p>
            <a:r>
              <a:rPr lang="en-IN" sz="2000" b="1" dirty="0">
                <a:solidFill>
                  <a:schemeClr val="tx1">
                    <a:lumMod val="65000"/>
                    <a:lumOff val="35000"/>
                  </a:schemeClr>
                </a:solidFill>
                <a:effectLst/>
              </a:rPr>
              <a:t>OUTPUT:</a:t>
            </a:r>
            <a:r>
              <a:rPr lang="en-IN" sz="2000" dirty="0">
                <a:solidFill>
                  <a:schemeClr val="tx1">
                    <a:lumMod val="65000"/>
                    <a:lumOff val="35000"/>
                  </a:schemeClr>
                </a:solidFill>
                <a:effectLst/>
              </a:rPr>
              <a:t>  Very Poor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0690307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4F615F-278F-C695-E167-B3E5BFF250B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63944AF-9E24-460C-26E9-4091D2206C7C}"/>
              </a:ext>
            </a:extLst>
          </p:cNvPr>
          <p:cNvSpPr>
            <a:spLocks noGrp="1"/>
          </p:cNvSpPr>
          <p:nvPr>
            <p:ph type="sldNum" sz="quarter" idx="12"/>
          </p:nvPr>
        </p:nvSpPr>
        <p:spPr/>
        <p:txBody>
          <a:bodyPr/>
          <a:lstStyle/>
          <a:p>
            <a:fld id="{4A777409-9C5A-4B07-8E32-19F22F7D558C}" type="slidenum">
              <a:rPr lang="en-IN" smtClean="0"/>
              <a:t>86</a:t>
            </a:fld>
            <a:endParaRPr lang="en-IN" dirty="0"/>
          </a:p>
        </p:txBody>
      </p:sp>
      <p:sp>
        <p:nvSpPr>
          <p:cNvPr id="5" name="TextBox 4">
            <a:extLst>
              <a:ext uri="{FF2B5EF4-FFF2-40B4-BE49-F238E27FC236}">
                <a16:creationId xmlns:a16="http://schemas.microsoft.com/office/drawing/2014/main" id="{6A7E4366-BFEE-01B4-0815-4B84C23C7ECF}"/>
              </a:ext>
            </a:extLst>
          </p:cNvPr>
          <p:cNvSpPr txBox="1"/>
          <p:nvPr/>
        </p:nvSpPr>
        <p:spPr>
          <a:xfrm>
            <a:off x="989029" y="697112"/>
            <a:ext cx="10530526" cy="1938992"/>
          </a:xfrm>
          <a:prstGeom prst="rect">
            <a:avLst/>
          </a:prstGeom>
          <a:noFill/>
        </p:spPr>
        <p:txBody>
          <a:bodyPr wrap="square">
            <a:spAutoFit/>
          </a:bodyPr>
          <a:lstStyle/>
          <a:p>
            <a:r>
              <a:rPr lang="en-US" sz="2000" dirty="0">
                <a:solidFill>
                  <a:schemeClr val="tx1">
                    <a:lumMod val="65000"/>
                    <a:lumOff val="35000"/>
                  </a:schemeClr>
                </a:solidFill>
                <a:effectLst/>
              </a:rPr>
              <a:t>The break statements allow to get control out of the switch once we any match is found.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 Example: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the given Employee performance rating (between 1 to 5), displays the appropriate performance badge. </a:t>
            </a:r>
          </a:p>
        </p:txBody>
      </p:sp>
      <p:sp>
        <p:nvSpPr>
          <p:cNvPr id="7" name="TextBox 6">
            <a:extLst>
              <a:ext uri="{FF2B5EF4-FFF2-40B4-BE49-F238E27FC236}">
                <a16:creationId xmlns:a16="http://schemas.microsoft.com/office/drawing/2014/main" id="{1A10BCDB-95C9-F80E-90B6-FBD10BEAB4E6}"/>
              </a:ext>
            </a:extLst>
          </p:cNvPr>
          <p:cNvSpPr txBox="1"/>
          <p:nvPr/>
        </p:nvSpPr>
        <p:spPr>
          <a:xfrm>
            <a:off x="898688" y="2710135"/>
            <a:ext cx="10394623" cy="3970318"/>
          </a:xfrm>
          <a:prstGeom prst="rect">
            <a:avLst/>
          </a:prstGeom>
          <a:noFill/>
        </p:spPr>
        <p:txBody>
          <a:bodyPr wrap="square">
            <a:spAutoFit/>
          </a:bodyPr>
          <a:lstStyle/>
          <a:p>
            <a:r>
              <a:rPr lang="en-IN" dirty="0"/>
              <a:t>var </a:t>
            </a:r>
            <a:r>
              <a:rPr lang="en-IN" dirty="0" err="1"/>
              <a:t>perfRating</a:t>
            </a:r>
            <a:r>
              <a:rPr lang="en-IN" dirty="0"/>
              <a:t> = 3; </a:t>
            </a:r>
          </a:p>
          <a:p>
            <a:r>
              <a:rPr lang="en-IN" dirty="0"/>
              <a:t>switch (</a:t>
            </a:r>
            <a:r>
              <a:rPr lang="en-IN" dirty="0" err="1"/>
              <a:t>perfRating</a:t>
            </a:r>
            <a:r>
              <a:rPr lang="en-IN" dirty="0"/>
              <a:t>) { </a:t>
            </a:r>
          </a:p>
          <a:p>
            <a:r>
              <a:rPr lang="en-IN" dirty="0"/>
              <a:t>    case 5: </a:t>
            </a:r>
          </a:p>
          <a:p>
            <a:r>
              <a:rPr lang="en-IN" dirty="0"/>
              <a:t>        console.log("Very Poor"); </a:t>
            </a:r>
          </a:p>
          <a:p>
            <a:r>
              <a:rPr lang="en-IN" dirty="0"/>
              <a:t>        break;</a:t>
            </a:r>
          </a:p>
          <a:p>
            <a:r>
              <a:rPr lang="en-IN" dirty="0"/>
              <a:t>    case 4: </a:t>
            </a:r>
          </a:p>
          <a:p>
            <a:r>
              <a:rPr lang="en-IN" dirty="0"/>
              <a:t>        console.log("Needs Improvement");</a:t>
            </a:r>
          </a:p>
          <a:p>
            <a:r>
              <a:rPr lang="en-IN" dirty="0"/>
              <a:t>        break; </a:t>
            </a:r>
          </a:p>
          <a:p>
            <a:r>
              <a:rPr lang="en-IN" dirty="0"/>
              <a:t>    case 3: </a:t>
            </a:r>
          </a:p>
          <a:p>
            <a:r>
              <a:rPr lang="en-IN" dirty="0"/>
              <a:t>        console.log("Met Expectations"); </a:t>
            </a:r>
          </a:p>
          <a:p>
            <a:r>
              <a:rPr lang="en-IN" dirty="0"/>
              <a:t>        break;</a:t>
            </a:r>
          </a:p>
          <a:p>
            <a:r>
              <a:rPr lang="en-IN" dirty="0"/>
              <a:t>    case 2:  </a:t>
            </a:r>
          </a:p>
          <a:p>
            <a:r>
              <a:rPr lang="en-IN" dirty="0"/>
              <a:t>        console.log("Commendable"); </a:t>
            </a:r>
          </a:p>
          <a:p>
            <a:r>
              <a:rPr lang="en-IN" dirty="0"/>
              <a:t>        break;</a:t>
            </a:r>
          </a:p>
        </p:txBody>
      </p:sp>
    </p:spTree>
    <p:extLst>
      <p:ext uri="{BB962C8B-B14F-4D97-AF65-F5344CB8AC3E}">
        <p14:creationId xmlns:p14="http://schemas.microsoft.com/office/powerpoint/2010/main" val="13238807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06AD4B-4F79-3CF5-D13A-7B5D9788288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58D5C4E-EE9F-6827-051B-CDCA1FC625BD}"/>
              </a:ext>
            </a:extLst>
          </p:cNvPr>
          <p:cNvSpPr>
            <a:spLocks noGrp="1"/>
          </p:cNvSpPr>
          <p:nvPr>
            <p:ph type="sldNum" sz="quarter" idx="12"/>
          </p:nvPr>
        </p:nvSpPr>
        <p:spPr/>
        <p:txBody>
          <a:bodyPr/>
          <a:lstStyle/>
          <a:p>
            <a:fld id="{4A777409-9C5A-4B07-8E32-19F22F7D558C}" type="slidenum">
              <a:rPr lang="en-IN" smtClean="0"/>
              <a:t>87</a:t>
            </a:fld>
            <a:endParaRPr lang="en-IN" dirty="0"/>
          </a:p>
        </p:txBody>
      </p:sp>
      <p:sp>
        <p:nvSpPr>
          <p:cNvPr id="5" name="TextBox 4">
            <a:extLst>
              <a:ext uri="{FF2B5EF4-FFF2-40B4-BE49-F238E27FC236}">
                <a16:creationId xmlns:a16="http://schemas.microsoft.com/office/drawing/2014/main" id="{EEC13EE7-9F20-7F30-5958-FAABD0A8BB5B}"/>
              </a:ext>
            </a:extLst>
          </p:cNvPr>
          <p:cNvSpPr txBox="1"/>
          <p:nvPr/>
        </p:nvSpPr>
        <p:spPr>
          <a:xfrm>
            <a:off x="843698" y="661589"/>
            <a:ext cx="9092153" cy="2862322"/>
          </a:xfrm>
          <a:prstGeom prst="rect">
            <a:avLst/>
          </a:prstGeom>
          <a:noFill/>
        </p:spPr>
        <p:txBody>
          <a:bodyPr wrap="square">
            <a:spAutoFit/>
          </a:bodyPr>
          <a:lstStyle/>
          <a:p>
            <a:r>
              <a:rPr lang="en-IN" dirty="0"/>
              <a:t>    case 1: </a:t>
            </a:r>
          </a:p>
          <a:p>
            <a:r>
              <a:rPr lang="en-IN" dirty="0"/>
              <a:t>        console.log("Outstanding"); </a:t>
            </a:r>
          </a:p>
          <a:p>
            <a:r>
              <a:rPr lang="en-IN" dirty="0"/>
              <a:t>        break;</a:t>
            </a:r>
          </a:p>
          <a:p>
            <a:r>
              <a:rPr lang="en-IN" dirty="0"/>
              <a:t>    default: </a:t>
            </a:r>
          </a:p>
          <a:p>
            <a:r>
              <a:rPr lang="en-IN" dirty="0"/>
              <a:t>        console.log("Sorry!! Invalid Rating."); </a:t>
            </a:r>
          </a:p>
          <a:p>
            <a:r>
              <a:rPr lang="en-IN" dirty="0"/>
              <a:t>} </a:t>
            </a:r>
          </a:p>
          <a:p>
            <a:r>
              <a:rPr lang="en-IN" dirty="0"/>
              <a:t>/*</a:t>
            </a:r>
          </a:p>
          <a:p>
            <a:r>
              <a:rPr lang="en-IN" dirty="0"/>
              <a:t> OUTPUT: </a:t>
            </a:r>
          </a:p>
          <a:p>
            <a:r>
              <a:rPr lang="en-IN" dirty="0"/>
              <a:t> Met Expectation </a:t>
            </a:r>
          </a:p>
          <a:p>
            <a:r>
              <a:rPr lang="en-IN" dirty="0"/>
              <a:t>*/</a:t>
            </a:r>
          </a:p>
        </p:txBody>
      </p:sp>
      <p:sp>
        <p:nvSpPr>
          <p:cNvPr id="7" name="TextBox 6">
            <a:extLst>
              <a:ext uri="{FF2B5EF4-FFF2-40B4-BE49-F238E27FC236}">
                <a16:creationId xmlns:a16="http://schemas.microsoft.com/office/drawing/2014/main" id="{D756FBEA-7F28-7B92-6512-3333C905A61F}"/>
              </a:ext>
            </a:extLst>
          </p:cNvPr>
          <p:cNvSpPr txBox="1"/>
          <p:nvPr/>
        </p:nvSpPr>
        <p:spPr>
          <a:xfrm>
            <a:off x="428918" y="3924468"/>
            <a:ext cx="11137769" cy="1631216"/>
          </a:xfrm>
          <a:prstGeom prst="rect">
            <a:avLst/>
          </a:prstGeom>
          <a:noFill/>
        </p:spPr>
        <p:txBody>
          <a:bodyPr wrap="square">
            <a:spAutoFit/>
          </a:bodyPr>
          <a:lstStyle/>
          <a:p>
            <a:r>
              <a:rPr lang="en-US" sz="2000" dirty="0">
                <a:solidFill>
                  <a:schemeClr val="tx1">
                    <a:lumMod val="65000"/>
                    <a:lumOff val="35000"/>
                  </a:schemeClr>
                </a:solidFill>
              </a:rPr>
              <a:t>The r</a:t>
            </a:r>
            <a:r>
              <a:rPr lang="en-US" sz="2000" dirty="0">
                <a:solidFill>
                  <a:schemeClr val="tx1">
                    <a:lumMod val="65000"/>
                    <a:lumOff val="35000"/>
                  </a:schemeClr>
                </a:solidFill>
                <a:effectLst/>
              </a:rPr>
              <a:t>eason for the above output is,</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first </a:t>
            </a:r>
            <a:r>
              <a:rPr lang="en-US" sz="2000" dirty="0" err="1">
                <a:solidFill>
                  <a:schemeClr val="tx1">
                    <a:lumMod val="65000"/>
                    <a:lumOff val="35000"/>
                  </a:schemeClr>
                </a:solidFill>
                <a:effectLst/>
              </a:rPr>
              <a:t>perfRating</a:t>
            </a:r>
            <a:r>
              <a:rPr lang="en-US" sz="2000" dirty="0">
                <a:solidFill>
                  <a:schemeClr val="tx1">
                    <a:lumMod val="65000"/>
                    <a:lumOff val="35000"/>
                  </a:schemeClr>
                </a:solidFill>
                <a:effectLst/>
              </a:rPr>
              <a:t> value is checked against case 5 and it does not match. Next, it is checked against case 4 and it also does not match. Next, when it is checked against case 3. it got a match hence “Met Expectation” is displayed, and the break statement moves the execution control out of the switch statement. </a:t>
            </a:r>
            <a:br>
              <a:rPr lang="en-US" sz="2000" dirty="0">
                <a:solidFill>
                  <a:schemeClr val="tx1">
                    <a:lumMod val="65000"/>
                    <a:lumOff val="35000"/>
                  </a:schemeClr>
                </a:solidFill>
              </a:rPr>
            </a:br>
            <a:r>
              <a:rPr lang="en-US" sz="2000" dirty="0">
                <a:solidFill>
                  <a:schemeClr val="tx1">
                    <a:lumMod val="65000"/>
                    <a:lumOff val="35000"/>
                  </a:schemeClr>
                </a:solidFill>
              </a:rPr>
              <a: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2525887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077EFF-0E27-5DB8-69DB-4526147C990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9CDFB4A-522C-F64A-4D6C-9A51DED732AF}"/>
              </a:ext>
            </a:extLst>
          </p:cNvPr>
          <p:cNvSpPr>
            <a:spLocks noGrp="1"/>
          </p:cNvSpPr>
          <p:nvPr>
            <p:ph type="sldNum" sz="quarter" idx="12"/>
          </p:nvPr>
        </p:nvSpPr>
        <p:spPr/>
        <p:txBody>
          <a:bodyPr/>
          <a:lstStyle/>
          <a:p>
            <a:fld id="{4A777409-9C5A-4B07-8E32-19F22F7D558C}" type="slidenum">
              <a:rPr lang="en-IN" smtClean="0"/>
              <a:t>88</a:t>
            </a:fld>
            <a:endParaRPr lang="en-IN" dirty="0"/>
          </a:p>
        </p:txBody>
      </p:sp>
      <p:sp>
        <p:nvSpPr>
          <p:cNvPr id="5" name="TextBox 4">
            <a:extLst>
              <a:ext uri="{FF2B5EF4-FFF2-40B4-BE49-F238E27FC236}">
                <a16:creationId xmlns:a16="http://schemas.microsoft.com/office/drawing/2014/main" id="{202D828F-41D2-37B8-F9E2-D2884F4CAD19}"/>
              </a:ext>
            </a:extLst>
          </p:cNvPr>
          <p:cNvSpPr txBox="1"/>
          <p:nvPr/>
        </p:nvSpPr>
        <p:spPr>
          <a:xfrm>
            <a:off x="989029" y="597758"/>
            <a:ext cx="8607458" cy="400110"/>
          </a:xfrm>
          <a:prstGeom prst="rect">
            <a:avLst/>
          </a:prstGeom>
          <a:noFill/>
        </p:spPr>
        <p:txBody>
          <a:bodyPr wrap="square">
            <a:spAutoFit/>
          </a:bodyPr>
          <a:lstStyle/>
          <a:p>
            <a:r>
              <a:rPr lang="en-US" sz="2000" dirty="0">
                <a:solidFill>
                  <a:schemeClr val="tx1">
                    <a:lumMod val="65000"/>
                    <a:lumOff val="35000"/>
                  </a:schemeClr>
                </a:solidFill>
                <a:effectLst/>
              </a:rPr>
              <a:t>Consider the below code snippet without break statement: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635359C-381A-D3FE-A9EC-B81A1B75B93C}"/>
              </a:ext>
            </a:extLst>
          </p:cNvPr>
          <p:cNvSpPr txBox="1"/>
          <p:nvPr/>
        </p:nvSpPr>
        <p:spPr>
          <a:xfrm>
            <a:off x="989029" y="997868"/>
            <a:ext cx="10732417" cy="5632311"/>
          </a:xfrm>
          <a:prstGeom prst="rect">
            <a:avLst/>
          </a:prstGeom>
          <a:noFill/>
        </p:spPr>
        <p:txBody>
          <a:bodyPr wrap="square">
            <a:spAutoFit/>
          </a:bodyPr>
          <a:lstStyle/>
          <a:p>
            <a:r>
              <a:rPr lang="en-IN" dirty="0"/>
              <a:t>var </a:t>
            </a:r>
            <a:r>
              <a:rPr lang="en-IN" dirty="0" err="1"/>
              <a:t>perfRating</a:t>
            </a:r>
            <a:r>
              <a:rPr lang="en-IN" dirty="0"/>
              <a:t> = 5; </a:t>
            </a:r>
          </a:p>
          <a:p>
            <a:r>
              <a:rPr lang="en-IN" dirty="0"/>
              <a:t>switch (</a:t>
            </a:r>
            <a:r>
              <a:rPr lang="en-IN" dirty="0" err="1"/>
              <a:t>perfRating</a:t>
            </a:r>
            <a:r>
              <a:rPr lang="en-IN" dirty="0"/>
              <a:t>) { </a:t>
            </a:r>
          </a:p>
          <a:p>
            <a:r>
              <a:rPr lang="en-IN" dirty="0"/>
              <a:t>    case 5: </a:t>
            </a:r>
          </a:p>
          <a:p>
            <a:r>
              <a:rPr lang="en-IN" dirty="0"/>
              <a:t>        console.log("Very Poor"); </a:t>
            </a:r>
          </a:p>
          <a:p>
            <a:r>
              <a:rPr lang="en-IN" dirty="0"/>
              <a:t>       </a:t>
            </a:r>
          </a:p>
          <a:p>
            <a:r>
              <a:rPr lang="en-IN" dirty="0"/>
              <a:t>    case 4: </a:t>
            </a:r>
          </a:p>
          <a:p>
            <a:r>
              <a:rPr lang="en-IN" dirty="0"/>
              <a:t>        console.log("Needs Improvement"); </a:t>
            </a:r>
          </a:p>
          <a:p>
            <a:r>
              <a:rPr lang="en-IN" dirty="0"/>
              <a:t>       </a:t>
            </a:r>
          </a:p>
          <a:p>
            <a:r>
              <a:rPr lang="en-IN" dirty="0"/>
              <a:t>    case 3: </a:t>
            </a:r>
          </a:p>
          <a:p>
            <a:r>
              <a:rPr lang="en-IN" dirty="0"/>
              <a:t>        console.log("Met Expectations"); </a:t>
            </a:r>
          </a:p>
          <a:p>
            <a:r>
              <a:rPr lang="en-IN" dirty="0"/>
              <a:t>       </a:t>
            </a:r>
          </a:p>
          <a:p>
            <a:r>
              <a:rPr lang="en-IN" dirty="0"/>
              <a:t>    case 2: </a:t>
            </a:r>
          </a:p>
          <a:p>
            <a:r>
              <a:rPr lang="en-IN" dirty="0"/>
              <a:t>        console.log("Commendable"); </a:t>
            </a:r>
          </a:p>
          <a:p>
            <a:r>
              <a:rPr lang="en-IN" dirty="0"/>
              <a:t>      </a:t>
            </a:r>
          </a:p>
          <a:p>
            <a:r>
              <a:rPr lang="en-IN" dirty="0"/>
              <a:t>    case 1: </a:t>
            </a:r>
          </a:p>
          <a:p>
            <a:r>
              <a:rPr lang="en-IN" dirty="0"/>
              <a:t>        console.log("Outstanding"); </a:t>
            </a:r>
          </a:p>
          <a:p>
            <a:r>
              <a:rPr lang="en-IN" dirty="0"/>
              <a:t>      </a:t>
            </a:r>
          </a:p>
          <a:p>
            <a:r>
              <a:rPr lang="en-IN" dirty="0"/>
              <a:t>    default: </a:t>
            </a:r>
          </a:p>
          <a:p>
            <a:r>
              <a:rPr lang="en-IN" dirty="0"/>
              <a:t>        console.log("Sorry!! Invalid Rating."); </a:t>
            </a:r>
          </a:p>
          <a:p>
            <a:r>
              <a:rPr lang="en-IN" dirty="0"/>
              <a:t>} </a:t>
            </a:r>
          </a:p>
        </p:txBody>
      </p:sp>
    </p:spTree>
    <p:extLst>
      <p:ext uri="{BB962C8B-B14F-4D97-AF65-F5344CB8AC3E}">
        <p14:creationId xmlns:p14="http://schemas.microsoft.com/office/powerpoint/2010/main" val="348484588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F7F1ADC-F32A-25B1-D4F0-C0D0FB7214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5D46299-7036-E7AC-908C-9A49150900B1}"/>
              </a:ext>
            </a:extLst>
          </p:cNvPr>
          <p:cNvSpPr>
            <a:spLocks noGrp="1"/>
          </p:cNvSpPr>
          <p:nvPr>
            <p:ph type="sldNum" sz="quarter" idx="12"/>
          </p:nvPr>
        </p:nvSpPr>
        <p:spPr/>
        <p:txBody>
          <a:bodyPr/>
          <a:lstStyle/>
          <a:p>
            <a:fld id="{4A777409-9C5A-4B07-8E32-19F22F7D558C}" type="slidenum">
              <a:rPr lang="en-IN" smtClean="0"/>
              <a:t>89</a:t>
            </a:fld>
            <a:endParaRPr lang="en-IN" dirty="0"/>
          </a:p>
        </p:txBody>
      </p:sp>
      <p:sp>
        <p:nvSpPr>
          <p:cNvPr id="5" name="TextBox 4">
            <a:extLst>
              <a:ext uri="{FF2B5EF4-FFF2-40B4-BE49-F238E27FC236}">
                <a16:creationId xmlns:a16="http://schemas.microsoft.com/office/drawing/2014/main" id="{08C0AD05-CEEB-30EB-50FF-22B2326D7B4A}"/>
              </a:ext>
            </a:extLst>
          </p:cNvPr>
          <p:cNvSpPr txBox="1"/>
          <p:nvPr/>
        </p:nvSpPr>
        <p:spPr>
          <a:xfrm>
            <a:off x="989029" y="677541"/>
            <a:ext cx="6099142" cy="2585323"/>
          </a:xfrm>
          <a:prstGeom prst="rect">
            <a:avLst/>
          </a:prstGeom>
          <a:noFill/>
        </p:spPr>
        <p:txBody>
          <a:bodyPr wrap="square">
            <a:spAutoFit/>
          </a:bodyPr>
          <a:lstStyle/>
          <a:p>
            <a:r>
              <a:rPr lang="en-IN" dirty="0"/>
              <a:t>/*</a:t>
            </a:r>
          </a:p>
          <a:p>
            <a:r>
              <a:rPr lang="en-IN" dirty="0"/>
              <a:t>  OUTPUT:</a:t>
            </a:r>
          </a:p>
          <a:p>
            <a:r>
              <a:rPr lang="en-IN" dirty="0"/>
              <a:t>  Very  Poor</a:t>
            </a:r>
          </a:p>
          <a:p>
            <a:r>
              <a:rPr lang="en-IN" dirty="0"/>
              <a:t>  Needs Improvement</a:t>
            </a:r>
          </a:p>
          <a:p>
            <a:r>
              <a:rPr lang="en-IN" dirty="0"/>
              <a:t>  Met Expectations</a:t>
            </a:r>
          </a:p>
          <a:p>
            <a:r>
              <a:rPr lang="en-IN" dirty="0"/>
              <a:t>  Commendable</a:t>
            </a:r>
          </a:p>
          <a:p>
            <a:r>
              <a:rPr lang="en-IN" dirty="0"/>
              <a:t>  Outstanding</a:t>
            </a:r>
          </a:p>
          <a:p>
            <a:r>
              <a:rPr lang="en-IN" dirty="0"/>
              <a:t>  Sorry!! Invalid Rating.</a:t>
            </a:r>
          </a:p>
          <a:p>
            <a:r>
              <a:rPr lang="en-IN" dirty="0"/>
              <a:t>*/</a:t>
            </a:r>
          </a:p>
        </p:txBody>
      </p:sp>
      <p:sp>
        <p:nvSpPr>
          <p:cNvPr id="7" name="TextBox 6">
            <a:extLst>
              <a:ext uri="{FF2B5EF4-FFF2-40B4-BE49-F238E27FC236}">
                <a16:creationId xmlns:a16="http://schemas.microsoft.com/office/drawing/2014/main" id="{332A4308-BB03-E97B-2F98-2301174935AB}"/>
              </a:ext>
            </a:extLst>
          </p:cNvPr>
          <p:cNvSpPr txBox="1"/>
          <p:nvPr/>
        </p:nvSpPr>
        <p:spPr>
          <a:xfrm>
            <a:off x="988243" y="3595137"/>
            <a:ext cx="10606726" cy="1015663"/>
          </a:xfrm>
          <a:prstGeom prst="rect">
            <a:avLst/>
          </a:prstGeom>
          <a:noFill/>
        </p:spPr>
        <p:txBody>
          <a:bodyPr wrap="square">
            <a:spAutoFit/>
          </a:bodyPr>
          <a:lstStyle/>
          <a:p>
            <a:r>
              <a:rPr lang="en-US" sz="2000" dirty="0">
                <a:solidFill>
                  <a:schemeClr val="tx1">
                    <a:lumMod val="65000"/>
                    <a:lumOff val="35000"/>
                  </a:schemeClr>
                </a:solidFill>
                <a:effectLst/>
              </a:rPr>
              <a:t>The reason for the above output is,</a:t>
            </a:r>
            <a:r>
              <a:rPr lang="en-US" sz="2000" b="1" dirty="0">
                <a:solidFill>
                  <a:schemeClr val="tx1">
                    <a:lumMod val="65000"/>
                    <a:lumOff val="35000"/>
                  </a:schemeClr>
                </a:solidFill>
                <a:effectLst/>
              </a:rPr>
              <a:t> i</a:t>
            </a:r>
            <a:r>
              <a:rPr lang="en-US" sz="2000" dirty="0">
                <a:solidFill>
                  <a:schemeClr val="tx1">
                    <a:lumMod val="65000"/>
                    <a:lumOff val="35000"/>
                  </a:schemeClr>
                </a:solidFill>
                <a:effectLst/>
              </a:rPr>
              <a:t>nitially </a:t>
            </a:r>
            <a:r>
              <a:rPr lang="en-US" sz="2000" dirty="0" err="1">
                <a:solidFill>
                  <a:schemeClr val="tx1">
                    <a:lumMod val="65000"/>
                    <a:lumOff val="35000"/>
                  </a:schemeClr>
                </a:solidFill>
                <a:effectLst/>
              </a:rPr>
              <a:t>perfRating</a:t>
            </a:r>
            <a:r>
              <a:rPr lang="en-US" sz="2000" dirty="0">
                <a:solidFill>
                  <a:schemeClr val="tx1">
                    <a:lumMod val="65000"/>
                    <a:lumOff val="35000"/>
                  </a:schemeClr>
                </a:solidFill>
                <a:effectLst/>
              </a:rPr>
              <a:t> is checked against case 5 and it got matched, hence 'Very Poor' is displayed. But as the break statement is missing, the remaining cases including default got executed. </a:t>
            </a:r>
          </a:p>
        </p:txBody>
      </p:sp>
    </p:spTree>
    <p:extLst>
      <p:ext uri="{BB962C8B-B14F-4D97-AF65-F5344CB8AC3E}">
        <p14:creationId xmlns:p14="http://schemas.microsoft.com/office/powerpoint/2010/main" val="3271245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911000-FAEB-AB38-BBC8-802016794D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5C17224-A971-FD8A-BB99-B89013471E0E}"/>
              </a:ext>
            </a:extLst>
          </p:cNvPr>
          <p:cNvSpPr>
            <a:spLocks noGrp="1"/>
          </p:cNvSpPr>
          <p:nvPr>
            <p:ph type="sldNum" sz="quarter" idx="12"/>
          </p:nvPr>
        </p:nvSpPr>
        <p:spPr/>
        <p:txBody>
          <a:bodyPr/>
          <a:lstStyle/>
          <a:p>
            <a:fld id="{4A777409-9C5A-4B07-8E32-19F22F7D558C}" type="slidenum">
              <a:rPr lang="en-IN" smtClean="0"/>
              <a:t>9</a:t>
            </a:fld>
            <a:endParaRPr lang="en-IN" dirty="0"/>
          </a:p>
        </p:txBody>
      </p:sp>
      <p:sp>
        <p:nvSpPr>
          <p:cNvPr id="5" name="TextBox 4">
            <a:extLst>
              <a:ext uri="{FF2B5EF4-FFF2-40B4-BE49-F238E27FC236}">
                <a16:creationId xmlns:a16="http://schemas.microsoft.com/office/drawing/2014/main" id="{C3AA917B-C49C-C0EA-A62C-0E7C55FA87D6}"/>
              </a:ext>
            </a:extLst>
          </p:cNvPr>
          <p:cNvSpPr txBox="1"/>
          <p:nvPr/>
        </p:nvSpPr>
        <p:spPr>
          <a:xfrm>
            <a:off x="989029" y="569477"/>
            <a:ext cx="6099142" cy="523220"/>
          </a:xfrm>
          <a:prstGeom prst="rect">
            <a:avLst/>
          </a:prstGeom>
          <a:noFill/>
        </p:spPr>
        <p:txBody>
          <a:bodyPr wrap="square">
            <a:spAutoFit/>
          </a:bodyPr>
          <a:lstStyle/>
          <a:p>
            <a:r>
              <a:rPr lang="en-IN" sz="2800" b="1" dirty="0">
                <a:solidFill>
                  <a:schemeClr val="tx1">
                    <a:lumMod val="65000"/>
                    <a:lumOff val="35000"/>
                  </a:schemeClr>
                </a:solidFill>
              </a:rPr>
              <a:t>What is JavaScript? </a:t>
            </a:r>
          </a:p>
        </p:txBody>
      </p:sp>
      <p:sp>
        <p:nvSpPr>
          <p:cNvPr id="7" name="TextBox 6">
            <a:extLst>
              <a:ext uri="{FF2B5EF4-FFF2-40B4-BE49-F238E27FC236}">
                <a16:creationId xmlns:a16="http://schemas.microsoft.com/office/drawing/2014/main" id="{884741FE-CECF-0CFE-5C1B-FA25B16B4A05}"/>
              </a:ext>
            </a:extLst>
          </p:cNvPr>
          <p:cNvSpPr txBox="1"/>
          <p:nvPr/>
        </p:nvSpPr>
        <p:spPr>
          <a:xfrm>
            <a:off x="122549" y="1169172"/>
            <a:ext cx="11755223" cy="707886"/>
          </a:xfrm>
          <a:prstGeom prst="rect">
            <a:avLst/>
          </a:prstGeom>
          <a:noFill/>
        </p:spPr>
        <p:txBody>
          <a:bodyPr wrap="square">
            <a:spAutoFit/>
          </a:bodyPr>
          <a:lstStyle/>
          <a:p>
            <a:r>
              <a:rPr lang="en-US" sz="2000" dirty="0">
                <a:solidFill>
                  <a:schemeClr val="tx1">
                    <a:lumMod val="65000"/>
                    <a:lumOff val="35000"/>
                  </a:schemeClr>
                </a:solidFill>
                <a:effectLst/>
              </a:rPr>
              <a:t>JavaScript is the programming language for web users to convert static web pages to dynamic web pages.</a:t>
            </a:r>
          </a:p>
          <a:p>
            <a:r>
              <a:rPr lang="en-US" sz="2000" dirty="0">
                <a:solidFill>
                  <a:schemeClr val="tx1">
                    <a:lumMod val="65000"/>
                    <a:lumOff val="35000"/>
                  </a:schemeClr>
                </a:solidFill>
                <a:effectLst/>
              </a:rPr>
              <a:t>Web page designed using HTML and CSS is static.</a:t>
            </a:r>
          </a:p>
        </p:txBody>
      </p:sp>
      <p:pic>
        <p:nvPicPr>
          <p:cNvPr id="9" name="Picture 8">
            <a:extLst>
              <a:ext uri="{FF2B5EF4-FFF2-40B4-BE49-F238E27FC236}">
                <a16:creationId xmlns:a16="http://schemas.microsoft.com/office/drawing/2014/main" id="{74E4F309-ED09-EA83-82B7-E7B3699C4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1834" y="2143756"/>
            <a:ext cx="5830114" cy="1514686"/>
          </a:xfrm>
          <a:prstGeom prst="rect">
            <a:avLst/>
          </a:prstGeom>
        </p:spPr>
      </p:pic>
      <p:sp>
        <p:nvSpPr>
          <p:cNvPr id="11" name="TextBox 10">
            <a:extLst>
              <a:ext uri="{FF2B5EF4-FFF2-40B4-BE49-F238E27FC236}">
                <a16:creationId xmlns:a16="http://schemas.microsoft.com/office/drawing/2014/main" id="{A3D5E64E-5873-ECE9-6944-B117629F83E4}"/>
              </a:ext>
            </a:extLst>
          </p:cNvPr>
          <p:cNvSpPr txBox="1"/>
          <p:nvPr/>
        </p:nvSpPr>
        <p:spPr>
          <a:xfrm>
            <a:off x="249810" y="3932038"/>
            <a:ext cx="10015980" cy="400110"/>
          </a:xfrm>
          <a:prstGeom prst="rect">
            <a:avLst/>
          </a:prstGeom>
          <a:noFill/>
        </p:spPr>
        <p:txBody>
          <a:bodyPr wrap="square">
            <a:spAutoFit/>
          </a:bodyPr>
          <a:lstStyle/>
          <a:p>
            <a:r>
              <a:rPr lang="en-US" sz="2000" dirty="0">
                <a:solidFill>
                  <a:schemeClr val="tx1">
                    <a:lumMod val="65000"/>
                    <a:lumOff val="35000"/>
                  </a:schemeClr>
                </a:solidFill>
              </a:rPr>
              <a:t>JavaScript combined with HTML and CSS makes it dynamic.</a:t>
            </a:r>
            <a:endParaRPr lang="en-IN" sz="2000" dirty="0">
              <a:solidFill>
                <a:schemeClr val="tx1">
                  <a:lumMod val="65000"/>
                  <a:lumOff val="35000"/>
                </a:schemeClr>
              </a:solidFill>
            </a:endParaRPr>
          </a:p>
        </p:txBody>
      </p:sp>
      <p:pic>
        <p:nvPicPr>
          <p:cNvPr id="13" name="Picture 12">
            <a:extLst>
              <a:ext uri="{FF2B5EF4-FFF2-40B4-BE49-F238E27FC236}">
                <a16:creationId xmlns:a16="http://schemas.microsoft.com/office/drawing/2014/main" id="{A2F949B3-1A43-3AE8-3592-68C71817E9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5246" y="4540614"/>
            <a:ext cx="7849695" cy="1514686"/>
          </a:xfrm>
          <a:prstGeom prst="rect">
            <a:avLst/>
          </a:prstGeom>
        </p:spPr>
      </p:pic>
    </p:spTree>
    <p:extLst>
      <p:ext uri="{BB962C8B-B14F-4D97-AF65-F5344CB8AC3E}">
        <p14:creationId xmlns:p14="http://schemas.microsoft.com/office/powerpoint/2010/main" val="22091779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E6261F-931F-5BC7-781E-F5E74B1A0BD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A7FCA19-C284-74E0-5433-8BCE62D2EA00}"/>
              </a:ext>
            </a:extLst>
          </p:cNvPr>
          <p:cNvSpPr>
            <a:spLocks noGrp="1"/>
          </p:cNvSpPr>
          <p:nvPr>
            <p:ph type="sldNum" sz="quarter" idx="12"/>
          </p:nvPr>
        </p:nvSpPr>
        <p:spPr/>
        <p:txBody>
          <a:bodyPr/>
          <a:lstStyle/>
          <a:p>
            <a:fld id="{4A777409-9C5A-4B07-8E32-19F22F7D558C}" type="slidenum">
              <a:rPr lang="en-IN" smtClean="0"/>
              <a:t>90</a:t>
            </a:fld>
            <a:endParaRPr lang="en-IN" dirty="0"/>
          </a:p>
        </p:txBody>
      </p:sp>
      <p:sp>
        <p:nvSpPr>
          <p:cNvPr id="5" name="TextBox 4">
            <a:extLst>
              <a:ext uri="{FF2B5EF4-FFF2-40B4-BE49-F238E27FC236}">
                <a16:creationId xmlns:a16="http://schemas.microsoft.com/office/drawing/2014/main" id="{C1EDDD5F-CF1F-9498-D0AA-185F15C86762}"/>
              </a:ext>
            </a:extLst>
          </p:cNvPr>
          <p:cNvSpPr txBox="1"/>
          <p:nvPr/>
        </p:nvSpPr>
        <p:spPr>
          <a:xfrm>
            <a:off x="900260" y="616612"/>
            <a:ext cx="6099142" cy="400110"/>
          </a:xfrm>
          <a:prstGeom prst="rect">
            <a:avLst/>
          </a:prstGeom>
          <a:noFill/>
        </p:spPr>
        <p:txBody>
          <a:bodyPr wrap="square">
            <a:spAutoFit/>
          </a:bodyPr>
          <a:lstStyle/>
          <a:p>
            <a:r>
              <a:rPr lang="en-US" sz="2000" dirty="0">
                <a:solidFill>
                  <a:schemeClr val="tx1">
                    <a:lumMod val="65000"/>
                    <a:lumOff val="35000"/>
                  </a:schemeClr>
                </a:solidFill>
              </a:rPr>
              <a:t>A scenario in which the default statement gets executed.</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E555B21-F315-423C-B934-93E884FE6DFD}"/>
              </a:ext>
            </a:extLst>
          </p:cNvPr>
          <p:cNvSpPr txBox="1"/>
          <p:nvPr/>
        </p:nvSpPr>
        <p:spPr>
          <a:xfrm>
            <a:off x="832701" y="997868"/>
            <a:ext cx="11359299" cy="5909310"/>
          </a:xfrm>
          <a:prstGeom prst="rect">
            <a:avLst/>
          </a:prstGeom>
          <a:noFill/>
        </p:spPr>
        <p:txBody>
          <a:bodyPr wrap="square">
            <a:spAutoFit/>
          </a:bodyPr>
          <a:lstStyle/>
          <a:p>
            <a:r>
              <a:rPr lang="en-IN" dirty="0"/>
              <a:t>var </a:t>
            </a:r>
            <a:r>
              <a:rPr lang="en-IN" dirty="0" err="1"/>
              <a:t>perfRating</a:t>
            </a:r>
            <a:r>
              <a:rPr lang="en-IN" dirty="0"/>
              <a:t> = 15; </a:t>
            </a:r>
          </a:p>
          <a:p>
            <a:r>
              <a:rPr lang="en-IN" dirty="0"/>
              <a:t>switch (</a:t>
            </a:r>
            <a:r>
              <a:rPr lang="en-IN" dirty="0" err="1"/>
              <a:t>perfRating</a:t>
            </a:r>
            <a:r>
              <a:rPr lang="en-IN" dirty="0"/>
              <a:t>) { </a:t>
            </a:r>
          </a:p>
          <a:p>
            <a:r>
              <a:rPr lang="en-IN" dirty="0"/>
              <a:t>    case 5: </a:t>
            </a:r>
          </a:p>
          <a:p>
            <a:r>
              <a:rPr lang="en-IN" dirty="0"/>
              <a:t>        console.log("Very Poor"); </a:t>
            </a:r>
          </a:p>
          <a:p>
            <a:r>
              <a:rPr lang="en-IN" dirty="0"/>
              <a:t>        break; </a:t>
            </a:r>
          </a:p>
          <a:p>
            <a:r>
              <a:rPr lang="en-IN" dirty="0"/>
              <a:t>    case 4: </a:t>
            </a:r>
          </a:p>
          <a:p>
            <a:r>
              <a:rPr lang="en-IN" dirty="0"/>
              <a:t>        console.log("Needs Improvement"); </a:t>
            </a:r>
          </a:p>
          <a:p>
            <a:r>
              <a:rPr lang="en-IN" dirty="0"/>
              <a:t>        break; </a:t>
            </a:r>
          </a:p>
          <a:p>
            <a:r>
              <a:rPr lang="en-IN" dirty="0"/>
              <a:t>    case 3: </a:t>
            </a:r>
          </a:p>
          <a:p>
            <a:r>
              <a:rPr lang="en-IN" dirty="0"/>
              <a:t>        console.log("Met Expectations"); </a:t>
            </a:r>
          </a:p>
          <a:p>
            <a:r>
              <a:rPr lang="en-IN" dirty="0"/>
              <a:t>        break; </a:t>
            </a:r>
          </a:p>
          <a:p>
            <a:r>
              <a:rPr lang="en-IN" dirty="0"/>
              <a:t>    case 2: </a:t>
            </a:r>
          </a:p>
          <a:p>
            <a:r>
              <a:rPr lang="en-IN" dirty="0"/>
              <a:t>        console.log("Commendable"); </a:t>
            </a:r>
          </a:p>
          <a:p>
            <a:r>
              <a:rPr lang="en-IN" dirty="0"/>
              <a:t>        break; </a:t>
            </a:r>
          </a:p>
          <a:p>
            <a:r>
              <a:rPr lang="en-IN" dirty="0"/>
              <a:t>    case 1: </a:t>
            </a:r>
          </a:p>
          <a:p>
            <a:r>
              <a:rPr lang="en-IN" dirty="0"/>
              <a:t>        console.log("Outstanding"); </a:t>
            </a:r>
          </a:p>
          <a:p>
            <a:r>
              <a:rPr lang="en-IN" dirty="0"/>
              <a:t>        break; </a:t>
            </a:r>
          </a:p>
          <a:p>
            <a:r>
              <a:rPr lang="en-IN" dirty="0"/>
              <a:t>    default: </a:t>
            </a:r>
          </a:p>
          <a:p>
            <a:r>
              <a:rPr lang="en-IN" dirty="0"/>
              <a:t>        console.log("Sorry!! Invalid Rating."); </a:t>
            </a:r>
          </a:p>
          <a:p>
            <a:r>
              <a:rPr lang="en-IN" dirty="0"/>
              <a:t>} </a:t>
            </a:r>
          </a:p>
          <a:p>
            <a:r>
              <a:rPr lang="en-IN" dirty="0"/>
              <a:t>  </a:t>
            </a:r>
          </a:p>
        </p:txBody>
      </p:sp>
    </p:spTree>
    <p:extLst>
      <p:ext uri="{BB962C8B-B14F-4D97-AF65-F5344CB8AC3E}">
        <p14:creationId xmlns:p14="http://schemas.microsoft.com/office/powerpoint/2010/main" val="108655907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DF6333-EA41-DBD0-0CF6-EF788FB6FB1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6F14D13-83AB-7BD7-61C5-4CBF33061085}"/>
              </a:ext>
            </a:extLst>
          </p:cNvPr>
          <p:cNvSpPr>
            <a:spLocks noGrp="1"/>
          </p:cNvSpPr>
          <p:nvPr>
            <p:ph type="sldNum" sz="quarter" idx="12"/>
          </p:nvPr>
        </p:nvSpPr>
        <p:spPr/>
        <p:txBody>
          <a:bodyPr/>
          <a:lstStyle/>
          <a:p>
            <a:fld id="{4A777409-9C5A-4B07-8E32-19F22F7D558C}" type="slidenum">
              <a:rPr lang="en-IN" smtClean="0"/>
              <a:t>91</a:t>
            </a:fld>
            <a:endParaRPr lang="en-IN" dirty="0"/>
          </a:p>
        </p:txBody>
      </p:sp>
      <p:sp>
        <p:nvSpPr>
          <p:cNvPr id="5" name="TextBox 4">
            <a:extLst>
              <a:ext uri="{FF2B5EF4-FFF2-40B4-BE49-F238E27FC236}">
                <a16:creationId xmlns:a16="http://schemas.microsoft.com/office/drawing/2014/main" id="{E89686C9-0DFC-49D6-1286-6A83F6BDCA85}"/>
              </a:ext>
            </a:extLst>
          </p:cNvPr>
          <p:cNvSpPr txBox="1"/>
          <p:nvPr/>
        </p:nvSpPr>
        <p:spPr>
          <a:xfrm>
            <a:off x="989029" y="559332"/>
            <a:ext cx="6099142" cy="1200329"/>
          </a:xfrm>
          <a:prstGeom prst="rect">
            <a:avLst/>
          </a:prstGeom>
          <a:noFill/>
        </p:spPr>
        <p:txBody>
          <a:bodyPr wrap="square">
            <a:spAutoFit/>
          </a:bodyPr>
          <a:lstStyle/>
          <a:p>
            <a:r>
              <a:rPr lang="en-IN" dirty="0"/>
              <a:t>/*</a:t>
            </a:r>
          </a:p>
          <a:p>
            <a:r>
              <a:rPr lang="en-IN" dirty="0"/>
              <a:t>   OUTPUT: </a:t>
            </a:r>
          </a:p>
          <a:p>
            <a:r>
              <a:rPr lang="en-IN" dirty="0"/>
              <a:t>   Sorry!! Invalid Rating. </a:t>
            </a:r>
          </a:p>
          <a:p>
            <a:r>
              <a:rPr lang="en-IN" dirty="0"/>
              <a:t>  */</a:t>
            </a:r>
          </a:p>
        </p:txBody>
      </p:sp>
      <p:sp>
        <p:nvSpPr>
          <p:cNvPr id="7" name="TextBox 6">
            <a:extLst>
              <a:ext uri="{FF2B5EF4-FFF2-40B4-BE49-F238E27FC236}">
                <a16:creationId xmlns:a16="http://schemas.microsoft.com/office/drawing/2014/main" id="{F40A8753-B6F5-77B0-26BB-173776D49462}"/>
              </a:ext>
            </a:extLst>
          </p:cNvPr>
          <p:cNvSpPr txBox="1"/>
          <p:nvPr/>
        </p:nvSpPr>
        <p:spPr>
          <a:xfrm>
            <a:off x="457199" y="2092998"/>
            <a:ext cx="11043501" cy="1015663"/>
          </a:xfrm>
          <a:prstGeom prst="rect">
            <a:avLst/>
          </a:prstGeom>
          <a:noFill/>
        </p:spPr>
        <p:txBody>
          <a:bodyPr wrap="square">
            <a:spAutoFit/>
          </a:bodyPr>
          <a:lstStyle/>
          <a:p>
            <a:r>
              <a:rPr lang="en-US" sz="2000" dirty="0">
                <a:solidFill>
                  <a:schemeClr val="tx1">
                    <a:lumMod val="65000"/>
                    <a:lumOff val="35000"/>
                  </a:schemeClr>
                </a:solidFill>
                <a:effectLst/>
              </a:rPr>
              <a:t>The reason for the above output is, here </a:t>
            </a:r>
            <a:r>
              <a:rPr lang="en-US" sz="2000" b="1" dirty="0">
                <a:solidFill>
                  <a:schemeClr val="tx1">
                    <a:lumMod val="65000"/>
                    <a:lumOff val="35000"/>
                  </a:schemeClr>
                </a:solidFill>
                <a:effectLst/>
              </a:rPr>
              <a:t> </a:t>
            </a:r>
            <a:r>
              <a:rPr lang="en-US" sz="2000" dirty="0" err="1">
                <a:solidFill>
                  <a:schemeClr val="tx1">
                    <a:lumMod val="65000"/>
                    <a:lumOff val="35000"/>
                  </a:schemeClr>
                </a:solidFill>
                <a:effectLst/>
              </a:rPr>
              <a:t>perfRating</a:t>
            </a:r>
            <a:r>
              <a:rPr lang="en-US" sz="2000" dirty="0">
                <a:solidFill>
                  <a:schemeClr val="tx1">
                    <a:lumMod val="65000"/>
                    <a:lumOff val="35000"/>
                  </a:schemeClr>
                </a:solidFill>
                <a:effectLst/>
              </a:rPr>
              <a:t> = 15 does not match any case values.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Hence, the default statement got executed.</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5111916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08A3C3D-428C-BB17-51AC-D68B1F50A77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1E4E3A-F747-7149-03DC-4D1D43F44618}"/>
              </a:ext>
            </a:extLst>
          </p:cNvPr>
          <p:cNvSpPr>
            <a:spLocks noGrp="1"/>
          </p:cNvSpPr>
          <p:nvPr>
            <p:ph type="sldNum" sz="quarter" idx="12"/>
          </p:nvPr>
        </p:nvSpPr>
        <p:spPr/>
        <p:txBody>
          <a:bodyPr/>
          <a:lstStyle/>
          <a:p>
            <a:fld id="{4A777409-9C5A-4B07-8E32-19F22F7D558C}" type="slidenum">
              <a:rPr lang="en-IN" smtClean="0"/>
              <a:t>92</a:t>
            </a:fld>
            <a:endParaRPr lang="en-IN" dirty="0"/>
          </a:p>
        </p:txBody>
      </p:sp>
      <p:sp>
        <p:nvSpPr>
          <p:cNvPr id="5" name="TextBox 4">
            <a:extLst>
              <a:ext uri="{FF2B5EF4-FFF2-40B4-BE49-F238E27FC236}">
                <a16:creationId xmlns:a16="http://schemas.microsoft.com/office/drawing/2014/main" id="{32D00E84-514F-95B0-9576-28E63D3E95F7}"/>
              </a:ext>
            </a:extLst>
          </p:cNvPr>
          <p:cNvSpPr txBox="1"/>
          <p:nvPr/>
        </p:nvSpPr>
        <p:spPr>
          <a:xfrm>
            <a:off x="989029" y="569477"/>
            <a:ext cx="6099142" cy="461665"/>
          </a:xfrm>
          <a:prstGeom prst="rect">
            <a:avLst/>
          </a:prstGeom>
          <a:noFill/>
        </p:spPr>
        <p:txBody>
          <a:bodyPr wrap="square">
            <a:spAutoFit/>
          </a:bodyPr>
          <a:lstStyle/>
          <a:p>
            <a:r>
              <a:rPr lang="en-IN" sz="2400" b="1" dirty="0" err="1">
                <a:solidFill>
                  <a:schemeClr val="tx1">
                    <a:lumMod val="65000"/>
                    <a:lumOff val="35000"/>
                  </a:schemeClr>
                </a:solidFill>
              </a:rPr>
              <a:t>Tryout</a:t>
            </a:r>
            <a:r>
              <a:rPr lang="en-IN" sz="2400" b="1" dirty="0">
                <a:solidFill>
                  <a:schemeClr val="tx1">
                    <a:lumMod val="65000"/>
                    <a:lumOff val="35000"/>
                  </a:schemeClr>
                </a:solidFill>
              </a:rPr>
              <a:t> : Statements and Expressions </a:t>
            </a:r>
          </a:p>
        </p:txBody>
      </p:sp>
      <p:sp>
        <p:nvSpPr>
          <p:cNvPr id="7" name="TextBox 6">
            <a:extLst>
              <a:ext uri="{FF2B5EF4-FFF2-40B4-BE49-F238E27FC236}">
                <a16:creationId xmlns:a16="http://schemas.microsoft.com/office/drawing/2014/main" id="{289AAB83-98BB-6EE7-DFA2-8B0C2CCB0E6F}"/>
              </a:ext>
            </a:extLst>
          </p:cNvPr>
          <p:cNvSpPr txBox="1"/>
          <p:nvPr/>
        </p:nvSpPr>
        <p:spPr>
          <a:xfrm>
            <a:off x="146114" y="1243148"/>
            <a:ext cx="11712805" cy="2246769"/>
          </a:xfrm>
          <a:prstGeom prst="rect">
            <a:avLst/>
          </a:prstGeom>
          <a:noFill/>
        </p:spPr>
        <p:txBody>
          <a:bodyPr wrap="square">
            <a:spAutoFit/>
          </a:bodyPr>
          <a:lstStyle/>
          <a:p>
            <a:r>
              <a:rPr lang="en-US" sz="2000" b="1" dirty="0">
                <a:solidFill>
                  <a:schemeClr val="tx1">
                    <a:lumMod val="65000"/>
                    <a:lumOff val="35000"/>
                  </a:schemeClr>
                </a:solidFill>
              </a:rPr>
              <a:t>Problem Statement:</a:t>
            </a:r>
            <a:endParaRPr lang="en-US" sz="2000" dirty="0">
              <a:solidFill>
                <a:schemeClr val="tx1">
                  <a:lumMod val="65000"/>
                  <a:lumOff val="35000"/>
                </a:schemeClr>
              </a:solidFill>
            </a:endParaRPr>
          </a:p>
          <a:p>
            <a:r>
              <a:rPr lang="en-US" sz="2000" dirty="0">
                <a:solidFill>
                  <a:schemeClr val="tx1">
                    <a:lumMod val="65000"/>
                    <a:lumOff val="35000"/>
                  </a:schemeClr>
                </a:solidFill>
              </a:rPr>
              <a:t>Observe the output to see the effect of the switch-case. Also, observe if the person is with fever or not from given normal body temperature and actual body temperature.</a:t>
            </a:r>
          </a:p>
          <a:p>
            <a:endParaRPr lang="en-US" sz="2000" dirty="0">
              <a:solidFill>
                <a:schemeClr val="tx1">
                  <a:lumMod val="65000"/>
                  <a:lumOff val="35000"/>
                </a:schemeClr>
              </a:solidFill>
            </a:endParaRPr>
          </a:p>
          <a:p>
            <a:r>
              <a:rPr lang="en-US" sz="2000" b="1" dirty="0" err="1">
                <a:solidFill>
                  <a:schemeClr val="tx1">
                    <a:lumMod val="65000"/>
                    <a:lumOff val="35000"/>
                  </a:schemeClr>
                </a:solidFill>
              </a:rPr>
              <a:t>Activty</a:t>
            </a:r>
            <a:r>
              <a:rPr lang="en-US" sz="2000" b="1" dirty="0">
                <a:solidFill>
                  <a:schemeClr val="tx1">
                    <a:lumMod val="65000"/>
                    <a:lumOff val="35000"/>
                  </a:schemeClr>
                </a:solidFill>
              </a:rPr>
              <a:t>:</a:t>
            </a:r>
            <a:endParaRPr lang="en-US" sz="2000" dirty="0">
              <a:solidFill>
                <a:schemeClr val="tx1">
                  <a:lumMod val="65000"/>
                  <a:lumOff val="35000"/>
                </a:schemeClr>
              </a:solidFill>
            </a:endParaRPr>
          </a:p>
          <a:p>
            <a:r>
              <a:rPr lang="en-US" sz="2000" dirty="0">
                <a:solidFill>
                  <a:schemeClr val="tx1">
                    <a:lumMod val="65000"/>
                    <a:lumOff val="35000"/>
                  </a:schemeClr>
                </a:solidFill>
              </a:rPr>
              <a:t>You are suggested to try the code and observe the output by changing varieties of choices in switch case. Also, check the effect of the default statement in the switch by assigning appropriate value.</a:t>
            </a:r>
          </a:p>
        </p:txBody>
      </p:sp>
    </p:spTree>
    <p:extLst>
      <p:ext uri="{BB962C8B-B14F-4D97-AF65-F5344CB8AC3E}">
        <p14:creationId xmlns:p14="http://schemas.microsoft.com/office/powerpoint/2010/main" val="257351050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BA75DEE-4CDC-9C92-2621-F78674C79A4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B9884EA-A65B-4468-DE07-85F19F975A3A}"/>
              </a:ext>
            </a:extLst>
          </p:cNvPr>
          <p:cNvSpPr>
            <a:spLocks noGrp="1"/>
          </p:cNvSpPr>
          <p:nvPr>
            <p:ph type="sldNum" sz="quarter" idx="12"/>
          </p:nvPr>
        </p:nvSpPr>
        <p:spPr/>
        <p:txBody>
          <a:bodyPr/>
          <a:lstStyle/>
          <a:p>
            <a:fld id="{4A777409-9C5A-4B07-8E32-19F22F7D558C}" type="slidenum">
              <a:rPr lang="en-IN" smtClean="0"/>
              <a:t>93</a:t>
            </a:fld>
            <a:endParaRPr lang="en-IN" dirty="0"/>
          </a:p>
        </p:txBody>
      </p:sp>
      <p:sp>
        <p:nvSpPr>
          <p:cNvPr id="5" name="TextBox 4">
            <a:extLst>
              <a:ext uri="{FF2B5EF4-FFF2-40B4-BE49-F238E27FC236}">
                <a16:creationId xmlns:a16="http://schemas.microsoft.com/office/drawing/2014/main" id="{1B72A5A4-4415-87C1-0E84-887302D8ACEE}"/>
              </a:ext>
            </a:extLst>
          </p:cNvPr>
          <p:cNvSpPr txBox="1"/>
          <p:nvPr/>
        </p:nvSpPr>
        <p:spPr>
          <a:xfrm>
            <a:off x="1069941" y="572954"/>
            <a:ext cx="10858893" cy="4801314"/>
          </a:xfrm>
          <a:prstGeom prst="rect">
            <a:avLst/>
          </a:prstGeom>
          <a:noFill/>
        </p:spPr>
        <p:txBody>
          <a:bodyPr wrap="square">
            <a:spAutoFit/>
          </a:bodyPr>
          <a:lstStyle/>
          <a:p>
            <a:r>
              <a:rPr lang="en-IN" dirty="0">
                <a:solidFill>
                  <a:schemeClr val="tx1">
                    <a:lumMod val="65000"/>
                    <a:lumOff val="35000"/>
                  </a:schemeClr>
                </a:solidFill>
              </a:rPr>
              <a:t>HTML</a:t>
            </a:r>
          </a:p>
          <a:p>
            <a:endParaRPr lang="en-IN" dirty="0"/>
          </a:p>
          <a:p>
            <a:r>
              <a:rPr lang="en-IN" dirty="0"/>
              <a:t>&lt;!DOCTYPE html&gt;</a:t>
            </a:r>
          </a:p>
          <a:p>
            <a:r>
              <a:rPr lang="en-IN" dirty="0"/>
              <a:t>&lt;html&gt;</a:t>
            </a:r>
          </a:p>
          <a:p>
            <a:r>
              <a:rPr lang="en-IN" dirty="0"/>
              <a:t>    &lt;head&gt;</a:t>
            </a:r>
          </a:p>
          <a:p>
            <a:r>
              <a:rPr lang="en-IN" dirty="0"/>
              <a:t>        &lt;title&gt;Statements &amp;amp; Expression Demo&lt;/title&gt;</a:t>
            </a:r>
          </a:p>
          <a:p>
            <a:r>
              <a:rPr lang="en-IN" dirty="0"/>
              <a:t>    &lt;/head&gt;</a:t>
            </a:r>
          </a:p>
          <a:p>
            <a:r>
              <a:rPr lang="en-IN" dirty="0"/>
              <a:t>	&lt;body class="container-fluid"&gt;</a:t>
            </a:r>
          </a:p>
          <a:p>
            <a:r>
              <a:rPr lang="en-IN" dirty="0"/>
              <a:t>		&lt;div class="panel panel-primary"&gt;</a:t>
            </a:r>
          </a:p>
          <a:p>
            <a:r>
              <a:rPr lang="en-IN" dirty="0"/>
              <a:t>			&lt;div class="panel-heading"&gt;</a:t>
            </a:r>
          </a:p>
          <a:p>
            <a:r>
              <a:rPr lang="en-IN" dirty="0"/>
              <a:t>				&lt;h3&gt;Statement &amp;amp; Expression Demo&lt;/h3&gt;</a:t>
            </a:r>
          </a:p>
          <a:p>
            <a:r>
              <a:rPr lang="en-IN" dirty="0"/>
              <a:t>			&lt;/div&gt;</a:t>
            </a:r>
          </a:p>
          <a:p>
            <a:r>
              <a:rPr lang="en-IN" dirty="0"/>
              <a:t>			&lt;div class="panel-body"&gt;</a:t>
            </a:r>
          </a:p>
          <a:p>
            <a:r>
              <a:rPr lang="en-IN" dirty="0"/>
              <a:t>			&lt;/div&gt;</a:t>
            </a:r>
          </a:p>
          <a:p>
            <a:r>
              <a:rPr lang="en-IN" dirty="0"/>
              <a:t>		&lt;/div&gt;</a:t>
            </a:r>
          </a:p>
          <a:p>
            <a:r>
              <a:rPr lang="en-IN" dirty="0"/>
              <a:t>	&lt;/body&gt;</a:t>
            </a:r>
          </a:p>
          <a:p>
            <a:r>
              <a:rPr lang="en-IN" dirty="0"/>
              <a:t>&lt;/html&gt;</a:t>
            </a:r>
          </a:p>
        </p:txBody>
      </p:sp>
      <p:sp>
        <p:nvSpPr>
          <p:cNvPr id="7" name="TextBox 6">
            <a:extLst>
              <a:ext uri="{FF2B5EF4-FFF2-40B4-BE49-F238E27FC236}">
                <a16:creationId xmlns:a16="http://schemas.microsoft.com/office/drawing/2014/main" id="{ECC0EFCA-8284-139C-CFC0-EF85CE48F0B3}"/>
              </a:ext>
            </a:extLst>
          </p:cNvPr>
          <p:cNvSpPr txBox="1"/>
          <p:nvPr/>
        </p:nvSpPr>
        <p:spPr>
          <a:xfrm>
            <a:off x="1069941" y="5374268"/>
            <a:ext cx="6099142" cy="1477328"/>
          </a:xfrm>
          <a:prstGeom prst="rect">
            <a:avLst/>
          </a:prstGeom>
          <a:noFill/>
        </p:spPr>
        <p:txBody>
          <a:bodyPr wrap="square">
            <a:spAutoFit/>
          </a:bodyPr>
          <a:lstStyle/>
          <a:p>
            <a:r>
              <a:rPr lang="en-IN" dirty="0">
                <a:solidFill>
                  <a:schemeClr val="tx1">
                    <a:lumMod val="65000"/>
                    <a:lumOff val="35000"/>
                  </a:schemeClr>
                </a:solidFill>
              </a:rPr>
              <a:t>CSS</a:t>
            </a:r>
          </a:p>
          <a:p>
            <a:endParaRPr lang="en-IN" dirty="0">
              <a:solidFill>
                <a:schemeClr val="tx1">
                  <a:lumMod val="65000"/>
                  <a:lumOff val="35000"/>
                </a:schemeClr>
              </a:solidFill>
            </a:endParaRPr>
          </a:p>
          <a:p>
            <a:r>
              <a:rPr lang="en-IN" dirty="0"/>
              <a:t>body {</a:t>
            </a:r>
          </a:p>
          <a:p>
            <a:r>
              <a:rPr lang="en-IN" dirty="0"/>
              <a:t>    padding-top: 10px;</a:t>
            </a:r>
          </a:p>
          <a:p>
            <a:r>
              <a:rPr lang="en-IN" dirty="0"/>
              <a:t>}</a:t>
            </a:r>
          </a:p>
        </p:txBody>
      </p:sp>
    </p:spTree>
    <p:extLst>
      <p:ext uri="{BB962C8B-B14F-4D97-AF65-F5344CB8AC3E}">
        <p14:creationId xmlns:p14="http://schemas.microsoft.com/office/powerpoint/2010/main" val="296489980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C71232-C413-83BF-96A6-6F89C00920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C329F3D-18F2-BFBF-2BAB-2FFE0949EE3D}"/>
              </a:ext>
            </a:extLst>
          </p:cNvPr>
          <p:cNvSpPr>
            <a:spLocks noGrp="1"/>
          </p:cNvSpPr>
          <p:nvPr>
            <p:ph type="sldNum" sz="quarter" idx="12"/>
          </p:nvPr>
        </p:nvSpPr>
        <p:spPr/>
        <p:txBody>
          <a:bodyPr/>
          <a:lstStyle/>
          <a:p>
            <a:fld id="{4A777409-9C5A-4B07-8E32-19F22F7D558C}" type="slidenum">
              <a:rPr lang="en-IN" smtClean="0"/>
              <a:t>94</a:t>
            </a:fld>
            <a:endParaRPr lang="en-IN" dirty="0"/>
          </a:p>
        </p:txBody>
      </p:sp>
      <p:sp>
        <p:nvSpPr>
          <p:cNvPr id="5" name="TextBox 4">
            <a:extLst>
              <a:ext uri="{FF2B5EF4-FFF2-40B4-BE49-F238E27FC236}">
                <a16:creationId xmlns:a16="http://schemas.microsoft.com/office/drawing/2014/main" id="{3791CBDC-CAA8-429B-04DE-E2C60FB96EBD}"/>
              </a:ext>
            </a:extLst>
          </p:cNvPr>
          <p:cNvSpPr txBox="1"/>
          <p:nvPr/>
        </p:nvSpPr>
        <p:spPr>
          <a:xfrm>
            <a:off x="1008668" y="535166"/>
            <a:ext cx="10708850" cy="6186309"/>
          </a:xfrm>
          <a:prstGeom prst="rect">
            <a:avLst/>
          </a:prstGeom>
          <a:noFill/>
        </p:spPr>
        <p:txBody>
          <a:bodyPr wrap="square">
            <a:spAutoFit/>
          </a:bodyPr>
          <a:lstStyle/>
          <a:p>
            <a:r>
              <a:rPr lang="en-IN" dirty="0">
                <a:solidFill>
                  <a:schemeClr val="tx1">
                    <a:lumMod val="65000"/>
                    <a:lumOff val="35000"/>
                  </a:schemeClr>
                </a:solidFill>
              </a:rPr>
              <a:t>JavaScript</a:t>
            </a:r>
          </a:p>
          <a:p>
            <a:endParaRPr lang="en-IN" dirty="0"/>
          </a:p>
          <a:p>
            <a:r>
              <a:rPr lang="en-IN" dirty="0"/>
              <a:t>let choice = 1;</a:t>
            </a:r>
          </a:p>
          <a:p>
            <a:r>
              <a:rPr lang="en-IN" dirty="0"/>
              <a:t>let </a:t>
            </a:r>
            <a:r>
              <a:rPr lang="en-IN" dirty="0" err="1"/>
              <a:t>tempFahrenheit</a:t>
            </a:r>
            <a:r>
              <a:rPr lang="en-IN" dirty="0"/>
              <a:t> = 104;</a:t>
            </a:r>
          </a:p>
          <a:p>
            <a:r>
              <a:rPr lang="en-IN" dirty="0" err="1"/>
              <a:t>const</a:t>
            </a:r>
            <a:r>
              <a:rPr lang="en-IN" dirty="0"/>
              <a:t> THIRTYTWO = 32;</a:t>
            </a:r>
          </a:p>
          <a:p>
            <a:r>
              <a:rPr lang="en-IN" dirty="0" err="1"/>
              <a:t>const</a:t>
            </a:r>
            <a:r>
              <a:rPr lang="en-IN" dirty="0"/>
              <a:t> TEMP = 1.8;</a:t>
            </a:r>
          </a:p>
          <a:p>
            <a:r>
              <a:rPr lang="en-IN" dirty="0" err="1"/>
              <a:t>const</a:t>
            </a:r>
            <a:r>
              <a:rPr lang="en-IN" dirty="0"/>
              <a:t> NORMAL_CELSIUS = 37;</a:t>
            </a:r>
          </a:p>
          <a:p>
            <a:r>
              <a:rPr lang="en-IN" dirty="0"/>
              <a:t>let result1 = </a:t>
            </a:r>
            <a:r>
              <a:rPr lang="en-IN" dirty="0" err="1"/>
              <a:t>tempFahrenheit</a:t>
            </a:r>
            <a:r>
              <a:rPr lang="en-IN" dirty="0"/>
              <a:t> - THIRTYTWO;</a:t>
            </a:r>
          </a:p>
          <a:p>
            <a:r>
              <a:rPr lang="en-IN" dirty="0"/>
              <a:t>let result2 = result1 / TEMP;</a:t>
            </a:r>
          </a:p>
          <a:p>
            <a:endParaRPr lang="en-IN" dirty="0"/>
          </a:p>
          <a:p>
            <a:r>
              <a:rPr lang="en-IN" dirty="0"/>
              <a:t>switch (choice) {</a:t>
            </a:r>
          </a:p>
          <a:p>
            <a:r>
              <a:rPr lang="en-IN" dirty="0"/>
              <a:t>	case 1:</a:t>
            </a:r>
          </a:p>
          <a:p>
            <a:r>
              <a:rPr lang="en-IN" dirty="0"/>
              <a:t>		</a:t>
            </a:r>
            <a:r>
              <a:rPr lang="en-IN" dirty="0" err="1"/>
              <a:t>document.write</a:t>
            </a:r>
            <a:r>
              <a:rPr lang="en-IN" dirty="0"/>
              <a:t>("Your body temperature in Celsius is: " + result2 + "&lt;</a:t>
            </a:r>
            <a:r>
              <a:rPr lang="en-IN" dirty="0" err="1"/>
              <a:t>br</a:t>
            </a:r>
            <a:r>
              <a:rPr lang="en-IN" dirty="0"/>
              <a:t>&gt;");</a:t>
            </a:r>
          </a:p>
          <a:p>
            <a:r>
              <a:rPr lang="en-IN" dirty="0"/>
              <a:t>		result2 &gt; NORMAL_CELSIUS ? </a:t>
            </a:r>
            <a:r>
              <a:rPr lang="en-IN" dirty="0" err="1"/>
              <a:t>document.write</a:t>
            </a:r>
            <a:r>
              <a:rPr lang="en-IN" dirty="0"/>
              <a:t>("You have fever, take rest!")</a:t>
            </a:r>
          </a:p>
          <a:p>
            <a:r>
              <a:rPr lang="en-IN" dirty="0"/>
              <a:t>			: </a:t>
            </a:r>
            <a:r>
              <a:rPr lang="en-IN" dirty="0" err="1"/>
              <a:t>document.write</a:t>
            </a:r>
            <a:r>
              <a:rPr lang="en-IN" dirty="0"/>
              <a:t>("You are absolutely OK!! Enjoy");</a:t>
            </a:r>
          </a:p>
          <a:p>
            <a:r>
              <a:rPr lang="en-IN" dirty="0"/>
              <a:t>		break;</a:t>
            </a:r>
          </a:p>
          <a:p>
            <a:r>
              <a:rPr lang="en-IN" dirty="0"/>
              <a:t>	case 2:</a:t>
            </a:r>
          </a:p>
          <a:p>
            <a:r>
              <a:rPr lang="en-IN" dirty="0"/>
              <a:t>		</a:t>
            </a:r>
            <a:r>
              <a:rPr lang="en-IN" dirty="0" err="1"/>
              <a:t>document.write</a:t>
            </a:r>
            <a:r>
              <a:rPr lang="en-IN" dirty="0"/>
              <a:t>("No, I don't want to check whether </a:t>
            </a:r>
            <a:r>
              <a:rPr lang="en-IN" dirty="0" err="1"/>
              <a:t>i</a:t>
            </a:r>
            <a:r>
              <a:rPr lang="en-IN" dirty="0"/>
              <a:t> have fever or not&lt;</a:t>
            </a:r>
            <a:r>
              <a:rPr lang="en-IN" dirty="0" err="1"/>
              <a:t>br</a:t>
            </a:r>
            <a:r>
              <a:rPr lang="en-IN" dirty="0"/>
              <a:t>&gt;");</a:t>
            </a:r>
          </a:p>
          <a:p>
            <a:r>
              <a:rPr lang="en-IN" dirty="0"/>
              <a:t>		break;</a:t>
            </a:r>
          </a:p>
          <a:p>
            <a:r>
              <a:rPr lang="en-IN" dirty="0"/>
              <a:t>	default:</a:t>
            </a:r>
          </a:p>
          <a:p>
            <a:r>
              <a:rPr lang="en-IN" dirty="0"/>
              <a:t>		</a:t>
            </a:r>
            <a:r>
              <a:rPr lang="en-IN" dirty="0" err="1"/>
              <a:t>document.write</a:t>
            </a:r>
            <a:r>
              <a:rPr lang="en-IN" dirty="0"/>
              <a:t>("Sorry wrong choice provided&lt;</a:t>
            </a:r>
            <a:r>
              <a:rPr lang="en-IN" dirty="0" err="1"/>
              <a:t>br</a:t>
            </a:r>
            <a:r>
              <a:rPr lang="en-IN" dirty="0"/>
              <a:t>&gt;");</a:t>
            </a:r>
          </a:p>
          <a:p>
            <a:r>
              <a:rPr lang="en-IN" dirty="0"/>
              <a:t>}</a:t>
            </a:r>
          </a:p>
        </p:txBody>
      </p:sp>
    </p:spTree>
    <p:extLst>
      <p:ext uri="{BB962C8B-B14F-4D97-AF65-F5344CB8AC3E}">
        <p14:creationId xmlns:p14="http://schemas.microsoft.com/office/powerpoint/2010/main" val="31371725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21E057-3ED8-2629-EA5A-96FB9D585BF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79184E6-2CB7-3093-2263-96AEA1C2AFCE}"/>
              </a:ext>
            </a:extLst>
          </p:cNvPr>
          <p:cNvSpPr>
            <a:spLocks noGrp="1"/>
          </p:cNvSpPr>
          <p:nvPr>
            <p:ph type="sldNum" sz="quarter" idx="12"/>
          </p:nvPr>
        </p:nvSpPr>
        <p:spPr/>
        <p:txBody>
          <a:bodyPr/>
          <a:lstStyle/>
          <a:p>
            <a:fld id="{4A777409-9C5A-4B07-8E32-19F22F7D558C}" type="slidenum">
              <a:rPr lang="en-IN" smtClean="0"/>
              <a:t>95</a:t>
            </a:fld>
            <a:endParaRPr lang="en-IN" dirty="0"/>
          </a:p>
        </p:txBody>
      </p:sp>
      <p:sp>
        <p:nvSpPr>
          <p:cNvPr id="5" name="TextBox 4">
            <a:extLst>
              <a:ext uri="{FF2B5EF4-FFF2-40B4-BE49-F238E27FC236}">
                <a16:creationId xmlns:a16="http://schemas.microsoft.com/office/drawing/2014/main" id="{A8BBA9CC-363F-BD1F-0CE7-AC57F1985EEC}"/>
              </a:ext>
            </a:extLst>
          </p:cNvPr>
          <p:cNvSpPr txBox="1"/>
          <p:nvPr/>
        </p:nvSpPr>
        <p:spPr>
          <a:xfrm>
            <a:off x="989029" y="597758"/>
            <a:ext cx="6099142" cy="461665"/>
          </a:xfrm>
          <a:prstGeom prst="rect">
            <a:avLst/>
          </a:prstGeom>
          <a:noFill/>
        </p:spPr>
        <p:txBody>
          <a:bodyPr wrap="square">
            <a:spAutoFit/>
          </a:bodyPr>
          <a:lstStyle/>
          <a:p>
            <a:r>
              <a:rPr lang="en-IN" sz="2400" b="1" dirty="0">
                <a:solidFill>
                  <a:schemeClr val="tx1">
                    <a:lumMod val="65000"/>
                    <a:lumOff val="35000"/>
                  </a:schemeClr>
                </a:solidFill>
              </a:rPr>
              <a:t>Working With Loops </a:t>
            </a:r>
          </a:p>
        </p:txBody>
      </p:sp>
      <p:sp>
        <p:nvSpPr>
          <p:cNvPr id="7" name="TextBox 6">
            <a:extLst>
              <a:ext uri="{FF2B5EF4-FFF2-40B4-BE49-F238E27FC236}">
                <a16:creationId xmlns:a16="http://schemas.microsoft.com/office/drawing/2014/main" id="{FF95F9ED-F966-EC79-751C-6130FC0EFFDA}"/>
              </a:ext>
            </a:extLst>
          </p:cNvPr>
          <p:cNvSpPr txBox="1"/>
          <p:nvPr/>
        </p:nvSpPr>
        <p:spPr>
          <a:xfrm>
            <a:off x="485479" y="1206161"/>
            <a:ext cx="10402479" cy="1631216"/>
          </a:xfrm>
          <a:prstGeom prst="rect">
            <a:avLst/>
          </a:prstGeom>
          <a:noFill/>
        </p:spPr>
        <p:txBody>
          <a:bodyPr wrap="square">
            <a:spAutoFit/>
          </a:bodyPr>
          <a:lstStyle/>
          <a:p>
            <a:r>
              <a:rPr lang="en-US" sz="2000" dirty="0">
                <a:solidFill>
                  <a:schemeClr val="tx1">
                    <a:lumMod val="65000"/>
                    <a:lumOff val="35000"/>
                  </a:schemeClr>
                </a:solidFill>
                <a:effectLst/>
              </a:rPr>
              <a:t>In JavaScript code, specific actions may have to be repeated a number of times.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example, consider a variable counter which has to be incremented five times.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achieve this, increment statement can be </a:t>
            </a:r>
            <a:r>
              <a:rPr lang="en-US" sz="2000" dirty="0" err="1">
                <a:solidFill>
                  <a:schemeClr val="tx1">
                    <a:lumMod val="65000"/>
                    <a:lumOff val="35000"/>
                  </a:schemeClr>
                </a:solidFill>
                <a:effectLst/>
              </a:rPr>
              <a:t>wiritten</a:t>
            </a:r>
            <a:r>
              <a:rPr lang="en-US" sz="2000" dirty="0">
                <a:solidFill>
                  <a:schemeClr val="tx1">
                    <a:lumMod val="65000"/>
                    <a:lumOff val="35000"/>
                  </a:schemeClr>
                </a:solidFill>
                <a:effectLst/>
              </a:rPr>
              <a:t> five times as shown below:</a:t>
            </a:r>
          </a:p>
        </p:txBody>
      </p:sp>
      <p:sp>
        <p:nvSpPr>
          <p:cNvPr id="9" name="TextBox 8">
            <a:extLst>
              <a:ext uri="{FF2B5EF4-FFF2-40B4-BE49-F238E27FC236}">
                <a16:creationId xmlns:a16="http://schemas.microsoft.com/office/drawing/2014/main" id="{2A42F878-782F-63D5-C045-BBE8C04F909F}"/>
              </a:ext>
            </a:extLst>
          </p:cNvPr>
          <p:cNvSpPr txBox="1"/>
          <p:nvPr/>
        </p:nvSpPr>
        <p:spPr>
          <a:xfrm>
            <a:off x="485479" y="2984115"/>
            <a:ext cx="6099142" cy="2031325"/>
          </a:xfrm>
          <a:prstGeom prst="rect">
            <a:avLst/>
          </a:prstGeom>
          <a:noFill/>
        </p:spPr>
        <p:txBody>
          <a:bodyPr wrap="square">
            <a:spAutoFit/>
          </a:bodyPr>
          <a:lstStyle/>
          <a:p>
            <a:r>
              <a:rPr lang="en-IN" dirty="0"/>
              <a:t>let counter = 0; </a:t>
            </a:r>
          </a:p>
          <a:p>
            <a:r>
              <a:rPr lang="en-IN" dirty="0"/>
              <a:t>/* Same statement repeated 5 times */ </a:t>
            </a:r>
          </a:p>
          <a:p>
            <a:r>
              <a:rPr lang="en-IN" dirty="0"/>
              <a:t>counter++; </a:t>
            </a:r>
          </a:p>
          <a:p>
            <a:r>
              <a:rPr lang="en-IN" dirty="0"/>
              <a:t>counter++; </a:t>
            </a:r>
          </a:p>
          <a:p>
            <a:r>
              <a:rPr lang="en-IN" dirty="0"/>
              <a:t>counter++; </a:t>
            </a:r>
          </a:p>
          <a:p>
            <a:r>
              <a:rPr lang="en-IN" dirty="0"/>
              <a:t>counter++; </a:t>
            </a:r>
          </a:p>
          <a:p>
            <a:r>
              <a:rPr lang="en-IN" dirty="0"/>
              <a:t>counter++; </a:t>
            </a:r>
          </a:p>
        </p:txBody>
      </p:sp>
      <p:sp>
        <p:nvSpPr>
          <p:cNvPr id="11" name="TextBox 10">
            <a:extLst>
              <a:ext uri="{FF2B5EF4-FFF2-40B4-BE49-F238E27FC236}">
                <a16:creationId xmlns:a16="http://schemas.microsoft.com/office/drawing/2014/main" id="{B8EA3761-91EC-FCA8-3508-0030574A5B88}"/>
              </a:ext>
            </a:extLst>
          </p:cNvPr>
          <p:cNvSpPr txBox="1"/>
          <p:nvPr/>
        </p:nvSpPr>
        <p:spPr>
          <a:xfrm>
            <a:off x="485479" y="5144007"/>
            <a:ext cx="11618537" cy="1015663"/>
          </a:xfrm>
          <a:prstGeom prst="rect">
            <a:avLst/>
          </a:prstGeom>
          <a:noFill/>
        </p:spPr>
        <p:txBody>
          <a:bodyPr wrap="square">
            <a:spAutoFit/>
          </a:bodyPr>
          <a:lstStyle/>
          <a:p>
            <a:r>
              <a:rPr lang="en-US" sz="2000" dirty="0">
                <a:solidFill>
                  <a:schemeClr val="tx1">
                    <a:lumMod val="65000"/>
                    <a:lumOff val="35000"/>
                  </a:schemeClr>
                </a:solidFill>
                <a:effectLst/>
              </a:rPr>
              <a:t>Looping statements in JavaScript helps to execute statement(s) required number of times without repeating code.</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28505721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E4DDF3E-7417-1E4D-49F3-61685F93CFA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435D19C-527E-1A7F-117F-9BDE979D42E3}"/>
              </a:ext>
            </a:extLst>
          </p:cNvPr>
          <p:cNvSpPr>
            <a:spLocks noGrp="1"/>
          </p:cNvSpPr>
          <p:nvPr>
            <p:ph type="sldNum" sz="quarter" idx="12"/>
          </p:nvPr>
        </p:nvSpPr>
        <p:spPr/>
        <p:txBody>
          <a:bodyPr/>
          <a:lstStyle/>
          <a:p>
            <a:fld id="{4A777409-9C5A-4B07-8E32-19F22F7D558C}" type="slidenum">
              <a:rPr lang="en-IN" smtClean="0"/>
              <a:t>96</a:t>
            </a:fld>
            <a:endParaRPr lang="en-IN" dirty="0"/>
          </a:p>
        </p:txBody>
      </p:sp>
      <p:sp>
        <p:nvSpPr>
          <p:cNvPr id="5" name="TextBox 4">
            <a:extLst>
              <a:ext uri="{FF2B5EF4-FFF2-40B4-BE49-F238E27FC236}">
                <a16:creationId xmlns:a16="http://schemas.microsoft.com/office/drawing/2014/main" id="{EAF6A747-6E6A-C761-6FE4-A58101C57EFD}"/>
              </a:ext>
            </a:extLst>
          </p:cNvPr>
          <p:cNvSpPr txBox="1"/>
          <p:nvPr/>
        </p:nvSpPr>
        <p:spPr>
          <a:xfrm>
            <a:off x="989029" y="541197"/>
            <a:ext cx="6099142" cy="461665"/>
          </a:xfrm>
          <a:prstGeom prst="rect">
            <a:avLst/>
          </a:prstGeom>
          <a:noFill/>
        </p:spPr>
        <p:txBody>
          <a:bodyPr wrap="square">
            <a:spAutoFit/>
          </a:bodyPr>
          <a:lstStyle/>
          <a:p>
            <a:r>
              <a:rPr lang="en-IN" sz="2400" b="1" dirty="0">
                <a:solidFill>
                  <a:schemeClr val="tx1">
                    <a:lumMod val="65000"/>
                    <a:lumOff val="35000"/>
                  </a:schemeClr>
                </a:solidFill>
              </a:rPr>
              <a:t>Types of Loops </a:t>
            </a:r>
          </a:p>
        </p:txBody>
      </p:sp>
      <p:sp>
        <p:nvSpPr>
          <p:cNvPr id="7" name="TextBox 6">
            <a:extLst>
              <a:ext uri="{FF2B5EF4-FFF2-40B4-BE49-F238E27FC236}">
                <a16:creationId xmlns:a16="http://schemas.microsoft.com/office/drawing/2014/main" id="{00CA3438-39F9-DB96-CEAF-FCC62DCBE69B}"/>
              </a:ext>
            </a:extLst>
          </p:cNvPr>
          <p:cNvSpPr txBox="1"/>
          <p:nvPr/>
        </p:nvSpPr>
        <p:spPr>
          <a:xfrm>
            <a:off x="989029" y="1025336"/>
            <a:ext cx="9408736" cy="400110"/>
          </a:xfrm>
          <a:prstGeom prst="rect">
            <a:avLst/>
          </a:prstGeom>
          <a:noFill/>
        </p:spPr>
        <p:txBody>
          <a:bodyPr wrap="square">
            <a:spAutoFit/>
          </a:bodyPr>
          <a:lstStyle/>
          <a:p>
            <a:r>
              <a:rPr lang="en-US" sz="2000" dirty="0">
                <a:solidFill>
                  <a:schemeClr val="tx1">
                    <a:lumMod val="65000"/>
                    <a:lumOff val="35000"/>
                  </a:schemeClr>
                </a:solidFill>
                <a:effectLst/>
              </a:rPr>
              <a:t>JavaScript supports popular looping statements as shown below:</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DA4B846D-D267-FDA7-2FB0-5C5E39EE4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85" y="1701791"/>
            <a:ext cx="3600953" cy="1305107"/>
          </a:xfrm>
          <a:prstGeom prst="rect">
            <a:avLst/>
          </a:prstGeom>
        </p:spPr>
      </p:pic>
      <p:sp>
        <p:nvSpPr>
          <p:cNvPr id="11" name="TextBox 10">
            <a:extLst>
              <a:ext uri="{FF2B5EF4-FFF2-40B4-BE49-F238E27FC236}">
                <a16:creationId xmlns:a16="http://schemas.microsoft.com/office/drawing/2014/main" id="{789C421A-C8D2-30B1-1D62-3735BB0513AC}"/>
              </a:ext>
            </a:extLst>
          </p:cNvPr>
          <p:cNvSpPr txBox="1"/>
          <p:nvPr/>
        </p:nvSpPr>
        <p:spPr>
          <a:xfrm>
            <a:off x="1079368" y="3437352"/>
            <a:ext cx="6099142" cy="400110"/>
          </a:xfrm>
          <a:prstGeom prst="rect">
            <a:avLst/>
          </a:prstGeom>
          <a:noFill/>
        </p:spPr>
        <p:txBody>
          <a:bodyPr wrap="square">
            <a:spAutoFit/>
          </a:bodyPr>
          <a:lstStyle/>
          <a:p>
            <a:r>
              <a:rPr lang="en-US" sz="2000" dirty="0">
                <a:solidFill>
                  <a:schemeClr val="tx1">
                    <a:lumMod val="65000"/>
                    <a:lumOff val="35000"/>
                  </a:schemeClr>
                </a:solidFill>
                <a:effectLst/>
              </a:rPr>
              <a:t>Let us understand each of them in detail.</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9295768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30924B-C734-751F-5236-63391F19200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00D147C-07EE-FD76-D61B-F3E39EBC1150}"/>
              </a:ext>
            </a:extLst>
          </p:cNvPr>
          <p:cNvSpPr>
            <a:spLocks noGrp="1"/>
          </p:cNvSpPr>
          <p:nvPr>
            <p:ph type="sldNum" sz="quarter" idx="12"/>
          </p:nvPr>
        </p:nvSpPr>
        <p:spPr/>
        <p:txBody>
          <a:bodyPr/>
          <a:lstStyle/>
          <a:p>
            <a:fld id="{4A777409-9C5A-4B07-8E32-19F22F7D558C}" type="slidenum">
              <a:rPr lang="en-IN" smtClean="0"/>
              <a:t>97</a:t>
            </a:fld>
            <a:endParaRPr lang="en-IN" dirty="0"/>
          </a:p>
        </p:txBody>
      </p:sp>
      <p:sp>
        <p:nvSpPr>
          <p:cNvPr id="5" name="TextBox 4">
            <a:extLst>
              <a:ext uri="{FF2B5EF4-FFF2-40B4-BE49-F238E27FC236}">
                <a16:creationId xmlns:a16="http://schemas.microsoft.com/office/drawing/2014/main" id="{395DFFF7-5F22-B6B1-764D-9F98AE7B7317}"/>
              </a:ext>
            </a:extLst>
          </p:cNvPr>
          <p:cNvSpPr txBox="1"/>
          <p:nvPr/>
        </p:nvSpPr>
        <p:spPr>
          <a:xfrm>
            <a:off x="989029" y="597758"/>
            <a:ext cx="6099142" cy="461665"/>
          </a:xfrm>
          <a:prstGeom prst="rect">
            <a:avLst/>
          </a:prstGeom>
          <a:noFill/>
        </p:spPr>
        <p:txBody>
          <a:bodyPr wrap="square">
            <a:spAutoFit/>
          </a:bodyPr>
          <a:lstStyle/>
          <a:p>
            <a:r>
              <a:rPr lang="en-IN" sz="2400" b="1" dirty="0">
                <a:solidFill>
                  <a:schemeClr val="tx1">
                    <a:lumMod val="65000"/>
                    <a:lumOff val="35000"/>
                  </a:schemeClr>
                </a:solidFill>
              </a:rPr>
              <a:t>For Loop </a:t>
            </a:r>
          </a:p>
        </p:txBody>
      </p:sp>
      <p:sp>
        <p:nvSpPr>
          <p:cNvPr id="7" name="TextBox 6">
            <a:extLst>
              <a:ext uri="{FF2B5EF4-FFF2-40B4-BE49-F238E27FC236}">
                <a16:creationId xmlns:a16="http://schemas.microsoft.com/office/drawing/2014/main" id="{E8313294-969D-1B82-1C5F-2D8C797BB862}"/>
              </a:ext>
            </a:extLst>
          </p:cNvPr>
          <p:cNvSpPr txBox="1"/>
          <p:nvPr/>
        </p:nvSpPr>
        <p:spPr>
          <a:xfrm>
            <a:off x="259235" y="1144265"/>
            <a:ext cx="11279171" cy="707886"/>
          </a:xfrm>
          <a:prstGeom prst="rect">
            <a:avLst/>
          </a:prstGeom>
          <a:noFill/>
        </p:spPr>
        <p:txBody>
          <a:bodyPr wrap="square">
            <a:spAutoFit/>
          </a:bodyPr>
          <a:lstStyle/>
          <a:p>
            <a:r>
              <a:rPr lang="en-US" sz="2000" dirty="0">
                <a:solidFill>
                  <a:schemeClr val="tx1">
                    <a:lumMod val="65000"/>
                    <a:lumOff val="35000"/>
                  </a:schemeClr>
                </a:solidFill>
              </a:rPr>
              <a:t>'for' loop is used when the block of code is expected to execute for a specific number of times. To implement it, use the following syntax.</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C87EAE4E-4CB5-0F23-385C-71A84A5D9D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8482" y="2105434"/>
            <a:ext cx="7449989" cy="3608301"/>
          </a:xfrm>
          <a:prstGeom prst="rect">
            <a:avLst/>
          </a:prstGeom>
        </p:spPr>
      </p:pic>
    </p:spTree>
    <p:extLst>
      <p:ext uri="{BB962C8B-B14F-4D97-AF65-F5344CB8AC3E}">
        <p14:creationId xmlns:p14="http://schemas.microsoft.com/office/powerpoint/2010/main" val="17910717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35EDA1-374B-FA87-FA90-453C17F31A2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E0FFE0E-74C8-7FD6-ED6E-2F3D93965676}"/>
              </a:ext>
            </a:extLst>
          </p:cNvPr>
          <p:cNvSpPr>
            <a:spLocks noGrp="1"/>
          </p:cNvSpPr>
          <p:nvPr>
            <p:ph type="sldNum" sz="quarter" idx="12"/>
          </p:nvPr>
        </p:nvSpPr>
        <p:spPr/>
        <p:txBody>
          <a:bodyPr/>
          <a:lstStyle/>
          <a:p>
            <a:fld id="{4A777409-9C5A-4B07-8E32-19F22F7D558C}" type="slidenum">
              <a:rPr lang="en-IN" smtClean="0"/>
              <a:t>98</a:t>
            </a:fld>
            <a:endParaRPr lang="en-IN" dirty="0"/>
          </a:p>
        </p:txBody>
      </p:sp>
      <p:sp>
        <p:nvSpPr>
          <p:cNvPr id="5" name="TextBox 4">
            <a:extLst>
              <a:ext uri="{FF2B5EF4-FFF2-40B4-BE49-F238E27FC236}">
                <a16:creationId xmlns:a16="http://schemas.microsoft.com/office/drawing/2014/main" id="{0B78ADD3-EC76-43B8-248D-E9B7EC54FF7E}"/>
              </a:ext>
            </a:extLst>
          </p:cNvPr>
          <p:cNvSpPr txBox="1"/>
          <p:nvPr/>
        </p:nvSpPr>
        <p:spPr>
          <a:xfrm>
            <a:off x="989029" y="641270"/>
            <a:ext cx="9880076" cy="707886"/>
          </a:xfrm>
          <a:prstGeom prst="rect">
            <a:avLst/>
          </a:prstGeom>
          <a:noFill/>
        </p:spPr>
        <p:txBody>
          <a:bodyPr wrap="square">
            <a:spAutoFit/>
          </a:bodyPr>
          <a:lstStyle/>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 Below example shows incrementing variable counter five times using 'for' loop:</a:t>
            </a:r>
          </a:p>
          <a:p>
            <a:r>
              <a:rPr lang="en-US" sz="2000" dirty="0">
                <a:solidFill>
                  <a:schemeClr val="tx1">
                    <a:lumMod val="65000"/>
                    <a:lumOff val="35000"/>
                  </a:schemeClr>
                </a:solidFill>
                <a:effectLst/>
              </a:rPr>
              <a:t>Also, shown below is output for every iteration of the loop.</a:t>
            </a:r>
          </a:p>
        </p:txBody>
      </p:sp>
      <p:sp>
        <p:nvSpPr>
          <p:cNvPr id="7" name="TextBox 6">
            <a:extLst>
              <a:ext uri="{FF2B5EF4-FFF2-40B4-BE49-F238E27FC236}">
                <a16:creationId xmlns:a16="http://schemas.microsoft.com/office/drawing/2014/main" id="{8BE33872-CEF3-F3DF-472D-078939DE0AA0}"/>
              </a:ext>
            </a:extLst>
          </p:cNvPr>
          <p:cNvSpPr txBox="1"/>
          <p:nvPr/>
        </p:nvSpPr>
        <p:spPr>
          <a:xfrm>
            <a:off x="989029" y="1533195"/>
            <a:ext cx="6099142" cy="1477328"/>
          </a:xfrm>
          <a:prstGeom prst="rect">
            <a:avLst/>
          </a:prstGeom>
          <a:noFill/>
        </p:spPr>
        <p:txBody>
          <a:bodyPr wrap="square">
            <a:spAutoFit/>
          </a:bodyPr>
          <a:lstStyle/>
          <a:p>
            <a:r>
              <a:rPr lang="en-IN" dirty="0"/>
              <a:t>let counter = 0;</a:t>
            </a:r>
          </a:p>
          <a:p>
            <a:r>
              <a:rPr lang="en-IN" dirty="0"/>
              <a:t>for (let </a:t>
            </a:r>
            <a:r>
              <a:rPr lang="en-IN" dirty="0" err="1"/>
              <a:t>loopVar</a:t>
            </a:r>
            <a:r>
              <a:rPr lang="en-IN" dirty="0"/>
              <a:t> = 0; </a:t>
            </a:r>
            <a:r>
              <a:rPr lang="en-IN" dirty="0" err="1"/>
              <a:t>loopVar</a:t>
            </a:r>
            <a:r>
              <a:rPr lang="en-IN" dirty="0"/>
              <a:t> &lt; 5; </a:t>
            </a:r>
            <a:r>
              <a:rPr lang="en-IN" dirty="0" err="1"/>
              <a:t>loopVar</a:t>
            </a:r>
            <a:r>
              <a:rPr lang="en-IN" dirty="0"/>
              <a:t>++) {</a:t>
            </a:r>
          </a:p>
          <a:p>
            <a:r>
              <a:rPr lang="en-IN" dirty="0"/>
              <a:t>	counter = counter + 1;</a:t>
            </a:r>
          </a:p>
          <a:p>
            <a:r>
              <a:rPr lang="en-IN" dirty="0"/>
              <a:t>	console.log(counter);</a:t>
            </a:r>
          </a:p>
          <a:p>
            <a:r>
              <a:rPr lang="en-IN" dirty="0"/>
              <a:t>} </a:t>
            </a:r>
          </a:p>
        </p:txBody>
      </p:sp>
      <p:sp>
        <p:nvSpPr>
          <p:cNvPr id="11" name="TextBox 10">
            <a:extLst>
              <a:ext uri="{FF2B5EF4-FFF2-40B4-BE49-F238E27FC236}">
                <a16:creationId xmlns:a16="http://schemas.microsoft.com/office/drawing/2014/main" id="{B7F9E5DC-C884-9E96-34FA-2D43A188E380}"/>
              </a:ext>
            </a:extLst>
          </p:cNvPr>
          <p:cNvSpPr txBox="1"/>
          <p:nvPr/>
        </p:nvSpPr>
        <p:spPr>
          <a:xfrm>
            <a:off x="989029" y="3194562"/>
            <a:ext cx="9474724" cy="1938992"/>
          </a:xfrm>
          <a:prstGeom prst="rect">
            <a:avLst/>
          </a:prstGeom>
          <a:noFill/>
        </p:spPr>
        <p:txBody>
          <a:bodyPr wrap="square">
            <a:spAutoFit/>
          </a:bodyPr>
          <a:lstStyle/>
          <a:p>
            <a:r>
              <a:rPr lang="en-US" sz="2000" dirty="0">
                <a:solidFill>
                  <a:schemeClr val="tx1">
                    <a:lumMod val="65000"/>
                    <a:lumOff val="35000"/>
                  </a:schemeClr>
                </a:solidFill>
                <a:effectLst/>
              </a:rPr>
              <a:t>Here, in the above loop</a:t>
            </a:r>
          </a:p>
          <a:p>
            <a:r>
              <a:rPr lang="en-US" sz="2000" dirty="0">
                <a:solidFill>
                  <a:schemeClr val="tx1">
                    <a:lumMod val="65000"/>
                    <a:lumOff val="35000"/>
                  </a:schemeClr>
                </a:solidFill>
                <a:effectLst/>
              </a:rPr>
              <a:t>           let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=0; // Initialization </a:t>
            </a:r>
          </a:p>
          <a:p>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 &lt; 5; // Condition </a:t>
            </a:r>
          </a:p>
          <a:p>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 // Update</a:t>
            </a:r>
          </a:p>
          <a:p>
            <a:r>
              <a:rPr lang="en-US" sz="2000" dirty="0">
                <a:solidFill>
                  <a:schemeClr val="tx1">
                    <a:lumMod val="65000"/>
                    <a:lumOff val="35000"/>
                  </a:schemeClr>
                </a:solidFill>
                <a:effectLst/>
              </a:rPr>
              <a:t>           counter = counter + 1; // Action </a:t>
            </a:r>
          </a:p>
          <a:p>
            <a:r>
              <a:rPr lang="en-US" sz="2000" dirty="0">
                <a:solidFill>
                  <a:schemeClr val="tx1">
                    <a:lumMod val="65000"/>
                    <a:lumOff val="35000"/>
                  </a:schemeClr>
                </a:solidFill>
                <a:effectLst/>
              </a:rPr>
              <a:t>To understand loops better refer the below table:</a:t>
            </a:r>
          </a:p>
        </p:txBody>
      </p:sp>
      <p:pic>
        <p:nvPicPr>
          <p:cNvPr id="13" name="Picture 12">
            <a:extLst>
              <a:ext uri="{FF2B5EF4-FFF2-40B4-BE49-F238E27FC236}">
                <a16:creationId xmlns:a16="http://schemas.microsoft.com/office/drawing/2014/main" id="{439D922F-B361-57F2-B5D6-94B1BEEADC6F}"/>
              </a:ext>
            </a:extLst>
          </p:cNvPr>
          <p:cNvPicPr>
            <a:picLocks noChangeAspect="1"/>
          </p:cNvPicPr>
          <p:nvPr/>
        </p:nvPicPr>
        <p:blipFill>
          <a:blip r:embed="rId2"/>
          <a:stretch>
            <a:fillRect/>
          </a:stretch>
        </p:blipFill>
        <p:spPr>
          <a:xfrm>
            <a:off x="6681935" y="4709008"/>
            <a:ext cx="1543050" cy="1685925"/>
          </a:xfrm>
          <a:prstGeom prst="rect">
            <a:avLst/>
          </a:prstGeom>
        </p:spPr>
      </p:pic>
    </p:spTree>
    <p:extLst>
      <p:ext uri="{BB962C8B-B14F-4D97-AF65-F5344CB8AC3E}">
        <p14:creationId xmlns:p14="http://schemas.microsoft.com/office/powerpoint/2010/main" val="335498760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526AA6-56AC-6ADE-C799-E178EF7BD3D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2C6671B-A986-9072-C7B8-088387E5FF28}"/>
              </a:ext>
            </a:extLst>
          </p:cNvPr>
          <p:cNvSpPr>
            <a:spLocks noGrp="1"/>
          </p:cNvSpPr>
          <p:nvPr>
            <p:ph type="sldNum" sz="quarter" idx="12"/>
          </p:nvPr>
        </p:nvSpPr>
        <p:spPr/>
        <p:txBody>
          <a:bodyPr/>
          <a:lstStyle/>
          <a:p>
            <a:fld id="{4A777409-9C5A-4B07-8E32-19F22F7D558C}" type="slidenum">
              <a:rPr lang="en-IN" smtClean="0"/>
              <a:t>99</a:t>
            </a:fld>
            <a:endParaRPr lang="en-IN" dirty="0"/>
          </a:p>
        </p:txBody>
      </p:sp>
      <p:sp>
        <p:nvSpPr>
          <p:cNvPr id="5" name="TextBox 4">
            <a:extLst>
              <a:ext uri="{FF2B5EF4-FFF2-40B4-BE49-F238E27FC236}">
                <a16:creationId xmlns:a16="http://schemas.microsoft.com/office/drawing/2014/main" id="{94F6B53B-22A8-73BB-7D8E-59B317EA529A}"/>
              </a:ext>
            </a:extLst>
          </p:cNvPr>
          <p:cNvSpPr txBox="1"/>
          <p:nvPr/>
        </p:nvSpPr>
        <p:spPr>
          <a:xfrm>
            <a:off x="989029" y="588331"/>
            <a:ext cx="6099142" cy="461665"/>
          </a:xfrm>
          <a:prstGeom prst="rect">
            <a:avLst/>
          </a:prstGeom>
          <a:noFill/>
        </p:spPr>
        <p:txBody>
          <a:bodyPr wrap="square">
            <a:spAutoFit/>
          </a:bodyPr>
          <a:lstStyle/>
          <a:p>
            <a:r>
              <a:rPr lang="en-IN" sz="2400" b="1" dirty="0">
                <a:solidFill>
                  <a:schemeClr val="tx1">
                    <a:lumMod val="65000"/>
                    <a:lumOff val="35000"/>
                  </a:schemeClr>
                </a:solidFill>
              </a:rPr>
              <a:t>While Loop </a:t>
            </a:r>
          </a:p>
        </p:txBody>
      </p:sp>
      <p:sp>
        <p:nvSpPr>
          <p:cNvPr id="7" name="TextBox 6">
            <a:extLst>
              <a:ext uri="{FF2B5EF4-FFF2-40B4-BE49-F238E27FC236}">
                <a16:creationId xmlns:a16="http://schemas.microsoft.com/office/drawing/2014/main" id="{E5542E5E-40B1-502C-61CA-7CAD29855F7E}"/>
              </a:ext>
            </a:extLst>
          </p:cNvPr>
          <p:cNvSpPr txBox="1"/>
          <p:nvPr/>
        </p:nvSpPr>
        <p:spPr>
          <a:xfrm>
            <a:off x="344077" y="1140891"/>
            <a:ext cx="11269745" cy="707886"/>
          </a:xfrm>
          <a:prstGeom prst="rect">
            <a:avLst/>
          </a:prstGeom>
          <a:noFill/>
        </p:spPr>
        <p:txBody>
          <a:bodyPr wrap="square">
            <a:spAutoFit/>
          </a:bodyPr>
          <a:lstStyle/>
          <a:p>
            <a:r>
              <a:rPr lang="en-US" sz="2000" dirty="0">
                <a:solidFill>
                  <a:schemeClr val="tx1">
                    <a:lumMod val="65000"/>
                    <a:lumOff val="35000"/>
                  </a:schemeClr>
                </a:solidFill>
                <a:effectLst/>
              </a:rPr>
              <a:t>'while' loop is used when the block of code is to be executed as long as the specified condition is true. To implement the same, the following syntax is used:</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1C819A6B-EE02-54E9-6469-84E5E568B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6322" y="2097229"/>
            <a:ext cx="5551602" cy="2413107"/>
          </a:xfrm>
          <a:prstGeom prst="rect">
            <a:avLst/>
          </a:prstGeom>
        </p:spPr>
      </p:pic>
      <p:sp>
        <p:nvSpPr>
          <p:cNvPr id="11" name="TextBox 10">
            <a:extLst>
              <a:ext uri="{FF2B5EF4-FFF2-40B4-BE49-F238E27FC236}">
                <a16:creationId xmlns:a16="http://schemas.microsoft.com/office/drawing/2014/main" id="{B53BC783-4F13-DA89-A1E7-769EE2D48D12}"/>
              </a:ext>
            </a:extLst>
          </p:cNvPr>
          <p:cNvSpPr txBox="1"/>
          <p:nvPr/>
        </p:nvSpPr>
        <p:spPr>
          <a:xfrm>
            <a:off x="466626" y="4980427"/>
            <a:ext cx="11147195" cy="400110"/>
          </a:xfrm>
          <a:prstGeom prst="rect">
            <a:avLst/>
          </a:prstGeom>
          <a:noFill/>
        </p:spPr>
        <p:txBody>
          <a:bodyPr wrap="square">
            <a:spAutoFit/>
          </a:bodyPr>
          <a:lstStyle/>
          <a:p>
            <a:r>
              <a:rPr lang="en-US" sz="2000" dirty="0">
                <a:solidFill>
                  <a:schemeClr val="tx1">
                    <a:lumMod val="65000"/>
                    <a:lumOff val="35000"/>
                  </a:schemeClr>
                </a:solidFill>
                <a:effectLst/>
              </a:rPr>
              <a:t>The value for the variable used in the test condition should be updated inside the loop only.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738596820"/>
      </p:ext>
    </p:extLst>
  </p:cSld>
  <p:clrMapOvr>
    <a:masterClrMapping/>
  </p:clrMapOvr>
</p:sld>
</file>

<file path=ppt/theme/theme1.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1380</TotalTime>
  <Words>21077</Words>
  <Application>Microsoft Office PowerPoint</Application>
  <PresentationFormat>Widescreen</PresentationFormat>
  <Paragraphs>2864</Paragraphs>
  <Slides>202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202</vt:i4>
      </vt:variant>
    </vt:vector>
  </HeadingPairs>
  <TitlesOfParts>
    <vt:vector size="206" baseType="lpstr">
      <vt:lpstr>Arial</vt:lpstr>
      <vt:lpstr>Calibri</vt:lpstr>
      <vt:lpstr>Calibri Light</vt:lpstr>
      <vt:lpstr>1_Office Theme</vt:lpstr>
      <vt:lpstr>JavaScript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dc:title>
  <dc:creator>Abhi A.b</dc:creator>
  <cp:lastModifiedBy>Harshada Sawant</cp:lastModifiedBy>
  <cp:revision>19</cp:revision>
  <dcterms:created xsi:type="dcterms:W3CDTF">2022-11-07T08:55:27Z</dcterms:created>
  <dcterms:modified xsi:type="dcterms:W3CDTF">2022-11-14T10:34:59Z</dcterms:modified>
</cp:coreProperties>
</file>