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3" r:id="rId103"/>
    <p:sldId id="374" r:id="rId104"/>
    <p:sldId id="372"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2" r:id="rId122"/>
    <p:sldId id="393" r:id="rId123"/>
    <p:sldId id="391" r:id="rId124"/>
    <p:sldId id="394" r:id="rId125"/>
    <p:sldId id="397" r:id="rId126"/>
    <p:sldId id="398" r:id="rId127"/>
    <p:sldId id="399" r:id="rId128"/>
    <p:sldId id="400" r:id="rId129"/>
    <p:sldId id="401" r:id="rId130"/>
    <p:sldId id="402" r:id="rId131"/>
    <p:sldId id="403" r:id="rId132"/>
    <p:sldId id="404" r:id="rId133"/>
    <p:sldId id="405" r:id="rId134"/>
    <p:sldId id="406" r:id="rId135"/>
    <p:sldId id="407" r:id="rId136"/>
    <p:sldId id="408" r:id="rId137"/>
    <p:sldId id="409" r:id="rId138"/>
    <p:sldId id="410" r:id="rId139"/>
    <p:sldId id="411" r:id="rId140"/>
    <p:sldId id="412" r:id="rId141"/>
    <p:sldId id="417" r:id="rId142"/>
    <p:sldId id="413" r:id="rId143"/>
    <p:sldId id="414" r:id="rId144"/>
    <p:sldId id="415" r:id="rId145"/>
    <p:sldId id="416" r:id="rId146"/>
    <p:sldId id="418" r:id="rId147"/>
    <p:sldId id="419" r:id="rId148"/>
    <p:sldId id="420" r:id="rId149"/>
    <p:sldId id="421" r:id="rId150"/>
    <p:sldId id="423" r:id="rId151"/>
    <p:sldId id="424" r:id="rId152"/>
    <p:sldId id="422" r:id="rId153"/>
    <p:sldId id="425" r:id="rId154"/>
    <p:sldId id="426" r:id="rId155"/>
    <p:sldId id="427" r:id="rId156"/>
    <p:sldId id="428" r:id="rId157"/>
    <p:sldId id="429" r:id="rId158"/>
    <p:sldId id="430" r:id="rId159"/>
    <p:sldId id="431" r:id="rId160"/>
    <p:sldId id="432" r:id="rId161"/>
    <p:sldId id="433" r:id="rId162"/>
    <p:sldId id="434" r:id="rId163"/>
    <p:sldId id="435" r:id="rId164"/>
    <p:sldId id="436" r:id="rId165"/>
    <p:sldId id="437" r:id="rId166"/>
    <p:sldId id="438" r:id="rId167"/>
    <p:sldId id="439" r:id="rId168"/>
    <p:sldId id="440" r:id="rId169"/>
    <p:sldId id="442" r:id="rId170"/>
    <p:sldId id="443" r:id="rId171"/>
    <p:sldId id="454" r:id="rId172"/>
    <p:sldId id="455" r:id="rId173"/>
    <p:sldId id="456" r:id="rId174"/>
    <p:sldId id="457" r:id="rId175"/>
    <p:sldId id="458" r:id="rId176"/>
    <p:sldId id="459" r:id="rId177"/>
    <p:sldId id="460" r:id="rId178"/>
    <p:sldId id="461" r:id="rId179"/>
    <p:sldId id="462" r:id="rId180"/>
    <p:sldId id="463" r:id="rId181"/>
    <p:sldId id="464" r:id="rId182"/>
    <p:sldId id="465" r:id="rId183"/>
    <p:sldId id="466" r:id="rId184"/>
    <p:sldId id="467" r:id="rId185"/>
    <p:sldId id="472" r:id="rId186"/>
    <p:sldId id="473" r:id="rId187"/>
    <p:sldId id="474" r:id="rId188"/>
    <p:sldId id="475" r:id="rId189"/>
    <p:sldId id="476" r:id="rId190"/>
    <p:sldId id="477" r:id="rId191"/>
    <p:sldId id="478" r:id="rId192"/>
    <p:sldId id="479" r:id="rId193"/>
    <p:sldId id="480" r:id="rId194"/>
    <p:sldId id="481" r:id="rId195"/>
    <p:sldId id="482" r:id="rId196"/>
    <p:sldId id="483" r:id="rId197"/>
    <p:sldId id="484" r:id="rId198"/>
    <p:sldId id="485" r:id="rId199"/>
    <p:sldId id="486" r:id="rId200"/>
    <p:sldId id="487" r:id="rId201"/>
    <p:sldId id="488" r:id="rId202"/>
    <p:sldId id="489" r:id="rId2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14-11-2022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14-11-2022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14-11-2022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14-11-2022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14-11-2022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14-11-2022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14-11-2022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14-11-2022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14-11-2022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14-11-2022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14-11-2022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14-11-2022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8779B-AF4A-DFA7-A507-9BF8224F5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9283E4-7B9E-063E-995A-D6894193F9E7}"/>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4FB3085E-0267-DF2D-D853-899C45E6E082}"/>
              </a:ext>
            </a:extLst>
          </p:cNvPr>
          <p:cNvSpPr txBox="1"/>
          <p:nvPr/>
        </p:nvSpPr>
        <p:spPr>
          <a:xfrm>
            <a:off x="932467" y="556428"/>
            <a:ext cx="10521099" cy="1015663"/>
          </a:xfrm>
          <a:prstGeom prst="rect">
            <a:avLst/>
          </a:prstGeom>
          <a:noFill/>
        </p:spPr>
        <p:txBody>
          <a:bodyPr wrap="square">
            <a:spAutoFit/>
          </a:bodyPr>
          <a:lstStyle/>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The below example shows an incrementing variable counter five times using a 'while' loop.</a:t>
            </a:r>
          </a:p>
          <a:p>
            <a:r>
              <a:rPr lang="en-US" sz="2000" dirty="0">
                <a:solidFill>
                  <a:schemeClr val="tx1">
                    <a:lumMod val="65000"/>
                    <a:lumOff val="35000"/>
                  </a:schemeClr>
                </a:solidFill>
                <a:effectLst/>
              </a:rPr>
              <a:t>Also, shown below is the output for every iteration of the loop.</a:t>
            </a:r>
          </a:p>
        </p:txBody>
      </p:sp>
      <p:sp>
        <p:nvSpPr>
          <p:cNvPr id="7" name="TextBox 6">
            <a:extLst>
              <a:ext uri="{FF2B5EF4-FFF2-40B4-BE49-F238E27FC236}">
                <a16:creationId xmlns:a16="http://schemas.microsoft.com/office/drawing/2014/main" id="{E409C34C-0D50-AF1D-74E7-154ED9522C60}"/>
              </a:ext>
            </a:extLst>
          </p:cNvPr>
          <p:cNvSpPr txBox="1"/>
          <p:nvPr/>
        </p:nvSpPr>
        <p:spPr>
          <a:xfrm>
            <a:off x="932467" y="1730440"/>
            <a:ext cx="6099142" cy="2308324"/>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while (</a:t>
            </a:r>
            <a:r>
              <a:rPr lang="en-IN" dirty="0" err="1"/>
              <a:t>loopVar</a:t>
            </a:r>
            <a:r>
              <a:rPr lang="en-IN" dirty="0"/>
              <a:t> &lt; 5)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p:txBody>
      </p:sp>
      <p:sp>
        <p:nvSpPr>
          <p:cNvPr id="9" name="TextBox 8">
            <a:extLst>
              <a:ext uri="{FF2B5EF4-FFF2-40B4-BE49-F238E27FC236}">
                <a16:creationId xmlns:a16="http://schemas.microsoft.com/office/drawing/2014/main" id="{FF68A3F5-0E3F-8161-4595-89F9E6807247}"/>
              </a:ext>
            </a:extLst>
          </p:cNvPr>
          <p:cNvSpPr txBox="1"/>
          <p:nvPr/>
        </p:nvSpPr>
        <p:spPr>
          <a:xfrm>
            <a:off x="932467" y="4181894"/>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1F35995-3B97-A24D-7BA3-8314FB1011FF}"/>
              </a:ext>
            </a:extLst>
          </p:cNvPr>
          <p:cNvPicPr>
            <a:picLocks noChangeAspect="1"/>
          </p:cNvPicPr>
          <p:nvPr/>
        </p:nvPicPr>
        <p:blipFill>
          <a:blip r:embed="rId2"/>
          <a:stretch>
            <a:fillRect/>
          </a:stretch>
        </p:blipFill>
        <p:spPr>
          <a:xfrm>
            <a:off x="6264846" y="4670425"/>
            <a:ext cx="1533525" cy="1685925"/>
          </a:xfrm>
          <a:prstGeom prst="rect">
            <a:avLst/>
          </a:prstGeom>
        </p:spPr>
      </p:pic>
    </p:spTree>
    <p:extLst>
      <p:ext uri="{BB962C8B-B14F-4D97-AF65-F5344CB8AC3E}">
        <p14:creationId xmlns:p14="http://schemas.microsoft.com/office/powerpoint/2010/main" val="4595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C846C-83E9-091F-26F7-B0375CCCC7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ED9FA-E82C-0EC5-C77F-EDC874F17740}"/>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90524A-A299-B788-5588-2BF095D5097D}"/>
              </a:ext>
            </a:extLst>
          </p:cNvPr>
          <p:cNvSpPr txBox="1"/>
          <p:nvPr/>
        </p:nvSpPr>
        <p:spPr>
          <a:xfrm>
            <a:off x="900259" y="569478"/>
            <a:ext cx="6099142" cy="461665"/>
          </a:xfrm>
          <a:prstGeom prst="rect">
            <a:avLst/>
          </a:prstGeom>
          <a:noFill/>
        </p:spPr>
        <p:txBody>
          <a:bodyPr wrap="square">
            <a:spAutoFit/>
          </a:bodyPr>
          <a:lstStyle/>
          <a:p>
            <a:r>
              <a:rPr lang="en-IN" sz="2400" b="1" dirty="0">
                <a:solidFill>
                  <a:schemeClr val="tx1">
                    <a:lumMod val="65000"/>
                    <a:lumOff val="35000"/>
                  </a:schemeClr>
                </a:solidFill>
              </a:rPr>
              <a:t>Do-While Loop </a:t>
            </a:r>
          </a:p>
        </p:txBody>
      </p:sp>
      <p:sp>
        <p:nvSpPr>
          <p:cNvPr id="7" name="TextBox 6">
            <a:extLst>
              <a:ext uri="{FF2B5EF4-FFF2-40B4-BE49-F238E27FC236}">
                <a16:creationId xmlns:a16="http://schemas.microsoft.com/office/drawing/2014/main" id="{7018A138-7C15-0725-3975-712A374D6347}"/>
              </a:ext>
            </a:extLst>
          </p:cNvPr>
          <p:cNvSpPr txBox="1"/>
          <p:nvPr/>
        </p:nvSpPr>
        <p:spPr>
          <a:xfrm>
            <a:off x="900258" y="1120676"/>
            <a:ext cx="10453541" cy="2862322"/>
          </a:xfrm>
          <a:prstGeom prst="rect">
            <a:avLst/>
          </a:prstGeom>
          <a:noFill/>
        </p:spPr>
        <p:txBody>
          <a:bodyPr wrap="square">
            <a:spAutoFit/>
          </a:bodyPr>
          <a:lstStyle/>
          <a:p>
            <a:r>
              <a:rPr lang="en-US" sz="2000" dirty="0">
                <a:solidFill>
                  <a:schemeClr val="tx1">
                    <a:lumMod val="65000"/>
                    <a:lumOff val="35000"/>
                  </a:schemeClr>
                </a:solidFill>
                <a:effectLst/>
              </a:rPr>
              <a:t>'do-while' is a variant of 'while' loop.</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will execute a block of code once before checking any condition.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executing the block it will evaluate the condition given at the end of the block of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the statements inside the block of code will be repeated till condition evaluates to true.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'do-while' loop, use the following syntax:</a:t>
            </a:r>
          </a:p>
        </p:txBody>
      </p:sp>
      <p:pic>
        <p:nvPicPr>
          <p:cNvPr id="9" name="Picture 8">
            <a:extLst>
              <a:ext uri="{FF2B5EF4-FFF2-40B4-BE49-F238E27FC236}">
                <a16:creationId xmlns:a16="http://schemas.microsoft.com/office/drawing/2014/main" id="{23B97398-8B89-91C2-16A0-480068D5C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86" y="3969261"/>
            <a:ext cx="4525006" cy="2143424"/>
          </a:xfrm>
          <a:prstGeom prst="rect">
            <a:avLst/>
          </a:prstGeom>
        </p:spPr>
      </p:pic>
      <p:sp>
        <p:nvSpPr>
          <p:cNvPr id="11" name="TextBox 10">
            <a:extLst>
              <a:ext uri="{FF2B5EF4-FFF2-40B4-BE49-F238E27FC236}">
                <a16:creationId xmlns:a16="http://schemas.microsoft.com/office/drawing/2014/main" id="{CD8E536D-2495-E75D-01C6-059A7DE62B09}"/>
              </a:ext>
            </a:extLst>
          </p:cNvPr>
          <p:cNvSpPr txBox="1"/>
          <p:nvPr/>
        </p:nvSpPr>
        <p:spPr>
          <a:xfrm>
            <a:off x="351079" y="6103856"/>
            <a:ext cx="11840921"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910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8366F-B976-F62F-6EF8-8C3869A658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7A8D5-6F4A-EF90-C3AD-AD450354B73E}"/>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B2BD367B-2000-91E1-0BFD-E4DFB626BA55}"/>
              </a:ext>
            </a:extLst>
          </p:cNvPr>
          <p:cNvSpPr txBox="1"/>
          <p:nvPr/>
        </p:nvSpPr>
        <p:spPr>
          <a:xfrm>
            <a:off x="989028" y="612990"/>
            <a:ext cx="10285429"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'do-while'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9062490B-CB17-F2BB-DE7A-D65BAD51F42D}"/>
              </a:ext>
            </a:extLst>
          </p:cNvPr>
          <p:cNvSpPr txBox="1"/>
          <p:nvPr/>
        </p:nvSpPr>
        <p:spPr>
          <a:xfrm>
            <a:off x="1069942" y="1320876"/>
            <a:ext cx="6099142" cy="2585323"/>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do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a:p>
            <a:r>
              <a:rPr lang="en-IN" dirty="0"/>
              <a:t>while (</a:t>
            </a:r>
            <a:r>
              <a:rPr lang="en-IN" dirty="0" err="1"/>
              <a:t>loopVar</a:t>
            </a:r>
            <a:r>
              <a:rPr lang="en-IN" dirty="0"/>
              <a:t> &lt; 5); </a:t>
            </a:r>
          </a:p>
        </p:txBody>
      </p:sp>
      <p:sp>
        <p:nvSpPr>
          <p:cNvPr id="9" name="TextBox 8">
            <a:extLst>
              <a:ext uri="{FF2B5EF4-FFF2-40B4-BE49-F238E27FC236}">
                <a16:creationId xmlns:a16="http://schemas.microsoft.com/office/drawing/2014/main" id="{C5733AB1-D311-91DE-A026-C2D06667418E}"/>
              </a:ext>
            </a:extLst>
          </p:cNvPr>
          <p:cNvSpPr txBox="1"/>
          <p:nvPr/>
        </p:nvSpPr>
        <p:spPr>
          <a:xfrm>
            <a:off x="989029" y="3906199"/>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 </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86E9FAB-FB02-AAD5-0A29-C035B491B78E}"/>
              </a:ext>
            </a:extLst>
          </p:cNvPr>
          <p:cNvPicPr>
            <a:picLocks noChangeAspect="1"/>
          </p:cNvPicPr>
          <p:nvPr/>
        </p:nvPicPr>
        <p:blipFill>
          <a:blip r:embed="rId2"/>
          <a:stretch>
            <a:fillRect/>
          </a:stretch>
        </p:blipFill>
        <p:spPr>
          <a:xfrm>
            <a:off x="6366628" y="4428943"/>
            <a:ext cx="1524000" cy="1724025"/>
          </a:xfrm>
          <a:prstGeom prst="rect">
            <a:avLst/>
          </a:prstGeom>
        </p:spPr>
      </p:pic>
    </p:spTree>
    <p:extLst>
      <p:ext uri="{BB962C8B-B14F-4D97-AF65-F5344CB8AC3E}">
        <p14:creationId xmlns:p14="http://schemas.microsoft.com/office/powerpoint/2010/main" val="22249788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FA41CB-801D-9D3E-DDE0-BC6EE91D45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38943B-788B-CECC-3695-C00B6913195A}"/>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DBCCFCD1-C344-57FA-C837-66B7A2C8CBCA}"/>
              </a:ext>
            </a:extLst>
          </p:cNvPr>
          <p:cNvSpPr txBox="1"/>
          <p:nvPr/>
        </p:nvSpPr>
        <p:spPr>
          <a:xfrm>
            <a:off x="989029" y="59775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For Loops </a:t>
            </a:r>
          </a:p>
        </p:txBody>
      </p:sp>
      <p:sp>
        <p:nvSpPr>
          <p:cNvPr id="7" name="TextBox 6">
            <a:extLst>
              <a:ext uri="{FF2B5EF4-FFF2-40B4-BE49-F238E27FC236}">
                <a16:creationId xmlns:a16="http://schemas.microsoft.com/office/drawing/2014/main" id="{F2F4AED0-AEF7-3697-9FA4-5C03C114053F}"/>
              </a:ext>
            </a:extLst>
          </p:cNvPr>
          <p:cNvSpPr txBox="1"/>
          <p:nvPr/>
        </p:nvSpPr>
        <p:spPr>
          <a:xfrm>
            <a:off x="989029" y="1063044"/>
            <a:ext cx="10285429"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'for' loops.</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arrays.</a:t>
            </a:r>
          </a:p>
        </p:txBody>
      </p:sp>
      <p:sp>
        <p:nvSpPr>
          <p:cNvPr id="8" name="TextBox 7">
            <a:extLst>
              <a:ext uri="{FF2B5EF4-FFF2-40B4-BE49-F238E27FC236}">
                <a16:creationId xmlns:a16="http://schemas.microsoft.com/office/drawing/2014/main" id="{6AAE06D5-5318-F96D-3AAB-23D8568C4AFA}"/>
              </a:ext>
            </a:extLst>
          </p:cNvPr>
          <p:cNvSpPr txBox="1"/>
          <p:nvPr/>
        </p:nvSpPr>
        <p:spPr>
          <a:xfrm>
            <a:off x="989029" y="2694260"/>
            <a:ext cx="12198285"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&lt;h3&gt;For Loop&lt;/h3&gt;</a:t>
            </a:r>
          </a:p>
          <a:p>
            <a:r>
              <a:rPr lang="en-IN" dirty="0"/>
              <a:t>			&lt;/div&gt;</a:t>
            </a:r>
          </a:p>
          <a:p>
            <a:r>
              <a:rPr lang="en-IN" dirty="0"/>
              <a:t>			</a:t>
            </a:r>
          </a:p>
        </p:txBody>
      </p:sp>
    </p:spTree>
    <p:extLst>
      <p:ext uri="{BB962C8B-B14F-4D97-AF65-F5344CB8AC3E}">
        <p14:creationId xmlns:p14="http://schemas.microsoft.com/office/powerpoint/2010/main" val="3196005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B7C14-99DA-3208-1985-28566F5E37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C02EE2-7964-7D2C-3938-C49CF137EF41}"/>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7" name="TextBox 6">
            <a:extLst>
              <a:ext uri="{FF2B5EF4-FFF2-40B4-BE49-F238E27FC236}">
                <a16:creationId xmlns:a16="http://schemas.microsoft.com/office/drawing/2014/main" id="{D0C525B8-9542-2AC8-E625-F54F9FFFBB5C}"/>
              </a:ext>
            </a:extLst>
          </p:cNvPr>
          <p:cNvSpPr txBox="1"/>
          <p:nvPr/>
        </p:nvSpPr>
        <p:spPr>
          <a:xfrm>
            <a:off x="989028" y="766748"/>
            <a:ext cx="10643647" cy="4524315"/>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0;</a:t>
            </a:r>
          </a:p>
          <a:p>
            <a:r>
              <a:rPr lang="en-IN" dirty="0"/>
              <a:t>                   </a:t>
            </a:r>
          </a:p>
          <a:p>
            <a:r>
              <a:rPr lang="en-IN" dirty="0"/>
              <a:t>                   var courses = ["HTML", "CSS", "JS", "Bootstrap", "Angular", "ReactJS"];</a:t>
            </a:r>
          </a:p>
          <a:p>
            <a:r>
              <a:rPr lang="en-IN" dirty="0"/>
              <a:t>                   </a:t>
            </a:r>
          </a:p>
          <a:p>
            <a:r>
              <a:rPr lang="en-IN" dirty="0"/>
              <a:t>                   for(</a:t>
            </a:r>
            <a:r>
              <a:rPr lang="en-IN" dirty="0" err="1"/>
              <a:t>loopVar</a:t>
            </a:r>
            <a:r>
              <a:rPr lang="en-IN" dirty="0"/>
              <a:t>=0;loopVar&lt;</a:t>
            </a:r>
            <a:r>
              <a:rPr lang="en-IN" dirty="0" err="1"/>
              <a:t>courses.length;loopVar</a:t>
            </a:r>
            <a:r>
              <a:rPr lang="en-IN" dirty="0"/>
              <a:t>++)</a:t>
            </a:r>
          </a:p>
          <a:p>
            <a:r>
              <a:rPr lang="en-IN" dirty="0"/>
              <a:t>                   {</a:t>
            </a:r>
          </a:p>
          <a:p>
            <a:r>
              <a:rPr lang="en-IN" dirty="0"/>
              <a:t>                     </a:t>
            </a:r>
            <a:r>
              <a:rPr lang="en-IN" dirty="0" err="1"/>
              <a:t>document.write</a:t>
            </a:r>
            <a:r>
              <a:rPr lang="en-IN" dirty="0"/>
              <a:t>(courses[</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3435778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F51ACF-5ACF-B6F4-CF7C-AD106FAEB7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DBD68D-6040-7237-4C89-CF332B58BF8E}"/>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6B8B6C9E-B104-2D13-EA7D-CDFE24E96245}"/>
              </a:ext>
            </a:extLst>
          </p:cNvPr>
          <p:cNvSpPr txBox="1"/>
          <p:nvPr/>
        </p:nvSpPr>
        <p:spPr>
          <a:xfrm>
            <a:off x="871979" y="56947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While Loop </a:t>
            </a:r>
          </a:p>
        </p:txBody>
      </p:sp>
      <p:sp>
        <p:nvSpPr>
          <p:cNvPr id="7" name="TextBox 6">
            <a:extLst>
              <a:ext uri="{FF2B5EF4-FFF2-40B4-BE49-F238E27FC236}">
                <a16:creationId xmlns:a16="http://schemas.microsoft.com/office/drawing/2014/main" id="{4D2C11C5-7415-B327-1261-2A39C65FE458}"/>
              </a:ext>
            </a:extLst>
          </p:cNvPr>
          <p:cNvSpPr txBox="1"/>
          <p:nvPr/>
        </p:nvSpPr>
        <p:spPr>
          <a:xfrm>
            <a:off x="871978" y="1106558"/>
            <a:ext cx="10270503"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'while' loop.</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to generate different multiplication tables.</a:t>
            </a:r>
          </a:p>
        </p:txBody>
      </p:sp>
      <p:sp>
        <p:nvSpPr>
          <p:cNvPr id="13" name="TextBox 12">
            <a:extLst>
              <a:ext uri="{FF2B5EF4-FFF2-40B4-BE49-F238E27FC236}">
                <a16:creationId xmlns:a16="http://schemas.microsoft.com/office/drawing/2014/main" id="{973FA781-00DF-C52B-C1B4-A82DE86DF798}"/>
              </a:ext>
            </a:extLst>
          </p:cNvPr>
          <p:cNvSpPr txBox="1"/>
          <p:nvPr/>
        </p:nvSpPr>
        <p:spPr>
          <a:xfrm>
            <a:off x="838200" y="2753260"/>
            <a:ext cx="12003464"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&lt;h3&gt;while Loop&lt;/h3&gt;</a:t>
            </a:r>
          </a:p>
          <a:p>
            <a:r>
              <a:rPr lang="en-IN" dirty="0"/>
              <a:t>			&lt;/div&gt;</a:t>
            </a:r>
          </a:p>
          <a:p>
            <a:r>
              <a:rPr lang="en-IN" dirty="0"/>
              <a:t>			</a:t>
            </a:r>
          </a:p>
        </p:txBody>
      </p:sp>
    </p:spTree>
    <p:extLst>
      <p:ext uri="{BB962C8B-B14F-4D97-AF65-F5344CB8AC3E}">
        <p14:creationId xmlns:p14="http://schemas.microsoft.com/office/powerpoint/2010/main" val="229847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F24E1-93C0-EDB1-59BF-2DC96E4561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EAC8C-797B-1E11-9AE6-0840BC0B591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5BBDFF13-97EA-101D-4347-0C8C94254DAA}"/>
              </a:ext>
            </a:extLst>
          </p:cNvPr>
          <p:cNvSpPr txBox="1"/>
          <p:nvPr/>
        </p:nvSpPr>
        <p:spPr>
          <a:xfrm>
            <a:off x="966246" y="560078"/>
            <a:ext cx="9940565" cy="3970318"/>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1;</a:t>
            </a:r>
          </a:p>
          <a:p>
            <a:r>
              <a:rPr lang="en-IN" dirty="0"/>
              <a:t>                   while (</a:t>
            </a:r>
            <a:r>
              <a:rPr lang="en-IN" dirty="0" err="1"/>
              <a:t>loopVar</a:t>
            </a:r>
            <a:r>
              <a:rPr lang="en-IN" dirty="0"/>
              <a:t> &lt;= 10) {</a:t>
            </a:r>
          </a:p>
          <a:p>
            <a:r>
              <a:rPr lang="en-IN" dirty="0"/>
              <a:t>                     </a:t>
            </a:r>
            <a:r>
              <a:rPr lang="en-IN" dirty="0" err="1"/>
              <a:t>document.write</a:t>
            </a:r>
            <a:r>
              <a:rPr lang="en-IN" dirty="0"/>
              <a:t>("2 *" + </a:t>
            </a:r>
            <a:r>
              <a:rPr lang="en-IN" dirty="0" err="1"/>
              <a:t>loopVar</a:t>
            </a:r>
            <a:r>
              <a:rPr lang="en-IN" dirty="0"/>
              <a:t> +"=");</a:t>
            </a:r>
          </a:p>
          <a:p>
            <a:r>
              <a:rPr lang="en-IN" dirty="0"/>
              <a:t>                     </a:t>
            </a:r>
            <a:r>
              <a:rPr lang="en-IN" dirty="0" err="1"/>
              <a:t>document.write</a:t>
            </a:r>
            <a:r>
              <a:rPr lang="en-IN" dirty="0"/>
              <a:t>(2 * </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loopVar</a:t>
            </a:r>
            <a:r>
              <a:rPr lang="en-IN" dirty="0"/>
              <a: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2271041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0BA638-C5A0-46E5-7422-8B648B9EC8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0C002-3CF9-81D3-5B9E-C906E4B1EDE2}"/>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13C60C53-DD7F-7CE4-8D42-11C5C5A6BDAC}"/>
              </a:ext>
            </a:extLst>
          </p:cNvPr>
          <p:cNvSpPr txBox="1"/>
          <p:nvPr/>
        </p:nvSpPr>
        <p:spPr>
          <a:xfrm>
            <a:off x="919113" y="560051"/>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Do-While Loop </a:t>
            </a:r>
          </a:p>
        </p:txBody>
      </p:sp>
      <p:sp>
        <p:nvSpPr>
          <p:cNvPr id="7" name="TextBox 6">
            <a:extLst>
              <a:ext uri="{FF2B5EF4-FFF2-40B4-BE49-F238E27FC236}">
                <a16:creationId xmlns:a16="http://schemas.microsoft.com/office/drawing/2014/main" id="{347F1F79-6C8C-51CC-8817-CC8212BBDBE8}"/>
              </a:ext>
            </a:extLst>
          </p:cNvPr>
          <p:cNvSpPr txBox="1"/>
          <p:nvPr/>
        </p:nvSpPr>
        <p:spPr>
          <a:xfrm>
            <a:off x="919112" y="1105369"/>
            <a:ext cx="10807831" cy="193899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'do-while' loop in which the user is able to calculate the simple interest until the user keeps pressing 'Y’.</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values for </a:t>
            </a:r>
            <a:r>
              <a:rPr lang="en-US" sz="2000" dirty="0" err="1">
                <a:solidFill>
                  <a:schemeClr val="tx1">
                    <a:lumMod val="65000"/>
                    <a:lumOff val="35000"/>
                  </a:schemeClr>
                </a:solidFill>
              </a:rPr>
              <a:t>principal,rate</a:t>
            </a:r>
            <a:r>
              <a:rPr lang="en-US" sz="2000" dirty="0">
                <a:solidFill>
                  <a:schemeClr val="tx1">
                    <a:lumMod val="65000"/>
                    <a:lumOff val="35000"/>
                  </a:schemeClr>
                </a:solidFill>
              </a:rPr>
              <a:t> of interest and number of years.</a:t>
            </a:r>
          </a:p>
        </p:txBody>
      </p:sp>
      <p:sp>
        <p:nvSpPr>
          <p:cNvPr id="9" name="TextBox 8">
            <a:extLst>
              <a:ext uri="{FF2B5EF4-FFF2-40B4-BE49-F238E27FC236}">
                <a16:creationId xmlns:a16="http://schemas.microsoft.com/office/drawing/2014/main" id="{7538D169-1DAB-55B0-913F-302CB9818693}"/>
              </a:ext>
            </a:extLst>
          </p:cNvPr>
          <p:cNvSpPr txBox="1"/>
          <p:nvPr/>
        </p:nvSpPr>
        <p:spPr>
          <a:xfrm>
            <a:off x="919111" y="3128014"/>
            <a:ext cx="10298785" cy="3416320"/>
          </a:xfrm>
          <a:prstGeom prst="rect">
            <a:avLst/>
          </a:prstGeom>
          <a:noFill/>
        </p:spPr>
        <p:txBody>
          <a:bodyPr wrap="square">
            <a:spAutoFit/>
          </a:bodyPr>
          <a:lstStyle/>
          <a:p>
            <a:r>
              <a:rPr lang="en-IN" dirty="0"/>
              <a:t>&lt;!DOCTYPE html&gt;</a:t>
            </a:r>
          </a:p>
          <a:p>
            <a:r>
              <a:rPr lang="en-IN" dirty="0"/>
              <a:t>&lt;html&gt;</a:t>
            </a:r>
          </a:p>
          <a:p>
            <a:endParaRPr lang="en-IN" dirty="0"/>
          </a:p>
          <a:p>
            <a:r>
              <a:rPr lang="en-IN" dirty="0"/>
              <a:t>&lt;head&gt;</a:t>
            </a:r>
          </a:p>
          <a:p>
            <a:r>
              <a:rPr lang="en-IN" dirty="0"/>
              <a:t>    &lt;title&gt;Loops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p:txBody>
      </p:sp>
    </p:spTree>
    <p:extLst>
      <p:ext uri="{BB962C8B-B14F-4D97-AF65-F5344CB8AC3E}">
        <p14:creationId xmlns:p14="http://schemas.microsoft.com/office/powerpoint/2010/main" val="52172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5DF7F-B4A8-61A7-F9C9-C12B0D69B2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F7C8F4-0081-6B4D-651C-8BDC0CA884F3}"/>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A0C7545-787E-6E47-E22C-82D0227CC41B}"/>
              </a:ext>
            </a:extLst>
          </p:cNvPr>
          <p:cNvSpPr txBox="1"/>
          <p:nvPr/>
        </p:nvSpPr>
        <p:spPr>
          <a:xfrm>
            <a:off x="1098223" y="637649"/>
            <a:ext cx="6099142" cy="1477328"/>
          </a:xfrm>
          <a:prstGeom prst="rect">
            <a:avLst/>
          </a:prstGeom>
          <a:noFill/>
        </p:spPr>
        <p:txBody>
          <a:bodyPr wrap="square">
            <a:spAutoFit/>
          </a:bodyPr>
          <a:lstStyle/>
          <a:p>
            <a:r>
              <a:rPr lang="en-IN" dirty="0"/>
              <a:t>&lt;body class="container-fluid"&gt;</a:t>
            </a:r>
          </a:p>
          <a:p>
            <a:r>
              <a:rPr lang="en-IN" dirty="0"/>
              <a:t>    &lt;div class="panel panel-primary"&gt;</a:t>
            </a:r>
          </a:p>
          <a:p>
            <a:r>
              <a:rPr lang="en-IN" dirty="0"/>
              <a:t>        &lt;div class="panel-heading"&gt;</a:t>
            </a:r>
          </a:p>
          <a:p>
            <a:r>
              <a:rPr lang="en-IN" dirty="0"/>
              <a:t>            &lt;h3&gt;do-while Loop&lt;/h3&gt;</a:t>
            </a:r>
          </a:p>
          <a:p>
            <a:r>
              <a:rPr lang="en-IN" dirty="0"/>
              <a:t>        &lt;/div&gt;</a:t>
            </a:r>
          </a:p>
        </p:txBody>
      </p:sp>
      <p:sp>
        <p:nvSpPr>
          <p:cNvPr id="7" name="TextBox 6">
            <a:extLst>
              <a:ext uri="{FF2B5EF4-FFF2-40B4-BE49-F238E27FC236}">
                <a16:creationId xmlns:a16="http://schemas.microsoft.com/office/drawing/2014/main" id="{7E9AC755-5BC6-A4A2-7CFD-898C2F0937BA}"/>
              </a:ext>
            </a:extLst>
          </p:cNvPr>
          <p:cNvSpPr txBox="1"/>
          <p:nvPr/>
        </p:nvSpPr>
        <p:spPr>
          <a:xfrm>
            <a:off x="1098223" y="2218530"/>
            <a:ext cx="11679810" cy="4524315"/>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ch</a:t>
            </a:r>
            <a:r>
              <a:rPr lang="en-IN" dirty="0"/>
              <a:t>;</a:t>
            </a:r>
          </a:p>
          <a:p>
            <a:r>
              <a:rPr lang="en-IN" dirty="0"/>
              <a:t>                do {</a:t>
            </a:r>
          </a:p>
          <a:p>
            <a:r>
              <a:rPr lang="en-IN" dirty="0"/>
              <a:t>                    execute();</a:t>
            </a:r>
          </a:p>
          <a:p>
            <a:r>
              <a:rPr lang="en-IN" dirty="0"/>
              <a:t>                    </a:t>
            </a:r>
            <a:r>
              <a:rPr lang="en-IN" dirty="0" err="1"/>
              <a:t>ch</a:t>
            </a:r>
            <a:r>
              <a:rPr lang="en-IN" dirty="0"/>
              <a:t> = prompt("Press Y to continue");</a:t>
            </a:r>
          </a:p>
          <a:p>
            <a:r>
              <a:rPr lang="en-IN" dirty="0"/>
              <a:t>                } while (</a:t>
            </a:r>
            <a:r>
              <a:rPr lang="en-IN" dirty="0" err="1"/>
              <a:t>ch</a:t>
            </a:r>
            <a:r>
              <a:rPr lang="en-IN" dirty="0"/>
              <a:t> == "Y");</a:t>
            </a:r>
          </a:p>
          <a:p>
            <a:endParaRPr lang="en-IN" dirty="0"/>
          </a:p>
          <a:p>
            <a:r>
              <a:rPr lang="en-IN" dirty="0"/>
              <a:t>                function execute() {</a:t>
            </a:r>
          </a:p>
          <a:p>
            <a:r>
              <a:rPr lang="en-IN" dirty="0"/>
              <a:t>                    //Functions from No.1 to No.6 are Built-In Functions</a:t>
            </a:r>
          </a:p>
          <a:p>
            <a:r>
              <a:rPr lang="en-IN" dirty="0"/>
              <a:t>                    //1. alert </a:t>
            </a:r>
          </a:p>
          <a:p>
            <a:r>
              <a:rPr lang="en-IN" dirty="0"/>
              <a:t>                    alert("Let us calculate SI");</a:t>
            </a:r>
          </a:p>
          <a:p>
            <a:endParaRPr lang="en-IN" dirty="0"/>
          </a:p>
          <a:p>
            <a:r>
              <a:rPr lang="en-IN" dirty="0"/>
              <a:t>                    //2. prompt </a:t>
            </a:r>
          </a:p>
          <a:p>
            <a:r>
              <a:rPr lang="en-IN" dirty="0"/>
              <a:t>                    let P = prompt("Please enter Principal Amount");</a:t>
            </a:r>
          </a:p>
          <a:p>
            <a:endParaRPr lang="en-IN" dirty="0"/>
          </a:p>
        </p:txBody>
      </p:sp>
    </p:spTree>
    <p:extLst>
      <p:ext uri="{BB962C8B-B14F-4D97-AF65-F5344CB8AC3E}">
        <p14:creationId xmlns:p14="http://schemas.microsoft.com/office/powerpoint/2010/main" val="2387809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21462-AD8E-59C9-FAE5-C09CC556223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4815E4-11E1-3C35-5985-98A301C75B11}"/>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8E11ADFF-3375-68B0-77E7-0A138FCC5C5F}"/>
              </a:ext>
            </a:extLst>
          </p:cNvPr>
          <p:cNvSpPr txBox="1"/>
          <p:nvPr/>
        </p:nvSpPr>
        <p:spPr>
          <a:xfrm>
            <a:off x="700726" y="629602"/>
            <a:ext cx="11491274" cy="5909310"/>
          </a:xfrm>
          <a:prstGeom prst="rect">
            <a:avLst/>
          </a:prstGeom>
          <a:noFill/>
        </p:spPr>
        <p:txBody>
          <a:bodyPr wrap="square">
            <a:spAutoFit/>
          </a:bodyPr>
          <a:lstStyle/>
          <a:p>
            <a:r>
              <a:rPr lang="en-IN" dirty="0"/>
              <a:t> let R = prompt("Please enter Rate of Interest ");</a:t>
            </a:r>
          </a:p>
          <a:p>
            <a:r>
              <a:rPr lang="en-IN" dirty="0"/>
              <a:t>                    let N = prompt("Please enter Number of Years ");</a:t>
            </a:r>
          </a:p>
          <a:p>
            <a:r>
              <a:rPr lang="en-IN" dirty="0"/>
              <a:t>                    </a:t>
            </a:r>
            <a:r>
              <a:rPr lang="en-IN" dirty="0" err="1"/>
              <a:t>document.write</a:t>
            </a:r>
            <a:r>
              <a:rPr lang="en-IN" dirty="0"/>
              <a:t>("You have entered P :  " + P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R :  " + R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N :  " + N + "&lt;</a:t>
            </a:r>
            <a:r>
              <a:rPr lang="en-IN" dirty="0" err="1"/>
              <a:t>br</a:t>
            </a:r>
            <a:r>
              <a:rPr lang="en-IN" dirty="0"/>
              <a:t>&gt;&lt;</a:t>
            </a:r>
            <a:r>
              <a:rPr lang="en-IN" dirty="0" err="1"/>
              <a:t>br</a:t>
            </a:r>
            <a:r>
              <a:rPr lang="en-IN" dirty="0"/>
              <a:t>&gt;");</a:t>
            </a:r>
          </a:p>
          <a:p>
            <a:endParaRPr lang="en-IN" dirty="0"/>
          </a:p>
          <a:p>
            <a:r>
              <a:rPr lang="en-IN" dirty="0"/>
              <a:t>                    //3. confirm </a:t>
            </a:r>
          </a:p>
          <a:p>
            <a:r>
              <a:rPr lang="en-IN" dirty="0"/>
              <a:t>                    let decision = confirm("Shall we proceed to calculate SI?");</a:t>
            </a:r>
          </a:p>
          <a:p>
            <a:r>
              <a:rPr lang="en-IN" dirty="0"/>
              <a:t>                    if (decision) console.log("You decided to proceed" + "&lt;</a:t>
            </a:r>
            <a:r>
              <a:rPr lang="en-IN" dirty="0" err="1"/>
              <a:t>br</a:t>
            </a:r>
            <a:r>
              <a:rPr lang="en-IN" dirty="0"/>
              <a:t>&gt;&lt;</a:t>
            </a:r>
            <a:r>
              <a:rPr lang="en-IN" dirty="0" err="1"/>
              <a:t>br</a:t>
            </a:r>
            <a:r>
              <a:rPr lang="en-IN" dirty="0"/>
              <a:t>&gt;");</a:t>
            </a:r>
          </a:p>
          <a:p>
            <a:r>
              <a:rPr lang="en-IN" dirty="0"/>
              <a:t>                    else console.log("You decided not to proceed" + "&lt;</a:t>
            </a:r>
            <a:r>
              <a:rPr lang="en-IN" dirty="0" err="1"/>
              <a:t>br</a:t>
            </a:r>
            <a:r>
              <a:rPr lang="en-IN" dirty="0"/>
              <a:t>&gt;&lt;</a:t>
            </a:r>
            <a:r>
              <a:rPr lang="en-IN" dirty="0" err="1"/>
              <a:t>br</a:t>
            </a:r>
            <a:r>
              <a:rPr lang="en-IN" dirty="0"/>
              <a:t>&gt;");</a:t>
            </a:r>
          </a:p>
          <a:p>
            <a:endParaRPr lang="en-IN" dirty="0"/>
          </a:p>
          <a:p>
            <a:r>
              <a:rPr lang="en-IN" dirty="0"/>
              <a:t>                    //4. eval  </a:t>
            </a:r>
          </a:p>
          <a:p>
            <a:r>
              <a:rPr lang="en-IN" dirty="0"/>
              <a:t>                    eval(P * R * N);</a:t>
            </a:r>
          </a:p>
          <a:p>
            <a:r>
              <a:rPr lang="en-IN" dirty="0"/>
              <a:t>                    </a:t>
            </a:r>
            <a:r>
              <a:rPr lang="en-IN" dirty="0" err="1"/>
              <a:t>document.write</a:t>
            </a:r>
            <a:r>
              <a:rPr lang="en-IN" dirty="0"/>
              <a:t>("Calculated SI is " + (eval(P * R * N)) / 100 + "&lt;</a:t>
            </a:r>
            <a:r>
              <a:rPr lang="en-IN" dirty="0" err="1"/>
              <a:t>br</a:t>
            </a:r>
            <a:r>
              <a:rPr lang="en-IN" dirty="0"/>
              <a:t>&gt;&lt;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2972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51F3-8868-DA9C-E72A-703F42A23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6052AF-AB30-CA42-AF2E-0DD629D22793}"/>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F3464328-2F9C-79A3-64F3-E3DCAB3B9641}"/>
              </a:ext>
            </a:extLst>
          </p:cNvPr>
          <p:cNvSpPr txBox="1"/>
          <p:nvPr/>
        </p:nvSpPr>
        <p:spPr>
          <a:xfrm>
            <a:off x="989029" y="616611"/>
            <a:ext cx="6099142" cy="461665"/>
          </a:xfrm>
          <a:prstGeom prst="rect">
            <a:avLst/>
          </a:prstGeom>
          <a:noFill/>
        </p:spPr>
        <p:txBody>
          <a:bodyPr wrap="square">
            <a:spAutoFit/>
          </a:bodyPr>
          <a:lstStyle/>
          <a:p>
            <a:r>
              <a:rPr lang="en-IN" sz="2400" b="1" dirty="0">
                <a:solidFill>
                  <a:schemeClr val="tx1">
                    <a:lumMod val="65000"/>
                    <a:lumOff val="35000"/>
                  </a:schemeClr>
                </a:solidFill>
              </a:rPr>
              <a:t>Working with Functions </a:t>
            </a:r>
          </a:p>
        </p:txBody>
      </p:sp>
      <p:sp>
        <p:nvSpPr>
          <p:cNvPr id="7" name="TextBox 6">
            <a:extLst>
              <a:ext uri="{FF2B5EF4-FFF2-40B4-BE49-F238E27FC236}">
                <a16:creationId xmlns:a16="http://schemas.microsoft.com/office/drawing/2014/main" id="{178121AD-D3C1-6FBC-2B8B-B9DE68491AE1}"/>
              </a:ext>
            </a:extLst>
          </p:cNvPr>
          <p:cNvSpPr txBox="1"/>
          <p:nvPr/>
        </p:nvSpPr>
        <p:spPr>
          <a:xfrm>
            <a:off x="241954" y="993435"/>
            <a:ext cx="11708091" cy="6247864"/>
          </a:xfrm>
          <a:prstGeom prst="rect">
            <a:avLst/>
          </a:prstGeom>
          <a:noFill/>
        </p:spPr>
        <p:txBody>
          <a:bodyPr wrap="square">
            <a:spAutoFit/>
          </a:bodyPr>
          <a:lstStyle/>
          <a:p>
            <a:r>
              <a:rPr lang="en-US" sz="2000" dirty="0">
                <a:solidFill>
                  <a:schemeClr val="tx1">
                    <a:lumMod val="65000"/>
                    <a:lumOff val="35000"/>
                  </a:schemeClr>
                </a:solidFill>
                <a:effectLst/>
              </a:rPr>
              <a:t>The JavaScript engine can execute JavaScript code in two different modes: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Immediate mode </a:t>
            </a:r>
          </a:p>
          <a:p>
            <a:pPr marL="742950" lvl="1" indent="-285750">
              <a:buFont typeface="Arial" panose="020B0604020202020204" pitchFamily="34" charset="0"/>
              <a:buChar char="•"/>
            </a:pPr>
            <a:r>
              <a:rPr lang="en-US" sz="2000" dirty="0">
                <a:solidFill>
                  <a:schemeClr val="tx1">
                    <a:lumMod val="65000"/>
                    <a:lumOff val="35000"/>
                  </a:schemeClr>
                </a:solidFill>
                <a:effectLst/>
              </a:rPr>
              <a:t>As soon as the webpage loads on the browser, JavaScript code embedded inside it, executes without any delay.</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Deferred mode </a:t>
            </a:r>
          </a:p>
          <a:p>
            <a:pPr marL="742950" lvl="1" indent="-285750">
              <a:buFont typeface="Arial" panose="020B0604020202020204" pitchFamily="34" charset="0"/>
              <a:buChar char="•"/>
            </a:pPr>
            <a:r>
              <a:rPr lang="en-US" sz="2000" dirty="0">
                <a:solidFill>
                  <a:schemeClr val="tx1">
                    <a:lumMod val="65000"/>
                    <a:lumOff val="35000"/>
                  </a:schemeClr>
                </a:solidFill>
                <a:effectLst/>
              </a:rPr>
              <a:t>Execution of JavaScript code is deferred or delayed until any user action like data input, button click, drop-down selection, etc. takes place.</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JavaScript code understood so far was running in immediate mode. As soon as the page is loaded in the browser, the script gets executed line by line without any delay.</a:t>
            </a:r>
          </a:p>
          <a:p>
            <a:r>
              <a:rPr lang="en-US" sz="2000" dirty="0">
                <a:solidFill>
                  <a:schemeClr val="tx1">
                    <a:lumMod val="65000"/>
                    <a:lumOff val="35000"/>
                  </a:schemeClr>
                </a:solidFill>
                <a:effectLst/>
              </a:rPr>
              <a:t>But in real-world application development, it is not possible to wait for sequential execution of the code written for the huge applications. JavaScript provides a solution to this problem in the form of JavaScript functions.</a:t>
            </a:r>
          </a:p>
          <a:p>
            <a:r>
              <a:rPr lang="en-US" sz="2000" dirty="0">
                <a:solidFill>
                  <a:schemeClr val="tx1">
                    <a:lumMod val="65000"/>
                    <a:lumOff val="35000"/>
                  </a:schemeClr>
                </a:solidFill>
                <a:effectLst/>
              </a:rPr>
              <a:t>Functions are one of the integral components of JavaScript. A JavaScript function is a set of statements that performs a specific task. They become a reusable unit of code.</a:t>
            </a:r>
          </a:p>
          <a:p>
            <a:r>
              <a:rPr lang="en-US" sz="2000" dirty="0">
                <a:solidFill>
                  <a:schemeClr val="tx1">
                    <a:lumMod val="65000"/>
                    <a:lumOff val="35000"/>
                  </a:schemeClr>
                </a:solidFill>
                <a:effectLst/>
              </a:rPr>
              <a:t>In JavaScript, functions are first-class objects. i.e., functions can be passed as an argument to other functions, it can be a return value of another function or can be assigned as a value to a variable. JavaScript leverages this behavior to extend its capabilities.</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73131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60977-D97D-EBDF-4E45-29E93A4B30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7FD387-1F13-50B7-5728-89517C60EE84}"/>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DF6F43B8-F3A3-9963-182A-F4CFD55F0456}"/>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Types of Functions </a:t>
            </a:r>
          </a:p>
        </p:txBody>
      </p:sp>
      <p:sp>
        <p:nvSpPr>
          <p:cNvPr id="7" name="TextBox 6">
            <a:extLst>
              <a:ext uri="{FF2B5EF4-FFF2-40B4-BE49-F238E27FC236}">
                <a16:creationId xmlns:a16="http://schemas.microsoft.com/office/drawing/2014/main" id="{E772685F-F74F-D569-283B-9B9FFE0CEBDC}"/>
              </a:ext>
            </a:extLst>
          </p:cNvPr>
          <p:cNvSpPr txBox="1"/>
          <p:nvPr/>
        </p:nvSpPr>
        <p:spPr>
          <a:xfrm>
            <a:off x="989029" y="1182231"/>
            <a:ext cx="10822757" cy="2862322"/>
          </a:xfrm>
          <a:prstGeom prst="rect">
            <a:avLst/>
          </a:prstGeom>
          <a:noFill/>
        </p:spPr>
        <p:txBody>
          <a:bodyPr wrap="square">
            <a:spAutoFit/>
          </a:bodyPr>
          <a:lstStyle/>
          <a:p>
            <a:r>
              <a:rPr lang="en-US" sz="2000" dirty="0">
                <a:solidFill>
                  <a:schemeClr val="tx1">
                    <a:lumMod val="65000"/>
                    <a:lumOff val="35000"/>
                  </a:schemeClr>
                </a:solidFill>
                <a:effectLst/>
              </a:rPr>
              <a:t>JavaScript has two types of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User-defined functions</a:t>
            </a:r>
          </a:p>
          <a:p>
            <a:pPr>
              <a:buFont typeface="Arial" panose="020B0604020202020204" pitchFamily="34" charset="0"/>
              <a:buChar char="•"/>
            </a:pPr>
            <a:r>
              <a:rPr lang="en-US" sz="2000" dirty="0">
                <a:solidFill>
                  <a:schemeClr val="tx1">
                    <a:lumMod val="65000"/>
                    <a:lumOff val="35000"/>
                  </a:schemeClr>
                </a:solidFill>
                <a:effectLst/>
              </a:rPr>
              <a:t>JavaScript allows to write own functions called as user-defined functions. The user-defined functions can also be created using a much simpler syntax called arrow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Built-in functions</a:t>
            </a:r>
          </a:p>
          <a:p>
            <a:pPr>
              <a:buFont typeface="Arial" panose="020B0604020202020204" pitchFamily="34" charset="0"/>
              <a:buChar char="•"/>
            </a:pPr>
            <a:r>
              <a:rPr lang="en-US" sz="2000" dirty="0">
                <a:solidFill>
                  <a:schemeClr val="tx1">
                    <a:lumMod val="65000"/>
                    <a:lumOff val="35000"/>
                  </a:schemeClr>
                </a:solidFill>
                <a:effectLst/>
              </a:rPr>
              <a:t>JavaScript provides several predefined functions that perform tasks such as displaying dialog boxes, parsing a string argument, timing-related operations, and so on.</a:t>
            </a:r>
          </a:p>
        </p:txBody>
      </p:sp>
    </p:spTree>
    <p:extLst>
      <p:ext uri="{BB962C8B-B14F-4D97-AF65-F5344CB8AC3E}">
        <p14:creationId xmlns:p14="http://schemas.microsoft.com/office/powerpoint/2010/main" val="3895785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3522C-42D9-6AE4-5DC3-BBF85517F0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C447D8-1EF0-44A8-3DFD-1F71E8D4350F}"/>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4" name="TextBox 3">
            <a:extLst>
              <a:ext uri="{FF2B5EF4-FFF2-40B4-BE49-F238E27FC236}">
                <a16:creationId xmlns:a16="http://schemas.microsoft.com/office/drawing/2014/main" id="{6AB1C7CA-F4D6-6DD1-7E31-4C5565ED8CBC}"/>
              </a:ext>
            </a:extLst>
          </p:cNvPr>
          <p:cNvSpPr txBox="1"/>
          <p:nvPr/>
        </p:nvSpPr>
        <p:spPr>
          <a:xfrm>
            <a:off x="989029" y="490907"/>
            <a:ext cx="6099142" cy="461665"/>
          </a:xfrm>
          <a:prstGeom prst="rect">
            <a:avLst/>
          </a:prstGeom>
          <a:noFill/>
        </p:spPr>
        <p:txBody>
          <a:bodyPr wrap="square">
            <a:spAutoFit/>
          </a:bodyPr>
          <a:lstStyle/>
          <a:p>
            <a:r>
              <a:rPr lang="en-IN" sz="2400" b="1" dirty="0">
                <a:solidFill>
                  <a:schemeClr val="tx1">
                    <a:lumMod val="65000"/>
                    <a:lumOff val="35000"/>
                  </a:schemeClr>
                </a:solidFill>
              </a:rPr>
              <a:t>Declaring and Invoking Function </a:t>
            </a:r>
          </a:p>
        </p:txBody>
      </p:sp>
      <p:sp>
        <p:nvSpPr>
          <p:cNvPr id="6" name="TextBox 5">
            <a:extLst>
              <a:ext uri="{FF2B5EF4-FFF2-40B4-BE49-F238E27FC236}">
                <a16:creationId xmlns:a16="http://schemas.microsoft.com/office/drawing/2014/main" id="{806FAE08-5AAA-126D-D02D-1FACCD3435AD}"/>
              </a:ext>
            </a:extLst>
          </p:cNvPr>
          <p:cNvSpPr txBox="1"/>
          <p:nvPr/>
        </p:nvSpPr>
        <p:spPr>
          <a:xfrm>
            <a:off x="268664" y="1029234"/>
            <a:ext cx="11354585" cy="2862322"/>
          </a:xfrm>
          <a:prstGeom prst="rect">
            <a:avLst/>
          </a:prstGeom>
          <a:noFill/>
        </p:spPr>
        <p:txBody>
          <a:bodyPr wrap="square">
            <a:spAutoFit/>
          </a:bodyPr>
          <a:lstStyle/>
          <a:p>
            <a:r>
              <a:rPr lang="en-US" sz="2000" dirty="0">
                <a:solidFill>
                  <a:schemeClr val="tx1">
                    <a:lumMod val="65000"/>
                    <a:lumOff val="35000"/>
                  </a:schemeClr>
                </a:solidFill>
                <a:effectLst/>
              </a:rPr>
              <a:t>To use a function, it must be defined or declared and then it can be invoked anywhere in the program.</a:t>
            </a:r>
          </a:p>
          <a:p>
            <a:r>
              <a:rPr lang="en-US" sz="2000" dirty="0">
                <a:solidFill>
                  <a:schemeClr val="tx1">
                    <a:lumMod val="65000"/>
                    <a:lumOff val="35000"/>
                  </a:schemeClr>
                </a:solidFill>
                <a:effectLst/>
              </a:rPr>
              <a:t>A function declaration also called a function definition, consists of the function keyword, followed by: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 name</a:t>
            </a:r>
          </a:p>
          <a:p>
            <a:pPr>
              <a:buFont typeface="Arial" panose="020B0604020202020204" pitchFamily="34" charset="0"/>
              <a:buChar char="•"/>
            </a:pPr>
            <a:r>
              <a:rPr lang="en-US" sz="2000" dirty="0">
                <a:solidFill>
                  <a:schemeClr val="tx1">
                    <a:lumMod val="65000"/>
                    <a:lumOff val="35000"/>
                  </a:schemeClr>
                </a:solidFill>
                <a:effectLst/>
              </a:rPr>
              <a:t>A list of parameters to the function separated by commas and enclosed in parentheses, if any.</a:t>
            </a:r>
          </a:p>
          <a:p>
            <a:pPr>
              <a:buFont typeface="Arial" panose="020B0604020202020204" pitchFamily="34" charset="0"/>
              <a:buChar char="•"/>
            </a:pPr>
            <a:r>
              <a:rPr lang="en-US" sz="2000" dirty="0">
                <a:solidFill>
                  <a:schemeClr val="tx1">
                    <a:lumMod val="65000"/>
                    <a:lumOff val="35000"/>
                  </a:schemeClr>
                </a:solidFill>
                <a:effectLst/>
              </a:rPr>
              <a:t>A set of JavaScript statements that define the function, also called a function body, enclosed in curly brackets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Declaration:</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2C58BA07-F4ED-356F-9E34-1014BD787C71}"/>
              </a:ext>
            </a:extLst>
          </p:cNvPr>
          <p:cNvSpPr txBox="1"/>
          <p:nvPr/>
        </p:nvSpPr>
        <p:spPr>
          <a:xfrm>
            <a:off x="333865" y="4056676"/>
            <a:ext cx="10205301" cy="923330"/>
          </a:xfrm>
          <a:prstGeom prst="rect">
            <a:avLst/>
          </a:prstGeom>
          <a:noFill/>
        </p:spPr>
        <p:txBody>
          <a:bodyPr wrap="square">
            <a:spAutoFit/>
          </a:bodyPr>
          <a:lstStyle/>
          <a:p>
            <a:r>
              <a:rPr lang="en-IN" dirty="0"/>
              <a:t>function </a:t>
            </a:r>
            <a:r>
              <a:rPr lang="en-IN" dirty="0" err="1"/>
              <a:t>function_name</a:t>
            </a:r>
            <a:r>
              <a:rPr lang="en-IN" dirty="0"/>
              <a:t>(parameter 1, parameter 2 , …, parameter n) {</a:t>
            </a:r>
          </a:p>
          <a:p>
            <a:r>
              <a:rPr lang="en-IN" dirty="0"/>
              <a:t>    //statements to be executed</a:t>
            </a:r>
          </a:p>
          <a:p>
            <a:r>
              <a:rPr lang="en-IN" dirty="0"/>
              <a:t>}</a:t>
            </a:r>
          </a:p>
        </p:txBody>
      </p:sp>
      <p:sp>
        <p:nvSpPr>
          <p:cNvPr id="10" name="TextBox 9">
            <a:extLst>
              <a:ext uri="{FF2B5EF4-FFF2-40B4-BE49-F238E27FC236}">
                <a16:creationId xmlns:a16="http://schemas.microsoft.com/office/drawing/2014/main" id="{4F601FE8-F88A-66FE-7A20-8E88BB63C521}"/>
              </a:ext>
            </a:extLst>
          </p:cNvPr>
          <p:cNvSpPr txBox="1"/>
          <p:nvPr/>
        </p:nvSpPr>
        <p:spPr>
          <a:xfrm>
            <a:off x="333865" y="5083234"/>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4665AC5-5658-9612-F9BE-B0DEEF7F58AA}"/>
              </a:ext>
            </a:extLst>
          </p:cNvPr>
          <p:cNvSpPr txBox="1"/>
          <p:nvPr/>
        </p:nvSpPr>
        <p:spPr>
          <a:xfrm>
            <a:off x="333865" y="5615582"/>
            <a:ext cx="8442490" cy="923330"/>
          </a:xfrm>
          <a:prstGeom prst="rect">
            <a:avLst/>
          </a:prstGeom>
          <a:noFill/>
        </p:spPr>
        <p:txBody>
          <a:bodyPr wrap="square">
            <a:spAutoFit/>
          </a:bodyPr>
          <a:lstStyle/>
          <a:p>
            <a:r>
              <a:rPr lang="en-IN" dirty="0"/>
              <a:t>function multiply(num1, num2) {</a:t>
            </a:r>
          </a:p>
          <a:p>
            <a:r>
              <a:rPr lang="en-IN" dirty="0"/>
              <a:t>    return num1 * num2;</a:t>
            </a:r>
          </a:p>
          <a:p>
            <a:r>
              <a:rPr lang="en-IN" dirty="0"/>
              <a:t>}</a:t>
            </a:r>
          </a:p>
        </p:txBody>
      </p:sp>
    </p:spTree>
    <p:extLst>
      <p:ext uri="{BB962C8B-B14F-4D97-AF65-F5344CB8AC3E}">
        <p14:creationId xmlns:p14="http://schemas.microsoft.com/office/powerpoint/2010/main" val="1196515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94C0E7-B76B-6AAB-A08F-196C603B4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3E1196-FD7C-FC53-4DCC-F662F4B1CBE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3F899790-9654-36D4-7F8E-195D24330044}"/>
              </a:ext>
            </a:extLst>
          </p:cNvPr>
          <p:cNvSpPr txBox="1"/>
          <p:nvPr/>
        </p:nvSpPr>
        <p:spPr>
          <a:xfrm>
            <a:off x="989028" y="594137"/>
            <a:ext cx="9814089" cy="1015663"/>
          </a:xfrm>
          <a:prstGeom prst="rect">
            <a:avLst/>
          </a:prstGeom>
          <a:noFill/>
        </p:spPr>
        <p:txBody>
          <a:bodyPr wrap="square">
            <a:spAutoFit/>
          </a:bodyPr>
          <a:lstStyle/>
          <a:p>
            <a:r>
              <a:rPr lang="en-US" sz="2000" dirty="0">
                <a:solidFill>
                  <a:schemeClr val="tx1">
                    <a:lumMod val="65000"/>
                    <a:lumOff val="35000"/>
                  </a:schemeClr>
                </a:solidFill>
                <a:effectLst/>
              </a:rPr>
              <a:t>The code written inside the function body will be executed only when it is invoked or called.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Invocation:</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E3A87BD-0108-9115-6A44-D861A2100832}"/>
              </a:ext>
            </a:extLst>
          </p:cNvPr>
          <p:cNvSpPr txBox="1"/>
          <p:nvPr/>
        </p:nvSpPr>
        <p:spPr>
          <a:xfrm>
            <a:off x="989029" y="1728975"/>
            <a:ext cx="6099142" cy="369332"/>
          </a:xfrm>
          <a:prstGeom prst="rect">
            <a:avLst/>
          </a:prstGeom>
          <a:noFill/>
        </p:spPr>
        <p:txBody>
          <a:bodyPr wrap="square">
            <a:spAutoFit/>
          </a:bodyPr>
          <a:lstStyle/>
          <a:p>
            <a:r>
              <a:rPr lang="en-IN" dirty="0" err="1"/>
              <a:t>function_name</a:t>
            </a:r>
            <a:r>
              <a:rPr lang="en-IN" dirty="0"/>
              <a:t>(argument 1, argument 2, ..., argument n);</a:t>
            </a:r>
          </a:p>
        </p:txBody>
      </p:sp>
      <p:sp>
        <p:nvSpPr>
          <p:cNvPr id="9" name="TextBox 8">
            <a:extLst>
              <a:ext uri="{FF2B5EF4-FFF2-40B4-BE49-F238E27FC236}">
                <a16:creationId xmlns:a16="http://schemas.microsoft.com/office/drawing/2014/main" id="{8430046E-F292-4365-F806-E9B1A54CE172}"/>
              </a:ext>
            </a:extLst>
          </p:cNvPr>
          <p:cNvSpPr txBox="1"/>
          <p:nvPr/>
        </p:nvSpPr>
        <p:spPr>
          <a:xfrm>
            <a:off x="989029" y="2285156"/>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47DACC1-DA37-9892-C3BD-D8D2DA590887}"/>
              </a:ext>
            </a:extLst>
          </p:cNvPr>
          <p:cNvSpPr txBox="1"/>
          <p:nvPr/>
        </p:nvSpPr>
        <p:spPr>
          <a:xfrm>
            <a:off x="989028" y="2872115"/>
            <a:ext cx="6099142" cy="369332"/>
          </a:xfrm>
          <a:prstGeom prst="rect">
            <a:avLst/>
          </a:prstGeom>
          <a:noFill/>
        </p:spPr>
        <p:txBody>
          <a:bodyPr wrap="square">
            <a:spAutoFit/>
          </a:bodyPr>
          <a:lstStyle/>
          <a:p>
            <a:r>
              <a:rPr lang="en-IN" dirty="0"/>
              <a:t>multiply (5,6);</a:t>
            </a:r>
          </a:p>
        </p:txBody>
      </p:sp>
    </p:spTree>
    <p:extLst>
      <p:ext uri="{BB962C8B-B14F-4D97-AF65-F5344CB8AC3E}">
        <p14:creationId xmlns:p14="http://schemas.microsoft.com/office/powerpoint/2010/main" val="408264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ECB43-0FD6-DE0A-1494-3566F55D0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76621-13ED-27C6-9A73-348D8E074BC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441D8DD2-62BE-A6F2-DAEE-F466718CEBE0}"/>
              </a:ext>
            </a:extLst>
          </p:cNvPr>
          <p:cNvSpPr txBox="1"/>
          <p:nvPr/>
        </p:nvSpPr>
        <p:spPr>
          <a:xfrm>
            <a:off x="989029" y="607185"/>
            <a:ext cx="6099142" cy="461665"/>
          </a:xfrm>
          <a:prstGeom prst="rect">
            <a:avLst/>
          </a:prstGeom>
          <a:noFill/>
        </p:spPr>
        <p:txBody>
          <a:bodyPr wrap="square">
            <a:spAutoFit/>
          </a:bodyPr>
          <a:lstStyle/>
          <a:p>
            <a:r>
              <a:rPr lang="en-IN" sz="2400" b="1" dirty="0">
                <a:solidFill>
                  <a:schemeClr val="tx1">
                    <a:lumMod val="65000"/>
                    <a:lumOff val="35000"/>
                  </a:schemeClr>
                </a:solidFill>
              </a:rPr>
              <a:t>Arrow Function </a:t>
            </a:r>
          </a:p>
        </p:txBody>
      </p:sp>
      <p:sp>
        <p:nvSpPr>
          <p:cNvPr id="7" name="TextBox 6">
            <a:extLst>
              <a:ext uri="{FF2B5EF4-FFF2-40B4-BE49-F238E27FC236}">
                <a16:creationId xmlns:a16="http://schemas.microsoft.com/office/drawing/2014/main" id="{C0243CFB-687A-F1EA-3EE7-4DFF62A0A256}"/>
              </a:ext>
            </a:extLst>
          </p:cNvPr>
          <p:cNvSpPr txBox="1"/>
          <p:nvPr/>
        </p:nvSpPr>
        <p:spPr>
          <a:xfrm>
            <a:off x="248239" y="1156842"/>
            <a:ext cx="11105561" cy="707886"/>
          </a:xfrm>
          <a:prstGeom prst="rect">
            <a:avLst/>
          </a:prstGeom>
          <a:noFill/>
        </p:spPr>
        <p:txBody>
          <a:bodyPr wrap="square">
            <a:spAutoFit/>
          </a:bodyPr>
          <a:lstStyle/>
          <a:p>
            <a:r>
              <a:rPr lang="en-US" sz="2000" dirty="0">
                <a:solidFill>
                  <a:schemeClr val="tx1">
                    <a:lumMod val="65000"/>
                    <a:lumOff val="35000"/>
                  </a:schemeClr>
                </a:solidFill>
              </a:rPr>
              <a:t>In JavaScript, functions are first-class objects. This means, that you can assign a function as a value to a variable. For example,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2FC98A-CEDE-1493-B2A8-C167DCF9A0A6}"/>
              </a:ext>
            </a:extLst>
          </p:cNvPr>
          <p:cNvSpPr txBox="1"/>
          <p:nvPr/>
        </p:nvSpPr>
        <p:spPr>
          <a:xfrm>
            <a:off x="989029" y="2114331"/>
            <a:ext cx="8616884" cy="1200329"/>
          </a:xfrm>
          <a:prstGeom prst="rect">
            <a:avLst/>
          </a:prstGeom>
          <a:noFill/>
        </p:spPr>
        <p:txBody>
          <a:bodyPr wrap="square">
            <a:spAutoFit/>
          </a:bodyPr>
          <a:lstStyle/>
          <a:p>
            <a:r>
              <a:rPr lang="en-IN" dirty="0"/>
              <a:t>let </a:t>
            </a:r>
            <a:r>
              <a:rPr lang="en-IN" dirty="0" err="1"/>
              <a:t>sayHello</a:t>
            </a:r>
            <a:r>
              <a:rPr lang="en-IN" dirty="0"/>
              <a:t> = function () {</a:t>
            </a:r>
          </a:p>
          <a:p>
            <a:r>
              <a:rPr lang="en-IN" dirty="0"/>
              <a:t>	console.log("Welcome to JavaScript");</a:t>
            </a:r>
          </a:p>
          <a:p>
            <a:r>
              <a:rPr lang="en-IN" dirty="0"/>
              <a:t>};</a:t>
            </a:r>
          </a:p>
          <a:p>
            <a:r>
              <a:rPr lang="en-IN" dirty="0" err="1"/>
              <a:t>sayHello</a:t>
            </a:r>
            <a:r>
              <a:rPr lang="en-IN" dirty="0"/>
              <a:t>();</a:t>
            </a:r>
          </a:p>
        </p:txBody>
      </p:sp>
      <p:sp>
        <p:nvSpPr>
          <p:cNvPr id="11" name="TextBox 10">
            <a:extLst>
              <a:ext uri="{FF2B5EF4-FFF2-40B4-BE49-F238E27FC236}">
                <a16:creationId xmlns:a16="http://schemas.microsoft.com/office/drawing/2014/main" id="{F5F16AB0-E418-0ED6-BFA0-D41E7FBAE627}"/>
              </a:ext>
            </a:extLst>
          </p:cNvPr>
          <p:cNvSpPr txBox="1"/>
          <p:nvPr/>
        </p:nvSpPr>
        <p:spPr>
          <a:xfrm>
            <a:off x="315797" y="3543341"/>
            <a:ext cx="11627963" cy="1631216"/>
          </a:xfrm>
          <a:prstGeom prst="rect">
            <a:avLst/>
          </a:prstGeom>
          <a:noFill/>
        </p:spPr>
        <p:txBody>
          <a:bodyPr wrap="square">
            <a:spAutoFit/>
          </a:bodyPr>
          <a:lstStyle/>
          <a:p>
            <a:r>
              <a:rPr lang="en-US" sz="2000" dirty="0">
                <a:solidFill>
                  <a:schemeClr val="tx1">
                    <a:lumMod val="65000"/>
                    <a:lumOff val="35000"/>
                  </a:schemeClr>
                </a:solidFill>
                <a:effectLst/>
              </a:rPr>
              <a:t>Here, a function without a name is called an anonymous function which is assigned to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JavaScript has introduced a new and concise way of writing functions using arrow notation. The arrow function is one of the easiest ways to declare an anonymous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5613EDCF-600A-2A06-6FAE-460B84D0634C}"/>
              </a:ext>
            </a:extLst>
          </p:cNvPr>
          <p:cNvSpPr txBox="1"/>
          <p:nvPr/>
        </p:nvSpPr>
        <p:spPr>
          <a:xfrm>
            <a:off x="989028" y="5174557"/>
            <a:ext cx="9842369" cy="1200329"/>
          </a:xfrm>
          <a:prstGeom prst="rect">
            <a:avLst/>
          </a:prstGeom>
          <a:noFill/>
        </p:spPr>
        <p:txBody>
          <a:bodyPr wrap="square">
            <a:spAutoFit/>
          </a:bodyPr>
          <a:lstStyle/>
          <a:p>
            <a:r>
              <a:rPr lang="en-IN" dirty="0"/>
              <a:t>let </a:t>
            </a:r>
            <a:r>
              <a:rPr lang="en-IN" dirty="0" err="1"/>
              <a:t>sayHello</a:t>
            </a:r>
            <a:r>
              <a:rPr lang="en-IN" dirty="0"/>
              <a:t> = () =&gt; {</a:t>
            </a:r>
          </a:p>
          <a:p>
            <a:r>
              <a:rPr lang="en-IN" dirty="0"/>
              <a:t>	console.log("Welcome to JavaScript");</a:t>
            </a:r>
          </a:p>
          <a:p>
            <a:r>
              <a:rPr lang="en-IN" dirty="0"/>
              <a:t>};</a:t>
            </a:r>
          </a:p>
          <a:p>
            <a:r>
              <a:rPr lang="en-IN" dirty="0" err="1"/>
              <a:t>sayHello</a:t>
            </a:r>
            <a:r>
              <a:rPr lang="en-IN" dirty="0"/>
              <a:t>();</a:t>
            </a:r>
          </a:p>
        </p:txBody>
      </p:sp>
    </p:spTree>
    <p:extLst>
      <p:ext uri="{BB962C8B-B14F-4D97-AF65-F5344CB8AC3E}">
        <p14:creationId xmlns:p14="http://schemas.microsoft.com/office/powerpoint/2010/main" val="394371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FCC2D-BFCB-2C89-177A-BB159693D6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DA0368-1FAD-2B0D-509C-50D223CA35C0}"/>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8701D08A-13E0-456B-F597-4EC6A3F47685}"/>
              </a:ext>
            </a:extLst>
          </p:cNvPr>
          <p:cNvSpPr txBox="1"/>
          <p:nvPr/>
        </p:nvSpPr>
        <p:spPr>
          <a:xfrm>
            <a:off x="989028" y="681163"/>
            <a:ext cx="10549379" cy="2554545"/>
          </a:xfrm>
          <a:prstGeom prst="rect">
            <a:avLst/>
          </a:prstGeom>
          <a:noFill/>
        </p:spPr>
        <p:txBody>
          <a:bodyPr wrap="square">
            <a:spAutoFit/>
          </a:bodyPr>
          <a:lstStyle/>
          <a:p>
            <a:r>
              <a:rPr lang="en-US" sz="2000" dirty="0">
                <a:solidFill>
                  <a:schemeClr val="tx1">
                    <a:lumMod val="65000"/>
                    <a:lumOff val="35000"/>
                  </a:schemeClr>
                </a:solidFill>
                <a:effectLst/>
              </a:rPr>
              <a:t>There are two parts to the Arrow function syntax:</a:t>
            </a:r>
          </a:p>
          <a:p>
            <a:pPr marL="457200" indent="-457200">
              <a:buAutoNum type="arabicPeriod"/>
            </a:pPr>
            <a:r>
              <a:rPr lang="en-US" sz="2000" dirty="0">
                <a:solidFill>
                  <a:schemeClr val="tx1">
                    <a:lumMod val="65000"/>
                    <a:lumOff val="35000"/>
                  </a:schemeClr>
                </a:solidFill>
                <a:effectLst/>
              </a:rPr>
              <a:t>let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declares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and assigns a function to it using () to just say that the variable is a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=&gt; { }</a:t>
            </a:r>
          </a:p>
          <a:p>
            <a:pPr>
              <a:buFont typeface="Arial" panose="020B0604020202020204" pitchFamily="34" charset="0"/>
              <a:buChar char="•"/>
            </a:pPr>
            <a:r>
              <a:rPr lang="en-US" sz="2000" dirty="0">
                <a:solidFill>
                  <a:schemeClr val="tx1">
                    <a:lumMod val="65000"/>
                    <a:lumOff val="35000"/>
                  </a:schemeClr>
                </a:solidFill>
                <a:effectLst/>
              </a:rPr>
              <a:t>This declares the body of the function with an arrow and the curly braces.</a:t>
            </a:r>
          </a:p>
        </p:txBody>
      </p:sp>
      <p:sp>
        <p:nvSpPr>
          <p:cNvPr id="7" name="TextBox 6">
            <a:extLst>
              <a:ext uri="{FF2B5EF4-FFF2-40B4-BE49-F238E27FC236}">
                <a16:creationId xmlns:a16="http://schemas.microsoft.com/office/drawing/2014/main" id="{2530DEEF-87ED-19C8-0A73-59C56757A00E}"/>
              </a:ext>
            </a:extLst>
          </p:cNvPr>
          <p:cNvSpPr txBox="1"/>
          <p:nvPr/>
        </p:nvSpPr>
        <p:spPr>
          <a:xfrm>
            <a:off x="230957" y="3330062"/>
            <a:ext cx="11430000" cy="1323439"/>
          </a:xfrm>
          <a:prstGeom prst="rect">
            <a:avLst/>
          </a:prstGeom>
          <a:noFill/>
        </p:spPr>
        <p:txBody>
          <a:bodyPr wrap="square">
            <a:spAutoFit/>
          </a:bodyPr>
          <a:lstStyle/>
          <a:p>
            <a:r>
              <a:rPr lang="en-US" sz="2000" dirty="0">
                <a:solidFill>
                  <a:schemeClr val="tx1">
                    <a:lumMod val="65000"/>
                    <a:lumOff val="35000"/>
                  </a:schemeClr>
                </a:solidFill>
                <a:effectLst/>
              </a:rPr>
              <a:t>Below are a few scenarios of arrow functions.</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Syntax 1</a:t>
            </a:r>
            <a:r>
              <a:rPr lang="en-US" sz="2000" dirty="0">
                <a:solidFill>
                  <a:schemeClr val="tx1">
                    <a:lumMod val="65000"/>
                    <a:lumOff val="35000"/>
                  </a:schemeClr>
                </a:solidFill>
                <a:effectLst/>
              </a:rPr>
              <a:t>: Multi-parameter, multi-line code: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code is in multiple lines, use {}.</a:t>
            </a:r>
            <a:endParaRPr lang="en-US"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C9DE727-008D-844C-A4DE-6A7A62592F2D}"/>
              </a:ext>
            </a:extLst>
          </p:cNvPr>
          <p:cNvSpPr txBox="1"/>
          <p:nvPr/>
        </p:nvSpPr>
        <p:spPr>
          <a:xfrm>
            <a:off x="230956" y="4784586"/>
            <a:ext cx="10628721" cy="1754326"/>
          </a:xfrm>
          <a:prstGeom prst="rect">
            <a:avLst/>
          </a:prstGeom>
          <a:noFill/>
        </p:spPr>
        <p:txBody>
          <a:bodyPr wrap="square">
            <a:spAutoFit/>
          </a:bodyPr>
          <a:lstStyle/>
          <a:p>
            <a:r>
              <a:rPr lang="en-IN" dirty="0" err="1"/>
              <a:t>calculateCost</a:t>
            </a:r>
            <a:r>
              <a:rPr lang="en-IN" dirty="0"/>
              <a:t> = (</a:t>
            </a:r>
            <a:r>
              <a:rPr lang="en-IN" dirty="0" err="1"/>
              <a:t>ticketPrice</a:t>
            </a:r>
            <a:r>
              <a:rPr lang="en-IN" dirty="0"/>
              <a:t>, </a:t>
            </a:r>
            <a:r>
              <a:rPr lang="en-IN" dirty="0" err="1"/>
              <a:t>noOfPerson</a:t>
            </a:r>
            <a:r>
              <a:rPr lang="en-IN" dirty="0"/>
              <a:t>)=&gt;{</a:t>
            </a:r>
          </a:p>
          <a:p>
            <a:r>
              <a:rPr lang="en-IN" dirty="0"/>
              <a:t>    </a:t>
            </a:r>
            <a:r>
              <a:rPr lang="en-IN" dirty="0" err="1"/>
              <a:t>noOfPerson</a:t>
            </a:r>
            <a:r>
              <a:rPr lang="en-IN" dirty="0"/>
              <a:t>= </a:t>
            </a:r>
            <a:r>
              <a:rPr lang="en-IN" dirty="0" err="1"/>
              <a:t>ticketPrice</a:t>
            </a:r>
            <a:r>
              <a:rPr lang="en-IN" dirty="0"/>
              <a:t> * </a:t>
            </a:r>
            <a:r>
              <a:rPr lang="en-IN" dirty="0" err="1"/>
              <a:t>noOfPerson</a:t>
            </a:r>
            <a:r>
              <a:rPr lang="en-IN" dirty="0"/>
              <a:t>;</a:t>
            </a:r>
          </a:p>
          <a:p>
            <a:r>
              <a:rPr lang="en-IN" dirty="0"/>
              <a:t>    return </a:t>
            </a:r>
            <a:r>
              <a:rPr lang="en-IN" dirty="0" err="1"/>
              <a:t>noOfPerson</a:t>
            </a:r>
            <a:r>
              <a:rPr lang="en-IN" dirty="0"/>
              <a:t>;</a:t>
            </a:r>
          </a:p>
          <a:p>
            <a:r>
              <a:rPr lang="en-IN" dirty="0"/>
              <a:t>}</a:t>
            </a:r>
          </a:p>
          <a:p>
            <a:r>
              <a:rPr lang="en-IN" dirty="0"/>
              <a:t>console.log(</a:t>
            </a:r>
            <a:r>
              <a:rPr lang="en-IN" dirty="0" err="1"/>
              <a:t>calculateCost</a:t>
            </a:r>
            <a:r>
              <a:rPr lang="en-IN" dirty="0"/>
              <a:t>(500, 2));</a:t>
            </a:r>
          </a:p>
          <a:p>
            <a:r>
              <a:rPr lang="en-IN" dirty="0"/>
              <a:t>// 1000</a:t>
            </a:r>
          </a:p>
        </p:txBody>
      </p:sp>
    </p:spTree>
    <p:extLst>
      <p:ext uri="{BB962C8B-B14F-4D97-AF65-F5344CB8AC3E}">
        <p14:creationId xmlns:p14="http://schemas.microsoft.com/office/powerpoint/2010/main" val="5295822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2E3E3-1E33-58AB-3AFD-90CF42395C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16029-5C80-B125-680E-6BD3651571CE}"/>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CE59D35B-94DF-0780-18F5-DEA873F0D62D}"/>
              </a:ext>
            </a:extLst>
          </p:cNvPr>
          <p:cNvSpPr txBox="1"/>
          <p:nvPr/>
        </p:nvSpPr>
        <p:spPr>
          <a:xfrm>
            <a:off x="900258" y="603563"/>
            <a:ext cx="10807833" cy="707886"/>
          </a:xfrm>
          <a:prstGeom prst="rect">
            <a:avLst/>
          </a:prstGeom>
          <a:noFill/>
        </p:spPr>
        <p:txBody>
          <a:bodyPr wrap="square">
            <a:spAutoFit/>
          </a:bodyPr>
          <a:lstStyle/>
          <a:p>
            <a:r>
              <a:rPr lang="en-US" sz="2000" b="1" dirty="0">
                <a:solidFill>
                  <a:schemeClr val="tx1">
                    <a:lumMod val="65000"/>
                    <a:lumOff val="35000"/>
                  </a:schemeClr>
                </a:solidFill>
                <a:effectLst/>
              </a:rPr>
              <a:t>Syntax 2</a:t>
            </a:r>
            <a:r>
              <a:rPr lang="en-US" sz="2000" dirty="0">
                <a:solidFill>
                  <a:schemeClr val="tx1">
                    <a:lumMod val="65000"/>
                    <a:lumOff val="35000"/>
                  </a:schemeClr>
                </a:solidFill>
                <a:effectLst/>
              </a:rPr>
              <a:t>: No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the code is single line, {} is not required. The expression is evaluated and automatically returned.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FDCB42E-399F-30D9-8E9D-9873BB0C9BD7}"/>
              </a:ext>
            </a:extLst>
          </p:cNvPr>
          <p:cNvSpPr txBox="1"/>
          <p:nvPr/>
        </p:nvSpPr>
        <p:spPr>
          <a:xfrm>
            <a:off x="900258" y="1404842"/>
            <a:ext cx="6099142" cy="923330"/>
          </a:xfrm>
          <a:prstGeom prst="rect">
            <a:avLst/>
          </a:prstGeom>
          <a:noFill/>
        </p:spPr>
        <p:txBody>
          <a:bodyPr wrap="square">
            <a:spAutoFit/>
          </a:bodyPr>
          <a:lstStyle/>
          <a:p>
            <a:r>
              <a:rPr lang="en-IN" dirty="0"/>
              <a:t>trip = () =&gt; "Let's go to trip."</a:t>
            </a:r>
          </a:p>
          <a:p>
            <a:r>
              <a:rPr lang="en-IN" dirty="0"/>
              <a:t>console.log(trip());</a:t>
            </a:r>
          </a:p>
          <a:p>
            <a:r>
              <a:rPr lang="en-IN" dirty="0"/>
              <a:t>// Let's go to trip.</a:t>
            </a:r>
          </a:p>
        </p:txBody>
      </p:sp>
      <p:sp>
        <p:nvSpPr>
          <p:cNvPr id="9" name="TextBox 8">
            <a:extLst>
              <a:ext uri="{FF2B5EF4-FFF2-40B4-BE49-F238E27FC236}">
                <a16:creationId xmlns:a16="http://schemas.microsoft.com/office/drawing/2014/main" id="{D7D09441-CC3B-BBBE-53F5-1915C7CFFDF3}"/>
              </a:ext>
            </a:extLst>
          </p:cNvPr>
          <p:cNvSpPr txBox="1"/>
          <p:nvPr/>
        </p:nvSpPr>
        <p:spPr>
          <a:xfrm>
            <a:off x="900258" y="2599144"/>
            <a:ext cx="9818018" cy="707886"/>
          </a:xfrm>
          <a:prstGeom prst="rect">
            <a:avLst/>
          </a:prstGeom>
          <a:noFill/>
        </p:spPr>
        <p:txBody>
          <a:bodyPr wrap="square">
            <a:spAutoFit/>
          </a:bodyPr>
          <a:lstStyle/>
          <a:p>
            <a:r>
              <a:rPr lang="en-US" sz="2000" b="1" dirty="0">
                <a:solidFill>
                  <a:schemeClr val="tx1">
                    <a:lumMod val="65000"/>
                    <a:lumOff val="35000"/>
                  </a:schemeClr>
                </a:solidFill>
                <a:effectLst/>
              </a:rPr>
              <a:t>Syntax 3</a:t>
            </a:r>
            <a:r>
              <a:rPr lang="en-US" sz="2000" dirty="0">
                <a:solidFill>
                  <a:schemeClr val="tx1">
                    <a:lumMod val="65000"/>
                    <a:lumOff val="35000"/>
                  </a:schemeClr>
                </a:solidFill>
                <a:effectLst/>
              </a:rPr>
              <a:t>: 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then () is not required.</a:t>
            </a:r>
            <a:endParaRPr lang="en-US"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743FCA0-6F7F-E9F3-2221-670039240C71}"/>
              </a:ext>
            </a:extLst>
          </p:cNvPr>
          <p:cNvSpPr txBox="1"/>
          <p:nvPr/>
        </p:nvSpPr>
        <p:spPr>
          <a:xfrm>
            <a:off x="869229" y="3491704"/>
            <a:ext cx="9374958" cy="923330"/>
          </a:xfrm>
          <a:prstGeom prst="rect">
            <a:avLst/>
          </a:prstGeom>
          <a:noFill/>
        </p:spPr>
        <p:txBody>
          <a:bodyPr wrap="square">
            <a:spAutoFit/>
          </a:bodyPr>
          <a:lstStyle/>
          <a:p>
            <a:r>
              <a:rPr lang="en-IN" dirty="0"/>
              <a:t>trip = place =&gt; "Trip to " + place;</a:t>
            </a:r>
          </a:p>
          <a:p>
            <a:r>
              <a:rPr lang="en-IN" dirty="0"/>
              <a:t>console.log(trip("Paris"));</a:t>
            </a:r>
          </a:p>
          <a:p>
            <a:r>
              <a:rPr lang="en-IN" dirty="0"/>
              <a:t>// Trip to Paris</a:t>
            </a:r>
          </a:p>
        </p:txBody>
      </p:sp>
      <p:sp>
        <p:nvSpPr>
          <p:cNvPr id="13" name="TextBox 12">
            <a:extLst>
              <a:ext uri="{FF2B5EF4-FFF2-40B4-BE49-F238E27FC236}">
                <a16:creationId xmlns:a16="http://schemas.microsoft.com/office/drawing/2014/main" id="{6B4723B1-3B2D-299A-8F23-1441172F22C4}"/>
              </a:ext>
            </a:extLst>
          </p:cNvPr>
          <p:cNvSpPr txBox="1"/>
          <p:nvPr/>
        </p:nvSpPr>
        <p:spPr>
          <a:xfrm>
            <a:off x="869229" y="4608992"/>
            <a:ext cx="10453542" cy="707886"/>
          </a:xfrm>
          <a:prstGeom prst="rect">
            <a:avLst/>
          </a:prstGeom>
          <a:noFill/>
        </p:spPr>
        <p:txBody>
          <a:bodyPr wrap="square">
            <a:spAutoFit/>
          </a:bodyPr>
          <a:lstStyle/>
          <a:p>
            <a:r>
              <a:rPr lang="en-US" sz="2000" b="1" dirty="0">
                <a:solidFill>
                  <a:schemeClr val="tx1">
                    <a:lumMod val="65000"/>
                    <a:lumOff val="35000"/>
                  </a:schemeClr>
                </a:solidFill>
                <a:effectLst/>
              </a:rPr>
              <a:t>Syntax 4: </a:t>
            </a:r>
            <a:r>
              <a:rPr lang="en-US" sz="2000" dirty="0">
                <a:solidFill>
                  <a:schemeClr val="tx1">
                    <a:lumMod val="65000"/>
                    <a:lumOff val="35000"/>
                  </a:schemeClr>
                </a:solidFill>
                <a:effectLst/>
              </a:rPr>
              <a:t>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use '_' and do not use a variable name also.</a:t>
            </a:r>
            <a:endParaRPr lang="en-US"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F0C4C39-35B2-898D-FE71-C1D53F5DD9BC}"/>
              </a:ext>
            </a:extLst>
          </p:cNvPr>
          <p:cNvSpPr txBox="1"/>
          <p:nvPr/>
        </p:nvSpPr>
        <p:spPr>
          <a:xfrm>
            <a:off x="869229" y="5386873"/>
            <a:ext cx="6099142" cy="923330"/>
          </a:xfrm>
          <a:prstGeom prst="rect">
            <a:avLst/>
          </a:prstGeom>
          <a:noFill/>
        </p:spPr>
        <p:txBody>
          <a:bodyPr wrap="square">
            <a:spAutoFit/>
          </a:bodyPr>
          <a:lstStyle/>
          <a:p>
            <a:r>
              <a:rPr lang="en-IN" dirty="0"/>
              <a:t>trip = _ =&gt; "Trip to " + _;</a:t>
            </a:r>
          </a:p>
          <a:p>
            <a:r>
              <a:rPr lang="en-IN" dirty="0"/>
              <a:t>console.log(trip("Paris"));</a:t>
            </a:r>
          </a:p>
          <a:p>
            <a:r>
              <a:rPr lang="en-IN" dirty="0"/>
              <a:t>// Trip to Paris</a:t>
            </a:r>
          </a:p>
        </p:txBody>
      </p:sp>
    </p:spTree>
    <p:extLst>
      <p:ext uri="{BB962C8B-B14F-4D97-AF65-F5344CB8AC3E}">
        <p14:creationId xmlns:p14="http://schemas.microsoft.com/office/powerpoint/2010/main" val="10579198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85F6F-F76E-E07F-E8A5-EF997B098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8B221A-585A-C870-952C-C4310C621EFD}"/>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235E0F0B-53DF-4505-D35A-F71DA4A2441B}"/>
              </a:ext>
            </a:extLst>
          </p:cNvPr>
          <p:cNvSpPr txBox="1"/>
          <p:nvPr/>
        </p:nvSpPr>
        <p:spPr>
          <a:xfrm>
            <a:off x="989028" y="625319"/>
            <a:ext cx="10144027" cy="707886"/>
          </a:xfrm>
          <a:prstGeom prst="rect">
            <a:avLst/>
          </a:prstGeom>
          <a:noFill/>
        </p:spPr>
        <p:txBody>
          <a:bodyPr wrap="square">
            <a:spAutoFit/>
          </a:bodyPr>
          <a:lstStyle/>
          <a:p>
            <a:r>
              <a:rPr lang="en-US" sz="2000" dirty="0">
                <a:solidFill>
                  <a:schemeClr val="tx1">
                    <a:lumMod val="65000"/>
                    <a:lumOff val="35000"/>
                  </a:schemeClr>
                </a:solidFill>
                <a:effectLst/>
              </a:rPr>
              <a:t>Arrow function also adds a great difference with respect to the context object – 'this' reference.</a:t>
            </a:r>
          </a:p>
          <a:p>
            <a:r>
              <a:rPr lang="en-US" sz="2000" dirty="0">
                <a:solidFill>
                  <a:schemeClr val="tx1">
                    <a:lumMod val="65000"/>
                    <a:lumOff val="35000"/>
                  </a:schemeClr>
                </a:solidFill>
                <a:effectLst/>
              </a:rPr>
              <a:t>Consider the below code where a regular function is defined within a method:</a:t>
            </a:r>
          </a:p>
        </p:txBody>
      </p:sp>
      <p:sp>
        <p:nvSpPr>
          <p:cNvPr id="7" name="TextBox 6">
            <a:extLst>
              <a:ext uri="{FF2B5EF4-FFF2-40B4-BE49-F238E27FC236}">
                <a16:creationId xmlns:a16="http://schemas.microsoft.com/office/drawing/2014/main" id="{C3939F15-2436-ACAD-A934-DBC05A2470CE}"/>
              </a:ext>
            </a:extLst>
          </p:cNvPr>
          <p:cNvSpPr txBox="1"/>
          <p:nvPr/>
        </p:nvSpPr>
        <p:spPr>
          <a:xfrm>
            <a:off x="419491" y="1489914"/>
            <a:ext cx="8191108"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true</a:t>
            </a:r>
          </a:p>
          <a:p>
            <a:r>
              <a:rPr lang="en-IN" dirty="0"/>
              <a:t>    </a:t>
            </a:r>
            <a:r>
              <a:rPr lang="en-IN" dirty="0" err="1"/>
              <a:t>this.items.forEach</a:t>
            </a:r>
            <a:r>
              <a:rPr lang="en-IN" dirty="0"/>
              <a:t>(function() {</a:t>
            </a:r>
          </a:p>
          <a:p>
            <a:r>
              <a:rPr lang="en-IN" dirty="0"/>
              <a:t>      console.log(this === </a:t>
            </a:r>
            <a:r>
              <a:rPr lang="en-IN" dirty="0" err="1"/>
              <a:t>myObject</a:t>
            </a:r>
            <a:r>
              <a:rPr lang="en-IN" dirty="0"/>
              <a:t>) // false</a:t>
            </a:r>
          </a:p>
          <a:p>
            <a:r>
              <a:rPr lang="en-IN" dirty="0"/>
              <a:t>      console.log(this === window); // true</a:t>
            </a:r>
          </a:p>
          <a:p>
            <a:r>
              <a:rPr lang="en-IN" dirty="0"/>
              <a:t>    });</a:t>
            </a:r>
          </a:p>
          <a:p>
            <a:r>
              <a:rPr lang="en-IN" dirty="0"/>
              <a:t>  }</a:t>
            </a:r>
          </a:p>
          <a:p>
            <a:r>
              <a:rPr lang="en-IN" dirty="0"/>
              <a:t>};</a:t>
            </a:r>
          </a:p>
          <a:p>
            <a:r>
              <a:rPr lang="en-IN" dirty="0" err="1"/>
              <a:t>myObject.myMethod</a:t>
            </a:r>
            <a:r>
              <a:rPr lang="en-IN" dirty="0"/>
              <a:t>();</a:t>
            </a:r>
          </a:p>
        </p:txBody>
      </p:sp>
      <p:sp>
        <p:nvSpPr>
          <p:cNvPr id="9" name="TextBox 8">
            <a:extLst>
              <a:ext uri="{FF2B5EF4-FFF2-40B4-BE49-F238E27FC236}">
                <a16:creationId xmlns:a16="http://schemas.microsoft.com/office/drawing/2014/main" id="{D2F62C24-5EC4-0D44-AD38-74C0155D7583}"/>
              </a:ext>
            </a:extLst>
          </p:cNvPr>
          <p:cNvSpPr txBox="1"/>
          <p:nvPr/>
        </p:nvSpPr>
        <p:spPr>
          <a:xfrm>
            <a:off x="419491" y="4718213"/>
            <a:ext cx="11505415" cy="1631216"/>
          </a:xfrm>
          <a:prstGeom prst="rect">
            <a:avLst/>
          </a:prstGeom>
          <a:noFill/>
        </p:spPr>
        <p:txBody>
          <a:bodyPr wrap="square">
            <a:spAutoFit/>
          </a:bodyPr>
          <a:lstStyle/>
          <a:p>
            <a:r>
              <a:rPr lang="en-US" sz="2000" dirty="0">
                <a:solidFill>
                  <a:schemeClr val="tx1">
                    <a:lumMod val="65000"/>
                    <a:lumOff val="35000"/>
                  </a:schemeClr>
                </a:solidFill>
                <a:effectLst/>
              </a:rPr>
              <a:t>A regular function defines its 'this' value based on how the function is invoked.</a:t>
            </a:r>
          </a:p>
          <a:p>
            <a:r>
              <a:rPr lang="en-US" sz="2000" dirty="0">
                <a:solidFill>
                  <a:schemeClr val="tx1">
                    <a:lumMod val="65000"/>
                    <a:lumOff val="35000"/>
                  </a:schemeClr>
                </a:solidFill>
                <a:effectLst/>
              </a:rPr>
              <a:t>In the above-mentioned example,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defines 'this' as an instance of itself. So, in line 4, the reference to 'this' points to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itself. The regular function is used within the </a:t>
            </a:r>
            <a:r>
              <a:rPr lang="en-US" sz="2000" dirty="0" err="1">
                <a:solidFill>
                  <a:schemeClr val="tx1">
                    <a:lumMod val="65000"/>
                    <a:lumOff val="35000"/>
                  </a:schemeClr>
                </a:solidFill>
                <a:effectLst/>
              </a:rPr>
              <a:t>forEach</a:t>
            </a:r>
            <a:r>
              <a:rPr lang="en-US" sz="2000" dirty="0">
                <a:solidFill>
                  <a:schemeClr val="tx1">
                    <a:lumMod val="65000"/>
                    <a:lumOff val="35000"/>
                  </a:schemeClr>
                </a:solidFill>
                <a:effectLst/>
              </a:rPr>
              <a:t>() method. So, inside of the regular function, 'this' points to the window global object.</a:t>
            </a:r>
          </a:p>
          <a:p>
            <a:r>
              <a:rPr lang="en-US" sz="2000" dirty="0">
                <a:solidFill>
                  <a:schemeClr val="tx1">
                    <a:lumMod val="65000"/>
                    <a:lumOff val="35000"/>
                  </a:schemeClr>
                </a:solidFill>
                <a:effectLst/>
              </a:rPr>
              <a:t>If the same logic is re-written using the arrow function as below:</a:t>
            </a:r>
          </a:p>
        </p:txBody>
      </p:sp>
    </p:spTree>
    <p:extLst>
      <p:ext uri="{BB962C8B-B14F-4D97-AF65-F5344CB8AC3E}">
        <p14:creationId xmlns:p14="http://schemas.microsoft.com/office/powerpoint/2010/main" val="26637261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63E92-5105-DD64-E47C-77BF4AFB1F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C309DF-FC1C-51CB-F2ED-67ED06CD8E18}"/>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478506FA-4A1B-B444-AA32-8A69AF09AE0D}"/>
              </a:ext>
            </a:extLst>
          </p:cNvPr>
          <p:cNvSpPr txBox="1"/>
          <p:nvPr/>
        </p:nvSpPr>
        <p:spPr>
          <a:xfrm>
            <a:off x="963628" y="589077"/>
            <a:ext cx="9116505"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=&gt; true</a:t>
            </a:r>
          </a:p>
          <a:p>
            <a:r>
              <a:rPr lang="en-IN" dirty="0"/>
              <a:t>    </a:t>
            </a:r>
            <a:r>
              <a:rPr lang="en-IN" dirty="0" err="1"/>
              <a:t>this.items.forEach</a:t>
            </a:r>
            <a:r>
              <a:rPr lang="en-IN" dirty="0"/>
              <a:t>(() =&gt; {</a:t>
            </a:r>
          </a:p>
          <a:p>
            <a:r>
              <a:rPr lang="en-IN" dirty="0"/>
              <a:t>      console.log(this === </a:t>
            </a:r>
            <a:r>
              <a:rPr lang="en-IN" dirty="0" err="1"/>
              <a:t>myObject</a:t>
            </a:r>
            <a:r>
              <a:rPr lang="en-IN" dirty="0"/>
              <a:t>) // =&gt; true</a:t>
            </a:r>
          </a:p>
          <a:p>
            <a:r>
              <a:rPr lang="en-IN" dirty="0"/>
              <a:t>      console.log(this === window); // =&gt; false</a:t>
            </a:r>
          </a:p>
          <a:p>
            <a:r>
              <a:rPr lang="en-IN" dirty="0"/>
              <a:t>    });</a:t>
            </a:r>
          </a:p>
          <a:p>
            <a:r>
              <a:rPr lang="en-IN" dirty="0"/>
              <a:t>  }</a:t>
            </a:r>
          </a:p>
          <a:p>
            <a:r>
              <a:rPr lang="en-IN" dirty="0"/>
              <a:t>};</a:t>
            </a:r>
          </a:p>
          <a:p>
            <a:r>
              <a:rPr lang="en-IN" dirty="0" err="1"/>
              <a:t>myObject.myMethod</a:t>
            </a:r>
            <a:r>
              <a:rPr lang="en-IN" dirty="0"/>
              <a:t>();</a:t>
            </a:r>
          </a:p>
        </p:txBody>
      </p:sp>
      <p:sp>
        <p:nvSpPr>
          <p:cNvPr id="6" name="Rectangle 1">
            <a:extLst>
              <a:ext uri="{FF2B5EF4-FFF2-40B4-BE49-F238E27FC236}">
                <a16:creationId xmlns:a16="http://schemas.microsoft.com/office/drawing/2014/main" id="{0DDEF579-6395-85D5-94B7-5D1C000150AD}"/>
              </a:ext>
            </a:extLst>
          </p:cNvPr>
          <p:cNvSpPr>
            <a:spLocks noChangeArrowheads="1"/>
          </p:cNvSpPr>
          <p:nvPr/>
        </p:nvSpPr>
        <p:spPr bwMode="auto">
          <a:xfrm>
            <a:off x="406212" y="3930739"/>
            <a:ext cx="102821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Arrow functions do not have their own 'this'. If 'this' is accessed, then its value is taken from the outside of the arrow function. So, in the above-mentioned code, the value of 'this' inside the arrow function equals to the value of 'this' of the outer function, that is, </a:t>
            </a:r>
            <a:r>
              <a:rPr kumimoji="0" lang="en-US" altLang="en-US" sz="2000" b="0" i="0" u="none" strike="noStrike" cap="none" normalizeH="0" baseline="0" dirty="0" err="1">
                <a:ln>
                  <a:noFill/>
                </a:ln>
                <a:solidFill>
                  <a:schemeClr val="tx1">
                    <a:lumMod val="65000"/>
                    <a:lumOff val="35000"/>
                  </a:schemeClr>
                </a:solidFill>
                <a:effectLst/>
              </a:rPr>
              <a:t>myObject</a:t>
            </a:r>
            <a:r>
              <a:rPr kumimoji="0" lang="en-US" altLang="en-US" sz="2000" b="0" i="0" u="none" strike="noStrike" cap="none" normalizeH="0" baseline="0" dirty="0">
                <a:ln>
                  <a:noFill/>
                </a:ln>
                <a:solidFill>
                  <a:schemeClr val="tx1">
                    <a:lumMod val="65000"/>
                    <a:lumOff val="35000"/>
                  </a:schemeClr>
                </a:solidFill>
                <a:effectLst/>
              </a:rPr>
              <a:t>.</a:t>
            </a:r>
          </a:p>
        </p:txBody>
      </p:sp>
    </p:spTree>
    <p:extLst>
      <p:ext uri="{BB962C8B-B14F-4D97-AF65-F5344CB8AC3E}">
        <p14:creationId xmlns:p14="http://schemas.microsoft.com/office/powerpoint/2010/main" val="3111530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9DE3E-C585-B215-7E0F-53F3D8C4D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26F4EF-B772-1296-7484-7BE9A8172CB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E4FFA186-59B2-51EF-146B-120CD25F5286}"/>
              </a:ext>
            </a:extLst>
          </p:cNvPr>
          <p:cNvSpPr txBox="1"/>
          <p:nvPr/>
        </p:nvSpPr>
        <p:spPr>
          <a:xfrm>
            <a:off x="989029" y="560051"/>
            <a:ext cx="6099142" cy="461665"/>
          </a:xfrm>
          <a:prstGeom prst="rect">
            <a:avLst/>
          </a:prstGeom>
          <a:noFill/>
        </p:spPr>
        <p:txBody>
          <a:bodyPr wrap="square">
            <a:spAutoFit/>
          </a:bodyPr>
          <a:lstStyle/>
          <a:p>
            <a:r>
              <a:rPr lang="en-IN" sz="2400" b="1" dirty="0">
                <a:solidFill>
                  <a:schemeClr val="tx1">
                    <a:lumMod val="65000"/>
                    <a:lumOff val="35000"/>
                  </a:schemeClr>
                </a:solidFill>
              </a:rPr>
              <a:t>Function Parameters </a:t>
            </a:r>
          </a:p>
        </p:txBody>
      </p:sp>
      <p:sp>
        <p:nvSpPr>
          <p:cNvPr id="7" name="TextBox 6">
            <a:extLst>
              <a:ext uri="{FF2B5EF4-FFF2-40B4-BE49-F238E27FC236}">
                <a16:creationId xmlns:a16="http://schemas.microsoft.com/office/drawing/2014/main" id="{7D3DC77C-77CF-8546-8A9C-373847A4EBDA}"/>
              </a:ext>
            </a:extLst>
          </p:cNvPr>
          <p:cNvSpPr txBox="1"/>
          <p:nvPr/>
        </p:nvSpPr>
        <p:spPr>
          <a:xfrm>
            <a:off x="240382" y="1138734"/>
            <a:ext cx="11373440" cy="3170099"/>
          </a:xfrm>
          <a:prstGeom prst="rect">
            <a:avLst/>
          </a:prstGeom>
          <a:noFill/>
        </p:spPr>
        <p:txBody>
          <a:bodyPr wrap="square">
            <a:spAutoFit/>
          </a:bodyPr>
          <a:lstStyle/>
          <a:p>
            <a:r>
              <a:rPr lang="en-US" sz="2000" dirty="0">
                <a:solidFill>
                  <a:schemeClr val="tx1">
                    <a:lumMod val="65000"/>
                    <a:lumOff val="35000"/>
                  </a:schemeClr>
                </a:solidFill>
                <a:effectLst/>
              </a:rPr>
              <a:t>Function parameters are the variables that are defined in the function definition and the values passed to the function when it is invoked are called arguments.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JavaScript, function definition does not have any data type specified for the parameters, and type checking is not performed on the arguments passed to the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does not throw any error if the number of arguments passed during a function invocation doesn’t match with the number of parameters listed during the function definition. If the number of parameters is more than the number of arguments, then the parameters that have no corresponding arguments are set to undefined.</a:t>
            </a:r>
          </a:p>
        </p:txBody>
      </p:sp>
      <p:sp>
        <p:nvSpPr>
          <p:cNvPr id="9" name="TextBox 8">
            <a:extLst>
              <a:ext uri="{FF2B5EF4-FFF2-40B4-BE49-F238E27FC236}">
                <a16:creationId xmlns:a16="http://schemas.microsoft.com/office/drawing/2014/main" id="{F41991ED-3235-1B9B-9E6B-8E5EC826819C}"/>
              </a:ext>
            </a:extLst>
          </p:cNvPr>
          <p:cNvSpPr txBox="1"/>
          <p:nvPr/>
        </p:nvSpPr>
        <p:spPr>
          <a:xfrm>
            <a:off x="344078" y="4308833"/>
            <a:ext cx="8752788" cy="2308324"/>
          </a:xfrm>
          <a:prstGeom prst="rect">
            <a:avLst/>
          </a:prstGeom>
          <a:noFill/>
        </p:spPr>
        <p:txBody>
          <a:bodyPr wrap="square">
            <a:spAutoFit/>
          </a:bodyPr>
          <a:lstStyle/>
          <a:p>
            <a:r>
              <a:rPr lang="en-IN" dirty="0"/>
              <a:t>function multiply(num1, num2) {</a:t>
            </a:r>
          </a:p>
          <a:p>
            <a:r>
              <a:rPr lang="en-IN" dirty="0"/>
              <a:t>	if (num2 == undefined) {</a:t>
            </a:r>
          </a:p>
          <a:p>
            <a:r>
              <a:rPr lang="en-IN" dirty="0"/>
              <a:t>		num2 = 1;</a:t>
            </a:r>
          </a:p>
          <a:p>
            <a:r>
              <a:rPr lang="en-IN" dirty="0"/>
              <a:t>	}</a:t>
            </a:r>
          </a:p>
          <a:p>
            <a:r>
              <a:rPr lang="en-IN" dirty="0"/>
              <a:t>	return num1 * num2;</a:t>
            </a:r>
          </a:p>
          <a:p>
            <a:r>
              <a:rPr lang="en-IN" dirty="0"/>
              <a:t>}</a:t>
            </a:r>
          </a:p>
          <a:p>
            <a:r>
              <a:rPr lang="en-IN" dirty="0"/>
              <a:t>console.log(multiply(5, 6)); // 30</a:t>
            </a:r>
          </a:p>
          <a:p>
            <a:r>
              <a:rPr lang="en-IN" dirty="0"/>
              <a:t>console.log(multiply(5)); // 5</a:t>
            </a:r>
          </a:p>
        </p:txBody>
      </p:sp>
    </p:spTree>
    <p:extLst>
      <p:ext uri="{BB962C8B-B14F-4D97-AF65-F5344CB8AC3E}">
        <p14:creationId xmlns:p14="http://schemas.microsoft.com/office/powerpoint/2010/main" val="142992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BAB201-C5D8-7426-908B-DF8E9A99C8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6319FC-56A1-36F3-52A4-DDE250F967CE}"/>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B31904F7-500F-FCEE-693A-1776B032BCE8}"/>
              </a:ext>
            </a:extLst>
          </p:cNvPr>
          <p:cNvSpPr txBox="1"/>
          <p:nvPr/>
        </p:nvSpPr>
        <p:spPr>
          <a:xfrm>
            <a:off x="900259" y="562954"/>
            <a:ext cx="9827443" cy="400110"/>
          </a:xfrm>
          <a:prstGeom prst="rect">
            <a:avLst/>
          </a:prstGeom>
          <a:noFill/>
        </p:spPr>
        <p:txBody>
          <a:bodyPr wrap="square">
            <a:spAutoFit/>
          </a:bodyPr>
          <a:lstStyle/>
          <a:p>
            <a:r>
              <a:rPr lang="en-US" sz="2000" dirty="0">
                <a:solidFill>
                  <a:schemeClr val="tx1">
                    <a:lumMod val="65000"/>
                    <a:lumOff val="35000"/>
                  </a:schemeClr>
                </a:solidFill>
              </a:rPr>
              <a:t>JavaScript introduces an option to assign default values in functions.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53EE18-2F57-158D-20A5-5CFC0FDB35ED}"/>
              </a:ext>
            </a:extLst>
          </p:cNvPr>
          <p:cNvSpPr txBox="1"/>
          <p:nvPr/>
        </p:nvSpPr>
        <p:spPr>
          <a:xfrm>
            <a:off x="811228" y="1052725"/>
            <a:ext cx="6099142" cy="1754326"/>
          </a:xfrm>
          <a:prstGeom prst="rect">
            <a:avLst/>
          </a:prstGeom>
          <a:noFill/>
        </p:spPr>
        <p:txBody>
          <a:bodyPr wrap="square">
            <a:spAutoFit/>
          </a:bodyPr>
          <a:lstStyle/>
          <a:p>
            <a:r>
              <a:rPr lang="en-IN" dirty="0"/>
              <a:t>function multiply(num1, num2 = 1) {</a:t>
            </a:r>
          </a:p>
          <a:p>
            <a:r>
              <a:rPr lang="en-IN" dirty="0"/>
              <a:t>    return num1 * num2;</a:t>
            </a:r>
          </a:p>
          <a:p>
            <a:r>
              <a:rPr lang="en-IN" dirty="0"/>
              <a:t>}</a:t>
            </a:r>
          </a:p>
          <a:p>
            <a:r>
              <a:rPr lang="en-IN" dirty="0"/>
              <a:t>console.log(multiply(5, 5)); //25</a:t>
            </a:r>
          </a:p>
          <a:p>
            <a:r>
              <a:rPr lang="en-IN" dirty="0"/>
              <a:t>console.log(multiply(10)); //10</a:t>
            </a:r>
          </a:p>
          <a:p>
            <a:r>
              <a:rPr lang="en-IN" dirty="0"/>
              <a:t>console.log(multiply(10, undefined)); //10</a:t>
            </a:r>
          </a:p>
        </p:txBody>
      </p:sp>
      <p:sp>
        <p:nvSpPr>
          <p:cNvPr id="9" name="TextBox 8">
            <a:extLst>
              <a:ext uri="{FF2B5EF4-FFF2-40B4-BE49-F238E27FC236}">
                <a16:creationId xmlns:a16="http://schemas.microsoft.com/office/drawing/2014/main" id="{1826364E-A8E5-6713-4154-BA2F0D5148C0}"/>
              </a:ext>
            </a:extLst>
          </p:cNvPr>
          <p:cNvSpPr txBox="1"/>
          <p:nvPr/>
        </p:nvSpPr>
        <p:spPr>
          <a:xfrm>
            <a:off x="900258" y="3152127"/>
            <a:ext cx="11203757" cy="707886"/>
          </a:xfrm>
          <a:prstGeom prst="rect">
            <a:avLst/>
          </a:prstGeom>
          <a:noFill/>
        </p:spPr>
        <p:txBody>
          <a:bodyPr wrap="square">
            <a:spAutoFit/>
          </a:bodyPr>
          <a:lstStyle/>
          <a:p>
            <a:r>
              <a:rPr lang="en-US" sz="2000" dirty="0">
                <a:solidFill>
                  <a:schemeClr val="tx1">
                    <a:lumMod val="65000"/>
                    <a:lumOff val="35000"/>
                  </a:schemeClr>
                </a:solidFill>
              </a:rPr>
              <a:t>In the above example, when the function is invoked with two parameters, the default value of num2 will be overridden and considered when the value is omitted while calling.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9433F66-B125-2FF5-A355-0ED88039ACD6}"/>
              </a:ext>
            </a:extLst>
          </p:cNvPr>
          <p:cNvSpPr txBox="1"/>
          <p:nvPr/>
        </p:nvSpPr>
        <p:spPr>
          <a:xfrm>
            <a:off x="900259" y="4022591"/>
            <a:ext cx="10836112" cy="400110"/>
          </a:xfrm>
          <a:prstGeom prst="rect">
            <a:avLst/>
          </a:prstGeom>
          <a:noFill/>
        </p:spPr>
        <p:txBody>
          <a:bodyPr wrap="square">
            <a:spAutoFit/>
          </a:bodyPr>
          <a:lstStyle/>
          <a:p>
            <a:r>
              <a:rPr lang="en-US" sz="2000" dirty="0">
                <a:solidFill>
                  <a:schemeClr val="tx1">
                    <a:lumMod val="65000"/>
                    <a:lumOff val="35000"/>
                  </a:schemeClr>
                </a:solidFill>
              </a:rPr>
              <a:t>Rest parameter syntax allows to hold an indefinite number of arguments in the form of an array.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52856522-96CF-3829-94E1-A6B5B512D424}"/>
              </a:ext>
            </a:extLst>
          </p:cNvPr>
          <p:cNvSpPr txBox="1"/>
          <p:nvPr/>
        </p:nvSpPr>
        <p:spPr>
          <a:xfrm>
            <a:off x="900258" y="4531527"/>
            <a:ext cx="6099142" cy="400110"/>
          </a:xfrm>
          <a:prstGeom prst="rect">
            <a:avLst/>
          </a:prstGeom>
          <a:noFill/>
        </p:spPr>
        <p:txBody>
          <a:bodyPr wrap="square">
            <a:spAutoFit/>
          </a:bodyPr>
          <a:lstStyle/>
          <a:p>
            <a:r>
              <a:rPr lang="en-IN" sz="2000" b="1" dirty="0">
                <a:solidFill>
                  <a:schemeClr val="tx1">
                    <a:lumMod val="65000"/>
                    <a:lumOff val="35000"/>
                  </a:schemeClr>
                </a:solidFill>
              </a:rPr>
              <a:t>Syntax:</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4671B33-078D-B107-656D-4BCBBFFB00A4}"/>
              </a:ext>
            </a:extLst>
          </p:cNvPr>
          <p:cNvSpPr txBox="1"/>
          <p:nvPr/>
        </p:nvSpPr>
        <p:spPr>
          <a:xfrm>
            <a:off x="900257" y="5040463"/>
            <a:ext cx="7367049" cy="923330"/>
          </a:xfrm>
          <a:prstGeom prst="rect">
            <a:avLst/>
          </a:prstGeom>
          <a:noFill/>
        </p:spPr>
        <p:txBody>
          <a:bodyPr wrap="square">
            <a:spAutoFit/>
          </a:bodyPr>
          <a:lstStyle/>
          <a:p>
            <a:r>
              <a:rPr lang="en-IN" dirty="0"/>
              <a:t>function(a, …</a:t>
            </a:r>
            <a:r>
              <a:rPr lang="en-IN" dirty="0" err="1"/>
              <a:t>args</a:t>
            </a:r>
            <a:r>
              <a:rPr lang="en-IN" dirty="0"/>
              <a:t>) {</a:t>
            </a:r>
          </a:p>
          <a:p>
            <a:r>
              <a:rPr lang="en-IN" dirty="0"/>
              <a:t>    //…</a:t>
            </a:r>
          </a:p>
          <a:p>
            <a:r>
              <a:rPr lang="en-IN" dirty="0"/>
              <a:t>}</a:t>
            </a:r>
          </a:p>
        </p:txBody>
      </p:sp>
    </p:spTree>
    <p:extLst>
      <p:ext uri="{BB962C8B-B14F-4D97-AF65-F5344CB8AC3E}">
        <p14:creationId xmlns:p14="http://schemas.microsoft.com/office/powerpoint/2010/main" val="1136346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92047B-2167-0FE8-1035-4E460A98E4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004C12-C417-3FA0-B773-187B15E10AB2}"/>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C93ADD6-5A6A-CB46-2D8F-3EA383E0E629}"/>
              </a:ext>
            </a:extLst>
          </p:cNvPr>
          <p:cNvSpPr txBox="1"/>
          <p:nvPr/>
        </p:nvSpPr>
        <p:spPr>
          <a:xfrm>
            <a:off x="890832" y="663027"/>
            <a:ext cx="10336492" cy="1323439"/>
          </a:xfrm>
          <a:prstGeom prst="rect">
            <a:avLst/>
          </a:prstGeom>
          <a:noFill/>
        </p:spPr>
        <p:txBody>
          <a:bodyPr wrap="square">
            <a:spAutoFit/>
          </a:bodyPr>
          <a:lstStyle/>
          <a:p>
            <a:r>
              <a:rPr lang="en-US" sz="2000" dirty="0">
                <a:solidFill>
                  <a:schemeClr val="tx1">
                    <a:lumMod val="65000"/>
                    <a:lumOff val="35000"/>
                  </a:schemeClr>
                </a:solidFill>
                <a:effectLst/>
              </a:rPr>
              <a:t>The rest of the parameters can be included in the function definition by using three dots ( … ) followed by the name of the array that will hold them.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D481FF8E-E1F9-E719-4DEB-15CCE37D007C}"/>
              </a:ext>
            </a:extLst>
          </p:cNvPr>
          <p:cNvSpPr txBox="1"/>
          <p:nvPr/>
        </p:nvSpPr>
        <p:spPr>
          <a:xfrm>
            <a:off x="890831" y="2063999"/>
            <a:ext cx="10213943" cy="1477328"/>
          </a:xfrm>
          <a:prstGeom prst="rect">
            <a:avLst/>
          </a:prstGeom>
          <a:noFill/>
        </p:spPr>
        <p:txBody>
          <a:bodyPr wrap="square">
            <a:spAutoFit/>
          </a:bodyPr>
          <a:lstStyle/>
          <a:p>
            <a:r>
              <a:rPr lang="en-IN" dirty="0"/>
              <a:t>function </a:t>
            </a:r>
            <a:r>
              <a:rPr lang="en-IN" dirty="0" err="1"/>
              <a:t>showNumbers</a:t>
            </a:r>
            <a:r>
              <a:rPr lang="en-IN" dirty="0"/>
              <a:t>(x, y, …z) {</a:t>
            </a:r>
          </a:p>
          <a:p>
            <a:r>
              <a:rPr lang="en-IN" dirty="0"/>
              <a:t>    return z;</a:t>
            </a:r>
          </a:p>
          <a:p>
            <a:r>
              <a:rPr lang="en-IN" dirty="0"/>
              <a:t>}</a:t>
            </a:r>
          </a:p>
          <a:p>
            <a:r>
              <a:rPr lang="en-IN" dirty="0"/>
              <a:t>console.log(</a:t>
            </a:r>
            <a:r>
              <a:rPr lang="en-IN" dirty="0" err="1"/>
              <a:t>showNumbers</a:t>
            </a:r>
            <a:r>
              <a:rPr lang="en-IN" dirty="0"/>
              <a:t>(1, 2, 3, 4, 5)); // [3,4,5]</a:t>
            </a:r>
          </a:p>
          <a:p>
            <a:r>
              <a:rPr lang="en-IN" dirty="0"/>
              <a:t>console.log(</a:t>
            </a:r>
            <a:r>
              <a:rPr lang="en-IN" dirty="0" err="1"/>
              <a:t>showNumbers</a:t>
            </a:r>
            <a:r>
              <a:rPr lang="en-IN" dirty="0"/>
              <a:t>(3, 4, 5, 6, 7, 8, 9, 10)); // [5,6,7,8,9,10]</a:t>
            </a:r>
          </a:p>
        </p:txBody>
      </p:sp>
      <p:sp>
        <p:nvSpPr>
          <p:cNvPr id="9" name="TextBox 8">
            <a:extLst>
              <a:ext uri="{FF2B5EF4-FFF2-40B4-BE49-F238E27FC236}">
                <a16:creationId xmlns:a16="http://schemas.microsoft.com/office/drawing/2014/main" id="{DC9F07A8-CE47-CE9D-8C7B-5C96D6D9AE2A}"/>
              </a:ext>
            </a:extLst>
          </p:cNvPr>
          <p:cNvSpPr txBox="1"/>
          <p:nvPr/>
        </p:nvSpPr>
        <p:spPr>
          <a:xfrm>
            <a:off x="908116" y="3771298"/>
            <a:ext cx="10445684" cy="400110"/>
          </a:xfrm>
          <a:prstGeom prst="rect">
            <a:avLst/>
          </a:prstGeom>
          <a:noFill/>
        </p:spPr>
        <p:txBody>
          <a:bodyPr wrap="square">
            <a:spAutoFit/>
          </a:bodyPr>
          <a:lstStyle/>
          <a:p>
            <a:r>
              <a:rPr lang="en-US" sz="2000" dirty="0">
                <a:solidFill>
                  <a:schemeClr val="tx1">
                    <a:lumMod val="65000"/>
                    <a:lumOff val="35000"/>
                  </a:schemeClr>
                </a:solidFill>
              </a:rPr>
              <a:t>The rest parameter should always be the last parameter in the function definition.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3654B48-DE5F-FDAA-2678-E48B212CB101}"/>
              </a:ext>
            </a:extLst>
          </p:cNvPr>
          <p:cNvSpPr txBox="1"/>
          <p:nvPr/>
        </p:nvSpPr>
        <p:spPr>
          <a:xfrm>
            <a:off x="890830" y="4525215"/>
            <a:ext cx="10920955" cy="1938992"/>
          </a:xfrm>
          <a:prstGeom prst="rect">
            <a:avLst/>
          </a:prstGeom>
          <a:noFill/>
        </p:spPr>
        <p:txBody>
          <a:bodyPr wrap="square">
            <a:spAutoFit/>
          </a:bodyPr>
          <a:lstStyle/>
          <a:p>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gives a syntax which makes it easy to unpack values from arrays, or properties from objects, into different variables.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258689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7F6A5-1250-CA15-D7B6-96EB56A9F8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7ADF7-7906-59C2-A4A8-F634A9885036}"/>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B1FDBB2D-07A2-43B9-CD5D-0F13756C558E}"/>
              </a:ext>
            </a:extLst>
          </p:cNvPr>
          <p:cNvSpPr txBox="1"/>
          <p:nvPr/>
        </p:nvSpPr>
        <p:spPr>
          <a:xfrm>
            <a:off x="989029" y="621698"/>
            <a:ext cx="8560324" cy="1754326"/>
          </a:xfrm>
          <a:prstGeom prst="rect">
            <a:avLst/>
          </a:prstGeom>
          <a:noFill/>
        </p:spPr>
        <p:txBody>
          <a:bodyPr wrap="square">
            <a:spAutoFit/>
          </a:bodyPr>
          <a:lstStyle/>
          <a:p>
            <a:r>
              <a:rPr lang="en-IN" dirty="0"/>
              <a:t>let </a:t>
            </a:r>
            <a:r>
              <a:rPr lang="en-IN" dirty="0" err="1"/>
              <a:t>myArray</a:t>
            </a:r>
            <a:r>
              <a:rPr lang="en-IN" dirty="0"/>
              <a:t> = ["Andrew", "James", "Chris"];</a:t>
            </a:r>
          </a:p>
          <a:p>
            <a:r>
              <a:rPr lang="en-IN" dirty="0"/>
              <a:t>function </a:t>
            </a:r>
            <a:r>
              <a:rPr lang="en-IN" dirty="0" err="1"/>
              <a:t>showDetails</a:t>
            </a:r>
            <a:r>
              <a:rPr lang="en-IN" dirty="0"/>
              <a:t>([arg1, arg2]) {</a:t>
            </a:r>
          </a:p>
          <a:p>
            <a:r>
              <a:rPr lang="en-IN" dirty="0"/>
              <a:t>	console.log(arg1); // Andrew</a:t>
            </a:r>
          </a:p>
          <a:p>
            <a:r>
              <a:rPr lang="en-IN" dirty="0"/>
              <a:t>	console.log(arg2); // James</a:t>
            </a:r>
          </a:p>
          <a:p>
            <a:r>
              <a:rPr lang="en-IN" dirty="0"/>
              <a:t>}</a:t>
            </a:r>
          </a:p>
          <a:p>
            <a:r>
              <a:rPr lang="en-IN" dirty="0" err="1"/>
              <a:t>showDetails</a:t>
            </a:r>
            <a:r>
              <a:rPr lang="en-IN" dirty="0"/>
              <a:t>(</a:t>
            </a:r>
            <a:r>
              <a:rPr lang="en-IN" dirty="0" err="1"/>
              <a:t>myArray</a:t>
            </a:r>
            <a:r>
              <a:rPr lang="en-IN" dirty="0"/>
              <a:t>);</a:t>
            </a:r>
          </a:p>
        </p:txBody>
      </p:sp>
      <p:sp>
        <p:nvSpPr>
          <p:cNvPr id="7" name="TextBox 6">
            <a:extLst>
              <a:ext uri="{FF2B5EF4-FFF2-40B4-BE49-F238E27FC236}">
                <a16:creationId xmlns:a16="http://schemas.microsoft.com/office/drawing/2014/main" id="{F7905B02-0540-5B2C-4B5A-1C1B5168246A}"/>
              </a:ext>
            </a:extLst>
          </p:cNvPr>
          <p:cNvSpPr txBox="1"/>
          <p:nvPr/>
        </p:nvSpPr>
        <p:spPr>
          <a:xfrm>
            <a:off x="419492" y="2579571"/>
            <a:ext cx="11184904"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the first two array elements ‘Andrew’ and 'James’ have been </a:t>
            </a:r>
            <a:r>
              <a:rPr lang="en-US" sz="2000" dirty="0" err="1">
                <a:solidFill>
                  <a:schemeClr val="tx1">
                    <a:lumMod val="65000"/>
                    <a:lumOff val="35000"/>
                  </a:schemeClr>
                </a:solidFill>
                <a:effectLst/>
              </a:rPr>
              <a:t>destructured</a:t>
            </a:r>
            <a:r>
              <a:rPr lang="en-US" sz="2000" dirty="0">
                <a:solidFill>
                  <a:schemeClr val="tx1">
                    <a:lumMod val="65000"/>
                    <a:lumOff val="35000"/>
                  </a:schemeClr>
                </a:solidFill>
                <a:effectLst/>
              </a:rPr>
              <a:t> into individual function parameters arg1 and arg2.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C9609D49-7CDF-A8A3-5087-45EC1A9D0558}"/>
              </a:ext>
            </a:extLst>
          </p:cNvPr>
          <p:cNvSpPr txBox="1"/>
          <p:nvPr/>
        </p:nvSpPr>
        <p:spPr>
          <a:xfrm>
            <a:off x="419491" y="4518563"/>
            <a:ext cx="9978273" cy="1477328"/>
          </a:xfrm>
          <a:prstGeom prst="rect">
            <a:avLst/>
          </a:prstGeom>
          <a:noFill/>
        </p:spPr>
        <p:txBody>
          <a:bodyPr wrap="square">
            <a:spAutoFit/>
          </a:bodyPr>
          <a:lstStyle/>
          <a:p>
            <a:r>
              <a:rPr lang="en-IN" dirty="0"/>
              <a:t>let </a:t>
            </a:r>
            <a:r>
              <a:rPr lang="en-IN" dirty="0" err="1"/>
              <a:t>myObject</a:t>
            </a:r>
            <a:r>
              <a:rPr lang="en-IN" dirty="0"/>
              <a:t> = { name: "Mark", age: 25, country: "India" };</a:t>
            </a:r>
          </a:p>
          <a:p>
            <a:r>
              <a:rPr lang="en-IN" dirty="0"/>
              <a:t>function </a:t>
            </a:r>
            <a:r>
              <a:rPr lang="en-IN" dirty="0" err="1"/>
              <a:t>showDetails</a:t>
            </a:r>
            <a:r>
              <a:rPr lang="en-IN" dirty="0"/>
              <a:t>({ name, country }) {</a:t>
            </a:r>
          </a:p>
          <a:p>
            <a:r>
              <a:rPr lang="en-IN" dirty="0"/>
              <a:t>	console.log(name, country); // Mark India</a:t>
            </a:r>
          </a:p>
          <a:p>
            <a:r>
              <a:rPr lang="en-IN" dirty="0"/>
              <a:t>}</a:t>
            </a:r>
          </a:p>
          <a:p>
            <a:r>
              <a:rPr lang="en-IN" dirty="0" err="1"/>
              <a:t>showDetails</a:t>
            </a:r>
            <a:r>
              <a:rPr lang="en-IN" dirty="0"/>
              <a:t>(</a:t>
            </a:r>
            <a:r>
              <a:rPr lang="en-IN" dirty="0" err="1"/>
              <a:t>myObject</a:t>
            </a:r>
            <a:r>
              <a:rPr lang="en-IN" dirty="0"/>
              <a:t>);</a:t>
            </a:r>
          </a:p>
        </p:txBody>
      </p:sp>
      <p:sp>
        <p:nvSpPr>
          <p:cNvPr id="11" name="TextBox 10">
            <a:extLst>
              <a:ext uri="{FF2B5EF4-FFF2-40B4-BE49-F238E27FC236}">
                <a16:creationId xmlns:a16="http://schemas.microsoft.com/office/drawing/2014/main" id="{60368741-39F1-A845-D9D7-B9F19FF5DD46}"/>
              </a:ext>
            </a:extLst>
          </p:cNvPr>
          <p:cNvSpPr txBox="1"/>
          <p:nvPr/>
        </p:nvSpPr>
        <p:spPr>
          <a:xfrm>
            <a:off x="419490" y="5995891"/>
            <a:ext cx="11184904" cy="369332"/>
          </a:xfrm>
          <a:prstGeom prst="rect">
            <a:avLst/>
          </a:prstGeom>
          <a:noFill/>
        </p:spPr>
        <p:txBody>
          <a:bodyPr wrap="square">
            <a:spAutoFit/>
          </a:bodyPr>
          <a:lstStyle/>
          <a:p>
            <a:r>
              <a:rPr lang="en-US" dirty="0">
                <a:solidFill>
                  <a:schemeClr val="tx1">
                    <a:lumMod val="65000"/>
                    <a:lumOff val="35000"/>
                  </a:schemeClr>
                </a:solidFill>
              </a:rPr>
              <a:t>The properties name and country of the object have been </a:t>
            </a:r>
            <a:r>
              <a:rPr lang="en-US" dirty="0" err="1">
                <a:solidFill>
                  <a:schemeClr val="tx1">
                    <a:lumMod val="65000"/>
                    <a:lumOff val="35000"/>
                  </a:schemeClr>
                </a:solidFill>
              </a:rPr>
              <a:t>destructured</a:t>
            </a:r>
            <a:r>
              <a:rPr lang="en-US" dirty="0">
                <a:solidFill>
                  <a:schemeClr val="tx1">
                    <a:lumMod val="65000"/>
                    <a:lumOff val="35000"/>
                  </a:schemeClr>
                </a:solidFill>
              </a:rPr>
              <a:t> and captured as a function parameter.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0838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0A9633-8B8A-A7BF-A65B-C5D9E9C67F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7CD605-151A-C0A6-F073-9079C9A9DB8F}"/>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3E067491-566C-765D-4CE8-C4EEBDAD6E82}"/>
              </a:ext>
            </a:extLst>
          </p:cNvPr>
          <p:cNvSpPr txBox="1"/>
          <p:nvPr/>
        </p:nvSpPr>
        <p:spPr>
          <a:xfrm>
            <a:off x="900260" y="578904"/>
            <a:ext cx="6099142" cy="461665"/>
          </a:xfrm>
          <a:prstGeom prst="rect">
            <a:avLst/>
          </a:prstGeom>
          <a:noFill/>
        </p:spPr>
        <p:txBody>
          <a:bodyPr wrap="square">
            <a:spAutoFit/>
          </a:bodyPr>
          <a:lstStyle/>
          <a:p>
            <a:r>
              <a:rPr lang="en-IN" sz="2400" b="1" dirty="0">
                <a:solidFill>
                  <a:schemeClr val="tx1">
                    <a:lumMod val="65000"/>
                    <a:lumOff val="35000"/>
                  </a:schemeClr>
                </a:solidFill>
              </a:rPr>
              <a:t>Nested Function </a:t>
            </a:r>
          </a:p>
        </p:txBody>
      </p:sp>
      <p:sp>
        <p:nvSpPr>
          <p:cNvPr id="7" name="TextBox 6">
            <a:extLst>
              <a:ext uri="{FF2B5EF4-FFF2-40B4-BE49-F238E27FC236}">
                <a16:creationId xmlns:a16="http://schemas.microsoft.com/office/drawing/2014/main" id="{D992A0EE-6E4D-EB89-097D-67F1A3BB56E7}"/>
              </a:ext>
            </a:extLst>
          </p:cNvPr>
          <p:cNvSpPr txBox="1"/>
          <p:nvPr/>
        </p:nvSpPr>
        <p:spPr>
          <a:xfrm>
            <a:off x="426561" y="1040569"/>
            <a:ext cx="11269746" cy="2246769"/>
          </a:xfrm>
          <a:prstGeom prst="rect">
            <a:avLst/>
          </a:prstGeom>
          <a:noFill/>
        </p:spPr>
        <p:txBody>
          <a:bodyPr wrap="square">
            <a:spAutoFit/>
          </a:bodyPr>
          <a:lstStyle/>
          <a:p>
            <a:r>
              <a:rPr lang="en-US" sz="2000" dirty="0">
                <a:solidFill>
                  <a:schemeClr val="tx1">
                    <a:lumMod val="65000"/>
                    <a:lumOff val="35000"/>
                  </a:schemeClr>
                </a:solidFill>
                <a:effectLst/>
              </a:rPr>
              <a:t>In JavaScript, it is perfectly normal to have functions inside functions. The function within another function body is called a nested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nested function is private to the container function and cannot be invoked from outside the container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0C11CFA-93C8-5B66-DBB9-AA9CD1B9EA83}"/>
              </a:ext>
            </a:extLst>
          </p:cNvPr>
          <p:cNvSpPr txBox="1"/>
          <p:nvPr/>
        </p:nvSpPr>
        <p:spPr>
          <a:xfrm>
            <a:off x="426561" y="3284981"/>
            <a:ext cx="10442543" cy="3416320"/>
          </a:xfrm>
          <a:prstGeom prst="rect">
            <a:avLst/>
          </a:prstGeom>
          <a:noFill/>
        </p:spPr>
        <p:txBody>
          <a:bodyPr wrap="square">
            <a:spAutoFit/>
          </a:bodyPr>
          <a:lstStyle/>
          <a:p>
            <a:r>
              <a:rPr lang="en-IN" dirty="0"/>
              <a:t>function </a:t>
            </a:r>
            <a:r>
              <a:rPr lang="en-IN" dirty="0" err="1"/>
              <a:t>giveMessage</a:t>
            </a:r>
            <a:r>
              <a:rPr lang="en-IN" dirty="0"/>
              <a:t>(message) {</a:t>
            </a:r>
          </a:p>
          <a:p>
            <a:r>
              <a:rPr lang="en-IN" dirty="0"/>
              <a:t>	let </a:t>
            </a:r>
            <a:r>
              <a:rPr lang="en-IN" dirty="0" err="1"/>
              <a:t>userMsg</a:t>
            </a:r>
            <a:r>
              <a:rPr lang="en-IN" dirty="0"/>
              <a:t> = message;</a:t>
            </a:r>
          </a:p>
          <a:p>
            <a:r>
              <a:rPr lang="en-IN" dirty="0"/>
              <a:t>	function </a:t>
            </a:r>
            <a:r>
              <a:rPr lang="en-IN" dirty="0" err="1"/>
              <a:t>toUser</a:t>
            </a:r>
            <a:r>
              <a:rPr lang="en-IN" dirty="0"/>
              <a:t>(</a:t>
            </a:r>
            <a:r>
              <a:rPr lang="en-IN" dirty="0" err="1"/>
              <a:t>userName</a:t>
            </a:r>
            <a:r>
              <a:rPr lang="en-IN" dirty="0"/>
              <a:t>) {</a:t>
            </a:r>
          </a:p>
          <a:p>
            <a:r>
              <a:rPr lang="en-IN" dirty="0"/>
              <a:t>		let name = </a:t>
            </a:r>
            <a:r>
              <a:rPr lang="en-IN" dirty="0" err="1"/>
              <a:t>userName</a:t>
            </a:r>
            <a:r>
              <a:rPr lang="en-IN" dirty="0"/>
              <a:t>;</a:t>
            </a:r>
          </a:p>
          <a:p>
            <a:r>
              <a:rPr lang="en-IN" dirty="0"/>
              <a:t>		let greet = </a:t>
            </a:r>
            <a:r>
              <a:rPr lang="en-IN" dirty="0" err="1"/>
              <a:t>userMsg</a:t>
            </a:r>
            <a:r>
              <a:rPr lang="en-IN" dirty="0"/>
              <a:t> + " " + name;</a:t>
            </a:r>
          </a:p>
          <a:p>
            <a:r>
              <a:rPr lang="en-IN" dirty="0"/>
              <a:t>		return greet;</a:t>
            </a:r>
          </a:p>
          <a:p>
            <a:r>
              <a:rPr lang="en-IN" dirty="0"/>
              <a:t>	}</a:t>
            </a:r>
          </a:p>
          <a:p>
            <a:r>
              <a:rPr lang="en-IN" dirty="0"/>
              <a:t>	</a:t>
            </a:r>
            <a:r>
              <a:rPr lang="en-IN" dirty="0" err="1"/>
              <a:t>userMsg</a:t>
            </a:r>
            <a:r>
              <a:rPr lang="en-IN" dirty="0"/>
              <a:t> = </a:t>
            </a:r>
            <a:r>
              <a:rPr lang="en-IN" dirty="0" err="1"/>
              <a:t>toUser</a:t>
            </a:r>
            <a:r>
              <a:rPr lang="en-IN" dirty="0"/>
              <a:t>("Bob");</a:t>
            </a:r>
          </a:p>
          <a:p>
            <a:r>
              <a:rPr lang="en-IN" dirty="0"/>
              <a:t>	return </a:t>
            </a:r>
            <a:r>
              <a:rPr lang="en-IN" dirty="0" err="1"/>
              <a:t>userMsg</a:t>
            </a:r>
            <a:r>
              <a:rPr lang="en-IN" dirty="0"/>
              <a:t>;</a:t>
            </a:r>
          </a:p>
          <a:p>
            <a:r>
              <a:rPr lang="en-IN" dirty="0"/>
              <a:t>}</a:t>
            </a:r>
          </a:p>
          <a:p>
            <a:r>
              <a:rPr lang="en-IN" dirty="0"/>
              <a:t>console.log(</a:t>
            </a:r>
            <a:r>
              <a:rPr lang="en-IN" dirty="0" err="1"/>
              <a:t>giveMessage</a:t>
            </a:r>
            <a:r>
              <a:rPr lang="en-IN" dirty="0"/>
              <a:t>("The world says hello dear: "));</a:t>
            </a:r>
          </a:p>
          <a:p>
            <a:r>
              <a:rPr lang="en-IN" dirty="0"/>
              <a:t>// The world says hello dear: Bob</a:t>
            </a:r>
          </a:p>
        </p:txBody>
      </p:sp>
    </p:spTree>
    <p:extLst>
      <p:ext uri="{BB962C8B-B14F-4D97-AF65-F5344CB8AC3E}">
        <p14:creationId xmlns:p14="http://schemas.microsoft.com/office/powerpoint/2010/main" val="19190755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0D3FA3-BF9A-3B07-6DC4-A8F0DD8C49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7EA05A4-415E-A14E-35A9-47DA2D3060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D5D09C3-D22B-755C-E56B-0F097439A468}"/>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Functions </a:t>
            </a:r>
          </a:p>
        </p:txBody>
      </p:sp>
      <p:sp>
        <p:nvSpPr>
          <p:cNvPr id="6" name="TextBox 5">
            <a:extLst>
              <a:ext uri="{FF2B5EF4-FFF2-40B4-BE49-F238E27FC236}">
                <a16:creationId xmlns:a16="http://schemas.microsoft.com/office/drawing/2014/main" id="{A01249EC-DE50-C54E-6940-D10A63963052}"/>
              </a:ext>
            </a:extLst>
          </p:cNvPr>
          <p:cNvSpPr txBox="1"/>
          <p:nvPr/>
        </p:nvSpPr>
        <p:spPr>
          <a:xfrm>
            <a:off x="278091" y="1021715"/>
            <a:ext cx="1107570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comes with certain built-in functions. To use them, they need to be invoked.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table with some of these built-in functions to understand their significance and usage.</a:t>
            </a:r>
          </a:p>
        </p:txBody>
      </p:sp>
      <p:pic>
        <p:nvPicPr>
          <p:cNvPr id="8" name="Picture 7">
            <a:extLst>
              <a:ext uri="{FF2B5EF4-FFF2-40B4-BE49-F238E27FC236}">
                <a16:creationId xmlns:a16="http://schemas.microsoft.com/office/drawing/2014/main" id="{5133B776-3873-E51C-3256-9826FA62129A}"/>
              </a:ext>
            </a:extLst>
          </p:cNvPr>
          <p:cNvPicPr>
            <a:picLocks noChangeAspect="1"/>
          </p:cNvPicPr>
          <p:nvPr/>
        </p:nvPicPr>
        <p:blipFill>
          <a:blip r:embed="rId2"/>
          <a:stretch>
            <a:fillRect/>
          </a:stretch>
        </p:blipFill>
        <p:spPr>
          <a:xfrm>
            <a:off x="0" y="1729601"/>
            <a:ext cx="12192000" cy="5128399"/>
          </a:xfrm>
          <a:prstGeom prst="rect">
            <a:avLst/>
          </a:prstGeom>
        </p:spPr>
      </p:pic>
    </p:spTree>
    <p:extLst>
      <p:ext uri="{BB962C8B-B14F-4D97-AF65-F5344CB8AC3E}">
        <p14:creationId xmlns:p14="http://schemas.microsoft.com/office/powerpoint/2010/main" val="25589898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687B1-3668-4EE1-8FDC-EE1CE019D8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1A8C07D-0997-1027-12B7-0CA183FF1F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EBBD1B0-E0E0-12C6-EE54-957A9F900B2E}"/>
              </a:ext>
            </a:extLst>
          </p:cNvPr>
          <p:cNvSpPr txBox="1"/>
          <p:nvPr/>
        </p:nvSpPr>
        <p:spPr>
          <a:xfrm>
            <a:off x="900259" y="56005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Scope in Functions </a:t>
            </a:r>
          </a:p>
        </p:txBody>
      </p:sp>
      <p:sp>
        <p:nvSpPr>
          <p:cNvPr id="7" name="TextBox 6">
            <a:extLst>
              <a:ext uri="{FF2B5EF4-FFF2-40B4-BE49-F238E27FC236}">
                <a16:creationId xmlns:a16="http://schemas.microsoft.com/office/drawing/2014/main" id="{90ABA6EE-63EA-5C3C-6283-40675707B205}"/>
              </a:ext>
            </a:extLst>
          </p:cNvPr>
          <p:cNvSpPr txBox="1"/>
          <p:nvPr/>
        </p:nvSpPr>
        <p:spPr>
          <a:xfrm>
            <a:off x="221530" y="1060196"/>
            <a:ext cx="1133573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declaration in the JavaScript program can be done within the function or outside the function. But the accessibility of the variable to other parts of the same program is decided based on the place of its declaration. This accessibility of a variable is referred to as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scopes can be of three types: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Local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Block scope</a:t>
            </a:r>
          </a:p>
        </p:txBody>
      </p:sp>
      <p:sp>
        <p:nvSpPr>
          <p:cNvPr id="9" name="TextBox 8">
            <a:extLst>
              <a:ext uri="{FF2B5EF4-FFF2-40B4-BE49-F238E27FC236}">
                <a16:creationId xmlns:a16="http://schemas.microsoft.com/office/drawing/2014/main" id="{4D4B68CC-B18C-8B0E-028C-F2E7D9DA3867}"/>
              </a:ext>
            </a:extLst>
          </p:cNvPr>
          <p:cNvSpPr txBox="1"/>
          <p:nvPr/>
        </p:nvSpPr>
        <p:spPr>
          <a:xfrm>
            <a:off x="221529" y="3912372"/>
            <a:ext cx="1184477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defined outside function have Global Scope and they are accessible anywhere in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2643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8CC60B-A3AA-3727-1296-7D52AC5C42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77F8ACA-D56F-3CAD-B7A9-FDD784C3B1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D9BB19-24CC-D7DD-969A-B7759750EA74}"/>
              </a:ext>
            </a:extLst>
          </p:cNvPr>
          <p:cNvSpPr txBox="1"/>
          <p:nvPr/>
        </p:nvSpPr>
        <p:spPr>
          <a:xfrm>
            <a:off x="800493" y="623164"/>
            <a:ext cx="1043625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//Global variable accessed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outside the function: Hello JavaScript</a:t>
            </a:r>
          </a:p>
        </p:txBody>
      </p:sp>
      <p:sp>
        <p:nvSpPr>
          <p:cNvPr id="7" name="TextBox 6">
            <a:extLst>
              <a:ext uri="{FF2B5EF4-FFF2-40B4-BE49-F238E27FC236}">
                <a16:creationId xmlns:a16="http://schemas.microsoft.com/office/drawing/2014/main" id="{C88CA5EA-700D-2C9C-314E-E73F156D0D7C}"/>
              </a:ext>
            </a:extLst>
          </p:cNvPr>
          <p:cNvSpPr txBox="1"/>
          <p:nvPr/>
        </p:nvSpPr>
        <p:spPr>
          <a:xfrm>
            <a:off x="296944" y="4367761"/>
            <a:ext cx="1168452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inside the function would have local scope. These variables cannot be accessed outside the declared function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08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2C6890-CF59-E608-949E-7EFE6A42C6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B554B3-3334-F106-688C-6D4B9F341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51212CF-1BA1-40D0-3103-E714F2D21AA4}"/>
              </a:ext>
            </a:extLst>
          </p:cNvPr>
          <p:cNvSpPr txBox="1"/>
          <p:nvPr/>
        </p:nvSpPr>
        <p:spPr>
          <a:xfrm>
            <a:off x="970175" y="629687"/>
            <a:ext cx="1025165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variables are accessible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variable cannot be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greet is not defined</a:t>
            </a:r>
          </a:p>
        </p:txBody>
      </p:sp>
      <p:sp>
        <p:nvSpPr>
          <p:cNvPr id="7" name="TextBox 6">
            <a:extLst>
              <a:ext uri="{FF2B5EF4-FFF2-40B4-BE49-F238E27FC236}">
                <a16:creationId xmlns:a16="http://schemas.microsoft.com/office/drawing/2014/main" id="{66855284-D301-7BAA-EFC5-2C4A5EE0EED9}"/>
              </a:ext>
            </a:extLst>
          </p:cNvPr>
          <p:cNvSpPr txBox="1"/>
          <p:nvPr/>
        </p:nvSpPr>
        <p:spPr>
          <a:xfrm>
            <a:off x="202676" y="3978359"/>
            <a:ext cx="115714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local variable is declared without the use of keyword 'var', it takes a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3595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995A1-33B6-A8AD-C8B5-8832B192CD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968D7D5-61B4-B930-EE81-D5D1A6B3D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1CB981B-11FF-4B9B-882D-26DA70AAC6C9}"/>
              </a:ext>
            </a:extLst>
          </p:cNvPr>
          <p:cNvSpPr txBox="1"/>
          <p:nvPr/>
        </p:nvSpPr>
        <p:spPr>
          <a:xfrm>
            <a:off x="890832" y="651443"/>
            <a:ext cx="10996367"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//Variable declared without var has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console.log("Full Name from inside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console.log("Full Name from outside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inside the function: Mark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outside the function: Mark Zuckerberg</a:t>
            </a:r>
          </a:p>
        </p:txBody>
      </p:sp>
      <p:sp>
        <p:nvSpPr>
          <p:cNvPr id="7" name="TextBox 6">
            <a:extLst>
              <a:ext uri="{FF2B5EF4-FFF2-40B4-BE49-F238E27FC236}">
                <a16:creationId xmlns:a16="http://schemas.microsoft.com/office/drawing/2014/main" id="{E5C79625-DEAB-2082-8515-9A8D6B7F2745}"/>
              </a:ext>
            </a:extLst>
          </p:cNvPr>
          <p:cNvSpPr txBox="1"/>
          <p:nvPr/>
        </p:nvSpPr>
        <p:spPr>
          <a:xfrm>
            <a:off x="183821" y="4057894"/>
            <a:ext cx="11703377"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two new keywords to declare variables: let and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with 'var' keyword are function-scoped whereas variables declared with 'let' and 'const' are block-scoped and they exist only in the block in which they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Consider the below example:</a:t>
            </a:r>
          </a:p>
        </p:txBody>
      </p:sp>
    </p:spTree>
    <p:extLst>
      <p:ext uri="{BB962C8B-B14F-4D97-AF65-F5344CB8AC3E}">
        <p14:creationId xmlns:p14="http://schemas.microsoft.com/office/powerpoint/2010/main" val="23439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7013EC-B0D6-A775-E845-B62453EE0E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4ECC1D-CC2B-34CD-8AE8-486766F50D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50BCBC0-7B9D-0A39-DF8B-40D16BF7E61B}"/>
              </a:ext>
            </a:extLst>
          </p:cNvPr>
          <p:cNvSpPr txBox="1"/>
          <p:nvPr/>
        </p:nvSpPr>
        <p:spPr>
          <a:xfrm>
            <a:off x="989028" y="659011"/>
            <a:ext cx="933332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96B29858-4E5B-E596-1B04-F4670C1C6AC1}"/>
              </a:ext>
            </a:extLst>
          </p:cNvPr>
          <p:cNvSpPr txBox="1"/>
          <p:nvPr/>
        </p:nvSpPr>
        <p:spPr>
          <a:xfrm>
            <a:off x="296944" y="2967335"/>
            <a:ext cx="117599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above example, the variable flag declared inside 'if' block is accessible outside the block since it has function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Modifying the code to use 'let' variable will result in an error:</a:t>
            </a:r>
          </a:p>
        </p:txBody>
      </p:sp>
      <p:sp>
        <p:nvSpPr>
          <p:cNvPr id="9" name="TextBox 8">
            <a:extLst>
              <a:ext uri="{FF2B5EF4-FFF2-40B4-BE49-F238E27FC236}">
                <a16:creationId xmlns:a16="http://schemas.microsoft.com/office/drawing/2014/main" id="{FCD07615-A273-95EF-D663-D775E5FBD45E}"/>
              </a:ext>
            </a:extLst>
          </p:cNvPr>
          <p:cNvSpPr txBox="1"/>
          <p:nvPr/>
        </p:nvSpPr>
        <p:spPr>
          <a:xfrm>
            <a:off x="989028" y="4048026"/>
            <a:ext cx="10125173"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flag is not 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9974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83F8E-E4B6-7CF9-80D6-35F3434455F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C89BBFD-B168-D42E-6D5C-2550378DD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0D8EF95-98E4-DDC5-02D2-837AB5478DD1}"/>
              </a:ext>
            </a:extLst>
          </p:cNvPr>
          <p:cNvSpPr txBox="1"/>
          <p:nvPr/>
        </p:nvSpPr>
        <p:spPr>
          <a:xfrm>
            <a:off x="989028" y="660124"/>
            <a:ext cx="991778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usage of 'let' in the above code snippet has restricted the variable scope only to 'if' block.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'const' has the same scope as that of 'let' i.e., block scope.</a:t>
            </a:r>
          </a:p>
        </p:txBody>
      </p:sp>
      <p:sp>
        <p:nvSpPr>
          <p:cNvPr id="7" name="TextBox 6">
            <a:extLst>
              <a:ext uri="{FF2B5EF4-FFF2-40B4-BE49-F238E27FC236}">
                <a16:creationId xmlns:a16="http://schemas.microsoft.com/office/drawing/2014/main" id="{9616B1A9-6173-47D4-AAAF-A564715EDD19}"/>
              </a:ext>
            </a:extLst>
          </p:cNvPr>
          <p:cNvSpPr txBox="1"/>
          <p:nvPr/>
        </p:nvSpPr>
        <p:spPr>
          <a:xfrm>
            <a:off x="319726" y="1497672"/>
            <a:ext cx="11552548"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interpreter follows the process called hoisting.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means all the variable and function declarations wherever they are present throughout the program, gets lifted and declared to the top of the program. Only the declaration and not the initialization gets hoisted to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variable is tried to access without declaration, the Reference Error is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declare and initialize the variable in the code but after it is accessed.           </a:t>
            </a:r>
          </a:p>
        </p:txBody>
      </p:sp>
      <p:sp>
        <p:nvSpPr>
          <p:cNvPr id="9" name="TextBox 8">
            <a:extLst>
              <a:ext uri="{FF2B5EF4-FFF2-40B4-BE49-F238E27FC236}">
                <a16:creationId xmlns:a16="http://schemas.microsoft.com/office/drawing/2014/main" id="{585BB608-FD09-B0DA-70BE-3151A855420D}"/>
              </a:ext>
            </a:extLst>
          </p:cNvPr>
          <p:cNvSpPr txBox="1"/>
          <p:nvPr/>
        </p:nvSpPr>
        <p:spPr>
          <a:xfrm>
            <a:off x="319725" y="4464256"/>
            <a:ext cx="115525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E7D18BCA-067F-1E76-60AB-ACC705EC299A}"/>
              </a:ext>
            </a:extLst>
          </p:cNvPr>
          <p:cNvSpPr txBox="1"/>
          <p:nvPr/>
        </p:nvSpPr>
        <p:spPr>
          <a:xfrm>
            <a:off x="319725" y="5423003"/>
            <a:ext cx="1169945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Because of Hoisting, the code is interpreted as below by the interpreter:</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811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4890AC-85F6-AD96-4FA7-D2EF8CBF47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3AD2C78-81AC-94B9-C12A-D6C617B2D8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2E7835-E56A-9186-EB3F-4E015AD4FC9F}"/>
              </a:ext>
            </a:extLst>
          </p:cNvPr>
          <p:cNvSpPr txBox="1"/>
          <p:nvPr/>
        </p:nvSpPr>
        <p:spPr>
          <a:xfrm>
            <a:off x="989029" y="631844"/>
            <a:ext cx="933332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="Mark";</a:t>
            </a:r>
          </a:p>
        </p:txBody>
      </p:sp>
      <p:sp>
        <p:nvSpPr>
          <p:cNvPr id="7" name="TextBox 6">
            <a:extLst>
              <a:ext uri="{FF2B5EF4-FFF2-40B4-BE49-F238E27FC236}">
                <a16:creationId xmlns:a16="http://schemas.microsoft.com/office/drawing/2014/main" id="{C5759B74-0CAC-3406-E9A4-6B476B902794}"/>
              </a:ext>
            </a:extLst>
          </p:cNvPr>
          <p:cNvSpPr txBox="1"/>
          <p:nvPr/>
        </p:nvSpPr>
        <p:spPr>
          <a:xfrm>
            <a:off x="230957" y="1579361"/>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here helps interpret to find the declaration at the top of the program and thus reference error goes away. But interpreter says that the variable is not defined. This is because hoisting only lifted the variable declaration on the top and not initialization.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using 'let' and 'const' are not hoisted to the top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2B6F9196-A5D7-8B7F-09AC-40CA455CD738}"/>
              </a:ext>
            </a:extLst>
          </p:cNvPr>
          <p:cNvSpPr txBox="1"/>
          <p:nvPr/>
        </p:nvSpPr>
        <p:spPr>
          <a:xfrm>
            <a:off x="230956" y="3918896"/>
            <a:ext cx="916756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F67E32E0-7B21-C7AB-C485-ECDDAB4E7841}"/>
              </a:ext>
            </a:extLst>
          </p:cNvPr>
          <p:cNvSpPr txBox="1"/>
          <p:nvPr/>
        </p:nvSpPr>
        <p:spPr>
          <a:xfrm>
            <a:off x="230955" y="4823482"/>
            <a:ext cx="1164681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above code throws an error as ”Uncaught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ReferenceError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Cannot access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firstName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before initialization”</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873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70A6C6-9564-8D7A-E17D-06D616ABE6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22B483E-15B9-8230-FEB7-6BBFE42581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F670A07-DDCC-B1B8-BC47-E998443F50DE}"/>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Functions </a:t>
            </a:r>
          </a:p>
        </p:txBody>
      </p:sp>
      <p:sp>
        <p:nvSpPr>
          <p:cNvPr id="7" name="TextBox 6">
            <a:extLst>
              <a:ext uri="{FF2B5EF4-FFF2-40B4-BE49-F238E27FC236}">
                <a16:creationId xmlns:a16="http://schemas.microsoft.com/office/drawing/2014/main" id="{A53C328D-E2F4-5BD1-849D-103A855C86F0}"/>
              </a:ext>
            </a:extLst>
          </p:cNvPr>
          <p:cNvSpPr txBox="1"/>
          <p:nvPr/>
        </p:nvSpPr>
        <p:spPr>
          <a:xfrm>
            <a:off x="989028" y="1143075"/>
            <a:ext cx="1069078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to check the execution of built-in functions, as well as user-defined functions in which simple interest is calculated.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function named to calculate Compound Interest.</a:t>
            </a:r>
          </a:p>
        </p:txBody>
      </p:sp>
      <p:sp>
        <p:nvSpPr>
          <p:cNvPr id="9" name="TextBox 8">
            <a:extLst>
              <a:ext uri="{FF2B5EF4-FFF2-40B4-BE49-F238E27FC236}">
                <a16:creationId xmlns:a16="http://schemas.microsoft.com/office/drawing/2014/main" id="{898D94FA-ACA5-F129-16A2-6BF75B32B17D}"/>
              </a:ext>
            </a:extLst>
          </p:cNvPr>
          <p:cNvSpPr txBox="1"/>
          <p:nvPr/>
        </p:nvSpPr>
        <p:spPr>
          <a:xfrm>
            <a:off x="989027" y="3082067"/>
            <a:ext cx="9078799"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&lt;title&gt;Functions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0051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5AB68-5222-C7F3-3629-4975841602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4017-CD7C-5630-23C0-903DB546F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4008E-28E1-725A-4F96-D4AF57542AAC}"/>
              </a:ext>
            </a:extLst>
          </p:cNvPr>
          <p:cNvSpPr txBox="1"/>
          <p:nvPr/>
        </p:nvSpPr>
        <p:spPr>
          <a:xfrm>
            <a:off x="989028" y="647076"/>
            <a:ext cx="813611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&lt;h3&gt;Functions&lt;/h3&gt;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9" name="TextBox 8">
            <a:extLst>
              <a:ext uri="{FF2B5EF4-FFF2-40B4-BE49-F238E27FC236}">
                <a16:creationId xmlns:a16="http://schemas.microsoft.com/office/drawing/2014/main" id="{E4B7983B-B563-E773-8269-C266B2CB1565}"/>
              </a:ext>
            </a:extLst>
          </p:cNvPr>
          <p:cNvSpPr txBox="1"/>
          <p:nvPr/>
        </p:nvSpPr>
        <p:spPr>
          <a:xfrm>
            <a:off x="989028" y="2124404"/>
            <a:ext cx="11576115"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23324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452BC-14E5-FE9E-7F8C-2F8A81BC71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BE9D5B5-BA09-4042-FAEB-96EB11DBF4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35AE26-5682-DA95-D3FB-FAC2A3DCE972}"/>
              </a:ext>
            </a:extLst>
          </p:cNvPr>
          <p:cNvSpPr txBox="1"/>
          <p:nvPr/>
        </p:nvSpPr>
        <p:spPr>
          <a:xfrm>
            <a:off x="838200" y="568094"/>
            <a:ext cx="11774079"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timeout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(executeMe1,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//6.setInterval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called at regular interval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setInterval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(executeMe2, 3000);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9576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BE4DC-D69D-B663-BFA1-A76A8780D4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61F6360-35F2-7C30-239C-50338F2B7E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5D83D31-72CE-B6D9-3F87-6B0593D65627}"/>
              </a:ext>
            </a:extLst>
          </p:cNvPr>
          <p:cNvSpPr txBox="1"/>
          <p:nvPr/>
        </p:nvSpPr>
        <p:spPr>
          <a:xfrm>
            <a:off x="1220771" y="575283"/>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FDCE2C9C-CA3D-4700-E0B8-F5EC873F6B68}"/>
              </a:ext>
            </a:extLst>
          </p:cNvPr>
          <p:cNvSpPr txBox="1"/>
          <p:nvPr/>
        </p:nvSpPr>
        <p:spPr>
          <a:xfrm>
            <a:off x="1371598" y="1711489"/>
            <a:ext cx="998220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&lt;button onclick="execute();"&gt;Click Here to Calculate SI&lt;/button&gt;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11238013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D4C33-30C7-11EE-139D-CA19677C34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F5E570-EF5A-01C5-A716-A4C8F054EC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CCBFD23-02D7-46BF-A0B6-2E866DEDBE69}"/>
              </a:ext>
            </a:extLst>
          </p:cNvPr>
          <p:cNvSpPr txBox="1"/>
          <p:nvPr/>
        </p:nvSpPr>
        <p:spPr>
          <a:xfrm>
            <a:off x="913615"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Classes </a:t>
            </a:r>
          </a:p>
        </p:txBody>
      </p:sp>
      <p:sp>
        <p:nvSpPr>
          <p:cNvPr id="7" name="TextBox 6">
            <a:extLst>
              <a:ext uri="{FF2B5EF4-FFF2-40B4-BE49-F238E27FC236}">
                <a16:creationId xmlns:a16="http://schemas.microsoft.com/office/drawing/2014/main" id="{93512B7F-0101-86B3-EEC9-F8107D304099}"/>
              </a:ext>
            </a:extLst>
          </p:cNvPr>
          <p:cNvSpPr txBox="1"/>
          <p:nvPr/>
        </p:nvSpPr>
        <p:spPr>
          <a:xfrm>
            <a:off x="183823" y="1342227"/>
            <a:ext cx="11477134"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the concept of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and Objects in JavaScript coding can be created similar to any other Object-Oriented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can also have methods performing different logic using the class properties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new feature like Class and Inheritance eases the development and work with Classes in the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is an object-based language based on prototypes and allows to create hierarchies of objects and to have inheritance of properties and their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Class syntax is built on top of the existing prototype-based inheritance model. </a:t>
            </a:r>
          </a:p>
        </p:txBody>
      </p:sp>
    </p:spTree>
    <p:extLst>
      <p:ext uri="{BB962C8B-B14F-4D97-AF65-F5344CB8AC3E}">
        <p14:creationId xmlns:p14="http://schemas.microsoft.com/office/powerpoint/2010/main" val="4054644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04AD5-5C9A-D510-1841-8FF35433E0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D34DF64-2FB6-21C0-DABB-FA162B3753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32C7556-625E-920E-6237-E62DD6A50F26}"/>
              </a:ext>
            </a:extLst>
          </p:cNvPr>
          <p:cNvSpPr txBox="1"/>
          <p:nvPr/>
        </p:nvSpPr>
        <p:spPr>
          <a:xfrm>
            <a:off x="900259" y="588332"/>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and </a:t>
            </a: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Inherting</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Classes </a:t>
            </a:r>
          </a:p>
        </p:txBody>
      </p:sp>
      <p:sp>
        <p:nvSpPr>
          <p:cNvPr id="7" name="TextBox 6">
            <a:extLst>
              <a:ext uri="{FF2B5EF4-FFF2-40B4-BE49-F238E27FC236}">
                <a16:creationId xmlns:a16="http://schemas.microsoft.com/office/drawing/2014/main" id="{8BB76979-DCAB-5E4A-87A9-DF6A9922DA35}"/>
              </a:ext>
            </a:extLst>
          </p:cNvPr>
          <p:cNvSpPr txBox="1"/>
          <p:nvPr/>
        </p:nvSpPr>
        <p:spPr>
          <a:xfrm>
            <a:off x="221529" y="1148161"/>
            <a:ext cx="11609109"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ECMAScript introduced the concept of classes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 class is used to create a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constructor method is called each time the class object is created and initialized.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Objects are a real-time representation of any entity.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Different methods are used to communicate between various objects, to perform various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demonstrates a calculator accepting two numbers to do addition and subtraction operations. </a:t>
            </a:r>
          </a:p>
        </p:txBody>
      </p:sp>
    </p:spTree>
    <p:extLst>
      <p:ext uri="{BB962C8B-B14F-4D97-AF65-F5344CB8AC3E}">
        <p14:creationId xmlns:p14="http://schemas.microsoft.com/office/powerpoint/2010/main" val="16547199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B489CE-23CB-6D75-B8AA-CBA14EAD1B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580D1C-63B8-6102-EA64-D7FF67AAFC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0C9C095-3A08-BBE1-28D7-60072937DAF5}"/>
              </a:ext>
            </a:extLst>
          </p:cNvPr>
          <p:cNvSpPr txBox="1"/>
          <p:nvPr/>
        </p:nvSpPr>
        <p:spPr>
          <a:xfrm>
            <a:off x="443060" y="1041591"/>
            <a:ext cx="11972042"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calculator = new Calculator(300, 100); // Creating Calculator class object or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console.log("Add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calculator.add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Add method returns 400.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console.log("Subtract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calculator.subtract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Subtract method returns 200. </a:t>
            </a:r>
          </a:p>
        </p:txBody>
      </p:sp>
    </p:spTree>
    <p:extLst>
      <p:ext uri="{BB962C8B-B14F-4D97-AF65-F5344CB8AC3E}">
        <p14:creationId xmlns:p14="http://schemas.microsoft.com/office/powerpoint/2010/main" val="14271080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3944A4-FDE9-9DD4-AC50-D02807A07B1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49B40E9-D80C-A5E7-AF95-B604A760ED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385BF9F-7448-8F00-4474-724FCA75DB1D}"/>
              </a:ext>
            </a:extLst>
          </p:cNvPr>
          <p:cNvSpPr txBox="1"/>
          <p:nvPr/>
        </p:nvSpPr>
        <p:spPr>
          <a:xfrm>
            <a:off x="855089" y="602844"/>
            <a:ext cx="1048182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 methods can be created in JavaScript using the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like in other programming languages. Static values can be accessed </a:t>
            </a:r>
            <a:r>
              <a:rPr kumimoji="0" lang="en-US" sz="2000" b="0"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only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using the class name and not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Else it will lead to an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below example, display() is a static method and it is accessed using the class name.</a:t>
            </a:r>
          </a:p>
        </p:txBody>
      </p:sp>
      <p:sp>
        <p:nvSpPr>
          <p:cNvPr id="7" name="TextBox 6">
            <a:extLst>
              <a:ext uri="{FF2B5EF4-FFF2-40B4-BE49-F238E27FC236}">
                <a16:creationId xmlns:a16="http://schemas.microsoft.com/office/drawing/2014/main" id="{E743F5D9-A79C-8382-C293-914731BF2061}"/>
              </a:ext>
            </a:extLst>
          </p:cNvPr>
          <p:cNvSpPr txBox="1"/>
          <p:nvPr/>
        </p:nvSpPr>
        <p:spPr>
          <a:xfrm>
            <a:off x="-188537" y="2398332"/>
            <a:ext cx="10878532"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static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8917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D2166-6173-B221-60A6-E7F58D3A493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1039068-D27B-E006-72B0-907980E3F6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CF26D6-4DAC-BEAD-C17E-2D860594C658}"/>
              </a:ext>
            </a:extLst>
          </p:cNvPr>
          <p:cNvSpPr txBox="1"/>
          <p:nvPr/>
        </p:nvSpPr>
        <p:spPr>
          <a:xfrm>
            <a:off x="989028" y="693491"/>
            <a:ext cx="981408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method display() is invoked using class name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C38DE329-066A-08F3-97A1-CA1ABCC3982D}"/>
              </a:ext>
            </a:extLst>
          </p:cNvPr>
          <p:cNvSpPr txBox="1"/>
          <p:nvPr/>
        </p:nvSpPr>
        <p:spPr>
          <a:xfrm>
            <a:off x="579747" y="2967335"/>
            <a:ext cx="669774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output of the above code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248583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D75F3C-4E1E-1593-E14E-F8F1F2A1BB5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1F851D8-467E-DFC0-9457-178CF8CDF7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715CF46-FD85-8D9E-8D7C-1D0B1513D07F}"/>
              </a:ext>
            </a:extLst>
          </p:cNvPr>
          <p:cNvSpPr txBox="1"/>
          <p:nvPr/>
        </p:nvSpPr>
        <p:spPr>
          <a:xfrm>
            <a:off x="989029" y="57890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Classes </a:t>
            </a:r>
          </a:p>
        </p:txBody>
      </p:sp>
      <p:sp>
        <p:nvSpPr>
          <p:cNvPr id="7" name="TextBox 6">
            <a:extLst>
              <a:ext uri="{FF2B5EF4-FFF2-40B4-BE49-F238E27FC236}">
                <a16:creationId xmlns:a16="http://schemas.microsoft.com/office/drawing/2014/main" id="{101E2634-1434-D758-A8D0-E5F4746860C0}"/>
              </a:ext>
            </a:extLst>
          </p:cNvPr>
          <p:cNvSpPr txBox="1"/>
          <p:nvPr/>
        </p:nvSpPr>
        <p:spPr>
          <a:xfrm>
            <a:off x="230956" y="1171356"/>
            <a:ext cx="11373439"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which helps to understand the concept of class and inheritance.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class and implement inheritance and observe your output by creating more objects of the class.</a:t>
            </a:r>
          </a:p>
        </p:txBody>
      </p:sp>
      <p:sp>
        <p:nvSpPr>
          <p:cNvPr id="9" name="TextBox 8">
            <a:extLst>
              <a:ext uri="{FF2B5EF4-FFF2-40B4-BE49-F238E27FC236}">
                <a16:creationId xmlns:a16="http://schemas.microsoft.com/office/drawing/2014/main" id="{F2245C7B-C3D2-9CF9-F897-6ECAF8FCF3E3}"/>
              </a:ext>
            </a:extLst>
          </p:cNvPr>
          <p:cNvSpPr txBox="1"/>
          <p:nvPr/>
        </p:nvSpPr>
        <p:spPr>
          <a:xfrm>
            <a:off x="141401" y="3110348"/>
            <a:ext cx="12141723"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&lt;title&gt;Classes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130429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949953-0736-E0CB-A5CD-C0570B721C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988896E-D6B2-11AE-96EC-93A91B93F1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10EEE0-78C3-4E16-795F-1E05EF6D411C}"/>
              </a:ext>
            </a:extLst>
          </p:cNvPr>
          <p:cNvSpPr txBox="1"/>
          <p:nvPr/>
        </p:nvSpPr>
        <p:spPr>
          <a:xfrm>
            <a:off x="909686" y="613735"/>
            <a:ext cx="10444114" cy="40934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one class can inherit another class using the extends keyword. The subclass inherits all the methods ( both static and non-static ) of the parent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 enables the reusability and extensibility of a given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uses prototypal inheritance which is quite complex and unreadable. But, now you have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extends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which makes it easy to inherit the existing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super can be used to refer to base class methods/constructors from a subclass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explains the concept of inheritance.</a:t>
            </a:r>
          </a:p>
        </p:txBody>
      </p:sp>
    </p:spTree>
    <p:extLst>
      <p:ext uri="{BB962C8B-B14F-4D97-AF65-F5344CB8AC3E}">
        <p14:creationId xmlns:p14="http://schemas.microsoft.com/office/powerpoint/2010/main" val="30177759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F99D3-23A9-D27E-D84C-C5267C23D7D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D94074-EEA3-6C4C-5A0D-B106945D14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C0694C-D28B-DEFA-FD00-7CCD5D583116}"/>
              </a:ext>
            </a:extLst>
          </p:cNvPr>
          <p:cNvSpPr txBox="1"/>
          <p:nvPr/>
        </p:nvSpPr>
        <p:spPr>
          <a:xfrm>
            <a:off x="644165" y="724039"/>
            <a:ext cx="11547835"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Base class Vehicle with constructor initializing two-member attributes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 // Sub class calling Base class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Template literals used for displaying details of Car.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 // Creating a Car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333904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0FED0B-ADF9-65FF-60BC-CD38603007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C4D584-E87A-18D8-6A4D-BC3D7F792D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D9CFB75-A056-670E-D6E4-5829B14D55A2}"/>
              </a:ext>
            </a:extLst>
          </p:cNvPr>
          <p:cNvSpPr txBox="1"/>
          <p:nvPr/>
        </p:nvSpPr>
        <p:spPr>
          <a:xfrm>
            <a:off x="796564" y="658687"/>
            <a:ext cx="110246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Subclassing Built-ins</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keywords, class and extends, help developers to create classes and implement inheritance in the application where user-defined classes can be created and extended. Similarly, the built-in classes can be subclassed to add more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display the array items, the built-in Array class can be extended as mentioned below.</a:t>
            </a:r>
          </a:p>
        </p:txBody>
      </p:sp>
      <p:sp>
        <p:nvSpPr>
          <p:cNvPr id="7" name="TextBox 6">
            <a:extLst>
              <a:ext uri="{FF2B5EF4-FFF2-40B4-BE49-F238E27FC236}">
                <a16:creationId xmlns:a16="http://schemas.microsoft.com/office/drawing/2014/main" id="{278DA1AC-E467-D594-28D5-92FBF3313ACF}"/>
              </a:ext>
            </a:extLst>
          </p:cNvPr>
          <p:cNvSpPr txBox="1"/>
          <p:nvPr/>
        </p:nvSpPr>
        <p:spPr>
          <a:xfrm>
            <a:off x="793421" y="2905456"/>
            <a:ext cx="10873819"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extends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for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of this)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letters = new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 "Jack", "Tom");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letters.display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211221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A4D030-C9D9-241A-EFD7-8B9D4017D48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592D214-33D6-286A-F0BF-D8395D9B46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EE7380-F03F-ADB5-4CE4-5BFF8D169489}"/>
              </a:ext>
            </a:extLst>
          </p:cNvPr>
          <p:cNvSpPr txBox="1"/>
          <p:nvPr/>
        </p:nvSpPr>
        <p:spPr>
          <a:xfrm>
            <a:off x="909686" y="637649"/>
            <a:ext cx="104441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Note that display is not the method present in Array built-in class.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MyArray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subclasses the Array and adds to it. The output of the above code is given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Sam Jack Tom</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5B95B933-FF0B-FF09-BE1A-69204A110AEB}"/>
              </a:ext>
            </a:extLst>
          </p:cNvPr>
          <p:cNvSpPr txBox="1"/>
          <p:nvPr/>
        </p:nvSpPr>
        <p:spPr>
          <a:xfrm>
            <a:off x="353505" y="2268865"/>
            <a:ext cx="112414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 methods should be either made reference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or it can be made into a static method.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7593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24D324-A4BC-C845-8832-FFE38F3454C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2694607-BA89-B353-C163-393856DEF1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322E26-ED58-E026-246E-AC19C00ABD81}"/>
              </a:ext>
            </a:extLst>
          </p:cNvPr>
          <p:cNvSpPr txBox="1"/>
          <p:nvPr/>
        </p:nvSpPr>
        <p:spPr>
          <a:xfrm>
            <a:off x="134332" y="879151"/>
            <a:ext cx="12113443"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cObj1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cObj1.getDetails();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3480702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2BA006-FA03-7ABC-FAD7-8C3B1B8A300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F9AB36A-3AC1-8D7D-7282-95DDD85EFD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21549E-C386-14F3-C1F8-460B1E8EA2ED}"/>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Events </a:t>
            </a:r>
          </a:p>
        </p:txBody>
      </p:sp>
      <p:sp>
        <p:nvSpPr>
          <p:cNvPr id="8" name="TextBox 7">
            <a:extLst>
              <a:ext uri="{FF2B5EF4-FFF2-40B4-BE49-F238E27FC236}">
                <a16:creationId xmlns:a16="http://schemas.microsoft.com/office/drawing/2014/main" id="{15ECFAA9-2F00-E856-5EA8-B96A10530D9B}"/>
              </a:ext>
            </a:extLst>
          </p:cNvPr>
          <p:cNvSpPr txBox="1"/>
          <p:nvPr/>
        </p:nvSpPr>
        <p:spPr>
          <a:xfrm>
            <a:off x="212103" y="1115513"/>
            <a:ext cx="1141114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interaction happens, the event triggers. JavaScript event handlers enable the browser to handle them. JavaScript event handlers invoke the JavaScript code to be executed as a reaction to the event triggered.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44FF80B-733F-3B02-2FC4-506E14E7A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997" y="2429744"/>
            <a:ext cx="4725059" cy="905001"/>
          </a:xfrm>
          <a:prstGeom prst="rect">
            <a:avLst/>
          </a:prstGeom>
        </p:spPr>
      </p:pic>
      <p:sp>
        <p:nvSpPr>
          <p:cNvPr id="12" name="TextBox 11">
            <a:extLst>
              <a:ext uri="{FF2B5EF4-FFF2-40B4-BE49-F238E27FC236}">
                <a16:creationId xmlns:a16="http://schemas.microsoft.com/office/drawing/2014/main" id="{2347515F-A9B9-4CF7-A21D-0F0D792247BC}"/>
              </a:ext>
            </a:extLst>
          </p:cNvPr>
          <p:cNvSpPr txBox="1"/>
          <p:nvPr/>
        </p:nvSpPr>
        <p:spPr>
          <a:xfrm>
            <a:off x="212102" y="3769561"/>
            <a:ext cx="11979897"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execution of JavaScript code is delayed or deferred till some event occurs, the execution is called deferred mode execution. This makes JavaScript an action-oriented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how JavaScript executes as a reaction to these events. </a:t>
            </a:r>
          </a:p>
        </p:txBody>
      </p:sp>
    </p:spTree>
    <p:extLst>
      <p:ext uri="{BB962C8B-B14F-4D97-AF65-F5344CB8AC3E}">
        <p14:creationId xmlns:p14="http://schemas.microsoft.com/office/powerpoint/2010/main" val="5114302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31CFC-EEF5-1988-C9A5-B81B6590472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9D234DD-073D-E5F9-562E-B1C4016625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38FFCEC-5770-07DC-BD14-2A40632BE74B}"/>
              </a:ext>
            </a:extLst>
          </p:cNvPr>
          <p:cNvSpPr txBox="1"/>
          <p:nvPr/>
        </p:nvSpPr>
        <p:spPr>
          <a:xfrm>
            <a:off x="919113" y="58833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In-built Events and Handlers </a:t>
            </a:r>
          </a:p>
        </p:txBody>
      </p:sp>
      <p:sp>
        <p:nvSpPr>
          <p:cNvPr id="7" name="TextBox 6">
            <a:extLst>
              <a:ext uri="{FF2B5EF4-FFF2-40B4-BE49-F238E27FC236}">
                <a16:creationId xmlns:a16="http://schemas.microsoft.com/office/drawing/2014/main" id="{E2986A22-77AA-77D4-A77F-FDF811B8EC9A}"/>
              </a:ext>
            </a:extLst>
          </p:cNvPr>
          <p:cNvSpPr txBox="1"/>
          <p:nvPr/>
        </p:nvSpPr>
        <p:spPr>
          <a:xfrm>
            <a:off x="919113" y="1219927"/>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are some of the built-in event handlers.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A7EB80D-9157-276C-AB95-AE1E7A0F415E}"/>
              </a:ext>
            </a:extLst>
          </p:cNvPr>
          <p:cNvPicPr>
            <a:picLocks noChangeAspect="1"/>
          </p:cNvPicPr>
          <p:nvPr/>
        </p:nvPicPr>
        <p:blipFill>
          <a:blip r:embed="rId2"/>
          <a:stretch>
            <a:fillRect/>
          </a:stretch>
        </p:blipFill>
        <p:spPr>
          <a:xfrm>
            <a:off x="0" y="1816410"/>
            <a:ext cx="12192000" cy="2171783"/>
          </a:xfrm>
          <a:prstGeom prst="rect">
            <a:avLst/>
          </a:prstGeom>
        </p:spPr>
      </p:pic>
    </p:spTree>
    <p:extLst>
      <p:ext uri="{BB962C8B-B14F-4D97-AF65-F5344CB8AC3E}">
        <p14:creationId xmlns:p14="http://schemas.microsoft.com/office/powerpoint/2010/main" val="19397937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B1853-A0D9-8BAC-BC25-6F95776F262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7052FE3-2C4A-D869-D083-98E4498AE5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23A93B7-F9AF-C42C-53B5-29A51A589B9A}"/>
              </a:ext>
            </a:extLst>
          </p:cNvPr>
          <p:cNvSpPr txBox="1"/>
          <p:nvPr/>
        </p:nvSpPr>
        <p:spPr>
          <a:xfrm>
            <a:off x="989029" y="57890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Wiring the Events </a:t>
            </a:r>
          </a:p>
        </p:txBody>
      </p:sp>
      <p:sp>
        <p:nvSpPr>
          <p:cNvPr id="9" name="TextBox 8">
            <a:extLst>
              <a:ext uri="{FF2B5EF4-FFF2-40B4-BE49-F238E27FC236}">
                <a16:creationId xmlns:a16="http://schemas.microsoft.com/office/drawing/2014/main" id="{EBCA06E9-6EEE-5F6F-1305-34220C1AA8DC}"/>
              </a:ext>
            </a:extLst>
          </p:cNvPr>
          <p:cNvSpPr txBox="1"/>
          <p:nvPr/>
        </p:nvSpPr>
        <p:spPr>
          <a:xfrm>
            <a:off x="291446" y="1040569"/>
            <a:ext cx="1088874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handlers are associated with HTML elements and are responsible to handle or listen to the event taking place on the respective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60B90BB-F377-CFEB-5C4D-7233CFBAF39B}"/>
              </a:ext>
            </a:extLst>
          </p:cNvPr>
          <p:cNvSpPr txBox="1"/>
          <p:nvPr/>
        </p:nvSpPr>
        <p:spPr>
          <a:xfrm>
            <a:off x="291446" y="2364008"/>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&lt;html-element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eventHandler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code"&gt; </a:t>
            </a:r>
          </a:p>
        </p:txBody>
      </p:sp>
      <p:sp>
        <p:nvSpPr>
          <p:cNvPr id="13" name="TextBox 12">
            <a:extLst>
              <a:ext uri="{FF2B5EF4-FFF2-40B4-BE49-F238E27FC236}">
                <a16:creationId xmlns:a16="http://schemas.microsoft.com/office/drawing/2014/main" id="{9EC475C2-FAAE-122C-DCB1-65A439394B59}"/>
              </a:ext>
            </a:extLst>
          </p:cNvPr>
          <p:cNvSpPr txBox="1"/>
          <p:nvPr/>
        </p:nvSpPr>
        <p:spPr>
          <a:xfrm>
            <a:off x="291446" y="2967335"/>
            <a:ext cx="1106235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listen to the click event on the paragraph element, it is done as shown below:</a:t>
            </a:r>
          </a:p>
        </p:txBody>
      </p:sp>
      <p:sp>
        <p:nvSpPr>
          <p:cNvPr id="15" name="TextBox 14">
            <a:extLst>
              <a:ext uri="{FF2B5EF4-FFF2-40B4-BE49-F238E27FC236}">
                <a16:creationId xmlns:a16="http://schemas.microsoft.com/office/drawing/2014/main" id="{093B969B-D923-14E9-9776-E87F183F4A73}"/>
              </a:ext>
            </a:extLst>
          </p:cNvPr>
          <p:cNvSpPr txBox="1"/>
          <p:nvPr/>
        </p:nvSpPr>
        <p:spPr>
          <a:xfrm>
            <a:off x="291446" y="375532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7" name="TextBox 16">
            <a:extLst>
              <a:ext uri="{FF2B5EF4-FFF2-40B4-BE49-F238E27FC236}">
                <a16:creationId xmlns:a16="http://schemas.microsoft.com/office/drawing/2014/main" id="{8FD1C0DC-7E3E-B8BD-FE91-C027F2552317}"/>
              </a:ext>
            </a:extLst>
          </p:cNvPr>
          <p:cNvSpPr txBox="1"/>
          <p:nvPr/>
        </p:nvSpPr>
        <p:spPr>
          <a:xfrm>
            <a:off x="291446" y="4364999"/>
            <a:ext cx="1171830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user clicks on element 'p', event handler 'onclick' listens to the event 'click' and executes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code written in JavaScript file against the event handler.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6F93CF0A-60BB-6E65-1FCC-C03BED65B4A2}"/>
              </a:ext>
            </a:extLst>
          </p:cNvPr>
          <p:cNvSpPr txBox="1"/>
          <p:nvPr/>
        </p:nvSpPr>
        <p:spPr>
          <a:xfrm>
            <a:off x="362930" y="5184990"/>
            <a:ext cx="1112834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1. Event Handler 'onclick' is associated with the HTML element 'p' to handle the 'click' on this element.</a:t>
            </a:r>
          </a:p>
        </p:txBody>
      </p:sp>
    </p:spTree>
    <p:extLst>
      <p:ext uri="{BB962C8B-B14F-4D97-AF65-F5344CB8AC3E}">
        <p14:creationId xmlns:p14="http://schemas.microsoft.com/office/powerpoint/2010/main" val="169082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5CD516-671F-29D1-8506-87377C3E26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8165513-82B9-2331-A7AA-EEC912E0DD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A0F4145-C9B4-AAD1-514B-DAF2D23D74DC}"/>
              </a:ext>
            </a:extLst>
          </p:cNvPr>
          <p:cNvSpPr txBox="1"/>
          <p:nvPr/>
        </p:nvSpPr>
        <p:spPr>
          <a:xfrm>
            <a:off x="989028" y="684064"/>
            <a:ext cx="807955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&lt;html&gt;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src</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="test.js"&gt;&lt;/script&gt;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 </a:t>
            </a:r>
          </a:p>
        </p:txBody>
      </p:sp>
      <p:sp>
        <p:nvSpPr>
          <p:cNvPr id="7" name="TextBox 6">
            <a:extLst>
              <a:ext uri="{FF2B5EF4-FFF2-40B4-BE49-F238E27FC236}">
                <a16:creationId xmlns:a16="http://schemas.microsoft.com/office/drawing/2014/main" id="{E165E8D9-099A-6DB7-FA18-8928C564CD4C}"/>
              </a:ext>
            </a:extLst>
          </p:cNvPr>
          <p:cNvSpPr txBox="1"/>
          <p:nvPr/>
        </p:nvSpPr>
        <p:spPr>
          <a:xfrm>
            <a:off x="230956" y="3132850"/>
            <a:ext cx="1170337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 When the user clicks on element 'p', event handler 'onclick' listens to the event 'click' and executes the code written against the event handler. The corresponding code is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written in the "test.js" file.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67D5B1-8760-43B4-751B-E5BFA8B03AEB}"/>
              </a:ext>
            </a:extLst>
          </p:cNvPr>
          <p:cNvSpPr txBox="1"/>
          <p:nvPr/>
        </p:nvSpPr>
        <p:spPr>
          <a:xfrm>
            <a:off x="989028" y="4329101"/>
            <a:ext cx="1082275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alert('A click event has been triggered by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6326254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796D61-E533-ADDA-217C-42D09BC669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012B880-B4DB-AC52-BFF7-C2D1407E34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62C5A4-4081-BECD-8F22-65E71133CB6E}"/>
              </a:ext>
            </a:extLst>
          </p:cNvPr>
          <p:cNvSpPr txBox="1"/>
          <p:nvPr/>
        </p:nvSpPr>
        <p:spPr>
          <a:xfrm>
            <a:off x="989029" y="56005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3.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will now execute.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7500328-4863-F122-B364-6F89B63B0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85" y="1182421"/>
            <a:ext cx="4732881" cy="1523072"/>
          </a:xfrm>
          <a:prstGeom prst="rect">
            <a:avLst/>
          </a:prstGeom>
        </p:spPr>
      </p:pic>
      <p:sp>
        <p:nvSpPr>
          <p:cNvPr id="9" name="TextBox 8">
            <a:extLst>
              <a:ext uri="{FF2B5EF4-FFF2-40B4-BE49-F238E27FC236}">
                <a16:creationId xmlns:a16="http://schemas.microsoft.com/office/drawing/2014/main" id="{50E03022-20EC-608A-45A7-8E802E282436}"/>
              </a:ext>
            </a:extLst>
          </p:cNvPr>
          <p:cNvSpPr txBox="1"/>
          <p:nvPr/>
        </p:nvSpPr>
        <p:spPr>
          <a:xfrm>
            <a:off x="211317" y="2927753"/>
            <a:ext cx="11769365"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As seen in event handling code, event-handler is a piece of JavaScript code put inside the HTML Paragraph element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156892E-DE30-775C-CE4B-5DEEC9370F62}"/>
              </a:ext>
            </a:extLst>
          </p:cNvPr>
          <p:cNvSpPr txBox="1"/>
          <p:nvPr/>
        </p:nvSpPr>
        <p:spPr>
          <a:xfrm>
            <a:off x="989029" y="385789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3" name="TextBox 12">
            <a:extLst>
              <a:ext uri="{FF2B5EF4-FFF2-40B4-BE49-F238E27FC236}">
                <a16:creationId xmlns:a16="http://schemas.microsoft.com/office/drawing/2014/main" id="{9F958848-7D11-ACA0-2A3A-FE4D69E4B8E8}"/>
              </a:ext>
            </a:extLst>
          </p:cNvPr>
          <p:cNvSpPr txBox="1"/>
          <p:nvPr/>
        </p:nvSpPr>
        <p:spPr>
          <a:xfrm>
            <a:off x="211317" y="4511446"/>
            <a:ext cx="117693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 the right-hand side of this code instead of invoking a function, lines of code can be directly written as shown below:</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A958283-9443-88C4-943C-250B766B1ACF}"/>
              </a:ext>
            </a:extLst>
          </p:cNvPr>
          <p:cNvSpPr txBox="1"/>
          <p:nvPr/>
        </p:nvSpPr>
        <p:spPr>
          <a:xfrm>
            <a:off x="989029" y="5503547"/>
            <a:ext cx="101817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onclick="alert('A click event has been triggered by the user');"&gt;Para says !!! &lt;/p&gt; </a:t>
            </a:r>
          </a:p>
        </p:txBody>
      </p:sp>
    </p:spTree>
    <p:extLst>
      <p:ext uri="{BB962C8B-B14F-4D97-AF65-F5344CB8AC3E}">
        <p14:creationId xmlns:p14="http://schemas.microsoft.com/office/powerpoint/2010/main" val="22386109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6F6518-342F-9346-F352-371C0765F9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ACCDB16-44FC-D7F2-1E1B-2003D1163BB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F3F99-4111-C23F-A2F7-F2B91C9D52F3}"/>
              </a:ext>
            </a:extLst>
          </p:cNvPr>
          <p:cNvSpPr txBox="1"/>
          <p:nvPr/>
        </p:nvSpPr>
        <p:spPr>
          <a:xfrm>
            <a:off x="913614" y="637648"/>
            <a:ext cx="1036477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referred to as Inline Scripting where lines of JavaScript code is embedded inline to HTML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However, due to tight coupling with the elements in which the code is written, this approach is not suggested. The alternate and much better approach is to use functions in JavaScript.</a:t>
            </a:r>
          </a:p>
        </p:txBody>
      </p:sp>
      <p:sp>
        <p:nvSpPr>
          <p:cNvPr id="7" name="TextBox 6">
            <a:extLst>
              <a:ext uri="{FF2B5EF4-FFF2-40B4-BE49-F238E27FC236}">
                <a16:creationId xmlns:a16="http://schemas.microsoft.com/office/drawing/2014/main" id="{8F20CFB0-C26D-45FF-4976-C47B3DCEAFE1}"/>
              </a:ext>
            </a:extLst>
          </p:cNvPr>
          <p:cNvSpPr txBox="1"/>
          <p:nvPr/>
        </p:nvSpPr>
        <p:spPr>
          <a:xfrm>
            <a:off x="258450" y="2541863"/>
            <a:ext cx="1167509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listeners are the most preferred way to handle events in JavaScript. One of the major points to use event listeners is, it does allow us to add multiple event listeners on the same element when compared with the "on" properties like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onmouseclick</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onmouseover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etc..</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7706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00EF14-351C-0346-3EF6-F4F71B0D3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626774-611E-0F91-1401-39023E5E27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3505571-89FE-7271-5148-5AE807A9E6F8}"/>
              </a:ext>
            </a:extLst>
          </p:cNvPr>
          <p:cNvSpPr txBox="1"/>
          <p:nvPr/>
        </p:nvSpPr>
        <p:spPr>
          <a:xfrm>
            <a:off x="989029" y="635466"/>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a:t>
            </a:r>
          </a:p>
        </p:txBody>
      </p:sp>
      <p:sp>
        <p:nvSpPr>
          <p:cNvPr id="7" name="TextBox 6">
            <a:extLst>
              <a:ext uri="{FF2B5EF4-FFF2-40B4-BE49-F238E27FC236}">
                <a16:creationId xmlns:a16="http://schemas.microsoft.com/office/drawing/2014/main" id="{EBDAD458-DAD3-CF56-7B6B-AEEB6FAA13E9}"/>
              </a:ext>
            </a:extLst>
          </p:cNvPr>
          <p:cNvSpPr txBox="1"/>
          <p:nvPr/>
        </p:nvSpPr>
        <p:spPr>
          <a:xfrm>
            <a:off x="127261" y="1277061"/>
            <a:ext cx="11797645"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is accomplished with a try...catch statement. When the program encounters an exception, the program will terminate in an unfriendly manner. To protect against this, the code can be placed in a try...catch statement and avoid terminating the program unexpectedly.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Try statements: It lets the developer validate a block of code whether it will result in some errors or not.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Catch statements: It lets the developer handle the error without terminating the program in an unfriendly manner.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Throw statements: It helps the developer to create custom errors.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Finally statements: It lets the developer execute code, after the try and catch block execution, irrespective of the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1338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A5F336-DC23-C35F-C184-A57C281A0C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A31A76F-E11E-0D20-1436-4EE286F3D6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62B14D9-B7F5-6F64-334F-3FE4A9CE78E2}"/>
              </a:ext>
            </a:extLst>
          </p:cNvPr>
          <p:cNvSpPr txBox="1"/>
          <p:nvPr/>
        </p:nvSpPr>
        <p:spPr>
          <a:xfrm>
            <a:off x="838200" y="490495"/>
            <a:ext cx="11774078" cy="61863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num1 =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num2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(num1)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(num2 ==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"Divide by zero 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result = num1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console.log("Error: " + 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845352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921DD3-CD27-7556-A9B7-E98A5BB585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ABE1F4A-6F1B-28EE-DEAC-C68ABFB201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CCBD71-7D77-2FB2-9890-CDF95E56B08E}"/>
              </a:ext>
            </a:extLst>
          </p:cNvPr>
          <p:cNvSpPr txBox="1"/>
          <p:nvPr/>
        </p:nvSpPr>
        <p:spPr>
          <a:xfrm>
            <a:off x="1117075" y="646357"/>
            <a:ext cx="890361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
        <p:nvSpPr>
          <p:cNvPr id="7" name="TextBox 6">
            <a:extLst>
              <a:ext uri="{FF2B5EF4-FFF2-40B4-BE49-F238E27FC236}">
                <a16:creationId xmlns:a16="http://schemas.microsoft.com/office/drawing/2014/main" id="{37060F5B-8849-B51B-9BAF-199F168463B8}"/>
              </a:ext>
            </a:extLst>
          </p:cNvPr>
          <p:cNvSpPr txBox="1"/>
          <p:nvPr/>
        </p:nvSpPr>
        <p:spPr>
          <a:xfrm>
            <a:off x="272592" y="3395488"/>
            <a:ext cx="1164681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Here, num2 is 0 so when you try to divide num1 by num2 it will throw Divide by zero error. Also, finally() is called whenever an error occurs. So as a result, two statements will be printed: "Divide by zero" and "Some error occurred".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8671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92890-8BD9-0BDE-6BF2-45326BDAC33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DE34182-B16C-6F85-2EBA-FF2BE29A41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8738B26-7D3B-DFA2-886C-A5BC4CB55601}"/>
              </a:ext>
            </a:extLst>
          </p:cNvPr>
          <p:cNvSpPr txBox="1"/>
          <p:nvPr/>
        </p:nvSpPr>
        <p:spPr>
          <a:xfrm>
            <a:off x="989029" y="53177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Event Handling </a:t>
            </a:r>
          </a:p>
        </p:txBody>
      </p:sp>
      <p:sp>
        <p:nvSpPr>
          <p:cNvPr id="7" name="TextBox 6">
            <a:extLst>
              <a:ext uri="{FF2B5EF4-FFF2-40B4-BE49-F238E27FC236}">
                <a16:creationId xmlns:a16="http://schemas.microsoft.com/office/drawing/2014/main" id="{504B0DC7-E4DB-AFB4-B932-EC7335FB5BA8}"/>
              </a:ext>
            </a:extLst>
          </p:cNvPr>
          <p:cNvSpPr txBox="1"/>
          <p:nvPr/>
        </p:nvSpPr>
        <p:spPr>
          <a:xfrm>
            <a:off x="278090" y="1120676"/>
            <a:ext cx="11561976"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of the below code to understand event handling in which it is checked whether values entered by the user are number or not, if not an error will be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modify the output by assigning empty values for the variables and throw the error accordingly for those fields.</a:t>
            </a:r>
          </a:p>
        </p:txBody>
      </p:sp>
      <p:sp>
        <p:nvSpPr>
          <p:cNvPr id="9" name="TextBox 8">
            <a:extLst>
              <a:ext uri="{FF2B5EF4-FFF2-40B4-BE49-F238E27FC236}">
                <a16:creationId xmlns:a16="http://schemas.microsoft.com/office/drawing/2014/main" id="{1CBA37D9-2AB2-429B-027C-2714C4441250}"/>
              </a:ext>
            </a:extLst>
          </p:cNvPr>
          <p:cNvSpPr txBox="1"/>
          <p:nvPr/>
        </p:nvSpPr>
        <p:spPr>
          <a:xfrm>
            <a:off x="278089" y="3367445"/>
            <a:ext cx="10779551"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&lt;title&gt;Event Handling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5734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DC1871-3444-CFD9-A2BB-7E31EB9F47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8EEEF4-15AE-4D98-8D9E-79E6F30AC9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01B5E8-5446-4979-B44C-C28488D433FF}"/>
              </a:ext>
            </a:extLst>
          </p:cNvPr>
          <p:cNvSpPr txBox="1"/>
          <p:nvPr/>
        </p:nvSpPr>
        <p:spPr>
          <a:xfrm>
            <a:off x="989029" y="694209"/>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&lt;h3&gt;Event Handling&lt;/h3&gt;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B4CE839C-90CE-0350-98E1-572EAE648DA5}"/>
              </a:ext>
            </a:extLst>
          </p:cNvPr>
          <p:cNvSpPr txBox="1"/>
          <p:nvPr/>
        </p:nvSpPr>
        <p:spPr>
          <a:xfrm>
            <a:off x="838200" y="2336019"/>
            <a:ext cx="10869891"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0440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56E0BC-1717-EB9E-5E02-9B7A8FBE69F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64A3413-490E-CD7C-F09F-B8CB12EBCB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7D413-2330-A9EA-8529-B7C3C1362FF2}"/>
              </a:ext>
            </a:extLst>
          </p:cNvPr>
          <p:cNvSpPr txBox="1"/>
          <p:nvPr/>
        </p:nvSpPr>
        <p:spPr>
          <a:xfrm>
            <a:off x="838200" y="544899"/>
            <a:ext cx="11962615"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("Error: " + e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283553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9BFFB2-6EF2-7BD7-F9A5-72F8DDF6CE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168BD79-3FB9-1A06-E934-6E3377E4B8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2AFA92-6BD3-A246-045F-D1B6E4A6539C}"/>
              </a:ext>
            </a:extLst>
          </p:cNvPr>
          <p:cNvSpPr txBox="1"/>
          <p:nvPr/>
        </p:nvSpPr>
        <p:spPr>
          <a:xfrm>
            <a:off x="900260" y="702199"/>
            <a:ext cx="1070413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typeof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(decision));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p:txBody>
      </p:sp>
      <p:sp>
        <p:nvSpPr>
          <p:cNvPr id="7" name="TextBox 6">
            <a:extLst>
              <a:ext uri="{FF2B5EF4-FFF2-40B4-BE49-F238E27FC236}">
                <a16:creationId xmlns:a16="http://schemas.microsoft.com/office/drawing/2014/main" id="{E421FEA9-F292-3BF9-C5DC-CC15B4BE00AB}"/>
              </a:ext>
            </a:extLst>
          </p:cNvPr>
          <p:cNvSpPr txBox="1"/>
          <p:nvPr/>
        </p:nvSpPr>
        <p:spPr>
          <a:xfrm>
            <a:off x="1541283" y="3206108"/>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287243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73279-52D4-9F86-78C8-EFFAFBA455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D4BF6A-364E-DA91-41E6-09021C33C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B4B61F4-D12E-8FEF-68FF-C66EBA455410}"/>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Objects </a:t>
            </a:r>
          </a:p>
        </p:txBody>
      </p:sp>
      <p:sp>
        <p:nvSpPr>
          <p:cNvPr id="7" name="TextBox 6">
            <a:extLst>
              <a:ext uri="{FF2B5EF4-FFF2-40B4-BE49-F238E27FC236}">
                <a16:creationId xmlns:a16="http://schemas.microsoft.com/office/drawing/2014/main" id="{108489FC-459A-DF2A-572B-1FDE0A78A91E}"/>
              </a:ext>
            </a:extLst>
          </p:cNvPr>
          <p:cNvSpPr txBox="1"/>
          <p:nvPr/>
        </p:nvSpPr>
        <p:spPr>
          <a:xfrm>
            <a:off x="164967" y="1031815"/>
            <a:ext cx="11693951" cy="53245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any programming language when real-world entities are to be coded, then variables are used. For most of the scenarios, a variable to hold data that represents the collection of properties is required.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instance, to create an online portal for the car industry, Car as an entity must be modelled so that it can hold a group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Such type of variable in JavaScript is called an Object. An object consists of state and behavior.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State of an entity represents properties that can be modeled as key-value pairs.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an entity represents the observable effect of an operation performed on it and is modeled using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Car is an object in the real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State of Car object: </a:t>
            </a:r>
          </a:p>
        </p:txBody>
      </p:sp>
    </p:spTree>
    <p:extLst>
      <p:ext uri="{BB962C8B-B14F-4D97-AF65-F5344CB8AC3E}">
        <p14:creationId xmlns:p14="http://schemas.microsoft.com/office/powerpoint/2010/main" val="1382336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5A410-512D-86F0-A114-68DE86CFA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0B5C3A-8B15-BAD4-F718-1BA30EE63B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803AA7-D0D3-348C-789A-49D94BBD0E03}"/>
              </a:ext>
            </a:extLst>
          </p:cNvPr>
          <p:cNvSpPr txBox="1"/>
          <p:nvPr/>
        </p:nvSpPr>
        <p:spPr>
          <a:xfrm>
            <a:off x="989029" y="661589"/>
            <a:ext cx="945587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Color=red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 VXI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gear = 3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speed = 45 km /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hr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Number of doors =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Seating Capacity = 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Car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Accelerate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Change gear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Brake </a:t>
            </a:r>
          </a:p>
        </p:txBody>
      </p:sp>
    </p:spTree>
    <p:extLst>
      <p:ext uri="{BB962C8B-B14F-4D97-AF65-F5344CB8AC3E}">
        <p14:creationId xmlns:p14="http://schemas.microsoft.com/office/powerpoint/2010/main" val="11655526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0E8A2-2837-62A8-DE87-26654C7904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AE91AF5-2D13-1A34-24F0-709BE83234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C0CBB6-573A-45CE-4DB7-0AF7240BCF99}"/>
              </a:ext>
            </a:extLst>
          </p:cNvPr>
          <p:cNvSpPr txBox="1"/>
          <p:nvPr/>
        </p:nvSpPr>
        <p:spPr>
          <a:xfrm>
            <a:off x="989029" y="626038"/>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Types of Objects </a:t>
            </a:r>
          </a:p>
        </p:txBody>
      </p:sp>
      <p:sp>
        <p:nvSpPr>
          <p:cNvPr id="7" name="TextBox 6">
            <a:extLst>
              <a:ext uri="{FF2B5EF4-FFF2-40B4-BE49-F238E27FC236}">
                <a16:creationId xmlns:a16="http://schemas.microsoft.com/office/drawing/2014/main" id="{6247AD7E-F461-D131-4E1B-6F57D241F6B3}"/>
              </a:ext>
            </a:extLst>
          </p:cNvPr>
          <p:cNvSpPr txBox="1"/>
          <p:nvPr/>
        </p:nvSpPr>
        <p:spPr>
          <a:xfrm>
            <a:off x="989029" y="1172793"/>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are categorized as follows: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C279826-0AC7-6F41-EB73-B9C913F40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34" y="1931251"/>
            <a:ext cx="7767687" cy="3055527"/>
          </a:xfrm>
          <a:prstGeom prst="rect">
            <a:avLst/>
          </a:prstGeom>
        </p:spPr>
      </p:pic>
    </p:spTree>
    <p:extLst>
      <p:ext uri="{BB962C8B-B14F-4D97-AF65-F5344CB8AC3E}">
        <p14:creationId xmlns:p14="http://schemas.microsoft.com/office/powerpoint/2010/main" val="42693772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83D5DE-4F1E-BF01-3C27-50AECCF276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638D13A-D14E-6AB2-AAD9-869BE882BF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578C17-2926-82F9-B871-482566BEE689}"/>
              </a:ext>
            </a:extLst>
          </p:cNvPr>
          <p:cNvSpPr txBox="1"/>
          <p:nvPr/>
        </p:nvSpPr>
        <p:spPr>
          <a:xfrm>
            <a:off x="989029" y="60718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Objects </a:t>
            </a:r>
          </a:p>
        </p:txBody>
      </p:sp>
      <p:sp>
        <p:nvSpPr>
          <p:cNvPr id="7" name="TextBox 6">
            <a:extLst>
              <a:ext uri="{FF2B5EF4-FFF2-40B4-BE49-F238E27FC236}">
                <a16:creationId xmlns:a16="http://schemas.microsoft.com/office/drawing/2014/main" id="{323EB25C-9928-43BC-3FA6-6D0BD9A81CC7}"/>
              </a:ext>
            </a:extLst>
          </p:cNvPr>
          <p:cNvSpPr txBox="1"/>
          <p:nvPr/>
        </p:nvSpPr>
        <p:spPr>
          <a:xfrm>
            <a:off x="258451" y="1172544"/>
            <a:ext cx="1118568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objects, the state and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behaviour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is represented as a collection of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Each property is a [key-value] pair where the key is a string and the value can be any JavaScript primitive type value, an object, or even a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can be created using two different approaches.</a:t>
            </a:r>
          </a:p>
        </p:txBody>
      </p:sp>
      <p:pic>
        <p:nvPicPr>
          <p:cNvPr id="9" name="Picture 8">
            <a:extLst>
              <a:ext uri="{FF2B5EF4-FFF2-40B4-BE49-F238E27FC236}">
                <a16:creationId xmlns:a16="http://schemas.microsoft.com/office/drawing/2014/main" id="{F67E7296-A244-F464-54D5-CF611F556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828" y="3084061"/>
            <a:ext cx="4686954" cy="1066949"/>
          </a:xfrm>
          <a:prstGeom prst="rect">
            <a:avLst/>
          </a:prstGeom>
        </p:spPr>
      </p:pic>
      <p:sp>
        <p:nvSpPr>
          <p:cNvPr id="11" name="TextBox 10">
            <a:extLst>
              <a:ext uri="{FF2B5EF4-FFF2-40B4-BE49-F238E27FC236}">
                <a16:creationId xmlns:a16="http://schemas.microsoft.com/office/drawing/2014/main" id="{A5ECEABF-ED1F-5593-D443-520505744725}"/>
              </a:ext>
            </a:extLst>
          </p:cNvPr>
          <p:cNvSpPr txBox="1"/>
          <p:nvPr/>
        </p:nvSpPr>
        <p:spPr>
          <a:xfrm>
            <a:off x="277304" y="4485127"/>
            <a:ext cx="1143000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Objects can be created using object literal notation. Object literal notation is a comma-separated list of name-value pairs wrapped inside curly braces. This promotes the encapsulation of data in a tidy package. This is how the objects in JavaScript are created using the literal notation: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5036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4961F6-26F2-A896-C6FF-2934B8BE72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E3AF57D-6443-BA11-8BB8-ABE513FE37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36B41B8-6F04-E950-3F72-25195FAC4F1E}"/>
              </a:ext>
            </a:extLst>
          </p:cNvPr>
          <p:cNvSpPr txBox="1"/>
          <p:nvPr/>
        </p:nvSpPr>
        <p:spPr>
          <a:xfrm>
            <a:off x="1036162" y="591261"/>
            <a:ext cx="10521099"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objectName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key_1: value_1,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key_2: value_2,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value_n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key_function_name_1: function (parameter)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key_function_name_n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758DBE01-27E0-48AF-89CB-67F82FD926C9}"/>
              </a:ext>
            </a:extLst>
          </p:cNvPr>
          <p:cNvSpPr txBox="1"/>
          <p:nvPr/>
        </p:nvSpPr>
        <p:spPr>
          <a:xfrm>
            <a:off x="1107650" y="5043466"/>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708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40181-C411-ECEE-0C83-6CE573FC2F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A435F15-F2B8-EABC-12EC-B3BD72B107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698C10C-CCCE-6C47-1CC0-CD3C055A0D65}"/>
              </a:ext>
            </a:extLst>
          </p:cNvPr>
          <p:cNvSpPr txBox="1"/>
          <p:nvPr/>
        </p:nvSpPr>
        <p:spPr>
          <a:xfrm>
            <a:off x="419579" y="1183600"/>
            <a:ext cx="10718277" cy="535531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"Fiat",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model: "VXI",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color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numberOfGears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currentGear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accelerate: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brake: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1333371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43E1F1-B352-D885-9E52-9B2090AA0A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710E86-55F4-BB9E-5374-4F5C90CB08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A92F5FA-D27E-2055-072B-3413EE3E668D}"/>
              </a:ext>
            </a:extLst>
          </p:cNvPr>
          <p:cNvSpPr txBox="1"/>
          <p:nvPr/>
        </p:nvSpPr>
        <p:spPr>
          <a:xfrm>
            <a:off x="89083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older syntax used to create object literals: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36976FD-242C-C2F5-5599-D51B53CF212E}"/>
              </a:ext>
            </a:extLst>
          </p:cNvPr>
          <p:cNvSpPr txBox="1"/>
          <p:nvPr/>
        </p:nvSpPr>
        <p:spPr>
          <a:xfrm>
            <a:off x="890833" y="1087061"/>
            <a:ext cx="6099142"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 = "Arnold";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 = 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 = "USA";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age: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5CD155FA-623A-BF8F-3694-2536C42D866A}"/>
              </a:ext>
            </a:extLst>
          </p:cNvPr>
          <p:cNvSpPr txBox="1"/>
          <p:nvPr/>
        </p:nvSpPr>
        <p:spPr>
          <a:xfrm>
            <a:off x="890833" y="3583958"/>
            <a:ext cx="1093980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modern way to create objects in a simpler way: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473EEE0-4145-1CF1-C707-4EA71234B08E}"/>
              </a:ext>
            </a:extLst>
          </p:cNvPr>
          <p:cNvSpPr txBox="1"/>
          <p:nvPr/>
        </p:nvSpPr>
        <p:spPr>
          <a:xfrm>
            <a:off x="602966" y="4361215"/>
            <a:ext cx="740475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name="Arnold";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age=65;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country="USA";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name,age,country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139135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2697E2-854D-77B9-6F00-32A396351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D82EBE9-BC76-5AC4-5E4E-AB9302D1C4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837A688-CF39-A863-6C9A-B343478606B2}"/>
              </a:ext>
            </a:extLst>
          </p:cNvPr>
          <p:cNvSpPr txBox="1"/>
          <p:nvPr/>
        </p:nvSpPr>
        <p:spPr>
          <a:xfrm>
            <a:off x="913614" y="603562"/>
            <a:ext cx="10364771"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 literal property shorthand is syntactic sugar, which simplifies the syntax when literals are used in function parameters or as return values.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FC2D0C1-C8C2-5AE2-1E39-E2B2A51F1086}"/>
              </a:ext>
            </a:extLst>
          </p:cNvPr>
          <p:cNvSpPr txBox="1"/>
          <p:nvPr/>
        </p:nvSpPr>
        <p:spPr>
          <a:xfrm>
            <a:off x="913613" y="1453124"/>
            <a:ext cx="10568233"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without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 status: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when the property and the value identifiers have the same 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identifier can be omitted to make it implicit*/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334607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AE54A2-98F6-849F-5E89-5862DC53D3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320BC58-2CE1-BFDC-F204-C37E4C08C4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0EC8CC3-7400-509E-3B62-890DABF20BF8}"/>
              </a:ext>
            </a:extLst>
          </p:cNvPr>
          <p:cNvSpPr txBox="1"/>
          <p:nvPr/>
        </p:nvSpPr>
        <p:spPr>
          <a:xfrm>
            <a:off x="989028" y="581808"/>
            <a:ext cx="1036477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Earlier in JavaScript to add a dynamic property to an existing object, below syntax was used.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1C42D3-9DF1-4230-BEB8-3B7671D96EE1}"/>
              </a:ext>
            </a:extLst>
          </p:cNvPr>
          <p:cNvSpPr txBox="1"/>
          <p:nvPr/>
        </p:nvSpPr>
        <p:spPr>
          <a:xfrm>
            <a:off x="989027" y="1190210"/>
            <a:ext cx="873000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
        <p:nvSpPr>
          <p:cNvPr id="9" name="TextBox 8">
            <a:extLst>
              <a:ext uri="{FF2B5EF4-FFF2-40B4-BE49-F238E27FC236}">
                <a16:creationId xmlns:a16="http://schemas.microsoft.com/office/drawing/2014/main" id="{A2635167-F6A1-60DC-548D-8CC4118918BE}"/>
              </a:ext>
            </a:extLst>
          </p:cNvPr>
          <p:cNvSpPr txBox="1"/>
          <p:nvPr/>
        </p:nvSpPr>
        <p:spPr>
          <a:xfrm>
            <a:off x="989026" y="3429000"/>
            <a:ext cx="1091702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With newer updates in JavaScript after 2015 the dynamic properties can be conveniently added using hash notation and the values are computed to form a key-value pair.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4430065-9CFE-0254-F5C3-542F77B9CC15}"/>
              </a:ext>
            </a:extLst>
          </p:cNvPr>
          <p:cNvSpPr txBox="1"/>
          <p:nvPr/>
        </p:nvSpPr>
        <p:spPr>
          <a:xfrm>
            <a:off x="989026" y="4442621"/>
            <a:ext cx="844720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Tree>
    <p:extLst>
      <p:ext uri="{BB962C8B-B14F-4D97-AF65-F5344CB8AC3E}">
        <p14:creationId xmlns:p14="http://schemas.microsoft.com/office/powerpoint/2010/main" val="789478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4D1A4D-5F62-3868-B61C-17813C46655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B3E2A60-1F8D-8E2D-681E-B83A0514D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8EAAC8-D021-BF2C-B899-ECED51785F4A}"/>
              </a:ext>
            </a:extLst>
          </p:cNvPr>
          <p:cNvSpPr txBox="1"/>
          <p:nvPr/>
        </p:nvSpPr>
        <p:spPr>
          <a:xfrm>
            <a:off x="419493" y="1012563"/>
            <a:ext cx="11062354"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keyword that is used in this case is a JavaScript pointer. It points to an object which owns the code in the current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does not have any value of its own but is only the substitute for the object reference wherever it is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used inside an object definition, it points to that object itself. If used inside the function definition, it points to the object that owns the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create objects using function constructor, make use of 'new' keyword, and invoke the function. This initializes a variable of type object. The properties and methods of the object can be invoked using the dot or bracket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dot operator: </a:t>
            </a:r>
          </a:p>
        </p:txBody>
      </p:sp>
    </p:spTree>
    <p:extLst>
      <p:ext uri="{BB962C8B-B14F-4D97-AF65-F5344CB8AC3E}">
        <p14:creationId xmlns:p14="http://schemas.microsoft.com/office/powerpoint/2010/main" val="1245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60113-E4B5-DC1B-22F6-74ABDFCDE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8515ECB-BD5A-439F-8E19-741EDF1E89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C24AD-BC5C-4851-2021-EADBF309FF25}"/>
              </a:ext>
            </a:extLst>
          </p:cNvPr>
          <p:cNvSpPr txBox="1"/>
          <p:nvPr/>
        </p:nvSpPr>
        <p:spPr>
          <a:xfrm>
            <a:off x="557229" y="61008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myCar.name;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7" name="TextBox 6">
            <a:extLst>
              <a:ext uri="{FF2B5EF4-FFF2-40B4-BE49-F238E27FC236}">
                <a16:creationId xmlns:a16="http://schemas.microsoft.com/office/drawing/2014/main" id="{733DF395-D678-AC75-E598-DBBA5EF113AC}"/>
              </a:ext>
            </a:extLst>
          </p:cNvPr>
          <p:cNvSpPr txBox="1"/>
          <p:nvPr/>
        </p:nvSpPr>
        <p:spPr>
          <a:xfrm>
            <a:off x="278090" y="153101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dot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47B6550-EDCF-5628-11C8-4F801E734E69}"/>
              </a:ext>
            </a:extLst>
          </p:cNvPr>
          <p:cNvSpPr txBox="1"/>
          <p:nvPr/>
        </p:nvSpPr>
        <p:spPr>
          <a:xfrm>
            <a:off x="658829" y="2261855"/>
            <a:ext cx="77967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myCar.accelerate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(50);//invokes accelerate() with argument = 50 </a:t>
            </a:r>
          </a:p>
        </p:txBody>
      </p:sp>
      <p:sp>
        <p:nvSpPr>
          <p:cNvPr id="11" name="TextBox 10">
            <a:extLst>
              <a:ext uri="{FF2B5EF4-FFF2-40B4-BE49-F238E27FC236}">
                <a16:creationId xmlns:a16="http://schemas.microsoft.com/office/drawing/2014/main" id="{A1A91E26-2409-CB2F-2334-BEB8B755974E}"/>
              </a:ext>
            </a:extLst>
          </p:cNvPr>
          <p:cNvSpPr txBox="1"/>
          <p:nvPr/>
        </p:nvSpPr>
        <p:spPr>
          <a:xfrm>
            <a:off x="278090" y="29624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C33279C-9930-964A-476D-86D3C39E1804}"/>
              </a:ext>
            </a:extLst>
          </p:cNvPr>
          <p:cNvSpPr txBox="1"/>
          <p:nvPr/>
        </p:nvSpPr>
        <p:spPr>
          <a:xfrm>
            <a:off x="989029" y="363662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15" name="TextBox 14">
            <a:extLst>
              <a:ext uri="{FF2B5EF4-FFF2-40B4-BE49-F238E27FC236}">
                <a16:creationId xmlns:a16="http://schemas.microsoft.com/office/drawing/2014/main" id="{D1602A41-2AF5-B9E8-FAAE-89623DDB5709}"/>
              </a:ext>
            </a:extLst>
          </p:cNvPr>
          <p:cNvSpPr txBox="1"/>
          <p:nvPr/>
        </p:nvSpPr>
        <p:spPr>
          <a:xfrm>
            <a:off x="353505" y="4463775"/>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36EC481-E6A1-58BF-A04F-9791FB895DFC}"/>
              </a:ext>
            </a:extLst>
          </p:cNvPr>
          <p:cNvSpPr txBox="1"/>
          <p:nvPr/>
        </p:nvSpPr>
        <p:spPr>
          <a:xfrm>
            <a:off x="989028" y="5037782"/>
            <a:ext cx="1004975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["accelerate"](50);    //invokes accelerate() with argument = 50 </a:t>
            </a:r>
          </a:p>
        </p:txBody>
      </p:sp>
    </p:spTree>
    <p:extLst>
      <p:ext uri="{BB962C8B-B14F-4D97-AF65-F5344CB8AC3E}">
        <p14:creationId xmlns:p14="http://schemas.microsoft.com/office/powerpoint/2010/main" val="15813742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A052DF-7DF5-394C-EFF1-010992502F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6ADA8FB-7A3A-36A7-ECBC-76B2DC1E54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63DCDA8-2C22-FE6B-7C8E-F62226A722CE}"/>
              </a:ext>
            </a:extLst>
          </p:cNvPr>
          <p:cNvSpPr txBox="1"/>
          <p:nvPr/>
        </p:nvSpPr>
        <p:spPr>
          <a:xfrm>
            <a:off x="989029"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Global Objects </a:t>
            </a:r>
          </a:p>
        </p:txBody>
      </p:sp>
      <p:sp>
        <p:nvSpPr>
          <p:cNvPr id="7" name="TextBox 6">
            <a:extLst>
              <a:ext uri="{FF2B5EF4-FFF2-40B4-BE49-F238E27FC236}">
                <a16:creationId xmlns:a16="http://schemas.microsoft.com/office/drawing/2014/main" id="{DE43CD48-EED4-EDB8-4ECA-2224EFEB2168}"/>
              </a:ext>
            </a:extLst>
          </p:cNvPr>
          <p:cNvSpPr txBox="1"/>
          <p:nvPr/>
        </p:nvSpPr>
        <p:spPr>
          <a:xfrm>
            <a:off x="334651" y="1343222"/>
            <a:ext cx="10694709"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Global object allows to declare variables and functions that can be accessed anywhere.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By default, these are built into the language or the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They are different built-in objects in JavaScript,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String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RegEx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each of these types in detail.</a:t>
            </a:r>
          </a:p>
        </p:txBody>
      </p:sp>
    </p:spTree>
    <p:extLst>
      <p:ext uri="{BB962C8B-B14F-4D97-AF65-F5344CB8AC3E}">
        <p14:creationId xmlns:p14="http://schemas.microsoft.com/office/powerpoint/2010/main" val="18422258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FCE427-987E-EB17-908B-01DD9BDF85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34C2DFC-32AE-82CE-BD20-38FF8C2110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95205B2-920B-120C-16DB-1E2CE664581F}"/>
              </a:ext>
            </a:extLst>
          </p:cNvPr>
          <p:cNvSpPr txBox="1"/>
          <p:nvPr/>
        </p:nvSpPr>
        <p:spPr>
          <a:xfrm>
            <a:off x="913614" y="628222"/>
            <a:ext cx="1036477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built-in JavaScript object 'Date' allows us to work with dates and times displayed as part of the web page. It can be instantiated wherever required using one of the many constructors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D4ABB6AE-A723-063C-FE73-28B0E4D0585F}"/>
              </a:ext>
            </a:extLst>
          </p:cNvPr>
          <p:cNvSpPr txBox="1"/>
          <p:nvPr/>
        </p:nvSpPr>
        <p:spPr>
          <a:xfrm>
            <a:off x="913613" y="2114755"/>
            <a:ext cx="978580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Date is: Thu Jun 18, 2020, 22:17:36 GMT+0530 (India Standard Time) </a:t>
            </a:r>
          </a:p>
        </p:txBody>
      </p:sp>
      <p:sp>
        <p:nvSpPr>
          <p:cNvPr id="9" name="TextBox 8">
            <a:extLst>
              <a:ext uri="{FF2B5EF4-FFF2-40B4-BE49-F238E27FC236}">
                <a16:creationId xmlns:a16="http://schemas.microsoft.com/office/drawing/2014/main" id="{8B41AEF4-E860-78A3-3EC8-180712213827}"/>
              </a:ext>
            </a:extLst>
          </p:cNvPr>
          <p:cNvSpPr txBox="1"/>
          <p:nvPr/>
        </p:nvSpPr>
        <p:spPr>
          <a:xfrm>
            <a:off x="989029" y="33221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OR </a:t>
            </a:r>
          </a:p>
        </p:txBody>
      </p:sp>
      <p:sp>
        <p:nvSpPr>
          <p:cNvPr id="11" name="TextBox 10">
            <a:extLst>
              <a:ext uri="{FF2B5EF4-FFF2-40B4-BE49-F238E27FC236}">
                <a16:creationId xmlns:a16="http://schemas.microsoft.com/office/drawing/2014/main" id="{296BB000-8134-08D9-8594-34FC4ECA1F31}"/>
              </a:ext>
            </a:extLst>
          </p:cNvPr>
          <p:cNvSpPr txBox="1"/>
          <p:nvPr/>
        </p:nvSpPr>
        <p:spPr>
          <a:xfrm>
            <a:off x="913613" y="4028636"/>
            <a:ext cx="1094530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dataObject2 = new Date(2020, 5, 18, 22, 20, 23, 0000);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"+dataObject2);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Date is: Thu Jun 18, 2020, 22:20:23 GMT+0530 (India Standard Time) </a:t>
            </a:r>
          </a:p>
        </p:txBody>
      </p:sp>
      <p:sp>
        <p:nvSpPr>
          <p:cNvPr id="13" name="TextBox 12">
            <a:extLst>
              <a:ext uri="{FF2B5EF4-FFF2-40B4-BE49-F238E27FC236}">
                <a16:creationId xmlns:a16="http://schemas.microsoft.com/office/drawing/2014/main" id="{50FB4043-4514-897E-97A8-89D7B0B5621F}"/>
              </a:ext>
            </a:extLst>
          </p:cNvPr>
          <p:cNvSpPr txBox="1"/>
          <p:nvPr/>
        </p:nvSpPr>
        <p:spPr>
          <a:xfrm>
            <a:off x="969390" y="5115060"/>
            <a:ext cx="1094530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After the object of type 'Date' is ready, you can access and use the built-in methods. Most of the methods provided by the object 'Date' aim at getting a specific portion of the current time.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12221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AFC1A2-C71C-BE7A-C48A-A007389E6B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ADC1F38-B375-F695-5E58-C03F8AD705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BC8726-3EE3-D105-3004-E38A4FA57B12}"/>
              </a:ext>
            </a:extLst>
          </p:cNvPr>
          <p:cNvSpPr txBox="1"/>
          <p:nvPr/>
        </p:nvSpPr>
        <p:spPr>
          <a:xfrm>
            <a:off x="989029" y="647795"/>
            <a:ext cx="952185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table is about the getter methods available on object Date.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A29B263-34E1-2546-D647-3F4AA0BC94AD}"/>
              </a:ext>
            </a:extLst>
          </p:cNvPr>
          <p:cNvPicPr>
            <a:picLocks noChangeAspect="1"/>
          </p:cNvPicPr>
          <p:nvPr/>
        </p:nvPicPr>
        <p:blipFill>
          <a:blip r:embed="rId2"/>
          <a:stretch>
            <a:fillRect/>
          </a:stretch>
        </p:blipFill>
        <p:spPr>
          <a:xfrm>
            <a:off x="1987583" y="1170249"/>
            <a:ext cx="7524750" cy="2028825"/>
          </a:xfrm>
          <a:prstGeom prst="rect">
            <a:avLst/>
          </a:prstGeom>
        </p:spPr>
      </p:pic>
      <p:sp>
        <p:nvSpPr>
          <p:cNvPr id="9" name="TextBox 8">
            <a:extLst>
              <a:ext uri="{FF2B5EF4-FFF2-40B4-BE49-F238E27FC236}">
                <a16:creationId xmlns:a16="http://schemas.microsoft.com/office/drawing/2014/main" id="{44813FA5-16C5-B782-3F2F-53F5F15C7950}"/>
              </a:ext>
            </a:extLst>
          </p:cNvPr>
          <p:cNvSpPr txBox="1"/>
          <p:nvPr/>
        </p:nvSpPr>
        <p:spPr>
          <a:xfrm>
            <a:off x="1098223" y="3413329"/>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68B6A86-FE20-B3E0-A4CE-E36D8253170F}"/>
              </a:ext>
            </a:extLst>
          </p:cNvPr>
          <p:cNvSpPr txBox="1"/>
          <p:nvPr/>
        </p:nvSpPr>
        <p:spPr>
          <a:xfrm>
            <a:off x="1098223" y="3901881"/>
            <a:ext cx="1093980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dateObject1.getDate());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console.log("Day is: " + dateObject1.getDay());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console.log("Year is: " + dateObject1.getYear());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console.log("Hours: " + dateObject1.getHours());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console.log("Month is: " + dateObject1.getMonth());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console.log("Time is: " + dateObject1.getTime());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console.log("Millisecond: " + dateObject1.getMilliseconds()); </a:t>
            </a:r>
          </a:p>
        </p:txBody>
      </p:sp>
    </p:spTree>
    <p:extLst>
      <p:ext uri="{BB962C8B-B14F-4D97-AF65-F5344CB8AC3E}">
        <p14:creationId xmlns:p14="http://schemas.microsoft.com/office/powerpoint/2010/main" val="19786446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B5A85C-AA29-0314-8B5B-77FE618A05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AC81237-8EE3-E750-A342-B756146D1C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09F3EE-1F08-0982-D131-9CE968160779}"/>
              </a:ext>
            </a:extLst>
          </p:cNvPr>
          <p:cNvSpPr txBox="1"/>
          <p:nvPr/>
        </p:nvSpPr>
        <p:spPr>
          <a:xfrm>
            <a:off x="989028" y="566678"/>
            <a:ext cx="8626311"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 is: 18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Day is: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Year is: 120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Horrs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Month is: 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Time is: 1592499518512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Millisecond: 512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9705D8FA-4493-045E-8E91-CEE2A5144A11}"/>
              </a:ext>
            </a:extLst>
          </p:cNvPr>
          <p:cNvSpPr txBox="1"/>
          <p:nvPr/>
        </p:nvSpPr>
        <p:spPr>
          <a:xfrm>
            <a:off x="325224" y="3623762"/>
            <a:ext cx="1043075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Setter methods available on object Date are listed below: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CB585DC-4E0A-9E1C-0CAD-51D250D543FE}"/>
              </a:ext>
            </a:extLst>
          </p:cNvPr>
          <p:cNvPicPr>
            <a:picLocks noChangeAspect="1"/>
          </p:cNvPicPr>
          <p:nvPr/>
        </p:nvPicPr>
        <p:blipFill>
          <a:blip r:embed="rId2"/>
          <a:stretch>
            <a:fillRect/>
          </a:stretch>
        </p:blipFill>
        <p:spPr>
          <a:xfrm>
            <a:off x="2638425" y="4204273"/>
            <a:ext cx="6915150" cy="1971675"/>
          </a:xfrm>
          <a:prstGeom prst="rect">
            <a:avLst/>
          </a:prstGeom>
        </p:spPr>
      </p:pic>
    </p:spTree>
    <p:extLst>
      <p:ext uri="{BB962C8B-B14F-4D97-AF65-F5344CB8AC3E}">
        <p14:creationId xmlns:p14="http://schemas.microsoft.com/office/powerpoint/2010/main" val="42507853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2C42CA-50A5-1ECD-AEF1-561A6E4DFCC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9B95E36-B07A-8EED-A7F0-97BC0D35F8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1783F6-C343-BF5B-1426-74C40B6A15BC}"/>
              </a:ext>
            </a:extLst>
          </p:cNvPr>
          <p:cNvSpPr txBox="1"/>
          <p:nvPr/>
        </p:nvSpPr>
        <p:spPr>
          <a:xfrm>
            <a:off x="91911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2CBDECA-76E5-06CB-9ED8-03E3181D2C06}"/>
              </a:ext>
            </a:extLst>
          </p:cNvPr>
          <p:cNvSpPr txBox="1"/>
          <p:nvPr/>
        </p:nvSpPr>
        <p:spPr>
          <a:xfrm>
            <a:off x="900258" y="1001737"/>
            <a:ext cx="10708849"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dateObject1.setDate(3);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dateObject1.setYear(1996);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dateObject1.setHours(8);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dateObject1.setMonth(7);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dateObject1.setMilliseconds(2000);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dateObject1.getDate());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console.log("Year is: " + dateObject1.getYear());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console.log("Hours: " + dateObject1.getHours());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console.log("Month is: " + dateObject1.getMonth());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console.log("Millisecond: " + dateObject1.getMilliseconds());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 is: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Year is: 96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Hours: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Month is: 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Millisecond: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743847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66A73-1852-88FB-9C0E-A1270D8C8DA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412E7FB5-1548-2F8C-2580-9EE6A8354F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DB1135-75DC-7AAB-B10F-51D34FCECEC7}"/>
              </a:ext>
            </a:extLst>
          </p:cNvPr>
          <p:cNvSpPr txBox="1"/>
          <p:nvPr/>
        </p:nvSpPr>
        <p:spPr>
          <a:xfrm>
            <a:off x="989028" y="671735"/>
            <a:ext cx="10153453"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object is a wrapper for primitive type string that helps to store textual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provides properties and methods to manipulate the given text without writing the code from scratch.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string object consists of only one property, length. It is a read-only property that returns the length of the given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149A634C-F3A4-2375-BDEC-A9783DFB440E}"/>
              </a:ext>
            </a:extLst>
          </p:cNvPr>
          <p:cNvSpPr txBox="1"/>
          <p:nvPr/>
        </p:nvSpPr>
        <p:spPr>
          <a:xfrm>
            <a:off x="989027" y="3226280"/>
            <a:ext cx="989893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Welcom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to JavaScript Session";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console.log("Length is: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myString.length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returns Length is: 28,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space between words are also considered as a character*/ </a:t>
            </a:r>
          </a:p>
        </p:txBody>
      </p:sp>
      <p:sp>
        <p:nvSpPr>
          <p:cNvPr id="9" name="TextBox 8">
            <a:extLst>
              <a:ext uri="{FF2B5EF4-FFF2-40B4-BE49-F238E27FC236}">
                <a16:creationId xmlns:a16="http://schemas.microsoft.com/office/drawing/2014/main" id="{A08AE274-1FE1-2BD4-0C86-D954A08A5BC6}"/>
              </a:ext>
            </a:extLst>
          </p:cNvPr>
          <p:cNvSpPr txBox="1"/>
          <p:nvPr/>
        </p:nvSpPr>
        <p:spPr>
          <a:xfrm>
            <a:off x="989027" y="4678845"/>
            <a:ext cx="1062479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charAt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retrieves a character that resides on the index passed as an argument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2198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A4A71-89E4-CBCE-9BB6-9E8A2CEB92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5F12443-CDC3-EEA6-8D24-311FC80CE6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22D041C-C425-B354-D972-0131DD3C9FB6}"/>
              </a:ext>
            </a:extLst>
          </p:cNvPr>
          <p:cNvSpPr txBox="1"/>
          <p:nvPr/>
        </p:nvSpPr>
        <p:spPr>
          <a:xfrm>
            <a:off x="743495" y="680055"/>
            <a:ext cx="894682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console.log("Character at position 4 is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myString.charAt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Character in position 4 is: l </a:t>
            </a:r>
          </a:p>
        </p:txBody>
      </p:sp>
      <p:sp>
        <p:nvSpPr>
          <p:cNvPr id="7" name="TextBox 6">
            <a:extLst>
              <a:ext uri="{FF2B5EF4-FFF2-40B4-BE49-F238E27FC236}">
                <a16:creationId xmlns:a16="http://schemas.microsoft.com/office/drawing/2014/main" id="{447E88E8-CB8D-E2ED-C4CD-921CDCA1C552}"/>
              </a:ext>
            </a:extLst>
          </p:cNvPr>
          <p:cNvSpPr txBox="1"/>
          <p:nvPr/>
        </p:nvSpPr>
        <p:spPr>
          <a:xfrm>
            <a:off x="428918" y="1728256"/>
            <a:ext cx="1152426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concat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an unlimited number of string arguments, joins them, and returns the combined result as a new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3EC8CE-311E-8A2A-FEB3-92F2C9378624}"/>
              </a:ext>
            </a:extLst>
          </p:cNvPr>
          <p:cNvSpPr txBox="1"/>
          <p:nvPr/>
        </p:nvSpPr>
        <p:spPr>
          <a:xfrm>
            <a:off x="443058" y="3498529"/>
            <a:ext cx="109107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myStr1 = "Hello";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myStr2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myStr3 =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console.log("Concatenated string: "+myStr1.concat(myStr2,myStr3));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Concatenated string: Hello World </a:t>
            </a:r>
          </a:p>
        </p:txBody>
      </p:sp>
      <p:sp>
        <p:nvSpPr>
          <p:cNvPr id="11" name="TextBox 10">
            <a:extLst>
              <a:ext uri="{FF2B5EF4-FFF2-40B4-BE49-F238E27FC236}">
                <a16:creationId xmlns:a16="http://schemas.microsoft.com/office/drawing/2014/main" id="{EA5EA98F-BA6B-0DDE-11C4-5B2198A35EEF}"/>
              </a:ext>
            </a:extLst>
          </p:cNvPr>
          <p:cNvSpPr txBox="1"/>
          <p:nvPr/>
        </p:nvSpPr>
        <p:spPr>
          <a:xfrm>
            <a:off x="428918" y="5225600"/>
            <a:ext cx="1141114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indexOf</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index of the given character or maybe the given set of characters in a string passed as an argument.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9940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BEC8A-CC45-4A3D-9445-288C384857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A36E983-C361-E015-5A39-A80C7B094E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982B0A0-B37C-1373-C967-DBEC45E4827E}"/>
              </a:ext>
            </a:extLst>
          </p:cNvPr>
          <p:cNvSpPr txBox="1"/>
          <p:nvPr/>
        </p:nvSpPr>
        <p:spPr>
          <a:xfrm>
            <a:off x="989029" y="594136"/>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console.log("Index of character l is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myString.indexOf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Index of character l is : 2 </a:t>
            </a:r>
          </a:p>
        </p:txBody>
      </p:sp>
      <p:sp>
        <p:nvSpPr>
          <p:cNvPr id="7" name="TextBox 6">
            <a:extLst>
              <a:ext uri="{FF2B5EF4-FFF2-40B4-BE49-F238E27FC236}">
                <a16:creationId xmlns:a16="http://schemas.microsoft.com/office/drawing/2014/main" id="{FC086FFC-77AF-5671-4CAE-1CE018226F17}"/>
              </a:ext>
            </a:extLst>
          </p:cNvPr>
          <p:cNvSpPr txBox="1"/>
          <p:nvPr/>
        </p:nvSpPr>
        <p:spPr>
          <a:xfrm>
            <a:off x="428918" y="1765963"/>
            <a:ext cx="1092488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match()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makes use of the regular expression to look for a specific string and returns all the strings that match.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B3455BD-95CB-F529-7203-3DF16AC5C34E}"/>
              </a:ext>
            </a:extLst>
          </p:cNvPr>
          <p:cNvSpPr txBox="1"/>
          <p:nvPr/>
        </p:nvSpPr>
        <p:spPr>
          <a:xfrm>
            <a:off x="428918" y="3089402"/>
            <a:ext cx="1133416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myStr.match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an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index: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input: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groups: undefined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console.log("string found at index position: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myStr.match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(/you/).index);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string found at index position: 4*/ </a:t>
            </a:r>
          </a:p>
        </p:txBody>
      </p:sp>
    </p:spTree>
    <p:extLst>
      <p:ext uri="{BB962C8B-B14F-4D97-AF65-F5344CB8AC3E}">
        <p14:creationId xmlns:p14="http://schemas.microsoft.com/office/powerpoint/2010/main" val="6509258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3025D2-73B1-75E7-4ED3-EE983046F2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169AD5-2F8C-F8CC-3406-86E2C19E48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96FA9DC-B9D0-FE27-F14E-479805B8B367}"/>
              </a:ext>
            </a:extLst>
          </p:cNvPr>
          <p:cNvSpPr txBox="1"/>
          <p:nvPr/>
        </p:nvSpPr>
        <p:spPr>
          <a:xfrm>
            <a:off x="989028" y="640552"/>
            <a:ext cx="1036477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replace()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the  substring or the regular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expression.Also</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accepts the string that will be used for the replacement string. The idea is to replace all matches with the replacement string and provide the modified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3A2E7F4-4EBA-EDC3-1A4C-4CE280CBAE70}"/>
              </a:ext>
            </a:extLst>
          </p:cNvPr>
          <p:cNvSpPr txBox="1"/>
          <p:nvPr/>
        </p:nvSpPr>
        <p:spPr>
          <a:xfrm>
            <a:off x="989029" y="2667453"/>
            <a:ext cx="609914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myStr.replace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'they');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Are they enjoying JavaScript? </a:t>
            </a:r>
          </a:p>
        </p:txBody>
      </p:sp>
      <p:sp>
        <p:nvSpPr>
          <p:cNvPr id="9" name="TextBox 8">
            <a:extLst>
              <a:ext uri="{FF2B5EF4-FFF2-40B4-BE49-F238E27FC236}">
                <a16:creationId xmlns:a16="http://schemas.microsoft.com/office/drawing/2014/main" id="{C9ED8AF2-8102-9CAA-0B77-517A0CA133B5}"/>
              </a:ext>
            </a:extLst>
          </p:cNvPr>
          <p:cNvSpPr txBox="1"/>
          <p:nvPr/>
        </p:nvSpPr>
        <p:spPr>
          <a:xfrm>
            <a:off x="989029" y="4028396"/>
            <a:ext cx="11049000"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search()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searches for a match of regular expression in the given string and returns its position. If there is no match, it returns -1.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08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514E53-5C8F-A9E1-655D-375439A098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8D32C5-C413-C5DD-492D-6F4A0AFE53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4EE853B-2CAF-4A94-737F-9DD956C6109D}"/>
              </a:ext>
            </a:extLst>
          </p:cNvPr>
          <p:cNvSpPr txBox="1"/>
          <p:nvPr/>
        </p:nvSpPr>
        <p:spPr>
          <a:xfrm>
            <a:off x="1079369" y="655141"/>
            <a:ext cx="1036477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myString1 = "can you find 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console.log("Occurrence of find in statement1: "+myString1.search('find'));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myString2 = "Or you can not?";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console.log("Occurrence of find in statement2: "+myString2.search('find'));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The Occurrence of find in statement1: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The Occurrence of find in statement2: -1*/ </a:t>
            </a:r>
          </a:p>
        </p:txBody>
      </p:sp>
      <p:sp>
        <p:nvSpPr>
          <p:cNvPr id="7" name="TextBox 6">
            <a:extLst>
              <a:ext uri="{FF2B5EF4-FFF2-40B4-BE49-F238E27FC236}">
                <a16:creationId xmlns:a16="http://schemas.microsoft.com/office/drawing/2014/main" id="{C9E88345-5857-A827-F475-33D64EFF4DEC}"/>
              </a:ext>
            </a:extLst>
          </p:cNvPr>
          <p:cNvSpPr txBox="1"/>
          <p:nvPr/>
        </p:nvSpPr>
        <p:spPr>
          <a:xfrm>
            <a:off x="372357" y="2767082"/>
            <a:ext cx="1166567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split()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splits the given string into the array of substrings where separator marks the index for split begin and end. Suppose, the string consists of a comma (,) then the given string in the argument will be split at every comma.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7D5051-13BB-65B0-0B0D-CA817AE4BD77}"/>
              </a:ext>
            </a:extLst>
          </p:cNvPr>
          <p:cNvSpPr txBox="1"/>
          <p:nvPr/>
        </p:nvSpPr>
        <p:spPr>
          <a:xfrm>
            <a:off x="372356" y="4864479"/>
            <a:ext cx="894132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console.log("Split string based on spaces: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myString.split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Split of string based on spaces: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Hello,World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1319326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21915-E257-A4BF-0D6B-8215354C6D7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6485D18-623F-C8DF-7370-5E62F98A7D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1B61937-9F40-0704-474F-2BE4E330FAFE}"/>
              </a:ext>
            </a:extLst>
          </p:cNvPr>
          <p:cNvSpPr txBox="1"/>
          <p:nvPr/>
        </p:nvSpPr>
        <p:spPr>
          <a:xfrm>
            <a:off x="932469" y="594959"/>
            <a:ext cx="10539952"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slice()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extracts and returns part of a string. The Second parameter is optional.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only one parameter is passed, it is the index from which string will start slicing from till the end of this string. If two parameters are passed, the string between these 2 index values is sliced.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Index value passed as the first parameter is included whereas index value passed as the second parameter is excluded.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6A3A8A9-5D93-AB36-9A61-68870E4EF375}"/>
              </a:ext>
            </a:extLst>
          </p:cNvPr>
          <p:cNvSpPr txBox="1"/>
          <p:nvPr/>
        </p:nvSpPr>
        <p:spPr>
          <a:xfrm>
            <a:off x="932468" y="4222737"/>
            <a:ext cx="9154211"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console.log("Slicing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myString.slice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console.log("Slicing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myString.slice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Slicing using 2 parameters: Hello,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Slicing using 1 parameter: World*/ </a:t>
            </a:r>
          </a:p>
        </p:txBody>
      </p:sp>
    </p:spTree>
    <p:extLst>
      <p:ext uri="{BB962C8B-B14F-4D97-AF65-F5344CB8AC3E}">
        <p14:creationId xmlns:p14="http://schemas.microsoft.com/office/powerpoint/2010/main" val="13566808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6BBAE9-6132-30AA-0539-9594F12F280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97EF1CA-1433-E02A-7A86-C060682A36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BA222A-C12F-40A0-BCC6-BF89F247F69B}"/>
              </a:ext>
            </a:extLst>
          </p:cNvPr>
          <p:cNvSpPr txBox="1"/>
          <p:nvPr/>
        </p:nvSpPr>
        <p:spPr>
          <a:xfrm>
            <a:off x="989029" y="637648"/>
            <a:ext cx="102100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substring()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extracts and returns part of a string. Compared to the slice() method, it can accept a negative parameter, meaning slicing should start from the end.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566F2BF-951F-41B4-FB42-2B89473761CC}"/>
              </a:ext>
            </a:extLst>
          </p:cNvPr>
          <p:cNvSpPr txBox="1"/>
          <p:nvPr/>
        </p:nvSpPr>
        <p:spPr>
          <a:xfrm>
            <a:off x="911258" y="2507820"/>
            <a:ext cx="1084161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console.log("Substring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console.log("Substring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Substring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llo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Substring using 1 parameter: World*/ </a:t>
            </a:r>
          </a:p>
        </p:txBody>
      </p:sp>
      <p:sp>
        <p:nvSpPr>
          <p:cNvPr id="9" name="TextBox 8">
            <a:extLst>
              <a:ext uri="{FF2B5EF4-FFF2-40B4-BE49-F238E27FC236}">
                <a16:creationId xmlns:a16="http://schemas.microsoft.com/office/drawing/2014/main" id="{44F64FA5-891D-8C07-E135-85E1C06BC837}"/>
              </a:ext>
            </a:extLst>
          </p:cNvPr>
          <p:cNvSpPr txBox="1"/>
          <p:nvPr/>
        </p:nvSpPr>
        <p:spPr>
          <a:xfrm>
            <a:off x="989029" y="4262146"/>
            <a:ext cx="11067853"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substr</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like the substring()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difference is, if the second parameter is provided, it takes the first parameter as start Index and second parameter as length for slicing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1453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1A5C00-E48E-F938-AA9F-B3C16A0E76F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690D04-A666-384C-245E-1E79A7D093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0E4785-9BE3-C732-BD3E-10ABAEBEC4A5}"/>
              </a:ext>
            </a:extLst>
          </p:cNvPr>
          <p:cNvSpPr txBox="1"/>
          <p:nvPr/>
        </p:nvSpPr>
        <p:spPr>
          <a:xfrm>
            <a:off x="900259" y="662309"/>
            <a:ext cx="962005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llo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1 parameter: World*/ </a:t>
            </a:r>
          </a:p>
        </p:txBody>
      </p:sp>
      <p:sp>
        <p:nvSpPr>
          <p:cNvPr id="7" name="TextBox 6">
            <a:extLst>
              <a:ext uri="{FF2B5EF4-FFF2-40B4-BE49-F238E27FC236}">
                <a16:creationId xmlns:a16="http://schemas.microsoft.com/office/drawing/2014/main" id="{E48EA7DF-136A-A949-AA2C-D65AD5F63B69}"/>
              </a:ext>
            </a:extLst>
          </p:cNvPr>
          <p:cNvSpPr txBox="1"/>
          <p:nvPr/>
        </p:nvSpPr>
        <p:spPr>
          <a:xfrm>
            <a:off x="900258" y="2505670"/>
            <a:ext cx="962005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toLowerCase</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Converts characters in string to lowercase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EA405EA-8C1C-B53E-EC4A-4F1CBA5601DE}"/>
              </a:ext>
            </a:extLst>
          </p:cNvPr>
          <p:cNvSpPr txBox="1"/>
          <p:nvPr/>
        </p:nvSpPr>
        <p:spPr>
          <a:xfrm>
            <a:off x="900257" y="3918144"/>
            <a:ext cx="875278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console.log("Lower case string: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myString.toLowerCase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Lower case string: hello world </a:t>
            </a:r>
          </a:p>
        </p:txBody>
      </p:sp>
      <p:sp>
        <p:nvSpPr>
          <p:cNvPr id="11" name="TextBox 10">
            <a:extLst>
              <a:ext uri="{FF2B5EF4-FFF2-40B4-BE49-F238E27FC236}">
                <a16:creationId xmlns:a16="http://schemas.microsoft.com/office/drawing/2014/main" id="{FCB5F0DD-33F3-E427-DA52-650351DDAFC2}"/>
              </a:ext>
            </a:extLst>
          </p:cNvPr>
          <p:cNvSpPr txBox="1"/>
          <p:nvPr/>
        </p:nvSpPr>
        <p:spPr>
          <a:xfrm>
            <a:off x="900257" y="5032911"/>
            <a:ext cx="875278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toUpperCase</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Converts characters in string to uppercase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7111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B87ABF-796C-C344-3724-0917B02215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373D0D0-B4D3-75EC-0C55-AB6F0BC39A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515F93-05BE-9169-50BC-7DE7F18C89E6}"/>
              </a:ext>
            </a:extLst>
          </p:cNvPr>
          <p:cNvSpPr txBox="1"/>
          <p:nvPr/>
        </p:nvSpPr>
        <p:spPr>
          <a:xfrm>
            <a:off x="989029" y="565856"/>
            <a:ext cx="94558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console.log("Upper case string: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myString.toUpperCase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Upper case string: HELLO WORLD </a:t>
            </a:r>
          </a:p>
        </p:txBody>
      </p:sp>
    </p:spTree>
    <p:extLst>
      <p:ext uri="{BB962C8B-B14F-4D97-AF65-F5344CB8AC3E}">
        <p14:creationId xmlns:p14="http://schemas.microsoft.com/office/powerpoint/2010/main" val="340314687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EF450E-8D7E-6F89-3F8D-120DA673FED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C808B05-23E0-031C-0B11-266B20C0E2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C96034-0F53-A848-65E6-E906390FD2A7}"/>
              </a:ext>
            </a:extLst>
          </p:cNvPr>
          <p:cNvSpPr txBox="1"/>
          <p:nvPr/>
        </p:nvSpPr>
        <p:spPr>
          <a:xfrm>
            <a:off x="862553" y="705102"/>
            <a:ext cx="10939806"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next object under the category of global objects in JavaScript is Math.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the JavaScript object that is used to make mathematical calculations on the web.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Properties and methods of this object can be called without instantiation of this object because the Math object cannot be instantiated.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Properties: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PI - holds the value of the ratio of the circle’s circumference to its diameter.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SQRT2 - holds the value of the square root of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1E7B81B-9459-2654-9AF6-AD7854660389}"/>
              </a:ext>
            </a:extLst>
          </p:cNvPr>
          <p:cNvSpPr txBox="1"/>
          <p:nvPr/>
        </p:nvSpPr>
        <p:spPr>
          <a:xfrm>
            <a:off x="862553" y="469189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Math.PI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3.14159265358793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Math.SQRT2;//Returns 1.4142135623730951 </a:t>
            </a:r>
          </a:p>
        </p:txBody>
      </p:sp>
    </p:spTree>
    <p:extLst>
      <p:ext uri="{BB962C8B-B14F-4D97-AF65-F5344CB8AC3E}">
        <p14:creationId xmlns:p14="http://schemas.microsoft.com/office/powerpoint/2010/main" val="3167056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77E952-DF33-F625-1212-42B21884F8E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A3B2E25-12A0-2C28-98C4-888F29C9FC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83A526A-C36D-126A-575B-828E154D4B7B}"/>
              </a:ext>
            </a:extLst>
          </p:cNvPr>
          <p:cNvSpPr txBox="1"/>
          <p:nvPr/>
        </p:nvSpPr>
        <p:spPr>
          <a:xfrm>
            <a:off x="989028" y="615893"/>
            <a:ext cx="1009689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max()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multiple numeric values and returns the maximum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E84B2A5-E400-8A78-EFC9-81143098FC7A}"/>
              </a:ext>
            </a:extLst>
          </p:cNvPr>
          <p:cNvSpPr txBox="1"/>
          <p:nvPr/>
        </p:nvSpPr>
        <p:spPr>
          <a:xfrm>
            <a:off x="989029" y="2033535"/>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Math.max</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(10,20,20.4,20.6,30.5);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30.5 </a:t>
            </a:r>
          </a:p>
        </p:txBody>
      </p:sp>
      <p:sp>
        <p:nvSpPr>
          <p:cNvPr id="9" name="TextBox 8">
            <a:extLst>
              <a:ext uri="{FF2B5EF4-FFF2-40B4-BE49-F238E27FC236}">
                <a16:creationId xmlns:a16="http://schemas.microsoft.com/office/drawing/2014/main" id="{BD113B8D-E770-81FB-E40F-4D9E4EF432AF}"/>
              </a:ext>
            </a:extLst>
          </p:cNvPr>
          <p:cNvSpPr txBox="1"/>
          <p:nvPr/>
        </p:nvSpPr>
        <p:spPr>
          <a:xfrm>
            <a:off x="989028" y="2828835"/>
            <a:ext cx="10728490"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min()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multiple numeric values and returns the minimum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63B6639-C30A-56A0-FEF5-793209953E25}"/>
              </a:ext>
            </a:extLst>
          </p:cNvPr>
          <p:cNvSpPr txBox="1"/>
          <p:nvPr/>
        </p:nvSpPr>
        <p:spPr>
          <a:xfrm>
            <a:off x="989029" y="4237611"/>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Math.min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(10,20,20.4,20.6,30.5);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10 </a:t>
            </a:r>
          </a:p>
        </p:txBody>
      </p:sp>
      <p:sp>
        <p:nvSpPr>
          <p:cNvPr id="13" name="TextBox 12">
            <a:extLst>
              <a:ext uri="{FF2B5EF4-FFF2-40B4-BE49-F238E27FC236}">
                <a16:creationId xmlns:a16="http://schemas.microsoft.com/office/drawing/2014/main" id="{E1C2216B-10F3-168C-92CD-FCF8B7E42A17}"/>
              </a:ext>
            </a:extLst>
          </p:cNvPr>
          <p:cNvSpPr txBox="1"/>
          <p:nvPr/>
        </p:nvSpPr>
        <p:spPr>
          <a:xfrm>
            <a:off x="989028" y="5057039"/>
            <a:ext cx="1103957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ceil()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upward rounded value of the given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2560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6E75FE-64DE-C5C0-9485-55858B9C25E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6DB8C6A-F36D-CEFD-A64A-F001A794CC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1CD9734-05A9-8787-86DC-7DD59C251DC0}"/>
              </a:ext>
            </a:extLst>
          </p:cNvPr>
          <p:cNvSpPr txBox="1"/>
          <p:nvPr/>
        </p:nvSpPr>
        <p:spPr>
          <a:xfrm>
            <a:off x="989029" y="610088"/>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Math.ceil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21 </a:t>
            </a:r>
          </a:p>
        </p:txBody>
      </p:sp>
      <p:sp>
        <p:nvSpPr>
          <p:cNvPr id="7" name="TextBox 6">
            <a:extLst>
              <a:ext uri="{FF2B5EF4-FFF2-40B4-BE49-F238E27FC236}">
                <a16:creationId xmlns:a16="http://schemas.microsoft.com/office/drawing/2014/main" id="{1578C9CA-0E10-E079-1763-3B7562E6C1E5}"/>
              </a:ext>
            </a:extLst>
          </p:cNvPr>
          <p:cNvSpPr txBox="1"/>
          <p:nvPr/>
        </p:nvSpPr>
        <p:spPr>
          <a:xfrm>
            <a:off x="362931" y="1527390"/>
            <a:ext cx="921470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floor()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downward rounded value of the given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229DBD2-0442-FF71-21C7-354D1C39FE9B}"/>
              </a:ext>
            </a:extLst>
          </p:cNvPr>
          <p:cNvSpPr txBox="1"/>
          <p:nvPr/>
        </p:nvSpPr>
        <p:spPr>
          <a:xfrm>
            <a:off x="362931" y="2850829"/>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Math.floor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20 </a:t>
            </a:r>
          </a:p>
        </p:txBody>
      </p:sp>
      <p:sp>
        <p:nvSpPr>
          <p:cNvPr id="11" name="TextBox 10">
            <a:extLst>
              <a:ext uri="{FF2B5EF4-FFF2-40B4-BE49-F238E27FC236}">
                <a16:creationId xmlns:a16="http://schemas.microsoft.com/office/drawing/2014/main" id="{E3999CDA-9843-4C13-C2DE-C5AB9060E1B8}"/>
              </a:ext>
            </a:extLst>
          </p:cNvPr>
          <p:cNvSpPr txBox="1"/>
          <p:nvPr/>
        </p:nvSpPr>
        <p:spPr>
          <a:xfrm>
            <a:off x="362931" y="3587926"/>
            <a:ext cx="11062356"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random()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any random number between 0 and 1 inclusive of 0 and exclusive of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B0C0C70-6276-096F-89F2-097E3152B191}"/>
              </a:ext>
            </a:extLst>
          </p:cNvPr>
          <p:cNvSpPr txBox="1"/>
          <p:nvPr/>
        </p:nvSpPr>
        <p:spPr>
          <a:xfrm>
            <a:off x="362931" y="512552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Math.random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0.19083299074925186 </a:t>
            </a:r>
          </a:p>
        </p:txBody>
      </p:sp>
    </p:spTree>
    <p:extLst>
      <p:ext uri="{BB962C8B-B14F-4D97-AF65-F5344CB8AC3E}">
        <p14:creationId xmlns:p14="http://schemas.microsoft.com/office/powerpoint/2010/main" val="23063648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F0AD7-9560-7149-7C30-7BBC17B638A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4879991-7E88-7F03-E25A-306F9F7FAD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9CA062A-DD08-5AAA-25ED-72C9F5225BB9}"/>
              </a:ext>
            </a:extLst>
          </p:cNvPr>
          <p:cNvSpPr txBox="1"/>
          <p:nvPr/>
        </p:nvSpPr>
        <p:spPr>
          <a:xfrm>
            <a:off x="909686" y="578186"/>
            <a:ext cx="9780310"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round()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value of the given number rounded to the nearest integer.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18E6EDA-8890-E94F-9887-6A612E26D9D3}"/>
              </a:ext>
            </a:extLst>
          </p:cNvPr>
          <p:cNvSpPr txBox="1"/>
          <p:nvPr/>
        </p:nvSpPr>
        <p:spPr>
          <a:xfrm>
            <a:off x="909686" y="2080670"/>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Math.round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31 </a:t>
            </a:r>
          </a:p>
        </p:txBody>
      </p:sp>
      <p:sp>
        <p:nvSpPr>
          <p:cNvPr id="9" name="TextBox 8">
            <a:extLst>
              <a:ext uri="{FF2B5EF4-FFF2-40B4-BE49-F238E27FC236}">
                <a16:creationId xmlns:a16="http://schemas.microsoft.com/office/drawing/2014/main" id="{153E52E5-2370-9704-A4F1-45828985C837}"/>
              </a:ext>
            </a:extLst>
          </p:cNvPr>
          <p:cNvSpPr txBox="1"/>
          <p:nvPr/>
        </p:nvSpPr>
        <p:spPr>
          <a:xfrm>
            <a:off x="909686" y="2906046"/>
            <a:ext cx="609914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sqrt()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square root of given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486E091-E26B-90C3-4ACD-432384AEC75C}"/>
              </a:ext>
            </a:extLst>
          </p:cNvPr>
          <p:cNvSpPr txBox="1"/>
          <p:nvPr/>
        </p:nvSpPr>
        <p:spPr>
          <a:xfrm>
            <a:off x="909686" y="4530700"/>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Math.sqrt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 </a:t>
            </a:r>
          </a:p>
        </p:txBody>
      </p:sp>
    </p:spTree>
    <p:extLst>
      <p:ext uri="{BB962C8B-B14F-4D97-AF65-F5344CB8AC3E}">
        <p14:creationId xmlns:p14="http://schemas.microsoft.com/office/powerpoint/2010/main" val="84284675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357F5C-6182-39ED-6563-4BCA3534C6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07E71E1-272F-EAF6-9C9B-3544C8BFE2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5244927-ED00-9C15-AFEC-1B02E94DB595}"/>
              </a:ext>
            </a:extLst>
          </p:cNvPr>
          <p:cNvSpPr txBox="1"/>
          <p:nvPr/>
        </p:nvSpPr>
        <p:spPr>
          <a:xfrm>
            <a:off x="136688" y="920453"/>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 is an acronym for JavaScript Object Notation.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a lightweight data-interchange format used for storing and sharing data between client and server over the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example, to store and share customer information over the web, this is how the corresponding JSON data will be like: </a:t>
            </a:r>
          </a:p>
        </p:txBody>
      </p:sp>
      <p:sp>
        <p:nvSpPr>
          <p:cNvPr id="7" name="TextBox 6">
            <a:extLst>
              <a:ext uri="{FF2B5EF4-FFF2-40B4-BE49-F238E27FC236}">
                <a16:creationId xmlns:a16="http://schemas.microsoft.com/office/drawing/2014/main" id="{300AEC4C-C79C-1703-EA92-A1B96FF6D45A}"/>
              </a:ext>
            </a:extLst>
          </p:cNvPr>
          <p:cNvSpPr txBox="1"/>
          <p:nvPr/>
        </p:nvSpPr>
        <p:spPr>
          <a:xfrm>
            <a:off x="136688" y="3279338"/>
            <a:ext cx="11217112"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"Bob",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Morry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"Albert",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"Smith"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"Kate",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"Ward"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//Where data is the JSON object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//customers is the array name </a:t>
            </a:r>
          </a:p>
        </p:txBody>
      </p:sp>
    </p:spTree>
    <p:extLst>
      <p:ext uri="{BB962C8B-B14F-4D97-AF65-F5344CB8AC3E}">
        <p14:creationId xmlns:p14="http://schemas.microsoft.com/office/powerpoint/2010/main" val="325783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D529CE-70D7-F3EA-5C77-AFAFDC247C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98B205-F8A6-5FA5-6E90-294F281173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13981F-3032-989A-3D11-457043FC034C}"/>
              </a:ext>
            </a:extLst>
          </p:cNvPr>
          <p:cNvSpPr txBox="1"/>
          <p:nvPr/>
        </p:nvSpPr>
        <p:spPr>
          <a:xfrm>
            <a:off x="146115" y="944392"/>
            <a:ext cx="11665670"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this code, the variable 'data' is exactly like the literal notation syntax used for object creation in JavaScript. Whereas there is a very small difference.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JavaScript objects, the key is not put in quotes and if values are of string data type they can be put in single or double-quotes.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But for JSON object, it is mandatory to put the key inside double quotes and all the values of type string inside double quotes.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EF699AA-0B90-9D17-59B7-62E5546EBD8E}"/>
              </a:ext>
            </a:extLst>
          </p:cNvPr>
          <p:cNvSpPr txBox="1"/>
          <p:nvPr/>
        </p:nvSpPr>
        <p:spPr>
          <a:xfrm>
            <a:off x="146115" y="4114491"/>
            <a:ext cx="1177879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Object: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//key need not be enclosed within quotes for JavaScript Objects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JSON Object: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//key must be enclosed within quotes for JSON Objects </a:t>
            </a:r>
          </a:p>
        </p:txBody>
      </p:sp>
      <p:sp>
        <p:nvSpPr>
          <p:cNvPr id="9" name="TextBox 8">
            <a:extLst>
              <a:ext uri="{FF2B5EF4-FFF2-40B4-BE49-F238E27FC236}">
                <a16:creationId xmlns:a16="http://schemas.microsoft.com/office/drawing/2014/main" id="{A9A4F2F8-C78B-1D67-6DE8-426F33B4D9C8}"/>
              </a:ext>
            </a:extLst>
          </p:cNvPr>
          <p:cNvSpPr txBox="1"/>
          <p:nvPr/>
        </p:nvSpPr>
        <p:spPr>
          <a:xfrm>
            <a:off x="146114" y="5427184"/>
            <a:ext cx="1120768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 is a text-only format. It travels over the network as a string.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1367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A6D93-C250-646C-B628-5E596E037C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310E-803D-F1A9-1BEC-31FC65AA60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FEFE98E-2A22-8CC0-1B1F-DDB89121826C}"/>
              </a:ext>
            </a:extLst>
          </p:cNvPr>
          <p:cNvSpPr txBox="1"/>
          <p:nvPr/>
        </p:nvSpPr>
        <p:spPr>
          <a:xfrm>
            <a:off x="909686" y="656503"/>
            <a:ext cx="1004426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Following are the two methods provided by the JSON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parse()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Used to parse a string as JSON and helps the program to process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90BD290-E82E-77C1-D1B3-643C26AFBB91}"/>
              </a:ext>
            </a:extLst>
          </p:cNvPr>
          <p:cNvSpPr txBox="1"/>
          <p:nvPr/>
        </p:nvSpPr>
        <p:spPr>
          <a:xfrm>
            <a:off x="909685" y="2675429"/>
            <a:ext cx="939381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stringJSON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":"Fernandes"}'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JSON.parse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stringJSON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p:txBody>
      </p:sp>
      <p:sp>
        <p:nvSpPr>
          <p:cNvPr id="9" name="TextBox 8">
            <a:extLst>
              <a:ext uri="{FF2B5EF4-FFF2-40B4-BE49-F238E27FC236}">
                <a16:creationId xmlns:a16="http://schemas.microsoft.com/office/drawing/2014/main" id="{F34C4D9B-54B0-A3E4-DFEE-6E284AA4CB5D}"/>
              </a:ext>
            </a:extLst>
          </p:cNvPr>
          <p:cNvSpPr txBox="1"/>
          <p:nvPr/>
        </p:nvSpPr>
        <p:spPr>
          <a:xfrm>
            <a:off x="909685" y="4067916"/>
            <a:ext cx="981801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stringify</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Returns the JSON string corresponding to the given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ACA4516-6182-24C7-6239-F94C93EAA0FC}"/>
              </a:ext>
            </a:extLst>
          </p:cNvPr>
          <p:cNvSpPr txBox="1"/>
          <p:nvPr/>
        </p:nvSpPr>
        <p:spPr>
          <a:xfrm>
            <a:off x="909685" y="5391355"/>
            <a:ext cx="1060987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JSON.stringify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":"Fernandes"} </a:t>
            </a:r>
          </a:p>
        </p:txBody>
      </p:sp>
    </p:spTree>
    <p:extLst>
      <p:ext uri="{BB962C8B-B14F-4D97-AF65-F5344CB8AC3E}">
        <p14:creationId xmlns:p14="http://schemas.microsoft.com/office/powerpoint/2010/main" val="24067522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4940E-0BAC-0509-17FA-8574A20662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9C1E40-0D20-FE77-209E-82CB89FD3E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4EC0AB4-A800-B66A-74C2-5AA04CB504CD}"/>
              </a:ext>
            </a:extLst>
          </p:cNvPr>
          <p:cNvSpPr txBox="1"/>
          <p:nvPr/>
        </p:nvSpPr>
        <p:spPr>
          <a:xfrm>
            <a:off x="989029" y="60718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Browser Object Model </a:t>
            </a:r>
          </a:p>
        </p:txBody>
      </p:sp>
      <p:sp>
        <p:nvSpPr>
          <p:cNvPr id="6" name="TextBox 5">
            <a:extLst>
              <a:ext uri="{FF2B5EF4-FFF2-40B4-BE49-F238E27FC236}">
                <a16:creationId xmlns:a16="http://schemas.microsoft.com/office/drawing/2014/main" id="{CE6C684F-B607-400C-2CB1-863E6D6B24FE}"/>
              </a:ext>
            </a:extLst>
          </p:cNvPr>
          <p:cNvSpPr txBox="1"/>
          <p:nvPr/>
        </p:nvSpPr>
        <p:spPr>
          <a:xfrm>
            <a:off x="136688" y="1157415"/>
            <a:ext cx="11552549" cy="3785652"/>
          </a:xfrm>
          <a:prstGeom prst="rect">
            <a:avLst/>
          </a:prstGeom>
          <a:noFill/>
        </p:spPr>
        <p:txBody>
          <a:bodyPr wrap="square">
            <a:spAutoFit/>
          </a:bodyPr>
          <a:lstStyle/>
          <a:p>
            <a:r>
              <a:rPr lang="en-US" sz="2000" dirty="0">
                <a:solidFill>
                  <a:schemeClr val="tx1">
                    <a:lumMod val="65000"/>
                    <a:lumOff val="35000"/>
                  </a:schemeClr>
                </a:solidFill>
                <a:effectLst/>
              </a:rPr>
              <a:t>As you know that, JavaScript is capable of dynamically manipulating the content and style of HTML elements of the web page currently rendered on the browser. The content given for para during HTML creation or the style given for heading during HTML creation can be changed even after the page has arrived on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This dynamic manipulation of an HTML page on the client-side itself is achieved with the help of built-in browser objects. They allow JavaScript code to programmatically control the browser and are collectively known as Browser Object Model (BOM).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programming purposes, the BOM model virtually splits the browser into different parts and refers to each part as a different type of built-in object. BOM is a hierarchy of multiple objects. 'window' object is the root object and consists of other objects in a hierarchy, such as, 'history' object, 'navigator' object, 'location' object, and 'document' object. </a:t>
            </a:r>
          </a:p>
        </p:txBody>
      </p:sp>
      <p:pic>
        <p:nvPicPr>
          <p:cNvPr id="8" name="Picture 7">
            <a:extLst>
              <a:ext uri="{FF2B5EF4-FFF2-40B4-BE49-F238E27FC236}">
                <a16:creationId xmlns:a16="http://schemas.microsoft.com/office/drawing/2014/main" id="{DEBC5AC6-1DE0-2B84-3145-621F63F36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949" y="5031632"/>
            <a:ext cx="6013857" cy="1175777"/>
          </a:xfrm>
          <a:prstGeom prst="rect">
            <a:avLst/>
          </a:prstGeom>
        </p:spPr>
      </p:pic>
    </p:spTree>
    <p:extLst>
      <p:ext uri="{BB962C8B-B14F-4D97-AF65-F5344CB8AC3E}">
        <p14:creationId xmlns:p14="http://schemas.microsoft.com/office/powerpoint/2010/main" val="233945707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B1D71F-E2C0-B101-AF3F-D12A339755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84B24B-D516-6A8C-85E3-4BE94257B929}"/>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074DDA51-F4DB-E9F4-4CE0-2A4DF212776E}"/>
              </a:ext>
            </a:extLst>
          </p:cNvPr>
          <p:cNvSpPr txBox="1"/>
          <p:nvPr/>
        </p:nvSpPr>
        <p:spPr>
          <a:xfrm>
            <a:off x="155542" y="910307"/>
            <a:ext cx="11477134" cy="2862322"/>
          </a:xfrm>
          <a:prstGeom prst="rect">
            <a:avLst/>
          </a:prstGeom>
          <a:noFill/>
        </p:spPr>
        <p:txBody>
          <a:bodyPr wrap="square">
            <a:spAutoFit/>
          </a:bodyPr>
          <a:lstStyle/>
          <a:p>
            <a:r>
              <a:rPr lang="en-US" sz="2000" dirty="0">
                <a:solidFill>
                  <a:schemeClr val="tx1">
                    <a:lumMod val="65000"/>
                    <a:lumOff val="35000"/>
                  </a:schemeClr>
                </a:solidFill>
                <a:effectLst/>
              </a:rPr>
              <a:t>The HTML web page that gets loaded on the browser is represented using the 'document' object of the BOM model.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object considers the web page as a tree which is referred to as Document Object Model(DOM). Each node of this tree represents HTML elements in the page as 'element' object and its attributes as properties of the 'element' object.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W3C provides DOM API consisting of properties and methods that help in traversal and manipulation of the HTML page. </a:t>
            </a:r>
          </a:p>
        </p:txBody>
      </p:sp>
      <p:sp>
        <p:nvSpPr>
          <p:cNvPr id="7" name="TextBox 6">
            <a:extLst>
              <a:ext uri="{FF2B5EF4-FFF2-40B4-BE49-F238E27FC236}">
                <a16:creationId xmlns:a16="http://schemas.microsoft.com/office/drawing/2014/main" id="{8FDDB1CB-F813-C5BA-BE26-D60FF86C37FA}"/>
              </a:ext>
            </a:extLst>
          </p:cNvPr>
          <p:cNvSpPr txBox="1"/>
          <p:nvPr/>
        </p:nvSpPr>
        <p:spPr>
          <a:xfrm>
            <a:off x="155542" y="4132091"/>
            <a:ext cx="11901340" cy="1323439"/>
          </a:xfrm>
          <a:prstGeom prst="rect">
            <a:avLst/>
          </a:prstGeom>
          <a:noFill/>
        </p:spPr>
        <p:txBody>
          <a:bodyPr wrap="square">
            <a:spAutoFit/>
          </a:bodyPr>
          <a:lstStyle/>
          <a:p>
            <a:r>
              <a:rPr lang="en-US" sz="2000" dirty="0">
                <a:solidFill>
                  <a:schemeClr val="tx1">
                    <a:lumMod val="65000"/>
                    <a:lumOff val="35000"/>
                  </a:schemeClr>
                </a:solidFill>
                <a:effectLst/>
              </a:rPr>
              <a:t>Shown below is the HTML web page and it's corresponding DOM structure that can be accessed using DOM API methods and properties: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Sample HTML Code: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575352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48C2D-F0C4-63F9-21F2-AB463DB0C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201F3B-D5F9-B35E-E2D1-B4D2010B2593}"/>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5" name="TextBox 4">
            <a:extLst>
              <a:ext uri="{FF2B5EF4-FFF2-40B4-BE49-F238E27FC236}">
                <a16:creationId xmlns:a16="http://schemas.microsoft.com/office/drawing/2014/main" id="{40CCD951-43ED-797A-5381-66B46BF5AA90}"/>
              </a:ext>
            </a:extLst>
          </p:cNvPr>
          <p:cNvSpPr txBox="1"/>
          <p:nvPr/>
        </p:nvSpPr>
        <p:spPr>
          <a:xfrm>
            <a:off x="989029" y="601406"/>
            <a:ext cx="9078798" cy="3416320"/>
          </a:xfrm>
          <a:prstGeom prst="rect">
            <a:avLst/>
          </a:prstGeom>
          <a:noFill/>
        </p:spPr>
        <p:txBody>
          <a:bodyPr wrap="square">
            <a:spAutoFit/>
          </a:bodyPr>
          <a:lstStyle/>
          <a:p>
            <a:r>
              <a:rPr lang="en-IN" dirty="0"/>
              <a:t>&lt;html&gt; </a:t>
            </a:r>
          </a:p>
          <a:p>
            <a:r>
              <a:rPr lang="en-IN" dirty="0"/>
              <a:t>&lt;head&gt; </a:t>
            </a:r>
          </a:p>
          <a:p>
            <a:r>
              <a:rPr lang="en-IN" dirty="0"/>
              <a:t>    &lt;title&gt;JavaScript DOM Implementation&lt;/title&gt; </a:t>
            </a:r>
          </a:p>
          <a:p>
            <a:r>
              <a:rPr lang="en-IN" dirty="0"/>
              <a:t>&lt;/head&gt; </a:t>
            </a:r>
          </a:p>
          <a:p>
            <a:r>
              <a:rPr lang="en-IN" dirty="0"/>
              <a:t>&lt;body&gt; </a:t>
            </a:r>
          </a:p>
          <a:p>
            <a:r>
              <a:rPr lang="en-IN" dirty="0"/>
              <a:t>    &lt;h3&gt;Let us see how HTML is rendered as DOM&lt;/h3&gt; </a:t>
            </a:r>
          </a:p>
          <a:p>
            <a:r>
              <a:rPr lang="en-IN" dirty="0"/>
              <a:t>    &lt;</a:t>
            </a:r>
            <a:r>
              <a:rPr lang="en-IN" dirty="0" err="1"/>
              <a:t>ul</a:t>
            </a:r>
            <a:r>
              <a:rPr lang="en-IN" dirty="0"/>
              <a:t>&gt; </a:t>
            </a:r>
          </a:p>
          <a:p>
            <a:r>
              <a:rPr lang="en-IN" dirty="0"/>
              <a:t>        &lt;h5&gt;Here is the list of things we will learn&lt;/h5&gt; </a:t>
            </a:r>
          </a:p>
          <a:p>
            <a:r>
              <a:rPr lang="en-IN" dirty="0"/>
              <a:t>        &lt;li&gt;JavaScript Object Document&lt;/li&gt; </a:t>
            </a:r>
          </a:p>
          <a:p>
            <a:r>
              <a:rPr lang="en-IN" dirty="0"/>
              <a:t>    &lt;/</a:t>
            </a:r>
            <a:r>
              <a:rPr lang="en-IN" dirty="0" err="1"/>
              <a:t>ul</a:t>
            </a:r>
            <a:r>
              <a:rPr lang="en-IN" dirty="0"/>
              <a:t>&gt; </a:t>
            </a:r>
          </a:p>
          <a:p>
            <a:r>
              <a:rPr lang="en-IN" dirty="0"/>
              <a:t>&lt;/body&gt; </a:t>
            </a:r>
          </a:p>
          <a:p>
            <a:r>
              <a:rPr lang="en-IN" dirty="0"/>
              <a:t>&lt;/html&gt; </a:t>
            </a:r>
          </a:p>
        </p:txBody>
      </p:sp>
      <p:sp>
        <p:nvSpPr>
          <p:cNvPr id="7" name="TextBox 6">
            <a:extLst>
              <a:ext uri="{FF2B5EF4-FFF2-40B4-BE49-F238E27FC236}">
                <a16:creationId xmlns:a16="http://schemas.microsoft.com/office/drawing/2014/main" id="{9AA5D1B5-A038-2B04-F46A-409AB3832E2F}"/>
              </a:ext>
            </a:extLst>
          </p:cNvPr>
          <p:cNvSpPr txBox="1"/>
          <p:nvPr/>
        </p:nvSpPr>
        <p:spPr>
          <a:xfrm>
            <a:off x="826808" y="4542443"/>
            <a:ext cx="6099142" cy="400110"/>
          </a:xfrm>
          <a:prstGeom prst="rect">
            <a:avLst/>
          </a:prstGeom>
          <a:noFill/>
        </p:spPr>
        <p:txBody>
          <a:bodyPr wrap="square">
            <a:spAutoFit/>
          </a:bodyPr>
          <a:lstStyle/>
          <a:p>
            <a:r>
              <a:rPr lang="en-IN" sz="2000" b="1" dirty="0">
                <a:solidFill>
                  <a:schemeClr val="tx1">
                    <a:lumMod val="65000"/>
                    <a:lumOff val="35000"/>
                  </a:schemeClr>
                </a:solidFill>
              </a:rPr>
              <a:t>DOM Structure:</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E32518D-1CE3-3741-AE93-10C3D726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308" y="3429000"/>
            <a:ext cx="8007285" cy="3196054"/>
          </a:xfrm>
          <a:prstGeom prst="rect">
            <a:avLst/>
          </a:prstGeom>
        </p:spPr>
      </p:pic>
    </p:spTree>
    <p:extLst>
      <p:ext uri="{BB962C8B-B14F-4D97-AF65-F5344CB8AC3E}">
        <p14:creationId xmlns:p14="http://schemas.microsoft.com/office/powerpoint/2010/main" val="423086295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C79A92-D2E9-973A-3C4E-94274E569D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C99A55-8394-8642-3DA8-EB2AFC217F33}"/>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BCEBB302-7416-AD14-98E2-4D9C41F8D899}"/>
              </a:ext>
            </a:extLst>
          </p:cNvPr>
          <p:cNvSpPr txBox="1"/>
          <p:nvPr/>
        </p:nvSpPr>
        <p:spPr>
          <a:xfrm>
            <a:off x="989028" y="641270"/>
            <a:ext cx="10078039" cy="707886"/>
          </a:xfrm>
          <a:prstGeom prst="rect">
            <a:avLst/>
          </a:prstGeom>
          <a:noFill/>
        </p:spPr>
        <p:txBody>
          <a:bodyPr wrap="square">
            <a:spAutoFit/>
          </a:bodyPr>
          <a:lstStyle/>
          <a:p>
            <a:r>
              <a:rPr lang="en-US" sz="2000" dirty="0">
                <a:solidFill>
                  <a:schemeClr val="tx1">
                    <a:lumMod val="65000"/>
                    <a:lumOff val="35000"/>
                  </a:schemeClr>
                </a:solidFill>
              </a:rPr>
              <a:t>There are certain methods and properties that allow to traverse the DOM tree and manipulate content or style for the specified node representing the HTML element.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85598C-D25C-B3E9-E7FF-3372B6D713C9}"/>
              </a:ext>
            </a:extLst>
          </p:cNvPr>
          <p:cNvSpPr txBox="1"/>
          <p:nvPr/>
        </p:nvSpPr>
        <p:spPr>
          <a:xfrm>
            <a:off x="989028" y="1457781"/>
            <a:ext cx="10568233" cy="2246769"/>
          </a:xfrm>
          <a:prstGeom prst="rect">
            <a:avLst/>
          </a:prstGeom>
          <a:noFill/>
        </p:spPr>
        <p:txBody>
          <a:bodyPr wrap="square">
            <a:spAutoFit/>
          </a:bodyPr>
          <a:lstStyle/>
          <a:p>
            <a:r>
              <a:rPr lang="en-US" sz="2000" dirty="0">
                <a:solidFill>
                  <a:schemeClr val="tx1">
                    <a:lumMod val="65000"/>
                    <a:lumOff val="35000"/>
                  </a:schemeClr>
                </a:solidFill>
                <a:effectLst/>
              </a:rPr>
              <a:t>To access an element in the HTML page, following methods can be used on the 'document' object from DOM.</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getElementById</a:t>
            </a:r>
            <a:r>
              <a:rPr lang="en-US" sz="2000" b="1" dirty="0">
                <a:solidFill>
                  <a:schemeClr val="tx1">
                    <a:lumMod val="65000"/>
                    <a:lumOff val="35000"/>
                  </a:schemeClr>
                </a:solidFill>
                <a:effectLst/>
              </a:rPr>
              <a:t>(x) </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Finds element with id 'x' and returns an object of type element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F3E8A41-70EB-CC47-23A2-592415EB5699}"/>
              </a:ext>
            </a:extLst>
          </p:cNvPr>
          <p:cNvSpPr txBox="1"/>
          <p:nvPr/>
        </p:nvSpPr>
        <p:spPr>
          <a:xfrm>
            <a:off x="989028" y="3916870"/>
            <a:ext cx="9917784" cy="1754326"/>
          </a:xfrm>
          <a:prstGeom prst="rect">
            <a:avLst/>
          </a:prstGeom>
          <a:noFill/>
        </p:spPr>
        <p:txBody>
          <a:bodyPr wrap="square">
            <a:spAutoFit/>
          </a:bodyPr>
          <a:lstStyle/>
          <a:p>
            <a:r>
              <a:rPr lang="en-IN" dirty="0"/>
              <a:t>&lt;p id="p1"&gt; Paragraph 1&lt;/p&gt; </a:t>
            </a:r>
          </a:p>
          <a:p>
            <a:r>
              <a:rPr lang="en-IN" dirty="0"/>
              <a:t>&lt;p&gt; Paragraph 2&lt;/p&gt; </a:t>
            </a:r>
          </a:p>
          <a:p>
            <a:r>
              <a:rPr lang="en-IN" dirty="0"/>
              <a:t>&lt;script&gt; </a:t>
            </a:r>
          </a:p>
          <a:p>
            <a:r>
              <a:rPr lang="en-IN" dirty="0"/>
              <a:t>    //Selects paragraph having id 'p1'</a:t>
            </a:r>
          </a:p>
          <a:p>
            <a:r>
              <a:rPr lang="en-IN" dirty="0"/>
              <a:t>    </a:t>
            </a:r>
            <a:r>
              <a:rPr lang="en-IN" dirty="0" err="1"/>
              <a:t>document.getElementById</a:t>
            </a:r>
            <a:r>
              <a:rPr lang="en-IN" dirty="0"/>
              <a:t>('p1'); </a:t>
            </a:r>
          </a:p>
          <a:p>
            <a:r>
              <a:rPr lang="en-IN" dirty="0"/>
              <a:t>&lt;/script&gt; </a:t>
            </a:r>
          </a:p>
        </p:txBody>
      </p:sp>
    </p:spTree>
    <p:extLst>
      <p:ext uri="{BB962C8B-B14F-4D97-AF65-F5344CB8AC3E}">
        <p14:creationId xmlns:p14="http://schemas.microsoft.com/office/powerpoint/2010/main" val="11605046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FAD358-7D72-6534-6834-15841DEFC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79B8B0-D729-006D-9412-19E07EC883C8}"/>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E20ACA93-995B-B57A-01FF-CAED7107B4D1}"/>
              </a:ext>
            </a:extLst>
          </p:cNvPr>
          <p:cNvSpPr txBox="1"/>
          <p:nvPr/>
        </p:nvSpPr>
        <p:spPr>
          <a:xfrm>
            <a:off x="989028" y="625320"/>
            <a:ext cx="9917783" cy="1323439"/>
          </a:xfrm>
          <a:prstGeom prst="rect">
            <a:avLst/>
          </a:prstGeom>
          <a:noFill/>
        </p:spPr>
        <p:txBody>
          <a:bodyPr wrap="square">
            <a:spAutoFit/>
          </a:bodyPr>
          <a:lstStyle/>
          <a:p>
            <a:r>
              <a:rPr lang="en-US" sz="2000" b="1" dirty="0" err="1">
                <a:solidFill>
                  <a:schemeClr val="tx1">
                    <a:lumMod val="65000"/>
                    <a:lumOff val="35000"/>
                  </a:schemeClr>
                </a:solidFill>
                <a:effectLst/>
              </a:rPr>
              <a:t>getElementsByTagName</a:t>
            </a:r>
            <a:r>
              <a:rPr lang="en-US" sz="2000" b="1" dirty="0">
                <a:solidFill>
                  <a:schemeClr val="tx1">
                    <a:lumMod val="65000"/>
                    <a:lumOff val="35000"/>
                  </a:schemeClr>
                </a:solidFill>
                <a:effectLst/>
              </a:rPr>
              <a:t>(x)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Find element(s) whose tag name is 'x' and return </a:t>
            </a:r>
            <a:r>
              <a:rPr lang="en-US" sz="2000" dirty="0" err="1">
                <a:solidFill>
                  <a:schemeClr val="tx1">
                    <a:lumMod val="65000"/>
                    <a:lumOff val="35000"/>
                  </a:schemeClr>
                </a:solidFill>
                <a:effectLst/>
              </a:rPr>
              <a:t>NodeList</a:t>
            </a:r>
            <a:r>
              <a:rPr lang="en-US" sz="2000" dirty="0">
                <a:solidFill>
                  <a:schemeClr val="tx1">
                    <a:lumMod val="65000"/>
                    <a:lumOff val="35000"/>
                  </a:schemeClr>
                </a:solidFill>
                <a:effectLst/>
              </a:rPr>
              <a:t>, which is a list of element objects.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485BDF1-F0CA-A9B6-D097-EBC353123F72}"/>
              </a:ext>
            </a:extLst>
          </p:cNvPr>
          <p:cNvSpPr txBox="1"/>
          <p:nvPr/>
        </p:nvSpPr>
        <p:spPr>
          <a:xfrm>
            <a:off x="989029" y="1948759"/>
            <a:ext cx="9531284" cy="2308324"/>
          </a:xfrm>
          <a:prstGeom prst="rect">
            <a:avLst/>
          </a:prstGeom>
          <a:noFill/>
        </p:spPr>
        <p:txBody>
          <a:bodyPr wrap="square">
            <a:spAutoFit/>
          </a:bodyPr>
          <a:lstStyle/>
          <a:p>
            <a:r>
              <a:rPr lang="en-IN" dirty="0"/>
              <a:t>&lt;p id="p1"&gt;Paragraph 1&lt;/p&gt; </a:t>
            </a:r>
          </a:p>
          <a:p>
            <a:r>
              <a:rPr lang="en-IN" dirty="0"/>
              <a:t>&lt;p&gt;Paragraph 2&lt;/p&gt; </a:t>
            </a:r>
          </a:p>
          <a:p>
            <a:r>
              <a:rPr lang="en-IN" dirty="0"/>
              <a:t>&lt;script&gt; </a:t>
            </a:r>
          </a:p>
          <a:p>
            <a:r>
              <a:rPr lang="en-IN" dirty="0"/>
              <a:t>    </a:t>
            </a:r>
            <a:r>
              <a:rPr lang="en-IN" dirty="0" err="1"/>
              <a:t>document.getElementsByTagName</a:t>
            </a:r>
            <a:r>
              <a:rPr lang="en-IN" dirty="0"/>
              <a:t>('p'); </a:t>
            </a:r>
          </a:p>
          <a:p>
            <a:r>
              <a:rPr lang="en-IN" dirty="0"/>
              <a:t>&lt;/script&gt; </a:t>
            </a:r>
          </a:p>
          <a:p>
            <a:r>
              <a:rPr lang="en-IN" dirty="0"/>
              <a:t>//OUTPUT:  </a:t>
            </a:r>
          </a:p>
          <a:p>
            <a:r>
              <a:rPr lang="en-IN" dirty="0"/>
              <a:t>//Paragraph 1 </a:t>
            </a:r>
          </a:p>
          <a:p>
            <a:r>
              <a:rPr lang="en-IN" dirty="0"/>
              <a:t>//Paragraph 2 </a:t>
            </a:r>
          </a:p>
        </p:txBody>
      </p:sp>
      <p:sp>
        <p:nvSpPr>
          <p:cNvPr id="9" name="TextBox 8">
            <a:extLst>
              <a:ext uri="{FF2B5EF4-FFF2-40B4-BE49-F238E27FC236}">
                <a16:creationId xmlns:a16="http://schemas.microsoft.com/office/drawing/2014/main" id="{BB5E5789-3609-6B03-9B6E-57F8DF5F1FA2}"/>
              </a:ext>
            </a:extLst>
          </p:cNvPr>
          <p:cNvSpPr txBox="1"/>
          <p:nvPr/>
        </p:nvSpPr>
        <p:spPr>
          <a:xfrm>
            <a:off x="1145356" y="4480882"/>
            <a:ext cx="11046643" cy="1323439"/>
          </a:xfrm>
          <a:prstGeom prst="rect">
            <a:avLst/>
          </a:prstGeom>
          <a:noFill/>
        </p:spPr>
        <p:txBody>
          <a:bodyPr wrap="square">
            <a:spAutoFit/>
          </a:bodyPr>
          <a:lstStyle/>
          <a:p>
            <a:r>
              <a:rPr lang="en-US" sz="2000" b="1" dirty="0" err="1">
                <a:solidFill>
                  <a:schemeClr val="tx1">
                    <a:lumMod val="65000"/>
                    <a:lumOff val="35000"/>
                  </a:schemeClr>
                </a:solidFill>
                <a:effectLst/>
              </a:rPr>
              <a:t>getElementsByClassName</a:t>
            </a:r>
            <a:r>
              <a:rPr lang="en-US" sz="2000" b="1" dirty="0">
                <a:solidFill>
                  <a:schemeClr val="tx1">
                    <a:lumMod val="65000"/>
                    <a:lumOff val="35000"/>
                  </a:schemeClr>
                </a:solidFill>
                <a:effectLst/>
              </a:rPr>
              <a: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Find element(s) whose class attribute's values is 'x' and returns </a:t>
            </a:r>
            <a:r>
              <a:rPr lang="en-US" sz="2000" dirty="0" err="1">
                <a:solidFill>
                  <a:schemeClr val="tx1">
                    <a:lumMod val="65000"/>
                    <a:lumOff val="35000"/>
                  </a:schemeClr>
                </a:solidFill>
                <a:effectLst/>
              </a:rPr>
              <a:t>NodeList</a:t>
            </a:r>
            <a:r>
              <a:rPr lang="en-US" sz="2000" dirty="0">
                <a:solidFill>
                  <a:schemeClr val="tx1">
                    <a:lumMod val="65000"/>
                    <a:lumOff val="35000"/>
                  </a:schemeClr>
                </a:solidFill>
                <a:effectLst/>
              </a:rPr>
              <a:t>, which is list of element objects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92404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35D87-407B-3114-6F6A-6FDD2B8E8A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CF5B1E-7817-FEFE-D894-2242419EE8A9}"/>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8F0B3859-9BAE-AE90-A6B7-7845101B3FB9}"/>
              </a:ext>
            </a:extLst>
          </p:cNvPr>
          <p:cNvSpPr txBox="1"/>
          <p:nvPr/>
        </p:nvSpPr>
        <p:spPr>
          <a:xfrm>
            <a:off x="909686" y="602844"/>
            <a:ext cx="10444114" cy="1754326"/>
          </a:xfrm>
          <a:prstGeom prst="rect">
            <a:avLst/>
          </a:prstGeom>
          <a:noFill/>
        </p:spPr>
        <p:txBody>
          <a:bodyPr wrap="square">
            <a:spAutoFit/>
          </a:bodyPr>
          <a:lstStyle/>
          <a:p>
            <a:r>
              <a:rPr lang="en-IN" dirty="0"/>
              <a:t>&lt;p class="</a:t>
            </a:r>
            <a:r>
              <a:rPr lang="en-IN" dirty="0" err="1"/>
              <a:t>myClass</a:t>
            </a:r>
            <a:r>
              <a:rPr lang="en-IN" dirty="0"/>
              <a:t>"&gt;Paragraph 1&lt;/p&gt; </a:t>
            </a:r>
          </a:p>
          <a:p>
            <a:r>
              <a:rPr lang="en-IN" dirty="0"/>
              <a:t>&lt;p&gt;Paragraph 2&lt;/p&gt; </a:t>
            </a:r>
          </a:p>
          <a:p>
            <a:r>
              <a:rPr lang="en-IN" dirty="0"/>
              <a:t>&lt;script&gt; </a:t>
            </a:r>
          </a:p>
          <a:p>
            <a:r>
              <a:rPr lang="en-IN" dirty="0"/>
              <a:t>    //Selects paragraph having class = "</a:t>
            </a:r>
            <a:r>
              <a:rPr lang="en-IN" dirty="0" err="1"/>
              <a:t>myClass</a:t>
            </a:r>
            <a:r>
              <a:rPr lang="en-IN" dirty="0"/>
              <a:t>"</a:t>
            </a:r>
          </a:p>
          <a:p>
            <a:r>
              <a:rPr lang="en-IN" dirty="0"/>
              <a:t>    var x = </a:t>
            </a:r>
            <a:r>
              <a:rPr lang="en-IN" dirty="0" err="1"/>
              <a:t>document.getElementsByClassName</a:t>
            </a:r>
            <a:r>
              <a:rPr lang="en-IN" dirty="0"/>
              <a:t>('</a:t>
            </a:r>
            <a:r>
              <a:rPr lang="en-IN" dirty="0" err="1"/>
              <a:t>myClass</a:t>
            </a:r>
            <a:r>
              <a:rPr lang="en-IN" dirty="0"/>
              <a:t>'); </a:t>
            </a:r>
          </a:p>
          <a:p>
            <a:r>
              <a:rPr lang="en-IN" dirty="0"/>
              <a:t>&lt;/script&gt; </a:t>
            </a:r>
          </a:p>
        </p:txBody>
      </p:sp>
    </p:spTree>
    <p:extLst>
      <p:ext uri="{BB962C8B-B14F-4D97-AF65-F5344CB8AC3E}">
        <p14:creationId xmlns:p14="http://schemas.microsoft.com/office/powerpoint/2010/main" val="7454305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0A0BF7-6F48-19D8-9141-553F7BCBDC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AE5C98-23C8-CEB4-A4E4-5FF023A5754F}"/>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E7512220-0066-FB1F-19C0-DCFD101ED467}"/>
              </a:ext>
            </a:extLst>
          </p:cNvPr>
          <p:cNvSpPr txBox="1"/>
          <p:nvPr/>
        </p:nvSpPr>
        <p:spPr>
          <a:xfrm>
            <a:off x="300872" y="849406"/>
            <a:ext cx="11590256" cy="4401205"/>
          </a:xfrm>
          <a:prstGeom prst="rect">
            <a:avLst/>
          </a:prstGeom>
          <a:noFill/>
        </p:spPr>
        <p:txBody>
          <a:bodyPr wrap="square">
            <a:spAutoFit/>
          </a:bodyPr>
          <a:lstStyle/>
          <a:p>
            <a:r>
              <a:rPr lang="en-US" sz="2000" dirty="0">
                <a:solidFill>
                  <a:schemeClr val="tx1">
                    <a:lumMod val="65000"/>
                    <a:lumOff val="35000"/>
                  </a:schemeClr>
                </a:solidFill>
                <a:effectLst/>
              </a:rPr>
              <a:t>Some of the other properties of the 'document' object to access the HTML element are: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body </a:t>
            </a:r>
            <a:r>
              <a:rPr lang="en-US" sz="2000" dirty="0">
                <a:solidFill>
                  <a:schemeClr val="tx1">
                    <a:lumMod val="65000"/>
                    <a:lumOff val="35000"/>
                  </a:schemeClr>
                </a:solidFill>
                <a:effectLst/>
              </a:rPr>
              <a:t>returns body element.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document.body</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forms</a:t>
            </a:r>
            <a:r>
              <a:rPr lang="en-US" sz="2000" dirty="0">
                <a:solidFill>
                  <a:schemeClr val="tx1">
                    <a:lumMod val="65000"/>
                    <a:lumOff val="35000"/>
                  </a:schemeClr>
                </a:solidFill>
                <a:effectLst/>
              </a:rPr>
              <a:t> return all form elements.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document.forms</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head</a:t>
            </a:r>
            <a:r>
              <a:rPr lang="en-US" sz="2000" dirty="0">
                <a:solidFill>
                  <a:schemeClr val="tx1">
                    <a:lumMod val="65000"/>
                    <a:lumOff val="35000"/>
                  </a:schemeClr>
                </a:solidFill>
                <a:effectLst/>
              </a:rPr>
              <a:t> returns the head element.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document.head</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images</a:t>
            </a:r>
            <a:r>
              <a:rPr lang="en-US" sz="2000" dirty="0">
                <a:solidFill>
                  <a:schemeClr val="tx1">
                    <a:lumMod val="65000"/>
                    <a:lumOff val="35000"/>
                  </a:schemeClr>
                </a:solidFill>
                <a:effectLst/>
              </a:rPr>
              <a:t> return all image elements.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document.images</a:t>
            </a:r>
            <a:r>
              <a:rPr lang="en-US" sz="2000" dirty="0">
                <a:solidFill>
                  <a:schemeClr val="tx1">
                    <a:lumMod val="65000"/>
                    <a:lumOff val="35000"/>
                  </a:schemeClr>
                </a:solidFill>
                <a:effectLst/>
              </a:rPr>
              <a: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manipulate the content of HTML page, the following properties of 'element' object given by DOM API can be used: </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innerHTML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It gives access to the content within HTML elements like div, p, h1, etc. You can set/get a text.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62073397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185E49-84D9-F28D-373B-A606EAEE52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10E423-400A-DCD4-76A3-9691539CA066}"/>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4" name="TextBox 3">
            <a:extLst>
              <a:ext uri="{FF2B5EF4-FFF2-40B4-BE49-F238E27FC236}">
                <a16:creationId xmlns:a16="http://schemas.microsoft.com/office/drawing/2014/main" id="{6259B574-7D63-30E3-F1A8-0845A808824D}"/>
              </a:ext>
            </a:extLst>
          </p:cNvPr>
          <p:cNvSpPr txBox="1"/>
          <p:nvPr/>
        </p:nvSpPr>
        <p:spPr>
          <a:xfrm>
            <a:off x="287516" y="1053893"/>
            <a:ext cx="11439427" cy="2862322"/>
          </a:xfrm>
          <a:prstGeom prst="rect">
            <a:avLst/>
          </a:prstGeom>
          <a:noFill/>
        </p:spPr>
        <p:txBody>
          <a:bodyPr wrap="square">
            <a:spAutoFit/>
          </a:bodyPr>
          <a:lstStyle/>
          <a:p>
            <a:r>
              <a:rPr lang="en-IN" dirty="0"/>
              <a:t>&lt;div id="div1"&gt; </a:t>
            </a:r>
          </a:p>
          <a:p>
            <a:r>
              <a:rPr lang="en-IN" dirty="0"/>
              <a:t>    &lt;h1 id="heading1"&gt;Welcome to JavaScript Tutorial&lt;/h1&gt; </a:t>
            </a:r>
          </a:p>
          <a:p>
            <a:r>
              <a:rPr lang="en-IN" dirty="0"/>
              <a:t>          &lt;p id="para1" style="</a:t>
            </a:r>
            <a:r>
              <a:rPr lang="en-IN" dirty="0" err="1"/>
              <a:t>color</a:t>
            </a:r>
            <a:r>
              <a:rPr lang="en-IN" dirty="0"/>
              <a:t>: blue;"&gt;Let us learn DOM API&lt;/p&gt;</a:t>
            </a:r>
          </a:p>
          <a:p>
            <a:r>
              <a:rPr lang="en-IN" dirty="0"/>
              <a:t>&lt;/div&gt; </a:t>
            </a:r>
          </a:p>
          <a:p>
            <a:r>
              <a:rPr lang="en-IN" dirty="0"/>
              <a:t>&lt;script&gt;</a:t>
            </a:r>
          </a:p>
          <a:p>
            <a:r>
              <a:rPr lang="en-IN" dirty="0"/>
              <a:t>    //</a:t>
            </a:r>
            <a:r>
              <a:rPr lang="en-IN" dirty="0" err="1"/>
              <a:t>retieves</a:t>
            </a:r>
            <a:r>
              <a:rPr lang="en-IN" dirty="0"/>
              <a:t> current content </a:t>
            </a:r>
          </a:p>
          <a:p>
            <a:r>
              <a:rPr lang="en-IN" dirty="0"/>
              <a:t>    </a:t>
            </a:r>
            <a:r>
              <a:rPr lang="en-IN" dirty="0" err="1"/>
              <a:t>document.getElementById</a:t>
            </a:r>
            <a:r>
              <a:rPr lang="en-IN" dirty="0"/>
              <a:t>("heading1").</a:t>
            </a:r>
            <a:r>
              <a:rPr lang="en-IN" dirty="0" err="1"/>
              <a:t>innerHTML</a:t>
            </a:r>
            <a:r>
              <a:rPr lang="en-IN" dirty="0"/>
              <a:t>;</a:t>
            </a:r>
          </a:p>
          <a:p>
            <a:r>
              <a:rPr lang="en-IN" dirty="0"/>
              <a:t>    //sets new content </a:t>
            </a:r>
          </a:p>
          <a:p>
            <a:r>
              <a:rPr lang="en-IN" dirty="0"/>
              <a:t>    </a:t>
            </a:r>
            <a:r>
              <a:rPr lang="en-IN" dirty="0" err="1"/>
              <a:t>document.getElementById.innerHTML</a:t>
            </a:r>
            <a:r>
              <a:rPr lang="en-IN" dirty="0"/>
              <a:t> = "Heading generated dynamically" </a:t>
            </a:r>
          </a:p>
          <a:p>
            <a:r>
              <a:rPr lang="en-IN" dirty="0"/>
              <a:t>&lt;/script&gt; </a:t>
            </a:r>
          </a:p>
        </p:txBody>
      </p:sp>
      <p:sp>
        <p:nvSpPr>
          <p:cNvPr id="6" name="TextBox 5">
            <a:extLst>
              <a:ext uri="{FF2B5EF4-FFF2-40B4-BE49-F238E27FC236}">
                <a16:creationId xmlns:a16="http://schemas.microsoft.com/office/drawing/2014/main" id="{DE43DFCD-9D67-B082-8E03-3BE19D2C4136}"/>
              </a:ext>
            </a:extLst>
          </p:cNvPr>
          <p:cNvSpPr txBox="1"/>
          <p:nvPr/>
        </p:nvSpPr>
        <p:spPr>
          <a:xfrm>
            <a:off x="391212" y="4100907"/>
            <a:ext cx="9365530" cy="1323439"/>
          </a:xfrm>
          <a:prstGeom prst="rect">
            <a:avLst/>
          </a:prstGeom>
          <a:noFill/>
        </p:spPr>
        <p:txBody>
          <a:bodyPr wrap="square">
            <a:spAutoFit/>
          </a:bodyPr>
          <a:lstStyle/>
          <a:p>
            <a:r>
              <a:rPr lang="en-US" sz="2000" b="1" dirty="0">
                <a:solidFill>
                  <a:schemeClr val="tx1">
                    <a:lumMod val="65000"/>
                    <a:lumOff val="35000"/>
                  </a:schemeClr>
                </a:solidFill>
                <a:effectLst/>
              </a:rPr>
              <a:t>attribute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used to set new values to given attributes.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5718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6E710-B206-D95D-7F95-5BD0296858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018EA3-5793-7FBE-4539-6CB7B91235F3}"/>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51C977D6-7EBD-DF8C-98FE-089739DB210E}"/>
              </a:ext>
            </a:extLst>
          </p:cNvPr>
          <p:cNvSpPr txBox="1"/>
          <p:nvPr/>
        </p:nvSpPr>
        <p:spPr>
          <a:xfrm>
            <a:off x="584461" y="889843"/>
            <a:ext cx="11481847" cy="5078313"/>
          </a:xfrm>
          <a:prstGeom prst="rect">
            <a:avLst/>
          </a:prstGeom>
          <a:noFill/>
        </p:spPr>
        <p:txBody>
          <a:bodyPr wrap="square">
            <a:spAutoFit/>
          </a:bodyPr>
          <a:lstStyle/>
          <a:p>
            <a:r>
              <a:rPr lang="en-IN" dirty="0"/>
              <a:t>&lt;head&gt; </a:t>
            </a:r>
          </a:p>
          <a:p>
            <a:r>
              <a:rPr lang="en-IN" dirty="0"/>
              <a:t>    &lt;title&gt;JavaScript DOM Implementation&lt;/title&gt; </a:t>
            </a:r>
          </a:p>
          <a:p>
            <a:r>
              <a:rPr lang="en-IN" dirty="0"/>
              <a:t>    &lt;style&gt; </a:t>
            </a:r>
          </a:p>
          <a:p>
            <a:r>
              <a:rPr lang="en-IN" dirty="0"/>
              <a:t>        .div2 { </a:t>
            </a:r>
          </a:p>
          <a:p>
            <a:r>
              <a:rPr lang="en-IN" dirty="0"/>
              <a:t>            </a:t>
            </a:r>
            <a:r>
              <a:rPr lang="en-IN" dirty="0" err="1"/>
              <a:t>color</a:t>
            </a:r>
            <a:r>
              <a:rPr lang="en-IN" dirty="0"/>
              <a:t>: yellow; </a:t>
            </a:r>
          </a:p>
          <a:p>
            <a:r>
              <a:rPr lang="en-IN" dirty="0"/>
              <a:t>        } </a:t>
            </a:r>
          </a:p>
          <a:p>
            <a:r>
              <a:rPr lang="en-IN" dirty="0"/>
              <a:t>    &lt;/style&gt; </a:t>
            </a:r>
          </a:p>
          <a:p>
            <a:r>
              <a:rPr lang="en-IN" dirty="0"/>
              <a:t>&lt;/head&gt; </a:t>
            </a:r>
          </a:p>
          <a:p>
            <a:r>
              <a:rPr lang="en-IN" dirty="0"/>
              <a:t>&lt;body&gt; </a:t>
            </a:r>
          </a:p>
          <a:p>
            <a:r>
              <a:rPr lang="en-IN" dirty="0"/>
              <a:t>    &lt;div id="div1"&gt; </a:t>
            </a:r>
          </a:p>
          <a:p>
            <a:r>
              <a:rPr lang="en-IN" dirty="0"/>
              <a:t>        &lt;h1 id="heading1"&gt;Welcome to JavaScript Tutorial&lt;/h1&gt; </a:t>
            </a:r>
          </a:p>
          <a:p>
            <a:r>
              <a:rPr lang="en-IN" dirty="0"/>
              <a:t>        &lt;p id="para1" style="</a:t>
            </a:r>
            <a:r>
              <a:rPr lang="en-IN" dirty="0" err="1"/>
              <a:t>color</a:t>
            </a:r>
            <a:r>
              <a:rPr lang="en-IN" dirty="0"/>
              <a:t>: blue;"&gt;Let us learn DOM API&lt;/p&gt; </a:t>
            </a:r>
          </a:p>
          <a:p>
            <a:r>
              <a:rPr lang="en-IN" dirty="0"/>
              <a:t>    &lt;/div&gt; </a:t>
            </a:r>
          </a:p>
          <a:p>
            <a:r>
              <a:rPr lang="en-IN" dirty="0"/>
              <a:t>    &lt;script&gt; </a:t>
            </a:r>
          </a:p>
          <a:p>
            <a:r>
              <a:rPr lang="en-IN" dirty="0"/>
              <a:t>        </a:t>
            </a:r>
            <a:r>
              <a:rPr lang="en-IN" dirty="0" err="1"/>
              <a:t>document.getElementById</a:t>
            </a:r>
            <a:r>
              <a:rPr lang="en-IN" dirty="0"/>
              <a:t>("div1").attributes[0].value; </a:t>
            </a:r>
          </a:p>
          <a:p>
            <a:r>
              <a:rPr lang="en-IN" dirty="0"/>
              <a:t>        </a:t>
            </a:r>
            <a:r>
              <a:rPr lang="en-IN" dirty="0" err="1"/>
              <a:t>document.getElementById</a:t>
            </a:r>
            <a:r>
              <a:rPr lang="en-IN" dirty="0"/>
              <a:t>("div1").</a:t>
            </a:r>
            <a:r>
              <a:rPr lang="en-IN" dirty="0" err="1"/>
              <a:t>setAttribute</a:t>
            </a:r>
            <a:r>
              <a:rPr lang="en-IN" dirty="0"/>
              <a:t>('class', 'div2'); </a:t>
            </a:r>
          </a:p>
          <a:p>
            <a:r>
              <a:rPr lang="en-IN" dirty="0"/>
              <a:t>    &lt;/script&gt; </a:t>
            </a:r>
          </a:p>
          <a:p>
            <a:r>
              <a:rPr lang="en-IN" dirty="0"/>
              <a:t>&lt;/body&gt; </a:t>
            </a:r>
          </a:p>
        </p:txBody>
      </p:sp>
    </p:spTree>
    <p:extLst>
      <p:ext uri="{BB962C8B-B14F-4D97-AF65-F5344CB8AC3E}">
        <p14:creationId xmlns:p14="http://schemas.microsoft.com/office/powerpoint/2010/main" val="42278467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744562-DBA0-7DD5-B045-9F409AC045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A15545-2E42-8C27-D77A-7AC3DE96E183}"/>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01444E08-8F20-8EAB-6D84-242E63A9185A}"/>
              </a:ext>
            </a:extLst>
          </p:cNvPr>
          <p:cNvSpPr txBox="1"/>
          <p:nvPr/>
        </p:nvSpPr>
        <p:spPr>
          <a:xfrm>
            <a:off x="989029" y="597758"/>
            <a:ext cx="6099142" cy="400110"/>
          </a:xfrm>
          <a:prstGeom prst="rect">
            <a:avLst/>
          </a:prstGeom>
          <a:noFill/>
        </p:spPr>
        <p:txBody>
          <a:bodyPr wrap="square">
            <a:spAutoFit/>
          </a:bodyPr>
          <a:lstStyle/>
          <a:p>
            <a:r>
              <a:rPr lang="en-IN" sz="2000" b="1" dirty="0">
                <a:solidFill>
                  <a:schemeClr val="tx1">
                    <a:lumMod val="65000"/>
                    <a:lumOff val="35000"/>
                  </a:schemeClr>
                </a:solidFill>
              </a:rPr>
              <a:t>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1FE870D-3B5C-5BDC-AC60-101737B31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1128347"/>
            <a:ext cx="3200847" cy="1000265"/>
          </a:xfrm>
          <a:prstGeom prst="rect">
            <a:avLst/>
          </a:prstGeom>
        </p:spPr>
      </p:pic>
      <p:sp>
        <p:nvSpPr>
          <p:cNvPr id="9" name="TextBox 8">
            <a:extLst>
              <a:ext uri="{FF2B5EF4-FFF2-40B4-BE49-F238E27FC236}">
                <a16:creationId xmlns:a16="http://schemas.microsoft.com/office/drawing/2014/main" id="{11F15F8E-AEE1-AD94-62F3-24E4997FA5B2}"/>
              </a:ext>
            </a:extLst>
          </p:cNvPr>
          <p:cNvSpPr txBox="1"/>
          <p:nvPr/>
        </p:nvSpPr>
        <p:spPr>
          <a:xfrm>
            <a:off x="277305" y="2469288"/>
            <a:ext cx="11637389" cy="2862322"/>
          </a:xfrm>
          <a:prstGeom prst="rect">
            <a:avLst/>
          </a:prstGeom>
          <a:noFill/>
        </p:spPr>
        <p:txBody>
          <a:bodyPr wrap="square">
            <a:spAutoFit/>
          </a:bodyPr>
          <a:lstStyle/>
          <a:p>
            <a:r>
              <a:rPr lang="en-US" sz="2000" dirty="0">
                <a:solidFill>
                  <a:schemeClr val="tx1">
                    <a:lumMod val="65000"/>
                    <a:lumOff val="35000"/>
                  </a:schemeClr>
                </a:solidFill>
                <a:effectLst/>
              </a:rPr>
              <a:t>Initially, no color was applied to the heading, later the class ‘div2’ was added using </a:t>
            </a:r>
            <a:r>
              <a:rPr lang="en-US" sz="2000" dirty="0" err="1">
                <a:solidFill>
                  <a:schemeClr val="tx1">
                    <a:lumMod val="65000"/>
                    <a:lumOff val="35000"/>
                  </a:schemeClr>
                </a:solidFill>
                <a:effectLst/>
              </a:rPr>
              <a:t>setAttribute</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manipulate the style of an HTML element, the following property of the 'element' object given by DOM API can be used: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style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gives access to the style attribute of the HTML element and allows it to manipulate the CSS modifications dynamically.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438972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B24A7E-8F55-55EC-45BB-D4987194BD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A7782C-29B8-51B7-4975-B325F0B2F50E}"/>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ED1A3CD1-52B6-2AC0-D9E1-E28DB46681FF}"/>
              </a:ext>
            </a:extLst>
          </p:cNvPr>
          <p:cNvSpPr txBox="1"/>
          <p:nvPr/>
        </p:nvSpPr>
        <p:spPr>
          <a:xfrm>
            <a:off x="857053" y="506363"/>
            <a:ext cx="10496747" cy="2585323"/>
          </a:xfrm>
          <a:prstGeom prst="rect">
            <a:avLst/>
          </a:prstGeom>
          <a:noFill/>
        </p:spPr>
        <p:txBody>
          <a:bodyPr wrap="square">
            <a:spAutoFit/>
          </a:bodyPr>
          <a:lstStyle/>
          <a:p>
            <a:r>
              <a:rPr lang="en-IN" dirty="0"/>
              <a:t>&lt;div id="div1"&gt; </a:t>
            </a:r>
          </a:p>
          <a:p>
            <a:r>
              <a:rPr lang="en-IN" dirty="0"/>
              <a:t>    &lt;h1 id="heading1"&gt;Welcome to JavaScript Tutorial&lt;/h1&gt; </a:t>
            </a:r>
          </a:p>
          <a:p>
            <a:r>
              <a:rPr lang="en-IN" dirty="0"/>
              <a:t>    &lt;p id="para1" style="</a:t>
            </a:r>
            <a:r>
              <a:rPr lang="en-IN" dirty="0" err="1"/>
              <a:t>color</a:t>
            </a:r>
            <a:r>
              <a:rPr lang="en-IN" dirty="0"/>
              <a:t>: blue;"&gt;Let us learn DOM API&lt;/p&gt; </a:t>
            </a:r>
          </a:p>
          <a:p>
            <a:r>
              <a:rPr lang="en-IN" dirty="0"/>
              <a:t>&lt;/div&gt; </a:t>
            </a:r>
          </a:p>
          <a:p>
            <a:r>
              <a:rPr lang="en-IN" dirty="0"/>
              <a:t>    </a:t>
            </a:r>
          </a:p>
          <a:p>
            <a:r>
              <a:rPr lang="en-IN" dirty="0"/>
              <a:t>&lt;script&gt; </a:t>
            </a:r>
          </a:p>
          <a:p>
            <a:r>
              <a:rPr lang="en-IN" dirty="0"/>
              <a:t>    //resets style property </a:t>
            </a:r>
          </a:p>
          <a:p>
            <a:r>
              <a:rPr lang="en-IN" dirty="0"/>
              <a:t>    </a:t>
            </a:r>
            <a:r>
              <a:rPr lang="en-IN" dirty="0" err="1"/>
              <a:t>document.getElementById</a:t>
            </a:r>
            <a:r>
              <a:rPr lang="en-IN" dirty="0"/>
              <a:t>("div1").</a:t>
            </a:r>
            <a:r>
              <a:rPr lang="en-IN" dirty="0" err="1"/>
              <a:t>style.color</a:t>
            </a:r>
            <a:r>
              <a:rPr lang="en-IN" dirty="0"/>
              <a:t> = "red"; </a:t>
            </a:r>
          </a:p>
          <a:p>
            <a:r>
              <a:rPr lang="en-IN" dirty="0"/>
              <a:t>&lt;/script&gt; </a:t>
            </a:r>
          </a:p>
        </p:txBody>
      </p:sp>
      <p:sp>
        <p:nvSpPr>
          <p:cNvPr id="7" name="TextBox 6">
            <a:extLst>
              <a:ext uri="{FF2B5EF4-FFF2-40B4-BE49-F238E27FC236}">
                <a16:creationId xmlns:a16="http://schemas.microsoft.com/office/drawing/2014/main" id="{8D14F43A-D7A4-587B-CCF4-3919EBFC536A}"/>
              </a:ext>
            </a:extLst>
          </p:cNvPr>
          <p:cNvSpPr txBox="1"/>
          <p:nvPr/>
        </p:nvSpPr>
        <p:spPr>
          <a:xfrm>
            <a:off x="121763" y="3053673"/>
            <a:ext cx="11797645" cy="3785652"/>
          </a:xfrm>
          <a:prstGeom prst="rect">
            <a:avLst/>
          </a:prstGeom>
          <a:noFill/>
        </p:spPr>
        <p:txBody>
          <a:bodyPr wrap="square">
            <a:spAutoFit/>
          </a:bodyPr>
          <a:lstStyle/>
          <a:p>
            <a:r>
              <a:rPr lang="en-US" sz="2000" dirty="0">
                <a:solidFill>
                  <a:schemeClr val="tx1">
                    <a:lumMod val="65000"/>
                    <a:lumOff val="35000"/>
                  </a:schemeClr>
                </a:solidFill>
                <a:effectLst/>
              </a:rPr>
              <a:t>So far, you know how the content and style for a given HTML page can be modified using the BOM model's object 'document’.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it is not required to update the HTML page but only certain properties of the browser window on which it is rendered. That is to navigate to a different URL and display a new web page, or close the web page or store some data related to the web page. Well, to implement this, an object that represents the entire browser window and allows us to access and manipulate the window properties is required. BOM model provides that 'window' object.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object resides on top of the BOM hierarchy. Its methods give us access to the toolbars, status bars, menus, and even the HTML web page currently displayed.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1947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376635" y="2567545"/>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
        <p:nvSpPr>
          <p:cNvPr id="6" name="TextBox 5">
            <a:extLst>
              <a:ext uri="{FF2B5EF4-FFF2-40B4-BE49-F238E27FC236}">
                <a16:creationId xmlns:a16="http://schemas.microsoft.com/office/drawing/2014/main" id="{2B26AFFE-9BEE-0B6D-8FC2-F4A7EB359A6B}"/>
              </a:ext>
            </a:extLst>
          </p:cNvPr>
          <p:cNvSpPr txBox="1"/>
          <p:nvPr/>
        </p:nvSpPr>
        <p:spPr>
          <a:xfrm>
            <a:off x="1126502" y="1153221"/>
            <a:ext cx="10449613" cy="1631216"/>
          </a:xfrm>
          <a:prstGeom prst="rect">
            <a:avLst/>
          </a:prstGeom>
          <a:noFill/>
        </p:spPr>
        <p:txBody>
          <a:bodyPr wrap="square">
            <a:spAutoFit/>
          </a:bodyPr>
          <a:lstStyle/>
          <a:p>
            <a:r>
              <a:rPr lang="en-US" sz="2000" dirty="0">
                <a:solidFill>
                  <a:schemeClr val="tx1">
                    <a:lumMod val="65000"/>
                    <a:lumOff val="35000"/>
                  </a:schemeClr>
                </a:solidFill>
                <a:effectLst/>
              </a:rPr>
              <a:t>Operators in a programming language are the symbols used to perform operations on the values.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Operands: Represents the data.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 Performs certain operations on the operands. </a:t>
            </a:r>
          </a:p>
        </p:txBody>
      </p:sp>
      <p:sp>
        <p:nvSpPr>
          <p:cNvPr id="8" name="TextBox 7">
            <a:extLst>
              <a:ext uri="{FF2B5EF4-FFF2-40B4-BE49-F238E27FC236}">
                <a16:creationId xmlns:a16="http://schemas.microsoft.com/office/drawing/2014/main" id="{1EAF113A-B2ED-857A-978C-0564F73C612E}"/>
              </a:ext>
            </a:extLst>
          </p:cNvPr>
          <p:cNvSpPr txBox="1"/>
          <p:nvPr/>
        </p:nvSpPr>
        <p:spPr>
          <a:xfrm>
            <a:off x="1126502" y="2842273"/>
            <a:ext cx="6099142" cy="369332"/>
          </a:xfrm>
          <a:prstGeom prst="rect">
            <a:avLst/>
          </a:prstGeom>
          <a:noFill/>
        </p:spPr>
        <p:txBody>
          <a:bodyPr wrap="square">
            <a:spAutoFit/>
          </a:bodyPr>
          <a:lstStyle/>
          <a:p>
            <a:r>
              <a:rPr lang="en-IN" dirty="0"/>
              <a:t>let sum = 5 + 10; </a:t>
            </a:r>
          </a:p>
        </p:txBody>
      </p:sp>
      <p:sp>
        <p:nvSpPr>
          <p:cNvPr id="10" name="TextBox 9">
            <a:extLst>
              <a:ext uri="{FF2B5EF4-FFF2-40B4-BE49-F238E27FC236}">
                <a16:creationId xmlns:a16="http://schemas.microsoft.com/office/drawing/2014/main" id="{C59DB5FD-0B58-1A8D-0B97-F025B9B04525}"/>
              </a:ext>
            </a:extLst>
          </p:cNvPr>
          <p:cNvSpPr txBox="1"/>
          <p:nvPr/>
        </p:nvSpPr>
        <p:spPr>
          <a:xfrm>
            <a:off x="1126502" y="3269441"/>
            <a:ext cx="10798405" cy="2246769"/>
          </a:xfrm>
          <a:prstGeom prst="rect">
            <a:avLst/>
          </a:prstGeom>
          <a:noFill/>
        </p:spPr>
        <p:txBody>
          <a:bodyPr wrap="square">
            <a:spAutoFit/>
          </a:bodyPr>
          <a:lstStyle/>
          <a:p>
            <a:r>
              <a:rPr lang="en-US" sz="2000" dirty="0">
                <a:solidFill>
                  <a:schemeClr val="tx1">
                    <a:lumMod val="65000"/>
                    <a:lumOff val="35000"/>
                  </a:schemeClr>
                </a:solidFill>
                <a:effectLst/>
              </a:rPr>
              <a:t>The statement formed using the operator and the operands are called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example, 5+10 is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are termed as operands.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symbol ‘+’ is the operator which indicates which operation needs to be performed. </a:t>
            </a:r>
          </a:p>
        </p:txBody>
      </p:sp>
    </p:spTree>
    <p:extLst>
      <p:ext uri="{BB962C8B-B14F-4D97-AF65-F5344CB8AC3E}">
        <p14:creationId xmlns:p14="http://schemas.microsoft.com/office/powerpoint/2010/main" val="301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7B0A0-C920-C1E1-298A-03D2DDFB7F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782B6A-844B-DE9C-BE31-167195AA70CE}"/>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06F58A39-8478-98E7-A67E-6D3774932D98}"/>
              </a:ext>
            </a:extLst>
          </p:cNvPr>
          <p:cNvSpPr txBox="1"/>
          <p:nvPr/>
        </p:nvSpPr>
        <p:spPr>
          <a:xfrm>
            <a:off x="919114" y="578904"/>
            <a:ext cx="6099142" cy="461665"/>
          </a:xfrm>
          <a:prstGeom prst="rect">
            <a:avLst/>
          </a:prstGeom>
          <a:noFill/>
        </p:spPr>
        <p:txBody>
          <a:bodyPr wrap="square">
            <a:spAutoFit/>
          </a:bodyPr>
          <a:lstStyle/>
          <a:p>
            <a:r>
              <a:rPr lang="en-US" sz="2400" b="1" dirty="0">
                <a:solidFill>
                  <a:schemeClr val="tx1">
                    <a:lumMod val="65000"/>
                    <a:lumOff val="35000"/>
                  </a:schemeClr>
                </a:solidFill>
              </a:rPr>
              <a:t>Operators and Types of Operators </a:t>
            </a:r>
          </a:p>
        </p:txBody>
      </p:sp>
      <p:sp>
        <p:nvSpPr>
          <p:cNvPr id="7" name="TextBox 6">
            <a:extLst>
              <a:ext uri="{FF2B5EF4-FFF2-40B4-BE49-F238E27FC236}">
                <a16:creationId xmlns:a16="http://schemas.microsoft.com/office/drawing/2014/main" id="{5CF82D76-87A9-CC19-63F7-2097E748CB65}"/>
              </a:ext>
            </a:extLst>
          </p:cNvPr>
          <p:cNvSpPr txBox="1"/>
          <p:nvPr/>
        </p:nvSpPr>
        <p:spPr>
          <a:xfrm>
            <a:off x="919114" y="1181502"/>
            <a:ext cx="10434686" cy="1323439"/>
          </a:xfrm>
          <a:prstGeom prst="rect">
            <a:avLst/>
          </a:prstGeom>
          <a:noFill/>
        </p:spPr>
        <p:txBody>
          <a:bodyPr wrap="square">
            <a:spAutoFit/>
          </a:bodyPr>
          <a:lstStyle/>
          <a:p>
            <a:r>
              <a:rPr lang="en-US" sz="2000" dirty="0">
                <a:solidFill>
                  <a:schemeClr val="tx1">
                    <a:lumMod val="65000"/>
                    <a:lumOff val="35000"/>
                  </a:schemeClr>
                </a:solidFill>
                <a:effectLst/>
              </a:rPr>
              <a:t>Operators are categorized into unary, binary, and ternary based on the number of operands on which they operate in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supports the following types of operators: </a:t>
            </a:r>
          </a:p>
        </p:txBody>
      </p:sp>
      <p:pic>
        <p:nvPicPr>
          <p:cNvPr id="9" name="Picture 8">
            <a:extLst>
              <a:ext uri="{FF2B5EF4-FFF2-40B4-BE49-F238E27FC236}">
                <a16:creationId xmlns:a16="http://schemas.microsoft.com/office/drawing/2014/main" id="{8787191F-6CF1-603D-1CC6-A316EEDBD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86" y="2733063"/>
            <a:ext cx="7343480" cy="1818667"/>
          </a:xfrm>
          <a:prstGeom prst="rect">
            <a:avLst/>
          </a:prstGeom>
        </p:spPr>
      </p:pic>
      <p:sp>
        <p:nvSpPr>
          <p:cNvPr id="11" name="TextBox 10">
            <a:extLst>
              <a:ext uri="{FF2B5EF4-FFF2-40B4-BE49-F238E27FC236}">
                <a16:creationId xmlns:a16="http://schemas.microsoft.com/office/drawing/2014/main" id="{0F7636FF-5B17-58F6-6C7D-E451CC588D5D}"/>
              </a:ext>
            </a:extLst>
          </p:cNvPr>
          <p:cNvSpPr txBox="1"/>
          <p:nvPr/>
        </p:nvSpPr>
        <p:spPr>
          <a:xfrm>
            <a:off x="1069942" y="5130874"/>
            <a:ext cx="10798404" cy="400110"/>
          </a:xfrm>
          <a:prstGeom prst="rect">
            <a:avLst/>
          </a:prstGeom>
          <a:noFill/>
        </p:spPr>
        <p:txBody>
          <a:bodyPr wrap="square">
            <a:spAutoFit/>
          </a:bodyPr>
          <a:lstStyle/>
          <a:p>
            <a:r>
              <a:rPr lang="en-US" sz="2000" dirty="0">
                <a:solidFill>
                  <a:schemeClr val="tx1">
                    <a:lumMod val="65000"/>
                    <a:lumOff val="35000"/>
                  </a:schemeClr>
                </a:solidFill>
                <a:effectLst/>
              </a:rPr>
              <a:t>Arithmetic operators are used for performing arithmetic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386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3FEBC-28D4-AE85-2EAB-CE2D6F2FB1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F5A6FA-9827-ECF3-96FE-5D8610D92936}"/>
              </a:ext>
            </a:extLst>
          </p:cNvPr>
          <p:cNvSpPr>
            <a:spLocks noGrp="1"/>
          </p:cNvSpPr>
          <p:nvPr>
            <p:ph type="sldNum" sz="quarter" idx="12"/>
          </p:nvPr>
        </p:nvSpPr>
        <p:spPr/>
        <p:txBody>
          <a:bodyPr/>
          <a:lstStyle/>
          <a:p>
            <a:fld id="{4A777409-9C5A-4B07-8E32-19F22F7D558C}" type="slidenum">
              <a:rPr lang="en-IN" smtClean="0"/>
              <a:t>58</a:t>
            </a:fld>
            <a:endParaRPr lang="en-IN" dirty="0"/>
          </a:p>
        </p:txBody>
      </p:sp>
      <p:pic>
        <p:nvPicPr>
          <p:cNvPr id="5" name="Picture 4">
            <a:extLst>
              <a:ext uri="{FF2B5EF4-FFF2-40B4-BE49-F238E27FC236}">
                <a16:creationId xmlns:a16="http://schemas.microsoft.com/office/drawing/2014/main" id="{098FEA37-BD21-268C-3B36-96AEFEEB4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867170"/>
            <a:ext cx="6811326" cy="1371791"/>
          </a:xfrm>
          <a:prstGeom prst="rect">
            <a:avLst/>
          </a:prstGeom>
        </p:spPr>
      </p:pic>
      <p:sp>
        <p:nvSpPr>
          <p:cNvPr id="7" name="TextBox 6">
            <a:extLst>
              <a:ext uri="{FF2B5EF4-FFF2-40B4-BE49-F238E27FC236}">
                <a16:creationId xmlns:a16="http://schemas.microsoft.com/office/drawing/2014/main" id="{EE5EBC98-21F7-CD01-7B82-A3C637405F07}"/>
              </a:ext>
            </a:extLst>
          </p:cNvPr>
          <p:cNvSpPr txBox="1"/>
          <p:nvPr/>
        </p:nvSpPr>
        <p:spPr>
          <a:xfrm>
            <a:off x="683443" y="2892840"/>
            <a:ext cx="6099142" cy="2585323"/>
          </a:xfrm>
          <a:prstGeom prst="rect">
            <a:avLst/>
          </a:prstGeom>
          <a:noFill/>
        </p:spPr>
        <p:txBody>
          <a:bodyPr wrap="square">
            <a:spAutoFit/>
          </a:bodyPr>
          <a:lstStyle/>
          <a:p>
            <a:r>
              <a:rPr lang="en-IN" dirty="0"/>
              <a:t>let sum = 5 + 3; // sum=8 </a:t>
            </a:r>
          </a:p>
          <a:p>
            <a:r>
              <a:rPr lang="en-IN" dirty="0"/>
              <a:t>let difference = 5 – 3; // difference=2 </a:t>
            </a:r>
          </a:p>
          <a:p>
            <a:r>
              <a:rPr lang="en-IN" dirty="0"/>
              <a:t>let product = 5 * 3; // product=15 </a:t>
            </a:r>
          </a:p>
          <a:p>
            <a:r>
              <a:rPr lang="en-IN" dirty="0"/>
              <a:t>let division = 5/3; // division=1 </a:t>
            </a:r>
          </a:p>
          <a:p>
            <a:r>
              <a:rPr lang="en-IN" dirty="0"/>
              <a:t>let mod = 5%3; // mod=2 </a:t>
            </a:r>
          </a:p>
          <a:p>
            <a:r>
              <a:rPr lang="en-IN" dirty="0"/>
              <a:t>let value = 5;</a:t>
            </a:r>
          </a:p>
          <a:p>
            <a:r>
              <a:rPr lang="en-IN" dirty="0"/>
              <a:t>value++; // increment by 1, value=6</a:t>
            </a:r>
          </a:p>
          <a:p>
            <a:r>
              <a:rPr lang="en-IN" dirty="0"/>
              <a:t>let value = 10;</a:t>
            </a:r>
          </a:p>
          <a:p>
            <a:r>
              <a:rPr lang="en-IN" dirty="0"/>
              <a:t>value--; // decrement by 1, value=9 </a:t>
            </a:r>
          </a:p>
        </p:txBody>
      </p:sp>
    </p:spTree>
    <p:extLst>
      <p:ext uri="{BB962C8B-B14F-4D97-AF65-F5344CB8AC3E}">
        <p14:creationId xmlns:p14="http://schemas.microsoft.com/office/powerpoint/2010/main" val="29352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4194C-4448-EFE6-7A40-E5FA5C1FED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A27C14-4101-457A-E4BA-FBC580D7604B}"/>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B7A1603-1CFC-10E7-CFC0-F185B2F1D7DB}"/>
              </a:ext>
            </a:extLst>
          </p:cNvPr>
          <p:cNvSpPr txBox="1"/>
          <p:nvPr/>
        </p:nvSpPr>
        <p:spPr>
          <a:xfrm>
            <a:off x="989029" y="619514"/>
            <a:ext cx="10115746" cy="400110"/>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string type results in the concatenation.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257CB5B-A399-7645-0E1B-801B2C911FAD}"/>
              </a:ext>
            </a:extLst>
          </p:cNvPr>
          <p:cNvSpPr txBox="1"/>
          <p:nvPr/>
        </p:nvSpPr>
        <p:spPr>
          <a:xfrm>
            <a:off x="989029" y="1235159"/>
            <a:ext cx="6099142" cy="923330"/>
          </a:xfrm>
          <a:prstGeom prst="rect">
            <a:avLst/>
          </a:prstGeom>
          <a:noFill/>
        </p:spPr>
        <p:txBody>
          <a:bodyPr wrap="square">
            <a:spAutoFit/>
          </a:bodyPr>
          <a:lstStyle/>
          <a:p>
            <a:r>
              <a:rPr lang="en-IN" dirty="0"/>
              <a:t>let </a:t>
            </a:r>
            <a:r>
              <a:rPr lang="en-IN" dirty="0" err="1"/>
              <a:t>firstName</a:t>
            </a:r>
            <a:r>
              <a:rPr lang="en-IN" dirty="0"/>
              <a:t> = "James"; </a:t>
            </a:r>
          </a:p>
          <a:p>
            <a:r>
              <a:rPr lang="en-IN" dirty="0"/>
              <a:t>let </a:t>
            </a:r>
            <a:r>
              <a:rPr lang="en-IN" dirty="0" err="1"/>
              <a:t>lastName</a:t>
            </a:r>
            <a:r>
              <a:rPr lang="en-IN" dirty="0"/>
              <a:t> = "Roche"; </a:t>
            </a:r>
          </a:p>
          <a:p>
            <a:r>
              <a:rPr lang="en-IN" dirty="0"/>
              <a:t>let name = </a:t>
            </a:r>
            <a:r>
              <a:rPr lang="en-IN" dirty="0" err="1"/>
              <a:t>firstName</a:t>
            </a:r>
            <a:r>
              <a:rPr lang="en-IN" dirty="0"/>
              <a:t> + " " + </a:t>
            </a:r>
            <a:r>
              <a:rPr lang="en-IN" dirty="0" err="1"/>
              <a:t>lastName</a:t>
            </a:r>
            <a:r>
              <a:rPr lang="en-IN" dirty="0"/>
              <a:t>;  // name = James Roche </a:t>
            </a:r>
          </a:p>
        </p:txBody>
      </p:sp>
      <p:sp>
        <p:nvSpPr>
          <p:cNvPr id="9" name="TextBox 8">
            <a:extLst>
              <a:ext uri="{FF2B5EF4-FFF2-40B4-BE49-F238E27FC236}">
                <a16:creationId xmlns:a16="http://schemas.microsoft.com/office/drawing/2014/main" id="{CF967060-2F59-6521-858B-8D48E75AEA5C}"/>
              </a:ext>
            </a:extLst>
          </p:cNvPr>
          <p:cNvSpPr txBox="1"/>
          <p:nvPr/>
        </p:nvSpPr>
        <p:spPr>
          <a:xfrm>
            <a:off x="989029" y="2472223"/>
            <a:ext cx="10907598" cy="707886"/>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a string value and a numeric value, it results in a new string value.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858F9EC-B116-DD09-37BF-8E796A2EBC77}"/>
              </a:ext>
            </a:extLst>
          </p:cNvPr>
          <p:cNvSpPr txBox="1"/>
          <p:nvPr/>
        </p:nvSpPr>
        <p:spPr>
          <a:xfrm>
            <a:off x="989029" y="3429000"/>
            <a:ext cx="10276002" cy="923330"/>
          </a:xfrm>
          <a:prstGeom prst="rect">
            <a:avLst/>
          </a:prstGeom>
          <a:noFill/>
        </p:spPr>
        <p:txBody>
          <a:bodyPr wrap="square">
            <a:spAutoFit/>
          </a:bodyPr>
          <a:lstStyle/>
          <a:p>
            <a:r>
              <a:rPr lang="en-IN" dirty="0"/>
              <a:t>let </a:t>
            </a:r>
            <a:r>
              <a:rPr lang="en-IN" dirty="0" err="1"/>
              <a:t>strValue</a:t>
            </a:r>
            <a:r>
              <a:rPr lang="en-IN" dirty="0"/>
              <a:t>="James"; </a:t>
            </a:r>
          </a:p>
          <a:p>
            <a:r>
              <a:rPr lang="en-IN" dirty="0"/>
              <a:t>let </a:t>
            </a:r>
            <a:r>
              <a:rPr lang="en-IN" dirty="0" err="1"/>
              <a:t>numValue</a:t>
            </a:r>
            <a:r>
              <a:rPr lang="en-IN" dirty="0"/>
              <a:t>=10; </a:t>
            </a:r>
          </a:p>
          <a:p>
            <a:r>
              <a:rPr lang="en-IN" dirty="0"/>
              <a:t>let </a:t>
            </a:r>
            <a:r>
              <a:rPr lang="en-IN" dirty="0" err="1"/>
              <a:t>newStrValue</a:t>
            </a:r>
            <a:r>
              <a:rPr lang="en-IN" dirty="0"/>
              <a:t>= </a:t>
            </a:r>
            <a:r>
              <a:rPr lang="en-IN" dirty="0" err="1"/>
              <a:t>strValue</a:t>
            </a:r>
            <a:r>
              <a:rPr lang="en-IN" dirty="0"/>
              <a:t> + " " + </a:t>
            </a:r>
            <a:r>
              <a:rPr lang="en-IN" dirty="0" err="1"/>
              <a:t>numValue</a:t>
            </a:r>
            <a:r>
              <a:rPr lang="en-IN" dirty="0"/>
              <a:t>;  // </a:t>
            </a:r>
            <a:r>
              <a:rPr lang="en-IN" dirty="0" err="1"/>
              <a:t>newStrValue</a:t>
            </a:r>
            <a:r>
              <a:rPr lang="en-IN" dirty="0"/>
              <a:t>= James 10 </a:t>
            </a:r>
          </a:p>
        </p:txBody>
      </p:sp>
      <p:sp>
        <p:nvSpPr>
          <p:cNvPr id="13" name="TextBox 12">
            <a:extLst>
              <a:ext uri="{FF2B5EF4-FFF2-40B4-BE49-F238E27FC236}">
                <a16:creationId xmlns:a16="http://schemas.microsoft.com/office/drawing/2014/main" id="{860E137F-C2A7-2E9C-5144-A0D4D510C11D}"/>
              </a:ext>
            </a:extLst>
          </p:cNvPr>
          <p:cNvSpPr txBox="1"/>
          <p:nvPr/>
        </p:nvSpPr>
        <p:spPr>
          <a:xfrm>
            <a:off x="989028" y="4860963"/>
            <a:ext cx="10907597" cy="400110"/>
          </a:xfrm>
          <a:prstGeom prst="rect">
            <a:avLst/>
          </a:prstGeom>
          <a:noFill/>
        </p:spPr>
        <p:txBody>
          <a:bodyPr wrap="square">
            <a:spAutoFit/>
          </a:bodyPr>
          <a:lstStyle/>
          <a:p>
            <a:r>
              <a:rPr lang="en-US" sz="2000" dirty="0">
                <a:solidFill>
                  <a:schemeClr val="tx1">
                    <a:lumMod val="65000"/>
                    <a:lumOff val="35000"/>
                  </a:schemeClr>
                </a:solidFill>
                <a:effectLst/>
              </a:rPr>
              <a:t>Assignment operators are used for assigning values to the variables.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78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B618A-6644-0D07-09F1-A855DA0ED5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CB98E8-8F3F-8F25-7861-E2266FBBE99E}"/>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5" name="Picture 4">
            <a:extLst>
              <a:ext uri="{FF2B5EF4-FFF2-40B4-BE49-F238E27FC236}">
                <a16:creationId xmlns:a16="http://schemas.microsoft.com/office/drawing/2014/main" id="{C9FF15E4-5948-2525-04C6-2CC6D606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580" y="932361"/>
            <a:ext cx="6154009" cy="1524213"/>
          </a:xfrm>
          <a:prstGeom prst="rect">
            <a:avLst/>
          </a:prstGeom>
        </p:spPr>
      </p:pic>
      <p:sp>
        <p:nvSpPr>
          <p:cNvPr id="7" name="TextBox 6">
            <a:extLst>
              <a:ext uri="{FF2B5EF4-FFF2-40B4-BE49-F238E27FC236}">
                <a16:creationId xmlns:a16="http://schemas.microsoft.com/office/drawing/2014/main" id="{1A74A2EB-172F-C6DE-F257-BBAA99321D49}"/>
              </a:ext>
            </a:extLst>
          </p:cNvPr>
          <p:cNvSpPr txBox="1"/>
          <p:nvPr/>
        </p:nvSpPr>
        <p:spPr>
          <a:xfrm>
            <a:off x="589174" y="3034961"/>
            <a:ext cx="8262593" cy="1754326"/>
          </a:xfrm>
          <a:prstGeom prst="rect">
            <a:avLst/>
          </a:prstGeom>
          <a:noFill/>
        </p:spPr>
        <p:txBody>
          <a:bodyPr wrap="square">
            <a:spAutoFit/>
          </a:bodyPr>
          <a:lstStyle/>
          <a:p>
            <a:r>
              <a:rPr lang="en-IN" dirty="0"/>
              <a:t>let </a:t>
            </a:r>
            <a:r>
              <a:rPr lang="en-IN" dirty="0" err="1"/>
              <a:t>num</a:t>
            </a:r>
            <a:r>
              <a:rPr lang="en-IN" dirty="0"/>
              <a:t> = 30; // </a:t>
            </a:r>
            <a:r>
              <a:rPr lang="en-IN" dirty="0" err="1"/>
              <a:t>num</a:t>
            </a:r>
            <a:r>
              <a:rPr lang="en-IN" dirty="0"/>
              <a:t>=30 </a:t>
            </a:r>
          </a:p>
          <a:p>
            <a:r>
              <a:rPr lang="en-IN" dirty="0"/>
              <a:t>let </a:t>
            </a:r>
            <a:r>
              <a:rPr lang="en-IN" dirty="0" err="1"/>
              <a:t>num</a:t>
            </a:r>
            <a:r>
              <a:rPr lang="en-IN" dirty="0"/>
              <a:t> += 10; // </a:t>
            </a:r>
            <a:r>
              <a:rPr lang="en-IN" dirty="0" err="1"/>
              <a:t>num</a:t>
            </a:r>
            <a:r>
              <a:rPr lang="en-IN" dirty="0"/>
              <a:t>=num+10 =&gt; </a:t>
            </a:r>
            <a:r>
              <a:rPr lang="en-IN" dirty="0" err="1"/>
              <a:t>num</a:t>
            </a:r>
            <a:r>
              <a:rPr lang="en-IN" dirty="0"/>
              <a:t>=40 </a:t>
            </a:r>
          </a:p>
          <a:p>
            <a:r>
              <a:rPr lang="en-IN" dirty="0"/>
              <a:t>let </a:t>
            </a:r>
            <a:r>
              <a:rPr lang="en-IN" dirty="0" err="1"/>
              <a:t>num</a:t>
            </a:r>
            <a:r>
              <a:rPr lang="en-IN" dirty="0"/>
              <a:t> -= 10; // </a:t>
            </a:r>
            <a:r>
              <a:rPr lang="en-IN" dirty="0" err="1"/>
              <a:t>num</a:t>
            </a:r>
            <a:r>
              <a:rPr lang="en-IN" dirty="0"/>
              <a:t>=num-10 =&gt; </a:t>
            </a:r>
            <a:r>
              <a:rPr lang="en-IN" dirty="0" err="1"/>
              <a:t>num</a:t>
            </a:r>
            <a:r>
              <a:rPr lang="en-IN" dirty="0"/>
              <a:t>=20 </a:t>
            </a:r>
          </a:p>
          <a:p>
            <a:r>
              <a:rPr lang="en-IN" dirty="0"/>
              <a:t>let </a:t>
            </a:r>
            <a:r>
              <a:rPr lang="en-IN" dirty="0" err="1"/>
              <a:t>num</a:t>
            </a:r>
            <a:r>
              <a:rPr lang="en-IN" dirty="0"/>
              <a:t> *= 30; // </a:t>
            </a:r>
            <a:r>
              <a:rPr lang="en-IN" dirty="0" err="1"/>
              <a:t>num</a:t>
            </a:r>
            <a:r>
              <a:rPr lang="en-IN" dirty="0"/>
              <a:t>=</a:t>
            </a:r>
            <a:r>
              <a:rPr lang="en-IN" dirty="0" err="1"/>
              <a:t>num</a:t>
            </a:r>
            <a:r>
              <a:rPr lang="en-IN" dirty="0"/>
              <a:t>*30 =&gt; </a:t>
            </a:r>
            <a:r>
              <a:rPr lang="en-IN" dirty="0" err="1"/>
              <a:t>num</a:t>
            </a:r>
            <a:r>
              <a:rPr lang="en-IN" dirty="0"/>
              <a:t>=900 </a:t>
            </a:r>
          </a:p>
          <a:p>
            <a:r>
              <a:rPr lang="en-IN" dirty="0"/>
              <a:t>let </a:t>
            </a:r>
            <a:r>
              <a:rPr lang="en-IN" dirty="0" err="1"/>
              <a:t>num</a:t>
            </a:r>
            <a:r>
              <a:rPr lang="en-IN" dirty="0"/>
              <a:t> /= 10; // </a:t>
            </a:r>
            <a:r>
              <a:rPr lang="en-IN" dirty="0" err="1"/>
              <a:t>num</a:t>
            </a:r>
            <a:r>
              <a:rPr lang="en-IN" dirty="0"/>
              <a:t>=</a:t>
            </a:r>
            <a:r>
              <a:rPr lang="en-IN" dirty="0" err="1"/>
              <a:t>num</a:t>
            </a:r>
            <a:r>
              <a:rPr lang="en-IN" dirty="0"/>
              <a:t>/10 =&gt; </a:t>
            </a:r>
            <a:r>
              <a:rPr lang="en-IN" dirty="0" err="1"/>
              <a:t>num</a:t>
            </a:r>
            <a:r>
              <a:rPr lang="en-IN" dirty="0"/>
              <a:t>=3 </a:t>
            </a:r>
          </a:p>
          <a:p>
            <a:r>
              <a:rPr lang="en-IN" dirty="0"/>
              <a:t>let </a:t>
            </a:r>
            <a:r>
              <a:rPr lang="en-IN" dirty="0" err="1"/>
              <a:t>num</a:t>
            </a:r>
            <a:r>
              <a:rPr lang="en-IN" dirty="0"/>
              <a:t> %= 10; // </a:t>
            </a:r>
            <a:r>
              <a:rPr lang="en-IN" dirty="0" err="1"/>
              <a:t>num</a:t>
            </a:r>
            <a:r>
              <a:rPr lang="en-IN" dirty="0"/>
              <a:t>=num%10 =&gt; </a:t>
            </a:r>
            <a:r>
              <a:rPr lang="en-IN" dirty="0" err="1"/>
              <a:t>num</a:t>
            </a:r>
            <a:r>
              <a:rPr lang="en-IN" dirty="0"/>
              <a:t>=0 </a:t>
            </a:r>
          </a:p>
        </p:txBody>
      </p:sp>
    </p:spTree>
    <p:extLst>
      <p:ext uri="{BB962C8B-B14F-4D97-AF65-F5344CB8AC3E}">
        <p14:creationId xmlns:p14="http://schemas.microsoft.com/office/powerpoint/2010/main" val="429273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6AE0DE-21B7-53C5-D75B-090426A9B3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A0FCA-78A6-8552-E86C-6C9745B219F7}"/>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9ADA18C8-8F0B-C6DF-8FFC-20637D6440AC}"/>
              </a:ext>
            </a:extLst>
          </p:cNvPr>
          <p:cNvSpPr txBox="1"/>
          <p:nvPr/>
        </p:nvSpPr>
        <p:spPr>
          <a:xfrm>
            <a:off x="847626" y="719588"/>
            <a:ext cx="10364771" cy="1631216"/>
          </a:xfrm>
          <a:prstGeom prst="rect">
            <a:avLst/>
          </a:prstGeom>
          <a:noFill/>
        </p:spPr>
        <p:txBody>
          <a:bodyPr wrap="square">
            <a:spAutoFit/>
          </a:bodyPr>
          <a:lstStyle/>
          <a:p>
            <a:r>
              <a:rPr lang="en-US" sz="2000" dirty="0">
                <a:solidFill>
                  <a:schemeClr val="tx1">
                    <a:lumMod val="65000"/>
                    <a:lumOff val="35000"/>
                  </a:schemeClr>
                </a:solidFill>
                <a:effectLst/>
              </a:rPr>
              <a:t>Relational operators are used for comparing values and the result of comparison is always either true or false.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Relational operators shown below do implicit data type conversion of one of the operands before comparison.</a:t>
            </a:r>
          </a:p>
        </p:txBody>
      </p:sp>
      <p:pic>
        <p:nvPicPr>
          <p:cNvPr id="7" name="Picture 6">
            <a:extLst>
              <a:ext uri="{FF2B5EF4-FFF2-40B4-BE49-F238E27FC236}">
                <a16:creationId xmlns:a16="http://schemas.microsoft.com/office/drawing/2014/main" id="{2AD41003-9498-9AA5-E28C-C274F142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7" y="2585920"/>
            <a:ext cx="6782747" cy="1686160"/>
          </a:xfrm>
          <a:prstGeom prst="rect">
            <a:avLst/>
          </a:prstGeom>
        </p:spPr>
      </p:pic>
      <p:sp>
        <p:nvSpPr>
          <p:cNvPr id="9" name="TextBox 8">
            <a:extLst>
              <a:ext uri="{FF2B5EF4-FFF2-40B4-BE49-F238E27FC236}">
                <a16:creationId xmlns:a16="http://schemas.microsoft.com/office/drawing/2014/main" id="{0F720741-F2A6-E4BE-5DE6-7FB53B7FABD2}"/>
              </a:ext>
            </a:extLst>
          </p:cNvPr>
          <p:cNvSpPr txBox="1"/>
          <p:nvPr/>
        </p:nvSpPr>
        <p:spPr>
          <a:xfrm>
            <a:off x="989029" y="4784586"/>
            <a:ext cx="6099142" cy="1754326"/>
          </a:xfrm>
          <a:prstGeom prst="rect">
            <a:avLst/>
          </a:prstGeom>
          <a:noFill/>
        </p:spPr>
        <p:txBody>
          <a:bodyPr wrap="square">
            <a:spAutoFit/>
          </a:bodyPr>
          <a:lstStyle/>
          <a:p>
            <a:r>
              <a:rPr lang="en-IN" dirty="0"/>
              <a:t>10 &gt; 10; //false </a:t>
            </a:r>
          </a:p>
          <a:p>
            <a:r>
              <a:rPr lang="en-IN" dirty="0"/>
              <a:t>10 &gt;= 10; //true </a:t>
            </a:r>
          </a:p>
          <a:p>
            <a:r>
              <a:rPr lang="en-IN" dirty="0"/>
              <a:t>10 &lt; 10; //false </a:t>
            </a:r>
          </a:p>
          <a:p>
            <a:r>
              <a:rPr lang="en-IN" dirty="0"/>
              <a:t>10 &lt;= 10; //true </a:t>
            </a:r>
          </a:p>
          <a:p>
            <a:r>
              <a:rPr lang="en-IN" dirty="0"/>
              <a:t>10 == 10; //true </a:t>
            </a:r>
          </a:p>
          <a:p>
            <a:r>
              <a:rPr lang="en-IN" dirty="0"/>
              <a:t>10 != 10; //false </a:t>
            </a:r>
          </a:p>
        </p:txBody>
      </p:sp>
    </p:spTree>
    <p:extLst>
      <p:ext uri="{BB962C8B-B14F-4D97-AF65-F5344CB8AC3E}">
        <p14:creationId xmlns:p14="http://schemas.microsoft.com/office/powerpoint/2010/main" val="3285184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00086-B68A-CA14-F838-5A7158DE6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08D262-A92D-04A3-90D1-CA61F3508F9C}"/>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4B36FE0-05EE-A196-8D88-CB3D146C0E01}"/>
              </a:ext>
            </a:extLst>
          </p:cNvPr>
          <p:cNvSpPr txBox="1"/>
          <p:nvPr/>
        </p:nvSpPr>
        <p:spPr>
          <a:xfrm>
            <a:off x="989028" y="628941"/>
            <a:ext cx="10364771" cy="707886"/>
          </a:xfrm>
          <a:prstGeom prst="rect">
            <a:avLst/>
          </a:prstGeom>
          <a:noFill/>
        </p:spPr>
        <p:txBody>
          <a:bodyPr wrap="square">
            <a:spAutoFit/>
          </a:bodyPr>
          <a:lstStyle/>
          <a:p>
            <a:r>
              <a:rPr lang="en-US" sz="2000" dirty="0">
                <a:solidFill>
                  <a:schemeClr val="tx1">
                    <a:lumMod val="65000"/>
                    <a:lumOff val="35000"/>
                  </a:schemeClr>
                </a:solidFill>
              </a:rPr>
              <a:t>Relational operators shown below compares both the values and the value types without any implicit type conversion.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FA15679-2A79-5674-7430-3CCF3691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6" y="1336827"/>
            <a:ext cx="6030167" cy="5019523"/>
          </a:xfrm>
          <a:prstGeom prst="rect">
            <a:avLst/>
          </a:prstGeom>
        </p:spPr>
      </p:pic>
    </p:spTree>
    <p:extLst>
      <p:ext uri="{BB962C8B-B14F-4D97-AF65-F5344CB8AC3E}">
        <p14:creationId xmlns:p14="http://schemas.microsoft.com/office/powerpoint/2010/main" val="229954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B14E61-DE95-3A63-0F28-0EA26A4EFC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3B3719-DB58-AB7A-9D76-A2C6553780E2}"/>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2715A11B-C5E4-BAAA-721B-D530EE2B0C9F}"/>
              </a:ext>
            </a:extLst>
          </p:cNvPr>
          <p:cNvSpPr txBox="1"/>
          <p:nvPr/>
        </p:nvSpPr>
        <p:spPr>
          <a:xfrm>
            <a:off x="909686" y="675356"/>
            <a:ext cx="10444113" cy="1631216"/>
          </a:xfrm>
          <a:prstGeom prst="rect">
            <a:avLst/>
          </a:prstGeom>
          <a:noFill/>
        </p:spPr>
        <p:txBody>
          <a:bodyPr wrap="square">
            <a:spAutoFit/>
          </a:bodyPr>
          <a:lstStyle/>
          <a:p>
            <a:r>
              <a:rPr lang="en-US" sz="2000" dirty="0">
                <a:solidFill>
                  <a:schemeClr val="tx1">
                    <a:lumMod val="65000"/>
                    <a:lumOff val="35000"/>
                  </a:schemeClr>
                </a:solidFill>
                <a:effectLst/>
              </a:rPr>
              <a:t>Strict equality (===) and strict inequality (!==) operators consider only values of the same type to be equal.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strict equality and strict inequality operators are highly recommended to determine whether two given values are equal or not.</a:t>
            </a:r>
          </a:p>
        </p:txBody>
      </p:sp>
      <p:sp>
        <p:nvSpPr>
          <p:cNvPr id="7" name="TextBox 6">
            <a:extLst>
              <a:ext uri="{FF2B5EF4-FFF2-40B4-BE49-F238E27FC236}">
                <a16:creationId xmlns:a16="http://schemas.microsoft.com/office/drawing/2014/main" id="{5B05F67C-72CC-0376-5667-6A14133939B7}"/>
              </a:ext>
            </a:extLst>
          </p:cNvPr>
          <p:cNvSpPr txBox="1"/>
          <p:nvPr/>
        </p:nvSpPr>
        <p:spPr>
          <a:xfrm>
            <a:off x="909686" y="2530967"/>
            <a:ext cx="10930380"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you should use === comparison operator when you want to compare value and type, and the rest of the places for value comparison == operator can be used.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72A17B-CFF1-9D0D-45CF-108242BDDE8F}"/>
              </a:ext>
            </a:extLst>
          </p:cNvPr>
          <p:cNvSpPr txBox="1"/>
          <p:nvPr/>
        </p:nvSpPr>
        <p:spPr>
          <a:xfrm>
            <a:off x="909686" y="3437682"/>
            <a:ext cx="10930380" cy="707886"/>
          </a:xfrm>
          <a:prstGeom prst="rect">
            <a:avLst/>
          </a:prstGeom>
          <a:noFill/>
        </p:spPr>
        <p:txBody>
          <a:bodyPr wrap="square">
            <a:spAutoFit/>
          </a:bodyPr>
          <a:lstStyle/>
          <a:p>
            <a:r>
              <a:rPr lang="en-US" sz="2000" dirty="0">
                <a:solidFill>
                  <a:schemeClr val="tx1">
                    <a:lumMod val="65000"/>
                    <a:lumOff val="35000"/>
                  </a:schemeClr>
                </a:solidFill>
                <a:effectLst/>
              </a:rPr>
              <a:t>Logical operators allow a program to make a decision based on multiple conditions. Each operand is considered a condition that can be evaluated to true or false.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3CA8C705-FCCB-2D4F-BCFC-7AF4D34DD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64" y="4344397"/>
            <a:ext cx="5229955" cy="2438740"/>
          </a:xfrm>
          <a:prstGeom prst="rect">
            <a:avLst/>
          </a:prstGeom>
        </p:spPr>
      </p:pic>
    </p:spTree>
    <p:extLst>
      <p:ext uri="{BB962C8B-B14F-4D97-AF65-F5344CB8AC3E}">
        <p14:creationId xmlns:p14="http://schemas.microsoft.com/office/powerpoint/2010/main" val="25877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DBE2-19DF-0139-64B1-5AFA195D57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A5A1C3-5204-C851-F2CF-0E704E6713AC}"/>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9F7AF78E-4439-08F0-7F45-765E1B8A1EA8}"/>
              </a:ext>
            </a:extLst>
          </p:cNvPr>
          <p:cNvSpPr txBox="1"/>
          <p:nvPr/>
        </p:nvSpPr>
        <p:spPr>
          <a:xfrm>
            <a:off x="1069942" y="660124"/>
            <a:ext cx="6099142" cy="923330"/>
          </a:xfrm>
          <a:prstGeom prst="rect">
            <a:avLst/>
          </a:prstGeom>
          <a:noFill/>
        </p:spPr>
        <p:txBody>
          <a:bodyPr wrap="square">
            <a:spAutoFit/>
          </a:bodyPr>
          <a:lstStyle/>
          <a:p>
            <a:r>
              <a:rPr lang="en-IN" dirty="0"/>
              <a:t>!(10 &gt; 20); //true </a:t>
            </a:r>
          </a:p>
          <a:p>
            <a:r>
              <a:rPr lang="en-IN" dirty="0"/>
              <a:t>(10 &gt; 5) &amp;&amp; (20 &gt; 20); //false </a:t>
            </a:r>
          </a:p>
          <a:p>
            <a:r>
              <a:rPr lang="en-IN" dirty="0"/>
              <a:t>(10 &gt; 5) || (20 &gt; 20); //true </a:t>
            </a:r>
          </a:p>
        </p:txBody>
      </p:sp>
      <p:sp>
        <p:nvSpPr>
          <p:cNvPr id="7" name="TextBox 6">
            <a:extLst>
              <a:ext uri="{FF2B5EF4-FFF2-40B4-BE49-F238E27FC236}">
                <a16:creationId xmlns:a16="http://schemas.microsoft.com/office/drawing/2014/main" id="{8A6F605B-7F81-9608-4F6C-623A58BFF38D}"/>
              </a:ext>
            </a:extLst>
          </p:cNvPr>
          <p:cNvSpPr txBox="1"/>
          <p:nvPr/>
        </p:nvSpPr>
        <p:spPr>
          <a:xfrm>
            <a:off x="287516" y="1947255"/>
            <a:ext cx="11486561" cy="2246769"/>
          </a:xfrm>
          <a:prstGeom prst="rect">
            <a:avLst/>
          </a:prstGeom>
          <a:noFill/>
        </p:spPr>
        <p:txBody>
          <a:bodyPr wrap="square">
            <a:spAutoFit/>
          </a:bodyPr>
          <a:lstStyle/>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is an operator in JavaScript.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is a loosely typed language i.e., the type of variable is decided at runtime based on the data assigned to it. This is also called dynamic data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As programmers, if required, the </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operator can be used to find the data type of a JavaScript variable. </a:t>
            </a:r>
          </a:p>
          <a:p>
            <a:r>
              <a:rPr lang="en-US" sz="2000" dirty="0">
                <a:solidFill>
                  <a:schemeClr val="tx1">
                    <a:lumMod val="65000"/>
                    <a:lumOff val="35000"/>
                  </a:schemeClr>
                </a:solidFill>
                <a:effectLst/>
              </a:rPr>
              <a:t>The following are the ways in which it can be used and the corresponding results that it returns. </a:t>
            </a:r>
          </a:p>
        </p:txBody>
      </p:sp>
      <p:sp>
        <p:nvSpPr>
          <p:cNvPr id="9" name="TextBox 8">
            <a:extLst>
              <a:ext uri="{FF2B5EF4-FFF2-40B4-BE49-F238E27FC236}">
                <a16:creationId xmlns:a16="http://schemas.microsoft.com/office/drawing/2014/main" id="{334929E8-023D-AE36-A9C1-048A6A7A7BC2}"/>
              </a:ext>
            </a:extLst>
          </p:cNvPr>
          <p:cNvSpPr txBox="1"/>
          <p:nvPr/>
        </p:nvSpPr>
        <p:spPr>
          <a:xfrm>
            <a:off x="287516" y="4398024"/>
            <a:ext cx="9676616" cy="1754326"/>
          </a:xfrm>
          <a:prstGeom prst="rect">
            <a:avLst/>
          </a:prstGeom>
          <a:noFill/>
        </p:spPr>
        <p:txBody>
          <a:bodyPr wrap="square">
            <a:spAutoFit/>
          </a:bodyPr>
          <a:lstStyle/>
          <a:p>
            <a:r>
              <a:rPr lang="en-IN" dirty="0" err="1"/>
              <a:t>typeof</a:t>
            </a:r>
            <a:r>
              <a:rPr lang="en-IN" dirty="0"/>
              <a:t> "JavaScript World" //string </a:t>
            </a:r>
          </a:p>
          <a:p>
            <a:r>
              <a:rPr lang="en-IN" dirty="0" err="1"/>
              <a:t>typeof</a:t>
            </a:r>
            <a:r>
              <a:rPr lang="en-IN" dirty="0"/>
              <a:t> 10.5 // number </a:t>
            </a:r>
          </a:p>
          <a:p>
            <a:r>
              <a:rPr lang="en-IN" dirty="0" err="1"/>
              <a:t>typeof</a:t>
            </a:r>
            <a:r>
              <a:rPr lang="en-IN" dirty="0"/>
              <a:t> 10 &gt; 20 //</a:t>
            </a:r>
            <a:r>
              <a:rPr lang="en-IN" dirty="0" err="1"/>
              <a:t>boolean</a:t>
            </a:r>
            <a:r>
              <a:rPr lang="en-IN" dirty="0"/>
              <a:t> </a:t>
            </a:r>
          </a:p>
          <a:p>
            <a:r>
              <a:rPr lang="en-IN" dirty="0" err="1"/>
              <a:t>typeof</a:t>
            </a:r>
            <a:r>
              <a:rPr lang="en-IN" dirty="0"/>
              <a:t> undefined //undefined </a:t>
            </a:r>
          </a:p>
          <a:p>
            <a:r>
              <a:rPr lang="en-IN" dirty="0" err="1"/>
              <a:t>typeof</a:t>
            </a:r>
            <a:r>
              <a:rPr lang="en-IN" dirty="0"/>
              <a:t> null //Object </a:t>
            </a:r>
          </a:p>
          <a:p>
            <a:r>
              <a:rPr lang="en-IN" dirty="0" err="1"/>
              <a:t>typeof</a:t>
            </a:r>
            <a:r>
              <a:rPr lang="en-IN" dirty="0"/>
              <a:t> {</a:t>
            </a:r>
            <a:r>
              <a:rPr lang="en-IN" dirty="0" err="1"/>
              <a:t>itemPrice</a:t>
            </a:r>
            <a:r>
              <a:rPr lang="en-IN" dirty="0"/>
              <a:t> : 500} //Object </a:t>
            </a:r>
          </a:p>
        </p:txBody>
      </p:sp>
    </p:spTree>
    <p:extLst>
      <p:ext uri="{BB962C8B-B14F-4D97-AF65-F5344CB8AC3E}">
        <p14:creationId xmlns:p14="http://schemas.microsoft.com/office/powerpoint/2010/main" val="400423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51B57E-07DC-8AAF-384E-E9DAE38B5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1EBCD-BF85-1FAF-D33B-49FBE9D2EC37}"/>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94588A1F-D694-DEFA-77F6-B2866AFC49E0}"/>
              </a:ext>
            </a:extLst>
          </p:cNvPr>
          <p:cNvSpPr txBox="1"/>
          <p:nvPr/>
        </p:nvSpPr>
        <p:spPr>
          <a:xfrm>
            <a:off x="989029" y="588331"/>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Operators </a:t>
            </a:r>
          </a:p>
        </p:txBody>
      </p:sp>
      <p:sp>
        <p:nvSpPr>
          <p:cNvPr id="7" name="TextBox 6">
            <a:extLst>
              <a:ext uri="{FF2B5EF4-FFF2-40B4-BE49-F238E27FC236}">
                <a16:creationId xmlns:a16="http://schemas.microsoft.com/office/drawing/2014/main" id="{5EBAB794-0754-EBFB-CEDD-9C5C601C25C9}"/>
              </a:ext>
            </a:extLst>
          </p:cNvPr>
          <p:cNvSpPr txBox="1"/>
          <p:nvPr/>
        </p:nvSpPr>
        <p:spPr>
          <a:xfrm>
            <a:off x="146115" y="1171356"/>
            <a:ext cx="11684523"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by confirming given body temperature value in Fahrenheit is higher or lower than the normal body temperature in Fahrenheit.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assign values of body temperature in Celsius and then try to convert that temperature in Fahrenheit.</a:t>
            </a:r>
          </a:p>
        </p:txBody>
      </p:sp>
      <p:sp>
        <p:nvSpPr>
          <p:cNvPr id="9" name="TextBox 8">
            <a:extLst>
              <a:ext uri="{FF2B5EF4-FFF2-40B4-BE49-F238E27FC236}">
                <a16:creationId xmlns:a16="http://schemas.microsoft.com/office/drawing/2014/main" id="{E3F705D5-CF68-F454-400F-519B8E864BB2}"/>
              </a:ext>
            </a:extLst>
          </p:cNvPr>
          <p:cNvSpPr txBox="1"/>
          <p:nvPr/>
        </p:nvSpPr>
        <p:spPr>
          <a:xfrm>
            <a:off x="146115" y="3601040"/>
            <a:ext cx="11899770" cy="3139321"/>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&lt;title&gt;Operators Demo&lt;/title&gt;</a:t>
            </a:r>
          </a:p>
          <a:p>
            <a:r>
              <a:rPr lang="en-IN" dirty="0"/>
              <a:t>    &lt;style&gt;</a:t>
            </a:r>
          </a:p>
          <a:p>
            <a:r>
              <a:rPr lang="en-IN" dirty="0"/>
              <a:t>        body {</a:t>
            </a:r>
          </a:p>
          <a:p>
            <a:r>
              <a:rPr lang="en-IN" dirty="0"/>
              <a:t>            padding-top: 10px;</a:t>
            </a:r>
          </a:p>
          <a:p>
            <a:r>
              <a:rPr lang="en-IN" dirty="0"/>
              <a:t>        }</a:t>
            </a:r>
          </a:p>
        </p:txBody>
      </p:sp>
    </p:spTree>
    <p:extLst>
      <p:ext uri="{BB962C8B-B14F-4D97-AF65-F5344CB8AC3E}">
        <p14:creationId xmlns:p14="http://schemas.microsoft.com/office/powerpoint/2010/main" val="97401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182CB-BC58-65AE-CEDE-2799A8569E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FCBB3-C60D-5A9C-EA0B-C3E1C2CD16BC}"/>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DF8629B-0B72-D614-0666-3F89E9BA3539}"/>
              </a:ext>
            </a:extLst>
          </p:cNvPr>
          <p:cNvSpPr txBox="1"/>
          <p:nvPr/>
        </p:nvSpPr>
        <p:spPr>
          <a:xfrm>
            <a:off x="838200" y="532570"/>
            <a:ext cx="11444140" cy="6186309"/>
          </a:xfrm>
          <a:prstGeom prst="rect">
            <a:avLst/>
          </a:prstGeom>
          <a:noFill/>
        </p:spPr>
        <p:txBody>
          <a:bodyPr wrap="square">
            <a:spAutoFit/>
          </a:bodyPr>
          <a:lstStyle/>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a:p>
            <a:r>
              <a:rPr lang="en-IN" dirty="0"/>
              <a:t>        &lt;div class="panel-body"&gt;</a:t>
            </a:r>
          </a:p>
          <a:p>
            <a:r>
              <a:rPr lang="en-IN" dirty="0"/>
              <a:t>            &lt;p&gt;Your body temperature is higher than the normal:</a:t>
            </a:r>
          </a:p>
          <a:p>
            <a:r>
              <a:rPr lang="en-IN" dirty="0"/>
              <a:t>                &lt;span class="blinking"&gt;</a:t>
            </a:r>
          </a:p>
          <a:p>
            <a:r>
              <a:rPr lang="en-IN" dirty="0"/>
              <a:t>                    &lt;script&gt;</a:t>
            </a:r>
          </a:p>
          <a:p>
            <a:r>
              <a:rPr lang="en-IN" dirty="0"/>
              <a:t>                        let </a:t>
            </a:r>
            <a:r>
              <a:rPr lang="en-IN" dirty="0" err="1"/>
              <a:t>tempFahren</a:t>
            </a:r>
            <a:r>
              <a:rPr lang="en-IN" dirty="0"/>
              <a:t> = 99;</a:t>
            </a:r>
          </a:p>
          <a:p>
            <a:r>
              <a:rPr lang="en-IN" dirty="0"/>
              <a:t>                        </a:t>
            </a:r>
            <a:r>
              <a:rPr lang="en-IN" dirty="0" err="1"/>
              <a:t>const</a:t>
            </a:r>
            <a:r>
              <a:rPr lang="en-IN" dirty="0"/>
              <a:t> NORMAL_FAHREN = 98.6;</a:t>
            </a:r>
          </a:p>
          <a:p>
            <a:r>
              <a:rPr lang="en-IN" dirty="0"/>
              <a:t>                        let </a:t>
            </a:r>
            <a:r>
              <a:rPr lang="en-IN" dirty="0" err="1"/>
              <a:t>tempCelsius</a:t>
            </a:r>
            <a:r>
              <a:rPr lang="en-IN" dirty="0"/>
              <a:t>;</a:t>
            </a:r>
          </a:p>
          <a:p>
            <a:r>
              <a:rPr lang="en-IN" dirty="0"/>
              <a:t>                        </a:t>
            </a:r>
            <a:r>
              <a:rPr lang="en-IN" dirty="0" err="1"/>
              <a:t>const</a:t>
            </a:r>
            <a:r>
              <a:rPr lang="en-IN" dirty="0"/>
              <a:t> THIRTYTWO = 32;</a:t>
            </a:r>
          </a:p>
          <a:p>
            <a:r>
              <a:rPr lang="en-IN" dirty="0"/>
              <a:t>                        </a:t>
            </a:r>
            <a:r>
              <a:rPr lang="en-IN" dirty="0" err="1"/>
              <a:t>const</a:t>
            </a:r>
            <a:r>
              <a:rPr lang="en-IN" dirty="0"/>
              <a:t> TEMP = 1.8;</a:t>
            </a:r>
          </a:p>
          <a:p>
            <a:r>
              <a:rPr lang="en-IN" dirty="0"/>
              <a:t>                        </a:t>
            </a:r>
            <a:r>
              <a:rPr lang="en-IN" dirty="0" err="1"/>
              <a:t>tempCelsius</a:t>
            </a:r>
            <a:r>
              <a:rPr lang="en-IN" dirty="0"/>
              <a:t> = (</a:t>
            </a:r>
            <a:r>
              <a:rPr lang="en-IN" dirty="0" err="1"/>
              <a:t>tempFahren</a:t>
            </a:r>
            <a:r>
              <a:rPr lang="en-IN" dirty="0"/>
              <a:t> - THIRTYTWO) / TEMP;</a:t>
            </a:r>
          </a:p>
          <a:p>
            <a:r>
              <a:rPr lang="en-IN" dirty="0"/>
              <a:t>                        let fever = </a:t>
            </a:r>
            <a:r>
              <a:rPr lang="en-IN" dirty="0" err="1"/>
              <a:t>tempFahren</a:t>
            </a:r>
            <a:r>
              <a:rPr lang="en-IN" dirty="0"/>
              <a:t> &gt; NORMAL_FAHREN;</a:t>
            </a:r>
          </a:p>
          <a:p>
            <a:r>
              <a:rPr lang="en-IN" dirty="0"/>
              <a:t>                        </a:t>
            </a:r>
            <a:r>
              <a:rPr lang="en-IN" dirty="0" err="1"/>
              <a:t>document.write</a:t>
            </a:r>
            <a:r>
              <a:rPr lang="en-IN" dirty="0"/>
              <a:t>(fever);</a:t>
            </a:r>
          </a:p>
          <a:p>
            <a:r>
              <a:rPr lang="en-IN" dirty="0"/>
              <a:t>                        </a:t>
            </a:r>
          </a:p>
        </p:txBody>
      </p:sp>
    </p:spTree>
    <p:extLst>
      <p:ext uri="{BB962C8B-B14F-4D97-AF65-F5344CB8AC3E}">
        <p14:creationId xmlns:p14="http://schemas.microsoft.com/office/powerpoint/2010/main" val="307519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9F8DD-9F93-FA2F-BB98-AE09370458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FEA30-1366-CD86-BE51-6A9404C6EF7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4801640E-0A3D-F3C1-DF8B-62749D6AD1E0}"/>
              </a:ext>
            </a:extLst>
          </p:cNvPr>
          <p:cNvSpPr txBox="1"/>
          <p:nvPr/>
        </p:nvSpPr>
        <p:spPr>
          <a:xfrm>
            <a:off x="989029" y="685529"/>
            <a:ext cx="10653074" cy="3970318"/>
          </a:xfrm>
          <a:prstGeom prst="rect">
            <a:avLst/>
          </a:prstGeom>
          <a:noFill/>
        </p:spPr>
        <p:txBody>
          <a:bodyPr wrap="square">
            <a:spAutoFit/>
          </a:bodyPr>
          <a:lstStyle/>
          <a:p>
            <a:r>
              <a:rPr lang="en-IN" dirty="0" err="1"/>
              <a:t>document.write</a:t>
            </a:r>
            <a:r>
              <a:rPr lang="en-IN" dirty="0"/>
              <a:t>("&lt;</a:t>
            </a:r>
            <a:r>
              <a:rPr lang="en-IN" dirty="0" err="1"/>
              <a:t>br</a:t>
            </a:r>
            <a:r>
              <a:rPr lang="en-IN" dirty="0"/>
              <a:t>/&gt;");</a:t>
            </a:r>
          </a:p>
          <a:p>
            <a:r>
              <a:rPr lang="en-IN" dirty="0"/>
              <a:t>                        </a:t>
            </a:r>
            <a:r>
              <a:rPr lang="en-IN" dirty="0" err="1"/>
              <a:t>document.write</a:t>
            </a:r>
            <a:r>
              <a:rPr lang="en-IN" dirty="0"/>
              <a:t>("Your temperature is Celsius  : " + </a:t>
            </a:r>
            <a:r>
              <a:rPr lang="en-IN" dirty="0" err="1"/>
              <a:t>tempCelsius</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(fever));</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a:t>
            </a:r>
            <a:r>
              <a:rPr lang="en-IN" dirty="0" err="1"/>
              <a:t>tempFahren</a:t>
            </a:r>
            <a:r>
              <a:rPr lang="en-IN" dirty="0"/>
              <a:t>));</a:t>
            </a:r>
          </a:p>
          <a:p>
            <a:r>
              <a:rPr lang="en-IN" dirty="0"/>
              <a:t>                    &lt;/script&gt;</a:t>
            </a:r>
          </a:p>
          <a:p>
            <a:r>
              <a:rPr lang="en-IN" dirty="0"/>
              <a:t>                &lt;/span&gt;</a:t>
            </a:r>
          </a:p>
          <a:p>
            <a:r>
              <a:rPr lang="en-IN" dirty="0"/>
              <a:t>            &lt;/p&gt;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16442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C038D-60BB-4B27-CCA8-128E4D5174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630E4-E892-7EA8-8995-5AC770BD3A05}"/>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4C6CD04-C4E0-CEB0-8BE4-78FAB03388FA}"/>
              </a:ext>
            </a:extLst>
          </p:cNvPr>
          <p:cNvSpPr txBox="1"/>
          <p:nvPr/>
        </p:nvSpPr>
        <p:spPr>
          <a:xfrm>
            <a:off x="1087225" y="959625"/>
            <a:ext cx="10266575" cy="3970318"/>
          </a:xfrm>
          <a:prstGeom prst="rect">
            <a:avLst/>
          </a:prstGeom>
          <a:noFill/>
        </p:spPr>
        <p:txBody>
          <a:bodyPr wrap="square">
            <a:spAutoFit/>
          </a:bodyPr>
          <a:lstStyle/>
          <a:p>
            <a:r>
              <a:rPr lang="en-IN" dirty="0">
                <a:solidFill>
                  <a:schemeClr val="tx1">
                    <a:lumMod val="65000"/>
                    <a:lumOff val="35000"/>
                  </a:schemeClr>
                </a:solidFill>
              </a:rPr>
              <a:t>CSS</a:t>
            </a:r>
          </a:p>
          <a:p>
            <a:endParaRPr lang="en-IN" dirty="0"/>
          </a:p>
          <a:p>
            <a:r>
              <a:rPr lang="en-IN" dirty="0"/>
              <a:t>.blinking{</a:t>
            </a:r>
          </a:p>
          <a:p>
            <a:r>
              <a:rPr lang="en-IN" dirty="0"/>
              <a:t>    </a:t>
            </a:r>
            <a:r>
              <a:rPr lang="en-IN" dirty="0" err="1"/>
              <a:t>animation:blinkingText</a:t>
            </a:r>
            <a:r>
              <a:rPr lang="en-IN" dirty="0"/>
              <a:t> 1.8s infinite;</a:t>
            </a:r>
          </a:p>
          <a:p>
            <a:r>
              <a:rPr lang="en-IN" dirty="0"/>
              <a:t>    background-</a:t>
            </a:r>
            <a:r>
              <a:rPr lang="en-IN" dirty="0" err="1"/>
              <a:t>color</a:t>
            </a:r>
            <a:r>
              <a:rPr lang="en-IN" dirty="0"/>
              <a:t>: yellow;</a:t>
            </a:r>
          </a:p>
          <a:p>
            <a:r>
              <a:rPr lang="en-IN" dirty="0"/>
              <a:t>    </a:t>
            </a:r>
            <a:r>
              <a:rPr lang="en-IN" dirty="0" err="1"/>
              <a:t>color</a:t>
            </a:r>
            <a:r>
              <a:rPr lang="en-IN" dirty="0"/>
              <a:t>: red;</a:t>
            </a:r>
          </a:p>
          <a:p>
            <a:r>
              <a:rPr lang="en-IN" dirty="0"/>
              <a:t>}</a:t>
            </a:r>
          </a:p>
          <a:p>
            <a:r>
              <a:rPr lang="en-IN" dirty="0"/>
              <a:t>@keyframes </a:t>
            </a:r>
            <a:r>
              <a:rPr lang="en-IN" dirty="0" err="1"/>
              <a:t>blinkingText</a:t>
            </a:r>
            <a:r>
              <a:rPr lang="en-IN" dirty="0"/>
              <a:t>{</a:t>
            </a:r>
          </a:p>
          <a:p>
            <a:r>
              <a:rPr lang="en-IN" dirty="0"/>
              <a:t>    0%{     </a:t>
            </a:r>
            <a:r>
              <a:rPr lang="en-IN" dirty="0" err="1"/>
              <a:t>color</a:t>
            </a:r>
            <a:r>
              <a:rPr lang="en-IN" dirty="0"/>
              <a:t>: #000;    }</a:t>
            </a:r>
          </a:p>
          <a:p>
            <a:r>
              <a:rPr lang="en-IN" dirty="0"/>
              <a:t>    49%{    </a:t>
            </a:r>
            <a:r>
              <a:rPr lang="en-IN" dirty="0" err="1"/>
              <a:t>color</a:t>
            </a:r>
            <a:r>
              <a:rPr lang="en-IN" dirty="0"/>
              <a:t>: transparent; }</a:t>
            </a:r>
          </a:p>
          <a:p>
            <a:r>
              <a:rPr lang="en-IN" dirty="0"/>
              <a:t>    50%{    </a:t>
            </a:r>
            <a:r>
              <a:rPr lang="en-IN" dirty="0" err="1"/>
              <a:t>color</a:t>
            </a:r>
            <a:r>
              <a:rPr lang="en-IN" dirty="0"/>
              <a:t>: transparent; }</a:t>
            </a:r>
          </a:p>
          <a:p>
            <a:r>
              <a:rPr lang="en-IN" dirty="0"/>
              <a:t>    99%{    </a:t>
            </a:r>
            <a:r>
              <a:rPr lang="en-IN" dirty="0" err="1"/>
              <a:t>color:transparent</a:t>
            </a:r>
            <a:r>
              <a:rPr lang="en-IN" dirty="0"/>
              <a:t>;  }</a:t>
            </a:r>
          </a:p>
          <a:p>
            <a:r>
              <a:rPr lang="en-IN" dirty="0"/>
              <a:t>    100%{   </a:t>
            </a:r>
            <a:r>
              <a:rPr lang="en-IN" dirty="0" err="1"/>
              <a:t>color</a:t>
            </a:r>
            <a:r>
              <a:rPr lang="en-IN" dirty="0"/>
              <a:t>: #000;    }</a:t>
            </a:r>
          </a:p>
          <a:p>
            <a:r>
              <a:rPr lang="en-IN" dirty="0"/>
              <a:t>}</a:t>
            </a:r>
          </a:p>
        </p:txBody>
      </p:sp>
    </p:spTree>
    <p:extLst>
      <p:ext uri="{BB962C8B-B14F-4D97-AF65-F5344CB8AC3E}">
        <p14:creationId xmlns:p14="http://schemas.microsoft.com/office/powerpoint/2010/main" val="962568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44E26-1855-7BB8-99DA-45A30EB79E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530500-D702-40EF-E83A-52DBA2691291}"/>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56933A4-6856-F7C3-10CF-90F26C81E7F3}"/>
              </a:ext>
            </a:extLst>
          </p:cNvPr>
          <p:cNvSpPr txBox="1"/>
          <p:nvPr/>
        </p:nvSpPr>
        <p:spPr>
          <a:xfrm>
            <a:off x="989029" y="607184"/>
            <a:ext cx="6099142" cy="461665"/>
          </a:xfrm>
          <a:prstGeom prst="rect">
            <a:avLst/>
          </a:prstGeom>
          <a:noFill/>
        </p:spPr>
        <p:txBody>
          <a:bodyPr wrap="square">
            <a:spAutoFit/>
          </a:bodyPr>
          <a:lstStyle/>
          <a:p>
            <a:r>
              <a:rPr lang="en-US" sz="2400" b="1" dirty="0">
                <a:solidFill>
                  <a:schemeClr val="tx1">
                    <a:lumMod val="65000"/>
                    <a:lumOff val="35000"/>
                  </a:schemeClr>
                </a:solidFill>
              </a:rPr>
              <a:t>Working with Statements and Expressions </a:t>
            </a:r>
          </a:p>
        </p:txBody>
      </p:sp>
      <p:sp>
        <p:nvSpPr>
          <p:cNvPr id="7" name="TextBox 6">
            <a:extLst>
              <a:ext uri="{FF2B5EF4-FFF2-40B4-BE49-F238E27FC236}">
                <a16:creationId xmlns:a16="http://schemas.microsoft.com/office/drawing/2014/main" id="{E17F4170-0827-8961-5319-E8C2975048AA}"/>
              </a:ext>
            </a:extLst>
          </p:cNvPr>
          <p:cNvSpPr txBox="1"/>
          <p:nvPr/>
        </p:nvSpPr>
        <p:spPr>
          <a:xfrm>
            <a:off x="362932" y="1199636"/>
            <a:ext cx="11288598" cy="1938992"/>
          </a:xfrm>
          <a:prstGeom prst="rect">
            <a:avLst/>
          </a:prstGeom>
          <a:noFill/>
        </p:spPr>
        <p:txBody>
          <a:bodyPr wrap="square">
            <a:spAutoFit/>
          </a:bodyPr>
          <a:lstStyle/>
          <a:p>
            <a:r>
              <a:rPr lang="en-US" sz="2000" dirty="0">
                <a:solidFill>
                  <a:schemeClr val="tx1">
                    <a:lumMod val="65000"/>
                    <a:lumOff val="35000"/>
                  </a:schemeClr>
                </a:solidFill>
                <a:effectLst/>
              </a:rPr>
              <a:t>Statements are instructions in JavaScript that have to be executed by a web browser. JavaScript code is made up of a sequence of statements and is executed in the same order as they are written.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declaration is the simplest example of a JavaScript 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0A67740-018E-2507-50F0-2557B7DDB02A}"/>
              </a:ext>
            </a:extLst>
          </p:cNvPr>
          <p:cNvSpPr txBox="1"/>
          <p:nvPr/>
        </p:nvSpPr>
        <p:spPr>
          <a:xfrm>
            <a:off x="362932" y="3269415"/>
            <a:ext cx="6099142" cy="369332"/>
          </a:xfrm>
          <a:prstGeom prst="rect">
            <a:avLst/>
          </a:prstGeom>
          <a:noFill/>
        </p:spPr>
        <p:txBody>
          <a:bodyPr wrap="square">
            <a:spAutoFit/>
          </a:bodyPr>
          <a:lstStyle/>
          <a:p>
            <a:r>
              <a:rPr lang="en-IN" dirty="0"/>
              <a:t>var </a:t>
            </a:r>
            <a:r>
              <a:rPr lang="en-IN" dirty="0" err="1"/>
              <a:t>firstName</a:t>
            </a:r>
            <a:r>
              <a:rPr lang="en-IN" dirty="0"/>
              <a:t> = "Newton" ; </a:t>
            </a:r>
          </a:p>
        </p:txBody>
      </p:sp>
      <p:sp>
        <p:nvSpPr>
          <p:cNvPr id="11" name="TextBox 10">
            <a:extLst>
              <a:ext uri="{FF2B5EF4-FFF2-40B4-BE49-F238E27FC236}">
                <a16:creationId xmlns:a16="http://schemas.microsoft.com/office/drawing/2014/main" id="{908A35B2-3884-D543-EB55-BB0915F54A6E}"/>
              </a:ext>
            </a:extLst>
          </p:cNvPr>
          <p:cNvSpPr txBox="1"/>
          <p:nvPr/>
        </p:nvSpPr>
        <p:spPr>
          <a:xfrm>
            <a:off x="362933" y="3897265"/>
            <a:ext cx="11288597" cy="1938992"/>
          </a:xfrm>
          <a:prstGeom prst="rect">
            <a:avLst/>
          </a:prstGeom>
          <a:noFill/>
        </p:spPr>
        <p:txBody>
          <a:bodyPr wrap="square">
            <a:spAutoFit/>
          </a:bodyPr>
          <a:lstStyle/>
          <a:p>
            <a:r>
              <a:rPr lang="en-US" sz="2000" dirty="0">
                <a:solidFill>
                  <a:schemeClr val="tx1">
                    <a:lumMod val="65000"/>
                    <a:lumOff val="35000"/>
                  </a:schemeClr>
                </a:solidFill>
                <a:effectLst/>
              </a:rPr>
              <a:t>Other types of JavaScript statements include conditions/decision making, loops,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White (blank) spaces in statements are ignored.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optional to end each JavaScript statement with a semicolon. But it is highly recommended to use it as it avoids possible misinterpretation of the end of the statements by JavaScript engine.</a:t>
            </a:r>
          </a:p>
        </p:txBody>
      </p:sp>
    </p:spTree>
    <p:extLst>
      <p:ext uri="{BB962C8B-B14F-4D97-AF65-F5344CB8AC3E}">
        <p14:creationId xmlns:p14="http://schemas.microsoft.com/office/powerpoint/2010/main" val="27953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AEFA85-DD64-A454-FC49-EF80F2BB6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5FD255-CACD-0DB7-AD4F-3C9D49DCF388}"/>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3726C785-A16E-EAF9-2C2E-E01B788FDC31}"/>
              </a:ext>
            </a:extLst>
          </p:cNvPr>
          <p:cNvSpPr txBox="1"/>
          <p:nvPr/>
        </p:nvSpPr>
        <p:spPr>
          <a:xfrm>
            <a:off x="847626" y="684783"/>
            <a:ext cx="10364771" cy="1323439"/>
          </a:xfrm>
          <a:prstGeom prst="rect">
            <a:avLst/>
          </a:prstGeom>
          <a:noFill/>
        </p:spPr>
        <p:txBody>
          <a:bodyPr wrap="square">
            <a:spAutoFit/>
          </a:bodyPr>
          <a:lstStyle/>
          <a:p>
            <a:r>
              <a:rPr lang="en-US" sz="2000" dirty="0">
                <a:solidFill>
                  <a:schemeClr val="tx1">
                    <a:lumMod val="65000"/>
                    <a:lumOff val="35000"/>
                  </a:schemeClr>
                </a:solidFill>
                <a:effectLst/>
              </a:rPr>
              <a:t>While writing client-logic in JavaScript, variables and operators are often combined to do computations. This is achieved by writing expressions.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Different types of expressions that can be written in JavaScript are: </a:t>
            </a:r>
          </a:p>
        </p:txBody>
      </p:sp>
      <p:sp>
        <p:nvSpPr>
          <p:cNvPr id="7" name="TextBox 6">
            <a:extLst>
              <a:ext uri="{FF2B5EF4-FFF2-40B4-BE49-F238E27FC236}">
                <a16:creationId xmlns:a16="http://schemas.microsoft.com/office/drawing/2014/main" id="{B299A09C-D932-8C30-B733-BA93548446A5}"/>
              </a:ext>
            </a:extLst>
          </p:cNvPr>
          <p:cNvSpPr txBox="1"/>
          <p:nvPr/>
        </p:nvSpPr>
        <p:spPr>
          <a:xfrm>
            <a:off x="401816" y="2217013"/>
            <a:ext cx="11256390" cy="2031325"/>
          </a:xfrm>
          <a:prstGeom prst="rect">
            <a:avLst/>
          </a:prstGeom>
          <a:noFill/>
        </p:spPr>
        <p:txBody>
          <a:bodyPr wrap="square">
            <a:spAutoFit/>
          </a:bodyPr>
          <a:lstStyle/>
          <a:p>
            <a:r>
              <a:rPr lang="en-IN" dirty="0"/>
              <a:t>10 + 30; //Evaluates to numeric value</a:t>
            </a:r>
          </a:p>
          <a:p>
            <a:r>
              <a:rPr lang="en-IN" dirty="0"/>
              <a:t>"Hello" + "World"; //Evaluates to string value </a:t>
            </a:r>
          </a:p>
          <a:p>
            <a:r>
              <a:rPr lang="en-IN" dirty="0" err="1"/>
              <a:t>itemRating</a:t>
            </a:r>
            <a:r>
              <a:rPr lang="en-IN" dirty="0"/>
              <a:t> &gt; 5; //Evaluates to </a:t>
            </a:r>
            <a:r>
              <a:rPr lang="en-IN" dirty="0" err="1"/>
              <a:t>boolean</a:t>
            </a:r>
            <a:r>
              <a:rPr lang="en-IN" dirty="0"/>
              <a:t> value</a:t>
            </a:r>
          </a:p>
          <a:p>
            <a:r>
              <a:rPr lang="en-IN" dirty="0"/>
              <a:t>(age &gt; 60): "Senior citizen": "Normal citizen"; </a:t>
            </a:r>
          </a:p>
          <a:p>
            <a:r>
              <a:rPr lang="en-IN" dirty="0"/>
              <a:t>/* Evaluates to one string value based on whether condition is true or false. </a:t>
            </a:r>
          </a:p>
          <a:p>
            <a:r>
              <a:rPr lang="en-IN" dirty="0"/>
              <a:t>If the condition evaluates to true then the first string value "Senior citizen" is assigned otherwise the second string value is assigned "Normal citizen" */</a:t>
            </a:r>
          </a:p>
        </p:txBody>
      </p:sp>
      <p:sp>
        <p:nvSpPr>
          <p:cNvPr id="9" name="TextBox 8">
            <a:extLst>
              <a:ext uri="{FF2B5EF4-FFF2-40B4-BE49-F238E27FC236}">
                <a16:creationId xmlns:a16="http://schemas.microsoft.com/office/drawing/2014/main" id="{CDD1B711-6D2A-FB25-0AB6-952DCDBAE7F9}"/>
              </a:ext>
            </a:extLst>
          </p:cNvPr>
          <p:cNvSpPr txBox="1"/>
          <p:nvPr/>
        </p:nvSpPr>
        <p:spPr>
          <a:xfrm>
            <a:off x="401816" y="4362861"/>
            <a:ext cx="6099142" cy="400110"/>
          </a:xfrm>
          <a:prstGeom prst="rect">
            <a:avLst/>
          </a:prstGeom>
          <a:noFill/>
        </p:spPr>
        <p:txBody>
          <a:bodyPr wrap="square">
            <a:spAutoFit/>
          </a:bodyPr>
          <a:lstStyle/>
          <a:p>
            <a:r>
              <a:rPr lang="en-US" sz="2000" dirty="0">
                <a:solidFill>
                  <a:schemeClr val="tx1">
                    <a:lumMod val="65000"/>
                    <a:lumOff val="35000"/>
                  </a:schemeClr>
                </a:solidFill>
              </a:rPr>
              <a:t>Example of an expression in a statement: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BC2C82F-1E1D-128F-E2E9-DA00465B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36" y="4116234"/>
            <a:ext cx="3995068" cy="2222222"/>
          </a:xfrm>
          <a:prstGeom prst="rect">
            <a:avLst/>
          </a:prstGeom>
        </p:spPr>
      </p:pic>
    </p:spTree>
    <p:extLst>
      <p:ext uri="{BB962C8B-B14F-4D97-AF65-F5344CB8AC3E}">
        <p14:creationId xmlns:p14="http://schemas.microsoft.com/office/powerpoint/2010/main" val="2942291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A7F0CB-B93B-95A6-CBCB-68B0FBDD92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75358-27EE-F070-1F07-F01C237CE44A}"/>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3D60A4B2-E81B-1A26-9E8F-FD7E2777461B}"/>
              </a:ext>
            </a:extLst>
          </p:cNvPr>
          <p:cNvSpPr txBox="1"/>
          <p:nvPr/>
        </p:nvSpPr>
        <p:spPr>
          <a:xfrm>
            <a:off x="989028" y="578904"/>
            <a:ext cx="9889503" cy="400110"/>
          </a:xfrm>
          <a:prstGeom prst="rect">
            <a:avLst/>
          </a:prstGeom>
          <a:noFill/>
        </p:spPr>
        <p:txBody>
          <a:bodyPr wrap="square">
            <a:spAutoFit/>
          </a:bodyPr>
          <a:lstStyle/>
          <a:p>
            <a:r>
              <a:rPr lang="en-US" sz="2000" dirty="0">
                <a:solidFill>
                  <a:schemeClr val="tx1">
                    <a:lumMod val="65000"/>
                    <a:lumOff val="35000"/>
                  </a:schemeClr>
                </a:solidFill>
              </a:rPr>
              <a:t>In JavaScript, the statements can be classified into two types.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60E5C2C-4D88-5A69-5A28-5ECB85A9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19" y="1333747"/>
            <a:ext cx="5420481" cy="1381318"/>
          </a:xfrm>
          <a:prstGeom prst="rect">
            <a:avLst/>
          </a:prstGeom>
        </p:spPr>
      </p:pic>
      <p:sp>
        <p:nvSpPr>
          <p:cNvPr id="9" name="TextBox 8">
            <a:extLst>
              <a:ext uri="{FF2B5EF4-FFF2-40B4-BE49-F238E27FC236}">
                <a16:creationId xmlns:a16="http://schemas.microsoft.com/office/drawing/2014/main" id="{FE2138FF-7929-E596-7A61-176B656F3680}"/>
              </a:ext>
            </a:extLst>
          </p:cNvPr>
          <p:cNvSpPr txBox="1"/>
          <p:nvPr/>
        </p:nvSpPr>
        <p:spPr>
          <a:xfrm>
            <a:off x="989028" y="3354753"/>
            <a:ext cx="11020719" cy="2554545"/>
          </a:xfrm>
          <a:prstGeom prst="rect">
            <a:avLst/>
          </a:prstGeom>
          <a:noFill/>
        </p:spPr>
        <p:txBody>
          <a:bodyPr wrap="square">
            <a:spAutoFit/>
          </a:bodyPr>
          <a:lstStyle/>
          <a:p>
            <a:r>
              <a:rPr lang="en-US" sz="2000" b="1" dirty="0">
                <a:solidFill>
                  <a:schemeClr val="tx1">
                    <a:lumMod val="65000"/>
                    <a:lumOff val="35000"/>
                  </a:schemeClr>
                </a:solidFill>
                <a:effectLst/>
              </a:rPr>
              <a:t>Conditional Statements: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Conditional statements help you to decide based on certain conditions.  </a:t>
            </a:r>
          </a:p>
          <a:p>
            <a:r>
              <a:rPr lang="en-US" sz="2000" dirty="0">
                <a:solidFill>
                  <a:schemeClr val="tx1">
                    <a:lumMod val="65000"/>
                    <a:lumOff val="35000"/>
                  </a:schemeClr>
                </a:solidFill>
                <a:effectLst/>
              </a:rPr>
              <a:t>These conditions are specified by a set of conditional statements having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expressions that are evaluated to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true or false.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Non-Conditional Statements: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Non-Conditional statements are those statements that do not need any condition to control the program execution flow.  </a:t>
            </a:r>
          </a:p>
        </p:txBody>
      </p:sp>
    </p:spTree>
    <p:extLst>
      <p:ext uri="{BB962C8B-B14F-4D97-AF65-F5344CB8AC3E}">
        <p14:creationId xmlns:p14="http://schemas.microsoft.com/office/powerpoint/2010/main" val="406509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1888E-DEE7-14BE-B8B9-5FDAB0E3EC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F4E8B8-ED93-2824-653A-2D6E9B64ED03}"/>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DB731D71-8945-28AB-6A7B-10A09FE448DD}"/>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Non - Conditional Statements </a:t>
            </a:r>
          </a:p>
        </p:txBody>
      </p:sp>
      <p:sp>
        <p:nvSpPr>
          <p:cNvPr id="7" name="TextBox 6">
            <a:extLst>
              <a:ext uri="{FF2B5EF4-FFF2-40B4-BE49-F238E27FC236}">
                <a16:creationId xmlns:a16="http://schemas.microsoft.com/office/drawing/2014/main" id="{3E58524A-432E-123C-FA8D-573205EB3ABF}"/>
              </a:ext>
            </a:extLst>
          </p:cNvPr>
          <p:cNvSpPr txBox="1"/>
          <p:nvPr/>
        </p:nvSpPr>
        <p:spPr>
          <a:xfrm>
            <a:off x="127260" y="1209782"/>
            <a:ext cx="11665671" cy="1323439"/>
          </a:xfrm>
          <a:prstGeom prst="rect">
            <a:avLst/>
          </a:prstGeom>
          <a:noFill/>
        </p:spPr>
        <p:txBody>
          <a:bodyPr wrap="square">
            <a:spAutoFit/>
          </a:bodyPr>
          <a:lstStyle/>
          <a:p>
            <a:r>
              <a:rPr lang="en-US" sz="2000" dirty="0">
                <a:solidFill>
                  <a:schemeClr val="tx1">
                    <a:lumMod val="65000"/>
                    <a:lumOff val="35000"/>
                  </a:schemeClr>
                </a:solidFill>
                <a:effectLst/>
              </a:rPr>
              <a:t>Non-Conditional statements are those statements that do not need any condition to control the program execution flow. </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In JavaScript, it can be broadly classified into three categories as follows:</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4F950B1D-0BD2-0453-849C-2D3D6555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43" y="2828321"/>
            <a:ext cx="4285714" cy="1333333"/>
          </a:xfrm>
          <a:prstGeom prst="rect">
            <a:avLst/>
          </a:prstGeom>
        </p:spPr>
      </p:pic>
      <p:sp>
        <p:nvSpPr>
          <p:cNvPr id="11" name="TextBox 10">
            <a:extLst>
              <a:ext uri="{FF2B5EF4-FFF2-40B4-BE49-F238E27FC236}">
                <a16:creationId xmlns:a16="http://schemas.microsoft.com/office/drawing/2014/main" id="{173BB350-B6E5-BEF2-90EF-DD84F44CE52A}"/>
              </a:ext>
            </a:extLst>
          </p:cNvPr>
          <p:cNvSpPr txBox="1"/>
          <p:nvPr/>
        </p:nvSpPr>
        <p:spPr>
          <a:xfrm>
            <a:off x="127260" y="4602868"/>
            <a:ext cx="11942190" cy="1631216"/>
          </a:xfrm>
          <a:prstGeom prst="rect">
            <a:avLst/>
          </a:prstGeom>
          <a:noFill/>
        </p:spPr>
        <p:txBody>
          <a:bodyPr wrap="square">
            <a:spAutoFit/>
          </a:bodyPr>
          <a:lstStyle/>
          <a:p>
            <a:r>
              <a:rPr lang="en-US" sz="2000" b="1" dirty="0">
                <a:solidFill>
                  <a:schemeClr val="tx1">
                    <a:lumMod val="65000"/>
                    <a:lumOff val="35000"/>
                  </a:schemeClr>
                </a:solidFill>
                <a:effectLst/>
              </a:rPr>
              <a:t>Comments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Comments in JavaScript can be used to prevent the execution of a certain lines of code and to add information in the code that explains the significance of the line of code being written. </a:t>
            </a:r>
          </a:p>
          <a:p>
            <a:r>
              <a:rPr lang="en-US" sz="2000" dirty="0">
                <a:solidFill>
                  <a:schemeClr val="tx1">
                    <a:lumMod val="65000"/>
                    <a:lumOff val="35000"/>
                  </a:schemeClr>
                </a:solidFill>
                <a:effectLst/>
              </a:rPr>
              <a:t>JavaScript supports two kinds of comments. </a:t>
            </a:r>
          </a:p>
        </p:txBody>
      </p:sp>
    </p:spTree>
    <p:extLst>
      <p:ext uri="{BB962C8B-B14F-4D97-AF65-F5344CB8AC3E}">
        <p14:creationId xmlns:p14="http://schemas.microsoft.com/office/powerpoint/2010/main" val="2151493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EDFE5-3D84-7057-77F2-46E37CCFDB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2D5E1B-4D80-8DEF-91FE-6E2D36AD949B}"/>
              </a:ext>
            </a:extLst>
          </p:cNvPr>
          <p:cNvSpPr>
            <a:spLocks noGrp="1"/>
          </p:cNvSpPr>
          <p:nvPr>
            <p:ph type="sldNum" sz="quarter" idx="12"/>
          </p:nvPr>
        </p:nvSpPr>
        <p:spPr/>
        <p:txBody>
          <a:bodyPr/>
          <a:lstStyle/>
          <a:p>
            <a:fld id="{4A777409-9C5A-4B07-8E32-19F22F7D558C}" type="slidenum">
              <a:rPr lang="en-IN" smtClean="0"/>
              <a:t>73</a:t>
            </a:fld>
            <a:endParaRPr lang="en-IN" dirty="0"/>
          </a:p>
        </p:txBody>
      </p:sp>
      <p:pic>
        <p:nvPicPr>
          <p:cNvPr id="5" name="Picture 4">
            <a:extLst>
              <a:ext uri="{FF2B5EF4-FFF2-40B4-BE49-F238E27FC236}">
                <a16:creationId xmlns:a16="http://schemas.microsoft.com/office/drawing/2014/main" id="{1F7CDDA4-DEE6-778E-19F5-E3E6E931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857789"/>
            <a:ext cx="8072071" cy="1970252"/>
          </a:xfrm>
          <a:prstGeom prst="rect">
            <a:avLst/>
          </a:prstGeom>
        </p:spPr>
      </p:pic>
      <p:sp>
        <p:nvSpPr>
          <p:cNvPr id="7" name="TextBox 6">
            <a:extLst>
              <a:ext uri="{FF2B5EF4-FFF2-40B4-BE49-F238E27FC236}">
                <a16:creationId xmlns:a16="http://schemas.microsoft.com/office/drawing/2014/main" id="{842A34DA-754F-4331-DAF1-68C7C4CC4C36}"/>
              </a:ext>
            </a:extLst>
          </p:cNvPr>
          <p:cNvSpPr txBox="1"/>
          <p:nvPr/>
        </p:nvSpPr>
        <p:spPr>
          <a:xfrm>
            <a:off x="344078" y="29429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8F66347-5682-461F-1AB4-A881DBF9E857}"/>
              </a:ext>
            </a:extLst>
          </p:cNvPr>
          <p:cNvSpPr txBox="1"/>
          <p:nvPr/>
        </p:nvSpPr>
        <p:spPr>
          <a:xfrm>
            <a:off x="322267" y="3457895"/>
            <a:ext cx="11009722" cy="1754326"/>
          </a:xfrm>
          <a:prstGeom prst="rect">
            <a:avLst/>
          </a:prstGeom>
          <a:noFill/>
        </p:spPr>
        <p:txBody>
          <a:bodyPr wrap="square">
            <a:spAutoFit/>
          </a:bodyPr>
          <a:lstStyle/>
          <a:p>
            <a:r>
              <a:rPr lang="en-IN" dirty="0"/>
              <a:t>// Formula to find the area of a circle given its radius </a:t>
            </a:r>
          </a:p>
          <a:p>
            <a:r>
              <a:rPr lang="en-IN" dirty="0"/>
              <a:t>var </a:t>
            </a:r>
            <a:r>
              <a:rPr lang="en-IN" dirty="0" err="1"/>
              <a:t>areaOfCircle</a:t>
            </a:r>
            <a:r>
              <a:rPr lang="en-IN" dirty="0"/>
              <a:t> = 2 * pi * radius; </a:t>
            </a:r>
          </a:p>
          <a:p>
            <a:r>
              <a:rPr lang="en-IN" dirty="0"/>
              <a:t>/*Formula to find the area of a circle based on </a:t>
            </a:r>
          </a:p>
          <a:p>
            <a:r>
              <a:rPr lang="en-IN" dirty="0"/>
              <a:t>   given its radius value.</a:t>
            </a:r>
          </a:p>
          <a:p>
            <a:r>
              <a:rPr lang="en-IN" dirty="0"/>
              <a:t>*/ </a:t>
            </a:r>
          </a:p>
          <a:p>
            <a:r>
              <a:rPr lang="en-IN" dirty="0"/>
              <a:t>var </a:t>
            </a:r>
            <a:r>
              <a:rPr lang="en-IN" dirty="0" err="1"/>
              <a:t>areaOfCircle</a:t>
            </a:r>
            <a:r>
              <a:rPr lang="en-IN" dirty="0"/>
              <a:t> = 2 * pi * radius; </a:t>
            </a:r>
          </a:p>
        </p:txBody>
      </p:sp>
      <p:sp>
        <p:nvSpPr>
          <p:cNvPr id="11" name="TextBox 10">
            <a:extLst>
              <a:ext uri="{FF2B5EF4-FFF2-40B4-BE49-F238E27FC236}">
                <a16:creationId xmlns:a16="http://schemas.microsoft.com/office/drawing/2014/main" id="{3C50DF30-5544-4BB3-CF0D-C11821CDEF9B}"/>
              </a:ext>
            </a:extLst>
          </p:cNvPr>
          <p:cNvSpPr txBox="1"/>
          <p:nvPr/>
        </p:nvSpPr>
        <p:spPr>
          <a:xfrm>
            <a:off x="322267" y="5430342"/>
            <a:ext cx="11665670"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it is recommended to use comments for documentation purposes and avoid using it for code commenting.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9966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5FA73-082D-7C97-956D-2117434FF0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527E-A1F7-2EA8-D5B2-C25DF3CF265E}"/>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C500436E-7B11-6C64-CC3A-89673C689090}"/>
              </a:ext>
            </a:extLst>
          </p:cNvPr>
          <p:cNvSpPr txBox="1"/>
          <p:nvPr/>
        </p:nvSpPr>
        <p:spPr>
          <a:xfrm>
            <a:off x="868445" y="687686"/>
            <a:ext cx="10228868" cy="2246769"/>
          </a:xfrm>
          <a:prstGeom prst="rect">
            <a:avLst/>
          </a:prstGeom>
          <a:noFill/>
        </p:spPr>
        <p:txBody>
          <a:bodyPr wrap="square">
            <a:spAutoFit/>
          </a:bodyPr>
          <a:lstStyle/>
          <a:p>
            <a:r>
              <a:rPr lang="en-US" sz="2000" dirty="0">
                <a:solidFill>
                  <a:schemeClr val="tx1">
                    <a:lumMod val="65000"/>
                    <a:lumOff val="35000"/>
                  </a:schemeClr>
                </a:solidFill>
                <a:effectLst/>
              </a:rPr>
              <a:t>While iterating over the block of code getting executed within the loop, the loop may be required to be exited if certain condition is met. </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The 'break' statement is used to terminate the loop and transfer control to the first statement following the loop.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A5C6188-DC68-51B1-50C7-3DF591C0AB6A}"/>
              </a:ext>
            </a:extLst>
          </p:cNvPr>
          <p:cNvSpPr txBox="1"/>
          <p:nvPr/>
        </p:nvSpPr>
        <p:spPr>
          <a:xfrm>
            <a:off x="868445" y="2934455"/>
            <a:ext cx="6099142" cy="369332"/>
          </a:xfrm>
          <a:prstGeom prst="rect">
            <a:avLst/>
          </a:prstGeom>
          <a:noFill/>
        </p:spPr>
        <p:txBody>
          <a:bodyPr wrap="square">
            <a:spAutoFit/>
          </a:bodyPr>
          <a:lstStyle/>
          <a:p>
            <a:r>
              <a:rPr lang="en-IN" dirty="0"/>
              <a:t>break; </a:t>
            </a:r>
          </a:p>
        </p:txBody>
      </p:sp>
      <p:sp>
        <p:nvSpPr>
          <p:cNvPr id="9" name="TextBox 8">
            <a:extLst>
              <a:ext uri="{FF2B5EF4-FFF2-40B4-BE49-F238E27FC236}">
                <a16:creationId xmlns:a16="http://schemas.microsoft.com/office/drawing/2014/main" id="{AB25F4FB-EB63-7E06-544D-764EE3A4689E}"/>
              </a:ext>
            </a:extLst>
          </p:cNvPr>
          <p:cNvSpPr txBox="1"/>
          <p:nvPr/>
        </p:nvSpPr>
        <p:spPr>
          <a:xfrm>
            <a:off x="868444" y="3554214"/>
            <a:ext cx="11254425"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loop terminates.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Also, shown below is the value of the counter and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for every iteration of the loop. </a:t>
            </a:r>
          </a:p>
        </p:txBody>
      </p:sp>
    </p:spTree>
    <p:extLst>
      <p:ext uri="{BB962C8B-B14F-4D97-AF65-F5344CB8AC3E}">
        <p14:creationId xmlns:p14="http://schemas.microsoft.com/office/powerpoint/2010/main" val="121487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C3A4F-00FE-12DA-2220-DD6CB0BD9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06F04-7590-512B-D36A-73B525C5658D}"/>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E85D6D6A-C5B6-5E33-A381-6161EA8F8F97}"/>
              </a:ext>
            </a:extLst>
          </p:cNvPr>
          <p:cNvSpPr txBox="1"/>
          <p:nvPr/>
        </p:nvSpPr>
        <p:spPr>
          <a:xfrm>
            <a:off x="1154784" y="763100"/>
            <a:ext cx="8979030"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 </a:t>
            </a:r>
          </a:p>
          <a:p>
            <a:r>
              <a:rPr lang="en-IN" dirty="0"/>
              <a:t>        break; </a:t>
            </a:r>
          </a:p>
          <a:p>
            <a:r>
              <a:rPr lang="en-IN" dirty="0"/>
              <a:t>    counter++; </a:t>
            </a:r>
          </a:p>
          <a:p>
            <a:r>
              <a:rPr lang="en-IN" dirty="0"/>
              <a:t>} </a:t>
            </a:r>
          </a:p>
        </p:txBody>
      </p:sp>
      <p:pic>
        <p:nvPicPr>
          <p:cNvPr id="7" name="Picture 6">
            <a:extLst>
              <a:ext uri="{FF2B5EF4-FFF2-40B4-BE49-F238E27FC236}">
                <a16:creationId xmlns:a16="http://schemas.microsoft.com/office/drawing/2014/main" id="{4E1D35C1-9E70-BB21-C809-4A1373E27962}"/>
              </a:ext>
            </a:extLst>
          </p:cNvPr>
          <p:cNvPicPr>
            <a:picLocks noChangeAspect="1"/>
          </p:cNvPicPr>
          <p:nvPr/>
        </p:nvPicPr>
        <p:blipFill>
          <a:blip r:embed="rId2"/>
          <a:stretch>
            <a:fillRect/>
          </a:stretch>
        </p:blipFill>
        <p:spPr>
          <a:xfrm>
            <a:off x="1154784" y="2989088"/>
            <a:ext cx="3409950" cy="1447800"/>
          </a:xfrm>
          <a:prstGeom prst="rect">
            <a:avLst/>
          </a:prstGeom>
        </p:spPr>
      </p:pic>
      <p:sp>
        <p:nvSpPr>
          <p:cNvPr id="9" name="TextBox 8">
            <a:extLst>
              <a:ext uri="{FF2B5EF4-FFF2-40B4-BE49-F238E27FC236}">
                <a16:creationId xmlns:a16="http://schemas.microsoft.com/office/drawing/2014/main" id="{BD87A814-C871-8DCB-E4E7-DA4367CABA0F}"/>
              </a:ext>
            </a:extLst>
          </p:cNvPr>
          <p:cNvSpPr txBox="1"/>
          <p:nvPr/>
        </p:nvSpPr>
        <p:spPr>
          <a:xfrm>
            <a:off x="1154783" y="4750287"/>
            <a:ext cx="10063113" cy="400110"/>
          </a:xfrm>
          <a:prstGeom prst="rect">
            <a:avLst/>
          </a:prstGeom>
          <a:noFill/>
        </p:spPr>
        <p:txBody>
          <a:bodyPr wrap="square">
            <a:spAutoFit/>
          </a:bodyPr>
          <a:lstStyle/>
          <a:p>
            <a:r>
              <a:rPr lang="en-US" sz="2000" dirty="0">
                <a:solidFill>
                  <a:schemeClr val="tx1">
                    <a:lumMod val="65000"/>
                    <a:lumOff val="35000"/>
                  </a:schemeClr>
                </a:solidFill>
              </a:rPr>
              <a:t>The 'if' statement used in the above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84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63256-327C-25F0-F4D8-8799614003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C4AD2-F0DB-D002-9CAF-386C1ADAF192}"/>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59871CD4-3C09-363E-3391-02199563979E}"/>
              </a:ext>
            </a:extLst>
          </p:cNvPr>
          <p:cNvSpPr txBox="1"/>
          <p:nvPr/>
        </p:nvSpPr>
        <p:spPr>
          <a:xfrm>
            <a:off x="913614" y="630406"/>
            <a:ext cx="10364771" cy="2554545"/>
          </a:xfrm>
          <a:prstGeom prst="rect">
            <a:avLst/>
          </a:prstGeom>
          <a:noFill/>
        </p:spPr>
        <p:txBody>
          <a:bodyPr wrap="square">
            <a:spAutoFit/>
          </a:bodyPr>
          <a:lstStyle/>
          <a:p>
            <a:r>
              <a:rPr lang="en-US" sz="2000" dirty="0">
                <a:solidFill>
                  <a:schemeClr val="tx1">
                    <a:lumMod val="65000"/>
                    <a:lumOff val="35000"/>
                  </a:schemeClr>
                </a:solidFill>
                <a:effectLst/>
              </a:rPr>
              <a:t>There are times when during the iteration of the block of code within the loop,  the block execution may be required to be skipped for a specific value and then continue to execute the block for all the other values. JavaScript gives a 'continue' statement to handle this.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Continue statement is used to terminate the current iteration of the loop and continue execution of the loop with the next iteration.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FED8040-65CE-BBB4-37DF-757ECB78A3CD}"/>
              </a:ext>
            </a:extLst>
          </p:cNvPr>
          <p:cNvSpPr txBox="1"/>
          <p:nvPr/>
        </p:nvSpPr>
        <p:spPr>
          <a:xfrm>
            <a:off x="913614" y="3244334"/>
            <a:ext cx="6099142" cy="369332"/>
          </a:xfrm>
          <a:prstGeom prst="rect">
            <a:avLst/>
          </a:prstGeom>
          <a:noFill/>
        </p:spPr>
        <p:txBody>
          <a:bodyPr wrap="square">
            <a:spAutoFit/>
          </a:bodyPr>
          <a:lstStyle/>
          <a:p>
            <a:r>
              <a:rPr lang="en-IN" dirty="0"/>
              <a:t>continue; </a:t>
            </a:r>
          </a:p>
        </p:txBody>
      </p:sp>
      <p:sp>
        <p:nvSpPr>
          <p:cNvPr id="9" name="TextBox 8">
            <a:extLst>
              <a:ext uri="{FF2B5EF4-FFF2-40B4-BE49-F238E27FC236}">
                <a16:creationId xmlns:a16="http://schemas.microsoft.com/office/drawing/2014/main" id="{7ABDAD4D-D968-0908-C575-6FEAA3877C66}"/>
              </a:ext>
            </a:extLst>
          </p:cNvPr>
          <p:cNvSpPr txBox="1"/>
          <p:nvPr/>
        </p:nvSpPr>
        <p:spPr>
          <a:xfrm>
            <a:off x="913614" y="3741971"/>
            <a:ext cx="10596514"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the current iteration is skipped and moved to the next iteration.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Also, shown below is the value of the counter and the variable loop for every iteration of the loop. </a:t>
            </a:r>
          </a:p>
        </p:txBody>
      </p:sp>
    </p:spTree>
    <p:extLst>
      <p:ext uri="{BB962C8B-B14F-4D97-AF65-F5344CB8AC3E}">
        <p14:creationId xmlns:p14="http://schemas.microsoft.com/office/powerpoint/2010/main" val="983363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1E6AC3-59CF-3147-F868-DF4215208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EF8E2-7AAB-A848-1B1E-538DF17093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C628D149-DE65-6EA4-2888-D8F306D4BC40}"/>
              </a:ext>
            </a:extLst>
          </p:cNvPr>
          <p:cNvSpPr txBox="1"/>
          <p:nvPr/>
        </p:nvSpPr>
        <p:spPr>
          <a:xfrm>
            <a:off x="1069942" y="593417"/>
            <a:ext cx="6099142"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a:t>
            </a:r>
          </a:p>
          <a:p>
            <a:r>
              <a:rPr lang="en-IN" dirty="0"/>
              <a:t>        continue; </a:t>
            </a:r>
          </a:p>
          <a:p>
            <a:r>
              <a:rPr lang="en-IN" dirty="0"/>
              <a:t>    counter++; </a:t>
            </a:r>
          </a:p>
          <a:p>
            <a:r>
              <a:rPr lang="en-IN" dirty="0"/>
              <a:t>} </a:t>
            </a:r>
          </a:p>
        </p:txBody>
      </p:sp>
      <p:pic>
        <p:nvPicPr>
          <p:cNvPr id="7" name="Picture 6">
            <a:extLst>
              <a:ext uri="{FF2B5EF4-FFF2-40B4-BE49-F238E27FC236}">
                <a16:creationId xmlns:a16="http://schemas.microsoft.com/office/drawing/2014/main" id="{0F7EF630-AB77-8901-E8D8-62AF4EE50B80}"/>
              </a:ext>
            </a:extLst>
          </p:cNvPr>
          <p:cNvPicPr>
            <a:picLocks noChangeAspect="1"/>
          </p:cNvPicPr>
          <p:nvPr/>
        </p:nvPicPr>
        <p:blipFill>
          <a:blip r:embed="rId2"/>
          <a:stretch>
            <a:fillRect/>
          </a:stretch>
        </p:blipFill>
        <p:spPr>
          <a:xfrm>
            <a:off x="901045" y="2538412"/>
            <a:ext cx="5638800" cy="1781175"/>
          </a:xfrm>
          <a:prstGeom prst="rect">
            <a:avLst/>
          </a:prstGeom>
        </p:spPr>
      </p:pic>
      <p:sp>
        <p:nvSpPr>
          <p:cNvPr id="9" name="TextBox 8">
            <a:extLst>
              <a:ext uri="{FF2B5EF4-FFF2-40B4-BE49-F238E27FC236}">
                <a16:creationId xmlns:a16="http://schemas.microsoft.com/office/drawing/2014/main" id="{16A47030-369D-CE4B-061C-DED2CC30223E}"/>
              </a:ext>
            </a:extLst>
          </p:cNvPr>
          <p:cNvSpPr txBox="1"/>
          <p:nvPr/>
        </p:nvSpPr>
        <p:spPr>
          <a:xfrm>
            <a:off x="901044" y="4607052"/>
            <a:ext cx="10118889" cy="400110"/>
          </a:xfrm>
          <a:prstGeom prst="rect">
            <a:avLst/>
          </a:prstGeom>
          <a:noFill/>
        </p:spPr>
        <p:txBody>
          <a:bodyPr wrap="square">
            <a:spAutoFit/>
          </a:bodyPr>
          <a:lstStyle/>
          <a:p>
            <a:r>
              <a:rPr lang="en-US" sz="2000" dirty="0">
                <a:solidFill>
                  <a:schemeClr val="tx1">
                    <a:lumMod val="65000"/>
                    <a:lumOff val="35000"/>
                  </a:schemeClr>
                </a:solidFill>
              </a:rPr>
              <a:t>The 'if' statement used in the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3791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A9D7BA-BBC7-283D-6E47-A4FA11D97E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F643F6-B429-DC18-5128-CDA6B3D1B75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EB622EA8-87DB-9E5F-5CC2-7C7E11579607}"/>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Conditional Statements </a:t>
            </a:r>
          </a:p>
        </p:txBody>
      </p:sp>
      <p:sp>
        <p:nvSpPr>
          <p:cNvPr id="7" name="TextBox 6">
            <a:extLst>
              <a:ext uri="{FF2B5EF4-FFF2-40B4-BE49-F238E27FC236}">
                <a16:creationId xmlns:a16="http://schemas.microsoft.com/office/drawing/2014/main" id="{A3A68BC7-1344-5AEE-15F7-AE6122D1FE39}"/>
              </a:ext>
            </a:extLst>
          </p:cNvPr>
          <p:cNvSpPr txBox="1"/>
          <p:nvPr/>
        </p:nvSpPr>
        <p:spPr>
          <a:xfrm>
            <a:off x="989028" y="1206879"/>
            <a:ext cx="10172307" cy="707886"/>
          </a:xfrm>
          <a:prstGeom prst="rect">
            <a:avLst/>
          </a:prstGeom>
          <a:noFill/>
        </p:spPr>
        <p:txBody>
          <a:bodyPr wrap="square">
            <a:spAutoFit/>
          </a:bodyPr>
          <a:lstStyle/>
          <a:p>
            <a:r>
              <a:rPr lang="en-US" sz="2000" dirty="0">
                <a:solidFill>
                  <a:schemeClr val="tx1">
                    <a:lumMod val="65000"/>
                    <a:lumOff val="35000"/>
                  </a:schemeClr>
                </a:solidFill>
                <a:effectLst/>
              </a:rPr>
              <a:t>Conditional statements help in performing different actions for different conditions. </a:t>
            </a:r>
          </a:p>
          <a:p>
            <a:r>
              <a:rPr lang="en-US" sz="2000" dirty="0">
                <a:solidFill>
                  <a:schemeClr val="tx1">
                    <a:lumMod val="65000"/>
                    <a:lumOff val="35000"/>
                  </a:schemeClr>
                </a:solidFill>
                <a:effectLst/>
              </a:rPr>
              <a:t>It is also termed as decision-making statements.</a:t>
            </a:r>
          </a:p>
        </p:txBody>
      </p:sp>
      <p:pic>
        <p:nvPicPr>
          <p:cNvPr id="9" name="Picture 8">
            <a:extLst>
              <a:ext uri="{FF2B5EF4-FFF2-40B4-BE49-F238E27FC236}">
                <a16:creationId xmlns:a16="http://schemas.microsoft.com/office/drawing/2014/main" id="{6AFB2275-3B18-A188-1786-F14D1CAE9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24" y="2097310"/>
            <a:ext cx="7533063" cy="2845926"/>
          </a:xfrm>
          <a:prstGeom prst="rect">
            <a:avLst/>
          </a:prstGeom>
        </p:spPr>
      </p:pic>
      <p:sp>
        <p:nvSpPr>
          <p:cNvPr id="11" name="TextBox 10">
            <a:extLst>
              <a:ext uri="{FF2B5EF4-FFF2-40B4-BE49-F238E27FC236}">
                <a16:creationId xmlns:a16="http://schemas.microsoft.com/office/drawing/2014/main" id="{5134F210-7529-CD3E-1147-14F530985C51}"/>
              </a:ext>
            </a:extLst>
          </p:cNvPr>
          <p:cNvSpPr txBox="1"/>
          <p:nvPr/>
        </p:nvSpPr>
        <p:spPr>
          <a:xfrm>
            <a:off x="457200" y="5367721"/>
            <a:ext cx="6099142" cy="400110"/>
          </a:xfrm>
          <a:prstGeom prst="rect">
            <a:avLst/>
          </a:prstGeom>
          <a:noFill/>
        </p:spPr>
        <p:txBody>
          <a:bodyPr wrap="square">
            <a:spAutoFit/>
          </a:bodyPr>
          <a:lstStyle/>
          <a:p>
            <a:r>
              <a:rPr lang="en-US" sz="2000" dirty="0">
                <a:solidFill>
                  <a:schemeClr val="tx1">
                    <a:lumMod val="65000"/>
                    <a:lumOff val="35000"/>
                  </a:schemeClr>
                </a:solidFill>
              </a:rPr>
              <a:t>JavaScript supports two decision-making statements: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8821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7CC58-7DA2-6DB6-87C9-B4CE50EE79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3E604-8FB9-43F5-D1C1-EEC1DE1C26D4}"/>
              </a:ext>
            </a:extLst>
          </p:cNvPr>
          <p:cNvSpPr>
            <a:spLocks noGrp="1"/>
          </p:cNvSpPr>
          <p:nvPr>
            <p:ph type="sldNum" sz="quarter" idx="12"/>
          </p:nvPr>
        </p:nvSpPr>
        <p:spPr/>
        <p:txBody>
          <a:bodyPr/>
          <a:lstStyle/>
          <a:p>
            <a:fld id="{4A777409-9C5A-4B07-8E32-19F22F7D558C}" type="slidenum">
              <a:rPr lang="en-IN" smtClean="0"/>
              <a:t>79</a:t>
            </a:fld>
            <a:endParaRPr lang="en-IN" dirty="0"/>
          </a:p>
        </p:txBody>
      </p:sp>
      <p:pic>
        <p:nvPicPr>
          <p:cNvPr id="5" name="Picture 4">
            <a:extLst>
              <a:ext uri="{FF2B5EF4-FFF2-40B4-BE49-F238E27FC236}">
                <a16:creationId xmlns:a16="http://schemas.microsoft.com/office/drawing/2014/main" id="{964013CF-6F2F-88CB-C9C7-5E077439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7" y="928766"/>
            <a:ext cx="4988933" cy="1135478"/>
          </a:xfrm>
          <a:prstGeom prst="rect">
            <a:avLst/>
          </a:prstGeom>
        </p:spPr>
      </p:pic>
      <p:sp>
        <p:nvSpPr>
          <p:cNvPr id="7" name="TextBox 6">
            <a:extLst>
              <a:ext uri="{FF2B5EF4-FFF2-40B4-BE49-F238E27FC236}">
                <a16:creationId xmlns:a16="http://schemas.microsoft.com/office/drawing/2014/main" id="{F5DFD67F-173E-8D66-C835-408391734D78}"/>
              </a:ext>
            </a:extLst>
          </p:cNvPr>
          <p:cNvSpPr txBox="1"/>
          <p:nvPr/>
        </p:nvSpPr>
        <p:spPr>
          <a:xfrm>
            <a:off x="286732" y="2230779"/>
            <a:ext cx="11618536" cy="1631216"/>
          </a:xfrm>
          <a:prstGeom prst="rect">
            <a:avLst/>
          </a:prstGeom>
          <a:noFill/>
        </p:spPr>
        <p:txBody>
          <a:bodyPr wrap="square">
            <a:spAutoFit/>
          </a:bodyPr>
          <a:lstStyle/>
          <a:p>
            <a:r>
              <a:rPr lang="en-US" sz="2000" dirty="0">
                <a:solidFill>
                  <a:schemeClr val="tx1">
                    <a:lumMod val="65000"/>
                    <a:lumOff val="35000"/>
                  </a:schemeClr>
                </a:solidFill>
                <a:effectLst/>
              </a:rPr>
              <a:t>It is a conditional operator that evaluates to one of the values based on whether the condition is true or false. </a:t>
            </a:r>
          </a:p>
          <a:p>
            <a:r>
              <a:rPr lang="en-US" sz="2000" dirty="0">
                <a:solidFill>
                  <a:schemeClr val="tx1">
                    <a:lumMod val="65000"/>
                    <a:lumOff val="35000"/>
                  </a:schemeClr>
                </a:solidFill>
                <a:effectLst/>
              </a:rPr>
              <a:t>It happens to be the only operator in JavaScript that takes three operands. It is mostly used as a shortcut of 'if-else' condition.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7B8E1CE-4EA3-5AF8-BC78-C5D1964935D4}"/>
              </a:ext>
            </a:extLst>
          </p:cNvPr>
          <p:cNvSpPr txBox="1"/>
          <p:nvPr/>
        </p:nvSpPr>
        <p:spPr>
          <a:xfrm>
            <a:off x="286732" y="4028530"/>
            <a:ext cx="11618536" cy="1477328"/>
          </a:xfrm>
          <a:prstGeom prst="rect">
            <a:avLst/>
          </a:prstGeom>
          <a:noFill/>
        </p:spPr>
        <p:txBody>
          <a:bodyPr wrap="square">
            <a:spAutoFit/>
          </a:bodyPr>
          <a:lstStyle/>
          <a:p>
            <a:r>
              <a:rPr lang="en-IN" dirty="0"/>
              <a:t>let </a:t>
            </a:r>
            <a:r>
              <a:rPr lang="en-IN" dirty="0" err="1"/>
              <a:t>workingHours</a:t>
            </a:r>
            <a:r>
              <a:rPr lang="en-IN" dirty="0"/>
              <a:t> = 9.20; </a:t>
            </a:r>
          </a:p>
          <a:p>
            <a:r>
              <a:rPr lang="en-IN" dirty="0"/>
              <a:t>let </a:t>
            </a:r>
            <a:r>
              <a:rPr lang="en-IN" dirty="0" err="1"/>
              <a:t>additionalHours</a:t>
            </a:r>
            <a:r>
              <a:rPr lang="en-IN" dirty="0"/>
              <a:t>; </a:t>
            </a:r>
          </a:p>
          <a:p>
            <a:r>
              <a:rPr lang="en-IN" dirty="0"/>
              <a:t>(</a:t>
            </a:r>
            <a:r>
              <a:rPr lang="en-IN" dirty="0" err="1"/>
              <a:t>workingHours</a:t>
            </a:r>
            <a:r>
              <a:rPr lang="en-IN" dirty="0"/>
              <a:t> &gt; 9.15) ? </a:t>
            </a:r>
            <a:r>
              <a:rPr lang="en-IN" dirty="0" err="1"/>
              <a:t>additionalHours</a:t>
            </a:r>
            <a:r>
              <a:rPr lang="en-IN" dirty="0"/>
              <a:t> = "You have positive additional hours" : </a:t>
            </a:r>
            <a:r>
              <a:rPr lang="en-IN" dirty="0" err="1"/>
              <a:t>additionalHours</a:t>
            </a:r>
            <a:r>
              <a:rPr lang="en-IN" dirty="0"/>
              <a:t> = "You have negative additional hours"; </a:t>
            </a:r>
          </a:p>
          <a:p>
            <a:r>
              <a:rPr lang="en-IN" dirty="0"/>
              <a:t>console.log(</a:t>
            </a:r>
            <a:r>
              <a:rPr lang="en-IN" dirty="0" err="1"/>
              <a:t>additionalHours</a:t>
            </a:r>
            <a:r>
              <a:rPr lang="en-IN" dirty="0"/>
              <a:t>); </a:t>
            </a:r>
          </a:p>
        </p:txBody>
      </p:sp>
    </p:spTree>
    <p:extLst>
      <p:ext uri="{BB962C8B-B14F-4D97-AF65-F5344CB8AC3E}">
        <p14:creationId xmlns:p14="http://schemas.microsoft.com/office/powerpoint/2010/main" val="370739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01A7DC-B208-19B9-DD66-7AD8F125E8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8AEE9-3176-1934-20AD-36123F9F722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F6DCE6FD-C54D-00DC-E809-8A296E303090}"/>
              </a:ext>
            </a:extLst>
          </p:cNvPr>
          <p:cNvSpPr txBox="1"/>
          <p:nvPr/>
        </p:nvSpPr>
        <p:spPr>
          <a:xfrm>
            <a:off x="989029" y="531770"/>
            <a:ext cx="6099142" cy="461665"/>
          </a:xfrm>
          <a:prstGeom prst="rect">
            <a:avLst/>
          </a:prstGeom>
          <a:noFill/>
        </p:spPr>
        <p:txBody>
          <a:bodyPr wrap="square">
            <a:spAutoFit/>
          </a:bodyPr>
          <a:lstStyle/>
          <a:p>
            <a:r>
              <a:rPr lang="en-IN" sz="2400" b="1" dirty="0">
                <a:solidFill>
                  <a:schemeClr val="tx1">
                    <a:lumMod val="65000"/>
                    <a:lumOff val="35000"/>
                  </a:schemeClr>
                </a:solidFill>
              </a:rPr>
              <a:t>If Statement </a:t>
            </a:r>
          </a:p>
        </p:txBody>
      </p:sp>
      <p:sp>
        <p:nvSpPr>
          <p:cNvPr id="7" name="TextBox 6">
            <a:extLst>
              <a:ext uri="{FF2B5EF4-FFF2-40B4-BE49-F238E27FC236}">
                <a16:creationId xmlns:a16="http://schemas.microsoft.com/office/drawing/2014/main" id="{F84E5100-B1A4-8E64-C790-B9A6AE7E14F4}"/>
              </a:ext>
            </a:extLst>
          </p:cNvPr>
          <p:cNvSpPr txBox="1"/>
          <p:nvPr/>
        </p:nvSpPr>
        <p:spPr>
          <a:xfrm>
            <a:off x="272592" y="993435"/>
            <a:ext cx="11152694" cy="4401205"/>
          </a:xfrm>
          <a:prstGeom prst="rect">
            <a:avLst/>
          </a:prstGeom>
          <a:noFill/>
        </p:spPr>
        <p:txBody>
          <a:bodyPr wrap="square">
            <a:spAutoFit/>
          </a:bodyPr>
          <a:lstStyle/>
          <a:p>
            <a:r>
              <a:rPr lang="en-US" sz="2000" dirty="0">
                <a:solidFill>
                  <a:schemeClr val="tx1">
                    <a:lumMod val="65000"/>
                    <a:lumOff val="35000"/>
                  </a:schemeClr>
                </a:solidFill>
                <a:effectLst/>
              </a:rPr>
              <a:t>The 'if' statement evaluates the expression given in its parentheses giving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as the result. </a:t>
            </a:r>
          </a:p>
          <a:p>
            <a:r>
              <a:rPr lang="en-US" sz="2000" dirty="0">
                <a:solidFill>
                  <a:schemeClr val="tx1">
                    <a:lumMod val="65000"/>
                    <a:lumOff val="35000"/>
                  </a:schemeClr>
                </a:solidFill>
                <a:effectLst/>
              </a:rPr>
              <a:t>You can have multiple 'if' statements for multiple choice of statements inside an 'if' statement. </a:t>
            </a:r>
          </a:p>
          <a:p>
            <a:r>
              <a:rPr lang="en-US" sz="2000" dirty="0">
                <a:solidFill>
                  <a:schemeClr val="tx1">
                    <a:lumMod val="65000"/>
                    <a:lumOff val="35000"/>
                  </a:schemeClr>
                </a:solidFill>
                <a:effectLst/>
              </a:rPr>
              <a:t>There are different flavors of if-else statement: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Simple 'if' statement </a:t>
            </a:r>
          </a:p>
          <a:p>
            <a:pPr>
              <a:buFont typeface="Arial" panose="020B0604020202020204" pitchFamily="34" charset="0"/>
              <a:buChar char="•"/>
            </a:pPr>
            <a:r>
              <a:rPr lang="en-US" sz="2000" dirty="0">
                <a:solidFill>
                  <a:schemeClr val="tx1">
                    <a:lumMod val="65000"/>
                    <a:lumOff val="35000"/>
                  </a:schemeClr>
                </a:solidFill>
                <a:effectLst/>
              </a:rPr>
              <a:t>if -else  </a:t>
            </a:r>
          </a:p>
          <a:p>
            <a:pPr>
              <a:buFont typeface="Arial" panose="020B0604020202020204" pitchFamily="34" charset="0"/>
              <a:buChar char="•"/>
            </a:pPr>
            <a:r>
              <a:rPr lang="en-US" sz="2000" dirty="0">
                <a:solidFill>
                  <a:schemeClr val="tx1">
                    <a:lumMod val="65000"/>
                    <a:lumOff val="35000"/>
                  </a:schemeClr>
                </a:solidFill>
                <a:effectLst/>
              </a:rPr>
              <a:t>if–else–if ladder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each of them in detail.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if statement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'if' statement is used to execute a block of code if the given condition evaluates to true.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BC88CD80-4125-FE1F-78FD-412CD8FA7E07}"/>
              </a:ext>
            </a:extLst>
          </p:cNvPr>
          <p:cNvSpPr txBox="1"/>
          <p:nvPr/>
        </p:nvSpPr>
        <p:spPr>
          <a:xfrm>
            <a:off x="272592" y="5402900"/>
            <a:ext cx="6099142" cy="923330"/>
          </a:xfrm>
          <a:prstGeom prst="rect">
            <a:avLst/>
          </a:prstGeom>
          <a:noFill/>
        </p:spPr>
        <p:txBody>
          <a:bodyPr wrap="square">
            <a:spAutoFit/>
          </a:bodyPr>
          <a:lstStyle/>
          <a:p>
            <a:r>
              <a:rPr lang="en-IN" dirty="0"/>
              <a:t>if (condition) { </a:t>
            </a:r>
          </a:p>
          <a:p>
            <a:r>
              <a:rPr lang="en-IN" dirty="0"/>
              <a:t>// block of code that will be executed, if the condition is true </a:t>
            </a:r>
          </a:p>
          <a:p>
            <a:r>
              <a:rPr lang="en-IN" dirty="0"/>
              <a:t>} </a:t>
            </a:r>
          </a:p>
        </p:txBody>
      </p:sp>
    </p:spTree>
    <p:extLst>
      <p:ext uri="{BB962C8B-B14F-4D97-AF65-F5344CB8AC3E}">
        <p14:creationId xmlns:p14="http://schemas.microsoft.com/office/powerpoint/2010/main" val="406032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00265-B978-8427-1B98-D90DAB9AD6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561B5D-8163-55E1-8330-7FB2E243BB6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E141C9D5-3085-0013-C8F8-0737B7704B05}"/>
              </a:ext>
            </a:extLst>
          </p:cNvPr>
          <p:cNvSpPr txBox="1"/>
          <p:nvPr/>
        </p:nvSpPr>
        <p:spPr>
          <a:xfrm>
            <a:off x="1060516" y="58833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188334A-D57F-40A1-62F6-FC5381FF4585}"/>
              </a:ext>
            </a:extLst>
          </p:cNvPr>
          <p:cNvSpPr txBox="1"/>
          <p:nvPr/>
        </p:nvSpPr>
        <p:spPr>
          <a:xfrm>
            <a:off x="1060515" y="1149599"/>
            <a:ext cx="9997125" cy="1477328"/>
          </a:xfrm>
          <a:prstGeom prst="rect">
            <a:avLst/>
          </a:prstGeom>
          <a:noFill/>
        </p:spPr>
        <p:txBody>
          <a:bodyPr wrap="square">
            <a:spAutoFit/>
          </a:bodyPr>
          <a:lstStyle/>
          <a:p>
            <a:r>
              <a:rPr lang="en-IN" dirty="0"/>
              <a:t>let num1 = 12; </a:t>
            </a:r>
          </a:p>
          <a:p>
            <a:r>
              <a:rPr lang="en-IN" dirty="0"/>
              <a:t>if (num1 % 2 == 0) { </a:t>
            </a:r>
          </a:p>
          <a:p>
            <a:r>
              <a:rPr lang="en-IN" dirty="0"/>
              <a:t>    console.log("It is an even number!!"); </a:t>
            </a:r>
          </a:p>
          <a:p>
            <a:r>
              <a:rPr lang="en-IN" dirty="0"/>
              <a:t>} </a:t>
            </a:r>
          </a:p>
          <a:p>
            <a:r>
              <a:rPr lang="en-IN" dirty="0"/>
              <a:t>// OUTPUT: It is an even number!! Because 12%2 evaluates to true </a:t>
            </a:r>
          </a:p>
        </p:txBody>
      </p:sp>
      <p:sp>
        <p:nvSpPr>
          <p:cNvPr id="9" name="TextBox 8">
            <a:extLst>
              <a:ext uri="{FF2B5EF4-FFF2-40B4-BE49-F238E27FC236}">
                <a16:creationId xmlns:a16="http://schemas.microsoft.com/office/drawing/2014/main" id="{94D90704-0573-8A9E-2F50-5C602652A067}"/>
              </a:ext>
            </a:extLst>
          </p:cNvPr>
          <p:cNvSpPr txBox="1"/>
          <p:nvPr/>
        </p:nvSpPr>
        <p:spPr>
          <a:xfrm>
            <a:off x="230956" y="2967335"/>
            <a:ext cx="11675097" cy="1015663"/>
          </a:xfrm>
          <a:prstGeom prst="rect">
            <a:avLst/>
          </a:prstGeom>
          <a:noFill/>
        </p:spPr>
        <p:txBody>
          <a:bodyPr wrap="square">
            <a:spAutoFit/>
          </a:bodyPr>
          <a:lstStyle/>
          <a:p>
            <a:r>
              <a:rPr lang="en-US" sz="2000" dirty="0">
                <a:solidFill>
                  <a:schemeClr val="tx1">
                    <a:lumMod val="65000"/>
                    <a:lumOff val="35000"/>
                  </a:schemeClr>
                </a:solidFill>
                <a:effectLst/>
              </a:rPr>
              <a:t>The 'else' statement is used to execute a block of code if the given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D2DE7C1B-86CB-8131-F6C8-DFCE1C923961}"/>
              </a:ext>
            </a:extLst>
          </p:cNvPr>
          <p:cNvSpPr txBox="1"/>
          <p:nvPr/>
        </p:nvSpPr>
        <p:spPr>
          <a:xfrm>
            <a:off x="230955" y="4154011"/>
            <a:ext cx="9789737" cy="2031325"/>
          </a:xfrm>
          <a:prstGeom prst="rect">
            <a:avLst/>
          </a:prstGeom>
          <a:noFill/>
        </p:spPr>
        <p:txBody>
          <a:bodyPr wrap="square">
            <a:spAutoFit/>
          </a:bodyPr>
          <a:lstStyle/>
          <a:p>
            <a:r>
              <a:rPr lang="en-IN" dirty="0"/>
              <a:t>if (condition) { </a:t>
            </a:r>
          </a:p>
          <a:p>
            <a:r>
              <a:rPr lang="en-IN" dirty="0"/>
              <a:t> // block of code that will be executed, if the condition is true </a:t>
            </a:r>
          </a:p>
          <a:p>
            <a:r>
              <a:rPr lang="en-IN" dirty="0"/>
              <a:t>}</a:t>
            </a:r>
          </a:p>
          <a:p>
            <a:r>
              <a:rPr lang="en-IN" dirty="0"/>
              <a:t>else { </a:t>
            </a:r>
          </a:p>
          <a:p>
            <a:r>
              <a:rPr lang="en-IN" dirty="0"/>
              <a:t> // block of code that will be executed, if the condition is false </a:t>
            </a:r>
          </a:p>
          <a:p>
            <a:r>
              <a:rPr lang="en-IN" dirty="0"/>
              <a:t>}</a:t>
            </a:r>
          </a:p>
          <a:p>
            <a:r>
              <a:rPr lang="en-IN" dirty="0"/>
              <a:t>   </a:t>
            </a:r>
          </a:p>
        </p:txBody>
      </p:sp>
    </p:spTree>
    <p:extLst>
      <p:ext uri="{BB962C8B-B14F-4D97-AF65-F5344CB8AC3E}">
        <p14:creationId xmlns:p14="http://schemas.microsoft.com/office/powerpoint/2010/main" val="2341118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75C11-4C68-7CCF-552E-7DA5996EB0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EA17F9-1224-38F4-9AD5-1CD8ED43BDBD}"/>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BD9CB3E6-1D2F-A759-6C28-9B1A1594073A}"/>
              </a:ext>
            </a:extLst>
          </p:cNvPr>
          <p:cNvSpPr txBox="1"/>
          <p:nvPr/>
        </p:nvSpPr>
        <p:spPr>
          <a:xfrm>
            <a:off x="900260" y="56005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E070F6-EC75-5023-0D59-311122CD94C4}"/>
              </a:ext>
            </a:extLst>
          </p:cNvPr>
          <p:cNvSpPr txBox="1"/>
          <p:nvPr/>
        </p:nvSpPr>
        <p:spPr>
          <a:xfrm>
            <a:off x="900260" y="1139453"/>
            <a:ext cx="11203756" cy="2308324"/>
          </a:xfrm>
          <a:prstGeom prst="rect">
            <a:avLst/>
          </a:prstGeom>
          <a:noFill/>
        </p:spPr>
        <p:txBody>
          <a:bodyPr wrap="square">
            <a:spAutoFit/>
          </a:bodyPr>
          <a:lstStyle/>
          <a:p>
            <a:r>
              <a:rPr lang="en-IN" dirty="0"/>
              <a:t>let num1 = 1; </a:t>
            </a:r>
          </a:p>
          <a:p>
            <a:r>
              <a:rPr lang="en-IN" dirty="0"/>
              <a:t>if (num1 % 2 == 0) { </a:t>
            </a:r>
          </a:p>
          <a:p>
            <a:r>
              <a:rPr lang="en-IN" dirty="0"/>
              <a:t>    console.log("It is an even number!!"); </a:t>
            </a:r>
          </a:p>
          <a:p>
            <a:r>
              <a:rPr lang="en-IN" dirty="0"/>
              <a:t>} </a:t>
            </a:r>
          </a:p>
          <a:p>
            <a:r>
              <a:rPr lang="en-IN" dirty="0"/>
              <a:t>else{ </a:t>
            </a:r>
          </a:p>
          <a:p>
            <a:r>
              <a:rPr lang="en-IN" dirty="0"/>
              <a:t>    console.log("It is an odd number!!");      </a:t>
            </a:r>
          </a:p>
          <a:p>
            <a:r>
              <a:rPr lang="en-IN" dirty="0"/>
              <a:t>} </a:t>
            </a:r>
          </a:p>
          <a:p>
            <a:r>
              <a:rPr lang="en-IN" dirty="0"/>
              <a:t>//OUTPUT: It is an odd number!! Because in if 1%2 evaluates to false and moves to else condition </a:t>
            </a:r>
          </a:p>
        </p:txBody>
      </p:sp>
      <p:sp>
        <p:nvSpPr>
          <p:cNvPr id="9" name="TextBox 8">
            <a:extLst>
              <a:ext uri="{FF2B5EF4-FFF2-40B4-BE49-F238E27FC236}">
                <a16:creationId xmlns:a16="http://schemas.microsoft.com/office/drawing/2014/main" id="{5C6505E2-4544-B3FC-E799-042BA923F922}"/>
              </a:ext>
            </a:extLst>
          </p:cNvPr>
          <p:cNvSpPr txBox="1"/>
          <p:nvPr/>
        </p:nvSpPr>
        <p:spPr>
          <a:xfrm>
            <a:off x="183821" y="3770969"/>
            <a:ext cx="11741085" cy="1015663"/>
          </a:xfrm>
          <a:prstGeom prst="rect">
            <a:avLst/>
          </a:prstGeom>
          <a:noFill/>
        </p:spPr>
        <p:txBody>
          <a:bodyPr wrap="square">
            <a:spAutoFit/>
          </a:bodyPr>
          <a:lstStyle/>
          <a:p>
            <a:r>
              <a:rPr lang="en-US" sz="2000" dirty="0">
                <a:solidFill>
                  <a:schemeClr val="tx1">
                    <a:lumMod val="65000"/>
                    <a:lumOff val="35000"/>
                  </a:schemeClr>
                </a:solidFill>
                <a:effectLst/>
              </a:rPr>
              <a:t>if...else ladder is used to check for a new condition when the first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3F5B02F1-7B27-808D-E1D0-1A940AF452CB}"/>
              </a:ext>
            </a:extLst>
          </p:cNvPr>
          <p:cNvSpPr txBox="1"/>
          <p:nvPr/>
        </p:nvSpPr>
        <p:spPr>
          <a:xfrm>
            <a:off x="183821" y="4859419"/>
            <a:ext cx="11458282" cy="1754326"/>
          </a:xfrm>
          <a:prstGeom prst="rect">
            <a:avLst/>
          </a:prstGeom>
          <a:noFill/>
        </p:spPr>
        <p:txBody>
          <a:bodyPr wrap="square">
            <a:spAutoFit/>
          </a:bodyPr>
          <a:lstStyle/>
          <a:p>
            <a:r>
              <a:rPr lang="en-IN" dirty="0"/>
              <a:t>if (condition1) {</a:t>
            </a:r>
          </a:p>
          <a:p>
            <a:r>
              <a:rPr lang="en-IN" dirty="0"/>
              <a:t>    // block of code that will be executed if condition1 is true </a:t>
            </a:r>
          </a:p>
          <a:p>
            <a:r>
              <a:rPr lang="en-IN" dirty="0"/>
              <a:t>} </a:t>
            </a:r>
          </a:p>
          <a:p>
            <a:r>
              <a:rPr lang="en-IN" dirty="0"/>
              <a:t>else if (condition2) {</a:t>
            </a:r>
          </a:p>
          <a:p>
            <a:r>
              <a:rPr lang="en-IN" dirty="0"/>
              <a:t>    // block of code that will be executed if the condition1 is false and condition2 is true </a:t>
            </a:r>
          </a:p>
          <a:p>
            <a:r>
              <a:rPr lang="en-IN" dirty="0"/>
              <a:t>} </a:t>
            </a:r>
          </a:p>
        </p:txBody>
      </p:sp>
    </p:spTree>
    <p:extLst>
      <p:ext uri="{BB962C8B-B14F-4D97-AF65-F5344CB8AC3E}">
        <p14:creationId xmlns:p14="http://schemas.microsoft.com/office/powerpoint/2010/main" val="1482812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92E00-4E1A-0522-EA74-1DCDC86DD0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41236-B66C-A3D9-DA2B-F24E048A90EE}"/>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ED560483-375F-D210-49BC-C02D811028DF}"/>
              </a:ext>
            </a:extLst>
          </p:cNvPr>
          <p:cNvSpPr txBox="1"/>
          <p:nvPr/>
        </p:nvSpPr>
        <p:spPr>
          <a:xfrm>
            <a:off x="1211343" y="795002"/>
            <a:ext cx="9422091" cy="923330"/>
          </a:xfrm>
          <a:prstGeom prst="rect">
            <a:avLst/>
          </a:prstGeom>
          <a:noFill/>
        </p:spPr>
        <p:txBody>
          <a:bodyPr wrap="square">
            <a:spAutoFit/>
          </a:bodyPr>
          <a:lstStyle/>
          <a:p>
            <a:r>
              <a:rPr lang="en-IN" dirty="0"/>
              <a:t>else {</a:t>
            </a:r>
          </a:p>
          <a:p>
            <a:r>
              <a:rPr lang="en-IN" dirty="0"/>
              <a:t>    // block of code that will be executed if the condition1 is false and condition2 is false </a:t>
            </a:r>
          </a:p>
          <a:p>
            <a:r>
              <a:rPr lang="en-IN" dirty="0"/>
              <a:t>} </a:t>
            </a:r>
          </a:p>
        </p:txBody>
      </p:sp>
      <p:sp>
        <p:nvSpPr>
          <p:cNvPr id="7" name="TextBox 6">
            <a:extLst>
              <a:ext uri="{FF2B5EF4-FFF2-40B4-BE49-F238E27FC236}">
                <a16:creationId xmlns:a16="http://schemas.microsoft.com/office/drawing/2014/main" id="{74098B57-0CA4-80E3-EEC4-516EF2498D44}"/>
              </a:ext>
            </a:extLst>
          </p:cNvPr>
          <p:cNvSpPr txBox="1"/>
          <p:nvPr/>
        </p:nvSpPr>
        <p:spPr>
          <a:xfrm>
            <a:off x="485480" y="2001350"/>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3797C50-8A53-256F-B64C-AB719F6F67F4}"/>
              </a:ext>
            </a:extLst>
          </p:cNvPr>
          <p:cNvSpPr txBox="1"/>
          <p:nvPr/>
        </p:nvSpPr>
        <p:spPr>
          <a:xfrm>
            <a:off x="485480" y="2533901"/>
            <a:ext cx="11706520" cy="3139321"/>
          </a:xfrm>
          <a:prstGeom prst="rect">
            <a:avLst/>
          </a:prstGeom>
          <a:noFill/>
        </p:spPr>
        <p:txBody>
          <a:bodyPr wrap="square">
            <a:spAutoFit/>
          </a:bodyPr>
          <a:lstStyle/>
          <a:p>
            <a:r>
              <a:rPr lang="en-IN" dirty="0"/>
              <a:t>let marks = 76;</a:t>
            </a:r>
          </a:p>
          <a:p>
            <a:r>
              <a:rPr lang="en-IN" dirty="0"/>
              <a:t>if (marks &gt;= 75) {</a:t>
            </a:r>
          </a:p>
          <a:p>
            <a:r>
              <a:rPr lang="en-IN" dirty="0"/>
              <a:t>	console.log("Very Good");</a:t>
            </a:r>
          </a:p>
          <a:p>
            <a:r>
              <a:rPr lang="en-IN" dirty="0"/>
              <a:t>}</a:t>
            </a:r>
          </a:p>
          <a:p>
            <a:r>
              <a:rPr lang="en-IN" dirty="0"/>
              <a:t>else if (marks &lt; 85 &amp;&amp; marks &gt;= 50) {</a:t>
            </a:r>
          </a:p>
          <a:p>
            <a:r>
              <a:rPr lang="en-IN" dirty="0"/>
              <a:t>	console.log("Good");</a:t>
            </a:r>
          </a:p>
          <a:p>
            <a:r>
              <a:rPr lang="en-IN" dirty="0"/>
              <a:t>}</a:t>
            </a:r>
          </a:p>
          <a:p>
            <a:r>
              <a:rPr lang="en-IN" dirty="0"/>
              <a:t>else {</a:t>
            </a:r>
          </a:p>
          <a:p>
            <a:r>
              <a:rPr lang="en-IN" dirty="0"/>
              <a:t>	console.log("Needs Improvement");</a:t>
            </a:r>
          </a:p>
          <a:p>
            <a:r>
              <a:rPr lang="en-IN" dirty="0"/>
              <a:t>}</a:t>
            </a:r>
          </a:p>
          <a:p>
            <a:r>
              <a:rPr lang="en-IN" dirty="0"/>
              <a:t>// OUTPUT: Needs Improvement, Because the value of marks is 46 which doesn't satisfy the first two condition checks. </a:t>
            </a:r>
          </a:p>
        </p:txBody>
      </p:sp>
    </p:spTree>
    <p:extLst>
      <p:ext uri="{BB962C8B-B14F-4D97-AF65-F5344CB8AC3E}">
        <p14:creationId xmlns:p14="http://schemas.microsoft.com/office/powerpoint/2010/main" val="7656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64D52-F024-66EA-BFD9-AC02A47AF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3CC11-B5F0-5410-9F69-3A3E0FCDA95B}"/>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8EB0E427-7688-4E65-25C7-A006DC19BACE}"/>
              </a:ext>
            </a:extLst>
          </p:cNvPr>
          <p:cNvSpPr txBox="1"/>
          <p:nvPr/>
        </p:nvSpPr>
        <p:spPr>
          <a:xfrm>
            <a:off x="909686" y="578905"/>
            <a:ext cx="6099142" cy="400110"/>
          </a:xfrm>
          <a:prstGeom prst="rect">
            <a:avLst/>
          </a:prstGeom>
          <a:noFill/>
        </p:spPr>
        <p:txBody>
          <a:bodyPr wrap="square">
            <a:spAutoFit/>
          </a:bodyPr>
          <a:lstStyle/>
          <a:p>
            <a:r>
              <a:rPr lang="en-IN" sz="2000" b="1" dirty="0">
                <a:solidFill>
                  <a:schemeClr val="tx1">
                    <a:lumMod val="65000"/>
                    <a:lumOff val="35000"/>
                  </a:schemeClr>
                </a:solidFill>
              </a:rPr>
              <a:t>Switch Statement </a:t>
            </a:r>
          </a:p>
        </p:txBody>
      </p:sp>
      <p:sp>
        <p:nvSpPr>
          <p:cNvPr id="7" name="TextBox 6">
            <a:extLst>
              <a:ext uri="{FF2B5EF4-FFF2-40B4-BE49-F238E27FC236}">
                <a16:creationId xmlns:a16="http://schemas.microsoft.com/office/drawing/2014/main" id="{9505A448-BA35-FE69-7EAF-CC6A8DC8A309}"/>
              </a:ext>
            </a:extLst>
          </p:cNvPr>
          <p:cNvSpPr txBox="1"/>
          <p:nvPr/>
        </p:nvSpPr>
        <p:spPr>
          <a:xfrm>
            <a:off x="306371" y="1140891"/>
            <a:ext cx="10930380" cy="1015663"/>
          </a:xfrm>
          <a:prstGeom prst="rect">
            <a:avLst/>
          </a:prstGeom>
          <a:noFill/>
        </p:spPr>
        <p:txBody>
          <a:bodyPr wrap="square">
            <a:spAutoFit/>
          </a:bodyPr>
          <a:lstStyle/>
          <a:p>
            <a:r>
              <a:rPr lang="en-US" sz="2000" dirty="0">
                <a:solidFill>
                  <a:schemeClr val="tx1">
                    <a:lumMod val="65000"/>
                    <a:lumOff val="35000"/>
                  </a:schemeClr>
                </a:solidFill>
                <a:effectLst/>
              </a:rPr>
              <a:t>The Switch statement is used to select and evaluate one of the many blocks of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1D58D1BC-FFA2-700F-0C07-BBB0A685DF0D}"/>
              </a:ext>
            </a:extLst>
          </p:cNvPr>
          <p:cNvSpPr txBox="1"/>
          <p:nvPr/>
        </p:nvSpPr>
        <p:spPr>
          <a:xfrm>
            <a:off x="306371" y="2182650"/>
            <a:ext cx="6099142" cy="2585323"/>
          </a:xfrm>
          <a:prstGeom prst="rect">
            <a:avLst/>
          </a:prstGeom>
          <a:noFill/>
        </p:spPr>
        <p:txBody>
          <a:bodyPr wrap="square">
            <a:spAutoFit/>
          </a:bodyPr>
          <a:lstStyle/>
          <a:p>
            <a:r>
              <a:rPr lang="en-IN" dirty="0"/>
              <a:t>switch (expression) {</a:t>
            </a:r>
          </a:p>
          <a:p>
            <a:r>
              <a:rPr lang="en-IN" dirty="0"/>
              <a:t>    case value1: code block;</a:t>
            </a:r>
          </a:p>
          <a:p>
            <a:r>
              <a:rPr lang="en-IN" dirty="0"/>
              <a:t>                 break;</a:t>
            </a:r>
          </a:p>
          <a:p>
            <a:r>
              <a:rPr lang="en-IN" dirty="0"/>
              <a:t>    case value2: code block;</a:t>
            </a:r>
          </a:p>
          <a:p>
            <a:r>
              <a:rPr lang="en-IN" dirty="0"/>
              <a:t>                 break;</a:t>
            </a:r>
          </a:p>
          <a:p>
            <a:r>
              <a:rPr lang="en-IN" dirty="0"/>
              <a:t>    case </a:t>
            </a:r>
            <a:r>
              <a:rPr lang="en-IN" dirty="0" err="1"/>
              <a:t>valueN</a:t>
            </a:r>
            <a:r>
              <a:rPr lang="en-IN" dirty="0"/>
              <a:t>: code block;</a:t>
            </a:r>
          </a:p>
          <a:p>
            <a:r>
              <a:rPr lang="en-IN" dirty="0"/>
              <a:t>                 break;</a:t>
            </a:r>
          </a:p>
          <a:p>
            <a:r>
              <a:rPr lang="en-IN" dirty="0"/>
              <a:t>    default: code block;              </a:t>
            </a:r>
          </a:p>
          <a:p>
            <a:r>
              <a:rPr lang="en-IN" dirty="0"/>
              <a:t>} </a:t>
            </a:r>
          </a:p>
        </p:txBody>
      </p:sp>
      <p:sp>
        <p:nvSpPr>
          <p:cNvPr id="11" name="TextBox 10">
            <a:extLst>
              <a:ext uri="{FF2B5EF4-FFF2-40B4-BE49-F238E27FC236}">
                <a16:creationId xmlns:a16="http://schemas.microsoft.com/office/drawing/2014/main" id="{70F0CB2B-BCE8-D2D0-2F9E-1CE04AAD3105}"/>
              </a:ext>
            </a:extLst>
          </p:cNvPr>
          <p:cNvSpPr txBox="1"/>
          <p:nvPr/>
        </p:nvSpPr>
        <p:spPr>
          <a:xfrm>
            <a:off x="306371" y="4767973"/>
            <a:ext cx="11646817" cy="1631216"/>
          </a:xfrm>
          <a:prstGeom prst="rect">
            <a:avLst/>
          </a:prstGeom>
          <a:noFill/>
        </p:spPr>
        <p:txBody>
          <a:bodyPr wrap="square">
            <a:spAutoFit/>
          </a:bodyPr>
          <a:lstStyle/>
          <a:p>
            <a:r>
              <a:rPr lang="en-US" sz="2000" dirty="0">
                <a:solidFill>
                  <a:schemeClr val="tx1">
                    <a:lumMod val="65000"/>
                    <a:lumOff val="35000"/>
                  </a:schemeClr>
                </a:solidFill>
                <a:effectLst/>
              </a:rPr>
              <a:t>'break' statement is used to come out of the switch and continue execution of statement(s) the following switch. </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Tree>
    <p:extLst>
      <p:ext uri="{BB962C8B-B14F-4D97-AF65-F5344CB8AC3E}">
        <p14:creationId xmlns:p14="http://schemas.microsoft.com/office/powerpoint/2010/main" val="528996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F300DA-C7BE-1181-5850-B35F4F5E85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CDD900-D399-8DAA-9ABF-E9B29B960DF3}"/>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65FC0896-12B3-45CB-4C99-4DD0DEA860E7}"/>
              </a:ext>
            </a:extLst>
          </p:cNvPr>
          <p:cNvSpPr txBox="1"/>
          <p:nvPr/>
        </p:nvSpPr>
        <p:spPr>
          <a:xfrm>
            <a:off x="914400" y="483226"/>
            <a:ext cx="8686800" cy="5632311"/>
          </a:xfrm>
          <a:prstGeom prst="rect">
            <a:avLst/>
          </a:prstGeom>
          <a:noFill/>
        </p:spPr>
        <p:txBody>
          <a:bodyPr wrap="square">
            <a:spAutoFit/>
          </a:bodyPr>
          <a:lstStyle/>
          <a:p>
            <a:r>
              <a:rPr lang="en-IN" dirty="0"/>
              <a:t>var </a:t>
            </a:r>
            <a:r>
              <a:rPr lang="en-IN" dirty="0" err="1"/>
              <a:t>perfRating</a:t>
            </a:r>
            <a:r>
              <a:rPr lang="en-IN" dirty="0"/>
              <a:t> = 5;</a:t>
            </a:r>
          </a:p>
          <a:p>
            <a:r>
              <a:rPr lang="en-IN" dirty="0"/>
              <a:t>switch (</a:t>
            </a:r>
            <a:r>
              <a:rPr lang="en-IN" dirty="0" err="1"/>
              <a:t>perfRating</a:t>
            </a:r>
            <a:r>
              <a:rPr lang="en-IN" dirty="0"/>
              <a:t>) {</a:t>
            </a:r>
          </a:p>
          <a:p>
            <a:r>
              <a:rPr lang="en-IN" dirty="0"/>
              <a:t>    case 5:</a:t>
            </a:r>
          </a:p>
          <a:p>
            <a:r>
              <a:rPr lang="en-IN" dirty="0"/>
              <a:t>        console.log("Very Poor");</a:t>
            </a:r>
          </a:p>
          <a:p>
            <a:r>
              <a:rPr lang="en-IN" dirty="0"/>
              <a:t>        break;</a:t>
            </a:r>
          </a:p>
          <a:p>
            <a:r>
              <a:rPr lang="en-IN" dirty="0"/>
              <a:t>    case 4:</a:t>
            </a:r>
          </a:p>
          <a:p>
            <a:r>
              <a:rPr lang="en-IN" dirty="0"/>
              <a:t>        console.log("Needs Improvement");</a:t>
            </a:r>
          </a:p>
          <a:p>
            <a:r>
              <a:rPr lang="en-IN" dirty="0"/>
              <a:t>        break;</a:t>
            </a:r>
          </a:p>
          <a:p>
            <a:r>
              <a:rPr lang="en-IN" dirty="0"/>
              <a:t>    case 3:</a:t>
            </a:r>
          </a:p>
          <a:p>
            <a:r>
              <a:rPr lang="en-IN" dirty="0"/>
              <a:t>        console.log("Met Expectations");</a:t>
            </a:r>
          </a:p>
          <a:p>
            <a:r>
              <a:rPr lang="en-IN" dirty="0"/>
              <a:t>        break;</a:t>
            </a:r>
          </a:p>
          <a:p>
            <a:r>
              <a:rPr lang="en-IN" dirty="0"/>
              <a:t>    case 2:</a:t>
            </a:r>
          </a:p>
          <a:p>
            <a:r>
              <a:rPr lang="en-IN" dirty="0"/>
              <a:t>        console.log("Commendable");</a:t>
            </a:r>
          </a:p>
          <a:p>
            <a:r>
              <a:rPr lang="en-IN" dirty="0"/>
              <a:t>        break;</a:t>
            </a:r>
          </a:p>
          <a:p>
            <a:r>
              <a:rPr lang="en-IN" dirty="0"/>
              <a:t>    case 1:</a:t>
            </a:r>
          </a:p>
          <a:p>
            <a:r>
              <a:rPr lang="en-IN" dirty="0"/>
              <a:t>        console.log("Outstanding");</a:t>
            </a:r>
          </a:p>
          <a:p>
            <a:r>
              <a:rPr lang="en-IN" dirty="0"/>
              <a:t>        break;</a:t>
            </a:r>
          </a:p>
          <a:p>
            <a:r>
              <a:rPr lang="en-IN" dirty="0"/>
              <a:t>    default:</a:t>
            </a:r>
          </a:p>
          <a:p>
            <a:r>
              <a:rPr lang="en-IN" dirty="0"/>
              <a:t>        console.log("Sorry!! Invalid Rating.");</a:t>
            </a:r>
          </a:p>
          <a:p>
            <a:r>
              <a:rPr lang="en-IN" dirty="0"/>
              <a:t>}</a:t>
            </a:r>
          </a:p>
        </p:txBody>
      </p:sp>
      <p:sp>
        <p:nvSpPr>
          <p:cNvPr id="7" name="TextBox 6">
            <a:extLst>
              <a:ext uri="{FF2B5EF4-FFF2-40B4-BE49-F238E27FC236}">
                <a16:creationId xmlns:a16="http://schemas.microsoft.com/office/drawing/2014/main" id="{D8B38423-CA3A-C6A1-541D-CA2201F29261}"/>
              </a:ext>
            </a:extLst>
          </p:cNvPr>
          <p:cNvSpPr txBox="1"/>
          <p:nvPr/>
        </p:nvSpPr>
        <p:spPr>
          <a:xfrm>
            <a:off x="914400" y="6169580"/>
            <a:ext cx="6099142" cy="400110"/>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  Very Poor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69030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F615F-278F-C695-E167-B3E5BFF250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3944AF-9E24-460C-26E9-4091D2206C7C}"/>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6A7E4366-BFEE-01B4-0815-4B84C23C7ECF}"/>
              </a:ext>
            </a:extLst>
          </p:cNvPr>
          <p:cNvSpPr txBox="1"/>
          <p:nvPr/>
        </p:nvSpPr>
        <p:spPr>
          <a:xfrm>
            <a:off x="989029" y="697112"/>
            <a:ext cx="10530526" cy="1938992"/>
          </a:xfrm>
          <a:prstGeom prst="rect">
            <a:avLst/>
          </a:prstGeom>
          <a:noFill/>
        </p:spPr>
        <p:txBody>
          <a:bodyPr wrap="square">
            <a:spAutoFit/>
          </a:bodyPr>
          <a:lstStyle/>
          <a:p>
            <a:r>
              <a:rPr lang="en-US" sz="2000" dirty="0">
                <a:solidFill>
                  <a:schemeClr val="tx1">
                    <a:lumMod val="65000"/>
                    <a:lumOff val="35000"/>
                  </a:schemeClr>
                </a:solidFill>
                <a:effectLst/>
              </a:rPr>
              <a:t>The break statements allow to get control out of the switch once we any match is found.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 Example: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
        <p:nvSpPr>
          <p:cNvPr id="7" name="TextBox 6">
            <a:extLst>
              <a:ext uri="{FF2B5EF4-FFF2-40B4-BE49-F238E27FC236}">
                <a16:creationId xmlns:a16="http://schemas.microsoft.com/office/drawing/2014/main" id="{1A10BCDB-95C9-F80E-90B6-FBD10BEAB4E6}"/>
              </a:ext>
            </a:extLst>
          </p:cNvPr>
          <p:cNvSpPr txBox="1"/>
          <p:nvPr/>
        </p:nvSpPr>
        <p:spPr>
          <a:xfrm>
            <a:off x="898688" y="2710135"/>
            <a:ext cx="10394623" cy="3970318"/>
          </a:xfrm>
          <a:prstGeom prst="rect">
            <a:avLst/>
          </a:prstGeom>
          <a:noFill/>
        </p:spPr>
        <p:txBody>
          <a:bodyPr wrap="square">
            <a:spAutoFit/>
          </a:bodyPr>
          <a:lstStyle/>
          <a:p>
            <a:r>
              <a:rPr lang="en-IN" dirty="0"/>
              <a:t>var </a:t>
            </a:r>
            <a:r>
              <a:rPr lang="en-IN" dirty="0" err="1"/>
              <a:t>perfRating</a:t>
            </a:r>
            <a:r>
              <a:rPr lang="en-IN" dirty="0"/>
              <a:t> = 3; </a:t>
            </a:r>
          </a:p>
          <a:p>
            <a:r>
              <a:rPr lang="en-IN" dirty="0"/>
              <a:t>switch (</a:t>
            </a:r>
            <a:r>
              <a:rPr lang="en-IN" dirty="0" err="1"/>
              <a:t>perfRating</a:t>
            </a:r>
            <a:r>
              <a:rPr lang="en-IN" dirty="0"/>
              <a:t>) { </a:t>
            </a:r>
          </a:p>
          <a:p>
            <a:r>
              <a:rPr lang="en-IN" dirty="0"/>
              <a:t>    case 5: </a:t>
            </a:r>
          </a:p>
          <a:p>
            <a:r>
              <a:rPr lang="en-IN" dirty="0"/>
              <a:t>        console.log("Very Poor"); </a:t>
            </a:r>
          </a:p>
          <a:p>
            <a:r>
              <a:rPr lang="en-IN" dirty="0"/>
              <a:t>        break;</a:t>
            </a:r>
          </a:p>
          <a:p>
            <a:r>
              <a:rPr lang="en-IN" dirty="0"/>
              <a:t>    case 4: </a:t>
            </a:r>
          </a:p>
          <a:p>
            <a:r>
              <a:rPr lang="en-IN" dirty="0"/>
              <a:t>        console.log("Needs Improvement");</a:t>
            </a:r>
          </a:p>
          <a:p>
            <a:r>
              <a:rPr lang="en-IN" dirty="0"/>
              <a:t>        break; </a:t>
            </a:r>
          </a:p>
          <a:p>
            <a:r>
              <a:rPr lang="en-IN" dirty="0"/>
              <a:t>    case 3: </a:t>
            </a:r>
          </a:p>
          <a:p>
            <a:r>
              <a:rPr lang="en-IN" dirty="0"/>
              <a:t>        console.log("Met Expectations"); </a:t>
            </a:r>
          </a:p>
          <a:p>
            <a:r>
              <a:rPr lang="en-IN" dirty="0"/>
              <a:t>        break;</a:t>
            </a:r>
          </a:p>
          <a:p>
            <a:r>
              <a:rPr lang="en-IN" dirty="0"/>
              <a:t>    case 2:  </a:t>
            </a:r>
          </a:p>
          <a:p>
            <a:r>
              <a:rPr lang="en-IN" dirty="0"/>
              <a:t>        console.log("Commendable"); </a:t>
            </a:r>
          </a:p>
          <a:p>
            <a:r>
              <a:rPr lang="en-IN" dirty="0"/>
              <a:t>        break;</a:t>
            </a:r>
          </a:p>
        </p:txBody>
      </p:sp>
    </p:spTree>
    <p:extLst>
      <p:ext uri="{BB962C8B-B14F-4D97-AF65-F5344CB8AC3E}">
        <p14:creationId xmlns:p14="http://schemas.microsoft.com/office/powerpoint/2010/main" val="1323880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6AD4B-4F79-3CF5-D13A-7B5D978828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D5C4E-EE9F-6827-051B-CDCA1FC625BD}"/>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EEC13EE7-9F20-7F30-5958-FAABD0A8BB5B}"/>
              </a:ext>
            </a:extLst>
          </p:cNvPr>
          <p:cNvSpPr txBox="1"/>
          <p:nvPr/>
        </p:nvSpPr>
        <p:spPr>
          <a:xfrm>
            <a:off x="843698" y="661589"/>
            <a:ext cx="9092153" cy="2862322"/>
          </a:xfrm>
          <a:prstGeom prst="rect">
            <a:avLst/>
          </a:prstGeom>
          <a:noFill/>
        </p:spPr>
        <p:txBody>
          <a:bodyPr wrap="square">
            <a:spAutoFit/>
          </a:bodyPr>
          <a:lstStyle/>
          <a:p>
            <a:r>
              <a:rPr lang="en-IN" dirty="0"/>
              <a:t>    case 1: </a:t>
            </a:r>
          </a:p>
          <a:p>
            <a:r>
              <a:rPr lang="en-IN" dirty="0"/>
              <a:t>        console.log("Outstanding"); </a:t>
            </a:r>
          </a:p>
          <a:p>
            <a:r>
              <a:rPr lang="en-IN" dirty="0"/>
              <a:t>        break;</a:t>
            </a:r>
          </a:p>
          <a:p>
            <a:r>
              <a:rPr lang="en-IN" dirty="0"/>
              <a:t>    default: </a:t>
            </a:r>
          </a:p>
          <a:p>
            <a:r>
              <a:rPr lang="en-IN" dirty="0"/>
              <a:t>        console.log("Sorry!! Invalid Rating."); </a:t>
            </a:r>
          </a:p>
          <a:p>
            <a:r>
              <a:rPr lang="en-IN" dirty="0"/>
              <a:t>} </a:t>
            </a:r>
          </a:p>
          <a:p>
            <a:r>
              <a:rPr lang="en-IN" dirty="0"/>
              <a:t>/*</a:t>
            </a:r>
          </a:p>
          <a:p>
            <a:r>
              <a:rPr lang="en-IN" dirty="0"/>
              <a:t> OUTPUT: </a:t>
            </a:r>
          </a:p>
          <a:p>
            <a:r>
              <a:rPr lang="en-IN" dirty="0"/>
              <a:t> Met Expectation </a:t>
            </a:r>
          </a:p>
          <a:p>
            <a:r>
              <a:rPr lang="en-IN" dirty="0"/>
              <a:t>*/</a:t>
            </a:r>
          </a:p>
        </p:txBody>
      </p:sp>
      <p:sp>
        <p:nvSpPr>
          <p:cNvPr id="7" name="TextBox 6">
            <a:extLst>
              <a:ext uri="{FF2B5EF4-FFF2-40B4-BE49-F238E27FC236}">
                <a16:creationId xmlns:a16="http://schemas.microsoft.com/office/drawing/2014/main" id="{D756FBEA-7F28-7B92-6512-3333C905A61F}"/>
              </a:ext>
            </a:extLst>
          </p:cNvPr>
          <p:cNvSpPr txBox="1"/>
          <p:nvPr/>
        </p:nvSpPr>
        <p:spPr>
          <a:xfrm>
            <a:off x="428918" y="3924468"/>
            <a:ext cx="11137769" cy="1631216"/>
          </a:xfrm>
          <a:prstGeom prst="rect">
            <a:avLst/>
          </a:prstGeom>
          <a:noFill/>
        </p:spPr>
        <p:txBody>
          <a:bodyPr wrap="square">
            <a:spAutoFit/>
          </a:bodyPr>
          <a:lstStyle/>
          <a:p>
            <a:r>
              <a:rPr lang="en-US" sz="2000" dirty="0">
                <a:solidFill>
                  <a:schemeClr val="tx1">
                    <a:lumMod val="65000"/>
                    <a:lumOff val="35000"/>
                  </a:schemeClr>
                </a:solidFill>
              </a:rPr>
              <a:t>The r</a:t>
            </a:r>
            <a:r>
              <a:rPr lang="en-US" sz="2000" dirty="0">
                <a:solidFill>
                  <a:schemeClr val="tx1">
                    <a:lumMod val="65000"/>
                    <a:lumOff val="35000"/>
                  </a:schemeClr>
                </a:solidFill>
                <a:effectLst/>
              </a:rPr>
              <a:t>eason for the above output is,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first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value is checked against case 5 and it does not match. Next, it is checked against case 4 and it also does not match. Next, when it is checked against case 3. it got a match hence “Met Expectation” is displayed, and the break statement moves the execution control out of the switch statement. </a:t>
            </a:r>
            <a:br>
              <a:rPr lang="en-US" sz="2000" dirty="0">
                <a:solidFill>
                  <a:schemeClr val="tx1">
                    <a:lumMod val="65000"/>
                    <a:lumOff val="35000"/>
                  </a:schemeClr>
                </a:solidFill>
              </a:rPr>
            </a:b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52588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77EFF-0E27-5DB8-69DB-4526147C99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CDFB4A-522C-F64A-4D6C-9A51DED732AF}"/>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02D828F-41D2-37B8-F9E2-D2884F4CAD19}"/>
              </a:ext>
            </a:extLst>
          </p:cNvPr>
          <p:cNvSpPr txBox="1"/>
          <p:nvPr/>
        </p:nvSpPr>
        <p:spPr>
          <a:xfrm>
            <a:off x="989029" y="597758"/>
            <a:ext cx="8607458" cy="400110"/>
          </a:xfrm>
          <a:prstGeom prst="rect">
            <a:avLst/>
          </a:prstGeom>
          <a:noFill/>
        </p:spPr>
        <p:txBody>
          <a:bodyPr wrap="square">
            <a:spAutoFit/>
          </a:bodyPr>
          <a:lstStyle/>
          <a:p>
            <a:r>
              <a:rPr lang="en-US" sz="2000" dirty="0">
                <a:solidFill>
                  <a:schemeClr val="tx1">
                    <a:lumMod val="65000"/>
                    <a:lumOff val="35000"/>
                  </a:schemeClr>
                </a:solidFill>
                <a:effectLst/>
              </a:rPr>
              <a:t>Consider the below code snippet without break statement: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635359C-381A-D3FE-A9EC-B81A1B75B93C}"/>
              </a:ext>
            </a:extLst>
          </p:cNvPr>
          <p:cNvSpPr txBox="1"/>
          <p:nvPr/>
        </p:nvSpPr>
        <p:spPr>
          <a:xfrm>
            <a:off x="989029" y="997868"/>
            <a:ext cx="10732417" cy="5632311"/>
          </a:xfrm>
          <a:prstGeom prst="rect">
            <a:avLst/>
          </a:prstGeom>
          <a:noFill/>
        </p:spPr>
        <p:txBody>
          <a:bodyPr wrap="square">
            <a:spAutoFit/>
          </a:bodyPr>
          <a:lstStyle/>
          <a:p>
            <a:r>
              <a:rPr lang="en-IN" dirty="0"/>
              <a:t>var </a:t>
            </a:r>
            <a:r>
              <a:rPr lang="en-IN" dirty="0" err="1"/>
              <a:t>perfRating</a:t>
            </a:r>
            <a:r>
              <a:rPr lang="en-IN" dirty="0"/>
              <a:t> = 5; </a:t>
            </a:r>
          </a:p>
          <a:p>
            <a:r>
              <a:rPr lang="en-IN" dirty="0"/>
              <a:t>switch (</a:t>
            </a:r>
            <a:r>
              <a:rPr lang="en-IN" dirty="0" err="1"/>
              <a:t>perfRating</a:t>
            </a:r>
            <a:r>
              <a:rPr lang="en-IN" dirty="0"/>
              <a:t>) { </a:t>
            </a:r>
          </a:p>
          <a:p>
            <a:r>
              <a:rPr lang="en-IN" dirty="0"/>
              <a:t>    case 5: </a:t>
            </a:r>
          </a:p>
          <a:p>
            <a:r>
              <a:rPr lang="en-IN" dirty="0"/>
              <a:t>        console.log("Very Poor"); </a:t>
            </a:r>
          </a:p>
          <a:p>
            <a:r>
              <a:rPr lang="en-IN" dirty="0"/>
              <a:t>       </a:t>
            </a:r>
          </a:p>
          <a:p>
            <a:r>
              <a:rPr lang="en-IN" dirty="0"/>
              <a:t>    case 4: </a:t>
            </a:r>
          </a:p>
          <a:p>
            <a:r>
              <a:rPr lang="en-IN" dirty="0"/>
              <a:t>        console.log("Needs Improvement"); </a:t>
            </a:r>
          </a:p>
          <a:p>
            <a:r>
              <a:rPr lang="en-IN" dirty="0"/>
              <a:t>       </a:t>
            </a:r>
          </a:p>
          <a:p>
            <a:r>
              <a:rPr lang="en-IN" dirty="0"/>
              <a:t>    case 3: </a:t>
            </a:r>
          </a:p>
          <a:p>
            <a:r>
              <a:rPr lang="en-IN" dirty="0"/>
              <a:t>        console.log("Met Expectations"); </a:t>
            </a:r>
          </a:p>
          <a:p>
            <a:r>
              <a:rPr lang="en-IN" dirty="0"/>
              <a:t>       </a:t>
            </a:r>
          </a:p>
          <a:p>
            <a:r>
              <a:rPr lang="en-IN" dirty="0"/>
              <a:t>    case 2: </a:t>
            </a:r>
          </a:p>
          <a:p>
            <a:r>
              <a:rPr lang="en-IN" dirty="0"/>
              <a:t>        console.log("Commendable"); </a:t>
            </a:r>
          </a:p>
          <a:p>
            <a:r>
              <a:rPr lang="en-IN" dirty="0"/>
              <a:t>      </a:t>
            </a:r>
          </a:p>
          <a:p>
            <a:r>
              <a:rPr lang="en-IN" dirty="0"/>
              <a:t>    case 1: </a:t>
            </a:r>
          </a:p>
          <a:p>
            <a:r>
              <a:rPr lang="en-IN" dirty="0"/>
              <a:t>        console.log("Outstanding"); </a:t>
            </a:r>
          </a:p>
          <a:p>
            <a:r>
              <a:rPr lang="en-IN" dirty="0"/>
              <a:t>      </a:t>
            </a:r>
          </a:p>
          <a:p>
            <a:r>
              <a:rPr lang="en-IN" dirty="0"/>
              <a:t>    default: </a:t>
            </a:r>
          </a:p>
          <a:p>
            <a:r>
              <a:rPr lang="en-IN" dirty="0"/>
              <a:t>        console.log("Sorry!! Invalid Rating."); </a:t>
            </a:r>
          </a:p>
          <a:p>
            <a:r>
              <a:rPr lang="en-IN" dirty="0"/>
              <a:t>} </a:t>
            </a:r>
          </a:p>
        </p:txBody>
      </p:sp>
    </p:spTree>
    <p:extLst>
      <p:ext uri="{BB962C8B-B14F-4D97-AF65-F5344CB8AC3E}">
        <p14:creationId xmlns:p14="http://schemas.microsoft.com/office/powerpoint/2010/main" val="3484845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F1ADC-F32A-25B1-D4F0-C0D0FB7214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46299-7036-E7AC-908C-9A49150900B1}"/>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08C0AD05-CEEB-30EB-50FF-22B2326D7B4A}"/>
              </a:ext>
            </a:extLst>
          </p:cNvPr>
          <p:cNvSpPr txBox="1"/>
          <p:nvPr/>
        </p:nvSpPr>
        <p:spPr>
          <a:xfrm>
            <a:off x="989029" y="677541"/>
            <a:ext cx="6099142" cy="2585323"/>
          </a:xfrm>
          <a:prstGeom prst="rect">
            <a:avLst/>
          </a:prstGeom>
          <a:noFill/>
        </p:spPr>
        <p:txBody>
          <a:bodyPr wrap="square">
            <a:spAutoFit/>
          </a:bodyPr>
          <a:lstStyle/>
          <a:p>
            <a:r>
              <a:rPr lang="en-IN" dirty="0"/>
              <a:t>/*</a:t>
            </a:r>
          </a:p>
          <a:p>
            <a:r>
              <a:rPr lang="en-IN" dirty="0"/>
              <a:t>  OUTPUT:</a:t>
            </a:r>
          </a:p>
          <a:p>
            <a:r>
              <a:rPr lang="en-IN" dirty="0"/>
              <a:t>  Very  Poor</a:t>
            </a:r>
          </a:p>
          <a:p>
            <a:r>
              <a:rPr lang="en-IN" dirty="0"/>
              <a:t>  Needs Improvement</a:t>
            </a:r>
          </a:p>
          <a:p>
            <a:r>
              <a:rPr lang="en-IN" dirty="0"/>
              <a:t>  Met Expectations</a:t>
            </a:r>
          </a:p>
          <a:p>
            <a:r>
              <a:rPr lang="en-IN" dirty="0"/>
              <a:t>  Commendable</a:t>
            </a:r>
          </a:p>
          <a:p>
            <a:r>
              <a:rPr lang="en-IN" dirty="0"/>
              <a:t>  Outstanding</a:t>
            </a:r>
          </a:p>
          <a:p>
            <a:r>
              <a:rPr lang="en-IN" dirty="0"/>
              <a:t>  Sorry!! Invalid Rating.</a:t>
            </a:r>
          </a:p>
          <a:p>
            <a:r>
              <a:rPr lang="en-IN" dirty="0"/>
              <a:t>*/</a:t>
            </a:r>
          </a:p>
        </p:txBody>
      </p:sp>
      <p:sp>
        <p:nvSpPr>
          <p:cNvPr id="7" name="TextBox 6">
            <a:extLst>
              <a:ext uri="{FF2B5EF4-FFF2-40B4-BE49-F238E27FC236}">
                <a16:creationId xmlns:a16="http://schemas.microsoft.com/office/drawing/2014/main" id="{332A4308-BB03-E97B-2F98-2301174935AB}"/>
              </a:ext>
            </a:extLst>
          </p:cNvPr>
          <p:cNvSpPr txBox="1"/>
          <p:nvPr/>
        </p:nvSpPr>
        <p:spPr>
          <a:xfrm>
            <a:off x="988243" y="3595137"/>
            <a:ext cx="10606726"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a:t>
            </a:r>
            <a:r>
              <a:rPr lang="en-US" sz="2000" b="1" dirty="0">
                <a:solidFill>
                  <a:schemeClr val="tx1">
                    <a:lumMod val="65000"/>
                    <a:lumOff val="35000"/>
                  </a:schemeClr>
                </a:solidFill>
                <a:effectLst/>
              </a:rPr>
              <a:t> i</a:t>
            </a:r>
            <a:r>
              <a:rPr lang="en-US" sz="2000" dirty="0">
                <a:solidFill>
                  <a:schemeClr val="tx1">
                    <a:lumMod val="65000"/>
                    <a:lumOff val="35000"/>
                  </a:schemeClr>
                </a:solidFill>
                <a:effectLst/>
              </a:rPr>
              <a:t>nitially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is checked against case 5 and it got matched, hence 'Very Poor' is displayed. But as the break statement is missing, the remaining cases including default got executed. </a:t>
            </a:r>
          </a:p>
        </p:txBody>
      </p:sp>
    </p:spTree>
    <p:extLst>
      <p:ext uri="{BB962C8B-B14F-4D97-AF65-F5344CB8AC3E}">
        <p14:creationId xmlns:p14="http://schemas.microsoft.com/office/powerpoint/2010/main" val="3271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6261F-931F-5BC7-781E-F5E74B1A0B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7FCA19-C284-74E0-5433-8BCE62D2EA00}"/>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C1EDDD5F-CF1F-9498-D0AA-185F15C86762}"/>
              </a:ext>
            </a:extLst>
          </p:cNvPr>
          <p:cNvSpPr txBox="1"/>
          <p:nvPr/>
        </p:nvSpPr>
        <p:spPr>
          <a:xfrm>
            <a:off x="900260" y="616612"/>
            <a:ext cx="6099142" cy="400110"/>
          </a:xfrm>
          <a:prstGeom prst="rect">
            <a:avLst/>
          </a:prstGeom>
          <a:noFill/>
        </p:spPr>
        <p:txBody>
          <a:bodyPr wrap="square">
            <a:spAutoFit/>
          </a:bodyPr>
          <a:lstStyle/>
          <a:p>
            <a:r>
              <a:rPr lang="en-US" sz="2000" dirty="0">
                <a:solidFill>
                  <a:schemeClr val="tx1">
                    <a:lumMod val="65000"/>
                    <a:lumOff val="35000"/>
                  </a:schemeClr>
                </a:solidFill>
              </a:rPr>
              <a:t>A scenario in which the default statement gets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E555B21-F315-423C-B934-93E884FE6DFD}"/>
              </a:ext>
            </a:extLst>
          </p:cNvPr>
          <p:cNvSpPr txBox="1"/>
          <p:nvPr/>
        </p:nvSpPr>
        <p:spPr>
          <a:xfrm>
            <a:off x="832701" y="997868"/>
            <a:ext cx="11359299" cy="5909310"/>
          </a:xfrm>
          <a:prstGeom prst="rect">
            <a:avLst/>
          </a:prstGeom>
          <a:noFill/>
        </p:spPr>
        <p:txBody>
          <a:bodyPr wrap="square">
            <a:spAutoFit/>
          </a:bodyPr>
          <a:lstStyle/>
          <a:p>
            <a:r>
              <a:rPr lang="en-IN" dirty="0"/>
              <a:t>var </a:t>
            </a:r>
            <a:r>
              <a:rPr lang="en-IN" dirty="0" err="1"/>
              <a:t>perfRating</a:t>
            </a:r>
            <a:r>
              <a:rPr lang="en-IN" dirty="0"/>
              <a:t> = 15; </a:t>
            </a:r>
          </a:p>
          <a:p>
            <a:r>
              <a:rPr lang="en-IN" dirty="0"/>
              <a:t>switch (</a:t>
            </a:r>
            <a:r>
              <a:rPr lang="en-IN" dirty="0" err="1"/>
              <a:t>perfRating</a:t>
            </a:r>
            <a:r>
              <a:rPr lang="en-IN" dirty="0"/>
              <a:t>) { </a:t>
            </a:r>
          </a:p>
          <a:p>
            <a:r>
              <a:rPr lang="en-IN" dirty="0"/>
              <a:t>    case 5: </a:t>
            </a:r>
          </a:p>
          <a:p>
            <a:r>
              <a:rPr lang="en-IN" dirty="0"/>
              <a:t>        console.log("Very Poor"); </a:t>
            </a:r>
          </a:p>
          <a:p>
            <a:r>
              <a:rPr lang="en-IN" dirty="0"/>
              <a:t>        break; </a:t>
            </a:r>
          </a:p>
          <a:p>
            <a:r>
              <a:rPr lang="en-IN" dirty="0"/>
              <a:t>    case 4: </a:t>
            </a:r>
          </a:p>
          <a:p>
            <a:r>
              <a:rPr lang="en-IN" dirty="0"/>
              <a:t>        console.log("Needs Improvement"); </a:t>
            </a:r>
          </a:p>
          <a:p>
            <a:r>
              <a:rPr lang="en-IN" dirty="0"/>
              <a:t>        break; </a:t>
            </a:r>
          </a:p>
          <a:p>
            <a:r>
              <a:rPr lang="en-IN" dirty="0"/>
              <a:t>    case 3: </a:t>
            </a:r>
          </a:p>
          <a:p>
            <a:r>
              <a:rPr lang="en-IN" dirty="0"/>
              <a:t>        console.log("Met Expectations"); </a:t>
            </a:r>
          </a:p>
          <a:p>
            <a:r>
              <a:rPr lang="en-IN" dirty="0"/>
              <a:t>        break; </a:t>
            </a:r>
          </a:p>
          <a:p>
            <a:r>
              <a:rPr lang="en-IN" dirty="0"/>
              <a:t>    case 2: </a:t>
            </a:r>
          </a:p>
          <a:p>
            <a:r>
              <a:rPr lang="en-IN" dirty="0"/>
              <a:t>        console.log("Commendable"); </a:t>
            </a:r>
          </a:p>
          <a:p>
            <a:r>
              <a:rPr lang="en-IN" dirty="0"/>
              <a:t>        break; </a:t>
            </a:r>
          </a:p>
          <a:p>
            <a:r>
              <a:rPr lang="en-IN" dirty="0"/>
              <a:t>    case 1: </a:t>
            </a:r>
          </a:p>
          <a:p>
            <a:r>
              <a:rPr lang="en-IN" dirty="0"/>
              <a:t>        console.log("Outstanding"); </a:t>
            </a:r>
          </a:p>
          <a:p>
            <a:r>
              <a:rPr lang="en-IN" dirty="0"/>
              <a:t>        break; </a:t>
            </a:r>
          </a:p>
          <a:p>
            <a:r>
              <a:rPr lang="en-IN" dirty="0"/>
              <a:t>    default: </a:t>
            </a:r>
          </a:p>
          <a:p>
            <a:r>
              <a:rPr lang="en-IN" dirty="0"/>
              <a:t>        console.log("Sorry!! Invalid Rating."); </a:t>
            </a:r>
          </a:p>
          <a:p>
            <a:r>
              <a:rPr lang="en-IN" dirty="0"/>
              <a:t>} </a:t>
            </a:r>
          </a:p>
          <a:p>
            <a:r>
              <a:rPr lang="en-IN" dirty="0"/>
              <a:t>  </a:t>
            </a:r>
          </a:p>
        </p:txBody>
      </p:sp>
    </p:spTree>
    <p:extLst>
      <p:ext uri="{BB962C8B-B14F-4D97-AF65-F5344CB8AC3E}">
        <p14:creationId xmlns:p14="http://schemas.microsoft.com/office/powerpoint/2010/main" val="1086559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F6333-EA41-DBD0-0CF6-EF788FB6FB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F14D13-83AB-7BD7-61C5-4CBF33061085}"/>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E89686C9-0DFC-49D6-1286-6A83F6BDCA85}"/>
              </a:ext>
            </a:extLst>
          </p:cNvPr>
          <p:cNvSpPr txBox="1"/>
          <p:nvPr/>
        </p:nvSpPr>
        <p:spPr>
          <a:xfrm>
            <a:off x="989029" y="559332"/>
            <a:ext cx="6099142" cy="1200329"/>
          </a:xfrm>
          <a:prstGeom prst="rect">
            <a:avLst/>
          </a:prstGeom>
          <a:noFill/>
        </p:spPr>
        <p:txBody>
          <a:bodyPr wrap="square">
            <a:spAutoFit/>
          </a:bodyPr>
          <a:lstStyle/>
          <a:p>
            <a:r>
              <a:rPr lang="en-IN" dirty="0"/>
              <a:t>/*</a:t>
            </a:r>
          </a:p>
          <a:p>
            <a:r>
              <a:rPr lang="en-IN" dirty="0"/>
              <a:t>   OUTPUT: </a:t>
            </a:r>
          </a:p>
          <a:p>
            <a:r>
              <a:rPr lang="en-IN" dirty="0"/>
              <a:t>   Sorry!! Invalid Rating. </a:t>
            </a:r>
          </a:p>
          <a:p>
            <a:r>
              <a:rPr lang="en-IN" dirty="0"/>
              <a:t>  */</a:t>
            </a:r>
          </a:p>
        </p:txBody>
      </p:sp>
      <p:sp>
        <p:nvSpPr>
          <p:cNvPr id="7" name="TextBox 6">
            <a:extLst>
              <a:ext uri="{FF2B5EF4-FFF2-40B4-BE49-F238E27FC236}">
                <a16:creationId xmlns:a16="http://schemas.microsoft.com/office/drawing/2014/main" id="{F40A8753-B6F5-77B0-26BB-173776D49462}"/>
              </a:ext>
            </a:extLst>
          </p:cNvPr>
          <p:cNvSpPr txBox="1"/>
          <p:nvPr/>
        </p:nvSpPr>
        <p:spPr>
          <a:xfrm>
            <a:off x="457199" y="2092998"/>
            <a:ext cx="11043501"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 here </a:t>
            </a:r>
            <a:r>
              <a:rPr lang="en-US" sz="2000" b="1" dirty="0">
                <a:solidFill>
                  <a:schemeClr val="tx1">
                    <a:lumMod val="65000"/>
                    <a:lumOff val="35000"/>
                  </a:schemeClr>
                </a:solidFill>
                <a:effectLst/>
              </a:rPr>
              <a: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 15 does not match any case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Hence, the default statement got executed.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11191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A3C3D-428C-BB17-51AC-D68B1F50A7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E4E3A-F747-7149-03DC-4D1D43F44618}"/>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32D00E84-514F-95B0-9576-28E63D3E95F7}"/>
              </a:ext>
            </a:extLst>
          </p:cNvPr>
          <p:cNvSpPr txBox="1"/>
          <p:nvPr/>
        </p:nvSpPr>
        <p:spPr>
          <a:xfrm>
            <a:off x="989029" y="56947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Statements and Expressions </a:t>
            </a:r>
          </a:p>
        </p:txBody>
      </p:sp>
      <p:sp>
        <p:nvSpPr>
          <p:cNvPr id="7" name="TextBox 6">
            <a:extLst>
              <a:ext uri="{FF2B5EF4-FFF2-40B4-BE49-F238E27FC236}">
                <a16:creationId xmlns:a16="http://schemas.microsoft.com/office/drawing/2014/main" id="{289AAB83-98BB-6EE7-DFA2-8B0C2CCB0E6F}"/>
              </a:ext>
            </a:extLst>
          </p:cNvPr>
          <p:cNvSpPr txBox="1"/>
          <p:nvPr/>
        </p:nvSpPr>
        <p:spPr>
          <a:xfrm>
            <a:off x="146114" y="1243148"/>
            <a:ext cx="1171280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switch-case. Also, observe if the person is with fever or not from given normal body temperature and actual body temperature.</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Activty</a:t>
            </a:r>
            <a:r>
              <a:rPr lang="en-US" sz="2000" b="1" dirty="0">
                <a:solidFill>
                  <a:schemeClr val="tx1">
                    <a:lumMod val="65000"/>
                    <a:lumOff val="35000"/>
                  </a:schemeClr>
                </a:solidFill>
              </a:rPr>
              <a:t>:</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try the code and observe the output by changing varieties of choices in switch case. Also, check the effect of the default statement in the switch by assigning appropriate value.</a:t>
            </a:r>
          </a:p>
        </p:txBody>
      </p:sp>
    </p:spTree>
    <p:extLst>
      <p:ext uri="{BB962C8B-B14F-4D97-AF65-F5344CB8AC3E}">
        <p14:creationId xmlns:p14="http://schemas.microsoft.com/office/powerpoint/2010/main" val="25735105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75DEE-4CDC-9C92-2621-F78674C79A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9884EA-A65B-4468-DE07-85F19F975A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1B72A5A4-4415-87C1-0E84-887302D8ACEE}"/>
              </a:ext>
            </a:extLst>
          </p:cNvPr>
          <p:cNvSpPr txBox="1"/>
          <p:nvPr/>
        </p:nvSpPr>
        <p:spPr>
          <a:xfrm>
            <a:off x="1069941" y="572954"/>
            <a:ext cx="10858893" cy="4801314"/>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r>
              <a:rPr lang="en-IN" dirty="0"/>
              <a:t>    &lt;head&gt;</a:t>
            </a:r>
          </a:p>
          <a:p>
            <a:r>
              <a:rPr lang="en-IN" dirty="0"/>
              <a:t>        &lt;title&gt;Statements &amp;amp; Expression Demo&lt;/title&gt;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&lt;h3&gt;Statement &amp;amp; Expression Demo&lt;/h3&gt;</a:t>
            </a:r>
          </a:p>
          <a:p>
            <a:r>
              <a:rPr lang="en-IN" dirty="0"/>
              <a:t>			&lt;/div&gt;</a:t>
            </a:r>
          </a:p>
          <a:p>
            <a:r>
              <a:rPr lang="en-IN" dirty="0"/>
              <a:t>			&lt;div class="panel-body"&gt;</a:t>
            </a:r>
          </a:p>
          <a:p>
            <a:r>
              <a:rPr lang="en-IN" dirty="0"/>
              <a:t>			&lt;/div&gt;</a:t>
            </a:r>
          </a:p>
          <a:p>
            <a:r>
              <a:rPr lang="en-IN" dirty="0"/>
              <a:t>		&lt;/div&gt;</a:t>
            </a:r>
          </a:p>
          <a:p>
            <a:r>
              <a:rPr lang="en-IN" dirty="0"/>
              <a:t>	&lt;/body&gt;</a:t>
            </a:r>
          </a:p>
          <a:p>
            <a:r>
              <a:rPr lang="en-IN" dirty="0"/>
              <a:t>&lt;/html&gt;</a:t>
            </a:r>
          </a:p>
        </p:txBody>
      </p:sp>
      <p:sp>
        <p:nvSpPr>
          <p:cNvPr id="7" name="TextBox 6">
            <a:extLst>
              <a:ext uri="{FF2B5EF4-FFF2-40B4-BE49-F238E27FC236}">
                <a16:creationId xmlns:a16="http://schemas.microsoft.com/office/drawing/2014/main" id="{ECC0EFCA-8284-139C-CFC0-EF85CE48F0B3}"/>
              </a:ext>
            </a:extLst>
          </p:cNvPr>
          <p:cNvSpPr txBox="1"/>
          <p:nvPr/>
        </p:nvSpPr>
        <p:spPr>
          <a:xfrm>
            <a:off x="1069941" y="5374268"/>
            <a:ext cx="6099142" cy="1477328"/>
          </a:xfrm>
          <a:prstGeom prst="rect">
            <a:avLst/>
          </a:prstGeom>
          <a:noFill/>
        </p:spPr>
        <p:txBody>
          <a:bodyPr wrap="square">
            <a:spAutoFit/>
          </a:bodyPr>
          <a:lstStyle/>
          <a:p>
            <a:r>
              <a:rPr lang="en-IN" dirty="0">
                <a:solidFill>
                  <a:schemeClr val="tx1">
                    <a:lumMod val="65000"/>
                    <a:lumOff val="35000"/>
                  </a:schemeClr>
                </a:solidFill>
              </a:rPr>
              <a:t>CSS</a:t>
            </a:r>
          </a:p>
          <a:p>
            <a:endParaRPr lang="en-IN" dirty="0">
              <a:solidFill>
                <a:schemeClr val="tx1">
                  <a:lumMod val="65000"/>
                  <a:lumOff val="35000"/>
                </a:schemeClr>
              </a:solidFill>
            </a:endParaRPr>
          </a:p>
          <a:p>
            <a:r>
              <a:rPr lang="en-IN" dirty="0"/>
              <a:t>body {</a:t>
            </a:r>
          </a:p>
          <a:p>
            <a:r>
              <a:rPr lang="en-IN" dirty="0"/>
              <a:t>    padding-top: 10px;</a:t>
            </a:r>
          </a:p>
          <a:p>
            <a:r>
              <a:rPr lang="en-IN" dirty="0"/>
              <a:t>}</a:t>
            </a:r>
          </a:p>
        </p:txBody>
      </p:sp>
    </p:spTree>
    <p:extLst>
      <p:ext uri="{BB962C8B-B14F-4D97-AF65-F5344CB8AC3E}">
        <p14:creationId xmlns:p14="http://schemas.microsoft.com/office/powerpoint/2010/main" val="2964899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C71232-C413-83BF-96A6-6F89C0092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29F3D-18F2-BFBF-2BAB-2FFE0949EE3D}"/>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3791CBDC-CAA8-429B-04DE-E2C60FB96EBD}"/>
              </a:ext>
            </a:extLst>
          </p:cNvPr>
          <p:cNvSpPr txBox="1"/>
          <p:nvPr/>
        </p:nvSpPr>
        <p:spPr>
          <a:xfrm>
            <a:off x="1008668" y="535166"/>
            <a:ext cx="10708850" cy="6186309"/>
          </a:xfrm>
          <a:prstGeom prst="rect">
            <a:avLst/>
          </a:prstGeom>
          <a:noFill/>
        </p:spPr>
        <p:txBody>
          <a:bodyPr wrap="square">
            <a:spAutoFit/>
          </a:bodyPr>
          <a:lstStyle/>
          <a:p>
            <a:r>
              <a:rPr lang="en-IN" dirty="0">
                <a:solidFill>
                  <a:schemeClr val="tx1">
                    <a:lumMod val="65000"/>
                    <a:lumOff val="35000"/>
                  </a:schemeClr>
                </a:solidFill>
              </a:rPr>
              <a:t>JavaScript</a:t>
            </a:r>
          </a:p>
          <a:p>
            <a:endParaRPr lang="en-IN" dirty="0"/>
          </a:p>
          <a:p>
            <a:r>
              <a:rPr lang="en-IN" dirty="0"/>
              <a:t>let choice = 1;</a:t>
            </a:r>
          </a:p>
          <a:p>
            <a:r>
              <a:rPr lang="en-IN" dirty="0"/>
              <a:t>let </a:t>
            </a:r>
            <a:r>
              <a:rPr lang="en-IN" dirty="0" err="1"/>
              <a:t>tempFahrenheit</a:t>
            </a:r>
            <a:r>
              <a:rPr lang="en-IN" dirty="0"/>
              <a:t> = 104;</a:t>
            </a:r>
          </a:p>
          <a:p>
            <a:r>
              <a:rPr lang="en-IN" dirty="0" err="1"/>
              <a:t>const</a:t>
            </a:r>
            <a:r>
              <a:rPr lang="en-IN" dirty="0"/>
              <a:t> THIRTYTWO = 32;</a:t>
            </a:r>
          </a:p>
          <a:p>
            <a:r>
              <a:rPr lang="en-IN" dirty="0" err="1"/>
              <a:t>const</a:t>
            </a:r>
            <a:r>
              <a:rPr lang="en-IN" dirty="0"/>
              <a:t> TEMP = 1.8;</a:t>
            </a:r>
          </a:p>
          <a:p>
            <a:r>
              <a:rPr lang="en-IN" dirty="0" err="1"/>
              <a:t>const</a:t>
            </a:r>
            <a:r>
              <a:rPr lang="en-IN" dirty="0"/>
              <a:t> NORMAL_CELSIUS = 37;</a:t>
            </a:r>
          </a:p>
          <a:p>
            <a:r>
              <a:rPr lang="en-IN" dirty="0"/>
              <a:t>let result1 = </a:t>
            </a:r>
            <a:r>
              <a:rPr lang="en-IN" dirty="0" err="1"/>
              <a:t>tempFahrenheit</a:t>
            </a:r>
            <a:r>
              <a:rPr lang="en-IN" dirty="0"/>
              <a:t> - THIRTYTWO;</a:t>
            </a:r>
          </a:p>
          <a:p>
            <a:r>
              <a:rPr lang="en-IN" dirty="0"/>
              <a:t>let result2 = result1 / TEMP;</a:t>
            </a:r>
          </a:p>
          <a:p>
            <a:endParaRPr lang="en-IN" dirty="0"/>
          </a:p>
          <a:p>
            <a:r>
              <a:rPr lang="en-IN" dirty="0"/>
              <a:t>switch (choice) {</a:t>
            </a:r>
          </a:p>
          <a:p>
            <a:r>
              <a:rPr lang="en-IN" dirty="0"/>
              <a:t>	case 1:</a:t>
            </a:r>
          </a:p>
          <a:p>
            <a:r>
              <a:rPr lang="en-IN" dirty="0"/>
              <a:t>		</a:t>
            </a:r>
            <a:r>
              <a:rPr lang="en-IN" dirty="0" err="1"/>
              <a:t>document.write</a:t>
            </a:r>
            <a:r>
              <a:rPr lang="en-IN" dirty="0"/>
              <a:t>("Your body temperature in Celsius is: " + result2 + "&lt;</a:t>
            </a:r>
            <a:r>
              <a:rPr lang="en-IN" dirty="0" err="1"/>
              <a:t>br</a:t>
            </a:r>
            <a:r>
              <a:rPr lang="en-IN" dirty="0"/>
              <a:t>&gt;");</a:t>
            </a:r>
          </a:p>
          <a:p>
            <a:r>
              <a:rPr lang="en-IN" dirty="0"/>
              <a:t>		result2 &gt; NORMAL_CELSIUS ? </a:t>
            </a:r>
            <a:r>
              <a:rPr lang="en-IN" dirty="0" err="1"/>
              <a:t>document.write</a:t>
            </a:r>
            <a:r>
              <a:rPr lang="en-IN" dirty="0"/>
              <a:t>("You have fever, take rest!")</a:t>
            </a:r>
          </a:p>
          <a:p>
            <a:r>
              <a:rPr lang="en-IN" dirty="0"/>
              <a:t>			: </a:t>
            </a:r>
            <a:r>
              <a:rPr lang="en-IN" dirty="0" err="1"/>
              <a:t>document.write</a:t>
            </a:r>
            <a:r>
              <a:rPr lang="en-IN" dirty="0"/>
              <a:t>("You are absolutely OK!! Enjoy");</a:t>
            </a:r>
          </a:p>
          <a:p>
            <a:r>
              <a:rPr lang="en-IN" dirty="0"/>
              <a:t>		break;</a:t>
            </a:r>
          </a:p>
          <a:p>
            <a:r>
              <a:rPr lang="en-IN" dirty="0"/>
              <a:t>	case 2:</a:t>
            </a:r>
          </a:p>
          <a:p>
            <a:r>
              <a:rPr lang="en-IN" dirty="0"/>
              <a:t>		</a:t>
            </a:r>
            <a:r>
              <a:rPr lang="en-IN" dirty="0" err="1"/>
              <a:t>document.write</a:t>
            </a:r>
            <a:r>
              <a:rPr lang="en-IN" dirty="0"/>
              <a:t>("No, I don't want to check whether </a:t>
            </a:r>
            <a:r>
              <a:rPr lang="en-IN" dirty="0" err="1"/>
              <a:t>i</a:t>
            </a:r>
            <a:r>
              <a:rPr lang="en-IN" dirty="0"/>
              <a:t> have fever or not&lt;</a:t>
            </a:r>
            <a:r>
              <a:rPr lang="en-IN" dirty="0" err="1"/>
              <a:t>br</a:t>
            </a:r>
            <a:r>
              <a:rPr lang="en-IN" dirty="0"/>
              <a:t>&gt;");</a:t>
            </a:r>
          </a:p>
          <a:p>
            <a:r>
              <a:rPr lang="en-IN" dirty="0"/>
              <a:t>		break;</a:t>
            </a:r>
          </a:p>
          <a:p>
            <a:r>
              <a:rPr lang="en-IN" dirty="0"/>
              <a:t>	default:</a:t>
            </a:r>
          </a:p>
          <a:p>
            <a:r>
              <a:rPr lang="en-IN" dirty="0"/>
              <a:t>		</a:t>
            </a:r>
            <a:r>
              <a:rPr lang="en-IN" dirty="0" err="1"/>
              <a:t>document.write</a:t>
            </a:r>
            <a:r>
              <a:rPr lang="en-IN" dirty="0"/>
              <a:t>("Sorry wrong choice provided&lt;</a:t>
            </a:r>
            <a:r>
              <a:rPr lang="en-IN" dirty="0" err="1"/>
              <a:t>br</a:t>
            </a:r>
            <a:r>
              <a:rPr lang="en-IN" dirty="0"/>
              <a:t>&gt;");</a:t>
            </a:r>
          </a:p>
          <a:p>
            <a:r>
              <a:rPr lang="en-IN" dirty="0"/>
              <a:t>}</a:t>
            </a:r>
          </a:p>
        </p:txBody>
      </p:sp>
    </p:spTree>
    <p:extLst>
      <p:ext uri="{BB962C8B-B14F-4D97-AF65-F5344CB8AC3E}">
        <p14:creationId xmlns:p14="http://schemas.microsoft.com/office/powerpoint/2010/main" val="3137172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1E057-3ED8-2629-EA5A-96FB9D585B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184E6-2CB7-3093-2263-96AEA1C2AFCE}"/>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A8BBA9CC-363F-BD1F-0CE7-AC57F1985EEC}"/>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Working With Loops </a:t>
            </a:r>
          </a:p>
        </p:txBody>
      </p:sp>
      <p:sp>
        <p:nvSpPr>
          <p:cNvPr id="7" name="TextBox 6">
            <a:extLst>
              <a:ext uri="{FF2B5EF4-FFF2-40B4-BE49-F238E27FC236}">
                <a16:creationId xmlns:a16="http://schemas.microsoft.com/office/drawing/2014/main" id="{FF95F9ED-F966-EC79-751C-6130FC0EFFDA}"/>
              </a:ext>
            </a:extLst>
          </p:cNvPr>
          <p:cNvSpPr txBox="1"/>
          <p:nvPr/>
        </p:nvSpPr>
        <p:spPr>
          <a:xfrm>
            <a:off x="485479" y="1206161"/>
            <a:ext cx="10402479" cy="1631216"/>
          </a:xfrm>
          <a:prstGeom prst="rect">
            <a:avLst/>
          </a:prstGeom>
          <a:noFill/>
        </p:spPr>
        <p:txBody>
          <a:bodyPr wrap="square">
            <a:spAutoFit/>
          </a:bodyPr>
          <a:lstStyle/>
          <a:p>
            <a:r>
              <a:rPr lang="en-US" sz="2000" dirty="0">
                <a:solidFill>
                  <a:schemeClr val="tx1">
                    <a:lumMod val="65000"/>
                    <a:lumOff val="35000"/>
                  </a:schemeClr>
                </a:solidFill>
                <a:effectLst/>
              </a:rPr>
              <a:t>In JavaScript code, specific actions may have to be repeated a number of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consider a variable counter which has to be incremented five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achieve this, increment statement can be </a:t>
            </a:r>
            <a:r>
              <a:rPr lang="en-US" sz="2000" dirty="0" err="1">
                <a:solidFill>
                  <a:schemeClr val="tx1">
                    <a:lumMod val="65000"/>
                    <a:lumOff val="35000"/>
                  </a:schemeClr>
                </a:solidFill>
                <a:effectLst/>
              </a:rPr>
              <a:t>wiritten</a:t>
            </a:r>
            <a:r>
              <a:rPr lang="en-US" sz="2000" dirty="0">
                <a:solidFill>
                  <a:schemeClr val="tx1">
                    <a:lumMod val="65000"/>
                    <a:lumOff val="35000"/>
                  </a:schemeClr>
                </a:solidFill>
                <a:effectLst/>
              </a:rPr>
              <a:t> five times as shown below:</a:t>
            </a:r>
          </a:p>
        </p:txBody>
      </p:sp>
      <p:sp>
        <p:nvSpPr>
          <p:cNvPr id="9" name="TextBox 8">
            <a:extLst>
              <a:ext uri="{FF2B5EF4-FFF2-40B4-BE49-F238E27FC236}">
                <a16:creationId xmlns:a16="http://schemas.microsoft.com/office/drawing/2014/main" id="{2A42F878-782F-63D5-C045-BBE8C04F909F}"/>
              </a:ext>
            </a:extLst>
          </p:cNvPr>
          <p:cNvSpPr txBox="1"/>
          <p:nvPr/>
        </p:nvSpPr>
        <p:spPr>
          <a:xfrm>
            <a:off x="485479" y="2984115"/>
            <a:ext cx="6099142" cy="2031325"/>
          </a:xfrm>
          <a:prstGeom prst="rect">
            <a:avLst/>
          </a:prstGeom>
          <a:noFill/>
        </p:spPr>
        <p:txBody>
          <a:bodyPr wrap="square">
            <a:spAutoFit/>
          </a:bodyPr>
          <a:lstStyle/>
          <a:p>
            <a:r>
              <a:rPr lang="en-IN" dirty="0"/>
              <a:t>let counter = 0; </a:t>
            </a:r>
          </a:p>
          <a:p>
            <a:r>
              <a:rPr lang="en-IN" dirty="0"/>
              <a:t>/* Same statement repeated 5 times */ </a:t>
            </a:r>
          </a:p>
          <a:p>
            <a:r>
              <a:rPr lang="en-IN" dirty="0"/>
              <a:t>counter++; </a:t>
            </a:r>
          </a:p>
          <a:p>
            <a:r>
              <a:rPr lang="en-IN" dirty="0"/>
              <a:t>counter++; </a:t>
            </a:r>
          </a:p>
          <a:p>
            <a:r>
              <a:rPr lang="en-IN" dirty="0"/>
              <a:t>counter++; </a:t>
            </a:r>
          </a:p>
          <a:p>
            <a:r>
              <a:rPr lang="en-IN" dirty="0"/>
              <a:t>counter++; </a:t>
            </a:r>
          </a:p>
          <a:p>
            <a:r>
              <a:rPr lang="en-IN" dirty="0"/>
              <a:t>counter++; </a:t>
            </a:r>
          </a:p>
        </p:txBody>
      </p:sp>
      <p:sp>
        <p:nvSpPr>
          <p:cNvPr id="11" name="TextBox 10">
            <a:extLst>
              <a:ext uri="{FF2B5EF4-FFF2-40B4-BE49-F238E27FC236}">
                <a16:creationId xmlns:a16="http://schemas.microsoft.com/office/drawing/2014/main" id="{B8EA3761-91EC-FCA8-3508-0030574A5B88}"/>
              </a:ext>
            </a:extLst>
          </p:cNvPr>
          <p:cNvSpPr txBox="1"/>
          <p:nvPr/>
        </p:nvSpPr>
        <p:spPr>
          <a:xfrm>
            <a:off x="485479" y="5144007"/>
            <a:ext cx="11618537" cy="1015663"/>
          </a:xfrm>
          <a:prstGeom prst="rect">
            <a:avLst/>
          </a:prstGeom>
          <a:noFill/>
        </p:spPr>
        <p:txBody>
          <a:bodyPr wrap="square">
            <a:spAutoFit/>
          </a:bodyPr>
          <a:lstStyle/>
          <a:p>
            <a:r>
              <a:rPr lang="en-US" sz="2000" dirty="0">
                <a:solidFill>
                  <a:schemeClr val="tx1">
                    <a:lumMod val="65000"/>
                    <a:lumOff val="35000"/>
                  </a:schemeClr>
                </a:solidFill>
                <a:effectLst/>
              </a:rPr>
              <a:t>Looping statements in JavaScript helps to execute statement(s) required number of times without repeating code.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5057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4DDF3E-7417-1E4D-49F3-61685F93CF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5D19C-527E-1A7F-117F-9BDE979D42E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AF6A747-6E6A-C761-6FE4-A58101C57EFD}"/>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Loops </a:t>
            </a:r>
          </a:p>
        </p:txBody>
      </p:sp>
      <p:sp>
        <p:nvSpPr>
          <p:cNvPr id="7" name="TextBox 6">
            <a:extLst>
              <a:ext uri="{FF2B5EF4-FFF2-40B4-BE49-F238E27FC236}">
                <a16:creationId xmlns:a16="http://schemas.microsoft.com/office/drawing/2014/main" id="{00CA3438-39F9-DB96-CEAF-FCC62DCBE69B}"/>
              </a:ext>
            </a:extLst>
          </p:cNvPr>
          <p:cNvSpPr txBox="1"/>
          <p:nvPr/>
        </p:nvSpPr>
        <p:spPr>
          <a:xfrm>
            <a:off x="989029" y="1025336"/>
            <a:ext cx="9408736" cy="400110"/>
          </a:xfrm>
          <a:prstGeom prst="rect">
            <a:avLst/>
          </a:prstGeom>
          <a:noFill/>
        </p:spPr>
        <p:txBody>
          <a:bodyPr wrap="square">
            <a:spAutoFit/>
          </a:bodyPr>
          <a:lstStyle/>
          <a:p>
            <a:r>
              <a:rPr lang="en-US" sz="2000" dirty="0">
                <a:solidFill>
                  <a:schemeClr val="tx1">
                    <a:lumMod val="65000"/>
                    <a:lumOff val="35000"/>
                  </a:schemeClr>
                </a:solidFill>
                <a:effectLst/>
              </a:rPr>
              <a:t>JavaScript supports popular looping statements as shown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A4B846D-D267-FDA7-2FB0-5C5E39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85" y="1701791"/>
            <a:ext cx="3600953" cy="1305107"/>
          </a:xfrm>
          <a:prstGeom prst="rect">
            <a:avLst/>
          </a:prstGeom>
        </p:spPr>
      </p:pic>
      <p:sp>
        <p:nvSpPr>
          <p:cNvPr id="11" name="TextBox 10">
            <a:extLst>
              <a:ext uri="{FF2B5EF4-FFF2-40B4-BE49-F238E27FC236}">
                <a16:creationId xmlns:a16="http://schemas.microsoft.com/office/drawing/2014/main" id="{789C421A-C8D2-30B1-1D62-3735BB0513AC}"/>
              </a:ext>
            </a:extLst>
          </p:cNvPr>
          <p:cNvSpPr txBox="1"/>
          <p:nvPr/>
        </p:nvSpPr>
        <p:spPr>
          <a:xfrm>
            <a:off x="1079368" y="3437352"/>
            <a:ext cx="6099142" cy="400110"/>
          </a:xfrm>
          <a:prstGeom prst="rect">
            <a:avLst/>
          </a:prstGeom>
          <a:noFill/>
        </p:spPr>
        <p:txBody>
          <a:bodyPr wrap="square">
            <a:spAutoFit/>
          </a:bodyPr>
          <a:lstStyle/>
          <a:p>
            <a:r>
              <a:rPr lang="en-US" sz="2000" dirty="0">
                <a:solidFill>
                  <a:schemeClr val="tx1">
                    <a:lumMod val="65000"/>
                    <a:lumOff val="35000"/>
                  </a:schemeClr>
                </a:solidFill>
                <a:effectLst/>
              </a:rPr>
              <a:t>Let us understand each of them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2957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0924B-C734-751F-5236-63391F1920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0D147C-07EE-FD76-D61B-F3E39EBC1150}"/>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395DFFF7-5F22-B6B1-764D-9F98AE7B7317}"/>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For Loop </a:t>
            </a:r>
          </a:p>
        </p:txBody>
      </p:sp>
      <p:sp>
        <p:nvSpPr>
          <p:cNvPr id="7" name="TextBox 6">
            <a:extLst>
              <a:ext uri="{FF2B5EF4-FFF2-40B4-BE49-F238E27FC236}">
                <a16:creationId xmlns:a16="http://schemas.microsoft.com/office/drawing/2014/main" id="{E8313294-969D-1B82-1C5F-2D8C797BB862}"/>
              </a:ext>
            </a:extLst>
          </p:cNvPr>
          <p:cNvSpPr txBox="1"/>
          <p:nvPr/>
        </p:nvSpPr>
        <p:spPr>
          <a:xfrm>
            <a:off x="259235" y="1144265"/>
            <a:ext cx="11279171" cy="707886"/>
          </a:xfrm>
          <a:prstGeom prst="rect">
            <a:avLst/>
          </a:prstGeom>
          <a:noFill/>
        </p:spPr>
        <p:txBody>
          <a:bodyPr wrap="square">
            <a:spAutoFit/>
          </a:bodyPr>
          <a:lstStyle/>
          <a:p>
            <a:r>
              <a:rPr lang="en-US" sz="2000" dirty="0">
                <a:solidFill>
                  <a:schemeClr val="tx1">
                    <a:lumMod val="65000"/>
                    <a:lumOff val="35000"/>
                  </a:schemeClr>
                </a:solidFill>
              </a:rPr>
              <a:t>'for' loop is used when the block of code is expected to execute for a specific number of times. To implement it, use the following syntax.</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87EAE4E-4CB5-0F23-385C-71A84A5D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2105434"/>
            <a:ext cx="7449989" cy="3608301"/>
          </a:xfrm>
          <a:prstGeom prst="rect">
            <a:avLst/>
          </a:prstGeom>
        </p:spPr>
      </p:pic>
    </p:spTree>
    <p:extLst>
      <p:ext uri="{BB962C8B-B14F-4D97-AF65-F5344CB8AC3E}">
        <p14:creationId xmlns:p14="http://schemas.microsoft.com/office/powerpoint/2010/main" val="179107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5EDA1-374B-FA87-FA90-453C17F31A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0FFE0E-74C8-7FD6-ED6E-2F3D93965676}"/>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0B78ADD3-EC76-43B8-248D-E9B7EC54FF7E}"/>
              </a:ext>
            </a:extLst>
          </p:cNvPr>
          <p:cNvSpPr txBox="1"/>
          <p:nvPr/>
        </p:nvSpPr>
        <p:spPr>
          <a:xfrm>
            <a:off x="989029" y="641270"/>
            <a:ext cx="9880076"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'for'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8BE33872-CEF3-F3DF-472D-078939DE0AA0}"/>
              </a:ext>
            </a:extLst>
          </p:cNvPr>
          <p:cNvSpPr txBox="1"/>
          <p:nvPr/>
        </p:nvSpPr>
        <p:spPr>
          <a:xfrm>
            <a:off x="989029" y="1533195"/>
            <a:ext cx="6099142" cy="1477328"/>
          </a:xfrm>
          <a:prstGeom prst="rect">
            <a:avLst/>
          </a:prstGeom>
          <a:noFill/>
        </p:spPr>
        <p:txBody>
          <a:bodyPr wrap="square">
            <a:spAutoFit/>
          </a:bodyPr>
          <a:lstStyle/>
          <a:p>
            <a:r>
              <a:rPr lang="en-IN" dirty="0"/>
              <a:t>let counter = 0;</a:t>
            </a:r>
          </a:p>
          <a:p>
            <a:r>
              <a:rPr lang="en-IN" dirty="0"/>
              <a:t>for (let </a:t>
            </a:r>
            <a:r>
              <a:rPr lang="en-IN" dirty="0" err="1"/>
              <a:t>loopVar</a:t>
            </a:r>
            <a:r>
              <a:rPr lang="en-IN" dirty="0"/>
              <a:t> = 0; </a:t>
            </a:r>
            <a:r>
              <a:rPr lang="en-IN" dirty="0" err="1"/>
              <a:t>loopVar</a:t>
            </a:r>
            <a:r>
              <a:rPr lang="en-IN" dirty="0"/>
              <a:t> &lt; 5; </a:t>
            </a:r>
            <a:r>
              <a:rPr lang="en-IN" dirty="0" err="1"/>
              <a:t>loopVar</a:t>
            </a:r>
            <a:r>
              <a:rPr lang="en-IN" dirty="0"/>
              <a:t>++) {</a:t>
            </a:r>
          </a:p>
          <a:p>
            <a:r>
              <a:rPr lang="en-IN" dirty="0"/>
              <a:t>	counter = counter + 1;</a:t>
            </a:r>
          </a:p>
          <a:p>
            <a:r>
              <a:rPr lang="en-IN" dirty="0"/>
              <a:t>	console.log(counter);</a:t>
            </a:r>
          </a:p>
          <a:p>
            <a:r>
              <a:rPr lang="en-IN" dirty="0"/>
              <a:t>} </a:t>
            </a:r>
          </a:p>
        </p:txBody>
      </p:sp>
      <p:sp>
        <p:nvSpPr>
          <p:cNvPr id="11" name="TextBox 10">
            <a:extLst>
              <a:ext uri="{FF2B5EF4-FFF2-40B4-BE49-F238E27FC236}">
                <a16:creationId xmlns:a16="http://schemas.microsoft.com/office/drawing/2014/main" id="{B7F9E5DC-C884-9E96-34FA-2D43A188E380}"/>
              </a:ext>
            </a:extLst>
          </p:cNvPr>
          <p:cNvSpPr txBox="1"/>
          <p:nvPr/>
        </p:nvSpPr>
        <p:spPr>
          <a:xfrm>
            <a:off x="989029" y="3194562"/>
            <a:ext cx="9474724" cy="1938992"/>
          </a:xfrm>
          <a:prstGeom prst="rect">
            <a:avLst/>
          </a:prstGeom>
          <a:noFill/>
        </p:spPr>
        <p:txBody>
          <a:bodyPr wrap="square">
            <a:spAutoFit/>
          </a:bodyPr>
          <a:lstStyle/>
          <a:p>
            <a:r>
              <a:rPr lang="en-US" sz="2000" dirty="0">
                <a:solidFill>
                  <a:schemeClr val="tx1">
                    <a:lumMod val="65000"/>
                    <a:lumOff val="35000"/>
                  </a:schemeClr>
                </a:solidFill>
                <a:effectLst/>
              </a:rPr>
              <a:t>Here, in the above loop</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a:t>
            </a:r>
          </a:p>
          <a:p>
            <a:r>
              <a:rPr lang="en-US" sz="2000" dirty="0">
                <a:solidFill>
                  <a:schemeClr val="tx1">
                    <a:lumMod val="65000"/>
                    <a:lumOff val="35000"/>
                  </a:schemeClr>
                </a:solidFill>
                <a:effectLst/>
              </a:rPr>
              <a:t>           counter = counter + 1; // Action </a:t>
            </a:r>
          </a:p>
          <a:p>
            <a:r>
              <a:rPr lang="en-US" sz="2000" dirty="0">
                <a:solidFill>
                  <a:schemeClr val="tx1">
                    <a:lumMod val="65000"/>
                    <a:lumOff val="35000"/>
                  </a:schemeClr>
                </a:solidFill>
                <a:effectLst/>
              </a:rPr>
              <a:t>To understand loops better refer the below table:</a:t>
            </a:r>
          </a:p>
        </p:txBody>
      </p:sp>
      <p:pic>
        <p:nvPicPr>
          <p:cNvPr id="13" name="Picture 12">
            <a:extLst>
              <a:ext uri="{FF2B5EF4-FFF2-40B4-BE49-F238E27FC236}">
                <a16:creationId xmlns:a16="http://schemas.microsoft.com/office/drawing/2014/main" id="{439D922F-B361-57F2-B5D6-94B1BEEADC6F}"/>
              </a:ext>
            </a:extLst>
          </p:cNvPr>
          <p:cNvPicPr>
            <a:picLocks noChangeAspect="1"/>
          </p:cNvPicPr>
          <p:nvPr/>
        </p:nvPicPr>
        <p:blipFill>
          <a:blip r:embed="rId2"/>
          <a:stretch>
            <a:fillRect/>
          </a:stretch>
        </p:blipFill>
        <p:spPr>
          <a:xfrm>
            <a:off x="6681935" y="4709008"/>
            <a:ext cx="1543050" cy="1685925"/>
          </a:xfrm>
          <a:prstGeom prst="rect">
            <a:avLst/>
          </a:prstGeom>
        </p:spPr>
      </p:pic>
    </p:spTree>
    <p:extLst>
      <p:ext uri="{BB962C8B-B14F-4D97-AF65-F5344CB8AC3E}">
        <p14:creationId xmlns:p14="http://schemas.microsoft.com/office/powerpoint/2010/main" val="3354987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526AA6-56AC-6ADE-C799-E178EF7BD3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C6671B-A986-9072-C7B8-088387E5FF2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4F6B53B-22A8-73BB-7D8E-59B317EA529A}"/>
              </a:ext>
            </a:extLst>
          </p:cNvPr>
          <p:cNvSpPr txBox="1"/>
          <p:nvPr/>
        </p:nvSpPr>
        <p:spPr>
          <a:xfrm>
            <a:off x="989029" y="588331"/>
            <a:ext cx="6099142" cy="461665"/>
          </a:xfrm>
          <a:prstGeom prst="rect">
            <a:avLst/>
          </a:prstGeom>
          <a:noFill/>
        </p:spPr>
        <p:txBody>
          <a:bodyPr wrap="square">
            <a:spAutoFit/>
          </a:bodyPr>
          <a:lstStyle/>
          <a:p>
            <a:r>
              <a:rPr lang="en-IN" sz="2400" b="1" dirty="0">
                <a:solidFill>
                  <a:schemeClr val="tx1">
                    <a:lumMod val="65000"/>
                    <a:lumOff val="35000"/>
                  </a:schemeClr>
                </a:solidFill>
              </a:rPr>
              <a:t>While Loop </a:t>
            </a:r>
          </a:p>
        </p:txBody>
      </p:sp>
      <p:sp>
        <p:nvSpPr>
          <p:cNvPr id="7" name="TextBox 6">
            <a:extLst>
              <a:ext uri="{FF2B5EF4-FFF2-40B4-BE49-F238E27FC236}">
                <a16:creationId xmlns:a16="http://schemas.microsoft.com/office/drawing/2014/main" id="{E5542E5E-40B1-502C-61CA-7CAD29855F7E}"/>
              </a:ext>
            </a:extLst>
          </p:cNvPr>
          <p:cNvSpPr txBox="1"/>
          <p:nvPr/>
        </p:nvSpPr>
        <p:spPr>
          <a:xfrm>
            <a:off x="344077" y="1140891"/>
            <a:ext cx="11269745" cy="707886"/>
          </a:xfrm>
          <a:prstGeom prst="rect">
            <a:avLst/>
          </a:prstGeom>
          <a:noFill/>
        </p:spPr>
        <p:txBody>
          <a:bodyPr wrap="square">
            <a:spAutoFit/>
          </a:bodyPr>
          <a:lstStyle/>
          <a:p>
            <a:r>
              <a:rPr lang="en-US" sz="2000" dirty="0">
                <a:solidFill>
                  <a:schemeClr val="tx1">
                    <a:lumMod val="65000"/>
                    <a:lumOff val="35000"/>
                  </a:schemeClr>
                </a:solidFill>
                <a:effectLst/>
              </a:rPr>
              <a:t>'while' loop is used when the block of code is to be executed as long as the specified condition is true. To implement the same, the following syntax is used: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1C819A6B-EE02-54E9-6469-84E5E568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2" y="2097229"/>
            <a:ext cx="5551602" cy="2413107"/>
          </a:xfrm>
          <a:prstGeom prst="rect">
            <a:avLst/>
          </a:prstGeom>
        </p:spPr>
      </p:pic>
      <p:sp>
        <p:nvSpPr>
          <p:cNvPr id="11" name="TextBox 10">
            <a:extLst>
              <a:ext uri="{FF2B5EF4-FFF2-40B4-BE49-F238E27FC236}">
                <a16:creationId xmlns:a16="http://schemas.microsoft.com/office/drawing/2014/main" id="{B53BC783-4F13-DA89-A1E7-769EE2D48D12}"/>
              </a:ext>
            </a:extLst>
          </p:cNvPr>
          <p:cNvSpPr txBox="1"/>
          <p:nvPr/>
        </p:nvSpPr>
        <p:spPr>
          <a:xfrm>
            <a:off x="466626" y="4980427"/>
            <a:ext cx="11147195"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38596820"/>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21077</Words>
  <Application>Microsoft Office PowerPoint</Application>
  <PresentationFormat>Widescreen</PresentationFormat>
  <Paragraphs>2864</Paragraphs>
  <Slides>202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202</vt:i4>
      </vt:variant>
    </vt:vector>
  </HeadingPairs>
  <TitlesOfParts>
    <vt:vector size="206"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18</cp:revision>
  <dcterms:created xsi:type="dcterms:W3CDTF">2022-11-07T08:55:27Z</dcterms:created>
  <dcterms:modified xsi:type="dcterms:W3CDTF">2022-11-14T05:32:01Z</dcterms:modified>
</cp:coreProperties>
</file>