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5" r:id="rId38"/>
    <p:sldId id="306" r:id="rId39"/>
    <p:sldId id="304" r:id="rId40"/>
    <p:sldId id="307" r:id="rId41"/>
    <p:sldId id="308" r:id="rId42"/>
    <p:sldId id="309" r:id="rId43"/>
    <p:sldId id="310" r:id="rId44"/>
    <p:sldId id="311" r:id="rId45"/>
    <p:sldId id="312" r:id="rId46"/>
    <p:sldId id="313" r:id="rId47"/>
    <p:sldId id="314" r:id="rId48"/>
    <p:sldId id="315" r:id="rId49"/>
    <p:sldId id="319" r:id="rId50"/>
    <p:sldId id="320" r:id="rId51"/>
    <p:sldId id="321" r:id="rId52"/>
    <p:sldId id="323" r:id="rId53"/>
    <p:sldId id="322" r:id="rId54"/>
    <p:sldId id="324" r:id="rId55"/>
    <p:sldId id="325" r:id="rId56"/>
    <p:sldId id="32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113" d="100"/>
          <a:sy n="113" d="100"/>
        </p:scale>
        <p:origin x="4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09-11-2022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5925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09-11-2022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87474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09-11-2022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29919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09-11-2022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0556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09-11-2022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8095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09-11-2022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9627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09-11-2022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57729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09-11-2022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1380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09-11-2022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565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09-11-2022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492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09-11-2022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41638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09-11-2022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943488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JavaScript </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5DE70B-76F4-F4A8-2AE0-7D4FFBBF5D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7AB9F8-A824-DCA9-6BE0-223C176B269D}"/>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45238FAA-B410-3619-92D1-C4B8B3D8CC41}"/>
              </a:ext>
            </a:extLst>
          </p:cNvPr>
          <p:cNvSpPr txBox="1"/>
          <p:nvPr/>
        </p:nvSpPr>
        <p:spPr>
          <a:xfrm>
            <a:off x="762785" y="647794"/>
            <a:ext cx="10364771" cy="707886"/>
          </a:xfrm>
          <a:prstGeom prst="rect">
            <a:avLst/>
          </a:prstGeom>
          <a:noFill/>
        </p:spPr>
        <p:txBody>
          <a:bodyPr wrap="square">
            <a:spAutoFit/>
          </a:bodyPr>
          <a:lstStyle/>
          <a:p>
            <a:r>
              <a:rPr lang="en-US" sz="2000" dirty="0">
                <a:solidFill>
                  <a:schemeClr val="tx1">
                    <a:lumMod val="65000"/>
                    <a:lumOff val="35000"/>
                  </a:schemeClr>
                </a:solidFill>
                <a:effectLst/>
              </a:rPr>
              <a:t>None of the IE browsers significantly support the latest features (the new Microsoft Edge browser does)</a:t>
            </a:r>
          </a:p>
        </p:txBody>
      </p:sp>
      <p:sp>
        <p:nvSpPr>
          <p:cNvPr id="7" name="TextBox 6">
            <a:extLst>
              <a:ext uri="{FF2B5EF4-FFF2-40B4-BE49-F238E27FC236}">
                <a16:creationId xmlns:a16="http://schemas.microsoft.com/office/drawing/2014/main" id="{68338364-AB7A-E5C6-AA40-81BF28640EA6}"/>
              </a:ext>
            </a:extLst>
          </p:cNvPr>
          <p:cNvSpPr txBox="1"/>
          <p:nvPr/>
        </p:nvSpPr>
        <p:spPr>
          <a:xfrm>
            <a:off x="484694" y="1451174"/>
            <a:ext cx="11222611" cy="1015663"/>
          </a:xfrm>
          <a:prstGeom prst="rect">
            <a:avLst/>
          </a:prstGeom>
          <a:noFill/>
        </p:spPr>
        <p:txBody>
          <a:bodyPr wrap="square">
            <a:spAutoFit/>
          </a:bodyPr>
          <a:lstStyle/>
          <a:p>
            <a:r>
              <a:rPr lang="en-US" sz="2000" dirty="0">
                <a:solidFill>
                  <a:schemeClr val="tx1">
                    <a:lumMod val="65000"/>
                    <a:lumOff val="35000"/>
                  </a:schemeClr>
                </a:solidFill>
                <a:effectLst/>
              </a:rPr>
              <a:t>So, to overcome these drawbacks, the conversion of JavaScript code written using the latest syntax to browser understandable code takes place using the </a:t>
            </a:r>
            <a:r>
              <a:rPr lang="en-US" sz="2000" dirty="0" err="1">
                <a:solidFill>
                  <a:schemeClr val="tx1">
                    <a:lumMod val="65000"/>
                    <a:lumOff val="35000"/>
                  </a:schemeClr>
                </a:solidFill>
                <a:effectLst/>
              </a:rPr>
              <a:t>transpilers</a:t>
            </a:r>
            <a:r>
              <a:rPr lang="en-US" sz="2000" dirty="0">
                <a:solidFill>
                  <a:schemeClr val="tx1">
                    <a:lumMod val="65000"/>
                    <a:lumOff val="35000"/>
                  </a:schemeClr>
                </a:solidFill>
                <a:effectLst/>
              </a:rPr>
              <a:t> such as Babel, </a:t>
            </a:r>
            <a:r>
              <a:rPr lang="en-US" sz="2000" dirty="0" err="1">
                <a:solidFill>
                  <a:schemeClr val="tx1">
                    <a:lumMod val="65000"/>
                    <a:lumOff val="35000"/>
                  </a:schemeClr>
                </a:solidFill>
                <a:effectLst/>
              </a:rPr>
              <a:t>Traceur</a:t>
            </a:r>
            <a:r>
              <a:rPr lang="en-US" sz="2000" dirty="0">
                <a:solidFill>
                  <a:schemeClr val="tx1">
                    <a:lumMod val="65000"/>
                    <a:lumOff val="35000"/>
                  </a:schemeClr>
                </a:solidFill>
                <a:effectLst/>
              </a:rPr>
              <a:t>, TypeScript, etc.</a:t>
            </a:r>
          </a:p>
          <a:p>
            <a:r>
              <a:rPr lang="en-US" sz="2000" dirty="0">
                <a:solidFill>
                  <a:schemeClr val="tx1">
                    <a:lumMod val="65000"/>
                    <a:lumOff val="35000"/>
                  </a:schemeClr>
                </a:solidFill>
                <a:effectLst/>
              </a:rPr>
              <a:t>Thus, after the code is </a:t>
            </a:r>
            <a:r>
              <a:rPr lang="en-US" sz="2000" dirty="0" err="1">
                <a:solidFill>
                  <a:schemeClr val="tx1">
                    <a:lumMod val="65000"/>
                    <a:lumOff val="35000"/>
                  </a:schemeClr>
                </a:solidFill>
                <a:effectLst/>
              </a:rPr>
              <a:t>transpiled,it</a:t>
            </a:r>
            <a:r>
              <a:rPr lang="en-US" sz="2000" dirty="0">
                <a:solidFill>
                  <a:schemeClr val="tx1">
                    <a:lumMod val="65000"/>
                    <a:lumOff val="35000"/>
                  </a:schemeClr>
                </a:solidFill>
                <a:effectLst/>
              </a:rPr>
              <a:t> will be cross-browser compatible.</a:t>
            </a:r>
          </a:p>
        </p:txBody>
      </p:sp>
      <p:sp>
        <p:nvSpPr>
          <p:cNvPr id="9" name="TextBox 8">
            <a:extLst>
              <a:ext uri="{FF2B5EF4-FFF2-40B4-BE49-F238E27FC236}">
                <a16:creationId xmlns:a16="http://schemas.microsoft.com/office/drawing/2014/main" id="{AD64E767-25CB-2D1C-E7AC-8BB59FB83F5E}"/>
              </a:ext>
            </a:extLst>
          </p:cNvPr>
          <p:cNvSpPr txBox="1"/>
          <p:nvPr/>
        </p:nvSpPr>
        <p:spPr>
          <a:xfrm>
            <a:off x="484693" y="2701400"/>
            <a:ext cx="10987727" cy="2554545"/>
          </a:xfrm>
          <a:prstGeom prst="rect">
            <a:avLst/>
          </a:prstGeom>
          <a:noFill/>
        </p:spPr>
        <p:txBody>
          <a:bodyPr wrap="square">
            <a:spAutoFit/>
          </a:bodyPr>
          <a:lstStyle/>
          <a:p>
            <a:r>
              <a:rPr lang="en-US" sz="2000" dirty="0">
                <a:solidFill>
                  <a:schemeClr val="tx1">
                    <a:lumMod val="65000"/>
                    <a:lumOff val="35000"/>
                  </a:schemeClr>
                </a:solidFill>
                <a:effectLst/>
              </a:rPr>
              <a:t>JavaScript code can be embedded within the HTML page or can be written in an external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ways of </a:t>
            </a:r>
            <a:r>
              <a:rPr lang="en-US" sz="2000" dirty="0" err="1">
                <a:solidFill>
                  <a:schemeClr val="tx1">
                    <a:lumMod val="65000"/>
                    <a:lumOff val="35000"/>
                  </a:schemeClr>
                </a:solidFill>
                <a:effectLst/>
              </a:rPr>
              <a:t>writting</a:t>
            </a:r>
            <a:r>
              <a:rPr lang="en-US" sz="2000" dirty="0">
                <a:solidFill>
                  <a:schemeClr val="tx1">
                    <a:lumMod val="65000"/>
                    <a:lumOff val="35000"/>
                  </a:schemeClr>
                </a:solidFill>
                <a:effectLst/>
              </a:rPr>
              <a:t> JavaScript depending on the platform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Inline Scripting</a:t>
            </a:r>
          </a:p>
          <a:p>
            <a:pPr>
              <a:buFont typeface="Arial" panose="020B0604020202020204" pitchFamily="34" charset="0"/>
              <a:buChar char="•"/>
            </a:pPr>
            <a:r>
              <a:rPr lang="en-US" sz="2000" dirty="0">
                <a:solidFill>
                  <a:schemeClr val="tx1">
                    <a:lumMod val="65000"/>
                    <a:lumOff val="35000"/>
                  </a:schemeClr>
                </a:solidFill>
                <a:effectLst/>
              </a:rPr>
              <a:t>Internal Scripting</a:t>
            </a:r>
          </a:p>
          <a:p>
            <a:pPr>
              <a:buFont typeface="Arial" panose="020B0604020202020204" pitchFamily="34" charset="0"/>
              <a:buChar char="•"/>
            </a:pPr>
            <a:r>
              <a:rPr lang="en-US" sz="2000" dirty="0">
                <a:solidFill>
                  <a:schemeClr val="tx1">
                    <a:lumMod val="65000"/>
                    <a:lumOff val="35000"/>
                  </a:schemeClr>
                </a:solidFill>
                <a:effectLst/>
              </a:rPr>
              <a:t>External Scripting</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50567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77F978-C8D1-B57B-0EA5-35E2BC3EEA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9DB3C1-37B0-61B2-1186-F6C4804661C1}"/>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4C92F322-7A2F-7B62-8CAD-2D3EB1DDB6DF}"/>
              </a:ext>
            </a:extLst>
          </p:cNvPr>
          <p:cNvSpPr txBox="1"/>
          <p:nvPr/>
        </p:nvSpPr>
        <p:spPr>
          <a:xfrm>
            <a:off x="862551" y="684064"/>
            <a:ext cx="10562735" cy="2246769"/>
          </a:xfrm>
          <a:prstGeom prst="rect">
            <a:avLst/>
          </a:prstGeom>
          <a:noFill/>
        </p:spPr>
        <p:txBody>
          <a:bodyPr wrap="square">
            <a:spAutoFit/>
          </a:bodyPr>
          <a:lstStyle/>
          <a:p>
            <a:r>
              <a:rPr lang="en-US" sz="2000" dirty="0">
                <a:solidFill>
                  <a:schemeClr val="tx1">
                    <a:lumMod val="65000"/>
                    <a:lumOff val="35000"/>
                  </a:schemeClr>
                </a:solidFill>
                <a:effectLst/>
              </a:rPr>
              <a:t>When JavaScript code are written within the HTML file itself, it is called internal scripting.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Internal scripting, is done with the help of HTML tag : </a:t>
            </a:r>
            <a:r>
              <a:rPr lang="en-US" sz="2000" b="1" dirty="0">
                <a:solidFill>
                  <a:schemeClr val="tx1">
                    <a:lumMod val="65000"/>
                    <a:lumOff val="35000"/>
                  </a:schemeClr>
                </a:solidFill>
                <a:effectLst/>
              </a:rPr>
              <a:t> &lt;script&gt; &lt;/script&gt;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tag can be placed either in the head tag or body tag within the HTML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code written inside &lt;head&gt; element is as shown below :</a:t>
            </a:r>
          </a:p>
        </p:txBody>
      </p:sp>
      <p:sp>
        <p:nvSpPr>
          <p:cNvPr id="7" name="TextBox 6">
            <a:extLst>
              <a:ext uri="{FF2B5EF4-FFF2-40B4-BE49-F238E27FC236}">
                <a16:creationId xmlns:a16="http://schemas.microsoft.com/office/drawing/2014/main" id="{1316DB71-9A90-A713-E1F2-A0E57415C6F2}"/>
              </a:ext>
            </a:extLst>
          </p:cNvPr>
          <p:cNvSpPr txBox="1"/>
          <p:nvPr/>
        </p:nvSpPr>
        <p:spPr>
          <a:xfrm>
            <a:off x="862551" y="3222778"/>
            <a:ext cx="8319156" cy="2585323"/>
          </a:xfrm>
          <a:prstGeom prst="rect">
            <a:avLst/>
          </a:prstGeom>
          <a:noFill/>
        </p:spPr>
        <p:txBody>
          <a:bodyPr wrap="square">
            <a:spAutoFit/>
          </a:bodyPr>
          <a:lstStyle/>
          <a:p>
            <a:r>
              <a:rPr lang="en-IN" dirty="0"/>
              <a:t>&lt;html&gt;</a:t>
            </a:r>
          </a:p>
          <a:p>
            <a:r>
              <a:rPr lang="en-IN" dirty="0"/>
              <a:t>&lt;head&gt;</a:t>
            </a:r>
          </a:p>
          <a:p>
            <a:r>
              <a:rPr lang="en-IN" dirty="0"/>
              <a:t>    &lt;script&gt;</a:t>
            </a:r>
          </a:p>
          <a:p>
            <a:r>
              <a:rPr lang="en-IN" dirty="0"/>
              <a:t>        //internal script</a:t>
            </a:r>
          </a:p>
          <a:p>
            <a:r>
              <a:rPr lang="en-IN" dirty="0"/>
              <a:t>    &lt;/script&gt;</a:t>
            </a:r>
          </a:p>
          <a:p>
            <a:r>
              <a:rPr lang="en-IN" dirty="0"/>
              <a:t>&lt;/head&gt;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154467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3131BB-2986-B282-39CF-29FF6DB07A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8A4E6A-C74D-E87D-D9D4-F390E22D82D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8E7DD994-2EEE-3F97-0F09-63BA311CB550}"/>
              </a:ext>
            </a:extLst>
          </p:cNvPr>
          <p:cNvSpPr txBox="1"/>
          <p:nvPr/>
        </p:nvSpPr>
        <p:spPr>
          <a:xfrm>
            <a:off x="989028" y="619515"/>
            <a:ext cx="9823515" cy="400110"/>
          </a:xfrm>
          <a:prstGeom prst="rect">
            <a:avLst/>
          </a:prstGeom>
          <a:noFill/>
        </p:spPr>
        <p:txBody>
          <a:bodyPr wrap="square">
            <a:spAutoFit/>
          </a:bodyPr>
          <a:lstStyle/>
          <a:p>
            <a:r>
              <a:rPr lang="en-US" sz="2000" dirty="0">
                <a:solidFill>
                  <a:schemeClr val="tx1">
                    <a:lumMod val="65000"/>
                    <a:lumOff val="35000"/>
                  </a:schemeClr>
                </a:solidFill>
              </a:rPr>
              <a:t>JavaScript code written inside &lt;body&gt; element is as shown below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780FE8E-9FAB-CE25-936D-AC814FA69C3F}"/>
              </a:ext>
            </a:extLst>
          </p:cNvPr>
          <p:cNvSpPr txBox="1"/>
          <p:nvPr/>
        </p:nvSpPr>
        <p:spPr>
          <a:xfrm>
            <a:off x="989028" y="1224295"/>
            <a:ext cx="6099142" cy="2585323"/>
          </a:xfrm>
          <a:prstGeom prst="rect">
            <a:avLst/>
          </a:prstGeom>
          <a:noFill/>
        </p:spPr>
        <p:txBody>
          <a:bodyPr wrap="square">
            <a:spAutoFit/>
          </a:bodyPr>
          <a:lstStyle/>
          <a:p>
            <a:r>
              <a:rPr lang="en-IN" dirty="0"/>
              <a:t>&lt;html&gt;</a:t>
            </a:r>
          </a:p>
          <a:p>
            <a:r>
              <a:rPr lang="en-IN" dirty="0"/>
              <a:t>&lt;head&gt;</a:t>
            </a:r>
          </a:p>
          <a:p>
            <a:r>
              <a:rPr lang="en-IN" dirty="0"/>
              <a:t>&lt;/head&gt;</a:t>
            </a:r>
          </a:p>
          <a:p>
            <a:r>
              <a:rPr lang="en-IN" dirty="0"/>
              <a:t>&lt;body&gt;</a:t>
            </a:r>
          </a:p>
          <a:p>
            <a:r>
              <a:rPr lang="en-IN" dirty="0"/>
              <a:t>    &lt;script&gt;</a:t>
            </a:r>
          </a:p>
          <a:p>
            <a:r>
              <a:rPr lang="en-IN" dirty="0"/>
              <a:t>        //inline script</a:t>
            </a:r>
          </a:p>
          <a:p>
            <a:r>
              <a:rPr lang="en-IN" dirty="0"/>
              <a:t>    &lt;/script&gt;</a:t>
            </a:r>
          </a:p>
          <a:p>
            <a:r>
              <a:rPr lang="en-IN" dirty="0"/>
              <a:t>&lt;/body&gt;</a:t>
            </a:r>
          </a:p>
          <a:p>
            <a:r>
              <a:rPr lang="en-IN" dirty="0"/>
              <a:t>&lt;/html&gt;</a:t>
            </a:r>
          </a:p>
        </p:txBody>
      </p:sp>
      <p:sp>
        <p:nvSpPr>
          <p:cNvPr id="9" name="TextBox 8">
            <a:extLst>
              <a:ext uri="{FF2B5EF4-FFF2-40B4-BE49-F238E27FC236}">
                <a16:creationId xmlns:a16="http://schemas.microsoft.com/office/drawing/2014/main" id="{B4C3385F-483E-DC19-FF9D-6FE39555D86C}"/>
              </a:ext>
            </a:extLst>
          </p:cNvPr>
          <p:cNvSpPr txBox="1"/>
          <p:nvPr/>
        </p:nvSpPr>
        <p:spPr>
          <a:xfrm>
            <a:off x="607243" y="4267376"/>
            <a:ext cx="10977514" cy="1631216"/>
          </a:xfrm>
          <a:prstGeom prst="rect">
            <a:avLst/>
          </a:prstGeom>
          <a:noFill/>
        </p:spPr>
        <p:txBody>
          <a:bodyPr wrap="square">
            <a:spAutoFit/>
          </a:bodyPr>
          <a:lstStyle/>
          <a:p>
            <a:r>
              <a:rPr lang="en-US" sz="2000" dirty="0">
                <a:solidFill>
                  <a:schemeClr val="tx1">
                    <a:lumMod val="65000"/>
                    <a:lumOff val="35000"/>
                  </a:schemeClr>
                </a:solidFill>
                <a:effectLst/>
              </a:rPr>
              <a:t>JavaScript code can be written in an external file also. The file containing JavaScript code is saved with the extension *.</a:t>
            </a:r>
            <a:r>
              <a:rPr lang="en-US" sz="2000" dirty="0" err="1">
                <a:solidFill>
                  <a:schemeClr val="tx1">
                    <a:lumMod val="65000"/>
                    <a:lumOff val="35000"/>
                  </a:schemeClr>
                </a:solidFill>
                <a:effectLst/>
              </a:rPr>
              <a:t>js</a:t>
            </a:r>
            <a:r>
              <a:rPr lang="en-US" sz="2000" dirty="0">
                <a:solidFill>
                  <a:schemeClr val="tx1">
                    <a:lumMod val="65000"/>
                    <a:lumOff val="35000"/>
                  </a:schemeClr>
                </a:solidFill>
                <a:effectLst/>
              </a:rPr>
              <a:t> (e.g. fileName.js)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include the external JavaScript file, the script tag is used with attribute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as shown in the below-given code-snippet: </a:t>
            </a:r>
          </a:p>
        </p:txBody>
      </p:sp>
    </p:spTree>
    <p:extLst>
      <p:ext uri="{BB962C8B-B14F-4D97-AF65-F5344CB8AC3E}">
        <p14:creationId xmlns:p14="http://schemas.microsoft.com/office/powerpoint/2010/main" val="337661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3CB36E-95DE-9C20-DA1F-3EADB94B69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2F649E-3C9D-CFC9-617E-F4A9DE053AC4}"/>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A925551-4739-C4DB-85EA-D90F795368BA}"/>
              </a:ext>
            </a:extLst>
          </p:cNvPr>
          <p:cNvSpPr txBox="1"/>
          <p:nvPr/>
        </p:nvSpPr>
        <p:spPr>
          <a:xfrm>
            <a:off x="989029" y="702918"/>
            <a:ext cx="8748860" cy="2308324"/>
          </a:xfrm>
          <a:prstGeom prst="rect">
            <a:avLst/>
          </a:prstGeom>
          <a:noFill/>
        </p:spPr>
        <p:txBody>
          <a:bodyPr wrap="square">
            <a:spAutoFit/>
          </a:bodyPr>
          <a:lstStyle/>
          <a:p>
            <a:r>
              <a:rPr lang="en-IN" dirty="0"/>
              <a:t>&lt;html&gt;</a:t>
            </a:r>
          </a:p>
          <a:p>
            <a:r>
              <a:rPr lang="en-IN" dirty="0"/>
              <a:t>&lt;head&gt;</a:t>
            </a:r>
          </a:p>
          <a:p>
            <a:r>
              <a:rPr lang="en-IN" dirty="0"/>
              <a:t>    &lt;!-- *.</a:t>
            </a:r>
            <a:r>
              <a:rPr lang="en-IN" dirty="0" err="1"/>
              <a:t>js</a:t>
            </a:r>
            <a:r>
              <a:rPr lang="en-IN" dirty="0"/>
              <a:t> file contain the JavaScript code --&gt;</a:t>
            </a:r>
          </a:p>
          <a:p>
            <a:r>
              <a:rPr lang="en-IN" dirty="0"/>
              <a:t>    &lt;script </a:t>
            </a:r>
            <a:r>
              <a:rPr lang="en-IN" dirty="0" err="1"/>
              <a:t>src</a:t>
            </a:r>
            <a:r>
              <a:rPr lang="en-IN" dirty="0"/>
              <a:t>="*.</a:t>
            </a:r>
            <a:r>
              <a:rPr lang="en-IN" dirty="0" err="1"/>
              <a:t>js</a:t>
            </a:r>
            <a:r>
              <a:rPr lang="en-IN" dirty="0"/>
              <a:t>"&gt;&lt;/script&gt;</a:t>
            </a:r>
          </a:p>
          <a:p>
            <a:r>
              <a:rPr lang="en-IN" dirty="0"/>
              <a:t>&lt;/head&gt;</a:t>
            </a:r>
          </a:p>
          <a:p>
            <a:r>
              <a:rPr lang="en-IN" dirty="0"/>
              <a:t>&lt;body&gt;</a:t>
            </a:r>
          </a:p>
          <a:p>
            <a:r>
              <a:rPr lang="en-IN" dirty="0"/>
              <a:t>&lt;/body&gt;</a:t>
            </a:r>
          </a:p>
          <a:p>
            <a:r>
              <a:rPr lang="en-IN" dirty="0"/>
              <a:t>&lt;/html&gt;</a:t>
            </a:r>
          </a:p>
        </p:txBody>
      </p:sp>
      <p:sp>
        <p:nvSpPr>
          <p:cNvPr id="7" name="TextBox 6">
            <a:extLst>
              <a:ext uri="{FF2B5EF4-FFF2-40B4-BE49-F238E27FC236}">
                <a16:creationId xmlns:a16="http://schemas.microsoft.com/office/drawing/2014/main" id="{CD284AEF-035E-C171-9DB4-5CDCCCE73647}"/>
              </a:ext>
            </a:extLst>
          </p:cNvPr>
          <p:cNvSpPr txBox="1"/>
          <p:nvPr/>
        </p:nvSpPr>
        <p:spPr>
          <a:xfrm>
            <a:off x="457199" y="3200428"/>
            <a:ext cx="8017497"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Demo.js </a:t>
            </a:r>
            <a:r>
              <a:rPr lang="en-IN"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BD7E22-33EA-FC08-BA75-0EDC4D6AB2B3}"/>
              </a:ext>
            </a:extLst>
          </p:cNvPr>
          <p:cNvSpPr txBox="1"/>
          <p:nvPr/>
        </p:nvSpPr>
        <p:spPr>
          <a:xfrm>
            <a:off x="871979" y="4235649"/>
            <a:ext cx="6099142" cy="923330"/>
          </a:xfrm>
          <a:prstGeom prst="rect">
            <a:avLst/>
          </a:prstGeom>
          <a:noFill/>
        </p:spPr>
        <p:txBody>
          <a:bodyPr wrap="square">
            <a:spAutoFit/>
          </a:bodyPr>
          <a:lstStyle/>
          <a:p>
            <a:r>
              <a:rPr lang="en-IN" dirty="0"/>
              <a:t>let </a:t>
            </a:r>
            <a:r>
              <a:rPr lang="en-IN" dirty="0" err="1"/>
              <a:t>firstName</a:t>
            </a:r>
            <a:r>
              <a:rPr lang="en-IN" dirty="0"/>
              <a:t>="</a:t>
            </a:r>
            <a:r>
              <a:rPr lang="en-IN" dirty="0" err="1"/>
              <a:t>Rexha</a:t>
            </a:r>
            <a:r>
              <a:rPr lang="en-IN" dirty="0"/>
              <a:t>";</a:t>
            </a:r>
          </a:p>
          <a:p>
            <a:r>
              <a:rPr lang="en-IN" dirty="0"/>
              <a:t>let </a:t>
            </a:r>
            <a:r>
              <a:rPr lang="en-IN" dirty="0" err="1"/>
              <a:t>lastName</a:t>
            </a:r>
            <a:r>
              <a:rPr lang="en-IN" dirty="0"/>
              <a:t> ="</a:t>
            </a:r>
            <a:r>
              <a:rPr lang="en-IN" dirty="0" err="1"/>
              <a:t>Bebe</a:t>
            </a:r>
            <a:r>
              <a:rPr lang="en-IN" dirty="0"/>
              <a:t>";</a:t>
            </a:r>
          </a:p>
          <a:p>
            <a:r>
              <a:rPr lang="en-IN" dirty="0"/>
              <a:t>console.log(</a:t>
            </a:r>
            <a:r>
              <a:rPr lang="en-IN" dirty="0" err="1"/>
              <a:t>firstName</a:t>
            </a:r>
            <a:r>
              <a:rPr lang="en-IN" dirty="0"/>
              <a:t>+" "+</a:t>
            </a:r>
            <a:r>
              <a:rPr lang="en-IN" dirty="0" err="1"/>
              <a:t>lastName</a:t>
            </a:r>
            <a:r>
              <a:rPr lang="en-IN" dirty="0"/>
              <a:t>);</a:t>
            </a:r>
          </a:p>
        </p:txBody>
      </p:sp>
    </p:spTree>
    <p:extLst>
      <p:ext uri="{BB962C8B-B14F-4D97-AF65-F5344CB8AC3E}">
        <p14:creationId xmlns:p14="http://schemas.microsoft.com/office/powerpoint/2010/main" val="13679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D716E3-D9BB-EFBD-9D51-5E3B551D7D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221AA-8461-5A3F-53B7-34C9F9DD980C}"/>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C9841B99-1CB3-19FF-C52E-BC5191B387A2}"/>
              </a:ext>
            </a:extLst>
          </p:cNvPr>
          <p:cNvSpPr txBox="1"/>
          <p:nvPr/>
        </p:nvSpPr>
        <p:spPr>
          <a:xfrm>
            <a:off x="989029" y="569478"/>
            <a:ext cx="6099142" cy="400110"/>
          </a:xfrm>
          <a:prstGeom prst="rect">
            <a:avLst/>
          </a:prstGeom>
          <a:noFill/>
        </p:spPr>
        <p:txBody>
          <a:bodyPr wrap="square">
            <a:spAutoFit/>
          </a:bodyPr>
          <a:lstStyle/>
          <a:p>
            <a:r>
              <a:rPr lang="en-IN" sz="2000" b="1" dirty="0">
                <a:solidFill>
                  <a:schemeClr val="tx1">
                    <a:lumMod val="65000"/>
                    <a:lumOff val="35000"/>
                  </a:schemeClr>
                </a:solidFill>
              </a:rPr>
              <a:t>Demo.html </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B2F8BA74-7E67-8DC8-076D-16CD946F9A8A}"/>
              </a:ext>
            </a:extLst>
          </p:cNvPr>
          <p:cNvSpPr txBox="1"/>
          <p:nvPr/>
        </p:nvSpPr>
        <p:spPr>
          <a:xfrm>
            <a:off x="989029" y="1124222"/>
            <a:ext cx="6099142" cy="2031325"/>
          </a:xfrm>
          <a:prstGeom prst="rect">
            <a:avLst/>
          </a:prstGeom>
          <a:noFill/>
        </p:spPr>
        <p:txBody>
          <a:bodyPr wrap="square">
            <a:spAutoFit/>
          </a:bodyPr>
          <a:lstStyle/>
          <a:p>
            <a:r>
              <a:rPr lang="en-IN" dirty="0"/>
              <a:t>&lt;html&gt;</a:t>
            </a:r>
          </a:p>
          <a:p>
            <a:r>
              <a:rPr lang="en-IN" dirty="0"/>
              <a:t>&lt;head&gt;</a:t>
            </a:r>
          </a:p>
          <a:p>
            <a:r>
              <a:rPr lang="en-IN" dirty="0"/>
              <a:t>    &lt;script </a:t>
            </a:r>
            <a:r>
              <a:rPr lang="en-IN" dirty="0" err="1"/>
              <a:t>src</a:t>
            </a:r>
            <a:r>
              <a:rPr lang="en-IN" dirty="0"/>
              <a:t>="Demo.js"&gt;&lt;/script&gt;</a:t>
            </a:r>
          </a:p>
          <a:p>
            <a:r>
              <a:rPr lang="en-IN" dirty="0"/>
              <a:t>&lt;/head&gt;</a:t>
            </a:r>
          </a:p>
          <a:p>
            <a:r>
              <a:rPr lang="en-IN" dirty="0"/>
              <a:t>&lt;body&gt;</a:t>
            </a:r>
          </a:p>
          <a:p>
            <a:r>
              <a:rPr lang="en-IN" dirty="0"/>
              <a:t>&lt;/body&gt;</a:t>
            </a:r>
          </a:p>
          <a:p>
            <a:r>
              <a:rPr lang="en-IN" dirty="0"/>
              <a:t>&lt;/html&gt;</a:t>
            </a:r>
          </a:p>
        </p:txBody>
      </p:sp>
      <p:sp>
        <p:nvSpPr>
          <p:cNvPr id="9" name="TextBox 8">
            <a:extLst>
              <a:ext uri="{FF2B5EF4-FFF2-40B4-BE49-F238E27FC236}">
                <a16:creationId xmlns:a16="http://schemas.microsoft.com/office/drawing/2014/main" id="{ECB18E6C-6E29-677B-8667-A3510F2DF9D0}"/>
              </a:ext>
            </a:extLst>
          </p:cNvPr>
          <p:cNvSpPr txBox="1"/>
          <p:nvPr/>
        </p:nvSpPr>
        <p:spPr>
          <a:xfrm>
            <a:off x="989029" y="3375079"/>
            <a:ext cx="10040332" cy="400110"/>
          </a:xfrm>
          <a:prstGeom prst="rect">
            <a:avLst/>
          </a:prstGeom>
          <a:noFill/>
        </p:spPr>
        <p:txBody>
          <a:bodyPr wrap="square">
            <a:spAutoFit/>
          </a:bodyPr>
          <a:lstStyle/>
          <a:p>
            <a:r>
              <a:rPr lang="en-US" sz="2000" dirty="0">
                <a:solidFill>
                  <a:schemeClr val="tx1">
                    <a:lumMod val="65000"/>
                    <a:lumOff val="35000"/>
                  </a:schemeClr>
                </a:solidFill>
              </a:rPr>
              <a:t>NOTE: In external file, JavaScript code is not written inside &lt;script&gt; &lt;/script&gt; tag.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AA411B6-2F37-733C-3D75-067555B2E4B0}"/>
              </a:ext>
            </a:extLst>
          </p:cNvPr>
          <p:cNvSpPr txBox="1"/>
          <p:nvPr/>
        </p:nvSpPr>
        <p:spPr>
          <a:xfrm>
            <a:off x="989029" y="4092184"/>
            <a:ext cx="10737915" cy="707886"/>
          </a:xfrm>
          <a:prstGeom prst="rect">
            <a:avLst/>
          </a:prstGeom>
          <a:noFill/>
        </p:spPr>
        <p:txBody>
          <a:bodyPr wrap="square">
            <a:spAutoFit/>
          </a:bodyPr>
          <a:lstStyle/>
          <a:p>
            <a:r>
              <a:rPr lang="en-US" sz="2000" dirty="0">
                <a:solidFill>
                  <a:schemeClr val="tx1">
                    <a:lumMod val="65000"/>
                    <a:lumOff val="35000"/>
                  </a:schemeClr>
                </a:solidFill>
              </a:rPr>
              <a:t>The below-mentioned points can help you choose between any two ways of writing the script based on some parameters.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3764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08512-78E8-CB76-13F2-3E22DF3910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CD42E9-BABB-C74A-5720-74FA531B87F2}"/>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CA109B25-C808-C4CC-7BA1-8A81696FB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470" y="676416"/>
            <a:ext cx="8436989" cy="4159535"/>
          </a:xfrm>
          <a:prstGeom prst="rect">
            <a:avLst/>
          </a:prstGeom>
        </p:spPr>
      </p:pic>
      <p:sp>
        <p:nvSpPr>
          <p:cNvPr id="7" name="TextBox 6">
            <a:extLst>
              <a:ext uri="{FF2B5EF4-FFF2-40B4-BE49-F238E27FC236}">
                <a16:creationId xmlns:a16="http://schemas.microsoft.com/office/drawing/2014/main" id="{8AD68459-95E0-3A63-AC0D-DCFDAC15EDEC}"/>
              </a:ext>
            </a:extLst>
          </p:cNvPr>
          <p:cNvSpPr txBox="1"/>
          <p:nvPr/>
        </p:nvSpPr>
        <p:spPr>
          <a:xfrm>
            <a:off x="468590" y="5088319"/>
            <a:ext cx="11440212" cy="1015663"/>
          </a:xfrm>
          <a:prstGeom prst="rect">
            <a:avLst/>
          </a:prstGeom>
          <a:noFill/>
        </p:spPr>
        <p:txBody>
          <a:bodyPr wrap="square">
            <a:spAutoFit/>
          </a:bodyPr>
          <a:lstStyle/>
          <a:p>
            <a:r>
              <a:rPr lang="en-US" sz="2000" dirty="0">
                <a:solidFill>
                  <a:schemeClr val="tx1">
                    <a:lumMod val="65000"/>
                    <a:lumOff val="35000"/>
                  </a:schemeClr>
                </a:solidFill>
              </a:rPr>
              <a:t>Note: External scripting is used throughout this course. But due to the platform built-in </a:t>
            </a:r>
            <a:r>
              <a:rPr lang="en-US" sz="2000" dirty="0" err="1">
                <a:solidFill>
                  <a:schemeClr val="tx1">
                    <a:lumMod val="65000"/>
                    <a:lumOff val="35000"/>
                  </a:schemeClr>
                </a:solidFill>
              </a:rPr>
              <a:t>feature,HTML</a:t>
            </a:r>
            <a:r>
              <a:rPr lang="en-US" sz="2000" dirty="0">
                <a:solidFill>
                  <a:schemeClr val="tx1">
                    <a:lumMod val="65000"/>
                    <a:lumOff val="35000"/>
                  </a:schemeClr>
                </a:solidFill>
              </a:rPr>
              <a:t> code cannot be explicitly linked to external script using &lt;script&gt;&lt;/script&gt; tag. HTML code that are used to write is automatically linked to JavaScript code written on that 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158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2C5658-B310-2A5B-0EB6-B88C51207C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823994-D9A5-4370-890E-211B09CDC907}"/>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5" name="TextBox 4">
            <a:extLst>
              <a:ext uri="{FF2B5EF4-FFF2-40B4-BE49-F238E27FC236}">
                <a16:creationId xmlns:a16="http://schemas.microsoft.com/office/drawing/2014/main" id="{353A1DCB-C977-A3FE-EED6-BF98FAE40543}"/>
              </a:ext>
            </a:extLst>
          </p:cNvPr>
          <p:cNvSpPr txBox="1"/>
          <p:nvPr/>
        </p:nvSpPr>
        <p:spPr>
          <a:xfrm>
            <a:off x="989029" y="626038"/>
            <a:ext cx="6099142" cy="461665"/>
          </a:xfrm>
          <a:prstGeom prst="rect">
            <a:avLst/>
          </a:prstGeom>
          <a:noFill/>
        </p:spPr>
        <p:txBody>
          <a:bodyPr wrap="square">
            <a:spAutoFit/>
          </a:bodyPr>
          <a:lstStyle/>
          <a:p>
            <a:r>
              <a:rPr lang="en-US" sz="2400" b="1" dirty="0">
                <a:solidFill>
                  <a:schemeClr val="tx1">
                    <a:lumMod val="65000"/>
                    <a:lumOff val="35000"/>
                  </a:schemeClr>
                </a:solidFill>
              </a:rPr>
              <a:t>Summary : Getting started with JavaScript </a:t>
            </a:r>
          </a:p>
        </p:txBody>
      </p:sp>
      <p:sp>
        <p:nvSpPr>
          <p:cNvPr id="7" name="TextBox 6">
            <a:extLst>
              <a:ext uri="{FF2B5EF4-FFF2-40B4-BE49-F238E27FC236}">
                <a16:creationId xmlns:a16="http://schemas.microsoft.com/office/drawing/2014/main" id="{CD13A9AD-61F0-B26C-1146-4C021C3D9B34}"/>
              </a:ext>
            </a:extLst>
          </p:cNvPr>
          <p:cNvSpPr txBox="1"/>
          <p:nvPr/>
        </p:nvSpPr>
        <p:spPr>
          <a:xfrm>
            <a:off x="989029" y="1266343"/>
            <a:ext cx="6099142" cy="1323439"/>
          </a:xfrm>
          <a:prstGeom prst="rect">
            <a:avLst/>
          </a:prstGeom>
          <a:noFill/>
        </p:spPr>
        <p:txBody>
          <a:bodyPr wrap="square">
            <a:spAutoFit/>
          </a:bodyPr>
          <a:lstStyle/>
          <a:p>
            <a:r>
              <a:rPr lang="en-US" sz="2000" dirty="0">
                <a:solidFill>
                  <a:schemeClr val="tx1">
                    <a:lumMod val="65000"/>
                    <a:lumOff val="35000"/>
                  </a:schemeClr>
                </a:solidFill>
                <a:effectLst/>
              </a:rPr>
              <a:t>In this module, you have learnt about: </a:t>
            </a:r>
          </a:p>
          <a:p>
            <a:pPr>
              <a:buFont typeface="Arial" panose="020B0604020202020204" pitchFamily="34" charset="0"/>
              <a:buChar char="•"/>
            </a:pPr>
            <a:r>
              <a:rPr lang="en-US" sz="2000" dirty="0">
                <a:solidFill>
                  <a:schemeClr val="tx1">
                    <a:lumMod val="65000"/>
                    <a:lumOff val="35000"/>
                  </a:schemeClr>
                </a:solidFill>
                <a:effectLst/>
              </a:rPr>
              <a:t>The need for JavaScript as a scripting language</a:t>
            </a:r>
          </a:p>
          <a:p>
            <a:pPr>
              <a:buFont typeface="Arial" panose="020B0604020202020204" pitchFamily="34" charset="0"/>
              <a:buChar char="•"/>
            </a:pPr>
            <a:r>
              <a:rPr lang="en-US" sz="2000" dirty="0">
                <a:solidFill>
                  <a:schemeClr val="tx1">
                    <a:lumMod val="65000"/>
                    <a:lumOff val="35000"/>
                  </a:schemeClr>
                </a:solidFill>
                <a:effectLst/>
              </a:rPr>
              <a:t>What JavaScript is</a:t>
            </a:r>
          </a:p>
          <a:p>
            <a:pPr>
              <a:buFont typeface="Arial" panose="020B0604020202020204" pitchFamily="34" charset="0"/>
              <a:buChar char="•"/>
            </a:pPr>
            <a:r>
              <a:rPr lang="en-US" sz="2000" dirty="0">
                <a:solidFill>
                  <a:schemeClr val="tx1">
                    <a:lumMod val="65000"/>
                    <a:lumOff val="35000"/>
                  </a:schemeClr>
                </a:solidFill>
                <a:effectLst/>
              </a:rPr>
              <a:t>Different ways to write JavaScript code</a:t>
            </a:r>
          </a:p>
        </p:txBody>
      </p:sp>
    </p:spTree>
    <p:extLst>
      <p:ext uri="{BB962C8B-B14F-4D97-AF65-F5344CB8AC3E}">
        <p14:creationId xmlns:p14="http://schemas.microsoft.com/office/powerpoint/2010/main" val="33732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DF0A6F-F57B-4880-47F9-398C6D017B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FD95E0-175E-3535-DE8D-E52C3FE72E77}"/>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05C27318-019A-487E-6E29-306FA4CC522E}"/>
              </a:ext>
            </a:extLst>
          </p:cNvPr>
          <p:cNvSpPr txBox="1"/>
          <p:nvPr/>
        </p:nvSpPr>
        <p:spPr>
          <a:xfrm>
            <a:off x="989029" y="637931"/>
            <a:ext cx="6099142" cy="523220"/>
          </a:xfrm>
          <a:prstGeom prst="rect">
            <a:avLst/>
          </a:prstGeom>
          <a:noFill/>
        </p:spPr>
        <p:txBody>
          <a:bodyPr wrap="square">
            <a:spAutoFit/>
          </a:bodyPr>
          <a:lstStyle/>
          <a:p>
            <a:r>
              <a:rPr lang="en-IN" sz="2800" b="1" dirty="0">
                <a:solidFill>
                  <a:schemeClr val="tx1">
                    <a:lumMod val="65000"/>
                    <a:lumOff val="35000"/>
                  </a:schemeClr>
                </a:solidFill>
              </a:rPr>
              <a:t>Environment Setup: Internal </a:t>
            </a:r>
          </a:p>
        </p:txBody>
      </p:sp>
      <p:sp>
        <p:nvSpPr>
          <p:cNvPr id="7" name="TextBox 6">
            <a:extLst>
              <a:ext uri="{FF2B5EF4-FFF2-40B4-BE49-F238E27FC236}">
                <a16:creationId xmlns:a16="http://schemas.microsoft.com/office/drawing/2014/main" id="{4C9F3FFD-6733-3AD6-C8D0-6C5AED40A4DF}"/>
              </a:ext>
            </a:extLst>
          </p:cNvPr>
          <p:cNvSpPr txBox="1"/>
          <p:nvPr/>
        </p:nvSpPr>
        <p:spPr>
          <a:xfrm>
            <a:off x="202675" y="1427343"/>
            <a:ext cx="11392293" cy="4401205"/>
          </a:xfrm>
          <a:prstGeom prst="rect">
            <a:avLst/>
          </a:prstGeom>
          <a:noFill/>
        </p:spPr>
        <p:txBody>
          <a:bodyPr wrap="square">
            <a:spAutoFit/>
          </a:bodyPr>
          <a:lstStyle/>
          <a:p>
            <a:r>
              <a:rPr lang="en-US" sz="2000" dirty="0">
                <a:solidFill>
                  <a:schemeClr val="tx1">
                    <a:lumMod val="65000"/>
                    <a:lumOff val="35000"/>
                  </a:schemeClr>
                </a:solidFill>
                <a:effectLst/>
              </a:rPr>
              <a:t>To work with JavaScript, you can use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Editor (Visual Studio Code IDE recommended)</a:t>
            </a:r>
          </a:p>
          <a:p>
            <a:pPr>
              <a:buFont typeface="Arial" panose="020B0604020202020204" pitchFamily="34" charset="0"/>
              <a:buChar char="•"/>
            </a:pPr>
            <a:r>
              <a:rPr lang="en-US" sz="2000" dirty="0">
                <a:solidFill>
                  <a:schemeClr val="tx1">
                    <a:lumMod val="65000"/>
                    <a:lumOff val="35000"/>
                  </a:schemeClr>
                </a:solidFill>
                <a:effectLst/>
              </a:rPr>
              <a:t>Browser (Google Chrome recommended)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JavaScript works properly on any Browser or OS, you can choose any of them based on your preference.</a:t>
            </a:r>
          </a:p>
          <a:p>
            <a:r>
              <a:rPr lang="en-US" sz="2000" dirty="0">
                <a:solidFill>
                  <a:schemeClr val="tx1">
                    <a:lumMod val="65000"/>
                    <a:lumOff val="35000"/>
                  </a:schemeClr>
                </a:solidFill>
                <a:effectLst/>
              </a:rPr>
              <a:t>It is also possible to write JavaScript code using Editors. You can use simple editors such as notepad or go for an IDE like Visual Studio Code which offers IntelliSense support and syntax error highlighter that makes coding easier.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reduce development </a:t>
            </a:r>
            <a:r>
              <a:rPr lang="en-US" sz="2000" dirty="0" err="1">
                <a:solidFill>
                  <a:schemeClr val="tx1">
                    <a:lumMod val="65000"/>
                    <a:lumOff val="35000"/>
                  </a:schemeClr>
                </a:solidFill>
                <a:effectLst/>
              </a:rPr>
              <a:t>time,IDE</a:t>
            </a:r>
            <a:r>
              <a:rPr lang="en-US" sz="2000" dirty="0">
                <a:solidFill>
                  <a:schemeClr val="tx1">
                    <a:lumMod val="65000"/>
                    <a:lumOff val="35000"/>
                  </a:schemeClr>
                </a:solidFill>
                <a:effectLst/>
              </a:rPr>
              <a:t> can be used as it has built-in features.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Visual Studio Code, extensions can be added that will speed up development and helps code to a higher standard by providing linting.</a:t>
            </a:r>
          </a:p>
        </p:txBody>
      </p:sp>
    </p:spTree>
    <p:extLst>
      <p:ext uri="{BB962C8B-B14F-4D97-AF65-F5344CB8AC3E}">
        <p14:creationId xmlns:p14="http://schemas.microsoft.com/office/powerpoint/2010/main" val="317307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B9D06-BF20-CC15-871A-26A205ECD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1F14AF-92C6-F4E1-DDFA-E3889D8AC8D5}"/>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16E52290-64F5-BE8F-10CC-959E95FEB028}"/>
              </a:ext>
            </a:extLst>
          </p:cNvPr>
          <p:cNvSpPr txBox="1"/>
          <p:nvPr/>
        </p:nvSpPr>
        <p:spPr>
          <a:xfrm>
            <a:off x="989029" y="638368"/>
            <a:ext cx="6099142" cy="707886"/>
          </a:xfrm>
          <a:prstGeom prst="rect">
            <a:avLst/>
          </a:prstGeom>
          <a:noFill/>
        </p:spPr>
        <p:txBody>
          <a:bodyPr wrap="square">
            <a:spAutoFit/>
          </a:bodyPr>
          <a:lstStyle/>
          <a:p>
            <a:r>
              <a:rPr lang="en-US" sz="2000" dirty="0">
                <a:solidFill>
                  <a:schemeClr val="tx1">
                    <a:lumMod val="65000"/>
                    <a:lumOff val="35000"/>
                  </a:schemeClr>
                </a:solidFill>
                <a:effectLst/>
              </a:rPr>
              <a:t>Steps to execute JavaScript code: </a:t>
            </a:r>
          </a:p>
          <a:p>
            <a:pPr>
              <a:buFont typeface="Arial" panose="020B0604020202020204" pitchFamily="34" charset="0"/>
              <a:buChar char="•"/>
            </a:pPr>
            <a:r>
              <a:rPr lang="en-US" sz="2000" dirty="0">
                <a:solidFill>
                  <a:schemeClr val="tx1">
                    <a:lumMod val="65000"/>
                    <a:lumOff val="35000"/>
                  </a:schemeClr>
                </a:solidFill>
                <a:effectLst/>
              </a:rPr>
              <a:t>Open Visual Studio Code from your </a:t>
            </a:r>
            <a:r>
              <a:rPr lang="en-US" sz="2000" b="1" dirty="0">
                <a:solidFill>
                  <a:schemeClr val="tx1">
                    <a:lumMod val="65000"/>
                    <a:lumOff val="35000"/>
                  </a:schemeClr>
                </a:solidFill>
                <a:effectLst/>
              </a:rPr>
              <a:t>start </a:t>
            </a:r>
            <a:r>
              <a:rPr lang="en-US" sz="2000" dirty="0">
                <a:solidFill>
                  <a:schemeClr val="tx1">
                    <a:lumMod val="65000"/>
                    <a:lumOff val="35000"/>
                  </a:schemeClr>
                </a:solidFill>
                <a:effectLst/>
              </a:rPr>
              <a:t>menu.</a:t>
            </a:r>
          </a:p>
        </p:txBody>
      </p:sp>
      <p:pic>
        <p:nvPicPr>
          <p:cNvPr id="7" name="Picture 6">
            <a:extLst>
              <a:ext uri="{FF2B5EF4-FFF2-40B4-BE49-F238E27FC236}">
                <a16:creationId xmlns:a16="http://schemas.microsoft.com/office/drawing/2014/main" id="{9056D864-C2D3-A06E-82A1-512A5CAE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8491"/>
            <a:ext cx="4191585" cy="4925622"/>
          </a:xfrm>
          <a:prstGeom prst="rect">
            <a:avLst/>
          </a:prstGeom>
        </p:spPr>
      </p:pic>
    </p:spTree>
    <p:extLst>
      <p:ext uri="{BB962C8B-B14F-4D97-AF65-F5344CB8AC3E}">
        <p14:creationId xmlns:p14="http://schemas.microsoft.com/office/powerpoint/2010/main" val="133136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7B548A-9B2B-916D-EA1A-B17F1AF60E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518966-B919-124E-BB62-CA27C9ACC030}"/>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7" name="TextBox 6">
            <a:extLst>
              <a:ext uri="{FF2B5EF4-FFF2-40B4-BE49-F238E27FC236}">
                <a16:creationId xmlns:a16="http://schemas.microsoft.com/office/drawing/2014/main" id="{5A03F8CF-DA92-302A-3CB5-5001084D91F7}"/>
              </a:ext>
            </a:extLst>
          </p:cNvPr>
          <p:cNvSpPr txBox="1"/>
          <p:nvPr/>
        </p:nvSpPr>
        <p:spPr>
          <a:xfrm>
            <a:off x="989029" y="562954"/>
            <a:ext cx="10134600" cy="707886"/>
          </a:xfrm>
          <a:prstGeom prst="rect">
            <a:avLst/>
          </a:prstGeom>
          <a:noFill/>
        </p:spPr>
        <p:txBody>
          <a:bodyPr wrap="square">
            <a:spAutoFit/>
          </a:bodyPr>
          <a:lstStyle/>
          <a:p>
            <a:r>
              <a:rPr lang="en-US" sz="2000" dirty="0">
                <a:solidFill>
                  <a:schemeClr val="tx1">
                    <a:lumMod val="65000"/>
                    <a:lumOff val="35000"/>
                  </a:schemeClr>
                </a:solidFill>
              </a:rPr>
              <a:t>Once Visual Studio Code is launched, Go to the File menu in the Menu bar, select the </a:t>
            </a:r>
            <a:r>
              <a:rPr lang="en-US" sz="2000" b="1" dirty="0">
                <a:solidFill>
                  <a:schemeClr val="tx1">
                    <a:lumMod val="65000"/>
                    <a:lumOff val="35000"/>
                  </a:schemeClr>
                </a:solidFill>
              </a:rPr>
              <a:t>New File</a:t>
            </a:r>
            <a:r>
              <a:rPr lang="en-US" sz="2000" dirty="0">
                <a:solidFill>
                  <a:schemeClr val="tx1">
                    <a:lumMod val="65000"/>
                    <a:lumOff val="35000"/>
                  </a:schemeClr>
                </a:solidFill>
              </a:rPr>
              <a:t> option.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E4888F4E-FFD3-CD36-7BC2-8062D56AA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20" y="1154388"/>
            <a:ext cx="8573696" cy="5318414"/>
          </a:xfrm>
          <a:prstGeom prst="rect">
            <a:avLst/>
          </a:prstGeom>
        </p:spPr>
      </p:pic>
    </p:spTree>
    <p:extLst>
      <p:ext uri="{BB962C8B-B14F-4D97-AF65-F5344CB8AC3E}">
        <p14:creationId xmlns:p14="http://schemas.microsoft.com/office/powerpoint/2010/main" val="53336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AF0766-A464-9034-D5CA-816DD54F18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C23631-16B2-F3DE-0E18-FB31B8F0BFA9}"/>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4418B3DB-C758-184D-417A-141C6AAFEEB6}"/>
              </a:ext>
            </a:extLst>
          </p:cNvPr>
          <p:cNvSpPr txBox="1"/>
          <p:nvPr/>
        </p:nvSpPr>
        <p:spPr>
          <a:xfrm>
            <a:off x="989029" y="484637"/>
            <a:ext cx="6099142" cy="523220"/>
          </a:xfrm>
          <a:prstGeom prst="rect">
            <a:avLst/>
          </a:prstGeom>
          <a:noFill/>
        </p:spPr>
        <p:txBody>
          <a:bodyPr wrap="square">
            <a:spAutoFit/>
          </a:bodyPr>
          <a:lstStyle/>
          <a:p>
            <a:r>
              <a:rPr lang="en-IN" sz="2800" b="1" dirty="0">
                <a:solidFill>
                  <a:schemeClr val="tx1">
                    <a:lumMod val="65000"/>
                    <a:lumOff val="35000"/>
                  </a:schemeClr>
                </a:solidFill>
              </a:rPr>
              <a:t>About JavaScript </a:t>
            </a:r>
          </a:p>
        </p:txBody>
      </p:sp>
      <p:sp>
        <p:nvSpPr>
          <p:cNvPr id="7" name="TextBox 6">
            <a:extLst>
              <a:ext uri="{FF2B5EF4-FFF2-40B4-BE49-F238E27FC236}">
                <a16:creationId xmlns:a16="http://schemas.microsoft.com/office/drawing/2014/main" id="{06AC7973-BCC6-6553-FF02-760FD815C079}"/>
              </a:ext>
            </a:extLst>
          </p:cNvPr>
          <p:cNvSpPr txBox="1"/>
          <p:nvPr/>
        </p:nvSpPr>
        <p:spPr>
          <a:xfrm>
            <a:off x="204247" y="1149259"/>
            <a:ext cx="11783505" cy="5632311"/>
          </a:xfrm>
          <a:prstGeom prst="rect">
            <a:avLst/>
          </a:prstGeom>
          <a:noFill/>
        </p:spPr>
        <p:txBody>
          <a:bodyPr wrap="square">
            <a:spAutoFit/>
          </a:bodyPr>
          <a:lstStyle/>
          <a:p>
            <a:r>
              <a:rPr lang="en-US" sz="2000" dirty="0">
                <a:solidFill>
                  <a:schemeClr val="tx1">
                    <a:lumMod val="65000"/>
                    <a:lumOff val="35000"/>
                  </a:schemeClr>
                </a:solidFill>
                <a:effectLst/>
              </a:rPr>
              <a:t>JavaScript was introduced as a full-fledged client-side language used for developing web applications in 1995. JavaScript is easy to learn, debug, and test. It is an event-based, platform-independent, and an interpreted language with all the procedural programming capabilities.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Web applications that were developed using server-side programming languages like Java and Dot Net involved travel of user requests all the way from the client(browser) to the server hosting the application. The multiple request-response cycles between client and server who were consuming both time and network bandwidth.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got introduced as a Client-Side programming language with the capability of executing user requests on the Client-Side. This could help in reducing the number of request-response cycles between client and server and decrease the network bandwidth thus reducing the overall response 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Later, in 1997 ECMAScript established a standard for the scripting languages that redefined the core features any scripting language should have and how to implement those features. From then, JavaScript evolved year after year with every new version of ECMAScript introducing new features. Developers prefer JavaScript to create dynamic, interactive, and scalable web applications as it helps developers in extending the functionalities of the web pages effectively.</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2916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4BE819-8E55-D1D3-6747-DF9012E995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08FA81-8A03-0859-F163-744E00312220}"/>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7EF8C312-084F-F2A0-E3BE-DA8C6D6BD1A7}"/>
              </a:ext>
            </a:extLst>
          </p:cNvPr>
          <p:cNvSpPr txBox="1"/>
          <p:nvPr/>
        </p:nvSpPr>
        <p:spPr>
          <a:xfrm>
            <a:off x="923041" y="625320"/>
            <a:ext cx="10191161" cy="1015663"/>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Create the below-mentioned two files (index.js and index.html) and type the below-given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index.js file: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BEDFBE38-AC27-BA19-0280-7FA88096D1AD}"/>
              </a:ext>
            </a:extLst>
          </p:cNvPr>
          <p:cNvSpPr txBox="1"/>
          <p:nvPr/>
        </p:nvSpPr>
        <p:spPr>
          <a:xfrm>
            <a:off x="923041" y="1823242"/>
            <a:ext cx="6099142" cy="369332"/>
          </a:xfrm>
          <a:prstGeom prst="rect">
            <a:avLst/>
          </a:prstGeom>
          <a:noFill/>
        </p:spPr>
        <p:txBody>
          <a:bodyPr wrap="square">
            <a:spAutoFit/>
          </a:bodyPr>
          <a:lstStyle/>
          <a:p>
            <a:r>
              <a:rPr lang="en-IN" dirty="0"/>
              <a:t>console.log("This content is from external JavaScript file");</a:t>
            </a:r>
          </a:p>
        </p:txBody>
      </p:sp>
      <p:sp>
        <p:nvSpPr>
          <p:cNvPr id="9" name="TextBox 8">
            <a:extLst>
              <a:ext uri="{FF2B5EF4-FFF2-40B4-BE49-F238E27FC236}">
                <a16:creationId xmlns:a16="http://schemas.microsoft.com/office/drawing/2014/main" id="{2096733C-919F-C7E5-8861-B71B5D78A667}"/>
              </a:ext>
            </a:extLst>
          </p:cNvPr>
          <p:cNvSpPr txBox="1"/>
          <p:nvPr/>
        </p:nvSpPr>
        <p:spPr>
          <a:xfrm>
            <a:off x="923041" y="2374833"/>
            <a:ext cx="6099142" cy="400110"/>
          </a:xfrm>
          <a:prstGeom prst="rect">
            <a:avLst/>
          </a:prstGeom>
          <a:noFill/>
        </p:spPr>
        <p:txBody>
          <a:bodyPr wrap="square">
            <a:spAutoFit/>
          </a:bodyPr>
          <a:lstStyle/>
          <a:p>
            <a:r>
              <a:rPr lang="en-IN" sz="2000" b="1" dirty="0">
                <a:solidFill>
                  <a:schemeClr val="tx1">
                    <a:lumMod val="65000"/>
                    <a:lumOff val="35000"/>
                  </a:schemeClr>
                </a:solidFill>
                <a:effectLst/>
              </a:rPr>
              <a:t>index.html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673B9-4E6B-5AC5-85CE-037054A0CD88}"/>
              </a:ext>
            </a:extLst>
          </p:cNvPr>
          <p:cNvSpPr txBox="1"/>
          <p:nvPr/>
        </p:nvSpPr>
        <p:spPr>
          <a:xfrm>
            <a:off x="923041" y="2941811"/>
            <a:ext cx="10907598" cy="3139321"/>
          </a:xfrm>
          <a:prstGeom prst="rect">
            <a:avLst/>
          </a:prstGeom>
          <a:noFill/>
        </p:spPr>
        <p:txBody>
          <a:bodyPr wrap="square">
            <a:spAutoFit/>
          </a:bodyPr>
          <a:lstStyle/>
          <a:p>
            <a:r>
              <a:rPr lang="en-IN" dirty="0"/>
              <a:t>&lt;html&gt;</a:t>
            </a:r>
          </a:p>
          <a:p>
            <a:r>
              <a:rPr lang="en-IN" dirty="0"/>
              <a:t>&lt;head&gt;</a:t>
            </a:r>
          </a:p>
          <a:p>
            <a:r>
              <a:rPr lang="en-IN" dirty="0"/>
              <a:t>    &lt;title&gt;JavaScript </a:t>
            </a:r>
            <a:r>
              <a:rPr lang="en-IN" dirty="0" err="1"/>
              <a:t>Intoduction</a:t>
            </a:r>
            <a:r>
              <a:rPr lang="en-IN" dirty="0"/>
              <a:t>&lt;/title&gt;</a:t>
            </a:r>
          </a:p>
          <a:p>
            <a:r>
              <a:rPr lang="en-IN" dirty="0"/>
              <a:t>    &lt;script&gt;</a:t>
            </a:r>
          </a:p>
          <a:p>
            <a:r>
              <a:rPr lang="en-IN" dirty="0"/>
              <a:t>        console.log("This content is from script tag within &lt;head&gt; tag");</a:t>
            </a:r>
          </a:p>
          <a:p>
            <a:r>
              <a:rPr lang="en-IN" dirty="0"/>
              <a:t>    &lt;/script&gt;</a:t>
            </a:r>
          </a:p>
          <a:p>
            <a:r>
              <a:rPr lang="en-IN" dirty="0"/>
              <a:t>&lt;/head&gt;</a:t>
            </a:r>
          </a:p>
          <a:p>
            <a:r>
              <a:rPr lang="en-IN" dirty="0"/>
              <a:t>&lt;script </a:t>
            </a:r>
            <a:r>
              <a:rPr lang="en-IN" dirty="0" err="1"/>
              <a:t>src</a:t>
            </a:r>
            <a:r>
              <a:rPr lang="en-IN" dirty="0"/>
              <a:t>="index.js"&gt;&lt;/script&gt;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403036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374F14-23EF-5B61-5A3E-34EDE1CAC5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A1356-2501-575E-D551-D69FD3135A1A}"/>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BD9096CB-C891-21DC-35E7-9C9C44E62699}"/>
              </a:ext>
            </a:extLst>
          </p:cNvPr>
          <p:cNvSpPr txBox="1"/>
          <p:nvPr/>
        </p:nvSpPr>
        <p:spPr>
          <a:xfrm>
            <a:off x="881406" y="671736"/>
            <a:ext cx="10472394" cy="1938992"/>
          </a:xfrm>
          <a:prstGeom prst="rect">
            <a:avLst/>
          </a:prstGeom>
          <a:noFill/>
        </p:spPr>
        <p:txBody>
          <a:bodyPr wrap="square">
            <a:spAutoFit/>
          </a:bodyPr>
          <a:lstStyle/>
          <a:p>
            <a:r>
              <a:rPr lang="en-US" sz="2000" dirty="0">
                <a:solidFill>
                  <a:schemeClr val="tx1">
                    <a:lumMod val="65000"/>
                    <a:lumOff val="35000"/>
                  </a:schemeClr>
                </a:solidFill>
                <a:effectLst/>
              </a:rPr>
              <a:t>Rendering of index.html file will execute the JavaScript code written within the file and also the code in index.js which is included in index.html.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output, copy the index.html file path into the browser. Go to the developer tool in the browser, there in the console option, the output is as shown below:</a:t>
            </a:r>
          </a:p>
        </p:txBody>
      </p:sp>
      <p:pic>
        <p:nvPicPr>
          <p:cNvPr id="7" name="Picture 6">
            <a:extLst>
              <a:ext uri="{FF2B5EF4-FFF2-40B4-BE49-F238E27FC236}">
                <a16:creationId xmlns:a16="http://schemas.microsoft.com/office/drawing/2014/main" id="{478E890E-009E-26C0-FAA7-63483005C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069" y="2892437"/>
            <a:ext cx="3639058" cy="1333686"/>
          </a:xfrm>
          <a:prstGeom prst="rect">
            <a:avLst/>
          </a:prstGeom>
        </p:spPr>
      </p:pic>
      <p:sp>
        <p:nvSpPr>
          <p:cNvPr id="9" name="TextBox 8">
            <a:extLst>
              <a:ext uri="{FF2B5EF4-FFF2-40B4-BE49-F238E27FC236}">
                <a16:creationId xmlns:a16="http://schemas.microsoft.com/office/drawing/2014/main" id="{0D47DE93-923B-AFC9-8F3F-D65FBF877E00}"/>
              </a:ext>
            </a:extLst>
          </p:cNvPr>
          <p:cNvSpPr txBox="1"/>
          <p:nvPr/>
        </p:nvSpPr>
        <p:spPr>
          <a:xfrm>
            <a:off x="702297" y="4370694"/>
            <a:ext cx="11232037"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to render the HTML file, the path of the HTML file is copied into the browser. But in this case, each time any changes are done in the code the page must be refreshed for the changes to reflect.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is a solution to this in the Visual Studio Code. It provides an option to add extensions to render the code in a server.</a:t>
            </a:r>
          </a:p>
        </p:txBody>
      </p:sp>
    </p:spTree>
    <p:extLst>
      <p:ext uri="{BB962C8B-B14F-4D97-AF65-F5344CB8AC3E}">
        <p14:creationId xmlns:p14="http://schemas.microsoft.com/office/powerpoint/2010/main" val="93913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38C121-4335-F9CD-ECF3-C775862063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36DF22-6723-18CC-5C29-FA39533D1A8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8E3438D5-F998-7364-3EF9-C4A5C463C653}"/>
              </a:ext>
            </a:extLst>
          </p:cNvPr>
          <p:cNvSpPr txBox="1"/>
          <p:nvPr/>
        </p:nvSpPr>
        <p:spPr>
          <a:xfrm>
            <a:off x="881406" y="655785"/>
            <a:ext cx="10722990" cy="2246769"/>
          </a:xfrm>
          <a:prstGeom prst="rect">
            <a:avLst/>
          </a:prstGeom>
          <a:noFill/>
        </p:spPr>
        <p:txBody>
          <a:bodyPr wrap="square">
            <a:spAutoFit/>
          </a:bodyPr>
          <a:lstStyle/>
          <a:p>
            <a:r>
              <a:rPr lang="en-US" sz="2000" b="1" dirty="0">
                <a:solidFill>
                  <a:schemeClr val="tx1">
                    <a:lumMod val="65000"/>
                    <a:lumOff val="35000"/>
                  </a:schemeClr>
                </a:solidFill>
                <a:effectLst/>
              </a:rPr>
              <a:t>Need for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Visual Studio Code provides an extension called Live Server using which HTML page can be rendered and any changes that developers make further will be automatically detected and rendered properly.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Adding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Go to the extension tab in Visual Studio Code and search for Live Server and click on the install button that is visible in.</a:t>
            </a:r>
          </a:p>
        </p:txBody>
      </p:sp>
      <p:pic>
        <p:nvPicPr>
          <p:cNvPr id="7" name="Picture 6">
            <a:extLst>
              <a:ext uri="{FF2B5EF4-FFF2-40B4-BE49-F238E27FC236}">
                <a16:creationId xmlns:a16="http://schemas.microsoft.com/office/drawing/2014/main" id="{685919AC-82D1-80A2-7D1D-BAD3492CE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722" y="2908170"/>
            <a:ext cx="7049484" cy="3955446"/>
          </a:xfrm>
          <a:prstGeom prst="rect">
            <a:avLst/>
          </a:prstGeom>
        </p:spPr>
      </p:pic>
    </p:spTree>
    <p:extLst>
      <p:ext uri="{BB962C8B-B14F-4D97-AF65-F5344CB8AC3E}">
        <p14:creationId xmlns:p14="http://schemas.microsoft.com/office/powerpoint/2010/main" val="318974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CC6A4-01D6-0281-61A5-E943FE1F35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4364-6BCF-E61A-815C-64252632F697}"/>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E3BC81C3-4BF0-C7F8-DDCE-3C212155A7EE}"/>
              </a:ext>
            </a:extLst>
          </p:cNvPr>
          <p:cNvSpPr txBox="1"/>
          <p:nvPr/>
        </p:nvSpPr>
        <p:spPr>
          <a:xfrm>
            <a:off x="871978" y="650697"/>
            <a:ext cx="10289357" cy="707886"/>
          </a:xfrm>
          <a:prstGeom prst="rect">
            <a:avLst/>
          </a:prstGeom>
          <a:noFill/>
        </p:spPr>
        <p:txBody>
          <a:bodyPr wrap="square">
            <a:spAutoFit/>
          </a:bodyPr>
          <a:lstStyle/>
          <a:p>
            <a:r>
              <a:rPr lang="en-US" sz="2000" dirty="0">
                <a:solidFill>
                  <a:schemeClr val="tx1">
                    <a:lumMod val="65000"/>
                    <a:lumOff val="35000"/>
                  </a:schemeClr>
                </a:solidFill>
              </a:rPr>
              <a:t>2. Once it gets </a:t>
            </a:r>
            <a:r>
              <a:rPr lang="en-US" sz="2000" dirty="0" err="1">
                <a:solidFill>
                  <a:schemeClr val="tx1">
                    <a:lumMod val="65000"/>
                    <a:lumOff val="35000"/>
                  </a:schemeClr>
                </a:solidFill>
              </a:rPr>
              <a:t>installed,there</a:t>
            </a:r>
            <a:r>
              <a:rPr lang="en-US" sz="2000" dirty="0">
                <a:solidFill>
                  <a:schemeClr val="tx1">
                    <a:lumMod val="65000"/>
                    <a:lumOff val="35000"/>
                  </a:schemeClr>
                </a:solidFill>
              </a:rPr>
              <a:t> will be a screen with an uninstall button option as shown below and the Live Server is ready to render the HTML pages.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57AE664-B656-BB81-253F-BBD5C4FC4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88" y="1637054"/>
            <a:ext cx="8682086" cy="4490369"/>
          </a:xfrm>
          <a:prstGeom prst="rect">
            <a:avLst/>
          </a:prstGeom>
        </p:spPr>
      </p:pic>
    </p:spTree>
    <p:extLst>
      <p:ext uri="{BB962C8B-B14F-4D97-AF65-F5344CB8AC3E}">
        <p14:creationId xmlns:p14="http://schemas.microsoft.com/office/powerpoint/2010/main" val="1175945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5D3829-4C0E-26AA-4E48-6BB01E0D7A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45D3B7-258F-508F-6D1C-B536BAEE2D04}"/>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C198F101-6BC7-C2E2-E5D1-457C77A6C80A}"/>
              </a:ext>
            </a:extLst>
          </p:cNvPr>
          <p:cNvSpPr txBox="1"/>
          <p:nvPr/>
        </p:nvSpPr>
        <p:spPr>
          <a:xfrm>
            <a:off x="881406" y="660124"/>
            <a:ext cx="10138528" cy="707886"/>
          </a:xfrm>
          <a:prstGeom prst="rect">
            <a:avLst/>
          </a:prstGeom>
          <a:noFill/>
        </p:spPr>
        <p:txBody>
          <a:bodyPr wrap="square">
            <a:spAutoFit/>
          </a:bodyPr>
          <a:lstStyle/>
          <a:p>
            <a:r>
              <a:rPr lang="en-US" sz="2000" dirty="0">
                <a:solidFill>
                  <a:schemeClr val="tx1">
                    <a:lumMod val="65000"/>
                    <a:lumOff val="35000"/>
                  </a:schemeClr>
                </a:solidFill>
              </a:rPr>
              <a:t>3. To render an HTML page, right-click on the intended HTML page in the Explore tab and select the ‘Open with Live Server’ option.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8802108-545E-B6A5-C2AF-AB70846B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214" y="1593688"/>
            <a:ext cx="8314442" cy="4762662"/>
          </a:xfrm>
          <a:prstGeom prst="rect">
            <a:avLst/>
          </a:prstGeom>
        </p:spPr>
      </p:pic>
    </p:spTree>
    <p:extLst>
      <p:ext uri="{BB962C8B-B14F-4D97-AF65-F5344CB8AC3E}">
        <p14:creationId xmlns:p14="http://schemas.microsoft.com/office/powerpoint/2010/main" val="183752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BAF887-1D9E-422D-5B2F-F0DAD134BE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545B97-CBAB-8490-F7FA-06BC5245B8CE}"/>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FEE6F46E-981E-3874-AE79-68389972DC12}"/>
              </a:ext>
            </a:extLst>
          </p:cNvPr>
          <p:cNvSpPr txBox="1"/>
          <p:nvPr/>
        </p:nvSpPr>
        <p:spPr>
          <a:xfrm>
            <a:off x="989029" y="616611"/>
            <a:ext cx="6099142" cy="523220"/>
          </a:xfrm>
          <a:prstGeom prst="rect">
            <a:avLst/>
          </a:prstGeom>
          <a:noFill/>
        </p:spPr>
        <p:txBody>
          <a:bodyPr wrap="square">
            <a:spAutoFit/>
          </a:bodyPr>
          <a:lstStyle/>
          <a:p>
            <a:r>
              <a:rPr lang="en-IN" sz="2800" b="1" dirty="0">
                <a:solidFill>
                  <a:schemeClr val="tx1">
                    <a:lumMod val="65000"/>
                    <a:lumOff val="35000"/>
                  </a:schemeClr>
                </a:solidFill>
              </a:rPr>
              <a:t>Working with Identifiers </a:t>
            </a:r>
          </a:p>
        </p:txBody>
      </p:sp>
      <p:sp>
        <p:nvSpPr>
          <p:cNvPr id="7" name="TextBox 6">
            <a:extLst>
              <a:ext uri="{FF2B5EF4-FFF2-40B4-BE49-F238E27FC236}">
                <a16:creationId xmlns:a16="http://schemas.microsoft.com/office/drawing/2014/main" id="{C49FFE4E-68B9-92DC-A40C-38AA01B01EB4}"/>
              </a:ext>
            </a:extLst>
          </p:cNvPr>
          <p:cNvSpPr txBox="1"/>
          <p:nvPr/>
        </p:nvSpPr>
        <p:spPr>
          <a:xfrm>
            <a:off x="989028" y="1278671"/>
            <a:ext cx="9983771" cy="1323439"/>
          </a:xfrm>
          <a:prstGeom prst="rect">
            <a:avLst/>
          </a:prstGeom>
          <a:noFill/>
        </p:spPr>
        <p:txBody>
          <a:bodyPr wrap="square">
            <a:spAutoFit/>
          </a:bodyPr>
          <a:lstStyle/>
          <a:p>
            <a:r>
              <a:rPr lang="en-US" sz="2000" dirty="0">
                <a:solidFill>
                  <a:schemeClr val="tx1">
                    <a:lumMod val="65000"/>
                    <a:lumOff val="35000"/>
                  </a:schemeClr>
                </a:solidFill>
                <a:effectLst/>
              </a:rPr>
              <a:t>To model the real-world </a:t>
            </a:r>
            <a:r>
              <a:rPr lang="en-US" sz="2000" dirty="0" err="1">
                <a:solidFill>
                  <a:schemeClr val="tx1">
                    <a:lumMod val="65000"/>
                    <a:lumOff val="35000"/>
                  </a:schemeClr>
                </a:solidFill>
                <a:effectLst/>
              </a:rPr>
              <a:t>entities,they</a:t>
            </a:r>
            <a:r>
              <a:rPr lang="en-US" sz="2000" dirty="0">
                <a:solidFill>
                  <a:schemeClr val="tx1">
                    <a:lumMod val="65000"/>
                    <a:lumOff val="35000"/>
                  </a:schemeClr>
                </a:solidFill>
                <a:effectLst/>
              </a:rPr>
              <a:t> have to be named to use it in the JavaScript program.</a:t>
            </a:r>
          </a:p>
          <a:p>
            <a:r>
              <a:rPr lang="en-US" sz="2000" dirty="0">
                <a:solidFill>
                  <a:schemeClr val="tx1">
                    <a:lumMod val="65000"/>
                    <a:lumOff val="35000"/>
                  </a:schemeClr>
                </a:solidFill>
                <a:effectLst/>
              </a:rPr>
              <a:t>Identifiers are those names that help in naming the elements in JavaScript.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864F49F-B37B-9110-39EF-0DE662CC3230}"/>
              </a:ext>
            </a:extLst>
          </p:cNvPr>
          <p:cNvSpPr txBox="1"/>
          <p:nvPr/>
        </p:nvSpPr>
        <p:spPr>
          <a:xfrm>
            <a:off x="989028" y="2740950"/>
            <a:ext cx="8173825" cy="646331"/>
          </a:xfrm>
          <a:prstGeom prst="rect">
            <a:avLst/>
          </a:prstGeom>
          <a:noFill/>
        </p:spPr>
        <p:txBody>
          <a:bodyPr wrap="square">
            <a:spAutoFit/>
          </a:bodyPr>
          <a:lstStyle/>
          <a:p>
            <a:r>
              <a:rPr lang="en-IN" dirty="0" err="1"/>
              <a:t>firstName</a:t>
            </a:r>
            <a:r>
              <a:rPr lang="en-IN" dirty="0"/>
              <a:t>;</a:t>
            </a:r>
          </a:p>
          <a:p>
            <a:r>
              <a:rPr lang="en-IN" dirty="0" err="1"/>
              <a:t>placeOfVisit</a:t>
            </a:r>
            <a:r>
              <a:rPr lang="en-IN" dirty="0"/>
              <a:t>;</a:t>
            </a:r>
          </a:p>
        </p:txBody>
      </p:sp>
      <p:sp>
        <p:nvSpPr>
          <p:cNvPr id="11" name="TextBox 10">
            <a:extLst>
              <a:ext uri="{FF2B5EF4-FFF2-40B4-BE49-F238E27FC236}">
                <a16:creationId xmlns:a16="http://schemas.microsoft.com/office/drawing/2014/main" id="{C1D079BC-7127-A95B-EF38-63745F671F09}"/>
              </a:ext>
            </a:extLst>
          </p:cNvPr>
          <p:cNvSpPr txBox="1"/>
          <p:nvPr/>
        </p:nvSpPr>
        <p:spPr>
          <a:xfrm>
            <a:off x="913614" y="3494028"/>
            <a:ext cx="10709636" cy="2862322"/>
          </a:xfrm>
          <a:prstGeom prst="rect">
            <a:avLst/>
          </a:prstGeom>
          <a:noFill/>
        </p:spPr>
        <p:txBody>
          <a:bodyPr wrap="square">
            <a:spAutoFit/>
          </a:bodyPr>
          <a:lstStyle/>
          <a:p>
            <a:r>
              <a:rPr lang="en-US" sz="2000" dirty="0">
                <a:solidFill>
                  <a:schemeClr val="tx1">
                    <a:lumMod val="65000"/>
                    <a:lumOff val="35000"/>
                  </a:schemeClr>
                </a:solidFill>
                <a:effectLst/>
              </a:rPr>
              <a:t>Identifiers should follow below rules:</a:t>
            </a:r>
          </a:p>
          <a:p>
            <a:pPr>
              <a:buFont typeface="Arial" panose="020B0604020202020204" pitchFamily="34" charset="0"/>
              <a:buChar char="•"/>
            </a:pPr>
            <a:r>
              <a:rPr lang="en-US" sz="2000" dirty="0">
                <a:solidFill>
                  <a:schemeClr val="tx1">
                    <a:lumMod val="65000"/>
                    <a:lumOff val="35000"/>
                  </a:schemeClr>
                </a:solidFill>
                <a:effectLst/>
              </a:rPr>
              <a:t>The first character of an identifier should be letters of the alphabet or an underscore (_) or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Subsequent characters can be letters of alphabets or digits or underscores (_) or a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Identifiers are case-sensitive. Hence,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and FirstName are not the same.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Reserved keywords are part of programming language syntax and cannot be used as identifiers.</a:t>
            </a:r>
          </a:p>
        </p:txBody>
      </p:sp>
    </p:spTree>
    <p:extLst>
      <p:ext uri="{BB962C8B-B14F-4D97-AF65-F5344CB8AC3E}">
        <p14:creationId xmlns:p14="http://schemas.microsoft.com/office/powerpoint/2010/main" val="3249176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8B3950-2282-4CEC-1747-8B78CC935F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5F33ED6-59ED-160A-81D6-C055D77B1628}"/>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47EA24B3-3D26-B9C8-D099-D6977C29B948}"/>
              </a:ext>
            </a:extLst>
          </p:cNvPr>
          <p:cNvSpPr txBox="1"/>
          <p:nvPr/>
        </p:nvSpPr>
        <p:spPr>
          <a:xfrm>
            <a:off x="890833" y="588331"/>
            <a:ext cx="6099142" cy="461665"/>
          </a:xfrm>
          <a:prstGeom prst="rect">
            <a:avLst/>
          </a:prstGeom>
          <a:noFill/>
        </p:spPr>
        <p:txBody>
          <a:bodyPr wrap="square">
            <a:spAutoFit/>
          </a:bodyPr>
          <a:lstStyle/>
          <a:p>
            <a:r>
              <a:rPr lang="en-IN" sz="2400" b="1" dirty="0">
                <a:solidFill>
                  <a:schemeClr val="tx1">
                    <a:lumMod val="65000"/>
                    <a:lumOff val="35000"/>
                  </a:schemeClr>
                </a:solidFill>
              </a:rPr>
              <a:t>Type of Identifiers </a:t>
            </a:r>
          </a:p>
        </p:txBody>
      </p:sp>
      <p:sp>
        <p:nvSpPr>
          <p:cNvPr id="7" name="TextBox 6">
            <a:extLst>
              <a:ext uri="{FF2B5EF4-FFF2-40B4-BE49-F238E27FC236}">
                <a16:creationId xmlns:a16="http://schemas.microsoft.com/office/drawing/2014/main" id="{F827E786-CE79-BAE3-430E-1C042A9D42C6}"/>
              </a:ext>
            </a:extLst>
          </p:cNvPr>
          <p:cNvSpPr txBox="1"/>
          <p:nvPr/>
        </p:nvSpPr>
        <p:spPr>
          <a:xfrm>
            <a:off x="155541" y="1172074"/>
            <a:ext cx="11514842" cy="1631216"/>
          </a:xfrm>
          <a:prstGeom prst="rect">
            <a:avLst/>
          </a:prstGeom>
          <a:noFill/>
        </p:spPr>
        <p:txBody>
          <a:bodyPr wrap="square">
            <a:spAutoFit/>
          </a:bodyPr>
          <a:lstStyle/>
          <a:p>
            <a:r>
              <a:rPr lang="en-US" sz="2000" dirty="0">
                <a:solidFill>
                  <a:schemeClr val="tx1">
                    <a:lumMod val="65000"/>
                    <a:lumOff val="35000"/>
                  </a:schemeClr>
                </a:solidFill>
                <a:effectLst/>
              </a:rPr>
              <a:t>The identifiers in JavaScript can be categorized into three as shown below. They can be declared into specific type based on:</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data which an identifier will hold and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scope of the identifier</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38E0FB5-0872-4938-763E-F61CE7CB0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43" y="3087788"/>
            <a:ext cx="6192114" cy="1933845"/>
          </a:xfrm>
          <a:prstGeom prst="rect">
            <a:avLst/>
          </a:prstGeom>
        </p:spPr>
      </p:pic>
    </p:spTree>
    <p:extLst>
      <p:ext uri="{BB962C8B-B14F-4D97-AF65-F5344CB8AC3E}">
        <p14:creationId xmlns:p14="http://schemas.microsoft.com/office/powerpoint/2010/main" val="98212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F121D-E4D9-C52A-51D1-92528DEC9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F2D3F1-CE4F-33E2-03CD-20A1BC6573A7}"/>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A0B13FF3-CD35-A888-4460-F079E836DED8}"/>
              </a:ext>
            </a:extLst>
          </p:cNvPr>
          <p:cNvSpPr txBox="1"/>
          <p:nvPr/>
        </p:nvSpPr>
        <p:spPr>
          <a:xfrm>
            <a:off x="753358" y="624602"/>
            <a:ext cx="10685283" cy="2246769"/>
          </a:xfrm>
          <a:prstGeom prst="rect">
            <a:avLst/>
          </a:prstGeom>
          <a:noFill/>
        </p:spPr>
        <p:txBody>
          <a:bodyPr wrap="square">
            <a:spAutoFit/>
          </a:bodyPr>
          <a:lstStyle/>
          <a:p>
            <a:r>
              <a:rPr lang="en-US" sz="2000" dirty="0">
                <a:solidFill>
                  <a:schemeClr val="tx1">
                    <a:lumMod val="65000"/>
                    <a:lumOff val="35000"/>
                  </a:schemeClr>
                </a:solidFill>
                <a:effectLst/>
              </a:rPr>
              <a:t>An identifier declared using ‘let’ keyword has a block scope i.e., it is available only within the block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value assigned to the identifier can be done either at the time of declaration or later in the code and can also be altered further.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 identifiers known so far vary in their scope and with respect to the data it holds. </a:t>
            </a:r>
          </a:p>
        </p:txBody>
      </p:sp>
      <p:sp>
        <p:nvSpPr>
          <p:cNvPr id="7" name="TextBox 6">
            <a:extLst>
              <a:ext uri="{FF2B5EF4-FFF2-40B4-BE49-F238E27FC236}">
                <a16:creationId xmlns:a16="http://schemas.microsoft.com/office/drawing/2014/main" id="{6C11E952-66F5-C4F3-6499-F1E2BF8D2204}"/>
              </a:ext>
            </a:extLst>
          </p:cNvPr>
          <p:cNvSpPr txBox="1"/>
          <p:nvPr/>
        </p:nvSpPr>
        <p:spPr>
          <a:xfrm>
            <a:off x="753358" y="29733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C5276EC-0F2C-89F9-A391-D20C2F74A940}"/>
              </a:ext>
            </a:extLst>
          </p:cNvPr>
          <p:cNvSpPr txBox="1"/>
          <p:nvPr/>
        </p:nvSpPr>
        <p:spPr>
          <a:xfrm>
            <a:off x="753358" y="3509519"/>
            <a:ext cx="11133842" cy="1754326"/>
          </a:xfrm>
          <a:prstGeom prst="rect">
            <a:avLst/>
          </a:prstGeom>
          <a:noFill/>
        </p:spPr>
        <p:txBody>
          <a:bodyPr wrap="square">
            <a:spAutoFit/>
          </a:bodyPr>
          <a:lstStyle/>
          <a:p>
            <a:r>
              <a:rPr lang="en-IN" dirty="0"/>
              <a:t>let name="William";  </a:t>
            </a:r>
          </a:p>
          <a:p>
            <a:r>
              <a:rPr lang="en-IN" dirty="0"/>
              <a:t>console.log("Welcome to JS course, </a:t>
            </a:r>
            <a:r>
              <a:rPr lang="en-IN" dirty="0" err="1"/>
              <a:t>Mr."+name</a:t>
            </a:r>
            <a:r>
              <a:rPr lang="en-IN" dirty="0"/>
              <a:t>);  </a:t>
            </a:r>
          </a:p>
          <a:p>
            <a:r>
              <a:rPr lang="en-IN" dirty="0"/>
              <a:t> </a:t>
            </a:r>
          </a:p>
          <a:p>
            <a:r>
              <a:rPr lang="en-IN" dirty="0"/>
              <a:t>let name = "Goth"; /* This will throw an error because the identifier  'name' has been already declared and we are redeclaring the variable, which is not allowed using the 'let' keyword. */ </a:t>
            </a:r>
          </a:p>
          <a:p>
            <a:r>
              <a:rPr lang="en-IN" dirty="0"/>
              <a:t>console.log("Welcome to JS course, </a:t>
            </a:r>
            <a:r>
              <a:rPr lang="en-IN" dirty="0" err="1"/>
              <a:t>Mr."+name</a:t>
            </a:r>
            <a:r>
              <a:rPr lang="en-IN" dirty="0"/>
              <a:t>); </a:t>
            </a:r>
          </a:p>
        </p:txBody>
      </p:sp>
      <p:sp>
        <p:nvSpPr>
          <p:cNvPr id="11" name="TextBox 10">
            <a:extLst>
              <a:ext uri="{FF2B5EF4-FFF2-40B4-BE49-F238E27FC236}">
                <a16:creationId xmlns:a16="http://schemas.microsoft.com/office/drawing/2014/main" id="{58F12AE8-F4AC-75A6-BF24-1FF452064561}"/>
              </a:ext>
            </a:extLst>
          </p:cNvPr>
          <p:cNvSpPr txBox="1"/>
          <p:nvPr/>
        </p:nvSpPr>
        <p:spPr>
          <a:xfrm>
            <a:off x="753358" y="5340687"/>
            <a:ext cx="11275244" cy="1015663"/>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use the </a:t>
            </a:r>
            <a:r>
              <a:rPr lang="en-US" sz="2000" b="1" dirty="0">
                <a:solidFill>
                  <a:schemeClr val="tx1">
                    <a:lumMod val="65000"/>
                    <a:lumOff val="35000"/>
                  </a:schemeClr>
                </a:solidFill>
              </a:rPr>
              <a:t>let</a:t>
            </a:r>
            <a:r>
              <a:rPr lang="en-US" sz="2000" dirty="0">
                <a:solidFill>
                  <a:schemeClr val="tx1">
                    <a:lumMod val="65000"/>
                    <a:lumOff val="35000"/>
                  </a:schemeClr>
                </a:solidFill>
              </a:rPr>
              <a:t> keyword for identifier declarations that will change their value over time or when the variable need not be accessed outside the code block. For example, in loops, looping variables can be declared using let as they are never used outside the block.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602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9CC8E2-8818-A0D8-D6E6-AD3A9A6D18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51D838-912B-A0F7-1CE2-844D02A6463C}"/>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6A1984B3-6181-912D-5B36-A19BFD022CD4}"/>
              </a:ext>
            </a:extLst>
          </p:cNvPr>
          <p:cNvSpPr txBox="1"/>
          <p:nvPr/>
        </p:nvSpPr>
        <p:spPr>
          <a:xfrm>
            <a:off x="776925" y="731198"/>
            <a:ext cx="10638149" cy="2554545"/>
          </a:xfrm>
          <a:prstGeom prst="rect">
            <a:avLst/>
          </a:prstGeom>
          <a:noFill/>
        </p:spPr>
        <p:txBody>
          <a:bodyPr wrap="square">
            <a:spAutoFit/>
          </a:bodyPr>
          <a:lstStyle/>
          <a:p>
            <a:r>
              <a:rPr lang="en-US" sz="2000" dirty="0">
                <a:solidFill>
                  <a:schemeClr val="tx1">
                    <a:lumMod val="65000"/>
                    <a:lumOff val="35000"/>
                  </a:schemeClr>
                </a:solidFill>
                <a:effectLst/>
              </a:rPr>
              <a:t>The identifier to hold data that does not vary is called 'Constant' and to declare a constant, 'const' keyword is used, followed by an identifier. The value is initialized during the declaration itself and cannot be altered later.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using 'const' keyword have block scope i.e., they exist only in the block of code within which they are defined.</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036BB51-D986-635C-4766-52E62F6EB9D6}"/>
              </a:ext>
            </a:extLst>
          </p:cNvPr>
          <p:cNvSpPr txBox="1"/>
          <p:nvPr/>
        </p:nvSpPr>
        <p:spPr>
          <a:xfrm>
            <a:off x="757285" y="3429000"/>
            <a:ext cx="11026219" cy="1754326"/>
          </a:xfrm>
          <a:prstGeom prst="rect">
            <a:avLst/>
          </a:prstGeom>
          <a:noFill/>
        </p:spPr>
        <p:txBody>
          <a:bodyPr wrap="square">
            <a:spAutoFit/>
          </a:bodyPr>
          <a:lstStyle/>
          <a:p>
            <a:r>
              <a:rPr lang="en-IN" dirty="0" err="1"/>
              <a:t>const</a:t>
            </a:r>
            <a:r>
              <a:rPr lang="en-IN" dirty="0"/>
              <a:t> pi = 3.14;  </a:t>
            </a:r>
          </a:p>
          <a:p>
            <a:r>
              <a:rPr lang="en-IN" dirty="0"/>
              <a:t>console.log("The value of Pi is: "+pi);  </a:t>
            </a:r>
          </a:p>
          <a:p>
            <a:r>
              <a:rPr lang="en-IN" dirty="0"/>
              <a:t>  </a:t>
            </a:r>
          </a:p>
          <a:p>
            <a:r>
              <a:rPr lang="en-IN" dirty="0"/>
              <a:t>pi = 3.141592; /* This will throw an error because the assignment to a </a:t>
            </a:r>
            <a:r>
              <a:rPr lang="en-IN" dirty="0" err="1"/>
              <a:t>const</a:t>
            </a:r>
            <a:r>
              <a:rPr lang="en-IN" dirty="0"/>
              <a:t> needs to be done at the time of declaration and it cannot be re-initialized. */ </a:t>
            </a:r>
          </a:p>
          <a:p>
            <a:r>
              <a:rPr lang="en-IN" dirty="0"/>
              <a:t>console.log("The value of Pi is: "+pi); </a:t>
            </a:r>
          </a:p>
        </p:txBody>
      </p:sp>
      <p:sp>
        <p:nvSpPr>
          <p:cNvPr id="9" name="TextBox 8">
            <a:extLst>
              <a:ext uri="{FF2B5EF4-FFF2-40B4-BE49-F238E27FC236}">
                <a16:creationId xmlns:a16="http://schemas.microsoft.com/office/drawing/2014/main" id="{FA435B63-747F-BC82-D5A8-F7DC4867CA2C}"/>
              </a:ext>
            </a:extLst>
          </p:cNvPr>
          <p:cNvSpPr txBox="1"/>
          <p:nvPr/>
        </p:nvSpPr>
        <p:spPr>
          <a:xfrm>
            <a:off x="757285" y="5326583"/>
            <a:ext cx="11250891"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the const declaration can be used for string type identifiers or simple number, functions or classes which does not need to be changed or value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68809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DD295-ECDC-794C-8B9A-2AA9F289DB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418CEF-E06F-5407-088B-1F53EABC28D4}"/>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0BC030BA-9E25-18EA-78BB-923434A7DDBF}"/>
              </a:ext>
            </a:extLst>
          </p:cNvPr>
          <p:cNvSpPr txBox="1"/>
          <p:nvPr/>
        </p:nvSpPr>
        <p:spPr>
          <a:xfrm>
            <a:off x="815419" y="566603"/>
            <a:ext cx="10345917" cy="3785652"/>
          </a:xfrm>
          <a:prstGeom prst="rect">
            <a:avLst/>
          </a:prstGeom>
          <a:noFill/>
        </p:spPr>
        <p:txBody>
          <a:bodyPr wrap="square">
            <a:spAutoFit/>
          </a:bodyPr>
          <a:lstStyle/>
          <a:p>
            <a:r>
              <a:rPr lang="en-US" sz="2000" dirty="0">
                <a:solidFill>
                  <a:schemeClr val="tx1">
                    <a:lumMod val="65000"/>
                    <a:lumOff val="35000"/>
                  </a:schemeClr>
                </a:solidFill>
                <a:effectLst/>
              </a:rPr>
              <a:t>For example, if A4 size paper is referred, then the dimension of the paper remains the same, but its </a:t>
            </a:r>
            <a:r>
              <a:rPr lang="en-US" sz="2000" dirty="0" err="1">
                <a:solidFill>
                  <a:schemeClr val="tx1">
                    <a:lumMod val="65000"/>
                    <a:lumOff val="35000"/>
                  </a:schemeClr>
                </a:solidFill>
                <a:effectLst/>
              </a:rPr>
              <a:t>colour</a:t>
            </a:r>
            <a:r>
              <a:rPr lang="en-US" sz="2000" dirty="0">
                <a:solidFill>
                  <a:schemeClr val="tx1">
                    <a:lumMod val="65000"/>
                    <a:lumOff val="35000"/>
                  </a:schemeClr>
                </a:solidFill>
                <a:effectLst/>
              </a:rPr>
              <a:t> can vary.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to hold data that vary are called 'Variables' and to declare a variable, the 'var' keyword is optionally used.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value for the same can be initialized optionally. Once the value is initialized, it can be modified any number of times later in the program.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Talking about the scope of the identifier declared using ‘var’ keyword, it takes the Function scope i.e., it is globally available to the Function within which it has been declared and it is possible to declare the identifier name a second time in the same function.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A1A73F9-74D4-56C6-BCBA-2D7E32D2C9A7}"/>
              </a:ext>
            </a:extLst>
          </p:cNvPr>
          <p:cNvSpPr txBox="1"/>
          <p:nvPr/>
        </p:nvSpPr>
        <p:spPr>
          <a:xfrm>
            <a:off x="815419" y="4425040"/>
            <a:ext cx="6099142" cy="400110"/>
          </a:xfrm>
          <a:prstGeom prst="rect">
            <a:avLst/>
          </a:prstGeom>
          <a:noFill/>
        </p:spPr>
        <p:txBody>
          <a:bodyPr wrap="square">
            <a:spAutoFit/>
          </a:bodyPr>
          <a:lstStyle/>
          <a:p>
            <a:r>
              <a:rPr lang="en-IN" sz="2000" b="1" dirty="0">
                <a:solidFill>
                  <a:schemeClr val="tx1">
                    <a:lumMod val="65000"/>
                    <a:lumOff val="35000"/>
                  </a:schemeClr>
                </a:solidFill>
                <a:effectLst/>
              </a:rPr>
              <a:t>Example: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FE97E84-9FB2-53A3-0AB8-A8E6DA8A5A30}"/>
              </a:ext>
            </a:extLst>
          </p:cNvPr>
          <p:cNvSpPr txBox="1"/>
          <p:nvPr/>
        </p:nvSpPr>
        <p:spPr>
          <a:xfrm>
            <a:off x="758334" y="4897935"/>
            <a:ext cx="11137769" cy="1200329"/>
          </a:xfrm>
          <a:prstGeom prst="rect">
            <a:avLst/>
          </a:prstGeom>
          <a:noFill/>
        </p:spPr>
        <p:txBody>
          <a:bodyPr wrap="square">
            <a:spAutoFit/>
          </a:bodyPr>
          <a:lstStyle/>
          <a:p>
            <a:r>
              <a:rPr lang="en-IN" dirty="0"/>
              <a:t>var name = "William";  </a:t>
            </a:r>
          </a:p>
          <a:p>
            <a:r>
              <a:rPr lang="en-IN" dirty="0"/>
              <a:t>console.log("Welcome to JS course, Mr." + name);  </a:t>
            </a:r>
          </a:p>
          <a:p>
            <a:r>
              <a:rPr lang="en-IN" dirty="0"/>
              <a:t>var name = "Goth"; /* Here, even though we have redeclared the same identifier, it will not throw any error.*/ </a:t>
            </a:r>
          </a:p>
          <a:p>
            <a:r>
              <a:rPr lang="en-IN" dirty="0"/>
              <a:t>console.log("Welcome to JS course, Mr." + name); </a:t>
            </a:r>
          </a:p>
        </p:txBody>
      </p:sp>
    </p:spTree>
    <p:extLst>
      <p:ext uri="{BB962C8B-B14F-4D97-AF65-F5344CB8AC3E}">
        <p14:creationId xmlns:p14="http://schemas.microsoft.com/office/powerpoint/2010/main" val="291882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9F6822-6F68-E0F1-1702-C3E92CFCAA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1E1E5F-05C4-3535-4523-208F1B25FEBA}"/>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87E4E0A7-903E-69F2-E69E-962F0E4948DB}"/>
              </a:ext>
            </a:extLst>
          </p:cNvPr>
          <p:cNvSpPr txBox="1"/>
          <p:nvPr/>
        </p:nvSpPr>
        <p:spPr>
          <a:xfrm>
            <a:off x="989028" y="672453"/>
            <a:ext cx="10596513" cy="923330"/>
          </a:xfrm>
          <a:prstGeom prst="rect">
            <a:avLst/>
          </a:prstGeom>
          <a:noFill/>
        </p:spPr>
        <p:txBody>
          <a:bodyPr wrap="square">
            <a:spAutoFit/>
          </a:bodyPr>
          <a:lstStyle/>
          <a:p>
            <a:r>
              <a:rPr lang="en-US" sz="1800" dirty="0">
                <a:solidFill>
                  <a:schemeClr val="tx1">
                    <a:lumMod val="65000"/>
                    <a:lumOff val="35000"/>
                  </a:schemeClr>
                </a:solidFill>
                <a:effectLst/>
              </a:rPr>
              <a:t>This course will enable you to understand the features of ECMA and help to develop more robust web applications using JavaScript and handle user requests on the Client-Side.</a:t>
            </a:r>
          </a:p>
          <a:p>
            <a:r>
              <a:rPr lang="en-US" sz="1800" b="1" dirty="0">
                <a:solidFill>
                  <a:schemeClr val="tx1">
                    <a:lumMod val="65000"/>
                    <a:lumOff val="35000"/>
                  </a:schemeClr>
                </a:solidFill>
                <a:effectLst/>
              </a:rPr>
              <a:t>Target audience:</a:t>
            </a:r>
            <a:r>
              <a:rPr lang="en-US" sz="1800" dirty="0">
                <a:solidFill>
                  <a:schemeClr val="tx1">
                    <a:lumMod val="65000"/>
                    <a:lumOff val="35000"/>
                  </a:schemeClr>
                </a:solidFill>
                <a:effectLst/>
              </a:rPr>
              <a:t> Developers</a:t>
            </a:r>
          </a:p>
        </p:txBody>
      </p:sp>
      <p:sp>
        <p:nvSpPr>
          <p:cNvPr id="7" name="TextBox 6">
            <a:extLst>
              <a:ext uri="{FF2B5EF4-FFF2-40B4-BE49-F238E27FC236}">
                <a16:creationId xmlns:a16="http://schemas.microsoft.com/office/drawing/2014/main" id="{B34C89CA-096F-BD47-086B-AF89408F12CB}"/>
              </a:ext>
            </a:extLst>
          </p:cNvPr>
          <p:cNvSpPr txBox="1"/>
          <p:nvPr/>
        </p:nvSpPr>
        <p:spPr>
          <a:xfrm>
            <a:off x="428919" y="1879804"/>
            <a:ext cx="6099142" cy="523220"/>
          </a:xfrm>
          <a:prstGeom prst="rect">
            <a:avLst/>
          </a:prstGeom>
          <a:noFill/>
        </p:spPr>
        <p:txBody>
          <a:bodyPr wrap="square">
            <a:spAutoFit/>
          </a:bodyPr>
          <a:lstStyle/>
          <a:p>
            <a:r>
              <a:rPr lang="en-IN" sz="2800" b="1" dirty="0">
                <a:solidFill>
                  <a:schemeClr val="tx1">
                    <a:lumMod val="65000"/>
                    <a:lumOff val="35000"/>
                  </a:schemeClr>
                </a:solidFill>
              </a:rPr>
              <a:t>Why we need JavaScript? </a:t>
            </a:r>
          </a:p>
        </p:txBody>
      </p:sp>
      <p:sp>
        <p:nvSpPr>
          <p:cNvPr id="9" name="TextBox 8">
            <a:extLst>
              <a:ext uri="{FF2B5EF4-FFF2-40B4-BE49-F238E27FC236}">
                <a16:creationId xmlns:a16="http://schemas.microsoft.com/office/drawing/2014/main" id="{93F84C73-8C88-89FA-18F6-EA843BD18DDF}"/>
              </a:ext>
            </a:extLst>
          </p:cNvPr>
          <p:cNvSpPr txBox="1"/>
          <p:nvPr/>
        </p:nvSpPr>
        <p:spPr>
          <a:xfrm>
            <a:off x="428919" y="2486990"/>
            <a:ext cx="10694710" cy="400110"/>
          </a:xfrm>
          <a:prstGeom prst="rect">
            <a:avLst/>
          </a:prstGeom>
          <a:noFill/>
        </p:spPr>
        <p:txBody>
          <a:bodyPr wrap="square">
            <a:spAutoFit/>
          </a:bodyPr>
          <a:lstStyle/>
          <a:p>
            <a:r>
              <a:rPr lang="en-US" sz="2000" dirty="0">
                <a:solidFill>
                  <a:schemeClr val="tx1">
                    <a:lumMod val="65000"/>
                    <a:lumOff val="35000"/>
                  </a:schemeClr>
                </a:solidFill>
              </a:rPr>
              <a:t>When an application is loaded on the browser, there is a '</a:t>
            </a:r>
            <a:r>
              <a:rPr lang="en-US" sz="2000" dirty="0" err="1">
                <a:solidFill>
                  <a:schemeClr val="tx1">
                    <a:lumMod val="65000"/>
                    <a:lumOff val="35000"/>
                  </a:schemeClr>
                </a:solidFill>
              </a:rPr>
              <a:t>SignUp</a:t>
            </a:r>
            <a:r>
              <a:rPr lang="en-US" sz="2000" dirty="0">
                <a:solidFill>
                  <a:schemeClr val="tx1">
                    <a:lumMod val="65000"/>
                    <a:lumOff val="35000"/>
                  </a:schemeClr>
                </a:solidFill>
              </a:rPr>
              <a:t>' link on the top right corner.</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82BA037B-37F4-7AA5-EA77-3C5C3AD7B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985" y="2971066"/>
            <a:ext cx="7142857" cy="3428571"/>
          </a:xfrm>
          <a:prstGeom prst="rect">
            <a:avLst/>
          </a:prstGeom>
        </p:spPr>
      </p:pic>
    </p:spTree>
    <p:extLst>
      <p:ext uri="{BB962C8B-B14F-4D97-AF65-F5344CB8AC3E}">
        <p14:creationId xmlns:p14="http://schemas.microsoft.com/office/powerpoint/2010/main" val="258922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1238C7-46B3-4C3D-EA6F-5A80FEE8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6F1898-DF5E-3D65-8B9C-1ACD5A9CA59C}"/>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97C49B4D-B1CC-E949-CD02-49D679476FE6}"/>
              </a:ext>
            </a:extLst>
          </p:cNvPr>
          <p:cNvSpPr txBox="1"/>
          <p:nvPr/>
        </p:nvSpPr>
        <p:spPr>
          <a:xfrm>
            <a:off x="900258" y="607185"/>
            <a:ext cx="9440945" cy="400110"/>
          </a:xfrm>
          <a:prstGeom prst="rect">
            <a:avLst/>
          </a:prstGeom>
          <a:noFill/>
        </p:spPr>
        <p:txBody>
          <a:bodyPr wrap="square">
            <a:spAutoFit/>
          </a:bodyPr>
          <a:lstStyle/>
          <a:p>
            <a:r>
              <a:rPr lang="en-US" sz="2000" dirty="0">
                <a:solidFill>
                  <a:schemeClr val="tx1">
                    <a:lumMod val="65000"/>
                    <a:lumOff val="35000"/>
                  </a:schemeClr>
                </a:solidFill>
                <a:effectLst/>
              </a:rPr>
              <a:t>Below table shows the difference between let, const and var.</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21565A0-5951-7963-CC2D-36FCC8E95152}"/>
              </a:ext>
            </a:extLst>
          </p:cNvPr>
          <p:cNvPicPr>
            <a:picLocks noChangeAspect="1"/>
          </p:cNvPicPr>
          <p:nvPr/>
        </p:nvPicPr>
        <p:blipFill>
          <a:blip r:embed="rId2"/>
          <a:stretch>
            <a:fillRect/>
          </a:stretch>
        </p:blipFill>
        <p:spPr>
          <a:xfrm>
            <a:off x="1057275" y="1317297"/>
            <a:ext cx="5962650" cy="1847850"/>
          </a:xfrm>
          <a:prstGeom prst="rect">
            <a:avLst/>
          </a:prstGeom>
        </p:spPr>
      </p:pic>
    </p:spTree>
    <p:extLst>
      <p:ext uri="{BB962C8B-B14F-4D97-AF65-F5344CB8AC3E}">
        <p14:creationId xmlns:p14="http://schemas.microsoft.com/office/powerpoint/2010/main" val="39149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CA15E2-2D4C-80C3-AAB0-E9678BA7E1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D9BD39-1E7D-29DC-6FD5-07CB6659F422}"/>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E4E02104-BE6F-0517-3F63-39862C37671C}"/>
              </a:ext>
            </a:extLst>
          </p:cNvPr>
          <p:cNvSpPr txBox="1"/>
          <p:nvPr/>
        </p:nvSpPr>
        <p:spPr>
          <a:xfrm>
            <a:off x="989029" y="54119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Identifiers </a:t>
            </a:r>
          </a:p>
        </p:txBody>
      </p:sp>
      <p:sp>
        <p:nvSpPr>
          <p:cNvPr id="7" name="TextBox 6">
            <a:extLst>
              <a:ext uri="{FF2B5EF4-FFF2-40B4-BE49-F238E27FC236}">
                <a16:creationId xmlns:a16="http://schemas.microsoft.com/office/drawing/2014/main" id="{96F7C5C7-8A17-C713-D530-DA291AFFAB9E}"/>
              </a:ext>
            </a:extLst>
          </p:cNvPr>
          <p:cNvSpPr txBox="1"/>
          <p:nvPr/>
        </p:nvSpPr>
        <p:spPr>
          <a:xfrm>
            <a:off x="989029" y="1189490"/>
            <a:ext cx="10898171" cy="286232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declaration of different identifiers i.e. var, let, and const.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more variables named </a:t>
            </a:r>
            <a:r>
              <a:rPr lang="en-US" sz="2000" dirty="0" err="1">
                <a:solidFill>
                  <a:schemeClr val="tx1">
                    <a:lumMod val="65000"/>
                    <a:lumOff val="35000"/>
                  </a:schemeClr>
                </a:solidFill>
              </a:rPr>
              <a:t>celsiusScale</a:t>
            </a:r>
            <a:r>
              <a:rPr lang="en-US" sz="2000" dirty="0">
                <a:solidFill>
                  <a:schemeClr val="tx1">
                    <a:lumMod val="65000"/>
                    <a:lumOff val="35000"/>
                  </a:schemeClr>
                </a:solidFill>
              </a:rPr>
              <a:t> using let and NORMAL_FAHREN using const for storing the normal temperature and calculated temperature in </a:t>
            </a:r>
            <a:r>
              <a:rPr lang="en-US" sz="2000" dirty="0" err="1">
                <a:solidFill>
                  <a:schemeClr val="tx1">
                    <a:lumMod val="65000"/>
                    <a:lumOff val="35000"/>
                  </a:schemeClr>
                </a:solidFill>
              </a:rPr>
              <a:t>celsius</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a:t>
            </a:r>
            <a:r>
              <a:rPr lang="en-US" sz="2000" dirty="0">
                <a:solidFill>
                  <a:schemeClr val="tx1">
                    <a:lumMod val="65000"/>
                    <a:lumOff val="35000"/>
                  </a:schemeClr>
                </a:solidFill>
              </a:rPr>
              <a:t> You can execute this tryout in your Visual Studio Code IDE or any other editor in case of any issue in executing/viewing response in the below- given pane.</a:t>
            </a:r>
          </a:p>
        </p:txBody>
      </p:sp>
    </p:spTree>
    <p:extLst>
      <p:ext uri="{BB962C8B-B14F-4D97-AF65-F5344CB8AC3E}">
        <p14:creationId xmlns:p14="http://schemas.microsoft.com/office/powerpoint/2010/main" val="346787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F56DD4-86F4-94C0-5723-07B2B1132C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D5B223D-C091-5173-40C6-4897CEB53155}"/>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C0111A48-31F6-AE15-A72B-92556D972719}"/>
              </a:ext>
            </a:extLst>
          </p:cNvPr>
          <p:cNvSpPr txBox="1"/>
          <p:nvPr/>
        </p:nvSpPr>
        <p:spPr>
          <a:xfrm>
            <a:off x="838200" y="889843"/>
            <a:ext cx="9512431" cy="5632311"/>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&lt;title&gt;Identifier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p:txBody>
      </p:sp>
    </p:spTree>
    <p:extLst>
      <p:ext uri="{BB962C8B-B14F-4D97-AF65-F5344CB8AC3E}">
        <p14:creationId xmlns:p14="http://schemas.microsoft.com/office/powerpoint/2010/main" val="2531434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4CA4C0-27DB-B805-465A-1E7B202872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28EDC4-4011-1760-11EB-3ED3DD03DF69}"/>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18A1D616-49EB-288F-F0E0-7DD073EE383B}"/>
              </a:ext>
            </a:extLst>
          </p:cNvPr>
          <p:cNvSpPr txBox="1"/>
          <p:nvPr/>
        </p:nvSpPr>
        <p:spPr>
          <a:xfrm>
            <a:off x="725864" y="906601"/>
            <a:ext cx="11840066" cy="5632311"/>
          </a:xfrm>
          <a:prstGeom prst="rect">
            <a:avLst/>
          </a:prstGeom>
          <a:noFill/>
        </p:spPr>
        <p:txBody>
          <a:bodyPr wrap="square">
            <a:spAutoFit/>
          </a:bodyPr>
          <a:lstStyle/>
          <a:p>
            <a:r>
              <a:rPr lang="en-IN" dirty="0"/>
              <a:t> &lt;div class="panel-body"&gt;</a:t>
            </a:r>
          </a:p>
          <a:p>
            <a:r>
              <a:rPr lang="en-IN" dirty="0"/>
              <a:t>            &lt;script&gt;</a:t>
            </a:r>
          </a:p>
          <a:p>
            <a:r>
              <a:rPr lang="en-IN" dirty="0"/>
              <a:t>                var </a:t>
            </a:r>
            <a:r>
              <a:rPr lang="en-IN" dirty="0" err="1"/>
              <a:t>tempFahrenheit</a:t>
            </a:r>
            <a:r>
              <a:rPr lang="en-IN" dirty="0"/>
              <a:t> = 99;</a:t>
            </a:r>
          </a:p>
          <a:p>
            <a:r>
              <a:rPr lang="en-IN" dirty="0"/>
              <a:t>                let </a:t>
            </a:r>
            <a:r>
              <a:rPr lang="en-IN" dirty="0" err="1"/>
              <a:t>TempFahrenheit</a:t>
            </a:r>
            <a:r>
              <a:rPr lang="en-IN" dirty="0"/>
              <a:t> = 99;</a:t>
            </a:r>
          </a:p>
          <a:p>
            <a:r>
              <a:rPr lang="en-IN" dirty="0"/>
              <a:t>                // let </a:t>
            </a:r>
            <a:r>
              <a:rPr lang="en-IN" dirty="0" err="1"/>
              <a:t>TempFahrenheit</a:t>
            </a:r>
            <a:r>
              <a:rPr lang="en-IN" dirty="0"/>
              <a:t>=99; Redeclaration is not allowed </a:t>
            </a:r>
          </a:p>
          <a:p>
            <a:endParaRPr lang="en-IN" dirty="0"/>
          </a:p>
          <a:p>
            <a:r>
              <a:rPr lang="en-IN" dirty="0"/>
              <a:t>                </a:t>
            </a:r>
            <a:r>
              <a:rPr lang="en-IN" dirty="0" err="1"/>
              <a:t>const</a:t>
            </a:r>
            <a:r>
              <a:rPr lang="en-IN" dirty="0"/>
              <a:t> TEMP_CELSIUS = 38;</a:t>
            </a:r>
          </a:p>
          <a:p>
            <a:endParaRPr lang="en-IN" dirty="0"/>
          </a:p>
          <a:p>
            <a:r>
              <a:rPr lang="en-IN" dirty="0"/>
              <a:t>                // </a:t>
            </a:r>
            <a:r>
              <a:rPr lang="en-IN" dirty="0" err="1"/>
              <a:t>document.write</a:t>
            </a:r>
            <a:r>
              <a:rPr lang="en-IN" dirty="0"/>
              <a:t>() is used to write content onto the HTML page</a:t>
            </a:r>
          </a:p>
          <a:p>
            <a:r>
              <a:rPr lang="en-IN" dirty="0"/>
              <a:t>                </a:t>
            </a:r>
            <a:r>
              <a:rPr lang="en-IN" dirty="0" err="1"/>
              <a:t>document.write</a:t>
            </a:r>
            <a:r>
              <a:rPr lang="en-IN" dirty="0"/>
              <a:t>("Default temperature (var)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("Default temperature (let)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("Normal body temperature in Celsius is: " + TEMP_CELSIUS + "&lt;/span&gt;");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6085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C8C284-792D-6F18-43E5-12E8DADEE1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1A016B-1438-41E4-3164-666657B1B99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CCF861FB-9D61-E982-8E65-938BA566A4C4}"/>
              </a:ext>
            </a:extLst>
          </p:cNvPr>
          <p:cNvSpPr txBox="1"/>
          <p:nvPr/>
        </p:nvSpPr>
        <p:spPr>
          <a:xfrm>
            <a:off x="989029" y="653600"/>
            <a:ext cx="8607458" cy="1846659"/>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a:t>
            </a:r>
          </a:p>
          <a:p>
            <a:r>
              <a:rPr lang="en-IN" dirty="0"/>
              <a:t>    padding-top: 10px; </a:t>
            </a:r>
          </a:p>
          <a:p>
            <a:r>
              <a:rPr lang="en-IN" dirty="0"/>
              <a:t>    </a:t>
            </a:r>
          </a:p>
          <a:p>
            <a:r>
              <a:rPr lang="en-IN" dirty="0"/>
              <a:t>}</a:t>
            </a:r>
          </a:p>
        </p:txBody>
      </p:sp>
      <p:sp>
        <p:nvSpPr>
          <p:cNvPr id="7" name="TextBox 6">
            <a:extLst>
              <a:ext uri="{FF2B5EF4-FFF2-40B4-BE49-F238E27FC236}">
                <a16:creationId xmlns:a16="http://schemas.microsoft.com/office/drawing/2014/main" id="{23DC9EEE-D0AF-BE50-3835-40B906E3F88B}"/>
              </a:ext>
            </a:extLst>
          </p:cNvPr>
          <p:cNvSpPr txBox="1"/>
          <p:nvPr/>
        </p:nvSpPr>
        <p:spPr>
          <a:xfrm>
            <a:off x="200319" y="2474158"/>
            <a:ext cx="11791361" cy="4247317"/>
          </a:xfrm>
          <a:prstGeom prst="rect">
            <a:avLst/>
          </a:prstGeom>
          <a:noFill/>
        </p:spPr>
        <p:txBody>
          <a:bodyPr wrap="square">
            <a:spAutoFit/>
          </a:bodyPr>
          <a:lstStyle/>
          <a:p>
            <a:r>
              <a:rPr lang="en-IN" sz="2000" dirty="0" err="1">
                <a:solidFill>
                  <a:schemeClr val="tx1">
                    <a:lumMod val="65000"/>
                    <a:lumOff val="35000"/>
                  </a:schemeClr>
                </a:solidFill>
              </a:rPr>
              <a:t>JavaScriprt</a:t>
            </a:r>
            <a:r>
              <a:rPr lang="en-IN" sz="2000" dirty="0">
                <a:solidFill>
                  <a:schemeClr val="tx1">
                    <a:lumMod val="65000"/>
                    <a:lumOff val="35000"/>
                  </a:schemeClr>
                </a:solidFill>
              </a:rPr>
              <a:t> </a:t>
            </a:r>
          </a:p>
          <a:p>
            <a:r>
              <a:rPr lang="en-IN" dirty="0"/>
              <a:t>var </a:t>
            </a:r>
            <a:r>
              <a:rPr lang="en-IN" dirty="0" err="1"/>
              <a:t>tempFahrenheit</a:t>
            </a:r>
            <a:r>
              <a:rPr lang="en-IN" dirty="0"/>
              <a:t>=99; </a:t>
            </a:r>
          </a:p>
          <a:p>
            <a:r>
              <a:rPr lang="en-IN" dirty="0"/>
              <a:t>                   </a:t>
            </a:r>
          </a:p>
          <a:p>
            <a:r>
              <a:rPr lang="en-IN" dirty="0"/>
              <a:t>let </a:t>
            </a:r>
            <a:r>
              <a:rPr lang="en-IN" dirty="0" err="1"/>
              <a:t>TempFahrenheit</a:t>
            </a:r>
            <a:r>
              <a:rPr lang="en-IN" dirty="0"/>
              <a:t>=99; </a:t>
            </a:r>
          </a:p>
          <a:p>
            <a:r>
              <a:rPr lang="en-IN" dirty="0"/>
              <a:t>//let </a:t>
            </a:r>
            <a:r>
              <a:rPr lang="en-IN" dirty="0" err="1"/>
              <a:t>TempFahrenheit</a:t>
            </a:r>
            <a:r>
              <a:rPr lang="en-IN" dirty="0"/>
              <a:t>=99; Redeclaration is not allowed </a:t>
            </a:r>
          </a:p>
          <a:p>
            <a:endParaRPr lang="en-IN" dirty="0"/>
          </a:p>
          <a:p>
            <a:r>
              <a:rPr lang="en-IN" dirty="0" err="1"/>
              <a:t>const</a:t>
            </a:r>
            <a:r>
              <a:rPr lang="en-IN" dirty="0"/>
              <a:t> TEMP_CELSIUS = 38;  </a:t>
            </a:r>
          </a:p>
          <a:p>
            <a:r>
              <a:rPr lang="en-IN" dirty="0"/>
              <a:t>					</a:t>
            </a:r>
          </a:p>
          <a:p>
            <a:r>
              <a:rPr lang="en-IN" dirty="0"/>
              <a:t>// </a:t>
            </a:r>
            <a:r>
              <a:rPr lang="en-IN" dirty="0" err="1"/>
              <a:t>document.write</a:t>
            </a:r>
            <a:r>
              <a:rPr lang="en-IN" dirty="0"/>
              <a:t>() is used to write content onto the HTML page</a:t>
            </a:r>
          </a:p>
          <a:p>
            <a:r>
              <a:rPr lang="en-IN" dirty="0" err="1"/>
              <a:t>document.write</a:t>
            </a:r>
            <a:r>
              <a:rPr lang="en-IN" dirty="0"/>
              <a:t>("Default temperature (var)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("Default temperature (let)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("Normal body temperature in Celsius is: &lt;span class=\"blinking\"&gt;" + TEMP_CELSIUS +  "&lt;/span&gt;"); </a:t>
            </a:r>
          </a:p>
          <a:p>
            <a:r>
              <a:rPr lang="en-IN" dirty="0"/>
              <a:t> </a:t>
            </a:r>
          </a:p>
        </p:txBody>
      </p:sp>
    </p:spTree>
    <p:extLst>
      <p:ext uri="{BB962C8B-B14F-4D97-AF65-F5344CB8AC3E}">
        <p14:creationId xmlns:p14="http://schemas.microsoft.com/office/powerpoint/2010/main" val="1794831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581A92-15D3-950E-2901-7BC87328DF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AD96A9-E85C-A4AF-3355-3DE463090C5B}"/>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DF152FFD-AD5C-602E-F167-C555D0850D11}"/>
              </a:ext>
            </a:extLst>
          </p:cNvPr>
          <p:cNvSpPr txBox="1"/>
          <p:nvPr/>
        </p:nvSpPr>
        <p:spPr>
          <a:xfrm>
            <a:off x="989029" y="578904"/>
            <a:ext cx="6099142" cy="461665"/>
          </a:xfrm>
          <a:prstGeom prst="rect">
            <a:avLst/>
          </a:prstGeom>
          <a:noFill/>
        </p:spPr>
        <p:txBody>
          <a:bodyPr wrap="square">
            <a:spAutoFit/>
          </a:bodyPr>
          <a:lstStyle/>
          <a:p>
            <a:r>
              <a:rPr lang="en-IN" sz="2400" b="1" dirty="0">
                <a:solidFill>
                  <a:schemeClr val="tx1">
                    <a:lumMod val="65000"/>
                    <a:lumOff val="35000"/>
                  </a:schemeClr>
                </a:solidFill>
              </a:rPr>
              <a:t>Working with Data Types </a:t>
            </a:r>
          </a:p>
        </p:txBody>
      </p:sp>
      <p:sp>
        <p:nvSpPr>
          <p:cNvPr id="7" name="TextBox 6">
            <a:extLst>
              <a:ext uri="{FF2B5EF4-FFF2-40B4-BE49-F238E27FC236}">
                <a16:creationId xmlns:a16="http://schemas.microsoft.com/office/drawing/2014/main" id="{D83B1E00-5ABB-5CA9-8EAD-68DD27BF7C2A}"/>
              </a:ext>
            </a:extLst>
          </p:cNvPr>
          <p:cNvSpPr txBox="1"/>
          <p:nvPr/>
        </p:nvSpPr>
        <p:spPr>
          <a:xfrm>
            <a:off x="108407" y="1106816"/>
            <a:ext cx="11533695" cy="3170099"/>
          </a:xfrm>
          <a:prstGeom prst="rect">
            <a:avLst/>
          </a:prstGeom>
          <a:noFill/>
        </p:spPr>
        <p:txBody>
          <a:bodyPr wrap="square">
            <a:spAutoFit/>
          </a:bodyPr>
          <a:lstStyle/>
          <a:p>
            <a:r>
              <a:rPr lang="en-US" sz="2000" dirty="0">
                <a:solidFill>
                  <a:schemeClr val="tx1">
                    <a:lumMod val="65000"/>
                    <a:lumOff val="35000"/>
                  </a:schemeClr>
                </a:solidFill>
                <a:effectLst/>
              </a:rPr>
              <a:t>To be able to proceed with the manipulation of the data assigned to the variables, it is mandatory for a programming language to know the type of value or the type of data that the variable holds.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That is because the operations or manipulations that must be applied on a variable will be specific to the type of data that a variable will hold.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result of add operation on two variables will vary based on the fact whether the value of both the variables is numeric or textual.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such situation, data types are used. </a:t>
            </a:r>
          </a:p>
        </p:txBody>
      </p:sp>
      <p:sp>
        <p:nvSpPr>
          <p:cNvPr id="9" name="TextBox 8">
            <a:extLst>
              <a:ext uri="{FF2B5EF4-FFF2-40B4-BE49-F238E27FC236}">
                <a16:creationId xmlns:a16="http://schemas.microsoft.com/office/drawing/2014/main" id="{D8897AA3-F7A6-CDF4-7F29-4B8877C7B094}"/>
              </a:ext>
            </a:extLst>
          </p:cNvPr>
          <p:cNvSpPr txBox="1"/>
          <p:nvPr/>
        </p:nvSpPr>
        <p:spPr>
          <a:xfrm>
            <a:off x="108407" y="4343162"/>
            <a:ext cx="11920195" cy="2246769"/>
          </a:xfrm>
          <a:prstGeom prst="rect">
            <a:avLst/>
          </a:prstGeom>
          <a:noFill/>
        </p:spPr>
        <p:txBody>
          <a:bodyPr wrap="square">
            <a:spAutoFit/>
          </a:bodyPr>
          <a:lstStyle/>
          <a:p>
            <a:r>
              <a:rPr lang="en-US" sz="2000" dirty="0">
                <a:solidFill>
                  <a:schemeClr val="tx1">
                    <a:lumMod val="65000"/>
                    <a:lumOff val="35000"/>
                  </a:schemeClr>
                </a:solidFill>
                <a:effectLst/>
              </a:rPr>
              <a:t>Data type mentions the type of value assigned to a variable. </a:t>
            </a:r>
          </a:p>
          <a:p>
            <a:r>
              <a:rPr lang="en-US" sz="2000" dirty="0">
                <a:solidFill>
                  <a:schemeClr val="tx1">
                    <a:lumMod val="65000"/>
                    <a:lumOff val="35000"/>
                  </a:schemeClr>
                </a:solidFill>
                <a:effectLst/>
              </a:rPr>
              <a:t>In JavaScript, the type is not defined during variable declaration. Instead, it is determined at run-time based on the value it is initialized with.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JavaScript language is a loosely typed or dynamically typed language.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00588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79C1-83DF-4B18-D6A8-860DE3E614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13091-4BC4-82A9-AB30-A6D76F5438C9}"/>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EAEA60AD-81F3-D09D-8AD2-2F0817D0D4A4}"/>
              </a:ext>
            </a:extLst>
          </p:cNvPr>
          <p:cNvSpPr txBox="1"/>
          <p:nvPr/>
        </p:nvSpPr>
        <p:spPr>
          <a:xfrm>
            <a:off x="989029" y="612990"/>
            <a:ext cx="8569750" cy="923330"/>
          </a:xfrm>
          <a:prstGeom prst="rect">
            <a:avLst/>
          </a:prstGeom>
          <a:noFill/>
        </p:spPr>
        <p:txBody>
          <a:bodyPr wrap="square">
            <a:spAutoFit/>
          </a:bodyPr>
          <a:lstStyle/>
          <a:p>
            <a:r>
              <a:rPr lang="en-IN" dirty="0"/>
              <a:t>let age = 24; //number  </a:t>
            </a:r>
          </a:p>
          <a:p>
            <a:r>
              <a:rPr lang="en-IN" dirty="0"/>
              <a:t>let name = “Tom” //string  </a:t>
            </a:r>
          </a:p>
          <a:p>
            <a:r>
              <a:rPr lang="en-IN" dirty="0"/>
              <a:t>let qualified = true; //</a:t>
            </a:r>
            <a:r>
              <a:rPr lang="en-IN" dirty="0" err="1"/>
              <a:t>boolean</a:t>
            </a:r>
            <a:r>
              <a:rPr lang="en-IN" dirty="0"/>
              <a:t> </a:t>
            </a:r>
          </a:p>
        </p:txBody>
      </p:sp>
      <p:sp>
        <p:nvSpPr>
          <p:cNvPr id="7" name="TextBox 6">
            <a:extLst>
              <a:ext uri="{FF2B5EF4-FFF2-40B4-BE49-F238E27FC236}">
                <a16:creationId xmlns:a16="http://schemas.microsoft.com/office/drawing/2014/main" id="{67AE41E7-DD71-C68D-A77D-5DF1EDC69836}"/>
              </a:ext>
            </a:extLst>
          </p:cNvPr>
          <p:cNvSpPr txBox="1"/>
          <p:nvPr/>
        </p:nvSpPr>
        <p:spPr>
          <a:xfrm>
            <a:off x="202676" y="1825426"/>
            <a:ext cx="11609110" cy="1015663"/>
          </a:xfrm>
          <a:prstGeom prst="rect">
            <a:avLst/>
          </a:prstGeom>
          <a:noFill/>
        </p:spPr>
        <p:txBody>
          <a:bodyPr wrap="square">
            <a:spAutoFit/>
          </a:bodyPr>
          <a:lstStyle/>
          <a:p>
            <a:r>
              <a:rPr lang="en-US" sz="2000" dirty="0">
                <a:solidFill>
                  <a:schemeClr val="tx1">
                    <a:lumMod val="65000"/>
                    <a:lumOff val="35000"/>
                  </a:schemeClr>
                </a:solidFill>
                <a:effectLst/>
              </a:rPr>
              <a:t>Also, there can be same variable of different types in JavaScript code based on the value that is assigned to it. </a:t>
            </a:r>
          </a:p>
          <a:p>
            <a:r>
              <a:rPr lang="en-US" sz="2000" dirty="0">
                <a:solidFill>
                  <a:schemeClr val="tx1">
                    <a:lumMod val="65000"/>
                    <a:lumOff val="35000"/>
                  </a:schemeClr>
                </a:solidFill>
                <a:effectLst/>
              </a:rPr>
              <a:t>For example, if let age = 24, the variable 'age' is of type number. But if, let age = "Twenty-Four", variable 'age' is of type string. </a:t>
            </a:r>
          </a:p>
        </p:txBody>
      </p:sp>
      <p:sp>
        <p:nvSpPr>
          <p:cNvPr id="9" name="TextBox 8">
            <a:extLst>
              <a:ext uri="{FF2B5EF4-FFF2-40B4-BE49-F238E27FC236}">
                <a16:creationId xmlns:a16="http://schemas.microsoft.com/office/drawing/2014/main" id="{C8468A0E-4210-B38A-902B-BB9701B6C7AA}"/>
              </a:ext>
            </a:extLst>
          </p:cNvPr>
          <p:cNvSpPr txBox="1"/>
          <p:nvPr/>
        </p:nvSpPr>
        <p:spPr>
          <a:xfrm>
            <a:off x="202676" y="2945529"/>
            <a:ext cx="6099142" cy="400110"/>
          </a:xfrm>
          <a:prstGeom prst="rect">
            <a:avLst/>
          </a:prstGeom>
          <a:noFill/>
        </p:spPr>
        <p:txBody>
          <a:bodyPr wrap="square">
            <a:spAutoFit/>
          </a:bodyPr>
          <a:lstStyle/>
          <a:p>
            <a:r>
              <a:rPr lang="en-US" sz="2000" dirty="0">
                <a:solidFill>
                  <a:schemeClr val="tx1">
                    <a:lumMod val="65000"/>
                    <a:lumOff val="35000"/>
                  </a:schemeClr>
                </a:solidFill>
              </a:rPr>
              <a:t>JavaScript defines the following data types: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8238E6C-F4D2-3CFF-1B09-CDF4A774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765" y="3491475"/>
            <a:ext cx="7418014" cy="2111111"/>
          </a:xfrm>
          <a:prstGeom prst="rect">
            <a:avLst/>
          </a:prstGeom>
        </p:spPr>
      </p:pic>
      <p:sp>
        <p:nvSpPr>
          <p:cNvPr id="13" name="TextBox 12">
            <a:extLst>
              <a:ext uri="{FF2B5EF4-FFF2-40B4-BE49-F238E27FC236}">
                <a16:creationId xmlns:a16="http://schemas.microsoft.com/office/drawing/2014/main" id="{1628DBF3-5836-40D6-EB22-52BFF9A0A827}"/>
              </a:ext>
            </a:extLst>
          </p:cNvPr>
          <p:cNvSpPr txBox="1"/>
          <p:nvPr/>
        </p:nvSpPr>
        <p:spPr>
          <a:xfrm>
            <a:off x="202676" y="5875678"/>
            <a:ext cx="6099142" cy="400110"/>
          </a:xfrm>
          <a:prstGeom prst="rect">
            <a:avLst/>
          </a:prstGeom>
          <a:noFill/>
        </p:spPr>
        <p:txBody>
          <a:bodyPr wrap="square">
            <a:spAutoFit/>
          </a:bodyPr>
          <a:lstStyle/>
          <a:p>
            <a:r>
              <a:rPr lang="en-US" sz="2000" dirty="0">
                <a:solidFill>
                  <a:schemeClr val="tx1">
                    <a:lumMod val="65000"/>
                    <a:lumOff val="35000"/>
                  </a:schemeClr>
                </a:solidFill>
              </a:rPr>
              <a:t>Next, let us understand each data type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1431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86A3D9-4966-B77B-0FA3-384FE648DB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BB4D5C-2A41-7C96-F923-3D7EF77DC629}"/>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753C2E18-5F2D-AE5C-6DD5-6328016869A5}"/>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Primitive Data Types </a:t>
            </a:r>
          </a:p>
        </p:txBody>
      </p:sp>
      <p:sp>
        <p:nvSpPr>
          <p:cNvPr id="7" name="TextBox 6">
            <a:extLst>
              <a:ext uri="{FF2B5EF4-FFF2-40B4-BE49-F238E27FC236}">
                <a16:creationId xmlns:a16="http://schemas.microsoft.com/office/drawing/2014/main" id="{1713B43C-13C2-E2F6-9FE6-E2349BD5B6D5}"/>
              </a:ext>
            </a:extLst>
          </p:cNvPr>
          <p:cNvSpPr txBox="1"/>
          <p:nvPr/>
        </p:nvSpPr>
        <p:spPr>
          <a:xfrm>
            <a:off x="144683" y="1316636"/>
            <a:ext cx="11314254" cy="1938992"/>
          </a:xfrm>
          <a:prstGeom prst="rect">
            <a:avLst/>
          </a:prstGeom>
          <a:noFill/>
        </p:spPr>
        <p:txBody>
          <a:bodyPr wrap="square">
            <a:spAutoFit/>
          </a:bodyPr>
          <a:lstStyle/>
          <a:p>
            <a:r>
              <a:rPr lang="en-US" sz="2000" dirty="0">
                <a:solidFill>
                  <a:schemeClr val="tx1">
                    <a:lumMod val="65000"/>
                    <a:lumOff val="35000"/>
                  </a:schemeClr>
                </a:solidFill>
                <a:effectLst/>
              </a:rPr>
              <a:t>The data is said to be primitive if it contains an individual value. </a:t>
            </a:r>
          </a:p>
          <a:p>
            <a:r>
              <a:rPr lang="en-US" sz="2000" dirty="0">
                <a:solidFill>
                  <a:schemeClr val="tx1">
                    <a:lumMod val="65000"/>
                    <a:lumOff val="35000"/>
                  </a:schemeClr>
                </a:solidFill>
                <a:effectLst/>
              </a:rPr>
              <a:t>Let us explore each of the primitive data types individually.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Number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store a variable that holds a numeric value, the primitive data type  number is used. In almost all the programming languages a number data type gets classified as shown below: </a:t>
            </a:r>
          </a:p>
        </p:txBody>
      </p:sp>
      <p:pic>
        <p:nvPicPr>
          <p:cNvPr id="9" name="Picture 8">
            <a:extLst>
              <a:ext uri="{FF2B5EF4-FFF2-40B4-BE49-F238E27FC236}">
                <a16:creationId xmlns:a16="http://schemas.microsoft.com/office/drawing/2014/main" id="{02BF0DA6-258B-426A-11B5-F181CA634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37" y="3655151"/>
            <a:ext cx="6601746" cy="1886213"/>
          </a:xfrm>
          <a:prstGeom prst="rect">
            <a:avLst/>
          </a:prstGeom>
        </p:spPr>
      </p:pic>
    </p:spTree>
    <p:extLst>
      <p:ext uri="{BB962C8B-B14F-4D97-AF65-F5344CB8AC3E}">
        <p14:creationId xmlns:p14="http://schemas.microsoft.com/office/powerpoint/2010/main" val="2324280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6CB4CA-97D6-937C-A04D-005EDAFED2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61A883-AC95-5FC8-FBD9-2707CDBE86B6}"/>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01C73A27-780A-DD32-0B31-4FA62EB36DAE}"/>
              </a:ext>
            </a:extLst>
          </p:cNvPr>
          <p:cNvSpPr txBox="1"/>
          <p:nvPr/>
        </p:nvSpPr>
        <p:spPr>
          <a:xfrm>
            <a:off x="164968" y="904502"/>
            <a:ext cx="11420574" cy="1631216"/>
          </a:xfrm>
          <a:prstGeom prst="rect">
            <a:avLst/>
          </a:prstGeom>
          <a:noFill/>
        </p:spPr>
        <p:txBody>
          <a:bodyPr wrap="square">
            <a:spAutoFit/>
          </a:bodyPr>
          <a:lstStyle/>
          <a:p>
            <a:r>
              <a:rPr lang="en-US" sz="2000" dirty="0">
                <a:solidFill>
                  <a:schemeClr val="tx1">
                    <a:lumMod val="65000"/>
                    <a:lumOff val="35000"/>
                  </a:schemeClr>
                </a:solidFill>
                <a:effectLst/>
              </a:rPr>
              <a:t>But in JavaScript. the data type number is assigned to the values of type integer, long, float, and double. For example, the variable with number data type can hold values such as 300, 20.50, 10001, and 13456.89.</a:t>
            </a:r>
          </a:p>
          <a:p>
            <a:r>
              <a:rPr lang="en-US" sz="2000" dirty="0">
                <a:solidFill>
                  <a:schemeClr val="tx1">
                    <a:lumMod val="65000"/>
                    <a:lumOff val="35000"/>
                  </a:schemeClr>
                </a:solidFill>
                <a:effectLst/>
              </a:rPr>
              <a:t>Constant of type number can be declared like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13936648-39E2-2812-8D09-6676098EA361}"/>
              </a:ext>
            </a:extLst>
          </p:cNvPr>
          <p:cNvSpPr txBox="1"/>
          <p:nvPr/>
        </p:nvSpPr>
        <p:spPr>
          <a:xfrm>
            <a:off x="164968" y="2535718"/>
            <a:ext cx="6099142" cy="646331"/>
          </a:xfrm>
          <a:prstGeom prst="rect">
            <a:avLst/>
          </a:prstGeom>
          <a:noFill/>
        </p:spPr>
        <p:txBody>
          <a:bodyPr wrap="square">
            <a:spAutoFit/>
          </a:bodyPr>
          <a:lstStyle/>
          <a:p>
            <a:r>
              <a:rPr lang="en-IN" dirty="0" err="1"/>
              <a:t>const</a:t>
            </a:r>
            <a:r>
              <a:rPr lang="en-IN" dirty="0"/>
              <a:t> pi = 3.14; // its value is 3.14  </a:t>
            </a:r>
          </a:p>
          <a:p>
            <a:r>
              <a:rPr lang="en-IN" dirty="0" err="1"/>
              <a:t>const</a:t>
            </a:r>
            <a:r>
              <a:rPr lang="en-IN" dirty="0"/>
              <a:t> </a:t>
            </a:r>
            <a:r>
              <a:rPr lang="en-IN" dirty="0" err="1"/>
              <a:t>smallestNaturalNumber</a:t>
            </a:r>
            <a:r>
              <a:rPr lang="en-IN" dirty="0"/>
              <a:t> = 0; // its value is 0 </a:t>
            </a:r>
          </a:p>
        </p:txBody>
      </p:sp>
      <p:sp>
        <p:nvSpPr>
          <p:cNvPr id="9" name="TextBox 8">
            <a:extLst>
              <a:ext uri="{FF2B5EF4-FFF2-40B4-BE49-F238E27FC236}">
                <a16:creationId xmlns:a16="http://schemas.microsoft.com/office/drawing/2014/main" id="{1129079D-3E78-827E-557F-0CBE0BCB698F}"/>
              </a:ext>
            </a:extLst>
          </p:cNvPr>
          <p:cNvSpPr txBox="1"/>
          <p:nvPr/>
        </p:nvSpPr>
        <p:spPr>
          <a:xfrm>
            <a:off x="164968" y="3245704"/>
            <a:ext cx="11844780" cy="1323439"/>
          </a:xfrm>
          <a:prstGeom prst="rect">
            <a:avLst/>
          </a:prstGeom>
          <a:noFill/>
        </p:spPr>
        <p:txBody>
          <a:bodyPr wrap="square">
            <a:spAutoFit/>
          </a:bodyPr>
          <a:lstStyle/>
          <a:p>
            <a:r>
              <a:rPr lang="en-US" sz="2000" dirty="0">
                <a:solidFill>
                  <a:schemeClr val="tx1">
                    <a:lumMod val="65000"/>
                    <a:lumOff val="35000"/>
                  </a:schemeClr>
                </a:solidFill>
                <a:effectLst/>
              </a:rPr>
              <a:t>In JavaScript, any other value that does not belong to the above-mentioned types is not considered as a legal number. Such values are represented as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(Not-a-Number).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6C9410F-ABBF-CFB5-922D-23C15F3D55BE}"/>
              </a:ext>
            </a:extLst>
          </p:cNvPr>
          <p:cNvSpPr txBox="1"/>
          <p:nvPr/>
        </p:nvSpPr>
        <p:spPr>
          <a:xfrm>
            <a:off x="164968" y="4677278"/>
            <a:ext cx="6099142" cy="646331"/>
          </a:xfrm>
          <a:prstGeom prst="rect">
            <a:avLst/>
          </a:prstGeom>
          <a:noFill/>
        </p:spPr>
        <p:txBody>
          <a:bodyPr wrap="square">
            <a:spAutoFit/>
          </a:bodyPr>
          <a:lstStyle/>
          <a:p>
            <a:r>
              <a:rPr lang="en-IN" dirty="0"/>
              <a:t>let result = 0/0; // its value is </a:t>
            </a:r>
            <a:r>
              <a:rPr lang="en-IN" dirty="0" err="1"/>
              <a:t>NaN</a:t>
            </a:r>
            <a:r>
              <a:rPr lang="en-IN" dirty="0"/>
              <a:t>  </a:t>
            </a:r>
          </a:p>
          <a:p>
            <a:r>
              <a:rPr lang="en-IN" dirty="0"/>
              <a:t>let result = "Ten" * 5; //its value is </a:t>
            </a:r>
            <a:r>
              <a:rPr lang="en-IN" dirty="0" err="1"/>
              <a:t>NaN</a:t>
            </a:r>
            <a:r>
              <a:rPr lang="en-IN" dirty="0"/>
              <a:t> </a:t>
            </a:r>
          </a:p>
        </p:txBody>
      </p:sp>
    </p:spTree>
    <p:extLst>
      <p:ext uri="{BB962C8B-B14F-4D97-AF65-F5344CB8AC3E}">
        <p14:creationId xmlns:p14="http://schemas.microsoft.com/office/powerpoint/2010/main" val="75402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E34328-6A3C-4A81-87AA-54128A7713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87722-D069-21FB-1578-BA5D8825000B}"/>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4F06BC-B723-D626-5DE7-EFE9469D248C}"/>
              </a:ext>
            </a:extLst>
          </p:cNvPr>
          <p:cNvSpPr txBox="1"/>
          <p:nvPr/>
        </p:nvSpPr>
        <p:spPr>
          <a:xfrm>
            <a:off x="853125" y="640552"/>
            <a:ext cx="10393051" cy="1631216"/>
          </a:xfrm>
          <a:prstGeom prst="rect">
            <a:avLst/>
          </a:prstGeom>
          <a:noFill/>
        </p:spPr>
        <p:txBody>
          <a:bodyPr wrap="square">
            <a:spAutoFit/>
          </a:bodyPr>
          <a:lstStyle/>
          <a:p>
            <a:r>
              <a:rPr lang="en-US" sz="2000" b="1" dirty="0">
                <a:solidFill>
                  <a:schemeClr val="tx1">
                    <a:lumMod val="65000"/>
                    <a:lumOff val="35000"/>
                  </a:schemeClr>
                </a:solidFill>
                <a:effectLst/>
              </a:rPr>
              <a:t>String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textual value, a primitive data type string is used. Thus, the string represents textual values. String values are written in quotes, either single or double.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8D26B4-1AC6-9075-15E4-911EB7DB5A78}"/>
              </a:ext>
            </a:extLst>
          </p:cNvPr>
          <p:cNvSpPr txBox="1"/>
          <p:nvPr/>
        </p:nvSpPr>
        <p:spPr>
          <a:xfrm>
            <a:off x="853125" y="2404083"/>
            <a:ext cx="9959419" cy="646331"/>
          </a:xfrm>
          <a:prstGeom prst="rect">
            <a:avLst/>
          </a:prstGeom>
          <a:noFill/>
        </p:spPr>
        <p:txBody>
          <a:bodyPr wrap="square">
            <a:spAutoFit/>
          </a:bodyPr>
          <a:lstStyle/>
          <a:p>
            <a:r>
              <a:rPr lang="en-IN" dirty="0"/>
              <a:t>let </a:t>
            </a:r>
            <a:r>
              <a:rPr lang="en-IN" dirty="0" err="1"/>
              <a:t>personName</a:t>
            </a:r>
            <a:r>
              <a:rPr lang="en-IN" dirty="0"/>
              <a:t>= “</a:t>
            </a:r>
            <a:r>
              <a:rPr lang="en-IN" dirty="0" err="1"/>
              <a:t>Rexha</a:t>
            </a:r>
            <a:r>
              <a:rPr lang="en-IN" dirty="0"/>
              <a:t>”;    //OR  </a:t>
            </a:r>
          </a:p>
          <a:p>
            <a:r>
              <a:rPr lang="en-IN" dirty="0"/>
              <a:t>let </a:t>
            </a:r>
            <a:r>
              <a:rPr lang="en-IN" dirty="0" err="1"/>
              <a:t>personName</a:t>
            </a:r>
            <a:r>
              <a:rPr lang="en-IN" dirty="0"/>
              <a:t> = ‘</a:t>
            </a:r>
            <a:r>
              <a:rPr lang="en-IN" dirty="0" err="1"/>
              <a:t>Rexha</a:t>
            </a:r>
            <a:r>
              <a:rPr lang="en-IN" dirty="0"/>
              <a:t>’;    // both will have its value as </a:t>
            </a:r>
            <a:r>
              <a:rPr lang="en-IN" dirty="0" err="1"/>
              <a:t>Rexha</a:t>
            </a:r>
            <a:r>
              <a:rPr lang="en-IN" dirty="0"/>
              <a:t> </a:t>
            </a:r>
          </a:p>
        </p:txBody>
      </p:sp>
      <p:sp>
        <p:nvSpPr>
          <p:cNvPr id="9" name="TextBox 8">
            <a:extLst>
              <a:ext uri="{FF2B5EF4-FFF2-40B4-BE49-F238E27FC236}">
                <a16:creationId xmlns:a16="http://schemas.microsoft.com/office/drawing/2014/main" id="{4C344A68-E311-8A77-A2FF-D9B886F040D7}"/>
              </a:ext>
            </a:extLst>
          </p:cNvPr>
          <p:cNvSpPr txBox="1"/>
          <p:nvPr/>
        </p:nvSpPr>
        <p:spPr>
          <a:xfrm>
            <a:off x="287516" y="3324571"/>
            <a:ext cx="11769365" cy="1323439"/>
          </a:xfrm>
          <a:prstGeom prst="rect">
            <a:avLst/>
          </a:prstGeom>
          <a:noFill/>
        </p:spPr>
        <p:txBody>
          <a:bodyPr wrap="square">
            <a:spAutoFit/>
          </a:bodyPr>
          <a:lstStyle/>
          <a:p>
            <a:r>
              <a:rPr lang="en-US" sz="2000" dirty="0">
                <a:solidFill>
                  <a:schemeClr val="tx1">
                    <a:lumMod val="65000"/>
                    <a:lumOff val="35000"/>
                  </a:schemeClr>
                </a:solidFill>
                <a:effectLst/>
              </a:rPr>
              <a:t>You can use quotes inside a string but that shouldn't match the quotes surrounding the string. Strings containing single quotes must be enclosed within double quotes and vice versa.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1D2D6C2A-FB3F-898C-DAD5-27BE5A0D4F8A}"/>
              </a:ext>
            </a:extLst>
          </p:cNvPr>
          <p:cNvSpPr txBox="1"/>
          <p:nvPr/>
        </p:nvSpPr>
        <p:spPr>
          <a:xfrm>
            <a:off x="853125" y="4758754"/>
            <a:ext cx="6099142" cy="646331"/>
          </a:xfrm>
          <a:prstGeom prst="rect">
            <a:avLst/>
          </a:prstGeom>
          <a:noFill/>
        </p:spPr>
        <p:txBody>
          <a:bodyPr wrap="square">
            <a:spAutoFit/>
          </a:bodyPr>
          <a:lstStyle/>
          <a:p>
            <a:r>
              <a:rPr lang="en-IN" dirty="0"/>
              <a:t>let ownership= "</a:t>
            </a:r>
            <a:r>
              <a:rPr lang="en-IN" dirty="0" err="1"/>
              <a:t>Rexha's</a:t>
            </a:r>
            <a:r>
              <a:rPr lang="en-IN" dirty="0"/>
              <a:t>";    //OR     </a:t>
            </a:r>
          </a:p>
          <a:p>
            <a:r>
              <a:rPr lang="en-IN" dirty="0"/>
              <a:t>let ownership = '</a:t>
            </a:r>
            <a:r>
              <a:rPr lang="en-IN" dirty="0" err="1"/>
              <a:t>Rexha"s</a:t>
            </a:r>
            <a:r>
              <a:rPr lang="en-IN" dirty="0"/>
              <a:t>'; </a:t>
            </a:r>
          </a:p>
        </p:txBody>
      </p:sp>
    </p:spTree>
    <p:extLst>
      <p:ext uri="{BB962C8B-B14F-4D97-AF65-F5344CB8AC3E}">
        <p14:creationId xmlns:p14="http://schemas.microsoft.com/office/powerpoint/2010/main" val="364548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DFC98-DD14-1751-B04F-F392A9840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97F3F8-24CD-2090-4F63-97B720E40FC3}"/>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8D90B2A7-33E3-6C43-5728-9AE266D0DDD4}"/>
              </a:ext>
            </a:extLst>
          </p:cNvPr>
          <p:cNvSpPr txBox="1"/>
          <p:nvPr/>
        </p:nvSpPr>
        <p:spPr>
          <a:xfrm>
            <a:off x="989029" y="650697"/>
            <a:ext cx="10436258" cy="707886"/>
          </a:xfrm>
          <a:prstGeom prst="rect">
            <a:avLst/>
          </a:prstGeom>
          <a:noFill/>
        </p:spPr>
        <p:txBody>
          <a:bodyPr wrap="square">
            <a:spAutoFit/>
          </a:bodyPr>
          <a:lstStyle/>
          <a:p>
            <a:r>
              <a:rPr lang="en-US" sz="2000" dirty="0">
                <a:solidFill>
                  <a:schemeClr val="tx1">
                    <a:lumMod val="65000"/>
                    <a:lumOff val="35000"/>
                  </a:schemeClr>
                </a:solidFill>
              </a:rPr>
              <a:t>When this link is clicked, the '</a:t>
            </a:r>
            <a:r>
              <a:rPr lang="en-US" sz="2000" dirty="0" err="1">
                <a:solidFill>
                  <a:schemeClr val="tx1">
                    <a:lumMod val="65000"/>
                    <a:lumOff val="35000"/>
                  </a:schemeClr>
                </a:solidFill>
              </a:rPr>
              <a:t>SignUp</a:t>
            </a:r>
            <a:r>
              <a:rPr lang="en-US" sz="2000" dirty="0">
                <a:solidFill>
                  <a:schemeClr val="tx1">
                    <a:lumMod val="65000"/>
                    <a:lumOff val="35000"/>
                  </a:schemeClr>
                </a:solidFill>
              </a:rPr>
              <a:t>' form is displayed. It contains three fields - 'Username', 'Email', and 'Password' and in some cases a 'Submit' button as well.</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D464B92-1194-A556-6588-8DCD8A574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889" y="1516653"/>
            <a:ext cx="7142857" cy="3447619"/>
          </a:xfrm>
          <a:prstGeom prst="rect">
            <a:avLst/>
          </a:prstGeom>
        </p:spPr>
      </p:pic>
      <p:sp>
        <p:nvSpPr>
          <p:cNvPr id="9" name="TextBox 8">
            <a:extLst>
              <a:ext uri="{FF2B5EF4-FFF2-40B4-BE49-F238E27FC236}">
                <a16:creationId xmlns:a16="http://schemas.microsoft.com/office/drawing/2014/main" id="{10BAA4CA-1A20-3932-5F64-6B41806AE70F}"/>
              </a:ext>
            </a:extLst>
          </p:cNvPr>
          <p:cNvSpPr txBox="1"/>
          <p:nvPr/>
        </p:nvSpPr>
        <p:spPr>
          <a:xfrm>
            <a:off x="904187" y="5191640"/>
            <a:ext cx="11114987" cy="1015663"/>
          </a:xfrm>
          <a:prstGeom prst="rect">
            <a:avLst/>
          </a:prstGeom>
          <a:noFill/>
        </p:spPr>
        <p:txBody>
          <a:bodyPr wrap="square">
            <a:spAutoFit/>
          </a:bodyPr>
          <a:lstStyle/>
          <a:p>
            <a:r>
              <a:rPr lang="en-US" sz="2000" dirty="0">
                <a:solidFill>
                  <a:schemeClr val="tx1">
                    <a:lumMod val="65000"/>
                    <a:lumOff val="35000"/>
                  </a:schemeClr>
                </a:solidFill>
              </a:rPr>
              <a:t>When data is entered in the fields and the button is clicked, then data entered in the fields will be validated and </a:t>
            </a:r>
            <a:r>
              <a:rPr lang="en-US" sz="2000" dirty="0" err="1">
                <a:solidFill>
                  <a:schemeClr val="tx1">
                    <a:lumMod val="65000"/>
                    <a:lumOff val="35000"/>
                  </a:schemeClr>
                </a:solidFill>
              </a:rPr>
              <a:t>accordingly,next</a:t>
            </a:r>
            <a:r>
              <a:rPr lang="en-US" sz="2000" dirty="0">
                <a:solidFill>
                  <a:schemeClr val="tx1">
                    <a:lumMod val="65000"/>
                    <a:lumOff val="35000"/>
                  </a:schemeClr>
                </a:solidFill>
              </a:rPr>
              <a:t> view page loaded. If data is invalid, an error message is displayed, if valid, the application navigates to homepage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5788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BDE17-A56B-35DA-2821-B66FBA0B55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D9B2-BBC5-C325-3C3C-8D4C416452F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523FBA38-E978-9900-052E-42D477B8B5D1}"/>
              </a:ext>
            </a:extLst>
          </p:cNvPr>
          <p:cNvSpPr txBox="1"/>
          <p:nvPr/>
        </p:nvSpPr>
        <p:spPr>
          <a:xfrm>
            <a:off x="989028" y="668832"/>
            <a:ext cx="10266575" cy="1631216"/>
          </a:xfrm>
          <a:prstGeom prst="rect">
            <a:avLst/>
          </a:prstGeom>
          <a:noFill/>
        </p:spPr>
        <p:txBody>
          <a:bodyPr wrap="square">
            <a:spAutoFit/>
          </a:bodyPr>
          <a:lstStyle/>
          <a:p>
            <a:r>
              <a:rPr lang="en-US" sz="2000" dirty="0">
                <a:solidFill>
                  <a:schemeClr val="tx1">
                    <a:lumMod val="65000"/>
                    <a:lumOff val="35000"/>
                  </a:schemeClr>
                </a:solidFill>
                <a:effectLst/>
              </a:rPr>
              <a:t>This will be interpreted as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respectively. Thus, use opposite quotes inside and outside of JavaScript single and double quotes.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But if you use the same quotes inside a string and to enclose the string: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4D02CEB1-3C99-9399-9D6E-5BD94A51EF13}"/>
              </a:ext>
            </a:extLst>
          </p:cNvPr>
          <p:cNvSpPr txBox="1"/>
          <p:nvPr/>
        </p:nvSpPr>
        <p:spPr>
          <a:xfrm>
            <a:off x="989029" y="2486022"/>
            <a:ext cx="6099142" cy="646331"/>
          </a:xfrm>
          <a:prstGeom prst="rect">
            <a:avLst/>
          </a:prstGeom>
          <a:noFill/>
        </p:spPr>
        <p:txBody>
          <a:bodyPr wrap="square">
            <a:spAutoFit/>
          </a:bodyPr>
          <a:lstStyle/>
          <a:p>
            <a:r>
              <a:rPr lang="en-IN" dirty="0"/>
              <a:t>let ownership= "</a:t>
            </a:r>
            <a:r>
              <a:rPr lang="en-IN" dirty="0" err="1"/>
              <a:t>Rexha"s</a:t>
            </a:r>
            <a:r>
              <a:rPr lang="en-IN" dirty="0"/>
              <a:t>";    //OR</a:t>
            </a:r>
          </a:p>
          <a:p>
            <a:r>
              <a:rPr lang="en-IN" dirty="0"/>
              <a:t>let ownership = '</a:t>
            </a:r>
            <a:r>
              <a:rPr lang="en-IN" dirty="0" err="1"/>
              <a:t>Rexha's</a:t>
            </a:r>
            <a:r>
              <a:rPr lang="en-IN" dirty="0"/>
              <a:t>';   </a:t>
            </a:r>
          </a:p>
        </p:txBody>
      </p:sp>
      <p:sp>
        <p:nvSpPr>
          <p:cNvPr id="9" name="TextBox 8">
            <a:extLst>
              <a:ext uri="{FF2B5EF4-FFF2-40B4-BE49-F238E27FC236}">
                <a16:creationId xmlns:a16="http://schemas.microsoft.com/office/drawing/2014/main" id="{E43D69F1-600B-0EF1-24B0-6796777FEED7}"/>
              </a:ext>
            </a:extLst>
          </p:cNvPr>
          <p:cNvSpPr txBox="1"/>
          <p:nvPr/>
        </p:nvSpPr>
        <p:spPr>
          <a:xfrm>
            <a:off x="989028" y="3311882"/>
            <a:ext cx="10964160" cy="1323439"/>
          </a:xfrm>
          <a:prstGeom prst="rect">
            <a:avLst/>
          </a:prstGeom>
          <a:noFill/>
        </p:spPr>
        <p:txBody>
          <a:bodyPr wrap="square">
            <a:spAutoFit/>
          </a:bodyPr>
          <a:lstStyle/>
          <a:p>
            <a:r>
              <a:rPr lang="en-US" sz="2000" dirty="0">
                <a:solidFill>
                  <a:schemeClr val="tx1">
                    <a:lumMod val="65000"/>
                    <a:lumOff val="35000"/>
                  </a:schemeClr>
                </a:solidFill>
                <a:effectLst/>
              </a:rPr>
              <a:t>It is a syntax error.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Thus, remember, strings containing single quotes must be </a:t>
            </a:r>
            <a:r>
              <a:rPr lang="en-US" sz="2000" dirty="0" err="1">
                <a:solidFill>
                  <a:schemeClr val="tx1">
                    <a:lumMod val="65000"/>
                    <a:lumOff val="35000"/>
                  </a:schemeClr>
                </a:solidFill>
                <a:effectLst/>
              </a:rPr>
              <a:t>enlosed</a:t>
            </a:r>
            <a:r>
              <a:rPr lang="en-US" sz="2000" dirty="0">
                <a:solidFill>
                  <a:schemeClr val="tx1">
                    <a:lumMod val="65000"/>
                    <a:lumOff val="35000"/>
                  </a:schemeClr>
                </a:solidFill>
                <a:effectLst/>
              </a:rPr>
              <a:t> within double quotes and strings containing double quotes must be enclosed within single quotes. </a:t>
            </a:r>
          </a:p>
        </p:txBody>
      </p:sp>
      <p:sp>
        <p:nvSpPr>
          <p:cNvPr id="11" name="TextBox 10">
            <a:extLst>
              <a:ext uri="{FF2B5EF4-FFF2-40B4-BE49-F238E27FC236}">
                <a16:creationId xmlns:a16="http://schemas.microsoft.com/office/drawing/2014/main" id="{76DF7AAC-E56F-4AFE-091D-C2743D227785}"/>
              </a:ext>
            </a:extLst>
          </p:cNvPr>
          <p:cNvSpPr txBox="1"/>
          <p:nvPr/>
        </p:nvSpPr>
        <p:spPr>
          <a:xfrm>
            <a:off x="989028" y="4814850"/>
            <a:ext cx="10690781" cy="707886"/>
          </a:xfrm>
          <a:prstGeom prst="rect">
            <a:avLst/>
          </a:prstGeom>
          <a:noFill/>
        </p:spPr>
        <p:txBody>
          <a:bodyPr wrap="square">
            <a:spAutoFit/>
          </a:bodyPr>
          <a:lstStyle/>
          <a:p>
            <a:r>
              <a:rPr lang="en-US" sz="2000" dirty="0">
                <a:solidFill>
                  <a:schemeClr val="tx1">
                    <a:lumMod val="65000"/>
                    <a:lumOff val="35000"/>
                  </a:schemeClr>
                </a:solidFill>
                <a:effectLst/>
              </a:rPr>
              <a:t>To access any character within the string, it is important to be aware of its position in the string.</a:t>
            </a:r>
          </a:p>
          <a:p>
            <a:r>
              <a:rPr lang="en-US" sz="2000" dirty="0">
                <a:solidFill>
                  <a:schemeClr val="tx1">
                    <a:lumMod val="65000"/>
                    <a:lumOff val="35000"/>
                  </a:schemeClr>
                </a:solidFill>
                <a:effectLst/>
              </a:rPr>
              <a:t>The first character exists at index 0, next at index 1, and so on. </a:t>
            </a:r>
          </a:p>
        </p:txBody>
      </p:sp>
    </p:spTree>
    <p:extLst>
      <p:ext uri="{BB962C8B-B14F-4D97-AF65-F5344CB8AC3E}">
        <p14:creationId xmlns:p14="http://schemas.microsoft.com/office/powerpoint/2010/main" val="1532215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8F752E-E4B4-DF76-5931-F2E5540849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94E00D-9E2F-C5A5-2C0E-EF14A3743A5C}"/>
              </a:ext>
            </a:extLst>
          </p:cNvPr>
          <p:cNvSpPr>
            <a:spLocks noGrp="1"/>
          </p:cNvSpPr>
          <p:nvPr>
            <p:ph type="sldNum" sz="quarter" idx="12"/>
          </p:nvPr>
        </p:nvSpPr>
        <p:spPr/>
        <p:txBody>
          <a:bodyPr/>
          <a:lstStyle/>
          <a:p>
            <a:fld id="{4A777409-9C5A-4B07-8E32-19F22F7D558C}" type="slidenum">
              <a:rPr lang="en-IN" smtClean="0"/>
              <a:t>41</a:t>
            </a:fld>
            <a:endParaRPr lang="en-IN" dirty="0"/>
          </a:p>
        </p:txBody>
      </p:sp>
      <p:pic>
        <p:nvPicPr>
          <p:cNvPr id="5" name="Picture 4">
            <a:extLst>
              <a:ext uri="{FF2B5EF4-FFF2-40B4-BE49-F238E27FC236}">
                <a16:creationId xmlns:a16="http://schemas.microsoft.com/office/drawing/2014/main" id="{A9A80141-434C-39C0-B44E-2C46D1FC6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776558"/>
            <a:ext cx="3965804" cy="1741551"/>
          </a:xfrm>
          <a:prstGeom prst="rect">
            <a:avLst/>
          </a:prstGeom>
        </p:spPr>
      </p:pic>
      <p:sp>
        <p:nvSpPr>
          <p:cNvPr id="7" name="TextBox 6">
            <a:extLst>
              <a:ext uri="{FF2B5EF4-FFF2-40B4-BE49-F238E27FC236}">
                <a16:creationId xmlns:a16="http://schemas.microsoft.com/office/drawing/2014/main" id="{FB5688C1-6E58-1722-0CAE-BA4CF7A4FFC7}"/>
              </a:ext>
            </a:extLst>
          </p:cNvPr>
          <p:cNvSpPr txBox="1"/>
          <p:nvPr/>
        </p:nvSpPr>
        <p:spPr>
          <a:xfrm>
            <a:off x="306370" y="3019728"/>
            <a:ext cx="10968087" cy="1323439"/>
          </a:xfrm>
          <a:prstGeom prst="rect">
            <a:avLst/>
          </a:prstGeom>
          <a:noFill/>
        </p:spPr>
        <p:txBody>
          <a:bodyPr wrap="square">
            <a:spAutoFit/>
          </a:bodyPr>
          <a:lstStyle/>
          <a:p>
            <a:r>
              <a:rPr lang="en-US" sz="2000" b="1" dirty="0">
                <a:solidFill>
                  <a:schemeClr val="tx1">
                    <a:lumMod val="65000"/>
                    <a:lumOff val="35000"/>
                  </a:schemeClr>
                </a:solidFill>
                <a:effectLst/>
              </a:rPr>
              <a:t>Literals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Literals can span multiple lines and interpolate expressions to include their results.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3D5A841B-E62B-F44F-E026-0C65462E9572}"/>
              </a:ext>
            </a:extLst>
          </p:cNvPr>
          <p:cNvSpPr txBox="1"/>
          <p:nvPr/>
        </p:nvSpPr>
        <p:spPr>
          <a:xfrm>
            <a:off x="306370" y="4343167"/>
            <a:ext cx="11298026" cy="2308324"/>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 "+</a:t>
            </a:r>
            <a:r>
              <a:rPr lang="en-IN" dirty="0" err="1"/>
              <a:t>firstName</a:t>
            </a:r>
            <a:r>
              <a:rPr lang="en-IN" dirty="0"/>
              <a:t>+" "+</a:t>
            </a:r>
            <a:r>
              <a:rPr lang="en-IN" dirty="0" err="1"/>
              <a:t>lastName</a:t>
            </a:r>
            <a:r>
              <a:rPr lang="en-IN" dirty="0"/>
              <a:t>+"\n Email:"+</a:t>
            </a:r>
            <a:r>
              <a:rPr lang="en-IN" dirty="0" err="1"/>
              <a:t>firstName</a:t>
            </a:r>
            <a:r>
              <a:rPr lang="en-IN" dirty="0"/>
              <a:t>+"_"+</a:t>
            </a:r>
            <a:r>
              <a:rPr lang="en-IN" dirty="0" err="1"/>
              <a:t>lastName</a:t>
            </a:r>
            <a:r>
              <a:rPr lang="en-IN" dirty="0"/>
              <a:t>+"@abc.com");</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Tree>
    <p:extLst>
      <p:ext uri="{BB962C8B-B14F-4D97-AF65-F5344CB8AC3E}">
        <p14:creationId xmlns:p14="http://schemas.microsoft.com/office/powerpoint/2010/main" val="1186204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F28439-0215-9E97-9461-23BC64C4DB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954B17-7BE7-961C-E028-F33D34362F5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8EA57ED2-6D15-65EC-8CD1-EB19EBE0B74A}"/>
              </a:ext>
            </a:extLst>
          </p:cNvPr>
          <p:cNvSpPr txBox="1"/>
          <p:nvPr/>
        </p:nvSpPr>
        <p:spPr>
          <a:xfrm>
            <a:off x="989028" y="700734"/>
            <a:ext cx="10364771" cy="1015663"/>
          </a:xfrm>
          <a:prstGeom prst="rect">
            <a:avLst/>
          </a:prstGeom>
          <a:noFill/>
        </p:spPr>
        <p:txBody>
          <a:bodyPr wrap="square">
            <a:spAutoFit/>
          </a:bodyPr>
          <a:lstStyle/>
          <a:p>
            <a:r>
              <a:rPr lang="en-US" sz="2000" dirty="0">
                <a:solidFill>
                  <a:schemeClr val="tx1">
                    <a:lumMod val="65000"/>
                    <a:lumOff val="35000"/>
                  </a:schemeClr>
                </a:solidFill>
                <a:effectLst/>
              </a:rPr>
              <a:t>Here, '+' is used for concatenation of identifiers and static content, and '\n' for a new line.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To get the same output, literals can be used as shown below:</a:t>
            </a:r>
          </a:p>
        </p:txBody>
      </p:sp>
      <p:sp>
        <p:nvSpPr>
          <p:cNvPr id="7" name="TextBox 6">
            <a:extLst>
              <a:ext uri="{FF2B5EF4-FFF2-40B4-BE49-F238E27FC236}">
                <a16:creationId xmlns:a16="http://schemas.microsoft.com/office/drawing/2014/main" id="{92376EC8-AEDA-BA7B-A3A0-C4E791697C28}"/>
              </a:ext>
            </a:extLst>
          </p:cNvPr>
          <p:cNvSpPr txBox="1"/>
          <p:nvPr/>
        </p:nvSpPr>
        <p:spPr>
          <a:xfrm>
            <a:off x="1022021" y="1903025"/>
            <a:ext cx="9724536" cy="2585323"/>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a:t>
            </a:r>
            <a:r>
              <a:rPr lang="en-IN" dirty="0" err="1"/>
              <a:t>firstName</a:t>
            </a:r>
            <a:r>
              <a:rPr lang="en-IN" dirty="0"/>
              <a:t>} ${</a:t>
            </a:r>
            <a:r>
              <a:rPr lang="en-IN" dirty="0" err="1"/>
              <a:t>lastName</a:t>
            </a:r>
            <a:r>
              <a:rPr lang="en-IN" dirty="0"/>
              <a:t>}</a:t>
            </a:r>
          </a:p>
          <a:p>
            <a:r>
              <a:rPr lang="en-IN" dirty="0"/>
              <a:t>Email: ${</a:t>
            </a:r>
            <a:r>
              <a:rPr lang="en-IN" dirty="0" err="1"/>
              <a:t>firstName</a:t>
            </a:r>
            <a:r>
              <a:rPr lang="en-IN" dirty="0"/>
              <a:t>}_${</a:t>
            </a:r>
            <a:r>
              <a:rPr lang="en-IN" dirty="0" err="1"/>
              <a:t>lastName</a:t>
            </a:r>
            <a:r>
              <a:rPr lang="en-IN" dirty="0"/>
              <a:t>}@abc.com`); </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
        <p:nvSpPr>
          <p:cNvPr id="9" name="TextBox 8">
            <a:extLst>
              <a:ext uri="{FF2B5EF4-FFF2-40B4-BE49-F238E27FC236}">
                <a16:creationId xmlns:a16="http://schemas.microsoft.com/office/drawing/2014/main" id="{D527982C-F426-492F-B365-5605643874E6}"/>
              </a:ext>
            </a:extLst>
          </p:cNvPr>
          <p:cNvSpPr txBox="1"/>
          <p:nvPr/>
        </p:nvSpPr>
        <p:spPr>
          <a:xfrm>
            <a:off x="1022020" y="4683685"/>
            <a:ext cx="11081995" cy="1323439"/>
          </a:xfrm>
          <a:prstGeom prst="rect">
            <a:avLst/>
          </a:prstGeom>
          <a:noFill/>
        </p:spPr>
        <p:txBody>
          <a:bodyPr wrap="square">
            <a:spAutoFit/>
          </a:bodyPr>
          <a:lstStyle/>
          <a:p>
            <a:r>
              <a:rPr lang="en-US" sz="2000" dirty="0">
                <a:solidFill>
                  <a:schemeClr val="tx1">
                    <a:lumMod val="65000"/>
                    <a:lumOff val="35000"/>
                  </a:schemeClr>
                </a:solidFill>
                <a:effectLst/>
              </a:rPr>
              <a:t>Using template literal, multiple lines can be written in the console.log() in one go.</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the template literal notation enclosed in ``(backticks) makes it convenient to have multiline statements with expressions and the variables are accessed using ${} notation. </a:t>
            </a:r>
          </a:p>
        </p:txBody>
      </p:sp>
    </p:spTree>
    <p:extLst>
      <p:ext uri="{BB962C8B-B14F-4D97-AF65-F5344CB8AC3E}">
        <p14:creationId xmlns:p14="http://schemas.microsoft.com/office/powerpoint/2010/main" val="2986355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48FF4-D403-7F94-A721-5BDE874A92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0EBEEB-CC15-9B5A-3110-65D23F0FFAB2}"/>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208E7F4-9C84-E483-5773-273EE67C996E}"/>
              </a:ext>
            </a:extLst>
          </p:cNvPr>
          <p:cNvSpPr txBox="1"/>
          <p:nvPr/>
        </p:nvSpPr>
        <p:spPr>
          <a:xfrm>
            <a:off x="989028" y="721771"/>
            <a:ext cx="10549379" cy="1938992"/>
          </a:xfrm>
          <a:prstGeom prst="rect">
            <a:avLst/>
          </a:prstGeom>
          <a:noFill/>
        </p:spPr>
        <p:txBody>
          <a:bodyPr wrap="square">
            <a:spAutoFit/>
          </a:bodyPr>
          <a:lstStyle/>
          <a:p>
            <a:r>
              <a:rPr lang="en-US" sz="2000" b="1" dirty="0">
                <a:solidFill>
                  <a:schemeClr val="tx1">
                    <a:lumMod val="65000"/>
                    <a:lumOff val="35000"/>
                  </a:schemeClr>
                </a:solidFill>
                <a:effectLst/>
              </a:rPr>
              <a:t>Boolean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a logical value that can always be true or false then, primitive data type Boolean is used. Thus, Boolean is a data type which represents only two values: true and false.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Values such as 100, -5, “Cat”, 10&lt;20, 1, 10*20+30, etc. evaluates to true whereas 0, “”,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undefined, null, etc. evaluates to false.   </a:t>
            </a:r>
          </a:p>
        </p:txBody>
      </p:sp>
      <p:sp>
        <p:nvSpPr>
          <p:cNvPr id="7" name="TextBox 6">
            <a:extLst>
              <a:ext uri="{FF2B5EF4-FFF2-40B4-BE49-F238E27FC236}">
                <a16:creationId xmlns:a16="http://schemas.microsoft.com/office/drawing/2014/main" id="{D6069DDE-EA12-298D-B23C-2C81DAE9BF69}"/>
              </a:ext>
            </a:extLst>
          </p:cNvPr>
          <p:cNvSpPr txBox="1"/>
          <p:nvPr/>
        </p:nvSpPr>
        <p:spPr>
          <a:xfrm>
            <a:off x="989028" y="2902985"/>
            <a:ext cx="10973585" cy="1323439"/>
          </a:xfrm>
          <a:prstGeom prst="rect">
            <a:avLst/>
          </a:prstGeom>
          <a:noFill/>
        </p:spPr>
        <p:txBody>
          <a:bodyPr wrap="square">
            <a:spAutoFit/>
          </a:bodyPr>
          <a:lstStyle/>
          <a:p>
            <a:r>
              <a:rPr lang="en-US" sz="2000" b="1" dirty="0">
                <a:solidFill>
                  <a:schemeClr val="tx1">
                    <a:lumMod val="65000"/>
                    <a:lumOff val="35000"/>
                  </a:schemeClr>
                </a:solidFill>
                <a:effectLst/>
              </a:rPr>
              <a:t>Undefined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the variable is used to store "no value", primitive data type undefined is used. </a:t>
            </a:r>
          </a:p>
          <a:p>
            <a:r>
              <a:rPr lang="en-US" sz="2000" dirty="0">
                <a:solidFill>
                  <a:schemeClr val="tx1">
                    <a:lumMod val="65000"/>
                    <a:lumOff val="35000"/>
                  </a:schemeClr>
                </a:solidFill>
                <a:effectLst/>
              </a:rPr>
              <a:t>Any variable that has not been assigned a value has the value undefined and such variable is of type undefined. The undefined value represents "no value".</a:t>
            </a:r>
          </a:p>
        </p:txBody>
      </p:sp>
      <p:sp>
        <p:nvSpPr>
          <p:cNvPr id="9" name="TextBox 8">
            <a:extLst>
              <a:ext uri="{FF2B5EF4-FFF2-40B4-BE49-F238E27FC236}">
                <a16:creationId xmlns:a16="http://schemas.microsoft.com/office/drawing/2014/main" id="{E63A3856-97B9-9220-9202-0143076DC262}"/>
              </a:ext>
            </a:extLst>
          </p:cNvPr>
          <p:cNvSpPr txBox="1"/>
          <p:nvPr/>
        </p:nvSpPr>
        <p:spPr>
          <a:xfrm>
            <a:off x="989028" y="4283980"/>
            <a:ext cx="6099142" cy="400110"/>
          </a:xfrm>
          <a:prstGeom prst="rect">
            <a:avLst/>
          </a:prstGeom>
          <a:noFill/>
        </p:spPr>
        <p:txBody>
          <a:bodyPr wrap="square">
            <a:spAutoFit/>
          </a:bodyPr>
          <a:lstStyle/>
          <a:p>
            <a:r>
              <a:rPr lang="en-IN" sz="2000" b="1" dirty="0">
                <a:solidFill>
                  <a:schemeClr val="tx1">
                    <a:lumMod val="65000"/>
                    <a:lumOff val="35000"/>
                  </a:schemeClr>
                </a:solidFill>
              </a:rPr>
              <a:t>Example 1: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A5238B9-C62D-69E8-DBB5-F4AD723A2AEA}"/>
              </a:ext>
            </a:extLst>
          </p:cNvPr>
          <p:cNvSpPr txBox="1"/>
          <p:nvPr/>
        </p:nvSpPr>
        <p:spPr>
          <a:xfrm>
            <a:off x="989028" y="4737389"/>
            <a:ext cx="6099142" cy="369332"/>
          </a:xfrm>
          <a:prstGeom prst="rect">
            <a:avLst/>
          </a:prstGeom>
          <a:noFill/>
        </p:spPr>
        <p:txBody>
          <a:bodyPr wrap="square">
            <a:spAutoFit/>
          </a:bodyPr>
          <a:lstStyle/>
          <a:p>
            <a:r>
              <a:rPr lang="en-IN" dirty="0"/>
              <a:t>let </a:t>
            </a:r>
            <a:r>
              <a:rPr lang="en-IN" dirty="0" err="1"/>
              <a:t>custName</a:t>
            </a:r>
            <a:r>
              <a:rPr lang="en-IN" dirty="0"/>
              <a:t>; //here value and the data type are undefined </a:t>
            </a:r>
          </a:p>
        </p:txBody>
      </p:sp>
      <p:sp>
        <p:nvSpPr>
          <p:cNvPr id="13" name="TextBox 12">
            <a:extLst>
              <a:ext uri="{FF2B5EF4-FFF2-40B4-BE49-F238E27FC236}">
                <a16:creationId xmlns:a16="http://schemas.microsoft.com/office/drawing/2014/main" id="{02D7EF4D-7A7C-08D1-D839-15E912C6302B}"/>
              </a:ext>
            </a:extLst>
          </p:cNvPr>
          <p:cNvSpPr txBox="1"/>
          <p:nvPr/>
        </p:nvSpPr>
        <p:spPr>
          <a:xfrm>
            <a:off x="989028" y="5269870"/>
            <a:ext cx="10549378" cy="707886"/>
          </a:xfrm>
          <a:prstGeom prst="rect">
            <a:avLst/>
          </a:prstGeom>
          <a:noFill/>
        </p:spPr>
        <p:txBody>
          <a:bodyPr wrap="square">
            <a:spAutoFit/>
          </a:bodyPr>
          <a:lstStyle/>
          <a:p>
            <a:r>
              <a:rPr lang="en-US" sz="2000" dirty="0">
                <a:solidFill>
                  <a:schemeClr val="tx1">
                    <a:lumMod val="65000"/>
                    <a:lumOff val="35000"/>
                  </a:schemeClr>
                </a:solidFill>
                <a:effectLst/>
              </a:rPr>
              <a:t>The JavaScript variable can be made empty by assigning the value undefined. </a:t>
            </a:r>
          </a:p>
          <a:p>
            <a:r>
              <a:rPr lang="en-US" sz="2000" b="1" dirty="0">
                <a:solidFill>
                  <a:schemeClr val="tx1">
                    <a:lumMod val="65000"/>
                    <a:lumOff val="35000"/>
                  </a:schemeClr>
                </a:solidFill>
                <a:effectLst/>
              </a:rPr>
              <a:t>Example 2:</a:t>
            </a:r>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25390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B4192-9C9B-056A-D141-6DF42CDFD3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987EF4-292B-1390-EF55-A377642E772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D1A97C0C-094C-A42C-B158-F92EB75B35C7}"/>
              </a:ext>
            </a:extLst>
          </p:cNvPr>
          <p:cNvSpPr txBox="1"/>
          <p:nvPr/>
        </p:nvSpPr>
        <p:spPr>
          <a:xfrm>
            <a:off x="1003955" y="597040"/>
            <a:ext cx="9997126" cy="646331"/>
          </a:xfrm>
          <a:prstGeom prst="rect">
            <a:avLst/>
          </a:prstGeom>
          <a:noFill/>
        </p:spPr>
        <p:txBody>
          <a:bodyPr wrap="square">
            <a:spAutoFit/>
          </a:bodyPr>
          <a:lstStyle/>
          <a:p>
            <a:r>
              <a:rPr lang="en-IN" dirty="0"/>
              <a:t>let </a:t>
            </a:r>
            <a:r>
              <a:rPr lang="en-IN" dirty="0" err="1"/>
              <a:t>custName</a:t>
            </a:r>
            <a:r>
              <a:rPr lang="en-IN" dirty="0"/>
              <a:t> = "John"; //here value is John and the data type is String </a:t>
            </a:r>
          </a:p>
          <a:p>
            <a:r>
              <a:rPr lang="en-IN" dirty="0" err="1"/>
              <a:t>custName</a:t>
            </a:r>
            <a:r>
              <a:rPr lang="en-IN" dirty="0"/>
              <a:t> = undefined; //here value and the data type are undefined </a:t>
            </a:r>
          </a:p>
        </p:txBody>
      </p:sp>
      <p:sp>
        <p:nvSpPr>
          <p:cNvPr id="7" name="TextBox 6">
            <a:extLst>
              <a:ext uri="{FF2B5EF4-FFF2-40B4-BE49-F238E27FC236}">
                <a16:creationId xmlns:a16="http://schemas.microsoft.com/office/drawing/2014/main" id="{4E8B84E0-DE4B-85C9-0B6D-468C3A23F42A}"/>
              </a:ext>
            </a:extLst>
          </p:cNvPr>
          <p:cNvSpPr txBox="1"/>
          <p:nvPr/>
        </p:nvSpPr>
        <p:spPr>
          <a:xfrm>
            <a:off x="362932" y="1583232"/>
            <a:ext cx="11401720" cy="2246769"/>
          </a:xfrm>
          <a:prstGeom prst="rect">
            <a:avLst/>
          </a:prstGeom>
          <a:noFill/>
        </p:spPr>
        <p:txBody>
          <a:bodyPr wrap="square">
            <a:spAutoFit/>
          </a:bodyPr>
          <a:lstStyle/>
          <a:p>
            <a:r>
              <a:rPr lang="en-US" sz="2000" b="1" dirty="0">
                <a:solidFill>
                  <a:schemeClr val="tx1">
                    <a:lumMod val="65000"/>
                    <a:lumOff val="35000"/>
                  </a:schemeClr>
                </a:solidFill>
                <a:effectLst/>
              </a:rPr>
              <a:t>null</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null value represents "no object".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Null data type is required as JavaScript variable intended to be assigned with the object at a later point in the program can be assigned null during the declaration.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1: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B30DC0E-27BF-506F-2F98-F2E0F8BE41AC}"/>
              </a:ext>
            </a:extLst>
          </p:cNvPr>
          <p:cNvSpPr txBox="1"/>
          <p:nvPr/>
        </p:nvSpPr>
        <p:spPr>
          <a:xfrm>
            <a:off x="362932" y="3830001"/>
            <a:ext cx="6099142" cy="923330"/>
          </a:xfrm>
          <a:prstGeom prst="rect">
            <a:avLst/>
          </a:prstGeom>
          <a:noFill/>
        </p:spPr>
        <p:txBody>
          <a:bodyPr wrap="square">
            <a:spAutoFit/>
          </a:bodyPr>
          <a:lstStyle/>
          <a:p>
            <a:r>
              <a:rPr lang="en-IN" dirty="0"/>
              <a:t>let item = null;  </a:t>
            </a:r>
          </a:p>
          <a:p>
            <a:r>
              <a:rPr lang="en-IN" dirty="0"/>
              <a:t>// variable item is intended to be assigned with object later. Hence null is assigned during variable declaration. </a:t>
            </a:r>
          </a:p>
        </p:txBody>
      </p:sp>
      <p:sp>
        <p:nvSpPr>
          <p:cNvPr id="11" name="TextBox 10">
            <a:extLst>
              <a:ext uri="{FF2B5EF4-FFF2-40B4-BE49-F238E27FC236}">
                <a16:creationId xmlns:a16="http://schemas.microsoft.com/office/drawing/2014/main" id="{923726AB-CA47-988C-CF45-205224E362D5}"/>
              </a:ext>
            </a:extLst>
          </p:cNvPr>
          <p:cNvSpPr txBox="1"/>
          <p:nvPr/>
        </p:nvSpPr>
        <p:spPr>
          <a:xfrm>
            <a:off x="362932" y="4920825"/>
            <a:ext cx="11486561" cy="707886"/>
          </a:xfrm>
          <a:prstGeom prst="rect">
            <a:avLst/>
          </a:prstGeom>
          <a:noFill/>
        </p:spPr>
        <p:txBody>
          <a:bodyPr wrap="square">
            <a:spAutoFit/>
          </a:bodyPr>
          <a:lstStyle/>
          <a:p>
            <a:r>
              <a:rPr lang="en-US" sz="2000" dirty="0">
                <a:solidFill>
                  <a:schemeClr val="tx1">
                    <a:lumMod val="65000"/>
                    <a:lumOff val="35000"/>
                  </a:schemeClr>
                </a:solidFill>
                <a:effectLst/>
              </a:rPr>
              <a:t>If required, the JavaScript variable can also be checked if it is pointing to a valid object or null. </a:t>
            </a:r>
          </a:p>
          <a:p>
            <a:r>
              <a:rPr lang="en-US" sz="2000" b="1" dirty="0">
                <a:solidFill>
                  <a:schemeClr val="tx1">
                    <a:lumMod val="65000"/>
                    <a:lumOff val="35000"/>
                  </a:schemeClr>
                </a:solidFill>
                <a:effectLst/>
              </a:rPr>
              <a:t>Example 2:</a:t>
            </a:r>
            <a:endParaRPr lang="en-US" sz="2000" dirty="0">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68328F66-BE49-4958-29AA-243C59B0E731}"/>
              </a:ext>
            </a:extLst>
          </p:cNvPr>
          <p:cNvSpPr txBox="1"/>
          <p:nvPr/>
        </p:nvSpPr>
        <p:spPr>
          <a:xfrm>
            <a:off x="456066" y="5659489"/>
            <a:ext cx="6099142" cy="369332"/>
          </a:xfrm>
          <a:prstGeom prst="rect">
            <a:avLst/>
          </a:prstGeom>
          <a:noFill/>
        </p:spPr>
        <p:txBody>
          <a:bodyPr wrap="square">
            <a:spAutoFit/>
          </a:bodyPr>
          <a:lstStyle/>
          <a:p>
            <a:r>
              <a:rPr lang="en-IN" dirty="0" err="1"/>
              <a:t>document.write</a:t>
            </a:r>
            <a:r>
              <a:rPr lang="en-IN" dirty="0"/>
              <a:t>(item==null); </a:t>
            </a:r>
          </a:p>
        </p:txBody>
      </p:sp>
    </p:spTree>
    <p:extLst>
      <p:ext uri="{BB962C8B-B14F-4D97-AF65-F5344CB8AC3E}">
        <p14:creationId xmlns:p14="http://schemas.microsoft.com/office/powerpoint/2010/main" val="178011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20B97F-BB34-4337-63A1-6E4775858D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2152C6-DF9E-0FA0-616B-A31C1C1D2096}"/>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4" name="Rectangle 1">
            <a:extLst>
              <a:ext uri="{FF2B5EF4-FFF2-40B4-BE49-F238E27FC236}">
                <a16:creationId xmlns:a16="http://schemas.microsoft.com/office/drawing/2014/main" id="{9A6DB777-A8E9-DF36-B328-9E5B1474E006}"/>
              </a:ext>
            </a:extLst>
          </p:cNvPr>
          <p:cNvSpPr>
            <a:spLocks noChangeArrowheads="1"/>
          </p:cNvSpPr>
          <p:nvPr/>
        </p:nvSpPr>
        <p:spPr bwMode="auto">
          <a:xfrm>
            <a:off x="952108" y="591343"/>
            <a:ext cx="99169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a special numeric type that provides support for integers of random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generated by appending n to the end of an integer literal or by calling the function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that generates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from strings, numbers,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443E33B8-AA5D-4F67-BF6F-F945F522873A}"/>
              </a:ext>
            </a:extLst>
          </p:cNvPr>
          <p:cNvSpPr txBox="1"/>
          <p:nvPr/>
        </p:nvSpPr>
        <p:spPr>
          <a:xfrm>
            <a:off x="989029" y="2222559"/>
            <a:ext cx="10605940" cy="1200329"/>
          </a:xfrm>
          <a:prstGeom prst="rect">
            <a:avLst/>
          </a:prstGeom>
          <a:noFill/>
        </p:spPr>
        <p:txBody>
          <a:bodyPr wrap="square">
            <a:spAutoFit/>
          </a:bodyPr>
          <a:lstStyle/>
          <a:p>
            <a:r>
              <a:rPr lang="en-IN" dirty="0" err="1"/>
              <a:t>const</a:t>
            </a:r>
            <a:r>
              <a:rPr lang="en-IN" dirty="0"/>
              <a:t> </a:t>
            </a:r>
            <a:r>
              <a:rPr lang="en-IN" dirty="0" err="1"/>
              <a:t>bigintvar</a:t>
            </a:r>
            <a:r>
              <a:rPr lang="en-IN" dirty="0"/>
              <a:t> = 67423478234689887894747472389477823647n;</a:t>
            </a:r>
          </a:p>
          <a:p>
            <a:r>
              <a:rPr lang="en-IN" dirty="0"/>
              <a:t>OR</a:t>
            </a:r>
          </a:p>
          <a:p>
            <a:r>
              <a:rPr lang="en-IN" dirty="0" err="1"/>
              <a:t>const</a:t>
            </a:r>
            <a:r>
              <a:rPr lang="en-IN" dirty="0"/>
              <a:t> </a:t>
            </a:r>
            <a:r>
              <a:rPr lang="en-IN" dirty="0" err="1"/>
              <a:t>bigintvar</a:t>
            </a:r>
            <a:r>
              <a:rPr lang="en-IN" dirty="0"/>
              <a:t> = </a:t>
            </a:r>
            <a:r>
              <a:rPr lang="en-IN" dirty="0" err="1"/>
              <a:t>BigInt</a:t>
            </a:r>
            <a:r>
              <a:rPr lang="en-IN" dirty="0"/>
              <a:t>("67423478234689887894747472389477823647");</a:t>
            </a:r>
          </a:p>
          <a:p>
            <a:r>
              <a:rPr lang="en-IN" dirty="0" err="1"/>
              <a:t>const</a:t>
            </a:r>
            <a:r>
              <a:rPr lang="en-IN" dirty="0"/>
              <a:t> </a:t>
            </a:r>
            <a:r>
              <a:rPr lang="en-IN" dirty="0" err="1"/>
              <a:t>bigintFromNumber</a:t>
            </a:r>
            <a:r>
              <a:rPr lang="en-IN" dirty="0"/>
              <a:t> = </a:t>
            </a:r>
            <a:r>
              <a:rPr lang="en-IN" dirty="0" err="1"/>
              <a:t>BigInt</a:t>
            </a:r>
            <a:r>
              <a:rPr lang="en-IN" dirty="0"/>
              <a:t>(10); // same as 10n</a:t>
            </a:r>
          </a:p>
        </p:txBody>
      </p:sp>
      <p:sp>
        <p:nvSpPr>
          <p:cNvPr id="8" name="TextBox 7">
            <a:extLst>
              <a:ext uri="{FF2B5EF4-FFF2-40B4-BE49-F238E27FC236}">
                <a16:creationId xmlns:a16="http://schemas.microsoft.com/office/drawing/2014/main" id="{57E99371-F616-4B66-CE95-0051B6703BED}"/>
              </a:ext>
            </a:extLst>
          </p:cNvPr>
          <p:cNvSpPr txBox="1"/>
          <p:nvPr/>
        </p:nvSpPr>
        <p:spPr>
          <a:xfrm>
            <a:off x="952108" y="3585336"/>
            <a:ext cx="11162122" cy="1015663"/>
          </a:xfrm>
          <a:prstGeom prst="rect">
            <a:avLst/>
          </a:prstGeom>
          <a:noFill/>
        </p:spPr>
        <p:txBody>
          <a:bodyPr wrap="square">
            <a:spAutoFit/>
          </a:bodyPr>
          <a:lstStyle/>
          <a:p>
            <a:r>
              <a:rPr lang="en-US" sz="2000" dirty="0">
                <a:solidFill>
                  <a:schemeClr val="tx1">
                    <a:lumMod val="65000"/>
                    <a:lumOff val="35000"/>
                  </a:schemeClr>
                </a:solidFill>
                <a:effectLst/>
              </a:rPr>
              <a:t>common math operations can be done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as regular numbers. But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cannot be mixed in the expression.</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60936EDB-525E-43BF-206E-01295715A0D4}"/>
              </a:ext>
            </a:extLst>
          </p:cNvPr>
          <p:cNvSpPr txBox="1"/>
          <p:nvPr/>
        </p:nvSpPr>
        <p:spPr>
          <a:xfrm>
            <a:off x="952107" y="4763447"/>
            <a:ext cx="8653805" cy="923330"/>
          </a:xfrm>
          <a:prstGeom prst="rect">
            <a:avLst/>
          </a:prstGeom>
          <a:noFill/>
        </p:spPr>
        <p:txBody>
          <a:bodyPr wrap="square">
            <a:spAutoFit/>
          </a:bodyPr>
          <a:lstStyle/>
          <a:p>
            <a:r>
              <a:rPr lang="en-IN" dirty="0"/>
              <a:t>alert(3n + 2n); // 5</a:t>
            </a:r>
          </a:p>
          <a:p>
            <a:r>
              <a:rPr lang="en-IN" dirty="0"/>
              <a:t>alert(7n / 2n); // 3</a:t>
            </a:r>
          </a:p>
          <a:p>
            <a:r>
              <a:rPr lang="en-IN" dirty="0"/>
              <a:t>alert(8n + 2); // Error: Cannot mix </a:t>
            </a:r>
            <a:r>
              <a:rPr lang="en-IN" dirty="0" err="1"/>
              <a:t>BigInt</a:t>
            </a:r>
            <a:r>
              <a:rPr lang="en-IN" dirty="0"/>
              <a:t> and other types</a:t>
            </a:r>
          </a:p>
        </p:txBody>
      </p:sp>
    </p:spTree>
    <p:extLst>
      <p:ext uri="{BB962C8B-B14F-4D97-AF65-F5344CB8AC3E}">
        <p14:creationId xmlns:p14="http://schemas.microsoft.com/office/powerpoint/2010/main" val="381895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5BC40A-CF1B-CD63-08EF-43B02562CF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6143A4-41FA-7747-EAE5-4C288FE2896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765C4812-80A5-9EB4-A429-A5078FDDE40E}"/>
              </a:ext>
            </a:extLst>
          </p:cNvPr>
          <p:cNvSpPr txBox="1"/>
          <p:nvPr/>
        </p:nvSpPr>
        <p:spPr>
          <a:xfrm>
            <a:off x="989028" y="725393"/>
            <a:ext cx="10049759" cy="2246769"/>
          </a:xfrm>
          <a:prstGeom prst="rect">
            <a:avLst/>
          </a:prstGeom>
          <a:noFill/>
        </p:spPr>
        <p:txBody>
          <a:bodyPr wrap="square">
            <a:spAutoFit/>
          </a:bodyPr>
          <a:lstStyle/>
          <a:p>
            <a:r>
              <a:rPr lang="en-US" sz="2000" dirty="0">
                <a:solidFill>
                  <a:schemeClr val="tx1">
                    <a:lumMod val="65000"/>
                    <a:lumOff val="35000"/>
                  </a:schemeClr>
                </a:solidFill>
                <a:effectLst/>
              </a:rPr>
              <a:t>Here the division returns the result rounded towards zero, without the decimal part. Thus, all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return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a:t>
            </a:r>
          </a:p>
          <a:p>
            <a:endParaRPr lang="en-US" sz="2000" dirty="0">
              <a:solidFill>
                <a:schemeClr val="tx1">
                  <a:lumMod val="65000"/>
                  <a:lumOff val="35000"/>
                </a:schemeClr>
              </a:solidFill>
            </a:endParaRPr>
          </a:p>
          <a:p>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must be explicitly converted using either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or Number(), as shown below:</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07D41E-59D6-48A9-1A3A-19BE2C3E8B67}"/>
              </a:ext>
            </a:extLst>
          </p:cNvPr>
          <p:cNvSpPr txBox="1"/>
          <p:nvPr/>
        </p:nvSpPr>
        <p:spPr>
          <a:xfrm>
            <a:off x="989029" y="3082094"/>
            <a:ext cx="6099142" cy="1754326"/>
          </a:xfrm>
          <a:prstGeom prst="rect">
            <a:avLst/>
          </a:prstGeom>
          <a:noFill/>
        </p:spPr>
        <p:txBody>
          <a:bodyPr wrap="square">
            <a:spAutoFit/>
          </a:bodyPr>
          <a:lstStyle/>
          <a:p>
            <a:r>
              <a:rPr lang="en-IN" dirty="0"/>
              <a:t>let </a:t>
            </a:r>
            <a:r>
              <a:rPr lang="en-IN" dirty="0" err="1"/>
              <a:t>bigintvar</a:t>
            </a:r>
            <a:r>
              <a:rPr lang="en-IN" dirty="0"/>
              <a:t> = 6n;</a:t>
            </a:r>
          </a:p>
          <a:p>
            <a:r>
              <a:rPr lang="en-IN" dirty="0"/>
              <a:t>let </a:t>
            </a:r>
            <a:r>
              <a:rPr lang="en-IN" dirty="0" err="1"/>
              <a:t>numvar</a:t>
            </a:r>
            <a:r>
              <a:rPr lang="en-IN" dirty="0"/>
              <a:t> = 3;</a:t>
            </a:r>
          </a:p>
          <a:p>
            <a:r>
              <a:rPr lang="en-IN" dirty="0"/>
              <a:t>// number to </a:t>
            </a:r>
            <a:r>
              <a:rPr lang="en-IN" dirty="0" err="1"/>
              <a:t>bigint</a:t>
            </a:r>
            <a:endParaRPr lang="en-IN" dirty="0"/>
          </a:p>
          <a:p>
            <a:r>
              <a:rPr lang="en-IN" dirty="0"/>
              <a:t>alert(</a:t>
            </a:r>
            <a:r>
              <a:rPr lang="en-IN" dirty="0" err="1"/>
              <a:t>bigintvar</a:t>
            </a:r>
            <a:r>
              <a:rPr lang="en-IN" dirty="0"/>
              <a:t> + </a:t>
            </a:r>
            <a:r>
              <a:rPr lang="en-IN" dirty="0" err="1"/>
              <a:t>BigInt</a:t>
            </a:r>
            <a:r>
              <a:rPr lang="en-IN" dirty="0"/>
              <a:t>(</a:t>
            </a:r>
            <a:r>
              <a:rPr lang="en-IN" dirty="0" err="1"/>
              <a:t>numvar</a:t>
            </a:r>
            <a:r>
              <a:rPr lang="en-IN" dirty="0"/>
              <a:t>)); // 9</a:t>
            </a:r>
          </a:p>
          <a:p>
            <a:r>
              <a:rPr lang="en-IN" dirty="0"/>
              <a:t>// </a:t>
            </a:r>
            <a:r>
              <a:rPr lang="en-IN" dirty="0" err="1"/>
              <a:t>bigint</a:t>
            </a:r>
            <a:r>
              <a:rPr lang="en-IN" dirty="0"/>
              <a:t> to number</a:t>
            </a:r>
          </a:p>
          <a:p>
            <a:r>
              <a:rPr lang="en-IN" dirty="0"/>
              <a:t>alert(Number(</a:t>
            </a:r>
            <a:r>
              <a:rPr lang="en-IN" dirty="0" err="1"/>
              <a:t>bigintvar</a:t>
            </a:r>
            <a:r>
              <a:rPr lang="en-IN" dirty="0"/>
              <a:t> ) + </a:t>
            </a:r>
            <a:r>
              <a:rPr lang="en-IN" dirty="0" err="1"/>
              <a:t>numvar</a:t>
            </a:r>
            <a:r>
              <a:rPr lang="en-IN" dirty="0"/>
              <a:t>); // 9</a:t>
            </a:r>
          </a:p>
        </p:txBody>
      </p:sp>
      <p:sp>
        <p:nvSpPr>
          <p:cNvPr id="9" name="TextBox 8">
            <a:extLst>
              <a:ext uri="{FF2B5EF4-FFF2-40B4-BE49-F238E27FC236}">
                <a16:creationId xmlns:a16="http://schemas.microsoft.com/office/drawing/2014/main" id="{010DD67E-7B6C-7D34-8396-AC8BF0C6DC10}"/>
              </a:ext>
            </a:extLst>
          </p:cNvPr>
          <p:cNvSpPr txBox="1"/>
          <p:nvPr/>
        </p:nvSpPr>
        <p:spPr>
          <a:xfrm>
            <a:off x="989028" y="5040686"/>
            <a:ext cx="10917025" cy="707886"/>
          </a:xfrm>
          <a:prstGeom prst="rect">
            <a:avLst/>
          </a:prstGeom>
          <a:noFill/>
        </p:spPr>
        <p:txBody>
          <a:bodyPr wrap="square">
            <a:spAutoFit/>
          </a:bodyPr>
          <a:lstStyle/>
          <a:p>
            <a:r>
              <a:rPr lang="en-US" sz="2000" dirty="0">
                <a:solidFill>
                  <a:schemeClr val="tx1">
                    <a:lumMod val="65000"/>
                    <a:lumOff val="35000"/>
                  </a:schemeClr>
                </a:solidFill>
                <a:effectLst/>
              </a:rPr>
              <a:t>In the above example, if the </a:t>
            </a:r>
            <a:r>
              <a:rPr lang="en-US" sz="2000" dirty="0" err="1">
                <a:solidFill>
                  <a:schemeClr val="tx1">
                    <a:lumMod val="65000"/>
                    <a:lumOff val="35000"/>
                  </a:schemeClr>
                </a:solidFill>
                <a:effectLst/>
              </a:rPr>
              <a:t>bigintvar</a:t>
            </a:r>
            <a:r>
              <a:rPr lang="en-US" sz="2000" dirty="0">
                <a:solidFill>
                  <a:schemeClr val="tx1">
                    <a:lumMod val="65000"/>
                    <a:lumOff val="35000"/>
                  </a:schemeClr>
                </a:solidFill>
                <a:effectLst/>
              </a:rPr>
              <a:t> is too large that it won’t fit the number type, then extra bits will be cut off.</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7340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00863F-C9DB-CB51-1DBD-3015461F10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51D1EA-B48D-62F1-7D32-F03D69236FC2}"/>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A724B682-9F4F-D46E-F135-CCE77D7B3B2B}"/>
              </a:ext>
            </a:extLst>
          </p:cNvPr>
          <p:cNvSpPr txBox="1"/>
          <p:nvPr/>
        </p:nvSpPr>
        <p:spPr>
          <a:xfrm>
            <a:off x="989029" y="669551"/>
            <a:ext cx="9672686" cy="707886"/>
          </a:xfrm>
          <a:prstGeom prst="rect">
            <a:avLst/>
          </a:prstGeom>
          <a:noFill/>
        </p:spPr>
        <p:txBody>
          <a:bodyPr wrap="square">
            <a:spAutoFit/>
          </a:bodyPr>
          <a:lstStyle/>
          <a:p>
            <a:r>
              <a:rPr lang="en-US" sz="2000" dirty="0">
                <a:solidFill>
                  <a:schemeClr val="tx1">
                    <a:lumMod val="65000"/>
                    <a:lumOff val="35000"/>
                  </a:schemeClr>
                </a:solidFill>
                <a:effectLst/>
              </a:rPr>
              <a:t>Talking about comparison and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it works fine.</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DE0F36C-3F71-6531-72B3-DB6AA5EA27AD}"/>
              </a:ext>
            </a:extLst>
          </p:cNvPr>
          <p:cNvSpPr txBox="1"/>
          <p:nvPr/>
        </p:nvSpPr>
        <p:spPr>
          <a:xfrm>
            <a:off x="989029" y="1477353"/>
            <a:ext cx="6099142" cy="646331"/>
          </a:xfrm>
          <a:prstGeom prst="rect">
            <a:avLst/>
          </a:prstGeom>
          <a:noFill/>
        </p:spPr>
        <p:txBody>
          <a:bodyPr wrap="square">
            <a:spAutoFit/>
          </a:bodyPr>
          <a:lstStyle/>
          <a:p>
            <a:r>
              <a:rPr lang="en-IN" dirty="0"/>
              <a:t>alert( 8n &gt; 2n ); // true</a:t>
            </a:r>
          </a:p>
          <a:p>
            <a:r>
              <a:rPr lang="en-IN" dirty="0"/>
              <a:t>alert( 4n &gt; 2 ); // true</a:t>
            </a:r>
          </a:p>
        </p:txBody>
      </p:sp>
      <p:sp>
        <p:nvSpPr>
          <p:cNvPr id="8" name="Rectangle 1">
            <a:extLst>
              <a:ext uri="{FF2B5EF4-FFF2-40B4-BE49-F238E27FC236}">
                <a16:creationId xmlns:a16="http://schemas.microsoft.com/office/drawing/2014/main" id="{86F2284B-0549-A436-F462-B84AD72295ED}"/>
              </a:ext>
            </a:extLst>
          </p:cNvPr>
          <p:cNvSpPr>
            <a:spLocks noChangeArrowheads="1"/>
          </p:cNvSpPr>
          <p:nvPr/>
        </p:nvSpPr>
        <p:spPr bwMode="auto">
          <a:xfrm>
            <a:off x="320510" y="2343399"/>
            <a:ext cx="115572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Even though numbers and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belong to different types, they can be equal ==, but not strictly equal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10" name="TextBox 9">
            <a:extLst>
              <a:ext uri="{FF2B5EF4-FFF2-40B4-BE49-F238E27FC236}">
                <a16:creationId xmlns:a16="http://schemas.microsoft.com/office/drawing/2014/main" id="{E8ADD51B-1655-A5E9-DB58-2966D9CE1058}"/>
              </a:ext>
            </a:extLst>
          </p:cNvPr>
          <p:cNvSpPr txBox="1"/>
          <p:nvPr/>
        </p:nvSpPr>
        <p:spPr>
          <a:xfrm>
            <a:off x="464443" y="3359062"/>
            <a:ext cx="6099142" cy="646331"/>
          </a:xfrm>
          <a:prstGeom prst="rect">
            <a:avLst/>
          </a:prstGeom>
          <a:noFill/>
        </p:spPr>
        <p:txBody>
          <a:bodyPr wrap="square">
            <a:spAutoFit/>
          </a:bodyPr>
          <a:lstStyle/>
          <a:p>
            <a:r>
              <a:rPr lang="en-IN" dirty="0"/>
              <a:t>alert( 5 == 5n ); // true</a:t>
            </a:r>
          </a:p>
          <a:p>
            <a:r>
              <a:rPr lang="en-IN" dirty="0"/>
              <a:t>alert( 5 === 5n ); // false</a:t>
            </a:r>
          </a:p>
        </p:txBody>
      </p:sp>
      <p:sp>
        <p:nvSpPr>
          <p:cNvPr id="11" name="Rectangle 2">
            <a:extLst>
              <a:ext uri="{FF2B5EF4-FFF2-40B4-BE49-F238E27FC236}">
                <a16:creationId xmlns:a16="http://schemas.microsoft.com/office/drawing/2014/main" id="{5286D0F4-6547-BCB1-3CAE-F0CF2E477FCC}"/>
              </a:ext>
            </a:extLst>
          </p:cNvPr>
          <p:cNvSpPr>
            <a:spLocks noChangeArrowheads="1"/>
          </p:cNvSpPr>
          <p:nvPr/>
        </p:nvSpPr>
        <p:spPr bwMode="auto">
          <a:xfrm>
            <a:off x="323652" y="4279361"/>
            <a:ext cx="110301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lumMod val="65000"/>
                    <a:lumOff val="35000"/>
                  </a:schemeClr>
                </a:solidFill>
                <a:effectLst/>
              </a:rPr>
              <a:t>When inside if or other boolean operations, BigInts behave like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lumMod val="65000"/>
                    <a:lumOff val="35000"/>
                  </a:schemeClr>
                </a:solidFill>
                <a:effectLst/>
              </a:rPr>
              <a:t>Example:</a:t>
            </a:r>
            <a:endParaRPr kumimoji="0" lang="en-US" altLang="en-US" sz="2000" b="0" i="0" u="none" strike="noStrike" cap="none" normalizeH="0" baseline="0">
              <a:ln>
                <a:noFill/>
              </a:ln>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DC75B1C8-7FE5-BCEC-E44B-6F7904CD083C}"/>
              </a:ext>
            </a:extLst>
          </p:cNvPr>
          <p:cNvSpPr txBox="1"/>
          <p:nvPr/>
        </p:nvSpPr>
        <p:spPr>
          <a:xfrm>
            <a:off x="320510" y="5191277"/>
            <a:ext cx="6099142" cy="923330"/>
          </a:xfrm>
          <a:prstGeom prst="rect">
            <a:avLst/>
          </a:prstGeom>
          <a:noFill/>
        </p:spPr>
        <p:txBody>
          <a:bodyPr wrap="square">
            <a:spAutoFit/>
          </a:bodyPr>
          <a:lstStyle/>
          <a:p>
            <a:r>
              <a:rPr lang="en-IN" dirty="0"/>
              <a:t>if (0n) {</a:t>
            </a:r>
          </a:p>
          <a:p>
            <a:r>
              <a:rPr lang="en-IN" dirty="0"/>
              <a:t>  // never executes</a:t>
            </a:r>
          </a:p>
          <a:p>
            <a:r>
              <a:rPr lang="en-IN" dirty="0"/>
              <a:t>}</a:t>
            </a:r>
          </a:p>
        </p:txBody>
      </p:sp>
    </p:spTree>
    <p:extLst>
      <p:ext uri="{BB962C8B-B14F-4D97-AF65-F5344CB8AC3E}">
        <p14:creationId xmlns:p14="http://schemas.microsoft.com/office/powerpoint/2010/main" val="794795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AF97A4-8F62-33A1-C7A1-B6EAE5A670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D14291-AB66-D501-64AD-E891D71EBC6D}"/>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4" name="Rectangle 1">
            <a:extLst>
              <a:ext uri="{FF2B5EF4-FFF2-40B4-BE49-F238E27FC236}">
                <a16:creationId xmlns:a16="http://schemas.microsoft.com/office/drawing/2014/main" id="{D47A1346-2D49-37DA-2CE3-C452EE59FD2C}"/>
              </a:ext>
            </a:extLst>
          </p:cNvPr>
          <p:cNvSpPr>
            <a:spLocks noChangeArrowheads="1"/>
          </p:cNvSpPr>
          <p:nvPr/>
        </p:nvSpPr>
        <p:spPr bwMode="auto">
          <a:xfrm>
            <a:off x="923827" y="654272"/>
            <a:ext cx="1010553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0n is </a:t>
            </a:r>
            <a:r>
              <a:rPr kumimoji="0" lang="en-US" altLang="en-US" sz="2000" b="0" i="0" u="none" strike="noStrike" cap="none" normalizeH="0" baseline="0" dirty="0" err="1">
                <a:ln>
                  <a:noFill/>
                </a:ln>
                <a:solidFill>
                  <a:schemeClr val="tx1">
                    <a:lumMod val="65000"/>
                    <a:lumOff val="35000"/>
                  </a:schemeClr>
                </a:solidFill>
                <a:effectLst/>
              </a:rPr>
              <a:t>falsy</a:t>
            </a:r>
            <a:r>
              <a:rPr kumimoji="0" lang="en-US" altLang="en-US" sz="2000" b="0" i="0" u="none" strike="noStrike" cap="none" normalizeH="0" baseline="0" dirty="0">
                <a:ln>
                  <a:noFill/>
                </a:ln>
                <a:solidFill>
                  <a:schemeClr val="tx1">
                    <a:lumMod val="65000"/>
                    <a:lumOff val="35000"/>
                  </a:schemeClr>
                </a:solidFill>
                <a:effectLst/>
              </a:rPr>
              <a:t>, other values are considered to be truthy.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Boolean operators, such as ||, &amp;&amp; and others also work perfectly with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similar to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7FA0F830-50E5-13A2-8451-8977AA45E797}"/>
              </a:ext>
            </a:extLst>
          </p:cNvPr>
          <p:cNvSpPr txBox="1"/>
          <p:nvPr/>
        </p:nvSpPr>
        <p:spPr>
          <a:xfrm>
            <a:off x="923827" y="2692692"/>
            <a:ext cx="6099142" cy="1200329"/>
          </a:xfrm>
          <a:prstGeom prst="rect">
            <a:avLst/>
          </a:prstGeom>
          <a:noFill/>
        </p:spPr>
        <p:txBody>
          <a:bodyPr wrap="square">
            <a:spAutoFit/>
          </a:bodyPr>
          <a:lstStyle/>
          <a:p>
            <a:r>
              <a:rPr lang="en-IN" dirty="0"/>
              <a:t>alert( 1n || 2 ); </a:t>
            </a:r>
          </a:p>
          <a:p>
            <a:r>
              <a:rPr lang="en-IN" dirty="0"/>
              <a:t>// 1, here 1n is considered truthy</a:t>
            </a:r>
          </a:p>
          <a:p>
            <a:r>
              <a:rPr lang="en-IN" dirty="0"/>
              <a:t>alert( 0n || 2 ); </a:t>
            </a:r>
          </a:p>
          <a:p>
            <a:r>
              <a:rPr lang="en-IN" dirty="0"/>
              <a:t>// 2, here 0n is considered </a:t>
            </a:r>
            <a:r>
              <a:rPr lang="en-IN" dirty="0" err="1"/>
              <a:t>falsy</a:t>
            </a:r>
            <a:endParaRPr lang="en-IN" dirty="0"/>
          </a:p>
        </p:txBody>
      </p:sp>
    </p:spTree>
    <p:extLst>
      <p:ext uri="{BB962C8B-B14F-4D97-AF65-F5344CB8AC3E}">
        <p14:creationId xmlns:p14="http://schemas.microsoft.com/office/powerpoint/2010/main" val="194769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BE845-56AA-57F3-6A26-7D9538CAC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ACFCC-72C6-0980-7F5D-A2182CB98613}"/>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E8F0C62-3BCF-296A-D1AA-8900B776D3ED}"/>
              </a:ext>
            </a:extLst>
          </p:cNvPr>
          <p:cNvSpPr txBox="1"/>
          <p:nvPr/>
        </p:nvSpPr>
        <p:spPr>
          <a:xfrm>
            <a:off x="909686" y="597758"/>
            <a:ext cx="6099142" cy="461665"/>
          </a:xfrm>
          <a:prstGeom prst="rect">
            <a:avLst/>
          </a:prstGeom>
          <a:noFill/>
        </p:spPr>
        <p:txBody>
          <a:bodyPr wrap="square">
            <a:spAutoFit/>
          </a:bodyPr>
          <a:lstStyle/>
          <a:p>
            <a:r>
              <a:rPr lang="en-IN" sz="2400" b="1" dirty="0">
                <a:solidFill>
                  <a:schemeClr val="tx1">
                    <a:lumMod val="65000"/>
                    <a:lumOff val="35000"/>
                  </a:schemeClr>
                </a:solidFill>
              </a:rPr>
              <a:t>Non-Primitive Data Types </a:t>
            </a:r>
          </a:p>
        </p:txBody>
      </p:sp>
      <p:sp>
        <p:nvSpPr>
          <p:cNvPr id="7" name="TextBox 6">
            <a:extLst>
              <a:ext uri="{FF2B5EF4-FFF2-40B4-BE49-F238E27FC236}">
                <a16:creationId xmlns:a16="http://schemas.microsoft.com/office/drawing/2014/main" id="{73D3D549-6BDB-F0F6-830B-61E8F6E00FA9}"/>
              </a:ext>
            </a:extLst>
          </p:cNvPr>
          <p:cNvSpPr txBox="1"/>
          <p:nvPr/>
        </p:nvSpPr>
        <p:spPr>
          <a:xfrm>
            <a:off x="249809" y="1269522"/>
            <a:ext cx="11250891" cy="3785652"/>
          </a:xfrm>
          <a:prstGeom prst="rect">
            <a:avLst/>
          </a:prstGeom>
          <a:noFill/>
        </p:spPr>
        <p:txBody>
          <a:bodyPr wrap="square">
            <a:spAutoFit/>
          </a:bodyPr>
          <a:lstStyle/>
          <a:p>
            <a:r>
              <a:rPr lang="en-US" sz="2000" dirty="0">
                <a:solidFill>
                  <a:schemeClr val="tx1">
                    <a:lumMod val="65000"/>
                    <a:lumOff val="35000"/>
                  </a:schemeClr>
                </a:solidFill>
                <a:effectLst/>
              </a:rPr>
              <a:t>The data type is said to be non-primitive if it is a collection of multiple values. </a:t>
            </a:r>
          </a:p>
          <a:p>
            <a:r>
              <a:rPr lang="en-US" sz="2000" dirty="0">
                <a:solidFill>
                  <a:schemeClr val="tx1">
                    <a:lumMod val="65000"/>
                    <a:lumOff val="35000"/>
                  </a:schemeClr>
                </a:solidFill>
                <a:effectLst/>
              </a:rPr>
              <a:t>The variables in JavaScript may not always hold only individual values which are with one of the primitive data types. </a:t>
            </a:r>
          </a:p>
          <a:p>
            <a:r>
              <a:rPr lang="en-US" sz="2000" dirty="0">
                <a:solidFill>
                  <a:schemeClr val="tx1">
                    <a:lumMod val="65000"/>
                    <a:lumOff val="35000"/>
                  </a:schemeClr>
                </a:solidFill>
                <a:effectLst/>
              </a:rPr>
              <a:t>There are times a group of values are stored inside a variable. </a:t>
            </a:r>
          </a:p>
          <a:p>
            <a:r>
              <a:rPr lang="en-US" sz="2000" dirty="0">
                <a:solidFill>
                  <a:schemeClr val="tx1">
                    <a:lumMod val="65000"/>
                    <a:lumOff val="35000"/>
                  </a:schemeClr>
                </a:solidFill>
                <a:effectLst/>
              </a:rPr>
              <a:t>JavaScript gives non-primitive data types named Object and Array, to implement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Objects in JavaScript are a collection of properties and are represented in the form of [key-value pairs]. </a:t>
            </a:r>
          </a:p>
          <a:p>
            <a:r>
              <a:rPr lang="en-US" sz="2000" dirty="0">
                <a:solidFill>
                  <a:schemeClr val="tx1">
                    <a:lumMod val="65000"/>
                    <a:lumOff val="35000"/>
                  </a:schemeClr>
                </a:solidFill>
                <a:effectLst/>
              </a:rPr>
              <a:t>The 'key' of a property is a string or a symbol and should be a legal identifier. </a:t>
            </a:r>
          </a:p>
          <a:p>
            <a:r>
              <a:rPr lang="en-US" sz="2000" dirty="0">
                <a:solidFill>
                  <a:schemeClr val="tx1">
                    <a:lumMod val="65000"/>
                    <a:lumOff val="35000"/>
                  </a:schemeClr>
                </a:solidFill>
                <a:effectLst/>
              </a:rPr>
              <a:t>The 'value' of a property can be any JavaScript value like Number, String, Boolean, or another object. </a:t>
            </a:r>
          </a:p>
          <a:p>
            <a:r>
              <a:rPr lang="en-US" sz="2000" dirty="0">
                <a:solidFill>
                  <a:schemeClr val="tx1">
                    <a:lumMod val="65000"/>
                    <a:lumOff val="35000"/>
                  </a:schemeClr>
                </a:solidFill>
                <a:effectLst/>
              </a:rPr>
              <a:t>JavaScript provides the number of built-in objects as a part of the language and user-defined JavaScript objects can be created using object literals</a:t>
            </a:r>
          </a:p>
        </p:txBody>
      </p:sp>
      <p:sp>
        <p:nvSpPr>
          <p:cNvPr id="9" name="TextBox 8">
            <a:extLst>
              <a:ext uri="{FF2B5EF4-FFF2-40B4-BE49-F238E27FC236}">
                <a16:creationId xmlns:a16="http://schemas.microsoft.com/office/drawing/2014/main" id="{B6C5C329-7F81-F3FF-28FE-1866EECF03E8}"/>
              </a:ext>
            </a:extLst>
          </p:cNvPr>
          <p:cNvSpPr txBox="1"/>
          <p:nvPr/>
        </p:nvSpPr>
        <p:spPr>
          <a:xfrm>
            <a:off x="249809" y="5055174"/>
            <a:ext cx="6099142" cy="400110"/>
          </a:xfrm>
          <a:prstGeom prst="rect">
            <a:avLst/>
          </a:prstGeom>
          <a:noFill/>
        </p:spPr>
        <p:txBody>
          <a:bodyPr wrap="square">
            <a:spAutoFit/>
          </a:bodyPr>
          <a:lstStyle/>
          <a:p>
            <a:r>
              <a:rPr lang="en-IN" sz="2000" b="1" dirty="0">
                <a:solidFill>
                  <a:schemeClr val="tx1">
                    <a:lumMod val="65000"/>
                    <a:lumOff val="35000"/>
                  </a:schemeClr>
                </a:solidFill>
              </a:rPr>
              <a:t>Syntax: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8FAB815-D05D-EE61-0B17-FF65BEF5AC2E}"/>
              </a:ext>
            </a:extLst>
          </p:cNvPr>
          <p:cNvSpPr txBox="1"/>
          <p:nvPr/>
        </p:nvSpPr>
        <p:spPr>
          <a:xfrm>
            <a:off x="249809" y="5380672"/>
            <a:ext cx="6099142" cy="1477328"/>
          </a:xfrm>
          <a:prstGeom prst="rect">
            <a:avLst/>
          </a:prstGeom>
          <a:noFill/>
        </p:spPr>
        <p:txBody>
          <a:bodyPr wrap="square">
            <a:spAutoFit/>
          </a:bodyPr>
          <a:lstStyle/>
          <a:p>
            <a:r>
              <a:rPr lang="en-IN" dirty="0"/>
              <a:t>{ </a:t>
            </a:r>
          </a:p>
          <a:p>
            <a:r>
              <a:rPr lang="en-IN" dirty="0"/>
              <a:t>  key1 : value1,  </a:t>
            </a:r>
          </a:p>
          <a:p>
            <a:r>
              <a:rPr lang="en-IN" dirty="0"/>
              <a:t>  key2 : value2, </a:t>
            </a:r>
          </a:p>
          <a:p>
            <a:r>
              <a:rPr lang="en-IN" dirty="0"/>
              <a:t>  key3 : value3  </a:t>
            </a:r>
          </a:p>
          <a:p>
            <a:r>
              <a:rPr lang="en-IN" dirty="0"/>
              <a:t>};</a:t>
            </a:r>
          </a:p>
        </p:txBody>
      </p:sp>
    </p:spTree>
    <p:extLst>
      <p:ext uri="{BB962C8B-B14F-4D97-AF65-F5344CB8AC3E}">
        <p14:creationId xmlns:p14="http://schemas.microsoft.com/office/powerpoint/2010/main" val="147761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863E72-22CF-1D8C-6018-5C869E326F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A7E12-9496-5468-C415-FD77267667C7}"/>
              </a:ext>
            </a:extLst>
          </p:cNvPr>
          <p:cNvSpPr>
            <a:spLocks noGrp="1"/>
          </p:cNvSpPr>
          <p:nvPr>
            <p:ph type="sldNum" sz="quarter" idx="12"/>
          </p:nvPr>
        </p:nvSpPr>
        <p:spPr/>
        <p:txBody>
          <a:bodyPr/>
          <a:lstStyle/>
          <a:p>
            <a:fld id="{4A777409-9C5A-4B07-8E32-19F22F7D558C}" type="slidenum">
              <a:rPr lang="en-IN" smtClean="0"/>
              <a:t>5</a:t>
            </a:fld>
            <a:endParaRPr lang="en-IN" dirty="0"/>
          </a:p>
        </p:txBody>
      </p:sp>
      <p:pic>
        <p:nvPicPr>
          <p:cNvPr id="5" name="Picture 4">
            <a:extLst>
              <a:ext uri="{FF2B5EF4-FFF2-40B4-BE49-F238E27FC236}">
                <a16:creationId xmlns:a16="http://schemas.microsoft.com/office/drawing/2014/main" id="{CFDFB818-F733-5F0B-0455-5A12881DF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571" y="710614"/>
            <a:ext cx="7142857" cy="3457143"/>
          </a:xfrm>
          <a:prstGeom prst="rect">
            <a:avLst/>
          </a:prstGeom>
        </p:spPr>
      </p:pic>
      <p:sp>
        <p:nvSpPr>
          <p:cNvPr id="7" name="TextBox 6">
            <a:extLst>
              <a:ext uri="{FF2B5EF4-FFF2-40B4-BE49-F238E27FC236}">
                <a16:creationId xmlns:a16="http://schemas.microsoft.com/office/drawing/2014/main" id="{50463865-D06B-1019-FEBB-B2379B1CF4C3}"/>
              </a:ext>
            </a:extLst>
          </p:cNvPr>
          <p:cNvSpPr txBox="1"/>
          <p:nvPr/>
        </p:nvSpPr>
        <p:spPr>
          <a:xfrm>
            <a:off x="353506" y="4427944"/>
            <a:ext cx="11128342" cy="400110"/>
          </a:xfrm>
          <a:prstGeom prst="rect">
            <a:avLst/>
          </a:prstGeom>
          <a:noFill/>
        </p:spPr>
        <p:txBody>
          <a:bodyPr wrap="square">
            <a:spAutoFit/>
          </a:bodyPr>
          <a:lstStyle/>
          <a:p>
            <a:r>
              <a:rPr lang="en-US" sz="2000" dirty="0">
                <a:solidFill>
                  <a:schemeClr val="tx1">
                    <a:lumMod val="65000"/>
                    <a:lumOff val="35000"/>
                  </a:schemeClr>
                </a:solidFill>
              </a:rPr>
              <a:t>How to handle the user click, validate the user data, and display the corresponding view?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01A0893-2A35-CDE2-63D1-0014DE1207A6}"/>
              </a:ext>
            </a:extLst>
          </p:cNvPr>
          <p:cNvSpPr txBox="1"/>
          <p:nvPr/>
        </p:nvSpPr>
        <p:spPr>
          <a:xfrm>
            <a:off x="353506" y="5013044"/>
            <a:ext cx="11571401" cy="1015663"/>
          </a:xfrm>
          <a:prstGeom prst="rect">
            <a:avLst/>
          </a:prstGeom>
          <a:noFill/>
        </p:spPr>
        <p:txBody>
          <a:bodyPr wrap="square">
            <a:spAutoFit/>
          </a:bodyPr>
          <a:lstStyle/>
          <a:p>
            <a:r>
              <a:rPr lang="en-US" sz="2000" dirty="0">
                <a:solidFill>
                  <a:schemeClr val="tx1">
                    <a:lumMod val="65000"/>
                    <a:lumOff val="35000"/>
                  </a:schemeClr>
                </a:solidFill>
              </a:rPr>
              <a:t>To implement the requirement of handling user action like a click of a button or link and to respond to these requests by displaying the expected output, server-side languages like Java/JSP can be used as shown in the below diagram.</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84570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496A44-C955-BA36-FCBB-A480DF9727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6112B6-29FD-CE0D-74B1-4413563FFB0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B655CA9A-533F-53B5-6749-1FEB0313950A}"/>
              </a:ext>
            </a:extLst>
          </p:cNvPr>
          <p:cNvSpPr txBox="1"/>
          <p:nvPr/>
        </p:nvSpPr>
        <p:spPr>
          <a:xfrm>
            <a:off x="989029" y="588332"/>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11CE9C-ABC1-7D03-FD79-DDEDCE93C617}"/>
              </a:ext>
            </a:extLst>
          </p:cNvPr>
          <p:cNvSpPr txBox="1"/>
          <p:nvPr/>
        </p:nvSpPr>
        <p:spPr>
          <a:xfrm>
            <a:off x="989029" y="1130745"/>
            <a:ext cx="6099142" cy="1754326"/>
          </a:xfrm>
          <a:prstGeom prst="rect">
            <a:avLst/>
          </a:prstGeom>
          <a:noFill/>
        </p:spPr>
        <p:txBody>
          <a:bodyPr wrap="square">
            <a:spAutoFit/>
          </a:bodyPr>
          <a:lstStyle/>
          <a:p>
            <a:r>
              <a:rPr lang="en-IN" dirty="0"/>
              <a:t>let </a:t>
            </a:r>
            <a:r>
              <a:rPr lang="en-IN" dirty="0" err="1"/>
              <a:t>mySmartPhone</a:t>
            </a:r>
            <a:r>
              <a:rPr lang="en-IN" dirty="0"/>
              <a:t> = { </a:t>
            </a:r>
          </a:p>
          <a:p>
            <a:r>
              <a:rPr lang="en-IN" dirty="0"/>
              <a:t>    name: "iPhone", </a:t>
            </a:r>
          </a:p>
          <a:p>
            <a:r>
              <a:rPr lang="en-IN" dirty="0"/>
              <a:t>    brand: "Apple", </a:t>
            </a:r>
          </a:p>
          <a:p>
            <a:r>
              <a:rPr lang="en-IN" dirty="0"/>
              <a:t>    platform: "iOS", </a:t>
            </a:r>
          </a:p>
          <a:p>
            <a:r>
              <a:rPr lang="en-IN" dirty="0"/>
              <a:t>    price: 50000 </a:t>
            </a:r>
          </a:p>
          <a:p>
            <a:r>
              <a:rPr lang="en-IN" dirty="0"/>
              <a:t>}; </a:t>
            </a:r>
          </a:p>
        </p:txBody>
      </p:sp>
      <p:sp>
        <p:nvSpPr>
          <p:cNvPr id="9" name="TextBox 8">
            <a:extLst>
              <a:ext uri="{FF2B5EF4-FFF2-40B4-BE49-F238E27FC236}">
                <a16:creationId xmlns:a16="http://schemas.microsoft.com/office/drawing/2014/main" id="{410A48B7-E96D-E82D-5ACC-3C729D4A3C49}"/>
              </a:ext>
            </a:extLst>
          </p:cNvPr>
          <p:cNvSpPr txBox="1"/>
          <p:nvPr/>
        </p:nvSpPr>
        <p:spPr>
          <a:xfrm>
            <a:off x="212102" y="3143382"/>
            <a:ext cx="11844780" cy="1938992"/>
          </a:xfrm>
          <a:prstGeom prst="rect">
            <a:avLst/>
          </a:prstGeom>
          <a:noFill/>
        </p:spPr>
        <p:txBody>
          <a:bodyPr wrap="square">
            <a:spAutoFit/>
          </a:bodyPr>
          <a:lstStyle/>
          <a:p>
            <a:r>
              <a:rPr lang="en-US" sz="2000" b="1" dirty="0">
                <a:solidFill>
                  <a:schemeClr val="tx1">
                    <a:lumMod val="65000"/>
                    <a:lumOff val="35000"/>
                  </a:schemeClr>
                </a:solidFill>
                <a:effectLst/>
              </a:rPr>
              <a:t>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Array is a special data structure that is used to store an ordered collection, which cannot be achieved using the objects.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ways of creating an array: </a:t>
            </a:r>
          </a:p>
        </p:txBody>
      </p:sp>
      <p:sp>
        <p:nvSpPr>
          <p:cNvPr id="11" name="TextBox 10">
            <a:extLst>
              <a:ext uri="{FF2B5EF4-FFF2-40B4-BE49-F238E27FC236}">
                <a16:creationId xmlns:a16="http://schemas.microsoft.com/office/drawing/2014/main" id="{5D60C0C2-7AE9-EDF0-D551-AE50DAB95A67}"/>
              </a:ext>
            </a:extLst>
          </p:cNvPr>
          <p:cNvSpPr txBox="1"/>
          <p:nvPr/>
        </p:nvSpPr>
        <p:spPr>
          <a:xfrm>
            <a:off x="212102" y="5257697"/>
            <a:ext cx="6099142" cy="923330"/>
          </a:xfrm>
          <a:prstGeom prst="rect">
            <a:avLst/>
          </a:prstGeom>
          <a:noFill/>
        </p:spPr>
        <p:txBody>
          <a:bodyPr wrap="square">
            <a:spAutoFit/>
          </a:bodyPr>
          <a:lstStyle/>
          <a:p>
            <a:r>
              <a:rPr lang="en-IN" dirty="0"/>
              <a:t>let </a:t>
            </a:r>
            <a:r>
              <a:rPr lang="en-IN" dirty="0" err="1"/>
              <a:t>dummyArr</a:t>
            </a:r>
            <a:r>
              <a:rPr lang="en-IN" dirty="0"/>
              <a:t> = new Array();     </a:t>
            </a:r>
          </a:p>
          <a:p>
            <a:r>
              <a:rPr lang="en-IN" dirty="0"/>
              <a:t>//OR </a:t>
            </a:r>
          </a:p>
          <a:p>
            <a:r>
              <a:rPr lang="en-IN" dirty="0"/>
              <a:t>let </a:t>
            </a:r>
            <a:r>
              <a:rPr lang="en-IN" dirty="0" err="1"/>
              <a:t>dummyArr</a:t>
            </a:r>
            <a:r>
              <a:rPr lang="en-IN" dirty="0"/>
              <a:t> = []; </a:t>
            </a:r>
          </a:p>
        </p:txBody>
      </p:sp>
    </p:spTree>
    <p:extLst>
      <p:ext uri="{BB962C8B-B14F-4D97-AF65-F5344CB8AC3E}">
        <p14:creationId xmlns:p14="http://schemas.microsoft.com/office/powerpoint/2010/main" val="2870995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52A612-433B-11C1-6737-4A0BFEF069F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068B07-1E73-3368-13B7-716F0B99E5B9}"/>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8D604794-B61F-560B-C06B-EEAE8FAC5F0C}"/>
              </a:ext>
            </a:extLst>
          </p:cNvPr>
          <p:cNvSpPr txBox="1"/>
          <p:nvPr/>
        </p:nvSpPr>
        <p:spPr>
          <a:xfrm>
            <a:off x="989029" y="710161"/>
            <a:ext cx="10483392" cy="1323439"/>
          </a:xfrm>
          <a:prstGeom prst="rect">
            <a:avLst/>
          </a:prstGeom>
          <a:noFill/>
        </p:spPr>
        <p:txBody>
          <a:bodyPr wrap="square">
            <a:spAutoFit/>
          </a:bodyPr>
          <a:lstStyle/>
          <a:p>
            <a:r>
              <a:rPr lang="en-US" sz="2000" dirty="0">
                <a:solidFill>
                  <a:schemeClr val="tx1">
                    <a:lumMod val="65000"/>
                    <a:lumOff val="35000"/>
                  </a:schemeClr>
                </a:solidFill>
                <a:effectLst/>
              </a:rPr>
              <a:t>Either array can be declared as empty and can be assigned with value later, or can have the value assigned during the declaration.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601B07C-8233-2291-C289-A35898749907}"/>
              </a:ext>
            </a:extLst>
          </p:cNvPr>
          <p:cNvSpPr txBox="1"/>
          <p:nvPr/>
        </p:nvSpPr>
        <p:spPr>
          <a:xfrm>
            <a:off x="989029" y="2115473"/>
            <a:ext cx="6099142" cy="369332"/>
          </a:xfrm>
          <a:prstGeom prst="rect">
            <a:avLst/>
          </a:prstGeom>
          <a:noFill/>
        </p:spPr>
        <p:txBody>
          <a:bodyPr wrap="square">
            <a:spAutoFit/>
          </a:bodyPr>
          <a:lstStyle/>
          <a:p>
            <a:r>
              <a:rPr lang="en-IN" dirty="0"/>
              <a:t>digits =[1,2,3,"four"]; </a:t>
            </a:r>
          </a:p>
        </p:txBody>
      </p:sp>
      <p:sp>
        <p:nvSpPr>
          <p:cNvPr id="9" name="TextBox 8">
            <a:extLst>
              <a:ext uri="{FF2B5EF4-FFF2-40B4-BE49-F238E27FC236}">
                <a16:creationId xmlns:a16="http://schemas.microsoft.com/office/drawing/2014/main" id="{FF2E2419-C9A6-A4D9-04AD-BFDEA568AD56}"/>
              </a:ext>
            </a:extLst>
          </p:cNvPr>
          <p:cNvSpPr txBox="1"/>
          <p:nvPr/>
        </p:nvSpPr>
        <p:spPr>
          <a:xfrm>
            <a:off x="989029" y="2671655"/>
            <a:ext cx="9437016" cy="400110"/>
          </a:xfrm>
          <a:prstGeom prst="rect">
            <a:avLst/>
          </a:prstGeom>
          <a:noFill/>
        </p:spPr>
        <p:txBody>
          <a:bodyPr wrap="square">
            <a:spAutoFit/>
          </a:bodyPr>
          <a:lstStyle/>
          <a:p>
            <a:r>
              <a:rPr lang="en-US" sz="2000" dirty="0">
                <a:solidFill>
                  <a:schemeClr val="tx1">
                    <a:lumMod val="65000"/>
                    <a:lumOff val="35000"/>
                  </a:schemeClr>
                </a:solidFill>
              </a:rPr>
              <a:t>A single array can hold multiple values of different data types.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7758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8F3198-D820-299E-22C7-B326FD90C8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D62114-5581-8A7D-93FE-526F76DBB1A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A4B9150-7841-D346-58AE-5793DF2CF107}"/>
              </a:ext>
            </a:extLst>
          </p:cNvPr>
          <p:cNvSpPr txBox="1"/>
          <p:nvPr/>
        </p:nvSpPr>
        <p:spPr>
          <a:xfrm>
            <a:off x="1060516" y="578904"/>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Data Types </a:t>
            </a:r>
          </a:p>
        </p:txBody>
      </p:sp>
      <p:sp>
        <p:nvSpPr>
          <p:cNvPr id="7" name="TextBox 6">
            <a:extLst>
              <a:ext uri="{FF2B5EF4-FFF2-40B4-BE49-F238E27FC236}">
                <a16:creationId xmlns:a16="http://schemas.microsoft.com/office/drawing/2014/main" id="{7396F12F-52C3-3916-F29E-92238EA13293}"/>
              </a:ext>
            </a:extLst>
          </p:cNvPr>
          <p:cNvSpPr txBox="1"/>
          <p:nvPr/>
        </p:nvSpPr>
        <p:spPr>
          <a:xfrm>
            <a:off x="278091" y="1126405"/>
            <a:ext cx="11250890" cy="2862322"/>
          </a:xfrm>
          <a:prstGeom prst="rect">
            <a:avLst/>
          </a:prstGeom>
          <a:noFill/>
        </p:spPr>
        <p:txBody>
          <a:bodyPr wrap="square">
            <a:spAutoFit/>
          </a:bodyPr>
          <a:lstStyle/>
          <a:p>
            <a:r>
              <a:rPr lang="en-US" sz="2000" b="1"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rPr>
              <a:t>Observe what happens when the variable is declared and different type of values are stored. Also, observe the </a:t>
            </a:r>
            <a:r>
              <a:rPr lang="en-US" sz="2000" dirty="0" err="1">
                <a:solidFill>
                  <a:schemeClr val="tx1">
                    <a:lumMod val="65000"/>
                    <a:lumOff val="35000"/>
                  </a:schemeClr>
                </a:solidFill>
              </a:rPr>
              <a:t>ouput</a:t>
            </a:r>
            <a:r>
              <a:rPr lang="en-US" sz="2000" dirty="0">
                <a:solidFill>
                  <a:schemeClr val="tx1">
                    <a:lumMod val="65000"/>
                    <a:lumOff val="35000"/>
                  </a:schemeClr>
                </a:solidFill>
              </a:rPr>
              <a:t> for the below code.</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different variables to store FirstName and </a:t>
            </a:r>
            <a:r>
              <a:rPr lang="en-US" sz="2000" dirty="0" err="1">
                <a:solidFill>
                  <a:schemeClr val="tx1">
                    <a:lumMod val="65000"/>
                    <a:lumOff val="35000"/>
                  </a:schemeClr>
                </a:solidFill>
              </a:rPr>
              <a:t>LastName</a:t>
            </a:r>
            <a:r>
              <a:rPr lang="en-US" sz="2000" dirty="0">
                <a:solidFill>
                  <a:schemeClr val="tx1">
                    <a:lumMod val="65000"/>
                    <a:lumOff val="35000"/>
                  </a:schemeClr>
                </a:solidFill>
              </a:rPr>
              <a:t> and then display the entire details of the Employee using template literal.</a:t>
            </a: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0038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3B46E-F4B2-4852-1F39-B208913A56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5079D2-989A-8CE6-8A43-DDCA54378CD7}"/>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888CCD3B-AD7A-8954-DD5D-861247DD75C0}"/>
              </a:ext>
            </a:extLst>
          </p:cNvPr>
          <p:cNvSpPr txBox="1"/>
          <p:nvPr/>
        </p:nvSpPr>
        <p:spPr>
          <a:xfrm>
            <a:off x="989814" y="629602"/>
            <a:ext cx="10680569" cy="5909310"/>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&lt;title&gt;Datatypes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&lt;h3&gt;Boolean Values&lt;/h3&gt;</a:t>
            </a:r>
          </a:p>
          <a:p>
            <a:r>
              <a:rPr lang="en-IN" dirty="0"/>
              <a:t>        &lt;/div&gt;</a:t>
            </a:r>
          </a:p>
          <a:p>
            <a:endParaRPr lang="en-IN" dirty="0"/>
          </a:p>
          <a:p>
            <a:r>
              <a:rPr lang="en-IN" dirty="0"/>
              <a:t>        </a:t>
            </a:r>
          </a:p>
        </p:txBody>
      </p:sp>
    </p:spTree>
    <p:extLst>
      <p:ext uri="{BB962C8B-B14F-4D97-AF65-F5344CB8AC3E}">
        <p14:creationId xmlns:p14="http://schemas.microsoft.com/office/powerpoint/2010/main" val="1668365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939DB4-F0B9-4589-EE5A-CF6715BE4A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9C1DF6-FA64-80A0-884B-680636EDA81D}"/>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3B93B90E-3569-9AD7-8DCC-40B7EC579AA2}"/>
              </a:ext>
            </a:extLst>
          </p:cNvPr>
          <p:cNvSpPr txBox="1"/>
          <p:nvPr/>
        </p:nvSpPr>
        <p:spPr>
          <a:xfrm>
            <a:off x="179109" y="889843"/>
            <a:ext cx="11632676" cy="5078313"/>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58950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07FCFF-1903-A5F4-E078-BFBF230495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F01C81-E67E-156A-AD96-B91872DC6C72}"/>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24CAF2F4-9546-956A-CB38-706181862615}"/>
              </a:ext>
            </a:extLst>
          </p:cNvPr>
          <p:cNvSpPr txBox="1"/>
          <p:nvPr/>
        </p:nvSpPr>
        <p:spPr>
          <a:xfrm>
            <a:off x="989029" y="641271"/>
            <a:ext cx="6099142" cy="1508105"/>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 { </a:t>
            </a:r>
          </a:p>
          <a:p>
            <a:r>
              <a:rPr lang="en-IN" dirty="0"/>
              <a:t>                padding-top: 10px; </a:t>
            </a:r>
          </a:p>
          <a:p>
            <a:r>
              <a:rPr lang="en-IN" dirty="0"/>
              <a:t>            } </a:t>
            </a:r>
          </a:p>
        </p:txBody>
      </p:sp>
      <p:sp>
        <p:nvSpPr>
          <p:cNvPr id="7" name="TextBox 6">
            <a:extLst>
              <a:ext uri="{FF2B5EF4-FFF2-40B4-BE49-F238E27FC236}">
                <a16:creationId xmlns:a16="http://schemas.microsoft.com/office/drawing/2014/main" id="{03275C29-2946-5970-75BB-DF1894F4F364}"/>
              </a:ext>
            </a:extLst>
          </p:cNvPr>
          <p:cNvSpPr txBox="1"/>
          <p:nvPr/>
        </p:nvSpPr>
        <p:spPr>
          <a:xfrm>
            <a:off x="989029" y="2523410"/>
            <a:ext cx="6099142" cy="3693319"/>
          </a:xfrm>
          <a:prstGeom prst="rect">
            <a:avLst/>
          </a:prstGeom>
          <a:noFill/>
        </p:spPr>
        <p:txBody>
          <a:bodyPr wrap="square">
            <a:spAutoFit/>
          </a:bodyPr>
          <a:lstStyle/>
          <a:p>
            <a:r>
              <a:rPr lang="en-IN" sz="2000" dirty="0">
                <a:solidFill>
                  <a:schemeClr val="tx1">
                    <a:lumMod val="65000"/>
                    <a:lumOff val="35000"/>
                  </a:schemeClr>
                </a:solidFill>
              </a:rPr>
              <a:t>JavaScript</a:t>
            </a:r>
          </a:p>
          <a:p>
            <a:endParaRPr lang="en-IN" dirty="0"/>
          </a:p>
          <a:p>
            <a:r>
              <a:rPr lang="en-IN" dirty="0"/>
              <a:t>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p:txBody>
      </p:sp>
    </p:spTree>
    <p:extLst>
      <p:ext uri="{BB962C8B-B14F-4D97-AF65-F5344CB8AC3E}">
        <p14:creationId xmlns:p14="http://schemas.microsoft.com/office/powerpoint/2010/main" val="3784677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3A5419-6701-5EA6-F2EE-EF9F815C22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563CF-C7A0-2E8D-6183-E34FA2A8B78C}"/>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81F3EC80-1A8A-B6D2-F25F-D2E13ED387E1}"/>
              </a:ext>
            </a:extLst>
          </p:cNvPr>
          <p:cNvSpPr txBox="1"/>
          <p:nvPr/>
        </p:nvSpPr>
        <p:spPr>
          <a:xfrm>
            <a:off x="1126503" y="607185"/>
            <a:ext cx="6099142" cy="461665"/>
          </a:xfrm>
          <a:prstGeom prst="rect">
            <a:avLst/>
          </a:prstGeom>
          <a:noFill/>
        </p:spPr>
        <p:txBody>
          <a:bodyPr wrap="square">
            <a:spAutoFit/>
          </a:bodyPr>
          <a:lstStyle/>
          <a:p>
            <a:r>
              <a:rPr lang="en-IN" sz="2400" b="1" dirty="0">
                <a:solidFill>
                  <a:schemeClr val="tx1">
                    <a:lumMod val="65000"/>
                    <a:lumOff val="35000"/>
                  </a:schemeClr>
                </a:solidFill>
              </a:rPr>
              <a:t>Working With Operators</a:t>
            </a:r>
          </a:p>
        </p:txBody>
      </p:sp>
    </p:spTree>
    <p:extLst>
      <p:ext uri="{BB962C8B-B14F-4D97-AF65-F5344CB8AC3E}">
        <p14:creationId xmlns:p14="http://schemas.microsoft.com/office/powerpoint/2010/main" val="3012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874FA-36E1-145F-B125-3DB86BE570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2D4D79-1049-0F0E-884E-35C56433BEC0}"/>
              </a:ext>
            </a:extLst>
          </p:cNvPr>
          <p:cNvSpPr>
            <a:spLocks noGrp="1"/>
          </p:cNvSpPr>
          <p:nvPr>
            <p:ph type="sldNum" sz="quarter" idx="12"/>
          </p:nvPr>
        </p:nvSpPr>
        <p:spPr/>
        <p:txBody>
          <a:bodyPr/>
          <a:lstStyle/>
          <a:p>
            <a:fld id="{4A777409-9C5A-4B07-8E32-19F22F7D558C}" type="slidenum">
              <a:rPr lang="en-IN" smtClean="0"/>
              <a:t>6</a:t>
            </a:fld>
            <a:endParaRPr lang="en-IN" dirty="0"/>
          </a:p>
        </p:txBody>
      </p:sp>
      <p:pic>
        <p:nvPicPr>
          <p:cNvPr id="5" name="Picture 4">
            <a:extLst>
              <a:ext uri="{FF2B5EF4-FFF2-40B4-BE49-F238E27FC236}">
                <a16:creationId xmlns:a16="http://schemas.microsoft.com/office/drawing/2014/main" id="{5CAA1107-857F-C288-0AF4-9CD47349A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77" y="814449"/>
            <a:ext cx="10183646" cy="3343742"/>
          </a:xfrm>
          <a:prstGeom prst="rect">
            <a:avLst/>
          </a:prstGeom>
        </p:spPr>
      </p:pic>
      <p:sp>
        <p:nvSpPr>
          <p:cNvPr id="7" name="TextBox 6">
            <a:extLst>
              <a:ext uri="{FF2B5EF4-FFF2-40B4-BE49-F238E27FC236}">
                <a16:creationId xmlns:a16="http://schemas.microsoft.com/office/drawing/2014/main" id="{AAF5B637-0D2E-F169-3848-F4559E63804F}"/>
              </a:ext>
            </a:extLst>
          </p:cNvPr>
          <p:cNvSpPr txBox="1"/>
          <p:nvPr/>
        </p:nvSpPr>
        <p:spPr>
          <a:xfrm>
            <a:off x="819346" y="4380107"/>
            <a:ext cx="11077280" cy="1938992"/>
          </a:xfrm>
          <a:prstGeom prst="rect">
            <a:avLst/>
          </a:prstGeom>
          <a:noFill/>
        </p:spPr>
        <p:txBody>
          <a:bodyPr wrap="square">
            <a:spAutoFit/>
          </a:bodyPr>
          <a:lstStyle/>
          <a:p>
            <a:r>
              <a:rPr lang="en-US" sz="2000" dirty="0">
                <a:solidFill>
                  <a:schemeClr val="tx1">
                    <a:lumMod val="65000"/>
                    <a:lumOff val="35000"/>
                  </a:schemeClr>
                </a:solidFill>
                <a:effectLst/>
              </a:rPr>
              <a:t>But server-side languages have certain limitations such as :-</a:t>
            </a:r>
          </a:p>
          <a:p>
            <a:pPr>
              <a:buFont typeface="Arial" panose="020B0604020202020204" pitchFamily="34" charset="0"/>
              <a:buChar char="•"/>
            </a:pPr>
            <a:r>
              <a:rPr lang="en-US" sz="2000" dirty="0">
                <a:solidFill>
                  <a:schemeClr val="tx1">
                    <a:lumMod val="65000"/>
                    <a:lumOff val="35000"/>
                  </a:schemeClr>
                </a:solidFill>
                <a:effectLst/>
              </a:rPr>
              <a:t>Multiple request-response cycles to handle multiple user requests</a:t>
            </a:r>
          </a:p>
          <a:p>
            <a:pPr>
              <a:buFont typeface="Arial" panose="020B0604020202020204" pitchFamily="34" charset="0"/>
              <a:buChar char="•"/>
            </a:pPr>
            <a:r>
              <a:rPr lang="en-US" sz="2000" dirty="0">
                <a:solidFill>
                  <a:schemeClr val="tx1">
                    <a:lumMod val="65000"/>
                    <a:lumOff val="35000"/>
                  </a:schemeClr>
                </a:solidFill>
                <a:effectLst/>
              </a:rPr>
              <a:t>More network bandwidth consumption</a:t>
            </a:r>
          </a:p>
          <a:p>
            <a:pPr>
              <a:buFont typeface="Arial" panose="020B0604020202020204" pitchFamily="34" charset="0"/>
              <a:buChar char="•"/>
            </a:pPr>
            <a:r>
              <a:rPr lang="en-US" sz="2000" dirty="0">
                <a:solidFill>
                  <a:schemeClr val="tx1">
                    <a:lumMod val="65000"/>
                    <a:lumOff val="35000"/>
                  </a:schemeClr>
                </a:solidFill>
                <a:effectLst/>
              </a:rPr>
              <a:t>Increased response time</a:t>
            </a:r>
          </a:p>
          <a:p>
            <a:r>
              <a:rPr lang="en-US" sz="2000" dirty="0">
                <a:solidFill>
                  <a:schemeClr val="tx1">
                    <a:lumMod val="65000"/>
                    <a:lumOff val="35000"/>
                  </a:schemeClr>
                </a:solidFill>
                <a:effectLst/>
              </a:rPr>
              <a:t>If client-side scripting language JavaScript is used then, this can be done without consulting the server as can be seen in the below diagram.</a:t>
            </a:r>
          </a:p>
        </p:txBody>
      </p:sp>
    </p:spTree>
    <p:extLst>
      <p:ext uri="{BB962C8B-B14F-4D97-AF65-F5344CB8AC3E}">
        <p14:creationId xmlns:p14="http://schemas.microsoft.com/office/powerpoint/2010/main" val="31758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DFE494-851B-6FF3-01AD-62BFD5325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01674F-3929-127A-0D73-46AB3532E428}"/>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697816C1-94A6-C5E4-9DB9-157B2129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03" y="762253"/>
            <a:ext cx="10164594" cy="3410426"/>
          </a:xfrm>
          <a:prstGeom prst="rect">
            <a:avLst/>
          </a:prstGeom>
        </p:spPr>
      </p:pic>
      <p:sp>
        <p:nvSpPr>
          <p:cNvPr id="7" name="TextBox 6">
            <a:extLst>
              <a:ext uri="{FF2B5EF4-FFF2-40B4-BE49-F238E27FC236}">
                <a16:creationId xmlns:a16="http://schemas.microsoft.com/office/drawing/2014/main" id="{266F5904-42FC-6397-AD3A-981DF9296D40}"/>
              </a:ext>
            </a:extLst>
          </p:cNvPr>
          <p:cNvSpPr txBox="1"/>
          <p:nvPr/>
        </p:nvSpPr>
        <p:spPr>
          <a:xfrm>
            <a:off x="300872" y="4417358"/>
            <a:ext cx="11590256" cy="1938992"/>
          </a:xfrm>
          <a:prstGeom prst="rect">
            <a:avLst/>
          </a:prstGeom>
          <a:noFill/>
        </p:spPr>
        <p:txBody>
          <a:bodyPr wrap="square">
            <a:spAutoFit/>
          </a:bodyPr>
          <a:lstStyle/>
          <a:p>
            <a:r>
              <a:rPr lang="en-US" sz="2000" dirty="0">
                <a:solidFill>
                  <a:schemeClr val="tx1">
                    <a:lumMod val="65000"/>
                    <a:lumOff val="35000"/>
                  </a:schemeClr>
                </a:solidFill>
                <a:effectLst/>
              </a:rPr>
              <a:t>The home page of MyMovie.com contains the </a:t>
            </a:r>
            <a:r>
              <a:rPr lang="en-US" sz="2000" dirty="0" err="1">
                <a:solidFill>
                  <a:schemeClr val="tx1">
                    <a:lumMod val="65000"/>
                    <a:lumOff val="35000"/>
                  </a:schemeClr>
                </a:solidFill>
                <a:effectLst/>
              </a:rPr>
              <a:t>SignUp</a:t>
            </a:r>
            <a:r>
              <a:rPr lang="en-US" sz="2000" dirty="0">
                <a:solidFill>
                  <a:schemeClr val="tx1">
                    <a:lumMod val="65000"/>
                    <a:lumOff val="35000"/>
                  </a:schemeClr>
                </a:solidFill>
                <a:effectLst/>
              </a:rPr>
              <a:t> link. The user performs click action on this link. The user action is handled on the client side itself with the help of the JavaScript code. This code arrives on the client along with the home page of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invoked on click of the link, this code executes on the client-side itself to validate the user-entered data and accordingly display the corresponding view.</a:t>
            </a:r>
          </a:p>
        </p:txBody>
      </p:sp>
    </p:spTree>
    <p:extLst>
      <p:ext uri="{BB962C8B-B14F-4D97-AF65-F5344CB8AC3E}">
        <p14:creationId xmlns:p14="http://schemas.microsoft.com/office/powerpoint/2010/main" val="299119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F63463-C67B-7FE1-F7F3-35ECBB0E59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8EB584-2313-F749-8825-B00ABC881F4D}"/>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B7934436-8F09-E5CE-D394-330AF47232D4}"/>
              </a:ext>
            </a:extLst>
          </p:cNvPr>
          <p:cNvSpPr txBox="1"/>
          <p:nvPr/>
        </p:nvSpPr>
        <p:spPr>
          <a:xfrm>
            <a:off x="989028" y="647075"/>
            <a:ext cx="10364771" cy="1631216"/>
          </a:xfrm>
          <a:prstGeom prst="rect">
            <a:avLst/>
          </a:prstGeom>
          <a:noFill/>
        </p:spPr>
        <p:txBody>
          <a:bodyPr wrap="square">
            <a:spAutoFit/>
          </a:bodyPr>
          <a:lstStyle/>
          <a:p>
            <a:r>
              <a:rPr lang="en-US" sz="2000" dirty="0">
                <a:solidFill>
                  <a:schemeClr val="tx1">
                    <a:lumMod val="65000"/>
                    <a:lumOff val="35000"/>
                  </a:schemeClr>
                </a:solidFill>
                <a:effectLst/>
              </a:rPr>
              <a:t>Following are the advantages of this approach:</a:t>
            </a:r>
          </a:p>
          <a:p>
            <a:pPr>
              <a:buFont typeface="Arial" panose="020B0604020202020204" pitchFamily="34" charset="0"/>
              <a:buChar char="•"/>
            </a:pPr>
            <a:r>
              <a:rPr lang="en-US" sz="2000" dirty="0">
                <a:solidFill>
                  <a:schemeClr val="tx1">
                    <a:lumMod val="65000"/>
                    <a:lumOff val="35000"/>
                  </a:schemeClr>
                </a:solidFill>
                <a:effectLst/>
              </a:rPr>
              <a:t>No need for back and forth request-response cycles</a:t>
            </a:r>
          </a:p>
          <a:p>
            <a:pPr>
              <a:buFont typeface="Arial" panose="020B0604020202020204" pitchFamily="34" charset="0"/>
              <a:buChar char="•"/>
            </a:pPr>
            <a:r>
              <a:rPr lang="en-US" sz="2000" dirty="0">
                <a:solidFill>
                  <a:schemeClr val="tx1">
                    <a:lumMod val="65000"/>
                    <a:lumOff val="35000"/>
                  </a:schemeClr>
                </a:solidFill>
                <a:effectLst/>
              </a:rPr>
              <a:t>Less network bandwidth consumption</a:t>
            </a:r>
          </a:p>
          <a:p>
            <a:pPr>
              <a:buFont typeface="Arial" panose="020B0604020202020204" pitchFamily="34" charset="0"/>
              <a:buChar char="•"/>
            </a:pPr>
            <a:r>
              <a:rPr lang="en-US" sz="2000" dirty="0">
                <a:solidFill>
                  <a:schemeClr val="tx1">
                    <a:lumMod val="65000"/>
                    <a:lumOff val="35000"/>
                  </a:schemeClr>
                </a:solidFill>
                <a:effectLst/>
              </a:rPr>
              <a:t>In comparison to Java: JavaScript provides a 35% decrease in average response time and Pages being served 200ms faster.</a:t>
            </a:r>
          </a:p>
        </p:txBody>
      </p:sp>
      <p:sp>
        <p:nvSpPr>
          <p:cNvPr id="7" name="TextBox 6">
            <a:extLst>
              <a:ext uri="{FF2B5EF4-FFF2-40B4-BE49-F238E27FC236}">
                <a16:creationId xmlns:a16="http://schemas.microsoft.com/office/drawing/2014/main" id="{166754CE-D0E8-BCB3-018D-867937DD3C30}"/>
              </a:ext>
            </a:extLst>
          </p:cNvPr>
          <p:cNvSpPr txBox="1"/>
          <p:nvPr/>
        </p:nvSpPr>
        <p:spPr>
          <a:xfrm>
            <a:off x="244310" y="2309088"/>
            <a:ext cx="11854206" cy="4708981"/>
          </a:xfrm>
          <a:prstGeom prst="rect">
            <a:avLst/>
          </a:prstGeom>
          <a:noFill/>
        </p:spPr>
        <p:txBody>
          <a:bodyPr wrap="square">
            <a:spAutoFit/>
          </a:bodyPr>
          <a:lstStyle/>
          <a:p>
            <a:r>
              <a:rPr lang="en-US" sz="2000" b="1" dirty="0">
                <a:solidFill>
                  <a:schemeClr val="tx1">
                    <a:lumMod val="65000"/>
                    <a:lumOff val="35000"/>
                  </a:schemeClr>
                </a:solidFill>
                <a:effectLst/>
              </a:rPr>
              <a:t>About ES6:</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was introduced as a client-side scripting language in 1995.</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ECMAScript established a standard for scripting languages in 1997.</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 is a parent of many scripting languages like TypeScript, JScript, ActionScript, and JavaScript.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evolved year after year with every new version of ECMAScript introducing new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ES6 also called ES2015.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ES6 introduces new transformed syntax to extend existing JavaScript constructs to meet the demands of complex applications written in JavaScript.</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215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911000-FAEB-AB38-BBC8-802016794D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17224-A971-FD8A-BB99-B89013471E0E}"/>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C3AA917B-C49C-C0EA-A62C-0E7C55FA87D6}"/>
              </a:ext>
            </a:extLst>
          </p:cNvPr>
          <p:cNvSpPr txBox="1"/>
          <p:nvPr/>
        </p:nvSpPr>
        <p:spPr>
          <a:xfrm>
            <a:off x="989029" y="569477"/>
            <a:ext cx="6099142" cy="523220"/>
          </a:xfrm>
          <a:prstGeom prst="rect">
            <a:avLst/>
          </a:prstGeom>
          <a:noFill/>
        </p:spPr>
        <p:txBody>
          <a:bodyPr wrap="square">
            <a:spAutoFit/>
          </a:bodyPr>
          <a:lstStyle/>
          <a:p>
            <a:r>
              <a:rPr lang="en-IN" sz="2800" b="1" dirty="0">
                <a:solidFill>
                  <a:schemeClr val="tx1">
                    <a:lumMod val="65000"/>
                    <a:lumOff val="35000"/>
                  </a:schemeClr>
                </a:solidFill>
              </a:rPr>
              <a:t>What is JavaScript? </a:t>
            </a:r>
          </a:p>
        </p:txBody>
      </p:sp>
      <p:sp>
        <p:nvSpPr>
          <p:cNvPr id="7" name="TextBox 6">
            <a:extLst>
              <a:ext uri="{FF2B5EF4-FFF2-40B4-BE49-F238E27FC236}">
                <a16:creationId xmlns:a16="http://schemas.microsoft.com/office/drawing/2014/main" id="{884741FE-CECF-0CFE-5C1B-FA25B16B4A05}"/>
              </a:ext>
            </a:extLst>
          </p:cNvPr>
          <p:cNvSpPr txBox="1"/>
          <p:nvPr/>
        </p:nvSpPr>
        <p:spPr>
          <a:xfrm>
            <a:off x="122549" y="1169172"/>
            <a:ext cx="11755223" cy="707886"/>
          </a:xfrm>
          <a:prstGeom prst="rect">
            <a:avLst/>
          </a:prstGeom>
          <a:noFill/>
        </p:spPr>
        <p:txBody>
          <a:bodyPr wrap="square">
            <a:spAutoFit/>
          </a:bodyPr>
          <a:lstStyle/>
          <a:p>
            <a:r>
              <a:rPr lang="en-US" sz="2000" dirty="0">
                <a:solidFill>
                  <a:schemeClr val="tx1">
                    <a:lumMod val="65000"/>
                    <a:lumOff val="35000"/>
                  </a:schemeClr>
                </a:solidFill>
                <a:effectLst/>
              </a:rPr>
              <a:t>JavaScript is the programming language for web users to convert static web pages to dynamic web pages.</a:t>
            </a:r>
          </a:p>
          <a:p>
            <a:r>
              <a:rPr lang="en-US" sz="2000" dirty="0">
                <a:solidFill>
                  <a:schemeClr val="tx1">
                    <a:lumMod val="65000"/>
                    <a:lumOff val="35000"/>
                  </a:schemeClr>
                </a:solidFill>
                <a:effectLst/>
              </a:rPr>
              <a:t>Web page designed using HTML and CSS is static.</a:t>
            </a:r>
          </a:p>
        </p:txBody>
      </p:sp>
      <p:pic>
        <p:nvPicPr>
          <p:cNvPr id="9" name="Picture 8">
            <a:extLst>
              <a:ext uri="{FF2B5EF4-FFF2-40B4-BE49-F238E27FC236}">
                <a16:creationId xmlns:a16="http://schemas.microsoft.com/office/drawing/2014/main" id="{74E4F309-ED09-EA83-82B7-E7B3699C4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834" y="2143756"/>
            <a:ext cx="5830114" cy="1514686"/>
          </a:xfrm>
          <a:prstGeom prst="rect">
            <a:avLst/>
          </a:prstGeom>
        </p:spPr>
      </p:pic>
      <p:sp>
        <p:nvSpPr>
          <p:cNvPr id="11" name="TextBox 10">
            <a:extLst>
              <a:ext uri="{FF2B5EF4-FFF2-40B4-BE49-F238E27FC236}">
                <a16:creationId xmlns:a16="http://schemas.microsoft.com/office/drawing/2014/main" id="{A3D5E64E-5873-ECE9-6944-B117629F83E4}"/>
              </a:ext>
            </a:extLst>
          </p:cNvPr>
          <p:cNvSpPr txBox="1"/>
          <p:nvPr/>
        </p:nvSpPr>
        <p:spPr>
          <a:xfrm>
            <a:off x="249810" y="3932038"/>
            <a:ext cx="10015980" cy="400110"/>
          </a:xfrm>
          <a:prstGeom prst="rect">
            <a:avLst/>
          </a:prstGeom>
          <a:noFill/>
        </p:spPr>
        <p:txBody>
          <a:bodyPr wrap="square">
            <a:spAutoFit/>
          </a:bodyPr>
          <a:lstStyle/>
          <a:p>
            <a:r>
              <a:rPr lang="en-US" sz="2000" dirty="0">
                <a:solidFill>
                  <a:schemeClr val="tx1">
                    <a:lumMod val="65000"/>
                    <a:lumOff val="35000"/>
                  </a:schemeClr>
                </a:solidFill>
              </a:rPr>
              <a:t>JavaScript combined with HTML and CSS makes it dynamic.</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A2F949B3-1A43-3AE8-3592-68C71817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246" y="4540614"/>
            <a:ext cx="7849695" cy="1514686"/>
          </a:xfrm>
          <a:prstGeom prst="rect">
            <a:avLst/>
          </a:prstGeom>
        </p:spPr>
      </p:pic>
    </p:spTree>
    <p:extLst>
      <p:ext uri="{BB962C8B-B14F-4D97-AF65-F5344CB8AC3E}">
        <p14:creationId xmlns:p14="http://schemas.microsoft.com/office/powerpoint/2010/main" val="2209177988"/>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5511</Words>
  <Application>Microsoft Office PowerPoint</Application>
  <PresentationFormat>Widescreen</PresentationFormat>
  <Paragraphs>656</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1_Office Theme</vt:lpstr>
      <vt:lpstr>JavaScript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c:title>
  <dc:creator>Abhi A.b</dc:creator>
  <cp:lastModifiedBy>Harshada Sawant</cp:lastModifiedBy>
  <cp:revision>10</cp:revision>
  <dcterms:created xsi:type="dcterms:W3CDTF">2022-11-07T08:55:27Z</dcterms:created>
  <dcterms:modified xsi:type="dcterms:W3CDTF">2022-11-09T06:06:54Z</dcterms:modified>
</cp:coreProperties>
</file>