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96" r:id="rId2"/>
    <p:sldId id="797" r:id="rId3"/>
    <p:sldId id="798" r:id="rId4"/>
    <p:sldId id="799" r:id="rId5"/>
    <p:sldId id="800" r:id="rId6"/>
    <p:sldId id="801" r:id="rId7"/>
    <p:sldId id="803" r:id="rId8"/>
    <p:sldId id="804" r:id="rId9"/>
    <p:sldId id="802" r:id="rId10"/>
    <p:sldId id="805" r:id="rId11"/>
    <p:sldId id="806" r:id="rId12"/>
    <p:sldId id="807" r:id="rId13"/>
    <p:sldId id="808" r:id="rId14"/>
    <p:sldId id="8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63C-FF93-3603-6176-059D22F0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A9FAB-AB93-B737-2458-4E86E6B37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85F5-9737-3C2D-38C7-160F2AAB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95D-599C-472C-8EE7-003AF5022E09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5955-DDD4-56E6-655A-64D58290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9A404-2B6A-F49D-EF56-CCD12578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25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CCA9-528B-6DDF-B5CE-4599B9BF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70EEA-01F9-4FCB-3B3C-C96EDBA8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9A5F-D6C3-D0BD-9E9E-0E7EED24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001A-8557-4CEB-B2F6-4E07D7C2B5D3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9386-A9F8-AE38-493D-264613F0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F7A2-1654-BDED-DE1E-782AEB8E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5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92B79-422C-DDA3-07CF-B41C6C97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42536-430E-7183-2B68-BC9C5F3B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5B55-3025-C178-27BE-552750BF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BF43-EF1F-4785-9918-05DF53D0FE09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BA1B-2566-5F4E-FBF7-DC9C51E1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806FC-BB50-2EAF-CCD1-12CC6CDB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9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4DF1-7CE7-D4E7-BF1C-738F20B7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049D-A3E6-F75E-F986-00EF8E57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8363-22DB-0989-56A9-7348CB8E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898-FA79-4903-9589-514C2098B63A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8B53-DE93-ADC2-CAB2-B7C3B891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DEC5-C0EE-BB4C-2B65-D5199F03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2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4A62-1E4A-60FF-D982-C35DA650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F1ECA-8784-F862-EFEF-1E1DCF93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DB43-75B0-BB4C-C17A-16DC36AF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E031-48DF-4683-B7D2-57205A625662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5E2-C43A-5738-BDEA-333029BD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BB7E-FA8B-9DC9-D729-7CDF27EB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22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1613-CB29-441B-9B1D-44183E03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186-84F7-2742-9A4A-C85B5E7B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6C14A-B875-3305-CBA2-219B3326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4811-CF71-3D77-A34A-2EA8C8BD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DD70-0E15-4A96-8D9D-FA973F2A4A80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3C03-5858-3BFB-FF25-8575B8FF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64CB7-C071-AC98-934B-86733ED0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2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E72-6E35-FF03-3894-3B6698C9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B33D9-1B3A-75BC-2A7F-C594E0A7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6030E-474E-95FA-4572-72FACC1AD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5F616-D79D-5222-3D36-05CE0B6A7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8AA8F-F83A-A344-DD9B-73B379BAA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8821-A13D-7E5C-BD7B-7E510CD0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548B-B500-4907-B08D-0DF9CF07A10F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A361A-A209-CF46-40DD-115B1C7C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7755D-2488-D920-0C3C-3B3E4F5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21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FC5D-8A36-87FC-1D10-7A1C73AA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92B8E-6A29-9B2C-7AD3-EA904548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EDBF-AA7A-40E8-816B-F16F7AE7EB06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DCCBA-D03C-F7D8-FE72-21FF25E4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9AB92-816E-855C-9E0D-BF74894C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7F579-0512-8E96-5C17-6C2477C6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86EA-1272-468C-B919-059622CE55E3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46DFA-9EC1-071F-7450-0B2F865B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A15E-FF7A-66F8-8638-53062E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13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989C-B9B8-2A1D-4FEF-CAFBE9B9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57A9-2CE4-42C0-0938-E54CAFB2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1D6A-0FF9-04DD-52A0-0E1686AA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184D9-3263-B9B3-0F94-4A404C3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E8F3-C7BB-42D3-9095-2FAB453C778B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77843-1278-9CD6-199E-3D285722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B200B-B015-2E16-2D8E-086DBA85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7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CC2F-5359-1FCE-6E83-F5C1804A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FC75C-B5F2-DFB8-BF70-401A7AFD8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79AF7-DA6A-5C93-5D0E-E6C97CB1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81EE7-0BB9-95AF-4BF6-7B75E12B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4D7A-FD32-456F-B816-D106EBA5EF5A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B289-1A96-2394-BF39-28E3605D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1DF3C-B926-13A3-F290-ABC1602A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99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EEE48-F7E0-E53D-486B-2FD2259A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EA1F-0697-E260-AD7E-FDB02988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8EB2-A756-C0FE-D840-81B1E76BE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8E84-A059-498B-B9D3-7496418580D6}" type="datetime1">
              <a:rPr lang="en-IN" smtClean="0"/>
              <a:t>12-10-2022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A59F-99DF-46D8-8E27-1B65A5CA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H&amp;D IT Solution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45B6-3CAF-98E3-6DB4-673B60BA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7409-9C5A-4B07-8E32-19F22F7D558C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AD8F2-DCC3-17F0-916B-26B5F1CD95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0"/>
            <a:ext cx="956345" cy="9563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6F6041-99AE-8A4A-17D9-9F91EF4D0E17}"/>
              </a:ext>
            </a:extLst>
          </p:cNvPr>
          <p:cNvSpPr/>
          <p:nvPr userDrawn="1"/>
        </p:nvSpPr>
        <p:spPr>
          <a:xfrm>
            <a:off x="1015645" y="0"/>
            <a:ext cx="11176355" cy="494950"/>
          </a:xfrm>
          <a:prstGeom prst="rect">
            <a:avLst/>
          </a:prstGeom>
          <a:solidFill>
            <a:srgbClr val="FFA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DF8FBE-9AEF-148B-7300-B2A58B16F5C2}"/>
              </a:ext>
            </a:extLst>
          </p:cNvPr>
          <p:cNvSpPr/>
          <p:nvPr userDrawn="1"/>
        </p:nvSpPr>
        <p:spPr>
          <a:xfrm>
            <a:off x="9337965" y="-1"/>
            <a:ext cx="2854036" cy="2724727"/>
          </a:xfrm>
          <a:custGeom>
            <a:avLst/>
            <a:gdLst>
              <a:gd name="connsiteX0" fmla="*/ 0 w 2521527"/>
              <a:gd name="connsiteY0" fmla="*/ 0 h 2292939"/>
              <a:gd name="connsiteX1" fmla="*/ 2521527 w 2521527"/>
              <a:gd name="connsiteY1" fmla="*/ 0 h 2292939"/>
              <a:gd name="connsiteX2" fmla="*/ 2521527 w 2521527"/>
              <a:gd name="connsiteY2" fmla="*/ 2292939 h 2292939"/>
              <a:gd name="connsiteX3" fmla="*/ 2493821 w 2521527"/>
              <a:gd name="connsiteY3" fmla="*/ 2036841 h 2292939"/>
              <a:gd name="connsiteX4" fmla="*/ 1711261 w 2521527"/>
              <a:gd name="connsiteY4" fmla="*/ 647204 h 2292939"/>
              <a:gd name="connsiteX5" fmla="*/ 47286 w 2521527"/>
              <a:gd name="connsiteY5" fmla="*/ 1050 h 2292939"/>
              <a:gd name="connsiteX6" fmla="*/ 0 w 2521527"/>
              <a:gd name="connsiteY6" fmla="*/ 2049 h 229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1527" h="2292939">
                <a:moveTo>
                  <a:pt x="0" y="0"/>
                </a:moveTo>
                <a:lnTo>
                  <a:pt x="2521527" y="0"/>
                </a:lnTo>
                <a:lnTo>
                  <a:pt x="2521527" y="2292939"/>
                </a:lnTo>
                <a:lnTo>
                  <a:pt x="2493821" y="2036841"/>
                </a:lnTo>
                <a:cubicBezTo>
                  <a:pt x="2405177" y="1508959"/>
                  <a:pt x="2132764" y="1018204"/>
                  <a:pt x="1711261" y="647204"/>
                </a:cubicBezTo>
                <a:cubicBezTo>
                  <a:pt x="1255648" y="246181"/>
                  <a:pt x="663399" y="18315"/>
                  <a:pt x="47286" y="1050"/>
                </a:cubicBezTo>
                <a:lnTo>
                  <a:pt x="0" y="204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8530-867E-C621-03F1-477BE13D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E7F2-51A8-BBCE-669A-C35A8275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Database Connectivity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Access Interface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access to a relational database (by allowing SQL statements to be sent and executed through a Java program)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JDBC package:  set of Java classes that facilitate this access (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java.sql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.*)</a:t>
            </a:r>
          </a:p>
          <a:p>
            <a:pPr marL="457200" lvl="1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Comes with JDK (since 1.1)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5414-90D0-2330-CEF0-EFAB87CB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F0570-46C8-E307-279A-8E91F893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9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2E9-958A-3A18-BEEB-05000CA3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/>
              <a:t>executeUpdate</a:t>
            </a:r>
            <a:r>
              <a:rPr lang="en-US" altLang="en-US" b="1" dirty="0"/>
              <a:t>( ) 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2C36-95CE-5266-5BDD-E07BCA5A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Statement s = </a:t>
            </a:r>
            <a:r>
              <a:rPr lang="en-US" altLang="en-US" sz="2400" dirty="0" err="1"/>
              <a:t>con.createStatement</a:t>
            </a:r>
            <a:r>
              <a:rPr lang="en-US" altLang="en-US" sz="24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int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result = </a:t>
            </a:r>
            <a:r>
              <a:rPr lang="en-US" altLang="en-US" sz="2400" dirty="0" err="1"/>
              <a:t>s.executeUpdate</a:t>
            </a:r>
            <a:r>
              <a:rPr lang="en-US" altLang="en-US" sz="2400" dirty="0"/>
              <a:t>(</a:t>
            </a:r>
            <a:br>
              <a:rPr lang="en-US" altLang="en-US" sz="2400" dirty="0"/>
            </a:br>
            <a:r>
              <a:rPr lang="en-US" altLang="en-US" sz="2400" dirty="0"/>
              <a:t>“DELETE FROM EMPLOYEE WHERE </a:t>
            </a:r>
            <a:r>
              <a:rPr lang="en-US" altLang="en-US" sz="2400" dirty="0" err="1"/>
              <a:t>DeptCode</a:t>
            </a:r>
            <a:r>
              <a:rPr lang="en-US" altLang="en-US" sz="2400" dirty="0"/>
              <a:t>=‘CS’”</a:t>
            </a:r>
            <a:br>
              <a:rPr lang="en-US" altLang="en-US" sz="2400" dirty="0"/>
            </a:br>
            <a:r>
              <a:rPr lang="en-US" altLang="en-US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/>
              <a:t>System.out.println</a:t>
            </a:r>
            <a:r>
              <a:rPr lang="en-US" altLang="en-US" sz="2400" dirty="0"/>
              <a:t>( result + “ rows deleted.” 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2E95F-9EA2-E92C-8001-E92704A8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4FEC1-0AC6-C8F7-970D-2148000C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49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5500-D7D1-C513-E547-E51285BE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The </a:t>
            </a:r>
            <a:r>
              <a:rPr lang="en-US" altLang="en-US" b="1" dirty="0" err="1"/>
              <a:t>PreparedStatement</a:t>
            </a:r>
            <a:r>
              <a:rPr lang="en-US" altLang="en-US" b="1" dirty="0"/>
              <a:t> class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FDED-0566-5D56-5E8E-68400BDC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PreparedStatement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a Statement that specifies parameters through Java code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SQL statements take different forms when you specify different parameter values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when query is performed repeatedly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Formatting of literal values is easier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59099-D98D-C51A-BF90-9771E066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81B4B-A885-7B71-41EF-79ACCBC2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DEFC-FC7F-E1AC-26CA-040A88E1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Version 1 (Statement)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6456-3BF3-7B60-153A-4AF6B23F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531692"/>
            <a:ext cx="10515600" cy="4961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// suppose 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Statement s = </a:t>
            </a:r>
            <a:r>
              <a:rPr lang="en-US" altLang="en-US" sz="2800" dirty="0" err="1"/>
              <a:t>con.createStatement</a:t>
            </a:r>
            <a:r>
              <a:rPr lang="en-US" altLang="en-US" sz="28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ResultSet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rs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s.executeQuery</a:t>
            </a:r>
            <a:r>
              <a:rPr lang="en-US" altLang="en-US" sz="2800" dirty="0"/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“SELECT * FROM STUDENT WHERE 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 = ‘” + 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 +”’”</a:t>
            </a:r>
            <a:br>
              <a:rPr lang="en-US" altLang="en-US" sz="2800" dirty="0"/>
            </a:br>
            <a:r>
              <a:rPr lang="en-US" altLang="en-US" sz="28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while ( </a:t>
            </a:r>
            <a:r>
              <a:rPr lang="en-US" altLang="en-US" sz="2800" dirty="0" err="1"/>
              <a:t>rs.next</a:t>
            </a:r>
            <a:r>
              <a:rPr lang="en-US" altLang="en-US" sz="2800" dirty="0"/>
              <a:t>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  <a:br>
              <a:rPr lang="en-US" altLang="en-US" sz="2800" dirty="0"/>
            </a:br>
            <a:r>
              <a:rPr lang="en-US" altLang="en-US" sz="2800" dirty="0"/>
              <a:t>String name = 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dirty="0" err="1"/>
              <a:t>rs.getString</a:t>
            </a:r>
            <a:r>
              <a:rPr lang="en-US" altLang="en-US" sz="2800" dirty="0"/>
              <a:t>(“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”) + </a:t>
            </a:r>
            <a:r>
              <a:rPr lang="en-US" altLang="en-US" sz="2800" dirty="0" err="1"/>
              <a:t>rs.getString</a:t>
            </a:r>
            <a:r>
              <a:rPr lang="en-US" altLang="en-US" sz="2800" dirty="0"/>
              <a:t>(“FirstName”);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800" dirty="0"/>
            </a:br>
            <a:r>
              <a:rPr lang="en-US" altLang="en-US" sz="2800" dirty="0"/>
              <a:t>int y = </a:t>
            </a:r>
            <a:r>
              <a:rPr lang="en-US" altLang="en-US" sz="2800" dirty="0" err="1"/>
              <a:t>rs.getInt</a:t>
            </a:r>
            <a:r>
              <a:rPr lang="en-US" altLang="en-US" sz="2800" dirty="0"/>
              <a:t>(“Year”);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800" dirty="0"/>
            </a:br>
            <a:r>
              <a:rPr lang="en-US" altLang="en-US" sz="2800" dirty="0"/>
              <a:t>double </a:t>
            </a:r>
            <a:r>
              <a:rPr lang="en-US" altLang="en-US" sz="2800" dirty="0" err="1"/>
              <a:t>qpi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rs.getDouble</a:t>
            </a:r>
            <a:r>
              <a:rPr lang="en-US" altLang="en-US" sz="2800" dirty="0"/>
              <a:t>(“QPI”);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800" dirty="0"/>
            </a:br>
            <a:r>
              <a:rPr lang="en-US" altLang="en-US" sz="2800" dirty="0" err="1"/>
              <a:t>System.out.println</a:t>
            </a:r>
            <a:r>
              <a:rPr lang="en-US" altLang="en-US" sz="2800" dirty="0"/>
              <a:t>( name + “ ” + y + “ ” + </a:t>
            </a:r>
            <a:r>
              <a:rPr lang="en-US" altLang="en-US" sz="2800" dirty="0" err="1"/>
              <a:t>qpi</a:t>
            </a:r>
            <a:r>
              <a:rPr lang="en-US" altLang="en-US" sz="28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18461-D3FA-D46F-7926-52C280B8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525AE-E1DF-0704-2DEB-54DE1533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D5FB-69C7-5870-EA97-BC020AB9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Version 2 (</a:t>
            </a:r>
            <a:r>
              <a:rPr lang="en-US" altLang="en-US" b="1" dirty="0" err="1"/>
              <a:t>PreparedStatement</a:t>
            </a:r>
            <a:r>
              <a:rPr lang="en-US" altLang="en-US" b="1" dirty="0"/>
              <a:t>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C57A-D663-BAB2-FC4D-516362BE4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51690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// suppose 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PreparedStatement</a:t>
            </a:r>
            <a:r>
              <a:rPr lang="en-US" altLang="en-US" sz="2800" dirty="0"/>
              <a:t> s = </a:t>
            </a:r>
            <a:r>
              <a:rPr lang="en-US" altLang="en-US" sz="2800" dirty="0" err="1"/>
              <a:t>con.prepareStatement</a:t>
            </a:r>
            <a:r>
              <a:rPr lang="en-US" altLang="en-US" sz="2800" dirty="0"/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800" dirty="0"/>
            </a:br>
            <a:r>
              <a:rPr lang="en-US" altLang="en-US" sz="2800" dirty="0"/>
              <a:t>“SELECT * FROM STUDENT WHERE 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 = ?”</a:t>
            </a:r>
            <a:br>
              <a:rPr lang="en-US" altLang="en-US" sz="2800" dirty="0"/>
            </a:br>
            <a:r>
              <a:rPr lang="en-US" altLang="en-US" sz="28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s.setString</a:t>
            </a:r>
            <a:r>
              <a:rPr lang="en-US" altLang="en-US" sz="2800" dirty="0"/>
              <a:t>( 1, 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ResultSet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rs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s.executeQuery</a:t>
            </a:r>
            <a:r>
              <a:rPr lang="en-US" altLang="en-US" sz="28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while ( </a:t>
            </a:r>
            <a:r>
              <a:rPr lang="en-US" altLang="en-US" sz="2800" dirty="0" err="1"/>
              <a:t>rs.next</a:t>
            </a:r>
            <a:r>
              <a:rPr lang="en-US" altLang="en-US" sz="2800" dirty="0"/>
              <a:t>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  <a:br>
              <a:rPr lang="en-US" altLang="en-US" sz="2800" dirty="0"/>
            </a:br>
            <a:r>
              <a:rPr lang="en-US" altLang="en-US" sz="2800" dirty="0"/>
              <a:t>String name = 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dirty="0" err="1"/>
              <a:t>rs.getString</a:t>
            </a:r>
            <a:r>
              <a:rPr lang="en-US" altLang="en-US" sz="2800" dirty="0"/>
              <a:t>(“</a:t>
            </a:r>
            <a:r>
              <a:rPr lang="en-US" altLang="en-US" sz="2800" dirty="0" err="1"/>
              <a:t>LastName</a:t>
            </a:r>
            <a:r>
              <a:rPr lang="en-US" altLang="en-US" sz="2800" dirty="0"/>
              <a:t>”) + </a:t>
            </a:r>
            <a:r>
              <a:rPr lang="en-US" altLang="en-US" sz="2800" dirty="0" err="1"/>
              <a:t>rs.getString</a:t>
            </a:r>
            <a:r>
              <a:rPr lang="en-US" altLang="en-US" sz="2800" dirty="0"/>
              <a:t>(“FirstName”);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800" dirty="0"/>
            </a:br>
            <a:r>
              <a:rPr lang="en-US" altLang="en-US" sz="2800" dirty="0"/>
              <a:t>int y = </a:t>
            </a:r>
            <a:r>
              <a:rPr lang="en-US" altLang="en-US" sz="2800" dirty="0" err="1"/>
              <a:t>rs.getInt</a:t>
            </a:r>
            <a:r>
              <a:rPr lang="en-US" altLang="en-US" sz="2800" dirty="0"/>
              <a:t>(“Year”);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800" dirty="0"/>
            </a:br>
            <a:r>
              <a:rPr lang="en-US" altLang="en-US" sz="2800" dirty="0"/>
              <a:t>double </a:t>
            </a:r>
            <a:r>
              <a:rPr lang="en-US" altLang="en-US" sz="2800" dirty="0" err="1"/>
              <a:t>qpi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rs.getDouble</a:t>
            </a:r>
            <a:r>
              <a:rPr lang="en-US" altLang="en-US" sz="2800" dirty="0"/>
              <a:t>(“QPI”);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800" dirty="0"/>
            </a:br>
            <a:r>
              <a:rPr lang="en-US" altLang="en-US" sz="2800" dirty="0" err="1"/>
              <a:t>System.out.println</a:t>
            </a:r>
            <a:r>
              <a:rPr lang="en-US" altLang="en-US" sz="2800" dirty="0"/>
              <a:t>( name + “ ” + y + “ ” + </a:t>
            </a:r>
            <a:r>
              <a:rPr lang="en-US" altLang="en-US" sz="2800" dirty="0" err="1"/>
              <a:t>qpi</a:t>
            </a:r>
            <a:r>
              <a:rPr lang="en-US" altLang="en-US" sz="28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  <a:endParaRPr lang="en-US" altLang="en-US" sz="3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54394-FD7D-2885-BFFA-DDC7C560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1B229-095F-59F0-823D-7879D617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07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275-9EE4-1B50-7910-E9D9C8F9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Summary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FCC1-7455-E490-16C7-8C8B43EA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JDBC allows you to write Java programs that manipulate a database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driver (often a separate product) is required that facilitates access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classes:  Connection, Statement,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PreparedStatement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ResultSet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features:  metadata and stored-proc invocation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3F7D4-5B33-A572-3AA1-90E577E1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CF2D-7CE3-6F98-A31F-A2A8EF61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3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FB98-A5D6-F34C-0F4A-886332EF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/>
              <a:t>JDBC Driver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9A6F-A6F8-009A-89D0-F6B5650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a driver, specific to the DB product, to mediate between JDBC and the database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driver is a Java class that needs to be loaded first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719FC-C107-1001-79A0-03FC382E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0F7A-8E81-CABC-D2F6-DA9B332D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0CA47-13EE-8F52-B282-51965D054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68" y="3866357"/>
            <a:ext cx="2966302" cy="17857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Java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-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load driver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- establish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- send SQL statements</a:t>
            </a:r>
          </a:p>
        </p:txBody>
      </p: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D2197E9F-1EA2-81EE-414E-9CC0C6803D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79770" y="4752158"/>
            <a:ext cx="2057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6ABBA3A-9E17-895F-5488-19A29BDB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170" y="4027488"/>
            <a:ext cx="1676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Relational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423670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6D09-9EFA-173D-EE63-71664E4C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/>
              <a:t>Key Classes in JDBC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8047-5385-E4D7-655A-943AB72D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to create an instance of this class when establishing a connection to the database</a:t>
            </a:r>
          </a:p>
          <a:p>
            <a:pPr marL="457200" lvl="1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issuing SQL statements</a:t>
            </a:r>
          </a:p>
          <a:p>
            <a:pPr marL="457200" lvl="1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ResultSet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(interface)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ResultSet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 represents the table returned  by an SQL select statement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83A8-A544-2FC0-DE3D-631035B6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22E0D-9EC0-B329-E339-DCDE0272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0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59B3-98E6-3EE1-5E05-96AB4AF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/>
              <a:t>Establishing a Connection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39EB-43EE-BC60-8551-135F5A3F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getConnection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method</a:t>
            </a:r>
          </a:p>
          <a:p>
            <a:pPr lvl="1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 the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DriverManager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pPr lvl="1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argument:  "</a:t>
            </a:r>
            <a:r>
              <a:rPr lang="en-US" alt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jdbc:driver:name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1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a Connection object</a:t>
            </a:r>
            <a:endParaRPr lang="en-US" alt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 err="1"/>
              <a:t>Class.forName</a:t>
            </a:r>
            <a:r>
              <a:rPr lang="en-US" altLang="en-US" sz="2200" dirty="0"/>
              <a:t>(“</a:t>
            </a:r>
            <a:r>
              <a:rPr lang="en-US" altLang="en-US" sz="2200" dirty="0" err="1"/>
              <a:t>com.mysql.cj.jdbc.Driver</a:t>
            </a:r>
            <a:r>
              <a:rPr lang="en-US" altLang="en-US" sz="2200" dirty="0"/>
              <a:t>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// above line loads the </a:t>
            </a:r>
            <a:r>
              <a:rPr lang="en-US" altLang="en-US" sz="2200" dirty="0" err="1"/>
              <a:t>jdbc-odbc</a:t>
            </a:r>
            <a:r>
              <a:rPr lang="en-US" altLang="en-US" sz="2200" dirty="0"/>
              <a:t> driver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String </a:t>
            </a:r>
            <a:r>
              <a:rPr lang="en-US" altLang="en-US" sz="2200" dirty="0" err="1"/>
              <a:t>connectionurl</a:t>
            </a:r>
            <a:r>
              <a:rPr lang="en-US" altLang="en-US" sz="2200" dirty="0"/>
              <a:t> = “</a:t>
            </a:r>
            <a:r>
              <a:rPr lang="en-US" altLang="en-US" sz="2200" dirty="0" err="1"/>
              <a:t>jdbc:mysql</a:t>
            </a:r>
            <a:r>
              <a:rPr lang="en-US" altLang="en-US" sz="2200" dirty="0"/>
              <a:t>://localhost:3306/</a:t>
            </a:r>
            <a:r>
              <a:rPr lang="en-US" altLang="en-US" sz="2200" dirty="0" err="1"/>
              <a:t>sakila</a:t>
            </a:r>
            <a:r>
              <a:rPr lang="en-US" altLang="en-US" sz="2200" dirty="0"/>
              <a:t>”;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Connection c = </a:t>
            </a:r>
            <a:r>
              <a:rPr lang="en-US" altLang="en-US" sz="2200" dirty="0" err="1"/>
              <a:t>DriverManager.getConnection</a:t>
            </a:r>
            <a:r>
              <a:rPr lang="en-US" altLang="en-US" sz="2200" dirty="0"/>
              <a:t>(</a:t>
            </a:r>
            <a:r>
              <a:rPr lang="en-US" altLang="en-US" sz="2200" dirty="0" err="1"/>
              <a:t>connectionurl</a:t>
            </a:r>
            <a:r>
              <a:rPr lang="en-US" altLang="en-US" sz="2200" dirty="0"/>
              <a:t>, “</a:t>
            </a:r>
            <a:r>
              <a:rPr lang="en-US" altLang="en-US" sz="2200" dirty="0" err="1"/>
              <a:t>root”,”root</a:t>
            </a:r>
            <a:r>
              <a:rPr lang="en-US" altLang="en-US" sz="2200" dirty="0"/>
              <a:t>”);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BC4C-CCF1-197A-1482-1A4EE40C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2582-B528-2D96-C5CF-1D3F0C8D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B1E187-A36C-9460-56B7-40B609935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dbc:mysql://localhost:3306/sakila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CCC7-597B-4F9B-FEFD-E0EC632C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390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/>
              <a:t>Creating a</a:t>
            </a:r>
            <a:br>
              <a:rPr lang="en-US" altLang="en-US" b="1" dirty="0"/>
            </a:br>
            <a:r>
              <a:rPr lang="en-US" altLang="en-US" b="1" dirty="0"/>
              <a:t>Statement Object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720E-A909-C7C1-87A7-13798874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54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the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createStatement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method on the Connection object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a Statement object</a:t>
            </a:r>
          </a:p>
          <a:p>
            <a:pPr lvl="1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afterwards, run methods on the Statement object to execute an SQL statement</a:t>
            </a:r>
          </a:p>
          <a:p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Statement s = </a:t>
            </a:r>
            <a:r>
              <a:rPr lang="en-US" altLang="en-US" dirty="0" err="1"/>
              <a:t>c.createStatement</a:t>
            </a:r>
            <a:r>
              <a:rPr lang="en-US" altLang="en-US" dirty="0"/>
              <a:t>();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5E4DF-8EAF-D70E-79CF-4A72863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363FD-89C1-1494-E2AA-5D78E583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1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2EB8-CC44-3414-4F93-907B4775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/>
              <a:t>Methods of the</a:t>
            </a:r>
            <a:br>
              <a:rPr lang="en-US" altLang="en-US" b="1" dirty="0"/>
            </a:br>
            <a:r>
              <a:rPr lang="en-US" altLang="en-US" b="1" dirty="0"/>
              <a:t>Statement Class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16D8-B3EC-2070-B1D1-C436AE83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of the Statement class require a string parameter containing the SQL statement</a:t>
            </a:r>
          </a:p>
          <a:p>
            <a:r>
              <a:rPr lang="en-US" alt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executeQuery</a:t>
            </a:r>
            <a:r>
              <a:rPr lang="en-US" alt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1"/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a String argument (a SELECT statement)</a:t>
            </a:r>
          </a:p>
          <a:p>
            <a:pPr lvl="1"/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a </a:t>
            </a:r>
            <a:r>
              <a:rPr lang="en-US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ResultSet</a:t>
            </a: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 representing the table returned</a:t>
            </a:r>
          </a:p>
          <a:p>
            <a:r>
              <a:rPr lang="en-US" alt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executeUpdate</a:t>
            </a:r>
            <a:r>
              <a:rPr lang="en-US" alt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1"/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a String argument</a:t>
            </a:r>
            <a:b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 INSERT, UPDATE, or DELETE statement)</a:t>
            </a:r>
          </a:p>
          <a:p>
            <a:pPr lvl="1"/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an int (row count, in most cases)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D5E1B-CA25-9FDC-CA07-FAEC091F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8A698-6FE4-1E59-060D-A42566A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33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D59-04EE-75FA-72E6-7DD330D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The </a:t>
            </a:r>
            <a:r>
              <a:rPr lang="en-US" altLang="en-US" b="1" dirty="0" err="1"/>
              <a:t>ResultSet</a:t>
            </a:r>
            <a:r>
              <a:rPr lang="en-US" altLang="en-US" b="1" dirty="0"/>
              <a:t> Interface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5D84-FED0-C160-81E3-7495B65F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ResultSet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object represents the table returned by the select statement sent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Navigation/retrieval methods</a:t>
            </a:r>
          </a:p>
          <a:p>
            <a:pPr marL="0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next():  moves to the next row (first row if called for the first time), returns false if no rows remain</a:t>
            </a:r>
          </a:p>
          <a:p>
            <a:pPr lvl="1"/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en-US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methods return the value of a field for the current row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E9572-5659-2694-91D5-4656D88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59D91-7B44-73B8-9DAF-FA6A3CF9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9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1CA1-29E7-9760-82CE-BCCC5FE8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/>
              <a:t>ResulSet</a:t>
            </a:r>
            <a:r>
              <a:rPr lang="en-US" altLang="en-US" b="1" dirty="0"/>
              <a:t> 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DD5B-DE7F-A7A6-0E18-97287D47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/>
              <a:t>ResultSet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/>
              <a:t>rs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s.executeQuery</a:t>
            </a:r>
            <a:r>
              <a:rPr lang="en-US" altLang="en-US" sz="2000" dirty="0"/>
              <a:t>(“SELECT * FROM [ORDER]”);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/>
              <a:t>rs.next</a:t>
            </a:r>
            <a:r>
              <a:rPr lang="en-US" altLang="en-US" sz="2000" dirty="0"/>
              <a:t>(); // gets the first row (use in a loop for multiple rows)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// suppose the ORDER table has an integer field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// called </a:t>
            </a:r>
            <a:r>
              <a:rPr lang="en-US" altLang="en-US" sz="2000" i="1" dirty="0"/>
              <a:t>quantity</a:t>
            </a:r>
            <a:r>
              <a:rPr lang="en-US" altLang="en-US" sz="20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int </a:t>
            </a:r>
            <a:r>
              <a:rPr lang="en-US" altLang="en-US" sz="2000" dirty="0" err="1"/>
              <a:t>myvar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rs.getInt</a:t>
            </a:r>
            <a:r>
              <a:rPr lang="en-US" altLang="en-US" sz="2000" dirty="0"/>
              <a:t>(“quantity”);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// if you knew that quantity is the 2nd field in the 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/>
              <a:t>myvar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rs.getInt</a:t>
            </a:r>
            <a:r>
              <a:rPr lang="en-US" altLang="en-US" sz="2000" dirty="0"/>
              <a:t>(2);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8528-A807-7453-E4F9-226F8B2E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4361-76AB-9967-EC69-E14CFF0C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60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CDB5-F179-0EA1-56FD-52166810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/>
              <a:t>executeQuery</a:t>
            </a:r>
            <a:r>
              <a:rPr lang="en-US" altLang="en-US" b="1" dirty="0"/>
              <a:t>( ) 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CBB-F71B-3CBF-503F-A393CA48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01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Statement s = </a:t>
            </a:r>
            <a:r>
              <a:rPr lang="en-US" altLang="en-US" sz="2400" dirty="0" err="1"/>
              <a:t>con.createStatement</a:t>
            </a:r>
            <a:r>
              <a:rPr lang="en-US" altLang="en-US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ResultSet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rs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s.executeQuery</a:t>
            </a:r>
            <a:r>
              <a:rPr lang="en-US" altLang="en-US" sz="2400" dirty="0"/>
              <a:t>(</a:t>
            </a:r>
            <a:br>
              <a:rPr lang="en-US" altLang="en-US" sz="2400" dirty="0"/>
            </a:br>
            <a:r>
              <a:rPr lang="en-US" altLang="en-US" sz="2400" dirty="0"/>
              <a:t>“SELECT * FROM STUDENT WHERE QPI &gt; 3.0”</a:t>
            </a:r>
            <a:br>
              <a:rPr lang="en-US" altLang="en-US" sz="2400" dirty="0"/>
            </a:br>
            <a:r>
              <a:rPr lang="en-US" altLang="en-US" sz="2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while ( </a:t>
            </a:r>
            <a:r>
              <a:rPr lang="en-US" altLang="en-US" sz="2400" dirty="0" err="1"/>
              <a:t>rs.next</a:t>
            </a:r>
            <a:r>
              <a:rPr lang="en-US" altLang="en-US" sz="2400" dirty="0"/>
              <a:t>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{</a:t>
            </a:r>
            <a:br>
              <a:rPr lang="en-US" altLang="en-US" sz="2400" dirty="0"/>
            </a:br>
            <a:r>
              <a:rPr lang="en-US" altLang="en-US" sz="2400" dirty="0"/>
              <a:t>String name = </a:t>
            </a:r>
            <a:r>
              <a:rPr lang="en-US" altLang="en-US" sz="2400" dirty="0" err="1"/>
              <a:t>rs.getString</a:t>
            </a:r>
            <a:r>
              <a:rPr lang="en-US" altLang="en-US" sz="2400" dirty="0"/>
              <a:t>(“</a:t>
            </a:r>
            <a:r>
              <a:rPr lang="en-US" altLang="en-US" sz="2400" dirty="0" err="1"/>
              <a:t>LastName</a:t>
            </a:r>
            <a:r>
              <a:rPr lang="en-US" altLang="en-US" sz="2400" dirty="0"/>
              <a:t>”);</a:t>
            </a:r>
            <a:br>
              <a:rPr lang="en-US" altLang="en-US" sz="2400" dirty="0"/>
            </a:br>
            <a:r>
              <a:rPr lang="en-US" altLang="en-US" sz="2400" dirty="0"/>
              <a:t>int y = </a:t>
            </a:r>
            <a:r>
              <a:rPr lang="en-US" altLang="en-US" sz="2400" dirty="0" err="1"/>
              <a:t>rs.getInt</a:t>
            </a:r>
            <a:r>
              <a:rPr lang="en-US" altLang="en-US" sz="2400" dirty="0"/>
              <a:t>(“Year”);</a:t>
            </a:r>
            <a:br>
              <a:rPr lang="en-US" altLang="en-US" sz="2400" dirty="0"/>
            </a:br>
            <a:r>
              <a:rPr lang="en-US" altLang="en-US" sz="2400" dirty="0"/>
              <a:t>double </a:t>
            </a:r>
            <a:r>
              <a:rPr lang="en-US" altLang="en-US" sz="2400" dirty="0" err="1"/>
              <a:t>qpi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rs.getDouble</a:t>
            </a:r>
            <a:r>
              <a:rPr lang="en-US" altLang="en-US" sz="2400" dirty="0"/>
              <a:t>(“QPI”);</a:t>
            </a:r>
            <a:br>
              <a:rPr lang="en-US" altLang="en-US" sz="2400" dirty="0"/>
            </a:br>
            <a:r>
              <a:rPr lang="en-US" altLang="en-US" sz="2400" dirty="0" err="1"/>
              <a:t>System.out.println</a:t>
            </a:r>
            <a:r>
              <a:rPr lang="en-US" altLang="en-US" sz="2400" dirty="0"/>
              <a:t>( name + “ ” + y + “ ” + </a:t>
            </a:r>
            <a:r>
              <a:rPr lang="en-US" altLang="en-US" sz="2400" dirty="0" err="1"/>
              <a:t>qpi</a:t>
            </a:r>
            <a:r>
              <a:rPr lang="en-US" altLang="en-US" sz="2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F41F-65E0-35A6-93EB-839B5734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H&amp;D IT Solution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B4343-9064-E327-61E6-C9AE736F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77409-9C5A-4B07-8E32-19F22F7D558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3329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975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Times New Roman</vt:lpstr>
      <vt:lpstr>Wingdings</vt:lpstr>
      <vt:lpstr>1_Office Theme</vt:lpstr>
      <vt:lpstr>JDBC</vt:lpstr>
      <vt:lpstr>JDBC Driver</vt:lpstr>
      <vt:lpstr>Key Classes in JDBC</vt:lpstr>
      <vt:lpstr>Establishing a Connection</vt:lpstr>
      <vt:lpstr>Creating a Statement Object</vt:lpstr>
      <vt:lpstr>Methods of the Statement Class</vt:lpstr>
      <vt:lpstr>The ResultSet Interface</vt:lpstr>
      <vt:lpstr>ResulSet example</vt:lpstr>
      <vt:lpstr>executeQuery( ) example</vt:lpstr>
      <vt:lpstr>executeUpdate( ) example</vt:lpstr>
      <vt:lpstr>The PreparedStatement class</vt:lpstr>
      <vt:lpstr>Version 1 (Statement)</vt:lpstr>
      <vt:lpstr>Version 2 (PreparedStatement)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Abhi A.b</dc:creator>
  <cp:lastModifiedBy>Harshada Sawant</cp:lastModifiedBy>
  <cp:revision>2</cp:revision>
  <dcterms:created xsi:type="dcterms:W3CDTF">2022-10-11T06:26:10Z</dcterms:created>
  <dcterms:modified xsi:type="dcterms:W3CDTF">2022-10-12T07:05:29Z</dcterms:modified>
</cp:coreProperties>
</file>