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13-10-2022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07730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13-10-2022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5757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13-10-2022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59124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13-10-2022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8260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13-10-2022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9701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13-10-2022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796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13-10-2022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970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13-10-2022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84470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13-10-2022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4124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13-10-2022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63316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13-10-2022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0349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13-10-2022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876452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dirty="0"/>
              <a:t>JDBC</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7EE2E1-1052-96EF-3FFA-12E3DCCA15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E79279-6D27-DC74-DB93-F1028453961C}"/>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FD509D65-F913-FC33-53B8-A760565A434C}"/>
              </a:ext>
            </a:extLst>
          </p:cNvPr>
          <p:cNvSpPr txBox="1"/>
          <p:nvPr/>
        </p:nvSpPr>
        <p:spPr>
          <a:xfrm>
            <a:off x="871978" y="619515"/>
            <a:ext cx="10402479" cy="707886"/>
          </a:xfrm>
          <a:prstGeom prst="rect">
            <a:avLst/>
          </a:prstGeom>
          <a:noFill/>
        </p:spPr>
        <p:txBody>
          <a:bodyPr wrap="square">
            <a:spAutoFit/>
          </a:bodyPr>
          <a:lstStyle/>
          <a:p>
            <a:r>
              <a:rPr lang="en-US" sz="2000" dirty="0">
                <a:solidFill>
                  <a:schemeClr val="tx1">
                    <a:lumMod val="65000"/>
                    <a:lumOff val="35000"/>
                  </a:schemeClr>
                </a:solidFill>
              </a:rPr>
              <a:t>A </a:t>
            </a:r>
            <a:r>
              <a:rPr lang="en-US" sz="2000" b="1" dirty="0" err="1">
                <a:solidFill>
                  <a:schemeClr val="tx1">
                    <a:lumMod val="65000"/>
                    <a:lumOff val="35000"/>
                  </a:schemeClr>
                </a:solidFill>
              </a:rPr>
              <a:t>ResultSet</a:t>
            </a:r>
            <a:r>
              <a:rPr lang="en-US" sz="2000" b="1" dirty="0">
                <a:solidFill>
                  <a:schemeClr val="tx1">
                    <a:lumMod val="65000"/>
                    <a:lumOff val="35000"/>
                  </a:schemeClr>
                </a:solidFill>
              </a:rPr>
              <a:t> object</a:t>
            </a:r>
            <a:r>
              <a:rPr lang="en-US" sz="2000" dirty="0">
                <a:solidFill>
                  <a:schemeClr val="tx1">
                    <a:lumMod val="65000"/>
                    <a:lumOff val="35000"/>
                  </a:schemeClr>
                </a:solidFill>
              </a:rPr>
              <a:t>, that contains the results of a query, is returned when a SQL Statement is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4AD4120-E23F-8A14-66A9-1367F4944EC1}"/>
              </a:ext>
            </a:extLst>
          </p:cNvPr>
          <p:cNvSpPr txBox="1"/>
          <p:nvPr/>
        </p:nvSpPr>
        <p:spPr>
          <a:xfrm>
            <a:off x="325224" y="1659366"/>
            <a:ext cx="10487320" cy="923330"/>
          </a:xfrm>
          <a:prstGeom prst="rect">
            <a:avLst/>
          </a:prstGeom>
          <a:noFill/>
        </p:spPr>
        <p:txBody>
          <a:bodyPr wrap="square">
            <a:spAutoFit/>
          </a:bodyPr>
          <a:lstStyle/>
          <a:p>
            <a:r>
              <a:rPr lang="en-IN" dirty="0"/>
              <a:t>String </a:t>
            </a:r>
            <a:r>
              <a:rPr lang="en-IN" dirty="0" err="1"/>
              <a:t>sql</a:t>
            </a:r>
            <a:r>
              <a:rPr lang="en-IN" dirty="0"/>
              <a:t>;</a:t>
            </a:r>
          </a:p>
          <a:p>
            <a:r>
              <a:rPr lang="en-IN" dirty="0" err="1"/>
              <a:t>sql</a:t>
            </a:r>
            <a:r>
              <a:rPr lang="en-IN" dirty="0"/>
              <a:t> = "select * from employee";</a:t>
            </a:r>
          </a:p>
          <a:p>
            <a:r>
              <a:rPr lang="en-IN" dirty="0" err="1"/>
              <a:t>ResultSet</a:t>
            </a:r>
            <a:r>
              <a:rPr lang="en-IN" dirty="0"/>
              <a:t> </a:t>
            </a:r>
            <a:r>
              <a:rPr lang="en-IN" dirty="0" err="1"/>
              <a:t>resultset</a:t>
            </a:r>
            <a:r>
              <a:rPr lang="en-IN" dirty="0"/>
              <a:t> = </a:t>
            </a:r>
            <a:r>
              <a:rPr lang="en-IN" dirty="0" err="1"/>
              <a:t>statement.executeQuery</a:t>
            </a:r>
            <a:r>
              <a:rPr lang="en-IN" dirty="0"/>
              <a:t>(</a:t>
            </a:r>
            <a:r>
              <a:rPr lang="en-IN" dirty="0" err="1"/>
              <a:t>sql</a:t>
            </a:r>
            <a:r>
              <a:rPr lang="en-IN" dirty="0"/>
              <a:t>);</a:t>
            </a:r>
          </a:p>
        </p:txBody>
      </p:sp>
      <p:sp>
        <p:nvSpPr>
          <p:cNvPr id="9" name="TextBox 8">
            <a:extLst>
              <a:ext uri="{FF2B5EF4-FFF2-40B4-BE49-F238E27FC236}">
                <a16:creationId xmlns:a16="http://schemas.microsoft.com/office/drawing/2014/main" id="{A990FB13-5EDD-EE40-E600-9E07A8F8BA63}"/>
              </a:ext>
            </a:extLst>
          </p:cNvPr>
          <p:cNvSpPr txBox="1"/>
          <p:nvPr/>
        </p:nvSpPr>
        <p:spPr>
          <a:xfrm>
            <a:off x="871977" y="2914661"/>
            <a:ext cx="11024649" cy="400110"/>
          </a:xfrm>
          <a:prstGeom prst="rect">
            <a:avLst/>
          </a:prstGeom>
          <a:noFill/>
        </p:spPr>
        <p:txBody>
          <a:bodyPr wrap="square">
            <a:spAutoFit/>
          </a:bodyPr>
          <a:lstStyle/>
          <a:p>
            <a:r>
              <a:rPr lang="en-US" sz="2000" dirty="0">
                <a:solidFill>
                  <a:schemeClr val="tx1">
                    <a:lumMod val="65000"/>
                    <a:lumOff val="35000"/>
                  </a:schemeClr>
                </a:solidFill>
              </a:rPr>
              <a:t>Let us now see a small demo where we can fetch the values that are present in a pre-created database.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6759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871CF3-82A2-C055-7E1C-14F0A827D6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A34571-6049-E5AB-48B9-7FD2CC203813}"/>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5902EA01-E75D-E38C-6BB9-9A866B96DFE2}"/>
              </a:ext>
            </a:extLst>
          </p:cNvPr>
          <p:cNvSpPr txBox="1"/>
          <p:nvPr/>
        </p:nvSpPr>
        <p:spPr>
          <a:xfrm>
            <a:off x="292230" y="1014748"/>
            <a:ext cx="11340445" cy="5016758"/>
          </a:xfrm>
          <a:prstGeom prst="rect">
            <a:avLst/>
          </a:prstGeom>
          <a:noFill/>
        </p:spPr>
        <p:txBody>
          <a:bodyPr wrap="square">
            <a:spAutoFit/>
          </a:bodyPr>
          <a:lstStyle/>
          <a:p>
            <a:r>
              <a:rPr lang="en-US" sz="2000" dirty="0">
                <a:solidFill>
                  <a:schemeClr val="tx1">
                    <a:lumMod val="65000"/>
                    <a:lumOff val="35000"/>
                  </a:schemeClr>
                </a:solidFill>
              </a:rPr>
              <a:t>Let us see a simple demo where we perform a fetch operation using JDBC from a pre-created database. Note that MySQL DB is a pre-requisite for the following operations.</a:t>
            </a:r>
          </a:p>
          <a:p>
            <a:endParaRPr lang="en-US" sz="2000" dirty="0">
              <a:solidFill>
                <a:schemeClr val="tx1">
                  <a:lumMod val="65000"/>
                  <a:lumOff val="35000"/>
                </a:schemeClr>
              </a:solidFill>
            </a:endParaRPr>
          </a:p>
          <a:p>
            <a:r>
              <a:rPr lang="en-US" sz="2000" dirty="0">
                <a:solidFill>
                  <a:schemeClr val="tx1">
                    <a:lumMod val="65000"/>
                    <a:lumOff val="35000"/>
                  </a:schemeClr>
                </a:solidFill>
              </a:rPr>
              <a:t>(</a:t>
            </a:r>
            <a:r>
              <a:rPr lang="en-US" sz="2000" b="1" dirty="0">
                <a:solidFill>
                  <a:schemeClr val="tx1">
                    <a:lumMod val="65000"/>
                    <a:lumOff val="35000"/>
                  </a:schemeClr>
                </a:solidFill>
              </a:rPr>
              <a:t>Note: </a:t>
            </a:r>
            <a:r>
              <a:rPr lang="en-US" sz="2000" dirty="0">
                <a:solidFill>
                  <a:schemeClr val="tx1">
                    <a:lumMod val="65000"/>
                    <a:lumOff val="35000"/>
                  </a:schemeClr>
                </a:solidFill>
              </a:rPr>
              <a:t>If you want to download or install the </a:t>
            </a:r>
            <a:r>
              <a:rPr lang="en-US" sz="2000" dirty="0" err="1">
                <a:solidFill>
                  <a:schemeClr val="tx1">
                    <a:lumMod val="65000"/>
                    <a:lumOff val="35000"/>
                  </a:schemeClr>
                </a:solidFill>
              </a:rPr>
              <a:t>Mysql</a:t>
            </a:r>
            <a:r>
              <a:rPr lang="en-US" sz="2000" dirty="0">
                <a:solidFill>
                  <a:schemeClr val="tx1">
                    <a:lumMod val="65000"/>
                    <a:lumOff val="35000"/>
                  </a:schemeClr>
                </a:solidFill>
              </a:rPr>
              <a:t> Server:</a:t>
            </a:r>
          </a:p>
          <a:p>
            <a:pPr>
              <a:buFont typeface="Arial" panose="020B0604020202020204" pitchFamily="34" charset="0"/>
              <a:buChar char="•"/>
            </a:pPr>
            <a:r>
              <a:rPr lang="en-US" sz="2000" dirty="0">
                <a:solidFill>
                  <a:schemeClr val="tx1">
                    <a:lumMod val="65000"/>
                    <a:lumOff val="35000"/>
                  </a:schemeClr>
                </a:solidFill>
              </a:rPr>
              <a:t>From the Software Center: Click Start -&gt; search “Software Center”  -&gt; search for "</a:t>
            </a:r>
            <a:r>
              <a:rPr lang="en-US" sz="2000" b="1" dirty="0">
                <a:solidFill>
                  <a:schemeClr val="tx1">
                    <a:lumMod val="65000"/>
                    <a:lumOff val="35000"/>
                  </a:schemeClr>
                </a:solidFill>
              </a:rPr>
              <a:t>MySQL Server</a:t>
            </a:r>
            <a:r>
              <a:rPr lang="en-US" sz="2000" dirty="0">
                <a:solidFill>
                  <a:schemeClr val="tx1">
                    <a:lumMod val="65000"/>
                    <a:lumOff val="35000"/>
                  </a:schemeClr>
                </a:solidFill>
              </a:rPr>
              <a:t> "  and Select</a:t>
            </a:r>
            <a:r>
              <a:rPr lang="en-US" sz="2000" b="1" dirty="0">
                <a:solidFill>
                  <a:schemeClr val="tx1">
                    <a:lumMod val="65000"/>
                    <a:lumOff val="35000"/>
                  </a:schemeClr>
                </a:solidFill>
              </a:rPr>
              <a:t> MySQL Server 5.6.20</a:t>
            </a:r>
            <a:r>
              <a:rPr lang="en-US" sz="2000" dirty="0">
                <a:solidFill>
                  <a:schemeClr val="tx1">
                    <a:lumMod val="65000"/>
                    <a:lumOff val="35000"/>
                  </a:schemeClr>
                </a:solidFill>
              </a:rPr>
              <a:t>. (or any other </a:t>
            </a:r>
            <a:r>
              <a:rPr lang="en-US" sz="2000" dirty="0" err="1">
                <a:solidFill>
                  <a:schemeClr val="tx1">
                    <a:lumMod val="65000"/>
                    <a:lumOff val="35000"/>
                  </a:schemeClr>
                </a:solidFill>
              </a:rPr>
              <a:t>appro</a:t>
            </a:r>
            <a:r>
              <a:rPr lang="en-US" sz="2000" dirty="0">
                <a:solidFill>
                  <a:schemeClr val="tx1">
                    <a:lumMod val="65000"/>
                    <a:lumOff val="35000"/>
                  </a:schemeClr>
                </a:solidFill>
              </a:rPr>
              <a:t>. version) and install it.</a:t>
            </a:r>
          </a:p>
          <a:p>
            <a:endParaRPr lang="en-US" sz="2000" dirty="0">
              <a:solidFill>
                <a:schemeClr val="tx1">
                  <a:lumMod val="65000"/>
                  <a:lumOff val="35000"/>
                </a:schemeClr>
              </a:solidFill>
            </a:endParaRPr>
          </a:p>
          <a:p>
            <a:r>
              <a:rPr lang="en-US" sz="2000" dirty="0">
                <a:solidFill>
                  <a:schemeClr val="tx1">
                    <a:lumMod val="65000"/>
                    <a:lumOff val="35000"/>
                  </a:schemeClr>
                </a:solidFill>
              </a:rPr>
              <a:t>Before we see the code, we have to perform the following steps to connect to the database and execute the table scripts –</a:t>
            </a:r>
          </a:p>
          <a:p>
            <a:endParaRPr lang="en-US" sz="2000" dirty="0">
              <a:solidFill>
                <a:schemeClr val="tx1">
                  <a:lumMod val="65000"/>
                  <a:lumOff val="35000"/>
                </a:schemeClr>
              </a:solidFill>
            </a:endParaRPr>
          </a:p>
          <a:p>
            <a:r>
              <a:rPr lang="en-US" sz="2000" dirty="0">
                <a:solidFill>
                  <a:schemeClr val="tx1">
                    <a:lumMod val="65000"/>
                    <a:lumOff val="35000"/>
                  </a:schemeClr>
                </a:solidFill>
              </a:rPr>
              <a:t>(</a:t>
            </a:r>
            <a:r>
              <a:rPr lang="en-US" sz="2000" b="1" dirty="0">
                <a:solidFill>
                  <a:schemeClr val="tx1">
                    <a:lumMod val="65000"/>
                    <a:lumOff val="35000"/>
                  </a:schemeClr>
                </a:solidFill>
              </a:rPr>
              <a:t>Note: </a:t>
            </a:r>
            <a:r>
              <a:rPr lang="en-US" sz="2000" dirty="0">
                <a:solidFill>
                  <a:schemeClr val="tx1">
                    <a:lumMod val="65000"/>
                    <a:lumOff val="35000"/>
                  </a:schemeClr>
                </a:solidFill>
              </a:rPr>
              <a:t>The steps to connect to the database may/may not be applicable in your current system)</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To Start MySQL Server navigate to </a:t>
            </a:r>
            <a:r>
              <a:rPr lang="en-US" sz="2000" b="1" dirty="0">
                <a:solidFill>
                  <a:schemeClr val="tx1">
                    <a:lumMod val="65000"/>
                    <a:lumOff val="35000"/>
                  </a:schemeClr>
                </a:solidFill>
              </a:rPr>
              <a:t>C:\Java Artifacts\MySQL\MySQL Server 5.6\bin </a:t>
            </a:r>
            <a:r>
              <a:rPr lang="en-US" sz="2000" dirty="0">
                <a:solidFill>
                  <a:schemeClr val="tx1">
                    <a:lumMod val="65000"/>
                    <a:lumOff val="35000"/>
                  </a:schemeClr>
                </a:solidFill>
              </a:rPr>
              <a:t>(bin of location where </a:t>
            </a:r>
            <a:r>
              <a:rPr lang="en-US" sz="2000" dirty="0" err="1">
                <a:solidFill>
                  <a:schemeClr val="tx1">
                    <a:lumMod val="65000"/>
                    <a:lumOff val="35000"/>
                  </a:schemeClr>
                </a:solidFill>
              </a:rPr>
              <a:t>mysql</a:t>
            </a:r>
            <a:r>
              <a:rPr lang="en-US" sz="2000" dirty="0">
                <a:solidFill>
                  <a:schemeClr val="tx1">
                    <a:lumMod val="65000"/>
                    <a:lumOff val="35000"/>
                  </a:schemeClr>
                </a:solidFill>
              </a:rPr>
              <a:t> is placed) and open CMD with the same directory, as shown below:</a:t>
            </a:r>
          </a:p>
          <a:p>
            <a:r>
              <a:rPr lang="en-US" sz="2000" dirty="0">
                <a:solidFill>
                  <a:schemeClr val="tx1">
                    <a:lumMod val="65000"/>
                    <a:lumOff val="35000"/>
                  </a:schemeClr>
                </a:solidFill>
              </a:rPr>
              <a:t>Note : If </a:t>
            </a:r>
            <a:r>
              <a:rPr lang="en-US" sz="2000" dirty="0" err="1">
                <a:solidFill>
                  <a:schemeClr val="tx1">
                    <a:lumMod val="65000"/>
                    <a:lumOff val="35000"/>
                  </a:schemeClr>
                </a:solidFill>
              </a:rPr>
              <a:t>Mysql</a:t>
            </a:r>
            <a:r>
              <a:rPr lang="en-US" sz="2000" dirty="0">
                <a:solidFill>
                  <a:schemeClr val="tx1">
                    <a:lumMod val="65000"/>
                    <a:lumOff val="35000"/>
                  </a:schemeClr>
                </a:solidFill>
              </a:rPr>
              <a:t> path is already added in environment variable then you can directly open CMD and you can proceed as given below</a:t>
            </a:r>
          </a:p>
        </p:txBody>
      </p:sp>
    </p:spTree>
    <p:extLst>
      <p:ext uri="{BB962C8B-B14F-4D97-AF65-F5344CB8AC3E}">
        <p14:creationId xmlns:p14="http://schemas.microsoft.com/office/powerpoint/2010/main" val="266782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7E49EE-20B9-2641-314C-D65ABE9294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115B5-D5F2-74E6-8E2A-0B687BE97181}"/>
              </a:ext>
            </a:extLst>
          </p:cNvPr>
          <p:cNvSpPr>
            <a:spLocks noGrp="1"/>
          </p:cNvSpPr>
          <p:nvPr>
            <p:ph type="sldNum" sz="quarter" idx="12"/>
          </p:nvPr>
        </p:nvSpPr>
        <p:spPr/>
        <p:txBody>
          <a:bodyPr/>
          <a:lstStyle/>
          <a:p>
            <a:fld id="{4A777409-9C5A-4B07-8E32-19F22F7D558C}" type="slidenum">
              <a:rPr lang="en-IN" smtClean="0"/>
              <a:t>12</a:t>
            </a:fld>
            <a:endParaRPr lang="en-IN" dirty="0"/>
          </a:p>
        </p:txBody>
      </p:sp>
      <p:pic>
        <p:nvPicPr>
          <p:cNvPr id="5" name="Picture 4">
            <a:extLst>
              <a:ext uri="{FF2B5EF4-FFF2-40B4-BE49-F238E27FC236}">
                <a16:creationId xmlns:a16="http://schemas.microsoft.com/office/drawing/2014/main" id="{A367CA83-B7AE-4A74-73A7-E244107FA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54" y="729308"/>
            <a:ext cx="10133814" cy="3559887"/>
          </a:xfrm>
          <a:prstGeom prst="rect">
            <a:avLst/>
          </a:prstGeom>
        </p:spPr>
      </p:pic>
      <p:sp>
        <p:nvSpPr>
          <p:cNvPr id="7" name="TextBox 6">
            <a:extLst>
              <a:ext uri="{FF2B5EF4-FFF2-40B4-BE49-F238E27FC236}">
                <a16:creationId xmlns:a16="http://schemas.microsoft.com/office/drawing/2014/main" id="{372B86B1-D8DF-0898-8C38-905F1590E87B}"/>
              </a:ext>
            </a:extLst>
          </p:cNvPr>
          <p:cNvSpPr txBox="1"/>
          <p:nvPr/>
        </p:nvSpPr>
        <p:spPr>
          <a:xfrm>
            <a:off x="372359" y="4723077"/>
            <a:ext cx="11382866" cy="707886"/>
          </a:xfrm>
          <a:prstGeom prst="rect">
            <a:avLst/>
          </a:prstGeom>
          <a:noFill/>
        </p:spPr>
        <p:txBody>
          <a:bodyPr wrap="square">
            <a:spAutoFit/>
          </a:bodyPr>
          <a:lstStyle/>
          <a:p>
            <a:r>
              <a:rPr lang="en-US" sz="2000" dirty="0">
                <a:solidFill>
                  <a:schemeClr val="tx1">
                    <a:lumMod val="65000"/>
                    <a:lumOff val="35000"/>
                  </a:schemeClr>
                </a:solidFill>
              </a:rPr>
              <a:t>Type </a:t>
            </a:r>
            <a:r>
              <a:rPr lang="en-US" sz="2000" b="1" dirty="0" err="1">
                <a:solidFill>
                  <a:schemeClr val="tx1">
                    <a:lumMod val="65000"/>
                    <a:lumOff val="35000"/>
                  </a:schemeClr>
                </a:solidFill>
              </a:rPr>
              <a:t>mysqld</a:t>
            </a:r>
            <a:r>
              <a:rPr lang="en-US" sz="2000" b="1" dirty="0">
                <a:solidFill>
                  <a:schemeClr val="tx1">
                    <a:lumMod val="65000"/>
                    <a:lumOff val="35000"/>
                  </a:schemeClr>
                </a:solidFill>
              </a:rPr>
              <a:t> --console</a:t>
            </a:r>
            <a:r>
              <a:rPr lang="en-US" sz="2000" dirty="0">
                <a:solidFill>
                  <a:schemeClr val="tx1">
                    <a:lumMod val="65000"/>
                    <a:lumOff val="35000"/>
                  </a:schemeClr>
                </a:solidFill>
              </a:rPr>
              <a:t> in the above prompt and press enter to start MySQL Server, If no process is running on port 3306, the server will successfully start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6417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CAC789-7A0D-EC03-3F04-5F7257D245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D4BDD5-0F85-15F8-19C8-3B1F629240ED}"/>
              </a:ext>
            </a:extLst>
          </p:cNvPr>
          <p:cNvSpPr>
            <a:spLocks noGrp="1"/>
          </p:cNvSpPr>
          <p:nvPr>
            <p:ph type="sldNum" sz="quarter" idx="12"/>
          </p:nvPr>
        </p:nvSpPr>
        <p:spPr/>
        <p:txBody>
          <a:bodyPr/>
          <a:lstStyle/>
          <a:p>
            <a:fld id="{4A777409-9C5A-4B07-8E32-19F22F7D558C}" type="slidenum">
              <a:rPr lang="en-IN" smtClean="0"/>
              <a:t>13</a:t>
            </a:fld>
            <a:endParaRPr lang="en-IN" dirty="0"/>
          </a:p>
        </p:txBody>
      </p:sp>
      <p:pic>
        <p:nvPicPr>
          <p:cNvPr id="5" name="Picture 4">
            <a:extLst>
              <a:ext uri="{FF2B5EF4-FFF2-40B4-BE49-F238E27FC236}">
                <a16:creationId xmlns:a16="http://schemas.microsoft.com/office/drawing/2014/main" id="{3802B337-D37D-5EE3-12F5-D4426CF6F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44" y="590154"/>
            <a:ext cx="9483364" cy="5677692"/>
          </a:xfrm>
          <a:prstGeom prst="rect">
            <a:avLst/>
          </a:prstGeom>
        </p:spPr>
      </p:pic>
    </p:spTree>
    <p:extLst>
      <p:ext uri="{BB962C8B-B14F-4D97-AF65-F5344CB8AC3E}">
        <p14:creationId xmlns:p14="http://schemas.microsoft.com/office/powerpoint/2010/main" val="428092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12D9C1-B97E-4C1D-A691-ED4AE54915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017F99-9F05-DFD6-8849-047EF4E2103B}"/>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A308174-3005-EFB9-38D5-3BBB1B92A901}"/>
              </a:ext>
            </a:extLst>
          </p:cNvPr>
          <p:cNvSpPr txBox="1"/>
          <p:nvPr/>
        </p:nvSpPr>
        <p:spPr>
          <a:xfrm>
            <a:off x="212101" y="941566"/>
            <a:ext cx="11580829" cy="1938992"/>
          </a:xfrm>
          <a:prstGeom prst="rect">
            <a:avLst/>
          </a:prstGeom>
          <a:noFill/>
        </p:spPr>
        <p:txBody>
          <a:bodyPr wrap="square">
            <a:spAutoFit/>
          </a:bodyPr>
          <a:lstStyle/>
          <a:p>
            <a:r>
              <a:rPr lang="en-US" sz="2000" dirty="0">
                <a:solidFill>
                  <a:schemeClr val="tx1">
                    <a:lumMod val="65000"/>
                    <a:lumOff val="35000"/>
                  </a:schemeClr>
                </a:solidFill>
              </a:rPr>
              <a:t>Note: “Ready For Connections” signifies, the server is successfully started </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Connect to MySQL server to run the table script.</a:t>
            </a:r>
          </a:p>
          <a:p>
            <a:r>
              <a:rPr lang="en-US" sz="2000" dirty="0">
                <a:solidFill>
                  <a:schemeClr val="tx1">
                    <a:lumMod val="65000"/>
                    <a:lumOff val="35000"/>
                  </a:schemeClr>
                </a:solidFill>
              </a:rPr>
              <a:t>Open New CMD with directory C:\Java Artifacts\MySQL\MySQL Server 5.6\bin as shown below:</a:t>
            </a:r>
          </a:p>
          <a:p>
            <a:r>
              <a:rPr lang="en-US" sz="2000" dirty="0">
                <a:solidFill>
                  <a:schemeClr val="tx1">
                    <a:lumMod val="65000"/>
                    <a:lumOff val="35000"/>
                  </a:schemeClr>
                </a:solidFill>
              </a:rPr>
              <a:t>Note : If </a:t>
            </a:r>
            <a:r>
              <a:rPr lang="en-US" sz="2000" dirty="0" err="1">
                <a:solidFill>
                  <a:schemeClr val="tx1">
                    <a:lumMod val="65000"/>
                    <a:lumOff val="35000"/>
                  </a:schemeClr>
                </a:solidFill>
              </a:rPr>
              <a:t>Mysql</a:t>
            </a:r>
            <a:r>
              <a:rPr lang="en-US" sz="2000" dirty="0">
                <a:solidFill>
                  <a:schemeClr val="tx1">
                    <a:lumMod val="65000"/>
                    <a:lumOff val="35000"/>
                  </a:schemeClr>
                </a:solidFill>
              </a:rPr>
              <a:t> path is already added in environment variable then you can directly open CMD and you can proceed as given below</a:t>
            </a:r>
          </a:p>
        </p:txBody>
      </p:sp>
      <p:pic>
        <p:nvPicPr>
          <p:cNvPr id="7" name="Picture 6">
            <a:extLst>
              <a:ext uri="{FF2B5EF4-FFF2-40B4-BE49-F238E27FC236}">
                <a16:creationId xmlns:a16="http://schemas.microsoft.com/office/drawing/2014/main" id="{43444CF1-334E-6586-5355-5CA47A0BA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76" y="2955450"/>
            <a:ext cx="8726118" cy="3400900"/>
          </a:xfrm>
          <a:prstGeom prst="rect">
            <a:avLst/>
          </a:prstGeom>
        </p:spPr>
      </p:pic>
    </p:spTree>
    <p:extLst>
      <p:ext uri="{BB962C8B-B14F-4D97-AF65-F5344CB8AC3E}">
        <p14:creationId xmlns:p14="http://schemas.microsoft.com/office/powerpoint/2010/main" val="994369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2681A5-1C96-520F-8505-D027CC83BF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17D72B-8E78-0F3B-3AF2-4E68ED830FC7}"/>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CC97EE8C-D516-4307-82F8-9D7BBA2055EA}"/>
              </a:ext>
            </a:extLst>
          </p:cNvPr>
          <p:cNvSpPr txBox="1"/>
          <p:nvPr/>
        </p:nvSpPr>
        <p:spPr>
          <a:xfrm>
            <a:off x="815417" y="572381"/>
            <a:ext cx="9931139" cy="707886"/>
          </a:xfrm>
          <a:prstGeom prst="rect">
            <a:avLst/>
          </a:prstGeom>
          <a:noFill/>
        </p:spPr>
        <p:txBody>
          <a:bodyPr wrap="square">
            <a:spAutoFit/>
          </a:bodyPr>
          <a:lstStyle/>
          <a:p>
            <a:r>
              <a:rPr lang="en-US" sz="2000" dirty="0">
                <a:solidFill>
                  <a:schemeClr val="tx1">
                    <a:lumMod val="65000"/>
                    <a:lumOff val="35000"/>
                  </a:schemeClr>
                </a:solidFill>
              </a:rPr>
              <a:t>Type </a:t>
            </a:r>
            <a:r>
              <a:rPr lang="en-US" sz="2000" b="1" dirty="0" err="1">
                <a:solidFill>
                  <a:schemeClr val="tx1">
                    <a:lumMod val="65000"/>
                    <a:lumOff val="35000"/>
                  </a:schemeClr>
                </a:solidFill>
              </a:rPr>
              <a:t>mysql</a:t>
            </a:r>
            <a:r>
              <a:rPr lang="en-US" sz="2000" b="1" dirty="0">
                <a:solidFill>
                  <a:schemeClr val="tx1">
                    <a:lumMod val="65000"/>
                    <a:lumOff val="35000"/>
                  </a:schemeClr>
                </a:solidFill>
              </a:rPr>
              <a:t> -u root</a:t>
            </a:r>
            <a:r>
              <a:rPr lang="en-US" sz="2000" dirty="0">
                <a:solidFill>
                  <a:schemeClr val="tx1">
                    <a:lumMod val="65000"/>
                    <a:lumOff val="35000"/>
                  </a:schemeClr>
                </a:solidFill>
              </a:rPr>
              <a:t> in above prompt and press on </a:t>
            </a:r>
            <a:r>
              <a:rPr lang="en-US" sz="2000" b="1" dirty="0">
                <a:solidFill>
                  <a:schemeClr val="tx1">
                    <a:lumMod val="65000"/>
                    <a:lumOff val="35000"/>
                  </a:schemeClr>
                </a:solidFill>
              </a:rPr>
              <a:t>Enter</a:t>
            </a:r>
            <a:r>
              <a:rPr lang="en-US" sz="2000" dirty="0">
                <a:solidFill>
                  <a:schemeClr val="tx1">
                    <a:lumMod val="65000"/>
                    <a:lumOff val="35000"/>
                  </a:schemeClr>
                </a:solidFill>
              </a:rPr>
              <a:t>, to connect to MySQL server as shown below</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B99C4575-4E3C-23F5-4F36-6410D30D2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777" y="1632016"/>
            <a:ext cx="9558779" cy="4372585"/>
          </a:xfrm>
          <a:prstGeom prst="rect">
            <a:avLst/>
          </a:prstGeom>
        </p:spPr>
      </p:pic>
    </p:spTree>
    <p:extLst>
      <p:ext uri="{BB962C8B-B14F-4D97-AF65-F5344CB8AC3E}">
        <p14:creationId xmlns:p14="http://schemas.microsoft.com/office/powerpoint/2010/main" val="153184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4266D-42F6-C292-7DBC-D0A8B8ED31E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C9DC79-6FF3-CCEA-44EA-B9FC20802A31}"/>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E897E320-57EE-129C-8B34-D4B69BADE8E2}"/>
              </a:ext>
            </a:extLst>
          </p:cNvPr>
          <p:cNvSpPr txBox="1"/>
          <p:nvPr/>
        </p:nvSpPr>
        <p:spPr>
          <a:xfrm>
            <a:off x="749431" y="776148"/>
            <a:ext cx="11015220" cy="1323439"/>
          </a:xfrm>
          <a:prstGeom prst="rect">
            <a:avLst/>
          </a:prstGeom>
          <a:noFill/>
        </p:spPr>
        <p:txBody>
          <a:bodyPr wrap="square">
            <a:spAutoFit/>
          </a:bodyPr>
          <a:lstStyle/>
          <a:p>
            <a:r>
              <a:rPr lang="en-US" sz="2000" dirty="0">
                <a:solidFill>
                  <a:schemeClr val="tx1">
                    <a:lumMod val="65000"/>
                    <a:lumOff val="35000"/>
                  </a:schemeClr>
                </a:solidFill>
              </a:rPr>
              <a:t>Note: Getting </a:t>
            </a:r>
            <a:r>
              <a:rPr lang="en-US" sz="2000" dirty="0" err="1">
                <a:solidFill>
                  <a:schemeClr val="tx1">
                    <a:lumMod val="65000"/>
                    <a:lumOff val="35000"/>
                  </a:schemeClr>
                </a:solidFill>
              </a:rPr>
              <a:t>Mysql</a:t>
            </a:r>
            <a:r>
              <a:rPr lang="en-US" sz="2000" dirty="0">
                <a:solidFill>
                  <a:schemeClr val="tx1">
                    <a:lumMod val="65000"/>
                    <a:lumOff val="35000"/>
                  </a:schemeClr>
                </a:solidFill>
              </a:rPr>
              <a:t> prompt signifies you have successfully connected to MySQL server, at this prompt you can execute SQL commands.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3: Execute the following table scripts:</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217D78-01B8-31A0-B484-D9A333C58536}"/>
              </a:ext>
            </a:extLst>
          </p:cNvPr>
          <p:cNvSpPr txBox="1"/>
          <p:nvPr/>
        </p:nvSpPr>
        <p:spPr>
          <a:xfrm>
            <a:off x="1060514" y="2330133"/>
            <a:ext cx="10025407" cy="2862322"/>
          </a:xfrm>
          <a:prstGeom prst="rect">
            <a:avLst/>
          </a:prstGeom>
          <a:noFill/>
        </p:spPr>
        <p:txBody>
          <a:bodyPr wrap="square">
            <a:spAutoFit/>
          </a:bodyPr>
          <a:lstStyle/>
          <a:p>
            <a:r>
              <a:rPr lang="en-IN" dirty="0"/>
              <a:t>create database </a:t>
            </a:r>
            <a:r>
              <a:rPr lang="en-IN" dirty="0" err="1"/>
              <a:t>jdbc_demo</a:t>
            </a:r>
            <a:r>
              <a:rPr lang="en-IN" dirty="0"/>
              <a:t>;</a:t>
            </a:r>
          </a:p>
          <a:p>
            <a:r>
              <a:rPr lang="en-IN" dirty="0"/>
              <a:t>use </a:t>
            </a:r>
            <a:r>
              <a:rPr lang="en-IN" dirty="0" err="1"/>
              <a:t>jdbc_demo</a:t>
            </a:r>
            <a:r>
              <a:rPr lang="en-IN" dirty="0"/>
              <a:t>;</a:t>
            </a:r>
          </a:p>
          <a:p>
            <a:r>
              <a:rPr lang="en-IN" dirty="0"/>
              <a:t>drop table employee;</a:t>
            </a:r>
          </a:p>
          <a:p>
            <a:r>
              <a:rPr lang="en-IN" dirty="0"/>
              <a:t>create table employee(</a:t>
            </a:r>
          </a:p>
          <a:p>
            <a:r>
              <a:rPr lang="en-IN" dirty="0" err="1"/>
              <a:t>emp_id</a:t>
            </a:r>
            <a:r>
              <a:rPr lang="en-IN" dirty="0"/>
              <a:t> int, </a:t>
            </a:r>
          </a:p>
          <a:p>
            <a:r>
              <a:rPr lang="en-IN" dirty="0" err="1"/>
              <a:t>emp_name</a:t>
            </a:r>
            <a:r>
              <a:rPr lang="en-IN" dirty="0"/>
              <a:t> varchar(30), </a:t>
            </a:r>
          </a:p>
          <a:p>
            <a:r>
              <a:rPr lang="en-IN" dirty="0" err="1"/>
              <a:t>emp_age</a:t>
            </a:r>
            <a:r>
              <a:rPr lang="en-IN" dirty="0"/>
              <a:t> int</a:t>
            </a:r>
          </a:p>
          <a:p>
            <a:r>
              <a:rPr lang="en-IN" dirty="0"/>
              <a:t>);</a:t>
            </a:r>
          </a:p>
          <a:p>
            <a:r>
              <a:rPr lang="en-IN" dirty="0"/>
              <a:t>insert into employee values(101, 'Alex', 24);</a:t>
            </a:r>
          </a:p>
          <a:p>
            <a:r>
              <a:rPr lang="en-IN" dirty="0"/>
              <a:t>insert into employee values(102, 'Martin', 24);</a:t>
            </a:r>
          </a:p>
        </p:txBody>
      </p:sp>
    </p:spTree>
    <p:extLst>
      <p:ext uri="{BB962C8B-B14F-4D97-AF65-F5344CB8AC3E}">
        <p14:creationId xmlns:p14="http://schemas.microsoft.com/office/powerpoint/2010/main" val="26543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A7C1AE-2B9F-5E6A-BA89-49F7BC98A8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5BEB90-EE58-D3A4-655C-C35BEB269880}"/>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8A354055-1AA6-4CFD-80E7-A8C2B1716F1A}"/>
              </a:ext>
            </a:extLst>
          </p:cNvPr>
          <p:cNvSpPr txBox="1"/>
          <p:nvPr/>
        </p:nvSpPr>
        <p:spPr>
          <a:xfrm>
            <a:off x="989028" y="905221"/>
            <a:ext cx="10172307" cy="1015663"/>
          </a:xfrm>
          <a:prstGeom prst="rect">
            <a:avLst/>
          </a:prstGeom>
          <a:noFill/>
        </p:spPr>
        <p:txBody>
          <a:bodyPr wrap="square">
            <a:spAutoFit/>
          </a:bodyPr>
          <a:lstStyle/>
          <a:p>
            <a:r>
              <a:rPr lang="en-US" sz="2000" b="1" dirty="0">
                <a:solidFill>
                  <a:schemeClr val="tx1">
                    <a:lumMod val="65000"/>
                    <a:lumOff val="35000"/>
                  </a:schemeClr>
                </a:solidFill>
              </a:rPr>
              <a:t>Step 4: Check if the values have been successfully inserted in the database:</a:t>
            </a:r>
          </a:p>
          <a:p>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statement:</a:t>
            </a:r>
          </a:p>
        </p:txBody>
      </p:sp>
      <p:sp>
        <p:nvSpPr>
          <p:cNvPr id="7" name="TextBox 6">
            <a:extLst>
              <a:ext uri="{FF2B5EF4-FFF2-40B4-BE49-F238E27FC236}">
                <a16:creationId xmlns:a16="http://schemas.microsoft.com/office/drawing/2014/main" id="{5BE4C5CC-DFB3-3664-9C67-F917C2B69C04}"/>
              </a:ext>
            </a:extLst>
          </p:cNvPr>
          <p:cNvSpPr txBox="1"/>
          <p:nvPr/>
        </p:nvSpPr>
        <p:spPr>
          <a:xfrm>
            <a:off x="1541282" y="2077767"/>
            <a:ext cx="6099142" cy="369332"/>
          </a:xfrm>
          <a:prstGeom prst="rect">
            <a:avLst/>
          </a:prstGeom>
          <a:noFill/>
        </p:spPr>
        <p:txBody>
          <a:bodyPr wrap="square">
            <a:spAutoFit/>
          </a:bodyPr>
          <a:lstStyle/>
          <a:p>
            <a:r>
              <a:rPr lang="en-IN" dirty="0"/>
              <a:t>select * from employee</a:t>
            </a:r>
          </a:p>
        </p:txBody>
      </p:sp>
      <p:sp>
        <p:nvSpPr>
          <p:cNvPr id="9" name="TextBox 8">
            <a:extLst>
              <a:ext uri="{FF2B5EF4-FFF2-40B4-BE49-F238E27FC236}">
                <a16:creationId xmlns:a16="http://schemas.microsoft.com/office/drawing/2014/main" id="{8FD617ED-F40F-89F4-226A-BCD89E3AB343}"/>
              </a:ext>
            </a:extLst>
          </p:cNvPr>
          <p:cNvSpPr txBox="1"/>
          <p:nvPr/>
        </p:nvSpPr>
        <p:spPr>
          <a:xfrm>
            <a:off x="989028" y="2822484"/>
            <a:ext cx="9135359" cy="400110"/>
          </a:xfrm>
          <a:prstGeom prst="rect">
            <a:avLst/>
          </a:prstGeom>
          <a:noFill/>
        </p:spPr>
        <p:txBody>
          <a:bodyPr wrap="square">
            <a:spAutoFit/>
          </a:bodyPr>
          <a:lstStyle/>
          <a:p>
            <a:r>
              <a:rPr lang="en-US" sz="2000" dirty="0">
                <a:solidFill>
                  <a:schemeClr val="tx1">
                    <a:lumMod val="65000"/>
                    <a:lumOff val="35000"/>
                  </a:schemeClr>
                </a:solidFill>
              </a:rPr>
              <a:t>You should be able to get an output as such:</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9AA18AD3-56D0-557A-8BDA-9CDE84731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746" y="3541522"/>
            <a:ext cx="3822064" cy="1888317"/>
          </a:xfrm>
          <a:prstGeom prst="rect">
            <a:avLst/>
          </a:prstGeom>
        </p:spPr>
      </p:pic>
      <p:sp>
        <p:nvSpPr>
          <p:cNvPr id="13" name="TextBox 12">
            <a:extLst>
              <a:ext uri="{FF2B5EF4-FFF2-40B4-BE49-F238E27FC236}">
                <a16:creationId xmlns:a16="http://schemas.microsoft.com/office/drawing/2014/main" id="{174D0753-31AE-A8A7-6511-A06A7465954A}"/>
              </a:ext>
            </a:extLst>
          </p:cNvPr>
          <p:cNvSpPr txBox="1"/>
          <p:nvPr/>
        </p:nvSpPr>
        <p:spPr>
          <a:xfrm>
            <a:off x="989028" y="5648464"/>
            <a:ext cx="10982227" cy="707886"/>
          </a:xfrm>
          <a:prstGeom prst="rect">
            <a:avLst/>
          </a:prstGeom>
          <a:noFill/>
        </p:spPr>
        <p:txBody>
          <a:bodyPr wrap="square">
            <a:spAutoFit/>
          </a:bodyPr>
          <a:lstStyle/>
          <a:p>
            <a:r>
              <a:rPr lang="en-US" sz="2000" dirty="0">
                <a:solidFill>
                  <a:schemeClr val="tx1">
                    <a:lumMod val="65000"/>
                    <a:lumOff val="35000"/>
                  </a:schemeClr>
                </a:solidFill>
              </a:rPr>
              <a:t>Next, let us see how we can use Java for connecting to the database and performing the fetch operation using JDBC.</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8718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29ECFE-A044-1AB6-CC15-34A0070520A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A036CD-BA19-A7A2-8E38-6F3E8FE93E61}"/>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06944CD5-C1AD-C13E-9072-6F26518150E7}"/>
              </a:ext>
            </a:extLst>
          </p:cNvPr>
          <p:cNvSpPr txBox="1"/>
          <p:nvPr/>
        </p:nvSpPr>
        <p:spPr>
          <a:xfrm>
            <a:off x="890832" y="708004"/>
            <a:ext cx="10462967"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Java API to connect Java application to SQL database.</a:t>
            </a:r>
          </a:p>
          <a:p>
            <a:pPr>
              <a:buFont typeface="Arial" panose="020B0604020202020204" pitchFamily="34" charset="0"/>
              <a:buChar char="•"/>
            </a:pPr>
            <a:r>
              <a:rPr lang="en-US" sz="2000" dirty="0">
                <a:solidFill>
                  <a:schemeClr val="tx1">
                    <a:lumMod val="65000"/>
                    <a:lumOff val="35000"/>
                  </a:schemeClr>
                </a:solidFill>
                <a:effectLst/>
              </a:rPr>
              <a:t>Exploring the </a:t>
            </a:r>
            <a:r>
              <a:rPr lang="en-US" sz="2000" b="1" dirty="0">
                <a:solidFill>
                  <a:schemeClr val="tx1">
                    <a:lumMod val="65000"/>
                    <a:lumOff val="35000"/>
                  </a:schemeClr>
                </a:solidFill>
                <a:effectLst/>
              </a:rPr>
              <a:t>Retrieve</a:t>
            </a:r>
            <a:r>
              <a:rPr lang="en-US" sz="2000" dirty="0">
                <a:solidFill>
                  <a:schemeClr val="tx1">
                    <a:lumMod val="65000"/>
                    <a:lumOff val="35000"/>
                  </a:schemeClr>
                </a:solidFill>
                <a:effectLst/>
              </a:rPr>
              <a:t> operation in JDBC</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fetch all the values in the pre-existing 'employee' database.</a:t>
            </a:r>
          </a:p>
        </p:txBody>
      </p:sp>
      <p:sp>
        <p:nvSpPr>
          <p:cNvPr id="7" name="TextBox 6">
            <a:extLst>
              <a:ext uri="{FF2B5EF4-FFF2-40B4-BE49-F238E27FC236}">
                <a16:creationId xmlns:a16="http://schemas.microsoft.com/office/drawing/2014/main" id="{B0239C21-60C2-3E37-3F2B-A7E06D208931}"/>
              </a:ext>
            </a:extLst>
          </p:cNvPr>
          <p:cNvSpPr txBox="1"/>
          <p:nvPr/>
        </p:nvSpPr>
        <p:spPr>
          <a:xfrm>
            <a:off x="890832" y="3115029"/>
            <a:ext cx="11283885" cy="2308324"/>
          </a:xfrm>
          <a:prstGeom prst="rect">
            <a:avLst/>
          </a:prstGeom>
          <a:noFill/>
        </p:spPr>
        <p:txBody>
          <a:bodyPr wrap="square">
            <a:spAutoFit/>
          </a:bodyPr>
          <a:lstStyle/>
          <a:p>
            <a:r>
              <a:rPr lang="en-IN" dirty="0"/>
              <a:t>package application;</a:t>
            </a:r>
          </a:p>
          <a:p>
            <a:r>
              <a:rPr lang="en-IN" dirty="0"/>
              <a:t>import </a:t>
            </a:r>
            <a:r>
              <a:rPr lang="en-IN" dirty="0" err="1"/>
              <a:t>java.sql.Connection</a:t>
            </a:r>
            <a:r>
              <a:rPr lang="en-IN" dirty="0"/>
              <a:t>;</a:t>
            </a:r>
          </a:p>
          <a:p>
            <a:r>
              <a:rPr lang="en-IN" dirty="0"/>
              <a:t>import </a:t>
            </a:r>
            <a:r>
              <a:rPr lang="en-IN" dirty="0" err="1"/>
              <a:t>java.sql.DriverManager</a:t>
            </a:r>
            <a:r>
              <a:rPr lang="en-IN" dirty="0"/>
              <a:t>;</a:t>
            </a:r>
          </a:p>
          <a:p>
            <a:r>
              <a:rPr lang="en-IN" dirty="0"/>
              <a:t>import </a:t>
            </a:r>
            <a:r>
              <a:rPr lang="en-IN" dirty="0" err="1"/>
              <a:t>java.sql.ResultSet</a:t>
            </a:r>
            <a:r>
              <a:rPr lang="en-IN" dirty="0"/>
              <a:t>;</a:t>
            </a:r>
          </a:p>
          <a:p>
            <a:r>
              <a:rPr lang="en-IN" dirty="0"/>
              <a:t>import </a:t>
            </a:r>
            <a:r>
              <a:rPr lang="en-IN" dirty="0" err="1"/>
              <a:t>java.sql.SQLException</a:t>
            </a:r>
            <a:r>
              <a:rPr lang="en-IN" dirty="0"/>
              <a:t>;</a:t>
            </a:r>
          </a:p>
          <a:p>
            <a:r>
              <a:rPr lang="en-IN" dirty="0"/>
              <a:t>import </a:t>
            </a:r>
            <a:r>
              <a:rPr lang="en-IN" dirty="0" err="1"/>
              <a:t>java.sql.Statement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p:txBody>
      </p:sp>
    </p:spTree>
    <p:extLst>
      <p:ext uri="{BB962C8B-B14F-4D97-AF65-F5344CB8AC3E}">
        <p14:creationId xmlns:p14="http://schemas.microsoft.com/office/powerpoint/2010/main" val="108685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CBB3F2-90C4-8C08-8E9B-4408D7DE77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10352C-08A4-5D06-3E54-7A748139588B}"/>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08F6B109-E97D-DBDE-1494-BC1468A1E494}"/>
              </a:ext>
            </a:extLst>
          </p:cNvPr>
          <p:cNvSpPr txBox="1"/>
          <p:nvPr/>
        </p:nvSpPr>
        <p:spPr>
          <a:xfrm>
            <a:off x="828773" y="1135247"/>
            <a:ext cx="10794476" cy="4801314"/>
          </a:xfrm>
          <a:prstGeom prst="rect">
            <a:avLst/>
          </a:prstGeom>
          <a:noFill/>
        </p:spPr>
        <p:txBody>
          <a:bodyPr wrap="square">
            <a:spAutoFit/>
          </a:bodyPr>
          <a:lstStyle/>
          <a:p>
            <a:r>
              <a:rPr lang="en-IN" dirty="0"/>
              <a:t>public class </a:t>
            </a:r>
            <a:r>
              <a:rPr lang="en-IN" dirty="0" err="1"/>
              <a:t>EmployeeDetails</a:t>
            </a:r>
            <a:r>
              <a:rPr lang="en-IN" dirty="0"/>
              <a:t> {</a:t>
            </a:r>
          </a:p>
          <a:p>
            <a:r>
              <a:rPr lang="en-IN" dirty="0"/>
              <a:t>	private static final Log LOGGER = </a:t>
            </a:r>
            <a:r>
              <a:rPr lang="en-IN" dirty="0" err="1"/>
              <a:t>LogFactory.getLog</a:t>
            </a:r>
            <a:r>
              <a:rPr lang="en-IN" dirty="0"/>
              <a:t>(</a:t>
            </a:r>
            <a:r>
              <a:rPr lang="en-IN" dirty="0" err="1"/>
              <a:t>EmployeeDetails.class</a:t>
            </a:r>
            <a:r>
              <a:rPr lang="en-IN" dirty="0"/>
              <a:t>);</a:t>
            </a:r>
          </a:p>
          <a:p>
            <a:r>
              <a:rPr lang="en-IN" dirty="0"/>
              <a:t>	static final String JDBC_DRIVER = "</a:t>
            </a:r>
            <a:r>
              <a:rPr lang="en-IN" dirty="0" err="1"/>
              <a:t>com.mysql.cj.jdbc.Driver</a:t>
            </a:r>
            <a:r>
              <a:rPr lang="en-IN" dirty="0"/>
              <a:t>";</a:t>
            </a:r>
          </a:p>
          <a:p>
            <a:r>
              <a:rPr lang="en-IN" dirty="0"/>
              <a:t>	static final String DB_URL = "</a:t>
            </a:r>
            <a:r>
              <a:rPr lang="en-IN" dirty="0" err="1"/>
              <a:t>jdbc:mysql</a:t>
            </a:r>
            <a:r>
              <a:rPr lang="en-IN" dirty="0"/>
              <a:t>://localhost:3306/</a:t>
            </a:r>
            <a:r>
              <a:rPr lang="en-IN" dirty="0" err="1"/>
              <a:t>jdbc_demo</a:t>
            </a:r>
            <a:r>
              <a:rPr lang="en-IN" dirty="0"/>
              <a:t>";</a:t>
            </a:r>
          </a:p>
          <a:p>
            <a:r>
              <a:rPr lang="en-IN" dirty="0"/>
              <a:t>	// Provide your own database credentials</a:t>
            </a:r>
          </a:p>
          <a:p>
            <a:r>
              <a:rPr lang="en-IN" dirty="0"/>
              <a:t>	static final String USER = "root";</a:t>
            </a:r>
          </a:p>
          <a:p>
            <a:r>
              <a:rPr lang="en-IN" dirty="0"/>
              <a:t>	static final String PASS = “root";</a:t>
            </a:r>
          </a:p>
          <a:p>
            <a:r>
              <a:rPr lang="en-IN" dirty="0"/>
              <a:t>	public static void main(String[] </a:t>
            </a:r>
            <a:r>
              <a:rPr lang="en-IN" dirty="0" err="1"/>
              <a:t>args</a:t>
            </a:r>
            <a:r>
              <a:rPr lang="en-IN" dirty="0"/>
              <a:t>) {</a:t>
            </a:r>
          </a:p>
          <a:p>
            <a:r>
              <a:rPr lang="en-IN" dirty="0"/>
              <a:t>		Connection </a:t>
            </a:r>
            <a:r>
              <a:rPr lang="en-IN" dirty="0" err="1"/>
              <a:t>connection</a:t>
            </a:r>
            <a:r>
              <a:rPr lang="en-IN" dirty="0"/>
              <a:t> = null;</a:t>
            </a:r>
          </a:p>
          <a:p>
            <a:r>
              <a:rPr lang="en-IN" dirty="0"/>
              <a:t>		Statement </a:t>
            </a:r>
            <a:r>
              <a:rPr lang="en-IN" dirty="0" err="1"/>
              <a:t>statement</a:t>
            </a:r>
            <a:r>
              <a:rPr lang="en-IN" dirty="0"/>
              <a:t> = null;</a:t>
            </a:r>
          </a:p>
          <a:p>
            <a:r>
              <a:rPr lang="en-IN" dirty="0"/>
              <a:t>		try {</a:t>
            </a:r>
          </a:p>
          <a:p>
            <a:r>
              <a:rPr lang="en-IN" dirty="0"/>
              <a:t>			// Registering the JDBC driver</a:t>
            </a:r>
          </a:p>
          <a:p>
            <a:r>
              <a:rPr lang="en-IN" dirty="0"/>
              <a:t>			</a:t>
            </a:r>
            <a:r>
              <a:rPr lang="en-IN" dirty="0" err="1"/>
              <a:t>Class.forName</a:t>
            </a:r>
            <a:r>
              <a:rPr lang="en-IN" dirty="0"/>
              <a:t>(JDBC_DRIVER);</a:t>
            </a:r>
          </a:p>
          <a:p>
            <a:r>
              <a:rPr lang="en-IN" dirty="0"/>
              <a:t>			// Opening a connection</a:t>
            </a:r>
          </a:p>
          <a:p>
            <a:r>
              <a:rPr lang="en-IN" dirty="0"/>
              <a:t>			connection = </a:t>
            </a:r>
            <a:r>
              <a:rPr lang="en-IN" dirty="0" err="1"/>
              <a:t>DriverManager.getConnection</a:t>
            </a:r>
            <a:r>
              <a:rPr lang="en-IN" dirty="0"/>
              <a:t>(DB_URL, USER, PASS);</a:t>
            </a:r>
          </a:p>
          <a:p>
            <a:r>
              <a:rPr lang="en-IN" dirty="0"/>
              <a:t>			</a:t>
            </a:r>
          </a:p>
          <a:p>
            <a:r>
              <a:rPr lang="en-IN" dirty="0"/>
              <a:t>			</a:t>
            </a:r>
          </a:p>
        </p:txBody>
      </p:sp>
    </p:spTree>
    <p:extLst>
      <p:ext uri="{BB962C8B-B14F-4D97-AF65-F5344CB8AC3E}">
        <p14:creationId xmlns:p14="http://schemas.microsoft.com/office/powerpoint/2010/main" val="314791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0829-C708-EEF4-4BF0-C6030394D032}"/>
              </a:ext>
            </a:extLst>
          </p:cNvPr>
          <p:cNvSpPr>
            <a:spLocks noGrp="1"/>
          </p:cNvSpPr>
          <p:nvPr>
            <p:ph type="title"/>
          </p:nvPr>
        </p:nvSpPr>
        <p:spPr/>
        <p:txBody>
          <a:bodyPr/>
          <a:lstStyle/>
          <a:p>
            <a:pPr algn="ctr"/>
            <a:r>
              <a:rPr lang="en-IN" b="1" dirty="0"/>
              <a:t>Introduction to JDBC</a:t>
            </a:r>
          </a:p>
        </p:txBody>
      </p:sp>
      <p:sp>
        <p:nvSpPr>
          <p:cNvPr id="3" name="Content Placeholder 2">
            <a:extLst>
              <a:ext uri="{FF2B5EF4-FFF2-40B4-BE49-F238E27FC236}">
                <a16:creationId xmlns:a16="http://schemas.microsoft.com/office/drawing/2014/main" id="{FB8E37BB-4956-34A9-C714-AF71A06D2CED}"/>
              </a:ext>
            </a:extLst>
          </p:cNvPr>
          <p:cNvSpPr>
            <a:spLocks noGrp="1"/>
          </p:cNvSpPr>
          <p:nvPr>
            <p:ph idx="1"/>
          </p:nvPr>
        </p:nvSpPr>
        <p:spPr>
          <a:xfrm>
            <a:off x="838200" y="1505114"/>
            <a:ext cx="10515600" cy="4351338"/>
          </a:xfrm>
        </p:spPr>
        <p:txBody>
          <a:bodyPr/>
          <a:lstStyle/>
          <a:p>
            <a:r>
              <a:rPr lang="en-US" sz="2000" b="1" dirty="0">
                <a:solidFill>
                  <a:schemeClr val="tx1">
                    <a:lumMod val="65000"/>
                    <a:lumOff val="35000"/>
                  </a:schemeClr>
                </a:solidFill>
              </a:rPr>
              <a:t>Data Persistence</a:t>
            </a:r>
            <a:r>
              <a:rPr lang="en-US" sz="2000" dirty="0">
                <a:solidFill>
                  <a:schemeClr val="tx1">
                    <a:lumMod val="65000"/>
                    <a:lumOff val="35000"/>
                  </a:schemeClr>
                </a:solidFill>
              </a:rPr>
              <a:t> means for an application to persist and retrieve information from the non-volatile storage. Data is to be stored and retrieved from the central location. In order to achieve this, it is necessary to persist data in a common repository (like a database). The way of persisting the data into a common repository is called </a:t>
            </a:r>
            <a:r>
              <a:rPr lang="en-US" sz="2000" b="1" dirty="0">
                <a:solidFill>
                  <a:schemeClr val="tx1">
                    <a:lumMod val="65000"/>
                    <a:lumOff val="35000"/>
                  </a:schemeClr>
                </a:solidFill>
              </a:rPr>
              <a:t>Data persistence.</a:t>
            </a:r>
            <a:endParaRPr lang="en-US" sz="2000" dirty="0">
              <a:solidFill>
                <a:schemeClr val="tx1">
                  <a:lumMod val="65000"/>
                  <a:lumOff val="35000"/>
                </a:schemeClr>
              </a:solidFill>
            </a:endParaRPr>
          </a:p>
          <a:p>
            <a:r>
              <a:rPr lang="en-US" sz="2000" dirty="0">
                <a:solidFill>
                  <a:schemeClr val="tx1">
                    <a:lumMod val="65000"/>
                    <a:lumOff val="35000"/>
                  </a:schemeClr>
                </a:solidFill>
              </a:rPr>
              <a:t>The term</a:t>
            </a:r>
            <a:r>
              <a:rPr lang="en-US" sz="2000" b="1" dirty="0">
                <a:solidFill>
                  <a:schemeClr val="tx1">
                    <a:lumMod val="65000"/>
                    <a:lumOff val="35000"/>
                  </a:schemeClr>
                </a:solidFill>
              </a:rPr>
              <a:t> Data persistence</a:t>
            </a:r>
            <a:r>
              <a:rPr lang="en-US" sz="2000" dirty="0">
                <a:solidFill>
                  <a:schemeClr val="tx1">
                    <a:lumMod val="65000"/>
                    <a:lumOff val="35000"/>
                  </a:schemeClr>
                </a:solidFill>
              </a:rPr>
              <a:t>:</a:t>
            </a:r>
          </a:p>
          <a:p>
            <a:pPr marL="0" indent="0">
              <a:buNone/>
            </a:pPr>
            <a:endParaRPr lang="en-IN" dirty="0"/>
          </a:p>
        </p:txBody>
      </p:sp>
      <p:sp>
        <p:nvSpPr>
          <p:cNvPr id="4" name="Footer Placeholder 3">
            <a:extLst>
              <a:ext uri="{FF2B5EF4-FFF2-40B4-BE49-F238E27FC236}">
                <a16:creationId xmlns:a16="http://schemas.microsoft.com/office/drawing/2014/main" id="{53538EE3-0BC2-889D-C143-EFBD9CADB4C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D17D6FF-3F3A-CA98-CD1A-BAB7AEA35F26}"/>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8FC798E0-9AE1-4DD8-B981-427E7E2F2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381" y="3530576"/>
            <a:ext cx="5687219" cy="2210108"/>
          </a:xfrm>
          <a:prstGeom prst="rect">
            <a:avLst/>
          </a:prstGeom>
        </p:spPr>
      </p:pic>
    </p:spTree>
    <p:extLst>
      <p:ext uri="{BB962C8B-B14F-4D97-AF65-F5344CB8AC3E}">
        <p14:creationId xmlns:p14="http://schemas.microsoft.com/office/powerpoint/2010/main" val="2468717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9FDF9E-7F61-C627-EE9B-8400C24760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7F71E7-14B4-7D29-8BE8-785D5EC92F2E}"/>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3F51FF2D-F9D7-4E8E-E01F-5F8CCE1562B6}"/>
              </a:ext>
            </a:extLst>
          </p:cNvPr>
          <p:cNvSpPr txBox="1"/>
          <p:nvPr/>
        </p:nvSpPr>
        <p:spPr>
          <a:xfrm>
            <a:off x="1208202" y="640658"/>
            <a:ext cx="10716705" cy="5632311"/>
          </a:xfrm>
          <a:prstGeom prst="rect">
            <a:avLst/>
          </a:prstGeom>
          <a:noFill/>
        </p:spPr>
        <p:txBody>
          <a:bodyPr wrap="square">
            <a:spAutoFit/>
          </a:bodyPr>
          <a:lstStyle/>
          <a:p>
            <a:r>
              <a:rPr lang="en-IN" dirty="0"/>
              <a:t>statement = </a:t>
            </a:r>
            <a:r>
              <a:rPr lang="en-IN" dirty="0" err="1"/>
              <a:t>connection.createStatement</a:t>
            </a:r>
            <a:r>
              <a:rPr lang="en-IN" dirty="0"/>
              <a:t>();</a:t>
            </a:r>
          </a:p>
          <a:p>
            <a:r>
              <a:rPr lang="en-IN" dirty="0"/>
              <a:t>			String </a:t>
            </a:r>
            <a:r>
              <a:rPr lang="en-IN" dirty="0" err="1"/>
              <a:t>sql</a:t>
            </a:r>
            <a:r>
              <a:rPr lang="en-IN" dirty="0"/>
              <a:t>;</a:t>
            </a:r>
          </a:p>
          <a:p>
            <a:r>
              <a:rPr lang="en-IN" dirty="0"/>
              <a:t>			// Executing the query</a:t>
            </a:r>
          </a:p>
          <a:p>
            <a:r>
              <a:rPr lang="en-IN" dirty="0"/>
              <a:t>			</a:t>
            </a:r>
            <a:r>
              <a:rPr lang="en-IN" dirty="0" err="1"/>
              <a:t>sql</a:t>
            </a:r>
            <a:r>
              <a:rPr lang="en-IN" dirty="0"/>
              <a:t> = "select * from employee";</a:t>
            </a:r>
          </a:p>
          <a:p>
            <a:r>
              <a:rPr lang="en-IN" dirty="0"/>
              <a:t>			</a:t>
            </a:r>
            <a:r>
              <a:rPr lang="en-IN" dirty="0" err="1"/>
              <a:t>ResultSet</a:t>
            </a:r>
            <a:r>
              <a:rPr lang="en-IN" dirty="0"/>
              <a:t> </a:t>
            </a:r>
            <a:r>
              <a:rPr lang="en-IN" dirty="0" err="1"/>
              <a:t>resultset</a:t>
            </a:r>
            <a:r>
              <a:rPr lang="en-IN" dirty="0"/>
              <a:t> = </a:t>
            </a:r>
            <a:r>
              <a:rPr lang="en-IN" dirty="0" err="1"/>
              <a:t>statement.executeQuery</a:t>
            </a:r>
            <a:r>
              <a:rPr lang="en-IN" dirty="0"/>
              <a:t>(</a:t>
            </a:r>
            <a:r>
              <a:rPr lang="en-IN" dirty="0" err="1"/>
              <a:t>sql</a:t>
            </a:r>
            <a:r>
              <a:rPr lang="en-IN" dirty="0"/>
              <a:t>);</a:t>
            </a:r>
          </a:p>
          <a:p>
            <a:r>
              <a:rPr lang="en-IN" dirty="0"/>
              <a:t>			// Extracting the result</a:t>
            </a:r>
          </a:p>
          <a:p>
            <a:r>
              <a:rPr lang="en-IN" dirty="0"/>
              <a:t>			// The next() method moves the cursor forward by one row from it current</a:t>
            </a:r>
          </a:p>
          <a:p>
            <a:r>
              <a:rPr lang="en-IN" dirty="0"/>
              <a:t>			// position in the </a:t>
            </a:r>
            <a:r>
              <a:rPr lang="en-IN" dirty="0" err="1"/>
              <a:t>resultset</a:t>
            </a:r>
            <a:endParaRPr lang="en-IN" dirty="0"/>
          </a:p>
          <a:p>
            <a:r>
              <a:rPr lang="en-IN" dirty="0"/>
              <a:t>			while (</a:t>
            </a:r>
            <a:r>
              <a:rPr lang="en-IN" dirty="0" err="1"/>
              <a:t>resultset.next</a:t>
            </a:r>
            <a:r>
              <a:rPr lang="en-IN" dirty="0"/>
              <a:t>()) {</a:t>
            </a:r>
          </a:p>
          <a:p>
            <a:r>
              <a:rPr lang="en-IN" dirty="0"/>
              <a:t>				// </a:t>
            </a:r>
            <a:r>
              <a:rPr lang="en-IN" dirty="0" err="1"/>
              <a:t>getInt</a:t>
            </a:r>
            <a:r>
              <a:rPr lang="en-IN" dirty="0"/>
              <a:t>() gets the value of a column as integer</a:t>
            </a:r>
          </a:p>
          <a:p>
            <a:r>
              <a:rPr lang="en-IN" dirty="0"/>
              <a:t>				// </a:t>
            </a:r>
            <a:r>
              <a:rPr lang="en-IN" dirty="0" err="1"/>
              <a:t>getString</a:t>
            </a:r>
            <a:r>
              <a:rPr lang="en-IN" dirty="0"/>
              <a:t>() gets the value of a column as string</a:t>
            </a:r>
          </a:p>
          <a:p>
            <a:r>
              <a:rPr lang="en-IN" dirty="0"/>
              <a:t>				// Retrieve by column id</a:t>
            </a:r>
          </a:p>
          <a:p>
            <a:r>
              <a:rPr lang="en-IN" dirty="0"/>
              <a:t>				int id = </a:t>
            </a:r>
            <a:r>
              <a:rPr lang="en-IN" dirty="0" err="1"/>
              <a:t>resultset.getInt</a:t>
            </a:r>
            <a:r>
              <a:rPr lang="en-IN" dirty="0"/>
              <a:t>(1);</a:t>
            </a:r>
          </a:p>
          <a:p>
            <a:r>
              <a:rPr lang="en-IN" dirty="0"/>
              <a:t>				String name = </a:t>
            </a:r>
            <a:r>
              <a:rPr lang="en-IN" dirty="0" err="1"/>
              <a:t>resultset.getString</a:t>
            </a:r>
            <a:r>
              <a:rPr lang="en-IN" dirty="0"/>
              <a:t>(2);</a:t>
            </a:r>
          </a:p>
          <a:p>
            <a:r>
              <a:rPr lang="en-IN" dirty="0"/>
              <a:t>				int age = </a:t>
            </a:r>
            <a:r>
              <a:rPr lang="en-IN" dirty="0" err="1"/>
              <a:t>resultset.getInt</a:t>
            </a:r>
            <a:r>
              <a:rPr lang="en-IN" dirty="0"/>
              <a:t>(3);</a:t>
            </a:r>
          </a:p>
          <a:p>
            <a:r>
              <a:rPr lang="en-IN" dirty="0"/>
              <a:t>				// Displaying the values</a:t>
            </a:r>
          </a:p>
          <a:p>
            <a:r>
              <a:rPr lang="en-IN" dirty="0"/>
              <a:t>				LOGGER.info("Id: " + id+", Name: " + name+", Age: " + age);</a:t>
            </a:r>
          </a:p>
          <a:p>
            <a:r>
              <a:rPr lang="en-IN" dirty="0"/>
              <a:t>				</a:t>
            </a:r>
          </a:p>
          <a:p>
            <a:r>
              <a:rPr lang="en-IN" dirty="0"/>
              <a:t>			}</a:t>
            </a:r>
          </a:p>
          <a:p>
            <a:r>
              <a:rPr lang="en-IN" dirty="0"/>
              <a:t>			</a:t>
            </a:r>
          </a:p>
        </p:txBody>
      </p:sp>
    </p:spTree>
    <p:extLst>
      <p:ext uri="{BB962C8B-B14F-4D97-AF65-F5344CB8AC3E}">
        <p14:creationId xmlns:p14="http://schemas.microsoft.com/office/powerpoint/2010/main" val="265535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D99B5F-C208-441A-5516-498894C30B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D36BD0-321E-496D-59D1-FB3CCBA593C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CF35C913-F41D-E64A-8C59-041F445F7698}"/>
              </a:ext>
            </a:extLst>
          </p:cNvPr>
          <p:cNvSpPr txBox="1"/>
          <p:nvPr/>
        </p:nvSpPr>
        <p:spPr>
          <a:xfrm>
            <a:off x="1150069" y="571715"/>
            <a:ext cx="11415860" cy="5909310"/>
          </a:xfrm>
          <a:prstGeom prst="rect">
            <a:avLst/>
          </a:prstGeom>
          <a:noFill/>
        </p:spPr>
        <p:txBody>
          <a:bodyPr wrap="square">
            <a:spAutoFit/>
          </a:bodyPr>
          <a:lstStyle/>
          <a:p>
            <a:r>
              <a:rPr lang="en-IN" sz="1400" dirty="0"/>
              <a:t>// Closing the connection</a:t>
            </a:r>
          </a:p>
          <a:p>
            <a:r>
              <a:rPr lang="en-IN" sz="1400" dirty="0"/>
              <a:t>			</a:t>
            </a:r>
            <a:r>
              <a:rPr lang="en-IN" sz="1400" dirty="0" err="1"/>
              <a:t>resultset.close</a:t>
            </a:r>
            <a:r>
              <a:rPr lang="en-IN" sz="1400" dirty="0"/>
              <a:t>();</a:t>
            </a:r>
          </a:p>
          <a:p>
            <a:r>
              <a:rPr lang="en-IN" sz="1400" dirty="0"/>
              <a:t>			</a:t>
            </a:r>
            <a:r>
              <a:rPr lang="en-IN" sz="1400" dirty="0" err="1"/>
              <a:t>statement.close</a:t>
            </a:r>
            <a:r>
              <a:rPr lang="en-IN" sz="1400" dirty="0"/>
              <a:t>();</a:t>
            </a:r>
          </a:p>
          <a:p>
            <a:r>
              <a:rPr lang="en-IN" sz="1400" dirty="0"/>
              <a:t>			</a:t>
            </a:r>
            <a:r>
              <a:rPr lang="en-IN" sz="1400" dirty="0" err="1"/>
              <a:t>connection.close</a:t>
            </a:r>
            <a:r>
              <a:rPr lang="en-IN" sz="1400" dirty="0"/>
              <a:t>();</a:t>
            </a:r>
          </a:p>
          <a:p>
            <a:r>
              <a:rPr lang="en-IN" sz="1400" dirty="0"/>
              <a:t>		} catch (</a:t>
            </a:r>
            <a:r>
              <a:rPr lang="en-IN" sz="1400" dirty="0" err="1"/>
              <a:t>SQLException</a:t>
            </a:r>
            <a:r>
              <a:rPr lang="en-IN" sz="1400" dirty="0"/>
              <a:t> se) {</a:t>
            </a:r>
          </a:p>
          <a:p>
            <a:r>
              <a:rPr lang="en-IN" sz="1400" dirty="0"/>
              <a:t>			// This handles errors for JDBC</a:t>
            </a:r>
          </a:p>
          <a:p>
            <a:r>
              <a:rPr lang="en-IN" sz="1400" dirty="0"/>
              <a:t>			</a:t>
            </a:r>
            <a:r>
              <a:rPr lang="en-IN" sz="1400" dirty="0" err="1"/>
              <a:t>System.out.println</a:t>
            </a:r>
            <a:r>
              <a:rPr lang="en-IN" sz="1400" dirty="0"/>
              <a:t>(se);</a:t>
            </a:r>
          </a:p>
          <a:p>
            <a:r>
              <a:rPr lang="en-IN" sz="1400" dirty="0"/>
              <a:t>		} catch (Exception e) {</a:t>
            </a:r>
          </a:p>
          <a:p>
            <a:r>
              <a:rPr lang="en-IN" sz="1400" dirty="0"/>
              <a:t>			// This handles errors for </a:t>
            </a:r>
            <a:r>
              <a:rPr lang="en-IN" sz="1400" dirty="0" err="1"/>
              <a:t>Class.forName</a:t>
            </a:r>
            <a:endParaRPr lang="en-IN" sz="1400" dirty="0"/>
          </a:p>
          <a:p>
            <a:r>
              <a:rPr lang="en-IN" sz="1400" dirty="0"/>
              <a:t>			LOGGER.info(e);</a:t>
            </a:r>
          </a:p>
          <a:p>
            <a:r>
              <a:rPr lang="en-IN" sz="1400" dirty="0"/>
              <a:t>		} finally {</a:t>
            </a:r>
          </a:p>
          <a:p>
            <a:r>
              <a:rPr lang="en-IN" sz="1400" dirty="0"/>
              <a:t>			// finally block closes all the resources</a:t>
            </a:r>
          </a:p>
          <a:p>
            <a:r>
              <a:rPr lang="en-IN" sz="1400" dirty="0"/>
              <a:t>			try {</a:t>
            </a:r>
          </a:p>
          <a:p>
            <a:r>
              <a:rPr lang="en-IN" sz="1400" dirty="0"/>
              <a:t>				if (statement != null)</a:t>
            </a:r>
          </a:p>
          <a:p>
            <a:r>
              <a:rPr lang="en-IN" sz="1400" dirty="0"/>
              <a:t>					</a:t>
            </a:r>
            <a:r>
              <a:rPr lang="en-IN" sz="1400" dirty="0" err="1"/>
              <a:t>statement.close</a:t>
            </a:r>
            <a:r>
              <a:rPr lang="en-IN" sz="1400" dirty="0"/>
              <a:t>();</a:t>
            </a:r>
          </a:p>
          <a:p>
            <a:r>
              <a:rPr lang="en-IN" sz="1400" dirty="0"/>
              <a:t>			} catch (</a:t>
            </a:r>
            <a:r>
              <a:rPr lang="en-IN" sz="1400" dirty="0" err="1"/>
              <a:t>SQLException</a:t>
            </a:r>
            <a:r>
              <a:rPr lang="en-IN" sz="1400" dirty="0"/>
              <a:t> se2) {</a:t>
            </a:r>
          </a:p>
          <a:p>
            <a:r>
              <a:rPr lang="en-IN" sz="1400" dirty="0"/>
              <a:t>				LOGGER.info(se2);</a:t>
            </a:r>
          </a:p>
          <a:p>
            <a:r>
              <a:rPr lang="en-IN" sz="1400" dirty="0"/>
              <a:t>			}</a:t>
            </a:r>
          </a:p>
          <a:p>
            <a:r>
              <a:rPr lang="en-IN" sz="1400" dirty="0"/>
              <a:t>			try {</a:t>
            </a:r>
          </a:p>
          <a:p>
            <a:r>
              <a:rPr lang="en-IN" sz="1400" dirty="0"/>
              <a:t>				if (connection != null)</a:t>
            </a:r>
          </a:p>
          <a:p>
            <a:r>
              <a:rPr lang="en-IN" sz="1400" dirty="0"/>
              <a:t>					</a:t>
            </a:r>
            <a:r>
              <a:rPr lang="en-IN" sz="1400" dirty="0" err="1"/>
              <a:t>connection.close</a:t>
            </a:r>
            <a:r>
              <a:rPr lang="en-IN" sz="1400" dirty="0"/>
              <a:t>();</a:t>
            </a:r>
          </a:p>
          <a:p>
            <a:r>
              <a:rPr lang="en-IN" sz="1400" dirty="0"/>
              <a:t>			} catch (</a:t>
            </a:r>
            <a:r>
              <a:rPr lang="en-IN" sz="1400" dirty="0" err="1"/>
              <a:t>SQLException</a:t>
            </a:r>
            <a:r>
              <a:rPr lang="en-IN" sz="1400" dirty="0"/>
              <a:t> se) {</a:t>
            </a:r>
          </a:p>
          <a:p>
            <a:r>
              <a:rPr lang="en-IN" sz="1400" dirty="0"/>
              <a:t>				LOGGER.info(se);</a:t>
            </a:r>
          </a:p>
          <a:p>
            <a:r>
              <a:rPr lang="en-IN" sz="1400" dirty="0"/>
              <a:t>			}</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240119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1FD543-B2CC-4540-6636-768D22E59D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085AEA-5AD5-D19D-0EA0-4300C209AEF6}"/>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BE5C2ACB-2362-3DEF-7552-595D5B44694C}"/>
              </a:ext>
            </a:extLst>
          </p:cNvPr>
          <p:cNvSpPr txBox="1"/>
          <p:nvPr/>
        </p:nvSpPr>
        <p:spPr>
          <a:xfrm>
            <a:off x="913614" y="747149"/>
            <a:ext cx="10364771" cy="2246769"/>
          </a:xfrm>
          <a:prstGeom prst="rect">
            <a:avLst/>
          </a:prstGeom>
          <a:noFill/>
        </p:spPr>
        <p:txBody>
          <a:bodyPr wrap="square">
            <a:spAutoFit/>
          </a:bodyPr>
          <a:lstStyle/>
          <a:p>
            <a:r>
              <a:rPr lang="en-US" sz="2000" dirty="0">
                <a:solidFill>
                  <a:schemeClr val="tx1">
                    <a:lumMod val="65000"/>
                    <a:lumOff val="35000"/>
                  </a:schemeClr>
                </a:solidFill>
                <a:effectLst/>
              </a:rPr>
              <a:t>Connection gets established by calling </a:t>
            </a:r>
            <a:r>
              <a:rPr lang="en-US" sz="2000" b="1" dirty="0" err="1">
                <a:solidFill>
                  <a:schemeClr val="tx1">
                    <a:lumMod val="65000"/>
                    <a:lumOff val="35000"/>
                  </a:schemeClr>
                </a:solidFill>
                <a:effectLst/>
              </a:rPr>
              <a:t>getConnection</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on passing database credentials like URL, </a:t>
            </a:r>
            <a:r>
              <a:rPr lang="en-US" sz="2000" dirty="0" err="1">
                <a:solidFill>
                  <a:schemeClr val="tx1">
                    <a:lumMod val="65000"/>
                    <a:lumOff val="35000"/>
                  </a:schemeClr>
                </a:solidFill>
                <a:effectLst/>
              </a:rPr>
              <a:t>username,password</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Once the connection is established, a statement is executed for the select query</a:t>
            </a:r>
            <a:r>
              <a:rPr lang="en-US" sz="2000" b="1"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Execute the imported project. After running the EmployeeDetails.java class, you should get the following output.</a:t>
            </a:r>
          </a:p>
        </p:txBody>
      </p:sp>
      <p:pic>
        <p:nvPicPr>
          <p:cNvPr id="7" name="Picture 6">
            <a:extLst>
              <a:ext uri="{FF2B5EF4-FFF2-40B4-BE49-F238E27FC236}">
                <a16:creationId xmlns:a16="http://schemas.microsoft.com/office/drawing/2014/main" id="{26C41AB9-4D30-41A7-73E2-8ACE706E0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189" y="3429000"/>
            <a:ext cx="4381586" cy="1020452"/>
          </a:xfrm>
          <a:prstGeom prst="rect">
            <a:avLst/>
          </a:prstGeom>
        </p:spPr>
      </p:pic>
    </p:spTree>
    <p:extLst>
      <p:ext uri="{BB962C8B-B14F-4D97-AF65-F5344CB8AC3E}">
        <p14:creationId xmlns:p14="http://schemas.microsoft.com/office/powerpoint/2010/main" val="3800395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0ADBB6-E146-40CA-C2B0-BCA7EBB5B8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EE55FB-5A9D-23DE-4246-3D1C97EEF8C1}"/>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4FF949F1-1BB7-E811-25AF-9449094853EA}"/>
              </a:ext>
            </a:extLst>
          </p:cNvPr>
          <p:cNvSpPr txBox="1"/>
          <p:nvPr/>
        </p:nvSpPr>
        <p:spPr>
          <a:xfrm>
            <a:off x="989029" y="626039"/>
            <a:ext cx="6099142" cy="400110"/>
          </a:xfrm>
          <a:prstGeom prst="rect">
            <a:avLst/>
          </a:prstGeom>
          <a:noFill/>
        </p:spPr>
        <p:txBody>
          <a:bodyPr wrap="square">
            <a:spAutoFit/>
          </a:bodyPr>
          <a:lstStyle/>
          <a:p>
            <a:r>
              <a:rPr lang="en-IN" sz="2000" b="1" dirty="0"/>
              <a:t>Best Practices - JDBC</a:t>
            </a:r>
          </a:p>
        </p:txBody>
      </p:sp>
      <p:sp>
        <p:nvSpPr>
          <p:cNvPr id="7" name="TextBox 6">
            <a:extLst>
              <a:ext uri="{FF2B5EF4-FFF2-40B4-BE49-F238E27FC236}">
                <a16:creationId xmlns:a16="http://schemas.microsoft.com/office/drawing/2014/main" id="{DB3E86A2-3525-EDF0-6C4B-BB297DF0EA60}"/>
              </a:ext>
            </a:extLst>
          </p:cNvPr>
          <p:cNvSpPr txBox="1"/>
          <p:nvPr/>
        </p:nvSpPr>
        <p:spPr>
          <a:xfrm>
            <a:off x="268663" y="1031815"/>
            <a:ext cx="11345159" cy="5324535"/>
          </a:xfrm>
          <a:prstGeom prst="rect">
            <a:avLst/>
          </a:prstGeom>
          <a:noFill/>
        </p:spPr>
        <p:txBody>
          <a:bodyPr wrap="square">
            <a:spAutoFit/>
          </a:bodyPr>
          <a:lstStyle/>
          <a:p>
            <a:r>
              <a:rPr lang="en-US" sz="2000" dirty="0">
                <a:solidFill>
                  <a:schemeClr val="tx1">
                    <a:lumMod val="65000"/>
                    <a:lumOff val="35000"/>
                  </a:schemeClr>
                </a:solidFill>
              </a:rPr>
              <a:t>Just like any other concept in Java, JDBC also comes with its own best practices, we will be discussing only a few like,</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Use </a:t>
            </a:r>
            <a:r>
              <a:rPr lang="en-US" sz="2000" b="1" dirty="0">
                <a:solidFill>
                  <a:schemeClr val="tx1">
                    <a:lumMod val="65000"/>
                    <a:lumOff val="35000"/>
                  </a:schemeClr>
                </a:solidFill>
              </a:rPr>
              <a:t>finally </a:t>
            </a:r>
            <a:r>
              <a:rPr lang="en-US" sz="2000" dirty="0">
                <a:solidFill>
                  <a:schemeClr val="tx1">
                    <a:lumMod val="65000"/>
                    <a:lumOff val="35000"/>
                  </a:schemeClr>
                </a:solidFill>
              </a:rPr>
              <a:t>block to close all resources</a:t>
            </a:r>
          </a:p>
          <a:p>
            <a:pPr>
              <a:buFont typeface="Arial" panose="020B0604020202020204" pitchFamily="34" charset="0"/>
              <a:buChar char="•"/>
            </a:pPr>
            <a:r>
              <a:rPr lang="en-US" sz="2000" dirty="0">
                <a:solidFill>
                  <a:schemeClr val="tx1">
                    <a:lumMod val="65000"/>
                    <a:lumOff val="35000"/>
                  </a:schemeClr>
                </a:solidFill>
              </a:rPr>
              <a:t>Use </a:t>
            </a:r>
            <a:r>
              <a:rPr lang="en-US" sz="2000" b="1" dirty="0">
                <a:solidFill>
                  <a:schemeClr val="tx1">
                    <a:lumMod val="65000"/>
                    <a:lumOff val="35000"/>
                  </a:schemeClr>
                </a:solidFill>
              </a:rPr>
              <a:t>try-with-resources</a:t>
            </a:r>
            <a:r>
              <a:rPr lang="en-US" sz="2000" dirty="0">
                <a:solidFill>
                  <a:schemeClr val="tx1">
                    <a:lumMod val="65000"/>
                    <a:lumOff val="35000"/>
                  </a:schemeClr>
                </a:solidFill>
              </a:rPr>
              <a:t> block</a:t>
            </a:r>
          </a:p>
          <a:p>
            <a:endParaRPr lang="en-US" sz="2000" dirty="0">
              <a:solidFill>
                <a:schemeClr val="tx1">
                  <a:lumMod val="65000"/>
                  <a:lumOff val="35000"/>
                </a:schemeClr>
              </a:solidFill>
            </a:endParaRPr>
          </a:p>
          <a:p>
            <a:r>
              <a:rPr lang="en-US" sz="2000" dirty="0">
                <a:solidFill>
                  <a:schemeClr val="tx1">
                    <a:lumMod val="65000"/>
                    <a:lumOff val="35000"/>
                  </a:schemeClr>
                </a:solidFill>
              </a:rPr>
              <a:t>Use </a:t>
            </a:r>
            <a:r>
              <a:rPr lang="en-US" sz="2000" b="1" dirty="0">
                <a:solidFill>
                  <a:schemeClr val="tx1">
                    <a:lumMod val="65000"/>
                    <a:lumOff val="35000"/>
                  </a:schemeClr>
                </a:solidFill>
              </a:rPr>
              <a:t>finally</a:t>
            </a:r>
            <a:r>
              <a:rPr lang="en-US" sz="2000" dirty="0">
                <a:solidFill>
                  <a:schemeClr val="tx1">
                    <a:lumMod val="65000"/>
                    <a:lumOff val="35000"/>
                  </a:schemeClr>
                </a:solidFill>
              </a:rPr>
              <a:t> block to close all resources:</a:t>
            </a:r>
          </a:p>
          <a:p>
            <a:endParaRPr lang="en-US" sz="2000" dirty="0">
              <a:solidFill>
                <a:schemeClr val="tx1">
                  <a:lumMod val="65000"/>
                  <a:lumOff val="35000"/>
                </a:schemeClr>
              </a:solidFill>
            </a:endParaRPr>
          </a:p>
          <a:p>
            <a:r>
              <a:rPr lang="en-US" sz="2000" dirty="0">
                <a:solidFill>
                  <a:schemeClr val="tx1">
                    <a:lumMod val="65000"/>
                    <a:lumOff val="35000"/>
                  </a:schemeClr>
                </a:solidFill>
              </a:rPr>
              <a:t>In enterprise applications, the developers might have opened connections to databases or files to process data. Most databases have a limit on how many users can be connected at a time and these connections and resources are very costly. So It is always a good practice to close all open connections when they are no more required. But as we know if an exception is thrown at any point, the rest of the code will not be executed including the code to close/terminate the open connections. So when an exception occurs and if it is handled using the try-catch block, the developer can use the finally block to terminate all open connections.</a:t>
            </a:r>
          </a:p>
          <a:p>
            <a:endParaRPr lang="en-US" sz="2000" dirty="0">
              <a:solidFill>
                <a:schemeClr val="tx1">
                  <a:lumMod val="65000"/>
                  <a:lumOff val="35000"/>
                </a:schemeClr>
              </a:solidFill>
            </a:endParaRPr>
          </a:p>
          <a:p>
            <a:r>
              <a:rPr lang="en-US" sz="2000" dirty="0">
                <a:solidFill>
                  <a:schemeClr val="tx1">
                    <a:lumMod val="65000"/>
                    <a:lumOff val="35000"/>
                  </a:schemeClr>
                </a:solidFill>
              </a:rPr>
              <a:t>Here is an example that follows bad practice to close database connections.</a:t>
            </a:r>
          </a:p>
        </p:txBody>
      </p:sp>
    </p:spTree>
    <p:extLst>
      <p:ext uri="{BB962C8B-B14F-4D97-AF65-F5344CB8AC3E}">
        <p14:creationId xmlns:p14="http://schemas.microsoft.com/office/powerpoint/2010/main" val="4039029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A23356-EAEA-817C-1AD6-BB5E261D77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18DDC2-5F1B-360B-D3C5-6131E5ABE011}"/>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8211D9E2-5571-1151-5FBB-AC1524ABDD09}"/>
              </a:ext>
            </a:extLst>
          </p:cNvPr>
          <p:cNvSpPr txBox="1"/>
          <p:nvPr/>
        </p:nvSpPr>
        <p:spPr>
          <a:xfrm>
            <a:off x="1277331" y="789942"/>
            <a:ext cx="9827444" cy="2862322"/>
          </a:xfrm>
          <a:prstGeom prst="rect">
            <a:avLst/>
          </a:prstGeom>
          <a:noFill/>
        </p:spPr>
        <p:txBody>
          <a:bodyPr wrap="square">
            <a:spAutoFit/>
          </a:bodyPr>
          <a:lstStyle/>
          <a:p>
            <a:r>
              <a:rPr lang="en-IN" dirty="0"/>
              <a:t>Connection </a:t>
            </a:r>
            <a:r>
              <a:rPr lang="en-IN" dirty="0" err="1"/>
              <a:t>connection</a:t>
            </a:r>
            <a:r>
              <a:rPr lang="en-IN" dirty="0"/>
              <a:t> = null;</a:t>
            </a:r>
          </a:p>
          <a:p>
            <a:r>
              <a:rPr lang="en-IN" dirty="0"/>
              <a:t>try{</a:t>
            </a:r>
          </a:p>
          <a:p>
            <a:r>
              <a:rPr lang="en-IN" dirty="0"/>
              <a:t>    connection = </a:t>
            </a:r>
            <a:r>
              <a:rPr lang="en-IN" dirty="0" err="1"/>
              <a:t>DriverManager.getConnection</a:t>
            </a:r>
            <a:r>
              <a:rPr lang="en-IN" dirty="0"/>
              <a:t>("URL","USERNAME","PASSWORD");</a:t>
            </a:r>
          </a:p>
          <a:p>
            <a:r>
              <a:rPr lang="en-IN" dirty="0"/>
              <a:t>    //code to process data</a:t>
            </a:r>
          </a:p>
          <a:p>
            <a:r>
              <a:rPr lang="en-IN" dirty="0"/>
              <a:t>    //an exception is thrown here if data does not exist</a:t>
            </a:r>
          </a:p>
          <a:p>
            <a:r>
              <a:rPr lang="en-IN" dirty="0"/>
              <a:t>   </a:t>
            </a:r>
          </a:p>
          <a:p>
            <a:r>
              <a:rPr lang="en-IN" dirty="0"/>
              <a:t>    </a:t>
            </a:r>
            <a:r>
              <a:rPr lang="en-IN" dirty="0" err="1"/>
              <a:t>connection.close</a:t>
            </a:r>
            <a:r>
              <a:rPr lang="en-IN" dirty="0"/>
              <a:t>(); //line 6</a:t>
            </a:r>
          </a:p>
          <a:p>
            <a:r>
              <a:rPr lang="en-IN" dirty="0"/>
              <a:t>}catch(Exception e){</a:t>
            </a:r>
          </a:p>
          <a:p>
            <a:r>
              <a:rPr lang="en-IN" dirty="0"/>
              <a:t>    //code to handle exception</a:t>
            </a:r>
          </a:p>
          <a:p>
            <a:r>
              <a:rPr lang="en-IN" dirty="0"/>
              <a:t>}</a:t>
            </a:r>
          </a:p>
        </p:txBody>
      </p:sp>
      <p:sp>
        <p:nvSpPr>
          <p:cNvPr id="7" name="TextBox 6">
            <a:extLst>
              <a:ext uri="{FF2B5EF4-FFF2-40B4-BE49-F238E27FC236}">
                <a16:creationId xmlns:a16="http://schemas.microsoft.com/office/drawing/2014/main" id="{3BF0D3D4-F2CF-BCFB-9FC1-77096D3723DE}"/>
              </a:ext>
            </a:extLst>
          </p:cNvPr>
          <p:cNvSpPr txBox="1"/>
          <p:nvPr/>
        </p:nvSpPr>
        <p:spPr>
          <a:xfrm>
            <a:off x="315797" y="3871043"/>
            <a:ext cx="11609109" cy="1015663"/>
          </a:xfrm>
          <a:prstGeom prst="rect">
            <a:avLst/>
          </a:prstGeom>
          <a:noFill/>
        </p:spPr>
        <p:txBody>
          <a:bodyPr wrap="square">
            <a:spAutoFit/>
          </a:bodyPr>
          <a:lstStyle/>
          <a:p>
            <a:r>
              <a:rPr lang="en-US" sz="2000" dirty="0">
                <a:solidFill>
                  <a:schemeClr val="tx1">
                    <a:lumMod val="65000"/>
                    <a:lumOff val="35000"/>
                  </a:schemeClr>
                </a:solidFill>
              </a:rPr>
              <a:t>In the above example, if an exception is thrown in the try block before </a:t>
            </a:r>
            <a:r>
              <a:rPr lang="en-US" sz="2000" b="1" dirty="0" err="1">
                <a:solidFill>
                  <a:schemeClr val="tx1">
                    <a:lumMod val="65000"/>
                    <a:lumOff val="35000"/>
                  </a:schemeClr>
                </a:solidFill>
              </a:rPr>
              <a:t>connection.close</a:t>
            </a:r>
            <a:r>
              <a:rPr lang="en-US" sz="2000" b="1" dirty="0">
                <a:solidFill>
                  <a:schemeClr val="tx1">
                    <a:lumMod val="65000"/>
                    <a:lumOff val="35000"/>
                  </a:schemeClr>
                </a:solidFill>
              </a:rPr>
              <a:t>()</a:t>
            </a:r>
            <a:r>
              <a:rPr lang="en-US" sz="2000" dirty="0">
                <a:solidFill>
                  <a:schemeClr val="tx1">
                    <a:lumMod val="65000"/>
                    <a:lumOff val="35000"/>
                  </a:schemeClr>
                </a:solidFill>
              </a:rPr>
              <a:t> is executed, the database connection that was opened will never be closed.</a:t>
            </a:r>
          </a:p>
          <a:p>
            <a:r>
              <a:rPr lang="en-US" sz="2000" dirty="0">
                <a:solidFill>
                  <a:schemeClr val="tx1">
                    <a:lumMod val="65000"/>
                    <a:lumOff val="35000"/>
                  </a:schemeClr>
                </a:solidFill>
              </a:rPr>
              <a:t>Now, here is an example of how to properly close database connections using the finally block.</a:t>
            </a:r>
          </a:p>
        </p:txBody>
      </p:sp>
    </p:spTree>
    <p:extLst>
      <p:ext uri="{BB962C8B-B14F-4D97-AF65-F5344CB8AC3E}">
        <p14:creationId xmlns:p14="http://schemas.microsoft.com/office/powerpoint/2010/main" val="66676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D653B5-7D80-3EBB-B275-36D2678968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A8369F-C8B5-B662-5801-63E034FD5B36}"/>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F4E095B9-1609-FF81-E1C3-1FE96D890B47}"/>
              </a:ext>
            </a:extLst>
          </p:cNvPr>
          <p:cNvSpPr txBox="1"/>
          <p:nvPr/>
        </p:nvSpPr>
        <p:spPr>
          <a:xfrm>
            <a:off x="909687" y="758041"/>
            <a:ext cx="10572160" cy="3416320"/>
          </a:xfrm>
          <a:prstGeom prst="rect">
            <a:avLst/>
          </a:prstGeom>
          <a:noFill/>
        </p:spPr>
        <p:txBody>
          <a:bodyPr wrap="square">
            <a:spAutoFit/>
          </a:bodyPr>
          <a:lstStyle/>
          <a:p>
            <a:r>
              <a:rPr lang="en-IN" dirty="0"/>
              <a:t>Connection </a:t>
            </a:r>
            <a:r>
              <a:rPr lang="en-IN" dirty="0" err="1"/>
              <a:t>connection</a:t>
            </a:r>
            <a:r>
              <a:rPr lang="en-IN" dirty="0"/>
              <a:t> = null;</a:t>
            </a:r>
          </a:p>
          <a:p>
            <a:r>
              <a:rPr lang="en-IN" dirty="0"/>
              <a:t>try{</a:t>
            </a:r>
          </a:p>
          <a:p>
            <a:r>
              <a:rPr lang="en-IN" dirty="0"/>
              <a:t>    connection =  </a:t>
            </a:r>
            <a:r>
              <a:rPr lang="en-IN" dirty="0" err="1"/>
              <a:t>DriverManager.getConnection</a:t>
            </a:r>
            <a:r>
              <a:rPr lang="en-IN" dirty="0"/>
              <a:t>("URL","USERNAME","PASSWORD");</a:t>
            </a:r>
          </a:p>
          <a:p>
            <a:r>
              <a:rPr lang="en-IN" dirty="0"/>
              <a:t>    //code to process data</a:t>
            </a:r>
          </a:p>
          <a:p>
            <a:r>
              <a:rPr lang="en-IN" dirty="0"/>
              <a:t>    //an exception is thrown here if data does not exist</a:t>
            </a:r>
          </a:p>
          <a:p>
            <a:r>
              <a:rPr lang="en-IN" dirty="0"/>
              <a:t>}catch(Exception e){</a:t>
            </a:r>
          </a:p>
          <a:p>
            <a:r>
              <a:rPr lang="en-IN" dirty="0"/>
              <a:t>    //code to handle exception</a:t>
            </a:r>
          </a:p>
          <a:p>
            <a:r>
              <a:rPr lang="en-IN" dirty="0"/>
              <a:t>}finally{</a:t>
            </a:r>
          </a:p>
          <a:p>
            <a:r>
              <a:rPr lang="en-IN" dirty="0"/>
              <a:t>     if(connection == null || </a:t>
            </a:r>
            <a:r>
              <a:rPr lang="en-IN" dirty="0" err="1"/>
              <a:t>connection.isOpen</a:t>
            </a:r>
            <a:r>
              <a:rPr lang="en-IN" dirty="0"/>
              <a:t>()){</a:t>
            </a:r>
          </a:p>
          <a:p>
            <a:r>
              <a:rPr lang="en-IN" dirty="0"/>
              <a:t>          </a:t>
            </a:r>
            <a:r>
              <a:rPr lang="en-IN" dirty="0" err="1"/>
              <a:t>connection.close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843B549F-3D81-1243-C459-BDF931E75804}"/>
              </a:ext>
            </a:extLst>
          </p:cNvPr>
          <p:cNvSpPr txBox="1"/>
          <p:nvPr/>
        </p:nvSpPr>
        <p:spPr>
          <a:xfrm>
            <a:off x="324439" y="4306172"/>
            <a:ext cx="11543122" cy="1631216"/>
          </a:xfrm>
          <a:prstGeom prst="rect">
            <a:avLst/>
          </a:prstGeom>
          <a:noFill/>
        </p:spPr>
        <p:txBody>
          <a:bodyPr wrap="square">
            <a:spAutoFit/>
          </a:bodyPr>
          <a:lstStyle/>
          <a:p>
            <a:r>
              <a:rPr lang="en-US" sz="2000" dirty="0">
                <a:solidFill>
                  <a:schemeClr val="tx1">
                    <a:lumMod val="65000"/>
                    <a:lumOff val="35000"/>
                  </a:schemeClr>
                </a:solidFill>
              </a:rPr>
              <a:t>From the above code, even if an exception occurs in the try block and since the code to close connection is given in the finally block, any open connections will always be closed. Since the finally block will always get executed irrespective of whether an exception occurs or not.</a:t>
            </a:r>
          </a:p>
          <a:p>
            <a:r>
              <a:rPr lang="en-US" sz="2000" b="1" dirty="0">
                <a:solidFill>
                  <a:schemeClr val="tx1">
                    <a:lumMod val="65000"/>
                    <a:lumOff val="35000"/>
                  </a:schemeClr>
                </a:solidFill>
              </a:rPr>
              <a:t>Note</a:t>
            </a:r>
            <a:r>
              <a:rPr lang="en-US" sz="2000" dirty="0">
                <a:solidFill>
                  <a:schemeClr val="tx1">
                    <a:lumMod val="65000"/>
                    <a:lumOff val="35000"/>
                  </a:schemeClr>
                </a:solidFill>
              </a:rPr>
              <a:t>: </a:t>
            </a:r>
            <a:r>
              <a:rPr lang="en-US" sz="2000" b="1" dirty="0">
                <a:solidFill>
                  <a:schemeClr val="tx1">
                    <a:lumMod val="65000"/>
                    <a:lumOff val="35000"/>
                  </a:schemeClr>
                </a:solidFill>
              </a:rPr>
              <a:t>Before closing any connection, it is always a good practice to check if the connection is open or not null.</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56114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0C5E5F-05A3-B137-04B3-A156CE3245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E167C1-59B1-DC13-4B40-E0D7DA479CA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A26E6929-BD68-19A9-FC54-F6E5185CECCD}"/>
              </a:ext>
            </a:extLst>
          </p:cNvPr>
          <p:cNvSpPr txBox="1"/>
          <p:nvPr/>
        </p:nvSpPr>
        <p:spPr>
          <a:xfrm>
            <a:off x="692869" y="793564"/>
            <a:ext cx="10807831" cy="2246769"/>
          </a:xfrm>
          <a:prstGeom prst="rect">
            <a:avLst/>
          </a:prstGeom>
          <a:noFill/>
        </p:spPr>
        <p:txBody>
          <a:bodyPr wrap="square">
            <a:spAutoFit/>
          </a:bodyPr>
          <a:lstStyle/>
          <a:p>
            <a:r>
              <a:rPr lang="en-US" sz="2000" dirty="0">
                <a:solidFill>
                  <a:schemeClr val="tx1">
                    <a:lumMod val="65000"/>
                    <a:lumOff val="35000"/>
                  </a:schemeClr>
                </a:solidFill>
              </a:rPr>
              <a:t>With Java 7, a new</a:t>
            </a:r>
            <a:r>
              <a:rPr lang="en-US" sz="2000" b="1" dirty="0">
                <a:solidFill>
                  <a:schemeClr val="tx1">
                    <a:lumMod val="65000"/>
                    <a:lumOff val="35000"/>
                  </a:schemeClr>
                </a:solidFill>
              </a:rPr>
              <a:t> try-with-resources</a:t>
            </a:r>
            <a:r>
              <a:rPr lang="en-US" sz="2000" dirty="0">
                <a:solidFill>
                  <a:schemeClr val="tx1">
                    <a:lumMod val="65000"/>
                    <a:lumOff val="35000"/>
                  </a:schemeClr>
                </a:solidFill>
              </a:rPr>
              <a:t> was introduced. The main purpose of try-with-resources was to automate the process of opening and closing resource connections(database or files). To brief the previous statement, when the execution reaches the try-with-resources, a database connection is opened, and this open connection is used within the try block and closed automatically as soon as the execution comes out of the try block. Let us look at how to use the try-with-resources. </a:t>
            </a:r>
          </a:p>
          <a:p>
            <a:endParaRPr lang="en-US" sz="2000" dirty="0">
              <a:solidFill>
                <a:schemeClr val="tx1">
                  <a:lumMod val="65000"/>
                  <a:lumOff val="35000"/>
                </a:schemeClr>
              </a:solidFill>
            </a:endParaRPr>
          </a:p>
          <a:p>
            <a:r>
              <a:rPr lang="en-US" sz="2000" dirty="0">
                <a:solidFill>
                  <a:schemeClr val="tx1">
                    <a:lumMod val="65000"/>
                    <a:lumOff val="35000"/>
                  </a:schemeClr>
                </a:solidFill>
              </a:rPr>
              <a:t>Syntax for try-with-resources : </a:t>
            </a:r>
            <a:r>
              <a:rPr lang="en-US" sz="2000" b="1" dirty="0">
                <a:solidFill>
                  <a:schemeClr val="tx1">
                    <a:lumMod val="65000"/>
                    <a:lumOff val="35000"/>
                  </a:schemeClr>
                </a:solidFill>
              </a:rPr>
              <a:t>try ( </a:t>
            </a:r>
            <a:r>
              <a:rPr lang="en-US" sz="2000" dirty="0">
                <a:solidFill>
                  <a:schemeClr val="tx1">
                    <a:lumMod val="65000"/>
                    <a:lumOff val="35000"/>
                  </a:schemeClr>
                </a:solidFill>
              </a:rPr>
              <a:t>&lt;code to open resources&gt;</a:t>
            </a:r>
            <a:r>
              <a:rPr lang="en-US" sz="2000" b="1" dirty="0">
                <a:solidFill>
                  <a:schemeClr val="tx1">
                    <a:lumMod val="65000"/>
                    <a:lumOff val="35000"/>
                  </a:schemeClr>
                </a:solidFill>
              </a:rPr>
              <a:t> ) {   }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2423FE3-4D5E-0128-D1D6-C06FD4B05AFF}"/>
              </a:ext>
            </a:extLst>
          </p:cNvPr>
          <p:cNvSpPr txBox="1"/>
          <p:nvPr/>
        </p:nvSpPr>
        <p:spPr>
          <a:xfrm>
            <a:off x="193247" y="3363448"/>
            <a:ext cx="11998753" cy="2308324"/>
          </a:xfrm>
          <a:prstGeom prst="rect">
            <a:avLst/>
          </a:prstGeom>
          <a:noFill/>
        </p:spPr>
        <p:txBody>
          <a:bodyPr wrap="square">
            <a:spAutoFit/>
          </a:bodyPr>
          <a:lstStyle/>
          <a:p>
            <a:r>
              <a:rPr lang="en-IN" dirty="0"/>
              <a:t>try(Connection </a:t>
            </a:r>
            <a:r>
              <a:rPr lang="en-IN" dirty="0" err="1"/>
              <a:t>connection</a:t>
            </a:r>
            <a:r>
              <a:rPr lang="en-IN" dirty="0"/>
              <a:t> = </a:t>
            </a:r>
            <a:r>
              <a:rPr lang="en-IN" dirty="0" err="1"/>
              <a:t>DriverManager.getConnection</a:t>
            </a:r>
            <a:r>
              <a:rPr lang="en-IN" dirty="0"/>
              <a:t>("URL", "USERNAME", "PASSWORD"); //code to create a new connection</a:t>
            </a:r>
          </a:p>
          <a:p>
            <a:r>
              <a:rPr lang="en-IN" dirty="0"/>
              <a:t>      </a:t>
            </a:r>
            <a:r>
              <a:rPr lang="en-IN" dirty="0" err="1"/>
              <a:t>PreparedStatement</a:t>
            </a:r>
            <a:r>
              <a:rPr lang="en-IN" dirty="0"/>
              <a:t> </a:t>
            </a:r>
            <a:r>
              <a:rPr lang="en-IN" dirty="0" err="1"/>
              <a:t>preparedStatement</a:t>
            </a:r>
            <a:r>
              <a:rPr lang="en-IN" dirty="0"/>
              <a:t> = </a:t>
            </a:r>
            <a:r>
              <a:rPr lang="en-IN" dirty="0" err="1"/>
              <a:t>con.prepareStatement</a:t>
            </a:r>
            <a:r>
              <a:rPr lang="en-IN" dirty="0"/>
              <a:t>("SQL QUERY"); ){ //code to create a prepared statement</a:t>
            </a:r>
          </a:p>
          <a:p>
            <a:r>
              <a:rPr lang="en-IN" dirty="0"/>
              <a:t>   </a:t>
            </a:r>
          </a:p>
          <a:p>
            <a:r>
              <a:rPr lang="en-IN" dirty="0"/>
              <a:t>   //code to process data using the statement and connection created</a:t>
            </a:r>
          </a:p>
          <a:p>
            <a:r>
              <a:rPr lang="en-IN" dirty="0"/>
              <a:t>}catch(</a:t>
            </a:r>
            <a:r>
              <a:rPr lang="en-IN" dirty="0" err="1"/>
              <a:t>SQLException</a:t>
            </a:r>
            <a:r>
              <a:rPr lang="en-IN" dirty="0"/>
              <a:t> e){</a:t>
            </a:r>
          </a:p>
          <a:p>
            <a:r>
              <a:rPr lang="en-IN" dirty="0"/>
              <a:t>   //code to handle exception</a:t>
            </a:r>
          </a:p>
          <a:p>
            <a:r>
              <a:rPr lang="en-IN" dirty="0"/>
              <a:t>}</a:t>
            </a:r>
          </a:p>
        </p:txBody>
      </p:sp>
    </p:spTree>
    <p:extLst>
      <p:ext uri="{BB962C8B-B14F-4D97-AF65-F5344CB8AC3E}">
        <p14:creationId xmlns:p14="http://schemas.microsoft.com/office/powerpoint/2010/main" val="130148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E053C4-D93C-DDA5-FA86-656195079B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7FF88B-4B4F-1524-040E-077901AD07C4}"/>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4" name="TextBox 3">
            <a:extLst>
              <a:ext uri="{FF2B5EF4-FFF2-40B4-BE49-F238E27FC236}">
                <a16:creationId xmlns:a16="http://schemas.microsoft.com/office/drawing/2014/main" id="{14E56DFE-AAED-E7E2-8449-083C52868B67}"/>
              </a:ext>
            </a:extLst>
          </p:cNvPr>
          <p:cNvSpPr txBox="1"/>
          <p:nvPr/>
        </p:nvSpPr>
        <p:spPr>
          <a:xfrm>
            <a:off x="805990" y="712374"/>
            <a:ext cx="10732417" cy="1015663"/>
          </a:xfrm>
          <a:prstGeom prst="rect">
            <a:avLst/>
          </a:prstGeom>
          <a:noFill/>
        </p:spPr>
        <p:txBody>
          <a:bodyPr wrap="square">
            <a:spAutoFit/>
          </a:bodyPr>
          <a:lstStyle/>
          <a:p>
            <a:r>
              <a:rPr lang="en-US" sz="2000" dirty="0">
                <a:solidFill>
                  <a:schemeClr val="tx1">
                    <a:lumMod val="65000"/>
                    <a:lumOff val="35000"/>
                  </a:schemeClr>
                </a:solidFill>
              </a:rPr>
              <a:t>Since try-with-resources takes away the responsibility of developers to open and close connections, it is more dependable and also the code becomes more compact and readable. So, it is recommended to use try-with-resources when dealing with files or database connections.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29950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35A041-AF49-BB3F-8C4F-83030B2A64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F1B7A6-FE4F-DE3C-7046-1B52A6D94E4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29FEFAC3-00C8-220E-F4B0-5B6D99681229}"/>
              </a:ext>
            </a:extLst>
          </p:cNvPr>
          <p:cNvSpPr txBox="1"/>
          <p:nvPr/>
        </p:nvSpPr>
        <p:spPr>
          <a:xfrm>
            <a:off x="989029" y="550624"/>
            <a:ext cx="6099142" cy="461665"/>
          </a:xfrm>
          <a:prstGeom prst="rect">
            <a:avLst/>
          </a:prstGeom>
          <a:noFill/>
        </p:spPr>
        <p:txBody>
          <a:bodyPr wrap="square">
            <a:spAutoFit/>
          </a:bodyPr>
          <a:lstStyle/>
          <a:p>
            <a:r>
              <a:rPr lang="en-IN" sz="2400" b="1" dirty="0"/>
              <a:t>JDBC - Exercise 1</a:t>
            </a:r>
          </a:p>
        </p:txBody>
      </p:sp>
      <p:sp>
        <p:nvSpPr>
          <p:cNvPr id="7" name="TextBox 6">
            <a:extLst>
              <a:ext uri="{FF2B5EF4-FFF2-40B4-BE49-F238E27FC236}">
                <a16:creationId xmlns:a16="http://schemas.microsoft.com/office/drawing/2014/main" id="{E467D4AE-8ACC-231B-5AD4-B9995369F8EE}"/>
              </a:ext>
            </a:extLst>
          </p:cNvPr>
          <p:cNvSpPr txBox="1"/>
          <p:nvPr/>
        </p:nvSpPr>
        <p:spPr>
          <a:xfrm>
            <a:off x="263951" y="1012289"/>
            <a:ext cx="10935092" cy="5632311"/>
          </a:xfrm>
          <a:prstGeom prst="rect">
            <a:avLst/>
          </a:prstGeom>
          <a:noFill/>
        </p:spPr>
        <p:txBody>
          <a:bodyPr wrap="square">
            <a:spAutoFit/>
          </a:bodyPr>
          <a:lstStyle/>
          <a:p>
            <a:r>
              <a:rPr lang="en-US" sz="2000" dirty="0">
                <a:solidFill>
                  <a:schemeClr val="tx1">
                    <a:lumMod val="65000"/>
                    <a:lumOff val="35000"/>
                  </a:schemeClr>
                </a:solidFill>
              </a:rPr>
              <a:t>A Hotel wants an application that fetches the details of the guests who have been staying there. They already have a database that has the details. It includes two modules:</a:t>
            </a:r>
          </a:p>
          <a:p>
            <a:pPr>
              <a:buFont typeface="Arial" panose="020B0604020202020204" pitchFamily="34" charset="0"/>
              <a:buChar char="•"/>
            </a:pPr>
            <a:r>
              <a:rPr lang="en-US" sz="2000" dirty="0">
                <a:solidFill>
                  <a:schemeClr val="tx1">
                    <a:lumMod val="65000"/>
                    <a:lumOff val="35000"/>
                  </a:schemeClr>
                </a:solidFill>
              </a:rPr>
              <a:t>Get All Guest Details</a:t>
            </a:r>
          </a:p>
          <a:p>
            <a:pPr>
              <a:buFont typeface="Arial" panose="020B0604020202020204" pitchFamily="34" charset="0"/>
              <a:buChar char="•"/>
            </a:pPr>
            <a:r>
              <a:rPr lang="en-US" sz="2000" dirty="0">
                <a:solidFill>
                  <a:schemeClr val="tx1">
                    <a:lumMod val="65000"/>
                    <a:lumOff val="35000"/>
                  </a:schemeClr>
                </a:solidFill>
              </a:rPr>
              <a:t>Get All Guests By Name</a:t>
            </a:r>
          </a:p>
          <a:p>
            <a:pPr>
              <a:buFont typeface="Arial" panose="020B0604020202020204" pitchFamily="34" charset="0"/>
              <a:buChar char="•"/>
            </a:pPr>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The table scripts have been provided in the project. Setup the database connection accordingly and execute the table scripts.</a:t>
            </a:r>
          </a:p>
          <a:p>
            <a:endParaRPr lang="en-US" sz="2000" dirty="0">
              <a:solidFill>
                <a:schemeClr val="tx1">
                  <a:lumMod val="65000"/>
                  <a:lumOff val="35000"/>
                </a:schemeClr>
              </a:solidFill>
            </a:endParaRPr>
          </a:p>
          <a:p>
            <a:r>
              <a:rPr lang="en-US" sz="2000" b="1" dirty="0">
                <a:solidFill>
                  <a:schemeClr val="tx1">
                    <a:lumMod val="65000"/>
                    <a:lumOff val="35000"/>
                  </a:schemeClr>
                </a:solidFill>
              </a:rPr>
              <a:t>Method description</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err="1">
                <a:solidFill>
                  <a:schemeClr val="tx1">
                    <a:lumMod val="65000"/>
                    <a:lumOff val="35000"/>
                  </a:schemeClr>
                </a:solidFill>
              </a:rPr>
              <a:t>getAllGuests</a:t>
            </a:r>
            <a:r>
              <a:rPr lang="en-US" sz="2000" b="1" dirty="0">
                <a:solidFill>
                  <a:schemeClr val="tx1">
                    <a:lumMod val="65000"/>
                    <a:lumOff val="35000"/>
                  </a:schemeClr>
                </a:solidFill>
              </a:rPr>
              <a:t>()</a:t>
            </a:r>
            <a:r>
              <a:rPr lang="en-US" sz="2000" dirty="0">
                <a:solidFill>
                  <a:schemeClr val="tx1">
                    <a:lumMod val="65000"/>
                    <a:lumOff val="35000"/>
                  </a:schemeClr>
                </a:solidFill>
              </a:rPr>
              <a:t>:</a:t>
            </a:r>
          </a:p>
          <a:p>
            <a:pPr>
              <a:buFont typeface="Arial" panose="020B0604020202020204" pitchFamily="34" charset="0"/>
              <a:buChar char="•"/>
            </a:pPr>
            <a:r>
              <a:rPr lang="en-US" sz="2000" dirty="0">
                <a:solidFill>
                  <a:schemeClr val="tx1">
                    <a:lumMod val="65000"/>
                    <a:lumOff val="35000"/>
                  </a:schemeClr>
                </a:solidFill>
              </a:rPr>
              <a:t>This method displays all the details of all the guests present in the database.</a:t>
            </a:r>
          </a:p>
          <a:p>
            <a:pPr>
              <a:buFont typeface="Arial" panose="020B0604020202020204" pitchFamily="34" charset="0"/>
              <a:buChar char="•"/>
            </a:pPr>
            <a:r>
              <a:rPr lang="en-US" sz="2000" dirty="0">
                <a:solidFill>
                  <a:schemeClr val="tx1">
                    <a:lumMod val="65000"/>
                    <a:lumOff val="35000"/>
                  </a:schemeClr>
                </a:solidFill>
              </a:rPr>
              <a:t>Create the connection with the database by declaring all the required credentials and then by using the </a:t>
            </a:r>
            <a:r>
              <a:rPr lang="en-US" sz="2000" dirty="0" err="1">
                <a:solidFill>
                  <a:schemeClr val="tx1">
                    <a:lumMod val="65000"/>
                    <a:lumOff val="35000"/>
                  </a:schemeClr>
                </a:solidFill>
              </a:rPr>
              <a:t>getConnection</a:t>
            </a:r>
            <a:r>
              <a:rPr lang="en-US" sz="2000" dirty="0">
                <a:solidFill>
                  <a:schemeClr val="tx1">
                    <a:lumMod val="65000"/>
                    <a:lumOff val="35000"/>
                  </a:schemeClr>
                </a:solidFill>
              </a:rPr>
              <a:t>() method.</a:t>
            </a:r>
          </a:p>
          <a:p>
            <a:pPr>
              <a:buFont typeface="Arial" panose="020B0604020202020204" pitchFamily="34" charset="0"/>
              <a:buChar char="•"/>
            </a:pPr>
            <a:r>
              <a:rPr lang="en-US" sz="2000" dirty="0">
                <a:solidFill>
                  <a:schemeClr val="tx1">
                    <a:lumMod val="65000"/>
                    <a:lumOff val="35000"/>
                  </a:schemeClr>
                </a:solidFill>
              </a:rPr>
              <a:t>Create the query to display the details of all the guests in the database</a:t>
            </a:r>
          </a:p>
          <a:p>
            <a:pPr>
              <a:buFont typeface="Arial" panose="020B0604020202020204" pitchFamily="34" charset="0"/>
              <a:buChar char="•"/>
            </a:pPr>
            <a:r>
              <a:rPr lang="en-US" sz="2000" dirty="0">
                <a:solidFill>
                  <a:schemeClr val="tx1">
                    <a:lumMod val="65000"/>
                    <a:lumOff val="35000"/>
                  </a:schemeClr>
                </a:solidFill>
              </a:rPr>
              <a:t>Print the details</a:t>
            </a:r>
          </a:p>
          <a:p>
            <a:pPr>
              <a:buFont typeface="Arial" panose="020B0604020202020204" pitchFamily="34" charset="0"/>
              <a:buChar char="•"/>
            </a:pPr>
            <a:r>
              <a:rPr lang="en-US" sz="2000" dirty="0">
                <a:solidFill>
                  <a:schemeClr val="tx1">
                    <a:lumMod val="65000"/>
                    <a:lumOff val="35000"/>
                  </a:schemeClr>
                </a:solidFill>
              </a:rPr>
              <a:t>Handle any exception that can occur</a:t>
            </a:r>
          </a:p>
          <a:p>
            <a:pPr>
              <a:buFont typeface="Arial" panose="020B0604020202020204" pitchFamily="34" charset="0"/>
              <a:buChar char="•"/>
            </a:pPr>
            <a:r>
              <a:rPr lang="en-US" sz="2000" dirty="0">
                <a:solidFill>
                  <a:schemeClr val="tx1">
                    <a:lumMod val="65000"/>
                    <a:lumOff val="35000"/>
                  </a:schemeClr>
                </a:solidFill>
              </a:rPr>
              <a:t>Close the connection.</a:t>
            </a:r>
          </a:p>
        </p:txBody>
      </p:sp>
    </p:spTree>
    <p:extLst>
      <p:ext uri="{BB962C8B-B14F-4D97-AF65-F5344CB8AC3E}">
        <p14:creationId xmlns:p14="http://schemas.microsoft.com/office/powerpoint/2010/main" val="2340132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D8D983-9DCB-3373-1022-FC980602711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78B3B4-8888-B0CE-151B-7ADB8597DF22}"/>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02130F91-EE4B-D811-933B-1E4C7DFEC1DE}"/>
              </a:ext>
            </a:extLst>
          </p:cNvPr>
          <p:cNvSpPr txBox="1"/>
          <p:nvPr/>
        </p:nvSpPr>
        <p:spPr>
          <a:xfrm>
            <a:off x="989029" y="578904"/>
            <a:ext cx="9672686" cy="400110"/>
          </a:xfrm>
          <a:prstGeom prst="rect">
            <a:avLst/>
          </a:prstGeom>
          <a:noFill/>
        </p:spPr>
        <p:txBody>
          <a:bodyPr wrap="square">
            <a:spAutoFit/>
          </a:bodyPr>
          <a:lstStyle/>
          <a:p>
            <a:r>
              <a:rPr lang="en-US" sz="2000" dirty="0">
                <a:solidFill>
                  <a:schemeClr val="tx1">
                    <a:lumMod val="65000"/>
                    <a:lumOff val="35000"/>
                  </a:schemeClr>
                </a:solidFill>
              </a:rPr>
              <a:t>When this method is called, the expected output should be: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3A16672-DF8C-EA15-FF14-8B2E2DE42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534" y="1380000"/>
            <a:ext cx="4932522" cy="1033262"/>
          </a:xfrm>
          <a:prstGeom prst="rect">
            <a:avLst/>
          </a:prstGeom>
        </p:spPr>
      </p:pic>
      <p:sp>
        <p:nvSpPr>
          <p:cNvPr id="9" name="TextBox 8">
            <a:extLst>
              <a:ext uri="{FF2B5EF4-FFF2-40B4-BE49-F238E27FC236}">
                <a16:creationId xmlns:a16="http://schemas.microsoft.com/office/drawing/2014/main" id="{6335AE48-C048-2E0F-05C7-6EF0681E32BD}"/>
              </a:ext>
            </a:extLst>
          </p:cNvPr>
          <p:cNvSpPr txBox="1"/>
          <p:nvPr/>
        </p:nvSpPr>
        <p:spPr>
          <a:xfrm>
            <a:off x="989029" y="2713010"/>
            <a:ext cx="10954732" cy="3477875"/>
          </a:xfrm>
          <a:prstGeom prst="rect">
            <a:avLst/>
          </a:prstGeom>
          <a:noFill/>
        </p:spPr>
        <p:txBody>
          <a:bodyPr wrap="square">
            <a:spAutoFit/>
          </a:bodyPr>
          <a:lstStyle/>
          <a:p>
            <a:r>
              <a:rPr lang="en-US" sz="2000" b="1" dirty="0" err="1">
                <a:solidFill>
                  <a:schemeClr val="tx1">
                    <a:lumMod val="65000"/>
                    <a:lumOff val="35000"/>
                  </a:schemeClr>
                </a:solidFill>
              </a:rPr>
              <a:t>getGuestsByName</a:t>
            </a:r>
            <a:r>
              <a:rPr lang="en-US" sz="2000" b="1" dirty="0">
                <a:solidFill>
                  <a:schemeClr val="tx1">
                    <a:lumMod val="65000"/>
                    <a:lumOff val="35000"/>
                  </a:schemeClr>
                </a:solidFill>
              </a:rPr>
              <a:t>()</a:t>
            </a:r>
            <a:r>
              <a:rPr lang="en-US" sz="2000" dirty="0">
                <a:solidFill>
                  <a:schemeClr val="tx1">
                    <a:lumMod val="65000"/>
                    <a:lumOff val="35000"/>
                  </a:schemeClr>
                </a:solidFill>
              </a:rPr>
              <a:t>:</a:t>
            </a:r>
          </a:p>
          <a:p>
            <a:pPr>
              <a:buFont typeface="Arial" panose="020B0604020202020204" pitchFamily="34" charset="0"/>
              <a:buChar char="•"/>
            </a:pPr>
            <a:r>
              <a:rPr lang="en-US" sz="2000" dirty="0">
                <a:solidFill>
                  <a:schemeClr val="tx1">
                    <a:lumMod val="65000"/>
                    <a:lumOff val="35000"/>
                  </a:schemeClr>
                </a:solidFill>
              </a:rPr>
              <a:t>This method displays the names of all the guests present in the database.</a:t>
            </a:r>
          </a:p>
          <a:p>
            <a:pPr>
              <a:buFont typeface="Arial" panose="020B0604020202020204" pitchFamily="34" charset="0"/>
              <a:buChar char="•"/>
            </a:pPr>
            <a:r>
              <a:rPr lang="en-US" sz="2000" dirty="0">
                <a:solidFill>
                  <a:schemeClr val="tx1">
                    <a:lumMod val="65000"/>
                    <a:lumOff val="35000"/>
                  </a:schemeClr>
                </a:solidFill>
              </a:rPr>
              <a:t>Create the connection with the database by declaring all the required credentials and then by using the </a:t>
            </a:r>
            <a:r>
              <a:rPr lang="en-US" sz="2000" dirty="0" err="1">
                <a:solidFill>
                  <a:schemeClr val="tx1">
                    <a:lumMod val="65000"/>
                    <a:lumOff val="35000"/>
                  </a:schemeClr>
                </a:solidFill>
              </a:rPr>
              <a:t>getConnection</a:t>
            </a:r>
            <a:r>
              <a:rPr lang="en-US" sz="2000" dirty="0">
                <a:solidFill>
                  <a:schemeClr val="tx1">
                    <a:lumMod val="65000"/>
                    <a:lumOff val="35000"/>
                  </a:schemeClr>
                </a:solidFill>
              </a:rPr>
              <a:t>() method.</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Create the query to display the names of all the guests in the database</a:t>
            </a:r>
          </a:p>
          <a:p>
            <a:pPr>
              <a:buFont typeface="Arial" panose="020B0604020202020204" pitchFamily="34" charset="0"/>
              <a:buChar char="•"/>
            </a:pPr>
            <a:r>
              <a:rPr lang="en-US" sz="2000" dirty="0">
                <a:solidFill>
                  <a:schemeClr val="tx1">
                    <a:lumMod val="65000"/>
                    <a:lumOff val="35000"/>
                  </a:schemeClr>
                </a:solidFill>
              </a:rPr>
              <a:t>Print the details</a:t>
            </a:r>
          </a:p>
          <a:p>
            <a:pPr>
              <a:buFont typeface="Arial" panose="020B0604020202020204" pitchFamily="34" charset="0"/>
              <a:buChar char="•"/>
            </a:pPr>
            <a:r>
              <a:rPr lang="en-US" sz="2000" dirty="0">
                <a:solidFill>
                  <a:schemeClr val="tx1">
                    <a:lumMod val="65000"/>
                    <a:lumOff val="35000"/>
                  </a:schemeClr>
                </a:solidFill>
              </a:rPr>
              <a:t>Handle any exception that can occur</a:t>
            </a:r>
          </a:p>
          <a:p>
            <a:pPr>
              <a:buFont typeface="Arial" panose="020B0604020202020204" pitchFamily="34" charset="0"/>
              <a:buChar char="•"/>
            </a:pPr>
            <a:r>
              <a:rPr lang="en-US" sz="2000" dirty="0">
                <a:solidFill>
                  <a:schemeClr val="tx1">
                    <a:lumMod val="65000"/>
                    <a:lumOff val="35000"/>
                  </a:schemeClr>
                </a:solidFill>
              </a:rPr>
              <a:t>Close the connection.</a:t>
            </a:r>
          </a:p>
          <a:p>
            <a:endParaRPr lang="en-US" sz="2000" dirty="0">
              <a:solidFill>
                <a:schemeClr val="tx1">
                  <a:lumMod val="65000"/>
                  <a:lumOff val="35000"/>
                </a:schemeClr>
              </a:solidFill>
            </a:endParaRPr>
          </a:p>
          <a:p>
            <a:r>
              <a:rPr lang="en-US" sz="2000" dirty="0">
                <a:solidFill>
                  <a:schemeClr val="tx1">
                    <a:lumMod val="65000"/>
                    <a:lumOff val="35000"/>
                  </a:schemeClr>
                </a:solidFill>
              </a:rPr>
              <a:t>When this method is called, the expected output should be:</a:t>
            </a:r>
          </a:p>
        </p:txBody>
      </p:sp>
    </p:spTree>
    <p:extLst>
      <p:ext uri="{BB962C8B-B14F-4D97-AF65-F5344CB8AC3E}">
        <p14:creationId xmlns:p14="http://schemas.microsoft.com/office/powerpoint/2010/main" val="420234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22F800-1BF4-D5D9-8FD3-900C54D315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EDAA91-828C-EA68-6329-8F3407017CCD}"/>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002B76BA-3167-10BA-8E52-B7B85B7C2D30}"/>
              </a:ext>
            </a:extLst>
          </p:cNvPr>
          <p:cNvSpPr txBox="1"/>
          <p:nvPr/>
        </p:nvSpPr>
        <p:spPr>
          <a:xfrm>
            <a:off x="989028" y="859552"/>
            <a:ext cx="10364771" cy="2554545"/>
          </a:xfrm>
          <a:prstGeom prst="rect">
            <a:avLst/>
          </a:prstGeom>
          <a:noFill/>
        </p:spPr>
        <p:txBody>
          <a:bodyPr wrap="square">
            <a:spAutoFit/>
          </a:bodyPr>
          <a:lstStyle/>
          <a:p>
            <a:r>
              <a:rPr lang="en-US" sz="2000" dirty="0">
                <a:solidFill>
                  <a:schemeClr val="tx1">
                    <a:lumMod val="65000"/>
                    <a:lumOff val="35000"/>
                  </a:schemeClr>
                </a:solidFill>
              </a:rPr>
              <a:t>The persistence phenomenon contains three core components- </a:t>
            </a:r>
            <a:r>
              <a:rPr lang="en-US" sz="2000" b="1" dirty="0">
                <a:solidFill>
                  <a:schemeClr val="tx1">
                    <a:lumMod val="65000"/>
                    <a:lumOff val="35000"/>
                  </a:schemeClr>
                </a:solidFill>
              </a:rPr>
              <a:t>Data</a:t>
            </a:r>
            <a:r>
              <a:rPr lang="en-US" sz="2000" dirty="0">
                <a:solidFill>
                  <a:schemeClr val="tx1">
                    <a:lumMod val="65000"/>
                    <a:lumOff val="35000"/>
                  </a:schemeClr>
                </a:solidFill>
              </a:rPr>
              <a:t>, </a:t>
            </a:r>
            <a:r>
              <a:rPr lang="en-US" sz="2000" b="1" dirty="0">
                <a:solidFill>
                  <a:schemeClr val="tx1">
                    <a:lumMod val="65000"/>
                    <a:lumOff val="35000"/>
                  </a:schemeClr>
                </a:solidFill>
              </a:rPr>
              <a:t>Medium</a:t>
            </a:r>
            <a:r>
              <a:rPr lang="en-US" sz="2000" dirty="0">
                <a:solidFill>
                  <a:schemeClr val="tx1">
                    <a:lumMod val="65000"/>
                    <a:lumOff val="35000"/>
                  </a:schemeClr>
                </a:solidFill>
              </a:rPr>
              <a:t>, </a:t>
            </a:r>
            <a:r>
              <a:rPr lang="en-US" sz="2000" b="1" dirty="0">
                <a:solidFill>
                  <a:schemeClr val="tx1">
                    <a:lumMod val="65000"/>
                    <a:lumOff val="35000"/>
                  </a:schemeClr>
                </a:solidFill>
              </a:rPr>
              <a:t>Storage</a:t>
            </a:r>
            <a:r>
              <a:rPr lang="en-US" sz="2000" dirty="0">
                <a:solidFill>
                  <a:schemeClr val="tx1">
                    <a:lumMod val="65000"/>
                    <a:lumOff val="35000"/>
                  </a:schemeClr>
                </a:solidFill>
              </a:rPr>
              <a:t>. It is also necessary to know what to persist, how to persist and where to persist.</a:t>
            </a:r>
          </a:p>
          <a:p>
            <a:endParaRPr lang="en-US" sz="2000" dirty="0">
              <a:solidFill>
                <a:schemeClr val="tx1">
                  <a:lumMod val="65000"/>
                  <a:lumOff val="35000"/>
                </a:schemeClr>
              </a:solidFill>
            </a:endParaRPr>
          </a:p>
          <a:p>
            <a:r>
              <a:rPr lang="en-US" sz="2000" b="1" dirty="0">
                <a:solidFill>
                  <a:schemeClr val="tx1">
                    <a:lumMod val="65000"/>
                    <a:lumOff val="35000"/>
                  </a:schemeClr>
                </a:solidFill>
              </a:rPr>
              <a:t>Medium </a:t>
            </a:r>
            <a:r>
              <a:rPr lang="en-US" sz="2000" dirty="0">
                <a:solidFill>
                  <a:schemeClr val="tx1">
                    <a:lumMod val="65000"/>
                    <a:lumOff val="35000"/>
                  </a:schemeClr>
                </a:solidFill>
              </a:rPr>
              <a:t>is the thing that is used to transfer the data from source to destination. The data is transferred between source and destination in a serialized manner. To transfer the data efficiently in a serial manner, the mechanism used is called </a:t>
            </a:r>
            <a:r>
              <a:rPr lang="en-US" sz="2000" b="1" dirty="0">
                <a:solidFill>
                  <a:schemeClr val="tx1">
                    <a:lumMod val="65000"/>
                    <a:lumOff val="35000"/>
                  </a:schemeClr>
                </a:solidFill>
              </a:rPr>
              <a:t>Serialization</a:t>
            </a:r>
            <a:r>
              <a:rPr lang="en-US" sz="2000" dirty="0">
                <a:solidFill>
                  <a:schemeClr val="tx1">
                    <a:lumMod val="65000"/>
                    <a:lumOff val="35000"/>
                  </a:schemeClr>
                </a:solidFill>
              </a:rPr>
              <a:t>. Serialization is the method of converting all the data/objects to byte stream (0’s and 1’s) to transfer the data to the specified storage or repository.</a:t>
            </a:r>
          </a:p>
        </p:txBody>
      </p:sp>
      <p:pic>
        <p:nvPicPr>
          <p:cNvPr id="7" name="Picture 6">
            <a:extLst>
              <a:ext uri="{FF2B5EF4-FFF2-40B4-BE49-F238E27FC236}">
                <a16:creationId xmlns:a16="http://schemas.microsoft.com/office/drawing/2014/main" id="{AC6B6225-71CB-36E1-754B-2DEA453B8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94" y="3887814"/>
            <a:ext cx="7783011" cy="1495634"/>
          </a:xfrm>
          <a:prstGeom prst="rect">
            <a:avLst/>
          </a:prstGeom>
        </p:spPr>
      </p:pic>
    </p:spTree>
    <p:extLst>
      <p:ext uri="{BB962C8B-B14F-4D97-AF65-F5344CB8AC3E}">
        <p14:creationId xmlns:p14="http://schemas.microsoft.com/office/powerpoint/2010/main" val="237487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4A4871-2D09-02BB-D2E6-FE2E2BFE6A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C4C708-9669-3004-0617-D1C09E0AD7A5}"/>
              </a:ext>
            </a:extLst>
          </p:cNvPr>
          <p:cNvSpPr>
            <a:spLocks noGrp="1"/>
          </p:cNvSpPr>
          <p:nvPr>
            <p:ph type="sldNum" sz="quarter" idx="12"/>
          </p:nvPr>
        </p:nvSpPr>
        <p:spPr/>
        <p:txBody>
          <a:bodyPr/>
          <a:lstStyle/>
          <a:p>
            <a:fld id="{4A777409-9C5A-4B07-8E32-19F22F7D558C}" type="slidenum">
              <a:rPr lang="en-IN" smtClean="0"/>
              <a:t>30</a:t>
            </a:fld>
            <a:endParaRPr lang="en-IN" dirty="0"/>
          </a:p>
        </p:txBody>
      </p:sp>
      <p:pic>
        <p:nvPicPr>
          <p:cNvPr id="5" name="Picture 4">
            <a:extLst>
              <a:ext uri="{FF2B5EF4-FFF2-40B4-BE49-F238E27FC236}">
                <a16:creationId xmlns:a16="http://schemas.microsoft.com/office/drawing/2014/main" id="{5A4239EB-D24D-44BE-6067-31C938D04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093" y="1053032"/>
            <a:ext cx="2598613" cy="1548765"/>
          </a:xfrm>
          <a:prstGeom prst="rect">
            <a:avLst/>
          </a:prstGeom>
        </p:spPr>
      </p:pic>
    </p:spTree>
    <p:extLst>
      <p:ext uri="{BB962C8B-B14F-4D97-AF65-F5344CB8AC3E}">
        <p14:creationId xmlns:p14="http://schemas.microsoft.com/office/powerpoint/2010/main" val="228090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3AD490-2AA0-E474-E971-2D49598036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58ABBB-0A5B-9280-F173-E15E917FA59B}"/>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0BE1E2F0-C5B5-3025-4CE4-D5DD63378441}"/>
              </a:ext>
            </a:extLst>
          </p:cNvPr>
          <p:cNvSpPr txBox="1"/>
          <p:nvPr/>
        </p:nvSpPr>
        <p:spPr>
          <a:xfrm>
            <a:off x="989028" y="593417"/>
            <a:ext cx="10364771" cy="1323439"/>
          </a:xfrm>
          <a:prstGeom prst="rect">
            <a:avLst/>
          </a:prstGeom>
          <a:noFill/>
        </p:spPr>
        <p:txBody>
          <a:bodyPr wrap="square">
            <a:spAutoFit/>
          </a:bodyPr>
          <a:lstStyle/>
          <a:p>
            <a:r>
              <a:rPr lang="en-US" sz="2000" dirty="0">
                <a:solidFill>
                  <a:schemeClr val="tx1">
                    <a:lumMod val="65000"/>
                    <a:lumOff val="35000"/>
                  </a:schemeClr>
                </a:solidFill>
              </a:rPr>
              <a:t>Serialization is one of the methods used to transfer the data efficiently between the source and destination. If we take the database as the destination, all the data will be transferred in the form of a byte stream in the medium between the source and database. The process of converting back from byte stream to data/object is called as </a:t>
            </a:r>
            <a:r>
              <a:rPr lang="en-US" sz="2000" b="1" dirty="0">
                <a:solidFill>
                  <a:schemeClr val="tx1">
                    <a:lumMod val="65000"/>
                    <a:lumOff val="35000"/>
                  </a:schemeClr>
                </a:solidFill>
              </a:rPr>
              <a:t>Deserialization</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C8ACD9D-FDD7-4888-4E6E-86A9FD3F1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805" y="2205995"/>
            <a:ext cx="7363853" cy="4515480"/>
          </a:xfrm>
          <a:prstGeom prst="rect">
            <a:avLst/>
          </a:prstGeom>
        </p:spPr>
      </p:pic>
    </p:spTree>
    <p:extLst>
      <p:ext uri="{BB962C8B-B14F-4D97-AF65-F5344CB8AC3E}">
        <p14:creationId xmlns:p14="http://schemas.microsoft.com/office/powerpoint/2010/main" val="196190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91E100-75A7-8698-2798-C543A6A19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86D550-699E-FC5D-83FD-E7AE23B38B5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D268D86D-DC8E-2344-70FE-DB3599DF1CC7}"/>
              </a:ext>
            </a:extLst>
          </p:cNvPr>
          <p:cNvSpPr txBox="1"/>
          <p:nvPr/>
        </p:nvSpPr>
        <p:spPr>
          <a:xfrm>
            <a:off x="913614" y="525247"/>
            <a:ext cx="10511672" cy="707886"/>
          </a:xfrm>
          <a:prstGeom prst="rect">
            <a:avLst/>
          </a:prstGeom>
          <a:noFill/>
        </p:spPr>
        <p:txBody>
          <a:bodyPr wrap="square">
            <a:spAutoFit/>
          </a:bodyPr>
          <a:lstStyle/>
          <a:p>
            <a:r>
              <a:rPr lang="en-US" sz="2000" dirty="0">
                <a:solidFill>
                  <a:schemeClr val="tx1">
                    <a:lumMod val="65000"/>
                    <a:lumOff val="35000"/>
                  </a:schemeClr>
                </a:solidFill>
              </a:rPr>
              <a:t>Now that we have discussed what data persistence is, let us see how we can implement the same in Java.</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FF3D20D-5D8F-AA6C-4681-F56F95B9E581}"/>
              </a:ext>
            </a:extLst>
          </p:cNvPr>
          <p:cNvSpPr txBox="1"/>
          <p:nvPr/>
        </p:nvSpPr>
        <p:spPr>
          <a:xfrm>
            <a:off x="352719" y="1546271"/>
            <a:ext cx="11001081" cy="4401205"/>
          </a:xfrm>
          <a:prstGeom prst="rect">
            <a:avLst/>
          </a:prstGeom>
          <a:noFill/>
        </p:spPr>
        <p:txBody>
          <a:bodyPr wrap="square">
            <a:spAutoFit/>
          </a:bodyPr>
          <a:lstStyle/>
          <a:p>
            <a:r>
              <a:rPr lang="en-US" sz="2000" dirty="0">
                <a:solidFill>
                  <a:schemeClr val="tx1">
                    <a:lumMod val="65000"/>
                    <a:lumOff val="35000"/>
                  </a:schemeClr>
                </a:solidFill>
              </a:rPr>
              <a:t>Let us see how can we store the data in the database, by using Java as the base technology. The Java application and the database have to be connected with some sort of API. The JDBC, a Java API serves for this purpose.</a:t>
            </a:r>
          </a:p>
          <a:p>
            <a:r>
              <a:rPr lang="en-US" sz="2000" dirty="0">
                <a:solidFill>
                  <a:schemeClr val="tx1">
                    <a:lumMod val="65000"/>
                    <a:lumOff val="35000"/>
                  </a:schemeClr>
                </a:solidFill>
              </a:rPr>
              <a:t> </a:t>
            </a:r>
          </a:p>
          <a:p>
            <a:r>
              <a:rPr lang="en-US" sz="2000" dirty="0">
                <a:solidFill>
                  <a:schemeClr val="tx1">
                    <a:lumMod val="65000"/>
                    <a:lumOff val="35000"/>
                  </a:schemeClr>
                </a:solidFill>
              </a:rPr>
              <a:t> </a:t>
            </a:r>
          </a:p>
          <a:p>
            <a:r>
              <a:rPr lang="en-US" sz="2000" b="1" dirty="0">
                <a:solidFill>
                  <a:schemeClr val="tx1">
                    <a:lumMod val="65000"/>
                    <a:lumOff val="35000"/>
                  </a:schemeClr>
                </a:solidFill>
              </a:rPr>
              <a:t>Java Database Connectivity</a:t>
            </a:r>
            <a:r>
              <a:rPr lang="en-US" sz="2000" dirty="0">
                <a:solidFill>
                  <a:schemeClr val="tx1">
                    <a:lumMod val="65000"/>
                    <a:lumOff val="35000"/>
                  </a:schemeClr>
                </a:solidFill>
              </a:rPr>
              <a:t> or</a:t>
            </a:r>
            <a:r>
              <a:rPr lang="en-US" sz="2000" b="1" dirty="0">
                <a:solidFill>
                  <a:schemeClr val="tx1">
                    <a:lumMod val="65000"/>
                    <a:lumOff val="35000"/>
                  </a:schemeClr>
                </a:solidFill>
              </a:rPr>
              <a:t> JDBC</a:t>
            </a:r>
            <a:r>
              <a:rPr lang="en-US" sz="2000" dirty="0">
                <a:solidFill>
                  <a:schemeClr val="tx1">
                    <a:lumMod val="65000"/>
                    <a:lumOff val="35000"/>
                  </a:schemeClr>
                </a:solidFill>
              </a:rPr>
              <a:t>, is a Java API which is used to connect to a database and run queries on them. This API is consisted in the standard edition of Java (</a:t>
            </a:r>
            <a:r>
              <a:rPr lang="en-US" sz="2000" dirty="0" err="1">
                <a:solidFill>
                  <a:schemeClr val="tx1">
                    <a:lumMod val="65000"/>
                    <a:lumOff val="35000"/>
                  </a:schemeClr>
                </a:solidFill>
              </a:rPr>
              <a:t>JavaSE</a:t>
            </a:r>
            <a:r>
              <a:rPr lang="en-US" sz="2000" dirty="0">
                <a:solidFill>
                  <a:schemeClr val="tx1">
                    <a:lumMod val="65000"/>
                    <a:lumOff val="35000"/>
                  </a:schemeClr>
                </a:solidFill>
              </a:rPr>
              <a:t>), and requires JDBC drivers for database connection. The JDBC API can access tabular data from any relational database.</a:t>
            </a:r>
          </a:p>
          <a:p>
            <a:r>
              <a:rPr lang="en-US" sz="2000" dirty="0">
                <a:solidFill>
                  <a:schemeClr val="tx1">
                    <a:lumMod val="65000"/>
                    <a:lumOff val="35000"/>
                  </a:schemeClr>
                </a:solidFill>
              </a:rPr>
              <a:t>The JDBC API can be handy in managing database using Java programs or/and performing the following operations:</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Connecting programs to the databases</a:t>
            </a:r>
          </a:p>
          <a:p>
            <a:pPr>
              <a:buFont typeface="Arial" panose="020B0604020202020204" pitchFamily="34" charset="0"/>
              <a:buChar char="•"/>
            </a:pPr>
            <a:r>
              <a:rPr lang="en-US" sz="2000" dirty="0">
                <a:solidFill>
                  <a:schemeClr val="tx1">
                    <a:lumMod val="65000"/>
                    <a:lumOff val="35000"/>
                  </a:schemeClr>
                </a:solidFill>
              </a:rPr>
              <a:t>Running queries and/or updating the data in the database</a:t>
            </a:r>
          </a:p>
          <a:p>
            <a:pPr>
              <a:buFont typeface="Arial" panose="020B0604020202020204" pitchFamily="34" charset="0"/>
              <a:buChar char="•"/>
            </a:pPr>
            <a:r>
              <a:rPr lang="en-US" sz="2000" dirty="0">
                <a:solidFill>
                  <a:schemeClr val="tx1">
                    <a:lumMod val="65000"/>
                    <a:lumOff val="35000"/>
                  </a:schemeClr>
                </a:solidFill>
              </a:rPr>
              <a:t>Obtaining results from the database after query execution.</a:t>
            </a:r>
          </a:p>
        </p:txBody>
      </p:sp>
    </p:spTree>
    <p:extLst>
      <p:ext uri="{BB962C8B-B14F-4D97-AF65-F5344CB8AC3E}">
        <p14:creationId xmlns:p14="http://schemas.microsoft.com/office/powerpoint/2010/main" val="106621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39585-0FB3-3979-347A-DF4AB15D37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F467EF-8862-5CD0-A57B-5F433FCC1012}"/>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6F29637A-2506-E4F0-2887-1BE3CC9F540D}"/>
              </a:ext>
            </a:extLst>
          </p:cNvPr>
          <p:cNvSpPr txBox="1"/>
          <p:nvPr/>
        </p:nvSpPr>
        <p:spPr>
          <a:xfrm>
            <a:off x="989029" y="550624"/>
            <a:ext cx="6099142" cy="400110"/>
          </a:xfrm>
          <a:prstGeom prst="rect">
            <a:avLst/>
          </a:prstGeom>
          <a:noFill/>
        </p:spPr>
        <p:txBody>
          <a:bodyPr wrap="square">
            <a:spAutoFit/>
          </a:bodyPr>
          <a:lstStyle/>
          <a:p>
            <a:r>
              <a:rPr lang="en-US" sz="2000" dirty="0">
                <a:solidFill>
                  <a:schemeClr val="tx1">
                    <a:lumMod val="65000"/>
                    <a:lumOff val="35000"/>
                  </a:schemeClr>
                </a:solidFill>
              </a:rPr>
              <a:t>How a database is connected through JDBC:</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6C38750-DCD6-43E5-1F4E-3DC34313B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46" y="1365445"/>
            <a:ext cx="9571550" cy="3523793"/>
          </a:xfrm>
          <a:prstGeom prst="rect">
            <a:avLst/>
          </a:prstGeom>
        </p:spPr>
      </p:pic>
      <p:sp>
        <p:nvSpPr>
          <p:cNvPr id="9" name="TextBox 8">
            <a:extLst>
              <a:ext uri="{FF2B5EF4-FFF2-40B4-BE49-F238E27FC236}">
                <a16:creationId xmlns:a16="http://schemas.microsoft.com/office/drawing/2014/main" id="{4E8FA033-F8F9-9FAC-595F-25AC73250FEF}"/>
              </a:ext>
            </a:extLst>
          </p:cNvPr>
          <p:cNvSpPr txBox="1"/>
          <p:nvPr/>
        </p:nvSpPr>
        <p:spPr>
          <a:xfrm>
            <a:off x="1164211" y="5307889"/>
            <a:ext cx="6099142" cy="400110"/>
          </a:xfrm>
          <a:prstGeom prst="rect">
            <a:avLst/>
          </a:prstGeom>
          <a:noFill/>
        </p:spPr>
        <p:txBody>
          <a:bodyPr wrap="square">
            <a:spAutoFit/>
          </a:bodyPr>
          <a:lstStyle/>
          <a:p>
            <a:r>
              <a:rPr lang="en-US" sz="2000" dirty="0">
                <a:solidFill>
                  <a:schemeClr val="tx1">
                    <a:lumMod val="65000"/>
                    <a:lumOff val="35000"/>
                  </a:schemeClr>
                </a:solidFill>
              </a:rPr>
              <a:t>Next, let us understand the concept of a 'driver'.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5889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B5A2F2-8DFC-99FD-7F38-F1022DEB0F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59BF05-8971-872B-D69A-F5B19C754C65}"/>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31C5348C-0E3D-E7DD-28E4-80FF8A0C0620}"/>
              </a:ext>
            </a:extLst>
          </p:cNvPr>
          <p:cNvSpPr txBox="1"/>
          <p:nvPr/>
        </p:nvSpPr>
        <p:spPr>
          <a:xfrm>
            <a:off x="881406" y="712345"/>
            <a:ext cx="10472394" cy="1631216"/>
          </a:xfrm>
          <a:prstGeom prst="rect">
            <a:avLst/>
          </a:prstGeom>
          <a:noFill/>
        </p:spPr>
        <p:txBody>
          <a:bodyPr wrap="square">
            <a:spAutoFit/>
          </a:bodyPr>
          <a:lstStyle/>
          <a:p>
            <a:r>
              <a:rPr lang="en-US" sz="2000" dirty="0">
                <a:solidFill>
                  <a:schemeClr val="tx1">
                    <a:lumMod val="65000"/>
                    <a:lumOff val="35000"/>
                  </a:schemeClr>
                </a:solidFill>
              </a:rPr>
              <a:t>A </a:t>
            </a:r>
            <a:r>
              <a:rPr lang="en-US" sz="2000" b="1" dirty="0">
                <a:solidFill>
                  <a:schemeClr val="tx1">
                    <a:lumMod val="65000"/>
                    <a:lumOff val="35000"/>
                  </a:schemeClr>
                </a:solidFill>
              </a:rPr>
              <a:t>driver </a:t>
            </a:r>
            <a:r>
              <a:rPr lang="en-US" sz="2000" dirty="0">
                <a:solidFill>
                  <a:schemeClr val="tx1">
                    <a:lumMod val="65000"/>
                    <a:lumOff val="35000"/>
                  </a:schemeClr>
                </a:solidFill>
              </a:rPr>
              <a:t>is a software component that connects two dissimilar environments. For example, if you want to connect a web camera with your desktop, you need a Webcam Driver. The Webcam Driver is used to connect your desktop and Webcam is to transfer the data between them. Similarly, since a Java application and the database server are two completely heterogeneous environments, we need a JDBC driver to connect them.</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9C0E1A7-99EB-451B-2032-FA61580D1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800" y="2538288"/>
            <a:ext cx="5906324" cy="1781424"/>
          </a:xfrm>
          <a:prstGeom prst="rect">
            <a:avLst/>
          </a:prstGeom>
        </p:spPr>
      </p:pic>
      <p:sp>
        <p:nvSpPr>
          <p:cNvPr id="9" name="TextBox 8">
            <a:extLst>
              <a:ext uri="{FF2B5EF4-FFF2-40B4-BE49-F238E27FC236}">
                <a16:creationId xmlns:a16="http://schemas.microsoft.com/office/drawing/2014/main" id="{F06C9C2B-2282-79DB-08AD-EE645BA91291}"/>
              </a:ext>
            </a:extLst>
          </p:cNvPr>
          <p:cNvSpPr txBox="1"/>
          <p:nvPr/>
        </p:nvSpPr>
        <p:spPr>
          <a:xfrm>
            <a:off x="777711" y="4640047"/>
            <a:ext cx="10911526" cy="1015663"/>
          </a:xfrm>
          <a:prstGeom prst="rect">
            <a:avLst/>
          </a:prstGeom>
          <a:noFill/>
        </p:spPr>
        <p:txBody>
          <a:bodyPr wrap="square">
            <a:spAutoFit/>
          </a:bodyPr>
          <a:lstStyle/>
          <a:p>
            <a:r>
              <a:rPr lang="en-US" sz="2000" dirty="0">
                <a:solidFill>
                  <a:schemeClr val="tx1">
                    <a:lumMod val="65000"/>
                    <a:lumOff val="35000"/>
                  </a:schemeClr>
                </a:solidFill>
              </a:rPr>
              <a:t>The database vendors have to implement </a:t>
            </a:r>
            <a:r>
              <a:rPr lang="en-US" sz="2000" dirty="0" err="1">
                <a:solidFill>
                  <a:schemeClr val="tx1">
                    <a:lumMod val="65000"/>
                    <a:lumOff val="35000"/>
                  </a:schemeClr>
                </a:solidFill>
              </a:rPr>
              <a:t>java.sql.Driver</a:t>
            </a:r>
            <a:r>
              <a:rPr lang="en-US" sz="2000" dirty="0">
                <a:solidFill>
                  <a:schemeClr val="tx1">
                    <a:lumMod val="65000"/>
                    <a:lumOff val="35000"/>
                  </a:schemeClr>
                </a:solidFill>
              </a:rPr>
              <a:t> interface of JDBC API in order to build a driver class through which a Java application can connect and communicate with their database product. For this, we will be using a Type 4 or a pure java driver.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C97F6E4-C0D8-554B-E53A-D941E6E6D344}"/>
              </a:ext>
            </a:extLst>
          </p:cNvPr>
          <p:cNvSpPr txBox="1"/>
          <p:nvPr/>
        </p:nvSpPr>
        <p:spPr>
          <a:xfrm>
            <a:off x="760429" y="5692868"/>
            <a:ext cx="10928808" cy="707886"/>
          </a:xfrm>
          <a:prstGeom prst="rect">
            <a:avLst/>
          </a:prstGeom>
          <a:noFill/>
        </p:spPr>
        <p:txBody>
          <a:bodyPr wrap="square">
            <a:spAutoFit/>
          </a:bodyPr>
          <a:lstStyle/>
          <a:p>
            <a:r>
              <a:rPr lang="en-US" sz="2000" dirty="0">
                <a:solidFill>
                  <a:schemeClr val="tx1">
                    <a:lumMod val="65000"/>
                    <a:lumOff val="35000"/>
                  </a:schemeClr>
                </a:solidFill>
              </a:rPr>
              <a:t>Now, to connect with a particular Database we need to give the credentials such as </a:t>
            </a:r>
            <a:r>
              <a:rPr lang="en-US" sz="2000" dirty="0" err="1">
                <a:solidFill>
                  <a:schemeClr val="tx1">
                    <a:lumMod val="65000"/>
                    <a:lumOff val="35000"/>
                  </a:schemeClr>
                </a:solidFill>
              </a:rPr>
              <a:t>ConnectionURL</a:t>
            </a:r>
            <a:r>
              <a:rPr lang="en-US" sz="2000" dirty="0">
                <a:solidFill>
                  <a:schemeClr val="tx1">
                    <a:lumMod val="65000"/>
                    <a:lumOff val="35000"/>
                  </a:schemeClr>
                </a:solidFill>
              </a:rPr>
              <a:t>, </a:t>
            </a:r>
            <a:r>
              <a:rPr lang="en-US" sz="2000" dirty="0" err="1">
                <a:solidFill>
                  <a:schemeClr val="tx1">
                    <a:lumMod val="65000"/>
                    <a:lumOff val="35000"/>
                  </a:schemeClr>
                </a:solidFill>
              </a:rPr>
              <a:t>DriverClass</a:t>
            </a:r>
            <a:r>
              <a:rPr lang="en-US" sz="2000" dirty="0">
                <a:solidFill>
                  <a:schemeClr val="tx1">
                    <a:lumMod val="65000"/>
                    <a:lumOff val="35000"/>
                  </a:schemeClr>
                </a:solidFill>
              </a:rPr>
              <a:t>, </a:t>
            </a:r>
            <a:r>
              <a:rPr lang="en-US" sz="2000" dirty="0" err="1">
                <a:solidFill>
                  <a:schemeClr val="tx1">
                    <a:lumMod val="65000"/>
                    <a:lumOff val="35000"/>
                  </a:schemeClr>
                </a:solidFill>
              </a:rPr>
              <a:t>UserName</a:t>
            </a:r>
            <a:r>
              <a:rPr lang="en-US" sz="2000" dirty="0">
                <a:solidFill>
                  <a:schemeClr val="tx1">
                    <a:lumMod val="65000"/>
                    <a:lumOff val="35000"/>
                  </a:schemeClr>
                </a:solidFill>
              </a:rPr>
              <a:t>, Password which we will discuss further.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8548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4EE5C4-2C4E-043A-0DAA-9AD26883B7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13F7A7-75CD-F4D2-01AE-BCF8EE89F904}"/>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7" name="TextBox 6">
            <a:extLst>
              <a:ext uri="{FF2B5EF4-FFF2-40B4-BE49-F238E27FC236}">
                <a16:creationId xmlns:a16="http://schemas.microsoft.com/office/drawing/2014/main" id="{1EFDE582-8CDD-7DE3-3A45-BDE7DAA4393B}"/>
              </a:ext>
            </a:extLst>
          </p:cNvPr>
          <p:cNvSpPr txBox="1"/>
          <p:nvPr/>
        </p:nvSpPr>
        <p:spPr>
          <a:xfrm>
            <a:off x="989028" y="561983"/>
            <a:ext cx="9766955" cy="400110"/>
          </a:xfrm>
          <a:prstGeom prst="rect">
            <a:avLst/>
          </a:prstGeom>
          <a:noFill/>
        </p:spPr>
        <p:txBody>
          <a:bodyPr wrap="square">
            <a:spAutoFit/>
          </a:bodyPr>
          <a:lstStyle/>
          <a:p>
            <a:r>
              <a:rPr lang="en-US" sz="2000" dirty="0">
                <a:solidFill>
                  <a:schemeClr val="tx1">
                    <a:lumMod val="65000"/>
                    <a:lumOff val="35000"/>
                  </a:schemeClr>
                </a:solidFill>
              </a:rPr>
              <a:t>Working with JDBC involves the following sequence of steps: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BDDB309E-48F7-B4E8-9959-35E3BDC17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782" y="1193423"/>
            <a:ext cx="5390282" cy="2549018"/>
          </a:xfrm>
          <a:prstGeom prst="rect">
            <a:avLst/>
          </a:prstGeom>
        </p:spPr>
      </p:pic>
      <p:sp>
        <p:nvSpPr>
          <p:cNvPr id="11" name="TextBox 10">
            <a:extLst>
              <a:ext uri="{FF2B5EF4-FFF2-40B4-BE49-F238E27FC236}">
                <a16:creationId xmlns:a16="http://schemas.microsoft.com/office/drawing/2014/main" id="{F95219F2-6094-3433-5C9A-5CC7FE4A338F}"/>
              </a:ext>
            </a:extLst>
          </p:cNvPr>
          <p:cNvSpPr txBox="1"/>
          <p:nvPr/>
        </p:nvSpPr>
        <p:spPr>
          <a:xfrm>
            <a:off x="989028" y="3973771"/>
            <a:ext cx="10671929" cy="400110"/>
          </a:xfrm>
          <a:prstGeom prst="rect">
            <a:avLst/>
          </a:prstGeom>
          <a:noFill/>
        </p:spPr>
        <p:txBody>
          <a:bodyPr wrap="square">
            <a:spAutoFit/>
          </a:bodyPr>
          <a:lstStyle/>
          <a:p>
            <a:r>
              <a:rPr lang="en-US" sz="2000" dirty="0">
                <a:solidFill>
                  <a:schemeClr val="tx1">
                    <a:lumMod val="65000"/>
                    <a:lumOff val="35000"/>
                  </a:schemeClr>
                </a:solidFill>
              </a:rPr>
              <a:t>A </a:t>
            </a:r>
            <a:r>
              <a:rPr lang="en-US" sz="2000" b="1" dirty="0">
                <a:solidFill>
                  <a:schemeClr val="tx1">
                    <a:lumMod val="65000"/>
                    <a:lumOff val="35000"/>
                  </a:schemeClr>
                </a:solidFill>
              </a:rPr>
              <a:t>Data Source Object</a:t>
            </a:r>
            <a:r>
              <a:rPr lang="en-US" sz="2000" dirty="0">
                <a:solidFill>
                  <a:schemeClr val="tx1">
                    <a:lumMod val="65000"/>
                    <a:lumOff val="35000"/>
                  </a:schemeClr>
                </a:solidFill>
              </a:rPr>
              <a:t> or a </a:t>
            </a:r>
            <a:r>
              <a:rPr lang="en-US" sz="2000" b="1" dirty="0" err="1">
                <a:solidFill>
                  <a:schemeClr val="tx1">
                    <a:lumMod val="65000"/>
                    <a:lumOff val="35000"/>
                  </a:schemeClr>
                </a:solidFill>
              </a:rPr>
              <a:t>DriverManager</a:t>
            </a:r>
            <a:r>
              <a:rPr lang="en-US" sz="2000" dirty="0">
                <a:solidFill>
                  <a:schemeClr val="tx1">
                    <a:lumMod val="65000"/>
                    <a:lumOff val="35000"/>
                  </a:schemeClr>
                </a:solidFill>
              </a:rPr>
              <a:t> establishes the connection.      </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68A5719-F7C2-ABFF-0063-B889A29C347C}"/>
              </a:ext>
            </a:extLst>
          </p:cNvPr>
          <p:cNvSpPr txBox="1"/>
          <p:nvPr/>
        </p:nvSpPr>
        <p:spPr>
          <a:xfrm>
            <a:off x="1324466" y="4605211"/>
            <a:ext cx="10336491" cy="1477328"/>
          </a:xfrm>
          <a:prstGeom prst="rect">
            <a:avLst/>
          </a:prstGeom>
          <a:noFill/>
        </p:spPr>
        <p:txBody>
          <a:bodyPr wrap="square">
            <a:spAutoFit/>
          </a:bodyPr>
          <a:lstStyle/>
          <a:p>
            <a:r>
              <a:rPr lang="en-IN" dirty="0"/>
              <a:t>static final String JDBC_DRIVER = "</a:t>
            </a:r>
            <a:r>
              <a:rPr lang="en-IN" dirty="0" err="1"/>
              <a:t>com.mysql.cj.jdbc.Driver</a:t>
            </a:r>
            <a:r>
              <a:rPr lang="en-IN" dirty="0"/>
              <a:t>"; </a:t>
            </a:r>
          </a:p>
          <a:p>
            <a:r>
              <a:rPr lang="en-IN" dirty="0"/>
              <a:t>//you can use </a:t>
            </a:r>
            <a:r>
              <a:rPr lang="en-IN" dirty="0" err="1"/>
              <a:t>com.mysql.jdbc.Driver</a:t>
            </a:r>
            <a:r>
              <a:rPr lang="en-IN" dirty="0"/>
              <a:t> as JDBC_DRIVER</a:t>
            </a:r>
          </a:p>
          <a:p>
            <a:r>
              <a:rPr lang="en-IN" dirty="0"/>
              <a:t>// Registering the JDBC driver</a:t>
            </a:r>
          </a:p>
          <a:p>
            <a:r>
              <a:rPr lang="en-IN" dirty="0" err="1"/>
              <a:t>Class.forName</a:t>
            </a:r>
            <a:r>
              <a:rPr lang="en-IN" dirty="0"/>
              <a:t>(JDBC_DRIVER);</a:t>
            </a:r>
          </a:p>
          <a:p>
            <a:r>
              <a:rPr lang="en-IN" dirty="0"/>
              <a:t>//driver loading is automatically done in JDBC 9 or greater version</a:t>
            </a:r>
          </a:p>
        </p:txBody>
      </p:sp>
    </p:spTree>
    <p:extLst>
      <p:ext uri="{BB962C8B-B14F-4D97-AF65-F5344CB8AC3E}">
        <p14:creationId xmlns:p14="http://schemas.microsoft.com/office/powerpoint/2010/main" val="69452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11544B-5810-F2A9-25E8-2EA44F8781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7F33BF-633D-C7E7-0061-FF509278E31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D261DD7B-D105-2C13-6C05-3BAECD8D5748}"/>
              </a:ext>
            </a:extLst>
          </p:cNvPr>
          <p:cNvSpPr txBox="1"/>
          <p:nvPr/>
        </p:nvSpPr>
        <p:spPr>
          <a:xfrm>
            <a:off x="909685" y="653600"/>
            <a:ext cx="10242223" cy="1015663"/>
          </a:xfrm>
          <a:prstGeom prst="rect">
            <a:avLst/>
          </a:prstGeom>
          <a:noFill/>
        </p:spPr>
        <p:txBody>
          <a:bodyPr wrap="square">
            <a:spAutoFit/>
          </a:bodyPr>
          <a:lstStyle/>
          <a:p>
            <a:r>
              <a:rPr lang="en-US" sz="2000" dirty="0">
                <a:solidFill>
                  <a:schemeClr val="tx1">
                    <a:lumMod val="65000"/>
                    <a:lumOff val="35000"/>
                  </a:schemeClr>
                </a:solidFill>
              </a:rPr>
              <a:t>The connection to the database is controlled by a </a:t>
            </a:r>
            <a:r>
              <a:rPr lang="en-US" sz="2000" b="1" dirty="0">
                <a:solidFill>
                  <a:schemeClr val="tx1">
                    <a:lumMod val="65000"/>
                    <a:lumOff val="35000"/>
                  </a:schemeClr>
                </a:solidFill>
              </a:rPr>
              <a:t>connection object</a:t>
            </a:r>
            <a:r>
              <a:rPr lang="en-US" sz="2000" dirty="0">
                <a:solidFill>
                  <a:schemeClr val="tx1">
                    <a:lumMod val="65000"/>
                    <a:lumOff val="35000"/>
                  </a:schemeClr>
                </a:solidFill>
              </a:rPr>
              <a:t>. This connection object is used by the application to create statements. The Database URL, username and password are passed to the </a:t>
            </a:r>
            <a:r>
              <a:rPr lang="en-US" sz="2000" b="1" dirty="0" err="1">
                <a:solidFill>
                  <a:schemeClr val="tx1">
                    <a:lumMod val="65000"/>
                    <a:lumOff val="35000"/>
                  </a:schemeClr>
                </a:solidFill>
              </a:rPr>
              <a:t>getConnection</a:t>
            </a:r>
            <a:r>
              <a:rPr lang="en-US" sz="2000" b="1" dirty="0">
                <a:solidFill>
                  <a:schemeClr val="tx1">
                    <a:lumMod val="65000"/>
                    <a:lumOff val="35000"/>
                  </a:schemeClr>
                </a:solidFill>
              </a:rPr>
              <a:t>()</a:t>
            </a:r>
            <a:r>
              <a:rPr lang="en-US" sz="2000" dirty="0">
                <a:solidFill>
                  <a:schemeClr val="tx1">
                    <a:lumMod val="65000"/>
                    <a:lumOff val="35000"/>
                  </a:schemeClr>
                </a:solidFill>
              </a:rPr>
              <a:t> method.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49C0BF8-AFDA-3DF8-9951-988CEAF679AD}"/>
              </a:ext>
            </a:extLst>
          </p:cNvPr>
          <p:cNvSpPr txBox="1"/>
          <p:nvPr/>
        </p:nvSpPr>
        <p:spPr>
          <a:xfrm>
            <a:off x="476052" y="2066903"/>
            <a:ext cx="11128343" cy="1477328"/>
          </a:xfrm>
          <a:prstGeom prst="rect">
            <a:avLst/>
          </a:prstGeom>
          <a:noFill/>
        </p:spPr>
        <p:txBody>
          <a:bodyPr wrap="square">
            <a:spAutoFit/>
          </a:bodyPr>
          <a:lstStyle/>
          <a:p>
            <a:r>
              <a:rPr lang="en-IN" dirty="0"/>
              <a:t>static final String DB_URL = "</a:t>
            </a:r>
            <a:r>
              <a:rPr lang="en-IN" dirty="0" err="1"/>
              <a:t>jdbc:mysql</a:t>
            </a:r>
            <a:r>
              <a:rPr lang="en-IN" dirty="0"/>
              <a:t>://localhost:3306/</a:t>
            </a:r>
            <a:r>
              <a:rPr lang="en-IN" dirty="0" err="1"/>
              <a:t>jdbc_demo</a:t>
            </a:r>
            <a:r>
              <a:rPr lang="en-IN" dirty="0"/>
              <a:t>";</a:t>
            </a:r>
          </a:p>
          <a:p>
            <a:r>
              <a:rPr lang="en-IN" dirty="0"/>
              <a:t>static final String USER = "root";</a:t>
            </a:r>
          </a:p>
          <a:p>
            <a:r>
              <a:rPr lang="en-IN" dirty="0"/>
              <a:t>static final String PASS = “root";</a:t>
            </a:r>
          </a:p>
          <a:p>
            <a:r>
              <a:rPr lang="en-IN" dirty="0"/>
              <a:t>Connection </a:t>
            </a:r>
            <a:r>
              <a:rPr lang="en-IN" dirty="0" err="1"/>
              <a:t>connection</a:t>
            </a:r>
            <a:r>
              <a:rPr lang="en-IN" dirty="0"/>
              <a:t> = null;</a:t>
            </a:r>
          </a:p>
          <a:p>
            <a:r>
              <a:rPr lang="en-IN" dirty="0"/>
              <a:t>connection = </a:t>
            </a:r>
            <a:r>
              <a:rPr lang="en-IN" dirty="0" err="1"/>
              <a:t>DriverManager.getConnection</a:t>
            </a:r>
            <a:r>
              <a:rPr lang="en-IN" dirty="0"/>
              <a:t>(DB_URL, USER, PASS);</a:t>
            </a:r>
          </a:p>
        </p:txBody>
      </p:sp>
      <p:sp>
        <p:nvSpPr>
          <p:cNvPr id="9" name="TextBox 8">
            <a:extLst>
              <a:ext uri="{FF2B5EF4-FFF2-40B4-BE49-F238E27FC236}">
                <a16:creationId xmlns:a16="http://schemas.microsoft.com/office/drawing/2014/main" id="{5166E997-FAF0-1CB2-2623-BB68CC5586B7}"/>
              </a:ext>
            </a:extLst>
          </p:cNvPr>
          <p:cNvSpPr txBox="1"/>
          <p:nvPr/>
        </p:nvSpPr>
        <p:spPr>
          <a:xfrm>
            <a:off x="909684" y="3941871"/>
            <a:ext cx="10949235" cy="400110"/>
          </a:xfrm>
          <a:prstGeom prst="rect">
            <a:avLst/>
          </a:prstGeom>
          <a:noFill/>
        </p:spPr>
        <p:txBody>
          <a:bodyPr wrap="square">
            <a:spAutoFit/>
          </a:bodyPr>
          <a:lstStyle/>
          <a:p>
            <a:r>
              <a:rPr lang="en-US" sz="2000" b="1" dirty="0">
                <a:solidFill>
                  <a:schemeClr val="tx1">
                    <a:lumMod val="65000"/>
                    <a:lumOff val="35000"/>
                  </a:schemeClr>
                </a:solidFill>
              </a:rPr>
              <a:t>Statement </a:t>
            </a:r>
            <a:r>
              <a:rPr lang="en-US" sz="2000" dirty="0">
                <a:solidFill>
                  <a:schemeClr val="tx1">
                    <a:lumMod val="65000"/>
                    <a:lumOff val="35000"/>
                  </a:schemeClr>
                </a:solidFill>
              </a:rPr>
              <a:t>is used to execute SQL statements (For fetch operation).</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0904F8B-0BDD-186E-D0B0-531C34639480}"/>
              </a:ext>
            </a:extLst>
          </p:cNvPr>
          <p:cNvSpPr txBox="1"/>
          <p:nvPr/>
        </p:nvSpPr>
        <p:spPr>
          <a:xfrm>
            <a:off x="476052" y="4912269"/>
            <a:ext cx="10877748" cy="646331"/>
          </a:xfrm>
          <a:prstGeom prst="rect">
            <a:avLst/>
          </a:prstGeom>
          <a:noFill/>
        </p:spPr>
        <p:txBody>
          <a:bodyPr wrap="square">
            <a:spAutoFit/>
          </a:bodyPr>
          <a:lstStyle/>
          <a:p>
            <a:r>
              <a:rPr lang="en-IN" dirty="0"/>
              <a:t>Statement </a:t>
            </a:r>
            <a:r>
              <a:rPr lang="en-IN" dirty="0" err="1"/>
              <a:t>statement</a:t>
            </a:r>
            <a:r>
              <a:rPr lang="en-IN" dirty="0"/>
              <a:t> = null;</a:t>
            </a:r>
          </a:p>
          <a:p>
            <a:r>
              <a:rPr lang="en-IN" dirty="0"/>
              <a:t>statement = </a:t>
            </a:r>
            <a:r>
              <a:rPr lang="en-IN" dirty="0" err="1"/>
              <a:t>connection.createStatement</a:t>
            </a:r>
            <a:r>
              <a:rPr lang="en-IN" dirty="0"/>
              <a:t>();</a:t>
            </a:r>
          </a:p>
        </p:txBody>
      </p:sp>
    </p:spTree>
    <p:extLst>
      <p:ext uri="{BB962C8B-B14F-4D97-AF65-F5344CB8AC3E}">
        <p14:creationId xmlns:p14="http://schemas.microsoft.com/office/powerpoint/2010/main" val="665761626"/>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3102</Words>
  <Application>Microsoft Office PowerPoint</Application>
  <PresentationFormat>Widescreen</PresentationFormat>
  <Paragraphs>300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1_Office Theme</vt:lpstr>
      <vt:lpstr>JDBC</vt:lpstr>
      <vt:lpstr>Introduction to JDBC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Abhi A.b</dc:creator>
  <cp:lastModifiedBy>Harshada Sawant</cp:lastModifiedBy>
  <cp:revision>2</cp:revision>
  <dcterms:created xsi:type="dcterms:W3CDTF">2022-10-13T04:07:48Z</dcterms:created>
  <dcterms:modified xsi:type="dcterms:W3CDTF">2022-10-13T05:46:35Z</dcterms:modified>
</cp:coreProperties>
</file>