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27-10-2022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49292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27-10-2022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39515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27-10-2022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029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27-10-2022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01473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27-10-2022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16588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27-10-2022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8535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27-10-2022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38842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27-10-2022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83181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27-10-2022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7422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27-10-2022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63760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27-10-2022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6632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27-10-2022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901451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387600"/>
          </a:xfrm>
        </p:spPr>
        <p:txBody>
          <a:bodyPr>
            <a:normAutofit fontScale="90000"/>
          </a:bodyPr>
          <a:lstStyle/>
          <a:p>
            <a:r>
              <a:rPr lang="en-US" b="1" dirty="0"/>
              <a:t>Developing REST API Using Spring Boot </a:t>
            </a: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BE824D-2A2D-FED6-2F58-24B6906FED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FB6FACA-CE25-AEB0-C8B0-7801F34A3FC8}"/>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CFD51D2-0983-3987-EB63-2196DEC61BB6}"/>
              </a:ext>
            </a:extLst>
          </p:cNvPr>
          <p:cNvSpPr txBox="1"/>
          <p:nvPr/>
        </p:nvSpPr>
        <p:spPr>
          <a:xfrm>
            <a:off x="400638" y="853747"/>
            <a:ext cx="10826686" cy="2246769"/>
          </a:xfrm>
          <a:prstGeom prst="rect">
            <a:avLst/>
          </a:prstGeom>
          <a:noFill/>
        </p:spPr>
        <p:txBody>
          <a:bodyPr wrap="square">
            <a:spAutoFit/>
          </a:bodyPr>
          <a:lstStyle/>
          <a:p>
            <a:r>
              <a:rPr lang="en-US" sz="2000" dirty="0">
                <a:solidFill>
                  <a:schemeClr val="tx1">
                    <a:lumMod val="65000"/>
                    <a:lumOff val="35000"/>
                  </a:schemeClr>
                </a:solidFill>
                <a:effectLst/>
              </a:rPr>
              <a:t>You can also use @PathVariable("customerId") or @PathVariable(name="customerId"). This annotation can be used in any type of request method (GET, POST, DELETE, etc).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@PostMapping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annotation handles HTTP POST request.  In </a:t>
            </a:r>
            <a:r>
              <a:rPr lang="en-US" sz="2000" dirty="0" err="1">
                <a:solidFill>
                  <a:schemeClr val="tx1">
                    <a:lumMod val="65000"/>
                    <a:lumOff val="35000"/>
                  </a:schemeClr>
                </a:solidFill>
                <a:effectLst/>
              </a:rPr>
              <a:t>CustomerAPI</a:t>
            </a:r>
            <a:r>
              <a:rPr lang="en-US" sz="2000" dirty="0">
                <a:solidFill>
                  <a:schemeClr val="tx1">
                    <a:lumMod val="65000"/>
                    <a:lumOff val="35000"/>
                  </a:schemeClr>
                </a:solidFill>
                <a:effectLst/>
              </a:rPr>
              <a:t> when an HTTP POST request is received for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/customers, then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will be called so @PostMapping is used as follows:</a:t>
            </a:r>
          </a:p>
        </p:txBody>
      </p:sp>
      <p:sp>
        <p:nvSpPr>
          <p:cNvPr id="7" name="TextBox 6">
            <a:extLst>
              <a:ext uri="{FF2B5EF4-FFF2-40B4-BE49-F238E27FC236}">
                <a16:creationId xmlns:a16="http://schemas.microsoft.com/office/drawing/2014/main" id="{0FD85806-935B-2A64-DBCB-D874274B574B}"/>
              </a:ext>
            </a:extLst>
          </p:cNvPr>
          <p:cNvSpPr txBox="1"/>
          <p:nvPr/>
        </p:nvSpPr>
        <p:spPr>
          <a:xfrm>
            <a:off x="371572" y="3251105"/>
            <a:ext cx="11820428" cy="1200329"/>
          </a:xfrm>
          <a:prstGeom prst="rect">
            <a:avLst/>
          </a:prstGeom>
          <a:noFill/>
        </p:spPr>
        <p:txBody>
          <a:bodyPr wrap="square">
            <a:spAutoFit/>
          </a:bodyPr>
          <a:lstStyle/>
          <a:p>
            <a:r>
              <a:rPr lang="en-IN" dirty="0"/>
              <a:t>@PostMapping(value = "/customers")</a:t>
            </a:r>
          </a:p>
          <a:p>
            <a:r>
              <a:rPr lang="en-IN" dirty="0"/>
              <a:t>public </a:t>
            </a:r>
            <a:r>
              <a:rPr lang="en-IN" dirty="0" err="1"/>
              <a:t>ResponseEntity</a:t>
            </a:r>
            <a:r>
              <a:rPr lang="en-IN" dirty="0"/>
              <a:t>&lt;String&gt; </a:t>
            </a:r>
            <a:r>
              <a:rPr lang="en-IN" dirty="0" err="1"/>
              <a:t>addCustomer</a:t>
            </a:r>
            <a:r>
              <a:rPr lang="en-IN" dirty="0"/>
              <a:t>(@RequestBody Customer customer) throws </a:t>
            </a:r>
            <a:r>
              <a:rPr lang="en-IN" dirty="0" err="1"/>
              <a:t>hndBankException</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816F65E-D351-4074-A3A0-E8BEFABA36F9}"/>
              </a:ext>
            </a:extLst>
          </p:cNvPr>
          <p:cNvSpPr txBox="1"/>
          <p:nvPr/>
        </p:nvSpPr>
        <p:spPr>
          <a:xfrm>
            <a:off x="371571" y="4602023"/>
            <a:ext cx="11713591" cy="2246769"/>
          </a:xfrm>
          <a:prstGeom prst="rect">
            <a:avLst/>
          </a:prstGeom>
          <a:noFill/>
        </p:spPr>
        <p:txBody>
          <a:bodyPr wrap="square">
            <a:spAutoFit/>
          </a:bodyPr>
          <a:lstStyle/>
          <a:p>
            <a:r>
              <a:rPr lang="en-US" sz="2000" dirty="0">
                <a:solidFill>
                  <a:schemeClr val="tx1">
                    <a:lumMod val="65000"/>
                    <a:lumOff val="35000"/>
                  </a:schemeClr>
                </a:solidFill>
                <a:effectLst/>
              </a:rPr>
              <a:t>You know that along with the POST request we have to send customer data. For this customer parameter of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is annotated with @RequestBody  annotation. It ensures that JSON data about customer in the request body is converted to a Customer object.</a:t>
            </a:r>
          </a:p>
          <a:p>
            <a:r>
              <a:rPr lang="en-US" sz="2000" b="1" dirty="0">
                <a:solidFill>
                  <a:schemeClr val="tx1">
                    <a:lumMod val="65000"/>
                    <a:lumOff val="35000"/>
                  </a:schemeClr>
                </a:solidFill>
                <a:effectLst/>
              </a:rPr>
              <a:t>@PutMapping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annotation handles HTTP PUT request. In </a:t>
            </a:r>
            <a:r>
              <a:rPr lang="en-US" sz="2000" dirty="0" err="1">
                <a:solidFill>
                  <a:schemeClr val="tx1">
                    <a:lumMod val="65000"/>
                    <a:lumOff val="35000"/>
                  </a:schemeClr>
                </a:solidFill>
                <a:effectLst/>
              </a:rPr>
              <a:t>CustomerAPI</a:t>
            </a:r>
            <a:r>
              <a:rPr lang="en-US" sz="2000" dirty="0">
                <a:solidFill>
                  <a:schemeClr val="tx1">
                    <a:lumMod val="65000"/>
                    <a:lumOff val="35000"/>
                  </a:schemeClr>
                </a:solidFill>
                <a:effectLst/>
              </a:rPr>
              <a:t> when an HTTP PUT request is received for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/customers/{</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will be called so @PutMapping is used as follows:</a:t>
            </a:r>
          </a:p>
        </p:txBody>
      </p:sp>
    </p:spTree>
    <p:extLst>
      <p:ext uri="{BB962C8B-B14F-4D97-AF65-F5344CB8AC3E}">
        <p14:creationId xmlns:p14="http://schemas.microsoft.com/office/powerpoint/2010/main" val="57991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0575CF-C42D-88CA-FD41-969A61D5F9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141B0-B2B3-851E-EEC4-72878980CF0A}"/>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4DF8851-1132-A173-6ED0-E77E838928F5}"/>
              </a:ext>
            </a:extLst>
          </p:cNvPr>
          <p:cNvSpPr txBox="1"/>
          <p:nvPr/>
        </p:nvSpPr>
        <p:spPr>
          <a:xfrm>
            <a:off x="890832" y="565137"/>
            <a:ext cx="11015221" cy="1477328"/>
          </a:xfrm>
          <a:prstGeom prst="rect">
            <a:avLst/>
          </a:prstGeom>
          <a:noFill/>
        </p:spPr>
        <p:txBody>
          <a:bodyPr wrap="square">
            <a:spAutoFit/>
          </a:bodyPr>
          <a:lstStyle/>
          <a:p>
            <a:r>
              <a:rPr lang="en-IN" dirty="0"/>
              <a:t>@PutMapping(value = "/customers/{</a:t>
            </a:r>
            <a:r>
              <a:rPr lang="en-IN" dirty="0" err="1"/>
              <a:t>customerId</a:t>
            </a:r>
            <a:r>
              <a:rPr lang="en-IN" dirty="0"/>
              <a:t>}")</a:t>
            </a:r>
          </a:p>
          <a:p>
            <a:r>
              <a:rPr lang="en-IN" dirty="0"/>
              <a:t>public </a:t>
            </a:r>
            <a:r>
              <a:rPr lang="en-IN" dirty="0" err="1"/>
              <a:t>ResponseEntity</a:t>
            </a:r>
            <a:r>
              <a:rPr lang="en-IN" dirty="0"/>
              <a:t>&lt;String&gt; </a:t>
            </a:r>
            <a:r>
              <a:rPr lang="en-IN" dirty="0" err="1"/>
              <a:t>updateCustomer</a:t>
            </a:r>
            <a:r>
              <a:rPr lang="en-IN" dirty="0"/>
              <a:t>(@PathVariable Integer </a:t>
            </a:r>
            <a:r>
              <a:rPr lang="en-IN" dirty="0" err="1"/>
              <a:t>customerId</a:t>
            </a:r>
            <a:r>
              <a:rPr lang="en-IN" dirty="0"/>
              <a:t>, @RequestBody Customer customer) throws </a:t>
            </a:r>
            <a:r>
              <a:rPr lang="en-IN" dirty="0" err="1"/>
              <a:t>hndBankException</a:t>
            </a:r>
            <a:r>
              <a:rPr lang="en-IN" dirty="0"/>
              <a:t>{</a:t>
            </a:r>
          </a:p>
          <a:p>
            <a:r>
              <a:rPr lang="en-IN" dirty="0"/>
              <a:t>    //rest of the code </a:t>
            </a:r>
          </a:p>
          <a:p>
            <a:r>
              <a:rPr lang="en-IN" dirty="0"/>
              <a:t>}</a:t>
            </a:r>
          </a:p>
        </p:txBody>
      </p:sp>
      <p:sp>
        <p:nvSpPr>
          <p:cNvPr id="7" name="TextBox 6">
            <a:extLst>
              <a:ext uri="{FF2B5EF4-FFF2-40B4-BE49-F238E27FC236}">
                <a16:creationId xmlns:a16="http://schemas.microsoft.com/office/drawing/2014/main" id="{02F1BDFD-D8D1-DA36-5F1E-B43CE87C876B}"/>
              </a:ext>
            </a:extLst>
          </p:cNvPr>
          <p:cNvSpPr txBox="1"/>
          <p:nvPr/>
        </p:nvSpPr>
        <p:spPr>
          <a:xfrm>
            <a:off x="164969" y="2249633"/>
            <a:ext cx="11741084" cy="1323439"/>
          </a:xfrm>
          <a:prstGeom prst="rect">
            <a:avLst/>
          </a:prstGeom>
          <a:noFill/>
        </p:spPr>
        <p:txBody>
          <a:bodyPr wrap="square">
            <a:spAutoFit/>
          </a:bodyPr>
          <a:lstStyle/>
          <a:p>
            <a:r>
              <a:rPr lang="en-US" sz="2000" b="1" dirty="0">
                <a:solidFill>
                  <a:schemeClr val="tx1">
                    <a:lumMod val="65000"/>
                    <a:lumOff val="35000"/>
                  </a:schemeClr>
                </a:solidFill>
                <a:effectLst/>
              </a:rPr>
              <a:t>@DeleteMapping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annotation handles HTTP DELETE request.  In </a:t>
            </a:r>
            <a:r>
              <a:rPr lang="en-US" sz="2000" dirty="0" err="1">
                <a:solidFill>
                  <a:schemeClr val="tx1">
                    <a:lumMod val="65000"/>
                    <a:lumOff val="35000"/>
                  </a:schemeClr>
                </a:solidFill>
                <a:effectLst/>
              </a:rPr>
              <a:t>CustomerAPI</a:t>
            </a:r>
            <a:r>
              <a:rPr lang="en-US" sz="2000" dirty="0">
                <a:solidFill>
                  <a:schemeClr val="tx1">
                    <a:lumMod val="65000"/>
                    <a:lumOff val="35000"/>
                  </a:schemeClr>
                </a:solidFill>
                <a:effectLst/>
              </a:rPr>
              <a:t> when an HTTP DELETE request is received for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/customers/{</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will be called so @DeleteMapping is used as follows:</a:t>
            </a:r>
          </a:p>
        </p:txBody>
      </p:sp>
      <p:sp>
        <p:nvSpPr>
          <p:cNvPr id="9" name="TextBox 8">
            <a:extLst>
              <a:ext uri="{FF2B5EF4-FFF2-40B4-BE49-F238E27FC236}">
                <a16:creationId xmlns:a16="http://schemas.microsoft.com/office/drawing/2014/main" id="{EEF6BC12-F2F1-5897-9E6B-7D0FBBFC82EC}"/>
              </a:ext>
            </a:extLst>
          </p:cNvPr>
          <p:cNvSpPr txBox="1"/>
          <p:nvPr/>
        </p:nvSpPr>
        <p:spPr>
          <a:xfrm>
            <a:off x="164969" y="3573072"/>
            <a:ext cx="11862062" cy="1200329"/>
          </a:xfrm>
          <a:prstGeom prst="rect">
            <a:avLst/>
          </a:prstGeom>
          <a:noFill/>
        </p:spPr>
        <p:txBody>
          <a:bodyPr wrap="square">
            <a:spAutoFit/>
          </a:bodyPr>
          <a:lstStyle/>
          <a:p>
            <a:r>
              <a:rPr lang="en-IN" dirty="0"/>
              <a:t>@DeleteMapping(value = "/customers/{</a:t>
            </a:r>
            <a:r>
              <a:rPr lang="en-IN" dirty="0" err="1"/>
              <a:t>customerId</a:t>
            </a:r>
            <a:r>
              <a:rPr lang="en-IN" dirty="0"/>
              <a:t>}")</a:t>
            </a:r>
          </a:p>
          <a:p>
            <a:r>
              <a:rPr lang="en-IN" dirty="0"/>
              <a:t>public </a:t>
            </a:r>
            <a:r>
              <a:rPr lang="en-IN" dirty="0" err="1"/>
              <a:t>ResponseEntity</a:t>
            </a:r>
            <a:r>
              <a:rPr lang="en-IN" dirty="0"/>
              <a:t>&lt;String&gt; </a:t>
            </a:r>
            <a:r>
              <a:rPr lang="en-IN" dirty="0" err="1"/>
              <a:t>deleteCustomer</a:t>
            </a:r>
            <a:r>
              <a:rPr lang="en-IN" dirty="0"/>
              <a:t>(@PathVariable Integer </a:t>
            </a:r>
            <a:r>
              <a:rPr lang="en-IN" dirty="0" err="1"/>
              <a:t>customerId</a:t>
            </a:r>
            <a:r>
              <a:rPr lang="en-IN" dirty="0"/>
              <a:t>) throws </a:t>
            </a:r>
            <a:r>
              <a:rPr lang="en-IN" dirty="0" err="1"/>
              <a:t>hndBankException</a:t>
            </a:r>
            <a:r>
              <a:rPr lang="en-IN" dirty="0"/>
              <a:t>{</a:t>
            </a:r>
          </a:p>
          <a:p>
            <a:r>
              <a:rPr lang="en-IN" dirty="0"/>
              <a:t>   //rest of the code </a:t>
            </a:r>
          </a:p>
          <a:p>
            <a:r>
              <a:rPr lang="en-IN" dirty="0"/>
              <a:t>}</a:t>
            </a:r>
          </a:p>
        </p:txBody>
      </p:sp>
      <p:sp>
        <p:nvSpPr>
          <p:cNvPr id="11" name="TextBox 10">
            <a:extLst>
              <a:ext uri="{FF2B5EF4-FFF2-40B4-BE49-F238E27FC236}">
                <a16:creationId xmlns:a16="http://schemas.microsoft.com/office/drawing/2014/main" id="{7DAEEF5D-C21F-14A7-6F22-010B16455D58}"/>
              </a:ext>
            </a:extLst>
          </p:cNvPr>
          <p:cNvSpPr txBox="1"/>
          <p:nvPr/>
        </p:nvSpPr>
        <p:spPr>
          <a:xfrm>
            <a:off x="164968" y="4896511"/>
            <a:ext cx="11862061" cy="1323439"/>
          </a:xfrm>
          <a:prstGeom prst="rect">
            <a:avLst/>
          </a:prstGeom>
          <a:noFill/>
        </p:spPr>
        <p:txBody>
          <a:bodyPr wrap="square">
            <a:spAutoFit/>
          </a:bodyPr>
          <a:lstStyle/>
          <a:p>
            <a:r>
              <a:rPr lang="en-US" sz="2000" b="1" dirty="0">
                <a:solidFill>
                  <a:schemeClr val="tx1">
                    <a:lumMod val="65000"/>
                    <a:lumOff val="35000"/>
                  </a:schemeClr>
                </a:solidFill>
                <a:effectLst/>
              </a:rPr>
              <a:t>@RequestParam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far you have learned that using path variable you can extract values from URI template. But sometimes the request contains information as query string. A query string in part of URL and contains key-value pair. For example, consider the following URL:</a:t>
            </a:r>
          </a:p>
        </p:txBody>
      </p:sp>
    </p:spTree>
    <p:extLst>
      <p:ext uri="{BB962C8B-B14F-4D97-AF65-F5344CB8AC3E}">
        <p14:creationId xmlns:p14="http://schemas.microsoft.com/office/powerpoint/2010/main" val="171066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251D4F-8C97-E91D-A6BB-BBA76BABFE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D13A32-96B0-67A9-2038-1873B13E0AE1}"/>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B49AE3D9-70DD-191B-FFDB-E8BCA433C44E}"/>
              </a:ext>
            </a:extLst>
          </p:cNvPr>
          <p:cNvSpPr txBox="1"/>
          <p:nvPr/>
        </p:nvSpPr>
        <p:spPr>
          <a:xfrm>
            <a:off x="989029" y="628942"/>
            <a:ext cx="9568992" cy="369332"/>
          </a:xfrm>
          <a:prstGeom prst="rect">
            <a:avLst/>
          </a:prstGeom>
          <a:noFill/>
        </p:spPr>
        <p:txBody>
          <a:bodyPr wrap="square">
            <a:spAutoFit/>
          </a:bodyPr>
          <a:lstStyle/>
          <a:p>
            <a:r>
              <a:rPr lang="en-IN" dirty="0"/>
              <a:t>http://localhost:8080/hndbank/customers?customerId=1234&amp;name=Smith</a:t>
            </a:r>
          </a:p>
        </p:txBody>
      </p:sp>
      <p:sp>
        <p:nvSpPr>
          <p:cNvPr id="7" name="TextBox 6">
            <a:extLst>
              <a:ext uri="{FF2B5EF4-FFF2-40B4-BE49-F238E27FC236}">
                <a16:creationId xmlns:a16="http://schemas.microsoft.com/office/drawing/2014/main" id="{1ADE4404-4CF2-3112-BD20-8A358036D0C9}"/>
              </a:ext>
            </a:extLst>
          </p:cNvPr>
          <p:cNvSpPr txBox="1"/>
          <p:nvPr/>
        </p:nvSpPr>
        <p:spPr>
          <a:xfrm>
            <a:off x="146115" y="1133649"/>
            <a:ext cx="11609110" cy="1323439"/>
          </a:xfrm>
          <a:prstGeom prst="rect">
            <a:avLst/>
          </a:prstGeom>
          <a:noFill/>
        </p:spPr>
        <p:txBody>
          <a:bodyPr wrap="square">
            <a:spAutoFit/>
          </a:bodyPr>
          <a:lstStyle/>
          <a:p>
            <a:r>
              <a:rPr lang="en-US" sz="2000" dirty="0">
                <a:solidFill>
                  <a:schemeClr val="tx1">
                    <a:lumMod val="65000"/>
                    <a:lumOff val="35000"/>
                  </a:schemeClr>
                </a:solidFill>
                <a:effectLst/>
              </a:rPr>
              <a:t>In above URL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=1234&amp;name=Smith is query string with key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name. The value of </a:t>
            </a:r>
            <a:r>
              <a:rPr lang="en-US" sz="2000" dirty="0" err="1">
                <a:solidFill>
                  <a:schemeClr val="tx1">
                    <a:lumMod val="65000"/>
                    <a:lumOff val="35000"/>
                  </a:schemeClr>
                </a:solidFill>
                <a:effectLst/>
              </a:rPr>
              <a:t>cutomerId</a:t>
            </a:r>
            <a:r>
              <a:rPr lang="en-US" sz="2000" dirty="0">
                <a:solidFill>
                  <a:schemeClr val="tx1">
                    <a:lumMod val="65000"/>
                    <a:lumOff val="35000"/>
                  </a:schemeClr>
                </a:solidFill>
                <a:effectLst/>
              </a:rPr>
              <a:t> is 1234 and value of name is Smith.</a:t>
            </a:r>
          </a:p>
          <a:p>
            <a:r>
              <a:rPr lang="en-US" sz="2000" dirty="0">
                <a:solidFill>
                  <a:schemeClr val="tx1">
                    <a:lumMod val="65000"/>
                    <a:lumOff val="35000"/>
                  </a:schemeClr>
                </a:solidFill>
                <a:effectLst/>
              </a:rPr>
              <a:t>Using @RequestParam annotation you can bind values of query string to the controller method parameters. For example following handler method is mapped with the request /</a:t>
            </a:r>
            <a:r>
              <a:rPr lang="en-US" sz="2000" dirty="0" err="1">
                <a:solidFill>
                  <a:schemeClr val="tx1">
                    <a:lumMod val="65000"/>
                    <a:lumOff val="35000"/>
                  </a:schemeClr>
                </a:solidFill>
                <a:effectLst/>
              </a:rPr>
              <a:t>customers?customerId</a:t>
            </a:r>
            <a:r>
              <a:rPr lang="en-US" sz="2000" dirty="0">
                <a:solidFill>
                  <a:schemeClr val="tx1">
                    <a:lumMod val="65000"/>
                    <a:lumOff val="35000"/>
                  </a:schemeClr>
                </a:solidFill>
                <a:effectLst/>
              </a:rPr>
              <a:t> = 12345 :</a:t>
            </a:r>
          </a:p>
        </p:txBody>
      </p:sp>
      <p:sp>
        <p:nvSpPr>
          <p:cNvPr id="9" name="TextBox 8">
            <a:extLst>
              <a:ext uri="{FF2B5EF4-FFF2-40B4-BE49-F238E27FC236}">
                <a16:creationId xmlns:a16="http://schemas.microsoft.com/office/drawing/2014/main" id="{C94FC7C7-6624-3A7D-B78C-A17CEDF5648E}"/>
              </a:ext>
            </a:extLst>
          </p:cNvPr>
          <p:cNvSpPr txBox="1"/>
          <p:nvPr/>
        </p:nvSpPr>
        <p:spPr>
          <a:xfrm>
            <a:off x="146115" y="2592463"/>
            <a:ext cx="11920194" cy="1200329"/>
          </a:xfrm>
          <a:prstGeom prst="rect">
            <a:avLst/>
          </a:prstGeom>
          <a:noFill/>
        </p:spPr>
        <p:txBody>
          <a:bodyPr wrap="square">
            <a:spAutoFit/>
          </a:bodyPr>
          <a:lstStyle/>
          <a:p>
            <a:r>
              <a:rPr lang="en-IN" dirty="0"/>
              <a:t>@GetMapping(value = "/customers")</a:t>
            </a:r>
          </a:p>
          <a:p>
            <a:r>
              <a:rPr lang="en-IN" dirty="0"/>
              <a:t>public </a:t>
            </a:r>
            <a:r>
              <a:rPr lang="en-IN" dirty="0" err="1"/>
              <a:t>ResponseEntity</a:t>
            </a:r>
            <a:r>
              <a:rPr lang="en-IN" dirty="0"/>
              <a:t>&lt;String&gt; </a:t>
            </a:r>
            <a:r>
              <a:rPr lang="en-IN" dirty="0" err="1"/>
              <a:t>getCustomer</a:t>
            </a:r>
            <a:r>
              <a:rPr lang="en-IN" dirty="0"/>
              <a:t>(@RequestParam Integer </a:t>
            </a:r>
            <a:r>
              <a:rPr lang="en-IN" dirty="0" err="1"/>
              <a:t>customerId</a:t>
            </a:r>
            <a:r>
              <a:rPr lang="en-IN" dirty="0"/>
              <a:t>) throws </a:t>
            </a:r>
            <a:r>
              <a:rPr lang="en-IN" dirty="0" err="1"/>
              <a:t>hndBankException</a:t>
            </a:r>
            <a:r>
              <a:rPr lang="en-IN" dirty="0"/>
              <a:t>{</a:t>
            </a:r>
          </a:p>
          <a:p>
            <a:r>
              <a:rPr lang="en-IN" dirty="0"/>
              <a:t>   //rest of the code </a:t>
            </a:r>
          </a:p>
          <a:p>
            <a:r>
              <a:rPr lang="en-IN" dirty="0"/>
              <a:t>}</a:t>
            </a:r>
          </a:p>
        </p:txBody>
      </p:sp>
    </p:spTree>
    <p:extLst>
      <p:ext uri="{BB962C8B-B14F-4D97-AF65-F5344CB8AC3E}">
        <p14:creationId xmlns:p14="http://schemas.microsoft.com/office/powerpoint/2010/main" val="210529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3B8AAF-1602-3901-C331-31F3451653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48C965-DBFD-F7FC-F064-8180B2BD586A}"/>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A8919DE7-0B22-90AE-FFF4-9FC6E83D70DC}"/>
              </a:ext>
            </a:extLst>
          </p:cNvPr>
          <p:cNvSpPr txBox="1"/>
          <p:nvPr/>
        </p:nvSpPr>
        <p:spPr>
          <a:xfrm>
            <a:off x="881405" y="569478"/>
            <a:ext cx="9591773" cy="461665"/>
          </a:xfrm>
          <a:prstGeom prst="rect">
            <a:avLst/>
          </a:prstGeom>
          <a:noFill/>
        </p:spPr>
        <p:txBody>
          <a:bodyPr wrap="square">
            <a:spAutoFit/>
          </a:bodyPr>
          <a:lstStyle/>
          <a:p>
            <a:r>
              <a:rPr lang="en-US" sz="2400" b="1" dirty="0"/>
              <a:t>Read Operation in Spring REST Using Spring Boot - Demo </a:t>
            </a:r>
          </a:p>
        </p:txBody>
      </p:sp>
      <p:sp>
        <p:nvSpPr>
          <p:cNvPr id="7" name="TextBox 6">
            <a:extLst>
              <a:ext uri="{FF2B5EF4-FFF2-40B4-BE49-F238E27FC236}">
                <a16:creationId xmlns:a16="http://schemas.microsoft.com/office/drawing/2014/main" id="{5274F12C-6F3F-8BA5-D182-F6775676432C}"/>
              </a:ext>
            </a:extLst>
          </p:cNvPr>
          <p:cNvSpPr txBox="1"/>
          <p:nvPr/>
        </p:nvSpPr>
        <p:spPr>
          <a:xfrm>
            <a:off x="98981" y="1126309"/>
            <a:ext cx="11788219" cy="5324535"/>
          </a:xfrm>
          <a:prstGeom prst="rect">
            <a:avLst/>
          </a:prstGeom>
          <a:noFill/>
        </p:spPr>
        <p:txBody>
          <a:bodyPr wrap="square">
            <a:spAutoFit/>
          </a:bodyPr>
          <a:lstStyle/>
          <a:p>
            <a:r>
              <a:rPr lang="en-US" sz="2000" b="1" dirty="0">
                <a:solidFill>
                  <a:schemeClr val="tx1">
                    <a:lumMod val="65000"/>
                    <a:lumOff val="35000"/>
                  </a:schemeClr>
                </a:solidFill>
                <a:effectLst/>
              </a:rPr>
              <a:t>Objectives:</a:t>
            </a:r>
            <a:endParaRPr lang="en-US" sz="2000" dirty="0">
              <a:solidFill>
                <a:schemeClr val="tx1">
                  <a:lumMod val="65000"/>
                  <a:lumOff val="35000"/>
                </a:schemeClr>
              </a:solidFill>
              <a:effectLst/>
            </a:endParaRPr>
          </a:p>
          <a:p>
            <a:r>
              <a:rPr lang="en-US" sz="2000" dirty="0">
                <a:solidFill>
                  <a:schemeClr val="tx1">
                    <a:lumMod val="65000"/>
                    <a:lumOff val="35000"/>
                  </a:schemeClr>
                </a:solidFill>
              </a:rPr>
              <a:t>To create a Spring REST READ service using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Demo_SpringREST</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Demo_SpringREST</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MySQL Driver, Spring Web and </a:t>
            </a:r>
            <a:r>
              <a:rPr lang="en-US" sz="2000" dirty="0" err="1">
                <a:solidFill>
                  <a:schemeClr val="tx1">
                    <a:lumMod val="65000"/>
                    <a:lumOff val="35000"/>
                  </a:schemeClr>
                </a:solidFill>
              </a:rPr>
              <a:t>Devtools</a:t>
            </a:r>
            <a:endParaRPr lang="en-US" sz="2000" dirty="0">
              <a:solidFill>
                <a:schemeClr val="tx1">
                  <a:lumMod val="65000"/>
                  <a:lumOff val="35000"/>
                </a:schemeClr>
              </a:solidFill>
            </a:endParaRP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33441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658368-7B60-5BF3-5310-7C973A9C4B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1F9121-984D-BF9D-3D1B-B9147A4ED552}"/>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74033555-AAE2-627F-7022-DF8E7C586A09}"/>
              </a:ext>
            </a:extLst>
          </p:cNvPr>
          <p:cNvSpPr txBox="1"/>
          <p:nvPr/>
        </p:nvSpPr>
        <p:spPr>
          <a:xfrm>
            <a:off x="103695" y="853773"/>
            <a:ext cx="12192000"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err="1"/>
              <a:t>customer_id</a:t>
            </a:r>
            <a:r>
              <a:rPr lang="en-IN" dirty="0"/>
              <a:t> int </a:t>
            </a:r>
            <a:r>
              <a:rPr lang="en-IN" dirty="0" err="1"/>
              <a:t>auto_increment</a:t>
            </a:r>
            <a:r>
              <a:rPr lang="en-IN" dirty="0"/>
              <a:t>,</a:t>
            </a:r>
          </a:p>
          <a:p>
            <a:r>
              <a:rPr lang="en-IN" dirty="0" err="1"/>
              <a:t>email_id</a:t>
            </a:r>
            <a:r>
              <a:rPr lang="en-IN" dirty="0"/>
              <a:t> varchar(50),</a:t>
            </a:r>
          </a:p>
          <a:p>
            <a:r>
              <a:rPr lang="en-IN" dirty="0"/>
              <a:t>name varchar(20),</a:t>
            </a:r>
          </a:p>
          <a:p>
            <a:r>
              <a:rPr lang="en-IN" dirty="0" err="1"/>
              <a:t>date_of_birth</a:t>
            </a:r>
            <a:r>
              <a:rPr lang="en-IN" dirty="0"/>
              <a:t> date,</a:t>
            </a:r>
          </a:p>
          <a:p>
            <a:r>
              <a:rPr lang="en-IN" dirty="0"/>
              <a:t>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a:t>
            </a:r>
            <a:r>
              <a:rPr lang="en-IN" dirty="0" err="1"/>
              <a:t>sysdate</a:t>
            </a:r>
            <a:r>
              <a:rPr lang="en-IN" dirty="0"/>
              <a:t>()- interval 9000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'tim@hnd.com', 'Tim', </a:t>
            </a:r>
            <a:r>
              <a:rPr lang="en-IN" dirty="0" err="1"/>
              <a:t>sysdate</a:t>
            </a:r>
            <a:r>
              <a:rPr lang="en-IN" dirty="0"/>
              <a:t>()- interval 5000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'jack@hnd.com', 'Jack', </a:t>
            </a:r>
            <a:r>
              <a:rPr lang="en-IN" dirty="0" err="1"/>
              <a:t>sysdate</a:t>
            </a:r>
            <a:r>
              <a:rPr lang="en-IN" dirty="0"/>
              <a:t>()- interval 6000 day);</a:t>
            </a:r>
          </a:p>
          <a:p>
            <a:r>
              <a:rPr lang="en-IN" dirty="0"/>
              <a:t>commit;</a:t>
            </a:r>
          </a:p>
          <a:p>
            <a:r>
              <a:rPr lang="en-IN" dirty="0"/>
              <a:t>select * from customer;</a:t>
            </a:r>
          </a:p>
        </p:txBody>
      </p:sp>
    </p:spTree>
    <p:extLst>
      <p:ext uri="{BB962C8B-B14F-4D97-AF65-F5344CB8AC3E}">
        <p14:creationId xmlns:p14="http://schemas.microsoft.com/office/powerpoint/2010/main" val="226258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E0EBE-47AE-2556-7174-E3A679BB56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30AC06-C91A-DBC3-E2E7-738333A769C1}"/>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74E94E4D-2C74-B159-1080-6E53D0C78B72}"/>
              </a:ext>
            </a:extLst>
          </p:cNvPr>
          <p:cNvSpPr txBox="1"/>
          <p:nvPr/>
        </p:nvSpPr>
        <p:spPr>
          <a:xfrm>
            <a:off x="909686" y="622417"/>
            <a:ext cx="10157381" cy="1015663"/>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Configure the data source and JPA</a:t>
            </a: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F1E6C303-4120-C52F-5813-5E3A4D402422}"/>
              </a:ext>
            </a:extLst>
          </p:cNvPr>
          <p:cNvSpPr txBox="1"/>
          <p:nvPr/>
        </p:nvSpPr>
        <p:spPr>
          <a:xfrm>
            <a:off x="353504" y="1748575"/>
            <a:ext cx="11000295"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a:t>#spring.datasource.password=${dbpassword}</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846E5ECB-06CF-89ED-0F80-A8399EC87B50}"/>
              </a:ext>
            </a:extLst>
          </p:cNvPr>
          <p:cNvSpPr txBox="1"/>
          <p:nvPr/>
        </p:nvSpPr>
        <p:spPr>
          <a:xfrm>
            <a:off x="268664" y="4444393"/>
            <a:ext cx="11495988"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 Add the following property in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8C9F31-2161-8EA4-4345-2456FCA54FEB}"/>
              </a:ext>
            </a:extLst>
          </p:cNvPr>
          <p:cNvSpPr txBox="1"/>
          <p:nvPr/>
        </p:nvSpPr>
        <p:spPr>
          <a:xfrm>
            <a:off x="353504" y="5046428"/>
            <a:ext cx="6099142" cy="369332"/>
          </a:xfrm>
          <a:prstGeom prst="rect">
            <a:avLst/>
          </a:prstGeom>
          <a:noFill/>
        </p:spPr>
        <p:txBody>
          <a:bodyPr wrap="square">
            <a:spAutoFit/>
          </a:bodyPr>
          <a:lstStyle/>
          <a:p>
            <a:r>
              <a:rPr lang="en-IN" dirty="0" err="1"/>
              <a:t>server.port</a:t>
            </a:r>
            <a:r>
              <a:rPr lang="en-IN" dirty="0"/>
              <a:t>=8765</a:t>
            </a:r>
          </a:p>
        </p:txBody>
      </p:sp>
    </p:spTree>
    <p:extLst>
      <p:ext uri="{BB962C8B-B14F-4D97-AF65-F5344CB8AC3E}">
        <p14:creationId xmlns:p14="http://schemas.microsoft.com/office/powerpoint/2010/main" val="220409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82F30D-7872-99DA-33EE-2F42B96D861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D0A33C-F54A-259E-7032-C8287628A05A}"/>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5" name="TextBox 4">
            <a:extLst>
              <a:ext uri="{FF2B5EF4-FFF2-40B4-BE49-F238E27FC236}">
                <a16:creationId xmlns:a16="http://schemas.microsoft.com/office/drawing/2014/main" id="{73357854-D555-20D5-72CF-8CB4EC91F1F4}"/>
              </a:ext>
            </a:extLst>
          </p:cNvPr>
          <p:cNvSpPr txBox="1"/>
          <p:nvPr/>
        </p:nvSpPr>
        <p:spPr>
          <a:xfrm>
            <a:off x="900259" y="572381"/>
            <a:ext cx="9704895" cy="400110"/>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C7DD519-3837-D3D7-3F97-1BD65119C043}"/>
              </a:ext>
            </a:extLst>
          </p:cNvPr>
          <p:cNvSpPr txBox="1"/>
          <p:nvPr/>
        </p:nvSpPr>
        <p:spPr>
          <a:xfrm>
            <a:off x="254524" y="972491"/>
            <a:ext cx="12170004"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254346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E5AFFB-ACE5-E311-332F-2783DF42BB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A78472-B875-9817-D302-7031BF137667}"/>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959B353-7862-5475-02F5-91D78176F385}"/>
              </a:ext>
            </a:extLst>
          </p:cNvPr>
          <p:cNvSpPr txBox="1"/>
          <p:nvPr/>
        </p:nvSpPr>
        <p:spPr>
          <a:xfrm>
            <a:off x="0" y="895822"/>
            <a:ext cx="12000322" cy="4247317"/>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C6C341CD-2393-7851-6465-2E241954B954}"/>
              </a:ext>
            </a:extLst>
          </p:cNvPr>
          <p:cNvSpPr txBox="1"/>
          <p:nvPr/>
        </p:nvSpPr>
        <p:spPr>
          <a:xfrm>
            <a:off x="110764" y="5143139"/>
            <a:ext cx="11474777"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37598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7380FC-0542-3D1A-DD51-FF6962ED15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BBA34-4612-54B5-3AB8-28BCFC82AD10}"/>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AE14B833-F01D-F616-B026-6A70308B6494}"/>
              </a:ext>
            </a:extLst>
          </p:cNvPr>
          <p:cNvSpPr txBox="1"/>
          <p:nvPr/>
        </p:nvSpPr>
        <p:spPr>
          <a:xfrm>
            <a:off x="942680" y="520293"/>
            <a:ext cx="12066309"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@GeneratedValue(strategy = </a:t>
            </a:r>
            <a:r>
              <a:rPr lang="en-IN" dirty="0" err="1"/>
              <a:t>GenerationType.IDENTITY</a:t>
            </a:r>
            <a:r>
              <a:rPr lang="en-IN" dirty="0"/>
              <a:t>)</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73863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00B0E4-82E8-93FA-8700-2C341E025A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97168E-48B1-8362-3986-D0A127EC231E}"/>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7DB335F-9FB3-E99D-C6F2-8A780A38345F}"/>
              </a:ext>
            </a:extLst>
          </p:cNvPr>
          <p:cNvSpPr txBox="1"/>
          <p:nvPr/>
        </p:nvSpPr>
        <p:spPr>
          <a:xfrm>
            <a:off x="838200" y="526046"/>
            <a:ext cx="11896627"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return 31;</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this.getClass</a:t>
            </a:r>
            <a:r>
              <a:rPr lang="en-IN" dirty="0"/>
              <a:t>() != </a:t>
            </a:r>
            <a:r>
              <a:rPr lang="en-IN" dirty="0" err="1"/>
              <a:t>obj.getClass</a:t>
            </a:r>
            <a:r>
              <a:rPr lang="en-IN" dirty="0"/>
              <a:t>())</a:t>
            </a:r>
          </a:p>
          <a:p>
            <a:r>
              <a:rPr lang="en-IN" dirty="0"/>
              <a:t>	return false;</a:t>
            </a:r>
          </a:p>
          <a:p>
            <a:r>
              <a:rPr lang="en-IN" dirty="0"/>
              <a:t>	</a:t>
            </a:r>
            <a:r>
              <a:rPr lang="en-IN" dirty="0" err="1"/>
              <a:t>CustomerDTO</a:t>
            </a:r>
            <a:r>
              <a:rPr lang="en-IN" dirty="0"/>
              <a:t> other = (</a:t>
            </a:r>
            <a:r>
              <a:rPr lang="en-IN" dirty="0" err="1"/>
              <a:t>CustomerDTO</a:t>
            </a:r>
            <a:r>
              <a:rPr lang="en-IN" dirty="0"/>
              <a:t>) </a:t>
            </a:r>
            <a:r>
              <a:rPr lang="en-IN" dirty="0" err="1"/>
              <a:t>obj</a:t>
            </a:r>
            <a:r>
              <a:rPr lang="en-IN" dirty="0"/>
              <a:t>;</a:t>
            </a:r>
          </a:p>
          <a:p>
            <a:r>
              <a:rPr lang="en-IN" dirty="0"/>
              <a:t>	</a:t>
            </a:r>
          </a:p>
        </p:txBody>
      </p:sp>
    </p:spTree>
    <p:extLst>
      <p:ext uri="{BB962C8B-B14F-4D97-AF65-F5344CB8AC3E}">
        <p14:creationId xmlns:p14="http://schemas.microsoft.com/office/powerpoint/2010/main" val="183452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8E43CC-2BD6-DA54-920A-F3BB27A097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4D249C-9850-4D9F-FEE5-5CA0E2832788}"/>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B4378F21-73AC-0742-7760-E543B0992BFE}"/>
              </a:ext>
            </a:extLst>
          </p:cNvPr>
          <p:cNvSpPr txBox="1"/>
          <p:nvPr/>
        </p:nvSpPr>
        <p:spPr>
          <a:xfrm>
            <a:off x="900260" y="584710"/>
            <a:ext cx="10374198" cy="707886"/>
          </a:xfrm>
          <a:prstGeom prst="rect">
            <a:avLst/>
          </a:prstGeom>
          <a:noFill/>
        </p:spPr>
        <p:txBody>
          <a:bodyPr wrap="square">
            <a:spAutoFit/>
          </a:bodyPr>
          <a:lstStyle/>
          <a:p>
            <a:r>
              <a:rPr lang="en-US" sz="2000" dirty="0">
                <a:solidFill>
                  <a:schemeClr val="tx1">
                    <a:lumMod val="65000"/>
                    <a:lumOff val="35000"/>
                  </a:schemeClr>
                </a:solidFill>
              </a:rPr>
              <a:t>Spring Boot provides the spring-boot-starter-web starter for developing REST API. This starter can be added using following dependency in pom.xml: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D203B69-6EC4-8ECB-277E-30AD552A0C43}"/>
              </a:ext>
            </a:extLst>
          </p:cNvPr>
          <p:cNvSpPr txBox="1"/>
          <p:nvPr/>
        </p:nvSpPr>
        <p:spPr>
          <a:xfrm>
            <a:off x="900260" y="1379464"/>
            <a:ext cx="6099142"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&gt;spring-boot-starter-web&lt;/</a:t>
            </a:r>
            <a:r>
              <a:rPr lang="en-IN" dirty="0" err="1"/>
              <a:t>artifactId</a:t>
            </a:r>
            <a:r>
              <a:rPr lang="en-IN" dirty="0"/>
              <a:t>&gt;</a:t>
            </a:r>
          </a:p>
          <a:p>
            <a:r>
              <a:rPr lang="en-IN" dirty="0"/>
              <a:t>&lt;/dependency&gt;</a:t>
            </a:r>
          </a:p>
        </p:txBody>
      </p:sp>
      <p:sp>
        <p:nvSpPr>
          <p:cNvPr id="9" name="TextBox 8">
            <a:extLst>
              <a:ext uri="{FF2B5EF4-FFF2-40B4-BE49-F238E27FC236}">
                <a16:creationId xmlns:a16="http://schemas.microsoft.com/office/drawing/2014/main" id="{39DE672C-9BB2-5766-7526-330039E7E39E}"/>
              </a:ext>
            </a:extLst>
          </p:cNvPr>
          <p:cNvSpPr txBox="1"/>
          <p:nvPr/>
        </p:nvSpPr>
        <p:spPr>
          <a:xfrm>
            <a:off x="221529" y="2828835"/>
            <a:ext cx="11797645" cy="1015663"/>
          </a:xfrm>
          <a:prstGeom prst="rect">
            <a:avLst/>
          </a:prstGeom>
          <a:noFill/>
        </p:spPr>
        <p:txBody>
          <a:bodyPr wrap="square">
            <a:spAutoFit/>
          </a:bodyPr>
          <a:lstStyle/>
          <a:p>
            <a:r>
              <a:rPr lang="en-US" sz="2000" dirty="0">
                <a:solidFill>
                  <a:schemeClr val="tx1">
                    <a:lumMod val="65000"/>
                    <a:lumOff val="35000"/>
                  </a:schemeClr>
                </a:solidFill>
              </a:rPr>
              <a:t>This starter adds Tomcat as the embedded servlet container which runs on port 8080. You can set a different port number using property </a:t>
            </a:r>
            <a:r>
              <a:rPr lang="en-US" sz="2000" dirty="0" err="1">
                <a:solidFill>
                  <a:schemeClr val="tx1">
                    <a:lumMod val="65000"/>
                    <a:lumOff val="35000"/>
                  </a:schemeClr>
                </a:solidFill>
              </a:rPr>
              <a:t>server.port</a:t>
            </a:r>
            <a:r>
              <a:rPr lang="en-US" sz="2000" dirty="0">
                <a:solidFill>
                  <a:schemeClr val="tx1">
                    <a:lumMod val="65000"/>
                    <a:lumOff val="35000"/>
                  </a:schemeClr>
                </a:solidFill>
              </a:rPr>
              <a:t> in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For example, the following code sets port number as 3456:</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50B7252-E279-C5DD-8E76-5837A756C2B7}"/>
              </a:ext>
            </a:extLst>
          </p:cNvPr>
          <p:cNvSpPr txBox="1"/>
          <p:nvPr/>
        </p:nvSpPr>
        <p:spPr>
          <a:xfrm>
            <a:off x="989029" y="4019688"/>
            <a:ext cx="6099142" cy="369332"/>
          </a:xfrm>
          <a:prstGeom prst="rect">
            <a:avLst/>
          </a:prstGeom>
          <a:noFill/>
        </p:spPr>
        <p:txBody>
          <a:bodyPr wrap="square">
            <a:spAutoFit/>
          </a:bodyPr>
          <a:lstStyle/>
          <a:p>
            <a:r>
              <a:rPr lang="en-IN" dirty="0" err="1"/>
              <a:t>server.port</a:t>
            </a:r>
            <a:r>
              <a:rPr lang="en-IN" dirty="0"/>
              <a:t> = 3456</a:t>
            </a:r>
          </a:p>
        </p:txBody>
      </p:sp>
    </p:spTree>
    <p:extLst>
      <p:ext uri="{BB962C8B-B14F-4D97-AF65-F5344CB8AC3E}">
        <p14:creationId xmlns:p14="http://schemas.microsoft.com/office/powerpoint/2010/main" val="665801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B678E8-21AE-F239-6835-64BF049EE4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C39DC57-560F-49D5-2ABA-156972813132}"/>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EF2506D1-A435-3DCE-A025-469FCD93795A}"/>
              </a:ext>
            </a:extLst>
          </p:cNvPr>
          <p:cNvSpPr txBox="1"/>
          <p:nvPr/>
        </p:nvSpPr>
        <p:spPr>
          <a:xfrm>
            <a:off x="84840" y="971236"/>
            <a:ext cx="11444141" cy="3970318"/>
          </a:xfrm>
          <a:prstGeom prst="rect">
            <a:avLst/>
          </a:prstGeom>
          <a:noFill/>
        </p:spPr>
        <p:txBody>
          <a:bodyPr wrap="square">
            <a:spAutoFit/>
          </a:bodyPr>
          <a:lstStyle/>
          <a:p>
            <a:r>
              <a:rPr lang="en-IN" dirty="0"/>
              <a:t>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7D9CC5C4-372C-5C74-0598-D490973F7373}"/>
              </a:ext>
            </a:extLst>
          </p:cNvPr>
          <p:cNvSpPr txBox="1"/>
          <p:nvPr/>
        </p:nvSpPr>
        <p:spPr>
          <a:xfrm>
            <a:off x="84839" y="5002620"/>
            <a:ext cx="11811787"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19710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127C41-5C4E-09F6-99AB-4B22DA470E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3A6561-DA2E-AD63-70D6-3BA9C58B2C5A}"/>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60EEDFDF-F5E5-2E8D-CF84-C08E013E1277}"/>
              </a:ext>
            </a:extLst>
          </p:cNvPr>
          <p:cNvSpPr txBox="1"/>
          <p:nvPr/>
        </p:nvSpPr>
        <p:spPr>
          <a:xfrm>
            <a:off x="853126" y="735539"/>
            <a:ext cx="10242222" cy="646331"/>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7" name="TextBox 6">
            <a:extLst>
              <a:ext uri="{FF2B5EF4-FFF2-40B4-BE49-F238E27FC236}">
                <a16:creationId xmlns:a16="http://schemas.microsoft.com/office/drawing/2014/main" id="{1936FA49-870C-D825-0E34-755DCCF7A74F}"/>
              </a:ext>
            </a:extLst>
          </p:cNvPr>
          <p:cNvSpPr txBox="1"/>
          <p:nvPr/>
        </p:nvSpPr>
        <p:spPr>
          <a:xfrm>
            <a:off x="278089" y="1599902"/>
            <a:ext cx="11250891"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   Create the following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CFC6FD-D310-B470-6C5B-BF9AF0FA58F9}"/>
              </a:ext>
            </a:extLst>
          </p:cNvPr>
          <p:cNvSpPr txBox="1"/>
          <p:nvPr/>
        </p:nvSpPr>
        <p:spPr>
          <a:xfrm>
            <a:off x="278089" y="2000012"/>
            <a:ext cx="11326307" cy="2308324"/>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	}</a:t>
            </a:r>
          </a:p>
          <a:p>
            <a:r>
              <a:rPr lang="en-IN" dirty="0"/>
              <a:t>	</a:t>
            </a:r>
          </a:p>
          <a:p>
            <a:r>
              <a:rPr lang="en-IN" dirty="0"/>
              <a:t>}</a:t>
            </a:r>
          </a:p>
        </p:txBody>
      </p:sp>
      <p:sp>
        <p:nvSpPr>
          <p:cNvPr id="11" name="TextBox 10">
            <a:extLst>
              <a:ext uri="{FF2B5EF4-FFF2-40B4-BE49-F238E27FC236}">
                <a16:creationId xmlns:a16="http://schemas.microsoft.com/office/drawing/2014/main" id="{5D1670D8-DA5F-4ECB-54B5-542E482C24C8}"/>
              </a:ext>
            </a:extLst>
          </p:cNvPr>
          <p:cNvSpPr txBox="1"/>
          <p:nvPr/>
        </p:nvSpPr>
        <p:spPr>
          <a:xfrm>
            <a:off x="344078" y="4484505"/>
            <a:ext cx="11543122"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Create an aspect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4566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F2C187-AE0E-E796-835D-CAC0BEC3E2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99892A-2A41-AC06-416A-D4D2117C01E1}"/>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C2DD8E4F-972B-F02B-1679-760E8135FF23}"/>
              </a:ext>
            </a:extLst>
          </p:cNvPr>
          <p:cNvSpPr txBox="1"/>
          <p:nvPr/>
        </p:nvSpPr>
        <p:spPr>
          <a:xfrm>
            <a:off x="-24353" y="843677"/>
            <a:ext cx="11910768" cy="2585323"/>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throws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
        <p:nvSpPr>
          <p:cNvPr id="7" name="TextBox 6">
            <a:extLst>
              <a:ext uri="{FF2B5EF4-FFF2-40B4-BE49-F238E27FC236}">
                <a16:creationId xmlns:a16="http://schemas.microsoft.com/office/drawing/2014/main" id="{3E4CD2A4-5BAB-0B7B-271D-958DFEC0EE85}"/>
              </a:ext>
            </a:extLst>
          </p:cNvPr>
          <p:cNvSpPr txBox="1"/>
          <p:nvPr/>
        </p:nvSpPr>
        <p:spPr>
          <a:xfrm>
            <a:off x="108408" y="3522971"/>
            <a:ext cx="12083591"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CCEA12-4063-FDA1-F962-AFC1FDEB52F4}"/>
              </a:ext>
            </a:extLst>
          </p:cNvPr>
          <p:cNvSpPr txBox="1"/>
          <p:nvPr/>
        </p:nvSpPr>
        <p:spPr>
          <a:xfrm>
            <a:off x="108407" y="4107943"/>
            <a:ext cx="11439427"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1102627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925C98-0676-F799-6765-62E8CA7893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FCDB78D-757D-1ABD-E3AB-B56C750F7F8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A139157-D70C-A627-06EC-D1C6009BEC84}"/>
              </a:ext>
            </a:extLst>
          </p:cNvPr>
          <p:cNvSpPr txBox="1"/>
          <p:nvPr/>
        </p:nvSpPr>
        <p:spPr>
          <a:xfrm>
            <a:off x="834272" y="572381"/>
            <a:ext cx="1021394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986536-B0CA-271A-D29B-B2D0B9263070}"/>
              </a:ext>
            </a:extLst>
          </p:cNvPr>
          <p:cNvSpPr txBox="1"/>
          <p:nvPr/>
        </p:nvSpPr>
        <p:spPr>
          <a:xfrm>
            <a:off x="185394" y="986468"/>
            <a:ext cx="11821212"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customer2 = new </a:t>
            </a:r>
            <a:r>
              <a:rPr lang="en-IN" dirty="0" err="1"/>
              <a:t>CustomerDTO</a:t>
            </a:r>
            <a:r>
              <a:rPr lang="en-IN" dirty="0"/>
              <a:t>();</a:t>
            </a:r>
          </a:p>
          <a:p>
            <a:r>
              <a:rPr lang="en-IN" dirty="0"/>
              <a:t>		customer2.setCustomerId(</a:t>
            </a:r>
            <a:r>
              <a:rPr lang="en-IN" dirty="0" err="1"/>
              <a:t>customer.getCustomerId</a:t>
            </a:r>
            <a:r>
              <a:rPr lang="en-IN" dirty="0"/>
              <a:t>());</a:t>
            </a:r>
          </a:p>
          <a:p>
            <a:r>
              <a:rPr lang="en-IN" dirty="0"/>
              <a:t>		customer2.setDateOfBirth(</a:t>
            </a:r>
            <a:r>
              <a:rPr lang="en-IN" dirty="0" err="1"/>
              <a:t>customer.getDateOfBirth</a:t>
            </a:r>
            <a:r>
              <a:rPr lang="en-IN" dirty="0"/>
              <a:t>());</a:t>
            </a:r>
          </a:p>
          <a:p>
            <a:r>
              <a:rPr lang="en-IN" dirty="0"/>
              <a:t>		customer2.setEmailId(</a:t>
            </a:r>
            <a:r>
              <a:rPr lang="en-IN" dirty="0" err="1"/>
              <a:t>customer.getEmailId</a:t>
            </a:r>
            <a:r>
              <a:rPr lang="en-IN" dirty="0"/>
              <a:t>());</a:t>
            </a:r>
          </a:p>
          <a:p>
            <a:r>
              <a:rPr lang="en-IN" dirty="0"/>
              <a:t>		customer2.setName(</a:t>
            </a:r>
            <a:r>
              <a:rPr lang="en-IN" dirty="0" err="1"/>
              <a:t>customer.getName</a:t>
            </a:r>
            <a:r>
              <a:rPr lang="en-IN" dirty="0"/>
              <a:t>());</a:t>
            </a:r>
          </a:p>
          <a:p>
            <a:r>
              <a:rPr lang="en-IN" dirty="0"/>
              <a:t>		return customer2;</a:t>
            </a:r>
          </a:p>
          <a:p>
            <a:r>
              <a:rPr lang="en-IN" dirty="0"/>
              <a:t>	}</a:t>
            </a:r>
          </a:p>
          <a:p>
            <a:r>
              <a:rPr lang="en-IN" dirty="0"/>
              <a:t>	</a:t>
            </a:r>
          </a:p>
        </p:txBody>
      </p:sp>
    </p:spTree>
    <p:extLst>
      <p:ext uri="{BB962C8B-B14F-4D97-AF65-F5344CB8AC3E}">
        <p14:creationId xmlns:p14="http://schemas.microsoft.com/office/powerpoint/2010/main" val="818671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5513A-4B58-0CD8-9DDA-4E2C8B3326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73C74B-A84C-8C21-8CF0-15EFE09C52A8}"/>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606D61D9-55ED-8DB0-43C2-8A2838F4A078}"/>
              </a:ext>
            </a:extLst>
          </p:cNvPr>
          <p:cNvSpPr txBox="1"/>
          <p:nvPr/>
        </p:nvSpPr>
        <p:spPr>
          <a:xfrm>
            <a:off x="395925" y="830579"/>
            <a:ext cx="11717518" cy="4801314"/>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customerRepository.findAll</a:t>
            </a:r>
            <a:r>
              <a:rPr lang="en-IN" dirty="0"/>
              <a:t>();</a:t>
            </a:r>
          </a:p>
          <a:p>
            <a:r>
              <a:rPr lang="en-IN" dirty="0"/>
              <a:t>		List&lt;</a:t>
            </a:r>
            <a:r>
              <a:rPr lang="en-IN" dirty="0" err="1"/>
              <a:t>CustomerDTO</a:t>
            </a:r>
            <a:r>
              <a:rPr lang="en-IN" dirty="0"/>
              <a:t>&gt; customers2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a:t>
            </a:r>
            <a:r>
              <a:rPr lang="en-IN" dirty="0"/>
              <a:t> = new </a:t>
            </a:r>
            <a:r>
              <a:rPr lang="en-IN" dirty="0" err="1"/>
              <a:t>CustomerDTO</a:t>
            </a:r>
            <a:r>
              <a:rPr lang="en-IN" dirty="0"/>
              <a:t>();</a:t>
            </a:r>
          </a:p>
          <a:p>
            <a:r>
              <a:rPr lang="en-IN" dirty="0"/>
              <a:t>			</a:t>
            </a:r>
            <a:r>
              <a:rPr lang="en-IN" dirty="0" err="1"/>
              <a:t>cust.setCustomerId</a:t>
            </a:r>
            <a:r>
              <a:rPr lang="en-IN" dirty="0"/>
              <a:t>(</a:t>
            </a:r>
            <a:r>
              <a:rPr lang="en-IN" dirty="0" err="1"/>
              <a:t>customer.getCustomerId</a:t>
            </a:r>
            <a:r>
              <a:rPr lang="en-IN" dirty="0"/>
              <a:t>());</a:t>
            </a:r>
          </a:p>
          <a:p>
            <a:r>
              <a:rPr lang="en-IN" dirty="0"/>
              <a:t>			</a:t>
            </a:r>
            <a:r>
              <a:rPr lang="en-IN" dirty="0" err="1"/>
              <a:t>cust.setDateOfBirth</a:t>
            </a:r>
            <a:r>
              <a:rPr lang="en-IN" dirty="0"/>
              <a:t>(</a:t>
            </a:r>
            <a:r>
              <a:rPr lang="en-IN" dirty="0" err="1"/>
              <a:t>customer.getDateOfBirth</a:t>
            </a:r>
            <a:r>
              <a:rPr lang="en-IN" dirty="0"/>
              <a:t>());</a:t>
            </a:r>
          </a:p>
          <a:p>
            <a:r>
              <a:rPr lang="en-IN" dirty="0"/>
              <a:t>			</a:t>
            </a:r>
            <a:r>
              <a:rPr lang="en-IN" dirty="0" err="1"/>
              <a:t>cust.setEmailId</a:t>
            </a:r>
            <a:r>
              <a:rPr lang="en-IN" dirty="0"/>
              <a:t>(</a:t>
            </a:r>
            <a:r>
              <a:rPr lang="en-IN" dirty="0" err="1"/>
              <a:t>customer.getEmailId</a:t>
            </a:r>
            <a:r>
              <a:rPr lang="en-IN" dirty="0"/>
              <a:t>());</a:t>
            </a:r>
          </a:p>
          <a:p>
            <a:r>
              <a:rPr lang="en-IN" dirty="0"/>
              <a:t>			</a:t>
            </a:r>
            <a:r>
              <a:rPr lang="en-IN" dirty="0" err="1"/>
              <a:t>cust.setName</a:t>
            </a:r>
            <a:r>
              <a:rPr lang="en-IN" dirty="0"/>
              <a:t>(</a:t>
            </a:r>
            <a:r>
              <a:rPr lang="en-IN" dirty="0" err="1"/>
              <a:t>customer.getName</a:t>
            </a:r>
            <a:r>
              <a:rPr lang="en-IN" dirty="0"/>
              <a:t>());</a:t>
            </a:r>
          </a:p>
          <a:p>
            <a:r>
              <a:rPr lang="en-IN" dirty="0"/>
              <a:t>			customers2.add(</a:t>
            </a:r>
            <a:r>
              <a:rPr lang="en-IN" dirty="0" err="1"/>
              <a:t>cust</a:t>
            </a:r>
            <a:r>
              <a:rPr lang="en-IN" dirty="0"/>
              <a:t>);</a:t>
            </a:r>
          </a:p>
          <a:p>
            <a:r>
              <a:rPr lang="en-IN" dirty="0"/>
              <a:t>		});</a:t>
            </a:r>
          </a:p>
          <a:p>
            <a:r>
              <a:rPr lang="en-IN" dirty="0"/>
              <a:t>		if (customers2.isEmpty())</a:t>
            </a:r>
          </a:p>
          <a:p>
            <a:r>
              <a:rPr lang="en-IN" dirty="0"/>
              <a:t>			throw new </a:t>
            </a:r>
            <a:r>
              <a:rPr lang="en-IN" dirty="0" err="1"/>
              <a:t>hndBankException</a:t>
            </a:r>
            <a:r>
              <a:rPr lang="en-IN" dirty="0"/>
              <a:t>("</a:t>
            </a:r>
            <a:r>
              <a:rPr lang="en-IN" dirty="0" err="1"/>
              <a:t>Service.CUSTOMERS_NOT_FOUND</a:t>
            </a:r>
            <a:r>
              <a:rPr lang="en-IN" dirty="0"/>
              <a:t>");</a:t>
            </a:r>
          </a:p>
          <a:p>
            <a:r>
              <a:rPr lang="en-IN" dirty="0"/>
              <a:t>		return customers2;</a:t>
            </a:r>
          </a:p>
          <a:p>
            <a:r>
              <a:rPr lang="en-IN" dirty="0"/>
              <a:t>	}</a:t>
            </a:r>
          </a:p>
          <a:p>
            <a:r>
              <a:rPr lang="en-IN" dirty="0"/>
              <a:t>}</a:t>
            </a:r>
          </a:p>
        </p:txBody>
      </p:sp>
    </p:spTree>
    <p:extLst>
      <p:ext uri="{BB962C8B-B14F-4D97-AF65-F5344CB8AC3E}">
        <p14:creationId xmlns:p14="http://schemas.microsoft.com/office/powerpoint/2010/main" val="378321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F22E25-E95C-A603-0E6F-330026678A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595133-099D-535D-A8D5-173168302E89}"/>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C36C65F-71AD-F38B-3559-0F42EC1C6F11}"/>
              </a:ext>
            </a:extLst>
          </p:cNvPr>
          <p:cNvSpPr txBox="1"/>
          <p:nvPr/>
        </p:nvSpPr>
        <p:spPr>
          <a:xfrm>
            <a:off x="989028" y="628942"/>
            <a:ext cx="10238295" cy="400110"/>
          </a:xfrm>
          <a:prstGeom prst="rect">
            <a:avLst/>
          </a:prstGeom>
          <a:noFill/>
        </p:spPr>
        <p:txBody>
          <a:bodyPr wrap="square">
            <a:spAutoFit/>
          </a:bodyPr>
          <a:lstStyle/>
          <a:p>
            <a:r>
              <a:rPr lang="en-US" sz="2000" b="1" dirty="0">
                <a:solidFill>
                  <a:schemeClr val="tx1">
                    <a:lumMod val="65000"/>
                    <a:lumOff val="35000"/>
                  </a:schemeClr>
                </a:solidFill>
              </a:rPr>
              <a:t>Step 12 :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below properties: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643C5E-83E5-D954-FD8E-DF1EEEFB0212}"/>
              </a:ext>
            </a:extLst>
          </p:cNvPr>
          <p:cNvSpPr txBox="1"/>
          <p:nvPr/>
        </p:nvSpPr>
        <p:spPr>
          <a:xfrm>
            <a:off x="259236" y="1235159"/>
            <a:ext cx="11326305" cy="646331"/>
          </a:xfrm>
          <a:prstGeom prst="rect">
            <a:avLst/>
          </a:prstGeom>
          <a:noFill/>
        </p:spPr>
        <p:txBody>
          <a:bodyPr wrap="square">
            <a:spAutoFit/>
          </a:bodyPr>
          <a:lstStyle/>
          <a:p>
            <a:r>
              <a:rPr lang="en-IN" dirty="0" err="1"/>
              <a:t>Service.CUSTOMER_NOT_FOUND</a:t>
            </a:r>
            <a:r>
              <a:rPr lang="en-IN" dirty="0"/>
              <a:t>=No customer found with given customer id.</a:t>
            </a:r>
          </a:p>
          <a:p>
            <a:r>
              <a:rPr lang="en-IN" dirty="0" err="1"/>
              <a:t>Service.CUSTOMERS_NOT_FOUND</a:t>
            </a:r>
            <a:r>
              <a:rPr lang="en-IN" dirty="0"/>
              <a:t>=No customers found. </a:t>
            </a:r>
          </a:p>
        </p:txBody>
      </p:sp>
      <p:sp>
        <p:nvSpPr>
          <p:cNvPr id="9" name="TextBox 8">
            <a:extLst>
              <a:ext uri="{FF2B5EF4-FFF2-40B4-BE49-F238E27FC236}">
                <a16:creationId xmlns:a16="http://schemas.microsoft.com/office/drawing/2014/main" id="{30F5175E-613A-609C-0591-4C5A1594A100}"/>
              </a:ext>
            </a:extLst>
          </p:cNvPr>
          <p:cNvSpPr txBox="1"/>
          <p:nvPr/>
        </p:nvSpPr>
        <p:spPr>
          <a:xfrm>
            <a:off x="188536" y="1942630"/>
            <a:ext cx="1096808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CustomerAPI</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com.hnd.api</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2C322A1-326B-7963-7386-BB20FEADDD4C}"/>
              </a:ext>
            </a:extLst>
          </p:cNvPr>
          <p:cNvSpPr txBox="1"/>
          <p:nvPr/>
        </p:nvSpPr>
        <p:spPr>
          <a:xfrm>
            <a:off x="103694" y="2333685"/>
            <a:ext cx="12320833" cy="4524315"/>
          </a:xfrm>
          <a:prstGeom prst="rect">
            <a:avLst/>
          </a:prstGeom>
          <a:noFill/>
        </p:spPr>
        <p:txBody>
          <a:bodyPr wrap="square">
            <a:spAutoFit/>
          </a:bodyPr>
          <a:lstStyle/>
          <a:p>
            <a:r>
              <a:rPr lang="en-IN" dirty="0"/>
              <a:t>@RestController</a:t>
            </a:r>
          </a:p>
          <a:p>
            <a:r>
              <a:rPr lang="en-IN" dirty="0"/>
              <a:t>@RequestMapping(value = "/</a:t>
            </a:r>
            <a:r>
              <a:rPr lang="en-IN" dirty="0" err="1"/>
              <a:t>hndbank</a:t>
            </a:r>
            <a:r>
              <a:rPr lang="en-IN" dirty="0"/>
              <a:t>")</a:t>
            </a:r>
          </a:p>
          <a:p>
            <a:r>
              <a:rPr lang="en-IN" dirty="0"/>
              <a:t>public class </a:t>
            </a:r>
            <a:r>
              <a:rPr lang="en-IN" dirty="0" err="1"/>
              <a:t>CustomerAPI</a:t>
            </a:r>
            <a:r>
              <a:rPr lang="en-IN" dirty="0"/>
              <a:t> {</a:t>
            </a:r>
          </a:p>
          <a:p>
            <a:r>
              <a:rPr lang="en-IN" dirty="0"/>
              <a:t>	@Autowired</a:t>
            </a:r>
          </a:p>
          <a:p>
            <a:r>
              <a:rPr lang="en-IN" dirty="0"/>
              <a:t>	private </a:t>
            </a:r>
            <a:r>
              <a:rPr lang="en-IN" dirty="0" err="1"/>
              <a:t>CustomerService</a:t>
            </a:r>
            <a:r>
              <a:rPr lang="en-IN" dirty="0"/>
              <a:t> </a:t>
            </a:r>
            <a:r>
              <a:rPr lang="en-IN" dirty="0" err="1"/>
              <a:t>customerService</a:t>
            </a:r>
            <a:r>
              <a:rPr lang="en-IN" dirty="0"/>
              <a:t>;</a:t>
            </a:r>
          </a:p>
          <a:p>
            <a:r>
              <a:rPr lang="en-IN" dirty="0"/>
              <a:t>	@GetMapping(value = "/customers")</a:t>
            </a:r>
          </a:p>
          <a:p>
            <a:r>
              <a:rPr lang="en-IN" dirty="0"/>
              <a:t>	public </a:t>
            </a:r>
            <a:r>
              <a:rPr lang="en-IN" dirty="0" err="1"/>
              <a:t>ResponseEntity</a:t>
            </a:r>
            <a:r>
              <a:rPr lang="en-IN" dirty="0"/>
              <a:t>&lt;List&lt;</a:t>
            </a:r>
            <a:r>
              <a:rPr lang="en-IN" dirty="0" err="1"/>
              <a:t>CustomerDTO</a:t>
            </a:r>
            <a:r>
              <a:rPr lang="en-IN" dirty="0"/>
              <a:t>&gt;&gt; </a:t>
            </a:r>
            <a:r>
              <a:rPr lang="en-IN" dirty="0" err="1"/>
              <a:t>getAllCustomers</a:t>
            </a:r>
            <a:r>
              <a:rPr lang="en-IN" dirty="0"/>
              <a:t>() throws </a:t>
            </a:r>
            <a:r>
              <a:rPr lang="en-IN" dirty="0" err="1"/>
              <a:t>hndBankException</a:t>
            </a:r>
            <a:r>
              <a:rPr lang="en-IN" dirty="0"/>
              <a:t> {</a:t>
            </a:r>
          </a:p>
          <a:p>
            <a:r>
              <a:rPr lang="en-IN" dirty="0"/>
              <a:t>		List&lt;</a:t>
            </a:r>
            <a:r>
              <a:rPr lang="en-IN" dirty="0" err="1"/>
              <a:t>CustomerDTO</a:t>
            </a:r>
            <a:r>
              <a:rPr lang="en-IN" dirty="0"/>
              <a:t>&gt; </a:t>
            </a:r>
            <a:r>
              <a:rPr lang="en-IN" dirty="0" err="1"/>
              <a:t>customerList</a:t>
            </a:r>
            <a:r>
              <a:rPr lang="en-IN" dirty="0"/>
              <a:t> = </a:t>
            </a:r>
            <a:r>
              <a:rPr lang="en-IN" dirty="0" err="1"/>
              <a:t>customerService.getAllCustomers</a:t>
            </a:r>
            <a:r>
              <a:rPr lang="en-IN" dirty="0"/>
              <a:t>();</a:t>
            </a:r>
          </a:p>
          <a:p>
            <a:r>
              <a:rPr lang="en-IN" dirty="0"/>
              <a:t>		return new </a:t>
            </a:r>
            <a:r>
              <a:rPr lang="en-IN" dirty="0" err="1"/>
              <a:t>ResponseEntity</a:t>
            </a:r>
            <a:r>
              <a:rPr lang="en-IN" dirty="0"/>
              <a:t>&lt;&gt;(</a:t>
            </a:r>
            <a:r>
              <a:rPr lang="en-IN" dirty="0" err="1"/>
              <a:t>customerList</a:t>
            </a:r>
            <a:r>
              <a:rPr lang="en-IN" dirty="0"/>
              <a:t>, </a:t>
            </a:r>
            <a:r>
              <a:rPr lang="en-IN" dirty="0" err="1"/>
              <a:t>HttpStatus.OK</a:t>
            </a:r>
            <a:r>
              <a:rPr lang="en-IN" dirty="0"/>
              <a:t>);</a:t>
            </a:r>
          </a:p>
          <a:p>
            <a:r>
              <a:rPr lang="en-IN" dirty="0"/>
              <a:t>	}</a:t>
            </a:r>
          </a:p>
          <a:p>
            <a:r>
              <a:rPr lang="en-IN" dirty="0"/>
              <a:t>	@GetMapping(value = "/customers/{</a:t>
            </a:r>
            <a:r>
              <a:rPr lang="en-IN" dirty="0" err="1"/>
              <a:t>customerId</a:t>
            </a:r>
            <a:r>
              <a:rPr lang="en-IN" dirty="0"/>
              <a:t>}")</a:t>
            </a:r>
          </a:p>
          <a:p>
            <a:r>
              <a:rPr lang="en-IN" dirty="0"/>
              <a:t>	public </a:t>
            </a:r>
            <a:r>
              <a:rPr lang="en-IN" dirty="0" err="1"/>
              <a:t>ResponseEntity</a:t>
            </a:r>
            <a:r>
              <a:rPr lang="en-IN" dirty="0"/>
              <a:t>&lt;</a:t>
            </a:r>
            <a:r>
              <a:rPr lang="en-IN" dirty="0" err="1"/>
              <a:t>CustomerDTO</a:t>
            </a:r>
            <a:r>
              <a:rPr lang="en-IN" dirty="0"/>
              <a:t>&gt; </a:t>
            </a:r>
            <a:r>
              <a:rPr lang="en-IN" dirty="0" err="1"/>
              <a:t>getCustomer</a:t>
            </a:r>
            <a:r>
              <a:rPr lang="en-IN" dirty="0"/>
              <a:t>(@PathVariable 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customer = </a:t>
            </a:r>
            <a:r>
              <a:rPr lang="en-IN" dirty="0" err="1"/>
              <a:t>customerService.getCustomer</a:t>
            </a:r>
            <a:r>
              <a:rPr lang="en-IN" dirty="0"/>
              <a:t>(</a:t>
            </a:r>
            <a:r>
              <a:rPr lang="en-IN" dirty="0" err="1"/>
              <a:t>customerId</a:t>
            </a:r>
            <a:r>
              <a:rPr lang="en-IN" dirty="0"/>
              <a:t>);</a:t>
            </a:r>
          </a:p>
          <a:p>
            <a:r>
              <a:rPr lang="en-IN" dirty="0"/>
              <a:t>		return new </a:t>
            </a:r>
            <a:r>
              <a:rPr lang="en-IN" dirty="0" err="1"/>
              <a:t>ResponseEntity</a:t>
            </a:r>
            <a:r>
              <a:rPr lang="en-IN" dirty="0"/>
              <a:t>&lt;&gt;(customer, </a:t>
            </a:r>
            <a:r>
              <a:rPr lang="en-IN" dirty="0" err="1"/>
              <a:t>HttpStatus.OK</a:t>
            </a:r>
            <a:r>
              <a:rPr lang="en-IN" dirty="0"/>
              <a:t>);</a:t>
            </a:r>
          </a:p>
          <a:p>
            <a:r>
              <a:rPr lang="en-IN" dirty="0"/>
              <a:t>	}</a:t>
            </a:r>
          </a:p>
          <a:p>
            <a:r>
              <a:rPr lang="en-IN" dirty="0"/>
              <a:t>}</a:t>
            </a:r>
          </a:p>
        </p:txBody>
      </p:sp>
    </p:spTree>
    <p:extLst>
      <p:ext uri="{BB962C8B-B14F-4D97-AF65-F5344CB8AC3E}">
        <p14:creationId xmlns:p14="http://schemas.microsoft.com/office/powerpoint/2010/main" val="311545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BB0D47-6198-D38B-3B12-CF1046AF90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BEC5EB-68D4-6BCD-F57D-C1AED323D662}"/>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4A71B0BA-4372-993F-286A-7ACC8BECA473}"/>
              </a:ext>
            </a:extLst>
          </p:cNvPr>
          <p:cNvSpPr txBox="1"/>
          <p:nvPr/>
        </p:nvSpPr>
        <p:spPr>
          <a:xfrm>
            <a:off x="564822" y="665928"/>
            <a:ext cx="10788978" cy="1323439"/>
          </a:xfrm>
          <a:prstGeom prst="rect">
            <a:avLst/>
          </a:prstGeom>
          <a:noFill/>
        </p:spPr>
        <p:txBody>
          <a:bodyPr wrap="square">
            <a:spAutoFit/>
          </a:bodyPr>
          <a:lstStyle/>
          <a:p>
            <a:r>
              <a:rPr lang="en-US" sz="2000" b="1" dirty="0">
                <a:solidFill>
                  <a:schemeClr val="tx1">
                    <a:lumMod val="65000"/>
                    <a:lumOff val="35000"/>
                  </a:schemeClr>
                </a:solidFill>
              </a:rPr>
              <a:t>Step 14 : </a:t>
            </a:r>
            <a:r>
              <a:rPr lang="en-US" sz="2000" dirty="0">
                <a:solidFill>
                  <a:schemeClr val="tx1">
                    <a:lumMod val="65000"/>
                    <a:lumOff val="35000"/>
                  </a:schemeClr>
                </a:solidFill>
              </a:rPr>
              <a:t>Set the environment variables for </a:t>
            </a:r>
            <a:r>
              <a:rPr lang="en-US" sz="2000" dirty="0" err="1">
                <a:solidFill>
                  <a:schemeClr val="tx1">
                    <a:lumMod val="65000"/>
                    <a:lumOff val="35000"/>
                  </a:schemeClr>
                </a:solidFill>
              </a:rPr>
              <a:t>dbusername</a:t>
            </a:r>
            <a:r>
              <a:rPr lang="en-US" sz="2000" dirty="0">
                <a:solidFill>
                  <a:schemeClr val="tx1">
                    <a:lumMod val="65000"/>
                    <a:lumOff val="35000"/>
                  </a:schemeClr>
                </a:solidFill>
              </a:rPr>
              <a:t> and </a:t>
            </a:r>
            <a:r>
              <a:rPr lang="en-US" sz="2000" dirty="0" err="1">
                <a:solidFill>
                  <a:schemeClr val="tx1">
                    <a:lumMod val="65000"/>
                    <a:lumOff val="35000"/>
                  </a:schemeClr>
                </a:solidFill>
              </a:rPr>
              <a:t>dbpassword</a:t>
            </a:r>
            <a:r>
              <a:rPr lang="en-US" sz="2000" dirty="0">
                <a:solidFill>
                  <a:schemeClr val="tx1">
                    <a:lumMod val="65000"/>
                    <a:lumOff val="35000"/>
                  </a:schemeClr>
                </a:solidFill>
              </a:rPr>
              <a:t> mentioned in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Steps given below.</a:t>
            </a:r>
          </a:p>
          <a:p>
            <a:endParaRPr lang="en-US" sz="2000" dirty="0">
              <a:solidFill>
                <a:schemeClr val="tx1">
                  <a:lumMod val="65000"/>
                  <a:lumOff val="35000"/>
                </a:schemeClr>
              </a:solidFill>
            </a:endParaRPr>
          </a:p>
          <a:p>
            <a:r>
              <a:rPr lang="en-US" sz="2000" b="1" dirty="0">
                <a:solidFill>
                  <a:schemeClr val="tx1">
                    <a:lumMod val="65000"/>
                    <a:lumOff val="35000"/>
                  </a:schemeClr>
                </a:solidFill>
              </a:rPr>
              <a:t>14.1</a:t>
            </a:r>
            <a:r>
              <a:rPr lang="en-US" sz="2000" dirty="0">
                <a:solidFill>
                  <a:schemeClr val="tx1">
                    <a:lumMod val="65000"/>
                    <a:lumOff val="35000"/>
                  </a:schemeClr>
                </a:solidFill>
              </a:rPr>
              <a:t> </a:t>
            </a:r>
            <a:r>
              <a:rPr lang="en-US" sz="2000" b="1" dirty="0">
                <a:solidFill>
                  <a:schemeClr val="tx1">
                    <a:lumMod val="65000"/>
                    <a:lumOff val="35000"/>
                  </a:schemeClr>
                </a:solidFill>
              </a:rPr>
              <a:t>: </a:t>
            </a:r>
            <a:r>
              <a:rPr lang="en-US" sz="2000" dirty="0">
                <a:solidFill>
                  <a:schemeClr val="tx1">
                    <a:lumMod val="65000"/>
                    <a:lumOff val="35000"/>
                  </a:schemeClr>
                </a:solidFill>
              </a:rPr>
              <a:t>Right click on Project → Run As → Run Configurations…, You will get the following screen</a:t>
            </a:r>
          </a:p>
        </p:txBody>
      </p:sp>
      <p:pic>
        <p:nvPicPr>
          <p:cNvPr id="7" name="Picture 6">
            <a:extLst>
              <a:ext uri="{FF2B5EF4-FFF2-40B4-BE49-F238E27FC236}">
                <a16:creationId xmlns:a16="http://schemas.microsoft.com/office/drawing/2014/main" id="{B51E30B3-99F2-E940-CF74-BAAE0BE6E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787" y="1989366"/>
            <a:ext cx="7972425" cy="4868633"/>
          </a:xfrm>
          <a:prstGeom prst="rect">
            <a:avLst/>
          </a:prstGeom>
        </p:spPr>
      </p:pic>
    </p:spTree>
    <p:extLst>
      <p:ext uri="{BB962C8B-B14F-4D97-AF65-F5344CB8AC3E}">
        <p14:creationId xmlns:p14="http://schemas.microsoft.com/office/powerpoint/2010/main" val="236312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27CB96-BDB2-FD83-F7CE-F12874CAF2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24816E9-E93E-BC23-4BDE-15CC42320914}"/>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08A49CF-E18C-5888-384C-47CEE7BED5C0}"/>
              </a:ext>
            </a:extLst>
          </p:cNvPr>
          <p:cNvSpPr txBox="1"/>
          <p:nvPr/>
        </p:nvSpPr>
        <p:spPr>
          <a:xfrm>
            <a:off x="890832" y="565856"/>
            <a:ext cx="10462967" cy="707886"/>
          </a:xfrm>
          <a:prstGeom prst="rect">
            <a:avLst/>
          </a:prstGeom>
          <a:noFill/>
        </p:spPr>
        <p:txBody>
          <a:bodyPr wrap="square">
            <a:spAutoFit/>
          </a:bodyPr>
          <a:lstStyle/>
          <a:p>
            <a:r>
              <a:rPr lang="en-US" sz="2000" b="1" dirty="0">
                <a:solidFill>
                  <a:schemeClr val="tx1">
                    <a:lumMod val="65000"/>
                    <a:lumOff val="35000"/>
                  </a:schemeClr>
                </a:solidFill>
              </a:rPr>
              <a:t>14.2 : </a:t>
            </a:r>
            <a:r>
              <a:rPr lang="en-US" sz="2000" dirty="0">
                <a:solidFill>
                  <a:schemeClr val="tx1">
                    <a:lumMod val="65000"/>
                    <a:lumOff val="35000"/>
                  </a:schemeClr>
                </a:solidFill>
              </a:rPr>
              <a:t>Double click on the ‘Java Application’ → Select ‘Environment’ tab → click on add, you will get the following screen.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C3C9EB62-6D8D-BA62-1E87-9941304CE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32" y="1364229"/>
            <a:ext cx="9987700" cy="5174683"/>
          </a:xfrm>
          <a:prstGeom prst="rect">
            <a:avLst/>
          </a:prstGeom>
        </p:spPr>
      </p:pic>
    </p:spTree>
    <p:extLst>
      <p:ext uri="{BB962C8B-B14F-4D97-AF65-F5344CB8AC3E}">
        <p14:creationId xmlns:p14="http://schemas.microsoft.com/office/powerpoint/2010/main" val="3029488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12FDF5-0C0B-806D-2076-A3D65C9D9D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61E9B6-CBF8-1719-8B8D-F7C8362A4471}"/>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EF007909-6272-D159-6CDB-6530411C3CE0}"/>
              </a:ext>
            </a:extLst>
          </p:cNvPr>
          <p:cNvSpPr txBox="1"/>
          <p:nvPr/>
        </p:nvSpPr>
        <p:spPr>
          <a:xfrm>
            <a:off x="193249" y="940771"/>
            <a:ext cx="11637390" cy="3785652"/>
          </a:xfrm>
          <a:prstGeom prst="rect">
            <a:avLst/>
          </a:prstGeom>
          <a:noFill/>
        </p:spPr>
        <p:txBody>
          <a:bodyPr wrap="square">
            <a:spAutoFit/>
          </a:bodyPr>
          <a:lstStyle/>
          <a:p>
            <a:r>
              <a:rPr lang="en-US" sz="2000" b="1" dirty="0">
                <a:solidFill>
                  <a:schemeClr val="tx1">
                    <a:lumMod val="65000"/>
                    <a:lumOff val="35000"/>
                  </a:schemeClr>
                </a:solidFill>
              </a:rPr>
              <a:t>14.3 : </a:t>
            </a:r>
            <a:r>
              <a:rPr lang="en-US" sz="2000" dirty="0">
                <a:solidFill>
                  <a:schemeClr val="tx1">
                    <a:lumMod val="65000"/>
                    <a:lumOff val="35000"/>
                  </a:schemeClr>
                </a:solidFill>
              </a:rPr>
              <a:t>Provide the Name as </a:t>
            </a:r>
            <a:r>
              <a:rPr lang="en-US" sz="2000" b="1" dirty="0" err="1">
                <a:solidFill>
                  <a:schemeClr val="tx1">
                    <a:lumMod val="65000"/>
                    <a:lumOff val="35000"/>
                  </a:schemeClr>
                </a:solidFill>
              </a:rPr>
              <a:t>dbusername</a:t>
            </a:r>
            <a:r>
              <a:rPr lang="en-US" sz="2000" dirty="0">
                <a:solidFill>
                  <a:schemeClr val="tx1">
                    <a:lumMod val="65000"/>
                    <a:lumOff val="35000"/>
                  </a:schemeClr>
                </a:solidFill>
              </a:rPr>
              <a:t> and value as your database username(e.g. root). Click on OK. Similarly, if your database is password protected, again click on 'Add' and provide Name as </a:t>
            </a:r>
            <a:r>
              <a:rPr lang="en-US" sz="2000" b="1" dirty="0" err="1">
                <a:solidFill>
                  <a:schemeClr val="tx1">
                    <a:lumMod val="65000"/>
                    <a:lumOff val="35000"/>
                  </a:schemeClr>
                </a:solidFill>
              </a:rPr>
              <a:t>dbpassword</a:t>
            </a:r>
            <a:r>
              <a:rPr lang="en-US" sz="2000" dirty="0">
                <a:solidFill>
                  <a:schemeClr val="tx1">
                    <a:lumMod val="65000"/>
                    <a:lumOff val="35000"/>
                  </a:schemeClr>
                </a:solidFill>
              </a:rPr>
              <a:t> and value as your database password and click on OK.</a:t>
            </a:r>
          </a:p>
          <a:p>
            <a:endParaRPr lang="en-US" sz="2000" dirty="0">
              <a:solidFill>
                <a:schemeClr val="tx1">
                  <a:lumMod val="65000"/>
                  <a:lumOff val="35000"/>
                </a:schemeClr>
              </a:solidFill>
            </a:endParaRPr>
          </a:p>
          <a:p>
            <a:r>
              <a:rPr lang="en-US" sz="2000" b="1" dirty="0">
                <a:solidFill>
                  <a:schemeClr val="tx1">
                    <a:lumMod val="65000"/>
                    <a:lumOff val="35000"/>
                  </a:schemeClr>
                </a:solidFill>
              </a:rPr>
              <a:t>14.4 : </a:t>
            </a:r>
            <a:r>
              <a:rPr lang="en-US" sz="2000" dirty="0">
                <a:solidFill>
                  <a:schemeClr val="tx1">
                    <a:lumMod val="65000"/>
                    <a:lumOff val="35000"/>
                  </a:schemeClr>
                </a:solidFill>
              </a:rPr>
              <a:t>Click on Apply and then click on Close.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15 :</a:t>
            </a:r>
            <a:r>
              <a:rPr lang="en-US" sz="2000" dirty="0">
                <a:solidFill>
                  <a:schemeClr val="tx1">
                    <a:lumMod val="65000"/>
                    <a:lumOff val="35000"/>
                  </a:schemeClr>
                </a:solidFill>
              </a:rPr>
              <a:t> Deploy the service by executing class containing main method.</a:t>
            </a:r>
          </a:p>
          <a:p>
            <a:endParaRPr lang="en-US" sz="2000" dirty="0">
              <a:solidFill>
                <a:schemeClr val="tx1">
                  <a:lumMod val="65000"/>
                  <a:lumOff val="35000"/>
                </a:schemeClr>
              </a:solidFill>
            </a:endParaRPr>
          </a:p>
          <a:p>
            <a:r>
              <a:rPr lang="en-US" sz="2000" dirty="0">
                <a:solidFill>
                  <a:schemeClr val="tx1">
                    <a:lumMod val="65000"/>
                    <a:lumOff val="35000"/>
                  </a:schemeClr>
                </a:solidFill>
              </a:rPr>
              <a:t>So you have successfully created and deployed a Spring REST READ service . Let us test it using Postman client.</a:t>
            </a:r>
          </a:p>
          <a:p>
            <a:r>
              <a:rPr lang="en-US" sz="2000" b="1" dirty="0">
                <a:solidFill>
                  <a:schemeClr val="tx1">
                    <a:lumMod val="65000"/>
                    <a:lumOff val="35000"/>
                  </a:schemeClr>
                </a:solidFill>
              </a:rPr>
              <a:t>Testing REST Services using Postman</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Launch Postman. You will get following screen:</a:t>
            </a:r>
          </a:p>
        </p:txBody>
      </p:sp>
    </p:spTree>
    <p:extLst>
      <p:ext uri="{BB962C8B-B14F-4D97-AF65-F5344CB8AC3E}">
        <p14:creationId xmlns:p14="http://schemas.microsoft.com/office/powerpoint/2010/main" val="3863385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F68307-8936-8B47-A07F-0DFE2C11B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124EF-BB8D-AD7A-556D-9160C13914A2}"/>
              </a:ext>
            </a:extLst>
          </p:cNvPr>
          <p:cNvSpPr>
            <a:spLocks noGrp="1"/>
          </p:cNvSpPr>
          <p:nvPr>
            <p:ph type="sldNum" sz="quarter" idx="12"/>
          </p:nvPr>
        </p:nvSpPr>
        <p:spPr/>
        <p:txBody>
          <a:bodyPr/>
          <a:lstStyle/>
          <a:p>
            <a:fld id="{4A777409-9C5A-4B07-8E32-19F22F7D558C}" type="slidenum">
              <a:rPr lang="en-IN" smtClean="0"/>
              <a:t>29</a:t>
            </a:fld>
            <a:endParaRPr lang="en-IN" dirty="0"/>
          </a:p>
        </p:txBody>
      </p:sp>
      <p:pic>
        <p:nvPicPr>
          <p:cNvPr id="5" name="Picture 4">
            <a:extLst>
              <a:ext uri="{FF2B5EF4-FFF2-40B4-BE49-F238E27FC236}">
                <a16:creationId xmlns:a16="http://schemas.microsoft.com/office/drawing/2014/main" id="{D25CE409-0148-8BF1-B989-CC839CDD0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409" y="708383"/>
            <a:ext cx="7209524" cy="3895238"/>
          </a:xfrm>
          <a:prstGeom prst="rect">
            <a:avLst/>
          </a:prstGeom>
        </p:spPr>
      </p:pic>
      <p:sp>
        <p:nvSpPr>
          <p:cNvPr id="7" name="TextBox 6">
            <a:extLst>
              <a:ext uri="{FF2B5EF4-FFF2-40B4-BE49-F238E27FC236}">
                <a16:creationId xmlns:a16="http://schemas.microsoft.com/office/drawing/2014/main" id="{DF0BB9DB-918B-EF9B-B70A-47C01625D685}"/>
              </a:ext>
            </a:extLst>
          </p:cNvPr>
          <p:cNvSpPr txBox="1"/>
          <p:nvPr/>
        </p:nvSpPr>
        <p:spPr>
          <a:xfrm>
            <a:off x="428919" y="5126042"/>
            <a:ext cx="10807831" cy="707886"/>
          </a:xfrm>
          <a:prstGeom prst="rect">
            <a:avLst/>
          </a:prstGeom>
          <a:noFill/>
        </p:spPr>
        <p:txBody>
          <a:bodyPr wrap="square">
            <a:spAutoFit/>
          </a:bodyPr>
          <a:lstStyle/>
          <a:p>
            <a:r>
              <a:rPr lang="en-US" sz="2000" b="1" dirty="0">
                <a:solidFill>
                  <a:schemeClr val="tx1">
                    <a:lumMod val="65000"/>
                    <a:lumOff val="35000"/>
                  </a:schemeClr>
                </a:solidFill>
              </a:rPr>
              <a:t>Step 2 :</a:t>
            </a:r>
            <a:r>
              <a:rPr lang="en-US" sz="2000" dirty="0">
                <a:solidFill>
                  <a:schemeClr val="tx1">
                    <a:lumMod val="65000"/>
                    <a:lumOff val="35000"/>
                  </a:schemeClr>
                </a:solidFill>
              </a:rPr>
              <a:t> Testing GET request</a:t>
            </a:r>
          </a:p>
          <a:p>
            <a:pPr>
              <a:buFont typeface="Arial" panose="020B0604020202020204" pitchFamily="34" charset="0"/>
              <a:buChar char="•"/>
            </a:pPr>
            <a:r>
              <a:rPr lang="en-US" sz="2000" dirty="0">
                <a:solidFill>
                  <a:schemeClr val="tx1">
                    <a:lumMod val="65000"/>
                    <a:lumOff val="35000"/>
                  </a:schemeClr>
                </a:solidFill>
              </a:rPr>
              <a:t>Enter http://localhost:8765/hndbank/customers in the URI field and click on send.</a:t>
            </a:r>
          </a:p>
        </p:txBody>
      </p:sp>
    </p:spTree>
    <p:extLst>
      <p:ext uri="{BB962C8B-B14F-4D97-AF65-F5344CB8AC3E}">
        <p14:creationId xmlns:p14="http://schemas.microsoft.com/office/powerpoint/2010/main" val="53549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7061D-9501-5A11-B78D-90FE655877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F0C9CF6-E8E7-02D8-E080-D00D4CD158C0}"/>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4" name="TextBox 3">
            <a:extLst>
              <a:ext uri="{FF2B5EF4-FFF2-40B4-BE49-F238E27FC236}">
                <a16:creationId xmlns:a16="http://schemas.microsoft.com/office/drawing/2014/main" id="{119F70C1-D89A-6C19-1D87-33986919394E}"/>
              </a:ext>
            </a:extLst>
          </p:cNvPr>
          <p:cNvSpPr txBox="1"/>
          <p:nvPr/>
        </p:nvSpPr>
        <p:spPr>
          <a:xfrm>
            <a:off x="136687" y="890015"/>
            <a:ext cx="11703377" cy="3785652"/>
          </a:xfrm>
          <a:prstGeom prst="rect">
            <a:avLst/>
          </a:prstGeom>
          <a:noFill/>
        </p:spPr>
        <p:txBody>
          <a:bodyPr wrap="square">
            <a:spAutoFit/>
          </a:bodyPr>
          <a:lstStyle/>
          <a:p>
            <a:r>
              <a:rPr lang="en-US" sz="2000" dirty="0">
                <a:solidFill>
                  <a:schemeClr val="tx1">
                    <a:lumMod val="65000"/>
                    <a:lumOff val="35000"/>
                  </a:schemeClr>
                </a:solidFill>
              </a:rPr>
              <a:t>Spring Boot by default reads the static resources such as HTML pages, CSS, Java script, images, etc. present in following locations in </a:t>
            </a:r>
            <a:r>
              <a:rPr lang="en-US" sz="2000" dirty="0" err="1">
                <a:solidFill>
                  <a:schemeClr val="tx1">
                    <a:lumMod val="65000"/>
                    <a:lumOff val="35000"/>
                  </a:schemeClr>
                </a:solidFill>
              </a:rPr>
              <a:t>classpath</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/static</a:t>
            </a:r>
          </a:p>
          <a:p>
            <a:pPr>
              <a:buFont typeface="Arial" panose="020B0604020202020204" pitchFamily="34" charset="0"/>
              <a:buChar char="•"/>
            </a:pPr>
            <a:r>
              <a:rPr lang="en-US" sz="2000" dirty="0">
                <a:solidFill>
                  <a:schemeClr val="tx1">
                    <a:lumMod val="65000"/>
                    <a:lumOff val="35000"/>
                  </a:schemeClr>
                </a:solidFill>
              </a:rPr>
              <a:t>/public</a:t>
            </a:r>
          </a:p>
          <a:p>
            <a:pPr>
              <a:buFont typeface="Arial" panose="020B0604020202020204" pitchFamily="34" charset="0"/>
              <a:buChar char="•"/>
            </a:pPr>
            <a:r>
              <a:rPr lang="en-US" sz="2000" dirty="0">
                <a:solidFill>
                  <a:schemeClr val="tx1">
                    <a:lumMod val="65000"/>
                    <a:lumOff val="35000"/>
                  </a:schemeClr>
                </a:solidFill>
              </a:rPr>
              <a:t>/resources</a:t>
            </a:r>
          </a:p>
          <a:p>
            <a:pPr>
              <a:buFont typeface="Arial" panose="020B0604020202020204" pitchFamily="34" charset="0"/>
              <a:buChar char="•"/>
            </a:pPr>
            <a:r>
              <a:rPr lang="en-US" sz="2000" dirty="0">
                <a:solidFill>
                  <a:schemeClr val="tx1">
                    <a:lumMod val="65000"/>
                    <a:lumOff val="35000"/>
                  </a:schemeClr>
                </a:solidFill>
              </a:rPr>
              <a:t>/META-INF/resources</a:t>
            </a:r>
          </a:p>
          <a:p>
            <a:pPr>
              <a:buFont typeface="Arial" panose="020B0604020202020204" pitchFamily="34" charset="0"/>
              <a:buChar char="•"/>
            </a:pPr>
            <a:endParaRPr lang="en-US" sz="2000" dirty="0">
              <a:solidFill>
                <a:schemeClr val="tx1">
                  <a:lumMod val="65000"/>
                  <a:lumOff val="35000"/>
                </a:schemeClr>
              </a:solidFill>
            </a:endParaRPr>
          </a:p>
          <a:p>
            <a:r>
              <a:rPr lang="en-US" sz="2000" dirty="0">
                <a:solidFill>
                  <a:schemeClr val="tx1">
                    <a:lumMod val="65000"/>
                    <a:lumOff val="35000"/>
                  </a:schemeClr>
                </a:solidFill>
              </a:rPr>
              <a:t>During application development, you might need to change code many times and for these changes to reflect in application, the application needs to be restarted. Spring Boot provides developer tools using which you can automate this process. To use developer tools, add Spring Boot Dev Tools dependency while creating Spring Boot project. It adds following dependency in pom.xml file: </a:t>
            </a:r>
          </a:p>
        </p:txBody>
      </p:sp>
      <p:sp>
        <p:nvSpPr>
          <p:cNvPr id="6" name="TextBox 5">
            <a:extLst>
              <a:ext uri="{FF2B5EF4-FFF2-40B4-BE49-F238E27FC236}">
                <a16:creationId xmlns:a16="http://schemas.microsoft.com/office/drawing/2014/main" id="{A0641058-60B7-FDA3-9E10-605FBF3F9E7E}"/>
              </a:ext>
            </a:extLst>
          </p:cNvPr>
          <p:cNvSpPr txBox="1"/>
          <p:nvPr/>
        </p:nvSpPr>
        <p:spPr>
          <a:xfrm>
            <a:off x="212103" y="4879022"/>
            <a:ext cx="1004426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a:t>
            </a:r>
            <a:r>
              <a:rPr lang="en-IN" dirty="0" err="1"/>
              <a:t>devtools</a:t>
            </a:r>
            <a:r>
              <a:rPr lang="en-IN" dirty="0"/>
              <a:t>&lt;/</a:t>
            </a:r>
            <a:r>
              <a:rPr lang="en-IN" dirty="0" err="1"/>
              <a:t>artifactId</a:t>
            </a:r>
            <a:r>
              <a:rPr lang="en-IN" dirty="0"/>
              <a:t>&gt;</a:t>
            </a:r>
          </a:p>
          <a:p>
            <a:r>
              <a:rPr lang="en-IN" dirty="0"/>
              <a:t>    &lt;optional&gt;true&lt;/optional&gt;</a:t>
            </a:r>
          </a:p>
          <a:p>
            <a:r>
              <a:rPr lang="en-IN" dirty="0"/>
              <a:t>&lt;/dependency&gt;</a:t>
            </a:r>
          </a:p>
        </p:txBody>
      </p:sp>
    </p:spTree>
    <p:extLst>
      <p:ext uri="{BB962C8B-B14F-4D97-AF65-F5344CB8AC3E}">
        <p14:creationId xmlns:p14="http://schemas.microsoft.com/office/powerpoint/2010/main" val="799495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62EF06-E89D-2A93-BAA4-B52AA0313F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7E5184-100E-391B-5F35-3C75211884DB}"/>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F54B8E78-8C71-5251-E54B-DED8CCAA21CB}"/>
              </a:ext>
            </a:extLst>
          </p:cNvPr>
          <p:cNvSpPr txBox="1"/>
          <p:nvPr/>
        </p:nvSpPr>
        <p:spPr>
          <a:xfrm>
            <a:off x="881405" y="704356"/>
            <a:ext cx="9638907" cy="400110"/>
          </a:xfrm>
          <a:prstGeom prst="rect">
            <a:avLst/>
          </a:prstGeom>
          <a:noFill/>
        </p:spPr>
        <p:txBody>
          <a:bodyPr wrap="square">
            <a:spAutoFit/>
          </a:bodyPr>
          <a:lstStyle/>
          <a:p>
            <a:r>
              <a:rPr lang="en-US" sz="2000" dirty="0">
                <a:solidFill>
                  <a:schemeClr val="tx1">
                    <a:lumMod val="65000"/>
                    <a:lumOff val="35000"/>
                  </a:schemeClr>
                </a:solidFill>
              </a:rPr>
              <a:t>Enter http://localhost:8765/hndbank/customers/1 in the URI field and click on send.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227821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046E72-CFD0-6478-D5D8-4C97904C39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38268C-5358-A5DE-4958-D79DE64F648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F213CBE2-E747-720D-E6BC-DCFD1877C63C}"/>
              </a:ext>
            </a:extLst>
          </p:cNvPr>
          <p:cNvSpPr txBox="1"/>
          <p:nvPr/>
        </p:nvSpPr>
        <p:spPr>
          <a:xfrm>
            <a:off x="989029" y="560050"/>
            <a:ext cx="9578418" cy="461665"/>
          </a:xfrm>
          <a:prstGeom prst="rect">
            <a:avLst/>
          </a:prstGeom>
          <a:noFill/>
        </p:spPr>
        <p:txBody>
          <a:bodyPr wrap="square">
            <a:spAutoFit/>
          </a:bodyPr>
          <a:lstStyle/>
          <a:p>
            <a:r>
              <a:rPr lang="en-US" sz="2400" b="1" dirty="0"/>
              <a:t>Create Operation in Spring REST Using Spring Boot - Demo </a:t>
            </a:r>
          </a:p>
        </p:txBody>
      </p:sp>
      <p:sp>
        <p:nvSpPr>
          <p:cNvPr id="7" name="TextBox 6">
            <a:extLst>
              <a:ext uri="{FF2B5EF4-FFF2-40B4-BE49-F238E27FC236}">
                <a16:creationId xmlns:a16="http://schemas.microsoft.com/office/drawing/2014/main" id="{A37A14BE-1488-BF23-EB0E-F68C3BBE19A5}"/>
              </a:ext>
            </a:extLst>
          </p:cNvPr>
          <p:cNvSpPr txBox="1"/>
          <p:nvPr/>
        </p:nvSpPr>
        <p:spPr>
          <a:xfrm>
            <a:off x="193248" y="1111892"/>
            <a:ext cx="11627963" cy="2246769"/>
          </a:xfrm>
          <a:prstGeom prst="rect">
            <a:avLst/>
          </a:prstGeom>
          <a:noFill/>
        </p:spPr>
        <p:txBody>
          <a:bodyPr wrap="square">
            <a:spAutoFit/>
          </a:bodyPr>
          <a:lstStyle/>
          <a:p>
            <a:r>
              <a:rPr lang="en-US" sz="2000" b="1" dirty="0">
                <a:solidFill>
                  <a:schemeClr val="tx1">
                    <a:lumMod val="65000"/>
                    <a:lumOff val="35000"/>
                  </a:schemeClr>
                </a:solidFill>
              </a:rPr>
              <a:t>Objectives:</a:t>
            </a:r>
            <a:endParaRPr lang="en-US" sz="2000" dirty="0">
              <a:solidFill>
                <a:schemeClr val="tx1">
                  <a:lumMod val="65000"/>
                  <a:lumOff val="35000"/>
                </a:schemeClr>
              </a:solidFill>
            </a:endParaRPr>
          </a:p>
          <a:p>
            <a:r>
              <a:rPr lang="en-US" sz="2000" dirty="0">
                <a:solidFill>
                  <a:schemeClr val="tx1">
                    <a:lumMod val="65000"/>
                    <a:lumOff val="35000"/>
                  </a:schemeClr>
                </a:solidFill>
              </a:rPr>
              <a:t>To create a Spring REST CREATE service using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Open the project created in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 </a:t>
            </a:r>
            <a:r>
              <a:rPr lang="en-US" sz="2000" dirty="0">
                <a:solidFill>
                  <a:schemeClr val="tx1">
                    <a:lumMod val="65000"/>
                    <a:lumOff val="35000"/>
                  </a:schemeClr>
                </a:solidFill>
              </a:rPr>
              <a:t>Add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follows:</a:t>
            </a:r>
          </a:p>
        </p:txBody>
      </p:sp>
      <p:sp>
        <p:nvSpPr>
          <p:cNvPr id="9" name="TextBox 8">
            <a:extLst>
              <a:ext uri="{FF2B5EF4-FFF2-40B4-BE49-F238E27FC236}">
                <a16:creationId xmlns:a16="http://schemas.microsoft.com/office/drawing/2014/main" id="{9B250EAC-1A3D-6525-8C20-90D73CC4C833}"/>
              </a:ext>
            </a:extLst>
          </p:cNvPr>
          <p:cNvSpPr txBox="1"/>
          <p:nvPr/>
        </p:nvSpPr>
        <p:spPr>
          <a:xfrm>
            <a:off x="193248" y="3499340"/>
            <a:ext cx="11741086"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0CF58C06-84E9-B8A3-5D50-2AA63A094E29}"/>
              </a:ext>
            </a:extLst>
          </p:cNvPr>
          <p:cNvSpPr txBox="1"/>
          <p:nvPr/>
        </p:nvSpPr>
        <p:spPr>
          <a:xfrm>
            <a:off x="193248" y="5343343"/>
            <a:ext cx="11627962" cy="400110"/>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Add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43565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BAE2C0-2D2A-F009-7109-07B8E883F01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500C6B-6A31-99B1-D3E7-F4CB768C02DA}"/>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BDCF58BB-AE96-37BC-987B-A767FFF28959}"/>
              </a:ext>
            </a:extLst>
          </p:cNvPr>
          <p:cNvSpPr txBox="1"/>
          <p:nvPr/>
        </p:nvSpPr>
        <p:spPr>
          <a:xfrm>
            <a:off x="838200" y="581332"/>
            <a:ext cx="11679810"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customer2 = new </a:t>
            </a:r>
            <a:r>
              <a:rPr lang="en-IN" dirty="0" err="1"/>
              <a:t>CustomerDTO</a:t>
            </a:r>
            <a:r>
              <a:rPr lang="en-IN" dirty="0"/>
              <a:t>();</a:t>
            </a:r>
          </a:p>
          <a:p>
            <a:r>
              <a:rPr lang="en-IN" dirty="0"/>
              <a:t>		customer2.setCustomerId(</a:t>
            </a:r>
            <a:r>
              <a:rPr lang="en-IN" dirty="0" err="1"/>
              <a:t>customer.getCustomerId</a:t>
            </a:r>
            <a:r>
              <a:rPr lang="en-IN" dirty="0"/>
              <a:t>());</a:t>
            </a:r>
          </a:p>
          <a:p>
            <a:r>
              <a:rPr lang="en-IN" dirty="0"/>
              <a:t>		customer2.setDateOfBirth(</a:t>
            </a:r>
            <a:r>
              <a:rPr lang="en-IN" dirty="0" err="1"/>
              <a:t>customer.getDateOfBirth</a:t>
            </a:r>
            <a:r>
              <a:rPr lang="en-IN" dirty="0"/>
              <a:t>());</a:t>
            </a:r>
          </a:p>
          <a:p>
            <a:r>
              <a:rPr lang="en-IN" dirty="0"/>
              <a:t>		customer2.setEmailId(</a:t>
            </a:r>
            <a:r>
              <a:rPr lang="en-IN" dirty="0" err="1"/>
              <a:t>customer.getEmailId</a:t>
            </a:r>
            <a:r>
              <a:rPr lang="en-IN" dirty="0"/>
              <a:t>());</a:t>
            </a:r>
          </a:p>
          <a:p>
            <a:r>
              <a:rPr lang="en-IN" dirty="0"/>
              <a:t>		customer2.setName(</a:t>
            </a:r>
            <a:r>
              <a:rPr lang="en-IN" dirty="0" err="1"/>
              <a:t>customer.getName</a:t>
            </a:r>
            <a:r>
              <a:rPr lang="en-IN" dirty="0"/>
              <a:t>());</a:t>
            </a:r>
          </a:p>
          <a:p>
            <a:r>
              <a:rPr lang="en-IN" dirty="0"/>
              <a:t>		return customer2;</a:t>
            </a:r>
          </a:p>
          <a:p>
            <a:r>
              <a:rPr lang="en-IN" dirty="0"/>
              <a:t>	}</a:t>
            </a:r>
          </a:p>
          <a:p>
            <a:r>
              <a:rPr lang="en-IN" dirty="0"/>
              <a:t>	</a:t>
            </a:r>
          </a:p>
        </p:txBody>
      </p:sp>
    </p:spTree>
    <p:extLst>
      <p:ext uri="{BB962C8B-B14F-4D97-AF65-F5344CB8AC3E}">
        <p14:creationId xmlns:p14="http://schemas.microsoft.com/office/powerpoint/2010/main" val="2523916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2B967A8-10FF-7F25-6F87-7D4843DC4A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A6EF214-234F-3F20-8DD3-0C510833BD9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65D2FCCF-6EC8-70D2-67F0-1101F4CBE85D}"/>
              </a:ext>
            </a:extLst>
          </p:cNvPr>
          <p:cNvSpPr txBox="1"/>
          <p:nvPr/>
        </p:nvSpPr>
        <p:spPr>
          <a:xfrm>
            <a:off x="166540" y="989423"/>
            <a:ext cx="11858920" cy="4801314"/>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customerRepository.findAll</a:t>
            </a:r>
            <a:r>
              <a:rPr lang="en-IN" dirty="0"/>
              <a:t>();</a:t>
            </a:r>
          </a:p>
          <a:p>
            <a:r>
              <a:rPr lang="en-IN" dirty="0"/>
              <a:t>		List&lt;</a:t>
            </a:r>
            <a:r>
              <a:rPr lang="en-IN" dirty="0" err="1"/>
              <a:t>CustomerDTO</a:t>
            </a:r>
            <a:r>
              <a:rPr lang="en-IN" dirty="0"/>
              <a:t>&gt; customers2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a:t>
            </a:r>
            <a:r>
              <a:rPr lang="en-IN" dirty="0"/>
              <a:t> = new </a:t>
            </a:r>
            <a:r>
              <a:rPr lang="en-IN" dirty="0" err="1"/>
              <a:t>CustomerDTO</a:t>
            </a:r>
            <a:r>
              <a:rPr lang="en-IN" dirty="0"/>
              <a:t>();</a:t>
            </a:r>
          </a:p>
          <a:p>
            <a:r>
              <a:rPr lang="en-IN" dirty="0"/>
              <a:t>			</a:t>
            </a:r>
            <a:r>
              <a:rPr lang="en-IN" dirty="0" err="1"/>
              <a:t>cust.setCustomerId</a:t>
            </a:r>
            <a:r>
              <a:rPr lang="en-IN" dirty="0"/>
              <a:t>(</a:t>
            </a:r>
            <a:r>
              <a:rPr lang="en-IN" dirty="0" err="1"/>
              <a:t>customer.getCustomerId</a:t>
            </a:r>
            <a:r>
              <a:rPr lang="en-IN" dirty="0"/>
              <a:t>());</a:t>
            </a:r>
          </a:p>
          <a:p>
            <a:r>
              <a:rPr lang="en-IN" dirty="0"/>
              <a:t>			</a:t>
            </a:r>
            <a:r>
              <a:rPr lang="en-IN" dirty="0" err="1"/>
              <a:t>cust.setDateOfBirth</a:t>
            </a:r>
            <a:r>
              <a:rPr lang="en-IN" dirty="0"/>
              <a:t>(</a:t>
            </a:r>
            <a:r>
              <a:rPr lang="en-IN" dirty="0" err="1"/>
              <a:t>customer.getDateOfBirth</a:t>
            </a:r>
            <a:r>
              <a:rPr lang="en-IN" dirty="0"/>
              <a:t>());</a:t>
            </a:r>
          </a:p>
          <a:p>
            <a:r>
              <a:rPr lang="en-IN" dirty="0"/>
              <a:t>			</a:t>
            </a:r>
            <a:r>
              <a:rPr lang="en-IN" dirty="0" err="1"/>
              <a:t>cust.setEmailId</a:t>
            </a:r>
            <a:r>
              <a:rPr lang="en-IN" dirty="0"/>
              <a:t>(</a:t>
            </a:r>
            <a:r>
              <a:rPr lang="en-IN" dirty="0" err="1"/>
              <a:t>customer.getEmailId</a:t>
            </a:r>
            <a:r>
              <a:rPr lang="en-IN" dirty="0"/>
              <a:t>());</a:t>
            </a:r>
          </a:p>
          <a:p>
            <a:r>
              <a:rPr lang="en-IN" dirty="0"/>
              <a:t>			</a:t>
            </a:r>
            <a:r>
              <a:rPr lang="en-IN" dirty="0" err="1"/>
              <a:t>cust.setName</a:t>
            </a:r>
            <a:r>
              <a:rPr lang="en-IN" dirty="0"/>
              <a:t>(</a:t>
            </a:r>
            <a:r>
              <a:rPr lang="en-IN" dirty="0" err="1"/>
              <a:t>customer.getName</a:t>
            </a:r>
            <a:r>
              <a:rPr lang="en-IN" dirty="0"/>
              <a:t>());</a:t>
            </a:r>
          </a:p>
          <a:p>
            <a:r>
              <a:rPr lang="en-IN" dirty="0"/>
              <a:t>			customers2.add(</a:t>
            </a:r>
            <a:r>
              <a:rPr lang="en-IN" dirty="0" err="1"/>
              <a:t>cust</a:t>
            </a:r>
            <a:r>
              <a:rPr lang="en-IN" dirty="0"/>
              <a:t>);</a:t>
            </a:r>
          </a:p>
          <a:p>
            <a:r>
              <a:rPr lang="en-IN" dirty="0"/>
              <a:t>		});</a:t>
            </a:r>
          </a:p>
          <a:p>
            <a:r>
              <a:rPr lang="en-IN" dirty="0"/>
              <a:t>		if (customers2.isEmpty())</a:t>
            </a:r>
          </a:p>
          <a:p>
            <a:r>
              <a:rPr lang="en-IN" dirty="0"/>
              <a:t>			throw new </a:t>
            </a:r>
            <a:r>
              <a:rPr lang="en-IN" dirty="0" err="1"/>
              <a:t>hndBankException</a:t>
            </a:r>
            <a:r>
              <a:rPr lang="en-IN" dirty="0"/>
              <a:t>("</a:t>
            </a:r>
            <a:r>
              <a:rPr lang="en-IN" dirty="0" err="1"/>
              <a:t>Service.CUSTOMERS_NOT_FOUND</a:t>
            </a:r>
            <a:r>
              <a:rPr lang="en-IN" dirty="0"/>
              <a:t>");</a:t>
            </a:r>
          </a:p>
          <a:p>
            <a:r>
              <a:rPr lang="en-IN" dirty="0"/>
              <a:t>		return customers2;</a:t>
            </a:r>
          </a:p>
          <a:p>
            <a:r>
              <a:rPr lang="en-IN" dirty="0"/>
              <a:t>	}</a:t>
            </a:r>
          </a:p>
          <a:p>
            <a:r>
              <a:rPr lang="en-IN" dirty="0"/>
              <a:t>	</a:t>
            </a:r>
          </a:p>
        </p:txBody>
      </p:sp>
    </p:spTree>
    <p:extLst>
      <p:ext uri="{BB962C8B-B14F-4D97-AF65-F5344CB8AC3E}">
        <p14:creationId xmlns:p14="http://schemas.microsoft.com/office/powerpoint/2010/main" val="226889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8E2F24-D15D-C77D-84EC-80C859868F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A5D3C2-13CE-DCD7-FD2F-BB4435570DA3}"/>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B1FC4C96-1C7A-4362-9A87-D7E8D9452E09}"/>
              </a:ext>
            </a:extLst>
          </p:cNvPr>
          <p:cNvSpPr txBox="1"/>
          <p:nvPr/>
        </p:nvSpPr>
        <p:spPr>
          <a:xfrm>
            <a:off x="113120" y="1124248"/>
            <a:ext cx="11453567" cy="3139321"/>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customer) throws </a:t>
            </a:r>
            <a:r>
              <a:rPr lang="en-IN" dirty="0" err="1"/>
              <a:t>hndBankException</a:t>
            </a:r>
            <a:r>
              <a:rPr lang="en-IN" dirty="0"/>
              <a:t> {</a:t>
            </a:r>
          </a:p>
          <a:p>
            <a:r>
              <a:rPr lang="en-IN" dirty="0"/>
              <a:t>		Customer </a:t>
            </a:r>
            <a:r>
              <a:rPr lang="en-IN" dirty="0" err="1"/>
              <a:t>customerEntity</a:t>
            </a:r>
            <a:r>
              <a:rPr lang="en-IN" dirty="0"/>
              <a:t> = new Customer();</a:t>
            </a:r>
          </a:p>
          <a:p>
            <a:r>
              <a:rPr lang="en-IN" dirty="0"/>
              <a:t>		</a:t>
            </a:r>
            <a:r>
              <a:rPr lang="en-IN" dirty="0" err="1"/>
              <a:t>customerEntity.setDateOfBirth</a:t>
            </a:r>
            <a:r>
              <a:rPr lang="en-IN" dirty="0"/>
              <a:t>(</a:t>
            </a:r>
            <a:r>
              <a:rPr lang="en-IN" dirty="0" err="1"/>
              <a:t>customer.getDateOfBirth</a:t>
            </a:r>
            <a:r>
              <a:rPr lang="en-IN" dirty="0"/>
              <a:t>());</a:t>
            </a:r>
          </a:p>
          <a:p>
            <a:r>
              <a:rPr lang="en-IN" dirty="0"/>
              <a:t>		</a:t>
            </a:r>
            <a:r>
              <a:rPr lang="en-IN" dirty="0" err="1"/>
              <a:t>customerEntity.setEmailId</a:t>
            </a:r>
            <a:r>
              <a:rPr lang="en-IN" dirty="0"/>
              <a:t>(</a:t>
            </a:r>
            <a:r>
              <a:rPr lang="en-IN" dirty="0" err="1"/>
              <a:t>customer.getEmailId</a:t>
            </a:r>
            <a:r>
              <a:rPr lang="en-IN" dirty="0"/>
              <a:t>());</a:t>
            </a:r>
          </a:p>
          <a:p>
            <a:r>
              <a:rPr lang="en-IN" dirty="0"/>
              <a:t>		</a:t>
            </a:r>
            <a:r>
              <a:rPr lang="en-IN" dirty="0" err="1"/>
              <a:t>customerEntity.setName</a:t>
            </a:r>
            <a:r>
              <a:rPr lang="en-IN" dirty="0"/>
              <a:t>(</a:t>
            </a:r>
            <a:r>
              <a:rPr lang="en-IN" dirty="0" err="1"/>
              <a:t>customer.getName</a:t>
            </a:r>
            <a:r>
              <a:rPr lang="en-IN" dirty="0"/>
              <a:t>());</a:t>
            </a:r>
          </a:p>
          <a:p>
            <a:r>
              <a:rPr lang="en-IN" dirty="0"/>
              <a:t>		</a:t>
            </a:r>
            <a:r>
              <a:rPr lang="en-IN" dirty="0" err="1"/>
              <a:t>customerEntity.setCustomerId</a:t>
            </a:r>
            <a:r>
              <a:rPr lang="en-IN" dirty="0"/>
              <a:t>(</a:t>
            </a:r>
            <a:r>
              <a:rPr lang="en-IN" dirty="0" err="1"/>
              <a:t>customer.getCustomerId</a:t>
            </a:r>
            <a:r>
              <a:rPr lang="en-IN" dirty="0"/>
              <a:t>());</a:t>
            </a:r>
          </a:p>
          <a:p>
            <a:r>
              <a:rPr lang="en-IN" dirty="0"/>
              <a:t>		Customer customerEntity2 = </a:t>
            </a:r>
            <a:r>
              <a:rPr lang="en-IN" dirty="0" err="1"/>
              <a:t>customerRepository.save</a:t>
            </a:r>
            <a:r>
              <a:rPr lang="en-IN" dirty="0"/>
              <a:t>(</a:t>
            </a:r>
            <a:r>
              <a:rPr lang="en-IN" dirty="0" err="1"/>
              <a:t>customerEntity</a:t>
            </a:r>
            <a:r>
              <a:rPr lang="en-IN" dirty="0"/>
              <a:t>);</a:t>
            </a:r>
          </a:p>
          <a:p>
            <a:r>
              <a:rPr lang="en-IN" dirty="0"/>
              <a:t>		return customerEntity2.getCustomerId();</a:t>
            </a:r>
          </a:p>
          <a:p>
            <a:r>
              <a:rPr lang="en-IN" dirty="0"/>
              <a:t>	}</a:t>
            </a:r>
          </a:p>
          <a:p>
            <a:r>
              <a:rPr lang="en-IN" dirty="0"/>
              <a:t>}</a:t>
            </a:r>
          </a:p>
        </p:txBody>
      </p:sp>
      <p:sp>
        <p:nvSpPr>
          <p:cNvPr id="7" name="TextBox 6">
            <a:extLst>
              <a:ext uri="{FF2B5EF4-FFF2-40B4-BE49-F238E27FC236}">
                <a16:creationId xmlns:a16="http://schemas.microsoft.com/office/drawing/2014/main" id="{315B6AD5-EBB2-722D-554D-B5DF830F7EAC}"/>
              </a:ext>
            </a:extLst>
          </p:cNvPr>
          <p:cNvSpPr txBox="1"/>
          <p:nvPr/>
        </p:nvSpPr>
        <p:spPr>
          <a:xfrm>
            <a:off x="113120" y="4340463"/>
            <a:ext cx="11604398" cy="400110"/>
          </a:xfrm>
          <a:prstGeom prst="rect">
            <a:avLst/>
          </a:prstGeom>
          <a:noFill/>
        </p:spPr>
        <p:txBody>
          <a:bodyPr wrap="square">
            <a:spAutoFit/>
          </a:bodyPr>
          <a:lstStyle/>
          <a:p>
            <a:r>
              <a:rPr lang="en-US" sz="2000" b="1" dirty="0">
                <a:solidFill>
                  <a:schemeClr val="tx1">
                    <a:lumMod val="65000"/>
                    <a:lumOff val="35000"/>
                  </a:schemeClr>
                </a:solidFill>
              </a:rPr>
              <a:t>Step 4 : </a:t>
            </a:r>
            <a:r>
              <a:rPr lang="en-US" sz="2000" dirty="0">
                <a:solidFill>
                  <a:schemeClr val="tx1">
                    <a:lumMod val="65000"/>
                    <a:lumOff val="35000"/>
                  </a:schemeClr>
                </a:solidFill>
              </a:rPr>
              <a:t>Add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CustomerAPI</a:t>
            </a:r>
            <a:r>
              <a:rPr lang="en-US" sz="2000" dirty="0">
                <a:solidFill>
                  <a:schemeClr val="tx1">
                    <a:lumMod val="65000"/>
                    <a:lumOff val="35000"/>
                  </a:schemeClr>
                </a:solidFill>
              </a:rPr>
              <a:t> class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8828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9BFD5C-E424-6B3B-E55F-1CE42DF05B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36DB50-1FC6-C102-9728-9EAD1629E52D}"/>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4" name="TextBox 3">
            <a:extLst>
              <a:ext uri="{FF2B5EF4-FFF2-40B4-BE49-F238E27FC236}">
                <a16:creationId xmlns:a16="http://schemas.microsoft.com/office/drawing/2014/main" id="{D5118371-5D30-97E3-C60A-A4B79C83FD8D}"/>
              </a:ext>
            </a:extLst>
          </p:cNvPr>
          <p:cNvSpPr txBox="1"/>
          <p:nvPr/>
        </p:nvSpPr>
        <p:spPr>
          <a:xfrm>
            <a:off x="65988" y="777667"/>
            <a:ext cx="11774078" cy="6063198"/>
          </a:xfrm>
          <a:prstGeom prst="rect">
            <a:avLst/>
          </a:prstGeom>
          <a:noFill/>
        </p:spPr>
        <p:txBody>
          <a:bodyPr wrap="square">
            <a:spAutoFit/>
          </a:bodyPr>
          <a:lstStyle/>
          <a:p>
            <a:r>
              <a:rPr lang="en-IN" sz="1600" dirty="0"/>
              <a:t>@RestController</a:t>
            </a:r>
          </a:p>
          <a:p>
            <a:r>
              <a:rPr lang="en-IN" sz="1600" dirty="0"/>
              <a:t>@RequestMapping(value = "/</a:t>
            </a:r>
            <a:r>
              <a:rPr lang="en-IN" sz="1600" dirty="0" err="1"/>
              <a:t>hndbank</a:t>
            </a:r>
            <a:r>
              <a:rPr lang="en-IN" sz="1600" dirty="0"/>
              <a:t>")</a:t>
            </a:r>
          </a:p>
          <a:p>
            <a:r>
              <a:rPr lang="en-IN" sz="1600" dirty="0"/>
              <a:t>public class </a:t>
            </a:r>
            <a:r>
              <a:rPr lang="en-IN" sz="1600" dirty="0" err="1"/>
              <a:t>CustomerAPI</a:t>
            </a:r>
            <a:r>
              <a:rPr lang="en-IN" sz="1600" dirty="0"/>
              <a:t> {</a:t>
            </a:r>
          </a:p>
          <a:p>
            <a:r>
              <a:rPr lang="en-IN" sz="1600" dirty="0"/>
              <a:t>	@Autowired</a:t>
            </a:r>
          </a:p>
          <a:p>
            <a:r>
              <a:rPr lang="en-IN" sz="1600" dirty="0"/>
              <a:t>	private </a:t>
            </a:r>
            <a:r>
              <a:rPr lang="en-IN" sz="1600" dirty="0" err="1"/>
              <a:t>CustomerService</a:t>
            </a:r>
            <a:r>
              <a:rPr lang="en-IN" sz="1600" dirty="0"/>
              <a:t> </a:t>
            </a:r>
            <a:r>
              <a:rPr lang="en-IN" sz="1600" dirty="0" err="1"/>
              <a:t>customerService</a:t>
            </a:r>
            <a:r>
              <a:rPr lang="en-IN" sz="1600" dirty="0"/>
              <a:t>;</a:t>
            </a:r>
          </a:p>
          <a:p>
            <a:r>
              <a:rPr lang="en-IN" sz="1600" dirty="0"/>
              <a:t>	@Autowired</a:t>
            </a:r>
          </a:p>
          <a:p>
            <a:r>
              <a:rPr lang="en-IN" sz="1600" dirty="0"/>
              <a:t>	private Environment </a:t>
            </a:r>
            <a:r>
              <a:rPr lang="en-IN" sz="1600" dirty="0" err="1"/>
              <a:t>environment</a:t>
            </a:r>
            <a:r>
              <a:rPr lang="en-IN" sz="1600" dirty="0"/>
              <a:t>;</a:t>
            </a:r>
          </a:p>
          <a:p>
            <a:r>
              <a:rPr lang="en-IN" sz="1600" dirty="0"/>
              <a:t>	@GetMapping(value = "/customers")</a:t>
            </a:r>
          </a:p>
          <a:p>
            <a:r>
              <a:rPr lang="en-IN" sz="1600" dirty="0"/>
              <a:t>	public </a:t>
            </a:r>
            <a:r>
              <a:rPr lang="en-IN" sz="1600" dirty="0" err="1"/>
              <a:t>ResponseEntity</a:t>
            </a:r>
            <a:r>
              <a:rPr lang="en-IN" sz="1600" dirty="0"/>
              <a:t>&lt;List&lt;</a:t>
            </a:r>
            <a:r>
              <a:rPr lang="en-IN" sz="1600" dirty="0" err="1"/>
              <a:t>CustomerDTO</a:t>
            </a:r>
            <a:r>
              <a:rPr lang="en-IN" sz="1600" dirty="0"/>
              <a:t>&gt;&gt; </a:t>
            </a:r>
            <a:r>
              <a:rPr lang="en-IN" sz="1600" dirty="0" err="1"/>
              <a:t>getAllCustomers</a:t>
            </a:r>
            <a:r>
              <a:rPr lang="en-IN" sz="1600" dirty="0"/>
              <a:t>() throws </a:t>
            </a:r>
            <a:r>
              <a:rPr lang="en-IN" sz="1600" dirty="0" err="1"/>
              <a:t>hndBankException</a:t>
            </a:r>
            <a:r>
              <a:rPr lang="en-IN" sz="1600" dirty="0"/>
              <a:t> {</a:t>
            </a:r>
          </a:p>
          <a:p>
            <a:r>
              <a:rPr lang="en-IN" sz="1600" dirty="0"/>
              <a:t>		List&lt;</a:t>
            </a:r>
            <a:r>
              <a:rPr lang="en-IN" sz="1600" dirty="0" err="1"/>
              <a:t>CustomerDTO</a:t>
            </a:r>
            <a:r>
              <a:rPr lang="en-IN" sz="1600" dirty="0"/>
              <a:t>&gt; </a:t>
            </a:r>
            <a:r>
              <a:rPr lang="en-IN" sz="1600" dirty="0" err="1"/>
              <a:t>customerList</a:t>
            </a:r>
            <a:r>
              <a:rPr lang="en-IN" sz="1600" dirty="0"/>
              <a:t> = </a:t>
            </a:r>
            <a:r>
              <a:rPr lang="en-IN" sz="1600" dirty="0" err="1"/>
              <a:t>customerService.getAllCustomers</a:t>
            </a:r>
            <a:r>
              <a:rPr lang="en-IN" sz="1600" dirty="0"/>
              <a:t>();</a:t>
            </a:r>
          </a:p>
          <a:p>
            <a:r>
              <a:rPr lang="en-IN" sz="1600" dirty="0"/>
              <a:t>		return new </a:t>
            </a:r>
            <a:r>
              <a:rPr lang="en-IN" sz="1600" dirty="0" err="1"/>
              <a:t>ResponseEntity</a:t>
            </a:r>
            <a:r>
              <a:rPr lang="en-IN" sz="1600" dirty="0"/>
              <a:t>&lt;&gt;(</a:t>
            </a:r>
            <a:r>
              <a:rPr lang="en-IN" sz="1600" dirty="0" err="1"/>
              <a:t>customerList</a:t>
            </a:r>
            <a:r>
              <a:rPr lang="en-IN" sz="1600" dirty="0"/>
              <a:t>, </a:t>
            </a:r>
            <a:r>
              <a:rPr lang="en-IN" sz="1600" dirty="0" err="1"/>
              <a:t>HttpStatus.OK</a:t>
            </a:r>
            <a:r>
              <a:rPr lang="en-IN" sz="1600" dirty="0"/>
              <a:t>);</a:t>
            </a:r>
          </a:p>
          <a:p>
            <a:r>
              <a:rPr lang="en-IN" sz="1600" dirty="0"/>
              <a:t>	}</a:t>
            </a:r>
          </a:p>
          <a:p>
            <a:r>
              <a:rPr lang="en-IN" sz="1600" dirty="0"/>
              <a:t>	@GetMapping(value = "/customers/{</a:t>
            </a:r>
            <a:r>
              <a:rPr lang="en-IN" sz="1600" dirty="0" err="1"/>
              <a:t>customerId</a:t>
            </a:r>
            <a:r>
              <a:rPr lang="en-IN" sz="1600" dirty="0"/>
              <a:t>}")</a:t>
            </a:r>
          </a:p>
          <a:p>
            <a:r>
              <a:rPr lang="en-IN" sz="1600" dirty="0"/>
              <a:t>	public </a:t>
            </a:r>
            <a:r>
              <a:rPr lang="en-IN" sz="1600" dirty="0" err="1"/>
              <a:t>ResponseEntity</a:t>
            </a:r>
            <a:r>
              <a:rPr lang="en-IN" sz="1600" dirty="0"/>
              <a:t>&lt;</a:t>
            </a:r>
            <a:r>
              <a:rPr lang="en-IN" sz="1600" dirty="0" err="1"/>
              <a:t>CustomerDTO</a:t>
            </a:r>
            <a:r>
              <a:rPr lang="en-IN" sz="1600" dirty="0"/>
              <a:t>&gt; </a:t>
            </a:r>
            <a:r>
              <a:rPr lang="en-IN" sz="1600" dirty="0" err="1"/>
              <a:t>getCustomer</a:t>
            </a:r>
            <a:r>
              <a:rPr lang="en-IN" sz="1600" dirty="0"/>
              <a:t>(@PathVariable Integer </a:t>
            </a:r>
            <a:r>
              <a:rPr lang="en-IN" sz="1600" dirty="0" err="1"/>
              <a:t>customerId</a:t>
            </a:r>
            <a:r>
              <a:rPr lang="en-IN" sz="1600" dirty="0"/>
              <a:t>) throws </a:t>
            </a:r>
            <a:r>
              <a:rPr lang="en-IN" sz="1600" dirty="0" err="1"/>
              <a:t>hndBankException</a:t>
            </a:r>
            <a:r>
              <a:rPr lang="en-IN" sz="1600" dirty="0"/>
              <a:t> {</a:t>
            </a:r>
          </a:p>
          <a:p>
            <a:r>
              <a:rPr lang="en-IN" sz="1600" dirty="0"/>
              <a:t>		</a:t>
            </a:r>
            <a:r>
              <a:rPr lang="en-IN" sz="1600" dirty="0" err="1"/>
              <a:t>CustomerDTO</a:t>
            </a:r>
            <a:r>
              <a:rPr lang="en-IN" sz="1600" dirty="0"/>
              <a:t> customer = </a:t>
            </a:r>
            <a:r>
              <a:rPr lang="en-IN" sz="1600" dirty="0" err="1"/>
              <a:t>customerService.getCustomer</a:t>
            </a:r>
            <a:r>
              <a:rPr lang="en-IN" sz="1600" dirty="0"/>
              <a:t>(</a:t>
            </a:r>
            <a:r>
              <a:rPr lang="en-IN" sz="1600" dirty="0" err="1"/>
              <a:t>customerId</a:t>
            </a:r>
            <a:r>
              <a:rPr lang="en-IN" sz="1600" dirty="0"/>
              <a:t>);</a:t>
            </a:r>
          </a:p>
          <a:p>
            <a:r>
              <a:rPr lang="en-IN" sz="1600" dirty="0"/>
              <a:t>		return new </a:t>
            </a:r>
            <a:r>
              <a:rPr lang="en-IN" sz="1600" dirty="0" err="1"/>
              <a:t>ResponseEntity</a:t>
            </a:r>
            <a:r>
              <a:rPr lang="en-IN" sz="1600" dirty="0"/>
              <a:t>&lt;&gt;(customer, </a:t>
            </a:r>
            <a:r>
              <a:rPr lang="en-IN" sz="1600" dirty="0" err="1"/>
              <a:t>HttpStatus.OK</a:t>
            </a:r>
            <a:r>
              <a:rPr lang="en-IN" sz="1600" dirty="0"/>
              <a:t>);</a:t>
            </a:r>
          </a:p>
          <a:p>
            <a:r>
              <a:rPr lang="en-IN" sz="1600" dirty="0"/>
              <a:t>	}</a:t>
            </a:r>
          </a:p>
          <a:p>
            <a:r>
              <a:rPr lang="en-IN" sz="1600" dirty="0"/>
              <a:t>	@PostMapping(value = "/customers")</a:t>
            </a:r>
          </a:p>
          <a:p>
            <a:r>
              <a:rPr lang="en-IN" sz="1600" dirty="0"/>
              <a:t>	public </a:t>
            </a:r>
            <a:r>
              <a:rPr lang="en-IN" sz="1600" dirty="0" err="1"/>
              <a:t>ResponseEntity</a:t>
            </a:r>
            <a:r>
              <a:rPr lang="en-IN" sz="1600" dirty="0"/>
              <a:t>&lt;String&gt; </a:t>
            </a:r>
            <a:r>
              <a:rPr lang="en-IN" sz="1600" dirty="0" err="1"/>
              <a:t>addCustomer</a:t>
            </a:r>
            <a:r>
              <a:rPr lang="en-IN" sz="1600" dirty="0"/>
              <a:t>(@RequestBody </a:t>
            </a:r>
            <a:r>
              <a:rPr lang="en-IN" sz="1600" dirty="0" err="1"/>
              <a:t>CustomerDTO</a:t>
            </a:r>
            <a:r>
              <a:rPr lang="en-IN" sz="1600" dirty="0"/>
              <a:t> customer) throws </a:t>
            </a:r>
            <a:r>
              <a:rPr lang="en-IN" sz="1600" dirty="0" err="1"/>
              <a:t>hndBankException</a:t>
            </a:r>
            <a:r>
              <a:rPr lang="en-IN" sz="1600" dirty="0"/>
              <a:t> {</a:t>
            </a:r>
          </a:p>
          <a:p>
            <a:r>
              <a:rPr lang="en-IN" sz="1600" dirty="0"/>
              <a:t>		Integer </a:t>
            </a:r>
            <a:r>
              <a:rPr lang="en-IN" sz="1600" dirty="0" err="1"/>
              <a:t>customerId</a:t>
            </a:r>
            <a:r>
              <a:rPr lang="en-IN" sz="1600" dirty="0"/>
              <a:t> = </a:t>
            </a:r>
            <a:r>
              <a:rPr lang="en-IN" sz="1600" dirty="0" err="1"/>
              <a:t>customerService.addCustomer</a:t>
            </a:r>
            <a:r>
              <a:rPr lang="en-IN" sz="1600" dirty="0"/>
              <a:t>(customer);</a:t>
            </a:r>
          </a:p>
          <a:p>
            <a:r>
              <a:rPr lang="en-IN" sz="1600" dirty="0"/>
              <a:t>		String </a:t>
            </a:r>
            <a:r>
              <a:rPr lang="en-IN" sz="1600" dirty="0" err="1"/>
              <a:t>successMessage</a:t>
            </a:r>
            <a:r>
              <a:rPr lang="en-IN" sz="1600" dirty="0"/>
              <a:t> = </a:t>
            </a:r>
            <a:r>
              <a:rPr lang="en-IN" sz="1600" dirty="0" err="1"/>
              <a:t>environment.getProperty</a:t>
            </a:r>
            <a:r>
              <a:rPr lang="en-IN" sz="1600" dirty="0"/>
              <a:t>("API.INSERT_SUCCESS") + </a:t>
            </a:r>
            <a:r>
              <a:rPr lang="en-IN" sz="1600" dirty="0" err="1"/>
              <a:t>customerId</a:t>
            </a:r>
            <a:r>
              <a:rPr lang="en-IN" sz="1600" dirty="0"/>
              <a:t>;</a:t>
            </a:r>
          </a:p>
          <a:p>
            <a:r>
              <a:rPr lang="en-IN" sz="1600" dirty="0"/>
              <a:t>		return new </a:t>
            </a:r>
            <a:r>
              <a:rPr lang="en-IN" sz="1600" dirty="0" err="1"/>
              <a:t>ResponseEntity</a:t>
            </a:r>
            <a:r>
              <a:rPr lang="en-IN" sz="1600" dirty="0"/>
              <a:t>&lt;&gt;(</a:t>
            </a:r>
            <a:r>
              <a:rPr lang="en-IN" sz="1600" dirty="0" err="1"/>
              <a:t>successMessage</a:t>
            </a:r>
            <a:r>
              <a:rPr lang="en-IN" sz="1600" dirty="0"/>
              <a:t>, </a:t>
            </a:r>
            <a:r>
              <a:rPr lang="en-IN" sz="1600" dirty="0" err="1"/>
              <a:t>HttpStatus.CREATED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586265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9E9D3A-0A4F-5012-D2CD-EEE9DCF489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518B2D-78A3-02BC-2A75-3AD2DF53253D}"/>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9006E33-5D33-EB02-1F70-B49354039AB9}"/>
              </a:ext>
            </a:extLst>
          </p:cNvPr>
          <p:cNvSpPr txBox="1"/>
          <p:nvPr/>
        </p:nvSpPr>
        <p:spPr>
          <a:xfrm>
            <a:off x="909687" y="503490"/>
            <a:ext cx="6099142" cy="400110"/>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Add below properties in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2E5EE6D-3073-AA1F-F0A4-F1F885B126BA}"/>
              </a:ext>
            </a:extLst>
          </p:cNvPr>
          <p:cNvSpPr txBox="1"/>
          <p:nvPr/>
        </p:nvSpPr>
        <p:spPr>
          <a:xfrm>
            <a:off x="306371" y="1119136"/>
            <a:ext cx="11288598" cy="369332"/>
          </a:xfrm>
          <a:prstGeom prst="rect">
            <a:avLst/>
          </a:prstGeom>
          <a:noFill/>
        </p:spPr>
        <p:txBody>
          <a:bodyPr wrap="square">
            <a:spAutoFit/>
          </a:bodyPr>
          <a:lstStyle/>
          <a:p>
            <a:r>
              <a:rPr lang="en-IN" dirty="0"/>
              <a:t>API.INSERT_SUCCESS=Customer added successfully with customer id : </a:t>
            </a:r>
          </a:p>
        </p:txBody>
      </p:sp>
      <p:sp>
        <p:nvSpPr>
          <p:cNvPr id="9" name="TextBox 8">
            <a:extLst>
              <a:ext uri="{FF2B5EF4-FFF2-40B4-BE49-F238E27FC236}">
                <a16:creationId xmlns:a16="http://schemas.microsoft.com/office/drawing/2014/main" id="{31DCB754-63CA-86D5-8FE5-59292DC8E5B9}"/>
              </a:ext>
            </a:extLst>
          </p:cNvPr>
          <p:cNvSpPr txBox="1"/>
          <p:nvPr/>
        </p:nvSpPr>
        <p:spPr>
          <a:xfrm>
            <a:off x="230957" y="1704004"/>
            <a:ext cx="11552548" cy="3170099"/>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Deploy the service by executing class containing main method.</a:t>
            </a:r>
          </a:p>
          <a:p>
            <a:r>
              <a:rPr lang="en-US" sz="2000" dirty="0">
                <a:solidFill>
                  <a:schemeClr val="tx1">
                    <a:lumMod val="65000"/>
                    <a:lumOff val="35000"/>
                  </a:schemeClr>
                </a:solidFill>
              </a:rPr>
              <a:t>So you have successfully created and deployed a Spring REST CREATE service . Let us test it using Postman client.</a:t>
            </a:r>
          </a:p>
          <a:p>
            <a:r>
              <a:rPr lang="en-US" sz="2000" b="1" dirty="0">
                <a:solidFill>
                  <a:schemeClr val="tx1">
                    <a:lumMod val="65000"/>
                    <a:lumOff val="35000"/>
                  </a:schemeClr>
                </a:solidFill>
              </a:rPr>
              <a:t>Testing REST Services using Postman</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Launch Postman and follow the below mentioned steps:</a:t>
            </a:r>
          </a:p>
          <a:p>
            <a:pPr>
              <a:buFont typeface="+mj-lt"/>
              <a:buAutoNum type="arabicPeriod"/>
            </a:pPr>
            <a:r>
              <a:rPr lang="en-US" sz="2000" dirty="0">
                <a:solidFill>
                  <a:schemeClr val="tx1">
                    <a:lumMod val="65000"/>
                    <a:lumOff val="35000"/>
                  </a:schemeClr>
                </a:solidFill>
              </a:rPr>
              <a:t>Select POST as HTTP method from drop down.</a:t>
            </a:r>
          </a:p>
          <a:p>
            <a:pPr>
              <a:buFont typeface="+mj-lt"/>
              <a:buAutoNum type="arabicPeriod"/>
            </a:pPr>
            <a:r>
              <a:rPr lang="en-US" sz="2000" dirty="0">
                <a:solidFill>
                  <a:schemeClr val="tx1">
                    <a:lumMod val="65000"/>
                    <a:lumOff val="35000"/>
                  </a:schemeClr>
                </a:solidFill>
              </a:rPr>
              <a:t>Go to the Body tab.</a:t>
            </a:r>
          </a:p>
          <a:p>
            <a:pPr>
              <a:buFont typeface="+mj-lt"/>
              <a:buAutoNum type="arabicPeriod"/>
            </a:pPr>
            <a:r>
              <a:rPr lang="en-US" sz="2000" dirty="0">
                <a:solidFill>
                  <a:schemeClr val="tx1">
                    <a:lumMod val="65000"/>
                    <a:lumOff val="35000"/>
                  </a:schemeClr>
                </a:solidFill>
              </a:rPr>
              <a:t>Select the media type as raw.</a:t>
            </a:r>
          </a:p>
          <a:p>
            <a:pPr>
              <a:buFont typeface="+mj-lt"/>
              <a:buAutoNum type="arabicPeriod"/>
            </a:pPr>
            <a:r>
              <a:rPr lang="en-US" sz="2000" dirty="0">
                <a:solidFill>
                  <a:schemeClr val="tx1">
                    <a:lumMod val="65000"/>
                    <a:lumOff val="35000"/>
                  </a:schemeClr>
                </a:solidFill>
              </a:rPr>
              <a:t>Select JSON from the dropdown</a:t>
            </a:r>
          </a:p>
        </p:txBody>
      </p:sp>
      <p:sp>
        <p:nvSpPr>
          <p:cNvPr id="11" name="TextBox 10">
            <a:extLst>
              <a:ext uri="{FF2B5EF4-FFF2-40B4-BE49-F238E27FC236}">
                <a16:creationId xmlns:a16="http://schemas.microsoft.com/office/drawing/2014/main" id="{8D67E928-6F0D-103B-6790-BB5EA76BE61E}"/>
              </a:ext>
            </a:extLst>
          </p:cNvPr>
          <p:cNvSpPr txBox="1"/>
          <p:nvPr/>
        </p:nvSpPr>
        <p:spPr>
          <a:xfrm>
            <a:off x="230957" y="5061228"/>
            <a:ext cx="6099142" cy="400110"/>
          </a:xfrm>
          <a:prstGeom prst="rect">
            <a:avLst/>
          </a:prstGeom>
          <a:noFill/>
        </p:spPr>
        <p:txBody>
          <a:bodyPr wrap="square">
            <a:spAutoFit/>
          </a:bodyPr>
          <a:lstStyle/>
          <a:p>
            <a:r>
              <a:rPr lang="en-US" sz="2000" dirty="0">
                <a:solidFill>
                  <a:schemeClr val="tx1">
                    <a:lumMod val="65000"/>
                    <a:lumOff val="35000"/>
                  </a:schemeClr>
                </a:solidFill>
              </a:rPr>
              <a:t>Enter the following JSON data in Body: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AA9AA208-8859-8BB4-3F3D-56E0A1E8E673}"/>
              </a:ext>
            </a:extLst>
          </p:cNvPr>
          <p:cNvSpPr txBox="1"/>
          <p:nvPr/>
        </p:nvSpPr>
        <p:spPr>
          <a:xfrm>
            <a:off x="306371" y="5380672"/>
            <a:ext cx="6099142" cy="1477328"/>
          </a:xfrm>
          <a:prstGeom prst="rect">
            <a:avLst/>
          </a:prstGeom>
          <a:noFill/>
        </p:spPr>
        <p:txBody>
          <a:bodyPr wrap="square">
            <a:spAutoFit/>
          </a:bodyPr>
          <a:lstStyle/>
          <a:p>
            <a:r>
              <a:rPr lang="en-IN" dirty="0"/>
              <a:t>{</a:t>
            </a:r>
          </a:p>
          <a:p>
            <a:r>
              <a:rPr lang="en-IN" dirty="0"/>
              <a:t>"</a:t>
            </a:r>
            <a:r>
              <a:rPr lang="en-IN" dirty="0" err="1"/>
              <a:t>customerId</a:t>
            </a:r>
            <a:r>
              <a:rPr lang="en-IN" dirty="0"/>
              <a:t>" : 4, </a:t>
            </a:r>
          </a:p>
          <a:p>
            <a:r>
              <a:rPr lang="en-IN" dirty="0"/>
              <a:t>"</a:t>
            </a:r>
            <a:r>
              <a:rPr lang="en-IN" dirty="0" err="1"/>
              <a:t>emailId</a:t>
            </a:r>
            <a:r>
              <a:rPr lang="en-IN" dirty="0"/>
              <a:t>" : "Alexander@hnd.com", </a:t>
            </a:r>
          </a:p>
          <a:p>
            <a:r>
              <a:rPr lang="en-IN" dirty="0"/>
              <a:t>"name" : "Alexander"</a:t>
            </a:r>
          </a:p>
          <a:p>
            <a:r>
              <a:rPr lang="en-IN" dirty="0"/>
              <a:t>}</a:t>
            </a:r>
          </a:p>
        </p:txBody>
      </p:sp>
    </p:spTree>
    <p:extLst>
      <p:ext uri="{BB962C8B-B14F-4D97-AF65-F5344CB8AC3E}">
        <p14:creationId xmlns:p14="http://schemas.microsoft.com/office/powerpoint/2010/main" val="773482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28416-FCE9-8038-26D9-76261B6D30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2DAA9F-EBD6-157F-59EF-E98DFDCE1C86}"/>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4013081-502D-A5B3-37C8-0B357945045A}"/>
              </a:ext>
            </a:extLst>
          </p:cNvPr>
          <p:cNvSpPr txBox="1"/>
          <p:nvPr/>
        </p:nvSpPr>
        <p:spPr>
          <a:xfrm>
            <a:off x="871980" y="716685"/>
            <a:ext cx="9582346" cy="70788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rPr>
              <a:t>Enter http://localhost:8765/hndbank/customers in the URI field and click on send. </a:t>
            </a:r>
          </a:p>
          <a:p>
            <a:pPr>
              <a:buFont typeface="Arial" panose="020B0604020202020204" pitchFamily="34" charset="0"/>
              <a:buChar char="•"/>
            </a:pPr>
            <a:r>
              <a:rPr lang="en-US" sz="2000" dirty="0">
                <a:solidFill>
                  <a:schemeClr val="tx1">
                    <a:lumMod val="65000"/>
                    <a:lumOff val="35000"/>
                  </a:schemeClr>
                </a:solidFill>
              </a:rPr>
              <a:t>You will get below output:</a:t>
            </a:r>
          </a:p>
        </p:txBody>
      </p:sp>
      <p:pic>
        <p:nvPicPr>
          <p:cNvPr id="7" name="Picture 6">
            <a:extLst>
              <a:ext uri="{FF2B5EF4-FFF2-40B4-BE49-F238E27FC236}">
                <a16:creationId xmlns:a16="http://schemas.microsoft.com/office/drawing/2014/main" id="{44FF7263-422B-F65D-BE86-434FF9848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27" y="1676880"/>
            <a:ext cx="10621857" cy="1562318"/>
          </a:xfrm>
          <a:prstGeom prst="rect">
            <a:avLst/>
          </a:prstGeom>
        </p:spPr>
      </p:pic>
    </p:spTree>
    <p:extLst>
      <p:ext uri="{BB962C8B-B14F-4D97-AF65-F5344CB8AC3E}">
        <p14:creationId xmlns:p14="http://schemas.microsoft.com/office/powerpoint/2010/main" val="409196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2B3855-627D-39C7-2B38-26D11F65C9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EC23EA-0CEB-2916-C7A5-0F0BDF030BA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504CAA4F-B9CE-A9ED-E028-A1CF353EE6B1}"/>
              </a:ext>
            </a:extLst>
          </p:cNvPr>
          <p:cNvSpPr txBox="1"/>
          <p:nvPr/>
        </p:nvSpPr>
        <p:spPr>
          <a:xfrm>
            <a:off x="909687" y="569478"/>
            <a:ext cx="9648334" cy="461665"/>
          </a:xfrm>
          <a:prstGeom prst="rect">
            <a:avLst/>
          </a:prstGeom>
          <a:noFill/>
        </p:spPr>
        <p:txBody>
          <a:bodyPr wrap="square">
            <a:spAutoFit/>
          </a:bodyPr>
          <a:lstStyle/>
          <a:p>
            <a:r>
              <a:rPr lang="en-IN" sz="2400" b="1" dirty="0"/>
              <a:t>Update Operation in Spring REST Using Spring Boot - Demo </a:t>
            </a:r>
          </a:p>
        </p:txBody>
      </p:sp>
      <p:sp>
        <p:nvSpPr>
          <p:cNvPr id="7" name="TextBox 6">
            <a:extLst>
              <a:ext uri="{FF2B5EF4-FFF2-40B4-BE49-F238E27FC236}">
                <a16:creationId xmlns:a16="http://schemas.microsoft.com/office/drawing/2014/main" id="{843D3A94-CE21-D601-581E-AD30481E2D52}"/>
              </a:ext>
            </a:extLst>
          </p:cNvPr>
          <p:cNvSpPr txBox="1"/>
          <p:nvPr/>
        </p:nvSpPr>
        <p:spPr>
          <a:xfrm>
            <a:off x="259236" y="1206160"/>
            <a:ext cx="11326305" cy="2246769"/>
          </a:xfrm>
          <a:prstGeom prst="rect">
            <a:avLst/>
          </a:prstGeom>
          <a:noFill/>
        </p:spPr>
        <p:txBody>
          <a:bodyPr wrap="square">
            <a:spAutoFit/>
          </a:bodyPr>
          <a:lstStyle/>
          <a:p>
            <a:r>
              <a:rPr lang="en-US" sz="2000" b="1" dirty="0">
                <a:solidFill>
                  <a:schemeClr val="tx1">
                    <a:lumMod val="65000"/>
                    <a:lumOff val="35000"/>
                  </a:schemeClr>
                </a:solidFill>
              </a:rPr>
              <a:t>Objectives:</a:t>
            </a:r>
            <a:endParaRPr lang="en-US" sz="2000" dirty="0">
              <a:solidFill>
                <a:schemeClr val="tx1">
                  <a:lumMod val="65000"/>
                  <a:lumOff val="35000"/>
                </a:schemeClr>
              </a:solidFill>
            </a:endParaRPr>
          </a:p>
          <a:p>
            <a:r>
              <a:rPr lang="en-US" sz="2000" dirty="0">
                <a:solidFill>
                  <a:schemeClr val="tx1">
                    <a:lumMod val="65000"/>
                    <a:lumOff val="35000"/>
                  </a:schemeClr>
                </a:solidFill>
              </a:rPr>
              <a:t>To create a Spring REST UPDATE service using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Open the project created in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Add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follows:</a:t>
            </a:r>
          </a:p>
        </p:txBody>
      </p:sp>
      <p:sp>
        <p:nvSpPr>
          <p:cNvPr id="9" name="TextBox 8">
            <a:extLst>
              <a:ext uri="{FF2B5EF4-FFF2-40B4-BE49-F238E27FC236}">
                <a16:creationId xmlns:a16="http://schemas.microsoft.com/office/drawing/2014/main" id="{A9B4C2CA-8B39-55AA-53BF-89F2C8B90760}"/>
              </a:ext>
            </a:extLst>
          </p:cNvPr>
          <p:cNvSpPr txBox="1"/>
          <p:nvPr/>
        </p:nvSpPr>
        <p:spPr>
          <a:xfrm>
            <a:off x="259236" y="3627946"/>
            <a:ext cx="11627964"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A70E83DC-2841-E051-A899-BF95511A1F8C}"/>
              </a:ext>
            </a:extLst>
          </p:cNvPr>
          <p:cNvSpPr txBox="1"/>
          <p:nvPr/>
        </p:nvSpPr>
        <p:spPr>
          <a:xfrm>
            <a:off x="259235" y="5642191"/>
            <a:ext cx="11477135" cy="400110"/>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Add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92401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B9E41F-AD66-90B1-0078-5297DC8382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DCA001-A374-DAFB-1F4C-478B8B09C043}"/>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3D8E31AD-3A2C-9668-63B2-FCFEC210DCC3}"/>
              </a:ext>
            </a:extLst>
          </p:cNvPr>
          <p:cNvSpPr txBox="1"/>
          <p:nvPr/>
        </p:nvSpPr>
        <p:spPr>
          <a:xfrm>
            <a:off x="296944" y="1103343"/>
            <a:ext cx="11598111"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customer2 = new </a:t>
            </a:r>
            <a:r>
              <a:rPr lang="en-IN" dirty="0" err="1"/>
              <a:t>CustomerDTO</a:t>
            </a:r>
            <a:r>
              <a:rPr lang="en-IN" dirty="0"/>
              <a:t>();</a:t>
            </a:r>
          </a:p>
          <a:p>
            <a:r>
              <a:rPr lang="en-IN" dirty="0"/>
              <a:t>		customer2.setCustomerId(</a:t>
            </a:r>
            <a:r>
              <a:rPr lang="en-IN" dirty="0" err="1"/>
              <a:t>customer.getCustomerId</a:t>
            </a:r>
            <a:r>
              <a:rPr lang="en-IN" dirty="0"/>
              <a:t>());</a:t>
            </a:r>
          </a:p>
          <a:p>
            <a:r>
              <a:rPr lang="en-IN" dirty="0"/>
              <a:t>		customer2.setDateOfBirth(</a:t>
            </a:r>
            <a:r>
              <a:rPr lang="en-IN" dirty="0" err="1"/>
              <a:t>customer.getDateOfBirth</a:t>
            </a:r>
            <a:r>
              <a:rPr lang="en-IN" dirty="0"/>
              <a:t>());</a:t>
            </a:r>
          </a:p>
          <a:p>
            <a:r>
              <a:rPr lang="en-IN" dirty="0"/>
              <a:t>		customer2.setEmailId(</a:t>
            </a:r>
            <a:r>
              <a:rPr lang="en-IN" dirty="0" err="1"/>
              <a:t>customer.getEmailId</a:t>
            </a:r>
            <a:r>
              <a:rPr lang="en-IN" dirty="0"/>
              <a:t>());</a:t>
            </a:r>
          </a:p>
          <a:p>
            <a:r>
              <a:rPr lang="en-IN" dirty="0"/>
              <a:t>		customer2.setName(</a:t>
            </a:r>
            <a:r>
              <a:rPr lang="en-IN" dirty="0" err="1"/>
              <a:t>customer.getName</a:t>
            </a:r>
            <a:r>
              <a:rPr lang="en-IN" dirty="0"/>
              <a:t>());</a:t>
            </a:r>
          </a:p>
          <a:p>
            <a:r>
              <a:rPr lang="en-IN" dirty="0"/>
              <a:t>		return customer2;</a:t>
            </a:r>
          </a:p>
          <a:p>
            <a:r>
              <a:rPr lang="en-IN" dirty="0"/>
              <a:t>	}</a:t>
            </a:r>
          </a:p>
          <a:p>
            <a:r>
              <a:rPr lang="en-IN" dirty="0"/>
              <a:t>	</a:t>
            </a:r>
          </a:p>
        </p:txBody>
      </p:sp>
    </p:spTree>
    <p:extLst>
      <p:ext uri="{BB962C8B-B14F-4D97-AF65-F5344CB8AC3E}">
        <p14:creationId xmlns:p14="http://schemas.microsoft.com/office/powerpoint/2010/main" val="227894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63AF1A-924E-16AE-217E-61A7B05CE2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38939C7-7634-20C0-F991-8B1127356559}"/>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3A23532-C9BB-38BA-17D7-F57D818138B7}"/>
              </a:ext>
            </a:extLst>
          </p:cNvPr>
          <p:cNvSpPr txBox="1"/>
          <p:nvPr/>
        </p:nvSpPr>
        <p:spPr>
          <a:xfrm>
            <a:off x="278090" y="874065"/>
            <a:ext cx="11241464" cy="3785652"/>
          </a:xfrm>
          <a:prstGeom prst="rect">
            <a:avLst/>
          </a:prstGeom>
          <a:noFill/>
        </p:spPr>
        <p:txBody>
          <a:bodyPr wrap="square">
            <a:spAutoFit/>
          </a:bodyPr>
          <a:lstStyle/>
          <a:p>
            <a:r>
              <a:rPr lang="en-US" sz="2000" dirty="0">
                <a:solidFill>
                  <a:schemeClr val="tx1">
                    <a:lumMod val="65000"/>
                    <a:lumOff val="35000"/>
                  </a:schemeClr>
                </a:solidFill>
                <a:effectLst/>
              </a:rPr>
              <a:t>Suppose for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 you want to develop REST API to expose its following functionalities:</a:t>
            </a:r>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effectLst/>
              </a:rPr>
              <a:t>Add a customer</a:t>
            </a:r>
          </a:p>
          <a:p>
            <a:pPr>
              <a:buFont typeface="+mj-lt"/>
              <a:buAutoNum type="arabicPeriod"/>
            </a:pPr>
            <a:r>
              <a:rPr lang="en-US" sz="2000" dirty="0">
                <a:solidFill>
                  <a:schemeClr val="tx1">
                    <a:lumMod val="65000"/>
                    <a:lumOff val="35000"/>
                  </a:schemeClr>
                </a:solidFill>
                <a:effectLst/>
              </a:rPr>
              <a:t>Get all customers</a:t>
            </a:r>
          </a:p>
          <a:p>
            <a:pPr>
              <a:buFont typeface="+mj-lt"/>
              <a:buAutoNum type="arabicPeriod"/>
            </a:pPr>
            <a:r>
              <a:rPr lang="en-US" sz="2000" dirty="0">
                <a:solidFill>
                  <a:schemeClr val="tx1">
                    <a:lumMod val="65000"/>
                    <a:lumOff val="35000"/>
                  </a:schemeClr>
                </a:solidFill>
                <a:effectLst/>
              </a:rPr>
              <a:t>Update customer details</a:t>
            </a:r>
          </a:p>
          <a:p>
            <a:pPr>
              <a:buFont typeface="+mj-lt"/>
              <a:buAutoNum type="arabicPeriod"/>
            </a:pPr>
            <a:r>
              <a:rPr lang="en-US" sz="2000" dirty="0">
                <a:solidFill>
                  <a:schemeClr val="tx1">
                    <a:lumMod val="65000"/>
                    <a:lumOff val="35000"/>
                  </a:schemeClr>
                </a:solidFill>
                <a:effectLst/>
              </a:rPr>
              <a:t>Fetch details of particular customer</a:t>
            </a:r>
          </a:p>
          <a:p>
            <a:pPr>
              <a:buFont typeface="+mj-lt"/>
              <a:buAutoNum type="arabicPeriod"/>
            </a:pPr>
            <a:r>
              <a:rPr lang="en-US" sz="2000" dirty="0">
                <a:solidFill>
                  <a:schemeClr val="tx1">
                    <a:lumMod val="65000"/>
                    <a:lumOff val="35000"/>
                  </a:schemeClr>
                </a:solidFill>
                <a:effectLst/>
              </a:rPr>
              <a:t>Delete a customer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do this you have to create Spring controller class and implement the REST API endpoints in it. The methods in controller class which implement REST endpoints are called as REST controller methods. Now to implement above requirements you will create </a:t>
            </a:r>
            <a:r>
              <a:rPr lang="en-US" sz="2000" dirty="0" err="1">
                <a:solidFill>
                  <a:schemeClr val="tx1">
                    <a:lumMod val="65000"/>
                    <a:lumOff val="35000"/>
                  </a:schemeClr>
                </a:solidFill>
                <a:effectLst/>
              </a:rPr>
              <a:t>CustomerAPI</a:t>
            </a:r>
            <a:r>
              <a:rPr lang="en-US" sz="2000" dirty="0">
                <a:solidFill>
                  <a:schemeClr val="tx1">
                    <a:lumMod val="65000"/>
                    <a:lumOff val="35000"/>
                  </a:schemeClr>
                </a:solidFill>
                <a:effectLst/>
              </a:rPr>
              <a:t> Spring controller class. The following table shows the REST end points, HTTP methods and REST controller methods that you are going to implement in this class:</a:t>
            </a:r>
          </a:p>
        </p:txBody>
      </p:sp>
      <p:pic>
        <p:nvPicPr>
          <p:cNvPr id="7" name="Picture 6">
            <a:extLst>
              <a:ext uri="{FF2B5EF4-FFF2-40B4-BE49-F238E27FC236}">
                <a16:creationId xmlns:a16="http://schemas.microsoft.com/office/drawing/2014/main" id="{507D7687-F25F-27E4-F6AA-3453CFA1E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380" y="4736508"/>
            <a:ext cx="9629775" cy="1543050"/>
          </a:xfrm>
          <a:prstGeom prst="rect">
            <a:avLst/>
          </a:prstGeom>
        </p:spPr>
      </p:pic>
    </p:spTree>
    <p:extLst>
      <p:ext uri="{BB962C8B-B14F-4D97-AF65-F5344CB8AC3E}">
        <p14:creationId xmlns:p14="http://schemas.microsoft.com/office/powerpoint/2010/main" val="2277571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E7CD74-BC97-BECB-17DE-0FC27AE62F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846A66-7911-5FD4-D3B0-FB4FB83B430F}"/>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5230C8B2-BD71-4A14-3952-5EA58980045F}"/>
              </a:ext>
            </a:extLst>
          </p:cNvPr>
          <p:cNvSpPr txBox="1"/>
          <p:nvPr/>
        </p:nvSpPr>
        <p:spPr>
          <a:xfrm>
            <a:off x="199534" y="864718"/>
            <a:ext cx="11792932" cy="4801314"/>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customerRepository.findAll</a:t>
            </a:r>
            <a:r>
              <a:rPr lang="en-IN" dirty="0"/>
              <a:t>();</a:t>
            </a:r>
          </a:p>
          <a:p>
            <a:r>
              <a:rPr lang="en-IN" dirty="0"/>
              <a:t>		List&lt;</a:t>
            </a:r>
            <a:r>
              <a:rPr lang="en-IN" dirty="0" err="1"/>
              <a:t>CustomerDTO</a:t>
            </a:r>
            <a:r>
              <a:rPr lang="en-IN" dirty="0"/>
              <a:t>&gt; customers2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a:t>
            </a:r>
            <a:r>
              <a:rPr lang="en-IN" dirty="0"/>
              <a:t> = new </a:t>
            </a:r>
            <a:r>
              <a:rPr lang="en-IN" dirty="0" err="1"/>
              <a:t>CustomerDTO</a:t>
            </a:r>
            <a:r>
              <a:rPr lang="en-IN" dirty="0"/>
              <a:t>();</a:t>
            </a:r>
          </a:p>
          <a:p>
            <a:r>
              <a:rPr lang="en-IN" dirty="0"/>
              <a:t>			</a:t>
            </a:r>
            <a:r>
              <a:rPr lang="en-IN" dirty="0" err="1"/>
              <a:t>cust.setCustomerId</a:t>
            </a:r>
            <a:r>
              <a:rPr lang="en-IN" dirty="0"/>
              <a:t>(</a:t>
            </a:r>
            <a:r>
              <a:rPr lang="en-IN" dirty="0" err="1"/>
              <a:t>customer.getCustomerId</a:t>
            </a:r>
            <a:r>
              <a:rPr lang="en-IN" dirty="0"/>
              <a:t>());</a:t>
            </a:r>
          </a:p>
          <a:p>
            <a:r>
              <a:rPr lang="en-IN" dirty="0"/>
              <a:t>			</a:t>
            </a:r>
            <a:r>
              <a:rPr lang="en-IN" dirty="0" err="1"/>
              <a:t>cust.setDateOfBirth</a:t>
            </a:r>
            <a:r>
              <a:rPr lang="en-IN" dirty="0"/>
              <a:t>(</a:t>
            </a:r>
            <a:r>
              <a:rPr lang="en-IN" dirty="0" err="1"/>
              <a:t>customer.getDateOfBirth</a:t>
            </a:r>
            <a:r>
              <a:rPr lang="en-IN" dirty="0"/>
              <a:t>());</a:t>
            </a:r>
          </a:p>
          <a:p>
            <a:r>
              <a:rPr lang="en-IN" dirty="0"/>
              <a:t>			</a:t>
            </a:r>
            <a:r>
              <a:rPr lang="en-IN" dirty="0" err="1"/>
              <a:t>cust.setEmailId</a:t>
            </a:r>
            <a:r>
              <a:rPr lang="en-IN" dirty="0"/>
              <a:t>(</a:t>
            </a:r>
            <a:r>
              <a:rPr lang="en-IN" dirty="0" err="1"/>
              <a:t>customer.getEmailId</a:t>
            </a:r>
            <a:r>
              <a:rPr lang="en-IN" dirty="0"/>
              <a:t>());</a:t>
            </a:r>
          </a:p>
          <a:p>
            <a:r>
              <a:rPr lang="en-IN" dirty="0"/>
              <a:t>			</a:t>
            </a:r>
            <a:r>
              <a:rPr lang="en-IN" dirty="0" err="1"/>
              <a:t>cust.setName</a:t>
            </a:r>
            <a:r>
              <a:rPr lang="en-IN" dirty="0"/>
              <a:t>(</a:t>
            </a:r>
            <a:r>
              <a:rPr lang="en-IN" dirty="0" err="1"/>
              <a:t>customer.getName</a:t>
            </a:r>
            <a:r>
              <a:rPr lang="en-IN" dirty="0"/>
              <a:t>());</a:t>
            </a:r>
          </a:p>
          <a:p>
            <a:r>
              <a:rPr lang="en-IN" dirty="0"/>
              <a:t>			customers2.add(</a:t>
            </a:r>
            <a:r>
              <a:rPr lang="en-IN" dirty="0" err="1"/>
              <a:t>cust</a:t>
            </a:r>
            <a:r>
              <a:rPr lang="en-IN" dirty="0"/>
              <a:t>);</a:t>
            </a:r>
          </a:p>
          <a:p>
            <a:r>
              <a:rPr lang="en-IN" dirty="0"/>
              <a:t>		});</a:t>
            </a:r>
          </a:p>
          <a:p>
            <a:r>
              <a:rPr lang="en-IN" dirty="0"/>
              <a:t>		if (customers2.isEmpty())</a:t>
            </a:r>
          </a:p>
          <a:p>
            <a:r>
              <a:rPr lang="en-IN" dirty="0"/>
              <a:t>			throw new </a:t>
            </a:r>
            <a:r>
              <a:rPr lang="en-IN" dirty="0" err="1"/>
              <a:t>hndBankException</a:t>
            </a:r>
            <a:r>
              <a:rPr lang="en-IN" dirty="0"/>
              <a:t>("</a:t>
            </a:r>
            <a:r>
              <a:rPr lang="en-IN" dirty="0" err="1"/>
              <a:t>Service.CUSTOMERS_NOT_FOUND</a:t>
            </a:r>
            <a:r>
              <a:rPr lang="en-IN" dirty="0"/>
              <a:t>");</a:t>
            </a:r>
          </a:p>
          <a:p>
            <a:r>
              <a:rPr lang="en-IN" dirty="0"/>
              <a:t>		return customers2;</a:t>
            </a:r>
          </a:p>
          <a:p>
            <a:r>
              <a:rPr lang="en-IN" dirty="0"/>
              <a:t>	}</a:t>
            </a:r>
          </a:p>
          <a:p>
            <a:r>
              <a:rPr lang="en-IN" dirty="0"/>
              <a:t>	</a:t>
            </a:r>
          </a:p>
        </p:txBody>
      </p:sp>
    </p:spTree>
    <p:extLst>
      <p:ext uri="{BB962C8B-B14F-4D97-AF65-F5344CB8AC3E}">
        <p14:creationId xmlns:p14="http://schemas.microsoft.com/office/powerpoint/2010/main" val="1274911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CF575-30FD-A6E3-9AF2-893A2CAD06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99CEB4-A89A-A1DD-698B-F922B837F9BB}"/>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BF49F37F-F055-DA34-97CC-380E0EE04EA0}"/>
              </a:ext>
            </a:extLst>
          </p:cNvPr>
          <p:cNvSpPr txBox="1"/>
          <p:nvPr/>
        </p:nvSpPr>
        <p:spPr>
          <a:xfrm>
            <a:off x="546755" y="889843"/>
            <a:ext cx="11397006" cy="5078313"/>
          </a:xfrm>
          <a:prstGeom prst="rect">
            <a:avLst/>
          </a:prstGeom>
          <a:noFill/>
        </p:spPr>
        <p:txBody>
          <a:bodyPr wrap="square">
            <a:spAutoFit/>
          </a:bodyPr>
          <a:lstStyle/>
          <a:p>
            <a:r>
              <a:rPr lang="en-IN" dirty="0"/>
              <a:t>@Override</a:t>
            </a:r>
          </a:p>
          <a:p>
            <a:r>
              <a:rPr lang="en-IN" dirty="0"/>
              <a:t>	public Integer </a:t>
            </a:r>
            <a:r>
              <a:rPr lang="en-IN" dirty="0" err="1"/>
              <a:t>addCustomer</a:t>
            </a:r>
            <a:r>
              <a:rPr lang="en-IN" dirty="0"/>
              <a:t>(</a:t>
            </a:r>
            <a:r>
              <a:rPr lang="en-IN" dirty="0" err="1"/>
              <a:t>CustomerDTO</a:t>
            </a:r>
            <a:r>
              <a:rPr lang="en-IN" dirty="0"/>
              <a:t> customer) throws </a:t>
            </a:r>
            <a:r>
              <a:rPr lang="en-IN" dirty="0" err="1"/>
              <a:t>hndBankException</a:t>
            </a:r>
            <a:r>
              <a:rPr lang="en-IN" dirty="0"/>
              <a:t> {</a:t>
            </a:r>
          </a:p>
          <a:p>
            <a:r>
              <a:rPr lang="en-IN" dirty="0"/>
              <a:t>		Customer </a:t>
            </a:r>
            <a:r>
              <a:rPr lang="en-IN" dirty="0" err="1"/>
              <a:t>customerEntity</a:t>
            </a:r>
            <a:r>
              <a:rPr lang="en-IN" dirty="0"/>
              <a:t> = new Customer();</a:t>
            </a:r>
          </a:p>
          <a:p>
            <a:r>
              <a:rPr lang="en-IN" dirty="0"/>
              <a:t>		</a:t>
            </a:r>
            <a:r>
              <a:rPr lang="en-IN" dirty="0" err="1"/>
              <a:t>customerEntity.setDateOfBirth</a:t>
            </a:r>
            <a:r>
              <a:rPr lang="en-IN" dirty="0"/>
              <a:t>(</a:t>
            </a:r>
            <a:r>
              <a:rPr lang="en-IN" dirty="0" err="1"/>
              <a:t>customer.getDateOfBirth</a:t>
            </a:r>
            <a:r>
              <a:rPr lang="en-IN" dirty="0"/>
              <a:t>());</a:t>
            </a:r>
          </a:p>
          <a:p>
            <a:r>
              <a:rPr lang="en-IN" dirty="0"/>
              <a:t>		</a:t>
            </a:r>
            <a:r>
              <a:rPr lang="en-IN" dirty="0" err="1"/>
              <a:t>customerEntity.setEmailId</a:t>
            </a:r>
            <a:r>
              <a:rPr lang="en-IN" dirty="0"/>
              <a:t>(</a:t>
            </a:r>
            <a:r>
              <a:rPr lang="en-IN" dirty="0" err="1"/>
              <a:t>customer.getEmailId</a:t>
            </a:r>
            <a:r>
              <a:rPr lang="en-IN" dirty="0"/>
              <a:t>());</a:t>
            </a:r>
          </a:p>
          <a:p>
            <a:r>
              <a:rPr lang="en-IN" dirty="0"/>
              <a:t>		</a:t>
            </a:r>
            <a:r>
              <a:rPr lang="en-IN" dirty="0" err="1"/>
              <a:t>customerEntity.setName</a:t>
            </a:r>
            <a:r>
              <a:rPr lang="en-IN" dirty="0"/>
              <a:t>(</a:t>
            </a:r>
            <a:r>
              <a:rPr lang="en-IN" dirty="0" err="1"/>
              <a:t>customer.getName</a:t>
            </a:r>
            <a:r>
              <a:rPr lang="en-IN" dirty="0"/>
              <a:t>());</a:t>
            </a:r>
          </a:p>
          <a:p>
            <a:r>
              <a:rPr lang="en-IN" dirty="0"/>
              <a:t>		</a:t>
            </a:r>
            <a:r>
              <a:rPr lang="en-IN" dirty="0" err="1"/>
              <a:t>customerEntity.setCustomerId</a:t>
            </a:r>
            <a:r>
              <a:rPr lang="en-IN" dirty="0"/>
              <a:t>(</a:t>
            </a:r>
            <a:r>
              <a:rPr lang="en-IN" dirty="0" err="1"/>
              <a:t>customer.getCustomerId</a:t>
            </a:r>
            <a:r>
              <a:rPr lang="en-IN" dirty="0"/>
              <a:t>());</a:t>
            </a:r>
          </a:p>
          <a:p>
            <a:r>
              <a:rPr lang="en-IN" dirty="0"/>
              <a:t>		Customer customerEntity2 = </a:t>
            </a:r>
            <a:r>
              <a:rPr lang="en-IN" dirty="0" err="1"/>
              <a:t>customerRepository.save</a:t>
            </a:r>
            <a:r>
              <a:rPr lang="en-IN" dirty="0"/>
              <a:t>(</a:t>
            </a:r>
            <a:r>
              <a:rPr lang="en-IN" dirty="0" err="1"/>
              <a:t>customerEntity</a:t>
            </a:r>
            <a:r>
              <a:rPr lang="en-IN" dirty="0"/>
              <a:t>);</a:t>
            </a:r>
          </a:p>
          <a:p>
            <a:r>
              <a:rPr lang="en-IN" dirty="0"/>
              <a:t>		return customerEntity2.getCustomerId();</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customer = </a:t>
            </a:r>
            <a:r>
              <a:rPr lang="en-IN" dirty="0" err="1"/>
              <a:t>customerRepository.findById</a:t>
            </a:r>
            <a:r>
              <a:rPr lang="en-IN" dirty="0"/>
              <a:t>(</a:t>
            </a:r>
            <a:r>
              <a:rPr lang="en-IN" dirty="0" err="1"/>
              <a:t>customerId</a:t>
            </a:r>
            <a:r>
              <a:rPr lang="en-IN" dirty="0"/>
              <a:t>);</a:t>
            </a:r>
          </a:p>
          <a:p>
            <a:r>
              <a:rPr lang="en-IN" dirty="0"/>
              <a:t>		Customer c = </a:t>
            </a:r>
            <a:r>
              <a:rPr lang="en-IN" dirty="0" err="1"/>
              <a:t>customer.orElseThrow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c.setEmailId</a:t>
            </a:r>
            <a:r>
              <a:rPr lang="en-IN" dirty="0"/>
              <a:t>(</a:t>
            </a:r>
            <a:r>
              <a:rPr lang="en-IN" dirty="0" err="1"/>
              <a:t>emailId</a:t>
            </a:r>
            <a:r>
              <a:rPr lang="en-IN" dirty="0"/>
              <a:t>);</a:t>
            </a:r>
          </a:p>
          <a:p>
            <a:r>
              <a:rPr lang="en-IN" dirty="0"/>
              <a:t>	}</a:t>
            </a:r>
          </a:p>
          <a:p>
            <a:r>
              <a:rPr lang="en-IN" dirty="0"/>
              <a:t>}</a:t>
            </a:r>
          </a:p>
        </p:txBody>
      </p:sp>
    </p:spTree>
    <p:extLst>
      <p:ext uri="{BB962C8B-B14F-4D97-AF65-F5344CB8AC3E}">
        <p14:creationId xmlns:p14="http://schemas.microsoft.com/office/powerpoint/2010/main" val="822247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B6CCCC-ECDC-D5FA-18CA-DD79CAC64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F9C1AE-7B76-04B1-E356-4877A1F1703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800CB0F0-06EF-65E2-F0C0-7A77590459CF}"/>
              </a:ext>
            </a:extLst>
          </p:cNvPr>
          <p:cNvSpPr txBox="1"/>
          <p:nvPr/>
        </p:nvSpPr>
        <p:spPr>
          <a:xfrm>
            <a:off x="989028" y="657222"/>
            <a:ext cx="9766955" cy="400110"/>
          </a:xfrm>
          <a:prstGeom prst="rect">
            <a:avLst/>
          </a:prstGeom>
          <a:noFill/>
        </p:spPr>
        <p:txBody>
          <a:bodyPr wrap="square">
            <a:spAutoFit/>
          </a:bodyPr>
          <a:lstStyle/>
          <a:p>
            <a:r>
              <a:rPr lang="en-US" sz="2000" b="1" dirty="0">
                <a:solidFill>
                  <a:schemeClr val="tx1">
                    <a:lumMod val="65000"/>
                    <a:lumOff val="35000"/>
                  </a:schemeClr>
                </a:solidFill>
              </a:rPr>
              <a:t>Step 4 : </a:t>
            </a:r>
            <a:r>
              <a:rPr lang="en-US" sz="2000" dirty="0">
                <a:solidFill>
                  <a:schemeClr val="tx1">
                    <a:lumMod val="65000"/>
                    <a:lumOff val="35000"/>
                  </a:schemeClr>
                </a:solidFill>
              </a:rPr>
              <a:t>Add </a:t>
            </a:r>
            <a:r>
              <a:rPr lang="en-US" sz="2000" dirty="0" err="1">
                <a:solidFill>
                  <a:schemeClr val="tx1">
                    <a:lumMod val="65000"/>
                    <a:lumOff val="35000"/>
                  </a:schemeClr>
                </a:solidFill>
              </a:rPr>
              <a:t>updateCustomer</a:t>
            </a:r>
            <a:r>
              <a:rPr lang="en-US" sz="2000" dirty="0">
                <a:solidFill>
                  <a:schemeClr val="tx1">
                    <a:lumMod val="65000"/>
                    <a:lumOff val="35000"/>
                  </a:schemeClr>
                </a:solidFill>
              </a:rPr>
              <a:t>() in </a:t>
            </a:r>
            <a:r>
              <a:rPr lang="en-US" sz="2000" dirty="0" err="1">
                <a:solidFill>
                  <a:schemeClr val="tx1">
                    <a:lumMod val="65000"/>
                    <a:lumOff val="35000"/>
                  </a:schemeClr>
                </a:solidFill>
              </a:rPr>
              <a:t>CustomerAPI</a:t>
            </a:r>
            <a:r>
              <a:rPr lang="en-US" sz="2000" dirty="0">
                <a:solidFill>
                  <a:schemeClr val="tx1">
                    <a:lumMod val="65000"/>
                    <a:lumOff val="35000"/>
                  </a:schemeClr>
                </a:solidFill>
              </a:rPr>
              <a:t>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B221396-8484-D45C-AEE1-FEB2D46B0FD1}"/>
              </a:ext>
            </a:extLst>
          </p:cNvPr>
          <p:cNvSpPr txBox="1"/>
          <p:nvPr/>
        </p:nvSpPr>
        <p:spPr>
          <a:xfrm>
            <a:off x="164969" y="1126485"/>
            <a:ext cx="11862062" cy="5078313"/>
          </a:xfrm>
          <a:prstGeom prst="rect">
            <a:avLst/>
          </a:prstGeom>
          <a:noFill/>
        </p:spPr>
        <p:txBody>
          <a:bodyPr wrap="square">
            <a:spAutoFit/>
          </a:bodyPr>
          <a:lstStyle/>
          <a:p>
            <a:r>
              <a:rPr lang="en-IN" dirty="0"/>
              <a:t>@RestController</a:t>
            </a:r>
          </a:p>
          <a:p>
            <a:r>
              <a:rPr lang="en-IN" dirty="0"/>
              <a:t>@RequestMapping(value = "/</a:t>
            </a:r>
            <a:r>
              <a:rPr lang="en-IN" dirty="0" err="1"/>
              <a:t>hndbank</a:t>
            </a:r>
            <a:r>
              <a:rPr lang="en-IN" dirty="0"/>
              <a:t>")</a:t>
            </a:r>
          </a:p>
          <a:p>
            <a:r>
              <a:rPr lang="en-IN" dirty="0"/>
              <a:t>public class </a:t>
            </a:r>
            <a:r>
              <a:rPr lang="en-IN" dirty="0" err="1"/>
              <a:t>CustomerAPI</a:t>
            </a:r>
            <a:r>
              <a:rPr lang="en-IN" dirty="0"/>
              <a:t> {</a:t>
            </a:r>
          </a:p>
          <a:p>
            <a:r>
              <a:rPr lang="en-IN" dirty="0"/>
              <a:t>	@Autowired</a:t>
            </a:r>
          </a:p>
          <a:p>
            <a:r>
              <a:rPr lang="en-IN" dirty="0"/>
              <a:t>	private </a:t>
            </a:r>
            <a:r>
              <a:rPr lang="en-IN" dirty="0" err="1"/>
              <a:t>CustomerService</a:t>
            </a:r>
            <a:r>
              <a:rPr lang="en-IN" dirty="0"/>
              <a:t> </a:t>
            </a:r>
            <a:r>
              <a:rPr lang="en-IN" dirty="0" err="1"/>
              <a:t>customerService</a:t>
            </a:r>
            <a:r>
              <a:rPr lang="en-IN" dirty="0"/>
              <a:t>;</a:t>
            </a:r>
          </a:p>
          <a:p>
            <a:r>
              <a:rPr lang="en-IN" dirty="0"/>
              <a:t>	@Autowired</a:t>
            </a:r>
          </a:p>
          <a:p>
            <a:r>
              <a:rPr lang="en-IN" dirty="0"/>
              <a:t>	private Environment </a:t>
            </a:r>
            <a:r>
              <a:rPr lang="en-IN" dirty="0" err="1"/>
              <a:t>environment</a:t>
            </a:r>
            <a:r>
              <a:rPr lang="en-IN" dirty="0"/>
              <a:t>;</a:t>
            </a:r>
          </a:p>
          <a:p>
            <a:r>
              <a:rPr lang="en-IN" dirty="0"/>
              <a:t>	@GetMapping(value = "/customers")</a:t>
            </a:r>
          </a:p>
          <a:p>
            <a:r>
              <a:rPr lang="en-IN" dirty="0"/>
              <a:t>	public </a:t>
            </a:r>
            <a:r>
              <a:rPr lang="en-IN" dirty="0" err="1"/>
              <a:t>ResponseEntity</a:t>
            </a:r>
            <a:r>
              <a:rPr lang="en-IN" dirty="0"/>
              <a:t>&lt;List&lt;</a:t>
            </a:r>
            <a:r>
              <a:rPr lang="en-IN" dirty="0" err="1"/>
              <a:t>CustomerDTO</a:t>
            </a:r>
            <a:r>
              <a:rPr lang="en-IN" dirty="0"/>
              <a:t>&gt;&gt; </a:t>
            </a:r>
            <a:r>
              <a:rPr lang="en-IN" dirty="0" err="1"/>
              <a:t>getAllCustomers</a:t>
            </a:r>
            <a:r>
              <a:rPr lang="en-IN" dirty="0"/>
              <a:t>() throws </a:t>
            </a:r>
            <a:r>
              <a:rPr lang="en-IN" dirty="0" err="1"/>
              <a:t>hndBankException</a:t>
            </a:r>
            <a:r>
              <a:rPr lang="en-IN" dirty="0"/>
              <a:t> {</a:t>
            </a:r>
          </a:p>
          <a:p>
            <a:r>
              <a:rPr lang="en-IN" dirty="0"/>
              <a:t>		List&lt;</a:t>
            </a:r>
            <a:r>
              <a:rPr lang="en-IN" dirty="0" err="1"/>
              <a:t>CustomerDTO</a:t>
            </a:r>
            <a:r>
              <a:rPr lang="en-IN" dirty="0"/>
              <a:t>&gt; </a:t>
            </a:r>
            <a:r>
              <a:rPr lang="en-IN" dirty="0" err="1"/>
              <a:t>customerList</a:t>
            </a:r>
            <a:r>
              <a:rPr lang="en-IN" dirty="0"/>
              <a:t> = </a:t>
            </a:r>
            <a:r>
              <a:rPr lang="en-IN" dirty="0" err="1"/>
              <a:t>customerService.getAllCustomers</a:t>
            </a:r>
            <a:r>
              <a:rPr lang="en-IN" dirty="0"/>
              <a:t>();</a:t>
            </a:r>
          </a:p>
          <a:p>
            <a:r>
              <a:rPr lang="en-IN" dirty="0"/>
              <a:t>		return new </a:t>
            </a:r>
            <a:r>
              <a:rPr lang="en-IN" dirty="0" err="1"/>
              <a:t>ResponseEntity</a:t>
            </a:r>
            <a:r>
              <a:rPr lang="en-IN" dirty="0"/>
              <a:t>&lt;&gt;(</a:t>
            </a:r>
            <a:r>
              <a:rPr lang="en-IN" dirty="0" err="1"/>
              <a:t>customerList</a:t>
            </a:r>
            <a:r>
              <a:rPr lang="en-IN" dirty="0"/>
              <a:t>, </a:t>
            </a:r>
            <a:r>
              <a:rPr lang="en-IN" dirty="0" err="1"/>
              <a:t>HttpStatus.OK</a:t>
            </a:r>
            <a:r>
              <a:rPr lang="en-IN" dirty="0"/>
              <a:t>);</a:t>
            </a:r>
          </a:p>
          <a:p>
            <a:r>
              <a:rPr lang="en-IN" dirty="0"/>
              <a:t>	}</a:t>
            </a:r>
          </a:p>
          <a:p>
            <a:r>
              <a:rPr lang="en-IN" dirty="0"/>
              <a:t>	@GetMapping(value = "/customers/{</a:t>
            </a:r>
            <a:r>
              <a:rPr lang="en-IN" dirty="0" err="1"/>
              <a:t>customerId</a:t>
            </a:r>
            <a:r>
              <a:rPr lang="en-IN" dirty="0"/>
              <a:t>}")</a:t>
            </a:r>
          </a:p>
          <a:p>
            <a:r>
              <a:rPr lang="en-IN" dirty="0"/>
              <a:t>	public </a:t>
            </a:r>
            <a:r>
              <a:rPr lang="en-IN" dirty="0" err="1"/>
              <a:t>ResponseEntity</a:t>
            </a:r>
            <a:r>
              <a:rPr lang="en-IN" dirty="0"/>
              <a:t>&lt;</a:t>
            </a:r>
            <a:r>
              <a:rPr lang="en-IN" dirty="0" err="1"/>
              <a:t>CustomerDTO</a:t>
            </a:r>
            <a:r>
              <a:rPr lang="en-IN" dirty="0"/>
              <a:t>&gt; </a:t>
            </a:r>
            <a:r>
              <a:rPr lang="en-IN" dirty="0" err="1"/>
              <a:t>getCustomer</a:t>
            </a:r>
            <a:r>
              <a:rPr lang="en-IN" dirty="0"/>
              <a:t>(@PathVariable 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customer = </a:t>
            </a:r>
            <a:r>
              <a:rPr lang="en-IN" dirty="0" err="1"/>
              <a:t>customerService.getCustomer</a:t>
            </a:r>
            <a:r>
              <a:rPr lang="en-IN" dirty="0"/>
              <a:t>(</a:t>
            </a:r>
            <a:r>
              <a:rPr lang="en-IN" dirty="0" err="1"/>
              <a:t>customerId</a:t>
            </a:r>
            <a:r>
              <a:rPr lang="en-IN" dirty="0"/>
              <a:t>);</a:t>
            </a:r>
          </a:p>
          <a:p>
            <a:r>
              <a:rPr lang="en-IN" dirty="0"/>
              <a:t>		return new </a:t>
            </a:r>
            <a:r>
              <a:rPr lang="en-IN" dirty="0" err="1"/>
              <a:t>ResponseEntity</a:t>
            </a:r>
            <a:r>
              <a:rPr lang="en-IN" dirty="0"/>
              <a:t>&lt;&gt;(customer, </a:t>
            </a:r>
            <a:r>
              <a:rPr lang="en-IN" dirty="0" err="1"/>
              <a:t>HttpStatus.OK</a:t>
            </a:r>
            <a:r>
              <a:rPr lang="en-IN" dirty="0"/>
              <a:t>);</a:t>
            </a:r>
          </a:p>
          <a:p>
            <a:r>
              <a:rPr lang="en-IN" dirty="0"/>
              <a:t>	}</a:t>
            </a:r>
          </a:p>
          <a:p>
            <a:r>
              <a:rPr lang="en-IN" dirty="0"/>
              <a:t>	</a:t>
            </a:r>
          </a:p>
        </p:txBody>
      </p:sp>
    </p:spTree>
    <p:extLst>
      <p:ext uri="{BB962C8B-B14F-4D97-AF65-F5344CB8AC3E}">
        <p14:creationId xmlns:p14="http://schemas.microsoft.com/office/powerpoint/2010/main" val="2015557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E7E337-E473-F233-1B72-D8FBC8BCED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797CC1-C017-1FF2-E649-A6D661C932D8}"/>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0DD40D5B-DCA8-5762-5542-E601AB6203C7}"/>
              </a:ext>
            </a:extLst>
          </p:cNvPr>
          <p:cNvSpPr txBox="1"/>
          <p:nvPr/>
        </p:nvSpPr>
        <p:spPr>
          <a:xfrm>
            <a:off x="152400" y="1443321"/>
            <a:ext cx="11887200" cy="4247317"/>
          </a:xfrm>
          <a:prstGeom prst="rect">
            <a:avLst/>
          </a:prstGeom>
          <a:noFill/>
        </p:spPr>
        <p:txBody>
          <a:bodyPr wrap="square">
            <a:spAutoFit/>
          </a:bodyPr>
          <a:lstStyle/>
          <a:p>
            <a:r>
              <a:rPr lang="en-IN" dirty="0"/>
              <a:t>@PostMapping(value = "/customers")</a:t>
            </a:r>
          </a:p>
          <a:p>
            <a:r>
              <a:rPr lang="en-IN" dirty="0"/>
              <a:t>	public </a:t>
            </a:r>
            <a:r>
              <a:rPr lang="en-IN" dirty="0" err="1"/>
              <a:t>ResponseEntity</a:t>
            </a:r>
            <a:r>
              <a:rPr lang="en-IN" dirty="0"/>
              <a:t>&lt;String&gt; </a:t>
            </a:r>
            <a:r>
              <a:rPr lang="en-IN" dirty="0" err="1"/>
              <a:t>addCustomer</a:t>
            </a:r>
            <a:r>
              <a:rPr lang="en-IN" dirty="0"/>
              <a:t>(@RequestBody </a:t>
            </a:r>
            <a:r>
              <a:rPr lang="en-IN" dirty="0" err="1"/>
              <a:t>CustomerDTO</a:t>
            </a:r>
            <a:r>
              <a:rPr lang="en-IN" dirty="0"/>
              <a:t> customer) throws </a:t>
            </a:r>
            <a:r>
              <a:rPr lang="en-IN" dirty="0" err="1"/>
              <a:t>hndBankException</a:t>
            </a:r>
            <a:r>
              <a:rPr lang="en-IN" dirty="0"/>
              <a:t> {</a:t>
            </a:r>
          </a:p>
          <a:p>
            <a:r>
              <a:rPr lang="en-IN" dirty="0"/>
              <a:t>		Integer </a:t>
            </a:r>
            <a:r>
              <a:rPr lang="en-IN" dirty="0" err="1"/>
              <a:t>customerId</a:t>
            </a:r>
            <a:r>
              <a:rPr lang="en-IN" dirty="0"/>
              <a:t> = </a:t>
            </a:r>
            <a:r>
              <a:rPr lang="en-IN" dirty="0" err="1"/>
              <a:t>customerService.addCustomer</a:t>
            </a:r>
            <a:r>
              <a:rPr lang="en-IN" dirty="0"/>
              <a:t>(customer);</a:t>
            </a:r>
          </a:p>
          <a:p>
            <a:r>
              <a:rPr lang="en-IN" dirty="0"/>
              <a:t>		String </a:t>
            </a:r>
            <a:r>
              <a:rPr lang="en-IN" dirty="0" err="1"/>
              <a:t>successMessage</a:t>
            </a:r>
            <a:r>
              <a:rPr lang="en-IN" dirty="0"/>
              <a:t> = </a:t>
            </a:r>
            <a:r>
              <a:rPr lang="en-IN" dirty="0" err="1"/>
              <a:t>environment.getProperty</a:t>
            </a:r>
            <a:r>
              <a:rPr lang="en-IN" dirty="0"/>
              <a:t>("API.INSERT_SUCCESS") + </a:t>
            </a:r>
            <a:r>
              <a:rPr lang="en-IN" dirty="0" err="1"/>
              <a:t>customerId</a:t>
            </a:r>
            <a:r>
              <a:rPr lang="en-IN" dirty="0"/>
              <a:t>;</a:t>
            </a:r>
          </a:p>
          <a:p>
            <a:r>
              <a:rPr lang="en-IN" dirty="0"/>
              <a:t>		return new </a:t>
            </a:r>
            <a:r>
              <a:rPr lang="en-IN" dirty="0" err="1"/>
              <a:t>ResponseEntity</a:t>
            </a:r>
            <a:r>
              <a:rPr lang="en-IN" dirty="0"/>
              <a:t>&lt;&gt;(</a:t>
            </a:r>
            <a:r>
              <a:rPr lang="en-IN" dirty="0" err="1"/>
              <a:t>successMessage</a:t>
            </a:r>
            <a:r>
              <a:rPr lang="en-IN" dirty="0"/>
              <a:t>, </a:t>
            </a:r>
            <a:r>
              <a:rPr lang="en-IN" dirty="0" err="1"/>
              <a:t>HttpStatus.CREATED</a:t>
            </a:r>
            <a:r>
              <a:rPr lang="en-IN" dirty="0"/>
              <a:t>);</a:t>
            </a:r>
          </a:p>
          <a:p>
            <a:r>
              <a:rPr lang="en-IN" dirty="0"/>
              <a:t>	}</a:t>
            </a:r>
          </a:p>
          <a:p>
            <a:r>
              <a:rPr lang="en-IN" dirty="0"/>
              <a:t>	@PutMapping(value = "/customers/{</a:t>
            </a:r>
            <a:r>
              <a:rPr lang="en-IN" dirty="0" err="1"/>
              <a:t>customerId</a:t>
            </a:r>
            <a:r>
              <a:rPr lang="en-IN" dirty="0"/>
              <a:t>}")</a:t>
            </a:r>
          </a:p>
          <a:p>
            <a:r>
              <a:rPr lang="en-IN" dirty="0"/>
              <a:t>	public </a:t>
            </a:r>
            <a:r>
              <a:rPr lang="en-IN" dirty="0" err="1"/>
              <a:t>ResponseEntity</a:t>
            </a:r>
            <a:r>
              <a:rPr lang="en-IN" dirty="0"/>
              <a:t>&lt;String&gt; </a:t>
            </a:r>
            <a:r>
              <a:rPr lang="en-IN" dirty="0" err="1"/>
              <a:t>updateCustomer</a:t>
            </a:r>
            <a:r>
              <a:rPr lang="en-IN" dirty="0"/>
              <a:t>(@PathVariable Integer </a:t>
            </a:r>
            <a:r>
              <a:rPr lang="en-IN" dirty="0" err="1"/>
              <a:t>customerId</a:t>
            </a:r>
            <a:r>
              <a:rPr lang="en-IN" dirty="0"/>
              <a:t>, @RequestBody </a:t>
            </a:r>
            <a:r>
              <a:rPr lang="en-IN" dirty="0" err="1"/>
              <a:t>CustomerDTO</a:t>
            </a:r>
            <a:r>
              <a:rPr lang="en-IN" dirty="0"/>
              <a:t> customer)</a:t>
            </a:r>
          </a:p>
          <a:p>
            <a:r>
              <a:rPr lang="en-IN" dirty="0"/>
              <a:t>			throws </a:t>
            </a:r>
            <a:r>
              <a:rPr lang="en-IN" dirty="0" err="1"/>
              <a:t>hndBankException</a:t>
            </a:r>
            <a:r>
              <a:rPr lang="en-IN" dirty="0"/>
              <a:t> {</a:t>
            </a:r>
          </a:p>
          <a:p>
            <a:r>
              <a:rPr lang="en-IN" dirty="0"/>
              <a:t>		</a:t>
            </a:r>
            <a:r>
              <a:rPr lang="en-IN" dirty="0" err="1"/>
              <a:t>customerService.updateCustomer</a:t>
            </a:r>
            <a:r>
              <a:rPr lang="en-IN" dirty="0"/>
              <a:t>(</a:t>
            </a:r>
            <a:r>
              <a:rPr lang="en-IN" dirty="0" err="1"/>
              <a:t>customerId</a:t>
            </a:r>
            <a:r>
              <a:rPr lang="en-IN" dirty="0"/>
              <a:t>, </a:t>
            </a:r>
            <a:r>
              <a:rPr lang="en-IN" dirty="0" err="1"/>
              <a:t>customer.getEmailId</a:t>
            </a:r>
            <a:r>
              <a:rPr lang="en-IN" dirty="0"/>
              <a:t>());</a:t>
            </a:r>
          </a:p>
          <a:p>
            <a:r>
              <a:rPr lang="en-IN" dirty="0"/>
              <a:t>		String </a:t>
            </a:r>
            <a:r>
              <a:rPr lang="en-IN" dirty="0" err="1"/>
              <a:t>successMessage</a:t>
            </a:r>
            <a:r>
              <a:rPr lang="en-IN" dirty="0"/>
              <a:t> = </a:t>
            </a:r>
            <a:r>
              <a:rPr lang="en-IN" dirty="0" err="1"/>
              <a:t>environment.getProperty</a:t>
            </a:r>
            <a:r>
              <a:rPr lang="en-IN" dirty="0"/>
              <a:t>("API.UPDATE_SUCCESS");</a:t>
            </a:r>
          </a:p>
          <a:p>
            <a:r>
              <a:rPr lang="en-IN" dirty="0"/>
              <a:t>		return new </a:t>
            </a:r>
            <a:r>
              <a:rPr lang="en-IN" dirty="0" err="1"/>
              <a:t>ResponseEntity</a:t>
            </a:r>
            <a:r>
              <a:rPr lang="en-IN" dirty="0"/>
              <a:t>&lt;&gt;(</a:t>
            </a:r>
            <a:r>
              <a:rPr lang="en-IN" dirty="0" err="1"/>
              <a:t>successMessage</a:t>
            </a:r>
            <a:r>
              <a:rPr lang="en-IN" dirty="0"/>
              <a:t>, </a:t>
            </a:r>
            <a:r>
              <a:rPr lang="en-IN" dirty="0" err="1"/>
              <a:t>HttpStatus.OK</a:t>
            </a:r>
            <a:r>
              <a:rPr lang="en-IN" dirty="0"/>
              <a:t>);</a:t>
            </a:r>
          </a:p>
          <a:p>
            <a:r>
              <a:rPr lang="en-IN" dirty="0"/>
              <a:t>	}</a:t>
            </a:r>
          </a:p>
          <a:p>
            <a:r>
              <a:rPr lang="en-IN" dirty="0"/>
              <a:t>}</a:t>
            </a:r>
          </a:p>
        </p:txBody>
      </p:sp>
    </p:spTree>
    <p:extLst>
      <p:ext uri="{BB962C8B-B14F-4D97-AF65-F5344CB8AC3E}">
        <p14:creationId xmlns:p14="http://schemas.microsoft.com/office/powerpoint/2010/main" val="4052738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5351F8-446C-612F-B0B1-E93A126404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8B128-A187-712D-67F0-F5D7EAB69F29}"/>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3CE60ED6-F203-8693-07FA-9974533F1860}"/>
              </a:ext>
            </a:extLst>
          </p:cNvPr>
          <p:cNvSpPr txBox="1"/>
          <p:nvPr/>
        </p:nvSpPr>
        <p:spPr>
          <a:xfrm>
            <a:off x="989029" y="578904"/>
            <a:ext cx="6099142" cy="400110"/>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Add below properties in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A48F522-B2E7-8EF7-E17A-C344382BC9AF}"/>
              </a:ext>
            </a:extLst>
          </p:cNvPr>
          <p:cNvSpPr txBox="1"/>
          <p:nvPr/>
        </p:nvSpPr>
        <p:spPr>
          <a:xfrm>
            <a:off x="296944" y="1135085"/>
            <a:ext cx="6099142" cy="369332"/>
          </a:xfrm>
          <a:prstGeom prst="rect">
            <a:avLst/>
          </a:prstGeom>
          <a:noFill/>
        </p:spPr>
        <p:txBody>
          <a:bodyPr wrap="square">
            <a:spAutoFit/>
          </a:bodyPr>
          <a:lstStyle/>
          <a:p>
            <a:r>
              <a:rPr lang="en-IN" dirty="0"/>
              <a:t>API.UPDATE_SUCCESS=Customer email-id successfully updated.</a:t>
            </a:r>
          </a:p>
        </p:txBody>
      </p:sp>
      <p:sp>
        <p:nvSpPr>
          <p:cNvPr id="9" name="TextBox 8">
            <a:extLst>
              <a:ext uri="{FF2B5EF4-FFF2-40B4-BE49-F238E27FC236}">
                <a16:creationId xmlns:a16="http://schemas.microsoft.com/office/drawing/2014/main" id="{97BE849F-6C66-9D3C-2554-39EE9AC86B7F}"/>
              </a:ext>
            </a:extLst>
          </p:cNvPr>
          <p:cNvSpPr txBox="1"/>
          <p:nvPr/>
        </p:nvSpPr>
        <p:spPr>
          <a:xfrm>
            <a:off x="296943" y="1667008"/>
            <a:ext cx="11411147" cy="3477875"/>
          </a:xfrm>
          <a:prstGeom prst="rect">
            <a:avLst/>
          </a:prstGeom>
          <a:noFill/>
        </p:spPr>
        <p:txBody>
          <a:bodyPr wrap="square">
            <a:spAutoFit/>
          </a:bodyPr>
          <a:lstStyle/>
          <a:p>
            <a:r>
              <a:rPr lang="en-US" sz="2000" b="1" dirty="0">
                <a:solidFill>
                  <a:schemeClr val="tx1">
                    <a:lumMod val="65000"/>
                    <a:lumOff val="35000"/>
                  </a:schemeClr>
                </a:solidFill>
              </a:rPr>
              <a:t>Step 6 : </a:t>
            </a:r>
            <a:r>
              <a:rPr lang="en-US" sz="2000" dirty="0">
                <a:solidFill>
                  <a:schemeClr val="tx1">
                    <a:lumMod val="65000"/>
                    <a:lumOff val="35000"/>
                  </a:schemeClr>
                </a:solidFill>
              </a:rPr>
              <a:t>Deploy the service by executing class containing main method.</a:t>
            </a:r>
          </a:p>
          <a:p>
            <a:r>
              <a:rPr lang="en-US" sz="2000" dirty="0">
                <a:solidFill>
                  <a:schemeClr val="tx1">
                    <a:lumMod val="65000"/>
                    <a:lumOff val="35000"/>
                  </a:schemeClr>
                </a:solidFill>
              </a:rPr>
              <a:t>So you have successfully created and deployed a Spring REST UPDATE service . Let us test it using Postman client.</a:t>
            </a:r>
          </a:p>
          <a:p>
            <a:endParaRPr lang="en-US" sz="2000" dirty="0">
              <a:solidFill>
                <a:schemeClr val="tx1">
                  <a:lumMod val="65000"/>
                  <a:lumOff val="35000"/>
                </a:schemeClr>
              </a:solidFill>
            </a:endParaRPr>
          </a:p>
          <a:p>
            <a:r>
              <a:rPr lang="en-US" sz="2000" b="1" dirty="0">
                <a:solidFill>
                  <a:schemeClr val="tx1">
                    <a:lumMod val="65000"/>
                    <a:lumOff val="35000"/>
                  </a:schemeClr>
                </a:solidFill>
              </a:rPr>
              <a:t>Testing REST Services using Postman</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Launch Postman and follow the below mentioned steps:</a:t>
            </a:r>
          </a:p>
          <a:p>
            <a:pPr>
              <a:buFont typeface="+mj-lt"/>
              <a:buAutoNum type="arabicPeriod"/>
            </a:pPr>
            <a:r>
              <a:rPr lang="en-US" sz="2000" dirty="0">
                <a:solidFill>
                  <a:schemeClr val="tx1">
                    <a:lumMod val="65000"/>
                    <a:lumOff val="35000"/>
                  </a:schemeClr>
                </a:solidFill>
              </a:rPr>
              <a:t>Select PUT as HTTP method from drop down.</a:t>
            </a:r>
          </a:p>
          <a:p>
            <a:pPr>
              <a:buFont typeface="+mj-lt"/>
              <a:buAutoNum type="arabicPeriod"/>
            </a:pPr>
            <a:r>
              <a:rPr lang="en-US" sz="2000" dirty="0">
                <a:solidFill>
                  <a:schemeClr val="tx1">
                    <a:lumMod val="65000"/>
                    <a:lumOff val="35000"/>
                  </a:schemeClr>
                </a:solidFill>
              </a:rPr>
              <a:t>Go to the Body tab.</a:t>
            </a:r>
          </a:p>
          <a:p>
            <a:pPr>
              <a:buFont typeface="+mj-lt"/>
              <a:buAutoNum type="arabicPeriod"/>
            </a:pPr>
            <a:r>
              <a:rPr lang="en-US" sz="2000" dirty="0">
                <a:solidFill>
                  <a:schemeClr val="tx1">
                    <a:lumMod val="65000"/>
                    <a:lumOff val="35000"/>
                  </a:schemeClr>
                </a:solidFill>
              </a:rPr>
              <a:t>Select the media type as raw.</a:t>
            </a:r>
          </a:p>
          <a:p>
            <a:pPr>
              <a:buFont typeface="+mj-lt"/>
              <a:buAutoNum type="arabicPeriod"/>
            </a:pPr>
            <a:r>
              <a:rPr lang="en-US" sz="2000" dirty="0">
                <a:solidFill>
                  <a:schemeClr val="tx1">
                    <a:lumMod val="65000"/>
                    <a:lumOff val="35000"/>
                  </a:schemeClr>
                </a:solidFill>
              </a:rPr>
              <a:t>Select JSON from the dropdown</a:t>
            </a:r>
          </a:p>
        </p:txBody>
      </p:sp>
      <p:sp>
        <p:nvSpPr>
          <p:cNvPr id="11" name="TextBox 10">
            <a:extLst>
              <a:ext uri="{FF2B5EF4-FFF2-40B4-BE49-F238E27FC236}">
                <a16:creationId xmlns:a16="http://schemas.microsoft.com/office/drawing/2014/main" id="{AA5EF26B-353D-5BE6-71D3-51980A431E97}"/>
              </a:ext>
            </a:extLst>
          </p:cNvPr>
          <p:cNvSpPr txBox="1"/>
          <p:nvPr/>
        </p:nvSpPr>
        <p:spPr>
          <a:xfrm>
            <a:off x="296944" y="5190992"/>
            <a:ext cx="6099142" cy="400110"/>
          </a:xfrm>
          <a:prstGeom prst="rect">
            <a:avLst/>
          </a:prstGeom>
          <a:noFill/>
        </p:spPr>
        <p:txBody>
          <a:bodyPr wrap="square">
            <a:spAutoFit/>
          </a:bodyPr>
          <a:lstStyle/>
          <a:p>
            <a:r>
              <a:rPr lang="en-US" sz="2000" dirty="0">
                <a:solidFill>
                  <a:schemeClr val="tx1">
                    <a:lumMod val="65000"/>
                    <a:lumOff val="35000"/>
                  </a:schemeClr>
                </a:solidFill>
              </a:rPr>
              <a:t>Enter the following JSON data in Body: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F3E4AB54-ECCE-2612-A9C5-7C088BF02D7F}"/>
              </a:ext>
            </a:extLst>
          </p:cNvPr>
          <p:cNvSpPr txBox="1"/>
          <p:nvPr/>
        </p:nvSpPr>
        <p:spPr>
          <a:xfrm>
            <a:off x="296943" y="5637211"/>
            <a:ext cx="6099142" cy="923330"/>
          </a:xfrm>
          <a:prstGeom prst="rect">
            <a:avLst/>
          </a:prstGeom>
          <a:noFill/>
        </p:spPr>
        <p:txBody>
          <a:bodyPr wrap="square">
            <a:spAutoFit/>
          </a:bodyPr>
          <a:lstStyle/>
          <a:p>
            <a:r>
              <a:rPr lang="en-IN" dirty="0"/>
              <a:t>{</a:t>
            </a:r>
          </a:p>
          <a:p>
            <a:r>
              <a:rPr lang="en-IN" dirty="0"/>
              <a:t>"</a:t>
            </a:r>
            <a:r>
              <a:rPr lang="en-IN" dirty="0" err="1"/>
              <a:t>emailId</a:t>
            </a:r>
            <a:r>
              <a:rPr lang="en-IN" dirty="0"/>
              <a:t>" : "Tim123@hnd.com"</a:t>
            </a:r>
          </a:p>
          <a:p>
            <a:r>
              <a:rPr lang="en-IN" dirty="0"/>
              <a:t>}</a:t>
            </a:r>
          </a:p>
        </p:txBody>
      </p:sp>
    </p:spTree>
    <p:extLst>
      <p:ext uri="{BB962C8B-B14F-4D97-AF65-F5344CB8AC3E}">
        <p14:creationId xmlns:p14="http://schemas.microsoft.com/office/powerpoint/2010/main" val="1499167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AE66BD-9664-9C6B-DAAE-A230663525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B38D85-7209-461F-ED0A-9F4EC82FED22}"/>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4" name="Rectangle 1">
            <a:extLst>
              <a:ext uri="{FF2B5EF4-FFF2-40B4-BE49-F238E27FC236}">
                <a16:creationId xmlns:a16="http://schemas.microsoft.com/office/drawing/2014/main" id="{094F5BB3-EE63-896C-A3CA-E2245277C241}"/>
              </a:ext>
            </a:extLst>
          </p:cNvPr>
          <p:cNvSpPr>
            <a:spLocks noChangeArrowheads="1"/>
          </p:cNvSpPr>
          <p:nvPr/>
        </p:nvSpPr>
        <p:spPr bwMode="auto">
          <a:xfrm>
            <a:off x="424206" y="776803"/>
            <a:ext cx="1123897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Enter http://localhost:8765/hndbank/customers/2 into the URI field and click on send.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lumMod val="65000"/>
                    <a:lumOff val="35000"/>
                  </a:schemeClr>
                </a:solidFill>
                <a:effectLst/>
              </a:rPr>
              <a:t>You will get below 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586BBBCF-9EDF-A9ED-CD51-E328FF978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20" y="1875337"/>
            <a:ext cx="105251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041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BBC201-D526-6C12-A2B3-8CDDA3660B8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03C39B-97FD-39ED-CE2A-1FBE8BD2DFBB}"/>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13372E7-38B5-D81C-8C90-4EF126795AA3}"/>
              </a:ext>
            </a:extLst>
          </p:cNvPr>
          <p:cNvSpPr txBox="1"/>
          <p:nvPr/>
        </p:nvSpPr>
        <p:spPr>
          <a:xfrm>
            <a:off x="932469" y="569478"/>
            <a:ext cx="9597272" cy="461665"/>
          </a:xfrm>
          <a:prstGeom prst="rect">
            <a:avLst/>
          </a:prstGeom>
          <a:noFill/>
        </p:spPr>
        <p:txBody>
          <a:bodyPr wrap="square">
            <a:spAutoFit/>
          </a:bodyPr>
          <a:lstStyle/>
          <a:p>
            <a:r>
              <a:rPr lang="en-IN" sz="2400" b="1" dirty="0"/>
              <a:t>Delete Operation in Spring REST Using Spring Boot - Demo </a:t>
            </a:r>
          </a:p>
        </p:txBody>
      </p:sp>
      <p:sp>
        <p:nvSpPr>
          <p:cNvPr id="7" name="TextBox 6">
            <a:extLst>
              <a:ext uri="{FF2B5EF4-FFF2-40B4-BE49-F238E27FC236}">
                <a16:creationId xmlns:a16="http://schemas.microsoft.com/office/drawing/2014/main" id="{C050C1AD-2849-9ABF-D7BE-9F9587E04A42}"/>
              </a:ext>
            </a:extLst>
          </p:cNvPr>
          <p:cNvSpPr txBox="1"/>
          <p:nvPr/>
        </p:nvSpPr>
        <p:spPr>
          <a:xfrm>
            <a:off x="136689" y="1097390"/>
            <a:ext cx="11364012" cy="2246769"/>
          </a:xfrm>
          <a:prstGeom prst="rect">
            <a:avLst/>
          </a:prstGeom>
          <a:noFill/>
        </p:spPr>
        <p:txBody>
          <a:bodyPr wrap="square">
            <a:spAutoFit/>
          </a:bodyPr>
          <a:lstStyle/>
          <a:p>
            <a:r>
              <a:rPr lang="en-US" sz="2000" b="1" dirty="0">
                <a:solidFill>
                  <a:schemeClr val="tx1">
                    <a:lumMod val="65000"/>
                    <a:lumOff val="35000"/>
                  </a:schemeClr>
                </a:solidFill>
              </a:rPr>
              <a:t>Objectives:</a:t>
            </a:r>
            <a:endParaRPr lang="en-US" sz="2000" dirty="0">
              <a:solidFill>
                <a:schemeClr val="tx1">
                  <a:lumMod val="65000"/>
                  <a:lumOff val="35000"/>
                </a:schemeClr>
              </a:solidFill>
            </a:endParaRPr>
          </a:p>
          <a:p>
            <a:r>
              <a:rPr lang="en-US" sz="2000" dirty="0">
                <a:solidFill>
                  <a:schemeClr val="tx1">
                    <a:lumMod val="65000"/>
                    <a:lumOff val="35000"/>
                  </a:schemeClr>
                </a:solidFill>
              </a:rPr>
              <a:t>To create a Spring REST DELETE service using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Open the project created in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 </a:t>
            </a:r>
            <a:r>
              <a:rPr lang="en-US" sz="2000" dirty="0">
                <a:solidFill>
                  <a:schemeClr val="tx1">
                    <a:lumMod val="65000"/>
                    <a:lumOff val="35000"/>
                  </a:schemeClr>
                </a:solidFill>
              </a:rPr>
              <a:t>Add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as follows:</a:t>
            </a:r>
          </a:p>
        </p:txBody>
      </p:sp>
      <p:sp>
        <p:nvSpPr>
          <p:cNvPr id="9" name="TextBox 8">
            <a:extLst>
              <a:ext uri="{FF2B5EF4-FFF2-40B4-BE49-F238E27FC236}">
                <a16:creationId xmlns:a16="http://schemas.microsoft.com/office/drawing/2014/main" id="{BFC614AF-FDE4-8BCC-5EC0-745F72B611B0}"/>
              </a:ext>
            </a:extLst>
          </p:cNvPr>
          <p:cNvSpPr txBox="1"/>
          <p:nvPr/>
        </p:nvSpPr>
        <p:spPr>
          <a:xfrm>
            <a:off x="136688" y="3410406"/>
            <a:ext cx="11750511" cy="2031325"/>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a:t>
            </a:r>
          </a:p>
          <a:p>
            <a:r>
              <a:rPr lang="en-IN" dirty="0"/>
              <a:t>	public Integer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B95C8699-C42C-3E4E-8211-E7E92045AD74}"/>
              </a:ext>
            </a:extLst>
          </p:cNvPr>
          <p:cNvSpPr txBox="1"/>
          <p:nvPr/>
        </p:nvSpPr>
        <p:spPr>
          <a:xfrm>
            <a:off x="136688" y="5575875"/>
            <a:ext cx="11543122" cy="400110"/>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Add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75545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390ACC-5A02-8DD3-A38A-EE30F3047F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31E1ED-9298-35F3-389C-ACAE769323C8}"/>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34461849-20C2-4336-3DA6-FDF8DD6BEF5D}"/>
              </a:ext>
            </a:extLst>
          </p:cNvPr>
          <p:cNvSpPr txBox="1"/>
          <p:nvPr/>
        </p:nvSpPr>
        <p:spPr>
          <a:xfrm>
            <a:off x="293802" y="821033"/>
            <a:ext cx="11604396"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customer2 = new </a:t>
            </a:r>
            <a:r>
              <a:rPr lang="en-IN" dirty="0" err="1"/>
              <a:t>CustomerDTO</a:t>
            </a:r>
            <a:r>
              <a:rPr lang="en-IN" dirty="0"/>
              <a:t>();</a:t>
            </a:r>
          </a:p>
          <a:p>
            <a:r>
              <a:rPr lang="en-IN" dirty="0"/>
              <a:t>		customer2.setCustomerId(</a:t>
            </a:r>
            <a:r>
              <a:rPr lang="en-IN" dirty="0" err="1"/>
              <a:t>customer.getCustomerId</a:t>
            </a:r>
            <a:r>
              <a:rPr lang="en-IN" dirty="0"/>
              <a:t>());</a:t>
            </a:r>
          </a:p>
          <a:p>
            <a:r>
              <a:rPr lang="en-IN" dirty="0"/>
              <a:t>		customer2.setDateOfBirth(</a:t>
            </a:r>
            <a:r>
              <a:rPr lang="en-IN" dirty="0" err="1"/>
              <a:t>customer.getDateOfBirth</a:t>
            </a:r>
            <a:r>
              <a:rPr lang="en-IN" dirty="0"/>
              <a:t>());</a:t>
            </a:r>
          </a:p>
          <a:p>
            <a:r>
              <a:rPr lang="en-IN" dirty="0"/>
              <a:t>		customer2.setEmailId(</a:t>
            </a:r>
            <a:r>
              <a:rPr lang="en-IN" dirty="0" err="1"/>
              <a:t>customer.getEmailId</a:t>
            </a:r>
            <a:r>
              <a:rPr lang="en-IN" dirty="0"/>
              <a:t>());</a:t>
            </a:r>
          </a:p>
          <a:p>
            <a:r>
              <a:rPr lang="en-IN" dirty="0"/>
              <a:t>		customer2.setName(</a:t>
            </a:r>
            <a:r>
              <a:rPr lang="en-IN" dirty="0" err="1"/>
              <a:t>customer.getName</a:t>
            </a:r>
            <a:r>
              <a:rPr lang="en-IN" dirty="0"/>
              <a:t>());</a:t>
            </a:r>
          </a:p>
          <a:p>
            <a:r>
              <a:rPr lang="en-IN" dirty="0"/>
              <a:t>		return customer2;</a:t>
            </a:r>
          </a:p>
          <a:p>
            <a:r>
              <a:rPr lang="en-IN" dirty="0"/>
              <a:t>	}</a:t>
            </a:r>
          </a:p>
          <a:p>
            <a:r>
              <a:rPr lang="en-IN" dirty="0"/>
              <a:t>	</a:t>
            </a:r>
          </a:p>
        </p:txBody>
      </p:sp>
    </p:spTree>
    <p:extLst>
      <p:ext uri="{BB962C8B-B14F-4D97-AF65-F5344CB8AC3E}">
        <p14:creationId xmlns:p14="http://schemas.microsoft.com/office/powerpoint/2010/main" val="3482619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1E2886-1760-98AF-66E3-64F12ECFF6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2189E9-FBE7-413A-BFAC-AEBCF128F8B0}"/>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878BEFB0-283D-9567-5F84-D1F93D9A7CB4}"/>
              </a:ext>
            </a:extLst>
          </p:cNvPr>
          <p:cNvSpPr txBox="1"/>
          <p:nvPr/>
        </p:nvSpPr>
        <p:spPr>
          <a:xfrm>
            <a:off x="631595" y="1308524"/>
            <a:ext cx="11434714" cy="4801314"/>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customerRepository.findAll</a:t>
            </a:r>
            <a:r>
              <a:rPr lang="en-IN" dirty="0"/>
              <a:t>();</a:t>
            </a:r>
          </a:p>
          <a:p>
            <a:r>
              <a:rPr lang="en-IN" dirty="0"/>
              <a:t>		List&lt;</a:t>
            </a:r>
            <a:r>
              <a:rPr lang="en-IN" dirty="0" err="1"/>
              <a:t>CustomerDTO</a:t>
            </a:r>
            <a:r>
              <a:rPr lang="en-IN" dirty="0"/>
              <a:t>&gt; customers2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a:t>
            </a:r>
            <a:r>
              <a:rPr lang="en-IN" dirty="0"/>
              <a:t> = new </a:t>
            </a:r>
            <a:r>
              <a:rPr lang="en-IN" dirty="0" err="1"/>
              <a:t>CustomerDTO</a:t>
            </a:r>
            <a:r>
              <a:rPr lang="en-IN" dirty="0"/>
              <a:t>();</a:t>
            </a:r>
          </a:p>
          <a:p>
            <a:r>
              <a:rPr lang="en-IN" dirty="0"/>
              <a:t>			</a:t>
            </a:r>
            <a:r>
              <a:rPr lang="en-IN" dirty="0" err="1"/>
              <a:t>cust.setCustomerId</a:t>
            </a:r>
            <a:r>
              <a:rPr lang="en-IN" dirty="0"/>
              <a:t>(</a:t>
            </a:r>
            <a:r>
              <a:rPr lang="en-IN" dirty="0" err="1"/>
              <a:t>customer.getCustomerId</a:t>
            </a:r>
            <a:r>
              <a:rPr lang="en-IN" dirty="0"/>
              <a:t>());</a:t>
            </a:r>
          </a:p>
          <a:p>
            <a:r>
              <a:rPr lang="en-IN" dirty="0"/>
              <a:t>			</a:t>
            </a:r>
            <a:r>
              <a:rPr lang="en-IN" dirty="0" err="1"/>
              <a:t>cust.setDateOfBirth</a:t>
            </a:r>
            <a:r>
              <a:rPr lang="en-IN" dirty="0"/>
              <a:t>(</a:t>
            </a:r>
            <a:r>
              <a:rPr lang="en-IN" dirty="0" err="1"/>
              <a:t>customer.getDateOfBirth</a:t>
            </a:r>
            <a:r>
              <a:rPr lang="en-IN" dirty="0"/>
              <a:t>());</a:t>
            </a:r>
          </a:p>
          <a:p>
            <a:r>
              <a:rPr lang="en-IN" dirty="0"/>
              <a:t>			</a:t>
            </a:r>
            <a:r>
              <a:rPr lang="en-IN" dirty="0" err="1"/>
              <a:t>cust.setEmailId</a:t>
            </a:r>
            <a:r>
              <a:rPr lang="en-IN" dirty="0"/>
              <a:t>(</a:t>
            </a:r>
            <a:r>
              <a:rPr lang="en-IN" dirty="0" err="1"/>
              <a:t>customer.getEmailId</a:t>
            </a:r>
            <a:r>
              <a:rPr lang="en-IN" dirty="0"/>
              <a:t>());</a:t>
            </a:r>
          </a:p>
          <a:p>
            <a:r>
              <a:rPr lang="en-IN" dirty="0"/>
              <a:t>			</a:t>
            </a:r>
            <a:r>
              <a:rPr lang="en-IN" dirty="0" err="1"/>
              <a:t>cust.setName</a:t>
            </a:r>
            <a:r>
              <a:rPr lang="en-IN" dirty="0"/>
              <a:t>(</a:t>
            </a:r>
            <a:r>
              <a:rPr lang="en-IN" dirty="0" err="1"/>
              <a:t>customer.getName</a:t>
            </a:r>
            <a:r>
              <a:rPr lang="en-IN" dirty="0"/>
              <a:t>());</a:t>
            </a:r>
          </a:p>
          <a:p>
            <a:r>
              <a:rPr lang="en-IN" dirty="0"/>
              <a:t>			customers2.add(</a:t>
            </a:r>
            <a:r>
              <a:rPr lang="en-IN" dirty="0" err="1"/>
              <a:t>cust</a:t>
            </a:r>
            <a:r>
              <a:rPr lang="en-IN" dirty="0"/>
              <a:t>);</a:t>
            </a:r>
          </a:p>
          <a:p>
            <a:r>
              <a:rPr lang="en-IN" dirty="0"/>
              <a:t>		});</a:t>
            </a:r>
          </a:p>
          <a:p>
            <a:r>
              <a:rPr lang="en-IN" dirty="0"/>
              <a:t>		if (customers2.isEmpty())</a:t>
            </a:r>
          </a:p>
          <a:p>
            <a:r>
              <a:rPr lang="en-IN" dirty="0"/>
              <a:t>			throw new </a:t>
            </a:r>
            <a:r>
              <a:rPr lang="en-IN" dirty="0" err="1"/>
              <a:t>hndBankException</a:t>
            </a:r>
            <a:r>
              <a:rPr lang="en-IN" dirty="0"/>
              <a:t>("</a:t>
            </a:r>
            <a:r>
              <a:rPr lang="en-IN" dirty="0" err="1"/>
              <a:t>Service.CUSTOMERS_NOT_FOUND</a:t>
            </a:r>
            <a:r>
              <a:rPr lang="en-IN" dirty="0"/>
              <a:t>");</a:t>
            </a:r>
          </a:p>
          <a:p>
            <a:r>
              <a:rPr lang="en-IN" dirty="0"/>
              <a:t>		return customers2;</a:t>
            </a:r>
          </a:p>
          <a:p>
            <a:r>
              <a:rPr lang="en-IN" dirty="0"/>
              <a:t>	}</a:t>
            </a:r>
          </a:p>
          <a:p>
            <a:r>
              <a:rPr lang="en-IN" dirty="0"/>
              <a:t>	</a:t>
            </a:r>
          </a:p>
        </p:txBody>
      </p:sp>
    </p:spTree>
    <p:extLst>
      <p:ext uri="{BB962C8B-B14F-4D97-AF65-F5344CB8AC3E}">
        <p14:creationId xmlns:p14="http://schemas.microsoft.com/office/powerpoint/2010/main" val="2157323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C42A2-382C-FAB6-82E8-ACB64A55B3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912C5A-5F05-2707-0589-DC1616394AB9}"/>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79AA3C99-CCE6-743C-5B2B-963B5316E378}"/>
              </a:ext>
            </a:extLst>
          </p:cNvPr>
          <p:cNvSpPr txBox="1"/>
          <p:nvPr/>
        </p:nvSpPr>
        <p:spPr>
          <a:xfrm>
            <a:off x="838200" y="488392"/>
            <a:ext cx="12094590" cy="6186309"/>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getAllCustomers</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customerRepository.findAll</a:t>
            </a:r>
            <a:r>
              <a:rPr lang="en-IN" dirty="0"/>
              <a:t>();</a:t>
            </a:r>
          </a:p>
          <a:p>
            <a:r>
              <a:rPr lang="en-IN" dirty="0"/>
              <a:t>		List&lt;</a:t>
            </a:r>
            <a:r>
              <a:rPr lang="en-IN" dirty="0" err="1"/>
              <a:t>CustomerDTO</a:t>
            </a:r>
            <a:r>
              <a:rPr lang="en-IN" dirty="0"/>
              <a:t>&gt; customers2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a:t>
            </a:r>
            <a:r>
              <a:rPr lang="en-IN" dirty="0"/>
              <a:t> = new </a:t>
            </a:r>
            <a:r>
              <a:rPr lang="en-IN" dirty="0" err="1"/>
              <a:t>CustomerDTO</a:t>
            </a:r>
            <a:r>
              <a:rPr lang="en-IN" dirty="0"/>
              <a:t>();</a:t>
            </a:r>
          </a:p>
          <a:p>
            <a:r>
              <a:rPr lang="en-IN" dirty="0"/>
              <a:t>			</a:t>
            </a:r>
            <a:r>
              <a:rPr lang="en-IN" dirty="0" err="1"/>
              <a:t>cust.setCustomerId</a:t>
            </a:r>
            <a:r>
              <a:rPr lang="en-IN" dirty="0"/>
              <a:t>(</a:t>
            </a:r>
            <a:r>
              <a:rPr lang="en-IN" dirty="0" err="1"/>
              <a:t>customer.getCustomerId</a:t>
            </a:r>
            <a:r>
              <a:rPr lang="en-IN" dirty="0"/>
              <a:t>());</a:t>
            </a:r>
          </a:p>
          <a:p>
            <a:r>
              <a:rPr lang="en-IN" dirty="0"/>
              <a:t>			</a:t>
            </a:r>
            <a:r>
              <a:rPr lang="en-IN" dirty="0" err="1"/>
              <a:t>cust.setDateOfBirth</a:t>
            </a:r>
            <a:r>
              <a:rPr lang="en-IN" dirty="0"/>
              <a:t>(</a:t>
            </a:r>
            <a:r>
              <a:rPr lang="en-IN" dirty="0" err="1"/>
              <a:t>customer.getDateOfBirth</a:t>
            </a:r>
            <a:r>
              <a:rPr lang="en-IN" dirty="0"/>
              <a:t>());</a:t>
            </a:r>
          </a:p>
          <a:p>
            <a:r>
              <a:rPr lang="en-IN" dirty="0"/>
              <a:t>			</a:t>
            </a:r>
            <a:r>
              <a:rPr lang="en-IN" dirty="0" err="1"/>
              <a:t>cust.setEmailId</a:t>
            </a:r>
            <a:r>
              <a:rPr lang="en-IN" dirty="0"/>
              <a:t>(</a:t>
            </a:r>
            <a:r>
              <a:rPr lang="en-IN" dirty="0" err="1"/>
              <a:t>customer.getEmailId</a:t>
            </a:r>
            <a:r>
              <a:rPr lang="en-IN" dirty="0"/>
              <a:t>());</a:t>
            </a:r>
          </a:p>
          <a:p>
            <a:r>
              <a:rPr lang="en-IN" dirty="0"/>
              <a:t>			</a:t>
            </a:r>
            <a:r>
              <a:rPr lang="en-IN" dirty="0" err="1"/>
              <a:t>cust.setName</a:t>
            </a:r>
            <a:r>
              <a:rPr lang="en-IN" dirty="0"/>
              <a:t>(</a:t>
            </a:r>
            <a:r>
              <a:rPr lang="en-IN" dirty="0" err="1"/>
              <a:t>customer.getName</a:t>
            </a:r>
            <a:r>
              <a:rPr lang="en-IN" dirty="0"/>
              <a:t>());</a:t>
            </a:r>
          </a:p>
          <a:p>
            <a:r>
              <a:rPr lang="en-IN" dirty="0"/>
              <a:t>			customers2.add(</a:t>
            </a:r>
            <a:r>
              <a:rPr lang="en-IN" dirty="0" err="1"/>
              <a:t>cust</a:t>
            </a:r>
            <a:r>
              <a:rPr lang="en-IN" dirty="0"/>
              <a:t>);</a:t>
            </a:r>
          </a:p>
          <a:p>
            <a:r>
              <a:rPr lang="en-IN" dirty="0"/>
              <a:t>		});</a:t>
            </a:r>
          </a:p>
          <a:p>
            <a:r>
              <a:rPr lang="en-IN" dirty="0"/>
              <a:t>		if (customers2.isEmpty())</a:t>
            </a:r>
          </a:p>
          <a:p>
            <a:r>
              <a:rPr lang="en-IN" dirty="0"/>
              <a:t>			throw new </a:t>
            </a:r>
            <a:r>
              <a:rPr lang="en-IN" dirty="0" err="1"/>
              <a:t>hndBankException</a:t>
            </a:r>
            <a:r>
              <a:rPr lang="en-IN" dirty="0"/>
              <a:t>("</a:t>
            </a:r>
            <a:r>
              <a:rPr lang="en-IN" dirty="0" err="1"/>
              <a:t>Service.CUSTOMERS_NOT_FOUND</a:t>
            </a:r>
            <a:r>
              <a:rPr lang="en-IN" dirty="0"/>
              <a:t>");</a:t>
            </a:r>
          </a:p>
          <a:p>
            <a:r>
              <a:rPr lang="en-IN" dirty="0"/>
              <a:t>		return customers2;</a:t>
            </a:r>
          </a:p>
          <a:p>
            <a:r>
              <a:rPr lang="en-IN" dirty="0"/>
              <a:t>	}</a:t>
            </a:r>
          </a:p>
          <a:p>
            <a:r>
              <a:rPr lang="en-IN" dirty="0"/>
              <a:t>	@Override</a:t>
            </a:r>
          </a:p>
          <a:p>
            <a:r>
              <a:rPr lang="en-IN" dirty="0"/>
              <a:t>	public Integer </a:t>
            </a:r>
            <a:r>
              <a:rPr lang="en-IN" dirty="0" err="1"/>
              <a:t>addCustomer</a:t>
            </a:r>
            <a:r>
              <a:rPr lang="en-IN" dirty="0"/>
              <a:t>(</a:t>
            </a:r>
            <a:r>
              <a:rPr lang="en-IN" dirty="0" err="1"/>
              <a:t>CustomerDTO</a:t>
            </a:r>
            <a:r>
              <a:rPr lang="en-IN" dirty="0"/>
              <a:t> customer) throws </a:t>
            </a:r>
            <a:r>
              <a:rPr lang="en-IN" dirty="0" err="1"/>
              <a:t>hndBankException</a:t>
            </a:r>
            <a:r>
              <a:rPr lang="en-IN" dirty="0"/>
              <a:t> {</a:t>
            </a:r>
          </a:p>
          <a:p>
            <a:r>
              <a:rPr lang="en-IN" dirty="0"/>
              <a:t>		Customer </a:t>
            </a:r>
            <a:r>
              <a:rPr lang="en-IN" dirty="0" err="1"/>
              <a:t>customerEntity</a:t>
            </a:r>
            <a:r>
              <a:rPr lang="en-IN" dirty="0"/>
              <a:t> = new Customer();</a:t>
            </a:r>
          </a:p>
          <a:p>
            <a:r>
              <a:rPr lang="en-IN" dirty="0"/>
              <a:t>		</a:t>
            </a:r>
            <a:r>
              <a:rPr lang="en-IN" dirty="0" err="1"/>
              <a:t>customerEntity.setDateOfBirth</a:t>
            </a:r>
            <a:r>
              <a:rPr lang="en-IN" dirty="0"/>
              <a:t>(</a:t>
            </a:r>
            <a:r>
              <a:rPr lang="en-IN" dirty="0" err="1"/>
              <a:t>customer.getDateOfBirth</a:t>
            </a:r>
            <a:r>
              <a:rPr lang="en-IN" dirty="0"/>
              <a:t>());</a:t>
            </a:r>
          </a:p>
          <a:p>
            <a:r>
              <a:rPr lang="en-IN" dirty="0"/>
              <a:t>		</a:t>
            </a:r>
            <a:r>
              <a:rPr lang="en-IN" dirty="0" err="1"/>
              <a:t>customerEntity.setEmailId</a:t>
            </a:r>
            <a:r>
              <a:rPr lang="en-IN" dirty="0"/>
              <a:t>(</a:t>
            </a:r>
            <a:r>
              <a:rPr lang="en-IN" dirty="0" err="1"/>
              <a:t>customer.getEmailId</a:t>
            </a:r>
            <a:r>
              <a:rPr lang="en-IN" dirty="0"/>
              <a:t>());</a:t>
            </a:r>
          </a:p>
          <a:p>
            <a:r>
              <a:rPr lang="en-IN" dirty="0"/>
              <a:t>		</a:t>
            </a:r>
          </a:p>
        </p:txBody>
      </p:sp>
    </p:spTree>
    <p:extLst>
      <p:ext uri="{BB962C8B-B14F-4D97-AF65-F5344CB8AC3E}">
        <p14:creationId xmlns:p14="http://schemas.microsoft.com/office/powerpoint/2010/main" val="311314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AFCBC4-4388-E866-8617-60C7B38649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C6A8CE6-8CCA-36BD-F86D-963EDAC2D7A5}"/>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CEAB10B6-6B5E-CCC2-4875-C697192F09A7}"/>
              </a:ext>
            </a:extLst>
          </p:cNvPr>
          <p:cNvSpPr txBox="1"/>
          <p:nvPr/>
        </p:nvSpPr>
        <p:spPr>
          <a:xfrm>
            <a:off x="989029" y="588331"/>
            <a:ext cx="6099142" cy="400110"/>
          </a:xfrm>
          <a:prstGeom prst="rect">
            <a:avLst/>
          </a:prstGeom>
          <a:noFill/>
        </p:spPr>
        <p:txBody>
          <a:bodyPr wrap="square">
            <a:spAutoFit/>
          </a:bodyPr>
          <a:lstStyle/>
          <a:p>
            <a:r>
              <a:rPr lang="en-US" sz="2000" dirty="0">
                <a:solidFill>
                  <a:schemeClr val="tx1">
                    <a:lumMod val="65000"/>
                    <a:lumOff val="35000"/>
                  </a:schemeClr>
                </a:solidFill>
              </a:rPr>
              <a:t>T</a:t>
            </a:r>
            <a:r>
              <a:rPr lang="en-US" sz="2000" dirty="0">
                <a:solidFill>
                  <a:schemeClr val="tx1">
                    <a:lumMod val="65000"/>
                    <a:lumOff val="35000"/>
                  </a:schemeClr>
                </a:solidFill>
                <a:effectLst/>
              </a:rPr>
              <a:t>he following is implementation of </a:t>
            </a:r>
            <a:r>
              <a:rPr lang="en-US" sz="2000" dirty="0" err="1">
                <a:solidFill>
                  <a:schemeClr val="tx1">
                    <a:lumMod val="65000"/>
                    <a:lumOff val="35000"/>
                  </a:schemeClr>
                </a:solidFill>
                <a:effectLst/>
              </a:rPr>
              <a:t>CustomerAPI</a:t>
            </a:r>
            <a:r>
              <a:rPr lang="en-US" sz="2000" dirty="0">
                <a:solidFill>
                  <a:schemeClr val="tx1">
                    <a:lumMod val="65000"/>
                    <a:lumOff val="35000"/>
                  </a:schemeClr>
                </a:solidFill>
                <a:effectLst/>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CBFBB9-6D00-C49F-9BAF-86F816D5CC05}"/>
              </a:ext>
            </a:extLst>
          </p:cNvPr>
          <p:cNvSpPr txBox="1"/>
          <p:nvPr/>
        </p:nvSpPr>
        <p:spPr>
          <a:xfrm>
            <a:off x="138260" y="1047204"/>
            <a:ext cx="11915480" cy="4801314"/>
          </a:xfrm>
          <a:prstGeom prst="rect">
            <a:avLst/>
          </a:prstGeom>
          <a:noFill/>
        </p:spPr>
        <p:txBody>
          <a:bodyPr wrap="square">
            <a:spAutoFit/>
          </a:bodyPr>
          <a:lstStyle/>
          <a:p>
            <a:r>
              <a:rPr lang="en-IN" dirty="0"/>
              <a:t>@RestController</a:t>
            </a:r>
          </a:p>
          <a:p>
            <a:r>
              <a:rPr lang="en-IN" dirty="0"/>
              <a:t>@RequestMapping(value = "/</a:t>
            </a:r>
            <a:r>
              <a:rPr lang="en-IN" dirty="0" err="1"/>
              <a:t>hndbank</a:t>
            </a:r>
            <a:r>
              <a:rPr lang="en-IN" dirty="0"/>
              <a:t>")</a:t>
            </a:r>
          </a:p>
          <a:p>
            <a:r>
              <a:rPr lang="en-IN" dirty="0"/>
              <a:t>public class </a:t>
            </a:r>
            <a:r>
              <a:rPr lang="en-IN" dirty="0" err="1"/>
              <a:t>CustomerAPI</a:t>
            </a:r>
            <a:r>
              <a:rPr lang="en-IN" dirty="0"/>
              <a:t> {</a:t>
            </a:r>
          </a:p>
          <a:p>
            <a:r>
              <a:rPr lang="en-IN" dirty="0"/>
              <a:t>    @Autowired</a:t>
            </a:r>
          </a:p>
          <a:p>
            <a:r>
              <a:rPr lang="en-IN" dirty="0"/>
              <a:t>    private </a:t>
            </a:r>
            <a:r>
              <a:rPr lang="en-IN" dirty="0" err="1"/>
              <a:t>CustomerService</a:t>
            </a:r>
            <a:r>
              <a:rPr lang="en-IN" dirty="0"/>
              <a:t> </a:t>
            </a:r>
            <a:r>
              <a:rPr lang="en-IN" dirty="0" err="1"/>
              <a:t>customerService</a:t>
            </a:r>
            <a:r>
              <a:rPr lang="en-IN" dirty="0"/>
              <a:t>;</a:t>
            </a:r>
          </a:p>
          <a:p>
            <a:r>
              <a:rPr lang="en-IN" dirty="0"/>
              <a:t>    @Autowired</a:t>
            </a:r>
          </a:p>
          <a:p>
            <a:r>
              <a:rPr lang="en-IN" dirty="0"/>
              <a:t>    private Environment </a:t>
            </a:r>
            <a:r>
              <a:rPr lang="en-IN" dirty="0" err="1"/>
              <a:t>environment</a:t>
            </a:r>
            <a:r>
              <a:rPr lang="en-IN" dirty="0"/>
              <a:t>;</a:t>
            </a:r>
          </a:p>
          <a:p>
            <a:r>
              <a:rPr lang="en-IN" dirty="0"/>
              <a:t>    @GetMapping(value = "/customers")</a:t>
            </a:r>
          </a:p>
          <a:p>
            <a:r>
              <a:rPr lang="en-IN" dirty="0"/>
              <a:t>    public </a:t>
            </a:r>
            <a:r>
              <a:rPr lang="en-IN" dirty="0" err="1"/>
              <a:t>ResponseEntity</a:t>
            </a:r>
            <a:r>
              <a:rPr lang="en-IN" dirty="0"/>
              <a:t>&lt;List&lt;</a:t>
            </a:r>
            <a:r>
              <a:rPr lang="en-IN" dirty="0" err="1"/>
              <a:t>CustomerDTO</a:t>
            </a:r>
            <a:r>
              <a:rPr lang="en-IN" dirty="0"/>
              <a:t>&gt;&gt; </a:t>
            </a:r>
            <a:r>
              <a:rPr lang="en-IN" dirty="0" err="1"/>
              <a:t>getAllCustomers</a:t>
            </a:r>
            <a:r>
              <a:rPr lang="en-IN" dirty="0"/>
              <a:t>() throws </a:t>
            </a:r>
            <a:r>
              <a:rPr lang="en-IN" dirty="0" err="1"/>
              <a:t>hndBankException</a:t>
            </a:r>
            <a:r>
              <a:rPr lang="en-IN" dirty="0"/>
              <a:t> {</a:t>
            </a:r>
          </a:p>
          <a:p>
            <a:r>
              <a:rPr lang="en-IN" dirty="0"/>
              <a:t>        List&lt;</a:t>
            </a:r>
            <a:r>
              <a:rPr lang="en-IN" dirty="0" err="1"/>
              <a:t>CustomerDTO</a:t>
            </a:r>
            <a:r>
              <a:rPr lang="en-IN" dirty="0"/>
              <a:t>&gt; </a:t>
            </a:r>
            <a:r>
              <a:rPr lang="en-IN" dirty="0" err="1"/>
              <a:t>customerList</a:t>
            </a:r>
            <a:r>
              <a:rPr lang="en-IN" dirty="0"/>
              <a:t> = </a:t>
            </a:r>
            <a:r>
              <a:rPr lang="en-IN" dirty="0" err="1"/>
              <a:t>customerService.getAllCustomers</a:t>
            </a:r>
            <a:r>
              <a:rPr lang="en-IN" dirty="0"/>
              <a:t>();</a:t>
            </a:r>
          </a:p>
          <a:p>
            <a:r>
              <a:rPr lang="en-IN" dirty="0"/>
              <a:t>        return new </a:t>
            </a:r>
            <a:r>
              <a:rPr lang="en-IN" dirty="0" err="1"/>
              <a:t>ResponseEntity</a:t>
            </a:r>
            <a:r>
              <a:rPr lang="en-IN" dirty="0"/>
              <a:t>&lt;&gt;(</a:t>
            </a:r>
            <a:r>
              <a:rPr lang="en-IN" dirty="0" err="1"/>
              <a:t>customerList</a:t>
            </a:r>
            <a:r>
              <a:rPr lang="en-IN" dirty="0"/>
              <a:t>, </a:t>
            </a:r>
            <a:r>
              <a:rPr lang="en-IN" dirty="0" err="1"/>
              <a:t>HttpStatus.OK</a:t>
            </a:r>
            <a:r>
              <a:rPr lang="en-IN" dirty="0"/>
              <a:t>);</a:t>
            </a:r>
          </a:p>
          <a:p>
            <a:r>
              <a:rPr lang="en-IN" dirty="0"/>
              <a:t>    }</a:t>
            </a:r>
          </a:p>
          <a:p>
            <a:r>
              <a:rPr lang="en-IN" dirty="0"/>
              <a:t>    @GetMapping(value = "/customers/{</a:t>
            </a:r>
            <a:r>
              <a:rPr lang="en-IN" dirty="0" err="1"/>
              <a:t>customerId</a:t>
            </a:r>
            <a:r>
              <a:rPr lang="en-IN" dirty="0"/>
              <a:t>}")</a:t>
            </a:r>
          </a:p>
          <a:p>
            <a:r>
              <a:rPr lang="en-IN" dirty="0"/>
              <a:t>    public </a:t>
            </a:r>
            <a:r>
              <a:rPr lang="en-IN" dirty="0" err="1"/>
              <a:t>ResponseEntity</a:t>
            </a:r>
            <a:r>
              <a:rPr lang="en-IN" dirty="0"/>
              <a:t>&lt;</a:t>
            </a:r>
            <a:r>
              <a:rPr lang="en-IN" dirty="0" err="1"/>
              <a:t>CustomerDTO</a:t>
            </a:r>
            <a:r>
              <a:rPr lang="en-IN" dirty="0"/>
              <a:t>&gt; </a:t>
            </a:r>
            <a:r>
              <a:rPr lang="en-IN" dirty="0" err="1"/>
              <a:t>getCustomer</a:t>
            </a:r>
            <a:r>
              <a:rPr lang="en-IN" dirty="0"/>
              <a:t>(@PathVariable 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customer = </a:t>
            </a:r>
            <a:r>
              <a:rPr lang="en-IN" dirty="0" err="1"/>
              <a:t>customerService.getCustomer</a:t>
            </a:r>
            <a:r>
              <a:rPr lang="en-IN" dirty="0"/>
              <a:t>(</a:t>
            </a:r>
            <a:r>
              <a:rPr lang="en-IN" dirty="0" err="1"/>
              <a:t>customerId</a:t>
            </a:r>
            <a:r>
              <a:rPr lang="en-IN" dirty="0"/>
              <a:t>);</a:t>
            </a:r>
          </a:p>
          <a:p>
            <a:r>
              <a:rPr lang="en-IN" dirty="0"/>
              <a:t>        return new </a:t>
            </a:r>
            <a:r>
              <a:rPr lang="en-IN" dirty="0" err="1"/>
              <a:t>ResponseEntity</a:t>
            </a:r>
            <a:r>
              <a:rPr lang="en-IN" dirty="0"/>
              <a:t>&lt;&gt;(customer, </a:t>
            </a:r>
            <a:r>
              <a:rPr lang="en-IN" dirty="0" err="1"/>
              <a:t>HttpStatus.OK</a:t>
            </a:r>
            <a:r>
              <a:rPr lang="en-IN" dirty="0"/>
              <a:t>);</a:t>
            </a:r>
          </a:p>
          <a:p>
            <a:r>
              <a:rPr lang="en-IN" dirty="0"/>
              <a:t>    }</a:t>
            </a:r>
          </a:p>
        </p:txBody>
      </p:sp>
    </p:spTree>
    <p:extLst>
      <p:ext uri="{BB962C8B-B14F-4D97-AF65-F5344CB8AC3E}">
        <p14:creationId xmlns:p14="http://schemas.microsoft.com/office/powerpoint/2010/main" val="1761789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17FE51-D01E-789B-14F8-73195B94D3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04EF6F-67E2-787A-47E4-3D6E7B60BBA7}"/>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A3622424-B771-D796-5704-CCDA7D8D86D2}"/>
              </a:ext>
            </a:extLst>
          </p:cNvPr>
          <p:cNvSpPr txBox="1"/>
          <p:nvPr/>
        </p:nvSpPr>
        <p:spPr>
          <a:xfrm>
            <a:off x="194820" y="1109762"/>
            <a:ext cx="11802359" cy="5078313"/>
          </a:xfrm>
          <a:prstGeom prst="rect">
            <a:avLst/>
          </a:prstGeom>
          <a:noFill/>
        </p:spPr>
        <p:txBody>
          <a:bodyPr wrap="square">
            <a:spAutoFit/>
          </a:bodyPr>
          <a:lstStyle/>
          <a:p>
            <a:r>
              <a:rPr lang="en-IN" dirty="0" err="1"/>
              <a:t>customerEntity.setName</a:t>
            </a:r>
            <a:r>
              <a:rPr lang="en-IN" dirty="0"/>
              <a:t>(</a:t>
            </a:r>
            <a:r>
              <a:rPr lang="en-IN" dirty="0" err="1"/>
              <a:t>customer.getName</a:t>
            </a:r>
            <a:r>
              <a:rPr lang="en-IN" dirty="0"/>
              <a:t>());</a:t>
            </a:r>
          </a:p>
          <a:p>
            <a:r>
              <a:rPr lang="en-IN" dirty="0"/>
              <a:t>		</a:t>
            </a:r>
            <a:r>
              <a:rPr lang="en-IN" dirty="0" err="1"/>
              <a:t>customerEntity.setCustomerId</a:t>
            </a:r>
            <a:r>
              <a:rPr lang="en-IN" dirty="0"/>
              <a:t>(</a:t>
            </a:r>
            <a:r>
              <a:rPr lang="en-IN" dirty="0" err="1"/>
              <a:t>customer.getCustomerId</a:t>
            </a:r>
            <a:r>
              <a:rPr lang="en-IN" dirty="0"/>
              <a:t>());</a:t>
            </a:r>
          </a:p>
          <a:p>
            <a:r>
              <a:rPr lang="en-IN" dirty="0"/>
              <a:t>		Customer customerEntity2 = </a:t>
            </a:r>
            <a:r>
              <a:rPr lang="en-IN" dirty="0" err="1"/>
              <a:t>customerRepository.save</a:t>
            </a:r>
            <a:r>
              <a:rPr lang="en-IN" dirty="0"/>
              <a:t>(</a:t>
            </a:r>
            <a:r>
              <a:rPr lang="en-IN" dirty="0" err="1"/>
              <a:t>customerEntity</a:t>
            </a:r>
            <a:r>
              <a:rPr lang="en-IN" dirty="0"/>
              <a:t>);</a:t>
            </a:r>
          </a:p>
          <a:p>
            <a:r>
              <a:rPr lang="en-IN" dirty="0"/>
              <a:t>		return customerEntity2.getCustomerId();</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customer = </a:t>
            </a:r>
            <a:r>
              <a:rPr lang="en-IN" dirty="0" err="1"/>
              <a:t>customerRepository.findById</a:t>
            </a:r>
            <a:r>
              <a:rPr lang="en-IN" dirty="0"/>
              <a:t>(</a:t>
            </a:r>
            <a:r>
              <a:rPr lang="en-IN" dirty="0" err="1"/>
              <a:t>customerId</a:t>
            </a:r>
            <a:r>
              <a:rPr lang="en-IN" dirty="0"/>
              <a:t>);</a:t>
            </a:r>
          </a:p>
          <a:p>
            <a:r>
              <a:rPr lang="en-IN" dirty="0"/>
              <a:t>		Customer c = </a:t>
            </a:r>
            <a:r>
              <a:rPr lang="en-IN" dirty="0" err="1"/>
              <a:t>customer.orElseThrow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c.setEmailId</a:t>
            </a:r>
            <a:r>
              <a:rPr lang="en-IN" dirty="0"/>
              <a:t>(</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customer = </a:t>
            </a:r>
            <a:r>
              <a:rPr lang="en-IN" dirty="0" err="1"/>
              <a:t>customerRepository.findById</a:t>
            </a:r>
            <a:r>
              <a:rPr lang="en-IN" dirty="0"/>
              <a:t>(</a:t>
            </a:r>
            <a:r>
              <a:rPr lang="en-IN" dirty="0" err="1"/>
              <a:t>customerId</a:t>
            </a:r>
            <a:r>
              <a:rPr lang="en-IN" dirty="0"/>
              <a:t>);</a:t>
            </a:r>
          </a:p>
          <a:p>
            <a:r>
              <a:rPr lang="en-IN" dirty="0"/>
              <a:t>		</a:t>
            </a:r>
            <a:r>
              <a:rPr lang="en-IN" dirty="0" err="1"/>
              <a:t>customer.orElseThrow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customerRepository.deleteById</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874003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618054-3E8A-3144-645B-2B300D27C0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DEFC7A-CC26-D386-8A13-DC0C0259D917}"/>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948840D8-2B5E-9F21-1EB0-84C707BA9FEF}"/>
              </a:ext>
            </a:extLst>
          </p:cNvPr>
          <p:cNvSpPr txBox="1"/>
          <p:nvPr/>
        </p:nvSpPr>
        <p:spPr>
          <a:xfrm>
            <a:off x="989029" y="619515"/>
            <a:ext cx="9672686" cy="400110"/>
          </a:xfrm>
          <a:prstGeom prst="rect">
            <a:avLst/>
          </a:prstGeom>
          <a:noFill/>
        </p:spPr>
        <p:txBody>
          <a:bodyPr wrap="square">
            <a:spAutoFit/>
          </a:bodyPr>
          <a:lstStyle/>
          <a:p>
            <a:r>
              <a:rPr lang="en-US" sz="2000" b="1" dirty="0">
                <a:solidFill>
                  <a:schemeClr val="tx1">
                    <a:lumMod val="65000"/>
                    <a:lumOff val="35000"/>
                  </a:schemeClr>
                </a:solidFill>
              </a:rPr>
              <a:t>Step 4 : </a:t>
            </a:r>
            <a:r>
              <a:rPr lang="en-US" sz="2000" dirty="0">
                <a:solidFill>
                  <a:schemeClr val="tx1">
                    <a:lumMod val="65000"/>
                    <a:lumOff val="35000"/>
                  </a:schemeClr>
                </a:solidFill>
              </a:rPr>
              <a:t>Add </a:t>
            </a:r>
            <a:r>
              <a:rPr lang="en-US" sz="2000" dirty="0" err="1">
                <a:solidFill>
                  <a:schemeClr val="tx1">
                    <a:lumMod val="65000"/>
                    <a:lumOff val="35000"/>
                  </a:schemeClr>
                </a:solidFill>
              </a:rPr>
              <a:t>deleteCustomer</a:t>
            </a:r>
            <a:r>
              <a:rPr lang="en-US" sz="2000" dirty="0">
                <a:solidFill>
                  <a:schemeClr val="tx1">
                    <a:lumMod val="65000"/>
                    <a:lumOff val="35000"/>
                  </a:schemeClr>
                </a:solidFill>
              </a:rPr>
              <a:t>() in </a:t>
            </a:r>
            <a:r>
              <a:rPr lang="en-US" sz="2000" dirty="0" err="1">
                <a:solidFill>
                  <a:schemeClr val="tx1">
                    <a:lumMod val="65000"/>
                    <a:lumOff val="35000"/>
                  </a:schemeClr>
                </a:solidFill>
              </a:rPr>
              <a:t>CustomerAPI</a:t>
            </a:r>
            <a:r>
              <a:rPr lang="en-US" sz="2000" dirty="0">
                <a:solidFill>
                  <a:schemeClr val="tx1">
                    <a:lumMod val="65000"/>
                    <a:lumOff val="35000"/>
                  </a:schemeClr>
                </a:solidFill>
              </a:rPr>
              <a:t>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984C21-BE5F-95E4-1D22-262E6E4A8C36}"/>
              </a:ext>
            </a:extLst>
          </p:cNvPr>
          <p:cNvSpPr txBox="1"/>
          <p:nvPr/>
        </p:nvSpPr>
        <p:spPr>
          <a:xfrm>
            <a:off x="0" y="1016971"/>
            <a:ext cx="11843208" cy="5078313"/>
          </a:xfrm>
          <a:prstGeom prst="rect">
            <a:avLst/>
          </a:prstGeom>
          <a:noFill/>
        </p:spPr>
        <p:txBody>
          <a:bodyPr wrap="square">
            <a:spAutoFit/>
          </a:bodyPr>
          <a:lstStyle/>
          <a:p>
            <a:r>
              <a:rPr lang="en-IN" dirty="0"/>
              <a:t>@RestController</a:t>
            </a:r>
          </a:p>
          <a:p>
            <a:r>
              <a:rPr lang="en-IN" dirty="0"/>
              <a:t>@RequestMapping(value = "/</a:t>
            </a:r>
            <a:r>
              <a:rPr lang="en-IN" dirty="0" err="1"/>
              <a:t>hndbank</a:t>
            </a:r>
            <a:r>
              <a:rPr lang="en-IN" dirty="0"/>
              <a:t>")</a:t>
            </a:r>
          </a:p>
          <a:p>
            <a:r>
              <a:rPr lang="en-IN" dirty="0"/>
              <a:t>public class </a:t>
            </a:r>
            <a:r>
              <a:rPr lang="en-IN" dirty="0" err="1"/>
              <a:t>CustomerAPI</a:t>
            </a:r>
            <a:r>
              <a:rPr lang="en-IN" dirty="0"/>
              <a:t> {</a:t>
            </a:r>
          </a:p>
          <a:p>
            <a:r>
              <a:rPr lang="en-IN" dirty="0"/>
              <a:t>	@Autowired</a:t>
            </a:r>
          </a:p>
          <a:p>
            <a:r>
              <a:rPr lang="en-IN" dirty="0"/>
              <a:t>	private </a:t>
            </a:r>
            <a:r>
              <a:rPr lang="en-IN" dirty="0" err="1"/>
              <a:t>CustomerService</a:t>
            </a:r>
            <a:r>
              <a:rPr lang="en-IN" dirty="0"/>
              <a:t> </a:t>
            </a:r>
            <a:r>
              <a:rPr lang="en-IN" dirty="0" err="1"/>
              <a:t>customerService</a:t>
            </a:r>
            <a:r>
              <a:rPr lang="en-IN" dirty="0"/>
              <a:t>;</a:t>
            </a:r>
          </a:p>
          <a:p>
            <a:r>
              <a:rPr lang="en-IN" dirty="0"/>
              <a:t>	@Autowired</a:t>
            </a:r>
          </a:p>
          <a:p>
            <a:r>
              <a:rPr lang="en-IN" dirty="0"/>
              <a:t>	private Environment </a:t>
            </a:r>
            <a:r>
              <a:rPr lang="en-IN" dirty="0" err="1"/>
              <a:t>environment</a:t>
            </a:r>
            <a:r>
              <a:rPr lang="en-IN" dirty="0"/>
              <a:t>;</a:t>
            </a:r>
          </a:p>
          <a:p>
            <a:r>
              <a:rPr lang="en-IN" dirty="0"/>
              <a:t>	@GetMapping(value = "/customers")</a:t>
            </a:r>
          </a:p>
          <a:p>
            <a:r>
              <a:rPr lang="en-IN" dirty="0"/>
              <a:t>	public </a:t>
            </a:r>
            <a:r>
              <a:rPr lang="en-IN" dirty="0" err="1"/>
              <a:t>ResponseEntity</a:t>
            </a:r>
            <a:r>
              <a:rPr lang="en-IN" dirty="0"/>
              <a:t>&lt;List&lt;</a:t>
            </a:r>
            <a:r>
              <a:rPr lang="en-IN" dirty="0" err="1"/>
              <a:t>CustomerDTO</a:t>
            </a:r>
            <a:r>
              <a:rPr lang="en-IN" dirty="0"/>
              <a:t>&gt;&gt; </a:t>
            </a:r>
            <a:r>
              <a:rPr lang="en-IN" dirty="0" err="1"/>
              <a:t>getAllCustomers</a:t>
            </a:r>
            <a:r>
              <a:rPr lang="en-IN" dirty="0"/>
              <a:t>() throws </a:t>
            </a:r>
            <a:r>
              <a:rPr lang="en-IN" dirty="0" err="1"/>
              <a:t>hndBankException</a:t>
            </a:r>
            <a:r>
              <a:rPr lang="en-IN" dirty="0"/>
              <a:t> {</a:t>
            </a:r>
          </a:p>
          <a:p>
            <a:r>
              <a:rPr lang="en-IN" dirty="0"/>
              <a:t>		List&lt;</a:t>
            </a:r>
            <a:r>
              <a:rPr lang="en-IN" dirty="0" err="1"/>
              <a:t>CustomerDTO</a:t>
            </a:r>
            <a:r>
              <a:rPr lang="en-IN" dirty="0"/>
              <a:t>&gt; </a:t>
            </a:r>
            <a:r>
              <a:rPr lang="en-IN" dirty="0" err="1"/>
              <a:t>customerList</a:t>
            </a:r>
            <a:r>
              <a:rPr lang="en-IN" dirty="0"/>
              <a:t> = </a:t>
            </a:r>
            <a:r>
              <a:rPr lang="en-IN" dirty="0" err="1"/>
              <a:t>customerService.getAllCustomers</a:t>
            </a:r>
            <a:r>
              <a:rPr lang="en-IN" dirty="0"/>
              <a:t>();</a:t>
            </a:r>
          </a:p>
          <a:p>
            <a:r>
              <a:rPr lang="en-IN" dirty="0"/>
              <a:t>		return new </a:t>
            </a:r>
            <a:r>
              <a:rPr lang="en-IN" dirty="0" err="1"/>
              <a:t>ResponseEntity</a:t>
            </a:r>
            <a:r>
              <a:rPr lang="en-IN" dirty="0"/>
              <a:t>&lt;&gt;(</a:t>
            </a:r>
            <a:r>
              <a:rPr lang="en-IN" dirty="0" err="1"/>
              <a:t>customerList</a:t>
            </a:r>
            <a:r>
              <a:rPr lang="en-IN" dirty="0"/>
              <a:t>, </a:t>
            </a:r>
            <a:r>
              <a:rPr lang="en-IN" dirty="0" err="1"/>
              <a:t>HttpStatus.OK</a:t>
            </a:r>
            <a:r>
              <a:rPr lang="en-IN" dirty="0"/>
              <a:t>);</a:t>
            </a:r>
          </a:p>
          <a:p>
            <a:r>
              <a:rPr lang="en-IN" dirty="0"/>
              <a:t>	}</a:t>
            </a:r>
          </a:p>
          <a:p>
            <a:r>
              <a:rPr lang="en-IN" dirty="0"/>
              <a:t>	@GetMapping(value = "/customers/{</a:t>
            </a:r>
            <a:r>
              <a:rPr lang="en-IN" dirty="0" err="1"/>
              <a:t>customerId</a:t>
            </a:r>
            <a:r>
              <a:rPr lang="en-IN" dirty="0"/>
              <a:t>}")</a:t>
            </a:r>
          </a:p>
          <a:p>
            <a:r>
              <a:rPr lang="en-IN" dirty="0"/>
              <a:t>	public </a:t>
            </a:r>
            <a:r>
              <a:rPr lang="en-IN" dirty="0" err="1"/>
              <a:t>ResponseEntity</a:t>
            </a:r>
            <a:r>
              <a:rPr lang="en-IN" dirty="0"/>
              <a:t>&lt;</a:t>
            </a:r>
            <a:r>
              <a:rPr lang="en-IN" dirty="0" err="1"/>
              <a:t>CustomerDTO</a:t>
            </a:r>
            <a:r>
              <a:rPr lang="en-IN" dirty="0"/>
              <a:t>&gt; </a:t>
            </a:r>
            <a:r>
              <a:rPr lang="en-IN" dirty="0" err="1"/>
              <a:t>getCustomer</a:t>
            </a:r>
            <a:r>
              <a:rPr lang="en-IN" dirty="0"/>
              <a:t>(@PathVariable 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customer = </a:t>
            </a:r>
            <a:r>
              <a:rPr lang="en-IN" dirty="0" err="1"/>
              <a:t>customerService.getCustomer</a:t>
            </a:r>
            <a:r>
              <a:rPr lang="en-IN" dirty="0"/>
              <a:t>(</a:t>
            </a:r>
            <a:r>
              <a:rPr lang="en-IN" dirty="0" err="1"/>
              <a:t>customerId</a:t>
            </a:r>
            <a:r>
              <a:rPr lang="en-IN" dirty="0"/>
              <a:t>);</a:t>
            </a:r>
          </a:p>
          <a:p>
            <a:r>
              <a:rPr lang="en-IN" dirty="0"/>
              <a:t>		return new </a:t>
            </a:r>
            <a:r>
              <a:rPr lang="en-IN" dirty="0" err="1"/>
              <a:t>ResponseEntity</a:t>
            </a:r>
            <a:r>
              <a:rPr lang="en-IN" dirty="0"/>
              <a:t>&lt;&gt;(customer, </a:t>
            </a:r>
            <a:r>
              <a:rPr lang="en-IN" dirty="0" err="1"/>
              <a:t>HttpStatus.OK</a:t>
            </a:r>
            <a:r>
              <a:rPr lang="en-IN" dirty="0"/>
              <a:t>);</a:t>
            </a:r>
          </a:p>
          <a:p>
            <a:r>
              <a:rPr lang="en-IN" dirty="0"/>
              <a:t>	}</a:t>
            </a:r>
          </a:p>
          <a:p>
            <a:r>
              <a:rPr lang="en-IN" dirty="0"/>
              <a:t>	</a:t>
            </a:r>
          </a:p>
        </p:txBody>
      </p:sp>
    </p:spTree>
    <p:extLst>
      <p:ext uri="{BB962C8B-B14F-4D97-AF65-F5344CB8AC3E}">
        <p14:creationId xmlns:p14="http://schemas.microsoft.com/office/powerpoint/2010/main" val="2596099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F435DB-2883-6D4D-20EC-9669D8A260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B7FC70-304C-D1B6-EB4C-FC4027E7A382}"/>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7DC2777-9D18-40DD-AC34-144DE39A03A3}"/>
              </a:ext>
            </a:extLst>
          </p:cNvPr>
          <p:cNvSpPr txBox="1"/>
          <p:nvPr/>
        </p:nvSpPr>
        <p:spPr>
          <a:xfrm>
            <a:off x="0" y="812165"/>
            <a:ext cx="12396247" cy="5909310"/>
          </a:xfrm>
          <a:prstGeom prst="rect">
            <a:avLst/>
          </a:prstGeom>
          <a:noFill/>
        </p:spPr>
        <p:txBody>
          <a:bodyPr wrap="square">
            <a:spAutoFit/>
          </a:bodyPr>
          <a:lstStyle/>
          <a:p>
            <a:r>
              <a:rPr lang="en-IN" dirty="0"/>
              <a:t>@PostMapping(value = "/customers")</a:t>
            </a:r>
          </a:p>
          <a:p>
            <a:r>
              <a:rPr lang="en-IN" dirty="0"/>
              <a:t>	public </a:t>
            </a:r>
            <a:r>
              <a:rPr lang="en-IN" dirty="0" err="1"/>
              <a:t>ResponseEntity</a:t>
            </a:r>
            <a:r>
              <a:rPr lang="en-IN" dirty="0"/>
              <a:t>&lt;String&gt; </a:t>
            </a:r>
            <a:r>
              <a:rPr lang="en-IN" dirty="0" err="1"/>
              <a:t>addCustomer</a:t>
            </a:r>
            <a:r>
              <a:rPr lang="en-IN" dirty="0"/>
              <a:t>(@RequestBody </a:t>
            </a:r>
            <a:r>
              <a:rPr lang="en-IN" dirty="0" err="1"/>
              <a:t>CustomerDTO</a:t>
            </a:r>
            <a:r>
              <a:rPr lang="en-IN" dirty="0"/>
              <a:t> customer) throws </a:t>
            </a:r>
            <a:r>
              <a:rPr lang="en-IN" dirty="0" err="1"/>
              <a:t>hndBankException</a:t>
            </a:r>
            <a:r>
              <a:rPr lang="en-IN" dirty="0"/>
              <a:t> {</a:t>
            </a:r>
          </a:p>
          <a:p>
            <a:r>
              <a:rPr lang="en-IN" dirty="0"/>
              <a:t>		Integer </a:t>
            </a:r>
            <a:r>
              <a:rPr lang="en-IN" dirty="0" err="1"/>
              <a:t>customerId</a:t>
            </a:r>
            <a:r>
              <a:rPr lang="en-IN" dirty="0"/>
              <a:t> = </a:t>
            </a:r>
            <a:r>
              <a:rPr lang="en-IN" dirty="0" err="1"/>
              <a:t>customerService.addCustomer</a:t>
            </a:r>
            <a:r>
              <a:rPr lang="en-IN" dirty="0"/>
              <a:t>(customer);</a:t>
            </a:r>
          </a:p>
          <a:p>
            <a:r>
              <a:rPr lang="en-IN" dirty="0"/>
              <a:t>		String </a:t>
            </a:r>
            <a:r>
              <a:rPr lang="en-IN" dirty="0" err="1"/>
              <a:t>successMessage</a:t>
            </a:r>
            <a:r>
              <a:rPr lang="en-IN" dirty="0"/>
              <a:t> = </a:t>
            </a:r>
            <a:r>
              <a:rPr lang="en-IN" dirty="0" err="1"/>
              <a:t>environment.getProperty</a:t>
            </a:r>
            <a:r>
              <a:rPr lang="en-IN" dirty="0"/>
              <a:t>("API.INSERT_SUCCESS") + </a:t>
            </a:r>
            <a:r>
              <a:rPr lang="en-IN" dirty="0" err="1"/>
              <a:t>customerId</a:t>
            </a:r>
            <a:r>
              <a:rPr lang="en-IN" dirty="0"/>
              <a:t>;</a:t>
            </a:r>
          </a:p>
          <a:p>
            <a:r>
              <a:rPr lang="en-IN" dirty="0"/>
              <a:t>		return new </a:t>
            </a:r>
            <a:r>
              <a:rPr lang="en-IN" dirty="0" err="1"/>
              <a:t>ResponseEntity</a:t>
            </a:r>
            <a:r>
              <a:rPr lang="en-IN" dirty="0"/>
              <a:t>&lt;&gt;(</a:t>
            </a:r>
            <a:r>
              <a:rPr lang="en-IN" dirty="0" err="1"/>
              <a:t>successMessage</a:t>
            </a:r>
            <a:r>
              <a:rPr lang="en-IN" dirty="0"/>
              <a:t>, </a:t>
            </a:r>
            <a:r>
              <a:rPr lang="en-IN" dirty="0" err="1"/>
              <a:t>HttpStatus.CREATED</a:t>
            </a:r>
            <a:r>
              <a:rPr lang="en-IN" dirty="0"/>
              <a:t>);</a:t>
            </a:r>
          </a:p>
          <a:p>
            <a:r>
              <a:rPr lang="en-IN" dirty="0"/>
              <a:t>	}</a:t>
            </a:r>
          </a:p>
          <a:p>
            <a:r>
              <a:rPr lang="en-IN" dirty="0"/>
              <a:t>	@PutMapping(value = "/customers/{</a:t>
            </a:r>
            <a:r>
              <a:rPr lang="en-IN" dirty="0" err="1"/>
              <a:t>customerId</a:t>
            </a:r>
            <a:r>
              <a:rPr lang="en-IN" dirty="0"/>
              <a:t>}")</a:t>
            </a:r>
          </a:p>
          <a:p>
            <a:r>
              <a:rPr lang="en-IN" dirty="0"/>
              <a:t>	public </a:t>
            </a:r>
            <a:r>
              <a:rPr lang="en-IN" dirty="0" err="1"/>
              <a:t>ResponseEntity</a:t>
            </a:r>
            <a:r>
              <a:rPr lang="en-IN" dirty="0"/>
              <a:t>&lt;String&gt; </a:t>
            </a:r>
            <a:r>
              <a:rPr lang="en-IN" dirty="0" err="1"/>
              <a:t>updateCustomer</a:t>
            </a:r>
            <a:r>
              <a:rPr lang="en-IN" dirty="0"/>
              <a:t>(@PathVariable Integer </a:t>
            </a:r>
            <a:r>
              <a:rPr lang="en-IN" dirty="0" err="1"/>
              <a:t>customerId</a:t>
            </a:r>
            <a:r>
              <a:rPr lang="en-IN" dirty="0"/>
              <a:t>, @RequestBody </a:t>
            </a:r>
            <a:r>
              <a:rPr lang="en-IN" dirty="0" err="1"/>
              <a:t>CustomerDTO</a:t>
            </a:r>
            <a:r>
              <a:rPr lang="en-IN" dirty="0"/>
              <a:t> customer)</a:t>
            </a:r>
          </a:p>
          <a:p>
            <a:r>
              <a:rPr lang="en-IN" dirty="0"/>
              <a:t>			throws </a:t>
            </a:r>
            <a:r>
              <a:rPr lang="en-IN" dirty="0" err="1"/>
              <a:t>hndBankException</a:t>
            </a:r>
            <a:r>
              <a:rPr lang="en-IN" dirty="0"/>
              <a:t> {</a:t>
            </a:r>
          </a:p>
          <a:p>
            <a:r>
              <a:rPr lang="en-IN" dirty="0"/>
              <a:t>		</a:t>
            </a:r>
            <a:r>
              <a:rPr lang="en-IN" dirty="0" err="1"/>
              <a:t>customerService.updateCustomer</a:t>
            </a:r>
            <a:r>
              <a:rPr lang="en-IN" dirty="0"/>
              <a:t>(</a:t>
            </a:r>
            <a:r>
              <a:rPr lang="en-IN" dirty="0" err="1"/>
              <a:t>customerId</a:t>
            </a:r>
            <a:r>
              <a:rPr lang="en-IN" dirty="0"/>
              <a:t>, </a:t>
            </a:r>
            <a:r>
              <a:rPr lang="en-IN" dirty="0" err="1"/>
              <a:t>customer.getEmailId</a:t>
            </a:r>
            <a:r>
              <a:rPr lang="en-IN" dirty="0"/>
              <a:t>());</a:t>
            </a:r>
          </a:p>
          <a:p>
            <a:r>
              <a:rPr lang="en-IN" dirty="0"/>
              <a:t>		String </a:t>
            </a:r>
            <a:r>
              <a:rPr lang="en-IN" dirty="0" err="1"/>
              <a:t>successMessage</a:t>
            </a:r>
            <a:r>
              <a:rPr lang="en-IN" dirty="0"/>
              <a:t> = </a:t>
            </a:r>
            <a:r>
              <a:rPr lang="en-IN" dirty="0" err="1"/>
              <a:t>environment.getProperty</a:t>
            </a:r>
            <a:r>
              <a:rPr lang="en-IN" dirty="0"/>
              <a:t>("API.UPDATE_SUCCESS");</a:t>
            </a:r>
          </a:p>
          <a:p>
            <a:r>
              <a:rPr lang="en-IN" dirty="0"/>
              <a:t>		return new </a:t>
            </a:r>
            <a:r>
              <a:rPr lang="en-IN" dirty="0" err="1"/>
              <a:t>ResponseEntity</a:t>
            </a:r>
            <a:r>
              <a:rPr lang="en-IN" dirty="0"/>
              <a:t>&lt;&gt;(</a:t>
            </a:r>
            <a:r>
              <a:rPr lang="en-IN" dirty="0" err="1"/>
              <a:t>successMessage</a:t>
            </a:r>
            <a:r>
              <a:rPr lang="en-IN" dirty="0"/>
              <a:t>, </a:t>
            </a:r>
            <a:r>
              <a:rPr lang="en-IN" dirty="0" err="1"/>
              <a:t>HttpStatus.OK</a:t>
            </a:r>
            <a:r>
              <a:rPr lang="en-IN" dirty="0"/>
              <a:t>);</a:t>
            </a:r>
          </a:p>
          <a:p>
            <a:r>
              <a:rPr lang="en-IN" dirty="0"/>
              <a:t>	}</a:t>
            </a:r>
          </a:p>
          <a:p>
            <a:r>
              <a:rPr lang="en-IN" dirty="0"/>
              <a:t>	@DeleteMapping(value = "/customers/{</a:t>
            </a:r>
            <a:r>
              <a:rPr lang="en-IN" dirty="0" err="1"/>
              <a:t>customerId</a:t>
            </a:r>
            <a:r>
              <a:rPr lang="en-IN" dirty="0"/>
              <a:t>}")</a:t>
            </a:r>
          </a:p>
          <a:p>
            <a:r>
              <a:rPr lang="en-IN" dirty="0"/>
              <a:t>	public </a:t>
            </a:r>
            <a:r>
              <a:rPr lang="en-IN" dirty="0" err="1"/>
              <a:t>ResponseEntity</a:t>
            </a:r>
            <a:r>
              <a:rPr lang="en-IN" dirty="0"/>
              <a:t>&lt;String&gt; </a:t>
            </a:r>
            <a:r>
              <a:rPr lang="en-IN" dirty="0" err="1"/>
              <a:t>deleteCustomer</a:t>
            </a:r>
            <a:r>
              <a:rPr lang="en-IN" dirty="0"/>
              <a:t>(@PathVariable Integer </a:t>
            </a:r>
            <a:r>
              <a:rPr lang="en-IN" dirty="0" err="1"/>
              <a:t>customerId</a:t>
            </a:r>
            <a:r>
              <a:rPr lang="en-IN" dirty="0"/>
              <a:t>) throws </a:t>
            </a:r>
            <a:r>
              <a:rPr lang="en-IN" dirty="0" err="1"/>
              <a:t>hndBankException</a:t>
            </a:r>
            <a:r>
              <a:rPr lang="en-IN" dirty="0"/>
              <a:t> {</a:t>
            </a:r>
          </a:p>
          <a:p>
            <a:r>
              <a:rPr lang="en-IN" dirty="0"/>
              <a:t>		</a:t>
            </a:r>
            <a:r>
              <a:rPr lang="en-IN" dirty="0" err="1"/>
              <a:t>customerService.deleteCustomer</a:t>
            </a:r>
            <a:r>
              <a:rPr lang="en-IN" dirty="0"/>
              <a:t>(</a:t>
            </a:r>
            <a:r>
              <a:rPr lang="en-IN" dirty="0" err="1"/>
              <a:t>customerId</a:t>
            </a:r>
            <a:r>
              <a:rPr lang="en-IN" dirty="0"/>
              <a:t>);</a:t>
            </a:r>
          </a:p>
          <a:p>
            <a:r>
              <a:rPr lang="en-IN" dirty="0"/>
              <a:t>		String </a:t>
            </a:r>
            <a:r>
              <a:rPr lang="en-IN" dirty="0" err="1"/>
              <a:t>successMessage</a:t>
            </a:r>
            <a:r>
              <a:rPr lang="en-IN" dirty="0"/>
              <a:t> = </a:t>
            </a:r>
            <a:r>
              <a:rPr lang="en-IN" dirty="0" err="1"/>
              <a:t>environment.getProperty</a:t>
            </a:r>
            <a:r>
              <a:rPr lang="en-IN" dirty="0"/>
              <a:t>("API.DELETE_SUCCESS");</a:t>
            </a:r>
          </a:p>
          <a:p>
            <a:r>
              <a:rPr lang="en-IN" dirty="0"/>
              <a:t>		return new </a:t>
            </a:r>
            <a:r>
              <a:rPr lang="en-IN" dirty="0" err="1"/>
              <a:t>ResponseEntity</a:t>
            </a:r>
            <a:r>
              <a:rPr lang="en-IN" dirty="0"/>
              <a:t>&lt;&gt;(</a:t>
            </a:r>
            <a:r>
              <a:rPr lang="en-IN" dirty="0" err="1"/>
              <a:t>successMessage</a:t>
            </a:r>
            <a:r>
              <a:rPr lang="en-IN" dirty="0"/>
              <a:t>, </a:t>
            </a:r>
            <a:r>
              <a:rPr lang="en-IN" dirty="0" err="1"/>
              <a:t>HttpStatus.OK</a:t>
            </a:r>
            <a:r>
              <a:rPr lang="en-IN" dirty="0"/>
              <a:t>);</a:t>
            </a:r>
          </a:p>
          <a:p>
            <a:r>
              <a:rPr lang="en-IN" dirty="0"/>
              <a:t>	}</a:t>
            </a:r>
          </a:p>
          <a:p>
            <a:r>
              <a:rPr lang="en-IN" dirty="0"/>
              <a:t>}</a:t>
            </a:r>
          </a:p>
        </p:txBody>
      </p:sp>
    </p:spTree>
    <p:extLst>
      <p:ext uri="{BB962C8B-B14F-4D97-AF65-F5344CB8AC3E}">
        <p14:creationId xmlns:p14="http://schemas.microsoft.com/office/powerpoint/2010/main" val="794590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9CF0F4-3D02-825A-86E6-125663A01B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4DD536-63F0-BEF5-50A8-83E1FE5DCF5A}"/>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8654C0AE-0EE3-EA5D-DF4A-36272288BEC1}"/>
              </a:ext>
            </a:extLst>
          </p:cNvPr>
          <p:cNvSpPr txBox="1"/>
          <p:nvPr/>
        </p:nvSpPr>
        <p:spPr>
          <a:xfrm>
            <a:off x="989029" y="541197"/>
            <a:ext cx="6099142"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Add below properties in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51310A-DE19-2821-7AEC-81F2560AB60E}"/>
              </a:ext>
            </a:extLst>
          </p:cNvPr>
          <p:cNvSpPr txBox="1"/>
          <p:nvPr/>
        </p:nvSpPr>
        <p:spPr>
          <a:xfrm>
            <a:off x="287517" y="1087952"/>
            <a:ext cx="6099142" cy="369332"/>
          </a:xfrm>
          <a:prstGeom prst="rect">
            <a:avLst/>
          </a:prstGeom>
          <a:noFill/>
        </p:spPr>
        <p:txBody>
          <a:bodyPr wrap="square">
            <a:spAutoFit/>
          </a:bodyPr>
          <a:lstStyle/>
          <a:p>
            <a:r>
              <a:rPr lang="en-IN" dirty="0"/>
              <a:t>API.DELETE_SUCCESS=Customer details deleted successfully.</a:t>
            </a:r>
          </a:p>
        </p:txBody>
      </p:sp>
      <p:sp>
        <p:nvSpPr>
          <p:cNvPr id="9" name="TextBox 8">
            <a:extLst>
              <a:ext uri="{FF2B5EF4-FFF2-40B4-BE49-F238E27FC236}">
                <a16:creationId xmlns:a16="http://schemas.microsoft.com/office/drawing/2014/main" id="{6A1BF1D4-7F5E-14CC-1888-C5382A4EAD95}"/>
              </a:ext>
            </a:extLst>
          </p:cNvPr>
          <p:cNvSpPr txBox="1"/>
          <p:nvPr/>
        </p:nvSpPr>
        <p:spPr>
          <a:xfrm>
            <a:off x="287516" y="1689111"/>
            <a:ext cx="11524269" cy="3170099"/>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Deploy the service by executing class containing main method.</a:t>
            </a:r>
          </a:p>
          <a:p>
            <a:r>
              <a:rPr lang="en-US" sz="2000" dirty="0">
                <a:solidFill>
                  <a:schemeClr val="tx1">
                    <a:lumMod val="65000"/>
                    <a:lumOff val="35000"/>
                  </a:schemeClr>
                </a:solidFill>
              </a:rPr>
              <a:t>So you have successfully created and deployed a Spring REST DELETE service . Let us test it using Postman client.</a:t>
            </a:r>
          </a:p>
          <a:p>
            <a:endParaRPr lang="en-US" sz="2000" dirty="0">
              <a:solidFill>
                <a:schemeClr val="tx1">
                  <a:lumMod val="65000"/>
                  <a:lumOff val="35000"/>
                </a:schemeClr>
              </a:solidFill>
            </a:endParaRPr>
          </a:p>
          <a:p>
            <a:r>
              <a:rPr lang="en-US" sz="2000" b="1" dirty="0">
                <a:solidFill>
                  <a:schemeClr val="tx1">
                    <a:lumMod val="65000"/>
                    <a:lumOff val="35000"/>
                  </a:schemeClr>
                </a:solidFill>
              </a:rPr>
              <a:t>Testing REST Services using Postman</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Launch postman and follow the below steps:</a:t>
            </a:r>
          </a:p>
          <a:p>
            <a:pPr>
              <a:buFont typeface="Arial" panose="020B0604020202020204" pitchFamily="34" charset="0"/>
              <a:buChar char="•"/>
            </a:pPr>
            <a:r>
              <a:rPr lang="en-US" sz="2000" dirty="0">
                <a:solidFill>
                  <a:schemeClr val="tx1">
                    <a:lumMod val="65000"/>
                    <a:lumOff val="35000"/>
                  </a:schemeClr>
                </a:solidFill>
              </a:rPr>
              <a:t>Select DELETE as HTTP method from drop down.</a:t>
            </a:r>
          </a:p>
          <a:p>
            <a:pPr>
              <a:buFont typeface="Arial" panose="020B0604020202020204" pitchFamily="34" charset="0"/>
              <a:buChar char="•"/>
            </a:pPr>
            <a:r>
              <a:rPr lang="en-US" sz="2000" dirty="0">
                <a:solidFill>
                  <a:schemeClr val="tx1">
                    <a:lumMod val="65000"/>
                    <a:lumOff val="35000"/>
                  </a:schemeClr>
                </a:solidFill>
              </a:rPr>
              <a:t>Enter http://localhost:8765/hndbank/customers/1 into the URI field and click on send.</a:t>
            </a:r>
          </a:p>
          <a:p>
            <a:pPr>
              <a:buFont typeface="Arial" panose="020B0604020202020204" pitchFamily="34" charset="0"/>
              <a:buChar char="•"/>
            </a:pPr>
            <a:r>
              <a:rPr lang="en-US" sz="2000" dirty="0">
                <a:solidFill>
                  <a:schemeClr val="tx1">
                    <a:lumMod val="65000"/>
                    <a:lumOff val="35000"/>
                  </a:schemeClr>
                </a:solidFill>
              </a:rPr>
              <a:t>You will get below response:</a:t>
            </a:r>
          </a:p>
        </p:txBody>
      </p:sp>
      <p:pic>
        <p:nvPicPr>
          <p:cNvPr id="11" name="Picture 10">
            <a:extLst>
              <a:ext uri="{FF2B5EF4-FFF2-40B4-BE49-F238E27FC236}">
                <a16:creationId xmlns:a16="http://schemas.microsoft.com/office/drawing/2014/main" id="{BA8D3CB6-9034-8AF5-830B-8FC59F2CD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515" y="4938753"/>
            <a:ext cx="10593278" cy="1524213"/>
          </a:xfrm>
          <a:prstGeom prst="rect">
            <a:avLst/>
          </a:prstGeom>
        </p:spPr>
      </p:pic>
    </p:spTree>
    <p:extLst>
      <p:ext uri="{BB962C8B-B14F-4D97-AF65-F5344CB8AC3E}">
        <p14:creationId xmlns:p14="http://schemas.microsoft.com/office/powerpoint/2010/main" val="4022165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8ECF4A-11E1-F840-20ED-4431C2B60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86CF49-C094-DF48-1234-2B32438AAE19}"/>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C074CE3B-5516-CF08-6ED3-F16449A0BA34}"/>
              </a:ext>
            </a:extLst>
          </p:cNvPr>
          <p:cNvSpPr txBox="1"/>
          <p:nvPr/>
        </p:nvSpPr>
        <p:spPr>
          <a:xfrm>
            <a:off x="989029" y="588331"/>
            <a:ext cx="6099142" cy="461665"/>
          </a:xfrm>
          <a:prstGeom prst="rect">
            <a:avLst/>
          </a:prstGeom>
          <a:noFill/>
        </p:spPr>
        <p:txBody>
          <a:bodyPr wrap="square">
            <a:spAutoFit/>
          </a:bodyPr>
          <a:lstStyle/>
          <a:p>
            <a:r>
              <a:rPr lang="en-US" sz="2400" b="1" dirty="0"/>
              <a:t>Consuming REST API with </a:t>
            </a:r>
            <a:r>
              <a:rPr lang="en-US" sz="2400" b="1" dirty="0" err="1"/>
              <a:t>RestTemplate</a:t>
            </a:r>
            <a:r>
              <a:rPr lang="en-US" sz="2400" b="1" dirty="0"/>
              <a:t> </a:t>
            </a:r>
          </a:p>
        </p:txBody>
      </p:sp>
      <p:sp>
        <p:nvSpPr>
          <p:cNvPr id="7" name="TextBox 6">
            <a:extLst>
              <a:ext uri="{FF2B5EF4-FFF2-40B4-BE49-F238E27FC236}">
                <a16:creationId xmlns:a16="http://schemas.microsoft.com/office/drawing/2014/main" id="{7568602D-7528-EBAE-39EE-122B917111E7}"/>
              </a:ext>
            </a:extLst>
          </p:cNvPr>
          <p:cNvSpPr txBox="1"/>
          <p:nvPr/>
        </p:nvSpPr>
        <p:spPr>
          <a:xfrm>
            <a:off x="98981" y="1130027"/>
            <a:ext cx="11420573" cy="1631216"/>
          </a:xfrm>
          <a:prstGeom prst="rect">
            <a:avLst/>
          </a:prstGeom>
          <a:noFill/>
        </p:spPr>
        <p:txBody>
          <a:bodyPr wrap="square">
            <a:spAutoFit/>
          </a:bodyPr>
          <a:lstStyle/>
          <a:p>
            <a:r>
              <a:rPr lang="en-US" sz="2000" dirty="0">
                <a:solidFill>
                  <a:schemeClr val="tx1">
                    <a:lumMod val="65000"/>
                    <a:lumOff val="35000"/>
                  </a:schemeClr>
                </a:solidFill>
              </a:rPr>
              <a:t>So far, you have learnt how to create REST services that can be consumed by some other applications but sometimes, you need to consume REST APIs using Spring application. For this, Spring provides </a:t>
            </a:r>
            <a:r>
              <a:rPr lang="en-US" sz="2000" dirty="0" err="1">
                <a:solidFill>
                  <a:schemeClr val="tx1">
                    <a:lumMod val="65000"/>
                    <a:lumOff val="35000"/>
                  </a:schemeClr>
                </a:solidFill>
              </a:rPr>
              <a:t>RestTemplate</a:t>
            </a:r>
            <a:r>
              <a:rPr lang="en-US" sz="2000" dirty="0">
                <a:solidFill>
                  <a:schemeClr val="tx1">
                    <a:lumMod val="65000"/>
                    <a:lumOff val="35000"/>
                  </a:schemeClr>
                </a:solidFill>
              </a:rPr>
              <a:t> class. It takes care of the necessary plumbing needed to communicate with REST API's and automatically marshals/</a:t>
            </a:r>
            <a:r>
              <a:rPr lang="en-US" sz="2000" dirty="0" err="1">
                <a:solidFill>
                  <a:schemeClr val="tx1">
                    <a:lumMod val="65000"/>
                    <a:lumOff val="35000"/>
                  </a:schemeClr>
                </a:solidFill>
              </a:rPr>
              <a:t>unmarshals</a:t>
            </a:r>
            <a:r>
              <a:rPr lang="en-US" sz="2000" dirty="0">
                <a:solidFill>
                  <a:schemeClr val="tx1">
                    <a:lumMod val="65000"/>
                    <a:lumOff val="35000"/>
                  </a:schemeClr>
                </a:solidFill>
              </a:rPr>
              <a:t> HTTP request and response bodies and provides methods for interacting with REST resources. To use </a:t>
            </a:r>
            <a:r>
              <a:rPr lang="en-US" sz="2000" dirty="0" err="1">
                <a:solidFill>
                  <a:schemeClr val="tx1">
                    <a:lumMod val="65000"/>
                    <a:lumOff val="35000"/>
                  </a:schemeClr>
                </a:solidFill>
              </a:rPr>
              <a:t>RestTemplate</a:t>
            </a:r>
            <a:r>
              <a:rPr lang="en-US" sz="2000" dirty="0">
                <a:solidFill>
                  <a:schemeClr val="tx1">
                    <a:lumMod val="65000"/>
                    <a:lumOff val="35000"/>
                  </a:schemeClr>
                </a:solidFill>
              </a:rPr>
              <a:t>, you need to create its object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0197BD5-7347-A72E-10D0-F29D2F4AE698}"/>
              </a:ext>
            </a:extLst>
          </p:cNvPr>
          <p:cNvSpPr txBox="1"/>
          <p:nvPr/>
        </p:nvSpPr>
        <p:spPr>
          <a:xfrm>
            <a:off x="98981" y="2841274"/>
            <a:ext cx="6099142" cy="369332"/>
          </a:xfrm>
          <a:prstGeom prst="rect">
            <a:avLst/>
          </a:prstGeom>
          <a:noFill/>
        </p:spPr>
        <p:txBody>
          <a:bodyPr wrap="square">
            <a:spAutoFit/>
          </a:bodyPr>
          <a:lstStyle/>
          <a:p>
            <a:r>
              <a:rPr lang="en-IN" dirty="0" err="1"/>
              <a:t>RestTemplate</a:t>
            </a:r>
            <a:r>
              <a:rPr lang="en-IN" dirty="0"/>
              <a:t> </a:t>
            </a:r>
            <a:r>
              <a:rPr lang="en-IN" dirty="0" err="1"/>
              <a:t>restTemplate</a:t>
            </a:r>
            <a:r>
              <a:rPr lang="en-IN" dirty="0"/>
              <a:t> = new </a:t>
            </a:r>
            <a:r>
              <a:rPr lang="en-IN" dirty="0" err="1"/>
              <a:t>RestTemplate</a:t>
            </a:r>
            <a:r>
              <a:rPr lang="en-IN" dirty="0"/>
              <a:t>();</a:t>
            </a:r>
          </a:p>
        </p:txBody>
      </p:sp>
      <p:sp>
        <p:nvSpPr>
          <p:cNvPr id="11" name="TextBox 10">
            <a:extLst>
              <a:ext uri="{FF2B5EF4-FFF2-40B4-BE49-F238E27FC236}">
                <a16:creationId xmlns:a16="http://schemas.microsoft.com/office/drawing/2014/main" id="{568839A5-E4B6-0259-B2C7-96F1C89305D7}"/>
              </a:ext>
            </a:extLst>
          </p:cNvPr>
          <p:cNvSpPr txBox="1"/>
          <p:nvPr/>
        </p:nvSpPr>
        <p:spPr>
          <a:xfrm>
            <a:off x="98980" y="3290637"/>
            <a:ext cx="10845539" cy="400110"/>
          </a:xfrm>
          <a:prstGeom prst="rect">
            <a:avLst/>
          </a:prstGeom>
          <a:noFill/>
        </p:spPr>
        <p:txBody>
          <a:bodyPr wrap="square">
            <a:spAutoFit/>
          </a:bodyPr>
          <a:lstStyle/>
          <a:p>
            <a:r>
              <a:rPr lang="en-US" sz="2000" dirty="0">
                <a:solidFill>
                  <a:schemeClr val="tx1">
                    <a:lumMod val="65000"/>
                    <a:lumOff val="35000"/>
                  </a:schemeClr>
                </a:solidFill>
              </a:rPr>
              <a:t>or you can declare it as a bean and inject it where you need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C6A89D0E-6D1E-ACAA-49D8-53059880C0EC}"/>
              </a:ext>
            </a:extLst>
          </p:cNvPr>
          <p:cNvSpPr txBox="1"/>
          <p:nvPr/>
        </p:nvSpPr>
        <p:spPr>
          <a:xfrm>
            <a:off x="98980" y="3770778"/>
            <a:ext cx="11957901" cy="1200329"/>
          </a:xfrm>
          <a:prstGeom prst="rect">
            <a:avLst/>
          </a:prstGeom>
          <a:noFill/>
        </p:spPr>
        <p:txBody>
          <a:bodyPr wrap="square">
            <a:spAutoFit/>
          </a:bodyPr>
          <a:lstStyle/>
          <a:p>
            <a:r>
              <a:rPr lang="en-IN" dirty="0"/>
              <a:t>@Bean</a:t>
            </a:r>
          </a:p>
          <a:p>
            <a:r>
              <a:rPr lang="en-IN" dirty="0"/>
              <a:t>public </a:t>
            </a:r>
            <a:r>
              <a:rPr lang="en-IN" dirty="0" err="1"/>
              <a:t>RestTemplate</a:t>
            </a:r>
            <a:r>
              <a:rPr lang="en-IN" dirty="0"/>
              <a:t> </a:t>
            </a:r>
            <a:r>
              <a:rPr lang="en-IN" dirty="0" err="1"/>
              <a:t>restTemplate</a:t>
            </a:r>
            <a:r>
              <a:rPr lang="en-IN" dirty="0"/>
              <a:t>(){</a:t>
            </a:r>
          </a:p>
          <a:p>
            <a:r>
              <a:rPr lang="en-IN" dirty="0"/>
              <a:t>return new </a:t>
            </a:r>
            <a:r>
              <a:rPr lang="en-IN" dirty="0" err="1"/>
              <a:t>RestTemplate</a:t>
            </a:r>
            <a:r>
              <a:rPr lang="en-IN" dirty="0"/>
              <a:t>();</a:t>
            </a:r>
          </a:p>
          <a:p>
            <a:r>
              <a:rPr lang="en-IN" dirty="0"/>
              <a:t>}</a:t>
            </a:r>
          </a:p>
        </p:txBody>
      </p:sp>
      <p:sp>
        <p:nvSpPr>
          <p:cNvPr id="15" name="TextBox 14">
            <a:extLst>
              <a:ext uri="{FF2B5EF4-FFF2-40B4-BE49-F238E27FC236}">
                <a16:creationId xmlns:a16="http://schemas.microsoft.com/office/drawing/2014/main" id="{82EDF7FD-11A9-2CEA-EE1A-4E40FEAD24C3}"/>
              </a:ext>
            </a:extLst>
          </p:cNvPr>
          <p:cNvSpPr txBox="1"/>
          <p:nvPr/>
        </p:nvSpPr>
        <p:spPr>
          <a:xfrm>
            <a:off x="98980" y="5075990"/>
            <a:ext cx="11873060" cy="1015663"/>
          </a:xfrm>
          <a:prstGeom prst="rect">
            <a:avLst/>
          </a:prstGeom>
          <a:noFill/>
        </p:spPr>
        <p:txBody>
          <a:bodyPr wrap="square">
            <a:spAutoFit/>
          </a:bodyPr>
          <a:lstStyle/>
          <a:p>
            <a:r>
              <a:rPr lang="en-US" sz="2000" b="1" dirty="0">
                <a:solidFill>
                  <a:schemeClr val="tx1">
                    <a:lumMod val="65000"/>
                    <a:lumOff val="35000"/>
                  </a:schemeClr>
                </a:solidFill>
                <a:effectLst/>
              </a:rPr>
              <a:t>Handling HTTP GET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that you want to fetch details of customer based on customer id.  For this you can make an HTTP GET request using </a:t>
            </a:r>
            <a:r>
              <a:rPr lang="en-US" sz="2000" dirty="0" err="1">
                <a:solidFill>
                  <a:schemeClr val="tx1">
                    <a:lumMod val="65000"/>
                    <a:lumOff val="35000"/>
                  </a:schemeClr>
                </a:solidFill>
                <a:effectLst/>
              </a:rPr>
              <a:t>getForObject</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RestTemplate</a:t>
            </a:r>
            <a:r>
              <a:rPr lang="en-US" sz="2000" dirty="0">
                <a:solidFill>
                  <a:schemeClr val="tx1">
                    <a:lumMod val="65000"/>
                    <a:lumOff val="35000"/>
                  </a:schemeClr>
                </a:solidFill>
                <a:effectLst/>
              </a:rPr>
              <a:t> class as follows:</a:t>
            </a:r>
          </a:p>
        </p:txBody>
      </p:sp>
    </p:spTree>
    <p:extLst>
      <p:ext uri="{BB962C8B-B14F-4D97-AF65-F5344CB8AC3E}">
        <p14:creationId xmlns:p14="http://schemas.microsoft.com/office/powerpoint/2010/main" val="561776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D5A8BE-591F-5BC8-1453-D9E599A45AB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DA6D8B-23C9-4300-0F72-22E79DAB6DA0}"/>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828E1859-EDC9-DACB-635D-F658AA979F16}"/>
              </a:ext>
            </a:extLst>
          </p:cNvPr>
          <p:cNvSpPr txBox="1"/>
          <p:nvPr/>
        </p:nvSpPr>
        <p:spPr>
          <a:xfrm>
            <a:off x="871979" y="702918"/>
            <a:ext cx="10883246" cy="1477328"/>
          </a:xfrm>
          <a:prstGeom prst="rect">
            <a:avLst/>
          </a:prstGeom>
          <a:noFill/>
        </p:spPr>
        <p:txBody>
          <a:bodyPr wrap="square">
            <a:spAutoFit/>
          </a:bodyPr>
          <a:lstStyle/>
          <a:p>
            <a:r>
              <a:rPr lang="en-IN" dirty="0"/>
              <a:t>public void </a:t>
            </a:r>
            <a:r>
              <a:rPr lang="en-IN" dirty="0" err="1"/>
              <a:t>getCustomerDetails</a:t>
            </a:r>
            <a:r>
              <a:rPr lang="en-IN" dirty="0"/>
              <a:t>(Integer </a:t>
            </a:r>
            <a:r>
              <a:rPr lang="en-IN" dirty="0" err="1"/>
              <a:t>customerId</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CustomerDTO</a:t>
            </a:r>
            <a:r>
              <a:rPr lang="en-IN" dirty="0"/>
              <a:t> </a:t>
            </a:r>
            <a:r>
              <a:rPr lang="en-IN" dirty="0" err="1"/>
              <a:t>customerDTO</a:t>
            </a:r>
            <a:r>
              <a:rPr lang="en-IN" dirty="0"/>
              <a:t> = </a:t>
            </a:r>
            <a:r>
              <a:rPr lang="en-IN" dirty="0" err="1"/>
              <a:t>restTemplate.getForObject</a:t>
            </a:r>
            <a:r>
              <a:rPr lang="en-IN" dirty="0"/>
              <a:t>(</a:t>
            </a:r>
            <a:r>
              <a:rPr lang="en-IN" dirty="0" err="1"/>
              <a:t>url</a:t>
            </a:r>
            <a:r>
              <a:rPr lang="en-IN" dirty="0"/>
              <a:t>, </a:t>
            </a:r>
            <a:r>
              <a:rPr lang="en-IN" dirty="0" err="1"/>
              <a:t>CustomerDTO.class</a:t>
            </a:r>
            <a:r>
              <a:rPr lang="en-IN" dirty="0"/>
              <a:t>, </a:t>
            </a:r>
            <a:r>
              <a:rPr lang="en-IN" dirty="0" err="1"/>
              <a:t>customerId</a:t>
            </a:r>
            <a:r>
              <a:rPr lang="en-IN" dirty="0"/>
              <a:t>);</a:t>
            </a:r>
          </a:p>
          <a:p>
            <a:r>
              <a:rPr lang="en-IN" dirty="0"/>
              <a:t>}</a:t>
            </a:r>
          </a:p>
        </p:txBody>
      </p:sp>
      <p:sp>
        <p:nvSpPr>
          <p:cNvPr id="7" name="TextBox 6">
            <a:extLst>
              <a:ext uri="{FF2B5EF4-FFF2-40B4-BE49-F238E27FC236}">
                <a16:creationId xmlns:a16="http://schemas.microsoft.com/office/drawing/2014/main" id="{9B30644B-C421-2903-D320-C2C85DF6CDB0}"/>
              </a:ext>
            </a:extLst>
          </p:cNvPr>
          <p:cNvSpPr txBox="1"/>
          <p:nvPr/>
        </p:nvSpPr>
        <p:spPr>
          <a:xfrm>
            <a:off x="214460" y="2417878"/>
            <a:ext cx="11785862" cy="2554545"/>
          </a:xfrm>
          <a:prstGeom prst="rect">
            <a:avLst/>
          </a:prstGeom>
          <a:noFill/>
        </p:spPr>
        <p:txBody>
          <a:bodyPr wrap="square">
            <a:spAutoFit/>
          </a:bodyPr>
          <a:lstStyle/>
          <a:p>
            <a:r>
              <a:rPr lang="en-US" sz="2000" dirty="0">
                <a:solidFill>
                  <a:schemeClr val="tx1">
                    <a:lumMod val="65000"/>
                    <a:lumOff val="35000"/>
                  </a:schemeClr>
                </a:solidFill>
                <a:effectLst/>
              </a:rPr>
              <a:t>In above code snippet, the </a:t>
            </a:r>
            <a:r>
              <a:rPr lang="en-US" sz="2000" dirty="0" err="1">
                <a:solidFill>
                  <a:schemeClr val="tx1">
                    <a:lumMod val="65000"/>
                    <a:lumOff val="35000"/>
                  </a:schemeClr>
                </a:solidFill>
                <a:effectLst/>
              </a:rPr>
              <a:t>getForObject</a:t>
            </a:r>
            <a:r>
              <a:rPr lang="en-US" sz="2000" dirty="0">
                <a:solidFill>
                  <a:schemeClr val="tx1">
                    <a:lumMod val="65000"/>
                    <a:lumOff val="35000"/>
                  </a:schemeClr>
                </a:solidFill>
                <a:effectLst/>
              </a:rPr>
              <a:t>() sends an HTTP GET request using specified URL and an object mapped from a response body. The first parameter is the URL. The second parameter is type of response. In this case, the response data which is in JSON format is deserialized into Customer object and that will be returned. The third parameter is used to fill in the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placeholder in the given URL.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Handling HTTP POST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you want to add new customer to database. For this you can make an HTTP POST request using </a:t>
            </a:r>
            <a:r>
              <a:rPr lang="en-US" sz="2000" dirty="0" err="1">
                <a:solidFill>
                  <a:schemeClr val="tx1">
                    <a:lumMod val="65000"/>
                    <a:lumOff val="35000"/>
                  </a:schemeClr>
                </a:solidFill>
                <a:effectLst/>
              </a:rPr>
              <a:t>postForObject</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RestTemplate</a:t>
            </a:r>
            <a:r>
              <a:rPr lang="en-US" sz="2000" dirty="0">
                <a:solidFill>
                  <a:schemeClr val="tx1">
                    <a:lumMod val="65000"/>
                    <a:lumOff val="35000"/>
                  </a:schemeClr>
                </a:solidFill>
                <a:effectLst/>
              </a:rPr>
              <a:t> class as follows:</a:t>
            </a:r>
          </a:p>
        </p:txBody>
      </p:sp>
      <p:sp>
        <p:nvSpPr>
          <p:cNvPr id="9" name="TextBox 8">
            <a:extLst>
              <a:ext uri="{FF2B5EF4-FFF2-40B4-BE49-F238E27FC236}">
                <a16:creationId xmlns:a16="http://schemas.microsoft.com/office/drawing/2014/main" id="{FECE49C4-1404-901B-4413-437FF69343BE}"/>
              </a:ext>
            </a:extLst>
          </p:cNvPr>
          <p:cNvSpPr txBox="1"/>
          <p:nvPr/>
        </p:nvSpPr>
        <p:spPr>
          <a:xfrm>
            <a:off x="191678" y="4967149"/>
            <a:ext cx="11682167" cy="1754326"/>
          </a:xfrm>
          <a:prstGeom prst="rect">
            <a:avLst/>
          </a:prstGeom>
          <a:noFill/>
        </p:spPr>
        <p:txBody>
          <a:bodyPr wrap="square">
            <a:spAutoFit/>
          </a:bodyPr>
          <a:lstStyle/>
          <a:p>
            <a:r>
              <a:rPr lang="en-IN" dirty="0"/>
              <a:t>public void </a:t>
            </a:r>
            <a:r>
              <a:rPr lang="en-IN" dirty="0" err="1"/>
              <a:t>addCustomer</a:t>
            </a:r>
            <a:r>
              <a:rPr lang="en-IN" dirty="0"/>
              <a:t>(</a:t>
            </a:r>
            <a:r>
              <a:rPr lang="en-IN" dirty="0" err="1"/>
              <a:t>CustomerDTO</a:t>
            </a:r>
            <a:r>
              <a:rPr lang="en-IN" dirty="0"/>
              <a:t> customer) {</a:t>
            </a:r>
          </a:p>
          <a:p>
            <a:r>
              <a:rPr lang="en-IN" dirty="0"/>
              <a:t>	String </a:t>
            </a:r>
            <a:r>
              <a:rPr lang="en-IN" dirty="0" err="1"/>
              <a:t>url</a:t>
            </a:r>
            <a:r>
              <a:rPr lang="en-IN" dirty="0"/>
              <a:t> = "http://localhost:8765/</a:t>
            </a:r>
            <a:r>
              <a:rPr lang="en-IN" dirty="0" err="1"/>
              <a:t>hndbank</a:t>
            </a:r>
            <a:r>
              <a:rPr lang="en-IN" dirty="0"/>
              <a:t>/customers";</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String response = </a:t>
            </a:r>
            <a:r>
              <a:rPr lang="en-IN" dirty="0" err="1"/>
              <a:t>restTemplate.postForObject</a:t>
            </a:r>
            <a:r>
              <a:rPr lang="en-IN" dirty="0"/>
              <a:t>(</a:t>
            </a:r>
            <a:r>
              <a:rPr lang="en-IN" dirty="0" err="1"/>
              <a:t>url</a:t>
            </a:r>
            <a:r>
              <a:rPr lang="en-IN" dirty="0"/>
              <a:t>, customer, </a:t>
            </a:r>
            <a:r>
              <a:rPr lang="en-IN" dirty="0" err="1"/>
              <a:t>String.class</a:t>
            </a:r>
            <a:r>
              <a:rPr lang="en-IN" dirty="0"/>
              <a:t>);</a:t>
            </a:r>
          </a:p>
          <a:p>
            <a:r>
              <a:rPr lang="en-IN" dirty="0"/>
              <a:t>	LOGGER.info(response);</a:t>
            </a:r>
          </a:p>
          <a:p>
            <a:r>
              <a:rPr lang="en-IN" dirty="0"/>
              <a:t>}</a:t>
            </a:r>
          </a:p>
        </p:txBody>
      </p:sp>
    </p:spTree>
    <p:extLst>
      <p:ext uri="{BB962C8B-B14F-4D97-AF65-F5344CB8AC3E}">
        <p14:creationId xmlns:p14="http://schemas.microsoft.com/office/powerpoint/2010/main" val="578177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B4D97C-2DEE-AC9A-9076-9742CDE5EB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A5FEE4-CB95-097A-C5BC-93E9DA779004}"/>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B4FFED28-EA9F-630A-55AF-74D80B7D02C7}"/>
              </a:ext>
            </a:extLst>
          </p:cNvPr>
          <p:cNvSpPr txBox="1"/>
          <p:nvPr/>
        </p:nvSpPr>
        <p:spPr>
          <a:xfrm>
            <a:off x="127262" y="1000953"/>
            <a:ext cx="11590256" cy="2246769"/>
          </a:xfrm>
          <a:prstGeom prst="rect">
            <a:avLst/>
          </a:prstGeom>
          <a:noFill/>
        </p:spPr>
        <p:txBody>
          <a:bodyPr wrap="square">
            <a:spAutoFit/>
          </a:bodyPr>
          <a:lstStyle/>
          <a:p>
            <a:r>
              <a:rPr lang="en-US" sz="2000" dirty="0">
                <a:solidFill>
                  <a:schemeClr val="tx1">
                    <a:lumMod val="65000"/>
                    <a:lumOff val="35000"/>
                  </a:schemeClr>
                </a:solidFill>
                <a:effectLst/>
              </a:rPr>
              <a:t>In above code snippet, the </a:t>
            </a:r>
            <a:r>
              <a:rPr lang="en-US" sz="2000" dirty="0" err="1">
                <a:solidFill>
                  <a:schemeClr val="tx1">
                    <a:lumMod val="65000"/>
                    <a:lumOff val="35000"/>
                  </a:schemeClr>
                </a:solidFill>
                <a:effectLst/>
              </a:rPr>
              <a:t>postForObject</a:t>
            </a:r>
            <a:r>
              <a:rPr lang="en-US" sz="2000" dirty="0">
                <a:solidFill>
                  <a:schemeClr val="tx1">
                    <a:lumMod val="65000"/>
                    <a:lumOff val="35000"/>
                  </a:schemeClr>
                </a:solidFill>
                <a:effectLst/>
              </a:rPr>
              <a:t>() method POST's data to a URL and returns an object mapped from the response body The first parameter is the URL, second parameter is object to be posted to the server and third parameter is type of return value.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Handling HTTP 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you want to update details of a customer from database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For this you can make an HTTP PUT request using put() method from </a:t>
            </a:r>
            <a:r>
              <a:rPr lang="en-US" sz="2000" dirty="0" err="1">
                <a:solidFill>
                  <a:schemeClr val="tx1">
                    <a:lumMod val="65000"/>
                    <a:lumOff val="35000"/>
                  </a:schemeClr>
                </a:solidFill>
                <a:effectLst/>
              </a:rPr>
              <a:t>RestTemplate</a:t>
            </a:r>
            <a:r>
              <a:rPr lang="en-US" sz="2000" dirty="0">
                <a:solidFill>
                  <a:schemeClr val="tx1">
                    <a:lumMod val="65000"/>
                    <a:lumOff val="35000"/>
                  </a:schemeClr>
                </a:solidFill>
                <a:effectLst/>
              </a:rPr>
              <a:t> as follows:</a:t>
            </a:r>
          </a:p>
        </p:txBody>
      </p:sp>
      <p:sp>
        <p:nvSpPr>
          <p:cNvPr id="7" name="TextBox 6">
            <a:extLst>
              <a:ext uri="{FF2B5EF4-FFF2-40B4-BE49-F238E27FC236}">
                <a16:creationId xmlns:a16="http://schemas.microsoft.com/office/drawing/2014/main" id="{D65A50EA-8BDF-0B38-C325-604C6585D303}"/>
              </a:ext>
            </a:extLst>
          </p:cNvPr>
          <p:cNvSpPr txBox="1"/>
          <p:nvPr/>
        </p:nvSpPr>
        <p:spPr>
          <a:xfrm>
            <a:off x="127261" y="3332996"/>
            <a:ext cx="11769365" cy="1754326"/>
          </a:xfrm>
          <a:prstGeom prst="rect">
            <a:avLst/>
          </a:prstGeom>
          <a:noFill/>
        </p:spPr>
        <p:txBody>
          <a:bodyPr wrap="square">
            <a:spAutoFit/>
          </a:bodyPr>
          <a:lstStyle/>
          <a:p>
            <a:r>
              <a:rPr lang="en-IN" dirty="0"/>
              <a:t>public void </a:t>
            </a:r>
            <a:r>
              <a:rPr lang="en-IN" dirty="0" err="1"/>
              <a:t>updateCustomer</a:t>
            </a:r>
            <a:r>
              <a:rPr lang="en-IN" dirty="0"/>
              <a:t>(</a:t>
            </a:r>
            <a:r>
              <a:rPr lang="en-IN" dirty="0" err="1"/>
              <a:t>CustomerDTO</a:t>
            </a:r>
            <a:r>
              <a:rPr lang="en-IN" dirty="0"/>
              <a:t> </a:t>
            </a:r>
            <a:r>
              <a:rPr lang="en-IN" dirty="0" err="1"/>
              <a:t>customerDTO</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restTemplate.put</a:t>
            </a:r>
            <a:r>
              <a:rPr lang="en-IN" dirty="0"/>
              <a:t>(</a:t>
            </a:r>
            <a:r>
              <a:rPr lang="en-IN" dirty="0" err="1"/>
              <a:t>url</a:t>
            </a:r>
            <a:r>
              <a:rPr lang="en-IN" dirty="0"/>
              <a:t>, </a:t>
            </a:r>
            <a:r>
              <a:rPr lang="en-IN" dirty="0" err="1"/>
              <a:t>customerDTO</a:t>
            </a:r>
            <a:r>
              <a:rPr lang="en-IN" dirty="0"/>
              <a:t>, </a:t>
            </a:r>
            <a:r>
              <a:rPr lang="en-IN" dirty="0" err="1"/>
              <a:t>customerDTO.getCustomerId</a:t>
            </a:r>
            <a:r>
              <a:rPr lang="en-IN" dirty="0"/>
              <a:t>());</a:t>
            </a:r>
          </a:p>
          <a:p>
            <a:r>
              <a:rPr lang="en-IN" dirty="0"/>
              <a:t>	LOGGER.info("Customer updated successfully");</a:t>
            </a:r>
          </a:p>
          <a:p>
            <a:r>
              <a:rPr lang="en-IN" dirty="0"/>
              <a:t>}</a:t>
            </a:r>
          </a:p>
        </p:txBody>
      </p:sp>
      <p:sp>
        <p:nvSpPr>
          <p:cNvPr id="9" name="TextBox 8">
            <a:extLst>
              <a:ext uri="{FF2B5EF4-FFF2-40B4-BE49-F238E27FC236}">
                <a16:creationId xmlns:a16="http://schemas.microsoft.com/office/drawing/2014/main" id="{823551B5-B115-ECBE-1473-C2AA91547A49}"/>
              </a:ext>
            </a:extLst>
          </p:cNvPr>
          <p:cNvSpPr txBox="1"/>
          <p:nvPr/>
        </p:nvSpPr>
        <p:spPr>
          <a:xfrm>
            <a:off x="127261" y="5196351"/>
            <a:ext cx="11769364" cy="1015663"/>
          </a:xfrm>
          <a:prstGeom prst="rect">
            <a:avLst/>
          </a:prstGeom>
          <a:noFill/>
        </p:spPr>
        <p:txBody>
          <a:bodyPr wrap="square">
            <a:spAutoFit/>
          </a:bodyPr>
          <a:lstStyle/>
          <a:p>
            <a:r>
              <a:rPr lang="en-US" sz="2000" b="1" dirty="0">
                <a:solidFill>
                  <a:schemeClr val="tx1">
                    <a:lumMod val="65000"/>
                    <a:lumOff val="35000"/>
                  </a:schemeClr>
                </a:solidFill>
                <a:effectLst/>
              </a:rPr>
              <a:t>Handling HTTP DELETE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Suppose you want to delete a customer from database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For this you can make an HTTP DELETE request using delete() method of </a:t>
            </a:r>
            <a:r>
              <a:rPr lang="en-US" sz="2000" dirty="0" err="1">
                <a:solidFill>
                  <a:schemeClr val="tx1">
                    <a:lumMod val="65000"/>
                    <a:lumOff val="35000"/>
                  </a:schemeClr>
                </a:solidFill>
                <a:effectLst/>
              </a:rPr>
              <a:t>RestTemplate</a:t>
            </a:r>
            <a:r>
              <a:rPr lang="en-US" sz="2000" dirty="0">
                <a:solidFill>
                  <a:schemeClr val="tx1">
                    <a:lumMod val="65000"/>
                    <a:lumOff val="35000"/>
                  </a:schemeClr>
                </a:solidFill>
                <a:effectLst/>
              </a:rPr>
              <a:t> class as follows:</a:t>
            </a:r>
          </a:p>
        </p:txBody>
      </p:sp>
    </p:spTree>
    <p:extLst>
      <p:ext uri="{BB962C8B-B14F-4D97-AF65-F5344CB8AC3E}">
        <p14:creationId xmlns:p14="http://schemas.microsoft.com/office/powerpoint/2010/main" val="89445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24F5F-EDB5-DD4B-10A2-00A1A7AF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EB1753-B7E1-0D91-32D0-B91F009DDC5F}"/>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FB524A16-BA24-D1C4-FD5E-5BDCB6922069}"/>
              </a:ext>
            </a:extLst>
          </p:cNvPr>
          <p:cNvSpPr txBox="1"/>
          <p:nvPr/>
        </p:nvSpPr>
        <p:spPr>
          <a:xfrm>
            <a:off x="1098222" y="718870"/>
            <a:ext cx="11335732" cy="1754326"/>
          </a:xfrm>
          <a:prstGeom prst="rect">
            <a:avLst/>
          </a:prstGeom>
          <a:noFill/>
        </p:spPr>
        <p:txBody>
          <a:bodyPr wrap="square">
            <a:spAutoFit/>
          </a:bodyPr>
          <a:lstStyle/>
          <a:p>
            <a:r>
              <a:rPr lang="en-IN" dirty="0"/>
              <a:t>public void </a:t>
            </a:r>
            <a:r>
              <a:rPr lang="en-IN" dirty="0" err="1"/>
              <a:t>deleteCustomer</a:t>
            </a:r>
            <a:r>
              <a:rPr lang="en-IN" dirty="0"/>
              <a:t>(Integer </a:t>
            </a:r>
            <a:r>
              <a:rPr lang="en-IN" dirty="0" err="1"/>
              <a:t>customerId</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restTemplate.delete</a:t>
            </a:r>
            <a:r>
              <a:rPr lang="en-IN" dirty="0"/>
              <a:t>(</a:t>
            </a:r>
            <a:r>
              <a:rPr lang="en-IN" dirty="0" err="1"/>
              <a:t>url</a:t>
            </a:r>
            <a:r>
              <a:rPr lang="en-IN" dirty="0"/>
              <a:t>, </a:t>
            </a:r>
            <a:r>
              <a:rPr lang="en-IN" dirty="0" err="1"/>
              <a:t>customerId</a:t>
            </a:r>
            <a:r>
              <a:rPr lang="en-IN" dirty="0"/>
              <a:t>);</a:t>
            </a:r>
          </a:p>
          <a:p>
            <a:r>
              <a:rPr lang="en-IN" dirty="0"/>
              <a:t>	LOGGER.info("Customer deleted successfully");</a:t>
            </a:r>
          </a:p>
          <a:p>
            <a:r>
              <a:rPr lang="en-IN" dirty="0"/>
              <a:t>}</a:t>
            </a:r>
          </a:p>
        </p:txBody>
      </p:sp>
    </p:spTree>
    <p:extLst>
      <p:ext uri="{BB962C8B-B14F-4D97-AF65-F5344CB8AC3E}">
        <p14:creationId xmlns:p14="http://schemas.microsoft.com/office/powerpoint/2010/main" val="1785221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2599EE-2C26-FECA-D40A-EEA1B55937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EAEFAF-2C55-5A70-D5A2-BA319979146F}"/>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62328FBE-A5C8-7177-9412-6696510FD66E}"/>
              </a:ext>
            </a:extLst>
          </p:cNvPr>
          <p:cNvSpPr txBox="1"/>
          <p:nvPr/>
        </p:nvSpPr>
        <p:spPr>
          <a:xfrm>
            <a:off x="989028" y="531771"/>
            <a:ext cx="9135359" cy="461665"/>
          </a:xfrm>
          <a:prstGeom prst="rect">
            <a:avLst/>
          </a:prstGeom>
          <a:noFill/>
        </p:spPr>
        <p:txBody>
          <a:bodyPr wrap="square">
            <a:spAutoFit/>
          </a:bodyPr>
          <a:lstStyle/>
          <a:p>
            <a:r>
              <a:rPr lang="en-US" sz="2400" b="1" dirty="0"/>
              <a:t>Consuming GET REST API with </a:t>
            </a:r>
            <a:r>
              <a:rPr lang="en-US" sz="2400" b="1" dirty="0" err="1"/>
              <a:t>RestTemplate</a:t>
            </a:r>
            <a:r>
              <a:rPr lang="en-US" sz="2400" b="1" dirty="0"/>
              <a:t> - Demo </a:t>
            </a:r>
          </a:p>
        </p:txBody>
      </p:sp>
      <p:sp>
        <p:nvSpPr>
          <p:cNvPr id="7" name="TextBox 6">
            <a:extLst>
              <a:ext uri="{FF2B5EF4-FFF2-40B4-BE49-F238E27FC236}">
                <a16:creationId xmlns:a16="http://schemas.microsoft.com/office/drawing/2014/main" id="{0E2E071A-DE0D-A6B1-8505-8F8DBA62418A}"/>
              </a:ext>
            </a:extLst>
          </p:cNvPr>
          <p:cNvSpPr txBox="1"/>
          <p:nvPr/>
        </p:nvSpPr>
        <p:spPr>
          <a:xfrm>
            <a:off x="193249" y="1166514"/>
            <a:ext cx="11298026" cy="5016758"/>
          </a:xfrm>
          <a:prstGeom prst="rect">
            <a:avLst/>
          </a:prstGeom>
          <a:noFill/>
        </p:spPr>
        <p:txBody>
          <a:bodyPr wrap="square">
            <a:spAutoFit/>
          </a:bodyPr>
          <a:lstStyle/>
          <a:p>
            <a:r>
              <a:rPr lang="en-US" sz="2000" b="1" dirty="0">
                <a:solidFill>
                  <a:schemeClr val="tx1">
                    <a:lumMod val="65000"/>
                    <a:lumOff val="35000"/>
                  </a:schemeClr>
                </a:solidFill>
              </a:rPr>
              <a:t>Objectives:</a:t>
            </a:r>
            <a:endParaRPr lang="en-US" sz="2000" dirty="0">
              <a:solidFill>
                <a:schemeClr val="tx1">
                  <a:lumMod val="65000"/>
                  <a:lumOff val="35000"/>
                </a:schemeClr>
              </a:solidFill>
            </a:endParaRPr>
          </a:p>
          <a:p>
            <a:r>
              <a:rPr lang="en-US" sz="2000" dirty="0">
                <a:solidFill>
                  <a:schemeClr val="tx1">
                    <a:lumMod val="65000"/>
                    <a:lumOff val="35000"/>
                  </a:schemeClr>
                </a:solidFill>
              </a:rPr>
              <a:t>To consume GET request using Spring Rest template.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Demo_SpringRestTemplate</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Demo_SpringRestTemplate</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Web</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p>
        </p:txBody>
      </p:sp>
    </p:spTree>
    <p:extLst>
      <p:ext uri="{BB962C8B-B14F-4D97-AF65-F5344CB8AC3E}">
        <p14:creationId xmlns:p14="http://schemas.microsoft.com/office/powerpoint/2010/main" val="33769822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83C4-ED73-1F9D-CC26-D51F7C858C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08DF2C-E166-4455-64A0-011AEF72F285}"/>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AD68F1C7-FB84-1664-BD09-77E22135216F}"/>
              </a:ext>
            </a:extLst>
          </p:cNvPr>
          <p:cNvSpPr txBox="1"/>
          <p:nvPr/>
        </p:nvSpPr>
        <p:spPr>
          <a:xfrm>
            <a:off x="989029" y="522344"/>
            <a:ext cx="6099142" cy="369332"/>
          </a:xfrm>
          <a:prstGeom prst="rect">
            <a:avLst/>
          </a:prstGeom>
          <a:noFill/>
        </p:spPr>
        <p:txBody>
          <a:bodyPr wrap="square">
            <a:spAutoFit/>
          </a:bodyPr>
          <a:lstStyle/>
          <a:p>
            <a:r>
              <a:rPr lang="en-IN" dirty="0" err="1"/>
              <a:t>server.port</a:t>
            </a:r>
            <a:r>
              <a:rPr lang="en-IN" dirty="0"/>
              <a:t>=5558</a:t>
            </a:r>
          </a:p>
        </p:txBody>
      </p:sp>
      <p:sp>
        <p:nvSpPr>
          <p:cNvPr id="7" name="TextBox 6">
            <a:extLst>
              <a:ext uri="{FF2B5EF4-FFF2-40B4-BE49-F238E27FC236}">
                <a16:creationId xmlns:a16="http://schemas.microsoft.com/office/drawing/2014/main" id="{C18384F5-15C9-6425-78BF-4C94F496A61D}"/>
              </a:ext>
            </a:extLst>
          </p:cNvPr>
          <p:cNvSpPr txBox="1"/>
          <p:nvPr/>
        </p:nvSpPr>
        <p:spPr>
          <a:xfrm>
            <a:off x="183821" y="1034294"/>
            <a:ext cx="11364013" cy="400110"/>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Create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E398385-E358-7879-420D-CBEBAD629685}"/>
              </a:ext>
            </a:extLst>
          </p:cNvPr>
          <p:cNvSpPr txBox="1"/>
          <p:nvPr/>
        </p:nvSpPr>
        <p:spPr>
          <a:xfrm>
            <a:off x="201889" y="1484056"/>
            <a:ext cx="11792932" cy="535531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27604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FEA3F8-1B2D-6DBF-57B3-172B3EED93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D8C586-C1CE-7517-45FD-E47D32213383}"/>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8C946381-B510-C286-F759-920C11EF894D}"/>
              </a:ext>
            </a:extLst>
          </p:cNvPr>
          <p:cNvSpPr txBox="1"/>
          <p:nvPr/>
        </p:nvSpPr>
        <p:spPr>
          <a:xfrm>
            <a:off x="0" y="995202"/>
            <a:ext cx="12192000" cy="5632311"/>
          </a:xfrm>
          <a:prstGeom prst="rect">
            <a:avLst/>
          </a:prstGeom>
          <a:noFill/>
        </p:spPr>
        <p:txBody>
          <a:bodyPr wrap="square">
            <a:spAutoFit/>
          </a:bodyPr>
          <a:lstStyle/>
          <a:p>
            <a:r>
              <a:rPr lang="en-IN" dirty="0"/>
              <a:t>    @PostMapping(value = "/customers")</a:t>
            </a:r>
          </a:p>
          <a:p>
            <a:r>
              <a:rPr lang="en-IN" dirty="0"/>
              <a:t>    public </a:t>
            </a:r>
            <a:r>
              <a:rPr lang="en-IN" dirty="0" err="1"/>
              <a:t>ResponseEntity</a:t>
            </a:r>
            <a:r>
              <a:rPr lang="en-IN" dirty="0"/>
              <a:t>&lt;String&gt; </a:t>
            </a:r>
            <a:r>
              <a:rPr lang="en-IN" dirty="0" err="1"/>
              <a:t>addCustomer</a:t>
            </a:r>
            <a:r>
              <a:rPr lang="en-IN" dirty="0"/>
              <a:t>(@RequestBody </a:t>
            </a:r>
            <a:r>
              <a:rPr lang="en-IN" dirty="0" err="1"/>
              <a:t>CustomerDTO</a:t>
            </a:r>
            <a:r>
              <a:rPr lang="en-IN" dirty="0"/>
              <a:t> customer) throws </a:t>
            </a:r>
            <a:r>
              <a:rPr lang="en-IN" dirty="0" err="1"/>
              <a:t>hndBankException</a:t>
            </a:r>
            <a:r>
              <a:rPr lang="en-IN" dirty="0"/>
              <a:t> {</a:t>
            </a:r>
          </a:p>
          <a:p>
            <a:r>
              <a:rPr lang="en-IN" dirty="0"/>
              <a:t>        Integer </a:t>
            </a:r>
            <a:r>
              <a:rPr lang="en-IN" dirty="0" err="1"/>
              <a:t>customerId</a:t>
            </a:r>
            <a:r>
              <a:rPr lang="en-IN" dirty="0"/>
              <a:t> = </a:t>
            </a:r>
            <a:r>
              <a:rPr lang="en-IN" dirty="0" err="1"/>
              <a:t>customerService.addCustomer</a:t>
            </a:r>
            <a:r>
              <a:rPr lang="en-IN" dirty="0"/>
              <a:t>(customer);</a:t>
            </a:r>
          </a:p>
          <a:p>
            <a:r>
              <a:rPr lang="en-IN" dirty="0"/>
              <a:t>        String </a:t>
            </a:r>
            <a:r>
              <a:rPr lang="en-IN" dirty="0" err="1"/>
              <a:t>successMessage</a:t>
            </a:r>
            <a:r>
              <a:rPr lang="en-IN" dirty="0"/>
              <a:t> = </a:t>
            </a:r>
            <a:r>
              <a:rPr lang="en-IN" dirty="0" err="1"/>
              <a:t>environment.getProperty</a:t>
            </a:r>
            <a:r>
              <a:rPr lang="en-IN" dirty="0"/>
              <a:t>("API.INSERT_SUCCESS") + </a:t>
            </a:r>
            <a:r>
              <a:rPr lang="en-IN" dirty="0" err="1"/>
              <a:t>customerId</a:t>
            </a:r>
            <a:r>
              <a:rPr lang="en-IN" dirty="0"/>
              <a:t>;</a:t>
            </a:r>
          </a:p>
          <a:p>
            <a:r>
              <a:rPr lang="en-IN" dirty="0"/>
              <a:t>        return new </a:t>
            </a:r>
            <a:r>
              <a:rPr lang="en-IN" dirty="0" err="1"/>
              <a:t>ResponseEntity</a:t>
            </a:r>
            <a:r>
              <a:rPr lang="en-IN" dirty="0"/>
              <a:t>&lt;&gt;(</a:t>
            </a:r>
            <a:r>
              <a:rPr lang="en-IN" dirty="0" err="1"/>
              <a:t>successMessage</a:t>
            </a:r>
            <a:r>
              <a:rPr lang="en-IN" dirty="0"/>
              <a:t>, </a:t>
            </a:r>
            <a:r>
              <a:rPr lang="en-IN" dirty="0" err="1"/>
              <a:t>HttpStatus.CREATED</a:t>
            </a:r>
            <a:r>
              <a:rPr lang="en-IN" dirty="0"/>
              <a:t>);</a:t>
            </a:r>
          </a:p>
          <a:p>
            <a:r>
              <a:rPr lang="en-IN" dirty="0"/>
              <a:t>    }</a:t>
            </a:r>
          </a:p>
          <a:p>
            <a:r>
              <a:rPr lang="en-IN" dirty="0"/>
              <a:t>    @PutMapping(value = "/customers/{</a:t>
            </a:r>
            <a:r>
              <a:rPr lang="en-IN" dirty="0" err="1"/>
              <a:t>customerId</a:t>
            </a:r>
            <a:r>
              <a:rPr lang="en-IN" dirty="0"/>
              <a:t>}")</a:t>
            </a:r>
          </a:p>
          <a:p>
            <a:r>
              <a:rPr lang="en-IN" dirty="0"/>
              <a:t>    public </a:t>
            </a:r>
            <a:r>
              <a:rPr lang="en-IN" dirty="0" err="1"/>
              <a:t>ResponseEntity</a:t>
            </a:r>
            <a:r>
              <a:rPr lang="en-IN" dirty="0"/>
              <a:t>&lt;String&gt; </a:t>
            </a:r>
            <a:r>
              <a:rPr lang="en-IN" dirty="0" err="1"/>
              <a:t>updateCustomer</a:t>
            </a:r>
            <a:r>
              <a:rPr lang="en-IN" dirty="0"/>
              <a:t>(@PathVariable Integer </a:t>
            </a:r>
            <a:r>
              <a:rPr lang="en-IN" dirty="0" err="1"/>
              <a:t>customerId</a:t>
            </a:r>
            <a:r>
              <a:rPr lang="en-IN" dirty="0"/>
              <a:t>, @RequestBody </a:t>
            </a:r>
            <a:r>
              <a:rPr lang="en-IN" dirty="0" err="1"/>
              <a:t>CustomerDTO</a:t>
            </a:r>
            <a:r>
              <a:rPr lang="en-IN" dirty="0"/>
              <a:t> customer)</a:t>
            </a:r>
          </a:p>
          <a:p>
            <a:r>
              <a:rPr lang="en-IN" dirty="0"/>
              <a:t>            throws </a:t>
            </a:r>
            <a:r>
              <a:rPr lang="en-IN" dirty="0" err="1"/>
              <a:t>hndBankException</a:t>
            </a:r>
            <a:r>
              <a:rPr lang="en-IN" dirty="0"/>
              <a:t> {</a:t>
            </a:r>
          </a:p>
          <a:p>
            <a:r>
              <a:rPr lang="en-IN" dirty="0"/>
              <a:t>        </a:t>
            </a:r>
            <a:r>
              <a:rPr lang="en-IN" dirty="0" err="1"/>
              <a:t>customerService.updateCustomer</a:t>
            </a:r>
            <a:r>
              <a:rPr lang="en-IN" dirty="0"/>
              <a:t>(</a:t>
            </a:r>
            <a:r>
              <a:rPr lang="en-IN" dirty="0" err="1"/>
              <a:t>customerId</a:t>
            </a:r>
            <a:r>
              <a:rPr lang="en-IN" dirty="0"/>
              <a:t>, </a:t>
            </a:r>
            <a:r>
              <a:rPr lang="en-IN" dirty="0" err="1"/>
              <a:t>customer.getEmailId</a:t>
            </a:r>
            <a:r>
              <a:rPr lang="en-IN" dirty="0"/>
              <a:t>());</a:t>
            </a:r>
          </a:p>
          <a:p>
            <a:r>
              <a:rPr lang="en-IN" dirty="0"/>
              <a:t>        String </a:t>
            </a:r>
            <a:r>
              <a:rPr lang="en-IN" dirty="0" err="1"/>
              <a:t>successMessage</a:t>
            </a:r>
            <a:r>
              <a:rPr lang="en-IN" dirty="0"/>
              <a:t> = </a:t>
            </a:r>
            <a:r>
              <a:rPr lang="en-IN" dirty="0" err="1"/>
              <a:t>environment.getProperty</a:t>
            </a:r>
            <a:r>
              <a:rPr lang="en-IN" dirty="0"/>
              <a:t>("API.UPDATE_SUCCESS");</a:t>
            </a:r>
          </a:p>
          <a:p>
            <a:r>
              <a:rPr lang="en-IN" dirty="0"/>
              <a:t>        return new </a:t>
            </a:r>
            <a:r>
              <a:rPr lang="en-IN" dirty="0" err="1"/>
              <a:t>ResponseEntity</a:t>
            </a:r>
            <a:r>
              <a:rPr lang="en-IN" dirty="0"/>
              <a:t>&lt;&gt;(</a:t>
            </a:r>
            <a:r>
              <a:rPr lang="en-IN" dirty="0" err="1"/>
              <a:t>successMessage</a:t>
            </a:r>
            <a:r>
              <a:rPr lang="en-IN" dirty="0"/>
              <a:t>, </a:t>
            </a:r>
            <a:r>
              <a:rPr lang="en-IN" dirty="0" err="1"/>
              <a:t>HttpStatus.OK</a:t>
            </a:r>
            <a:r>
              <a:rPr lang="en-IN" dirty="0"/>
              <a:t>);</a:t>
            </a:r>
          </a:p>
          <a:p>
            <a:r>
              <a:rPr lang="en-IN" dirty="0"/>
              <a:t>    }</a:t>
            </a:r>
          </a:p>
          <a:p>
            <a:r>
              <a:rPr lang="en-IN" dirty="0"/>
              <a:t>    @DeleteMapping(value = "/customers/{</a:t>
            </a:r>
            <a:r>
              <a:rPr lang="en-IN" dirty="0" err="1"/>
              <a:t>customerId</a:t>
            </a:r>
            <a:r>
              <a:rPr lang="en-IN" dirty="0"/>
              <a:t>}")</a:t>
            </a:r>
          </a:p>
          <a:p>
            <a:r>
              <a:rPr lang="en-IN" dirty="0"/>
              <a:t>    public </a:t>
            </a:r>
            <a:r>
              <a:rPr lang="en-IN" dirty="0" err="1"/>
              <a:t>ResponseEntity</a:t>
            </a:r>
            <a:r>
              <a:rPr lang="en-IN" dirty="0"/>
              <a:t>&lt;String&gt; </a:t>
            </a:r>
            <a:r>
              <a:rPr lang="en-IN" dirty="0" err="1"/>
              <a:t>deleteCustomer</a:t>
            </a:r>
            <a:r>
              <a:rPr lang="en-IN" dirty="0"/>
              <a:t>(@PathVariable Integer </a:t>
            </a:r>
            <a:r>
              <a:rPr lang="en-IN" dirty="0" err="1"/>
              <a:t>customerId</a:t>
            </a:r>
            <a:r>
              <a:rPr lang="en-IN" dirty="0"/>
              <a:t>) throws </a:t>
            </a:r>
            <a:r>
              <a:rPr lang="en-IN" dirty="0" err="1"/>
              <a:t>hndBankException</a:t>
            </a:r>
            <a:r>
              <a:rPr lang="en-IN" dirty="0"/>
              <a:t> {</a:t>
            </a:r>
          </a:p>
          <a:p>
            <a:r>
              <a:rPr lang="en-IN" dirty="0"/>
              <a:t>        </a:t>
            </a:r>
            <a:r>
              <a:rPr lang="en-IN" dirty="0" err="1"/>
              <a:t>customerService.deleteCustomer</a:t>
            </a:r>
            <a:r>
              <a:rPr lang="en-IN" dirty="0"/>
              <a:t>(</a:t>
            </a:r>
            <a:r>
              <a:rPr lang="en-IN" dirty="0" err="1"/>
              <a:t>customerId</a:t>
            </a:r>
            <a:r>
              <a:rPr lang="en-IN" dirty="0"/>
              <a:t>);</a:t>
            </a:r>
          </a:p>
          <a:p>
            <a:r>
              <a:rPr lang="en-IN" dirty="0"/>
              <a:t>        String </a:t>
            </a:r>
            <a:r>
              <a:rPr lang="en-IN" dirty="0" err="1"/>
              <a:t>successMessage</a:t>
            </a:r>
            <a:r>
              <a:rPr lang="en-IN" dirty="0"/>
              <a:t> = </a:t>
            </a:r>
            <a:r>
              <a:rPr lang="en-IN" dirty="0" err="1"/>
              <a:t>environment.getProperty</a:t>
            </a:r>
            <a:r>
              <a:rPr lang="en-IN" dirty="0"/>
              <a:t>("API.DELETE_SUCCESS");</a:t>
            </a:r>
          </a:p>
          <a:p>
            <a:r>
              <a:rPr lang="en-IN" dirty="0"/>
              <a:t>        return new </a:t>
            </a:r>
            <a:r>
              <a:rPr lang="en-IN" dirty="0" err="1"/>
              <a:t>ResponseEntity</a:t>
            </a:r>
            <a:r>
              <a:rPr lang="en-IN" dirty="0"/>
              <a:t>&lt;&gt;(</a:t>
            </a:r>
            <a:r>
              <a:rPr lang="en-IN" dirty="0" err="1"/>
              <a:t>successMessage</a:t>
            </a:r>
            <a:r>
              <a:rPr lang="en-IN" dirty="0"/>
              <a:t>, </a:t>
            </a:r>
            <a:r>
              <a:rPr lang="en-IN" dirty="0" err="1"/>
              <a:t>HttpStatus.OK</a:t>
            </a:r>
            <a:r>
              <a:rPr lang="en-IN" dirty="0"/>
              <a:t>);</a:t>
            </a:r>
          </a:p>
          <a:p>
            <a:r>
              <a:rPr lang="en-IN" dirty="0"/>
              <a:t>    }</a:t>
            </a:r>
          </a:p>
          <a:p>
            <a:r>
              <a:rPr lang="en-IN" dirty="0"/>
              <a:t>}</a:t>
            </a:r>
          </a:p>
        </p:txBody>
      </p:sp>
    </p:spTree>
    <p:extLst>
      <p:ext uri="{BB962C8B-B14F-4D97-AF65-F5344CB8AC3E}">
        <p14:creationId xmlns:p14="http://schemas.microsoft.com/office/powerpoint/2010/main" val="2754618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F20F0D-E12A-1532-834B-F1EFAD4B75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ACB2ED-D0B8-89E1-DA41-3E79A846E331}"/>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DCC46DF3-E587-2E19-0908-57640101F7EE}"/>
              </a:ext>
            </a:extLst>
          </p:cNvPr>
          <p:cNvSpPr txBox="1"/>
          <p:nvPr/>
        </p:nvSpPr>
        <p:spPr>
          <a:xfrm>
            <a:off x="749429" y="651443"/>
            <a:ext cx="11194331" cy="3693319"/>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B4D63965-D994-E0FB-782B-E4E631AF9AA1}"/>
              </a:ext>
            </a:extLst>
          </p:cNvPr>
          <p:cNvSpPr txBox="1"/>
          <p:nvPr/>
        </p:nvSpPr>
        <p:spPr>
          <a:xfrm>
            <a:off x="247452" y="4509882"/>
            <a:ext cx="6099142" cy="400110"/>
          </a:xfrm>
          <a:prstGeom prst="rect">
            <a:avLst/>
          </a:prstGeom>
          <a:noFill/>
        </p:spPr>
        <p:txBody>
          <a:bodyPr wrap="square">
            <a:spAutoFit/>
          </a:bodyPr>
          <a:lstStyle/>
          <a:p>
            <a:r>
              <a:rPr lang="en-US" sz="2000" b="1" dirty="0">
                <a:solidFill>
                  <a:schemeClr val="tx1">
                    <a:lumMod val="65000"/>
                    <a:lumOff val="35000"/>
                  </a:schemeClr>
                </a:solidFill>
              </a:rPr>
              <a:t>Step 4 :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6572347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1E15A-7CAB-4E62-D741-2E1EE80CB4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7A20ED-CFAA-7F98-D52A-E627F998E369}"/>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6A2B7740-FC78-47A6-17D3-7E402BFFE6AD}"/>
              </a:ext>
            </a:extLst>
          </p:cNvPr>
          <p:cNvSpPr txBox="1"/>
          <p:nvPr/>
        </p:nvSpPr>
        <p:spPr>
          <a:xfrm>
            <a:off x="254523" y="1066250"/>
            <a:ext cx="11528981" cy="5078313"/>
          </a:xfrm>
          <a:prstGeom prst="rect">
            <a:avLst/>
          </a:prstGeom>
          <a:noFill/>
        </p:spPr>
        <p:txBody>
          <a:bodyPr wrap="square">
            <a:spAutoFit/>
          </a:bodyPr>
          <a:lstStyle/>
          <a:p>
            <a:r>
              <a:rPr lang="en-IN" dirty="0"/>
              <a:t>@SpringBootApplication</a:t>
            </a:r>
          </a:p>
          <a:p>
            <a:r>
              <a:rPr lang="en-IN" dirty="0"/>
              <a:t>public class </a:t>
            </a:r>
            <a:r>
              <a:rPr lang="en-IN" dirty="0" err="1"/>
              <a:t>DemoRestTemplateApplication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DemoRestTemplateApplication.class</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DemoRestTemplateApplication.class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(2);</a:t>
            </a:r>
          </a:p>
          <a:p>
            <a:r>
              <a:rPr lang="en-IN" dirty="0"/>
              <a:t>	}</a:t>
            </a:r>
          </a:p>
          <a:p>
            <a:r>
              <a:rPr lang="en-IN" dirty="0"/>
              <a:t>	public void </a:t>
            </a:r>
            <a:r>
              <a:rPr lang="en-IN" dirty="0" err="1"/>
              <a:t>getCustomerDetails</a:t>
            </a:r>
            <a:r>
              <a:rPr lang="en-IN" dirty="0"/>
              <a:t>(Integer </a:t>
            </a:r>
            <a:r>
              <a:rPr lang="en-IN" dirty="0" err="1"/>
              <a:t>customerId</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CustomerDTO</a:t>
            </a:r>
            <a:r>
              <a:rPr lang="en-IN" dirty="0"/>
              <a:t> </a:t>
            </a:r>
            <a:r>
              <a:rPr lang="en-IN" dirty="0" err="1"/>
              <a:t>customerDTO</a:t>
            </a:r>
            <a:r>
              <a:rPr lang="en-IN" dirty="0"/>
              <a:t> = </a:t>
            </a:r>
            <a:r>
              <a:rPr lang="en-IN" dirty="0" err="1"/>
              <a:t>restTemplate.getForObject</a:t>
            </a:r>
            <a:r>
              <a:rPr lang="en-IN" dirty="0"/>
              <a:t>(</a:t>
            </a:r>
            <a:r>
              <a:rPr lang="en-IN" dirty="0" err="1"/>
              <a:t>url</a:t>
            </a:r>
            <a:r>
              <a:rPr lang="en-IN" dirty="0"/>
              <a:t>, </a:t>
            </a:r>
            <a:r>
              <a:rPr lang="en-IN" dirty="0" err="1"/>
              <a:t>CustomerDTO.class</a:t>
            </a:r>
            <a:r>
              <a:rPr lang="en-IN" dirty="0"/>
              <a:t>, </a:t>
            </a:r>
            <a:r>
              <a:rPr lang="en-IN" dirty="0" err="1"/>
              <a:t>customerId</a:t>
            </a:r>
            <a:r>
              <a:rPr lang="en-IN" dirty="0"/>
              <a:t>);</a:t>
            </a:r>
          </a:p>
          <a:p>
            <a:r>
              <a:rPr lang="en-IN" dirty="0"/>
              <a:t>		LOGGER.info(</a:t>
            </a:r>
            <a:r>
              <a:rPr lang="en-IN" dirty="0" err="1"/>
              <a:t>customerDTO</a:t>
            </a:r>
            <a:r>
              <a:rPr lang="en-IN" dirty="0"/>
              <a:t>);</a:t>
            </a:r>
          </a:p>
          <a:p>
            <a:r>
              <a:rPr lang="en-IN" dirty="0"/>
              <a:t>		LOGGER.info("\n");</a:t>
            </a:r>
          </a:p>
          <a:p>
            <a:r>
              <a:rPr lang="en-IN" dirty="0"/>
              <a:t>	}</a:t>
            </a:r>
          </a:p>
          <a:p>
            <a:r>
              <a:rPr lang="en-IN" dirty="0"/>
              <a:t>}</a:t>
            </a:r>
          </a:p>
        </p:txBody>
      </p:sp>
    </p:spTree>
    <p:extLst>
      <p:ext uri="{BB962C8B-B14F-4D97-AF65-F5344CB8AC3E}">
        <p14:creationId xmlns:p14="http://schemas.microsoft.com/office/powerpoint/2010/main" val="4280419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2F5623-0ADB-2498-5A3A-AFD0F7F3C9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F05BB4-2F59-6DCD-3B5C-F23C600FD1D6}"/>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CB84061A-151C-2BC7-5ECE-388F8234072A}"/>
              </a:ext>
            </a:extLst>
          </p:cNvPr>
          <p:cNvSpPr txBox="1"/>
          <p:nvPr/>
        </p:nvSpPr>
        <p:spPr>
          <a:xfrm>
            <a:off x="325225" y="1118415"/>
            <a:ext cx="11222610" cy="1323439"/>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Execute the application created in previous demo (</a:t>
            </a:r>
            <a:r>
              <a:rPr lang="en-US" sz="2000" dirty="0" err="1">
                <a:solidFill>
                  <a:schemeClr val="tx1">
                    <a:lumMod val="65000"/>
                    <a:lumOff val="35000"/>
                  </a:schemeClr>
                </a:solidFill>
              </a:rPr>
              <a:t>Demo_SpringREST</a:t>
            </a:r>
            <a:r>
              <a:rPr lang="en-US" sz="2000" dirty="0">
                <a:solidFill>
                  <a:schemeClr val="tx1">
                    <a:lumMod val="65000"/>
                    <a:lumOff val="35000"/>
                  </a:schemeClr>
                </a:solidFill>
              </a:rPr>
              <a:t>).</a:t>
            </a:r>
          </a:p>
          <a:p>
            <a:r>
              <a:rPr lang="en-US" sz="2000" dirty="0">
                <a:solidFill>
                  <a:schemeClr val="tx1">
                    <a:lumMod val="65000"/>
                    <a:lumOff val="35000"/>
                  </a:schemeClr>
                </a:solidFill>
              </a:rPr>
              <a:t>Make sure that the REST API  services are running so that the consumer can use the services.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6 : </a:t>
            </a:r>
            <a:r>
              <a:rPr lang="en-US" sz="2000" dirty="0">
                <a:solidFill>
                  <a:schemeClr val="tx1">
                    <a:lumMod val="65000"/>
                    <a:lumOff val="35000"/>
                  </a:schemeClr>
                </a:solidFill>
              </a:rPr>
              <a:t>Execute this application (</a:t>
            </a:r>
            <a:r>
              <a:rPr lang="en-US" sz="2000" dirty="0" err="1">
                <a:solidFill>
                  <a:schemeClr val="tx1">
                    <a:lumMod val="65000"/>
                    <a:lumOff val="35000"/>
                  </a:schemeClr>
                </a:solidFill>
              </a:rPr>
              <a:t>Demo_SpringRestTemplate</a:t>
            </a:r>
            <a:r>
              <a:rPr lang="en-US" sz="2000" dirty="0">
                <a:solidFill>
                  <a:schemeClr val="tx1">
                    <a:lumMod val="65000"/>
                    <a:lumOff val="35000"/>
                  </a:schemeClr>
                </a:solidFill>
              </a:rPr>
              <a:t>).</a:t>
            </a:r>
          </a:p>
        </p:txBody>
      </p:sp>
    </p:spTree>
    <p:extLst>
      <p:ext uri="{BB962C8B-B14F-4D97-AF65-F5344CB8AC3E}">
        <p14:creationId xmlns:p14="http://schemas.microsoft.com/office/powerpoint/2010/main" val="4272736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A47AD0-C638-EEA3-BDFD-01B259F07A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5F666B-2C43-534A-80D1-46FFE88FC076}"/>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BD6745A9-DA50-A545-DA4C-B43CDAD992A2}"/>
              </a:ext>
            </a:extLst>
          </p:cNvPr>
          <p:cNvSpPr txBox="1"/>
          <p:nvPr/>
        </p:nvSpPr>
        <p:spPr>
          <a:xfrm>
            <a:off x="989028" y="560051"/>
            <a:ext cx="8946823" cy="461665"/>
          </a:xfrm>
          <a:prstGeom prst="rect">
            <a:avLst/>
          </a:prstGeom>
          <a:noFill/>
        </p:spPr>
        <p:txBody>
          <a:bodyPr wrap="square">
            <a:spAutoFit/>
          </a:bodyPr>
          <a:lstStyle/>
          <a:p>
            <a:r>
              <a:rPr lang="en-US" sz="2400" b="1" dirty="0"/>
              <a:t>Consuming POST REST API with </a:t>
            </a:r>
            <a:r>
              <a:rPr lang="en-US" sz="2400" b="1" dirty="0" err="1"/>
              <a:t>RestTemplate</a:t>
            </a:r>
            <a:r>
              <a:rPr lang="en-US" sz="2400" b="1" dirty="0"/>
              <a:t> - Demo </a:t>
            </a:r>
          </a:p>
        </p:txBody>
      </p:sp>
      <p:sp>
        <p:nvSpPr>
          <p:cNvPr id="7" name="TextBox 6">
            <a:extLst>
              <a:ext uri="{FF2B5EF4-FFF2-40B4-BE49-F238E27FC236}">
                <a16:creationId xmlns:a16="http://schemas.microsoft.com/office/drawing/2014/main" id="{6613F572-1C77-4092-78E4-21B6174F78B0}"/>
              </a:ext>
            </a:extLst>
          </p:cNvPr>
          <p:cNvSpPr txBox="1"/>
          <p:nvPr/>
        </p:nvSpPr>
        <p:spPr>
          <a:xfrm>
            <a:off x="325224" y="1222110"/>
            <a:ext cx="10553308" cy="2246769"/>
          </a:xfrm>
          <a:prstGeom prst="rect">
            <a:avLst/>
          </a:prstGeom>
          <a:noFill/>
        </p:spPr>
        <p:txBody>
          <a:bodyPr wrap="square">
            <a:spAutoFit/>
          </a:bodyPr>
          <a:lstStyle/>
          <a:p>
            <a:r>
              <a:rPr lang="en-US" sz="2000" b="1" dirty="0">
                <a:solidFill>
                  <a:schemeClr val="tx1">
                    <a:lumMod val="65000"/>
                    <a:lumOff val="35000"/>
                  </a:schemeClr>
                </a:solidFill>
              </a:rPr>
              <a:t>Objectives:</a:t>
            </a:r>
            <a:endParaRPr lang="en-US" sz="2000" dirty="0">
              <a:solidFill>
                <a:schemeClr val="tx1">
                  <a:lumMod val="65000"/>
                  <a:lumOff val="35000"/>
                </a:schemeClr>
              </a:solidFill>
            </a:endParaRPr>
          </a:p>
          <a:p>
            <a:r>
              <a:rPr lang="en-US" sz="2000" dirty="0">
                <a:solidFill>
                  <a:schemeClr val="tx1">
                    <a:lumMod val="65000"/>
                    <a:lumOff val="35000"/>
                  </a:schemeClr>
                </a:solidFill>
              </a:rPr>
              <a:t>To consume POST request using Spring Rest template.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Open the project created in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Modify the application class as shown below:</a:t>
            </a:r>
          </a:p>
        </p:txBody>
      </p:sp>
      <p:sp>
        <p:nvSpPr>
          <p:cNvPr id="9" name="TextBox 8">
            <a:extLst>
              <a:ext uri="{FF2B5EF4-FFF2-40B4-BE49-F238E27FC236}">
                <a16:creationId xmlns:a16="http://schemas.microsoft.com/office/drawing/2014/main" id="{FDAC57A3-60F3-8848-6725-CF706CC6B3DE}"/>
              </a:ext>
            </a:extLst>
          </p:cNvPr>
          <p:cNvSpPr txBox="1"/>
          <p:nvPr/>
        </p:nvSpPr>
        <p:spPr>
          <a:xfrm>
            <a:off x="58917" y="3428815"/>
            <a:ext cx="11883273" cy="3416320"/>
          </a:xfrm>
          <a:prstGeom prst="rect">
            <a:avLst/>
          </a:prstGeom>
          <a:noFill/>
        </p:spPr>
        <p:txBody>
          <a:bodyPr wrap="square">
            <a:spAutoFit/>
          </a:bodyPr>
          <a:lstStyle/>
          <a:p>
            <a:r>
              <a:rPr lang="en-IN" dirty="0"/>
              <a:t>@SpringBootApplication</a:t>
            </a:r>
          </a:p>
          <a:p>
            <a:r>
              <a:rPr lang="en-IN" dirty="0"/>
              <a:t>public class </a:t>
            </a:r>
            <a:r>
              <a:rPr lang="en-IN" dirty="0" err="1"/>
              <a:t>DemoRestTemplateApplication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DemoRestTemplateApplication.class</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DemoRestTemplateApplication.class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(2);</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("peter@hnd.com");</a:t>
            </a:r>
          </a:p>
          <a:p>
            <a:r>
              <a:rPr lang="en-IN" dirty="0"/>
              <a:t>		</a:t>
            </a:r>
          </a:p>
        </p:txBody>
      </p:sp>
    </p:spTree>
    <p:extLst>
      <p:ext uri="{BB962C8B-B14F-4D97-AF65-F5344CB8AC3E}">
        <p14:creationId xmlns:p14="http://schemas.microsoft.com/office/powerpoint/2010/main" val="3825356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891EA-E9F5-C65A-EF24-F2DFD9DEE52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C769C30-385A-2F09-AC25-042FAE282210}"/>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04262393-CEDF-FAFF-E0DA-6C31D2450DC4}"/>
              </a:ext>
            </a:extLst>
          </p:cNvPr>
          <p:cNvSpPr txBox="1"/>
          <p:nvPr/>
        </p:nvSpPr>
        <p:spPr>
          <a:xfrm>
            <a:off x="245096" y="889843"/>
            <a:ext cx="12207712" cy="5078313"/>
          </a:xfrm>
          <a:prstGeom prst="rect">
            <a:avLst/>
          </a:prstGeom>
          <a:noFill/>
        </p:spPr>
        <p:txBody>
          <a:bodyPr wrap="square">
            <a:spAutoFit/>
          </a:bodyPr>
          <a:lstStyle/>
          <a:p>
            <a:r>
              <a:rPr lang="en-IN" dirty="0" err="1"/>
              <a:t>customerDTO.setName</a:t>
            </a:r>
            <a:r>
              <a:rPr lang="en-IN" dirty="0"/>
              <a:t>("Peter");</a:t>
            </a:r>
          </a:p>
          <a:p>
            <a:r>
              <a:rPr lang="en-IN" dirty="0"/>
              <a:t>		</a:t>
            </a:r>
            <a:r>
              <a:rPr lang="en-IN" dirty="0" err="1"/>
              <a:t>addCustomer</a:t>
            </a:r>
            <a:r>
              <a:rPr lang="en-IN" dirty="0"/>
              <a:t>(</a:t>
            </a:r>
            <a:r>
              <a:rPr lang="en-IN" dirty="0" err="1"/>
              <a:t>customerDTO</a:t>
            </a:r>
            <a:r>
              <a:rPr lang="en-IN" dirty="0"/>
              <a:t>);</a:t>
            </a:r>
          </a:p>
          <a:p>
            <a:r>
              <a:rPr lang="en-IN" dirty="0"/>
              <a:t>	}</a:t>
            </a:r>
          </a:p>
          <a:p>
            <a:r>
              <a:rPr lang="en-IN" dirty="0"/>
              <a:t>	public void </a:t>
            </a:r>
            <a:r>
              <a:rPr lang="en-IN" dirty="0" err="1"/>
              <a:t>getCustomerDetails</a:t>
            </a:r>
            <a:r>
              <a:rPr lang="en-IN" dirty="0"/>
              <a:t>(Integer </a:t>
            </a:r>
            <a:r>
              <a:rPr lang="en-IN" dirty="0" err="1"/>
              <a:t>customerId</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CustomerDTO</a:t>
            </a:r>
            <a:r>
              <a:rPr lang="en-IN" dirty="0"/>
              <a:t> </a:t>
            </a:r>
            <a:r>
              <a:rPr lang="en-IN" dirty="0" err="1"/>
              <a:t>customerDTO</a:t>
            </a:r>
            <a:r>
              <a:rPr lang="en-IN" dirty="0"/>
              <a:t> = </a:t>
            </a:r>
            <a:r>
              <a:rPr lang="en-IN" dirty="0" err="1"/>
              <a:t>restTemplate.getForObject</a:t>
            </a:r>
            <a:r>
              <a:rPr lang="en-IN" dirty="0"/>
              <a:t>(</a:t>
            </a:r>
            <a:r>
              <a:rPr lang="en-IN" dirty="0" err="1"/>
              <a:t>url</a:t>
            </a:r>
            <a:r>
              <a:rPr lang="en-IN" dirty="0"/>
              <a:t>, </a:t>
            </a:r>
            <a:r>
              <a:rPr lang="en-IN" dirty="0" err="1"/>
              <a:t>CustomerDTO.class</a:t>
            </a:r>
            <a:r>
              <a:rPr lang="en-IN" dirty="0"/>
              <a:t>, </a:t>
            </a:r>
            <a:r>
              <a:rPr lang="en-IN" dirty="0" err="1"/>
              <a:t>customerId</a:t>
            </a:r>
            <a:r>
              <a:rPr lang="en-IN" dirty="0"/>
              <a:t>);</a:t>
            </a:r>
          </a:p>
          <a:p>
            <a:r>
              <a:rPr lang="en-IN" dirty="0"/>
              <a:t>		LOGGER.info(</a:t>
            </a:r>
            <a:r>
              <a:rPr lang="en-IN" dirty="0" err="1"/>
              <a:t>customerDTO</a:t>
            </a:r>
            <a:r>
              <a:rPr lang="en-IN" dirty="0"/>
              <a:t>);</a:t>
            </a:r>
          </a:p>
          <a:p>
            <a:r>
              <a:rPr lang="en-IN" dirty="0"/>
              <a:t>		LOGGER.info("\n");</a:t>
            </a:r>
          </a:p>
          <a:p>
            <a:r>
              <a:rPr lang="en-IN" dirty="0"/>
              <a:t>	}</a:t>
            </a:r>
          </a:p>
          <a:p>
            <a:r>
              <a:rPr lang="en-IN" dirty="0"/>
              <a:t>	public void </a:t>
            </a:r>
            <a:r>
              <a:rPr lang="en-IN" dirty="0" err="1"/>
              <a:t>addCustomer</a:t>
            </a:r>
            <a:r>
              <a:rPr lang="en-IN" dirty="0"/>
              <a:t>(</a:t>
            </a:r>
            <a:r>
              <a:rPr lang="en-IN" dirty="0" err="1"/>
              <a:t>CustomerDTO</a:t>
            </a:r>
            <a:r>
              <a:rPr lang="en-IN" dirty="0"/>
              <a:t> customer) {</a:t>
            </a:r>
          </a:p>
          <a:p>
            <a:r>
              <a:rPr lang="en-IN" dirty="0"/>
              <a:t>		String </a:t>
            </a:r>
            <a:r>
              <a:rPr lang="en-IN" dirty="0" err="1"/>
              <a:t>url</a:t>
            </a:r>
            <a:r>
              <a:rPr lang="en-IN" dirty="0"/>
              <a:t> = "http://localhost:8765/</a:t>
            </a:r>
            <a:r>
              <a:rPr lang="en-IN" dirty="0" err="1"/>
              <a:t>hndbank</a:t>
            </a:r>
            <a:r>
              <a:rPr lang="en-IN" dirty="0"/>
              <a:t>/customers";</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String response = </a:t>
            </a:r>
            <a:r>
              <a:rPr lang="en-IN" dirty="0" err="1"/>
              <a:t>restTemplate.postForObject</a:t>
            </a:r>
            <a:r>
              <a:rPr lang="en-IN" dirty="0"/>
              <a:t>(</a:t>
            </a:r>
            <a:r>
              <a:rPr lang="en-IN" dirty="0" err="1"/>
              <a:t>url</a:t>
            </a:r>
            <a:r>
              <a:rPr lang="en-IN" dirty="0"/>
              <a:t>, customer, </a:t>
            </a:r>
            <a:r>
              <a:rPr lang="en-IN" dirty="0" err="1"/>
              <a:t>String.class</a:t>
            </a:r>
            <a:r>
              <a:rPr lang="en-IN" dirty="0"/>
              <a:t>);</a:t>
            </a:r>
          </a:p>
          <a:p>
            <a:r>
              <a:rPr lang="en-IN" dirty="0"/>
              <a:t>		LOGGER.info(response);</a:t>
            </a:r>
          </a:p>
          <a:p>
            <a:r>
              <a:rPr lang="en-IN" dirty="0"/>
              <a:t>		LOGGER.info("\n");</a:t>
            </a:r>
          </a:p>
          <a:p>
            <a:r>
              <a:rPr lang="en-IN" dirty="0"/>
              <a:t>	}</a:t>
            </a:r>
          </a:p>
          <a:p>
            <a:r>
              <a:rPr lang="en-IN" dirty="0"/>
              <a:t>}</a:t>
            </a:r>
          </a:p>
        </p:txBody>
      </p:sp>
    </p:spTree>
    <p:extLst>
      <p:ext uri="{BB962C8B-B14F-4D97-AF65-F5344CB8AC3E}">
        <p14:creationId xmlns:p14="http://schemas.microsoft.com/office/powerpoint/2010/main" val="37099303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658CFF-CECE-BAB5-0FFE-BC4CB59965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B6CB79-D176-248E-B887-608F83D4A5B3}"/>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192471F6-116D-324E-54E4-19A885D7EABB}"/>
              </a:ext>
            </a:extLst>
          </p:cNvPr>
          <p:cNvSpPr txBox="1"/>
          <p:nvPr/>
        </p:nvSpPr>
        <p:spPr>
          <a:xfrm>
            <a:off x="202675" y="1093039"/>
            <a:ext cx="11279171" cy="163121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Execute the application created in previous demo (</a:t>
            </a:r>
            <a:r>
              <a:rPr lang="en-US" sz="2000" dirty="0" err="1">
                <a:solidFill>
                  <a:schemeClr val="tx1">
                    <a:lumMod val="65000"/>
                    <a:lumOff val="35000"/>
                  </a:schemeClr>
                </a:solidFill>
              </a:rPr>
              <a:t>Demo_SpringREST</a:t>
            </a:r>
            <a:r>
              <a:rPr lang="en-US" sz="2000" dirty="0">
                <a:solidFill>
                  <a:schemeClr val="tx1">
                    <a:lumMod val="65000"/>
                    <a:lumOff val="35000"/>
                  </a:schemeClr>
                </a:solidFill>
              </a:rPr>
              <a:t>).</a:t>
            </a:r>
          </a:p>
          <a:p>
            <a:r>
              <a:rPr lang="en-US" sz="2000" dirty="0">
                <a:solidFill>
                  <a:schemeClr val="tx1">
                    <a:lumMod val="65000"/>
                    <a:lumOff val="35000"/>
                  </a:schemeClr>
                </a:solidFill>
              </a:rPr>
              <a:t>Make sure that the REST API  services are running so that the consumer can use the services.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Execute this application (</a:t>
            </a:r>
            <a:r>
              <a:rPr lang="en-US" sz="2000" dirty="0" err="1">
                <a:solidFill>
                  <a:schemeClr val="tx1">
                    <a:lumMod val="65000"/>
                    <a:lumOff val="35000"/>
                  </a:schemeClr>
                </a:solidFill>
              </a:rPr>
              <a:t>Demo_SpringRestTemplate</a:t>
            </a:r>
            <a:r>
              <a:rPr lang="en-US" sz="2000" dirty="0">
                <a:solidFill>
                  <a:schemeClr val="tx1">
                    <a:lumMod val="65000"/>
                    <a:lumOff val="35000"/>
                  </a:schemeClr>
                </a:solidFill>
              </a:rPr>
              <a:t>).</a:t>
            </a:r>
          </a:p>
          <a:p>
            <a:r>
              <a:rPr lang="en-US" sz="2000" dirty="0">
                <a:solidFill>
                  <a:schemeClr val="tx1">
                    <a:lumMod val="65000"/>
                    <a:lumOff val="35000"/>
                  </a:schemeClr>
                </a:solidFill>
              </a:rPr>
              <a:t>You should see the following output on execution:</a:t>
            </a:r>
          </a:p>
        </p:txBody>
      </p:sp>
      <p:pic>
        <p:nvPicPr>
          <p:cNvPr id="7" name="Picture 6">
            <a:extLst>
              <a:ext uri="{FF2B5EF4-FFF2-40B4-BE49-F238E27FC236}">
                <a16:creationId xmlns:a16="http://schemas.microsoft.com/office/drawing/2014/main" id="{08D7CDC2-9821-6CB9-6668-19B9F38BD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43" y="2904831"/>
            <a:ext cx="5832433" cy="583250"/>
          </a:xfrm>
          <a:prstGeom prst="rect">
            <a:avLst/>
          </a:prstGeom>
        </p:spPr>
      </p:pic>
    </p:spTree>
    <p:extLst>
      <p:ext uri="{BB962C8B-B14F-4D97-AF65-F5344CB8AC3E}">
        <p14:creationId xmlns:p14="http://schemas.microsoft.com/office/powerpoint/2010/main" val="6197143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9225FC-EB3C-881B-3068-E50DE60F923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E606BC-3D27-14E2-7B8F-6782E6A2294B}"/>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43716705-A5D8-D27C-E252-8DC3E219336B}"/>
              </a:ext>
            </a:extLst>
          </p:cNvPr>
          <p:cNvSpPr txBox="1"/>
          <p:nvPr/>
        </p:nvSpPr>
        <p:spPr>
          <a:xfrm>
            <a:off x="989028" y="512917"/>
            <a:ext cx="9352175" cy="461665"/>
          </a:xfrm>
          <a:prstGeom prst="rect">
            <a:avLst/>
          </a:prstGeom>
          <a:noFill/>
        </p:spPr>
        <p:txBody>
          <a:bodyPr wrap="square">
            <a:spAutoFit/>
          </a:bodyPr>
          <a:lstStyle/>
          <a:p>
            <a:r>
              <a:rPr lang="en-US" sz="2400" b="1" dirty="0"/>
              <a:t>Consuming PUT REST API with </a:t>
            </a:r>
            <a:r>
              <a:rPr lang="en-US" sz="2400" b="1" dirty="0" err="1"/>
              <a:t>RestTemplate</a:t>
            </a:r>
            <a:r>
              <a:rPr lang="en-US" sz="2400" b="1" dirty="0"/>
              <a:t> - Demo </a:t>
            </a:r>
          </a:p>
        </p:txBody>
      </p:sp>
      <p:sp>
        <p:nvSpPr>
          <p:cNvPr id="7" name="TextBox 6">
            <a:extLst>
              <a:ext uri="{FF2B5EF4-FFF2-40B4-BE49-F238E27FC236}">
                <a16:creationId xmlns:a16="http://schemas.microsoft.com/office/drawing/2014/main" id="{1129DF66-4161-F3B8-24B7-29E663B59BA7}"/>
              </a:ext>
            </a:extLst>
          </p:cNvPr>
          <p:cNvSpPr txBox="1"/>
          <p:nvPr/>
        </p:nvSpPr>
        <p:spPr>
          <a:xfrm>
            <a:off x="146114" y="1137269"/>
            <a:ext cx="10477893" cy="2246769"/>
          </a:xfrm>
          <a:prstGeom prst="rect">
            <a:avLst/>
          </a:prstGeom>
          <a:noFill/>
        </p:spPr>
        <p:txBody>
          <a:bodyPr wrap="square">
            <a:spAutoFit/>
          </a:bodyPr>
          <a:lstStyle/>
          <a:p>
            <a:r>
              <a:rPr lang="en-US" sz="2000" b="1" dirty="0">
                <a:solidFill>
                  <a:schemeClr val="tx1">
                    <a:lumMod val="65000"/>
                    <a:lumOff val="35000"/>
                  </a:schemeClr>
                </a:solidFill>
              </a:rPr>
              <a:t>Objectives:</a:t>
            </a:r>
            <a:endParaRPr lang="en-US" sz="2000" dirty="0">
              <a:solidFill>
                <a:schemeClr val="tx1">
                  <a:lumMod val="65000"/>
                  <a:lumOff val="35000"/>
                </a:schemeClr>
              </a:solidFill>
            </a:endParaRPr>
          </a:p>
          <a:p>
            <a:r>
              <a:rPr lang="en-US" sz="2000" dirty="0">
                <a:solidFill>
                  <a:schemeClr val="tx1">
                    <a:lumMod val="65000"/>
                    <a:lumOff val="35000"/>
                  </a:schemeClr>
                </a:solidFill>
              </a:rPr>
              <a:t>To consume PUT request using Spring Rest template.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Open the project created in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Modify the application class as shown below:</a:t>
            </a:r>
          </a:p>
        </p:txBody>
      </p:sp>
      <p:sp>
        <p:nvSpPr>
          <p:cNvPr id="9" name="TextBox 8">
            <a:extLst>
              <a:ext uri="{FF2B5EF4-FFF2-40B4-BE49-F238E27FC236}">
                <a16:creationId xmlns:a16="http://schemas.microsoft.com/office/drawing/2014/main" id="{62373AD0-2281-D7AD-BB3D-AEDCFDA108CE}"/>
              </a:ext>
            </a:extLst>
          </p:cNvPr>
          <p:cNvSpPr txBox="1"/>
          <p:nvPr/>
        </p:nvSpPr>
        <p:spPr>
          <a:xfrm>
            <a:off x="146114" y="3309981"/>
            <a:ext cx="11899772" cy="3139321"/>
          </a:xfrm>
          <a:prstGeom prst="rect">
            <a:avLst/>
          </a:prstGeom>
          <a:noFill/>
        </p:spPr>
        <p:txBody>
          <a:bodyPr wrap="square">
            <a:spAutoFit/>
          </a:bodyPr>
          <a:lstStyle/>
          <a:p>
            <a:r>
              <a:rPr lang="en-IN" dirty="0"/>
              <a:t>@SpringBootApplication</a:t>
            </a:r>
          </a:p>
          <a:p>
            <a:r>
              <a:rPr lang="en-IN" dirty="0"/>
              <a:t>public class </a:t>
            </a:r>
            <a:r>
              <a:rPr lang="en-IN" dirty="0" err="1"/>
              <a:t>DemoRestTemplateApplication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DemoRestTemplateApplication.class</a:t>
            </a:r>
            <a:r>
              <a:rPr lang="en-IN" dirty="0"/>
              <a:t>);</a:t>
            </a:r>
          </a:p>
          <a:p>
            <a:r>
              <a:rPr lang="en-IN" dirty="0"/>
              <a:t>	public static void main(String[] </a:t>
            </a:r>
            <a:r>
              <a:rPr lang="en-IN" dirty="0" err="1"/>
              <a:t>args</a:t>
            </a:r>
            <a:r>
              <a:rPr lang="en-IN" dirty="0"/>
              <a:t>) {</a:t>
            </a:r>
          </a:p>
          <a:p>
            <a:r>
              <a:rPr lang="en-IN" dirty="0"/>
              <a:t>		</a:t>
            </a:r>
            <a:r>
              <a:rPr lang="en-IN" dirty="0" err="1"/>
              <a:t>SpringApplication</a:t>
            </a:r>
            <a:endParaRPr lang="en-IN" dirty="0"/>
          </a:p>
          <a:p>
            <a:r>
              <a:rPr lang="en-IN" dirty="0"/>
              <a:t>				.run(</a:t>
            </a:r>
            <a:r>
              <a:rPr lang="en-IN" dirty="0" err="1"/>
              <a:t>DemoRestTemplateApplication.class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(2);</a:t>
            </a:r>
          </a:p>
        </p:txBody>
      </p:sp>
    </p:spTree>
    <p:extLst>
      <p:ext uri="{BB962C8B-B14F-4D97-AF65-F5344CB8AC3E}">
        <p14:creationId xmlns:p14="http://schemas.microsoft.com/office/powerpoint/2010/main" val="1223808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1F19E2-C27E-B506-7820-85B3BF6319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9C34BA-B58E-A1C3-3764-CC1ACF0D6015}"/>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E990249F-EA35-96BB-003D-EE918E3468F3}"/>
              </a:ext>
            </a:extLst>
          </p:cNvPr>
          <p:cNvSpPr txBox="1"/>
          <p:nvPr/>
        </p:nvSpPr>
        <p:spPr>
          <a:xfrm>
            <a:off x="904973" y="507219"/>
            <a:ext cx="12075736" cy="5632311"/>
          </a:xfrm>
          <a:prstGeom prst="rect">
            <a:avLst/>
          </a:prstGeom>
          <a:noFill/>
        </p:spPr>
        <p:txBody>
          <a:bodyPr wrap="square">
            <a:spAutoFit/>
          </a:bodyPr>
          <a:lstStyle/>
          <a:p>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r>
              <a:rPr lang="en-IN" dirty="0" err="1"/>
              <a:t>addCustomer</a:t>
            </a:r>
            <a:r>
              <a:rPr lang="en-IN" dirty="0"/>
              <a:t>(</a:t>
            </a:r>
            <a:r>
              <a:rPr lang="en-IN" dirty="0" err="1"/>
              <a:t>customerDTO</a:t>
            </a:r>
            <a:r>
              <a:rPr lang="en-IN" dirty="0"/>
              <a:t>);</a:t>
            </a:r>
          </a:p>
          <a:p>
            <a:r>
              <a:rPr lang="en-IN" dirty="0"/>
              <a:t>		</a:t>
            </a:r>
          </a:p>
          <a:p>
            <a:r>
              <a:rPr lang="en-IN" dirty="0"/>
              <a:t>		</a:t>
            </a:r>
            <a:r>
              <a:rPr lang="en-IN" dirty="0" err="1"/>
              <a:t>CustomerDTO</a:t>
            </a:r>
            <a:r>
              <a:rPr lang="en-IN" dirty="0"/>
              <a:t> customerDTO1 = new </a:t>
            </a:r>
            <a:r>
              <a:rPr lang="en-IN" dirty="0" err="1"/>
              <a:t>CustomerDTO</a:t>
            </a:r>
            <a:r>
              <a:rPr lang="en-IN" dirty="0"/>
              <a:t>();</a:t>
            </a:r>
          </a:p>
          <a:p>
            <a:r>
              <a:rPr lang="en-IN" dirty="0"/>
              <a:t>		customerDTO1.setCustomerId(2);</a:t>
            </a:r>
          </a:p>
          <a:p>
            <a:r>
              <a:rPr lang="en-IN" dirty="0"/>
              <a:t>		customerDTO1.setEmailId("tim123@hnd.com");</a:t>
            </a:r>
          </a:p>
          <a:p>
            <a:r>
              <a:rPr lang="en-IN" dirty="0"/>
              <a:t>		</a:t>
            </a:r>
            <a:r>
              <a:rPr lang="en-IN" dirty="0" err="1"/>
              <a:t>updateCustomer</a:t>
            </a:r>
            <a:r>
              <a:rPr lang="en-IN" dirty="0"/>
              <a:t>(customerDTO1);</a:t>
            </a:r>
          </a:p>
          <a:p>
            <a:r>
              <a:rPr lang="en-IN" dirty="0"/>
              <a:t>	}</a:t>
            </a:r>
          </a:p>
          <a:p>
            <a:r>
              <a:rPr lang="en-IN" dirty="0"/>
              <a:t>	public void </a:t>
            </a:r>
            <a:r>
              <a:rPr lang="en-IN" dirty="0" err="1"/>
              <a:t>getCustomerDetails</a:t>
            </a:r>
            <a:r>
              <a:rPr lang="en-IN" dirty="0"/>
              <a:t>(Integer </a:t>
            </a:r>
            <a:r>
              <a:rPr lang="en-IN" dirty="0" err="1"/>
              <a:t>customerId</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CustomerDTO</a:t>
            </a:r>
            <a:r>
              <a:rPr lang="en-IN" dirty="0"/>
              <a:t> </a:t>
            </a:r>
            <a:r>
              <a:rPr lang="en-IN" dirty="0" err="1"/>
              <a:t>customerDTO</a:t>
            </a:r>
            <a:r>
              <a:rPr lang="en-IN" dirty="0"/>
              <a:t> = </a:t>
            </a:r>
            <a:r>
              <a:rPr lang="en-IN" dirty="0" err="1"/>
              <a:t>restTemplate.getForObject</a:t>
            </a:r>
            <a:r>
              <a:rPr lang="en-IN" dirty="0"/>
              <a:t>(</a:t>
            </a:r>
            <a:r>
              <a:rPr lang="en-IN" dirty="0" err="1"/>
              <a:t>url</a:t>
            </a:r>
            <a:r>
              <a:rPr lang="en-IN" dirty="0"/>
              <a:t>, </a:t>
            </a:r>
            <a:r>
              <a:rPr lang="en-IN" dirty="0" err="1"/>
              <a:t>CustomerDTO.class</a:t>
            </a:r>
            <a:r>
              <a:rPr lang="en-IN" dirty="0"/>
              <a:t>,</a:t>
            </a:r>
          </a:p>
          <a:p>
            <a:r>
              <a:rPr lang="en-IN" dirty="0"/>
              <a:t>				</a:t>
            </a:r>
            <a:r>
              <a:rPr lang="en-IN" dirty="0" err="1"/>
              <a:t>customerId</a:t>
            </a:r>
            <a:r>
              <a:rPr lang="en-IN" dirty="0"/>
              <a:t>);</a:t>
            </a:r>
          </a:p>
          <a:p>
            <a:r>
              <a:rPr lang="en-IN" dirty="0"/>
              <a:t>		LOGGER.info(</a:t>
            </a:r>
            <a:r>
              <a:rPr lang="en-IN" dirty="0" err="1"/>
              <a:t>customerDTO</a:t>
            </a:r>
            <a:r>
              <a:rPr lang="en-IN" dirty="0"/>
              <a:t>);</a:t>
            </a:r>
          </a:p>
          <a:p>
            <a:r>
              <a:rPr lang="en-IN" dirty="0"/>
              <a:t>        LOGGER.info("\n");</a:t>
            </a:r>
          </a:p>
          <a:p>
            <a:r>
              <a:rPr lang="en-IN" dirty="0"/>
              <a:t>	}</a:t>
            </a:r>
          </a:p>
          <a:p>
            <a:r>
              <a:rPr lang="en-IN" dirty="0"/>
              <a:t>	</a:t>
            </a:r>
          </a:p>
        </p:txBody>
      </p:sp>
    </p:spTree>
    <p:extLst>
      <p:ext uri="{BB962C8B-B14F-4D97-AF65-F5344CB8AC3E}">
        <p14:creationId xmlns:p14="http://schemas.microsoft.com/office/powerpoint/2010/main" val="2349794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CEBB01-3A66-6D44-70AA-B619C6F6D46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2F7BFF9-9899-CEC1-77E8-A9D269B055E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500C3AA9-E4DD-53C9-8C32-8665FEF550E7}"/>
              </a:ext>
            </a:extLst>
          </p:cNvPr>
          <p:cNvSpPr txBox="1"/>
          <p:nvPr/>
        </p:nvSpPr>
        <p:spPr>
          <a:xfrm>
            <a:off x="527900" y="1327297"/>
            <a:ext cx="11585543" cy="4524315"/>
          </a:xfrm>
          <a:prstGeom prst="rect">
            <a:avLst/>
          </a:prstGeom>
          <a:noFill/>
        </p:spPr>
        <p:txBody>
          <a:bodyPr wrap="square">
            <a:spAutoFit/>
          </a:bodyPr>
          <a:lstStyle/>
          <a:p>
            <a:r>
              <a:rPr lang="en-IN" dirty="0"/>
              <a:t>public void </a:t>
            </a:r>
            <a:r>
              <a:rPr lang="en-IN" dirty="0" err="1"/>
              <a:t>addCustomer</a:t>
            </a:r>
            <a:r>
              <a:rPr lang="en-IN" dirty="0"/>
              <a:t>(</a:t>
            </a:r>
            <a:r>
              <a:rPr lang="en-IN" dirty="0" err="1"/>
              <a:t>CustomerDTO</a:t>
            </a:r>
            <a:r>
              <a:rPr lang="en-IN" dirty="0"/>
              <a:t> customer) {</a:t>
            </a:r>
          </a:p>
          <a:p>
            <a:r>
              <a:rPr lang="en-IN" dirty="0"/>
              <a:t>		String </a:t>
            </a:r>
            <a:r>
              <a:rPr lang="en-IN" dirty="0" err="1"/>
              <a:t>url</a:t>
            </a:r>
            <a:r>
              <a:rPr lang="en-IN" dirty="0"/>
              <a:t> = "http://localhost:8765/</a:t>
            </a:r>
            <a:r>
              <a:rPr lang="en-IN" dirty="0" err="1"/>
              <a:t>hndbank</a:t>
            </a:r>
            <a:r>
              <a:rPr lang="en-IN" dirty="0"/>
              <a:t>/customers";</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String response = </a:t>
            </a:r>
            <a:r>
              <a:rPr lang="en-IN" dirty="0" err="1"/>
              <a:t>restTemplate.postForObject</a:t>
            </a:r>
            <a:r>
              <a:rPr lang="en-IN" dirty="0"/>
              <a:t>(</a:t>
            </a:r>
            <a:r>
              <a:rPr lang="en-IN" dirty="0" err="1"/>
              <a:t>url</a:t>
            </a:r>
            <a:r>
              <a:rPr lang="en-IN" dirty="0"/>
              <a:t>, </a:t>
            </a:r>
            <a:r>
              <a:rPr lang="en-IN" dirty="0" err="1"/>
              <a:t>customer,String.class</a:t>
            </a:r>
            <a:r>
              <a:rPr lang="en-IN" dirty="0"/>
              <a:t>);</a:t>
            </a:r>
          </a:p>
          <a:p>
            <a:r>
              <a:rPr lang="en-IN" dirty="0"/>
              <a:t>		LOGGER.info(response);</a:t>
            </a:r>
          </a:p>
          <a:p>
            <a:r>
              <a:rPr lang="en-IN" dirty="0"/>
              <a:t>        LOGGER.info("\n");</a:t>
            </a:r>
          </a:p>
          <a:p>
            <a:r>
              <a:rPr lang="en-IN" dirty="0"/>
              <a:t>	}</a:t>
            </a:r>
          </a:p>
          <a:p>
            <a:r>
              <a:rPr lang="en-IN" dirty="0"/>
              <a:t>	</a:t>
            </a:r>
          </a:p>
          <a:p>
            <a:r>
              <a:rPr lang="en-IN" dirty="0"/>
              <a:t>	public void </a:t>
            </a:r>
            <a:r>
              <a:rPr lang="en-IN" dirty="0" err="1"/>
              <a:t>updateCustomer</a:t>
            </a:r>
            <a:r>
              <a:rPr lang="en-IN" dirty="0"/>
              <a:t>(</a:t>
            </a:r>
            <a:r>
              <a:rPr lang="en-IN" dirty="0" err="1"/>
              <a:t>CustomerDTO</a:t>
            </a:r>
            <a:r>
              <a:rPr lang="en-IN" dirty="0"/>
              <a:t> </a:t>
            </a:r>
            <a:r>
              <a:rPr lang="en-IN" dirty="0" err="1"/>
              <a:t>customerDTO</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restTemplate.put</a:t>
            </a:r>
            <a:r>
              <a:rPr lang="en-IN" dirty="0"/>
              <a:t>(</a:t>
            </a:r>
            <a:r>
              <a:rPr lang="en-IN" dirty="0" err="1"/>
              <a:t>url,customerDTO,customerDTO.getCustomerId</a:t>
            </a:r>
            <a:r>
              <a:rPr lang="en-IN" dirty="0"/>
              <a:t>());</a:t>
            </a:r>
          </a:p>
          <a:p>
            <a:r>
              <a:rPr lang="en-IN" dirty="0"/>
              <a:t>		LOGGER.info("Customer updated successfully");</a:t>
            </a:r>
          </a:p>
          <a:p>
            <a:r>
              <a:rPr lang="en-IN" dirty="0"/>
              <a:t>        LOGGER.info("\n");</a:t>
            </a:r>
          </a:p>
          <a:p>
            <a:r>
              <a:rPr lang="en-IN" dirty="0"/>
              <a:t>	}</a:t>
            </a:r>
          </a:p>
          <a:p>
            <a:r>
              <a:rPr lang="en-IN" dirty="0"/>
              <a:t>}</a:t>
            </a:r>
          </a:p>
        </p:txBody>
      </p:sp>
    </p:spTree>
    <p:extLst>
      <p:ext uri="{BB962C8B-B14F-4D97-AF65-F5344CB8AC3E}">
        <p14:creationId xmlns:p14="http://schemas.microsoft.com/office/powerpoint/2010/main" val="640216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5BC906-65EC-03A6-7D78-E4A3FC9F5A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D5B159-3051-4A35-3549-832974EE5CF6}"/>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D815A4D8-58F6-2B82-FFFE-2D345AF86DB0}"/>
              </a:ext>
            </a:extLst>
          </p:cNvPr>
          <p:cNvSpPr txBox="1"/>
          <p:nvPr/>
        </p:nvSpPr>
        <p:spPr>
          <a:xfrm>
            <a:off x="796564" y="640552"/>
            <a:ext cx="10694709" cy="163121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Execute the application created in previous demo (</a:t>
            </a:r>
            <a:r>
              <a:rPr lang="en-US" sz="2000" dirty="0" err="1">
                <a:solidFill>
                  <a:schemeClr val="tx1">
                    <a:lumMod val="65000"/>
                    <a:lumOff val="35000"/>
                  </a:schemeClr>
                </a:solidFill>
              </a:rPr>
              <a:t>Demo_SpringREST</a:t>
            </a:r>
            <a:r>
              <a:rPr lang="en-US" sz="2000" dirty="0">
                <a:solidFill>
                  <a:schemeClr val="tx1">
                    <a:lumMod val="65000"/>
                    <a:lumOff val="35000"/>
                  </a:schemeClr>
                </a:solidFill>
              </a:rPr>
              <a:t>).</a:t>
            </a:r>
          </a:p>
          <a:p>
            <a:r>
              <a:rPr lang="en-US" sz="2000" dirty="0">
                <a:solidFill>
                  <a:schemeClr val="tx1">
                    <a:lumMod val="65000"/>
                    <a:lumOff val="35000"/>
                  </a:schemeClr>
                </a:solidFill>
              </a:rPr>
              <a:t>Make sure that the REST API  services are running so that the consumer can use the services.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Execute this application (</a:t>
            </a:r>
            <a:r>
              <a:rPr lang="en-US" sz="2000" dirty="0" err="1">
                <a:solidFill>
                  <a:schemeClr val="tx1">
                    <a:lumMod val="65000"/>
                    <a:lumOff val="35000"/>
                  </a:schemeClr>
                </a:solidFill>
              </a:rPr>
              <a:t>Demo_SpringRestTemplate</a:t>
            </a:r>
            <a:r>
              <a:rPr lang="en-US" sz="2000" dirty="0">
                <a:solidFill>
                  <a:schemeClr val="tx1">
                    <a:lumMod val="65000"/>
                    <a:lumOff val="35000"/>
                  </a:schemeClr>
                </a:solidFill>
              </a:rPr>
              <a:t>).</a:t>
            </a:r>
          </a:p>
          <a:p>
            <a:r>
              <a:rPr lang="en-US" sz="2000" dirty="0">
                <a:solidFill>
                  <a:schemeClr val="tx1">
                    <a:lumMod val="65000"/>
                    <a:lumOff val="35000"/>
                  </a:schemeClr>
                </a:solidFill>
              </a:rPr>
              <a:t>You should see the following output on execution:</a:t>
            </a:r>
          </a:p>
        </p:txBody>
      </p:sp>
      <p:pic>
        <p:nvPicPr>
          <p:cNvPr id="7" name="Picture 6">
            <a:extLst>
              <a:ext uri="{FF2B5EF4-FFF2-40B4-BE49-F238E27FC236}">
                <a16:creationId xmlns:a16="http://schemas.microsoft.com/office/drawing/2014/main" id="{8F1C943A-DD9C-63D5-9248-942B92F3A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527794"/>
            <a:ext cx="3535052" cy="365124"/>
          </a:xfrm>
          <a:prstGeom prst="rect">
            <a:avLst/>
          </a:prstGeom>
        </p:spPr>
      </p:pic>
    </p:spTree>
    <p:extLst>
      <p:ext uri="{BB962C8B-B14F-4D97-AF65-F5344CB8AC3E}">
        <p14:creationId xmlns:p14="http://schemas.microsoft.com/office/powerpoint/2010/main" val="185309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CF165-F162-57A8-FF1A-F6CCB0F7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E3528E-1574-6235-C81C-222A39A1D6AE}"/>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959F01BC-1DF8-7B05-A83E-9040446246A7}"/>
              </a:ext>
            </a:extLst>
          </p:cNvPr>
          <p:cNvSpPr txBox="1"/>
          <p:nvPr/>
        </p:nvSpPr>
        <p:spPr>
          <a:xfrm>
            <a:off x="-45563" y="929187"/>
            <a:ext cx="12283126" cy="4708981"/>
          </a:xfrm>
          <a:prstGeom prst="rect">
            <a:avLst/>
          </a:prstGeom>
          <a:noFill/>
        </p:spPr>
        <p:txBody>
          <a:bodyPr wrap="square">
            <a:spAutoFit/>
          </a:bodyPr>
          <a:lstStyle/>
          <a:p>
            <a:r>
              <a:rPr lang="en-US" sz="2000" dirty="0">
                <a:solidFill>
                  <a:schemeClr val="tx1">
                    <a:lumMod val="65000"/>
                    <a:lumOff val="35000"/>
                  </a:schemeClr>
                </a:solidFill>
                <a:effectLst/>
              </a:rPr>
              <a:t>Now let us understand above class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@RestController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annotation is used to define REST controllers. It is a combination of @Controller and @ResponseBody annotation. @Controller annotation marks a class for discovery by component scanning. @ResponseBody tells Spring that all handler methods in the controller should have their return value written directly to the body of the response, rather than being carried in the model to a view for rendering.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@RequestMapping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annotation is used to map the HTTP requests to handler methods of REST controllers.  You can use it at class-level or method-level in a controller. The class-level @RequestMapping specifies that any handler methods in this controller will handle requests with specific request path or pattern while method-level makes mappings more specific to handler methods. By default, this annotation matches to all HTTP methods. But usually controller methods should be mapped to a specific HTTP method. For this, you can use method attribute in this annotation. For example, to map an HTTP POST request you can use this annotation as follows:</a:t>
            </a:r>
          </a:p>
        </p:txBody>
      </p:sp>
    </p:spTree>
    <p:extLst>
      <p:ext uri="{BB962C8B-B14F-4D97-AF65-F5344CB8AC3E}">
        <p14:creationId xmlns:p14="http://schemas.microsoft.com/office/powerpoint/2010/main" val="3523509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55B23E-DE78-84DB-B686-519E9B6A12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317E58-E1B6-736A-781D-CF823E4F9EC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2CF1E87F-88A6-634B-5701-8CD2139A32A5}"/>
              </a:ext>
            </a:extLst>
          </p:cNvPr>
          <p:cNvSpPr txBox="1"/>
          <p:nvPr/>
        </p:nvSpPr>
        <p:spPr>
          <a:xfrm>
            <a:off x="900260" y="550624"/>
            <a:ext cx="9176994" cy="461665"/>
          </a:xfrm>
          <a:prstGeom prst="rect">
            <a:avLst/>
          </a:prstGeom>
          <a:noFill/>
        </p:spPr>
        <p:txBody>
          <a:bodyPr wrap="square">
            <a:spAutoFit/>
          </a:bodyPr>
          <a:lstStyle/>
          <a:p>
            <a:r>
              <a:rPr lang="en-US" sz="2400" b="1" dirty="0"/>
              <a:t>Consuming DELETE REST API with </a:t>
            </a:r>
            <a:r>
              <a:rPr lang="en-US" sz="2400" b="1" dirty="0" err="1"/>
              <a:t>RestTemplate</a:t>
            </a:r>
            <a:r>
              <a:rPr lang="en-US" sz="2400" b="1" dirty="0"/>
              <a:t> - Demo </a:t>
            </a:r>
          </a:p>
        </p:txBody>
      </p:sp>
      <p:sp>
        <p:nvSpPr>
          <p:cNvPr id="7" name="TextBox 6">
            <a:extLst>
              <a:ext uri="{FF2B5EF4-FFF2-40B4-BE49-F238E27FC236}">
                <a16:creationId xmlns:a16="http://schemas.microsoft.com/office/drawing/2014/main" id="{8E18C852-1116-14EB-79A2-2416C0DAF563}"/>
              </a:ext>
            </a:extLst>
          </p:cNvPr>
          <p:cNvSpPr txBox="1"/>
          <p:nvPr/>
        </p:nvSpPr>
        <p:spPr>
          <a:xfrm>
            <a:off x="212103" y="1137270"/>
            <a:ext cx="10393052" cy="2246769"/>
          </a:xfrm>
          <a:prstGeom prst="rect">
            <a:avLst/>
          </a:prstGeom>
          <a:noFill/>
        </p:spPr>
        <p:txBody>
          <a:bodyPr wrap="square">
            <a:spAutoFit/>
          </a:bodyPr>
          <a:lstStyle/>
          <a:p>
            <a:r>
              <a:rPr lang="en-US" sz="2000" b="1" dirty="0">
                <a:solidFill>
                  <a:schemeClr val="tx1">
                    <a:lumMod val="65000"/>
                    <a:lumOff val="35000"/>
                  </a:schemeClr>
                </a:solidFill>
              </a:rPr>
              <a:t>Objectives:</a:t>
            </a:r>
            <a:endParaRPr lang="en-US" sz="2000" dirty="0">
              <a:solidFill>
                <a:schemeClr val="tx1">
                  <a:lumMod val="65000"/>
                  <a:lumOff val="35000"/>
                </a:schemeClr>
              </a:solidFill>
            </a:endParaRPr>
          </a:p>
          <a:p>
            <a:r>
              <a:rPr lang="en-US" sz="2000" dirty="0">
                <a:solidFill>
                  <a:schemeClr val="tx1">
                    <a:lumMod val="65000"/>
                    <a:lumOff val="35000"/>
                  </a:schemeClr>
                </a:solidFill>
              </a:rPr>
              <a:t>To consume DELETE request using Spring Rest template.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Open the project created in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Modify the application class as shown below:</a:t>
            </a:r>
          </a:p>
        </p:txBody>
      </p:sp>
      <p:sp>
        <p:nvSpPr>
          <p:cNvPr id="9" name="TextBox 8">
            <a:extLst>
              <a:ext uri="{FF2B5EF4-FFF2-40B4-BE49-F238E27FC236}">
                <a16:creationId xmlns:a16="http://schemas.microsoft.com/office/drawing/2014/main" id="{00FF5F64-9F38-30DB-81B8-1C3565EB3F2A}"/>
              </a:ext>
            </a:extLst>
          </p:cNvPr>
          <p:cNvSpPr txBox="1"/>
          <p:nvPr/>
        </p:nvSpPr>
        <p:spPr>
          <a:xfrm>
            <a:off x="212103" y="3291802"/>
            <a:ext cx="11979897" cy="2862322"/>
          </a:xfrm>
          <a:prstGeom prst="rect">
            <a:avLst/>
          </a:prstGeom>
          <a:noFill/>
        </p:spPr>
        <p:txBody>
          <a:bodyPr wrap="square">
            <a:spAutoFit/>
          </a:bodyPr>
          <a:lstStyle/>
          <a:p>
            <a:r>
              <a:rPr lang="en-IN" dirty="0"/>
              <a:t>@SpringBootApplication</a:t>
            </a:r>
          </a:p>
          <a:p>
            <a:r>
              <a:rPr lang="en-IN" dirty="0"/>
              <a:t>public class </a:t>
            </a:r>
            <a:r>
              <a:rPr lang="en-IN" dirty="0" err="1"/>
              <a:t>DemoRestTemplateApplication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DemoRestTemplateApplication.class</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DemoRestTemplateApplication.class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(2);</a:t>
            </a:r>
          </a:p>
          <a:p>
            <a:r>
              <a:rPr lang="en-IN" dirty="0"/>
              <a:t>//		</a:t>
            </a:r>
          </a:p>
        </p:txBody>
      </p:sp>
    </p:spTree>
    <p:extLst>
      <p:ext uri="{BB962C8B-B14F-4D97-AF65-F5344CB8AC3E}">
        <p14:creationId xmlns:p14="http://schemas.microsoft.com/office/powerpoint/2010/main" val="30186386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5D2C5E-88F2-7AC2-AE1E-11B215BAAE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3281689-A2B3-2E8E-72D2-87F5576FD4D7}"/>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2758A9B6-2EB8-1357-1A87-97F8E5EC2AE6}"/>
              </a:ext>
            </a:extLst>
          </p:cNvPr>
          <p:cNvSpPr txBox="1"/>
          <p:nvPr/>
        </p:nvSpPr>
        <p:spPr>
          <a:xfrm>
            <a:off x="1084083" y="537269"/>
            <a:ext cx="12254845" cy="5909310"/>
          </a:xfrm>
          <a:prstGeom prst="rect">
            <a:avLst/>
          </a:prstGeom>
          <a:noFill/>
        </p:spPr>
        <p:txBody>
          <a:bodyPr wrap="square">
            <a:spAutoFit/>
          </a:bodyPr>
          <a:lstStyle/>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customerDTO.setEmailId</a:t>
            </a:r>
            <a:r>
              <a:rPr lang="en-IN" dirty="0"/>
              <a:t>("peter@hnd.com");</a:t>
            </a:r>
          </a:p>
          <a:p>
            <a:r>
              <a:rPr lang="en-IN" dirty="0"/>
              <a:t>//		</a:t>
            </a:r>
            <a:r>
              <a:rPr lang="en-IN" dirty="0" err="1"/>
              <a:t>customerDTO.setName</a:t>
            </a:r>
            <a:r>
              <a:rPr lang="en-IN" dirty="0"/>
              <a:t>("Peter");</a:t>
            </a:r>
          </a:p>
          <a:p>
            <a:r>
              <a:rPr lang="en-IN" dirty="0"/>
              <a:t>//		</a:t>
            </a:r>
            <a:r>
              <a:rPr lang="en-IN" dirty="0" err="1"/>
              <a:t>addCustomer</a:t>
            </a:r>
            <a:r>
              <a:rPr lang="en-IN" dirty="0"/>
              <a:t>(</a:t>
            </a:r>
            <a:r>
              <a:rPr lang="en-IN" dirty="0" err="1"/>
              <a:t>customerDTO</a:t>
            </a:r>
            <a:r>
              <a:rPr lang="en-IN" dirty="0"/>
              <a:t>);</a:t>
            </a:r>
          </a:p>
          <a:p>
            <a:r>
              <a:rPr lang="en-IN" dirty="0"/>
              <a:t>//		</a:t>
            </a:r>
          </a:p>
          <a:p>
            <a:r>
              <a:rPr lang="en-IN" dirty="0"/>
              <a:t>//		</a:t>
            </a:r>
            <a:r>
              <a:rPr lang="en-IN" dirty="0" err="1"/>
              <a:t>CustomerDTO</a:t>
            </a:r>
            <a:r>
              <a:rPr lang="en-IN" dirty="0"/>
              <a:t> customerDTO1 = new </a:t>
            </a:r>
            <a:r>
              <a:rPr lang="en-IN" dirty="0" err="1"/>
              <a:t>CustomerDTO</a:t>
            </a:r>
            <a:r>
              <a:rPr lang="en-IN" dirty="0"/>
              <a:t>();</a:t>
            </a:r>
          </a:p>
          <a:p>
            <a:r>
              <a:rPr lang="en-IN" dirty="0"/>
              <a:t>//		customerDTO1.setCustomerId(4);</a:t>
            </a:r>
          </a:p>
          <a:p>
            <a:r>
              <a:rPr lang="en-IN" dirty="0"/>
              <a:t>//		customerDTO1.setEmailId("peter@hnd.com");</a:t>
            </a:r>
          </a:p>
          <a:p>
            <a:r>
              <a:rPr lang="en-IN" dirty="0"/>
              <a:t>//		customerDTO1.setName("Peter");</a:t>
            </a:r>
          </a:p>
          <a:p>
            <a:r>
              <a:rPr lang="en-IN" dirty="0"/>
              <a:t>//		</a:t>
            </a:r>
            <a:r>
              <a:rPr lang="en-IN" dirty="0" err="1"/>
              <a:t>updateCustomer</a:t>
            </a:r>
            <a:r>
              <a:rPr lang="en-IN" dirty="0"/>
              <a:t>(customerDTO1);</a:t>
            </a:r>
          </a:p>
          <a:p>
            <a:r>
              <a:rPr lang="en-IN" dirty="0"/>
              <a:t>//		</a:t>
            </a:r>
          </a:p>
          <a:p>
            <a:r>
              <a:rPr lang="en-IN" dirty="0"/>
              <a:t>		</a:t>
            </a:r>
            <a:r>
              <a:rPr lang="en-IN" dirty="0" err="1"/>
              <a:t>deleteCustomer</a:t>
            </a:r>
            <a:r>
              <a:rPr lang="en-IN" dirty="0"/>
              <a:t>(1);</a:t>
            </a:r>
          </a:p>
          <a:p>
            <a:r>
              <a:rPr lang="en-IN" dirty="0"/>
              <a:t>	}</a:t>
            </a:r>
          </a:p>
          <a:p>
            <a:r>
              <a:rPr lang="en-IN" dirty="0"/>
              <a:t>	public void </a:t>
            </a:r>
            <a:r>
              <a:rPr lang="en-IN" dirty="0" err="1"/>
              <a:t>getCustomerDetails</a:t>
            </a:r>
            <a:r>
              <a:rPr lang="en-IN" dirty="0"/>
              <a:t>(Integer </a:t>
            </a:r>
            <a:r>
              <a:rPr lang="en-IN" dirty="0" err="1"/>
              <a:t>customerId</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CustomerDTO</a:t>
            </a:r>
            <a:r>
              <a:rPr lang="en-IN" dirty="0"/>
              <a:t> </a:t>
            </a:r>
            <a:r>
              <a:rPr lang="en-IN" dirty="0" err="1"/>
              <a:t>customerDTO</a:t>
            </a:r>
            <a:r>
              <a:rPr lang="en-IN" dirty="0"/>
              <a:t> = </a:t>
            </a:r>
            <a:r>
              <a:rPr lang="en-IN" dirty="0" err="1"/>
              <a:t>restTemplate.getForObject</a:t>
            </a:r>
            <a:r>
              <a:rPr lang="en-IN" dirty="0"/>
              <a:t>(</a:t>
            </a:r>
            <a:r>
              <a:rPr lang="en-IN" dirty="0" err="1"/>
              <a:t>url</a:t>
            </a:r>
            <a:r>
              <a:rPr lang="en-IN" dirty="0"/>
              <a:t>, </a:t>
            </a:r>
            <a:r>
              <a:rPr lang="en-IN" dirty="0" err="1"/>
              <a:t>CustomerDTO.class</a:t>
            </a:r>
            <a:r>
              <a:rPr lang="en-IN" dirty="0"/>
              <a:t>, </a:t>
            </a:r>
            <a:r>
              <a:rPr lang="en-IN" dirty="0" err="1"/>
              <a:t>customerId</a:t>
            </a:r>
            <a:r>
              <a:rPr lang="en-IN" dirty="0"/>
              <a:t>);</a:t>
            </a:r>
          </a:p>
          <a:p>
            <a:r>
              <a:rPr lang="en-IN" dirty="0"/>
              <a:t>		LOGGER.info(</a:t>
            </a:r>
            <a:r>
              <a:rPr lang="en-IN" dirty="0" err="1"/>
              <a:t>customerDTO</a:t>
            </a:r>
            <a:r>
              <a:rPr lang="en-IN" dirty="0"/>
              <a:t>);</a:t>
            </a:r>
          </a:p>
          <a:p>
            <a:r>
              <a:rPr lang="en-IN" dirty="0"/>
              <a:t>		LOGGER.info("\n");</a:t>
            </a:r>
          </a:p>
          <a:p>
            <a:r>
              <a:rPr lang="en-IN" dirty="0"/>
              <a:t>	}</a:t>
            </a:r>
          </a:p>
          <a:p>
            <a:r>
              <a:rPr lang="en-IN" dirty="0"/>
              <a:t>	</a:t>
            </a:r>
          </a:p>
        </p:txBody>
      </p:sp>
    </p:spTree>
    <p:extLst>
      <p:ext uri="{BB962C8B-B14F-4D97-AF65-F5344CB8AC3E}">
        <p14:creationId xmlns:p14="http://schemas.microsoft.com/office/powerpoint/2010/main" val="3044339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1FC12-5ECC-E0B3-E7DD-4027E0A4FE4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7AF871-B4E0-C2E5-4CFC-CCC6550D8DBD}"/>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7E7B17A5-5DC8-CF17-18DA-82CD6E04D27A}"/>
              </a:ext>
            </a:extLst>
          </p:cNvPr>
          <p:cNvSpPr txBox="1"/>
          <p:nvPr/>
        </p:nvSpPr>
        <p:spPr>
          <a:xfrm>
            <a:off x="904973" y="535166"/>
            <a:ext cx="11896627" cy="6186309"/>
          </a:xfrm>
          <a:prstGeom prst="rect">
            <a:avLst/>
          </a:prstGeom>
          <a:noFill/>
        </p:spPr>
        <p:txBody>
          <a:bodyPr wrap="square">
            <a:spAutoFit/>
          </a:bodyPr>
          <a:lstStyle/>
          <a:p>
            <a:r>
              <a:rPr lang="en-IN" dirty="0"/>
              <a:t>public void </a:t>
            </a:r>
            <a:r>
              <a:rPr lang="en-IN" dirty="0" err="1"/>
              <a:t>addCustomer</a:t>
            </a:r>
            <a:r>
              <a:rPr lang="en-IN" dirty="0"/>
              <a:t>(</a:t>
            </a:r>
            <a:r>
              <a:rPr lang="en-IN" dirty="0" err="1"/>
              <a:t>CustomerDTO</a:t>
            </a:r>
            <a:r>
              <a:rPr lang="en-IN" dirty="0"/>
              <a:t> customer) {</a:t>
            </a:r>
          </a:p>
          <a:p>
            <a:r>
              <a:rPr lang="en-IN" dirty="0"/>
              <a:t>		String </a:t>
            </a:r>
            <a:r>
              <a:rPr lang="en-IN" dirty="0" err="1"/>
              <a:t>url</a:t>
            </a:r>
            <a:r>
              <a:rPr lang="en-IN" dirty="0"/>
              <a:t> = "http://localhost:8765/</a:t>
            </a:r>
            <a:r>
              <a:rPr lang="en-IN" dirty="0" err="1"/>
              <a:t>hndbank</a:t>
            </a:r>
            <a:r>
              <a:rPr lang="en-IN" dirty="0"/>
              <a:t>/customers";</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String response = </a:t>
            </a:r>
            <a:r>
              <a:rPr lang="en-IN" dirty="0" err="1"/>
              <a:t>restTemplate.postForObject</a:t>
            </a:r>
            <a:r>
              <a:rPr lang="en-IN" dirty="0"/>
              <a:t>(</a:t>
            </a:r>
            <a:r>
              <a:rPr lang="en-IN" dirty="0" err="1"/>
              <a:t>url</a:t>
            </a:r>
            <a:r>
              <a:rPr lang="en-IN" dirty="0"/>
              <a:t>, customer, </a:t>
            </a:r>
            <a:r>
              <a:rPr lang="en-IN" dirty="0" err="1"/>
              <a:t>String.class</a:t>
            </a:r>
            <a:r>
              <a:rPr lang="en-IN" dirty="0"/>
              <a:t>);</a:t>
            </a:r>
          </a:p>
          <a:p>
            <a:r>
              <a:rPr lang="en-IN" dirty="0"/>
              <a:t>		LOGGER.info(response);</a:t>
            </a:r>
          </a:p>
          <a:p>
            <a:r>
              <a:rPr lang="en-IN" dirty="0"/>
              <a:t>		LOGGER.info("\n");</a:t>
            </a:r>
          </a:p>
          <a:p>
            <a:r>
              <a:rPr lang="en-IN" dirty="0"/>
              <a:t>	}</a:t>
            </a:r>
          </a:p>
          <a:p>
            <a:r>
              <a:rPr lang="en-IN" dirty="0"/>
              <a:t>	public void </a:t>
            </a:r>
            <a:r>
              <a:rPr lang="en-IN" dirty="0" err="1"/>
              <a:t>updateCustomer</a:t>
            </a:r>
            <a:r>
              <a:rPr lang="en-IN" dirty="0"/>
              <a:t>(</a:t>
            </a:r>
            <a:r>
              <a:rPr lang="en-IN" dirty="0" err="1"/>
              <a:t>CustomerDTO</a:t>
            </a:r>
            <a:r>
              <a:rPr lang="en-IN" dirty="0"/>
              <a:t> </a:t>
            </a:r>
            <a:r>
              <a:rPr lang="en-IN" dirty="0" err="1"/>
              <a:t>customerDTO</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restTemplate.put</a:t>
            </a:r>
            <a:r>
              <a:rPr lang="en-IN" dirty="0"/>
              <a:t>(</a:t>
            </a:r>
            <a:r>
              <a:rPr lang="en-IN" dirty="0" err="1"/>
              <a:t>url</a:t>
            </a:r>
            <a:r>
              <a:rPr lang="en-IN" dirty="0"/>
              <a:t>, </a:t>
            </a:r>
            <a:r>
              <a:rPr lang="en-IN" dirty="0" err="1"/>
              <a:t>customerDTO</a:t>
            </a:r>
            <a:r>
              <a:rPr lang="en-IN" dirty="0"/>
              <a:t>, </a:t>
            </a:r>
            <a:r>
              <a:rPr lang="en-IN" dirty="0" err="1"/>
              <a:t>customerDTO.getCustomerId</a:t>
            </a:r>
            <a:r>
              <a:rPr lang="en-IN" dirty="0"/>
              <a:t>());</a:t>
            </a:r>
          </a:p>
          <a:p>
            <a:r>
              <a:rPr lang="en-IN" dirty="0"/>
              <a:t>		LOGGER.info("Customer updated successfully");</a:t>
            </a:r>
          </a:p>
          <a:p>
            <a:r>
              <a:rPr lang="en-IN" dirty="0"/>
              <a:t>		LOGGER.info("\n");</a:t>
            </a:r>
          </a:p>
          <a:p>
            <a:r>
              <a:rPr lang="en-IN" dirty="0"/>
              <a:t>	}</a:t>
            </a:r>
          </a:p>
          <a:p>
            <a:r>
              <a:rPr lang="en-IN" dirty="0"/>
              <a:t>	public void </a:t>
            </a:r>
            <a:r>
              <a:rPr lang="en-IN" dirty="0" err="1"/>
              <a:t>deleteCustomer</a:t>
            </a:r>
            <a:r>
              <a:rPr lang="en-IN" dirty="0"/>
              <a:t>(Integer </a:t>
            </a:r>
            <a:r>
              <a:rPr lang="en-IN" dirty="0" err="1"/>
              <a:t>customerId</a:t>
            </a:r>
            <a:r>
              <a:rPr lang="en-IN" dirty="0"/>
              <a:t>) {</a:t>
            </a:r>
          </a:p>
          <a:p>
            <a:r>
              <a:rPr lang="en-IN" dirty="0"/>
              <a:t>		String </a:t>
            </a:r>
            <a:r>
              <a:rPr lang="en-IN" dirty="0" err="1"/>
              <a:t>url</a:t>
            </a:r>
            <a:r>
              <a:rPr lang="en-IN" dirty="0"/>
              <a:t> = "http://localhost:8765/</a:t>
            </a:r>
            <a:r>
              <a:rPr lang="en-IN" dirty="0" err="1"/>
              <a:t>hndbank</a:t>
            </a:r>
            <a:r>
              <a:rPr lang="en-IN" dirty="0"/>
              <a:t>/customers/{</a:t>
            </a:r>
            <a:r>
              <a:rPr lang="en-IN" dirty="0" err="1"/>
              <a:t>customerId</a:t>
            </a:r>
            <a:r>
              <a:rPr lang="en-IN" dirty="0"/>
              <a:t>}";</a:t>
            </a:r>
          </a:p>
          <a:p>
            <a:r>
              <a:rPr lang="en-IN" dirty="0"/>
              <a:t>		</a:t>
            </a:r>
            <a:r>
              <a:rPr lang="en-IN" dirty="0" err="1"/>
              <a:t>RestTemplate</a:t>
            </a:r>
            <a:r>
              <a:rPr lang="en-IN" dirty="0"/>
              <a:t> </a:t>
            </a:r>
            <a:r>
              <a:rPr lang="en-IN" dirty="0" err="1"/>
              <a:t>restTemplate</a:t>
            </a:r>
            <a:r>
              <a:rPr lang="en-IN" dirty="0"/>
              <a:t> = new </a:t>
            </a:r>
            <a:r>
              <a:rPr lang="en-IN" dirty="0" err="1"/>
              <a:t>RestTemplate</a:t>
            </a:r>
            <a:r>
              <a:rPr lang="en-IN" dirty="0"/>
              <a:t>();</a:t>
            </a:r>
          </a:p>
          <a:p>
            <a:r>
              <a:rPr lang="en-IN" dirty="0"/>
              <a:t>		</a:t>
            </a:r>
            <a:r>
              <a:rPr lang="en-IN" dirty="0" err="1"/>
              <a:t>restTemplate.delete</a:t>
            </a:r>
            <a:r>
              <a:rPr lang="en-IN" dirty="0"/>
              <a:t>(</a:t>
            </a:r>
            <a:r>
              <a:rPr lang="en-IN" dirty="0" err="1"/>
              <a:t>url</a:t>
            </a:r>
            <a:r>
              <a:rPr lang="en-IN" dirty="0"/>
              <a:t>, </a:t>
            </a:r>
            <a:r>
              <a:rPr lang="en-IN" dirty="0" err="1"/>
              <a:t>customerId</a:t>
            </a:r>
            <a:r>
              <a:rPr lang="en-IN" dirty="0"/>
              <a:t>);</a:t>
            </a:r>
          </a:p>
          <a:p>
            <a:r>
              <a:rPr lang="en-IN" dirty="0"/>
              <a:t>		LOGGER.info("Customer deleted successfully");</a:t>
            </a:r>
          </a:p>
          <a:p>
            <a:r>
              <a:rPr lang="en-IN" dirty="0"/>
              <a:t>		LOGGER.info("\n");</a:t>
            </a:r>
          </a:p>
          <a:p>
            <a:r>
              <a:rPr lang="en-IN" dirty="0"/>
              <a:t>	}</a:t>
            </a:r>
          </a:p>
          <a:p>
            <a:r>
              <a:rPr lang="en-IN" dirty="0"/>
              <a:t>}</a:t>
            </a:r>
          </a:p>
        </p:txBody>
      </p:sp>
    </p:spTree>
    <p:extLst>
      <p:ext uri="{BB962C8B-B14F-4D97-AF65-F5344CB8AC3E}">
        <p14:creationId xmlns:p14="http://schemas.microsoft.com/office/powerpoint/2010/main" val="21134772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6A668F-34F4-F928-BD90-609BCEE8A5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18C16-9357-5E34-E5C1-64238A4287D1}"/>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C4B27718-D7FD-075D-36BB-35E29D858E4B}"/>
              </a:ext>
            </a:extLst>
          </p:cNvPr>
          <p:cNvSpPr txBox="1"/>
          <p:nvPr/>
        </p:nvSpPr>
        <p:spPr>
          <a:xfrm>
            <a:off x="900259" y="602845"/>
            <a:ext cx="10600441" cy="163121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Execute the application created in previous demo (</a:t>
            </a:r>
            <a:r>
              <a:rPr lang="en-US" sz="2000" dirty="0" err="1">
                <a:solidFill>
                  <a:schemeClr val="tx1">
                    <a:lumMod val="65000"/>
                    <a:lumOff val="35000"/>
                  </a:schemeClr>
                </a:solidFill>
              </a:rPr>
              <a:t>Demo_SpringREST</a:t>
            </a:r>
            <a:r>
              <a:rPr lang="en-US" sz="2000" dirty="0">
                <a:solidFill>
                  <a:schemeClr val="tx1">
                    <a:lumMod val="65000"/>
                    <a:lumOff val="35000"/>
                  </a:schemeClr>
                </a:solidFill>
              </a:rPr>
              <a:t>).</a:t>
            </a:r>
          </a:p>
          <a:p>
            <a:r>
              <a:rPr lang="en-US" sz="2000" dirty="0">
                <a:solidFill>
                  <a:schemeClr val="tx1">
                    <a:lumMod val="65000"/>
                    <a:lumOff val="35000"/>
                  </a:schemeClr>
                </a:solidFill>
              </a:rPr>
              <a:t>Make sure that the REST API  services are running so that the consumer can use the services.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4 : </a:t>
            </a:r>
            <a:r>
              <a:rPr lang="en-US" sz="2000" dirty="0">
                <a:solidFill>
                  <a:schemeClr val="tx1">
                    <a:lumMod val="65000"/>
                    <a:lumOff val="35000"/>
                  </a:schemeClr>
                </a:solidFill>
              </a:rPr>
              <a:t>Execute this application (</a:t>
            </a:r>
            <a:r>
              <a:rPr lang="en-US" sz="2000" dirty="0" err="1">
                <a:solidFill>
                  <a:schemeClr val="tx1">
                    <a:lumMod val="65000"/>
                    <a:lumOff val="35000"/>
                  </a:schemeClr>
                </a:solidFill>
              </a:rPr>
              <a:t>Demo_SpringRestTemplate</a:t>
            </a:r>
            <a:r>
              <a:rPr lang="en-US" sz="2000" dirty="0">
                <a:solidFill>
                  <a:schemeClr val="tx1">
                    <a:lumMod val="65000"/>
                    <a:lumOff val="35000"/>
                  </a:schemeClr>
                </a:solidFill>
              </a:rPr>
              <a:t>).</a:t>
            </a:r>
          </a:p>
          <a:p>
            <a:r>
              <a:rPr lang="en-US" sz="2000" dirty="0">
                <a:solidFill>
                  <a:schemeClr val="tx1">
                    <a:lumMod val="65000"/>
                    <a:lumOff val="35000"/>
                  </a:schemeClr>
                </a:solidFill>
              </a:rPr>
              <a:t>You should see the following output on execution:</a:t>
            </a:r>
          </a:p>
        </p:txBody>
      </p:sp>
      <p:pic>
        <p:nvPicPr>
          <p:cNvPr id="7" name="Picture 6">
            <a:extLst>
              <a:ext uri="{FF2B5EF4-FFF2-40B4-BE49-F238E27FC236}">
                <a16:creationId xmlns:a16="http://schemas.microsoft.com/office/drawing/2014/main" id="{0BCB4EE6-7660-2D1B-1491-1BF97CAFD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756" y="2612438"/>
            <a:ext cx="4278199" cy="630384"/>
          </a:xfrm>
          <a:prstGeom prst="rect">
            <a:avLst/>
          </a:prstGeom>
        </p:spPr>
      </p:pic>
    </p:spTree>
    <p:extLst>
      <p:ext uri="{BB962C8B-B14F-4D97-AF65-F5344CB8AC3E}">
        <p14:creationId xmlns:p14="http://schemas.microsoft.com/office/powerpoint/2010/main" val="5201374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9F067D-39FD-C2DD-5CEF-E73002218B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03E8AF-43C7-3478-E7FF-D9B28613321F}"/>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0BF873C6-7D4F-74A0-2DD6-6E4E6B2A95AF}"/>
              </a:ext>
            </a:extLst>
          </p:cNvPr>
          <p:cNvSpPr txBox="1"/>
          <p:nvPr/>
        </p:nvSpPr>
        <p:spPr>
          <a:xfrm>
            <a:off x="900260" y="569478"/>
            <a:ext cx="6099142" cy="461665"/>
          </a:xfrm>
          <a:prstGeom prst="rect">
            <a:avLst/>
          </a:prstGeom>
          <a:noFill/>
        </p:spPr>
        <p:txBody>
          <a:bodyPr wrap="square">
            <a:spAutoFit/>
          </a:bodyPr>
          <a:lstStyle/>
          <a:p>
            <a:r>
              <a:rPr lang="en-IN" sz="2400" b="1" dirty="0"/>
              <a:t>CORS - Cross-Origin Resource Sharing </a:t>
            </a:r>
          </a:p>
        </p:txBody>
      </p:sp>
      <p:sp>
        <p:nvSpPr>
          <p:cNvPr id="7" name="TextBox 6">
            <a:extLst>
              <a:ext uri="{FF2B5EF4-FFF2-40B4-BE49-F238E27FC236}">
                <a16:creationId xmlns:a16="http://schemas.microsoft.com/office/drawing/2014/main" id="{D156FB2F-2B44-E8BB-99A7-A5CCEB9A72DD}"/>
              </a:ext>
            </a:extLst>
          </p:cNvPr>
          <p:cNvSpPr txBox="1"/>
          <p:nvPr/>
        </p:nvSpPr>
        <p:spPr>
          <a:xfrm>
            <a:off x="212102" y="1140172"/>
            <a:ext cx="11693951" cy="1323439"/>
          </a:xfrm>
          <a:prstGeom prst="rect">
            <a:avLst/>
          </a:prstGeom>
          <a:noFill/>
        </p:spPr>
        <p:txBody>
          <a:bodyPr wrap="square">
            <a:spAutoFit/>
          </a:bodyPr>
          <a:lstStyle/>
          <a:p>
            <a:r>
              <a:rPr lang="en-US" sz="2000" dirty="0">
                <a:solidFill>
                  <a:schemeClr val="tx1">
                    <a:lumMod val="65000"/>
                    <a:lumOff val="35000"/>
                  </a:schemeClr>
                </a:solidFill>
              </a:rPr>
              <a:t>For security reasons, browsers don’t allow you to make cross-origin request. Cross origin requests are requests to those resources which resides outside the </a:t>
            </a:r>
            <a:r>
              <a:rPr lang="en-US" sz="2000" dirty="0" err="1">
                <a:solidFill>
                  <a:schemeClr val="tx1">
                    <a:lumMod val="65000"/>
                    <a:lumOff val="35000"/>
                  </a:schemeClr>
                </a:solidFill>
              </a:rPr>
              <a:t>the</a:t>
            </a:r>
            <a:r>
              <a:rPr lang="en-US" sz="2000" dirty="0">
                <a:solidFill>
                  <a:schemeClr val="tx1">
                    <a:lumMod val="65000"/>
                    <a:lumOff val="35000"/>
                  </a:schemeClr>
                </a:solidFill>
              </a:rPr>
              <a:t> current origin. For example, if a document served from xyz.com makes a request to domain abc.com for some images then this request is called as cross origin request. </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81F1B827-ED8D-0B76-EAA8-D3AA011D5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794" y="2689700"/>
            <a:ext cx="6030167" cy="2572109"/>
          </a:xfrm>
          <a:prstGeom prst="rect">
            <a:avLst/>
          </a:prstGeom>
        </p:spPr>
      </p:pic>
    </p:spTree>
    <p:extLst>
      <p:ext uri="{BB962C8B-B14F-4D97-AF65-F5344CB8AC3E}">
        <p14:creationId xmlns:p14="http://schemas.microsoft.com/office/powerpoint/2010/main" val="3429551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18BB79-513A-FA2B-3899-8D428BB2AC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E0A4337-363D-7E5A-9196-299C6D01C4D5}"/>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31D9FAB2-0214-2F77-C93B-46519AE0D8FF}"/>
              </a:ext>
            </a:extLst>
          </p:cNvPr>
          <p:cNvSpPr txBox="1"/>
          <p:nvPr/>
        </p:nvSpPr>
        <p:spPr>
          <a:xfrm>
            <a:off x="777710" y="697113"/>
            <a:ext cx="10576089" cy="1323439"/>
          </a:xfrm>
          <a:prstGeom prst="rect">
            <a:avLst/>
          </a:prstGeom>
          <a:noFill/>
        </p:spPr>
        <p:txBody>
          <a:bodyPr wrap="square">
            <a:spAutoFit/>
          </a:bodyPr>
          <a:lstStyle/>
          <a:p>
            <a:r>
              <a:rPr lang="en-US" sz="2000" dirty="0">
                <a:solidFill>
                  <a:schemeClr val="tx1">
                    <a:lumMod val="65000"/>
                    <a:lumOff val="35000"/>
                  </a:schemeClr>
                </a:solidFill>
              </a:rPr>
              <a:t>To allow cross-origin requests, Cross-Origin Resource Sharing (CORS) is used. It is an specification which provides a way to specify which cross-origin requests are permitted. Spring provides @CrossOrigin annotation for enabling CORS for REST API so that the API clients can make calls to REST APIs. This annotation can be applied at class level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098361C-32D4-5258-BE6F-1A623258607A}"/>
              </a:ext>
            </a:extLst>
          </p:cNvPr>
          <p:cNvSpPr txBox="1"/>
          <p:nvPr/>
        </p:nvSpPr>
        <p:spPr>
          <a:xfrm>
            <a:off x="777710" y="2228671"/>
            <a:ext cx="6099142" cy="1200329"/>
          </a:xfrm>
          <a:prstGeom prst="rect">
            <a:avLst/>
          </a:prstGeom>
          <a:noFill/>
        </p:spPr>
        <p:txBody>
          <a:bodyPr wrap="square">
            <a:spAutoFit/>
          </a:bodyPr>
          <a:lstStyle/>
          <a:p>
            <a:r>
              <a:rPr lang="en-IN" dirty="0"/>
              <a:t>@CrossOrigin</a:t>
            </a:r>
          </a:p>
          <a:p>
            <a:r>
              <a:rPr lang="en-IN" dirty="0"/>
              <a:t>@RestController</a:t>
            </a:r>
          </a:p>
          <a:p>
            <a:r>
              <a:rPr lang="en-IN" dirty="0"/>
              <a:t>public class </a:t>
            </a:r>
            <a:r>
              <a:rPr lang="en-IN" dirty="0" err="1"/>
              <a:t>CustomerController</a:t>
            </a:r>
            <a:r>
              <a:rPr lang="en-IN" dirty="0"/>
              <a:t>{</a:t>
            </a:r>
          </a:p>
          <a:p>
            <a:r>
              <a:rPr lang="en-IN" dirty="0"/>
              <a:t>}</a:t>
            </a:r>
          </a:p>
        </p:txBody>
      </p:sp>
      <p:sp>
        <p:nvSpPr>
          <p:cNvPr id="9" name="TextBox 8">
            <a:extLst>
              <a:ext uri="{FF2B5EF4-FFF2-40B4-BE49-F238E27FC236}">
                <a16:creationId xmlns:a16="http://schemas.microsoft.com/office/drawing/2014/main" id="{6C700074-D480-40C5-A326-F9985D961FC4}"/>
              </a:ext>
            </a:extLst>
          </p:cNvPr>
          <p:cNvSpPr txBox="1"/>
          <p:nvPr/>
        </p:nvSpPr>
        <p:spPr>
          <a:xfrm>
            <a:off x="777709" y="3777494"/>
            <a:ext cx="11288599" cy="707886"/>
          </a:xfrm>
          <a:prstGeom prst="rect">
            <a:avLst/>
          </a:prstGeom>
          <a:noFill/>
        </p:spPr>
        <p:txBody>
          <a:bodyPr wrap="square">
            <a:spAutoFit/>
          </a:bodyPr>
          <a:lstStyle/>
          <a:p>
            <a:r>
              <a:rPr lang="en-US" sz="2000" dirty="0">
                <a:solidFill>
                  <a:schemeClr val="tx1">
                    <a:lumMod val="65000"/>
                    <a:lumOff val="35000"/>
                  </a:schemeClr>
                </a:solidFill>
              </a:rPr>
              <a:t>When applied at the class level, the same @CrossOrigin configuration is applied to all the @RequestMapping methods.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7898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ACC94-909A-9443-CE7B-0659A4D9CB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1FBB4C-6738-DDE4-75DE-3483F8303B2E}"/>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4B50EA91-D680-9E76-BE19-A9093DCCBB78}"/>
              </a:ext>
            </a:extLst>
          </p:cNvPr>
          <p:cNvSpPr txBox="1"/>
          <p:nvPr/>
        </p:nvSpPr>
        <p:spPr>
          <a:xfrm>
            <a:off x="989029" y="569478"/>
            <a:ext cx="6099142" cy="369332"/>
          </a:xfrm>
          <a:prstGeom prst="rect">
            <a:avLst/>
          </a:prstGeom>
          <a:noFill/>
        </p:spPr>
        <p:txBody>
          <a:bodyPr wrap="square">
            <a:spAutoFit/>
          </a:bodyPr>
          <a:lstStyle/>
          <a:p>
            <a:r>
              <a:rPr lang="en-IN" dirty="0"/>
              <a:t>@RequestMapping(method=RequestMethod.POST)</a:t>
            </a:r>
          </a:p>
        </p:txBody>
      </p:sp>
      <p:sp>
        <p:nvSpPr>
          <p:cNvPr id="7" name="TextBox 6">
            <a:extLst>
              <a:ext uri="{FF2B5EF4-FFF2-40B4-BE49-F238E27FC236}">
                <a16:creationId xmlns:a16="http://schemas.microsoft.com/office/drawing/2014/main" id="{7C249D6C-B89B-7AEC-9BC0-A39CB6177F19}"/>
              </a:ext>
            </a:extLst>
          </p:cNvPr>
          <p:cNvSpPr txBox="1"/>
          <p:nvPr/>
        </p:nvSpPr>
        <p:spPr>
          <a:xfrm>
            <a:off x="202676" y="1044466"/>
            <a:ext cx="11665670" cy="3170099"/>
          </a:xfrm>
          <a:prstGeom prst="rect">
            <a:avLst/>
          </a:prstGeom>
          <a:noFill/>
        </p:spPr>
        <p:txBody>
          <a:bodyPr wrap="square">
            <a:spAutoFit/>
          </a:bodyPr>
          <a:lstStyle/>
          <a:p>
            <a:r>
              <a:rPr lang="en-US" sz="2000" dirty="0">
                <a:solidFill>
                  <a:schemeClr val="tx1">
                    <a:lumMod val="65000"/>
                    <a:lumOff val="35000"/>
                  </a:schemeClr>
                </a:solidFill>
                <a:effectLst/>
              </a:rPr>
              <a:t>Spring 4.3 introduced new annotations for mapping handler methods with specific HTTP requests. These methods are as follows:</a:t>
            </a:r>
          </a:p>
          <a:p>
            <a:pPr>
              <a:buFont typeface="Arial" panose="020B0604020202020204" pitchFamily="34" charset="0"/>
              <a:buChar char="•"/>
            </a:pPr>
            <a:r>
              <a:rPr lang="en-US" sz="2000" dirty="0">
                <a:solidFill>
                  <a:schemeClr val="tx1">
                    <a:lumMod val="65000"/>
                    <a:lumOff val="35000"/>
                  </a:schemeClr>
                </a:solidFill>
                <a:effectLst/>
              </a:rPr>
              <a:t>@GetMapping</a:t>
            </a:r>
          </a:p>
          <a:p>
            <a:pPr>
              <a:buFont typeface="Arial" panose="020B0604020202020204" pitchFamily="34" charset="0"/>
              <a:buChar char="•"/>
            </a:pPr>
            <a:r>
              <a:rPr lang="en-US" sz="2000" dirty="0">
                <a:solidFill>
                  <a:schemeClr val="tx1">
                    <a:lumMod val="65000"/>
                    <a:lumOff val="35000"/>
                  </a:schemeClr>
                </a:solidFill>
                <a:effectLst/>
              </a:rPr>
              <a:t>@PostMapping</a:t>
            </a:r>
          </a:p>
          <a:p>
            <a:pPr>
              <a:buFont typeface="Arial" panose="020B0604020202020204" pitchFamily="34" charset="0"/>
              <a:buChar char="•"/>
            </a:pPr>
            <a:r>
              <a:rPr lang="en-US" sz="2000" dirty="0">
                <a:solidFill>
                  <a:schemeClr val="tx1">
                    <a:lumMod val="65000"/>
                    <a:lumOff val="35000"/>
                  </a:schemeClr>
                </a:solidFill>
                <a:effectLst/>
              </a:rPr>
              <a:t>@PutMapping</a:t>
            </a:r>
          </a:p>
          <a:p>
            <a:pPr>
              <a:buFont typeface="Arial" panose="020B0604020202020204" pitchFamily="34" charset="0"/>
              <a:buChar char="•"/>
            </a:pPr>
            <a:r>
              <a:rPr lang="en-US" sz="2000" dirty="0">
                <a:solidFill>
                  <a:schemeClr val="tx1">
                    <a:lumMod val="65000"/>
                    <a:lumOff val="35000"/>
                  </a:schemeClr>
                </a:solidFill>
                <a:effectLst/>
              </a:rPr>
              <a:t>@DeleteMapping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@GetMapping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annotation handles HTTP GET request. In </a:t>
            </a:r>
            <a:r>
              <a:rPr lang="en-US" sz="2000" dirty="0" err="1">
                <a:solidFill>
                  <a:schemeClr val="tx1">
                    <a:lumMod val="65000"/>
                    <a:lumOff val="35000"/>
                  </a:schemeClr>
                </a:solidFill>
                <a:effectLst/>
              </a:rPr>
              <a:t>CustomerAPI</a:t>
            </a:r>
            <a:r>
              <a:rPr lang="en-US" sz="2000" dirty="0">
                <a:solidFill>
                  <a:schemeClr val="tx1">
                    <a:lumMod val="65000"/>
                    <a:lumOff val="35000"/>
                  </a:schemeClr>
                </a:solidFill>
                <a:effectLst/>
              </a:rPr>
              <a:t> when an HTTP GET request is received for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/customers, </a:t>
            </a:r>
            <a:r>
              <a:rPr lang="en-US" sz="2000" dirty="0" err="1">
                <a:solidFill>
                  <a:schemeClr val="tx1">
                    <a:lumMod val="65000"/>
                    <a:lumOff val="35000"/>
                  </a:schemeClr>
                </a:solidFill>
                <a:effectLst/>
              </a:rPr>
              <a:t>getAllCustomerDetails</a:t>
            </a:r>
            <a:r>
              <a:rPr lang="en-US" sz="2000" dirty="0">
                <a:solidFill>
                  <a:schemeClr val="tx1">
                    <a:lumMod val="65000"/>
                    <a:lumOff val="35000"/>
                  </a:schemeClr>
                </a:solidFill>
                <a:effectLst/>
              </a:rPr>
              <a:t>() will be called so @GetMapping is used as follows:</a:t>
            </a:r>
          </a:p>
        </p:txBody>
      </p:sp>
      <p:sp>
        <p:nvSpPr>
          <p:cNvPr id="9" name="TextBox 8">
            <a:extLst>
              <a:ext uri="{FF2B5EF4-FFF2-40B4-BE49-F238E27FC236}">
                <a16:creationId xmlns:a16="http://schemas.microsoft.com/office/drawing/2014/main" id="{6976A385-767F-54D8-2F4A-78AC9B4CBFC4}"/>
              </a:ext>
            </a:extLst>
          </p:cNvPr>
          <p:cNvSpPr txBox="1"/>
          <p:nvPr/>
        </p:nvSpPr>
        <p:spPr>
          <a:xfrm>
            <a:off x="202676" y="4320221"/>
            <a:ext cx="6099142" cy="369332"/>
          </a:xfrm>
          <a:prstGeom prst="rect">
            <a:avLst/>
          </a:prstGeom>
          <a:noFill/>
        </p:spPr>
        <p:txBody>
          <a:bodyPr wrap="square">
            <a:spAutoFit/>
          </a:bodyPr>
          <a:lstStyle/>
          <a:p>
            <a:r>
              <a:rPr lang="en-IN" dirty="0"/>
              <a:t>@GetMapping(value="/customers")</a:t>
            </a:r>
          </a:p>
        </p:txBody>
      </p:sp>
      <p:sp>
        <p:nvSpPr>
          <p:cNvPr id="11" name="TextBox 10">
            <a:extLst>
              <a:ext uri="{FF2B5EF4-FFF2-40B4-BE49-F238E27FC236}">
                <a16:creationId xmlns:a16="http://schemas.microsoft.com/office/drawing/2014/main" id="{4C7B3649-9B7E-DB33-793D-3F5811509B1F}"/>
              </a:ext>
            </a:extLst>
          </p:cNvPr>
          <p:cNvSpPr txBox="1"/>
          <p:nvPr/>
        </p:nvSpPr>
        <p:spPr>
          <a:xfrm>
            <a:off x="202676" y="4908365"/>
            <a:ext cx="11786648" cy="1323439"/>
          </a:xfrm>
          <a:prstGeom prst="rect">
            <a:avLst/>
          </a:prstGeom>
          <a:noFill/>
        </p:spPr>
        <p:txBody>
          <a:bodyPr wrap="square">
            <a:spAutoFit/>
          </a:bodyPr>
          <a:lstStyle/>
          <a:p>
            <a:r>
              <a:rPr lang="en-US" sz="2000" dirty="0">
                <a:solidFill>
                  <a:schemeClr val="tx1">
                    <a:lumMod val="65000"/>
                    <a:lumOff val="35000"/>
                  </a:schemeClr>
                </a:solidFill>
              </a:rPr>
              <a:t>The return type of </a:t>
            </a:r>
            <a:r>
              <a:rPr lang="en-US" sz="2000" dirty="0" err="1">
                <a:solidFill>
                  <a:schemeClr val="tx1">
                    <a:lumMod val="65000"/>
                    <a:lumOff val="35000"/>
                  </a:schemeClr>
                </a:solidFill>
              </a:rPr>
              <a:t>getAllCustomerDetails</a:t>
            </a:r>
            <a:r>
              <a:rPr lang="en-US" sz="2000" dirty="0">
                <a:solidFill>
                  <a:schemeClr val="tx1">
                    <a:lumMod val="65000"/>
                    <a:lumOff val="35000"/>
                  </a:schemeClr>
                </a:solidFill>
              </a:rPr>
              <a:t>() method is </a:t>
            </a:r>
            <a:r>
              <a:rPr lang="en-US" sz="2000" dirty="0" err="1">
                <a:solidFill>
                  <a:schemeClr val="tx1">
                    <a:lumMod val="65000"/>
                    <a:lumOff val="35000"/>
                  </a:schemeClr>
                </a:solidFill>
              </a:rPr>
              <a:t>ResponseEntity</a:t>
            </a:r>
            <a:r>
              <a:rPr lang="en-US" sz="2000" dirty="0">
                <a:solidFill>
                  <a:schemeClr val="tx1">
                    <a:lumMod val="65000"/>
                    <a:lumOff val="35000"/>
                  </a:schemeClr>
                </a:solidFill>
              </a:rPr>
              <a:t>. </a:t>
            </a:r>
            <a:r>
              <a:rPr lang="en-US" sz="2000" dirty="0" err="1">
                <a:solidFill>
                  <a:schemeClr val="tx1">
                    <a:lumMod val="65000"/>
                    <a:lumOff val="35000"/>
                  </a:schemeClr>
                </a:solidFill>
              </a:rPr>
              <a:t>ResponseEntity</a:t>
            </a:r>
            <a:r>
              <a:rPr lang="en-US" sz="2000" dirty="0">
                <a:solidFill>
                  <a:schemeClr val="tx1">
                    <a:lumMod val="65000"/>
                    <a:lumOff val="35000"/>
                  </a:schemeClr>
                </a:solidFill>
              </a:rPr>
              <a:t> represents the entire HTTP response which includes HTTP response code, response body and response headers. In method implementation, details of all the customers are fetched using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and then an instance of </a:t>
            </a:r>
            <a:r>
              <a:rPr lang="en-US" sz="2000" dirty="0" err="1">
                <a:solidFill>
                  <a:schemeClr val="tx1">
                    <a:lumMod val="65000"/>
                    <a:lumOff val="35000"/>
                  </a:schemeClr>
                </a:solidFill>
              </a:rPr>
              <a:t>ResponseEntity</a:t>
            </a:r>
            <a:r>
              <a:rPr lang="en-US" sz="2000" dirty="0">
                <a:solidFill>
                  <a:schemeClr val="tx1">
                    <a:lumMod val="65000"/>
                    <a:lumOff val="35000"/>
                  </a:schemeClr>
                </a:solidFill>
              </a:rPr>
              <a:t> is created with customer data and the </a:t>
            </a:r>
            <a:r>
              <a:rPr lang="en-US" sz="2000" dirty="0" err="1">
                <a:solidFill>
                  <a:schemeClr val="tx1">
                    <a:lumMod val="65000"/>
                    <a:lumOff val="35000"/>
                  </a:schemeClr>
                </a:solidFill>
              </a:rPr>
              <a:t>HttpStatus.OK</a:t>
            </a:r>
            <a:r>
              <a:rPr lang="en-US" sz="2000" dirty="0">
                <a:solidFill>
                  <a:schemeClr val="tx1">
                    <a:lumMod val="65000"/>
                    <a:lumOff val="35000"/>
                  </a:schemeClr>
                </a:solidFill>
              </a:rPr>
              <a:t> status code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7204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44B5F0-BC15-E7A4-4985-7FB1F0E50A2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5E47EA-6E28-1C50-FB5A-C2417FD0B828}"/>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6DBD5E39-9C17-D8E6-6D01-BC965107696F}"/>
              </a:ext>
            </a:extLst>
          </p:cNvPr>
          <p:cNvSpPr txBox="1"/>
          <p:nvPr/>
        </p:nvSpPr>
        <p:spPr>
          <a:xfrm>
            <a:off x="989028" y="544100"/>
            <a:ext cx="10549380" cy="646331"/>
          </a:xfrm>
          <a:prstGeom prst="rect">
            <a:avLst/>
          </a:prstGeom>
          <a:noFill/>
        </p:spPr>
        <p:txBody>
          <a:bodyPr wrap="square">
            <a:spAutoFit/>
          </a:bodyPr>
          <a:lstStyle/>
          <a:p>
            <a:r>
              <a:rPr lang="en-IN" dirty="0" err="1"/>
              <a:t>ResponseEntity</a:t>
            </a:r>
            <a:r>
              <a:rPr lang="en-IN" dirty="0"/>
              <a:t>&lt;List&lt;Customer&gt;&gt; response = new </a:t>
            </a:r>
            <a:r>
              <a:rPr lang="en-IN" dirty="0" err="1"/>
              <a:t>ResponseEntity</a:t>
            </a:r>
            <a:r>
              <a:rPr lang="en-IN" dirty="0"/>
              <a:t>&lt;List&lt;Customer&gt;&gt;(</a:t>
            </a:r>
            <a:r>
              <a:rPr lang="en-IN" dirty="0" err="1"/>
              <a:t>customerList</a:t>
            </a:r>
            <a:r>
              <a:rPr lang="en-IN" dirty="0"/>
              <a:t>, </a:t>
            </a:r>
            <a:r>
              <a:rPr lang="en-IN" dirty="0" err="1"/>
              <a:t>HttpStatus.OK</a:t>
            </a:r>
            <a:r>
              <a:rPr lang="en-IN" dirty="0"/>
              <a:t>);</a:t>
            </a:r>
          </a:p>
        </p:txBody>
      </p:sp>
      <p:sp>
        <p:nvSpPr>
          <p:cNvPr id="7" name="TextBox 6">
            <a:extLst>
              <a:ext uri="{FF2B5EF4-FFF2-40B4-BE49-F238E27FC236}">
                <a16:creationId xmlns:a16="http://schemas.microsoft.com/office/drawing/2014/main" id="{C9506C98-5431-8577-F178-87426BA8B446}"/>
              </a:ext>
            </a:extLst>
          </p:cNvPr>
          <p:cNvSpPr txBox="1"/>
          <p:nvPr/>
        </p:nvSpPr>
        <p:spPr>
          <a:xfrm>
            <a:off x="98588" y="1351211"/>
            <a:ext cx="11713197" cy="3170099"/>
          </a:xfrm>
          <a:prstGeom prst="rect">
            <a:avLst/>
          </a:prstGeom>
          <a:noFill/>
        </p:spPr>
        <p:txBody>
          <a:bodyPr wrap="square">
            <a:spAutoFit/>
          </a:bodyPr>
          <a:lstStyle/>
          <a:p>
            <a:r>
              <a:rPr lang="en-US" sz="2000" b="1" dirty="0">
                <a:solidFill>
                  <a:schemeClr val="tx1">
                    <a:lumMod val="65000"/>
                    <a:lumOff val="35000"/>
                  </a:schemeClr>
                </a:solidFill>
                <a:effectLst/>
              </a:rPr>
              <a:t>@PathVariable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annotation is used to extract values from URI template into a method parameter. It indicates that a method parameter should be bound to a URI template variable [the one in '{}']. In </a:t>
            </a:r>
            <a:r>
              <a:rPr lang="en-US" sz="2000" dirty="0" err="1">
                <a:solidFill>
                  <a:schemeClr val="tx1">
                    <a:lumMod val="65000"/>
                    <a:lumOff val="35000"/>
                  </a:schemeClr>
                </a:solidFill>
                <a:effectLst/>
              </a:rPr>
              <a:t>getCustomerDetails</a:t>
            </a:r>
            <a:r>
              <a:rPr lang="en-US" sz="2000" dirty="0">
                <a:solidFill>
                  <a:schemeClr val="tx1">
                    <a:lumMod val="65000"/>
                    <a:lumOff val="35000"/>
                  </a:schemeClr>
                </a:solidFill>
                <a:effectLst/>
              </a:rPr>
              <a:t>() method, the value attribute of </a:t>
            </a:r>
            <a:r>
              <a:rPr lang="en-US" sz="2000" dirty="0" err="1">
                <a:solidFill>
                  <a:schemeClr val="tx1">
                    <a:lumMod val="65000"/>
                    <a:lumOff val="35000"/>
                  </a:schemeClr>
                </a:solidFill>
                <a:effectLst/>
              </a:rPr>
              <a:t>GetMapping</a:t>
            </a:r>
            <a:r>
              <a:rPr lang="en-US" sz="2000" dirty="0">
                <a:solidFill>
                  <a:schemeClr val="tx1">
                    <a:lumMod val="65000"/>
                    <a:lumOff val="35000"/>
                  </a:schemeClr>
                </a:solidFill>
                <a:effectLst/>
              </a:rPr>
              <a:t> annotation takes URI template /customers/{</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as parameter where the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portion of the path is a placeholder. The actual value in the request is given to the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parameter, which is mapped to the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placeholder by @PathVariable. So when HTTP GET request is received for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/customers/1 then details of only that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 is fetched.  </a:t>
            </a:r>
          </a:p>
          <a:p>
            <a:r>
              <a:rPr lang="en-US" sz="2000" dirty="0">
                <a:solidFill>
                  <a:schemeClr val="tx1">
                    <a:lumMod val="65000"/>
                    <a:lumOff val="35000"/>
                  </a:schemeClr>
                </a:solidFill>
                <a:effectLst/>
              </a:rPr>
              <a:t>Note that the path variable name and the parameter name should match.  If you want to use a different parameter name, then you could specify the path variable name in the annotation as follows:</a:t>
            </a:r>
          </a:p>
        </p:txBody>
      </p:sp>
      <p:sp>
        <p:nvSpPr>
          <p:cNvPr id="9" name="TextBox 8">
            <a:extLst>
              <a:ext uri="{FF2B5EF4-FFF2-40B4-BE49-F238E27FC236}">
                <a16:creationId xmlns:a16="http://schemas.microsoft.com/office/drawing/2014/main" id="{5C97CEC9-398C-2639-2954-586309B1ACB4}"/>
              </a:ext>
            </a:extLst>
          </p:cNvPr>
          <p:cNvSpPr txBox="1"/>
          <p:nvPr/>
        </p:nvSpPr>
        <p:spPr>
          <a:xfrm>
            <a:off x="98587" y="4629626"/>
            <a:ext cx="11939441" cy="1477328"/>
          </a:xfrm>
          <a:prstGeom prst="rect">
            <a:avLst/>
          </a:prstGeom>
          <a:noFill/>
        </p:spPr>
        <p:txBody>
          <a:bodyPr wrap="square">
            <a:spAutoFit/>
          </a:bodyPr>
          <a:lstStyle/>
          <a:p>
            <a:r>
              <a:rPr lang="en-IN" dirty="0"/>
              <a:t>@GetMapping(value = "/customers/{</a:t>
            </a:r>
            <a:r>
              <a:rPr lang="en-IN" dirty="0" err="1"/>
              <a:t>customerId</a:t>
            </a:r>
            <a:r>
              <a:rPr lang="en-IN" dirty="0"/>
              <a:t>}")</a:t>
            </a:r>
          </a:p>
          <a:p>
            <a:r>
              <a:rPr lang="en-IN" dirty="0"/>
              <a:t>public </a:t>
            </a:r>
            <a:r>
              <a:rPr lang="en-IN" dirty="0" err="1"/>
              <a:t>ResponseEntity</a:t>
            </a:r>
            <a:r>
              <a:rPr lang="en-IN" dirty="0"/>
              <a:t>&lt;Customer&gt; </a:t>
            </a:r>
            <a:r>
              <a:rPr lang="en-IN" dirty="0" err="1"/>
              <a:t>getCustomerDetails</a:t>
            </a:r>
            <a:r>
              <a:rPr lang="en-IN" dirty="0"/>
              <a:t>(@PathVariable(value="customerId") Integer </a:t>
            </a:r>
            <a:r>
              <a:rPr lang="en-IN" dirty="0" err="1"/>
              <a:t>custId</a:t>
            </a:r>
            <a:r>
              <a:rPr lang="en-IN" dirty="0"/>
              <a:t>) throws </a:t>
            </a:r>
            <a:r>
              <a:rPr lang="en-IN" dirty="0" err="1"/>
              <a:t>hndBankException</a:t>
            </a:r>
            <a:r>
              <a:rPr lang="en-IN" dirty="0"/>
              <a:t>{</a:t>
            </a:r>
          </a:p>
          <a:p>
            <a:r>
              <a:rPr lang="en-IN" dirty="0"/>
              <a:t>   //rest of the code</a:t>
            </a:r>
          </a:p>
          <a:p>
            <a:r>
              <a:rPr lang="en-IN" dirty="0"/>
              <a:t>}</a:t>
            </a:r>
          </a:p>
        </p:txBody>
      </p:sp>
    </p:spTree>
    <p:extLst>
      <p:ext uri="{BB962C8B-B14F-4D97-AF65-F5344CB8AC3E}">
        <p14:creationId xmlns:p14="http://schemas.microsoft.com/office/powerpoint/2010/main" val="935300339"/>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9624</Words>
  <Application>Microsoft Office PowerPoint</Application>
  <PresentationFormat>Widescreen</PresentationFormat>
  <Paragraphs>1170</Paragraphs>
  <Slides>75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Calibri</vt:lpstr>
      <vt:lpstr>Calibri Light</vt:lpstr>
      <vt:lpstr>1_Office Theme</vt:lpstr>
      <vt:lpstr>Developing REST API Using Spring Boot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REST API Using Spring Boot  </dc:title>
  <dc:creator>Abhi A.b</dc:creator>
  <cp:lastModifiedBy>Abhi A.b</cp:lastModifiedBy>
  <cp:revision>4</cp:revision>
  <dcterms:created xsi:type="dcterms:W3CDTF">2022-10-27T06:58:12Z</dcterms:created>
  <dcterms:modified xsi:type="dcterms:W3CDTF">2022-10-27T14:17:36Z</dcterms:modified>
</cp:coreProperties>
</file>