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5" r:id="rId165"/>
    <p:sldId id="426" r:id="rId166"/>
    <p:sldId id="427" r:id="rId167"/>
    <p:sldId id="428" r:id="rId168"/>
    <p:sldId id="429" r:id="rId169"/>
    <p:sldId id="430" r:id="rId170"/>
    <p:sldId id="431" r:id="rId171"/>
    <p:sldId id="432" r:id="rId172"/>
    <p:sldId id="433" r:id="rId173"/>
    <p:sldId id="434" r:id="rId174"/>
    <p:sldId id="435" r:id="rId175"/>
    <p:sldId id="436" r:id="rId176"/>
    <p:sldId id="437" r:id="rId177"/>
    <p:sldId id="438" r:id="rId178"/>
    <p:sldId id="439" r:id="rId179"/>
    <p:sldId id="440" r:id="rId180"/>
    <p:sldId id="441" r:id="rId181"/>
    <p:sldId id="442" r:id="rId182"/>
    <p:sldId id="446" r:id="rId183"/>
    <p:sldId id="447" r:id="rId184"/>
    <p:sldId id="448" r:id="rId185"/>
    <p:sldId id="449" r:id="rId186"/>
    <p:sldId id="450" r:id="rId187"/>
    <p:sldId id="451" r:id="rId188"/>
    <p:sldId id="452" r:id="rId189"/>
    <p:sldId id="453" r:id="rId190"/>
    <p:sldId id="454" r:id="rId191"/>
    <p:sldId id="455" r:id="rId192"/>
    <p:sldId id="456" r:id="rId193"/>
    <p:sldId id="457" r:id="rId194"/>
    <p:sldId id="458" r:id="rId195"/>
    <p:sldId id="459" r:id="rId196"/>
    <p:sldId id="460" r:id="rId197"/>
    <p:sldId id="461" r:id="rId198"/>
    <p:sldId id="462" r:id="rId199"/>
    <p:sldId id="463" r:id="rId200"/>
    <p:sldId id="464" r:id="rId201"/>
    <p:sldId id="465" r:id="rId202"/>
    <p:sldId id="466" r:id="rId203"/>
    <p:sldId id="467" r:id="rId204"/>
    <p:sldId id="468" r:id="rId205"/>
    <p:sldId id="469" r:id="rId206"/>
    <p:sldId id="470" r:id="rId207"/>
    <p:sldId id="471" r:id="rId208"/>
    <p:sldId id="472" r:id="rId209"/>
    <p:sldId id="473" r:id="rId210"/>
    <p:sldId id="474" r:id="rId211"/>
    <p:sldId id="475" r:id="rId212"/>
    <p:sldId id="476" r:id="rId213"/>
    <p:sldId id="477" r:id="rId214"/>
    <p:sldId id="478" r:id="rId215"/>
    <p:sldId id="479" r:id="rId216"/>
    <p:sldId id="480" r:id="rId217"/>
    <p:sldId id="481" r:id="rId218"/>
    <p:sldId id="483" r:id="rId219"/>
    <p:sldId id="484" r:id="rId220"/>
    <p:sldId id="485" r:id="rId221"/>
    <p:sldId id="486" r:id="rId222"/>
    <p:sldId id="482"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0" r:id="rId237"/>
    <p:sldId id="501" r:id="rId238"/>
    <p:sldId id="502" r:id="rId239"/>
    <p:sldId id="503" r:id="rId240"/>
    <p:sldId id="504" r:id="rId241"/>
    <p:sldId id="505" r:id="rId242"/>
    <p:sldId id="506" r:id="rId243"/>
    <p:sldId id="507" r:id="rId244"/>
    <p:sldId id="508" r:id="rId245"/>
    <p:sldId id="509" r:id="rId246"/>
    <p:sldId id="510" r:id="rId247"/>
    <p:sldId id="511" r:id="rId248"/>
    <p:sldId id="512" r:id="rId249"/>
    <p:sldId id="513" r:id="rId250"/>
    <p:sldId id="514" r:id="rId251"/>
    <p:sldId id="515" r:id="rId252"/>
    <p:sldId id="516" r:id="rId253"/>
    <p:sldId id="517" r:id="rId254"/>
    <p:sldId id="518" r:id="rId255"/>
    <p:sldId id="519" r:id="rId256"/>
    <p:sldId id="520" r:id="rId257"/>
    <p:sldId id="521" r:id="rId258"/>
    <p:sldId id="522" r:id="rId259"/>
    <p:sldId id="523" r:id="rId260"/>
    <p:sldId id="524" r:id="rId261"/>
    <p:sldId id="525" r:id="rId262"/>
    <p:sldId id="526" r:id="rId263"/>
    <p:sldId id="527" r:id="rId264"/>
    <p:sldId id="528" r:id="rId265"/>
    <p:sldId id="529" r:id="rId266"/>
    <p:sldId id="530" r:id="rId267"/>
    <p:sldId id="531" r:id="rId268"/>
    <p:sldId id="532" r:id="rId269"/>
    <p:sldId id="533" r:id="rId270"/>
    <p:sldId id="534" r:id="rId271"/>
    <p:sldId id="535" r:id="rId272"/>
    <p:sldId id="536" r:id="rId273"/>
    <p:sldId id="537" r:id="rId274"/>
    <p:sldId id="538" r:id="rId275"/>
    <p:sldId id="539" r:id="rId276"/>
    <p:sldId id="540" r:id="rId277"/>
    <p:sldId id="541" r:id="rId278"/>
    <p:sldId id="542" r:id="rId279"/>
    <p:sldId id="543" r:id="rId280"/>
    <p:sldId id="544" r:id="rId281"/>
    <p:sldId id="545" r:id="rId282"/>
    <p:sldId id="546" r:id="rId283"/>
    <p:sldId id="547" r:id="rId284"/>
    <p:sldId id="548" r:id="rId285"/>
    <p:sldId id="549" r:id="rId286"/>
    <p:sldId id="550" r:id="rId287"/>
    <p:sldId id="551" r:id="rId288"/>
    <p:sldId id="552" r:id="rId289"/>
    <p:sldId id="553" r:id="rId290"/>
    <p:sldId id="554" r:id="rId291"/>
    <p:sldId id="633" r:id="rId292"/>
    <p:sldId id="634" r:id="rId293"/>
    <p:sldId id="635" r:id="rId294"/>
    <p:sldId id="636" r:id="rId295"/>
    <p:sldId id="637" r:id="rId296"/>
    <p:sldId id="638" r:id="rId297"/>
    <p:sldId id="639" r:id="rId298"/>
    <p:sldId id="640" r:id="rId299"/>
    <p:sldId id="641" r:id="rId300"/>
    <p:sldId id="642" r:id="rId301"/>
    <p:sldId id="643" r:id="rId302"/>
    <p:sldId id="644" r:id="rId303"/>
    <p:sldId id="645" r:id="rId304"/>
    <p:sldId id="646" r:id="rId305"/>
    <p:sldId id="647" r:id="rId306"/>
    <p:sldId id="648" r:id="rId307"/>
    <p:sldId id="649" r:id="rId308"/>
    <p:sldId id="650" r:id="rId309"/>
    <p:sldId id="651" r:id="rId310"/>
    <p:sldId id="652" r:id="rId311"/>
    <p:sldId id="653" r:id="rId312"/>
    <p:sldId id="654" r:id="rId313"/>
    <p:sldId id="655" r:id="rId314"/>
    <p:sldId id="656" r:id="rId315"/>
    <p:sldId id="657" r:id="rId316"/>
    <p:sldId id="658" r:id="rId317"/>
    <p:sldId id="659" r:id="rId318"/>
    <p:sldId id="660" r:id="rId319"/>
    <p:sldId id="661" r:id="rId320"/>
    <p:sldId id="662" r:id="rId321"/>
    <p:sldId id="663" r:id="rId322"/>
    <p:sldId id="664" r:id="rId323"/>
    <p:sldId id="665" r:id="rId324"/>
    <p:sldId id="666" r:id="rId325"/>
    <p:sldId id="667" r:id="rId326"/>
    <p:sldId id="668" r:id="rId327"/>
    <p:sldId id="669" r:id="rId328"/>
    <p:sldId id="670" r:id="rId329"/>
    <p:sldId id="671" r:id="rId330"/>
    <p:sldId id="672" r:id="rId331"/>
    <p:sldId id="673" r:id="rId332"/>
    <p:sldId id="674" r:id="rId333"/>
    <p:sldId id="675" r:id="rId334"/>
    <p:sldId id="676" r:id="rId335"/>
    <p:sldId id="677" r:id="rId336"/>
    <p:sldId id="678" r:id="rId337"/>
    <p:sldId id="679" r:id="rId338"/>
    <p:sldId id="680" r:id="rId339"/>
    <p:sldId id="681" r:id="rId340"/>
    <p:sldId id="682" r:id="rId341"/>
    <p:sldId id="683" r:id="rId342"/>
    <p:sldId id="684" r:id="rId343"/>
    <p:sldId id="685" r:id="rId344"/>
    <p:sldId id="687" r:id="rId345"/>
    <p:sldId id="689" r:id="rId346"/>
    <p:sldId id="688" r:id="rId347"/>
    <p:sldId id="686" r:id="rId348"/>
    <p:sldId id="690" r:id="rId349"/>
    <p:sldId id="691" r:id="rId350"/>
    <p:sldId id="692" r:id="rId351"/>
    <p:sldId id="693" r:id="rId352"/>
    <p:sldId id="694" r:id="rId353"/>
    <p:sldId id="695" r:id="rId354"/>
    <p:sldId id="696" r:id="rId355"/>
    <p:sldId id="697" r:id="rId356"/>
    <p:sldId id="698" r:id="rId357"/>
    <p:sldId id="699" r:id="rId358"/>
    <p:sldId id="700" r:id="rId359"/>
    <p:sldId id="701" r:id="rId360"/>
    <p:sldId id="702" r:id="rId361"/>
    <p:sldId id="703" r:id="rId362"/>
    <p:sldId id="704" r:id="rId363"/>
    <p:sldId id="705" r:id="rId364"/>
    <p:sldId id="706" r:id="rId365"/>
    <p:sldId id="707" r:id="rId366"/>
    <p:sldId id="708" r:id="rId367"/>
    <p:sldId id="709" r:id="rId368"/>
    <p:sldId id="710" r:id="rId369"/>
    <p:sldId id="711" r:id="rId370"/>
    <p:sldId id="712" r:id="rId371"/>
    <p:sldId id="713" r:id="rId372"/>
    <p:sldId id="714" r:id="rId373"/>
    <p:sldId id="715" r:id="rId374"/>
    <p:sldId id="716" r:id="rId375"/>
    <p:sldId id="717" r:id="rId376"/>
    <p:sldId id="719" r:id="rId377"/>
    <p:sldId id="720" r:id="rId378"/>
    <p:sldId id="721" r:id="rId379"/>
    <p:sldId id="722" r:id="rId380"/>
    <p:sldId id="718" r:id="rId381"/>
    <p:sldId id="723" r:id="rId382"/>
    <p:sldId id="724" r:id="rId383"/>
    <p:sldId id="725" r:id="rId384"/>
    <p:sldId id="726" r:id="rId385"/>
    <p:sldId id="727" r:id="rId386"/>
    <p:sldId id="728" r:id="rId387"/>
    <p:sldId id="729" r:id="rId388"/>
    <p:sldId id="730" r:id="rId389"/>
    <p:sldId id="731" r:id="rId390"/>
    <p:sldId id="732" r:id="rId391"/>
    <p:sldId id="733" r:id="rId392"/>
    <p:sldId id="734" r:id="rId393"/>
    <p:sldId id="735" r:id="rId394"/>
    <p:sldId id="736" r:id="rId395"/>
    <p:sldId id="737" r:id="rId396"/>
    <p:sldId id="738" r:id="rId397"/>
    <p:sldId id="739" r:id="rId398"/>
    <p:sldId id="740" r:id="rId399"/>
    <p:sldId id="741" r:id="rId400"/>
    <p:sldId id="742" r:id="rId401"/>
    <p:sldId id="743" r:id="rId402"/>
    <p:sldId id="744" r:id="rId403"/>
    <p:sldId id="745" r:id="rId404"/>
    <p:sldId id="746" r:id="rId405"/>
    <p:sldId id="747" r:id="rId406"/>
    <p:sldId id="748" r:id="rId407"/>
    <p:sldId id="749" r:id="rId408"/>
    <p:sldId id="750" r:id="rId409"/>
    <p:sldId id="751" r:id="rId410"/>
    <p:sldId id="752" r:id="rId411"/>
    <p:sldId id="753" r:id="rId412"/>
    <p:sldId id="754" r:id="rId413"/>
    <p:sldId id="755" r:id="rId4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presProps" Target="presProps.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theme" Target="theme/theme1.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viewProps" Target="viewProps.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27-10-2022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27-10-2022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27-10-2022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27-10-2022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27-10-2022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27-10-2022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27-10-2022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27-10-2022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27-10-2022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27-10-2022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27-10-2022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27-10-2022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16151976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37450696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28F02E-F4AF-7104-D814-50F1AEA699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E6F10A-A6CD-A3C3-E7A2-6F8DC7F139E9}"/>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3CE85FDF-1BB1-1699-5316-3D19172A343B}"/>
              </a:ext>
            </a:extLst>
          </p:cNvPr>
          <p:cNvSpPr txBox="1"/>
          <p:nvPr/>
        </p:nvSpPr>
        <p:spPr>
          <a:xfrm>
            <a:off x="989028" y="541198"/>
            <a:ext cx="991778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maximum balance of account: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4E3D913-01AB-BA4F-0198-1D100355850F}"/>
              </a:ext>
            </a:extLst>
          </p:cNvPr>
          <p:cNvSpPr txBox="1"/>
          <p:nvPr/>
        </p:nvSpPr>
        <p:spPr>
          <a:xfrm>
            <a:off x="989029" y="1040818"/>
            <a:ext cx="6099142" cy="369332"/>
          </a:xfrm>
          <a:prstGeom prst="rect">
            <a:avLst/>
          </a:prstGeom>
          <a:noFill/>
        </p:spPr>
        <p:txBody>
          <a:bodyPr wrap="square">
            <a:spAutoFit/>
          </a:bodyPr>
          <a:lstStyle/>
          <a:p>
            <a:r>
              <a:rPr lang="en-IN" dirty="0"/>
              <a:t>SELECT MAX(</a:t>
            </a:r>
            <a:r>
              <a:rPr lang="en-IN" dirty="0" err="1"/>
              <a:t>a.balance</a:t>
            </a:r>
            <a:r>
              <a:rPr lang="en-IN" dirty="0"/>
              <a:t>) FROM Account a</a:t>
            </a:r>
          </a:p>
        </p:txBody>
      </p:sp>
      <p:sp>
        <p:nvSpPr>
          <p:cNvPr id="9" name="TextBox 8">
            <a:extLst>
              <a:ext uri="{FF2B5EF4-FFF2-40B4-BE49-F238E27FC236}">
                <a16:creationId xmlns:a16="http://schemas.microsoft.com/office/drawing/2014/main" id="{F38B29E9-CF5B-6195-E38C-9B2716BB3ECB}"/>
              </a:ext>
            </a:extLst>
          </p:cNvPr>
          <p:cNvSpPr txBox="1"/>
          <p:nvPr/>
        </p:nvSpPr>
        <p:spPr>
          <a:xfrm>
            <a:off x="287517" y="1644133"/>
            <a:ext cx="6099142" cy="461665"/>
          </a:xfrm>
          <a:prstGeom prst="rect">
            <a:avLst/>
          </a:prstGeom>
          <a:noFill/>
        </p:spPr>
        <p:txBody>
          <a:bodyPr wrap="square">
            <a:spAutoFit/>
          </a:bodyPr>
          <a:lstStyle/>
          <a:p>
            <a:r>
              <a:rPr lang="en-IN" sz="2400" b="1" dirty="0"/>
              <a:t>JPQL String Functions </a:t>
            </a:r>
          </a:p>
        </p:txBody>
      </p:sp>
      <p:sp>
        <p:nvSpPr>
          <p:cNvPr id="11" name="TextBox 10">
            <a:extLst>
              <a:ext uri="{FF2B5EF4-FFF2-40B4-BE49-F238E27FC236}">
                <a16:creationId xmlns:a16="http://schemas.microsoft.com/office/drawing/2014/main" id="{B94156F8-7BDC-C056-064C-C6F80466B7F4}"/>
              </a:ext>
            </a:extLst>
          </p:cNvPr>
          <p:cNvSpPr txBox="1"/>
          <p:nvPr/>
        </p:nvSpPr>
        <p:spPr>
          <a:xfrm>
            <a:off x="287517" y="2211986"/>
            <a:ext cx="11524269" cy="1323439"/>
          </a:xfrm>
          <a:prstGeom prst="rect">
            <a:avLst/>
          </a:prstGeom>
          <a:noFill/>
        </p:spPr>
        <p:txBody>
          <a:bodyPr wrap="square">
            <a:spAutoFit/>
          </a:bodyPr>
          <a:lstStyle/>
          <a:p>
            <a:r>
              <a:rPr lang="en-US" sz="2000" b="1" dirty="0">
                <a:solidFill>
                  <a:schemeClr val="tx1">
                    <a:lumMod val="65000"/>
                    <a:lumOff val="35000"/>
                  </a:schemeClr>
                </a:solidFill>
                <a:effectLst/>
              </a:rPr>
              <a:t>String Functions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JPQL provides string functions. These functions can be used WHERE and SELECT clause of query. The following table shows some of the string functions:</a:t>
            </a:r>
          </a:p>
        </p:txBody>
      </p:sp>
      <p:pic>
        <p:nvPicPr>
          <p:cNvPr id="13" name="Picture 12">
            <a:extLst>
              <a:ext uri="{FF2B5EF4-FFF2-40B4-BE49-F238E27FC236}">
                <a16:creationId xmlns:a16="http://schemas.microsoft.com/office/drawing/2014/main" id="{1FF75659-D015-9465-8714-4D6514B8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46" y="3682936"/>
            <a:ext cx="8468907" cy="2410161"/>
          </a:xfrm>
          <a:prstGeom prst="rect">
            <a:avLst/>
          </a:prstGeom>
        </p:spPr>
      </p:pic>
    </p:spTree>
    <p:extLst>
      <p:ext uri="{BB962C8B-B14F-4D97-AF65-F5344CB8AC3E}">
        <p14:creationId xmlns:p14="http://schemas.microsoft.com/office/powerpoint/2010/main" val="40565484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8378F8-3636-D6A9-8B9B-EBE68EE494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27D2B-422C-38AE-044E-D4110C9B0F0C}"/>
              </a:ext>
            </a:extLst>
          </p:cNvPr>
          <p:cNvSpPr>
            <a:spLocks noGrp="1"/>
          </p:cNvSpPr>
          <p:nvPr>
            <p:ph type="sldNum" sz="quarter" idx="12"/>
          </p:nvPr>
        </p:nvSpPr>
        <p:spPr/>
        <p:txBody>
          <a:bodyPr/>
          <a:lstStyle/>
          <a:p>
            <a:fld id="{4A777409-9C5A-4B07-8E32-19F22F7D558C}" type="slidenum">
              <a:rPr lang="en-IN" smtClean="0"/>
              <a:t>149</a:t>
            </a:fld>
            <a:endParaRPr lang="en-IN" dirty="0"/>
          </a:p>
        </p:txBody>
      </p:sp>
      <p:pic>
        <p:nvPicPr>
          <p:cNvPr id="5" name="Picture 4">
            <a:extLst>
              <a:ext uri="{FF2B5EF4-FFF2-40B4-BE49-F238E27FC236}">
                <a16:creationId xmlns:a16="http://schemas.microsoft.com/office/drawing/2014/main" id="{10016656-0970-6D15-FDEC-98651DC0C82D}"/>
              </a:ext>
            </a:extLst>
          </p:cNvPr>
          <p:cNvPicPr>
            <a:picLocks noChangeAspect="1"/>
          </p:cNvPicPr>
          <p:nvPr/>
        </p:nvPicPr>
        <p:blipFill>
          <a:blip r:embed="rId2"/>
          <a:stretch>
            <a:fillRect/>
          </a:stretch>
        </p:blipFill>
        <p:spPr>
          <a:xfrm>
            <a:off x="0" y="1130216"/>
            <a:ext cx="12192000" cy="3705735"/>
          </a:xfrm>
          <a:prstGeom prst="rect">
            <a:avLst/>
          </a:prstGeom>
        </p:spPr>
      </p:pic>
    </p:spTree>
    <p:extLst>
      <p:ext uri="{BB962C8B-B14F-4D97-AF65-F5344CB8AC3E}">
        <p14:creationId xmlns:p14="http://schemas.microsoft.com/office/powerpoint/2010/main" val="26153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71A4A-F6BA-6750-3C1A-1F87E6B225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289A5E-3455-F522-AC95-B718D6995C7E}"/>
              </a:ext>
            </a:extLst>
          </p:cNvPr>
          <p:cNvSpPr>
            <a:spLocks noGrp="1"/>
          </p:cNvSpPr>
          <p:nvPr>
            <p:ph type="sldNum" sz="quarter" idx="12"/>
          </p:nvPr>
        </p:nvSpPr>
        <p:spPr/>
        <p:txBody>
          <a:bodyPr/>
          <a:lstStyle/>
          <a:p>
            <a:fld id="{4A777409-9C5A-4B07-8E32-19F22F7D558C}" type="slidenum">
              <a:rPr lang="en-IN" smtClean="0"/>
              <a:t>150</a:t>
            </a:fld>
            <a:endParaRPr lang="en-IN" dirty="0"/>
          </a:p>
        </p:txBody>
      </p:sp>
      <p:sp>
        <p:nvSpPr>
          <p:cNvPr id="5" name="TextBox 4">
            <a:extLst>
              <a:ext uri="{FF2B5EF4-FFF2-40B4-BE49-F238E27FC236}">
                <a16:creationId xmlns:a16="http://schemas.microsoft.com/office/drawing/2014/main" id="{B2419BCC-1F7E-309F-7321-F0875C83626C}"/>
              </a:ext>
            </a:extLst>
          </p:cNvPr>
          <p:cNvSpPr txBox="1"/>
          <p:nvPr/>
        </p:nvSpPr>
        <p:spPr>
          <a:xfrm>
            <a:off x="989028" y="572380"/>
            <a:ext cx="9908357" cy="400110"/>
          </a:xfrm>
          <a:prstGeom prst="rect">
            <a:avLst/>
          </a:prstGeom>
          <a:noFill/>
        </p:spPr>
        <p:txBody>
          <a:bodyPr wrap="square">
            <a:spAutoFit/>
          </a:bodyPr>
          <a:lstStyle/>
          <a:p>
            <a:r>
              <a:rPr lang="en-US" sz="2000" b="1" dirty="0">
                <a:solidFill>
                  <a:schemeClr val="tx1">
                    <a:lumMod val="65000"/>
                    <a:lumOff val="35000"/>
                  </a:schemeClr>
                </a:solidFill>
              </a:rPr>
              <a:t>Grouping and Ordering – The GROUP BY, HAVING and ORDER BY clause </a:t>
            </a:r>
          </a:p>
        </p:txBody>
      </p:sp>
      <p:sp>
        <p:nvSpPr>
          <p:cNvPr id="7" name="TextBox 6">
            <a:extLst>
              <a:ext uri="{FF2B5EF4-FFF2-40B4-BE49-F238E27FC236}">
                <a16:creationId xmlns:a16="http://schemas.microsoft.com/office/drawing/2014/main" id="{2D984199-7A19-FB1F-FCD3-869088F398F7}"/>
              </a:ext>
            </a:extLst>
          </p:cNvPr>
          <p:cNvSpPr txBox="1"/>
          <p:nvPr/>
        </p:nvSpPr>
        <p:spPr>
          <a:xfrm>
            <a:off x="138651" y="1140891"/>
            <a:ext cx="11609109"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GROUP BY</a:t>
            </a:r>
            <a:r>
              <a:rPr lang="en-US" sz="2000" dirty="0">
                <a:solidFill>
                  <a:schemeClr val="tx1">
                    <a:lumMod val="65000"/>
                    <a:lumOff val="35000"/>
                  </a:schemeClr>
                </a:solidFill>
              </a:rPr>
              <a:t> clause is used for defining query results into groups. For example, the following query groups the customers by their city and returns the number of customers per city:</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2141C98-99A0-AB24-4545-3BD9EB4B7436}"/>
              </a:ext>
            </a:extLst>
          </p:cNvPr>
          <p:cNvSpPr txBox="1"/>
          <p:nvPr/>
        </p:nvSpPr>
        <p:spPr>
          <a:xfrm>
            <a:off x="138651" y="2017178"/>
            <a:ext cx="6099142"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endParaRPr lang="en-IN" dirty="0"/>
          </a:p>
        </p:txBody>
      </p:sp>
      <p:sp>
        <p:nvSpPr>
          <p:cNvPr id="11" name="TextBox 10">
            <a:extLst>
              <a:ext uri="{FF2B5EF4-FFF2-40B4-BE49-F238E27FC236}">
                <a16:creationId xmlns:a16="http://schemas.microsoft.com/office/drawing/2014/main" id="{185CA300-067C-2BCF-05E8-5D0C90FA2FE0}"/>
              </a:ext>
            </a:extLst>
          </p:cNvPr>
          <p:cNvSpPr txBox="1"/>
          <p:nvPr/>
        </p:nvSpPr>
        <p:spPr>
          <a:xfrm>
            <a:off x="138651" y="2554911"/>
            <a:ext cx="11833390"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HAVING</a:t>
            </a:r>
            <a:r>
              <a:rPr lang="en-US" sz="2000" dirty="0">
                <a:solidFill>
                  <a:schemeClr val="tx1">
                    <a:lumMod val="65000"/>
                    <a:lumOff val="35000"/>
                  </a:schemeClr>
                </a:solidFill>
              </a:rPr>
              <a:t> clause is used with the GROUP BY clause to filter the groups. For example, the following query groups customers by their city and returns the number of customers in city </a:t>
            </a:r>
            <a:r>
              <a:rPr lang="en-US" sz="2000" dirty="0" err="1">
                <a:solidFill>
                  <a:schemeClr val="tx1">
                    <a:lumMod val="65000"/>
                    <a:lumOff val="35000"/>
                  </a:schemeClr>
                </a:solidFill>
              </a:rPr>
              <a:t>Seatle</a:t>
            </a:r>
            <a:r>
              <a:rPr lang="en-US" sz="2000" dirty="0">
                <a:solidFill>
                  <a:schemeClr val="tx1">
                    <a:lumMod val="65000"/>
                    <a:lumOff val="35000"/>
                  </a:schemeClr>
                </a:solidFill>
              </a:rPr>
              <a:t> or Vancouver:</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15A1FFB7-E878-1483-5806-0D8F0ACCA1FC}"/>
              </a:ext>
            </a:extLst>
          </p:cNvPr>
          <p:cNvSpPr txBox="1"/>
          <p:nvPr/>
        </p:nvSpPr>
        <p:spPr>
          <a:xfrm>
            <a:off x="138651" y="3429000"/>
            <a:ext cx="11833390"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r>
              <a:rPr lang="en-IN" dirty="0"/>
              <a:t> HAVING </a:t>
            </a:r>
            <a:r>
              <a:rPr lang="en-IN" dirty="0" err="1"/>
              <a:t>c.city</a:t>
            </a:r>
            <a:r>
              <a:rPr lang="en-IN" dirty="0"/>
              <a:t> IN ('</a:t>
            </a:r>
            <a:r>
              <a:rPr lang="en-IN" dirty="0" err="1"/>
              <a:t>Seatle</a:t>
            </a:r>
            <a:r>
              <a:rPr lang="en-IN" dirty="0"/>
              <a:t>','Vancouver')</a:t>
            </a:r>
          </a:p>
        </p:txBody>
      </p:sp>
      <p:sp>
        <p:nvSpPr>
          <p:cNvPr id="15" name="TextBox 14">
            <a:extLst>
              <a:ext uri="{FF2B5EF4-FFF2-40B4-BE49-F238E27FC236}">
                <a16:creationId xmlns:a16="http://schemas.microsoft.com/office/drawing/2014/main" id="{A230E8C2-7AC1-5246-2E42-9DBBA79248E1}"/>
              </a:ext>
            </a:extLst>
          </p:cNvPr>
          <p:cNvSpPr txBox="1"/>
          <p:nvPr/>
        </p:nvSpPr>
        <p:spPr>
          <a:xfrm>
            <a:off x="138651" y="3993561"/>
            <a:ext cx="1173912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ORDER BY</a:t>
            </a:r>
            <a:r>
              <a:rPr lang="en-US" sz="2000" dirty="0">
                <a:solidFill>
                  <a:schemeClr val="tx1">
                    <a:lumMod val="65000"/>
                    <a:lumOff val="35000"/>
                  </a:schemeClr>
                </a:solidFill>
              </a:rPr>
              <a:t> clause is used to sort the query results. To sort query results give one or more attributes of entity class according to which results have to be sorted after ORDER BY clause. By default results are sorted in ascending order. To sort the results in descending order DESC keyword is used. The following JPQL query selects all customers in the ascending order of their name:</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04F09978-2994-1B06-C3C7-C74B7058895B}"/>
              </a:ext>
            </a:extLst>
          </p:cNvPr>
          <p:cNvSpPr txBox="1"/>
          <p:nvPr/>
        </p:nvSpPr>
        <p:spPr>
          <a:xfrm>
            <a:off x="138651" y="5492641"/>
            <a:ext cx="6099142" cy="369332"/>
          </a:xfrm>
          <a:prstGeom prst="rect">
            <a:avLst/>
          </a:prstGeom>
          <a:noFill/>
        </p:spPr>
        <p:txBody>
          <a:bodyPr wrap="square">
            <a:spAutoFit/>
          </a:bodyPr>
          <a:lstStyle/>
          <a:p>
            <a:r>
              <a:rPr lang="en-IN" dirty="0"/>
              <a:t>SELECT c FROM Customer c ORDER BY c.name ASC</a:t>
            </a:r>
          </a:p>
        </p:txBody>
      </p:sp>
    </p:spTree>
    <p:extLst>
      <p:ext uri="{BB962C8B-B14F-4D97-AF65-F5344CB8AC3E}">
        <p14:creationId xmlns:p14="http://schemas.microsoft.com/office/powerpoint/2010/main" val="332280807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130B1-F88B-9CB0-7702-454DE9454E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E7B8F-7D87-B8F2-334F-895679DE9AE8}"/>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8922D5FB-7202-C8BA-DA2F-6820DFF541C4}"/>
              </a:ext>
            </a:extLst>
          </p:cNvPr>
          <p:cNvSpPr txBox="1"/>
          <p:nvPr/>
        </p:nvSpPr>
        <p:spPr>
          <a:xfrm>
            <a:off x="834272" y="512916"/>
            <a:ext cx="6099142" cy="461665"/>
          </a:xfrm>
          <a:prstGeom prst="rect">
            <a:avLst/>
          </a:prstGeom>
          <a:noFill/>
        </p:spPr>
        <p:txBody>
          <a:bodyPr wrap="square">
            <a:spAutoFit/>
          </a:bodyPr>
          <a:lstStyle/>
          <a:p>
            <a:r>
              <a:rPr lang="en-IN" sz="2400" b="1" dirty="0"/>
              <a:t>JPQL Grouping - Demo </a:t>
            </a:r>
          </a:p>
        </p:txBody>
      </p:sp>
      <p:sp>
        <p:nvSpPr>
          <p:cNvPr id="7" name="TextBox 6">
            <a:extLst>
              <a:ext uri="{FF2B5EF4-FFF2-40B4-BE49-F238E27FC236}">
                <a16:creationId xmlns:a16="http://schemas.microsoft.com/office/drawing/2014/main" id="{83389B7A-3FAC-4139-A2CA-28F69DA5CD98}"/>
              </a:ext>
            </a:extLst>
          </p:cNvPr>
          <p:cNvSpPr txBox="1"/>
          <p:nvPr/>
        </p:nvSpPr>
        <p:spPr>
          <a:xfrm>
            <a:off x="141402" y="1074509"/>
            <a:ext cx="1160439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grouping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 </a:t>
            </a:r>
            <a:r>
              <a:rPr lang="en-IN" sz="2000" dirty="0">
                <a:solidFill>
                  <a:schemeClr val="tx1">
                    <a:lumMod val="65000"/>
                    <a:lumOff val="35000"/>
                  </a:schemeClr>
                </a:solidFill>
              </a:rPr>
              <a:t>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8540458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B52E-FA5E-4671-D1E0-7E0579E9FA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EAB697-BC62-B020-2BE2-A2F08C182147}"/>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35CC080-C3FC-1DCB-676A-08D763848626}"/>
              </a:ext>
            </a:extLst>
          </p:cNvPr>
          <p:cNvSpPr txBox="1"/>
          <p:nvPr/>
        </p:nvSpPr>
        <p:spPr>
          <a:xfrm>
            <a:off x="711723" y="626784"/>
            <a:ext cx="11137770"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9492D55F-4068-2518-8031-D8485727BF3B}"/>
              </a:ext>
            </a:extLst>
          </p:cNvPr>
          <p:cNvSpPr txBox="1"/>
          <p:nvPr/>
        </p:nvSpPr>
        <p:spPr>
          <a:xfrm>
            <a:off x="0" y="3291951"/>
            <a:ext cx="12113443"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06C5386F-707D-7586-2F2E-6D10455569D3}"/>
              </a:ext>
            </a:extLst>
          </p:cNvPr>
          <p:cNvSpPr txBox="1"/>
          <p:nvPr/>
        </p:nvSpPr>
        <p:spPr>
          <a:xfrm>
            <a:off x="81698" y="4043819"/>
            <a:ext cx="11950045" cy="3139321"/>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15910048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36477-DDF9-7A1E-F6DC-B19FD3B58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E0D5D8-1BF9-5836-EA4E-3BAC824BFF69}"/>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038DFC5B-0DE3-B63B-6DBE-0942C74EF7F8}"/>
              </a:ext>
            </a:extLst>
          </p:cNvPr>
          <p:cNvSpPr txBox="1"/>
          <p:nvPr/>
        </p:nvSpPr>
        <p:spPr>
          <a:xfrm>
            <a:off x="212102" y="1138015"/>
            <a:ext cx="11627963" cy="2585323"/>
          </a:xfrm>
          <a:prstGeom prst="rect">
            <a:avLst/>
          </a:prstGeom>
          <a:noFill/>
        </p:spPr>
        <p:txBody>
          <a:bodyPr wrap="square">
            <a:spAutoFit/>
          </a:bodyPr>
          <a:lstStyle/>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08A6D4E7-D2FF-56E7-E18B-29BFAA0C0762}"/>
              </a:ext>
            </a:extLst>
          </p:cNvPr>
          <p:cNvSpPr txBox="1"/>
          <p:nvPr/>
        </p:nvSpPr>
        <p:spPr>
          <a:xfrm>
            <a:off x="212102" y="3890615"/>
            <a:ext cx="11750512"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65662D4-595F-42B1-4423-B47B53FA6B38}"/>
              </a:ext>
            </a:extLst>
          </p:cNvPr>
          <p:cNvSpPr txBox="1"/>
          <p:nvPr/>
        </p:nvSpPr>
        <p:spPr>
          <a:xfrm>
            <a:off x="212102" y="4290725"/>
            <a:ext cx="12060025"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10669050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D735D-0393-8405-C06B-5A4A57C96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1813A3-3ED4-306F-8D76-112F11F8A4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89BAE9-99CA-7F91-0C1C-FDACB1542704}"/>
              </a:ext>
            </a:extLst>
          </p:cNvPr>
          <p:cNvSpPr txBox="1"/>
          <p:nvPr/>
        </p:nvSpPr>
        <p:spPr>
          <a:xfrm>
            <a:off x="1027522" y="529666"/>
            <a:ext cx="10821971"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9668441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0070D-BF71-F447-B499-48AE70DF97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2564B4-EEC0-0DB0-84A8-171586730BB2}"/>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5" name="TextBox 4">
            <a:extLst>
              <a:ext uri="{FF2B5EF4-FFF2-40B4-BE49-F238E27FC236}">
                <a16:creationId xmlns:a16="http://schemas.microsoft.com/office/drawing/2014/main" id="{75861976-3435-F11A-69E1-B54BF459E1F9}"/>
              </a:ext>
            </a:extLst>
          </p:cNvPr>
          <p:cNvSpPr txBox="1"/>
          <p:nvPr/>
        </p:nvSpPr>
        <p:spPr>
          <a:xfrm>
            <a:off x="239598" y="977760"/>
            <a:ext cx="11712804"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A0E74A4D-B994-9C3C-E2EC-5372F48B61DB}"/>
              </a:ext>
            </a:extLst>
          </p:cNvPr>
          <p:cNvSpPr txBox="1"/>
          <p:nvPr/>
        </p:nvSpPr>
        <p:spPr>
          <a:xfrm>
            <a:off x="239597" y="4767308"/>
            <a:ext cx="112139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670106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13347-E806-74A8-F214-AA798381F8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6EA67A-3035-9DF6-32FE-14855418FB48}"/>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2CDCCC88-E486-3AEF-C055-256DE60B0E52}"/>
              </a:ext>
            </a:extLst>
          </p:cNvPr>
          <p:cNvSpPr txBox="1"/>
          <p:nvPr/>
        </p:nvSpPr>
        <p:spPr>
          <a:xfrm>
            <a:off x="961534" y="442723"/>
            <a:ext cx="12097732"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8924899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BAB5D-8EF9-0C49-92B3-5C7E398262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5FF960-05AD-0352-DA60-52AEE63BAC51}"/>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C0EAA8B6-8AD0-ED69-2F59-4DEF987CF896}"/>
              </a:ext>
            </a:extLst>
          </p:cNvPr>
          <p:cNvSpPr txBox="1"/>
          <p:nvPr/>
        </p:nvSpPr>
        <p:spPr>
          <a:xfrm>
            <a:off x="194821" y="950998"/>
            <a:ext cx="11802358"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7526870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879606-0156-4273-9CF8-58273FC808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4B08DF-4A66-964D-8BEA-FF71322FBD56}"/>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1F7B5B0F-65F8-BEEF-85C2-3BAC0FDA5739}"/>
              </a:ext>
            </a:extLst>
          </p:cNvPr>
          <p:cNvSpPr txBox="1"/>
          <p:nvPr/>
        </p:nvSpPr>
        <p:spPr>
          <a:xfrm>
            <a:off x="838201" y="531825"/>
            <a:ext cx="1144492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33912207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5F866-3F5C-62B3-9B14-A2065F0CA5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0589FE-29EF-4534-B6B3-FBA97BDFC999}"/>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4FF6A925-2A41-6B8C-A2BE-7C506C0A2C03}"/>
              </a:ext>
            </a:extLst>
          </p:cNvPr>
          <p:cNvSpPr txBox="1"/>
          <p:nvPr/>
        </p:nvSpPr>
        <p:spPr>
          <a:xfrm>
            <a:off x="989028" y="562954"/>
            <a:ext cx="10049759"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F258118-AB6B-BF31-347F-5EE745B4512F}"/>
              </a:ext>
            </a:extLst>
          </p:cNvPr>
          <p:cNvSpPr txBox="1"/>
          <p:nvPr/>
        </p:nvSpPr>
        <p:spPr>
          <a:xfrm>
            <a:off x="164969" y="1206160"/>
            <a:ext cx="1141114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472D394-7E39-3634-CD8A-AF3B8427CF26}"/>
              </a:ext>
            </a:extLst>
          </p:cNvPr>
          <p:cNvSpPr txBox="1"/>
          <p:nvPr/>
        </p:nvSpPr>
        <p:spPr>
          <a:xfrm>
            <a:off x="989029" y="3251184"/>
            <a:ext cx="10747342"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76E3E42-1FD6-BAA7-CB25-6D2DAC27F1F1}"/>
              </a:ext>
            </a:extLst>
          </p:cNvPr>
          <p:cNvSpPr txBox="1"/>
          <p:nvPr/>
        </p:nvSpPr>
        <p:spPr>
          <a:xfrm>
            <a:off x="164969" y="3651294"/>
            <a:ext cx="11759938"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55368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371A98-BA2C-ADB2-9F39-DDBA1DE506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0A55A4-9D9A-11A6-1EB0-742B2F065610}"/>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54171B1A-2065-A1B4-08E6-C298DFEC0036}"/>
              </a:ext>
            </a:extLst>
          </p:cNvPr>
          <p:cNvSpPr txBox="1"/>
          <p:nvPr/>
        </p:nvSpPr>
        <p:spPr>
          <a:xfrm>
            <a:off x="923041" y="534673"/>
            <a:ext cx="10345917"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69A4CA-7A33-61A3-8EF5-5DFC5B57F501}"/>
              </a:ext>
            </a:extLst>
          </p:cNvPr>
          <p:cNvSpPr txBox="1"/>
          <p:nvPr/>
        </p:nvSpPr>
        <p:spPr>
          <a:xfrm>
            <a:off x="174396" y="1473732"/>
            <a:ext cx="1171280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List&lt;Object[]&gt; </a:t>
            </a:r>
            <a:r>
              <a:rPr lang="en-IN" dirty="0" err="1"/>
              <a:t>getCustomerCountForCities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B9952A7D-A9DD-9466-CA7F-9247D9203140}"/>
              </a:ext>
            </a:extLst>
          </p:cNvPr>
          <p:cNvSpPr txBox="1"/>
          <p:nvPr/>
        </p:nvSpPr>
        <p:spPr>
          <a:xfrm>
            <a:off x="174396" y="2905234"/>
            <a:ext cx="11712803"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E293A5E-DAA3-9AC7-CE9C-035C57339F7C}"/>
              </a:ext>
            </a:extLst>
          </p:cNvPr>
          <p:cNvSpPr txBox="1"/>
          <p:nvPr/>
        </p:nvSpPr>
        <p:spPr>
          <a:xfrm>
            <a:off x="174396" y="3305344"/>
            <a:ext cx="11816499" cy="3539430"/>
          </a:xfrm>
          <a:prstGeom prst="rect">
            <a:avLst/>
          </a:prstGeom>
          <a:noFill/>
        </p:spPr>
        <p:txBody>
          <a:bodyPr wrap="square">
            <a:spAutoFit/>
          </a:bodyPr>
          <a:lstStyle/>
          <a:p>
            <a:r>
              <a:rPr lang="en-IN" sz="1600" dirty="0"/>
              <a:t>@Repository(value = "</a:t>
            </a:r>
            <a:r>
              <a:rPr lang="en-IN" sz="1600" dirty="0" err="1"/>
              <a:t>customerRepository</a:t>
            </a:r>
            <a:r>
              <a:rPr lang="en-IN" sz="1600" dirty="0"/>
              <a:t>")</a:t>
            </a:r>
          </a:p>
          <a:p>
            <a:r>
              <a:rPr lang="en-IN" sz="1600" dirty="0"/>
              <a:t>public class </a:t>
            </a:r>
            <a:r>
              <a:rPr lang="en-IN" sz="1600" dirty="0" err="1"/>
              <a:t>CustomerRepositoryImpl</a:t>
            </a:r>
            <a:r>
              <a:rPr lang="en-IN" sz="1600" dirty="0"/>
              <a:t> implements </a:t>
            </a:r>
            <a:r>
              <a:rPr lang="en-IN" sz="1600" dirty="0" err="1"/>
              <a:t>CustomerRepository</a:t>
            </a:r>
            <a:r>
              <a:rPr lang="en-IN" sz="1600" dirty="0"/>
              <a:t> {</a:t>
            </a:r>
          </a:p>
          <a:p>
            <a:r>
              <a:rPr lang="en-IN" sz="1600" dirty="0"/>
              <a:t>	@PersistenceContext</a:t>
            </a:r>
          </a:p>
          <a:p>
            <a:r>
              <a:rPr lang="en-IN" sz="1600" dirty="0"/>
              <a:t>	private </a:t>
            </a:r>
            <a:r>
              <a:rPr lang="en-IN" sz="1600" dirty="0" err="1"/>
              <a:t>EntityManager</a:t>
            </a:r>
            <a:r>
              <a:rPr lang="en-IN" sz="1600" dirty="0"/>
              <a:t> </a:t>
            </a:r>
            <a:r>
              <a:rPr lang="en-IN" sz="1600" dirty="0" err="1"/>
              <a:t>entityManager</a:t>
            </a:r>
            <a:r>
              <a:rPr lang="en-IN" sz="1600" dirty="0"/>
              <a:t>;</a:t>
            </a:r>
          </a:p>
          <a:p>
            <a:r>
              <a:rPr lang="en-IN" sz="1600" dirty="0"/>
              <a:t>	@Override</a:t>
            </a:r>
          </a:p>
          <a:p>
            <a:r>
              <a:rPr lang="en-IN" sz="1600" dirty="0"/>
              <a:t>	public List&lt;Object[]&gt; </a:t>
            </a:r>
            <a:r>
              <a:rPr lang="en-IN" sz="1600" dirty="0" err="1"/>
              <a:t>getCustomerCountForCities</a:t>
            </a:r>
            <a:r>
              <a:rPr lang="en-IN" sz="1600" dirty="0"/>
              <a:t>() {</a:t>
            </a:r>
          </a:p>
          <a:p>
            <a:r>
              <a:rPr lang="en-IN" sz="1600" dirty="0"/>
              <a:t>		String queryString1 = "SELECT </a:t>
            </a:r>
            <a:r>
              <a:rPr lang="en-IN" sz="1600" dirty="0" err="1"/>
              <a:t>c.city</a:t>
            </a:r>
            <a:r>
              <a:rPr lang="en-IN" sz="1600" dirty="0"/>
              <a:t>, COUNT(c) FROM Customer c GROUP BY </a:t>
            </a:r>
            <a:r>
              <a:rPr lang="en-IN" sz="1600" dirty="0" err="1"/>
              <a:t>c.city</a:t>
            </a:r>
            <a:r>
              <a:rPr lang="en-IN" sz="1600" dirty="0"/>
              <a:t>";</a:t>
            </a:r>
          </a:p>
          <a:p>
            <a:r>
              <a:rPr lang="en-IN" sz="1600" dirty="0"/>
              <a:t>		String queryString2 = "SELECT </a:t>
            </a:r>
            <a:r>
              <a:rPr lang="en-IN" sz="1600" dirty="0" err="1"/>
              <a:t>c.city</a:t>
            </a:r>
            <a:r>
              <a:rPr lang="en-IN" sz="1600" dirty="0"/>
              <a:t>, COUNT(c) FROM Customer c GROUP BY </a:t>
            </a:r>
            <a:r>
              <a:rPr lang="en-IN" sz="1600" dirty="0" err="1"/>
              <a:t>c.city</a:t>
            </a:r>
            <a:r>
              <a:rPr lang="en-IN" sz="1600" dirty="0"/>
              <a:t> HAVING </a:t>
            </a:r>
            <a:r>
              <a:rPr lang="en-IN" sz="1600" dirty="0" err="1"/>
              <a:t>c.city</a:t>
            </a:r>
            <a:r>
              <a:rPr lang="en-IN" sz="1600" dirty="0"/>
              <a:t> IN ('</a:t>
            </a:r>
            <a:r>
              <a:rPr lang="en-IN" sz="1600" dirty="0" err="1"/>
              <a:t>Seatle</a:t>
            </a:r>
            <a:r>
              <a:rPr lang="en-IN" sz="1600" dirty="0"/>
              <a:t>','Vancouver')";</a:t>
            </a:r>
          </a:p>
          <a:p>
            <a:r>
              <a:rPr lang="en-IN" sz="1600" dirty="0"/>
              <a:t>		Query </a:t>
            </a:r>
            <a:r>
              <a:rPr lang="en-IN" sz="1600" dirty="0" err="1"/>
              <a:t>query</a:t>
            </a:r>
            <a:r>
              <a:rPr lang="en-IN" sz="1600" dirty="0"/>
              <a:t> = </a:t>
            </a:r>
            <a:r>
              <a:rPr lang="en-IN" sz="1600" dirty="0" err="1"/>
              <a:t>entityManager.createQuery</a:t>
            </a:r>
            <a:r>
              <a:rPr lang="en-IN" sz="1600" dirty="0"/>
              <a:t>(queryString1);</a:t>
            </a:r>
          </a:p>
          <a:p>
            <a:r>
              <a:rPr lang="en-IN" sz="1600" dirty="0"/>
              <a:t>		List&lt;Object[]&gt; result = </a:t>
            </a:r>
            <a:r>
              <a:rPr lang="en-IN" sz="1600" dirty="0" err="1"/>
              <a:t>query.getResultList</a:t>
            </a:r>
            <a:r>
              <a:rPr lang="en-IN" sz="1600" dirty="0"/>
              <a:t>();</a:t>
            </a:r>
          </a:p>
          <a:p>
            <a:r>
              <a:rPr lang="en-IN" sz="1600" dirty="0"/>
              <a:t>		return result;</a:t>
            </a:r>
          </a:p>
          <a:p>
            <a:r>
              <a:rPr lang="en-IN" sz="1600" dirty="0"/>
              <a:t>	}</a:t>
            </a:r>
          </a:p>
          <a:p>
            <a:r>
              <a:rPr lang="en-IN" sz="1600" dirty="0"/>
              <a:t>}</a:t>
            </a:r>
          </a:p>
        </p:txBody>
      </p:sp>
    </p:spTree>
    <p:extLst>
      <p:ext uri="{BB962C8B-B14F-4D97-AF65-F5344CB8AC3E}">
        <p14:creationId xmlns:p14="http://schemas.microsoft.com/office/powerpoint/2010/main" val="21534022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C0FD7B-ADB9-00F8-A1F8-76DC96438D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06E694-DFEB-1C8E-9398-24B9FD9E614F}"/>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0E860305-F0F5-49A4-BD2B-DB55FFC055BD}"/>
              </a:ext>
            </a:extLst>
          </p:cNvPr>
          <p:cNvSpPr txBox="1"/>
          <p:nvPr/>
        </p:nvSpPr>
        <p:spPr>
          <a:xfrm>
            <a:off x="890832" y="638368"/>
            <a:ext cx="10462967"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F1D545-F982-2A2F-22D4-79610C562073}"/>
              </a:ext>
            </a:extLst>
          </p:cNvPr>
          <p:cNvSpPr txBox="1"/>
          <p:nvPr/>
        </p:nvSpPr>
        <p:spPr>
          <a:xfrm>
            <a:off x="183821" y="1561476"/>
            <a:ext cx="11250891"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List&lt;Object[]&gt; </a:t>
            </a:r>
            <a:r>
              <a:rPr lang="en-IN" dirty="0" err="1"/>
              <a:t>getCustomerCountForCities</a:t>
            </a:r>
            <a:r>
              <a:rPr lang="en-IN" dirty="0"/>
              <a:t>() throws </a:t>
            </a:r>
            <a:r>
              <a:rPr lang="en-IN" dirty="0" err="1"/>
              <a:t>hndBankException</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CEB34FE-3CE7-51A2-86C4-E811D6A95DCA}"/>
              </a:ext>
            </a:extLst>
          </p:cNvPr>
          <p:cNvSpPr txBox="1"/>
          <p:nvPr/>
        </p:nvSpPr>
        <p:spPr>
          <a:xfrm>
            <a:off x="749431" y="2863905"/>
            <a:ext cx="11005794"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F7792E-4C7A-AAFB-695D-0CCEC48657CF}"/>
              </a:ext>
            </a:extLst>
          </p:cNvPr>
          <p:cNvSpPr txBox="1"/>
          <p:nvPr/>
        </p:nvSpPr>
        <p:spPr>
          <a:xfrm>
            <a:off x="183821" y="3450194"/>
            <a:ext cx="11891915"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List&lt;Object[]&gt; </a:t>
            </a:r>
            <a:r>
              <a:rPr lang="en-IN" dirty="0" err="1"/>
              <a:t>getCustomerCountForCities</a:t>
            </a:r>
            <a:r>
              <a:rPr lang="en-IN" dirty="0"/>
              <a:t>() throws </a:t>
            </a:r>
            <a:r>
              <a:rPr lang="en-IN" dirty="0" err="1"/>
              <a:t>hndBankException</a:t>
            </a:r>
            <a:r>
              <a:rPr lang="en-IN" dirty="0"/>
              <a:t> {</a:t>
            </a:r>
          </a:p>
          <a:p>
            <a:r>
              <a:rPr lang="en-IN" dirty="0"/>
              <a:t>		return </a:t>
            </a:r>
            <a:r>
              <a:rPr lang="en-IN" dirty="0" err="1"/>
              <a:t>customerRepository.getCustomerCountForCities</a:t>
            </a:r>
            <a:r>
              <a:rPr lang="en-IN" dirty="0"/>
              <a:t>();</a:t>
            </a:r>
          </a:p>
          <a:p>
            <a:r>
              <a:rPr lang="en-IN" dirty="0"/>
              <a:t>	}</a:t>
            </a:r>
          </a:p>
          <a:p>
            <a:r>
              <a:rPr lang="en-IN" dirty="0"/>
              <a:t>}</a:t>
            </a:r>
          </a:p>
        </p:txBody>
      </p:sp>
    </p:spTree>
    <p:extLst>
      <p:ext uri="{BB962C8B-B14F-4D97-AF65-F5344CB8AC3E}">
        <p14:creationId xmlns:p14="http://schemas.microsoft.com/office/powerpoint/2010/main" val="15213586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C8939-C3FE-4727-0BA3-3827FC75E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320A73-0059-BC75-6A55-26109F485F0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59115B5B-8DF6-A4EF-352E-ADC397CE1EA0}"/>
              </a:ext>
            </a:extLst>
          </p:cNvPr>
          <p:cNvSpPr txBox="1"/>
          <p:nvPr/>
        </p:nvSpPr>
        <p:spPr>
          <a:xfrm>
            <a:off x="989029" y="607185"/>
            <a:ext cx="6099142"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32EABF-2F7B-AD6D-C056-8A4C5E156181}"/>
              </a:ext>
            </a:extLst>
          </p:cNvPr>
          <p:cNvSpPr txBox="1"/>
          <p:nvPr/>
        </p:nvSpPr>
        <p:spPr>
          <a:xfrm>
            <a:off x="0" y="1125740"/>
            <a:ext cx="11934334" cy="5078313"/>
          </a:xfrm>
          <a:prstGeom prst="rect">
            <a:avLst/>
          </a:prstGeom>
          <a:noFill/>
        </p:spPr>
        <p:txBody>
          <a:bodyPr wrap="square">
            <a:spAutoFit/>
          </a:bodyPr>
          <a:lstStyle/>
          <a:p>
            <a:r>
              <a:rPr lang="en-IN" dirty="0"/>
              <a:t>@SpringBootApplication</a:t>
            </a:r>
          </a:p>
          <a:p>
            <a:r>
              <a:rPr lang="en-IN" dirty="0"/>
              <a:t>public class </a:t>
            </a:r>
            <a:r>
              <a:rPr lang="en-IN" dirty="0" err="1"/>
              <a:t>DemoSpringBootJPQLGroupingApplication</a:t>
            </a:r>
            <a:r>
              <a:rPr lang="en-IN" dirty="0"/>
              <a:t> implements </a:t>
            </a:r>
            <a:r>
              <a:rPr lang="en-IN" dirty="0" err="1"/>
              <a:t>CommandLineRunner</a:t>
            </a:r>
            <a:r>
              <a:rPr lang="en-IN" dirty="0"/>
              <a:t>{</a:t>
            </a:r>
          </a:p>
          <a:p>
            <a:r>
              <a:rPr lang="en-IN" dirty="0"/>
              <a:t>	</a:t>
            </a:r>
          </a:p>
          <a:p>
            <a:r>
              <a:rPr lang="en-IN" dirty="0"/>
              <a:t>	private static final Log LOGGER = </a:t>
            </a:r>
            <a:r>
              <a:rPr lang="en-IN" dirty="0" err="1"/>
              <a:t>LogFactory.getLog</a:t>
            </a:r>
            <a:r>
              <a:rPr lang="en-IN" dirty="0"/>
              <a:t>(</a:t>
            </a:r>
            <a:r>
              <a:rPr lang="en-IN" dirty="0" err="1"/>
              <a:t>DemoSpringBootJPQLGroupingApplication.class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DemoSpringBootJPQLGroupingApplication.class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getCityWiseCustomerCount</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531377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9C4D7-6070-4A6B-29CA-9A411F147E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F75DA3-D3BA-E7E7-D9E2-F2983AE55552}"/>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CC14B0D5-3BB6-9E59-F601-5833FDD17910}"/>
              </a:ext>
            </a:extLst>
          </p:cNvPr>
          <p:cNvSpPr txBox="1"/>
          <p:nvPr/>
        </p:nvSpPr>
        <p:spPr>
          <a:xfrm>
            <a:off x="498835" y="977042"/>
            <a:ext cx="11194330" cy="4247317"/>
          </a:xfrm>
          <a:prstGeom prst="rect">
            <a:avLst/>
          </a:prstGeom>
          <a:noFill/>
        </p:spPr>
        <p:txBody>
          <a:bodyPr wrap="square">
            <a:spAutoFit/>
          </a:bodyPr>
          <a:lstStyle/>
          <a:p>
            <a:r>
              <a:rPr lang="en-IN" dirty="0"/>
              <a:t>public void </a:t>
            </a:r>
            <a:r>
              <a:rPr lang="en-IN" dirty="0" err="1"/>
              <a:t>getCityWiseCustomerCount</a:t>
            </a:r>
            <a:r>
              <a:rPr lang="en-IN" dirty="0"/>
              <a:t>() {</a:t>
            </a:r>
          </a:p>
          <a:p>
            <a:r>
              <a:rPr lang="en-IN" dirty="0"/>
              <a:t>		try {</a:t>
            </a:r>
          </a:p>
          <a:p>
            <a:r>
              <a:rPr lang="en-IN" dirty="0"/>
              <a:t>			List&lt;Object[]&gt; objects =</a:t>
            </a:r>
            <a:r>
              <a:rPr lang="en-IN" dirty="0" err="1"/>
              <a:t>service.getCustomerCountForCities</a:t>
            </a:r>
            <a:r>
              <a:rPr lang="en-IN" dirty="0"/>
              <a:t>();</a:t>
            </a:r>
          </a:p>
          <a:p>
            <a:r>
              <a:rPr lang="en-IN" dirty="0"/>
              <a:t>			for (Object[] object : objects) {</a:t>
            </a:r>
          </a:p>
          <a:p>
            <a:r>
              <a:rPr lang="en-IN" dirty="0"/>
              <a:t>				LOGGER.info(object[0]+" "+object[1]);</a:t>
            </a:r>
          </a:p>
          <a:p>
            <a:r>
              <a:rPr lang="en-IN" dirty="0"/>
              <a:t>			}</a:t>
            </a:r>
          </a:p>
          <a:p>
            <a:r>
              <a:rPr lang="en-IN" dirty="0"/>
              <a:t>			</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		</a:t>
            </a:r>
          </a:p>
          <a:p>
            <a:r>
              <a:rPr lang="en-IN" dirty="0"/>
              <a:t>	}</a:t>
            </a:r>
          </a:p>
          <a:p>
            <a:r>
              <a:rPr lang="en-IN" dirty="0"/>
              <a:t>}</a:t>
            </a:r>
          </a:p>
        </p:txBody>
      </p:sp>
    </p:spTree>
    <p:extLst>
      <p:ext uri="{BB962C8B-B14F-4D97-AF65-F5344CB8AC3E}">
        <p14:creationId xmlns:p14="http://schemas.microsoft.com/office/powerpoint/2010/main" val="1035033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9DC7C9-E292-C0E6-1B2B-5DD69D8D1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51B1A4-CD48-3D6D-3EFA-8F9A3D427BBF}"/>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6" name="TextBox 5">
            <a:extLst>
              <a:ext uri="{FF2B5EF4-FFF2-40B4-BE49-F238E27FC236}">
                <a16:creationId xmlns:a16="http://schemas.microsoft.com/office/drawing/2014/main" id="{4BE357E8-B110-C00A-D46F-C51051095D44}"/>
              </a:ext>
            </a:extLst>
          </p:cNvPr>
          <p:cNvSpPr txBox="1"/>
          <p:nvPr/>
        </p:nvSpPr>
        <p:spPr>
          <a:xfrm>
            <a:off x="168896" y="1061855"/>
            <a:ext cx="11854207" cy="1323439"/>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a:p>
            <a:pPr>
              <a:buFont typeface="Arial" panose="020B0604020202020204" pitchFamily="34" charset="0"/>
              <a:buChar char="•"/>
            </a:pPr>
            <a:r>
              <a:rPr lang="en-US" sz="2000" dirty="0">
                <a:solidFill>
                  <a:schemeClr val="tx1">
                    <a:lumMod val="65000"/>
                    <a:lumOff val="35000"/>
                  </a:schemeClr>
                </a:solidFill>
              </a:rPr>
              <a:t>queryString1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a:t>
            </a:r>
          </a:p>
        </p:txBody>
      </p:sp>
      <p:pic>
        <p:nvPicPr>
          <p:cNvPr id="8" name="Picture 7">
            <a:extLst>
              <a:ext uri="{FF2B5EF4-FFF2-40B4-BE49-F238E27FC236}">
                <a16:creationId xmlns:a16="http://schemas.microsoft.com/office/drawing/2014/main" id="{57DBBDB1-72BA-AA9D-3247-2E03F6369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04" y="2644087"/>
            <a:ext cx="1435434" cy="928672"/>
          </a:xfrm>
          <a:prstGeom prst="rect">
            <a:avLst/>
          </a:prstGeom>
        </p:spPr>
      </p:pic>
      <p:sp>
        <p:nvSpPr>
          <p:cNvPr id="10" name="TextBox 9">
            <a:extLst>
              <a:ext uri="{FF2B5EF4-FFF2-40B4-BE49-F238E27FC236}">
                <a16:creationId xmlns:a16="http://schemas.microsoft.com/office/drawing/2014/main" id="{E3CEAAD5-2723-C664-A76C-F9FC939C746B}"/>
              </a:ext>
            </a:extLst>
          </p:cNvPr>
          <p:cNvSpPr txBox="1"/>
          <p:nvPr/>
        </p:nvSpPr>
        <p:spPr>
          <a:xfrm>
            <a:off x="168895" y="3928323"/>
            <a:ext cx="11774865" cy="707886"/>
          </a:xfrm>
          <a:prstGeom prst="rect">
            <a:avLst/>
          </a:prstGeom>
          <a:noFill/>
        </p:spPr>
        <p:txBody>
          <a:bodyPr wrap="square">
            <a:spAutoFit/>
          </a:bodyPr>
          <a:lstStyle/>
          <a:p>
            <a:r>
              <a:rPr lang="en-US" sz="2000" dirty="0">
                <a:solidFill>
                  <a:schemeClr val="tx1">
                    <a:lumMod val="65000"/>
                    <a:lumOff val="35000"/>
                  </a:schemeClr>
                </a:solidFill>
              </a:rPr>
              <a:t>queryString2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 HAVING </a:t>
            </a:r>
            <a:r>
              <a:rPr lang="en-US" sz="2000" dirty="0" err="1">
                <a:solidFill>
                  <a:schemeClr val="tx1">
                    <a:lumMod val="65000"/>
                    <a:lumOff val="35000"/>
                  </a:schemeClr>
                </a:solidFill>
              </a:rPr>
              <a:t>c.city</a:t>
            </a:r>
            <a:r>
              <a:rPr lang="en-US" sz="2000" dirty="0">
                <a:solidFill>
                  <a:schemeClr val="tx1">
                    <a:lumMod val="65000"/>
                    <a:lumOff val="35000"/>
                  </a:schemeClr>
                </a:solidFill>
              </a:rPr>
              <a:t> IN ('</a:t>
            </a:r>
            <a:r>
              <a:rPr lang="en-US" sz="2000" dirty="0" err="1">
                <a:solidFill>
                  <a:schemeClr val="tx1">
                    <a:lumMod val="65000"/>
                    <a:lumOff val="35000"/>
                  </a:schemeClr>
                </a:solidFill>
              </a:rPr>
              <a:t>Seatle</a:t>
            </a:r>
            <a:r>
              <a:rPr lang="en-US" sz="2000" dirty="0">
                <a:solidFill>
                  <a:schemeClr val="tx1">
                    <a:lumMod val="65000"/>
                    <a:lumOff val="35000"/>
                  </a:schemeClr>
                </a:solidFill>
              </a:rPr>
              <a:t>','Vancouver')"</a:t>
            </a:r>
            <a:endParaRPr lang="en-IN" sz="20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4BE57B90-95EE-B727-1A5F-004891EF5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36" y="4788394"/>
            <a:ext cx="1386590" cy="1159919"/>
          </a:xfrm>
          <a:prstGeom prst="rect">
            <a:avLst/>
          </a:prstGeom>
        </p:spPr>
      </p:pic>
    </p:spTree>
    <p:extLst>
      <p:ext uri="{BB962C8B-B14F-4D97-AF65-F5344CB8AC3E}">
        <p14:creationId xmlns:p14="http://schemas.microsoft.com/office/powerpoint/2010/main" val="926980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824EB-689E-831E-A1E1-176AB1A07E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54642D-2127-AE9A-6E5F-9365E628428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DEB574F0-178B-969C-67C5-1DB928CA39CC}"/>
              </a:ext>
            </a:extLst>
          </p:cNvPr>
          <p:cNvSpPr txBox="1"/>
          <p:nvPr/>
        </p:nvSpPr>
        <p:spPr>
          <a:xfrm>
            <a:off x="900260" y="541197"/>
            <a:ext cx="6099142" cy="461665"/>
          </a:xfrm>
          <a:prstGeom prst="rect">
            <a:avLst/>
          </a:prstGeom>
          <a:noFill/>
        </p:spPr>
        <p:txBody>
          <a:bodyPr wrap="square">
            <a:spAutoFit/>
          </a:bodyPr>
          <a:lstStyle/>
          <a:p>
            <a:r>
              <a:rPr lang="en-IN" sz="2400" b="1" dirty="0"/>
              <a:t>Update and Delete Queries </a:t>
            </a:r>
          </a:p>
        </p:txBody>
      </p:sp>
      <p:sp>
        <p:nvSpPr>
          <p:cNvPr id="7" name="TextBox 6">
            <a:extLst>
              <a:ext uri="{FF2B5EF4-FFF2-40B4-BE49-F238E27FC236}">
                <a16:creationId xmlns:a16="http://schemas.microsoft.com/office/drawing/2014/main" id="{41E213BC-3689-F642-4EB0-2FF32E789EA5}"/>
              </a:ext>
            </a:extLst>
          </p:cNvPr>
          <p:cNvSpPr txBox="1"/>
          <p:nvPr/>
        </p:nvSpPr>
        <p:spPr>
          <a:xfrm>
            <a:off x="159470" y="1091324"/>
            <a:ext cx="11873060" cy="1015663"/>
          </a:xfrm>
          <a:prstGeom prst="rect">
            <a:avLst/>
          </a:prstGeom>
          <a:noFill/>
        </p:spPr>
        <p:txBody>
          <a:bodyPr wrap="square">
            <a:spAutoFit/>
          </a:bodyPr>
          <a:lstStyle/>
          <a:p>
            <a:r>
              <a:rPr lang="en-US" sz="2000" b="1" dirty="0">
                <a:solidFill>
                  <a:schemeClr val="tx1">
                    <a:lumMod val="65000"/>
                    <a:lumOff val="35000"/>
                  </a:schemeClr>
                </a:solidFill>
                <a:effectLst/>
              </a:rPr>
              <a:t>Update Queries</a:t>
            </a:r>
          </a:p>
          <a:p>
            <a:r>
              <a:rPr lang="en-US" sz="2000" dirty="0">
                <a:solidFill>
                  <a:schemeClr val="tx1">
                    <a:lumMod val="65000"/>
                    <a:lumOff val="35000"/>
                  </a:schemeClr>
                </a:solidFill>
              </a:rPr>
              <a:t>For performing update operation, JPQL provides UPDATE statement.  The following query updates the city of a customer whose </a:t>
            </a:r>
            <a:r>
              <a:rPr lang="en-US" sz="2000" dirty="0" err="1">
                <a:solidFill>
                  <a:schemeClr val="tx1">
                    <a:lumMod val="65000"/>
                    <a:lumOff val="35000"/>
                  </a:schemeClr>
                </a:solidFill>
              </a:rPr>
              <a:t>customerId</a:t>
            </a:r>
            <a:r>
              <a:rPr lang="en-US" sz="2000" dirty="0">
                <a:solidFill>
                  <a:schemeClr val="tx1">
                    <a:lumMod val="65000"/>
                    <a:lumOff val="35000"/>
                  </a:schemeClr>
                </a:solidFill>
              </a:rPr>
              <a:t> is 1002 to "</a:t>
            </a:r>
            <a:r>
              <a:rPr lang="en-US" sz="2000" dirty="0" err="1">
                <a:solidFill>
                  <a:schemeClr val="tx1">
                    <a:lumMod val="65000"/>
                    <a:lumOff val="35000"/>
                  </a:schemeClr>
                </a:solidFill>
              </a:rPr>
              <a:t>Seatle</a:t>
            </a:r>
            <a:r>
              <a:rPr lang="en-US" sz="2000" dirty="0">
                <a:solidFill>
                  <a:schemeClr val="tx1">
                    <a:lumMod val="65000"/>
                    <a:lumOff val="35000"/>
                  </a:schemeClr>
                </a:solidFill>
              </a:rPr>
              <a:t>":</a:t>
            </a:r>
          </a:p>
        </p:txBody>
      </p:sp>
      <p:sp>
        <p:nvSpPr>
          <p:cNvPr id="9" name="TextBox 8">
            <a:extLst>
              <a:ext uri="{FF2B5EF4-FFF2-40B4-BE49-F238E27FC236}">
                <a16:creationId xmlns:a16="http://schemas.microsoft.com/office/drawing/2014/main" id="{CD1EFF11-E653-3D33-A26E-84F973692FE9}"/>
              </a:ext>
            </a:extLst>
          </p:cNvPr>
          <p:cNvSpPr txBox="1"/>
          <p:nvPr/>
        </p:nvSpPr>
        <p:spPr>
          <a:xfrm>
            <a:off x="159470" y="2269205"/>
            <a:ext cx="11397792" cy="369332"/>
          </a:xfrm>
          <a:prstGeom prst="rect">
            <a:avLst/>
          </a:prstGeom>
          <a:noFill/>
        </p:spPr>
        <p:txBody>
          <a:bodyPr wrap="square">
            <a:spAutoFit/>
          </a:bodyPr>
          <a:lstStyle/>
          <a:p>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p:txBody>
      </p:sp>
      <p:sp>
        <p:nvSpPr>
          <p:cNvPr id="11" name="TextBox 10">
            <a:extLst>
              <a:ext uri="{FF2B5EF4-FFF2-40B4-BE49-F238E27FC236}">
                <a16:creationId xmlns:a16="http://schemas.microsoft.com/office/drawing/2014/main" id="{42980748-3DA6-DD9E-E948-A44BB4B91973}"/>
              </a:ext>
            </a:extLst>
          </p:cNvPr>
          <p:cNvSpPr txBox="1"/>
          <p:nvPr/>
        </p:nvSpPr>
        <p:spPr>
          <a:xfrm>
            <a:off x="159470" y="2782669"/>
            <a:ext cx="11539194" cy="400110"/>
          </a:xfrm>
          <a:prstGeom prst="rect">
            <a:avLst/>
          </a:prstGeom>
          <a:noFill/>
        </p:spPr>
        <p:txBody>
          <a:bodyPr wrap="square">
            <a:spAutoFit/>
          </a:bodyPr>
          <a:lstStyle/>
          <a:p>
            <a:r>
              <a:rPr lang="en-US" sz="2000" dirty="0">
                <a:solidFill>
                  <a:schemeClr val="tx1">
                    <a:lumMod val="65000"/>
                    <a:lumOff val="35000"/>
                  </a:schemeClr>
                </a:solidFill>
              </a:rPr>
              <a:t>An UPDATE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 </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9C740C66-CFCD-FBE5-DEE8-A85D1126A7F9}"/>
              </a:ext>
            </a:extLst>
          </p:cNvPr>
          <p:cNvSpPr txBox="1"/>
          <p:nvPr/>
        </p:nvSpPr>
        <p:spPr>
          <a:xfrm>
            <a:off x="111550" y="3253103"/>
            <a:ext cx="1175679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a:p>
            <a:r>
              <a:rPr lang="en-IN" dirty="0"/>
              <a:t>int </a:t>
            </a:r>
            <a:r>
              <a:rPr lang="en-IN" dirty="0" err="1"/>
              <a:t>updatedEntities</a:t>
            </a:r>
            <a:r>
              <a:rPr lang="en-IN" dirty="0"/>
              <a:t> = </a:t>
            </a:r>
            <a:r>
              <a:rPr lang="en-IN" dirty="0" err="1"/>
              <a:t>query.executeUpdate</a:t>
            </a:r>
            <a:r>
              <a:rPr lang="en-IN" dirty="0"/>
              <a:t>();</a:t>
            </a:r>
          </a:p>
        </p:txBody>
      </p:sp>
      <p:sp>
        <p:nvSpPr>
          <p:cNvPr id="15" name="TextBox 14">
            <a:extLst>
              <a:ext uri="{FF2B5EF4-FFF2-40B4-BE49-F238E27FC236}">
                <a16:creationId xmlns:a16="http://schemas.microsoft.com/office/drawing/2014/main" id="{6D6BF622-E6B2-69A1-11CD-46B5D252A158}"/>
              </a:ext>
            </a:extLst>
          </p:cNvPr>
          <p:cNvSpPr txBox="1"/>
          <p:nvPr/>
        </p:nvSpPr>
        <p:spPr>
          <a:xfrm>
            <a:off x="159470" y="4162367"/>
            <a:ext cx="11873060" cy="1631216"/>
          </a:xfrm>
          <a:prstGeom prst="rect">
            <a:avLst/>
          </a:prstGeom>
          <a:noFill/>
        </p:spPr>
        <p:txBody>
          <a:bodyPr wrap="square">
            <a:spAutoFit/>
          </a:bodyPr>
          <a:lstStyle/>
          <a:p>
            <a:r>
              <a:rPr lang="en-US" sz="2000" dirty="0">
                <a:solidFill>
                  <a:schemeClr val="tx1">
                    <a:lumMod val="65000"/>
                    <a:lumOff val="35000"/>
                  </a:schemeClr>
                </a:solidFill>
              </a:rPr>
              <a:t>It returns the number of entities affected by the operation.</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Delete Queries</a:t>
            </a:r>
          </a:p>
          <a:p>
            <a:r>
              <a:rPr lang="en-US" sz="2000" dirty="0">
                <a:solidFill>
                  <a:schemeClr val="tx1">
                    <a:lumMod val="65000"/>
                    <a:lumOff val="35000"/>
                  </a:schemeClr>
                </a:solidFill>
              </a:rPr>
              <a:t>For performing delete operation, JPQL provides DELETE statement.  The following query deletes all the inactive accounts:</a:t>
            </a:r>
          </a:p>
        </p:txBody>
      </p:sp>
    </p:spTree>
    <p:extLst>
      <p:ext uri="{BB962C8B-B14F-4D97-AF65-F5344CB8AC3E}">
        <p14:creationId xmlns:p14="http://schemas.microsoft.com/office/powerpoint/2010/main" val="1933962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BC67D7-4209-AC01-E0EB-436A23BB50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44A620-BB3C-1644-38E4-8350E6A77E54}"/>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7480E8A-EBB1-3232-5C24-AEEA4EF89460}"/>
              </a:ext>
            </a:extLst>
          </p:cNvPr>
          <p:cNvSpPr txBox="1"/>
          <p:nvPr/>
        </p:nvSpPr>
        <p:spPr>
          <a:xfrm>
            <a:off x="989029" y="607184"/>
            <a:ext cx="6099142" cy="369332"/>
          </a:xfrm>
          <a:prstGeom prst="rect">
            <a:avLst/>
          </a:prstGeom>
          <a:noFill/>
        </p:spPr>
        <p:txBody>
          <a:bodyPr wrap="square">
            <a:spAutoFit/>
          </a:bodyPr>
          <a:lstStyle/>
          <a:p>
            <a:r>
              <a:rPr lang="en-IN" dirty="0"/>
              <a:t>DELETE FROM Account a WHERE </a:t>
            </a:r>
            <a:r>
              <a:rPr lang="en-IN" dirty="0" err="1"/>
              <a:t>a.status</a:t>
            </a:r>
            <a:r>
              <a:rPr lang="en-IN" dirty="0"/>
              <a:t> = 'INACTIVE'</a:t>
            </a:r>
          </a:p>
        </p:txBody>
      </p:sp>
      <p:sp>
        <p:nvSpPr>
          <p:cNvPr id="7" name="TextBox 6">
            <a:extLst>
              <a:ext uri="{FF2B5EF4-FFF2-40B4-BE49-F238E27FC236}">
                <a16:creationId xmlns:a16="http://schemas.microsoft.com/office/drawing/2014/main" id="{77F4F8E7-7546-9E2A-5B33-26CD9AD93CC9}"/>
              </a:ext>
            </a:extLst>
          </p:cNvPr>
          <p:cNvSpPr txBox="1"/>
          <p:nvPr/>
        </p:nvSpPr>
        <p:spPr>
          <a:xfrm>
            <a:off x="193249" y="1090854"/>
            <a:ext cx="10854965" cy="400110"/>
          </a:xfrm>
          <a:prstGeom prst="rect">
            <a:avLst/>
          </a:prstGeom>
          <a:noFill/>
        </p:spPr>
        <p:txBody>
          <a:bodyPr wrap="square">
            <a:spAutoFit/>
          </a:bodyPr>
          <a:lstStyle/>
          <a:p>
            <a:r>
              <a:rPr lang="en-US" sz="2000" dirty="0">
                <a:solidFill>
                  <a:schemeClr val="tx1">
                    <a:lumMod val="65000"/>
                    <a:lumOff val="35000"/>
                  </a:schemeClr>
                </a:solidFill>
              </a:rPr>
              <a:t>A DELETE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D02439-6666-C164-4D11-AA7BE0C3F965}"/>
              </a:ext>
            </a:extLst>
          </p:cNvPr>
          <p:cNvSpPr txBox="1"/>
          <p:nvPr/>
        </p:nvSpPr>
        <p:spPr>
          <a:xfrm>
            <a:off x="989029" y="1715926"/>
            <a:ext cx="10854964" cy="707886"/>
          </a:xfrm>
          <a:prstGeom prst="rect">
            <a:avLst/>
          </a:prstGeom>
          <a:noFill/>
        </p:spPr>
        <p:txBody>
          <a:bodyPr wrap="square">
            <a:spAutoFit/>
          </a:bodyPr>
          <a:lstStyle/>
          <a:p>
            <a:r>
              <a:rPr lang="en-IN" sz="2000" dirty="0"/>
              <a:t>Query </a:t>
            </a:r>
            <a:r>
              <a:rPr lang="en-IN" sz="2000" dirty="0" err="1"/>
              <a:t>query</a:t>
            </a:r>
            <a:r>
              <a:rPr lang="en-IN" sz="2000" dirty="0"/>
              <a:t> = </a:t>
            </a:r>
            <a:r>
              <a:rPr lang="en-IN" sz="2000" dirty="0" err="1"/>
              <a:t>entityManager.createQuery</a:t>
            </a:r>
            <a:r>
              <a:rPr lang="en-IN" sz="2000" dirty="0"/>
              <a:t>("DELETE FROM Account a WHERE </a:t>
            </a:r>
            <a:r>
              <a:rPr lang="en-IN" sz="2000" dirty="0" err="1"/>
              <a:t>a.status</a:t>
            </a:r>
            <a:r>
              <a:rPr lang="en-IN" sz="2000" dirty="0"/>
              <a:t> = 'INACTIVE'"); </a:t>
            </a:r>
          </a:p>
          <a:p>
            <a:r>
              <a:rPr lang="en-IN" sz="2000" dirty="0"/>
              <a:t>int </a:t>
            </a:r>
            <a:r>
              <a:rPr lang="en-IN" sz="2000" dirty="0" err="1"/>
              <a:t>updatedEntities</a:t>
            </a:r>
            <a:r>
              <a:rPr lang="en-IN" sz="2000" dirty="0"/>
              <a:t> = </a:t>
            </a:r>
            <a:r>
              <a:rPr lang="en-IN" sz="2000" dirty="0" err="1"/>
              <a:t>query.executeUpdate</a:t>
            </a:r>
            <a:r>
              <a:rPr lang="en-IN" sz="2000" dirty="0"/>
              <a:t>();</a:t>
            </a:r>
          </a:p>
        </p:txBody>
      </p:sp>
      <p:sp>
        <p:nvSpPr>
          <p:cNvPr id="11" name="TextBox 10">
            <a:extLst>
              <a:ext uri="{FF2B5EF4-FFF2-40B4-BE49-F238E27FC236}">
                <a16:creationId xmlns:a16="http://schemas.microsoft.com/office/drawing/2014/main" id="{1BC30F15-ED80-607A-E06D-B480E03791C6}"/>
              </a:ext>
            </a:extLst>
          </p:cNvPr>
          <p:cNvSpPr txBox="1"/>
          <p:nvPr/>
        </p:nvSpPr>
        <p:spPr>
          <a:xfrm>
            <a:off x="193249" y="2718569"/>
            <a:ext cx="11778792" cy="1015663"/>
          </a:xfrm>
          <a:prstGeom prst="rect">
            <a:avLst/>
          </a:prstGeom>
          <a:noFill/>
        </p:spPr>
        <p:txBody>
          <a:bodyPr wrap="square">
            <a:spAutoFit/>
          </a:bodyPr>
          <a:lstStyle/>
          <a:p>
            <a:r>
              <a:rPr lang="en-US" sz="2000" dirty="0"/>
              <a:t>It returns the number of entities affected by the operation.</a:t>
            </a:r>
          </a:p>
          <a:p>
            <a:r>
              <a:rPr lang="en-US" sz="2000" dirty="0"/>
              <a:t>Delete queries do not follow cascade rules even if an entity has association relationship with other entities and cascade remove is enabled </a:t>
            </a:r>
            <a:r>
              <a:rPr lang="en-US" sz="2000" dirty="0" err="1"/>
              <a:t>i.e</a:t>
            </a:r>
            <a:r>
              <a:rPr lang="en-US" sz="2000" dirty="0"/>
              <a:t> only entities of the type mentioned in query and its sub-classes  will be removed.</a:t>
            </a:r>
          </a:p>
        </p:txBody>
      </p:sp>
    </p:spTree>
    <p:extLst>
      <p:ext uri="{BB962C8B-B14F-4D97-AF65-F5344CB8AC3E}">
        <p14:creationId xmlns:p14="http://schemas.microsoft.com/office/powerpoint/2010/main" val="244623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272D1-9052-3C7A-40F0-B18DB59B8F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7A14F-7555-DDF4-18C6-CDD1548D7111}"/>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0D9F3E15-E419-94B1-0200-BF8FF909440E}"/>
              </a:ext>
            </a:extLst>
          </p:cNvPr>
          <p:cNvSpPr txBox="1"/>
          <p:nvPr/>
        </p:nvSpPr>
        <p:spPr>
          <a:xfrm>
            <a:off x="989029" y="522344"/>
            <a:ext cx="6099142" cy="461665"/>
          </a:xfrm>
          <a:prstGeom prst="rect">
            <a:avLst/>
          </a:prstGeom>
          <a:noFill/>
        </p:spPr>
        <p:txBody>
          <a:bodyPr wrap="square">
            <a:spAutoFit/>
          </a:bodyPr>
          <a:lstStyle/>
          <a:p>
            <a:r>
              <a:rPr lang="en-IN" sz="2400" b="1" dirty="0"/>
              <a:t>Update and Delete Queries - Demo </a:t>
            </a:r>
          </a:p>
        </p:txBody>
      </p:sp>
      <p:sp>
        <p:nvSpPr>
          <p:cNvPr id="7" name="TextBox 6">
            <a:extLst>
              <a:ext uri="{FF2B5EF4-FFF2-40B4-BE49-F238E27FC236}">
                <a16:creationId xmlns:a16="http://schemas.microsoft.com/office/drawing/2014/main" id="{19A4C65F-CDC1-0AA8-DD89-22381FE0200C}"/>
              </a:ext>
            </a:extLst>
          </p:cNvPr>
          <p:cNvSpPr txBox="1"/>
          <p:nvPr/>
        </p:nvSpPr>
        <p:spPr>
          <a:xfrm>
            <a:off x="155541" y="1131023"/>
            <a:ext cx="11364013" cy="4524315"/>
          </a:xfrm>
          <a:prstGeom prst="rect">
            <a:avLst/>
          </a:prstGeom>
          <a:noFill/>
        </p:spPr>
        <p:txBody>
          <a:bodyPr wrap="square">
            <a:spAutoFit/>
          </a:bodyPr>
          <a:lstStyle/>
          <a:p>
            <a:r>
              <a:rPr lang="en-IN" b="1" dirty="0">
                <a:solidFill>
                  <a:schemeClr val="tx1">
                    <a:lumMod val="65000"/>
                    <a:lumOff val="35000"/>
                  </a:schemeClr>
                </a:solidFill>
              </a:rPr>
              <a:t>Objective:</a:t>
            </a:r>
            <a:endParaRPr lang="en-IN" dirty="0">
              <a:solidFill>
                <a:schemeClr val="tx1">
                  <a:lumMod val="65000"/>
                  <a:lumOff val="35000"/>
                </a:schemeClr>
              </a:solidFill>
            </a:endParaRPr>
          </a:p>
          <a:p>
            <a:r>
              <a:rPr lang="en-IN" dirty="0">
                <a:solidFill>
                  <a:schemeClr val="tx1">
                    <a:lumMod val="65000"/>
                    <a:lumOff val="35000"/>
                  </a:schemeClr>
                </a:solidFill>
              </a:rPr>
              <a:t>To perform update and delete operations using JPQL in JPA with Spring Boot.</a:t>
            </a:r>
          </a:p>
          <a:p>
            <a:endParaRPr lang="en-IN" dirty="0">
              <a:solidFill>
                <a:schemeClr val="tx1">
                  <a:lumMod val="65000"/>
                  <a:lumOff val="35000"/>
                </a:schemeClr>
              </a:solidFill>
            </a:endParaRPr>
          </a:p>
          <a:p>
            <a:r>
              <a:rPr lang="en-IN" b="1" dirty="0">
                <a:solidFill>
                  <a:schemeClr val="tx1">
                    <a:lumMod val="65000"/>
                    <a:lumOff val="35000"/>
                  </a:schemeClr>
                </a:solidFill>
              </a:rPr>
              <a:t>Steps:</a:t>
            </a:r>
            <a:endParaRPr lang="en-IN" dirty="0">
              <a:solidFill>
                <a:schemeClr val="tx1">
                  <a:lumMod val="65000"/>
                  <a:lumOff val="35000"/>
                </a:schemeClr>
              </a:solidFill>
            </a:endParaRPr>
          </a:p>
          <a:p>
            <a:r>
              <a:rPr lang="en-IN" b="1" dirty="0">
                <a:solidFill>
                  <a:schemeClr val="tx1">
                    <a:lumMod val="65000"/>
                    <a:lumOff val="35000"/>
                  </a:schemeClr>
                </a:solidFill>
              </a:rPr>
              <a:t>Step 1: </a:t>
            </a:r>
            <a:r>
              <a:rPr lang="en-IN" dirty="0">
                <a:solidFill>
                  <a:schemeClr val="tx1">
                    <a:lumMod val="65000"/>
                    <a:lumOff val="35000"/>
                  </a:schemeClr>
                </a:solidFill>
              </a:rPr>
              <a:t>Create a Spring Boot project</a:t>
            </a:r>
          </a:p>
          <a:p>
            <a:r>
              <a:rPr lang="en-IN" dirty="0">
                <a:solidFill>
                  <a:schemeClr val="tx1">
                    <a:lumMod val="65000"/>
                    <a:lumOff val="35000"/>
                  </a:schemeClr>
                </a:solidFill>
              </a:rPr>
              <a:t>Using Spring </a:t>
            </a:r>
            <a:r>
              <a:rPr lang="en-IN" dirty="0" err="1">
                <a:solidFill>
                  <a:schemeClr val="tx1">
                    <a:lumMod val="65000"/>
                    <a:lumOff val="35000"/>
                  </a:schemeClr>
                </a:solidFill>
              </a:rPr>
              <a:t>Initializr</a:t>
            </a:r>
            <a:r>
              <a:rPr lang="en-IN"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dirty="0">
                <a:solidFill>
                  <a:schemeClr val="tx1">
                    <a:lumMod val="65000"/>
                    <a:lumOff val="35000"/>
                  </a:schemeClr>
                </a:solidFill>
              </a:rPr>
              <a:t>Group: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Artifact: </a:t>
            </a:r>
            <a:r>
              <a:rPr lang="en-IN" dirty="0" err="1">
                <a:solidFill>
                  <a:schemeClr val="tx1">
                    <a:lumMod val="65000"/>
                    <a:lumOff val="35000"/>
                  </a:schemeClr>
                </a:solidFill>
              </a:rPr>
              <a:t>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err="1">
                <a:solidFill>
                  <a:schemeClr val="tx1">
                    <a:lumMod val="65000"/>
                    <a:lumOff val="35000"/>
                  </a:schemeClr>
                </a:solidFill>
              </a:rPr>
              <a:t>Name:Demo_SpringBoot_JPQLSelect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Package name: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Java Version: 17</a:t>
            </a:r>
          </a:p>
          <a:p>
            <a:pPr>
              <a:buFont typeface="Arial" panose="020B0604020202020204" pitchFamily="34" charset="0"/>
              <a:buChar char="•"/>
            </a:pPr>
            <a:r>
              <a:rPr lang="en-IN" dirty="0">
                <a:solidFill>
                  <a:schemeClr val="tx1">
                    <a:lumMod val="65000"/>
                    <a:lumOff val="35000"/>
                  </a:schemeClr>
                </a:solidFill>
              </a:rPr>
              <a:t>Dependencies: Spring Data JPA and MySQL Driver</a:t>
            </a:r>
          </a:p>
          <a:p>
            <a:r>
              <a:rPr lang="en-IN" dirty="0">
                <a:solidFill>
                  <a:schemeClr val="tx1">
                    <a:lumMod val="65000"/>
                    <a:lumOff val="35000"/>
                  </a:schemeClr>
                </a:solidFill>
              </a:rPr>
              <a:t>Now import this project in Eclipse.</a:t>
            </a:r>
          </a:p>
          <a:p>
            <a:endParaRPr lang="en-IN" dirty="0">
              <a:solidFill>
                <a:schemeClr val="tx1">
                  <a:lumMod val="65000"/>
                  <a:lumOff val="35000"/>
                </a:schemeClr>
              </a:solidFill>
            </a:endParaRPr>
          </a:p>
          <a:p>
            <a:r>
              <a:rPr lang="en-IN" b="1" dirty="0">
                <a:solidFill>
                  <a:schemeClr val="tx1">
                    <a:lumMod val="65000"/>
                    <a:lumOff val="35000"/>
                  </a:schemeClr>
                </a:solidFill>
              </a:rPr>
              <a:t>Step 2:</a:t>
            </a:r>
            <a:r>
              <a:rPr lang="en-IN" dirty="0">
                <a:solidFill>
                  <a:schemeClr val="tx1">
                    <a:lumMod val="65000"/>
                    <a:lumOff val="35000"/>
                  </a:schemeClr>
                </a:solidFill>
              </a:rPr>
              <a:t> Open </a:t>
            </a:r>
            <a:r>
              <a:rPr lang="en-IN" dirty="0" err="1">
                <a:solidFill>
                  <a:schemeClr val="tx1">
                    <a:lumMod val="65000"/>
                    <a:lumOff val="35000"/>
                  </a:schemeClr>
                </a:solidFill>
              </a:rPr>
              <a:t>application.properties</a:t>
            </a:r>
            <a:r>
              <a:rPr lang="en-IN" dirty="0">
                <a:solidFill>
                  <a:schemeClr val="tx1">
                    <a:lumMod val="65000"/>
                    <a:lumOff val="35000"/>
                  </a:schemeClr>
                </a:solidFill>
              </a:rPr>
              <a:t> in </a:t>
            </a:r>
            <a:r>
              <a:rPr lang="en-IN" dirty="0" err="1">
                <a:solidFill>
                  <a:schemeClr val="tx1">
                    <a:lumMod val="65000"/>
                    <a:lumOff val="35000"/>
                  </a:schemeClr>
                </a:solidFill>
              </a:rPr>
              <a:t>src</a:t>
            </a:r>
            <a:r>
              <a:rPr lang="en-IN"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64849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A07BA7-17BF-FA71-C03E-EAFA2D5DB8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89A1DC-F7D4-CC5D-7E99-C32ED9F90C95}"/>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920A0B1A-80DC-58DA-3878-E72C1BF3DCEB}"/>
              </a:ext>
            </a:extLst>
          </p:cNvPr>
          <p:cNvSpPr txBox="1"/>
          <p:nvPr/>
        </p:nvSpPr>
        <p:spPr>
          <a:xfrm>
            <a:off x="890832" y="664492"/>
            <a:ext cx="10462967"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=false</a:t>
            </a:r>
          </a:p>
          <a:p>
            <a:r>
              <a:rPr lang="en-IN" dirty="0" err="1"/>
              <a:t>spring.jpa.properties.hibernate.format_sql</a:t>
            </a:r>
            <a:r>
              <a:rPr lang="en-IN" dirty="0"/>
              <a:t>=false</a:t>
            </a:r>
          </a:p>
        </p:txBody>
      </p:sp>
      <p:sp>
        <p:nvSpPr>
          <p:cNvPr id="7" name="TextBox 6">
            <a:extLst>
              <a:ext uri="{FF2B5EF4-FFF2-40B4-BE49-F238E27FC236}">
                <a16:creationId xmlns:a16="http://schemas.microsoft.com/office/drawing/2014/main" id="{D9B64F61-A240-5B2B-871F-AAA8F1C9C409}"/>
              </a:ext>
            </a:extLst>
          </p:cNvPr>
          <p:cNvSpPr txBox="1"/>
          <p:nvPr/>
        </p:nvSpPr>
        <p:spPr>
          <a:xfrm>
            <a:off x="98982" y="3426720"/>
            <a:ext cx="11854206"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3FBB129-0C10-D1F7-146D-FEDDB49CC980}"/>
              </a:ext>
            </a:extLst>
          </p:cNvPr>
          <p:cNvSpPr txBox="1"/>
          <p:nvPr/>
        </p:nvSpPr>
        <p:spPr>
          <a:xfrm>
            <a:off x="98982" y="4134606"/>
            <a:ext cx="1209301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18665561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C318C-DDCF-7713-6122-DCAC75DE8F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B73EE1-3018-DBE7-CDFE-8902E5B20612}"/>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FDD842E-53E3-DAD6-5376-3C192E4EE93F}"/>
              </a:ext>
            </a:extLst>
          </p:cNvPr>
          <p:cNvSpPr txBox="1"/>
          <p:nvPr/>
        </p:nvSpPr>
        <p:spPr>
          <a:xfrm>
            <a:off x="259236" y="933529"/>
            <a:ext cx="11392293"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5AC497A0-C0B6-2645-6AD6-E395112D8404}"/>
              </a:ext>
            </a:extLst>
          </p:cNvPr>
          <p:cNvSpPr txBox="1"/>
          <p:nvPr/>
        </p:nvSpPr>
        <p:spPr>
          <a:xfrm>
            <a:off x="155541" y="3966031"/>
            <a:ext cx="112791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A40A3DD-21AD-49D6-BA9B-0D1F2C01AEE1}"/>
              </a:ext>
            </a:extLst>
          </p:cNvPr>
          <p:cNvSpPr txBox="1"/>
          <p:nvPr/>
        </p:nvSpPr>
        <p:spPr>
          <a:xfrm>
            <a:off x="259236" y="4366141"/>
            <a:ext cx="11880918"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6798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BD152-C0C2-BE96-4ED7-532F979847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E557DE-4B09-E80E-DDAB-9468022A8F13}"/>
              </a:ext>
            </a:extLst>
          </p:cNvPr>
          <p:cNvSpPr>
            <a:spLocks noGrp="1"/>
          </p:cNvSpPr>
          <p:nvPr>
            <p:ph type="sldNum" sz="quarter" idx="12"/>
          </p:nvPr>
        </p:nvSpPr>
        <p:spPr/>
        <p:txBody>
          <a:bodyPr/>
          <a:lstStyle/>
          <a:p>
            <a:fld id="{4A777409-9C5A-4B07-8E32-19F22F7D558C}" type="slidenum">
              <a:rPr lang="en-IN" smtClean="0"/>
              <a:pPr/>
              <a:t>170</a:t>
            </a:fld>
            <a:endParaRPr lang="en-IN" dirty="0"/>
          </a:p>
        </p:txBody>
      </p:sp>
      <p:sp>
        <p:nvSpPr>
          <p:cNvPr id="5" name="TextBox 4">
            <a:extLst>
              <a:ext uri="{FF2B5EF4-FFF2-40B4-BE49-F238E27FC236}">
                <a16:creationId xmlns:a16="http://schemas.microsoft.com/office/drawing/2014/main" id="{6F85EE37-3DB3-2BFE-0D2A-06355A92468F}"/>
              </a:ext>
            </a:extLst>
          </p:cNvPr>
          <p:cNvSpPr txBox="1"/>
          <p:nvPr/>
        </p:nvSpPr>
        <p:spPr>
          <a:xfrm>
            <a:off x="838200" y="482533"/>
            <a:ext cx="12314548"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41944823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162A22-2B2F-62CC-C09D-819EAD291E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AB2EA-D09B-BC0A-6E7F-054E4F3B0409}"/>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BCF2DD87-4F47-C9AF-C2E3-3B7AB7609829}"/>
              </a:ext>
            </a:extLst>
          </p:cNvPr>
          <p:cNvSpPr txBox="1"/>
          <p:nvPr/>
        </p:nvSpPr>
        <p:spPr>
          <a:xfrm>
            <a:off x="344079" y="930626"/>
            <a:ext cx="11637389"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CB166206-512D-76C7-BF87-0FC887FDD5A9}"/>
              </a:ext>
            </a:extLst>
          </p:cNvPr>
          <p:cNvSpPr txBox="1"/>
          <p:nvPr/>
        </p:nvSpPr>
        <p:spPr>
          <a:xfrm>
            <a:off x="155541" y="5087820"/>
            <a:ext cx="1163738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7060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231443-3595-CA6B-6997-68765B3AAE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A78082-1DBC-798B-8DCE-8952E6ECF6BA}"/>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06225D6E-0010-5E73-8955-D6E64358CD77}"/>
              </a:ext>
            </a:extLst>
          </p:cNvPr>
          <p:cNvSpPr txBox="1"/>
          <p:nvPr/>
        </p:nvSpPr>
        <p:spPr>
          <a:xfrm>
            <a:off x="838200" y="471003"/>
            <a:ext cx="11943761"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6109736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F078E4-B316-96B6-437A-C001935477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F11ED-161E-C476-DCA4-87FE0450D5A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2B6B7524-F36E-254F-095D-3864D08C995D}"/>
              </a:ext>
            </a:extLst>
          </p:cNvPr>
          <p:cNvSpPr txBox="1"/>
          <p:nvPr/>
        </p:nvSpPr>
        <p:spPr>
          <a:xfrm>
            <a:off x="904973" y="493206"/>
            <a:ext cx="11076495"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703068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D6386-A100-FE01-DE84-F6BB5348F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8C4F3-3EAC-585A-1C2E-F932659175A6}"/>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ACB2EC33-C51B-D3CB-125A-E709539D277C}"/>
              </a:ext>
            </a:extLst>
          </p:cNvPr>
          <p:cNvSpPr txBox="1"/>
          <p:nvPr/>
        </p:nvSpPr>
        <p:spPr>
          <a:xfrm>
            <a:off x="380214" y="783490"/>
            <a:ext cx="1181178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41842232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AFA54-0E23-4017-B557-E7F1EDE04F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C417E7-2F0C-2D6C-88AB-ECD2B656A8DE}"/>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00497BB1-D96C-6BC7-8741-BEF8B8B25AD1}"/>
              </a:ext>
            </a:extLst>
          </p:cNvPr>
          <p:cNvSpPr txBox="1"/>
          <p:nvPr/>
        </p:nvSpPr>
        <p:spPr>
          <a:xfrm>
            <a:off x="796564" y="628941"/>
            <a:ext cx="10411905"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488AFD-9ABF-C44D-5E1F-70192CCF489C}"/>
              </a:ext>
            </a:extLst>
          </p:cNvPr>
          <p:cNvSpPr txBox="1"/>
          <p:nvPr/>
        </p:nvSpPr>
        <p:spPr>
          <a:xfrm>
            <a:off x="391212" y="1220207"/>
            <a:ext cx="10962588"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152EC30C-A073-78F6-F22F-C7C05BE834C0}"/>
              </a:ext>
            </a:extLst>
          </p:cNvPr>
          <p:cNvSpPr txBox="1"/>
          <p:nvPr/>
        </p:nvSpPr>
        <p:spPr>
          <a:xfrm>
            <a:off x="711722" y="3047990"/>
            <a:ext cx="1096258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69EF75B-B326-FC87-DBF9-0421581195DA}"/>
              </a:ext>
            </a:extLst>
          </p:cNvPr>
          <p:cNvSpPr txBox="1"/>
          <p:nvPr/>
        </p:nvSpPr>
        <p:spPr>
          <a:xfrm>
            <a:off x="174001" y="3745389"/>
            <a:ext cx="1228312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39551154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7CA82-62C7-C3F2-7BE0-09F29D181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6D311-9001-C66D-DF30-A9543F49261C}"/>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810C2185-B1E9-6441-45B3-6A3000BDCBDA}"/>
              </a:ext>
            </a:extLst>
          </p:cNvPr>
          <p:cNvSpPr txBox="1"/>
          <p:nvPr/>
        </p:nvSpPr>
        <p:spPr>
          <a:xfrm>
            <a:off x="834272" y="600662"/>
            <a:ext cx="10519528"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153EBEB-943E-0B42-E265-62F522E2C7CD}"/>
              </a:ext>
            </a:extLst>
          </p:cNvPr>
          <p:cNvSpPr txBox="1"/>
          <p:nvPr/>
        </p:nvSpPr>
        <p:spPr>
          <a:xfrm>
            <a:off x="268664" y="1583232"/>
            <a:ext cx="11430000"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public Integer </a:t>
            </a:r>
            <a:r>
              <a:rPr lang="en-IN" dirty="0" err="1"/>
              <a:t>deleteCustomer</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5B90FA14-5934-F5EC-80AC-730F324FFEF3}"/>
              </a:ext>
            </a:extLst>
          </p:cNvPr>
          <p:cNvSpPr txBox="1"/>
          <p:nvPr/>
        </p:nvSpPr>
        <p:spPr>
          <a:xfrm>
            <a:off x="0" y="3397331"/>
            <a:ext cx="11906054"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5AF8A64-503F-847C-32F4-F4BF0877FD24}"/>
              </a:ext>
            </a:extLst>
          </p:cNvPr>
          <p:cNvSpPr txBox="1"/>
          <p:nvPr/>
        </p:nvSpPr>
        <p:spPr>
          <a:xfrm>
            <a:off x="0" y="3797441"/>
            <a:ext cx="11909196"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Query </a:t>
            </a:r>
            <a:r>
              <a:rPr lang="en-IN" dirty="0" err="1"/>
              <a:t>query</a:t>
            </a:r>
            <a:r>
              <a:rPr lang="en-IN" dirty="0"/>
              <a:t> = </a:t>
            </a:r>
            <a:r>
              <a:rPr lang="en-IN" dirty="0" err="1"/>
              <a:t>entityManager.createQuery</a:t>
            </a:r>
            <a:r>
              <a:rPr lang="en-IN" dirty="0"/>
              <a:t>("UPDATE Customer c SET </a:t>
            </a:r>
            <a:r>
              <a:rPr lang="en-IN" dirty="0" err="1"/>
              <a:t>c.city</a:t>
            </a:r>
            <a:r>
              <a:rPr lang="en-IN" dirty="0"/>
              <a:t> = ?1 where </a:t>
            </a:r>
            <a:r>
              <a:rPr lang="en-IN" dirty="0" err="1"/>
              <a:t>c.customerId</a:t>
            </a:r>
            <a:r>
              <a:rPr lang="en-IN" dirty="0"/>
              <a:t> = ?2");</a:t>
            </a:r>
          </a:p>
          <a:p>
            <a:r>
              <a:rPr lang="en-IN" dirty="0"/>
              <a:t>		</a:t>
            </a:r>
            <a:r>
              <a:rPr lang="en-IN" dirty="0" err="1"/>
              <a:t>query.setParameter</a:t>
            </a:r>
            <a:r>
              <a:rPr lang="en-IN" dirty="0"/>
              <a:t>(1, city);</a:t>
            </a:r>
          </a:p>
          <a:p>
            <a:r>
              <a:rPr lang="en-IN" dirty="0"/>
              <a:t>		</a:t>
            </a:r>
            <a:r>
              <a:rPr lang="en-IN" dirty="0" err="1"/>
              <a:t>query.setParameter</a:t>
            </a:r>
            <a:r>
              <a:rPr lang="en-IN" dirty="0"/>
              <a:t>(2, </a:t>
            </a:r>
            <a:r>
              <a:rPr lang="en-IN" dirty="0" err="1"/>
              <a:t>customerId</a:t>
            </a:r>
            <a:r>
              <a:rPr lang="en-IN" dirty="0"/>
              <a:t>);</a:t>
            </a:r>
          </a:p>
          <a:p>
            <a:r>
              <a:rPr lang="en-IN" dirty="0"/>
              <a:t>		return </a:t>
            </a:r>
            <a:r>
              <a:rPr lang="en-IN" dirty="0" err="1"/>
              <a:t>query.executeUpdate</a:t>
            </a:r>
            <a:r>
              <a:rPr lang="en-IN" dirty="0"/>
              <a:t>();</a:t>
            </a:r>
          </a:p>
          <a:p>
            <a:r>
              <a:rPr lang="en-IN" dirty="0"/>
              <a:t>	}</a:t>
            </a:r>
          </a:p>
          <a:p>
            <a:r>
              <a:rPr lang="en-IN" dirty="0"/>
              <a:t>	</a:t>
            </a:r>
          </a:p>
        </p:txBody>
      </p:sp>
    </p:spTree>
    <p:extLst>
      <p:ext uri="{BB962C8B-B14F-4D97-AF65-F5344CB8AC3E}">
        <p14:creationId xmlns:p14="http://schemas.microsoft.com/office/powerpoint/2010/main" val="190502267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8D8A3-7D1A-4D23-8D2E-BCA0EC0932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5C937C-ACC3-E4EE-9D7A-A11C4E753108}"/>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46B94DF8-0FCC-CE20-D4D8-0DD3AF828F52}"/>
              </a:ext>
            </a:extLst>
          </p:cNvPr>
          <p:cNvSpPr txBox="1"/>
          <p:nvPr/>
        </p:nvSpPr>
        <p:spPr>
          <a:xfrm>
            <a:off x="617455" y="649259"/>
            <a:ext cx="11232037" cy="2031325"/>
          </a:xfrm>
          <a:prstGeom prst="rect">
            <a:avLst/>
          </a:prstGeom>
          <a:noFill/>
        </p:spPr>
        <p:txBody>
          <a:bodyPr wrap="square">
            <a:spAutoFit/>
          </a:bodyPr>
          <a:lstStyle/>
          <a:p>
            <a:r>
              <a:rPr lang="en-IN" dirty="0"/>
              <a:t>@Override</a:t>
            </a:r>
          </a:p>
          <a:p>
            <a:r>
              <a:rPr lang="en-IN" dirty="0"/>
              <a:t>	public Integer </a:t>
            </a:r>
            <a:r>
              <a:rPr lang="en-IN" dirty="0" err="1"/>
              <a:t>deleteCustomer</a:t>
            </a:r>
            <a:r>
              <a:rPr lang="en-IN" dirty="0"/>
              <a:t>() {</a:t>
            </a:r>
          </a:p>
          <a:p>
            <a:r>
              <a:rPr lang="en-IN" dirty="0"/>
              <a:t>		Query </a:t>
            </a:r>
            <a:r>
              <a:rPr lang="en-IN" dirty="0" err="1"/>
              <a:t>query</a:t>
            </a:r>
            <a:r>
              <a:rPr lang="en-IN" dirty="0"/>
              <a:t> = </a:t>
            </a:r>
            <a:r>
              <a:rPr lang="en-IN" dirty="0" err="1"/>
              <a:t>entityManager.createQuery</a:t>
            </a:r>
            <a:r>
              <a:rPr lang="en-IN" dirty="0"/>
              <a:t>("DELETE FROM Customer c where </a:t>
            </a:r>
            <a:r>
              <a:rPr lang="en-IN" dirty="0" err="1"/>
              <a:t>c.emailId</a:t>
            </a:r>
            <a:r>
              <a:rPr lang="en-IN" dirty="0"/>
              <a:t> is NULL"); </a:t>
            </a:r>
          </a:p>
          <a:p>
            <a:r>
              <a:rPr lang="en-IN" dirty="0"/>
              <a:t>		return </a:t>
            </a:r>
            <a:r>
              <a:rPr lang="en-IN" dirty="0" err="1"/>
              <a:t>query.executeUpdate</a:t>
            </a:r>
            <a:r>
              <a:rPr lang="en-IN" dirty="0"/>
              <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783C035-32CA-4E15-8CBA-20BE0DFAF2E6}"/>
              </a:ext>
            </a:extLst>
          </p:cNvPr>
          <p:cNvSpPr txBox="1"/>
          <p:nvPr/>
        </p:nvSpPr>
        <p:spPr>
          <a:xfrm>
            <a:off x="134330" y="2919655"/>
            <a:ext cx="1180000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FF56B53-FAB3-5BDB-043B-03684BB45577}"/>
              </a:ext>
            </a:extLst>
          </p:cNvPr>
          <p:cNvSpPr txBox="1"/>
          <p:nvPr/>
        </p:nvSpPr>
        <p:spPr>
          <a:xfrm>
            <a:off x="617455" y="3767347"/>
            <a:ext cx="1146770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Integer </a:t>
            </a:r>
            <a:r>
              <a:rPr lang="en-IN" dirty="0" err="1"/>
              <a:t>updateCityOfCustomer</a:t>
            </a:r>
            <a:r>
              <a:rPr lang="en-IN" dirty="0"/>
              <a:t>(Integer </a:t>
            </a:r>
            <a:r>
              <a:rPr lang="en-IN" dirty="0" err="1"/>
              <a:t>customerId</a:t>
            </a:r>
            <a:r>
              <a:rPr lang="en-IN" dirty="0"/>
              <a:t>, String city) throws </a:t>
            </a:r>
            <a:r>
              <a:rPr lang="en-IN" dirty="0" err="1"/>
              <a:t>hndBankException</a:t>
            </a:r>
            <a:r>
              <a:rPr lang="en-IN" dirty="0"/>
              <a:t>;</a:t>
            </a:r>
          </a:p>
          <a:p>
            <a:r>
              <a:rPr lang="en-IN" dirty="0"/>
              <a:t>	Integer </a:t>
            </a:r>
            <a:r>
              <a:rPr lang="en-IN" dirty="0" err="1"/>
              <a:t>deleteCustomer</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2871B3A6-64F5-08F0-061B-20988308105D}"/>
              </a:ext>
            </a:extLst>
          </p:cNvPr>
          <p:cNvSpPr txBox="1"/>
          <p:nvPr/>
        </p:nvSpPr>
        <p:spPr>
          <a:xfrm>
            <a:off x="134330" y="5248075"/>
            <a:ext cx="11715161"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994064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DD771-89E3-3CAE-46FF-3E8603620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046F20-F9AE-9F02-21FE-F1B598347D07}"/>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D5DD8CB6-1AC5-027E-A4DF-B3D446733FC6}"/>
              </a:ext>
            </a:extLst>
          </p:cNvPr>
          <p:cNvSpPr txBox="1"/>
          <p:nvPr/>
        </p:nvSpPr>
        <p:spPr>
          <a:xfrm>
            <a:off x="1093508" y="580396"/>
            <a:ext cx="11623249" cy="452431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throws </a:t>
            </a:r>
            <a:r>
              <a:rPr lang="en-IN" dirty="0" err="1"/>
              <a:t>hndBankException</a:t>
            </a:r>
            <a:r>
              <a:rPr lang="en-IN" dirty="0"/>
              <a:t> {</a:t>
            </a:r>
          </a:p>
          <a:p>
            <a:r>
              <a:rPr lang="en-IN" dirty="0"/>
              <a:t>		return </a:t>
            </a:r>
            <a:r>
              <a:rPr lang="en-IN" dirty="0" err="1"/>
              <a:t>customerRepository.updateCityOfCustomer</a:t>
            </a:r>
            <a:r>
              <a:rPr lang="en-IN" dirty="0"/>
              <a:t>(</a:t>
            </a:r>
            <a:r>
              <a:rPr lang="en-IN" dirty="0" err="1"/>
              <a:t>customerId</a:t>
            </a:r>
            <a:r>
              <a:rPr lang="en-IN" dirty="0"/>
              <a:t>, city);</a:t>
            </a:r>
          </a:p>
          <a:p>
            <a:r>
              <a:rPr lang="en-IN" dirty="0"/>
              <a:t>	}</a:t>
            </a:r>
          </a:p>
          <a:p>
            <a:r>
              <a:rPr lang="en-IN" dirty="0"/>
              <a:t>	@Override</a:t>
            </a:r>
          </a:p>
          <a:p>
            <a:r>
              <a:rPr lang="en-IN" dirty="0"/>
              <a:t>	public Integer </a:t>
            </a:r>
            <a:r>
              <a:rPr lang="en-IN" dirty="0" err="1"/>
              <a:t>deleteCustomer</a:t>
            </a:r>
            <a:r>
              <a:rPr lang="en-IN" dirty="0"/>
              <a:t>() throws </a:t>
            </a:r>
            <a:r>
              <a:rPr lang="en-IN" dirty="0" err="1"/>
              <a:t>hndBankException</a:t>
            </a:r>
            <a:r>
              <a:rPr lang="en-IN" dirty="0"/>
              <a:t> {</a:t>
            </a:r>
          </a:p>
          <a:p>
            <a:r>
              <a:rPr lang="en-IN" dirty="0"/>
              <a:t>		return </a:t>
            </a:r>
            <a:r>
              <a:rPr lang="en-IN" dirty="0" err="1"/>
              <a:t>customerRepository.deleteCustomer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BD598B-7534-544A-852F-E6BCE9B92154}"/>
              </a:ext>
            </a:extLst>
          </p:cNvPr>
          <p:cNvSpPr txBox="1"/>
          <p:nvPr/>
        </p:nvSpPr>
        <p:spPr>
          <a:xfrm>
            <a:off x="209747" y="5361198"/>
            <a:ext cx="10706492"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134327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6B207-B73E-959C-2861-672F826B9B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F5740E-B216-4036-8A1F-C934BB2B9B54}"/>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DBC499FA-A47F-C1EC-F966-0C24C47DBE32}"/>
              </a:ext>
            </a:extLst>
          </p:cNvPr>
          <p:cNvSpPr txBox="1"/>
          <p:nvPr/>
        </p:nvSpPr>
        <p:spPr>
          <a:xfrm>
            <a:off x="377072" y="805255"/>
            <a:ext cx="12038029" cy="6186309"/>
          </a:xfrm>
          <a:prstGeom prst="rect">
            <a:avLst/>
          </a:prstGeom>
          <a:noFill/>
        </p:spPr>
        <p:txBody>
          <a:bodyPr wrap="square">
            <a:spAutoFit/>
          </a:bodyPr>
          <a:lstStyle/>
          <a:p>
            <a:r>
              <a:rPr lang="en-IN" dirty="0"/>
              <a:t>@SpringBootApplication</a:t>
            </a:r>
          </a:p>
          <a:p>
            <a:r>
              <a:rPr lang="en-IN" dirty="0"/>
              <a:t>public class </a:t>
            </a:r>
            <a:r>
              <a:rPr lang="en-IN" dirty="0" err="1"/>
              <a:t>DemoSpringBootJPQLUpdateDeleteApplication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DemoSpringBootJPQLUpdateDeleteApplication.class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DemoSpringBootJPQLUpdateDeleteApplication.class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updateCityOfEmployee</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updateCityOfEmployee</a:t>
            </a:r>
            <a:r>
              <a:rPr lang="en-IN" dirty="0"/>
              <a:t>() {</a:t>
            </a:r>
          </a:p>
          <a:p>
            <a:r>
              <a:rPr lang="en-IN" dirty="0"/>
              <a:t>		try {</a:t>
            </a:r>
          </a:p>
          <a:p>
            <a:r>
              <a:rPr lang="en-IN" dirty="0"/>
              <a:t>			</a:t>
            </a:r>
            <a:r>
              <a:rPr lang="en-IN" dirty="0" err="1"/>
              <a:t>service.updateCityOfCustomer</a:t>
            </a:r>
            <a:r>
              <a:rPr lang="en-IN" dirty="0"/>
              <a:t>(1002, "Seattle");</a:t>
            </a:r>
          </a:p>
          <a:p>
            <a:r>
              <a:rPr lang="en-IN" dirty="0"/>
              <a:t>			LOGGER.info(</a:t>
            </a:r>
            <a:r>
              <a:rPr lang="en-IN" dirty="0" err="1"/>
              <a:t>environment.getProperty</a:t>
            </a:r>
            <a:r>
              <a:rPr lang="en-IN" dirty="0"/>
              <a:t>("</a:t>
            </a:r>
            <a:r>
              <a:rPr lang="en-IN" dirty="0" err="1"/>
              <a:t>UserInterface.UPDATE_SUCCESS</a:t>
            </a:r>
            <a:r>
              <a:rPr lang="en-IN" dirty="0"/>
              <a:t>"));</a:t>
            </a:r>
          </a:p>
          <a:p>
            <a:r>
              <a:rPr lang="en-IN" dirty="0"/>
              <a:t>			LOGGER.info("\n");</a:t>
            </a:r>
          </a:p>
          <a:p>
            <a:r>
              <a:rPr lang="en-IN" dirty="0"/>
              <a:t>		}</a:t>
            </a:r>
          </a:p>
        </p:txBody>
      </p:sp>
    </p:spTree>
    <p:extLst>
      <p:ext uri="{BB962C8B-B14F-4D97-AF65-F5344CB8AC3E}">
        <p14:creationId xmlns:p14="http://schemas.microsoft.com/office/powerpoint/2010/main" val="77981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8839B-2064-B547-84B4-A045EEEC3E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5FB2-A24A-E321-2302-A972F5492CC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8AA1704A-D837-416F-1953-49CA78854204}"/>
              </a:ext>
            </a:extLst>
          </p:cNvPr>
          <p:cNvSpPr txBox="1"/>
          <p:nvPr/>
        </p:nvSpPr>
        <p:spPr>
          <a:xfrm>
            <a:off x="373930" y="751344"/>
            <a:ext cx="11444140" cy="5355312"/>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Integer </a:t>
            </a:r>
            <a:r>
              <a:rPr lang="en-IN" dirty="0" err="1"/>
              <a:t>deleteCount</a:t>
            </a:r>
            <a:r>
              <a:rPr lang="en-IN" dirty="0"/>
              <a:t> = </a:t>
            </a:r>
            <a:r>
              <a:rPr lang="en-IN" dirty="0" err="1"/>
              <a:t>service.deleteCustomer</a:t>
            </a:r>
            <a:r>
              <a:rPr lang="en-IN" dirty="0"/>
              <a:t>();</a:t>
            </a:r>
          </a:p>
          <a:p>
            <a:r>
              <a:rPr lang="en-IN" dirty="0"/>
              <a:t>			LOGGER.info(</a:t>
            </a:r>
            <a:r>
              <a:rPr lang="en-IN" dirty="0" err="1"/>
              <a:t>deleteCount</a:t>
            </a:r>
            <a:r>
              <a:rPr lang="en-IN" dirty="0"/>
              <a:t> + " " + </a:t>
            </a:r>
            <a:r>
              <a:rPr lang="en-IN" dirty="0" err="1"/>
              <a:t>environment.getProperty</a:t>
            </a:r>
            <a:r>
              <a:rPr lang="en-IN" dirty="0"/>
              <a:t>("</a:t>
            </a:r>
            <a:r>
              <a:rPr lang="en-IN" dirty="0" err="1"/>
              <a:t>UserInterface.DELETE_SUCCESS</a:t>
            </a:r>
            <a:r>
              <a:rPr lang="en-IN" dirty="0"/>
              <a:t>"));</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776739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08B556-9C00-5FA2-E971-B5D65CEEFD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D9769B-781C-934F-3472-693D8849F18F}"/>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2FFF823-BA38-7E60-6B52-5F5209E2B370}"/>
              </a:ext>
            </a:extLst>
          </p:cNvPr>
          <p:cNvSpPr txBox="1"/>
          <p:nvPr/>
        </p:nvSpPr>
        <p:spPr>
          <a:xfrm>
            <a:off x="989029" y="581807"/>
            <a:ext cx="9851796"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following properties: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80478E0-A2CC-BAD5-D291-716007F534E1}"/>
              </a:ext>
            </a:extLst>
          </p:cNvPr>
          <p:cNvSpPr txBox="1"/>
          <p:nvPr/>
        </p:nvSpPr>
        <p:spPr>
          <a:xfrm>
            <a:off x="278091" y="1200355"/>
            <a:ext cx="10562734" cy="646331"/>
          </a:xfrm>
          <a:prstGeom prst="rect">
            <a:avLst/>
          </a:prstGeom>
          <a:noFill/>
        </p:spPr>
        <p:txBody>
          <a:bodyPr wrap="square">
            <a:spAutoFit/>
          </a:bodyPr>
          <a:lstStyle/>
          <a:p>
            <a:r>
              <a:rPr lang="en-IN" dirty="0" err="1"/>
              <a:t>UserInterface.UPDATE_SUCCESS</a:t>
            </a:r>
            <a:r>
              <a:rPr lang="en-IN" dirty="0"/>
              <a:t>=Customer city updated successfully.</a:t>
            </a:r>
          </a:p>
          <a:p>
            <a:r>
              <a:rPr lang="en-IN" dirty="0" err="1"/>
              <a:t>UserInterface.DELETE_SUCCESS</a:t>
            </a:r>
            <a:r>
              <a:rPr lang="en-IN" dirty="0"/>
              <a:t>=Customer(s) deleted successfully.</a:t>
            </a:r>
          </a:p>
        </p:txBody>
      </p:sp>
      <p:sp>
        <p:nvSpPr>
          <p:cNvPr id="9" name="TextBox 8">
            <a:extLst>
              <a:ext uri="{FF2B5EF4-FFF2-40B4-BE49-F238E27FC236}">
                <a16:creationId xmlns:a16="http://schemas.microsoft.com/office/drawing/2014/main" id="{BA64F190-AD49-B0FE-BB7E-41CA5DF3A2DE}"/>
              </a:ext>
            </a:extLst>
          </p:cNvPr>
          <p:cNvSpPr txBox="1"/>
          <p:nvPr/>
        </p:nvSpPr>
        <p:spPr>
          <a:xfrm>
            <a:off x="989028" y="2065124"/>
            <a:ext cx="10562733" cy="1015663"/>
          </a:xfrm>
          <a:prstGeom prst="rect">
            <a:avLst/>
          </a:prstGeom>
          <a:noFill/>
        </p:spPr>
        <p:txBody>
          <a:bodyPr wrap="square">
            <a:spAutoFit/>
          </a:bodyPr>
          <a:lstStyle/>
          <a:p>
            <a:r>
              <a:rPr lang="en-US" sz="2000" b="1" dirty="0">
                <a:solidFill>
                  <a:schemeClr val="tx1">
                    <a:lumMod val="65000"/>
                    <a:lumOff val="35000"/>
                  </a:schemeClr>
                </a:solidFill>
              </a:rPr>
              <a:t>Step 14: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p:txBody>
      </p:sp>
      <p:pic>
        <p:nvPicPr>
          <p:cNvPr id="11" name="Picture 10">
            <a:extLst>
              <a:ext uri="{FF2B5EF4-FFF2-40B4-BE49-F238E27FC236}">
                <a16:creationId xmlns:a16="http://schemas.microsoft.com/office/drawing/2014/main" id="{C0604102-5227-DC06-6258-BCD76EB9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734" y="3530280"/>
            <a:ext cx="3092862" cy="1211402"/>
          </a:xfrm>
          <a:prstGeom prst="rect">
            <a:avLst/>
          </a:prstGeom>
        </p:spPr>
      </p:pic>
    </p:spTree>
    <p:extLst>
      <p:ext uri="{BB962C8B-B14F-4D97-AF65-F5344CB8AC3E}">
        <p14:creationId xmlns:p14="http://schemas.microsoft.com/office/powerpoint/2010/main" val="29605579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8A4E91-6612-3354-AB3D-2442C18AB4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D63A28-9635-B1A1-03E0-DD7FD223383D}"/>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66B4B755-B6A4-EBBF-B7EC-E5CACE995AC4}"/>
              </a:ext>
            </a:extLst>
          </p:cNvPr>
          <p:cNvSpPr txBox="1"/>
          <p:nvPr/>
        </p:nvSpPr>
        <p:spPr>
          <a:xfrm>
            <a:off x="989029" y="503489"/>
            <a:ext cx="6099142" cy="461665"/>
          </a:xfrm>
          <a:prstGeom prst="rect">
            <a:avLst/>
          </a:prstGeom>
          <a:noFill/>
        </p:spPr>
        <p:txBody>
          <a:bodyPr wrap="square">
            <a:spAutoFit/>
          </a:bodyPr>
          <a:lstStyle/>
          <a:p>
            <a:r>
              <a:rPr lang="en-IN" sz="2400" b="1" dirty="0"/>
              <a:t>Introduction to Spring Data </a:t>
            </a:r>
          </a:p>
        </p:txBody>
      </p:sp>
      <p:sp>
        <p:nvSpPr>
          <p:cNvPr id="7" name="TextBox 6">
            <a:extLst>
              <a:ext uri="{FF2B5EF4-FFF2-40B4-BE49-F238E27FC236}">
                <a16:creationId xmlns:a16="http://schemas.microsoft.com/office/drawing/2014/main" id="{ADB4C310-7A53-D4DF-7304-A7519F6F8D8C}"/>
              </a:ext>
            </a:extLst>
          </p:cNvPr>
          <p:cNvSpPr txBox="1"/>
          <p:nvPr/>
        </p:nvSpPr>
        <p:spPr>
          <a:xfrm>
            <a:off x="183823" y="1077807"/>
            <a:ext cx="11448854" cy="1015663"/>
          </a:xfrm>
          <a:prstGeom prst="rect">
            <a:avLst/>
          </a:prstGeom>
          <a:noFill/>
        </p:spPr>
        <p:txBody>
          <a:bodyPr wrap="square">
            <a:spAutoFit/>
          </a:bodyPr>
          <a:lstStyle/>
          <a:p>
            <a:r>
              <a:rPr lang="en-US" sz="2000" dirty="0">
                <a:solidFill>
                  <a:schemeClr val="tx1">
                    <a:lumMod val="65000"/>
                    <a:lumOff val="35000"/>
                  </a:schemeClr>
                </a:solidFill>
              </a:rPr>
              <a:t>You have learnt how to develop the persistence layer of an application using Spring ORM. To develop the persistence layer using Spring ORM, you would have first created entity classes similar to the </a:t>
            </a:r>
            <a:r>
              <a:rPr lang="en-US" sz="2000" dirty="0" err="1">
                <a:solidFill>
                  <a:schemeClr val="tx1">
                    <a:lumMod val="65000"/>
                    <a:lumOff val="35000"/>
                  </a:schemeClr>
                </a:solidFill>
              </a:rPr>
              <a:t>CustomerEntity</a:t>
            </a:r>
            <a:r>
              <a:rPr lang="en-US" sz="2000" dirty="0">
                <a:solidFill>
                  <a:schemeClr val="tx1">
                    <a:lumMod val="65000"/>
                    <a:lumOff val="35000"/>
                  </a:schemeClr>
                </a:solidFill>
              </a:rPr>
              <a:t> entity class given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EE42E6C-7A59-CFDC-8B6C-B29B3CFD5564}"/>
              </a:ext>
            </a:extLst>
          </p:cNvPr>
          <p:cNvSpPr txBox="1"/>
          <p:nvPr/>
        </p:nvSpPr>
        <p:spPr>
          <a:xfrm>
            <a:off x="183822" y="2206123"/>
            <a:ext cx="11279171" cy="2862322"/>
          </a:xfrm>
          <a:prstGeom prst="rect">
            <a:avLst/>
          </a:prstGeom>
          <a:noFill/>
        </p:spPr>
        <p:txBody>
          <a:bodyPr wrap="square">
            <a:spAutoFit/>
          </a:bodyPr>
          <a:lstStyle/>
          <a:p>
            <a:r>
              <a:rPr lang="en-IN" dirty="0"/>
              <a:t>@Entity</a:t>
            </a:r>
          </a:p>
          <a:p>
            <a:r>
              <a:rPr lang="en-IN" dirty="0"/>
              <a:t>public class Customer{</a:t>
            </a:r>
          </a:p>
          <a:p>
            <a:r>
              <a:rPr lang="en-IN" dirty="0"/>
              <a:t>     @Id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//getter and setter methods</a:t>
            </a:r>
          </a:p>
          <a:p>
            <a:r>
              <a:rPr lang="en-IN" dirty="0"/>
              <a:t>}</a:t>
            </a:r>
          </a:p>
        </p:txBody>
      </p:sp>
      <p:sp>
        <p:nvSpPr>
          <p:cNvPr id="11" name="TextBox 10">
            <a:extLst>
              <a:ext uri="{FF2B5EF4-FFF2-40B4-BE49-F238E27FC236}">
                <a16:creationId xmlns:a16="http://schemas.microsoft.com/office/drawing/2014/main" id="{7B28A3FC-8374-55B0-FA77-C32143D11153}"/>
              </a:ext>
            </a:extLst>
          </p:cNvPr>
          <p:cNvSpPr txBox="1"/>
          <p:nvPr/>
        </p:nvSpPr>
        <p:spPr>
          <a:xfrm>
            <a:off x="183822" y="5358454"/>
            <a:ext cx="11778792" cy="707886"/>
          </a:xfrm>
          <a:prstGeom prst="rect">
            <a:avLst/>
          </a:prstGeom>
          <a:noFill/>
        </p:spPr>
        <p:txBody>
          <a:bodyPr wrap="square">
            <a:spAutoFit/>
          </a:bodyPr>
          <a:lstStyle/>
          <a:p>
            <a:r>
              <a:rPr lang="en-US" sz="2000" dirty="0">
                <a:solidFill>
                  <a:schemeClr val="tx1">
                    <a:lumMod val="65000"/>
                    <a:lumOff val="35000"/>
                  </a:schemeClr>
                </a:solidFill>
              </a:rPr>
              <a:t>After creating entity class, you would have implemented classes similar to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given below to perform basic CRUD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98167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02635A-5B4F-2A09-6B68-AF975E3B9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A2551A-50DA-0664-D141-682BC86275AB}"/>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04776AA7-40D0-4E83-6BA0-2E915FC16529}"/>
              </a:ext>
            </a:extLst>
          </p:cNvPr>
          <p:cNvSpPr txBox="1"/>
          <p:nvPr/>
        </p:nvSpPr>
        <p:spPr>
          <a:xfrm>
            <a:off x="838200" y="480403"/>
            <a:ext cx="11896627" cy="5355312"/>
          </a:xfrm>
          <a:prstGeom prst="rect">
            <a:avLst/>
          </a:prstGeom>
          <a:noFill/>
        </p:spPr>
        <p:txBody>
          <a:bodyPr wrap="square">
            <a:spAutoFit/>
          </a:bodyPr>
          <a:lstStyle/>
          <a:p>
            <a:r>
              <a:rPr lang="en-IN" dirty="0"/>
              <a:t>@Repository</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//add customer details</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entity=new Customer();</a:t>
            </a:r>
          </a:p>
          <a:p>
            <a:r>
              <a:rPr lang="en-IN" dirty="0"/>
              <a:t>		</a:t>
            </a:r>
            <a:r>
              <a:rPr lang="en-IN" dirty="0" err="1"/>
              <a:t>entity.setCustomerId</a:t>
            </a:r>
            <a:r>
              <a:rPr lang="en-IN" dirty="0"/>
              <a:t>(</a:t>
            </a:r>
            <a:r>
              <a:rPr lang="en-IN" dirty="0" err="1"/>
              <a:t>customerDTO.getCustomerId</a:t>
            </a:r>
            <a:r>
              <a:rPr lang="en-IN" dirty="0"/>
              <a:t>());</a:t>
            </a:r>
          </a:p>
          <a:p>
            <a:r>
              <a:rPr lang="en-IN" dirty="0"/>
              <a:t>		</a:t>
            </a:r>
            <a:r>
              <a:rPr lang="en-IN" dirty="0" err="1"/>
              <a:t>entity.setDateOfBirth</a:t>
            </a:r>
            <a:r>
              <a:rPr lang="en-IN" dirty="0"/>
              <a:t>(</a:t>
            </a:r>
            <a:r>
              <a:rPr lang="en-IN" dirty="0" err="1"/>
              <a:t>customerDTO.getDateOfBirth</a:t>
            </a:r>
            <a:r>
              <a:rPr lang="en-IN" dirty="0"/>
              <a:t>());</a:t>
            </a:r>
          </a:p>
          <a:p>
            <a:r>
              <a:rPr lang="en-IN" dirty="0"/>
              <a:t>		</a:t>
            </a:r>
            <a:r>
              <a:rPr lang="en-IN" dirty="0" err="1"/>
              <a:t>entity.setEmailId</a:t>
            </a:r>
            <a:r>
              <a:rPr lang="en-IN" dirty="0"/>
              <a:t>(</a:t>
            </a:r>
            <a:r>
              <a:rPr lang="en-IN" dirty="0" err="1"/>
              <a:t>customerDTO.getEmailId</a:t>
            </a:r>
            <a:r>
              <a:rPr lang="en-IN" dirty="0"/>
              <a:t>());</a:t>
            </a:r>
          </a:p>
          <a:p>
            <a:r>
              <a:rPr lang="en-IN" dirty="0"/>
              <a:t>		</a:t>
            </a:r>
            <a:r>
              <a:rPr lang="en-IN" dirty="0" err="1"/>
              <a:t>entity.setName</a:t>
            </a:r>
            <a:r>
              <a:rPr lang="en-IN" dirty="0"/>
              <a:t>(</a:t>
            </a:r>
            <a:r>
              <a:rPr lang="en-IN" dirty="0" err="1"/>
              <a:t>customerDTO.getName</a:t>
            </a:r>
            <a:r>
              <a:rPr lang="en-IN" dirty="0"/>
              <a:t>());</a:t>
            </a:r>
          </a:p>
          <a:p>
            <a:r>
              <a:rPr lang="en-IN" dirty="0"/>
              <a:t>		</a:t>
            </a:r>
            <a:r>
              <a:rPr lang="en-IN" dirty="0" err="1"/>
              <a:t>entityManager.persist</a:t>
            </a:r>
            <a:r>
              <a:rPr lang="en-IN" dirty="0"/>
              <a:t>(entity);</a:t>
            </a:r>
          </a:p>
          <a:p>
            <a:r>
              <a:rPr lang="en-IN" dirty="0"/>
              <a:t>	}</a:t>
            </a:r>
          </a:p>
          <a:p>
            <a:r>
              <a:rPr lang="en-IN" dirty="0"/>
              <a:t>    //fetches customer details based on </a:t>
            </a:r>
            <a:r>
              <a:rPr lang="en-IN" dirty="0" err="1"/>
              <a:t>customerId</a:t>
            </a:r>
            <a:endParaRPr lang="en-IN" dirty="0"/>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Exception {</a:t>
            </a:r>
          </a:p>
          <a:p>
            <a:r>
              <a:rPr lang="en-IN" dirty="0"/>
              <a:t>		</a:t>
            </a:r>
            <a:r>
              <a:rPr lang="en-IN" dirty="0" err="1"/>
              <a:t>CustomerDTO</a:t>
            </a:r>
            <a:r>
              <a:rPr lang="en-IN" dirty="0"/>
              <a:t> </a:t>
            </a:r>
            <a:r>
              <a:rPr lang="en-IN" dirty="0" err="1"/>
              <a:t>customerDTO</a:t>
            </a:r>
            <a:r>
              <a:rPr lang="en-IN" dirty="0"/>
              <a:t>=null;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29545804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9A2B3-A3FD-0C15-A621-EEA28883D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9FE48-7139-007B-C654-4C82BE2DC5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E26D0D21-A579-6BAC-5864-C5FF62EA99CD}"/>
              </a:ext>
            </a:extLst>
          </p:cNvPr>
          <p:cNvSpPr txBox="1"/>
          <p:nvPr/>
        </p:nvSpPr>
        <p:spPr>
          <a:xfrm>
            <a:off x="838200" y="535166"/>
            <a:ext cx="10983012" cy="6186309"/>
          </a:xfrm>
          <a:prstGeom prst="rect">
            <a:avLst/>
          </a:prstGeom>
          <a:noFill/>
        </p:spPr>
        <p:txBody>
          <a:bodyPr wrap="square">
            <a:spAutoFit/>
          </a:bodyPr>
          <a:lstStyle/>
          <a:p>
            <a:r>
              <a:rPr lang="en-IN" dirty="0"/>
              <a:t>if(customer!=null){</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p>
          <a:p>
            <a:r>
              <a:rPr lang="en-IN" dirty="0"/>
              <a:t>		return </a:t>
            </a:r>
            <a:r>
              <a:rPr lang="en-IN" dirty="0" err="1"/>
              <a:t>customerDTO</a:t>
            </a:r>
            <a:r>
              <a:rPr lang="en-IN" dirty="0"/>
              <a:t>;</a:t>
            </a:r>
          </a:p>
          <a:p>
            <a:r>
              <a:rPr lang="en-IN" dirty="0"/>
              <a:t>	}</a:t>
            </a:r>
          </a:p>
          <a:p>
            <a:r>
              <a:rPr lang="en-IN" dirty="0"/>
              <a:t>    //update customer email address</a:t>
            </a:r>
          </a:p>
          <a:p>
            <a:r>
              <a:rPr lang="en-IN" dirty="0"/>
              <a:t>    public void </a:t>
            </a:r>
            <a:r>
              <a:rPr lang="en-IN" dirty="0" err="1"/>
              <a:t>updateCustomer</a:t>
            </a:r>
            <a:r>
              <a:rPr lang="en-IN" dirty="0"/>
              <a:t>(Integer </a:t>
            </a:r>
            <a:r>
              <a:rPr lang="en-IN" dirty="0" err="1"/>
              <a:t>customerId</a:t>
            </a:r>
            <a:r>
              <a:rPr lang="en-IN" dirty="0"/>
              <a:t>, String </a:t>
            </a:r>
            <a:r>
              <a:rPr lang="en-IN" dirty="0" err="1"/>
              <a:t>newEmailId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newEmailId</a:t>
            </a:r>
            <a:r>
              <a:rPr lang="en-IN" dirty="0"/>
              <a:t>);</a:t>
            </a:r>
          </a:p>
          <a:p>
            <a:r>
              <a:rPr lang="en-IN" dirty="0"/>
              <a:t>	}</a:t>
            </a:r>
          </a:p>
          <a:p>
            <a:r>
              <a:rPr lang="en-IN" dirty="0"/>
              <a:t>    //delete customer detail</a:t>
            </a:r>
          </a:p>
          <a:p>
            <a:r>
              <a:rPr lang="en-IN" dirty="0"/>
              <a:t>    public Integer </a:t>
            </a:r>
            <a:r>
              <a:rPr lang="en-IN" dirty="0" err="1"/>
              <a:t>deleteCustomer</a:t>
            </a:r>
            <a:r>
              <a:rPr lang="en-IN" dirty="0"/>
              <a:t>(Integer </a:t>
            </a:r>
            <a:r>
              <a:rPr lang="en-IN" dirty="0" err="1"/>
              <a:t>customerId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entityManager.remove</a:t>
            </a:r>
            <a:r>
              <a:rPr lang="en-IN" dirty="0"/>
              <a:t>(customer);</a:t>
            </a:r>
          </a:p>
          <a:p>
            <a:r>
              <a:rPr lang="en-IN" dirty="0"/>
              <a:t>        }</a:t>
            </a:r>
          </a:p>
          <a:p>
            <a:r>
              <a:rPr lang="en-IN" dirty="0"/>
              <a:t>	}</a:t>
            </a:r>
          </a:p>
          <a:p>
            <a:r>
              <a:rPr lang="en-IN" dirty="0"/>
              <a:t>}</a:t>
            </a:r>
          </a:p>
        </p:txBody>
      </p:sp>
    </p:spTree>
    <p:extLst>
      <p:ext uri="{BB962C8B-B14F-4D97-AF65-F5344CB8AC3E}">
        <p14:creationId xmlns:p14="http://schemas.microsoft.com/office/powerpoint/2010/main" val="39416492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75A4F-65E8-6622-497C-C2DAFB16D4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4E330B-B7B6-DE27-4ECB-32DE9A09603E}"/>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97017151-824B-F928-8702-FBB5F72AC18C}"/>
              </a:ext>
            </a:extLst>
          </p:cNvPr>
          <p:cNvSpPr txBox="1"/>
          <p:nvPr/>
        </p:nvSpPr>
        <p:spPr>
          <a:xfrm>
            <a:off x="0" y="1477687"/>
            <a:ext cx="12192000" cy="4708981"/>
          </a:xfrm>
          <a:prstGeom prst="rect">
            <a:avLst/>
          </a:prstGeom>
          <a:noFill/>
        </p:spPr>
        <p:txBody>
          <a:bodyPr wrap="square">
            <a:spAutoFit/>
          </a:bodyPr>
          <a:lstStyle/>
          <a:p>
            <a:r>
              <a:rPr lang="en-US" sz="2000" dirty="0">
                <a:solidFill>
                  <a:schemeClr val="tx1">
                    <a:lumMod val="65000"/>
                    <a:lumOff val="35000"/>
                  </a:schemeClr>
                </a:solidFill>
                <a:effectLst/>
              </a:rPr>
              <a:t>Now suppose, if you also have Product entity, then you have to implement </a:t>
            </a:r>
            <a:r>
              <a:rPr lang="en-US" sz="2000" dirty="0" err="1">
                <a:solidFill>
                  <a:schemeClr val="tx1">
                    <a:lumMod val="65000"/>
                    <a:lumOff val="35000"/>
                  </a:schemeClr>
                </a:solidFill>
                <a:effectLst/>
              </a:rPr>
              <a:t>ProductRepositoryImpl</a:t>
            </a:r>
            <a:r>
              <a:rPr lang="en-US" sz="2000" dirty="0">
                <a:solidFill>
                  <a:schemeClr val="tx1">
                    <a:lumMod val="65000"/>
                    <a:lumOff val="35000"/>
                  </a:schemeClr>
                </a:solidFill>
                <a:effectLst/>
              </a:rPr>
              <a:t> class having similar code as that of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In case of real life enterprise applications, there will be many entity classes and for each entity class you have to write similar code. This means that you have to write lot of repetitive code to perform basic CRUD operations. This makes development of persistence layer time consuming which reduces the productivity of a developer.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it would be very beneficial if there exists a framework which can reduce the need of implementing similar type of repetitive code to perform CRUD operations thereby reducing the time taken and effort of developer.</a:t>
            </a:r>
          </a:p>
          <a:p>
            <a:r>
              <a:rPr lang="en-US" sz="2000" dirty="0">
                <a:solidFill>
                  <a:schemeClr val="tx1">
                    <a:lumMod val="65000"/>
                    <a:lumOff val="35000"/>
                  </a:schemeClr>
                </a:solidFill>
                <a:effectLst/>
              </a:rPr>
              <a:t>Such a framework which helps in easy and fast development of persistence layer is </a:t>
            </a:r>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provides </a:t>
            </a:r>
            <a:r>
              <a:rPr lang="en-US" sz="2000" b="1" dirty="0">
                <a:solidFill>
                  <a:schemeClr val="tx1">
                    <a:lumMod val="65000"/>
                    <a:lumOff val="35000"/>
                  </a:schemeClr>
                </a:solidFill>
                <a:effectLst/>
              </a:rPr>
              <a:t>repositories </a:t>
            </a:r>
            <a:r>
              <a:rPr lang="en-US" sz="2000" dirty="0">
                <a:solidFill>
                  <a:schemeClr val="tx1">
                    <a:lumMod val="65000"/>
                    <a:lumOff val="35000"/>
                  </a:schemeClr>
                </a:solidFill>
                <a:effectLst/>
              </a:rPr>
              <a:t>which are interfaces associated with entity and provide different methods for performing database operations. Spring automatically generates the implementation class of these interfaces and provides default implementation of the methods. To use these repositories, you have to define your own repository for an entity class by extending Spring Data repositories. For example, to perform database operations on Customer entity class, you can create a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as follows:</a:t>
            </a:r>
          </a:p>
        </p:txBody>
      </p:sp>
    </p:spTree>
    <p:extLst>
      <p:ext uri="{BB962C8B-B14F-4D97-AF65-F5344CB8AC3E}">
        <p14:creationId xmlns:p14="http://schemas.microsoft.com/office/powerpoint/2010/main" val="8083217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0E293-6CCF-D3E8-7A9D-949344DAA5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DFFC67-FAB8-D491-28DD-B6852A7A1843}"/>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F23720A1-E42D-0EEB-EECA-0E916892FBF7}"/>
              </a:ext>
            </a:extLst>
          </p:cNvPr>
          <p:cNvSpPr txBox="1"/>
          <p:nvPr/>
        </p:nvSpPr>
        <p:spPr>
          <a:xfrm>
            <a:off x="909685" y="716685"/>
            <a:ext cx="9865151" cy="646331"/>
          </a:xfrm>
          <a:prstGeom prst="rect">
            <a:avLst/>
          </a:prstGeom>
          <a:noFill/>
        </p:spPr>
        <p:txBody>
          <a:bodyPr wrap="square">
            <a:spAutoFit/>
          </a:bodyPr>
          <a:lstStyle/>
          <a:p>
            <a:r>
              <a:rPr lang="en-IN" dirty="0"/>
              <a:t>public </a:t>
            </a:r>
            <a:r>
              <a:rPr lang="en-IN" dirty="0" err="1"/>
              <a:t>CustomerRepository</a:t>
            </a:r>
            <a:r>
              <a:rPr lang="en-IN" dirty="0"/>
              <a:t> extends </a:t>
            </a:r>
            <a:r>
              <a:rPr lang="en-IN" dirty="0" err="1"/>
              <a:t>CrudRepository</a:t>
            </a:r>
            <a:r>
              <a:rPr lang="en-IN" dirty="0"/>
              <a:t>&lt;Customer, Integer&gt;{</a:t>
            </a:r>
          </a:p>
          <a:p>
            <a:r>
              <a:rPr lang="en-IN" dirty="0"/>
              <a:t>}</a:t>
            </a:r>
          </a:p>
        </p:txBody>
      </p:sp>
      <p:sp>
        <p:nvSpPr>
          <p:cNvPr id="7" name="TextBox 6">
            <a:extLst>
              <a:ext uri="{FF2B5EF4-FFF2-40B4-BE49-F238E27FC236}">
                <a16:creationId xmlns:a16="http://schemas.microsoft.com/office/drawing/2014/main" id="{2C04D01A-AF4F-53F0-13A5-07F30D8B0532}"/>
              </a:ext>
            </a:extLst>
          </p:cNvPr>
          <p:cNvSpPr txBox="1"/>
          <p:nvPr/>
        </p:nvSpPr>
        <p:spPr>
          <a:xfrm>
            <a:off x="259236" y="1726818"/>
            <a:ext cx="11599683" cy="1631216"/>
          </a:xfrm>
          <a:prstGeom prst="rect">
            <a:avLst/>
          </a:prstGeom>
          <a:noFill/>
        </p:spPr>
        <p:txBody>
          <a:bodyPr wrap="square">
            <a:spAutoFit/>
          </a:bodyPr>
          <a:lstStyle/>
          <a:p>
            <a:r>
              <a:rPr lang="en-US" sz="2000" dirty="0">
                <a:solidFill>
                  <a:schemeClr val="tx1">
                    <a:lumMod val="65000"/>
                    <a:lumOff val="35000"/>
                  </a:schemeClr>
                </a:solidFill>
              </a:rPr>
              <a:t>In the above code,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is provided by Spring Data which accepts the entity class and data type of the identifier attribute of the entity class as generic parameters. This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class provides methods to perform different database operations using entity class. Spring Data automatically generates the implementation class at runtime and provides default implementation of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for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class. </a:t>
            </a:r>
            <a:r>
              <a:rPr lang="en-US" sz="2000" dirty="0" err="1">
                <a:solidFill>
                  <a:schemeClr val="tx1">
                    <a:lumMod val="65000"/>
                    <a:lumOff val="35000"/>
                  </a:schemeClr>
                </a:solidFill>
              </a:rPr>
              <a:t>S,o</a:t>
            </a:r>
            <a:r>
              <a:rPr lang="en-US" sz="2000" dirty="0">
                <a:solidFill>
                  <a:schemeClr val="tx1">
                    <a:lumMod val="65000"/>
                    <a:lumOff val="35000"/>
                  </a:schemeClr>
                </a:solidFill>
              </a:rPr>
              <a:t> you can directly use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your service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8CF5037-B9A1-DB13-74B3-06C4220D0EA2}"/>
              </a:ext>
            </a:extLst>
          </p:cNvPr>
          <p:cNvSpPr txBox="1"/>
          <p:nvPr/>
        </p:nvSpPr>
        <p:spPr>
          <a:xfrm>
            <a:off x="909685" y="3582154"/>
            <a:ext cx="10873820" cy="2862322"/>
          </a:xfrm>
          <a:prstGeom prst="rect">
            <a:avLst/>
          </a:prstGeom>
          <a:noFill/>
        </p:spPr>
        <p:txBody>
          <a:bodyPr wrap="square">
            <a:spAutoFit/>
          </a:bodyPr>
          <a:lstStyle/>
          <a:p>
            <a:r>
              <a:rPr lang="en-IN" dirty="0"/>
              <a:t>public class </a:t>
            </a:r>
            <a:r>
              <a:rPr lang="en-IN" dirty="0" err="1"/>
              <a:t>CustomerServiceImpl</a:t>
            </a:r>
            <a:r>
              <a:rPr lang="en-IN" dirty="0"/>
              <a:t> implements </a:t>
            </a:r>
            <a:r>
              <a:rPr lang="en-IN" dirty="0" err="1"/>
              <a:t>CustomerService</a:t>
            </a:r>
            <a:r>
              <a:rPr lang="en-IN" dirty="0"/>
              <a:t>{</a:t>
            </a:r>
          </a:p>
          <a:p>
            <a:r>
              <a:rPr lang="en-IN" dirty="0"/>
              <a:t>  @Autowired</a:t>
            </a:r>
          </a:p>
          <a:p>
            <a:r>
              <a:rPr lang="en-IN" dirty="0"/>
              <a:t>  </a:t>
            </a:r>
            <a:r>
              <a:rPr lang="en-IN" dirty="0" err="1"/>
              <a:t>CustomerRepository</a:t>
            </a:r>
            <a:r>
              <a:rPr lang="en-IN" dirty="0"/>
              <a:t> </a:t>
            </a:r>
            <a:r>
              <a:rPr lang="en-IN" dirty="0" err="1"/>
              <a:t>customerRepository</a:t>
            </a:r>
            <a:r>
              <a:rPr lang="en-IN" dirty="0"/>
              <a:t>;</a:t>
            </a:r>
          </a:p>
          <a:p>
            <a:r>
              <a:rPr lang="en-IN" dirty="0"/>
              <a:t> </a:t>
            </a:r>
          </a:p>
          <a:p>
            <a:r>
              <a:rPr lang="en-IN" dirty="0"/>
              <a:t>  // add customer details</a:t>
            </a:r>
          </a:p>
          <a:p>
            <a:r>
              <a:rPr lang="en-IN" dirty="0"/>
              <a:t>  public void </a:t>
            </a:r>
            <a:r>
              <a:rPr lang="en-IN" dirty="0" err="1"/>
              <a:t>addCustomer</a:t>
            </a:r>
            <a:r>
              <a:rPr lang="en-IN" dirty="0"/>
              <a:t>(Customer customer){</a:t>
            </a:r>
          </a:p>
          <a:p>
            <a:r>
              <a:rPr lang="en-IN" dirty="0"/>
              <a:t>      </a:t>
            </a:r>
            <a:r>
              <a:rPr lang="en-IN" dirty="0" err="1"/>
              <a:t>customerRepository.save</a:t>
            </a:r>
            <a:r>
              <a:rPr lang="en-IN" dirty="0"/>
              <a:t>(customer);</a:t>
            </a:r>
          </a:p>
          <a:p>
            <a:r>
              <a:rPr lang="en-IN" dirty="0"/>
              <a:t>  }</a:t>
            </a:r>
          </a:p>
          <a:p>
            <a:r>
              <a:rPr lang="en-IN" dirty="0"/>
              <a:t>  // rest of the methods</a:t>
            </a:r>
          </a:p>
          <a:p>
            <a:r>
              <a:rPr lang="en-IN" dirty="0"/>
              <a:t>}</a:t>
            </a:r>
          </a:p>
        </p:txBody>
      </p:sp>
    </p:spTree>
    <p:extLst>
      <p:ext uri="{BB962C8B-B14F-4D97-AF65-F5344CB8AC3E}">
        <p14:creationId xmlns:p14="http://schemas.microsoft.com/office/powerpoint/2010/main" val="24607316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878DE-2641-24D2-4CFB-A07ACE9910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B1B5A5-C243-9CEA-8F3C-2530C8CE0E91}"/>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AC7C9E7C-301D-FC81-6580-7B0CCB6550C3}"/>
              </a:ext>
            </a:extLst>
          </p:cNvPr>
          <p:cNvSpPr txBox="1"/>
          <p:nvPr/>
        </p:nvSpPr>
        <p:spPr>
          <a:xfrm>
            <a:off x="710938" y="578186"/>
            <a:ext cx="10770124" cy="1323439"/>
          </a:xfrm>
          <a:prstGeom prst="rect">
            <a:avLst/>
          </a:prstGeom>
          <a:noFill/>
        </p:spPr>
        <p:txBody>
          <a:bodyPr wrap="square">
            <a:spAutoFit/>
          </a:bodyPr>
          <a:lstStyle/>
          <a:p>
            <a:r>
              <a:rPr lang="en-US" sz="2000" dirty="0">
                <a:solidFill>
                  <a:schemeClr val="tx1">
                    <a:lumMod val="65000"/>
                    <a:lumOff val="35000"/>
                  </a:schemeClr>
                </a:solidFill>
                <a:effectLst/>
              </a:rPr>
              <a:t>In the above code, the implementation of save() method is automatically generated to save Customer entity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Similarly, if you have Product entity class, you can define </a:t>
            </a:r>
            <a:r>
              <a:rPr lang="en-US" sz="2000" dirty="0" err="1">
                <a:solidFill>
                  <a:schemeClr val="tx1">
                    <a:lumMod val="65000"/>
                    <a:lumOff val="35000"/>
                  </a:schemeClr>
                </a:solidFill>
                <a:effectLst/>
              </a:rPr>
              <a:t>ProductRepository</a:t>
            </a:r>
            <a:r>
              <a:rPr lang="en-US" sz="2000" dirty="0">
                <a:solidFill>
                  <a:schemeClr val="tx1">
                    <a:lumMod val="65000"/>
                    <a:lumOff val="35000"/>
                  </a:schemeClr>
                </a:solidFill>
                <a:effectLst/>
              </a:rPr>
              <a:t> as follows:</a:t>
            </a:r>
          </a:p>
        </p:txBody>
      </p:sp>
      <p:sp>
        <p:nvSpPr>
          <p:cNvPr id="7" name="TextBox 6">
            <a:extLst>
              <a:ext uri="{FF2B5EF4-FFF2-40B4-BE49-F238E27FC236}">
                <a16:creationId xmlns:a16="http://schemas.microsoft.com/office/drawing/2014/main" id="{72DE4201-6543-B93C-E1B2-D9AA25399126}"/>
              </a:ext>
            </a:extLst>
          </p:cNvPr>
          <p:cNvSpPr txBox="1"/>
          <p:nvPr/>
        </p:nvSpPr>
        <p:spPr>
          <a:xfrm>
            <a:off x="710938" y="2140132"/>
            <a:ext cx="11129128" cy="646331"/>
          </a:xfrm>
          <a:prstGeom prst="rect">
            <a:avLst/>
          </a:prstGeom>
          <a:noFill/>
        </p:spPr>
        <p:txBody>
          <a:bodyPr wrap="square">
            <a:spAutoFit/>
          </a:bodyPr>
          <a:lstStyle/>
          <a:p>
            <a:r>
              <a:rPr lang="en-IN" dirty="0"/>
              <a:t>public </a:t>
            </a:r>
            <a:r>
              <a:rPr lang="en-IN" dirty="0" err="1"/>
              <a:t>ProductRepository</a:t>
            </a:r>
            <a:r>
              <a:rPr lang="en-IN" dirty="0"/>
              <a:t> extends </a:t>
            </a:r>
            <a:r>
              <a:rPr lang="en-IN" dirty="0" err="1"/>
              <a:t>CrudRepository</a:t>
            </a:r>
            <a:r>
              <a:rPr lang="en-IN" dirty="0"/>
              <a:t>&lt;</a:t>
            </a:r>
            <a:r>
              <a:rPr lang="en-IN" dirty="0" err="1"/>
              <a:t>Product,Integer</a:t>
            </a:r>
            <a:r>
              <a:rPr lang="en-IN" dirty="0"/>
              <a:t>&gt;{</a:t>
            </a:r>
          </a:p>
          <a:p>
            <a:r>
              <a:rPr lang="en-IN" dirty="0"/>
              <a:t>}</a:t>
            </a:r>
          </a:p>
        </p:txBody>
      </p:sp>
      <p:sp>
        <p:nvSpPr>
          <p:cNvPr id="9" name="TextBox 8">
            <a:extLst>
              <a:ext uri="{FF2B5EF4-FFF2-40B4-BE49-F238E27FC236}">
                <a16:creationId xmlns:a16="http://schemas.microsoft.com/office/drawing/2014/main" id="{9CFE9CA7-421C-4A09-6FF0-74072A7E5513}"/>
              </a:ext>
            </a:extLst>
          </p:cNvPr>
          <p:cNvSpPr txBox="1"/>
          <p:nvPr/>
        </p:nvSpPr>
        <p:spPr>
          <a:xfrm>
            <a:off x="636308" y="3194375"/>
            <a:ext cx="11129127" cy="1323439"/>
          </a:xfrm>
          <a:prstGeom prst="rect">
            <a:avLst/>
          </a:prstGeom>
          <a:noFill/>
        </p:spPr>
        <p:txBody>
          <a:bodyPr wrap="square">
            <a:spAutoFit/>
          </a:bodyPr>
          <a:lstStyle/>
          <a:p>
            <a:r>
              <a:rPr lang="en-US" sz="2000" dirty="0">
                <a:solidFill>
                  <a:schemeClr val="tx1">
                    <a:lumMod val="65000"/>
                    <a:lumOff val="35000"/>
                  </a:schemeClr>
                </a:solidFill>
                <a:effectLst/>
              </a:rPr>
              <a:t>So, there is no need to implement the code to perform database operations on Product entity. Now you can see that Spring Data reduces the effort required to develop the persistence layer by avoiding repetitive code. It makes the implementation of persistence layer easier and faster.</a:t>
            </a:r>
          </a:p>
          <a:p>
            <a:r>
              <a:rPr lang="en-US" sz="2000" dirty="0">
                <a:solidFill>
                  <a:schemeClr val="tx1">
                    <a:lumMod val="65000"/>
                    <a:lumOff val="35000"/>
                  </a:schemeClr>
                </a:solidFill>
                <a:effectLst/>
              </a:rPr>
              <a:t>Now, you will learn about Spring Data in details.</a:t>
            </a:r>
          </a:p>
        </p:txBody>
      </p:sp>
    </p:spTree>
    <p:extLst>
      <p:ext uri="{BB962C8B-B14F-4D97-AF65-F5344CB8AC3E}">
        <p14:creationId xmlns:p14="http://schemas.microsoft.com/office/powerpoint/2010/main" val="38877972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C38B4D-DA98-EA55-06E6-76ADDE5826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59432-5930-B80D-FD0A-B4BC601897D6}"/>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14B9EF6F-5AA6-FECF-6E86-AD14B3CEAA03}"/>
              </a:ext>
            </a:extLst>
          </p:cNvPr>
          <p:cNvSpPr txBox="1"/>
          <p:nvPr/>
        </p:nvSpPr>
        <p:spPr>
          <a:xfrm>
            <a:off x="853127" y="586175"/>
            <a:ext cx="10704136" cy="1938992"/>
          </a:xfrm>
          <a:prstGeom prst="rect">
            <a:avLst/>
          </a:prstGeom>
          <a:noFill/>
        </p:spPr>
        <p:txBody>
          <a:bodyPr wrap="square">
            <a:spAutoFit/>
          </a:bodyPr>
          <a:lstStyle/>
          <a:p>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 is a high-level project from Spring whose objective is to unify and ease the access to different types of data access technologies including both SQL and NoSQL databases. It simplifies the data access layer by removing the repository (DAO) implementations entirely from your application. Now, the only artifact that needs to be explicitly defined is the interface.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contains a core project and many sub-projects as shown below:</a:t>
            </a:r>
          </a:p>
        </p:txBody>
      </p:sp>
      <p:pic>
        <p:nvPicPr>
          <p:cNvPr id="7" name="Picture 6">
            <a:extLst>
              <a:ext uri="{FF2B5EF4-FFF2-40B4-BE49-F238E27FC236}">
                <a16:creationId xmlns:a16="http://schemas.microsoft.com/office/drawing/2014/main" id="{D1D814FE-94B4-6AB7-88D0-4F35C4BAA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7" y="2849440"/>
            <a:ext cx="4287983" cy="3182636"/>
          </a:xfrm>
          <a:prstGeom prst="rect">
            <a:avLst/>
          </a:prstGeom>
        </p:spPr>
      </p:pic>
    </p:spTree>
    <p:extLst>
      <p:ext uri="{BB962C8B-B14F-4D97-AF65-F5344CB8AC3E}">
        <p14:creationId xmlns:p14="http://schemas.microsoft.com/office/powerpoint/2010/main" val="12050721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376EC-08A9-B1D9-5FB7-00AED8AEA9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F47A5A-79A9-9B86-3EA4-1F0C6FE954CA}"/>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5BAD93D4-6C2F-AA6D-92CE-315EF9A88D7B}"/>
              </a:ext>
            </a:extLst>
          </p:cNvPr>
          <p:cNvSpPr txBox="1"/>
          <p:nvPr/>
        </p:nvSpPr>
        <p:spPr>
          <a:xfrm>
            <a:off x="451701" y="910307"/>
            <a:ext cx="1090209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Core Project</a:t>
            </a:r>
            <a:r>
              <a:rPr lang="en-US" sz="2000" dirty="0">
                <a:solidFill>
                  <a:schemeClr val="tx1">
                    <a:lumMod val="65000"/>
                    <a:lumOff val="35000"/>
                  </a:schemeClr>
                </a:solidFill>
                <a:effectLst/>
              </a:rPr>
              <a:t> provides concepts applicable to all Spring Data projects. It contains </a:t>
            </a:r>
            <a:r>
              <a:rPr lang="en-US" sz="2000" b="1" dirty="0">
                <a:solidFill>
                  <a:schemeClr val="tx1">
                    <a:lumMod val="65000"/>
                    <a:lumOff val="35000"/>
                  </a:schemeClr>
                </a:solidFill>
                <a:effectLst/>
              </a:rPr>
              <a:t>Spring Data Commons</a:t>
            </a:r>
            <a:r>
              <a:rPr lang="en-US" sz="2000" dirty="0">
                <a:solidFill>
                  <a:schemeClr val="tx1">
                    <a:lumMod val="65000"/>
                    <a:lumOff val="35000"/>
                  </a:schemeClr>
                </a:solidFill>
                <a:effectLst/>
              </a:rPr>
              <a:t>. It contains interfaces which are technology independent and supports commonly used database operations.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Sub Projects</a:t>
            </a:r>
            <a:r>
              <a:rPr lang="en-US" sz="2000" dirty="0">
                <a:solidFill>
                  <a:schemeClr val="tx1">
                    <a:lumMod val="65000"/>
                    <a:lumOff val="35000"/>
                  </a:schemeClr>
                </a:solidFill>
                <a:effectLst/>
              </a:rPr>
              <a:t> provide support for most of the data access technologies. Some of the sub projects are as follows:</a:t>
            </a:r>
          </a:p>
        </p:txBody>
      </p:sp>
      <p:pic>
        <p:nvPicPr>
          <p:cNvPr id="7" name="Picture 6">
            <a:extLst>
              <a:ext uri="{FF2B5EF4-FFF2-40B4-BE49-F238E27FC236}">
                <a16:creationId xmlns:a16="http://schemas.microsoft.com/office/drawing/2014/main" id="{14684B02-1D3B-E0AE-42A9-52F90AC2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592" y="3159476"/>
            <a:ext cx="7532016" cy="1553926"/>
          </a:xfrm>
          <a:prstGeom prst="rect">
            <a:avLst/>
          </a:prstGeom>
        </p:spPr>
      </p:pic>
    </p:spTree>
    <p:extLst>
      <p:ext uri="{BB962C8B-B14F-4D97-AF65-F5344CB8AC3E}">
        <p14:creationId xmlns:p14="http://schemas.microsoft.com/office/powerpoint/2010/main" val="189263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9936F0-0CAC-BE79-201B-CCED43E1B5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46FA70-2AB3-80E0-813D-7B220DC61EDD}"/>
              </a:ext>
            </a:extLst>
          </p:cNvPr>
          <p:cNvSpPr>
            <a:spLocks noGrp="1"/>
          </p:cNvSpPr>
          <p:nvPr>
            <p:ph type="sldNum" sz="quarter" idx="12"/>
          </p:nvPr>
        </p:nvSpPr>
        <p:spPr/>
        <p:txBody>
          <a:bodyPr/>
          <a:lstStyle/>
          <a:p>
            <a:fld id="{4A777409-9C5A-4B07-8E32-19F22F7D558C}" type="slidenum">
              <a:rPr lang="en-IN" smtClean="0"/>
              <a:t>190</a:t>
            </a:fld>
            <a:endParaRPr lang="en-IN" dirty="0"/>
          </a:p>
        </p:txBody>
      </p:sp>
      <p:pic>
        <p:nvPicPr>
          <p:cNvPr id="5" name="Picture 4">
            <a:extLst>
              <a:ext uri="{FF2B5EF4-FFF2-40B4-BE49-F238E27FC236}">
                <a16:creationId xmlns:a16="http://schemas.microsoft.com/office/drawing/2014/main" id="{342E628F-C07A-2094-D0D1-A83EEE5C1008}"/>
              </a:ext>
            </a:extLst>
          </p:cNvPr>
          <p:cNvPicPr>
            <a:picLocks noChangeAspect="1"/>
          </p:cNvPicPr>
          <p:nvPr/>
        </p:nvPicPr>
        <p:blipFill>
          <a:blip r:embed="rId2"/>
          <a:stretch>
            <a:fillRect/>
          </a:stretch>
        </p:blipFill>
        <p:spPr>
          <a:xfrm>
            <a:off x="0" y="1012728"/>
            <a:ext cx="12192000" cy="2154678"/>
          </a:xfrm>
          <a:prstGeom prst="rect">
            <a:avLst/>
          </a:prstGeom>
        </p:spPr>
      </p:pic>
      <p:sp>
        <p:nvSpPr>
          <p:cNvPr id="7" name="TextBox 6">
            <a:extLst>
              <a:ext uri="{FF2B5EF4-FFF2-40B4-BE49-F238E27FC236}">
                <a16:creationId xmlns:a16="http://schemas.microsoft.com/office/drawing/2014/main" id="{D0BE0A9A-DB90-8BC3-33A7-92D0C34C4E63}"/>
              </a:ext>
            </a:extLst>
          </p:cNvPr>
          <p:cNvSpPr txBox="1"/>
          <p:nvPr/>
        </p:nvSpPr>
        <p:spPr>
          <a:xfrm>
            <a:off x="89554" y="3676483"/>
            <a:ext cx="12102446" cy="707886"/>
          </a:xfrm>
          <a:prstGeom prst="rect">
            <a:avLst/>
          </a:prstGeom>
          <a:noFill/>
        </p:spPr>
        <p:txBody>
          <a:bodyPr wrap="square">
            <a:spAutoFit/>
          </a:bodyPr>
          <a:lstStyle/>
          <a:p>
            <a:r>
              <a:rPr lang="en-US" sz="2000" dirty="0">
                <a:solidFill>
                  <a:schemeClr val="tx1">
                    <a:lumMod val="65000"/>
                    <a:lumOff val="35000"/>
                  </a:schemeClr>
                </a:solidFill>
              </a:rPr>
              <a:t>Now that, you have understood the importance and utility of Spring Data, you will now quickly see a demonstration of Spring Data.</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2509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4E98AD-7853-8E87-E1AF-6E360EE8D9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41A78-0E28-CC25-E467-5B88810DC32C}"/>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EA97AEB1-EDAA-CC09-44D1-4BDA19A7D4DD}"/>
              </a:ext>
            </a:extLst>
          </p:cNvPr>
          <p:cNvSpPr txBox="1"/>
          <p:nvPr/>
        </p:nvSpPr>
        <p:spPr>
          <a:xfrm>
            <a:off x="1060516" y="484637"/>
            <a:ext cx="6099142" cy="461665"/>
          </a:xfrm>
          <a:prstGeom prst="rect">
            <a:avLst/>
          </a:prstGeom>
          <a:noFill/>
        </p:spPr>
        <p:txBody>
          <a:bodyPr wrap="square">
            <a:spAutoFit/>
          </a:bodyPr>
          <a:lstStyle/>
          <a:p>
            <a:r>
              <a:rPr lang="en-IN" sz="2400" b="1" dirty="0"/>
              <a:t>Spring Data - Demo </a:t>
            </a:r>
          </a:p>
        </p:txBody>
      </p:sp>
      <p:sp>
        <p:nvSpPr>
          <p:cNvPr id="7" name="TextBox 6">
            <a:extLst>
              <a:ext uri="{FF2B5EF4-FFF2-40B4-BE49-F238E27FC236}">
                <a16:creationId xmlns:a16="http://schemas.microsoft.com/office/drawing/2014/main" id="{B3FE2125-F671-C293-70CA-80B81FBA53A5}"/>
              </a:ext>
            </a:extLst>
          </p:cNvPr>
          <p:cNvSpPr txBox="1"/>
          <p:nvPr/>
        </p:nvSpPr>
        <p:spPr>
          <a:xfrm>
            <a:off x="98981" y="917912"/>
            <a:ext cx="11994037" cy="5940088"/>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insert and fetch customer details to and from a relational database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 the steps given below to perform the insert and fetch operations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 Create a Spring Boot project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a:t>
            </a:r>
            <a:r>
              <a:rPr lang="en-US" sz="2000" b="1" dirty="0">
                <a:solidFill>
                  <a:schemeClr val="tx1">
                    <a:lumMod val="65000"/>
                    <a:lumOff val="35000"/>
                  </a:schemeClr>
                </a:solidFill>
                <a:effectLst/>
              </a:rPr>
              <a:t>Spring </a:t>
            </a:r>
            <a:r>
              <a:rPr lang="en-US" sz="2000" b="1"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effectLst/>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 Version: 17</a:t>
            </a:r>
          </a:p>
          <a:p>
            <a:pPr>
              <a:buFont typeface="Arial" panose="020B0604020202020204" pitchFamily="34" charset="0"/>
              <a:buChar char="•"/>
            </a:pPr>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 Create the database and table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MySQL terminal and execute the following command:</a:t>
            </a:r>
          </a:p>
        </p:txBody>
      </p:sp>
    </p:spTree>
    <p:extLst>
      <p:ext uri="{BB962C8B-B14F-4D97-AF65-F5344CB8AC3E}">
        <p14:creationId xmlns:p14="http://schemas.microsoft.com/office/powerpoint/2010/main" val="11577113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A51017-E56E-92BE-052B-FFE3BDC5FC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08997D-B49C-5D0B-5B19-F79961F51F06}"/>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D9FB3C04-79A1-524E-A541-92875FA9FC87}"/>
              </a:ext>
            </a:extLst>
          </p:cNvPr>
          <p:cNvSpPr txBox="1"/>
          <p:nvPr/>
        </p:nvSpPr>
        <p:spPr>
          <a:xfrm>
            <a:off x="900260" y="610114"/>
            <a:ext cx="11156622" cy="3970318"/>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9136 day);</a:t>
            </a:r>
          </a:p>
          <a:p>
            <a:r>
              <a:rPr lang="en-IN" dirty="0"/>
              <a:t>commit;</a:t>
            </a:r>
          </a:p>
          <a:p>
            <a:r>
              <a:rPr lang="en-IN" dirty="0"/>
              <a:t>select * from customer;</a:t>
            </a:r>
          </a:p>
        </p:txBody>
      </p:sp>
      <p:sp>
        <p:nvSpPr>
          <p:cNvPr id="7" name="TextBox 6">
            <a:extLst>
              <a:ext uri="{FF2B5EF4-FFF2-40B4-BE49-F238E27FC236}">
                <a16:creationId xmlns:a16="http://schemas.microsoft.com/office/drawing/2014/main" id="{4D8818CA-7633-E5B9-7492-C0CEF014D53C}"/>
              </a:ext>
            </a:extLst>
          </p:cNvPr>
          <p:cNvSpPr txBox="1"/>
          <p:nvPr/>
        </p:nvSpPr>
        <p:spPr>
          <a:xfrm>
            <a:off x="408102" y="4987872"/>
            <a:ext cx="11375796" cy="707886"/>
          </a:xfrm>
          <a:prstGeom prst="rect">
            <a:avLst/>
          </a:prstGeom>
          <a:noFill/>
        </p:spPr>
        <p:txBody>
          <a:bodyPr wrap="square">
            <a:spAutoFit/>
          </a:bodyPr>
          <a:lstStyle/>
          <a:p>
            <a:r>
              <a:rPr lang="en-US" sz="2000" b="1" dirty="0">
                <a:solidFill>
                  <a:schemeClr val="tx1">
                    <a:lumMod val="65000"/>
                    <a:lumOff val="35000"/>
                  </a:schemeClr>
                </a:solidFill>
                <a:effectLst/>
              </a:rPr>
              <a:t>Step 3 : Configure the </a:t>
            </a:r>
            <a:r>
              <a:rPr lang="en-US" sz="2000" b="1" dirty="0" err="1">
                <a:solidFill>
                  <a:schemeClr val="tx1">
                    <a:lumMod val="65000"/>
                    <a:lumOff val="35000"/>
                  </a:schemeClr>
                </a:solidFill>
                <a:effectLst/>
              </a:rPr>
              <a:t>Datasource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following properties for MySQL:</a:t>
            </a:r>
          </a:p>
        </p:txBody>
      </p:sp>
    </p:spTree>
    <p:extLst>
      <p:ext uri="{BB962C8B-B14F-4D97-AF65-F5344CB8AC3E}">
        <p14:creationId xmlns:p14="http://schemas.microsoft.com/office/powerpoint/2010/main" val="317788861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6652E-4E63-091E-095F-2EECBA64C8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260868-0702-81FB-E753-42E162D2D59E}"/>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5ECDA8D7-F35F-58BD-765C-B326F45B4108}"/>
              </a:ext>
            </a:extLst>
          </p:cNvPr>
          <p:cNvSpPr txBox="1"/>
          <p:nvPr/>
        </p:nvSpPr>
        <p:spPr>
          <a:xfrm>
            <a:off x="117834" y="1154685"/>
            <a:ext cx="11835354"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customer_db?createDatabaseIfNotExist</a:t>
            </a:r>
            <a:r>
              <a:rPr lang="en-IN" dirty="0"/>
              <a:t>=true</a:t>
            </a:r>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3D18D7C6-A0F7-E452-142C-61F3D45FF967}"/>
              </a:ext>
            </a:extLst>
          </p:cNvPr>
          <p:cNvSpPr txBox="1"/>
          <p:nvPr/>
        </p:nvSpPr>
        <p:spPr>
          <a:xfrm>
            <a:off x="117834" y="3871762"/>
            <a:ext cx="12005036" cy="707886"/>
          </a:xfrm>
          <a:prstGeom prst="rect">
            <a:avLst/>
          </a:prstGeom>
          <a:noFill/>
        </p:spPr>
        <p:txBody>
          <a:bodyPr wrap="square">
            <a:spAutoFit/>
          </a:bodyPr>
          <a:lstStyle/>
          <a:p>
            <a:r>
              <a:rPr lang="en-US" sz="2000" b="1" dirty="0">
                <a:solidFill>
                  <a:schemeClr val="tx1">
                    <a:lumMod val="65000"/>
                    <a:lumOff val="35000"/>
                  </a:schemeClr>
                </a:solidFill>
                <a:effectLst/>
              </a:rPr>
              <a:t>Step 4: Create entity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entity class in </a:t>
            </a:r>
            <a:r>
              <a:rPr lang="en-US" sz="2000" dirty="0" err="1">
                <a:solidFill>
                  <a:schemeClr val="tx1">
                    <a:lumMod val="65000"/>
                    <a:lumOff val="35000"/>
                  </a:schemeClr>
                </a:solidFill>
                <a:effectLst/>
              </a:rPr>
              <a:t>com.hnd.entity</a:t>
            </a:r>
            <a:r>
              <a:rPr lang="en-US" sz="2000" dirty="0">
                <a:solidFill>
                  <a:schemeClr val="tx1">
                    <a:lumMod val="65000"/>
                    <a:lumOff val="35000"/>
                  </a:schemeClr>
                </a:solidFill>
                <a:effectLst/>
              </a:rPr>
              <a:t> package:</a:t>
            </a:r>
          </a:p>
        </p:txBody>
      </p:sp>
      <p:sp>
        <p:nvSpPr>
          <p:cNvPr id="9" name="TextBox 8">
            <a:extLst>
              <a:ext uri="{FF2B5EF4-FFF2-40B4-BE49-F238E27FC236}">
                <a16:creationId xmlns:a16="http://schemas.microsoft.com/office/drawing/2014/main" id="{9A43B143-1812-44A9-C73E-04EAF9CE40D7}"/>
              </a:ext>
            </a:extLst>
          </p:cNvPr>
          <p:cNvSpPr txBox="1"/>
          <p:nvPr/>
        </p:nvSpPr>
        <p:spPr>
          <a:xfrm>
            <a:off x="199533" y="4579648"/>
            <a:ext cx="12074166" cy="2585323"/>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62106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06C89C-C427-4606-E2EB-E8C3EE02BC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45182-140A-E5EE-5A82-04E06DB1ED01}"/>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678F75FF-1C95-6894-4675-648E4CA88C0D}"/>
              </a:ext>
            </a:extLst>
          </p:cNvPr>
          <p:cNvSpPr txBox="1"/>
          <p:nvPr/>
        </p:nvSpPr>
        <p:spPr>
          <a:xfrm>
            <a:off x="424207" y="741477"/>
            <a:ext cx="12028602" cy="6463308"/>
          </a:xfrm>
          <a:prstGeom prst="rect">
            <a:avLst/>
          </a:prstGeom>
          <a:noFill/>
        </p:spPr>
        <p:txBody>
          <a:bodyPr wrap="square">
            <a:spAutoFit/>
          </a:bodyPr>
          <a:lstStyle/>
          <a:p>
            <a:r>
              <a:rPr lang="en-IN" dirty="0"/>
              <a:t>public Customer() {</a:t>
            </a:r>
          </a:p>
          <a:p>
            <a:r>
              <a:rPr lang="en-IN" dirty="0"/>
              <a:t>		super();</a:t>
            </a:r>
          </a:p>
          <a:p>
            <a:r>
              <a:rPr lang="en-IN" dirty="0"/>
              <a:t>	}</a:t>
            </a:r>
          </a:p>
          <a:p>
            <a:r>
              <a:rPr lang="en-IN" dirty="0"/>
              <a:t>	public Customer(Integer </a:t>
            </a:r>
            <a:r>
              <a:rPr lang="en-IN" dirty="0" err="1"/>
              <a:t>customerId</a:t>
            </a:r>
            <a:r>
              <a:rPr lang="en-IN" dirty="0"/>
              <a:t>, String </a:t>
            </a:r>
            <a:r>
              <a:rPr lang="en-IN" dirty="0" err="1"/>
              <a:t>emailId</a:t>
            </a:r>
            <a:r>
              <a:rPr lang="en-IN" dirty="0"/>
              <a:t>, String name, </a:t>
            </a:r>
            <a:r>
              <a:rPr lang="en-IN" dirty="0" err="1"/>
              <a:t>LocalDate</a:t>
            </a:r>
            <a:r>
              <a:rPr lang="en-IN" dirty="0"/>
              <a:t> </a:t>
            </a:r>
            <a:r>
              <a:rPr lang="en-IN" dirty="0" err="1"/>
              <a:t>dateOfBirth</a:t>
            </a:r>
            <a:r>
              <a:rPr lang="en-IN" dirty="0"/>
              <a:t>) {</a:t>
            </a:r>
          </a:p>
          <a:p>
            <a:r>
              <a:rPr lang="en-IN" dirty="0"/>
              <a:t>		super();</a:t>
            </a:r>
          </a:p>
          <a:p>
            <a:r>
              <a:rPr lang="en-IN" dirty="0"/>
              <a:t>		</a:t>
            </a:r>
            <a:r>
              <a:rPr lang="en-IN" dirty="0" err="1"/>
              <a:t>this.customerId</a:t>
            </a:r>
            <a:r>
              <a:rPr lang="en-IN" dirty="0"/>
              <a:t> = </a:t>
            </a:r>
            <a:r>
              <a:rPr lang="en-IN" dirty="0" err="1"/>
              <a:t>customerId</a:t>
            </a:r>
            <a:r>
              <a:rPr lang="en-IN" dirty="0"/>
              <a:t>;</a:t>
            </a:r>
          </a:p>
          <a:p>
            <a:r>
              <a:rPr lang="en-IN" dirty="0"/>
              <a:t>		</a:t>
            </a:r>
            <a:r>
              <a:rPr lang="en-IN" dirty="0" err="1"/>
              <a:t>this.emailId</a:t>
            </a:r>
            <a:r>
              <a:rPr lang="en-IN" dirty="0"/>
              <a:t> = </a:t>
            </a:r>
            <a:r>
              <a:rPr lang="en-IN" dirty="0" err="1"/>
              <a:t>emailId</a:t>
            </a:r>
            <a:r>
              <a:rPr lang="en-IN" dirty="0"/>
              <a:t>;</a:t>
            </a:r>
          </a:p>
          <a:p>
            <a:r>
              <a:rPr lang="en-IN" dirty="0"/>
              <a:t>		this.name = name;</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0621217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CE2CF6-6866-413B-A470-D119E2D56B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0BC1CB-6B0B-44BC-18A7-CC5FC7E53946}"/>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DC7E9DE8-02E3-763B-C5D0-FF3C445A2BB9}"/>
              </a:ext>
            </a:extLst>
          </p:cNvPr>
          <p:cNvSpPr txBox="1"/>
          <p:nvPr/>
        </p:nvSpPr>
        <p:spPr>
          <a:xfrm>
            <a:off x="989814" y="581332"/>
            <a:ext cx="1181178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8515200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F42F2-A8E1-E0B1-6463-27005BE1CC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8AD9F-9F29-68F9-67ED-A6B64FBC013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038CFCDB-DA5A-B4FF-9880-B7C77B84D1B5}"/>
              </a:ext>
            </a:extLst>
          </p:cNvPr>
          <p:cNvSpPr txBox="1"/>
          <p:nvPr/>
        </p:nvSpPr>
        <p:spPr>
          <a:xfrm>
            <a:off x="696799" y="783490"/>
            <a:ext cx="1149520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8185783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DFE80F-EAEB-4BF4-2471-96A676C9BA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147CD9-5C5D-811F-0D53-7DAAD23A60CF}"/>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310AC8E6-6EE1-44FF-8656-39888CA34BE3}"/>
              </a:ext>
            </a:extLst>
          </p:cNvPr>
          <p:cNvSpPr txBox="1"/>
          <p:nvPr/>
        </p:nvSpPr>
        <p:spPr>
          <a:xfrm>
            <a:off x="989029" y="553527"/>
            <a:ext cx="9719820" cy="707886"/>
          </a:xfrm>
          <a:prstGeom prst="rect">
            <a:avLst/>
          </a:prstGeom>
          <a:noFill/>
        </p:spPr>
        <p:txBody>
          <a:bodyPr wrap="square">
            <a:spAutoFit/>
          </a:bodyPr>
          <a:lstStyle/>
          <a:p>
            <a:r>
              <a:rPr lang="en-US" sz="2000" b="1" dirty="0">
                <a:solidFill>
                  <a:schemeClr val="tx1">
                    <a:lumMod val="65000"/>
                    <a:lumOff val="35000"/>
                  </a:schemeClr>
                </a:solidFill>
                <a:effectLst/>
              </a:rPr>
              <a:t>Step 5: Create repository interface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repository in </a:t>
            </a:r>
            <a:r>
              <a:rPr lang="en-US" sz="2000" dirty="0" err="1">
                <a:solidFill>
                  <a:schemeClr val="tx1">
                    <a:lumMod val="65000"/>
                    <a:lumOff val="35000"/>
                  </a:schemeClr>
                </a:solidFill>
                <a:effectLst/>
              </a:rPr>
              <a:t>com.hnd.repository</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B78F14A7-EE59-6BF9-1CC7-CD743D58BADD}"/>
              </a:ext>
            </a:extLst>
          </p:cNvPr>
          <p:cNvSpPr txBox="1"/>
          <p:nvPr/>
        </p:nvSpPr>
        <p:spPr>
          <a:xfrm>
            <a:off x="306370" y="1470111"/>
            <a:ext cx="114111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com.hnd.entity.CustomerEntity</a:t>
            </a:r>
            <a:r>
              <a:rPr lang="en-IN" dirty="0"/>
              <a:t>;</a:t>
            </a:r>
          </a:p>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a:t>
            </a:r>
          </a:p>
        </p:txBody>
      </p:sp>
      <p:sp>
        <p:nvSpPr>
          <p:cNvPr id="9" name="TextBox 8">
            <a:extLst>
              <a:ext uri="{FF2B5EF4-FFF2-40B4-BE49-F238E27FC236}">
                <a16:creationId xmlns:a16="http://schemas.microsoft.com/office/drawing/2014/main" id="{A8F8CA52-7E49-57F1-5190-5F667F5C68F9}"/>
              </a:ext>
            </a:extLst>
          </p:cNvPr>
          <p:cNvSpPr txBox="1"/>
          <p:nvPr/>
        </p:nvSpPr>
        <p:spPr>
          <a:xfrm>
            <a:off x="989029" y="3075057"/>
            <a:ext cx="10210014" cy="707886"/>
          </a:xfrm>
          <a:prstGeom prst="rect">
            <a:avLst/>
          </a:prstGeom>
          <a:noFill/>
        </p:spPr>
        <p:txBody>
          <a:bodyPr wrap="square">
            <a:spAutoFit/>
          </a:bodyPr>
          <a:lstStyle/>
          <a:p>
            <a:r>
              <a:rPr lang="en-US" sz="2000" b="1" dirty="0">
                <a:solidFill>
                  <a:schemeClr val="tx1">
                    <a:lumMod val="65000"/>
                    <a:lumOff val="35000"/>
                  </a:schemeClr>
                </a:solidFill>
                <a:effectLst/>
              </a:rPr>
              <a:t>Step 6: Modify the application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Modify the application class as follows:</a:t>
            </a:r>
          </a:p>
        </p:txBody>
      </p:sp>
      <p:sp>
        <p:nvSpPr>
          <p:cNvPr id="11" name="TextBox 10">
            <a:extLst>
              <a:ext uri="{FF2B5EF4-FFF2-40B4-BE49-F238E27FC236}">
                <a16:creationId xmlns:a16="http://schemas.microsoft.com/office/drawing/2014/main" id="{505FE474-97CC-F737-3E12-441199C735E8}"/>
              </a:ext>
            </a:extLst>
          </p:cNvPr>
          <p:cNvSpPr txBox="1"/>
          <p:nvPr/>
        </p:nvSpPr>
        <p:spPr>
          <a:xfrm>
            <a:off x="226243" y="3782943"/>
            <a:ext cx="12192000" cy="3416320"/>
          </a:xfrm>
          <a:prstGeom prst="rect">
            <a:avLst/>
          </a:prstGeom>
          <a:noFill/>
        </p:spPr>
        <p:txBody>
          <a:bodyPr wrap="square">
            <a:spAutoFit/>
          </a:bodyPr>
          <a:lstStyle/>
          <a:p>
            <a:r>
              <a:rPr lang="en-IN" dirty="0"/>
              <a:t>@SpringBootApplication</a:t>
            </a:r>
          </a:p>
          <a:p>
            <a:r>
              <a:rPr lang="en-IN" dirty="0"/>
              <a:t>public class </a:t>
            </a:r>
            <a:r>
              <a:rPr lang="en-IN" dirty="0" err="1"/>
              <a:t>DemoSpringDataApplication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DemoSpringDataApplication.class</a:t>
            </a:r>
            <a:r>
              <a:rPr lang="en-IN" dirty="0"/>
              <a:t>);</a:t>
            </a:r>
          </a:p>
          <a:p>
            <a:r>
              <a:rPr lang="en-IN" dirty="0"/>
              <a:t>	@Autowired</a:t>
            </a:r>
          </a:p>
          <a:p>
            <a:r>
              <a:rPr lang="en-IN" dirty="0"/>
              <a:t>	</a:t>
            </a:r>
            <a:r>
              <a:rPr lang="en-IN" dirty="0" err="1"/>
              <a:t>CustomerRespository</a:t>
            </a:r>
            <a:r>
              <a:rPr lang="en-IN" dirty="0"/>
              <a:t> </a:t>
            </a:r>
            <a:r>
              <a:rPr lang="en-IN" dirty="0" err="1"/>
              <a:t>customerRepository</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Customer customer1 = new Customer(2, "monica@hnd.com", "Monica", </a:t>
            </a:r>
            <a:r>
              <a:rPr lang="en-IN" dirty="0" err="1"/>
              <a:t>LocalDate.of</a:t>
            </a:r>
            <a:r>
              <a:rPr lang="en-IN" dirty="0"/>
              <a:t>(1987, 4, 2));</a:t>
            </a:r>
          </a:p>
          <a:p>
            <a:r>
              <a:rPr lang="en-IN" dirty="0"/>
              <a:t>		Customer customer2 = new Customer(3, "allen@hnd.com", "Allen", </a:t>
            </a:r>
            <a:r>
              <a:rPr lang="en-IN" dirty="0" err="1"/>
              <a:t>LocalDate.of</a:t>
            </a:r>
            <a:r>
              <a:rPr lang="en-IN" dirty="0"/>
              <a:t>(1980, 4, 2));</a:t>
            </a:r>
          </a:p>
          <a:p>
            <a:r>
              <a:rPr lang="en-IN" dirty="0"/>
              <a:t>		</a:t>
            </a:r>
          </a:p>
        </p:txBody>
      </p:sp>
    </p:spTree>
    <p:extLst>
      <p:ext uri="{BB962C8B-B14F-4D97-AF65-F5344CB8AC3E}">
        <p14:creationId xmlns:p14="http://schemas.microsoft.com/office/powerpoint/2010/main" val="32712389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8E4C70-EEB5-EF95-93E2-68E9B723CE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48D224-6E70-CA2A-BC0B-F639A309DCA3}"/>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0AB1DF15-C685-8129-716B-DDFA4CD4B517}"/>
              </a:ext>
            </a:extLst>
          </p:cNvPr>
          <p:cNvSpPr txBox="1"/>
          <p:nvPr/>
        </p:nvSpPr>
        <p:spPr>
          <a:xfrm>
            <a:off x="532613" y="963331"/>
            <a:ext cx="11392293" cy="4247317"/>
          </a:xfrm>
          <a:prstGeom prst="rect">
            <a:avLst/>
          </a:prstGeom>
          <a:noFill/>
        </p:spPr>
        <p:txBody>
          <a:bodyPr wrap="square">
            <a:spAutoFit/>
          </a:bodyPr>
          <a:lstStyle/>
          <a:p>
            <a:r>
              <a:rPr lang="en-IN" dirty="0"/>
              <a:t>// save customers</a:t>
            </a:r>
          </a:p>
          <a:p>
            <a:r>
              <a:rPr lang="en-IN" dirty="0"/>
              <a:t>		</a:t>
            </a:r>
            <a:r>
              <a:rPr lang="en-IN" dirty="0" err="1"/>
              <a:t>customerRepository.save</a:t>
            </a:r>
            <a:r>
              <a:rPr lang="en-IN" dirty="0"/>
              <a:t>(customer1);</a:t>
            </a:r>
          </a:p>
          <a:p>
            <a:r>
              <a:rPr lang="en-IN" dirty="0"/>
              <a:t>		</a:t>
            </a:r>
            <a:r>
              <a:rPr lang="en-IN" dirty="0" err="1"/>
              <a:t>customerRepository.save</a:t>
            </a:r>
            <a:r>
              <a:rPr lang="en-IN" dirty="0"/>
              <a:t>(customer2);</a:t>
            </a:r>
          </a:p>
          <a:p>
            <a:r>
              <a:rPr lang="en-IN" dirty="0"/>
              <a:t>		// fetch customer by id</a:t>
            </a:r>
          </a:p>
          <a:p>
            <a:r>
              <a:rPr lang="en-IN" dirty="0"/>
              <a:t>		LOGGER.info("Customer fetched by </a:t>
            </a:r>
            <a:r>
              <a:rPr lang="en-IN" dirty="0" err="1"/>
              <a:t>findById</a:t>
            </a:r>
            <a:r>
              <a:rPr lang="en-IN" dirty="0"/>
              <a:t>(1)");</a:t>
            </a:r>
          </a:p>
          <a:p>
            <a:r>
              <a:rPr lang="en-IN" dirty="0"/>
              <a:t>		LOGGER.info("-------------------------------");</a:t>
            </a:r>
          </a:p>
          <a:p>
            <a:r>
              <a:rPr lang="en-IN" dirty="0"/>
              <a:t>		Customer customer3 = </a:t>
            </a:r>
            <a:r>
              <a:rPr lang="en-IN" dirty="0" err="1"/>
              <a:t>customerRepository.findById</a:t>
            </a:r>
            <a:r>
              <a:rPr lang="en-IN" dirty="0"/>
              <a:t>(1).get();</a:t>
            </a:r>
          </a:p>
          <a:p>
            <a:r>
              <a:rPr lang="en-IN" dirty="0"/>
              <a:t>		LOGGER.info(customer3);</a:t>
            </a:r>
          </a:p>
          <a:p>
            <a:r>
              <a:rPr lang="en-IN" dirty="0"/>
              <a:t>		// fetching all customers</a:t>
            </a:r>
          </a:p>
          <a:p>
            <a:r>
              <a:rPr lang="en-IN" dirty="0"/>
              <a:t>		LOGGER.info("Customers fetched by </a:t>
            </a:r>
            <a:r>
              <a:rPr lang="en-IN" dirty="0" err="1"/>
              <a:t>findAll</a:t>
            </a:r>
            <a:r>
              <a:rPr lang="en-IN" dirty="0"/>
              <a:t>()");</a:t>
            </a:r>
          </a:p>
          <a:p>
            <a:r>
              <a:rPr lang="en-IN" dirty="0"/>
              <a:t>		LOGGER.info("-------------------------------");</a:t>
            </a:r>
          </a:p>
          <a:p>
            <a:r>
              <a:rPr lang="en-IN" dirty="0"/>
              <a:t>		</a:t>
            </a:r>
            <a:r>
              <a:rPr lang="en-IN" dirty="0" err="1"/>
              <a:t>Iterable</a:t>
            </a:r>
            <a:r>
              <a:rPr lang="en-IN" dirty="0"/>
              <a:t>&lt;Customer&gt; customers = </a:t>
            </a:r>
            <a:r>
              <a:rPr lang="en-IN" dirty="0" err="1"/>
              <a:t>customerRepository.findAll</a:t>
            </a:r>
            <a:r>
              <a:rPr lang="en-IN" dirty="0"/>
              <a:t>();</a:t>
            </a:r>
          </a:p>
          <a:p>
            <a:r>
              <a:rPr lang="en-IN" dirty="0"/>
              <a:t>		</a:t>
            </a:r>
            <a:r>
              <a:rPr lang="en-IN" dirty="0" err="1"/>
              <a:t>customers.forEach</a:t>
            </a:r>
            <a:r>
              <a:rPr lang="en-IN" dirty="0"/>
              <a:t>(LOGGER::info);</a:t>
            </a:r>
          </a:p>
          <a:p>
            <a:r>
              <a:rPr lang="en-IN" dirty="0"/>
              <a:t>	}</a:t>
            </a:r>
          </a:p>
          <a:p>
            <a:r>
              <a:rPr lang="en-IN" dirty="0"/>
              <a:t>}</a:t>
            </a:r>
          </a:p>
        </p:txBody>
      </p:sp>
    </p:spTree>
    <p:extLst>
      <p:ext uri="{BB962C8B-B14F-4D97-AF65-F5344CB8AC3E}">
        <p14:creationId xmlns:p14="http://schemas.microsoft.com/office/powerpoint/2010/main" val="401972432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3A380-EE2F-A040-D2A4-17B66E50CF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ECE718-F8F7-7C80-7EFD-61DAF8FD4AFE}"/>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8ACB0FCB-C7D7-0389-DEE9-D8DEED2648DC}"/>
              </a:ext>
            </a:extLst>
          </p:cNvPr>
          <p:cNvSpPr txBox="1"/>
          <p:nvPr/>
        </p:nvSpPr>
        <p:spPr>
          <a:xfrm>
            <a:off x="989028" y="735538"/>
            <a:ext cx="10364771" cy="707886"/>
          </a:xfrm>
          <a:prstGeom prst="rect">
            <a:avLst/>
          </a:prstGeom>
          <a:noFill/>
        </p:spPr>
        <p:txBody>
          <a:bodyPr wrap="square">
            <a:spAutoFit/>
          </a:bodyPr>
          <a:lstStyle/>
          <a:p>
            <a:r>
              <a:rPr lang="en-US" sz="2000" b="1" dirty="0">
                <a:solidFill>
                  <a:schemeClr val="tx1">
                    <a:lumMod val="65000"/>
                    <a:lumOff val="35000"/>
                  </a:schemeClr>
                </a:solidFill>
                <a:effectLst/>
              </a:rPr>
              <a:t>Step 8: Execute the application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see the output as shown below:</a:t>
            </a:r>
          </a:p>
        </p:txBody>
      </p:sp>
      <p:pic>
        <p:nvPicPr>
          <p:cNvPr id="7" name="Picture 6">
            <a:extLst>
              <a:ext uri="{FF2B5EF4-FFF2-40B4-BE49-F238E27FC236}">
                <a16:creationId xmlns:a16="http://schemas.microsoft.com/office/drawing/2014/main" id="{78B1F1DC-436A-9329-5518-CF427BC96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037" y="1732479"/>
            <a:ext cx="7060676" cy="1781362"/>
          </a:xfrm>
          <a:prstGeom prst="rect">
            <a:avLst/>
          </a:prstGeom>
        </p:spPr>
      </p:pic>
      <p:sp>
        <p:nvSpPr>
          <p:cNvPr id="9" name="TextBox 8">
            <a:extLst>
              <a:ext uri="{FF2B5EF4-FFF2-40B4-BE49-F238E27FC236}">
                <a16:creationId xmlns:a16="http://schemas.microsoft.com/office/drawing/2014/main" id="{9ED6E07D-877D-6A86-FA1B-77D7DA08B63D}"/>
              </a:ext>
            </a:extLst>
          </p:cNvPr>
          <p:cNvSpPr txBox="1"/>
          <p:nvPr/>
        </p:nvSpPr>
        <p:spPr>
          <a:xfrm>
            <a:off x="1081332" y="3885823"/>
            <a:ext cx="10180162" cy="400110"/>
          </a:xfrm>
          <a:prstGeom prst="rect">
            <a:avLst/>
          </a:prstGeom>
          <a:noFill/>
        </p:spPr>
        <p:txBody>
          <a:bodyPr wrap="square">
            <a:spAutoFit/>
          </a:bodyPr>
          <a:lstStyle/>
          <a:p>
            <a:r>
              <a:rPr lang="en-US" sz="2000" dirty="0">
                <a:solidFill>
                  <a:schemeClr val="tx1">
                    <a:lumMod val="65000"/>
                    <a:lumOff val="35000"/>
                  </a:schemeClr>
                </a:solidFill>
              </a:rPr>
              <a:t>In this demo, you have seen how to use Spring Data for interacting with relational database.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383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3F106A-EDD2-F606-B67E-3BD50AB411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4FEDF2-9AD4-6093-6E82-094D59B78241}"/>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2B14E6D8-3B1C-E223-DF14-7601BEC5ABE8}"/>
              </a:ext>
            </a:extLst>
          </p:cNvPr>
          <p:cNvSpPr txBox="1"/>
          <p:nvPr/>
        </p:nvSpPr>
        <p:spPr>
          <a:xfrm>
            <a:off x="989029" y="522344"/>
            <a:ext cx="6099142" cy="461665"/>
          </a:xfrm>
          <a:prstGeom prst="rect">
            <a:avLst/>
          </a:prstGeom>
          <a:noFill/>
        </p:spPr>
        <p:txBody>
          <a:bodyPr wrap="square">
            <a:spAutoFit/>
          </a:bodyPr>
          <a:lstStyle/>
          <a:p>
            <a:r>
              <a:rPr lang="en-IN" sz="2400" b="1" dirty="0"/>
              <a:t>Spring Data Repositories </a:t>
            </a:r>
          </a:p>
        </p:txBody>
      </p:sp>
      <p:sp>
        <p:nvSpPr>
          <p:cNvPr id="7" name="TextBox 6">
            <a:extLst>
              <a:ext uri="{FF2B5EF4-FFF2-40B4-BE49-F238E27FC236}">
                <a16:creationId xmlns:a16="http://schemas.microsoft.com/office/drawing/2014/main" id="{E67D9E66-D37D-CD9A-6CFD-7461F4FCD6DE}"/>
              </a:ext>
            </a:extLst>
          </p:cNvPr>
          <p:cNvSpPr txBox="1"/>
          <p:nvPr/>
        </p:nvSpPr>
        <p:spPr>
          <a:xfrm>
            <a:off x="122548" y="1103184"/>
            <a:ext cx="11689237" cy="707886"/>
          </a:xfrm>
          <a:prstGeom prst="rect">
            <a:avLst/>
          </a:prstGeom>
          <a:noFill/>
        </p:spPr>
        <p:txBody>
          <a:bodyPr wrap="square">
            <a:spAutoFit/>
          </a:bodyPr>
          <a:lstStyle/>
          <a:p>
            <a:r>
              <a:rPr lang="en-US" sz="2000" dirty="0">
                <a:solidFill>
                  <a:schemeClr val="tx1">
                    <a:lumMod val="65000"/>
                    <a:lumOff val="35000"/>
                  </a:schemeClr>
                </a:solidFill>
              </a:rPr>
              <a:t>Spring Data contains repositories which are interfaces using which you can interact with database. We will first discuss about 2 repositories - </a:t>
            </a:r>
            <a:r>
              <a:rPr lang="en-US" sz="2000" b="1" dirty="0">
                <a:solidFill>
                  <a:schemeClr val="tx1">
                    <a:lumMod val="65000"/>
                    <a:lumOff val="35000"/>
                  </a:schemeClr>
                </a:solidFill>
              </a:rPr>
              <a:t>Repository </a:t>
            </a:r>
            <a:r>
              <a:rPr lang="en-US" sz="2000" dirty="0">
                <a:solidFill>
                  <a:schemeClr val="tx1">
                    <a:lumMod val="65000"/>
                    <a:lumOff val="35000"/>
                  </a:schemeClr>
                </a:solidFill>
              </a:rPr>
              <a:t>and </a:t>
            </a:r>
            <a:r>
              <a:rPr lang="en-US" sz="2000" b="1" dirty="0" err="1">
                <a:solidFill>
                  <a:schemeClr val="tx1">
                    <a:lumMod val="65000"/>
                    <a:lumOff val="35000"/>
                  </a:schemeClr>
                </a:solidFill>
              </a:rPr>
              <a:t>CrudRepository</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3D6911E-9306-7AFC-07CD-1C029D3D4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186" y="2258653"/>
            <a:ext cx="4571213" cy="3840489"/>
          </a:xfrm>
          <a:prstGeom prst="rect">
            <a:avLst/>
          </a:prstGeom>
        </p:spPr>
      </p:pic>
    </p:spTree>
    <p:extLst>
      <p:ext uri="{BB962C8B-B14F-4D97-AF65-F5344CB8AC3E}">
        <p14:creationId xmlns:p14="http://schemas.microsoft.com/office/powerpoint/2010/main" val="103467689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54B17F-C299-0C87-AFE3-4D30A8F725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D221A1-7B1D-92C4-F95A-EB47BAE49AAC}"/>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DDC5D17-ACD2-4E21-2E35-1B5DB1CAC16F}"/>
              </a:ext>
            </a:extLst>
          </p:cNvPr>
          <p:cNvSpPr txBox="1"/>
          <p:nvPr/>
        </p:nvSpPr>
        <p:spPr>
          <a:xfrm>
            <a:off x="230171" y="977759"/>
            <a:ext cx="11731658" cy="3785652"/>
          </a:xfrm>
          <a:prstGeom prst="rect">
            <a:avLst/>
          </a:prstGeom>
          <a:noFill/>
        </p:spPr>
        <p:txBody>
          <a:bodyPr wrap="square">
            <a:spAutoFit/>
          </a:bodyPr>
          <a:lstStyle/>
          <a:p>
            <a:r>
              <a:rPr lang="en-US" sz="2000" b="1" dirty="0">
                <a:solidFill>
                  <a:schemeClr val="tx1">
                    <a:lumMod val="65000"/>
                    <a:lumOff val="35000"/>
                  </a:schemeClr>
                </a:solidFill>
                <a:effectLst/>
              </a:rPr>
              <a:t>1. Repository&lt;T,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core interface of Spring Data Commons and any class which interacts with database using Spring Data must implement this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CrudRepository</a:t>
            </a:r>
            <a:r>
              <a:rPr lang="en-US" sz="2000" b="1" dirty="0">
                <a:solidFill>
                  <a:schemeClr val="tx1">
                    <a:lumMod val="65000"/>
                    <a:lumOff val="35000"/>
                  </a:schemeClr>
                </a:solidFill>
                <a:effectLst/>
              </a:rPr>
              <a:t>&lt;T,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extends Repository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pPr>
              <a:buFont typeface="Arial" panose="020B0604020202020204" pitchFamily="34" charset="0"/>
              <a:buChar char="•"/>
            </a:pPr>
            <a:r>
              <a:rPr lang="en-US" sz="2000" dirty="0">
                <a:solidFill>
                  <a:schemeClr val="tx1">
                    <a:lumMod val="65000"/>
                    <a:lumOff val="35000"/>
                  </a:schemeClr>
                </a:solidFill>
                <a:effectLst/>
              </a:rPr>
              <a:t>It provides methods for basic CRUD operations.</a:t>
            </a:r>
          </a:p>
          <a:p>
            <a:pPr>
              <a:buFont typeface="Arial" panose="020B0604020202020204" pitchFamily="34" charset="0"/>
              <a:buChar char="•"/>
            </a:pPr>
            <a:r>
              <a:rPr lang="en-US" sz="2000" dirty="0">
                <a:solidFill>
                  <a:schemeClr val="tx1">
                    <a:lumMod val="65000"/>
                    <a:lumOff val="35000"/>
                  </a:schemeClr>
                </a:solidFill>
                <a:effectLst/>
              </a:rPr>
              <a:t>To use it, you need to create an interface by extending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There is no need to write the implementation class as it is automatically generated at runtime.</a:t>
            </a:r>
          </a:p>
          <a:p>
            <a:r>
              <a:rPr lang="en-US" sz="2000" dirty="0">
                <a:solidFill>
                  <a:schemeClr val="tx1">
                    <a:lumMod val="65000"/>
                    <a:lumOff val="35000"/>
                  </a:schemeClr>
                </a:solidFill>
                <a:effectLst/>
              </a:rPr>
              <a:t>Some important methods of this interface are as follows: </a:t>
            </a:r>
          </a:p>
        </p:txBody>
      </p:sp>
      <p:pic>
        <p:nvPicPr>
          <p:cNvPr id="7" name="Picture 6">
            <a:extLst>
              <a:ext uri="{FF2B5EF4-FFF2-40B4-BE49-F238E27FC236}">
                <a16:creationId xmlns:a16="http://schemas.microsoft.com/office/drawing/2014/main" id="{F5F68630-4E84-FB99-5567-48320737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42" y="4863841"/>
            <a:ext cx="6906589" cy="1857634"/>
          </a:xfrm>
          <a:prstGeom prst="rect">
            <a:avLst/>
          </a:prstGeom>
        </p:spPr>
      </p:pic>
    </p:spTree>
    <p:extLst>
      <p:ext uri="{BB962C8B-B14F-4D97-AF65-F5344CB8AC3E}">
        <p14:creationId xmlns:p14="http://schemas.microsoft.com/office/powerpoint/2010/main" val="76391538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D81C65-A13B-5C11-DD44-5D62359918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47634D-B2D8-33C9-8559-598463230AD9}"/>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86579B85-0179-B6C9-1CFC-E72738998EA6}"/>
              </a:ext>
            </a:extLst>
          </p:cNvPr>
          <p:cNvSpPr txBox="1"/>
          <p:nvPr/>
        </p:nvSpPr>
        <p:spPr>
          <a:xfrm>
            <a:off x="174396" y="1120676"/>
            <a:ext cx="11571402" cy="1631216"/>
          </a:xfrm>
          <a:prstGeom prst="rect">
            <a:avLst/>
          </a:prstGeom>
          <a:noFill/>
        </p:spPr>
        <p:txBody>
          <a:bodyPr wrap="square">
            <a:spAutoFit/>
          </a:bodyPr>
          <a:lstStyle/>
          <a:p>
            <a:r>
              <a:rPr lang="en-US" sz="2000" dirty="0">
                <a:solidFill>
                  <a:schemeClr val="tx1">
                    <a:lumMod val="65000"/>
                    <a:lumOff val="35000"/>
                  </a:schemeClr>
                </a:solidFill>
              </a:rPr>
              <a:t>The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are transactional by default. It gets annotated with @Transactional annotation with default values when implementation class is generated at runtime. For read operation, </a:t>
            </a:r>
            <a:r>
              <a:rPr lang="en-US" sz="2000" dirty="0" err="1">
                <a:solidFill>
                  <a:schemeClr val="tx1">
                    <a:lumMod val="65000"/>
                    <a:lumOff val="35000"/>
                  </a:schemeClr>
                </a:solidFill>
              </a:rPr>
              <a:t>readOnly</a:t>
            </a:r>
            <a:r>
              <a:rPr lang="en-US" sz="2000" dirty="0">
                <a:solidFill>
                  <a:schemeClr val="tx1">
                    <a:lumMod val="65000"/>
                    <a:lumOff val="35000"/>
                  </a:schemeClr>
                </a:solidFill>
              </a:rPr>
              <a:t> flag of @Transaction is set to true. You can also override default transactional settings of any of its method by overriding that method in your repository interface and annotating it with @Transactional annotation with required configuration.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8CE5AE-0186-73FC-6947-D6E8E17035E9}"/>
              </a:ext>
            </a:extLst>
          </p:cNvPr>
          <p:cNvSpPr txBox="1"/>
          <p:nvPr/>
        </p:nvSpPr>
        <p:spPr>
          <a:xfrm>
            <a:off x="174396" y="3105834"/>
            <a:ext cx="11571402" cy="707886"/>
          </a:xfrm>
          <a:prstGeom prst="rect">
            <a:avLst/>
          </a:prstGeom>
          <a:noFill/>
        </p:spPr>
        <p:txBody>
          <a:bodyPr wrap="square">
            <a:spAutoFit/>
          </a:bodyPr>
          <a:lstStyle/>
          <a:p>
            <a:r>
              <a:rPr lang="en-US" sz="2000" dirty="0">
                <a:solidFill>
                  <a:schemeClr val="tx1">
                    <a:lumMod val="65000"/>
                    <a:lumOff val="35000"/>
                  </a:schemeClr>
                </a:solidFill>
              </a:rPr>
              <a:t>You will now understand implementation of all CRUD operations using Spring Data through some demonstrations.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143426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AFD154-551D-825E-C5ED-F4E6345CAA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33C9CC-D2B5-C2E8-5B72-AB8ACD1BFB19}"/>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DDBD6792-177E-0292-C995-FA8ACDB209C6}"/>
              </a:ext>
            </a:extLst>
          </p:cNvPr>
          <p:cNvSpPr txBox="1"/>
          <p:nvPr/>
        </p:nvSpPr>
        <p:spPr>
          <a:xfrm>
            <a:off x="989029" y="494063"/>
            <a:ext cx="6099142" cy="461665"/>
          </a:xfrm>
          <a:prstGeom prst="rect">
            <a:avLst/>
          </a:prstGeom>
          <a:noFill/>
        </p:spPr>
        <p:txBody>
          <a:bodyPr wrap="square">
            <a:spAutoFit/>
          </a:bodyPr>
          <a:lstStyle/>
          <a:p>
            <a:r>
              <a:rPr lang="en-US" sz="2400" b="1" dirty="0"/>
              <a:t>Create operation using Spring Data - Demo </a:t>
            </a:r>
          </a:p>
        </p:txBody>
      </p:sp>
      <p:sp>
        <p:nvSpPr>
          <p:cNvPr id="7" name="TextBox 6">
            <a:extLst>
              <a:ext uri="{FF2B5EF4-FFF2-40B4-BE49-F238E27FC236}">
                <a16:creationId xmlns:a16="http://schemas.microsoft.com/office/drawing/2014/main" id="{016D061B-2F17-C00F-C856-BCD4481BB8E0}"/>
              </a:ext>
            </a:extLst>
          </p:cNvPr>
          <p:cNvSpPr txBox="1"/>
          <p:nvPr/>
        </p:nvSpPr>
        <p:spPr>
          <a:xfrm>
            <a:off x="164968" y="1116882"/>
            <a:ext cx="11816499" cy="5324535"/>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add the details of a new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5722511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737DB-0340-F2AD-8ACF-E0CDEB0977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9C9531-C95E-7C8D-33F2-DEBEC8619B4D}"/>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77BB895A-EB24-05DC-104C-7D0131AF2395}"/>
              </a:ext>
            </a:extLst>
          </p:cNvPr>
          <p:cNvSpPr txBox="1"/>
          <p:nvPr/>
        </p:nvSpPr>
        <p:spPr>
          <a:xfrm>
            <a:off x="221530" y="1023455"/>
            <a:ext cx="11748940"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err="1"/>
              <a:t>customer_id</a:t>
            </a:r>
            <a:r>
              <a:rPr lang="en-IN" dirty="0"/>
              <a:t> int,</a:t>
            </a:r>
          </a:p>
          <a:p>
            <a:r>
              <a:rPr lang="en-IN" dirty="0" err="1"/>
              <a:t>email_id</a:t>
            </a:r>
            <a:r>
              <a:rPr lang="en-IN" dirty="0"/>
              <a:t> varchar(50),</a:t>
            </a:r>
          </a:p>
          <a:p>
            <a:r>
              <a:rPr lang="en-IN" dirty="0"/>
              <a:t>name varchar(20),</a:t>
            </a:r>
          </a:p>
          <a:p>
            <a:r>
              <a:rPr lang="en-IN" dirty="0" err="1"/>
              <a:t>date_of_birth</a:t>
            </a:r>
            <a:r>
              <a:rPr lang="en-IN" dirty="0"/>
              <a:t> date,</a:t>
            </a:r>
          </a:p>
          <a:p>
            <a:r>
              <a:rPr lang="en-IN" dirty="0"/>
              <a:t>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'tim@hnd.com', 'Tim', </a:t>
            </a:r>
            <a:r>
              <a:rPr lang="en-IN" dirty="0" err="1"/>
              <a:t>sysdate</a:t>
            </a:r>
            <a:r>
              <a:rPr lang="en-IN" dirty="0"/>
              <a:t>()- interval 5000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'jack@hnd.com', 'Jack', </a:t>
            </a:r>
            <a:r>
              <a:rPr lang="en-IN" dirty="0" err="1"/>
              <a:t>sysdate</a:t>
            </a:r>
            <a:r>
              <a:rPr lang="en-IN" dirty="0"/>
              <a:t>()- interval 6000 day);</a:t>
            </a:r>
          </a:p>
          <a:p>
            <a:r>
              <a:rPr lang="en-IN" dirty="0"/>
              <a:t>commit;</a:t>
            </a:r>
          </a:p>
          <a:p>
            <a:r>
              <a:rPr lang="en-IN" dirty="0"/>
              <a:t>select * from customer;</a:t>
            </a:r>
          </a:p>
        </p:txBody>
      </p:sp>
    </p:spTree>
    <p:extLst>
      <p:ext uri="{BB962C8B-B14F-4D97-AF65-F5344CB8AC3E}">
        <p14:creationId xmlns:p14="http://schemas.microsoft.com/office/powerpoint/2010/main" val="28592115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ED889-15D7-6988-1C21-E1AF50E1A6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6EEA9B-E0D0-B40D-4323-ED7F63F468BE}"/>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FE735C2A-0457-A200-6BDF-CC268B7B43F6}"/>
              </a:ext>
            </a:extLst>
          </p:cNvPr>
          <p:cNvSpPr txBox="1"/>
          <p:nvPr/>
        </p:nvSpPr>
        <p:spPr>
          <a:xfrm>
            <a:off x="862550" y="565857"/>
            <a:ext cx="10195089"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Configure the </a:t>
            </a:r>
            <a:r>
              <a:rPr lang="en-US" sz="2000" dirty="0" err="1">
                <a:solidFill>
                  <a:schemeClr val="tx1">
                    <a:lumMod val="65000"/>
                    <a:lumOff val="35000"/>
                  </a:schemeClr>
                </a:solidFill>
              </a:rPr>
              <a:t>Datasource</a:t>
            </a:r>
            <a:endParaRPr lang="en-US" sz="2000" dirty="0">
              <a:solidFill>
                <a:schemeClr val="tx1">
                  <a:lumMod val="65000"/>
                  <a:lumOff val="35000"/>
                </a:schemeClr>
              </a:solidFill>
            </a:endParaRP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59B7DA72-325D-124B-F6A9-BAD7C6F3F7D7}"/>
              </a:ext>
            </a:extLst>
          </p:cNvPr>
          <p:cNvSpPr txBox="1"/>
          <p:nvPr/>
        </p:nvSpPr>
        <p:spPr>
          <a:xfrm>
            <a:off x="296943" y="1729721"/>
            <a:ext cx="11675097"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90F69BD-D49D-7248-CB76-345FF086A0CD}"/>
              </a:ext>
            </a:extLst>
          </p:cNvPr>
          <p:cNvSpPr txBox="1"/>
          <p:nvPr/>
        </p:nvSpPr>
        <p:spPr>
          <a:xfrm>
            <a:off x="777710" y="4463245"/>
            <a:ext cx="11505415" cy="707886"/>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DTO class</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p:txBody>
      </p:sp>
    </p:spTree>
    <p:extLst>
      <p:ext uri="{BB962C8B-B14F-4D97-AF65-F5344CB8AC3E}">
        <p14:creationId xmlns:p14="http://schemas.microsoft.com/office/powerpoint/2010/main" val="8927757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8E1DCD-55F6-AADA-714E-0114E3F25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164C59-63A1-3D84-766C-190FC20C76D4}"/>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07779AC4-91E4-D4AD-4AC1-A9CB559ABD51}"/>
              </a:ext>
            </a:extLst>
          </p:cNvPr>
          <p:cNvSpPr txBox="1"/>
          <p:nvPr/>
        </p:nvSpPr>
        <p:spPr>
          <a:xfrm>
            <a:off x="278091" y="825465"/>
            <a:ext cx="10506174" cy="2308324"/>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 getters and setters</a:t>
            </a:r>
          </a:p>
          <a:p>
            <a:r>
              <a:rPr lang="en-IN" dirty="0"/>
              <a:t>    // </a:t>
            </a:r>
            <a:r>
              <a:rPr lang="en-IN" dirty="0" err="1"/>
              <a:t>toString</a:t>
            </a:r>
            <a:r>
              <a:rPr lang="en-IN" dirty="0"/>
              <a:t> method</a:t>
            </a:r>
          </a:p>
          <a:p>
            <a:r>
              <a:rPr lang="en-IN" dirty="0"/>
              <a:t>}</a:t>
            </a:r>
          </a:p>
        </p:txBody>
      </p:sp>
      <p:sp>
        <p:nvSpPr>
          <p:cNvPr id="7" name="TextBox 6">
            <a:extLst>
              <a:ext uri="{FF2B5EF4-FFF2-40B4-BE49-F238E27FC236}">
                <a16:creationId xmlns:a16="http://schemas.microsoft.com/office/drawing/2014/main" id="{79AB9442-BD94-8243-5B6A-E11C48F1183A}"/>
              </a:ext>
            </a:extLst>
          </p:cNvPr>
          <p:cNvSpPr txBox="1"/>
          <p:nvPr/>
        </p:nvSpPr>
        <p:spPr>
          <a:xfrm>
            <a:off x="202677" y="3210465"/>
            <a:ext cx="10506174" cy="707886"/>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entity class</a:t>
            </a:r>
          </a:p>
          <a:p>
            <a:r>
              <a:rPr lang="en-US" sz="2000" dirty="0">
                <a:solidFill>
                  <a:schemeClr val="tx1">
                    <a:lumMod val="65000"/>
                    <a:lumOff val="35000"/>
                  </a:schemeClr>
                </a:solidFill>
              </a:rPr>
              <a:t>Create the following Customer entity class:</a:t>
            </a:r>
          </a:p>
        </p:txBody>
      </p:sp>
      <p:sp>
        <p:nvSpPr>
          <p:cNvPr id="9" name="TextBox 8">
            <a:extLst>
              <a:ext uri="{FF2B5EF4-FFF2-40B4-BE49-F238E27FC236}">
                <a16:creationId xmlns:a16="http://schemas.microsoft.com/office/drawing/2014/main" id="{778620AD-DF1F-D3EC-347F-69786279F1A3}"/>
              </a:ext>
            </a:extLst>
          </p:cNvPr>
          <p:cNvSpPr txBox="1"/>
          <p:nvPr/>
        </p:nvSpPr>
        <p:spPr>
          <a:xfrm>
            <a:off x="410066" y="4067568"/>
            <a:ext cx="11693950" cy="2800767"/>
          </a:xfrm>
          <a:prstGeom prst="rect">
            <a:avLst/>
          </a:prstGeom>
          <a:noFill/>
        </p:spPr>
        <p:txBody>
          <a:bodyPr wrap="square">
            <a:spAutoFit/>
          </a:bodyPr>
          <a:lstStyle/>
          <a:p>
            <a:r>
              <a:rPr lang="en-IN" sz="1600" dirty="0"/>
              <a:t>@Entity</a:t>
            </a:r>
          </a:p>
          <a:p>
            <a:r>
              <a:rPr lang="en-IN" sz="1600" dirty="0"/>
              <a:t>public class Customer {</a:t>
            </a:r>
          </a:p>
          <a:p>
            <a:r>
              <a:rPr lang="en-IN" sz="1600" dirty="0"/>
              <a:t>	@Id</a:t>
            </a:r>
          </a:p>
          <a:p>
            <a:r>
              <a:rPr lang="en-IN" sz="1600" dirty="0"/>
              <a:t>	private Integer </a:t>
            </a:r>
            <a:r>
              <a:rPr lang="en-IN" sz="1600" dirty="0" err="1"/>
              <a:t>customerId</a:t>
            </a:r>
            <a:r>
              <a:rPr lang="en-IN" sz="1600" dirty="0"/>
              <a:t>;</a:t>
            </a:r>
          </a:p>
          <a:p>
            <a:r>
              <a:rPr lang="en-IN" sz="1600" dirty="0"/>
              <a:t>	private String </a:t>
            </a:r>
            <a:r>
              <a:rPr lang="en-IN" sz="1600" dirty="0" err="1"/>
              <a:t>emailId</a:t>
            </a:r>
            <a:r>
              <a:rPr lang="en-IN" sz="1600" dirty="0"/>
              <a:t>;</a:t>
            </a:r>
          </a:p>
          <a:p>
            <a:r>
              <a:rPr lang="en-IN" sz="1600" dirty="0"/>
              <a:t>	private String name;</a:t>
            </a:r>
          </a:p>
          <a:p>
            <a:r>
              <a:rPr lang="en-IN" sz="1600" dirty="0"/>
              <a:t>	private </a:t>
            </a:r>
            <a:r>
              <a:rPr lang="en-IN" sz="1600" dirty="0" err="1"/>
              <a:t>LocalDate</a:t>
            </a:r>
            <a:r>
              <a:rPr lang="en-IN" sz="1600" dirty="0"/>
              <a:t> </a:t>
            </a:r>
            <a:r>
              <a:rPr lang="en-IN" sz="1600" dirty="0" err="1"/>
              <a:t>dateOfBirth</a:t>
            </a:r>
            <a:r>
              <a:rPr lang="en-IN" sz="1600" dirty="0"/>
              <a:t>;</a:t>
            </a:r>
          </a:p>
          <a:p>
            <a:r>
              <a:rPr lang="en-IN" sz="1600" dirty="0"/>
              <a:t>	</a:t>
            </a:r>
          </a:p>
          <a:p>
            <a:r>
              <a:rPr lang="en-IN" sz="1600" dirty="0"/>
              <a:t>    //getter and setter methods</a:t>
            </a:r>
          </a:p>
          <a:p>
            <a:r>
              <a:rPr lang="en-IN" sz="1600" dirty="0"/>
              <a:t>    //</a:t>
            </a:r>
            <a:r>
              <a:rPr lang="en-IN" sz="1600" dirty="0" err="1"/>
              <a:t>toString</a:t>
            </a:r>
            <a:r>
              <a:rPr lang="en-IN" sz="1600" dirty="0"/>
              <a:t>, </a:t>
            </a:r>
            <a:r>
              <a:rPr lang="en-IN" sz="1600" dirty="0" err="1"/>
              <a:t>hashCode</a:t>
            </a:r>
            <a:r>
              <a:rPr lang="en-IN" sz="1600" dirty="0"/>
              <a:t> and equals methods</a:t>
            </a:r>
          </a:p>
          <a:p>
            <a:r>
              <a:rPr lang="en-IN" sz="1600" dirty="0"/>
              <a:t>}</a:t>
            </a:r>
          </a:p>
        </p:txBody>
      </p:sp>
    </p:spTree>
    <p:extLst>
      <p:ext uri="{BB962C8B-B14F-4D97-AF65-F5344CB8AC3E}">
        <p14:creationId xmlns:p14="http://schemas.microsoft.com/office/powerpoint/2010/main" val="10497066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681516-B611-8509-1AB3-AD8B8D4F27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7EA6B-6845-4094-F439-65A6E481DF2A}"/>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908DC2FC-D248-12CB-84FC-7B57FE2B5593}"/>
              </a:ext>
            </a:extLst>
          </p:cNvPr>
          <p:cNvSpPr txBox="1"/>
          <p:nvPr/>
        </p:nvSpPr>
        <p:spPr>
          <a:xfrm>
            <a:off x="957999" y="600661"/>
            <a:ext cx="1027600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6A5BE9-583A-6076-5016-6D1F9FD90542}"/>
              </a:ext>
            </a:extLst>
          </p:cNvPr>
          <p:cNvSpPr txBox="1"/>
          <p:nvPr/>
        </p:nvSpPr>
        <p:spPr>
          <a:xfrm>
            <a:off x="334650" y="1168453"/>
            <a:ext cx="11156623"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93300789-B0AD-9D88-3954-43710F1A595C}"/>
              </a:ext>
            </a:extLst>
          </p:cNvPr>
          <p:cNvSpPr txBox="1"/>
          <p:nvPr/>
        </p:nvSpPr>
        <p:spPr>
          <a:xfrm>
            <a:off x="957998" y="3090461"/>
            <a:ext cx="11051749"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6638029-68E1-EC69-DF56-50B0EF2F507B}"/>
              </a:ext>
            </a:extLst>
          </p:cNvPr>
          <p:cNvSpPr txBox="1"/>
          <p:nvPr/>
        </p:nvSpPr>
        <p:spPr>
          <a:xfrm>
            <a:off x="224673" y="3672016"/>
            <a:ext cx="11742654" cy="2585323"/>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26578005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84B56A-0605-2357-5735-B9ACDC25D4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50E33A-BAB4-1DCF-FC0D-25C68EF959C9}"/>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6487BBB1-950D-F803-093C-AFA8AE7760FA}"/>
              </a:ext>
            </a:extLst>
          </p:cNvPr>
          <p:cNvSpPr txBox="1"/>
          <p:nvPr/>
        </p:nvSpPr>
        <p:spPr>
          <a:xfrm>
            <a:off x="843697" y="669551"/>
            <a:ext cx="10864393"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repository</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repository which extends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a:t>
            </a:r>
          </a:p>
        </p:txBody>
      </p:sp>
      <p:sp>
        <p:nvSpPr>
          <p:cNvPr id="7" name="TextBox 6">
            <a:extLst>
              <a:ext uri="{FF2B5EF4-FFF2-40B4-BE49-F238E27FC236}">
                <a16:creationId xmlns:a16="http://schemas.microsoft.com/office/drawing/2014/main" id="{EE744D57-B452-9BD8-FCF5-9AD4EF037C17}"/>
              </a:ext>
            </a:extLst>
          </p:cNvPr>
          <p:cNvSpPr txBox="1"/>
          <p:nvPr/>
        </p:nvSpPr>
        <p:spPr>
          <a:xfrm>
            <a:off x="212100" y="1602805"/>
            <a:ext cx="11141700"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150052B3-E418-7C96-1CFB-FE221259EDEB}"/>
              </a:ext>
            </a:extLst>
          </p:cNvPr>
          <p:cNvSpPr txBox="1"/>
          <p:nvPr/>
        </p:nvSpPr>
        <p:spPr>
          <a:xfrm>
            <a:off x="212099" y="2502249"/>
            <a:ext cx="11807075" cy="1938992"/>
          </a:xfrm>
          <a:prstGeom prst="rect">
            <a:avLst/>
          </a:prstGeom>
          <a:noFill/>
        </p:spPr>
        <p:txBody>
          <a:bodyPr wrap="square">
            <a:spAutoFit/>
          </a:bodyPr>
          <a:lstStyle/>
          <a:p>
            <a:r>
              <a:rPr lang="en-US" sz="2000" dirty="0">
                <a:solidFill>
                  <a:schemeClr val="tx1">
                    <a:lumMod val="65000"/>
                    <a:lumOff val="35000"/>
                  </a:schemeClr>
                </a:solidFill>
              </a:rPr>
              <a:t>In the above code, the generic parameters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indicates the entity on which database operations have to be performed and data type of identifier attribute of the entity class. You need not to create any implementation class of this interface. The Spring Data will automatically generate its implementation at runtime.</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9 : </a:t>
            </a:r>
            <a:r>
              <a:rPr lang="en-US" sz="2000" dirty="0">
                <a:solidFill>
                  <a:schemeClr val="tx1">
                    <a:lumMod val="65000"/>
                    <a:lumOff val="35000"/>
                  </a:schemeClr>
                </a:solidFill>
                <a:effectLst/>
              </a:rPr>
              <a:t>Create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11" name="TextBox 10">
            <a:extLst>
              <a:ext uri="{FF2B5EF4-FFF2-40B4-BE49-F238E27FC236}">
                <a16:creationId xmlns:a16="http://schemas.microsoft.com/office/drawing/2014/main" id="{2C2B57A6-D020-C0DB-3720-3E46CC393DBE}"/>
              </a:ext>
            </a:extLst>
          </p:cNvPr>
          <p:cNvSpPr txBox="1"/>
          <p:nvPr/>
        </p:nvSpPr>
        <p:spPr>
          <a:xfrm>
            <a:off x="377069" y="4937130"/>
            <a:ext cx="11477133"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2518904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4B2010-97B3-E3D2-5942-6701157BB9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E9783C-A1DD-9426-206A-53BE8349D9C0}"/>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86EAC917-6B38-6544-864D-5C0CD2A2A9E2}"/>
              </a:ext>
            </a:extLst>
          </p:cNvPr>
          <p:cNvSpPr txBox="1"/>
          <p:nvPr/>
        </p:nvSpPr>
        <p:spPr>
          <a:xfrm>
            <a:off x="824846" y="565856"/>
            <a:ext cx="10393052" cy="707886"/>
          </a:xfrm>
          <a:prstGeom prst="rect">
            <a:avLst/>
          </a:prstGeom>
          <a:noFill/>
        </p:spPr>
        <p:txBody>
          <a:bodyPr wrap="square">
            <a:spAutoFit/>
          </a:bodyPr>
          <a:lstStyle/>
          <a:p>
            <a:r>
              <a:rPr lang="en-US" sz="2000" b="1" dirty="0">
                <a:solidFill>
                  <a:schemeClr val="tx1">
                    <a:lumMod val="65000"/>
                    <a:lumOff val="35000"/>
                  </a:schemeClr>
                </a:solidFill>
              </a:rPr>
              <a:t>Step 10 : </a:t>
            </a:r>
            <a:r>
              <a:rPr lang="en-US" sz="2000" dirty="0">
                <a:solidFill>
                  <a:schemeClr val="tx1">
                    <a:lumMod val="65000"/>
                    <a:lumOff val="35000"/>
                  </a:schemeClr>
                </a:solidFill>
              </a:rPr>
              <a:t>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order to add the customer details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B0041C-11AD-040D-E55E-1C18B82EBEAB}"/>
              </a:ext>
            </a:extLst>
          </p:cNvPr>
          <p:cNvSpPr txBox="1"/>
          <p:nvPr/>
        </p:nvSpPr>
        <p:spPr>
          <a:xfrm>
            <a:off x="537328" y="1364285"/>
            <a:ext cx="11481847"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a:t>
            </a:r>
          </a:p>
        </p:txBody>
      </p:sp>
    </p:spTree>
    <p:extLst>
      <p:ext uri="{BB962C8B-B14F-4D97-AF65-F5344CB8AC3E}">
        <p14:creationId xmlns:p14="http://schemas.microsoft.com/office/powerpoint/2010/main" val="225903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5DCFB0-CD4D-4661-B873-12E6718ADD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288788-340D-0350-EF73-655091DC7B30}"/>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773B21BD-9372-6C9C-E88B-36A779D401E3}"/>
              </a:ext>
            </a:extLst>
          </p:cNvPr>
          <p:cNvSpPr txBox="1"/>
          <p:nvPr/>
        </p:nvSpPr>
        <p:spPr>
          <a:xfrm>
            <a:off x="127261" y="995868"/>
            <a:ext cx="11467708"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save()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add customer details to the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 : </a:t>
            </a:r>
            <a:r>
              <a:rPr lang="en-US" sz="2000" dirty="0">
                <a:solidFill>
                  <a:schemeClr val="tx1">
                    <a:lumMod val="65000"/>
                    <a:lumOff val="35000"/>
                  </a:schemeClr>
                </a:solidFill>
                <a:effectLst/>
              </a:rPr>
              <a:t>Modify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and add the below properties:</a:t>
            </a:r>
          </a:p>
        </p:txBody>
      </p:sp>
      <p:sp>
        <p:nvSpPr>
          <p:cNvPr id="7" name="TextBox 6">
            <a:extLst>
              <a:ext uri="{FF2B5EF4-FFF2-40B4-BE49-F238E27FC236}">
                <a16:creationId xmlns:a16="http://schemas.microsoft.com/office/drawing/2014/main" id="{9A365666-58DD-D361-209D-1F02E346AA9E}"/>
              </a:ext>
            </a:extLst>
          </p:cNvPr>
          <p:cNvSpPr txBox="1"/>
          <p:nvPr/>
        </p:nvSpPr>
        <p:spPr>
          <a:xfrm>
            <a:off x="127260" y="2505670"/>
            <a:ext cx="12064739" cy="646331"/>
          </a:xfrm>
          <a:prstGeom prst="rect">
            <a:avLst/>
          </a:prstGeom>
          <a:noFill/>
        </p:spPr>
        <p:txBody>
          <a:bodyPr wrap="square">
            <a:spAutoFit/>
          </a:bodyPr>
          <a:lstStyle/>
          <a:p>
            <a:r>
              <a:rPr lang="en-IN" dirty="0" err="1"/>
              <a:t>UserInterface.INSERT_SUCCESS</a:t>
            </a:r>
            <a:r>
              <a:rPr lang="en-IN" dirty="0"/>
              <a:t>=Customer details successfully added.</a:t>
            </a:r>
          </a:p>
          <a:p>
            <a:r>
              <a:rPr lang="en-IN" dirty="0" err="1"/>
              <a:t>Service.CUSTOMER_FOUND</a:t>
            </a:r>
            <a:r>
              <a:rPr lang="en-IN" dirty="0"/>
              <a:t>=Customer already present.</a:t>
            </a:r>
          </a:p>
        </p:txBody>
      </p:sp>
      <p:sp>
        <p:nvSpPr>
          <p:cNvPr id="9" name="TextBox 8">
            <a:extLst>
              <a:ext uri="{FF2B5EF4-FFF2-40B4-BE49-F238E27FC236}">
                <a16:creationId xmlns:a16="http://schemas.microsoft.com/office/drawing/2014/main" id="{698294B4-825C-867C-F12E-5362F2DEA163}"/>
              </a:ext>
            </a:extLst>
          </p:cNvPr>
          <p:cNvSpPr txBox="1"/>
          <p:nvPr/>
        </p:nvSpPr>
        <p:spPr>
          <a:xfrm>
            <a:off x="127260" y="3228945"/>
            <a:ext cx="11627965" cy="400110"/>
          </a:xfrm>
          <a:prstGeom prst="rect">
            <a:avLst/>
          </a:prstGeom>
          <a:noFill/>
        </p:spPr>
        <p:txBody>
          <a:bodyPr wrap="square">
            <a:spAutoFit/>
          </a:bodyPr>
          <a:lstStyle/>
          <a:p>
            <a:r>
              <a:rPr lang="en-US" sz="2000" b="1" dirty="0">
                <a:solidFill>
                  <a:schemeClr val="tx1">
                    <a:lumMod val="65000"/>
                    <a:lumOff val="35000"/>
                  </a:schemeClr>
                </a:solidFill>
              </a:rPr>
              <a:t>Step 12 :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28B31A-562E-645C-8890-E4D426BD85C8}"/>
              </a:ext>
            </a:extLst>
          </p:cNvPr>
          <p:cNvSpPr txBox="1"/>
          <p:nvPr/>
        </p:nvSpPr>
        <p:spPr>
          <a:xfrm>
            <a:off x="127259" y="3629055"/>
            <a:ext cx="12064739"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3247315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3CEED7-254C-70EA-7E1C-5AF76312EF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B14DED-23E6-DF16-E3CD-649081924212}"/>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B5A9B362-B24A-BD87-3D46-CF2D57592F80}"/>
              </a:ext>
            </a:extLst>
          </p:cNvPr>
          <p:cNvSpPr txBox="1"/>
          <p:nvPr/>
        </p:nvSpPr>
        <p:spPr>
          <a:xfrm>
            <a:off x="408494" y="1001038"/>
            <a:ext cx="11821213" cy="5355312"/>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25516404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3C1A-D7CC-7DEB-F229-640972BF24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B2086A-7997-C281-E465-4B2FE1E5BE24}"/>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FEC0870C-8DDA-006C-06CB-B671E4ED6746}"/>
              </a:ext>
            </a:extLst>
          </p:cNvPr>
          <p:cNvSpPr txBox="1"/>
          <p:nvPr/>
        </p:nvSpPr>
        <p:spPr>
          <a:xfrm>
            <a:off x="193249" y="1056050"/>
            <a:ext cx="10864391" cy="707886"/>
          </a:xfrm>
          <a:prstGeom prst="rect">
            <a:avLst/>
          </a:prstGeom>
          <a:noFill/>
        </p:spPr>
        <p:txBody>
          <a:bodyPr wrap="square">
            <a:spAutoFit/>
          </a:bodyPr>
          <a:lstStyle/>
          <a:p>
            <a:r>
              <a:rPr lang="en-US" sz="2000" b="1" dirty="0">
                <a:solidFill>
                  <a:schemeClr val="tx1">
                    <a:lumMod val="65000"/>
                    <a:lumOff val="35000"/>
                  </a:schemeClr>
                </a:solidFill>
                <a:effectLst/>
              </a:rPr>
              <a:t>Step 13 :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067D9F36-E1EC-4D0A-3ADD-C1626D18F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1" y="1961986"/>
            <a:ext cx="3645031" cy="646331"/>
          </a:xfrm>
          <a:prstGeom prst="rect">
            <a:avLst/>
          </a:prstGeom>
        </p:spPr>
      </p:pic>
    </p:spTree>
    <p:extLst>
      <p:ext uri="{BB962C8B-B14F-4D97-AF65-F5344CB8AC3E}">
        <p14:creationId xmlns:p14="http://schemas.microsoft.com/office/powerpoint/2010/main" val="29011688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F4C0E2-C8D5-206B-2E4E-05DD8BE966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3374C2-B41B-54CE-D7DF-964DEE85BC81}"/>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C3D86292-0E45-A086-852C-C687BA14803A}"/>
              </a:ext>
            </a:extLst>
          </p:cNvPr>
          <p:cNvSpPr txBox="1"/>
          <p:nvPr/>
        </p:nvSpPr>
        <p:spPr>
          <a:xfrm>
            <a:off x="919113" y="522344"/>
            <a:ext cx="8451130" cy="461665"/>
          </a:xfrm>
          <a:prstGeom prst="rect">
            <a:avLst/>
          </a:prstGeom>
          <a:noFill/>
        </p:spPr>
        <p:txBody>
          <a:bodyPr wrap="square">
            <a:spAutoFit/>
          </a:bodyPr>
          <a:lstStyle/>
          <a:p>
            <a:r>
              <a:rPr lang="en-US" sz="2400" b="1" dirty="0"/>
              <a:t>Read operation using Spring Data - Demo </a:t>
            </a:r>
          </a:p>
        </p:txBody>
      </p:sp>
      <p:sp>
        <p:nvSpPr>
          <p:cNvPr id="7" name="TextBox 6">
            <a:extLst>
              <a:ext uri="{FF2B5EF4-FFF2-40B4-BE49-F238E27FC236}">
                <a16:creationId xmlns:a16="http://schemas.microsoft.com/office/drawing/2014/main" id="{A43BDA35-04CB-3F54-4A03-BBD0A7985046}"/>
              </a:ext>
            </a:extLst>
          </p:cNvPr>
          <p:cNvSpPr txBox="1"/>
          <p:nvPr/>
        </p:nvSpPr>
        <p:spPr>
          <a:xfrm>
            <a:off x="202677" y="1171356"/>
            <a:ext cx="1155254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fetch the details of all the customers and a single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getCustomer</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methods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4743BA5-C61A-ADA7-AD2C-370576D006DE}"/>
              </a:ext>
            </a:extLst>
          </p:cNvPr>
          <p:cNvSpPr txBox="1"/>
          <p:nvPr/>
        </p:nvSpPr>
        <p:spPr>
          <a:xfrm>
            <a:off x="202677" y="3823190"/>
            <a:ext cx="11232036"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6418431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7E20D-3BC1-2940-1E5E-47928B8121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F1D-E922-9595-B4B7-6C16E529DBE8}"/>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EA347E0C-D950-02ED-1D3F-556DF3C80A02}"/>
              </a:ext>
            </a:extLst>
          </p:cNvPr>
          <p:cNvSpPr txBox="1"/>
          <p:nvPr/>
        </p:nvSpPr>
        <p:spPr>
          <a:xfrm>
            <a:off x="781638" y="575282"/>
            <a:ext cx="10364771"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getCustomer</a:t>
            </a:r>
            <a:r>
              <a:rPr lang="en-US" sz="2000" dirty="0">
                <a:solidFill>
                  <a:schemeClr val="tx1">
                    <a:lumMod val="65000"/>
                    <a:lumOff val="35000"/>
                  </a:schemeClr>
                </a:solidFill>
              </a:rPr>
              <a:t>() and </a:t>
            </a:r>
            <a:r>
              <a:rPr lang="en-US" sz="2000" dirty="0" err="1">
                <a:solidFill>
                  <a:schemeClr val="tx1">
                    <a:lumMod val="65000"/>
                    <a:lumOff val="35000"/>
                  </a:schemeClr>
                </a:solidFill>
              </a:rPr>
              <a:t>findAll</a:t>
            </a:r>
            <a:r>
              <a:rPr lang="en-US" sz="2000" dirty="0">
                <a:solidFill>
                  <a:schemeClr val="tx1">
                    <a:lumMod val="65000"/>
                    <a:lumOff val="35000"/>
                  </a:schemeClr>
                </a:solidFill>
              </a:rPr>
              <a:t>() methods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014E3-9F31-54CF-D300-F0EA5FE33F43}"/>
              </a:ext>
            </a:extLst>
          </p:cNvPr>
          <p:cNvSpPr txBox="1"/>
          <p:nvPr/>
        </p:nvSpPr>
        <p:spPr>
          <a:xfrm>
            <a:off x="282803" y="1350709"/>
            <a:ext cx="12104016"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8671183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2DFFF6-B556-4424-66FC-90F7302474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98D3B2-A1D6-2B02-C04A-AC86B44A3F69}"/>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0EB32C9B-525B-58CE-7ADB-8AD131EA9206}"/>
              </a:ext>
            </a:extLst>
          </p:cNvPr>
          <p:cNvSpPr txBox="1"/>
          <p:nvPr/>
        </p:nvSpPr>
        <p:spPr>
          <a:xfrm>
            <a:off x="824845" y="715966"/>
            <a:ext cx="10741844"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the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all the customer details.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properties:</a:t>
            </a:r>
          </a:p>
        </p:txBody>
      </p:sp>
      <p:sp>
        <p:nvSpPr>
          <p:cNvPr id="7" name="TextBox 6">
            <a:extLst>
              <a:ext uri="{FF2B5EF4-FFF2-40B4-BE49-F238E27FC236}">
                <a16:creationId xmlns:a16="http://schemas.microsoft.com/office/drawing/2014/main" id="{FB99236E-91B2-696A-401C-CF8230AA4D83}"/>
              </a:ext>
            </a:extLst>
          </p:cNvPr>
          <p:cNvSpPr txBox="1"/>
          <p:nvPr/>
        </p:nvSpPr>
        <p:spPr>
          <a:xfrm>
            <a:off x="96625" y="2602046"/>
            <a:ext cx="11470064" cy="646331"/>
          </a:xfrm>
          <a:prstGeom prst="rect">
            <a:avLst/>
          </a:prstGeom>
          <a:noFill/>
        </p:spPr>
        <p:txBody>
          <a:bodyPr wrap="square">
            <a:spAutoFit/>
          </a:bodyPr>
          <a:lstStyle/>
          <a:p>
            <a:r>
              <a:rPr lang="en-IN" dirty="0" err="1"/>
              <a:t>Service.CUSTOMER_NOT_FOUND</a:t>
            </a:r>
            <a:r>
              <a:rPr lang="en-IN" dirty="0"/>
              <a:t>=Customer not found. Give valid customer details.</a:t>
            </a:r>
          </a:p>
          <a:p>
            <a:r>
              <a:rPr lang="en-IN" dirty="0" err="1"/>
              <a:t>Service.CUSTOMERS_NOT_FOUND</a:t>
            </a:r>
            <a:r>
              <a:rPr lang="en-IN" dirty="0"/>
              <a:t>=No customers found.</a:t>
            </a:r>
          </a:p>
        </p:txBody>
      </p:sp>
      <p:sp>
        <p:nvSpPr>
          <p:cNvPr id="9" name="TextBox 8">
            <a:extLst>
              <a:ext uri="{FF2B5EF4-FFF2-40B4-BE49-F238E27FC236}">
                <a16:creationId xmlns:a16="http://schemas.microsoft.com/office/drawing/2014/main" id="{14B1AD6A-292C-4FC8-A973-429C5B6D63A8}"/>
              </a:ext>
            </a:extLst>
          </p:cNvPr>
          <p:cNvSpPr txBox="1"/>
          <p:nvPr/>
        </p:nvSpPr>
        <p:spPr>
          <a:xfrm>
            <a:off x="824844" y="3499371"/>
            <a:ext cx="909215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79EA42A-A506-C03B-416D-1A7D442FD664}"/>
              </a:ext>
            </a:extLst>
          </p:cNvPr>
          <p:cNvSpPr txBox="1"/>
          <p:nvPr/>
        </p:nvSpPr>
        <p:spPr>
          <a:xfrm>
            <a:off x="181466" y="3977055"/>
            <a:ext cx="12028602" cy="2585323"/>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a:t>
            </a:r>
          </a:p>
        </p:txBody>
      </p:sp>
    </p:spTree>
    <p:extLst>
      <p:ext uri="{BB962C8B-B14F-4D97-AF65-F5344CB8AC3E}">
        <p14:creationId xmlns:p14="http://schemas.microsoft.com/office/powerpoint/2010/main" val="14924018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23B46-0408-F3F1-0BAB-EE60654D16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B4EA3C-DB10-684B-90EC-17F549805D77}"/>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ADD65F00-B020-5BDB-2417-4B94074F775A}"/>
              </a:ext>
            </a:extLst>
          </p:cNvPr>
          <p:cNvSpPr txBox="1"/>
          <p:nvPr/>
        </p:nvSpPr>
        <p:spPr>
          <a:xfrm>
            <a:off x="838200" y="717857"/>
            <a:ext cx="12192000" cy="5355312"/>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a:t>
            </a:r>
          </a:p>
        </p:txBody>
      </p:sp>
    </p:spTree>
    <p:extLst>
      <p:ext uri="{BB962C8B-B14F-4D97-AF65-F5344CB8AC3E}">
        <p14:creationId xmlns:p14="http://schemas.microsoft.com/office/powerpoint/2010/main" val="2207525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85040F-9E58-B5C8-FA7E-042A602268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7C59B6-FE63-215D-70EE-D812927AD114}"/>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33F63078-4CC2-6D58-836F-75F952E80B1C}"/>
              </a:ext>
            </a:extLst>
          </p:cNvPr>
          <p:cNvSpPr txBox="1"/>
          <p:nvPr/>
        </p:nvSpPr>
        <p:spPr>
          <a:xfrm>
            <a:off x="0" y="845046"/>
            <a:ext cx="12386821" cy="5693866"/>
          </a:xfrm>
          <a:prstGeom prst="rect">
            <a:avLst/>
          </a:prstGeom>
          <a:noFill/>
        </p:spPr>
        <p:txBody>
          <a:bodyPr wrap="square">
            <a:spAutoFit/>
          </a:bodyPr>
          <a:lstStyle/>
          <a:p>
            <a:r>
              <a:rPr lang="en-IN" sz="1400" dirty="0"/>
              <a:t>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getCustomer</a:t>
            </a:r>
            <a:r>
              <a:rPr lang="en-IN" sz="1400" dirty="0"/>
              <a:t>() {</a:t>
            </a:r>
          </a:p>
          <a:p>
            <a:r>
              <a:rPr lang="en-IN" sz="1400" dirty="0"/>
              <a:t>		try {</a:t>
            </a:r>
          </a:p>
          <a:p>
            <a:r>
              <a:rPr lang="en-IN" sz="1400" dirty="0"/>
              <a:t>			</a:t>
            </a:r>
            <a:r>
              <a:rPr lang="en-IN" sz="1400" dirty="0" err="1"/>
              <a:t>CustomerDTO</a:t>
            </a:r>
            <a:r>
              <a:rPr lang="en-IN" sz="1400" dirty="0"/>
              <a:t> customer = </a:t>
            </a:r>
            <a:r>
              <a:rPr lang="en-IN" sz="1400" dirty="0" err="1"/>
              <a:t>customerService.getCustomer</a:t>
            </a:r>
            <a:r>
              <a:rPr lang="en-IN" sz="1400" dirty="0"/>
              <a:t>(1);</a:t>
            </a:r>
          </a:p>
          <a:p>
            <a:r>
              <a:rPr lang="en-IN" sz="1400" dirty="0"/>
              <a:t>			LOGGER.info(customer);</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findAllCustomers</a:t>
            </a:r>
            <a:r>
              <a:rPr lang="en-IN" sz="1400" dirty="0"/>
              <a:t>() {</a:t>
            </a:r>
          </a:p>
          <a:p>
            <a:r>
              <a:rPr lang="en-IN" sz="1400" dirty="0"/>
              <a:t>		try {</a:t>
            </a:r>
          </a:p>
          <a:p>
            <a:r>
              <a:rPr lang="en-IN" sz="1400" dirty="0"/>
              <a:t>			</a:t>
            </a:r>
            <a:r>
              <a:rPr lang="en-IN" sz="1400" dirty="0" err="1"/>
              <a:t>customerService.findAll</a:t>
            </a:r>
            <a:r>
              <a:rPr lang="en-IN" sz="1400" dirty="0"/>
              <a:t>().</a:t>
            </a:r>
            <a:r>
              <a:rPr lang="en-IN" sz="1400" dirty="0" err="1"/>
              <a:t>forEach</a:t>
            </a:r>
            <a:r>
              <a:rPr lang="en-IN" sz="1400" dirty="0"/>
              <a:t>(LOGGER::info);</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
        <p:nvSpPr>
          <p:cNvPr id="7" name="TextBox 6">
            <a:extLst>
              <a:ext uri="{FF2B5EF4-FFF2-40B4-BE49-F238E27FC236}">
                <a16:creationId xmlns:a16="http://schemas.microsoft.com/office/drawing/2014/main" id="{6EC39233-24FB-B4EE-EE1D-DF08E301E24B}"/>
              </a:ext>
            </a:extLst>
          </p:cNvPr>
          <p:cNvSpPr txBox="1"/>
          <p:nvPr/>
        </p:nvSpPr>
        <p:spPr>
          <a:xfrm>
            <a:off x="838200" y="6445528"/>
            <a:ext cx="6202836"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306145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2EAA6-8286-49BF-DA4C-D49C17BFA4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BB3559-D7FD-163B-F9A7-84CF3164A14F}"/>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23502124-F4F3-3F49-E91E-4D55F8B768AB}"/>
              </a:ext>
            </a:extLst>
          </p:cNvPr>
          <p:cNvSpPr txBox="1"/>
          <p:nvPr/>
        </p:nvSpPr>
        <p:spPr>
          <a:xfrm>
            <a:off x="881406" y="541198"/>
            <a:ext cx="6099142" cy="461665"/>
          </a:xfrm>
          <a:prstGeom prst="rect">
            <a:avLst/>
          </a:prstGeom>
          <a:noFill/>
        </p:spPr>
        <p:txBody>
          <a:bodyPr wrap="square">
            <a:spAutoFit/>
          </a:bodyPr>
          <a:lstStyle/>
          <a:p>
            <a:r>
              <a:rPr lang="en-IN" sz="2400" b="1" dirty="0"/>
              <a:t>Update operation using Spring Data - Demo </a:t>
            </a:r>
          </a:p>
        </p:txBody>
      </p:sp>
      <p:sp>
        <p:nvSpPr>
          <p:cNvPr id="7" name="TextBox 6">
            <a:extLst>
              <a:ext uri="{FF2B5EF4-FFF2-40B4-BE49-F238E27FC236}">
                <a16:creationId xmlns:a16="http://schemas.microsoft.com/office/drawing/2014/main" id="{7E988E74-6575-415D-5F32-C1DEDDC7D2EE}"/>
              </a:ext>
            </a:extLst>
          </p:cNvPr>
          <p:cNvSpPr txBox="1"/>
          <p:nvPr/>
        </p:nvSpPr>
        <p:spPr>
          <a:xfrm>
            <a:off x="0" y="1133649"/>
            <a:ext cx="1198146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update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F854313-9CE5-6CE7-BC11-FB2CD2D65317}"/>
              </a:ext>
            </a:extLst>
          </p:cNvPr>
          <p:cNvSpPr txBox="1"/>
          <p:nvPr/>
        </p:nvSpPr>
        <p:spPr>
          <a:xfrm>
            <a:off x="162611" y="3690313"/>
            <a:ext cx="11507771"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1328601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B02B3-2F8A-99AE-3785-6551C5DAA4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5BAFC9-A588-16DB-571C-B61476585131}"/>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5" name="TextBox 4">
            <a:extLst>
              <a:ext uri="{FF2B5EF4-FFF2-40B4-BE49-F238E27FC236}">
                <a16:creationId xmlns:a16="http://schemas.microsoft.com/office/drawing/2014/main" id="{2FDCD1D3-C18E-F6E1-B3F2-75D974856AD8}"/>
              </a:ext>
            </a:extLst>
          </p:cNvPr>
          <p:cNvSpPr txBox="1"/>
          <p:nvPr/>
        </p:nvSpPr>
        <p:spPr>
          <a:xfrm>
            <a:off x="862552" y="622417"/>
            <a:ext cx="10364772"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update the customer's </a:t>
            </a:r>
            <a:r>
              <a:rPr lang="en-US" sz="2000" dirty="0" err="1">
                <a:solidFill>
                  <a:schemeClr val="tx1">
                    <a:lumMod val="65000"/>
                    <a:lumOff val="35000"/>
                  </a:schemeClr>
                </a:solidFill>
              </a:rPr>
              <a:t>emailId</a:t>
            </a:r>
            <a:r>
              <a:rPr lang="en-US" sz="2000" dirty="0">
                <a:solidFill>
                  <a:schemeClr val="tx1">
                    <a:lumMod val="65000"/>
                    <a:lumOff val="35000"/>
                  </a:schemeClr>
                </a:solidFill>
              </a:rPr>
              <a: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57F6E45-135C-160B-736C-B43DB8B74E3A}"/>
              </a:ext>
            </a:extLst>
          </p:cNvPr>
          <p:cNvSpPr txBox="1"/>
          <p:nvPr/>
        </p:nvSpPr>
        <p:spPr>
          <a:xfrm>
            <a:off x="234885" y="1440085"/>
            <a:ext cx="12305122"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415808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38437B-3052-0C43-95DF-4321586589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672C91-5D9F-CD22-B8BB-530D4BDEE2EF}"/>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79174565-368A-8330-4248-79BB773DCD8A}"/>
              </a:ext>
            </a:extLst>
          </p:cNvPr>
          <p:cNvSpPr txBox="1"/>
          <p:nvPr/>
        </p:nvSpPr>
        <p:spPr>
          <a:xfrm>
            <a:off x="0" y="935075"/>
            <a:ext cx="12427670"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33082596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F51E9-95A6-998B-614E-C3CF12973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C915F8E-41B1-BA3D-E47F-7C0563554961}"/>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AB58D299-0850-028B-8FED-D25C8E10B84D}"/>
              </a:ext>
            </a:extLst>
          </p:cNvPr>
          <p:cNvSpPr txBox="1"/>
          <p:nvPr/>
        </p:nvSpPr>
        <p:spPr>
          <a:xfrm>
            <a:off x="307942" y="1325114"/>
            <a:ext cx="11576115" cy="4524315"/>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a:t>
            </a:r>
          </a:p>
        </p:txBody>
      </p:sp>
    </p:spTree>
    <p:extLst>
      <p:ext uri="{BB962C8B-B14F-4D97-AF65-F5344CB8AC3E}">
        <p14:creationId xmlns:p14="http://schemas.microsoft.com/office/powerpoint/2010/main" val="21902540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8CA0EB-5615-C4F1-1B33-B04739047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EEB18E-E7EF-065F-AAFC-B7685775CB8D}"/>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F57B8FC7-FBB6-E82F-AE2D-B298F253E7E9}"/>
              </a:ext>
            </a:extLst>
          </p:cNvPr>
          <p:cNvSpPr txBox="1"/>
          <p:nvPr/>
        </p:nvSpPr>
        <p:spPr>
          <a:xfrm>
            <a:off x="630809" y="706539"/>
            <a:ext cx="10722991"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first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then, customer's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updated. Then, save() method is called to update the values in the database.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B9576AE0-60E3-122E-A234-58D4E0BB1AE1}"/>
              </a:ext>
            </a:extLst>
          </p:cNvPr>
          <p:cNvSpPr txBox="1"/>
          <p:nvPr/>
        </p:nvSpPr>
        <p:spPr>
          <a:xfrm>
            <a:off x="702297" y="2495448"/>
            <a:ext cx="11194330"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9" name="TextBox 8">
            <a:extLst>
              <a:ext uri="{FF2B5EF4-FFF2-40B4-BE49-F238E27FC236}">
                <a16:creationId xmlns:a16="http://schemas.microsoft.com/office/drawing/2014/main" id="{8581DCF7-FDA9-DECD-A966-8D433B5FF586}"/>
              </a:ext>
            </a:extLst>
          </p:cNvPr>
          <p:cNvSpPr txBox="1"/>
          <p:nvPr/>
        </p:nvSpPr>
        <p:spPr>
          <a:xfrm>
            <a:off x="630809" y="3022473"/>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621DF39-59B8-A9B6-CC29-F9D8B77F12ED}"/>
              </a:ext>
            </a:extLst>
          </p:cNvPr>
          <p:cNvSpPr txBox="1"/>
          <p:nvPr/>
        </p:nvSpPr>
        <p:spPr>
          <a:xfrm>
            <a:off x="164969" y="3422583"/>
            <a:ext cx="12012891"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28681910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4216BC-486D-B81D-7990-C7C45C4E08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29A8B8-6326-7662-2227-1A2E2ED44BA9}"/>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43ED197C-FDA1-1A81-318D-01C0E0395A70}"/>
              </a:ext>
            </a:extLst>
          </p:cNvPr>
          <p:cNvSpPr txBox="1"/>
          <p:nvPr/>
        </p:nvSpPr>
        <p:spPr>
          <a:xfrm>
            <a:off x="131975" y="856174"/>
            <a:ext cx="12295695" cy="6186309"/>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 </a:t>
            </a:r>
            <a:r>
              <a:rPr lang="en-IN" dirty="0" err="1"/>
              <a:t>addCustomer</a:t>
            </a:r>
            <a:r>
              <a:rPr lang="en-IN" dirty="0"/>
              <a:t>();</a:t>
            </a:r>
          </a:p>
          <a:p>
            <a:r>
              <a:rPr lang="en-IN" dirty="0"/>
              <a:t>		// </a:t>
            </a:r>
            <a:r>
              <a:rPr lang="en-IN" dirty="0" err="1"/>
              <a:t>getCustomer</a:t>
            </a:r>
            <a:r>
              <a:rPr lang="en-IN" dirty="0"/>
              <a:t>();</a:t>
            </a:r>
          </a:p>
          <a:p>
            <a:r>
              <a:rPr lang="en-IN" dirty="0"/>
              <a:t>		// </a:t>
            </a:r>
            <a:r>
              <a:rPr lang="en-IN" dirty="0" err="1"/>
              <a:t>findAllCustomers</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62137615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03200C-56CC-63C0-DE0B-18E20A1D27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2F6EA6-DF0D-EAE7-135A-C820D5570F6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5" name="TextBox 4">
            <a:extLst>
              <a:ext uri="{FF2B5EF4-FFF2-40B4-BE49-F238E27FC236}">
                <a16:creationId xmlns:a16="http://schemas.microsoft.com/office/drawing/2014/main" id="{6AF8B423-64EF-909F-2BEE-66625194E972}"/>
              </a:ext>
            </a:extLst>
          </p:cNvPr>
          <p:cNvSpPr txBox="1"/>
          <p:nvPr/>
        </p:nvSpPr>
        <p:spPr>
          <a:xfrm>
            <a:off x="188536" y="941571"/>
            <a:ext cx="12003464"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customer = </a:t>
            </a:r>
            <a:r>
              <a:rPr lang="en-IN" dirty="0" err="1"/>
              <a:t>customerService.getCustomer</a:t>
            </a:r>
            <a:r>
              <a:rPr lang="en-IN" dirty="0"/>
              <a:t>(1);</a:t>
            </a:r>
          </a:p>
          <a:p>
            <a:r>
              <a:rPr lang="en-IN" dirty="0"/>
              <a:t>			LOGGER.info(customer);</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55276016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A53B32-02EE-34A2-1450-40CC3CF52A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27B85F-722E-A65F-3850-04C9A97BB5F3}"/>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84BE6B22-85F9-A5AA-D576-74D76F7D7B05}"/>
              </a:ext>
            </a:extLst>
          </p:cNvPr>
          <p:cNvSpPr txBox="1"/>
          <p:nvPr/>
        </p:nvSpPr>
        <p:spPr>
          <a:xfrm>
            <a:off x="65988" y="932809"/>
            <a:ext cx="12126012" cy="3139321"/>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55E4875-F623-08D0-ACDC-4A92C891A824}"/>
              </a:ext>
            </a:extLst>
          </p:cNvPr>
          <p:cNvSpPr txBox="1"/>
          <p:nvPr/>
        </p:nvSpPr>
        <p:spPr>
          <a:xfrm>
            <a:off x="65988" y="4290910"/>
            <a:ext cx="11287812"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9" name="Picture 8">
            <a:extLst>
              <a:ext uri="{FF2B5EF4-FFF2-40B4-BE49-F238E27FC236}">
                <a16:creationId xmlns:a16="http://schemas.microsoft.com/office/drawing/2014/main" id="{AB6D3330-B1F8-01BC-1579-A7E7F54C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078" y="5348913"/>
            <a:ext cx="5090475" cy="707885"/>
          </a:xfrm>
          <a:prstGeom prst="rect">
            <a:avLst/>
          </a:prstGeom>
        </p:spPr>
      </p:pic>
    </p:spTree>
    <p:extLst>
      <p:ext uri="{BB962C8B-B14F-4D97-AF65-F5344CB8AC3E}">
        <p14:creationId xmlns:p14="http://schemas.microsoft.com/office/powerpoint/2010/main" val="1409189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D45E-35E3-270F-ED94-5829643898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937F10-2CC4-7271-0272-497F85575123}"/>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B5DE6D47-CE05-A127-FCE4-0054ECDEC073}"/>
              </a:ext>
            </a:extLst>
          </p:cNvPr>
          <p:cNvSpPr txBox="1"/>
          <p:nvPr/>
        </p:nvSpPr>
        <p:spPr>
          <a:xfrm>
            <a:off x="989029" y="588331"/>
            <a:ext cx="6099142" cy="461665"/>
          </a:xfrm>
          <a:prstGeom prst="rect">
            <a:avLst/>
          </a:prstGeom>
          <a:noFill/>
        </p:spPr>
        <p:txBody>
          <a:bodyPr wrap="square">
            <a:spAutoFit/>
          </a:bodyPr>
          <a:lstStyle/>
          <a:p>
            <a:r>
              <a:rPr lang="en-IN" sz="2400" b="1" dirty="0"/>
              <a:t>Delete operation using Spring Data - Demo </a:t>
            </a:r>
          </a:p>
        </p:txBody>
      </p:sp>
      <p:sp>
        <p:nvSpPr>
          <p:cNvPr id="7" name="TextBox 6">
            <a:extLst>
              <a:ext uri="{FF2B5EF4-FFF2-40B4-BE49-F238E27FC236}">
                <a16:creationId xmlns:a16="http://schemas.microsoft.com/office/drawing/2014/main" id="{F5BA58D9-3775-5762-EEBD-67FB2779FBF2}"/>
              </a:ext>
            </a:extLst>
          </p:cNvPr>
          <p:cNvSpPr txBox="1"/>
          <p:nvPr/>
        </p:nvSpPr>
        <p:spPr>
          <a:xfrm>
            <a:off x="164968" y="1275051"/>
            <a:ext cx="11797645"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delete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6C374967-4B05-F68D-0A17-318627A67A19}"/>
              </a:ext>
            </a:extLst>
          </p:cNvPr>
          <p:cNvSpPr txBox="1"/>
          <p:nvPr/>
        </p:nvSpPr>
        <p:spPr>
          <a:xfrm>
            <a:off x="164968" y="3884526"/>
            <a:ext cx="11411147" cy="2031325"/>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766927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D0ECDC-64F7-0355-8375-3BEFEA723D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A1DABD-D6F5-3873-EF8E-7938928A5336}"/>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720D1C9E-1A57-9E9A-F5BC-BDF5717D9FFC}"/>
              </a:ext>
            </a:extLst>
          </p:cNvPr>
          <p:cNvSpPr txBox="1"/>
          <p:nvPr/>
        </p:nvSpPr>
        <p:spPr>
          <a:xfrm>
            <a:off x="834273" y="735539"/>
            <a:ext cx="10336490"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delete customer details from the database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5D7F24-992C-969B-D4AD-45FBF0D3C6CD}"/>
              </a:ext>
            </a:extLst>
          </p:cNvPr>
          <p:cNvSpPr txBox="1"/>
          <p:nvPr/>
        </p:nvSpPr>
        <p:spPr>
          <a:xfrm>
            <a:off x="273376" y="1443425"/>
            <a:ext cx="12389963"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150337838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F25464-135E-4123-3E23-9764147F6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8DC8D9-2A35-0ED3-8384-53A7DC63DCB1}"/>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B8981EBE-91FF-8BEB-4DC7-68173FB35E66}"/>
              </a:ext>
            </a:extLst>
          </p:cNvPr>
          <p:cNvSpPr txBox="1"/>
          <p:nvPr/>
        </p:nvSpPr>
        <p:spPr>
          <a:xfrm>
            <a:off x="0" y="952767"/>
            <a:ext cx="12352256"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02571291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967B4E-8D25-6B5E-72B7-9F98DAC4DA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304057-D0B9-D17B-3133-34AB8ADEC86B}"/>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2A71699D-26C4-0CB1-6DE5-CFB948CAAD1C}"/>
              </a:ext>
            </a:extLst>
          </p:cNvPr>
          <p:cNvSpPr txBox="1"/>
          <p:nvPr/>
        </p:nvSpPr>
        <p:spPr>
          <a:xfrm>
            <a:off x="838200" y="812165"/>
            <a:ext cx="11981468" cy="5909310"/>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customerRespository.deleteById</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96086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19778A-7729-FEBC-DC77-B1698F10F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BB4E8B-CBBB-A009-A59E-6D574CB53CF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AEBF991-E55E-69B8-E921-3233E454FCDB}"/>
              </a:ext>
            </a:extLst>
          </p:cNvPr>
          <p:cNvSpPr txBox="1"/>
          <p:nvPr/>
        </p:nvSpPr>
        <p:spPr>
          <a:xfrm>
            <a:off x="881405" y="656502"/>
            <a:ext cx="10638149"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the </a:t>
            </a:r>
            <a:r>
              <a:rPr lang="en-US" sz="2000" dirty="0" err="1">
                <a:solidFill>
                  <a:schemeClr val="tx1">
                    <a:lumMod val="65000"/>
                    <a:lumOff val="35000"/>
                  </a:schemeClr>
                </a:solidFill>
                <a:effectLst/>
              </a:rPr>
              <a:t>deleteById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delete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245FFE16-3429-7C16-7E50-31ABF8CB41B2}"/>
              </a:ext>
            </a:extLst>
          </p:cNvPr>
          <p:cNvSpPr txBox="1"/>
          <p:nvPr/>
        </p:nvSpPr>
        <p:spPr>
          <a:xfrm>
            <a:off x="240383" y="2146657"/>
            <a:ext cx="10788978"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A13814CD-4FF8-E4D7-90C5-8D2D48AA310B}"/>
              </a:ext>
            </a:extLst>
          </p:cNvPr>
          <p:cNvSpPr txBox="1"/>
          <p:nvPr/>
        </p:nvSpPr>
        <p:spPr>
          <a:xfrm>
            <a:off x="881405" y="2696001"/>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9D30A6E-A749-55FD-2411-0C5B0693C6B9}"/>
              </a:ext>
            </a:extLst>
          </p:cNvPr>
          <p:cNvSpPr txBox="1"/>
          <p:nvPr/>
        </p:nvSpPr>
        <p:spPr>
          <a:xfrm>
            <a:off x="18854" y="3096111"/>
            <a:ext cx="11887200"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14739716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9F3026-163A-5BAB-17D6-A731FFE609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AF9200-0B1F-0ECF-E5C0-CE99431A28F6}"/>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B6D1AF94-B723-EB20-CA1F-814673DB3FDA}"/>
              </a:ext>
            </a:extLst>
          </p:cNvPr>
          <p:cNvSpPr txBox="1"/>
          <p:nvPr/>
        </p:nvSpPr>
        <p:spPr>
          <a:xfrm>
            <a:off x="9427" y="842323"/>
            <a:ext cx="12192000" cy="6463308"/>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3512517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5C5F09-6C8B-C84D-618F-924BAFFE22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D1A54F-42CB-B353-8949-933016EB3A9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65BBAF89-D3BC-1653-B534-2FBA35256D01}"/>
              </a:ext>
            </a:extLst>
          </p:cNvPr>
          <p:cNvSpPr txBox="1"/>
          <p:nvPr/>
        </p:nvSpPr>
        <p:spPr>
          <a:xfrm>
            <a:off x="238813" y="952767"/>
            <a:ext cx="11953187"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47650520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49CED-F2F3-05D9-EC6B-3699062581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3BCE3D-EE1A-357C-A1F6-9144D3D3E878}"/>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94FBF54-446B-E56D-C88D-F54860BA8B6F}"/>
              </a:ext>
            </a:extLst>
          </p:cNvPr>
          <p:cNvSpPr txBox="1"/>
          <p:nvPr/>
        </p:nvSpPr>
        <p:spPr>
          <a:xfrm>
            <a:off x="248239" y="812165"/>
            <a:ext cx="11943761" cy="590931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a:t>
            </a:r>
            <a:r>
              <a:rPr lang="en-IN" dirty="0" err="1"/>
              <a:t>customerService.deleteCustomer</a:t>
            </a:r>
            <a:r>
              <a:rPr lang="en-IN" dirty="0"/>
              <a:t>(3);</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152798447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85D68C-9E01-DA35-E859-F7F5BAA9BB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C37C4F-39C0-04E5-2C3D-15B86DA4A495}"/>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1D14CACF-2C4D-D8BC-1069-16E0972F8D5B}"/>
              </a:ext>
            </a:extLst>
          </p:cNvPr>
          <p:cNvSpPr txBox="1"/>
          <p:nvPr/>
        </p:nvSpPr>
        <p:spPr>
          <a:xfrm>
            <a:off x="989028" y="631843"/>
            <a:ext cx="10200587"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BCC45FC8-BABF-794F-0EC0-D3F96A40B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8" y="1745370"/>
            <a:ext cx="5533534" cy="707886"/>
          </a:xfrm>
          <a:prstGeom prst="rect">
            <a:avLst/>
          </a:prstGeom>
        </p:spPr>
      </p:pic>
    </p:spTree>
    <p:extLst>
      <p:ext uri="{BB962C8B-B14F-4D97-AF65-F5344CB8AC3E}">
        <p14:creationId xmlns:p14="http://schemas.microsoft.com/office/powerpoint/2010/main" val="10337643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FA524-760B-D21A-9F1E-CDE3969A4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E59D14-8596-488C-6424-F81BF9F90996}"/>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63FE2D0D-9FC5-BC66-BF15-C1B55F1A1936}"/>
              </a:ext>
            </a:extLst>
          </p:cNvPr>
          <p:cNvSpPr txBox="1"/>
          <p:nvPr/>
        </p:nvSpPr>
        <p:spPr>
          <a:xfrm>
            <a:off x="989029" y="484636"/>
            <a:ext cx="6099142" cy="461665"/>
          </a:xfrm>
          <a:prstGeom prst="rect">
            <a:avLst/>
          </a:prstGeom>
          <a:noFill/>
        </p:spPr>
        <p:txBody>
          <a:bodyPr wrap="square">
            <a:spAutoFit/>
          </a:bodyPr>
          <a:lstStyle/>
          <a:p>
            <a:r>
              <a:rPr lang="en-IN" sz="2400" b="1" dirty="0"/>
              <a:t>Spring Data - Query Approaches </a:t>
            </a:r>
          </a:p>
        </p:txBody>
      </p:sp>
      <p:sp>
        <p:nvSpPr>
          <p:cNvPr id="6" name="TextBox 5">
            <a:extLst>
              <a:ext uri="{FF2B5EF4-FFF2-40B4-BE49-F238E27FC236}">
                <a16:creationId xmlns:a16="http://schemas.microsoft.com/office/drawing/2014/main" id="{D3F6EB87-3D69-D44D-BB9A-73E75E33EDA7}"/>
              </a:ext>
            </a:extLst>
          </p:cNvPr>
          <p:cNvSpPr txBox="1"/>
          <p:nvPr/>
        </p:nvSpPr>
        <p:spPr>
          <a:xfrm>
            <a:off x="212102" y="1049526"/>
            <a:ext cx="10902099" cy="1015663"/>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perform basic CRUD operations using Spring Data.</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following entity class and the corresponding repository interface:</a:t>
            </a:r>
          </a:p>
        </p:txBody>
      </p:sp>
      <p:sp>
        <p:nvSpPr>
          <p:cNvPr id="8" name="TextBox 7">
            <a:extLst>
              <a:ext uri="{FF2B5EF4-FFF2-40B4-BE49-F238E27FC236}">
                <a16:creationId xmlns:a16="http://schemas.microsoft.com/office/drawing/2014/main" id="{41319CFA-E079-63A3-9878-5BA40AF54DB2}"/>
              </a:ext>
            </a:extLst>
          </p:cNvPr>
          <p:cNvSpPr txBox="1"/>
          <p:nvPr/>
        </p:nvSpPr>
        <p:spPr>
          <a:xfrm>
            <a:off x="212102" y="2168414"/>
            <a:ext cx="11467707" cy="2862322"/>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	</a:t>
            </a:r>
          </a:p>
          <a:p>
            <a:r>
              <a:rPr lang="en-IN" dirty="0"/>
              <a:t>	private </a:t>
            </a:r>
            <a:r>
              <a:rPr lang="en-IN" dirty="0" err="1"/>
              <a:t>LocalDate</a:t>
            </a:r>
            <a:r>
              <a:rPr lang="en-IN" dirty="0"/>
              <a:t> </a:t>
            </a:r>
            <a:r>
              <a:rPr lang="en-IN" dirty="0" err="1"/>
              <a:t>dateOfBirth</a:t>
            </a:r>
            <a:r>
              <a:rPr lang="en-IN" dirty="0"/>
              <a:t>;	</a:t>
            </a:r>
          </a:p>
          <a:p>
            <a:r>
              <a:rPr lang="en-IN" dirty="0"/>
              <a:t>    //getters and setters</a:t>
            </a:r>
          </a:p>
          <a:p>
            <a:r>
              <a:rPr lang="en-IN" dirty="0"/>
              <a:t>    // </a:t>
            </a:r>
            <a:r>
              <a:rPr lang="en-IN" dirty="0" err="1"/>
              <a:t>toString</a:t>
            </a:r>
            <a:r>
              <a:rPr lang="en-IN" dirty="0"/>
              <a:t>, </a:t>
            </a:r>
            <a:r>
              <a:rPr lang="en-IN" dirty="0" err="1"/>
              <a:t>hashCode</a:t>
            </a:r>
            <a:r>
              <a:rPr lang="en-IN" dirty="0"/>
              <a:t> and equals methods</a:t>
            </a:r>
          </a:p>
          <a:p>
            <a:r>
              <a:rPr lang="en-IN" dirty="0"/>
              <a:t>}</a:t>
            </a:r>
          </a:p>
        </p:txBody>
      </p:sp>
      <p:sp>
        <p:nvSpPr>
          <p:cNvPr id="10" name="TextBox 9">
            <a:extLst>
              <a:ext uri="{FF2B5EF4-FFF2-40B4-BE49-F238E27FC236}">
                <a16:creationId xmlns:a16="http://schemas.microsoft.com/office/drawing/2014/main" id="{4DEDB5E1-61ED-E65E-9E02-B04CED2E9D42}"/>
              </a:ext>
            </a:extLst>
          </p:cNvPr>
          <p:cNvSpPr txBox="1"/>
          <p:nvPr/>
        </p:nvSpPr>
        <p:spPr>
          <a:xfrm>
            <a:off x="212101" y="5231878"/>
            <a:ext cx="11637391"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Tree>
    <p:extLst>
      <p:ext uri="{BB962C8B-B14F-4D97-AF65-F5344CB8AC3E}">
        <p14:creationId xmlns:p14="http://schemas.microsoft.com/office/powerpoint/2010/main" val="98253085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390B27-4CD1-3DC7-17F5-173AF6AECD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DDC965-23D2-491C-032F-A64BBDBE7825}"/>
              </a:ext>
            </a:extLst>
          </p:cNvPr>
          <p:cNvSpPr>
            <a:spLocks noGrp="1"/>
          </p:cNvSpPr>
          <p:nvPr>
            <p:ph type="sldNum" sz="quarter" idx="12"/>
          </p:nvPr>
        </p:nvSpPr>
        <p:spPr/>
        <p:txBody>
          <a:bodyPr/>
          <a:lstStyle/>
          <a:p>
            <a:fld id="{4A777409-9C5A-4B07-8E32-19F22F7D558C}" type="slidenum">
              <a:rPr lang="en-IN" smtClean="0"/>
              <a:t>236</a:t>
            </a:fld>
            <a:endParaRPr lang="en-IN" dirty="0"/>
          </a:p>
        </p:txBody>
      </p:sp>
      <p:sp>
        <p:nvSpPr>
          <p:cNvPr id="5" name="TextBox 4">
            <a:extLst>
              <a:ext uri="{FF2B5EF4-FFF2-40B4-BE49-F238E27FC236}">
                <a16:creationId xmlns:a16="http://schemas.microsoft.com/office/drawing/2014/main" id="{6CF7A2B1-F1E0-F583-AB0A-9D69E2F41C76}"/>
              </a:ext>
            </a:extLst>
          </p:cNvPr>
          <p:cNvSpPr txBox="1"/>
          <p:nvPr/>
        </p:nvSpPr>
        <p:spPr>
          <a:xfrm>
            <a:off x="112335" y="934246"/>
            <a:ext cx="11718304" cy="3785652"/>
          </a:xfrm>
          <a:prstGeom prst="rect">
            <a:avLst/>
          </a:prstGeom>
          <a:noFill/>
        </p:spPr>
        <p:txBody>
          <a:bodyPr wrap="square">
            <a:spAutoFit/>
          </a:bodyPr>
          <a:lstStyle/>
          <a:p>
            <a:r>
              <a:rPr lang="en-US" sz="2000" dirty="0">
                <a:solidFill>
                  <a:schemeClr val="tx1">
                    <a:lumMod val="65000"/>
                    <a:lumOff val="35000"/>
                  </a:schemeClr>
                </a:solidFill>
                <a:effectLst/>
              </a:rPr>
              <a:t>Now, if you need to fetch the details of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how do you implement?</a:t>
            </a:r>
          </a:p>
          <a:p>
            <a:r>
              <a:rPr lang="en-US" sz="2000" dirty="0">
                <a:solidFill>
                  <a:schemeClr val="tx1">
                    <a:lumMod val="65000"/>
                    <a:lumOff val="35000"/>
                  </a:schemeClr>
                </a:solidFill>
                <a:effectLst/>
              </a:rPr>
              <a:t>The methods provided by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operate on primary key attribute whereas in this case,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not the primary key.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there can be situations and requirements similar to the one discussed here where you will not have methods present in Spring Data repositories.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implementing these type of requirements, Spring Data provides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Query creation based on the method name</a:t>
            </a:r>
          </a:p>
          <a:p>
            <a:pPr>
              <a:buFont typeface="Arial" panose="020B0604020202020204" pitchFamily="34" charset="0"/>
              <a:buChar char="•"/>
            </a:pPr>
            <a:r>
              <a:rPr lang="en-US" sz="2000" dirty="0">
                <a:solidFill>
                  <a:schemeClr val="tx1">
                    <a:lumMod val="65000"/>
                    <a:lumOff val="35000"/>
                  </a:schemeClr>
                </a:solidFill>
                <a:effectLst/>
              </a:rPr>
              <a:t>Query creation using @Query annotation</a:t>
            </a:r>
          </a:p>
          <a:p>
            <a:pPr>
              <a:buFont typeface="Arial" panose="020B0604020202020204" pitchFamily="34" charset="0"/>
              <a:buChar char="•"/>
            </a:pPr>
            <a:r>
              <a:rPr lang="en-US" sz="2000" dirty="0">
                <a:solidFill>
                  <a:schemeClr val="tx1">
                    <a:lumMod val="65000"/>
                    <a:lumOff val="35000"/>
                  </a:schemeClr>
                </a:solidFill>
                <a:effectLst/>
              </a:rPr>
              <a:t>Query creation using @NamedQuery annotation</a:t>
            </a:r>
          </a:p>
        </p:txBody>
      </p:sp>
    </p:spTree>
    <p:extLst>
      <p:ext uri="{BB962C8B-B14F-4D97-AF65-F5344CB8AC3E}">
        <p14:creationId xmlns:p14="http://schemas.microsoft.com/office/powerpoint/2010/main" val="115948139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DBCC19-6EC9-796E-6923-9B4F099D96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F9E397-EDAF-3268-7263-B5A86C2C090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5" name="TextBox 4">
            <a:extLst>
              <a:ext uri="{FF2B5EF4-FFF2-40B4-BE49-F238E27FC236}">
                <a16:creationId xmlns:a16="http://schemas.microsoft.com/office/drawing/2014/main" id="{5F24346F-CD4F-4D2B-620D-6BCAE27F6909}"/>
              </a:ext>
            </a:extLst>
          </p:cNvPr>
          <p:cNvSpPr txBox="1"/>
          <p:nvPr/>
        </p:nvSpPr>
        <p:spPr>
          <a:xfrm>
            <a:off x="98980" y="937150"/>
            <a:ext cx="11788219" cy="3477875"/>
          </a:xfrm>
          <a:prstGeom prst="rect">
            <a:avLst/>
          </a:prstGeom>
          <a:noFill/>
        </p:spPr>
        <p:txBody>
          <a:bodyPr wrap="square">
            <a:spAutoFit/>
          </a:bodyPr>
          <a:lstStyle/>
          <a:p>
            <a:r>
              <a:rPr lang="en-US" sz="2000" b="1" dirty="0">
                <a:solidFill>
                  <a:schemeClr val="tx1">
                    <a:lumMod val="65000"/>
                    <a:lumOff val="35000"/>
                  </a:schemeClr>
                </a:solidFill>
                <a:effectLst/>
              </a:rPr>
              <a:t>Query creation based on the method 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approach, we add methods in the interface which extends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to implement custom requirements and Spring Data automatically generates the JPQL(Java Persistence Query Language) query based on the name of methods. These methods are called as </a:t>
            </a:r>
            <a:r>
              <a:rPr lang="en-US" sz="2000" b="1" dirty="0">
                <a:solidFill>
                  <a:schemeClr val="tx1">
                    <a:lumMod val="65000"/>
                    <a:lumOff val="35000"/>
                  </a:schemeClr>
                </a:solidFill>
                <a:effectLst/>
              </a:rPr>
              <a:t>query methods</a:t>
            </a:r>
            <a:r>
              <a:rPr lang="en-US" sz="2000" dirty="0">
                <a:solidFill>
                  <a:schemeClr val="tx1">
                    <a:lumMod val="65000"/>
                    <a:lumOff val="35000"/>
                  </a:schemeClr>
                </a:solidFill>
                <a:effectLst/>
              </a:rPr>
              <a:t> and are named according to some specific rules.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basic rules for naming these methods are as follows :</a:t>
            </a:r>
          </a:p>
          <a:p>
            <a:r>
              <a:rPr lang="en-US" sz="2000" dirty="0">
                <a:solidFill>
                  <a:schemeClr val="tx1">
                    <a:lumMod val="65000"/>
                    <a:lumOff val="35000"/>
                  </a:schemeClr>
                </a:solidFill>
                <a:effectLst/>
              </a:rPr>
              <a:t>1. The method name should start with "</a:t>
            </a:r>
            <a:r>
              <a:rPr lang="en-US" sz="2000" b="1" dirty="0">
                <a:solidFill>
                  <a:schemeClr val="tx1">
                    <a:lumMod val="65000"/>
                    <a:lumOff val="35000"/>
                  </a:schemeClr>
                </a:solidFill>
                <a:effectLst/>
              </a:rPr>
              <a:t>find...By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get...By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read...By</a:t>
            </a:r>
            <a:r>
              <a:rPr lang="en-US" sz="2000" dirty="0">
                <a:solidFill>
                  <a:schemeClr val="tx1">
                    <a:lumMod val="65000"/>
                    <a:lumOff val="35000"/>
                  </a:schemeClr>
                </a:solidFill>
                <a:effectLst/>
              </a:rPr>
              <a:t>", "</a:t>
            </a:r>
            <a:r>
              <a:rPr lang="en-US" sz="2000" b="1" dirty="0" err="1">
                <a:solidFill>
                  <a:schemeClr val="tx1">
                    <a:lumMod val="65000"/>
                    <a:lumOff val="35000"/>
                  </a:schemeClr>
                </a:solidFill>
                <a:effectLst/>
              </a:rPr>
              <a:t>count..By</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query...By</a:t>
            </a:r>
            <a:r>
              <a:rPr lang="en-US" sz="2000" dirty="0">
                <a:solidFill>
                  <a:schemeClr val="tx1">
                    <a:lumMod val="65000"/>
                    <a:lumOff val="35000"/>
                  </a:schemeClr>
                </a:solidFill>
                <a:effectLst/>
              </a:rPr>
              <a:t>" followed by search criteria. The search criteria is specified using attribute name of entity class and some specified keywords. For example, to search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  following query method has to be added to repository interface :</a:t>
            </a:r>
          </a:p>
        </p:txBody>
      </p:sp>
      <p:sp>
        <p:nvSpPr>
          <p:cNvPr id="7" name="TextBox 6">
            <a:extLst>
              <a:ext uri="{FF2B5EF4-FFF2-40B4-BE49-F238E27FC236}">
                <a16:creationId xmlns:a16="http://schemas.microsoft.com/office/drawing/2014/main" id="{25FE69F5-D1B9-3B2D-2F87-6C06937A512E}"/>
              </a:ext>
            </a:extLst>
          </p:cNvPr>
          <p:cNvSpPr txBox="1"/>
          <p:nvPr/>
        </p:nvSpPr>
        <p:spPr>
          <a:xfrm>
            <a:off x="98980" y="4557016"/>
            <a:ext cx="6099142" cy="369332"/>
          </a:xfrm>
          <a:prstGeom prst="rect">
            <a:avLst/>
          </a:prstGeom>
          <a:noFill/>
        </p:spPr>
        <p:txBody>
          <a:bodyPr wrap="square">
            <a:spAutoFit/>
          </a:bodyPr>
          <a:lstStyle/>
          <a:p>
            <a:r>
              <a:rPr lang="en-IN" dirty="0"/>
              <a:t>Customer </a:t>
            </a:r>
            <a:r>
              <a:rPr lang="en-IN" dirty="0" err="1"/>
              <a:t>findByEmailId</a:t>
            </a:r>
            <a:r>
              <a:rPr lang="en-IN" dirty="0"/>
              <a:t>(String </a:t>
            </a:r>
            <a:r>
              <a:rPr lang="en-IN" dirty="0" err="1"/>
              <a:t>emailId</a:t>
            </a:r>
            <a:r>
              <a:rPr lang="en-IN" dirty="0"/>
              <a:t>);</a:t>
            </a:r>
          </a:p>
        </p:txBody>
      </p:sp>
      <p:sp>
        <p:nvSpPr>
          <p:cNvPr id="9" name="TextBox 8">
            <a:extLst>
              <a:ext uri="{FF2B5EF4-FFF2-40B4-BE49-F238E27FC236}">
                <a16:creationId xmlns:a16="http://schemas.microsoft.com/office/drawing/2014/main" id="{359EBD35-2956-FDDA-0F13-870C43D807D5}"/>
              </a:ext>
            </a:extLst>
          </p:cNvPr>
          <p:cNvSpPr txBox="1"/>
          <p:nvPr/>
        </p:nvSpPr>
        <p:spPr>
          <a:xfrm>
            <a:off x="98980" y="5198696"/>
            <a:ext cx="11957902" cy="400110"/>
          </a:xfrm>
          <a:prstGeom prst="rect">
            <a:avLst/>
          </a:prstGeom>
          <a:noFill/>
        </p:spPr>
        <p:txBody>
          <a:bodyPr wrap="square">
            <a:spAutoFit/>
          </a:bodyPr>
          <a:lstStyle/>
          <a:p>
            <a:r>
              <a:rPr lang="en-US" sz="2000" dirty="0">
                <a:solidFill>
                  <a:schemeClr val="tx1">
                    <a:lumMod val="65000"/>
                    <a:lumOff val="35000"/>
                  </a:schemeClr>
                </a:solidFill>
              </a:rPr>
              <a:t>When this method is called, it will be translated to the following JPQL query: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106756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D6529-27AF-7900-2004-B23835A493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3355DD-A750-AF55-18C2-EB63DA643D07}"/>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1600DCD4-6162-C598-3A80-EE75B34288BF}"/>
              </a:ext>
            </a:extLst>
          </p:cNvPr>
          <p:cNvSpPr txBox="1"/>
          <p:nvPr/>
        </p:nvSpPr>
        <p:spPr>
          <a:xfrm>
            <a:off x="989029" y="588332"/>
            <a:ext cx="6099142" cy="400110"/>
          </a:xfrm>
          <a:prstGeom prst="rect">
            <a:avLst/>
          </a:prstGeom>
          <a:noFill/>
        </p:spPr>
        <p:txBody>
          <a:bodyPr wrap="square">
            <a:spAutoFit/>
          </a:bodyPr>
          <a:lstStyle/>
          <a:p>
            <a:r>
              <a:rPr lang="en-IN" sz="2000" dirty="0"/>
              <a:t>select c from Customer c where </a:t>
            </a:r>
            <a:r>
              <a:rPr lang="en-IN" sz="2000" dirty="0" err="1"/>
              <a:t>c.emailId</a:t>
            </a:r>
            <a:r>
              <a:rPr lang="en-IN" sz="2000" dirty="0"/>
              <a:t> = ?1</a:t>
            </a:r>
          </a:p>
        </p:txBody>
      </p:sp>
      <p:sp>
        <p:nvSpPr>
          <p:cNvPr id="7" name="TextBox 6">
            <a:extLst>
              <a:ext uri="{FF2B5EF4-FFF2-40B4-BE49-F238E27FC236}">
                <a16:creationId xmlns:a16="http://schemas.microsoft.com/office/drawing/2014/main" id="{ED3BB940-3A55-86A1-B813-F3AFFB37100A}"/>
              </a:ext>
            </a:extLst>
          </p:cNvPr>
          <p:cNvSpPr txBox="1"/>
          <p:nvPr/>
        </p:nvSpPr>
        <p:spPr>
          <a:xfrm>
            <a:off x="174394" y="1120676"/>
            <a:ext cx="11712805" cy="1938992"/>
          </a:xfrm>
          <a:prstGeom prst="rect">
            <a:avLst/>
          </a:prstGeom>
          <a:noFill/>
        </p:spPr>
        <p:txBody>
          <a:bodyPr wrap="square">
            <a:spAutoFit/>
          </a:bodyPr>
          <a:lstStyle/>
          <a:p>
            <a:r>
              <a:rPr lang="en-US" sz="2000" dirty="0">
                <a:solidFill>
                  <a:schemeClr val="tx1">
                    <a:lumMod val="65000"/>
                    <a:lumOff val="35000"/>
                  </a:schemeClr>
                </a:solidFill>
                <a:effectLst/>
              </a:rPr>
              <a:t>The number of parameters in query method must be equal to number of search conditions and they must be specified in the same order as mentioned in search conditions.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To fetch data based on more than one condition, you can concatenate entity attribute names using </a:t>
            </a:r>
            <a:r>
              <a:rPr lang="en-US" sz="2000" b="1" dirty="0">
                <a:solidFill>
                  <a:schemeClr val="tx1">
                    <a:lumMod val="65000"/>
                    <a:lumOff val="35000"/>
                  </a:schemeClr>
                </a:solidFill>
                <a:effectLst/>
              </a:rPr>
              <a:t>And</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and</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Or</a:t>
            </a:r>
            <a:r>
              <a:rPr lang="en-US" sz="2000" dirty="0">
                <a:solidFill>
                  <a:schemeClr val="tx1">
                    <a:lumMod val="65000"/>
                    <a:lumOff val="35000"/>
                  </a:schemeClr>
                </a:solidFill>
                <a:effectLst/>
              </a:rPr>
              <a:t> keywords to specify search criteria. For example, to search customers based on email address or name , the following method has to be added to repository interface :</a:t>
            </a:r>
          </a:p>
        </p:txBody>
      </p:sp>
      <p:sp>
        <p:nvSpPr>
          <p:cNvPr id="9" name="TextBox 8">
            <a:extLst>
              <a:ext uri="{FF2B5EF4-FFF2-40B4-BE49-F238E27FC236}">
                <a16:creationId xmlns:a16="http://schemas.microsoft.com/office/drawing/2014/main" id="{34E35509-6CDE-AF91-E5AC-54AC73521B17}"/>
              </a:ext>
            </a:extLst>
          </p:cNvPr>
          <p:cNvSpPr txBox="1"/>
          <p:nvPr/>
        </p:nvSpPr>
        <p:spPr>
          <a:xfrm>
            <a:off x="174393" y="3152002"/>
            <a:ext cx="11043503" cy="369332"/>
          </a:xfrm>
          <a:prstGeom prst="rect">
            <a:avLst/>
          </a:prstGeom>
          <a:noFill/>
        </p:spPr>
        <p:txBody>
          <a:bodyPr wrap="square">
            <a:spAutoFit/>
          </a:bodyPr>
          <a:lstStyle/>
          <a:p>
            <a:r>
              <a:rPr lang="en-IN" dirty="0"/>
              <a:t>List&lt;Customer&gt; </a:t>
            </a:r>
            <a:r>
              <a:rPr lang="en-IN" dirty="0" err="1"/>
              <a:t>findByEmailIdOrName</a:t>
            </a:r>
            <a:r>
              <a:rPr lang="en-IN" dirty="0"/>
              <a:t>(String </a:t>
            </a:r>
            <a:r>
              <a:rPr lang="en-IN" dirty="0" err="1"/>
              <a:t>emailId</a:t>
            </a:r>
            <a:r>
              <a:rPr lang="en-IN" dirty="0"/>
              <a:t>, String name);</a:t>
            </a:r>
          </a:p>
        </p:txBody>
      </p:sp>
      <p:sp>
        <p:nvSpPr>
          <p:cNvPr id="11" name="TextBox 10">
            <a:extLst>
              <a:ext uri="{FF2B5EF4-FFF2-40B4-BE49-F238E27FC236}">
                <a16:creationId xmlns:a16="http://schemas.microsoft.com/office/drawing/2014/main" id="{3274932B-33F1-18D2-6872-1A7B84E83E1B}"/>
              </a:ext>
            </a:extLst>
          </p:cNvPr>
          <p:cNvSpPr txBox="1"/>
          <p:nvPr/>
        </p:nvSpPr>
        <p:spPr>
          <a:xfrm>
            <a:off x="187748" y="3613668"/>
            <a:ext cx="11869134" cy="400110"/>
          </a:xfrm>
          <a:prstGeom prst="rect">
            <a:avLst/>
          </a:prstGeom>
          <a:noFill/>
        </p:spPr>
        <p:txBody>
          <a:bodyPr wrap="square">
            <a:spAutoFit/>
          </a:bodyPr>
          <a:lstStyle/>
          <a:p>
            <a:r>
              <a:rPr lang="en-US" sz="2000" dirty="0">
                <a:solidFill>
                  <a:schemeClr val="tx1">
                    <a:lumMod val="65000"/>
                    <a:lumOff val="35000"/>
                  </a:schemeClr>
                </a:solidFill>
              </a:rPr>
              <a:t>When the above method is called, it will be translated to following JPQL query: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AD6B5D85-D7E5-1246-96D2-D70F08FB1AE7}"/>
              </a:ext>
            </a:extLst>
          </p:cNvPr>
          <p:cNvSpPr txBox="1"/>
          <p:nvPr/>
        </p:nvSpPr>
        <p:spPr>
          <a:xfrm>
            <a:off x="187748" y="4138622"/>
            <a:ext cx="6099142" cy="369332"/>
          </a:xfrm>
          <a:prstGeom prst="rect">
            <a:avLst/>
          </a:prstGeom>
          <a:noFill/>
        </p:spPr>
        <p:txBody>
          <a:bodyPr wrap="square">
            <a:spAutoFit/>
          </a:bodyPr>
          <a:lstStyle/>
          <a:p>
            <a:r>
              <a:rPr lang="en-IN" dirty="0"/>
              <a:t>select c from Customer c where </a:t>
            </a:r>
            <a:r>
              <a:rPr lang="en-IN" dirty="0" err="1"/>
              <a:t>c.emailId</a:t>
            </a:r>
            <a:r>
              <a:rPr lang="en-IN" dirty="0"/>
              <a:t> = ?1 or c.name=?2</a:t>
            </a:r>
          </a:p>
        </p:txBody>
      </p:sp>
      <p:sp>
        <p:nvSpPr>
          <p:cNvPr id="15" name="TextBox 14">
            <a:extLst>
              <a:ext uri="{FF2B5EF4-FFF2-40B4-BE49-F238E27FC236}">
                <a16:creationId xmlns:a16="http://schemas.microsoft.com/office/drawing/2014/main" id="{BC7CBD39-42C1-A9ED-A811-4ACA6F6EF3E7}"/>
              </a:ext>
            </a:extLst>
          </p:cNvPr>
          <p:cNvSpPr txBox="1"/>
          <p:nvPr/>
        </p:nvSpPr>
        <p:spPr>
          <a:xfrm>
            <a:off x="187748" y="4632798"/>
            <a:ext cx="11510916" cy="1015663"/>
          </a:xfrm>
          <a:prstGeom prst="rect">
            <a:avLst/>
          </a:prstGeom>
          <a:noFill/>
        </p:spPr>
        <p:txBody>
          <a:bodyPr wrap="square">
            <a:spAutoFit/>
          </a:bodyPr>
          <a:lstStyle/>
          <a:p>
            <a:r>
              <a:rPr lang="en-US" sz="2000" dirty="0">
                <a:solidFill>
                  <a:schemeClr val="tx1">
                    <a:lumMod val="65000"/>
                    <a:lumOff val="35000"/>
                  </a:schemeClr>
                </a:solidFill>
                <a:effectLst/>
              </a:rPr>
              <a:t>3. Some other keywords that can be used inside query method names are Between, Is, Equals, Not, </a:t>
            </a:r>
            <a:r>
              <a:rPr lang="en-US" sz="2000" dirty="0" err="1">
                <a:solidFill>
                  <a:schemeClr val="tx1">
                    <a:lumMod val="65000"/>
                    <a:lumOff val="35000"/>
                  </a:schemeClr>
                </a:solidFill>
                <a:effectLst/>
              </a:rPr>
              <a:t>IsNot</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IsNotNull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LessThanEqual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GreaterThanEqual</a:t>
            </a:r>
            <a:r>
              <a:rPr lang="en-US" sz="2000" dirty="0">
                <a:solidFill>
                  <a:schemeClr val="tx1">
                    <a:lumMod val="65000"/>
                    <a:lumOff val="35000"/>
                  </a:schemeClr>
                </a:solidFill>
                <a:effectLst/>
              </a:rPr>
              <a:t>, After, Before, Like, etc.</a:t>
            </a:r>
          </a:p>
          <a:p>
            <a:r>
              <a:rPr lang="en-US" sz="2000" dirty="0">
                <a:solidFill>
                  <a:schemeClr val="tx1">
                    <a:lumMod val="65000"/>
                    <a:lumOff val="35000"/>
                  </a:schemeClr>
                </a:solidFill>
                <a:effectLst/>
              </a:rPr>
              <a:t>The following table shows the use of above keywords :</a:t>
            </a:r>
          </a:p>
        </p:txBody>
      </p:sp>
    </p:spTree>
    <p:extLst>
      <p:ext uri="{BB962C8B-B14F-4D97-AF65-F5344CB8AC3E}">
        <p14:creationId xmlns:p14="http://schemas.microsoft.com/office/powerpoint/2010/main" val="64087013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41CA55-90B0-2C5C-EED4-F45F7FEE7E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E63984-C4C1-E5CA-9B72-50A4BE00810C}"/>
              </a:ext>
            </a:extLst>
          </p:cNvPr>
          <p:cNvSpPr>
            <a:spLocks noGrp="1"/>
          </p:cNvSpPr>
          <p:nvPr>
            <p:ph type="sldNum" sz="quarter" idx="12"/>
          </p:nvPr>
        </p:nvSpPr>
        <p:spPr/>
        <p:txBody>
          <a:bodyPr/>
          <a:lstStyle/>
          <a:p>
            <a:fld id="{4A777409-9C5A-4B07-8E32-19F22F7D558C}" type="slidenum">
              <a:rPr lang="en-IN" smtClean="0"/>
              <a:t>239</a:t>
            </a:fld>
            <a:endParaRPr lang="en-IN" dirty="0"/>
          </a:p>
        </p:txBody>
      </p:sp>
      <p:pic>
        <p:nvPicPr>
          <p:cNvPr id="5" name="Picture 4">
            <a:extLst>
              <a:ext uri="{FF2B5EF4-FFF2-40B4-BE49-F238E27FC236}">
                <a16:creationId xmlns:a16="http://schemas.microsoft.com/office/drawing/2014/main" id="{EA0AB6AF-7B3F-9244-B1A4-C7D913C23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3" y="1395167"/>
            <a:ext cx="12009747" cy="4581427"/>
          </a:xfrm>
          <a:prstGeom prst="rect">
            <a:avLst/>
          </a:prstGeom>
        </p:spPr>
      </p:pic>
    </p:spTree>
    <p:extLst>
      <p:ext uri="{BB962C8B-B14F-4D97-AF65-F5344CB8AC3E}">
        <p14:creationId xmlns:p14="http://schemas.microsoft.com/office/powerpoint/2010/main" val="144938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3ABF11-A5AC-3AA5-9BAE-4B492F8E31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AC259C-6846-D90F-D592-A6B37341CB07}"/>
              </a:ext>
            </a:extLst>
          </p:cNvPr>
          <p:cNvSpPr>
            <a:spLocks noGrp="1"/>
          </p:cNvSpPr>
          <p:nvPr>
            <p:ph type="sldNum" sz="quarter" idx="12"/>
          </p:nvPr>
        </p:nvSpPr>
        <p:spPr/>
        <p:txBody>
          <a:bodyPr/>
          <a:lstStyle/>
          <a:p>
            <a:fld id="{4A777409-9C5A-4B07-8E32-19F22F7D558C}" type="slidenum">
              <a:rPr lang="en-IN" smtClean="0"/>
              <a:t>240</a:t>
            </a:fld>
            <a:endParaRPr lang="en-IN" dirty="0"/>
          </a:p>
        </p:txBody>
      </p:sp>
      <p:pic>
        <p:nvPicPr>
          <p:cNvPr id="4" name="Picture 3">
            <a:extLst>
              <a:ext uri="{FF2B5EF4-FFF2-40B4-BE49-F238E27FC236}">
                <a16:creationId xmlns:a16="http://schemas.microsoft.com/office/drawing/2014/main" id="{DDCB2CD4-C494-BA88-9F59-1D45A3B0A375}"/>
              </a:ext>
            </a:extLst>
          </p:cNvPr>
          <p:cNvPicPr>
            <a:picLocks noChangeAspect="1"/>
          </p:cNvPicPr>
          <p:nvPr/>
        </p:nvPicPr>
        <p:blipFill>
          <a:blip r:embed="rId2"/>
          <a:stretch>
            <a:fillRect/>
          </a:stretch>
        </p:blipFill>
        <p:spPr>
          <a:xfrm>
            <a:off x="0" y="1310327"/>
            <a:ext cx="12192000" cy="4628560"/>
          </a:xfrm>
          <a:prstGeom prst="rect">
            <a:avLst/>
          </a:prstGeom>
        </p:spPr>
      </p:pic>
    </p:spTree>
    <p:extLst>
      <p:ext uri="{BB962C8B-B14F-4D97-AF65-F5344CB8AC3E}">
        <p14:creationId xmlns:p14="http://schemas.microsoft.com/office/powerpoint/2010/main" val="112965156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112D03-89A8-85F4-F857-C4F231E550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5871F7-4045-B43C-A5FF-6852FC2FD50F}"/>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8F25128B-814E-99A3-70B8-E3A30C10C10C}"/>
              </a:ext>
            </a:extLst>
          </p:cNvPr>
          <p:cNvSpPr txBox="1"/>
          <p:nvPr/>
        </p:nvSpPr>
        <p:spPr>
          <a:xfrm>
            <a:off x="230956" y="892172"/>
            <a:ext cx="11420574" cy="1015663"/>
          </a:xfrm>
          <a:prstGeom prst="rect">
            <a:avLst/>
          </a:prstGeom>
          <a:noFill/>
        </p:spPr>
        <p:txBody>
          <a:bodyPr wrap="square">
            <a:spAutoFit/>
          </a:bodyPr>
          <a:lstStyle/>
          <a:p>
            <a:r>
              <a:rPr lang="en-US" sz="2000" dirty="0">
                <a:solidFill>
                  <a:schemeClr val="tx1">
                    <a:lumMod val="65000"/>
                    <a:lumOff val="35000"/>
                  </a:schemeClr>
                </a:solidFill>
              </a:rPr>
              <a:t>4. To sort the results by a specified column, you can use </a:t>
            </a:r>
            <a:r>
              <a:rPr lang="en-US" sz="2000" b="1" dirty="0" err="1">
                <a:solidFill>
                  <a:schemeClr val="tx1">
                    <a:lumMod val="65000"/>
                    <a:lumOff val="35000"/>
                  </a:schemeClr>
                </a:solidFill>
              </a:rPr>
              <a:t>OrderBy</a:t>
            </a:r>
            <a:r>
              <a:rPr lang="en-US" sz="2000" dirty="0">
                <a:solidFill>
                  <a:schemeClr val="tx1">
                    <a:lumMod val="65000"/>
                    <a:lumOff val="35000"/>
                  </a:schemeClr>
                </a:solidFill>
              </a:rPr>
              <a:t> keyword. By default, results are arranged in ascending order. For example, the following method searches customers by name and also orders the result in ascending order of date of birth: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C41F20-BE49-6468-5D5D-158F8861ECA4}"/>
              </a:ext>
            </a:extLst>
          </p:cNvPr>
          <p:cNvSpPr txBox="1"/>
          <p:nvPr/>
        </p:nvSpPr>
        <p:spPr>
          <a:xfrm>
            <a:off x="230956" y="2040059"/>
            <a:ext cx="6099142" cy="369332"/>
          </a:xfrm>
          <a:prstGeom prst="rect">
            <a:avLst/>
          </a:prstGeom>
          <a:noFill/>
        </p:spPr>
        <p:txBody>
          <a:bodyPr wrap="square">
            <a:spAutoFit/>
          </a:bodyPr>
          <a:lstStyle/>
          <a:p>
            <a:r>
              <a:rPr lang="en-IN" dirty="0"/>
              <a:t>List&lt;Customer&gt; </a:t>
            </a:r>
            <a:r>
              <a:rPr lang="en-IN" dirty="0" err="1"/>
              <a:t>findByNameOrderByDateOfBirth</a:t>
            </a:r>
            <a:r>
              <a:rPr lang="en-IN" dirty="0"/>
              <a:t>(String name);</a:t>
            </a:r>
          </a:p>
        </p:txBody>
      </p:sp>
      <p:sp>
        <p:nvSpPr>
          <p:cNvPr id="9" name="TextBox 8">
            <a:extLst>
              <a:ext uri="{FF2B5EF4-FFF2-40B4-BE49-F238E27FC236}">
                <a16:creationId xmlns:a16="http://schemas.microsoft.com/office/drawing/2014/main" id="{FBC71ACC-FF45-6DF8-968D-4CE5E093B1C6}"/>
              </a:ext>
            </a:extLst>
          </p:cNvPr>
          <p:cNvSpPr txBox="1"/>
          <p:nvPr/>
        </p:nvSpPr>
        <p:spPr>
          <a:xfrm>
            <a:off x="230955" y="2541615"/>
            <a:ext cx="11288599" cy="400110"/>
          </a:xfrm>
          <a:prstGeom prst="rect">
            <a:avLst/>
          </a:prstGeom>
          <a:noFill/>
        </p:spPr>
        <p:txBody>
          <a:bodyPr wrap="square">
            <a:spAutoFit/>
          </a:bodyPr>
          <a:lstStyle/>
          <a:p>
            <a:r>
              <a:rPr lang="en-US" sz="2000" dirty="0">
                <a:solidFill>
                  <a:schemeClr val="tx1">
                    <a:lumMod val="65000"/>
                    <a:lumOff val="35000"/>
                  </a:schemeClr>
                </a:solidFill>
              </a:rPr>
              <a:t>For sorting the results in descending order you can use Desc keyword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C0F87EE-E20B-FA20-CEBF-765801321101}"/>
              </a:ext>
            </a:extLst>
          </p:cNvPr>
          <p:cNvSpPr txBox="1"/>
          <p:nvPr/>
        </p:nvSpPr>
        <p:spPr>
          <a:xfrm>
            <a:off x="230954" y="3073949"/>
            <a:ext cx="11288599" cy="369332"/>
          </a:xfrm>
          <a:prstGeom prst="rect">
            <a:avLst/>
          </a:prstGeom>
          <a:noFill/>
        </p:spPr>
        <p:txBody>
          <a:bodyPr wrap="square">
            <a:spAutoFit/>
          </a:bodyPr>
          <a:lstStyle/>
          <a:p>
            <a:r>
              <a:rPr lang="en-IN" dirty="0"/>
              <a:t>List&lt;Customer&gt; </a:t>
            </a:r>
            <a:r>
              <a:rPr lang="en-IN" dirty="0" err="1"/>
              <a:t>findByNameOrderByDateOfBirthDesc</a:t>
            </a:r>
            <a:r>
              <a:rPr lang="en-IN" dirty="0"/>
              <a:t>(String name);</a:t>
            </a:r>
          </a:p>
        </p:txBody>
      </p:sp>
      <p:sp>
        <p:nvSpPr>
          <p:cNvPr id="13" name="TextBox 12">
            <a:extLst>
              <a:ext uri="{FF2B5EF4-FFF2-40B4-BE49-F238E27FC236}">
                <a16:creationId xmlns:a16="http://schemas.microsoft.com/office/drawing/2014/main" id="{CF866669-31B4-B041-BA60-9AAC9D08DE83}"/>
              </a:ext>
            </a:extLst>
          </p:cNvPr>
          <p:cNvSpPr txBox="1"/>
          <p:nvPr/>
        </p:nvSpPr>
        <p:spPr>
          <a:xfrm>
            <a:off x="230955" y="3606283"/>
            <a:ext cx="11665671" cy="1015663"/>
          </a:xfrm>
          <a:prstGeom prst="rect">
            <a:avLst/>
          </a:prstGeom>
          <a:noFill/>
        </p:spPr>
        <p:txBody>
          <a:bodyPr wrap="square">
            <a:spAutoFit/>
          </a:bodyPr>
          <a:lstStyle/>
          <a:p>
            <a:r>
              <a:rPr lang="en-US" sz="2000" dirty="0">
                <a:solidFill>
                  <a:schemeClr val="tx1">
                    <a:lumMod val="65000"/>
                    <a:lumOff val="35000"/>
                  </a:schemeClr>
                </a:solidFill>
              </a:rPr>
              <a:t>5. To limit the number of results returned by a method, add </a:t>
            </a:r>
            <a:r>
              <a:rPr lang="en-US" sz="2000" b="1" dirty="0">
                <a:solidFill>
                  <a:schemeClr val="tx1">
                    <a:lumMod val="65000"/>
                    <a:lumOff val="35000"/>
                  </a:schemeClr>
                </a:solidFill>
              </a:rPr>
              <a:t>First </a:t>
            </a:r>
            <a:r>
              <a:rPr lang="en-US" sz="2000" dirty="0">
                <a:solidFill>
                  <a:schemeClr val="tx1">
                    <a:lumMod val="65000"/>
                    <a:lumOff val="35000"/>
                  </a:schemeClr>
                </a:solidFill>
              </a:rPr>
              <a:t>or </a:t>
            </a:r>
            <a:r>
              <a:rPr lang="en-US" sz="2000" b="1" dirty="0">
                <a:solidFill>
                  <a:schemeClr val="tx1">
                    <a:lumMod val="65000"/>
                    <a:lumOff val="35000"/>
                  </a:schemeClr>
                </a:solidFill>
              </a:rPr>
              <a:t>Top </a:t>
            </a:r>
            <a:r>
              <a:rPr lang="en-US" sz="2000" dirty="0">
                <a:solidFill>
                  <a:schemeClr val="tx1">
                    <a:lumMod val="65000"/>
                    <a:lumOff val="35000"/>
                  </a:schemeClr>
                </a:solidFill>
              </a:rPr>
              <a:t>keyword before the first 'By' keyword. To fetch more than one result, add the numeric value to the First and the Top keywords. For example, the following methods returns the first 5 customers whose </a:t>
            </a:r>
            <a:r>
              <a:rPr lang="en-US" sz="2000" dirty="0" err="1">
                <a:solidFill>
                  <a:schemeClr val="tx1">
                    <a:lumMod val="65000"/>
                    <a:lumOff val="35000"/>
                  </a:schemeClr>
                </a:solidFill>
              </a:rPr>
              <a:t>emailId</a:t>
            </a:r>
            <a:r>
              <a:rPr lang="en-US" sz="2000" dirty="0">
                <a:solidFill>
                  <a:schemeClr val="tx1">
                    <a:lumMod val="65000"/>
                    <a:lumOff val="35000"/>
                  </a:schemeClr>
                </a:solidFill>
              </a:rPr>
              <a:t> is given as method parameter: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3AEB5D30-F84D-DDE8-BCA1-49A6A7A46C3A}"/>
              </a:ext>
            </a:extLst>
          </p:cNvPr>
          <p:cNvSpPr txBox="1"/>
          <p:nvPr/>
        </p:nvSpPr>
        <p:spPr>
          <a:xfrm>
            <a:off x="230956" y="4818563"/>
            <a:ext cx="8941324" cy="646331"/>
          </a:xfrm>
          <a:prstGeom prst="rect">
            <a:avLst/>
          </a:prstGeom>
          <a:noFill/>
        </p:spPr>
        <p:txBody>
          <a:bodyPr wrap="square">
            <a:spAutoFit/>
          </a:bodyPr>
          <a:lstStyle/>
          <a:p>
            <a:r>
              <a:rPr lang="en-IN" dirty="0"/>
              <a:t>List&lt;Customer&gt; findFirst5ByEmailId(String </a:t>
            </a:r>
            <a:r>
              <a:rPr lang="en-IN" dirty="0" err="1"/>
              <a:t>emailId</a:t>
            </a:r>
            <a:r>
              <a:rPr lang="en-IN" dirty="0"/>
              <a:t>);</a:t>
            </a:r>
          </a:p>
          <a:p>
            <a:r>
              <a:rPr lang="en-IN" dirty="0"/>
              <a:t>List&lt;Customer&gt; findTop5ByByEmailId(String </a:t>
            </a:r>
            <a:r>
              <a:rPr lang="en-IN" dirty="0" err="1"/>
              <a:t>emailId</a:t>
            </a:r>
            <a:r>
              <a:rPr lang="en-IN" dirty="0"/>
              <a:t>);</a:t>
            </a:r>
          </a:p>
        </p:txBody>
      </p:sp>
    </p:spTree>
    <p:extLst>
      <p:ext uri="{BB962C8B-B14F-4D97-AF65-F5344CB8AC3E}">
        <p14:creationId xmlns:p14="http://schemas.microsoft.com/office/powerpoint/2010/main" val="5761835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2AE2B9-C334-6230-B630-DF4214B930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5873D6-6F4C-48BD-DBD5-B21C2E48F9D5}"/>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ACEA423D-237B-F5AD-F926-786418917E73}"/>
              </a:ext>
            </a:extLst>
          </p:cNvPr>
          <p:cNvSpPr txBox="1"/>
          <p:nvPr/>
        </p:nvSpPr>
        <p:spPr>
          <a:xfrm>
            <a:off x="830737" y="592699"/>
            <a:ext cx="10530526" cy="2862322"/>
          </a:xfrm>
          <a:prstGeom prst="rect">
            <a:avLst/>
          </a:prstGeom>
          <a:noFill/>
        </p:spPr>
        <p:txBody>
          <a:bodyPr wrap="square">
            <a:spAutoFit/>
          </a:bodyPr>
          <a:lstStyle/>
          <a:p>
            <a:r>
              <a:rPr lang="en-US" sz="2000" b="1" dirty="0">
                <a:solidFill>
                  <a:schemeClr val="tx1">
                    <a:lumMod val="65000"/>
                    <a:lumOff val="35000"/>
                  </a:schemeClr>
                </a:solidFill>
                <a:effectLst/>
              </a:rPr>
              <a:t>Query creation using @Query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create JPQL queries using name of query method but for complex requirements, query method names become too long which make them difficult to read and maintain. So, Spring Data provides an option to write custom JPQL queries on repository methods using </a:t>
            </a:r>
            <a:r>
              <a:rPr lang="en-US" sz="2000" b="1" dirty="0">
                <a:solidFill>
                  <a:schemeClr val="tx1">
                    <a:lumMod val="65000"/>
                    <a:lumOff val="35000"/>
                  </a:schemeClr>
                </a:solidFill>
                <a:effectLst/>
              </a:rPr>
              <a:t>@Query </a:t>
            </a:r>
            <a:r>
              <a:rPr lang="en-US" sz="2000" dirty="0">
                <a:solidFill>
                  <a:schemeClr val="tx1">
                    <a:lumMod val="65000"/>
                    <a:lumOff val="35000"/>
                  </a:schemeClr>
                </a:solidFill>
                <a:effectLst/>
              </a:rPr>
              <a:t>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suppose you want to fetch customer name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then this requirement can be implemented using @Query annotation as follows:</a:t>
            </a:r>
          </a:p>
        </p:txBody>
      </p:sp>
      <p:sp>
        <p:nvSpPr>
          <p:cNvPr id="7" name="TextBox 6">
            <a:extLst>
              <a:ext uri="{FF2B5EF4-FFF2-40B4-BE49-F238E27FC236}">
                <a16:creationId xmlns:a16="http://schemas.microsoft.com/office/drawing/2014/main" id="{78F3B688-7BDF-027F-5DC5-CD51CD3A6F4C}"/>
              </a:ext>
            </a:extLst>
          </p:cNvPr>
          <p:cNvSpPr txBox="1"/>
          <p:nvPr/>
        </p:nvSpPr>
        <p:spPr>
          <a:xfrm>
            <a:off x="419492" y="3751523"/>
            <a:ext cx="11354585"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9" name="TextBox 8">
            <a:extLst>
              <a:ext uri="{FF2B5EF4-FFF2-40B4-BE49-F238E27FC236}">
                <a16:creationId xmlns:a16="http://schemas.microsoft.com/office/drawing/2014/main" id="{0281A25E-1522-A87F-1D8D-8180D05BB31B}"/>
              </a:ext>
            </a:extLst>
          </p:cNvPr>
          <p:cNvSpPr txBox="1"/>
          <p:nvPr/>
        </p:nvSpPr>
        <p:spPr>
          <a:xfrm>
            <a:off x="417923" y="5228851"/>
            <a:ext cx="11572972" cy="1015663"/>
          </a:xfrm>
          <a:prstGeom prst="rect">
            <a:avLst/>
          </a:prstGeom>
          <a:noFill/>
        </p:spPr>
        <p:txBody>
          <a:bodyPr wrap="square">
            <a:spAutoFit/>
          </a:bodyPr>
          <a:lstStyle/>
          <a:p>
            <a:r>
              <a:rPr lang="en-US" sz="2000" dirty="0">
                <a:solidFill>
                  <a:schemeClr val="tx1">
                    <a:lumMod val="65000"/>
                    <a:lumOff val="35000"/>
                  </a:schemeClr>
                </a:solidFill>
              </a:rPr>
              <a:t>In above code, "SELECT c.name FROM Customer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is JPQL query with named parameter "</a:t>
            </a:r>
            <a:r>
              <a:rPr lang="en-US" sz="2000" dirty="0" err="1">
                <a:solidFill>
                  <a:schemeClr val="tx1">
                    <a:lumMod val="65000"/>
                    <a:lumOff val="35000"/>
                  </a:schemeClr>
                </a:solidFill>
              </a:rPr>
              <a:t>emailId</a:t>
            </a:r>
            <a:r>
              <a:rPr lang="en-US" sz="2000" dirty="0">
                <a:solidFill>
                  <a:schemeClr val="tx1">
                    <a:lumMod val="65000"/>
                    <a:lumOff val="35000"/>
                  </a:schemeClr>
                </a:solidFill>
              </a:rPr>
              <a:t>". The @Param("emailId") parameter defines the named parameter in the argument list. You can also use positional parameter instead of named parameter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32074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795129-5006-07B8-BA81-7A67991BC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26950-C564-1F90-4595-55DE6C1C6EFB}"/>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478B16C5-B1E2-A788-488C-EE7E1F4ED975}"/>
              </a:ext>
            </a:extLst>
          </p:cNvPr>
          <p:cNvSpPr txBox="1"/>
          <p:nvPr/>
        </p:nvSpPr>
        <p:spPr>
          <a:xfrm>
            <a:off x="989028" y="671735"/>
            <a:ext cx="10096893"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?1")</a:t>
            </a:r>
          </a:p>
          <a:p>
            <a:r>
              <a:rPr lang="en-IN" dirty="0"/>
              <a:t>	String </a:t>
            </a:r>
            <a:r>
              <a:rPr lang="en-IN" dirty="0" err="1"/>
              <a:t>findNameByEmailId</a:t>
            </a:r>
            <a:r>
              <a:rPr lang="en-IN" dirty="0"/>
              <a:t>(String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8E97B1CE-3907-8B5E-591B-B3521803BA38}"/>
              </a:ext>
            </a:extLst>
          </p:cNvPr>
          <p:cNvSpPr txBox="1"/>
          <p:nvPr/>
        </p:nvSpPr>
        <p:spPr>
          <a:xfrm>
            <a:off x="47133" y="2400614"/>
            <a:ext cx="12038029" cy="1631216"/>
          </a:xfrm>
          <a:prstGeom prst="rect">
            <a:avLst/>
          </a:prstGeom>
          <a:noFill/>
        </p:spPr>
        <p:txBody>
          <a:bodyPr wrap="square">
            <a:spAutoFit/>
          </a:bodyPr>
          <a:lstStyle/>
          <a:p>
            <a:r>
              <a:rPr lang="en-US" sz="2000" b="1" dirty="0">
                <a:solidFill>
                  <a:schemeClr val="tx1">
                    <a:lumMod val="65000"/>
                    <a:lumOff val="35000"/>
                  </a:schemeClr>
                </a:solidFill>
                <a:effectLst/>
              </a:rPr>
              <a:t>Executing update and delete queries using @Modifying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can also execute update, delete or insert operations using @Query annotation. For this, query method has to be annotated with @Transactional and @Modifying annotation along with @Query annotation. For example, the following method updates the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a customer based on customer's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D498B83D-DA81-8B82-ED8C-07076814A19E}"/>
              </a:ext>
            </a:extLst>
          </p:cNvPr>
          <p:cNvSpPr txBox="1"/>
          <p:nvPr/>
        </p:nvSpPr>
        <p:spPr>
          <a:xfrm>
            <a:off x="160256" y="4114703"/>
            <a:ext cx="11821212" cy="2308324"/>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 {</a:t>
            </a:r>
          </a:p>
          <a:p>
            <a:r>
              <a:rPr lang="en-IN" dirty="0"/>
              <a:t>	//JPQL query</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a:t>
            </a:r>
          </a:p>
        </p:txBody>
      </p:sp>
    </p:spTree>
    <p:extLst>
      <p:ext uri="{BB962C8B-B14F-4D97-AF65-F5344CB8AC3E}">
        <p14:creationId xmlns:p14="http://schemas.microsoft.com/office/powerpoint/2010/main" val="210514705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E98A1-4514-3629-2F54-396B18BC47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5C4C3A-CD79-59F2-A36A-DEEFB566ABC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4FFE7AB5-9A71-7416-2A93-CF079A76B8DE}"/>
              </a:ext>
            </a:extLst>
          </p:cNvPr>
          <p:cNvSpPr txBox="1"/>
          <p:nvPr/>
        </p:nvSpPr>
        <p:spPr>
          <a:xfrm>
            <a:off x="230955" y="845784"/>
            <a:ext cx="11524269" cy="3477875"/>
          </a:xfrm>
          <a:prstGeom prst="rect">
            <a:avLst/>
          </a:prstGeom>
          <a:noFill/>
        </p:spPr>
        <p:txBody>
          <a:bodyPr wrap="square">
            <a:spAutoFit/>
          </a:bodyPr>
          <a:lstStyle/>
          <a:p>
            <a:r>
              <a:rPr lang="en-US" sz="2000" b="1" dirty="0">
                <a:solidFill>
                  <a:schemeClr val="tx1">
                    <a:lumMod val="65000"/>
                    <a:lumOff val="35000"/>
                  </a:schemeClr>
                </a:solidFill>
                <a:effectLst/>
              </a:rPr>
              <a:t>Query creation using @NamedQuery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generate query using query method name and how to define JPQL query using @Query annotation. In these approaches, the queries are scattered across different classes and the same queries may be written in different classes again and again which makes queries difficult to manage.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you can use named queries also with Spring Data. The named queries are queries with a name and are defined in entity classes using </a:t>
            </a:r>
            <a:r>
              <a:rPr lang="en-US" sz="2000" b="1" dirty="0">
                <a:solidFill>
                  <a:schemeClr val="tx1">
                    <a:lumMod val="65000"/>
                    <a:lumOff val="35000"/>
                  </a:schemeClr>
                </a:solidFill>
                <a:effectLst/>
              </a:rPr>
              <a:t>@NamedQuery</a:t>
            </a:r>
            <a:r>
              <a:rPr lang="en-US" sz="2000" dirty="0">
                <a:solidFill>
                  <a:schemeClr val="tx1">
                    <a:lumMod val="65000"/>
                    <a:lumOff val="35000"/>
                  </a:schemeClr>
                </a:solidFill>
                <a:effectLst/>
              </a:rPr>
              <a:t> annotation. Using Spring Data, default naming strategy of named query is to start with entity class name followed by dot (.) operator and then the name of the invoked repository method. For example, if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is entity class and </a:t>
            </a:r>
            <a:r>
              <a:rPr lang="en-US" sz="2000" dirty="0" err="1">
                <a:solidFill>
                  <a:schemeClr val="tx1">
                    <a:lumMod val="65000"/>
                    <a:lumOff val="35000"/>
                  </a:schemeClr>
                </a:solidFill>
                <a:effectLst/>
              </a:rPr>
              <a:t>findNameByEmailId</a:t>
            </a:r>
            <a:r>
              <a:rPr lang="en-US" sz="2000" dirty="0">
                <a:solidFill>
                  <a:schemeClr val="tx1">
                    <a:lumMod val="65000"/>
                    <a:lumOff val="35000"/>
                  </a:schemeClr>
                </a:solidFill>
                <a:effectLst/>
              </a:rPr>
              <a:t> is the name of repository method then query name will be as follows:</a:t>
            </a:r>
          </a:p>
        </p:txBody>
      </p:sp>
      <p:sp>
        <p:nvSpPr>
          <p:cNvPr id="7" name="TextBox 6">
            <a:extLst>
              <a:ext uri="{FF2B5EF4-FFF2-40B4-BE49-F238E27FC236}">
                <a16:creationId xmlns:a16="http://schemas.microsoft.com/office/drawing/2014/main" id="{D1D806F4-C2DC-BBEE-E237-71B7B5B477A6}"/>
              </a:ext>
            </a:extLst>
          </p:cNvPr>
          <p:cNvSpPr txBox="1"/>
          <p:nvPr/>
        </p:nvSpPr>
        <p:spPr>
          <a:xfrm>
            <a:off x="230955" y="4406187"/>
            <a:ext cx="6099142" cy="369332"/>
          </a:xfrm>
          <a:prstGeom prst="rect">
            <a:avLst/>
          </a:prstGeom>
          <a:noFill/>
        </p:spPr>
        <p:txBody>
          <a:bodyPr wrap="square">
            <a:spAutoFit/>
          </a:bodyPr>
          <a:lstStyle/>
          <a:p>
            <a:r>
              <a:rPr lang="en-IN" dirty="0" err="1"/>
              <a:t>Customer.findNameByEmailId</a:t>
            </a:r>
            <a:endParaRPr lang="en-IN" dirty="0"/>
          </a:p>
        </p:txBody>
      </p:sp>
      <p:sp>
        <p:nvSpPr>
          <p:cNvPr id="9" name="TextBox 8">
            <a:extLst>
              <a:ext uri="{FF2B5EF4-FFF2-40B4-BE49-F238E27FC236}">
                <a16:creationId xmlns:a16="http://schemas.microsoft.com/office/drawing/2014/main" id="{D95A7256-D4CD-60E1-4AF4-B62720AD851A}"/>
              </a:ext>
            </a:extLst>
          </p:cNvPr>
          <p:cNvSpPr txBox="1"/>
          <p:nvPr/>
        </p:nvSpPr>
        <p:spPr>
          <a:xfrm>
            <a:off x="230955" y="4965770"/>
            <a:ext cx="11646818" cy="707886"/>
          </a:xfrm>
          <a:prstGeom prst="rect">
            <a:avLst/>
          </a:prstGeom>
          <a:noFill/>
        </p:spPr>
        <p:txBody>
          <a:bodyPr wrap="square">
            <a:spAutoFit/>
          </a:bodyPr>
          <a:lstStyle/>
          <a:p>
            <a:r>
              <a:rPr lang="en-US" sz="2000" dirty="0">
                <a:solidFill>
                  <a:schemeClr val="tx1">
                    <a:lumMod val="65000"/>
                    <a:lumOff val="35000"/>
                  </a:schemeClr>
                </a:solidFill>
              </a:rPr>
              <a:t>Now, to associate JPQL query "SELECT c.name FROM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with the query name given above, the @NamedQuery annotation is used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685202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6595C-50C5-1CDC-6602-E892A63F0A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0CEB06-8976-EC31-8C88-3BA933CB318B}"/>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B7E48AAC-298C-A612-1945-DEF95C05C6DD}"/>
              </a:ext>
            </a:extLst>
          </p:cNvPr>
          <p:cNvSpPr txBox="1"/>
          <p:nvPr/>
        </p:nvSpPr>
        <p:spPr>
          <a:xfrm>
            <a:off x="824844" y="562981"/>
            <a:ext cx="10892673" cy="3970318"/>
          </a:xfrm>
          <a:prstGeom prst="rect">
            <a:avLst/>
          </a:prstGeom>
          <a:noFill/>
        </p:spPr>
        <p:txBody>
          <a:bodyPr wrap="square">
            <a:spAutoFit/>
          </a:bodyPr>
          <a:lstStyle/>
          <a:p>
            <a:r>
              <a:rPr lang="en-IN" dirty="0"/>
              <a:t>@Entity</a:t>
            </a:r>
          </a:p>
          <a:p>
            <a:r>
              <a:rPr lang="en-IN" dirty="0"/>
              <a:t>@Table(name="customer")</a:t>
            </a:r>
          </a:p>
          <a:p>
            <a:r>
              <a:rPr lang="en-IN" dirty="0"/>
              <a:t>@NamedQuery(name="Customer.findNameByEmailId", query="SELECT c.name FROM Customer c WHERE </a:t>
            </a:r>
            <a:r>
              <a:rPr lang="en-IN" dirty="0" err="1"/>
              <a:t>c.emailId</a:t>
            </a:r>
            <a:r>
              <a:rPr lang="en-IN" dirty="0"/>
              <a:t> = :</a:t>
            </a:r>
            <a:r>
              <a:rPr lang="en-IN" dirty="0" err="1"/>
              <a:t>emailId</a:t>
            </a:r>
            <a:r>
              <a:rPr lang="en-IN" dirty="0"/>
              <a:t>")</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 getter and setter methods</a:t>
            </a:r>
          </a:p>
          <a:p>
            <a:r>
              <a:rPr lang="en-IN" dirty="0"/>
              <a:t>}</a:t>
            </a:r>
          </a:p>
        </p:txBody>
      </p:sp>
      <p:sp>
        <p:nvSpPr>
          <p:cNvPr id="7" name="TextBox 6">
            <a:extLst>
              <a:ext uri="{FF2B5EF4-FFF2-40B4-BE49-F238E27FC236}">
                <a16:creationId xmlns:a16="http://schemas.microsoft.com/office/drawing/2014/main" id="{2FE72EFB-B738-533E-1222-1BCD7D7EE9D0}"/>
              </a:ext>
            </a:extLst>
          </p:cNvPr>
          <p:cNvSpPr txBox="1"/>
          <p:nvPr/>
        </p:nvSpPr>
        <p:spPr>
          <a:xfrm>
            <a:off x="172038" y="4675224"/>
            <a:ext cx="12019962" cy="1323439"/>
          </a:xfrm>
          <a:prstGeom prst="rect">
            <a:avLst/>
          </a:prstGeom>
          <a:noFill/>
        </p:spPr>
        <p:txBody>
          <a:bodyPr wrap="square">
            <a:spAutoFit/>
          </a:bodyPr>
          <a:lstStyle/>
          <a:p>
            <a:r>
              <a:rPr lang="en-US" sz="2000" dirty="0">
                <a:solidFill>
                  <a:schemeClr val="tx1">
                    <a:lumMod val="65000"/>
                    <a:lumOff val="35000"/>
                  </a:schemeClr>
                </a:solidFill>
              </a:rPr>
              <a:t>To use this named query in a repository, you need to add a query method in repository interface with the same name as defined in named query and the return type of method should be specified according to named query. For example, the following method has to be added to repository to invoke named query </a:t>
            </a:r>
            <a:r>
              <a:rPr lang="en-US" sz="2000" dirty="0" err="1">
                <a:solidFill>
                  <a:schemeClr val="tx1">
                    <a:lumMod val="65000"/>
                    <a:lumOff val="35000"/>
                  </a:schemeClr>
                </a:solidFill>
              </a:rPr>
              <a:t>CustomerEntity.findNameByEmailId</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96386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31CE0-D4E8-EFB9-3488-F815D07238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33D0A8-15F3-E88C-0FDB-814F87B5F72B}"/>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69C31E51-3FBD-8CD0-8C5A-DB53DEB510BF}"/>
              </a:ext>
            </a:extLst>
          </p:cNvPr>
          <p:cNvSpPr txBox="1"/>
          <p:nvPr/>
        </p:nvSpPr>
        <p:spPr>
          <a:xfrm>
            <a:off x="711724" y="703637"/>
            <a:ext cx="10642076" cy="923330"/>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C66326D6-E848-77F1-4D99-EAAF09F787D2}"/>
              </a:ext>
            </a:extLst>
          </p:cNvPr>
          <p:cNvSpPr txBox="1"/>
          <p:nvPr/>
        </p:nvSpPr>
        <p:spPr>
          <a:xfrm>
            <a:off x="77771" y="1550829"/>
            <a:ext cx="12036458" cy="461665"/>
          </a:xfrm>
          <a:prstGeom prst="rect">
            <a:avLst/>
          </a:prstGeom>
          <a:noFill/>
        </p:spPr>
        <p:txBody>
          <a:bodyPr wrap="square">
            <a:spAutoFit/>
          </a:bodyPr>
          <a:lstStyle/>
          <a:p>
            <a:r>
              <a:rPr lang="en-US" sz="2400" b="1" dirty="0"/>
              <a:t>Query creation based on method name - Demo </a:t>
            </a:r>
          </a:p>
        </p:txBody>
      </p:sp>
      <p:sp>
        <p:nvSpPr>
          <p:cNvPr id="9" name="TextBox 8">
            <a:extLst>
              <a:ext uri="{FF2B5EF4-FFF2-40B4-BE49-F238E27FC236}">
                <a16:creationId xmlns:a16="http://schemas.microsoft.com/office/drawing/2014/main" id="{9DB3393D-E9F6-A959-EDB8-F2ED6D29FD37}"/>
              </a:ext>
            </a:extLst>
          </p:cNvPr>
          <p:cNvSpPr txBox="1"/>
          <p:nvPr/>
        </p:nvSpPr>
        <p:spPr>
          <a:xfrm>
            <a:off x="77771" y="2149019"/>
            <a:ext cx="12036458" cy="4708981"/>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method names.</a:t>
            </a: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70882206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B275F-A0E8-DB2E-BE48-9046922D9E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9802B6-FD01-7A53-3C54-82285BEB2F4C}"/>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906218B3-AF11-17D0-52EF-E35B60CF50C4}"/>
              </a:ext>
            </a:extLst>
          </p:cNvPr>
          <p:cNvSpPr txBox="1"/>
          <p:nvPr/>
        </p:nvSpPr>
        <p:spPr>
          <a:xfrm>
            <a:off x="285946" y="1132237"/>
            <a:ext cx="11906054"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8726670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577E5-68B7-FEAB-EE50-1EF6DBD9E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A3C58B-B9DB-0476-970B-75BAC779ED9F}"/>
              </a:ext>
            </a:extLst>
          </p:cNvPr>
          <p:cNvSpPr>
            <a:spLocks noGrp="1"/>
          </p:cNvSpPr>
          <p:nvPr>
            <p:ph type="sldNum" sz="quarter" idx="12"/>
          </p:nvPr>
        </p:nvSpPr>
        <p:spPr/>
        <p:txBody>
          <a:bodyPr/>
          <a:lstStyle/>
          <a:p>
            <a:fld id="{4A777409-9C5A-4B07-8E32-19F22F7D558C}" type="slidenum">
              <a:rPr lang="en-IN" smtClean="0"/>
              <a:t>248</a:t>
            </a:fld>
            <a:endParaRPr lang="en-IN" dirty="0"/>
          </a:p>
        </p:txBody>
      </p:sp>
      <p:sp>
        <p:nvSpPr>
          <p:cNvPr id="5" name="TextBox 4">
            <a:extLst>
              <a:ext uri="{FF2B5EF4-FFF2-40B4-BE49-F238E27FC236}">
                <a16:creationId xmlns:a16="http://schemas.microsoft.com/office/drawing/2014/main" id="{C23E6A58-5839-8F02-4793-3A5ABB60C6B5}"/>
              </a:ext>
            </a:extLst>
          </p:cNvPr>
          <p:cNvSpPr txBox="1"/>
          <p:nvPr/>
        </p:nvSpPr>
        <p:spPr>
          <a:xfrm>
            <a:off x="989028" y="547003"/>
            <a:ext cx="1036477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3B102542-32A1-2DD7-58E9-9011554FC745}"/>
              </a:ext>
            </a:extLst>
          </p:cNvPr>
          <p:cNvSpPr txBox="1"/>
          <p:nvPr/>
        </p:nvSpPr>
        <p:spPr>
          <a:xfrm>
            <a:off x="268663" y="1333795"/>
            <a:ext cx="11627963"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7FC95AD2-C059-CC39-D70D-9F168CCD6958}"/>
              </a:ext>
            </a:extLst>
          </p:cNvPr>
          <p:cNvSpPr txBox="1"/>
          <p:nvPr/>
        </p:nvSpPr>
        <p:spPr>
          <a:xfrm>
            <a:off x="989028" y="4069725"/>
            <a:ext cx="112029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9AEE51-7200-5B7C-2C85-AAEF0BFF5895}"/>
              </a:ext>
            </a:extLst>
          </p:cNvPr>
          <p:cNvSpPr txBox="1"/>
          <p:nvPr/>
        </p:nvSpPr>
        <p:spPr>
          <a:xfrm>
            <a:off x="278090" y="4469835"/>
            <a:ext cx="11990895"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6857901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4DC809-CD65-F0BE-DABD-847E333E97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62D931-1694-E5EA-499C-FE2D7DF07A38}"/>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369FC9AC-ECCB-789D-6FE0-3EA5A354BABB}"/>
              </a:ext>
            </a:extLst>
          </p:cNvPr>
          <p:cNvSpPr txBox="1"/>
          <p:nvPr/>
        </p:nvSpPr>
        <p:spPr>
          <a:xfrm>
            <a:off x="933254" y="556483"/>
            <a:ext cx="11626392" cy="5909310"/>
          </a:xfrm>
          <a:prstGeom prst="rect">
            <a:avLst/>
          </a:prstGeom>
          <a:noFill/>
        </p:spPr>
        <p:txBody>
          <a:bodyPr wrap="square">
            <a:spAutoFit/>
          </a:bodyPr>
          <a:lstStyle/>
          <a:p>
            <a:r>
              <a:rPr lang="en-IN" sz="1400" dirty="0"/>
              <a:t>public void </a:t>
            </a:r>
            <a:r>
              <a:rPr lang="en-IN" sz="1400" dirty="0" err="1"/>
              <a:t>setCustomerId</a:t>
            </a:r>
            <a:r>
              <a:rPr lang="en-IN" sz="1400" dirty="0"/>
              <a:t>(Integer </a:t>
            </a:r>
            <a:r>
              <a:rPr lang="en-IN" sz="1400" dirty="0" err="1"/>
              <a:t>customerId</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p>
          <a:p>
            <a:r>
              <a:rPr lang="en-IN" sz="1400" dirty="0"/>
              <a:t>	public String </a:t>
            </a:r>
            <a:r>
              <a:rPr lang="en-IN" sz="1400" dirty="0" err="1"/>
              <a:t>getEmailId</a:t>
            </a:r>
            <a:r>
              <a:rPr lang="en-IN" sz="1400" dirty="0"/>
              <a:t>() {</a:t>
            </a:r>
          </a:p>
          <a:p>
            <a:r>
              <a:rPr lang="en-IN" sz="1400" dirty="0"/>
              <a:t>		return </a:t>
            </a:r>
            <a:r>
              <a:rPr lang="en-IN" sz="1400" dirty="0" err="1"/>
              <a:t>emailId</a:t>
            </a:r>
            <a:r>
              <a:rPr lang="en-IN" sz="1400" dirty="0"/>
              <a:t>;</a:t>
            </a:r>
          </a:p>
          <a:p>
            <a:r>
              <a:rPr lang="en-IN" sz="1400" dirty="0"/>
              <a:t>	}</a:t>
            </a:r>
          </a:p>
          <a:p>
            <a:r>
              <a:rPr lang="en-IN" sz="1400" dirty="0"/>
              <a:t>	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a:t>
            </a:r>
          </a:p>
          <a:p>
            <a:r>
              <a:rPr lang="en-IN" sz="1400" dirty="0"/>
              <a:t>	}</a:t>
            </a:r>
          </a:p>
          <a:p>
            <a:r>
              <a:rPr lang="en-IN" sz="1400" dirty="0"/>
              <a:t>}</a:t>
            </a:r>
          </a:p>
        </p:txBody>
      </p:sp>
    </p:spTree>
    <p:extLst>
      <p:ext uri="{BB962C8B-B14F-4D97-AF65-F5344CB8AC3E}">
        <p14:creationId xmlns:p14="http://schemas.microsoft.com/office/powerpoint/2010/main" val="228550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7F5F44-3016-5843-C3BE-168AD73A4D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1F20A3-B3D1-FB48-1160-9E624BA4ED65}"/>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8284961C-38AE-DFC6-EDB8-F201CBD9C267}"/>
              </a:ext>
            </a:extLst>
          </p:cNvPr>
          <p:cNvSpPr txBox="1"/>
          <p:nvPr/>
        </p:nvSpPr>
        <p:spPr>
          <a:xfrm>
            <a:off x="989028" y="534674"/>
            <a:ext cx="1010631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9766E10-CA1B-1E10-A77E-6A317466DD69}"/>
              </a:ext>
            </a:extLst>
          </p:cNvPr>
          <p:cNvSpPr txBox="1"/>
          <p:nvPr/>
        </p:nvSpPr>
        <p:spPr>
          <a:xfrm>
            <a:off x="575035" y="934784"/>
            <a:ext cx="12041171" cy="5632311"/>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181048105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DDEB49-AF1F-F732-1FA5-7B8F16DFC0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FDA33B-AB0E-8C93-48CF-DCCFC4B4827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0002247A-9F45-1B3D-3C8B-44435E27B241}"/>
              </a:ext>
            </a:extLst>
          </p:cNvPr>
          <p:cNvSpPr txBox="1"/>
          <p:nvPr/>
        </p:nvSpPr>
        <p:spPr>
          <a:xfrm>
            <a:off x="838200" y="514461"/>
            <a:ext cx="1210401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3459653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4C494-4DDA-3DE1-5560-87D15041A8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155285-7CF3-BE8F-F30D-CACC2D6A003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58034366-DE25-AF3F-0594-99DBC6828721}"/>
              </a:ext>
            </a:extLst>
          </p:cNvPr>
          <p:cNvSpPr txBox="1"/>
          <p:nvPr/>
        </p:nvSpPr>
        <p:spPr>
          <a:xfrm>
            <a:off x="838200" y="783490"/>
            <a:ext cx="1209773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CustomerEntity</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38428170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4E069-5C00-A456-B116-85FA5192FB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F38CA4-7E74-9C04-8C34-098C4529E484}"/>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5" name="TextBox 4">
            <a:extLst>
              <a:ext uri="{FF2B5EF4-FFF2-40B4-BE49-F238E27FC236}">
                <a16:creationId xmlns:a16="http://schemas.microsoft.com/office/drawing/2014/main" id="{CEB4D952-08B7-978A-7D65-F3FE179F2AC8}"/>
              </a:ext>
            </a:extLst>
          </p:cNvPr>
          <p:cNvSpPr txBox="1"/>
          <p:nvPr/>
        </p:nvSpPr>
        <p:spPr>
          <a:xfrm>
            <a:off x="919113" y="638368"/>
            <a:ext cx="10251650"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BC3A2A-EDA3-BDFC-F89E-A61F3F1BCC61}"/>
              </a:ext>
            </a:extLst>
          </p:cNvPr>
          <p:cNvSpPr txBox="1"/>
          <p:nvPr/>
        </p:nvSpPr>
        <p:spPr>
          <a:xfrm>
            <a:off x="77771" y="1154712"/>
            <a:ext cx="11934334" cy="397031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Optional&lt;Customer&gt; </a:t>
            </a:r>
            <a:r>
              <a:rPr lang="en-IN" dirty="0" err="1"/>
              <a:t>findByEmailId</a:t>
            </a:r>
            <a:r>
              <a:rPr lang="en-IN" dirty="0"/>
              <a:t>(String </a:t>
            </a:r>
            <a:r>
              <a:rPr lang="en-IN" dirty="0" err="1"/>
              <a:t>emailId</a:t>
            </a:r>
            <a:r>
              <a:rPr lang="en-IN" dirty="0"/>
              <a:t>);</a:t>
            </a:r>
          </a:p>
          <a:p>
            <a:r>
              <a:rPr lang="en-IN" dirty="0"/>
              <a:t>	Optional&lt;Customer&gt; </a:t>
            </a:r>
            <a:r>
              <a:rPr lang="en-IN" dirty="0" err="1"/>
              <a:t>findByEmailIdAndName</a:t>
            </a:r>
            <a:r>
              <a:rPr lang="en-IN" dirty="0"/>
              <a:t>(String </a:t>
            </a:r>
            <a:r>
              <a:rPr lang="en-IN" dirty="0" err="1"/>
              <a:t>emailId</a:t>
            </a:r>
            <a:r>
              <a:rPr lang="en-IN" dirty="0"/>
              <a:t>, String name);</a:t>
            </a:r>
          </a:p>
          <a:p>
            <a:r>
              <a:rPr lang="en-IN" dirty="0"/>
              <a:t>	List&lt;Customer&gt; </a:t>
            </a:r>
            <a:r>
              <a:rPr lang="en-IN" dirty="0" err="1"/>
              <a:t>findByEmailIdOrName</a:t>
            </a:r>
            <a:r>
              <a:rPr lang="en-IN" dirty="0"/>
              <a:t>(String </a:t>
            </a:r>
            <a:r>
              <a:rPr lang="en-IN" dirty="0" err="1"/>
              <a:t>emailId</a:t>
            </a:r>
            <a:r>
              <a:rPr lang="en-IN" dirty="0"/>
              <a:t>, String name);</a:t>
            </a:r>
          </a:p>
          <a:p>
            <a:r>
              <a:rPr lang="en-IN" dirty="0"/>
              <a:t>	List&lt;Customer&gt;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a:t>
            </a:r>
          </a:p>
          <a:p>
            <a:r>
              <a:rPr lang="en-IN" dirty="0"/>
              <a:t>	List&lt;Customer&gt; </a:t>
            </a:r>
            <a:r>
              <a:rPr lang="en-IN" dirty="0" err="1"/>
              <a:t>findByDateOfBirthLessThan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findByDateOfBirthGreaterThan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findByDateOfBirthAfter</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findByDateOfBirthBefore</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findByEmailIdNull</a:t>
            </a:r>
            <a:r>
              <a:rPr lang="en-IN" dirty="0"/>
              <a:t>();</a:t>
            </a:r>
          </a:p>
          <a:p>
            <a:r>
              <a:rPr lang="en-IN" dirty="0"/>
              <a:t>	List&lt;Customer&gt; </a:t>
            </a:r>
            <a:r>
              <a:rPr lang="en-IN" dirty="0" err="1"/>
              <a:t>findByNameLike</a:t>
            </a:r>
            <a:r>
              <a:rPr lang="en-IN" dirty="0"/>
              <a:t>(String pattern);</a:t>
            </a:r>
          </a:p>
          <a:p>
            <a:r>
              <a:rPr lang="en-IN" dirty="0"/>
              <a:t>	List&lt;Customer&gt; </a:t>
            </a:r>
            <a:r>
              <a:rPr lang="en-IN" dirty="0" err="1"/>
              <a:t>findByNameOrderByDateOfBirth</a:t>
            </a:r>
            <a:r>
              <a:rPr lang="en-IN" dirty="0"/>
              <a:t>(String name);</a:t>
            </a:r>
          </a:p>
          <a:p>
            <a:r>
              <a:rPr lang="en-IN" dirty="0"/>
              <a:t>	List&lt;Customer&gt; </a:t>
            </a:r>
            <a:r>
              <a:rPr lang="en-IN" dirty="0" err="1"/>
              <a:t>findByNameOrderByDateOfBirthDesc</a:t>
            </a:r>
            <a:r>
              <a:rPr lang="en-IN" dirty="0"/>
              <a:t>(String name);</a:t>
            </a:r>
          </a:p>
          <a:p>
            <a:r>
              <a:rPr lang="en-IN" dirty="0"/>
              <a:t>}</a:t>
            </a:r>
          </a:p>
        </p:txBody>
      </p:sp>
      <p:sp>
        <p:nvSpPr>
          <p:cNvPr id="9" name="TextBox 8">
            <a:extLst>
              <a:ext uri="{FF2B5EF4-FFF2-40B4-BE49-F238E27FC236}">
                <a16:creationId xmlns:a16="http://schemas.microsoft.com/office/drawing/2014/main" id="{6C015913-0FCA-F175-217E-B38FB14E1C57}"/>
              </a:ext>
            </a:extLst>
          </p:cNvPr>
          <p:cNvSpPr txBox="1"/>
          <p:nvPr/>
        </p:nvSpPr>
        <p:spPr>
          <a:xfrm>
            <a:off x="919113" y="5455976"/>
            <a:ext cx="11005794"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515781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E5A22-F268-78C3-6F7B-B3549D1061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1C2A0-680F-43CB-BEE3-9601D4D807CD}"/>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4874FDC7-E61D-4E8D-48E0-FE09F1E1D0E6}"/>
              </a:ext>
            </a:extLst>
          </p:cNvPr>
          <p:cNvSpPr txBox="1"/>
          <p:nvPr/>
        </p:nvSpPr>
        <p:spPr>
          <a:xfrm>
            <a:off x="235669" y="872654"/>
            <a:ext cx="11250105" cy="4247317"/>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6ECDCC15-6060-D0CD-DFC7-9DB364B43ABB}"/>
              </a:ext>
            </a:extLst>
          </p:cNvPr>
          <p:cNvSpPr txBox="1"/>
          <p:nvPr/>
        </p:nvSpPr>
        <p:spPr>
          <a:xfrm>
            <a:off x="117835" y="5339015"/>
            <a:ext cx="1171280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41800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8061A8-3492-ADCC-A93B-A9F7D8F33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AF920C-C2D7-BCFF-EB23-CE040594ED22}"/>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C7CD939-BEDD-D3A2-5411-A1A5C97F79DA}"/>
              </a:ext>
            </a:extLst>
          </p:cNvPr>
          <p:cNvSpPr txBox="1"/>
          <p:nvPr/>
        </p:nvSpPr>
        <p:spPr>
          <a:xfrm>
            <a:off x="838200" y="506368"/>
            <a:ext cx="11085922" cy="6740307"/>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customerRepository.findByEmailId</a:t>
            </a:r>
            <a:r>
              <a:rPr lang="en-IN" dirty="0"/>
              <a:t>(</a:t>
            </a:r>
            <a:r>
              <a:rPr lang="en-IN" dirty="0" err="1"/>
              <a:t>emailId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a:t>
            </a:r>
          </a:p>
          <a:p>
            <a:r>
              <a:rPr lang="en-IN" dirty="0"/>
              <a:t>	@Override</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 {</a:t>
            </a:r>
          </a:p>
          <a:p>
            <a:r>
              <a:rPr lang="en-IN" dirty="0"/>
              <a:t>		Optional&lt;Customer&gt; optional = </a:t>
            </a:r>
            <a:r>
              <a:rPr lang="en-IN" dirty="0" err="1"/>
              <a:t>customerRepository.findByEmailIdAndName</a:t>
            </a:r>
            <a:r>
              <a:rPr lang="en-IN" dirty="0"/>
              <a:t>(</a:t>
            </a:r>
            <a:r>
              <a:rPr lang="en-IN" dirty="0" err="1"/>
              <a:t>emailId</a:t>
            </a:r>
            <a:r>
              <a:rPr lang="en-IN" dirty="0"/>
              <a:t>, name);</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26676602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B7582F-A0ED-0152-B08A-DF2777B292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F5037A6-2DED-86F7-DAEB-C4B75EE84AA8}"/>
              </a:ext>
            </a:extLst>
          </p:cNvPr>
          <p:cNvSpPr>
            <a:spLocks noGrp="1"/>
          </p:cNvSpPr>
          <p:nvPr>
            <p:ph type="sldNum" sz="quarter" idx="12"/>
          </p:nvPr>
        </p:nvSpPr>
        <p:spPr/>
        <p:txBody>
          <a:bodyPr/>
          <a:lstStyle/>
          <a:p>
            <a:fld id="{4A777409-9C5A-4B07-8E32-19F22F7D558C}" type="slidenum">
              <a:rPr lang="en-IN" smtClean="0"/>
              <a:t>256</a:t>
            </a:fld>
            <a:endParaRPr lang="en-IN" dirty="0"/>
          </a:p>
        </p:txBody>
      </p:sp>
      <p:sp>
        <p:nvSpPr>
          <p:cNvPr id="5" name="TextBox 4">
            <a:extLst>
              <a:ext uri="{FF2B5EF4-FFF2-40B4-BE49-F238E27FC236}">
                <a16:creationId xmlns:a16="http://schemas.microsoft.com/office/drawing/2014/main" id="{642B1CFD-FFE1-BD09-3D16-729AE8A2B6FB}"/>
              </a:ext>
            </a:extLst>
          </p:cNvPr>
          <p:cNvSpPr txBox="1"/>
          <p:nvPr/>
        </p:nvSpPr>
        <p:spPr>
          <a:xfrm>
            <a:off x="889262" y="471341"/>
            <a:ext cx="11302738" cy="6740307"/>
          </a:xfrm>
          <a:prstGeom prst="rect">
            <a:avLst/>
          </a:prstGeom>
          <a:noFill/>
        </p:spPr>
        <p:txBody>
          <a:bodyPr wrap="square">
            <a:spAutoFit/>
          </a:bodyPr>
          <a:lstStyle/>
          <a:p>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 {</a:t>
            </a:r>
          </a:p>
          <a:p>
            <a:r>
              <a:rPr lang="en-IN" dirty="0"/>
              <a:t>		List&lt;Customer&gt; customers = </a:t>
            </a:r>
            <a:r>
              <a:rPr lang="en-IN" dirty="0" err="1"/>
              <a:t>customerRepository.findByEmailIdOrName</a:t>
            </a:r>
            <a:r>
              <a:rPr lang="en-IN" dirty="0"/>
              <a:t>(</a:t>
            </a:r>
            <a:r>
              <a:rPr lang="en-IN" dirty="0" err="1"/>
              <a:t>emailId</a:t>
            </a:r>
            <a:r>
              <a:rPr lang="en-IN" dirty="0"/>
              <a:t>, 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54703442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659DA0-BD21-52C7-534E-4D207B8F77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71B46D-10DB-090B-C7DF-B20F07EF9200}"/>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EA95A208-F5DC-599F-7203-930968648EA8}"/>
              </a:ext>
            </a:extLst>
          </p:cNvPr>
          <p:cNvSpPr txBox="1"/>
          <p:nvPr/>
        </p:nvSpPr>
        <p:spPr>
          <a:xfrm>
            <a:off x="838200" y="500405"/>
            <a:ext cx="11108703" cy="6186309"/>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 {</a:t>
            </a:r>
          </a:p>
          <a:p>
            <a:r>
              <a:rPr lang="en-IN" dirty="0"/>
              <a:t>		List&lt;Customer&gt; customers = </a:t>
            </a:r>
            <a:r>
              <a:rPr lang="en-IN" dirty="0" err="1"/>
              <a:t>customerRepository.findByDateOfBirthBetween</a:t>
            </a:r>
            <a:r>
              <a:rPr lang="en-IN" dirty="0"/>
              <a:t>(</a:t>
            </a:r>
            <a:r>
              <a:rPr lang="en-IN" dirty="0" err="1"/>
              <a:t>fromDate</a:t>
            </a:r>
            <a:r>
              <a:rPr lang="en-IN" dirty="0"/>
              <a:t>, </a:t>
            </a:r>
            <a:r>
              <a:rPr lang="en-IN" dirty="0" err="1"/>
              <a:t>toDate</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customerRepository.findByDateOfBirthLessThan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55136210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F4CE46-6F8A-0AF2-6069-543EEFE9F5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C44D-645B-1756-D07F-C854AA7A8348}"/>
              </a:ext>
            </a:extLst>
          </p:cNvPr>
          <p:cNvSpPr>
            <a:spLocks noGrp="1"/>
          </p:cNvSpPr>
          <p:nvPr>
            <p:ph type="sldNum" sz="quarter" idx="12"/>
          </p:nvPr>
        </p:nvSpPr>
        <p:spPr/>
        <p:txBody>
          <a:bodyPr/>
          <a:lstStyle/>
          <a:p>
            <a:fld id="{4A777409-9C5A-4B07-8E32-19F22F7D558C}" type="slidenum">
              <a:rPr lang="en-IN" smtClean="0"/>
              <a:t>258</a:t>
            </a:fld>
            <a:endParaRPr lang="en-IN" dirty="0"/>
          </a:p>
        </p:txBody>
      </p:sp>
      <p:sp>
        <p:nvSpPr>
          <p:cNvPr id="5" name="TextBox 4">
            <a:extLst>
              <a:ext uri="{FF2B5EF4-FFF2-40B4-BE49-F238E27FC236}">
                <a16:creationId xmlns:a16="http://schemas.microsoft.com/office/drawing/2014/main" id="{B3F0F127-0554-168C-AB3F-9E054635ACEA}"/>
              </a:ext>
            </a:extLst>
          </p:cNvPr>
          <p:cNvSpPr txBox="1"/>
          <p:nvPr/>
        </p:nvSpPr>
        <p:spPr>
          <a:xfrm>
            <a:off x="970175" y="503227"/>
            <a:ext cx="10793691" cy="5632311"/>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customerRepository.findByDateOfBirthGreaterThan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p>
        </p:txBody>
      </p:sp>
    </p:spTree>
    <p:extLst>
      <p:ext uri="{BB962C8B-B14F-4D97-AF65-F5344CB8AC3E}">
        <p14:creationId xmlns:p14="http://schemas.microsoft.com/office/powerpoint/2010/main" val="271462460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928DAA-E6B9-DFBB-79B0-664AAE6D76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D5D78C-97A1-57B6-3060-77313224B85A}"/>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67037423-435F-8F50-EDF8-247E179C722B}"/>
              </a:ext>
            </a:extLst>
          </p:cNvPr>
          <p:cNvSpPr txBox="1"/>
          <p:nvPr/>
        </p:nvSpPr>
        <p:spPr>
          <a:xfrm>
            <a:off x="838200" y="377698"/>
            <a:ext cx="11689237" cy="7017306"/>
          </a:xfrm>
          <a:prstGeom prst="rect">
            <a:avLst/>
          </a:prstGeom>
          <a:noFill/>
        </p:spPr>
        <p:txBody>
          <a:bodyPr wrap="square">
            <a:spAutoFit/>
          </a:bodyPr>
          <a:lstStyle/>
          <a:p>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customerRepository.findByDateOfBirthAfter</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305954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49A4F-E7FF-136B-586D-B2F1961AEA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2EB0DB-5A36-610D-E634-7E36966F6AF8}"/>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A1D1063C-D98A-BC81-9F44-99D2B6DD22D6}"/>
              </a:ext>
            </a:extLst>
          </p:cNvPr>
          <p:cNvSpPr txBox="1"/>
          <p:nvPr/>
        </p:nvSpPr>
        <p:spPr>
          <a:xfrm>
            <a:off x="838200" y="474784"/>
            <a:ext cx="12094590" cy="6463308"/>
          </a:xfrm>
          <a:prstGeom prst="rect">
            <a:avLst/>
          </a:prstGeom>
          <a:noFill/>
        </p:spPr>
        <p:txBody>
          <a:bodyPr wrap="square">
            <a:spAutoFit/>
          </a:bodyPr>
          <a:lstStyle/>
          <a:p>
            <a:r>
              <a:rPr lang="en-IN" dirty="0"/>
              <a:t>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customerRepository.findByDateOfBirthBefore</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 {</a:t>
            </a:r>
          </a:p>
          <a:p>
            <a:r>
              <a:rPr lang="en-IN" dirty="0"/>
              <a:t>		List&lt;Customer&gt; customers = </a:t>
            </a:r>
            <a:r>
              <a:rPr lang="en-IN" dirty="0" err="1"/>
              <a:t>customerRepository.findByEmailIdNull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337346229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21645A-AEE3-8A23-77EA-B9C5F4B6DC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C03639-BA42-03DB-8F84-F4202A210605}"/>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2B918B72-F8E9-8434-A498-D75CE05C8D48}"/>
              </a:ext>
            </a:extLst>
          </p:cNvPr>
          <p:cNvSpPr txBox="1"/>
          <p:nvPr/>
        </p:nvSpPr>
        <p:spPr>
          <a:xfrm>
            <a:off x="838200" y="496460"/>
            <a:ext cx="12104016" cy="6463308"/>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 {</a:t>
            </a:r>
          </a:p>
          <a:p>
            <a:r>
              <a:rPr lang="en-IN" dirty="0"/>
              <a:t>		List&lt;Customer&gt; customers = </a:t>
            </a:r>
            <a:r>
              <a:rPr lang="en-IN" dirty="0" err="1"/>
              <a:t>customerRepository.findByNameLike</a:t>
            </a:r>
            <a:r>
              <a:rPr lang="en-IN" dirty="0"/>
              <a:t>(pattern);</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p>
        </p:txBody>
      </p:sp>
    </p:spTree>
    <p:extLst>
      <p:ext uri="{BB962C8B-B14F-4D97-AF65-F5344CB8AC3E}">
        <p14:creationId xmlns:p14="http://schemas.microsoft.com/office/powerpoint/2010/main" val="41066468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F70E10-EFCB-C829-F2E5-0ABC47935F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048F72-61FA-E7E4-4005-3DD9D744B073}"/>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05C9B1CB-FCC6-26F5-168A-C42D91F32E20}"/>
              </a:ext>
            </a:extLst>
          </p:cNvPr>
          <p:cNvSpPr txBox="1"/>
          <p:nvPr/>
        </p:nvSpPr>
        <p:spPr>
          <a:xfrm>
            <a:off x="838200" y="518856"/>
            <a:ext cx="12104017" cy="6463308"/>
          </a:xfrm>
          <a:prstGeom prst="rect">
            <a:avLst/>
          </a:prstGeom>
          <a:noFill/>
        </p:spPr>
        <p:txBody>
          <a:bodyPr wrap="square">
            <a:spAutoFit/>
          </a:bodyPr>
          <a:lstStyle/>
          <a:p>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32146787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F8C875-1BF1-463E-0359-5C64168A94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01260B-A7B3-7714-0E7A-1072CEDA0D55}"/>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8D60BE29-5655-F430-4FF9-02401C571562}"/>
              </a:ext>
            </a:extLst>
          </p:cNvPr>
          <p:cNvSpPr txBox="1"/>
          <p:nvPr/>
        </p:nvSpPr>
        <p:spPr>
          <a:xfrm>
            <a:off x="622169" y="816812"/>
            <a:ext cx="11331019"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customerRepository.findByNameOrderByDateOfBirthDesc</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14847562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EC479-6866-9A26-36DB-AB51CD17F9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AB128-383F-6BA8-D2E9-A1C06444888C}"/>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0A50AA4B-86D0-08C2-2F3D-2CA76562C187}"/>
              </a:ext>
            </a:extLst>
          </p:cNvPr>
          <p:cNvSpPr txBox="1"/>
          <p:nvPr/>
        </p:nvSpPr>
        <p:spPr>
          <a:xfrm>
            <a:off x="866480" y="537576"/>
            <a:ext cx="10115746" cy="1015663"/>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implemented.</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p>
        </p:txBody>
      </p:sp>
      <p:sp>
        <p:nvSpPr>
          <p:cNvPr id="7" name="TextBox 6">
            <a:extLst>
              <a:ext uri="{FF2B5EF4-FFF2-40B4-BE49-F238E27FC236}">
                <a16:creationId xmlns:a16="http://schemas.microsoft.com/office/drawing/2014/main" id="{68025E48-2DAE-371F-B279-00AFEC8F2935}"/>
              </a:ext>
            </a:extLst>
          </p:cNvPr>
          <p:cNvSpPr txBox="1"/>
          <p:nvPr/>
        </p:nvSpPr>
        <p:spPr>
          <a:xfrm>
            <a:off x="230956" y="1719548"/>
            <a:ext cx="6099142" cy="369332"/>
          </a:xfrm>
          <a:prstGeom prst="rect">
            <a:avLst/>
          </a:prstGeom>
          <a:noFill/>
        </p:spPr>
        <p:txBody>
          <a:bodyPr wrap="square">
            <a:spAutoFit/>
          </a:bodyPr>
          <a:lstStyle/>
          <a:p>
            <a:r>
              <a:rPr lang="en-IN" dirty="0" err="1"/>
              <a:t>Service.CUSTOMER_UNAVAILABLE</a:t>
            </a:r>
            <a:r>
              <a:rPr lang="en-IN" dirty="0"/>
              <a:t>=No customer details found.</a:t>
            </a:r>
          </a:p>
        </p:txBody>
      </p:sp>
      <p:sp>
        <p:nvSpPr>
          <p:cNvPr id="9" name="TextBox 8">
            <a:extLst>
              <a:ext uri="{FF2B5EF4-FFF2-40B4-BE49-F238E27FC236}">
                <a16:creationId xmlns:a16="http://schemas.microsoft.com/office/drawing/2014/main" id="{CF1F350E-0296-D3AF-692F-899E4E011BE3}"/>
              </a:ext>
            </a:extLst>
          </p:cNvPr>
          <p:cNvSpPr txBox="1"/>
          <p:nvPr/>
        </p:nvSpPr>
        <p:spPr>
          <a:xfrm>
            <a:off x="866480" y="2255189"/>
            <a:ext cx="8626312"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F7A7B0-D165-2E67-DE5A-6C5E98A4CFB1}"/>
              </a:ext>
            </a:extLst>
          </p:cNvPr>
          <p:cNvSpPr txBox="1"/>
          <p:nvPr/>
        </p:nvSpPr>
        <p:spPr>
          <a:xfrm>
            <a:off x="230956" y="2655299"/>
            <a:ext cx="12074166" cy="3693319"/>
          </a:xfrm>
          <a:prstGeom prst="rect">
            <a:avLst/>
          </a:prstGeom>
          <a:noFill/>
        </p:spPr>
        <p:txBody>
          <a:bodyPr wrap="square">
            <a:spAutoFit/>
          </a:bodyPr>
          <a:lstStyle/>
          <a:p>
            <a:r>
              <a:rPr lang="en-IN" dirty="0"/>
              <a:t>@SpringBootApplication</a:t>
            </a:r>
          </a:p>
          <a:p>
            <a:r>
              <a:rPr lang="en-IN" dirty="0"/>
              <a:t>public class DemoSpringDataQueryCreation001Application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(DemoSpringDataQueryCreation001Application.class);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(DemoSpringDataQueryCreation001Application.class,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301944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07F8CE-A64D-DB43-4E22-AABB980E3C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35B4A4-C4DB-EEC4-7C59-F87E26E6BDE4}"/>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B1B3FFCF-E8FB-C097-940B-7DA16FE40E54}"/>
              </a:ext>
            </a:extLst>
          </p:cNvPr>
          <p:cNvSpPr txBox="1"/>
          <p:nvPr/>
        </p:nvSpPr>
        <p:spPr>
          <a:xfrm>
            <a:off x="838200" y="475743"/>
            <a:ext cx="11287812" cy="5909310"/>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findByEmailId</a:t>
            </a:r>
            <a:r>
              <a:rPr lang="en-IN" dirty="0"/>
              <a:t>();</a:t>
            </a:r>
          </a:p>
          <a:p>
            <a:r>
              <a:rPr lang="en-IN" dirty="0"/>
              <a:t>		 </a:t>
            </a:r>
            <a:r>
              <a:rPr lang="en-IN" dirty="0" err="1"/>
              <a:t>findByEmailIdAndName</a:t>
            </a:r>
            <a:r>
              <a:rPr lang="en-IN" dirty="0"/>
              <a:t>();</a:t>
            </a:r>
          </a:p>
          <a:p>
            <a:r>
              <a:rPr lang="en-IN" dirty="0"/>
              <a:t>		 </a:t>
            </a:r>
            <a:r>
              <a:rPr lang="en-IN" dirty="0" err="1"/>
              <a:t>findByEmailIdOrName</a:t>
            </a:r>
            <a:r>
              <a:rPr lang="en-IN" dirty="0"/>
              <a:t>();</a:t>
            </a:r>
          </a:p>
          <a:p>
            <a:r>
              <a:rPr lang="en-IN" dirty="0"/>
              <a:t>		 </a:t>
            </a:r>
            <a:r>
              <a:rPr lang="en-IN" dirty="0" err="1"/>
              <a:t>findByDateOfBirthBetween</a:t>
            </a:r>
            <a:r>
              <a:rPr lang="en-IN" dirty="0"/>
              <a:t>();</a:t>
            </a:r>
          </a:p>
          <a:p>
            <a:r>
              <a:rPr lang="en-IN" dirty="0"/>
              <a:t>		 </a:t>
            </a:r>
            <a:r>
              <a:rPr lang="en-IN" dirty="0" err="1"/>
              <a:t>findByDateOfBirthLessThan</a:t>
            </a:r>
            <a:r>
              <a:rPr lang="en-IN" dirty="0"/>
              <a:t>();</a:t>
            </a:r>
          </a:p>
          <a:p>
            <a:r>
              <a:rPr lang="en-IN" dirty="0"/>
              <a:t>		 </a:t>
            </a:r>
            <a:r>
              <a:rPr lang="en-IN" dirty="0" err="1"/>
              <a:t>findByDateOfBirthGreaterThan</a:t>
            </a:r>
            <a:r>
              <a:rPr lang="en-IN" dirty="0"/>
              <a:t>();</a:t>
            </a:r>
          </a:p>
          <a:p>
            <a:r>
              <a:rPr lang="en-IN" dirty="0"/>
              <a:t>		 </a:t>
            </a:r>
            <a:r>
              <a:rPr lang="en-IN" dirty="0" err="1"/>
              <a:t>findByDateOfBirthAfter</a:t>
            </a:r>
            <a:r>
              <a:rPr lang="en-IN" dirty="0"/>
              <a:t>();</a:t>
            </a:r>
          </a:p>
          <a:p>
            <a:r>
              <a:rPr lang="en-IN" dirty="0"/>
              <a:t>		 </a:t>
            </a:r>
            <a:r>
              <a:rPr lang="en-IN" dirty="0" err="1"/>
              <a:t>findByDateOfBirthBefore</a:t>
            </a:r>
            <a:r>
              <a:rPr lang="en-IN" dirty="0"/>
              <a:t>();</a:t>
            </a:r>
          </a:p>
          <a:p>
            <a:r>
              <a:rPr lang="en-IN" dirty="0"/>
              <a:t>		 </a:t>
            </a:r>
            <a:r>
              <a:rPr lang="en-IN" dirty="0" err="1"/>
              <a:t>findByEmailIdIsNull</a:t>
            </a:r>
            <a:r>
              <a:rPr lang="en-IN" dirty="0"/>
              <a:t>();</a:t>
            </a:r>
          </a:p>
          <a:p>
            <a:r>
              <a:rPr lang="en-IN" dirty="0"/>
              <a:t>		 </a:t>
            </a:r>
            <a:r>
              <a:rPr lang="en-IN" dirty="0" err="1"/>
              <a:t>findByNameLike</a:t>
            </a:r>
            <a:r>
              <a:rPr lang="en-IN" dirty="0"/>
              <a:t>();</a:t>
            </a:r>
          </a:p>
          <a:p>
            <a:r>
              <a:rPr lang="en-IN" dirty="0"/>
              <a:t>		 </a:t>
            </a:r>
            <a:r>
              <a:rPr lang="en-IN" dirty="0" err="1"/>
              <a:t>findByNameOrderByDateOfBirth</a:t>
            </a:r>
            <a:r>
              <a:rPr lang="en-IN" dirty="0"/>
              <a:t>();</a:t>
            </a:r>
          </a:p>
          <a:p>
            <a:r>
              <a:rPr lang="en-IN" dirty="0"/>
              <a:t>		 </a:t>
            </a:r>
            <a:r>
              <a:rPr lang="en-IN" dirty="0" err="1"/>
              <a:t>findByNameOrderByDateOfBirthDesc</a:t>
            </a:r>
            <a:r>
              <a:rPr lang="en-IN" dirty="0"/>
              <a:t>();</a:t>
            </a:r>
          </a:p>
          <a:p>
            <a:r>
              <a:rPr lang="en-IN" dirty="0"/>
              <a:t>	}</a:t>
            </a:r>
          </a:p>
          <a:p>
            <a:r>
              <a:rPr lang="en-IN" dirty="0"/>
              <a:t>	public void </a:t>
            </a:r>
            <a:r>
              <a:rPr lang="en-IN" dirty="0" err="1"/>
              <a:t>findByEmailId</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t>
            </a:r>
            <a:r>
              <a:rPr lang="en-IN" dirty="0"/>
              <a:t>("martin@hnd.com");</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352666073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1E1212-C3F3-666C-3F4D-113541636A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49E64D-BE33-255C-ECE2-796E76CDE2AA}"/>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0621EB44-5A83-3DAF-F0C4-473B37F294E3}"/>
              </a:ext>
            </a:extLst>
          </p:cNvPr>
          <p:cNvSpPr txBox="1"/>
          <p:nvPr/>
        </p:nvSpPr>
        <p:spPr>
          <a:xfrm>
            <a:off x="125691" y="895556"/>
            <a:ext cx="12066309" cy="5909310"/>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findByEmailIdAndName</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customerService.findByEmailIdAndName</a:t>
            </a:r>
            <a:r>
              <a:rPr lang="en-IN" dirty="0"/>
              <a:t>("martin@hnd.com", "martin");</a:t>
            </a:r>
          </a:p>
          <a:p>
            <a:r>
              <a:rPr lang="en-IN" dirty="0"/>
              <a:t>			LOGGER.info(</a:t>
            </a:r>
            <a:r>
              <a:rPr lang="en-IN" dirty="0" err="1"/>
              <a:t>customerDTO</a:t>
            </a:r>
            <a:r>
              <a:rPr lang="en-IN" dirty="0"/>
              <a:t>);LOGGER.info("\n");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findByEmailIdOrName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customerService.findByEmailIdOrName</a:t>
            </a:r>
            <a:r>
              <a:rPr lang="en-IN" dirty="0"/>
              <a:t>("martin@hnd.com", "martin");</a:t>
            </a:r>
          </a:p>
          <a:p>
            <a:r>
              <a:rPr lang="en-IN" dirty="0"/>
              <a:t>			</a:t>
            </a:r>
          </a:p>
        </p:txBody>
      </p:sp>
    </p:spTree>
    <p:extLst>
      <p:ext uri="{BB962C8B-B14F-4D97-AF65-F5344CB8AC3E}">
        <p14:creationId xmlns:p14="http://schemas.microsoft.com/office/powerpoint/2010/main" val="262340068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BCAE26-064D-F366-8CC2-0FD4EB1FC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0264A2-6FC6-A8D3-516C-B2219E658924}"/>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642AEAE2-4A90-F761-8457-4AC6F1E09C1F}"/>
              </a:ext>
            </a:extLst>
          </p:cNvPr>
          <p:cNvSpPr txBox="1"/>
          <p:nvPr/>
        </p:nvSpPr>
        <p:spPr>
          <a:xfrm>
            <a:off x="691300" y="488686"/>
            <a:ext cx="11566688" cy="5909310"/>
          </a:xfrm>
          <a:prstGeom prst="rect">
            <a:avLst/>
          </a:prstGeom>
          <a:noFill/>
        </p:spPr>
        <p:txBody>
          <a:bodyPr wrap="square">
            <a:spAutoFit/>
          </a:bodyPr>
          <a:lstStyle/>
          <a:p>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findByDateOfBirthBetween</a:t>
            </a:r>
            <a:r>
              <a:rPr lang="en-IN" dirty="0"/>
              <a:t>() {</a:t>
            </a:r>
          </a:p>
          <a:p>
            <a:r>
              <a:rPr lang="en-IN" dirty="0"/>
              <a:t>		try {</a:t>
            </a:r>
          </a:p>
          <a:p>
            <a:r>
              <a:rPr lang="en-IN" dirty="0"/>
              <a:t>			</a:t>
            </a:r>
            <a:r>
              <a:rPr lang="en-IN" dirty="0" err="1"/>
              <a:t>LocalDate</a:t>
            </a:r>
            <a:r>
              <a:rPr lang="en-IN" dirty="0"/>
              <a:t> </a:t>
            </a:r>
            <a:r>
              <a:rPr lang="en-IN" dirty="0" err="1"/>
              <a:t>fromDate</a:t>
            </a:r>
            <a:r>
              <a:rPr lang="en-IN" dirty="0"/>
              <a:t> = </a:t>
            </a:r>
            <a:r>
              <a:rPr lang="en-IN" dirty="0" err="1"/>
              <a:t>LocalDate.of</a:t>
            </a:r>
            <a:r>
              <a:rPr lang="en-IN" dirty="0"/>
              <a:t>(1995, 1, 1);</a:t>
            </a:r>
          </a:p>
          <a:p>
            <a:r>
              <a:rPr lang="en-IN" dirty="0"/>
              <a:t>			</a:t>
            </a:r>
            <a:r>
              <a:rPr lang="en-IN" dirty="0" err="1"/>
              <a:t>LocalDate</a:t>
            </a:r>
            <a:r>
              <a:rPr lang="en-IN" dirty="0"/>
              <a:t> </a:t>
            </a:r>
            <a:r>
              <a:rPr lang="en-IN" dirty="0" err="1"/>
              <a:t>toDate</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customerService.findByDateOfBirthBetween</a:t>
            </a:r>
            <a:r>
              <a:rPr lang="en-IN" dirty="0"/>
              <a:t>(</a:t>
            </a:r>
            <a:r>
              <a:rPr lang="en-IN" dirty="0" err="1"/>
              <a:t>fromDate</a:t>
            </a:r>
            <a:r>
              <a:rPr lang="en-IN" dirty="0"/>
              <a:t>, </a:t>
            </a:r>
            <a:r>
              <a:rPr lang="en-IN" dirty="0" err="1"/>
              <a:t>toDate</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408167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A40B86-EDCD-6057-3662-526B1C6D0F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CFB99E-7C03-AF54-3060-BE75F9E0FF45}"/>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1F806A78-24CF-1E00-3363-3CFCF8565A16}"/>
              </a:ext>
            </a:extLst>
          </p:cNvPr>
          <p:cNvSpPr txBox="1"/>
          <p:nvPr/>
        </p:nvSpPr>
        <p:spPr>
          <a:xfrm>
            <a:off x="141402" y="857839"/>
            <a:ext cx="12245418"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findByDateOfBirthLessThan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customerService.findByDateOfBirthLessThan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57733416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656D96-6C34-9D4D-9BB0-858CACBCC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F45EE4-1157-4F4B-509B-2AC213B69DF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222863FB-7C0C-6FBB-D0D4-E4C4E36F05A3}"/>
              </a:ext>
            </a:extLst>
          </p:cNvPr>
          <p:cNvSpPr txBox="1"/>
          <p:nvPr/>
        </p:nvSpPr>
        <p:spPr>
          <a:xfrm>
            <a:off x="-64417" y="925313"/>
            <a:ext cx="12320833" cy="5909310"/>
          </a:xfrm>
          <a:prstGeom prst="rect">
            <a:avLst/>
          </a:prstGeom>
          <a:noFill/>
        </p:spPr>
        <p:txBody>
          <a:bodyPr wrap="square">
            <a:spAutoFit/>
          </a:bodyPr>
          <a:lstStyle/>
          <a:p>
            <a:r>
              <a:rPr lang="en-IN" dirty="0"/>
              <a:t>public void </a:t>
            </a:r>
            <a:r>
              <a:rPr lang="en-IN" dirty="0" err="1"/>
              <a:t>findByDateOfBirthGreaterThan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customerService.findByDateOfBirthGreaterThan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findByDateOfBirthAfter</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customerService.findByDateOfBirthAfter</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a:t>
            </a:r>
          </a:p>
        </p:txBody>
      </p:sp>
    </p:spTree>
    <p:extLst>
      <p:ext uri="{BB962C8B-B14F-4D97-AF65-F5344CB8AC3E}">
        <p14:creationId xmlns:p14="http://schemas.microsoft.com/office/powerpoint/2010/main" val="3861187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5AC996-A881-4317-CEBC-970C42B639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0E07F5-33B7-4B48-435F-4FFBFB79CDBC}"/>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9ED26EC2-FD48-E3DB-5523-F444C574294A}"/>
              </a:ext>
            </a:extLst>
          </p:cNvPr>
          <p:cNvSpPr txBox="1"/>
          <p:nvPr/>
        </p:nvSpPr>
        <p:spPr>
          <a:xfrm>
            <a:off x="76986" y="948228"/>
            <a:ext cx="11811786" cy="5632311"/>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findByDateOfBirthBefore</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customerService.findByDateOfBirthBefore</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3754638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CB7622-4C6B-7A1E-B75B-F8AA49B4C4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FA9818-AA33-930B-CD41-88801822A513}"/>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BBC2DBBF-962A-D88D-BC54-9EFE4B014B63}"/>
              </a:ext>
            </a:extLst>
          </p:cNvPr>
          <p:cNvSpPr txBox="1"/>
          <p:nvPr/>
        </p:nvSpPr>
        <p:spPr>
          <a:xfrm>
            <a:off x="47134" y="836491"/>
            <a:ext cx="12116586" cy="5632311"/>
          </a:xfrm>
          <a:prstGeom prst="rect">
            <a:avLst/>
          </a:prstGeom>
          <a:noFill/>
        </p:spPr>
        <p:txBody>
          <a:bodyPr wrap="square">
            <a:spAutoFit/>
          </a:bodyPr>
          <a:lstStyle/>
          <a:p>
            <a:r>
              <a:rPr lang="en-IN" dirty="0"/>
              <a:t>public void </a:t>
            </a:r>
            <a:r>
              <a:rPr lang="en-IN" dirty="0" err="1"/>
              <a:t>findByEmailIdIsNull</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customerService.findByEmailIdNull</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findByNameLike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customerService.findByNameLike</a:t>
            </a:r>
            <a:r>
              <a:rPr lang="en-IN" dirty="0"/>
              <a:t>("j%");</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74382355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9C18FB-5325-85B5-BC68-3A002C3A9E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3D4F86-51B5-42F1-19B7-0C3F882D4882}"/>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9F02AC4D-8AF5-6E33-3FD9-EC85D025B2EB}"/>
              </a:ext>
            </a:extLst>
          </p:cNvPr>
          <p:cNvSpPr txBox="1"/>
          <p:nvPr/>
        </p:nvSpPr>
        <p:spPr>
          <a:xfrm>
            <a:off x="0" y="893718"/>
            <a:ext cx="11858919"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findByNameOrderByDateOfBirth</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4819847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AE5A-DAA9-4198-71F7-3CA506B19F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BCFBF-970A-3B57-F091-265616E5C82C}"/>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BD313F47-18B4-1427-72FE-8EBA6045B74D}"/>
              </a:ext>
            </a:extLst>
          </p:cNvPr>
          <p:cNvSpPr txBox="1"/>
          <p:nvPr/>
        </p:nvSpPr>
        <p:spPr>
          <a:xfrm>
            <a:off x="116264" y="950944"/>
            <a:ext cx="11792932" cy="3970318"/>
          </a:xfrm>
          <a:prstGeom prst="rect">
            <a:avLst/>
          </a:prstGeom>
          <a:noFill/>
        </p:spPr>
        <p:txBody>
          <a:bodyPr wrap="square">
            <a:spAutoFit/>
          </a:bodyPr>
          <a:lstStyle/>
          <a:p>
            <a:r>
              <a:rPr lang="en-IN" dirty="0"/>
              <a:t>void </a:t>
            </a:r>
            <a:r>
              <a:rPr lang="en-IN" dirty="0" err="1"/>
              <a:t>findByNameOrderByDateOfBirthDesc</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customerService.findByNameOrderByDateOfBirthDesc</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4D1C3CF-982E-127E-4B3D-5D830EA02DB1}"/>
              </a:ext>
            </a:extLst>
          </p:cNvPr>
          <p:cNvSpPr txBox="1"/>
          <p:nvPr/>
        </p:nvSpPr>
        <p:spPr>
          <a:xfrm>
            <a:off x="221530" y="5269474"/>
            <a:ext cx="6099142" cy="400110"/>
          </a:xfrm>
          <a:prstGeom prst="rect">
            <a:avLst/>
          </a:prstGeom>
          <a:noFill/>
        </p:spPr>
        <p:txBody>
          <a:bodyPr wrap="square">
            <a:spAutoFit/>
          </a:bodyPr>
          <a:lstStyle/>
          <a:p>
            <a:r>
              <a:rPr lang="en-US" sz="2000" b="1" dirty="0">
                <a:solidFill>
                  <a:schemeClr val="tx1">
                    <a:lumMod val="65000"/>
                    <a:lumOff val="35000"/>
                  </a:schemeClr>
                </a:solidFill>
              </a:rPr>
              <a:t>Step 11 :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4703540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8DF9C-C1AD-7A37-4EA5-4571D8A123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5745E7-FD99-27B9-19CF-814A120E46FA}"/>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1C556654-D251-09F7-A754-BFAF27E3C261}"/>
              </a:ext>
            </a:extLst>
          </p:cNvPr>
          <p:cNvSpPr txBox="1"/>
          <p:nvPr/>
        </p:nvSpPr>
        <p:spPr>
          <a:xfrm>
            <a:off x="989029" y="541197"/>
            <a:ext cx="6099142" cy="461665"/>
          </a:xfrm>
          <a:prstGeom prst="rect">
            <a:avLst/>
          </a:prstGeom>
          <a:noFill/>
        </p:spPr>
        <p:txBody>
          <a:bodyPr wrap="square">
            <a:spAutoFit/>
          </a:bodyPr>
          <a:lstStyle/>
          <a:p>
            <a:r>
              <a:rPr lang="en-US" sz="2400" b="1" dirty="0"/>
              <a:t>Query creation using @Query - Demo </a:t>
            </a:r>
          </a:p>
        </p:txBody>
      </p:sp>
      <p:sp>
        <p:nvSpPr>
          <p:cNvPr id="6" name="TextBox 5">
            <a:extLst>
              <a:ext uri="{FF2B5EF4-FFF2-40B4-BE49-F238E27FC236}">
                <a16:creationId xmlns:a16="http://schemas.microsoft.com/office/drawing/2014/main" id="{FA549EC0-95AA-A3F6-30FE-3E0A79DA7DC4}"/>
              </a:ext>
            </a:extLst>
          </p:cNvPr>
          <p:cNvSpPr txBox="1"/>
          <p:nvPr/>
        </p:nvSpPr>
        <p:spPr>
          <a:xfrm>
            <a:off x="258451" y="992268"/>
            <a:ext cx="11675097" cy="5324535"/>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@Query </a:t>
            </a:r>
            <a:r>
              <a:rPr lang="en-US" sz="2000" dirty="0" err="1">
                <a:solidFill>
                  <a:schemeClr val="tx1">
                    <a:lumMod val="65000"/>
                    <a:lumOff val="35000"/>
                  </a:schemeClr>
                </a:solidFill>
              </a:rPr>
              <a:t>annoation</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7022560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CA515-5072-6D07-C8EF-1BABD86971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637614-4520-8AF8-F52F-C4C9178557AE}"/>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1CC9A84E-881D-A9EC-409B-8EA3F9157199}"/>
              </a:ext>
            </a:extLst>
          </p:cNvPr>
          <p:cNvSpPr txBox="1"/>
          <p:nvPr/>
        </p:nvSpPr>
        <p:spPr>
          <a:xfrm>
            <a:off x="292231" y="1047396"/>
            <a:ext cx="11899769"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6015717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E8916D-BD1E-2901-9580-591C8C1C99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7D3843-DE93-F920-37A2-791317626FB1}"/>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5E938306-B71A-66BE-BFF0-D7DBBA684A2B}"/>
              </a:ext>
            </a:extLst>
          </p:cNvPr>
          <p:cNvSpPr txBox="1"/>
          <p:nvPr/>
        </p:nvSpPr>
        <p:spPr>
          <a:xfrm>
            <a:off x="900259" y="622417"/>
            <a:ext cx="1080783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0D46AE12-8D52-2E4B-6330-0A785A4B0CFE}"/>
              </a:ext>
            </a:extLst>
          </p:cNvPr>
          <p:cNvSpPr txBox="1"/>
          <p:nvPr/>
        </p:nvSpPr>
        <p:spPr>
          <a:xfrm>
            <a:off x="344078" y="1597745"/>
            <a:ext cx="11477134"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5F4D3E7-31D0-CC58-3352-7F53BE469907}"/>
              </a:ext>
            </a:extLst>
          </p:cNvPr>
          <p:cNvSpPr txBox="1"/>
          <p:nvPr/>
        </p:nvSpPr>
        <p:spPr>
          <a:xfrm>
            <a:off x="900258" y="4623377"/>
            <a:ext cx="1080783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519219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71AE24-9CA7-69EF-DFDC-2676557AA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740C12-746C-7391-E6D6-A1017A24937E}"/>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D5AA66D9-A0D8-007E-8C67-3EFC9408FF64}"/>
              </a:ext>
            </a:extLst>
          </p:cNvPr>
          <p:cNvSpPr txBox="1"/>
          <p:nvPr/>
        </p:nvSpPr>
        <p:spPr>
          <a:xfrm>
            <a:off x="970961" y="551423"/>
            <a:ext cx="12031744"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410742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FB8B61-F186-B3FF-4BB0-90DAAF3A8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24B828-F56C-B831-9D0C-363AA148A266}"/>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6BA619B6-5137-E035-717A-CBF8C35819DA}"/>
              </a:ext>
            </a:extLst>
          </p:cNvPr>
          <p:cNvSpPr txBox="1"/>
          <p:nvPr/>
        </p:nvSpPr>
        <p:spPr>
          <a:xfrm>
            <a:off x="989029" y="663772"/>
            <a:ext cx="11350658" cy="3693319"/>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AC696A3-2205-614E-C89E-315473E42696}"/>
              </a:ext>
            </a:extLst>
          </p:cNvPr>
          <p:cNvSpPr txBox="1"/>
          <p:nvPr/>
        </p:nvSpPr>
        <p:spPr>
          <a:xfrm>
            <a:off x="332294" y="4927564"/>
            <a:ext cx="11111845"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293513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E880C5-0791-4A45-858A-99E9E46163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0C16D7-906C-EC97-08ED-E5F68AC2B070}"/>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41E9DBBA-7F4A-DD00-7DAC-B109514A8B79}"/>
              </a:ext>
            </a:extLst>
          </p:cNvPr>
          <p:cNvSpPr txBox="1"/>
          <p:nvPr/>
        </p:nvSpPr>
        <p:spPr>
          <a:xfrm>
            <a:off x="838200" y="484771"/>
            <a:ext cx="12104016" cy="646330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99811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9AC0-9CFF-66BC-298A-84FD68B0C9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6EA614-BBBB-4584-8290-F58B4024152D}"/>
              </a:ext>
            </a:extLst>
          </p:cNvPr>
          <p:cNvSpPr>
            <a:spLocks noGrp="1"/>
          </p:cNvSpPr>
          <p:nvPr>
            <p:ph type="sldNum" sz="quarter" idx="12"/>
          </p:nvPr>
        </p:nvSpPr>
        <p:spPr/>
        <p:txBody>
          <a:bodyPr/>
          <a:lstStyle/>
          <a:p>
            <a:fld id="{4A777409-9C5A-4B07-8E32-19F22F7D558C}" type="slidenum">
              <a:rPr lang="en-IN" smtClean="0"/>
              <a:t>280</a:t>
            </a:fld>
            <a:endParaRPr lang="en-IN" dirty="0"/>
          </a:p>
        </p:txBody>
      </p:sp>
      <p:sp>
        <p:nvSpPr>
          <p:cNvPr id="5" name="TextBox 4">
            <a:extLst>
              <a:ext uri="{FF2B5EF4-FFF2-40B4-BE49-F238E27FC236}">
                <a16:creationId xmlns:a16="http://schemas.microsoft.com/office/drawing/2014/main" id="{918815D8-D379-C88D-EB95-33243994566A}"/>
              </a:ext>
            </a:extLst>
          </p:cNvPr>
          <p:cNvSpPr txBox="1"/>
          <p:nvPr/>
        </p:nvSpPr>
        <p:spPr>
          <a:xfrm>
            <a:off x="716437" y="515181"/>
            <a:ext cx="12264272"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a:t>
            </a:r>
          </a:p>
        </p:txBody>
      </p:sp>
    </p:spTree>
    <p:extLst>
      <p:ext uri="{BB962C8B-B14F-4D97-AF65-F5344CB8AC3E}">
        <p14:creationId xmlns:p14="http://schemas.microsoft.com/office/powerpoint/2010/main" val="28675501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718867-F125-F829-4814-E1DBA97B52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1C5871-EC52-C41B-8D3E-E1741F5A0046}"/>
              </a:ext>
            </a:extLst>
          </p:cNvPr>
          <p:cNvSpPr>
            <a:spLocks noGrp="1"/>
          </p:cNvSpPr>
          <p:nvPr>
            <p:ph type="sldNum" sz="quarter" idx="12"/>
          </p:nvPr>
        </p:nvSpPr>
        <p:spPr/>
        <p:txBody>
          <a:bodyPr/>
          <a:lstStyle/>
          <a:p>
            <a:fld id="{4A777409-9C5A-4B07-8E32-19F22F7D558C}" type="slidenum">
              <a:rPr lang="en-IN" smtClean="0"/>
              <a:t>281</a:t>
            </a:fld>
            <a:endParaRPr lang="en-IN" dirty="0"/>
          </a:p>
        </p:txBody>
      </p:sp>
      <p:sp>
        <p:nvSpPr>
          <p:cNvPr id="5" name="TextBox 4">
            <a:extLst>
              <a:ext uri="{FF2B5EF4-FFF2-40B4-BE49-F238E27FC236}">
                <a16:creationId xmlns:a16="http://schemas.microsoft.com/office/drawing/2014/main" id="{6C5BBFAC-E151-51CA-CC09-73BBF13B8353}"/>
              </a:ext>
            </a:extLst>
          </p:cNvPr>
          <p:cNvSpPr txBox="1"/>
          <p:nvPr/>
        </p:nvSpPr>
        <p:spPr>
          <a:xfrm>
            <a:off x="0" y="889843"/>
            <a:ext cx="12276841" cy="5078313"/>
          </a:xfrm>
          <a:prstGeom prst="rect">
            <a:avLst/>
          </a:prstGeom>
          <a:noFill/>
        </p:spPr>
        <p:txBody>
          <a:bodyPr wrap="square">
            <a:spAutoFit/>
          </a:bodyPr>
          <a:lstStyle/>
          <a:p>
            <a:r>
              <a:rPr lang="en-IN" dirty="0"/>
              <a:t>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CustomerEntity</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Tree>
    <p:extLst>
      <p:ext uri="{BB962C8B-B14F-4D97-AF65-F5344CB8AC3E}">
        <p14:creationId xmlns:p14="http://schemas.microsoft.com/office/powerpoint/2010/main" val="323068816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B6FFA3-56DA-2CE4-D26C-2E44D5409F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6CD0F-B12C-B725-D701-FCC130E3CDD1}"/>
              </a:ext>
            </a:extLst>
          </p:cNvPr>
          <p:cNvSpPr>
            <a:spLocks noGrp="1"/>
          </p:cNvSpPr>
          <p:nvPr>
            <p:ph type="sldNum" sz="quarter" idx="12"/>
          </p:nvPr>
        </p:nvSpPr>
        <p:spPr/>
        <p:txBody>
          <a:bodyPr/>
          <a:lstStyle/>
          <a:p>
            <a:fld id="{4A777409-9C5A-4B07-8E32-19F22F7D558C}" type="slidenum">
              <a:rPr lang="en-IN" smtClean="0"/>
              <a:t>282</a:t>
            </a:fld>
            <a:endParaRPr lang="en-IN" dirty="0"/>
          </a:p>
        </p:txBody>
      </p:sp>
      <p:sp>
        <p:nvSpPr>
          <p:cNvPr id="5" name="TextBox 4">
            <a:extLst>
              <a:ext uri="{FF2B5EF4-FFF2-40B4-BE49-F238E27FC236}">
                <a16:creationId xmlns:a16="http://schemas.microsoft.com/office/drawing/2014/main" id="{43D87F5A-90DF-984E-CF54-73956F20F5A8}"/>
              </a:ext>
            </a:extLst>
          </p:cNvPr>
          <p:cNvSpPr txBox="1"/>
          <p:nvPr/>
        </p:nvSpPr>
        <p:spPr>
          <a:xfrm>
            <a:off x="956035" y="581807"/>
            <a:ext cx="10279929" cy="400110"/>
          </a:xfrm>
          <a:prstGeom prst="rect">
            <a:avLst/>
          </a:prstGeom>
          <a:noFill/>
        </p:spPr>
        <p:txBody>
          <a:bodyPr wrap="square">
            <a:spAutoFit/>
          </a:bodyPr>
          <a:lstStyle/>
          <a:p>
            <a:r>
              <a:rPr lang="en-US" sz="2000" b="1" dirty="0">
                <a:solidFill>
                  <a:schemeClr val="tx1">
                    <a:lumMod val="65000"/>
                    <a:lumOff val="35000"/>
                  </a:schemeClr>
                </a:solidFill>
              </a:rPr>
              <a:t>Step 6 : </a:t>
            </a:r>
            <a:r>
              <a:rPr lang="en-US" sz="2000" dirty="0">
                <a:solidFill>
                  <a:schemeClr val="tx1">
                    <a:lumMod val="65000"/>
                    <a:lumOff val="35000"/>
                  </a:schemeClr>
                </a:solidFill>
              </a:rPr>
              <a:t>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0143020-04A5-FC6A-C71E-3D23ADCC9604}"/>
              </a:ext>
            </a:extLst>
          </p:cNvPr>
          <p:cNvSpPr txBox="1"/>
          <p:nvPr/>
        </p:nvSpPr>
        <p:spPr>
          <a:xfrm>
            <a:off x="0" y="998116"/>
            <a:ext cx="11887200" cy="3693319"/>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	@Query("DELETE FROM Customer c WHERE </a:t>
            </a:r>
            <a:r>
              <a:rPr lang="en-IN" dirty="0" err="1"/>
              <a:t>c.emailId</a:t>
            </a:r>
            <a:r>
              <a:rPr lang="en-IN" dirty="0"/>
              <a:t> = :</a:t>
            </a:r>
            <a:r>
              <a:rPr lang="en-IN" dirty="0" err="1"/>
              <a:t>emailId</a:t>
            </a:r>
            <a:r>
              <a:rPr lang="en-IN" dirty="0"/>
              <a:t>")</a:t>
            </a:r>
          </a:p>
          <a:p>
            <a:r>
              <a:rPr lang="en-IN" dirty="0"/>
              <a:t>	@Modifying</a:t>
            </a:r>
          </a:p>
          <a:p>
            <a:r>
              <a:rPr lang="en-IN" dirty="0"/>
              <a:t>	@Transactional</a:t>
            </a:r>
          </a:p>
          <a:p>
            <a:r>
              <a:rPr lang="en-IN" dirty="0"/>
              <a:t>	Integer </a:t>
            </a:r>
            <a:r>
              <a:rPr lang="en-IN" dirty="0" err="1"/>
              <a:t>deleteCustomerByEmailId</a:t>
            </a:r>
            <a:r>
              <a:rPr lang="en-IN" dirty="0"/>
              <a:t>(@Param("emailId") String </a:t>
            </a:r>
            <a:r>
              <a:rPr lang="en-IN" dirty="0" err="1"/>
              <a:t>emailId</a:t>
            </a:r>
            <a:r>
              <a:rPr lang="en-IN" dirty="0"/>
              <a:t>);</a:t>
            </a:r>
          </a:p>
          <a:p>
            <a:r>
              <a:rPr lang="en-IN" dirty="0"/>
              <a:t>}</a:t>
            </a:r>
          </a:p>
        </p:txBody>
      </p:sp>
      <p:sp>
        <p:nvSpPr>
          <p:cNvPr id="9" name="TextBox 8">
            <a:extLst>
              <a:ext uri="{FF2B5EF4-FFF2-40B4-BE49-F238E27FC236}">
                <a16:creationId xmlns:a16="http://schemas.microsoft.com/office/drawing/2014/main" id="{66638E95-BCCB-445F-963E-ABEAFE2D2FCE}"/>
              </a:ext>
            </a:extLst>
          </p:cNvPr>
          <p:cNvSpPr txBox="1"/>
          <p:nvPr/>
        </p:nvSpPr>
        <p:spPr>
          <a:xfrm>
            <a:off x="956035" y="5050112"/>
            <a:ext cx="10544666"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8959748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D2BB35-8A69-A4FF-4E42-0EDCEF1F75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F8C2A4-D138-59D2-179A-8F3D22B5086A}"/>
              </a:ext>
            </a:extLst>
          </p:cNvPr>
          <p:cNvSpPr>
            <a:spLocks noGrp="1"/>
          </p:cNvSpPr>
          <p:nvPr>
            <p:ph type="sldNum" sz="quarter" idx="12"/>
          </p:nvPr>
        </p:nvSpPr>
        <p:spPr/>
        <p:txBody>
          <a:bodyPr/>
          <a:lstStyle/>
          <a:p>
            <a:fld id="{4A777409-9C5A-4B07-8E32-19F22F7D558C}" type="slidenum">
              <a:rPr lang="en-IN" smtClean="0"/>
              <a:t>283</a:t>
            </a:fld>
            <a:endParaRPr lang="en-IN" dirty="0"/>
          </a:p>
        </p:txBody>
      </p:sp>
      <p:sp>
        <p:nvSpPr>
          <p:cNvPr id="5" name="TextBox 4">
            <a:extLst>
              <a:ext uri="{FF2B5EF4-FFF2-40B4-BE49-F238E27FC236}">
                <a16:creationId xmlns:a16="http://schemas.microsoft.com/office/drawing/2014/main" id="{8FB3081A-ED34-9FF6-DD6E-ED567F3322A1}"/>
              </a:ext>
            </a:extLst>
          </p:cNvPr>
          <p:cNvSpPr txBox="1"/>
          <p:nvPr/>
        </p:nvSpPr>
        <p:spPr>
          <a:xfrm>
            <a:off x="989028" y="709443"/>
            <a:ext cx="10756769"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String </a:t>
            </a:r>
            <a:r>
              <a:rPr lang="en-IN" dirty="0" err="1"/>
              <a:t>findNameByEmailId</a:t>
            </a:r>
            <a:r>
              <a:rPr lang="en-IN" dirty="0"/>
              <a:t>(String </a:t>
            </a:r>
            <a:r>
              <a:rPr lang="en-IN" dirty="0" err="1"/>
              <a:t>emailId</a:t>
            </a:r>
            <a:r>
              <a:rPr lang="en-IN" dirty="0"/>
              <a:t>);</a:t>
            </a:r>
          </a:p>
          <a:p>
            <a:r>
              <a:rPr lang="en-IN" dirty="0"/>
              <a:t>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a:t>
            </a:r>
          </a:p>
          <a:p>
            <a:r>
              <a:rPr lang="en-IN" dirty="0"/>
              <a:t>	void </a:t>
            </a:r>
            <a:r>
              <a:rPr lang="en-IN" dirty="0" err="1"/>
              <a:t>deleteCustomerByEmailId</a:t>
            </a:r>
            <a:r>
              <a:rPr lang="en-IN" dirty="0"/>
              <a:t>(String </a:t>
            </a:r>
            <a:r>
              <a:rPr lang="en-IN" dirty="0" err="1"/>
              <a:t>emailId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849F6250-206C-A54C-1D89-48C7D92FC1BA}"/>
              </a:ext>
            </a:extLst>
          </p:cNvPr>
          <p:cNvSpPr txBox="1"/>
          <p:nvPr/>
        </p:nvSpPr>
        <p:spPr>
          <a:xfrm>
            <a:off x="155542" y="2655705"/>
            <a:ext cx="11750512"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8FFB168-7F56-CC28-4CD7-321E545F2A58}"/>
              </a:ext>
            </a:extLst>
          </p:cNvPr>
          <p:cNvSpPr txBox="1"/>
          <p:nvPr/>
        </p:nvSpPr>
        <p:spPr>
          <a:xfrm>
            <a:off x="12569" y="3055815"/>
            <a:ext cx="12036458"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String </a:t>
            </a:r>
            <a:r>
              <a:rPr lang="en-IN" dirty="0" err="1"/>
              <a:t>findNameByEmailId</a:t>
            </a:r>
            <a:r>
              <a:rPr lang="en-IN" dirty="0"/>
              <a:t>(String </a:t>
            </a:r>
            <a:r>
              <a:rPr lang="en-IN" dirty="0" err="1"/>
              <a:t>emailId</a:t>
            </a:r>
            <a:r>
              <a:rPr lang="en-IN" dirty="0"/>
              <a:t>) {</a:t>
            </a:r>
          </a:p>
          <a:p>
            <a:r>
              <a:rPr lang="en-IN" dirty="0"/>
              <a:t>		return </a:t>
            </a:r>
            <a:r>
              <a:rPr lang="en-IN" dirty="0" err="1"/>
              <a:t>customerRepository.findNameByEmailId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110212154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D3B98-B528-F146-8A9F-232C1F5E7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7DCDBC-0E82-73CE-6DAB-C4A107DB8127}"/>
              </a:ext>
            </a:extLst>
          </p:cNvPr>
          <p:cNvSpPr>
            <a:spLocks noGrp="1"/>
          </p:cNvSpPr>
          <p:nvPr>
            <p:ph type="sldNum" sz="quarter" idx="12"/>
          </p:nvPr>
        </p:nvSpPr>
        <p:spPr/>
        <p:txBody>
          <a:bodyPr/>
          <a:lstStyle/>
          <a:p>
            <a:fld id="{4A777409-9C5A-4B07-8E32-19F22F7D558C}" type="slidenum">
              <a:rPr lang="en-IN" smtClean="0"/>
              <a:t>284</a:t>
            </a:fld>
            <a:endParaRPr lang="en-IN" dirty="0"/>
          </a:p>
        </p:txBody>
      </p:sp>
      <p:sp>
        <p:nvSpPr>
          <p:cNvPr id="5" name="TextBox 4">
            <a:extLst>
              <a:ext uri="{FF2B5EF4-FFF2-40B4-BE49-F238E27FC236}">
                <a16:creationId xmlns:a16="http://schemas.microsoft.com/office/drawing/2014/main" id="{AA21C958-371C-C69B-8420-7EDAEE14FFB6}"/>
              </a:ext>
            </a:extLst>
          </p:cNvPr>
          <p:cNvSpPr txBox="1"/>
          <p:nvPr/>
        </p:nvSpPr>
        <p:spPr>
          <a:xfrm>
            <a:off x="160256" y="867542"/>
            <a:ext cx="11642103" cy="3139321"/>
          </a:xfrm>
          <a:prstGeom prst="rect">
            <a:avLst/>
          </a:prstGeom>
          <a:noFill/>
        </p:spPr>
        <p:txBody>
          <a:bodyPr wrap="square">
            <a:spAutoFit/>
          </a:bodyPr>
          <a:lstStyle/>
          <a:p>
            <a:r>
              <a:rPr lang="en-IN" dirty="0" err="1"/>
              <a:t>customerRepository.updateCustomerEmailId</a:t>
            </a:r>
            <a:r>
              <a:rPr lang="en-IN" dirty="0"/>
              <a:t>(</a:t>
            </a:r>
            <a:r>
              <a:rPr lang="en-IN" dirty="0" err="1"/>
              <a:t>newEmailId</a:t>
            </a:r>
            <a:r>
              <a:rPr lang="en-IN" dirty="0"/>
              <a:t>, </a:t>
            </a:r>
            <a:r>
              <a:rPr lang="en-IN" dirty="0" err="1"/>
              <a:t>customerId</a:t>
            </a:r>
            <a:r>
              <a:rPr lang="en-IN" dirty="0"/>
              <a:t>);</a:t>
            </a:r>
          </a:p>
          <a:p>
            <a:r>
              <a:rPr lang="en-IN" dirty="0"/>
              <a:t>		</a:t>
            </a:r>
          </a:p>
          <a:p>
            <a:r>
              <a:rPr lang="en-IN" dirty="0"/>
              <a:t>	}</a:t>
            </a:r>
          </a:p>
          <a:p>
            <a:r>
              <a:rPr lang="en-IN" dirty="0"/>
              <a:t>	@Override</a:t>
            </a:r>
          </a:p>
          <a:p>
            <a:r>
              <a:rPr lang="en-IN" dirty="0"/>
              <a:t>	public void </a:t>
            </a:r>
            <a:r>
              <a:rPr lang="en-IN" dirty="0" err="1"/>
              <a:t>deleteCustomerByEmailId</a:t>
            </a:r>
            <a:r>
              <a:rPr lang="en-IN" dirty="0"/>
              <a:t>(String </a:t>
            </a:r>
            <a:r>
              <a:rPr lang="en-IN" dirty="0" err="1"/>
              <a:t>emailId</a:t>
            </a:r>
            <a:r>
              <a:rPr lang="en-IN" dirty="0"/>
              <a:t>) throws </a:t>
            </a:r>
            <a:r>
              <a:rPr lang="en-IN" dirty="0" err="1"/>
              <a:t>hndBankException</a:t>
            </a:r>
            <a:r>
              <a:rPr lang="en-IN" dirty="0"/>
              <a:t> {</a:t>
            </a:r>
          </a:p>
          <a:p>
            <a:r>
              <a:rPr lang="en-IN" dirty="0"/>
              <a:t>		// Optional&lt;</a:t>
            </a:r>
            <a:r>
              <a:rPr lang="en-IN" dirty="0" err="1"/>
              <a:t>CustomerEntity</a:t>
            </a:r>
            <a:r>
              <a:rPr lang="en-IN" dirty="0"/>
              <a:t>&gt; customer = customerRespository.fi</a:t>
            </a:r>
          </a:p>
          <a:p>
            <a:r>
              <a:rPr lang="en-IN" dirty="0"/>
              <a:t>		Integer count = </a:t>
            </a:r>
            <a:r>
              <a:rPr lang="en-IN" dirty="0" err="1"/>
              <a:t>customerRepository.deleteCustomerByEmailId</a:t>
            </a:r>
            <a:r>
              <a:rPr lang="en-IN" dirty="0"/>
              <a:t>(</a:t>
            </a:r>
            <a:r>
              <a:rPr lang="en-IN" dirty="0" err="1"/>
              <a:t>emailId</a:t>
            </a:r>
            <a:r>
              <a:rPr lang="en-IN" dirty="0"/>
              <a:t>);</a:t>
            </a:r>
          </a:p>
          <a:p>
            <a:r>
              <a:rPr lang="en-IN" dirty="0"/>
              <a:t>		if (count == 0)</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99405909-CFB1-C3AE-812A-65B57BB61BCF}"/>
              </a:ext>
            </a:extLst>
          </p:cNvPr>
          <p:cNvSpPr txBox="1"/>
          <p:nvPr/>
        </p:nvSpPr>
        <p:spPr>
          <a:xfrm>
            <a:off x="259237" y="4535275"/>
            <a:ext cx="10939806"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6977921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267E6-9990-FB68-EA84-D175D86589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78485-DFB6-24A6-F3AB-E0513683F755}"/>
              </a:ext>
            </a:extLst>
          </p:cNvPr>
          <p:cNvSpPr>
            <a:spLocks noGrp="1"/>
          </p:cNvSpPr>
          <p:nvPr>
            <p:ph type="sldNum" sz="quarter" idx="12"/>
          </p:nvPr>
        </p:nvSpPr>
        <p:spPr/>
        <p:txBody>
          <a:bodyPr/>
          <a:lstStyle/>
          <a:p>
            <a:fld id="{4A777409-9C5A-4B07-8E32-19F22F7D558C}" type="slidenum">
              <a:rPr lang="en-IN" smtClean="0"/>
              <a:t>285</a:t>
            </a:fld>
            <a:endParaRPr lang="en-IN" dirty="0"/>
          </a:p>
        </p:txBody>
      </p:sp>
      <p:sp>
        <p:nvSpPr>
          <p:cNvPr id="5" name="TextBox 4">
            <a:extLst>
              <a:ext uri="{FF2B5EF4-FFF2-40B4-BE49-F238E27FC236}">
                <a16:creationId xmlns:a16="http://schemas.microsoft.com/office/drawing/2014/main" id="{25285C10-0528-3E99-8A92-683C666B8CA5}"/>
              </a:ext>
            </a:extLst>
          </p:cNvPr>
          <p:cNvSpPr txBox="1"/>
          <p:nvPr/>
        </p:nvSpPr>
        <p:spPr>
          <a:xfrm>
            <a:off x="117834" y="958160"/>
            <a:ext cx="11235965" cy="923330"/>
          </a:xfrm>
          <a:prstGeom prst="rect">
            <a:avLst/>
          </a:prstGeom>
          <a:noFill/>
        </p:spPr>
        <p:txBody>
          <a:bodyPr wrap="square">
            <a:spAutoFit/>
          </a:bodyPr>
          <a:lstStyle/>
          <a:p>
            <a:r>
              <a:rPr lang="en-IN" dirty="0" err="1"/>
              <a:t>UserInterface.UPDATE_SUCCESS</a:t>
            </a:r>
            <a:r>
              <a:rPr lang="en-IN" dirty="0"/>
              <a:t>=Customer details successfully updated.</a:t>
            </a:r>
          </a:p>
          <a:p>
            <a:r>
              <a:rPr lang="en-IN" dirty="0" err="1"/>
              <a:t>UserInterface.DELETE_SUCCESS</a:t>
            </a:r>
            <a:r>
              <a:rPr lang="en-IN" dirty="0"/>
              <a:t>=Customer details successfully deleted.</a:t>
            </a:r>
          </a:p>
          <a:p>
            <a:r>
              <a:rPr lang="en-IN" dirty="0" err="1"/>
              <a:t>Service.CUSTOMER_UNAVAILABLE</a:t>
            </a:r>
            <a:r>
              <a:rPr lang="en-IN" dirty="0"/>
              <a:t>=No customer details found.</a:t>
            </a:r>
          </a:p>
        </p:txBody>
      </p:sp>
      <p:sp>
        <p:nvSpPr>
          <p:cNvPr id="7" name="TextBox 6">
            <a:extLst>
              <a:ext uri="{FF2B5EF4-FFF2-40B4-BE49-F238E27FC236}">
                <a16:creationId xmlns:a16="http://schemas.microsoft.com/office/drawing/2014/main" id="{BCE2439E-8A72-5675-AC6D-5C108DE5F6CC}"/>
              </a:ext>
            </a:extLst>
          </p:cNvPr>
          <p:cNvSpPr txBox="1"/>
          <p:nvPr/>
        </p:nvSpPr>
        <p:spPr>
          <a:xfrm>
            <a:off x="117834" y="2099523"/>
            <a:ext cx="11235964" cy="707886"/>
          </a:xfrm>
          <a:prstGeom prst="rect">
            <a:avLst/>
          </a:prstGeom>
          <a:noFill/>
        </p:spPr>
        <p:txBody>
          <a:bodyPr wrap="square">
            <a:spAutoFit/>
          </a:bodyPr>
          <a:lstStyle/>
          <a:p>
            <a:r>
              <a:rPr lang="en-US" sz="2000" b="1" dirty="0" err="1">
                <a:solidFill>
                  <a:schemeClr val="tx1">
                    <a:lumMod val="65000"/>
                    <a:lumOff val="35000"/>
                  </a:schemeClr>
                </a:solidFill>
              </a:rPr>
              <a:t>Note:hndBankException</a:t>
            </a:r>
            <a:r>
              <a:rPr lang="en-US" sz="2000" b="1" dirty="0">
                <a:solidFill>
                  <a:schemeClr val="tx1">
                    <a:lumMod val="65000"/>
                    <a:lumOff val="35000"/>
                  </a:schemeClr>
                </a:solidFill>
              </a:rPr>
              <a:t> class is already provided</a:t>
            </a:r>
            <a:endParaRPr lang="en-US" sz="2000" dirty="0">
              <a:solidFill>
                <a:schemeClr val="tx1">
                  <a:lumMod val="65000"/>
                  <a:lumOff val="35000"/>
                </a:schemeClr>
              </a:solidFill>
            </a:endParaRPr>
          </a:p>
          <a:p>
            <a:r>
              <a:rPr lang="en-US" sz="2000" b="1" dirty="0">
                <a:solidFill>
                  <a:schemeClr val="tx1">
                    <a:lumMod val="65000"/>
                    <a:lumOff val="35000"/>
                  </a:schemeClr>
                </a:solidFill>
              </a:rPr>
              <a:t>Step 10 : </a:t>
            </a:r>
            <a:r>
              <a:rPr lang="en-US" sz="2000" dirty="0">
                <a:solidFill>
                  <a:schemeClr val="tx1">
                    <a:lumMod val="65000"/>
                    <a:lumOff val="35000"/>
                  </a:schemeClr>
                </a:solidFill>
              </a:rPr>
              <a:t>Modify the application class as follows:</a:t>
            </a:r>
          </a:p>
        </p:txBody>
      </p:sp>
      <p:sp>
        <p:nvSpPr>
          <p:cNvPr id="9" name="TextBox 8">
            <a:extLst>
              <a:ext uri="{FF2B5EF4-FFF2-40B4-BE49-F238E27FC236}">
                <a16:creationId xmlns:a16="http://schemas.microsoft.com/office/drawing/2014/main" id="{5FF2F503-BD6C-E066-D67F-C900E31FA120}"/>
              </a:ext>
            </a:extLst>
          </p:cNvPr>
          <p:cNvSpPr txBox="1"/>
          <p:nvPr/>
        </p:nvSpPr>
        <p:spPr>
          <a:xfrm>
            <a:off x="0" y="2807409"/>
            <a:ext cx="12192000" cy="3693319"/>
          </a:xfrm>
          <a:prstGeom prst="rect">
            <a:avLst/>
          </a:prstGeom>
          <a:noFill/>
        </p:spPr>
        <p:txBody>
          <a:bodyPr wrap="square">
            <a:spAutoFit/>
          </a:bodyPr>
          <a:lstStyle/>
          <a:p>
            <a:r>
              <a:rPr lang="en-IN" dirty="0"/>
              <a:t>@SpringBootApplication</a:t>
            </a:r>
          </a:p>
          <a:p>
            <a:r>
              <a:rPr lang="en-IN" dirty="0"/>
              <a:t>public class DemoSpringBootQueryCreation002Application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(DemoSpringBootQueryCreation002Application.class);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(DemoSpringBootQueryCreation002Application.class,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53766593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EF0F4-AC7F-FD06-F9FA-21B0CF0196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805007-92CE-EC1E-FFC7-BBD5E262523B}"/>
              </a:ext>
            </a:extLst>
          </p:cNvPr>
          <p:cNvSpPr>
            <a:spLocks noGrp="1"/>
          </p:cNvSpPr>
          <p:nvPr>
            <p:ph type="sldNum" sz="quarter" idx="12"/>
          </p:nvPr>
        </p:nvSpPr>
        <p:spPr/>
        <p:txBody>
          <a:bodyPr/>
          <a:lstStyle/>
          <a:p>
            <a:fld id="{4A777409-9C5A-4B07-8E32-19F22F7D558C}" type="slidenum">
              <a:rPr lang="en-IN" smtClean="0"/>
              <a:t>286</a:t>
            </a:fld>
            <a:endParaRPr lang="en-IN" dirty="0"/>
          </a:p>
        </p:txBody>
      </p:sp>
      <p:sp>
        <p:nvSpPr>
          <p:cNvPr id="5" name="TextBox 4">
            <a:extLst>
              <a:ext uri="{FF2B5EF4-FFF2-40B4-BE49-F238E27FC236}">
                <a16:creationId xmlns:a16="http://schemas.microsoft.com/office/drawing/2014/main" id="{26C2E663-DBC7-B354-1CEF-D726C702E1FC}"/>
              </a:ext>
            </a:extLst>
          </p:cNvPr>
          <p:cNvSpPr txBox="1"/>
          <p:nvPr/>
        </p:nvSpPr>
        <p:spPr>
          <a:xfrm>
            <a:off x="0" y="852962"/>
            <a:ext cx="12192000" cy="5632311"/>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findNameByEmailId</a:t>
            </a:r>
            <a:r>
              <a:rPr lang="en-IN" dirty="0"/>
              <a:t>();</a:t>
            </a:r>
          </a:p>
          <a:p>
            <a:r>
              <a:rPr lang="en-IN" dirty="0"/>
              <a:t>		</a:t>
            </a:r>
            <a:r>
              <a:rPr lang="en-IN" dirty="0" err="1"/>
              <a:t>updateCustomerByEmailId</a:t>
            </a:r>
            <a:r>
              <a:rPr lang="en-IN" dirty="0"/>
              <a:t>();</a:t>
            </a:r>
          </a:p>
          <a:p>
            <a:r>
              <a:rPr lang="en-IN" dirty="0"/>
              <a:t>		</a:t>
            </a:r>
            <a:r>
              <a:rPr lang="en-IN" dirty="0" err="1"/>
              <a:t>deleteCustomerByEmailId</a:t>
            </a:r>
            <a:r>
              <a:rPr lang="en-IN" dirty="0"/>
              <a:t>();</a:t>
            </a:r>
          </a:p>
          <a:p>
            <a:r>
              <a:rPr lang="en-IN" dirty="0"/>
              <a:t>	}</a:t>
            </a:r>
          </a:p>
          <a:p>
            <a:r>
              <a:rPr lang="en-IN" dirty="0"/>
              <a:t>	public void </a:t>
            </a:r>
            <a:r>
              <a:rPr lang="en-IN" dirty="0" err="1"/>
              <a:t>findNameByEmailId</a:t>
            </a:r>
            <a:r>
              <a:rPr lang="en-IN" dirty="0"/>
              <a:t>() {</a:t>
            </a:r>
          </a:p>
          <a:p>
            <a:r>
              <a:rPr lang="en-IN" dirty="0"/>
              <a:t>		try {</a:t>
            </a:r>
          </a:p>
          <a:p>
            <a:r>
              <a:rPr lang="en-IN" dirty="0"/>
              <a:t>			String name = </a:t>
            </a:r>
            <a:r>
              <a:rPr lang="en-IN" dirty="0" err="1"/>
              <a:t>customerService.findNameByEmailId</a:t>
            </a:r>
            <a:r>
              <a:rPr lang="en-IN" dirty="0"/>
              <a:t>("john@hnd.com");</a:t>
            </a:r>
          </a:p>
          <a:p>
            <a:r>
              <a:rPr lang="en-IN" dirty="0"/>
              <a:t>			LOGGER.info("Customer name : " + name);</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updateCustomerByEmailId</a:t>
            </a:r>
            <a:r>
              <a:rPr lang="en-IN" dirty="0"/>
              <a:t>() {</a:t>
            </a:r>
          </a:p>
          <a:p>
            <a:r>
              <a:rPr lang="en-IN" dirty="0"/>
              <a:t>		try {</a:t>
            </a:r>
          </a:p>
          <a:p>
            <a:r>
              <a:rPr lang="en-IN" dirty="0"/>
              <a:t>			</a:t>
            </a:r>
            <a:r>
              <a:rPr lang="en-IN" dirty="0" err="1"/>
              <a:t>customerService.updateCustomerEmailId</a:t>
            </a:r>
            <a:r>
              <a:rPr lang="en-IN" dirty="0"/>
              <a:t>("martin02@hnd.com", 1);</a:t>
            </a:r>
          </a:p>
          <a:p>
            <a:r>
              <a:rPr lang="en-IN" dirty="0"/>
              <a:t>			LOGGER.info(</a:t>
            </a:r>
            <a:r>
              <a:rPr lang="en-IN" dirty="0" err="1"/>
              <a:t>environment.getProperty</a:t>
            </a:r>
            <a:r>
              <a:rPr lang="en-IN" dirty="0"/>
              <a:t>("</a:t>
            </a:r>
            <a:r>
              <a:rPr lang="en-IN" dirty="0" err="1"/>
              <a:t>UserInterface.UPDATE_SUCCESS</a:t>
            </a:r>
            <a:r>
              <a:rPr lang="en-IN" dirty="0"/>
              <a:t>"));</a:t>
            </a:r>
          </a:p>
          <a:p>
            <a:r>
              <a:rPr lang="en-IN" dirty="0"/>
              <a:t>		}</a:t>
            </a:r>
          </a:p>
        </p:txBody>
      </p:sp>
    </p:spTree>
    <p:extLst>
      <p:ext uri="{BB962C8B-B14F-4D97-AF65-F5344CB8AC3E}">
        <p14:creationId xmlns:p14="http://schemas.microsoft.com/office/powerpoint/2010/main" val="133844333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8AC173-DB06-9A73-83FC-5B3CE774CF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526017-4D27-9C91-A5F4-1D0648F49679}"/>
              </a:ext>
            </a:extLst>
          </p:cNvPr>
          <p:cNvSpPr>
            <a:spLocks noGrp="1"/>
          </p:cNvSpPr>
          <p:nvPr>
            <p:ph type="sldNum" sz="quarter" idx="12"/>
          </p:nvPr>
        </p:nvSpPr>
        <p:spPr/>
        <p:txBody>
          <a:bodyPr/>
          <a:lstStyle/>
          <a:p>
            <a:fld id="{4A777409-9C5A-4B07-8E32-19F22F7D558C}" type="slidenum">
              <a:rPr lang="en-IN" smtClean="0"/>
              <a:t>287</a:t>
            </a:fld>
            <a:endParaRPr lang="en-IN" dirty="0"/>
          </a:p>
        </p:txBody>
      </p:sp>
      <p:sp>
        <p:nvSpPr>
          <p:cNvPr id="5" name="TextBox 4">
            <a:extLst>
              <a:ext uri="{FF2B5EF4-FFF2-40B4-BE49-F238E27FC236}">
                <a16:creationId xmlns:a16="http://schemas.microsoft.com/office/drawing/2014/main" id="{CF7E4D4A-6A18-30A6-D86C-5BB5CCCDD540}"/>
              </a:ext>
            </a:extLst>
          </p:cNvPr>
          <p:cNvSpPr txBox="1"/>
          <p:nvPr/>
        </p:nvSpPr>
        <p:spPr>
          <a:xfrm>
            <a:off x="0" y="1028343"/>
            <a:ext cx="12192000" cy="4801314"/>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deleteCustomerByEmailId</a:t>
            </a:r>
            <a:r>
              <a:rPr lang="en-IN" dirty="0"/>
              <a:t>() {</a:t>
            </a:r>
          </a:p>
          <a:p>
            <a:r>
              <a:rPr lang="en-IN" dirty="0"/>
              <a:t>		try {</a:t>
            </a:r>
          </a:p>
          <a:p>
            <a:r>
              <a:rPr lang="en-IN" dirty="0"/>
              <a:t>			</a:t>
            </a:r>
            <a:r>
              <a:rPr lang="en-IN" dirty="0" err="1"/>
              <a:t>customerService.deleteCustomerByEmailId</a:t>
            </a:r>
            <a:r>
              <a:rPr lang="en-IN" dirty="0"/>
              <a:t>("martin02@hnd.com");</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43825244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8D305F-34DF-8128-4EBD-D6FFBEF82E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73D50D-67CF-00D5-9A1A-EE5D4B4E7775}"/>
              </a:ext>
            </a:extLst>
          </p:cNvPr>
          <p:cNvSpPr>
            <a:spLocks noGrp="1"/>
          </p:cNvSpPr>
          <p:nvPr>
            <p:ph type="sldNum" sz="quarter" idx="12"/>
          </p:nvPr>
        </p:nvSpPr>
        <p:spPr/>
        <p:txBody>
          <a:bodyPr/>
          <a:lstStyle/>
          <a:p>
            <a:fld id="{4A777409-9C5A-4B07-8E32-19F22F7D558C}" type="slidenum">
              <a:rPr lang="en-IN" smtClean="0"/>
              <a:t>288</a:t>
            </a:fld>
            <a:endParaRPr lang="en-IN" dirty="0"/>
          </a:p>
        </p:txBody>
      </p:sp>
      <p:sp>
        <p:nvSpPr>
          <p:cNvPr id="5" name="TextBox 4">
            <a:extLst>
              <a:ext uri="{FF2B5EF4-FFF2-40B4-BE49-F238E27FC236}">
                <a16:creationId xmlns:a16="http://schemas.microsoft.com/office/drawing/2014/main" id="{A5A82BCD-067D-A979-9685-004024525163}"/>
              </a:ext>
            </a:extLst>
          </p:cNvPr>
          <p:cNvSpPr txBox="1"/>
          <p:nvPr/>
        </p:nvSpPr>
        <p:spPr>
          <a:xfrm>
            <a:off x="221530" y="1018343"/>
            <a:ext cx="11132270" cy="1323439"/>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You ill get the following output on execution:</a:t>
            </a:r>
          </a:p>
          <a:p>
            <a:endParaRPr lang="en-US" sz="2000" dirty="0">
              <a:solidFill>
                <a:schemeClr val="tx1">
                  <a:lumMod val="65000"/>
                  <a:lumOff val="35000"/>
                </a:schemeClr>
              </a:solidFill>
            </a:endParaRPr>
          </a:p>
          <a:p>
            <a:pPr>
              <a:buFont typeface="Arial" panose="020B0604020202020204" pitchFamily="34" charset="0"/>
              <a:buChar char="•"/>
            </a:pPr>
            <a:r>
              <a:rPr lang="en-US" sz="2000" dirty="0" err="1">
                <a:solidFill>
                  <a:schemeClr val="tx1">
                    <a:lumMod val="65000"/>
                    <a:lumOff val="35000"/>
                  </a:schemeClr>
                </a:solidFill>
              </a:rPr>
              <a:t>findNameByEmailId</a:t>
            </a:r>
            <a:r>
              <a:rPr lang="en-US"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12CEFAAC-27C9-2C60-B742-1F883D93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49" y="2721093"/>
            <a:ext cx="3591613" cy="625421"/>
          </a:xfrm>
          <a:prstGeom prst="rect">
            <a:avLst/>
          </a:prstGeom>
        </p:spPr>
      </p:pic>
      <p:sp>
        <p:nvSpPr>
          <p:cNvPr id="9" name="TextBox 8">
            <a:extLst>
              <a:ext uri="{FF2B5EF4-FFF2-40B4-BE49-F238E27FC236}">
                <a16:creationId xmlns:a16="http://schemas.microsoft.com/office/drawing/2014/main" id="{36326BC9-6EF7-E5D3-84CC-BA3D5B9CF699}"/>
              </a:ext>
            </a:extLst>
          </p:cNvPr>
          <p:cNvSpPr txBox="1"/>
          <p:nvPr/>
        </p:nvSpPr>
        <p:spPr>
          <a:xfrm>
            <a:off x="221530" y="3725825"/>
            <a:ext cx="6099142" cy="400110"/>
          </a:xfrm>
          <a:prstGeom prst="rect">
            <a:avLst/>
          </a:prstGeom>
          <a:noFill/>
        </p:spPr>
        <p:txBody>
          <a:bodyPr wrap="square">
            <a:spAutoFit/>
          </a:bodyPr>
          <a:lstStyle/>
          <a:p>
            <a:r>
              <a:rPr lang="en-IN" sz="2000" dirty="0" err="1">
                <a:solidFill>
                  <a:schemeClr val="tx1">
                    <a:lumMod val="65000"/>
                    <a:lumOff val="35000"/>
                  </a:schemeClr>
                </a:solidFill>
              </a:rPr>
              <a:t>updateCustomerByEmailId</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02DC840B-36AD-E851-039D-063F6F79B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52" y="4232636"/>
            <a:ext cx="4666268" cy="625421"/>
          </a:xfrm>
          <a:prstGeom prst="rect">
            <a:avLst/>
          </a:prstGeom>
        </p:spPr>
      </p:pic>
      <p:sp>
        <p:nvSpPr>
          <p:cNvPr id="13" name="TextBox 12">
            <a:extLst>
              <a:ext uri="{FF2B5EF4-FFF2-40B4-BE49-F238E27FC236}">
                <a16:creationId xmlns:a16="http://schemas.microsoft.com/office/drawing/2014/main" id="{FBF70358-22B7-42D0-C240-EFB19A172DDC}"/>
              </a:ext>
            </a:extLst>
          </p:cNvPr>
          <p:cNvSpPr txBox="1"/>
          <p:nvPr/>
        </p:nvSpPr>
        <p:spPr>
          <a:xfrm>
            <a:off x="221530" y="5135156"/>
            <a:ext cx="6099142" cy="400110"/>
          </a:xfrm>
          <a:prstGeom prst="rect">
            <a:avLst/>
          </a:prstGeom>
          <a:noFill/>
        </p:spPr>
        <p:txBody>
          <a:bodyPr wrap="square">
            <a:spAutoFit/>
          </a:bodyPr>
          <a:lstStyle/>
          <a:p>
            <a:r>
              <a:rPr lang="en-IN" sz="2000" dirty="0" err="1">
                <a:solidFill>
                  <a:schemeClr val="tx1">
                    <a:lumMod val="65000"/>
                    <a:lumOff val="35000"/>
                  </a:schemeClr>
                </a:solidFill>
              </a:rPr>
              <a:t>deleteCustomerByEmailId</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61436095-9AE2-D0B2-62F4-D6D6F04BF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360" y="5624228"/>
            <a:ext cx="4628560" cy="426295"/>
          </a:xfrm>
          <a:prstGeom prst="rect">
            <a:avLst/>
          </a:prstGeom>
        </p:spPr>
      </p:pic>
    </p:spTree>
    <p:extLst>
      <p:ext uri="{BB962C8B-B14F-4D97-AF65-F5344CB8AC3E}">
        <p14:creationId xmlns:p14="http://schemas.microsoft.com/office/powerpoint/2010/main" val="404661806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49FA6-2534-E81D-6E4E-4EBE50A2BB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65FB46-01AC-121B-8A0E-B552BBD01F17}"/>
              </a:ext>
            </a:extLst>
          </p:cNvPr>
          <p:cNvSpPr>
            <a:spLocks noGrp="1"/>
          </p:cNvSpPr>
          <p:nvPr>
            <p:ph type="sldNum" sz="quarter" idx="12"/>
          </p:nvPr>
        </p:nvSpPr>
        <p:spPr/>
        <p:txBody>
          <a:bodyPr/>
          <a:lstStyle/>
          <a:p>
            <a:fld id="{4A777409-9C5A-4B07-8E32-19F22F7D558C}" type="slidenum">
              <a:rPr lang="en-IN" smtClean="0"/>
              <a:t>289</a:t>
            </a:fld>
            <a:endParaRPr lang="en-IN" dirty="0"/>
          </a:p>
        </p:txBody>
      </p:sp>
      <p:sp>
        <p:nvSpPr>
          <p:cNvPr id="5" name="TextBox 4">
            <a:extLst>
              <a:ext uri="{FF2B5EF4-FFF2-40B4-BE49-F238E27FC236}">
                <a16:creationId xmlns:a16="http://schemas.microsoft.com/office/drawing/2014/main" id="{E627A4DA-C7DA-773A-D3C5-C3F3DFEE2DF6}"/>
              </a:ext>
            </a:extLst>
          </p:cNvPr>
          <p:cNvSpPr txBox="1"/>
          <p:nvPr/>
        </p:nvSpPr>
        <p:spPr>
          <a:xfrm>
            <a:off x="989029" y="541197"/>
            <a:ext cx="6099142" cy="461665"/>
          </a:xfrm>
          <a:prstGeom prst="rect">
            <a:avLst/>
          </a:prstGeom>
          <a:noFill/>
        </p:spPr>
        <p:txBody>
          <a:bodyPr wrap="square">
            <a:spAutoFit/>
          </a:bodyPr>
          <a:lstStyle/>
          <a:p>
            <a:r>
              <a:rPr lang="en-IN" sz="2400" b="1" dirty="0"/>
              <a:t>Spring Data JPA </a:t>
            </a:r>
          </a:p>
        </p:txBody>
      </p:sp>
      <p:sp>
        <p:nvSpPr>
          <p:cNvPr id="7" name="TextBox 6">
            <a:extLst>
              <a:ext uri="{FF2B5EF4-FFF2-40B4-BE49-F238E27FC236}">
                <a16:creationId xmlns:a16="http://schemas.microsoft.com/office/drawing/2014/main" id="{543377BB-6117-55F1-1B83-624DDDF103F7}"/>
              </a:ext>
            </a:extLst>
          </p:cNvPr>
          <p:cNvSpPr txBox="1"/>
          <p:nvPr/>
        </p:nvSpPr>
        <p:spPr>
          <a:xfrm>
            <a:off x="117835" y="1122038"/>
            <a:ext cx="11571402" cy="707886"/>
          </a:xfrm>
          <a:prstGeom prst="rect">
            <a:avLst/>
          </a:prstGeom>
          <a:noFill/>
        </p:spPr>
        <p:txBody>
          <a:bodyPr wrap="square">
            <a:spAutoFit/>
          </a:bodyPr>
          <a:lstStyle/>
          <a:p>
            <a:r>
              <a:rPr lang="en-US" sz="2000" dirty="0">
                <a:solidFill>
                  <a:schemeClr val="tx1">
                    <a:lumMod val="65000"/>
                    <a:lumOff val="35000"/>
                  </a:schemeClr>
                </a:solidFill>
              </a:rPr>
              <a:t>Spring Data JPA is one of the sub project of the Spring Data which makes it easy to connect with relational databases using JPA based repositories by extending Spring Data repositories.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B9C2A3A7-9805-4BDF-DD89-3A457667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2028629"/>
            <a:ext cx="6571268" cy="2999448"/>
          </a:xfrm>
          <a:prstGeom prst="rect">
            <a:avLst/>
          </a:prstGeom>
        </p:spPr>
      </p:pic>
    </p:spTree>
    <p:extLst>
      <p:ext uri="{BB962C8B-B14F-4D97-AF65-F5344CB8AC3E}">
        <p14:creationId xmlns:p14="http://schemas.microsoft.com/office/powerpoint/2010/main" val="141183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B9884-747F-759B-DE44-C149383180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FE4BA6-38F4-EBBA-AADE-37276D1F4B98}"/>
              </a:ext>
            </a:extLst>
          </p:cNvPr>
          <p:cNvSpPr>
            <a:spLocks noGrp="1"/>
          </p:cNvSpPr>
          <p:nvPr>
            <p:ph type="sldNum" sz="quarter" idx="12"/>
          </p:nvPr>
        </p:nvSpPr>
        <p:spPr/>
        <p:txBody>
          <a:bodyPr/>
          <a:lstStyle/>
          <a:p>
            <a:fld id="{4A777409-9C5A-4B07-8E32-19F22F7D558C}" type="slidenum">
              <a:rPr lang="en-IN" smtClean="0"/>
              <a:t>290</a:t>
            </a:fld>
            <a:endParaRPr lang="en-IN" dirty="0"/>
          </a:p>
        </p:txBody>
      </p:sp>
      <p:sp>
        <p:nvSpPr>
          <p:cNvPr id="5" name="TextBox 4">
            <a:extLst>
              <a:ext uri="{FF2B5EF4-FFF2-40B4-BE49-F238E27FC236}">
                <a16:creationId xmlns:a16="http://schemas.microsoft.com/office/drawing/2014/main" id="{2DB809CB-A687-44F9-6DAB-FA6AF9A44175}"/>
              </a:ext>
            </a:extLst>
          </p:cNvPr>
          <p:cNvSpPr txBox="1"/>
          <p:nvPr/>
        </p:nvSpPr>
        <p:spPr>
          <a:xfrm>
            <a:off x="0" y="874455"/>
            <a:ext cx="11948475" cy="2862322"/>
          </a:xfrm>
          <a:prstGeom prst="rect">
            <a:avLst/>
          </a:prstGeom>
          <a:noFill/>
        </p:spPr>
        <p:txBody>
          <a:bodyPr wrap="square">
            <a:spAutoFit/>
          </a:bodyPr>
          <a:lstStyle/>
          <a:p>
            <a:r>
              <a:rPr lang="en-US" sz="2000" dirty="0">
                <a:solidFill>
                  <a:schemeClr val="tx1">
                    <a:lumMod val="65000"/>
                    <a:lumOff val="35000"/>
                  </a:schemeClr>
                </a:solidFill>
              </a:rPr>
              <a:t>It provides the following interfaces:</a:t>
            </a:r>
          </a:p>
          <a:p>
            <a:endParaRPr lang="en-US" sz="2000" dirty="0">
              <a:solidFill>
                <a:schemeClr val="tx1">
                  <a:lumMod val="65000"/>
                  <a:lumOff val="35000"/>
                </a:schemeClr>
              </a:solidFill>
            </a:endParaRPr>
          </a:p>
          <a:p>
            <a:pPr>
              <a:buFont typeface="Arial" panose="020B0604020202020204" pitchFamily="34" charset="0"/>
              <a:buChar char="•"/>
            </a:pPr>
            <a:r>
              <a:rPr lang="en-US" sz="2000" b="1" dirty="0" err="1">
                <a:solidFill>
                  <a:schemeClr val="tx1">
                    <a:lumMod val="65000"/>
                    <a:lumOff val="35000"/>
                  </a:schemeClr>
                </a:solidFill>
              </a:rPr>
              <a:t>JpaRepository</a:t>
            </a:r>
            <a:r>
              <a:rPr lang="en-US" sz="2000" b="1" dirty="0">
                <a:solidFill>
                  <a:schemeClr val="tx1">
                    <a:lumMod val="65000"/>
                    <a:lumOff val="35000"/>
                  </a:schemeClr>
                </a:solidFill>
              </a:rPr>
              <a:t>&lt;T, ID&gt; interface</a:t>
            </a:r>
            <a:r>
              <a:rPr lang="en-US" sz="2000" dirty="0">
                <a:solidFill>
                  <a:schemeClr val="tx1">
                    <a:lumMod val="65000"/>
                    <a:lumOff val="35000"/>
                  </a:schemeClr>
                </a:solidFill>
              </a:rPr>
              <a:t> </a:t>
            </a:r>
          </a:p>
          <a:p>
            <a:pPr marL="742950" lvl="1" indent="-285750">
              <a:buFont typeface="Arial" panose="020B0604020202020204" pitchFamily="34" charset="0"/>
              <a:buChar char="•"/>
            </a:pPr>
            <a:r>
              <a:rPr lang="en-US" sz="2000" dirty="0">
                <a:solidFill>
                  <a:schemeClr val="tx1">
                    <a:lumMod val="65000"/>
                    <a:lumOff val="35000"/>
                  </a:schemeClr>
                </a:solidFill>
              </a:rPr>
              <a:t>It represents</a:t>
            </a:r>
            <a:r>
              <a:rPr lang="en-US" sz="2000" b="1" dirty="0">
                <a:solidFill>
                  <a:schemeClr val="tx1">
                    <a:lumMod val="65000"/>
                    <a:lumOff val="35000"/>
                  </a:schemeClr>
                </a:solidFill>
              </a:rPr>
              <a:t> </a:t>
            </a:r>
            <a:r>
              <a:rPr lang="en-US" sz="2000" dirty="0">
                <a:solidFill>
                  <a:schemeClr val="tx1">
                    <a:lumMod val="65000"/>
                    <a:lumOff val="35000"/>
                  </a:schemeClr>
                </a:solidFill>
              </a:rPr>
              <a:t>JPA specific repository.</a:t>
            </a:r>
          </a:p>
          <a:p>
            <a:pPr marL="742950" lvl="1" indent="-285750">
              <a:buFont typeface="Arial" panose="020B0604020202020204" pitchFamily="34" charset="0"/>
              <a:buChar char="•"/>
            </a:pPr>
            <a:r>
              <a:rPr lang="en-US" sz="2000" dirty="0">
                <a:solidFill>
                  <a:schemeClr val="tx1">
                    <a:lumMod val="65000"/>
                    <a:lumOff val="35000"/>
                  </a:schemeClr>
                </a:solidFill>
              </a:rPr>
              <a:t>It inherits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and </a:t>
            </a:r>
            <a:r>
              <a:rPr lang="en-US" sz="2000" dirty="0" err="1">
                <a:solidFill>
                  <a:schemeClr val="tx1">
                    <a:lumMod val="65000"/>
                    <a:lumOff val="35000"/>
                  </a:schemeClr>
                </a:solidFill>
              </a:rPr>
              <a:t>PaginationAndSortingRepository</a:t>
            </a:r>
            <a:r>
              <a:rPr lang="en-US" sz="2000" dirty="0">
                <a:solidFill>
                  <a:schemeClr val="tx1">
                    <a:lumMod val="65000"/>
                    <a:lumOff val="35000"/>
                  </a:schemeClr>
                </a:solidFill>
              </a:rPr>
              <a:t>. It also provides some additional methods for batch deletion of records and flushing the changes instantly to database.</a:t>
            </a:r>
          </a:p>
          <a:p>
            <a:pPr marL="742950" lvl="1" indent="-285750">
              <a:buFont typeface="Arial" panose="020B0604020202020204" pitchFamily="34" charset="0"/>
              <a:buChar char="•"/>
            </a:pPr>
            <a:r>
              <a:rPr lang="en-US" sz="2000" dirty="0" err="1">
                <a:solidFill>
                  <a:schemeClr val="tx1">
                    <a:lumMod val="65000"/>
                    <a:lumOff val="35000"/>
                  </a:schemeClr>
                </a:solidFill>
              </a:rPr>
              <a:t>JpaRepository</a:t>
            </a:r>
            <a:r>
              <a:rPr lang="en-US" sz="2000" dirty="0">
                <a:solidFill>
                  <a:schemeClr val="tx1">
                    <a:lumMod val="65000"/>
                    <a:lumOff val="35000"/>
                  </a:schemeClr>
                </a:solidFill>
              </a:rPr>
              <a:t> is tightly coupled with JPA persistence technology. So use of this interface as base interface is not recommended. This is generally used </a:t>
            </a:r>
            <a:r>
              <a:rPr lang="en-US" sz="2000" dirty="0" err="1">
                <a:solidFill>
                  <a:schemeClr val="tx1">
                    <a:lumMod val="65000"/>
                    <a:lumOff val="35000"/>
                  </a:schemeClr>
                </a:solidFill>
              </a:rPr>
              <a:t>used</a:t>
            </a:r>
            <a:r>
              <a:rPr lang="en-US" sz="2000" dirty="0">
                <a:solidFill>
                  <a:schemeClr val="tx1">
                    <a:lumMod val="65000"/>
                    <a:lumOff val="35000"/>
                  </a:schemeClr>
                </a:solidFill>
              </a:rPr>
              <a:t> if JPA specific functionalities such as batch deletion and instant flushing of changes to database is required.</a:t>
            </a:r>
          </a:p>
        </p:txBody>
      </p:sp>
    </p:spTree>
    <p:extLst>
      <p:ext uri="{BB962C8B-B14F-4D97-AF65-F5344CB8AC3E}">
        <p14:creationId xmlns:p14="http://schemas.microsoft.com/office/powerpoint/2010/main" val="130937381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AB6A0-6139-E854-EF62-7C032E13A5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EDB43E-4C83-C83B-BAF0-4E3797EF3C83}"/>
              </a:ext>
            </a:extLst>
          </p:cNvPr>
          <p:cNvSpPr>
            <a:spLocks noGrp="1"/>
          </p:cNvSpPr>
          <p:nvPr>
            <p:ph type="sldNum" sz="quarter" idx="12"/>
          </p:nvPr>
        </p:nvSpPr>
        <p:spPr/>
        <p:txBody>
          <a:bodyPr/>
          <a:lstStyle/>
          <a:p>
            <a:fld id="{4A777409-9C5A-4B07-8E32-19F22F7D558C}" type="slidenum">
              <a:rPr lang="en-IN" smtClean="0"/>
              <a:t>291</a:t>
            </a:fld>
            <a:endParaRPr lang="en-IN" dirty="0"/>
          </a:p>
        </p:txBody>
      </p:sp>
      <p:sp>
        <p:nvSpPr>
          <p:cNvPr id="5" name="TextBox 4">
            <a:extLst>
              <a:ext uri="{FF2B5EF4-FFF2-40B4-BE49-F238E27FC236}">
                <a16:creationId xmlns:a16="http://schemas.microsoft.com/office/drawing/2014/main" id="{B9441417-18E9-A3EF-C977-FD778871E170}"/>
              </a:ext>
            </a:extLst>
          </p:cNvPr>
          <p:cNvSpPr txBox="1"/>
          <p:nvPr/>
        </p:nvSpPr>
        <p:spPr>
          <a:xfrm>
            <a:off x="989029" y="578904"/>
            <a:ext cx="6099142" cy="461665"/>
          </a:xfrm>
          <a:prstGeom prst="rect">
            <a:avLst/>
          </a:prstGeom>
          <a:noFill/>
        </p:spPr>
        <p:txBody>
          <a:bodyPr wrap="square">
            <a:spAutoFit/>
          </a:bodyPr>
          <a:lstStyle/>
          <a:p>
            <a:r>
              <a:rPr lang="en-IN" sz="2400" b="1" dirty="0"/>
              <a:t>Introduction to Association Relationships </a:t>
            </a:r>
          </a:p>
        </p:txBody>
      </p:sp>
      <p:sp>
        <p:nvSpPr>
          <p:cNvPr id="7" name="TextBox 6">
            <a:extLst>
              <a:ext uri="{FF2B5EF4-FFF2-40B4-BE49-F238E27FC236}">
                <a16:creationId xmlns:a16="http://schemas.microsoft.com/office/drawing/2014/main" id="{9647267F-43E9-6086-3F64-D488296C9A69}"/>
              </a:ext>
            </a:extLst>
          </p:cNvPr>
          <p:cNvSpPr txBox="1"/>
          <p:nvPr/>
        </p:nvSpPr>
        <p:spPr>
          <a:xfrm>
            <a:off x="108408" y="1227917"/>
            <a:ext cx="11712804" cy="1938992"/>
          </a:xfrm>
          <a:prstGeom prst="rect">
            <a:avLst/>
          </a:prstGeom>
          <a:noFill/>
        </p:spPr>
        <p:txBody>
          <a:bodyPr wrap="square">
            <a:spAutoFit/>
          </a:bodyPr>
          <a:lstStyle/>
          <a:p>
            <a:r>
              <a:rPr lang="en-US" sz="2000" dirty="0">
                <a:solidFill>
                  <a:schemeClr val="tx1">
                    <a:lumMod val="65000"/>
                    <a:lumOff val="35000"/>
                  </a:schemeClr>
                </a:solidFill>
                <a:effectLst/>
              </a:rPr>
              <a:t>In enterprise applications, it is common that entity classes have association relationships. Now you will learn to explore how to implement them using JPA. But before going into implementation details of association relationships let us understand some concepts associated with them.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Directionality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following Customer and Address classes :</a:t>
            </a:r>
          </a:p>
        </p:txBody>
      </p:sp>
      <p:sp>
        <p:nvSpPr>
          <p:cNvPr id="9" name="TextBox 8">
            <a:extLst>
              <a:ext uri="{FF2B5EF4-FFF2-40B4-BE49-F238E27FC236}">
                <a16:creationId xmlns:a16="http://schemas.microsoft.com/office/drawing/2014/main" id="{109C9FFF-CCE7-8A28-96C2-9E896DF8394B}"/>
              </a:ext>
            </a:extLst>
          </p:cNvPr>
          <p:cNvSpPr txBox="1"/>
          <p:nvPr/>
        </p:nvSpPr>
        <p:spPr>
          <a:xfrm>
            <a:off x="108408" y="3280057"/>
            <a:ext cx="10741844" cy="1754326"/>
          </a:xfrm>
          <a:prstGeom prst="rect">
            <a:avLst/>
          </a:prstGeom>
          <a:noFill/>
        </p:spPr>
        <p:txBody>
          <a:bodyPr wrap="square">
            <a:spAutoFit/>
          </a:bodyPr>
          <a:lstStyle/>
          <a:p>
            <a:r>
              <a:rPr lang="en-IN" dirty="0"/>
              <a:t>class Customer{</a:t>
            </a:r>
          </a:p>
          <a:p>
            <a:r>
              <a:rPr lang="en-IN" dirty="0"/>
              <a:t>   private Integer </a:t>
            </a:r>
            <a:r>
              <a:rPr lang="en-IN" dirty="0" err="1"/>
              <a:t>customerId</a:t>
            </a:r>
            <a:r>
              <a:rPr lang="en-IN" dirty="0"/>
              <a:t>;</a:t>
            </a:r>
          </a:p>
          <a:p>
            <a:r>
              <a:rPr lang="en-IN" dirty="0"/>
              <a:t>   private String </a:t>
            </a:r>
            <a:r>
              <a:rPr lang="en-IN" dirty="0" err="1"/>
              <a:t>customerName</a:t>
            </a:r>
            <a:r>
              <a:rPr lang="en-IN" dirty="0"/>
              <a:t>;</a:t>
            </a:r>
          </a:p>
          <a:p>
            <a:r>
              <a:rPr lang="en-IN" dirty="0"/>
              <a:t>   private Address </a:t>
            </a:r>
            <a:r>
              <a:rPr lang="en-IN" dirty="0" err="1"/>
              <a:t>customerAddress</a:t>
            </a:r>
            <a:r>
              <a:rPr lang="en-IN" dirty="0"/>
              <a:t>;</a:t>
            </a:r>
          </a:p>
          <a:p>
            <a:r>
              <a:rPr lang="en-IN" dirty="0"/>
              <a:t>   //getter and setter methods</a:t>
            </a:r>
          </a:p>
          <a:p>
            <a:r>
              <a:rPr lang="en-IN" dirty="0"/>
              <a:t>}</a:t>
            </a:r>
          </a:p>
        </p:txBody>
      </p:sp>
      <p:sp>
        <p:nvSpPr>
          <p:cNvPr id="11" name="TextBox 10">
            <a:extLst>
              <a:ext uri="{FF2B5EF4-FFF2-40B4-BE49-F238E27FC236}">
                <a16:creationId xmlns:a16="http://schemas.microsoft.com/office/drawing/2014/main" id="{DDB40443-E7BB-A75C-B9F0-E159E8F57CA6}"/>
              </a:ext>
            </a:extLst>
          </p:cNvPr>
          <p:cNvSpPr txBox="1"/>
          <p:nvPr/>
        </p:nvSpPr>
        <p:spPr>
          <a:xfrm>
            <a:off x="108408" y="5034383"/>
            <a:ext cx="10581588" cy="1754326"/>
          </a:xfrm>
          <a:prstGeom prst="rect">
            <a:avLst/>
          </a:prstGeom>
          <a:noFill/>
        </p:spPr>
        <p:txBody>
          <a:bodyPr wrap="square">
            <a:spAutoFit/>
          </a:bodyPr>
          <a:lstStyle/>
          <a:p>
            <a:r>
              <a:rPr lang="en-IN" dirty="0"/>
              <a:t>class Address{</a:t>
            </a:r>
          </a:p>
          <a:p>
            <a:r>
              <a:rPr lang="en-IN" dirty="0"/>
              <a:t>    private Integer </a:t>
            </a:r>
            <a:r>
              <a:rPr lang="en-IN" dirty="0" err="1"/>
              <a:t>addressId</a:t>
            </a:r>
            <a:r>
              <a:rPr lang="en-IN" dirty="0"/>
              <a:t>;</a:t>
            </a:r>
          </a:p>
          <a:p>
            <a:r>
              <a:rPr lang="en-IN" dirty="0"/>
              <a:t>    private String </a:t>
            </a:r>
            <a:r>
              <a:rPr lang="en-IN" dirty="0" err="1"/>
              <a:t>doorNumber</a:t>
            </a:r>
            <a:r>
              <a:rPr lang="en-IN" dirty="0"/>
              <a:t>;</a:t>
            </a:r>
          </a:p>
          <a:p>
            <a:r>
              <a:rPr lang="en-IN" dirty="0"/>
              <a:t>    private String city;</a:t>
            </a:r>
          </a:p>
          <a:p>
            <a:r>
              <a:rPr lang="en-IN" dirty="0"/>
              <a:t>    //getter and setter methods</a:t>
            </a:r>
          </a:p>
          <a:p>
            <a:r>
              <a:rPr lang="en-IN" dirty="0"/>
              <a:t>}</a:t>
            </a:r>
          </a:p>
        </p:txBody>
      </p:sp>
    </p:spTree>
    <p:extLst>
      <p:ext uri="{BB962C8B-B14F-4D97-AF65-F5344CB8AC3E}">
        <p14:creationId xmlns:p14="http://schemas.microsoft.com/office/powerpoint/2010/main" val="427100535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7B5ACC-BFD1-39D1-CC5C-1E5DAE434C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EFC8EE-BE42-4E95-F1B1-BF65FD711356}"/>
              </a:ext>
            </a:extLst>
          </p:cNvPr>
          <p:cNvSpPr>
            <a:spLocks noGrp="1"/>
          </p:cNvSpPr>
          <p:nvPr>
            <p:ph type="sldNum" sz="quarter" idx="12"/>
          </p:nvPr>
        </p:nvSpPr>
        <p:spPr/>
        <p:txBody>
          <a:bodyPr/>
          <a:lstStyle/>
          <a:p>
            <a:fld id="{4A777409-9C5A-4B07-8E32-19F22F7D558C}" type="slidenum">
              <a:rPr lang="en-IN" smtClean="0"/>
              <a:t>292</a:t>
            </a:fld>
            <a:endParaRPr lang="en-IN" dirty="0"/>
          </a:p>
        </p:txBody>
      </p:sp>
      <p:sp>
        <p:nvSpPr>
          <p:cNvPr id="5" name="TextBox 4">
            <a:extLst>
              <a:ext uri="{FF2B5EF4-FFF2-40B4-BE49-F238E27FC236}">
                <a16:creationId xmlns:a16="http://schemas.microsoft.com/office/drawing/2014/main" id="{69A2C459-FDE7-22E9-474E-4DC2CB77B758}"/>
              </a:ext>
            </a:extLst>
          </p:cNvPr>
          <p:cNvSpPr txBox="1"/>
          <p:nvPr/>
        </p:nvSpPr>
        <p:spPr>
          <a:xfrm>
            <a:off x="400638" y="1003857"/>
            <a:ext cx="11232038" cy="2554545"/>
          </a:xfrm>
          <a:prstGeom prst="rect">
            <a:avLst/>
          </a:prstGeom>
          <a:noFill/>
        </p:spPr>
        <p:txBody>
          <a:bodyPr wrap="square">
            <a:spAutoFit/>
          </a:bodyPr>
          <a:lstStyle/>
          <a:p>
            <a:r>
              <a:rPr lang="en-US" sz="2000" dirty="0">
                <a:solidFill>
                  <a:schemeClr val="tx1">
                    <a:lumMod val="65000"/>
                    <a:lumOff val="35000"/>
                  </a:schemeClr>
                </a:solidFill>
                <a:effectLst/>
              </a:rPr>
              <a:t>The Customer has a reference of Address class. So you can get the address of a customer if you know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But you cannot get details of a customer if you know </a:t>
            </a:r>
            <a:r>
              <a:rPr lang="en-US" sz="2000" dirty="0" err="1">
                <a:solidFill>
                  <a:schemeClr val="tx1">
                    <a:lumMod val="65000"/>
                    <a:lumOff val="35000"/>
                  </a:schemeClr>
                </a:solidFill>
                <a:effectLst/>
              </a:rPr>
              <a:t>addressId</a:t>
            </a:r>
            <a:r>
              <a:rPr lang="en-US" sz="2000" dirty="0">
                <a:solidFill>
                  <a:schemeClr val="tx1">
                    <a:lumMod val="65000"/>
                    <a:lumOff val="35000"/>
                  </a:schemeClr>
                </a:solidFill>
                <a:effectLst/>
              </a:rPr>
              <a:t> because the Address class does not have a reference of Customer class. Such type of relationships is called unidirectional relationship. In these relationships the class which has reference of other class is called as owner or source of the relationship and the class whose reference is present is called a target of the relationship. So here, the Customer is the owner and the Address is the target.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consider the following Customer and Address classes:</a:t>
            </a:r>
          </a:p>
        </p:txBody>
      </p:sp>
      <p:sp>
        <p:nvSpPr>
          <p:cNvPr id="7" name="TextBox 6">
            <a:extLst>
              <a:ext uri="{FF2B5EF4-FFF2-40B4-BE49-F238E27FC236}">
                <a16:creationId xmlns:a16="http://schemas.microsoft.com/office/drawing/2014/main" id="{7A201398-8B3B-A3E1-EA13-2B89CD0022B0}"/>
              </a:ext>
            </a:extLst>
          </p:cNvPr>
          <p:cNvSpPr txBox="1"/>
          <p:nvPr/>
        </p:nvSpPr>
        <p:spPr>
          <a:xfrm>
            <a:off x="400638" y="3562899"/>
            <a:ext cx="10788978" cy="1754326"/>
          </a:xfrm>
          <a:prstGeom prst="rect">
            <a:avLst/>
          </a:prstGeom>
          <a:noFill/>
        </p:spPr>
        <p:txBody>
          <a:bodyPr wrap="square">
            <a:spAutoFit/>
          </a:bodyPr>
          <a:lstStyle/>
          <a:p>
            <a:r>
              <a:rPr lang="en-IN" dirty="0"/>
              <a:t>class Customer{</a:t>
            </a:r>
          </a:p>
          <a:p>
            <a:r>
              <a:rPr lang="en-IN" dirty="0"/>
              <a:t>    private Integer </a:t>
            </a:r>
            <a:r>
              <a:rPr lang="en-IN" dirty="0" err="1"/>
              <a:t>customerId</a:t>
            </a:r>
            <a:r>
              <a:rPr lang="en-IN" dirty="0"/>
              <a:t>;</a:t>
            </a:r>
          </a:p>
          <a:p>
            <a:r>
              <a:rPr lang="en-IN" dirty="0"/>
              <a:t>    private String </a:t>
            </a:r>
            <a:r>
              <a:rPr lang="en-IN" dirty="0" err="1"/>
              <a:t>customerName</a:t>
            </a:r>
            <a:r>
              <a:rPr lang="en-IN" dirty="0"/>
              <a:t>;</a:t>
            </a:r>
          </a:p>
          <a:p>
            <a:r>
              <a:rPr lang="en-IN" dirty="0"/>
              <a:t>    private Address </a:t>
            </a:r>
            <a:r>
              <a:rPr lang="en-IN" dirty="0" err="1"/>
              <a:t>customerAddress</a:t>
            </a:r>
            <a:r>
              <a:rPr lang="en-IN" dirty="0"/>
              <a:t>;</a:t>
            </a:r>
          </a:p>
          <a:p>
            <a:r>
              <a:rPr lang="en-IN" dirty="0"/>
              <a:t>    //getter and setter methods</a:t>
            </a:r>
          </a:p>
          <a:p>
            <a:r>
              <a:rPr lang="en-IN" dirty="0"/>
              <a:t>}</a:t>
            </a:r>
          </a:p>
        </p:txBody>
      </p:sp>
      <p:sp>
        <p:nvSpPr>
          <p:cNvPr id="9" name="TextBox 8">
            <a:extLst>
              <a:ext uri="{FF2B5EF4-FFF2-40B4-BE49-F238E27FC236}">
                <a16:creationId xmlns:a16="http://schemas.microsoft.com/office/drawing/2014/main" id="{99BCE866-347C-A0E4-ADD0-A09DEFE302C7}"/>
              </a:ext>
            </a:extLst>
          </p:cNvPr>
          <p:cNvSpPr txBox="1"/>
          <p:nvPr/>
        </p:nvSpPr>
        <p:spPr>
          <a:xfrm>
            <a:off x="5312004" y="3526132"/>
            <a:ext cx="6099142" cy="2031325"/>
          </a:xfrm>
          <a:prstGeom prst="rect">
            <a:avLst/>
          </a:prstGeom>
          <a:noFill/>
        </p:spPr>
        <p:txBody>
          <a:bodyPr wrap="square">
            <a:spAutoFit/>
          </a:bodyPr>
          <a:lstStyle/>
          <a:p>
            <a:r>
              <a:rPr lang="en-IN" dirty="0"/>
              <a:t>class Address{</a:t>
            </a:r>
          </a:p>
          <a:p>
            <a:r>
              <a:rPr lang="en-IN" dirty="0"/>
              <a:t>    private Integer </a:t>
            </a:r>
            <a:r>
              <a:rPr lang="en-IN" dirty="0" err="1"/>
              <a:t>addressId</a:t>
            </a:r>
            <a:r>
              <a:rPr lang="en-IN" dirty="0"/>
              <a:t>;</a:t>
            </a:r>
          </a:p>
          <a:p>
            <a:r>
              <a:rPr lang="en-IN" dirty="0"/>
              <a:t>    private String </a:t>
            </a:r>
            <a:r>
              <a:rPr lang="en-IN" dirty="0" err="1"/>
              <a:t>doorNumber</a:t>
            </a:r>
            <a:r>
              <a:rPr lang="en-IN" dirty="0"/>
              <a:t>;</a:t>
            </a:r>
          </a:p>
          <a:p>
            <a:r>
              <a:rPr lang="en-IN" dirty="0"/>
              <a:t>    private String city;</a:t>
            </a:r>
          </a:p>
          <a:p>
            <a:r>
              <a:rPr lang="en-IN" dirty="0"/>
              <a:t>    private Customer </a:t>
            </a:r>
            <a:r>
              <a:rPr lang="en-IN" dirty="0" err="1"/>
              <a:t>customer</a:t>
            </a:r>
            <a:r>
              <a:rPr lang="en-IN" dirty="0"/>
              <a:t>;</a:t>
            </a:r>
          </a:p>
          <a:p>
            <a:r>
              <a:rPr lang="en-IN" dirty="0"/>
              <a:t>    //getter and setter methods</a:t>
            </a:r>
          </a:p>
          <a:p>
            <a:r>
              <a:rPr lang="en-IN" dirty="0"/>
              <a:t>}</a:t>
            </a:r>
          </a:p>
        </p:txBody>
      </p:sp>
    </p:spTree>
    <p:extLst>
      <p:ext uri="{BB962C8B-B14F-4D97-AF65-F5344CB8AC3E}">
        <p14:creationId xmlns:p14="http://schemas.microsoft.com/office/powerpoint/2010/main" val="343225806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B47B5C-D8FA-1F28-E2C1-DBBF49B2AC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61934F-5677-87C1-15CF-E970CFDE8C73}"/>
              </a:ext>
            </a:extLst>
          </p:cNvPr>
          <p:cNvSpPr>
            <a:spLocks noGrp="1"/>
          </p:cNvSpPr>
          <p:nvPr>
            <p:ph type="sldNum" sz="quarter" idx="12"/>
          </p:nvPr>
        </p:nvSpPr>
        <p:spPr/>
        <p:txBody>
          <a:bodyPr/>
          <a:lstStyle/>
          <a:p>
            <a:fld id="{4A777409-9C5A-4B07-8E32-19F22F7D558C}" type="slidenum">
              <a:rPr lang="en-IN" smtClean="0"/>
              <a:t>293</a:t>
            </a:fld>
            <a:endParaRPr lang="en-IN" dirty="0"/>
          </a:p>
        </p:txBody>
      </p:sp>
      <p:sp>
        <p:nvSpPr>
          <p:cNvPr id="5" name="TextBox 4">
            <a:extLst>
              <a:ext uri="{FF2B5EF4-FFF2-40B4-BE49-F238E27FC236}">
                <a16:creationId xmlns:a16="http://schemas.microsoft.com/office/drawing/2014/main" id="{96B82D29-94E3-6FCB-54D1-989E6128277E}"/>
              </a:ext>
            </a:extLst>
          </p:cNvPr>
          <p:cNvSpPr txBox="1"/>
          <p:nvPr/>
        </p:nvSpPr>
        <p:spPr>
          <a:xfrm>
            <a:off x="103694" y="892200"/>
            <a:ext cx="11689237" cy="5016758"/>
          </a:xfrm>
          <a:prstGeom prst="rect">
            <a:avLst/>
          </a:prstGeom>
          <a:noFill/>
        </p:spPr>
        <p:txBody>
          <a:bodyPr wrap="square">
            <a:spAutoFit/>
          </a:bodyPr>
          <a:lstStyle/>
          <a:p>
            <a:r>
              <a:rPr lang="en-US" sz="2000" dirty="0">
                <a:solidFill>
                  <a:schemeClr val="tx1">
                    <a:lumMod val="65000"/>
                    <a:lumOff val="35000"/>
                  </a:schemeClr>
                </a:solidFill>
                <a:effectLst/>
              </a:rPr>
              <a:t>The Customer has a reference of Address class and vice versa. So you can get the address of a customer if you know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also customer details if you know </a:t>
            </a:r>
            <a:r>
              <a:rPr lang="en-US" sz="2000" dirty="0" err="1">
                <a:solidFill>
                  <a:schemeClr val="tx1">
                    <a:lumMod val="65000"/>
                    <a:lumOff val="35000"/>
                  </a:schemeClr>
                </a:solidFill>
                <a:effectLst/>
              </a:rPr>
              <a:t>addressId</a:t>
            </a:r>
            <a:r>
              <a:rPr lang="en-US" sz="2000" dirty="0">
                <a:solidFill>
                  <a:schemeClr val="tx1">
                    <a:lumMod val="65000"/>
                    <a:lumOff val="35000"/>
                  </a:schemeClr>
                </a:solidFill>
                <a:effectLst/>
              </a:rPr>
              <a:t>. Such types of relationships are called a bidirectional relationship (not covered as part of this course).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Cardinality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cardinality of a relationship defines how many entities exist on each side of the same relationship instance. In our Customer and Address example, one customer can have many addresses, so the cardinality of the Customer side is one, and the Address side is many. On the basis of cardinality, we have the following types of relationships: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One – to – One Relationship</a:t>
            </a:r>
          </a:p>
          <a:p>
            <a:pPr>
              <a:buFont typeface="Arial" panose="020B0604020202020204" pitchFamily="34" charset="0"/>
              <a:buChar char="•"/>
            </a:pPr>
            <a:r>
              <a:rPr lang="en-US" sz="2000" dirty="0">
                <a:solidFill>
                  <a:schemeClr val="tx1">
                    <a:lumMod val="65000"/>
                    <a:lumOff val="35000"/>
                  </a:schemeClr>
                </a:solidFill>
                <a:effectLst/>
              </a:rPr>
              <a:t>One – to – Many Relationship</a:t>
            </a:r>
          </a:p>
          <a:p>
            <a:pPr>
              <a:buFont typeface="Arial" panose="020B0604020202020204" pitchFamily="34" charset="0"/>
              <a:buChar char="•"/>
            </a:pPr>
            <a:r>
              <a:rPr lang="en-US" sz="2000" dirty="0">
                <a:solidFill>
                  <a:schemeClr val="tx1">
                    <a:lumMod val="65000"/>
                    <a:lumOff val="35000"/>
                  </a:schemeClr>
                </a:solidFill>
                <a:effectLst/>
              </a:rPr>
              <a:t>Many – to – One Relationship</a:t>
            </a:r>
          </a:p>
          <a:p>
            <a:pPr>
              <a:buFont typeface="Arial" panose="020B0604020202020204" pitchFamily="34" charset="0"/>
              <a:buChar char="•"/>
            </a:pPr>
            <a:r>
              <a:rPr lang="en-US" sz="2000" dirty="0">
                <a:solidFill>
                  <a:schemeClr val="tx1">
                    <a:lumMod val="65000"/>
                    <a:lumOff val="35000"/>
                  </a:schemeClr>
                </a:solidFill>
                <a:effectLst/>
              </a:rPr>
              <a:t>Many – to – Many Relationship (not covered as part of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start with one – to – one relationship.</a:t>
            </a:r>
          </a:p>
        </p:txBody>
      </p:sp>
    </p:spTree>
    <p:extLst>
      <p:ext uri="{BB962C8B-B14F-4D97-AF65-F5344CB8AC3E}">
        <p14:creationId xmlns:p14="http://schemas.microsoft.com/office/powerpoint/2010/main" val="88119608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BC2CA-17EE-EEDF-B060-E918A32650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C2AFCD-B4CD-015B-DAFB-8BC05D0CC6E1}"/>
              </a:ext>
            </a:extLst>
          </p:cNvPr>
          <p:cNvSpPr>
            <a:spLocks noGrp="1"/>
          </p:cNvSpPr>
          <p:nvPr>
            <p:ph type="sldNum" sz="quarter" idx="12"/>
          </p:nvPr>
        </p:nvSpPr>
        <p:spPr/>
        <p:txBody>
          <a:bodyPr/>
          <a:lstStyle/>
          <a:p>
            <a:fld id="{4A777409-9C5A-4B07-8E32-19F22F7D558C}" type="slidenum">
              <a:rPr lang="en-IN" smtClean="0"/>
              <a:t>294</a:t>
            </a:fld>
            <a:endParaRPr lang="en-IN" dirty="0"/>
          </a:p>
        </p:txBody>
      </p:sp>
      <p:sp>
        <p:nvSpPr>
          <p:cNvPr id="5" name="TextBox 4">
            <a:extLst>
              <a:ext uri="{FF2B5EF4-FFF2-40B4-BE49-F238E27FC236}">
                <a16:creationId xmlns:a16="http://schemas.microsoft.com/office/drawing/2014/main" id="{9F4F61AA-9AE8-4884-E1B5-E174781465D9}"/>
              </a:ext>
            </a:extLst>
          </p:cNvPr>
          <p:cNvSpPr txBox="1"/>
          <p:nvPr/>
        </p:nvSpPr>
        <p:spPr>
          <a:xfrm>
            <a:off x="919113" y="531771"/>
            <a:ext cx="6099142" cy="461665"/>
          </a:xfrm>
          <a:prstGeom prst="rect">
            <a:avLst/>
          </a:prstGeom>
          <a:noFill/>
        </p:spPr>
        <p:txBody>
          <a:bodyPr wrap="square">
            <a:spAutoFit/>
          </a:bodyPr>
          <a:lstStyle/>
          <a:p>
            <a:r>
              <a:rPr lang="en-IN" sz="2400" b="1" dirty="0"/>
              <a:t>Implementing One-To-One Relationship </a:t>
            </a:r>
          </a:p>
        </p:txBody>
      </p:sp>
      <p:sp>
        <p:nvSpPr>
          <p:cNvPr id="7" name="TextBox 6">
            <a:extLst>
              <a:ext uri="{FF2B5EF4-FFF2-40B4-BE49-F238E27FC236}">
                <a16:creationId xmlns:a16="http://schemas.microsoft.com/office/drawing/2014/main" id="{1DE4521E-A231-CF91-8688-DE63FEB81FEE}"/>
              </a:ext>
            </a:extLst>
          </p:cNvPr>
          <p:cNvSpPr txBox="1"/>
          <p:nvPr/>
        </p:nvSpPr>
        <p:spPr>
          <a:xfrm>
            <a:off x="98980" y="1145259"/>
            <a:ext cx="11854207" cy="2554545"/>
          </a:xfrm>
          <a:prstGeom prst="rect">
            <a:avLst/>
          </a:prstGeom>
          <a:noFill/>
        </p:spPr>
        <p:txBody>
          <a:bodyPr wrap="square">
            <a:spAutoFit/>
          </a:bodyPr>
          <a:lstStyle/>
          <a:p>
            <a:r>
              <a:rPr lang="en-US" sz="2000" dirty="0">
                <a:solidFill>
                  <a:schemeClr val="tx1">
                    <a:lumMod val="65000"/>
                    <a:lumOff val="35000"/>
                  </a:schemeClr>
                </a:solidFill>
                <a:effectLst/>
              </a:rPr>
              <a:t>Consider the following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an admin, I should be able to add, update, retrieve, and delete customer and its address details. </a:t>
            </a:r>
          </a:p>
          <a:p>
            <a:r>
              <a:rPr lang="en-US" sz="2000" dirty="0">
                <a:solidFill>
                  <a:schemeClr val="tx1">
                    <a:lumMod val="65000"/>
                    <a:lumOff val="35000"/>
                  </a:schemeClr>
                </a:solidFill>
                <a:effectLst/>
              </a:rPr>
              <a:t>Now let us see how this requirement can be implemented. </a:t>
            </a:r>
          </a:p>
          <a:p>
            <a:r>
              <a:rPr lang="en-US" sz="2000" dirty="0">
                <a:solidFill>
                  <a:schemeClr val="tx1">
                    <a:lumMod val="65000"/>
                    <a:lumOff val="35000"/>
                  </a:schemeClr>
                </a:solidFill>
                <a:effectLst/>
              </a:rPr>
              <a:t>A customer can have only one address so you can model this as a one-to-one relationship between Customer and Address entity classes with Customer as owner and Address as a target. To implement this, you can use two tables Customer and Address with Customer table having a foreign key column named </a:t>
            </a:r>
            <a:r>
              <a:rPr lang="en-US" sz="2000" dirty="0" err="1">
                <a:solidFill>
                  <a:schemeClr val="tx1">
                    <a:lumMod val="65000"/>
                    <a:lumOff val="35000"/>
                  </a:schemeClr>
                </a:solidFill>
                <a:effectLst/>
              </a:rPr>
              <a:t>address_id</a:t>
            </a:r>
            <a:r>
              <a:rPr lang="en-US" sz="2000" dirty="0">
                <a:solidFill>
                  <a:schemeClr val="tx1">
                    <a:lumMod val="65000"/>
                    <a:lumOff val="35000"/>
                  </a:schemeClr>
                </a:solidFill>
                <a:effectLst/>
              </a:rPr>
              <a:t> that references the Address table as shown below:</a:t>
            </a:r>
          </a:p>
        </p:txBody>
      </p:sp>
      <p:pic>
        <p:nvPicPr>
          <p:cNvPr id="9" name="Picture 8">
            <a:extLst>
              <a:ext uri="{FF2B5EF4-FFF2-40B4-BE49-F238E27FC236}">
                <a16:creationId xmlns:a16="http://schemas.microsoft.com/office/drawing/2014/main" id="{9D27AA92-3231-7EB0-BB22-5EAFB0F08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16" y="3735067"/>
            <a:ext cx="8248454" cy="2591162"/>
          </a:xfrm>
          <a:prstGeom prst="rect">
            <a:avLst/>
          </a:prstGeom>
        </p:spPr>
      </p:pic>
    </p:spTree>
    <p:extLst>
      <p:ext uri="{BB962C8B-B14F-4D97-AF65-F5344CB8AC3E}">
        <p14:creationId xmlns:p14="http://schemas.microsoft.com/office/powerpoint/2010/main" val="122782045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7BA5F6-2908-3D99-3BF4-9FA4B0AE91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28DCE6-8FC2-4D04-FA1C-A974A881D8CA}"/>
              </a:ext>
            </a:extLst>
          </p:cNvPr>
          <p:cNvSpPr>
            <a:spLocks noGrp="1"/>
          </p:cNvSpPr>
          <p:nvPr>
            <p:ph type="sldNum" sz="quarter" idx="12"/>
          </p:nvPr>
        </p:nvSpPr>
        <p:spPr/>
        <p:txBody>
          <a:bodyPr/>
          <a:lstStyle/>
          <a:p>
            <a:fld id="{4A777409-9C5A-4B07-8E32-19F22F7D558C}" type="slidenum">
              <a:rPr lang="en-IN" smtClean="0"/>
              <a:t>295</a:t>
            </a:fld>
            <a:endParaRPr lang="en-IN" dirty="0"/>
          </a:p>
        </p:txBody>
      </p:sp>
      <p:sp>
        <p:nvSpPr>
          <p:cNvPr id="5" name="TextBox 4">
            <a:extLst>
              <a:ext uri="{FF2B5EF4-FFF2-40B4-BE49-F238E27FC236}">
                <a16:creationId xmlns:a16="http://schemas.microsoft.com/office/drawing/2014/main" id="{5E0AFEBF-AC9B-5BDD-79AF-910C59D28236}"/>
              </a:ext>
            </a:extLst>
          </p:cNvPr>
          <p:cNvSpPr txBox="1"/>
          <p:nvPr/>
        </p:nvSpPr>
        <p:spPr>
          <a:xfrm>
            <a:off x="890833" y="656502"/>
            <a:ext cx="10581588" cy="1015663"/>
          </a:xfrm>
          <a:prstGeom prst="rect">
            <a:avLst/>
          </a:prstGeom>
          <a:noFill/>
        </p:spPr>
        <p:txBody>
          <a:bodyPr wrap="square">
            <a:spAutoFit/>
          </a:bodyPr>
          <a:lstStyle/>
          <a:p>
            <a:r>
              <a:rPr lang="en-US" sz="2000" dirty="0">
                <a:solidFill>
                  <a:schemeClr val="tx1">
                    <a:lumMod val="65000"/>
                    <a:lumOff val="35000"/>
                  </a:schemeClr>
                </a:solidFill>
              </a:rPr>
              <a:t>This foreign key column is known as the join column. Now let see how we can create Customer and Address entity classes. Let us begin with Address class which is the target side of relationship and is mapped with the Address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8B37C2-FD5E-8B8E-6B4E-CCF22B5B85C0}"/>
              </a:ext>
            </a:extLst>
          </p:cNvPr>
          <p:cNvSpPr txBox="1"/>
          <p:nvPr/>
        </p:nvSpPr>
        <p:spPr>
          <a:xfrm>
            <a:off x="268663" y="1868940"/>
            <a:ext cx="11203757" cy="2031325"/>
          </a:xfrm>
          <a:prstGeom prst="rect">
            <a:avLst/>
          </a:prstGeom>
          <a:noFill/>
        </p:spPr>
        <p:txBody>
          <a:bodyPr wrap="square">
            <a:spAutoFit/>
          </a:bodyPr>
          <a:lstStyle/>
          <a:p>
            <a:r>
              <a:rPr lang="en-IN" dirty="0"/>
              <a:t>@Entity</a:t>
            </a:r>
          </a:p>
          <a:p>
            <a:r>
              <a:rPr lang="en-IN" dirty="0"/>
              <a:t>public class Address {</a:t>
            </a:r>
          </a:p>
          <a:p>
            <a:r>
              <a:rPr lang="en-IN" dirty="0"/>
              <a:t>	@Id</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a:t>
            </a:r>
          </a:p>
        </p:txBody>
      </p:sp>
      <p:sp>
        <p:nvSpPr>
          <p:cNvPr id="9" name="TextBox 8">
            <a:extLst>
              <a:ext uri="{FF2B5EF4-FFF2-40B4-BE49-F238E27FC236}">
                <a16:creationId xmlns:a16="http://schemas.microsoft.com/office/drawing/2014/main" id="{7BC34C6A-6EB1-56B2-59DC-51238EC605BF}"/>
              </a:ext>
            </a:extLst>
          </p:cNvPr>
          <p:cNvSpPr txBox="1"/>
          <p:nvPr/>
        </p:nvSpPr>
        <p:spPr>
          <a:xfrm>
            <a:off x="82485" y="3997213"/>
            <a:ext cx="11889556" cy="707886"/>
          </a:xfrm>
          <a:prstGeom prst="rect">
            <a:avLst/>
          </a:prstGeom>
          <a:noFill/>
        </p:spPr>
        <p:txBody>
          <a:bodyPr wrap="square">
            <a:spAutoFit/>
          </a:bodyPr>
          <a:lstStyle/>
          <a:p>
            <a:r>
              <a:rPr lang="en-US" sz="2000" dirty="0">
                <a:solidFill>
                  <a:schemeClr val="tx1">
                    <a:lumMod val="65000"/>
                    <a:lumOff val="35000"/>
                  </a:schemeClr>
                </a:solidFill>
              </a:rPr>
              <a:t>The Customer is the owner of the relationship and is mapped with the Customer table and has a reference of Address as shown below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6608801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9AA265-D827-0D11-74BF-A640FA2503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12561D-2DC5-819A-E99F-89D1FED09F33}"/>
              </a:ext>
            </a:extLst>
          </p:cNvPr>
          <p:cNvSpPr>
            <a:spLocks noGrp="1"/>
          </p:cNvSpPr>
          <p:nvPr>
            <p:ph type="sldNum" sz="quarter" idx="12"/>
          </p:nvPr>
        </p:nvSpPr>
        <p:spPr/>
        <p:txBody>
          <a:bodyPr/>
          <a:lstStyle/>
          <a:p>
            <a:fld id="{4A777409-9C5A-4B07-8E32-19F22F7D558C}" type="slidenum">
              <a:rPr lang="en-IN" smtClean="0"/>
              <a:pPr/>
              <a:t>296</a:t>
            </a:fld>
            <a:endParaRPr lang="en-IN" dirty="0"/>
          </a:p>
        </p:txBody>
      </p:sp>
      <p:sp>
        <p:nvSpPr>
          <p:cNvPr id="5" name="TextBox 4">
            <a:extLst>
              <a:ext uri="{FF2B5EF4-FFF2-40B4-BE49-F238E27FC236}">
                <a16:creationId xmlns:a16="http://schemas.microsoft.com/office/drawing/2014/main" id="{E0D9BF28-08E1-63A8-73E6-2F4365DA1D0B}"/>
              </a:ext>
            </a:extLst>
          </p:cNvPr>
          <p:cNvSpPr txBox="1"/>
          <p:nvPr/>
        </p:nvSpPr>
        <p:spPr>
          <a:xfrm>
            <a:off x="169682" y="871162"/>
            <a:ext cx="10957874"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@OneToOne(cascade = </a:t>
            </a:r>
            <a:r>
              <a:rPr lang="en-IN" dirty="0" err="1"/>
              <a:t>CascadeType.ALL</a:t>
            </a:r>
            <a:r>
              <a:rPr lang="en-IN" dirty="0"/>
              <a:t>)</a:t>
            </a:r>
          </a:p>
          <a:p>
            <a:r>
              <a:rPr lang="en-IN" dirty="0"/>
              <a:t>	@JoinColumn(name = "</a:t>
            </a:r>
            <a:r>
              <a:rPr lang="en-IN" dirty="0" err="1"/>
              <a:t>address_id</a:t>
            </a:r>
            <a:r>
              <a:rPr lang="en-IN" dirty="0"/>
              <a:t>", unique = true)</a:t>
            </a:r>
          </a:p>
          <a:p>
            <a:r>
              <a:rPr lang="en-IN" dirty="0"/>
              <a:t>	private Address </a:t>
            </a:r>
            <a:r>
              <a:rPr lang="en-IN" dirty="0" err="1"/>
              <a:t>address</a:t>
            </a:r>
            <a:r>
              <a:rPr lang="en-IN" dirty="0"/>
              <a:t>;</a:t>
            </a:r>
          </a:p>
          <a:p>
            <a:r>
              <a:rPr lang="en-IN" dirty="0"/>
              <a:t>	//getter and setter</a:t>
            </a:r>
          </a:p>
          <a:p>
            <a:r>
              <a:rPr lang="en-IN" dirty="0"/>
              <a:t>}</a:t>
            </a:r>
          </a:p>
        </p:txBody>
      </p:sp>
      <p:sp>
        <p:nvSpPr>
          <p:cNvPr id="7" name="TextBox 6">
            <a:extLst>
              <a:ext uri="{FF2B5EF4-FFF2-40B4-BE49-F238E27FC236}">
                <a16:creationId xmlns:a16="http://schemas.microsoft.com/office/drawing/2014/main" id="{983BF0BE-D7BF-40C3-9596-2A0D96107F0A}"/>
              </a:ext>
            </a:extLst>
          </p:cNvPr>
          <p:cNvSpPr txBox="1"/>
          <p:nvPr/>
        </p:nvSpPr>
        <p:spPr>
          <a:xfrm>
            <a:off x="268664" y="4705883"/>
            <a:ext cx="11430000" cy="1323439"/>
          </a:xfrm>
          <a:prstGeom prst="rect">
            <a:avLst/>
          </a:prstGeom>
          <a:noFill/>
        </p:spPr>
        <p:txBody>
          <a:bodyPr wrap="square">
            <a:spAutoFit/>
          </a:bodyPr>
          <a:lstStyle/>
          <a:p>
            <a:r>
              <a:rPr lang="en-US" sz="2000" dirty="0">
                <a:solidFill>
                  <a:schemeClr val="tx1">
                    <a:lumMod val="65000"/>
                    <a:lumOff val="35000"/>
                  </a:schemeClr>
                </a:solidFill>
              </a:rPr>
              <a:t>In the above code the reference of Address in annotated with @OneToOne annotation which declares that there is a one-to-one relationship between Customer and Address entity classes. The @JoinColumn annotation is used to define the name of the foreign key column in the Customer table that links the customer to the address. Now let us understand these annotations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6780286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E82949-861A-76ED-B6E3-73073E453F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98F03-AAF2-D39A-B937-37DF6FBAE42A}"/>
              </a:ext>
            </a:extLst>
          </p:cNvPr>
          <p:cNvSpPr>
            <a:spLocks noGrp="1"/>
          </p:cNvSpPr>
          <p:nvPr>
            <p:ph type="sldNum" sz="quarter" idx="12"/>
          </p:nvPr>
        </p:nvSpPr>
        <p:spPr/>
        <p:txBody>
          <a:bodyPr/>
          <a:lstStyle/>
          <a:p>
            <a:fld id="{4A777409-9C5A-4B07-8E32-19F22F7D558C}" type="slidenum">
              <a:rPr lang="en-IN" smtClean="0"/>
              <a:t>297</a:t>
            </a:fld>
            <a:endParaRPr lang="en-IN" dirty="0"/>
          </a:p>
        </p:txBody>
      </p:sp>
      <p:sp>
        <p:nvSpPr>
          <p:cNvPr id="5" name="TextBox 4">
            <a:extLst>
              <a:ext uri="{FF2B5EF4-FFF2-40B4-BE49-F238E27FC236}">
                <a16:creationId xmlns:a16="http://schemas.microsoft.com/office/drawing/2014/main" id="{39493D45-5568-E2C0-F6DB-F2D365468926}"/>
              </a:ext>
            </a:extLst>
          </p:cNvPr>
          <p:cNvSpPr txBox="1"/>
          <p:nvPr/>
        </p:nvSpPr>
        <p:spPr>
          <a:xfrm>
            <a:off x="315796" y="870444"/>
            <a:ext cx="11477135" cy="3785652"/>
          </a:xfrm>
          <a:prstGeom prst="rect">
            <a:avLst/>
          </a:prstGeom>
          <a:noFill/>
        </p:spPr>
        <p:txBody>
          <a:bodyPr wrap="square">
            <a:spAutoFit/>
          </a:bodyPr>
          <a:lstStyle/>
          <a:p>
            <a:r>
              <a:rPr lang="en-US" sz="2000" b="1" dirty="0">
                <a:solidFill>
                  <a:schemeClr val="tx1">
                    <a:lumMod val="65000"/>
                    <a:lumOff val="35000"/>
                  </a:schemeClr>
                </a:solidFill>
                <a:effectLst/>
              </a:rPr>
              <a:t>@OneToOne(cascade = </a:t>
            </a:r>
            <a:r>
              <a:rPr lang="en-US" sz="2000" b="1" dirty="0" err="1">
                <a:solidFill>
                  <a:schemeClr val="tx1">
                    <a:lumMod val="65000"/>
                    <a:lumOff val="35000"/>
                  </a:schemeClr>
                </a:solidFill>
                <a:effectLst/>
              </a:rPr>
              <a:t>CascadeType.ALL</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specifies that the association relationship has one-to-one multiplicity.</a:t>
            </a:r>
          </a:p>
          <a:p>
            <a:pPr>
              <a:buFont typeface="Arial" panose="020B0604020202020204" pitchFamily="34" charset="0"/>
              <a:buChar char="•"/>
            </a:pPr>
            <a:r>
              <a:rPr lang="en-US" sz="2000" dirty="0">
                <a:solidFill>
                  <a:schemeClr val="tx1">
                    <a:lumMod val="65000"/>
                    <a:lumOff val="35000"/>
                  </a:schemeClr>
                </a:solidFill>
                <a:effectLst/>
              </a:rPr>
              <a:t>The cascade attribute specifies operations performed on the owner entity that must be transferred or cascaded to the target entity. It takes values of type </a:t>
            </a:r>
            <a:r>
              <a:rPr lang="en-US" sz="2000" dirty="0" err="1">
                <a:solidFill>
                  <a:schemeClr val="tx1">
                    <a:lumMod val="65000"/>
                    <a:lumOff val="35000"/>
                  </a:schemeClr>
                </a:solidFill>
                <a:effectLst/>
              </a:rPr>
              <a:t>CascadeType</a:t>
            </a:r>
            <a:r>
              <a:rPr lang="en-US" sz="2000" dirty="0">
                <a:solidFill>
                  <a:schemeClr val="tx1">
                    <a:lumMod val="65000"/>
                    <a:lumOff val="35000"/>
                  </a:schemeClr>
                </a:solidFill>
                <a:effectLst/>
              </a:rPr>
              <a:t> enumeration. The values of this enumeration are PERSIST, REFRESH, REMOVE, MERGE, DETACH, and ALL. The value ALL specifies that all operations performed on Customer will be cascaded to Address. By default, none of the operations will be cascaded.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@JoinColumn(name = "</a:t>
            </a:r>
            <a:r>
              <a:rPr lang="en-US" sz="2000" b="1" dirty="0" err="1">
                <a:solidFill>
                  <a:schemeClr val="tx1">
                    <a:lumMod val="65000"/>
                    <a:lumOff val="35000"/>
                  </a:schemeClr>
                </a:solidFill>
                <a:effectLst/>
              </a:rPr>
              <a:t>address_id</a:t>
            </a:r>
            <a:r>
              <a:rPr lang="en-US" sz="2000" b="1" dirty="0">
                <a:solidFill>
                  <a:schemeClr val="tx1">
                    <a:lumMod val="65000"/>
                    <a:lumOff val="35000"/>
                  </a:schemeClr>
                </a:solidFill>
                <a:effectLst/>
              </a:rPr>
              <a:t>", unique = true)</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is used to specify the foreign key column that joins the owner and target entity.</a:t>
            </a:r>
          </a:p>
          <a:p>
            <a:pPr>
              <a:buFont typeface="Arial" panose="020B0604020202020204" pitchFamily="34" charset="0"/>
              <a:buChar char="•"/>
            </a:pPr>
            <a:r>
              <a:rPr lang="en-US" sz="2000" dirty="0">
                <a:solidFill>
                  <a:schemeClr val="tx1">
                    <a:lumMod val="65000"/>
                    <a:lumOff val="35000"/>
                  </a:schemeClr>
                </a:solidFill>
                <a:effectLst/>
              </a:rPr>
              <a:t>The name attribute specifies the name of the foreign key column in the table mapped to the owner entity.</a:t>
            </a:r>
          </a:p>
          <a:p>
            <a:pPr>
              <a:buFont typeface="Arial" panose="020B0604020202020204" pitchFamily="34" charset="0"/>
              <a:buChar char="•"/>
            </a:pPr>
            <a:r>
              <a:rPr lang="en-US" sz="2000" dirty="0">
                <a:solidFill>
                  <a:schemeClr val="tx1">
                    <a:lumMod val="65000"/>
                    <a:lumOff val="35000"/>
                  </a:schemeClr>
                </a:solidFill>
                <a:effectLst/>
              </a:rPr>
              <a:t>The unique = true assures that unique values will be stored in the join column.</a:t>
            </a:r>
          </a:p>
        </p:txBody>
      </p:sp>
    </p:spTree>
    <p:extLst>
      <p:ext uri="{BB962C8B-B14F-4D97-AF65-F5344CB8AC3E}">
        <p14:creationId xmlns:p14="http://schemas.microsoft.com/office/powerpoint/2010/main" val="361129922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5FB69E-DFFF-7C58-BFEA-C03D213F45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EDA54-304E-E739-737A-ACCA74CB777D}"/>
              </a:ext>
            </a:extLst>
          </p:cNvPr>
          <p:cNvSpPr>
            <a:spLocks noGrp="1"/>
          </p:cNvSpPr>
          <p:nvPr>
            <p:ph type="sldNum" sz="quarter" idx="12"/>
          </p:nvPr>
        </p:nvSpPr>
        <p:spPr/>
        <p:txBody>
          <a:bodyPr/>
          <a:lstStyle/>
          <a:p>
            <a:fld id="{4A777409-9C5A-4B07-8E32-19F22F7D558C}" type="slidenum">
              <a:rPr lang="en-IN" smtClean="0"/>
              <a:t>298</a:t>
            </a:fld>
            <a:endParaRPr lang="en-IN" dirty="0"/>
          </a:p>
        </p:txBody>
      </p:sp>
      <p:sp>
        <p:nvSpPr>
          <p:cNvPr id="5" name="TextBox 4">
            <a:extLst>
              <a:ext uri="{FF2B5EF4-FFF2-40B4-BE49-F238E27FC236}">
                <a16:creationId xmlns:a16="http://schemas.microsoft.com/office/drawing/2014/main" id="{87FB06F6-F185-87F2-B317-C33B93BF9AC7}"/>
              </a:ext>
            </a:extLst>
          </p:cNvPr>
          <p:cNvSpPr txBox="1"/>
          <p:nvPr/>
        </p:nvSpPr>
        <p:spPr>
          <a:xfrm>
            <a:off x="989029" y="560051"/>
            <a:ext cx="6099142" cy="461665"/>
          </a:xfrm>
          <a:prstGeom prst="rect">
            <a:avLst/>
          </a:prstGeom>
          <a:noFill/>
        </p:spPr>
        <p:txBody>
          <a:bodyPr wrap="square">
            <a:spAutoFit/>
          </a:bodyPr>
          <a:lstStyle/>
          <a:p>
            <a:r>
              <a:rPr lang="en-IN" sz="2400" b="1" dirty="0"/>
              <a:t>One-To-One Relationship - Demo </a:t>
            </a:r>
          </a:p>
        </p:txBody>
      </p:sp>
      <p:sp>
        <p:nvSpPr>
          <p:cNvPr id="6" name="TextBox 5">
            <a:extLst>
              <a:ext uri="{FF2B5EF4-FFF2-40B4-BE49-F238E27FC236}">
                <a16:creationId xmlns:a16="http://schemas.microsoft.com/office/drawing/2014/main" id="{D041D357-A45E-ECA9-B63B-76AD6DA35C2C}"/>
              </a:ext>
            </a:extLst>
          </p:cNvPr>
          <p:cNvSpPr txBox="1"/>
          <p:nvPr/>
        </p:nvSpPr>
        <p:spPr>
          <a:xfrm>
            <a:off x="259236" y="1187583"/>
            <a:ext cx="11819641" cy="532453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CRUD operations using One-To-One mapping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Spring Boot project</a:t>
            </a:r>
          </a:p>
          <a:p>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r>
              <a:rPr lang="en-US" sz="2000" dirty="0">
                <a:solidFill>
                  <a:schemeClr val="tx1">
                    <a:lumMod val="65000"/>
                    <a:lumOff val="35000"/>
                  </a:schemeClr>
                </a:solidFill>
                <a:effectLst/>
              </a:rPr>
              <a:t>Spring Boot Version: 2.6.6 (The version keeps on changing, always choose the latest release)</a:t>
            </a:r>
          </a:p>
          <a:p>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Demo_OneToOne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Demo_OneToOne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Version: 17</a:t>
            </a:r>
          </a:p>
          <a:p>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the following properties for MySQL and JPA:</a:t>
            </a:r>
          </a:p>
        </p:txBody>
      </p:sp>
    </p:spTree>
    <p:extLst>
      <p:ext uri="{BB962C8B-B14F-4D97-AF65-F5344CB8AC3E}">
        <p14:creationId xmlns:p14="http://schemas.microsoft.com/office/powerpoint/2010/main" val="4295431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6EE593-C6A5-6C8C-981E-194886078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822FB-6E74-5D7B-7BFD-5FA1DB303F31}"/>
              </a:ext>
            </a:extLst>
          </p:cNvPr>
          <p:cNvSpPr>
            <a:spLocks noGrp="1"/>
          </p:cNvSpPr>
          <p:nvPr>
            <p:ph type="sldNum" sz="quarter" idx="12"/>
          </p:nvPr>
        </p:nvSpPr>
        <p:spPr/>
        <p:txBody>
          <a:bodyPr/>
          <a:lstStyle/>
          <a:p>
            <a:fld id="{4A777409-9C5A-4B07-8E32-19F22F7D558C}" type="slidenum">
              <a:rPr lang="en-IN" smtClean="0"/>
              <a:t>299</a:t>
            </a:fld>
            <a:endParaRPr lang="en-IN" dirty="0"/>
          </a:p>
        </p:txBody>
      </p:sp>
      <p:sp>
        <p:nvSpPr>
          <p:cNvPr id="5" name="TextBox 4">
            <a:extLst>
              <a:ext uri="{FF2B5EF4-FFF2-40B4-BE49-F238E27FC236}">
                <a16:creationId xmlns:a16="http://schemas.microsoft.com/office/drawing/2014/main" id="{46A94F46-FC45-5B10-BA6F-7497502E699A}"/>
              </a:ext>
            </a:extLst>
          </p:cNvPr>
          <p:cNvSpPr txBox="1"/>
          <p:nvPr/>
        </p:nvSpPr>
        <p:spPr>
          <a:xfrm>
            <a:off x="758857" y="589078"/>
            <a:ext cx="11188831"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BB72F162-2E46-9BAB-1EE9-5BF30EEEDEC0}"/>
              </a:ext>
            </a:extLst>
          </p:cNvPr>
          <p:cNvSpPr txBox="1"/>
          <p:nvPr/>
        </p:nvSpPr>
        <p:spPr>
          <a:xfrm>
            <a:off x="146115" y="3429000"/>
            <a:ext cx="11420573" cy="707886"/>
          </a:xfrm>
          <a:prstGeom prst="rect">
            <a:avLst/>
          </a:prstGeom>
          <a:noFill/>
        </p:spPr>
        <p:txBody>
          <a:bodyPr wrap="square">
            <a:spAutoFit/>
          </a:bodyPr>
          <a:lstStyle/>
          <a:p>
            <a:r>
              <a:rPr lang="en-US" sz="2000" b="1" dirty="0">
                <a:solidFill>
                  <a:schemeClr val="tx1">
                    <a:lumMod val="65000"/>
                    <a:lumOff val="35000"/>
                  </a:schemeClr>
                </a:solidFill>
                <a:effectLst/>
              </a:rPr>
              <a:t>Step 3: </a:t>
            </a:r>
            <a:r>
              <a:rPr lang="en-US" sz="2000" dirty="0">
                <a:solidFill>
                  <a:schemeClr val="tx1">
                    <a:lumMod val="65000"/>
                    <a:lumOff val="35000"/>
                  </a:schemeClr>
                </a:solidFill>
                <a:effectLst/>
              </a:rPr>
              <a:t>Create the database and table</a:t>
            </a:r>
          </a:p>
          <a:p>
            <a:r>
              <a:rPr lang="en-US" sz="2000" dirty="0">
                <a:solidFill>
                  <a:schemeClr val="tx1">
                    <a:lumMod val="65000"/>
                    <a:lumOff val="35000"/>
                  </a:schemeClr>
                </a:solidFill>
                <a:effectLst/>
              </a:rPr>
              <a:t>Open MySQL terminal and execute the following command:</a:t>
            </a:r>
          </a:p>
        </p:txBody>
      </p:sp>
      <p:sp>
        <p:nvSpPr>
          <p:cNvPr id="9" name="TextBox 8">
            <a:extLst>
              <a:ext uri="{FF2B5EF4-FFF2-40B4-BE49-F238E27FC236}">
                <a16:creationId xmlns:a16="http://schemas.microsoft.com/office/drawing/2014/main" id="{B2FC4944-F805-AE50-0FFE-F8DBFDBE3A0B}"/>
              </a:ext>
            </a:extLst>
          </p:cNvPr>
          <p:cNvSpPr txBox="1"/>
          <p:nvPr/>
        </p:nvSpPr>
        <p:spPr>
          <a:xfrm>
            <a:off x="146115" y="4136886"/>
            <a:ext cx="12045885"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address(</a:t>
            </a:r>
          </a:p>
          <a:p>
            <a:r>
              <a:rPr lang="en-IN" dirty="0"/>
              <a:t>	</a:t>
            </a:r>
            <a:r>
              <a:rPr lang="en-IN" dirty="0" err="1"/>
              <a:t>address_id</a:t>
            </a:r>
            <a:r>
              <a:rPr lang="en-IN" dirty="0"/>
              <a:t> int ,</a:t>
            </a:r>
          </a:p>
          <a:p>
            <a:r>
              <a:rPr lang="en-IN" dirty="0"/>
              <a:t>	street varchar(30) not null,</a:t>
            </a:r>
          </a:p>
          <a:p>
            <a:r>
              <a:rPr lang="en-IN" dirty="0"/>
              <a:t>	city varchar(10) not null,</a:t>
            </a:r>
          </a:p>
          <a:p>
            <a:r>
              <a:rPr lang="en-IN" dirty="0"/>
              <a:t>	constraint </a:t>
            </a:r>
            <a:r>
              <a:rPr lang="en-IN" dirty="0" err="1"/>
              <a:t>ps_addressid_pk</a:t>
            </a:r>
            <a:r>
              <a:rPr lang="en-IN" dirty="0"/>
              <a:t> primary key (</a:t>
            </a:r>
            <a:r>
              <a:rPr lang="en-IN" dirty="0" err="1"/>
              <a:t>address_id</a:t>
            </a:r>
            <a:r>
              <a:rPr lang="en-IN" dirty="0"/>
              <a:t>)</a:t>
            </a:r>
          </a:p>
          <a:p>
            <a:r>
              <a:rPr lang="en-IN" dirty="0"/>
              <a:t>);</a:t>
            </a:r>
          </a:p>
          <a:p>
            <a:endParaRPr lang="en-IN" dirty="0"/>
          </a:p>
        </p:txBody>
      </p:sp>
    </p:spTree>
    <p:extLst>
      <p:ext uri="{BB962C8B-B14F-4D97-AF65-F5344CB8AC3E}">
        <p14:creationId xmlns:p14="http://schemas.microsoft.com/office/powerpoint/2010/main" val="211621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F9B91-0C3B-D7FC-E9BA-068289BDA0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4433D0-D763-381C-CBD5-401422760B12}"/>
              </a:ext>
            </a:extLst>
          </p:cNvPr>
          <p:cNvSpPr>
            <a:spLocks noGrp="1"/>
          </p:cNvSpPr>
          <p:nvPr>
            <p:ph type="sldNum" sz="quarter" idx="12"/>
          </p:nvPr>
        </p:nvSpPr>
        <p:spPr/>
        <p:txBody>
          <a:bodyPr/>
          <a:lstStyle/>
          <a:p>
            <a:fld id="{4A777409-9C5A-4B07-8E32-19F22F7D558C}" type="slidenum">
              <a:rPr lang="en-IN" smtClean="0"/>
              <a:t>300</a:t>
            </a:fld>
            <a:endParaRPr lang="en-IN" dirty="0"/>
          </a:p>
        </p:txBody>
      </p:sp>
      <p:sp>
        <p:nvSpPr>
          <p:cNvPr id="5" name="TextBox 4">
            <a:extLst>
              <a:ext uri="{FF2B5EF4-FFF2-40B4-BE49-F238E27FC236}">
                <a16:creationId xmlns:a16="http://schemas.microsoft.com/office/drawing/2014/main" id="{CAFD86CB-46E4-8B6E-FB8E-C3168FF448B1}"/>
              </a:ext>
            </a:extLst>
          </p:cNvPr>
          <p:cNvSpPr txBox="1"/>
          <p:nvPr/>
        </p:nvSpPr>
        <p:spPr>
          <a:xfrm>
            <a:off x="380214" y="889843"/>
            <a:ext cx="11811786" cy="3416320"/>
          </a:xfrm>
          <a:prstGeom prst="rect">
            <a:avLst/>
          </a:prstGeom>
          <a:noFill/>
        </p:spPr>
        <p:txBody>
          <a:bodyPr wrap="square">
            <a:spAutoFit/>
          </a:bodyPr>
          <a:lstStyle/>
          <a:p>
            <a:r>
              <a:rPr lang="en-IN" dirty="0"/>
              <a:t>insert into address values(100,'8 East Walnut Street', 'New York');</a:t>
            </a:r>
          </a:p>
          <a:p>
            <a:r>
              <a:rPr lang="en-IN" dirty="0"/>
              <a:t>insert into address values(101,'720 Rockland Road', 'Las Vegas');</a:t>
            </a:r>
          </a:p>
          <a:p>
            <a:r>
              <a:rPr lang="en-IN" dirty="0"/>
              <a:t>insert into address values(102,'37 Marlborough Street', 'Gallup');</a:t>
            </a:r>
          </a:p>
          <a:p>
            <a:r>
              <a:rPr lang="en-IN" dirty="0"/>
              <a:t>create table </a:t>
            </a:r>
            <a:r>
              <a:rPr lang="en-IN" dirty="0" err="1"/>
              <a:t>customer_add</a:t>
            </a:r>
            <a:r>
              <a:rPr lang="en-IN" dirty="0"/>
              <a:t> (</a:t>
            </a:r>
          </a:p>
          <a:p>
            <a:r>
              <a:rPr lang="en-IN" dirty="0"/>
              <a:t>	</a:t>
            </a:r>
            <a:r>
              <a:rPr lang="en-IN" dirty="0" err="1"/>
              <a:t>customer_id</a:t>
            </a:r>
            <a:r>
              <a:rPr lang="en-IN" dirty="0"/>
              <a:t> int </a:t>
            </a:r>
            <a:r>
              <a:rPr lang="en-IN" dirty="0" err="1"/>
              <a:t>auto_increment</a:t>
            </a:r>
            <a:r>
              <a:rPr lang="en-IN" dirty="0"/>
              <a:t>,</a:t>
            </a:r>
          </a:p>
          <a:p>
            <a:r>
              <a:rPr lang="en-IN" dirty="0"/>
              <a:t>	</a:t>
            </a:r>
            <a:r>
              <a:rPr lang="en-IN" dirty="0" err="1"/>
              <a:t>address_id</a:t>
            </a:r>
            <a:r>
              <a:rPr lang="en-IN" dirty="0"/>
              <a:t> int unique,</a:t>
            </a:r>
          </a:p>
          <a:p>
            <a:r>
              <a:rPr lang="en-IN" dirty="0"/>
              <a:t>	</a:t>
            </a:r>
            <a:r>
              <a:rPr lang="en-IN" dirty="0" err="1"/>
              <a:t>emailid</a:t>
            </a:r>
            <a:r>
              <a:rPr lang="en-IN" dirty="0"/>
              <a:t> varchar(25) not null,</a:t>
            </a:r>
          </a:p>
          <a:p>
            <a:r>
              <a:rPr lang="en-IN" dirty="0"/>
              <a:t>	name varchar(10) not null,</a:t>
            </a:r>
          </a:p>
          <a:p>
            <a:r>
              <a:rPr lang="en-IN" dirty="0"/>
              <a:t>	</a:t>
            </a:r>
            <a:r>
              <a:rPr lang="en-IN" dirty="0" err="1"/>
              <a:t>date_of_birth</a:t>
            </a:r>
            <a:r>
              <a:rPr lang="en-IN" dirty="0"/>
              <a:t> date not null,</a:t>
            </a:r>
          </a:p>
          <a:p>
            <a:r>
              <a:rPr lang="en-IN" dirty="0"/>
              <a:t>	constraint </a:t>
            </a:r>
            <a:r>
              <a:rPr lang="en-IN" dirty="0" err="1"/>
              <a:t>ps_customerid_pk</a:t>
            </a:r>
            <a:r>
              <a:rPr lang="en-IN" dirty="0"/>
              <a:t> primary key (</a:t>
            </a:r>
            <a:r>
              <a:rPr lang="en-IN" dirty="0" err="1"/>
              <a:t>customer_id</a:t>
            </a:r>
            <a:r>
              <a:rPr lang="en-IN" dirty="0"/>
              <a:t>),</a:t>
            </a:r>
          </a:p>
          <a:p>
            <a:r>
              <a:rPr lang="en-IN" dirty="0"/>
              <a:t>	constraint </a:t>
            </a:r>
            <a:r>
              <a:rPr lang="en-IN" dirty="0" err="1"/>
              <a:t>ps_customer_address_fk</a:t>
            </a:r>
            <a:r>
              <a:rPr lang="en-IN" dirty="0"/>
              <a:t> foreign key(</a:t>
            </a:r>
            <a:r>
              <a:rPr lang="en-IN" dirty="0" err="1"/>
              <a:t>address_id</a:t>
            </a:r>
            <a:r>
              <a:rPr lang="en-IN" dirty="0"/>
              <a:t>) references address(</a:t>
            </a:r>
            <a:r>
              <a:rPr lang="en-IN" dirty="0" err="1"/>
              <a:t>address_id</a:t>
            </a:r>
            <a:r>
              <a:rPr lang="en-IN" dirty="0"/>
              <a:t>)</a:t>
            </a:r>
          </a:p>
          <a:p>
            <a:r>
              <a:rPr lang="en-IN" dirty="0"/>
              <a:t>);</a:t>
            </a:r>
          </a:p>
        </p:txBody>
      </p:sp>
    </p:spTree>
    <p:extLst>
      <p:ext uri="{BB962C8B-B14F-4D97-AF65-F5344CB8AC3E}">
        <p14:creationId xmlns:p14="http://schemas.microsoft.com/office/powerpoint/2010/main" val="360291672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1C3A0-A800-0C8F-4A60-3DA6489A5A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58D9A-1A0B-E679-9279-BB50D354B622}"/>
              </a:ext>
            </a:extLst>
          </p:cNvPr>
          <p:cNvSpPr>
            <a:spLocks noGrp="1"/>
          </p:cNvSpPr>
          <p:nvPr>
            <p:ph type="sldNum" sz="quarter" idx="12"/>
          </p:nvPr>
        </p:nvSpPr>
        <p:spPr/>
        <p:txBody>
          <a:bodyPr/>
          <a:lstStyle/>
          <a:p>
            <a:fld id="{4A777409-9C5A-4B07-8E32-19F22F7D558C}" type="slidenum">
              <a:rPr lang="en-IN" smtClean="0"/>
              <a:t>301</a:t>
            </a:fld>
            <a:endParaRPr lang="en-IN" dirty="0"/>
          </a:p>
        </p:txBody>
      </p:sp>
      <p:sp>
        <p:nvSpPr>
          <p:cNvPr id="5" name="TextBox 4">
            <a:extLst>
              <a:ext uri="{FF2B5EF4-FFF2-40B4-BE49-F238E27FC236}">
                <a16:creationId xmlns:a16="http://schemas.microsoft.com/office/drawing/2014/main" id="{95765A80-6C02-E158-170D-E56E469FE316}"/>
              </a:ext>
            </a:extLst>
          </p:cNvPr>
          <p:cNvSpPr txBox="1"/>
          <p:nvPr/>
        </p:nvSpPr>
        <p:spPr>
          <a:xfrm>
            <a:off x="989029" y="600661"/>
            <a:ext cx="1006861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87760A9-ABC7-E216-8072-A2D4F76DD726}"/>
              </a:ext>
            </a:extLst>
          </p:cNvPr>
          <p:cNvSpPr txBox="1"/>
          <p:nvPr/>
        </p:nvSpPr>
        <p:spPr>
          <a:xfrm>
            <a:off x="75415" y="1000771"/>
            <a:ext cx="12192000" cy="6186309"/>
          </a:xfrm>
          <a:prstGeom prst="rect">
            <a:avLst/>
          </a:prstGeom>
          <a:noFill/>
        </p:spPr>
        <p:txBody>
          <a:bodyPr wrap="square">
            <a:spAutoFit/>
          </a:bodyPr>
          <a:lstStyle/>
          <a:p>
            <a:r>
              <a:rPr lang="en-IN" dirty="0"/>
              <a:t>package </a:t>
            </a:r>
            <a:r>
              <a:rPr lang="en-IN" dirty="0" err="1"/>
              <a:t>com.hnd.dto</a:t>
            </a:r>
            <a:r>
              <a:rPr lang="en-IN" dirty="0"/>
              <a:t>;</a:t>
            </a:r>
          </a:p>
          <a:p>
            <a:r>
              <a:rPr lang="en-IN" dirty="0"/>
              <a:t> </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AddressDTO</a:t>
            </a:r>
            <a:r>
              <a:rPr lang="en-IN" dirty="0"/>
              <a:t> address;</a:t>
            </a:r>
          </a:p>
          <a:p>
            <a:r>
              <a:rPr lang="en-IN" dirty="0"/>
              <a:t>	</a:t>
            </a:r>
          </a:p>
          <a:p>
            <a:r>
              <a:rPr lang="en-IN" dirty="0"/>
              <a:t>	</a:t>
            </a:r>
          </a:p>
          <a:p>
            <a:r>
              <a:rPr lang="en-IN" dirty="0"/>
              <a:t>	public </a:t>
            </a:r>
            <a:r>
              <a:rPr lang="en-IN" dirty="0" err="1"/>
              <a:t>AddressDTO</a:t>
            </a:r>
            <a:r>
              <a:rPr lang="en-IN" dirty="0"/>
              <a:t> </a:t>
            </a:r>
            <a:r>
              <a:rPr lang="en-IN" dirty="0" err="1"/>
              <a:t>getAddress</a:t>
            </a:r>
            <a:r>
              <a:rPr lang="en-IN" dirty="0"/>
              <a:t>() {</a:t>
            </a:r>
          </a:p>
          <a:p>
            <a:r>
              <a:rPr lang="en-IN" dirty="0"/>
              <a:t>		return address;</a:t>
            </a:r>
          </a:p>
          <a:p>
            <a:r>
              <a:rPr lang="en-IN" dirty="0"/>
              <a:t>	}</a:t>
            </a:r>
          </a:p>
          <a:p>
            <a:r>
              <a:rPr lang="en-IN" dirty="0"/>
              <a:t>	public void </a:t>
            </a:r>
            <a:r>
              <a:rPr lang="en-IN" dirty="0" err="1"/>
              <a:t>setAddress</a:t>
            </a:r>
            <a:r>
              <a:rPr lang="en-IN" dirty="0"/>
              <a:t>(</a:t>
            </a:r>
            <a:r>
              <a:rPr lang="en-IN" dirty="0" err="1"/>
              <a:t>AddressDTO</a:t>
            </a:r>
            <a:r>
              <a:rPr lang="en-IN" dirty="0"/>
              <a:t> address) {</a:t>
            </a:r>
          </a:p>
          <a:p>
            <a:r>
              <a:rPr lang="en-IN" dirty="0"/>
              <a:t>		</a:t>
            </a:r>
            <a:r>
              <a:rPr lang="en-IN" dirty="0" err="1"/>
              <a:t>this.address</a:t>
            </a:r>
            <a:r>
              <a:rPr lang="en-IN" dirty="0"/>
              <a:t> = address;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04193930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0D969C-7DC8-62B6-0DD5-F2DB03F3E8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A902C3-11BB-E84A-ACFF-84593BC5E105}"/>
              </a:ext>
            </a:extLst>
          </p:cNvPr>
          <p:cNvSpPr>
            <a:spLocks noGrp="1"/>
          </p:cNvSpPr>
          <p:nvPr>
            <p:ph type="sldNum" sz="quarter" idx="12"/>
          </p:nvPr>
        </p:nvSpPr>
        <p:spPr/>
        <p:txBody>
          <a:bodyPr/>
          <a:lstStyle/>
          <a:p>
            <a:fld id="{4A777409-9C5A-4B07-8E32-19F22F7D558C}" type="slidenum">
              <a:rPr lang="en-IN" smtClean="0"/>
              <a:t>302</a:t>
            </a:fld>
            <a:endParaRPr lang="en-IN" dirty="0"/>
          </a:p>
        </p:txBody>
      </p:sp>
      <p:sp>
        <p:nvSpPr>
          <p:cNvPr id="5" name="TextBox 4">
            <a:extLst>
              <a:ext uri="{FF2B5EF4-FFF2-40B4-BE49-F238E27FC236}">
                <a16:creationId xmlns:a16="http://schemas.microsoft.com/office/drawing/2014/main" id="{474361CC-B17A-9D1B-CBBE-E85E8BCB004F}"/>
              </a:ext>
            </a:extLst>
          </p:cNvPr>
          <p:cNvSpPr txBox="1"/>
          <p:nvPr/>
        </p:nvSpPr>
        <p:spPr>
          <a:xfrm>
            <a:off x="838200" y="512252"/>
            <a:ext cx="11802358" cy="5909310"/>
          </a:xfrm>
          <a:prstGeom prst="rect">
            <a:avLst/>
          </a:prstGeom>
          <a:noFill/>
        </p:spPr>
        <p:txBody>
          <a:bodyPr wrap="square">
            <a:spAutoFit/>
          </a:bodyPr>
          <a:lstStyle/>
          <a:p>
            <a:r>
              <a:rPr lang="en-IN" sz="1400" dirty="0"/>
              <a:t>public void </a:t>
            </a:r>
            <a:r>
              <a:rPr lang="en-IN" sz="1400" dirty="0" err="1"/>
              <a:t>setCustomerId</a:t>
            </a:r>
            <a:r>
              <a:rPr lang="en-IN" sz="1400" dirty="0"/>
              <a:t>(Integer </a:t>
            </a:r>
            <a:r>
              <a:rPr lang="en-IN" sz="1400" dirty="0" err="1"/>
              <a:t>customerId</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p>
          <a:p>
            <a:r>
              <a:rPr lang="en-IN" sz="1400" dirty="0"/>
              <a:t>	public String </a:t>
            </a:r>
            <a:r>
              <a:rPr lang="en-IN" sz="1400" dirty="0" err="1"/>
              <a:t>getEmailId</a:t>
            </a:r>
            <a:r>
              <a:rPr lang="en-IN" sz="1400" dirty="0"/>
              <a:t>() {</a:t>
            </a:r>
          </a:p>
          <a:p>
            <a:r>
              <a:rPr lang="en-IN" sz="1400" dirty="0"/>
              <a:t>		return </a:t>
            </a:r>
            <a:r>
              <a:rPr lang="en-IN" sz="1400" dirty="0" err="1"/>
              <a:t>emailId</a:t>
            </a:r>
            <a:r>
              <a:rPr lang="en-IN" sz="1400" dirty="0"/>
              <a:t>;</a:t>
            </a:r>
          </a:p>
          <a:p>
            <a:r>
              <a:rPr lang="en-IN" sz="1400" dirty="0"/>
              <a:t>	}</a:t>
            </a:r>
          </a:p>
          <a:p>
            <a:r>
              <a:rPr lang="en-IN" sz="1400" dirty="0"/>
              <a:t>	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 address=" + address + "]";</a:t>
            </a:r>
          </a:p>
          <a:p>
            <a:r>
              <a:rPr lang="en-IN" sz="1400" dirty="0"/>
              <a:t>	}</a:t>
            </a:r>
          </a:p>
          <a:p>
            <a:r>
              <a:rPr lang="en-IN" sz="1400" dirty="0"/>
              <a:t>}</a:t>
            </a:r>
          </a:p>
        </p:txBody>
      </p:sp>
    </p:spTree>
    <p:extLst>
      <p:ext uri="{BB962C8B-B14F-4D97-AF65-F5344CB8AC3E}">
        <p14:creationId xmlns:p14="http://schemas.microsoft.com/office/powerpoint/2010/main" val="30441909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97BF3F-B34B-C7B9-D366-5CB2C289A0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F878AE-E6B9-BE50-A4F6-30032C54C290}"/>
              </a:ext>
            </a:extLst>
          </p:cNvPr>
          <p:cNvSpPr>
            <a:spLocks noGrp="1"/>
          </p:cNvSpPr>
          <p:nvPr>
            <p:ph type="sldNum" sz="quarter" idx="12"/>
          </p:nvPr>
        </p:nvSpPr>
        <p:spPr/>
        <p:txBody>
          <a:bodyPr/>
          <a:lstStyle/>
          <a:p>
            <a:fld id="{4A777409-9C5A-4B07-8E32-19F22F7D558C}" type="slidenum">
              <a:rPr lang="en-IN" smtClean="0"/>
              <a:t>303</a:t>
            </a:fld>
            <a:endParaRPr lang="en-IN" dirty="0"/>
          </a:p>
        </p:txBody>
      </p:sp>
      <p:sp>
        <p:nvSpPr>
          <p:cNvPr id="5" name="TextBox 4">
            <a:extLst>
              <a:ext uri="{FF2B5EF4-FFF2-40B4-BE49-F238E27FC236}">
                <a16:creationId xmlns:a16="http://schemas.microsoft.com/office/drawing/2014/main" id="{9B8C87E6-1A52-1B3D-070C-A01CA63EABFB}"/>
              </a:ext>
            </a:extLst>
          </p:cNvPr>
          <p:cNvSpPr txBox="1"/>
          <p:nvPr/>
        </p:nvSpPr>
        <p:spPr>
          <a:xfrm>
            <a:off x="989028" y="572381"/>
            <a:ext cx="9653833"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AddressDTO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1FCBED-7A60-2EC3-8FF2-7FF75156DA92}"/>
              </a:ext>
            </a:extLst>
          </p:cNvPr>
          <p:cNvSpPr txBox="1"/>
          <p:nvPr/>
        </p:nvSpPr>
        <p:spPr>
          <a:xfrm>
            <a:off x="146115" y="972491"/>
            <a:ext cx="11899769" cy="6186309"/>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AddressDTO</a:t>
            </a:r>
            <a:r>
              <a:rPr lang="en-IN" dirty="0"/>
              <a:t> {</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	</a:t>
            </a:r>
          </a:p>
          <a:p>
            <a:r>
              <a:rPr lang="en-IN" dirty="0"/>
              <a:t>	public Long </a:t>
            </a:r>
            <a:r>
              <a:rPr lang="en-IN" dirty="0" err="1"/>
              <a:t>getAddressId</a:t>
            </a:r>
            <a:r>
              <a:rPr lang="en-IN" dirty="0"/>
              <a:t>() {</a:t>
            </a:r>
          </a:p>
          <a:p>
            <a:r>
              <a:rPr lang="en-IN" dirty="0"/>
              <a:t>		return </a:t>
            </a:r>
            <a:r>
              <a:rPr lang="en-IN" dirty="0" err="1"/>
              <a:t>addressId</a:t>
            </a:r>
            <a:r>
              <a:rPr lang="en-IN" dirty="0"/>
              <a:t>;</a:t>
            </a:r>
          </a:p>
          <a:p>
            <a:r>
              <a:rPr lang="en-IN" dirty="0"/>
              <a:t>	}</a:t>
            </a:r>
          </a:p>
          <a:p>
            <a:r>
              <a:rPr lang="en-IN" dirty="0"/>
              <a:t>	public void </a:t>
            </a:r>
            <a:r>
              <a:rPr lang="en-IN" dirty="0" err="1"/>
              <a:t>setAddressId</a:t>
            </a:r>
            <a:r>
              <a:rPr lang="en-IN" dirty="0"/>
              <a:t>(Long </a:t>
            </a:r>
            <a:r>
              <a:rPr lang="en-IN" dirty="0" err="1"/>
              <a:t>addressId</a:t>
            </a:r>
            <a:r>
              <a:rPr lang="en-IN" dirty="0"/>
              <a:t>) {</a:t>
            </a:r>
          </a:p>
          <a:p>
            <a:r>
              <a:rPr lang="en-IN" dirty="0"/>
              <a:t>		</a:t>
            </a:r>
            <a:r>
              <a:rPr lang="en-IN" dirty="0" err="1"/>
              <a:t>this.addressId</a:t>
            </a:r>
            <a:r>
              <a:rPr lang="en-IN" dirty="0"/>
              <a:t> = </a:t>
            </a:r>
            <a:r>
              <a:rPr lang="en-IN" dirty="0" err="1"/>
              <a:t>addressId</a:t>
            </a:r>
            <a:r>
              <a:rPr lang="en-IN" dirty="0"/>
              <a:t>;</a:t>
            </a:r>
          </a:p>
          <a:p>
            <a:r>
              <a:rPr lang="en-IN" dirty="0"/>
              <a:t>	}</a:t>
            </a:r>
          </a:p>
          <a:p>
            <a:r>
              <a:rPr lang="en-IN" dirty="0"/>
              <a:t>	public String </a:t>
            </a:r>
            <a:r>
              <a:rPr lang="en-IN" dirty="0" err="1"/>
              <a:t>getStreet</a:t>
            </a:r>
            <a:r>
              <a:rPr lang="en-IN" dirty="0"/>
              <a:t>() {</a:t>
            </a:r>
          </a:p>
          <a:p>
            <a:r>
              <a:rPr lang="en-IN" dirty="0"/>
              <a:t>		return street;</a:t>
            </a:r>
          </a:p>
          <a:p>
            <a:r>
              <a:rPr lang="en-IN" dirty="0"/>
              <a:t>	}</a:t>
            </a:r>
          </a:p>
          <a:p>
            <a:r>
              <a:rPr lang="en-IN" dirty="0"/>
              <a:t>	public void </a:t>
            </a:r>
            <a:r>
              <a:rPr lang="en-IN" dirty="0" err="1"/>
              <a:t>setStreet</a:t>
            </a:r>
            <a:r>
              <a:rPr lang="en-IN" dirty="0"/>
              <a:t>(String street) {</a:t>
            </a:r>
          </a:p>
          <a:p>
            <a:r>
              <a:rPr lang="en-IN" dirty="0"/>
              <a:t>		</a:t>
            </a:r>
            <a:r>
              <a:rPr lang="en-IN" dirty="0" err="1"/>
              <a:t>this.street</a:t>
            </a:r>
            <a:r>
              <a:rPr lang="en-IN" dirty="0"/>
              <a:t> = street;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a:t>
            </a:r>
          </a:p>
        </p:txBody>
      </p:sp>
    </p:spTree>
    <p:extLst>
      <p:ext uri="{BB962C8B-B14F-4D97-AF65-F5344CB8AC3E}">
        <p14:creationId xmlns:p14="http://schemas.microsoft.com/office/powerpoint/2010/main" val="415450084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82C960-83C8-1091-64D0-DF1F7BFAFF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5D676-92B7-3A75-FC6E-9ABB270BC535}"/>
              </a:ext>
            </a:extLst>
          </p:cNvPr>
          <p:cNvSpPr>
            <a:spLocks noGrp="1"/>
          </p:cNvSpPr>
          <p:nvPr>
            <p:ph type="sldNum" sz="quarter" idx="12"/>
          </p:nvPr>
        </p:nvSpPr>
        <p:spPr/>
        <p:txBody>
          <a:bodyPr/>
          <a:lstStyle/>
          <a:p>
            <a:fld id="{4A777409-9C5A-4B07-8E32-19F22F7D558C}" type="slidenum">
              <a:rPr lang="en-IN" smtClean="0"/>
              <a:t>304</a:t>
            </a:fld>
            <a:endParaRPr lang="en-IN" dirty="0"/>
          </a:p>
        </p:txBody>
      </p:sp>
      <p:sp>
        <p:nvSpPr>
          <p:cNvPr id="5" name="TextBox 4">
            <a:extLst>
              <a:ext uri="{FF2B5EF4-FFF2-40B4-BE49-F238E27FC236}">
                <a16:creationId xmlns:a16="http://schemas.microsoft.com/office/drawing/2014/main" id="{8E5004CB-D4F5-AAA5-2AF5-8170894E73F3}"/>
              </a:ext>
            </a:extLst>
          </p:cNvPr>
          <p:cNvSpPr txBox="1"/>
          <p:nvPr/>
        </p:nvSpPr>
        <p:spPr>
          <a:xfrm>
            <a:off x="989029" y="677540"/>
            <a:ext cx="10841610" cy="2308324"/>
          </a:xfrm>
          <a:prstGeom prst="rect">
            <a:avLst/>
          </a:prstGeom>
          <a:noFill/>
        </p:spPr>
        <p:txBody>
          <a:bodyPr wrap="square">
            <a:spAutoFit/>
          </a:bodyPr>
          <a:lstStyle/>
          <a:p>
            <a:r>
              <a:rPr lang="en-IN" dirty="0"/>
              <a:t>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AddressDTO</a:t>
            </a:r>
            <a:r>
              <a:rPr lang="en-IN" dirty="0"/>
              <a:t> [</a:t>
            </a:r>
            <a:r>
              <a:rPr lang="en-IN" dirty="0" err="1"/>
              <a:t>addressId</a:t>
            </a:r>
            <a:r>
              <a:rPr lang="en-IN" dirty="0"/>
              <a:t>=" + </a:t>
            </a:r>
            <a:r>
              <a:rPr lang="en-IN" dirty="0" err="1"/>
              <a:t>addressId</a:t>
            </a:r>
            <a:r>
              <a:rPr lang="en-IN" dirty="0"/>
              <a:t> + ", street=" + street + ", city=" + city + "]";</a:t>
            </a:r>
          </a:p>
          <a:p>
            <a:r>
              <a:rPr lang="en-IN" dirty="0"/>
              <a:t>	}</a:t>
            </a:r>
          </a:p>
          <a:p>
            <a:r>
              <a:rPr lang="en-IN" dirty="0"/>
              <a:t>}</a:t>
            </a:r>
          </a:p>
        </p:txBody>
      </p:sp>
      <p:sp>
        <p:nvSpPr>
          <p:cNvPr id="7" name="TextBox 6">
            <a:extLst>
              <a:ext uri="{FF2B5EF4-FFF2-40B4-BE49-F238E27FC236}">
                <a16:creationId xmlns:a16="http://schemas.microsoft.com/office/drawing/2014/main" id="{D6AA66CD-6C78-14B5-8893-F98583A52954}"/>
              </a:ext>
            </a:extLst>
          </p:cNvPr>
          <p:cNvSpPr txBox="1"/>
          <p:nvPr/>
        </p:nvSpPr>
        <p:spPr>
          <a:xfrm>
            <a:off x="144544" y="2985864"/>
            <a:ext cx="11873060"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the following Address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FEFE5B7-D130-C512-900F-77E507FF9ADA}"/>
              </a:ext>
            </a:extLst>
          </p:cNvPr>
          <p:cNvSpPr txBox="1"/>
          <p:nvPr/>
        </p:nvSpPr>
        <p:spPr>
          <a:xfrm>
            <a:off x="144544" y="3515635"/>
            <a:ext cx="11873060" cy="369331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@Entity</a:t>
            </a:r>
          </a:p>
          <a:p>
            <a:r>
              <a:rPr lang="en-IN" dirty="0"/>
              <a:t>public class Address {</a:t>
            </a:r>
          </a:p>
          <a:p>
            <a:r>
              <a:rPr lang="en-IN" dirty="0"/>
              <a:t>	@Id</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	public Long </a:t>
            </a:r>
            <a:r>
              <a:rPr lang="en-IN" dirty="0" err="1"/>
              <a:t>getAddressId</a:t>
            </a:r>
            <a:r>
              <a:rPr lang="en-IN" dirty="0"/>
              <a:t>() {</a:t>
            </a:r>
          </a:p>
          <a:p>
            <a:r>
              <a:rPr lang="en-IN" dirty="0"/>
              <a:t>		return </a:t>
            </a:r>
            <a:r>
              <a:rPr lang="en-IN" dirty="0" err="1"/>
              <a:t>addressId</a:t>
            </a:r>
            <a:r>
              <a:rPr lang="en-IN" dirty="0"/>
              <a:t>;</a:t>
            </a:r>
          </a:p>
          <a:p>
            <a:r>
              <a:rPr lang="en-IN" dirty="0"/>
              <a:t>	}</a:t>
            </a:r>
          </a:p>
          <a:p>
            <a:r>
              <a:rPr lang="en-IN" dirty="0"/>
              <a:t>	</a:t>
            </a:r>
          </a:p>
        </p:txBody>
      </p:sp>
    </p:spTree>
    <p:extLst>
      <p:ext uri="{BB962C8B-B14F-4D97-AF65-F5344CB8AC3E}">
        <p14:creationId xmlns:p14="http://schemas.microsoft.com/office/powerpoint/2010/main" val="34010671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E12F1-5593-0165-0D78-783501A3B5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97DB97-4228-F508-E895-DB688BEA35D5}"/>
              </a:ext>
            </a:extLst>
          </p:cNvPr>
          <p:cNvSpPr>
            <a:spLocks noGrp="1"/>
          </p:cNvSpPr>
          <p:nvPr>
            <p:ph type="sldNum" sz="quarter" idx="12"/>
          </p:nvPr>
        </p:nvSpPr>
        <p:spPr/>
        <p:txBody>
          <a:bodyPr/>
          <a:lstStyle/>
          <a:p>
            <a:fld id="{4A777409-9C5A-4B07-8E32-19F22F7D558C}" type="slidenum">
              <a:rPr lang="en-IN" smtClean="0"/>
              <a:t>305</a:t>
            </a:fld>
            <a:endParaRPr lang="en-IN" dirty="0"/>
          </a:p>
        </p:txBody>
      </p:sp>
      <p:sp>
        <p:nvSpPr>
          <p:cNvPr id="5" name="TextBox 4">
            <a:extLst>
              <a:ext uri="{FF2B5EF4-FFF2-40B4-BE49-F238E27FC236}">
                <a16:creationId xmlns:a16="http://schemas.microsoft.com/office/drawing/2014/main" id="{507C7D79-0479-E4FB-687E-F18B9607ED76}"/>
              </a:ext>
            </a:extLst>
          </p:cNvPr>
          <p:cNvSpPr txBox="1"/>
          <p:nvPr/>
        </p:nvSpPr>
        <p:spPr>
          <a:xfrm>
            <a:off x="838200" y="436864"/>
            <a:ext cx="11972041" cy="6463308"/>
          </a:xfrm>
          <a:prstGeom prst="rect">
            <a:avLst/>
          </a:prstGeom>
          <a:noFill/>
        </p:spPr>
        <p:txBody>
          <a:bodyPr wrap="square">
            <a:spAutoFit/>
          </a:bodyPr>
          <a:lstStyle/>
          <a:p>
            <a:r>
              <a:rPr lang="en-IN" dirty="0"/>
              <a:t>public void </a:t>
            </a:r>
            <a:r>
              <a:rPr lang="en-IN" dirty="0" err="1"/>
              <a:t>setAddressId</a:t>
            </a:r>
            <a:r>
              <a:rPr lang="en-IN" dirty="0"/>
              <a:t>(Long </a:t>
            </a:r>
            <a:r>
              <a:rPr lang="en-IN" dirty="0" err="1"/>
              <a:t>addressId</a:t>
            </a:r>
            <a:r>
              <a:rPr lang="en-IN" dirty="0"/>
              <a:t>) {</a:t>
            </a:r>
          </a:p>
          <a:p>
            <a:r>
              <a:rPr lang="en-IN" dirty="0"/>
              <a:t>		</a:t>
            </a:r>
            <a:r>
              <a:rPr lang="en-IN" dirty="0" err="1"/>
              <a:t>this.addressId</a:t>
            </a:r>
            <a:r>
              <a:rPr lang="en-IN" dirty="0"/>
              <a:t> = </a:t>
            </a:r>
            <a:r>
              <a:rPr lang="en-IN" dirty="0" err="1"/>
              <a:t>addressId</a:t>
            </a:r>
            <a:r>
              <a:rPr lang="en-IN" dirty="0"/>
              <a:t>;</a:t>
            </a:r>
          </a:p>
          <a:p>
            <a:r>
              <a:rPr lang="en-IN" dirty="0"/>
              <a:t>	}</a:t>
            </a:r>
          </a:p>
          <a:p>
            <a:r>
              <a:rPr lang="en-IN" dirty="0"/>
              <a:t>	public String </a:t>
            </a:r>
            <a:r>
              <a:rPr lang="en-IN" dirty="0" err="1"/>
              <a:t>getStreet</a:t>
            </a:r>
            <a:r>
              <a:rPr lang="en-IN" dirty="0"/>
              <a:t>() {</a:t>
            </a:r>
          </a:p>
          <a:p>
            <a:r>
              <a:rPr lang="en-IN" dirty="0"/>
              <a:t>		return street;</a:t>
            </a:r>
          </a:p>
          <a:p>
            <a:r>
              <a:rPr lang="en-IN" dirty="0"/>
              <a:t>	}</a:t>
            </a:r>
          </a:p>
          <a:p>
            <a:r>
              <a:rPr lang="en-IN" dirty="0"/>
              <a:t>	public void </a:t>
            </a:r>
            <a:r>
              <a:rPr lang="en-IN" dirty="0" err="1"/>
              <a:t>setStreet</a:t>
            </a:r>
            <a:r>
              <a:rPr lang="en-IN" dirty="0"/>
              <a:t>(String street) {</a:t>
            </a:r>
          </a:p>
          <a:p>
            <a:r>
              <a:rPr lang="en-IN" dirty="0"/>
              <a:t>		</a:t>
            </a:r>
            <a:r>
              <a:rPr lang="en-IN" dirty="0" err="1"/>
              <a:t>this.street</a:t>
            </a:r>
            <a:r>
              <a:rPr lang="en-IN" dirty="0"/>
              <a:t> = street;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this.getAddressId</a:t>
            </a:r>
            <a:r>
              <a:rPr lang="en-IN" dirty="0"/>
              <a:t>() == null) ? 0 : </a:t>
            </a:r>
            <a:r>
              <a:rPr lang="en-IN" dirty="0" err="1"/>
              <a:t>this.getAddressId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347216241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B5F712-C481-861C-CC53-F8F513BDBC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7C15B-3D85-22F7-EC84-99AF5697A559}"/>
              </a:ext>
            </a:extLst>
          </p:cNvPr>
          <p:cNvSpPr>
            <a:spLocks noGrp="1"/>
          </p:cNvSpPr>
          <p:nvPr>
            <p:ph type="sldNum" sz="quarter" idx="12"/>
          </p:nvPr>
        </p:nvSpPr>
        <p:spPr/>
        <p:txBody>
          <a:bodyPr/>
          <a:lstStyle/>
          <a:p>
            <a:fld id="{4A777409-9C5A-4B07-8E32-19F22F7D558C}" type="slidenum">
              <a:rPr lang="en-IN" smtClean="0"/>
              <a:t>306</a:t>
            </a:fld>
            <a:endParaRPr lang="en-IN" dirty="0"/>
          </a:p>
        </p:txBody>
      </p:sp>
      <p:sp>
        <p:nvSpPr>
          <p:cNvPr id="5" name="TextBox 4">
            <a:extLst>
              <a:ext uri="{FF2B5EF4-FFF2-40B4-BE49-F238E27FC236}">
                <a16:creationId xmlns:a16="http://schemas.microsoft.com/office/drawing/2014/main" id="{BC8ED83F-2198-DB97-1C5B-B7A6EA47E251}"/>
              </a:ext>
            </a:extLst>
          </p:cNvPr>
          <p:cNvSpPr txBox="1"/>
          <p:nvPr/>
        </p:nvSpPr>
        <p:spPr>
          <a:xfrm>
            <a:off x="933252" y="559904"/>
            <a:ext cx="11642103" cy="5078313"/>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Address other = (Address) </a:t>
            </a:r>
            <a:r>
              <a:rPr lang="en-IN" dirty="0" err="1"/>
              <a:t>obj</a:t>
            </a:r>
            <a:r>
              <a:rPr lang="en-IN" dirty="0"/>
              <a:t>;</a:t>
            </a:r>
          </a:p>
          <a:p>
            <a:r>
              <a:rPr lang="en-IN" dirty="0"/>
              <a:t>		if (</a:t>
            </a:r>
            <a:r>
              <a:rPr lang="en-IN" dirty="0" err="1"/>
              <a:t>this.getAddressId</a:t>
            </a:r>
            <a:r>
              <a:rPr lang="en-IN" dirty="0"/>
              <a:t>() == null) {</a:t>
            </a:r>
          </a:p>
          <a:p>
            <a:r>
              <a:rPr lang="en-IN" dirty="0"/>
              <a:t>			if (</a:t>
            </a:r>
            <a:r>
              <a:rPr lang="en-IN" dirty="0" err="1"/>
              <a:t>other.getAddressId</a:t>
            </a:r>
            <a:r>
              <a:rPr lang="en-IN" dirty="0"/>
              <a:t>() != null)</a:t>
            </a:r>
          </a:p>
          <a:p>
            <a:r>
              <a:rPr lang="en-IN" dirty="0"/>
              <a:t>				return false;</a:t>
            </a:r>
          </a:p>
          <a:p>
            <a:r>
              <a:rPr lang="en-IN" dirty="0"/>
              <a:t>		}else if (!</a:t>
            </a:r>
            <a:r>
              <a:rPr lang="en-IN" dirty="0" err="1"/>
              <a:t>this.getAddressId</a:t>
            </a:r>
            <a:r>
              <a:rPr lang="en-IN" dirty="0"/>
              <a:t>().equals(</a:t>
            </a:r>
            <a:r>
              <a:rPr lang="en-IN" dirty="0" err="1"/>
              <a:t>other.getAddressId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293822111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44F4AF-19DD-D092-D996-F91488F613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899440-1047-F1A2-A962-A7B672E7096D}"/>
              </a:ext>
            </a:extLst>
          </p:cNvPr>
          <p:cNvSpPr>
            <a:spLocks noGrp="1"/>
          </p:cNvSpPr>
          <p:nvPr>
            <p:ph type="sldNum" sz="quarter" idx="12"/>
          </p:nvPr>
        </p:nvSpPr>
        <p:spPr/>
        <p:txBody>
          <a:bodyPr/>
          <a:lstStyle/>
          <a:p>
            <a:fld id="{4A777409-9C5A-4B07-8E32-19F22F7D558C}" type="slidenum">
              <a:rPr lang="en-IN" smtClean="0"/>
              <a:t>307</a:t>
            </a:fld>
            <a:endParaRPr lang="en-IN" dirty="0"/>
          </a:p>
        </p:txBody>
      </p:sp>
      <p:sp>
        <p:nvSpPr>
          <p:cNvPr id="5" name="TextBox 4">
            <a:extLst>
              <a:ext uri="{FF2B5EF4-FFF2-40B4-BE49-F238E27FC236}">
                <a16:creationId xmlns:a16="http://schemas.microsoft.com/office/drawing/2014/main" id="{0B0D4C6A-3B41-57FD-04B0-6D1D328AC4C3}"/>
              </a:ext>
            </a:extLst>
          </p:cNvPr>
          <p:cNvSpPr txBox="1"/>
          <p:nvPr/>
        </p:nvSpPr>
        <p:spPr>
          <a:xfrm>
            <a:off x="989028" y="628942"/>
            <a:ext cx="1019116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424D05-FB57-00FF-F9BA-F51B9FA2742B}"/>
              </a:ext>
            </a:extLst>
          </p:cNvPr>
          <p:cNvSpPr txBox="1"/>
          <p:nvPr/>
        </p:nvSpPr>
        <p:spPr>
          <a:xfrm>
            <a:off x="0" y="944526"/>
            <a:ext cx="11755225"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javax.persistence.CascadeType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javax.persistence.OneToOne</a:t>
            </a:r>
            <a:r>
              <a:rPr lang="en-IN" dirty="0"/>
              <a:t>;</a:t>
            </a:r>
          </a:p>
          <a:p>
            <a:r>
              <a:rPr lang="en-IN" dirty="0"/>
              <a:t>@Entity</a:t>
            </a:r>
          </a:p>
          <a:p>
            <a:r>
              <a:rPr lang="en-IN" dirty="0"/>
              <a:t>public class Customer {</a:t>
            </a:r>
          </a:p>
          <a:p>
            <a:r>
              <a:rPr lang="en-IN" dirty="0"/>
              <a:t>	@Id</a:t>
            </a:r>
          </a:p>
          <a:p>
            <a:r>
              <a:rPr lang="en-IN" dirty="0"/>
              <a:t>	@GeneratedValue(strategy = </a:t>
            </a:r>
            <a:r>
              <a:rPr lang="en-IN" dirty="0" err="1"/>
              <a:t>GenerationType.IDENTITY</a:t>
            </a:r>
            <a:r>
              <a:rPr lang="en-IN" dirty="0"/>
              <a:t>)</a:t>
            </a:r>
          </a:p>
          <a:p>
            <a:r>
              <a:rPr lang="en-IN" dirty="0"/>
              <a:t>	private Integer </a:t>
            </a:r>
            <a:r>
              <a:rPr lang="en-IN" dirty="0" err="1"/>
              <a:t>customerId</a:t>
            </a:r>
            <a:r>
              <a:rPr lang="en-IN" dirty="0"/>
              <a:t>;</a:t>
            </a:r>
          </a:p>
          <a:p>
            <a:r>
              <a:rPr lang="en-IN" dirty="0"/>
              <a:t>	@Column(name = "</a:t>
            </a:r>
            <a:r>
              <a:rPr lang="en-IN" dirty="0" err="1"/>
              <a:t>emailid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@OneToOne(cascade = </a:t>
            </a:r>
            <a:r>
              <a:rPr lang="en-IN" dirty="0" err="1"/>
              <a:t>CascadeType.ALL</a:t>
            </a:r>
            <a:r>
              <a:rPr lang="en-IN" dirty="0"/>
              <a:t>)</a:t>
            </a:r>
          </a:p>
          <a:p>
            <a:r>
              <a:rPr lang="en-IN" dirty="0"/>
              <a:t>	@JoinColumn(name = "</a:t>
            </a:r>
            <a:r>
              <a:rPr lang="en-IN" dirty="0" err="1"/>
              <a:t>address_id</a:t>
            </a:r>
            <a:r>
              <a:rPr lang="en-IN" dirty="0"/>
              <a:t>", unique = true)</a:t>
            </a:r>
          </a:p>
          <a:p>
            <a:r>
              <a:rPr lang="en-IN" dirty="0"/>
              <a:t>	</a:t>
            </a:r>
          </a:p>
        </p:txBody>
      </p:sp>
    </p:spTree>
    <p:extLst>
      <p:ext uri="{BB962C8B-B14F-4D97-AF65-F5344CB8AC3E}">
        <p14:creationId xmlns:p14="http://schemas.microsoft.com/office/powerpoint/2010/main" val="263689731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BEF9E4-89B2-1410-1AB3-EAABFAB924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6CA33E-0EDC-2131-F55A-FEFCB87811E6}"/>
              </a:ext>
            </a:extLst>
          </p:cNvPr>
          <p:cNvSpPr>
            <a:spLocks noGrp="1"/>
          </p:cNvSpPr>
          <p:nvPr>
            <p:ph type="sldNum" sz="quarter" idx="12"/>
          </p:nvPr>
        </p:nvSpPr>
        <p:spPr/>
        <p:txBody>
          <a:bodyPr/>
          <a:lstStyle/>
          <a:p>
            <a:fld id="{4A777409-9C5A-4B07-8E32-19F22F7D558C}" type="slidenum">
              <a:rPr lang="en-IN" smtClean="0"/>
              <a:t>308</a:t>
            </a:fld>
            <a:endParaRPr lang="en-IN" dirty="0"/>
          </a:p>
        </p:txBody>
      </p:sp>
      <p:sp>
        <p:nvSpPr>
          <p:cNvPr id="5" name="TextBox 4">
            <a:extLst>
              <a:ext uri="{FF2B5EF4-FFF2-40B4-BE49-F238E27FC236}">
                <a16:creationId xmlns:a16="http://schemas.microsoft.com/office/drawing/2014/main" id="{42E1020A-CD64-D384-608E-0AD71FAA24BE}"/>
              </a:ext>
            </a:extLst>
          </p:cNvPr>
          <p:cNvSpPr txBox="1"/>
          <p:nvPr/>
        </p:nvSpPr>
        <p:spPr>
          <a:xfrm>
            <a:off x="838200" y="503597"/>
            <a:ext cx="12009749" cy="6463308"/>
          </a:xfrm>
          <a:prstGeom prst="rect">
            <a:avLst/>
          </a:prstGeom>
          <a:noFill/>
        </p:spPr>
        <p:txBody>
          <a:bodyPr wrap="square">
            <a:spAutoFit/>
          </a:bodyPr>
          <a:lstStyle/>
          <a:p>
            <a:r>
              <a:rPr lang="en-IN" dirty="0"/>
              <a:t>private Address </a:t>
            </a:r>
            <a:r>
              <a:rPr lang="en-IN" dirty="0" err="1"/>
              <a:t>address</a:t>
            </a:r>
            <a:r>
              <a:rPr lang="en-IN" dirty="0"/>
              <a:t>;</a:t>
            </a:r>
          </a:p>
          <a:p>
            <a:r>
              <a:rPr lang="en-IN" dirty="0"/>
              <a:t>	public Address </a:t>
            </a:r>
            <a:r>
              <a:rPr lang="en-IN" dirty="0" err="1"/>
              <a:t>getAddress</a:t>
            </a:r>
            <a:r>
              <a:rPr lang="en-IN" dirty="0"/>
              <a:t>() {</a:t>
            </a:r>
          </a:p>
          <a:p>
            <a:r>
              <a:rPr lang="en-IN" dirty="0"/>
              <a:t>		return address;</a:t>
            </a:r>
          </a:p>
          <a:p>
            <a:r>
              <a:rPr lang="en-IN" dirty="0"/>
              <a:t>	}</a:t>
            </a:r>
          </a:p>
          <a:p>
            <a:r>
              <a:rPr lang="en-IN" dirty="0"/>
              <a:t>	public void </a:t>
            </a:r>
            <a:r>
              <a:rPr lang="en-IN" dirty="0" err="1"/>
              <a:t>setAddress</a:t>
            </a:r>
            <a:r>
              <a:rPr lang="en-IN" dirty="0"/>
              <a:t>(Address address) {</a:t>
            </a:r>
          </a:p>
          <a:p>
            <a:r>
              <a:rPr lang="en-IN" dirty="0"/>
              <a:t>		</a:t>
            </a:r>
            <a:r>
              <a:rPr lang="en-IN" dirty="0" err="1"/>
              <a:t>this.address</a:t>
            </a:r>
            <a:r>
              <a:rPr lang="en-IN" dirty="0"/>
              <a:t> = address;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268099151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6935D4-8888-987A-8611-7531369C4F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D50D93-81A9-B7EF-771B-9256C2FB82D9}"/>
              </a:ext>
            </a:extLst>
          </p:cNvPr>
          <p:cNvSpPr>
            <a:spLocks noGrp="1"/>
          </p:cNvSpPr>
          <p:nvPr>
            <p:ph type="sldNum" sz="quarter" idx="12"/>
          </p:nvPr>
        </p:nvSpPr>
        <p:spPr/>
        <p:txBody>
          <a:bodyPr/>
          <a:lstStyle/>
          <a:p>
            <a:fld id="{4A777409-9C5A-4B07-8E32-19F22F7D558C}" type="slidenum">
              <a:rPr lang="en-IN" smtClean="0"/>
              <a:t>309</a:t>
            </a:fld>
            <a:endParaRPr lang="en-IN" dirty="0"/>
          </a:p>
        </p:txBody>
      </p:sp>
      <p:sp>
        <p:nvSpPr>
          <p:cNvPr id="5" name="TextBox 4">
            <a:extLst>
              <a:ext uri="{FF2B5EF4-FFF2-40B4-BE49-F238E27FC236}">
                <a16:creationId xmlns:a16="http://schemas.microsoft.com/office/drawing/2014/main" id="{E0893F77-B45E-AC62-D6DC-668E4511518A}"/>
              </a:ext>
            </a:extLst>
          </p:cNvPr>
          <p:cNvSpPr txBox="1"/>
          <p:nvPr/>
        </p:nvSpPr>
        <p:spPr>
          <a:xfrm>
            <a:off x="933254" y="477447"/>
            <a:ext cx="11843208" cy="6555641"/>
          </a:xfrm>
          <a:prstGeom prst="rect">
            <a:avLst/>
          </a:prstGeom>
          <a:noFill/>
        </p:spPr>
        <p:txBody>
          <a:bodyPr wrap="square">
            <a:spAutoFit/>
          </a:bodyPr>
          <a:lstStyle/>
          <a:p>
            <a:r>
              <a:rPr lang="en-IN" sz="1400" dirty="0"/>
              <a:t>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int </a:t>
            </a:r>
            <a:r>
              <a:rPr lang="en-IN" sz="1400" dirty="0" err="1"/>
              <a:t>hashCode</a:t>
            </a:r>
            <a:r>
              <a:rPr lang="en-IN" sz="1400" dirty="0"/>
              <a:t>() {</a:t>
            </a:r>
          </a:p>
          <a:p>
            <a:r>
              <a:rPr lang="en-IN" sz="1400" dirty="0"/>
              <a:t>		return 31;</a:t>
            </a:r>
          </a:p>
          <a:p>
            <a:r>
              <a:rPr lang="en-IN" sz="1400" dirty="0"/>
              <a:t>	}</a:t>
            </a:r>
          </a:p>
          <a:p>
            <a:r>
              <a:rPr lang="en-IN" sz="1400" dirty="0"/>
              <a:t>	@Override</a:t>
            </a:r>
          </a:p>
          <a:p>
            <a:r>
              <a:rPr lang="en-IN" sz="1400" dirty="0"/>
              <a:t>	public </a:t>
            </a:r>
            <a:r>
              <a:rPr lang="en-IN" sz="1400" dirty="0" err="1"/>
              <a:t>boolean</a:t>
            </a:r>
            <a:r>
              <a:rPr lang="en-IN" sz="1400" dirty="0"/>
              <a:t> equals(Object </a:t>
            </a:r>
            <a:r>
              <a:rPr lang="en-IN" sz="1400" dirty="0" err="1"/>
              <a:t>obj</a:t>
            </a:r>
            <a:r>
              <a:rPr lang="en-IN" sz="1400" dirty="0"/>
              <a:t>) {</a:t>
            </a:r>
          </a:p>
          <a:p>
            <a:r>
              <a:rPr lang="en-IN" sz="1400" dirty="0"/>
              <a:t>		if (this == </a:t>
            </a:r>
            <a:r>
              <a:rPr lang="en-IN" sz="1400" dirty="0" err="1"/>
              <a:t>obj</a:t>
            </a:r>
            <a:r>
              <a:rPr lang="en-IN" sz="1400" dirty="0"/>
              <a:t>)</a:t>
            </a:r>
          </a:p>
          <a:p>
            <a:r>
              <a:rPr lang="en-IN" sz="1400" dirty="0"/>
              <a:t>			return true;</a:t>
            </a:r>
          </a:p>
          <a:p>
            <a:r>
              <a:rPr lang="en-IN" sz="1400" dirty="0"/>
              <a:t>		if (</a:t>
            </a:r>
            <a:r>
              <a:rPr lang="en-IN" sz="1400" dirty="0" err="1"/>
              <a:t>obj</a:t>
            </a:r>
            <a:r>
              <a:rPr lang="en-IN" sz="1400" dirty="0"/>
              <a:t> == null)</a:t>
            </a:r>
          </a:p>
          <a:p>
            <a:r>
              <a:rPr lang="en-IN" sz="1400" dirty="0"/>
              <a:t>			return false;</a:t>
            </a:r>
          </a:p>
          <a:p>
            <a:r>
              <a:rPr lang="en-IN" sz="1400" dirty="0"/>
              <a:t>		if (</a:t>
            </a:r>
            <a:r>
              <a:rPr lang="en-IN" sz="1400" dirty="0" err="1"/>
              <a:t>getClass</a:t>
            </a:r>
            <a:r>
              <a:rPr lang="en-IN" sz="1400" dirty="0"/>
              <a:t>() != </a:t>
            </a:r>
            <a:r>
              <a:rPr lang="en-IN" sz="1400" dirty="0" err="1"/>
              <a:t>obj.getClass</a:t>
            </a:r>
            <a:r>
              <a:rPr lang="en-IN" sz="1400" dirty="0"/>
              <a:t>())</a:t>
            </a:r>
          </a:p>
          <a:p>
            <a:r>
              <a:rPr lang="en-IN" sz="1400" dirty="0"/>
              <a:t>			return false;</a:t>
            </a:r>
          </a:p>
          <a:p>
            <a:r>
              <a:rPr lang="en-IN" sz="1400" dirty="0"/>
              <a:t>		Customer other = (Customer) </a:t>
            </a:r>
            <a:r>
              <a:rPr lang="en-IN" sz="1400" dirty="0" err="1"/>
              <a:t>obj</a:t>
            </a:r>
            <a:r>
              <a:rPr lang="en-IN" sz="1400" dirty="0"/>
              <a:t>;</a:t>
            </a:r>
          </a:p>
          <a:p>
            <a:r>
              <a:rPr lang="en-IN" sz="1400" dirty="0"/>
              <a:t>		if (</a:t>
            </a:r>
            <a:r>
              <a:rPr lang="en-IN" sz="1400" dirty="0" err="1"/>
              <a:t>this.getCustomerId</a:t>
            </a:r>
            <a:r>
              <a:rPr lang="en-IN" sz="1400" dirty="0"/>
              <a:t>() == null) {</a:t>
            </a:r>
          </a:p>
          <a:p>
            <a:r>
              <a:rPr lang="en-IN" sz="1400" dirty="0"/>
              <a:t>			if (</a:t>
            </a:r>
            <a:r>
              <a:rPr lang="en-IN" sz="1400" dirty="0" err="1"/>
              <a:t>other.getCustomerId</a:t>
            </a:r>
            <a:r>
              <a:rPr lang="en-IN" sz="1400" dirty="0"/>
              <a:t>() != null)</a:t>
            </a:r>
          </a:p>
          <a:p>
            <a:r>
              <a:rPr lang="en-IN" sz="1400" dirty="0"/>
              <a:t>				return false;</a:t>
            </a:r>
          </a:p>
          <a:p>
            <a:r>
              <a:rPr lang="en-IN" sz="1400" dirty="0"/>
              <a:t>		} else if (!</a:t>
            </a:r>
            <a:r>
              <a:rPr lang="en-IN" sz="1400" dirty="0" err="1"/>
              <a:t>this.getCustomerId</a:t>
            </a:r>
            <a:r>
              <a:rPr lang="en-IN" sz="1400" dirty="0"/>
              <a:t>().equals(</a:t>
            </a:r>
            <a:r>
              <a:rPr lang="en-IN" sz="1400" dirty="0" err="1"/>
              <a:t>other.getCustomerId</a:t>
            </a:r>
            <a:r>
              <a:rPr lang="en-IN" sz="1400" dirty="0"/>
              <a:t>()))</a:t>
            </a:r>
          </a:p>
          <a:p>
            <a:r>
              <a:rPr lang="en-IN" sz="1400" dirty="0"/>
              <a:t>			return false;</a:t>
            </a:r>
          </a:p>
          <a:p>
            <a:r>
              <a:rPr lang="en-IN" sz="1400" dirty="0"/>
              <a:t>		return true;</a:t>
            </a:r>
          </a:p>
          <a:p>
            <a:r>
              <a:rPr lang="en-IN" sz="1400" dirty="0"/>
              <a:t>	}</a:t>
            </a:r>
          </a:p>
          <a:p>
            <a:r>
              <a:rPr lang="en-IN" sz="1400" dirty="0"/>
              <a:t>}</a:t>
            </a:r>
          </a:p>
        </p:txBody>
      </p:sp>
    </p:spTree>
    <p:extLst>
      <p:ext uri="{BB962C8B-B14F-4D97-AF65-F5344CB8AC3E}">
        <p14:creationId xmlns:p14="http://schemas.microsoft.com/office/powerpoint/2010/main" val="362444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A5D252-9307-DA2A-2D98-6086B5E160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8EF40E-B405-9BA3-0A5F-AFBCA8D29F0C}"/>
              </a:ext>
            </a:extLst>
          </p:cNvPr>
          <p:cNvSpPr>
            <a:spLocks noGrp="1"/>
          </p:cNvSpPr>
          <p:nvPr>
            <p:ph type="sldNum" sz="quarter" idx="12"/>
          </p:nvPr>
        </p:nvSpPr>
        <p:spPr/>
        <p:txBody>
          <a:bodyPr/>
          <a:lstStyle/>
          <a:p>
            <a:fld id="{4A777409-9C5A-4B07-8E32-19F22F7D558C}" type="slidenum">
              <a:rPr lang="en-IN" smtClean="0"/>
              <a:t>310</a:t>
            </a:fld>
            <a:endParaRPr lang="en-IN" dirty="0"/>
          </a:p>
        </p:txBody>
      </p:sp>
      <p:sp>
        <p:nvSpPr>
          <p:cNvPr id="5" name="TextBox 4">
            <a:extLst>
              <a:ext uri="{FF2B5EF4-FFF2-40B4-BE49-F238E27FC236}">
                <a16:creationId xmlns:a16="http://schemas.microsoft.com/office/drawing/2014/main" id="{AF23D7DE-912C-B076-BF3C-BDF789A30B65}"/>
              </a:ext>
            </a:extLst>
          </p:cNvPr>
          <p:cNvSpPr txBox="1"/>
          <p:nvPr/>
        </p:nvSpPr>
        <p:spPr>
          <a:xfrm>
            <a:off x="909686" y="562953"/>
            <a:ext cx="10270504"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651FBA-3702-F4B0-4A7B-DE4FDC6EE68E}"/>
              </a:ext>
            </a:extLst>
          </p:cNvPr>
          <p:cNvSpPr txBox="1"/>
          <p:nvPr/>
        </p:nvSpPr>
        <p:spPr>
          <a:xfrm>
            <a:off x="230956" y="1039381"/>
            <a:ext cx="11122844"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DA46FB56-F113-4168-9A06-C4566C24E903}"/>
              </a:ext>
            </a:extLst>
          </p:cNvPr>
          <p:cNvSpPr txBox="1"/>
          <p:nvPr/>
        </p:nvSpPr>
        <p:spPr>
          <a:xfrm>
            <a:off x="909686" y="3249593"/>
            <a:ext cx="1083611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6CAFE38-AD45-D0F9-3BB8-63A16D01665A}"/>
              </a:ext>
            </a:extLst>
          </p:cNvPr>
          <p:cNvSpPr txBox="1"/>
          <p:nvPr/>
        </p:nvSpPr>
        <p:spPr>
          <a:xfrm>
            <a:off x="230956" y="3649703"/>
            <a:ext cx="12126012" cy="3323987"/>
          </a:xfrm>
          <a:prstGeom prst="rect">
            <a:avLst/>
          </a:prstGeom>
          <a:noFill/>
        </p:spPr>
        <p:txBody>
          <a:bodyPr wrap="square">
            <a:spAutoFit/>
          </a:bodyPr>
          <a:lstStyle/>
          <a:p>
            <a:r>
              <a:rPr lang="en-IN" sz="1400" dirty="0"/>
              <a:t>package </a:t>
            </a:r>
            <a:r>
              <a:rPr lang="en-IN" sz="1400" dirty="0" err="1"/>
              <a:t>com.hnd.utility</a:t>
            </a:r>
            <a:r>
              <a:rPr lang="en-IN" sz="1400" dirty="0"/>
              <a:t>;</a:t>
            </a:r>
          </a:p>
          <a:p>
            <a:r>
              <a:rPr lang="en-IN" sz="1400" dirty="0"/>
              <a:t>import </a:t>
            </a:r>
            <a:r>
              <a:rPr lang="en-IN" sz="1400" dirty="0" err="1"/>
              <a:t>org.aspectj.lang.annotation.AfterThrowing</a:t>
            </a:r>
            <a:r>
              <a:rPr lang="en-IN" sz="1400" dirty="0"/>
              <a:t>;</a:t>
            </a:r>
          </a:p>
          <a:p>
            <a:r>
              <a:rPr lang="en-IN" sz="1400" dirty="0"/>
              <a:t>import </a:t>
            </a:r>
            <a:r>
              <a:rPr lang="en-IN" sz="1400" dirty="0" err="1"/>
              <a:t>org.aspectj.lang.annotation.Aspect</a:t>
            </a:r>
            <a:r>
              <a:rPr lang="en-IN" sz="1400" dirty="0"/>
              <a:t>;</a:t>
            </a:r>
          </a:p>
          <a:p>
            <a:r>
              <a:rPr lang="en-IN" sz="1400" dirty="0"/>
              <a:t>import </a:t>
            </a:r>
            <a:r>
              <a:rPr lang="en-IN" sz="1400" dirty="0" err="1"/>
              <a:t>org.springframework.stereotype.Component</a:t>
            </a:r>
            <a:r>
              <a:rPr lang="en-IN" sz="1400" dirty="0"/>
              <a:t>;</a:t>
            </a:r>
          </a:p>
          <a:p>
            <a:r>
              <a:rPr lang="en-IN" sz="1400" dirty="0"/>
              <a:t>import </a:t>
            </a:r>
            <a:r>
              <a:rPr lang="en-IN" sz="1400" dirty="0" err="1"/>
              <a:t>org.apache.commons.logging.Log</a:t>
            </a:r>
            <a:r>
              <a:rPr lang="en-IN" sz="1400" dirty="0"/>
              <a:t>;</a:t>
            </a:r>
          </a:p>
          <a:p>
            <a:r>
              <a:rPr lang="en-IN" sz="1400" dirty="0"/>
              <a:t>import </a:t>
            </a:r>
            <a:r>
              <a:rPr lang="en-IN" sz="1400" dirty="0" err="1"/>
              <a:t>org.apache.commons.logging.LogFactory</a:t>
            </a:r>
            <a:r>
              <a:rPr lang="en-IN" sz="1400" dirty="0"/>
              <a:t>;</a:t>
            </a:r>
          </a:p>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public static final Log LOGGER = </a:t>
            </a:r>
            <a:r>
              <a:rPr lang="en-IN" sz="1400" dirty="0" err="1"/>
              <a:t>LogFactory.getLog</a:t>
            </a:r>
            <a:r>
              <a:rPr lang="en-IN" sz="1400" dirty="0"/>
              <a:t>(</a:t>
            </a:r>
            <a:r>
              <a:rPr lang="en-IN" sz="1400" dirty="0" err="1"/>
              <a:t>LoggingAspect.class</a:t>
            </a:r>
            <a:r>
              <a:rPr lang="en-IN" sz="1400" dirty="0"/>
              <a:t>);</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logServiceException</a:t>
            </a:r>
            <a:r>
              <a:rPr lang="en-IN" sz="1400" dirty="0"/>
              <a:t>(Exception exception) {</a:t>
            </a:r>
          </a:p>
          <a:p>
            <a:r>
              <a:rPr lang="en-IN" sz="1400" dirty="0"/>
              <a:t>		</a:t>
            </a:r>
            <a:r>
              <a:rPr lang="en-IN" sz="1400" dirty="0" err="1"/>
              <a:t>LOGGER.error</a:t>
            </a:r>
            <a:r>
              <a:rPr lang="en-IN" sz="1400" dirty="0"/>
              <a:t>(</a:t>
            </a:r>
            <a:r>
              <a:rPr lang="en-IN" sz="1400" dirty="0" err="1"/>
              <a:t>exception.getMessage</a:t>
            </a:r>
            <a:r>
              <a:rPr lang="en-IN" sz="1400" dirty="0"/>
              <a:t>(), exception);</a:t>
            </a:r>
          </a:p>
          <a:p>
            <a:r>
              <a:rPr lang="en-IN" sz="1400" dirty="0"/>
              <a:t>	}</a:t>
            </a:r>
          </a:p>
          <a:p>
            <a:r>
              <a:rPr lang="en-IN" sz="1400" dirty="0"/>
              <a:t>}</a:t>
            </a:r>
          </a:p>
        </p:txBody>
      </p:sp>
    </p:spTree>
    <p:extLst>
      <p:ext uri="{BB962C8B-B14F-4D97-AF65-F5344CB8AC3E}">
        <p14:creationId xmlns:p14="http://schemas.microsoft.com/office/powerpoint/2010/main" val="381958021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762055-FEEF-39F6-639B-F811E9E2874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E51AEA-14EE-5527-5BE4-B981B0C94564}"/>
              </a:ext>
            </a:extLst>
          </p:cNvPr>
          <p:cNvSpPr>
            <a:spLocks noGrp="1"/>
          </p:cNvSpPr>
          <p:nvPr>
            <p:ph type="sldNum" sz="quarter" idx="12"/>
          </p:nvPr>
        </p:nvSpPr>
        <p:spPr/>
        <p:txBody>
          <a:bodyPr/>
          <a:lstStyle/>
          <a:p>
            <a:fld id="{4A777409-9C5A-4B07-8E32-19F22F7D558C}" type="slidenum">
              <a:rPr lang="en-IN" smtClean="0"/>
              <a:t>311</a:t>
            </a:fld>
            <a:endParaRPr lang="en-IN" dirty="0"/>
          </a:p>
        </p:txBody>
      </p:sp>
      <p:sp>
        <p:nvSpPr>
          <p:cNvPr id="5" name="TextBox 4">
            <a:extLst>
              <a:ext uri="{FF2B5EF4-FFF2-40B4-BE49-F238E27FC236}">
                <a16:creationId xmlns:a16="http://schemas.microsoft.com/office/drawing/2014/main" id="{6F36485D-1751-CA14-6063-6FDCE65A3269}"/>
              </a:ext>
            </a:extLst>
          </p:cNvPr>
          <p:cNvSpPr txBox="1"/>
          <p:nvPr/>
        </p:nvSpPr>
        <p:spPr>
          <a:xfrm>
            <a:off x="989028" y="591235"/>
            <a:ext cx="10364771"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repository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22378BD-4A73-7649-4B5A-2D2E7869C815}"/>
              </a:ext>
            </a:extLst>
          </p:cNvPr>
          <p:cNvSpPr txBox="1"/>
          <p:nvPr/>
        </p:nvSpPr>
        <p:spPr>
          <a:xfrm>
            <a:off x="353504" y="968122"/>
            <a:ext cx="1123203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F2A3C7E7-D445-C325-3B53-657C7116D273}"/>
              </a:ext>
            </a:extLst>
          </p:cNvPr>
          <p:cNvSpPr txBox="1"/>
          <p:nvPr/>
        </p:nvSpPr>
        <p:spPr>
          <a:xfrm>
            <a:off x="989028" y="2726039"/>
            <a:ext cx="1069078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BFE22D2-CB68-683D-7368-48B870B1FEAD}"/>
              </a:ext>
            </a:extLst>
          </p:cNvPr>
          <p:cNvSpPr txBox="1"/>
          <p:nvPr/>
        </p:nvSpPr>
        <p:spPr>
          <a:xfrm>
            <a:off x="353504" y="3408686"/>
            <a:ext cx="11392293" cy="369332"/>
          </a:xfrm>
          <a:prstGeom prst="rect">
            <a:avLst/>
          </a:prstGeom>
          <a:noFill/>
        </p:spPr>
        <p:txBody>
          <a:bodyPr wrap="square">
            <a:spAutoFit/>
          </a:bodyPr>
          <a:lstStyle/>
          <a:p>
            <a:r>
              <a:rPr lang="en-IN" dirty="0" err="1"/>
              <a:t>Service.INVALID_CUSTOMERID</a:t>
            </a:r>
            <a:r>
              <a:rPr lang="en-IN" dirty="0"/>
              <a:t> = No customer found with the given customer id.</a:t>
            </a:r>
          </a:p>
        </p:txBody>
      </p:sp>
      <p:sp>
        <p:nvSpPr>
          <p:cNvPr id="14" name="TextBox 13">
            <a:extLst>
              <a:ext uri="{FF2B5EF4-FFF2-40B4-BE49-F238E27FC236}">
                <a16:creationId xmlns:a16="http://schemas.microsoft.com/office/drawing/2014/main" id="{22AB3BE4-3266-15A3-92B3-0288183204D5}"/>
              </a:ext>
            </a:extLst>
          </p:cNvPr>
          <p:cNvSpPr txBox="1"/>
          <p:nvPr/>
        </p:nvSpPr>
        <p:spPr>
          <a:xfrm>
            <a:off x="989028" y="3953650"/>
            <a:ext cx="11058428" cy="707886"/>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16" name="TextBox 15">
            <a:extLst>
              <a:ext uri="{FF2B5EF4-FFF2-40B4-BE49-F238E27FC236}">
                <a16:creationId xmlns:a16="http://schemas.microsoft.com/office/drawing/2014/main" id="{F8A9C651-D72F-3E40-BA5F-E720B0FD90D4}"/>
              </a:ext>
            </a:extLst>
          </p:cNvPr>
          <p:cNvSpPr txBox="1"/>
          <p:nvPr/>
        </p:nvSpPr>
        <p:spPr>
          <a:xfrm>
            <a:off x="353504" y="4741254"/>
            <a:ext cx="11693952"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90540718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C35957-053A-59E4-31AB-B4FAB50F90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146CC5-EF86-9495-230C-03A1B2E73DAF}"/>
              </a:ext>
            </a:extLst>
          </p:cNvPr>
          <p:cNvSpPr>
            <a:spLocks noGrp="1"/>
          </p:cNvSpPr>
          <p:nvPr>
            <p:ph type="sldNum" sz="quarter" idx="12"/>
          </p:nvPr>
        </p:nvSpPr>
        <p:spPr/>
        <p:txBody>
          <a:bodyPr/>
          <a:lstStyle/>
          <a:p>
            <a:fld id="{4A777409-9C5A-4B07-8E32-19F22F7D558C}" type="slidenum">
              <a:rPr lang="en-IN" smtClean="0"/>
              <a:t>312</a:t>
            </a:fld>
            <a:endParaRPr lang="en-IN" dirty="0"/>
          </a:p>
        </p:txBody>
      </p:sp>
      <p:sp>
        <p:nvSpPr>
          <p:cNvPr id="5" name="TextBox 4">
            <a:extLst>
              <a:ext uri="{FF2B5EF4-FFF2-40B4-BE49-F238E27FC236}">
                <a16:creationId xmlns:a16="http://schemas.microsoft.com/office/drawing/2014/main" id="{B7E9E6CE-6BC5-CA70-529A-F8C299C9698F}"/>
              </a:ext>
            </a:extLst>
          </p:cNvPr>
          <p:cNvSpPr txBox="1"/>
          <p:nvPr/>
        </p:nvSpPr>
        <p:spPr>
          <a:xfrm>
            <a:off x="796564" y="631844"/>
            <a:ext cx="10477894" cy="707886"/>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to fetch customer and address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62FCBF8-33D3-4A62-615B-F67CE46983D2}"/>
              </a:ext>
            </a:extLst>
          </p:cNvPr>
          <p:cNvSpPr txBox="1"/>
          <p:nvPr/>
        </p:nvSpPr>
        <p:spPr>
          <a:xfrm>
            <a:off x="207390" y="1339730"/>
            <a:ext cx="12151150" cy="480131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p:txBody>
      </p:sp>
    </p:spTree>
    <p:extLst>
      <p:ext uri="{BB962C8B-B14F-4D97-AF65-F5344CB8AC3E}">
        <p14:creationId xmlns:p14="http://schemas.microsoft.com/office/powerpoint/2010/main" val="115464347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9665E9-5FFB-95C6-D229-9E1CE20FA9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70A233-7971-76B2-424D-9CB1A94EB7B0}"/>
              </a:ext>
            </a:extLst>
          </p:cNvPr>
          <p:cNvSpPr>
            <a:spLocks noGrp="1"/>
          </p:cNvSpPr>
          <p:nvPr>
            <p:ph type="sldNum" sz="quarter" idx="12"/>
          </p:nvPr>
        </p:nvSpPr>
        <p:spPr/>
        <p:txBody>
          <a:bodyPr/>
          <a:lstStyle/>
          <a:p>
            <a:fld id="{4A777409-9C5A-4B07-8E32-19F22F7D558C}" type="slidenum">
              <a:rPr lang="en-IN" smtClean="0"/>
              <a:t>313</a:t>
            </a:fld>
            <a:endParaRPr lang="en-IN" dirty="0"/>
          </a:p>
        </p:txBody>
      </p:sp>
      <p:sp>
        <p:nvSpPr>
          <p:cNvPr id="5" name="TextBox 4">
            <a:extLst>
              <a:ext uri="{FF2B5EF4-FFF2-40B4-BE49-F238E27FC236}">
                <a16:creationId xmlns:a16="http://schemas.microsoft.com/office/drawing/2014/main" id="{549AE234-63B8-536C-3871-7872484D3ADF}"/>
              </a:ext>
            </a:extLst>
          </p:cNvPr>
          <p:cNvSpPr txBox="1"/>
          <p:nvPr/>
        </p:nvSpPr>
        <p:spPr>
          <a:xfrm>
            <a:off x="113122" y="1028343"/>
            <a:ext cx="12192000" cy="4801314"/>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40906608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9484A-B0D9-2912-C5D3-5D23D7A7DB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65EDEE-851C-7408-7D32-E9D81CD93407}"/>
              </a:ext>
            </a:extLst>
          </p:cNvPr>
          <p:cNvSpPr>
            <a:spLocks noGrp="1"/>
          </p:cNvSpPr>
          <p:nvPr>
            <p:ph type="sldNum" sz="quarter" idx="12"/>
          </p:nvPr>
        </p:nvSpPr>
        <p:spPr/>
        <p:txBody>
          <a:bodyPr/>
          <a:lstStyle/>
          <a:p>
            <a:fld id="{4A777409-9C5A-4B07-8E32-19F22F7D558C}" type="slidenum">
              <a:rPr lang="en-IN" smtClean="0"/>
              <a:t>314</a:t>
            </a:fld>
            <a:endParaRPr lang="en-IN" dirty="0"/>
          </a:p>
        </p:txBody>
      </p:sp>
      <p:sp>
        <p:nvSpPr>
          <p:cNvPr id="5" name="TextBox 4">
            <a:extLst>
              <a:ext uri="{FF2B5EF4-FFF2-40B4-BE49-F238E27FC236}">
                <a16:creationId xmlns:a16="http://schemas.microsoft.com/office/drawing/2014/main" id="{ED3B155F-0C4A-1E2C-6850-7EC0E82B7CBE}"/>
              </a:ext>
            </a:extLst>
          </p:cNvPr>
          <p:cNvSpPr txBox="1"/>
          <p:nvPr/>
        </p:nvSpPr>
        <p:spPr>
          <a:xfrm>
            <a:off x="989029" y="550624"/>
            <a:ext cx="6099142"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022CF-C7C0-F328-E399-F97D246174C7}"/>
              </a:ext>
            </a:extLst>
          </p:cNvPr>
          <p:cNvSpPr txBox="1"/>
          <p:nvPr/>
        </p:nvSpPr>
        <p:spPr>
          <a:xfrm>
            <a:off x="124119" y="908705"/>
            <a:ext cx="11943761" cy="590931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a:t>
            </a:r>
          </a:p>
        </p:txBody>
      </p:sp>
    </p:spTree>
    <p:extLst>
      <p:ext uri="{BB962C8B-B14F-4D97-AF65-F5344CB8AC3E}">
        <p14:creationId xmlns:p14="http://schemas.microsoft.com/office/powerpoint/2010/main" val="101193115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AFB333-65B6-2277-696D-258053CFC0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AA515BD-BFB5-7FCD-2716-25AA15BA4EC5}"/>
              </a:ext>
            </a:extLst>
          </p:cNvPr>
          <p:cNvSpPr>
            <a:spLocks noGrp="1"/>
          </p:cNvSpPr>
          <p:nvPr>
            <p:ph type="sldNum" sz="quarter" idx="12"/>
          </p:nvPr>
        </p:nvSpPr>
        <p:spPr/>
        <p:txBody>
          <a:bodyPr/>
          <a:lstStyle/>
          <a:p>
            <a:fld id="{4A777409-9C5A-4B07-8E32-19F22F7D558C}" type="slidenum">
              <a:rPr lang="en-IN" smtClean="0"/>
              <a:t>315</a:t>
            </a:fld>
            <a:endParaRPr lang="en-IN" dirty="0"/>
          </a:p>
        </p:txBody>
      </p:sp>
      <p:sp>
        <p:nvSpPr>
          <p:cNvPr id="5" name="TextBox 4">
            <a:extLst>
              <a:ext uri="{FF2B5EF4-FFF2-40B4-BE49-F238E27FC236}">
                <a16:creationId xmlns:a16="http://schemas.microsoft.com/office/drawing/2014/main" id="{C18A7A9C-4E92-692E-F8C6-101CFDC8C958}"/>
              </a:ext>
            </a:extLst>
          </p:cNvPr>
          <p:cNvSpPr txBox="1"/>
          <p:nvPr/>
        </p:nvSpPr>
        <p:spPr>
          <a:xfrm>
            <a:off x="292231" y="916140"/>
            <a:ext cx="11594969" cy="5355312"/>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92263777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4018B2-0B62-BA7C-5D30-B5FEE55E18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102E66-2D33-2C34-1942-2A2D511D2380}"/>
              </a:ext>
            </a:extLst>
          </p:cNvPr>
          <p:cNvSpPr>
            <a:spLocks noGrp="1"/>
          </p:cNvSpPr>
          <p:nvPr>
            <p:ph type="sldNum" sz="quarter" idx="12"/>
          </p:nvPr>
        </p:nvSpPr>
        <p:spPr/>
        <p:txBody>
          <a:bodyPr/>
          <a:lstStyle/>
          <a:p>
            <a:fld id="{4A777409-9C5A-4B07-8E32-19F22F7D558C}" type="slidenum">
              <a:rPr lang="en-IN" smtClean="0"/>
              <a:t>316</a:t>
            </a:fld>
            <a:endParaRPr lang="en-IN" dirty="0"/>
          </a:p>
        </p:txBody>
      </p:sp>
      <p:sp>
        <p:nvSpPr>
          <p:cNvPr id="5" name="TextBox 4">
            <a:extLst>
              <a:ext uri="{FF2B5EF4-FFF2-40B4-BE49-F238E27FC236}">
                <a16:creationId xmlns:a16="http://schemas.microsoft.com/office/drawing/2014/main" id="{D4CFC0C4-C05D-E58F-80C3-A568CEE9F5A5}"/>
              </a:ext>
            </a:extLst>
          </p:cNvPr>
          <p:cNvSpPr txBox="1"/>
          <p:nvPr/>
        </p:nvSpPr>
        <p:spPr>
          <a:xfrm>
            <a:off x="989029" y="550624"/>
            <a:ext cx="6099142"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889F393-7B45-2683-240F-B90B08A4A55F}"/>
              </a:ext>
            </a:extLst>
          </p:cNvPr>
          <p:cNvSpPr txBox="1"/>
          <p:nvPr/>
        </p:nvSpPr>
        <p:spPr>
          <a:xfrm>
            <a:off x="221530" y="1156842"/>
            <a:ext cx="11132270" cy="400110"/>
          </a:xfrm>
          <a:prstGeom prst="rect">
            <a:avLst/>
          </a:prstGeom>
          <a:noFill/>
        </p:spPr>
        <p:txBody>
          <a:bodyPr wrap="square">
            <a:spAutoFit/>
          </a:bodyPr>
          <a:lstStyle/>
          <a:p>
            <a:r>
              <a:rPr lang="en-US" sz="2000" b="1" dirty="0">
                <a:solidFill>
                  <a:schemeClr val="tx1">
                    <a:lumMod val="65000"/>
                    <a:lumOff val="35000"/>
                  </a:schemeClr>
                </a:solidFill>
              </a:rPr>
              <a:t>Step 16: </a:t>
            </a:r>
            <a:r>
              <a:rPr lang="en-US" sz="2000" dirty="0">
                <a:solidFill>
                  <a:schemeClr val="tx1">
                    <a:lumMod val="65000"/>
                    <a:lumOff val="35000"/>
                  </a:schemeClr>
                </a:solidFill>
              </a:rPr>
              <a:t>Add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23769C7-01A2-177D-F229-0725782625BE}"/>
              </a:ext>
            </a:extLst>
          </p:cNvPr>
          <p:cNvSpPr txBox="1"/>
          <p:nvPr/>
        </p:nvSpPr>
        <p:spPr>
          <a:xfrm>
            <a:off x="221529" y="1763060"/>
            <a:ext cx="11816499"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
        <p:nvSpPr>
          <p:cNvPr id="11" name="TextBox 10">
            <a:extLst>
              <a:ext uri="{FF2B5EF4-FFF2-40B4-BE49-F238E27FC236}">
                <a16:creationId xmlns:a16="http://schemas.microsoft.com/office/drawing/2014/main" id="{7A538509-2665-7EEC-268C-EE69074B5CDB}"/>
              </a:ext>
            </a:extLst>
          </p:cNvPr>
          <p:cNvSpPr txBox="1"/>
          <p:nvPr/>
        </p:nvSpPr>
        <p:spPr>
          <a:xfrm>
            <a:off x="221528" y="4277492"/>
            <a:ext cx="11816499"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add customer details to the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7274673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FE7011-6764-1766-16DF-B3D5DEAA24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8AF7BE-3114-9A40-8782-1DB252B3774A}"/>
              </a:ext>
            </a:extLst>
          </p:cNvPr>
          <p:cNvSpPr>
            <a:spLocks noGrp="1"/>
          </p:cNvSpPr>
          <p:nvPr>
            <p:ph type="sldNum" sz="quarter" idx="12"/>
          </p:nvPr>
        </p:nvSpPr>
        <p:spPr/>
        <p:txBody>
          <a:bodyPr/>
          <a:lstStyle/>
          <a:p>
            <a:fld id="{4A777409-9C5A-4B07-8E32-19F22F7D558C}" type="slidenum">
              <a:rPr lang="en-IN" smtClean="0"/>
              <a:t>317</a:t>
            </a:fld>
            <a:endParaRPr lang="en-IN" dirty="0"/>
          </a:p>
        </p:txBody>
      </p:sp>
      <p:sp>
        <p:nvSpPr>
          <p:cNvPr id="5" name="TextBox 4">
            <a:extLst>
              <a:ext uri="{FF2B5EF4-FFF2-40B4-BE49-F238E27FC236}">
                <a16:creationId xmlns:a16="http://schemas.microsoft.com/office/drawing/2014/main" id="{384E3F04-7158-DFAF-2A5F-1E07FC70A899}"/>
              </a:ext>
            </a:extLst>
          </p:cNvPr>
          <p:cNvSpPr txBox="1"/>
          <p:nvPr/>
        </p:nvSpPr>
        <p:spPr>
          <a:xfrm>
            <a:off x="21211" y="819821"/>
            <a:ext cx="12179430"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282185361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AA870-AF36-60C9-8F17-99A490C7B4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245F0-B823-8A34-FAE7-20364F55B791}"/>
              </a:ext>
            </a:extLst>
          </p:cNvPr>
          <p:cNvSpPr>
            <a:spLocks noGrp="1"/>
          </p:cNvSpPr>
          <p:nvPr>
            <p:ph type="sldNum" sz="quarter" idx="12"/>
          </p:nvPr>
        </p:nvSpPr>
        <p:spPr/>
        <p:txBody>
          <a:bodyPr/>
          <a:lstStyle/>
          <a:p>
            <a:fld id="{4A777409-9C5A-4B07-8E32-19F22F7D558C}" type="slidenum">
              <a:rPr lang="en-IN" smtClean="0"/>
              <a:t>318</a:t>
            </a:fld>
            <a:endParaRPr lang="en-IN" dirty="0"/>
          </a:p>
        </p:txBody>
      </p:sp>
      <p:sp>
        <p:nvSpPr>
          <p:cNvPr id="5" name="TextBox 4">
            <a:extLst>
              <a:ext uri="{FF2B5EF4-FFF2-40B4-BE49-F238E27FC236}">
                <a16:creationId xmlns:a16="http://schemas.microsoft.com/office/drawing/2014/main" id="{E2C172E4-C6DD-FB49-93AE-C68A3ADF70BD}"/>
              </a:ext>
            </a:extLst>
          </p:cNvPr>
          <p:cNvSpPr txBox="1"/>
          <p:nvPr/>
        </p:nvSpPr>
        <p:spPr>
          <a:xfrm>
            <a:off x="86412" y="865464"/>
            <a:ext cx="12019175" cy="5355312"/>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23333059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D97203-9B2E-7F08-7CB4-1526F2066D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DE94BA-7AC2-DA14-320F-956047E499C0}"/>
              </a:ext>
            </a:extLst>
          </p:cNvPr>
          <p:cNvSpPr>
            <a:spLocks noGrp="1"/>
          </p:cNvSpPr>
          <p:nvPr>
            <p:ph type="sldNum" sz="quarter" idx="12"/>
          </p:nvPr>
        </p:nvSpPr>
        <p:spPr/>
        <p:txBody>
          <a:bodyPr/>
          <a:lstStyle/>
          <a:p>
            <a:fld id="{4A777409-9C5A-4B07-8E32-19F22F7D558C}" type="slidenum">
              <a:rPr lang="en-IN" smtClean="0"/>
              <a:t>319</a:t>
            </a:fld>
            <a:endParaRPr lang="en-IN" dirty="0"/>
          </a:p>
        </p:txBody>
      </p:sp>
      <p:sp>
        <p:nvSpPr>
          <p:cNvPr id="5" name="TextBox 4">
            <a:extLst>
              <a:ext uri="{FF2B5EF4-FFF2-40B4-BE49-F238E27FC236}">
                <a16:creationId xmlns:a16="http://schemas.microsoft.com/office/drawing/2014/main" id="{5B873FDC-12C5-5472-0001-DCCDBC0E798E}"/>
              </a:ext>
            </a:extLst>
          </p:cNvPr>
          <p:cNvSpPr txBox="1"/>
          <p:nvPr/>
        </p:nvSpPr>
        <p:spPr>
          <a:xfrm>
            <a:off x="339365" y="889843"/>
            <a:ext cx="12264272"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a:t>
            </a:r>
          </a:p>
        </p:txBody>
      </p:sp>
    </p:spTree>
    <p:extLst>
      <p:ext uri="{BB962C8B-B14F-4D97-AF65-F5344CB8AC3E}">
        <p14:creationId xmlns:p14="http://schemas.microsoft.com/office/powerpoint/2010/main" val="3548230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BDB925-86CA-D578-6810-A3406D4FBF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B2E517-1ED2-7BD6-C193-BE61C6663860}"/>
              </a:ext>
            </a:extLst>
          </p:cNvPr>
          <p:cNvSpPr>
            <a:spLocks noGrp="1"/>
          </p:cNvSpPr>
          <p:nvPr>
            <p:ph type="sldNum" sz="quarter" idx="12"/>
          </p:nvPr>
        </p:nvSpPr>
        <p:spPr/>
        <p:txBody>
          <a:bodyPr/>
          <a:lstStyle/>
          <a:p>
            <a:fld id="{4A777409-9C5A-4B07-8E32-19F22F7D558C}" type="slidenum">
              <a:rPr lang="en-IN" smtClean="0"/>
              <a:t>320</a:t>
            </a:fld>
            <a:endParaRPr lang="en-IN" dirty="0"/>
          </a:p>
        </p:txBody>
      </p:sp>
      <p:sp>
        <p:nvSpPr>
          <p:cNvPr id="5" name="TextBox 4">
            <a:extLst>
              <a:ext uri="{FF2B5EF4-FFF2-40B4-BE49-F238E27FC236}">
                <a16:creationId xmlns:a16="http://schemas.microsoft.com/office/drawing/2014/main" id="{432A1EC7-0532-62C9-CC67-88D3CF1EF305}"/>
              </a:ext>
            </a:extLst>
          </p:cNvPr>
          <p:cNvSpPr txBox="1"/>
          <p:nvPr/>
        </p:nvSpPr>
        <p:spPr>
          <a:xfrm>
            <a:off x="989028" y="562954"/>
            <a:ext cx="10030905" cy="400110"/>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F7FB26-639F-FFBE-789B-325F0364C2C6}"/>
              </a:ext>
            </a:extLst>
          </p:cNvPr>
          <p:cNvSpPr txBox="1"/>
          <p:nvPr/>
        </p:nvSpPr>
        <p:spPr>
          <a:xfrm>
            <a:off x="278089" y="1185123"/>
            <a:ext cx="10892673" cy="369332"/>
          </a:xfrm>
          <a:prstGeom prst="rect">
            <a:avLst/>
          </a:prstGeom>
          <a:noFill/>
        </p:spPr>
        <p:txBody>
          <a:bodyPr wrap="square">
            <a:spAutoFit/>
          </a:bodyPr>
          <a:lstStyle/>
          <a:p>
            <a:r>
              <a:rPr lang="en-IN" dirty="0" err="1"/>
              <a:t>UserInterface.CUSTOMER_ADDED</a:t>
            </a:r>
            <a:r>
              <a:rPr lang="en-IN" dirty="0"/>
              <a:t> = Customer added successfully with customer id : </a:t>
            </a:r>
          </a:p>
        </p:txBody>
      </p:sp>
      <p:sp>
        <p:nvSpPr>
          <p:cNvPr id="9" name="TextBox 8">
            <a:extLst>
              <a:ext uri="{FF2B5EF4-FFF2-40B4-BE49-F238E27FC236}">
                <a16:creationId xmlns:a16="http://schemas.microsoft.com/office/drawing/2014/main" id="{8464E959-B909-EADF-D3D9-B361BF62CA57}"/>
              </a:ext>
            </a:extLst>
          </p:cNvPr>
          <p:cNvSpPr txBox="1"/>
          <p:nvPr/>
        </p:nvSpPr>
        <p:spPr>
          <a:xfrm>
            <a:off x="989028" y="1799237"/>
            <a:ext cx="6099142"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EB225AA-7959-28C7-6157-6D2F5010BF25}"/>
              </a:ext>
            </a:extLst>
          </p:cNvPr>
          <p:cNvSpPr txBox="1"/>
          <p:nvPr/>
        </p:nvSpPr>
        <p:spPr>
          <a:xfrm>
            <a:off x="277303" y="2123733"/>
            <a:ext cx="12094590"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2026805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35C9D-2BD9-61CE-C055-B670E8E273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F2C310-692F-34DB-9A71-479CDCC3A64F}"/>
              </a:ext>
            </a:extLst>
          </p:cNvPr>
          <p:cNvSpPr>
            <a:spLocks noGrp="1"/>
          </p:cNvSpPr>
          <p:nvPr>
            <p:ph type="sldNum" sz="quarter" idx="12"/>
          </p:nvPr>
        </p:nvSpPr>
        <p:spPr/>
        <p:txBody>
          <a:bodyPr/>
          <a:lstStyle/>
          <a:p>
            <a:fld id="{4A777409-9C5A-4B07-8E32-19F22F7D558C}" type="slidenum">
              <a:rPr lang="en-IN" smtClean="0"/>
              <a:t>321</a:t>
            </a:fld>
            <a:endParaRPr lang="en-IN" dirty="0"/>
          </a:p>
        </p:txBody>
      </p:sp>
      <p:sp>
        <p:nvSpPr>
          <p:cNvPr id="5" name="TextBox 4">
            <a:extLst>
              <a:ext uri="{FF2B5EF4-FFF2-40B4-BE49-F238E27FC236}">
                <a16:creationId xmlns:a16="http://schemas.microsoft.com/office/drawing/2014/main" id="{000D66E4-0BBA-C75C-3B50-46F8233E0744}"/>
              </a:ext>
            </a:extLst>
          </p:cNvPr>
          <p:cNvSpPr txBox="1"/>
          <p:nvPr/>
        </p:nvSpPr>
        <p:spPr>
          <a:xfrm>
            <a:off x="62845" y="810096"/>
            <a:ext cx="12066309" cy="5355312"/>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236748092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F8AB88-3C6F-1D26-12FA-FE4FADBB24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7C7F02-142D-3A73-AD3D-A5A56DD26E2A}"/>
              </a:ext>
            </a:extLst>
          </p:cNvPr>
          <p:cNvSpPr>
            <a:spLocks noGrp="1"/>
          </p:cNvSpPr>
          <p:nvPr>
            <p:ph type="sldNum" sz="quarter" idx="12"/>
          </p:nvPr>
        </p:nvSpPr>
        <p:spPr/>
        <p:txBody>
          <a:bodyPr/>
          <a:lstStyle/>
          <a:p>
            <a:fld id="{4A777409-9C5A-4B07-8E32-19F22F7D558C}" type="slidenum">
              <a:rPr lang="en-IN" smtClean="0"/>
              <a:t>322</a:t>
            </a:fld>
            <a:endParaRPr lang="en-IN" dirty="0"/>
          </a:p>
        </p:txBody>
      </p:sp>
      <p:sp>
        <p:nvSpPr>
          <p:cNvPr id="5" name="TextBox 4">
            <a:extLst>
              <a:ext uri="{FF2B5EF4-FFF2-40B4-BE49-F238E27FC236}">
                <a16:creationId xmlns:a16="http://schemas.microsoft.com/office/drawing/2014/main" id="{4B20DE05-EE71-6353-2039-6E1FA78F99E2}"/>
              </a:ext>
            </a:extLst>
          </p:cNvPr>
          <p:cNvSpPr txBox="1"/>
          <p:nvPr/>
        </p:nvSpPr>
        <p:spPr>
          <a:xfrm>
            <a:off x="0" y="789997"/>
            <a:ext cx="11896627" cy="5693866"/>
          </a:xfrm>
          <a:prstGeom prst="rect">
            <a:avLst/>
          </a:prstGeom>
          <a:noFill/>
        </p:spPr>
        <p:txBody>
          <a:bodyPr wrap="square">
            <a:spAutoFit/>
          </a:bodyPr>
          <a:lstStyle/>
          <a:p>
            <a:r>
              <a:rPr lang="en-IN" sz="1400" dirty="0"/>
              <a:t>catch (Exception e) {</a:t>
            </a:r>
          </a:p>
          <a:p>
            <a:r>
              <a:rPr lang="en-IN" sz="1400" dirty="0"/>
              <a:t>			String message = </a:t>
            </a:r>
            <a:r>
              <a:rPr lang="en-IN" sz="1400" dirty="0" err="1"/>
              <a:t>environment.getProperty</a:t>
            </a:r>
            <a:r>
              <a:rPr lang="en-IN" sz="1400" dirty="0"/>
              <a:t>(</a:t>
            </a:r>
            <a:r>
              <a:rPr lang="en-IN" sz="1400" dirty="0" err="1"/>
              <a:t>e.getMessage</a:t>
            </a:r>
            <a:r>
              <a:rPr lang="en-IN" sz="1400" dirty="0"/>
              <a:t>(),"Some exception occurred. Please check log file for more details!!");</a:t>
            </a:r>
          </a:p>
          <a:p>
            <a:r>
              <a:rPr lang="en-IN" sz="1400" dirty="0"/>
              <a:t>			LOGGER.info(message);</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customerDTO.setName</a:t>
            </a:r>
            <a:r>
              <a:rPr lang="en-IN" sz="1400" dirty="0"/>
              <a:t>("Ron");</a:t>
            </a:r>
          </a:p>
          <a:p>
            <a:r>
              <a:rPr lang="en-IN" sz="1400" dirty="0"/>
              <a:t>			</a:t>
            </a:r>
            <a:r>
              <a:rPr lang="en-IN" sz="1400" dirty="0" err="1"/>
              <a:t>customerDTO.setEmailId</a:t>
            </a:r>
            <a:r>
              <a:rPr lang="en-IN" sz="1400" dirty="0"/>
              <a:t>("ron@hnd.com");</a:t>
            </a:r>
          </a:p>
          <a:p>
            <a:r>
              <a:rPr lang="en-IN" sz="1400" dirty="0"/>
              <a:t>			</a:t>
            </a:r>
            <a:r>
              <a:rPr lang="en-IN" sz="1400" dirty="0" err="1"/>
              <a:t>customerDTO.setDateOfBirth</a:t>
            </a:r>
            <a:r>
              <a:rPr lang="en-IN" sz="1400" dirty="0"/>
              <a:t>(</a:t>
            </a:r>
            <a:r>
              <a:rPr lang="en-IN" sz="1400" dirty="0" err="1"/>
              <a:t>LocalDate.of</a:t>
            </a:r>
            <a:r>
              <a:rPr lang="en-IN" sz="1400" dirty="0"/>
              <a:t>(1993, 03, 24));</a:t>
            </a:r>
          </a:p>
          <a:p>
            <a:r>
              <a:rPr lang="en-IN" sz="1400" dirty="0"/>
              <a:t>			</a:t>
            </a:r>
            <a:r>
              <a:rPr lang="en-IN" sz="1400" dirty="0" err="1"/>
              <a:t>AddressDTO</a:t>
            </a:r>
            <a:r>
              <a:rPr lang="en-IN" sz="1400" dirty="0"/>
              <a:t> </a:t>
            </a:r>
            <a:r>
              <a:rPr lang="en-IN" sz="1400" dirty="0" err="1"/>
              <a:t>addressDTO</a:t>
            </a:r>
            <a:r>
              <a:rPr lang="en-IN" sz="1400" dirty="0"/>
              <a:t> = new </a:t>
            </a:r>
            <a:r>
              <a:rPr lang="en-IN" sz="1400" dirty="0" err="1"/>
              <a:t>AddressDTO</a:t>
            </a:r>
            <a:r>
              <a:rPr lang="en-IN" sz="1400" dirty="0"/>
              <a:t>();</a:t>
            </a:r>
          </a:p>
          <a:p>
            <a:r>
              <a:rPr lang="en-IN" sz="1400" dirty="0"/>
              <a:t>			</a:t>
            </a:r>
            <a:r>
              <a:rPr lang="en-IN" sz="1400" dirty="0" err="1"/>
              <a:t>addressDTO.setAddressId</a:t>
            </a:r>
            <a:r>
              <a:rPr lang="en-IN" sz="1400" dirty="0"/>
              <a:t>(103L);</a:t>
            </a:r>
          </a:p>
          <a:p>
            <a:r>
              <a:rPr lang="en-IN" sz="1400" dirty="0"/>
              <a:t>			</a:t>
            </a:r>
            <a:r>
              <a:rPr lang="en-IN" sz="1400" dirty="0" err="1"/>
              <a:t>addressDTO.setCity</a:t>
            </a:r>
            <a:r>
              <a:rPr lang="en-IN" sz="1400" dirty="0"/>
              <a:t>("Albany");</a:t>
            </a:r>
          </a:p>
          <a:p>
            <a:r>
              <a:rPr lang="en-IN" sz="1400" dirty="0"/>
              <a:t>			</a:t>
            </a:r>
            <a:r>
              <a:rPr lang="en-IN" sz="1400" dirty="0" err="1"/>
              <a:t>addressDTO.setStreet</a:t>
            </a:r>
            <a:r>
              <a:rPr lang="en-IN" sz="1400" dirty="0"/>
              <a:t>("93 Taylor Road");</a:t>
            </a:r>
          </a:p>
          <a:p>
            <a:r>
              <a:rPr lang="en-IN" sz="1400" dirty="0"/>
              <a:t>			</a:t>
            </a:r>
            <a:r>
              <a:rPr lang="en-IN" sz="1400" dirty="0" err="1"/>
              <a:t>customerDTO.setAddress</a:t>
            </a:r>
            <a:r>
              <a:rPr lang="en-IN" sz="1400" dirty="0"/>
              <a:t>(</a:t>
            </a:r>
            <a:r>
              <a:rPr lang="en-IN" sz="1400" dirty="0" err="1"/>
              <a:t>addressDTO</a:t>
            </a:r>
            <a:r>
              <a:rPr lang="en-IN" sz="1400" dirty="0"/>
              <a:t>);</a:t>
            </a:r>
          </a:p>
          <a:p>
            <a:r>
              <a:rPr lang="en-IN" sz="1400" dirty="0"/>
              <a:t>			Integer </a:t>
            </a:r>
            <a:r>
              <a:rPr lang="en-IN" sz="1400" dirty="0" err="1"/>
              <a:t>customerId</a:t>
            </a:r>
            <a:r>
              <a:rPr lang="en-IN" sz="1400" dirty="0"/>
              <a:t> = </a:t>
            </a:r>
            <a:r>
              <a:rPr lang="en-IN" sz="1400" dirty="0" err="1"/>
              <a:t>customerService.addCustomer</a:t>
            </a:r>
            <a:r>
              <a:rPr lang="en-IN" sz="1400" dirty="0"/>
              <a:t>(</a:t>
            </a:r>
            <a:r>
              <a:rPr lang="en-IN" sz="1400" dirty="0" err="1"/>
              <a:t>customerDTO</a:t>
            </a:r>
            <a:r>
              <a:rPr lang="en-IN" sz="1400" dirty="0"/>
              <a:t>);</a:t>
            </a:r>
          </a:p>
          <a:p>
            <a:r>
              <a:rPr lang="en-IN" sz="1400" dirty="0"/>
              <a:t>			LOGGER.info("\n" + </a:t>
            </a:r>
            <a:r>
              <a:rPr lang="en-IN" sz="1400" dirty="0" err="1"/>
              <a:t>environment.getProperty</a:t>
            </a:r>
            <a:r>
              <a:rPr lang="en-IN" sz="1400" dirty="0"/>
              <a:t>("</a:t>
            </a:r>
            <a:r>
              <a:rPr lang="en-IN" sz="1400" dirty="0" err="1"/>
              <a:t>UserInterface.CUSTOMER_ADDED</a:t>
            </a:r>
            <a:r>
              <a:rPr lang="en-IN" sz="1400" dirty="0"/>
              <a:t>") + </a:t>
            </a:r>
            <a:r>
              <a:rPr lang="en-IN" sz="1400" dirty="0" err="1"/>
              <a:t>customerId</a:t>
            </a:r>
            <a:r>
              <a:rPr lang="en-IN" sz="1400" dirty="0"/>
              <a:t>);</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(),"Some exception occurred.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1589130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EFCCEB-0763-25C8-1970-E61D146763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A00227-BCF7-07BC-4532-98B6CAACF640}"/>
              </a:ext>
            </a:extLst>
          </p:cNvPr>
          <p:cNvSpPr>
            <a:spLocks noGrp="1"/>
          </p:cNvSpPr>
          <p:nvPr>
            <p:ph type="sldNum" sz="quarter" idx="12"/>
          </p:nvPr>
        </p:nvSpPr>
        <p:spPr/>
        <p:txBody>
          <a:bodyPr/>
          <a:lstStyle/>
          <a:p>
            <a:fld id="{4A777409-9C5A-4B07-8E32-19F22F7D558C}" type="slidenum">
              <a:rPr lang="en-IN" smtClean="0"/>
              <a:t>323</a:t>
            </a:fld>
            <a:endParaRPr lang="en-IN" dirty="0"/>
          </a:p>
        </p:txBody>
      </p:sp>
      <p:sp>
        <p:nvSpPr>
          <p:cNvPr id="5" name="TextBox 4">
            <a:extLst>
              <a:ext uri="{FF2B5EF4-FFF2-40B4-BE49-F238E27FC236}">
                <a16:creationId xmlns:a16="http://schemas.microsoft.com/office/drawing/2014/main" id="{69D307E3-13CA-F8DE-BA8C-33EC36FA0FF2}"/>
              </a:ext>
            </a:extLst>
          </p:cNvPr>
          <p:cNvSpPr txBox="1"/>
          <p:nvPr/>
        </p:nvSpPr>
        <p:spPr>
          <a:xfrm>
            <a:off x="989029" y="612990"/>
            <a:ext cx="9663260" cy="707886"/>
          </a:xfrm>
          <a:prstGeom prst="rect">
            <a:avLst/>
          </a:prstGeom>
          <a:noFill/>
        </p:spPr>
        <p:txBody>
          <a:bodyPr wrap="square">
            <a:spAutoFit/>
          </a:bodyPr>
          <a:lstStyle/>
          <a:p>
            <a:r>
              <a:rPr lang="en-US" sz="2000" b="1" dirty="0">
                <a:solidFill>
                  <a:schemeClr val="tx1">
                    <a:lumMod val="65000"/>
                    <a:lumOff val="35000"/>
                  </a:schemeClr>
                </a:solidFill>
                <a:effectLst/>
              </a:rPr>
              <a:t>Step 20:</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BABEEA64-501D-A224-1D2B-487B85679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381" y="1614774"/>
            <a:ext cx="7344800" cy="1250974"/>
          </a:xfrm>
          <a:prstGeom prst="rect">
            <a:avLst/>
          </a:prstGeom>
        </p:spPr>
      </p:pic>
      <p:sp>
        <p:nvSpPr>
          <p:cNvPr id="9" name="TextBox 8">
            <a:extLst>
              <a:ext uri="{FF2B5EF4-FFF2-40B4-BE49-F238E27FC236}">
                <a16:creationId xmlns:a16="http://schemas.microsoft.com/office/drawing/2014/main" id="{63B83EC4-6908-5DCE-3685-D5016CA66F9D}"/>
              </a:ext>
            </a:extLst>
          </p:cNvPr>
          <p:cNvSpPr txBox="1"/>
          <p:nvPr/>
        </p:nvSpPr>
        <p:spPr>
          <a:xfrm>
            <a:off x="174396" y="3105834"/>
            <a:ext cx="11825926" cy="400110"/>
          </a:xfrm>
          <a:prstGeom prst="rect">
            <a:avLst/>
          </a:prstGeom>
          <a:noFill/>
        </p:spPr>
        <p:txBody>
          <a:bodyPr wrap="square">
            <a:spAutoFit/>
          </a:bodyPr>
          <a:lstStyle/>
          <a:p>
            <a:r>
              <a:rPr lang="en-US" sz="2000" b="1" dirty="0">
                <a:solidFill>
                  <a:schemeClr val="tx1">
                    <a:lumMod val="65000"/>
                    <a:lumOff val="35000"/>
                  </a:schemeClr>
                </a:solidFill>
              </a:rPr>
              <a:t>Step 21:</a:t>
            </a:r>
            <a:r>
              <a:rPr lang="en-US" sz="2000" dirty="0">
                <a:solidFill>
                  <a:schemeClr val="tx1">
                    <a:lumMod val="65000"/>
                    <a:lumOff val="35000"/>
                  </a:schemeClr>
                </a:solidFill>
              </a:rPr>
              <a:t> Add </a:t>
            </a:r>
            <a:r>
              <a:rPr lang="en-US" sz="2000" dirty="0" err="1">
                <a:solidFill>
                  <a:schemeClr val="tx1">
                    <a:lumMod val="65000"/>
                    <a:lumOff val="35000"/>
                  </a:schemeClr>
                </a:solidFill>
              </a:rPr>
              <a:t>updateAddress</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4A9E42-4C39-5847-C757-FC197D73C343}"/>
              </a:ext>
            </a:extLst>
          </p:cNvPr>
          <p:cNvSpPr txBox="1"/>
          <p:nvPr/>
        </p:nvSpPr>
        <p:spPr>
          <a:xfrm>
            <a:off x="174396" y="3659687"/>
            <a:ext cx="11759938"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56023215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2A77D8-E0B6-5AD8-0AA0-62C1DE70C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A17F1B-F61D-9792-5EBD-3947D07EFFEC}"/>
              </a:ext>
            </a:extLst>
          </p:cNvPr>
          <p:cNvSpPr>
            <a:spLocks noGrp="1"/>
          </p:cNvSpPr>
          <p:nvPr>
            <p:ph type="sldNum" sz="quarter" idx="12"/>
          </p:nvPr>
        </p:nvSpPr>
        <p:spPr/>
        <p:txBody>
          <a:bodyPr/>
          <a:lstStyle/>
          <a:p>
            <a:fld id="{4A777409-9C5A-4B07-8E32-19F22F7D558C}" type="slidenum">
              <a:rPr lang="en-IN" smtClean="0"/>
              <a:t>324</a:t>
            </a:fld>
            <a:endParaRPr lang="en-IN" dirty="0"/>
          </a:p>
        </p:txBody>
      </p:sp>
      <p:sp>
        <p:nvSpPr>
          <p:cNvPr id="5" name="TextBox 4">
            <a:extLst>
              <a:ext uri="{FF2B5EF4-FFF2-40B4-BE49-F238E27FC236}">
                <a16:creationId xmlns:a16="http://schemas.microsoft.com/office/drawing/2014/main" id="{08D7EB34-8D91-039D-CC8D-6D74757825EE}"/>
              </a:ext>
            </a:extLst>
          </p:cNvPr>
          <p:cNvSpPr txBox="1"/>
          <p:nvPr/>
        </p:nvSpPr>
        <p:spPr>
          <a:xfrm>
            <a:off x="815419" y="641270"/>
            <a:ext cx="10638148" cy="707886"/>
          </a:xfrm>
          <a:prstGeom prst="rect">
            <a:avLst/>
          </a:prstGeom>
          <a:noFill/>
        </p:spPr>
        <p:txBody>
          <a:bodyPr wrap="square">
            <a:spAutoFit/>
          </a:bodyPr>
          <a:lstStyle/>
          <a:p>
            <a:r>
              <a:rPr lang="en-US" sz="2000" b="1" dirty="0">
                <a:solidFill>
                  <a:schemeClr val="tx1">
                    <a:lumMod val="65000"/>
                    <a:lumOff val="35000"/>
                  </a:schemeClr>
                </a:solidFill>
              </a:rPr>
              <a:t>Step 22:</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updateAddress</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update address detail for a customer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D6CB96F-0786-2733-DF3D-72EF9B453837}"/>
              </a:ext>
            </a:extLst>
          </p:cNvPr>
          <p:cNvSpPr txBox="1"/>
          <p:nvPr/>
        </p:nvSpPr>
        <p:spPr>
          <a:xfrm>
            <a:off x="245097" y="1349156"/>
            <a:ext cx="12028602"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146976932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6613D1-283B-FF5D-52A6-0D4971A87A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E3A632-FD6D-4C00-2D3E-17F37ED04FDB}"/>
              </a:ext>
            </a:extLst>
          </p:cNvPr>
          <p:cNvSpPr>
            <a:spLocks noGrp="1"/>
          </p:cNvSpPr>
          <p:nvPr>
            <p:ph type="sldNum" sz="quarter" idx="12"/>
          </p:nvPr>
        </p:nvSpPr>
        <p:spPr/>
        <p:txBody>
          <a:bodyPr/>
          <a:lstStyle/>
          <a:p>
            <a:fld id="{4A777409-9C5A-4B07-8E32-19F22F7D558C}" type="slidenum">
              <a:rPr lang="en-IN" smtClean="0"/>
              <a:t>325</a:t>
            </a:fld>
            <a:endParaRPr lang="en-IN" dirty="0"/>
          </a:p>
        </p:txBody>
      </p:sp>
      <p:sp>
        <p:nvSpPr>
          <p:cNvPr id="5" name="TextBox 4">
            <a:extLst>
              <a:ext uri="{FF2B5EF4-FFF2-40B4-BE49-F238E27FC236}">
                <a16:creationId xmlns:a16="http://schemas.microsoft.com/office/drawing/2014/main" id="{7E90FDE6-90A6-357C-C87E-A1A141B2ABF2}"/>
              </a:ext>
            </a:extLst>
          </p:cNvPr>
          <p:cNvSpPr txBox="1"/>
          <p:nvPr/>
        </p:nvSpPr>
        <p:spPr>
          <a:xfrm>
            <a:off x="122548" y="900295"/>
            <a:ext cx="11946903" cy="5355312"/>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63816605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1F43-2FD4-2C4B-A4A4-A109E4488D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8AB9E7-18CB-1A7B-F89B-25BFD6BAA706}"/>
              </a:ext>
            </a:extLst>
          </p:cNvPr>
          <p:cNvSpPr>
            <a:spLocks noGrp="1"/>
          </p:cNvSpPr>
          <p:nvPr>
            <p:ph type="sldNum" sz="quarter" idx="12"/>
          </p:nvPr>
        </p:nvSpPr>
        <p:spPr/>
        <p:txBody>
          <a:bodyPr/>
          <a:lstStyle/>
          <a:p>
            <a:fld id="{4A777409-9C5A-4B07-8E32-19F22F7D558C}" type="slidenum">
              <a:rPr lang="en-IN" smtClean="0"/>
              <a:t>326</a:t>
            </a:fld>
            <a:endParaRPr lang="en-IN" dirty="0"/>
          </a:p>
        </p:txBody>
      </p:sp>
      <p:sp>
        <p:nvSpPr>
          <p:cNvPr id="5" name="TextBox 4">
            <a:extLst>
              <a:ext uri="{FF2B5EF4-FFF2-40B4-BE49-F238E27FC236}">
                <a16:creationId xmlns:a16="http://schemas.microsoft.com/office/drawing/2014/main" id="{36F04C04-3A31-9AE2-B130-6547C36AE513}"/>
              </a:ext>
            </a:extLst>
          </p:cNvPr>
          <p:cNvSpPr txBox="1"/>
          <p:nvPr/>
        </p:nvSpPr>
        <p:spPr>
          <a:xfrm>
            <a:off x="197963" y="845046"/>
            <a:ext cx="12361682" cy="5693866"/>
          </a:xfrm>
          <a:prstGeom prst="rect">
            <a:avLst/>
          </a:prstGeom>
          <a:noFill/>
        </p:spPr>
        <p:txBody>
          <a:bodyPr wrap="square">
            <a:spAutoFit/>
          </a:bodyPr>
          <a:lstStyle/>
          <a:p>
            <a:r>
              <a:rPr lang="en-IN" sz="1400" dirty="0"/>
              <a:t>@Override</a:t>
            </a:r>
          </a:p>
          <a:p>
            <a:r>
              <a:rPr lang="en-IN" sz="1400" dirty="0"/>
              <a:t>	public Integer </a:t>
            </a:r>
            <a:r>
              <a:rPr lang="en-IN" sz="1400" dirty="0" err="1"/>
              <a:t>addCustomer</a:t>
            </a:r>
            <a:r>
              <a:rPr lang="en-IN" sz="1400" dirty="0"/>
              <a:t>(</a:t>
            </a:r>
            <a:r>
              <a:rPr lang="en-IN" sz="1400" dirty="0" err="1"/>
              <a:t>CustomerDTO</a:t>
            </a:r>
            <a:r>
              <a:rPr lang="en-IN" sz="1400" dirty="0"/>
              <a:t> </a:t>
            </a:r>
            <a:r>
              <a:rPr lang="en-IN" sz="1400" dirty="0" err="1"/>
              <a:t>customerDTO</a:t>
            </a:r>
            <a:r>
              <a:rPr lang="en-IN" sz="1400" dirty="0"/>
              <a:t>) {</a:t>
            </a:r>
          </a:p>
          <a:p>
            <a:r>
              <a:rPr lang="en-IN" sz="1400" dirty="0"/>
              <a:t>		Customer </a:t>
            </a:r>
            <a:r>
              <a:rPr lang="en-IN" sz="1400" dirty="0" err="1"/>
              <a:t>customer</a:t>
            </a:r>
            <a:r>
              <a:rPr lang="en-IN" sz="1400" dirty="0"/>
              <a:t> = new Customer();</a:t>
            </a:r>
          </a:p>
          <a:p>
            <a:r>
              <a:rPr lang="en-IN" sz="1400" dirty="0"/>
              <a:t>		</a:t>
            </a:r>
            <a:r>
              <a:rPr lang="en-IN" sz="1400" dirty="0" err="1"/>
              <a:t>customer.setCustomerId</a:t>
            </a:r>
            <a:r>
              <a:rPr lang="en-IN" sz="1400" dirty="0"/>
              <a:t>(</a:t>
            </a:r>
            <a:r>
              <a:rPr lang="en-IN" sz="1400" dirty="0" err="1"/>
              <a:t>customerDTO.getCustomerId</a:t>
            </a:r>
            <a:r>
              <a:rPr lang="en-IN" sz="1400" dirty="0"/>
              <a:t>());</a:t>
            </a:r>
          </a:p>
          <a:p>
            <a:r>
              <a:rPr lang="en-IN" sz="1400" dirty="0"/>
              <a:t>		</a:t>
            </a:r>
            <a:r>
              <a:rPr lang="en-IN" sz="1400" dirty="0" err="1"/>
              <a:t>customer.setDateOfBirth</a:t>
            </a:r>
            <a:r>
              <a:rPr lang="en-IN" sz="1400" dirty="0"/>
              <a:t>(</a:t>
            </a:r>
            <a:r>
              <a:rPr lang="en-IN" sz="1400" dirty="0" err="1"/>
              <a:t>customerDTO.getDateOfBirth</a:t>
            </a:r>
            <a:r>
              <a:rPr lang="en-IN" sz="1400" dirty="0"/>
              <a:t>());</a:t>
            </a:r>
          </a:p>
          <a:p>
            <a:r>
              <a:rPr lang="en-IN" sz="1400" dirty="0"/>
              <a:t>		</a:t>
            </a:r>
            <a:r>
              <a:rPr lang="en-IN" sz="1400" dirty="0" err="1"/>
              <a:t>customer.setEmailId</a:t>
            </a:r>
            <a:r>
              <a:rPr lang="en-IN" sz="1400" dirty="0"/>
              <a:t>(</a:t>
            </a:r>
            <a:r>
              <a:rPr lang="en-IN" sz="1400" dirty="0" err="1"/>
              <a:t>customerDTO.getEmailId</a:t>
            </a:r>
            <a:r>
              <a:rPr lang="en-IN" sz="1400" dirty="0"/>
              <a:t>());</a:t>
            </a:r>
          </a:p>
          <a:p>
            <a:r>
              <a:rPr lang="en-IN" sz="1400" dirty="0"/>
              <a:t>		</a:t>
            </a:r>
            <a:r>
              <a:rPr lang="en-IN" sz="1400" dirty="0" err="1"/>
              <a:t>customer.setName</a:t>
            </a:r>
            <a:r>
              <a:rPr lang="en-IN" sz="1400" dirty="0"/>
              <a:t>(</a:t>
            </a:r>
            <a:r>
              <a:rPr lang="en-IN" sz="1400" dirty="0" err="1"/>
              <a:t>customerDTO.getName</a:t>
            </a:r>
            <a:r>
              <a:rPr lang="en-IN" sz="1400" dirty="0"/>
              <a:t>());</a:t>
            </a:r>
          </a:p>
          <a:p>
            <a:r>
              <a:rPr lang="en-IN" sz="1400" dirty="0"/>
              <a:t>		</a:t>
            </a:r>
          </a:p>
          <a:p>
            <a:r>
              <a:rPr lang="en-IN" sz="1400" dirty="0"/>
              <a:t>		Address </a:t>
            </a:r>
            <a:r>
              <a:rPr lang="en-IN" sz="1400" dirty="0" err="1"/>
              <a:t>address</a:t>
            </a:r>
            <a:r>
              <a:rPr lang="en-IN" sz="1400" dirty="0"/>
              <a:t> = new Address();</a:t>
            </a:r>
          </a:p>
          <a:p>
            <a:r>
              <a:rPr lang="en-IN" sz="1400" dirty="0"/>
              <a:t>		</a:t>
            </a:r>
            <a:r>
              <a:rPr lang="en-IN" sz="1400" dirty="0" err="1"/>
              <a:t>address.setAddressId</a:t>
            </a:r>
            <a:r>
              <a:rPr lang="en-IN" sz="1400" dirty="0"/>
              <a:t>(</a:t>
            </a:r>
            <a:r>
              <a:rPr lang="en-IN" sz="1400" dirty="0" err="1"/>
              <a:t>customerDTO.getAddress</a:t>
            </a:r>
            <a:r>
              <a:rPr lang="en-IN" sz="1400" dirty="0"/>
              <a:t>().</a:t>
            </a:r>
            <a:r>
              <a:rPr lang="en-IN" sz="1400" dirty="0" err="1"/>
              <a:t>getAddressId</a:t>
            </a:r>
            <a:r>
              <a:rPr lang="en-IN" sz="1400" dirty="0"/>
              <a:t>());</a:t>
            </a:r>
          </a:p>
          <a:p>
            <a:r>
              <a:rPr lang="en-IN" sz="1400" dirty="0"/>
              <a:t>		</a:t>
            </a:r>
            <a:r>
              <a:rPr lang="en-IN" sz="1400" dirty="0" err="1"/>
              <a:t>address.setCity</a:t>
            </a:r>
            <a:r>
              <a:rPr lang="en-IN" sz="1400" dirty="0"/>
              <a:t>(</a:t>
            </a:r>
            <a:r>
              <a:rPr lang="en-IN" sz="1400" dirty="0" err="1"/>
              <a:t>customerDTO.getAddress</a:t>
            </a:r>
            <a:r>
              <a:rPr lang="en-IN" sz="1400" dirty="0"/>
              <a:t>().</a:t>
            </a:r>
            <a:r>
              <a:rPr lang="en-IN" sz="1400" dirty="0" err="1"/>
              <a:t>getCity</a:t>
            </a:r>
            <a:r>
              <a:rPr lang="en-IN" sz="1400" dirty="0"/>
              <a:t>());</a:t>
            </a:r>
          </a:p>
          <a:p>
            <a:r>
              <a:rPr lang="en-IN" sz="1400" dirty="0"/>
              <a:t>		</a:t>
            </a:r>
            <a:r>
              <a:rPr lang="en-IN" sz="1400" dirty="0" err="1"/>
              <a:t>address.setStreet</a:t>
            </a:r>
            <a:r>
              <a:rPr lang="en-IN" sz="1400" dirty="0"/>
              <a:t>(</a:t>
            </a:r>
            <a:r>
              <a:rPr lang="en-IN" sz="1400" dirty="0" err="1"/>
              <a:t>customerDTO.getAddress</a:t>
            </a:r>
            <a:r>
              <a:rPr lang="en-IN" sz="1400" dirty="0"/>
              <a:t>().</a:t>
            </a:r>
            <a:r>
              <a:rPr lang="en-IN" sz="1400" dirty="0" err="1"/>
              <a:t>getStreet</a:t>
            </a:r>
            <a:r>
              <a:rPr lang="en-IN" sz="1400" dirty="0"/>
              <a:t>());</a:t>
            </a:r>
          </a:p>
          <a:p>
            <a:r>
              <a:rPr lang="en-IN" sz="1400" dirty="0"/>
              <a:t>		</a:t>
            </a:r>
          </a:p>
          <a:p>
            <a:r>
              <a:rPr lang="en-IN" sz="1400" dirty="0"/>
              <a:t>		</a:t>
            </a:r>
            <a:r>
              <a:rPr lang="en-IN" sz="1400" dirty="0" err="1"/>
              <a:t>customer.setAddress</a:t>
            </a:r>
            <a:r>
              <a:rPr lang="en-IN" sz="1400" dirty="0"/>
              <a:t>(address);</a:t>
            </a:r>
          </a:p>
          <a:p>
            <a:r>
              <a:rPr lang="en-IN" sz="1400" dirty="0"/>
              <a:t>		</a:t>
            </a:r>
            <a:r>
              <a:rPr lang="en-IN" sz="1400" dirty="0" err="1"/>
              <a:t>customerRepository.save</a:t>
            </a:r>
            <a:r>
              <a:rPr lang="en-IN" sz="1400" dirty="0"/>
              <a:t>(customer);</a:t>
            </a:r>
          </a:p>
          <a:p>
            <a:r>
              <a:rPr lang="en-IN" sz="1400" dirty="0"/>
              <a:t>		return </a:t>
            </a:r>
            <a:r>
              <a:rPr lang="en-IN" sz="1400" dirty="0" err="1"/>
              <a:t>customer.getCustomerId</a:t>
            </a:r>
            <a:r>
              <a:rPr lang="en-IN" sz="1400" dirty="0"/>
              <a:t>();</a:t>
            </a:r>
          </a:p>
          <a:p>
            <a:r>
              <a:rPr lang="en-IN" sz="1400" dirty="0"/>
              <a:t>	}</a:t>
            </a:r>
          </a:p>
          <a:p>
            <a:r>
              <a:rPr lang="en-IN" sz="1400" dirty="0"/>
              <a:t>	@Override</a:t>
            </a:r>
          </a:p>
          <a:p>
            <a:r>
              <a:rPr lang="en-IN" sz="1400" dirty="0"/>
              <a:t>	public void </a:t>
            </a:r>
            <a:r>
              <a:rPr lang="en-IN" sz="1400" dirty="0" err="1"/>
              <a:t>updateAddress</a:t>
            </a:r>
            <a:r>
              <a:rPr lang="en-IN" sz="1400" dirty="0"/>
              <a:t>(Integer </a:t>
            </a:r>
            <a:r>
              <a:rPr lang="en-IN" sz="1400" dirty="0" err="1"/>
              <a:t>customerId</a:t>
            </a:r>
            <a:r>
              <a:rPr lang="en-IN" sz="1400" dirty="0"/>
              <a:t>, </a:t>
            </a:r>
            <a:r>
              <a:rPr lang="en-IN" sz="1400" dirty="0" err="1"/>
              <a:t>AddressDTO</a:t>
            </a:r>
            <a:r>
              <a:rPr lang="en-IN" sz="1400" dirty="0"/>
              <a:t> </a:t>
            </a:r>
            <a:r>
              <a:rPr lang="en-IN" sz="1400" dirty="0" err="1"/>
              <a:t>addressDTO</a:t>
            </a:r>
            <a:r>
              <a:rPr lang="en-IN" sz="1400" dirty="0"/>
              <a:t>) throws </a:t>
            </a:r>
            <a:r>
              <a:rPr lang="en-IN" sz="1400" dirty="0" err="1"/>
              <a:t>hndBankException</a:t>
            </a:r>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 -&gt; new </a:t>
            </a:r>
            <a:r>
              <a:rPr lang="en-IN" sz="1400" dirty="0" err="1"/>
              <a:t>hndBankException</a:t>
            </a:r>
            <a:r>
              <a:rPr lang="en-IN" sz="1400" dirty="0"/>
              <a:t>("</a:t>
            </a:r>
            <a:r>
              <a:rPr lang="en-IN" sz="1400" dirty="0" err="1"/>
              <a:t>Service.INVALID_CUSTOMERID</a:t>
            </a:r>
            <a:r>
              <a:rPr lang="en-IN" sz="1400" dirty="0"/>
              <a:t>"));</a:t>
            </a:r>
          </a:p>
          <a:p>
            <a:r>
              <a:rPr lang="en-IN" sz="1400" dirty="0"/>
              <a:t>		Address </a:t>
            </a:r>
            <a:r>
              <a:rPr lang="en-IN" sz="1400" dirty="0" err="1"/>
              <a:t>address</a:t>
            </a:r>
            <a:r>
              <a:rPr lang="en-IN" sz="1400" dirty="0"/>
              <a:t> = </a:t>
            </a:r>
            <a:r>
              <a:rPr lang="en-IN" sz="1400" dirty="0" err="1"/>
              <a:t>customer.getAddress</a:t>
            </a:r>
            <a:r>
              <a:rPr lang="en-IN" sz="1400" dirty="0"/>
              <a:t>();</a:t>
            </a:r>
          </a:p>
          <a:p>
            <a:r>
              <a:rPr lang="en-IN" sz="1400" dirty="0"/>
              <a:t>		</a:t>
            </a:r>
            <a:r>
              <a:rPr lang="en-IN" sz="1400" dirty="0" err="1"/>
              <a:t>address.setCity</a:t>
            </a:r>
            <a:r>
              <a:rPr lang="en-IN" sz="1400" dirty="0"/>
              <a:t>(</a:t>
            </a:r>
            <a:r>
              <a:rPr lang="en-IN" sz="1400" dirty="0" err="1"/>
              <a:t>addressDTO.getCity</a:t>
            </a:r>
            <a:r>
              <a:rPr lang="en-IN" sz="1400" dirty="0"/>
              <a:t>());</a:t>
            </a:r>
          </a:p>
          <a:p>
            <a:r>
              <a:rPr lang="en-IN" sz="1400" dirty="0"/>
              <a:t>		</a:t>
            </a:r>
            <a:r>
              <a:rPr lang="en-IN" sz="1400" dirty="0" err="1"/>
              <a:t>address.setStreet</a:t>
            </a:r>
            <a:r>
              <a:rPr lang="en-IN" sz="1400" dirty="0"/>
              <a:t>(</a:t>
            </a:r>
            <a:r>
              <a:rPr lang="en-IN" sz="1400" dirty="0" err="1"/>
              <a:t>addressDTO.getStreet</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412514641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AE1930-F13E-6B19-3C0E-27A82BF0CF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17D7EB-0BE6-B840-01BB-551341066C05}"/>
              </a:ext>
            </a:extLst>
          </p:cNvPr>
          <p:cNvSpPr>
            <a:spLocks noGrp="1"/>
          </p:cNvSpPr>
          <p:nvPr>
            <p:ph type="sldNum" sz="quarter" idx="12"/>
          </p:nvPr>
        </p:nvSpPr>
        <p:spPr/>
        <p:txBody>
          <a:bodyPr/>
          <a:lstStyle/>
          <a:p>
            <a:fld id="{4A777409-9C5A-4B07-8E32-19F22F7D558C}" type="slidenum">
              <a:rPr lang="en-IN" smtClean="0"/>
              <a:t>327</a:t>
            </a:fld>
            <a:endParaRPr lang="en-IN" dirty="0"/>
          </a:p>
        </p:txBody>
      </p:sp>
      <p:sp>
        <p:nvSpPr>
          <p:cNvPr id="5" name="TextBox 4">
            <a:extLst>
              <a:ext uri="{FF2B5EF4-FFF2-40B4-BE49-F238E27FC236}">
                <a16:creationId xmlns:a16="http://schemas.microsoft.com/office/drawing/2014/main" id="{50D1C860-32CB-74A1-3001-BE09EB461D35}"/>
              </a:ext>
            </a:extLst>
          </p:cNvPr>
          <p:cNvSpPr txBox="1"/>
          <p:nvPr/>
        </p:nvSpPr>
        <p:spPr>
          <a:xfrm>
            <a:off x="909686" y="544100"/>
            <a:ext cx="9761456" cy="400110"/>
          </a:xfrm>
          <a:prstGeom prst="rect">
            <a:avLst/>
          </a:prstGeom>
          <a:noFill/>
        </p:spPr>
        <p:txBody>
          <a:bodyPr wrap="square">
            <a:spAutoFit/>
          </a:bodyPr>
          <a:lstStyle/>
          <a:p>
            <a:r>
              <a:rPr lang="en-US" sz="2000" b="1" dirty="0">
                <a:solidFill>
                  <a:schemeClr val="tx1">
                    <a:lumMod val="65000"/>
                    <a:lumOff val="35000"/>
                  </a:schemeClr>
                </a:solidFill>
              </a:rPr>
              <a:t>Step 23:</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6D95585-39ED-0D48-6590-BA02B09C7834}"/>
              </a:ext>
            </a:extLst>
          </p:cNvPr>
          <p:cNvSpPr txBox="1"/>
          <p:nvPr/>
        </p:nvSpPr>
        <p:spPr>
          <a:xfrm>
            <a:off x="117834" y="1119135"/>
            <a:ext cx="10779551" cy="369332"/>
          </a:xfrm>
          <a:prstGeom prst="rect">
            <a:avLst/>
          </a:prstGeom>
          <a:noFill/>
        </p:spPr>
        <p:txBody>
          <a:bodyPr wrap="square">
            <a:spAutoFit/>
          </a:bodyPr>
          <a:lstStyle/>
          <a:p>
            <a:r>
              <a:rPr lang="en-IN" dirty="0" err="1"/>
              <a:t>UserInterface.CUSTOMER_UPDATED</a:t>
            </a:r>
            <a:r>
              <a:rPr lang="en-IN" dirty="0"/>
              <a:t> = Customer address successfully updated.</a:t>
            </a:r>
          </a:p>
        </p:txBody>
      </p:sp>
      <p:sp>
        <p:nvSpPr>
          <p:cNvPr id="9" name="TextBox 8">
            <a:extLst>
              <a:ext uri="{FF2B5EF4-FFF2-40B4-BE49-F238E27FC236}">
                <a16:creationId xmlns:a16="http://schemas.microsoft.com/office/drawing/2014/main" id="{510E0139-32CE-CE50-8143-D83943F39196}"/>
              </a:ext>
            </a:extLst>
          </p:cNvPr>
          <p:cNvSpPr txBox="1"/>
          <p:nvPr/>
        </p:nvSpPr>
        <p:spPr>
          <a:xfrm>
            <a:off x="909686" y="1747828"/>
            <a:ext cx="6099142" cy="400110"/>
          </a:xfrm>
          <a:prstGeom prst="rect">
            <a:avLst/>
          </a:prstGeom>
          <a:noFill/>
        </p:spPr>
        <p:txBody>
          <a:bodyPr wrap="square">
            <a:spAutoFit/>
          </a:bodyPr>
          <a:lstStyle/>
          <a:p>
            <a:r>
              <a:rPr lang="en-US" sz="2000" b="1" dirty="0">
                <a:solidFill>
                  <a:schemeClr val="tx1">
                    <a:lumMod val="65000"/>
                    <a:lumOff val="35000"/>
                  </a:schemeClr>
                </a:solidFill>
              </a:rPr>
              <a:t>Step 24: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7949E2-7394-2CBC-4B3D-029F10FE4693}"/>
              </a:ext>
            </a:extLst>
          </p:cNvPr>
          <p:cNvSpPr txBox="1"/>
          <p:nvPr/>
        </p:nvSpPr>
        <p:spPr>
          <a:xfrm>
            <a:off x="259236" y="2147938"/>
            <a:ext cx="12074166"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136634931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05A9D0-92CD-7F19-36BC-9BEADD361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414EBF-479E-C3E3-5161-4FEACD72A352}"/>
              </a:ext>
            </a:extLst>
          </p:cNvPr>
          <p:cNvSpPr>
            <a:spLocks noGrp="1"/>
          </p:cNvSpPr>
          <p:nvPr>
            <p:ph type="sldNum" sz="quarter" idx="12"/>
          </p:nvPr>
        </p:nvSpPr>
        <p:spPr/>
        <p:txBody>
          <a:bodyPr/>
          <a:lstStyle/>
          <a:p>
            <a:fld id="{4A777409-9C5A-4B07-8E32-19F22F7D558C}" type="slidenum">
              <a:rPr lang="en-IN" smtClean="0"/>
              <a:t>328</a:t>
            </a:fld>
            <a:endParaRPr lang="en-IN" dirty="0"/>
          </a:p>
        </p:txBody>
      </p:sp>
      <p:sp>
        <p:nvSpPr>
          <p:cNvPr id="5" name="TextBox 4">
            <a:extLst>
              <a:ext uri="{FF2B5EF4-FFF2-40B4-BE49-F238E27FC236}">
                <a16:creationId xmlns:a16="http://schemas.microsoft.com/office/drawing/2014/main" id="{EB352A60-1D62-9AB7-79D0-E33E412ACCF3}"/>
              </a:ext>
            </a:extLst>
          </p:cNvPr>
          <p:cNvSpPr txBox="1"/>
          <p:nvPr/>
        </p:nvSpPr>
        <p:spPr>
          <a:xfrm>
            <a:off x="166540" y="815280"/>
            <a:ext cx="11858920" cy="5632311"/>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19054981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686BC-13FF-B79C-589A-32E80B64FD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3FF2A0-1916-D466-9BA4-326C7B805CBC}"/>
              </a:ext>
            </a:extLst>
          </p:cNvPr>
          <p:cNvSpPr>
            <a:spLocks noGrp="1"/>
          </p:cNvSpPr>
          <p:nvPr>
            <p:ph type="sldNum" sz="quarter" idx="12"/>
          </p:nvPr>
        </p:nvSpPr>
        <p:spPr/>
        <p:txBody>
          <a:bodyPr/>
          <a:lstStyle/>
          <a:p>
            <a:fld id="{4A777409-9C5A-4B07-8E32-19F22F7D558C}" type="slidenum">
              <a:rPr lang="en-IN" smtClean="0"/>
              <a:t>329</a:t>
            </a:fld>
            <a:endParaRPr lang="en-IN" dirty="0"/>
          </a:p>
        </p:txBody>
      </p:sp>
      <p:sp>
        <p:nvSpPr>
          <p:cNvPr id="5" name="TextBox 4">
            <a:extLst>
              <a:ext uri="{FF2B5EF4-FFF2-40B4-BE49-F238E27FC236}">
                <a16:creationId xmlns:a16="http://schemas.microsoft.com/office/drawing/2014/main" id="{934C2629-D98E-BFF8-F20A-B2A3B958E3DE}"/>
              </a:ext>
            </a:extLst>
          </p:cNvPr>
          <p:cNvSpPr txBox="1"/>
          <p:nvPr/>
        </p:nvSpPr>
        <p:spPr>
          <a:xfrm>
            <a:off x="0" y="770205"/>
            <a:ext cx="11918623" cy="5909310"/>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a:t>
            </a:r>
          </a:p>
        </p:txBody>
      </p:sp>
    </p:spTree>
    <p:extLst>
      <p:ext uri="{BB962C8B-B14F-4D97-AF65-F5344CB8AC3E}">
        <p14:creationId xmlns:p14="http://schemas.microsoft.com/office/powerpoint/2010/main" val="19492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83B0E4-4C5D-6323-0312-D916C5B63D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750C33-2F9C-8F51-BFF8-4FEBF9FC0B4E}"/>
              </a:ext>
            </a:extLst>
          </p:cNvPr>
          <p:cNvSpPr>
            <a:spLocks noGrp="1"/>
          </p:cNvSpPr>
          <p:nvPr>
            <p:ph type="sldNum" sz="quarter" idx="12"/>
          </p:nvPr>
        </p:nvSpPr>
        <p:spPr/>
        <p:txBody>
          <a:bodyPr/>
          <a:lstStyle/>
          <a:p>
            <a:fld id="{4A777409-9C5A-4B07-8E32-19F22F7D558C}" type="slidenum">
              <a:rPr lang="en-IN" smtClean="0"/>
              <a:t>330</a:t>
            </a:fld>
            <a:endParaRPr lang="en-IN" dirty="0"/>
          </a:p>
        </p:txBody>
      </p:sp>
      <p:sp>
        <p:nvSpPr>
          <p:cNvPr id="5" name="TextBox 4">
            <a:extLst>
              <a:ext uri="{FF2B5EF4-FFF2-40B4-BE49-F238E27FC236}">
                <a16:creationId xmlns:a16="http://schemas.microsoft.com/office/drawing/2014/main" id="{5B8FE61A-3512-7ACA-484A-6012A69BD8F6}"/>
              </a:ext>
            </a:extLst>
          </p:cNvPr>
          <p:cNvSpPr txBox="1"/>
          <p:nvPr/>
        </p:nvSpPr>
        <p:spPr>
          <a:xfrm>
            <a:off x="0" y="906601"/>
            <a:ext cx="12038029"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310650057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D9BCD7-5C0D-EB7B-42A9-1F3B40317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69BB8E-F90C-47A6-B793-5CFC7F33C8A7}"/>
              </a:ext>
            </a:extLst>
          </p:cNvPr>
          <p:cNvSpPr>
            <a:spLocks noGrp="1"/>
          </p:cNvSpPr>
          <p:nvPr>
            <p:ph type="sldNum" sz="quarter" idx="12"/>
          </p:nvPr>
        </p:nvSpPr>
        <p:spPr/>
        <p:txBody>
          <a:bodyPr/>
          <a:lstStyle/>
          <a:p>
            <a:fld id="{4A777409-9C5A-4B07-8E32-19F22F7D558C}" type="slidenum">
              <a:rPr lang="en-IN" smtClean="0"/>
              <a:t>331</a:t>
            </a:fld>
            <a:endParaRPr lang="en-IN" dirty="0"/>
          </a:p>
        </p:txBody>
      </p:sp>
      <p:sp>
        <p:nvSpPr>
          <p:cNvPr id="5" name="TextBox 4">
            <a:extLst>
              <a:ext uri="{FF2B5EF4-FFF2-40B4-BE49-F238E27FC236}">
                <a16:creationId xmlns:a16="http://schemas.microsoft.com/office/drawing/2014/main" id="{961B6C02-2962-0FF8-7DDC-4AEDC15065BE}"/>
              </a:ext>
            </a:extLst>
          </p:cNvPr>
          <p:cNvSpPr txBox="1"/>
          <p:nvPr/>
        </p:nvSpPr>
        <p:spPr>
          <a:xfrm>
            <a:off x="815418" y="631843"/>
            <a:ext cx="10034833" cy="707886"/>
          </a:xfrm>
          <a:prstGeom prst="rect">
            <a:avLst/>
          </a:prstGeom>
          <a:noFill/>
        </p:spPr>
        <p:txBody>
          <a:bodyPr wrap="square">
            <a:spAutoFit/>
          </a:bodyPr>
          <a:lstStyle/>
          <a:p>
            <a:r>
              <a:rPr lang="en-US" sz="2000" b="1" dirty="0">
                <a:solidFill>
                  <a:schemeClr val="tx1">
                    <a:lumMod val="65000"/>
                    <a:lumOff val="35000"/>
                  </a:schemeClr>
                </a:solidFill>
                <a:effectLst/>
              </a:rPr>
              <a:t>Step 25:</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8729F8B4-94EA-BAC4-0114-458C38758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398" y="1676036"/>
            <a:ext cx="8668960" cy="2236088"/>
          </a:xfrm>
          <a:prstGeom prst="rect">
            <a:avLst/>
          </a:prstGeom>
        </p:spPr>
      </p:pic>
      <p:sp>
        <p:nvSpPr>
          <p:cNvPr id="9" name="TextBox 8">
            <a:extLst>
              <a:ext uri="{FF2B5EF4-FFF2-40B4-BE49-F238E27FC236}">
                <a16:creationId xmlns:a16="http://schemas.microsoft.com/office/drawing/2014/main" id="{19B23C33-CE1D-D0CB-7D7D-8689F7196F71}"/>
              </a:ext>
            </a:extLst>
          </p:cNvPr>
          <p:cNvSpPr txBox="1"/>
          <p:nvPr/>
        </p:nvSpPr>
        <p:spPr>
          <a:xfrm>
            <a:off x="659089" y="4015036"/>
            <a:ext cx="10873819" cy="400110"/>
          </a:xfrm>
          <a:prstGeom prst="rect">
            <a:avLst/>
          </a:prstGeom>
          <a:noFill/>
        </p:spPr>
        <p:txBody>
          <a:bodyPr wrap="square">
            <a:spAutoFit/>
          </a:bodyPr>
          <a:lstStyle/>
          <a:p>
            <a:r>
              <a:rPr lang="en-US" sz="2000" b="1" dirty="0">
                <a:solidFill>
                  <a:schemeClr val="tx1">
                    <a:lumMod val="65000"/>
                    <a:lumOff val="35000"/>
                  </a:schemeClr>
                </a:solidFill>
              </a:rPr>
              <a:t>Step 26: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8C3D29D-6FE0-B763-7FF1-B187BCE7A5B3}"/>
              </a:ext>
            </a:extLst>
          </p:cNvPr>
          <p:cNvSpPr txBox="1"/>
          <p:nvPr/>
        </p:nvSpPr>
        <p:spPr>
          <a:xfrm>
            <a:off x="164183" y="4518058"/>
            <a:ext cx="11863633" cy="2462213"/>
          </a:xfrm>
          <a:prstGeom prst="rect">
            <a:avLst/>
          </a:prstGeom>
          <a:noFill/>
        </p:spPr>
        <p:txBody>
          <a:bodyPr wrap="square">
            <a:spAutoFit/>
          </a:bodyPr>
          <a:lstStyle/>
          <a:p>
            <a:r>
              <a:rPr lang="en-IN" sz="1400" dirty="0"/>
              <a:t>package </a:t>
            </a:r>
            <a:r>
              <a:rPr lang="en-IN" sz="1400" dirty="0" err="1"/>
              <a:t>com.hnd.service</a:t>
            </a:r>
            <a:r>
              <a:rPr lang="en-IN" sz="1400" dirty="0"/>
              <a:t>;</a:t>
            </a:r>
          </a:p>
          <a:p>
            <a:r>
              <a:rPr lang="en-IN" sz="1400" dirty="0"/>
              <a:t>import </a:t>
            </a:r>
            <a:r>
              <a:rPr lang="en-IN" sz="1400" dirty="0" err="1"/>
              <a:t>com.hnd.dto.AddressDTO</a:t>
            </a:r>
            <a:r>
              <a:rPr lang="en-IN" sz="1400" dirty="0"/>
              <a:t>;</a:t>
            </a:r>
          </a:p>
          <a:p>
            <a:r>
              <a:rPr lang="en-IN" sz="1400" dirty="0"/>
              <a:t>import </a:t>
            </a:r>
            <a:r>
              <a:rPr lang="en-IN" sz="1400" dirty="0" err="1"/>
              <a:t>com.hnd.dto.CustomerDTO</a:t>
            </a:r>
            <a:r>
              <a:rPr lang="en-IN" sz="1400" dirty="0"/>
              <a:t>;</a:t>
            </a:r>
          </a:p>
          <a:p>
            <a:r>
              <a:rPr lang="en-IN" sz="1400" dirty="0"/>
              <a:t>import </a:t>
            </a:r>
            <a:r>
              <a:rPr lang="en-IN" sz="1400" dirty="0" err="1"/>
              <a:t>com.hnd.exception.hndBankException</a:t>
            </a:r>
            <a:r>
              <a:rPr lang="en-IN" sz="1400" dirty="0"/>
              <a:t>;</a:t>
            </a:r>
          </a:p>
          <a:p>
            <a:r>
              <a:rPr lang="en-IN" sz="1400" dirty="0"/>
              <a:t>public interface </a:t>
            </a:r>
            <a:r>
              <a:rPr lang="en-IN" sz="1400" dirty="0" err="1"/>
              <a:t>CustomerService</a:t>
            </a:r>
            <a:r>
              <a:rPr lang="en-IN" sz="1400" dirty="0"/>
              <a:t> {</a:t>
            </a:r>
          </a:p>
          <a:p>
            <a:r>
              <a:rPr lang="en-IN" sz="1400" dirty="0"/>
              <a:t>	public </a:t>
            </a:r>
            <a:r>
              <a:rPr lang="en-IN" sz="1400" dirty="0" err="1"/>
              <a:t>CustomerDTO</a:t>
            </a:r>
            <a:r>
              <a:rPr lang="en-IN" sz="1400" dirty="0"/>
              <a:t> </a:t>
            </a:r>
            <a:r>
              <a:rPr lang="en-IN" sz="1400" dirty="0" err="1"/>
              <a:t>getCustomer</a:t>
            </a:r>
            <a:r>
              <a:rPr lang="en-IN" sz="1400" dirty="0"/>
              <a:t>(Integer </a:t>
            </a:r>
            <a:r>
              <a:rPr lang="en-IN" sz="1400" dirty="0" err="1"/>
              <a:t>customerId</a:t>
            </a:r>
            <a:r>
              <a:rPr lang="en-IN" sz="1400" dirty="0"/>
              <a:t>) throws </a:t>
            </a:r>
            <a:r>
              <a:rPr lang="en-IN" sz="1400" dirty="0" err="1"/>
              <a:t>hndBankException</a:t>
            </a:r>
            <a:r>
              <a:rPr lang="en-IN" sz="1400" dirty="0"/>
              <a:t>;</a:t>
            </a:r>
          </a:p>
          <a:p>
            <a:r>
              <a:rPr lang="en-IN" sz="1400" dirty="0"/>
              <a:t>	public Integer </a:t>
            </a:r>
            <a:r>
              <a:rPr lang="en-IN" sz="1400" dirty="0" err="1"/>
              <a:t>addCustomer</a:t>
            </a:r>
            <a:r>
              <a:rPr lang="en-IN" sz="1400" dirty="0"/>
              <a:t>(</a:t>
            </a:r>
            <a:r>
              <a:rPr lang="en-IN" sz="1400" dirty="0" err="1"/>
              <a:t>CustomerDTO</a:t>
            </a:r>
            <a:r>
              <a:rPr lang="en-IN" sz="1400" dirty="0"/>
              <a:t> </a:t>
            </a:r>
            <a:r>
              <a:rPr lang="en-IN" sz="1400" dirty="0" err="1"/>
              <a:t>customerDTO</a:t>
            </a:r>
            <a:r>
              <a:rPr lang="en-IN" sz="1400" dirty="0"/>
              <a:t>);</a:t>
            </a:r>
          </a:p>
          <a:p>
            <a:r>
              <a:rPr lang="en-IN" sz="1400" dirty="0"/>
              <a:t>	public void </a:t>
            </a:r>
            <a:r>
              <a:rPr lang="en-IN" sz="1400" dirty="0" err="1"/>
              <a:t>updateAddress</a:t>
            </a:r>
            <a:r>
              <a:rPr lang="en-IN" sz="1400" dirty="0"/>
              <a:t>(Integer </a:t>
            </a:r>
            <a:r>
              <a:rPr lang="en-IN" sz="1400" dirty="0" err="1"/>
              <a:t>customerId</a:t>
            </a:r>
            <a:r>
              <a:rPr lang="en-IN" sz="1400" dirty="0"/>
              <a:t>, </a:t>
            </a:r>
            <a:r>
              <a:rPr lang="en-IN" sz="1400" dirty="0" err="1"/>
              <a:t>AddressDTO</a:t>
            </a:r>
            <a:r>
              <a:rPr lang="en-IN" sz="1400" dirty="0"/>
              <a:t> </a:t>
            </a:r>
            <a:r>
              <a:rPr lang="en-IN" sz="1400" dirty="0" err="1"/>
              <a:t>addressDTO</a:t>
            </a:r>
            <a:r>
              <a:rPr lang="en-IN" sz="1400" dirty="0"/>
              <a:t>) throws </a:t>
            </a:r>
            <a:r>
              <a:rPr lang="en-IN" sz="1400" dirty="0" err="1"/>
              <a:t>hndBankException</a:t>
            </a:r>
            <a:r>
              <a:rPr lang="en-IN" sz="1400" dirty="0"/>
              <a:t>;</a:t>
            </a:r>
          </a:p>
          <a:p>
            <a:r>
              <a:rPr lang="en-IN" sz="1400" dirty="0"/>
              <a:t>	public void </a:t>
            </a:r>
            <a:r>
              <a:rPr lang="en-IN" sz="1400" dirty="0" err="1"/>
              <a:t>deleteCustomer</a:t>
            </a:r>
            <a:r>
              <a:rPr lang="en-IN" sz="1400" dirty="0"/>
              <a:t>(Integer </a:t>
            </a:r>
            <a:r>
              <a:rPr lang="en-IN" sz="1400" dirty="0" err="1"/>
              <a:t>customerId</a:t>
            </a:r>
            <a:r>
              <a:rPr lang="en-IN" sz="1400" dirty="0"/>
              <a:t>) throws </a:t>
            </a:r>
            <a:r>
              <a:rPr lang="en-IN" sz="1400" dirty="0" err="1"/>
              <a:t>hndBankException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09368149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6A93C2-3BEF-D958-6CD5-2A26240C26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DEA29E-9DFB-D174-65BE-8543744E670E}"/>
              </a:ext>
            </a:extLst>
          </p:cNvPr>
          <p:cNvSpPr>
            <a:spLocks noGrp="1"/>
          </p:cNvSpPr>
          <p:nvPr>
            <p:ph type="sldNum" sz="quarter" idx="12"/>
          </p:nvPr>
        </p:nvSpPr>
        <p:spPr/>
        <p:txBody>
          <a:bodyPr/>
          <a:lstStyle/>
          <a:p>
            <a:fld id="{4A777409-9C5A-4B07-8E32-19F22F7D558C}" type="slidenum">
              <a:rPr lang="en-IN" smtClean="0"/>
              <a:t>332</a:t>
            </a:fld>
            <a:endParaRPr lang="en-IN" dirty="0"/>
          </a:p>
        </p:txBody>
      </p:sp>
      <p:sp>
        <p:nvSpPr>
          <p:cNvPr id="5" name="TextBox 4">
            <a:extLst>
              <a:ext uri="{FF2B5EF4-FFF2-40B4-BE49-F238E27FC236}">
                <a16:creationId xmlns:a16="http://schemas.microsoft.com/office/drawing/2014/main" id="{FE88F549-BDD5-B22B-E0B2-445084345C11}"/>
              </a:ext>
            </a:extLst>
          </p:cNvPr>
          <p:cNvSpPr txBox="1"/>
          <p:nvPr/>
        </p:nvSpPr>
        <p:spPr>
          <a:xfrm>
            <a:off x="989029" y="612990"/>
            <a:ext cx="10276002" cy="707886"/>
          </a:xfrm>
          <a:prstGeom prst="rect">
            <a:avLst/>
          </a:prstGeom>
          <a:noFill/>
        </p:spPr>
        <p:txBody>
          <a:bodyPr wrap="square">
            <a:spAutoFit/>
          </a:bodyPr>
          <a:lstStyle/>
          <a:p>
            <a:r>
              <a:rPr lang="en-US" sz="2000" b="1" dirty="0">
                <a:solidFill>
                  <a:schemeClr val="tx1">
                    <a:lumMod val="65000"/>
                    <a:lumOff val="35000"/>
                  </a:schemeClr>
                </a:solidFill>
              </a:rPr>
              <a:t>Step 27:</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delete customer and address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EF6660-7CEA-70E3-9945-BFCF7FEC8D8A}"/>
              </a:ext>
            </a:extLst>
          </p:cNvPr>
          <p:cNvSpPr txBox="1"/>
          <p:nvPr/>
        </p:nvSpPr>
        <p:spPr>
          <a:xfrm>
            <a:off x="160256" y="1320876"/>
            <a:ext cx="12254845" cy="4247317"/>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p:txBody>
      </p:sp>
    </p:spTree>
    <p:extLst>
      <p:ext uri="{BB962C8B-B14F-4D97-AF65-F5344CB8AC3E}">
        <p14:creationId xmlns:p14="http://schemas.microsoft.com/office/powerpoint/2010/main" val="5763882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042A6B-9389-8913-B27C-CEAF05D8CD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511973-08C2-8FAB-FE11-95D246DF0BA0}"/>
              </a:ext>
            </a:extLst>
          </p:cNvPr>
          <p:cNvSpPr>
            <a:spLocks noGrp="1"/>
          </p:cNvSpPr>
          <p:nvPr>
            <p:ph type="sldNum" sz="quarter" idx="12"/>
          </p:nvPr>
        </p:nvSpPr>
        <p:spPr/>
        <p:txBody>
          <a:bodyPr/>
          <a:lstStyle/>
          <a:p>
            <a:fld id="{4A777409-9C5A-4B07-8E32-19F22F7D558C}" type="slidenum">
              <a:rPr lang="en-IN" smtClean="0"/>
              <a:t>333</a:t>
            </a:fld>
            <a:endParaRPr lang="en-IN" dirty="0"/>
          </a:p>
        </p:txBody>
      </p:sp>
      <p:sp>
        <p:nvSpPr>
          <p:cNvPr id="5" name="TextBox 4">
            <a:extLst>
              <a:ext uri="{FF2B5EF4-FFF2-40B4-BE49-F238E27FC236}">
                <a16:creationId xmlns:a16="http://schemas.microsoft.com/office/drawing/2014/main" id="{BE18D085-A012-959E-4DCF-0C8768C26A34}"/>
              </a:ext>
            </a:extLst>
          </p:cNvPr>
          <p:cNvSpPr txBox="1"/>
          <p:nvPr/>
        </p:nvSpPr>
        <p:spPr>
          <a:xfrm>
            <a:off x="216816" y="918203"/>
            <a:ext cx="11975184" cy="6186309"/>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404998944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496AD-071E-E1AB-99D4-ECB033E154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C15E37-644E-735C-6F54-4C441EC188A4}"/>
              </a:ext>
            </a:extLst>
          </p:cNvPr>
          <p:cNvSpPr>
            <a:spLocks noGrp="1"/>
          </p:cNvSpPr>
          <p:nvPr>
            <p:ph type="sldNum" sz="quarter" idx="12"/>
          </p:nvPr>
        </p:nvSpPr>
        <p:spPr/>
        <p:txBody>
          <a:bodyPr/>
          <a:lstStyle/>
          <a:p>
            <a:fld id="{4A777409-9C5A-4B07-8E32-19F22F7D558C}" type="slidenum">
              <a:rPr lang="en-IN" smtClean="0"/>
              <a:t>334</a:t>
            </a:fld>
            <a:endParaRPr lang="en-IN" dirty="0"/>
          </a:p>
        </p:txBody>
      </p:sp>
      <p:sp>
        <p:nvSpPr>
          <p:cNvPr id="5" name="TextBox 4">
            <a:extLst>
              <a:ext uri="{FF2B5EF4-FFF2-40B4-BE49-F238E27FC236}">
                <a16:creationId xmlns:a16="http://schemas.microsoft.com/office/drawing/2014/main" id="{B7002B5D-B1E7-8036-8FEB-CDA8959D394D}"/>
              </a:ext>
            </a:extLst>
          </p:cNvPr>
          <p:cNvSpPr txBox="1"/>
          <p:nvPr/>
        </p:nvSpPr>
        <p:spPr>
          <a:xfrm>
            <a:off x="106838" y="908950"/>
            <a:ext cx="12104016"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p:txBody>
      </p:sp>
    </p:spTree>
    <p:extLst>
      <p:ext uri="{BB962C8B-B14F-4D97-AF65-F5344CB8AC3E}">
        <p14:creationId xmlns:p14="http://schemas.microsoft.com/office/powerpoint/2010/main" val="1802993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F87FE7-6AF2-CF78-9BB5-DE58A05815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9C8FA6-E4B0-2CDD-F10D-63069DAC0BE0}"/>
              </a:ext>
            </a:extLst>
          </p:cNvPr>
          <p:cNvSpPr>
            <a:spLocks noGrp="1"/>
          </p:cNvSpPr>
          <p:nvPr>
            <p:ph type="sldNum" sz="quarter" idx="12"/>
          </p:nvPr>
        </p:nvSpPr>
        <p:spPr/>
        <p:txBody>
          <a:bodyPr/>
          <a:lstStyle/>
          <a:p>
            <a:fld id="{4A777409-9C5A-4B07-8E32-19F22F7D558C}" type="slidenum">
              <a:rPr lang="en-IN" smtClean="0"/>
              <a:t>335</a:t>
            </a:fld>
            <a:endParaRPr lang="en-IN" dirty="0"/>
          </a:p>
        </p:txBody>
      </p:sp>
      <p:sp>
        <p:nvSpPr>
          <p:cNvPr id="5" name="TextBox 4">
            <a:extLst>
              <a:ext uri="{FF2B5EF4-FFF2-40B4-BE49-F238E27FC236}">
                <a16:creationId xmlns:a16="http://schemas.microsoft.com/office/drawing/2014/main" id="{273639E9-E51F-C56B-A561-B60A2DF62A6F}"/>
              </a:ext>
            </a:extLst>
          </p:cNvPr>
          <p:cNvSpPr txBox="1"/>
          <p:nvPr/>
        </p:nvSpPr>
        <p:spPr>
          <a:xfrm>
            <a:off x="320512" y="1278037"/>
            <a:ext cx="11972041" cy="5078313"/>
          </a:xfrm>
          <a:prstGeom prst="rect">
            <a:avLst/>
          </a:prstGeom>
          <a:noFill/>
        </p:spPr>
        <p:txBody>
          <a:bodyPr wrap="square">
            <a:spAutoFit/>
          </a:bodyPr>
          <a:lstStyle/>
          <a:p>
            <a:r>
              <a:rPr lang="en-IN" dirty="0"/>
              <a:t>@Override</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Address </a:t>
            </a:r>
            <a:r>
              <a:rPr lang="en-IN" dirty="0" err="1"/>
              <a:t>address</a:t>
            </a:r>
            <a:r>
              <a:rPr lang="en-IN" dirty="0"/>
              <a:t> = </a:t>
            </a:r>
            <a:r>
              <a:rPr lang="en-IN" dirty="0" err="1"/>
              <a:t>customer.getAddress</a:t>
            </a:r>
            <a:r>
              <a:rPr lang="en-IN" dirty="0"/>
              <a:t>();</a:t>
            </a:r>
          </a:p>
          <a:p>
            <a:r>
              <a:rPr lang="en-IN" dirty="0"/>
              <a:t>		</a:t>
            </a:r>
            <a:r>
              <a:rPr lang="en-IN" dirty="0" err="1"/>
              <a:t>address.setCity</a:t>
            </a:r>
            <a:r>
              <a:rPr lang="en-IN" dirty="0"/>
              <a:t>(</a:t>
            </a:r>
            <a:r>
              <a:rPr lang="en-IN" dirty="0" err="1"/>
              <a:t>addressDTO.getCity</a:t>
            </a:r>
            <a:r>
              <a:rPr lang="en-IN" dirty="0"/>
              <a:t>());</a:t>
            </a:r>
          </a:p>
          <a:p>
            <a:r>
              <a:rPr lang="en-IN" dirty="0"/>
              <a:t>		</a:t>
            </a:r>
            <a:r>
              <a:rPr lang="en-IN" dirty="0" err="1"/>
              <a:t>address.setStreet</a:t>
            </a:r>
            <a:r>
              <a:rPr lang="en-IN" dirty="0"/>
              <a:t>(</a:t>
            </a:r>
            <a:r>
              <a:rPr lang="en-IN" dirty="0" err="1"/>
              <a:t>addressDTO.getStreet</a:t>
            </a:r>
            <a:r>
              <a:rPr lang="en-IN" dirty="0"/>
              <a:t>());</a:t>
            </a:r>
          </a:p>
          <a:p>
            <a:r>
              <a:rPr lang="en-IN" dirty="0"/>
              <a:t>	}</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customerRespository.delete</a:t>
            </a:r>
            <a:r>
              <a:rPr lang="en-IN" dirty="0"/>
              <a:t>(customer);</a:t>
            </a:r>
          </a:p>
          <a:p>
            <a:r>
              <a:rPr lang="en-IN" dirty="0"/>
              <a:t>	}</a:t>
            </a:r>
          </a:p>
          <a:p>
            <a:r>
              <a:rPr lang="en-IN" dirty="0"/>
              <a:t>}</a:t>
            </a:r>
          </a:p>
        </p:txBody>
      </p:sp>
    </p:spTree>
    <p:extLst>
      <p:ext uri="{BB962C8B-B14F-4D97-AF65-F5344CB8AC3E}">
        <p14:creationId xmlns:p14="http://schemas.microsoft.com/office/powerpoint/2010/main" val="743687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6A21D4-CCDA-57A6-A4D3-FBBA8DA2BAB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19ACA6-B002-8CC6-D351-F2F392CF8470}"/>
              </a:ext>
            </a:extLst>
          </p:cNvPr>
          <p:cNvSpPr>
            <a:spLocks noGrp="1"/>
          </p:cNvSpPr>
          <p:nvPr>
            <p:ph type="sldNum" sz="quarter" idx="12"/>
          </p:nvPr>
        </p:nvSpPr>
        <p:spPr/>
        <p:txBody>
          <a:bodyPr/>
          <a:lstStyle/>
          <a:p>
            <a:fld id="{4A777409-9C5A-4B07-8E32-19F22F7D558C}" type="slidenum">
              <a:rPr lang="en-IN" smtClean="0"/>
              <a:t>336</a:t>
            </a:fld>
            <a:endParaRPr lang="en-IN" dirty="0"/>
          </a:p>
        </p:txBody>
      </p:sp>
      <p:sp>
        <p:nvSpPr>
          <p:cNvPr id="5" name="TextBox 4">
            <a:extLst>
              <a:ext uri="{FF2B5EF4-FFF2-40B4-BE49-F238E27FC236}">
                <a16:creationId xmlns:a16="http://schemas.microsoft.com/office/drawing/2014/main" id="{A7D47861-97E3-C643-4627-367084ED7DF7}"/>
              </a:ext>
            </a:extLst>
          </p:cNvPr>
          <p:cNvSpPr txBox="1"/>
          <p:nvPr/>
        </p:nvSpPr>
        <p:spPr>
          <a:xfrm>
            <a:off x="909686" y="600661"/>
            <a:ext cx="9893431" cy="400110"/>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496163B-4BE1-AAD5-3EB7-DBB76F2BB30D}"/>
              </a:ext>
            </a:extLst>
          </p:cNvPr>
          <p:cNvSpPr txBox="1"/>
          <p:nvPr/>
        </p:nvSpPr>
        <p:spPr>
          <a:xfrm>
            <a:off x="202675" y="1213403"/>
            <a:ext cx="11505415" cy="369332"/>
          </a:xfrm>
          <a:prstGeom prst="rect">
            <a:avLst/>
          </a:prstGeom>
          <a:noFill/>
        </p:spPr>
        <p:txBody>
          <a:bodyPr wrap="square">
            <a:spAutoFit/>
          </a:bodyPr>
          <a:lstStyle/>
          <a:p>
            <a:r>
              <a:rPr lang="en-IN" dirty="0" err="1"/>
              <a:t>UserInterface.CUSTOMER_ADDRESS_DELETED</a:t>
            </a:r>
            <a:r>
              <a:rPr lang="en-IN" dirty="0"/>
              <a:t>=Customer and address details successfully deleted.</a:t>
            </a:r>
          </a:p>
        </p:txBody>
      </p:sp>
      <p:sp>
        <p:nvSpPr>
          <p:cNvPr id="9" name="TextBox 8">
            <a:extLst>
              <a:ext uri="{FF2B5EF4-FFF2-40B4-BE49-F238E27FC236}">
                <a16:creationId xmlns:a16="http://schemas.microsoft.com/office/drawing/2014/main" id="{E3CFFFFE-A625-B20E-A4F6-0D7EC4A1C059}"/>
              </a:ext>
            </a:extLst>
          </p:cNvPr>
          <p:cNvSpPr txBox="1"/>
          <p:nvPr/>
        </p:nvSpPr>
        <p:spPr>
          <a:xfrm>
            <a:off x="909686" y="1795367"/>
            <a:ext cx="6099142" cy="400110"/>
          </a:xfrm>
          <a:prstGeom prst="rect">
            <a:avLst/>
          </a:prstGeom>
          <a:noFill/>
        </p:spPr>
        <p:txBody>
          <a:bodyPr wrap="square">
            <a:spAutoFit/>
          </a:bodyPr>
          <a:lstStyle/>
          <a:p>
            <a:r>
              <a:rPr lang="en-US" sz="2000" b="1" dirty="0">
                <a:solidFill>
                  <a:schemeClr val="tx1">
                    <a:lumMod val="65000"/>
                    <a:lumOff val="35000"/>
                  </a:schemeClr>
                </a:solidFill>
              </a:rPr>
              <a:t>Step 29:</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2FA7648-C252-DDFE-DE99-290534C134F4}"/>
              </a:ext>
            </a:extLst>
          </p:cNvPr>
          <p:cNvSpPr txBox="1"/>
          <p:nvPr/>
        </p:nvSpPr>
        <p:spPr>
          <a:xfrm>
            <a:off x="202675" y="2147375"/>
            <a:ext cx="11989325"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98857002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E15537-4225-42EE-8065-F97E954742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791DD4-C4E3-D72C-2AFD-A836880C2EE0}"/>
              </a:ext>
            </a:extLst>
          </p:cNvPr>
          <p:cNvSpPr>
            <a:spLocks noGrp="1"/>
          </p:cNvSpPr>
          <p:nvPr>
            <p:ph type="sldNum" sz="quarter" idx="12"/>
          </p:nvPr>
        </p:nvSpPr>
        <p:spPr/>
        <p:txBody>
          <a:bodyPr/>
          <a:lstStyle/>
          <a:p>
            <a:fld id="{4A777409-9C5A-4B07-8E32-19F22F7D558C}" type="slidenum">
              <a:rPr lang="en-IN" smtClean="0"/>
              <a:t>337</a:t>
            </a:fld>
            <a:endParaRPr lang="en-IN" dirty="0"/>
          </a:p>
        </p:txBody>
      </p:sp>
      <p:sp>
        <p:nvSpPr>
          <p:cNvPr id="5" name="TextBox 4">
            <a:extLst>
              <a:ext uri="{FF2B5EF4-FFF2-40B4-BE49-F238E27FC236}">
                <a16:creationId xmlns:a16="http://schemas.microsoft.com/office/drawing/2014/main" id="{10212D0B-C7FB-D4D3-8CE0-AF92DF45C572}"/>
              </a:ext>
            </a:extLst>
          </p:cNvPr>
          <p:cNvSpPr txBox="1"/>
          <p:nvPr/>
        </p:nvSpPr>
        <p:spPr>
          <a:xfrm>
            <a:off x="169682" y="955445"/>
            <a:ext cx="12022318" cy="5909310"/>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r>
              <a:rPr lang="en-IN" dirty="0" err="1"/>
              <a:t>deleteCustomer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51344795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632A28-18DA-776A-F970-BCC79A03E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B5A900-52BE-FBAE-76C9-52F4F90C1CFC}"/>
              </a:ext>
            </a:extLst>
          </p:cNvPr>
          <p:cNvSpPr>
            <a:spLocks noGrp="1"/>
          </p:cNvSpPr>
          <p:nvPr>
            <p:ph type="sldNum" sz="quarter" idx="12"/>
          </p:nvPr>
        </p:nvSpPr>
        <p:spPr/>
        <p:txBody>
          <a:bodyPr/>
          <a:lstStyle/>
          <a:p>
            <a:fld id="{4A777409-9C5A-4B07-8E32-19F22F7D558C}" type="slidenum">
              <a:rPr lang="en-IN" smtClean="0"/>
              <a:t>338</a:t>
            </a:fld>
            <a:endParaRPr lang="en-IN" dirty="0"/>
          </a:p>
        </p:txBody>
      </p:sp>
      <p:sp>
        <p:nvSpPr>
          <p:cNvPr id="5" name="TextBox 4">
            <a:extLst>
              <a:ext uri="{FF2B5EF4-FFF2-40B4-BE49-F238E27FC236}">
                <a16:creationId xmlns:a16="http://schemas.microsoft.com/office/drawing/2014/main" id="{17F53B12-6F08-8030-4DCE-6DAE92529D2F}"/>
              </a:ext>
            </a:extLst>
          </p:cNvPr>
          <p:cNvSpPr txBox="1"/>
          <p:nvPr/>
        </p:nvSpPr>
        <p:spPr>
          <a:xfrm>
            <a:off x="65988" y="876356"/>
            <a:ext cx="12126012"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a:t>
            </a:r>
          </a:p>
        </p:txBody>
      </p:sp>
    </p:spTree>
    <p:extLst>
      <p:ext uri="{BB962C8B-B14F-4D97-AF65-F5344CB8AC3E}">
        <p14:creationId xmlns:p14="http://schemas.microsoft.com/office/powerpoint/2010/main" val="406372559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B0405A-4121-5214-E1BA-2CCB49FADE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25834E5-0F72-6E7F-975E-B4688671A4EC}"/>
              </a:ext>
            </a:extLst>
          </p:cNvPr>
          <p:cNvSpPr>
            <a:spLocks noGrp="1"/>
          </p:cNvSpPr>
          <p:nvPr>
            <p:ph type="sldNum" sz="quarter" idx="12"/>
          </p:nvPr>
        </p:nvSpPr>
        <p:spPr/>
        <p:txBody>
          <a:bodyPr/>
          <a:lstStyle/>
          <a:p>
            <a:fld id="{4A777409-9C5A-4B07-8E32-19F22F7D558C}" type="slidenum">
              <a:rPr lang="en-IN" smtClean="0"/>
              <a:t>339</a:t>
            </a:fld>
            <a:endParaRPr lang="en-IN" dirty="0"/>
          </a:p>
        </p:txBody>
      </p:sp>
      <p:sp>
        <p:nvSpPr>
          <p:cNvPr id="5" name="TextBox 4">
            <a:extLst>
              <a:ext uri="{FF2B5EF4-FFF2-40B4-BE49-F238E27FC236}">
                <a16:creationId xmlns:a16="http://schemas.microsoft.com/office/drawing/2014/main" id="{A948BC9B-70A2-F070-91AB-3A7E16DB9593}"/>
              </a:ext>
            </a:extLst>
          </p:cNvPr>
          <p:cNvSpPr txBox="1"/>
          <p:nvPr/>
        </p:nvSpPr>
        <p:spPr>
          <a:xfrm>
            <a:off x="94268" y="864691"/>
            <a:ext cx="12097732"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35632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ED44E2-DD5C-4FBD-C700-DFBCB564C1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61D805-7330-A117-C7FB-5DCA82B99CA3}"/>
              </a:ext>
            </a:extLst>
          </p:cNvPr>
          <p:cNvSpPr>
            <a:spLocks noGrp="1"/>
          </p:cNvSpPr>
          <p:nvPr>
            <p:ph type="sldNum" sz="quarter" idx="12"/>
          </p:nvPr>
        </p:nvSpPr>
        <p:spPr/>
        <p:txBody>
          <a:bodyPr/>
          <a:lstStyle/>
          <a:p>
            <a:fld id="{4A777409-9C5A-4B07-8E32-19F22F7D558C}" type="slidenum">
              <a:rPr lang="en-IN" smtClean="0"/>
              <a:t>340</a:t>
            </a:fld>
            <a:endParaRPr lang="en-IN" dirty="0"/>
          </a:p>
        </p:txBody>
      </p:sp>
      <p:sp>
        <p:nvSpPr>
          <p:cNvPr id="5" name="TextBox 4">
            <a:extLst>
              <a:ext uri="{FF2B5EF4-FFF2-40B4-BE49-F238E27FC236}">
                <a16:creationId xmlns:a16="http://schemas.microsoft.com/office/drawing/2014/main" id="{7934D649-DEC1-F672-964F-6671DBE03E94}"/>
              </a:ext>
            </a:extLst>
          </p:cNvPr>
          <p:cNvSpPr txBox="1"/>
          <p:nvPr/>
        </p:nvSpPr>
        <p:spPr>
          <a:xfrm>
            <a:off x="230956" y="1015467"/>
            <a:ext cx="11675098"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(1234);</a:t>
            </a:r>
          </a:p>
          <a:p>
            <a:r>
              <a:rPr lang="en-IN" dirty="0"/>
              <a:t>			LOGGER.info("\n" + </a:t>
            </a:r>
            <a:r>
              <a:rPr lang="en-IN" dirty="0" err="1"/>
              <a:t>environment.getProperty</a:t>
            </a:r>
            <a:r>
              <a:rPr lang="en-IN" dirty="0"/>
              <a:t>("</a:t>
            </a:r>
            <a:r>
              <a:rPr lang="en-IN" dirty="0" err="1"/>
              <a:t>UserInterface.CUSTOMER_ADDRESS_DELETED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630E28ED-EC7C-60CB-6D25-09D1588DB5DD}"/>
              </a:ext>
            </a:extLst>
          </p:cNvPr>
          <p:cNvSpPr txBox="1"/>
          <p:nvPr/>
        </p:nvSpPr>
        <p:spPr>
          <a:xfrm>
            <a:off x="362932" y="4779638"/>
            <a:ext cx="11675098" cy="707886"/>
          </a:xfrm>
          <a:prstGeom prst="rect">
            <a:avLst/>
          </a:prstGeom>
          <a:noFill/>
        </p:spPr>
        <p:txBody>
          <a:bodyPr wrap="square">
            <a:spAutoFit/>
          </a:bodyPr>
          <a:lstStyle/>
          <a:p>
            <a:r>
              <a:rPr lang="en-US" sz="2000" b="1" dirty="0">
                <a:solidFill>
                  <a:schemeClr val="tx1">
                    <a:lumMod val="65000"/>
                    <a:lumOff val="35000"/>
                  </a:schemeClr>
                </a:solidFill>
                <a:effectLst/>
              </a:rPr>
              <a:t>Step 30:</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422720431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F9B87-1970-F161-8176-C93C6AF781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6E71AE-1288-F263-7F2D-3D9A812DD672}"/>
              </a:ext>
            </a:extLst>
          </p:cNvPr>
          <p:cNvSpPr>
            <a:spLocks noGrp="1"/>
          </p:cNvSpPr>
          <p:nvPr>
            <p:ph type="sldNum" sz="quarter" idx="12"/>
          </p:nvPr>
        </p:nvSpPr>
        <p:spPr/>
        <p:txBody>
          <a:bodyPr/>
          <a:lstStyle/>
          <a:p>
            <a:fld id="{4A777409-9C5A-4B07-8E32-19F22F7D558C}" type="slidenum">
              <a:rPr lang="en-IN" smtClean="0"/>
              <a:t>341</a:t>
            </a:fld>
            <a:endParaRPr lang="en-IN" dirty="0"/>
          </a:p>
        </p:txBody>
      </p:sp>
      <p:pic>
        <p:nvPicPr>
          <p:cNvPr id="5" name="Picture 4">
            <a:extLst>
              <a:ext uri="{FF2B5EF4-FFF2-40B4-BE49-F238E27FC236}">
                <a16:creationId xmlns:a16="http://schemas.microsoft.com/office/drawing/2014/main" id="{C57749C8-5376-FD8A-23B5-768CB608F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619" y="832932"/>
            <a:ext cx="9690753" cy="2070524"/>
          </a:xfrm>
          <a:prstGeom prst="rect">
            <a:avLst/>
          </a:prstGeom>
        </p:spPr>
      </p:pic>
      <p:sp>
        <p:nvSpPr>
          <p:cNvPr id="7" name="TextBox 6">
            <a:extLst>
              <a:ext uri="{FF2B5EF4-FFF2-40B4-BE49-F238E27FC236}">
                <a16:creationId xmlns:a16="http://schemas.microsoft.com/office/drawing/2014/main" id="{37E4B0D4-A7AB-6A59-FCCE-5FA7663604B1}"/>
              </a:ext>
            </a:extLst>
          </p:cNvPr>
          <p:cNvSpPr txBox="1"/>
          <p:nvPr/>
        </p:nvSpPr>
        <p:spPr>
          <a:xfrm>
            <a:off x="136688" y="3228945"/>
            <a:ext cx="11533696" cy="400110"/>
          </a:xfrm>
          <a:prstGeom prst="rect">
            <a:avLst/>
          </a:prstGeom>
          <a:noFill/>
        </p:spPr>
        <p:txBody>
          <a:bodyPr wrap="square">
            <a:spAutoFit/>
          </a:bodyPr>
          <a:lstStyle/>
          <a:p>
            <a:r>
              <a:rPr lang="en-US" sz="2000" b="1" dirty="0">
                <a:solidFill>
                  <a:schemeClr val="tx1">
                    <a:lumMod val="65000"/>
                    <a:lumOff val="35000"/>
                  </a:schemeClr>
                </a:solidFill>
              </a:rPr>
              <a:t>Step 31:</a:t>
            </a:r>
            <a:r>
              <a:rPr lang="en-US" sz="2000" dirty="0">
                <a:solidFill>
                  <a:schemeClr val="tx1">
                    <a:lumMod val="65000"/>
                    <a:lumOff val="35000"/>
                  </a:schemeClr>
                </a:solidFill>
              </a:rPr>
              <a:t> Add the </a:t>
            </a:r>
            <a:r>
              <a:rPr lang="en-US" sz="2000" dirty="0" err="1">
                <a:solidFill>
                  <a:schemeClr val="tx1">
                    <a:lumMod val="65000"/>
                    <a:lumOff val="35000"/>
                  </a:schemeClr>
                </a:solidFill>
              </a:rPr>
              <a:t>deleteCustomerOnly</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6E6B2BD-EEA8-817E-5B7C-C476EB1AF8F9}"/>
              </a:ext>
            </a:extLst>
          </p:cNvPr>
          <p:cNvSpPr txBox="1"/>
          <p:nvPr/>
        </p:nvSpPr>
        <p:spPr>
          <a:xfrm>
            <a:off x="136688" y="3629055"/>
            <a:ext cx="12055312" cy="341632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deleteCustomerOnly</a:t>
            </a:r>
            <a:r>
              <a:rPr lang="en-IN" dirty="0"/>
              <a:t>(Integer </a:t>
            </a:r>
            <a:r>
              <a:rPr lang="en-IN" dirty="0" err="1"/>
              <a:t>customerId</a:t>
            </a:r>
            <a:r>
              <a:rPr lang="en-IN" dirty="0"/>
              <a:t>) throws </a:t>
            </a:r>
            <a:r>
              <a:rPr lang="en-IN" dirty="0" err="1"/>
              <a:t>hndBankException</a:t>
            </a:r>
            <a:r>
              <a:rPr lang="en-IN" dirty="0"/>
              <a:t>;</a:t>
            </a:r>
          </a:p>
          <a:p>
            <a:r>
              <a:rPr lang="en-IN" dirty="0"/>
              <a:t>	</a:t>
            </a:r>
          </a:p>
          <a:p>
            <a:r>
              <a:rPr lang="en-IN" dirty="0"/>
              <a:t>}</a:t>
            </a:r>
          </a:p>
        </p:txBody>
      </p:sp>
    </p:spTree>
    <p:extLst>
      <p:ext uri="{BB962C8B-B14F-4D97-AF65-F5344CB8AC3E}">
        <p14:creationId xmlns:p14="http://schemas.microsoft.com/office/powerpoint/2010/main" val="220342087"/>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4D9E-D1C5-FF33-F9A4-F2CD9AB79C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6DFEC0-A03D-EF79-A6AC-4F34E9038409}"/>
              </a:ext>
            </a:extLst>
          </p:cNvPr>
          <p:cNvSpPr>
            <a:spLocks noGrp="1"/>
          </p:cNvSpPr>
          <p:nvPr>
            <p:ph type="sldNum" sz="quarter" idx="12"/>
          </p:nvPr>
        </p:nvSpPr>
        <p:spPr/>
        <p:txBody>
          <a:bodyPr/>
          <a:lstStyle/>
          <a:p>
            <a:fld id="{4A777409-9C5A-4B07-8E32-19F22F7D558C}" type="slidenum">
              <a:rPr lang="en-IN" smtClean="0"/>
              <a:t>342</a:t>
            </a:fld>
            <a:endParaRPr lang="en-IN" dirty="0"/>
          </a:p>
        </p:txBody>
      </p:sp>
      <p:sp>
        <p:nvSpPr>
          <p:cNvPr id="5" name="TextBox 4">
            <a:extLst>
              <a:ext uri="{FF2B5EF4-FFF2-40B4-BE49-F238E27FC236}">
                <a16:creationId xmlns:a16="http://schemas.microsoft.com/office/drawing/2014/main" id="{44DDCFC1-7DE7-EAB4-A428-08F95E548A8D}"/>
              </a:ext>
            </a:extLst>
          </p:cNvPr>
          <p:cNvSpPr txBox="1"/>
          <p:nvPr/>
        </p:nvSpPr>
        <p:spPr>
          <a:xfrm>
            <a:off x="919113" y="641271"/>
            <a:ext cx="10317638" cy="707886"/>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Implement the </a:t>
            </a:r>
            <a:r>
              <a:rPr lang="en-US" sz="2000" dirty="0" err="1">
                <a:solidFill>
                  <a:schemeClr val="tx1">
                    <a:lumMod val="65000"/>
                    <a:lumOff val="35000"/>
                  </a:schemeClr>
                </a:solidFill>
              </a:rPr>
              <a:t>deleteCustomerOnly</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delete only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34590B-4CC0-9730-9259-A6E6A8BFE077}"/>
              </a:ext>
            </a:extLst>
          </p:cNvPr>
          <p:cNvSpPr txBox="1"/>
          <p:nvPr/>
        </p:nvSpPr>
        <p:spPr>
          <a:xfrm>
            <a:off x="351934" y="1349157"/>
            <a:ext cx="11840066"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248133455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9FC3B-80C1-162F-B046-DF466C1D96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237338-A1D6-3794-30C4-2C8049AC087D}"/>
              </a:ext>
            </a:extLst>
          </p:cNvPr>
          <p:cNvSpPr>
            <a:spLocks noGrp="1"/>
          </p:cNvSpPr>
          <p:nvPr>
            <p:ph type="sldNum" sz="quarter" idx="12"/>
          </p:nvPr>
        </p:nvSpPr>
        <p:spPr/>
        <p:txBody>
          <a:bodyPr/>
          <a:lstStyle/>
          <a:p>
            <a:fld id="{4A777409-9C5A-4B07-8E32-19F22F7D558C}" type="slidenum">
              <a:rPr lang="en-IN" smtClean="0"/>
              <a:t>343</a:t>
            </a:fld>
            <a:endParaRPr lang="en-IN" dirty="0"/>
          </a:p>
        </p:txBody>
      </p:sp>
      <p:sp>
        <p:nvSpPr>
          <p:cNvPr id="5" name="TextBox 4">
            <a:extLst>
              <a:ext uri="{FF2B5EF4-FFF2-40B4-BE49-F238E27FC236}">
                <a16:creationId xmlns:a16="http://schemas.microsoft.com/office/drawing/2014/main" id="{6EB8B894-9E98-5526-8831-3F7601917114}"/>
              </a:ext>
            </a:extLst>
          </p:cNvPr>
          <p:cNvSpPr txBox="1"/>
          <p:nvPr/>
        </p:nvSpPr>
        <p:spPr>
          <a:xfrm>
            <a:off x="0" y="869884"/>
            <a:ext cx="12286268" cy="5078313"/>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16856941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47A81F-CADB-18F4-AFBB-DBCBADCE6E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855416-E140-0013-82AE-ADE79E309CF0}"/>
              </a:ext>
            </a:extLst>
          </p:cNvPr>
          <p:cNvSpPr>
            <a:spLocks noGrp="1"/>
          </p:cNvSpPr>
          <p:nvPr>
            <p:ph type="sldNum" sz="quarter" idx="12"/>
          </p:nvPr>
        </p:nvSpPr>
        <p:spPr/>
        <p:txBody>
          <a:bodyPr/>
          <a:lstStyle/>
          <a:p>
            <a:fld id="{4A777409-9C5A-4B07-8E32-19F22F7D558C}" type="slidenum">
              <a:rPr lang="en-IN" smtClean="0"/>
              <a:t>344</a:t>
            </a:fld>
            <a:endParaRPr lang="en-IN" dirty="0"/>
          </a:p>
        </p:txBody>
      </p:sp>
      <p:sp>
        <p:nvSpPr>
          <p:cNvPr id="5" name="TextBox 4">
            <a:extLst>
              <a:ext uri="{FF2B5EF4-FFF2-40B4-BE49-F238E27FC236}">
                <a16:creationId xmlns:a16="http://schemas.microsoft.com/office/drawing/2014/main" id="{BE96CC9D-D5C1-80EA-9BE0-D1C10D10CD5F}"/>
              </a:ext>
            </a:extLst>
          </p:cNvPr>
          <p:cNvSpPr txBox="1"/>
          <p:nvPr/>
        </p:nvSpPr>
        <p:spPr>
          <a:xfrm>
            <a:off x="226243" y="827757"/>
            <a:ext cx="11965757"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p:txBody>
      </p:sp>
    </p:spTree>
    <p:extLst>
      <p:ext uri="{BB962C8B-B14F-4D97-AF65-F5344CB8AC3E}">
        <p14:creationId xmlns:p14="http://schemas.microsoft.com/office/powerpoint/2010/main" val="346385434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F6EFA5-8554-48E3-A7B6-019B9836A4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2A28F0-7323-17AF-531C-61E1C520F232}"/>
              </a:ext>
            </a:extLst>
          </p:cNvPr>
          <p:cNvSpPr>
            <a:spLocks noGrp="1"/>
          </p:cNvSpPr>
          <p:nvPr>
            <p:ph type="sldNum" sz="quarter" idx="12"/>
          </p:nvPr>
        </p:nvSpPr>
        <p:spPr/>
        <p:txBody>
          <a:bodyPr/>
          <a:lstStyle/>
          <a:p>
            <a:fld id="{4A777409-9C5A-4B07-8E32-19F22F7D558C}" type="slidenum">
              <a:rPr lang="en-IN" smtClean="0"/>
              <a:t>345</a:t>
            </a:fld>
            <a:endParaRPr lang="en-IN" dirty="0"/>
          </a:p>
        </p:txBody>
      </p:sp>
      <p:sp>
        <p:nvSpPr>
          <p:cNvPr id="5" name="TextBox 4">
            <a:extLst>
              <a:ext uri="{FF2B5EF4-FFF2-40B4-BE49-F238E27FC236}">
                <a16:creationId xmlns:a16="http://schemas.microsoft.com/office/drawing/2014/main" id="{D327FF8D-71B3-509C-17E8-56C016D24B7A}"/>
              </a:ext>
            </a:extLst>
          </p:cNvPr>
          <p:cNvSpPr txBox="1"/>
          <p:nvPr/>
        </p:nvSpPr>
        <p:spPr>
          <a:xfrm>
            <a:off x="84841" y="866130"/>
            <a:ext cx="11830640" cy="5755422"/>
          </a:xfrm>
          <a:prstGeom prst="rect">
            <a:avLst/>
          </a:prstGeom>
          <a:noFill/>
        </p:spPr>
        <p:txBody>
          <a:bodyPr wrap="square">
            <a:spAutoFit/>
          </a:bodyPr>
          <a:lstStyle/>
          <a:p>
            <a:r>
              <a:rPr lang="en-IN" sz="1600" dirty="0"/>
              <a:t>@Override</a:t>
            </a:r>
          </a:p>
          <a:p>
            <a:r>
              <a:rPr lang="en-IN" sz="1600" dirty="0"/>
              <a:t>	public void </a:t>
            </a:r>
            <a:r>
              <a:rPr lang="en-IN" sz="1600" dirty="0" err="1"/>
              <a:t>updateAddress</a:t>
            </a:r>
            <a:r>
              <a:rPr lang="en-IN" sz="1600" dirty="0"/>
              <a:t>(Integer </a:t>
            </a:r>
            <a:r>
              <a:rPr lang="en-IN" sz="1600" dirty="0" err="1"/>
              <a:t>customerId</a:t>
            </a:r>
            <a:r>
              <a:rPr lang="en-IN" sz="1600" dirty="0"/>
              <a:t>, </a:t>
            </a:r>
            <a:r>
              <a:rPr lang="en-IN" sz="1600" dirty="0" err="1"/>
              <a:t>AddressDTO</a:t>
            </a:r>
            <a:r>
              <a:rPr lang="en-IN" sz="1600" dirty="0"/>
              <a:t> </a:t>
            </a:r>
            <a:r>
              <a:rPr lang="en-IN" sz="1600" dirty="0" err="1"/>
              <a:t>addressDTO</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Address </a:t>
            </a:r>
            <a:r>
              <a:rPr lang="en-IN" sz="1600" dirty="0" err="1"/>
              <a:t>address</a:t>
            </a:r>
            <a:r>
              <a:rPr lang="en-IN" sz="1600" dirty="0"/>
              <a:t> = </a:t>
            </a:r>
            <a:r>
              <a:rPr lang="en-IN" sz="1600" dirty="0" err="1"/>
              <a:t>customer.getAddress</a:t>
            </a:r>
            <a:r>
              <a:rPr lang="en-IN" sz="1600" dirty="0"/>
              <a:t>();</a:t>
            </a:r>
          </a:p>
          <a:p>
            <a:r>
              <a:rPr lang="en-IN" sz="1600" dirty="0"/>
              <a:t>		</a:t>
            </a:r>
            <a:r>
              <a:rPr lang="en-IN" sz="1600" dirty="0" err="1"/>
              <a:t>address.setCity</a:t>
            </a:r>
            <a:r>
              <a:rPr lang="en-IN" sz="1600" dirty="0"/>
              <a:t>(</a:t>
            </a:r>
            <a:r>
              <a:rPr lang="en-IN" sz="1600" dirty="0" err="1"/>
              <a:t>addressDTO.getCity</a:t>
            </a:r>
            <a:r>
              <a:rPr lang="en-IN" sz="1600" dirty="0"/>
              <a:t>());</a:t>
            </a:r>
          </a:p>
          <a:p>
            <a:r>
              <a:rPr lang="en-IN" sz="1600" dirty="0"/>
              <a:t>		</a:t>
            </a:r>
            <a:r>
              <a:rPr lang="en-IN" sz="1600" dirty="0" err="1"/>
              <a:t>address.setStreet</a:t>
            </a:r>
            <a:r>
              <a:rPr lang="en-IN" sz="1600" dirty="0"/>
              <a:t>(</a:t>
            </a:r>
            <a:r>
              <a:rPr lang="en-IN" sz="1600" dirty="0" err="1"/>
              <a:t>addressDTO.getStreet</a:t>
            </a:r>
            <a:r>
              <a:rPr lang="en-IN" sz="1600" dirty="0"/>
              <a:t>());</a:t>
            </a:r>
          </a:p>
          <a:p>
            <a:r>
              <a:rPr lang="en-IN" sz="1600" dirty="0"/>
              <a:t>	}</a:t>
            </a:r>
          </a:p>
          <a:p>
            <a:r>
              <a:rPr lang="en-IN" sz="1600" dirty="0"/>
              <a:t>	</a:t>
            </a:r>
          </a:p>
          <a:p>
            <a:r>
              <a:rPr lang="en-IN" sz="1600" dirty="0"/>
              <a:t>	@Override</a:t>
            </a:r>
          </a:p>
          <a:p>
            <a:r>
              <a:rPr lang="en-IN" sz="1600" dirty="0"/>
              <a:t>	public void </a:t>
            </a:r>
            <a:r>
              <a:rPr lang="en-IN" sz="1600" dirty="0" err="1"/>
              <a:t>deleteCustomer</a:t>
            </a:r>
            <a:r>
              <a:rPr lang="en-IN" sz="1600" dirty="0"/>
              <a:t>(Integer </a:t>
            </a:r>
            <a:r>
              <a:rPr lang="en-IN" sz="1600" dirty="0" err="1"/>
              <a:t>customerId</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t>
            </a:r>
            <a:r>
              <a:rPr lang="en-IN" sz="1600" dirty="0" err="1"/>
              <a:t>customerRespository.delete</a:t>
            </a:r>
            <a:r>
              <a:rPr lang="en-IN" sz="1600" dirty="0"/>
              <a:t>(customer);</a:t>
            </a:r>
          </a:p>
          <a:p>
            <a:r>
              <a:rPr lang="en-IN" sz="1600" dirty="0"/>
              <a:t>	}</a:t>
            </a:r>
          </a:p>
          <a:p>
            <a:r>
              <a:rPr lang="en-IN" sz="1600" dirty="0"/>
              <a:t>	@Override</a:t>
            </a:r>
          </a:p>
          <a:p>
            <a:r>
              <a:rPr lang="en-IN" sz="1600" dirty="0"/>
              <a:t>	public void </a:t>
            </a:r>
            <a:r>
              <a:rPr lang="en-IN" sz="1600" dirty="0" err="1"/>
              <a:t>deleteCustomerOnly</a:t>
            </a:r>
            <a:r>
              <a:rPr lang="en-IN" sz="1600" dirty="0"/>
              <a:t>(Integer </a:t>
            </a:r>
            <a:r>
              <a:rPr lang="en-IN" sz="1600" dirty="0" err="1"/>
              <a:t>customerId</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t>
            </a:r>
            <a:r>
              <a:rPr lang="en-IN" sz="1600" dirty="0" err="1"/>
              <a:t>customer.setAddress</a:t>
            </a:r>
            <a:r>
              <a:rPr lang="en-IN" sz="1600" dirty="0"/>
              <a:t>(null);</a:t>
            </a:r>
          </a:p>
          <a:p>
            <a:r>
              <a:rPr lang="en-IN" sz="1600" dirty="0"/>
              <a:t>		</a:t>
            </a:r>
            <a:r>
              <a:rPr lang="en-IN" sz="1600" dirty="0" err="1"/>
              <a:t>customerRespository.delete</a:t>
            </a:r>
            <a:r>
              <a:rPr lang="en-IN" sz="1600" dirty="0"/>
              <a:t>(customer);</a:t>
            </a:r>
          </a:p>
          <a:p>
            <a:r>
              <a:rPr lang="en-IN" sz="1600" dirty="0"/>
              <a:t>	}</a:t>
            </a:r>
          </a:p>
          <a:p>
            <a:r>
              <a:rPr lang="en-IN" sz="1600" dirty="0"/>
              <a:t>}</a:t>
            </a:r>
          </a:p>
        </p:txBody>
      </p:sp>
    </p:spTree>
    <p:extLst>
      <p:ext uri="{BB962C8B-B14F-4D97-AF65-F5344CB8AC3E}">
        <p14:creationId xmlns:p14="http://schemas.microsoft.com/office/powerpoint/2010/main" val="134806457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F8088F-E6C3-90FA-640C-F1867FAAD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7B5C8F-C351-5101-638E-629A06052F45}"/>
              </a:ext>
            </a:extLst>
          </p:cNvPr>
          <p:cNvSpPr>
            <a:spLocks noGrp="1"/>
          </p:cNvSpPr>
          <p:nvPr>
            <p:ph type="sldNum" sz="quarter" idx="12"/>
          </p:nvPr>
        </p:nvSpPr>
        <p:spPr/>
        <p:txBody>
          <a:bodyPr/>
          <a:lstStyle/>
          <a:p>
            <a:fld id="{4A777409-9C5A-4B07-8E32-19F22F7D558C}" type="slidenum">
              <a:rPr lang="en-IN" smtClean="0"/>
              <a:t>346</a:t>
            </a:fld>
            <a:endParaRPr lang="en-IN" dirty="0"/>
          </a:p>
        </p:txBody>
      </p:sp>
      <p:sp>
        <p:nvSpPr>
          <p:cNvPr id="5" name="TextBox 4">
            <a:extLst>
              <a:ext uri="{FF2B5EF4-FFF2-40B4-BE49-F238E27FC236}">
                <a16:creationId xmlns:a16="http://schemas.microsoft.com/office/drawing/2014/main" id="{A3FBE93C-61A3-7017-921B-85E2E738E4ED}"/>
              </a:ext>
            </a:extLst>
          </p:cNvPr>
          <p:cNvSpPr txBox="1"/>
          <p:nvPr/>
        </p:nvSpPr>
        <p:spPr>
          <a:xfrm>
            <a:off x="834271" y="638368"/>
            <a:ext cx="10411905" cy="400110"/>
          </a:xfrm>
          <a:prstGeom prst="rect">
            <a:avLst/>
          </a:prstGeom>
          <a:noFill/>
        </p:spPr>
        <p:txBody>
          <a:bodyPr wrap="square">
            <a:spAutoFit/>
          </a:bodyPr>
          <a:lstStyle/>
          <a:p>
            <a:r>
              <a:rPr lang="en-US" sz="2000" b="1" dirty="0">
                <a:solidFill>
                  <a:schemeClr val="tx1">
                    <a:lumMod val="65000"/>
                    <a:lumOff val="35000"/>
                  </a:schemeClr>
                </a:solidFill>
              </a:rPr>
              <a:t>Step 33:</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33D40D4-1BEE-DD02-D1ED-0909F9156F41}"/>
              </a:ext>
            </a:extLst>
          </p:cNvPr>
          <p:cNvSpPr txBox="1"/>
          <p:nvPr/>
        </p:nvSpPr>
        <p:spPr>
          <a:xfrm>
            <a:off x="146114" y="1194550"/>
            <a:ext cx="12815741" cy="369332"/>
          </a:xfrm>
          <a:prstGeom prst="rect">
            <a:avLst/>
          </a:prstGeom>
          <a:noFill/>
        </p:spPr>
        <p:txBody>
          <a:bodyPr wrap="square">
            <a:spAutoFit/>
          </a:bodyPr>
          <a:lstStyle/>
          <a:p>
            <a:r>
              <a:rPr lang="en-IN" dirty="0" err="1"/>
              <a:t>UserInterface.CUSTOMER_DELETED</a:t>
            </a:r>
            <a:r>
              <a:rPr lang="en-IN" dirty="0"/>
              <a:t>=Customer details successfully deleted.</a:t>
            </a:r>
          </a:p>
        </p:txBody>
      </p:sp>
      <p:sp>
        <p:nvSpPr>
          <p:cNvPr id="9" name="TextBox 8">
            <a:extLst>
              <a:ext uri="{FF2B5EF4-FFF2-40B4-BE49-F238E27FC236}">
                <a16:creationId xmlns:a16="http://schemas.microsoft.com/office/drawing/2014/main" id="{B9D2A5D3-6FC5-43C2-A574-C8408BF80167}"/>
              </a:ext>
            </a:extLst>
          </p:cNvPr>
          <p:cNvSpPr txBox="1"/>
          <p:nvPr/>
        </p:nvSpPr>
        <p:spPr>
          <a:xfrm>
            <a:off x="834271" y="1723823"/>
            <a:ext cx="6480928" cy="400110"/>
          </a:xfrm>
          <a:prstGeom prst="rect">
            <a:avLst/>
          </a:prstGeom>
          <a:noFill/>
        </p:spPr>
        <p:txBody>
          <a:bodyPr wrap="square">
            <a:spAutoFit/>
          </a:bodyPr>
          <a:lstStyle/>
          <a:p>
            <a:r>
              <a:rPr lang="en-US" sz="2000" b="1" dirty="0">
                <a:solidFill>
                  <a:schemeClr val="tx1">
                    <a:lumMod val="65000"/>
                    <a:lumOff val="35000"/>
                  </a:schemeClr>
                </a:solidFill>
              </a:rPr>
              <a:t>Step 34: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12D10A8-262D-FEF3-424A-D295638CF63F}"/>
              </a:ext>
            </a:extLst>
          </p:cNvPr>
          <p:cNvSpPr txBox="1"/>
          <p:nvPr/>
        </p:nvSpPr>
        <p:spPr>
          <a:xfrm>
            <a:off x="263951" y="2283874"/>
            <a:ext cx="11928049"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313909731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5D924B-7C01-3E97-86B1-CB0EE55E4C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23490-7B75-B6F4-7ABA-23A48949CA0F}"/>
              </a:ext>
            </a:extLst>
          </p:cNvPr>
          <p:cNvSpPr>
            <a:spLocks noGrp="1"/>
          </p:cNvSpPr>
          <p:nvPr>
            <p:ph type="sldNum" sz="quarter" idx="12"/>
          </p:nvPr>
        </p:nvSpPr>
        <p:spPr/>
        <p:txBody>
          <a:bodyPr/>
          <a:lstStyle/>
          <a:p>
            <a:fld id="{4A777409-9C5A-4B07-8E32-19F22F7D558C}" type="slidenum">
              <a:rPr lang="en-IN" smtClean="0"/>
              <a:t>347</a:t>
            </a:fld>
            <a:endParaRPr lang="en-IN" dirty="0"/>
          </a:p>
        </p:txBody>
      </p:sp>
      <p:sp>
        <p:nvSpPr>
          <p:cNvPr id="5" name="TextBox 4">
            <a:extLst>
              <a:ext uri="{FF2B5EF4-FFF2-40B4-BE49-F238E27FC236}">
                <a16:creationId xmlns:a16="http://schemas.microsoft.com/office/drawing/2014/main" id="{57B3C8E8-2933-76D5-7E3D-A3BB6ACB573D}"/>
              </a:ext>
            </a:extLst>
          </p:cNvPr>
          <p:cNvSpPr txBox="1"/>
          <p:nvPr/>
        </p:nvSpPr>
        <p:spPr>
          <a:xfrm>
            <a:off x="121764" y="869911"/>
            <a:ext cx="12192000" cy="5078313"/>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r>
              <a:rPr lang="en-IN" dirty="0" err="1"/>
              <a:t>deleteCustomer</a:t>
            </a:r>
            <a:r>
              <a:rPr lang="en-IN" dirty="0"/>
              <a:t>();</a:t>
            </a:r>
          </a:p>
          <a:p>
            <a:r>
              <a:rPr lang="en-IN" dirty="0"/>
              <a:t>         </a:t>
            </a:r>
            <a:r>
              <a:rPr lang="en-IN" dirty="0" err="1"/>
              <a:t>deleteCustomerOnly</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68420515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4BF9F8-7507-DCAC-85AE-D4594A2AE5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1CC69F-DF67-D00C-89BD-464EF6EAB342}"/>
              </a:ext>
            </a:extLst>
          </p:cNvPr>
          <p:cNvSpPr>
            <a:spLocks noGrp="1"/>
          </p:cNvSpPr>
          <p:nvPr>
            <p:ph type="sldNum" sz="quarter" idx="12"/>
          </p:nvPr>
        </p:nvSpPr>
        <p:spPr/>
        <p:txBody>
          <a:bodyPr/>
          <a:lstStyle/>
          <a:p>
            <a:fld id="{4A777409-9C5A-4B07-8E32-19F22F7D558C}" type="slidenum">
              <a:rPr lang="en-IN" smtClean="0"/>
              <a:t>348</a:t>
            </a:fld>
            <a:endParaRPr lang="en-IN" dirty="0"/>
          </a:p>
        </p:txBody>
      </p:sp>
      <p:sp>
        <p:nvSpPr>
          <p:cNvPr id="5" name="TextBox 4">
            <a:extLst>
              <a:ext uri="{FF2B5EF4-FFF2-40B4-BE49-F238E27FC236}">
                <a16:creationId xmlns:a16="http://schemas.microsoft.com/office/drawing/2014/main" id="{E72A3541-BCEF-68EC-CF3D-76273D6FB7ED}"/>
              </a:ext>
            </a:extLst>
          </p:cNvPr>
          <p:cNvSpPr txBox="1"/>
          <p:nvPr/>
        </p:nvSpPr>
        <p:spPr>
          <a:xfrm>
            <a:off x="103695" y="887275"/>
            <a:ext cx="12088305" cy="5909310"/>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p>
        </p:txBody>
      </p:sp>
    </p:spTree>
    <p:extLst>
      <p:ext uri="{BB962C8B-B14F-4D97-AF65-F5344CB8AC3E}">
        <p14:creationId xmlns:p14="http://schemas.microsoft.com/office/powerpoint/2010/main" val="317592780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BFB3E1-563B-2931-A4E7-97A4FC3753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39FA4C-5BC3-BB3A-1E44-64B53B95AAED}"/>
              </a:ext>
            </a:extLst>
          </p:cNvPr>
          <p:cNvSpPr>
            <a:spLocks noGrp="1"/>
          </p:cNvSpPr>
          <p:nvPr>
            <p:ph type="sldNum" sz="quarter" idx="12"/>
          </p:nvPr>
        </p:nvSpPr>
        <p:spPr/>
        <p:txBody>
          <a:bodyPr/>
          <a:lstStyle/>
          <a:p>
            <a:fld id="{4A777409-9C5A-4B07-8E32-19F22F7D558C}" type="slidenum">
              <a:rPr lang="en-IN" smtClean="0"/>
              <a:t>349</a:t>
            </a:fld>
            <a:endParaRPr lang="en-IN" dirty="0"/>
          </a:p>
        </p:txBody>
      </p:sp>
      <p:sp>
        <p:nvSpPr>
          <p:cNvPr id="5" name="TextBox 4">
            <a:extLst>
              <a:ext uri="{FF2B5EF4-FFF2-40B4-BE49-F238E27FC236}">
                <a16:creationId xmlns:a16="http://schemas.microsoft.com/office/drawing/2014/main" id="{12683498-4945-9281-10FE-FD31AD83DE52}"/>
              </a:ext>
            </a:extLst>
          </p:cNvPr>
          <p:cNvSpPr txBox="1"/>
          <p:nvPr/>
        </p:nvSpPr>
        <p:spPr>
          <a:xfrm>
            <a:off x="179109" y="793671"/>
            <a:ext cx="11623249" cy="6463308"/>
          </a:xfrm>
          <a:prstGeom prst="rect">
            <a:avLst/>
          </a:prstGeom>
          <a:noFill/>
        </p:spPr>
        <p:txBody>
          <a:bodyPr wrap="square">
            <a:spAutoFit/>
          </a:bodyPr>
          <a:lstStyle/>
          <a:p>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p:txBody>
      </p:sp>
    </p:spTree>
    <p:extLst>
      <p:ext uri="{BB962C8B-B14F-4D97-AF65-F5344CB8AC3E}">
        <p14:creationId xmlns:p14="http://schemas.microsoft.com/office/powerpoint/2010/main" val="1250549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A10FD-AAE8-36BE-5356-C6461727A7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F95CF1-3F7C-EF48-8DB0-AA300A604F8D}"/>
              </a:ext>
            </a:extLst>
          </p:cNvPr>
          <p:cNvSpPr>
            <a:spLocks noGrp="1"/>
          </p:cNvSpPr>
          <p:nvPr>
            <p:ph type="sldNum" sz="quarter" idx="12"/>
          </p:nvPr>
        </p:nvSpPr>
        <p:spPr/>
        <p:txBody>
          <a:bodyPr/>
          <a:lstStyle/>
          <a:p>
            <a:fld id="{4A777409-9C5A-4B07-8E32-19F22F7D558C}" type="slidenum">
              <a:rPr lang="en-IN" smtClean="0"/>
              <a:t>350</a:t>
            </a:fld>
            <a:endParaRPr lang="en-IN" dirty="0"/>
          </a:p>
        </p:txBody>
      </p:sp>
      <p:sp>
        <p:nvSpPr>
          <p:cNvPr id="5" name="TextBox 4">
            <a:extLst>
              <a:ext uri="{FF2B5EF4-FFF2-40B4-BE49-F238E27FC236}">
                <a16:creationId xmlns:a16="http://schemas.microsoft.com/office/drawing/2014/main" id="{6E953772-F63E-C04A-6EBA-41B7542C41A5}"/>
              </a:ext>
            </a:extLst>
          </p:cNvPr>
          <p:cNvSpPr txBox="1"/>
          <p:nvPr/>
        </p:nvSpPr>
        <p:spPr>
          <a:xfrm>
            <a:off x="273378" y="535166"/>
            <a:ext cx="11984610" cy="6186309"/>
          </a:xfrm>
          <a:prstGeom prst="rect">
            <a:avLst/>
          </a:prstGeom>
          <a:noFill/>
        </p:spPr>
        <p:txBody>
          <a:bodyPr wrap="square">
            <a:spAutoFit/>
          </a:bodyPr>
          <a:lstStyle/>
          <a:p>
            <a:r>
              <a:rPr lang="en-IN" dirty="0"/>
              <a:t>}</a:t>
            </a:r>
          </a:p>
          <a:p>
            <a:r>
              <a:rPr lang="en-IN" dirty="0"/>
              <a:t>	public void </a:t>
            </a:r>
            <a:r>
              <a:rPr lang="en-IN" dirty="0" err="1"/>
              <a:t>deleteCustomer</a:t>
            </a:r>
            <a:r>
              <a:rPr lang="en-IN" dirty="0"/>
              <a:t>() {</a:t>
            </a:r>
          </a:p>
          <a:p>
            <a:r>
              <a:rPr lang="en-IN" dirty="0"/>
              <a:t>		try {</a:t>
            </a:r>
          </a:p>
          <a:p>
            <a:r>
              <a:rPr lang="en-IN" dirty="0"/>
              <a:t>			</a:t>
            </a:r>
            <a:r>
              <a:rPr lang="en-IN" dirty="0" err="1"/>
              <a:t>customerService.deleteCustomer</a:t>
            </a:r>
            <a:r>
              <a:rPr lang="en-IN" dirty="0"/>
              <a:t>(1234);</a:t>
            </a:r>
          </a:p>
          <a:p>
            <a:r>
              <a:rPr lang="en-IN" dirty="0"/>
              <a:t>			LOGGER.info("\n" + </a:t>
            </a:r>
            <a:r>
              <a:rPr lang="en-IN" dirty="0" err="1"/>
              <a:t>environment.getProperty</a:t>
            </a:r>
            <a:r>
              <a:rPr lang="en-IN" dirty="0"/>
              <a:t>("</a:t>
            </a:r>
            <a:r>
              <a:rPr lang="en-IN" dirty="0" err="1"/>
              <a:t>UserInterface.CUSTOMER_ADDRESS_DELETED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deleteCustomerOnly</a:t>
            </a:r>
            <a:r>
              <a:rPr lang="en-IN" dirty="0"/>
              <a:t>() {</a:t>
            </a:r>
          </a:p>
          <a:p>
            <a:r>
              <a:rPr lang="en-IN" dirty="0"/>
              <a:t>		try {</a:t>
            </a:r>
          </a:p>
          <a:p>
            <a:r>
              <a:rPr lang="en-IN" dirty="0"/>
              <a:t>			</a:t>
            </a:r>
            <a:r>
              <a:rPr lang="en-IN" dirty="0" err="1"/>
              <a:t>customerService.deleteCustomerOnly</a:t>
            </a:r>
            <a:r>
              <a:rPr lang="en-IN" dirty="0"/>
              <a:t>(1235);</a:t>
            </a:r>
          </a:p>
          <a:p>
            <a:r>
              <a:rPr lang="en-IN" dirty="0"/>
              <a:t>			LOGGER.info("\n" + </a:t>
            </a:r>
            <a:r>
              <a:rPr lang="en-IN" dirty="0" err="1"/>
              <a:t>environment.getProperty</a:t>
            </a:r>
            <a:r>
              <a:rPr lang="en-IN" dirty="0"/>
              <a:t>("</a:t>
            </a:r>
            <a:r>
              <a:rPr lang="en-IN" dirty="0" err="1"/>
              <a:t>UserInterface.CUSTOMER_DELETED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19529693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18180F-C855-1ADA-DDDE-70733B49E4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02E1D2-BA35-4A24-3CE6-B1836E34D7C2}"/>
              </a:ext>
            </a:extLst>
          </p:cNvPr>
          <p:cNvSpPr>
            <a:spLocks noGrp="1"/>
          </p:cNvSpPr>
          <p:nvPr>
            <p:ph type="sldNum" sz="quarter" idx="12"/>
          </p:nvPr>
        </p:nvSpPr>
        <p:spPr/>
        <p:txBody>
          <a:bodyPr/>
          <a:lstStyle/>
          <a:p>
            <a:fld id="{4A777409-9C5A-4B07-8E32-19F22F7D558C}" type="slidenum">
              <a:rPr lang="en-IN" smtClean="0"/>
              <a:t>351</a:t>
            </a:fld>
            <a:endParaRPr lang="en-IN" dirty="0"/>
          </a:p>
        </p:txBody>
      </p:sp>
      <p:sp>
        <p:nvSpPr>
          <p:cNvPr id="5" name="TextBox 4">
            <a:extLst>
              <a:ext uri="{FF2B5EF4-FFF2-40B4-BE49-F238E27FC236}">
                <a16:creationId xmlns:a16="http://schemas.microsoft.com/office/drawing/2014/main" id="{559CFA71-1066-95AB-9048-679B65E39128}"/>
              </a:ext>
            </a:extLst>
          </p:cNvPr>
          <p:cNvSpPr txBox="1"/>
          <p:nvPr/>
        </p:nvSpPr>
        <p:spPr>
          <a:xfrm>
            <a:off x="268664" y="999489"/>
            <a:ext cx="10873818" cy="707886"/>
          </a:xfrm>
          <a:prstGeom prst="rect">
            <a:avLst/>
          </a:prstGeom>
          <a:noFill/>
        </p:spPr>
        <p:txBody>
          <a:bodyPr wrap="square">
            <a:spAutoFit/>
          </a:bodyPr>
          <a:lstStyle/>
          <a:p>
            <a:r>
              <a:rPr lang="en-US" sz="2000" b="1" dirty="0">
                <a:solidFill>
                  <a:schemeClr val="tx1">
                    <a:lumMod val="65000"/>
                    <a:lumOff val="35000"/>
                  </a:schemeClr>
                </a:solidFill>
                <a:effectLst/>
              </a:rPr>
              <a:t>Step 35: Execute the application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07A7A43F-6F81-F7CF-2ADF-9039C8A42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346" y="2019103"/>
            <a:ext cx="8630854" cy="2015569"/>
          </a:xfrm>
          <a:prstGeom prst="rect">
            <a:avLst/>
          </a:prstGeom>
        </p:spPr>
      </p:pic>
    </p:spTree>
    <p:extLst>
      <p:ext uri="{BB962C8B-B14F-4D97-AF65-F5344CB8AC3E}">
        <p14:creationId xmlns:p14="http://schemas.microsoft.com/office/powerpoint/2010/main" val="87815192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4DC443-E191-7533-DEAE-4563AD162E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9934B4-E03A-712C-9471-7EC97B2B93CD}"/>
              </a:ext>
            </a:extLst>
          </p:cNvPr>
          <p:cNvSpPr>
            <a:spLocks noGrp="1"/>
          </p:cNvSpPr>
          <p:nvPr>
            <p:ph type="sldNum" sz="quarter" idx="12"/>
          </p:nvPr>
        </p:nvSpPr>
        <p:spPr/>
        <p:txBody>
          <a:bodyPr/>
          <a:lstStyle/>
          <a:p>
            <a:fld id="{4A777409-9C5A-4B07-8E32-19F22F7D558C}" type="slidenum">
              <a:rPr lang="en-IN" smtClean="0"/>
              <a:t>352</a:t>
            </a:fld>
            <a:endParaRPr lang="en-IN" dirty="0"/>
          </a:p>
        </p:txBody>
      </p:sp>
      <p:sp>
        <p:nvSpPr>
          <p:cNvPr id="5" name="TextBox 4">
            <a:extLst>
              <a:ext uri="{FF2B5EF4-FFF2-40B4-BE49-F238E27FC236}">
                <a16:creationId xmlns:a16="http://schemas.microsoft.com/office/drawing/2014/main" id="{95949342-AA8D-C527-2FB0-A9FF494E842F}"/>
              </a:ext>
            </a:extLst>
          </p:cNvPr>
          <p:cNvSpPr txBox="1"/>
          <p:nvPr/>
        </p:nvSpPr>
        <p:spPr>
          <a:xfrm>
            <a:off x="989029" y="560051"/>
            <a:ext cx="6099142" cy="461665"/>
          </a:xfrm>
          <a:prstGeom prst="rect">
            <a:avLst/>
          </a:prstGeom>
          <a:noFill/>
        </p:spPr>
        <p:txBody>
          <a:bodyPr wrap="square">
            <a:spAutoFit/>
          </a:bodyPr>
          <a:lstStyle/>
          <a:p>
            <a:r>
              <a:rPr lang="en-IN" sz="2400" b="1" dirty="0"/>
              <a:t>Implementing Many-To-One Relationship </a:t>
            </a:r>
          </a:p>
        </p:txBody>
      </p:sp>
      <p:sp>
        <p:nvSpPr>
          <p:cNvPr id="7" name="TextBox 6">
            <a:extLst>
              <a:ext uri="{FF2B5EF4-FFF2-40B4-BE49-F238E27FC236}">
                <a16:creationId xmlns:a16="http://schemas.microsoft.com/office/drawing/2014/main" id="{10E31A3E-A7E8-0362-2733-19685175AD7A}"/>
              </a:ext>
            </a:extLst>
          </p:cNvPr>
          <p:cNvSpPr txBox="1"/>
          <p:nvPr/>
        </p:nvSpPr>
        <p:spPr>
          <a:xfrm>
            <a:off x="98980" y="1192393"/>
            <a:ext cx="11552549" cy="1938992"/>
          </a:xfrm>
          <a:prstGeom prst="rect">
            <a:avLst/>
          </a:prstGeom>
          <a:noFill/>
        </p:spPr>
        <p:txBody>
          <a:bodyPr wrap="square">
            <a:spAutoFit/>
          </a:bodyPr>
          <a:lstStyle/>
          <a:p>
            <a:r>
              <a:rPr lang="en-US" sz="2000" dirty="0">
                <a:solidFill>
                  <a:schemeClr val="tx1">
                    <a:lumMod val="65000"/>
                    <a:lumOff val="35000"/>
                  </a:schemeClr>
                </a:solidFill>
                <a:effectLst/>
              </a:rPr>
              <a:t>Consider the following requirement:</a:t>
            </a:r>
          </a:p>
          <a:p>
            <a:r>
              <a:rPr lang="en-US" sz="2000" dirty="0">
                <a:solidFill>
                  <a:schemeClr val="tx1">
                    <a:lumMod val="65000"/>
                    <a:lumOff val="35000"/>
                  </a:schemeClr>
                </a:solidFill>
                <a:effectLst/>
              </a:rPr>
              <a:t>As an admin I should be able to sanction multiple loans to a customer.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this requirement can be implemented. A customer can have multiple loans such as car loan, home loan etc. so you can model this as a </a:t>
            </a:r>
            <a:r>
              <a:rPr lang="en-US" sz="2000" b="1" dirty="0">
                <a:solidFill>
                  <a:schemeClr val="tx1">
                    <a:lumMod val="65000"/>
                    <a:lumOff val="35000"/>
                  </a:schemeClr>
                </a:solidFill>
                <a:effectLst/>
              </a:rPr>
              <a:t>many-to-one</a:t>
            </a:r>
            <a:r>
              <a:rPr lang="en-US" sz="2000" dirty="0">
                <a:solidFill>
                  <a:schemeClr val="tx1">
                    <a:lumMod val="65000"/>
                    <a:lumOff val="35000"/>
                  </a:schemeClr>
                </a:solidFill>
                <a:effectLst/>
              </a:rPr>
              <a:t> relationship between Customer and Loan entity classes with Loan as an owner of the relationship. To implement, you can use two tables Customer and Loan. </a:t>
            </a:r>
          </a:p>
        </p:txBody>
      </p:sp>
      <p:sp>
        <p:nvSpPr>
          <p:cNvPr id="11" name="TextBox 10">
            <a:extLst>
              <a:ext uri="{FF2B5EF4-FFF2-40B4-BE49-F238E27FC236}">
                <a16:creationId xmlns:a16="http://schemas.microsoft.com/office/drawing/2014/main" id="{936899E5-0057-7DDB-5732-FC3C0565FD2A}"/>
              </a:ext>
            </a:extLst>
          </p:cNvPr>
          <p:cNvSpPr txBox="1"/>
          <p:nvPr/>
        </p:nvSpPr>
        <p:spPr>
          <a:xfrm>
            <a:off x="98979" y="3266539"/>
            <a:ext cx="11797647" cy="1015663"/>
          </a:xfrm>
          <a:prstGeom prst="rect">
            <a:avLst/>
          </a:prstGeom>
          <a:noFill/>
        </p:spPr>
        <p:txBody>
          <a:bodyPr wrap="square">
            <a:spAutoFit/>
          </a:bodyPr>
          <a:lstStyle/>
          <a:p>
            <a:r>
              <a:rPr lang="en-US" sz="2000" dirty="0">
                <a:solidFill>
                  <a:schemeClr val="tx1">
                    <a:lumMod val="65000"/>
                    <a:lumOff val="35000"/>
                  </a:schemeClr>
                </a:solidFill>
              </a:rPr>
              <a:t>This foreign key column is known as the join column and it can have duplicate values. Now let us see how to implement Customer and Loan entity classes. Let's begin with Customer class which is target side of relationship and is mapped with Customer table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2A59902-FD65-BAB8-9174-7856E8D3A838}"/>
              </a:ext>
            </a:extLst>
          </p:cNvPr>
          <p:cNvSpPr txBox="1"/>
          <p:nvPr/>
        </p:nvSpPr>
        <p:spPr>
          <a:xfrm>
            <a:off x="98979" y="4130751"/>
            <a:ext cx="11627965" cy="2862322"/>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//getter and setter methods</a:t>
            </a:r>
          </a:p>
          <a:p>
            <a:r>
              <a:rPr lang="en-IN" dirty="0"/>
              <a:t>}</a:t>
            </a:r>
          </a:p>
        </p:txBody>
      </p:sp>
    </p:spTree>
    <p:extLst>
      <p:ext uri="{BB962C8B-B14F-4D97-AF65-F5344CB8AC3E}">
        <p14:creationId xmlns:p14="http://schemas.microsoft.com/office/powerpoint/2010/main" val="3285485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8C68-3D63-8C6D-FB02-F7652CB5D9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B94877-310C-6275-E006-2C1E886A8B2A}"/>
              </a:ext>
            </a:extLst>
          </p:cNvPr>
          <p:cNvSpPr>
            <a:spLocks noGrp="1"/>
          </p:cNvSpPr>
          <p:nvPr>
            <p:ph type="sldNum" sz="quarter" idx="12"/>
          </p:nvPr>
        </p:nvSpPr>
        <p:spPr/>
        <p:txBody>
          <a:bodyPr/>
          <a:lstStyle/>
          <a:p>
            <a:fld id="{4A777409-9C5A-4B07-8E32-19F22F7D558C}" type="slidenum">
              <a:rPr lang="en-IN" smtClean="0"/>
              <a:t>353</a:t>
            </a:fld>
            <a:endParaRPr lang="en-IN" dirty="0"/>
          </a:p>
        </p:txBody>
      </p:sp>
      <p:sp>
        <p:nvSpPr>
          <p:cNvPr id="5" name="TextBox 4">
            <a:extLst>
              <a:ext uri="{FF2B5EF4-FFF2-40B4-BE49-F238E27FC236}">
                <a16:creationId xmlns:a16="http://schemas.microsoft.com/office/drawing/2014/main" id="{3443081B-DBDF-E28B-5111-227B21309B0D}"/>
              </a:ext>
            </a:extLst>
          </p:cNvPr>
          <p:cNvSpPr txBox="1"/>
          <p:nvPr/>
        </p:nvSpPr>
        <p:spPr>
          <a:xfrm>
            <a:off x="853125" y="537576"/>
            <a:ext cx="10081967" cy="707886"/>
          </a:xfrm>
          <a:prstGeom prst="rect">
            <a:avLst/>
          </a:prstGeom>
          <a:noFill/>
        </p:spPr>
        <p:txBody>
          <a:bodyPr wrap="square">
            <a:spAutoFit/>
          </a:bodyPr>
          <a:lstStyle/>
          <a:p>
            <a:r>
              <a:rPr lang="en-US" sz="2000" dirty="0">
                <a:solidFill>
                  <a:schemeClr val="tx1">
                    <a:lumMod val="65000"/>
                    <a:lumOff val="35000"/>
                  </a:schemeClr>
                </a:solidFill>
              </a:rPr>
              <a:t>The Loan entity class is the owner's side of relationship and is mapped with Loan table. This has a reference of Customer entity class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CAFB889-17A8-6C90-5232-6C66F4D18A26}"/>
              </a:ext>
            </a:extLst>
          </p:cNvPr>
          <p:cNvSpPr txBox="1"/>
          <p:nvPr/>
        </p:nvSpPr>
        <p:spPr>
          <a:xfrm>
            <a:off x="400638" y="1439673"/>
            <a:ext cx="11269745" cy="3970318"/>
          </a:xfrm>
          <a:prstGeom prst="rect">
            <a:avLst/>
          </a:prstGeom>
          <a:noFill/>
        </p:spPr>
        <p:txBody>
          <a:bodyPr wrap="square">
            <a:spAutoFit/>
          </a:bodyPr>
          <a:lstStyle/>
          <a:p>
            <a:r>
              <a:rPr lang="en-IN" dirty="0"/>
              <a:t>@Entity</a:t>
            </a:r>
          </a:p>
          <a:p>
            <a:r>
              <a:rPr lang="en-IN" dirty="0"/>
              <a:t>public class Loan{</a:t>
            </a:r>
          </a:p>
          <a:p>
            <a:r>
              <a:rPr lang="en-IN" dirty="0"/>
              <a:t>	@Id</a:t>
            </a:r>
          </a:p>
          <a:p>
            <a:r>
              <a:rPr lang="en-IN" dirty="0"/>
              <a:t>	@GeneratedValue(strategy=GenerationType.IDENTITY)</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issueDate</a:t>
            </a:r>
            <a:r>
              <a:rPr lang="en-IN" dirty="0"/>
              <a:t>;</a:t>
            </a:r>
          </a:p>
          <a:p>
            <a:r>
              <a:rPr lang="en-IN" dirty="0"/>
              <a:t>	private String status;</a:t>
            </a:r>
          </a:p>
          <a:p>
            <a:r>
              <a:rPr lang="en-IN" dirty="0"/>
              <a:t>	@ManyToOne(cascade=CascadeType.ALL)</a:t>
            </a:r>
          </a:p>
          <a:p>
            <a:r>
              <a:rPr lang="en-IN" dirty="0"/>
              <a:t>	@JoinColumn(name="cust_id")</a:t>
            </a:r>
          </a:p>
          <a:p>
            <a:r>
              <a:rPr lang="en-IN" dirty="0"/>
              <a:t>	private Customer </a:t>
            </a:r>
            <a:r>
              <a:rPr lang="en-IN" dirty="0" err="1"/>
              <a:t>customer</a:t>
            </a:r>
            <a:r>
              <a:rPr lang="en-IN" dirty="0"/>
              <a:t>;</a:t>
            </a:r>
          </a:p>
          <a:p>
            <a:r>
              <a:rPr lang="en-IN" dirty="0"/>
              <a:t>	</a:t>
            </a:r>
          </a:p>
          <a:p>
            <a:r>
              <a:rPr lang="en-IN" dirty="0"/>
              <a:t>    //getter and setter methods</a:t>
            </a:r>
          </a:p>
          <a:p>
            <a:r>
              <a:rPr lang="en-IN" dirty="0"/>
              <a:t>}</a:t>
            </a:r>
          </a:p>
        </p:txBody>
      </p:sp>
    </p:spTree>
    <p:extLst>
      <p:ext uri="{BB962C8B-B14F-4D97-AF65-F5344CB8AC3E}">
        <p14:creationId xmlns:p14="http://schemas.microsoft.com/office/powerpoint/2010/main" val="138641819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310EFD-F39B-AE05-F68B-98D4D16D8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708C3-B4A7-0B72-F3AD-06112A0A8801}"/>
              </a:ext>
            </a:extLst>
          </p:cNvPr>
          <p:cNvSpPr>
            <a:spLocks noGrp="1"/>
          </p:cNvSpPr>
          <p:nvPr>
            <p:ph type="sldNum" sz="quarter" idx="12"/>
          </p:nvPr>
        </p:nvSpPr>
        <p:spPr/>
        <p:txBody>
          <a:bodyPr/>
          <a:lstStyle/>
          <a:p>
            <a:fld id="{4A777409-9C5A-4B07-8E32-19F22F7D558C}" type="slidenum">
              <a:rPr lang="en-IN" smtClean="0"/>
              <a:t>354</a:t>
            </a:fld>
            <a:endParaRPr lang="en-IN" dirty="0"/>
          </a:p>
        </p:txBody>
      </p:sp>
      <p:sp>
        <p:nvSpPr>
          <p:cNvPr id="5" name="TextBox 4">
            <a:extLst>
              <a:ext uri="{FF2B5EF4-FFF2-40B4-BE49-F238E27FC236}">
                <a16:creationId xmlns:a16="http://schemas.microsoft.com/office/drawing/2014/main" id="{1DAF270A-A950-5614-717C-FE1B349FB515}"/>
              </a:ext>
            </a:extLst>
          </p:cNvPr>
          <p:cNvSpPr txBox="1"/>
          <p:nvPr/>
        </p:nvSpPr>
        <p:spPr>
          <a:xfrm>
            <a:off x="150829" y="1074509"/>
            <a:ext cx="11890342" cy="4708981"/>
          </a:xfrm>
          <a:prstGeom prst="rect">
            <a:avLst/>
          </a:prstGeom>
          <a:noFill/>
        </p:spPr>
        <p:txBody>
          <a:bodyPr wrap="square">
            <a:spAutoFit/>
          </a:bodyPr>
          <a:lstStyle/>
          <a:p>
            <a:r>
              <a:rPr lang="en-US" sz="2000" dirty="0">
                <a:solidFill>
                  <a:schemeClr val="tx1">
                    <a:lumMod val="65000"/>
                    <a:lumOff val="35000"/>
                  </a:schemeClr>
                </a:solidFill>
                <a:effectLst/>
              </a:rPr>
              <a:t>In the above code the reference of Customer entity class in annotated with @ManyToOne annotation which declares that there is many-to-one relationship between Customer and Loan. The @JoinColumn annotation is used to define the name of the foreign key column in the Customer table that links the customer to the card. Now let us understand these annotations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@ManyToOne(cascade = </a:t>
            </a:r>
            <a:r>
              <a:rPr lang="en-US" sz="2000" b="1" dirty="0" err="1">
                <a:solidFill>
                  <a:schemeClr val="tx1">
                    <a:lumMod val="65000"/>
                    <a:lumOff val="35000"/>
                  </a:schemeClr>
                </a:solidFill>
                <a:effectLst/>
              </a:rPr>
              <a:t>CascadeType.ALL</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indicates that the relationship has many-to-one cardinality. </a:t>
            </a:r>
          </a:p>
          <a:p>
            <a:pPr>
              <a:buFont typeface="Arial" panose="020B0604020202020204" pitchFamily="34" charset="0"/>
              <a:buChar char="•"/>
            </a:pPr>
            <a:r>
              <a:rPr lang="en-US" sz="2000" dirty="0">
                <a:solidFill>
                  <a:schemeClr val="tx1">
                    <a:lumMod val="65000"/>
                    <a:lumOff val="35000"/>
                  </a:schemeClr>
                </a:solidFill>
                <a:effectLst/>
              </a:rPr>
              <a:t>The cascade attribute tells which operation (such as insert, update, delete) performed on source entity can be transferred or cascaded to target entity. By default, none of the operations will be cascaded. It takes values of type </a:t>
            </a:r>
            <a:r>
              <a:rPr lang="en-US" sz="2000" dirty="0" err="1">
                <a:solidFill>
                  <a:schemeClr val="tx1">
                    <a:lumMod val="65000"/>
                    <a:lumOff val="35000"/>
                  </a:schemeClr>
                </a:solidFill>
                <a:effectLst/>
              </a:rPr>
              <a:t>CascadeType</a:t>
            </a:r>
            <a:r>
              <a:rPr lang="en-US" sz="2000" dirty="0">
                <a:solidFill>
                  <a:schemeClr val="tx1">
                    <a:lumMod val="65000"/>
                    <a:lumOff val="35000"/>
                  </a:schemeClr>
                </a:solidFill>
                <a:effectLst/>
              </a:rPr>
              <a:t> enumeration.  The value ALL means all operations will be cascaded from source to target. Other values of this enumeration are PERSIST, REFRESH, REMOVE, MERGE, and DETACH.</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@JoinColumn(name = "</a:t>
            </a:r>
            <a:r>
              <a:rPr lang="en-US" sz="2000" b="1" dirty="0" err="1">
                <a:solidFill>
                  <a:schemeClr val="tx1">
                    <a:lumMod val="65000"/>
                    <a:lumOff val="35000"/>
                  </a:schemeClr>
                </a:solidFill>
                <a:effectLst/>
              </a:rPr>
              <a:t>cust_id</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is used to define the name of the foreign key column that joins the owner and target entity.</a:t>
            </a:r>
          </a:p>
          <a:p>
            <a:pPr>
              <a:buFont typeface="Arial" panose="020B0604020202020204" pitchFamily="34" charset="0"/>
              <a:buChar char="•"/>
            </a:pPr>
            <a:r>
              <a:rPr lang="en-US" sz="2000" dirty="0">
                <a:solidFill>
                  <a:schemeClr val="tx1">
                    <a:lumMod val="65000"/>
                    <a:lumOff val="35000"/>
                  </a:schemeClr>
                </a:solidFill>
                <a:effectLst/>
              </a:rPr>
              <a:t>The name attribute specifies the name of the foreign key column in the table mapped to the source entity.</a:t>
            </a:r>
          </a:p>
        </p:txBody>
      </p:sp>
    </p:spTree>
    <p:extLst>
      <p:ext uri="{BB962C8B-B14F-4D97-AF65-F5344CB8AC3E}">
        <p14:creationId xmlns:p14="http://schemas.microsoft.com/office/powerpoint/2010/main" val="396118632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CBD46-8E99-D01C-0EA7-DAAF85654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B42AD9-D191-E535-CF5D-5829EE1F67CE}"/>
              </a:ext>
            </a:extLst>
          </p:cNvPr>
          <p:cNvSpPr>
            <a:spLocks noGrp="1"/>
          </p:cNvSpPr>
          <p:nvPr>
            <p:ph type="sldNum" sz="quarter" idx="12"/>
          </p:nvPr>
        </p:nvSpPr>
        <p:spPr/>
        <p:txBody>
          <a:bodyPr/>
          <a:lstStyle/>
          <a:p>
            <a:fld id="{4A777409-9C5A-4B07-8E32-19F22F7D558C}" type="slidenum">
              <a:rPr lang="en-IN" smtClean="0"/>
              <a:t>355</a:t>
            </a:fld>
            <a:endParaRPr lang="en-IN" dirty="0"/>
          </a:p>
        </p:txBody>
      </p:sp>
      <p:sp>
        <p:nvSpPr>
          <p:cNvPr id="5" name="TextBox 4">
            <a:extLst>
              <a:ext uri="{FF2B5EF4-FFF2-40B4-BE49-F238E27FC236}">
                <a16:creationId xmlns:a16="http://schemas.microsoft.com/office/drawing/2014/main" id="{93C144D1-5D97-1FCC-08F0-23464778D9FC}"/>
              </a:ext>
            </a:extLst>
          </p:cNvPr>
          <p:cNvSpPr txBox="1"/>
          <p:nvPr/>
        </p:nvSpPr>
        <p:spPr>
          <a:xfrm>
            <a:off x="989029" y="569477"/>
            <a:ext cx="6099142" cy="461665"/>
          </a:xfrm>
          <a:prstGeom prst="rect">
            <a:avLst/>
          </a:prstGeom>
          <a:noFill/>
        </p:spPr>
        <p:txBody>
          <a:bodyPr wrap="square">
            <a:spAutoFit/>
          </a:bodyPr>
          <a:lstStyle/>
          <a:p>
            <a:r>
              <a:rPr lang="en-IN" sz="2400" b="1" dirty="0"/>
              <a:t>Many-To-One Relationship - Demo </a:t>
            </a:r>
          </a:p>
        </p:txBody>
      </p:sp>
      <p:sp>
        <p:nvSpPr>
          <p:cNvPr id="7" name="TextBox 6">
            <a:extLst>
              <a:ext uri="{FF2B5EF4-FFF2-40B4-BE49-F238E27FC236}">
                <a16:creationId xmlns:a16="http://schemas.microsoft.com/office/drawing/2014/main" id="{47034FBE-05F6-F70D-29A7-19D577326309}"/>
              </a:ext>
            </a:extLst>
          </p:cNvPr>
          <p:cNvSpPr txBox="1"/>
          <p:nvPr/>
        </p:nvSpPr>
        <p:spPr>
          <a:xfrm>
            <a:off x="154757" y="1125369"/>
            <a:ext cx="11882486" cy="5324535"/>
          </a:xfrm>
          <a:prstGeom prst="rect">
            <a:avLst/>
          </a:prstGeom>
          <a:noFill/>
        </p:spPr>
        <p:txBody>
          <a:bodyPr wrap="square">
            <a:spAutoFit/>
          </a:bodyPr>
          <a:lstStyle/>
          <a:p>
            <a:r>
              <a:rPr lang="en-US" sz="2000" b="1" dirty="0" err="1">
                <a:solidFill>
                  <a:schemeClr val="tx1">
                    <a:lumMod val="65000"/>
                    <a:lumOff val="35000"/>
                  </a:schemeClr>
                </a:solidFill>
                <a:effectLst/>
              </a:rPr>
              <a:t>Objective:f</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CRUD operation using Many-To-One mapping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Spring Boot project</a:t>
            </a:r>
          </a:p>
          <a:p>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r>
              <a:rPr lang="en-US" sz="2000" dirty="0">
                <a:solidFill>
                  <a:schemeClr val="tx1">
                    <a:lumMod val="65000"/>
                    <a:lumOff val="35000"/>
                  </a:schemeClr>
                </a:solidFill>
                <a:effectLst/>
              </a:rPr>
              <a:t>Spring Boot Version: 2.6.6 (The version keeps on changing, always choose the latest release)</a:t>
            </a:r>
          </a:p>
          <a:p>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Demo_ManyToOne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Demo_ManyToOne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Version: 17</a:t>
            </a:r>
          </a:p>
          <a:p>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following properties for MySQL and JPA:</a:t>
            </a:r>
          </a:p>
        </p:txBody>
      </p:sp>
    </p:spTree>
    <p:extLst>
      <p:ext uri="{BB962C8B-B14F-4D97-AF65-F5344CB8AC3E}">
        <p14:creationId xmlns:p14="http://schemas.microsoft.com/office/powerpoint/2010/main" val="372104764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DC3C29-F0CF-3BAD-3F8D-A62B5EE967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ACD9BB-9209-6FEA-A12E-370C1EFF430F}"/>
              </a:ext>
            </a:extLst>
          </p:cNvPr>
          <p:cNvSpPr>
            <a:spLocks noGrp="1"/>
          </p:cNvSpPr>
          <p:nvPr>
            <p:ph type="sldNum" sz="quarter" idx="12"/>
          </p:nvPr>
        </p:nvSpPr>
        <p:spPr/>
        <p:txBody>
          <a:bodyPr/>
          <a:lstStyle/>
          <a:p>
            <a:fld id="{4A777409-9C5A-4B07-8E32-19F22F7D558C}" type="slidenum">
              <a:rPr lang="en-IN" smtClean="0"/>
              <a:t>356</a:t>
            </a:fld>
            <a:endParaRPr lang="en-IN" dirty="0"/>
          </a:p>
        </p:txBody>
      </p:sp>
      <p:sp>
        <p:nvSpPr>
          <p:cNvPr id="5" name="TextBox 4">
            <a:extLst>
              <a:ext uri="{FF2B5EF4-FFF2-40B4-BE49-F238E27FC236}">
                <a16:creationId xmlns:a16="http://schemas.microsoft.com/office/drawing/2014/main" id="{66217880-BA6C-C6AD-BBBB-CACA69957F7B}"/>
              </a:ext>
            </a:extLst>
          </p:cNvPr>
          <p:cNvSpPr txBox="1"/>
          <p:nvPr/>
        </p:nvSpPr>
        <p:spPr>
          <a:xfrm>
            <a:off x="853124" y="711626"/>
            <a:ext cx="11338875"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A294F73B-14FA-33D0-BF49-B52CD9BFDE9E}"/>
              </a:ext>
            </a:extLst>
          </p:cNvPr>
          <p:cNvSpPr txBox="1"/>
          <p:nvPr/>
        </p:nvSpPr>
        <p:spPr>
          <a:xfrm>
            <a:off x="164968" y="3429000"/>
            <a:ext cx="10430760" cy="707886"/>
          </a:xfrm>
          <a:prstGeom prst="rect">
            <a:avLst/>
          </a:prstGeom>
          <a:noFill/>
        </p:spPr>
        <p:txBody>
          <a:bodyPr wrap="square">
            <a:spAutoFit/>
          </a:bodyPr>
          <a:lstStyle/>
          <a:p>
            <a:r>
              <a:rPr lang="en-US" sz="2000" b="1" dirty="0">
                <a:solidFill>
                  <a:schemeClr val="tx1">
                    <a:lumMod val="65000"/>
                    <a:lumOff val="35000"/>
                  </a:schemeClr>
                </a:solidFill>
                <a:effectLst/>
              </a:rPr>
              <a:t>Step 3: </a:t>
            </a:r>
            <a:r>
              <a:rPr lang="en-US" sz="2000" dirty="0">
                <a:solidFill>
                  <a:schemeClr val="tx1">
                    <a:lumMod val="65000"/>
                    <a:lumOff val="35000"/>
                  </a:schemeClr>
                </a:solidFill>
                <a:effectLst/>
              </a:rPr>
              <a:t>Create the database and table</a:t>
            </a:r>
          </a:p>
          <a:p>
            <a:r>
              <a:rPr lang="en-US" sz="2000" dirty="0">
                <a:solidFill>
                  <a:schemeClr val="tx1">
                    <a:lumMod val="65000"/>
                    <a:lumOff val="35000"/>
                  </a:schemeClr>
                </a:solidFill>
                <a:effectLst/>
              </a:rPr>
              <a:t>Open MySQL terminal and execute the following command:</a:t>
            </a:r>
          </a:p>
        </p:txBody>
      </p:sp>
      <p:sp>
        <p:nvSpPr>
          <p:cNvPr id="9" name="TextBox 8">
            <a:extLst>
              <a:ext uri="{FF2B5EF4-FFF2-40B4-BE49-F238E27FC236}">
                <a16:creationId xmlns:a16="http://schemas.microsoft.com/office/drawing/2014/main" id="{87323788-0B74-0608-C1BF-937BF937EBD6}"/>
              </a:ext>
            </a:extLst>
          </p:cNvPr>
          <p:cNvSpPr txBox="1"/>
          <p:nvPr/>
        </p:nvSpPr>
        <p:spPr>
          <a:xfrm>
            <a:off x="164968" y="4116551"/>
            <a:ext cx="12027032"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int not null,</a:t>
            </a:r>
          </a:p>
          <a:p>
            <a:r>
              <a:rPr lang="en-IN" dirty="0"/>
              <a:t>    </a:t>
            </a:r>
            <a:r>
              <a:rPr lang="en-IN" dirty="0" err="1"/>
              <a:t>emailid</a:t>
            </a:r>
            <a:r>
              <a:rPr lang="en-IN" dirty="0"/>
              <a:t> varchar(20),</a:t>
            </a:r>
          </a:p>
          <a:p>
            <a:r>
              <a:rPr lang="en-IN" dirty="0"/>
              <a:t>    name varchar(20),</a:t>
            </a:r>
          </a:p>
          <a:p>
            <a:r>
              <a:rPr lang="en-IN" dirty="0"/>
              <a:t>    </a:t>
            </a:r>
            <a:r>
              <a:rPr lang="en-IN" dirty="0" err="1"/>
              <a:t>date_of_birth</a:t>
            </a:r>
            <a:r>
              <a:rPr lang="en-IN" dirty="0"/>
              <a:t> date,</a:t>
            </a:r>
          </a:p>
          <a:p>
            <a:r>
              <a:rPr lang="en-IN" dirty="0"/>
              <a:t>    constraint </a:t>
            </a:r>
            <a:r>
              <a:rPr lang="en-IN" dirty="0" err="1"/>
              <a:t>pk_customer</a:t>
            </a:r>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373148766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21CD62-0422-EB69-D427-B4BB939BF8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BB75E1-89BA-2431-B77E-1D3116843D4E}"/>
              </a:ext>
            </a:extLst>
          </p:cNvPr>
          <p:cNvSpPr>
            <a:spLocks noGrp="1"/>
          </p:cNvSpPr>
          <p:nvPr>
            <p:ph type="sldNum" sz="quarter" idx="12"/>
          </p:nvPr>
        </p:nvSpPr>
        <p:spPr/>
        <p:txBody>
          <a:bodyPr/>
          <a:lstStyle/>
          <a:p>
            <a:fld id="{4A777409-9C5A-4B07-8E32-19F22F7D558C}" type="slidenum">
              <a:rPr lang="en-IN" smtClean="0"/>
              <a:t>357</a:t>
            </a:fld>
            <a:endParaRPr lang="en-IN" dirty="0"/>
          </a:p>
        </p:txBody>
      </p:sp>
      <p:sp>
        <p:nvSpPr>
          <p:cNvPr id="5" name="TextBox 4">
            <a:extLst>
              <a:ext uri="{FF2B5EF4-FFF2-40B4-BE49-F238E27FC236}">
                <a16:creationId xmlns:a16="http://schemas.microsoft.com/office/drawing/2014/main" id="{78F2A9EF-937A-59AE-9C28-A821DF57C677}"/>
              </a:ext>
            </a:extLst>
          </p:cNvPr>
          <p:cNvSpPr txBox="1"/>
          <p:nvPr/>
        </p:nvSpPr>
        <p:spPr>
          <a:xfrm>
            <a:off x="279662" y="812165"/>
            <a:ext cx="11632676" cy="5909310"/>
          </a:xfrm>
          <a:prstGeom prst="rect">
            <a:avLst/>
          </a:prstGeom>
          <a:noFill/>
        </p:spPr>
        <p:txBody>
          <a:bodyPr wrap="square">
            <a:spAutoFit/>
          </a:bodyPr>
          <a:lstStyle/>
          <a:p>
            <a:r>
              <a:rPr lang="en-IN" dirty="0"/>
              <a:t>create table loan (</a:t>
            </a:r>
          </a:p>
          <a:p>
            <a:r>
              <a:rPr lang="en-IN" dirty="0"/>
              <a:t>    </a:t>
            </a:r>
            <a:r>
              <a:rPr lang="en-IN" dirty="0" err="1"/>
              <a:t>loan_id</a:t>
            </a:r>
            <a:r>
              <a:rPr lang="en-IN" dirty="0"/>
              <a:t> int not null </a:t>
            </a:r>
            <a:r>
              <a:rPr lang="en-IN" dirty="0" err="1"/>
              <a:t>auto_increment</a:t>
            </a:r>
            <a:r>
              <a:rPr lang="en-IN" dirty="0"/>
              <a:t>,</a:t>
            </a:r>
          </a:p>
          <a:p>
            <a:r>
              <a:rPr lang="en-IN" dirty="0"/>
              <a:t>    amount double precision,</a:t>
            </a:r>
          </a:p>
          <a:p>
            <a:r>
              <a:rPr lang="en-IN" dirty="0"/>
              <a:t>    </a:t>
            </a:r>
            <a:r>
              <a:rPr lang="en-IN" dirty="0" err="1"/>
              <a:t>issue_date</a:t>
            </a:r>
            <a:r>
              <a:rPr lang="en-IN" dirty="0"/>
              <a:t> date,</a:t>
            </a:r>
          </a:p>
          <a:p>
            <a:r>
              <a:rPr lang="en-IN" dirty="0"/>
              <a:t>    </a:t>
            </a:r>
            <a:r>
              <a:rPr lang="en-IN" dirty="0" err="1"/>
              <a:t>cust_id</a:t>
            </a:r>
            <a:r>
              <a:rPr lang="en-IN" dirty="0"/>
              <a:t> int,</a:t>
            </a:r>
          </a:p>
          <a:p>
            <a:r>
              <a:rPr lang="en-IN" dirty="0"/>
              <a:t>    status varchar(10),</a:t>
            </a:r>
          </a:p>
          <a:p>
            <a:r>
              <a:rPr lang="en-IN" dirty="0"/>
              <a:t>    constraint </a:t>
            </a:r>
            <a:r>
              <a:rPr lang="en-IN" dirty="0" err="1"/>
              <a:t>pk_loan</a:t>
            </a:r>
            <a:r>
              <a:rPr lang="en-IN" dirty="0"/>
              <a:t> primary key (</a:t>
            </a:r>
            <a:r>
              <a:rPr lang="en-IN" dirty="0" err="1"/>
              <a:t>loan_id</a:t>
            </a:r>
            <a:r>
              <a:rPr lang="en-IN" dirty="0"/>
              <a:t>),</a:t>
            </a:r>
          </a:p>
          <a:p>
            <a:r>
              <a:rPr lang="en-IN" dirty="0"/>
              <a:t>    constraint </a:t>
            </a:r>
            <a:r>
              <a:rPr lang="en-IN" dirty="0" err="1"/>
              <a:t>fk_cust_loan</a:t>
            </a:r>
            <a:r>
              <a:rPr lang="en-IN" dirty="0"/>
              <a:t> foreign key (</a:t>
            </a:r>
            <a:r>
              <a:rPr lang="en-IN" dirty="0" err="1"/>
              <a:t>cust_id</a:t>
            </a:r>
            <a:r>
              <a:rPr lang="en-IN" dirty="0"/>
              <a:t>) references customer(</a:t>
            </a:r>
            <a:r>
              <a:rPr lang="en-IN" dirty="0" err="1"/>
              <a:t>customer_id</a:t>
            </a:r>
            <a:r>
              <a:rPr lang="en-IN" dirty="0"/>
              <a:t>)</a:t>
            </a:r>
          </a:p>
          <a:p>
            <a:r>
              <a:rPr lang="en-IN" dirty="0"/>
              <a:t>);</a:t>
            </a:r>
          </a:p>
          <a:p>
            <a:r>
              <a:rPr lang="en-IN" dirty="0"/>
              <a:t>insert into customer values (1001,'steven@hnd.com', 'Steven Martin', </a:t>
            </a:r>
            <a:r>
              <a:rPr lang="en-IN" dirty="0" err="1"/>
              <a:t>sysdate</a:t>
            </a:r>
            <a:r>
              <a:rPr lang="en-IN" dirty="0"/>
              <a:t>()-interval 7476 day);</a:t>
            </a:r>
          </a:p>
          <a:p>
            <a:r>
              <a:rPr lang="en-IN" dirty="0"/>
              <a:t>insert into customer values (1002,'kevin@hnd.com', 'Kevin Nelson', </a:t>
            </a:r>
            <a:r>
              <a:rPr lang="en-IN" dirty="0" err="1"/>
              <a:t>sysdate</a:t>
            </a:r>
            <a:r>
              <a:rPr lang="en-IN" dirty="0"/>
              <a:t>()-interval 11374 day);</a:t>
            </a:r>
          </a:p>
          <a:p>
            <a:r>
              <a:rPr lang="en-IN" dirty="0"/>
              <a:t>insert into customer values(1003,'john@hnd.com', 'John Matric', </a:t>
            </a:r>
            <a:r>
              <a:rPr lang="en-IN" dirty="0" err="1"/>
              <a:t>sysdate</a:t>
            </a:r>
            <a:r>
              <a:rPr lang="en-IN" dirty="0"/>
              <a:t>()-interval 12344 day);</a:t>
            </a:r>
          </a:p>
          <a:p>
            <a:r>
              <a:rPr lang="en-IN" dirty="0"/>
              <a:t>insert into customer values (1004,'chan@hnd.com', 'Chan Mathew', </a:t>
            </a:r>
            <a:r>
              <a:rPr lang="en-IN" dirty="0" err="1"/>
              <a:t>sysdate</a:t>
            </a:r>
            <a:r>
              <a:rPr lang="en-IN" dirty="0"/>
              <a:t>()-interval 10344 day);</a:t>
            </a:r>
          </a:p>
          <a:p>
            <a:r>
              <a:rPr lang="en-IN" dirty="0"/>
              <a:t>insert into customer values(1005,'jill@hnd.com', 'Jill Mathew', </a:t>
            </a:r>
            <a:r>
              <a:rPr lang="en-IN" dirty="0" err="1"/>
              <a:t>sysdate</a:t>
            </a:r>
            <a:r>
              <a:rPr lang="en-IN" dirty="0"/>
              <a:t>()-interval 11374 day);</a:t>
            </a:r>
          </a:p>
          <a:p>
            <a:r>
              <a:rPr lang="en-IN" dirty="0"/>
              <a:t>insert into loan values (2001,612345,sysdate()-interval 1000 day,2,'Open');</a:t>
            </a:r>
          </a:p>
          <a:p>
            <a:r>
              <a:rPr lang="en-IN" dirty="0"/>
              <a:t>insert into loan values (2002,2289073,sysdate()-interval 500 day,2,'Closed');</a:t>
            </a:r>
          </a:p>
          <a:p>
            <a:r>
              <a:rPr lang="en-IN" dirty="0"/>
              <a:t>insert into loan values (2003,109376289,sysdate()-interval 800 day,2,'Open');</a:t>
            </a:r>
          </a:p>
          <a:p>
            <a:r>
              <a:rPr lang="en-IN" dirty="0"/>
              <a:t>insert into loan values (2005,99027309,sysdate()-interval 2345 day,5,'Open');</a:t>
            </a:r>
          </a:p>
          <a:p>
            <a:r>
              <a:rPr lang="en-IN" dirty="0"/>
              <a:t>commit;</a:t>
            </a:r>
          </a:p>
          <a:p>
            <a:r>
              <a:rPr lang="en-IN" dirty="0"/>
              <a:t>select * from loan;</a:t>
            </a:r>
          </a:p>
          <a:p>
            <a:r>
              <a:rPr lang="en-IN" dirty="0"/>
              <a:t>select * from customer;</a:t>
            </a:r>
          </a:p>
        </p:txBody>
      </p:sp>
    </p:spTree>
    <p:extLst>
      <p:ext uri="{BB962C8B-B14F-4D97-AF65-F5344CB8AC3E}">
        <p14:creationId xmlns:p14="http://schemas.microsoft.com/office/powerpoint/2010/main" val="380573341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8301E1-E97C-5457-B9A9-CDC14EB898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13BD92-DEC3-7AE2-586C-9F3DC4A5C7CB}"/>
              </a:ext>
            </a:extLst>
          </p:cNvPr>
          <p:cNvSpPr>
            <a:spLocks noGrp="1"/>
          </p:cNvSpPr>
          <p:nvPr>
            <p:ph type="sldNum" sz="quarter" idx="12"/>
          </p:nvPr>
        </p:nvSpPr>
        <p:spPr/>
        <p:txBody>
          <a:bodyPr/>
          <a:lstStyle/>
          <a:p>
            <a:fld id="{4A777409-9C5A-4B07-8E32-19F22F7D558C}" type="slidenum">
              <a:rPr lang="en-IN" smtClean="0"/>
              <a:t>358</a:t>
            </a:fld>
            <a:endParaRPr lang="en-IN" dirty="0"/>
          </a:p>
        </p:txBody>
      </p:sp>
      <p:sp>
        <p:nvSpPr>
          <p:cNvPr id="5" name="TextBox 4">
            <a:extLst>
              <a:ext uri="{FF2B5EF4-FFF2-40B4-BE49-F238E27FC236}">
                <a16:creationId xmlns:a16="http://schemas.microsoft.com/office/drawing/2014/main" id="{DDA41DFD-7B0F-9615-79ED-AB2090A5DCF8}"/>
              </a:ext>
            </a:extLst>
          </p:cNvPr>
          <p:cNvSpPr txBox="1"/>
          <p:nvPr/>
        </p:nvSpPr>
        <p:spPr>
          <a:xfrm>
            <a:off x="1098221" y="619514"/>
            <a:ext cx="10025407"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1ED9CE-7C87-E2AD-ED9B-0D0A214F8472}"/>
              </a:ext>
            </a:extLst>
          </p:cNvPr>
          <p:cNvSpPr txBox="1"/>
          <p:nvPr/>
        </p:nvSpPr>
        <p:spPr>
          <a:xfrm>
            <a:off x="204248" y="1019624"/>
            <a:ext cx="12807884" cy="590931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88939277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C61603-33A2-417A-72E7-606EB5B89A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248AC1-5926-3EC7-B98E-FDA20831D280}"/>
              </a:ext>
            </a:extLst>
          </p:cNvPr>
          <p:cNvSpPr>
            <a:spLocks noGrp="1"/>
          </p:cNvSpPr>
          <p:nvPr>
            <p:ph type="sldNum" sz="quarter" idx="12"/>
          </p:nvPr>
        </p:nvSpPr>
        <p:spPr/>
        <p:txBody>
          <a:bodyPr/>
          <a:lstStyle/>
          <a:p>
            <a:fld id="{4A777409-9C5A-4B07-8E32-19F22F7D558C}" type="slidenum">
              <a:rPr lang="en-IN" smtClean="0"/>
              <a:t>359</a:t>
            </a:fld>
            <a:endParaRPr lang="en-IN" dirty="0"/>
          </a:p>
        </p:txBody>
      </p:sp>
      <p:sp>
        <p:nvSpPr>
          <p:cNvPr id="5" name="TextBox 4">
            <a:extLst>
              <a:ext uri="{FF2B5EF4-FFF2-40B4-BE49-F238E27FC236}">
                <a16:creationId xmlns:a16="http://schemas.microsoft.com/office/drawing/2014/main" id="{B479B59B-5FCC-3061-A25F-42DE8389FA83}"/>
              </a:ext>
            </a:extLst>
          </p:cNvPr>
          <p:cNvSpPr txBox="1"/>
          <p:nvPr/>
        </p:nvSpPr>
        <p:spPr>
          <a:xfrm>
            <a:off x="259237" y="1089164"/>
            <a:ext cx="1167352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	</a:t>
            </a:r>
          </a:p>
          <a:p>
            <a:r>
              <a:rPr lang="en-IN" dirty="0"/>
              <a:t>}</a:t>
            </a:r>
          </a:p>
        </p:txBody>
      </p:sp>
    </p:spTree>
    <p:extLst>
      <p:ext uri="{BB962C8B-B14F-4D97-AF65-F5344CB8AC3E}">
        <p14:creationId xmlns:p14="http://schemas.microsoft.com/office/powerpoint/2010/main" val="3112134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55B14B-A17D-E74A-66A5-49158F5E1E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9F7ED3-98F8-D09A-1174-F7CBD90848F3}"/>
              </a:ext>
            </a:extLst>
          </p:cNvPr>
          <p:cNvSpPr>
            <a:spLocks noGrp="1"/>
          </p:cNvSpPr>
          <p:nvPr>
            <p:ph type="sldNum" sz="quarter" idx="12"/>
          </p:nvPr>
        </p:nvSpPr>
        <p:spPr/>
        <p:txBody>
          <a:bodyPr/>
          <a:lstStyle/>
          <a:p>
            <a:fld id="{4A777409-9C5A-4B07-8E32-19F22F7D558C}" type="slidenum">
              <a:rPr lang="en-IN" smtClean="0"/>
              <a:t>360</a:t>
            </a:fld>
            <a:endParaRPr lang="en-IN" dirty="0"/>
          </a:p>
        </p:txBody>
      </p:sp>
      <p:sp>
        <p:nvSpPr>
          <p:cNvPr id="5" name="TextBox 4">
            <a:extLst>
              <a:ext uri="{FF2B5EF4-FFF2-40B4-BE49-F238E27FC236}">
                <a16:creationId xmlns:a16="http://schemas.microsoft.com/office/drawing/2014/main" id="{C0B73A2A-29EB-8DA6-C98F-E2F7EDF0CBAB}"/>
              </a:ext>
            </a:extLst>
          </p:cNvPr>
          <p:cNvSpPr txBox="1"/>
          <p:nvPr/>
        </p:nvSpPr>
        <p:spPr>
          <a:xfrm>
            <a:off x="900258" y="581807"/>
            <a:ext cx="10147955"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LoanDTO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0F45ABE-6370-B5AB-3C27-4A24C2CE67B8}"/>
              </a:ext>
            </a:extLst>
          </p:cNvPr>
          <p:cNvSpPr txBox="1"/>
          <p:nvPr/>
        </p:nvSpPr>
        <p:spPr>
          <a:xfrm>
            <a:off x="200317" y="981917"/>
            <a:ext cx="11547835" cy="6186309"/>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LoanDTO</a:t>
            </a:r>
            <a:r>
              <a:rPr lang="en-IN" dirty="0"/>
              <a:t> {</a:t>
            </a:r>
          </a:p>
          <a:p>
            <a:r>
              <a:rPr lang="en-IN" dirty="0"/>
              <a:t>	</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loanIssueDate</a:t>
            </a:r>
            <a:r>
              <a:rPr lang="en-IN" dirty="0"/>
              <a:t>;</a:t>
            </a:r>
          </a:p>
          <a:p>
            <a:r>
              <a:rPr lang="en-IN" dirty="0"/>
              <a:t>	private </a:t>
            </a:r>
            <a:r>
              <a:rPr lang="en-IN" dirty="0" err="1"/>
              <a:t>CustomerDTO</a:t>
            </a:r>
            <a:r>
              <a:rPr lang="en-IN" dirty="0"/>
              <a:t> customer;</a:t>
            </a:r>
          </a:p>
          <a:p>
            <a:r>
              <a:rPr lang="en-IN" dirty="0"/>
              <a:t>	private String status;</a:t>
            </a:r>
          </a:p>
          <a:p>
            <a:r>
              <a:rPr lang="en-IN" dirty="0"/>
              <a:t>	public Integer </a:t>
            </a:r>
            <a:r>
              <a:rPr lang="en-IN" dirty="0" err="1"/>
              <a:t>getLoanId</a:t>
            </a:r>
            <a:r>
              <a:rPr lang="en-IN" dirty="0"/>
              <a:t>() {</a:t>
            </a:r>
          </a:p>
          <a:p>
            <a:r>
              <a:rPr lang="en-IN" dirty="0"/>
              <a:t>		return </a:t>
            </a:r>
            <a:r>
              <a:rPr lang="en-IN" dirty="0" err="1"/>
              <a:t>loanId</a:t>
            </a:r>
            <a:r>
              <a:rPr lang="en-IN" dirty="0"/>
              <a:t>;</a:t>
            </a:r>
          </a:p>
          <a:p>
            <a:r>
              <a:rPr lang="en-IN" dirty="0"/>
              <a:t>	}</a:t>
            </a:r>
          </a:p>
          <a:p>
            <a:r>
              <a:rPr lang="en-IN" dirty="0"/>
              <a:t>	public void </a:t>
            </a:r>
            <a:r>
              <a:rPr lang="en-IN" dirty="0" err="1"/>
              <a:t>setLoanId</a:t>
            </a:r>
            <a:r>
              <a:rPr lang="en-IN" dirty="0"/>
              <a:t>(Integer </a:t>
            </a:r>
            <a:r>
              <a:rPr lang="en-IN" dirty="0" err="1"/>
              <a:t>loanId</a:t>
            </a:r>
            <a:r>
              <a:rPr lang="en-IN" dirty="0"/>
              <a:t>) {</a:t>
            </a:r>
          </a:p>
          <a:p>
            <a:r>
              <a:rPr lang="en-IN" dirty="0"/>
              <a:t>		</a:t>
            </a:r>
            <a:r>
              <a:rPr lang="en-IN" dirty="0" err="1"/>
              <a:t>this.loanId</a:t>
            </a:r>
            <a:r>
              <a:rPr lang="en-IN" dirty="0"/>
              <a:t> = </a:t>
            </a:r>
            <a:r>
              <a:rPr lang="en-IN" dirty="0" err="1"/>
              <a:t>loanId</a:t>
            </a:r>
            <a:r>
              <a:rPr lang="en-IN" dirty="0"/>
              <a:t>;</a:t>
            </a:r>
          </a:p>
          <a:p>
            <a:r>
              <a:rPr lang="en-IN" dirty="0"/>
              <a:t>	}</a:t>
            </a:r>
          </a:p>
          <a:p>
            <a:r>
              <a:rPr lang="en-IN" dirty="0"/>
              <a:t>	public Double </a:t>
            </a:r>
            <a:r>
              <a:rPr lang="en-IN" dirty="0" err="1"/>
              <a:t>getAmount</a:t>
            </a:r>
            <a:r>
              <a:rPr lang="en-IN" dirty="0"/>
              <a:t>() {</a:t>
            </a:r>
          </a:p>
          <a:p>
            <a:r>
              <a:rPr lang="en-IN" dirty="0"/>
              <a:t>		return amount;</a:t>
            </a:r>
          </a:p>
          <a:p>
            <a:r>
              <a:rPr lang="en-IN" dirty="0"/>
              <a:t>	}</a:t>
            </a:r>
          </a:p>
          <a:p>
            <a:r>
              <a:rPr lang="en-IN" dirty="0"/>
              <a:t>	public void </a:t>
            </a:r>
            <a:r>
              <a:rPr lang="en-IN" dirty="0" err="1"/>
              <a:t>setAmount</a:t>
            </a:r>
            <a:r>
              <a:rPr lang="en-IN" dirty="0"/>
              <a:t>(Double amount) {</a:t>
            </a:r>
          </a:p>
          <a:p>
            <a:r>
              <a:rPr lang="en-IN" dirty="0"/>
              <a:t>		</a:t>
            </a:r>
            <a:r>
              <a:rPr lang="en-IN" dirty="0" err="1"/>
              <a:t>this.amount</a:t>
            </a:r>
            <a:r>
              <a:rPr lang="en-IN" dirty="0"/>
              <a:t> = amount;</a:t>
            </a:r>
          </a:p>
          <a:p>
            <a:r>
              <a:rPr lang="en-IN" dirty="0"/>
              <a:t>	}</a:t>
            </a:r>
          </a:p>
          <a:p>
            <a:r>
              <a:rPr lang="en-IN" dirty="0"/>
              <a:t>	</a:t>
            </a:r>
          </a:p>
        </p:txBody>
      </p:sp>
    </p:spTree>
    <p:extLst>
      <p:ext uri="{BB962C8B-B14F-4D97-AF65-F5344CB8AC3E}">
        <p14:creationId xmlns:p14="http://schemas.microsoft.com/office/powerpoint/2010/main" val="193720411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E330F-B2EF-5559-6EF5-2445498C0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1D52D-EDE2-8740-6389-9A73F309E08F}"/>
              </a:ext>
            </a:extLst>
          </p:cNvPr>
          <p:cNvSpPr>
            <a:spLocks noGrp="1"/>
          </p:cNvSpPr>
          <p:nvPr>
            <p:ph type="sldNum" sz="quarter" idx="12"/>
          </p:nvPr>
        </p:nvSpPr>
        <p:spPr/>
        <p:txBody>
          <a:bodyPr/>
          <a:lstStyle/>
          <a:p>
            <a:fld id="{4A777409-9C5A-4B07-8E32-19F22F7D558C}" type="slidenum">
              <a:rPr lang="en-IN" smtClean="0"/>
              <a:t>361</a:t>
            </a:fld>
            <a:endParaRPr lang="en-IN" dirty="0"/>
          </a:p>
        </p:txBody>
      </p:sp>
      <p:sp>
        <p:nvSpPr>
          <p:cNvPr id="5" name="TextBox 4">
            <a:extLst>
              <a:ext uri="{FF2B5EF4-FFF2-40B4-BE49-F238E27FC236}">
                <a16:creationId xmlns:a16="http://schemas.microsoft.com/office/drawing/2014/main" id="{73E27B18-42F4-07D0-FB23-E1A7B591EF6C}"/>
              </a:ext>
            </a:extLst>
          </p:cNvPr>
          <p:cNvSpPr txBox="1"/>
          <p:nvPr/>
        </p:nvSpPr>
        <p:spPr>
          <a:xfrm>
            <a:off x="0" y="820433"/>
            <a:ext cx="12192000" cy="5478423"/>
          </a:xfrm>
          <a:prstGeom prst="rect">
            <a:avLst/>
          </a:prstGeom>
          <a:noFill/>
        </p:spPr>
        <p:txBody>
          <a:bodyPr wrap="square">
            <a:spAutoFit/>
          </a:bodyPr>
          <a:lstStyle/>
          <a:p>
            <a:r>
              <a:rPr lang="en-IN" sz="1400" dirty="0"/>
              <a:t>public </a:t>
            </a:r>
            <a:r>
              <a:rPr lang="en-IN" sz="1400" dirty="0" err="1"/>
              <a:t>LocalDate</a:t>
            </a:r>
            <a:r>
              <a:rPr lang="en-IN" sz="1400" dirty="0"/>
              <a:t> </a:t>
            </a:r>
            <a:r>
              <a:rPr lang="en-IN" sz="1400" dirty="0" err="1"/>
              <a:t>getLoanIssueDate</a:t>
            </a:r>
            <a:r>
              <a:rPr lang="en-IN" sz="1400" dirty="0"/>
              <a:t>() {</a:t>
            </a:r>
          </a:p>
          <a:p>
            <a:r>
              <a:rPr lang="en-IN" sz="1400" dirty="0"/>
              <a:t>		return </a:t>
            </a:r>
            <a:r>
              <a:rPr lang="en-IN" sz="1400" dirty="0" err="1"/>
              <a:t>loanIssueDate</a:t>
            </a:r>
            <a:r>
              <a:rPr lang="en-IN" sz="1400" dirty="0"/>
              <a:t>;</a:t>
            </a:r>
          </a:p>
          <a:p>
            <a:r>
              <a:rPr lang="en-IN" sz="1400" dirty="0"/>
              <a:t>	}</a:t>
            </a:r>
          </a:p>
          <a:p>
            <a:r>
              <a:rPr lang="en-IN" sz="1400" dirty="0"/>
              <a:t>	public void </a:t>
            </a:r>
            <a:r>
              <a:rPr lang="en-IN" sz="1400" dirty="0" err="1"/>
              <a:t>setLoanIssueDate</a:t>
            </a:r>
            <a:r>
              <a:rPr lang="en-IN" sz="1400" dirty="0"/>
              <a:t>(</a:t>
            </a:r>
            <a:r>
              <a:rPr lang="en-IN" sz="1400" dirty="0" err="1"/>
              <a:t>LocalDate</a:t>
            </a:r>
            <a:r>
              <a:rPr lang="en-IN" sz="1400" dirty="0"/>
              <a:t> </a:t>
            </a:r>
            <a:r>
              <a:rPr lang="en-IN" sz="1400" dirty="0" err="1"/>
              <a:t>loanIssueDate</a:t>
            </a:r>
            <a:r>
              <a:rPr lang="en-IN" sz="1400" dirty="0"/>
              <a:t>) {</a:t>
            </a:r>
          </a:p>
          <a:p>
            <a:r>
              <a:rPr lang="en-IN" sz="1400" dirty="0"/>
              <a:t>		</a:t>
            </a:r>
            <a:r>
              <a:rPr lang="en-IN" sz="1400" dirty="0" err="1"/>
              <a:t>this.loanIssueDate</a:t>
            </a:r>
            <a:r>
              <a:rPr lang="en-IN" sz="1400" dirty="0"/>
              <a:t> = </a:t>
            </a:r>
            <a:r>
              <a:rPr lang="en-IN" sz="1400" dirty="0" err="1"/>
              <a:t>loanIssueDate</a:t>
            </a:r>
            <a:r>
              <a:rPr lang="en-IN" sz="1400" dirty="0"/>
              <a:t>;</a:t>
            </a:r>
          </a:p>
          <a:p>
            <a:r>
              <a:rPr lang="en-IN" sz="1400" dirty="0"/>
              <a:t>	}</a:t>
            </a:r>
          </a:p>
          <a:p>
            <a:r>
              <a:rPr lang="en-IN" sz="1400" dirty="0"/>
              <a:t>	public </a:t>
            </a:r>
            <a:r>
              <a:rPr lang="en-IN" sz="1400" dirty="0" err="1"/>
              <a:t>CustomerDTO</a:t>
            </a:r>
            <a:r>
              <a:rPr lang="en-IN" sz="1400" dirty="0"/>
              <a:t> </a:t>
            </a:r>
            <a:r>
              <a:rPr lang="en-IN" sz="1400" dirty="0" err="1"/>
              <a:t>getCustomer</a:t>
            </a:r>
            <a:r>
              <a:rPr lang="en-IN" sz="1400" dirty="0"/>
              <a:t>() {</a:t>
            </a:r>
          </a:p>
          <a:p>
            <a:r>
              <a:rPr lang="en-IN" sz="1400" dirty="0"/>
              <a:t>		return customer;</a:t>
            </a:r>
          </a:p>
          <a:p>
            <a:r>
              <a:rPr lang="en-IN" sz="1400" dirty="0"/>
              <a:t>	}</a:t>
            </a:r>
          </a:p>
          <a:p>
            <a:r>
              <a:rPr lang="en-IN" sz="1400" dirty="0"/>
              <a:t>	public void </a:t>
            </a:r>
            <a:r>
              <a:rPr lang="en-IN" sz="1400" dirty="0" err="1"/>
              <a:t>setCustomer</a:t>
            </a:r>
            <a:r>
              <a:rPr lang="en-IN" sz="1400" dirty="0"/>
              <a:t>(</a:t>
            </a:r>
            <a:r>
              <a:rPr lang="en-IN" sz="1400" dirty="0" err="1"/>
              <a:t>CustomerDTO</a:t>
            </a:r>
            <a:r>
              <a:rPr lang="en-IN" sz="1400" dirty="0"/>
              <a:t> customer) {</a:t>
            </a:r>
          </a:p>
          <a:p>
            <a:r>
              <a:rPr lang="en-IN" sz="1400" dirty="0"/>
              <a:t>		</a:t>
            </a:r>
            <a:r>
              <a:rPr lang="en-IN" sz="1400" dirty="0" err="1"/>
              <a:t>this.customer</a:t>
            </a:r>
            <a:r>
              <a:rPr lang="en-IN" sz="1400" dirty="0"/>
              <a:t> = customer;</a:t>
            </a:r>
          </a:p>
          <a:p>
            <a:r>
              <a:rPr lang="en-IN" sz="1400" dirty="0"/>
              <a:t>	}</a:t>
            </a:r>
          </a:p>
          <a:p>
            <a:r>
              <a:rPr lang="en-IN" sz="1400" dirty="0"/>
              <a:t>	public String </a:t>
            </a:r>
            <a:r>
              <a:rPr lang="en-IN" sz="1400" dirty="0" err="1"/>
              <a:t>getStatus</a:t>
            </a:r>
            <a:r>
              <a:rPr lang="en-IN" sz="1400" dirty="0"/>
              <a:t>() {</a:t>
            </a:r>
          </a:p>
          <a:p>
            <a:r>
              <a:rPr lang="en-IN" sz="1400" dirty="0"/>
              <a:t>		return status;</a:t>
            </a:r>
          </a:p>
          <a:p>
            <a:r>
              <a:rPr lang="en-IN" sz="1400" dirty="0"/>
              <a:t>	}</a:t>
            </a:r>
          </a:p>
          <a:p>
            <a:r>
              <a:rPr lang="en-IN" sz="1400" dirty="0"/>
              <a:t>	public void </a:t>
            </a:r>
            <a:r>
              <a:rPr lang="en-IN" sz="1400" dirty="0" err="1"/>
              <a:t>setStatus</a:t>
            </a:r>
            <a:r>
              <a:rPr lang="en-IN" sz="1400" dirty="0"/>
              <a:t>(String status) {</a:t>
            </a:r>
          </a:p>
          <a:p>
            <a:r>
              <a:rPr lang="en-IN" sz="1400" dirty="0"/>
              <a:t>		</a:t>
            </a:r>
            <a:r>
              <a:rPr lang="en-IN" sz="1400" dirty="0" err="1"/>
              <a:t>this.status</a:t>
            </a:r>
            <a:r>
              <a:rPr lang="en-IN" sz="1400" dirty="0"/>
              <a:t> = status;</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LoanDTO</a:t>
            </a:r>
            <a:r>
              <a:rPr lang="en-IN" sz="1400" dirty="0"/>
              <a:t> [</a:t>
            </a:r>
            <a:r>
              <a:rPr lang="en-IN" sz="1400" dirty="0" err="1"/>
              <a:t>loanId</a:t>
            </a:r>
            <a:r>
              <a:rPr lang="en-IN" sz="1400" dirty="0"/>
              <a:t>=" + </a:t>
            </a:r>
            <a:r>
              <a:rPr lang="en-IN" sz="1400" dirty="0" err="1"/>
              <a:t>loanId</a:t>
            </a:r>
            <a:r>
              <a:rPr lang="en-IN" sz="1400" dirty="0"/>
              <a:t> + ", amount=" + amount + ", </a:t>
            </a:r>
            <a:r>
              <a:rPr lang="en-IN" sz="1400" dirty="0" err="1"/>
              <a:t>loanIssueDate</a:t>
            </a:r>
            <a:r>
              <a:rPr lang="en-IN" sz="1400" dirty="0"/>
              <a:t>=" + </a:t>
            </a:r>
            <a:r>
              <a:rPr lang="en-IN" sz="1400" dirty="0" err="1"/>
              <a:t>loanIssueDate</a:t>
            </a:r>
            <a:r>
              <a:rPr lang="en-IN" sz="1400" dirty="0"/>
              <a:t> + ", customer="</a:t>
            </a:r>
          </a:p>
          <a:p>
            <a:r>
              <a:rPr lang="en-IN" sz="1400" dirty="0"/>
              <a:t>				+ customer + ", status=" + status +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241269210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005559-287C-9597-CC33-721E2B0F11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858348-6D9A-586B-3F36-CA70D5F71B9D}"/>
              </a:ext>
            </a:extLst>
          </p:cNvPr>
          <p:cNvSpPr>
            <a:spLocks noGrp="1"/>
          </p:cNvSpPr>
          <p:nvPr>
            <p:ph type="sldNum" sz="quarter" idx="12"/>
          </p:nvPr>
        </p:nvSpPr>
        <p:spPr/>
        <p:txBody>
          <a:bodyPr/>
          <a:lstStyle/>
          <a:p>
            <a:fld id="{4A777409-9C5A-4B07-8E32-19F22F7D558C}" type="slidenum">
              <a:rPr lang="en-IN" smtClean="0"/>
              <a:t>362</a:t>
            </a:fld>
            <a:endParaRPr lang="en-IN" dirty="0"/>
          </a:p>
        </p:txBody>
      </p:sp>
      <p:sp>
        <p:nvSpPr>
          <p:cNvPr id="5" name="TextBox 4">
            <a:extLst>
              <a:ext uri="{FF2B5EF4-FFF2-40B4-BE49-F238E27FC236}">
                <a16:creationId xmlns:a16="http://schemas.microsoft.com/office/drawing/2014/main" id="{F942CDF8-3E2A-9B4C-49F9-10999166E395}"/>
              </a:ext>
            </a:extLst>
          </p:cNvPr>
          <p:cNvSpPr txBox="1"/>
          <p:nvPr/>
        </p:nvSpPr>
        <p:spPr>
          <a:xfrm>
            <a:off x="989029" y="553527"/>
            <a:ext cx="980466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962BB38-3B52-B77D-BAFB-EA0B0ABAA770}"/>
              </a:ext>
            </a:extLst>
          </p:cNvPr>
          <p:cNvSpPr txBox="1"/>
          <p:nvPr/>
        </p:nvSpPr>
        <p:spPr>
          <a:xfrm>
            <a:off x="119406" y="953637"/>
            <a:ext cx="11953188" cy="5909310"/>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import </a:t>
            </a:r>
            <a:r>
              <a:rPr lang="en-IN" dirty="0" err="1"/>
              <a:t>javax.persistence.Table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246750961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9D3B2F-0083-EA62-D4C9-0EDA992A38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7E4BF7-3441-9478-AD68-AC0D2F8024CC}"/>
              </a:ext>
            </a:extLst>
          </p:cNvPr>
          <p:cNvSpPr>
            <a:spLocks noGrp="1"/>
          </p:cNvSpPr>
          <p:nvPr>
            <p:ph type="sldNum" sz="quarter" idx="12"/>
          </p:nvPr>
        </p:nvSpPr>
        <p:spPr/>
        <p:txBody>
          <a:bodyPr/>
          <a:lstStyle/>
          <a:p>
            <a:fld id="{4A777409-9C5A-4B07-8E32-19F22F7D558C}" type="slidenum">
              <a:rPr lang="en-IN" smtClean="0"/>
              <a:t>363</a:t>
            </a:fld>
            <a:endParaRPr lang="en-IN" dirty="0"/>
          </a:p>
        </p:txBody>
      </p:sp>
      <p:sp>
        <p:nvSpPr>
          <p:cNvPr id="5" name="TextBox 4">
            <a:extLst>
              <a:ext uri="{FF2B5EF4-FFF2-40B4-BE49-F238E27FC236}">
                <a16:creationId xmlns:a16="http://schemas.microsoft.com/office/drawing/2014/main" id="{D966B0E1-E284-4835-C066-005A565EB42F}"/>
              </a:ext>
            </a:extLst>
          </p:cNvPr>
          <p:cNvSpPr txBox="1"/>
          <p:nvPr/>
        </p:nvSpPr>
        <p:spPr>
          <a:xfrm>
            <a:off x="838200" y="464425"/>
            <a:ext cx="12003464" cy="5355312"/>
          </a:xfrm>
          <a:prstGeom prst="rect">
            <a:avLst/>
          </a:prstGeom>
          <a:noFill/>
        </p:spPr>
        <p:txBody>
          <a:bodyPr wrap="square">
            <a:spAutoFit/>
          </a:bodyPr>
          <a:lstStyle/>
          <a:p>
            <a:r>
              <a:rPr lang="en-IN" dirty="0"/>
              <a:t>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61148145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C2F986-12CF-90E6-BE7F-6EA45FCC5A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1E0BA-1537-D647-CA17-A5FC319E33ED}"/>
              </a:ext>
            </a:extLst>
          </p:cNvPr>
          <p:cNvSpPr>
            <a:spLocks noGrp="1"/>
          </p:cNvSpPr>
          <p:nvPr>
            <p:ph type="sldNum" sz="quarter" idx="12"/>
          </p:nvPr>
        </p:nvSpPr>
        <p:spPr/>
        <p:txBody>
          <a:bodyPr/>
          <a:lstStyle/>
          <a:p>
            <a:fld id="{4A777409-9C5A-4B07-8E32-19F22F7D558C}" type="slidenum">
              <a:rPr lang="en-IN" smtClean="0"/>
              <a:t>364</a:t>
            </a:fld>
            <a:endParaRPr lang="en-IN" dirty="0"/>
          </a:p>
        </p:txBody>
      </p:sp>
      <p:sp>
        <p:nvSpPr>
          <p:cNvPr id="5" name="TextBox 4">
            <a:extLst>
              <a:ext uri="{FF2B5EF4-FFF2-40B4-BE49-F238E27FC236}">
                <a16:creationId xmlns:a16="http://schemas.microsoft.com/office/drawing/2014/main" id="{76FE06DB-7604-F36A-EC13-AC7D31F3D051}"/>
              </a:ext>
            </a:extLst>
          </p:cNvPr>
          <p:cNvSpPr txBox="1"/>
          <p:nvPr/>
        </p:nvSpPr>
        <p:spPr>
          <a:xfrm>
            <a:off x="688157" y="487593"/>
            <a:ext cx="12292552" cy="6247864"/>
          </a:xfrm>
          <a:prstGeom prst="rect">
            <a:avLst/>
          </a:prstGeom>
          <a:noFill/>
        </p:spPr>
        <p:txBody>
          <a:bodyPr wrap="square">
            <a:spAutoFit/>
          </a:bodyPr>
          <a:lstStyle/>
          <a:p>
            <a:r>
              <a:rPr lang="en-IN" sz="1600" dirty="0"/>
              <a:t>@Override</a:t>
            </a:r>
          </a:p>
          <a:p>
            <a:r>
              <a:rPr lang="en-IN" sz="1600" dirty="0"/>
              <a:t>	public int </a:t>
            </a:r>
            <a:r>
              <a:rPr lang="en-IN" sz="1600" dirty="0" err="1"/>
              <a:t>hashCode</a:t>
            </a:r>
            <a:r>
              <a:rPr lang="en-IN" sz="1600" dirty="0"/>
              <a:t>() {</a:t>
            </a:r>
          </a:p>
          <a:p>
            <a:r>
              <a:rPr lang="en-IN" sz="1600" dirty="0"/>
              <a:t>		final int prime = 31;</a:t>
            </a:r>
          </a:p>
          <a:p>
            <a:r>
              <a:rPr lang="en-IN" sz="1600" dirty="0"/>
              <a:t>		int result = 1;</a:t>
            </a:r>
          </a:p>
          <a:p>
            <a:r>
              <a:rPr lang="en-IN" sz="1600" dirty="0"/>
              <a:t>		result = prime * result + ((</a:t>
            </a:r>
            <a:r>
              <a:rPr lang="en-IN" sz="1600" dirty="0" err="1"/>
              <a:t>this.getCustomerId</a:t>
            </a:r>
            <a:r>
              <a:rPr lang="en-IN" sz="1600" dirty="0"/>
              <a:t>() == null) ? 0 : </a:t>
            </a:r>
            <a:r>
              <a:rPr lang="en-IN" sz="1600" dirty="0" err="1"/>
              <a:t>this.getCustomerId</a:t>
            </a:r>
            <a:r>
              <a:rPr lang="en-IN" sz="1600" dirty="0"/>
              <a:t>().</a:t>
            </a:r>
            <a:r>
              <a:rPr lang="en-IN" sz="1600" dirty="0" err="1"/>
              <a:t>hashCode</a:t>
            </a:r>
            <a:r>
              <a:rPr lang="en-IN" sz="1600" dirty="0"/>
              <a:t>());</a:t>
            </a:r>
          </a:p>
          <a:p>
            <a:r>
              <a:rPr lang="en-IN" sz="1600" dirty="0"/>
              <a:t>		return result;</a:t>
            </a:r>
          </a:p>
          <a:p>
            <a:r>
              <a:rPr lang="en-IN" sz="1600" dirty="0"/>
              <a:t>	}</a:t>
            </a:r>
          </a:p>
          <a:p>
            <a:r>
              <a:rPr lang="en-IN" sz="1600" dirty="0"/>
              <a:t>	@Override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else if (!</a:t>
            </a:r>
            <a:r>
              <a:rPr lang="en-IN" sz="1600" dirty="0" err="1"/>
              <a:t>this.getCustomerId</a:t>
            </a:r>
            <a:r>
              <a:rPr lang="en-IN" sz="1600" dirty="0"/>
              <a:t>().equals(</a:t>
            </a:r>
            <a:r>
              <a:rPr lang="en-IN" sz="1600" dirty="0" err="1"/>
              <a:t>other.getCustomerId</a:t>
            </a:r>
            <a:r>
              <a:rPr lang="en-IN" sz="1600" dirty="0"/>
              <a:t>())) {</a:t>
            </a:r>
          </a:p>
          <a:p>
            <a:r>
              <a:rPr lang="en-IN" sz="1600" dirty="0"/>
              <a:t>			return false;</a:t>
            </a:r>
          </a:p>
          <a:p>
            <a:r>
              <a:rPr lang="en-IN" sz="1600" dirty="0"/>
              <a:t>		}</a:t>
            </a:r>
          </a:p>
          <a:p>
            <a:r>
              <a:rPr lang="en-IN" sz="1600" dirty="0"/>
              <a:t>		return true;</a:t>
            </a:r>
          </a:p>
          <a:p>
            <a:r>
              <a:rPr lang="en-IN" sz="1600" dirty="0"/>
              <a:t>	}</a:t>
            </a:r>
          </a:p>
          <a:p>
            <a:r>
              <a:rPr lang="en-IN" sz="1600" dirty="0"/>
              <a:t>}</a:t>
            </a:r>
          </a:p>
        </p:txBody>
      </p:sp>
    </p:spTree>
    <p:extLst>
      <p:ext uri="{BB962C8B-B14F-4D97-AF65-F5344CB8AC3E}">
        <p14:creationId xmlns:p14="http://schemas.microsoft.com/office/powerpoint/2010/main" val="346031468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692B9C-A7C9-AEF7-33DF-6CBE2A91A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EA1D60-3EC8-A33C-371E-647A6219B295}"/>
              </a:ext>
            </a:extLst>
          </p:cNvPr>
          <p:cNvSpPr>
            <a:spLocks noGrp="1"/>
          </p:cNvSpPr>
          <p:nvPr>
            <p:ph type="sldNum" sz="quarter" idx="12"/>
          </p:nvPr>
        </p:nvSpPr>
        <p:spPr/>
        <p:txBody>
          <a:bodyPr/>
          <a:lstStyle/>
          <a:p>
            <a:fld id="{4A777409-9C5A-4B07-8E32-19F22F7D558C}" type="slidenum">
              <a:rPr lang="en-IN" smtClean="0"/>
              <a:t>365</a:t>
            </a:fld>
            <a:endParaRPr lang="en-IN" dirty="0"/>
          </a:p>
        </p:txBody>
      </p:sp>
      <p:sp>
        <p:nvSpPr>
          <p:cNvPr id="5" name="TextBox 4">
            <a:extLst>
              <a:ext uri="{FF2B5EF4-FFF2-40B4-BE49-F238E27FC236}">
                <a16:creationId xmlns:a16="http://schemas.microsoft.com/office/drawing/2014/main" id="{88DF3AFE-7F4B-3074-8F4C-C94E82633AFD}"/>
              </a:ext>
            </a:extLst>
          </p:cNvPr>
          <p:cNvSpPr txBox="1"/>
          <p:nvPr/>
        </p:nvSpPr>
        <p:spPr>
          <a:xfrm>
            <a:off x="909686" y="544100"/>
            <a:ext cx="994999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Loan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C293A56-07D1-B2E5-5A12-8B5A1A979C3E}"/>
              </a:ext>
            </a:extLst>
          </p:cNvPr>
          <p:cNvSpPr txBox="1"/>
          <p:nvPr/>
        </p:nvSpPr>
        <p:spPr>
          <a:xfrm>
            <a:off x="226243" y="944210"/>
            <a:ext cx="12301979"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javax.persistence.CascadeType</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javax.persistence.ManyToOne</a:t>
            </a:r>
            <a:r>
              <a:rPr lang="en-IN" dirty="0"/>
              <a:t>;</a:t>
            </a:r>
          </a:p>
          <a:p>
            <a:r>
              <a:rPr lang="en-IN" dirty="0"/>
              <a:t>@Entity</a:t>
            </a:r>
          </a:p>
          <a:p>
            <a:r>
              <a:rPr lang="en-IN" dirty="0"/>
              <a:t>public class Loan {</a:t>
            </a:r>
          </a:p>
          <a:p>
            <a:r>
              <a:rPr lang="en-IN" dirty="0"/>
              <a:t>	@Id</a:t>
            </a:r>
          </a:p>
          <a:p>
            <a:r>
              <a:rPr lang="en-IN" dirty="0"/>
              <a:t>	@GeneratedValue(strategy=GenerationType.IDENTITY)</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issueDate</a:t>
            </a:r>
            <a:r>
              <a:rPr lang="en-IN" dirty="0"/>
              <a:t>;</a:t>
            </a:r>
          </a:p>
          <a:p>
            <a:r>
              <a:rPr lang="en-IN" dirty="0"/>
              <a:t>	private String status;</a:t>
            </a:r>
          </a:p>
          <a:p>
            <a:r>
              <a:rPr lang="en-IN" dirty="0"/>
              <a:t>	@ManyToOne(cascade=CascadeType.ALL)</a:t>
            </a:r>
          </a:p>
          <a:p>
            <a:r>
              <a:rPr lang="en-IN" dirty="0"/>
              <a:t>	@JoinColumn(name="cust_id")</a:t>
            </a:r>
          </a:p>
          <a:p>
            <a:r>
              <a:rPr lang="en-IN" dirty="0"/>
              <a:t>	private Customer </a:t>
            </a:r>
            <a:r>
              <a:rPr lang="en-IN" dirty="0" err="1"/>
              <a:t>customer</a:t>
            </a:r>
            <a:r>
              <a:rPr lang="en-IN" dirty="0"/>
              <a:t>;</a:t>
            </a:r>
          </a:p>
          <a:p>
            <a:r>
              <a:rPr lang="en-IN" dirty="0"/>
              <a:t>	</a:t>
            </a:r>
          </a:p>
          <a:p>
            <a:r>
              <a:rPr lang="en-IN" dirty="0"/>
              <a:t>	</a:t>
            </a:r>
          </a:p>
        </p:txBody>
      </p:sp>
    </p:spTree>
    <p:extLst>
      <p:ext uri="{BB962C8B-B14F-4D97-AF65-F5344CB8AC3E}">
        <p14:creationId xmlns:p14="http://schemas.microsoft.com/office/powerpoint/2010/main" val="315012809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BE96B-B0C8-898A-A468-0936B4B25C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1674B3-22DD-7800-F6D3-640933FECEB4}"/>
              </a:ext>
            </a:extLst>
          </p:cNvPr>
          <p:cNvSpPr>
            <a:spLocks noGrp="1"/>
          </p:cNvSpPr>
          <p:nvPr>
            <p:ph type="sldNum" sz="quarter" idx="12"/>
          </p:nvPr>
        </p:nvSpPr>
        <p:spPr/>
        <p:txBody>
          <a:bodyPr/>
          <a:lstStyle/>
          <a:p>
            <a:fld id="{4A777409-9C5A-4B07-8E32-19F22F7D558C}" type="slidenum">
              <a:rPr lang="en-IN" smtClean="0"/>
              <a:t>366</a:t>
            </a:fld>
            <a:endParaRPr lang="en-IN" dirty="0"/>
          </a:p>
        </p:txBody>
      </p:sp>
      <p:sp>
        <p:nvSpPr>
          <p:cNvPr id="5" name="TextBox 4">
            <a:extLst>
              <a:ext uri="{FF2B5EF4-FFF2-40B4-BE49-F238E27FC236}">
                <a16:creationId xmlns:a16="http://schemas.microsoft.com/office/drawing/2014/main" id="{369AAEEA-C798-545D-7F2E-116B5E1257A9}"/>
              </a:ext>
            </a:extLst>
          </p:cNvPr>
          <p:cNvSpPr txBox="1"/>
          <p:nvPr/>
        </p:nvSpPr>
        <p:spPr>
          <a:xfrm>
            <a:off x="0" y="867621"/>
            <a:ext cx="12192000" cy="6186309"/>
          </a:xfrm>
          <a:prstGeom prst="rect">
            <a:avLst/>
          </a:prstGeom>
          <a:noFill/>
        </p:spPr>
        <p:txBody>
          <a:bodyPr wrap="square">
            <a:spAutoFit/>
          </a:bodyPr>
          <a:lstStyle/>
          <a:p>
            <a:r>
              <a:rPr lang="en-IN" dirty="0"/>
              <a:t>public Integer </a:t>
            </a:r>
            <a:r>
              <a:rPr lang="en-IN" dirty="0" err="1"/>
              <a:t>getLoanId</a:t>
            </a:r>
            <a:r>
              <a:rPr lang="en-IN" dirty="0"/>
              <a:t>() {</a:t>
            </a:r>
          </a:p>
          <a:p>
            <a:r>
              <a:rPr lang="en-IN" dirty="0"/>
              <a:t>		return </a:t>
            </a:r>
            <a:r>
              <a:rPr lang="en-IN" dirty="0" err="1"/>
              <a:t>loanId</a:t>
            </a:r>
            <a:r>
              <a:rPr lang="en-IN" dirty="0"/>
              <a:t>;</a:t>
            </a:r>
          </a:p>
          <a:p>
            <a:r>
              <a:rPr lang="en-IN" dirty="0"/>
              <a:t>	}</a:t>
            </a:r>
          </a:p>
          <a:p>
            <a:r>
              <a:rPr lang="en-IN" dirty="0"/>
              <a:t>	public void </a:t>
            </a:r>
            <a:r>
              <a:rPr lang="en-IN" dirty="0" err="1"/>
              <a:t>setLoanId</a:t>
            </a:r>
            <a:r>
              <a:rPr lang="en-IN" dirty="0"/>
              <a:t>(Integer </a:t>
            </a:r>
            <a:r>
              <a:rPr lang="en-IN" dirty="0" err="1"/>
              <a:t>loanId</a:t>
            </a:r>
            <a:r>
              <a:rPr lang="en-IN" dirty="0"/>
              <a:t>) {</a:t>
            </a:r>
          </a:p>
          <a:p>
            <a:r>
              <a:rPr lang="en-IN" dirty="0"/>
              <a:t>		</a:t>
            </a:r>
            <a:r>
              <a:rPr lang="en-IN" dirty="0" err="1"/>
              <a:t>this.loanId</a:t>
            </a:r>
            <a:r>
              <a:rPr lang="en-IN" dirty="0"/>
              <a:t> = </a:t>
            </a:r>
            <a:r>
              <a:rPr lang="en-IN" dirty="0" err="1"/>
              <a:t>loanId</a:t>
            </a:r>
            <a:r>
              <a:rPr lang="en-IN" dirty="0"/>
              <a:t>;</a:t>
            </a:r>
          </a:p>
          <a:p>
            <a:r>
              <a:rPr lang="en-IN" dirty="0"/>
              <a:t>	}</a:t>
            </a:r>
          </a:p>
          <a:p>
            <a:r>
              <a:rPr lang="en-IN" dirty="0"/>
              <a:t>	public Double </a:t>
            </a:r>
            <a:r>
              <a:rPr lang="en-IN" dirty="0" err="1"/>
              <a:t>getAmount</a:t>
            </a:r>
            <a:r>
              <a:rPr lang="en-IN" dirty="0"/>
              <a:t>() {</a:t>
            </a:r>
          </a:p>
          <a:p>
            <a:r>
              <a:rPr lang="en-IN" dirty="0"/>
              <a:t>		return amount;</a:t>
            </a:r>
          </a:p>
          <a:p>
            <a:r>
              <a:rPr lang="en-IN" dirty="0"/>
              <a:t>	}</a:t>
            </a:r>
          </a:p>
          <a:p>
            <a:r>
              <a:rPr lang="en-IN" dirty="0"/>
              <a:t>	public void </a:t>
            </a:r>
            <a:r>
              <a:rPr lang="en-IN" dirty="0" err="1"/>
              <a:t>setAmount</a:t>
            </a:r>
            <a:r>
              <a:rPr lang="en-IN" dirty="0"/>
              <a:t>(Double amount) {</a:t>
            </a:r>
          </a:p>
          <a:p>
            <a:r>
              <a:rPr lang="en-IN" dirty="0"/>
              <a:t>		</a:t>
            </a:r>
            <a:r>
              <a:rPr lang="en-IN" dirty="0" err="1"/>
              <a:t>this.amount</a:t>
            </a:r>
            <a:r>
              <a:rPr lang="en-IN" dirty="0"/>
              <a:t> = amount;</a:t>
            </a:r>
          </a:p>
          <a:p>
            <a:r>
              <a:rPr lang="en-IN" dirty="0"/>
              <a:t>	}</a:t>
            </a:r>
          </a:p>
          <a:p>
            <a:r>
              <a:rPr lang="en-IN" dirty="0"/>
              <a:t>	public </a:t>
            </a:r>
            <a:r>
              <a:rPr lang="en-IN" dirty="0" err="1"/>
              <a:t>LocalDate</a:t>
            </a:r>
            <a:r>
              <a:rPr lang="en-IN" dirty="0"/>
              <a:t> </a:t>
            </a:r>
            <a:r>
              <a:rPr lang="en-IN" dirty="0" err="1"/>
              <a:t>getIssueDate</a:t>
            </a:r>
            <a:r>
              <a:rPr lang="en-IN" dirty="0"/>
              <a:t>() {</a:t>
            </a:r>
          </a:p>
          <a:p>
            <a:r>
              <a:rPr lang="en-IN" dirty="0"/>
              <a:t>		return </a:t>
            </a:r>
            <a:r>
              <a:rPr lang="en-IN" dirty="0" err="1"/>
              <a:t>issueDate</a:t>
            </a:r>
            <a:r>
              <a:rPr lang="en-IN" dirty="0"/>
              <a:t>;</a:t>
            </a:r>
          </a:p>
          <a:p>
            <a:r>
              <a:rPr lang="en-IN" dirty="0"/>
              <a:t>	}</a:t>
            </a:r>
          </a:p>
          <a:p>
            <a:r>
              <a:rPr lang="en-IN" dirty="0"/>
              <a:t>	public void </a:t>
            </a:r>
            <a:r>
              <a:rPr lang="en-IN" dirty="0" err="1"/>
              <a:t>setIssueDate</a:t>
            </a:r>
            <a:r>
              <a:rPr lang="en-IN" dirty="0"/>
              <a:t>(</a:t>
            </a:r>
            <a:r>
              <a:rPr lang="en-IN" dirty="0" err="1"/>
              <a:t>LocalDate</a:t>
            </a:r>
            <a:r>
              <a:rPr lang="en-IN" dirty="0"/>
              <a:t> </a:t>
            </a:r>
            <a:r>
              <a:rPr lang="en-IN" dirty="0" err="1"/>
              <a:t>issueDate</a:t>
            </a:r>
            <a:r>
              <a:rPr lang="en-IN" dirty="0"/>
              <a:t>) {</a:t>
            </a:r>
          </a:p>
          <a:p>
            <a:r>
              <a:rPr lang="en-IN" dirty="0"/>
              <a:t>		</a:t>
            </a:r>
            <a:r>
              <a:rPr lang="en-IN" dirty="0" err="1"/>
              <a:t>this.issueDate</a:t>
            </a:r>
            <a:r>
              <a:rPr lang="en-IN" dirty="0"/>
              <a:t> = </a:t>
            </a:r>
            <a:r>
              <a:rPr lang="en-IN" dirty="0" err="1"/>
              <a:t>issueDate</a:t>
            </a:r>
            <a:r>
              <a:rPr lang="en-IN" dirty="0"/>
              <a:t>;</a:t>
            </a:r>
          </a:p>
          <a:p>
            <a:r>
              <a:rPr lang="en-IN" dirty="0"/>
              <a:t>	}</a:t>
            </a:r>
          </a:p>
          <a:p>
            <a:r>
              <a:rPr lang="en-IN" dirty="0"/>
              <a:t>	public Customer </a:t>
            </a:r>
            <a:r>
              <a:rPr lang="en-IN" dirty="0" err="1"/>
              <a:t>getCustomer</a:t>
            </a:r>
            <a:r>
              <a:rPr lang="en-IN" dirty="0"/>
              <a:t>() {</a:t>
            </a:r>
          </a:p>
          <a:p>
            <a:r>
              <a:rPr lang="en-IN" dirty="0"/>
              <a:t>		return customer;</a:t>
            </a:r>
          </a:p>
          <a:p>
            <a:r>
              <a:rPr lang="en-IN" dirty="0"/>
              <a:t>	}</a:t>
            </a:r>
          </a:p>
          <a:p>
            <a:r>
              <a:rPr lang="en-IN" dirty="0"/>
              <a:t>	</a:t>
            </a:r>
          </a:p>
        </p:txBody>
      </p:sp>
    </p:spTree>
    <p:extLst>
      <p:ext uri="{BB962C8B-B14F-4D97-AF65-F5344CB8AC3E}">
        <p14:creationId xmlns:p14="http://schemas.microsoft.com/office/powerpoint/2010/main" val="181074652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366622-3065-1813-CDC5-D66F45DF3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36B331-A131-1014-3DA5-DBC19DE4075C}"/>
              </a:ext>
            </a:extLst>
          </p:cNvPr>
          <p:cNvSpPr>
            <a:spLocks noGrp="1"/>
          </p:cNvSpPr>
          <p:nvPr>
            <p:ph type="sldNum" sz="quarter" idx="12"/>
          </p:nvPr>
        </p:nvSpPr>
        <p:spPr/>
        <p:txBody>
          <a:bodyPr/>
          <a:lstStyle/>
          <a:p>
            <a:fld id="{4A777409-9C5A-4B07-8E32-19F22F7D558C}" type="slidenum">
              <a:rPr lang="en-IN" smtClean="0"/>
              <a:t>367</a:t>
            </a:fld>
            <a:endParaRPr lang="en-IN" dirty="0"/>
          </a:p>
        </p:txBody>
      </p:sp>
      <p:sp>
        <p:nvSpPr>
          <p:cNvPr id="5" name="TextBox 4">
            <a:extLst>
              <a:ext uri="{FF2B5EF4-FFF2-40B4-BE49-F238E27FC236}">
                <a16:creationId xmlns:a16="http://schemas.microsoft.com/office/drawing/2014/main" id="{E97F45B2-EFD9-D53D-03C3-F86113CF7C11}"/>
              </a:ext>
            </a:extLst>
          </p:cNvPr>
          <p:cNvSpPr txBox="1"/>
          <p:nvPr/>
        </p:nvSpPr>
        <p:spPr>
          <a:xfrm>
            <a:off x="763571" y="495581"/>
            <a:ext cx="12235992" cy="6463308"/>
          </a:xfrm>
          <a:prstGeom prst="rect">
            <a:avLst/>
          </a:prstGeom>
          <a:noFill/>
        </p:spPr>
        <p:txBody>
          <a:bodyPr wrap="square">
            <a:spAutoFit/>
          </a:bodyPr>
          <a:lstStyle/>
          <a:p>
            <a:r>
              <a:rPr lang="en-IN" dirty="0"/>
              <a:t>public void </a:t>
            </a:r>
            <a:r>
              <a:rPr lang="en-IN" dirty="0" err="1"/>
              <a:t>setCustomer</a:t>
            </a:r>
            <a:r>
              <a:rPr lang="en-IN" dirty="0"/>
              <a:t>(Customer customer) {</a:t>
            </a:r>
          </a:p>
          <a:p>
            <a:r>
              <a:rPr lang="en-IN" dirty="0"/>
              <a:t>		</a:t>
            </a:r>
            <a:r>
              <a:rPr lang="en-IN" dirty="0" err="1"/>
              <a:t>this.customer</a:t>
            </a:r>
            <a:r>
              <a:rPr lang="en-IN" dirty="0"/>
              <a:t> = customer;</a:t>
            </a:r>
          </a:p>
          <a:p>
            <a:r>
              <a:rPr lang="en-IN" dirty="0"/>
              <a:t>	}</a:t>
            </a:r>
          </a:p>
          <a:p>
            <a:r>
              <a:rPr lang="en-IN" dirty="0"/>
              <a:t>	public String </a:t>
            </a:r>
            <a:r>
              <a:rPr lang="en-IN" dirty="0" err="1"/>
              <a:t>getStatus</a:t>
            </a:r>
            <a:r>
              <a:rPr lang="en-IN" dirty="0"/>
              <a:t>() {</a:t>
            </a:r>
          </a:p>
          <a:p>
            <a:r>
              <a:rPr lang="en-IN" dirty="0"/>
              <a:t>		return status;</a:t>
            </a:r>
          </a:p>
          <a:p>
            <a:r>
              <a:rPr lang="en-IN" dirty="0"/>
              <a:t>	}</a:t>
            </a:r>
          </a:p>
          <a:p>
            <a:r>
              <a:rPr lang="en-IN" dirty="0"/>
              <a:t>	public void </a:t>
            </a:r>
            <a:r>
              <a:rPr lang="en-IN" dirty="0" err="1"/>
              <a:t>setStatus</a:t>
            </a:r>
            <a:r>
              <a:rPr lang="en-IN" dirty="0"/>
              <a:t>(String status) {</a:t>
            </a:r>
          </a:p>
          <a:p>
            <a:r>
              <a:rPr lang="en-IN" dirty="0"/>
              <a:t>		</a:t>
            </a:r>
            <a:r>
              <a:rPr lang="en-IN" dirty="0" err="1"/>
              <a:t>this.status</a:t>
            </a:r>
            <a:r>
              <a:rPr lang="en-IN" dirty="0"/>
              <a:t> = status;</a:t>
            </a:r>
          </a:p>
          <a:p>
            <a:r>
              <a:rPr lang="en-IN" dirty="0"/>
              <a:t>	}</a:t>
            </a:r>
          </a:p>
          <a:p>
            <a:r>
              <a:rPr lang="en-IN" dirty="0"/>
              <a:t>	@Override</a:t>
            </a:r>
          </a:p>
          <a:p>
            <a:r>
              <a:rPr lang="en-IN" dirty="0"/>
              <a:t>	public int </a:t>
            </a:r>
            <a:r>
              <a:rPr lang="en-IN" dirty="0" err="1"/>
              <a:t>hashCode</a:t>
            </a:r>
            <a:r>
              <a:rPr lang="en-IN" dirty="0"/>
              <a:t>() {</a:t>
            </a:r>
          </a:p>
          <a:p>
            <a:r>
              <a:rPr lang="en-IN" dirty="0"/>
              <a:t>		return 31;</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a:t>
            </a:r>
          </a:p>
        </p:txBody>
      </p:sp>
    </p:spTree>
    <p:extLst>
      <p:ext uri="{BB962C8B-B14F-4D97-AF65-F5344CB8AC3E}">
        <p14:creationId xmlns:p14="http://schemas.microsoft.com/office/powerpoint/2010/main" val="4281456616"/>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6643D-812F-E314-8A7E-5D228D7F5F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A0E00-1F26-A428-7263-60AC86CDB873}"/>
              </a:ext>
            </a:extLst>
          </p:cNvPr>
          <p:cNvSpPr>
            <a:spLocks noGrp="1"/>
          </p:cNvSpPr>
          <p:nvPr>
            <p:ph type="sldNum" sz="quarter" idx="12"/>
          </p:nvPr>
        </p:nvSpPr>
        <p:spPr/>
        <p:txBody>
          <a:bodyPr/>
          <a:lstStyle/>
          <a:p>
            <a:fld id="{4A777409-9C5A-4B07-8E32-19F22F7D558C}" type="slidenum">
              <a:rPr lang="en-IN" smtClean="0"/>
              <a:t>368</a:t>
            </a:fld>
            <a:endParaRPr lang="en-IN" dirty="0"/>
          </a:p>
        </p:txBody>
      </p:sp>
      <p:sp>
        <p:nvSpPr>
          <p:cNvPr id="5" name="TextBox 4">
            <a:extLst>
              <a:ext uri="{FF2B5EF4-FFF2-40B4-BE49-F238E27FC236}">
                <a16:creationId xmlns:a16="http://schemas.microsoft.com/office/drawing/2014/main" id="{2E7107D6-4CD1-8D03-45DB-9D8660E53F4C}"/>
              </a:ext>
            </a:extLst>
          </p:cNvPr>
          <p:cNvSpPr txBox="1"/>
          <p:nvPr/>
        </p:nvSpPr>
        <p:spPr>
          <a:xfrm>
            <a:off x="989028" y="573126"/>
            <a:ext cx="10643647" cy="3139321"/>
          </a:xfrm>
          <a:prstGeom prst="rect">
            <a:avLst/>
          </a:prstGeom>
          <a:noFill/>
        </p:spPr>
        <p:txBody>
          <a:bodyPr wrap="square">
            <a:spAutoFit/>
          </a:bodyPr>
          <a:lstStyle/>
          <a:p>
            <a:r>
              <a:rPr lang="en-IN" dirty="0"/>
              <a:t>Loan other = (Loan) </a:t>
            </a:r>
            <a:r>
              <a:rPr lang="en-IN" dirty="0" err="1"/>
              <a:t>obj</a:t>
            </a:r>
            <a:r>
              <a:rPr lang="en-IN" dirty="0"/>
              <a:t>;</a:t>
            </a:r>
          </a:p>
          <a:p>
            <a:r>
              <a:rPr lang="en-IN" dirty="0"/>
              <a:t>		if (</a:t>
            </a:r>
            <a:r>
              <a:rPr lang="en-IN" dirty="0" err="1"/>
              <a:t>this.getLoanId</a:t>
            </a:r>
            <a:r>
              <a:rPr lang="en-IN" dirty="0"/>
              <a:t>() == null) {</a:t>
            </a:r>
          </a:p>
          <a:p>
            <a:r>
              <a:rPr lang="en-IN" dirty="0"/>
              <a:t>			if (</a:t>
            </a:r>
            <a:r>
              <a:rPr lang="en-IN" dirty="0" err="1"/>
              <a:t>other.getLoanId</a:t>
            </a:r>
            <a:r>
              <a:rPr lang="en-IN" dirty="0"/>
              <a:t>() != null)</a:t>
            </a:r>
          </a:p>
          <a:p>
            <a:r>
              <a:rPr lang="en-IN" dirty="0"/>
              <a:t>				return false;</a:t>
            </a:r>
          </a:p>
          <a:p>
            <a:r>
              <a:rPr lang="en-IN" dirty="0"/>
              <a:t>		} else if (!</a:t>
            </a:r>
            <a:r>
              <a:rPr lang="en-IN" dirty="0" err="1"/>
              <a:t>this.getLoanId</a:t>
            </a:r>
            <a:r>
              <a:rPr lang="en-IN" dirty="0"/>
              <a:t>().equals(</a:t>
            </a:r>
            <a:r>
              <a:rPr lang="en-IN" dirty="0" err="1"/>
              <a:t>other.getLoanId</a:t>
            </a:r>
            <a:r>
              <a:rPr lang="en-IN" dirty="0"/>
              <a:t>())) {</a:t>
            </a:r>
          </a:p>
          <a:p>
            <a:r>
              <a:rPr lang="en-IN" dirty="0"/>
              <a:t>			return false;</a:t>
            </a:r>
          </a:p>
          <a:p>
            <a:r>
              <a:rPr lang="en-IN" dirty="0"/>
              <a:t>		}</a:t>
            </a:r>
          </a:p>
          <a:p>
            <a:r>
              <a:rPr lang="en-IN" dirty="0"/>
              <a:t>		return true;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9F435221-823E-214A-D71E-29BD689691CF}"/>
              </a:ext>
            </a:extLst>
          </p:cNvPr>
          <p:cNvSpPr txBox="1"/>
          <p:nvPr/>
        </p:nvSpPr>
        <p:spPr>
          <a:xfrm>
            <a:off x="211708" y="4135713"/>
            <a:ext cx="11722625"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D74997-A865-7674-5F39-465A085A99D5}"/>
              </a:ext>
            </a:extLst>
          </p:cNvPr>
          <p:cNvSpPr txBox="1"/>
          <p:nvPr/>
        </p:nvSpPr>
        <p:spPr>
          <a:xfrm>
            <a:off x="211708" y="4565634"/>
            <a:ext cx="11600078"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434303552"/>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C9E7C3-6C08-5FAF-C4D5-A9ABFC7B9A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AF3C75-00EF-290D-F681-70BD2F6FBF0D}"/>
              </a:ext>
            </a:extLst>
          </p:cNvPr>
          <p:cNvSpPr>
            <a:spLocks noGrp="1"/>
          </p:cNvSpPr>
          <p:nvPr>
            <p:ph type="sldNum" sz="quarter" idx="12"/>
          </p:nvPr>
        </p:nvSpPr>
        <p:spPr/>
        <p:txBody>
          <a:bodyPr/>
          <a:lstStyle/>
          <a:p>
            <a:fld id="{4A777409-9C5A-4B07-8E32-19F22F7D558C}" type="slidenum">
              <a:rPr lang="en-IN" smtClean="0"/>
              <a:t>369</a:t>
            </a:fld>
            <a:endParaRPr lang="en-IN" dirty="0"/>
          </a:p>
        </p:txBody>
      </p:sp>
      <p:sp>
        <p:nvSpPr>
          <p:cNvPr id="5" name="TextBox 4">
            <a:extLst>
              <a:ext uri="{FF2B5EF4-FFF2-40B4-BE49-F238E27FC236}">
                <a16:creationId xmlns:a16="http://schemas.microsoft.com/office/drawing/2014/main" id="{AC2BD886-F31D-FFF2-150B-D5B444A4AF07}"/>
              </a:ext>
            </a:extLst>
          </p:cNvPr>
          <p:cNvSpPr txBox="1"/>
          <p:nvPr/>
        </p:nvSpPr>
        <p:spPr>
          <a:xfrm>
            <a:off x="919112" y="619515"/>
            <a:ext cx="10638149"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2149CC-6E94-32C1-1BB4-E3FE769019A5}"/>
              </a:ext>
            </a:extLst>
          </p:cNvPr>
          <p:cNvSpPr txBox="1"/>
          <p:nvPr/>
        </p:nvSpPr>
        <p:spPr>
          <a:xfrm>
            <a:off x="65988" y="1102491"/>
            <a:ext cx="11623249" cy="4247317"/>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
        <p:nvSpPr>
          <p:cNvPr id="9" name="TextBox 8">
            <a:extLst>
              <a:ext uri="{FF2B5EF4-FFF2-40B4-BE49-F238E27FC236}">
                <a16:creationId xmlns:a16="http://schemas.microsoft.com/office/drawing/2014/main" id="{E5874A78-B84D-D007-FC28-06B8D610A37B}"/>
              </a:ext>
            </a:extLst>
          </p:cNvPr>
          <p:cNvSpPr txBox="1"/>
          <p:nvPr/>
        </p:nvSpPr>
        <p:spPr>
          <a:xfrm>
            <a:off x="919111" y="5529913"/>
            <a:ext cx="10638149"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1106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194B6D-165D-6F00-3EFE-A517B91D65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F66D9C-5F12-56DA-D45C-276D9DF42071}"/>
              </a:ext>
            </a:extLst>
          </p:cNvPr>
          <p:cNvSpPr>
            <a:spLocks noGrp="1"/>
          </p:cNvSpPr>
          <p:nvPr>
            <p:ph type="sldNum" sz="quarter" idx="12"/>
          </p:nvPr>
        </p:nvSpPr>
        <p:spPr/>
        <p:txBody>
          <a:bodyPr/>
          <a:lstStyle/>
          <a:p>
            <a:fld id="{4A777409-9C5A-4B07-8E32-19F22F7D558C}" type="slidenum">
              <a:rPr lang="en-IN" smtClean="0"/>
              <a:t>370</a:t>
            </a:fld>
            <a:endParaRPr lang="en-IN" dirty="0"/>
          </a:p>
        </p:txBody>
      </p:sp>
      <p:sp>
        <p:nvSpPr>
          <p:cNvPr id="5" name="TextBox 4">
            <a:extLst>
              <a:ext uri="{FF2B5EF4-FFF2-40B4-BE49-F238E27FC236}">
                <a16:creationId xmlns:a16="http://schemas.microsoft.com/office/drawing/2014/main" id="{750CAA5F-E7BE-9B95-C48F-F509A2F01744}"/>
              </a:ext>
            </a:extLst>
          </p:cNvPr>
          <p:cNvSpPr txBox="1"/>
          <p:nvPr/>
        </p:nvSpPr>
        <p:spPr>
          <a:xfrm>
            <a:off x="871978" y="668832"/>
            <a:ext cx="1061929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7" name="TextBox 6">
            <a:extLst>
              <a:ext uri="{FF2B5EF4-FFF2-40B4-BE49-F238E27FC236}">
                <a16:creationId xmlns:a16="http://schemas.microsoft.com/office/drawing/2014/main" id="{AE38DB2C-AE6B-1CF7-7B6A-3A0F5F184388}"/>
              </a:ext>
            </a:extLst>
          </p:cNvPr>
          <p:cNvSpPr txBox="1"/>
          <p:nvPr/>
        </p:nvSpPr>
        <p:spPr>
          <a:xfrm>
            <a:off x="164967" y="2401181"/>
            <a:ext cx="11665671"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LoanRepository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2FB4212-A3F3-E457-96F4-CF9347E65219}"/>
              </a:ext>
            </a:extLst>
          </p:cNvPr>
          <p:cNvSpPr txBox="1"/>
          <p:nvPr/>
        </p:nvSpPr>
        <p:spPr>
          <a:xfrm>
            <a:off x="871977" y="3056312"/>
            <a:ext cx="1061929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com.hnd.entity.Loan</a:t>
            </a:r>
            <a:r>
              <a:rPr lang="en-IN" dirty="0"/>
              <a:t>;</a:t>
            </a:r>
          </a:p>
          <a:p>
            <a:r>
              <a:rPr lang="en-IN" dirty="0"/>
              <a:t>public interface </a:t>
            </a:r>
            <a:r>
              <a:rPr lang="en-IN" dirty="0" err="1"/>
              <a:t>LoanRepository</a:t>
            </a:r>
            <a:r>
              <a:rPr lang="en-IN" dirty="0"/>
              <a:t> extends </a:t>
            </a:r>
            <a:r>
              <a:rPr lang="en-IN" dirty="0" err="1"/>
              <a:t>CrudRepository</a:t>
            </a:r>
            <a:r>
              <a:rPr lang="en-IN" dirty="0"/>
              <a:t>&lt;Loan, Integer&gt;{</a:t>
            </a:r>
          </a:p>
          <a:p>
            <a:r>
              <a:rPr lang="en-IN" dirty="0"/>
              <a:t>}</a:t>
            </a:r>
          </a:p>
        </p:txBody>
      </p:sp>
      <p:sp>
        <p:nvSpPr>
          <p:cNvPr id="11" name="TextBox 10">
            <a:extLst>
              <a:ext uri="{FF2B5EF4-FFF2-40B4-BE49-F238E27FC236}">
                <a16:creationId xmlns:a16="http://schemas.microsoft.com/office/drawing/2014/main" id="{C6E37B3A-3870-9FB1-E1D9-65F251829BF6}"/>
              </a:ext>
            </a:extLst>
          </p:cNvPr>
          <p:cNvSpPr txBox="1"/>
          <p:nvPr/>
        </p:nvSpPr>
        <p:spPr>
          <a:xfrm>
            <a:off x="164967" y="4889857"/>
            <a:ext cx="11665670"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12CAA21-8CDD-98B4-A97A-349284D0BE79}"/>
              </a:ext>
            </a:extLst>
          </p:cNvPr>
          <p:cNvSpPr txBox="1"/>
          <p:nvPr/>
        </p:nvSpPr>
        <p:spPr>
          <a:xfrm>
            <a:off x="871976" y="5573770"/>
            <a:ext cx="10072543" cy="369332"/>
          </a:xfrm>
          <a:prstGeom prst="rect">
            <a:avLst/>
          </a:prstGeom>
          <a:noFill/>
        </p:spPr>
        <p:txBody>
          <a:bodyPr wrap="square">
            <a:spAutoFit/>
          </a:bodyPr>
          <a:lstStyle/>
          <a:p>
            <a:r>
              <a:rPr lang="en-IN" dirty="0" err="1"/>
              <a:t>Service.LOAN_UNAVAILABLE</a:t>
            </a:r>
            <a:r>
              <a:rPr lang="en-IN" dirty="0"/>
              <a:t>=No loan available for the given loan id.</a:t>
            </a:r>
          </a:p>
        </p:txBody>
      </p:sp>
    </p:spTree>
    <p:extLst>
      <p:ext uri="{BB962C8B-B14F-4D97-AF65-F5344CB8AC3E}">
        <p14:creationId xmlns:p14="http://schemas.microsoft.com/office/powerpoint/2010/main" val="286741376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BF7D5-5E79-5E4B-1DFA-1E97E774C4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F713C-F945-86EC-5A4C-09E9244C65D2}"/>
              </a:ext>
            </a:extLst>
          </p:cNvPr>
          <p:cNvSpPr>
            <a:spLocks noGrp="1"/>
          </p:cNvSpPr>
          <p:nvPr>
            <p:ph type="sldNum" sz="quarter" idx="12"/>
          </p:nvPr>
        </p:nvSpPr>
        <p:spPr/>
        <p:txBody>
          <a:bodyPr/>
          <a:lstStyle/>
          <a:p>
            <a:fld id="{4A777409-9C5A-4B07-8E32-19F22F7D558C}" type="slidenum">
              <a:rPr lang="en-IN" smtClean="0"/>
              <a:t>371</a:t>
            </a:fld>
            <a:endParaRPr lang="en-IN" dirty="0"/>
          </a:p>
        </p:txBody>
      </p:sp>
      <p:sp>
        <p:nvSpPr>
          <p:cNvPr id="5" name="TextBox 4">
            <a:extLst>
              <a:ext uri="{FF2B5EF4-FFF2-40B4-BE49-F238E27FC236}">
                <a16:creationId xmlns:a16="http://schemas.microsoft.com/office/drawing/2014/main" id="{D5B93945-95E3-5D37-CD8D-B9B3F07A7521}"/>
              </a:ext>
            </a:extLst>
          </p:cNvPr>
          <p:cNvSpPr txBox="1"/>
          <p:nvPr/>
        </p:nvSpPr>
        <p:spPr>
          <a:xfrm>
            <a:off x="843699" y="678978"/>
            <a:ext cx="10440186" cy="707886"/>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getLoanDetails</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54AF68-50EE-E735-2926-07B6F2335873}"/>
              </a:ext>
            </a:extLst>
          </p:cNvPr>
          <p:cNvSpPr txBox="1"/>
          <p:nvPr/>
        </p:nvSpPr>
        <p:spPr>
          <a:xfrm>
            <a:off x="278090" y="1604989"/>
            <a:ext cx="11913910"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1005B6EF-21C0-0A4D-D936-8084516A27C5}"/>
              </a:ext>
            </a:extLst>
          </p:cNvPr>
          <p:cNvSpPr txBox="1"/>
          <p:nvPr/>
        </p:nvSpPr>
        <p:spPr>
          <a:xfrm>
            <a:off x="843698" y="3695555"/>
            <a:ext cx="11232037" cy="707886"/>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getLoanDetails</a:t>
            </a:r>
            <a:r>
              <a:rPr lang="en-US" sz="2000" dirty="0">
                <a:solidFill>
                  <a:schemeClr val="tx1">
                    <a:lumMod val="65000"/>
                    <a:lumOff val="35000"/>
                  </a:schemeClr>
                </a:solidFill>
              </a:rPr>
              <a:t>() method to fetch loan details from the table as shown below to get Loan Details: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45F6CA4-C2BF-C062-9EA7-DB9287029BAC}"/>
              </a:ext>
            </a:extLst>
          </p:cNvPr>
          <p:cNvSpPr txBox="1"/>
          <p:nvPr/>
        </p:nvSpPr>
        <p:spPr>
          <a:xfrm>
            <a:off x="608290" y="4272677"/>
            <a:ext cx="12192000"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p:txBody>
      </p:sp>
    </p:spTree>
    <p:extLst>
      <p:ext uri="{BB962C8B-B14F-4D97-AF65-F5344CB8AC3E}">
        <p14:creationId xmlns:p14="http://schemas.microsoft.com/office/powerpoint/2010/main" val="34556592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101EA-B26B-9511-065B-EFC860E93C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FE14CF-D282-B44B-4A5E-FB9EAB512857}"/>
              </a:ext>
            </a:extLst>
          </p:cNvPr>
          <p:cNvSpPr>
            <a:spLocks noGrp="1"/>
          </p:cNvSpPr>
          <p:nvPr>
            <p:ph type="sldNum" sz="quarter" idx="12"/>
          </p:nvPr>
        </p:nvSpPr>
        <p:spPr/>
        <p:txBody>
          <a:bodyPr/>
          <a:lstStyle/>
          <a:p>
            <a:fld id="{4A777409-9C5A-4B07-8E32-19F22F7D558C}" type="slidenum">
              <a:rPr lang="en-IN" smtClean="0"/>
              <a:t>372</a:t>
            </a:fld>
            <a:endParaRPr lang="en-IN" dirty="0"/>
          </a:p>
        </p:txBody>
      </p:sp>
      <p:sp>
        <p:nvSpPr>
          <p:cNvPr id="5" name="TextBox 4">
            <a:extLst>
              <a:ext uri="{FF2B5EF4-FFF2-40B4-BE49-F238E27FC236}">
                <a16:creationId xmlns:a16="http://schemas.microsoft.com/office/drawing/2014/main" id="{5BA98982-DE69-643C-918F-2FB984AAD321}"/>
              </a:ext>
            </a:extLst>
          </p:cNvPr>
          <p:cNvSpPr txBox="1"/>
          <p:nvPr/>
        </p:nvSpPr>
        <p:spPr>
          <a:xfrm>
            <a:off x="838200" y="533315"/>
            <a:ext cx="12003464" cy="6463308"/>
          </a:xfrm>
          <a:prstGeom prst="rect">
            <a:avLst/>
          </a:prstGeom>
          <a:noFill/>
        </p:spPr>
        <p:txBody>
          <a:bodyPr wrap="square">
            <a:spAutoFit/>
          </a:bodyPr>
          <a:lstStyle/>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a:t>
            </a:r>
          </a:p>
        </p:txBody>
      </p:sp>
    </p:spTree>
    <p:extLst>
      <p:ext uri="{BB962C8B-B14F-4D97-AF65-F5344CB8AC3E}">
        <p14:creationId xmlns:p14="http://schemas.microsoft.com/office/powerpoint/2010/main" val="13807209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8ADDE4-0CD9-6616-231C-2C40B4A76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68C5AC-B4A6-737E-19A1-618ABE175ABA}"/>
              </a:ext>
            </a:extLst>
          </p:cNvPr>
          <p:cNvSpPr>
            <a:spLocks noGrp="1"/>
          </p:cNvSpPr>
          <p:nvPr>
            <p:ph type="sldNum" sz="quarter" idx="12"/>
          </p:nvPr>
        </p:nvSpPr>
        <p:spPr/>
        <p:txBody>
          <a:bodyPr/>
          <a:lstStyle/>
          <a:p>
            <a:fld id="{4A777409-9C5A-4B07-8E32-19F22F7D558C}" type="slidenum">
              <a:rPr lang="en-IN" smtClean="0"/>
              <a:t>373</a:t>
            </a:fld>
            <a:endParaRPr lang="en-IN" dirty="0"/>
          </a:p>
        </p:txBody>
      </p:sp>
      <p:sp>
        <p:nvSpPr>
          <p:cNvPr id="5" name="TextBox 4">
            <a:extLst>
              <a:ext uri="{FF2B5EF4-FFF2-40B4-BE49-F238E27FC236}">
                <a16:creationId xmlns:a16="http://schemas.microsoft.com/office/drawing/2014/main" id="{033850B0-E639-5AB8-7E7F-2538A636ECAB}"/>
              </a:ext>
            </a:extLst>
          </p:cNvPr>
          <p:cNvSpPr txBox="1"/>
          <p:nvPr/>
        </p:nvSpPr>
        <p:spPr>
          <a:xfrm>
            <a:off x="197963" y="888578"/>
            <a:ext cx="11274458" cy="3416320"/>
          </a:xfrm>
          <a:prstGeom prst="rect">
            <a:avLst/>
          </a:prstGeom>
          <a:noFill/>
        </p:spPr>
        <p:txBody>
          <a:bodyPr wrap="square">
            <a:spAutoFit/>
          </a:bodyPr>
          <a:lstStyle/>
          <a:p>
            <a:r>
              <a:rPr lang="en-IN" dirty="0"/>
              <a:t>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139F0409-15BC-6EAF-E12B-6F931678B2A1}"/>
              </a:ext>
            </a:extLst>
          </p:cNvPr>
          <p:cNvSpPr txBox="1"/>
          <p:nvPr/>
        </p:nvSpPr>
        <p:spPr>
          <a:xfrm>
            <a:off x="127261" y="4509882"/>
            <a:ext cx="6099142"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1883400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3F8B0-AD1C-0BD5-F7A3-8FA6AE30A2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9FDF6-C6FE-069F-55E2-66A4966BAC78}"/>
              </a:ext>
            </a:extLst>
          </p:cNvPr>
          <p:cNvSpPr>
            <a:spLocks noGrp="1"/>
          </p:cNvSpPr>
          <p:nvPr>
            <p:ph type="sldNum" sz="quarter" idx="12"/>
          </p:nvPr>
        </p:nvSpPr>
        <p:spPr/>
        <p:txBody>
          <a:bodyPr/>
          <a:lstStyle/>
          <a:p>
            <a:fld id="{4A777409-9C5A-4B07-8E32-19F22F7D558C}" type="slidenum">
              <a:rPr lang="en-IN" smtClean="0"/>
              <a:t>374</a:t>
            </a:fld>
            <a:endParaRPr lang="en-IN" dirty="0"/>
          </a:p>
        </p:txBody>
      </p:sp>
      <p:sp>
        <p:nvSpPr>
          <p:cNvPr id="5" name="TextBox 4">
            <a:extLst>
              <a:ext uri="{FF2B5EF4-FFF2-40B4-BE49-F238E27FC236}">
                <a16:creationId xmlns:a16="http://schemas.microsoft.com/office/drawing/2014/main" id="{8B2AE8BE-F256-DFD6-F713-8EB644649EF4}"/>
              </a:ext>
            </a:extLst>
          </p:cNvPr>
          <p:cNvSpPr txBox="1"/>
          <p:nvPr/>
        </p:nvSpPr>
        <p:spPr>
          <a:xfrm>
            <a:off x="763571" y="479657"/>
            <a:ext cx="12031744" cy="5632311"/>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t>
            </a:r>
          </a:p>
        </p:txBody>
      </p:sp>
    </p:spTree>
    <p:extLst>
      <p:ext uri="{BB962C8B-B14F-4D97-AF65-F5344CB8AC3E}">
        <p14:creationId xmlns:p14="http://schemas.microsoft.com/office/powerpoint/2010/main" val="164265903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BCB6A9-6AAA-9077-47D0-933A5A2DE8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4E627-25AA-6CDB-AB18-706807070483}"/>
              </a:ext>
            </a:extLst>
          </p:cNvPr>
          <p:cNvSpPr>
            <a:spLocks noGrp="1"/>
          </p:cNvSpPr>
          <p:nvPr>
            <p:ph type="sldNum" sz="quarter" idx="12"/>
          </p:nvPr>
        </p:nvSpPr>
        <p:spPr/>
        <p:txBody>
          <a:bodyPr/>
          <a:lstStyle/>
          <a:p>
            <a:fld id="{4A777409-9C5A-4B07-8E32-19F22F7D558C}" type="slidenum">
              <a:rPr lang="en-IN" smtClean="0"/>
              <a:t>375</a:t>
            </a:fld>
            <a:endParaRPr lang="en-IN" dirty="0"/>
          </a:p>
        </p:txBody>
      </p:sp>
      <p:sp>
        <p:nvSpPr>
          <p:cNvPr id="5" name="TextBox 4">
            <a:extLst>
              <a:ext uri="{FF2B5EF4-FFF2-40B4-BE49-F238E27FC236}">
                <a16:creationId xmlns:a16="http://schemas.microsoft.com/office/drawing/2014/main" id="{BAF43A92-390F-58DA-D60D-7B29079FF8AD}"/>
              </a:ext>
            </a:extLst>
          </p:cNvPr>
          <p:cNvSpPr txBox="1"/>
          <p:nvPr/>
        </p:nvSpPr>
        <p:spPr>
          <a:xfrm>
            <a:off x="256095" y="1060884"/>
            <a:ext cx="11679810" cy="5632311"/>
          </a:xfrm>
          <a:prstGeom prst="rect">
            <a:avLst/>
          </a:prstGeom>
          <a:noFill/>
        </p:spPr>
        <p:txBody>
          <a:bodyPr wrap="square">
            <a:spAutoFit/>
          </a:bodyPr>
          <a:lstStyle/>
          <a:p>
            <a:r>
              <a:rPr lang="en-IN" dirty="0"/>
              <a:t>@Autowired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getLoanDetails</a:t>
            </a:r>
            <a:r>
              <a:rPr lang="en-IN" dirty="0"/>
              <a:t>();	</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74473018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C09EAB-1A77-E04F-4EF7-4551A8E7C0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D105FF-1523-5C81-E03A-677CB7332E95}"/>
              </a:ext>
            </a:extLst>
          </p:cNvPr>
          <p:cNvSpPr>
            <a:spLocks noGrp="1"/>
          </p:cNvSpPr>
          <p:nvPr>
            <p:ph type="sldNum" sz="quarter" idx="12"/>
          </p:nvPr>
        </p:nvSpPr>
        <p:spPr/>
        <p:txBody>
          <a:bodyPr/>
          <a:lstStyle/>
          <a:p>
            <a:fld id="{4A777409-9C5A-4B07-8E32-19F22F7D558C}" type="slidenum">
              <a:rPr lang="en-IN" smtClean="0"/>
              <a:t>376</a:t>
            </a:fld>
            <a:endParaRPr lang="en-IN" dirty="0"/>
          </a:p>
        </p:txBody>
      </p:sp>
      <p:sp>
        <p:nvSpPr>
          <p:cNvPr id="5" name="TextBox 4">
            <a:extLst>
              <a:ext uri="{FF2B5EF4-FFF2-40B4-BE49-F238E27FC236}">
                <a16:creationId xmlns:a16="http://schemas.microsoft.com/office/drawing/2014/main" id="{74CEF33B-E56C-77B7-5DC6-082E686294E6}"/>
              </a:ext>
            </a:extLst>
          </p:cNvPr>
          <p:cNvSpPr txBox="1"/>
          <p:nvPr/>
        </p:nvSpPr>
        <p:spPr>
          <a:xfrm>
            <a:off x="989029" y="603563"/>
            <a:ext cx="9578418" cy="707886"/>
          </a:xfrm>
          <a:prstGeom prst="rect">
            <a:avLst/>
          </a:prstGeom>
          <a:noFill/>
        </p:spPr>
        <p:txBody>
          <a:bodyPr wrap="square">
            <a:spAutoFit/>
          </a:bodyPr>
          <a:lstStyle/>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2E9501C7-2D93-82D4-8B8A-F57EA7FF5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889" y="1565251"/>
            <a:ext cx="8754697" cy="2054641"/>
          </a:xfrm>
          <a:prstGeom prst="rect">
            <a:avLst/>
          </a:prstGeom>
        </p:spPr>
      </p:pic>
      <p:sp>
        <p:nvSpPr>
          <p:cNvPr id="9" name="TextBox 8">
            <a:extLst>
              <a:ext uri="{FF2B5EF4-FFF2-40B4-BE49-F238E27FC236}">
                <a16:creationId xmlns:a16="http://schemas.microsoft.com/office/drawing/2014/main" id="{19BBC668-B0CD-DD52-96EB-EEF468401280}"/>
              </a:ext>
            </a:extLst>
          </p:cNvPr>
          <p:cNvSpPr txBox="1"/>
          <p:nvPr/>
        </p:nvSpPr>
        <p:spPr>
          <a:xfrm>
            <a:off x="278090" y="3873694"/>
            <a:ext cx="11580829" cy="400110"/>
          </a:xfrm>
          <a:prstGeom prst="rect">
            <a:avLst/>
          </a:prstGeom>
          <a:noFill/>
        </p:spPr>
        <p:txBody>
          <a:bodyPr wrap="square">
            <a:spAutoFit/>
          </a:bodyPr>
          <a:lstStyle/>
          <a:p>
            <a:r>
              <a:rPr lang="en-US" sz="2000" b="1" dirty="0">
                <a:solidFill>
                  <a:schemeClr val="tx1">
                    <a:lumMod val="65000"/>
                    <a:lumOff val="35000"/>
                  </a:schemeClr>
                </a:solidFill>
              </a:rPr>
              <a:t>Step 17: </a:t>
            </a:r>
            <a:r>
              <a:rPr lang="en-US" sz="2000" dirty="0">
                <a:solidFill>
                  <a:schemeClr val="tx1">
                    <a:lumMod val="65000"/>
                    <a:lumOff val="35000"/>
                  </a:schemeClr>
                </a:solidFill>
              </a:rPr>
              <a:t>Add the </a:t>
            </a:r>
            <a:r>
              <a:rPr lang="en-US" sz="2000" dirty="0" err="1">
                <a:solidFill>
                  <a:schemeClr val="tx1">
                    <a:lumMod val="65000"/>
                    <a:lumOff val="35000"/>
                  </a:schemeClr>
                </a:solidFill>
              </a:rPr>
              <a:t>addLoanAndCustomer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EB72B1D-6436-8598-773B-4A125A05E30E}"/>
              </a:ext>
            </a:extLst>
          </p:cNvPr>
          <p:cNvSpPr txBox="1"/>
          <p:nvPr/>
        </p:nvSpPr>
        <p:spPr>
          <a:xfrm>
            <a:off x="190498" y="4410982"/>
            <a:ext cx="11175477" cy="2031325"/>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9192303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0B355-4666-E18C-A972-7B1D514ACF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C54F6F-E820-9872-E4D0-745F15FD59D7}"/>
              </a:ext>
            </a:extLst>
          </p:cNvPr>
          <p:cNvSpPr>
            <a:spLocks noGrp="1"/>
          </p:cNvSpPr>
          <p:nvPr>
            <p:ph type="sldNum" sz="quarter" idx="12"/>
          </p:nvPr>
        </p:nvSpPr>
        <p:spPr/>
        <p:txBody>
          <a:bodyPr/>
          <a:lstStyle/>
          <a:p>
            <a:fld id="{4A777409-9C5A-4B07-8E32-19F22F7D558C}" type="slidenum">
              <a:rPr lang="en-IN" smtClean="0"/>
              <a:t>377</a:t>
            </a:fld>
            <a:endParaRPr lang="en-IN" dirty="0"/>
          </a:p>
        </p:txBody>
      </p:sp>
      <p:sp>
        <p:nvSpPr>
          <p:cNvPr id="5" name="TextBox 4">
            <a:extLst>
              <a:ext uri="{FF2B5EF4-FFF2-40B4-BE49-F238E27FC236}">
                <a16:creationId xmlns:a16="http://schemas.microsoft.com/office/drawing/2014/main" id="{9E3F0B26-DDA5-D1E6-2260-59FBE5965AE4}"/>
              </a:ext>
            </a:extLst>
          </p:cNvPr>
          <p:cNvSpPr txBox="1"/>
          <p:nvPr/>
        </p:nvSpPr>
        <p:spPr>
          <a:xfrm>
            <a:off x="815418" y="584709"/>
            <a:ext cx="10538382" cy="707886"/>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Implement the </a:t>
            </a:r>
            <a:r>
              <a:rPr lang="en-US" sz="2000" dirty="0" err="1">
                <a:solidFill>
                  <a:schemeClr val="tx1">
                    <a:lumMod val="65000"/>
                    <a:lumOff val="35000"/>
                  </a:schemeClr>
                </a:solidFill>
              </a:rPr>
              <a:t>addLoanAndCustomer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add customer and loan details to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50F9B85-B598-AB4A-5A32-ED0907843B25}"/>
              </a:ext>
            </a:extLst>
          </p:cNvPr>
          <p:cNvSpPr txBox="1"/>
          <p:nvPr/>
        </p:nvSpPr>
        <p:spPr>
          <a:xfrm>
            <a:off x="108408" y="1292595"/>
            <a:ext cx="11975184"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16359378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9F71DB-32E1-89FB-4C4F-DD96E434BD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63C4A-FDCF-9AC1-7470-C32011CF7C4C}"/>
              </a:ext>
            </a:extLst>
          </p:cNvPr>
          <p:cNvSpPr>
            <a:spLocks noGrp="1"/>
          </p:cNvSpPr>
          <p:nvPr>
            <p:ph type="sldNum" sz="quarter" idx="12"/>
          </p:nvPr>
        </p:nvSpPr>
        <p:spPr/>
        <p:txBody>
          <a:bodyPr/>
          <a:lstStyle/>
          <a:p>
            <a:fld id="{4A777409-9C5A-4B07-8E32-19F22F7D558C}" type="slidenum">
              <a:rPr lang="en-IN" smtClean="0"/>
              <a:t>378</a:t>
            </a:fld>
            <a:endParaRPr lang="en-IN" dirty="0"/>
          </a:p>
        </p:txBody>
      </p:sp>
      <p:sp>
        <p:nvSpPr>
          <p:cNvPr id="5" name="TextBox 4">
            <a:extLst>
              <a:ext uri="{FF2B5EF4-FFF2-40B4-BE49-F238E27FC236}">
                <a16:creationId xmlns:a16="http://schemas.microsoft.com/office/drawing/2014/main" id="{3C44C590-DDF1-B8A5-FA7E-DE662DF188E5}"/>
              </a:ext>
            </a:extLst>
          </p:cNvPr>
          <p:cNvSpPr txBox="1"/>
          <p:nvPr/>
        </p:nvSpPr>
        <p:spPr>
          <a:xfrm>
            <a:off x="179109" y="882134"/>
            <a:ext cx="12188858" cy="6463308"/>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41321996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432989-D271-4ED5-A793-EFBDFE71F5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1D3162-2241-1FAA-0C0A-4A58A829077C}"/>
              </a:ext>
            </a:extLst>
          </p:cNvPr>
          <p:cNvSpPr>
            <a:spLocks noGrp="1"/>
          </p:cNvSpPr>
          <p:nvPr>
            <p:ph type="sldNum" sz="quarter" idx="12"/>
          </p:nvPr>
        </p:nvSpPr>
        <p:spPr/>
        <p:txBody>
          <a:bodyPr/>
          <a:lstStyle/>
          <a:p>
            <a:fld id="{4A777409-9C5A-4B07-8E32-19F22F7D558C}" type="slidenum">
              <a:rPr lang="en-IN" smtClean="0"/>
              <a:t>379</a:t>
            </a:fld>
            <a:endParaRPr lang="en-IN" dirty="0"/>
          </a:p>
        </p:txBody>
      </p:sp>
      <p:sp>
        <p:nvSpPr>
          <p:cNvPr id="5" name="TextBox 4">
            <a:extLst>
              <a:ext uri="{FF2B5EF4-FFF2-40B4-BE49-F238E27FC236}">
                <a16:creationId xmlns:a16="http://schemas.microsoft.com/office/drawing/2014/main" id="{5C421FB9-FD94-9459-DFD1-5EA297488134}"/>
              </a:ext>
            </a:extLst>
          </p:cNvPr>
          <p:cNvSpPr txBox="1"/>
          <p:nvPr/>
        </p:nvSpPr>
        <p:spPr>
          <a:xfrm>
            <a:off x="245097" y="1028343"/>
            <a:ext cx="12104016" cy="4801314"/>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a:t>
            </a:r>
          </a:p>
        </p:txBody>
      </p:sp>
    </p:spTree>
    <p:extLst>
      <p:ext uri="{BB962C8B-B14F-4D97-AF65-F5344CB8AC3E}">
        <p14:creationId xmlns:p14="http://schemas.microsoft.com/office/powerpoint/2010/main" val="719361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7E7999-C2D4-1F33-58E7-232E5F9D0D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41B0B30-A4A2-37F8-9062-28B514B2ADCA}"/>
              </a:ext>
            </a:extLst>
          </p:cNvPr>
          <p:cNvSpPr>
            <a:spLocks noGrp="1"/>
          </p:cNvSpPr>
          <p:nvPr>
            <p:ph type="sldNum" sz="quarter" idx="12"/>
          </p:nvPr>
        </p:nvSpPr>
        <p:spPr/>
        <p:txBody>
          <a:bodyPr/>
          <a:lstStyle/>
          <a:p>
            <a:fld id="{4A777409-9C5A-4B07-8E32-19F22F7D558C}" type="slidenum">
              <a:rPr lang="en-IN" smtClean="0"/>
              <a:t>380</a:t>
            </a:fld>
            <a:endParaRPr lang="en-IN" dirty="0"/>
          </a:p>
        </p:txBody>
      </p:sp>
      <p:sp>
        <p:nvSpPr>
          <p:cNvPr id="5" name="TextBox 4">
            <a:extLst>
              <a:ext uri="{FF2B5EF4-FFF2-40B4-BE49-F238E27FC236}">
                <a16:creationId xmlns:a16="http://schemas.microsoft.com/office/drawing/2014/main" id="{B7DC6C34-23AF-AFBC-DCA1-BFF0A849E76A}"/>
              </a:ext>
            </a:extLst>
          </p:cNvPr>
          <p:cNvSpPr txBox="1"/>
          <p:nvPr/>
        </p:nvSpPr>
        <p:spPr>
          <a:xfrm>
            <a:off x="989028" y="619515"/>
            <a:ext cx="10030905"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CA2A8DB-D5D3-A12A-3D37-A15F68C7458A}"/>
              </a:ext>
            </a:extLst>
          </p:cNvPr>
          <p:cNvSpPr txBox="1"/>
          <p:nvPr/>
        </p:nvSpPr>
        <p:spPr>
          <a:xfrm>
            <a:off x="174395" y="1222830"/>
            <a:ext cx="11561975" cy="369332"/>
          </a:xfrm>
          <a:prstGeom prst="rect">
            <a:avLst/>
          </a:prstGeom>
          <a:noFill/>
        </p:spPr>
        <p:txBody>
          <a:bodyPr wrap="square">
            <a:spAutoFit/>
          </a:bodyPr>
          <a:lstStyle/>
          <a:p>
            <a:r>
              <a:rPr lang="en-IN" dirty="0" err="1"/>
              <a:t>UserInterface.NEW_LOAN_CUSTOMER_SUCCESS</a:t>
            </a:r>
            <a:r>
              <a:rPr lang="en-IN" dirty="0"/>
              <a:t>=New loan and customer details successfully added with loan id :  </a:t>
            </a:r>
          </a:p>
        </p:txBody>
      </p:sp>
      <p:sp>
        <p:nvSpPr>
          <p:cNvPr id="9" name="TextBox 8">
            <a:extLst>
              <a:ext uri="{FF2B5EF4-FFF2-40B4-BE49-F238E27FC236}">
                <a16:creationId xmlns:a16="http://schemas.microsoft.com/office/drawing/2014/main" id="{6533FDCD-99EC-F39A-CF64-C75EB89C4DD0}"/>
              </a:ext>
            </a:extLst>
          </p:cNvPr>
          <p:cNvSpPr txBox="1"/>
          <p:nvPr/>
        </p:nvSpPr>
        <p:spPr>
          <a:xfrm>
            <a:off x="989029" y="1917510"/>
            <a:ext cx="6099142" cy="400110"/>
          </a:xfrm>
          <a:prstGeom prst="rect">
            <a:avLst/>
          </a:prstGeom>
          <a:noFill/>
        </p:spPr>
        <p:txBody>
          <a:bodyPr wrap="square">
            <a:spAutoFit/>
          </a:bodyPr>
          <a:lstStyle/>
          <a:p>
            <a:r>
              <a:rPr lang="en-US" sz="2000" b="1" dirty="0">
                <a:solidFill>
                  <a:schemeClr val="tx1">
                    <a:lumMod val="65000"/>
                    <a:lumOff val="35000"/>
                  </a:schemeClr>
                </a:solidFill>
              </a:rPr>
              <a:t>Step 20: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7C2F33E-3390-D650-95C9-D47F80BA58D4}"/>
              </a:ext>
            </a:extLst>
          </p:cNvPr>
          <p:cNvSpPr txBox="1"/>
          <p:nvPr/>
        </p:nvSpPr>
        <p:spPr>
          <a:xfrm>
            <a:off x="174395" y="2317620"/>
            <a:ext cx="12097732"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7928406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72A1E5-A196-36D3-D21A-03416893AF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111A6-D80A-7C87-18E1-B8A44B6D260C}"/>
              </a:ext>
            </a:extLst>
          </p:cNvPr>
          <p:cNvSpPr>
            <a:spLocks noGrp="1"/>
          </p:cNvSpPr>
          <p:nvPr>
            <p:ph type="sldNum" sz="quarter" idx="12"/>
          </p:nvPr>
        </p:nvSpPr>
        <p:spPr/>
        <p:txBody>
          <a:bodyPr/>
          <a:lstStyle/>
          <a:p>
            <a:fld id="{4A777409-9C5A-4B07-8E32-19F22F7D558C}" type="slidenum">
              <a:rPr lang="en-IN" smtClean="0"/>
              <a:t>381</a:t>
            </a:fld>
            <a:endParaRPr lang="en-IN" dirty="0"/>
          </a:p>
        </p:txBody>
      </p:sp>
      <p:sp>
        <p:nvSpPr>
          <p:cNvPr id="5" name="TextBox 4">
            <a:extLst>
              <a:ext uri="{FF2B5EF4-FFF2-40B4-BE49-F238E27FC236}">
                <a16:creationId xmlns:a16="http://schemas.microsoft.com/office/drawing/2014/main" id="{E4BC2027-C3C9-E1A7-F403-E6BE1B0FA3C4}"/>
              </a:ext>
            </a:extLst>
          </p:cNvPr>
          <p:cNvSpPr txBox="1"/>
          <p:nvPr/>
        </p:nvSpPr>
        <p:spPr>
          <a:xfrm>
            <a:off x="1074655" y="623269"/>
            <a:ext cx="11896627" cy="5355312"/>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getLoanDetails</a:t>
            </a:r>
            <a:r>
              <a:rPr lang="en-IN" dirty="0"/>
              <a:t>();</a:t>
            </a:r>
          </a:p>
          <a:p>
            <a:r>
              <a:rPr lang="en-IN" dirty="0"/>
              <a:t>		</a:t>
            </a:r>
            <a:r>
              <a:rPr lang="en-IN" dirty="0" err="1"/>
              <a:t>addLoanAndCustomer</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239807201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9D7CDC-D9BC-40AD-C428-75CD1FFD1E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7AD666-0631-DDFB-66D1-E655A6AE8797}"/>
              </a:ext>
            </a:extLst>
          </p:cNvPr>
          <p:cNvSpPr>
            <a:spLocks noGrp="1"/>
          </p:cNvSpPr>
          <p:nvPr>
            <p:ph type="sldNum" sz="quarter" idx="12"/>
          </p:nvPr>
        </p:nvSpPr>
        <p:spPr/>
        <p:txBody>
          <a:bodyPr/>
          <a:lstStyle/>
          <a:p>
            <a:fld id="{4A777409-9C5A-4B07-8E32-19F22F7D558C}" type="slidenum">
              <a:rPr lang="en-IN" smtClean="0"/>
              <a:t>382</a:t>
            </a:fld>
            <a:endParaRPr lang="en-IN" dirty="0"/>
          </a:p>
        </p:txBody>
      </p:sp>
      <p:sp>
        <p:nvSpPr>
          <p:cNvPr id="5" name="TextBox 4">
            <a:extLst>
              <a:ext uri="{FF2B5EF4-FFF2-40B4-BE49-F238E27FC236}">
                <a16:creationId xmlns:a16="http://schemas.microsoft.com/office/drawing/2014/main" id="{0FFCF099-14C2-4F24-7AF0-43E782A2784C}"/>
              </a:ext>
            </a:extLst>
          </p:cNvPr>
          <p:cNvSpPr txBox="1"/>
          <p:nvPr/>
        </p:nvSpPr>
        <p:spPr>
          <a:xfrm>
            <a:off x="169682" y="804509"/>
            <a:ext cx="11378152"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241013155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B63135-FAA0-FB48-CF38-25D78DA975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94E44F-9573-23CA-F2CA-AE1BDEB57496}"/>
              </a:ext>
            </a:extLst>
          </p:cNvPr>
          <p:cNvSpPr>
            <a:spLocks noGrp="1"/>
          </p:cNvSpPr>
          <p:nvPr>
            <p:ph type="sldNum" sz="quarter" idx="12"/>
          </p:nvPr>
        </p:nvSpPr>
        <p:spPr/>
        <p:txBody>
          <a:bodyPr/>
          <a:lstStyle/>
          <a:p>
            <a:fld id="{4A777409-9C5A-4B07-8E32-19F22F7D558C}" type="slidenum">
              <a:rPr lang="en-IN" smtClean="0"/>
              <a:t>383</a:t>
            </a:fld>
            <a:endParaRPr lang="en-IN" dirty="0"/>
          </a:p>
        </p:txBody>
      </p:sp>
      <p:sp>
        <p:nvSpPr>
          <p:cNvPr id="5" name="TextBox 4">
            <a:extLst>
              <a:ext uri="{FF2B5EF4-FFF2-40B4-BE49-F238E27FC236}">
                <a16:creationId xmlns:a16="http://schemas.microsoft.com/office/drawing/2014/main" id="{18A6054D-3200-8B35-D306-723412C19BDD}"/>
              </a:ext>
            </a:extLst>
          </p:cNvPr>
          <p:cNvSpPr txBox="1"/>
          <p:nvPr/>
        </p:nvSpPr>
        <p:spPr>
          <a:xfrm>
            <a:off x="372359" y="1000954"/>
            <a:ext cx="11618536" cy="2308324"/>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74B8C5CA-C478-824A-E70D-9299AF382475}"/>
              </a:ext>
            </a:extLst>
          </p:cNvPr>
          <p:cNvSpPr txBox="1"/>
          <p:nvPr/>
        </p:nvSpPr>
        <p:spPr>
          <a:xfrm>
            <a:off x="82485" y="3548723"/>
            <a:ext cx="12002678" cy="707886"/>
          </a:xfrm>
          <a:prstGeom prst="rect">
            <a:avLst/>
          </a:prstGeom>
          <a:noFill/>
        </p:spPr>
        <p:txBody>
          <a:bodyPr wrap="square">
            <a:spAutoFit/>
          </a:bodyPr>
          <a:lstStyle/>
          <a:p>
            <a:r>
              <a:rPr lang="en-US" sz="2000" b="1" dirty="0">
                <a:solidFill>
                  <a:schemeClr val="tx1">
                    <a:lumMod val="65000"/>
                    <a:lumOff val="35000"/>
                  </a:schemeClr>
                </a:solidFill>
                <a:effectLst/>
              </a:rPr>
              <a:t>Step 21:</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9" name="Picture 8">
            <a:extLst>
              <a:ext uri="{FF2B5EF4-FFF2-40B4-BE49-F238E27FC236}">
                <a16:creationId xmlns:a16="http://schemas.microsoft.com/office/drawing/2014/main" id="{61B27098-0300-230D-5EE5-B9A114199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8" y="4512551"/>
            <a:ext cx="7506748" cy="1039837"/>
          </a:xfrm>
          <a:prstGeom prst="rect">
            <a:avLst/>
          </a:prstGeom>
        </p:spPr>
      </p:pic>
    </p:spTree>
    <p:extLst>
      <p:ext uri="{BB962C8B-B14F-4D97-AF65-F5344CB8AC3E}">
        <p14:creationId xmlns:p14="http://schemas.microsoft.com/office/powerpoint/2010/main" val="229667108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C24DA4-5E5C-4B6E-1CEA-6FEF6492B7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C78C3-5B58-3CD9-5292-ADA16EE96642}"/>
              </a:ext>
            </a:extLst>
          </p:cNvPr>
          <p:cNvSpPr>
            <a:spLocks noGrp="1"/>
          </p:cNvSpPr>
          <p:nvPr>
            <p:ph type="sldNum" sz="quarter" idx="12"/>
          </p:nvPr>
        </p:nvSpPr>
        <p:spPr/>
        <p:txBody>
          <a:bodyPr/>
          <a:lstStyle/>
          <a:p>
            <a:fld id="{4A777409-9C5A-4B07-8E32-19F22F7D558C}" type="slidenum">
              <a:rPr lang="en-IN" smtClean="0"/>
              <a:t>384</a:t>
            </a:fld>
            <a:endParaRPr lang="en-IN" dirty="0"/>
          </a:p>
        </p:txBody>
      </p:sp>
      <p:sp>
        <p:nvSpPr>
          <p:cNvPr id="5" name="TextBox 4">
            <a:extLst>
              <a:ext uri="{FF2B5EF4-FFF2-40B4-BE49-F238E27FC236}">
                <a16:creationId xmlns:a16="http://schemas.microsoft.com/office/drawing/2014/main" id="{BF03CE2F-CD98-8553-C546-0C7B58C18716}"/>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22:</a:t>
            </a:r>
            <a:r>
              <a:rPr lang="en-US" sz="2000" dirty="0">
                <a:solidFill>
                  <a:schemeClr val="tx1">
                    <a:lumMod val="65000"/>
                    <a:lumOff val="35000"/>
                  </a:schemeClr>
                </a:solidFill>
              </a:rPr>
              <a:t> Add the </a:t>
            </a:r>
            <a:r>
              <a:rPr lang="en-US" sz="2000" dirty="0" err="1">
                <a:solidFill>
                  <a:schemeClr val="tx1">
                    <a:lumMod val="65000"/>
                    <a:lumOff val="35000"/>
                  </a:schemeClr>
                </a:solidFill>
              </a:rPr>
              <a:t>sanctionLoanToExisitingCustomer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81A9550-F5DC-D5AA-3A55-A60250729BE4}"/>
              </a:ext>
            </a:extLst>
          </p:cNvPr>
          <p:cNvSpPr txBox="1"/>
          <p:nvPr/>
        </p:nvSpPr>
        <p:spPr>
          <a:xfrm>
            <a:off x="183822" y="1525233"/>
            <a:ext cx="12008177"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	public Integer </a:t>
            </a:r>
            <a:r>
              <a:rPr lang="en-IN" dirty="0" err="1"/>
              <a:t>sanctionLoanToExistingCustomer</a:t>
            </a:r>
            <a:r>
              <a:rPr lang="en-IN" dirty="0"/>
              <a:t>(Integer </a:t>
            </a:r>
            <a:r>
              <a:rPr lang="en-IN" dirty="0" err="1"/>
              <a:t>customerId,LoanDTO</a:t>
            </a:r>
            <a:r>
              <a:rPr lang="en-IN" dirty="0"/>
              <a:t> </a:t>
            </a:r>
            <a:r>
              <a:rPr lang="en-IN" dirty="0" err="1"/>
              <a:t>loanDTO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4DB6A91-4FA8-8596-EEA7-017AA4F25049}"/>
              </a:ext>
            </a:extLst>
          </p:cNvPr>
          <p:cNvSpPr txBox="1"/>
          <p:nvPr/>
        </p:nvSpPr>
        <p:spPr>
          <a:xfrm>
            <a:off x="989028" y="4021963"/>
            <a:ext cx="10879318" cy="707886"/>
          </a:xfrm>
          <a:prstGeom prst="rect">
            <a:avLst/>
          </a:prstGeom>
          <a:noFill/>
        </p:spPr>
        <p:txBody>
          <a:bodyPr wrap="square">
            <a:spAutoFit/>
          </a:bodyPr>
          <a:lstStyle/>
          <a:p>
            <a:r>
              <a:rPr lang="en-US" sz="2000" b="1" dirty="0">
                <a:solidFill>
                  <a:schemeClr val="tx1">
                    <a:lumMod val="65000"/>
                    <a:lumOff val="35000"/>
                  </a:schemeClr>
                </a:solidFill>
              </a:rPr>
              <a:t>Step 23:</a:t>
            </a:r>
            <a:r>
              <a:rPr lang="en-US" sz="2000" dirty="0">
                <a:solidFill>
                  <a:schemeClr val="tx1">
                    <a:lumMod val="65000"/>
                    <a:lumOff val="35000"/>
                  </a:schemeClr>
                </a:solidFill>
              </a:rPr>
              <a:t> Implement the </a:t>
            </a:r>
            <a:r>
              <a:rPr lang="en-US" sz="2000" dirty="0" err="1">
                <a:solidFill>
                  <a:schemeClr val="tx1">
                    <a:lumMod val="65000"/>
                    <a:lumOff val="35000"/>
                  </a:schemeClr>
                </a:solidFill>
              </a:rPr>
              <a:t>sanctionLoanToExistingCustomer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update address detail for a customer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0849658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DB34F5-4ADE-DF00-D4FA-ADCEE30267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5FCDE-32A0-709A-C4AF-DC3D833B06C5}"/>
              </a:ext>
            </a:extLst>
          </p:cNvPr>
          <p:cNvSpPr>
            <a:spLocks noGrp="1"/>
          </p:cNvSpPr>
          <p:nvPr>
            <p:ph type="sldNum" sz="quarter" idx="12"/>
          </p:nvPr>
        </p:nvSpPr>
        <p:spPr/>
        <p:txBody>
          <a:bodyPr/>
          <a:lstStyle/>
          <a:p>
            <a:fld id="{4A777409-9C5A-4B07-8E32-19F22F7D558C}" type="slidenum">
              <a:rPr lang="en-IN" smtClean="0"/>
              <a:t>385</a:t>
            </a:fld>
            <a:endParaRPr lang="en-IN" dirty="0"/>
          </a:p>
        </p:txBody>
      </p:sp>
      <p:sp>
        <p:nvSpPr>
          <p:cNvPr id="5" name="TextBox 4">
            <a:extLst>
              <a:ext uri="{FF2B5EF4-FFF2-40B4-BE49-F238E27FC236}">
                <a16:creationId xmlns:a16="http://schemas.microsoft.com/office/drawing/2014/main" id="{D8367368-4613-2F88-59BD-E57C96FF5046}"/>
              </a:ext>
            </a:extLst>
          </p:cNvPr>
          <p:cNvSpPr txBox="1"/>
          <p:nvPr/>
        </p:nvSpPr>
        <p:spPr>
          <a:xfrm>
            <a:off x="838200" y="491375"/>
            <a:ext cx="11899769"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59935517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49B5E9-0CA9-9874-561F-883FED2459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F59E1F-5375-8C58-0AFE-337A44AECFE1}"/>
              </a:ext>
            </a:extLst>
          </p:cNvPr>
          <p:cNvSpPr>
            <a:spLocks noGrp="1"/>
          </p:cNvSpPr>
          <p:nvPr>
            <p:ph type="sldNum" sz="quarter" idx="12"/>
          </p:nvPr>
        </p:nvSpPr>
        <p:spPr/>
        <p:txBody>
          <a:bodyPr/>
          <a:lstStyle/>
          <a:p>
            <a:fld id="{4A777409-9C5A-4B07-8E32-19F22F7D558C}" type="slidenum">
              <a:rPr lang="en-IN" smtClean="0"/>
              <a:t>386</a:t>
            </a:fld>
            <a:endParaRPr lang="en-IN" dirty="0"/>
          </a:p>
        </p:txBody>
      </p:sp>
      <p:sp>
        <p:nvSpPr>
          <p:cNvPr id="5" name="TextBox 4">
            <a:extLst>
              <a:ext uri="{FF2B5EF4-FFF2-40B4-BE49-F238E27FC236}">
                <a16:creationId xmlns:a16="http://schemas.microsoft.com/office/drawing/2014/main" id="{18EEA994-9F10-F504-6E6C-ADF012E6A59A}"/>
              </a:ext>
            </a:extLst>
          </p:cNvPr>
          <p:cNvSpPr txBox="1"/>
          <p:nvPr/>
        </p:nvSpPr>
        <p:spPr>
          <a:xfrm>
            <a:off x="103695" y="921333"/>
            <a:ext cx="12192000" cy="6463308"/>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73516715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B3EEC1-4E5A-732A-92BB-15CF1CD35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57013E-DF97-2102-0595-20BAD84B41F8}"/>
              </a:ext>
            </a:extLst>
          </p:cNvPr>
          <p:cNvSpPr>
            <a:spLocks noGrp="1"/>
          </p:cNvSpPr>
          <p:nvPr>
            <p:ph type="sldNum" sz="quarter" idx="12"/>
          </p:nvPr>
        </p:nvSpPr>
        <p:spPr/>
        <p:txBody>
          <a:bodyPr/>
          <a:lstStyle/>
          <a:p>
            <a:fld id="{4A777409-9C5A-4B07-8E32-19F22F7D558C}" type="slidenum">
              <a:rPr lang="en-IN" smtClean="0"/>
              <a:t>387</a:t>
            </a:fld>
            <a:endParaRPr lang="en-IN" dirty="0"/>
          </a:p>
        </p:txBody>
      </p:sp>
      <p:sp>
        <p:nvSpPr>
          <p:cNvPr id="5" name="TextBox 4">
            <a:extLst>
              <a:ext uri="{FF2B5EF4-FFF2-40B4-BE49-F238E27FC236}">
                <a16:creationId xmlns:a16="http://schemas.microsoft.com/office/drawing/2014/main" id="{B826C882-58E1-FF9C-FE92-43D12761C549}"/>
              </a:ext>
            </a:extLst>
          </p:cNvPr>
          <p:cNvSpPr txBox="1"/>
          <p:nvPr/>
        </p:nvSpPr>
        <p:spPr>
          <a:xfrm>
            <a:off x="0" y="926339"/>
            <a:ext cx="12361682" cy="5078313"/>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2068336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D41FD3-B29E-B24F-E115-34E44C1070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3630AC-0DA2-512C-5F9E-D0037442B196}"/>
              </a:ext>
            </a:extLst>
          </p:cNvPr>
          <p:cNvSpPr>
            <a:spLocks noGrp="1"/>
          </p:cNvSpPr>
          <p:nvPr>
            <p:ph type="sldNum" sz="quarter" idx="12"/>
          </p:nvPr>
        </p:nvSpPr>
        <p:spPr/>
        <p:txBody>
          <a:bodyPr/>
          <a:lstStyle/>
          <a:p>
            <a:fld id="{4A777409-9C5A-4B07-8E32-19F22F7D558C}" type="slidenum">
              <a:rPr lang="en-IN" smtClean="0"/>
              <a:t>388</a:t>
            </a:fld>
            <a:endParaRPr lang="en-IN" dirty="0"/>
          </a:p>
        </p:txBody>
      </p:sp>
      <p:sp>
        <p:nvSpPr>
          <p:cNvPr id="5" name="TextBox 4">
            <a:extLst>
              <a:ext uri="{FF2B5EF4-FFF2-40B4-BE49-F238E27FC236}">
                <a16:creationId xmlns:a16="http://schemas.microsoft.com/office/drawing/2014/main" id="{69845E5E-002F-812C-E58C-DF208DF4B23D}"/>
              </a:ext>
            </a:extLst>
          </p:cNvPr>
          <p:cNvSpPr txBox="1"/>
          <p:nvPr/>
        </p:nvSpPr>
        <p:spPr>
          <a:xfrm>
            <a:off x="84841" y="1190236"/>
            <a:ext cx="12107159" cy="4247317"/>
          </a:xfrm>
          <a:prstGeom prst="rect">
            <a:avLst/>
          </a:prstGeom>
          <a:noFill/>
        </p:spPr>
        <p:txBody>
          <a:bodyPr wrap="square">
            <a:spAutoFit/>
          </a:bodyPr>
          <a:lstStyle/>
          <a:p>
            <a:r>
              <a:rPr lang="en-IN" dirty="0"/>
              <a:t>@Override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a:t>
            </a:r>
            <a:r>
              <a:rPr lang="en-IN" dirty="0" err="1"/>
              <a:t>loanDTO.getStatus</a:t>
            </a:r>
            <a:r>
              <a:rPr lang="en-IN" dirty="0"/>
              <a:t>());</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Service.CUSTOMER_UNAVAILABLE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a:t>
            </a:r>
          </a:p>
        </p:txBody>
      </p:sp>
    </p:spTree>
    <p:extLst>
      <p:ext uri="{BB962C8B-B14F-4D97-AF65-F5344CB8AC3E}">
        <p14:creationId xmlns:p14="http://schemas.microsoft.com/office/powerpoint/2010/main" val="78021240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1D044-C51B-845C-C612-0E4B33693D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6165D-CA21-0ADD-C2AC-76494909073E}"/>
              </a:ext>
            </a:extLst>
          </p:cNvPr>
          <p:cNvSpPr>
            <a:spLocks noGrp="1"/>
          </p:cNvSpPr>
          <p:nvPr>
            <p:ph type="sldNum" sz="quarter" idx="12"/>
          </p:nvPr>
        </p:nvSpPr>
        <p:spPr/>
        <p:txBody>
          <a:bodyPr/>
          <a:lstStyle/>
          <a:p>
            <a:fld id="{4A777409-9C5A-4B07-8E32-19F22F7D558C}" type="slidenum">
              <a:rPr lang="en-IN" smtClean="0"/>
              <a:t>389</a:t>
            </a:fld>
            <a:endParaRPr lang="en-IN" dirty="0"/>
          </a:p>
        </p:txBody>
      </p:sp>
      <p:sp>
        <p:nvSpPr>
          <p:cNvPr id="5" name="TextBox 4">
            <a:extLst>
              <a:ext uri="{FF2B5EF4-FFF2-40B4-BE49-F238E27FC236}">
                <a16:creationId xmlns:a16="http://schemas.microsoft.com/office/drawing/2014/main" id="{C3D0E951-5B69-A34B-1A3D-9FF598565316}"/>
              </a:ext>
            </a:extLst>
          </p:cNvPr>
          <p:cNvSpPr txBox="1"/>
          <p:nvPr/>
        </p:nvSpPr>
        <p:spPr>
          <a:xfrm>
            <a:off x="853126" y="591234"/>
            <a:ext cx="10500674" cy="400110"/>
          </a:xfrm>
          <a:prstGeom prst="rect">
            <a:avLst/>
          </a:prstGeom>
          <a:noFill/>
        </p:spPr>
        <p:txBody>
          <a:bodyPr wrap="square">
            <a:spAutoFit/>
          </a:bodyPr>
          <a:lstStyle/>
          <a:p>
            <a:r>
              <a:rPr lang="en-US" sz="2000" b="1" dirty="0">
                <a:solidFill>
                  <a:schemeClr val="tx1">
                    <a:lumMod val="65000"/>
                    <a:lumOff val="35000"/>
                  </a:schemeClr>
                </a:solidFill>
              </a:rPr>
              <a:t>Step 24: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387408D-3690-BD3F-FA95-5A6A4020FC01}"/>
              </a:ext>
            </a:extLst>
          </p:cNvPr>
          <p:cNvSpPr txBox="1"/>
          <p:nvPr/>
        </p:nvSpPr>
        <p:spPr>
          <a:xfrm>
            <a:off x="287516" y="1115514"/>
            <a:ext cx="11250891" cy="646331"/>
          </a:xfrm>
          <a:prstGeom prst="rect">
            <a:avLst/>
          </a:prstGeom>
          <a:noFill/>
        </p:spPr>
        <p:txBody>
          <a:bodyPr wrap="square">
            <a:spAutoFit/>
          </a:bodyPr>
          <a:lstStyle/>
          <a:p>
            <a:r>
              <a:rPr lang="en-IN" dirty="0" err="1"/>
              <a:t>Service.CUSTOMER_UNAVAILABLE</a:t>
            </a:r>
            <a:r>
              <a:rPr lang="en-IN" dirty="0"/>
              <a:t>=No customer found for given customer id.</a:t>
            </a:r>
          </a:p>
          <a:p>
            <a:r>
              <a:rPr lang="en-IN" dirty="0" err="1"/>
              <a:t>UserInterface.LOAN_SANCTION_SUCCESS</a:t>
            </a:r>
            <a:r>
              <a:rPr lang="en-IN" dirty="0"/>
              <a:t>=Loan successfully sanctioned. </a:t>
            </a:r>
          </a:p>
        </p:txBody>
      </p:sp>
      <p:sp>
        <p:nvSpPr>
          <p:cNvPr id="9" name="TextBox 8">
            <a:extLst>
              <a:ext uri="{FF2B5EF4-FFF2-40B4-BE49-F238E27FC236}">
                <a16:creationId xmlns:a16="http://schemas.microsoft.com/office/drawing/2014/main" id="{5987425E-4671-D900-B2CC-5527801941EF}"/>
              </a:ext>
            </a:extLst>
          </p:cNvPr>
          <p:cNvSpPr txBox="1"/>
          <p:nvPr/>
        </p:nvSpPr>
        <p:spPr>
          <a:xfrm>
            <a:off x="871979" y="2011779"/>
            <a:ext cx="6099142" cy="400110"/>
          </a:xfrm>
          <a:prstGeom prst="rect">
            <a:avLst/>
          </a:prstGeom>
          <a:noFill/>
        </p:spPr>
        <p:txBody>
          <a:bodyPr wrap="square">
            <a:spAutoFit/>
          </a:bodyPr>
          <a:lstStyle/>
          <a:p>
            <a:r>
              <a:rPr lang="en-US" sz="2000" b="1" dirty="0">
                <a:solidFill>
                  <a:schemeClr val="tx1">
                    <a:lumMod val="65000"/>
                    <a:lumOff val="35000"/>
                  </a:schemeClr>
                </a:solidFill>
              </a:rPr>
              <a:t>Step 25:</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EDD2782-D44E-E8CF-0FA9-C6ABD97FA8F6}"/>
              </a:ext>
            </a:extLst>
          </p:cNvPr>
          <p:cNvSpPr txBox="1"/>
          <p:nvPr/>
        </p:nvSpPr>
        <p:spPr>
          <a:xfrm>
            <a:off x="287516" y="2411889"/>
            <a:ext cx="11816500"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380645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554D3D-3226-8BB6-6C40-E097688D0D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89F3E4-2366-8F77-5550-2771AA7A20D3}"/>
              </a:ext>
            </a:extLst>
          </p:cNvPr>
          <p:cNvSpPr>
            <a:spLocks noGrp="1"/>
          </p:cNvSpPr>
          <p:nvPr>
            <p:ph type="sldNum" sz="quarter" idx="12"/>
          </p:nvPr>
        </p:nvSpPr>
        <p:spPr/>
        <p:txBody>
          <a:bodyPr/>
          <a:lstStyle/>
          <a:p>
            <a:fld id="{4A777409-9C5A-4B07-8E32-19F22F7D558C}" type="slidenum">
              <a:rPr lang="en-IN" smtClean="0"/>
              <a:t>390</a:t>
            </a:fld>
            <a:endParaRPr lang="en-IN" dirty="0"/>
          </a:p>
        </p:txBody>
      </p:sp>
      <p:sp>
        <p:nvSpPr>
          <p:cNvPr id="5" name="TextBox 4">
            <a:extLst>
              <a:ext uri="{FF2B5EF4-FFF2-40B4-BE49-F238E27FC236}">
                <a16:creationId xmlns:a16="http://schemas.microsoft.com/office/drawing/2014/main" id="{8F522087-03D8-8893-7F86-AFB29399CA9D}"/>
              </a:ext>
            </a:extLst>
          </p:cNvPr>
          <p:cNvSpPr txBox="1"/>
          <p:nvPr/>
        </p:nvSpPr>
        <p:spPr>
          <a:xfrm>
            <a:off x="216816" y="858993"/>
            <a:ext cx="11975184" cy="5909310"/>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	</a:t>
            </a:r>
          </a:p>
          <a:p>
            <a:r>
              <a:rPr lang="en-IN" dirty="0"/>
              <a:t>//      </a:t>
            </a:r>
            <a:r>
              <a:rPr lang="en-IN" dirty="0" err="1"/>
              <a:t>addLoanAndCustomer</a:t>
            </a:r>
            <a:r>
              <a:rPr lang="en-IN" dirty="0"/>
              <a:t>();</a:t>
            </a:r>
          </a:p>
          <a:p>
            <a:r>
              <a:rPr lang="en-IN" dirty="0"/>
              <a:t>		</a:t>
            </a:r>
            <a:r>
              <a:rPr lang="en-IN" dirty="0" err="1"/>
              <a:t>sanctionLoanToExistingCustomer</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1287995524"/>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B80AC8-760F-7CE6-7AE6-C343E95247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648EB-0A0D-8998-E3E5-054FAE9E86DC}"/>
              </a:ext>
            </a:extLst>
          </p:cNvPr>
          <p:cNvSpPr>
            <a:spLocks noGrp="1"/>
          </p:cNvSpPr>
          <p:nvPr>
            <p:ph type="sldNum" sz="quarter" idx="12"/>
          </p:nvPr>
        </p:nvSpPr>
        <p:spPr/>
        <p:txBody>
          <a:bodyPr/>
          <a:lstStyle/>
          <a:p>
            <a:fld id="{4A777409-9C5A-4B07-8E32-19F22F7D558C}" type="slidenum">
              <a:rPr lang="en-IN" smtClean="0"/>
              <a:t>391</a:t>
            </a:fld>
            <a:endParaRPr lang="en-IN" dirty="0"/>
          </a:p>
        </p:txBody>
      </p:sp>
      <p:sp>
        <p:nvSpPr>
          <p:cNvPr id="5" name="TextBox 4">
            <a:extLst>
              <a:ext uri="{FF2B5EF4-FFF2-40B4-BE49-F238E27FC236}">
                <a16:creationId xmlns:a16="http://schemas.microsoft.com/office/drawing/2014/main" id="{EC848B9A-6A68-23A6-A7A0-B566A3DF6563}"/>
              </a:ext>
            </a:extLst>
          </p:cNvPr>
          <p:cNvSpPr txBox="1"/>
          <p:nvPr/>
        </p:nvSpPr>
        <p:spPr>
          <a:xfrm>
            <a:off x="0" y="874173"/>
            <a:ext cx="11748940"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31718235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8FC33E-ED36-6047-76A1-5D5D5F8707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1DA850-2FB5-0CB4-8792-0EE404DD7489}"/>
              </a:ext>
            </a:extLst>
          </p:cNvPr>
          <p:cNvSpPr>
            <a:spLocks noGrp="1"/>
          </p:cNvSpPr>
          <p:nvPr>
            <p:ph type="sldNum" sz="quarter" idx="12"/>
          </p:nvPr>
        </p:nvSpPr>
        <p:spPr/>
        <p:txBody>
          <a:bodyPr/>
          <a:lstStyle/>
          <a:p>
            <a:fld id="{4A777409-9C5A-4B07-8E32-19F22F7D558C}" type="slidenum">
              <a:rPr lang="en-IN" smtClean="0"/>
              <a:t>392</a:t>
            </a:fld>
            <a:endParaRPr lang="en-IN" dirty="0"/>
          </a:p>
        </p:txBody>
      </p:sp>
      <p:sp>
        <p:nvSpPr>
          <p:cNvPr id="5" name="TextBox 4">
            <a:extLst>
              <a:ext uri="{FF2B5EF4-FFF2-40B4-BE49-F238E27FC236}">
                <a16:creationId xmlns:a16="http://schemas.microsoft.com/office/drawing/2014/main" id="{B9A586E8-9B66-6816-19AF-D747E2E8AEFD}"/>
              </a:ext>
            </a:extLst>
          </p:cNvPr>
          <p:cNvSpPr txBox="1"/>
          <p:nvPr/>
        </p:nvSpPr>
        <p:spPr>
          <a:xfrm>
            <a:off x="942681" y="561569"/>
            <a:ext cx="11114202" cy="6001643"/>
          </a:xfrm>
          <a:prstGeom prst="rect">
            <a:avLst/>
          </a:prstGeom>
          <a:noFill/>
        </p:spPr>
        <p:txBody>
          <a:bodyPr wrap="square">
            <a:spAutoFit/>
          </a:bodyPr>
          <a:lstStyle/>
          <a:p>
            <a:r>
              <a:rPr lang="en-IN" sz="1600" dirty="0"/>
              <a:t>LOGGER.info(</a:t>
            </a:r>
            <a:r>
              <a:rPr lang="en-IN" sz="1600" dirty="0" err="1"/>
              <a:t>environment.getProperty</a:t>
            </a:r>
            <a:r>
              <a:rPr lang="en-IN" sz="1600" dirty="0"/>
              <a:t>("</a:t>
            </a:r>
            <a:r>
              <a:rPr lang="en-IN" sz="1600" dirty="0" err="1"/>
              <a:t>UserInterface.NEW_LOAN_CUSTOMER_SUCCESS</a:t>
            </a:r>
            <a:r>
              <a:rPr lang="en-IN" sz="1600" dirty="0"/>
              <a:t>")+</a:t>
            </a:r>
            <a:r>
              <a:rPr lang="en-IN" sz="1600" dirty="0" err="1"/>
              <a:t>loanId</a:t>
            </a:r>
            <a:r>
              <a:rPr lang="en-IN" sz="1600" dirty="0"/>
              <a:t>);</a:t>
            </a:r>
          </a:p>
          <a:p>
            <a:r>
              <a:rPr lang="en-IN" sz="1600" dirty="0"/>
              <a:t>		}catch(Exception e){</a:t>
            </a:r>
          </a:p>
          <a:p>
            <a:r>
              <a:rPr lang="en-IN" sz="1600" dirty="0"/>
              <a:t>			String message = </a:t>
            </a:r>
            <a:r>
              <a:rPr lang="en-IN" sz="1600" dirty="0" err="1"/>
              <a:t>environment.getProperty</a:t>
            </a:r>
            <a:r>
              <a:rPr lang="en-IN" sz="1600" dirty="0"/>
              <a:t>(</a:t>
            </a:r>
            <a:r>
              <a:rPr lang="en-IN" sz="1600" dirty="0" err="1"/>
              <a:t>e.getMessage</a:t>
            </a:r>
            <a:r>
              <a:rPr lang="en-IN" sz="1600" dirty="0"/>
              <a:t>(),"Some exception </a:t>
            </a:r>
            <a:r>
              <a:rPr lang="en-IN" sz="1600" dirty="0" err="1"/>
              <a:t>occured</a:t>
            </a:r>
            <a:r>
              <a:rPr lang="en-IN" sz="1600" dirty="0"/>
              <a:t>. Please check log file for more details!!");</a:t>
            </a:r>
          </a:p>
          <a:p>
            <a:r>
              <a:rPr lang="en-IN" sz="1600" dirty="0"/>
              <a:t>			LOGGER.info(message);</a:t>
            </a:r>
          </a:p>
          <a:p>
            <a:r>
              <a:rPr lang="en-IN" sz="1600" dirty="0"/>
              <a:t>		}</a:t>
            </a:r>
          </a:p>
          <a:p>
            <a:r>
              <a:rPr lang="en-IN" sz="1600" dirty="0"/>
              <a:t>	}</a:t>
            </a:r>
          </a:p>
          <a:p>
            <a:r>
              <a:rPr lang="en-IN" sz="1600" dirty="0"/>
              <a:t>	public void </a:t>
            </a:r>
            <a:r>
              <a:rPr lang="en-IN" sz="1600" dirty="0" err="1"/>
              <a:t>sanctionLoanToExistingCustomer</a:t>
            </a:r>
            <a:r>
              <a:rPr lang="en-IN" sz="1600" dirty="0"/>
              <a:t>() {</a:t>
            </a:r>
          </a:p>
          <a:p>
            <a:r>
              <a:rPr lang="en-IN" sz="1600" dirty="0"/>
              <a:t>		try{</a:t>
            </a:r>
          </a:p>
          <a:p>
            <a:r>
              <a:rPr lang="en-IN" sz="1600" dirty="0"/>
              <a:t>			</a:t>
            </a:r>
          </a:p>
          <a:p>
            <a:r>
              <a:rPr lang="en-IN" sz="1600" dirty="0"/>
              <a:t>			</a:t>
            </a:r>
            <a:r>
              <a:rPr lang="en-IN" sz="1600" dirty="0" err="1"/>
              <a:t>LoanDTO</a:t>
            </a:r>
            <a:r>
              <a:rPr lang="en-IN" sz="1600" dirty="0"/>
              <a:t> </a:t>
            </a:r>
            <a:r>
              <a:rPr lang="en-IN" sz="1600" dirty="0" err="1"/>
              <a:t>loanDTO</a:t>
            </a:r>
            <a:r>
              <a:rPr lang="en-IN" sz="1600" dirty="0"/>
              <a:t>=new </a:t>
            </a:r>
            <a:r>
              <a:rPr lang="en-IN" sz="1600" dirty="0" err="1"/>
              <a:t>LoanDTO</a:t>
            </a:r>
            <a:r>
              <a:rPr lang="en-IN" sz="1600" dirty="0"/>
              <a:t>();</a:t>
            </a:r>
          </a:p>
          <a:p>
            <a:r>
              <a:rPr lang="en-IN" sz="1600" dirty="0"/>
              <a:t>			</a:t>
            </a:r>
            <a:r>
              <a:rPr lang="en-IN" sz="1600" dirty="0" err="1"/>
              <a:t>loanDTO.setAmount</a:t>
            </a:r>
            <a:r>
              <a:rPr lang="en-IN" sz="1600" dirty="0"/>
              <a:t>(573279.0);</a:t>
            </a:r>
          </a:p>
          <a:p>
            <a:r>
              <a:rPr lang="en-IN" sz="1600" dirty="0"/>
              <a:t>			</a:t>
            </a:r>
            <a:r>
              <a:rPr lang="en-IN" sz="1600" dirty="0" err="1"/>
              <a:t>loanDTO.setLoanIssueDate</a:t>
            </a:r>
            <a:r>
              <a:rPr lang="en-IN" sz="1600" dirty="0"/>
              <a:t>(</a:t>
            </a:r>
            <a:r>
              <a:rPr lang="en-IN" sz="1600" dirty="0" err="1"/>
              <a:t>LocalDate.of</a:t>
            </a:r>
            <a:r>
              <a:rPr lang="en-IN" sz="1600" dirty="0"/>
              <a:t>(2013, 11, 1));</a:t>
            </a:r>
          </a:p>
          <a:p>
            <a:r>
              <a:rPr lang="en-IN" sz="1600" dirty="0"/>
              <a:t>			</a:t>
            </a:r>
            <a:r>
              <a:rPr lang="en-IN" sz="1600" dirty="0" err="1"/>
              <a:t>loanDTO.setStatus</a:t>
            </a:r>
            <a:r>
              <a:rPr lang="en-IN" sz="1600" dirty="0"/>
              <a:t>("Open");</a:t>
            </a:r>
          </a:p>
          <a:p>
            <a:r>
              <a:rPr lang="en-IN" sz="1600" dirty="0"/>
              <a:t>			Integer </a:t>
            </a:r>
            <a:r>
              <a:rPr lang="en-IN" sz="1600" dirty="0" err="1"/>
              <a:t>customerId</a:t>
            </a:r>
            <a:r>
              <a:rPr lang="en-IN" sz="1600" dirty="0"/>
              <a:t>=1001;</a:t>
            </a:r>
          </a:p>
          <a:p>
            <a:r>
              <a:rPr lang="en-IN" sz="1600" dirty="0"/>
              <a:t>			</a:t>
            </a:r>
            <a:r>
              <a:rPr lang="en-IN" sz="1600" dirty="0" err="1"/>
              <a:t>customerLoanService.sanctionLoanToExistingCustomer</a:t>
            </a:r>
            <a:r>
              <a:rPr lang="en-IN" sz="1600" dirty="0"/>
              <a:t>(</a:t>
            </a:r>
            <a:r>
              <a:rPr lang="en-IN" sz="1600" dirty="0" err="1"/>
              <a:t>customerId</a:t>
            </a:r>
            <a:r>
              <a:rPr lang="en-IN" sz="1600" dirty="0"/>
              <a:t>, </a:t>
            </a:r>
            <a:r>
              <a:rPr lang="en-IN" sz="1600" dirty="0" err="1"/>
              <a:t>loanDTO</a:t>
            </a:r>
            <a:r>
              <a:rPr lang="en-IN" sz="1600" dirty="0"/>
              <a:t>);</a:t>
            </a:r>
          </a:p>
          <a:p>
            <a:r>
              <a:rPr lang="en-IN" sz="1600" dirty="0"/>
              <a:t>			LOGGER.info(</a:t>
            </a:r>
            <a:r>
              <a:rPr lang="en-IN" sz="1600" dirty="0" err="1"/>
              <a:t>environment.getProperty</a:t>
            </a:r>
            <a:r>
              <a:rPr lang="en-IN" sz="1600" dirty="0"/>
              <a:t>("</a:t>
            </a:r>
            <a:r>
              <a:rPr lang="en-IN" sz="1600" dirty="0" err="1"/>
              <a:t>UserInterface.LOAN_SANCTION_SUCCESS</a:t>
            </a:r>
            <a:r>
              <a:rPr lang="en-IN" sz="1600" dirty="0"/>
              <a:t>"));</a:t>
            </a:r>
          </a:p>
          <a:p>
            <a:r>
              <a:rPr lang="en-IN" sz="1600" dirty="0"/>
              <a:t>		}catch(Exception e){</a:t>
            </a:r>
          </a:p>
          <a:p>
            <a:r>
              <a:rPr lang="en-IN" sz="1600" dirty="0"/>
              <a:t>			String message = </a:t>
            </a:r>
            <a:r>
              <a:rPr lang="en-IN" sz="1600" dirty="0" err="1"/>
              <a:t>environment.getProperty</a:t>
            </a:r>
            <a:r>
              <a:rPr lang="en-IN" sz="1600" dirty="0"/>
              <a:t>(</a:t>
            </a:r>
            <a:r>
              <a:rPr lang="en-IN" sz="1600" dirty="0" err="1"/>
              <a:t>e.getMessage</a:t>
            </a:r>
            <a:r>
              <a:rPr lang="en-IN" sz="1600" dirty="0"/>
              <a:t>(),"Some exception </a:t>
            </a:r>
            <a:r>
              <a:rPr lang="en-IN" sz="1600" dirty="0" err="1"/>
              <a:t>occured</a:t>
            </a:r>
            <a:r>
              <a:rPr lang="en-IN" sz="1600" dirty="0"/>
              <a:t>. Please check log file for more details!!");</a:t>
            </a:r>
          </a:p>
          <a:p>
            <a:r>
              <a:rPr lang="en-IN" sz="1600" dirty="0"/>
              <a:t>			LOGGER.info(message);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176922529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0CB8EC-BADC-9D17-0EED-479E5CA96C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D15A0C-2733-6777-D5AA-FDB0720D50F5}"/>
              </a:ext>
            </a:extLst>
          </p:cNvPr>
          <p:cNvSpPr>
            <a:spLocks noGrp="1"/>
          </p:cNvSpPr>
          <p:nvPr>
            <p:ph type="sldNum" sz="quarter" idx="12"/>
          </p:nvPr>
        </p:nvSpPr>
        <p:spPr/>
        <p:txBody>
          <a:bodyPr/>
          <a:lstStyle/>
          <a:p>
            <a:fld id="{4A777409-9C5A-4B07-8E32-19F22F7D558C}" type="slidenum">
              <a:rPr lang="en-IN" smtClean="0"/>
              <a:t>393</a:t>
            </a:fld>
            <a:endParaRPr lang="en-IN" dirty="0"/>
          </a:p>
        </p:txBody>
      </p:sp>
      <p:sp>
        <p:nvSpPr>
          <p:cNvPr id="5" name="TextBox 4">
            <a:extLst>
              <a:ext uri="{FF2B5EF4-FFF2-40B4-BE49-F238E27FC236}">
                <a16:creationId xmlns:a16="http://schemas.microsoft.com/office/drawing/2014/main" id="{562483C5-B443-9533-DDE4-B3FE63205266}"/>
              </a:ext>
            </a:extLst>
          </p:cNvPr>
          <p:cNvSpPr txBox="1"/>
          <p:nvPr/>
        </p:nvSpPr>
        <p:spPr>
          <a:xfrm>
            <a:off x="989029" y="612990"/>
            <a:ext cx="9832942" cy="707886"/>
          </a:xfrm>
          <a:prstGeom prst="rect">
            <a:avLst/>
          </a:prstGeom>
          <a:noFill/>
        </p:spPr>
        <p:txBody>
          <a:bodyPr wrap="square">
            <a:spAutoFit/>
          </a:bodyPr>
          <a:lstStyle/>
          <a:p>
            <a:r>
              <a:rPr lang="en-US" sz="2000" b="1" dirty="0">
                <a:solidFill>
                  <a:schemeClr val="tx1">
                    <a:lumMod val="65000"/>
                    <a:lumOff val="35000"/>
                  </a:schemeClr>
                </a:solidFill>
                <a:effectLst/>
              </a:rPr>
              <a:t>Step 26: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B8350B74-F060-B891-25CF-A439852B8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731" y="1699317"/>
            <a:ext cx="7973538" cy="1100444"/>
          </a:xfrm>
          <a:prstGeom prst="rect">
            <a:avLst/>
          </a:prstGeom>
        </p:spPr>
      </p:pic>
      <p:sp>
        <p:nvSpPr>
          <p:cNvPr id="9" name="TextBox 8">
            <a:extLst>
              <a:ext uri="{FF2B5EF4-FFF2-40B4-BE49-F238E27FC236}">
                <a16:creationId xmlns:a16="http://schemas.microsoft.com/office/drawing/2014/main" id="{2540DF44-E94B-F334-B440-33BD369FE093}"/>
              </a:ext>
            </a:extLst>
          </p:cNvPr>
          <p:cNvSpPr txBox="1"/>
          <p:nvPr/>
        </p:nvSpPr>
        <p:spPr>
          <a:xfrm>
            <a:off x="989029" y="3178202"/>
            <a:ext cx="10813330" cy="400110"/>
          </a:xfrm>
          <a:prstGeom prst="rect">
            <a:avLst/>
          </a:prstGeom>
          <a:noFill/>
        </p:spPr>
        <p:txBody>
          <a:bodyPr wrap="square">
            <a:spAutoFit/>
          </a:bodyPr>
          <a:lstStyle/>
          <a:p>
            <a:r>
              <a:rPr lang="en-US" sz="2000" b="1" dirty="0">
                <a:solidFill>
                  <a:schemeClr val="tx1">
                    <a:lumMod val="65000"/>
                    <a:lumOff val="35000"/>
                  </a:schemeClr>
                </a:solidFill>
              </a:rPr>
              <a:t>Step 27:</a:t>
            </a:r>
            <a:r>
              <a:rPr lang="en-US" sz="2000" dirty="0">
                <a:solidFill>
                  <a:schemeClr val="tx1">
                    <a:lumMod val="65000"/>
                    <a:lumOff val="35000"/>
                  </a:schemeClr>
                </a:solidFill>
              </a:rPr>
              <a:t> Add the </a:t>
            </a:r>
            <a:r>
              <a:rPr lang="en-US" sz="2000" dirty="0" err="1">
                <a:solidFill>
                  <a:schemeClr val="tx1">
                    <a:lumMod val="65000"/>
                    <a:lumOff val="35000"/>
                  </a:schemeClr>
                </a:solidFill>
              </a:rPr>
              <a:t>closeLoan</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846BAC-C8A0-085C-713B-B6D3DBD202B3}"/>
              </a:ext>
            </a:extLst>
          </p:cNvPr>
          <p:cNvSpPr txBox="1"/>
          <p:nvPr/>
        </p:nvSpPr>
        <p:spPr>
          <a:xfrm>
            <a:off x="197177" y="3589022"/>
            <a:ext cx="11797645" cy="313932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	public Integer </a:t>
            </a:r>
            <a:r>
              <a:rPr lang="en-IN" dirty="0" err="1"/>
              <a:t>sanctionLoanToExistingCustomer</a:t>
            </a:r>
            <a:r>
              <a:rPr lang="en-IN" dirty="0"/>
              <a:t>(Integer </a:t>
            </a:r>
            <a:r>
              <a:rPr lang="en-IN" dirty="0" err="1"/>
              <a:t>customerId,LoanDTO</a:t>
            </a:r>
            <a:r>
              <a:rPr lang="en-IN" dirty="0"/>
              <a:t> </a:t>
            </a:r>
            <a:r>
              <a:rPr lang="en-IN" dirty="0" err="1"/>
              <a:t>loanDTO</a:t>
            </a:r>
            <a:r>
              <a:rPr lang="en-IN" dirty="0"/>
              <a:t>) throws </a:t>
            </a:r>
            <a:r>
              <a:rPr lang="en-IN" dirty="0" err="1"/>
              <a:t>hndBankException</a:t>
            </a:r>
            <a:r>
              <a:rPr lang="en-IN" dirty="0"/>
              <a:t>;</a:t>
            </a:r>
          </a:p>
          <a:p>
            <a:r>
              <a:rPr lang="en-IN" dirty="0"/>
              <a:t>	public void </a:t>
            </a:r>
            <a:r>
              <a:rPr lang="en-IN" dirty="0" err="1"/>
              <a:t>closeLoan</a:t>
            </a:r>
            <a:r>
              <a:rPr lang="en-IN" dirty="0"/>
              <a:t>(Integer </a:t>
            </a:r>
            <a:r>
              <a:rPr lang="en-IN" dirty="0" err="1"/>
              <a:t>loanId</a:t>
            </a:r>
            <a:r>
              <a:rPr lang="en-IN" dirty="0"/>
              <a:t>) throws </a:t>
            </a:r>
            <a:r>
              <a:rPr lang="en-IN" dirty="0" err="1"/>
              <a:t>hndBankException</a:t>
            </a:r>
            <a:r>
              <a:rPr lang="en-IN" dirty="0"/>
              <a:t>;   </a:t>
            </a:r>
          </a:p>
          <a:p>
            <a:r>
              <a:rPr lang="en-IN" dirty="0"/>
              <a:t>   </a:t>
            </a:r>
          </a:p>
          <a:p>
            <a:r>
              <a:rPr lang="en-IN" dirty="0"/>
              <a:t>}</a:t>
            </a:r>
          </a:p>
        </p:txBody>
      </p:sp>
    </p:spTree>
    <p:extLst>
      <p:ext uri="{BB962C8B-B14F-4D97-AF65-F5344CB8AC3E}">
        <p14:creationId xmlns:p14="http://schemas.microsoft.com/office/powerpoint/2010/main" val="158747045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2DA1CD-E94B-9CD5-CE1E-E295F48F91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6E1CE-6DE5-85CD-587C-C1F335724314}"/>
              </a:ext>
            </a:extLst>
          </p:cNvPr>
          <p:cNvSpPr>
            <a:spLocks noGrp="1"/>
          </p:cNvSpPr>
          <p:nvPr>
            <p:ph type="sldNum" sz="quarter" idx="12"/>
          </p:nvPr>
        </p:nvSpPr>
        <p:spPr/>
        <p:txBody>
          <a:bodyPr/>
          <a:lstStyle/>
          <a:p>
            <a:fld id="{4A777409-9C5A-4B07-8E32-19F22F7D558C}" type="slidenum">
              <a:rPr lang="en-IN" smtClean="0"/>
              <a:t>394</a:t>
            </a:fld>
            <a:endParaRPr lang="en-IN" dirty="0"/>
          </a:p>
        </p:txBody>
      </p:sp>
      <p:sp>
        <p:nvSpPr>
          <p:cNvPr id="5" name="TextBox 4">
            <a:extLst>
              <a:ext uri="{FF2B5EF4-FFF2-40B4-BE49-F238E27FC236}">
                <a16:creationId xmlns:a16="http://schemas.microsoft.com/office/drawing/2014/main" id="{2AB1199A-74DA-9CE8-A036-0FE0B52DA208}"/>
              </a:ext>
            </a:extLst>
          </p:cNvPr>
          <p:cNvSpPr txBox="1"/>
          <p:nvPr/>
        </p:nvSpPr>
        <p:spPr>
          <a:xfrm>
            <a:off x="834272" y="660124"/>
            <a:ext cx="10628722" cy="707886"/>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Implement the </a:t>
            </a:r>
            <a:r>
              <a:rPr lang="en-US" sz="2000" dirty="0" err="1">
                <a:solidFill>
                  <a:schemeClr val="tx1">
                    <a:lumMod val="65000"/>
                    <a:lumOff val="35000"/>
                  </a:schemeClr>
                </a:solidFill>
              </a:rPr>
              <a:t>closeLoan</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CustomerServiceLoanImpl</a:t>
            </a:r>
            <a:r>
              <a:rPr lang="en-US" sz="2000" dirty="0">
                <a:solidFill>
                  <a:schemeClr val="tx1">
                    <a:lumMod val="65000"/>
                    <a:lumOff val="35000"/>
                  </a:schemeClr>
                </a:solidFill>
              </a:rPr>
              <a:t> to close loan of a customer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7F1F65-D0F0-987C-827F-A6A9D4F3EF70}"/>
              </a:ext>
            </a:extLst>
          </p:cNvPr>
          <p:cNvSpPr txBox="1"/>
          <p:nvPr/>
        </p:nvSpPr>
        <p:spPr>
          <a:xfrm>
            <a:off x="197962" y="1368010"/>
            <a:ext cx="12433954"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53988538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2E55C-1F19-5348-DAFE-4B66D63E26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F5FF39-32BE-7EBD-0B6B-2C487DFBF3EE}"/>
              </a:ext>
            </a:extLst>
          </p:cNvPr>
          <p:cNvSpPr>
            <a:spLocks noGrp="1"/>
          </p:cNvSpPr>
          <p:nvPr>
            <p:ph type="sldNum" sz="quarter" idx="12"/>
          </p:nvPr>
        </p:nvSpPr>
        <p:spPr/>
        <p:txBody>
          <a:bodyPr/>
          <a:lstStyle/>
          <a:p>
            <a:fld id="{4A777409-9C5A-4B07-8E32-19F22F7D558C}" type="slidenum">
              <a:rPr lang="en-IN" smtClean="0"/>
              <a:t>395</a:t>
            </a:fld>
            <a:endParaRPr lang="en-IN" dirty="0"/>
          </a:p>
        </p:txBody>
      </p:sp>
      <p:sp>
        <p:nvSpPr>
          <p:cNvPr id="5" name="TextBox 4">
            <a:extLst>
              <a:ext uri="{FF2B5EF4-FFF2-40B4-BE49-F238E27FC236}">
                <a16:creationId xmlns:a16="http://schemas.microsoft.com/office/drawing/2014/main" id="{31832EAC-4C5A-690F-A7F0-C5849F1058EC}"/>
              </a:ext>
            </a:extLst>
          </p:cNvPr>
          <p:cNvSpPr txBox="1"/>
          <p:nvPr/>
        </p:nvSpPr>
        <p:spPr>
          <a:xfrm>
            <a:off x="114693" y="834334"/>
            <a:ext cx="11962614" cy="6186309"/>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p:txBody>
      </p:sp>
    </p:spTree>
    <p:extLst>
      <p:ext uri="{BB962C8B-B14F-4D97-AF65-F5344CB8AC3E}">
        <p14:creationId xmlns:p14="http://schemas.microsoft.com/office/powerpoint/2010/main" val="417873763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7670F8-E4AD-C32B-7A95-0416632E9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5CECBD-6159-958B-D023-B7B6AE7FF4E5}"/>
              </a:ext>
            </a:extLst>
          </p:cNvPr>
          <p:cNvSpPr>
            <a:spLocks noGrp="1"/>
          </p:cNvSpPr>
          <p:nvPr>
            <p:ph type="sldNum" sz="quarter" idx="12"/>
          </p:nvPr>
        </p:nvSpPr>
        <p:spPr/>
        <p:txBody>
          <a:bodyPr/>
          <a:lstStyle/>
          <a:p>
            <a:fld id="{4A777409-9C5A-4B07-8E32-19F22F7D558C}" type="slidenum">
              <a:rPr lang="en-IN" smtClean="0"/>
              <a:t>396</a:t>
            </a:fld>
            <a:endParaRPr lang="en-IN" dirty="0"/>
          </a:p>
        </p:txBody>
      </p:sp>
      <p:sp>
        <p:nvSpPr>
          <p:cNvPr id="5" name="TextBox 4">
            <a:extLst>
              <a:ext uri="{FF2B5EF4-FFF2-40B4-BE49-F238E27FC236}">
                <a16:creationId xmlns:a16="http://schemas.microsoft.com/office/drawing/2014/main" id="{69890CE3-A56D-1658-B102-139F3CFEB6D9}"/>
              </a:ext>
            </a:extLst>
          </p:cNvPr>
          <p:cNvSpPr txBox="1"/>
          <p:nvPr/>
        </p:nvSpPr>
        <p:spPr>
          <a:xfrm>
            <a:off x="113121" y="889376"/>
            <a:ext cx="12311406" cy="5078313"/>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86526942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7CA6F5-72EE-DC5D-9FC9-12EFE05CA1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10C6A6-79A6-33C3-F045-5155B9B152F1}"/>
              </a:ext>
            </a:extLst>
          </p:cNvPr>
          <p:cNvSpPr>
            <a:spLocks noGrp="1"/>
          </p:cNvSpPr>
          <p:nvPr>
            <p:ph type="sldNum" sz="quarter" idx="12"/>
          </p:nvPr>
        </p:nvSpPr>
        <p:spPr/>
        <p:txBody>
          <a:bodyPr/>
          <a:lstStyle/>
          <a:p>
            <a:fld id="{4A777409-9C5A-4B07-8E32-19F22F7D558C}" type="slidenum">
              <a:rPr lang="en-IN" smtClean="0"/>
              <a:t>397</a:t>
            </a:fld>
            <a:endParaRPr lang="en-IN" dirty="0"/>
          </a:p>
        </p:txBody>
      </p:sp>
      <p:sp>
        <p:nvSpPr>
          <p:cNvPr id="5" name="TextBox 4">
            <a:extLst>
              <a:ext uri="{FF2B5EF4-FFF2-40B4-BE49-F238E27FC236}">
                <a16:creationId xmlns:a16="http://schemas.microsoft.com/office/drawing/2014/main" id="{92982F91-EBCC-BCF1-AFD5-B4D09AF6F31B}"/>
              </a:ext>
            </a:extLst>
          </p:cNvPr>
          <p:cNvSpPr txBox="1"/>
          <p:nvPr/>
        </p:nvSpPr>
        <p:spPr>
          <a:xfrm>
            <a:off x="0" y="785629"/>
            <a:ext cx="12012891" cy="6186309"/>
          </a:xfrm>
          <a:prstGeom prst="rect">
            <a:avLst/>
          </a:prstGeom>
          <a:noFill/>
        </p:spPr>
        <p:txBody>
          <a:bodyPr wrap="square">
            <a:spAutoFit/>
          </a:bodyPr>
          <a:lstStyle/>
          <a:p>
            <a:r>
              <a:rPr lang="en-IN" dirty="0"/>
              <a:t>@Override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a:t>
            </a:r>
            <a:r>
              <a:rPr lang="en-IN" dirty="0" err="1"/>
              <a:t>loanDTO.getStatus</a:t>
            </a:r>
            <a:r>
              <a:rPr lang="en-IN" dirty="0"/>
              <a:t>());</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Service.CUSTOMER_UNAVAILABLE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@Override</a:t>
            </a:r>
          </a:p>
          <a:p>
            <a:r>
              <a:rPr lang="en-IN" dirty="0"/>
              <a:t>	public void </a:t>
            </a:r>
            <a:r>
              <a:rPr lang="en-IN" dirty="0" err="1"/>
              <a:t>closeLoan</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loan.setStatus</a:t>
            </a:r>
            <a:r>
              <a:rPr lang="en-IN" dirty="0"/>
              <a:t>("Closed");</a:t>
            </a:r>
          </a:p>
          <a:p>
            <a:r>
              <a:rPr lang="en-IN" dirty="0"/>
              <a:t>	}</a:t>
            </a:r>
          </a:p>
          <a:p>
            <a:r>
              <a:rPr lang="en-IN" dirty="0"/>
              <a:t>}</a:t>
            </a:r>
          </a:p>
        </p:txBody>
      </p:sp>
    </p:spTree>
    <p:extLst>
      <p:ext uri="{BB962C8B-B14F-4D97-AF65-F5344CB8AC3E}">
        <p14:creationId xmlns:p14="http://schemas.microsoft.com/office/powerpoint/2010/main" val="34341223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34C6B-5EF3-B985-189E-57FA16AD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D18349-69A0-95E9-6E3E-84ECAA22BD11}"/>
              </a:ext>
            </a:extLst>
          </p:cNvPr>
          <p:cNvSpPr>
            <a:spLocks noGrp="1"/>
          </p:cNvSpPr>
          <p:nvPr>
            <p:ph type="sldNum" sz="quarter" idx="12"/>
          </p:nvPr>
        </p:nvSpPr>
        <p:spPr/>
        <p:txBody>
          <a:bodyPr/>
          <a:lstStyle/>
          <a:p>
            <a:fld id="{4A777409-9C5A-4B07-8E32-19F22F7D558C}" type="slidenum">
              <a:rPr lang="en-IN" smtClean="0"/>
              <a:t>398</a:t>
            </a:fld>
            <a:endParaRPr lang="en-IN" dirty="0"/>
          </a:p>
        </p:txBody>
      </p:sp>
      <p:sp>
        <p:nvSpPr>
          <p:cNvPr id="5" name="TextBox 4">
            <a:extLst>
              <a:ext uri="{FF2B5EF4-FFF2-40B4-BE49-F238E27FC236}">
                <a16:creationId xmlns:a16="http://schemas.microsoft.com/office/drawing/2014/main" id="{1BAD9E72-51AA-3F1B-78DF-81FD18AD29EA}"/>
              </a:ext>
            </a:extLst>
          </p:cNvPr>
          <p:cNvSpPr txBox="1"/>
          <p:nvPr/>
        </p:nvSpPr>
        <p:spPr>
          <a:xfrm>
            <a:off x="989029" y="610088"/>
            <a:ext cx="10228868" cy="400110"/>
          </a:xfrm>
          <a:prstGeom prst="rect">
            <a:avLst/>
          </a:prstGeom>
          <a:noFill/>
        </p:spPr>
        <p:txBody>
          <a:bodyPr wrap="square">
            <a:spAutoFit/>
          </a:bodyPr>
          <a:lstStyle/>
          <a:p>
            <a:r>
              <a:rPr lang="en-US" sz="2000" b="1" dirty="0">
                <a:solidFill>
                  <a:schemeClr val="tx1">
                    <a:lumMod val="65000"/>
                    <a:lumOff val="35000"/>
                  </a:schemeClr>
                </a:solidFill>
              </a:rPr>
              <a:t>Step 29: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C6CB9BD-1F64-E222-384B-E9EB22E6D7C5}"/>
              </a:ext>
            </a:extLst>
          </p:cNvPr>
          <p:cNvSpPr txBox="1"/>
          <p:nvPr/>
        </p:nvSpPr>
        <p:spPr>
          <a:xfrm>
            <a:off x="136688" y="1144512"/>
            <a:ext cx="6099142" cy="369332"/>
          </a:xfrm>
          <a:prstGeom prst="rect">
            <a:avLst/>
          </a:prstGeom>
          <a:noFill/>
        </p:spPr>
        <p:txBody>
          <a:bodyPr wrap="square">
            <a:spAutoFit/>
          </a:bodyPr>
          <a:lstStyle/>
          <a:p>
            <a:r>
              <a:rPr lang="en-IN" dirty="0" err="1"/>
              <a:t>UserInterface.LOAN_CLOSE_SUCCESS</a:t>
            </a:r>
            <a:r>
              <a:rPr lang="en-IN" dirty="0"/>
              <a:t>=Loan closed successfully.</a:t>
            </a:r>
          </a:p>
        </p:txBody>
      </p:sp>
      <p:sp>
        <p:nvSpPr>
          <p:cNvPr id="9" name="TextBox 8">
            <a:extLst>
              <a:ext uri="{FF2B5EF4-FFF2-40B4-BE49-F238E27FC236}">
                <a16:creationId xmlns:a16="http://schemas.microsoft.com/office/drawing/2014/main" id="{5F7C5E06-6D42-F0CF-DDE0-91C4609884EB}"/>
              </a:ext>
            </a:extLst>
          </p:cNvPr>
          <p:cNvSpPr txBox="1"/>
          <p:nvPr/>
        </p:nvSpPr>
        <p:spPr>
          <a:xfrm>
            <a:off x="989029" y="1680403"/>
            <a:ext cx="6099142" cy="400110"/>
          </a:xfrm>
          <a:prstGeom prst="rect">
            <a:avLst/>
          </a:prstGeom>
          <a:noFill/>
        </p:spPr>
        <p:txBody>
          <a:bodyPr wrap="square">
            <a:spAutoFit/>
          </a:bodyPr>
          <a:lstStyle/>
          <a:p>
            <a:r>
              <a:rPr lang="en-US" sz="2000" b="1" dirty="0">
                <a:solidFill>
                  <a:schemeClr val="tx1">
                    <a:lumMod val="65000"/>
                    <a:lumOff val="35000"/>
                  </a:schemeClr>
                </a:solidFill>
              </a:rPr>
              <a:t>Step 30: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3599B4AD-B969-DAE5-FB1A-13ED301CBA89}"/>
              </a:ext>
            </a:extLst>
          </p:cNvPr>
          <p:cNvSpPr txBox="1"/>
          <p:nvPr/>
        </p:nvSpPr>
        <p:spPr>
          <a:xfrm>
            <a:off x="205032" y="2184049"/>
            <a:ext cx="11781935"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69557780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5F9629-7882-05A2-BAE5-7957C4D649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917BD-9DF5-E9D7-ED8B-AE509CC90DD2}"/>
              </a:ext>
            </a:extLst>
          </p:cNvPr>
          <p:cNvSpPr>
            <a:spLocks noGrp="1"/>
          </p:cNvSpPr>
          <p:nvPr>
            <p:ph type="sldNum" sz="quarter" idx="12"/>
          </p:nvPr>
        </p:nvSpPr>
        <p:spPr/>
        <p:txBody>
          <a:bodyPr/>
          <a:lstStyle/>
          <a:p>
            <a:fld id="{4A777409-9C5A-4B07-8E32-19F22F7D558C}" type="slidenum">
              <a:rPr lang="en-IN" smtClean="0"/>
              <a:t>399</a:t>
            </a:fld>
            <a:endParaRPr lang="en-IN" dirty="0"/>
          </a:p>
        </p:txBody>
      </p:sp>
      <p:sp>
        <p:nvSpPr>
          <p:cNvPr id="5" name="TextBox 4">
            <a:extLst>
              <a:ext uri="{FF2B5EF4-FFF2-40B4-BE49-F238E27FC236}">
                <a16:creationId xmlns:a16="http://schemas.microsoft.com/office/drawing/2014/main" id="{EAF27810-F1D0-F7B4-EC90-FA90BBB17414}"/>
              </a:ext>
            </a:extLst>
          </p:cNvPr>
          <p:cNvSpPr txBox="1"/>
          <p:nvPr/>
        </p:nvSpPr>
        <p:spPr>
          <a:xfrm>
            <a:off x="179109" y="851777"/>
            <a:ext cx="12305122" cy="6186309"/>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a:t>
            </a:r>
          </a:p>
          <a:p>
            <a:r>
              <a:rPr lang="en-IN" dirty="0"/>
              <a:t>//      </a:t>
            </a:r>
            <a:r>
              <a:rPr lang="en-IN" dirty="0" err="1"/>
              <a:t>addLoanAndCustomer</a:t>
            </a:r>
            <a:r>
              <a:rPr lang="en-IN" dirty="0"/>
              <a:t>();	</a:t>
            </a:r>
          </a:p>
          <a:p>
            <a:r>
              <a:rPr lang="en-IN" dirty="0"/>
              <a:t>//		</a:t>
            </a:r>
            <a:r>
              <a:rPr lang="en-IN" dirty="0" err="1"/>
              <a:t>sanctionLoanToExistingCustomer</a:t>
            </a:r>
            <a:r>
              <a:rPr lang="en-IN" dirty="0"/>
              <a:t>();</a:t>
            </a:r>
          </a:p>
          <a:p>
            <a:r>
              <a:rPr lang="en-IN" dirty="0"/>
              <a:t>		</a:t>
            </a:r>
            <a:r>
              <a:rPr lang="en-IN" dirty="0" err="1"/>
              <a:t>closeLoan</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200503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83856D-263D-EEF8-2E47-A1BED9796A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081069-211C-8A6C-93B0-C4F2496B0AD7}"/>
              </a:ext>
            </a:extLst>
          </p:cNvPr>
          <p:cNvSpPr>
            <a:spLocks noGrp="1"/>
          </p:cNvSpPr>
          <p:nvPr>
            <p:ph type="sldNum" sz="quarter" idx="12"/>
          </p:nvPr>
        </p:nvSpPr>
        <p:spPr/>
        <p:txBody>
          <a:bodyPr/>
          <a:lstStyle/>
          <a:p>
            <a:fld id="{4A777409-9C5A-4B07-8E32-19F22F7D558C}" type="slidenum">
              <a:rPr lang="en-IN" smtClean="0"/>
              <a:t>400</a:t>
            </a:fld>
            <a:endParaRPr lang="en-IN" dirty="0"/>
          </a:p>
        </p:txBody>
      </p:sp>
      <p:sp>
        <p:nvSpPr>
          <p:cNvPr id="5" name="TextBox 4">
            <a:extLst>
              <a:ext uri="{FF2B5EF4-FFF2-40B4-BE49-F238E27FC236}">
                <a16:creationId xmlns:a16="http://schemas.microsoft.com/office/drawing/2014/main" id="{C47F8F70-03FA-995F-1575-9210591CDC06}"/>
              </a:ext>
            </a:extLst>
          </p:cNvPr>
          <p:cNvSpPr txBox="1"/>
          <p:nvPr/>
        </p:nvSpPr>
        <p:spPr>
          <a:xfrm>
            <a:off x="0" y="864052"/>
            <a:ext cx="12192000"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276432212"/>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CAA523-733F-D438-B315-ECDF53950E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908E1D-AA95-DB7D-13F3-50F8D08D60DF}"/>
              </a:ext>
            </a:extLst>
          </p:cNvPr>
          <p:cNvSpPr>
            <a:spLocks noGrp="1"/>
          </p:cNvSpPr>
          <p:nvPr>
            <p:ph type="sldNum" sz="quarter" idx="12"/>
          </p:nvPr>
        </p:nvSpPr>
        <p:spPr/>
        <p:txBody>
          <a:bodyPr/>
          <a:lstStyle/>
          <a:p>
            <a:fld id="{4A777409-9C5A-4B07-8E32-19F22F7D558C}" type="slidenum">
              <a:rPr lang="en-IN" smtClean="0"/>
              <a:t>401</a:t>
            </a:fld>
            <a:endParaRPr lang="en-IN" dirty="0"/>
          </a:p>
        </p:txBody>
      </p:sp>
      <p:sp>
        <p:nvSpPr>
          <p:cNvPr id="5" name="TextBox 4">
            <a:extLst>
              <a:ext uri="{FF2B5EF4-FFF2-40B4-BE49-F238E27FC236}">
                <a16:creationId xmlns:a16="http://schemas.microsoft.com/office/drawing/2014/main" id="{BF5E62CA-8DE4-5D11-5F11-9B25B3151680}"/>
              </a:ext>
            </a:extLst>
          </p:cNvPr>
          <p:cNvSpPr txBox="1"/>
          <p:nvPr/>
        </p:nvSpPr>
        <p:spPr>
          <a:xfrm>
            <a:off x="103695" y="768267"/>
            <a:ext cx="11821212" cy="6463308"/>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sanctionLoanToExistingCustomer</a:t>
            </a:r>
            <a:r>
              <a:rPr lang="en-IN" dirty="0"/>
              <a:t>() {</a:t>
            </a:r>
          </a:p>
          <a:p>
            <a:r>
              <a:rPr lang="en-IN" dirty="0"/>
              <a:t>		try{</a:t>
            </a:r>
          </a:p>
          <a:p>
            <a:r>
              <a:rPr lang="en-IN" dirty="0"/>
              <a:t>			</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(573279.0);</a:t>
            </a:r>
          </a:p>
          <a:p>
            <a:r>
              <a:rPr lang="en-IN" dirty="0"/>
              <a:t>			</a:t>
            </a:r>
            <a:r>
              <a:rPr lang="en-IN" dirty="0" err="1"/>
              <a:t>loanDTO.setLoanIssueDate</a:t>
            </a:r>
            <a:r>
              <a:rPr lang="en-IN" dirty="0"/>
              <a:t>(</a:t>
            </a:r>
            <a:r>
              <a:rPr lang="en-IN" dirty="0" err="1"/>
              <a:t>LocalDate.of</a:t>
            </a:r>
            <a:r>
              <a:rPr lang="en-IN" dirty="0"/>
              <a:t>(2013, 11, 1));</a:t>
            </a:r>
          </a:p>
          <a:p>
            <a:r>
              <a:rPr lang="en-IN" dirty="0"/>
              <a:t>			</a:t>
            </a:r>
            <a:r>
              <a:rPr lang="en-IN" dirty="0" err="1"/>
              <a:t>loanDTO.setStatus</a:t>
            </a:r>
            <a:r>
              <a:rPr lang="en-IN" dirty="0"/>
              <a:t>("Open");</a:t>
            </a:r>
          </a:p>
          <a:p>
            <a:r>
              <a:rPr lang="en-IN" dirty="0"/>
              <a:t>			Integer </a:t>
            </a:r>
            <a:r>
              <a:rPr lang="en-IN" dirty="0" err="1"/>
              <a:t>customerId</a:t>
            </a:r>
            <a:r>
              <a:rPr lang="en-IN" dirty="0"/>
              <a:t>=1001;</a:t>
            </a:r>
          </a:p>
          <a:p>
            <a:r>
              <a:rPr lang="en-IN" dirty="0"/>
              <a:t>			</a:t>
            </a:r>
            <a:r>
              <a:rPr lang="en-IN" dirty="0" err="1"/>
              <a:t>customerLoanService.sanctionLoanToExistingCustomer</a:t>
            </a:r>
            <a:r>
              <a:rPr lang="en-IN" dirty="0"/>
              <a:t>(</a:t>
            </a:r>
            <a:r>
              <a:rPr lang="en-IN" dirty="0" err="1"/>
              <a:t>customerId</a:t>
            </a:r>
            <a:r>
              <a:rPr lang="en-IN" dirty="0"/>
              <a:t>, </a:t>
            </a:r>
            <a:r>
              <a:rPr lang="en-IN" dirty="0" err="1"/>
              <a:t>loanDTO</a:t>
            </a:r>
            <a:r>
              <a:rPr lang="en-IN" dirty="0"/>
              <a:t>);</a:t>
            </a:r>
          </a:p>
          <a:p>
            <a:r>
              <a:rPr lang="en-IN" dirty="0"/>
              <a:t>			LOGGER.info(</a:t>
            </a:r>
            <a:r>
              <a:rPr lang="en-IN" dirty="0" err="1"/>
              <a:t>environment.getProperty</a:t>
            </a:r>
            <a:r>
              <a:rPr lang="en-IN" dirty="0"/>
              <a:t>("</a:t>
            </a:r>
            <a:r>
              <a:rPr lang="en-IN" dirty="0" err="1"/>
              <a:t>UserInterface.LOAN_SANCTION_SUCCESS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p:txBody>
      </p:sp>
    </p:spTree>
    <p:extLst>
      <p:ext uri="{BB962C8B-B14F-4D97-AF65-F5344CB8AC3E}">
        <p14:creationId xmlns:p14="http://schemas.microsoft.com/office/powerpoint/2010/main" val="185129885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B67ADE-CB72-551C-13EC-3915C8E18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186B68-1CA9-07E8-C53C-66E1CB966908}"/>
              </a:ext>
            </a:extLst>
          </p:cNvPr>
          <p:cNvSpPr>
            <a:spLocks noGrp="1"/>
          </p:cNvSpPr>
          <p:nvPr>
            <p:ph type="sldNum" sz="quarter" idx="12"/>
          </p:nvPr>
        </p:nvSpPr>
        <p:spPr/>
        <p:txBody>
          <a:bodyPr/>
          <a:lstStyle/>
          <a:p>
            <a:fld id="{4A777409-9C5A-4B07-8E32-19F22F7D558C}" type="slidenum">
              <a:rPr lang="en-IN" smtClean="0"/>
              <a:t>402</a:t>
            </a:fld>
            <a:endParaRPr lang="en-IN" dirty="0"/>
          </a:p>
        </p:txBody>
      </p:sp>
      <p:sp>
        <p:nvSpPr>
          <p:cNvPr id="5" name="TextBox 4">
            <a:extLst>
              <a:ext uri="{FF2B5EF4-FFF2-40B4-BE49-F238E27FC236}">
                <a16:creationId xmlns:a16="http://schemas.microsoft.com/office/drawing/2014/main" id="{231ED58F-E0FB-97D0-F82A-2C3D5DD64529}"/>
              </a:ext>
            </a:extLst>
          </p:cNvPr>
          <p:cNvSpPr txBox="1"/>
          <p:nvPr/>
        </p:nvSpPr>
        <p:spPr>
          <a:xfrm>
            <a:off x="-42421" y="948761"/>
            <a:ext cx="12276841" cy="3970318"/>
          </a:xfrm>
          <a:prstGeom prst="rect">
            <a:avLst/>
          </a:prstGeom>
          <a:noFill/>
        </p:spPr>
        <p:txBody>
          <a:bodyPr wrap="square">
            <a:spAutoFit/>
          </a:bodyPr>
          <a:lstStyle/>
          <a:p>
            <a:r>
              <a:rPr lang="en-IN" dirty="0"/>
              <a:t>}</a:t>
            </a:r>
          </a:p>
          <a:p>
            <a:r>
              <a:rPr lang="en-IN" dirty="0"/>
              <a:t>	</a:t>
            </a:r>
          </a:p>
          <a:p>
            <a:r>
              <a:rPr lang="en-IN" dirty="0"/>
              <a:t>	public void </a:t>
            </a:r>
            <a:r>
              <a:rPr lang="en-IN" dirty="0" err="1"/>
              <a:t>closeLoan</a:t>
            </a:r>
            <a:r>
              <a:rPr lang="en-IN" dirty="0"/>
              <a:t>() {</a:t>
            </a:r>
          </a:p>
          <a:p>
            <a:r>
              <a:rPr lang="en-IN" dirty="0"/>
              <a:t>		try {</a:t>
            </a:r>
          </a:p>
          <a:p>
            <a:r>
              <a:rPr lang="en-IN" dirty="0"/>
              <a:t>			Integer </a:t>
            </a:r>
            <a:r>
              <a:rPr lang="en-IN" dirty="0" err="1"/>
              <a:t>loanId</a:t>
            </a:r>
            <a:r>
              <a:rPr lang="en-IN" dirty="0"/>
              <a:t>=2003;</a:t>
            </a:r>
          </a:p>
          <a:p>
            <a:r>
              <a:rPr lang="en-IN" dirty="0"/>
              <a:t>			</a:t>
            </a:r>
            <a:r>
              <a:rPr lang="en-IN" dirty="0" err="1"/>
              <a:t>customerLoanService.closeLoan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UserInterface.LOAN_CLOSE_SUCCESS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368973668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E2FAAA-2671-013A-898C-B0FFEEE94D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B11150-159E-146B-89AD-BF662038D46D}"/>
              </a:ext>
            </a:extLst>
          </p:cNvPr>
          <p:cNvSpPr>
            <a:spLocks noGrp="1"/>
          </p:cNvSpPr>
          <p:nvPr>
            <p:ph type="sldNum" sz="quarter" idx="12"/>
          </p:nvPr>
        </p:nvSpPr>
        <p:spPr/>
        <p:txBody>
          <a:bodyPr/>
          <a:lstStyle/>
          <a:p>
            <a:fld id="{4A777409-9C5A-4B07-8E32-19F22F7D558C}" type="slidenum">
              <a:rPr lang="en-IN" smtClean="0"/>
              <a:t>403</a:t>
            </a:fld>
            <a:endParaRPr lang="en-IN" dirty="0"/>
          </a:p>
        </p:txBody>
      </p:sp>
      <p:sp>
        <p:nvSpPr>
          <p:cNvPr id="5" name="TextBox 4">
            <a:extLst>
              <a:ext uri="{FF2B5EF4-FFF2-40B4-BE49-F238E27FC236}">
                <a16:creationId xmlns:a16="http://schemas.microsoft.com/office/drawing/2014/main" id="{245C355C-B870-1259-D37F-BA458ECC7221}"/>
              </a:ext>
            </a:extLst>
          </p:cNvPr>
          <p:cNvSpPr txBox="1"/>
          <p:nvPr/>
        </p:nvSpPr>
        <p:spPr>
          <a:xfrm>
            <a:off x="989028" y="594136"/>
            <a:ext cx="10364771" cy="707886"/>
          </a:xfrm>
          <a:prstGeom prst="rect">
            <a:avLst/>
          </a:prstGeom>
          <a:noFill/>
        </p:spPr>
        <p:txBody>
          <a:bodyPr wrap="square">
            <a:spAutoFit/>
          </a:bodyPr>
          <a:lstStyle/>
          <a:p>
            <a:r>
              <a:rPr lang="en-US" sz="2000" b="1" dirty="0">
                <a:solidFill>
                  <a:schemeClr val="tx1">
                    <a:lumMod val="65000"/>
                    <a:lumOff val="35000"/>
                  </a:schemeClr>
                </a:solidFill>
                <a:effectLst/>
              </a:rPr>
              <a:t>Step 31:</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E07D6325-7BCF-1CBA-D1F8-11B64942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159" y="1482514"/>
            <a:ext cx="8745170" cy="1564448"/>
          </a:xfrm>
          <a:prstGeom prst="rect">
            <a:avLst/>
          </a:prstGeom>
        </p:spPr>
      </p:pic>
      <p:sp>
        <p:nvSpPr>
          <p:cNvPr id="9" name="TextBox 8">
            <a:extLst>
              <a:ext uri="{FF2B5EF4-FFF2-40B4-BE49-F238E27FC236}">
                <a16:creationId xmlns:a16="http://schemas.microsoft.com/office/drawing/2014/main" id="{83274972-05E4-5D2A-9845-A1C765DA4188}"/>
              </a:ext>
            </a:extLst>
          </p:cNvPr>
          <p:cNvSpPr txBox="1"/>
          <p:nvPr/>
        </p:nvSpPr>
        <p:spPr>
          <a:xfrm>
            <a:off x="221529" y="3227454"/>
            <a:ext cx="11627963" cy="400110"/>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Add the </a:t>
            </a:r>
            <a:r>
              <a:rPr lang="en-US" sz="2000" dirty="0" err="1">
                <a:solidFill>
                  <a:schemeClr val="tx1">
                    <a:lumMod val="65000"/>
                    <a:lumOff val="35000"/>
                  </a:schemeClr>
                </a:solidFill>
              </a:rPr>
              <a:t>deleteLoan</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345288-417B-8FF8-A42F-7ABE5F9D94A0}"/>
              </a:ext>
            </a:extLst>
          </p:cNvPr>
          <p:cNvSpPr txBox="1"/>
          <p:nvPr/>
        </p:nvSpPr>
        <p:spPr>
          <a:xfrm>
            <a:off x="221528" y="3724707"/>
            <a:ext cx="11970471" cy="3046988"/>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com.hnd.dto.LoanDTO</a:t>
            </a:r>
            <a:r>
              <a:rPr lang="en-IN" sz="1600" dirty="0"/>
              <a:t>;</a:t>
            </a:r>
          </a:p>
          <a:p>
            <a:r>
              <a:rPr lang="en-IN" sz="1600" dirty="0"/>
              <a:t>import </a:t>
            </a:r>
            <a:r>
              <a:rPr lang="en-IN" sz="1600" dirty="0" err="1"/>
              <a:t>com.hnd.exception.hndBankException</a:t>
            </a:r>
            <a:r>
              <a:rPr lang="en-IN" sz="1600" dirty="0"/>
              <a:t>;</a:t>
            </a:r>
          </a:p>
          <a:p>
            <a:r>
              <a:rPr lang="en-IN" sz="1600" dirty="0"/>
              <a:t>public interface </a:t>
            </a:r>
            <a:r>
              <a:rPr lang="en-IN" sz="1600" dirty="0" err="1"/>
              <a:t>CustomerLoanService</a:t>
            </a:r>
            <a:r>
              <a:rPr lang="en-IN" sz="1600" dirty="0"/>
              <a:t> {</a:t>
            </a:r>
          </a:p>
          <a:p>
            <a:r>
              <a:rPr lang="en-IN" sz="1600" dirty="0"/>
              <a:t> </a:t>
            </a:r>
          </a:p>
          <a:p>
            <a:r>
              <a:rPr lang="en-IN" sz="1600" dirty="0"/>
              <a:t>	public </a:t>
            </a:r>
            <a:r>
              <a:rPr lang="en-IN" sz="1600" dirty="0" err="1"/>
              <a:t>LoanDTO</a:t>
            </a:r>
            <a:r>
              <a:rPr lang="en-IN" sz="1600" dirty="0"/>
              <a:t> </a:t>
            </a:r>
            <a:r>
              <a:rPr lang="en-IN" sz="1600" dirty="0" err="1"/>
              <a:t>getLoanDetails</a:t>
            </a:r>
            <a:r>
              <a:rPr lang="en-IN" sz="1600" dirty="0"/>
              <a:t>(Integer </a:t>
            </a:r>
            <a:r>
              <a:rPr lang="en-IN" sz="1600" dirty="0" err="1"/>
              <a:t>loanId</a:t>
            </a:r>
            <a:r>
              <a:rPr lang="en-IN" sz="1600" dirty="0"/>
              <a:t>) throws </a:t>
            </a:r>
            <a:r>
              <a:rPr lang="en-IN" sz="1600" dirty="0" err="1"/>
              <a:t>hndBankException</a:t>
            </a:r>
            <a:r>
              <a:rPr lang="en-IN" sz="1600" dirty="0"/>
              <a:t>;</a:t>
            </a:r>
          </a:p>
          <a:p>
            <a:r>
              <a:rPr lang="en-IN" sz="1600" dirty="0"/>
              <a:t>	public Integer </a:t>
            </a:r>
            <a:r>
              <a:rPr lang="en-IN" sz="1600" dirty="0" err="1"/>
              <a:t>addLoanAndCustomer</a:t>
            </a:r>
            <a:r>
              <a:rPr lang="en-IN" sz="1600" dirty="0"/>
              <a:t>(</a:t>
            </a:r>
            <a:r>
              <a:rPr lang="en-IN" sz="1600" dirty="0" err="1"/>
              <a:t>LoanDTO</a:t>
            </a:r>
            <a:r>
              <a:rPr lang="en-IN" sz="1600" dirty="0"/>
              <a:t> </a:t>
            </a:r>
            <a:r>
              <a:rPr lang="en-IN" sz="1600" dirty="0" err="1"/>
              <a:t>loanDTO</a:t>
            </a:r>
            <a:r>
              <a:rPr lang="en-IN" sz="1600" dirty="0"/>
              <a:t>) throws </a:t>
            </a:r>
            <a:r>
              <a:rPr lang="en-IN" sz="1600" dirty="0" err="1"/>
              <a:t>hndBankException</a:t>
            </a:r>
            <a:r>
              <a:rPr lang="en-IN" sz="1600" dirty="0"/>
              <a:t>;</a:t>
            </a:r>
          </a:p>
          <a:p>
            <a:r>
              <a:rPr lang="en-IN" sz="1600" dirty="0"/>
              <a:t>	public Integer </a:t>
            </a:r>
            <a:r>
              <a:rPr lang="en-IN" sz="1600" dirty="0" err="1"/>
              <a:t>sanctionLoanToExistingCustomer</a:t>
            </a:r>
            <a:r>
              <a:rPr lang="en-IN" sz="1600" dirty="0"/>
              <a:t>(Integer </a:t>
            </a:r>
            <a:r>
              <a:rPr lang="en-IN" sz="1600" dirty="0" err="1"/>
              <a:t>customerId,LoanDTO</a:t>
            </a:r>
            <a:r>
              <a:rPr lang="en-IN" sz="1600" dirty="0"/>
              <a:t> </a:t>
            </a:r>
            <a:r>
              <a:rPr lang="en-IN" sz="1600" dirty="0" err="1"/>
              <a:t>loanDTO</a:t>
            </a:r>
            <a:r>
              <a:rPr lang="en-IN" sz="1600" dirty="0"/>
              <a:t>) throws </a:t>
            </a:r>
            <a:r>
              <a:rPr lang="en-IN" sz="1600" dirty="0" err="1"/>
              <a:t>hndBankException</a:t>
            </a:r>
            <a:r>
              <a:rPr lang="en-IN" sz="1600" dirty="0"/>
              <a:t>;</a:t>
            </a:r>
          </a:p>
          <a:p>
            <a:r>
              <a:rPr lang="en-IN" sz="1600" dirty="0"/>
              <a:t>	public void </a:t>
            </a:r>
            <a:r>
              <a:rPr lang="en-IN" sz="1600" dirty="0" err="1"/>
              <a:t>closeLoan</a:t>
            </a:r>
            <a:r>
              <a:rPr lang="en-IN" sz="1600" dirty="0"/>
              <a:t>(Integer </a:t>
            </a:r>
            <a:r>
              <a:rPr lang="en-IN" sz="1600" dirty="0" err="1"/>
              <a:t>loanId</a:t>
            </a:r>
            <a:r>
              <a:rPr lang="en-IN" sz="1600" dirty="0"/>
              <a:t>) throws </a:t>
            </a:r>
            <a:r>
              <a:rPr lang="en-IN" sz="1600" dirty="0" err="1"/>
              <a:t>hndBankException</a:t>
            </a:r>
            <a:r>
              <a:rPr lang="en-IN" sz="1600" dirty="0"/>
              <a:t>;   </a:t>
            </a:r>
          </a:p>
          <a:p>
            <a:r>
              <a:rPr lang="en-IN" sz="1600" dirty="0"/>
              <a:t>    public void </a:t>
            </a:r>
            <a:r>
              <a:rPr lang="en-IN" sz="1600" dirty="0" err="1"/>
              <a:t>deleteLoan</a:t>
            </a:r>
            <a:r>
              <a:rPr lang="en-IN" sz="1600" dirty="0"/>
              <a:t>(Integer </a:t>
            </a:r>
            <a:r>
              <a:rPr lang="en-IN" sz="1600" dirty="0" err="1"/>
              <a:t>loanId</a:t>
            </a:r>
            <a:r>
              <a:rPr lang="en-IN" sz="1600" dirty="0"/>
              <a:t>) throws </a:t>
            </a:r>
            <a:r>
              <a:rPr lang="en-IN" sz="1600" dirty="0" err="1"/>
              <a:t>hndBankException</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84692258"/>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BC5B5-F51D-986E-6191-8EAEA6F57B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31A282E-B6A0-266A-8C13-BCE9D8850EA2}"/>
              </a:ext>
            </a:extLst>
          </p:cNvPr>
          <p:cNvSpPr>
            <a:spLocks noGrp="1"/>
          </p:cNvSpPr>
          <p:nvPr>
            <p:ph type="sldNum" sz="quarter" idx="12"/>
          </p:nvPr>
        </p:nvSpPr>
        <p:spPr/>
        <p:txBody>
          <a:bodyPr/>
          <a:lstStyle/>
          <a:p>
            <a:fld id="{4A777409-9C5A-4B07-8E32-19F22F7D558C}" type="slidenum">
              <a:rPr lang="en-IN" smtClean="0"/>
              <a:t>404</a:t>
            </a:fld>
            <a:endParaRPr lang="en-IN" dirty="0"/>
          </a:p>
        </p:txBody>
      </p:sp>
      <p:sp>
        <p:nvSpPr>
          <p:cNvPr id="5" name="TextBox 4">
            <a:extLst>
              <a:ext uri="{FF2B5EF4-FFF2-40B4-BE49-F238E27FC236}">
                <a16:creationId xmlns:a16="http://schemas.microsoft.com/office/drawing/2014/main" id="{556F0FDB-C8A9-17B3-152D-FCE3BEB3FE58}"/>
              </a:ext>
            </a:extLst>
          </p:cNvPr>
          <p:cNvSpPr txBox="1"/>
          <p:nvPr/>
        </p:nvSpPr>
        <p:spPr>
          <a:xfrm>
            <a:off x="900258" y="669551"/>
            <a:ext cx="10453541" cy="707886"/>
          </a:xfrm>
          <a:prstGeom prst="rect">
            <a:avLst/>
          </a:prstGeom>
          <a:noFill/>
        </p:spPr>
        <p:txBody>
          <a:bodyPr wrap="square">
            <a:spAutoFit/>
          </a:bodyPr>
          <a:lstStyle/>
          <a:p>
            <a:r>
              <a:rPr lang="en-US" sz="2000" b="1" dirty="0">
                <a:solidFill>
                  <a:schemeClr val="tx1">
                    <a:lumMod val="65000"/>
                    <a:lumOff val="35000"/>
                  </a:schemeClr>
                </a:solidFill>
              </a:rPr>
              <a:t>Step 33: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deleteLoan</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delete loan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0906F1-3269-D8CA-4F1C-231D79299317}"/>
              </a:ext>
            </a:extLst>
          </p:cNvPr>
          <p:cNvSpPr txBox="1"/>
          <p:nvPr/>
        </p:nvSpPr>
        <p:spPr>
          <a:xfrm>
            <a:off x="320512" y="1377437"/>
            <a:ext cx="11928049"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4201564409"/>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920F3D-F6CF-3B2D-E2F5-E5133F15AE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94D3A6-4F29-DDF3-9E04-87F0056B82AA}"/>
              </a:ext>
            </a:extLst>
          </p:cNvPr>
          <p:cNvSpPr>
            <a:spLocks noGrp="1"/>
          </p:cNvSpPr>
          <p:nvPr>
            <p:ph type="sldNum" sz="quarter" idx="12"/>
          </p:nvPr>
        </p:nvSpPr>
        <p:spPr/>
        <p:txBody>
          <a:bodyPr/>
          <a:lstStyle/>
          <a:p>
            <a:fld id="{4A777409-9C5A-4B07-8E32-19F22F7D558C}" type="slidenum">
              <a:rPr lang="en-IN" smtClean="0"/>
              <a:t>405</a:t>
            </a:fld>
            <a:endParaRPr lang="en-IN" dirty="0"/>
          </a:p>
        </p:txBody>
      </p:sp>
      <p:sp>
        <p:nvSpPr>
          <p:cNvPr id="5" name="TextBox 4">
            <a:extLst>
              <a:ext uri="{FF2B5EF4-FFF2-40B4-BE49-F238E27FC236}">
                <a16:creationId xmlns:a16="http://schemas.microsoft.com/office/drawing/2014/main" id="{82A36FF8-B44C-D952-77CE-0B19FE70B898}"/>
              </a:ext>
            </a:extLst>
          </p:cNvPr>
          <p:cNvSpPr txBox="1"/>
          <p:nvPr/>
        </p:nvSpPr>
        <p:spPr>
          <a:xfrm>
            <a:off x="91126" y="844507"/>
            <a:ext cx="12009748" cy="6186309"/>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p:txBody>
      </p:sp>
    </p:spTree>
    <p:extLst>
      <p:ext uri="{BB962C8B-B14F-4D97-AF65-F5344CB8AC3E}">
        <p14:creationId xmlns:p14="http://schemas.microsoft.com/office/powerpoint/2010/main" val="401025263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5F2C0C-D083-A813-8747-085427E892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3E210D-26CC-3C26-C130-55F4810166F6}"/>
              </a:ext>
            </a:extLst>
          </p:cNvPr>
          <p:cNvSpPr>
            <a:spLocks noGrp="1"/>
          </p:cNvSpPr>
          <p:nvPr>
            <p:ph type="sldNum" sz="quarter" idx="12"/>
          </p:nvPr>
        </p:nvSpPr>
        <p:spPr/>
        <p:txBody>
          <a:bodyPr/>
          <a:lstStyle/>
          <a:p>
            <a:fld id="{4A777409-9C5A-4B07-8E32-19F22F7D558C}" type="slidenum">
              <a:rPr lang="en-IN" smtClean="0"/>
              <a:t>406</a:t>
            </a:fld>
            <a:endParaRPr lang="en-IN" dirty="0"/>
          </a:p>
        </p:txBody>
      </p:sp>
      <p:sp>
        <p:nvSpPr>
          <p:cNvPr id="5" name="TextBox 4">
            <a:extLst>
              <a:ext uri="{FF2B5EF4-FFF2-40B4-BE49-F238E27FC236}">
                <a16:creationId xmlns:a16="http://schemas.microsoft.com/office/drawing/2014/main" id="{15670393-6EAC-0B78-0D3D-8CADB5572A90}"/>
              </a:ext>
            </a:extLst>
          </p:cNvPr>
          <p:cNvSpPr txBox="1"/>
          <p:nvPr/>
        </p:nvSpPr>
        <p:spPr>
          <a:xfrm>
            <a:off x="207390" y="852416"/>
            <a:ext cx="12151150" cy="5909310"/>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a:t>
            </a:r>
          </a:p>
        </p:txBody>
      </p:sp>
    </p:spTree>
    <p:extLst>
      <p:ext uri="{BB962C8B-B14F-4D97-AF65-F5344CB8AC3E}">
        <p14:creationId xmlns:p14="http://schemas.microsoft.com/office/powerpoint/2010/main" val="948234373"/>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800AC0-3B04-A396-E5F8-36C81E6F1B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6F145-13AB-FC17-3946-A2119F493807}"/>
              </a:ext>
            </a:extLst>
          </p:cNvPr>
          <p:cNvSpPr>
            <a:spLocks noGrp="1"/>
          </p:cNvSpPr>
          <p:nvPr>
            <p:ph type="sldNum" sz="quarter" idx="12"/>
          </p:nvPr>
        </p:nvSpPr>
        <p:spPr/>
        <p:txBody>
          <a:bodyPr/>
          <a:lstStyle/>
          <a:p>
            <a:fld id="{4A777409-9C5A-4B07-8E32-19F22F7D558C}" type="slidenum">
              <a:rPr lang="en-IN" smtClean="0"/>
              <a:t>407</a:t>
            </a:fld>
            <a:endParaRPr lang="en-IN" dirty="0"/>
          </a:p>
        </p:txBody>
      </p:sp>
      <p:sp>
        <p:nvSpPr>
          <p:cNvPr id="5" name="TextBox 4">
            <a:extLst>
              <a:ext uri="{FF2B5EF4-FFF2-40B4-BE49-F238E27FC236}">
                <a16:creationId xmlns:a16="http://schemas.microsoft.com/office/drawing/2014/main" id="{A07320F6-23E4-2245-4717-ED781A33EBFD}"/>
              </a:ext>
            </a:extLst>
          </p:cNvPr>
          <p:cNvSpPr txBox="1"/>
          <p:nvPr/>
        </p:nvSpPr>
        <p:spPr>
          <a:xfrm>
            <a:off x="103694" y="856703"/>
            <a:ext cx="11764652" cy="5478423"/>
          </a:xfrm>
          <a:prstGeom prst="rect">
            <a:avLst/>
          </a:prstGeom>
          <a:noFill/>
        </p:spPr>
        <p:txBody>
          <a:bodyPr wrap="square">
            <a:spAutoFit/>
          </a:bodyPr>
          <a:lstStyle/>
          <a:p>
            <a:r>
              <a:rPr lang="en-IN" sz="1400" dirty="0"/>
              <a:t>Loan </a:t>
            </a:r>
            <a:r>
              <a:rPr lang="en-IN" sz="1400" dirty="0" err="1"/>
              <a:t>loan</a:t>
            </a:r>
            <a:r>
              <a:rPr lang="en-IN" sz="1400" dirty="0"/>
              <a:t> = new Loan();</a:t>
            </a:r>
          </a:p>
          <a:p>
            <a:r>
              <a:rPr lang="en-IN" sz="1400" dirty="0"/>
              <a:t>		</a:t>
            </a:r>
            <a:r>
              <a:rPr lang="en-IN" sz="1400" dirty="0" err="1"/>
              <a:t>loan.setAmount</a:t>
            </a:r>
            <a:r>
              <a:rPr lang="en-IN" sz="1400" dirty="0"/>
              <a:t>(</a:t>
            </a:r>
            <a:r>
              <a:rPr lang="en-IN" sz="1400" dirty="0" err="1"/>
              <a:t>loanDTO.getAmount</a:t>
            </a:r>
            <a:r>
              <a:rPr lang="en-IN" sz="1400" dirty="0"/>
              <a:t>());</a:t>
            </a:r>
          </a:p>
          <a:p>
            <a:r>
              <a:rPr lang="en-IN" sz="1400" dirty="0"/>
              <a:t>		</a:t>
            </a:r>
            <a:r>
              <a:rPr lang="en-IN" sz="1400" dirty="0" err="1"/>
              <a:t>loan.setIssueDate</a:t>
            </a:r>
            <a:r>
              <a:rPr lang="en-IN" sz="1400" dirty="0"/>
              <a:t>(</a:t>
            </a:r>
            <a:r>
              <a:rPr lang="en-IN" sz="1400" dirty="0" err="1"/>
              <a:t>loanDTO.getLoanIssueDate</a:t>
            </a:r>
            <a:r>
              <a:rPr lang="en-IN" sz="1400" dirty="0"/>
              <a:t>());</a:t>
            </a:r>
          </a:p>
          <a:p>
            <a:r>
              <a:rPr lang="en-IN" sz="1400" dirty="0"/>
              <a:t>		</a:t>
            </a:r>
            <a:r>
              <a:rPr lang="en-IN" sz="1400" dirty="0" err="1"/>
              <a:t>loan.setStatus</a:t>
            </a:r>
            <a:r>
              <a:rPr lang="en-IN" sz="1400" dirty="0"/>
              <a:t>(</a:t>
            </a:r>
            <a:r>
              <a:rPr lang="en-IN" sz="1400" dirty="0" err="1"/>
              <a:t>loanDTO.getStatus</a:t>
            </a:r>
            <a:r>
              <a:rPr lang="en-IN" sz="1400" dirty="0"/>
              <a:t>());</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Service.CUSTOMER_UNAVAILABLE</a:t>
            </a:r>
            <a:r>
              <a:rPr lang="en-IN" sz="1400" dirty="0"/>
              <a:t>"));</a:t>
            </a:r>
          </a:p>
          <a:p>
            <a:r>
              <a:rPr lang="en-IN" sz="1400" dirty="0"/>
              <a:t>		</a:t>
            </a:r>
            <a:r>
              <a:rPr lang="en-IN" sz="1400" dirty="0" err="1"/>
              <a:t>loan.setCustomer</a:t>
            </a:r>
            <a:r>
              <a:rPr lang="en-IN" sz="1400" dirty="0"/>
              <a:t>(customer);</a:t>
            </a:r>
          </a:p>
          <a:p>
            <a:r>
              <a:rPr lang="en-IN" sz="1400" dirty="0"/>
              <a:t>		</a:t>
            </a:r>
            <a:r>
              <a:rPr lang="en-IN" sz="1400" dirty="0" err="1"/>
              <a:t>loanRepository.save</a:t>
            </a:r>
            <a:r>
              <a:rPr lang="en-IN" sz="1400" dirty="0"/>
              <a:t>(loan);</a:t>
            </a:r>
          </a:p>
          <a:p>
            <a:r>
              <a:rPr lang="en-IN" sz="1400" dirty="0"/>
              <a:t>		return </a:t>
            </a:r>
            <a:r>
              <a:rPr lang="en-IN" sz="1400" dirty="0" err="1"/>
              <a:t>loan.getLoanId</a:t>
            </a:r>
            <a:r>
              <a:rPr lang="en-IN" sz="1400" dirty="0"/>
              <a:t>();</a:t>
            </a:r>
          </a:p>
          <a:p>
            <a:r>
              <a:rPr lang="en-IN" sz="1400" dirty="0"/>
              <a:t>	}</a:t>
            </a:r>
          </a:p>
          <a:p>
            <a:r>
              <a:rPr lang="en-IN" sz="1400" dirty="0"/>
              <a:t>	</a:t>
            </a:r>
          </a:p>
          <a:p>
            <a:r>
              <a:rPr lang="en-IN" sz="1400" dirty="0"/>
              <a:t>	@Override</a:t>
            </a:r>
          </a:p>
          <a:p>
            <a:r>
              <a:rPr lang="en-IN" sz="1400" dirty="0"/>
              <a:t>	public void </a:t>
            </a:r>
            <a:r>
              <a:rPr lang="en-IN" sz="1400" dirty="0" err="1"/>
              <a:t>closeLoan</a:t>
            </a:r>
            <a:r>
              <a:rPr lang="en-IN" sz="1400" dirty="0"/>
              <a:t>(Integer </a:t>
            </a:r>
            <a:r>
              <a:rPr lang="en-IN" sz="1400" dirty="0" err="1"/>
              <a:t>loanId</a:t>
            </a:r>
            <a:r>
              <a:rPr lang="en-IN" sz="1400" dirty="0"/>
              <a:t>) throws </a:t>
            </a:r>
            <a:r>
              <a:rPr lang="en-IN" sz="1400" dirty="0" err="1"/>
              <a:t>hndBankException</a:t>
            </a:r>
            <a:r>
              <a:rPr lang="en-IN" sz="1400" dirty="0"/>
              <a:t> {</a:t>
            </a:r>
          </a:p>
          <a:p>
            <a:r>
              <a:rPr lang="en-IN" sz="1400" dirty="0"/>
              <a:t>		Optional&lt;Loan&gt; optional = </a:t>
            </a:r>
            <a:r>
              <a:rPr lang="en-IN" sz="1400" dirty="0" err="1"/>
              <a:t>loanRepository.findById</a:t>
            </a:r>
            <a:r>
              <a:rPr lang="en-IN" sz="1400" dirty="0"/>
              <a:t>(</a:t>
            </a:r>
            <a:r>
              <a:rPr lang="en-IN" sz="1400" dirty="0" err="1"/>
              <a:t>loanId</a:t>
            </a:r>
            <a:r>
              <a:rPr lang="en-IN" sz="1400" dirty="0"/>
              <a:t>);</a:t>
            </a:r>
          </a:p>
          <a:p>
            <a:r>
              <a:rPr lang="en-IN" sz="1400" dirty="0"/>
              <a:t>		Loan </a:t>
            </a:r>
            <a:r>
              <a:rPr lang="en-IN" sz="1400" dirty="0" err="1"/>
              <a:t>loan</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Service.LOAN_UNAVAILABLE</a:t>
            </a:r>
            <a:r>
              <a:rPr lang="en-IN" sz="1400" dirty="0"/>
              <a:t>"));</a:t>
            </a:r>
          </a:p>
          <a:p>
            <a:r>
              <a:rPr lang="en-IN" sz="1400" dirty="0"/>
              <a:t>		</a:t>
            </a:r>
            <a:r>
              <a:rPr lang="en-IN" sz="1400" dirty="0" err="1"/>
              <a:t>loan.setStatus</a:t>
            </a:r>
            <a:r>
              <a:rPr lang="en-IN" sz="1400" dirty="0"/>
              <a:t>("Closed");</a:t>
            </a:r>
          </a:p>
          <a:p>
            <a:r>
              <a:rPr lang="en-IN" sz="1400" dirty="0"/>
              <a:t>	}</a:t>
            </a:r>
          </a:p>
          <a:p>
            <a:r>
              <a:rPr lang="en-IN" sz="1400" dirty="0"/>
              <a:t>	</a:t>
            </a:r>
          </a:p>
          <a:p>
            <a:r>
              <a:rPr lang="en-IN" sz="1400" dirty="0"/>
              <a:t>	public void </a:t>
            </a:r>
            <a:r>
              <a:rPr lang="en-IN" sz="1400" dirty="0" err="1"/>
              <a:t>deleteLoan</a:t>
            </a:r>
            <a:r>
              <a:rPr lang="en-IN" sz="1400" dirty="0"/>
              <a:t>(Integer </a:t>
            </a:r>
            <a:r>
              <a:rPr lang="en-IN" sz="1400" dirty="0" err="1"/>
              <a:t>loanId</a:t>
            </a:r>
            <a:r>
              <a:rPr lang="en-IN" sz="1400" dirty="0"/>
              <a:t>) throws </a:t>
            </a:r>
            <a:r>
              <a:rPr lang="en-IN" sz="1400" dirty="0" err="1"/>
              <a:t>hndBankException</a:t>
            </a:r>
            <a:r>
              <a:rPr lang="en-IN" sz="1400" dirty="0"/>
              <a:t>{</a:t>
            </a:r>
          </a:p>
          <a:p>
            <a:r>
              <a:rPr lang="en-IN" sz="1400" dirty="0"/>
              <a:t>		Optional&lt;Loan&gt; optional = </a:t>
            </a:r>
            <a:r>
              <a:rPr lang="en-IN" sz="1400" dirty="0" err="1"/>
              <a:t>loanRepository.findById</a:t>
            </a:r>
            <a:r>
              <a:rPr lang="en-IN" sz="1400" dirty="0"/>
              <a:t>(</a:t>
            </a:r>
            <a:r>
              <a:rPr lang="en-IN" sz="1400" dirty="0" err="1"/>
              <a:t>loanId</a:t>
            </a:r>
            <a:r>
              <a:rPr lang="en-IN" sz="1400" dirty="0"/>
              <a:t>);</a:t>
            </a:r>
          </a:p>
          <a:p>
            <a:r>
              <a:rPr lang="en-IN" sz="1400" dirty="0"/>
              <a:t>		Loan </a:t>
            </a:r>
            <a:r>
              <a:rPr lang="en-IN" sz="1400" dirty="0" err="1"/>
              <a:t>loan</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Service.LOAN_UNAVAILABLE</a:t>
            </a:r>
            <a:r>
              <a:rPr lang="en-IN" sz="1400" dirty="0"/>
              <a:t>"));</a:t>
            </a:r>
          </a:p>
          <a:p>
            <a:r>
              <a:rPr lang="en-IN" sz="1400" dirty="0"/>
              <a:t>		</a:t>
            </a:r>
            <a:r>
              <a:rPr lang="en-IN" sz="1400" dirty="0" err="1"/>
              <a:t>loan.setCustomer</a:t>
            </a:r>
            <a:r>
              <a:rPr lang="en-IN" sz="1400" dirty="0"/>
              <a:t>(null);</a:t>
            </a:r>
          </a:p>
          <a:p>
            <a:r>
              <a:rPr lang="en-IN" sz="1400" dirty="0"/>
              <a:t>		</a:t>
            </a:r>
            <a:r>
              <a:rPr lang="en-IN" sz="1400" dirty="0" err="1"/>
              <a:t>loanRepository.delete</a:t>
            </a:r>
            <a:r>
              <a:rPr lang="en-IN" sz="1400" dirty="0"/>
              <a:t>(loan);</a:t>
            </a:r>
          </a:p>
          <a:p>
            <a:r>
              <a:rPr lang="en-IN" sz="1400" dirty="0"/>
              <a:t>	}</a:t>
            </a:r>
          </a:p>
          <a:p>
            <a:r>
              <a:rPr lang="en-IN" sz="1400" dirty="0"/>
              <a:t>}</a:t>
            </a:r>
          </a:p>
        </p:txBody>
      </p:sp>
    </p:spTree>
    <p:extLst>
      <p:ext uri="{BB962C8B-B14F-4D97-AF65-F5344CB8AC3E}">
        <p14:creationId xmlns:p14="http://schemas.microsoft.com/office/powerpoint/2010/main" val="65437091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21555-49E5-0F74-F280-96030A4AD7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8D815-FAE5-9015-8F38-97CA828F1828}"/>
              </a:ext>
            </a:extLst>
          </p:cNvPr>
          <p:cNvSpPr>
            <a:spLocks noGrp="1"/>
          </p:cNvSpPr>
          <p:nvPr>
            <p:ph type="sldNum" sz="quarter" idx="12"/>
          </p:nvPr>
        </p:nvSpPr>
        <p:spPr/>
        <p:txBody>
          <a:bodyPr/>
          <a:lstStyle/>
          <a:p>
            <a:fld id="{4A777409-9C5A-4B07-8E32-19F22F7D558C}" type="slidenum">
              <a:rPr lang="en-IN" smtClean="0"/>
              <a:t>408</a:t>
            </a:fld>
            <a:endParaRPr lang="en-IN" dirty="0"/>
          </a:p>
        </p:txBody>
      </p:sp>
      <p:sp>
        <p:nvSpPr>
          <p:cNvPr id="5" name="TextBox 4">
            <a:extLst>
              <a:ext uri="{FF2B5EF4-FFF2-40B4-BE49-F238E27FC236}">
                <a16:creationId xmlns:a16="http://schemas.microsoft.com/office/drawing/2014/main" id="{3375EFEB-C5FB-4754-56AA-057035FC8AB5}"/>
              </a:ext>
            </a:extLst>
          </p:cNvPr>
          <p:cNvSpPr txBox="1"/>
          <p:nvPr/>
        </p:nvSpPr>
        <p:spPr>
          <a:xfrm>
            <a:off x="989028" y="600661"/>
            <a:ext cx="10285429" cy="400110"/>
          </a:xfrm>
          <a:prstGeom prst="rect">
            <a:avLst/>
          </a:prstGeom>
          <a:noFill/>
        </p:spPr>
        <p:txBody>
          <a:bodyPr wrap="square">
            <a:spAutoFit/>
          </a:bodyPr>
          <a:lstStyle/>
          <a:p>
            <a:r>
              <a:rPr lang="en-US" sz="2000" b="1" dirty="0">
                <a:solidFill>
                  <a:schemeClr val="tx1">
                    <a:lumMod val="65000"/>
                    <a:lumOff val="35000"/>
                  </a:schemeClr>
                </a:solidFill>
              </a:rPr>
              <a:t>Step 34: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747B01-1AF4-C20A-2BAD-54E6DD82C1EE}"/>
              </a:ext>
            </a:extLst>
          </p:cNvPr>
          <p:cNvSpPr txBox="1"/>
          <p:nvPr/>
        </p:nvSpPr>
        <p:spPr>
          <a:xfrm>
            <a:off x="212103" y="1203976"/>
            <a:ext cx="10704136" cy="369332"/>
          </a:xfrm>
          <a:prstGeom prst="rect">
            <a:avLst/>
          </a:prstGeom>
          <a:noFill/>
        </p:spPr>
        <p:txBody>
          <a:bodyPr wrap="square">
            <a:spAutoFit/>
          </a:bodyPr>
          <a:lstStyle/>
          <a:p>
            <a:r>
              <a:rPr lang="en-IN" dirty="0" err="1"/>
              <a:t>UserInterface.LOAN_DELETE_SUCCESS</a:t>
            </a:r>
            <a:r>
              <a:rPr lang="en-IN" dirty="0"/>
              <a:t>=Loan deleted successfully.</a:t>
            </a:r>
          </a:p>
        </p:txBody>
      </p:sp>
      <p:sp>
        <p:nvSpPr>
          <p:cNvPr id="9" name="TextBox 8">
            <a:extLst>
              <a:ext uri="{FF2B5EF4-FFF2-40B4-BE49-F238E27FC236}">
                <a16:creationId xmlns:a16="http://schemas.microsoft.com/office/drawing/2014/main" id="{8176A5FA-540B-92B9-F7BD-38D17AA74DA8}"/>
              </a:ext>
            </a:extLst>
          </p:cNvPr>
          <p:cNvSpPr txBox="1"/>
          <p:nvPr/>
        </p:nvSpPr>
        <p:spPr>
          <a:xfrm>
            <a:off x="945822" y="1780382"/>
            <a:ext cx="6099142" cy="400110"/>
          </a:xfrm>
          <a:prstGeom prst="rect">
            <a:avLst/>
          </a:prstGeom>
          <a:noFill/>
        </p:spPr>
        <p:txBody>
          <a:bodyPr wrap="square">
            <a:spAutoFit/>
          </a:bodyPr>
          <a:lstStyle/>
          <a:p>
            <a:r>
              <a:rPr lang="en-IN" sz="2000" dirty="0">
                <a:solidFill>
                  <a:schemeClr val="tx1">
                    <a:lumMod val="65000"/>
                    <a:lumOff val="35000"/>
                  </a:schemeClr>
                </a:solidFill>
              </a:rPr>
              <a:t>Step 35: Modify the application class as follows:</a:t>
            </a:r>
          </a:p>
        </p:txBody>
      </p:sp>
      <p:sp>
        <p:nvSpPr>
          <p:cNvPr id="11" name="TextBox 10">
            <a:extLst>
              <a:ext uri="{FF2B5EF4-FFF2-40B4-BE49-F238E27FC236}">
                <a16:creationId xmlns:a16="http://schemas.microsoft.com/office/drawing/2014/main" id="{123B2388-F381-D37E-76E7-78585AEBC44E}"/>
              </a:ext>
            </a:extLst>
          </p:cNvPr>
          <p:cNvSpPr txBox="1"/>
          <p:nvPr/>
        </p:nvSpPr>
        <p:spPr>
          <a:xfrm>
            <a:off x="375502" y="2261927"/>
            <a:ext cx="12146437"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34658999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B96EC9-D274-406E-76AF-93B99C78D4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F212A5-68EC-86FF-A164-76A0964741B4}"/>
              </a:ext>
            </a:extLst>
          </p:cNvPr>
          <p:cNvSpPr>
            <a:spLocks noGrp="1"/>
          </p:cNvSpPr>
          <p:nvPr>
            <p:ph type="sldNum" sz="quarter" idx="12"/>
          </p:nvPr>
        </p:nvSpPr>
        <p:spPr/>
        <p:txBody>
          <a:bodyPr/>
          <a:lstStyle/>
          <a:p>
            <a:fld id="{4A777409-9C5A-4B07-8E32-19F22F7D558C}" type="slidenum">
              <a:rPr lang="en-IN" smtClean="0"/>
              <a:t>409</a:t>
            </a:fld>
            <a:endParaRPr lang="en-IN" dirty="0"/>
          </a:p>
        </p:txBody>
      </p:sp>
      <p:sp>
        <p:nvSpPr>
          <p:cNvPr id="5" name="TextBox 4">
            <a:extLst>
              <a:ext uri="{FF2B5EF4-FFF2-40B4-BE49-F238E27FC236}">
                <a16:creationId xmlns:a16="http://schemas.microsoft.com/office/drawing/2014/main" id="{DE2E49A7-FCC9-0FD4-E59F-B593594099F5}"/>
              </a:ext>
            </a:extLst>
          </p:cNvPr>
          <p:cNvSpPr txBox="1"/>
          <p:nvPr/>
        </p:nvSpPr>
        <p:spPr>
          <a:xfrm>
            <a:off x="160256" y="863414"/>
            <a:ext cx="12188858" cy="5632311"/>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	</a:t>
            </a:r>
          </a:p>
          <a:p>
            <a:r>
              <a:rPr lang="en-IN" dirty="0"/>
              <a:t>//		</a:t>
            </a:r>
            <a:r>
              <a:rPr lang="en-IN" dirty="0" err="1"/>
              <a:t>addLoanAndCustomer</a:t>
            </a:r>
            <a:r>
              <a:rPr lang="en-IN" dirty="0"/>
              <a:t>();</a:t>
            </a:r>
          </a:p>
          <a:p>
            <a:r>
              <a:rPr lang="en-IN" dirty="0"/>
              <a:t>//		</a:t>
            </a:r>
            <a:r>
              <a:rPr lang="en-IN" dirty="0" err="1"/>
              <a:t>sanctionLoanToExistingCustomer</a:t>
            </a:r>
            <a:r>
              <a:rPr lang="en-IN" dirty="0"/>
              <a:t>();</a:t>
            </a:r>
          </a:p>
          <a:p>
            <a:r>
              <a:rPr lang="en-IN" dirty="0"/>
              <a:t>//		</a:t>
            </a:r>
            <a:r>
              <a:rPr lang="en-IN" dirty="0" err="1"/>
              <a:t>closeLoan</a:t>
            </a:r>
            <a:r>
              <a:rPr lang="en-IN" dirty="0"/>
              <a:t>();</a:t>
            </a:r>
          </a:p>
          <a:p>
            <a:r>
              <a:rPr lang="en-IN" dirty="0"/>
              <a:t>		</a:t>
            </a:r>
            <a:r>
              <a:rPr lang="en-IN" dirty="0" err="1"/>
              <a:t>deleteLoan</a:t>
            </a:r>
            <a:r>
              <a:rPr lang="en-IN" dirty="0"/>
              <a:t>();</a:t>
            </a:r>
          </a:p>
          <a:p>
            <a:r>
              <a:rPr lang="en-IN" dirty="0"/>
              <a:t>	}</a:t>
            </a:r>
          </a:p>
          <a:p>
            <a:r>
              <a:rPr lang="en-IN" dirty="0"/>
              <a:t>	public void </a:t>
            </a:r>
            <a:r>
              <a:rPr lang="en-IN" dirty="0" err="1"/>
              <a:t>getLoanDetails</a:t>
            </a:r>
            <a:r>
              <a:rPr lang="en-IN" dirty="0"/>
              <a:t>() {</a:t>
            </a:r>
          </a:p>
          <a:p>
            <a:r>
              <a:rPr lang="en-IN" dirty="0"/>
              <a:t>		</a:t>
            </a:r>
          </a:p>
        </p:txBody>
      </p:sp>
    </p:spTree>
    <p:extLst>
      <p:ext uri="{BB962C8B-B14F-4D97-AF65-F5344CB8AC3E}">
        <p14:creationId xmlns:p14="http://schemas.microsoft.com/office/powerpoint/2010/main" val="1064728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8DDA8-D1F7-4C72-C8DB-52C27F051E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21E484-D26F-B5E9-F335-239459FD6A74}"/>
              </a:ext>
            </a:extLst>
          </p:cNvPr>
          <p:cNvSpPr>
            <a:spLocks noGrp="1"/>
          </p:cNvSpPr>
          <p:nvPr>
            <p:ph type="sldNum" sz="quarter" idx="12"/>
          </p:nvPr>
        </p:nvSpPr>
        <p:spPr/>
        <p:txBody>
          <a:bodyPr/>
          <a:lstStyle/>
          <a:p>
            <a:fld id="{4A777409-9C5A-4B07-8E32-19F22F7D558C}" type="slidenum">
              <a:rPr lang="en-IN" smtClean="0"/>
              <a:t>410</a:t>
            </a:fld>
            <a:endParaRPr lang="en-IN" dirty="0"/>
          </a:p>
        </p:txBody>
      </p:sp>
      <p:sp>
        <p:nvSpPr>
          <p:cNvPr id="5" name="TextBox 4">
            <a:extLst>
              <a:ext uri="{FF2B5EF4-FFF2-40B4-BE49-F238E27FC236}">
                <a16:creationId xmlns:a16="http://schemas.microsoft.com/office/drawing/2014/main" id="{BB52E368-A750-0C5E-30FA-B4E681EAEF0B}"/>
              </a:ext>
            </a:extLst>
          </p:cNvPr>
          <p:cNvSpPr txBox="1"/>
          <p:nvPr/>
        </p:nvSpPr>
        <p:spPr>
          <a:xfrm>
            <a:off x="197963" y="856117"/>
            <a:ext cx="11626392" cy="6463308"/>
          </a:xfrm>
          <a:prstGeom prst="rect">
            <a:avLst/>
          </a:prstGeom>
          <a:noFill/>
        </p:spPr>
        <p:txBody>
          <a:bodyPr wrap="square">
            <a:spAutoFit/>
          </a:bodyPr>
          <a:lstStyle/>
          <a:p>
            <a:r>
              <a:rPr lang="en-IN" dirty="0"/>
              <a:t>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p>
        </p:txBody>
      </p:sp>
    </p:spTree>
    <p:extLst>
      <p:ext uri="{BB962C8B-B14F-4D97-AF65-F5344CB8AC3E}">
        <p14:creationId xmlns:p14="http://schemas.microsoft.com/office/powerpoint/2010/main" val="84558585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913E86-E2AC-300C-5FFD-469C2EEC0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4CEC51-F815-27F0-3CD9-CFAA2BBB22E0}"/>
              </a:ext>
            </a:extLst>
          </p:cNvPr>
          <p:cNvSpPr>
            <a:spLocks noGrp="1"/>
          </p:cNvSpPr>
          <p:nvPr>
            <p:ph type="sldNum" sz="quarter" idx="12"/>
          </p:nvPr>
        </p:nvSpPr>
        <p:spPr/>
        <p:txBody>
          <a:bodyPr/>
          <a:lstStyle/>
          <a:p>
            <a:fld id="{4A777409-9C5A-4B07-8E32-19F22F7D558C}" type="slidenum">
              <a:rPr lang="en-IN" smtClean="0"/>
              <a:t>411</a:t>
            </a:fld>
            <a:endParaRPr lang="en-IN" dirty="0"/>
          </a:p>
        </p:txBody>
      </p:sp>
      <p:sp>
        <p:nvSpPr>
          <p:cNvPr id="5" name="TextBox 4">
            <a:extLst>
              <a:ext uri="{FF2B5EF4-FFF2-40B4-BE49-F238E27FC236}">
                <a16:creationId xmlns:a16="http://schemas.microsoft.com/office/drawing/2014/main" id="{B999010C-F399-F91D-9BEF-097AE298306E}"/>
              </a:ext>
            </a:extLst>
          </p:cNvPr>
          <p:cNvSpPr txBox="1"/>
          <p:nvPr/>
        </p:nvSpPr>
        <p:spPr>
          <a:xfrm>
            <a:off x="69130" y="930014"/>
            <a:ext cx="12122870" cy="5909310"/>
          </a:xfrm>
          <a:prstGeom prst="rect">
            <a:avLst/>
          </a:prstGeom>
          <a:noFill/>
        </p:spPr>
        <p:txBody>
          <a:bodyPr wrap="square">
            <a:spAutoFit/>
          </a:bodyPr>
          <a:lstStyle/>
          <a:p>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sanctionLoanToExistingCustomer</a:t>
            </a:r>
            <a:r>
              <a:rPr lang="en-IN" dirty="0"/>
              <a:t>() {</a:t>
            </a:r>
          </a:p>
          <a:p>
            <a:r>
              <a:rPr lang="en-IN" dirty="0"/>
              <a:t>		try{</a:t>
            </a:r>
          </a:p>
          <a:p>
            <a:r>
              <a:rPr lang="en-IN" dirty="0"/>
              <a:t>			</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(573279.0);</a:t>
            </a:r>
          </a:p>
          <a:p>
            <a:r>
              <a:rPr lang="en-IN" dirty="0"/>
              <a:t>			</a:t>
            </a:r>
            <a:r>
              <a:rPr lang="en-IN" dirty="0" err="1"/>
              <a:t>loanDTO.setLoanIssueDate</a:t>
            </a:r>
            <a:r>
              <a:rPr lang="en-IN" dirty="0"/>
              <a:t>(</a:t>
            </a:r>
            <a:r>
              <a:rPr lang="en-IN" dirty="0" err="1"/>
              <a:t>LocalDate.of</a:t>
            </a:r>
            <a:r>
              <a:rPr lang="en-IN" dirty="0"/>
              <a:t>(2013, 11, 1));</a:t>
            </a:r>
          </a:p>
          <a:p>
            <a:r>
              <a:rPr lang="en-IN" dirty="0"/>
              <a:t>			</a:t>
            </a:r>
            <a:r>
              <a:rPr lang="en-IN" dirty="0" err="1"/>
              <a:t>loanDTO.setStatus</a:t>
            </a:r>
            <a:r>
              <a:rPr lang="en-IN" dirty="0"/>
              <a:t>("Open");</a:t>
            </a:r>
          </a:p>
          <a:p>
            <a:r>
              <a:rPr lang="en-IN" dirty="0"/>
              <a:t>			Integer </a:t>
            </a:r>
            <a:r>
              <a:rPr lang="en-IN" dirty="0" err="1"/>
              <a:t>customerId</a:t>
            </a:r>
            <a:r>
              <a:rPr lang="en-IN" dirty="0"/>
              <a:t>=1001;</a:t>
            </a:r>
          </a:p>
          <a:p>
            <a:r>
              <a:rPr lang="en-IN" dirty="0"/>
              <a:t>			</a:t>
            </a:r>
            <a:r>
              <a:rPr lang="en-IN" dirty="0" err="1"/>
              <a:t>customerLoanService.sanctionLoanToExistingCustomer</a:t>
            </a:r>
            <a:r>
              <a:rPr lang="en-IN" dirty="0"/>
              <a:t>(</a:t>
            </a:r>
            <a:r>
              <a:rPr lang="en-IN" dirty="0" err="1"/>
              <a:t>customerId</a:t>
            </a:r>
            <a:r>
              <a:rPr lang="en-IN" dirty="0"/>
              <a:t>, </a:t>
            </a:r>
            <a:r>
              <a:rPr lang="en-IN" dirty="0" err="1"/>
              <a:t>loanDTO</a:t>
            </a:r>
            <a:r>
              <a:rPr lang="en-IN" dirty="0"/>
              <a:t>);</a:t>
            </a:r>
          </a:p>
          <a:p>
            <a:r>
              <a:rPr lang="en-IN" dirty="0"/>
              <a:t>			LOGGER.info(</a:t>
            </a:r>
            <a:r>
              <a:rPr lang="en-IN" dirty="0" err="1"/>
              <a:t>environment.getProperty</a:t>
            </a:r>
            <a:r>
              <a:rPr lang="en-IN" dirty="0"/>
              <a:t>("</a:t>
            </a:r>
            <a:r>
              <a:rPr lang="en-IN" dirty="0" err="1"/>
              <a:t>UserInterface.LOAN_SANCTION_SUCCESS</a:t>
            </a:r>
            <a:r>
              <a:rPr lang="en-IN" dirty="0"/>
              <a:t>"));</a:t>
            </a:r>
          </a:p>
          <a:p>
            <a:r>
              <a:rPr lang="en-IN" dirty="0"/>
              <a:t>		}</a:t>
            </a:r>
          </a:p>
        </p:txBody>
      </p:sp>
    </p:spTree>
    <p:extLst>
      <p:ext uri="{BB962C8B-B14F-4D97-AF65-F5344CB8AC3E}">
        <p14:creationId xmlns:p14="http://schemas.microsoft.com/office/powerpoint/2010/main" val="195861906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E4B67A-9778-27F0-E233-502E2DEA42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C84E08-8FA5-5542-0F44-7469F471762D}"/>
              </a:ext>
            </a:extLst>
          </p:cNvPr>
          <p:cNvSpPr>
            <a:spLocks noGrp="1"/>
          </p:cNvSpPr>
          <p:nvPr>
            <p:ph type="sldNum" sz="quarter" idx="12"/>
          </p:nvPr>
        </p:nvSpPr>
        <p:spPr/>
        <p:txBody>
          <a:bodyPr/>
          <a:lstStyle/>
          <a:p>
            <a:fld id="{4A777409-9C5A-4B07-8E32-19F22F7D558C}" type="slidenum">
              <a:rPr lang="en-IN" smtClean="0"/>
              <a:t>412</a:t>
            </a:fld>
            <a:endParaRPr lang="en-IN" dirty="0"/>
          </a:p>
        </p:txBody>
      </p:sp>
      <p:sp>
        <p:nvSpPr>
          <p:cNvPr id="5" name="TextBox 4">
            <a:extLst>
              <a:ext uri="{FF2B5EF4-FFF2-40B4-BE49-F238E27FC236}">
                <a16:creationId xmlns:a16="http://schemas.microsoft.com/office/drawing/2014/main" id="{648A3941-CA6E-AD06-29B5-C1B5D95646B9}"/>
              </a:ext>
            </a:extLst>
          </p:cNvPr>
          <p:cNvSpPr txBox="1"/>
          <p:nvPr/>
        </p:nvSpPr>
        <p:spPr>
          <a:xfrm>
            <a:off x="185393" y="890069"/>
            <a:ext cx="11821213" cy="5909310"/>
          </a:xfrm>
          <a:prstGeom prst="rect">
            <a:avLst/>
          </a:prstGeom>
          <a:noFill/>
        </p:spPr>
        <p:txBody>
          <a:bodyPr wrap="square">
            <a:spAutoFit/>
          </a:bodyPr>
          <a:lstStyle/>
          <a:p>
            <a:r>
              <a:rPr lang="en-IN" dirty="0"/>
              <a:t>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closeLoan</a:t>
            </a:r>
            <a:r>
              <a:rPr lang="en-IN" dirty="0"/>
              <a:t>() {</a:t>
            </a:r>
          </a:p>
          <a:p>
            <a:r>
              <a:rPr lang="en-IN" dirty="0"/>
              <a:t>		try {</a:t>
            </a:r>
          </a:p>
          <a:p>
            <a:r>
              <a:rPr lang="en-IN" dirty="0"/>
              <a:t>			Integer </a:t>
            </a:r>
            <a:r>
              <a:rPr lang="en-IN" dirty="0" err="1"/>
              <a:t>loanId</a:t>
            </a:r>
            <a:r>
              <a:rPr lang="en-IN" dirty="0"/>
              <a:t>=2003;</a:t>
            </a:r>
          </a:p>
          <a:p>
            <a:r>
              <a:rPr lang="en-IN" dirty="0"/>
              <a:t>			</a:t>
            </a:r>
            <a:r>
              <a:rPr lang="en-IN" dirty="0" err="1"/>
              <a:t>customerLoanService.closeLoan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UserInterface.LOAN_CLOSE_SUCCESS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deleteLoan</a:t>
            </a:r>
            <a:r>
              <a:rPr lang="en-IN" dirty="0"/>
              <a:t>() {</a:t>
            </a:r>
          </a:p>
          <a:p>
            <a:r>
              <a:rPr lang="en-IN" dirty="0"/>
              <a:t>		</a:t>
            </a:r>
          </a:p>
        </p:txBody>
      </p:sp>
    </p:spTree>
    <p:extLst>
      <p:ext uri="{BB962C8B-B14F-4D97-AF65-F5344CB8AC3E}">
        <p14:creationId xmlns:p14="http://schemas.microsoft.com/office/powerpoint/2010/main" val="401315129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16B19-DAD1-6F95-EB46-18DD7B2CEC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EA2F8-ECDB-9A1C-91B9-455B12B8D108}"/>
              </a:ext>
            </a:extLst>
          </p:cNvPr>
          <p:cNvSpPr>
            <a:spLocks noGrp="1"/>
          </p:cNvSpPr>
          <p:nvPr>
            <p:ph type="sldNum" sz="quarter" idx="12"/>
          </p:nvPr>
        </p:nvSpPr>
        <p:spPr/>
        <p:txBody>
          <a:bodyPr/>
          <a:lstStyle/>
          <a:p>
            <a:fld id="{4A777409-9C5A-4B07-8E32-19F22F7D558C}" type="slidenum">
              <a:rPr lang="en-IN" smtClean="0"/>
              <a:t>413</a:t>
            </a:fld>
            <a:endParaRPr lang="en-IN" dirty="0"/>
          </a:p>
        </p:txBody>
      </p:sp>
      <p:sp>
        <p:nvSpPr>
          <p:cNvPr id="5" name="TextBox 4">
            <a:extLst>
              <a:ext uri="{FF2B5EF4-FFF2-40B4-BE49-F238E27FC236}">
                <a16:creationId xmlns:a16="http://schemas.microsoft.com/office/drawing/2014/main" id="{F8EF4043-6601-4FDF-1159-3E41BDD4026E}"/>
              </a:ext>
            </a:extLst>
          </p:cNvPr>
          <p:cNvSpPr txBox="1"/>
          <p:nvPr/>
        </p:nvSpPr>
        <p:spPr>
          <a:xfrm>
            <a:off x="272591" y="958907"/>
            <a:ext cx="11646817" cy="3139321"/>
          </a:xfrm>
          <a:prstGeom prst="rect">
            <a:avLst/>
          </a:prstGeom>
          <a:noFill/>
        </p:spPr>
        <p:txBody>
          <a:bodyPr wrap="square">
            <a:spAutoFit/>
          </a:bodyPr>
          <a:lstStyle/>
          <a:p>
            <a:r>
              <a:rPr lang="en-IN" dirty="0"/>
              <a:t>try {</a:t>
            </a:r>
          </a:p>
          <a:p>
            <a:r>
              <a:rPr lang="en-IN" dirty="0"/>
              <a:t>			Integer </a:t>
            </a:r>
            <a:r>
              <a:rPr lang="en-IN" dirty="0" err="1"/>
              <a:t>loanId</a:t>
            </a:r>
            <a:r>
              <a:rPr lang="en-IN" dirty="0"/>
              <a:t>=2003;</a:t>
            </a:r>
          </a:p>
          <a:p>
            <a:r>
              <a:rPr lang="en-IN" dirty="0"/>
              <a:t>			</a:t>
            </a:r>
            <a:r>
              <a:rPr lang="en-IN" dirty="0" err="1"/>
              <a:t>customerLoanService.deleteLoan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UserInterface.LOAN_DELETE_SUCCESS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7C8FE7EA-DCB4-36E8-A07E-11DAD9A3EF4B}"/>
              </a:ext>
            </a:extLst>
          </p:cNvPr>
          <p:cNvSpPr txBox="1"/>
          <p:nvPr/>
        </p:nvSpPr>
        <p:spPr>
          <a:xfrm>
            <a:off x="272591" y="4303959"/>
            <a:ext cx="11746584" cy="707886"/>
          </a:xfrm>
          <a:prstGeom prst="rect">
            <a:avLst/>
          </a:prstGeom>
          <a:noFill/>
        </p:spPr>
        <p:txBody>
          <a:bodyPr wrap="square">
            <a:spAutoFit/>
          </a:bodyPr>
          <a:lstStyle/>
          <a:p>
            <a:r>
              <a:rPr lang="en-US" sz="2000" b="1" dirty="0">
                <a:solidFill>
                  <a:schemeClr val="tx1">
                    <a:lumMod val="65000"/>
                    <a:lumOff val="35000"/>
                  </a:schemeClr>
                </a:solidFill>
                <a:effectLst/>
              </a:rPr>
              <a:t>Step 36:</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9" name="Picture 8">
            <a:extLst>
              <a:ext uri="{FF2B5EF4-FFF2-40B4-BE49-F238E27FC236}">
                <a16:creationId xmlns:a16="http://schemas.microsoft.com/office/drawing/2014/main" id="{B15945D4-4444-2183-B99B-D949ABB12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18" y="5096817"/>
            <a:ext cx="8745170" cy="1228896"/>
          </a:xfrm>
          <a:prstGeom prst="rect">
            <a:avLst/>
          </a:prstGeom>
        </p:spPr>
      </p:pic>
    </p:spTree>
    <p:extLst>
      <p:ext uri="{BB962C8B-B14F-4D97-AF65-F5344CB8AC3E}">
        <p14:creationId xmlns:p14="http://schemas.microsoft.com/office/powerpoint/2010/main" val="2820765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658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58525</Words>
  <Application>Microsoft Office PowerPoint</Application>
  <PresentationFormat>Widescreen</PresentationFormat>
  <Paragraphs>7495</Paragraphs>
  <Slides>413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413</vt:i4>
      </vt:variant>
    </vt:vector>
  </HeadingPairs>
  <TitlesOfParts>
    <vt:vector size="417"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22</cp:revision>
  <dcterms:created xsi:type="dcterms:W3CDTF">2022-10-17T10:52:00Z</dcterms:created>
  <dcterms:modified xsi:type="dcterms:W3CDTF">2022-10-27T04:25:14Z</dcterms:modified>
</cp:coreProperties>
</file>