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25-10-2022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327580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25-10-2022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421839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25-10-2022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53690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25-10-2022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9153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25-10-2022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543693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25-10-2022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630791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25-10-2022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657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25-10-2022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528373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25-10-2022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22486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25-10-2022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63936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25-10-2022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9662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25-10-2022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255811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p:txBody>
          <a:bodyPr/>
          <a:lstStyle/>
          <a:p>
            <a:r>
              <a:rPr lang="en-IN" b="1" dirty="0"/>
              <a:t>Persistence Layer using Spring Boot</a:t>
            </a:r>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51A405-C073-36DA-F0DD-2547303CB8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D8780C9-8B80-2093-63D4-147E270D2AB5}"/>
              </a:ext>
            </a:extLst>
          </p:cNvPr>
          <p:cNvSpPr>
            <a:spLocks noGrp="1"/>
          </p:cNvSpPr>
          <p:nvPr>
            <p:ph type="sldNum" sz="quarter" idx="12"/>
          </p:nvPr>
        </p:nvSpPr>
        <p:spPr/>
        <p:txBody>
          <a:bodyPr/>
          <a:lstStyle/>
          <a:p>
            <a:fld id="{4A777409-9C5A-4B07-8E32-19F22F7D558C}" type="slidenum">
              <a:rPr lang="en-IN" smtClean="0"/>
              <a:t>10</a:t>
            </a:fld>
            <a:endParaRPr lang="en-IN" dirty="0"/>
          </a:p>
        </p:txBody>
      </p:sp>
      <p:sp>
        <p:nvSpPr>
          <p:cNvPr id="5" name="TextBox 4">
            <a:extLst>
              <a:ext uri="{FF2B5EF4-FFF2-40B4-BE49-F238E27FC236}">
                <a16:creationId xmlns:a16="http://schemas.microsoft.com/office/drawing/2014/main" id="{D25170B9-8F5B-CF74-258E-6AE7DAEAE083}"/>
              </a:ext>
            </a:extLst>
          </p:cNvPr>
          <p:cNvSpPr txBox="1"/>
          <p:nvPr/>
        </p:nvSpPr>
        <p:spPr>
          <a:xfrm>
            <a:off x="768284" y="690589"/>
            <a:ext cx="10157382" cy="5940088"/>
          </a:xfrm>
          <a:prstGeom prst="rect">
            <a:avLst/>
          </a:prstGeom>
          <a:noFill/>
        </p:spPr>
        <p:txBody>
          <a:bodyPr wrap="square">
            <a:spAutoFit/>
          </a:bodyPr>
          <a:lstStyle/>
          <a:p>
            <a:r>
              <a:rPr lang="en-US" sz="2000" dirty="0">
                <a:solidFill>
                  <a:schemeClr val="tx1">
                    <a:lumMod val="65000"/>
                    <a:lumOff val="35000"/>
                  </a:schemeClr>
                </a:solidFill>
                <a:effectLst/>
              </a:rPr>
              <a:t>Object Relational Mapping (ORM) is a technique or design pattern, which maps an object model with the relational model. It has the following features: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resolves object-relational impedance mismatch by mapping</a:t>
            </a:r>
          </a:p>
          <a:p>
            <a:pPr marL="742950" lvl="1" indent="-285750">
              <a:buFont typeface="Arial" panose="020B0604020202020204" pitchFamily="34" charset="0"/>
              <a:buChar char="•"/>
            </a:pPr>
            <a:r>
              <a:rPr lang="en-US" sz="2000" dirty="0">
                <a:solidFill>
                  <a:schemeClr val="tx1">
                    <a:lumMod val="65000"/>
                    <a:lumOff val="35000"/>
                  </a:schemeClr>
                </a:solidFill>
                <a:effectLst/>
              </a:rPr>
              <a:t>Java classes to tables in the database</a:t>
            </a:r>
          </a:p>
          <a:p>
            <a:pPr marL="742950" lvl="1" indent="-285750">
              <a:buFont typeface="Arial" panose="020B0604020202020204" pitchFamily="34" charset="0"/>
              <a:buChar char="•"/>
            </a:pPr>
            <a:r>
              <a:rPr lang="en-US" sz="2000" dirty="0">
                <a:solidFill>
                  <a:schemeClr val="tx1">
                    <a:lumMod val="65000"/>
                    <a:lumOff val="35000"/>
                  </a:schemeClr>
                </a:solidFill>
                <a:effectLst/>
              </a:rPr>
              <a:t>Instance variables to columns of a table</a:t>
            </a:r>
          </a:p>
          <a:p>
            <a:pPr marL="742950" lvl="1" indent="-285750">
              <a:buFont typeface="Arial" panose="020B0604020202020204" pitchFamily="34" charset="0"/>
              <a:buChar char="•"/>
            </a:pPr>
            <a:r>
              <a:rPr lang="en-US" sz="2000" dirty="0">
                <a:solidFill>
                  <a:schemeClr val="tx1">
                    <a:lumMod val="65000"/>
                    <a:lumOff val="35000"/>
                  </a:schemeClr>
                </a:solidFill>
                <a:effectLst/>
              </a:rPr>
              <a:t>Objects to rows in the table</a:t>
            </a:r>
          </a:p>
          <a:p>
            <a:pPr lvl="1"/>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It helps the developer to get rid of SQL queries so that they can concentrate on the business logic which leads to faster development of the application.</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is database independent. All database vendors provide support for ORM. Hence, the application becomes portable without worrying about the underlying database.</a:t>
            </a:r>
          </a:p>
          <a:p>
            <a:r>
              <a:rPr lang="en-US" sz="2000" dirty="0">
                <a:solidFill>
                  <a:schemeClr val="tx1">
                    <a:lumMod val="65000"/>
                    <a:lumOff val="35000"/>
                  </a:schemeClr>
                </a:solidFill>
                <a:effectLst/>
              </a:rPr>
              <a:t>To use ORM in Java applications,</a:t>
            </a:r>
            <a:r>
              <a:rPr lang="en-US" sz="2000" b="1" dirty="0">
                <a:solidFill>
                  <a:schemeClr val="tx1">
                    <a:lumMod val="65000"/>
                    <a:lumOff val="35000"/>
                  </a:schemeClr>
                </a:solidFill>
                <a:effectLst/>
              </a:rPr>
              <a:t> Java Persistence API (JPA) </a:t>
            </a:r>
            <a:r>
              <a:rPr lang="en-US" sz="2000" dirty="0">
                <a:solidFill>
                  <a:schemeClr val="tx1">
                    <a:lumMod val="65000"/>
                    <a:lumOff val="35000"/>
                  </a:schemeClr>
                </a:solidFill>
                <a:effectLst/>
              </a:rPr>
              <a:t>specification is used. It has many implementations such as Hibernate, </a:t>
            </a:r>
            <a:r>
              <a:rPr lang="en-US" sz="2000" dirty="0" err="1">
                <a:solidFill>
                  <a:schemeClr val="tx1">
                    <a:lumMod val="65000"/>
                    <a:lumOff val="35000"/>
                  </a:schemeClr>
                </a:solidFill>
                <a:effectLst/>
              </a:rPr>
              <a:t>OpenJPA</a:t>
            </a:r>
            <a:r>
              <a:rPr lang="en-US" sz="2000" dirty="0">
                <a:solidFill>
                  <a:schemeClr val="tx1">
                    <a:lumMod val="65000"/>
                    <a:lumOff val="35000"/>
                  </a:schemeClr>
                </a:solidFill>
                <a:effectLst/>
              </a:rPr>
              <a:t>, TopLink, </a:t>
            </a:r>
            <a:r>
              <a:rPr lang="en-US" sz="2000" dirty="0" err="1">
                <a:solidFill>
                  <a:schemeClr val="tx1">
                    <a:lumMod val="65000"/>
                    <a:lumOff val="35000"/>
                  </a:schemeClr>
                </a:solidFill>
                <a:effectLst/>
              </a:rPr>
              <a:t>EclipseLink</a:t>
            </a:r>
            <a:r>
              <a:rPr lang="en-US" sz="2000" dirty="0">
                <a:solidFill>
                  <a:schemeClr val="tx1">
                    <a:lumMod val="65000"/>
                    <a:lumOff val="35000"/>
                  </a:schemeClr>
                </a:solidFill>
                <a:effectLst/>
              </a:rPr>
              <a:t>, etc. In this course we will use Hibernate implementation.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learn more about JPA.</a:t>
            </a:r>
          </a:p>
          <a:p>
            <a:pPr lvl="1"/>
            <a:endParaRPr lang="en-US" sz="2000" dirty="0">
              <a:solidFill>
                <a:schemeClr val="tx1">
                  <a:lumMod val="65000"/>
                  <a:lumOff val="35000"/>
                </a:schemeClr>
              </a:solidFill>
            </a:endParaRPr>
          </a:p>
        </p:txBody>
      </p:sp>
    </p:spTree>
    <p:extLst>
      <p:ext uri="{BB962C8B-B14F-4D97-AF65-F5344CB8AC3E}">
        <p14:creationId xmlns:p14="http://schemas.microsoft.com/office/powerpoint/2010/main" val="3663941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79DA7-E6F3-4625-5F66-48E2AD9D798F}"/>
              </a:ext>
            </a:extLst>
          </p:cNvPr>
          <p:cNvSpPr>
            <a:spLocks noGrp="1"/>
          </p:cNvSpPr>
          <p:nvPr>
            <p:ph type="title"/>
          </p:nvPr>
        </p:nvSpPr>
        <p:spPr>
          <a:xfrm>
            <a:off x="838200" y="584904"/>
            <a:ext cx="10515600" cy="1325563"/>
          </a:xfrm>
        </p:spPr>
        <p:txBody>
          <a:bodyPr/>
          <a:lstStyle/>
          <a:p>
            <a:pPr algn="ctr"/>
            <a:r>
              <a:rPr lang="en-IN" b="1" dirty="0"/>
              <a:t>Java Persistence API (JPA) </a:t>
            </a:r>
            <a:br>
              <a:rPr lang="en-IN" b="1" dirty="0"/>
            </a:br>
            <a:endParaRPr lang="en-IN" dirty="0"/>
          </a:p>
        </p:txBody>
      </p:sp>
      <p:sp>
        <p:nvSpPr>
          <p:cNvPr id="3" name="Content Placeholder 2">
            <a:extLst>
              <a:ext uri="{FF2B5EF4-FFF2-40B4-BE49-F238E27FC236}">
                <a16:creationId xmlns:a16="http://schemas.microsoft.com/office/drawing/2014/main" id="{A03D058B-5BA6-50F9-A619-E566C39485EA}"/>
              </a:ext>
            </a:extLst>
          </p:cNvPr>
          <p:cNvSpPr>
            <a:spLocks noGrp="1"/>
          </p:cNvSpPr>
          <p:nvPr>
            <p:ph idx="1"/>
          </p:nvPr>
        </p:nvSpPr>
        <p:spPr>
          <a:xfrm>
            <a:off x="838200" y="1486259"/>
            <a:ext cx="10515600" cy="5235215"/>
          </a:xfrm>
        </p:spPr>
        <p:txBody>
          <a:bodyPr>
            <a:normAutofit/>
          </a:bodyPr>
          <a:lstStyle/>
          <a:p>
            <a:r>
              <a:rPr lang="en-IN" sz="2200" dirty="0">
                <a:solidFill>
                  <a:schemeClr val="tx1">
                    <a:lumMod val="65000"/>
                    <a:lumOff val="35000"/>
                  </a:schemeClr>
                </a:solidFill>
                <a:effectLst/>
              </a:rPr>
              <a:t>The </a:t>
            </a:r>
            <a:r>
              <a:rPr lang="en-IN" sz="2200" b="1" dirty="0">
                <a:solidFill>
                  <a:schemeClr val="tx1">
                    <a:lumMod val="65000"/>
                    <a:lumOff val="35000"/>
                  </a:schemeClr>
                </a:solidFill>
                <a:effectLst/>
              </a:rPr>
              <a:t>Java Persistence API (JPA)</a:t>
            </a:r>
            <a:r>
              <a:rPr lang="en-IN" sz="2200" dirty="0">
                <a:solidFill>
                  <a:schemeClr val="tx1">
                    <a:lumMod val="65000"/>
                    <a:lumOff val="35000"/>
                  </a:schemeClr>
                </a:solidFill>
                <a:effectLst/>
              </a:rPr>
              <a:t> is a specification that defines standard for using object relational mapping (ORM) in Java applications for interacting with relational database. It provides :</a:t>
            </a:r>
          </a:p>
          <a:p>
            <a:pPr>
              <a:buFont typeface="Arial" panose="020B0604020202020204" pitchFamily="34" charset="0"/>
              <a:buChar char="•"/>
            </a:pPr>
            <a:r>
              <a:rPr lang="en-IN" sz="2200" dirty="0">
                <a:solidFill>
                  <a:schemeClr val="tx1">
                    <a:lumMod val="65000"/>
                    <a:lumOff val="35000"/>
                  </a:schemeClr>
                </a:solidFill>
                <a:effectLst/>
              </a:rPr>
              <a:t>API to map classes with tables</a:t>
            </a:r>
          </a:p>
          <a:p>
            <a:pPr>
              <a:buFont typeface="Arial" panose="020B0604020202020204" pitchFamily="34" charset="0"/>
              <a:buChar char="•"/>
            </a:pPr>
            <a:r>
              <a:rPr lang="en-IN" sz="2200" dirty="0">
                <a:solidFill>
                  <a:schemeClr val="tx1">
                    <a:lumMod val="65000"/>
                    <a:lumOff val="35000"/>
                  </a:schemeClr>
                </a:solidFill>
                <a:effectLst/>
              </a:rPr>
              <a:t>API for performing CRUD operations</a:t>
            </a:r>
          </a:p>
          <a:p>
            <a:pPr>
              <a:buFont typeface="Arial" panose="020B0604020202020204" pitchFamily="34" charset="0"/>
              <a:buChar char="•"/>
            </a:pPr>
            <a:r>
              <a:rPr lang="en-IN" sz="2200" dirty="0">
                <a:solidFill>
                  <a:schemeClr val="tx1">
                    <a:lumMod val="65000"/>
                    <a:lumOff val="35000"/>
                  </a:schemeClr>
                </a:solidFill>
                <a:effectLst/>
              </a:rPr>
              <a:t>Java Persistence Query Language (JPQL), a querying language for fetching data from database</a:t>
            </a:r>
          </a:p>
          <a:p>
            <a:pPr>
              <a:buFont typeface="Arial" panose="020B0604020202020204" pitchFamily="34" charset="0"/>
              <a:buChar char="•"/>
            </a:pPr>
            <a:r>
              <a:rPr lang="en-IN" sz="2200" dirty="0">
                <a:solidFill>
                  <a:schemeClr val="tx1">
                    <a:lumMod val="65000"/>
                    <a:lumOff val="35000"/>
                  </a:schemeClr>
                </a:solidFill>
                <a:effectLst/>
              </a:rPr>
              <a:t>Criteria API which uses object graph to fetch data from database</a:t>
            </a:r>
          </a:p>
          <a:p>
            <a:r>
              <a:rPr lang="en-IN" sz="2200" dirty="0">
                <a:solidFill>
                  <a:schemeClr val="tx1">
                    <a:lumMod val="65000"/>
                    <a:lumOff val="35000"/>
                  </a:schemeClr>
                </a:solidFill>
                <a:effectLst/>
              </a:rPr>
              <a:t>There are multiple providers available in market which provides implementation of JPA specification such as</a:t>
            </a:r>
            <a:r>
              <a:rPr lang="en-IN" sz="2200" b="1" dirty="0">
                <a:solidFill>
                  <a:schemeClr val="tx1">
                    <a:lumMod val="65000"/>
                    <a:lumOff val="35000"/>
                  </a:schemeClr>
                </a:solidFill>
                <a:effectLst/>
              </a:rPr>
              <a:t> </a:t>
            </a:r>
            <a:r>
              <a:rPr lang="en-IN" sz="2200" b="1" dirty="0" err="1">
                <a:solidFill>
                  <a:schemeClr val="tx1">
                    <a:lumMod val="65000"/>
                    <a:lumOff val="35000"/>
                  </a:schemeClr>
                </a:solidFill>
                <a:effectLst/>
              </a:rPr>
              <a:t>EclipseLink</a:t>
            </a:r>
            <a:r>
              <a:rPr lang="en-IN" sz="2200" dirty="0">
                <a:solidFill>
                  <a:schemeClr val="tx1">
                    <a:lumMod val="65000"/>
                    <a:lumOff val="35000"/>
                  </a:schemeClr>
                </a:solidFill>
                <a:effectLst/>
              </a:rPr>
              <a:t>, </a:t>
            </a:r>
            <a:r>
              <a:rPr lang="en-IN" sz="2200" b="1" dirty="0" err="1">
                <a:solidFill>
                  <a:schemeClr val="tx1">
                    <a:lumMod val="65000"/>
                    <a:lumOff val="35000"/>
                  </a:schemeClr>
                </a:solidFill>
                <a:effectLst/>
              </a:rPr>
              <a:t>OpenJPA</a:t>
            </a:r>
            <a:r>
              <a:rPr lang="en-IN" sz="2200" dirty="0">
                <a:solidFill>
                  <a:schemeClr val="tx1">
                    <a:lumMod val="65000"/>
                    <a:lumOff val="35000"/>
                  </a:schemeClr>
                </a:solidFill>
                <a:effectLst/>
              </a:rPr>
              <a:t>, </a:t>
            </a:r>
            <a:r>
              <a:rPr lang="en-IN" sz="2200" b="1" dirty="0">
                <a:solidFill>
                  <a:schemeClr val="tx1">
                    <a:lumMod val="65000"/>
                    <a:lumOff val="35000"/>
                  </a:schemeClr>
                </a:solidFill>
                <a:effectLst/>
              </a:rPr>
              <a:t>Hibernate</a:t>
            </a:r>
            <a:r>
              <a:rPr lang="en-IN" sz="2200" dirty="0">
                <a:solidFill>
                  <a:schemeClr val="tx1">
                    <a:lumMod val="65000"/>
                    <a:lumOff val="35000"/>
                  </a:schemeClr>
                </a:solidFill>
                <a:effectLst/>
              </a:rPr>
              <a:t>, etc. as shown below:</a:t>
            </a:r>
          </a:p>
          <a:p>
            <a:pPr marL="0" indent="0">
              <a:buNone/>
            </a:pPr>
            <a:endParaRPr lang="en-IN" dirty="0"/>
          </a:p>
        </p:txBody>
      </p:sp>
      <p:sp>
        <p:nvSpPr>
          <p:cNvPr id="4" name="Footer Placeholder 3">
            <a:extLst>
              <a:ext uri="{FF2B5EF4-FFF2-40B4-BE49-F238E27FC236}">
                <a16:creationId xmlns:a16="http://schemas.microsoft.com/office/drawing/2014/main" id="{3F7369F5-621F-5ECF-BD2B-6C69EFE3B228}"/>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D1A86715-5A64-0820-D80C-7546C4DABCC8}"/>
              </a:ext>
            </a:extLst>
          </p:cNvPr>
          <p:cNvSpPr>
            <a:spLocks noGrp="1"/>
          </p:cNvSpPr>
          <p:nvPr>
            <p:ph type="sldNum" sz="quarter" idx="12"/>
          </p:nvPr>
        </p:nvSpPr>
        <p:spPr/>
        <p:txBody>
          <a:bodyPr/>
          <a:lstStyle/>
          <a:p>
            <a:fld id="{4A777409-9C5A-4B07-8E32-19F22F7D558C}" type="slidenum">
              <a:rPr lang="en-IN" smtClean="0"/>
              <a:t>11</a:t>
            </a:fld>
            <a:endParaRPr lang="en-IN" dirty="0"/>
          </a:p>
        </p:txBody>
      </p:sp>
      <p:pic>
        <p:nvPicPr>
          <p:cNvPr id="7" name="Picture 6">
            <a:extLst>
              <a:ext uri="{FF2B5EF4-FFF2-40B4-BE49-F238E27FC236}">
                <a16:creationId xmlns:a16="http://schemas.microsoft.com/office/drawing/2014/main" id="{F7BB2CC1-740D-E463-7423-4AE9E69BC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855" y="5371741"/>
            <a:ext cx="5696745" cy="1305107"/>
          </a:xfrm>
          <a:prstGeom prst="rect">
            <a:avLst/>
          </a:prstGeom>
        </p:spPr>
      </p:pic>
    </p:spTree>
    <p:extLst>
      <p:ext uri="{BB962C8B-B14F-4D97-AF65-F5344CB8AC3E}">
        <p14:creationId xmlns:p14="http://schemas.microsoft.com/office/powerpoint/2010/main" val="1719713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F1C996-AC8F-EFA7-41F8-4B23B28C0D3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2B305A-4219-AC56-C36B-19B3A4659058}"/>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6" name="TextBox 5">
            <a:extLst>
              <a:ext uri="{FF2B5EF4-FFF2-40B4-BE49-F238E27FC236}">
                <a16:creationId xmlns:a16="http://schemas.microsoft.com/office/drawing/2014/main" id="{12A10B57-4794-A804-EBD1-42114D3D71EF}"/>
              </a:ext>
            </a:extLst>
          </p:cNvPr>
          <p:cNvSpPr txBox="1"/>
          <p:nvPr/>
        </p:nvSpPr>
        <p:spPr>
          <a:xfrm>
            <a:off x="989029" y="569477"/>
            <a:ext cx="6099142" cy="461665"/>
          </a:xfrm>
          <a:prstGeom prst="rect">
            <a:avLst/>
          </a:prstGeom>
          <a:noFill/>
        </p:spPr>
        <p:txBody>
          <a:bodyPr wrap="square">
            <a:spAutoFit/>
          </a:bodyPr>
          <a:lstStyle/>
          <a:p>
            <a:r>
              <a:rPr lang="en-IN" sz="2400" b="1" dirty="0"/>
              <a:t>Defining Entity Classes </a:t>
            </a:r>
          </a:p>
        </p:txBody>
      </p:sp>
      <p:sp>
        <p:nvSpPr>
          <p:cNvPr id="8" name="TextBox 7">
            <a:extLst>
              <a:ext uri="{FF2B5EF4-FFF2-40B4-BE49-F238E27FC236}">
                <a16:creationId xmlns:a16="http://schemas.microsoft.com/office/drawing/2014/main" id="{176E9CA5-A381-8AF5-98DA-585493FB1298}"/>
              </a:ext>
            </a:extLst>
          </p:cNvPr>
          <p:cNvSpPr txBox="1"/>
          <p:nvPr/>
        </p:nvSpPr>
        <p:spPr>
          <a:xfrm>
            <a:off x="249810" y="1206160"/>
            <a:ext cx="11354586" cy="1631216"/>
          </a:xfrm>
          <a:prstGeom prst="rect">
            <a:avLst/>
          </a:prstGeom>
          <a:noFill/>
        </p:spPr>
        <p:txBody>
          <a:bodyPr wrap="square">
            <a:spAutoFit/>
          </a:bodyPr>
          <a:lstStyle/>
          <a:p>
            <a:r>
              <a:rPr lang="en-US" sz="2000" dirty="0">
                <a:solidFill>
                  <a:schemeClr val="tx1">
                    <a:lumMod val="65000"/>
                    <a:lumOff val="35000"/>
                  </a:schemeClr>
                </a:solidFill>
                <a:effectLst/>
              </a:rPr>
              <a:t>The classes which are mapped to a table and whose instance represents a row in table are </a:t>
            </a:r>
            <a:r>
              <a:rPr lang="en-US" sz="2000" b="1" dirty="0">
                <a:solidFill>
                  <a:schemeClr val="tx1">
                    <a:lumMod val="65000"/>
                    <a:lumOff val="35000"/>
                  </a:schemeClr>
                </a:solidFill>
                <a:effectLst/>
              </a:rPr>
              <a:t>entity</a:t>
            </a:r>
            <a:r>
              <a:rPr lang="en-US" sz="2000" dirty="0">
                <a:solidFill>
                  <a:schemeClr val="tx1">
                    <a:lumMod val="65000"/>
                    <a:lumOff val="35000"/>
                  </a:schemeClr>
                </a:solidFill>
                <a:effectLst/>
              </a:rPr>
              <a:t> classes. JPA provides annotations to create entity classes which are present in the </a:t>
            </a:r>
            <a:r>
              <a:rPr lang="en-US" sz="2000" b="1" dirty="0" err="1">
                <a:solidFill>
                  <a:schemeClr val="tx1">
                    <a:lumMod val="65000"/>
                    <a:lumOff val="35000"/>
                  </a:schemeClr>
                </a:solidFill>
                <a:effectLst/>
              </a:rPr>
              <a:t>javax.persistence</a:t>
            </a:r>
            <a:r>
              <a:rPr lang="en-US" sz="2000" dirty="0">
                <a:solidFill>
                  <a:schemeClr val="tx1">
                    <a:lumMod val="65000"/>
                    <a:lumOff val="35000"/>
                  </a:schemeClr>
                </a:solidFill>
                <a:effectLst/>
              </a:rPr>
              <a:t> package. Some of these annotations are as follows: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@Entity </a:t>
            </a:r>
            <a:r>
              <a:rPr lang="en-US" sz="2000" dirty="0">
                <a:solidFill>
                  <a:schemeClr val="tx1">
                    <a:lumMod val="65000"/>
                    <a:lumOff val="35000"/>
                  </a:schemeClr>
                </a:solidFill>
                <a:effectLst/>
              </a:rPr>
              <a:t>: It specifies that the Java class is an entity class. </a:t>
            </a:r>
          </a:p>
        </p:txBody>
      </p:sp>
      <p:sp>
        <p:nvSpPr>
          <p:cNvPr id="10" name="TextBox 9">
            <a:extLst>
              <a:ext uri="{FF2B5EF4-FFF2-40B4-BE49-F238E27FC236}">
                <a16:creationId xmlns:a16="http://schemas.microsoft.com/office/drawing/2014/main" id="{0C7BA9B1-9531-25D1-E7A0-3F162F39F54B}"/>
              </a:ext>
            </a:extLst>
          </p:cNvPr>
          <p:cNvSpPr txBox="1"/>
          <p:nvPr/>
        </p:nvSpPr>
        <p:spPr>
          <a:xfrm>
            <a:off x="278090" y="3012394"/>
            <a:ext cx="11075710" cy="1200329"/>
          </a:xfrm>
          <a:prstGeom prst="rect">
            <a:avLst/>
          </a:prstGeom>
          <a:noFill/>
        </p:spPr>
        <p:txBody>
          <a:bodyPr wrap="square">
            <a:spAutoFit/>
          </a:bodyPr>
          <a:lstStyle/>
          <a:p>
            <a:r>
              <a:rPr lang="en-IN" dirty="0"/>
              <a:t>@Entity</a:t>
            </a:r>
          </a:p>
          <a:p>
            <a:r>
              <a:rPr lang="en-IN" dirty="0"/>
              <a:t>public class Customer {</a:t>
            </a:r>
          </a:p>
          <a:p>
            <a:r>
              <a:rPr lang="en-IN" dirty="0"/>
              <a:t> //rest of the code  </a:t>
            </a:r>
          </a:p>
          <a:p>
            <a:r>
              <a:rPr lang="en-IN" dirty="0"/>
              <a:t>}</a:t>
            </a:r>
          </a:p>
        </p:txBody>
      </p:sp>
      <p:sp>
        <p:nvSpPr>
          <p:cNvPr id="12" name="TextBox 11">
            <a:extLst>
              <a:ext uri="{FF2B5EF4-FFF2-40B4-BE49-F238E27FC236}">
                <a16:creationId xmlns:a16="http://schemas.microsoft.com/office/drawing/2014/main" id="{93480CFA-0DC7-5117-6006-6BA26C9DC0F8}"/>
              </a:ext>
            </a:extLst>
          </p:cNvPr>
          <p:cNvSpPr txBox="1"/>
          <p:nvPr/>
        </p:nvSpPr>
        <p:spPr>
          <a:xfrm>
            <a:off x="278090" y="4473171"/>
            <a:ext cx="11552549" cy="1015663"/>
          </a:xfrm>
          <a:prstGeom prst="rect">
            <a:avLst/>
          </a:prstGeom>
          <a:noFill/>
        </p:spPr>
        <p:txBody>
          <a:bodyPr wrap="square">
            <a:spAutoFit/>
          </a:bodyPr>
          <a:lstStyle/>
          <a:p>
            <a:r>
              <a:rPr lang="en-US" sz="2000" b="1" dirty="0">
                <a:solidFill>
                  <a:schemeClr val="tx1">
                    <a:lumMod val="65000"/>
                    <a:lumOff val="35000"/>
                  </a:schemeClr>
                </a:solidFill>
              </a:rPr>
              <a:t>@Id</a:t>
            </a:r>
            <a:r>
              <a:rPr lang="en-US" sz="2000" dirty="0">
                <a:solidFill>
                  <a:schemeClr val="tx1">
                    <a:lumMod val="65000"/>
                    <a:lumOff val="35000"/>
                  </a:schemeClr>
                </a:solidFill>
              </a:rPr>
              <a:t> : Every object of entity class must have an attribute which uniquely identifies it. This is called as primary key attribute or identifier. Usually, it is the attribute mapped to the primary key column of table. It is specified using @Id annotation.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41271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98AB32-8E10-D4FE-FB51-F7CBBC127FC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6457955-9F15-3C74-4C5C-770D50859441}"/>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183FC6A9-DA2E-0A85-34B6-CBF7609863F3}"/>
              </a:ext>
            </a:extLst>
          </p:cNvPr>
          <p:cNvSpPr txBox="1"/>
          <p:nvPr/>
        </p:nvSpPr>
        <p:spPr>
          <a:xfrm>
            <a:off x="1069941" y="706540"/>
            <a:ext cx="10081967" cy="1754326"/>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//rest of the code</a:t>
            </a:r>
          </a:p>
          <a:p>
            <a:r>
              <a:rPr lang="en-IN" dirty="0"/>
              <a:t>}</a:t>
            </a:r>
          </a:p>
        </p:txBody>
      </p:sp>
      <p:sp>
        <p:nvSpPr>
          <p:cNvPr id="7" name="TextBox 6">
            <a:extLst>
              <a:ext uri="{FF2B5EF4-FFF2-40B4-BE49-F238E27FC236}">
                <a16:creationId xmlns:a16="http://schemas.microsoft.com/office/drawing/2014/main" id="{2751BE77-2DC4-FF2E-3DC0-5346E9B91891}"/>
              </a:ext>
            </a:extLst>
          </p:cNvPr>
          <p:cNvSpPr txBox="1"/>
          <p:nvPr/>
        </p:nvSpPr>
        <p:spPr>
          <a:xfrm>
            <a:off x="98982" y="2679644"/>
            <a:ext cx="11882486" cy="1323439"/>
          </a:xfrm>
          <a:prstGeom prst="rect">
            <a:avLst/>
          </a:prstGeom>
          <a:noFill/>
        </p:spPr>
        <p:txBody>
          <a:bodyPr wrap="square">
            <a:spAutoFit/>
          </a:bodyPr>
          <a:lstStyle/>
          <a:p>
            <a:r>
              <a:rPr lang="en-US" sz="2000" b="1" dirty="0">
                <a:solidFill>
                  <a:schemeClr val="tx1">
                    <a:lumMod val="65000"/>
                    <a:lumOff val="35000"/>
                  </a:schemeClr>
                </a:solidFill>
              </a:rPr>
              <a:t>@Table </a:t>
            </a:r>
            <a:r>
              <a:rPr lang="en-US" sz="2000" dirty="0">
                <a:solidFill>
                  <a:schemeClr val="tx1">
                    <a:lumMod val="65000"/>
                    <a:lumOff val="35000"/>
                  </a:schemeClr>
                </a:solidFill>
              </a:rPr>
              <a:t>: It specifies the table with which entity class is mapped. By default, entity class is mapped with a table which has same name as the class name. If entity class has to be mapped with a table whose name is different from class name then, this annotation is used. For example, if </a:t>
            </a:r>
            <a:r>
              <a:rPr lang="en-US" sz="2000" dirty="0" err="1">
                <a:solidFill>
                  <a:schemeClr val="tx1">
                    <a:lumMod val="65000"/>
                    <a:lumOff val="35000"/>
                  </a:schemeClr>
                </a:solidFill>
              </a:rPr>
              <a:t>CustomerDetails</a:t>
            </a:r>
            <a:r>
              <a:rPr lang="en-US" sz="2000" dirty="0">
                <a:solidFill>
                  <a:schemeClr val="tx1">
                    <a:lumMod val="65000"/>
                    <a:lumOff val="35000"/>
                  </a:schemeClr>
                </a:solidFill>
              </a:rPr>
              <a:t> class has to be mapped with customer table then the annotation needs to be used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94C84995-A077-525D-4E4C-ED6D53695D4D}"/>
              </a:ext>
            </a:extLst>
          </p:cNvPr>
          <p:cNvSpPr txBox="1"/>
          <p:nvPr/>
        </p:nvSpPr>
        <p:spPr>
          <a:xfrm>
            <a:off x="1069940" y="4148886"/>
            <a:ext cx="9949993" cy="2031325"/>
          </a:xfrm>
          <a:prstGeom prst="rect">
            <a:avLst/>
          </a:prstGeom>
          <a:noFill/>
        </p:spPr>
        <p:txBody>
          <a:bodyPr wrap="square">
            <a:spAutoFit/>
          </a:bodyPr>
          <a:lstStyle/>
          <a:p>
            <a:r>
              <a:rPr lang="en-IN" dirty="0"/>
              <a:t>@Entity</a:t>
            </a:r>
          </a:p>
          <a:p>
            <a:r>
              <a:rPr lang="en-IN" dirty="0"/>
              <a:t>@Table(name="customer")</a:t>
            </a:r>
          </a:p>
          <a:p>
            <a:r>
              <a:rPr lang="en-IN" dirty="0"/>
              <a:t>public class </a:t>
            </a:r>
            <a:r>
              <a:rPr lang="en-IN" dirty="0" err="1"/>
              <a:t>CustomerDetails</a:t>
            </a:r>
            <a:r>
              <a:rPr lang="en-IN" dirty="0"/>
              <a:t> {</a:t>
            </a:r>
          </a:p>
          <a:p>
            <a:r>
              <a:rPr lang="en-IN" dirty="0"/>
              <a:t>    @Id</a:t>
            </a:r>
          </a:p>
          <a:p>
            <a:r>
              <a:rPr lang="en-IN" dirty="0"/>
              <a:t>    private Integer </a:t>
            </a:r>
            <a:r>
              <a:rPr lang="en-IN" dirty="0" err="1"/>
              <a:t>customerId</a:t>
            </a:r>
            <a:r>
              <a:rPr lang="en-IN" dirty="0"/>
              <a:t>;</a:t>
            </a:r>
          </a:p>
          <a:p>
            <a:r>
              <a:rPr lang="en-IN" dirty="0"/>
              <a:t>	//rest of the code</a:t>
            </a:r>
          </a:p>
          <a:p>
            <a:r>
              <a:rPr lang="en-IN" dirty="0"/>
              <a:t>}</a:t>
            </a:r>
          </a:p>
        </p:txBody>
      </p:sp>
    </p:spTree>
    <p:extLst>
      <p:ext uri="{BB962C8B-B14F-4D97-AF65-F5344CB8AC3E}">
        <p14:creationId xmlns:p14="http://schemas.microsoft.com/office/powerpoint/2010/main" val="145650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D94CC0-C7CE-3C03-339C-672C2C96478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C31FD6-B963-AEB1-79A3-5B2DDA5CB311}"/>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2B960CDE-F4A4-4BF5-BC05-9B5EE3FFAC26}"/>
              </a:ext>
            </a:extLst>
          </p:cNvPr>
          <p:cNvSpPr txBox="1"/>
          <p:nvPr/>
        </p:nvSpPr>
        <p:spPr>
          <a:xfrm>
            <a:off x="976852" y="662309"/>
            <a:ext cx="10238295" cy="1631216"/>
          </a:xfrm>
          <a:prstGeom prst="rect">
            <a:avLst/>
          </a:prstGeom>
          <a:noFill/>
        </p:spPr>
        <p:txBody>
          <a:bodyPr wrap="square">
            <a:spAutoFit/>
          </a:bodyPr>
          <a:lstStyle/>
          <a:p>
            <a:r>
              <a:rPr lang="en-US" sz="2000" b="1" dirty="0">
                <a:solidFill>
                  <a:schemeClr val="tx1">
                    <a:lumMod val="65000"/>
                    <a:lumOff val="35000"/>
                  </a:schemeClr>
                </a:solidFill>
              </a:rPr>
              <a:t>@Column </a:t>
            </a:r>
            <a:r>
              <a:rPr lang="en-US" sz="2000" dirty="0">
                <a:solidFill>
                  <a:schemeClr val="tx1">
                    <a:lumMod val="65000"/>
                    <a:lumOff val="35000"/>
                  </a:schemeClr>
                </a:solidFill>
              </a:rPr>
              <a:t>: It specifies the name of column in table with which attribute in entity class is mapped. By default, column name is mapped with a column which has same name as the attribute name. If attribute name is different from column name, then this annotation is used. For example, if </a:t>
            </a:r>
            <a:r>
              <a:rPr lang="en-US" sz="2000" dirty="0" err="1">
                <a:solidFill>
                  <a:schemeClr val="tx1">
                    <a:lumMod val="65000"/>
                    <a:lumOff val="35000"/>
                  </a:schemeClr>
                </a:solidFill>
              </a:rPr>
              <a:t>customerId</a:t>
            </a:r>
            <a:r>
              <a:rPr lang="en-US" sz="2000" dirty="0">
                <a:solidFill>
                  <a:schemeClr val="tx1">
                    <a:lumMod val="65000"/>
                    <a:lumOff val="35000"/>
                  </a:schemeClr>
                </a:solidFill>
              </a:rPr>
              <a:t> is to be mapped to </a:t>
            </a:r>
            <a:r>
              <a:rPr lang="en-US" sz="2000" dirty="0" err="1">
                <a:solidFill>
                  <a:schemeClr val="tx1">
                    <a:lumMod val="65000"/>
                    <a:lumOff val="35000"/>
                  </a:schemeClr>
                </a:solidFill>
              </a:rPr>
              <a:t>customer_id</a:t>
            </a:r>
            <a:r>
              <a:rPr lang="en-US" sz="2000" dirty="0">
                <a:solidFill>
                  <a:schemeClr val="tx1">
                    <a:lumMod val="65000"/>
                    <a:lumOff val="35000"/>
                  </a:schemeClr>
                </a:solidFill>
              </a:rPr>
              <a:t> column, then the annotation needs to be used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811D808-1487-FA60-C5D9-312F5EDD89C5}"/>
              </a:ext>
            </a:extLst>
          </p:cNvPr>
          <p:cNvSpPr txBox="1"/>
          <p:nvPr/>
        </p:nvSpPr>
        <p:spPr>
          <a:xfrm>
            <a:off x="334651" y="2635413"/>
            <a:ext cx="11420573" cy="2308324"/>
          </a:xfrm>
          <a:prstGeom prst="rect">
            <a:avLst/>
          </a:prstGeom>
          <a:noFill/>
        </p:spPr>
        <p:txBody>
          <a:bodyPr wrap="square">
            <a:spAutoFit/>
          </a:bodyPr>
          <a:lstStyle/>
          <a:p>
            <a:r>
              <a:rPr lang="en-IN" dirty="0"/>
              <a:t>@Entity</a:t>
            </a:r>
          </a:p>
          <a:p>
            <a:r>
              <a:rPr lang="en-IN" dirty="0"/>
              <a:t>@Table(name="customer")</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//rest of the code</a:t>
            </a:r>
          </a:p>
          <a:p>
            <a:r>
              <a:rPr lang="en-IN" dirty="0"/>
              <a:t>}</a:t>
            </a:r>
          </a:p>
        </p:txBody>
      </p:sp>
      <p:sp>
        <p:nvSpPr>
          <p:cNvPr id="9" name="TextBox 8">
            <a:extLst>
              <a:ext uri="{FF2B5EF4-FFF2-40B4-BE49-F238E27FC236}">
                <a16:creationId xmlns:a16="http://schemas.microsoft.com/office/drawing/2014/main" id="{FBCAF6F2-81EA-2F22-C797-D882DE2BAB61}"/>
              </a:ext>
            </a:extLst>
          </p:cNvPr>
          <p:cNvSpPr txBox="1"/>
          <p:nvPr/>
        </p:nvSpPr>
        <p:spPr>
          <a:xfrm>
            <a:off x="976852" y="5125293"/>
            <a:ext cx="10778372" cy="1015663"/>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@Transient </a:t>
            </a:r>
            <a:r>
              <a:rPr lang="en-US" sz="2000" dirty="0">
                <a:solidFill>
                  <a:schemeClr val="tx1">
                    <a:lumMod val="65000"/>
                    <a:lumOff val="35000"/>
                  </a:schemeClr>
                </a:solidFill>
                <a:effectLst/>
              </a:rPr>
              <a:t>: It specifies the attributes which are not stored in table.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the CUSTOMER table given below and its corresponding Customer entity class :</a:t>
            </a:r>
          </a:p>
        </p:txBody>
      </p:sp>
    </p:spTree>
    <p:extLst>
      <p:ext uri="{BB962C8B-B14F-4D97-AF65-F5344CB8AC3E}">
        <p14:creationId xmlns:p14="http://schemas.microsoft.com/office/powerpoint/2010/main" val="3640385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E80F46-489F-6043-4F95-14469C1E0CF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41DFD9-E963-6DA2-D8BD-EC661F3424D4}"/>
              </a:ext>
            </a:extLst>
          </p:cNvPr>
          <p:cNvSpPr>
            <a:spLocks noGrp="1"/>
          </p:cNvSpPr>
          <p:nvPr>
            <p:ph type="sldNum" sz="quarter" idx="12"/>
          </p:nvPr>
        </p:nvSpPr>
        <p:spPr/>
        <p:txBody>
          <a:bodyPr/>
          <a:lstStyle/>
          <a:p>
            <a:fld id="{4A777409-9C5A-4B07-8E32-19F22F7D558C}" type="slidenum">
              <a:rPr lang="en-IN" smtClean="0"/>
              <a:t>15</a:t>
            </a:fld>
            <a:endParaRPr lang="en-IN" dirty="0"/>
          </a:p>
        </p:txBody>
      </p:sp>
      <p:pic>
        <p:nvPicPr>
          <p:cNvPr id="5" name="Picture 4">
            <a:extLst>
              <a:ext uri="{FF2B5EF4-FFF2-40B4-BE49-F238E27FC236}">
                <a16:creationId xmlns:a16="http://schemas.microsoft.com/office/drawing/2014/main" id="{76A27523-40D4-EFF9-C601-D5F42969D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662" y="704426"/>
            <a:ext cx="8154538" cy="1848108"/>
          </a:xfrm>
          <a:prstGeom prst="rect">
            <a:avLst/>
          </a:prstGeom>
        </p:spPr>
      </p:pic>
      <p:pic>
        <p:nvPicPr>
          <p:cNvPr id="9" name="Picture 8">
            <a:extLst>
              <a:ext uri="{FF2B5EF4-FFF2-40B4-BE49-F238E27FC236}">
                <a16:creationId xmlns:a16="http://schemas.microsoft.com/office/drawing/2014/main" id="{13FB87AB-DFCA-8AC1-959F-CAE21559BF57}"/>
              </a:ext>
            </a:extLst>
          </p:cNvPr>
          <p:cNvPicPr>
            <a:picLocks noChangeAspect="1"/>
          </p:cNvPicPr>
          <p:nvPr/>
        </p:nvPicPr>
        <p:blipFill>
          <a:blip r:embed="rId3"/>
          <a:stretch>
            <a:fillRect/>
          </a:stretch>
        </p:blipFill>
        <p:spPr>
          <a:xfrm>
            <a:off x="0" y="2926369"/>
            <a:ext cx="12192000" cy="2380922"/>
          </a:xfrm>
          <a:prstGeom prst="rect">
            <a:avLst/>
          </a:prstGeom>
        </p:spPr>
      </p:pic>
    </p:spTree>
    <p:extLst>
      <p:ext uri="{BB962C8B-B14F-4D97-AF65-F5344CB8AC3E}">
        <p14:creationId xmlns:p14="http://schemas.microsoft.com/office/powerpoint/2010/main" val="494152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04FEEA-5B2C-176D-4413-520980479E2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A1E842-E5E0-2DDA-FCF3-654E3E60D0C4}"/>
              </a:ext>
            </a:extLst>
          </p:cNvPr>
          <p:cNvSpPr>
            <a:spLocks noGrp="1"/>
          </p:cNvSpPr>
          <p:nvPr>
            <p:ph type="sldNum" sz="quarter" idx="12"/>
          </p:nvPr>
        </p:nvSpPr>
        <p:spPr/>
        <p:txBody>
          <a:bodyPr/>
          <a:lstStyle/>
          <a:p>
            <a:fld id="{4A777409-9C5A-4B07-8E32-19F22F7D558C}" type="slidenum">
              <a:rPr lang="en-IN" smtClean="0"/>
              <a:t>16</a:t>
            </a:fld>
            <a:endParaRPr lang="en-IN" dirty="0"/>
          </a:p>
        </p:txBody>
      </p:sp>
      <p:sp>
        <p:nvSpPr>
          <p:cNvPr id="4" name="TextBox 3">
            <a:extLst>
              <a:ext uri="{FF2B5EF4-FFF2-40B4-BE49-F238E27FC236}">
                <a16:creationId xmlns:a16="http://schemas.microsoft.com/office/drawing/2014/main" id="{BC3A8914-37DE-88B6-70B1-BB8A7F691FF5}"/>
              </a:ext>
            </a:extLst>
          </p:cNvPr>
          <p:cNvSpPr txBox="1"/>
          <p:nvPr/>
        </p:nvSpPr>
        <p:spPr>
          <a:xfrm>
            <a:off x="989029" y="601406"/>
            <a:ext cx="10511672" cy="341632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@Column(name="email_id")</a:t>
            </a:r>
          </a:p>
          <a:p>
            <a:r>
              <a:rPr lang="en-IN" dirty="0"/>
              <a:t>	private String </a:t>
            </a:r>
            <a:r>
              <a:rPr lang="en-IN" dirty="0" err="1"/>
              <a:t>emailId</a:t>
            </a:r>
            <a:r>
              <a:rPr lang="en-IN" dirty="0"/>
              <a:t>;</a:t>
            </a:r>
          </a:p>
          <a:p>
            <a:r>
              <a:rPr lang="en-IN" dirty="0"/>
              <a:t>	private String name;</a:t>
            </a:r>
          </a:p>
          <a:p>
            <a:r>
              <a:rPr lang="en-IN" dirty="0"/>
              <a:t>	@Column(name="date_of_birth")</a:t>
            </a:r>
          </a:p>
          <a:p>
            <a:r>
              <a:rPr lang="en-IN" dirty="0"/>
              <a:t>	private </a:t>
            </a:r>
            <a:r>
              <a:rPr lang="en-IN" dirty="0" err="1"/>
              <a:t>LocalDate</a:t>
            </a:r>
            <a:r>
              <a:rPr lang="en-IN" dirty="0"/>
              <a:t> </a:t>
            </a:r>
            <a:r>
              <a:rPr lang="en-IN" dirty="0" err="1"/>
              <a:t>dateOfBirth</a:t>
            </a:r>
            <a:r>
              <a:rPr lang="en-IN" dirty="0"/>
              <a:t>;</a:t>
            </a:r>
          </a:p>
          <a:p>
            <a:r>
              <a:rPr lang="en-IN" dirty="0"/>
              <a:t>	//getter and setters</a:t>
            </a:r>
          </a:p>
          <a:p>
            <a:r>
              <a:rPr lang="en-IN" dirty="0"/>
              <a:t>}</a:t>
            </a:r>
          </a:p>
        </p:txBody>
      </p:sp>
      <p:sp>
        <p:nvSpPr>
          <p:cNvPr id="6" name="TextBox 5">
            <a:extLst>
              <a:ext uri="{FF2B5EF4-FFF2-40B4-BE49-F238E27FC236}">
                <a16:creationId xmlns:a16="http://schemas.microsoft.com/office/drawing/2014/main" id="{BFF19BAB-9917-5948-169F-0CC3C3CC4F6B}"/>
              </a:ext>
            </a:extLst>
          </p:cNvPr>
          <p:cNvSpPr txBox="1"/>
          <p:nvPr/>
        </p:nvSpPr>
        <p:spPr>
          <a:xfrm>
            <a:off x="145723" y="4263708"/>
            <a:ext cx="11798038" cy="707886"/>
          </a:xfrm>
          <a:prstGeom prst="rect">
            <a:avLst/>
          </a:prstGeom>
          <a:noFill/>
        </p:spPr>
        <p:txBody>
          <a:bodyPr wrap="square">
            <a:spAutoFit/>
          </a:bodyPr>
          <a:lstStyle/>
          <a:p>
            <a:r>
              <a:rPr lang="en-US" sz="2000" dirty="0">
                <a:solidFill>
                  <a:schemeClr val="tx1">
                    <a:lumMod val="65000"/>
                    <a:lumOff val="35000"/>
                  </a:schemeClr>
                </a:solidFill>
              </a:rPr>
              <a:t>In the above code, the name of attributes </a:t>
            </a:r>
            <a:r>
              <a:rPr lang="en-US" sz="2000" dirty="0" err="1">
                <a:solidFill>
                  <a:schemeClr val="tx1">
                    <a:lumMod val="65000"/>
                    <a:lumOff val="35000"/>
                  </a:schemeClr>
                </a:solidFill>
              </a:rPr>
              <a:t>customerId</a:t>
            </a:r>
            <a:r>
              <a:rPr lang="en-US" sz="2000" dirty="0">
                <a:solidFill>
                  <a:schemeClr val="tx1">
                    <a:lumMod val="65000"/>
                    <a:lumOff val="35000"/>
                  </a:schemeClr>
                </a:solidFill>
              </a:rPr>
              <a:t>, </a:t>
            </a:r>
            <a:r>
              <a:rPr lang="en-US" sz="2000" dirty="0" err="1">
                <a:solidFill>
                  <a:schemeClr val="tx1">
                    <a:lumMod val="65000"/>
                    <a:lumOff val="35000"/>
                  </a:schemeClr>
                </a:solidFill>
              </a:rPr>
              <a:t>emailId</a:t>
            </a:r>
            <a:r>
              <a:rPr lang="en-US" sz="2000" dirty="0">
                <a:solidFill>
                  <a:schemeClr val="tx1">
                    <a:lumMod val="65000"/>
                    <a:lumOff val="35000"/>
                  </a:schemeClr>
                </a:solidFill>
              </a:rPr>
              <a:t> and </a:t>
            </a:r>
            <a:r>
              <a:rPr lang="en-US" sz="2000" dirty="0" err="1">
                <a:solidFill>
                  <a:schemeClr val="tx1">
                    <a:lumMod val="65000"/>
                    <a:lumOff val="35000"/>
                  </a:schemeClr>
                </a:solidFill>
              </a:rPr>
              <a:t>dateOfBirth</a:t>
            </a:r>
            <a:r>
              <a:rPr lang="en-US" sz="2000" dirty="0">
                <a:solidFill>
                  <a:schemeClr val="tx1">
                    <a:lumMod val="65000"/>
                    <a:lumOff val="35000"/>
                  </a:schemeClr>
                </a:solidFill>
              </a:rPr>
              <a:t> are different from the column names. So, @Column annotation is used.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22360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6B52FE-FCFE-79CB-6862-3E86CB0DC72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DE85EB-A35A-C4E7-CD1A-1030C3CF23EC}"/>
              </a:ext>
            </a:extLst>
          </p:cNvPr>
          <p:cNvSpPr>
            <a:spLocks noGrp="1"/>
          </p:cNvSpPr>
          <p:nvPr>
            <p:ph type="sldNum" sz="quarter" idx="12"/>
          </p:nvPr>
        </p:nvSpPr>
        <p:spPr/>
        <p:txBody>
          <a:bodyPr/>
          <a:lstStyle/>
          <a:p>
            <a:fld id="{4A777409-9C5A-4B07-8E32-19F22F7D558C}" type="slidenum">
              <a:rPr lang="en-IN" smtClean="0"/>
              <a:t>17</a:t>
            </a:fld>
            <a:endParaRPr lang="en-IN" dirty="0"/>
          </a:p>
        </p:txBody>
      </p:sp>
      <p:sp>
        <p:nvSpPr>
          <p:cNvPr id="5" name="TextBox 4">
            <a:extLst>
              <a:ext uri="{FF2B5EF4-FFF2-40B4-BE49-F238E27FC236}">
                <a16:creationId xmlns:a16="http://schemas.microsoft.com/office/drawing/2014/main" id="{7B3FA81C-1EF6-00FC-03CE-0DB85AEE2932}"/>
              </a:ext>
            </a:extLst>
          </p:cNvPr>
          <p:cNvSpPr txBox="1"/>
          <p:nvPr/>
        </p:nvSpPr>
        <p:spPr>
          <a:xfrm>
            <a:off x="989028" y="618795"/>
            <a:ext cx="10568233" cy="1015663"/>
          </a:xfrm>
          <a:prstGeom prst="rect">
            <a:avLst/>
          </a:prstGeom>
          <a:noFill/>
        </p:spPr>
        <p:txBody>
          <a:bodyPr wrap="square">
            <a:spAutoFit/>
          </a:bodyPr>
          <a:lstStyle/>
          <a:p>
            <a:r>
              <a:rPr lang="en-US" sz="2000" dirty="0">
                <a:solidFill>
                  <a:schemeClr val="tx1">
                    <a:lumMod val="65000"/>
                    <a:lumOff val="35000"/>
                  </a:schemeClr>
                </a:solidFill>
              </a:rPr>
              <a:t>Sometimes, entity class has a reference of </a:t>
            </a:r>
            <a:r>
              <a:rPr lang="en-US" sz="2000" dirty="0" err="1">
                <a:solidFill>
                  <a:schemeClr val="tx1">
                    <a:lumMod val="65000"/>
                    <a:lumOff val="35000"/>
                  </a:schemeClr>
                </a:solidFill>
              </a:rPr>
              <a:t>enum</a:t>
            </a:r>
            <a:r>
              <a:rPr lang="en-US" sz="2000" dirty="0">
                <a:solidFill>
                  <a:schemeClr val="tx1">
                    <a:lumMod val="65000"/>
                    <a:lumOff val="35000"/>
                  </a:schemeClr>
                </a:solidFill>
              </a:rPr>
              <a:t> and if you want to persist it, you can use </a:t>
            </a:r>
            <a:r>
              <a:rPr lang="en-US" sz="2000" b="1" dirty="0">
                <a:solidFill>
                  <a:schemeClr val="tx1">
                    <a:lumMod val="65000"/>
                    <a:lumOff val="35000"/>
                  </a:schemeClr>
                </a:solidFill>
              </a:rPr>
              <a:t>@Enumerated</a:t>
            </a:r>
            <a:r>
              <a:rPr lang="en-US" sz="2000" dirty="0">
                <a:solidFill>
                  <a:schemeClr val="tx1">
                    <a:lumMod val="65000"/>
                    <a:lumOff val="35000"/>
                  </a:schemeClr>
                </a:solidFill>
              </a:rPr>
              <a:t> annotation. For example, consider the following Java class which as a reference to </a:t>
            </a:r>
            <a:r>
              <a:rPr lang="en-US" sz="2000" dirty="0" err="1">
                <a:solidFill>
                  <a:schemeClr val="tx1">
                    <a:lumMod val="65000"/>
                    <a:lumOff val="35000"/>
                  </a:schemeClr>
                </a:solidFill>
              </a:rPr>
              <a:t>CustomerType</a:t>
            </a:r>
            <a:r>
              <a:rPr lang="en-US" sz="2000" dirty="0">
                <a:solidFill>
                  <a:schemeClr val="tx1">
                    <a:lumMod val="65000"/>
                    <a:lumOff val="35000"/>
                  </a:schemeClr>
                </a:solidFill>
              </a:rPr>
              <a:t> </a:t>
            </a:r>
            <a:r>
              <a:rPr lang="en-US" sz="2000" dirty="0" err="1">
                <a:solidFill>
                  <a:schemeClr val="tx1">
                    <a:lumMod val="65000"/>
                    <a:lumOff val="35000"/>
                  </a:schemeClr>
                </a:solidFill>
              </a:rPr>
              <a:t>enum</a:t>
            </a:r>
            <a:r>
              <a:rPr lang="en-US" sz="2000" dirty="0">
                <a:solidFill>
                  <a:schemeClr val="tx1">
                    <a:lumMod val="65000"/>
                    <a:lumOff val="35000"/>
                  </a:schemeClr>
                </a:solidFill>
              </a:rPr>
              <a:t> and you have to map it to CUSTOMER table in the database: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6A204A0-5F61-8010-169D-1B9B8F4D0867}"/>
              </a:ext>
            </a:extLst>
          </p:cNvPr>
          <p:cNvSpPr txBox="1"/>
          <p:nvPr/>
        </p:nvSpPr>
        <p:spPr>
          <a:xfrm>
            <a:off x="268662" y="1947256"/>
            <a:ext cx="10892673" cy="2308324"/>
          </a:xfrm>
          <a:prstGeom prst="rect">
            <a:avLst/>
          </a:prstGeom>
          <a:noFill/>
        </p:spPr>
        <p:txBody>
          <a:bodyPr wrap="square">
            <a:spAutoFit/>
          </a:bodyPr>
          <a:lstStyle/>
          <a:p>
            <a:r>
              <a:rPr lang="en-IN" dirty="0"/>
              <a:t>public class Customer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a:t>
            </a:r>
            <a:r>
              <a:rPr lang="en-IN" dirty="0" err="1"/>
              <a:t>CustomerType</a:t>
            </a:r>
            <a:r>
              <a:rPr lang="en-IN" dirty="0"/>
              <a:t> </a:t>
            </a:r>
            <a:r>
              <a:rPr lang="en-IN" dirty="0" err="1"/>
              <a:t>customerType</a:t>
            </a:r>
            <a:r>
              <a:rPr lang="en-IN" dirty="0"/>
              <a:t>;</a:t>
            </a:r>
          </a:p>
          <a:p>
            <a:r>
              <a:rPr lang="en-IN" dirty="0"/>
              <a:t>	//getters and setters</a:t>
            </a:r>
          </a:p>
          <a:p>
            <a:r>
              <a:rPr lang="en-IN" dirty="0"/>
              <a:t>}</a:t>
            </a:r>
          </a:p>
        </p:txBody>
      </p:sp>
      <p:sp>
        <p:nvSpPr>
          <p:cNvPr id="9" name="TextBox 8">
            <a:extLst>
              <a:ext uri="{FF2B5EF4-FFF2-40B4-BE49-F238E27FC236}">
                <a16:creationId xmlns:a16="http://schemas.microsoft.com/office/drawing/2014/main" id="{6A8C6388-D6BB-B5CD-5CF8-7A93A92327CC}"/>
              </a:ext>
            </a:extLst>
          </p:cNvPr>
          <p:cNvSpPr txBox="1"/>
          <p:nvPr/>
        </p:nvSpPr>
        <p:spPr>
          <a:xfrm>
            <a:off x="174001" y="4666516"/>
            <a:ext cx="10487713" cy="923330"/>
          </a:xfrm>
          <a:prstGeom prst="rect">
            <a:avLst/>
          </a:prstGeom>
          <a:noFill/>
        </p:spPr>
        <p:txBody>
          <a:bodyPr wrap="square">
            <a:spAutoFit/>
          </a:bodyPr>
          <a:lstStyle/>
          <a:p>
            <a:r>
              <a:rPr lang="en-IN" dirty="0"/>
              <a:t>public </a:t>
            </a:r>
            <a:r>
              <a:rPr lang="en-IN" dirty="0" err="1"/>
              <a:t>enum</a:t>
            </a:r>
            <a:r>
              <a:rPr lang="en-IN" dirty="0"/>
              <a:t> </a:t>
            </a:r>
            <a:r>
              <a:rPr lang="en-IN" dirty="0" err="1"/>
              <a:t>CustomerType</a:t>
            </a:r>
            <a:r>
              <a:rPr lang="en-IN" dirty="0"/>
              <a:t>{</a:t>
            </a:r>
          </a:p>
          <a:p>
            <a:r>
              <a:rPr lang="en-IN" dirty="0"/>
              <a:t>    SILVER,GOLD,PLATINUM;</a:t>
            </a:r>
          </a:p>
          <a:p>
            <a:r>
              <a:rPr lang="en-IN" dirty="0"/>
              <a:t>}</a:t>
            </a:r>
          </a:p>
        </p:txBody>
      </p:sp>
    </p:spTree>
    <p:extLst>
      <p:ext uri="{BB962C8B-B14F-4D97-AF65-F5344CB8AC3E}">
        <p14:creationId xmlns:p14="http://schemas.microsoft.com/office/powerpoint/2010/main" val="36645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F12409-CCE2-3739-F2EA-F15A5543DC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EDF347-AF5D-3D35-26FF-5AA4A6129ECD}"/>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6" name="TextBox 5">
            <a:extLst>
              <a:ext uri="{FF2B5EF4-FFF2-40B4-BE49-F238E27FC236}">
                <a16:creationId xmlns:a16="http://schemas.microsoft.com/office/drawing/2014/main" id="{307E63AE-8AC2-9001-D04F-408FCD784F77}"/>
              </a:ext>
            </a:extLst>
          </p:cNvPr>
          <p:cNvSpPr txBox="1"/>
          <p:nvPr/>
        </p:nvSpPr>
        <p:spPr>
          <a:xfrm>
            <a:off x="900260" y="597758"/>
            <a:ext cx="6099142" cy="400110"/>
          </a:xfrm>
          <a:prstGeom prst="rect">
            <a:avLst/>
          </a:prstGeom>
          <a:noFill/>
        </p:spPr>
        <p:txBody>
          <a:bodyPr wrap="square">
            <a:spAutoFit/>
          </a:bodyPr>
          <a:lstStyle/>
          <a:p>
            <a:r>
              <a:rPr lang="en-IN" sz="2000" dirty="0">
                <a:solidFill>
                  <a:schemeClr val="tx1">
                    <a:lumMod val="65000"/>
                    <a:lumOff val="35000"/>
                  </a:schemeClr>
                </a:solidFill>
              </a:rPr>
              <a:t>CUSTOMER Table:</a:t>
            </a:r>
          </a:p>
        </p:txBody>
      </p:sp>
      <p:pic>
        <p:nvPicPr>
          <p:cNvPr id="8" name="Picture 7">
            <a:extLst>
              <a:ext uri="{FF2B5EF4-FFF2-40B4-BE49-F238E27FC236}">
                <a16:creationId xmlns:a16="http://schemas.microsoft.com/office/drawing/2014/main" id="{A9C54451-679F-833B-0A19-23C0E1659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82" y="1147486"/>
            <a:ext cx="8154538" cy="1848108"/>
          </a:xfrm>
          <a:prstGeom prst="rect">
            <a:avLst/>
          </a:prstGeom>
        </p:spPr>
      </p:pic>
      <p:pic>
        <p:nvPicPr>
          <p:cNvPr id="11" name="Picture 10">
            <a:extLst>
              <a:ext uri="{FF2B5EF4-FFF2-40B4-BE49-F238E27FC236}">
                <a16:creationId xmlns:a16="http://schemas.microsoft.com/office/drawing/2014/main" id="{7FDA2E66-C8B6-E8F1-9F00-156E618987D0}"/>
              </a:ext>
            </a:extLst>
          </p:cNvPr>
          <p:cNvPicPr>
            <a:picLocks noChangeAspect="1"/>
          </p:cNvPicPr>
          <p:nvPr/>
        </p:nvPicPr>
        <p:blipFill>
          <a:blip r:embed="rId3"/>
          <a:stretch>
            <a:fillRect/>
          </a:stretch>
        </p:blipFill>
        <p:spPr>
          <a:xfrm>
            <a:off x="0" y="3554336"/>
            <a:ext cx="12192000" cy="2280856"/>
          </a:xfrm>
          <a:prstGeom prst="rect">
            <a:avLst/>
          </a:prstGeom>
        </p:spPr>
      </p:pic>
    </p:spTree>
    <p:extLst>
      <p:ext uri="{BB962C8B-B14F-4D97-AF65-F5344CB8AC3E}">
        <p14:creationId xmlns:p14="http://schemas.microsoft.com/office/powerpoint/2010/main" val="281103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F2B9DC-3C7C-10F0-B6F5-BAC9FCC92D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D832762-E201-3B1C-5064-FBA552724EE6}"/>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F1C95689-F199-AD5F-7E4F-78161F1686BA}"/>
              </a:ext>
            </a:extLst>
          </p:cNvPr>
          <p:cNvSpPr txBox="1"/>
          <p:nvPr/>
        </p:nvSpPr>
        <p:spPr>
          <a:xfrm>
            <a:off x="881406" y="569478"/>
            <a:ext cx="6099142" cy="400110"/>
          </a:xfrm>
          <a:prstGeom prst="rect">
            <a:avLst/>
          </a:prstGeom>
          <a:noFill/>
        </p:spPr>
        <p:txBody>
          <a:bodyPr wrap="square">
            <a:spAutoFit/>
          </a:bodyPr>
          <a:lstStyle/>
          <a:p>
            <a:r>
              <a:rPr lang="en-US" sz="2000" dirty="0">
                <a:solidFill>
                  <a:schemeClr val="tx1">
                    <a:lumMod val="65000"/>
                    <a:lumOff val="35000"/>
                  </a:schemeClr>
                </a:solidFill>
              </a:rPr>
              <a:t>This can be done using JPA annotations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D7BBA04-CD2E-5AA8-82F3-2F1DE0F58D14}"/>
              </a:ext>
            </a:extLst>
          </p:cNvPr>
          <p:cNvSpPr txBox="1"/>
          <p:nvPr/>
        </p:nvSpPr>
        <p:spPr>
          <a:xfrm>
            <a:off x="268662" y="1135112"/>
            <a:ext cx="11552549" cy="3970318"/>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@Column(name="email_id")</a:t>
            </a:r>
          </a:p>
          <a:p>
            <a:r>
              <a:rPr lang="en-IN" dirty="0"/>
              <a:t>	private String </a:t>
            </a:r>
            <a:r>
              <a:rPr lang="en-IN" dirty="0" err="1"/>
              <a:t>emailId</a:t>
            </a:r>
            <a:r>
              <a:rPr lang="en-IN" dirty="0"/>
              <a:t>;</a:t>
            </a:r>
          </a:p>
          <a:p>
            <a:r>
              <a:rPr lang="en-IN" dirty="0"/>
              <a:t>	private String name;</a:t>
            </a:r>
          </a:p>
          <a:p>
            <a:r>
              <a:rPr lang="en-IN" dirty="0"/>
              <a:t>    @Column(name="date_of_birth")</a:t>
            </a:r>
          </a:p>
          <a:p>
            <a:r>
              <a:rPr lang="en-IN" dirty="0"/>
              <a:t>	private </a:t>
            </a:r>
            <a:r>
              <a:rPr lang="en-IN" dirty="0" err="1"/>
              <a:t>LocalDate</a:t>
            </a:r>
            <a:r>
              <a:rPr lang="en-IN" dirty="0"/>
              <a:t> </a:t>
            </a:r>
            <a:r>
              <a:rPr lang="en-IN" dirty="0" err="1"/>
              <a:t>dateOfBirth</a:t>
            </a:r>
            <a:r>
              <a:rPr lang="en-IN" dirty="0"/>
              <a:t>;</a:t>
            </a:r>
          </a:p>
          <a:p>
            <a:r>
              <a:rPr lang="en-IN" dirty="0"/>
              <a:t>    @Enumerated(EnumType.STRING)</a:t>
            </a:r>
          </a:p>
          <a:p>
            <a:r>
              <a:rPr lang="en-IN" dirty="0"/>
              <a:t>    private </a:t>
            </a:r>
            <a:r>
              <a:rPr lang="en-IN" dirty="0" err="1"/>
              <a:t>CustomerType</a:t>
            </a:r>
            <a:r>
              <a:rPr lang="en-IN" dirty="0"/>
              <a:t> </a:t>
            </a:r>
            <a:r>
              <a:rPr lang="en-IN" dirty="0" err="1"/>
              <a:t>customerType</a:t>
            </a:r>
            <a:r>
              <a:rPr lang="en-IN" dirty="0"/>
              <a:t>;</a:t>
            </a:r>
          </a:p>
          <a:p>
            <a:r>
              <a:rPr lang="en-IN" dirty="0"/>
              <a:t>	//getters and setters</a:t>
            </a:r>
          </a:p>
          <a:p>
            <a:r>
              <a:rPr lang="en-IN" dirty="0"/>
              <a:t>}</a:t>
            </a:r>
          </a:p>
        </p:txBody>
      </p:sp>
    </p:spTree>
    <p:extLst>
      <p:ext uri="{BB962C8B-B14F-4D97-AF65-F5344CB8AC3E}">
        <p14:creationId xmlns:p14="http://schemas.microsoft.com/office/powerpoint/2010/main" val="2125653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20F9-D416-D7A6-C840-1DDDDE75BEE6}"/>
              </a:ext>
            </a:extLst>
          </p:cNvPr>
          <p:cNvSpPr>
            <a:spLocks noGrp="1"/>
          </p:cNvSpPr>
          <p:nvPr>
            <p:ph type="title"/>
          </p:nvPr>
        </p:nvSpPr>
        <p:spPr>
          <a:xfrm>
            <a:off x="772212" y="681037"/>
            <a:ext cx="10515600" cy="1325563"/>
          </a:xfrm>
        </p:spPr>
        <p:txBody>
          <a:bodyPr/>
          <a:lstStyle/>
          <a:p>
            <a:pPr algn="ctr"/>
            <a:r>
              <a:rPr lang="en-IN" b="1" dirty="0"/>
              <a:t>Introduction to Persistence Layer</a:t>
            </a:r>
            <a:br>
              <a:rPr lang="en-IN" b="1" dirty="0"/>
            </a:br>
            <a:endParaRPr lang="en-IN" dirty="0"/>
          </a:p>
        </p:txBody>
      </p:sp>
      <p:sp>
        <p:nvSpPr>
          <p:cNvPr id="3" name="Content Placeholder 2">
            <a:extLst>
              <a:ext uri="{FF2B5EF4-FFF2-40B4-BE49-F238E27FC236}">
                <a16:creationId xmlns:a16="http://schemas.microsoft.com/office/drawing/2014/main" id="{33EB1F3A-E164-8144-969F-F4F5EDF9AFCE}"/>
              </a:ext>
            </a:extLst>
          </p:cNvPr>
          <p:cNvSpPr>
            <a:spLocks noGrp="1"/>
          </p:cNvSpPr>
          <p:nvPr>
            <p:ph idx="1"/>
          </p:nvPr>
        </p:nvSpPr>
        <p:spPr/>
        <p:txBody>
          <a:bodyPr>
            <a:normAutofit/>
          </a:bodyPr>
          <a:lstStyle/>
          <a:p>
            <a:pPr marL="0" indent="0">
              <a:buNone/>
            </a:pPr>
            <a:r>
              <a:rPr lang="en-US" sz="2000" dirty="0">
                <a:solidFill>
                  <a:schemeClr val="tx1">
                    <a:lumMod val="65000"/>
                    <a:lumOff val="35000"/>
                  </a:schemeClr>
                </a:solidFill>
              </a:rPr>
              <a:t>The </a:t>
            </a:r>
            <a:r>
              <a:rPr lang="en-US" sz="2000" b="1" dirty="0">
                <a:solidFill>
                  <a:schemeClr val="tx1">
                    <a:lumMod val="65000"/>
                    <a:lumOff val="35000"/>
                  </a:schemeClr>
                </a:solidFill>
              </a:rPr>
              <a:t>persistence layer</a:t>
            </a:r>
            <a:r>
              <a:rPr lang="en-US" sz="2000" dirty="0">
                <a:solidFill>
                  <a:schemeClr val="tx1">
                    <a:lumMod val="65000"/>
                    <a:lumOff val="35000"/>
                  </a:schemeClr>
                </a:solidFill>
              </a:rPr>
              <a:t> interacts with relational database and the service layer. It gets data from service layer, performs operations on database and sends back results to service layer. The code to interact with database is implemented in this layer. In this course, you will learn development of persistence layer using Spring ORM and Spring Data.</a:t>
            </a:r>
          </a:p>
          <a:p>
            <a:pPr marL="0" indent="0">
              <a:buNone/>
            </a:pPr>
            <a:endParaRPr lang="en-US" sz="2000" dirty="0">
              <a:solidFill>
                <a:schemeClr val="tx1">
                  <a:lumMod val="65000"/>
                  <a:lumOff val="35000"/>
                </a:schemeClr>
              </a:solidFill>
            </a:endParaRPr>
          </a:p>
          <a:p>
            <a:pPr marL="0" indent="0">
              <a:buNone/>
            </a:pP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CA4DF33A-BDA4-0454-C432-8DEDB90820A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AAC4AA40-8A3A-DBFE-384C-86940AAA96A1}"/>
              </a:ext>
            </a:extLst>
          </p:cNvPr>
          <p:cNvSpPr>
            <a:spLocks noGrp="1"/>
          </p:cNvSpPr>
          <p:nvPr>
            <p:ph type="sldNum" sz="quarter" idx="12"/>
          </p:nvPr>
        </p:nvSpPr>
        <p:spPr/>
        <p:txBody>
          <a:bodyPr/>
          <a:lstStyle/>
          <a:p>
            <a:fld id="{4A777409-9C5A-4B07-8E32-19F22F7D558C}" type="slidenum">
              <a:rPr lang="en-IN" smtClean="0"/>
              <a:t>2</a:t>
            </a:fld>
            <a:endParaRPr lang="en-IN" dirty="0"/>
          </a:p>
        </p:txBody>
      </p:sp>
      <p:pic>
        <p:nvPicPr>
          <p:cNvPr id="7" name="Picture 6">
            <a:extLst>
              <a:ext uri="{FF2B5EF4-FFF2-40B4-BE49-F238E27FC236}">
                <a16:creationId xmlns:a16="http://schemas.microsoft.com/office/drawing/2014/main" id="{FD34869A-4614-4111-2992-0810B1C46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7550" y="3051599"/>
            <a:ext cx="2676899" cy="3829584"/>
          </a:xfrm>
          <a:prstGeom prst="rect">
            <a:avLst/>
          </a:prstGeom>
        </p:spPr>
      </p:pic>
    </p:spTree>
    <p:extLst>
      <p:ext uri="{BB962C8B-B14F-4D97-AF65-F5344CB8AC3E}">
        <p14:creationId xmlns:p14="http://schemas.microsoft.com/office/powerpoint/2010/main" val="101799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F1072C-F4B2-378A-5FC1-6E41BDBCB0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6CBFC6-3466-3D98-44C6-7685D4F3A15C}"/>
              </a:ext>
            </a:extLst>
          </p:cNvPr>
          <p:cNvSpPr>
            <a:spLocks noGrp="1"/>
          </p:cNvSpPr>
          <p:nvPr>
            <p:ph type="sldNum" sz="quarter" idx="12"/>
          </p:nvPr>
        </p:nvSpPr>
        <p:spPr/>
        <p:txBody>
          <a:bodyPr/>
          <a:lstStyle/>
          <a:p>
            <a:fld id="{4A777409-9C5A-4B07-8E32-19F22F7D558C}" type="slidenum">
              <a:rPr lang="en-IN" smtClean="0"/>
              <a:t>20</a:t>
            </a:fld>
            <a:endParaRPr lang="en-IN" dirty="0"/>
          </a:p>
        </p:txBody>
      </p:sp>
      <p:sp>
        <p:nvSpPr>
          <p:cNvPr id="5" name="TextBox 4">
            <a:extLst>
              <a:ext uri="{FF2B5EF4-FFF2-40B4-BE49-F238E27FC236}">
                <a16:creationId xmlns:a16="http://schemas.microsoft.com/office/drawing/2014/main" id="{43E5E690-5F99-4FAD-D4CF-C7158EDD38A2}"/>
              </a:ext>
            </a:extLst>
          </p:cNvPr>
          <p:cNvSpPr txBox="1"/>
          <p:nvPr/>
        </p:nvSpPr>
        <p:spPr>
          <a:xfrm>
            <a:off x="834271" y="686248"/>
            <a:ext cx="10619295" cy="3477875"/>
          </a:xfrm>
          <a:prstGeom prst="rect">
            <a:avLst/>
          </a:prstGeom>
          <a:noFill/>
        </p:spPr>
        <p:txBody>
          <a:bodyPr wrap="square">
            <a:spAutoFit/>
          </a:bodyPr>
          <a:lstStyle/>
          <a:p>
            <a:r>
              <a:rPr lang="en-US" sz="2000" dirty="0">
                <a:solidFill>
                  <a:schemeClr val="tx1">
                    <a:lumMod val="65000"/>
                    <a:lumOff val="35000"/>
                  </a:schemeClr>
                </a:solidFill>
                <a:effectLst/>
              </a:rPr>
              <a:t>In the above code,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is annotated with @Enumerated annotation. The </a:t>
            </a:r>
            <a:r>
              <a:rPr lang="en-US" sz="2000" dirty="0" err="1">
                <a:solidFill>
                  <a:schemeClr val="tx1">
                    <a:lumMod val="65000"/>
                    <a:lumOff val="35000"/>
                  </a:schemeClr>
                </a:solidFill>
                <a:effectLst/>
              </a:rPr>
              <a:t>EnumType</a:t>
            </a:r>
            <a:r>
              <a:rPr lang="en-US" sz="2000" dirty="0">
                <a:solidFill>
                  <a:schemeClr val="tx1">
                    <a:lumMod val="65000"/>
                    <a:lumOff val="35000"/>
                  </a:schemeClr>
                </a:solidFill>
                <a:effectLst/>
              </a:rPr>
              <a:t> property is used to specify how the </a:t>
            </a:r>
            <a:r>
              <a:rPr lang="en-US" sz="2000" dirty="0" err="1">
                <a:solidFill>
                  <a:schemeClr val="tx1">
                    <a:lumMod val="65000"/>
                    <a:lumOff val="35000"/>
                  </a:schemeClr>
                </a:solidFill>
                <a:effectLst/>
              </a:rPr>
              <a:t>enum</a:t>
            </a:r>
            <a:r>
              <a:rPr lang="en-US" sz="2000" dirty="0">
                <a:solidFill>
                  <a:schemeClr val="tx1">
                    <a:lumMod val="65000"/>
                    <a:lumOff val="35000"/>
                  </a:schemeClr>
                </a:solidFill>
                <a:effectLst/>
              </a:rPr>
              <a:t> should be persisted in the database.</a:t>
            </a:r>
          </a:p>
          <a:p>
            <a:r>
              <a:rPr lang="en-US" sz="2000" dirty="0">
                <a:solidFill>
                  <a:schemeClr val="tx1">
                    <a:lumMod val="65000"/>
                    <a:lumOff val="35000"/>
                  </a:schemeClr>
                </a:solidFill>
                <a:effectLst/>
              </a:rPr>
              <a:t>The possible values of </a:t>
            </a:r>
            <a:r>
              <a:rPr lang="en-US" sz="2000" dirty="0" err="1">
                <a:solidFill>
                  <a:schemeClr val="tx1">
                    <a:lumMod val="65000"/>
                    <a:lumOff val="35000"/>
                  </a:schemeClr>
                </a:solidFill>
                <a:effectLst/>
              </a:rPr>
              <a:t>EnumType</a:t>
            </a:r>
            <a:r>
              <a:rPr lang="en-US" sz="2000" dirty="0">
                <a:solidFill>
                  <a:schemeClr val="tx1">
                    <a:lumMod val="65000"/>
                    <a:lumOff val="35000"/>
                  </a:schemeClr>
                </a:solidFill>
                <a:effectLst/>
              </a:rPr>
              <a:t> property are as follows: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@Enumerated(EnumType.STRING) </a:t>
            </a:r>
            <a:r>
              <a:rPr lang="en-US" sz="2000" dirty="0">
                <a:solidFill>
                  <a:schemeClr val="tx1">
                    <a:lumMod val="65000"/>
                    <a:lumOff val="35000"/>
                  </a:schemeClr>
                </a:solidFill>
                <a:effectLst/>
              </a:rPr>
              <a:t>specifies that the </a:t>
            </a:r>
            <a:r>
              <a:rPr lang="en-US" sz="2000" dirty="0" err="1">
                <a:solidFill>
                  <a:schemeClr val="tx1">
                    <a:lumMod val="65000"/>
                    <a:lumOff val="35000"/>
                  </a:schemeClr>
                </a:solidFill>
                <a:effectLst/>
              </a:rPr>
              <a:t>enum</a:t>
            </a:r>
            <a:r>
              <a:rPr lang="en-US" sz="2000" dirty="0">
                <a:solidFill>
                  <a:schemeClr val="tx1">
                    <a:lumMod val="65000"/>
                    <a:lumOff val="35000"/>
                  </a:schemeClr>
                </a:solidFill>
                <a:effectLst/>
              </a:rPr>
              <a:t> will be written and read from the corresponding database column as a String. So,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set to SILVER will be persisted as SILVER.</a:t>
            </a:r>
          </a:p>
          <a:p>
            <a:pPr>
              <a:buFont typeface="Arial" panose="020B0604020202020204" pitchFamily="34" charset="0"/>
              <a:buChar char="•"/>
            </a:pPr>
            <a:r>
              <a:rPr lang="en-US" sz="2000" dirty="0">
                <a:solidFill>
                  <a:schemeClr val="tx1">
                    <a:lumMod val="65000"/>
                    <a:lumOff val="35000"/>
                  </a:schemeClr>
                </a:solidFill>
                <a:effectLst/>
              </a:rPr>
              <a:t> </a:t>
            </a:r>
          </a:p>
          <a:p>
            <a:pPr>
              <a:buFont typeface="Arial" panose="020B0604020202020204" pitchFamily="34" charset="0"/>
              <a:buChar char="•"/>
            </a:pPr>
            <a:r>
              <a:rPr lang="en-US" sz="2000" b="1" dirty="0">
                <a:solidFill>
                  <a:schemeClr val="tx1">
                    <a:lumMod val="65000"/>
                    <a:lumOff val="35000"/>
                  </a:schemeClr>
                </a:solidFill>
                <a:effectLst/>
              </a:rPr>
              <a:t>@Enumerated(EnumType.ORDINAL) </a:t>
            </a:r>
            <a:r>
              <a:rPr lang="en-US" sz="2000" dirty="0">
                <a:solidFill>
                  <a:schemeClr val="tx1">
                    <a:lumMod val="65000"/>
                    <a:lumOff val="35000"/>
                  </a:schemeClr>
                </a:solidFill>
                <a:effectLst/>
              </a:rPr>
              <a:t>specifies that the </a:t>
            </a:r>
            <a:r>
              <a:rPr lang="en-US" sz="2000" dirty="0" err="1">
                <a:solidFill>
                  <a:schemeClr val="tx1">
                    <a:lumMod val="65000"/>
                    <a:lumOff val="35000"/>
                  </a:schemeClr>
                </a:solidFill>
                <a:effectLst/>
              </a:rPr>
              <a:t>enum</a:t>
            </a:r>
            <a:r>
              <a:rPr lang="en-US" sz="2000" dirty="0">
                <a:solidFill>
                  <a:schemeClr val="tx1">
                    <a:lumMod val="65000"/>
                    <a:lumOff val="35000"/>
                  </a:schemeClr>
                </a:solidFill>
                <a:effectLst/>
              </a:rPr>
              <a:t> will be persisted as an integer value. So,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set to SILVER will be persisted as 0 and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set to GOLD will be persisted as 1. The default is </a:t>
            </a:r>
            <a:r>
              <a:rPr lang="en-US" sz="2000" dirty="0" err="1">
                <a:solidFill>
                  <a:schemeClr val="tx1">
                    <a:lumMod val="65000"/>
                    <a:lumOff val="35000"/>
                  </a:schemeClr>
                </a:solidFill>
                <a:effectLst/>
              </a:rPr>
              <a:t>EnumType.ORDINAL</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807761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78AE60-A5D3-73B8-C59A-838F043289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6C4EFA-5BDB-C39F-CC30-ADD4976B689B}"/>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DEEDD4D3-1CFF-9FD6-5FBC-A1CFE13BDA34}"/>
              </a:ext>
            </a:extLst>
          </p:cNvPr>
          <p:cNvSpPr txBox="1"/>
          <p:nvPr/>
        </p:nvSpPr>
        <p:spPr>
          <a:xfrm>
            <a:off x="768283" y="618076"/>
            <a:ext cx="10798405" cy="2246769"/>
          </a:xfrm>
          <a:prstGeom prst="rect">
            <a:avLst/>
          </a:prstGeom>
          <a:noFill/>
        </p:spPr>
        <p:txBody>
          <a:bodyPr wrap="square">
            <a:spAutoFit/>
          </a:bodyPr>
          <a:lstStyle/>
          <a:p>
            <a:r>
              <a:rPr lang="en-US" sz="2000" dirty="0">
                <a:solidFill>
                  <a:schemeClr val="tx1">
                    <a:lumMod val="65000"/>
                    <a:lumOff val="35000"/>
                  </a:schemeClr>
                </a:solidFill>
                <a:effectLst/>
              </a:rPr>
              <a:t>One of the best practices that should be followed while creating an Entity class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Override the equals() and </a:t>
            </a:r>
            <a:r>
              <a:rPr lang="en-US" sz="2000" b="1" dirty="0" err="1">
                <a:solidFill>
                  <a:schemeClr val="tx1">
                    <a:lumMod val="65000"/>
                    <a:lumOff val="35000"/>
                  </a:schemeClr>
                </a:solidFill>
                <a:effectLst/>
              </a:rPr>
              <a:t>hashCode</a:t>
            </a:r>
            <a:r>
              <a:rPr lang="en-US" sz="2000" b="1" dirty="0">
                <a:solidFill>
                  <a:schemeClr val="tx1">
                    <a:lumMod val="65000"/>
                    <a:lumOff val="35000"/>
                  </a:schemeClr>
                </a:solidFill>
                <a:effectLst/>
              </a:rPr>
              <a:t>() methods in the entity classes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Customer entity class implementation shown to you is sufficient to map it to CUSTOMER table but it is considered as a good practice to override the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 in the entity classes as shown below:</a:t>
            </a:r>
          </a:p>
        </p:txBody>
      </p:sp>
      <p:sp>
        <p:nvSpPr>
          <p:cNvPr id="7" name="TextBox 6">
            <a:extLst>
              <a:ext uri="{FF2B5EF4-FFF2-40B4-BE49-F238E27FC236}">
                <a16:creationId xmlns:a16="http://schemas.microsoft.com/office/drawing/2014/main" id="{1039DC80-7282-1519-F644-09CB0165F427}"/>
              </a:ext>
            </a:extLst>
          </p:cNvPr>
          <p:cNvSpPr txBox="1"/>
          <p:nvPr/>
        </p:nvSpPr>
        <p:spPr>
          <a:xfrm>
            <a:off x="270235" y="2864845"/>
            <a:ext cx="11651530" cy="3693319"/>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@Column(name="email_id")</a:t>
            </a:r>
          </a:p>
          <a:p>
            <a:r>
              <a:rPr lang="en-IN" dirty="0"/>
              <a:t>	private String </a:t>
            </a:r>
            <a:r>
              <a:rPr lang="en-IN" dirty="0" err="1"/>
              <a:t>emailId</a:t>
            </a:r>
            <a:r>
              <a:rPr lang="en-IN" dirty="0"/>
              <a:t>;</a:t>
            </a:r>
          </a:p>
          <a:p>
            <a:r>
              <a:rPr lang="en-IN" dirty="0"/>
              <a:t>	private String name;</a:t>
            </a:r>
          </a:p>
          <a:p>
            <a:r>
              <a:rPr lang="en-IN" dirty="0"/>
              <a:t>	@Column(name="date_of_birth")</a:t>
            </a:r>
          </a:p>
          <a:p>
            <a:r>
              <a:rPr lang="en-IN" dirty="0"/>
              <a:t>	private </a:t>
            </a:r>
            <a:r>
              <a:rPr lang="en-IN" dirty="0" err="1"/>
              <a:t>LocalDate</a:t>
            </a:r>
            <a:r>
              <a:rPr lang="en-IN" dirty="0"/>
              <a:t> </a:t>
            </a:r>
            <a:r>
              <a:rPr lang="en-IN" dirty="0" err="1"/>
              <a:t>dateOfBirth</a:t>
            </a:r>
            <a:r>
              <a:rPr lang="en-IN" dirty="0"/>
              <a:t>;</a:t>
            </a:r>
          </a:p>
          <a:p>
            <a:r>
              <a:rPr lang="en-IN" dirty="0"/>
              <a:t>    @Enumerated(EnumType.STRING)</a:t>
            </a:r>
          </a:p>
          <a:p>
            <a:r>
              <a:rPr lang="en-IN" dirty="0"/>
              <a:t>    private </a:t>
            </a:r>
            <a:r>
              <a:rPr lang="en-IN" dirty="0" err="1"/>
              <a:t>CustomerType</a:t>
            </a:r>
            <a:r>
              <a:rPr lang="en-IN" dirty="0"/>
              <a:t> </a:t>
            </a:r>
            <a:r>
              <a:rPr lang="en-IN" dirty="0" err="1"/>
              <a:t>customerType</a:t>
            </a:r>
            <a:endParaRPr lang="en-IN" dirty="0"/>
          </a:p>
          <a:p>
            <a:r>
              <a:rPr lang="en-IN" dirty="0"/>
              <a:t>	</a:t>
            </a:r>
          </a:p>
        </p:txBody>
      </p:sp>
    </p:spTree>
    <p:extLst>
      <p:ext uri="{BB962C8B-B14F-4D97-AF65-F5344CB8AC3E}">
        <p14:creationId xmlns:p14="http://schemas.microsoft.com/office/powerpoint/2010/main" val="3707880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9773FC-6FAB-48E3-56B3-68E852897C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CAED25-64EB-18F9-903E-2F7B691F544B}"/>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175D2F72-03DF-CEB9-377E-8607C6E6E9BE}"/>
              </a:ext>
            </a:extLst>
          </p:cNvPr>
          <p:cNvSpPr txBox="1"/>
          <p:nvPr/>
        </p:nvSpPr>
        <p:spPr>
          <a:xfrm>
            <a:off x="838200" y="432399"/>
            <a:ext cx="11604396" cy="6463308"/>
          </a:xfrm>
          <a:prstGeom prst="rect">
            <a:avLst/>
          </a:prstGeom>
          <a:noFill/>
        </p:spPr>
        <p:txBody>
          <a:bodyPr wrap="square">
            <a:spAutoFit/>
          </a:bodyPr>
          <a:lstStyle/>
          <a:p>
            <a:r>
              <a:rPr lang="en-IN" dirty="0"/>
              <a:t>//getter and setters</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a:t>
            </a:r>
          </a:p>
          <a:p>
            <a:r>
              <a:rPr lang="en-IN" dirty="0"/>
              <a:t>}</a:t>
            </a:r>
          </a:p>
        </p:txBody>
      </p:sp>
    </p:spTree>
    <p:extLst>
      <p:ext uri="{BB962C8B-B14F-4D97-AF65-F5344CB8AC3E}">
        <p14:creationId xmlns:p14="http://schemas.microsoft.com/office/powerpoint/2010/main" val="111019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A0DDFA-C077-1FAD-54DA-B094938FC06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62F2F25-49DC-AF97-B857-0F1B04A05458}"/>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D76C5352-E874-3080-0C04-544421BDF8FA}"/>
              </a:ext>
            </a:extLst>
          </p:cNvPr>
          <p:cNvSpPr txBox="1"/>
          <p:nvPr/>
        </p:nvSpPr>
        <p:spPr>
          <a:xfrm>
            <a:off x="768283" y="642736"/>
            <a:ext cx="10760697" cy="2554545"/>
          </a:xfrm>
          <a:prstGeom prst="rect">
            <a:avLst/>
          </a:prstGeom>
          <a:noFill/>
        </p:spPr>
        <p:txBody>
          <a:bodyPr wrap="square">
            <a:spAutoFit/>
          </a:bodyPr>
          <a:lstStyle/>
          <a:p>
            <a:r>
              <a:rPr lang="en-US" sz="2000" dirty="0">
                <a:solidFill>
                  <a:schemeClr val="tx1">
                    <a:lumMod val="65000"/>
                    <a:lumOff val="35000"/>
                  </a:schemeClr>
                </a:solidFill>
                <a:effectLst/>
              </a:rPr>
              <a:t>NOTE : The implementation of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 will change based on the requirements.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Why overriding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 in entity class is considered to be a good practice?</a:t>
            </a:r>
          </a:p>
          <a:p>
            <a:r>
              <a:rPr lang="en-US" sz="2000" dirty="0">
                <a:solidFill>
                  <a:schemeClr val="tx1">
                    <a:lumMod val="65000"/>
                    <a:lumOff val="35000"/>
                  </a:schemeClr>
                </a:solidFill>
                <a:effectLst/>
              </a:rPr>
              <a:t>This is because each instance of an entity class represents a row in database and in real time, you may have many objects of this class. So, you need to differentiate one object from the other. JPA ensures that there is a unique instance for each row of the database but if you want to store the objects in a Set, then you need to override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a:t>
            </a:r>
          </a:p>
        </p:txBody>
      </p:sp>
    </p:spTree>
    <p:extLst>
      <p:ext uri="{BB962C8B-B14F-4D97-AF65-F5344CB8AC3E}">
        <p14:creationId xmlns:p14="http://schemas.microsoft.com/office/powerpoint/2010/main" val="2397670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BB8E06-1874-D24D-24AE-18C8CCB119A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B376A13-888C-8DF0-2D5B-C972E1B1BCBF}"/>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5" name="TextBox 4">
            <a:extLst>
              <a:ext uri="{FF2B5EF4-FFF2-40B4-BE49-F238E27FC236}">
                <a16:creationId xmlns:a16="http://schemas.microsoft.com/office/drawing/2014/main" id="{B0535D2B-A2AF-136A-B3DA-36AA8F883A60}"/>
              </a:ext>
            </a:extLst>
          </p:cNvPr>
          <p:cNvSpPr txBox="1"/>
          <p:nvPr/>
        </p:nvSpPr>
        <p:spPr>
          <a:xfrm>
            <a:off x="732148" y="473611"/>
            <a:ext cx="11142482" cy="6247864"/>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in mapping an Entity class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Avoid database tables associated to more than one entity, i.e., one single table in the database should be associated with only one entity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While mapping entity classes and the database tables, it is advised to avoid database tables associated to more than one Entity. </a:t>
            </a:r>
            <a:r>
              <a:rPr lang="en-US" sz="2000" dirty="0" err="1">
                <a:solidFill>
                  <a:schemeClr val="tx1">
                    <a:lumMod val="65000"/>
                    <a:lumOff val="35000"/>
                  </a:schemeClr>
                </a:solidFill>
                <a:effectLst/>
              </a:rPr>
              <a:t>i.e</a:t>
            </a:r>
            <a:r>
              <a:rPr lang="en-US" sz="2000" dirty="0">
                <a:solidFill>
                  <a:schemeClr val="tx1">
                    <a:lumMod val="65000"/>
                    <a:lumOff val="35000"/>
                  </a:schemeClr>
                </a:solidFill>
                <a:effectLst/>
              </a:rPr>
              <a:t>; one single table in the database should be associated with one single entity.</a:t>
            </a:r>
          </a:p>
          <a:p>
            <a:r>
              <a:rPr lang="en-US" sz="2000" dirty="0">
                <a:solidFill>
                  <a:schemeClr val="tx1">
                    <a:lumMod val="65000"/>
                    <a:lumOff val="35000"/>
                  </a:schemeClr>
                </a:solidFill>
                <a:effectLst/>
              </a:rPr>
              <a:t>What can be the possible reason for this?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a scenario where two entities are mapped to the same database table.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problem arises because Hibernate doesn’t know which entity represent the same database record. The disadvantage here is that, developers have to make sure they don’t fetch more than one entity type for the same database table record. Otherwise, this can cause inconsistencies when flushing the persistence context. Hibernate doesn’t refresh any of these entities if we update the other one as it handles them independently.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such cases, review your design and decide which Entity must manage the table.</a:t>
            </a:r>
          </a:p>
          <a:p>
            <a:r>
              <a:rPr lang="en-US" sz="2000" dirty="0">
                <a:solidFill>
                  <a:schemeClr val="tx1">
                    <a:lumMod val="65000"/>
                    <a:lumOff val="35000"/>
                  </a:schemeClr>
                </a:solidFill>
                <a:effectLst/>
              </a:rPr>
              <a:t>Thus, as a best practice while mapping an Entity to a database table, avoid tables associated to more than one Entity.</a:t>
            </a:r>
          </a:p>
        </p:txBody>
      </p:sp>
    </p:spTree>
    <p:extLst>
      <p:ext uri="{BB962C8B-B14F-4D97-AF65-F5344CB8AC3E}">
        <p14:creationId xmlns:p14="http://schemas.microsoft.com/office/powerpoint/2010/main" val="3152219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D41728-094C-D112-53FD-477F6BB481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8DF6340-895E-5B40-5B53-DBFF7ECE826E}"/>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41342B4C-AF46-0986-086C-91A44102BFA1}"/>
              </a:ext>
            </a:extLst>
          </p:cNvPr>
          <p:cNvSpPr txBox="1"/>
          <p:nvPr/>
        </p:nvSpPr>
        <p:spPr>
          <a:xfrm>
            <a:off x="805991" y="636211"/>
            <a:ext cx="10619296" cy="3477875"/>
          </a:xfrm>
          <a:prstGeom prst="rect">
            <a:avLst/>
          </a:prstGeom>
          <a:noFill/>
        </p:spPr>
        <p:txBody>
          <a:bodyPr wrap="square">
            <a:spAutoFit/>
          </a:bodyPr>
          <a:lstStyle/>
          <a:p>
            <a:r>
              <a:rPr lang="en-US" sz="2000" dirty="0">
                <a:solidFill>
                  <a:schemeClr val="tx1">
                    <a:lumMod val="65000"/>
                    <a:lumOff val="35000"/>
                  </a:schemeClr>
                </a:solidFill>
                <a:effectLst/>
              </a:rPr>
              <a:t>In this course, you will understand the concepts of persistence layer by developing a banking application named </a:t>
            </a:r>
            <a:r>
              <a:rPr lang="en-US" sz="2000" dirty="0" err="1">
                <a:solidFill>
                  <a:schemeClr val="tx1">
                    <a:lumMod val="65000"/>
                    <a:lumOff val="35000"/>
                  </a:schemeClr>
                </a:solidFill>
                <a:effectLst/>
              </a:rPr>
              <a:t>hndBank</a:t>
            </a:r>
            <a:r>
              <a:rPr lang="en-US" sz="2000" dirty="0">
                <a:solidFill>
                  <a:schemeClr val="tx1">
                    <a:lumMod val="65000"/>
                    <a:lumOff val="35000"/>
                  </a:schemeClr>
                </a:solidFill>
                <a:effectLst/>
              </a:rPr>
              <a:t> containing multiple modules. One of the modules of this application is Customer module which has the following functionalities: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Add customer</a:t>
            </a:r>
          </a:p>
          <a:p>
            <a:r>
              <a:rPr lang="en-US" sz="2000" dirty="0">
                <a:solidFill>
                  <a:schemeClr val="tx1">
                    <a:lumMod val="65000"/>
                    <a:lumOff val="35000"/>
                  </a:schemeClr>
                </a:solidFill>
                <a:effectLst/>
              </a:rPr>
              <a:t>Edit customer details</a:t>
            </a:r>
          </a:p>
          <a:p>
            <a:r>
              <a:rPr lang="en-US" sz="2000" dirty="0">
                <a:solidFill>
                  <a:schemeClr val="tx1">
                    <a:lumMod val="65000"/>
                    <a:lumOff val="35000"/>
                  </a:schemeClr>
                </a:solidFill>
                <a:effectLst/>
              </a:rPr>
              <a:t>View all customers</a:t>
            </a:r>
          </a:p>
          <a:p>
            <a:r>
              <a:rPr lang="en-US" sz="2000" dirty="0">
                <a:solidFill>
                  <a:schemeClr val="tx1">
                    <a:lumMod val="65000"/>
                    <a:lumOff val="35000"/>
                  </a:schemeClr>
                </a:solidFill>
                <a:effectLst/>
              </a:rPr>
              <a:t>Delete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develop the Customer module of this application using multi-tiered architecture as shown below:</a:t>
            </a:r>
          </a:p>
        </p:txBody>
      </p:sp>
    </p:spTree>
    <p:extLst>
      <p:ext uri="{BB962C8B-B14F-4D97-AF65-F5344CB8AC3E}">
        <p14:creationId xmlns:p14="http://schemas.microsoft.com/office/powerpoint/2010/main" val="4251359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68A946-39BF-9F55-4152-088D768676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D33A281-B142-6338-3B03-56059652887B}"/>
              </a:ext>
            </a:extLst>
          </p:cNvPr>
          <p:cNvSpPr>
            <a:spLocks noGrp="1"/>
          </p:cNvSpPr>
          <p:nvPr>
            <p:ph type="sldNum" sz="quarter" idx="12"/>
          </p:nvPr>
        </p:nvSpPr>
        <p:spPr/>
        <p:txBody>
          <a:bodyPr/>
          <a:lstStyle/>
          <a:p>
            <a:fld id="{4A777409-9C5A-4B07-8E32-19F22F7D558C}" type="slidenum">
              <a:rPr lang="en-IN" smtClean="0"/>
              <a:t>4</a:t>
            </a:fld>
            <a:endParaRPr lang="en-IN" dirty="0"/>
          </a:p>
        </p:txBody>
      </p:sp>
      <p:pic>
        <p:nvPicPr>
          <p:cNvPr id="4" name="Picture 3">
            <a:extLst>
              <a:ext uri="{FF2B5EF4-FFF2-40B4-BE49-F238E27FC236}">
                <a16:creationId xmlns:a16="http://schemas.microsoft.com/office/drawing/2014/main" id="{864B33DC-8428-99C5-9E16-481FDBDC3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7334"/>
            <a:ext cx="12192000" cy="4791744"/>
          </a:xfrm>
          <a:prstGeom prst="rect">
            <a:avLst/>
          </a:prstGeom>
        </p:spPr>
      </p:pic>
    </p:spTree>
    <p:extLst>
      <p:ext uri="{BB962C8B-B14F-4D97-AF65-F5344CB8AC3E}">
        <p14:creationId xmlns:p14="http://schemas.microsoft.com/office/powerpoint/2010/main" val="3425123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9A417A-B9B5-86B6-8B77-17222EC16E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EAA0800-4E28-EED2-A2F1-306268268DB2}"/>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FC8A9D21-9FE7-B141-FF84-B5464E1867BC}"/>
              </a:ext>
            </a:extLst>
          </p:cNvPr>
          <p:cNvSpPr txBox="1"/>
          <p:nvPr/>
        </p:nvSpPr>
        <p:spPr>
          <a:xfrm>
            <a:off x="913614" y="562953"/>
            <a:ext cx="10364771" cy="707886"/>
          </a:xfrm>
          <a:prstGeom prst="rect">
            <a:avLst/>
          </a:prstGeom>
          <a:noFill/>
        </p:spPr>
        <p:txBody>
          <a:bodyPr wrap="square">
            <a:spAutoFit/>
          </a:bodyPr>
          <a:lstStyle/>
          <a:p>
            <a:r>
              <a:rPr lang="en-US" sz="2000" dirty="0">
                <a:solidFill>
                  <a:schemeClr val="tx1">
                    <a:lumMod val="65000"/>
                    <a:lumOff val="35000"/>
                  </a:schemeClr>
                </a:solidFill>
              </a:rPr>
              <a:t>For better understanding, we have considered only Repository implementation to explain the concepts.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6124580-3328-B956-05C6-2596C364F7F7}"/>
              </a:ext>
            </a:extLst>
          </p:cNvPr>
          <p:cNvSpPr txBox="1"/>
          <p:nvPr/>
        </p:nvSpPr>
        <p:spPr>
          <a:xfrm>
            <a:off x="315798" y="1278289"/>
            <a:ext cx="11712804" cy="5016758"/>
          </a:xfrm>
          <a:prstGeom prst="rect">
            <a:avLst/>
          </a:prstGeom>
          <a:noFill/>
        </p:spPr>
        <p:txBody>
          <a:bodyPr wrap="square">
            <a:spAutoFit/>
          </a:bodyPr>
          <a:lstStyle/>
          <a:p>
            <a:r>
              <a:rPr lang="en-US" sz="2000" dirty="0">
                <a:solidFill>
                  <a:schemeClr val="tx1">
                    <a:lumMod val="65000"/>
                    <a:lumOff val="35000"/>
                  </a:schemeClr>
                </a:solidFill>
                <a:effectLst/>
              </a:rPr>
              <a:t>Spring is a popular framework for enterprise application development. For implementing persistence layer, it provides many approaches. The developer can choose appropriate Spring modules such as Spring JDBC or Spring ORM to integrate with JPA, Hibernate etc. for implementing the data access layer of an enterprise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further simplifies development of persistence layer using Spring Data, which is an umbrella project supporting both relational and non-relational databases effectively. It provides a consistent persistent layer code with minimal coding from the developer thereby eliminating a lot of developer effort.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course, you will learn how to develop persistence layer of an application using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 ORM</a:t>
            </a:r>
          </a:p>
          <a:p>
            <a:pPr>
              <a:buFont typeface="Arial" panose="020B0604020202020204" pitchFamily="34" charset="0"/>
              <a:buChar char="•"/>
            </a:pPr>
            <a:r>
              <a:rPr lang="en-US" sz="2000" dirty="0">
                <a:solidFill>
                  <a:schemeClr val="tx1">
                    <a:lumMod val="65000"/>
                    <a:lumOff val="35000"/>
                  </a:schemeClr>
                </a:solidFill>
                <a:effectLst/>
              </a:rPr>
              <a:t>Spring Data</a:t>
            </a:r>
          </a:p>
          <a:p>
            <a:pPr>
              <a:buFont typeface="Arial" panose="020B0604020202020204" pitchFamily="34" charset="0"/>
              <a:buChar char="•"/>
            </a:pPr>
            <a:r>
              <a:rPr lang="en-US" sz="2000" dirty="0">
                <a:solidFill>
                  <a:schemeClr val="tx1">
                    <a:lumMod val="65000"/>
                    <a:lumOff val="35000"/>
                  </a:schemeClr>
                </a:solidFill>
                <a:effectLst/>
              </a:rPr>
              <a:t>Spring JDBC (refer to appendix)</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start learning Spring ORM.</a:t>
            </a:r>
          </a:p>
        </p:txBody>
      </p:sp>
    </p:spTree>
    <p:extLst>
      <p:ext uri="{BB962C8B-B14F-4D97-AF65-F5344CB8AC3E}">
        <p14:creationId xmlns:p14="http://schemas.microsoft.com/office/powerpoint/2010/main" val="2834160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279A8-0247-5805-CC75-FE4F7A0E553B}"/>
              </a:ext>
            </a:extLst>
          </p:cNvPr>
          <p:cNvSpPr>
            <a:spLocks noGrp="1"/>
          </p:cNvSpPr>
          <p:nvPr>
            <p:ph type="title"/>
          </p:nvPr>
        </p:nvSpPr>
        <p:spPr>
          <a:xfrm>
            <a:off x="838200" y="681037"/>
            <a:ext cx="10515600" cy="1325563"/>
          </a:xfrm>
        </p:spPr>
        <p:txBody>
          <a:bodyPr/>
          <a:lstStyle/>
          <a:p>
            <a:pPr algn="ctr"/>
            <a:r>
              <a:rPr lang="en-IN" b="1" dirty="0"/>
              <a:t>Object Relational Mapping </a:t>
            </a:r>
            <a:br>
              <a:rPr lang="en-IN" b="1" dirty="0"/>
            </a:br>
            <a:endParaRPr lang="en-IN" dirty="0"/>
          </a:p>
        </p:txBody>
      </p:sp>
      <p:sp>
        <p:nvSpPr>
          <p:cNvPr id="3" name="Content Placeholder 2">
            <a:extLst>
              <a:ext uri="{FF2B5EF4-FFF2-40B4-BE49-F238E27FC236}">
                <a16:creationId xmlns:a16="http://schemas.microsoft.com/office/drawing/2014/main" id="{2A6AC2FF-3AB7-14E9-565F-D8C27FBF161A}"/>
              </a:ext>
            </a:extLst>
          </p:cNvPr>
          <p:cNvSpPr>
            <a:spLocks noGrp="1"/>
          </p:cNvSpPr>
          <p:nvPr>
            <p:ph idx="1"/>
          </p:nvPr>
        </p:nvSpPr>
        <p:spPr>
          <a:xfrm>
            <a:off x="838200" y="1589955"/>
            <a:ext cx="10515600" cy="4351338"/>
          </a:xfrm>
        </p:spPr>
        <p:txBody>
          <a:bodyPr>
            <a:normAutofit/>
          </a:bodyPr>
          <a:lstStyle/>
          <a:p>
            <a:pPr marL="0" indent="0">
              <a:buNone/>
            </a:pPr>
            <a:r>
              <a:rPr lang="en-US" sz="2000" dirty="0">
                <a:solidFill>
                  <a:schemeClr val="tx1">
                    <a:lumMod val="65000"/>
                    <a:lumOff val="35000"/>
                  </a:schemeClr>
                </a:solidFill>
                <a:effectLst/>
              </a:rPr>
              <a:t>You already know how to use JDBC for developing persistence layer of an application. The JDBC code involves both Java objects (object model) and SQL queries (relational model). This makes it difficult to use because object model needs to be converted to relational model and vice versa. For example, for executing SQL select query the values present in Java object needs to be copied into SQL query but this conversion is not easy because of paradigm mismatch between object and relational model. This paradigm mismatch is called as </a:t>
            </a:r>
            <a:r>
              <a:rPr lang="en-US" sz="2000" b="1" dirty="0">
                <a:solidFill>
                  <a:schemeClr val="tx1">
                    <a:lumMod val="65000"/>
                    <a:lumOff val="35000"/>
                  </a:schemeClr>
                </a:solidFill>
                <a:effectLst/>
              </a:rPr>
              <a:t>Object-Relational Impedance Mismatch</a:t>
            </a:r>
            <a:r>
              <a:rPr lang="en-US" sz="2000" dirty="0">
                <a:solidFill>
                  <a:schemeClr val="tx1">
                    <a:lumMod val="65000"/>
                    <a:lumOff val="35000"/>
                  </a:schemeClr>
                </a:solidFill>
                <a:effectLst/>
              </a:rPr>
              <a:t> and it exposes following problems :</a:t>
            </a:r>
          </a:p>
          <a:p>
            <a:pPr marL="0" indent="0">
              <a:buNone/>
            </a:pPr>
            <a:r>
              <a:rPr lang="en-US" sz="2000" b="1" dirty="0">
                <a:solidFill>
                  <a:schemeClr val="tx1">
                    <a:lumMod val="65000"/>
                    <a:lumOff val="35000"/>
                  </a:schemeClr>
                </a:solidFill>
                <a:effectLst/>
              </a:rPr>
              <a:t>Problem of Granularity</a:t>
            </a:r>
            <a:endParaRPr lang="en-US" sz="2000" dirty="0">
              <a:solidFill>
                <a:schemeClr val="tx1">
                  <a:lumMod val="65000"/>
                  <a:lumOff val="35000"/>
                </a:schemeClr>
              </a:solidFill>
              <a:effectLst/>
            </a:endParaRPr>
          </a:p>
          <a:p>
            <a:pPr marL="0" indent="0">
              <a:buNone/>
            </a:pPr>
            <a:r>
              <a:rPr lang="en-US" sz="2000" dirty="0">
                <a:solidFill>
                  <a:schemeClr val="tx1">
                    <a:lumMod val="65000"/>
                    <a:lumOff val="35000"/>
                  </a:schemeClr>
                </a:solidFill>
                <a:effectLst/>
              </a:rPr>
              <a:t>This problem is that in object model, data can be present in more than one object but in relational model it is present in one table, </a:t>
            </a:r>
            <a:r>
              <a:rPr lang="en-US" sz="2000" dirty="0" err="1">
                <a:solidFill>
                  <a:schemeClr val="tx1">
                    <a:lumMod val="65000"/>
                    <a:lumOff val="35000"/>
                  </a:schemeClr>
                </a:solidFill>
                <a:effectLst/>
              </a:rPr>
              <a:t>i.e</a:t>
            </a:r>
            <a:r>
              <a:rPr lang="en-US" sz="2000" dirty="0">
                <a:solidFill>
                  <a:schemeClr val="tx1">
                    <a:lumMod val="65000"/>
                    <a:lumOff val="35000"/>
                  </a:schemeClr>
                </a:solidFill>
                <a:effectLst/>
              </a:rPr>
              <a:t> the object model is more granular than the relational model. For example, in object model you can have two separate classes, one for customer and the other for his address but in relational model, data about customer and his address can be stored in single table as shown below:</a:t>
            </a:r>
          </a:p>
          <a:p>
            <a:pPr marL="0" indent="0">
              <a:buNone/>
            </a:pPr>
            <a:r>
              <a:rPr lang="en-US" sz="2000" dirty="0">
                <a:solidFill>
                  <a:schemeClr val="tx1">
                    <a:lumMod val="65000"/>
                    <a:lumOff val="35000"/>
                  </a:schemeClr>
                </a:solidFill>
                <a:effectLst/>
              </a:rPr>
              <a:t> </a:t>
            </a:r>
          </a:p>
          <a:p>
            <a:pPr marL="0" indent="0">
              <a:buNone/>
            </a:pPr>
            <a:endParaRPr lang="en-IN" sz="2000" dirty="0"/>
          </a:p>
        </p:txBody>
      </p:sp>
      <p:sp>
        <p:nvSpPr>
          <p:cNvPr id="4" name="Footer Placeholder 3">
            <a:extLst>
              <a:ext uri="{FF2B5EF4-FFF2-40B4-BE49-F238E27FC236}">
                <a16:creationId xmlns:a16="http://schemas.microsoft.com/office/drawing/2014/main" id="{92D56229-C7C6-2E83-C206-EBA73ECA290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91FF222-27CF-5212-F139-2D00705F1FD6}"/>
              </a:ext>
            </a:extLst>
          </p:cNvPr>
          <p:cNvSpPr>
            <a:spLocks noGrp="1"/>
          </p:cNvSpPr>
          <p:nvPr>
            <p:ph type="sldNum" sz="quarter" idx="12"/>
          </p:nvPr>
        </p:nvSpPr>
        <p:spPr/>
        <p:txBody>
          <a:bodyPr/>
          <a:lstStyle/>
          <a:p>
            <a:fld id="{4A777409-9C5A-4B07-8E32-19F22F7D558C}" type="slidenum">
              <a:rPr lang="en-IN" smtClean="0"/>
              <a:t>6</a:t>
            </a:fld>
            <a:endParaRPr lang="en-IN" dirty="0"/>
          </a:p>
        </p:txBody>
      </p:sp>
    </p:spTree>
    <p:extLst>
      <p:ext uri="{BB962C8B-B14F-4D97-AF65-F5344CB8AC3E}">
        <p14:creationId xmlns:p14="http://schemas.microsoft.com/office/powerpoint/2010/main" val="4048558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C096BB-8A11-DED5-402C-F50B928869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624560A-CB61-664B-BEA2-CA6D8FF4CFD7}"/>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460B7172-0891-8822-F19D-3BB0C91AA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207" y="506363"/>
            <a:ext cx="8173591" cy="2200582"/>
          </a:xfrm>
          <a:prstGeom prst="rect">
            <a:avLst/>
          </a:prstGeom>
        </p:spPr>
      </p:pic>
      <p:sp>
        <p:nvSpPr>
          <p:cNvPr id="7" name="TextBox 6">
            <a:extLst>
              <a:ext uri="{FF2B5EF4-FFF2-40B4-BE49-F238E27FC236}">
                <a16:creationId xmlns:a16="http://schemas.microsoft.com/office/drawing/2014/main" id="{A8EF74AD-41B2-772E-8A87-BE07FB15F7C8}"/>
              </a:ext>
            </a:extLst>
          </p:cNvPr>
          <p:cNvSpPr txBox="1"/>
          <p:nvPr/>
        </p:nvSpPr>
        <p:spPr>
          <a:xfrm>
            <a:off x="244311" y="2822491"/>
            <a:ext cx="11703378" cy="1015663"/>
          </a:xfrm>
          <a:prstGeom prst="rect">
            <a:avLst/>
          </a:prstGeom>
          <a:noFill/>
        </p:spPr>
        <p:txBody>
          <a:bodyPr wrap="square">
            <a:spAutoFit/>
          </a:bodyPr>
          <a:lstStyle/>
          <a:p>
            <a:r>
              <a:rPr lang="en-US" sz="2000" b="1" dirty="0">
                <a:solidFill>
                  <a:schemeClr val="tx1">
                    <a:lumMod val="65000"/>
                    <a:lumOff val="35000"/>
                  </a:schemeClr>
                </a:solidFill>
                <a:effectLst/>
              </a:rPr>
              <a:t>Problem of Inheritance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in object model, you can create classes having inheritance relationship but in relational model there is nothing that can define inheritance.</a:t>
            </a:r>
          </a:p>
        </p:txBody>
      </p:sp>
      <p:pic>
        <p:nvPicPr>
          <p:cNvPr id="9" name="Picture 8">
            <a:extLst>
              <a:ext uri="{FF2B5EF4-FFF2-40B4-BE49-F238E27FC236}">
                <a16:creationId xmlns:a16="http://schemas.microsoft.com/office/drawing/2014/main" id="{15C101DB-2000-42B1-4077-74449156FD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812" y="3838154"/>
            <a:ext cx="7916380" cy="3019846"/>
          </a:xfrm>
          <a:prstGeom prst="rect">
            <a:avLst/>
          </a:prstGeom>
        </p:spPr>
      </p:pic>
    </p:spTree>
    <p:extLst>
      <p:ext uri="{BB962C8B-B14F-4D97-AF65-F5344CB8AC3E}">
        <p14:creationId xmlns:p14="http://schemas.microsoft.com/office/powerpoint/2010/main" val="3302645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A534B9-E920-A5BA-A18A-7AEAC8A682E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638084D-2D33-D640-5616-E5F77E66BFE0}"/>
              </a:ext>
            </a:extLst>
          </p:cNvPr>
          <p:cNvSpPr>
            <a:spLocks noGrp="1"/>
          </p:cNvSpPr>
          <p:nvPr>
            <p:ph type="sldNum" sz="quarter" idx="12"/>
          </p:nvPr>
        </p:nvSpPr>
        <p:spPr/>
        <p:txBody>
          <a:bodyPr/>
          <a:lstStyle/>
          <a:p>
            <a:fld id="{4A777409-9C5A-4B07-8E32-19F22F7D558C}" type="slidenum">
              <a:rPr lang="en-IN" smtClean="0"/>
              <a:t>8</a:t>
            </a:fld>
            <a:endParaRPr lang="en-IN" dirty="0"/>
          </a:p>
        </p:txBody>
      </p:sp>
      <p:sp>
        <p:nvSpPr>
          <p:cNvPr id="5" name="TextBox 4">
            <a:extLst>
              <a:ext uri="{FF2B5EF4-FFF2-40B4-BE49-F238E27FC236}">
                <a16:creationId xmlns:a16="http://schemas.microsoft.com/office/drawing/2014/main" id="{730B760A-A35B-FC99-88E4-78BC87AEE375}"/>
              </a:ext>
            </a:extLst>
          </p:cNvPr>
          <p:cNvSpPr txBox="1"/>
          <p:nvPr/>
        </p:nvSpPr>
        <p:spPr>
          <a:xfrm>
            <a:off x="834271" y="578931"/>
            <a:ext cx="10949233" cy="3477875"/>
          </a:xfrm>
          <a:prstGeom prst="rect">
            <a:avLst/>
          </a:prstGeom>
          <a:noFill/>
        </p:spPr>
        <p:txBody>
          <a:bodyPr wrap="square">
            <a:spAutoFit/>
          </a:bodyPr>
          <a:lstStyle/>
          <a:p>
            <a:r>
              <a:rPr lang="en-US" sz="2000" b="1" dirty="0">
                <a:solidFill>
                  <a:schemeClr val="tx1">
                    <a:lumMod val="65000"/>
                    <a:lumOff val="35000"/>
                  </a:schemeClr>
                </a:solidFill>
                <a:effectLst/>
              </a:rPr>
              <a:t>Problem of Identity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the way in which equality of two objects is defined in object model is different for the way equality of two rows of a table is defined in relational model. For example, two rows in a table are same if they have same primary key values but two Java objects are equal if equals() method returns true.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of Associations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in object model, associations between objects is represented using references but in relational model, associations between tables is represented by foreign keys. Also, associations between objects can be unidirectional or bidirectional. However, in associations between tables there is no way to store information about directionality of relationship.</a:t>
            </a:r>
          </a:p>
        </p:txBody>
      </p:sp>
      <p:pic>
        <p:nvPicPr>
          <p:cNvPr id="7" name="Picture 6">
            <a:extLst>
              <a:ext uri="{FF2B5EF4-FFF2-40B4-BE49-F238E27FC236}">
                <a16:creationId xmlns:a16="http://schemas.microsoft.com/office/drawing/2014/main" id="{5E43F519-3714-9197-8E58-5B41CD02F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405" y="3987538"/>
            <a:ext cx="8068801" cy="2895674"/>
          </a:xfrm>
          <a:prstGeom prst="rect">
            <a:avLst/>
          </a:prstGeom>
        </p:spPr>
      </p:pic>
    </p:spTree>
    <p:extLst>
      <p:ext uri="{BB962C8B-B14F-4D97-AF65-F5344CB8AC3E}">
        <p14:creationId xmlns:p14="http://schemas.microsoft.com/office/powerpoint/2010/main" val="3024817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E37D04-CBB9-A7D2-72D6-700D7AF137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016BE9-EB36-3B07-F6B7-242AF955B851}"/>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7" name="TextBox 6">
            <a:extLst>
              <a:ext uri="{FF2B5EF4-FFF2-40B4-BE49-F238E27FC236}">
                <a16:creationId xmlns:a16="http://schemas.microsoft.com/office/drawing/2014/main" id="{A6F02DC7-19ED-974B-6669-BA6ACC4EF1CC}"/>
              </a:ext>
            </a:extLst>
          </p:cNvPr>
          <p:cNvSpPr txBox="1"/>
          <p:nvPr/>
        </p:nvSpPr>
        <p:spPr>
          <a:xfrm>
            <a:off x="853126" y="604310"/>
            <a:ext cx="10500674" cy="3477875"/>
          </a:xfrm>
          <a:prstGeom prst="rect">
            <a:avLst/>
          </a:prstGeom>
          <a:noFill/>
        </p:spPr>
        <p:txBody>
          <a:bodyPr wrap="square">
            <a:spAutoFit/>
          </a:bodyPr>
          <a:lstStyle/>
          <a:p>
            <a:r>
              <a:rPr lang="en-US" sz="2000" b="1" dirty="0">
                <a:solidFill>
                  <a:schemeClr val="tx1">
                    <a:lumMod val="65000"/>
                    <a:lumOff val="35000"/>
                  </a:schemeClr>
                </a:solidFill>
                <a:effectLst/>
              </a:rPr>
              <a:t>Problem of Data Navigation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the way you access data in object model is different from the way you do it in a relational database. For example, in Java you navigate across association relationships using dot(.) operator but in relational model you navigate across related tables using joins.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handle these problems, a technique called as </a:t>
            </a:r>
            <a:r>
              <a:rPr lang="en-US" sz="2000" b="1" dirty="0">
                <a:solidFill>
                  <a:schemeClr val="tx1">
                    <a:lumMod val="65000"/>
                    <a:lumOff val="35000"/>
                  </a:schemeClr>
                </a:solidFill>
                <a:effectLst/>
              </a:rPr>
              <a:t>Object-Relational Mapping (ORM)</a:t>
            </a:r>
            <a:r>
              <a:rPr lang="en-US" sz="2000" dirty="0">
                <a:solidFill>
                  <a:schemeClr val="tx1">
                    <a:lumMod val="65000"/>
                    <a:lumOff val="35000"/>
                  </a:schemeClr>
                </a:solidFill>
                <a:effectLst/>
              </a:rPr>
              <a:t> was introduced. It handles object relational impedance mismatch by providing a way to map Java objects to tables so that object model can be automatically translated to relation model and vice versa, allowing developers to focus only on the object model.</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learn about ORM in detail.</a:t>
            </a:r>
          </a:p>
        </p:txBody>
      </p:sp>
    </p:spTree>
    <p:extLst>
      <p:ext uri="{BB962C8B-B14F-4D97-AF65-F5344CB8AC3E}">
        <p14:creationId xmlns:p14="http://schemas.microsoft.com/office/powerpoint/2010/main" val="637846027"/>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1020</TotalTime>
  <Words>2620</Words>
  <Application>Microsoft Office PowerPoint</Application>
  <PresentationFormat>Widescreen</PresentationFormat>
  <Paragraphs>249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1_Office Theme</vt:lpstr>
      <vt:lpstr>Persistence Layer using Spring Boot</vt:lpstr>
      <vt:lpstr>Introduction to Persistence Layer </vt:lpstr>
      <vt:lpstr>PowerPoint Presentation</vt:lpstr>
      <vt:lpstr>PowerPoint Presentation</vt:lpstr>
      <vt:lpstr>PowerPoint Presentation</vt:lpstr>
      <vt:lpstr>Object Relational Mapping  </vt:lpstr>
      <vt:lpstr>PowerPoint Presentation</vt:lpstr>
      <vt:lpstr>PowerPoint Presentation</vt:lpstr>
      <vt:lpstr>PowerPoint Presentation</vt:lpstr>
      <vt:lpstr>PowerPoint Presentation</vt:lpstr>
      <vt:lpstr>Java Persistence API (JPA)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Persistence Layer using Spring Boot</dc:title>
  <dc:creator>Abhi A.b</dc:creator>
  <cp:lastModifiedBy>Harshada Sawant</cp:lastModifiedBy>
  <cp:revision>15</cp:revision>
  <dcterms:created xsi:type="dcterms:W3CDTF">2022-10-17T10:52:00Z</dcterms:created>
  <dcterms:modified xsi:type="dcterms:W3CDTF">2022-10-25T04:07:08Z</dcterms:modified>
</cp:coreProperties>
</file>