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 id="415" r:id="rId155"/>
    <p:sldId id="416" r:id="rId156"/>
    <p:sldId id="417" r:id="rId157"/>
    <p:sldId id="418" r:id="rId158"/>
    <p:sldId id="419" r:id="rId159"/>
    <p:sldId id="420" r:id="rId160"/>
    <p:sldId id="421" r:id="rId161"/>
    <p:sldId id="422" r:id="rId162"/>
    <p:sldId id="423" r:id="rId163"/>
    <p:sldId id="424" r:id="rId164"/>
    <p:sldId id="425" r:id="rId165"/>
    <p:sldId id="426" r:id="rId166"/>
    <p:sldId id="427" r:id="rId167"/>
    <p:sldId id="428" r:id="rId168"/>
    <p:sldId id="429" r:id="rId169"/>
    <p:sldId id="430" r:id="rId170"/>
    <p:sldId id="431" r:id="rId171"/>
    <p:sldId id="432" r:id="rId172"/>
    <p:sldId id="433" r:id="rId173"/>
    <p:sldId id="434" r:id="rId174"/>
    <p:sldId id="435" r:id="rId175"/>
    <p:sldId id="436" r:id="rId176"/>
    <p:sldId id="437" r:id="rId177"/>
    <p:sldId id="438" r:id="rId178"/>
    <p:sldId id="439" r:id="rId179"/>
    <p:sldId id="440" r:id="rId180"/>
    <p:sldId id="441" r:id="rId181"/>
    <p:sldId id="442"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26-10-2022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26-10-2022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26-10-2022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26-10-2022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26-10-2022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26-10-2022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26-10-2022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26-10-2022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26-10-2022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26-10-2022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26-10-2022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26-10-2022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16151976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37450696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28F02E-F4AF-7104-D814-50F1AEA699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E6F10A-A6CD-A3C3-E7A2-6F8DC7F139E9}"/>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3CE85FDF-1BB1-1699-5316-3D19172A343B}"/>
              </a:ext>
            </a:extLst>
          </p:cNvPr>
          <p:cNvSpPr txBox="1"/>
          <p:nvPr/>
        </p:nvSpPr>
        <p:spPr>
          <a:xfrm>
            <a:off x="989028" y="541198"/>
            <a:ext cx="991778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maximum balance of account: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4E3D913-01AB-BA4F-0198-1D100355850F}"/>
              </a:ext>
            </a:extLst>
          </p:cNvPr>
          <p:cNvSpPr txBox="1"/>
          <p:nvPr/>
        </p:nvSpPr>
        <p:spPr>
          <a:xfrm>
            <a:off x="989029" y="1040818"/>
            <a:ext cx="6099142" cy="369332"/>
          </a:xfrm>
          <a:prstGeom prst="rect">
            <a:avLst/>
          </a:prstGeom>
          <a:noFill/>
        </p:spPr>
        <p:txBody>
          <a:bodyPr wrap="square">
            <a:spAutoFit/>
          </a:bodyPr>
          <a:lstStyle/>
          <a:p>
            <a:r>
              <a:rPr lang="en-IN" dirty="0"/>
              <a:t>SELECT MAX(</a:t>
            </a:r>
            <a:r>
              <a:rPr lang="en-IN" dirty="0" err="1"/>
              <a:t>a.balance</a:t>
            </a:r>
            <a:r>
              <a:rPr lang="en-IN" dirty="0"/>
              <a:t>) FROM Account a</a:t>
            </a:r>
          </a:p>
        </p:txBody>
      </p:sp>
      <p:sp>
        <p:nvSpPr>
          <p:cNvPr id="9" name="TextBox 8">
            <a:extLst>
              <a:ext uri="{FF2B5EF4-FFF2-40B4-BE49-F238E27FC236}">
                <a16:creationId xmlns:a16="http://schemas.microsoft.com/office/drawing/2014/main" id="{F38B29E9-CF5B-6195-E38C-9B2716BB3ECB}"/>
              </a:ext>
            </a:extLst>
          </p:cNvPr>
          <p:cNvSpPr txBox="1"/>
          <p:nvPr/>
        </p:nvSpPr>
        <p:spPr>
          <a:xfrm>
            <a:off x="287517" y="1644133"/>
            <a:ext cx="6099142" cy="461665"/>
          </a:xfrm>
          <a:prstGeom prst="rect">
            <a:avLst/>
          </a:prstGeom>
          <a:noFill/>
        </p:spPr>
        <p:txBody>
          <a:bodyPr wrap="square">
            <a:spAutoFit/>
          </a:bodyPr>
          <a:lstStyle/>
          <a:p>
            <a:r>
              <a:rPr lang="en-IN" sz="2400" b="1" dirty="0"/>
              <a:t>JPQL String Functions </a:t>
            </a:r>
          </a:p>
        </p:txBody>
      </p:sp>
      <p:sp>
        <p:nvSpPr>
          <p:cNvPr id="11" name="TextBox 10">
            <a:extLst>
              <a:ext uri="{FF2B5EF4-FFF2-40B4-BE49-F238E27FC236}">
                <a16:creationId xmlns:a16="http://schemas.microsoft.com/office/drawing/2014/main" id="{B94156F8-7BDC-C056-064C-C6F80466B7F4}"/>
              </a:ext>
            </a:extLst>
          </p:cNvPr>
          <p:cNvSpPr txBox="1"/>
          <p:nvPr/>
        </p:nvSpPr>
        <p:spPr>
          <a:xfrm>
            <a:off x="287517" y="2211986"/>
            <a:ext cx="11524269" cy="1323439"/>
          </a:xfrm>
          <a:prstGeom prst="rect">
            <a:avLst/>
          </a:prstGeom>
          <a:noFill/>
        </p:spPr>
        <p:txBody>
          <a:bodyPr wrap="square">
            <a:spAutoFit/>
          </a:bodyPr>
          <a:lstStyle/>
          <a:p>
            <a:r>
              <a:rPr lang="en-US" sz="2000" b="1" dirty="0">
                <a:solidFill>
                  <a:schemeClr val="tx1">
                    <a:lumMod val="65000"/>
                    <a:lumOff val="35000"/>
                  </a:schemeClr>
                </a:solidFill>
                <a:effectLst/>
              </a:rPr>
              <a:t>String Functions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JPQL provides string functions. These functions can be used WHERE and SELECT clause of query. The following table shows some of the string functions:</a:t>
            </a:r>
          </a:p>
        </p:txBody>
      </p:sp>
      <p:pic>
        <p:nvPicPr>
          <p:cNvPr id="13" name="Picture 12">
            <a:extLst>
              <a:ext uri="{FF2B5EF4-FFF2-40B4-BE49-F238E27FC236}">
                <a16:creationId xmlns:a16="http://schemas.microsoft.com/office/drawing/2014/main" id="{1FF75659-D015-9465-8714-4D6514B8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46" y="3682936"/>
            <a:ext cx="8468907" cy="2410161"/>
          </a:xfrm>
          <a:prstGeom prst="rect">
            <a:avLst/>
          </a:prstGeom>
        </p:spPr>
      </p:pic>
    </p:spTree>
    <p:extLst>
      <p:ext uri="{BB962C8B-B14F-4D97-AF65-F5344CB8AC3E}">
        <p14:creationId xmlns:p14="http://schemas.microsoft.com/office/powerpoint/2010/main" val="40565484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8378F8-3636-D6A9-8B9B-EBE68EE494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27D2B-422C-38AE-044E-D4110C9B0F0C}"/>
              </a:ext>
            </a:extLst>
          </p:cNvPr>
          <p:cNvSpPr>
            <a:spLocks noGrp="1"/>
          </p:cNvSpPr>
          <p:nvPr>
            <p:ph type="sldNum" sz="quarter" idx="12"/>
          </p:nvPr>
        </p:nvSpPr>
        <p:spPr/>
        <p:txBody>
          <a:bodyPr/>
          <a:lstStyle/>
          <a:p>
            <a:fld id="{4A777409-9C5A-4B07-8E32-19F22F7D558C}" type="slidenum">
              <a:rPr lang="en-IN" smtClean="0"/>
              <a:t>149</a:t>
            </a:fld>
            <a:endParaRPr lang="en-IN" dirty="0"/>
          </a:p>
        </p:txBody>
      </p:sp>
      <p:pic>
        <p:nvPicPr>
          <p:cNvPr id="5" name="Picture 4">
            <a:extLst>
              <a:ext uri="{FF2B5EF4-FFF2-40B4-BE49-F238E27FC236}">
                <a16:creationId xmlns:a16="http://schemas.microsoft.com/office/drawing/2014/main" id="{10016656-0970-6D15-FDEC-98651DC0C82D}"/>
              </a:ext>
            </a:extLst>
          </p:cNvPr>
          <p:cNvPicPr>
            <a:picLocks noChangeAspect="1"/>
          </p:cNvPicPr>
          <p:nvPr/>
        </p:nvPicPr>
        <p:blipFill>
          <a:blip r:embed="rId2"/>
          <a:stretch>
            <a:fillRect/>
          </a:stretch>
        </p:blipFill>
        <p:spPr>
          <a:xfrm>
            <a:off x="0" y="1130216"/>
            <a:ext cx="12192000" cy="3705735"/>
          </a:xfrm>
          <a:prstGeom prst="rect">
            <a:avLst/>
          </a:prstGeom>
        </p:spPr>
      </p:pic>
    </p:spTree>
    <p:extLst>
      <p:ext uri="{BB962C8B-B14F-4D97-AF65-F5344CB8AC3E}">
        <p14:creationId xmlns:p14="http://schemas.microsoft.com/office/powerpoint/2010/main" val="26153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071A4A-F6BA-6750-3C1A-1F87E6B225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289A5E-3455-F522-AC95-B718D6995C7E}"/>
              </a:ext>
            </a:extLst>
          </p:cNvPr>
          <p:cNvSpPr>
            <a:spLocks noGrp="1"/>
          </p:cNvSpPr>
          <p:nvPr>
            <p:ph type="sldNum" sz="quarter" idx="12"/>
          </p:nvPr>
        </p:nvSpPr>
        <p:spPr/>
        <p:txBody>
          <a:bodyPr/>
          <a:lstStyle/>
          <a:p>
            <a:fld id="{4A777409-9C5A-4B07-8E32-19F22F7D558C}" type="slidenum">
              <a:rPr lang="en-IN" smtClean="0"/>
              <a:t>150</a:t>
            </a:fld>
            <a:endParaRPr lang="en-IN" dirty="0"/>
          </a:p>
        </p:txBody>
      </p:sp>
      <p:sp>
        <p:nvSpPr>
          <p:cNvPr id="5" name="TextBox 4">
            <a:extLst>
              <a:ext uri="{FF2B5EF4-FFF2-40B4-BE49-F238E27FC236}">
                <a16:creationId xmlns:a16="http://schemas.microsoft.com/office/drawing/2014/main" id="{B2419BCC-1F7E-309F-7321-F0875C83626C}"/>
              </a:ext>
            </a:extLst>
          </p:cNvPr>
          <p:cNvSpPr txBox="1"/>
          <p:nvPr/>
        </p:nvSpPr>
        <p:spPr>
          <a:xfrm>
            <a:off x="989028" y="572380"/>
            <a:ext cx="9908357" cy="400110"/>
          </a:xfrm>
          <a:prstGeom prst="rect">
            <a:avLst/>
          </a:prstGeom>
          <a:noFill/>
        </p:spPr>
        <p:txBody>
          <a:bodyPr wrap="square">
            <a:spAutoFit/>
          </a:bodyPr>
          <a:lstStyle/>
          <a:p>
            <a:r>
              <a:rPr lang="en-US" sz="2000" b="1" dirty="0">
                <a:solidFill>
                  <a:schemeClr val="tx1">
                    <a:lumMod val="65000"/>
                    <a:lumOff val="35000"/>
                  </a:schemeClr>
                </a:solidFill>
              </a:rPr>
              <a:t>Grouping and Ordering – The GROUP BY, HAVING and ORDER BY clause </a:t>
            </a:r>
          </a:p>
        </p:txBody>
      </p:sp>
      <p:sp>
        <p:nvSpPr>
          <p:cNvPr id="7" name="TextBox 6">
            <a:extLst>
              <a:ext uri="{FF2B5EF4-FFF2-40B4-BE49-F238E27FC236}">
                <a16:creationId xmlns:a16="http://schemas.microsoft.com/office/drawing/2014/main" id="{2D984199-7A19-FB1F-FCD3-869088F398F7}"/>
              </a:ext>
            </a:extLst>
          </p:cNvPr>
          <p:cNvSpPr txBox="1"/>
          <p:nvPr/>
        </p:nvSpPr>
        <p:spPr>
          <a:xfrm>
            <a:off x="138651" y="1140891"/>
            <a:ext cx="11609109"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GROUP BY</a:t>
            </a:r>
            <a:r>
              <a:rPr lang="en-US" sz="2000" dirty="0">
                <a:solidFill>
                  <a:schemeClr val="tx1">
                    <a:lumMod val="65000"/>
                    <a:lumOff val="35000"/>
                  </a:schemeClr>
                </a:solidFill>
              </a:rPr>
              <a:t> clause is used for defining query results into groups. For example, the following query groups the customers by their city and returns the number of customers per city:</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2141C98-99A0-AB24-4545-3BD9EB4B7436}"/>
              </a:ext>
            </a:extLst>
          </p:cNvPr>
          <p:cNvSpPr txBox="1"/>
          <p:nvPr/>
        </p:nvSpPr>
        <p:spPr>
          <a:xfrm>
            <a:off x="138651" y="2017178"/>
            <a:ext cx="6099142"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endParaRPr lang="en-IN" dirty="0"/>
          </a:p>
        </p:txBody>
      </p:sp>
      <p:sp>
        <p:nvSpPr>
          <p:cNvPr id="11" name="TextBox 10">
            <a:extLst>
              <a:ext uri="{FF2B5EF4-FFF2-40B4-BE49-F238E27FC236}">
                <a16:creationId xmlns:a16="http://schemas.microsoft.com/office/drawing/2014/main" id="{185CA300-067C-2BCF-05E8-5D0C90FA2FE0}"/>
              </a:ext>
            </a:extLst>
          </p:cNvPr>
          <p:cNvSpPr txBox="1"/>
          <p:nvPr/>
        </p:nvSpPr>
        <p:spPr>
          <a:xfrm>
            <a:off x="138651" y="2554911"/>
            <a:ext cx="11833390"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HAVING</a:t>
            </a:r>
            <a:r>
              <a:rPr lang="en-US" sz="2000" dirty="0">
                <a:solidFill>
                  <a:schemeClr val="tx1">
                    <a:lumMod val="65000"/>
                    <a:lumOff val="35000"/>
                  </a:schemeClr>
                </a:solidFill>
              </a:rPr>
              <a:t> clause is used with the GROUP BY clause to filter the groups. For example, the following query groups customers by their city and returns the number of customers in city </a:t>
            </a:r>
            <a:r>
              <a:rPr lang="en-US" sz="2000" dirty="0" err="1">
                <a:solidFill>
                  <a:schemeClr val="tx1">
                    <a:lumMod val="65000"/>
                    <a:lumOff val="35000"/>
                  </a:schemeClr>
                </a:solidFill>
              </a:rPr>
              <a:t>Seatle</a:t>
            </a:r>
            <a:r>
              <a:rPr lang="en-US" sz="2000" dirty="0">
                <a:solidFill>
                  <a:schemeClr val="tx1">
                    <a:lumMod val="65000"/>
                    <a:lumOff val="35000"/>
                  </a:schemeClr>
                </a:solidFill>
              </a:rPr>
              <a:t> or Vancouver:</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15A1FFB7-E878-1483-5806-0D8F0ACCA1FC}"/>
              </a:ext>
            </a:extLst>
          </p:cNvPr>
          <p:cNvSpPr txBox="1"/>
          <p:nvPr/>
        </p:nvSpPr>
        <p:spPr>
          <a:xfrm>
            <a:off x="138651" y="3429000"/>
            <a:ext cx="11833390"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r>
              <a:rPr lang="en-IN" dirty="0"/>
              <a:t> HAVING </a:t>
            </a:r>
            <a:r>
              <a:rPr lang="en-IN" dirty="0" err="1"/>
              <a:t>c.city</a:t>
            </a:r>
            <a:r>
              <a:rPr lang="en-IN" dirty="0"/>
              <a:t> IN ('</a:t>
            </a:r>
            <a:r>
              <a:rPr lang="en-IN" dirty="0" err="1"/>
              <a:t>Seatle</a:t>
            </a:r>
            <a:r>
              <a:rPr lang="en-IN" dirty="0"/>
              <a:t>','Vancouver')</a:t>
            </a:r>
          </a:p>
        </p:txBody>
      </p:sp>
      <p:sp>
        <p:nvSpPr>
          <p:cNvPr id="15" name="TextBox 14">
            <a:extLst>
              <a:ext uri="{FF2B5EF4-FFF2-40B4-BE49-F238E27FC236}">
                <a16:creationId xmlns:a16="http://schemas.microsoft.com/office/drawing/2014/main" id="{A230E8C2-7AC1-5246-2E42-9DBBA79248E1}"/>
              </a:ext>
            </a:extLst>
          </p:cNvPr>
          <p:cNvSpPr txBox="1"/>
          <p:nvPr/>
        </p:nvSpPr>
        <p:spPr>
          <a:xfrm>
            <a:off x="138651" y="3993561"/>
            <a:ext cx="1173912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ORDER BY</a:t>
            </a:r>
            <a:r>
              <a:rPr lang="en-US" sz="2000" dirty="0">
                <a:solidFill>
                  <a:schemeClr val="tx1">
                    <a:lumMod val="65000"/>
                    <a:lumOff val="35000"/>
                  </a:schemeClr>
                </a:solidFill>
              </a:rPr>
              <a:t> clause is used to sort the query results. To sort query results give one or more attributes of entity class according to which results have to be sorted after ORDER BY clause. By default results are sorted in ascending order. To sort the results in descending order DESC keyword is used. The following JPQL query selects all customers in the ascending order of their name:</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04F09978-2994-1B06-C3C7-C74B7058895B}"/>
              </a:ext>
            </a:extLst>
          </p:cNvPr>
          <p:cNvSpPr txBox="1"/>
          <p:nvPr/>
        </p:nvSpPr>
        <p:spPr>
          <a:xfrm>
            <a:off x="138651" y="5492641"/>
            <a:ext cx="6099142" cy="369332"/>
          </a:xfrm>
          <a:prstGeom prst="rect">
            <a:avLst/>
          </a:prstGeom>
          <a:noFill/>
        </p:spPr>
        <p:txBody>
          <a:bodyPr wrap="square">
            <a:spAutoFit/>
          </a:bodyPr>
          <a:lstStyle/>
          <a:p>
            <a:r>
              <a:rPr lang="en-IN" dirty="0"/>
              <a:t>SELECT c FROM Customer c ORDER BY c.name ASC</a:t>
            </a:r>
          </a:p>
        </p:txBody>
      </p:sp>
    </p:spTree>
    <p:extLst>
      <p:ext uri="{BB962C8B-B14F-4D97-AF65-F5344CB8AC3E}">
        <p14:creationId xmlns:p14="http://schemas.microsoft.com/office/powerpoint/2010/main" val="332280807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130B1-F88B-9CB0-7702-454DE9454E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E7B8F-7D87-B8F2-334F-895679DE9AE8}"/>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8922D5FB-7202-C8BA-DA2F-6820DFF541C4}"/>
              </a:ext>
            </a:extLst>
          </p:cNvPr>
          <p:cNvSpPr txBox="1"/>
          <p:nvPr/>
        </p:nvSpPr>
        <p:spPr>
          <a:xfrm>
            <a:off x="834272" y="512916"/>
            <a:ext cx="6099142" cy="461665"/>
          </a:xfrm>
          <a:prstGeom prst="rect">
            <a:avLst/>
          </a:prstGeom>
          <a:noFill/>
        </p:spPr>
        <p:txBody>
          <a:bodyPr wrap="square">
            <a:spAutoFit/>
          </a:bodyPr>
          <a:lstStyle/>
          <a:p>
            <a:r>
              <a:rPr lang="en-IN" sz="2400" b="1" dirty="0"/>
              <a:t>JPQL Grouping - Demo </a:t>
            </a:r>
          </a:p>
        </p:txBody>
      </p:sp>
      <p:sp>
        <p:nvSpPr>
          <p:cNvPr id="7" name="TextBox 6">
            <a:extLst>
              <a:ext uri="{FF2B5EF4-FFF2-40B4-BE49-F238E27FC236}">
                <a16:creationId xmlns:a16="http://schemas.microsoft.com/office/drawing/2014/main" id="{83389B7A-3FAC-4139-A2CA-28F69DA5CD98}"/>
              </a:ext>
            </a:extLst>
          </p:cNvPr>
          <p:cNvSpPr txBox="1"/>
          <p:nvPr/>
        </p:nvSpPr>
        <p:spPr>
          <a:xfrm>
            <a:off x="141402" y="1074509"/>
            <a:ext cx="1160439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grouping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 </a:t>
            </a:r>
            <a:r>
              <a:rPr lang="en-IN" sz="2000" dirty="0">
                <a:solidFill>
                  <a:schemeClr val="tx1">
                    <a:lumMod val="65000"/>
                    <a:lumOff val="35000"/>
                  </a:schemeClr>
                </a:solidFill>
              </a:rPr>
              <a:t>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8540458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A1B52E-FA5E-4671-D1E0-7E0579E9FA6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EAB697-BC62-B020-2BE2-A2F08C182147}"/>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35CC080-C3FC-1DCB-676A-08D763848626}"/>
              </a:ext>
            </a:extLst>
          </p:cNvPr>
          <p:cNvSpPr txBox="1"/>
          <p:nvPr/>
        </p:nvSpPr>
        <p:spPr>
          <a:xfrm>
            <a:off x="711723" y="626784"/>
            <a:ext cx="11137770"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9492D55F-4068-2518-8031-D8485727BF3B}"/>
              </a:ext>
            </a:extLst>
          </p:cNvPr>
          <p:cNvSpPr txBox="1"/>
          <p:nvPr/>
        </p:nvSpPr>
        <p:spPr>
          <a:xfrm>
            <a:off x="0" y="3291951"/>
            <a:ext cx="12113443"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06C5386F-707D-7586-2F2E-6D10455569D3}"/>
              </a:ext>
            </a:extLst>
          </p:cNvPr>
          <p:cNvSpPr txBox="1"/>
          <p:nvPr/>
        </p:nvSpPr>
        <p:spPr>
          <a:xfrm>
            <a:off x="81698" y="4043819"/>
            <a:ext cx="11950045" cy="3139321"/>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primary key (</a:t>
            </a:r>
            <a:r>
              <a:rPr lang="en-IN" dirty="0" err="1"/>
              <a:t>customer_id</a:t>
            </a:r>
            <a:r>
              <a:rPr lang="en-IN" dirty="0"/>
              <a:t>)</a:t>
            </a:r>
          </a:p>
          <a:p>
            <a:r>
              <a:rPr lang="en-IN" dirty="0"/>
              <a:t>;</a:t>
            </a:r>
          </a:p>
        </p:txBody>
      </p:sp>
    </p:spTree>
    <p:extLst>
      <p:ext uri="{BB962C8B-B14F-4D97-AF65-F5344CB8AC3E}">
        <p14:creationId xmlns:p14="http://schemas.microsoft.com/office/powerpoint/2010/main" val="15910048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36477-DDF9-7A1E-F6DC-B19FD3B58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E0D5D8-1BF9-5836-EA4E-3BAC824BFF69}"/>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038DFC5B-0DE3-B63B-6DBE-0942C74EF7F8}"/>
              </a:ext>
            </a:extLst>
          </p:cNvPr>
          <p:cNvSpPr txBox="1"/>
          <p:nvPr/>
        </p:nvSpPr>
        <p:spPr>
          <a:xfrm>
            <a:off x="212102" y="1138015"/>
            <a:ext cx="11627963" cy="2585323"/>
          </a:xfrm>
          <a:prstGeom prst="rect">
            <a:avLst/>
          </a:prstGeom>
          <a:noFill/>
        </p:spPr>
        <p:txBody>
          <a:bodyPr wrap="square">
            <a:spAutoFit/>
          </a:bodyPr>
          <a:lstStyle/>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08A6D4E7-D2FF-56E7-E18B-29BFAA0C0762}"/>
              </a:ext>
            </a:extLst>
          </p:cNvPr>
          <p:cNvSpPr txBox="1"/>
          <p:nvPr/>
        </p:nvSpPr>
        <p:spPr>
          <a:xfrm>
            <a:off x="212102" y="3890615"/>
            <a:ext cx="11750512"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65662D4-595F-42B1-4423-B47B53FA6B38}"/>
              </a:ext>
            </a:extLst>
          </p:cNvPr>
          <p:cNvSpPr txBox="1"/>
          <p:nvPr/>
        </p:nvSpPr>
        <p:spPr>
          <a:xfrm>
            <a:off x="212102" y="4290725"/>
            <a:ext cx="12060025"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10669050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D735D-0393-8405-C06B-5A4A57C96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1813A3-3ED4-306F-8D76-112F11F8A4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89BAE9-99CA-7F91-0C1C-FDACB1542704}"/>
              </a:ext>
            </a:extLst>
          </p:cNvPr>
          <p:cNvSpPr txBox="1"/>
          <p:nvPr/>
        </p:nvSpPr>
        <p:spPr>
          <a:xfrm>
            <a:off x="1027522" y="529666"/>
            <a:ext cx="10821971"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9668441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10070D-BF71-F447-B499-48AE70DF97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2564B4-EEC0-0DB0-84A8-171586730BB2}"/>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5" name="TextBox 4">
            <a:extLst>
              <a:ext uri="{FF2B5EF4-FFF2-40B4-BE49-F238E27FC236}">
                <a16:creationId xmlns:a16="http://schemas.microsoft.com/office/drawing/2014/main" id="{75861976-3435-F11A-69E1-B54BF459E1F9}"/>
              </a:ext>
            </a:extLst>
          </p:cNvPr>
          <p:cNvSpPr txBox="1"/>
          <p:nvPr/>
        </p:nvSpPr>
        <p:spPr>
          <a:xfrm>
            <a:off x="239598" y="977760"/>
            <a:ext cx="11712804"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A0E74A4D-B994-9C3C-E2EC-5372F48B61DB}"/>
              </a:ext>
            </a:extLst>
          </p:cNvPr>
          <p:cNvSpPr txBox="1"/>
          <p:nvPr/>
        </p:nvSpPr>
        <p:spPr>
          <a:xfrm>
            <a:off x="239597" y="4767308"/>
            <a:ext cx="112139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670106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13347-E806-74A8-F214-AA798381F8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6EA67A-3035-9DF6-32FE-14855418FB48}"/>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2CDCCC88-E486-3AEF-C055-256DE60B0E52}"/>
              </a:ext>
            </a:extLst>
          </p:cNvPr>
          <p:cNvSpPr txBox="1"/>
          <p:nvPr/>
        </p:nvSpPr>
        <p:spPr>
          <a:xfrm>
            <a:off x="961534" y="442723"/>
            <a:ext cx="12097732"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8924899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BAB5D-8EF9-0C49-92B3-5C7E398262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5FF960-05AD-0352-DA60-52AEE63BAC51}"/>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C0EAA8B6-8AD0-ED69-2F59-4DEF987CF896}"/>
              </a:ext>
            </a:extLst>
          </p:cNvPr>
          <p:cNvSpPr txBox="1"/>
          <p:nvPr/>
        </p:nvSpPr>
        <p:spPr>
          <a:xfrm>
            <a:off x="194821" y="950998"/>
            <a:ext cx="11802358"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7526870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879606-0156-4273-9CF8-58273FC808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4B08DF-4A66-964D-8BEA-FF71322FBD56}"/>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1F7B5B0F-65F8-BEEF-85C2-3BAC0FDA5739}"/>
              </a:ext>
            </a:extLst>
          </p:cNvPr>
          <p:cNvSpPr txBox="1"/>
          <p:nvPr/>
        </p:nvSpPr>
        <p:spPr>
          <a:xfrm>
            <a:off x="838201" y="531825"/>
            <a:ext cx="1144492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33912207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5F866-3F5C-62B3-9B14-A2065F0CA5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0589FE-29EF-4534-B6B3-FBA97BDFC999}"/>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4FF6A925-2A41-6B8C-A2BE-7C506C0A2C03}"/>
              </a:ext>
            </a:extLst>
          </p:cNvPr>
          <p:cNvSpPr txBox="1"/>
          <p:nvPr/>
        </p:nvSpPr>
        <p:spPr>
          <a:xfrm>
            <a:off x="989028" y="562954"/>
            <a:ext cx="10049759"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F258118-AB6B-BF31-347F-5EE745B4512F}"/>
              </a:ext>
            </a:extLst>
          </p:cNvPr>
          <p:cNvSpPr txBox="1"/>
          <p:nvPr/>
        </p:nvSpPr>
        <p:spPr>
          <a:xfrm>
            <a:off x="164969" y="1206160"/>
            <a:ext cx="1141114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472D394-7E39-3634-CD8A-AF3B8427CF26}"/>
              </a:ext>
            </a:extLst>
          </p:cNvPr>
          <p:cNvSpPr txBox="1"/>
          <p:nvPr/>
        </p:nvSpPr>
        <p:spPr>
          <a:xfrm>
            <a:off x="989029" y="3251184"/>
            <a:ext cx="10747342"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76E3E42-1FD6-BAA7-CB25-6D2DAC27F1F1}"/>
              </a:ext>
            </a:extLst>
          </p:cNvPr>
          <p:cNvSpPr txBox="1"/>
          <p:nvPr/>
        </p:nvSpPr>
        <p:spPr>
          <a:xfrm>
            <a:off x="164969" y="3651294"/>
            <a:ext cx="11759938"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55368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371A98-BA2C-ADB2-9F39-DDBA1DE506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0A55A4-9D9A-11A6-1EB0-742B2F065610}"/>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54171B1A-2065-A1B4-08E6-C298DFEC0036}"/>
              </a:ext>
            </a:extLst>
          </p:cNvPr>
          <p:cNvSpPr txBox="1"/>
          <p:nvPr/>
        </p:nvSpPr>
        <p:spPr>
          <a:xfrm>
            <a:off x="923041" y="534673"/>
            <a:ext cx="10345917"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69A4CA-7A33-61A3-8EF5-5DFC5B57F501}"/>
              </a:ext>
            </a:extLst>
          </p:cNvPr>
          <p:cNvSpPr txBox="1"/>
          <p:nvPr/>
        </p:nvSpPr>
        <p:spPr>
          <a:xfrm>
            <a:off x="174396" y="1473732"/>
            <a:ext cx="1171280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List&lt;Object[]&gt; </a:t>
            </a:r>
            <a:r>
              <a:rPr lang="en-IN" dirty="0" err="1"/>
              <a:t>getCustomerCountForCities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B9952A7D-A9DD-9466-CA7F-9247D9203140}"/>
              </a:ext>
            </a:extLst>
          </p:cNvPr>
          <p:cNvSpPr txBox="1"/>
          <p:nvPr/>
        </p:nvSpPr>
        <p:spPr>
          <a:xfrm>
            <a:off x="174396" y="2905234"/>
            <a:ext cx="11712803"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E293A5E-DAA3-9AC7-CE9C-035C57339F7C}"/>
              </a:ext>
            </a:extLst>
          </p:cNvPr>
          <p:cNvSpPr txBox="1"/>
          <p:nvPr/>
        </p:nvSpPr>
        <p:spPr>
          <a:xfrm>
            <a:off x="174396" y="3305344"/>
            <a:ext cx="11816499" cy="3539430"/>
          </a:xfrm>
          <a:prstGeom prst="rect">
            <a:avLst/>
          </a:prstGeom>
          <a:noFill/>
        </p:spPr>
        <p:txBody>
          <a:bodyPr wrap="square">
            <a:spAutoFit/>
          </a:bodyPr>
          <a:lstStyle/>
          <a:p>
            <a:r>
              <a:rPr lang="en-IN" sz="1600" dirty="0"/>
              <a:t>@Repository(value = "</a:t>
            </a:r>
            <a:r>
              <a:rPr lang="en-IN" sz="1600" dirty="0" err="1"/>
              <a:t>customerRepository</a:t>
            </a:r>
            <a:r>
              <a:rPr lang="en-IN" sz="1600" dirty="0"/>
              <a:t>")</a:t>
            </a:r>
          </a:p>
          <a:p>
            <a:r>
              <a:rPr lang="en-IN" sz="1600" dirty="0"/>
              <a:t>public class </a:t>
            </a:r>
            <a:r>
              <a:rPr lang="en-IN" sz="1600" dirty="0" err="1"/>
              <a:t>CustomerRepositoryImpl</a:t>
            </a:r>
            <a:r>
              <a:rPr lang="en-IN" sz="1600" dirty="0"/>
              <a:t> implements </a:t>
            </a:r>
            <a:r>
              <a:rPr lang="en-IN" sz="1600" dirty="0" err="1"/>
              <a:t>CustomerRepository</a:t>
            </a:r>
            <a:r>
              <a:rPr lang="en-IN" sz="1600" dirty="0"/>
              <a:t> {</a:t>
            </a:r>
          </a:p>
          <a:p>
            <a:r>
              <a:rPr lang="en-IN" sz="1600" dirty="0"/>
              <a:t>	@PersistenceContext</a:t>
            </a:r>
          </a:p>
          <a:p>
            <a:r>
              <a:rPr lang="en-IN" sz="1600" dirty="0"/>
              <a:t>	private </a:t>
            </a:r>
            <a:r>
              <a:rPr lang="en-IN" sz="1600" dirty="0" err="1"/>
              <a:t>EntityManager</a:t>
            </a:r>
            <a:r>
              <a:rPr lang="en-IN" sz="1600" dirty="0"/>
              <a:t> </a:t>
            </a:r>
            <a:r>
              <a:rPr lang="en-IN" sz="1600" dirty="0" err="1"/>
              <a:t>entityManager</a:t>
            </a:r>
            <a:r>
              <a:rPr lang="en-IN" sz="1600" dirty="0"/>
              <a:t>;</a:t>
            </a:r>
          </a:p>
          <a:p>
            <a:r>
              <a:rPr lang="en-IN" sz="1600" dirty="0"/>
              <a:t>	@Override</a:t>
            </a:r>
          </a:p>
          <a:p>
            <a:r>
              <a:rPr lang="en-IN" sz="1600" dirty="0"/>
              <a:t>	public List&lt;Object[]&gt; </a:t>
            </a:r>
            <a:r>
              <a:rPr lang="en-IN" sz="1600" dirty="0" err="1"/>
              <a:t>getCustomerCountForCities</a:t>
            </a:r>
            <a:r>
              <a:rPr lang="en-IN" sz="1600" dirty="0"/>
              <a:t>() {</a:t>
            </a:r>
          </a:p>
          <a:p>
            <a:r>
              <a:rPr lang="en-IN" sz="1600" dirty="0"/>
              <a:t>		String queryString1 = "SELECT </a:t>
            </a:r>
            <a:r>
              <a:rPr lang="en-IN" sz="1600" dirty="0" err="1"/>
              <a:t>c.city</a:t>
            </a:r>
            <a:r>
              <a:rPr lang="en-IN" sz="1600" dirty="0"/>
              <a:t>, COUNT(c) FROM Customer c GROUP BY </a:t>
            </a:r>
            <a:r>
              <a:rPr lang="en-IN" sz="1600" dirty="0" err="1"/>
              <a:t>c.city</a:t>
            </a:r>
            <a:r>
              <a:rPr lang="en-IN" sz="1600" dirty="0"/>
              <a:t>";</a:t>
            </a:r>
          </a:p>
          <a:p>
            <a:r>
              <a:rPr lang="en-IN" sz="1600" dirty="0"/>
              <a:t>		String queryString2 = "SELECT </a:t>
            </a:r>
            <a:r>
              <a:rPr lang="en-IN" sz="1600" dirty="0" err="1"/>
              <a:t>c.city</a:t>
            </a:r>
            <a:r>
              <a:rPr lang="en-IN" sz="1600" dirty="0"/>
              <a:t>, COUNT(c) FROM Customer c GROUP BY </a:t>
            </a:r>
            <a:r>
              <a:rPr lang="en-IN" sz="1600" dirty="0" err="1"/>
              <a:t>c.city</a:t>
            </a:r>
            <a:r>
              <a:rPr lang="en-IN" sz="1600" dirty="0"/>
              <a:t> HAVING </a:t>
            </a:r>
            <a:r>
              <a:rPr lang="en-IN" sz="1600" dirty="0" err="1"/>
              <a:t>c.city</a:t>
            </a:r>
            <a:r>
              <a:rPr lang="en-IN" sz="1600" dirty="0"/>
              <a:t> IN ('</a:t>
            </a:r>
            <a:r>
              <a:rPr lang="en-IN" sz="1600" dirty="0" err="1"/>
              <a:t>Seatle</a:t>
            </a:r>
            <a:r>
              <a:rPr lang="en-IN" sz="1600" dirty="0"/>
              <a:t>','Vancouver')";</a:t>
            </a:r>
          </a:p>
          <a:p>
            <a:r>
              <a:rPr lang="en-IN" sz="1600" dirty="0"/>
              <a:t>		Query </a:t>
            </a:r>
            <a:r>
              <a:rPr lang="en-IN" sz="1600" dirty="0" err="1"/>
              <a:t>query</a:t>
            </a:r>
            <a:r>
              <a:rPr lang="en-IN" sz="1600" dirty="0"/>
              <a:t> = </a:t>
            </a:r>
            <a:r>
              <a:rPr lang="en-IN" sz="1600" dirty="0" err="1"/>
              <a:t>entityManager.createQuery</a:t>
            </a:r>
            <a:r>
              <a:rPr lang="en-IN" sz="1600" dirty="0"/>
              <a:t>(queryString1);</a:t>
            </a:r>
          </a:p>
          <a:p>
            <a:r>
              <a:rPr lang="en-IN" sz="1600" dirty="0"/>
              <a:t>		List&lt;Object[]&gt; result = </a:t>
            </a:r>
            <a:r>
              <a:rPr lang="en-IN" sz="1600" dirty="0" err="1"/>
              <a:t>query.getResultList</a:t>
            </a:r>
            <a:r>
              <a:rPr lang="en-IN" sz="1600" dirty="0"/>
              <a:t>();</a:t>
            </a:r>
          </a:p>
          <a:p>
            <a:r>
              <a:rPr lang="en-IN" sz="1600" dirty="0"/>
              <a:t>		return result;</a:t>
            </a:r>
          </a:p>
          <a:p>
            <a:r>
              <a:rPr lang="en-IN" sz="1600" dirty="0"/>
              <a:t>	}</a:t>
            </a:r>
          </a:p>
          <a:p>
            <a:r>
              <a:rPr lang="en-IN" sz="1600" dirty="0"/>
              <a:t>}</a:t>
            </a:r>
          </a:p>
        </p:txBody>
      </p:sp>
    </p:spTree>
    <p:extLst>
      <p:ext uri="{BB962C8B-B14F-4D97-AF65-F5344CB8AC3E}">
        <p14:creationId xmlns:p14="http://schemas.microsoft.com/office/powerpoint/2010/main" val="21534022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C0FD7B-ADB9-00F8-A1F8-76DC96438D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06E694-DFEB-1C8E-9398-24B9FD9E614F}"/>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0E860305-F0F5-49A4-BD2B-DB55FFC055BD}"/>
              </a:ext>
            </a:extLst>
          </p:cNvPr>
          <p:cNvSpPr txBox="1"/>
          <p:nvPr/>
        </p:nvSpPr>
        <p:spPr>
          <a:xfrm>
            <a:off x="890832" y="638368"/>
            <a:ext cx="10462967"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8F1D545-F982-2A2F-22D4-79610C562073}"/>
              </a:ext>
            </a:extLst>
          </p:cNvPr>
          <p:cNvSpPr txBox="1"/>
          <p:nvPr/>
        </p:nvSpPr>
        <p:spPr>
          <a:xfrm>
            <a:off x="183821" y="1561476"/>
            <a:ext cx="11250891"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List&lt;Object[]&gt; </a:t>
            </a:r>
            <a:r>
              <a:rPr lang="en-IN" dirty="0" err="1"/>
              <a:t>getCustomerCountForCities</a:t>
            </a:r>
            <a:r>
              <a:rPr lang="en-IN" dirty="0"/>
              <a:t>() throws </a:t>
            </a:r>
            <a:r>
              <a:rPr lang="en-IN" dirty="0" err="1"/>
              <a:t>hndBankException</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CEB34FE-3CE7-51A2-86C4-E811D6A95DCA}"/>
              </a:ext>
            </a:extLst>
          </p:cNvPr>
          <p:cNvSpPr txBox="1"/>
          <p:nvPr/>
        </p:nvSpPr>
        <p:spPr>
          <a:xfrm>
            <a:off x="749431" y="2863905"/>
            <a:ext cx="11005794"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F7792E-4C7A-AAFB-695D-0CCEC48657CF}"/>
              </a:ext>
            </a:extLst>
          </p:cNvPr>
          <p:cNvSpPr txBox="1"/>
          <p:nvPr/>
        </p:nvSpPr>
        <p:spPr>
          <a:xfrm>
            <a:off x="183821" y="3450194"/>
            <a:ext cx="11891915"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List&lt;Object[]&gt; </a:t>
            </a:r>
            <a:r>
              <a:rPr lang="en-IN" dirty="0" err="1"/>
              <a:t>getCustomerCountForCities</a:t>
            </a:r>
            <a:r>
              <a:rPr lang="en-IN" dirty="0"/>
              <a:t>() throws </a:t>
            </a:r>
            <a:r>
              <a:rPr lang="en-IN" dirty="0" err="1"/>
              <a:t>hndBankException</a:t>
            </a:r>
            <a:r>
              <a:rPr lang="en-IN" dirty="0"/>
              <a:t> {</a:t>
            </a:r>
          </a:p>
          <a:p>
            <a:r>
              <a:rPr lang="en-IN" dirty="0"/>
              <a:t>		return </a:t>
            </a:r>
            <a:r>
              <a:rPr lang="en-IN" dirty="0" err="1"/>
              <a:t>customerRepository.getCustomerCountForCities</a:t>
            </a:r>
            <a:r>
              <a:rPr lang="en-IN" dirty="0"/>
              <a:t>();</a:t>
            </a:r>
          </a:p>
          <a:p>
            <a:r>
              <a:rPr lang="en-IN" dirty="0"/>
              <a:t>	}</a:t>
            </a:r>
          </a:p>
          <a:p>
            <a:r>
              <a:rPr lang="en-IN" dirty="0"/>
              <a:t>}</a:t>
            </a:r>
          </a:p>
        </p:txBody>
      </p:sp>
    </p:spTree>
    <p:extLst>
      <p:ext uri="{BB962C8B-B14F-4D97-AF65-F5344CB8AC3E}">
        <p14:creationId xmlns:p14="http://schemas.microsoft.com/office/powerpoint/2010/main" val="15213586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C8939-C3FE-4727-0BA3-3827FC75E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320A73-0059-BC75-6A55-26109F485F0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59115B5B-8DF6-A4EF-352E-ADC397CE1EA0}"/>
              </a:ext>
            </a:extLst>
          </p:cNvPr>
          <p:cNvSpPr txBox="1"/>
          <p:nvPr/>
        </p:nvSpPr>
        <p:spPr>
          <a:xfrm>
            <a:off x="989029" y="607185"/>
            <a:ext cx="6099142"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32EABF-2F7B-AD6D-C056-8A4C5E156181}"/>
              </a:ext>
            </a:extLst>
          </p:cNvPr>
          <p:cNvSpPr txBox="1"/>
          <p:nvPr/>
        </p:nvSpPr>
        <p:spPr>
          <a:xfrm>
            <a:off x="0" y="1125740"/>
            <a:ext cx="11934334" cy="5078313"/>
          </a:xfrm>
          <a:prstGeom prst="rect">
            <a:avLst/>
          </a:prstGeom>
          <a:noFill/>
        </p:spPr>
        <p:txBody>
          <a:bodyPr wrap="square">
            <a:spAutoFit/>
          </a:bodyPr>
          <a:lstStyle/>
          <a:p>
            <a:r>
              <a:rPr lang="en-IN" dirty="0"/>
              <a:t>@SpringBootApplication</a:t>
            </a:r>
          </a:p>
          <a:p>
            <a:r>
              <a:rPr lang="en-IN" dirty="0"/>
              <a:t>public class </a:t>
            </a:r>
            <a:r>
              <a:rPr lang="en-IN" dirty="0" err="1"/>
              <a:t>DemoSpringBootJPQLGroupingApplication</a:t>
            </a:r>
            <a:r>
              <a:rPr lang="en-IN" dirty="0"/>
              <a:t> implements </a:t>
            </a:r>
            <a:r>
              <a:rPr lang="en-IN" dirty="0" err="1"/>
              <a:t>CommandLineRunner</a:t>
            </a:r>
            <a:r>
              <a:rPr lang="en-IN" dirty="0"/>
              <a:t>{</a:t>
            </a:r>
          </a:p>
          <a:p>
            <a:r>
              <a:rPr lang="en-IN" dirty="0"/>
              <a:t>	</a:t>
            </a:r>
          </a:p>
          <a:p>
            <a:r>
              <a:rPr lang="en-IN" dirty="0"/>
              <a:t>	private static final Log LOGGER = </a:t>
            </a:r>
            <a:r>
              <a:rPr lang="en-IN" dirty="0" err="1"/>
              <a:t>LogFactory.getLog</a:t>
            </a:r>
            <a:r>
              <a:rPr lang="en-IN" dirty="0"/>
              <a:t>(</a:t>
            </a:r>
            <a:r>
              <a:rPr lang="en-IN" dirty="0" err="1"/>
              <a:t>DemoSpringBootJPQLGroupingApplication.class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DemoSpringBootJPQLGroupingApplication.class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getCityWiseCustomerCount</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531377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9C4D7-6070-4A6B-29CA-9A411F147E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F75DA3-D3BA-E7E7-D9E2-F2983AE55552}"/>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CC14B0D5-3BB6-9E59-F601-5833FDD17910}"/>
              </a:ext>
            </a:extLst>
          </p:cNvPr>
          <p:cNvSpPr txBox="1"/>
          <p:nvPr/>
        </p:nvSpPr>
        <p:spPr>
          <a:xfrm>
            <a:off x="498835" y="977042"/>
            <a:ext cx="11194330" cy="4247317"/>
          </a:xfrm>
          <a:prstGeom prst="rect">
            <a:avLst/>
          </a:prstGeom>
          <a:noFill/>
        </p:spPr>
        <p:txBody>
          <a:bodyPr wrap="square">
            <a:spAutoFit/>
          </a:bodyPr>
          <a:lstStyle/>
          <a:p>
            <a:r>
              <a:rPr lang="en-IN" dirty="0"/>
              <a:t>public void </a:t>
            </a:r>
            <a:r>
              <a:rPr lang="en-IN" dirty="0" err="1"/>
              <a:t>getCityWiseCustomerCount</a:t>
            </a:r>
            <a:r>
              <a:rPr lang="en-IN" dirty="0"/>
              <a:t>() {</a:t>
            </a:r>
          </a:p>
          <a:p>
            <a:r>
              <a:rPr lang="en-IN" dirty="0"/>
              <a:t>		try {</a:t>
            </a:r>
          </a:p>
          <a:p>
            <a:r>
              <a:rPr lang="en-IN" dirty="0"/>
              <a:t>			List&lt;Object[]&gt; objects =</a:t>
            </a:r>
            <a:r>
              <a:rPr lang="en-IN" dirty="0" err="1"/>
              <a:t>service.getCustomerCountForCities</a:t>
            </a:r>
            <a:r>
              <a:rPr lang="en-IN" dirty="0"/>
              <a:t>();</a:t>
            </a:r>
          </a:p>
          <a:p>
            <a:r>
              <a:rPr lang="en-IN" dirty="0"/>
              <a:t>			for (Object[] object : objects) {</a:t>
            </a:r>
          </a:p>
          <a:p>
            <a:r>
              <a:rPr lang="en-IN" dirty="0"/>
              <a:t>				LOGGER.info(object[0]+" "+object[1]);</a:t>
            </a:r>
          </a:p>
          <a:p>
            <a:r>
              <a:rPr lang="en-IN" dirty="0"/>
              <a:t>			}</a:t>
            </a:r>
          </a:p>
          <a:p>
            <a:r>
              <a:rPr lang="en-IN" dirty="0"/>
              <a:t>			</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		</a:t>
            </a:r>
          </a:p>
          <a:p>
            <a:r>
              <a:rPr lang="en-IN" dirty="0"/>
              <a:t>	}</a:t>
            </a:r>
          </a:p>
          <a:p>
            <a:r>
              <a:rPr lang="en-IN" dirty="0"/>
              <a:t>}</a:t>
            </a:r>
          </a:p>
        </p:txBody>
      </p:sp>
    </p:spTree>
    <p:extLst>
      <p:ext uri="{BB962C8B-B14F-4D97-AF65-F5344CB8AC3E}">
        <p14:creationId xmlns:p14="http://schemas.microsoft.com/office/powerpoint/2010/main" val="10350339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9DC7C9-E292-C0E6-1B2B-5DD69D8D1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51B1A4-CD48-3D6D-3EFA-8F9A3D427BBF}"/>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6" name="TextBox 5">
            <a:extLst>
              <a:ext uri="{FF2B5EF4-FFF2-40B4-BE49-F238E27FC236}">
                <a16:creationId xmlns:a16="http://schemas.microsoft.com/office/drawing/2014/main" id="{4BE357E8-B110-C00A-D46F-C51051095D44}"/>
              </a:ext>
            </a:extLst>
          </p:cNvPr>
          <p:cNvSpPr txBox="1"/>
          <p:nvPr/>
        </p:nvSpPr>
        <p:spPr>
          <a:xfrm>
            <a:off x="168896" y="1061855"/>
            <a:ext cx="11854207" cy="1323439"/>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a:p>
            <a:pPr>
              <a:buFont typeface="Arial" panose="020B0604020202020204" pitchFamily="34" charset="0"/>
              <a:buChar char="•"/>
            </a:pPr>
            <a:r>
              <a:rPr lang="en-US" sz="2000" dirty="0">
                <a:solidFill>
                  <a:schemeClr val="tx1">
                    <a:lumMod val="65000"/>
                    <a:lumOff val="35000"/>
                  </a:schemeClr>
                </a:solidFill>
              </a:rPr>
              <a:t>queryString1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a:t>
            </a:r>
          </a:p>
        </p:txBody>
      </p:sp>
      <p:pic>
        <p:nvPicPr>
          <p:cNvPr id="8" name="Picture 7">
            <a:extLst>
              <a:ext uri="{FF2B5EF4-FFF2-40B4-BE49-F238E27FC236}">
                <a16:creationId xmlns:a16="http://schemas.microsoft.com/office/drawing/2014/main" id="{57DBBDB1-72BA-AA9D-3247-2E03F6369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04" y="2644087"/>
            <a:ext cx="1435434" cy="928672"/>
          </a:xfrm>
          <a:prstGeom prst="rect">
            <a:avLst/>
          </a:prstGeom>
        </p:spPr>
      </p:pic>
      <p:sp>
        <p:nvSpPr>
          <p:cNvPr id="10" name="TextBox 9">
            <a:extLst>
              <a:ext uri="{FF2B5EF4-FFF2-40B4-BE49-F238E27FC236}">
                <a16:creationId xmlns:a16="http://schemas.microsoft.com/office/drawing/2014/main" id="{E3CEAAD5-2723-C664-A76C-F9FC939C746B}"/>
              </a:ext>
            </a:extLst>
          </p:cNvPr>
          <p:cNvSpPr txBox="1"/>
          <p:nvPr/>
        </p:nvSpPr>
        <p:spPr>
          <a:xfrm>
            <a:off x="168895" y="3928323"/>
            <a:ext cx="11774865" cy="707886"/>
          </a:xfrm>
          <a:prstGeom prst="rect">
            <a:avLst/>
          </a:prstGeom>
          <a:noFill/>
        </p:spPr>
        <p:txBody>
          <a:bodyPr wrap="square">
            <a:spAutoFit/>
          </a:bodyPr>
          <a:lstStyle/>
          <a:p>
            <a:r>
              <a:rPr lang="en-US" sz="2000" dirty="0">
                <a:solidFill>
                  <a:schemeClr val="tx1">
                    <a:lumMod val="65000"/>
                    <a:lumOff val="35000"/>
                  </a:schemeClr>
                </a:solidFill>
              </a:rPr>
              <a:t>queryString2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 HAVING </a:t>
            </a:r>
            <a:r>
              <a:rPr lang="en-US" sz="2000" dirty="0" err="1">
                <a:solidFill>
                  <a:schemeClr val="tx1">
                    <a:lumMod val="65000"/>
                    <a:lumOff val="35000"/>
                  </a:schemeClr>
                </a:solidFill>
              </a:rPr>
              <a:t>c.city</a:t>
            </a:r>
            <a:r>
              <a:rPr lang="en-US" sz="2000" dirty="0">
                <a:solidFill>
                  <a:schemeClr val="tx1">
                    <a:lumMod val="65000"/>
                    <a:lumOff val="35000"/>
                  </a:schemeClr>
                </a:solidFill>
              </a:rPr>
              <a:t> IN ('</a:t>
            </a:r>
            <a:r>
              <a:rPr lang="en-US" sz="2000" dirty="0" err="1">
                <a:solidFill>
                  <a:schemeClr val="tx1">
                    <a:lumMod val="65000"/>
                    <a:lumOff val="35000"/>
                  </a:schemeClr>
                </a:solidFill>
              </a:rPr>
              <a:t>Seatle</a:t>
            </a:r>
            <a:r>
              <a:rPr lang="en-US" sz="2000" dirty="0">
                <a:solidFill>
                  <a:schemeClr val="tx1">
                    <a:lumMod val="65000"/>
                    <a:lumOff val="35000"/>
                  </a:schemeClr>
                </a:solidFill>
              </a:rPr>
              <a:t>','Vancouver')"</a:t>
            </a:r>
            <a:endParaRPr lang="en-IN" sz="20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4BE57B90-95EE-B727-1A5F-004891EF5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36" y="4788394"/>
            <a:ext cx="1386590" cy="1159919"/>
          </a:xfrm>
          <a:prstGeom prst="rect">
            <a:avLst/>
          </a:prstGeom>
        </p:spPr>
      </p:pic>
    </p:spTree>
    <p:extLst>
      <p:ext uri="{BB962C8B-B14F-4D97-AF65-F5344CB8AC3E}">
        <p14:creationId xmlns:p14="http://schemas.microsoft.com/office/powerpoint/2010/main" val="9269806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824EB-689E-831E-A1E1-176AB1A07E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54642D-2127-AE9A-6E5F-9365E628428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DEB574F0-178B-969C-67C5-1DB928CA39CC}"/>
              </a:ext>
            </a:extLst>
          </p:cNvPr>
          <p:cNvSpPr txBox="1"/>
          <p:nvPr/>
        </p:nvSpPr>
        <p:spPr>
          <a:xfrm>
            <a:off x="900260" y="541197"/>
            <a:ext cx="6099142" cy="461665"/>
          </a:xfrm>
          <a:prstGeom prst="rect">
            <a:avLst/>
          </a:prstGeom>
          <a:noFill/>
        </p:spPr>
        <p:txBody>
          <a:bodyPr wrap="square">
            <a:spAutoFit/>
          </a:bodyPr>
          <a:lstStyle/>
          <a:p>
            <a:r>
              <a:rPr lang="en-IN" sz="2400" b="1" dirty="0"/>
              <a:t>Update and Delete Queries </a:t>
            </a:r>
          </a:p>
        </p:txBody>
      </p:sp>
      <p:sp>
        <p:nvSpPr>
          <p:cNvPr id="7" name="TextBox 6">
            <a:extLst>
              <a:ext uri="{FF2B5EF4-FFF2-40B4-BE49-F238E27FC236}">
                <a16:creationId xmlns:a16="http://schemas.microsoft.com/office/drawing/2014/main" id="{41E213BC-3689-F642-4EB0-2FF32E789EA5}"/>
              </a:ext>
            </a:extLst>
          </p:cNvPr>
          <p:cNvSpPr txBox="1"/>
          <p:nvPr/>
        </p:nvSpPr>
        <p:spPr>
          <a:xfrm>
            <a:off x="159470" y="1091324"/>
            <a:ext cx="11873060" cy="1015663"/>
          </a:xfrm>
          <a:prstGeom prst="rect">
            <a:avLst/>
          </a:prstGeom>
          <a:noFill/>
        </p:spPr>
        <p:txBody>
          <a:bodyPr wrap="square">
            <a:spAutoFit/>
          </a:bodyPr>
          <a:lstStyle/>
          <a:p>
            <a:r>
              <a:rPr lang="en-US" sz="2000" b="1" dirty="0">
                <a:solidFill>
                  <a:schemeClr val="tx1">
                    <a:lumMod val="65000"/>
                    <a:lumOff val="35000"/>
                  </a:schemeClr>
                </a:solidFill>
                <a:effectLst/>
              </a:rPr>
              <a:t>Update Queries</a:t>
            </a:r>
          </a:p>
          <a:p>
            <a:r>
              <a:rPr lang="en-US" sz="2000" dirty="0">
                <a:solidFill>
                  <a:schemeClr val="tx1">
                    <a:lumMod val="65000"/>
                    <a:lumOff val="35000"/>
                  </a:schemeClr>
                </a:solidFill>
              </a:rPr>
              <a:t>For performing update operation, JPQL provides UPDATE statement.  The following query updates the city of a customer whose </a:t>
            </a:r>
            <a:r>
              <a:rPr lang="en-US" sz="2000" dirty="0" err="1">
                <a:solidFill>
                  <a:schemeClr val="tx1">
                    <a:lumMod val="65000"/>
                    <a:lumOff val="35000"/>
                  </a:schemeClr>
                </a:solidFill>
              </a:rPr>
              <a:t>customerId</a:t>
            </a:r>
            <a:r>
              <a:rPr lang="en-US" sz="2000" dirty="0">
                <a:solidFill>
                  <a:schemeClr val="tx1">
                    <a:lumMod val="65000"/>
                    <a:lumOff val="35000"/>
                  </a:schemeClr>
                </a:solidFill>
              </a:rPr>
              <a:t> is 1002 to "</a:t>
            </a:r>
            <a:r>
              <a:rPr lang="en-US" sz="2000" dirty="0" err="1">
                <a:solidFill>
                  <a:schemeClr val="tx1">
                    <a:lumMod val="65000"/>
                    <a:lumOff val="35000"/>
                  </a:schemeClr>
                </a:solidFill>
              </a:rPr>
              <a:t>Seatle</a:t>
            </a:r>
            <a:r>
              <a:rPr lang="en-US" sz="2000" dirty="0">
                <a:solidFill>
                  <a:schemeClr val="tx1">
                    <a:lumMod val="65000"/>
                    <a:lumOff val="35000"/>
                  </a:schemeClr>
                </a:solidFill>
              </a:rPr>
              <a:t>":</a:t>
            </a:r>
          </a:p>
        </p:txBody>
      </p:sp>
      <p:sp>
        <p:nvSpPr>
          <p:cNvPr id="9" name="TextBox 8">
            <a:extLst>
              <a:ext uri="{FF2B5EF4-FFF2-40B4-BE49-F238E27FC236}">
                <a16:creationId xmlns:a16="http://schemas.microsoft.com/office/drawing/2014/main" id="{CD1EFF11-E653-3D33-A26E-84F973692FE9}"/>
              </a:ext>
            </a:extLst>
          </p:cNvPr>
          <p:cNvSpPr txBox="1"/>
          <p:nvPr/>
        </p:nvSpPr>
        <p:spPr>
          <a:xfrm>
            <a:off x="159470" y="2269205"/>
            <a:ext cx="11397792" cy="369332"/>
          </a:xfrm>
          <a:prstGeom prst="rect">
            <a:avLst/>
          </a:prstGeom>
          <a:noFill/>
        </p:spPr>
        <p:txBody>
          <a:bodyPr wrap="square">
            <a:spAutoFit/>
          </a:bodyPr>
          <a:lstStyle/>
          <a:p>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p:txBody>
      </p:sp>
      <p:sp>
        <p:nvSpPr>
          <p:cNvPr id="11" name="TextBox 10">
            <a:extLst>
              <a:ext uri="{FF2B5EF4-FFF2-40B4-BE49-F238E27FC236}">
                <a16:creationId xmlns:a16="http://schemas.microsoft.com/office/drawing/2014/main" id="{42980748-3DA6-DD9E-E948-A44BB4B91973}"/>
              </a:ext>
            </a:extLst>
          </p:cNvPr>
          <p:cNvSpPr txBox="1"/>
          <p:nvPr/>
        </p:nvSpPr>
        <p:spPr>
          <a:xfrm>
            <a:off x="159470" y="2782669"/>
            <a:ext cx="11539194" cy="400110"/>
          </a:xfrm>
          <a:prstGeom prst="rect">
            <a:avLst/>
          </a:prstGeom>
          <a:noFill/>
        </p:spPr>
        <p:txBody>
          <a:bodyPr wrap="square">
            <a:spAutoFit/>
          </a:bodyPr>
          <a:lstStyle/>
          <a:p>
            <a:r>
              <a:rPr lang="en-US" sz="2000" dirty="0">
                <a:solidFill>
                  <a:schemeClr val="tx1">
                    <a:lumMod val="65000"/>
                    <a:lumOff val="35000"/>
                  </a:schemeClr>
                </a:solidFill>
              </a:rPr>
              <a:t>An UPDATE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 </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9C740C66-CFCD-FBE5-DEE8-A85D1126A7F9}"/>
              </a:ext>
            </a:extLst>
          </p:cNvPr>
          <p:cNvSpPr txBox="1"/>
          <p:nvPr/>
        </p:nvSpPr>
        <p:spPr>
          <a:xfrm>
            <a:off x="111550" y="3253103"/>
            <a:ext cx="1175679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a:p>
            <a:r>
              <a:rPr lang="en-IN" dirty="0"/>
              <a:t>int </a:t>
            </a:r>
            <a:r>
              <a:rPr lang="en-IN" dirty="0" err="1"/>
              <a:t>updatedEntities</a:t>
            </a:r>
            <a:r>
              <a:rPr lang="en-IN" dirty="0"/>
              <a:t> = </a:t>
            </a:r>
            <a:r>
              <a:rPr lang="en-IN" dirty="0" err="1"/>
              <a:t>query.executeUpdate</a:t>
            </a:r>
            <a:r>
              <a:rPr lang="en-IN" dirty="0"/>
              <a:t>();</a:t>
            </a:r>
          </a:p>
        </p:txBody>
      </p:sp>
      <p:sp>
        <p:nvSpPr>
          <p:cNvPr id="15" name="TextBox 14">
            <a:extLst>
              <a:ext uri="{FF2B5EF4-FFF2-40B4-BE49-F238E27FC236}">
                <a16:creationId xmlns:a16="http://schemas.microsoft.com/office/drawing/2014/main" id="{6D6BF622-E6B2-69A1-11CD-46B5D252A158}"/>
              </a:ext>
            </a:extLst>
          </p:cNvPr>
          <p:cNvSpPr txBox="1"/>
          <p:nvPr/>
        </p:nvSpPr>
        <p:spPr>
          <a:xfrm>
            <a:off x="159470" y="4162367"/>
            <a:ext cx="11873060" cy="1631216"/>
          </a:xfrm>
          <a:prstGeom prst="rect">
            <a:avLst/>
          </a:prstGeom>
          <a:noFill/>
        </p:spPr>
        <p:txBody>
          <a:bodyPr wrap="square">
            <a:spAutoFit/>
          </a:bodyPr>
          <a:lstStyle/>
          <a:p>
            <a:r>
              <a:rPr lang="en-US" sz="2000" dirty="0">
                <a:solidFill>
                  <a:schemeClr val="tx1">
                    <a:lumMod val="65000"/>
                    <a:lumOff val="35000"/>
                  </a:schemeClr>
                </a:solidFill>
              </a:rPr>
              <a:t>It returns the number of entities affected by the operation.</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Delete Queries</a:t>
            </a:r>
          </a:p>
          <a:p>
            <a:r>
              <a:rPr lang="en-US" sz="2000" dirty="0">
                <a:solidFill>
                  <a:schemeClr val="tx1">
                    <a:lumMod val="65000"/>
                    <a:lumOff val="35000"/>
                  </a:schemeClr>
                </a:solidFill>
              </a:rPr>
              <a:t>For performing delete operation, JPQL provides DELETE statement.  The following query deletes all the inactive accounts:</a:t>
            </a:r>
          </a:p>
        </p:txBody>
      </p:sp>
    </p:spTree>
    <p:extLst>
      <p:ext uri="{BB962C8B-B14F-4D97-AF65-F5344CB8AC3E}">
        <p14:creationId xmlns:p14="http://schemas.microsoft.com/office/powerpoint/2010/main" val="19339624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BC67D7-4209-AC01-E0EB-436A23BB50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44A620-BB3C-1644-38E4-8350E6A77E54}"/>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7480E8A-EBB1-3232-5C24-AEEA4EF89460}"/>
              </a:ext>
            </a:extLst>
          </p:cNvPr>
          <p:cNvSpPr txBox="1"/>
          <p:nvPr/>
        </p:nvSpPr>
        <p:spPr>
          <a:xfrm>
            <a:off x="989029" y="607184"/>
            <a:ext cx="6099142" cy="369332"/>
          </a:xfrm>
          <a:prstGeom prst="rect">
            <a:avLst/>
          </a:prstGeom>
          <a:noFill/>
        </p:spPr>
        <p:txBody>
          <a:bodyPr wrap="square">
            <a:spAutoFit/>
          </a:bodyPr>
          <a:lstStyle/>
          <a:p>
            <a:r>
              <a:rPr lang="en-IN" dirty="0"/>
              <a:t>DELETE FROM Account a WHERE </a:t>
            </a:r>
            <a:r>
              <a:rPr lang="en-IN" dirty="0" err="1"/>
              <a:t>a.status</a:t>
            </a:r>
            <a:r>
              <a:rPr lang="en-IN" dirty="0"/>
              <a:t> = 'INACTIVE'</a:t>
            </a:r>
          </a:p>
        </p:txBody>
      </p:sp>
      <p:sp>
        <p:nvSpPr>
          <p:cNvPr id="7" name="TextBox 6">
            <a:extLst>
              <a:ext uri="{FF2B5EF4-FFF2-40B4-BE49-F238E27FC236}">
                <a16:creationId xmlns:a16="http://schemas.microsoft.com/office/drawing/2014/main" id="{77F4F8E7-7546-9E2A-5B33-26CD9AD93CC9}"/>
              </a:ext>
            </a:extLst>
          </p:cNvPr>
          <p:cNvSpPr txBox="1"/>
          <p:nvPr/>
        </p:nvSpPr>
        <p:spPr>
          <a:xfrm>
            <a:off x="193249" y="1090854"/>
            <a:ext cx="10854965" cy="400110"/>
          </a:xfrm>
          <a:prstGeom prst="rect">
            <a:avLst/>
          </a:prstGeom>
          <a:noFill/>
        </p:spPr>
        <p:txBody>
          <a:bodyPr wrap="square">
            <a:spAutoFit/>
          </a:bodyPr>
          <a:lstStyle/>
          <a:p>
            <a:r>
              <a:rPr lang="en-US" sz="2000" dirty="0">
                <a:solidFill>
                  <a:schemeClr val="tx1">
                    <a:lumMod val="65000"/>
                    <a:lumOff val="35000"/>
                  </a:schemeClr>
                </a:solidFill>
              </a:rPr>
              <a:t>A DELETE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D02439-6666-C164-4D11-AA7BE0C3F965}"/>
              </a:ext>
            </a:extLst>
          </p:cNvPr>
          <p:cNvSpPr txBox="1"/>
          <p:nvPr/>
        </p:nvSpPr>
        <p:spPr>
          <a:xfrm>
            <a:off x="989029" y="1715926"/>
            <a:ext cx="10854964" cy="707886"/>
          </a:xfrm>
          <a:prstGeom prst="rect">
            <a:avLst/>
          </a:prstGeom>
          <a:noFill/>
        </p:spPr>
        <p:txBody>
          <a:bodyPr wrap="square">
            <a:spAutoFit/>
          </a:bodyPr>
          <a:lstStyle/>
          <a:p>
            <a:r>
              <a:rPr lang="en-IN" sz="2000" dirty="0"/>
              <a:t>Query </a:t>
            </a:r>
            <a:r>
              <a:rPr lang="en-IN" sz="2000" dirty="0" err="1"/>
              <a:t>query</a:t>
            </a:r>
            <a:r>
              <a:rPr lang="en-IN" sz="2000" dirty="0"/>
              <a:t> = </a:t>
            </a:r>
            <a:r>
              <a:rPr lang="en-IN" sz="2000" dirty="0" err="1"/>
              <a:t>entityManager.createQuery</a:t>
            </a:r>
            <a:r>
              <a:rPr lang="en-IN" sz="2000" dirty="0"/>
              <a:t>("DELETE FROM Account a WHERE </a:t>
            </a:r>
            <a:r>
              <a:rPr lang="en-IN" sz="2000" dirty="0" err="1"/>
              <a:t>a.status</a:t>
            </a:r>
            <a:r>
              <a:rPr lang="en-IN" sz="2000" dirty="0"/>
              <a:t> = 'INACTIVE'"); </a:t>
            </a:r>
          </a:p>
          <a:p>
            <a:r>
              <a:rPr lang="en-IN" sz="2000" dirty="0"/>
              <a:t>int </a:t>
            </a:r>
            <a:r>
              <a:rPr lang="en-IN" sz="2000" dirty="0" err="1"/>
              <a:t>updatedEntities</a:t>
            </a:r>
            <a:r>
              <a:rPr lang="en-IN" sz="2000" dirty="0"/>
              <a:t> = </a:t>
            </a:r>
            <a:r>
              <a:rPr lang="en-IN" sz="2000" dirty="0" err="1"/>
              <a:t>query.executeUpdate</a:t>
            </a:r>
            <a:r>
              <a:rPr lang="en-IN" sz="2000" dirty="0"/>
              <a:t>();</a:t>
            </a:r>
          </a:p>
        </p:txBody>
      </p:sp>
      <p:sp>
        <p:nvSpPr>
          <p:cNvPr id="11" name="TextBox 10">
            <a:extLst>
              <a:ext uri="{FF2B5EF4-FFF2-40B4-BE49-F238E27FC236}">
                <a16:creationId xmlns:a16="http://schemas.microsoft.com/office/drawing/2014/main" id="{1BC30F15-ED80-607A-E06D-B480E03791C6}"/>
              </a:ext>
            </a:extLst>
          </p:cNvPr>
          <p:cNvSpPr txBox="1"/>
          <p:nvPr/>
        </p:nvSpPr>
        <p:spPr>
          <a:xfrm>
            <a:off x="193249" y="2718569"/>
            <a:ext cx="11778792" cy="1015663"/>
          </a:xfrm>
          <a:prstGeom prst="rect">
            <a:avLst/>
          </a:prstGeom>
          <a:noFill/>
        </p:spPr>
        <p:txBody>
          <a:bodyPr wrap="square">
            <a:spAutoFit/>
          </a:bodyPr>
          <a:lstStyle/>
          <a:p>
            <a:r>
              <a:rPr lang="en-US" sz="2000" dirty="0"/>
              <a:t>It returns the number of entities affected by the operation.</a:t>
            </a:r>
          </a:p>
          <a:p>
            <a:r>
              <a:rPr lang="en-US" sz="2000" dirty="0"/>
              <a:t>Delete queries do not follow cascade rules even if an entity has association relationship with other entities and cascade remove is enabled </a:t>
            </a:r>
            <a:r>
              <a:rPr lang="en-US" sz="2000" dirty="0" err="1"/>
              <a:t>i.e</a:t>
            </a:r>
            <a:r>
              <a:rPr lang="en-US" sz="2000" dirty="0"/>
              <a:t> only entities of the type mentioned in query and its sub-classes  will be removed.</a:t>
            </a:r>
          </a:p>
        </p:txBody>
      </p:sp>
    </p:spTree>
    <p:extLst>
      <p:ext uri="{BB962C8B-B14F-4D97-AF65-F5344CB8AC3E}">
        <p14:creationId xmlns:p14="http://schemas.microsoft.com/office/powerpoint/2010/main" val="244623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272D1-9052-3C7A-40F0-B18DB59B8F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7A14F-7555-DDF4-18C6-CDD1548D7111}"/>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0D9F3E15-E419-94B1-0200-BF8FF909440E}"/>
              </a:ext>
            </a:extLst>
          </p:cNvPr>
          <p:cNvSpPr txBox="1"/>
          <p:nvPr/>
        </p:nvSpPr>
        <p:spPr>
          <a:xfrm>
            <a:off x="989029" y="522344"/>
            <a:ext cx="6099142" cy="461665"/>
          </a:xfrm>
          <a:prstGeom prst="rect">
            <a:avLst/>
          </a:prstGeom>
          <a:noFill/>
        </p:spPr>
        <p:txBody>
          <a:bodyPr wrap="square">
            <a:spAutoFit/>
          </a:bodyPr>
          <a:lstStyle/>
          <a:p>
            <a:r>
              <a:rPr lang="en-IN" sz="2400" b="1" dirty="0"/>
              <a:t>Update and Delete Queries - Demo </a:t>
            </a:r>
          </a:p>
        </p:txBody>
      </p:sp>
      <p:sp>
        <p:nvSpPr>
          <p:cNvPr id="7" name="TextBox 6">
            <a:extLst>
              <a:ext uri="{FF2B5EF4-FFF2-40B4-BE49-F238E27FC236}">
                <a16:creationId xmlns:a16="http://schemas.microsoft.com/office/drawing/2014/main" id="{19A4C65F-CDC1-0AA8-DD89-22381FE0200C}"/>
              </a:ext>
            </a:extLst>
          </p:cNvPr>
          <p:cNvSpPr txBox="1"/>
          <p:nvPr/>
        </p:nvSpPr>
        <p:spPr>
          <a:xfrm>
            <a:off x="155541" y="1131023"/>
            <a:ext cx="11364013" cy="4524315"/>
          </a:xfrm>
          <a:prstGeom prst="rect">
            <a:avLst/>
          </a:prstGeom>
          <a:noFill/>
        </p:spPr>
        <p:txBody>
          <a:bodyPr wrap="square">
            <a:spAutoFit/>
          </a:bodyPr>
          <a:lstStyle/>
          <a:p>
            <a:r>
              <a:rPr lang="en-IN" b="1" dirty="0">
                <a:solidFill>
                  <a:schemeClr val="tx1">
                    <a:lumMod val="65000"/>
                    <a:lumOff val="35000"/>
                  </a:schemeClr>
                </a:solidFill>
              </a:rPr>
              <a:t>Objective:</a:t>
            </a:r>
            <a:endParaRPr lang="en-IN" dirty="0">
              <a:solidFill>
                <a:schemeClr val="tx1">
                  <a:lumMod val="65000"/>
                  <a:lumOff val="35000"/>
                </a:schemeClr>
              </a:solidFill>
            </a:endParaRPr>
          </a:p>
          <a:p>
            <a:r>
              <a:rPr lang="en-IN" dirty="0">
                <a:solidFill>
                  <a:schemeClr val="tx1">
                    <a:lumMod val="65000"/>
                    <a:lumOff val="35000"/>
                  </a:schemeClr>
                </a:solidFill>
              </a:rPr>
              <a:t>To perform update and delete operations using JPQL in JPA with Spring Boot.</a:t>
            </a:r>
          </a:p>
          <a:p>
            <a:endParaRPr lang="en-IN" dirty="0">
              <a:solidFill>
                <a:schemeClr val="tx1">
                  <a:lumMod val="65000"/>
                  <a:lumOff val="35000"/>
                </a:schemeClr>
              </a:solidFill>
            </a:endParaRPr>
          </a:p>
          <a:p>
            <a:r>
              <a:rPr lang="en-IN" b="1" dirty="0">
                <a:solidFill>
                  <a:schemeClr val="tx1">
                    <a:lumMod val="65000"/>
                    <a:lumOff val="35000"/>
                  </a:schemeClr>
                </a:solidFill>
              </a:rPr>
              <a:t>Steps:</a:t>
            </a:r>
            <a:endParaRPr lang="en-IN" dirty="0">
              <a:solidFill>
                <a:schemeClr val="tx1">
                  <a:lumMod val="65000"/>
                  <a:lumOff val="35000"/>
                </a:schemeClr>
              </a:solidFill>
            </a:endParaRPr>
          </a:p>
          <a:p>
            <a:r>
              <a:rPr lang="en-IN" b="1" dirty="0">
                <a:solidFill>
                  <a:schemeClr val="tx1">
                    <a:lumMod val="65000"/>
                    <a:lumOff val="35000"/>
                  </a:schemeClr>
                </a:solidFill>
              </a:rPr>
              <a:t>Step 1: </a:t>
            </a:r>
            <a:r>
              <a:rPr lang="en-IN" dirty="0">
                <a:solidFill>
                  <a:schemeClr val="tx1">
                    <a:lumMod val="65000"/>
                    <a:lumOff val="35000"/>
                  </a:schemeClr>
                </a:solidFill>
              </a:rPr>
              <a:t>Create a Spring Boot project</a:t>
            </a:r>
          </a:p>
          <a:p>
            <a:r>
              <a:rPr lang="en-IN" dirty="0">
                <a:solidFill>
                  <a:schemeClr val="tx1">
                    <a:lumMod val="65000"/>
                    <a:lumOff val="35000"/>
                  </a:schemeClr>
                </a:solidFill>
              </a:rPr>
              <a:t>Using Spring </a:t>
            </a:r>
            <a:r>
              <a:rPr lang="en-IN" dirty="0" err="1">
                <a:solidFill>
                  <a:schemeClr val="tx1">
                    <a:lumMod val="65000"/>
                    <a:lumOff val="35000"/>
                  </a:schemeClr>
                </a:solidFill>
              </a:rPr>
              <a:t>Initializr</a:t>
            </a:r>
            <a:r>
              <a:rPr lang="en-IN"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dirty="0">
                <a:solidFill>
                  <a:schemeClr val="tx1">
                    <a:lumMod val="65000"/>
                    <a:lumOff val="35000"/>
                  </a:schemeClr>
                </a:solidFill>
              </a:rPr>
              <a:t>Group: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Artifact: </a:t>
            </a:r>
            <a:r>
              <a:rPr lang="en-IN" dirty="0" err="1">
                <a:solidFill>
                  <a:schemeClr val="tx1">
                    <a:lumMod val="65000"/>
                    <a:lumOff val="35000"/>
                  </a:schemeClr>
                </a:solidFill>
              </a:rPr>
              <a:t>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err="1">
                <a:solidFill>
                  <a:schemeClr val="tx1">
                    <a:lumMod val="65000"/>
                    <a:lumOff val="35000"/>
                  </a:schemeClr>
                </a:solidFill>
              </a:rPr>
              <a:t>Name:Demo_SpringBoot_JPQLSelect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Package name: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Java Version: 17</a:t>
            </a:r>
          </a:p>
          <a:p>
            <a:pPr>
              <a:buFont typeface="Arial" panose="020B0604020202020204" pitchFamily="34" charset="0"/>
              <a:buChar char="•"/>
            </a:pPr>
            <a:r>
              <a:rPr lang="en-IN" dirty="0">
                <a:solidFill>
                  <a:schemeClr val="tx1">
                    <a:lumMod val="65000"/>
                    <a:lumOff val="35000"/>
                  </a:schemeClr>
                </a:solidFill>
              </a:rPr>
              <a:t>Dependencies: Spring Data JPA and MySQL Driver</a:t>
            </a:r>
          </a:p>
          <a:p>
            <a:r>
              <a:rPr lang="en-IN" dirty="0">
                <a:solidFill>
                  <a:schemeClr val="tx1">
                    <a:lumMod val="65000"/>
                    <a:lumOff val="35000"/>
                  </a:schemeClr>
                </a:solidFill>
              </a:rPr>
              <a:t>Now import this project in Eclipse.</a:t>
            </a:r>
          </a:p>
          <a:p>
            <a:endParaRPr lang="en-IN" dirty="0">
              <a:solidFill>
                <a:schemeClr val="tx1">
                  <a:lumMod val="65000"/>
                  <a:lumOff val="35000"/>
                </a:schemeClr>
              </a:solidFill>
            </a:endParaRPr>
          </a:p>
          <a:p>
            <a:r>
              <a:rPr lang="en-IN" b="1" dirty="0">
                <a:solidFill>
                  <a:schemeClr val="tx1">
                    <a:lumMod val="65000"/>
                    <a:lumOff val="35000"/>
                  </a:schemeClr>
                </a:solidFill>
              </a:rPr>
              <a:t>Step 2:</a:t>
            </a:r>
            <a:r>
              <a:rPr lang="en-IN" dirty="0">
                <a:solidFill>
                  <a:schemeClr val="tx1">
                    <a:lumMod val="65000"/>
                    <a:lumOff val="35000"/>
                  </a:schemeClr>
                </a:solidFill>
              </a:rPr>
              <a:t> Open </a:t>
            </a:r>
            <a:r>
              <a:rPr lang="en-IN" dirty="0" err="1">
                <a:solidFill>
                  <a:schemeClr val="tx1">
                    <a:lumMod val="65000"/>
                    <a:lumOff val="35000"/>
                  </a:schemeClr>
                </a:solidFill>
              </a:rPr>
              <a:t>application.properties</a:t>
            </a:r>
            <a:r>
              <a:rPr lang="en-IN" dirty="0">
                <a:solidFill>
                  <a:schemeClr val="tx1">
                    <a:lumMod val="65000"/>
                    <a:lumOff val="35000"/>
                  </a:schemeClr>
                </a:solidFill>
              </a:rPr>
              <a:t> in </a:t>
            </a:r>
            <a:r>
              <a:rPr lang="en-IN" dirty="0" err="1">
                <a:solidFill>
                  <a:schemeClr val="tx1">
                    <a:lumMod val="65000"/>
                    <a:lumOff val="35000"/>
                  </a:schemeClr>
                </a:solidFill>
              </a:rPr>
              <a:t>src</a:t>
            </a:r>
            <a:r>
              <a:rPr lang="en-IN"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64849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A07BA7-17BF-FA71-C03E-EAFA2D5DB8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89A1DC-F7D4-CC5D-7E99-C32ED9F90C95}"/>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920A0B1A-80DC-58DA-3878-E72C1BF3DCEB}"/>
              </a:ext>
            </a:extLst>
          </p:cNvPr>
          <p:cNvSpPr txBox="1"/>
          <p:nvPr/>
        </p:nvSpPr>
        <p:spPr>
          <a:xfrm>
            <a:off x="890832" y="664492"/>
            <a:ext cx="10462967"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=false</a:t>
            </a:r>
          </a:p>
          <a:p>
            <a:r>
              <a:rPr lang="en-IN" dirty="0" err="1"/>
              <a:t>spring.jpa.properties.hibernate.format_sql</a:t>
            </a:r>
            <a:r>
              <a:rPr lang="en-IN" dirty="0"/>
              <a:t>=false</a:t>
            </a:r>
          </a:p>
        </p:txBody>
      </p:sp>
      <p:sp>
        <p:nvSpPr>
          <p:cNvPr id="7" name="TextBox 6">
            <a:extLst>
              <a:ext uri="{FF2B5EF4-FFF2-40B4-BE49-F238E27FC236}">
                <a16:creationId xmlns:a16="http://schemas.microsoft.com/office/drawing/2014/main" id="{D9B64F61-A240-5B2B-871F-AAA8F1C9C409}"/>
              </a:ext>
            </a:extLst>
          </p:cNvPr>
          <p:cNvSpPr txBox="1"/>
          <p:nvPr/>
        </p:nvSpPr>
        <p:spPr>
          <a:xfrm>
            <a:off x="98982" y="3426720"/>
            <a:ext cx="11854206"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3FBB129-0C10-D1F7-146D-FEDDB49CC980}"/>
              </a:ext>
            </a:extLst>
          </p:cNvPr>
          <p:cNvSpPr txBox="1"/>
          <p:nvPr/>
        </p:nvSpPr>
        <p:spPr>
          <a:xfrm>
            <a:off x="98982" y="4134606"/>
            <a:ext cx="1209301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18665561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CC318C-DDCF-7713-6122-DCAC75DE8F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B73EE1-3018-DBE7-CDFE-8902E5B20612}"/>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FDD842E-53E3-DAD6-5376-3C192E4EE93F}"/>
              </a:ext>
            </a:extLst>
          </p:cNvPr>
          <p:cNvSpPr txBox="1"/>
          <p:nvPr/>
        </p:nvSpPr>
        <p:spPr>
          <a:xfrm>
            <a:off x="259236" y="933529"/>
            <a:ext cx="11392293"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5AC497A0-C0B6-2645-6AD6-E395112D8404}"/>
              </a:ext>
            </a:extLst>
          </p:cNvPr>
          <p:cNvSpPr txBox="1"/>
          <p:nvPr/>
        </p:nvSpPr>
        <p:spPr>
          <a:xfrm>
            <a:off x="155541" y="3966031"/>
            <a:ext cx="112791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A40A3DD-21AD-49D6-BA9B-0D1F2C01AEE1}"/>
              </a:ext>
            </a:extLst>
          </p:cNvPr>
          <p:cNvSpPr txBox="1"/>
          <p:nvPr/>
        </p:nvSpPr>
        <p:spPr>
          <a:xfrm>
            <a:off x="259236" y="4366141"/>
            <a:ext cx="11880918"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67984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BD152-C0C2-BE96-4ED7-532F979847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E557DE-4B09-E80E-DDAB-9468022A8F13}"/>
              </a:ext>
            </a:extLst>
          </p:cNvPr>
          <p:cNvSpPr>
            <a:spLocks noGrp="1"/>
          </p:cNvSpPr>
          <p:nvPr>
            <p:ph type="sldNum" sz="quarter" idx="12"/>
          </p:nvPr>
        </p:nvSpPr>
        <p:spPr/>
        <p:txBody>
          <a:bodyPr/>
          <a:lstStyle/>
          <a:p>
            <a:fld id="{4A777409-9C5A-4B07-8E32-19F22F7D558C}" type="slidenum">
              <a:rPr lang="en-IN" smtClean="0"/>
              <a:pPr/>
              <a:t>170</a:t>
            </a:fld>
            <a:endParaRPr lang="en-IN" dirty="0"/>
          </a:p>
        </p:txBody>
      </p:sp>
      <p:sp>
        <p:nvSpPr>
          <p:cNvPr id="5" name="TextBox 4">
            <a:extLst>
              <a:ext uri="{FF2B5EF4-FFF2-40B4-BE49-F238E27FC236}">
                <a16:creationId xmlns:a16="http://schemas.microsoft.com/office/drawing/2014/main" id="{6F85EE37-3DB3-2BFE-0D2A-06355A92468F}"/>
              </a:ext>
            </a:extLst>
          </p:cNvPr>
          <p:cNvSpPr txBox="1"/>
          <p:nvPr/>
        </p:nvSpPr>
        <p:spPr>
          <a:xfrm>
            <a:off x="838200" y="482533"/>
            <a:ext cx="12314548"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41944823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162A22-2B2F-62CC-C09D-819EAD291E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AB2EA-D09B-BC0A-6E7F-054E4F3B0409}"/>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BCF2DD87-4F47-C9AF-C2E3-3B7AB7609829}"/>
              </a:ext>
            </a:extLst>
          </p:cNvPr>
          <p:cNvSpPr txBox="1"/>
          <p:nvPr/>
        </p:nvSpPr>
        <p:spPr>
          <a:xfrm>
            <a:off x="344079" y="930626"/>
            <a:ext cx="11637389"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CB166206-512D-76C7-BF87-0FC887FDD5A9}"/>
              </a:ext>
            </a:extLst>
          </p:cNvPr>
          <p:cNvSpPr txBox="1"/>
          <p:nvPr/>
        </p:nvSpPr>
        <p:spPr>
          <a:xfrm>
            <a:off x="155541" y="5087820"/>
            <a:ext cx="1163738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7060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231443-3595-CA6B-6997-68765B3AAE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A78082-1DBC-798B-8DCE-8952E6ECF6BA}"/>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06225D6E-0010-5E73-8955-D6E64358CD77}"/>
              </a:ext>
            </a:extLst>
          </p:cNvPr>
          <p:cNvSpPr txBox="1"/>
          <p:nvPr/>
        </p:nvSpPr>
        <p:spPr>
          <a:xfrm>
            <a:off x="838200" y="471003"/>
            <a:ext cx="11943761"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6109736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F078E4-B316-96B6-437A-C001935477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F11ED-161E-C476-DCA4-87FE0450D5A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2B6B7524-F36E-254F-095D-3864D08C995D}"/>
              </a:ext>
            </a:extLst>
          </p:cNvPr>
          <p:cNvSpPr txBox="1"/>
          <p:nvPr/>
        </p:nvSpPr>
        <p:spPr>
          <a:xfrm>
            <a:off x="904973" y="493206"/>
            <a:ext cx="11076495"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7030683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AD6386-A100-FE01-DE84-F6BB5348F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8C4F3-3EAC-585A-1C2E-F932659175A6}"/>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ACB2EC33-C51B-D3CB-125A-E709539D277C}"/>
              </a:ext>
            </a:extLst>
          </p:cNvPr>
          <p:cNvSpPr txBox="1"/>
          <p:nvPr/>
        </p:nvSpPr>
        <p:spPr>
          <a:xfrm>
            <a:off x="380214" y="783490"/>
            <a:ext cx="1181178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41842232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AFA54-0E23-4017-B557-E7F1EDE04F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C417E7-2F0C-2D6C-88AB-ECD2B656A8DE}"/>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00497BB1-D96C-6BC7-8741-BEF8B8B25AD1}"/>
              </a:ext>
            </a:extLst>
          </p:cNvPr>
          <p:cNvSpPr txBox="1"/>
          <p:nvPr/>
        </p:nvSpPr>
        <p:spPr>
          <a:xfrm>
            <a:off x="796564" y="628941"/>
            <a:ext cx="10411905"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488AFD-9ABF-C44D-5E1F-70192CCF489C}"/>
              </a:ext>
            </a:extLst>
          </p:cNvPr>
          <p:cNvSpPr txBox="1"/>
          <p:nvPr/>
        </p:nvSpPr>
        <p:spPr>
          <a:xfrm>
            <a:off x="391212" y="1220207"/>
            <a:ext cx="10962588"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152EC30C-A073-78F6-F22F-C7C05BE834C0}"/>
              </a:ext>
            </a:extLst>
          </p:cNvPr>
          <p:cNvSpPr txBox="1"/>
          <p:nvPr/>
        </p:nvSpPr>
        <p:spPr>
          <a:xfrm>
            <a:off x="711722" y="3047990"/>
            <a:ext cx="1096258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69EF75B-B326-FC87-DBF9-0421581195DA}"/>
              </a:ext>
            </a:extLst>
          </p:cNvPr>
          <p:cNvSpPr txBox="1"/>
          <p:nvPr/>
        </p:nvSpPr>
        <p:spPr>
          <a:xfrm>
            <a:off x="174001" y="3745389"/>
            <a:ext cx="1228312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395511541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57CA82-62C7-C3F2-7BE0-09F29D181C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36D311-9001-C66D-DF30-A9543F49261C}"/>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810C2185-B1E9-6441-45B3-6A3000BDCBDA}"/>
              </a:ext>
            </a:extLst>
          </p:cNvPr>
          <p:cNvSpPr txBox="1"/>
          <p:nvPr/>
        </p:nvSpPr>
        <p:spPr>
          <a:xfrm>
            <a:off x="834272" y="600662"/>
            <a:ext cx="10519528"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153EBEB-943E-0B42-E265-62F522E2C7CD}"/>
              </a:ext>
            </a:extLst>
          </p:cNvPr>
          <p:cNvSpPr txBox="1"/>
          <p:nvPr/>
        </p:nvSpPr>
        <p:spPr>
          <a:xfrm>
            <a:off x="268664" y="1583232"/>
            <a:ext cx="11430000"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public Integer </a:t>
            </a:r>
            <a:r>
              <a:rPr lang="en-IN" dirty="0" err="1"/>
              <a:t>deleteCustomer</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5B90FA14-5934-F5EC-80AC-730F324FFEF3}"/>
              </a:ext>
            </a:extLst>
          </p:cNvPr>
          <p:cNvSpPr txBox="1"/>
          <p:nvPr/>
        </p:nvSpPr>
        <p:spPr>
          <a:xfrm>
            <a:off x="0" y="3397331"/>
            <a:ext cx="11906054"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5AF8A64-503F-847C-32F4-F4BF0877FD24}"/>
              </a:ext>
            </a:extLst>
          </p:cNvPr>
          <p:cNvSpPr txBox="1"/>
          <p:nvPr/>
        </p:nvSpPr>
        <p:spPr>
          <a:xfrm>
            <a:off x="0" y="3797441"/>
            <a:ext cx="11909196"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Query </a:t>
            </a:r>
            <a:r>
              <a:rPr lang="en-IN" dirty="0" err="1"/>
              <a:t>query</a:t>
            </a:r>
            <a:r>
              <a:rPr lang="en-IN" dirty="0"/>
              <a:t> = </a:t>
            </a:r>
            <a:r>
              <a:rPr lang="en-IN" dirty="0" err="1"/>
              <a:t>entityManager.createQuery</a:t>
            </a:r>
            <a:r>
              <a:rPr lang="en-IN" dirty="0"/>
              <a:t>("UPDATE Customer c SET </a:t>
            </a:r>
            <a:r>
              <a:rPr lang="en-IN" dirty="0" err="1"/>
              <a:t>c.city</a:t>
            </a:r>
            <a:r>
              <a:rPr lang="en-IN" dirty="0"/>
              <a:t> = ?1 where </a:t>
            </a:r>
            <a:r>
              <a:rPr lang="en-IN" dirty="0" err="1"/>
              <a:t>c.customerId</a:t>
            </a:r>
            <a:r>
              <a:rPr lang="en-IN" dirty="0"/>
              <a:t> = ?2");</a:t>
            </a:r>
          </a:p>
          <a:p>
            <a:r>
              <a:rPr lang="en-IN" dirty="0"/>
              <a:t>		</a:t>
            </a:r>
            <a:r>
              <a:rPr lang="en-IN" dirty="0" err="1"/>
              <a:t>query.setParameter</a:t>
            </a:r>
            <a:r>
              <a:rPr lang="en-IN" dirty="0"/>
              <a:t>(1, city);</a:t>
            </a:r>
          </a:p>
          <a:p>
            <a:r>
              <a:rPr lang="en-IN" dirty="0"/>
              <a:t>		</a:t>
            </a:r>
            <a:r>
              <a:rPr lang="en-IN" dirty="0" err="1"/>
              <a:t>query.setParameter</a:t>
            </a:r>
            <a:r>
              <a:rPr lang="en-IN" dirty="0"/>
              <a:t>(2, </a:t>
            </a:r>
            <a:r>
              <a:rPr lang="en-IN" dirty="0" err="1"/>
              <a:t>customerId</a:t>
            </a:r>
            <a:r>
              <a:rPr lang="en-IN" dirty="0"/>
              <a:t>);</a:t>
            </a:r>
          </a:p>
          <a:p>
            <a:r>
              <a:rPr lang="en-IN" dirty="0"/>
              <a:t>		return </a:t>
            </a:r>
            <a:r>
              <a:rPr lang="en-IN" dirty="0" err="1"/>
              <a:t>query.executeUpdate</a:t>
            </a:r>
            <a:r>
              <a:rPr lang="en-IN" dirty="0"/>
              <a:t>();</a:t>
            </a:r>
          </a:p>
          <a:p>
            <a:r>
              <a:rPr lang="en-IN" dirty="0"/>
              <a:t>	}</a:t>
            </a:r>
          </a:p>
          <a:p>
            <a:r>
              <a:rPr lang="en-IN" dirty="0"/>
              <a:t>	</a:t>
            </a:r>
          </a:p>
        </p:txBody>
      </p:sp>
    </p:spTree>
    <p:extLst>
      <p:ext uri="{BB962C8B-B14F-4D97-AF65-F5344CB8AC3E}">
        <p14:creationId xmlns:p14="http://schemas.microsoft.com/office/powerpoint/2010/main" val="190502267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8D8A3-7D1A-4D23-8D2E-BCA0EC0932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5C937C-ACC3-E4EE-9D7A-A11C4E753108}"/>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46B94DF8-0FCC-CE20-D4D8-0DD3AF828F52}"/>
              </a:ext>
            </a:extLst>
          </p:cNvPr>
          <p:cNvSpPr txBox="1"/>
          <p:nvPr/>
        </p:nvSpPr>
        <p:spPr>
          <a:xfrm>
            <a:off x="617455" y="649259"/>
            <a:ext cx="11232037" cy="2031325"/>
          </a:xfrm>
          <a:prstGeom prst="rect">
            <a:avLst/>
          </a:prstGeom>
          <a:noFill/>
        </p:spPr>
        <p:txBody>
          <a:bodyPr wrap="square">
            <a:spAutoFit/>
          </a:bodyPr>
          <a:lstStyle/>
          <a:p>
            <a:r>
              <a:rPr lang="en-IN" dirty="0"/>
              <a:t>@Override</a:t>
            </a:r>
          </a:p>
          <a:p>
            <a:r>
              <a:rPr lang="en-IN" dirty="0"/>
              <a:t>	public Integer </a:t>
            </a:r>
            <a:r>
              <a:rPr lang="en-IN" dirty="0" err="1"/>
              <a:t>deleteCustomer</a:t>
            </a:r>
            <a:r>
              <a:rPr lang="en-IN" dirty="0"/>
              <a:t>() {</a:t>
            </a:r>
          </a:p>
          <a:p>
            <a:r>
              <a:rPr lang="en-IN" dirty="0"/>
              <a:t>		Query </a:t>
            </a:r>
            <a:r>
              <a:rPr lang="en-IN" dirty="0" err="1"/>
              <a:t>query</a:t>
            </a:r>
            <a:r>
              <a:rPr lang="en-IN" dirty="0"/>
              <a:t> = </a:t>
            </a:r>
            <a:r>
              <a:rPr lang="en-IN" dirty="0" err="1"/>
              <a:t>entityManager.createQuery</a:t>
            </a:r>
            <a:r>
              <a:rPr lang="en-IN" dirty="0"/>
              <a:t>("DELETE FROM Customer c where </a:t>
            </a:r>
            <a:r>
              <a:rPr lang="en-IN" dirty="0" err="1"/>
              <a:t>c.emailId</a:t>
            </a:r>
            <a:r>
              <a:rPr lang="en-IN" dirty="0"/>
              <a:t> is NULL"); </a:t>
            </a:r>
          </a:p>
          <a:p>
            <a:r>
              <a:rPr lang="en-IN" dirty="0"/>
              <a:t>		return </a:t>
            </a:r>
            <a:r>
              <a:rPr lang="en-IN" dirty="0" err="1"/>
              <a:t>query.executeUpdate</a:t>
            </a:r>
            <a:r>
              <a:rPr lang="en-IN" dirty="0"/>
              <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3783C035-32CA-4E15-8CBA-20BE0DFAF2E6}"/>
              </a:ext>
            </a:extLst>
          </p:cNvPr>
          <p:cNvSpPr txBox="1"/>
          <p:nvPr/>
        </p:nvSpPr>
        <p:spPr>
          <a:xfrm>
            <a:off x="134330" y="2919655"/>
            <a:ext cx="1180000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FF56B53-FAB3-5BDB-043B-03684BB45577}"/>
              </a:ext>
            </a:extLst>
          </p:cNvPr>
          <p:cNvSpPr txBox="1"/>
          <p:nvPr/>
        </p:nvSpPr>
        <p:spPr>
          <a:xfrm>
            <a:off x="617455" y="3767347"/>
            <a:ext cx="1146770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Integer </a:t>
            </a:r>
            <a:r>
              <a:rPr lang="en-IN" dirty="0" err="1"/>
              <a:t>updateCityOfCustomer</a:t>
            </a:r>
            <a:r>
              <a:rPr lang="en-IN" dirty="0"/>
              <a:t>(Integer </a:t>
            </a:r>
            <a:r>
              <a:rPr lang="en-IN" dirty="0" err="1"/>
              <a:t>customerId</a:t>
            </a:r>
            <a:r>
              <a:rPr lang="en-IN" dirty="0"/>
              <a:t>, String city) throws </a:t>
            </a:r>
            <a:r>
              <a:rPr lang="en-IN" dirty="0" err="1"/>
              <a:t>hndBankException</a:t>
            </a:r>
            <a:r>
              <a:rPr lang="en-IN" dirty="0"/>
              <a:t>;</a:t>
            </a:r>
          </a:p>
          <a:p>
            <a:r>
              <a:rPr lang="en-IN" dirty="0"/>
              <a:t>	Integer </a:t>
            </a:r>
            <a:r>
              <a:rPr lang="en-IN" dirty="0" err="1"/>
              <a:t>deleteCustomer</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2871B3A6-64F5-08F0-061B-20988308105D}"/>
              </a:ext>
            </a:extLst>
          </p:cNvPr>
          <p:cNvSpPr txBox="1"/>
          <p:nvPr/>
        </p:nvSpPr>
        <p:spPr>
          <a:xfrm>
            <a:off x="134330" y="5248075"/>
            <a:ext cx="11715161"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994064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DD771-89E3-3CAE-46FF-3E8603620B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046F20-F9AE-9F02-21FE-F1B598347D07}"/>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D5DD8CB6-1AC5-027E-A4DF-B3D446733FC6}"/>
              </a:ext>
            </a:extLst>
          </p:cNvPr>
          <p:cNvSpPr txBox="1"/>
          <p:nvPr/>
        </p:nvSpPr>
        <p:spPr>
          <a:xfrm>
            <a:off x="1093508" y="580396"/>
            <a:ext cx="11623249" cy="452431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throws </a:t>
            </a:r>
            <a:r>
              <a:rPr lang="en-IN" dirty="0" err="1"/>
              <a:t>hndBankException</a:t>
            </a:r>
            <a:r>
              <a:rPr lang="en-IN" dirty="0"/>
              <a:t> {</a:t>
            </a:r>
          </a:p>
          <a:p>
            <a:r>
              <a:rPr lang="en-IN" dirty="0"/>
              <a:t>		return </a:t>
            </a:r>
            <a:r>
              <a:rPr lang="en-IN" dirty="0" err="1"/>
              <a:t>customerRepository.updateCityOfCustomer</a:t>
            </a:r>
            <a:r>
              <a:rPr lang="en-IN" dirty="0"/>
              <a:t>(</a:t>
            </a:r>
            <a:r>
              <a:rPr lang="en-IN" dirty="0" err="1"/>
              <a:t>customerId</a:t>
            </a:r>
            <a:r>
              <a:rPr lang="en-IN" dirty="0"/>
              <a:t>, city);</a:t>
            </a:r>
          </a:p>
          <a:p>
            <a:r>
              <a:rPr lang="en-IN" dirty="0"/>
              <a:t>	}</a:t>
            </a:r>
          </a:p>
          <a:p>
            <a:r>
              <a:rPr lang="en-IN" dirty="0"/>
              <a:t>	@Override</a:t>
            </a:r>
          </a:p>
          <a:p>
            <a:r>
              <a:rPr lang="en-IN" dirty="0"/>
              <a:t>	public Integer </a:t>
            </a:r>
            <a:r>
              <a:rPr lang="en-IN" dirty="0" err="1"/>
              <a:t>deleteCustomer</a:t>
            </a:r>
            <a:r>
              <a:rPr lang="en-IN" dirty="0"/>
              <a:t>() throws </a:t>
            </a:r>
            <a:r>
              <a:rPr lang="en-IN" dirty="0" err="1"/>
              <a:t>hndBankException</a:t>
            </a:r>
            <a:r>
              <a:rPr lang="en-IN" dirty="0"/>
              <a:t> {</a:t>
            </a:r>
          </a:p>
          <a:p>
            <a:r>
              <a:rPr lang="en-IN" dirty="0"/>
              <a:t>		return </a:t>
            </a:r>
            <a:r>
              <a:rPr lang="en-IN" dirty="0" err="1"/>
              <a:t>customerRepository.deleteCustomer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BD598B-7534-544A-852F-E6BCE9B92154}"/>
              </a:ext>
            </a:extLst>
          </p:cNvPr>
          <p:cNvSpPr txBox="1"/>
          <p:nvPr/>
        </p:nvSpPr>
        <p:spPr>
          <a:xfrm>
            <a:off x="209747" y="5361198"/>
            <a:ext cx="10706492"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134327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6B207-B73E-959C-2861-672F826B9B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F5740E-B216-4036-8A1F-C934BB2B9B54}"/>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DBC499FA-A47F-C1EC-F966-0C24C47DBE32}"/>
              </a:ext>
            </a:extLst>
          </p:cNvPr>
          <p:cNvSpPr txBox="1"/>
          <p:nvPr/>
        </p:nvSpPr>
        <p:spPr>
          <a:xfrm>
            <a:off x="377072" y="805255"/>
            <a:ext cx="12038029" cy="6186309"/>
          </a:xfrm>
          <a:prstGeom prst="rect">
            <a:avLst/>
          </a:prstGeom>
          <a:noFill/>
        </p:spPr>
        <p:txBody>
          <a:bodyPr wrap="square">
            <a:spAutoFit/>
          </a:bodyPr>
          <a:lstStyle/>
          <a:p>
            <a:r>
              <a:rPr lang="en-IN" dirty="0"/>
              <a:t>@SpringBootApplication</a:t>
            </a:r>
          </a:p>
          <a:p>
            <a:r>
              <a:rPr lang="en-IN" dirty="0"/>
              <a:t>public class </a:t>
            </a:r>
            <a:r>
              <a:rPr lang="en-IN" dirty="0" err="1"/>
              <a:t>DemoSpringBootJPQLUpdateDeleteApplication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DemoSpringBootJPQLUpdateDeleteApplication.class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DemoSpringBootJPQLUpdateDeleteApplication.class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updateCityOfEmployee</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updateCityOfEmployee</a:t>
            </a:r>
            <a:r>
              <a:rPr lang="en-IN" dirty="0"/>
              <a:t>() {</a:t>
            </a:r>
          </a:p>
          <a:p>
            <a:r>
              <a:rPr lang="en-IN" dirty="0"/>
              <a:t>		try {</a:t>
            </a:r>
          </a:p>
          <a:p>
            <a:r>
              <a:rPr lang="en-IN" dirty="0"/>
              <a:t>			</a:t>
            </a:r>
            <a:r>
              <a:rPr lang="en-IN" dirty="0" err="1"/>
              <a:t>service.updateCityOfCustomer</a:t>
            </a:r>
            <a:r>
              <a:rPr lang="en-IN" dirty="0"/>
              <a:t>(1002, "Seattle");</a:t>
            </a:r>
          </a:p>
          <a:p>
            <a:r>
              <a:rPr lang="en-IN" dirty="0"/>
              <a:t>			LOGGER.info(</a:t>
            </a:r>
            <a:r>
              <a:rPr lang="en-IN" dirty="0" err="1"/>
              <a:t>environment.getProperty</a:t>
            </a:r>
            <a:r>
              <a:rPr lang="en-IN" dirty="0"/>
              <a:t>("</a:t>
            </a:r>
            <a:r>
              <a:rPr lang="en-IN" dirty="0" err="1"/>
              <a:t>UserInterface.UPDATE_SUCCESS</a:t>
            </a:r>
            <a:r>
              <a:rPr lang="en-IN" dirty="0"/>
              <a:t>"));</a:t>
            </a:r>
          </a:p>
          <a:p>
            <a:r>
              <a:rPr lang="en-IN" dirty="0"/>
              <a:t>			LOGGER.info("\n");</a:t>
            </a:r>
          </a:p>
          <a:p>
            <a:r>
              <a:rPr lang="en-IN" dirty="0"/>
              <a:t>		}</a:t>
            </a:r>
          </a:p>
        </p:txBody>
      </p:sp>
    </p:spTree>
    <p:extLst>
      <p:ext uri="{BB962C8B-B14F-4D97-AF65-F5344CB8AC3E}">
        <p14:creationId xmlns:p14="http://schemas.microsoft.com/office/powerpoint/2010/main" val="77981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8839B-2064-B547-84B4-A045EEEC3E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5FB2-A24A-E321-2302-A972F5492CC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8AA1704A-D837-416F-1953-49CA78854204}"/>
              </a:ext>
            </a:extLst>
          </p:cNvPr>
          <p:cNvSpPr txBox="1"/>
          <p:nvPr/>
        </p:nvSpPr>
        <p:spPr>
          <a:xfrm>
            <a:off x="373930" y="751344"/>
            <a:ext cx="11444140" cy="5355312"/>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Integer </a:t>
            </a:r>
            <a:r>
              <a:rPr lang="en-IN" dirty="0" err="1"/>
              <a:t>deleteCount</a:t>
            </a:r>
            <a:r>
              <a:rPr lang="en-IN" dirty="0"/>
              <a:t> = </a:t>
            </a:r>
            <a:r>
              <a:rPr lang="en-IN" dirty="0" err="1"/>
              <a:t>service.deleteCustomer</a:t>
            </a:r>
            <a:r>
              <a:rPr lang="en-IN" dirty="0"/>
              <a:t>();</a:t>
            </a:r>
          </a:p>
          <a:p>
            <a:r>
              <a:rPr lang="en-IN" dirty="0"/>
              <a:t>			LOGGER.info(</a:t>
            </a:r>
            <a:r>
              <a:rPr lang="en-IN" dirty="0" err="1"/>
              <a:t>deleteCount</a:t>
            </a:r>
            <a:r>
              <a:rPr lang="en-IN" dirty="0"/>
              <a:t> + " " + </a:t>
            </a:r>
            <a:r>
              <a:rPr lang="en-IN" dirty="0" err="1"/>
              <a:t>environment.getProperty</a:t>
            </a:r>
            <a:r>
              <a:rPr lang="en-IN" dirty="0"/>
              <a:t>("</a:t>
            </a:r>
            <a:r>
              <a:rPr lang="en-IN" dirty="0" err="1"/>
              <a:t>UserInterface.DELETE_SUCCESS</a:t>
            </a:r>
            <a:r>
              <a:rPr lang="en-IN" dirty="0"/>
              <a:t>"));</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776739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08B556-9C00-5FA2-E971-B5D65CEEFD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D9769B-781C-934F-3472-693D8849F18F}"/>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2FFF823-BA38-7E60-6B52-5F5209E2B370}"/>
              </a:ext>
            </a:extLst>
          </p:cNvPr>
          <p:cNvSpPr txBox="1"/>
          <p:nvPr/>
        </p:nvSpPr>
        <p:spPr>
          <a:xfrm>
            <a:off x="989029" y="581807"/>
            <a:ext cx="9851796"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following properties: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80478E0-A2CC-BAD5-D291-716007F534E1}"/>
              </a:ext>
            </a:extLst>
          </p:cNvPr>
          <p:cNvSpPr txBox="1"/>
          <p:nvPr/>
        </p:nvSpPr>
        <p:spPr>
          <a:xfrm>
            <a:off x="278091" y="1200355"/>
            <a:ext cx="10562734" cy="646331"/>
          </a:xfrm>
          <a:prstGeom prst="rect">
            <a:avLst/>
          </a:prstGeom>
          <a:noFill/>
        </p:spPr>
        <p:txBody>
          <a:bodyPr wrap="square">
            <a:spAutoFit/>
          </a:bodyPr>
          <a:lstStyle/>
          <a:p>
            <a:r>
              <a:rPr lang="en-IN" dirty="0" err="1"/>
              <a:t>UserInterface.UPDATE_SUCCESS</a:t>
            </a:r>
            <a:r>
              <a:rPr lang="en-IN" dirty="0"/>
              <a:t>=Customer city updated successfully.</a:t>
            </a:r>
          </a:p>
          <a:p>
            <a:r>
              <a:rPr lang="en-IN" dirty="0" err="1"/>
              <a:t>UserInterface.DELETE_SUCCESS</a:t>
            </a:r>
            <a:r>
              <a:rPr lang="en-IN" dirty="0"/>
              <a:t>=Customer(s) deleted successfully.</a:t>
            </a:r>
          </a:p>
        </p:txBody>
      </p:sp>
      <p:sp>
        <p:nvSpPr>
          <p:cNvPr id="9" name="TextBox 8">
            <a:extLst>
              <a:ext uri="{FF2B5EF4-FFF2-40B4-BE49-F238E27FC236}">
                <a16:creationId xmlns:a16="http://schemas.microsoft.com/office/drawing/2014/main" id="{BA64F190-AD49-B0FE-BB7E-41CA5DF3A2DE}"/>
              </a:ext>
            </a:extLst>
          </p:cNvPr>
          <p:cNvSpPr txBox="1"/>
          <p:nvPr/>
        </p:nvSpPr>
        <p:spPr>
          <a:xfrm>
            <a:off x="989028" y="2065124"/>
            <a:ext cx="10562733" cy="1015663"/>
          </a:xfrm>
          <a:prstGeom prst="rect">
            <a:avLst/>
          </a:prstGeom>
          <a:noFill/>
        </p:spPr>
        <p:txBody>
          <a:bodyPr wrap="square">
            <a:spAutoFit/>
          </a:bodyPr>
          <a:lstStyle/>
          <a:p>
            <a:r>
              <a:rPr lang="en-US" sz="2000" b="1" dirty="0">
                <a:solidFill>
                  <a:schemeClr val="tx1">
                    <a:lumMod val="65000"/>
                    <a:lumOff val="35000"/>
                  </a:schemeClr>
                </a:solidFill>
              </a:rPr>
              <a:t>Step 14: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p:txBody>
      </p:sp>
      <p:pic>
        <p:nvPicPr>
          <p:cNvPr id="11" name="Picture 10">
            <a:extLst>
              <a:ext uri="{FF2B5EF4-FFF2-40B4-BE49-F238E27FC236}">
                <a16:creationId xmlns:a16="http://schemas.microsoft.com/office/drawing/2014/main" id="{C0604102-5227-DC06-6258-BCD76EB9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734" y="3530280"/>
            <a:ext cx="3092862" cy="1211402"/>
          </a:xfrm>
          <a:prstGeom prst="rect">
            <a:avLst/>
          </a:prstGeom>
        </p:spPr>
      </p:pic>
    </p:spTree>
    <p:extLst>
      <p:ext uri="{BB962C8B-B14F-4D97-AF65-F5344CB8AC3E}">
        <p14:creationId xmlns:p14="http://schemas.microsoft.com/office/powerpoint/2010/main" val="296055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912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23712</Words>
  <Application>Microsoft Office PowerPoint</Application>
  <PresentationFormat>Widescreen</PresentationFormat>
  <Paragraphs>3017</Paragraphs>
  <Slides>181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181</vt:i4>
      </vt:variant>
    </vt:vector>
  </HeadingPairs>
  <TitlesOfParts>
    <vt:vector size="185"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20</cp:revision>
  <dcterms:created xsi:type="dcterms:W3CDTF">2022-10-17T10:52:00Z</dcterms:created>
  <dcterms:modified xsi:type="dcterms:W3CDTF">2022-10-26T06:52:37Z</dcterms:modified>
</cp:coreProperties>
</file>