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9" r:id="rId49"/>
    <p:sldId id="310" r:id="rId50"/>
    <p:sldId id="311" r:id="rId51"/>
    <p:sldId id="312" r:id="rId52"/>
    <p:sldId id="313" r:id="rId53"/>
    <p:sldId id="314" r:id="rId54"/>
    <p:sldId id="315" r:id="rId55"/>
    <p:sldId id="316" r:id="rId56"/>
    <p:sldId id="317" r:id="rId57"/>
    <p:sldId id="319" r:id="rId58"/>
    <p:sldId id="318"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62" r:id="rId102"/>
    <p:sldId id="363" r:id="rId103"/>
    <p:sldId id="364" r:id="rId104"/>
    <p:sldId id="365" r:id="rId105"/>
    <p:sldId id="366" r:id="rId106"/>
    <p:sldId id="367" r:id="rId107"/>
    <p:sldId id="368" r:id="rId108"/>
    <p:sldId id="369" r:id="rId109"/>
    <p:sldId id="370" r:id="rId110"/>
    <p:sldId id="371" r:id="rId111"/>
    <p:sldId id="372" r:id="rId112"/>
    <p:sldId id="373" r:id="rId113"/>
    <p:sldId id="374" r:id="rId114"/>
    <p:sldId id="375" r:id="rId115"/>
    <p:sldId id="376" r:id="rId116"/>
    <p:sldId id="377" r:id="rId117"/>
    <p:sldId id="378" r:id="rId118"/>
    <p:sldId id="379" r:id="rId119"/>
    <p:sldId id="380" r:id="rId120"/>
    <p:sldId id="381" r:id="rId121"/>
    <p:sldId id="382" r:id="rId122"/>
    <p:sldId id="383" r:id="rId123"/>
    <p:sldId id="384" r:id="rId124"/>
    <p:sldId id="385" r:id="rId125"/>
    <p:sldId id="386" r:id="rId126"/>
    <p:sldId id="387" r:id="rId127"/>
    <p:sldId id="388" r:id="rId128"/>
    <p:sldId id="389" r:id="rId129"/>
    <p:sldId id="390" r:id="rId130"/>
    <p:sldId id="391" r:id="rId131"/>
    <p:sldId id="392" r:id="rId132"/>
    <p:sldId id="393" r:id="rId133"/>
    <p:sldId id="394" r:id="rId134"/>
    <p:sldId id="395" r:id="rId135"/>
    <p:sldId id="396" r:id="rId136"/>
    <p:sldId id="397" r:id="rId137"/>
    <p:sldId id="398" r:id="rId138"/>
    <p:sldId id="399" r:id="rId139"/>
    <p:sldId id="400" r:id="rId140"/>
    <p:sldId id="401" r:id="rId141"/>
    <p:sldId id="402" r:id="rId142"/>
    <p:sldId id="403" r:id="rId143"/>
    <p:sldId id="404" r:id="rId144"/>
    <p:sldId id="405" r:id="rId145"/>
    <p:sldId id="406" r:id="rId1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heme" Target="theme/theme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26-10-2022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327580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26-10-2022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4218390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26-10-2022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53690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26-10-2022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9153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26-10-2022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543693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26-10-2022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630791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26-10-2022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657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26-10-2022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528373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26-10-2022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224869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26-10-2022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63936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26-10-2022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9662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26-10-2022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255811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p:txBody>
          <a:bodyPr/>
          <a:lstStyle/>
          <a:p>
            <a:r>
              <a:rPr lang="en-IN" b="1" dirty="0"/>
              <a:t>Persistence Layer using Spring Boot</a:t>
            </a:r>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51A405-C073-36DA-F0DD-2547303CB8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D8780C9-8B80-2093-63D4-147E270D2AB5}"/>
              </a:ext>
            </a:extLst>
          </p:cNvPr>
          <p:cNvSpPr>
            <a:spLocks noGrp="1"/>
          </p:cNvSpPr>
          <p:nvPr>
            <p:ph type="sldNum" sz="quarter" idx="12"/>
          </p:nvPr>
        </p:nvSpPr>
        <p:spPr/>
        <p:txBody>
          <a:bodyPr/>
          <a:lstStyle/>
          <a:p>
            <a:fld id="{4A777409-9C5A-4B07-8E32-19F22F7D558C}" type="slidenum">
              <a:rPr lang="en-IN" smtClean="0"/>
              <a:t>10</a:t>
            </a:fld>
            <a:endParaRPr lang="en-IN" dirty="0"/>
          </a:p>
        </p:txBody>
      </p:sp>
      <p:sp>
        <p:nvSpPr>
          <p:cNvPr id="5" name="TextBox 4">
            <a:extLst>
              <a:ext uri="{FF2B5EF4-FFF2-40B4-BE49-F238E27FC236}">
                <a16:creationId xmlns:a16="http://schemas.microsoft.com/office/drawing/2014/main" id="{D25170B9-8F5B-CF74-258E-6AE7DAEAE083}"/>
              </a:ext>
            </a:extLst>
          </p:cNvPr>
          <p:cNvSpPr txBox="1"/>
          <p:nvPr/>
        </p:nvSpPr>
        <p:spPr>
          <a:xfrm>
            <a:off x="768284" y="690589"/>
            <a:ext cx="10157382" cy="5940088"/>
          </a:xfrm>
          <a:prstGeom prst="rect">
            <a:avLst/>
          </a:prstGeom>
          <a:noFill/>
        </p:spPr>
        <p:txBody>
          <a:bodyPr wrap="square">
            <a:spAutoFit/>
          </a:bodyPr>
          <a:lstStyle/>
          <a:p>
            <a:r>
              <a:rPr lang="en-US" sz="2000" dirty="0">
                <a:solidFill>
                  <a:schemeClr val="tx1">
                    <a:lumMod val="65000"/>
                    <a:lumOff val="35000"/>
                  </a:schemeClr>
                </a:solidFill>
                <a:effectLst/>
              </a:rPr>
              <a:t>Object Relational Mapping (ORM) is a technique or design pattern, which maps an object model with the relational model. It has the following features: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resolves object-relational impedance mismatch by mapping</a:t>
            </a:r>
          </a:p>
          <a:p>
            <a:pPr marL="742950" lvl="1" indent="-285750">
              <a:buFont typeface="Arial" panose="020B0604020202020204" pitchFamily="34" charset="0"/>
              <a:buChar char="•"/>
            </a:pPr>
            <a:r>
              <a:rPr lang="en-US" sz="2000" dirty="0">
                <a:solidFill>
                  <a:schemeClr val="tx1">
                    <a:lumMod val="65000"/>
                    <a:lumOff val="35000"/>
                  </a:schemeClr>
                </a:solidFill>
                <a:effectLst/>
              </a:rPr>
              <a:t>Java classes to tables in the database</a:t>
            </a:r>
          </a:p>
          <a:p>
            <a:pPr marL="742950" lvl="1" indent="-285750">
              <a:buFont typeface="Arial" panose="020B0604020202020204" pitchFamily="34" charset="0"/>
              <a:buChar char="•"/>
            </a:pPr>
            <a:r>
              <a:rPr lang="en-US" sz="2000" dirty="0">
                <a:solidFill>
                  <a:schemeClr val="tx1">
                    <a:lumMod val="65000"/>
                    <a:lumOff val="35000"/>
                  </a:schemeClr>
                </a:solidFill>
                <a:effectLst/>
              </a:rPr>
              <a:t>Instance variables to columns of a table</a:t>
            </a:r>
          </a:p>
          <a:p>
            <a:pPr marL="742950" lvl="1" indent="-285750">
              <a:buFont typeface="Arial" panose="020B0604020202020204" pitchFamily="34" charset="0"/>
              <a:buChar char="•"/>
            </a:pPr>
            <a:r>
              <a:rPr lang="en-US" sz="2000" dirty="0">
                <a:solidFill>
                  <a:schemeClr val="tx1">
                    <a:lumMod val="65000"/>
                    <a:lumOff val="35000"/>
                  </a:schemeClr>
                </a:solidFill>
                <a:effectLst/>
              </a:rPr>
              <a:t>Objects to rows in the table</a:t>
            </a:r>
          </a:p>
          <a:p>
            <a:pPr lvl="1"/>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It helps the developer to get rid of SQL queries so that they can concentrate on the business logic which leads to faster development of the application.</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is database independent. All database vendors provide support for ORM. Hence, the application becomes portable without worrying about the underlying database.</a:t>
            </a:r>
          </a:p>
          <a:p>
            <a:r>
              <a:rPr lang="en-US" sz="2000" dirty="0">
                <a:solidFill>
                  <a:schemeClr val="tx1">
                    <a:lumMod val="65000"/>
                    <a:lumOff val="35000"/>
                  </a:schemeClr>
                </a:solidFill>
                <a:effectLst/>
              </a:rPr>
              <a:t>To use ORM in Java applications,</a:t>
            </a:r>
            <a:r>
              <a:rPr lang="en-US" sz="2000" b="1" dirty="0">
                <a:solidFill>
                  <a:schemeClr val="tx1">
                    <a:lumMod val="65000"/>
                    <a:lumOff val="35000"/>
                  </a:schemeClr>
                </a:solidFill>
                <a:effectLst/>
              </a:rPr>
              <a:t> Java Persistence API (JPA) </a:t>
            </a:r>
            <a:r>
              <a:rPr lang="en-US" sz="2000" dirty="0">
                <a:solidFill>
                  <a:schemeClr val="tx1">
                    <a:lumMod val="65000"/>
                    <a:lumOff val="35000"/>
                  </a:schemeClr>
                </a:solidFill>
                <a:effectLst/>
              </a:rPr>
              <a:t>specification is used. It has many implementations such as Hibernate, </a:t>
            </a:r>
            <a:r>
              <a:rPr lang="en-US" sz="2000" dirty="0" err="1">
                <a:solidFill>
                  <a:schemeClr val="tx1">
                    <a:lumMod val="65000"/>
                    <a:lumOff val="35000"/>
                  </a:schemeClr>
                </a:solidFill>
                <a:effectLst/>
              </a:rPr>
              <a:t>OpenJPA</a:t>
            </a:r>
            <a:r>
              <a:rPr lang="en-US" sz="2000" dirty="0">
                <a:solidFill>
                  <a:schemeClr val="tx1">
                    <a:lumMod val="65000"/>
                    <a:lumOff val="35000"/>
                  </a:schemeClr>
                </a:solidFill>
                <a:effectLst/>
              </a:rPr>
              <a:t>, TopLink, </a:t>
            </a:r>
            <a:r>
              <a:rPr lang="en-US" sz="2000" dirty="0" err="1">
                <a:solidFill>
                  <a:schemeClr val="tx1">
                    <a:lumMod val="65000"/>
                    <a:lumOff val="35000"/>
                  </a:schemeClr>
                </a:solidFill>
                <a:effectLst/>
              </a:rPr>
              <a:t>EclipseLink</a:t>
            </a:r>
            <a:r>
              <a:rPr lang="en-US" sz="2000" dirty="0">
                <a:solidFill>
                  <a:schemeClr val="tx1">
                    <a:lumMod val="65000"/>
                    <a:lumOff val="35000"/>
                  </a:schemeClr>
                </a:solidFill>
                <a:effectLst/>
              </a:rPr>
              <a:t>, etc. In this course we will use Hibernate implementation.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learn more about JPA.</a:t>
            </a:r>
          </a:p>
          <a:p>
            <a:pPr lvl="1"/>
            <a:endParaRPr lang="en-US" sz="2000" dirty="0">
              <a:solidFill>
                <a:schemeClr val="tx1">
                  <a:lumMod val="65000"/>
                  <a:lumOff val="35000"/>
                </a:schemeClr>
              </a:solidFill>
            </a:endParaRPr>
          </a:p>
        </p:txBody>
      </p:sp>
    </p:spTree>
    <p:extLst>
      <p:ext uri="{BB962C8B-B14F-4D97-AF65-F5344CB8AC3E}">
        <p14:creationId xmlns:p14="http://schemas.microsoft.com/office/powerpoint/2010/main" val="36639416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4DE0AE-126D-7137-EAE4-0BBEE45EEA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F94275-0761-5124-3E10-DBBF34F1F5A5}"/>
              </a:ext>
            </a:extLst>
          </p:cNvPr>
          <p:cNvSpPr>
            <a:spLocks noGrp="1"/>
          </p:cNvSpPr>
          <p:nvPr>
            <p:ph type="sldNum" sz="quarter" idx="12"/>
          </p:nvPr>
        </p:nvSpPr>
        <p:spPr/>
        <p:txBody>
          <a:bodyPr/>
          <a:lstStyle/>
          <a:p>
            <a:fld id="{4A777409-9C5A-4B07-8E32-19F22F7D558C}" type="slidenum">
              <a:rPr lang="en-IN" smtClean="0"/>
              <a:t>100</a:t>
            </a:fld>
            <a:endParaRPr lang="en-IN" dirty="0"/>
          </a:p>
        </p:txBody>
      </p:sp>
      <p:sp>
        <p:nvSpPr>
          <p:cNvPr id="5" name="TextBox 4">
            <a:extLst>
              <a:ext uri="{FF2B5EF4-FFF2-40B4-BE49-F238E27FC236}">
                <a16:creationId xmlns:a16="http://schemas.microsoft.com/office/drawing/2014/main" id="{2CB42B2F-E354-C28B-4662-9C5ACE8E56D7}"/>
              </a:ext>
            </a:extLst>
          </p:cNvPr>
          <p:cNvSpPr txBox="1"/>
          <p:nvPr/>
        </p:nvSpPr>
        <p:spPr>
          <a:xfrm>
            <a:off x="405353" y="906739"/>
            <a:ext cx="12031744" cy="5909310"/>
          </a:xfrm>
          <a:prstGeom prst="rect">
            <a:avLst/>
          </a:prstGeom>
          <a:noFill/>
        </p:spPr>
        <p:txBody>
          <a:bodyPr wrap="square">
            <a:spAutoFit/>
          </a:bodyPr>
          <a:lstStyle/>
          <a:p>
            <a:r>
              <a:rPr lang="en-IN" dirty="0"/>
              <a:t>@Override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 </a:t>
            </a:r>
          </a:p>
          <a:p>
            <a:r>
              <a:rPr lang="en-IN" dirty="0"/>
              <a:t>		</a:t>
            </a:r>
          </a:p>
        </p:txBody>
      </p:sp>
    </p:spTree>
    <p:extLst>
      <p:ext uri="{BB962C8B-B14F-4D97-AF65-F5344CB8AC3E}">
        <p14:creationId xmlns:p14="http://schemas.microsoft.com/office/powerpoint/2010/main" val="21296947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F1D28E-73E0-1C9D-009B-FFDB84E7514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351C8E-DEDB-71F6-3CBD-476C789B2CC3}"/>
              </a:ext>
            </a:extLst>
          </p:cNvPr>
          <p:cNvSpPr>
            <a:spLocks noGrp="1"/>
          </p:cNvSpPr>
          <p:nvPr>
            <p:ph type="sldNum" sz="quarter" idx="12"/>
          </p:nvPr>
        </p:nvSpPr>
        <p:spPr/>
        <p:txBody>
          <a:bodyPr/>
          <a:lstStyle/>
          <a:p>
            <a:fld id="{4A777409-9C5A-4B07-8E32-19F22F7D558C}" type="slidenum">
              <a:rPr lang="en-IN" smtClean="0"/>
              <a:t>101</a:t>
            </a:fld>
            <a:endParaRPr lang="en-IN" dirty="0"/>
          </a:p>
        </p:txBody>
      </p:sp>
      <p:sp>
        <p:nvSpPr>
          <p:cNvPr id="5" name="TextBox 4">
            <a:extLst>
              <a:ext uri="{FF2B5EF4-FFF2-40B4-BE49-F238E27FC236}">
                <a16:creationId xmlns:a16="http://schemas.microsoft.com/office/drawing/2014/main" id="{78E6956E-FCC3-D8B1-0CAD-F1CAA6248F2E}"/>
              </a:ext>
            </a:extLst>
          </p:cNvPr>
          <p:cNvSpPr txBox="1"/>
          <p:nvPr/>
        </p:nvSpPr>
        <p:spPr>
          <a:xfrm>
            <a:off x="862551" y="1273613"/>
            <a:ext cx="10261077" cy="3139321"/>
          </a:xfrm>
          <a:prstGeom prst="rect">
            <a:avLst/>
          </a:prstGeom>
          <a:noFill/>
        </p:spPr>
        <p:txBody>
          <a:bodyPr wrap="square">
            <a:spAutoFit/>
          </a:bodyPr>
          <a:lstStyle/>
          <a:p>
            <a:r>
              <a:rPr lang="en-IN" dirty="0"/>
              <a:t>else if (!</a:t>
            </a:r>
            <a:r>
              <a:rPr lang="en-IN" dirty="0" err="1"/>
              <a:t>this.getCustomerId</a:t>
            </a:r>
            <a:r>
              <a:rPr lang="en-IN" dirty="0"/>
              <a:t>().equals(</a:t>
            </a:r>
            <a:r>
              <a:rPr lang="en-IN" dirty="0" err="1"/>
              <a:t>other.getCustomerId</a:t>
            </a:r>
            <a:r>
              <a:rPr lang="en-IN" dirty="0"/>
              <a:t>()))</a:t>
            </a:r>
          </a:p>
          <a:p>
            <a:r>
              <a:rPr lang="en-IN" dirty="0"/>
              <a:t>			return false;</a:t>
            </a:r>
          </a:p>
          <a:p>
            <a:r>
              <a:rPr lang="en-IN" dirty="0"/>
              <a:t>		return true;</a:t>
            </a:r>
          </a:p>
          <a:p>
            <a:r>
              <a:rPr lang="en-IN" dirty="0"/>
              <a:t>	}</a:t>
            </a:r>
          </a:p>
          <a:p>
            <a:r>
              <a:rPr lang="en-IN" dirty="0"/>
              <a:t>	@Override</a:t>
            </a:r>
          </a:p>
          <a:p>
            <a:r>
              <a:rPr lang="en-IN" dirty="0"/>
              <a:t>	public String </a:t>
            </a:r>
            <a:r>
              <a:rPr lang="en-IN" dirty="0" err="1"/>
              <a:t>toString</a:t>
            </a:r>
            <a:r>
              <a:rPr lang="en-IN" dirty="0"/>
              <a:t>() {</a:t>
            </a:r>
          </a:p>
          <a:p>
            <a:r>
              <a:rPr lang="en-IN" dirty="0"/>
              <a:t>		return "Customer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a:t>
            </a:r>
          </a:p>
        </p:txBody>
      </p:sp>
    </p:spTree>
    <p:extLst>
      <p:ext uri="{BB962C8B-B14F-4D97-AF65-F5344CB8AC3E}">
        <p14:creationId xmlns:p14="http://schemas.microsoft.com/office/powerpoint/2010/main" val="279285107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F2CDAD-7357-AD0B-7510-6196F40FA19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63BF09-B2FF-8B08-BC35-C888FC141C15}"/>
              </a:ext>
            </a:extLst>
          </p:cNvPr>
          <p:cNvSpPr>
            <a:spLocks noGrp="1"/>
          </p:cNvSpPr>
          <p:nvPr>
            <p:ph type="sldNum" sz="quarter" idx="12"/>
          </p:nvPr>
        </p:nvSpPr>
        <p:spPr/>
        <p:txBody>
          <a:bodyPr/>
          <a:lstStyle/>
          <a:p>
            <a:fld id="{4A777409-9C5A-4B07-8E32-19F22F7D558C}" type="slidenum">
              <a:rPr lang="en-IN" smtClean="0"/>
              <a:t>102</a:t>
            </a:fld>
            <a:endParaRPr lang="en-IN" dirty="0"/>
          </a:p>
        </p:txBody>
      </p:sp>
      <p:sp>
        <p:nvSpPr>
          <p:cNvPr id="5" name="TextBox 4">
            <a:extLst>
              <a:ext uri="{FF2B5EF4-FFF2-40B4-BE49-F238E27FC236}">
                <a16:creationId xmlns:a16="http://schemas.microsoft.com/office/drawing/2014/main" id="{CE7B8319-4FBD-FAD7-EFD5-2CE27514F408}"/>
              </a:ext>
            </a:extLst>
          </p:cNvPr>
          <p:cNvSpPr txBox="1"/>
          <p:nvPr/>
        </p:nvSpPr>
        <p:spPr>
          <a:xfrm>
            <a:off x="989029" y="591234"/>
            <a:ext cx="10040332"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78D333E-0644-3E6C-4582-A2F50CF0B558}"/>
              </a:ext>
            </a:extLst>
          </p:cNvPr>
          <p:cNvSpPr txBox="1"/>
          <p:nvPr/>
        </p:nvSpPr>
        <p:spPr>
          <a:xfrm>
            <a:off x="296944" y="1338135"/>
            <a:ext cx="11895056" cy="1754326"/>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83E496F2-1575-DC1E-B874-1AE23A3B752D}"/>
              </a:ext>
            </a:extLst>
          </p:cNvPr>
          <p:cNvSpPr txBox="1"/>
          <p:nvPr/>
        </p:nvSpPr>
        <p:spPr>
          <a:xfrm>
            <a:off x="989028" y="3334434"/>
            <a:ext cx="10803903" cy="400110"/>
          </a:xfrm>
          <a:prstGeom prst="rect">
            <a:avLst/>
          </a:prstGeom>
          <a:noFill/>
        </p:spPr>
        <p:txBody>
          <a:bodyPr wrap="square">
            <a:spAutoFit/>
          </a:bodyPr>
          <a:lstStyle/>
          <a:p>
            <a:r>
              <a:rPr lang="en-US" sz="2000" b="1" dirty="0">
                <a:solidFill>
                  <a:schemeClr val="tx1">
                    <a:lumMod val="65000"/>
                    <a:lumOff val="35000"/>
                  </a:schemeClr>
                </a:solidFill>
              </a:rPr>
              <a:t>Step 7: </a:t>
            </a:r>
            <a:r>
              <a:rPr lang="en-US" sz="2000" dirty="0">
                <a:solidFill>
                  <a:schemeClr val="tx1">
                    <a:lumMod val="65000"/>
                    <a:lumOff val="35000"/>
                  </a:schemeClr>
                </a:solidFill>
              </a:rPr>
              <a:t>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AEBAB3E-4CD2-F576-0606-D67E55E4ADE5}"/>
              </a:ext>
            </a:extLst>
          </p:cNvPr>
          <p:cNvSpPr txBox="1"/>
          <p:nvPr/>
        </p:nvSpPr>
        <p:spPr>
          <a:xfrm>
            <a:off x="296944" y="3734544"/>
            <a:ext cx="12047456" cy="3108543"/>
          </a:xfrm>
          <a:prstGeom prst="rect">
            <a:avLst/>
          </a:prstGeom>
          <a:noFill/>
        </p:spPr>
        <p:txBody>
          <a:bodyPr wrap="square">
            <a:spAutoFit/>
          </a:bodyPr>
          <a:lstStyle/>
          <a:p>
            <a:r>
              <a:rPr lang="en-IN" sz="1400" dirty="0"/>
              <a:t>@Component</a:t>
            </a:r>
          </a:p>
          <a:p>
            <a:r>
              <a:rPr lang="en-IN" sz="1400" dirty="0"/>
              <a:t>@Aspect</a:t>
            </a:r>
          </a:p>
          <a:p>
            <a:r>
              <a:rPr lang="en-IN" sz="1400" dirty="0"/>
              <a:t>public class </a:t>
            </a:r>
            <a:r>
              <a:rPr lang="en-IN" sz="1400" dirty="0" err="1"/>
              <a:t>LoggingAspect</a:t>
            </a:r>
            <a:r>
              <a:rPr lang="en-IN" sz="1400" dirty="0"/>
              <a:t> {</a:t>
            </a:r>
          </a:p>
          <a:p>
            <a:r>
              <a:rPr lang="en-IN" sz="1400" dirty="0"/>
              <a:t>	private Logger logger=</a:t>
            </a:r>
            <a:r>
              <a:rPr lang="en-IN" sz="1400" dirty="0" err="1"/>
              <a:t>LogManager.getLogger</a:t>
            </a:r>
            <a:r>
              <a:rPr lang="en-IN" sz="1400" dirty="0"/>
              <a:t>(</a:t>
            </a:r>
            <a:r>
              <a:rPr lang="en-IN" sz="1400" dirty="0" err="1"/>
              <a:t>this.getClass</a:t>
            </a:r>
            <a:r>
              <a:rPr lang="en-IN" sz="1400" dirty="0"/>
              <a:t>());</a:t>
            </a:r>
          </a:p>
          <a:p>
            <a:r>
              <a:rPr lang="en-IN" sz="1400" dirty="0"/>
              <a:t>	</a:t>
            </a:r>
          </a:p>
          <a:p>
            <a:r>
              <a:rPr lang="en-IN" sz="1400" dirty="0"/>
              <a:t>	@AfterThrowing(pointcut = "execution(* </a:t>
            </a:r>
            <a:r>
              <a:rPr lang="en-IN" sz="1400" dirty="0" err="1"/>
              <a:t>com.hnd.repository</a:t>
            </a:r>
            <a:r>
              <a:rPr lang="en-IN" sz="1400" dirty="0"/>
              <a:t>.*</a:t>
            </a:r>
            <a:r>
              <a:rPr lang="en-IN" sz="1400" dirty="0" err="1"/>
              <a:t>Impl</a:t>
            </a:r>
            <a:r>
              <a:rPr lang="en-IN" sz="1400" dirty="0"/>
              <a:t>.*(..))", throwing = "exception")</a:t>
            </a:r>
          </a:p>
          <a:p>
            <a:r>
              <a:rPr lang="en-IN" sz="1400" dirty="0"/>
              <a:t>	public void </a:t>
            </a:r>
            <a:r>
              <a:rPr lang="en-IN" sz="1400" dirty="0" err="1"/>
              <a:t>logExceptionFromRepository</a:t>
            </a:r>
            <a:r>
              <a:rPr lang="en-IN" sz="1400" dirty="0"/>
              <a:t>(Exception exception){</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a:t>
            </a:r>
          </a:p>
          <a:p>
            <a:r>
              <a:rPr lang="en-IN" sz="1400" dirty="0"/>
              <a:t>	@AfterThrowing(pointcut = "execution(* </a:t>
            </a:r>
            <a:r>
              <a:rPr lang="en-IN" sz="1400" dirty="0" err="1"/>
              <a:t>com.hnd.service</a:t>
            </a:r>
            <a:r>
              <a:rPr lang="en-IN" sz="1400" dirty="0"/>
              <a:t>.*</a:t>
            </a:r>
            <a:r>
              <a:rPr lang="en-IN" sz="1400" dirty="0" err="1"/>
              <a:t>Impl</a:t>
            </a:r>
            <a:r>
              <a:rPr lang="en-IN" sz="1400" dirty="0"/>
              <a:t>.*(..))", throwing = "exception")</a:t>
            </a:r>
          </a:p>
          <a:p>
            <a:r>
              <a:rPr lang="en-IN" sz="1400" dirty="0"/>
              <a:t>	public void </a:t>
            </a:r>
            <a:r>
              <a:rPr lang="en-IN" sz="1400" dirty="0" err="1"/>
              <a:t>logExceptionFromService</a:t>
            </a:r>
            <a:r>
              <a:rPr lang="en-IN" sz="1400" dirty="0"/>
              <a:t>(Exception exception){</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a:t>
            </a:r>
          </a:p>
          <a:p>
            <a:r>
              <a:rPr lang="en-IN" sz="1400" dirty="0"/>
              <a:t>}</a:t>
            </a:r>
          </a:p>
        </p:txBody>
      </p:sp>
    </p:spTree>
    <p:extLst>
      <p:ext uri="{BB962C8B-B14F-4D97-AF65-F5344CB8AC3E}">
        <p14:creationId xmlns:p14="http://schemas.microsoft.com/office/powerpoint/2010/main" val="29113513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32D03C-948B-F1AC-4746-3E2839EA8D4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90C6799-16AE-755E-0CC5-95307B27A134}"/>
              </a:ext>
            </a:extLst>
          </p:cNvPr>
          <p:cNvSpPr>
            <a:spLocks noGrp="1"/>
          </p:cNvSpPr>
          <p:nvPr>
            <p:ph type="sldNum" sz="quarter" idx="12"/>
          </p:nvPr>
        </p:nvSpPr>
        <p:spPr/>
        <p:txBody>
          <a:bodyPr/>
          <a:lstStyle/>
          <a:p>
            <a:fld id="{4A777409-9C5A-4B07-8E32-19F22F7D558C}" type="slidenum">
              <a:rPr lang="en-IN" smtClean="0"/>
              <a:t>103</a:t>
            </a:fld>
            <a:endParaRPr lang="en-IN" dirty="0"/>
          </a:p>
        </p:txBody>
      </p:sp>
      <p:sp>
        <p:nvSpPr>
          <p:cNvPr id="5" name="TextBox 4">
            <a:extLst>
              <a:ext uri="{FF2B5EF4-FFF2-40B4-BE49-F238E27FC236}">
                <a16:creationId xmlns:a16="http://schemas.microsoft.com/office/drawing/2014/main" id="{4C837E67-CE52-D886-1F4D-0C9526B68B59}"/>
              </a:ext>
            </a:extLst>
          </p:cNvPr>
          <p:cNvSpPr txBox="1"/>
          <p:nvPr/>
        </p:nvSpPr>
        <p:spPr>
          <a:xfrm>
            <a:off x="824846" y="591235"/>
            <a:ext cx="10528954" cy="707886"/>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66A293F-3529-7627-2CCE-8D257D5A946B}"/>
              </a:ext>
            </a:extLst>
          </p:cNvPr>
          <p:cNvSpPr txBox="1"/>
          <p:nvPr/>
        </p:nvSpPr>
        <p:spPr>
          <a:xfrm>
            <a:off x="372358" y="1542622"/>
            <a:ext cx="10981441" cy="1477328"/>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List&lt;</a:t>
            </a:r>
            <a:r>
              <a:rPr lang="en-IN" dirty="0" err="1"/>
              <a:t>CustomerDTO</a:t>
            </a:r>
            <a:r>
              <a:rPr lang="en-IN" dirty="0"/>
              <a:t>&gt; </a:t>
            </a:r>
            <a:r>
              <a:rPr lang="en-IN" dirty="0" err="1"/>
              <a:t>getCustomerdetails</a:t>
            </a:r>
            <a:r>
              <a:rPr lang="en-IN" dirty="0"/>
              <a:t>();</a:t>
            </a:r>
          </a:p>
          <a:p>
            <a:r>
              <a:rPr lang="en-IN" dirty="0"/>
              <a:t>	public List&lt;Object[]&gt; </a:t>
            </a:r>
            <a:r>
              <a:rPr lang="en-IN" dirty="0" err="1"/>
              <a:t>getCustomerNameAndDob</a:t>
            </a:r>
            <a:r>
              <a:rPr lang="en-IN" dirty="0"/>
              <a:t>();</a:t>
            </a:r>
          </a:p>
          <a:p>
            <a:r>
              <a:rPr lang="en-IN" dirty="0"/>
              <a:t>    public List&lt;String&gt; </a:t>
            </a:r>
            <a:r>
              <a:rPr lang="en-IN" dirty="0" err="1"/>
              <a:t>getCustomerName</a:t>
            </a:r>
            <a:r>
              <a:rPr lang="en-IN" dirty="0"/>
              <a:t>();</a:t>
            </a:r>
          </a:p>
          <a:p>
            <a:r>
              <a:rPr lang="en-IN" dirty="0"/>
              <a:t>}</a:t>
            </a:r>
          </a:p>
        </p:txBody>
      </p:sp>
      <p:sp>
        <p:nvSpPr>
          <p:cNvPr id="9" name="TextBox 8">
            <a:extLst>
              <a:ext uri="{FF2B5EF4-FFF2-40B4-BE49-F238E27FC236}">
                <a16:creationId xmlns:a16="http://schemas.microsoft.com/office/drawing/2014/main" id="{AB563137-DBE5-D837-F0BB-4B9E529F63A4}"/>
              </a:ext>
            </a:extLst>
          </p:cNvPr>
          <p:cNvSpPr txBox="1"/>
          <p:nvPr/>
        </p:nvSpPr>
        <p:spPr>
          <a:xfrm>
            <a:off x="862553" y="3385239"/>
            <a:ext cx="10892672" cy="707886"/>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33298991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B3DCB4-3631-F6BF-18BA-8DF87B2B67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35CED41-C08A-2622-2714-187C3BC6CF35}"/>
              </a:ext>
            </a:extLst>
          </p:cNvPr>
          <p:cNvSpPr>
            <a:spLocks noGrp="1"/>
          </p:cNvSpPr>
          <p:nvPr>
            <p:ph type="sldNum" sz="quarter" idx="12"/>
          </p:nvPr>
        </p:nvSpPr>
        <p:spPr/>
        <p:txBody>
          <a:bodyPr/>
          <a:lstStyle/>
          <a:p>
            <a:fld id="{4A777409-9C5A-4B07-8E32-19F22F7D558C}" type="slidenum">
              <a:rPr lang="en-IN" smtClean="0"/>
              <a:t>104</a:t>
            </a:fld>
            <a:endParaRPr lang="en-IN" dirty="0"/>
          </a:p>
        </p:txBody>
      </p:sp>
      <p:sp>
        <p:nvSpPr>
          <p:cNvPr id="4" name="TextBox 3">
            <a:extLst>
              <a:ext uri="{FF2B5EF4-FFF2-40B4-BE49-F238E27FC236}">
                <a16:creationId xmlns:a16="http://schemas.microsoft.com/office/drawing/2014/main" id="{43CF2FDD-8491-1DD7-AC3A-3BAD6CB6AEE3}"/>
              </a:ext>
            </a:extLst>
          </p:cNvPr>
          <p:cNvSpPr txBox="1"/>
          <p:nvPr/>
        </p:nvSpPr>
        <p:spPr>
          <a:xfrm>
            <a:off x="980387" y="484744"/>
            <a:ext cx="10539168" cy="6186309"/>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public List&lt;</a:t>
            </a:r>
            <a:r>
              <a:rPr lang="en-IN" dirty="0" err="1"/>
              <a:t>CustomerDTO</a:t>
            </a:r>
            <a:r>
              <a:rPr lang="en-IN" dirty="0"/>
              <a:t>&gt; </a:t>
            </a:r>
            <a:r>
              <a:rPr lang="en-IN" dirty="0" err="1"/>
              <a:t>getCustomerdetails</a:t>
            </a:r>
            <a:r>
              <a:rPr lang="en-IN" dirty="0"/>
              <a:t>() {</a:t>
            </a:r>
          </a:p>
          <a:p>
            <a:r>
              <a:rPr lang="en-IN" dirty="0"/>
              <a:t>		List&lt;</a:t>
            </a:r>
            <a:r>
              <a:rPr lang="en-IN" dirty="0" err="1"/>
              <a:t>CustomerDTO</a:t>
            </a:r>
            <a:r>
              <a:rPr lang="en-IN" dirty="0"/>
              <a:t>&gt; </a:t>
            </a:r>
            <a:r>
              <a:rPr lang="en-IN" dirty="0" err="1"/>
              <a:t>customerDTOs</a:t>
            </a:r>
            <a:r>
              <a:rPr lang="en-IN" dirty="0"/>
              <a:t> = null;</a:t>
            </a:r>
          </a:p>
          <a:p>
            <a:r>
              <a:rPr lang="en-IN" dirty="0"/>
              <a:t>		String </a:t>
            </a:r>
            <a:r>
              <a:rPr lang="en-IN" dirty="0" err="1"/>
              <a:t>queryString</a:t>
            </a:r>
            <a:r>
              <a:rPr lang="en-IN" dirty="0"/>
              <a:t> = "select c from Customer c";</a:t>
            </a:r>
          </a:p>
          <a:p>
            <a:r>
              <a:rPr lang="en-IN" dirty="0"/>
              <a:t>		Query </a:t>
            </a:r>
            <a:r>
              <a:rPr lang="en-IN" dirty="0" err="1"/>
              <a:t>query</a:t>
            </a:r>
            <a:r>
              <a:rPr lang="en-IN" dirty="0"/>
              <a:t> = </a:t>
            </a:r>
            <a:r>
              <a:rPr lang="en-IN" dirty="0" err="1"/>
              <a:t>entityManager.createQuery</a:t>
            </a:r>
            <a:r>
              <a:rPr lang="en-IN" dirty="0"/>
              <a:t>(</a:t>
            </a:r>
            <a:r>
              <a:rPr lang="en-IN" dirty="0" err="1"/>
              <a:t>queryString</a:t>
            </a:r>
            <a:r>
              <a:rPr lang="en-IN" dirty="0"/>
              <a:t>);</a:t>
            </a:r>
          </a:p>
          <a:p>
            <a:r>
              <a:rPr lang="en-IN" dirty="0"/>
              <a:t>		List&lt;Customer&gt; customers = </a:t>
            </a:r>
            <a:r>
              <a:rPr lang="en-IN" dirty="0" err="1"/>
              <a:t>query.getResultList</a:t>
            </a:r>
            <a:r>
              <a:rPr lang="en-IN" dirty="0"/>
              <a:t>();</a:t>
            </a:r>
          </a:p>
          <a:p>
            <a:r>
              <a:rPr lang="en-IN" dirty="0"/>
              <a:t>		</a:t>
            </a:r>
            <a:r>
              <a:rPr lang="en-IN" dirty="0" err="1"/>
              <a:t>customerDTOs</a:t>
            </a:r>
            <a:r>
              <a:rPr lang="en-IN" dirty="0"/>
              <a:t> = new </a:t>
            </a:r>
            <a:r>
              <a:rPr lang="en-IN" dirty="0" err="1"/>
              <a:t>ArrayList</a:t>
            </a:r>
            <a:r>
              <a:rPr lang="en-IN" dirty="0"/>
              <a:t>&lt;&gt;();</a:t>
            </a:r>
          </a:p>
          <a:p>
            <a:r>
              <a:rPr lang="en-IN" dirty="0"/>
              <a:t>		for (Customer </a:t>
            </a:r>
            <a:r>
              <a:rPr lang="en-IN" dirty="0" err="1"/>
              <a:t>customerEntity</a:t>
            </a:r>
            <a:r>
              <a:rPr lang="en-IN" dirty="0"/>
              <a:t> : customers)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customerEntity.getCustomerId</a:t>
            </a:r>
            <a:r>
              <a:rPr lang="en-IN" dirty="0"/>
              <a:t>());</a:t>
            </a:r>
          </a:p>
          <a:p>
            <a:r>
              <a:rPr lang="en-IN" dirty="0"/>
              <a:t>			</a:t>
            </a:r>
            <a:r>
              <a:rPr lang="en-IN" dirty="0" err="1"/>
              <a:t>customerDTO.setDateOfBirth</a:t>
            </a:r>
            <a:r>
              <a:rPr lang="en-IN" dirty="0"/>
              <a:t>(</a:t>
            </a:r>
            <a:r>
              <a:rPr lang="en-IN" dirty="0" err="1"/>
              <a:t>customerEntity.getDateOfBirth</a:t>
            </a:r>
            <a:r>
              <a:rPr lang="en-IN" dirty="0"/>
              <a:t>());</a:t>
            </a:r>
          </a:p>
          <a:p>
            <a:r>
              <a:rPr lang="en-IN" dirty="0"/>
              <a:t>			</a:t>
            </a:r>
            <a:r>
              <a:rPr lang="en-IN" dirty="0" err="1"/>
              <a:t>customerDTO.setEmailId</a:t>
            </a:r>
            <a:r>
              <a:rPr lang="en-IN" dirty="0"/>
              <a:t>(</a:t>
            </a:r>
            <a:r>
              <a:rPr lang="en-IN" dirty="0" err="1"/>
              <a:t>customerEntity.getEmailId</a:t>
            </a:r>
            <a:r>
              <a:rPr lang="en-IN" dirty="0"/>
              <a:t>());</a:t>
            </a:r>
          </a:p>
          <a:p>
            <a:r>
              <a:rPr lang="en-IN" dirty="0"/>
              <a:t>			</a:t>
            </a:r>
            <a:r>
              <a:rPr lang="en-IN" dirty="0" err="1"/>
              <a:t>customerDTO.setName</a:t>
            </a:r>
            <a:r>
              <a:rPr lang="en-IN" dirty="0"/>
              <a:t>(</a:t>
            </a:r>
            <a:r>
              <a:rPr lang="en-IN" dirty="0" err="1"/>
              <a:t>customerEntity.getName</a:t>
            </a:r>
            <a:r>
              <a:rPr lang="en-IN" dirty="0"/>
              <a:t>());</a:t>
            </a:r>
          </a:p>
          <a:p>
            <a:r>
              <a:rPr lang="en-IN" dirty="0"/>
              <a:t>			</a:t>
            </a:r>
            <a:r>
              <a:rPr lang="en-IN" dirty="0" err="1"/>
              <a:t>customerDTO.setCity</a:t>
            </a:r>
            <a:r>
              <a:rPr lang="en-IN" dirty="0"/>
              <a:t>(</a:t>
            </a:r>
            <a:r>
              <a:rPr lang="en-IN" dirty="0" err="1"/>
              <a:t>customerEntity.getCity</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	</a:t>
            </a:r>
          </a:p>
        </p:txBody>
      </p:sp>
    </p:spTree>
    <p:extLst>
      <p:ext uri="{BB962C8B-B14F-4D97-AF65-F5344CB8AC3E}">
        <p14:creationId xmlns:p14="http://schemas.microsoft.com/office/powerpoint/2010/main" val="24776778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A1BD9E-4E79-18ED-DC77-602F7DC897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F678DB-54A0-999B-7BA9-E571663D1BFC}"/>
              </a:ext>
            </a:extLst>
          </p:cNvPr>
          <p:cNvSpPr>
            <a:spLocks noGrp="1"/>
          </p:cNvSpPr>
          <p:nvPr>
            <p:ph type="sldNum" sz="quarter" idx="12"/>
          </p:nvPr>
        </p:nvSpPr>
        <p:spPr/>
        <p:txBody>
          <a:bodyPr/>
          <a:lstStyle/>
          <a:p>
            <a:fld id="{4A777409-9C5A-4B07-8E32-19F22F7D558C}" type="slidenum">
              <a:rPr lang="en-IN" smtClean="0"/>
              <a:t>105</a:t>
            </a:fld>
            <a:endParaRPr lang="en-IN" dirty="0"/>
          </a:p>
        </p:txBody>
      </p:sp>
      <p:sp>
        <p:nvSpPr>
          <p:cNvPr id="5" name="TextBox 4">
            <a:extLst>
              <a:ext uri="{FF2B5EF4-FFF2-40B4-BE49-F238E27FC236}">
                <a16:creationId xmlns:a16="http://schemas.microsoft.com/office/drawing/2014/main" id="{DB7E0DDA-F348-D7CE-AA7B-2C82B1EDA6A3}"/>
              </a:ext>
            </a:extLst>
          </p:cNvPr>
          <p:cNvSpPr txBox="1"/>
          <p:nvPr/>
        </p:nvSpPr>
        <p:spPr>
          <a:xfrm>
            <a:off x="801279" y="1443841"/>
            <a:ext cx="10953946" cy="3970318"/>
          </a:xfrm>
          <a:prstGeom prst="rect">
            <a:avLst/>
          </a:prstGeom>
          <a:noFill/>
        </p:spPr>
        <p:txBody>
          <a:bodyPr wrap="square">
            <a:spAutoFit/>
          </a:bodyPr>
          <a:lstStyle/>
          <a:p>
            <a:r>
              <a:rPr lang="en-IN" dirty="0"/>
              <a:t>public List&lt;Object[]&gt; </a:t>
            </a:r>
            <a:r>
              <a:rPr lang="en-IN" dirty="0" err="1"/>
              <a:t>getCustomerNameAndDob</a:t>
            </a:r>
            <a:r>
              <a:rPr lang="en-IN" dirty="0"/>
              <a:t>() {</a:t>
            </a:r>
          </a:p>
          <a:p>
            <a:r>
              <a:rPr lang="en-IN" dirty="0"/>
              <a:t>		String </a:t>
            </a:r>
            <a:r>
              <a:rPr lang="en-IN" dirty="0" err="1"/>
              <a:t>queryString</a:t>
            </a:r>
            <a:r>
              <a:rPr lang="en-IN" dirty="0"/>
              <a:t> = "select </a:t>
            </a:r>
            <a:r>
              <a:rPr lang="en-IN" dirty="0" err="1"/>
              <a:t>c.name,c.dateOfBirth</a:t>
            </a:r>
            <a:r>
              <a:rPr lang="en-IN" dirty="0"/>
              <a:t> from Customer c";</a:t>
            </a:r>
          </a:p>
          <a:p>
            <a:r>
              <a:rPr lang="en-IN" dirty="0"/>
              <a:t>		Query </a:t>
            </a:r>
            <a:r>
              <a:rPr lang="en-IN" dirty="0" err="1"/>
              <a:t>query</a:t>
            </a:r>
            <a:r>
              <a:rPr lang="en-IN" dirty="0"/>
              <a:t> = </a:t>
            </a:r>
            <a:r>
              <a:rPr lang="en-IN" dirty="0" err="1"/>
              <a:t>entityManager.createQuery</a:t>
            </a:r>
            <a:r>
              <a:rPr lang="en-IN" dirty="0"/>
              <a:t>(</a:t>
            </a:r>
            <a:r>
              <a:rPr lang="en-IN" dirty="0" err="1"/>
              <a:t>queryString</a:t>
            </a:r>
            <a:r>
              <a:rPr lang="en-IN" dirty="0"/>
              <a:t>);</a:t>
            </a:r>
          </a:p>
          <a:p>
            <a:r>
              <a:rPr lang="en-IN" dirty="0"/>
              <a:t>		List&lt;Object[]&gt; result = </a:t>
            </a:r>
            <a:r>
              <a:rPr lang="en-IN" dirty="0" err="1"/>
              <a:t>query.getResultList</a:t>
            </a:r>
            <a:r>
              <a:rPr lang="en-IN" dirty="0"/>
              <a:t>();</a:t>
            </a:r>
          </a:p>
          <a:p>
            <a:r>
              <a:rPr lang="en-IN" dirty="0"/>
              <a:t>		return result;</a:t>
            </a:r>
          </a:p>
          <a:p>
            <a:r>
              <a:rPr lang="en-IN" dirty="0"/>
              <a:t>	}</a:t>
            </a:r>
          </a:p>
          <a:p>
            <a:r>
              <a:rPr lang="en-IN" dirty="0"/>
              <a:t>	public List&lt;String&gt; </a:t>
            </a:r>
            <a:r>
              <a:rPr lang="en-IN" dirty="0" err="1"/>
              <a:t>getCustomerName</a:t>
            </a:r>
            <a:r>
              <a:rPr lang="en-IN" dirty="0"/>
              <a:t>() {</a:t>
            </a:r>
          </a:p>
          <a:p>
            <a:r>
              <a:rPr lang="en-IN" dirty="0"/>
              <a:t>		List&lt;String&gt; </a:t>
            </a:r>
            <a:r>
              <a:rPr lang="en-IN" dirty="0" err="1"/>
              <a:t>customerNames</a:t>
            </a:r>
            <a:r>
              <a:rPr lang="en-IN" dirty="0"/>
              <a:t> = null;</a:t>
            </a:r>
          </a:p>
          <a:p>
            <a:r>
              <a:rPr lang="en-IN" dirty="0"/>
              <a:t>    	String </a:t>
            </a:r>
            <a:r>
              <a:rPr lang="en-IN" dirty="0" err="1"/>
              <a:t>queryString</a:t>
            </a:r>
            <a:r>
              <a:rPr lang="en-IN" dirty="0"/>
              <a:t> = "select c.name from Customer c";</a:t>
            </a:r>
          </a:p>
          <a:p>
            <a:r>
              <a:rPr lang="en-IN" dirty="0"/>
              <a:t>		Query </a:t>
            </a:r>
            <a:r>
              <a:rPr lang="en-IN" dirty="0" err="1"/>
              <a:t>query</a:t>
            </a:r>
            <a:r>
              <a:rPr lang="en-IN" dirty="0"/>
              <a:t> = </a:t>
            </a:r>
            <a:r>
              <a:rPr lang="en-IN" dirty="0" err="1"/>
              <a:t>entityManager.createQuery</a:t>
            </a:r>
            <a:r>
              <a:rPr lang="en-IN" dirty="0"/>
              <a:t>(</a:t>
            </a:r>
            <a:r>
              <a:rPr lang="en-IN" dirty="0" err="1"/>
              <a:t>queryString</a:t>
            </a:r>
            <a:r>
              <a:rPr lang="en-IN" dirty="0"/>
              <a:t>);</a:t>
            </a:r>
          </a:p>
          <a:p>
            <a:r>
              <a:rPr lang="en-IN" dirty="0"/>
              <a:t>		</a:t>
            </a:r>
            <a:r>
              <a:rPr lang="en-IN" dirty="0" err="1"/>
              <a:t>customerNames</a:t>
            </a:r>
            <a:r>
              <a:rPr lang="en-IN" dirty="0"/>
              <a:t> = </a:t>
            </a:r>
            <a:r>
              <a:rPr lang="en-IN" dirty="0" err="1"/>
              <a:t>query.getResultList</a:t>
            </a:r>
            <a:r>
              <a:rPr lang="en-IN" dirty="0"/>
              <a:t>();</a:t>
            </a:r>
          </a:p>
          <a:p>
            <a:r>
              <a:rPr lang="en-IN" dirty="0"/>
              <a:t>		return </a:t>
            </a:r>
            <a:r>
              <a:rPr lang="en-IN" dirty="0" err="1"/>
              <a:t>customerNames</a:t>
            </a:r>
            <a:r>
              <a:rPr lang="en-IN" dirty="0"/>
              <a:t>;</a:t>
            </a:r>
          </a:p>
          <a:p>
            <a:r>
              <a:rPr lang="en-IN" dirty="0"/>
              <a:t>	}</a:t>
            </a:r>
          </a:p>
          <a:p>
            <a:r>
              <a:rPr lang="en-IN" dirty="0"/>
              <a:t>}</a:t>
            </a:r>
          </a:p>
        </p:txBody>
      </p:sp>
    </p:spTree>
    <p:extLst>
      <p:ext uri="{BB962C8B-B14F-4D97-AF65-F5344CB8AC3E}">
        <p14:creationId xmlns:p14="http://schemas.microsoft.com/office/powerpoint/2010/main" val="57016567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E6C699-15DA-5037-C0F1-2878E3A8AF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3D2181-90F8-3B23-270C-19D2F90EF474}"/>
              </a:ext>
            </a:extLst>
          </p:cNvPr>
          <p:cNvSpPr>
            <a:spLocks noGrp="1"/>
          </p:cNvSpPr>
          <p:nvPr>
            <p:ph type="sldNum" sz="quarter" idx="12"/>
          </p:nvPr>
        </p:nvSpPr>
        <p:spPr/>
        <p:txBody>
          <a:bodyPr/>
          <a:lstStyle/>
          <a:p>
            <a:fld id="{4A777409-9C5A-4B07-8E32-19F22F7D558C}" type="slidenum">
              <a:rPr lang="en-IN" smtClean="0"/>
              <a:t>106</a:t>
            </a:fld>
            <a:endParaRPr lang="en-IN" dirty="0"/>
          </a:p>
        </p:txBody>
      </p:sp>
      <p:sp>
        <p:nvSpPr>
          <p:cNvPr id="5" name="TextBox 4">
            <a:extLst>
              <a:ext uri="{FF2B5EF4-FFF2-40B4-BE49-F238E27FC236}">
                <a16:creationId xmlns:a16="http://schemas.microsoft.com/office/drawing/2014/main" id="{4C0A5EE3-B49A-15C8-2263-D614B513D526}"/>
              </a:ext>
            </a:extLst>
          </p:cNvPr>
          <p:cNvSpPr txBox="1"/>
          <p:nvPr/>
        </p:nvSpPr>
        <p:spPr>
          <a:xfrm>
            <a:off x="923040" y="600661"/>
            <a:ext cx="10125173" cy="707886"/>
          </a:xfrm>
          <a:prstGeom prst="rect">
            <a:avLst/>
          </a:prstGeom>
          <a:noFill/>
        </p:spPr>
        <p:txBody>
          <a:bodyPr wrap="square">
            <a:spAutoFit/>
          </a:bodyPr>
          <a:lstStyle/>
          <a:p>
            <a:r>
              <a:rPr lang="en-US" sz="2000" b="1" dirty="0">
                <a:solidFill>
                  <a:schemeClr val="tx1">
                    <a:lumMod val="65000"/>
                    <a:lumOff val="35000"/>
                  </a:schemeClr>
                </a:solidFill>
              </a:rPr>
              <a:t>Step 10:</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DC6EA47-561C-5023-67C9-6B2A7E917105}"/>
              </a:ext>
            </a:extLst>
          </p:cNvPr>
          <p:cNvSpPr txBox="1"/>
          <p:nvPr/>
        </p:nvSpPr>
        <p:spPr>
          <a:xfrm>
            <a:off x="334651" y="1636172"/>
            <a:ext cx="10713562" cy="1477328"/>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List&lt;</a:t>
            </a:r>
            <a:r>
              <a:rPr lang="en-IN" dirty="0" err="1"/>
              <a:t>CustomerDTO</a:t>
            </a:r>
            <a:r>
              <a:rPr lang="en-IN" dirty="0"/>
              <a:t>&gt; </a:t>
            </a:r>
            <a:r>
              <a:rPr lang="en-IN" dirty="0" err="1"/>
              <a:t>getCustomerdetails</a:t>
            </a:r>
            <a:r>
              <a:rPr lang="en-IN" dirty="0"/>
              <a:t>() throws </a:t>
            </a:r>
            <a:r>
              <a:rPr lang="en-IN" dirty="0" err="1"/>
              <a:t>hndBankException</a:t>
            </a:r>
            <a:r>
              <a:rPr lang="en-IN" dirty="0"/>
              <a:t>;</a:t>
            </a:r>
          </a:p>
          <a:p>
            <a:r>
              <a:rPr lang="en-IN" dirty="0"/>
              <a:t>	public List&lt;Object[]&gt; </a:t>
            </a:r>
            <a:r>
              <a:rPr lang="en-IN" dirty="0" err="1"/>
              <a:t>getCustomerNameAndDob</a:t>
            </a:r>
            <a:r>
              <a:rPr lang="en-IN" dirty="0"/>
              <a:t>() throws </a:t>
            </a:r>
            <a:r>
              <a:rPr lang="en-IN" dirty="0" err="1"/>
              <a:t>hndBankException</a:t>
            </a:r>
            <a:r>
              <a:rPr lang="en-IN" dirty="0"/>
              <a:t>;</a:t>
            </a:r>
          </a:p>
          <a:p>
            <a:r>
              <a:rPr lang="en-IN" dirty="0"/>
              <a:t>	public List&lt;String&gt; </a:t>
            </a:r>
            <a:r>
              <a:rPr lang="en-IN" dirty="0" err="1"/>
              <a:t>getCustomerName</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DFB5A94E-25FC-9EC5-9CDB-D000A0F25E23}"/>
              </a:ext>
            </a:extLst>
          </p:cNvPr>
          <p:cNvSpPr txBox="1"/>
          <p:nvPr/>
        </p:nvSpPr>
        <p:spPr>
          <a:xfrm>
            <a:off x="923040" y="3551251"/>
            <a:ext cx="10713562" cy="400110"/>
          </a:xfrm>
          <a:prstGeom prst="rect">
            <a:avLst/>
          </a:prstGeom>
          <a:noFill/>
        </p:spPr>
        <p:txBody>
          <a:bodyPr wrap="square">
            <a:spAutoFit/>
          </a:bodyPr>
          <a:lstStyle/>
          <a:p>
            <a:r>
              <a:rPr lang="en-US" sz="2000" b="1" dirty="0">
                <a:solidFill>
                  <a:schemeClr val="tx1">
                    <a:lumMod val="65000"/>
                    <a:lumOff val="35000"/>
                  </a:schemeClr>
                </a:solidFill>
              </a:rPr>
              <a:t>Step 11: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65787A0F-D307-93DC-C3F9-2C2503CE5515}"/>
              </a:ext>
            </a:extLst>
          </p:cNvPr>
          <p:cNvSpPr txBox="1"/>
          <p:nvPr/>
        </p:nvSpPr>
        <p:spPr>
          <a:xfrm>
            <a:off x="334651" y="3951361"/>
            <a:ext cx="11522698" cy="3416320"/>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 throws </a:t>
            </a:r>
            <a:r>
              <a:rPr lang="en-IN" dirty="0" err="1"/>
              <a:t>hndBankException</a:t>
            </a:r>
            <a:r>
              <a:rPr lang="en-IN" dirty="0"/>
              <a:t> {</a:t>
            </a:r>
          </a:p>
          <a:p>
            <a:r>
              <a:rPr lang="en-IN" dirty="0"/>
              <a:t>		return </a:t>
            </a:r>
            <a:r>
              <a:rPr lang="en-IN" dirty="0" err="1"/>
              <a:t>customerRepository.getCustomerdetails</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253349100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BCDFDA-AEB7-D99D-E47C-9A6993648E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D0F2745-9320-2882-B236-0EA2B4F5DDDB}"/>
              </a:ext>
            </a:extLst>
          </p:cNvPr>
          <p:cNvSpPr>
            <a:spLocks noGrp="1"/>
          </p:cNvSpPr>
          <p:nvPr>
            <p:ph type="sldNum" sz="quarter" idx="12"/>
          </p:nvPr>
        </p:nvSpPr>
        <p:spPr/>
        <p:txBody>
          <a:bodyPr/>
          <a:lstStyle/>
          <a:p>
            <a:fld id="{4A777409-9C5A-4B07-8E32-19F22F7D558C}" type="slidenum">
              <a:rPr lang="en-IN" smtClean="0"/>
              <a:t>107</a:t>
            </a:fld>
            <a:endParaRPr lang="en-IN" dirty="0"/>
          </a:p>
        </p:txBody>
      </p:sp>
      <p:sp>
        <p:nvSpPr>
          <p:cNvPr id="5" name="TextBox 4">
            <a:extLst>
              <a:ext uri="{FF2B5EF4-FFF2-40B4-BE49-F238E27FC236}">
                <a16:creationId xmlns:a16="http://schemas.microsoft.com/office/drawing/2014/main" id="{51DF2A1C-0EDE-B6CA-F286-6173E237C056}"/>
              </a:ext>
            </a:extLst>
          </p:cNvPr>
          <p:cNvSpPr txBox="1"/>
          <p:nvPr/>
        </p:nvSpPr>
        <p:spPr>
          <a:xfrm>
            <a:off x="956819" y="538014"/>
            <a:ext cx="10638149" cy="2585323"/>
          </a:xfrm>
          <a:prstGeom prst="rect">
            <a:avLst/>
          </a:prstGeom>
          <a:noFill/>
        </p:spPr>
        <p:txBody>
          <a:bodyPr wrap="square">
            <a:spAutoFit/>
          </a:bodyPr>
          <a:lstStyle/>
          <a:p>
            <a:r>
              <a:rPr lang="en-IN" dirty="0"/>
              <a:t>@Override</a:t>
            </a:r>
          </a:p>
          <a:p>
            <a:r>
              <a:rPr lang="en-IN" dirty="0"/>
              <a:t>	public List&lt;Object[]&gt; </a:t>
            </a:r>
            <a:r>
              <a:rPr lang="en-IN" dirty="0" err="1"/>
              <a:t>getCustomerNameAndDob</a:t>
            </a:r>
            <a:r>
              <a:rPr lang="en-IN" dirty="0"/>
              <a:t>() throws </a:t>
            </a:r>
            <a:r>
              <a:rPr lang="en-IN" dirty="0" err="1"/>
              <a:t>hndBankException</a:t>
            </a:r>
            <a:r>
              <a:rPr lang="en-IN" dirty="0"/>
              <a:t> {</a:t>
            </a:r>
          </a:p>
          <a:p>
            <a:r>
              <a:rPr lang="en-IN" dirty="0"/>
              <a:t>		return </a:t>
            </a:r>
            <a:r>
              <a:rPr lang="en-IN" dirty="0" err="1"/>
              <a:t>customerRepository.getCustomerNameAndDob</a:t>
            </a:r>
            <a:r>
              <a:rPr lang="en-IN" dirty="0"/>
              <a:t>();</a:t>
            </a:r>
          </a:p>
          <a:p>
            <a:r>
              <a:rPr lang="en-IN" dirty="0"/>
              <a:t>	}</a:t>
            </a:r>
          </a:p>
          <a:p>
            <a:r>
              <a:rPr lang="en-IN" dirty="0"/>
              <a:t>	@Override</a:t>
            </a:r>
          </a:p>
          <a:p>
            <a:r>
              <a:rPr lang="en-IN" dirty="0"/>
              <a:t>	public List&lt;String&gt; </a:t>
            </a:r>
            <a:r>
              <a:rPr lang="en-IN" dirty="0" err="1"/>
              <a:t>getCustomerName</a:t>
            </a:r>
            <a:r>
              <a:rPr lang="en-IN" dirty="0"/>
              <a:t>() throws </a:t>
            </a:r>
            <a:r>
              <a:rPr lang="en-IN" dirty="0" err="1"/>
              <a:t>hndBankException</a:t>
            </a:r>
            <a:r>
              <a:rPr lang="en-IN" dirty="0"/>
              <a:t> {</a:t>
            </a:r>
          </a:p>
          <a:p>
            <a:r>
              <a:rPr lang="en-IN" dirty="0"/>
              <a:t>		return </a:t>
            </a:r>
            <a:r>
              <a:rPr lang="en-IN" dirty="0" err="1"/>
              <a:t>customerRepository.getCustomerName</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CEDE896D-E844-914C-7B57-49DE64540164}"/>
              </a:ext>
            </a:extLst>
          </p:cNvPr>
          <p:cNvSpPr txBox="1"/>
          <p:nvPr/>
        </p:nvSpPr>
        <p:spPr>
          <a:xfrm>
            <a:off x="110763" y="3334554"/>
            <a:ext cx="9796808" cy="400110"/>
          </a:xfrm>
          <a:prstGeom prst="rect">
            <a:avLst/>
          </a:prstGeom>
          <a:noFill/>
        </p:spPr>
        <p:txBody>
          <a:bodyPr wrap="square">
            <a:spAutoFit/>
          </a:bodyPr>
          <a:lstStyle/>
          <a:p>
            <a:r>
              <a:rPr lang="en-US" sz="2000" b="1" dirty="0">
                <a:solidFill>
                  <a:schemeClr val="tx1">
                    <a:lumMod val="65000"/>
                    <a:lumOff val="35000"/>
                  </a:schemeClr>
                </a:solidFill>
              </a:rPr>
              <a:t>Step 12: </a:t>
            </a:r>
            <a:r>
              <a:rPr lang="en-US" sz="2000" dirty="0">
                <a:solidFill>
                  <a:schemeClr val="tx1">
                    <a:lumMod val="65000"/>
                    <a:lumOff val="35000"/>
                  </a:schemeClr>
                </a:solidFill>
              </a:rPr>
              <a:t>Modify the Application class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DCCFB11-3831-8597-D5CD-7CE477842465}"/>
              </a:ext>
            </a:extLst>
          </p:cNvPr>
          <p:cNvSpPr txBox="1"/>
          <p:nvPr/>
        </p:nvSpPr>
        <p:spPr>
          <a:xfrm>
            <a:off x="110763" y="3734664"/>
            <a:ext cx="11836140" cy="3416320"/>
          </a:xfrm>
          <a:prstGeom prst="rect">
            <a:avLst/>
          </a:prstGeom>
          <a:noFill/>
        </p:spPr>
        <p:txBody>
          <a:bodyPr wrap="square">
            <a:spAutoFit/>
          </a:bodyPr>
          <a:lstStyle/>
          <a:p>
            <a:r>
              <a:rPr lang="en-IN" dirty="0"/>
              <a:t>@SpringBootApplication</a:t>
            </a:r>
          </a:p>
          <a:p>
            <a:r>
              <a:rPr lang="en-IN" dirty="0"/>
              <a:t>public class </a:t>
            </a:r>
            <a:r>
              <a:rPr lang="en-IN" dirty="0" err="1"/>
              <a:t>DemoSpringBootJpqlSelectApplication</a:t>
            </a:r>
            <a:r>
              <a:rPr lang="en-IN" dirty="0"/>
              <a:t> implements </a:t>
            </a:r>
            <a:r>
              <a:rPr lang="en-IN" dirty="0" err="1"/>
              <a:t>CommandLineRunner</a:t>
            </a:r>
            <a:r>
              <a:rPr lang="en-IN" dirty="0"/>
              <a:t> {</a:t>
            </a:r>
          </a:p>
          <a:p>
            <a:r>
              <a:rPr lang="en-IN" dirty="0"/>
              <a:t>	</a:t>
            </a:r>
          </a:p>
          <a:p>
            <a:r>
              <a:rPr lang="en-IN" dirty="0"/>
              <a:t>	private static final Log LOGGER = </a:t>
            </a:r>
            <a:r>
              <a:rPr lang="en-IN" dirty="0" err="1"/>
              <a:t>LogFactory.getLog</a:t>
            </a:r>
            <a:r>
              <a:rPr lang="en-IN" dirty="0"/>
              <a:t>(</a:t>
            </a:r>
            <a:r>
              <a:rPr lang="en-IN" dirty="0" err="1"/>
              <a:t>DemoSpringBootJpqlSelectApplication.class</a:t>
            </a:r>
            <a:r>
              <a:rPr lang="en-IN" dirty="0"/>
              <a:t>);</a:t>
            </a:r>
          </a:p>
          <a:p>
            <a:r>
              <a:rPr lang="en-IN" dirty="0"/>
              <a:t>	@Autowired</a:t>
            </a:r>
          </a:p>
          <a:p>
            <a:r>
              <a:rPr lang="en-IN" dirty="0"/>
              <a:t>	</a:t>
            </a:r>
            <a:r>
              <a:rPr lang="en-IN" dirty="0" err="1"/>
              <a:t>CustomerService</a:t>
            </a:r>
            <a:r>
              <a:rPr lang="en-IN" dirty="0"/>
              <a:t> service;</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DemoSpringBootJpqlSelectApplication.class</a:t>
            </a:r>
            <a:r>
              <a:rPr lang="en-IN" dirty="0"/>
              <a:t>, </a:t>
            </a:r>
            <a:r>
              <a:rPr lang="en-IN" dirty="0" err="1"/>
              <a:t>args</a:t>
            </a:r>
            <a:r>
              <a:rPr lang="en-IN" dirty="0"/>
              <a:t>);</a:t>
            </a:r>
          </a:p>
          <a:p>
            <a:r>
              <a:rPr lang="en-IN" dirty="0"/>
              <a:t>	}</a:t>
            </a:r>
          </a:p>
          <a:p>
            <a:r>
              <a:rPr lang="en-IN" dirty="0"/>
              <a:t>	</a:t>
            </a:r>
          </a:p>
        </p:txBody>
      </p:sp>
    </p:spTree>
    <p:extLst>
      <p:ext uri="{BB962C8B-B14F-4D97-AF65-F5344CB8AC3E}">
        <p14:creationId xmlns:p14="http://schemas.microsoft.com/office/powerpoint/2010/main" val="81905408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AA1E65-F9D7-2FF3-681B-C899FCFE64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33A7784-5F4B-1A01-18A8-0D6C0445F917}"/>
              </a:ext>
            </a:extLst>
          </p:cNvPr>
          <p:cNvSpPr>
            <a:spLocks noGrp="1"/>
          </p:cNvSpPr>
          <p:nvPr>
            <p:ph type="sldNum" sz="quarter" idx="12"/>
          </p:nvPr>
        </p:nvSpPr>
        <p:spPr/>
        <p:txBody>
          <a:bodyPr/>
          <a:lstStyle/>
          <a:p>
            <a:fld id="{4A777409-9C5A-4B07-8E32-19F22F7D558C}" type="slidenum">
              <a:rPr lang="en-IN" smtClean="0"/>
              <a:t>108</a:t>
            </a:fld>
            <a:endParaRPr lang="en-IN" dirty="0"/>
          </a:p>
        </p:txBody>
      </p:sp>
      <p:sp>
        <p:nvSpPr>
          <p:cNvPr id="5" name="TextBox 4">
            <a:extLst>
              <a:ext uri="{FF2B5EF4-FFF2-40B4-BE49-F238E27FC236}">
                <a16:creationId xmlns:a16="http://schemas.microsoft.com/office/drawing/2014/main" id="{89CD0922-7359-90D1-D87C-6475F61ADD43}"/>
              </a:ext>
            </a:extLst>
          </p:cNvPr>
          <p:cNvSpPr txBox="1"/>
          <p:nvPr/>
        </p:nvSpPr>
        <p:spPr>
          <a:xfrm>
            <a:off x="235670" y="832097"/>
            <a:ext cx="12066309" cy="5909310"/>
          </a:xfrm>
          <a:prstGeom prst="rect">
            <a:avLst/>
          </a:prstGeom>
          <a:noFill/>
        </p:spPr>
        <p:txBody>
          <a:bodyPr wrap="square">
            <a:spAutoFit/>
          </a:bodyPr>
          <a:lstStyle/>
          <a:p>
            <a:r>
              <a:rPr lang="en-IN" dirty="0"/>
              <a:t>@Override</a:t>
            </a:r>
          </a:p>
          <a:p>
            <a:r>
              <a:rPr lang="en-IN" dirty="0"/>
              <a:t>	public void run(String... </a:t>
            </a:r>
            <a:r>
              <a:rPr lang="en-IN" dirty="0" err="1"/>
              <a:t>args</a:t>
            </a:r>
            <a:r>
              <a:rPr lang="en-IN" dirty="0"/>
              <a:t>) throws Exception {</a:t>
            </a:r>
          </a:p>
          <a:p>
            <a:r>
              <a:rPr lang="en-IN" dirty="0"/>
              <a:t>		</a:t>
            </a:r>
            <a:r>
              <a:rPr lang="en-IN" dirty="0" err="1"/>
              <a:t>getCustomerdetails</a:t>
            </a:r>
            <a:r>
              <a:rPr lang="en-IN" dirty="0"/>
              <a:t>();</a:t>
            </a:r>
          </a:p>
          <a:p>
            <a:r>
              <a:rPr lang="en-IN" dirty="0"/>
              <a:t>		</a:t>
            </a:r>
            <a:r>
              <a:rPr lang="en-IN" dirty="0" err="1"/>
              <a:t>getCustomerNameAndDob</a:t>
            </a:r>
            <a:r>
              <a:rPr lang="en-IN" dirty="0"/>
              <a:t>();</a:t>
            </a:r>
          </a:p>
          <a:p>
            <a:r>
              <a:rPr lang="en-IN" dirty="0"/>
              <a:t>		</a:t>
            </a:r>
            <a:r>
              <a:rPr lang="en-IN" dirty="0" err="1"/>
              <a:t>getCustomerNames</a:t>
            </a:r>
            <a:r>
              <a:rPr lang="en-IN" dirty="0"/>
              <a:t>();</a:t>
            </a:r>
          </a:p>
          <a:p>
            <a:r>
              <a:rPr lang="en-IN" dirty="0"/>
              <a:t>	}</a:t>
            </a:r>
          </a:p>
          <a:p>
            <a:r>
              <a:rPr lang="en-IN" dirty="0"/>
              <a:t>	public  void </a:t>
            </a:r>
            <a:r>
              <a:rPr lang="en-IN" dirty="0" err="1"/>
              <a:t>getCustomerdetails</a:t>
            </a:r>
            <a:r>
              <a:rPr lang="en-IN" dirty="0"/>
              <a:t>(){</a:t>
            </a:r>
          </a:p>
          <a:p>
            <a:r>
              <a:rPr lang="en-IN" dirty="0"/>
              <a:t>		try {</a:t>
            </a:r>
          </a:p>
          <a:p>
            <a:r>
              <a:rPr lang="en-IN" dirty="0"/>
              <a:t>			List&lt;</a:t>
            </a:r>
            <a:r>
              <a:rPr lang="en-IN" dirty="0" err="1"/>
              <a:t>CustomerDTO</a:t>
            </a:r>
            <a:r>
              <a:rPr lang="en-IN" dirty="0"/>
              <a:t>&gt; </a:t>
            </a:r>
            <a:r>
              <a:rPr lang="en-IN" dirty="0" err="1"/>
              <a:t>customerDTOs</a:t>
            </a:r>
            <a:r>
              <a:rPr lang="en-IN" dirty="0"/>
              <a:t> = </a:t>
            </a:r>
            <a:r>
              <a:rPr lang="en-IN" dirty="0" err="1"/>
              <a:t>service.getCustomerdetails</a:t>
            </a:r>
            <a:r>
              <a:rPr lang="en-IN" dirty="0"/>
              <a:t>();</a:t>
            </a:r>
          </a:p>
          <a:p>
            <a:r>
              <a:rPr lang="en-IN" dirty="0"/>
              <a:t>			</a:t>
            </a:r>
          </a:p>
          <a:p>
            <a:r>
              <a:rPr lang="en-IN" dirty="0"/>
              <a:t>			for (</a:t>
            </a:r>
            <a:r>
              <a:rPr lang="en-IN" dirty="0" err="1"/>
              <a:t>CustomerDTO</a:t>
            </a:r>
            <a:r>
              <a:rPr lang="en-IN" dirty="0"/>
              <a:t> </a:t>
            </a:r>
            <a:r>
              <a:rPr lang="en-IN" dirty="0" err="1"/>
              <a:t>customerDTO</a:t>
            </a:r>
            <a:r>
              <a:rPr lang="en-IN" dirty="0"/>
              <a:t> : </a:t>
            </a:r>
            <a:r>
              <a:rPr lang="en-IN" dirty="0" err="1"/>
              <a:t>customerDTOs</a:t>
            </a:r>
            <a:r>
              <a:rPr lang="en-IN" dirty="0"/>
              <a:t>) {</a:t>
            </a:r>
          </a:p>
          <a:p>
            <a:r>
              <a:rPr lang="en-IN" dirty="0"/>
              <a:t>				LOGGER.info(</a:t>
            </a:r>
            <a:r>
              <a:rPr lang="en-IN" dirty="0" err="1"/>
              <a:t>customerDTO</a:t>
            </a:r>
            <a:r>
              <a:rPr lang="en-IN" dirty="0"/>
              <a:t>);</a:t>
            </a:r>
          </a:p>
          <a:p>
            <a:r>
              <a:rPr lang="en-IN" dirty="0"/>
              <a:t>			}</a:t>
            </a:r>
          </a:p>
          <a:p>
            <a:r>
              <a:rPr lang="en-IN" dirty="0"/>
              <a:t>			LOGGER.info("\n");</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a:t>
            </a:r>
          </a:p>
        </p:txBody>
      </p:sp>
    </p:spTree>
    <p:extLst>
      <p:ext uri="{BB962C8B-B14F-4D97-AF65-F5344CB8AC3E}">
        <p14:creationId xmlns:p14="http://schemas.microsoft.com/office/powerpoint/2010/main" val="106654640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2D3864-4A57-2369-B8F7-BF84277268A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CE272F3-E1A0-E6FB-F4DB-B1F0030EDE48}"/>
              </a:ext>
            </a:extLst>
          </p:cNvPr>
          <p:cNvSpPr>
            <a:spLocks noGrp="1"/>
          </p:cNvSpPr>
          <p:nvPr>
            <p:ph type="sldNum" sz="quarter" idx="12"/>
          </p:nvPr>
        </p:nvSpPr>
        <p:spPr/>
        <p:txBody>
          <a:bodyPr/>
          <a:lstStyle/>
          <a:p>
            <a:fld id="{4A777409-9C5A-4B07-8E32-19F22F7D558C}" type="slidenum">
              <a:rPr lang="en-IN" smtClean="0"/>
              <a:t>109</a:t>
            </a:fld>
            <a:endParaRPr lang="en-IN" dirty="0"/>
          </a:p>
        </p:txBody>
      </p:sp>
      <p:sp>
        <p:nvSpPr>
          <p:cNvPr id="5" name="TextBox 4">
            <a:extLst>
              <a:ext uri="{FF2B5EF4-FFF2-40B4-BE49-F238E27FC236}">
                <a16:creationId xmlns:a16="http://schemas.microsoft.com/office/drawing/2014/main" id="{A2FF61C7-4390-A2F3-B3AE-8350344E40DD}"/>
              </a:ext>
            </a:extLst>
          </p:cNvPr>
          <p:cNvSpPr txBox="1"/>
          <p:nvPr/>
        </p:nvSpPr>
        <p:spPr>
          <a:xfrm>
            <a:off x="114693" y="988678"/>
            <a:ext cx="11962614" cy="5078313"/>
          </a:xfrm>
          <a:prstGeom prst="rect">
            <a:avLst/>
          </a:prstGeom>
          <a:noFill/>
        </p:spPr>
        <p:txBody>
          <a:bodyPr wrap="square">
            <a:spAutoFit/>
          </a:bodyPr>
          <a:lstStyle/>
          <a:p>
            <a:r>
              <a:rPr lang="en-IN" sz="1200" dirty="0"/>
              <a:t>public  void </a:t>
            </a:r>
            <a:r>
              <a:rPr lang="en-IN" sz="1200" dirty="0" err="1"/>
              <a:t>getCustomerNameAndDob</a:t>
            </a:r>
            <a:r>
              <a:rPr lang="en-IN" sz="1200" dirty="0"/>
              <a:t>() {</a:t>
            </a:r>
          </a:p>
          <a:p>
            <a:r>
              <a:rPr lang="en-IN" sz="1200" dirty="0"/>
              <a:t>		try {</a:t>
            </a:r>
          </a:p>
          <a:p>
            <a:r>
              <a:rPr lang="en-IN" sz="1200" dirty="0"/>
              <a:t>			List&lt;Object[]&gt; objects = </a:t>
            </a:r>
            <a:r>
              <a:rPr lang="en-IN" sz="1200" dirty="0" err="1"/>
              <a:t>service.getCustomerNameAndDob</a:t>
            </a:r>
            <a:r>
              <a:rPr lang="en-IN" sz="1200" dirty="0"/>
              <a:t>();</a:t>
            </a:r>
          </a:p>
          <a:p>
            <a:r>
              <a:rPr lang="en-IN" sz="1200" dirty="0"/>
              <a:t>			</a:t>
            </a:r>
          </a:p>
          <a:p>
            <a:r>
              <a:rPr lang="en-IN" sz="1200" dirty="0"/>
              <a:t>			for (Object[] object : objects) {</a:t>
            </a:r>
          </a:p>
          <a:p>
            <a:r>
              <a:rPr lang="en-IN" sz="1200" dirty="0"/>
              <a:t>				LOGGER.info(object[0]+"\t\</a:t>
            </a:r>
            <a:r>
              <a:rPr lang="en-IN" sz="1200" dirty="0" err="1"/>
              <a:t>t"+object</a:t>
            </a:r>
            <a:r>
              <a:rPr lang="en-IN" sz="1200" dirty="0"/>
              <a:t>[1]);</a:t>
            </a:r>
          </a:p>
          <a:p>
            <a:r>
              <a:rPr lang="en-IN" sz="1200" dirty="0"/>
              <a:t>			}</a:t>
            </a:r>
          </a:p>
          <a:p>
            <a:r>
              <a:rPr lang="en-IN" sz="1200" dirty="0"/>
              <a:t>			LOGGER.info("\n");</a:t>
            </a:r>
          </a:p>
          <a:p>
            <a:r>
              <a:rPr lang="en-IN" sz="1200" dirty="0"/>
              <a:t>		} catch (Exception e) {</a:t>
            </a:r>
          </a:p>
          <a:p>
            <a:r>
              <a:rPr lang="en-IN" sz="1200" dirty="0"/>
              <a:t>			String message = </a:t>
            </a:r>
            <a:r>
              <a:rPr lang="en-IN" sz="1200" dirty="0" err="1"/>
              <a:t>environment.getProperty</a:t>
            </a:r>
            <a:r>
              <a:rPr lang="en-IN" sz="1200" dirty="0"/>
              <a:t>(</a:t>
            </a:r>
            <a:r>
              <a:rPr lang="en-IN" sz="1200" dirty="0" err="1"/>
              <a:t>e.getMessage</a:t>
            </a:r>
            <a:r>
              <a:rPr lang="en-IN" sz="1200" dirty="0"/>
              <a:t>(),"Some exception </a:t>
            </a:r>
            <a:r>
              <a:rPr lang="en-IN" sz="1200" dirty="0" err="1"/>
              <a:t>occured</a:t>
            </a:r>
            <a:r>
              <a:rPr lang="en-IN" sz="1200" dirty="0"/>
              <a:t>. Please check log file for more details!!");</a:t>
            </a:r>
          </a:p>
          <a:p>
            <a:r>
              <a:rPr lang="en-IN" sz="1200" dirty="0"/>
              <a:t>			LOGGER.info( message);</a:t>
            </a:r>
          </a:p>
          <a:p>
            <a:r>
              <a:rPr lang="en-IN" sz="1200" dirty="0"/>
              <a:t>		}</a:t>
            </a:r>
          </a:p>
          <a:p>
            <a:r>
              <a:rPr lang="en-IN" sz="1200" dirty="0"/>
              <a:t>	}</a:t>
            </a:r>
          </a:p>
          <a:p>
            <a:r>
              <a:rPr lang="en-IN" sz="1200" dirty="0"/>
              <a:t>	public  void </a:t>
            </a:r>
            <a:r>
              <a:rPr lang="en-IN" sz="1200" dirty="0" err="1"/>
              <a:t>getCustomerNames</a:t>
            </a:r>
            <a:r>
              <a:rPr lang="en-IN" sz="1200" dirty="0"/>
              <a:t>() {</a:t>
            </a:r>
          </a:p>
          <a:p>
            <a:r>
              <a:rPr lang="en-IN" sz="1200" dirty="0"/>
              <a:t>		try {</a:t>
            </a:r>
          </a:p>
          <a:p>
            <a:r>
              <a:rPr lang="en-IN" sz="1200" dirty="0"/>
              <a:t>			List&lt;String&gt; </a:t>
            </a:r>
            <a:r>
              <a:rPr lang="en-IN" sz="1200" dirty="0" err="1"/>
              <a:t>customerNames</a:t>
            </a:r>
            <a:r>
              <a:rPr lang="en-IN" sz="1200" dirty="0"/>
              <a:t> = </a:t>
            </a:r>
            <a:r>
              <a:rPr lang="en-IN" sz="1200" dirty="0" err="1"/>
              <a:t>service.getCustomerName</a:t>
            </a:r>
            <a:r>
              <a:rPr lang="en-IN" sz="1200" dirty="0"/>
              <a:t>();</a:t>
            </a:r>
          </a:p>
          <a:p>
            <a:r>
              <a:rPr lang="en-IN" sz="1200" dirty="0"/>
              <a:t>			</a:t>
            </a:r>
          </a:p>
          <a:p>
            <a:r>
              <a:rPr lang="en-IN" sz="1200" dirty="0"/>
              <a:t>			for (String name  : </a:t>
            </a:r>
            <a:r>
              <a:rPr lang="en-IN" sz="1200" dirty="0" err="1"/>
              <a:t>customerNames</a:t>
            </a:r>
            <a:r>
              <a:rPr lang="en-IN" sz="1200" dirty="0"/>
              <a:t>) {</a:t>
            </a:r>
          </a:p>
          <a:p>
            <a:r>
              <a:rPr lang="en-IN" sz="1200" dirty="0"/>
              <a:t>				LOGGER.info(name);</a:t>
            </a:r>
          </a:p>
          <a:p>
            <a:r>
              <a:rPr lang="en-IN" sz="1200" dirty="0"/>
              <a:t>			}</a:t>
            </a:r>
          </a:p>
          <a:p>
            <a:r>
              <a:rPr lang="en-IN" sz="1200" dirty="0"/>
              <a:t>			LOGGER.info("\n");</a:t>
            </a:r>
          </a:p>
          <a:p>
            <a:r>
              <a:rPr lang="en-IN" sz="1200" dirty="0"/>
              <a:t>		} catch (Exception e) {</a:t>
            </a:r>
          </a:p>
          <a:p>
            <a:r>
              <a:rPr lang="en-IN" sz="1200" dirty="0"/>
              <a:t>			String message = </a:t>
            </a:r>
            <a:r>
              <a:rPr lang="en-IN" sz="1200" dirty="0" err="1"/>
              <a:t>environment.getProperty</a:t>
            </a:r>
            <a:r>
              <a:rPr lang="en-IN" sz="1200" dirty="0"/>
              <a:t>(</a:t>
            </a:r>
            <a:r>
              <a:rPr lang="en-IN" sz="1200" dirty="0" err="1"/>
              <a:t>e.getMessage</a:t>
            </a:r>
            <a:r>
              <a:rPr lang="en-IN" sz="1200" dirty="0"/>
              <a:t>(),"Some exception </a:t>
            </a:r>
            <a:r>
              <a:rPr lang="en-IN" sz="1200" dirty="0" err="1"/>
              <a:t>occured</a:t>
            </a:r>
            <a:r>
              <a:rPr lang="en-IN" sz="1200" dirty="0"/>
              <a:t>. Please check log file for more details!!");</a:t>
            </a:r>
          </a:p>
          <a:p>
            <a:r>
              <a:rPr lang="en-IN" sz="1200" dirty="0"/>
              <a:t>			LOGGER.info( message);</a:t>
            </a:r>
          </a:p>
          <a:p>
            <a:r>
              <a:rPr lang="en-IN" sz="1200" dirty="0"/>
              <a:t>		}</a:t>
            </a:r>
          </a:p>
          <a:p>
            <a:r>
              <a:rPr lang="en-IN" sz="1200" dirty="0"/>
              <a:t>	}</a:t>
            </a:r>
          </a:p>
          <a:p>
            <a:r>
              <a:rPr lang="en-IN" sz="1200" dirty="0"/>
              <a:t>}</a:t>
            </a:r>
          </a:p>
        </p:txBody>
      </p:sp>
    </p:spTree>
    <p:extLst>
      <p:ext uri="{BB962C8B-B14F-4D97-AF65-F5344CB8AC3E}">
        <p14:creationId xmlns:p14="http://schemas.microsoft.com/office/powerpoint/2010/main" val="277728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79DA7-E6F3-4625-5F66-48E2AD9D798F}"/>
              </a:ext>
            </a:extLst>
          </p:cNvPr>
          <p:cNvSpPr>
            <a:spLocks noGrp="1"/>
          </p:cNvSpPr>
          <p:nvPr>
            <p:ph type="title"/>
          </p:nvPr>
        </p:nvSpPr>
        <p:spPr>
          <a:xfrm>
            <a:off x="838200" y="584904"/>
            <a:ext cx="10515600" cy="1325563"/>
          </a:xfrm>
        </p:spPr>
        <p:txBody>
          <a:bodyPr/>
          <a:lstStyle/>
          <a:p>
            <a:pPr algn="ctr"/>
            <a:r>
              <a:rPr lang="en-IN" b="1" dirty="0"/>
              <a:t>Java Persistence API (JPA) </a:t>
            </a:r>
            <a:br>
              <a:rPr lang="en-IN" b="1" dirty="0"/>
            </a:br>
            <a:endParaRPr lang="en-IN" dirty="0"/>
          </a:p>
        </p:txBody>
      </p:sp>
      <p:sp>
        <p:nvSpPr>
          <p:cNvPr id="3" name="Content Placeholder 2">
            <a:extLst>
              <a:ext uri="{FF2B5EF4-FFF2-40B4-BE49-F238E27FC236}">
                <a16:creationId xmlns:a16="http://schemas.microsoft.com/office/drawing/2014/main" id="{A03D058B-5BA6-50F9-A619-E566C39485EA}"/>
              </a:ext>
            </a:extLst>
          </p:cNvPr>
          <p:cNvSpPr>
            <a:spLocks noGrp="1"/>
          </p:cNvSpPr>
          <p:nvPr>
            <p:ph idx="1"/>
          </p:nvPr>
        </p:nvSpPr>
        <p:spPr>
          <a:xfrm>
            <a:off x="838200" y="1486259"/>
            <a:ext cx="10515600" cy="5235215"/>
          </a:xfrm>
        </p:spPr>
        <p:txBody>
          <a:bodyPr>
            <a:normAutofit/>
          </a:bodyPr>
          <a:lstStyle/>
          <a:p>
            <a:r>
              <a:rPr lang="en-IN" sz="2200" dirty="0">
                <a:solidFill>
                  <a:schemeClr val="tx1">
                    <a:lumMod val="65000"/>
                    <a:lumOff val="35000"/>
                  </a:schemeClr>
                </a:solidFill>
                <a:effectLst/>
              </a:rPr>
              <a:t>The </a:t>
            </a:r>
            <a:r>
              <a:rPr lang="en-IN" sz="2200" b="1" dirty="0">
                <a:solidFill>
                  <a:schemeClr val="tx1">
                    <a:lumMod val="65000"/>
                    <a:lumOff val="35000"/>
                  </a:schemeClr>
                </a:solidFill>
                <a:effectLst/>
              </a:rPr>
              <a:t>Java Persistence API (JPA)</a:t>
            </a:r>
            <a:r>
              <a:rPr lang="en-IN" sz="2200" dirty="0">
                <a:solidFill>
                  <a:schemeClr val="tx1">
                    <a:lumMod val="65000"/>
                    <a:lumOff val="35000"/>
                  </a:schemeClr>
                </a:solidFill>
                <a:effectLst/>
              </a:rPr>
              <a:t> is a specification that defines standard for using object relational mapping (ORM) in Java applications for interacting with relational database. It provides :</a:t>
            </a:r>
          </a:p>
          <a:p>
            <a:pPr>
              <a:buFont typeface="Arial" panose="020B0604020202020204" pitchFamily="34" charset="0"/>
              <a:buChar char="•"/>
            </a:pPr>
            <a:r>
              <a:rPr lang="en-IN" sz="2200" dirty="0">
                <a:solidFill>
                  <a:schemeClr val="tx1">
                    <a:lumMod val="65000"/>
                    <a:lumOff val="35000"/>
                  </a:schemeClr>
                </a:solidFill>
                <a:effectLst/>
              </a:rPr>
              <a:t>API to map classes with tables</a:t>
            </a:r>
          </a:p>
          <a:p>
            <a:pPr>
              <a:buFont typeface="Arial" panose="020B0604020202020204" pitchFamily="34" charset="0"/>
              <a:buChar char="•"/>
            </a:pPr>
            <a:r>
              <a:rPr lang="en-IN" sz="2200" dirty="0">
                <a:solidFill>
                  <a:schemeClr val="tx1">
                    <a:lumMod val="65000"/>
                    <a:lumOff val="35000"/>
                  </a:schemeClr>
                </a:solidFill>
                <a:effectLst/>
              </a:rPr>
              <a:t>API for performing CRUD operations</a:t>
            </a:r>
          </a:p>
          <a:p>
            <a:pPr>
              <a:buFont typeface="Arial" panose="020B0604020202020204" pitchFamily="34" charset="0"/>
              <a:buChar char="•"/>
            </a:pPr>
            <a:r>
              <a:rPr lang="en-IN" sz="2200" dirty="0">
                <a:solidFill>
                  <a:schemeClr val="tx1">
                    <a:lumMod val="65000"/>
                    <a:lumOff val="35000"/>
                  </a:schemeClr>
                </a:solidFill>
                <a:effectLst/>
              </a:rPr>
              <a:t>Java Persistence Query Language (JPQL), a querying language for fetching data from database</a:t>
            </a:r>
          </a:p>
          <a:p>
            <a:pPr>
              <a:buFont typeface="Arial" panose="020B0604020202020204" pitchFamily="34" charset="0"/>
              <a:buChar char="•"/>
            </a:pPr>
            <a:r>
              <a:rPr lang="en-IN" sz="2200" dirty="0">
                <a:solidFill>
                  <a:schemeClr val="tx1">
                    <a:lumMod val="65000"/>
                    <a:lumOff val="35000"/>
                  </a:schemeClr>
                </a:solidFill>
                <a:effectLst/>
              </a:rPr>
              <a:t>Criteria API which uses object graph to fetch data from database</a:t>
            </a:r>
          </a:p>
          <a:p>
            <a:r>
              <a:rPr lang="en-IN" sz="2200" dirty="0">
                <a:solidFill>
                  <a:schemeClr val="tx1">
                    <a:lumMod val="65000"/>
                    <a:lumOff val="35000"/>
                  </a:schemeClr>
                </a:solidFill>
                <a:effectLst/>
              </a:rPr>
              <a:t>There are multiple providers available in market which provides implementation of JPA specification such as</a:t>
            </a:r>
            <a:r>
              <a:rPr lang="en-IN" sz="2200" b="1" dirty="0">
                <a:solidFill>
                  <a:schemeClr val="tx1">
                    <a:lumMod val="65000"/>
                    <a:lumOff val="35000"/>
                  </a:schemeClr>
                </a:solidFill>
                <a:effectLst/>
              </a:rPr>
              <a:t> </a:t>
            </a:r>
            <a:r>
              <a:rPr lang="en-IN" sz="2200" b="1" dirty="0" err="1">
                <a:solidFill>
                  <a:schemeClr val="tx1">
                    <a:lumMod val="65000"/>
                    <a:lumOff val="35000"/>
                  </a:schemeClr>
                </a:solidFill>
                <a:effectLst/>
              </a:rPr>
              <a:t>EclipseLink</a:t>
            </a:r>
            <a:r>
              <a:rPr lang="en-IN" sz="2200" dirty="0">
                <a:solidFill>
                  <a:schemeClr val="tx1">
                    <a:lumMod val="65000"/>
                    <a:lumOff val="35000"/>
                  </a:schemeClr>
                </a:solidFill>
                <a:effectLst/>
              </a:rPr>
              <a:t>, </a:t>
            </a:r>
            <a:r>
              <a:rPr lang="en-IN" sz="2200" b="1" dirty="0" err="1">
                <a:solidFill>
                  <a:schemeClr val="tx1">
                    <a:lumMod val="65000"/>
                    <a:lumOff val="35000"/>
                  </a:schemeClr>
                </a:solidFill>
                <a:effectLst/>
              </a:rPr>
              <a:t>OpenJPA</a:t>
            </a:r>
            <a:r>
              <a:rPr lang="en-IN" sz="2200" dirty="0">
                <a:solidFill>
                  <a:schemeClr val="tx1">
                    <a:lumMod val="65000"/>
                    <a:lumOff val="35000"/>
                  </a:schemeClr>
                </a:solidFill>
                <a:effectLst/>
              </a:rPr>
              <a:t>, </a:t>
            </a:r>
            <a:r>
              <a:rPr lang="en-IN" sz="2200" b="1" dirty="0">
                <a:solidFill>
                  <a:schemeClr val="tx1">
                    <a:lumMod val="65000"/>
                    <a:lumOff val="35000"/>
                  </a:schemeClr>
                </a:solidFill>
                <a:effectLst/>
              </a:rPr>
              <a:t>Hibernate</a:t>
            </a:r>
            <a:r>
              <a:rPr lang="en-IN" sz="2200" dirty="0">
                <a:solidFill>
                  <a:schemeClr val="tx1">
                    <a:lumMod val="65000"/>
                    <a:lumOff val="35000"/>
                  </a:schemeClr>
                </a:solidFill>
                <a:effectLst/>
              </a:rPr>
              <a:t>, etc. as shown below:</a:t>
            </a:r>
          </a:p>
          <a:p>
            <a:pPr marL="0" indent="0">
              <a:buNone/>
            </a:pPr>
            <a:endParaRPr lang="en-IN" dirty="0"/>
          </a:p>
        </p:txBody>
      </p:sp>
      <p:sp>
        <p:nvSpPr>
          <p:cNvPr id="4" name="Footer Placeholder 3">
            <a:extLst>
              <a:ext uri="{FF2B5EF4-FFF2-40B4-BE49-F238E27FC236}">
                <a16:creationId xmlns:a16="http://schemas.microsoft.com/office/drawing/2014/main" id="{3F7369F5-621F-5ECF-BD2B-6C69EFE3B228}"/>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D1A86715-5A64-0820-D80C-7546C4DABCC8}"/>
              </a:ext>
            </a:extLst>
          </p:cNvPr>
          <p:cNvSpPr>
            <a:spLocks noGrp="1"/>
          </p:cNvSpPr>
          <p:nvPr>
            <p:ph type="sldNum" sz="quarter" idx="12"/>
          </p:nvPr>
        </p:nvSpPr>
        <p:spPr/>
        <p:txBody>
          <a:bodyPr/>
          <a:lstStyle/>
          <a:p>
            <a:fld id="{4A777409-9C5A-4B07-8E32-19F22F7D558C}" type="slidenum">
              <a:rPr lang="en-IN" smtClean="0"/>
              <a:t>11</a:t>
            </a:fld>
            <a:endParaRPr lang="en-IN" dirty="0"/>
          </a:p>
        </p:txBody>
      </p:sp>
      <p:pic>
        <p:nvPicPr>
          <p:cNvPr id="7" name="Picture 6">
            <a:extLst>
              <a:ext uri="{FF2B5EF4-FFF2-40B4-BE49-F238E27FC236}">
                <a16:creationId xmlns:a16="http://schemas.microsoft.com/office/drawing/2014/main" id="{F7BB2CC1-740D-E463-7423-4AE9E69BC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3855" y="5371741"/>
            <a:ext cx="5696745" cy="1305107"/>
          </a:xfrm>
          <a:prstGeom prst="rect">
            <a:avLst/>
          </a:prstGeom>
        </p:spPr>
      </p:pic>
    </p:spTree>
    <p:extLst>
      <p:ext uri="{BB962C8B-B14F-4D97-AF65-F5344CB8AC3E}">
        <p14:creationId xmlns:p14="http://schemas.microsoft.com/office/powerpoint/2010/main" val="171971340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78A09F-73D4-CC99-14EE-59E8EA48536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285258-EBA1-4DC3-6AF6-89591698FC28}"/>
              </a:ext>
            </a:extLst>
          </p:cNvPr>
          <p:cNvSpPr>
            <a:spLocks noGrp="1"/>
          </p:cNvSpPr>
          <p:nvPr>
            <p:ph type="sldNum" sz="quarter" idx="12"/>
          </p:nvPr>
        </p:nvSpPr>
        <p:spPr/>
        <p:txBody>
          <a:bodyPr/>
          <a:lstStyle/>
          <a:p>
            <a:fld id="{4A777409-9C5A-4B07-8E32-19F22F7D558C}" type="slidenum">
              <a:rPr lang="en-IN" smtClean="0"/>
              <a:t>110</a:t>
            </a:fld>
            <a:endParaRPr lang="en-IN" dirty="0"/>
          </a:p>
        </p:txBody>
      </p:sp>
      <p:sp>
        <p:nvSpPr>
          <p:cNvPr id="5" name="TextBox 4">
            <a:extLst>
              <a:ext uri="{FF2B5EF4-FFF2-40B4-BE49-F238E27FC236}">
                <a16:creationId xmlns:a16="http://schemas.microsoft.com/office/drawing/2014/main" id="{4BDE970C-4B72-D057-140C-FD3CAD468B55}"/>
              </a:ext>
            </a:extLst>
          </p:cNvPr>
          <p:cNvSpPr txBox="1"/>
          <p:nvPr/>
        </p:nvSpPr>
        <p:spPr>
          <a:xfrm>
            <a:off x="989028" y="528149"/>
            <a:ext cx="9936637" cy="1015663"/>
          </a:xfrm>
          <a:prstGeom prst="rect">
            <a:avLst/>
          </a:prstGeom>
          <a:noFill/>
        </p:spPr>
        <p:txBody>
          <a:bodyPr wrap="square">
            <a:spAutoFit/>
          </a:bodyPr>
          <a:lstStyle/>
          <a:p>
            <a:r>
              <a:rPr lang="en-US" sz="2000" b="1" dirty="0">
                <a:solidFill>
                  <a:schemeClr val="tx1">
                    <a:lumMod val="65000"/>
                    <a:lumOff val="35000"/>
                  </a:schemeClr>
                </a:solidFill>
              </a:rPr>
              <a:t>Step 13:</a:t>
            </a:r>
            <a:r>
              <a:rPr lang="en-US" sz="2000" dirty="0">
                <a:solidFill>
                  <a:schemeClr val="tx1">
                    <a:lumMod val="65000"/>
                    <a:lumOff val="35000"/>
                  </a:schemeClr>
                </a:solidFill>
              </a:rPr>
              <a:t> Execute the application</a:t>
            </a:r>
          </a:p>
          <a:p>
            <a:endParaRPr lang="en-US" sz="2000" dirty="0">
              <a:solidFill>
                <a:schemeClr val="tx1">
                  <a:lumMod val="65000"/>
                  <a:lumOff val="35000"/>
                </a:schemeClr>
              </a:solidFill>
            </a:endParaRPr>
          </a:p>
          <a:p>
            <a:r>
              <a:rPr lang="en-US" sz="2000" dirty="0">
                <a:solidFill>
                  <a:schemeClr val="tx1">
                    <a:lumMod val="65000"/>
                    <a:lumOff val="35000"/>
                  </a:schemeClr>
                </a:solidFill>
              </a:rPr>
              <a:t>After executing your application, you should get the following output:</a:t>
            </a:r>
          </a:p>
        </p:txBody>
      </p:sp>
      <p:pic>
        <p:nvPicPr>
          <p:cNvPr id="7" name="Picture 6">
            <a:extLst>
              <a:ext uri="{FF2B5EF4-FFF2-40B4-BE49-F238E27FC236}">
                <a16:creationId xmlns:a16="http://schemas.microsoft.com/office/drawing/2014/main" id="{3AF84F7F-E44A-C6C7-A17D-2E1552EF0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758" y="1836396"/>
            <a:ext cx="7230484" cy="4410691"/>
          </a:xfrm>
          <a:prstGeom prst="rect">
            <a:avLst/>
          </a:prstGeom>
        </p:spPr>
      </p:pic>
    </p:spTree>
    <p:extLst>
      <p:ext uri="{BB962C8B-B14F-4D97-AF65-F5344CB8AC3E}">
        <p14:creationId xmlns:p14="http://schemas.microsoft.com/office/powerpoint/2010/main" val="20765558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7290F8-285C-27CC-F1E9-8D52500834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B0482BB-FC41-1007-B618-1EEACC60A3A0}"/>
              </a:ext>
            </a:extLst>
          </p:cNvPr>
          <p:cNvSpPr>
            <a:spLocks noGrp="1"/>
          </p:cNvSpPr>
          <p:nvPr>
            <p:ph type="sldNum" sz="quarter" idx="12"/>
          </p:nvPr>
        </p:nvSpPr>
        <p:spPr/>
        <p:txBody>
          <a:bodyPr/>
          <a:lstStyle/>
          <a:p>
            <a:fld id="{4A777409-9C5A-4B07-8E32-19F22F7D558C}" type="slidenum">
              <a:rPr lang="en-IN" smtClean="0"/>
              <a:t>111</a:t>
            </a:fld>
            <a:endParaRPr lang="en-IN" dirty="0"/>
          </a:p>
        </p:txBody>
      </p:sp>
      <p:sp>
        <p:nvSpPr>
          <p:cNvPr id="5" name="TextBox 4">
            <a:extLst>
              <a:ext uri="{FF2B5EF4-FFF2-40B4-BE49-F238E27FC236}">
                <a16:creationId xmlns:a16="http://schemas.microsoft.com/office/drawing/2014/main" id="{EB7E6A8E-F3CB-DBFE-7615-37B1D5B4AE30}"/>
              </a:ext>
            </a:extLst>
          </p:cNvPr>
          <p:cNvSpPr txBox="1"/>
          <p:nvPr/>
        </p:nvSpPr>
        <p:spPr>
          <a:xfrm>
            <a:off x="989029" y="503490"/>
            <a:ext cx="6099142" cy="461665"/>
          </a:xfrm>
          <a:prstGeom prst="rect">
            <a:avLst/>
          </a:prstGeom>
          <a:noFill/>
        </p:spPr>
        <p:txBody>
          <a:bodyPr wrap="square">
            <a:spAutoFit/>
          </a:bodyPr>
          <a:lstStyle/>
          <a:p>
            <a:r>
              <a:rPr lang="en-IN" sz="2400" b="1" dirty="0"/>
              <a:t>Restriction – The WHERE clause </a:t>
            </a:r>
          </a:p>
        </p:txBody>
      </p:sp>
      <p:sp>
        <p:nvSpPr>
          <p:cNvPr id="7" name="TextBox 6">
            <a:extLst>
              <a:ext uri="{FF2B5EF4-FFF2-40B4-BE49-F238E27FC236}">
                <a16:creationId xmlns:a16="http://schemas.microsoft.com/office/drawing/2014/main" id="{8405D25A-A476-ED81-E5F9-FBDF7C4A2366}"/>
              </a:ext>
            </a:extLst>
          </p:cNvPr>
          <p:cNvSpPr txBox="1"/>
          <p:nvPr/>
        </p:nvSpPr>
        <p:spPr>
          <a:xfrm>
            <a:off x="146115" y="1029263"/>
            <a:ext cx="11467708" cy="1015663"/>
          </a:xfrm>
          <a:prstGeom prst="rect">
            <a:avLst/>
          </a:prstGeom>
          <a:noFill/>
        </p:spPr>
        <p:txBody>
          <a:bodyPr wrap="square">
            <a:spAutoFit/>
          </a:bodyPr>
          <a:lstStyle/>
          <a:p>
            <a:r>
              <a:rPr lang="en-US" sz="2000" dirty="0">
                <a:solidFill>
                  <a:schemeClr val="tx1">
                    <a:lumMod val="65000"/>
                    <a:lumOff val="35000"/>
                  </a:schemeClr>
                </a:solidFill>
                <a:effectLst/>
              </a:rPr>
              <a:t>Consider a requirement where a teller should be able to view the details of a customer based on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To implement this user story, you need to filter entities based on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This can be done using the WHERE clause. The following JPQL query fetches details of a customer whose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1002:</a:t>
            </a:r>
          </a:p>
        </p:txBody>
      </p:sp>
      <p:sp>
        <p:nvSpPr>
          <p:cNvPr id="9" name="TextBox 8">
            <a:extLst>
              <a:ext uri="{FF2B5EF4-FFF2-40B4-BE49-F238E27FC236}">
                <a16:creationId xmlns:a16="http://schemas.microsoft.com/office/drawing/2014/main" id="{88B8B7D2-FC7D-F04B-75CD-07BD1EAA8472}"/>
              </a:ext>
            </a:extLst>
          </p:cNvPr>
          <p:cNvSpPr txBox="1"/>
          <p:nvPr/>
        </p:nvSpPr>
        <p:spPr>
          <a:xfrm>
            <a:off x="146115" y="2173671"/>
            <a:ext cx="6099142" cy="369332"/>
          </a:xfrm>
          <a:prstGeom prst="rect">
            <a:avLst/>
          </a:prstGeom>
          <a:noFill/>
        </p:spPr>
        <p:txBody>
          <a:bodyPr wrap="square">
            <a:spAutoFit/>
          </a:bodyPr>
          <a:lstStyle/>
          <a:p>
            <a:r>
              <a:rPr lang="en-IN" dirty="0"/>
              <a:t>SELECT c FROM Customer c WHERE </a:t>
            </a:r>
            <a:r>
              <a:rPr lang="en-IN" dirty="0" err="1"/>
              <a:t>c.customerId</a:t>
            </a:r>
            <a:r>
              <a:rPr lang="en-IN" dirty="0"/>
              <a:t> = 1002;</a:t>
            </a:r>
          </a:p>
        </p:txBody>
      </p:sp>
      <p:sp>
        <p:nvSpPr>
          <p:cNvPr id="11" name="TextBox 10">
            <a:extLst>
              <a:ext uri="{FF2B5EF4-FFF2-40B4-BE49-F238E27FC236}">
                <a16:creationId xmlns:a16="http://schemas.microsoft.com/office/drawing/2014/main" id="{1329B76E-FBB3-0827-06FB-6E59C3F9D154}"/>
              </a:ext>
            </a:extLst>
          </p:cNvPr>
          <p:cNvSpPr txBox="1"/>
          <p:nvPr/>
        </p:nvSpPr>
        <p:spPr>
          <a:xfrm>
            <a:off x="146115" y="2648974"/>
            <a:ext cx="11703378" cy="1938992"/>
          </a:xfrm>
          <a:prstGeom prst="rect">
            <a:avLst/>
          </a:prstGeom>
          <a:noFill/>
        </p:spPr>
        <p:txBody>
          <a:bodyPr wrap="square">
            <a:spAutoFit/>
          </a:bodyPr>
          <a:lstStyle/>
          <a:p>
            <a:r>
              <a:rPr lang="en-US" sz="2000" dirty="0">
                <a:solidFill>
                  <a:schemeClr val="tx1">
                    <a:lumMod val="65000"/>
                    <a:lumOff val="35000"/>
                  </a:schemeClr>
                </a:solidFill>
                <a:effectLst/>
              </a:rPr>
              <a:t>In the above query,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hardcoded. But you can also define input parameters for a query that can be bound with values. There are following two ways using which you can define these parameters: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 Named Parameters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input parameters which are prefixed with a colon (:) are called as named parameters. For example, in following JPQL query: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a named parameter:</a:t>
            </a:r>
          </a:p>
        </p:txBody>
      </p:sp>
      <p:sp>
        <p:nvSpPr>
          <p:cNvPr id="13" name="TextBox 12">
            <a:extLst>
              <a:ext uri="{FF2B5EF4-FFF2-40B4-BE49-F238E27FC236}">
                <a16:creationId xmlns:a16="http://schemas.microsoft.com/office/drawing/2014/main" id="{5A995820-C8C8-D8C7-1CA8-377D96A66E15}"/>
              </a:ext>
            </a:extLst>
          </p:cNvPr>
          <p:cNvSpPr txBox="1"/>
          <p:nvPr/>
        </p:nvSpPr>
        <p:spPr>
          <a:xfrm>
            <a:off x="146115" y="4702761"/>
            <a:ext cx="11326306" cy="369332"/>
          </a:xfrm>
          <a:prstGeom prst="rect">
            <a:avLst/>
          </a:prstGeom>
          <a:noFill/>
        </p:spPr>
        <p:txBody>
          <a:bodyPr wrap="square">
            <a:spAutoFit/>
          </a:bodyPr>
          <a:lstStyle/>
          <a:p>
            <a:r>
              <a:rPr lang="en-IN" dirty="0"/>
              <a:t>SELECT c FROM Customer c WHERE </a:t>
            </a:r>
            <a:r>
              <a:rPr lang="en-IN" dirty="0" err="1"/>
              <a:t>c.customerId</a:t>
            </a:r>
            <a:r>
              <a:rPr lang="en-IN" dirty="0"/>
              <a:t> = :</a:t>
            </a:r>
            <a:r>
              <a:rPr lang="en-IN" dirty="0" err="1"/>
              <a:t>customerId</a:t>
            </a:r>
            <a:r>
              <a:rPr lang="en-IN" dirty="0"/>
              <a:t>;</a:t>
            </a:r>
          </a:p>
        </p:txBody>
      </p:sp>
      <p:sp>
        <p:nvSpPr>
          <p:cNvPr id="15" name="TextBox 14">
            <a:extLst>
              <a:ext uri="{FF2B5EF4-FFF2-40B4-BE49-F238E27FC236}">
                <a16:creationId xmlns:a16="http://schemas.microsoft.com/office/drawing/2014/main" id="{3DFE057A-0254-FB3A-F39D-A33AC7F4A018}"/>
              </a:ext>
            </a:extLst>
          </p:cNvPr>
          <p:cNvSpPr txBox="1"/>
          <p:nvPr/>
        </p:nvSpPr>
        <p:spPr>
          <a:xfrm>
            <a:off x="146115" y="5252556"/>
            <a:ext cx="11703378" cy="707886"/>
          </a:xfrm>
          <a:prstGeom prst="rect">
            <a:avLst/>
          </a:prstGeom>
          <a:noFill/>
        </p:spPr>
        <p:txBody>
          <a:bodyPr wrap="square">
            <a:spAutoFit/>
          </a:bodyPr>
          <a:lstStyle/>
          <a:p>
            <a:r>
              <a:rPr lang="en-US" sz="2000">
                <a:solidFill>
                  <a:schemeClr val="tx1">
                    <a:lumMod val="65000"/>
                    <a:lumOff val="35000"/>
                  </a:schemeClr>
                </a:solidFill>
              </a:rPr>
              <a:t>Before executing above query values for input parameters must be set. </a:t>
            </a:r>
            <a:r>
              <a:rPr lang="en-US" sz="2000" dirty="0">
                <a:solidFill>
                  <a:schemeClr val="tx1">
                    <a:lumMod val="65000"/>
                    <a:lumOff val="35000"/>
                  </a:schemeClr>
                </a:solidFill>
              </a:rPr>
              <a:t>This can be done using </a:t>
            </a:r>
            <a:r>
              <a:rPr lang="en-US" sz="2000" dirty="0" err="1">
                <a:solidFill>
                  <a:schemeClr val="tx1">
                    <a:lumMod val="65000"/>
                    <a:lumOff val="35000"/>
                  </a:schemeClr>
                </a:solidFill>
              </a:rPr>
              <a:t>setParameter</a:t>
            </a:r>
            <a:r>
              <a:rPr lang="en-US" sz="2000" dirty="0">
                <a:solidFill>
                  <a:schemeClr val="tx1">
                    <a:lumMod val="65000"/>
                    <a:lumOff val="35000"/>
                  </a:schemeClr>
                </a:solidFill>
              </a:rPr>
              <a:t>() method of Query interface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73090338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1BD48C-CEA7-D0F4-2C8D-7A4FF00D95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A54A1E6-B093-CF16-143C-FB9CD98377D6}"/>
              </a:ext>
            </a:extLst>
          </p:cNvPr>
          <p:cNvSpPr>
            <a:spLocks noGrp="1"/>
          </p:cNvSpPr>
          <p:nvPr>
            <p:ph type="sldNum" sz="quarter" idx="12"/>
          </p:nvPr>
        </p:nvSpPr>
        <p:spPr/>
        <p:txBody>
          <a:bodyPr/>
          <a:lstStyle/>
          <a:p>
            <a:fld id="{4A777409-9C5A-4B07-8E32-19F22F7D558C}" type="slidenum">
              <a:rPr lang="en-IN" smtClean="0"/>
              <a:t>112</a:t>
            </a:fld>
            <a:endParaRPr lang="en-IN" dirty="0"/>
          </a:p>
        </p:txBody>
      </p:sp>
      <p:sp>
        <p:nvSpPr>
          <p:cNvPr id="5" name="TextBox 4">
            <a:extLst>
              <a:ext uri="{FF2B5EF4-FFF2-40B4-BE49-F238E27FC236}">
                <a16:creationId xmlns:a16="http://schemas.microsoft.com/office/drawing/2014/main" id="{9618164E-06A8-0B16-A2C4-EA95B043A107}"/>
              </a:ext>
            </a:extLst>
          </p:cNvPr>
          <p:cNvSpPr txBox="1"/>
          <p:nvPr/>
        </p:nvSpPr>
        <p:spPr>
          <a:xfrm>
            <a:off x="881406" y="737723"/>
            <a:ext cx="10939806" cy="1754326"/>
          </a:xfrm>
          <a:prstGeom prst="rect">
            <a:avLst/>
          </a:prstGeom>
          <a:noFill/>
        </p:spPr>
        <p:txBody>
          <a:bodyPr wrap="square">
            <a:spAutoFit/>
          </a:bodyPr>
          <a:lstStyle/>
          <a:p>
            <a:r>
              <a:rPr lang="en-IN" dirty="0"/>
              <a:t>List&lt;Customer&gt; </a:t>
            </a:r>
            <a:r>
              <a:rPr lang="en-IN" dirty="0" err="1"/>
              <a:t>getCustomerDetails</a:t>
            </a:r>
            <a:r>
              <a:rPr lang="en-IN" dirty="0"/>
              <a:t>(Integer </a:t>
            </a:r>
            <a:r>
              <a:rPr lang="en-IN" dirty="0" err="1"/>
              <a:t>customerId</a:t>
            </a:r>
            <a:r>
              <a:rPr lang="en-IN" dirty="0"/>
              <a:t>){ </a:t>
            </a:r>
          </a:p>
          <a:p>
            <a:r>
              <a:rPr lang="en-IN" dirty="0"/>
              <a:t>     Query </a:t>
            </a:r>
            <a:r>
              <a:rPr lang="en-IN" dirty="0" err="1"/>
              <a:t>query</a:t>
            </a:r>
            <a:r>
              <a:rPr lang="en-IN" dirty="0"/>
              <a:t> = </a:t>
            </a:r>
            <a:r>
              <a:rPr lang="en-IN" dirty="0" err="1"/>
              <a:t>entityManager.createQuery</a:t>
            </a:r>
            <a:r>
              <a:rPr lang="en-IN" dirty="0"/>
              <a:t>("SELECT c FROM Customer c WHERE </a:t>
            </a:r>
            <a:r>
              <a:rPr lang="en-IN" dirty="0" err="1"/>
              <a:t>c.customerId</a:t>
            </a:r>
            <a:r>
              <a:rPr lang="en-IN" dirty="0"/>
              <a:t> = :</a:t>
            </a:r>
            <a:r>
              <a:rPr lang="en-IN" dirty="0" err="1"/>
              <a:t>customerId</a:t>
            </a:r>
            <a:r>
              <a:rPr lang="en-IN" dirty="0"/>
              <a:t>";</a:t>
            </a:r>
          </a:p>
          <a:p>
            <a:r>
              <a:rPr lang="en-IN" dirty="0"/>
              <a:t>     </a:t>
            </a:r>
            <a:r>
              <a:rPr lang="en-IN" dirty="0" err="1"/>
              <a:t>query.setParmeter</a:t>
            </a:r>
            <a:r>
              <a:rPr lang="en-IN" dirty="0"/>
              <a:t>("</a:t>
            </a:r>
            <a:r>
              <a:rPr lang="en-IN" dirty="0" err="1"/>
              <a:t>customerId</a:t>
            </a:r>
            <a:r>
              <a:rPr lang="en-IN" dirty="0"/>
              <a:t>",</a:t>
            </a:r>
            <a:r>
              <a:rPr lang="en-IN" dirty="0" err="1"/>
              <a:t>customerId</a:t>
            </a:r>
            <a:r>
              <a:rPr lang="en-IN" dirty="0"/>
              <a:t>);</a:t>
            </a:r>
          </a:p>
          <a:p>
            <a:r>
              <a:rPr lang="en-IN" dirty="0"/>
              <a:t>     List results = </a:t>
            </a:r>
            <a:r>
              <a:rPr lang="en-IN" dirty="0" err="1"/>
              <a:t>query.getResultList</a:t>
            </a:r>
            <a:r>
              <a:rPr lang="en-IN" dirty="0"/>
              <a:t>(;</a:t>
            </a:r>
          </a:p>
          <a:p>
            <a:r>
              <a:rPr lang="en-IN" dirty="0"/>
              <a:t>     //rest of the code</a:t>
            </a:r>
          </a:p>
          <a:p>
            <a:r>
              <a:rPr lang="en-IN" dirty="0"/>
              <a:t>}</a:t>
            </a:r>
          </a:p>
        </p:txBody>
      </p:sp>
      <p:sp>
        <p:nvSpPr>
          <p:cNvPr id="7" name="TextBox 6">
            <a:extLst>
              <a:ext uri="{FF2B5EF4-FFF2-40B4-BE49-F238E27FC236}">
                <a16:creationId xmlns:a16="http://schemas.microsoft.com/office/drawing/2014/main" id="{9A2A236D-CDE5-F2D7-8EAF-BE04BCF69AF1}"/>
              </a:ext>
            </a:extLst>
          </p:cNvPr>
          <p:cNvSpPr txBox="1"/>
          <p:nvPr/>
        </p:nvSpPr>
        <p:spPr>
          <a:xfrm>
            <a:off x="117835" y="2697778"/>
            <a:ext cx="11948474" cy="2246769"/>
          </a:xfrm>
          <a:prstGeom prst="rect">
            <a:avLst/>
          </a:prstGeom>
          <a:noFill/>
        </p:spPr>
        <p:txBody>
          <a:bodyPr wrap="square">
            <a:spAutoFit/>
          </a:bodyPr>
          <a:lstStyle/>
          <a:p>
            <a:r>
              <a:rPr lang="en-US" sz="2000" dirty="0">
                <a:solidFill>
                  <a:schemeClr val="tx1">
                    <a:lumMod val="65000"/>
                    <a:lumOff val="35000"/>
                  </a:schemeClr>
                </a:solidFill>
                <a:effectLst/>
              </a:rPr>
              <a:t>In the above code, the </a:t>
            </a:r>
            <a:r>
              <a:rPr lang="en-US" sz="2000" dirty="0" err="1">
                <a:solidFill>
                  <a:schemeClr val="tx1">
                    <a:lumMod val="65000"/>
                    <a:lumOff val="35000"/>
                  </a:schemeClr>
                </a:solidFill>
                <a:effectLst/>
              </a:rPr>
              <a:t>setParameter</a:t>
            </a:r>
            <a:r>
              <a:rPr lang="en-US" sz="2000" dirty="0">
                <a:solidFill>
                  <a:schemeClr val="tx1">
                    <a:lumMod val="65000"/>
                    <a:lumOff val="35000"/>
                  </a:schemeClr>
                </a:solidFill>
                <a:effectLst/>
              </a:rPr>
              <a:t>() method accepts the name of the named parameter as first argument and the value which has to be assigned to the named parameter as the second argument.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2. Positional Parameters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input parameters which are prefixed with a question mark (?) followed the numeric position of the parameter in the query starting from 1 are called as positional parameters. For example, in following JPQL query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mentioned as a positional parameter:</a:t>
            </a:r>
          </a:p>
        </p:txBody>
      </p:sp>
      <p:sp>
        <p:nvSpPr>
          <p:cNvPr id="9" name="TextBox 8">
            <a:extLst>
              <a:ext uri="{FF2B5EF4-FFF2-40B4-BE49-F238E27FC236}">
                <a16:creationId xmlns:a16="http://schemas.microsoft.com/office/drawing/2014/main" id="{7EACBE2C-F0D1-10C6-38D9-54A305B82CBB}"/>
              </a:ext>
            </a:extLst>
          </p:cNvPr>
          <p:cNvSpPr txBox="1"/>
          <p:nvPr/>
        </p:nvSpPr>
        <p:spPr>
          <a:xfrm>
            <a:off x="758858" y="5150276"/>
            <a:ext cx="6099142" cy="369332"/>
          </a:xfrm>
          <a:prstGeom prst="rect">
            <a:avLst/>
          </a:prstGeom>
          <a:noFill/>
        </p:spPr>
        <p:txBody>
          <a:bodyPr wrap="square">
            <a:spAutoFit/>
          </a:bodyPr>
          <a:lstStyle/>
          <a:p>
            <a:r>
              <a:rPr lang="en-IN" dirty="0"/>
              <a:t>select c FROM Customer c WHERE </a:t>
            </a:r>
            <a:r>
              <a:rPr lang="en-IN" dirty="0" err="1"/>
              <a:t>c.customerId</a:t>
            </a:r>
            <a:r>
              <a:rPr lang="en-IN" dirty="0"/>
              <a:t> = ?1;</a:t>
            </a:r>
          </a:p>
        </p:txBody>
      </p:sp>
    </p:spTree>
    <p:extLst>
      <p:ext uri="{BB962C8B-B14F-4D97-AF65-F5344CB8AC3E}">
        <p14:creationId xmlns:p14="http://schemas.microsoft.com/office/powerpoint/2010/main" val="148915828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76F8B9-50CE-0B7B-FCD0-69ACEFB2CB1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78F97B-0F71-475F-17EE-9A9A7A27DED4}"/>
              </a:ext>
            </a:extLst>
          </p:cNvPr>
          <p:cNvSpPr>
            <a:spLocks noGrp="1"/>
          </p:cNvSpPr>
          <p:nvPr>
            <p:ph type="sldNum" sz="quarter" idx="12"/>
          </p:nvPr>
        </p:nvSpPr>
        <p:spPr/>
        <p:txBody>
          <a:bodyPr/>
          <a:lstStyle/>
          <a:p>
            <a:fld id="{4A777409-9C5A-4B07-8E32-19F22F7D558C}" type="slidenum">
              <a:rPr lang="en-IN" smtClean="0"/>
              <a:t>113</a:t>
            </a:fld>
            <a:endParaRPr lang="en-IN" dirty="0"/>
          </a:p>
        </p:txBody>
      </p:sp>
      <p:sp>
        <p:nvSpPr>
          <p:cNvPr id="5" name="TextBox 4">
            <a:extLst>
              <a:ext uri="{FF2B5EF4-FFF2-40B4-BE49-F238E27FC236}">
                <a16:creationId xmlns:a16="http://schemas.microsoft.com/office/drawing/2014/main" id="{1BDFD205-6F7E-085D-6BAD-050BBDDAFF68}"/>
              </a:ext>
            </a:extLst>
          </p:cNvPr>
          <p:cNvSpPr txBox="1"/>
          <p:nvPr/>
        </p:nvSpPr>
        <p:spPr>
          <a:xfrm>
            <a:off x="900259" y="553527"/>
            <a:ext cx="10176236" cy="400110"/>
          </a:xfrm>
          <a:prstGeom prst="rect">
            <a:avLst/>
          </a:prstGeom>
          <a:noFill/>
        </p:spPr>
        <p:txBody>
          <a:bodyPr wrap="square">
            <a:spAutoFit/>
          </a:bodyPr>
          <a:lstStyle/>
          <a:p>
            <a:r>
              <a:rPr lang="en-US" sz="2000" dirty="0">
                <a:solidFill>
                  <a:schemeClr val="tx1">
                    <a:lumMod val="65000"/>
                    <a:lumOff val="35000"/>
                  </a:schemeClr>
                </a:solidFill>
              </a:rPr>
              <a:t>The values for positional parameters can be set by calling the </a:t>
            </a:r>
            <a:r>
              <a:rPr lang="en-US" sz="2000" dirty="0" err="1">
                <a:solidFill>
                  <a:schemeClr val="tx1">
                    <a:lumMod val="65000"/>
                    <a:lumOff val="35000"/>
                  </a:schemeClr>
                </a:solidFill>
              </a:rPr>
              <a:t>setParameter</a:t>
            </a:r>
            <a:r>
              <a:rPr lang="en-US" sz="2000" dirty="0">
                <a:solidFill>
                  <a:schemeClr val="tx1">
                    <a:lumMod val="65000"/>
                    <a:lumOff val="35000"/>
                  </a:schemeClr>
                </a:solidFill>
              </a:rPr>
              <a:t>() method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597F06A-8257-FB56-F6AC-1947EABE0584}"/>
              </a:ext>
            </a:extLst>
          </p:cNvPr>
          <p:cNvSpPr txBox="1"/>
          <p:nvPr/>
        </p:nvSpPr>
        <p:spPr>
          <a:xfrm>
            <a:off x="296944" y="1124222"/>
            <a:ext cx="11354585" cy="1754326"/>
          </a:xfrm>
          <a:prstGeom prst="rect">
            <a:avLst/>
          </a:prstGeom>
          <a:noFill/>
        </p:spPr>
        <p:txBody>
          <a:bodyPr wrap="square">
            <a:spAutoFit/>
          </a:bodyPr>
          <a:lstStyle/>
          <a:p>
            <a:r>
              <a:rPr lang="en-IN" dirty="0"/>
              <a:t>List&lt;Customer&gt; </a:t>
            </a:r>
            <a:r>
              <a:rPr lang="en-IN" dirty="0" err="1"/>
              <a:t>getCustomerDetails</a:t>
            </a:r>
            <a:r>
              <a:rPr lang="en-IN" dirty="0"/>
              <a:t>(Integer </a:t>
            </a:r>
            <a:r>
              <a:rPr lang="en-IN" dirty="0" err="1"/>
              <a:t>customerId</a:t>
            </a:r>
            <a:r>
              <a:rPr lang="en-IN" dirty="0"/>
              <a:t>){ </a:t>
            </a:r>
          </a:p>
          <a:p>
            <a:r>
              <a:rPr lang="en-IN" dirty="0"/>
              <a:t>     Query </a:t>
            </a:r>
            <a:r>
              <a:rPr lang="en-IN" dirty="0" err="1"/>
              <a:t>query</a:t>
            </a:r>
            <a:r>
              <a:rPr lang="en-IN" dirty="0"/>
              <a:t> = </a:t>
            </a:r>
            <a:r>
              <a:rPr lang="en-IN" dirty="0" err="1"/>
              <a:t>entityManager.createQuery</a:t>
            </a:r>
            <a:r>
              <a:rPr lang="en-IN" dirty="0"/>
              <a:t>("SELECT c FROM Customer c WHERE </a:t>
            </a:r>
            <a:r>
              <a:rPr lang="en-IN" dirty="0" err="1"/>
              <a:t>c.customerId</a:t>
            </a:r>
            <a:r>
              <a:rPr lang="en-IN" dirty="0"/>
              <a:t> = ?1";</a:t>
            </a:r>
          </a:p>
          <a:p>
            <a:r>
              <a:rPr lang="en-IN" dirty="0"/>
              <a:t>     </a:t>
            </a:r>
            <a:r>
              <a:rPr lang="en-IN" dirty="0" err="1"/>
              <a:t>query.setParmeter</a:t>
            </a:r>
            <a:r>
              <a:rPr lang="en-IN" dirty="0"/>
              <a:t>(1,customerId);</a:t>
            </a:r>
          </a:p>
          <a:p>
            <a:r>
              <a:rPr lang="en-IN" dirty="0"/>
              <a:t>     List results = </a:t>
            </a:r>
            <a:r>
              <a:rPr lang="en-IN" dirty="0" err="1"/>
              <a:t>query.getResultList</a:t>
            </a:r>
            <a:r>
              <a:rPr lang="en-IN" dirty="0"/>
              <a:t>();</a:t>
            </a:r>
          </a:p>
          <a:p>
            <a:r>
              <a:rPr lang="en-IN" dirty="0"/>
              <a:t>     //rest of the code</a:t>
            </a:r>
          </a:p>
          <a:p>
            <a:r>
              <a:rPr lang="en-IN" dirty="0"/>
              <a:t>}</a:t>
            </a:r>
          </a:p>
        </p:txBody>
      </p:sp>
      <p:sp>
        <p:nvSpPr>
          <p:cNvPr id="9" name="TextBox 8">
            <a:extLst>
              <a:ext uri="{FF2B5EF4-FFF2-40B4-BE49-F238E27FC236}">
                <a16:creationId xmlns:a16="http://schemas.microsoft.com/office/drawing/2014/main" id="{0BEE227D-2C51-4598-1C42-F82184F32F66}"/>
              </a:ext>
            </a:extLst>
          </p:cNvPr>
          <p:cNvSpPr txBox="1"/>
          <p:nvPr/>
        </p:nvSpPr>
        <p:spPr>
          <a:xfrm>
            <a:off x="989028" y="3080786"/>
            <a:ext cx="10917025" cy="707886"/>
          </a:xfrm>
          <a:prstGeom prst="rect">
            <a:avLst/>
          </a:prstGeom>
          <a:noFill/>
        </p:spPr>
        <p:txBody>
          <a:bodyPr wrap="square">
            <a:spAutoFit/>
          </a:bodyPr>
          <a:lstStyle/>
          <a:p>
            <a:r>
              <a:rPr lang="en-US" sz="2000" dirty="0">
                <a:solidFill>
                  <a:schemeClr val="tx1">
                    <a:lumMod val="65000"/>
                    <a:lumOff val="35000"/>
                  </a:schemeClr>
                </a:solidFill>
              </a:rPr>
              <a:t>In the above code, the </a:t>
            </a:r>
            <a:r>
              <a:rPr lang="en-US" sz="2000" dirty="0" err="1">
                <a:solidFill>
                  <a:schemeClr val="tx1">
                    <a:lumMod val="65000"/>
                    <a:lumOff val="35000"/>
                  </a:schemeClr>
                </a:solidFill>
              </a:rPr>
              <a:t>setParameter</a:t>
            </a:r>
            <a:r>
              <a:rPr lang="en-US" sz="2000" dirty="0">
                <a:solidFill>
                  <a:schemeClr val="tx1">
                    <a:lumMod val="65000"/>
                    <a:lumOff val="35000"/>
                  </a:schemeClr>
                </a:solidFill>
              </a:rPr>
              <a:t>() method accepts the numeric position of the parameter in the query as the first argument and value which has to be set to a parameter as the second argument.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046710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7F33F2-453C-0F07-9A6C-089C037C66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121212B-E0FF-B75F-CEB6-41EDDF94267E}"/>
              </a:ext>
            </a:extLst>
          </p:cNvPr>
          <p:cNvSpPr>
            <a:spLocks noGrp="1"/>
          </p:cNvSpPr>
          <p:nvPr>
            <p:ph type="sldNum" sz="quarter" idx="12"/>
          </p:nvPr>
        </p:nvSpPr>
        <p:spPr/>
        <p:txBody>
          <a:bodyPr/>
          <a:lstStyle/>
          <a:p>
            <a:fld id="{4A777409-9C5A-4B07-8E32-19F22F7D558C}" type="slidenum">
              <a:rPr lang="en-IN" smtClean="0"/>
              <a:t>114</a:t>
            </a:fld>
            <a:endParaRPr lang="en-IN" dirty="0"/>
          </a:p>
        </p:txBody>
      </p:sp>
      <p:sp>
        <p:nvSpPr>
          <p:cNvPr id="5" name="TextBox 4">
            <a:extLst>
              <a:ext uri="{FF2B5EF4-FFF2-40B4-BE49-F238E27FC236}">
                <a16:creationId xmlns:a16="http://schemas.microsoft.com/office/drawing/2014/main" id="{F35E43B9-BB4D-6762-80CB-8B28E4728CD5}"/>
              </a:ext>
            </a:extLst>
          </p:cNvPr>
          <p:cNvSpPr txBox="1"/>
          <p:nvPr/>
        </p:nvSpPr>
        <p:spPr>
          <a:xfrm>
            <a:off x="212102" y="910307"/>
            <a:ext cx="11467707" cy="1938992"/>
          </a:xfrm>
          <a:prstGeom prst="rect">
            <a:avLst/>
          </a:prstGeom>
          <a:noFill/>
        </p:spPr>
        <p:txBody>
          <a:bodyPr wrap="square">
            <a:spAutoFit/>
          </a:bodyPr>
          <a:lstStyle/>
          <a:p>
            <a:r>
              <a:rPr lang="en-US" sz="2000" dirty="0">
                <a:solidFill>
                  <a:schemeClr val="tx1">
                    <a:lumMod val="65000"/>
                    <a:lumOff val="35000"/>
                  </a:schemeClr>
                </a:solidFill>
                <a:effectLst/>
              </a:rPr>
              <a:t>JPQL provides operators for performing comparison which is similar to comparison operators of SQL. These operators can be combined with AND, OR and NOT logical operators to create complex expressions. Some of the JPQL operators are as follows: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1.Equal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whose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1002:</a:t>
            </a:r>
          </a:p>
        </p:txBody>
      </p:sp>
      <p:sp>
        <p:nvSpPr>
          <p:cNvPr id="7" name="TextBox 6">
            <a:extLst>
              <a:ext uri="{FF2B5EF4-FFF2-40B4-BE49-F238E27FC236}">
                <a16:creationId xmlns:a16="http://schemas.microsoft.com/office/drawing/2014/main" id="{54D3F80E-CE6C-F709-9B7A-2739215C588B}"/>
              </a:ext>
            </a:extLst>
          </p:cNvPr>
          <p:cNvSpPr txBox="1"/>
          <p:nvPr/>
        </p:nvSpPr>
        <p:spPr>
          <a:xfrm>
            <a:off x="212102" y="2963886"/>
            <a:ext cx="6099142" cy="369332"/>
          </a:xfrm>
          <a:prstGeom prst="rect">
            <a:avLst/>
          </a:prstGeom>
          <a:noFill/>
        </p:spPr>
        <p:txBody>
          <a:bodyPr wrap="square">
            <a:spAutoFit/>
          </a:bodyPr>
          <a:lstStyle/>
          <a:p>
            <a:r>
              <a:rPr lang="en-IN" dirty="0"/>
              <a:t>SELECT c FROM Customer c WHERE </a:t>
            </a:r>
            <a:r>
              <a:rPr lang="en-IN" dirty="0" err="1"/>
              <a:t>c.customerId</a:t>
            </a:r>
            <a:r>
              <a:rPr lang="en-IN" dirty="0"/>
              <a:t> = 1002</a:t>
            </a:r>
          </a:p>
        </p:txBody>
      </p:sp>
      <p:sp>
        <p:nvSpPr>
          <p:cNvPr id="9" name="TextBox 8">
            <a:extLst>
              <a:ext uri="{FF2B5EF4-FFF2-40B4-BE49-F238E27FC236}">
                <a16:creationId xmlns:a16="http://schemas.microsoft.com/office/drawing/2014/main" id="{414AC126-86A7-12FA-8B1C-C3686BA492ED}"/>
              </a:ext>
            </a:extLst>
          </p:cNvPr>
          <p:cNvSpPr txBox="1"/>
          <p:nvPr/>
        </p:nvSpPr>
        <p:spPr>
          <a:xfrm>
            <a:off x="212102" y="3500372"/>
            <a:ext cx="11816500" cy="707886"/>
          </a:xfrm>
          <a:prstGeom prst="rect">
            <a:avLst/>
          </a:prstGeom>
          <a:noFill/>
        </p:spPr>
        <p:txBody>
          <a:bodyPr wrap="square">
            <a:spAutoFit/>
          </a:bodyPr>
          <a:lstStyle/>
          <a:p>
            <a:r>
              <a:rPr lang="en-US" sz="2000" b="1" dirty="0">
                <a:solidFill>
                  <a:schemeClr val="tx1">
                    <a:lumMod val="65000"/>
                    <a:lumOff val="35000"/>
                  </a:schemeClr>
                </a:solidFill>
                <a:effectLst/>
              </a:rPr>
              <a:t>2. Not equal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whose city is not Seattle.</a:t>
            </a:r>
          </a:p>
        </p:txBody>
      </p:sp>
      <p:sp>
        <p:nvSpPr>
          <p:cNvPr id="11" name="TextBox 10">
            <a:extLst>
              <a:ext uri="{FF2B5EF4-FFF2-40B4-BE49-F238E27FC236}">
                <a16:creationId xmlns:a16="http://schemas.microsoft.com/office/drawing/2014/main" id="{57DA28FD-00BD-0DF5-225A-057A37ED19CC}"/>
              </a:ext>
            </a:extLst>
          </p:cNvPr>
          <p:cNvSpPr txBox="1"/>
          <p:nvPr/>
        </p:nvSpPr>
        <p:spPr>
          <a:xfrm>
            <a:off x="212102" y="4318241"/>
            <a:ext cx="6099142" cy="369332"/>
          </a:xfrm>
          <a:prstGeom prst="rect">
            <a:avLst/>
          </a:prstGeom>
          <a:noFill/>
        </p:spPr>
        <p:txBody>
          <a:bodyPr wrap="square">
            <a:spAutoFit/>
          </a:bodyPr>
          <a:lstStyle/>
          <a:p>
            <a:r>
              <a:rPr lang="en-IN" dirty="0"/>
              <a:t>SELECT c FROM Customer c WHERE </a:t>
            </a:r>
            <a:r>
              <a:rPr lang="en-IN" dirty="0" err="1"/>
              <a:t>c.city</a:t>
            </a:r>
            <a:r>
              <a:rPr lang="en-IN" dirty="0"/>
              <a:t> != 'Seattle'</a:t>
            </a:r>
          </a:p>
        </p:txBody>
      </p:sp>
      <p:sp>
        <p:nvSpPr>
          <p:cNvPr id="13" name="TextBox 12">
            <a:extLst>
              <a:ext uri="{FF2B5EF4-FFF2-40B4-BE49-F238E27FC236}">
                <a16:creationId xmlns:a16="http://schemas.microsoft.com/office/drawing/2014/main" id="{AB288F86-D79A-979B-E044-055655640C0A}"/>
              </a:ext>
            </a:extLst>
          </p:cNvPr>
          <p:cNvSpPr txBox="1"/>
          <p:nvPr/>
        </p:nvSpPr>
        <p:spPr>
          <a:xfrm>
            <a:off x="212102" y="4802402"/>
            <a:ext cx="11656244" cy="707886"/>
          </a:xfrm>
          <a:prstGeom prst="rect">
            <a:avLst/>
          </a:prstGeom>
          <a:noFill/>
        </p:spPr>
        <p:txBody>
          <a:bodyPr wrap="square">
            <a:spAutoFit/>
          </a:bodyPr>
          <a:lstStyle/>
          <a:p>
            <a:r>
              <a:rPr lang="en-US" sz="2000" b="1" dirty="0">
                <a:solidFill>
                  <a:schemeClr val="tx1">
                    <a:lumMod val="65000"/>
                    <a:lumOff val="35000"/>
                  </a:schemeClr>
                </a:solidFill>
                <a:effectLst/>
              </a:rPr>
              <a:t>3. Greater than(&gt;)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born after 1-Jan-1980.</a:t>
            </a:r>
          </a:p>
        </p:txBody>
      </p:sp>
      <p:sp>
        <p:nvSpPr>
          <p:cNvPr id="15" name="TextBox 14">
            <a:extLst>
              <a:ext uri="{FF2B5EF4-FFF2-40B4-BE49-F238E27FC236}">
                <a16:creationId xmlns:a16="http://schemas.microsoft.com/office/drawing/2014/main" id="{D0A84368-64D2-4F28-7680-A8118CEF9DB0}"/>
              </a:ext>
            </a:extLst>
          </p:cNvPr>
          <p:cNvSpPr txBox="1"/>
          <p:nvPr/>
        </p:nvSpPr>
        <p:spPr>
          <a:xfrm>
            <a:off x="212102" y="5625117"/>
            <a:ext cx="6099142" cy="369332"/>
          </a:xfrm>
          <a:prstGeom prst="rect">
            <a:avLst/>
          </a:prstGeom>
          <a:noFill/>
        </p:spPr>
        <p:txBody>
          <a:bodyPr wrap="square">
            <a:spAutoFit/>
          </a:bodyPr>
          <a:lstStyle/>
          <a:p>
            <a:r>
              <a:rPr lang="en-IN" dirty="0"/>
              <a:t>SELECT c FROM Customer c WHERE </a:t>
            </a:r>
            <a:r>
              <a:rPr lang="en-IN" dirty="0" err="1"/>
              <a:t>c.dateOfBirth</a:t>
            </a:r>
            <a:r>
              <a:rPr lang="en-IN" dirty="0"/>
              <a:t> &gt; '1-Jan-1980'</a:t>
            </a:r>
          </a:p>
        </p:txBody>
      </p:sp>
    </p:spTree>
    <p:extLst>
      <p:ext uri="{BB962C8B-B14F-4D97-AF65-F5344CB8AC3E}">
        <p14:creationId xmlns:p14="http://schemas.microsoft.com/office/powerpoint/2010/main" val="4935487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B6E962-2CE4-5CBF-C76E-12A51DC400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BC541B6-E66F-B893-52E5-3CFF621CA726}"/>
              </a:ext>
            </a:extLst>
          </p:cNvPr>
          <p:cNvSpPr>
            <a:spLocks noGrp="1"/>
          </p:cNvSpPr>
          <p:nvPr>
            <p:ph type="sldNum" sz="quarter" idx="12"/>
          </p:nvPr>
        </p:nvSpPr>
        <p:spPr/>
        <p:txBody>
          <a:bodyPr/>
          <a:lstStyle/>
          <a:p>
            <a:fld id="{4A777409-9C5A-4B07-8E32-19F22F7D558C}" type="slidenum">
              <a:rPr lang="en-IN" smtClean="0"/>
              <a:t>115</a:t>
            </a:fld>
            <a:endParaRPr lang="en-IN" dirty="0"/>
          </a:p>
        </p:txBody>
      </p:sp>
      <p:sp>
        <p:nvSpPr>
          <p:cNvPr id="5" name="TextBox 4">
            <a:extLst>
              <a:ext uri="{FF2B5EF4-FFF2-40B4-BE49-F238E27FC236}">
                <a16:creationId xmlns:a16="http://schemas.microsoft.com/office/drawing/2014/main" id="{9B3F8E82-0376-4ED8-AE5C-0E874487D279}"/>
              </a:ext>
            </a:extLst>
          </p:cNvPr>
          <p:cNvSpPr txBox="1"/>
          <p:nvPr/>
        </p:nvSpPr>
        <p:spPr>
          <a:xfrm>
            <a:off x="900260" y="603563"/>
            <a:ext cx="10453540" cy="707886"/>
          </a:xfrm>
          <a:prstGeom prst="rect">
            <a:avLst/>
          </a:prstGeom>
          <a:noFill/>
        </p:spPr>
        <p:txBody>
          <a:bodyPr wrap="square">
            <a:spAutoFit/>
          </a:bodyPr>
          <a:lstStyle/>
          <a:p>
            <a:r>
              <a:rPr lang="en-US" sz="2000" b="1" dirty="0">
                <a:solidFill>
                  <a:schemeClr val="tx1">
                    <a:lumMod val="65000"/>
                    <a:lumOff val="35000"/>
                  </a:schemeClr>
                </a:solidFill>
                <a:effectLst/>
              </a:rPr>
              <a:t>4. Greater or equal then (&gt;=)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born on or after 1-Jan-1980.</a:t>
            </a:r>
          </a:p>
        </p:txBody>
      </p:sp>
      <p:sp>
        <p:nvSpPr>
          <p:cNvPr id="7" name="TextBox 6">
            <a:extLst>
              <a:ext uri="{FF2B5EF4-FFF2-40B4-BE49-F238E27FC236}">
                <a16:creationId xmlns:a16="http://schemas.microsoft.com/office/drawing/2014/main" id="{17939B04-94C3-4230-567D-84919C4183CD}"/>
              </a:ext>
            </a:extLst>
          </p:cNvPr>
          <p:cNvSpPr txBox="1"/>
          <p:nvPr/>
        </p:nvSpPr>
        <p:spPr>
          <a:xfrm>
            <a:off x="900260" y="1505634"/>
            <a:ext cx="10025406" cy="369332"/>
          </a:xfrm>
          <a:prstGeom prst="rect">
            <a:avLst/>
          </a:prstGeom>
          <a:noFill/>
        </p:spPr>
        <p:txBody>
          <a:bodyPr wrap="square">
            <a:spAutoFit/>
          </a:bodyPr>
          <a:lstStyle/>
          <a:p>
            <a:r>
              <a:rPr lang="en-IN" dirty="0"/>
              <a:t>SELECT c FROM Customer c WHERE </a:t>
            </a:r>
            <a:r>
              <a:rPr lang="en-IN" dirty="0" err="1"/>
              <a:t>c.dateOfBirth</a:t>
            </a:r>
            <a:r>
              <a:rPr lang="en-IN" dirty="0"/>
              <a:t> &gt;= '1-Jan-1980'</a:t>
            </a:r>
          </a:p>
        </p:txBody>
      </p:sp>
      <p:sp>
        <p:nvSpPr>
          <p:cNvPr id="9" name="TextBox 8">
            <a:extLst>
              <a:ext uri="{FF2B5EF4-FFF2-40B4-BE49-F238E27FC236}">
                <a16:creationId xmlns:a16="http://schemas.microsoft.com/office/drawing/2014/main" id="{CA85B45A-AE0A-F45A-36EC-B857ED1BBF6E}"/>
              </a:ext>
            </a:extLst>
          </p:cNvPr>
          <p:cNvSpPr txBox="1"/>
          <p:nvPr/>
        </p:nvSpPr>
        <p:spPr>
          <a:xfrm>
            <a:off x="900259" y="2069151"/>
            <a:ext cx="10807831" cy="707886"/>
          </a:xfrm>
          <a:prstGeom prst="rect">
            <a:avLst/>
          </a:prstGeom>
          <a:noFill/>
        </p:spPr>
        <p:txBody>
          <a:bodyPr wrap="square">
            <a:spAutoFit/>
          </a:bodyPr>
          <a:lstStyle/>
          <a:p>
            <a:r>
              <a:rPr lang="en-US" sz="2000" b="1" dirty="0">
                <a:solidFill>
                  <a:schemeClr val="tx1">
                    <a:lumMod val="65000"/>
                    <a:lumOff val="35000"/>
                  </a:schemeClr>
                </a:solidFill>
                <a:effectLst/>
              </a:rPr>
              <a:t>5. Less than (&lt;)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born before 1-Jan-1980.</a:t>
            </a:r>
          </a:p>
        </p:txBody>
      </p:sp>
      <p:sp>
        <p:nvSpPr>
          <p:cNvPr id="11" name="TextBox 10">
            <a:extLst>
              <a:ext uri="{FF2B5EF4-FFF2-40B4-BE49-F238E27FC236}">
                <a16:creationId xmlns:a16="http://schemas.microsoft.com/office/drawing/2014/main" id="{9FEAD27F-4287-E9D0-9300-4AF242DD8201}"/>
              </a:ext>
            </a:extLst>
          </p:cNvPr>
          <p:cNvSpPr txBox="1"/>
          <p:nvPr/>
        </p:nvSpPr>
        <p:spPr>
          <a:xfrm>
            <a:off x="900259" y="2916439"/>
            <a:ext cx="6099142" cy="369332"/>
          </a:xfrm>
          <a:prstGeom prst="rect">
            <a:avLst/>
          </a:prstGeom>
          <a:noFill/>
        </p:spPr>
        <p:txBody>
          <a:bodyPr wrap="square">
            <a:spAutoFit/>
          </a:bodyPr>
          <a:lstStyle/>
          <a:p>
            <a:r>
              <a:rPr lang="en-IN" dirty="0"/>
              <a:t>SELECT c FROM Customer c WHERE </a:t>
            </a:r>
            <a:r>
              <a:rPr lang="en-IN" dirty="0" err="1"/>
              <a:t>c.dateOfBirth</a:t>
            </a:r>
            <a:r>
              <a:rPr lang="en-IN" dirty="0"/>
              <a:t> &lt; '1-Jan-1980'</a:t>
            </a:r>
          </a:p>
        </p:txBody>
      </p:sp>
      <p:sp>
        <p:nvSpPr>
          <p:cNvPr id="13" name="TextBox 12">
            <a:extLst>
              <a:ext uri="{FF2B5EF4-FFF2-40B4-BE49-F238E27FC236}">
                <a16:creationId xmlns:a16="http://schemas.microsoft.com/office/drawing/2014/main" id="{F39EBA9C-6BD4-F1AF-9DF8-96A34CC548B1}"/>
              </a:ext>
            </a:extLst>
          </p:cNvPr>
          <p:cNvSpPr txBox="1"/>
          <p:nvPr/>
        </p:nvSpPr>
        <p:spPr>
          <a:xfrm>
            <a:off x="989028" y="3458698"/>
            <a:ext cx="10719061" cy="1015663"/>
          </a:xfrm>
          <a:prstGeom prst="rect">
            <a:avLst/>
          </a:prstGeom>
          <a:noFill/>
        </p:spPr>
        <p:txBody>
          <a:bodyPr wrap="square">
            <a:spAutoFit/>
          </a:bodyPr>
          <a:lstStyle/>
          <a:p>
            <a:r>
              <a:rPr lang="en-US" sz="2000" b="1" dirty="0">
                <a:solidFill>
                  <a:schemeClr val="tx1">
                    <a:lumMod val="65000"/>
                    <a:lumOff val="35000"/>
                  </a:schemeClr>
                </a:solidFill>
                <a:effectLst/>
              </a:rPr>
              <a:t>6. Less than or equal to (&lt;=)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born on or before after 1-Jan-1980.</a:t>
            </a:r>
          </a:p>
        </p:txBody>
      </p:sp>
      <p:sp>
        <p:nvSpPr>
          <p:cNvPr id="15" name="TextBox 14">
            <a:extLst>
              <a:ext uri="{FF2B5EF4-FFF2-40B4-BE49-F238E27FC236}">
                <a16:creationId xmlns:a16="http://schemas.microsoft.com/office/drawing/2014/main" id="{3265BB93-D0A3-A25E-503E-60EC9E2890E4}"/>
              </a:ext>
            </a:extLst>
          </p:cNvPr>
          <p:cNvSpPr txBox="1"/>
          <p:nvPr/>
        </p:nvSpPr>
        <p:spPr>
          <a:xfrm>
            <a:off x="989027" y="4659026"/>
            <a:ext cx="10807831" cy="369332"/>
          </a:xfrm>
          <a:prstGeom prst="rect">
            <a:avLst/>
          </a:prstGeom>
          <a:noFill/>
        </p:spPr>
        <p:txBody>
          <a:bodyPr wrap="square">
            <a:spAutoFit/>
          </a:bodyPr>
          <a:lstStyle/>
          <a:p>
            <a:r>
              <a:rPr lang="en-IN" dirty="0"/>
              <a:t>SELECT c FROM Customer c WHERE </a:t>
            </a:r>
            <a:r>
              <a:rPr lang="en-IN" dirty="0" err="1"/>
              <a:t>c.dateOfBirth</a:t>
            </a:r>
            <a:r>
              <a:rPr lang="en-IN" dirty="0"/>
              <a:t> &lt;= '1-Jan-1980'</a:t>
            </a:r>
          </a:p>
        </p:txBody>
      </p:sp>
      <p:sp>
        <p:nvSpPr>
          <p:cNvPr id="17" name="TextBox 16">
            <a:extLst>
              <a:ext uri="{FF2B5EF4-FFF2-40B4-BE49-F238E27FC236}">
                <a16:creationId xmlns:a16="http://schemas.microsoft.com/office/drawing/2014/main" id="{E1D706A9-A028-7DE2-D867-D72E04766284}"/>
              </a:ext>
            </a:extLst>
          </p:cNvPr>
          <p:cNvSpPr txBox="1"/>
          <p:nvPr/>
        </p:nvSpPr>
        <p:spPr>
          <a:xfrm>
            <a:off x="960747" y="5108952"/>
            <a:ext cx="11058427" cy="1323439"/>
          </a:xfrm>
          <a:prstGeom prst="rect">
            <a:avLst/>
          </a:prstGeom>
          <a:noFill/>
        </p:spPr>
        <p:txBody>
          <a:bodyPr wrap="square">
            <a:spAutoFit/>
          </a:bodyPr>
          <a:lstStyle/>
          <a:p>
            <a:r>
              <a:rPr lang="en-US" sz="2000" b="1" dirty="0">
                <a:solidFill>
                  <a:schemeClr val="tx1">
                    <a:lumMod val="65000"/>
                    <a:lumOff val="35000"/>
                  </a:schemeClr>
                </a:solidFill>
                <a:effectLst/>
              </a:rPr>
              <a:t>7. BETWEEN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operator checks whether the result of an expression is within an inclusive range of values. The following JPQL query fetches details of those customers who are born after 1-Jan-1975 but before 1-Jan-1980.</a:t>
            </a:r>
          </a:p>
        </p:txBody>
      </p:sp>
    </p:spTree>
    <p:extLst>
      <p:ext uri="{BB962C8B-B14F-4D97-AF65-F5344CB8AC3E}">
        <p14:creationId xmlns:p14="http://schemas.microsoft.com/office/powerpoint/2010/main" val="390328972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88EF1B-C5BD-3055-3AE7-8ED1671B17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1ABB374-63E5-6781-4499-E36C20982506}"/>
              </a:ext>
            </a:extLst>
          </p:cNvPr>
          <p:cNvSpPr>
            <a:spLocks noGrp="1"/>
          </p:cNvSpPr>
          <p:nvPr>
            <p:ph type="sldNum" sz="quarter" idx="12"/>
          </p:nvPr>
        </p:nvSpPr>
        <p:spPr/>
        <p:txBody>
          <a:bodyPr/>
          <a:lstStyle/>
          <a:p>
            <a:fld id="{4A777409-9C5A-4B07-8E32-19F22F7D558C}" type="slidenum">
              <a:rPr lang="en-IN" smtClean="0"/>
              <a:t>116</a:t>
            </a:fld>
            <a:endParaRPr lang="en-IN" dirty="0"/>
          </a:p>
        </p:txBody>
      </p:sp>
      <p:sp>
        <p:nvSpPr>
          <p:cNvPr id="5" name="TextBox 4">
            <a:extLst>
              <a:ext uri="{FF2B5EF4-FFF2-40B4-BE49-F238E27FC236}">
                <a16:creationId xmlns:a16="http://schemas.microsoft.com/office/drawing/2014/main" id="{2B1B0E70-D22C-3C24-F8F3-AE6925082FFB}"/>
              </a:ext>
            </a:extLst>
          </p:cNvPr>
          <p:cNvSpPr txBox="1"/>
          <p:nvPr/>
        </p:nvSpPr>
        <p:spPr>
          <a:xfrm>
            <a:off x="989029" y="628941"/>
            <a:ext cx="10087466" cy="369332"/>
          </a:xfrm>
          <a:prstGeom prst="rect">
            <a:avLst/>
          </a:prstGeom>
          <a:noFill/>
        </p:spPr>
        <p:txBody>
          <a:bodyPr wrap="square">
            <a:spAutoFit/>
          </a:bodyPr>
          <a:lstStyle/>
          <a:p>
            <a:r>
              <a:rPr lang="en-IN" dirty="0"/>
              <a:t>SELECT c FROM Customer c WHERE </a:t>
            </a:r>
            <a:r>
              <a:rPr lang="en-IN" dirty="0" err="1"/>
              <a:t>c.dateOfBirth</a:t>
            </a:r>
            <a:r>
              <a:rPr lang="en-IN" dirty="0"/>
              <a:t> BETWEEN '1-Jan-1975' AND '1-Jan-1980'</a:t>
            </a:r>
          </a:p>
        </p:txBody>
      </p:sp>
      <p:sp>
        <p:nvSpPr>
          <p:cNvPr id="7" name="TextBox 6">
            <a:extLst>
              <a:ext uri="{FF2B5EF4-FFF2-40B4-BE49-F238E27FC236}">
                <a16:creationId xmlns:a16="http://schemas.microsoft.com/office/drawing/2014/main" id="{1D21ED9C-EA7D-08FC-2974-1C7FBFDB85DA}"/>
              </a:ext>
            </a:extLst>
          </p:cNvPr>
          <p:cNvSpPr txBox="1"/>
          <p:nvPr/>
        </p:nvSpPr>
        <p:spPr>
          <a:xfrm>
            <a:off x="193250" y="1291720"/>
            <a:ext cx="11524268" cy="707886"/>
          </a:xfrm>
          <a:prstGeom prst="rect">
            <a:avLst/>
          </a:prstGeom>
          <a:noFill/>
        </p:spPr>
        <p:txBody>
          <a:bodyPr wrap="square">
            <a:spAutoFit/>
          </a:bodyPr>
          <a:lstStyle/>
          <a:p>
            <a:r>
              <a:rPr lang="en-US" sz="2000" b="1" dirty="0">
                <a:solidFill>
                  <a:schemeClr val="tx1">
                    <a:lumMod val="65000"/>
                    <a:lumOff val="35000"/>
                  </a:schemeClr>
                </a:solidFill>
                <a:effectLst/>
              </a:rPr>
              <a:t>8. LIKE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whose name starts with R:</a:t>
            </a:r>
          </a:p>
        </p:txBody>
      </p:sp>
      <p:sp>
        <p:nvSpPr>
          <p:cNvPr id="9" name="TextBox 8">
            <a:extLst>
              <a:ext uri="{FF2B5EF4-FFF2-40B4-BE49-F238E27FC236}">
                <a16:creationId xmlns:a16="http://schemas.microsoft.com/office/drawing/2014/main" id="{D31CC654-4D60-2C86-8AB7-D55671C07BE8}"/>
              </a:ext>
            </a:extLst>
          </p:cNvPr>
          <p:cNvSpPr txBox="1"/>
          <p:nvPr/>
        </p:nvSpPr>
        <p:spPr>
          <a:xfrm>
            <a:off x="193250" y="2108387"/>
            <a:ext cx="6099142" cy="369332"/>
          </a:xfrm>
          <a:prstGeom prst="rect">
            <a:avLst/>
          </a:prstGeom>
          <a:noFill/>
        </p:spPr>
        <p:txBody>
          <a:bodyPr wrap="square">
            <a:spAutoFit/>
          </a:bodyPr>
          <a:lstStyle/>
          <a:p>
            <a:r>
              <a:rPr lang="en-IN" dirty="0"/>
              <a:t>SELECT c FROM Customer c WHERE c.name LIKE 'R%'</a:t>
            </a:r>
          </a:p>
        </p:txBody>
      </p:sp>
      <p:sp>
        <p:nvSpPr>
          <p:cNvPr id="11" name="TextBox 10">
            <a:extLst>
              <a:ext uri="{FF2B5EF4-FFF2-40B4-BE49-F238E27FC236}">
                <a16:creationId xmlns:a16="http://schemas.microsoft.com/office/drawing/2014/main" id="{A379031A-A521-1F07-8234-2CE0D7E59E0B}"/>
              </a:ext>
            </a:extLst>
          </p:cNvPr>
          <p:cNvSpPr txBox="1"/>
          <p:nvPr/>
        </p:nvSpPr>
        <p:spPr>
          <a:xfrm>
            <a:off x="193250" y="2586500"/>
            <a:ext cx="11250890" cy="707886"/>
          </a:xfrm>
          <a:prstGeom prst="rect">
            <a:avLst/>
          </a:prstGeom>
          <a:noFill/>
        </p:spPr>
        <p:txBody>
          <a:bodyPr wrap="square">
            <a:spAutoFit/>
          </a:bodyPr>
          <a:lstStyle/>
          <a:p>
            <a:r>
              <a:rPr lang="en-US" sz="2000" b="1" dirty="0">
                <a:solidFill>
                  <a:schemeClr val="tx1">
                    <a:lumMod val="65000"/>
                    <a:lumOff val="35000"/>
                  </a:schemeClr>
                </a:solidFill>
                <a:effectLst/>
              </a:rPr>
              <a:t>9. IS NULL</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not having email id:</a:t>
            </a:r>
          </a:p>
        </p:txBody>
      </p:sp>
      <p:sp>
        <p:nvSpPr>
          <p:cNvPr id="13" name="TextBox 12">
            <a:extLst>
              <a:ext uri="{FF2B5EF4-FFF2-40B4-BE49-F238E27FC236}">
                <a16:creationId xmlns:a16="http://schemas.microsoft.com/office/drawing/2014/main" id="{B82DBE60-D954-3CB1-F6C7-FE610AC3949B}"/>
              </a:ext>
            </a:extLst>
          </p:cNvPr>
          <p:cNvSpPr txBox="1"/>
          <p:nvPr/>
        </p:nvSpPr>
        <p:spPr>
          <a:xfrm>
            <a:off x="193250" y="3448951"/>
            <a:ext cx="6099142" cy="369332"/>
          </a:xfrm>
          <a:prstGeom prst="rect">
            <a:avLst/>
          </a:prstGeom>
          <a:noFill/>
        </p:spPr>
        <p:txBody>
          <a:bodyPr wrap="square">
            <a:spAutoFit/>
          </a:bodyPr>
          <a:lstStyle/>
          <a:p>
            <a:r>
              <a:rPr lang="en-IN" dirty="0"/>
              <a:t>SELECT c FROM Customer c WHERE </a:t>
            </a:r>
            <a:r>
              <a:rPr lang="en-IN" dirty="0" err="1"/>
              <a:t>c.emailId</a:t>
            </a:r>
            <a:r>
              <a:rPr lang="en-IN" dirty="0"/>
              <a:t> IS NULL</a:t>
            </a:r>
          </a:p>
        </p:txBody>
      </p:sp>
      <p:sp>
        <p:nvSpPr>
          <p:cNvPr id="15" name="TextBox 14">
            <a:extLst>
              <a:ext uri="{FF2B5EF4-FFF2-40B4-BE49-F238E27FC236}">
                <a16:creationId xmlns:a16="http://schemas.microsoft.com/office/drawing/2014/main" id="{D69FD227-44A1-615F-5FCF-F91EA5796AEB}"/>
              </a:ext>
            </a:extLst>
          </p:cNvPr>
          <p:cNvSpPr txBox="1"/>
          <p:nvPr/>
        </p:nvSpPr>
        <p:spPr>
          <a:xfrm>
            <a:off x="193250" y="3938067"/>
            <a:ext cx="11712804" cy="1323439"/>
          </a:xfrm>
          <a:prstGeom prst="rect">
            <a:avLst/>
          </a:prstGeom>
          <a:noFill/>
        </p:spPr>
        <p:txBody>
          <a:bodyPr wrap="square">
            <a:spAutoFit/>
          </a:bodyPr>
          <a:lstStyle/>
          <a:p>
            <a:r>
              <a:rPr lang="en-US" sz="2000" dirty="0">
                <a:solidFill>
                  <a:schemeClr val="tx1">
                    <a:lumMod val="65000"/>
                    <a:lumOff val="35000"/>
                  </a:schemeClr>
                </a:solidFill>
                <a:effectLst/>
              </a:rPr>
              <a:t>You can negate the operator with NOT to restrict the query results.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10. IN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whose city is either Seattle or Vancouver:</a:t>
            </a:r>
          </a:p>
        </p:txBody>
      </p:sp>
      <p:sp>
        <p:nvSpPr>
          <p:cNvPr id="17" name="TextBox 16">
            <a:extLst>
              <a:ext uri="{FF2B5EF4-FFF2-40B4-BE49-F238E27FC236}">
                <a16:creationId xmlns:a16="http://schemas.microsoft.com/office/drawing/2014/main" id="{49F1ADBD-5D7C-4CFD-E9A3-56F35DA4889F}"/>
              </a:ext>
            </a:extLst>
          </p:cNvPr>
          <p:cNvSpPr txBox="1"/>
          <p:nvPr/>
        </p:nvSpPr>
        <p:spPr>
          <a:xfrm>
            <a:off x="268662" y="5381290"/>
            <a:ext cx="11637391" cy="369332"/>
          </a:xfrm>
          <a:prstGeom prst="rect">
            <a:avLst/>
          </a:prstGeom>
          <a:noFill/>
        </p:spPr>
        <p:txBody>
          <a:bodyPr wrap="square">
            <a:spAutoFit/>
          </a:bodyPr>
          <a:lstStyle/>
          <a:p>
            <a:r>
              <a:rPr lang="en-IN" dirty="0"/>
              <a:t>SELECT c FROM Customer c WHERE </a:t>
            </a:r>
            <a:r>
              <a:rPr lang="en-IN" dirty="0" err="1"/>
              <a:t>c.city</a:t>
            </a:r>
            <a:r>
              <a:rPr lang="en-IN" dirty="0"/>
              <a:t> IN ('</a:t>
            </a:r>
            <a:r>
              <a:rPr lang="en-IN" dirty="0" err="1"/>
              <a:t>Seattle','Vancouver</a:t>
            </a:r>
            <a:r>
              <a:rPr lang="en-IN" dirty="0"/>
              <a:t>')</a:t>
            </a:r>
          </a:p>
        </p:txBody>
      </p:sp>
    </p:spTree>
    <p:extLst>
      <p:ext uri="{BB962C8B-B14F-4D97-AF65-F5344CB8AC3E}">
        <p14:creationId xmlns:p14="http://schemas.microsoft.com/office/powerpoint/2010/main" val="133387914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7100FD-8B02-1AB2-6E16-0FD772A798C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A5CD133-B871-E1D5-DAE1-CB9E48C591A2}"/>
              </a:ext>
            </a:extLst>
          </p:cNvPr>
          <p:cNvSpPr>
            <a:spLocks noGrp="1"/>
          </p:cNvSpPr>
          <p:nvPr>
            <p:ph type="sldNum" sz="quarter" idx="12"/>
          </p:nvPr>
        </p:nvSpPr>
        <p:spPr/>
        <p:txBody>
          <a:bodyPr/>
          <a:lstStyle/>
          <a:p>
            <a:fld id="{4A777409-9C5A-4B07-8E32-19F22F7D558C}" type="slidenum">
              <a:rPr lang="en-IN" smtClean="0"/>
              <a:t>117</a:t>
            </a:fld>
            <a:endParaRPr lang="en-IN" dirty="0"/>
          </a:p>
        </p:txBody>
      </p:sp>
      <p:sp>
        <p:nvSpPr>
          <p:cNvPr id="5" name="TextBox 4">
            <a:extLst>
              <a:ext uri="{FF2B5EF4-FFF2-40B4-BE49-F238E27FC236}">
                <a16:creationId xmlns:a16="http://schemas.microsoft.com/office/drawing/2014/main" id="{4677A287-E563-4EB0-0C34-C0FEAB5E5EB2}"/>
              </a:ext>
            </a:extLst>
          </p:cNvPr>
          <p:cNvSpPr txBox="1"/>
          <p:nvPr/>
        </p:nvSpPr>
        <p:spPr>
          <a:xfrm>
            <a:off x="155541" y="889271"/>
            <a:ext cx="11769365" cy="1015663"/>
          </a:xfrm>
          <a:prstGeom prst="rect">
            <a:avLst/>
          </a:prstGeom>
          <a:noFill/>
        </p:spPr>
        <p:txBody>
          <a:bodyPr wrap="square">
            <a:spAutoFit/>
          </a:bodyPr>
          <a:lstStyle/>
          <a:p>
            <a:r>
              <a:rPr lang="en-US" sz="2000" b="1" dirty="0">
                <a:solidFill>
                  <a:schemeClr val="tx1">
                    <a:lumMod val="65000"/>
                    <a:lumOff val="35000"/>
                  </a:schemeClr>
                </a:solidFill>
                <a:effectLst/>
              </a:rPr>
              <a:t>1. IS EMPTY</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restricts the query result to those entities which don’t have any associated entities. The following JPQL query returns those customers which are not having any loans:</a:t>
            </a:r>
          </a:p>
        </p:txBody>
      </p:sp>
      <p:sp>
        <p:nvSpPr>
          <p:cNvPr id="7" name="TextBox 6">
            <a:extLst>
              <a:ext uri="{FF2B5EF4-FFF2-40B4-BE49-F238E27FC236}">
                <a16:creationId xmlns:a16="http://schemas.microsoft.com/office/drawing/2014/main" id="{5465BE6A-3B15-7357-0CD0-F4A2BBB1C28F}"/>
              </a:ext>
            </a:extLst>
          </p:cNvPr>
          <p:cNvSpPr txBox="1"/>
          <p:nvPr/>
        </p:nvSpPr>
        <p:spPr>
          <a:xfrm>
            <a:off x="221529" y="2011779"/>
            <a:ext cx="6099142" cy="369332"/>
          </a:xfrm>
          <a:prstGeom prst="rect">
            <a:avLst/>
          </a:prstGeom>
          <a:noFill/>
        </p:spPr>
        <p:txBody>
          <a:bodyPr wrap="square">
            <a:spAutoFit/>
          </a:bodyPr>
          <a:lstStyle/>
          <a:p>
            <a:r>
              <a:rPr lang="en-IN" dirty="0"/>
              <a:t>SELECT c FROM Customer c WHERE </a:t>
            </a:r>
            <a:r>
              <a:rPr lang="en-IN" dirty="0" err="1"/>
              <a:t>c.loans</a:t>
            </a:r>
            <a:r>
              <a:rPr lang="en-IN" dirty="0"/>
              <a:t> IS EMPTY</a:t>
            </a:r>
          </a:p>
        </p:txBody>
      </p:sp>
      <p:sp>
        <p:nvSpPr>
          <p:cNvPr id="9" name="TextBox 8">
            <a:extLst>
              <a:ext uri="{FF2B5EF4-FFF2-40B4-BE49-F238E27FC236}">
                <a16:creationId xmlns:a16="http://schemas.microsoft.com/office/drawing/2014/main" id="{5785B9BB-68F3-7729-5FD9-1BFA556C1320}"/>
              </a:ext>
            </a:extLst>
          </p:cNvPr>
          <p:cNvSpPr txBox="1"/>
          <p:nvPr/>
        </p:nvSpPr>
        <p:spPr>
          <a:xfrm>
            <a:off x="221528" y="2487956"/>
            <a:ext cx="11703377" cy="707886"/>
          </a:xfrm>
          <a:prstGeom prst="rect">
            <a:avLst/>
          </a:prstGeom>
          <a:noFill/>
        </p:spPr>
        <p:txBody>
          <a:bodyPr wrap="square">
            <a:spAutoFit/>
          </a:bodyPr>
          <a:lstStyle/>
          <a:p>
            <a:r>
              <a:rPr lang="en-US" sz="2000" dirty="0">
                <a:solidFill>
                  <a:schemeClr val="tx1">
                    <a:lumMod val="65000"/>
                    <a:lumOff val="35000"/>
                  </a:schemeClr>
                </a:solidFill>
              </a:rPr>
              <a:t>You can negate this operator (IS NOT EMPTY) to restrict the query result to all customers which are having loans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486F667-3CED-1AC7-4C28-D29C90B34E1A}"/>
              </a:ext>
            </a:extLst>
          </p:cNvPr>
          <p:cNvSpPr txBox="1"/>
          <p:nvPr/>
        </p:nvSpPr>
        <p:spPr>
          <a:xfrm>
            <a:off x="221529" y="3300522"/>
            <a:ext cx="6099142" cy="369332"/>
          </a:xfrm>
          <a:prstGeom prst="rect">
            <a:avLst/>
          </a:prstGeom>
          <a:noFill/>
        </p:spPr>
        <p:txBody>
          <a:bodyPr wrap="square">
            <a:spAutoFit/>
          </a:bodyPr>
          <a:lstStyle/>
          <a:p>
            <a:r>
              <a:rPr lang="en-IN" dirty="0"/>
              <a:t>SELECT c FROM Customer c WHERE </a:t>
            </a:r>
            <a:r>
              <a:rPr lang="en-IN" dirty="0" err="1"/>
              <a:t>c.loans</a:t>
            </a:r>
            <a:r>
              <a:rPr lang="en-IN" dirty="0"/>
              <a:t> IS NOT EMPTY</a:t>
            </a:r>
          </a:p>
        </p:txBody>
      </p:sp>
      <p:sp>
        <p:nvSpPr>
          <p:cNvPr id="13" name="TextBox 12">
            <a:extLst>
              <a:ext uri="{FF2B5EF4-FFF2-40B4-BE49-F238E27FC236}">
                <a16:creationId xmlns:a16="http://schemas.microsoft.com/office/drawing/2014/main" id="{974DE24C-3544-58E1-0DB7-4A5DB8417A5F}"/>
              </a:ext>
            </a:extLst>
          </p:cNvPr>
          <p:cNvSpPr txBox="1"/>
          <p:nvPr/>
        </p:nvSpPr>
        <p:spPr>
          <a:xfrm>
            <a:off x="221529" y="3869544"/>
            <a:ext cx="11703376" cy="1015663"/>
          </a:xfrm>
          <a:prstGeom prst="rect">
            <a:avLst/>
          </a:prstGeom>
          <a:noFill/>
        </p:spPr>
        <p:txBody>
          <a:bodyPr wrap="square">
            <a:spAutoFit/>
          </a:bodyPr>
          <a:lstStyle/>
          <a:p>
            <a:r>
              <a:rPr lang="en-US" sz="2000" b="1" dirty="0">
                <a:solidFill>
                  <a:schemeClr val="tx1">
                    <a:lumMod val="65000"/>
                    <a:lumOff val="35000"/>
                  </a:schemeClr>
                </a:solidFill>
                <a:effectLst/>
              </a:rPr>
              <a:t>2. SIZE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restricts the query result on the basis of number of associated entities. The following JPQL query returns those customers which are having more than two loans:</a:t>
            </a:r>
          </a:p>
        </p:txBody>
      </p:sp>
      <p:sp>
        <p:nvSpPr>
          <p:cNvPr id="15" name="TextBox 14">
            <a:extLst>
              <a:ext uri="{FF2B5EF4-FFF2-40B4-BE49-F238E27FC236}">
                <a16:creationId xmlns:a16="http://schemas.microsoft.com/office/drawing/2014/main" id="{57A90929-A4EF-F964-786F-99ED7F8CC984}"/>
              </a:ext>
            </a:extLst>
          </p:cNvPr>
          <p:cNvSpPr txBox="1"/>
          <p:nvPr/>
        </p:nvSpPr>
        <p:spPr>
          <a:xfrm>
            <a:off x="221529" y="5084897"/>
            <a:ext cx="6099142" cy="369332"/>
          </a:xfrm>
          <a:prstGeom prst="rect">
            <a:avLst/>
          </a:prstGeom>
          <a:noFill/>
        </p:spPr>
        <p:txBody>
          <a:bodyPr wrap="square">
            <a:spAutoFit/>
          </a:bodyPr>
          <a:lstStyle/>
          <a:p>
            <a:r>
              <a:rPr lang="en-IN" dirty="0"/>
              <a:t>SELECT c FROM Customer c WHERE SIZE(</a:t>
            </a:r>
            <a:r>
              <a:rPr lang="en-IN" dirty="0" err="1"/>
              <a:t>c.loans</a:t>
            </a:r>
            <a:r>
              <a:rPr lang="en-IN" dirty="0"/>
              <a:t>) &gt; 2</a:t>
            </a:r>
          </a:p>
        </p:txBody>
      </p:sp>
    </p:spTree>
    <p:extLst>
      <p:ext uri="{BB962C8B-B14F-4D97-AF65-F5344CB8AC3E}">
        <p14:creationId xmlns:p14="http://schemas.microsoft.com/office/powerpoint/2010/main" val="343259486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1AA07C-9E6E-6E58-631F-60F36D8D66D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AF537D8-4313-17C0-8EE7-AE2136EF6DD5}"/>
              </a:ext>
            </a:extLst>
          </p:cNvPr>
          <p:cNvSpPr>
            <a:spLocks noGrp="1"/>
          </p:cNvSpPr>
          <p:nvPr>
            <p:ph type="sldNum" sz="quarter" idx="12"/>
          </p:nvPr>
        </p:nvSpPr>
        <p:spPr/>
        <p:txBody>
          <a:bodyPr/>
          <a:lstStyle/>
          <a:p>
            <a:fld id="{4A777409-9C5A-4B07-8E32-19F22F7D558C}" type="slidenum">
              <a:rPr lang="en-IN" smtClean="0"/>
              <a:t>118</a:t>
            </a:fld>
            <a:endParaRPr lang="en-IN" dirty="0"/>
          </a:p>
        </p:txBody>
      </p:sp>
      <p:sp>
        <p:nvSpPr>
          <p:cNvPr id="5" name="TextBox 4">
            <a:extLst>
              <a:ext uri="{FF2B5EF4-FFF2-40B4-BE49-F238E27FC236}">
                <a16:creationId xmlns:a16="http://schemas.microsoft.com/office/drawing/2014/main" id="{FB97A358-B5C8-DE49-423B-007CE50395D2}"/>
              </a:ext>
            </a:extLst>
          </p:cNvPr>
          <p:cNvSpPr txBox="1"/>
          <p:nvPr/>
        </p:nvSpPr>
        <p:spPr>
          <a:xfrm>
            <a:off x="989029" y="550624"/>
            <a:ext cx="9503004" cy="461665"/>
          </a:xfrm>
          <a:prstGeom prst="rect">
            <a:avLst/>
          </a:prstGeom>
          <a:noFill/>
        </p:spPr>
        <p:txBody>
          <a:bodyPr wrap="square">
            <a:spAutoFit/>
          </a:bodyPr>
          <a:lstStyle/>
          <a:p>
            <a:r>
              <a:rPr lang="en-US" sz="2400" b="1" dirty="0"/>
              <a:t>WHERE clause JPQL input Parameters - Demo </a:t>
            </a:r>
          </a:p>
        </p:txBody>
      </p:sp>
      <p:sp>
        <p:nvSpPr>
          <p:cNvPr id="7" name="TextBox 6">
            <a:extLst>
              <a:ext uri="{FF2B5EF4-FFF2-40B4-BE49-F238E27FC236}">
                <a16:creationId xmlns:a16="http://schemas.microsoft.com/office/drawing/2014/main" id="{4754328A-F76D-0CA8-A1EB-BD4DA3EDBA6D}"/>
              </a:ext>
            </a:extLst>
          </p:cNvPr>
          <p:cNvSpPr txBox="1"/>
          <p:nvPr/>
        </p:nvSpPr>
        <p:spPr>
          <a:xfrm>
            <a:off x="212102" y="1031815"/>
            <a:ext cx="11627963" cy="5324535"/>
          </a:xfrm>
          <a:prstGeom prst="rect">
            <a:avLst/>
          </a:prstGeom>
          <a:noFill/>
        </p:spPr>
        <p:txBody>
          <a:bodyPr wrap="square">
            <a:spAutoFit/>
          </a:bodyPr>
          <a:lstStyle/>
          <a:p>
            <a:r>
              <a:rPr lang="en-IN" sz="2000" b="1" dirty="0">
                <a:solidFill>
                  <a:schemeClr val="tx1">
                    <a:lumMod val="65000"/>
                    <a:lumOff val="35000"/>
                  </a:schemeClr>
                </a:solidFill>
              </a:rPr>
              <a:t>Objective:</a:t>
            </a:r>
            <a:endParaRPr lang="en-IN" sz="2000" dirty="0">
              <a:solidFill>
                <a:schemeClr val="tx1">
                  <a:lumMod val="65000"/>
                  <a:lumOff val="35000"/>
                </a:schemeClr>
              </a:solidFill>
            </a:endParaRPr>
          </a:p>
          <a:p>
            <a:r>
              <a:rPr lang="en-IN" sz="2000" dirty="0">
                <a:solidFill>
                  <a:schemeClr val="tx1">
                    <a:lumMod val="65000"/>
                    <a:lumOff val="35000"/>
                  </a:schemeClr>
                </a:solidFill>
              </a:rPr>
              <a:t>To perform WHERE operation using JPQL in JPA with Spring Boot.</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Steps:</a:t>
            </a:r>
            <a:endParaRPr lang="en-IN" sz="2000" dirty="0">
              <a:solidFill>
                <a:schemeClr val="tx1">
                  <a:lumMod val="65000"/>
                  <a:lumOff val="35000"/>
                </a:schemeClr>
              </a:solidFill>
            </a:endParaRPr>
          </a:p>
          <a:p>
            <a:r>
              <a:rPr lang="en-IN" sz="2000" b="1" dirty="0">
                <a:solidFill>
                  <a:schemeClr val="tx1">
                    <a:lumMod val="65000"/>
                    <a:lumOff val="35000"/>
                  </a:schemeClr>
                </a:solidFill>
              </a:rPr>
              <a:t>Step 1:</a:t>
            </a:r>
            <a:r>
              <a:rPr lang="en-IN" sz="2000" dirty="0">
                <a:solidFill>
                  <a:schemeClr val="tx1">
                    <a:lumMod val="65000"/>
                    <a:lumOff val="35000"/>
                  </a:schemeClr>
                </a:solidFill>
              </a:rPr>
              <a:t> Create a Spring Boot project</a:t>
            </a:r>
          </a:p>
          <a:p>
            <a:r>
              <a:rPr lang="en-IN" sz="2000" dirty="0">
                <a:solidFill>
                  <a:schemeClr val="tx1">
                    <a:lumMod val="65000"/>
                    <a:lumOff val="35000"/>
                  </a:schemeClr>
                </a:solidFill>
              </a:rPr>
              <a:t>Using Spring </a:t>
            </a:r>
            <a:r>
              <a:rPr lang="en-IN" sz="2000" dirty="0" err="1">
                <a:solidFill>
                  <a:schemeClr val="tx1">
                    <a:lumMod val="65000"/>
                    <a:lumOff val="35000"/>
                  </a:schemeClr>
                </a:solidFill>
              </a:rPr>
              <a:t>Initializr</a:t>
            </a:r>
            <a:r>
              <a:rPr lang="en-IN"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IN"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IN" sz="2000" dirty="0">
                <a:solidFill>
                  <a:schemeClr val="tx1">
                    <a:lumMod val="65000"/>
                    <a:lumOff val="35000"/>
                  </a:schemeClr>
                </a:solidFill>
              </a:rPr>
              <a:t>Group: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Artifact: </a:t>
            </a:r>
            <a:r>
              <a:rPr lang="en-IN" sz="2000" dirty="0" err="1">
                <a:solidFill>
                  <a:schemeClr val="tx1">
                    <a:lumMod val="65000"/>
                    <a:lumOff val="35000"/>
                  </a:schemeClr>
                </a:solidFill>
              </a:rPr>
              <a:t>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err="1">
                <a:solidFill>
                  <a:schemeClr val="tx1">
                    <a:lumMod val="65000"/>
                    <a:lumOff val="35000"/>
                  </a:schemeClr>
                </a:solidFill>
              </a:rPr>
              <a:t>Name:Demo_SpringBoot_JPQLSelect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Package name: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Java Version: 17</a:t>
            </a:r>
          </a:p>
          <a:p>
            <a:pPr>
              <a:buFont typeface="Arial" panose="020B0604020202020204" pitchFamily="34" charset="0"/>
              <a:buChar char="•"/>
            </a:pPr>
            <a:r>
              <a:rPr lang="en-IN" sz="2000" dirty="0">
                <a:solidFill>
                  <a:schemeClr val="tx1">
                    <a:lumMod val="65000"/>
                    <a:lumOff val="35000"/>
                  </a:schemeClr>
                </a:solidFill>
              </a:rPr>
              <a:t>Dependencies: Spring Data JPA and MySQL Driver</a:t>
            </a:r>
          </a:p>
          <a:p>
            <a:r>
              <a:rPr lang="en-IN" sz="2000" dirty="0">
                <a:solidFill>
                  <a:schemeClr val="tx1">
                    <a:lumMod val="65000"/>
                    <a:lumOff val="35000"/>
                  </a:schemeClr>
                </a:solidFill>
              </a:rPr>
              <a:t>Now import this project in Eclipse.</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 2:</a:t>
            </a:r>
            <a:r>
              <a:rPr lang="en-IN" sz="2000" dirty="0">
                <a:solidFill>
                  <a:schemeClr val="tx1">
                    <a:lumMod val="65000"/>
                    <a:lumOff val="35000"/>
                  </a:schemeClr>
                </a:solidFill>
              </a:rPr>
              <a:t> Open </a:t>
            </a:r>
            <a:r>
              <a:rPr lang="en-IN" sz="2000" dirty="0" err="1">
                <a:solidFill>
                  <a:schemeClr val="tx1">
                    <a:lumMod val="65000"/>
                    <a:lumOff val="35000"/>
                  </a:schemeClr>
                </a:solidFill>
              </a:rPr>
              <a:t>application.properties</a:t>
            </a:r>
            <a:r>
              <a:rPr lang="en-IN" sz="2000" dirty="0">
                <a:solidFill>
                  <a:schemeClr val="tx1">
                    <a:lumMod val="65000"/>
                    <a:lumOff val="35000"/>
                  </a:schemeClr>
                </a:solidFill>
              </a:rPr>
              <a:t> in </a:t>
            </a:r>
            <a:r>
              <a:rPr lang="en-IN" sz="2000" dirty="0" err="1">
                <a:solidFill>
                  <a:schemeClr val="tx1">
                    <a:lumMod val="65000"/>
                    <a:lumOff val="35000"/>
                  </a:schemeClr>
                </a:solidFill>
              </a:rPr>
              <a:t>src</a:t>
            </a:r>
            <a:r>
              <a:rPr lang="en-IN" sz="2000" dirty="0">
                <a:solidFill>
                  <a:schemeClr val="tx1">
                    <a:lumMod val="65000"/>
                    <a:lumOff val="35000"/>
                  </a:schemeClr>
                </a:solidFill>
              </a:rPr>
              <a:t>/main/resources folder and add following properties for MySQL and JPA:</a:t>
            </a:r>
          </a:p>
        </p:txBody>
      </p:sp>
    </p:spTree>
    <p:extLst>
      <p:ext uri="{BB962C8B-B14F-4D97-AF65-F5344CB8AC3E}">
        <p14:creationId xmlns:p14="http://schemas.microsoft.com/office/powerpoint/2010/main" val="188486087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862466-7901-7179-A624-7AF882839B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6F5F34D-C400-57C9-2188-84E5451CFF33}"/>
              </a:ext>
            </a:extLst>
          </p:cNvPr>
          <p:cNvSpPr>
            <a:spLocks noGrp="1"/>
          </p:cNvSpPr>
          <p:nvPr>
            <p:ph type="sldNum" sz="quarter" idx="12"/>
          </p:nvPr>
        </p:nvSpPr>
        <p:spPr/>
        <p:txBody>
          <a:bodyPr/>
          <a:lstStyle/>
          <a:p>
            <a:fld id="{4A777409-9C5A-4B07-8E32-19F22F7D558C}" type="slidenum">
              <a:rPr lang="en-IN" smtClean="0"/>
              <a:t>119</a:t>
            </a:fld>
            <a:endParaRPr lang="en-IN" dirty="0"/>
          </a:p>
        </p:txBody>
      </p:sp>
      <p:sp>
        <p:nvSpPr>
          <p:cNvPr id="5" name="TextBox 4">
            <a:extLst>
              <a:ext uri="{FF2B5EF4-FFF2-40B4-BE49-F238E27FC236}">
                <a16:creationId xmlns:a16="http://schemas.microsoft.com/office/drawing/2014/main" id="{30FB2239-6E3A-696E-40A6-750B29F1A5D3}"/>
              </a:ext>
            </a:extLst>
          </p:cNvPr>
          <p:cNvSpPr txBox="1"/>
          <p:nvPr/>
        </p:nvSpPr>
        <p:spPr>
          <a:xfrm>
            <a:off x="768284" y="739905"/>
            <a:ext cx="10883246"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=root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=root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8656D05B-D4DA-E893-EC60-BBCD52FED713}"/>
              </a:ext>
            </a:extLst>
          </p:cNvPr>
          <p:cNvSpPr txBox="1"/>
          <p:nvPr/>
        </p:nvSpPr>
        <p:spPr>
          <a:xfrm>
            <a:off x="110764" y="3532773"/>
            <a:ext cx="11540765" cy="707886"/>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database and table</a:t>
            </a:r>
          </a:p>
          <a:p>
            <a:r>
              <a:rPr lang="en-US" sz="2000" dirty="0">
                <a:solidFill>
                  <a:schemeClr val="tx1">
                    <a:lumMod val="65000"/>
                    <a:lumOff val="35000"/>
                  </a:schemeClr>
                </a:solidFill>
              </a:rPr>
              <a:t>Open MySQL terminal and execute the following command:</a:t>
            </a:r>
          </a:p>
        </p:txBody>
      </p:sp>
      <p:sp>
        <p:nvSpPr>
          <p:cNvPr id="9" name="TextBox 8">
            <a:extLst>
              <a:ext uri="{FF2B5EF4-FFF2-40B4-BE49-F238E27FC236}">
                <a16:creationId xmlns:a16="http://schemas.microsoft.com/office/drawing/2014/main" id="{58BF57DE-E86C-6AE7-04D2-A7BBA4B52C0A}"/>
              </a:ext>
            </a:extLst>
          </p:cNvPr>
          <p:cNvSpPr txBox="1"/>
          <p:nvPr/>
        </p:nvSpPr>
        <p:spPr>
          <a:xfrm>
            <a:off x="110764" y="4448204"/>
            <a:ext cx="11889558" cy="1200329"/>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endParaRPr lang="en-IN" dirty="0"/>
          </a:p>
        </p:txBody>
      </p:sp>
    </p:spTree>
    <p:extLst>
      <p:ext uri="{BB962C8B-B14F-4D97-AF65-F5344CB8AC3E}">
        <p14:creationId xmlns:p14="http://schemas.microsoft.com/office/powerpoint/2010/main" val="3065027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F1C996-AC8F-EFA7-41F8-4B23B28C0D3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2B305A-4219-AC56-C36B-19B3A4659058}"/>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6" name="TextBox 5">
            <a:extLst>
              <a:ext uri="{FF2B5EF4-FFF2-40B4-BE49-F238E27FC236}">
                <a16:creationId xmlns:a16="http://schemas.microsoft.com/office/drawing/2014/main" id="{12A10B57-4794-A804-EBD1-42114D3D71EF}"/>
              </a:ext>
            </a:extLst>
          </p:cNvPr>
          <p:cNvSpPr txBox="1"/>
          <p:nvPr/>
        </p:nvSpPr>
        <p:spPr>
          <a:xfrm>
            <a:off x="989029" y="569477"/>
            <a:ext cx="6099142" cy="461665"/>
          </a:xfrm>
          <a:prstGeom prst="rect">
            <a:avLst/>
          </a:prstGeom>
          <a:noFill/>
        </p:spPr>
        <p:txBody>
          <a:bodyPr wrap="square">
            <a:spAutoFit/>
          </a:bodyPr>
          <a:lstStyle/>
          <a:p>
            <a:r>
              <a:rPr lang="en-IN" sz="2400" b="1" dirty="0"/>
              <a:t>Defining Entity Classes </a:t>
            </a:r>
          </a:p>
        </p:txBody>
      </p:sp>
      <p:sp>
        <p:nvSpPr>
          <p:cNvPr id="8" name="TextBox 7">
            <a:extLst>
              <a:ext uri="{FF2B5EF4-FFF2-40B4-BE49-F238E27FC236}">
                <a16:creationId xmlns:a16="http://schemas.microsoft.com/office/drawing/2014/main" id="{176E9CA5-A381-8AF5-98DA-585493FB1298}"/>
              </a:ext>
            </a:extLst>
          </p:cNvPr>
          <p:cNvSpPr txBox="1"/>
          <p:nvPr/>
        </p:nvSpPr>
        <p:spPr>
          <a:xfrm>
            <a:off x="249810" y="1206160"/>
            <a:ext cx="11354586" cy="1631216"/>
          </a:xfrm>
          <a:prstGeom prst="rect">
            <a:avLst/>
          </a:prstGeom>
          <a:noFill/>
        </p:spPr>
        <p:txBody>
          <a:bodyPr wrap="square">
            <a:spAutoFit/>
          </a:bodyPr>
          <a:lstStyle/>
          <a:p>
            <a:r>
              <a:rPr lang="en-US" sz="2000" dirty="0">
                <a:solidFill>
                  <a:schemeClr val="tx1">
                    <a:lumMod val="65000"/>
                    <a:lumOff val="35000"/>
                  </a:schemeClr>
                </a:solidFill>
                <a:effectLst/>
              </a:rPr>
              <a:t>The classes which are mapped to a table and whose instance represents a row in table are </a:t>
            </a:r>
            <a:r>
              <a:rPr lang="en-US" sz="2000" b="1" dirty="0">
                <a:solidFill>
                  <a:schemeClr val="tx1">
                    <a:lumMod val="65000"/>
                    <a:lumOff val="35000"/>
                  </a:schemeClr>
                </a:solidFill>
                <a:effectLst/>
              </a:rPr>
              <a:t>entity</a:t>
            </a:r>
            <a:r>
              <a:rPr lang="en-US" sz="2000" dirty="0">
                <a:solidFill>
                  <a:schemeClr val="tx1">
                    <a:lumMod val="65000"/>
                    <a:lumOff val="35000"/>
                  </a:schemeClr>
                </a:solidFill>
                <a:effectLst/>
              </a:rPr>
              <a:t> classes. JPA provides annotations to create entity classes which are present in the </a:t>
            </a:r>
            <a:r>
              <a:rPr lang="en-US" sz="2000" b="1" dirty="0" err="1">
                <a:solidFill>
                  <a:schemeClr val="tx1">
                    <a:lumMod val="65000"/>
                    <a:lumOff val="35000"/>
                  </a:schemeClr>
                </a:solidFill>
                <a:effectLst/>
              </a:rPr>
              <a:t>javax.persistence</a:t>
            </a:r>
            <a:r>
              <a:rPr lang="en-US" sz="2000" dirty="0">
                <a:solidFill>
                  <a:schemeClr val="tx1">
                    <a:lumMod val="65000"/>
                    <a:lumOff val="35000"/>
                  </a:schemeClr>
                </a:solidFill>
                <a:effectLst/>
              </a:rPr>
              <a:t> package. Some of these annotations are as follows: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@Entity </a:t>
            </a:r>
            <a:r>
              <a:rPr lang="en-US" sz="2000" dirty="0">
                <a:solidFill>
                  <a:schemeClr val="tx1">
                    <a:lumMod val="65000"/>
                    <a:lumOff val="35000"/>
                  </a:schemeClr>
                </a:solidFill>
                <a:effectLst/>
              </a:rPr>
              <a:t>: It specifies that the Java class is an entity class. </a:t>
            </a:r>
          </a:p>
        </p:txBody>
      </p:sp>
      <p:sp>
        <p:nvSpPr>
          <p:cNvPr id="10" name="TextBox 9">
            <a:extLst>
              <a:ext uri="{FF2B5EF4-FFF2-40B4-BE49-F238E27FC236}">
                <a16:creationId xmlns:a16="http://schemas.microsoft.com/office/drawing/2014/main" id="{0C7BA9B1-9531-25D1-E7A0-3F162F39F54B}"/>
              </a:ext>
            </a:extLst>
          </p:cNvPr>
          <p:cNvSpPr txBox="1"/>
          <p:nvPr/>
        </p:nvSpPr>
        <p:spPr>
          <a:xfrm>
            <a:off x="278090" y="3012394"/>
            <a:ext cx="11075710" cy="1200329"/>
          </a:xfrm>
          <a:prstGeom prst="rect">
            <a:avLst/>
          </a:prstGeom>
          <a:noFill/>
        </p:spPr>
        <p:txBody>
          <a:bodyPr wrap="square">
            <a:spAutoFit/>
          </a:bodyPr>
          <a:lstStyle/>
          <a:p>
            <a:r>
              <a:rPr lang="en-IN" dirty="0"/>
              <a:t>@Entity</a:t>
            </a:r>
          </a:p>
          <a:p>
            <a:r>
              <a:rPr lang="en-IN" dirty="0"/>
              <a:t>public class Customer {</a:t>
            </a:r>
          </a:p>
          <a:p>
            <a:r>
              <a:rPr lang="en-IN" dirty="0"/>
              <a:t> //rest of the code  </a:t>
            </a:r>
          </a:p>
          <a:p>
            <a:r>
              <a:rPr lang="en-IN" dirty="0"/>
              <a:t>}</a:t>
            </a:r>
          </a:p>
        </p:txBody>
      </p:sp>
      <p:sp>
        <p:nvSpPr>
          <p:cNvPr id="12" name="TextBox 11">
            <a:extLst>
              <a:ext uri="{FF2B5EF4-FFF2-40B4-BE49-F238E27FC236}">
                <a16:creationId xmlns:a16="http://schemas.microsoft.com/office/drawing/2014/main" id="{93480CFA-0DC7-5117-6006-6BA26C9DC0F8}"/>
              </a:ext>
            </a:extLst>
          </p:cNvPr>
          <p:cNvSpPr txBox="1"/>
          <p:nvPr/>
        </p:nvSpPr>
        <p:spPr>
          <a:xfrm>
            <a:off x="278090" y="4473171"/>
            <a:ext cx="11552549" cy="1015663"/>
          </a:xfrm>
          <a:prstGeom prst="rect">
            <a:avLst/>
          </a:prstGeom>
          <a:noFill/>
        </p:spPr>
        <p:txBody>
          <a:bodyPr wrap="square">
            <a:spAutoFit/>
          </a:bodyPr>
          <a:lstStyle/>
          <a:p>
            <a:r>
              <a:rPr lang="en-US" sz="2000" b="1" dirty="0">
                <a:solidFill>
                  <a:schemeClr val="tx1">
                    <a:lumMod val="65000"/>
                    <a:lumOff val="35000"/>
                  </a:schemeClr>
                </a:solidFill>
              </a:rPr>
              <a:t>@Id</a:t>
            </a:r>
            <a:r>
              <a:rPr lang="en-US" sz="2000" dirty="0">
                <a:solidFill>
                  <a:schemeClr val="tx1">
                    <a:lumMod val="65000"/>
                    <a:lumOff val="35000"/>
                  </a:schemeClr>
                </a:solidFill>
              </a:rPr>
              <a:t> : Every object of entity class must have an attribute which uniquely identifies it. This is called as primary key attribute or identifier. Usually, it is the attribute mapped to the primary key column of table. It is specified using @Id annotation.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4127106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8F37BB-89D4-94E3-AE46-FB11E6F6FDE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5B92490-2C26-DFCC-3A51-7422CB785668}"/>
              </a:ext>
            </a:extLst>
          </p:cNvPr>
          <p:cNvSpPr>
            <a:spLocks noGrp="1"/>
          </p:cNvSpPr>
          <p:nvPr>
            <p:ph type="sldNum" sz="quarter" idx="12"/>
          </p:nvPr>
        </p:nvSpPr>
        <p:spPr/>
        <p:txBody>
          <a:bodyPr/>
          <a:lstStyle/>
          <a:p>
            <a:fld id="{4A777409-9C5A-4B07-8E32-19F22F7D558C}" type="slidenum">
              <a:rPr lang="en-IN" smtClean="0"/>
              <a:t>120</a:t>
            </a:fld>
            <a:endParaRPr lang="en-IN" dirty="0"/>
          </a:p>
        </p:txBody>
      </p:sp>
      <p:sp>
        <p:nvSpPr>
          <p:cNvPr id="5" name="TextBox 4">
            <a:extLst>
              <a:ext uri="{FF2B5EF4-FFF2-40B4-BE49-F238E27FC236}">
                <a16:creationId xmlns:a16="http://schemas.microsoft.com/office/drawing/2014/main" id="{FF311ABD-053E-C958-D1AB-325F28129BF0}"/>
              </a:ext>
            </a:extLst>
          </p:cNvPr>
          <p:cNvSpPr txBox="1"/>
          <p:nvPr/>
        </p:nvSpPr>
        <p:spPr>
          <a:xfrm>
            <a:off x="0" y="980663"/>
            <a:ext cx="12433955" cy="3693319"/>
          </a:xfrm>
          <a:prstGeom prst="rect">
            <a:avLst/>
          </a:prstGeom>
          <a:noFill/>
        </p:spPr>
        <p:txBody>
          <a:bodyPr wrap="square">
            <a:spAutoFit/>
          </a:bodyPr>
          <a:lstStyle/>
          <a:p>
            <a:r>
              <a:rPr lang="en-IN" dirty="0"/>
              <a:t>create table customer (</a:t>
            </a:r>
          </a:p>
          <a:p>
            <a:r>
              <a:rPr lang="en-IN" dirty="0"/>
              <a:t>	</a:t>
            </a:r>
            <a:r>
              <a:rPr lang="en-IN" dirty="0" err="1"/>
              <a:t>customer_id</a:t>
            </a:r>
            <a:r>
              <a:rPr lang="en-IN" dirty="0"/>
              <a:t> BIGINT not null,</a:t>
            </a:r>
          </a:p>
          <a:p>
            <a:r>
              <a:rPr lang="en-IN" dirty="0"/>
              <a:t>	city varchar(10),</a:t>
            </a:r>
          </a:p>
          <a:p>
            <a:r>
              <a:rPr lang="en-IN" dirty="0"/>
              <a:t>	</a:t>
            </a:r>
            <a:r>
              <a:rPr lang="en-IN" dirty="0" err="1"/>
              <a:t>date_of_birth</a:t>
            </a:r>
            <a:r>
              <a:rPr lang="en-IN" dirty="0"/>
              <a:t> date,</a:t>
            </a:r>
          </a:p>
          <a:p>
            <a:r>
              <a:rPr lang="en-IN" dirty="0"/>
              <a:t>	</a:t>
            </a:r>
            <a:r>
              <a:rPr lang="en-IN" dirty="0" err="1"/>
              <a:t>email_id</a:t>
            </a:r>
            <a:r>
              <a:rPr lang="en-IN" dirty="0"/>
              <a:t> varchar(20),</a:t>
            </a:r>
          </a:p>
          <a:p>
            <a:r>
              <a:rPr lang="en-IN" dirty="0"/>
              <a:t>	name varchar(20),</a:t>
            </a:r>
          </a:p>
          <a:p>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city, </a:t>
            </a:r>
            <a:r>
              <a:rPr lang="en-IN" dirty="0" err="1"/>
              <a:t>date_of_birth</a:t>
            </a:r>
            <a:r>
              <a:rPr lang="en-IN" dirty="0"/>
              <a:t>, </a:t>
            </a:r>
            <a:r>
              <a:rPr lang="en-IN" dirty="0" err="1"/>
              <a:t>email_id,name</a:t>
            </a:r>
            <a:r>
              <a:rPr lang="en-IN" dirty="0"/>
              <a:t>) values (1001,'Vancouver','1992-01-10','monica@hnd.com','Monica');</a:t>
            </a:r>
          </a:p>
          <a:p>
            <a:r>
              <a:rPr lang="en-IN" dirty="0"/>
              <a:t>insert into customer (</a:t>
            </a:r>
            <a:r>
              <a:rPr lang="en-IN" dirty="0" err="1"/>
              <a:t>customer_id</a:t>
            </a:r>
            <a:r>
              <a:rPr lang="en-IN" dirty="0"/>
              <a:t>, city, </a:t>
            </a:r>
            <a:r>
              <a:rPr lang="en-IN" dirty="0" err="1"/>
              <a:t>date_of_birth</a:t>
            </a:r>
            <a:r>
              <a:rPr lang="en-IN" dirty="0"/>
              <a:t>, </a:t>
            </a:r>
            <a:r>
              <a:rPr lang="en-IN" dirty="0" err="1"/>
              <a:t>email_id,name</a:t>
            </a:r>
            <a:r>
              <a:rPr lang="en-IN" dirty="0"/>
              <a:t>) values (1002,'Seattle','1996-04-23','scott@hnd.com','Scott');</a:t>
            </a:r>
          </a:p>
          <a:p>
            <a:r>
              <a:rPr lang="en-IN" dirty="0"/>
              <a:t>select * from customer;</a:t>
            </a:r>
          </a:p>
          <a:p>
            <a:r>
              <a:rPr lang="en-IN" dirty="0"/>
              <a:t>commit;</a:t>
            </a:r>
          </a:p>
        </p:txBody>
      </p:sp>
      <p:sp>
        <p:nvSpPr>
          <p:cNvPr id="7" name="TextBox 6">
            <a:extLst>
              <a:ext uri="{FF2B5EF4-FFF2-40B4-BE49-F238E27FC236}">
                <a16:creationId xmlns:a16="http://schemas.microsoft.com/office/drawing/2014/main" id="{14511DCA-73D0-DAFF-18F3-03DC3B7079F7}"/>
              </a:ext>
            </a:extLst>
          </p:cNvPr>
          <p:cNvSpPr txBox="1"/>
          <p:nvPr/>
        </p:nvSpPr>
        <p:spPr>
          <a:xfrm>
            <a:off x="-1" y="4868834"/>
            <a:ext cx="11896627"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8967518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A82E15-547D-B679-5C35-79DE35B4B65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FBF89C2-EC3C-2BE9-818C-CA1EE6BFC59C}"/>
              </a:ext>
            </a:extLst>
          </p:cNvPr>
          <p:cNvSpPr>
            <a:spLocks noGrp="1"/>
          </p:cNvSpPr>
          <p:nvPr>
            <p:ph type="sldNum" sz="quarter" idx="12"/>
          </p:nvPr>
        </p:nvSpPr>
        <p:spPr/>
        <p:txBody>
          <a:bodyPr/>
          <a:lstStyle/>
          <a:p>
            <a:fld id="{4A777409-9C5A-4B07-8E32-19F22F7D558C}" type="slidenum">
              <a:rPr lang="en-IN" smtClean="0"/>
              <a:t>121</a:t>
            </a:fld>
            <a:endParaRPr lang="en-IN" dirty="0"/>
          </a:p>
        </p:txBody>
      </p:sp>
      <p:sp>
        <p:nvSpPr>
          <p:cNvPr id="5" name="TextBox 4">
            <a:extLst>
              <a:ext uri="{FF2B5EF4-FFF2-40B4-BE49-F238E27FC236}">
                <a16:creationId xmlns:a16="http://schemas.microsoft.com/office/drawing/2014/main" id="{64FEA30F-F2E0-3C94-1A9F-6894B5ADEDD2}"/>
              </a:ext>
            </a:extLst>
          </p:cNvPr>
          <p:cNvSpPr txBox="1"/>
          <p:nvPr/>
        </p:nvSpPr>
        <p:spPr>
          <a:xfrm>
            <a:off x="838200" y="526791"/>
            <a:ext cx="11492060" cy="6740307"/>
          </a:xfrm>
          <a:prstGeom prst="rect">
            <a:avLst/>
          </a:prstGeom>
          <a:noFill/>
        </p:spPr>
        <p:txBody>
          <a:bodyPr wrap="square">
            <a:spAutoFit/>
          </a:bodyPr>
          <a:lstStyle/>
          <a:p>
            <a:r>
              <a:rPr lang="en-IN" dirty="0"/>
              <a:t>public class </a:t>
            </a:r>
            <a:r>
              <a:rPr lang="en-IN" dirty="0" err="1"/>
              <a:t>CustomerDTO</a:t>
            </a:r>
            <a:r>
              <a:rPr lang="en-IN" dirty="0"/>
              <a:t> {</a:t>
            </a:r>
          </a:p>
          <a:p>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a:t>
            </a:r>
          </a:p>
        </p:txBody>
      </p:sp>
    </p:spTree>
    <p:extLst>
      <p:ext uri="{BB962C8B-B14F-4D97-AF65-F5344CB8AC3E}">
        <p14:creationId xmlns:p14="http://schemas.microsoft.com/office/powerpoint/2010/main" val="353127901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780718-7272-C783-11E4-48CB4CE2B82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073D20-73FF-A70D-19BD-85E30CA9C7F2}"/>
              </a:ext>
            </a:extLst>
          </p:cNvPr>
          <p:cNvSpPr>
            <a:spLocks noGrp="1"/>
          </p:cNvSpPr>
          <p:nvPr>
            <p:ph type="sldNum" sz="quarter" idx="12"/>
          </p:nvPr>
        </p:nvSpPr>
        <p:spPr/>
        <p:txBody>
          <a:bodyPr/>
          <a:lstStyle/>
          <a:p>
            <a:fld id="{4A777409-9C5A-4B07-8E32-19F22F7D558C}" type="slidenum">
              <a:rPr lang="en-IN" smtClean="0"/>
              <a:t>122</a:t>
            </a:fld>
            <a:endParaRPr lang="en-IN" dirty="0"/>
          </a:p>
        </p:txBody>
      </p:sp>
      <p:sp>
        <p:nvSpPr>
          <p:cNvPr id="5" name="TextBox 4">
            <a:extLst>
              <a:ext uri="{FF2B5EF4-FFF2-40B4-BE49-F238E27FC236}">
                <a16:creationId xmlns:a16="http://schemas.microsoft.com/office/drawing/2014/main" id="{93F74CEC-BDBC-68A2-63E3-ACF1E82735FB}"/>
              </a:ext>
            </a:extLst>
          </p:cNvPr>
          <p:cNvSpPr txBox="1"/>
          <p:nvPr/>
        </p:nvSpPr>
        <p:spPr>
          <a:xfrm>
            <a:off x="838200" y="497738"/>
            <a:ext cx="11928049" cy="6463308"/>
          </a:xfrm>
          <a:prstGeom prst="rect">
            <a:avLst/>
          </a:prstGeom>
          <a:noFill/>
        </p:spPr>
        <p:txBody>
          <a:bodyPr wrap="square">
            <a:spAutoFit/>
          </a:bodyPr>
          <a:lstStyle/>
          <a:p>
            <a:r>
              <a:rPr lang="en-IN" dirty="0"/>
              <a:t>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		</a:t>
            </a:r>
          </a:p>
          <a:p>
            <a:r>
              <a:rPr lang="en-IN" dirty="0"/>
              <a:t>}</a:t>
            </a:r>
          </a:p>
        </p:txBody>
      </p:sp>
    </p:spTree>
    <p:extLst>
      <p:ext uri="{BB962C8B-B14F-4D97-AF65-F5344CB8AC3E}">
        <p14:creationId xmlns:p14="http://schemas.microsoft.com/office/powerpoint/2010/main" val="270667921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B098D0-56DD-5843-D7D6-44E16CE9418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FCE3F98-5552-2D90-A738-893897A54E68}"/>
              </a:ext>
            </a:extLst>
          </p:cNvPr>
          <p:cNvSpPr>
            <a:spLocks noGrp="1"/>
          </p:cNvSpPr>
          <p:nvPr>
            <p:ph type="sldNum" sz="quarter" idx="12"/>
          </p:nvPr>
        </p:nvSpPr>
        <p:spPr/>
        <p:txBody>
          <a:bodyPr/>
          <a:lstStyle/>
          <a:p>
            <a:fld id="{4A777409-9C5A-4B07-8E32-19F22F7D558C}" type="slidenum">
              <a:rPr lang="en-IN" smtClean="0"/>
              <a:t>123</a:t>
            </a:fld>
            <a:endParaRPr lang="en-IN" dirty="0"/>
          </a:p>
        </p:txBody>
      </p:sp>
      <p:sp>
        <p:nvSpPr>
          <p:cNvPr id="5" name="TextBox 4">
            <a:extLst>
              <a:ext uri="{FF2B5EF4-FFF2-40B4-BE49-F238E27FC236}">
                <a16:creationId xmlns:a16="http://schemas.microsoft.com/office/drawing/2014/main" id="{7C02430B-F49D-9084-A3DE-0BF711FC9AA0}"/>
              </a:ext>
            </a:extLst>
          </p:cNvPr>
          <p:cNvSpPr txBox="1"/>
          <p:nvPr/>
        </p:nvSpPr>
        <p:spPr>
          <a:xfrm>
            <a:off x="972139" y="553527"/>
            <a:ext cx="10247722"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A769B08-2E96-4811-7D02-D7B0556DF8E8}"/>
              </a:ext>
            </a:extLst>
          </p:cNvPr>
          <p:cNvSpPr txBox="1"/>
          <p:nvPr/>
        </p:nvSpPr>
        <p:spPr>
          <a:xfrm>
            <a:off x="150829" y="953637"/>
            <a:ext cx="12367967" cy="5909310"/>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9720079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E1F23C-CE02-0252-6549-25D0ED2A47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0E9FC7B-0507-B38A-FF9A-6CB9C2849923}"/>
              </a:ext>
            </a:extLst>
          </p:cNvPr>
          <p:cNvSpPr>
            <a:spLocks noGrp="1"/>
          </p:cNvSpPr>
          <p:nvPr>
            <p:ph type="sldNum" sz="quarter" idx="12"/>
          </p:nvPr>
        </p:nvSpPr>
        <p:spPr/>
        <p:txBody>
          <a:bodyPr/>
          <a:lstStyle/>
          <a:p>
            <a:fld id="{4A777409-9C5A-4B07-8E32-19F22F7D558C}" type="slidenum">
              <a:rPr lang="en-IN" smtClean="0"/>
              <a:t>124</a:t>
            </a:fld>
            <a:endParaRPr lang="en-IN" dirty="0"/>
          </a:p>
        </p:txBody>
      </p:sp>
      <p:sp>
        <p:nvSpPr>
          <p:cNvPr id="5" name="TextBox 4">
            <a:extLst>
              <a:ext uri="{FF2B5EF4-FFF2-40B4-BE49-F238E27FC236}">
                <a16:creationId xmlns:a16="http://schemas.microsoft.com/office/drawing/2014/main" id="{6D945B8D-3789-7E75-8E68-22C29CEEF2D9}"/>
              </a:ext>
            </a:extLst>
          </p:cNvPr>
          <p:cNvSpPr txBox="1"/>
          <p:nvPr/>
        </p:nvSpPr>
        <p:spPr>
          <a:xfrm>
            <a:off x="857053" y="751344"/>
            <a:ext cx="11067854" cy="5355312"/>
          </a:xfrm>
          <a:prstGeom prst="rect">
            <a:avLst/>
          </a:prstGeom>
          <a:noFill/>
        </p:spPr>
        <p:txBody>
          <a:bodyPr wrap="square">
            <a:spAutoFit/>
          </a:bodyPr>
          <a:lstStyle/>
          <a:p>
            <a:r>
              <a:rPr lang="en-IN" dirty="0"/>
              <a:t>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a:t>
            </a:r>
          </a:p>
        </p:txBody>
      </p:sp>
    </p:spTree>
    <p:extLst>
      <p:ext uri="{BB962C8B-B14F-4D97-AF65-F5344CB8AC3E}">
        <p14:creationId xmlns:p14="http://schemas.microsoft.com/office/powerpoint/2010/main" val="418997177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0E2911-B14A-9755-221D-BA0D3155C36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406B553-170B-8527-D562-A1666E722D1E}"/>
              </a:ext>
            </a:extLst>
          </p:cNvPr>
          <p:cNvSpPr>
            <a:spLocks noGrp="1"/>
          </p:cNvSpPr>
          <p:nvPr>
            <p:ph type="sldNum" sz="quarter" idx="12"/>
          </p:nvPr>
        </p:nvSpPr>
        <p:spPr/>
        <p:txBody>
          <a:bodyPr/>
          <a:lstStyle/>
          <a:p>
            <a:fld id="{4A777409-9C5A-4B07-8E32-19F22F7D558C}" type="slidenum">
              <a:rPr lang="en-IN" smtClean="0"/>
              <a:t>125</a:t>
            </a:fld>
            <a:endParaRPr lang="en-IN" dirty="0"/>
          </a:p>
        </p:txBody>
      </p:sp>
      <p:sp>
        <p:nvSpPr>
          <p:cNvPr id="5" name="TextBox 4">
            <a:extLst>
              <a:ext uri="{FF2B5EF4-FFF2-40B4-BE49-F238E27FC236}">
                <a16:creationId xmlns:a16="http://schemas.microsoft.com/office/drawing/2014/main" id="{F20217A2-878F-3918-AB23-D311CB50A34B}"/>
              </a:ext>
            </a:extLst>
          </p:cNvPr>
          <p:cNvSpPr txBox="1"/>
          <p:nvPr/>
        </p:nvSpPr>
        <p:spPr>
          <a:xfrm>
            <a:off x="659876" y="793617"/>
            <a:ext cx="11934334" cy="5909310"/>
          </a:xfrm>
          <a:prstGeom prst="rect">
            <a:avLst/>
          </a:prstGeom>
          <a:noFill/>
        </p:spPr>
        <p:txBody>
          <a:bodyPr wrap="square">
            <a:spAutoFit/>
          </a:bodyPr>
          <a:lstStyle/>
          <a:p>
            <a:r>
              <a:rPr lang="en-IN" dirty="0"/>
              <a:t>@Override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 </a:t>
            </a:r>
          </a:p>
          <a:p>
            <a:r>
              <a:rPr lang="en-IN" dirty="0"/>
              <a:t>		</a:t>
            </a:r>
          </a:p>
        </p:txBody>
      </p:sp>
    </p:spTree>
    <p:extLst>
      <p:ext uri="{BB962C8B-B14F-4D97-AF65-F5344CB8AC3E}">
        <p14:creationId xmlns:p14="http://schemas.microsoft.com/office/powerpoint/2010/main" val="12338577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6E6892-F14A-E6FC-C44F-CE516CE05AA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B467F3-C25A-26F0-2ACE-417E1C82D82B}"/>
              </a:ext>
            </a:extLst>
          </p:cNvPr>
          <p:cNvSpPr>
            <a:spLocks noGrp="1"/>
          </p:cNvSpPr>
          <p:nvPr>
            <p:ph type="sldNum" sz="quarter" idx="12"/>
          </p:nvPr>
        </p:nvSpPr>
        <p:spPr/>
        <p:txBody>
          <a:bodyPr/>
          <a:lstStyle/>
          <a:p>
            <a:fld id="{4A777409-9C5A-4B07-8E32-19F22F7D558C}" type="slidenum">
              <a:rPr lang="en-IN" smtClean="0"/>
              <a:t>126</a:t>
            </a:fld>
            <a:endParaRPr lang="en-IN" dirty="0"/>
          </a:p>
        </p:txBody>
      </p:sp>
      <p:sp>
        <p:nvSpPr>
          <p:cNvPr id="5" name="TextBox 4">
            <a:extLst>
              <a:ext uri="{FF2B5EF4-FFF2-40B4-BE49-F238E27FC236}">
                <a16:creationId xmlns:a16="http://schemas.microsoft.com/office/drawing/2014/main" id="{02C7BD5D-3906-97EA-6358-4A41286DBF27}"/>
              </a:ext>
            </a:extLst>
          </p:cNvPr>
          <p:cNvSpPr txBox="1"/>
          <p:nvPr/>
        </p:nvSpPr>
        <p:spPr>
          <a:xfrm>
            <a:off x="494906" y="924821"/>
            <a:ext cx="11514841" cy="3139321"/>
          </a:xfrm>
          <a:prstGeom prst="rect">
            <a:avLst/>
          </a:prstGeom>
          <a:noFill/>
        </p:spPr>
        <p:txBody>
          <a:bodyPr wrap="square">
            <a:spAutoFit/>
          </a:bodyPr>
          <a:lstStyle/>
          <a:p>
            <a:r>
              <a:rPr lang="en-IN" dirty="0"/>
              <a:t>else if (!</a:t>
            </a:r>
            <a:r>
              <a:rPr lang="en-IN" dirty="0" err="1"/>
              <a:t>this.getCustomerId</a:t>
            </a:r>
            <a:r>
              <a:rPr lang="en-IN" dirty="0"/>
              <a:t>().equals(</a:t>
            </a:r>
            <a:r>
              <a:rPr lang="en-IN" dirty="0" err="1"/>
              <a:t>other.getCustomerId</a:t>
            </a:r>
            <a:r>
              <a:rPr lang="en-IN" dirty="0"/>
              <a:t>()))</a:t>
            </a:r>
          </a:p>
          <a:p>
            <a:r>
              <a:rPr lang="en-IN" dirty="0"/>
              <a:t>			return false;</a:t>
            </a:r>
          </a:p>
          <a:p>
            <a:r>
              <a:rPr lang="en-IN" dirty="0"/>
              <a:t>		return true;</a:t>
            </a:r>
          </a:p>
          <a:p>
            <a:r>
              <a:rPr lang="en-IN" dirty="0"/>
              <a:t>	}</a:t>
            </a:r>
          </a:p>
          <a:p>
            <a:r>
              <a:rPr lang="en-IN" dirty="0"/>
              <a:t>	@Override</a:t>
            </a:r>
          </a:p>
          <a:p>
            <a:r>
              <a:rPr lang="en-IN" dirty="0"/>
              <a:t>	public String </a:t>
            </a:r>
            <a:r>
              <a:rPr lang="en-IN" dirty="0" err="1"/>
              <a:t>toString</a:t>
            </a:r>
            <a:r>
              <a:rPr lang="en-IN" dirty="0"/>
              <a:t>() {</a:t>
            </a:r>
          </a:p>
          <a:p>
            <a:r>
              <a:rPr lang="en-IN" dirty="0"/>
              <a:t>		return "Customer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a:t>
            </a:r>
          </a:p>
        </p:txBody>
      </p:sp>
      <p:sp>
        <p:nvSpPr>
          <p:cNvPr id="9" name="TextBox 8">
            <a:extLst>
              <a:ext uri="{FF2B5EF4-FFF2-40B4-BE49-F238E27FC236}">
                <a16:creationId xmlns:a16="http://schemas.microsoft.com/office/drawing/2014/main" id="{2F5F3589-0FC5-B7A1-C7D4-B95B542E3651}"/>
              </a:ext>
            </a:extLst>
          </p:cNvPr>
          <p:cNvSpPr txBox="1"/>
          <p:nvPr/>
        </p:nvSpPr>
        <p:spPr>
          <a:xfrm>
            <a:off x="153183" y="4240749"/>
            <a:ext cx="11856563"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9E4E5A7-F773-0DCB-248B-941666D52669}"/>
              </a:ext>
            </a:extLst>
          </p:cNvPr>
          <p:cNvSpPr txBox="1"/>
          <p:nvPr/>
        </p:nvSpPr>
        <p:spPr>
          <a:xfrm>
            <a:off x="410065" y="4778031"/>
            <a:ext cx="11599681" cy="1754326"/>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Tree>
    <p:extLst>
      <p:ext uri="{BB962C8B-B14F-4D97-AF65-F5344CB8AC3E}">
        <p14:creationId xmlns:p14="http://schemas.microsoft.com/office/powerpoint/2010/main" val="10482404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D4F581-4EC9-83D5-3251-0355DFA34DC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4756E1E-EFD5-80AF-F26D-E7BC140F114D}"/>
              </a:ext>
            </a:extLst>
          </p:cNvPr>
          <p:cNvSpPr>
            <a:spLocks noGrp="1"/>
          </p:cNvSpPr>
          <p:nvPr>
            <p:ph type="sldNum" sz="quarter" idx="12"/>
          </p:nvPr>
        </p:nvSpPr>
        <p:spPr/>
        <p:txBody>
          <a:bodyPr/>
          <a:lstStyle/>
          <a:p>
            <a:fld id="{4A777409-9C5A-4B07-8E32-19F22F7D558C}" type="slidenum">
              <a:rPr lang="en-IN" smtClean="0"/>
              <a:t>127</a:t>
            </a:fld>
            <a:endParaRPr lang="en-IN" dirty="0"/>
          </a:p>
        </p:txBody>
      </p:sp>
      <p:sp>
        <p:nvSpPr>
          <p:cNvPr id="5" name="TextBox 4">
            <a:extLst>
              <a:ext uri="{FF2B5EF4-FFF2-40B4-BE49-F238E27FC236}">
                <a16:creationId xmlns:a16="http://schemas.microsoft.com/office/drawing/2014/main" id="{E17098E9-8690-C6C9-58B9-DCA3793F7A65}"/>
              </a:ext>
            </a:extLst>
          </p:cNvPr>
          <p:cNvSpPr txBox="1"/>
          <p:nvPr/>
        </p:nvSpPr>
        <p:spPr>
          <a:xfrm>
            <a:off x="909686" y="619515"/>
            <a:ext cx="9855723"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65E0582-97BF-06E8-4088-F69186565738}"/>
              </a:ext>
            </a:extLst>
          </p:cNvPr>
          <p:cNvSpPr txBox="1"/>
          <p:nvPr/>
        </p:nvSpPr>
        <p:spPr>
          <a:xfrm>
            <a:off x="129617" y="1193138"/>
            <a:ext cx="11415859" cy="3970318"/>
          </a:xfrm>
          <a:prstGeom prst="rect">
            <a:avLst/>
          </a:prstGeom>
          <a:noFill/>
        </p:spPr>
        <p:txBody>
          <a:bodyPr wrap="square">
            <a:spAutoFit/>
          </a:bodyPr>
          <a:lstStyle/>
          <a:p>
            <a:r>
              <a:rPr lang="en-IN" dirty="0"/>
              <a:t>@Component</a:t>
            </a:r>
          </a:p>
          <a:p>
            <a:r>
              <a:rPr lang="en-IN" dirty="0"/>
              <a:t>@Aspect</a:t>
            </a:r>
          </a:p>
          <a:p>
            <a:r>
              <a:rPr lang="en-IN" dirty="0"/>
              <a:t>public class </a:t>
            </a:r>
            <a:r>
              <a:rPr lang="en-IN" dirty="0" err="1"/>
              <a:t>LoggingAspect</a:t>
            </a:r>
            <a:r>
              <a:rPr lang="en-IN" dirty="0"/>
              <a:t> {</a:t>
            </a:r>
          </a:p>
          <a:p>
            <a:r>
              <a:rPr lang="en-IN" dirty="0"/>
              <a:t>	private Logger logger=</a:t>
            </a:r>
            <a:r>
              <a:rPr lang="en-IN" dirty="0" err="1"/>
              <a:t>LogManager.getLogger</a:t>
            </a:r>
            <a:r>
              <a:rPr lang="en-IN" dirty="0"/>
              <a:t>(</a:t>
            </a:r>
            <a:r>
              <a:rPr lang="en-IN" dirty="0" err="1"/>
              <a:t>this.getClass</a:t>
            </a:r>
            <a:r>
              <a:rPr lang="en-IN" dirty="0"/>
              <a:t>());</a:t>
            </a:r>
          </a:p>
          <a:p>
            <a:r>
              <a:rPr lang="en-IN" dirty="0"/>
              <a:t>	</a:t>
            </a:r>
          </a:p>
          <a:p>
            <a:r>
              <a:rPr lang="en-IN" dirty="0"/>
              <a:t>	@AfterThrowing(pointcut = "execution(* </a:t>
            </a:r>
            <a:r>
              <a:rPr lang="en-IN" dirty="0" err="1"/>
              <a:t>com.hnd.repository</a:t>
            </a:r>
            <a:r>
              <a:rPr lang="en-IN" dirty="0"/>
              <a:t>.*</a:t>
            </a:r>
            <a:r>
              <a:rPr lang="en-IN" dirty="0" err="1"/>
              <a:t>Impl</a:t>
            </a:r>
            <a:r>
              <a:rPr lang="en-IN" dirty="0"/>
              <a:t>.*(..))", throwing = "exception")</a:t>
            </a:r>
          </a:p>
          <a:p>
            <a:r>
              <a:rPr lang="en-IN" dirty="0"/>
              <a:t>	public void </a:t>
            </a:r>
            <a:r>
              <a:rPr lang="en-IN" dirty="0" err="1"/>
              <a:t>logExceptionFromRepository</a:t>
            </a:r>
            <a:r>
              <a:rPr lang="en-IN" dirty="0"/>
              <a:t>(Exception exception){</a:t>
            </a:r>
          </a:p>
          <a:p>
            <a:r>
              <a:rPr lang="en-IN" dirty="0"/>
              <a:t>		</a:t>
            </a:r>
            <a:r>
              <a:rPr lang="en-IN" dirty="0" err="1"/>
              <a:t>logger.error</a:t>
            </a:r>
            <a:r>
              <a:rPr lang="en-IN" dirty="0"/>
              <a:t>(</a:t>
            </a:r>
            <a:r>
              <a:rPr lang="en-IN" dirty="0" err="1"/>
              <a:t>exception.getMessage</a:t>
            </a:r>
            <a:r>
              <a:rPr lang="en-IN" dirty="0"/>
              <a:t>(),exception);</a:t>
            </a:r>
          </a:p>
          <a:p>
            <a:r>
              <a:rPr lang="en-IN" dirty="0"/>
              <a:t>	}</a:t>
            </a:r>
          </a:p>
          <a:p>
            <a:r>
              <a:rPr lang="en-IN" dirty="0"/>
              <a:t>	@AfterThrowing(pointcut = "execution(* </a:t>
            </a:r>
            <a:r>
              <a:rPr lang="en-IN" dirty="0" err="1"/>
              <a:t>com.hnd.service</a:t>
            </a:r>
            <a:r>
              <a:rPr lang="en-IN" dirty="0"/>
              <a:t>.*</a:t>
            </a:r>
            <a:r>
              <a:rPr lang="en-IN" dirty="0" err="1"/>
              <a:t>Impl</a:t>
            </a:r>
            <a:r>
              <a:rPr lang="en-IN" dirty="0"/>
              <a:t>.*(..))", throwing = "exception")</a:t>
            </a:r>
          </a:p>
          <a:p>
            <a:r>
              <a:rPr lang="en-IN" dirty="0"/>
              <a:t>	public void </a:t>
            </a:r>
            <a:r>
              <a:rPr lang="en-IN" dirty="0" err="1"/>
              <a:t>logExceptionFromService</a:t>
            </a:r>
            <a:r>
              <a:rPr lang="en-IN" dirty="0"/>
              <a:t>(Exception exception){</a:t>
            </a:r>
          </a:p>
          <a:p>
            <a:r>
              <a:rPr lang="en-IN" dirty="0"/>
              <a:t>		</a:t>
            </a:r>
            <a:r>
              <a:rPr lang="en-IN" dirty="0" err="1"/>
              <a:t>logger.error</a:t>
            </a:r>
            <a:r>
              <a:rPr lang="en-IN" dirty="0"/>
              <a:t>(</a:t>
            </a:r>
            <a:r>
              <a:rPr lang="en-IN" dirty="0" err="1"/>
              <a:t>exception.getMessage</a:t>
            </a:r>
            <a:r>
              <a:rPr lang="en-IN" dirty="0"/>
              <a:t>(),exception);</a:t>
            </a:r>
          </a:p>
          <a:p>
            <a:r>
              <a:rPr lang="en-IN" dirty="0"/>
              <a:t>	}</a:t>
            </a:r>
          </a:p>
          <a:p>
            <a:r>
              <a:rPr lang="en-IN" dirty="0"/>
              <a:t>}</a:t>
            </a:r>
          </a:p>
        </p:txBody>
      </p:sp>
      <p:sp>
        <p:nvSpPr>
          <p:cNvPr id="9" name="TextBox 8">
            <a:extLst>
              <a:ext uri="{FF2B5EF4-FFF2-40B4-BE49-F238E27FC236}">
                <a16:creationId xmlns:a16="http://schemas.microsoft.com/office/drawing/2014/main" id="{902C8256-0217-3909-473E-6EFA6800B76B}"/>
              </a:ext>
            </a:extLst>
          </p:cNvPr>
          <p:cNvSpPr txBox="1"/>
          <p:nvPr/>
        </p:nvSpPr>
        <p:spPr>
          <a:xfrm>
            <a:off x="768285" y="5436737"/>
            <a:ext cx="10986940" cy="707886"/>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69129172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96AE27-9192-7D29-9138-A0024BDAAD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0C715C-D159-F549-6FF1-5C58C6D20000}"/>
              </a:ext>
            </a:extLst>
          </p:cNvPr>
          <p:cNvSpPr>
            <a:spLocks noGrp="1"/>
          </p:cNvSpPr>
          <p:nvPr>
            <p:ph type="sldNum" sz="quarter" idx="12"/>
          </p:nvPr>
        </p:nvSpPr>
        <p:spPr/>
        <p:txBody>
          <a:bodyPr/>
          <a:lstStyle/>
          <a:p>
            <a:fld id="{4A777409-9C5A-4B07-8E32-19F22F7D558C}" type="slidenum">
              <a:rPr lang="en-IN" smtClean="0"/>
              <a:t>128</a:t>
            </a:fld>
            <a:endParaRPr lang="en-IN" dirty="0"/>
          </a:p>
        </p:txBody>
      </p:sp>
      <p:sp>
        <p:nvSpPr>
          <p:cNvPr id="5" name="TextBox 4">
            <a:extLst>
              <a:ext uri="{FF2B5EF4-FFF2-40B4-BE49-F238E27FC236}">
                <a16:creationId xmlns:a16="http://schemas.microsoft.com/office/drawing/2014/main" id="{052A6BA6-7CCB-ADCF-1755-E6B00B72FE61}"/>
              </a:ext>
            </a:extLst>
          </p:cNvPr>
          <p:cNvSpPr txBox="1"/>
          <p:nvPr/>
        </p:nvSpPr>
        <p:spPr>
          <a:xfrm>
            <a:off x="890832" y="694209"/>
            <a:ext cx="10619295" cy="1200329"/>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List&lt;</a:t>
            </a:r>
            <a:r>
              <a:rPr lang="en-IN" dirty="0" err="1"/>
              <a:t>CustomerDTO</a:t>
            </a:r>
            <a:r>
              <a:rPr lang="en-IN" dirty="0"/>
              <a:t>&gt; </a:t>
            </a:r>
            <a:r>
              <a:rPr lang="en-IN" dirty="0" err="1"/>
              <a:t>getCustomerdetails</a:t>
            </a:r>
            <a:r>
              <a:rPr lang="en-IN" dirty="0"/>
              <a:t>(Integer </a:t>
            </a:r>
            <a:r>
              <a:rPr lang="en-IN" dirty="0" err="1"/>
              <a:t>customerId</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AE207F33-4A44-0BD8-ACC0-8F300C15D141}"/>
              </a:ext>
            </a:extLst>
          </p:cNvPr>
          <p:cNvSpPr txBox="1"/>
          <p:nvPr/>
        </p:nvSpPr>
        <p:spPr>
          <a:xfrm>
            <a:off x="101337" y="2203218"/>
            <a:ext cx="11729302" cy="400110"/>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B29EA09-5503-A245-A5A5-BE1DFF236CBE}"/>
              </a:ext>
            </a:extLst>
          </p:cNvPr>
          <p:cNvSpPr txBox="1"/>
          <p:nvPr/>
        </p:nvSpPr>
        <p:spPr>
          <a:xfrm>
            <a:off x="104479" y="2603328"/>
            <a:ext cx="12192000" cy="3416320"/>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(Integer </a:t>
            </a:r>
            <a:r>
              <a:rPr lang="en-IN" dirty="0" err="1"/>
              <a:t>customerId</a:t>
            </a:r>
            <a:r>
              <a:rPr lang="en-IN" dirty="0"/>
              <a:t>) {</a:t>
            </a:r>
          </a:p>
          <a:p>
            <a:r>
              <a:rPr lang="en-IN" dirty="0"/>
              <a:t>		List&lt;</a:t>
            </a:r>
            <a:r>
              <a:rPr lang="en-IN" dirty="0" err="1"/>
              <a:t>CustomerDTO</a:t>
            </a:r>
            <a:r>
              <a:rPr lang="en-IN" dirty="0"/>
              <a:t>&gt; </a:t>
            </a:r>
            <a:r>
              <a:rPr lang="en-IN" dirty="0" err="1"/>
              <a:t>customerDTOs</a:t>
            </a:r>
            <a:r>
              <a:rPr lang="en-IN" dirty="0"/>
              <a:t> = null;</a:t>
            </a:r>
          </a:p>
          <a:p>
            <a:r>
              <a:rPr lang="en-IN" dirty="0"/>
              <a:t>		// Comment the below 3 lines while using named parameter</a:t>
            </a:r>
          </a:p>
          <a:p>
            <a:r>
              <a:rPr lang="en-IN" dirty="0"/>
              <a:t>		String </a:t>
            </a:r>
            <a:r>
              <a:rPr lang="en-IN" dirty="0" err="1"/>
              <a:t>queryString</a:t>
            </a:r>
            <a:r>
              <a:rPr lang="en-IN" dirty="0"/>
              <a:t> = "select c from Customer c where </a:t>
            </a:r>
            <a:r>
              <a:rPr lang="en-IN" dirty="0" err="1"/>
              <a:t>c.customerId</a:t>
            </a:r>
            <a:r>
              <a:rPr lang="en-IN" dirty="0"/>
              <a:t>=?1";</a:t>
            </a:r>
          </a:p>
          <a:p>
            <a:r>
              <a:rPr lang="en-IN" dirty="0"/>
              <a:t>		Query </a:t>
            </a:r>
            <a:r>
              <a:rPr lang="en-IN" dirty="0" err="1"/>
              <a:t>query</a:t>
            </a:r>
            <a:r>
              <a:rPr lang="en-IN" dirty="0"/>
              <a:t> = </a:t>
            </a:r>
            <a:r>
              <a:rPr lang="en-IN" dirty="0" err="1"/>
              <a:t>entityManager.createQuery</a:t>
            </a:r>
            <a:r>
              <a:rPr lang="en-IN" dirty="0"/>
              <a:t>(</a:t>
            </a:r>
            <a:r>
              <a:rPr lang="en-IN" dirty="0" err="1"/>
              <a:t>queryString</a:t>
            </a:r>
            <a:r>
              <a:rPr lang="en-IN" dirty="0"/>
              <a:t>);</a:t>
            </a:r>
          </a:p>
          <a:p>
            <a:r>
              <a:rPr lang="en-IN" dirty="0"/>
              <a:t>		</a:t>
            </a:r>
            <a:r>
              <a:rPr lang="en-IN" dirty="0" err="1"/>
              <a:t>query.setParameter</a:t>
            </a:r>
            <a:r>
              <a:rPr lang="en-IN" dirty="0"/>
              <a:t>(1, </a:t>
            </a:r>
            <a:r>
              <a:rPr lang="en-IN" dirty="0" err="1"/>
              <a:t>customerId</a:t>
            </a:r>
            <a:r>
              <a:rPr lang="en-IN" dirty="0"/>
              <a:t>);</a:t>
            </a:r>
          </a:p>
          <a:p>
            <a:r>
              <a:rPr lang="en-IN" dirty="0"/>
              <a:t>		</a:t>
            </a:r>
          </a:p>
        </p:txBody>
      </p:sp>
    </p:spTree>
    <p:extLst>
      <p:ext uri="{BB962C8B-B14F-4D97-AF65-F5344CB8AC3E}">
        <p14:creationId xmlns:p14="http://schemas.microsoft.com/office/powerpoint/2010/main" val="330240807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7A882C6-03F4-ADB7-449A-AAA93AEAE5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67A018E-88E2-929F-CECA-9DDE70DFE3AB}"/>
              </a:ext>
            </a:extLst>
          </p:cNvPr>
          <p:cNvSpPr>
            <a:spLocks noGrp="1"/>
          </p:cNvSpPr>
          <p:nvPr>
            <p:ph type="sldNum" sz="quarter" idx="12"/>
          </p:nvPr>
        </p:nvSpPr>
        <p:spPr/>
        <p:txBody>
          <a:bodyPr/>
          <a:lstStyle/>
          <a:p>
            <a:fld id="{4A777409-9C5A-4B07-8E32-19F22F7D558C}" type="slidenum">
              <a:rPr lang="en-IN" smtClean="0"/>
              <a:t>129</a:t>
            </a:fld>
            <a:endParaRPr lang="en-IN" dirty="0"/>
          </a:p>
        </p:txBody>
      </p:sp>
      <p:sp>
        <p:nvSpPr>
          <p:cNvPr id="5" name="TextBox 4">
            <a:extLst>
              <a:ext uri="{FF2B5EF4-FFF2-40B4-BE49-F238E27FC236}">
                <a16:creationId xmlns:a16="http://schemas.microsoft.com/office/drawing/2014/main" id="{F7BB0E3B-9211-7666-7AE0-ABC77C659222}"/>
              </a:ext>
            </a:extLst>
          </p:cNvPr>
          <p:cNvSpPr txBox="1"/>
          <p:nvPr/>
        </p:nvSpPr>
        <p:spPr>
          <a:xfrm>
            <a:off x="480768" y="812165"/>
            <a:ext cx="11937476" cy="5909310"/>
          </a:xfrm>
          <a:prstGeom prst="rect">
            <a:avLst/>
          </a:prstGeom>
          <a:noFill/>
        </p:spPr>
        <p:txBody>
          <a:bodyPr wrap="square">
            <a:spAutoFit/>
          </a:bodyPr>
          <a:lstStyle/>
          <a:p>
            <a:r>
              <a:rPr lang="en-IN" dirty="0"/>
              <a:t>// Uncomment the below code for using named parameter</a:t>
            </a:r>
          </a:p>
          <a:p>
            <a:r>
              <a:rPr lang="en-IN" dirty="0"/>
              <a:t>		/*</a:t>
            </a:r>
          </a:p>
          <a:p>
            <a:r>
              <a:rPr lang="en-IN" dirty="0"/>
              <a:t>		 * String </a:t>
            </a:r>
            <a:r>
              <a:rPr lang="en-IN" dirty="0" err="1"/>
              <a:t>queryString</a:t>
            </a:r>
            <a:endParaRPr lang="en-IN" dirty="0"/>
          </a:p>
          <a:p>
            <a:r>
              <a:rPr lang="en-IN" dirty="0"/>
              <a:t>		 * ="select c from Customer c where </a:t>
            </a:r>
            <a:r>
              <a:rPr lang="en-IN" dirty="0" err="1"/>
              <a:t>c.customerId</a:t>
            </a:r>
            <a:r>
              <a:rPr lang="en-IN" dirty="0"/>
              <a:t>=:</a:t>
            </a:r>
            <a:r>
              <a:rPr lang="en-IN" dirty="0" err="1"/>
              <a:t>customerId</a:t>
            </a:r>
            <a:r>
              <a:rPr lang="en-IN" dirty="0"/>
              <a:t>"; Query</a:t>
            </a:r>
          </a:p>
          <a:p>
            <a:r>
              <a:rPr lang="en-IN" dirty="0"/>
              <a:t>		 * query=</a:t>
            </a:r>
            <a:r>
              <a:rPr lang="en-IN" dirty="0" err="1"/>
              <a:t>entityManager.createQuery</a:t>
            </a:r>
            <a:r>
              <a:rPr lang="en-IN" dirty="0"/>
              <a:t>(</a:t>
            </a:r>
            <a:r>
              <a:rPr lang="en-IN" dirty="0" err="1"/>
              <a:t>queryString</a:t>
            </a:r>
            <a:r>
              <a:rPr lang="en-IN" dirty="0"/>
              <a:t>);</a:t>
            </a:r>
          </a:p>
          <a:p>
            <a:r>
              <a:rPr lang="en-IN" dirty="0"/>
              <a:t>		 * </a:t>
            </a:r>
            <a:r>
              <a:rPr lang="en-IN" dirty="0" err="1"/>
              <a:t>query.setParameter</a:t>
            </a:r>
            <a:r>
              <a:rPr lang="en-IN" dirty="0"/>
              <a:t>("</a:t>
            </a:r>
            <a:r>
              <a:rPr lang="en-IN" dirty="0" err="1"/>
              <a:t>customerId</a:t>
            </a:r>
            <a:r>
              <a:rPr lang="en-IN" dirty="0"/>
              <a:t>", </a:t>
            </a:r>
            <a:r>
              <a:rPr lang="en-IN" dirty="0" err="1"/>
              <a:t>customerId</a:t>
            </a:r>
            <a:r>
              <a:rPr lang="en-IN" dirty="0"/>
              <a:t>);</a:t>
            </a:r>
          </a:p>
          <a:p>
            <a:r>
              <a:rPr lang="en-IN" dirty="0"/>
              <a:t>		 */</a:t>
            </a:r>
          </a:p>
          <a:p>
            <a:r>
              <a:rPr lang="en-IN" dirty="0"/>
              <a:t>		List&lt;Customer&gt; customers = </a:t>
            </a:r>
            <a:r>
              <a:rPr lang="en-IN" dirty="0" err="1"/>
              <a:t>query.getResultList</a:t>
            </a:r>
            <a:r>
              <a:rPr lang="en-IN" dirty="0"/>
              <a:t>();</a:t>
            </a:r>
          </a:p>
          <a:p>
            <a:r>
              <a:rPr lang="en-IN" dirty="0"/>
              <a:t>		</a:t>
            </a:r>
            <a:r>
              <a:rPr lang="en-IN" dirty="0" err="1"/>
              <a:t>customerDTOs</a:t>
            </a:r>
            <a:r>
              <a:rPr lang="en-IN" dirty="0"/>
              <a:t> = new </a:t>
            </a:r>
            <a:r>
              <a:rPr lang="en-IN" dirty="0" err="1"/>
              <a:t>ArrayList</a:t>
            </a:r>
            <a:r>
              <a:rPr lang="en-IN" dirty="0"/>
              <a:t>&lt;&gt;();</a:t>
            </a:r>
          </a:p>
          <a:p>
            <a:r>
              <a:rPr lang="en-IN" dirty="0"/>
              <a:t>		for (Customer </a:t>
            </a:r>
            <a:r>
              <a:rPr lang="en-IN" dirty="0" err="1"/>
              <a:t>customer</a:t>
            </a:r>
            <a:r>
              <a:rPr lang="en-IN" dirty="0"/>
              <a:t> : customers)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customerDTO.setCity</a:t>
            </a:r>
            <a:r>
              <a:rPr lang="en-IN" dirty="0"/>
              <a:t>(</a:t>
            </a:r>
            <a:r>
              <a:rPr lang="en-IN" dirty="0" err="1"/>
              <a:t>customer.getCity</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a:t>
            </a:r>
          </a:p>
        </p:txBody>
      </p:sp>
    </p:spTree>
    <p:extLst>
      <p:ext uri="{BB962C8B-B14F-4D97-AF65-F5344CB8AC3E}">
        <p14:creationId xmlns:p14="http://schemas.microsoft.com/office/powerpoint/2010/main" val="3248441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98AB32-8E10-D4FE-FB51-F7CBBC127FC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6457955-9F15-3C74-4C5C-770D50859441}"/>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183FC6A9-DA2E-0A85-34B6-CBF7609863F3}"/>
              </a:ext>
            </a:extLst>
          </p:cNvPr>
          <p:cNvSpPr txBox="1"/>
          <p:nvPr/>
        </p:nvSpPr>
        <p:spPr>
          <a:xfrm>
            <a:off x="1069941" y="706540"/>
            <a:ext cx="10081967" cy="1754326"/>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//rest of the code</a:t>
            </a:r>
          </a:p>
          <a:p>
            <a:r>
              <a:rPr lang="en-IN" dirty="0"/>
              <a:t>}</a:t>
            </a:r>
          </a:p>
        </p:txBody>
      </p:sp>
      <p:sp>
        <p:nvSpPr>
          <p:cNvPr id="7" name="TextBox 6">
            <a:extLst>
              <a:ext uri="{FF2B5EF4-FFF2-40B4-BE49-F238E27FC236}">
                <a16:creationId xmlns:a16="http://schemas.microsoft.com/office/drawing/2014/main" id="{2751BE77-2DC4-FF2E-3DC0-5346E9B91891}"/>
              </a:ext>
            </a:extLst>
          </p:cNvPr>
          <p:cNvSpPr txBox="1"/>
          <p:nvPr/>
        </p:nvSpPr>
        <p:spPr>
          <a:xfrm>
            <a:off x="98982" y="2679644"/>
            <a:ext cx="11882486" cy="1323439"/>
          </a:xfrm>
          <a:prstGeom prst="rect">
            <a:avLst/>
          </a:prstGeom>
          <a:noFill/>
        </p:spPr>
        <p:txBody>
          <a:bodyPr wrap="square">
            <a:spAutoFit/>
          </a:bodyPr>
          <a:lstStyle/>
          <a:p>
            <a:r>
              <a:rPr lang="en-US" sz="2000" b="1" dirty="0">
                <a:solidFill>
                  <a:schemeClr val="tx1">
                    <a:lumMod val="65000"/>
                    <a:lumOff val="35000"/>
                  </a:schemeClr>
                </a:solidFill>
              </a:rPr>
              <a:t>@Table </a:t>
            </a:r>
            <a:r>
              <a:rPr lang="en-US" sz="2000" dirty="0">
                <a:solidFill>
                  <a:schemeClr val="tx1">
                    <a:lumMod val="65000"/>
                    <a:lumOff val="35000"/>
                  </a:schemeClr>
                </a:solidFill>
              </a:rPr>
              <a:t>: It specifies the table with which entity class is mapped. By default, entity class is mapped with a table which has same name as the class name. If entity class has to be mapped with a table whose name is different from class name then, this annotation is used. For example, if </a:t>
            </a:r>
            <a:r>
              <a:rPr lang="en-US" sz="2000" dirty="0" err="1">
                <a:solidFill>
                  <a:schemeClr val="tx1">
                    <a:lumMod val="65000"/>
                    <a:lumOff val="35000"/>
                  </a:schemeClr>
                </a:solidFill>
              </a:rPr>
              <a:t>CustomerDetails</a:t>
            </a:r>
            <a:r>
              <a:rPr lang="en-US" sz="2000" dirty="0">
                <a:solidFill>
                  <a:schemeClr val="tx1">
                    <a:lumMod val="65000"/>
                    <a:lumOff val="35000"/>
                  </a:schemeClr>
                </a:solidFill>
              </a:rPr>
              <a:t> class has to be mapped with customer table then the annotation needs to be used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94C84995-A077-525D-4E4C-ED6D53695D4D}"/>
              </a:ext>
            </a:extLst>
          </p:cNvPr>
          <p:cNvSpPr txBox="1"/>
          <p:nvPr/>
        </p:nvSpPr>
        <p:spPr>
          <a:xfrm>
            <a:off x="1069940" y="4148886"/>
            <a:ext cx="9949993" cy="2031325"/>
          </a:xfrm>
          <a:prstGeom prst="rect">
            <a:avLst/>
          </a:prstGeom>
          <a:noFill/>
        </p:spPr>
        <p:txBody>
          <a:bodyPr wrap="square">
            <a:spAutoFit/>
          </a:bodyPr>
          <a:lstStyle/>
          <a:p>
            <a:r>
              <a:rPr lang="en-IN" dirty="0"/>
              <a:t>@Entity</a:t>
            </a:r>
          </a:p>
          <a:p>
            <a:r>
              <a:rPr lang="en-IN" dirty="0"/>
              <a:t>@Table(name="customer")</a:t>
            </a:r>
          </a:p>
          <a:p>
            <a:r>
              <a:rPr lang="en-IN" dirty="0"/>
              <a:t>public class </a:t>
            </a:r>
            <a:r>
              <a:rPr lang="en-IN" dirty="0" err="1"/>
              <a:t>CustomerDetails</a:t>
            </a:r>
            <a:r>
              <a:rPr lang="en-IN" dirty="0"/>
              <a:t> {</a:t>
            </a:r>
          </a:p>
          <a:p>
            <a:r>
              <a:rPr lang="en-IN" dirty="0"/>
              <a:t>    @Id</a:t>
            </a:r>
          </a:p>
          <a:p>
            <a:r>
              <a:rPr lang="en-IN" dirty="0"/>
              <a:t>    private Integer </a:t>
            </a:r>
            <a:r>
              <a:rPr lang="en-IN" dirty="0" err="1"/>
              <a:t>customerId</a:t>
            </a:r>
            <a:r>
              <a:rPr lang="en-IN" dirty="0"/>
              <a:t>;</a:t>
            </a:r>
          </a:p>
          <a:p>
            <a:r>
              <a:rPr lang="en-IN" dirty="0"/>
              <a:t>	//rest of the code</a:t>
            </a:r>
          </a:p>
          <a:p>
            <a:r>
              <a:rPr lang="en-IN" dirty="0"/>
              <a:t>}</a:t>
            </a:r>
          </a:p>
        </p:txBody>
      </p:sp>
    </p:spTree>
    <p:extLst>
      <p:ext uri="{BB962C8B-B14F-4D97-AF65-F5344CB8AC3E}">
        <p14:creationId xmlns:p14="http://schemas.microsoft.com/office/powerpoint/2010/main" val="14565092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B371B7-1D9E-FD94-3F44-443B594643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5C866B8-72D1-60B2-588F-22FDBBCC0B4B}"/>
              </a:ext>
            </a:extLst>
          </p:cNvPr>
          <p:cNvSpPr>
            <a:spLocks noGrp="1"/>
          </p:cNvSpPr>
          <p:nvPr>
            <p:ph type="sldNum" sz="quarter" idx="12"/>
          </p:nvPr>
        </p:nvSpPr>
        <p:spPr/>
        <p:txBody>
          <a:bodyPr/>
          <a:lstStyle/>
          <a:p>
            <a:fld id="{4A777409-9C5A-4B07-8E32-19F22F7D558C}" type="slidenum">
              <a:rPr lang="en-IN" smtClean="0"/>
              <a:t>130</a:t>
            </a:fld>
            <a:endParaRPr lang="en-IN" dirty="0"/>
          </a:p>
        </p:txBody>
      </p:sp>
      <p:sp>
        <p:nvSpPr>
          <p:cNvPr id="5" name="TextBox 4">
            <a:extLst>
              <a:ext uri="{FF2B5EF4-FFF2-40B4-BE49-F238E27FC236}">
                <a16:creationId xmlns:a16="http://schemas.microsoft.com/office/drawing/2014/main" id="{97E80AAB-2B9B-A858-2928-BCBAC716D706}"/>
              </a:ext>
            </a:extLst>
          </p:cNvPr>
          <p:cNvSpPr txBox="1"/>
          <p:nvPr/>
        </p:nvSpPr>
        <p:spPr>
          <a:xfrm>
            <a:off x="989029" y="478113"/>
            <a:ext cx="10364771" cy="707886"/>
          </a:xfrm>
          <a:prstGeom prst="rect">
            <a:avLst/>
          </a:prstGeom>
          <a:noFill/>
        </p:spPr>
        <p:txBody>
          <a:bodyPr wrap="square">
            <a:spAutoFit/>
          </a:bodyPr>
          <a:lstStyle/>
          <a:p>
            <a:r>
              <a:rPr lang="en-US" sz="2000" b="1" dirty="0">
                <a:solidFill>
                  <a:schemeClr val="tx1">
                    <a:lumMod val="65000"/>
                    <a:lumOff val="35000"/>
                  </a:schemeClr>
                </a:solidFill>
              </a:rPr>
              <a:t>Step 10:</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4E43D92-4B97-34AD-4918-57119DE8F6E5}"/>
              </a:ext>
            </a:extLst>
          </p:cNvPr>
          <p:cNvSpPr txBox="1"/>
          <p:nvPr/>
        </p:nvSpPr>
        <p:spPr>
          <a:xfrm>
            <a:off x="249810" y="1309855"/>
            <a:ext cx="11354585" cy="1200329"/>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List&lt;</a:t>
            </a:r>
            <a:r>
              <a:rPr lang="en-IN" dirty="0" err="1"/>
              <a:t>CustomerDTO</a:t>
            </a:r>
            <a:r>
              <a:rPr lang="en-IN" dirty="0"/>
              <a:t>&gt; </a:t>
            </a:r>
            <a:r>
              <a:rPr lang="en-IN" dirty="0" err="1"/>
              <a:t>getCustomerdetails</a:t>
            </a:r>
            <a:r>
              <a:rPr lang="en-IN" dirty="0"/>
              <a:t>(Integer </a:t>
            </a:r>
            <a:r>
              <a:rPr lang="en-IN" dirty="0" err="1"/>
              <a:t>customerId</a:t>
            </a:r>
            <a:r>
              <a:rPr lang="en-IN" dirty="0"/>
              <a:t>) throws </a:t>
            </a:r>
            <a:r>
              <a:rPr lang="en-IN" dirty="0" err="1"/>
              <a:t>hndBankException</a:t>
            </a:r>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E866E5FA-7162-B1B3-2B5F-A864B8AFFBAE}"/>
              </a:ext>
            </a:extLst>
          </p:cNvPr>
          <p:cNvSpPr txBox="1"/>
          <p:nvPr/>
        </p:nvSpPr>
        <p:spPr>
          <a:xfrm>
            <a:off x="989028" y="2785916"/>
            <a:ext cx="11011293" cy="400110"/>
          </a:xfrm>
          <a:prstGeom prst="rect">
            <a:avLst/>
          </a:prstGeom>
          <a:noFill/>
        </p:spPr>
        <p:txBody>
          <a:bodyPr wrap="square">
            <a:spAutoFit/>
          </a:bodyPr>
          <a:lstStyle/>
          <a:p>
            <a:r>
              <a:rPr lang="en-US" sz="2000" b="1" dirty="0">
                <a:solidFill>
                  <a:schemeClr val="tx1">
                    <a:lumMod val="65000"/>
                    <a:lumOff val="35000"/>
                  </a:schemeClr>
                </a:solidFill>
              </a:rPr>
              <a:t>Step 11:</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CFF258C-D14A-215B-D28A-FF9198A1BE07}"/>
              </a:ext>
            </a:extLst>
          </p:cNvPr>
          <p:cNvSpPr txBox="1"/>
          <p:nvPr/>
        </p:nvSpPr>
        <p:spPr>
          <a:xfrm>
            <a:off x="70701" y="3399591"/>
            <a:ext cx="12050598" cy="3139321"/>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(Integer </a:t>
            </a:r>
            <a:r>
              <a:rPr lang="en-IN" dirty="0" err="1"/>
              <a:t>customerId</a:t>
            </a:r>
            <a:r>
              <a:rPr lang="en-IN" dirty="0"/>
              <a:t>) throws </a:t>
            </a:r>
            <a:r>
              <a:rPr lang="en-IN" dirty="0" err="1"/>
              <a:t>hndBankException</a:t>
            </a:r>
            <a:r>
              <a:rPr lang="en-IN" dirty="0"/>
              <a:t> {</a:t>
            </a:r>
          </a:p>
          <a:p>
            <a:r>
              <a:rPr lang="en-IN" dirty="0"/>
              <a:t>		return </a:t>
            </a:r>
            <a:r>
              <a:rPr lang="en-IN" dirty="0" err="1"/>
              <a:t>customerRepository.getCustomerdetails</a:t>
            </a:r>
            <a:r>
              <a:rPr lang="en-IN" dirty="0"/>
              <a:t>(</a:t>
            </a:r>
            <a:r>
              <a:rPr lang="en-IN" dirty="0" err="1"/>
              <a:t>customerId</a:t>
            </a:r>
            <a:r>
              <a:rPr lang="en-IN" dirty="0"/>
              <a:t>);</a:t>
            </a:r>
          </a:p>
          <a:p>
            <a:r>
              <a:rPr lang="en-IN" dirty="0"/>
              <a:t>	}	</a:t>
            </a:r>
          </a:p>
          <a:p>
            <a:r>
              <a:rPr lang="en-IN" dirty="0"/>
              <a:t>}</a:t>
            </a:r>
          </a:p>
        </p:txBody>
      </p:sp>
    </p:spTree>
    <p:extLst>
      <p:ext uri="{BB962C8B-B14F-4D97-AF65-F5344CB8AC3E}">
        <p14:creationId xmlns:p14="http://schemas.microsoft.com/office/powerpoint/2010/main" val="348890250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835239-E260-F431-69CE-02DE8A845E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E8E5CF-9A36-CD97-FEB4-D061002F94AC}"/>
              </a:ext>
            </a:extLst>
          </p:cNvPr>
          <p:cNvSpPr>
            <a:spLocks noGrp="1"/>
          </p:cNvSpPr>
          <p:nvPr>
            <p:ph type="sldNum" sz="quarter" idx="12"/>
          </p:nvPr>
        </p:nvSpPr>
        <p:spPr/>
        <p:txBody>
          <a:bodyPr/>
          <a:lstStyle/>
          <a:p>
            <a:fld id="{4A777409-9C5A-4B07-8E32-19F22F7D558C}" type="slidenum">
              <a:rPr lang="en-IN" smtClean="0"/>
              <a:t>131</a:t>
            </a:fld>
            <a:endParaRPr lang="en-IN" dirty="0"/>
          </a:p>
        </p:txBody>
      </p:sp>
      <p:sp>
        <p:nvSpPr>
          <p:cNvPr id="5" name="TextBox 4">
            <a:extLst>
              <a:ext uri="{FF2B5EF4-FFF2-40B4-BE49-F238E27FC236}">
                <a16:creationId xmlns:a16="http://schemas.microsoft.com/office/drawing/2014/main" id="{0FA29279-2484-C8D2-53FB-9DDE30ADB6D0}"/>
              </a:ext>
            </a:extLst>
          </p:cNvPr>
          <p:cNvSpPr txBox="1"/>
          <p:nvPr/>
        </p:nvSpPr>
        <p:spPr>
          <a:xfrm>
            <a:off x="989028" y="541198"/>
            <a:ext cx="8814847" cy="400110"/>
          </a:xfrm>
          <a:prstGeom prst="rect">
            <a:avLst/>
          </a:prstGeom>
          <a:noFill/>
        </p:spPr>
        <p:txBody>
          <a:bodyPr wrap="square">
            <a:spAutoFit/>
          </a:bodyPr>
          <a:lstStyle/>
          <a:p>
            <a:r>
              <a:rPr lang="en-US" sz="2000" b="1" dirty="0">
                <a:solidFill>
                  <a:schemeClr val="tx1">
                    <a:lumMod val="65000"/>
                    <a:lumOff val="35000"/>
                  </a:schemeClr>
                </a:solidFill>
              </a:rPr>
              <a:t>Step 12: </a:t>
            </a:r>
            <a:r>
              <a:rPr lang="en-US" sz="2000" dirty="0">
                <a:solidFill>
                  <a:schemeClr val="tx1">
                    <a:lumMod val="65000"/>
                    <a:lumOff val="35000"/>
                  </a:schemeClr>
                </a:solidFill>
              </a:rPr>
              <a:t>Modify the Application class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EEE4FDC-6BE3-29E7-E465-9242F29EF34D}"/>
              </a:ext>
            </a:extLst>
          </p:cNvPr>
          <p:cNvSpPr txBox="1"/>
          <p:nvPr/>
        </p:nvSpPr>
        <p:spPr>
          <a:xfrm>
            <a:off x="190107" y="1041617"/>
            <a:ext cx="11811785" cy="5909310"/>
          </a:xfrm>
          <a:prstGeom prst="rect">
            <a:avLst/>
          </a:prstGeom>
          <a:noFill/>
        </p:spPr>
        <p:txBody>
          <a:bodyPr wrap="square">
            <a:spAutoFit/>
          </a:bodyPr>
          <a:lstStyle/>
          <a:p>
            <a:r>
              <a:rPr lang="en-IN" sz="1400" dirty="0"/>
              <a:t>@SpringBootApplication</a:t>
            </a:r>
          </a:p>
          <a:p>
            <a:r>
              <a:rPr lang="en-IN" sz="1400" dirty="0"/>
              <a:t>public class </a:t>
            </a:r>
            <a:r>
              <a:rPr lang="en-IN" sz="1400" dirty="0" err="1"/>
              <a:t>DemoSpringBootJpqlSelectApplication</a:t>
            </a:r>
            <a:r>
              <a:rPr lang="en-IN" sz="1400" dirty="0"/>
              <a:t> implements </a:t>
            </a:r>
            <a:r>
              <a:rPr lang="en-IN" sz="1400" dirty="0" err="1"/>
              <a:t>CommandLineRunner</a:t>
            </a:r>
            <a:r>
              <a:rPr lang="en-IN" sz="1400" dirty="0"/>
              <a:t> {</a:t>
            </a:r>
          </a:p>
          <a:p>
            <a:r>
              <a:rPr lang="en-IN" sz="1400" dirty="0"/>
              <a:t>	private static final Log LOGGER = </a:t>
            </a:r>
            <a:r>
              <a:rPr lang="en-IN" sz="1400" dirty="0" err="1"/>
              <a:t>LogFactory.getLog</a:t>
            </a:r>
            <a:r>
              <a:rPr lang="en-IN" sz="1400" dirty="0"/>
              <a:t>(</a:t>
            </a:r>
            <a:r>
              <a:rPr lang="en-IN" sz="1400" dirty="0" err="1"/>
              <a:t>DemoSpringBootJpqlSelectApplication.class</a:t>
            </a:r>
            <a:r>
              <a:rPr lang="en-IN" sz="1400" dirty="0"/>
              <a:t>);</a:t>
            </a:r>
          </a:p>
          <a:p>
            <a:r>
              <a:rPr lang="en-IN" sz="1400" dirty="0"/>
              <a:t>	@Autowired</a:t>
            </a:r>
          </a:p>
          <a:p>
            <a:r>
              <a:rPr lang="en-IN" sz="1400" dirty="0"/>
              <a:t>	</a:t>
            </a:r>
            <a:r>
              <a:rPr lang="en-IN" sz="1400" dirty="0" err="1"/>
              <a:t>CustomerService</a:t>
            </a:r>
            <a:r>
              <a:rPr lang="en-IN" sz="1400" dirty="0"/>
              <a:t> service;</a:t>
            </a:r>
          </a:p>
          <a:p>
            <a:r>
              <a:rPr lang="en-IN" sz="1400" dirty="0"/>
              <a:t>	@Autowired</a:t>
            </a:r>
          </a:p>
          <a:p>
            <a:r>
              <a:rPr lang="en-IN" sz="1400" dirty="0"/>
              <a:t>	Environment </a:t>
            </a:r>
            <a:r>
              <a:rPr lang="en-IN" sz="1400" dirty="0" err="1"/>
              <a:t>environment</a:t>
            </a:r>
            <a:r>
              <a:rPr lang="en-IN" sz="1400" dirty="0"/>
              <a:t>;</a:t>
            </a:r>
          </a:p>
          <a:p>
            <a:r>
              <a:rPr lang="en-IN" sz="1400" dirty="0"/>
              <a:t>	public static void main(String[] </a:t>
            </a:r>
            <a:r>
              <a:rPr lang="en-IN" sz="1400" dirty="0" err="1"/>
              <a:t>args</a:t>
            </a:r>
            <a:r>
              <a:rPr lang="en-IN" sz="1400" dirty="0"/>
              <a:t>) {</a:t>
            </a:r>
          </a:p>
          <a:p>
            <a:r>
              <a:rPr lang="en-IN" sz="1400" dirty="0"/>
              <a:t>		</a:t>
            </a:r>
            <a:r>
              <a:rPr lang="en-IN" sz="1400" dirty="0" err="1"/>
              <a:t>SpringApplication.run</a:t>
            </a:r>
            <a:r>
              <a:rPr lang="en-IN" sz="1400" dirty="0"/>
              <a:t>(</a:t>
            </a:r>
            <a:r>
              <a:rPr lang="en-IN" sz="1400" dirty="0" err="1"/>
              <a:t>DemoSpringBootJpqlSelectApplication.class</a:t>
            </a:r>
            <a:r>
              <a:rPr lang="en-IN" sz="1400" dirty="0"/>
              <a:t>, </a:t>
            </a:r>
            <a:r>
              <a:rPr lang="en-IN" sz="1400" dirty="0" err="1"/>
              <a:t>args</a:t>
            </a:r>
            <a:r>
              <a:rPr lang="en-IN" sz="1400" dirty="0"/>
              <a:t>);</a:t>
            </a:r>
          </a:p>
          <a:p>
            <a:r>
              <a:rPr lang="en-IN" sz="1400" dirty="0"/>
              <a:t>	}</a:t>
            </a:r>
          </a:p>
          <a:p>
            <a:r>
              <a:rPr lang="en-IN" sz="1400" dirty="0"/>
              <a:t>	@Override</a:t>
            </a:r>
          </a:p>
          <a:p>
            <a:r>
              <a:rPr lang="en-IN" sz="1400" dirty="0"/>
              <a:t>	public void run(String... </a:t>
            </a:r>
            <a:r>
              <a:rPr lang="en-IN" sz="1400" dirty="0" err="1"/>
              <a:t>args</a:t>
            </a:r>
            <a:r>
              <a:rPr lang="en-IN" sz="1400" dirty="0"/>
              <a:t>) throws Exception {</a:t>
            </a:r>
          </a:p>
          <a:p>
            <a:r>
              <a:rPr lang="en-IN" sz="1400" dirty="0"/>
              <a:t>		</a:t>
            </a:r>
            <a:r>
              <a:rPr lang="en-IN" sz="1400" dirty="0" err="1"/>
              <a:t>getCustomerdetails</a:t>
            </a:r>
            <a:r>
              <a:rPr lang="en-IN" sz="1400" dirty="0"/>
              <a:t>();</a:t>
            </a:r>
          </a:p>
          <a:p>
            <a:r>
              <a:rPr lang="en-IN" sz="1400" dirty="0"/>
              <a:t>	}</a:t>
            </a:r>
          </a:p>
          <a:p>
            <a:r>
              <a:rPr lang="en-IN" sz="1400" dirty="0"/>
              <a:t>	public void </a:t>
            </a:r>
            <a:r>
              <a:rPr lang="en-IN" sz="1400" dirty="0" err="1"/>
              <a:t>getCustomerdetails</a:t>
            </a:r>
            <a:r>
              <a:rPr lang="en-IN" sz="1400" dirty="0"/>
              <a:t>() {</a:t>
            </a:r>
          </a:p>
          <a:p>
            <a:r>
              <a:rPr lang="en-IN" sz="1400" dirty="0"/>
              <a:t>		try {</a:t>
            </a:r>
          </a:p>
          <a:p>
            <a:r>
              <a:rPr lang="en-IN" sz="1400" dirty="0"/>
              <a:t>			List&lt;</a:t>
            </a:r>
            <a:r>
              <a:rPr lang="en-IN" sz="1400" dirty="0" err="1"/>
              <a:t>CustomerDTO</a:t>
            </a:r>
            <a:r>
              <a:rPr lang="en-IN" sz="1400" dirty="0"/>
              <a:t>&gt; </a:t>
            </a:r>
            <a:r>
              <a:rPr lang="en-IN" sz="1400" dirty="0" err="1"/>
              <a:t>customerDTOs</a:t>
            </a:r>
            <a:r>
              <a:rPr lang="en-IN" sz="1400" dirty="0"/>
              <a:t> = </a:t>
            </a:r>
            <a:r>
              <a:rPr lang="en-IN" sz="1400" dirty="0" err="1"/>
              <a:t>service.getCustomerdetails</a:t>
            </a:r>
            <a:r>
              <a:rPr lang="en-IN" sz="1400" dirty="0"/>
              <a:t>(1001);</a:t>
            </a:r>
          </a:p>
          <a:p>
            <a:r>
              <a:rPr lang="en-IN" sz="1400" dirty="0"/>
              <a:t>			for (</a:t>
            </a:r>
            <a:r>
              <a:rPr lang="en-IN" sz="1400" dirty="0" err="1"/>
              <a:t>CustomerDTO</a:t>
            </a:r>
            <a:r>
              <a:rPr lang="en-IN" sz="1400" dirty="0"/>
              <a:t> </a:t>
            </a:r>
            <a:r>
              <a:rPr lang="en-IN" sz="1400" dirty="0" err="1"/>
              <a:t>customerDTO</a:t>
            </a:r>
            <a:r>
              <a:rPr lang="en-IN" sz="1400" dirty="0"/>
              <a:t> : </a:t>
            </a:r>
            <a:r>
              <a:rPr lang="en-IN" sz="1400" dirty="0" err="1"/>
              <a:t>customerDTOs</a:t>
            </a:r>
            <a:r>
              <a:rPr lang="en-IN" sz="1400" dirty="0"/>
              <a:t>) {</a:t>
            </a:r>
          </a:p>
          <a:p>
            <a:r>
              <a:rPr lang="en-IN" sz="1400" dirty="0"/>
              <a:t>				LOGGER.info(</a:t>
            </a:r>
            <a:r>
              <a:rPr lang="en-IN" sz="1400" dirty="0" err="1"/>
              <a:t>customerDTO</a:t>
            </a:r>
            <a:r>
              <a:rPr lang="en-IN" sz="1400" dirty="0"/>
              <a:t>);</a:t>
            </a:r>
          </a:p>
          <a:p>
            <a:r>
              <a:rPr lang="en-IN" sz="1400" dirty="0"/>
              <a:t>			}</a:t>
            </a:r>
          </a:p>
          <a:p>
            <a:r>
              <a:rPr lang="en-IN" sz="1400" dirty="0"/>
              <a:t>		} catch (Exception e) {</a:t>
            </a:r>
          </a:p>
          <a:p>
            <a:r>
              <a:rPr lang="en-IN" sz="1400" dirty="0"/>
              <a:t>			String message = </a:t>
            </a:r>
            <a:r>
              <a:rPr lang="en-IN" sz="1400" dirty="0" err="1"/>
              <a:t>environment.getProperty</a:t>
            </a:r>
            <a:r>
              <a:rPr lang="en-IN" sz="1400" dirty="0"/>
              <a:t>(</a:t>
            </a:r>
            <a:r>
              <a:rPr lang="en-IN" sz="1400" dirty="0" err="1"/>
              <a:t>e.getMessage</a:t>
            </a:r>
            <a:r>
              <a:rPr lang="en-IN" sz="1400" dirty="0"/>
              <a:t>(),</a:t>
            </a:r>
          </a:p>
          <a:p>
            <a:r>
              <a:rPr lang="en-IN" sz="1400" dirty="0"/>
              <a:t>					"Some exception </a:t>
            </a:r>
            <a:r>
              <a:rPr lang="en-IN" sz="1400" dirty="0" err="1"/>
              <a:t>occured</a:t>
            </a:r>
            <a:r>
              <a:rPr lang="en-IN" sz="1400" dirty="0"/>
              <a:t>. Please check log file for more details!!");</a:t>
            </a:r>
          </a:p>
          <a:p>
            <a:r>
              <a:rPr lang="en-IN" sz="1400" dirty="0"/>
              <a:t>			LOGGER.info(message);</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366222887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91F4F0-73FC-C1EE-C697-7C16C087E2A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D42AE19-2727-7EC4-0357-7CEDF23560B4}"/>
              </a:ext>
            </a:extLst>
          </p:cNvPr>
          <p:cNvSpPr>
            <a:spLocks noGrp="1"/>
          </p:cNvSpPr>
          <p:nvPr>
            <p:ph type="sldNum" sz="quarter" idx="12"/>
          </p:nvPr>
        </p:nvSpPr>
        <p:spPr/>
        <p:txBody>
          <a:bodyPr/>
          <a:lstStyle/>
          <a:p>
            <a:fld id="{4A777409-9C5A-4B07-8E32-19F22F7D558C}" type="slidenum">
              <a:rPr lang="en-IN" smtClean="0"/>
              <a:t>132</a:t>
            </a:fld>
            <a:endParaRPr lang="en-IN" dirty="0"/>
          </a:p>
        </p:txBody>
      </p:sp>
      <p:sp>
        <p:nvSpPr>
          <p:cNvPr id="5" name="TextBox 4">
            <a:extLst>
              <a:ext uri="{FF2B5EF4-FFF2-40B4-BE49-F238E27FC236}">
                <a16:creationId xmlns:a16="http://schemas.microsoft.com/office/drawing/2014/main" id="{F4FECD39-D645-94C8-2775-20B16F3FE344}"/>
              </a:ext>
            </a:extLst>
          </p:cNvPr>
          <p:cNvSpPr txBox="1"/>
          <p:nvPr/>
        </p:nvSpPr>
        <p:spPr>
          <a:xfrm>
            <a:off x="909686" y="616611"/>
            <a:ext cx="10444114" cy="400110"/>
          </a:xfrm>
          <a:prstGeom prst="rect">
            <a:avLst/>
          </a:prstGeom>
          <a:noFill/>
        </p:spPr>
        <p:txBody>
          <a:bodyPr wrap="square">
            <a:spAutoFit/>
          </a:bodyPr>
          <a:lstStyle/>
          <a:p>
            <a:r>
              <a:rPr lang="en-US" sz="2000" b="1" dirty="0">
                <a:solidFill>
                  <a:schemeClr val="tx1">
                    <a:lumMod val="65000"/>
                    <a:lumOff val="35000"/>
                  </a:schemeClr>
                </a:solidFill>
              </a:rPr>
              <a:t>Step 13:</a:t>
            </a:r>
            <a:r>
              <a:rPr lang="en-US" sz="2000" dirty="0">
                <a:solidFill>
                  <a:schemeClr val="tx1">
                    <a:lumMod val="65000"/>
                    <a:lumOff val="35000"/>
                  </a:schemeClr>
                </a:solidFill>
              </a:rPr>
              <a:t> Execute the application</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7D9F5F8-58E4-D7C3-70DE-8026A4184091}"/>
              </a:ext>
            </a:extLst>
          </p:cNvPr>
          <p:cNvSpPr txBox="1"/>
          <p:nvPr/>
        </p:nvSpPr>
        <p:spPr>
          <a:xfrm>
            <a:off x="98981" y="1044260"/>
            <a:ext cx="6099142" cy="461665"/>
          </a:xfrm>
          <a:prstGeom prst="rect">
            <a:avLst/>
          </a:prstGeom>
          <a:noFill/>
        </p:spPr>
        <p:txBody>
          <a:bodyPr wrap="square">
            <a:spAutoFit/>
          </a:bodyPr>
          <a:lstStyle/>
          <a:p>
            <a:r>
              <a:rPr lang="en-US" sz="2400" b="1" dirty="0"/>
              <a:t>WHERE clause JPQL Operators - Demo </a:t>
            </a:r>
          </a:p>
        </p:txBody>
      </p:sp>
      <p:sp>
        <p:nvSpPr>
          <p:cNvPr id="9" name="TextBox 8">
            <a:extLst>
              <a:ext uri="{FF2B5EF4-FFF2-40B4-BE49-F238E27FC236}">
                <a16:creationId xmlns:a16="http://schemas.microsoft.com/office/drawing/2014/main" id="{B63CB0CA-83A9-6D3E-C687-B5DEF923138F}"/>
              </a:ext>
            </a:extLst>
          </p:cNvPr>
          <p:cNvSpPr txBox="1"/>
          <p:nvPr/>
        </p:nvSpPr>
        <p:spPr>
          <a:xfrm>
            <a:off x="98981" y="1533465"/>
            <a:ext cx="11882487" cy="5324535"/>
          </a:xfrm>
          <a:prstGeom prst="rect">
            <a:avLst/>
          </a:prstGeom>
          <a:noFill/>
        </p:spPr>
        <p:txBody>
          <a:bodyPr wrap="square">
            <a:spAutoFit/>
          </a:bodyPr>
          <a:lstStyle/>
          <a:p>
            <a:r>
              <a:rPr lang="en-IN" sz="2000" b="1" dirty="0">
                <a:solidFill>
                  <a:schemeClr val="tx1">
                    <a:lumMod val="65000"/>
                    <a:lumOff val="35000"/>
                  </a:schemeClr>
                </a:solidFill>
              </a:rPr>
              <a:t>Objective:</a:t>
            </a:r>
            <a:endParaRPr lang="en-IN" sz="2000" dirty="0">
              <a:solidFill>
                <a:schemeClr val="tx1">
                  <a:lumMod val="65000"/>
                  <a:lumOff val="35000"/>
                </a:schemeClr>
              </a:solidFill>
            </a:endParaRPr>
          </a:p>
          <a:p>
            <a:r>
              <a:rPr lang="en-IN" sz="2000" dirty="0">
                <a:solidFill>
                  <a:schemeClr val="tx1">
                    <a:lumMod val="65000"/>
                    <a:lumOff val="35000"/>
                  </a:schemeClr>
                </a:solidFill>
              </a:rPr>
              <a:t>To perform WHERE operation using JPQL in JPA with Spring Boot.</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Steps:</a:t>
            </a:r>
            <a:endParaRPr lang="en-IN" sz="2000" dirty="0">
              <a:solidFill>
                <a:schemeClr val="tx1">
                  <a:lumMod val="65000"/>
                  <a:lumOff val="35000"/>
                </a:schemeClr>
              </a:solidFill>
            </a:endParaRPr>
          </a:p>
          <a:p>
            <a:r>
              <a:rPr lang="en-IN" sz="2000" b="1" dirty="0">
                <a:solidFill>
                  <a:schemeClr val="tx1">
                    <a:lumMod val="65000"/>
                    <a:lumOff val="35000"/>
                  </a:schemeClr>
                </a:solidFill>
              </a:rPr>
              <a:t>Step 1:</a:t>
            </a:r>
            <a:r>
              <a:rPr lang="en-IN" sz="2000" dirty="0">
                <a:solidFill>
                  <a:schemeClr val="tx1">
                    <a:lumMod val="65000"/>
                    <a:lumOff val="35000"/>
                  </a:schemeClr>
                </a:solidFill>
              </a:rPr>
              <a:t> Create a Spring Boot project</a:t>
            </a:r>
          </a:p>
          <a:p>
            <a:r>
              <a:rPr lang="en-IN" sz="2000" dirty="0">
                <a:solidFill>
                  <a:schemeClr val="tx1">
                    <a:lumMod val="65000"/>
                    <a:lumOff val="35000"/>
                  </a:schemeClr>
                </a:solidFill>
              </a:rPr>
              <a:t>Using Spring </a:t>
            </a:r>
            <a:r>
              <a:rPr lang="en-IN" sz="2000" dirty="0" err="1">
                <a:solidFill>
                  <a:schemeClr val="tx1">
                    <a:lumMod val="65000"/>
                    <a:lumOff val="35000"/>
                  </a:schemeClr>
                </a:solidFill>
              </a:rPr>
              <a:t>Initializr</a:t>
            </a:r>
            <a:r>
              <a:rPr lang="en-IN"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IN"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IN" sz="2000" dirty="0">
                <a:solidFill>
                  <a:schemeClr val="tx1">
                    <a:lumMod val="65000"/>
                    <a:lumOff val="35000"/>
                  </a:schemeClr>
                </a:solidFill>
              </a:rPr>
              <a:t>Group: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Artifact: </a:t>
            </a:r>
            <a:r>
              <a:rPr lang="en-IN" sz="2000" dirty="0" err="1">
                <a:solidFill>
                  <a:schemeClr val="tx1">
                    <a:lumMod val="65000"/>
                    <a:lumOff val="35000"/>
                  </a:schemeClr>
                </a:solidFill>
              </a:rPr>
              <a:t>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err="1">
                <a:solidFill>
                  <a:schemeClr val="tx1">
                    <a:lumMod val="65000"/>
                    <a:lumOff val="35000"/>
                  </a:schemeClr>
                </a:solidFill>
              </a:rPr>
              <a:t>Name:Demo_SpringBoot_JPQLSelect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Package name: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Java Version: 17</a:t>
            </a:r>
          </a:p>
          <a:p>
            <a:pPr>
              <a:buFont typeface="Arial" panose="020B0604020202020204" pitchFamily="34" charset="0"/>
              <a:buChar char="•"/>
            </a:pPr>
            <a:r>
              <a:rPr lang="en-IN" sz="2000" dirty="0">
                <a:solidFill>
                  <a:schemeClr val="tx1">
                    <a:lumMod val="65000"/>
                    <a:lumOff val="35000"/>
                  </a:schemeClr>
                </a:solidFill>
              </a:rPr>
              <a:t>Dependencies: Spring Data JPA and MySQL Driver</a:t>
            </a:r>
          </a:p>
          <a:p>
            <a:r>
              <a:rPr lang="en-IN" sz="2000" dirty="0">
                <a:solidFill>
                  <a:schemeClr val="tx1">
                    <a:lumMod val="65000"/>
                    <a:lumOff val="35000"/>
                  </a:schemeClr>
                </a:solidFill>
              </a:rPr>
              <a:t>Now import this project in Eclipse.</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 2:</a:t>
            </a:r>
            <a:r>
              <a:rPr lang="en-IN" sz="2000" dirty="0">
                <a:solidFill>
                  <a:schemeClr val="tx1">
                    <a:lumMod val="65000"/>
                    <a:lumOff val="35000"/>
                  </a:schemeClr>
                </a:solidFill>
              </a:rPr>
              <a:t> Open </a:t>
            </a:r>
            <a:r>
              <a:rPr lang="en-IN" sz="2000" dirty="0" err="1">
                <a:solidFill>
                  <a:schemeClr val="tx1">
                    <a:lumMod val="65000"/>
                    <a:lumOff val="35000"/>
                  </a:schemeClr>
                </a:solidFill>
              </a:rPr>
              <a:t>application.properties</a:t>
            </a:r>
            <a:r>
              <a:rPr lang="en-IN" sz="2000" dirty="0">
                <a:solidFill>
                  <a:schemeClr val="tx1">
                    <a:lumMod val="65000"/>
                    <a:lumOff val="35000"/>
                  </a:schemeClr>
                </a:solidFill>
              </a:rPr>
              <a:t> in </a:t>
            </a:r>
            <a:r>
              <a:rPr lang="en-IN" sz="2000" dirty="0" err="1">
                <a:solidFill>
                  <a:schemeClr val="tx1">
                    <a:lumMod val="65000"/>
                    <a:lumOff val="35000"/>
                  </a:schemeClr>
                </a:solidFill>
              </a:rPr>
              <a:t>src</a:t>
            </a:r>
            <a:r>
              <a:rPr lang="en-IN" sz="2000" dirty="0">
                <a:solidFill>
                  <a:schemeClr val="tx1">
                    <a:lumMod val="65000"/>
                    <a:lumOff val="35000"/>
                  </a:schemeClr>
                </a:solidFill>
              </a:rPr>
              <a:t>/main/resources folder and add following properties for MySQL and JPA:</a:t>
            </a:r>
          </a:p>
        </p:txBody>
      </p:sp>
    </p:spTree>
    <p:extLst>
      <p:ext uri="{BB962C8B-B14F-4D97-AF65-F5344CB8AC3E}">
        <p14:creationId xmlns:p14="http://schemas.microsoft.com/office/powerpoint/2010/main" val="280309036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CA72D5-3392-0787-39C9-C0364481782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86359A6-534E-BA23-5E84-CBAB8D6EE11F}"/>
              </a:ext>
            </a:extLst>
          </p:cNvPr>
          <p:cNvSpPr>
            <a:spLocks noGrp="1"/>
          </p:cNvSpPr>
          <p:nvPr>
            <p:ph type="sldNum" sz="quarter" idx="12"/>
          </p:nvPr>
        </p:nvSpPr>
        <p:spPr/>
        <p:txBody>
          <a:bodyPr/>
          <a:lstStyle/>
          <a:p>
            <a:fld id="{4A777409-9C5A-4B07-8E32-19F22F7D558C}" type="slidenum">
              <a:rPr lang="en-IN" smtClean="0"/>
              <a:t>133</a:t>
            </a:fld>
            <a:endParaRPr lang="en-IN" dirty="0"/>
          </a:p>
        </p:txBody>
      </p:sp>
      <p:sp>
        <p:nvSpPr>
          <p:cNvPr id="5" name="TextBox 4">
            <a:extLst>
              <a:ext uri="{FF2B5EF4-FFF2-40B4-BE49-F238E27FC236}">
                <a16:creationId xmlns:a16="http://schemas.microsoft.com/office/drawing/2014/main" id="{7ECAD110-E6F8-93B5-21CD-475796F6C686}"/>
              </a:ext>
            </a:extLst>
          </p:cNvPr>
          <p:cNvSpPr txBox="1"/>
          <p:nvPr/>
        </p:nvSpPr>
        <p:spPr>
          <a:xfrm>
            <a:off x="730577" y="636212"/>
            <a:ext cx="10722990"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=root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=root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424C94C2-790C-F72F-0701-E02A24B28B4C}"/>
              </a:ext>
            </a:extLst>
          </p:cNvPr>
          <p:cNvSpPr txBox="1"/>
          <p:nvPr/>
        </p:nvSpPr>
        <p:spPr>
          <a:xfrm>
            <a:off x="188536" y="3429000"/>
            <a:ext cx="11807072" cy="707886"/>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database and table</a:t>
            </a:r>
          </a:p>
          <a:p>
            <a:r>
              <a:rPr lang="en-US" sz="2000" dirty="0">
                <a:solidFill>
                  <a:schemeClr val="tx1">
                    <a:lumMod val="65000"/>
                    <a:lumOff val="35000"/>
                  </a:schemeClr>
                </a:solidFill>
              </a:rPr>
              <a:t>Open MySQL terminal and execute the following command:</a:t>
            </a:r>
          </a:p>
        </p:txBody>
      </p:sp>
      <p:sp>
        <p:nvSpPr>
          <p:cNvPr id="9" name="TextBox 8">
            <a:extLst>
              <a:ext uri="{FF2B5EF4-FFF2-40B4-BE49-F238E27FC236}">
                <a16:creationId xmlns:a16="http://schemas.microsoft.com/office/drawing/2014/main" id="{A0C45211-7C06-9F52-E4E1-90A1AB66F4B0}"/>
              </a:ext>
            </a:extLst>
          </p:cNvPr>
          <p:cNvSpPr txBox="1"/>
          <p:nvPr/>
        </p:nvSpPr>
        <p:spPr>
          <a:xfrm>
            <a:off x="196392" y="4107125"/>
            <a:ext cx="11995608" cy="2862322"/>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 (</a:t>
            </a:r>
          </a:p>
          <a:p>
            <a:r>
              <a:rPr lang="en-IN" dirty="0"/>
              <a:t>	</a:t>
            </a:r>
            <a:r>
              <a:rPr lang="en-IN" dirty="0" err="1"/>
              <a:t>customer_id</a:t>
            </a:r>
            <a:r>
              <a:rPr lang="en-IN" dirty="0"/>
              <a:t> BIGINT not null,</a:t>
            </a:r>
          </a:p>
          <a:p>
            <a:r>
              <a:rPr lang="en-IN" dirty="0"/>
              <a:t>	</a:t>
            </a:r>
            <a:r>
              <a:rPr lang="en-IN" dirty="0" err="1"/>
              <a:t>email_id</a:t>
            </a:r>
            <a:r>
              <a:rPr lang="en-IN" dirty="0"/>
              <a:t> varchar(20),</a:t>
            </a:r>
          </a:p>
          <a:p>
            <a:r>
              <a:rPr lang="en-IN" dirty="0"/>
              <a:t>	name varchar(20),</a:t>
            </a:r>
          </a:p>
          <a:p>
            <a:r>
              <a:rPr lang="en-IN" dirty="0"/>
              <a:t>	</a:t>
            </a:r>
            <a:r>
              <a:rPr lang="en-IN" dirty="0" err="1"/>
              <a:t>date_of_birth</a:t>
            </a:r>
            <a:r>
              <a:rPr lang="en-IN" dirty="0"/>
              <a:t> date,</a:t>
            </a:r>
          </a:p>
          <a:p>
            <a:r>
              <a:rPr lang="en-IN" dirty="0"/>
              <a:t>	city varchar(10),</a:t>
            </a:r>
          </a:p>
          <a:p>
            <a:r>
              <a:rPr lang="en-IN" dirty="0"/>
              <a:t>	</a:t>
            </a:r>
          </a:p>
        </p:txBody>
      </p:sp>
    </p:spTree>
    <p:extLst>
      <p:ext uri="{BB962C8B-B14F-4D97-AF65-F5344CB8AC3E}">
        <p14:creationId xmlns:p14="http://schemas.microsoft.com/office/powerpoint/2010/main" val="397620645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CA4F0A-6001-A897-4ACB-8813A310E5E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D8402F4-42BE-88FD-C6B3-C65F07709024}"/>
              </a:ext>
            </a:extLst>
          </p:cNvPr>
          <p:cNvSpPr>
            <a:spLocks noGrp="1"/>
          </p:cNvSpPr>
          <p:nvPr>
            <p:ph type="sldNum" sz="quarter" idx="12"/>
          </p:nvPr>
        </p:nvSpPr>
        <p:spPr/>
        <p:txBody>
          <a:bodyPr/>
          <a:lstStyle/>
          <a:p>
            <a:fld id="{4A777409-9C5A-4B07-8E32-19F22F7D558C}" type="slidenum">
              <a:rPr lang="en-IN" smtClean="0"/>
              <a:t>134</a:t>
            </a:fld>
            <a:endParaRPr lang="en-IN" dirty="0"/>
          </a:p>
        </p:txBody>
      </p:sp>
      <p:sp>
        <p:nvSpPr>
          <p:cNvPr id="5" name="TextBox 4">
            <a:extLst>
              <a:ext uri="{FF2B5EF4-FFF2-40B4-BE49-F238E27FC236}">
                <a16:creationId xmlns:a16="http://schemas.microsoft.com/office/drawing/2014/main" id="{F8ECBDBB-26A6-976C-DA11-06EF77425924}"/>
              </a:ext>
            </a:extLst>
          </p:cNvPr>
          <p:cNvSpPr txBox="1"/>
          <p:nvPr/>
        </p:nvSpPr>
        <p:spPr>
          <a:xfrm>
            <a:off x="315013" y="1046650"/>
            <a:ext cx="11657028" cy="2862322"/>
          </a:xfrm>
          <a:prstGeom prst="rect">
            <a:avLst/>
          </a:prstGeom>
          <a:noFill/>
        </p:spPr>
        <p:txBody>
          <a:bodyPr wrap="square">
            <a:spAutoFit/>
          </a:bodyPr>
          <a:lstStyle/>
          <a:p>
            <a:r>
              <a:rPr lang="en-IN" dirty="0"/>
              <a:t>primary key (</a:t>
            </a:r>
            <a:r>
              <a:rPr lang="en-IN" dirty="0" err="1"/>
              <a:t>customer_id</a:t>
            </a:r>
            <a:r>
              <a:rPr lang="en-IN" dirty="0"/>
              <a:t>)</a:t>
            </a:r>
          </a:p>
          <a:p>
            <a:r>
              <a:rPr lang="en-IN" dirty="0"/>
              <a:t>);</a:t>
            </a:r>
          </a:p>
          <a:p>
            <a:r>
              <a:rPr lang="en-IN" dirty="0"/>
              <a:t>INSERT INTO customer VALUES (1001,'steven@hnd.com', 'Steven', '1992-11-29','Seattle');</a:t>
            </a:r>
          </a:p>
          <a:p>
            <a:r>
              <a:rPr lang="en-IN" dirty="0"/>
              <a:t>INSERT INTO customer VALUES (1002,'kevin@hnd.com', 'Kevin','1993-04-30','Vancouver');</a:t>
            </a:r>
          </a:p>
          <a:p>
            <a:r>
              <a:rPr lang="en-IN" dirty="0"/>
              <a:t>INSERT INTO customer VALUES(1003,'john@hnd.com', 'John', '1993-07-29','Yakima');</a:t>
            </a:r>
          </a:p>
          <a:p>
            <a:r>
              <a:rPr lang="en-IN" dirty="0"/>
              <a:t>INSERT INTO customer VALUES (1004,null, 'Chan', '1982-08-11','Vancouver');</a:t>
            </a:r>
          </a:p>
          <a:p>
            <a:r>
              <a:rPr lang="en-IN" dirty="0"/>
              <a:t>INSERT INTO customer VALUES(1005,'jill@hnd.com', 'Jill', '1990-01-01','Vancouver');</a:t>
            </a:r>
          </a:p>
          <a:p>
            <a:r>
              <a:rPr lang="en-IN" dirty="0"/>
              <a:t>INSERT INTO customer VALUES(1006,'jack@hnd.com', 'Jack', '1996-07-28','Seattle');</a:t>
            </a:r>
          </a:p>
          <a:p>
            <a:r>
              <a:rPr lang="en-IN" dirty="0"/>
              <a:t>select * from customer;</a:t>
            </a:r>
          </a:p>
          <a:p>
            <a:r>
              <a:rPr lang="en-IN" dirty="0"/>
              <a:t>commit;</a:t>
            </a:r>
          </a:p>
        </p:txBody>
      </p:sp>
      <p:sp>
        <p:nvSpPr>
          <p:cNvPr id="7" name="TextBox 6">
            <a:extLst>
              <a:ext uri="{FF2B5EF4-FFF2-40B4-BE49-F238E27FC236}">
                <a16:creationId xmlns:a16="http://schemas.microsoft.com/office/drawing/2014/main" id="{AD6C682B-1F87-3317-59FD-D3C0A368A588}"/>
              </a:ext>
            </a:extLst>
          </p:cNvPr>
          <p:cNvSpPr txBox="1"/>
          <p:nvPr/>
        </p:nvSpPr>
        <p:spPr>
          <a:xfrm>
            <a:off x="212103" y="4088579"/>
            <a:ext cx="11759938" cy="400110"/>
          </a:xfrm>
          <a:prstGeom prst="rect">
            <a:avLst/>
          </a:prstGeom>
          <a:noFill/>
        </p:spPr>
        <p:txBody>
          <a:bodyPr wrap="square">
            <a:spAutoFit/>
          </a:bodyPr>
          <a:lstStyle/>
          <a:p>
            <a:r>
              <a:rPr lang="en-US" sz="2000" b="1" dirty="0">
                <a:solidFill>
                  <a:schemeClr val="tx1">
                    <a:lumMod val="65000"/>
                    <a:lumOff val="35000"/>
                  </a:schemeClr>
                </a:solidFill>
              </a:rPr>
              <a:t>Step 4: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5265A56C-354D-F390-EE2B-2546ED511AA7}"/>
              </a:ext>
            </a:extLst>
          </p:cNvPr>
          <p:cNvSpPr txBox="1"/>
          <p:nvPr/>
        </p:nvSpPr>
        <p:spPr>
          <a:xfrm>
            <a:off x="315013" y="4488689"/>
            <a:ext cx="11979897" cy="2585323"/>
          </a:xfrm>
          <a:prstGeom prst="rect">
            <a:avLst/>
          </a:prstGeom>
          <a:noFill/>
        </p:spPr>
        <p:txBody>
          <a:bodyPr wrap="square">
            <a:spAutoFit/>
          </a:bodyPr>
          <a:lstStyle/>
          <a:p>
            <a:r>
              <a:rPr lang="en-IN" dirty="0"/>
              <a:t>public class </a:t>
            </a:r>
            <a:r>
              <a:rPr lang="en-IN" dirty="0" err="1"/>
              <a:t>CustomerDTO</a:t>
            </a:r>
            <a:r>
              <a:rPr lang="en-IN" dirty="0"/>
              <a:t> {</a:t>
            </a:r>
          </a:p>
          <a:p>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a:t>
            </a:r>
          </a:p>
          <a:p>
            <a:r>
              <a:rPr lang="en-IN" dirty="0"/>
              <a:t>	</a:t>
            </a:r>
          </a:p>
        </p:txBody>
      </p:sp>
    </p:spTree>
    <p:extLst>
      <p:ext uri="{BB962C8B-B14F-4D97-AF65-F5344CB8AC3E}">
        <p14:creationId xmlns:p14="http://schemas.microsoft.com/office/powerpoint/2010/main" val="179335064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17432E-D90B-1A1C-96EE-08C57DDA82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BE791F-4B28-8196-6BF5-79AB17C7ECE2}"/>
              </a:ext>
            </a:extLst>
          </p:cNvPr>
          <p:cNvSpPr>
            <a:spLocks noGrp="1"/>
          </p:cNvSpPr>
          <p:nvPr>
            <p:ph type="sldNum" sz="quarter" idx="12"/>
          </p:nvPr>
        </p:nvSpPr>
        <p:spPr/>
        <p:txBody>
          <a:bodyPr/>
          <a:lstStyle/>
          <a:p>
            <a:fld id="{4A777409-9C5A-4B07-8E32-19F22F7D558C}" type="slidenum">
              <a:rPr lang="en-IN" smtClean="0"/>
              <a:t>135</a:t>
            </a:fld>
            <a:endParaRPr lang="en-IN" dirty="0"/>
          </a:p>
        </p:txBody>
      </p:sp>
      <p:sp>
        <p:nvSpPr>
          <p:cNvPr id="5" name="TextBox 4">
            <a:extLst>
              <a:ext uri="{FF2B5EF4-FFF2-40B4-BE49-F238E27FC236}">
                <a16:creationId xmlns:a16="http://schemas.microsoft.com/office/drawing/2014/main" id="{CE2A6A90-3B3E-787B-D521-D7B828AB3712}"/>
              </a:ext>
            </a:extLst>
          </p:cNvPr>
          <p:cNvSpPr txBox="1"/>
          <p:nvPr/>
        </p:nvSpPr>
        <p:spPr>
          <a:xfrm>
            <a:off x="838200" y="635546"/>
            <a:ext cx="12022318" cy="6186309"/>
          </a:xfrm>
          <a:prstGeom prst="rect">
            <a:avLst/>
          </a:prstGeom>
          <a:noFill/>
        </p:spPr>
        <p:txBody>
          <a:bodyPr wrap="square">
            <a:spAutoFit/>
          </a:bodyPr>
          <a:lstStyle/>
          <a:p>
            <a:r>
              <a:rPr lang="en-IN" dirty="0"/>
              <a:t>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7442088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D247D7-923E-A324-4DED-8D6D68DE17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6CCAF7-DD14-FCEE-100F-D151BE6CA5E6}"/>
              </a:ext>
            </a:extLst>
          </p:cNvPr>
          <p:cNvSpPr>
            <a:spLocks noGrp="1"/>
          </p:cNvSpPr>
          <p:nvPr>
            <p:ph type="sldNum" sz="quarter" idx="12"/>
          </p:nvPr>
        </p:nvSpPr>
        <p:spPr/>
        <p:txBody>
          <a:bodyPr/>
          <a:lstStyle/>
          <a:p>
            <a:fld id="{4A777409-9C5A-4B07-8E32-19F22F7D558C}" type="slidenum">
              <a:rPr lang="en-IN" smtClean="0"/>
              <a:t>136</a:t>
            </a:fld>
            <a:endParaRPr lang="en-IN" dirty="0"/>
          </a:p>
        </p:txBody>
      </p:sp>
      <p:sp>
        <p:nvSpPr>
          <p:cNvPr id="5" name="TextBox 4">
            <a:extLst>
              <a:ext uri="{FF2B5EF4-FFF2-40B4-BE49-F238E27FC236}">
                <a16:creationId xmlns:a16="http://schemas.microsoft.com/office/drawing/2014/main" id="{BB20CFC7-E622-7E6A-ECCE-016FBBADB820}"/>
              </a:ext>
            </a:extLst>
          </p:cNvPr>
          <p:cNvSpPr txBox="1"/>
          <p:nvPr/>
        </p:nvSpPr>
        <p:spPr>
          <a:xfrm>
            <a:off x="463484" y="1028343"/>
            <a:ext cx="11265031" cy="4801314"/>
          </a:xfrm>
          <a:prstGeom prst="rect">
            <a:avLst/>
          </a:prstGeom>
          <a:noFill/>
        </p:spPr>
        <p:txBody>
          <a:bodyPr wrap="square">
            <a:spAutoFit/>
          </a:bodyPr>
          <a:lstStyle/>
          <a:p>
            <a:r>
              <a:rPr lang="en-IN" dirty="0"/>
              <a:t>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		</a:t>
            </a:r>
          </a:p>
          <a:p>
            <a:r>
              <a:rPr lang="en-IN" dirty="0"/>
              <a:t>}</a:t>
            </a:r>
          </a:p>
        </p:txBody>
      </p:sp>
    </p:spTree>
    <p:extLst>
      <p:ext uri="{BB962C8B-B14F-4D97-AF65-F5344CB8AC3E}">
        <p14:creationId xmlns:p14="http://schemas.microsoft.com/office/powerpoint/2010/main" val="11067713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89DA12-D62D-810B-6B23-8019FE395D9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E97F830-7617-AC7A-585F-0B809023AAA3}"/>
              </a:ext>
            </a:extLst>
          </p:cNvPr>
          <p:cNvSpPr>
            <a:spLocks noGrp="1"/>
          </p:cNvSpPr>
          <p:nvPr>
            <p:ph type="sldNum" sz="quarter" idx="12"/>
          </p:nvPr>
        </p:nvSpPr>
        <p:spPr/>
        <p:txBody>
          <a:bodyPr/>
          <a:lstStyle/>
          <a:p>
            <a:fld id="{4A777409-9C5A-4B07-8E32-19F22F7D558C}" type="slidenum">
              <a:rPr lang="en-IN" smtClean="0"/>
              <a:t>137</a:t>
            </a:fld>
            <a:endParaRPr lang="en-IN" dirty="0"/>
          </a:p>
        </p:txBody>
      </p:sp>
      <p:sp>
        <p:nvSpPr>
          <p:cNvPr id="5" name="TextBox 4">
            <a:extLst>
              <a:ext uri="{FF2B5EF4-FFF2-40B4-BE49-F238E27FC236}">
                <a16:creationId xmlns:a16="http://schemas.microsoft.com/office/drawing/2014/main" id="{54A3CF9B-08D2-A3E3-B439-90567F6A72FB}"/>
              </a:ext>
            </a:extLst>
          </p:cNvPr>
          <p:cNvSpPr txBox="1"/>
          <p:nvPr/>
        </p:nvSpPr>
        <p:spPr>
          <a:xfrm>
            <a:off x="862552" y="572380"/>
            <a:ext cx="10223369"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A884741-5C7C-733C-2BFC-C8C6FB8CDA63}"/>
              </a:ext>
            </a:extLst>
          </p:cNvPr>
          <p:cNvSpPr txBox="1"/>
          <p:nvPr/>
        </p:nvSpPr>
        <p:spPr>
          <a:xfrm>
            <a:off x="272591" y="890670"/>
            <a:ext cx="11802359" cy="5909310"/>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371726760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56E472-AC2C-568B-24EC-0CBECDDBB1C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AB83B0-212B-1C11-B5B0-CA0BF32B1E03}"/>
              </a:ext>
            </a:extLst>
          </p:cNvPr>
          <p:cNvSpPr>
            <a:spLocks noGrp="1"/>
          </p:cNvSpPr>
          <p:nvPr>
            <p:ph type="sldNum" sz="quarter" idx="12"/>
          </p:nvPr>
        </p:nvSpPr>
        <p:spPr/>
        <p:txBody>
          <a:bodyPr/>
          <a:lstStyle/>
          <a:p>
            <a:fld id="{4A777409-9C5A-4B07-8E32-19F22F7D558C}" type="slidenum">
              <a:rPr lang="en-IN" smtClean="0"/>
              <a:t>138</a:t>
            </a:fld>
            <a:endParaRPr lang="en-IN" dirty="0"/>
          </a:p>
        </p:txBody>
      </p:sp>
      <p:sp>
        <p:nvSpPr>
          <p:cNvPr id="5" name="TextBox 4">
            <a:extLst>
              <a:ext uri="{FF2B5EF4-FFF2-40B4-BE49-F238E27FC236}">
                <a16:creationId xmlns:a16="http://schemas.microsoft.com/office/drawing/2014/main" id="{B5936C13-CCDC-9F9E-CB7E-4C072E27030D}"/>
              </a:ext>
            </a:extLst>
          </p:cNvPr>
          <p:cNvSpPr txBox="1"/>
          <p:nvPr/>
        </p:nvSpPr>
        <p:spPr>
          <a:xfrm>
            <a:off x="838200" y="487645"/>
            <a:ext cx="10515600" cy="5355312"/>
          </a:xfrm>
          <a:prstGeom prst="rect">
            <a:avLst/>
          </a:prstGeom>
          <a:noFill/>
        </p:spPr>
        <p:txBody>
          <a:bodyPr wrap="square">
            <a:spAutoFit/>
          </a:bodyPr>
          <a:lstStyle/>
          <a:p>
            <a:r>
              <a:rPr lang="en-IN" dirty="0"/>
              <a:t>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a:t>
            </a:r>
          </a:p>
        </p:txBody>
      </p:sp>
    </p:spTree>
    <p:extLst>
      <p:ext uri="{BB962C8B-B14F-4D97-AF65-F5344CB8AC3E}">
        <p14:creationId xmlns:p14="http://schemas.microsoft.com/office/powerpoint/2010/main" val="161358955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CA617E-94FD-0E0C-879B-A2E65B821BA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B6761A-5C61-CB38-58B7-0EA0D99A6F3C}"/>
              </a:ext>
            </a:extLst>
          </p:cNvPr>
          <p:cNvSpPr>
            <a:spLocks noGrp="1"/>
          </p:cNvSpPr>
          <p:nvPr>
            <p:ph type="sldNum" sz="quarter" idx="12"/>
          </p:nvPr>
        </p:nvSpPr>
        <p:spPr/>
        <p:txBody>
          <a:bodyPr/>
          <a:lstStyle/>
          <a:p>
            <a:fld id="{4A777409-9C5A-4B07-8E32-19F22F7D558C}" type="slidenum">
              <a:rPr lang="en-IN" smtClean="0"/>
              <a:t>139</a:t>
            </a:fld>
            <a:endParaRPr lang="en-IN" dirty="0"/>
          </a:p>
        </p:txBody>
      </p:sp>
      <p:sp>
        <p:nvSpPr>
          <p:cNvPr id="5" name="TextBox 4">
            <a:extLst>
              <a:ext uri="{FF2B5EF4-FFF2-40B4-BE49-F238E27FC236}">
                <a16:creationId xmlns:a16="http://schemas.microsoft.com/office/drawing/2014/main" id="{721012BD-203C-5122-8CFF-04CA87714EA4}"/>
              </a:ext>
            </a:extLst>
          </p:cNvPr>
          <p:cNvSpPr txBox="1"/>
          <p:nvPr/>
        </p:nvSpPr>
        <p:spPr>
          <a:xfrm>
            <a:off x="169683" y="906739"/>
            <a:ext cx="12192000" cy="5632311"/>
          </a:xfrm>
          <a:prstGeom prst="rect">
            <a:avLst/>
          </a:prstGeom>
          <a:noFill/>
        </p:spPr>
        <p:txBody>
          <a:bodyPr wrap="square">
            <a:spAutoFit/>
          </a:bodyPr>
          <a:lstStyle/>
          <a:p>
            <a:r>
              <a:rPr lang="en-IN" sz="1200" dirty="0"/>
              <a:t>@Override</a:t>
            </a:r>
          </a:p>
          <a:p>
            <a:r>
              <a:rPr lang="en-IN" sz="1200" dirty="0"/>
              <a:t>	public int </a:t>
            </a:r>
            <a:r>
              <a:rPr lang="en-IN" sz="1200" dirty="0" err="1"/>
              <a:t>hashCode</a:t>
            </a:r>
            <a:r>
              <a:rPr lang="en-IN" sz="1200" dirty="0"/>
              <a:t>() {</a:t>
            </a:r>
          </a:p>
          <a:p>
            <a:r>
              <a:rPr lang="en-IN" sz="1200" dirty="0"/>
              <a:t>		final int prime = 31;</a:t>
            </a:r>
          </a:p>
          <a:p>
            <a:r>
              <a:rPr lang="en-IN" sz="1200" dirty="0"/>
              <a:t>		int result = 1;</a:t>
            </a:r>
          </a:p>
          <a:p>
            <a:r>
              <a:rPr lang="en-IN" sz="1200" dirty="0"/>
              <a:t>		result = prime * result + ((</a:t>
            </a:r>
            <a:r>
              <a:rPr lang="en-IN" sz="1200" dirty="0" err="1"/>
              <a:t>this.getCustomerId</a:t>
            </a:r>
            <a:r>
              <a:rPr lang="en-IN" sz="1200" dirty="0"/>
              <a:t>() == null) ? 0 : </a:t>
            </a:r>
            <a:r>
              <a:rPr lang="en-IN" sz="1200" dirty="0" err="1"/>
              <a:t>this.getCustomerId</a:t>
            </a:r>
            <a:r>
              <a:rPr lang="en-IN" sz="1200" dirty="0"/>
              <a:t>().</a:t>
            </a:r>
            <a:r>
              <a:rPr lang="en-IN" sz="1200" dirty="0" err="1"/>
              <a:t>hashCode</a:t>
            </a:r>
            <a:r>
              <a:rPr lang="en-IN" sz="1200" dirty="0"/>
              <a:t>());</a:t>
            </a:r>
          </a:p>
          <a:p>
            <a:r>
              <a:rPr lang="en-IN" sz="1200" dirty="0"/>
              <a:t>		return result;</a:t>
            </a:r>
          </a:p>
          <a:p>
            <a:r>
              <a:rPr lang="en-IN" sz="1200" dirty="0"/>
              <a:t>	}</a:t>
            </a:r>
          </a:p>
          <a:p>
            <a:r>
              <a:rPr lang="en-IN" sz="1200" dirty="0"/>
              <a:t>	@Override</a:t>
            </a:r>
          </a:p>
          <a:p>
            <a:r>
              <a:rPr lang="en-IN" sz="1200" dirty="0"/>
              <a:t>	public </a:t>
            </a:r>
            <a:r>
              <a:rPr lang="en-IN" sz="1200" dirty="0" err="1"/>
              <a:t>boolean</a:t>
            </a:r>
            <a:r>
              <a:rPr lang="en-IN" sz="1200" dirty="0"/>
              <a:t> equals(Object </a:t>
            </a:r>
            <a:r>
              <a:rPr lang="en-IN" sz="1200" dirty="0" err="1"/>
              <a:t>obj</a:t>
            </a:r>
            <a:r>
              <a:rPr lang="en-IN" sz="1200" dirty="0"/>
              <a:t>) {</a:t>
            </a:r>
          </a:p>
          <a:p>
            <a:r>
              <a:rPr lang="en-IN" sz="1200" dirty="0"/>
              <a:t>		if (this == </a:t>
            </a:r>
            <a:r>
              <a:rPr lang="en-IN" sz="1200" dirty="0" err="1"/>
              <a:t>obj</a:t>
            </a:r>
            <a:r>
              <a:rPr lang="en-IN" sz="1200" dirty="0"/>
              <a:t>)</a:t>
            </a:r>
          </a:p>
          <a:p>
            <a:r>
              <a:rPr lang="en-IN" sz="1200" dirty="0"/>
              <a:t>			return true;</a:t>
            </a:r>
          </a:p>
          <a:p>
            <a:r>
              <a:rPr lang="en-IN" sz="1200" dirty="0"/>
              <a:t>		if (</a:t>
            </a:r>
            <a:r>
              <a:rPr lang="en-IN" sz="1200" dirty="0" err="1"/>
              <a:t>obj</a:t>
            </a:r>
            <a:r>
              <a:rPr lang="en-IN" sz="1200" dirty="0"/>
              <a:t> == null)</a:t>
            </a:r>
          </a:p>
          <a:p>
            <a:r>
              <a:rPr lang="en-IN" sz="1200" dirty="0"/>
              <a:t>			return false;</a:t>
            </a:r>
          </a:p>
          <a:p>
            <a:r>
              <a:rPr lang="en-IN" sz="1200" dirty="0"/>
              <a:t>		if (</a:t>
            </a:r>
            <a:r>
              <a:rPr lang="en-IN" sz="1200" dirty="0" err="1"/>
              <a:t>getClass</a:t>
            </a:r>
            <a:r>
              <a:rPr lang="en-IN" sz="1200" dirty="0"/>
              <a:t>() != </a:t>
            </a:r>
            <a:r>
              <a:rPr lang="en-IN" sz="1200" dirty="0" err="1"/>
              <a:t>obj.getClass</a:t>
            </a:r>
            <a:r>
              <a:rPr lang="en-IN" sz="1200" dirty="0"/>
              <a:t>())</a:t>
            </a:r>
          </a:p>
          <a:p>
            <a:r>
              <a:rPr lang="en-IN" sz="1200" dirty="0"/>
              <a:t>			return false;</a:t>
            </a:r>
          </a:p>
          <a:p>
            <a:r>
              <a:rPr lang="en-IN" sz="1200" dirty="0"/>
              <a:t>		Customer other = (Customer) </a:t>
            </a:r>
            <a:r>
              <a:rPr lang="en-IN" sz="1200" dirty="0" err="1"/>
              <a:t>obj</a:t>
            </a:r>
            <a:r>
              <a:rPr lang="en-IN" sz="1200" dirty="0"/>
              <a:t>;</a:t>
            </a:r>
          </a:p>
          <a:p>
            <a:r>
              <a:rPr lang="en-IN" sz="1200" dirty="0"/>
              <a:t>		if (</a:t>
            </a:r>
            <a:r>
              <a:rPr lang="en-IN" sz="1200" dirty="0" err="1"/>
              <a:t>this.getCustomerId</a:t>
            </a:r>
            <a:r>
              <a:rPr lang="en-IN" sz="1200" dirty="0"/>
              <a:t>() == null) {</a:t>
            </a:r>
          </a:p>
          <a:p>
            <a:r>
              <a:rPr lang="en-IN" sz="1200" dirty="0"/>
              <a:t>			if (</a:t>
            </a:r>
            <a:r>
              <a:rPr lang="en-IN" sz="1200" dirty="0" err="1"/>
              <a:t>other.getCustomerId</a:t>
            </a:r>
            <a:r>
              <a:rPr lang="en-IN" sz="1200" dirty="0"/>
              <a:t>() != null)</a:t>
            </a:r>
          </a:p>
          <a:p>
            <a:r>
              <a:rPr lang="en-IN" sz="1200" dirty="0"/>
              <a:t>				return false;</a:t>
            </a:r>
          </a:p>
          <a:p>
            <a:r>
              <a:rPr lang="en-IN" sz="1200" dirty="0"/>
              <a:t>		} </a:t>
            </a:r>
          </a:p>
          <a:p>
            <a:r>
              <a:rPr lang="en-IN" sz="1200" dirty="0"/>
              <a:t>		else if (!</a:t>
            </a:r>
            <a:r>
              <a:rPr lang="en-IN" sz="1200" dirty="0" err="1"/>
              <a:t>this.getCustomerId</a:t>
            </a:r>
            <a:r>
              <a:rPr lang="en-IN" sz="1200" dirty="0"/>
              <a:t>().equals(</a:t>
            </a:r>
            <a:r>
              <a:rPr lang="en-IN" sz="1200" dirty="0" err="1"/>
              <a:t>other.getCustomerId</a:t>
            </a:r>
            <a:r>
              <a:rPr lang="en-IN" sz="1200" dirty="0"/>
              <a:t>()))</a:t>
            </a:r>
          </a:p>
          <a:p>
            <a:r>
              <a:rPr lang="en-IN" sz="1200" dirty="0"/>
              <a:t>			return false;</a:t>
            </a:r>
          </a:p>
          <a:p>
            <a:r>
              <a:rPr lang="en-IN" sz="1200" dirty="0"/>
              <a:t>		return true;</a:t>
            </a:r>
          </a:p>
          <a:p>
            <a:r>
              <a:rPr lang="en-IN" sz="1200" dirty="0"/>
              <a:t>	}</a:t>
            </a:r>
          </a:p>
          <a:p>
            <a:r>
              <a:rPr lang="en-IN" sz="1200" dirty="0"/>
              <a:t>	@Override</a:t>
            </a:r>
          </a:p>
          <a:p>
            <a:r>
              <a:rPr lang="en-IN" sz="1200" dirty="0"/>
              <a:t>	public String </a:t>
            </a:r>
            <a:r>
              <a:rPr lang="en-IN" sz="1200" dirty="0" err="1"/>
              <a:t>toString</a:t>
            </a:r>
            <a:r>
              <a:rPr lang="en-IN" sz="1200" dirty="0"/>
              <a:t>() {</a:t>
            </a:r>
          </a:p>
          <a:p>
            <a:r>
              <a:rPr lang="en-IN" sz="1200" dirty="0"/>
              <a:t>		return "Customer [</a:t>
            </a:r>
            <a:r>
              <a:rPr lang="en-IN" sz="1200" dirty="0" err="1"/>
              <a:t>customerId</a:t>
            </a:r>
            <a:r>
              <a:rPr lang="en-IN" sz="1200" dirty="0"/>
              <a:t>=" + </a:t>
            </a:r>
            <a:r>
              <a:rPr lang="en-IN" sz="1200" dirty="0" err="1"/>
              <a:t>customerId</a:t>
            </a:r>
            <a:r>
              <a:rPr lang="en-IN" sz="1200" dirty="0"/>
              <a:t> + ", </a:t>
            </a:r>
            <a:r>
              <a:rPr lang="en-IN" sz="1200" dirty="0" err="1"/>
              <a:t>emailId</a:t>
            </a:r>
            <a:r>
              <a:rPr lang="en-IN" sz="1200" dirty="0"/>
              <a:t>=" + </a:t>
            </a:r>
            <a:r>
              <a:rPr lang="en-IN" sz="1200" dirty="0" err="1"/>
              <a:t>emailId</a:t>
            </a:r>
            <a:r>
              <a:rPr lang="en-IN" sz="1200" dirty="0"/>
              <a:t> + ", name=" + name + ", </a:t>
            </a:r>
            <a:r>
              <a:rPr lang="en-IN" sz="1200" dirty="0" err="1"/>
              <a:t>dateOfBirth</a:t>
            </a:r>
            <a:r>
              <a:rPr lang="en-IN" sz="1200" dirty="0"/>
              <a:t>="</a:t>
            </a:r>
          </a:p>
          <a:p>
            <a:r>
              <a:rPr lang="en-IN" sz="1200" dirty="0"/>
              <a:t>				+ </a:t>
            </a:r>
            <a:r>
              <a:rPr lang="en-IN" sz="1200" dirty="0" err="1"/>
              <a:t>dateOfBirth</a:t>
            </a:r>
            <a:r>
              <a:rPr lang="en-IN" sz="1200" dirty="0"/>
              <a:t> + ", city=" + city + "]";</a:t>
            </a:r>
          </a:p>
          <a:p>
            <a:r>
              <a:rPr lang="en-IN" sz="1200" dirty="0"/>
              <a:t>	}</a:t>
            </a:r>
          </a:p>
          <a:p>
            <a:r>
              <a:rPr lang="en-IN" sz="1200" dirty="0"/>
              <a:t>}</a:t>
            </a:r>
          </a:p>
        </p:txBody>
      </p:sp>
    </p:spTree>
    <p:extLst>
      <p:ext uri="{BB962C8B-B14F-4D97-AF65-F5344CB8AC3E}">
        <p14:creationId xmlns:p14="http://schemas.microsoft.com/office/powerpoint/2010/main" val="3971256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D94CC0-C7CE-3C03-339C-672C2C96478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C31FD6-B963-AEB1-79A3-5B2DDA5CB311}"/>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2B960CDE-F4A4-4BF5-BC05-9B5EE3FFAC26}"/>
              </a:ext>
            </a:extLst>
          </p:cNvPr>
          <p:cNvSpPr txBox="1"/>
          <p:nvPr/>
        </p:nvSpPr>
        <p:spPr>
          <a:xfrm>
            <a:off x="976852" y="662309"/>
            <a:ext cx="10238295" cy="1631216"/>
          </a:xfrm>
          <a:prstGeom prst="rect">
            <a:avLst/>
          </a:prstGeom>
          <a:noFill/>
        </p:spPr>
        <p:txBody>
          <a:bodyPr wrap="square">
            <a:spAutoFit/>
          </a:bodyPr>
          <a:lstStyle/>
          <a:p>
            <a:r>
              <a:rPr lang="en-US" sz="2000" b="1" dirty="0">
                <a:solidFill>
                  <a:schemeClr val="tx1">
                    <a:lumMod val="65000"/>
                    <a:lumOff val="35000"/>
                  </a:schemeClr>
                </a:solidFill>
              </a:rPr>
              <a:t>@Column </a:t>
            </a:r>
            <a:r>
              <a:rPr lang="en-US" sz="2000" dirty="0">
                <a:solidFill>
                  <a:schemeClr val="tx1">
                    <a:lumMod val="65000"/>
                    <a:lumOff val="35000"/>
                  </a:schemeClr>
                </a:solidFill>
              </a:rPr>
              <a:t>: It specifies the name of column in table with which attribute in entity class is mapped. By default, column name is mapped with a column which has same name as the attribute name. If attribute name is different from column name, then this annotation is used. For example, if </a:t>
            </a:r>
            <a:r>
              <a:rPr lang="en-US" sz="2000" dirty="0" err="1">
                <a:solidFill>
                  <a:schemeClr val="tx1">
                    <a:lumMod val="65000"/>
                    <a:lumOff val="35000"/>
                  </a:schemeClr>
                </a:solidFill>
              </a:rPr>
              <a:t>customerId</a:t>
            </a:r>
            <a:r>
              <a:rPr lang="en-US" sz="2000" dirty="0">
                <a:solidFill>
                  <a:schemeClr val="tx1">
                    <a:lumMod val="65000"/>
                    <a:lumOff val="35000"/>
                  </a:schemeClr>
                </a:solidFill>
              </a:rPr>
              <a:t> is to be mapped to </a:t>
            </a:r>
            <a:r>
              <a:rPr lang="en-US" sz="2000" dirty="0" err="1">
                <a:solidFill>
                  <a:schemeClr val="tx1">
                    <a:lumMod val="65000"/>
                    <a:lumOff val="35000"/>
                  </a:schemeClr>
                </a:solidFill>
              </a:rPr>
              <a:t>customer_id</a:t>
            </a:r>
            <a:r>
              <a:rPr lang="en-US" sz="2000" dirty="0">
                <a:solidFill>
                  <a:schemeClr val="tx1">
                    <a:lumMod val="65000"/>
                    <a:lumOff val="35000"/>
                  </a:schemeClr>
                </a:solidFill>
              </a:rPr>
              <a:t> column, then the annotation needs to be used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811D808-1487-FA60-C5D9-312F5EDD89C5}"/>
              </a:ext>
            </a:extLst>
          </p:cNvPr>
          <p:cNvSpPr txBox="1"/>
          <p:nvPr/>
        </p:nvSpPr>
        <p:spPr>
          <a:xfrm>
            <a:off x="334651" y="2635413"/>
            <a:ext cx="11420573" cy="2308324"/>
          </a:xfrm>
          <a:prstGeom prst="rect">
            <a:avLst/>
          </a:prstGeom>
          <a:noFill/>
        </p:spPr>
        <p:txBody>
          <a:bodyPr wrap="square">
            <a:spAutoFit/>
          </a:bodyPr>
          <a:lstStyle/>
          <a:p>
            <a:r>
              <a:rPr lang="en-IN" dirty="0"/>
              <a:t>@Entity</a:t>
            </a:r>
          </a:p>
          <a:p>
            <a:r>
              <a:rPr lang="en-IN" dirty="0"/>
              <a:t>@Table(name="customer")</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//rest of the code</a:t>
            </a:r>
          </a:p>
          <a:p>
            <a:r>
              <a:rPr lang="en-IN" dirty="0"/>
              <a:t>}</a:t>
            </a:r>
          </a:p>
        </p:txBody>
      </p:sp>
      <p:sp>
        <p:nvSpPr>
          <p:cNvPr id="9" name="TextBox 8">
            <a:extLst>
              <a:ext uri="{FF2B5EF4-FFF2-40B4-BE49-F238E27FC236}">
                <a16:creationId xmlns:a16="http://schemas.microsoft.com/office/drawing/2014/main" id="{FBCAF6F2-81EA-2F22-C797-D882DE2BAB61}"/>
              </a:ext>
            </a:extLst>
          </p:cNvPr>
          <p:cNvSpPr txBox="1"/>
          <p:nvPr/>
        </p:nvSpPr>
        <p:spPr>
          <a:xfrm>
            <a:off x="976852" y="5125293"/>
            <a:ext cx="10778372" cy="1015663"/>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@Transient </a:t>
            </a:r>
            <a:r>
              <a:rPr lang="en-US" sz="2000" dirty="0">
                <a:solidFill>
                  <a:schemeClr val="tx1">
                    <a:lumMod val="65000"/>
                    <a:lumOff val="35000"/>
                  </a:schemeClr>
                </a:solidFill>
                <a:effectLst/>
              </a:rPr>
              <a:t>: It specifies the attributes which are not stored in table.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the CUSTOMER table given below and its corresponding Customer entity class :</a:t>
            </a:r>
          </a:p>
        </p:txBody>
      </p:sp>
    </p:spTree>
    <p:extLst>
      <p:ext uri="{BB962C8B-B14F-4D97-AF65-F5344CB8AC3E}">
        <p14:creationId xmlns:p14="http://schemas.microsoft.com/office/powerpoint/2010/main" val="364038554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6BA811-66C8-6BF8-5E88-F9E2E80F706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1A396A-5D3A-B522-3889-7739DA8FF90C}"/>
              </a:ext>
            </a:extLst>
          </p:cNvPr>
          <p:cNvSpPr>
            <a:spLocks noGrp="1"/>
          </p:cNvSpPr>
          <p:nvPr>
            <p:ph type="sldNum" sz="quarter" idx="12"/>
          </p:nvPr>
        </p:nvSpPr>
        <p:spPr/>
        <p:txBody>
          <a:bodyPr/>
          <a:lstStyle/>
          <a:p>
            <a:fld id="{4A777409-9C5A-4B07-8E32-19F22F7D558C}" type="slidenum">
              <a:rPr lang="en-IN" smtClean="0"/>
              <a:t>140</a:t>
            </a:fld>
            <a:endParaRPr lang="en-IN" dirty="0"/>
          </a:p>
        </p:txBody>
      </p:sp>
      <p:sp>
        <p:nvSpPr>
          <p:cNvPr id="5" name="TextBox 4">
            <a:extLst>
              <a:ext uri="{FF2B5EF4-FFF2-40B4-BE49-F238E27FC236}">
                <a16:creationId xmlns:a16="http://schemas.microsoft.com/office/drawing/2014/main" id="{60C86ED2-C050-C33C-D4CB-27AE7564444E}"/>
              </a:ext>
            </a:extLst>
          </p:cNvPr>
          <p:cNvSpPr txBox="1"/>
          <p:nvPr/>
        </p:nvSpPr>
        <p:spPr>
          <a:xfrm>
            <a:off x="871979" y="534673"/>
            <a:ext cx="10374198"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B31E1915-7A8D-C870-794E-D26E7C11F936}"/>
              </a:ext>
            </a:extLst>
          </p:cNvPr>
          <p:cNvSpPr txBox="1"/>
          <p:nvPr/>
        </p:nvSpPr>
        <p:spPr>
          <a:xfrm>
            <a:off x="306370" y="1102465"/>
            <a:ext cx="11047429" cy="1754326"/>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8ACBF27E-0FAA-AE24-AE33-07F3A18F50B0}"/>
              </a:ext>
            </a:extLst>
          </p:cNvPr>
          <p:cNvSpPr txBox="1"/>
          <p:nvPr/>
        </p:nvSpPr>
        <p:spPr>
          <a:xfrm>
            <a:off x="871978" y="3024473"/>
            <a:ext cx="11320021" cy="400110"/>
          </a:xfrm>
          <a:prstGeom prst="rect">
            <a:avLst/>
          </a:prstGeom>
          <a:noFill/>
        </p:spPr>
        <p:txBody>
          <a:bodyPr wrap="square">
            <a:spAutoFit/>
          </a:bodyPr>
          <a:lstStyle/>
          <a:p>
            <a:r>
              <a:rPr lang="en-US" sz="2000" b="1" dirty="0">
                <a:solidFill>
                  <a:schemeClr val="tx1">
                    <a:lumMod val="65000"/>
                    <a:lumOff val="35000"/>
                  </a:schemeClr>
                </a:solidFill>
              </a:rPr>
              <a:t>Step 7: </a:t>
            </a:r>
            <a:r>
              <a:rPr lang="en-US" sz="2000" dirty="0">
                <a:solidFill>
                  <a:schemeClr val="tx1">
                    <a:lumMod val="65000"/>
                    <a:lumOff val="35000"/>
                  </a:schemeClr>
                </a:solidFill>
              </a:rPr>
              <a:t>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7398397A-F621-99E1-7B5B-A9DC56E84526}"/>
              </a:ext>
            </a:extLst>
          </p:cNvPr>
          <p:cNvSpPr txBox="1"/>
          <p:nvPr/>
        </p:nvSpPr>
        <p:spPr>
          <a:xfrm>
            <a:off x="306370" y="3433418"/>
            <a:ext cx="12060025" cy="3539430"/>
          </a:xfrm>
          <a:prstGeom prst="rect">
            <a:avLst/>
          </a:prstGeom>
          <a:noFill/>
        </p:spPr>
        <p:txBody>
          <a:bodyPr wrap="square">
            <a:spAutoFit/>
          </a:bodyPr>
          <a:lstStyle/>
          <a:p>
            <a:r>
              <a:rPr lang="en-IN" sz="1600" dirty="0"/>
              <a:t>@Component</a:t>
            </a:r>
          </a:p>
          <a:p>
            <a:r>
              <a:rPr lang="en-IN" sz="1600" dirty="0"/>
              <a:t>@Aspect</a:t>
            </a:r>
          </a:p>
          <a:p>
            <a:r>
              <a:rPr lang="en-IN" sz="1600" dirty="0"/>
              <a:t>public class </a:t>
            </a:r>
            <a:r>
              <a:rPr lang="en-IN" sz="1600" dirty="0" err="1"/>
              <a:t>LoggingAspect</a:t>
            </a:r>
            <a:r>
              <a:rPr lang="en-IN" sz="1600" dirty="0"/>
              <a:t> {</a:t>
            </a:r>
          </a:p>
          <a:p>
            <a:r>
              <a:rPr lang="en-IN" sz="1600" dirty="0"/>
              <a:t>	private Logger logger=</a:t>
            </a:r>
            <a:r>
              <a:rPr lang="en-IN" sz="1600" dirty="0" err="1"/>
              <a:t>LogManager.getLogger</a:t>
            </a:r>
            <a:r>
              <a:rPr lang="en-IN" sz="1600" dirty="0"/>
              <a:t>(</a:t>
            </a:r>
            <a:r>
              <a:rPr lang="en-IN" sz="1600" dirty="0" err="1"/>
              <a:t>this.getClass</a:t>
            </a:r>
            <a:r>
              <a:rPr lang="en-IN" sz="1600" dirty="0"/>
              <a:t>());</a:t>
            </a:r>
          </a:p>
          <a:p>
            <a:r>
              <a:rPr lang="en-IN" sz="1600" dirty="0"/>
              <a:t>	</a:t>
            </a:r>
          </a:p>
          <a:p>
            <a:r>
              <a:rPr lang="en-IN" sz="1600" dirty="0"/>
              <a:t>	@AfterThrowing(pointcut = "execution(* </a:t>
            </a:r>
            <a:r>
              <a:rPr lang="en-IN" sz="1600" dirty="0" err="1"/>
              <a:t>com.hnd.repository</a:t>
            </a:r>
            <a:r>
              <a:rPr lang="en-IN" sz="1600" dirty="0"/>
              <a:t>.*</a:t>
            </a:r>
            <a:r>
              <a:rPr lang="en-IN" sz="1600" dirty="0" err="1"/>
              <a:t>Impl</a:t>
            </a:r>
            <a:r>
              <a:rPr lang="en-IN" sz="1600" dirty="0"/>
              <a:t>.*(..))", throwing = "exception")</a:t>
            </a:r>
          </a:p>
          <a:p>
            <a:r>
              <a:rPr lang="en-IN" sz="1600" dirty="0"/>
              <a:t>	public void </a:t>
            </a:r>
            <a:r>
              <a:rPr lang="en-IN" sz="1600" dirty="0" err="1"/>
              <a:t>logExceptionFromRepository</a:t>
            </a:r>
            <a:r>
              <a:rPr lang="en-IN" sz="1600" dirty="0"/>
              <a:t>(Exception exception){</a:t>
            </a:r>
          </a:p>
          <a:p>
            <a:r>
              <a:rPr lang="en-IN" sz="1600" dirty="0"/>
              <a:t>		</a:t>
            </a:r>
            <a:r>
              <a:rPr lang="en-IN" sz="1600" dirty="0" err="1"/>
              <a:t>logger.error</a:t>
            </a:r>
            <a:r>
              <a:rPr lang="en-IN" sz="1600" dirty="0"/>
              <a:t>(</a:t>
            </a:r>
            <a:r>
              <a:rPr lang="en-IN" sz="1600" dirty="0" err="1"/>
              <a:t>exception.getMessage</a:t>
            </a:r>
            <a:r>
              <a:rPr lang="en-IN" sz="1600" dirty="0"/>
              <a:t>(),exception);</a:t>
            </a:r>
          </a:p>
          <a:p>
            <a:r>
              <a:rPr lang="en-IN" sz="1600" dirty="0"/>
              <a:t>	}</a:t>
            </a:r>
          </a:p>
          <a:p>
            <a:r>
              <a:rPr lang="en-IN" sz="1600" dirty="0"/>
              <a:t>	@AfterThrowing(pointcut = "execution(* </a:t>
            </a:r>
            <a:r>
              <a:rPr lang="en-IN" sz="1600" dirty="0" err="1"/>
              <a:t>com.hnd.service</a:t>
            </a:r>
            <a:r>
              <a:rPr lang="en-IN" sz="1600" dirty="0"/>
              <a:t>.*</a:t>
            </a:r>
            <a:r>
              <a:rPr lang="en-IN" sz="1600" dirty="0" err="1"/>
              <a:t>Impl</a:t>
            </a:r>
            <a:r>
              <a:rPr lang="en-IN" sz="1600" dirty="0"/>
              <a:t>.*(..))", throwing = "exception")</a:t>
            </a:r>
          </a:p>
          <a:p>
            <a:r>
              <a:rPr lang="en-IN" sz="1600" dirty="0"/>
              <a:t>	public void </a:t>
            </a:r>
            <a:r>
              <a:rPr lang="en-IN" sz="1600" dirty="0" err="1"/>
              <a:t>logExceptionFromService</a:t>
            </a:r>
            <a:r>
              <a:rPr lang="en-IN" sz="1600" dirty="0"/>
              <a:t>(Exception exception){</a:t>
            </a:r>
          </a:p>
          <a:p>
            <a:r>
              <a:rPr lang="en-IN" sz="1600" dirty="0"/>
              <a:t>		</a:t>
            </a:r>
            <a:r>
              <a:rPr lang="en-IN" sz="1600" dirty="0" err="1"/>
              <a:t>logger.error</a:t>
            </a:r>
            <a:r>
              <a:rPr lang="en-IN" sz="1600" dirty="0"/>
              <a:t>(</a:t>
            </a:r>
            <a:r>
              <a:rPr lang="en-IN" sz="1600" dirty="0" err="1"/>
              <a:t>exception.getMessage</a:t>
            </a:r>
            <a:r>
              <a:rPr lang="en-IN" sz="1600" dirty="0"/>
              <a:t>(),exception);</a:t>
            </a:r>
          </a:p>
          <a:p>
            <a:r>
              <a:rPr lang="en-IN" sz="1600" dirty="0"/>
              <a:t>	}</a:t>
            </a:r>
          </a:p>
          <a:p>
            <a:r>
              <a:rPr lang="en-IN" sz="1600" dirty="0"/>
              <a:t>}</a:t>
            </a:r>
          </a:p>
        </p:txBody>
      </p:sp>
    </p:spTree>
    <p:extLst>
      <p:ext uri="{BB962C8B-B14F-4D97-AF65-F5344CB8AC3E}">
        <p14:creationId xmlns:p14="http://schemas.microsoft.com/office/powerpoint/2010/main" val="329193374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81BFBC-E087-804A-DA85-804AF23830D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7E8766-E673-95AE-E73A-93FC16566B3E}"/>
              </a:ext>
            </a:extLst>
          </p:cNvPr>
          <p:cNvSpPr>
            <a:spLocks noGrp="1"/>
          </p:cNvSpPr>
          <p:nvPr>
            <p:ph type="sldNum" sz="quarter" idx="12"/>
          </p:nvPr>
        </p:nvSpPr>
        <p:spPr/>
        <p:txBody>
          <a:bodyPr/>
          <a:lstStyle/>
          <a:p>
            <a:fld id="{4A777409-9C5A-4B07-8E32-19F22F7D558C}" type="slidenum">
              <a:rPr lang="en-IN" smtClean="0"/>
              <a:t>141</a:t>
            </a:fld>
            <a:endParaRPr lang="en-IN" dirty="0"/>
          </a:p>
        </p:txBody>
      </p:sp>
      <p:sp>
        <p:nvSpPr>
          <p:cNvPr id="5" name="TextBox 4">
            <a:extLst>
              <a:ext uri="{FF2B5EF4-FFF2-40B4-BE49-F238E27FC236}">
                <a16:creationId xmlns:a16="http://schemas.microsoft.com/office/drawing/2014/main" id="{BD970C9E-EE88-A89F-9929-BAE8A478C7C9}"/>
              </a:ext>
            </a:extLst>
          </p:cNvPr>
          <p:cNvSpPr txBox="1"/>
          <p:nvPr/>
        </p:nvSpPr>
        <p:spPr>
          <a:xfrm>
            <a:off x="900259" y="591234"/>
            <a:ext cx="10566662" cy="707886"/>
          </a:xfrm>
          <a:prstGeom prst="rect">
            <a:avLst/>
          </a:prstGeom>
          <a:noFill/>
        </p:spPr>
        <p:txBody>
          <a:bodyPr wrap="square">
            <a:spAutoFit/>
          </a:bodyPr>
          <a:lstStyle/>
          <a:p>
            <a:r>
              <a:rPr lang="en-US" sz="2000" b="1" dirty="0">
                <a:solidFill>
                  <a:schemeClr val="tx1">
                    <a:lumMod val="65000"/>
                    <a:lumOff val="35000"/>
                  </a:schemeClr>
                </a:solidFill>
              </a:rPr>
              <a:t>Step 8: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B60DD77-7064-A80F-C17D-AD63D53F887F}"/>
              </a:ext>
            </a:extLst>
          </p:cNvPr>
          <p:cNvSpPr txBox="1"/>
          <p:nvPr/>
        </p:nvSpPr>
        <p:spPr>
          <a:xfrm>
            <a:off x="164969" y="1568000"/>
            <a:ext cx="11448854" cy="1200329"/>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List&lt;</a:t>
            </a:r>
            <a:r>
              <a:rPr lang="en-IN" dirty="0" err="1"/>
              <a:t>CustomerDTO</a:t>
            </a:r>
            <a:r>
              <a:rPr lang="en-IN" dirty="0"/>
              <a:t>&gt; </a:t>
            </a:r>
            <a:r>
              <a:rPr lang="en-IN" dirty="0" err="1"/>
              <a:t>getCustomerdetails</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C4E0E61A-C7CC-DFB8-5959-6466C4C98C24}"/>
              </a:ext>
            </a:extLst>
          </p:cNvPr>
          <p:cNvSpPr txBox="1"/>
          <p:nvPr/>
        </p:nvSpPr>
        <p:spPr>
          <a:xfrm>
            <a:off x="84841" y="2910968"/>
            <a:ext cx="11528982" cy="400110"/>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9FFB223-A6E6-AC3A-2F78-639F7A05049C}"/>
              </a:ext>
            </a:extLst>
          </p:cNvPr>
          <p:cNvSpPr txBox="1"/>
          <p:nvPr/>
        </p:nvSpPr>
        <p:spPr>
          <a:xfrm>
            <a:off x="84840" y="3427221"/>
            <a:ext cx="12179431" cy="3139321"/>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 {</a:t>
            </a:r>
          </a:p>
          <a:p>
            <a:r>
              <a:rPr lang="en-IN" dirty="0"/>
              <a:t>		List&lt;</a:t>
            </a:r>
            <a:r>
              <a:rPr lang="en-IN" dirty="0" err="1"/>
              <a:t>CustomerDTO</a:t>
            </a:r>
            <a:r>
              <a:rPr lang="en-IN" dirty="0"/>
              <a:t>&gt; </a:t>
            </a:r>
            <a:r>
              <a:rPr lang="en-IN" dirty="0" err="1"/>
              <a:t>customerDTOs</a:t>
            </a:r>
            <a:r>
              <a:rPr lang="en-IN" dirty="0"/>
              <a:t> = null;</a:t>
            </a:r>
          </a:p>
          <a:p>
            <a:r>
              <a:rPr lang="en-IN" dirty="0"/>
              <a:t>		String queryString1 = "SELECT c FROM Customer c where </a:t>
            </a:r>
            <a:r>
              <a:rPr lang="en-IN" dirty="0" err="1"/>
              <a:t>c.customerId</a:t>
            </a:r>
            <a:r>
              <a:rPr lang="en-IN" dirty="0"/>
              <a:t> = 1001";</a:t>
            </a:r>
          </a:p>
          <a:p>
            <a:r>
              <a:rPr lang="en-IN" dirty="0"/>
              <a:t>		String queryString2 = "SELECT c FROM Customer c where </a:t>
            </a:r>
            <a:r>
              <a:rPr lang="en-IN" dirty="0" err="1"/>
              <a:t>c.city</a:t>
            </a:r>
            <a:r>
              <a:rPr lang="en-IN" dirty="0"/>
              <a:t> != 'Seattle'";</a:t>
            </a:r>
          </a:p>
          <a:p>
            <a:r>
              <a:rPr lang="en-IN" dirty="0"/>
              <a:t>		String queryString3 = "SELECT c FROM Customer c where </a:t>
            </a:r>
            <a:r>
              <a:rPr lang="en-IN" dirty="0" err="1"/>
              <a:t>c.dateOfBirth</a:t>
            </a:r>
            <a:r>
              <a:rPr lang="en-IN" dirty="0"/>
              <a:t> &gt; '1990-01-01'";</a:t>
            </a:r>
          </a:p>
          <a:p>
            <a:r>
              <a:rPr lang="en-IN" dirty="0"/>
              <a:t>		</a:t>
            </a:r>
          </a:p>
        </p:txBody>
      </p:sp>
    </p:spTree>
    <p:extLst>
      <p:ext uri="{BB962C8B-B14F-4D97-AF65-F5344CB8AC3E}">
        <p14:creationId xmlns:p14="http://schemas.microsoft.com/office/powerpoint/2010/main" val="46259162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72E145-3CD0-FD79-A3DC-1B708383765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34A8D67-ED97-B197-ADBD-3F9251554359}"/>
              </a:ext>
            </a:extLst>
          </p:cNvPr>
          <p:cNvSpPr>
            <a:spLocks noGrp="1"/>
          </p:cNvSpPr>
          <p:nvPr>
            <p:ph type="sldNum" sz="quarter" idx="12"/>
          </p:nvPr>
        </p:nvSpPr>
        <p:spPr/>
        <p:txBody>
          <a:bodyPr/>
          <a:lstStyle/>
          <a:p>
            <a:fld id="{4A777409-9C5A-4B07-8E32-19F22F7D558C}" type="slidenum">
              <a:rPr lang="en-IN" smtClean="0"/>
              <a:t>142</a:t>
            </a:fld>
            <a:endParaRPr lang="en-IN" dirty="0"/>
          </a:p>
        </p:txBody>
      </p:sp>
      <p:sp>
        <p:nvSpPr>
          <p:cNvPr id="5" name="TextBox 4">
            <a:extLst>
              <a:ext uri="{FF2B5EF4-FFF2-40B4-BE49-F238E27FC236}">
                <a16:creationId xmlns:a16="http://schemas.microsoft.com/office/drawing/2014/main" id="{BAFC88A0-F83E-5B8E-4CE1-A27A8410DDC1}"/>
              </a:ext>
            </a:extLst>
          </p:cNvPr>
          <p:cNvSpPr txBox="1"/>
          <p:nvPr/>
        </p:nvSpPr>
        <p:spPr>
          <a:xfrm>
            <a:off x="348792" y="1029712"/>
            <a:ext cx="12154293" cy="5509200"/>
          </a:xfrm>
          <a:prstGeom prst="rect">
            <a:avLst/>
          </a:prstGeom>
          <a:noFill/>
        </p:spPr>
        <p:txBody>
          <a:bodyPr wrap="square">
            <a:spAutoFit/>
          </a:bodyPr>
          <a:lstStyle/>
          <a:p>
            <a:r>
              <a:rPr lang="en-IN" sz="1600" dirty="0"/>
              <a:t>String queryString4 = "SELECT c FROM Customer c where </a:t>
            </a:r>
            <a:r>
              <a:rPr lang="en-IN" sz="1600" dirty="0" err="1"/>
              <a:t>c.dateOfBirth</a:t>
            </a:r>
            <a:r>
              <a:rPr lang="en-IN" sz="1600" dirty="0"/>
              <a:t> &gt;= '1990-01-01'";</a:t>
            </a:r>
          </a:p>
          <a:p>
            <a:r>
              <a:rPr lang="en-IN" sz="1600" dirty="0"/>
              <a:t>		String queryString5 = "SELECT c FROM Customer c where </a:t>
            </a:r>
            <a:r>
              <a:rPr lang="en-IN" sz="1600" dirty="0" err="1"/>
              <a:t>c.dateOfBirth</a:t>
            </a:r>
            <a:r>
              <a:rPr lang="en-IN" sz="1600" dirty="0"/>
              <a:t> &lt; '1990-01-01'";</a:t>
            </a:r>
          </a:p>
          <a:p>
            <a:r>
              <a:rPr lang="en-IN" sz="1600" dirty="0"/>
              <a:t>		String queryString6 = "SELECT c FROM Customer c where </a:t>
            </a:r>
            <a:r>
              <a:rPr lang="en-IN" sz="1600" dirty="0" err="1"/>
              <a:t>c.dateOfBirth</a:t>
            </a:r>
            <a:r>
              <a:rPr lang="en-IN" sz="1600" dirty="0"/>
              <a:t> &lt;= '1990-01-01'";</a:t>
            </a:r>
          </a:p>
          <a:p>
            <a:r>
              <a:rPr lang="en-IN" sz="1600" dirty="0"/>
              <a:t>		String queryString7 = "SELECT c FROM Customer c where </a:t>
            </a:r>
            <a:r>
              <a:rPr lang="en-IN" sz="1600" dirty="0" err="1"/>
              <a:t>c.dateOfBirth</a:t>
            </a:r>
            <a:r>
              <a:rPr lang="en-IN" sz="1600" dirty="0"/>
              <a:t> BETWEEN '1980-01-01' AND '1995-01-01'";</a:t>
            </a:r>
          </a:p>
          <a:p>
            <a:r>
              <a:rPr lang="en-IN" sz="1600" dirty="0"/>
              <a:t>		String queryString8 = "SELECT c FROM Customer c where c.name LIKE 'J%'";</a:t>
            </a:r>
          </a:p>
          <a:p>
            <a:r>
              <a:rPr lang="en-IN" sz="1600" dirty="0"/>
              <a:t>		String queryString9 = "SELECT c FROM Customer c where </a:t>
            </a:r>
            <a:r>
              <a:rPr lang="en-IN" sz="1600" dirty="0" err="1"/>
              <a:t>c.emailId</a:t>
            </a:r>
            <a:r>
              <a:rPr lang="en-IN" sz="1600" dirty="0"/>
              <a:t> IS NULL";</a:t>
            </a:r>
          </a:p>
          <a:p>
            <a:r>
              <a:rPr lang="en-IN" sz="1600" dirty="0"/>
              <a:t>		String queryString10 = "SELECT c FROM Customer c where </a:t>
            </a:r>
            <a:r>
              <a:rPr lang="en-IN" sz="1600" dirty="0" err="1"/>
              <a:t>c.city</a:t>
            </a:r>
            <a:r>
              <a:rPr lang="en-IN" sz="1600" dirty="0"/>
              <a:t> IN ('</a:t>
            </a:r>
            <a:r>
              <a:rPr lang="en-IN" sz="1600" dirty="0" err="1"/>
              <a:t>Seattle','Vancouver</a:t>
            </a:r>
            <a:r>
              <a:rPr lang="en-IN" sz="1600" dirty="0"/>
              <a:t>')";</a:t>
            </a:r>
          </a:p>
          <a:p>
            <a:r>
              <a:rPr lang="en-IN" sz="1600" dirty="0"/>
              <a:t>		Query </a:t>
            </a:r>
            <a:r>
              <a:rPr lang="en-IN" sz="1600" dirty="0" err="1"/>
              <a:t>query</a:t>
            </a:r>
            <a:r>
              <a:rPr lang="en-IN" sz="1600" dirty="0"/>
              <a:t> = </a:t>
            </a:r>
            <a:r>
              <a:rPr lang="en-IN" sz="1600" dirty="0" err="1"/>
              <a:t>entityManager.createQuery</a:t>
            </a:r>
            <a:r>
              <a:rPr lang="en-IN" sz="1600" dirty="0"/>
              <a:t>(queryString10);</a:t>
            </a:r>
          </a:p>
          <a:p>
            <a:r>
              <a:rPr lang="en-IN" sz="1600" dirty="0"/>
              <a:t>		List&lt;Customer&gt; result = </a:t>
            </a:r>
            <a:r>
              <a:rPr lang="en-IN" sz="1600" dirty="0" err="1"/>
              <a:t>query.getResultList</a:t>
            </a:r>
            <a:r>
              <a:rPr lang="en-IN" sz="1600" dirty="0"/>
              <a:t>();</a:t>
            </a:r>
          </a:p>
          <a:p>
            <a:r>
              <a:rPr lang="en-IN" sz="1600" dirty="0"/>
              <a:t>		</a:t>
            </a:r>
            <a:r>
              <a:rPr lang="en-IN" sz="1600" dirty="0" err="1"/>
              <a:t>customerDTOs</a:t>
            </a:r>
            <a:r>
              <a:rPr lang="en-IN" sz="1600" dirty="0"/>
              <a:t> = new </a:t>
            </a:r>
            <a:r>
              <a:rPr lang="en-IN" sz="1600" dirty="0" err="1"/>
              <a:t>ArrayList</a:t>
            </a:r>
            <a:r>
              <a:rPr lang="en-IN" sz="1600" dirty="0"/>
              <a:t>&lt;&gt;();</a:t>
            </a:r>
          </a:p>
          <a:p>
            <a:r>
              <a:rPr lang="en-IN" sz="1600" dirty="0"/>
              <a:t>		for (Customer </a:t>
            </a:r>
            <a:r>
              <a:rPr lang="en-IN" sz="1600" dirty="0" err="1"/>
              <a:t>customer</a:t>
            </a:r>
            <a:r>
              <a:rPr lang="en-IN" sz="1600" dirty="0"/>
              <a:t> : result) {</a:t>
            </a:r>
          </a:p>
          <a:p>
            <a:r>
              <a:rPr lang="en-IN" sz="1600" dirty="0"/>
              <a:t>			</a:t>
            </a:r>
            <a:r>
              <a:rPr lang="en-IN" sz="1600" dirty="0" err="1"/>
              <a:t>CustomerDTO</a:t>
            </a:r>
            <a:r>
              <a:rPr lang="en-IN" sz="1600" dirty="0"/>
              <a:t> </a:t>
            </a:r>
            <a:r>
              <a:rPr lang="en-IN" sz="1600" dirty="0" err="1"/>
              <a:t>customerDTO</a:t>
            </a:r>
            <a:r>
              <a:rPr lang="en-IN" sz="1600" dirty="0"/>
              <a:t> = new </a:t>
            </a:r>
            <a:r>
              <a:rPr lang="en-IN" sz="1600" dirty="0" err="1"/>
              <a:t>CustomerDTO</a:t>
            </a:r>
            <a:r>
              <a:rPr lang="en-IN" sz="1600" dirty="0"/>
              <a:t>();</a:t>
            </a:r>
          </a:p>
          <a:p>
            <a:r>
              <a:rPr lang="en-IN" sz="1600" dirty="0"/>
              <a:t>			</a:t>
            </a:r>
            <a:r>
              <a:rPr lang="en-IN" sz="1600" dirty="0" err="1"/>
              <a:t>customerDTO.setCustomerId</a:t>
            </a:r>
            <a:r>
              <a:rPr lang="en-IN" sz="1600" dirty="0"/>
              <a:t>(</a:t>
            </a:r>
            <a:r>
              <a:rPr lang="en-IN" sz="1600" dirty="0" err="1"/>
              <a:t>customer.getCustomerId</a:t>
            </a:r>
            <a:r>
              <a:rPr lang="en-IN" sz="1600" dirty="0"/>
              <a:t>());</a:t>
            </a:r>
          </a:p>
          <a:p>
            <a:r>
              <a:rPr lang="en-IN" sz="1600" dirty="0"/>
              <a:t>			</a:t>
            </a:r>
            <a:r>
              <a:rPr lang="en-IN" sz="1600" dirty="0" err="1"/>
              <a:t>customerDTO.setDateOfBirth</a:t>
            </a:r>
            <a:r>
              <a:rPr lang="en-IN" sz="1600" dirty="0"/>
              <a:t>(</a:t>
            </a:r>
            <a:r>
              <a:rPr lang="en-IN" sz="1600" dirty="0" err="1"/>
              <a:t>customer.getDateOfBirth</a:t>
            </a:r>
            <a:r>
              <a:rPr lang="en-IN" sz="1600" dirty="0"/>
              <a:t>());</a:t>
            </a:r>
          </a:p>
          <a:p>
            <a:r>
              <a:rPr lang="en-IN" sz="1600" dirty="0"/>
              <a:t>			</a:t>
            </a:r>
            <a:r>
              <a:rPr lang="en-IN" sz="1600" dirty="0" err="1"/>
              <a:t>customerDTO.setEmailId</a:t>
            </a:r>
            <a:r>
              <a:rPr lang="en-IN" sz="1600" dirty="0"/>
              <a:t>(</a:t>
            </a:r>
            <a:r>
              <a:rPr lang="en-IN" sz="1600" dirty="0" err="1"/>
              <a:t>customer.getEmailId</a:t>
            </a:r>
            <a:r>
              <a:rPr lang="en-IN" sz="1600" dirty="0"/>
              <a:t>());</a:t>
            </a:r>
          </a:p>
          <a:p>
            <a:r>
              <a:rPr lang="en-IN" sz="1600" dirty="0"/>
              <a:t>			</a:t>
            </a:r>
            <a:r>
              <a:rPr lang="en-IN" sz="1600" dirty="0" err="1"/>
              <a:t>customerDTO.setName</a:t>
            </a:r>
            <a:r>
              <a:rPr lang="en-IN" sz="1600" dirty="0"/>
              <a:t>(</a:t>
            </a:r>
            <a:r>
              <a:rPr lang="en-IN" sz="1600" dirty="0" err="1"/>
              <a:t>customer.getName</a:t>
            </a:r>
            <a:r>
              <a:rPr lang="en-IN" sz="1600" dirty="0"/>
              <a:t>());</a:t>
            </a:r>
          </a:p>
          <a:p>
            <a:r>
              <a:rPr lang="en-IN" sz="1600" dirty="0"/>
              <a:t>			</a:t>
            </a:r>
            <a:r>
              <a:rPr lang="en-IN" sz="1600" dirty="0" err="1"/>
              <a:t>customerDTO.setCity</a:t>
            </a:r>
            <a:r>
              <a:rPr lang="en-IN" sz="1600" dirty="0"/>
              <a:t>(</a:t>
            </a:r>
            <a:r>
              <a:rPr lang="en-IN" sz="1600" dirty="0" err="1"/>
              <a:t>customer.getCity</a:t>
            </a:r>
            <a:r>
              <a:rPr lang="en-IN" sz="1600" dirty="0"/>
              <a:t>());</a:t>
            </a:r>
          </a:p>
          <a:p>
            <a:r>
              <a:rPr lang="en-IN" sz="1600" dirty="0"/>
              <a:t>			</a:t>
            </a:r>
            <a:r>
              <a:rPr lang="en-IN" sz="1600" dirty="0" err="1"/>
              <a:t>customerDTOs.add</a:t>
            </a:r>
            <a:r>
              <a:rPr lang="en-IN" sz="1600" dirty="0"/>
              <a:t>(</a:t>
            </a:r>
            <a:r>
              <a:rPr lang="en-IN" sz="1600" dirty="0" err="1"/>
              <a:t>customerDTO</a:t>
            </a:r>
            <a:r>
              <a:rPr lang="en-IN" sz="1600" dirty="0"/>
              <a:t>);</a:t>
            </a:r>
          </a:p>
          <a:p>
            <a:r>
              <a:rPr lang="en-IN" sz="1600" dirty="0"/>
              <a:t>		}</a:t>
            </a:r>
          </a:p>
          <a:p>
            <a:r>
              <a:rPr lang="en-IN" sz="1600" dirty="0"/>
              <a:t>		return </a:t>
            </a:r>
            <a:r>
              <a:rPr lang="en-IN" sz="1600" dirty="0" err="1"/>
              <a:t>customerDTOs</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344490190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A4667B-5888-8781-79C1-B427E6F6D1F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1660759-37F8-E45A-A522-C8EC223DC2F9}"/>
              </a:ext>
            </a:extLst>
          </p:cNvPr>
          <p:cNvSpPr>
            <a:spLocks noGrp="1"/>
          </p:cNvSpPr>
          <p:nvPr>
            <p:ph type="sldNum" sz="quarter" idx="12"/>
          </p:nvPr>
        </p:nvSpPr>
        <p:spPr/>
        <p:txBody>
          <a:bodyPr/>
          <a:lstStyle/>
          <a:p>
            <a:fld id="{4A777409-9C5A-4B07-8E32-19F22F7D558C}" type="slidenum">
              <a:rPr lang="en-IN" smtClean="0"/>
              <a:t>143</a:t>
            </a:fld>
            <a:endParaRPr lang="en-IN" dirty="0"/>
          </a:p>
        </p:txBody>
      </p:sp>
      <p:sp>
        <p:nvSpPr>
          <p:cNvPr id="5" name="TextBox 4">
            <a:extLst>
              <a:ext uri="{FF2B5EF4-FFF2-40B4-BE49-F238E27FC236}">
                <a16:creationId xmlns:a16="http://schemas.microsoft.com/office/drawing/2014/main" id="{8EFFBEC3-3E0A-0DBF-B59F-B1872D56814D}"/>
              </a:ext>
            </a:extLst>
          </p:cNvPr>
          <p:cNvSpPr txBox="1"/>
          <p:nvPr/>
        </p:nvSpPr>
        <p:spPr>
          <a:xfrm>
            <a:off x="881405" y="619515"/>
            <a:ext cx="10270503" cy="707886"/>
          </a:xfrm>
          <a:prstGeom prst="rect">
            <a:avLst/>
          </a:prstGeom>
          <a:noFill/>
        </p:spPr>
        <p:txBody>
          <a:bodyPr wrap="square">
            <a:spAutoFit/>
          </a:bodyPr>
          <a:lstStyle/>
          <a:p>
            <a:r>
              <a:rPr lang="en-US" sz="2000" b="1" dirty="0">
                <a:solidFill>
                  <a:schemeClr val="tx1">
                    <a:lumMod val="65000"/>
                    <a:lumOff val="35000"/>
                  </a:schemeClr>
                </a:solidFill>
              </a:rPr>
              <a:t>Step 10: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335E995-EE78-06A6-C749-454D236D46DC}"/>
              </a:ext>
            </a:extLst>
          </p:cNvPr>
          <p:cNvSpPr txBox="1"/>
          <p:nvPr/>
        </p:nvSpPr>
        <p:spPr>
          <a:xfrm>
            <a:off x="287516" y="1625883"/>
            <a:ext cx="11759939" cy="1200329"/>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List&lt;</a:t>
            </a:r>
            <a:r>
              <a:rPr lang="en-IN" dirty="0" err="1"/>
              <a:t>CustomerDTO</a:t>
            </a:r>
            <a:r>
              <a:rPr lang="en-IN" dirty="0"/>
              <a:t>&gt; </a:t>
            </a:r>
            <a:r>
              <a:rPr lang="en-IN" dirty="0" err="1"/>
              <a:t>getCustomerdetails</a:t>
            </a:r>
            <a:r>
              <a:rPr lang="en-IN" dirty="0"/>
              <a:t>() throws </a:t>
            </a:r>
            <a:r>
              <a:rPr lang="en-IN" dirty="0" err="1"/>
              <a:t>hndBankException</a:t>
            </a:r>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C41BAC03-2190-D25D-6D6A-C31E0726D999}"/>
              </a:ext>
            </a:extLst>
          </p:cNvPr>
          <p:cNvSpPr txBox="1"/>
          <p:nvPr/>
        </p:nvSpPr>
        <p:spPr>
          <a:xfrm>
            <a:off x="881404" y="3124694"/>
            <a:ext cx="11310596" cy="400110"/>
          </a:xfrm>
          <a:prstGeom prst="rect">
            <a:avLst/>
          </a:prstGeom>
          <a:noFill/>
        </p:spPr>
        <p:txBody>
          <a:bodyPr wrap="square">
            <a:spAutoFit/>
          </a:bodyPr>
          <a:lstStyle/>
          <a:p>
            <a:r>
              <a:rPr lang="en-US" sz="2000" b="1" dirty="0">
                <a:solidFill>
                  <a:schemeClr val="tx1">
                    <a:lumMod val="65000"/>
                    <a:lumOff val="35000"/>
                  </a:schemeClr>
                </a:solidFill>
              </a:rPr>
              <a:t>Step 11:</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99708DB9-5D9D-0947-1C7A-7402285F94D3}"/>
              </a:ext>
            </a:extLst>
          </p:cNvPr>
          <p:cNvSpPr txBox="1"/>
          <p:nvPr/>
        </p:nvSpPr>
        <p:spPr>
          <a:xfrm>
            <a:off x="287516" y="3582154"/>
            <a:ext cx="11430002" cy="3139321"/>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 throws </a:t>
            </a:r>
            <a:r>
              <a:rPr lang="en-IN" dirty="0" err="1"/>
              <a:t>hndBankException</a:t>
            </a:r>
            <a:r>
              <a:rPr lang="en-IN" dirty="0"/>
              <a:t> {</a:t>
            </a:r>
          </a:p>
          <a:p>
            <a:r>
              <a:rPr lang="en-IN" dirty="0"/>
              <a:t>		return </a:t>
            </a:r>
            <a:r>
              <a:rPr lang="en-IN" dirty="0" err="1"/>
              <a:t>customerRepository.getCustomerdetails</a:t>
            </a:r>
            <a:r>
              <a:rPr lang="en-IN" dirty="0"/>
              <a:t>();</a:t>
            </a:r>
          </a:p>
          <a:p>
            <a:r>
              <a:rPr lang="en-IN" dirty="0"/>
              <a:t>	}</a:t>
            </a:r>
          </a:p>
          <a:p>
            <a:r>
              <a:rPr lang="en-IN" dirty="0"/>
              <a:t>}</a:t>
            </a:r>
          </a:p>
        </p:txBody>
      </p:sp>
    </p:spTree>
    <p:extLst>
      <p:ext uri="{BB962C8B-B14F-4D97-AF65-F5344CB8AC3E}">
        <p14:creationId xmlns:p14="http://schemas.microsoft.com/office/powerpoint/2010/main" val="329904642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DC0972-1282-B7B9-D57B-186DE15B95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164CA9B-AF48-82EA-0200-1495257A4104}"/>
              </a:ext>
            </a:extLst>
          </p:cNvPr>
          <p:cNvSpPr>
            <a:spLocks noGrp="1"/>
          </p:cNvSpPr>
          <p:nvPr>
            <p:ph type="sldNum" sz="quarter" idx="12"/>
          </p:nvPr>
        </p:nvSpPr>
        <p:spPr/>
        <p:txBody>
          <a:bodyPr/>
          <a:lstStyle/>
          <a:p>
            <a:fld id="{4A777409-9C5A-4B07-8E32-19F22F7D558C}" type="slidenum">
              <a:rPr lang="en-IN" smtClean="0"/>
              <a:t>144</a:t>
            </a:fld>
            <a:endParaRPr lang="en-IN" dirty="0"/>
          </a:p>
        </p:txBody>
      </p:sp>
      <p:sp>
        <p:nvSpPr>
          <p:cNvPr id="5" name="TextBox 4">
            <a:extLst>
              <a:ext uri="{FF2B5EF4-FFF2-40B4-BE49-F238E27FC236}">
                <a16:creationId xmlns:a16="http://schemas.microsoft.com/office/drawing/2014/main" id="{F08E8E19-D7E5-F1CD-8862-8C0E856A0A1B}"/>
              </a:ext>
            </a:extLst>
          </p:cNvPr>
          <p:cNvSpPr txBox="1"/>
          <p:nvPr/>
        </p:nvSpPr>
        <p:spPr>
          <a:xfrm>
            <a:off x="989029" y="588332"/>
            <a:ext cx="8795994" cy="400110"/>
          </a:xfrm>
          <a:prstGeom prst="rect">
            <a:avLst/>
          </a:prstGeom>
          <a:noFill/>
        </p:spPr>
        <p:txBody>
          <a:bodyPr wrap="square">
            <a:spAutoFit/>
          </a:bodyPr>
          <a:lstStyle/>
          <a:p>
            <a:r>
              <a:rPr lang="en-US" sz="2000" b="1" dirty="0">
                <a:solidFill>
                  <a:schemeClr val="tx1">
                    <a:lumMod val="65000"/>
                    <a:lumOff val="35000"/>
                  </a:schemeClr>
                </a:solidFill>
              </a:rPr>
              <a:t>Step 12:</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945D304-A12C-4547-5F66-875D94C8BD8C}"/>
              </a:ext>
            </a:extLst>
          </p:cNvPr>
          <p:cNvSpPr txBox="1"/>
          <p:nvPr/>
        </p:nvSpPr>
        <p:spPr>
          <a:xfrm>
            <a:off x="296158" y="988442"/>
            <a:ext cx="11732444" cy="5909310"/>
          </a:xfrm>
          <a:prstGeom prst="rect">
            <a:avLst/>
          </a:prstGeom>
          <a:noFill/>
        </p:spPr>
        <p:txBody>
          <a:bodyPr wrap="square">
            <a:spAutoFit/>
          </a:bodyPr>
          <a:lstStyle/>
          <a:p>
            <a:r>
              <a:rPr lang="en-IN" sz="1400" dirty="0"/>
              <a:t>@SpringBootApplication</a:t>
            </a:r>
          </a:p>
          <a:p>
            <a:r>
              <a:rPr lang="en-IN" sz="1400" dirty="0"/>
              <a:t>public class </a:t>
            </a:r>
            <a:r>
              <a:rPr lang="en-IN" sz="1400" dirty="0" err="1"/>
              <a:t>DemoSpringBootJpqlSelectApplication</a:t>
            </a:r>
            <a:r>
              <a:rPr lang="en-IN" sz="1400" dirty="0"/>
              <a:t> implements </a:t>
            </a:r>
            <a:r>
              <a:rPr lang="en-IN" sz="1400" dirty="0" err="1"/>
              <a:t>CommandLineRunner</a:t>
            </a:r>
            <a:r>
              <a:rPr lang="en-IN" sz="1400" dirty="0"/>
              <a:t> {</a:t>
            </a:r>
          </a:p>
          <a:p>
            <a:r>
              <a:rPr lang="en-IN" sz="1400" dirty="0"/>
              <a:t>	private static final Log LOGGER = </a:t>
            </a:r>
            <a:r>
              <a:rPr lang="en-IN" sz="1400" dirty="0" err="1"/>
              <a:t>LogFactory.getLog</a:t>
            </a:r>
            <a:r>
              <a:rPr lang="en-IN" sz="1400" dirty="0"/>
              <a:t>(</a:t>
            </a:r>
            <a:r>
              <a:rPr lang="en-IN" sz="1400" dirty="0" err="1"/>
              <a:t>DemoSpringBootJpqlSelectApplication.class</a:t>
            </a:r>
            <a:r>
              <a:rPr lang="en-IN" sz="1400" dirty="0"/>
              <a:t>);</a:t>
            </a:r>
          </a:p>
          <a:p>
            <a:r>
              <a:rPr lang="en-IN" sz="1400" dirty="0"/>
              <a:t>	@Autowired</a:t>
            </a:r>
          </a:p>
          <a:p>
            <a:r>
              <a:rPr lang="en-IN" sz="1400" dirty="0"/>
              <a:t>	</a:t>
            </a:r>
            <a:r>
              <a:rPr lang="en-IN" sz="1400" dirty="0" err="1"/>
              <a:t>CustomerService</a:t>
            </a:r>
            <a:r>
              <a:rPr lang="en-IN" sz="1400" dirty="0"/>
              <a:t> service;</a:t>
            </a:r>
          </a:p>
          <a:p>
            <a:r>
              <a:rPr lang="en-IN" sz="1400" dirty="0"/>
              <a:t>	@Autowired</a:t>
            </a:r>
          </a:p>
          <a:p>
            <a:r>
              <a:rPr lang="en-IN" sz="1400" dirty="0"/>
              <a:t>	Environment </a:t>
            </a:r>
            <a:r>
              <a:rPr lang="en-IN" sz="1400" dirty="0" err="1"/>
              <a:t>environment</a:t>
            </a:r>
            <a:r>
              <a:rPr lang="en-IN" sz="1400" dirty="0"/>
              <a:t>;</a:t>
            </a:r>
          </a:p>
          <a:p>
            <a:r>
              <a:rPr lang="en-IN" sz="1400" dirty="0"/>
              <a:t>	public static void main(String[] </a:t>
            </a:r>
            <a:r>
              <a:rPr lang="en-IN" sz="1400" dirty="0" err="1"/>
              <a:t>args</a:t>
            </a:r>
            <a:r>
              <a:rPr lang="en-IN" sz="1400" dirty="0"/>
              <a:t>) {</a:t>
            </a:r>
          </a:p>
          <a:p>
            <a:r>
              <a:rPr lang="en-IN" sz="1400" dirty="0"/>
              <a:t>		</a:t>
            </a:r>
            <a:r>
              <a:rPr lang="en-IN" sz="1400" dirty="0" err="1"/>
              <a:t>SpringApplication.run</a:t>
            </a:r>
            <a:r>
              <a:rPr lang="en-IN" sz="1400" dirty="0"/>
              <a:t>(</a:t>
            </a:r>
            <a:r>
              <a:rPr lang="en-IN" sz="1400" dirty="0" err="1"/>
              <a:t>DemoSpringBootJpqlSelectApplication.class</a:t>
            </a:r>
            <a:r>
              <a:rPr lang="en-IN" sz="1400" dirty="0"/>
              <a:t>, </a:t>
            </a:r>
            <a:r>
              <a:rPr lang="en-IN" sz="1400" dirty="0" err="1"/>
              <a:t>args</a:t>
            </a:r>
            <a:r>
              <a:rPr lang="en-IN" sz="1400" dirty="0"/>
              <a:t>);</a:t>
            </a:r>
          </a:p>
          <a:p>
            <a:r>
              <a:rPr lang="en-IN" sz="1400" dirty="0"/>
              <a:t>	}</a:t>
            </a:r>
          </a:p>
          <a:p>
            <a:r>
              <a:rPr lang="en-IN" sz="1400" dirty="0"/>
              <a:t>	@Override</a:t>
            </a:r>
          </a:p>
          <a:p>
            <a:r>
              <a:rPr lang="en-IN" sz="1400" dirty="0"/>
              <a:t>	public void run(String... </a:t>
            </a:r>
            <a:r>
              <a:rPr lang="en-IN" sz="1400" dirty="0" err="1"/>
              <a:t>args</a:t>
            </a:r>
            <a:r>
              <a:rPr lang="en-IN" sz="1400" dirty="0"/>
              <a:t>) throws Exception {</a:t>
            </a:r>
          </a:p>
          <a:p>
            <a:r>
              <a:rPr lang="en-IN" sz="1400" dirty="0"/>
              <a:t>		</a:t>
            </a:r>
            <a:r>
              <a:rPr lang="en-IN" sz="1400" dirty="0" err="1"/>
              <a:t>getCustomerdetails</a:t>
            </a:r>
            <a:r>
              <a:rPr lang="en-IN" sz="1400" dirty="0"/>
              <a:t>();</a:t>
            </a:r>
          </a:p>
          <a:p>
            <a:r>
              <a:rPr lang="en-IN" sz="1400" dirty="0"/>
              <a:t>	}</a:t>
            </a:r>
          </a:p>
          <a:p>
            <a:r>
              <a:rPr lang="en-IN" sz="1400" dirty="0"/>
              <a:t>	public void </a:t>
            </a:r>
            <a:r>
              <a:rPr lang="en-IN" sz="1400" dirty="0" err="1"/>
              <a:t>getCustomerdetails</a:t>
            </a:r>
            <a:r>
              <a:rPr lang="en-IN" sz="1400" dirty="0"/>
              <a:t>() {</a:t>
            </a:r>
          </a:p>
          <a:p>
            <a:r>
              <a:rPr lang="en-IN" sz="1400" dirty="0"/>
              <a:t>		try {</a:t>
            </a:r>
          </a:p>
          <a:p>
            <a:r>
              <a:rPr lang="en-IN" sz="1400" dirty="0"/>
              <a:t>			List&lt;</a:t>
            </a:r>
            <a:r>
              <a:rPr lang="en-IN" sz="1400" dirty="0" err="1"/>
              <a:t>CustomerDTO</a:t>
            </a:r>
            <a:r>
              <a:rPr lang="en-IN" sz="1400" dirty="0"/>
              <a:t>&gt; </a:t>
            </a:r>
            <a:r>
              <a:rPr lang="en-IN" sz="1400" dirty="0" err="1"/>
              <a:t>customerDTOs</a:t>
            </a:r>
            <a:r>
              <a:rPr lang="en-IN" sz="1400" dirty="0"/>
              <a:t> = </a:t>
            </a:r>
            <a:r>
              <a:rPr lang="en-IN" sz="1400" dirty="0" err="1"/>
              <a:t>service.getCustomerdetails</a:t>
            </a:r>
            <a:r>
              <a:rPr lang="en-IN" sz="1400" dirty="0"/>
              <a:t>();</a:t>
            </a:r>
          </a:p>
          <a:p>
            <a:r>
              <a:rPr lang="en-IN" sz="1400" dirty="0"/>
              <a:t>			for (</a:t>
            </a:r>
            <a:r>
              <a:rPr lang="en-IN" sz="1400" dirty="0" err="1"/>
              <a:t>CustomerDTO</a:t>
            </a:r>
            <a:r>
              <a:rPr lang="en-IN" sz="1400" dirty="0"/>
              <a:t> </a:t>
            </a:r>
            <a:r>
              <a:rPr lang="en-IN" sz="1400" dirty="0" err="1"/>
              <a:t>customerDTO</a:t>
            </a:r>
            <a:r>
              <a:rPr lang="en-IN" sz="1400" dirty="0"/>
              <a:t> : </a:t>
            </a:r>
            <a:r>
              <a:rPr lang="en-IN" sz="1400" dirty="0" err="1"/>
              <a:t>customerDTOs</a:t>
            </a:r>
            <a:r>
              <a:rPr lang="en-IN" sz="1400" dirty="0"/>
              <a:t>) {</a:t>
            </a:r>
          </a:p>
          <a:p>
            <a:r>
              <a:rPr lang="en-IN" sz="1400" dirty="0"/>
              <a:t>				LOGGER.info(</a:t>
            </a:r>
            <a:r>
              <a:rPr lang="en-IN" sz="1400" dirty="0" err="1"/>
              <a:t>customerDTO</a:t>
            </a:r>
            <a:r>
              <a:rPr lang="en-IN" sz="1400" dirty="0"/>
              <a:t>);</a:t>
            </a:r>
          </a:p>
          <a:p>
            <a:r>
              <a:rPr lang="en-IN" sz="1400" dirty="0"/>
              <a:t>			}</a:t>
            </a:r>
          </a:p>
          <a:p>
            <a:r>
              <a:rPr lang="en-IN" sz="1400" dirty="0"/>
              <a:t>		} catch (Exception e) {</a:t>
            </a:r>
          </a:p>
          <a:p>
            <a:r>
              <a:rPr lang="en-IN" sz="1400" dirty="0"/>
              <a:t>			String message = </a:t>
            </a:r>
            <a:r>
              <a:rPr lang="en-IN" sz="1400" dirty="0" err="1"/>
              <a:t>environment.getProperty</a:t>
            </a:r>
            <a:r>
              <a:rPr lang="en-IN" sz="1400" dirty="0"/>
              <a:t>(</a:t>
            </a:r>
            <a:r>
              <a:rPr lang="en-IN" sz="1400" dirty="0" err="1"/>
              <a:t>e.getMessage</a:t>
            </a:r>
            <a:r>
              <a:rPr lang="en-IN" sz="1400" dirty="0"/>
              <a:t>(),</a:t>
            </a:r>
          </a:p>
          <a:p>
            <a:r>
              <a:rPr lang="en-IN" sz="1400" dirty="0"/>
              <a:t>					"Some exception </a:t>
            </a:r>
            <a:r>
              <a:rPr lang="en-IN" sz="1400" dirty="0" err="1"/>
              <a:t>occured</a:t>
            </a:r>
            <a:r>
              <a:rPr lang="en-IN" sz="1400" dirty="0"/>
              <a:t>. Please check log file for more details!!");</a:t>
            </a:r>
          </a:p>
          <a:p>
            <a:r>
              <a:rPr lang="en-IN" sz="1400" dirty="0"/>
              <a:t>			LOGGER.info(message);</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83537260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196834-557B-86F8-4D1A-8DAFB7C0DD2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B0F7C23-7FC7-2AC7-B71F-802EDBBA5E91}"/>
              </a:ext>
            </a:extLst>
          </p:cNvPr>
          <p:cNvSpPr>
            <a:spLocks noGrp="1"/>
          </p:cNvSpPr>
          <p:nvPr>
            <p:ph type="sldNum" sz="quarter" idx="12"/>
          </p:nvPr>
        </p:nvSpPr>
        <p:spPr/>
        <p:txBody>
          <a:bodyPr/>
          <a:lstStyle/>
          <a:p>
            <a:fld id="{4A777409-9C5A-4B07-8E32-19F22F7D558C}" type="slidenum">
              <a:rPr lang="en-IN" smtClean="0"/>
              <a:t>145</a:t>
            </a:fld>
            <a:endParaRPr lang="en-IN" dirty="0"/>
          </a:p>
        </p:txBody>
      </p:sp>
      <p:sp>
        <p:nvSpPr>
          <p:cNvPr id="5" name="TextBox 4">
            <a:extLst>
              <a:ext uri="{FF2B5EF4-FFF2-40B4-BE49-F238E27FC236}">
                <a16:creationId xmlns:a16="http://schemas.microsoft.com/office/drawing/2014/main" id="{495007BD-CDC0-9535-4C92-870DF2978E60}"/>
              </a:ext>
            </a:extLst>
          </p:cNvPr>
          <p:cNvSpPr txBox="1"/>
          <p:nvPr/>
        </p:nvSpPr>
        <p:spPr>
          <a:xfrm>
            <a:off x="900259" y="588331"/>
            <a:ext cx="9384384" cy="400110"/>
          </a:xfrm>
          <a:prstGeom prst="rect">
            <a:avLst/>
          </a:prstGeom>
          <a:noFill/>
        </p:spPr>
        <p:txBody>
          <a:bodyPr wrap="square">
            <a:spAutoFit/>
          </a:bodyPr>
          <a:lstStyle/>
          <a:p>
            <a:r>
              <a:rPr lang="en-US" sz="2000" b="1" dirty="0">
                <a:solidFill>
                  <a:schemeClr val="tx1">
                    <a:lumMod val="65000"/>
                    <a:lumOff val="35000"/>
                  </a:schemeClr>
                </a:solidFill>
              </a:rPr>
              <a:t>Step 13: </a:t>
            </a:r>
            <a:r>
              <a:rPr lang="en-US" sz="2000" dirty="0">
                <a:solidFill>
                  <a:schemeClr val="tx1">
                    <a:lumMod val="65000"/>
                    <a:lumOff val="35000"/>
                  </a:schemeClr>
                </a:solidFill>
              </a:rPr>
              <a:t>Execute the application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420498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E80F46-489F-6043-4F95-14469C1E0CF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741DFD9-E963-6DA2-D8BD-EC661F3424D4}"/>
              </a:ext>
            </a:extLst>
          </p:cNvPr>
          <p:cNvSpPr>
            <a:spLocks noGrp="1"/>
          </p:cNvSpPr>
          <p:nvPr>
            <p:ph type="sldNum" sz="quarter" idx="12"/>
          </p:nvPr>
        </p:nvSpPr>
        <p:spPr/>
        <p:txBody>
          <a:bodyPr/>
          <a:lstStyle/>
          <a:p>
            <a:fld id="{4A777409-9C5A-4B07-8E32-19F22F7D558C}" type="slidenum">
              <a:rPr lang="en-IN" smtClean="0"/>
              <a:t>15</a:t>
            </a:fld>
            <a:endParaRPr lang="en-IN" dirty="0"/>
          </a:p>
        </p:txBody>
      </p:sp>
      <p:pic>
        <p:nvPicPr>
          <p:cNvPr id="5" name="Picture 4">
            <a:extLst>
              <a:ext uri="{FF2B5EF4-FFF2-40B4-BE49-F238E27FC236}">
                <a16:creationId xmlns:a16="http://schemas.microsoft.com/office/drawing/2014/main" id="{76A27523-40D4-EFF9-C601-D5F42969D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662" y="704426"/>
            <a:ext cx="8154538" cy="1848108"/>
          </a:xfrm>
          <a:prstGeom prst="rect">
            <a:avLst/>
          </a:prstGeom>
        </p:spPr>
      </p:pic>
      <p:pic>
        <p:nvPicPr>
          <p:cNvPr id="9" name="Picture 8">
            <a:extLst>
              <a:ext uri="{FF2B5EF4-FFF2-40B4-BE49-F238E27FC236}">
                <a16:creationId xmlns:a16="http://schemas.microsoft.com/office/drawing/2014/main" id="{13FB87AB-DFCA-8AC1-959F-CAE21559BF57}"/>
              </a:ext>
            </a:extLst>
          </p:cNvPr>
          <p:cNvPicPr>
            <a:picLocks noChangeAspect="1"/>
          </p:cNvPicPr>
          <p:nvPr/>
        </p:nvPicPr>
        <p:blipFill>
          <a:blip r:embed="rId3"/>
          <a:stretch>
            <a:fillRect/>
          </a:stretch>
        </p:blipFill>
        <p:spPr>
          <a:xfrm>
            <a:off x="0" y="2926369"/>
            <a:ext cx="12192000" cy="2380922"/>
          </a:xfrm>
          <a:prstGeom prst="rect">
            <a:avLst/>
          </a:prstGeom>
        </p:spPr>
      </p:pic>
    </p:spTree>
    <p:extLst>
      <p:ext uri="{BB962C8B-B14F-4D97-AF65-F5344CB8AC3E}">
        <p14:creationId xmlns:p14="http://schemas.microsoft.com/office/powerpoint/2010/main" val="494152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04FEEA-5B2C-176D-4413-520980479E2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1A1E842-E5E0-2DDA-FCF3-654E3E60D0C4}"/>
              </a:ext>
            </a:extLst>
          </p:cNvPr>
          <p:cNvSpPr>
            <a:spLocks noGrp="1"/>
          </p:cNvSpPr>
          <p:nvPr>
            <p:ph type="sldNum" sz="quarter" idx="12"/>
          </p:nvPr>
        </p:nvSpPr>
        <p:spPr/>
        <p:txBody>
          <a:bodyPr/>
          <a:lstStyle/>
          <a:p>
            <a:fld id="{4A777409-9C5A-4B07-8E32-19F22F7D558C}" type="slidenum">
              <a:rPr lang="en-IN" smtClean="0"/>
              <a:t>16</a:t>
            </a:fld>
            <a:endParaRPr lang="en-IN" dirty="0"/>
          </a:p>
        </p:txBody>
      </p:sp>
      <p:sp>
        <p:nvSpPr>
          <p:cNvPr id="4" name="TextBox 3">
            <a:extLst>
              <a:ext uri="{FF2B5EF4-FFF2-40B4-BE49-F238E27FC236}">
                <a16:creationId xmlns:a16="http://schemas.microsoft.com/office/drawing/2014/main" id="{BC3A8914-37DE-88B6-70B1-BB8A7F691FF5}"/>
              </a:ext>
            </a:extLst>
          </p:cNvPr>
          <p:cNvSpPr txBox="1"/>
          <p:nvPr/>
        </p:nvSpPr>
        <p:spPr>
          <a:xfrm>
            <a:off x="989029" y="601406"/>
            <a:ext cx="10511672" cy="3416320"/>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@Column(name="email_id")</a:t>
            </a:r>
          </a:p>
          <a:p>
            <a:r>
              <a:rPr lang="en-IN" dirty="0"/>
              <a:t>	private String </a:t>
            </a:r>
            <a:r>
              <a:rPr lang="en-IN" dirty="0" err="1"/>
              <a:t>emailId</a:t>
            </a:r>
            <a:r>
              <a:rPr lang="en-IN" dirty="0"/>
              <a:t>;</a:t>
            </a:r>
          </a:p>
          <a:p>
            <a:r>
              <a:rPr lang="en-IN" dirty="0"/>
              <a:t>	private String name;</a:t>
            </a:r>
          </a:p>
          <a:p>
            <a:r>
              <a:rPr lang="en-IN" dirty="0"/>
              <a:t>	@Column(name="date_of_birth")</a:t>
            </a:r>
          </a:p>
          <a:p>
            <a:r>
              <a:rPr lang="en-IN" dirty="0"/>
              <a:t>	private </a:t>
            </a:r>
            <a:r>
              <a:rPr lang="en-IN" dirty="0" err="1"/>
              <a:t>LocalDate</a:t>
            </a:r>
            <a:r>
              <a:rPr lang="en-IN" dirty="0"/>
              <a:t> </a:t>
            </a:r>
            <a:r>
              <a:rPr lang="en-IN" dirty="0" err="1"/>
              <a:t>dateOfBirth</a:t>
            </a:r>
            <a:r>
              <a:rPr lang="en-IN" dirty="0"/>
              <a:t>;</a:t>
            </a:r>
          </a:p>
          <a:p>
            <a:r>
              <a:rPr lang="en-IN" dirty="0"/>
              <a:t>	//getter and setters</a:t>
            </a:r>
          </a:p>
          <a:p>
            <a:r>
              <a:rPr lang="en-IN" dirty="0"/>
              <a:t>}</a:t>
            </a:r>
          </a:p>
        </p:txBody>
      </p:sp>
      <p:sp>
        <p:nvSpPr>
          <p:cNvPr id="6" name="TextBox 5">
            <a:extLst>
              <a:ext uri="{FF2B5EF4-FFF2-40B4-BE49-F238E27FC236}">
                <a16:creationId xmlns:a16="http://schemas.microsoft.com/office/drawing/2014/main" id="{BFF19BAB-9917-5948-169F-0CC3C3CC4F6B}"/>
              </a:ext>
            </a:extLst>
          </p:cNvPr>
          <p:cNvSpPr txBox="1"/>
          <p:nvPr/>
        </p:nvSpPr>
        <p:spPr>
          <a:xfrm>
            <a:off x="145723" y="4263708"/>
            <a:ext cx="11798038" cy="707886"/>
          </a:xfrm>
          <a:prstGeom prst="rect">
            <a:avLst/>
          </a:prstGeom>
          <a:noFill/>
        </p:spPr>
        <p:txBody>
          <a:bodyPr wrap="square">
            <a:spAutoFit/>
          </a:bodyPr>
          <a:lstStyle/>
          <a:p>
            <a:r>
              <a:rPr lang="en-US" sz="2000" dirty="0">
                <a:solidFill>
                  <a:schemeClr val="tx1">
                    <a:lumMod val="65000"/>
                    <a:lumOff val="35000"/>
                  </a:schemeClr>
                </a:solidFill>
              </a:rPr>
              <a:t>In the above code, the name of attributes </a:t>
            </a:r>
            <a:r>
              <a:rPr lang="en-US" sz="2000" dirty="0" err="1">
                <a:solidFill>
                  <a:schemeClr val="tx1">
                    <a:lumMod val="65000"/>
                    <a:lumOff val="35000"/>
                  </a:schemeClr>
                </a:solidFill>
              </a:rPr>
              <a:t>customerId</a:t>
            </a:r>
            <a:r>
              <a:rPr lang="en-US" sz="2000" dirty="0">
                <a:solidFill>
                  <a:schemeClr val="tx1">
                    <a:lumMod val="65000"/>
                    <a:lumOff val="35000"/>
                  </a:schemeClr>
                </a:solidFill>
              </a:rPr>
              <a:t>, </a:t>
            </a:r>
            <a:r>
              <a:rPr lang="en-US" sz="2000" dirty="0" err="1">
                <a:solidFill>
                  <a:schemeClr val="tx1">
                    <a:lumMod val="65000"/>
                    <a:lumOff val="35000"/>
                  </a:schemeClr>
                </a:solidFill>
              </a:rPr>
              <a:t>emailId</a:t>
            </a:r>
            <a:r>
              <a:rPr lang="en-US" sz="2000" dirty="0">
                <a:solidFill>
                  <a:schemeClr val="tx1">
                    <a:lumMod val="65000"/>
                    <a:lumOff val="35000"/>
                  </a:schemeClr>
                </a:solidFill>
              </a:rPr>
              <a:t> and </a:t>
            </a:r>
            <a:r>
              <a:rPr lang="en-US" sz="2000" dirty="0" err="1">
                <a:solidFill>
                  <a:schemeClr val="tx1">
                    <a:lumMod val="65000"/>
                    <a:lumOff val="35000"/>
                  </a:schemeClr>
                </a:solidFill>
              </a:rPr>
              <a:t>dateOfBirth</a:t>
            </a:r>
            <a:r>
              <a:rPr lang="en-US" sz="2000" dirty="0">
                <a:solidFill>
                  <a:schemeClr val="tx1">
                    <a:lumMod val="65000"/>
                    <a:lumOff val="35000"/>
                  </a:schemeClr>
                </a:solidFill>
              </a:rPr>
              <a:t> are different from the column names. So, @Column annotation is used.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22360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6B52FE-FCFE-79CB-6862-3E86CB0DC72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DE85EB-A35A-C4E7-CD1A-1030C3CF23EC}"/>
              </a:ext>
            </a:extLst>
          </p:cNvPr>
          <p:cNvSpPr>
            <a:spLocks noGrp="1"/>
          </p:cNvSpPr>
          <p:nvPr>
            <p:ph type="sldNum" sz="quarter" idx="12"/>
          </p:nvPr>
        </p:nvSpPr>
        <p:spPr/>
        <p:txBody>
          <a:bodyPr/>
          <a:lstStyle/>
          <a:p>
            <a:fld id="{4A777409-9C5A-4B07-8E32-19F22F7D558C}" type="slidenum">
              <a:rPr lang="en-IN" smtClean="0"/>
              <a:t>17</a:t>
            </a:fld>
            <a:endParaRPr lang="en-IN" dirty="0"/>
          </a:p>
        </p:txBody>
      </p:sp>
      <p:sp>
        <p:nvSpPr>
          <p:cNvPr id="5" name="TextBox 4">
            <a:extLst>
              <a:ext uri="{FF2B5EF4-FFF2-40B4-BE49-F238E27FC236}">
                <a16:creationId xmlns:a16="http://schemas.microsoft.com/office/drawing/2014/main" id="{7B3FA81C-1EF6-00FC-03CE-0DB85AEE2932}"/>
              </a:ext>
            </a:extLst>
          </p:cNvPr>
          <p:cNvSpPr txBox="1"/>
          <p:nvPr/>
        </p:nvSpPr>
        <p:spPr>
          <a:xfrm>
            <a:off x="989028" y="618795"/>
            <a:ext cx="10568233" cy="1015663"/>
          </a:xfrm>
          <a:prstGeom prst="rect">
            <a:avLst/>
          </a:prstGeom>
          <a:noFill/>
        </p:spPr>
        <p:txBody>
          <a:bodyPr wrap="square">
            <a:spAutoFit/>
          </a:bodyPr>
          <a:lstStyle/>
          <a:p>
            <a:r>
              <a:rPr lang="en-US" sz="2000" dirty="0">
                <a:solidFill>
                  <a:schemeClr val="tx1">
                    <a:lumMod val="65000"/>
                    <a:lumOff val="35000"/>
                  </a:schemeClr>
                </a:solidFill>
              </a:rPr>
              <a:t>Sometimes, entity class has a reference of </a:t>
            </a:r>
            <a:r>
              <a:rPr lang="en-US" sz="2000" dirty="0" err="1">
                <a:solidFill>
                  <a:schemeClr val="tx1">
                    <a:lumMod val="65000"/>
                    <a:lumOff val="35000"/>
                  </a:schemeClr>
                </a:solidFill>
              </a:rPr>
              <a:t>enum</a:t>
            </a:r>
            <a:r>
              <a:rPr lang="en-US" sz="2000" dirty="0">
                <a:solidFill>
                  <a:schemeClr val="tx1">
                    <a:lumMod val="65000"/>
                    <a:lumOff val="35000"/>
                  </a:schemeClr>
                </a:solidFill>
              </a:rPr>
              <a:t> and if you want to persist it, you can use </a:t>
            </a:r>
            <a:r>
              <a:rPr lang="en-US" sz="2000" b="1" dirty="0">
                <a:solidFill>
                  <a:schemeClr val="tx1">
                    <a:lumMod val="65000"/>
                    <a:lumOff val="35000"/>
                  </a:schemeClr>
                </a:solidFill>
              </a:rPr>
              <a:t>@Enumerated</a:t>
            </a:r>
            <a:r>
              <a:rPr lang="en-US" sz="2000" dirty="0">
                <a:solidFill>
                  <a:schemeClr val="tx1">
                    <a:lumMod val="65000"/>
                    <a:lumOff val="35000"/>
                  </a:schemeClr>
                </a:solidFill>
              </a:rPr>
              <a:t> annotation. For example, consider the following Java class which as a reference to </a:t>
            </a:r>
            <a:r>
              <a:rPr lang="en-US" sz="2000" dirty="0" err="1">
                <a:solidFill>
                  <a:schemeClr val="tx1">
                    <a:lumMod val="65000"/>
                    <a:lumOff val="35000"/>
                  </a:schemeClr>
                </a:solidFill>
              </a:rPr>
              <a:t>CustomerType</a:t>
            </a:r>
            <a:r>
              <a:rPr lang="en-US" sz="2000" dirty="0">
                <a:solidFill>
                  <a:schemeClr val="tx1">
                    <a:lumMod val="65000"/>
                    <a:lumOff val="35000"/>
                  </a:schemeClr>
                </a:solidFill>
              </a:rPr>
              <a:t> </a:t>
            </a:r>
            <a:r>
              <a:rPr lang="en-US" sz="2000" dirty="0" err="1">
                <a:solidFill>
                  <a:schemeClr val="tx1">
                    <a:lumMod val="65000"/>
                    <a:lumOff val="35000"/>
                  </a:schemeClr>
                </a:solidFill>
              </a:rPr>
              <a:t>enum</a:t>
            </a:r>
            <a:r>
              <a:rPr lang="en-US" sz="2000" dirty="0">
                <a:solidFill>
                  <a:schemeClr val="tx1">
                    <a:lumMod val="65000"/>
                    <a:lumOff val="35000"/>
                  </a:schemeClr>
                </a:solidFill>
              </a:rPr>
              <a:t> and you have to map it to CUSTOMER table in the database: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6A204A0-5F61-8010-169D-1B9B8F4D0867}"/>
              </a:ext>
            </a:extLst>
          </p:cNvPr>
          <p:cNvSpPr txBox="1"/>
          <p:nvPr/>
        </p:nvSpPr>
        <p:spPr>
          <a:xfrm>
            <a:off x="268662" y="1947256"/>
            <a:ext cx="10892673" cy="2308324"/>
          </a:xfrm>
          <a:prstGeom prst="rect">
            <a:avLst/>
          </a:prstGeom>
          <a:noFill/>
        </p:spPr>
        <p:txBody>
          <a:bodyPr wrap="square">
            <a:spAutoFit/>
          </a:bodyPr>
          <a:lstStyle/>
          <a:p>
            <a:r>
              <a:rPr lang="en-IN" dirty="0"/>
              <a:t>public class Customer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a:t>
            </a:r>
            <a:r>
              <a:rPr lang="en-IN" dirty="0" err="1"/>
              <a:t>CustomerType</a:t>
            </a:r>
            <a:r>
              <a:rPr lang="en-IN" dirty="0"/>
              <a:t> </a:t>
            </a:r>
            <a:r>
              <a:rPr lang="en-IN" dirty="0" err="1"/>
              <a:t>customerType</a:t>
            </a:r>
            <a:r>
              <a:rPr lang="en-IN" dirty="0"/>
              <a:t>;</a:t>
            </a:r>
          </a:p>
          <a:p>
            <a:r>
              <a:rPr lang="en-IN" dirty="0"/>
              <a:t>	//getters and setters</a:t>
            </a:r>
          </a:p>
          <a:p>
            <a:r>
              <a:rPr lang="en-IN" dirty="0"/>
              <a:t>}</a:t>
            </a:r>
          </a:p>
        </p:txBody>
      </p:sp>
      <p:sp>
        <p:nvSpPr>
          <p:cNvPr id="9" name="TextBox 8">
            <a:extLst>
              <a:ext uri="{FF2B5EF4-FFF2-40B4-BE49-F238E27FC236}">
                <a16:creationId xmlns:a16="http://schemas.microsoft.com/office/drawing/2014/main" id="{6A8C6388-D6BB-B5CD-5CF8-7A93A92327CC}"/>
              </a:ext>
            </a:extLst>
          </p:cNvPr>
          <p:cNvSpPr txBox="1"/>
          <p:nvPr/>
        </p:nvSpPr>
        <p:spPr>
          <a:xfrm>
            <a:off x="174001" y="4666516"/>
            <a:ext cx="10487713" cy="923330"/>
          </a:xfrm>
          <a:prstGeom prst="rect">
            <a:avLst/>
          </a:prstGeom>
          <a:noFill/>
        </p:spPr>
        <p:txBody>
          <a:bodyPr wrap="square">
            <a:spAutoFit/>
          </a:bodyPr>
          <a:lstStyle/>
          <a:p>
            <a:r>
              <a:rPr lang="en-IN" dirty="0"/>
              <a:t>public </a:t>
            </a:r>
            <a:r>
              <a:rPr lang="en-IN" dirty="0" err="1"/>
              <a:t>enum</a:t>
            </a:r>
            <a:r>
              <a:rPr lang="en-IN" dirty="0"/>
              <a:t> </a:t>
            </a:r>
            <a:r>
              <a:rPr lang="en-IN" dirty="0" err="1"/>
              <a:t>CustomerType</a:t>
            </a:r>
            <a:r>
              <a:rPr lang="en-IN" dirty="0"/>
              <a:t>{</a:t>
            </a:r>
          </a:p>
          <a:p>
            <a:r>
              <a:rPr lang="en-IN" dirty="0"/>
              <a:t>    SILVER,GOLD,PLATINUM;</a:t>
            </a:r>
          </a:p>
          <a:p>
            <a:r>
              <a:rPr lang="en-IN" dirty="0"/>
              <a:t>}</a:t>
            </a:r>
          </a:p>
        </p:txBody>
      </p:sp>
    </p:spTree>
    <p:extLst>
      <p:ext uri="{BB962C8B-B14F-4D97-AF65-F5344CB8AC3E}">
        <p14:creationId xmlns:p14="http://schemas.microsoft.com/office/powerpoint/2010/main" val="36645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F12409-CCE2-3739-F2EA-F15A5543DC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EDF347-AF5D-3D35-26FF-5AA4A6129ECD}"/>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6" name="TextBox 5">
            <a:extLst>
              <a:ext uri="{FF2B5EF4-FFF2-40B4-BE49-F238E27FC236}">
                <a16:creationId xmlns:a16="http://schemas.microsoft.com/office/drawing/2014/main" id="{307E63AE-8AC2-9001-D04F-408FCD784F77}"/>
              </a:ext>
            </a:extLst>
          </p:cNvPr>
          <p:cNvSpPr txBox="1"/>
          <p:nvPr/>
        </p:nvSpPr>
        <p:spPr>
          <a:xfrm>
            <a:off x="900260" y="597758"/>
            <a:ext cx="6099142" cy="400110"/>
          </a:xfrm>
          <a:prstGeom prst="rect">
            <a:avLst/>
          </a:prstGeom>
          <a:noFill/>
        </p:spPr>
        <p:txBody>
          <a:bodyPr wrap="square">
            <a:spAutoFit/>
          </a:bodyPr>
          <a:lstStyle/>
          <a:p>
            <a:r>
              <a:rPr lang="en-IN" sz="2000" dirty="0">
                <a:solidFill>
                  <a:schemeClr val="tx1">
                    <a:lumMod val="65000"/>
                    <a:lumOff val="35000"/>
                  </a:schemeClr>
                </a:solidFill>
              </a:rPr>
              <a:t>CUSTOMER Table:</a:t>
            </a:r>
          </a:p>
        </p:txBody>
      </p:sp>
      <p:pic>
        <p:nvPicPr>
          <p:cNvPr id="8" name="Picture 7">
            <a:extLst>
              <a:ext uri="{FF2B5EF4-FFF2-40B4-BE49-F238E27FC236}">
                <a16:creationId xmlns:a16="http://schemas.microsoft.com/office/drawing/2014/main" id="{A9C54451-679F-833B-0A19-23C0E1659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782" y="1147486"/>
            <a:ext cx="8154538" cy="1848108"/>
          </a:xfrm>
          <a:prstGeom prst="rect">
            <a:avLst/>
          </a:prstGeom>
        </p:spPr>
      </p:pic>
      <p:pic>
        <p:nvPicPr>
          <p:cNvPr id="11" name="Picture 10">
            <a:extLst>
              <a:ext uri="{FF2B5EF4-FFF2-40B4-BE49-F238E27FC236}">
                <a16:creationId xmlns:a16="http://schemas.microsoft.com/office/drawing/2014/main" id="{7FDA2E66-C8B6-E8F1-9F00-156E618987D0}"/>
              </a:ext>
            </a:extLst>
          </p:cNvPr>
          <p:cNvPicPr>
            <a:picLocks noChangeAspect="1"/>
          </p:cNvPicPr>
          <p:nvPr/>
        </p:nvPicPr>
        <p:blipFill>
          <a:blip r:embed="rId3"/>
          <a:stretch>
            <a:fillRect/>
          </a:stretch>
        </p:blipFill>
        <p:spPr>
          <a:xfrm>
            <a:off x="0" y="3554336"/>
            <a:ext cx="12192000" cy="2280856"/>
          </a:xfrm>
          <a:prstGeom prst="rect">
            <a:avLst/>
          </a:prstGeom>
        </p:spPr>
      </p:pic>
    </p:spTree>
    <p:extLst>
      <p:ext uri="{BB962C8B-B14F-4D97-AF65-F5344CB8AC3E}">
        <p14:creationId xmlns:p14="http://schemas.microsoft.com/office/powerpoint/2010/main" val="281103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F2B9DC-3C7C-10F0-B6F5-BAC9FCC92D1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D832762-E201-3B1C-5064-FBA552724EE6}"/>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5" name="TextBox 4">
            <a:extLst>
              <a:ext uri="{FF2B5EF4-FFF2-40B4-BE49-F238E27FC236}">
                <a16:creationId xmlns:a16="http://schemas.microsoft.com/office/drawing/2014/main" id="{F1C95689-F199-AD5F-7E4F-78161F1686BA}"/>
              </a:ext>
            </a:extLst>
          </p:cNvPr>
          <p:cNvSpPr txBox="1"/>
          <p:nvPr/>
        </p:nvSpPr>
        <p:spPr>
          <a:xfrm>
            <a:off x="881406" y="569478"/>
            <a:ext cx="6099142" cy="400110"/>
          </a:xfrm>
          <a:prstGeom prst="rect">
            <a:avLst/>
          </a:prstGeom>
          <a:noFill/>
        </p:spPr>
        <p:txBody>
          <a:bodyPr wrap="square">
            <a:spAutoFit/>
          </a:bodyPr>
          <a:lstStyle/>
          <a:p>
            <a:r>
              <a:rPr lang="en-US" sz="2000" dirty="0">
                <a:solidFill>
                  <a:schemeClr val="tx1">
                    <a:lumMod val="65000"/>
                    <a:lumOff val="35000"/>
                  </a:schemeClr>
                </a:solidFill>
              </a:rPr>
              <a:t>This can be done using JPA annotations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D7BBA04-CD2E-5AA8-82F3-2F1DE0F58D14}"/>
              </a:ext>
            </a:extLst>
          </p:cNvPr>
          <p:cNvSpPr txBox="1"/>
          <p:nvPr/>
        </p:nvSpPr>
        <p:spPr>
          <a:xfrm>
            <a:off x="268662" y="1135112"/>
            <a:ext cx="11552549" cy="3970318"/>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@Column(name="email_id")</a:t>
            </a:r>
          </a:p>
          <a:p>
            <a:r>
              <a:rPr lang="en-IN" dirty="0"/>
              <a:t>	private String </a:t>
            </a:r>
            <a:r>
              <a:rPr lang="en-IN" dirty="0" err="1"/>
              <a:t>emailId</a:t>
            </a:r>
            <a:r>
              <a:rPr lang="en-IN" dirty="0"/>
              <a:t>;</a:t>
            </a:r>
          </a:p>
          <a:p>
            <a:r>
              <a:rPr lang="en-IN" dirty="0"/>
              <a:t>	private String name;</a:t>
            </a:r>
          </a:p>
          <a:p>
            <a:r>
              <a:rPr lang="en-IN" dirty="0"/>
              <a:t>    @Column(name="date_of_birth")</a:t>
            </a:r>
          </a:p>
          <a:p>
            <a:r>
              <a:rPr lang="en-IN" dirty="0"/>
              <a:t>	private </a:t>
            </a:r>
            <a:r>
              <a:rPr lang="en-IN" dirty="0" err="1"/>
              <a:t>LocalDate</a:t>
            </a:r>
            <a:r>
              <a:rPr lang="en-IN" dirty="0"/>
              <a:t> </a:t>
            </a:r>
            <a:r>
              <a:rPr lang="en-IN" dirty="0" err="1"/>
              <a:t>dateOfBirth</a:t>
            </a:r>
            <a:r>
              <a:rPr lang="en-IN" dirty="0"/>
              <a:t>;</a:t>
            </a:r>
          </a:p>
          <a:p>
            <a:r>
              <a:rPr lang="en-IN" dirty="0"/>
              <a:t>    @Enumerated(EnumType.STRING)</a:t>
            </a:r>
          </a:p>
          <a:p>
            <a:r>
              <a:rPr lang="en-IN" dirty="0"/>
              <a:t>    private </a:t>
            </a:r>
            <a:r>
              <a:rPr lang="en-IN" dirty="0" err="1"/>
              <a:t>CustomerType</a:t>
            </a:r>
            <a:r>
              <a:rPr lang="en-IN" dirty="0"/>
              <a:t> </a:t>
            </a:r>
            <a:r>
              <a:rPr lang="en-IN" dirty="0" err="1"/>
              <a:t>customerType</a:t>
            </a:r>
            <a:r>
              <a:rPr lang="en-IN" dirty="0"/>
              <a:t>;</a:t>
            </a:r>
          </a:p>
          <a:p>
            <a:r>
              <a:rPr lang="en-IN" dirty="0"/>
              <a:t>	//getters and setters</a:t>
            </a:r>
          </a:p>
          <a:p>
            <a:r>
              <a:rPr lang="en-IN" dirty="0"/>
              <a:t>}</a:t>
            </a:r>
          </a:p>
        </p:txBody>
      </p:sp>
    </p:spTree>
    <p:extLst>
      <p:ext uri="{BB962C8B-B14F-4D97-AF65-F5344CB8AC3E}">
        <p14:creationId xmlns:p14="http://schemas.microsoft.com/office/powerpoint/2010/main" val="2125653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E20F9-D416-D7A6-C840-1DDDDE75BEE6}"/>
              </a:ext>
            </a:extLst>
          </p:cNvPr>
          <p:cNvSpPr>
            <a:spLocks noGrp="1"/>
          </p:cNvSpPr>
          <p:nvPr>
            <p:ph type="title"/>
          </p:nvPr>
        </p:nvSpPr>
        <p:spPr>
          <a:xfrm>
            <a:off x="772212" y="681037"/>
            <a:ext cx="10515600" cy="1325563"/>
          </a:xfrm>
        </p:spPr>
        <p:txBody>
          <a:bodyPr/>
          <a:lstStyle/>
          <a:p>
            <a:pPr algn="ctr"/>
            <a:r>
              <a:rPr lang="en-IN" b="1" dirty="0"/>
              <a:t>Introduction to Persistence Layer</a:t>
            </a:r>
            <a:br>
              <a:rPr lang="en-IN" b="1" dirty="0"/>
            </a:br>
            <a:endParaRPr lang="en-IN" dirty="0"/>
          </a:p>
        </p:txBody>
      </p:sp>
      <p:sp>
        <p:nvSpPr>
          <p:cNvPr id="3" name="Content Placeholder 2">
            <a:extLst>
              <a:ext uri="{FF2B5EF4-FFF2-40B4-BE49-F238E27FC236}">
                <a16:creationId xmlns:a16="http://schemas.microsoft.com/office/drawing/2014/main" id="{33EB1F3A-E164-8144-969F-F4F5EDF9AFCE}"/>
              </a:ext>
            </a:extLst>
          </p:cNvPr>
          <p:cNvSpPr>
            <a:spLocks noGrp="1"/>
          </p:cNvSpPr>
          <p:nvPr>
            <p:ph idx="1"/>
          </p:nvPr>
        </p:nvSpPr>
        <p:spPr/>
        <p:txBody>
          <a:bodyPr>
            <a:normAutofit/>
          </a:bodyPr>
          <a:lstStyle/>
          <a:p>
            <a:pPr marL="0" indent="0">
              <a:buNone/>
            </a:pPr>
            <a:r>
              <a:rPr lang="en-US" sz="2000" dirty="0">
                <a:solidFill>
                  <a:schemeClr val="tx1">
                    <a:lumMod val="65000"/>
                    <a:lumOff val="35000"/>
                  </a:schemeClr>
                </a:solidFill>
              </a:rPr>
              <a:t>The </a:t>
            </a:r>
            <a:r>
              <a:rPr lang="en-US" sz="2000" b="1" dirty="0">
                <a:solidFill>
                  <a:schemeClr val="tx1">
                    <a:lumMod val="65000"/>
                    <a:lumOff val="35000"/>
                  </a:schemeClr>
                </a:solidFill>
              </a:rPr>
              <a:t>persistence layer</a:t>
            </a:r>
            <a:r>
              <a:rPr lang="en-US" sz="2000" dirty="0">
                <a:solidFill>
                  <a:schemeClr val="tx1">
                    <a:lumMod val="65000"/>
                    <a:lumOff val="35000"/>
                  </a:schemeClr>
                </a:solidFill>
              </a:rPr>
              <a:t> interacts with relational database and the service layer. It gets data from service layer, performs operations on database and sends back results to service layer. The code to interact with database is implemented in this layer. In this course, you will learn development of persistence layer using Spring ORM and Spring Data.</a:t>
            </a:r>
          </a:p>
          <a:p>
            <a:pPr marL="0" indent="0">
              <a:buNone/>
            </a:pPr>
            <a:endParaRPr lang="en-US" sz="2000" dirty="0">
              <a:solidFill>
                <a:schemeClr val="tx1">
                  <a:lumMod val="65000"/>
                  <a:lumOff val="35000"/>
                </a:schemeClr>
              </a:solidFill>
            </a:endParaRPr>
          </a:p>
          <a:p>
            <a:pPr marL="0" indent="0">
              <a:buNone/>
            </a:pP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CA4DF33A-BDA4-0454-C432-8DEDB90820A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AAC4AA40-8A3A-DBFE-384C-86940AAA96A1}"/>
              </a:ext>
            </a:extLst>
          </p:cNvPr>
          <p:cNvSpPr>
            <a:spLocks noGrp="1"/>
          </p:cNvSpPr>
          <p:nvPr>
            <p:ph type="sldNum" sz="quarter" idx="12"/>
          </p:nvPr>
        </p:nvSpPr>
        <p:spPr/>
        <p:txBody>
          <a:bodyPr/>
          <a:lstStyle/>
          <a:p>
            <a:fld id="{4A777409-9C5A-4B07-8E32-19F22F7D558C}" type="slidenum">
              <a:rPr lang="en-IN" smtClean="0"/>
              <a:t>2</a:t>
            </a:fld>
            <a:endParaRPr lang="en-IN" dirty="0"/>
          </a:p>
        </p:txBody>
      </p:sp>
      <p:pic>
        <p:nvPicPr>
          <p:cNvPr id="7" name="Picture 6">
            <a:extLst>
              <a:ext uri="{FF2B5EF4-FFF2-40B4-BE49-F238E27FC236}">
                <a16:creationId xmlns:a16="http://schemas.microsoft.com/office/drawing/2014/main" id="{FD34869A-4614-4111-2992-0810B1C46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7550" y="3051599"/>
            <a:ext cx="2676899" cy="3829584"/>
          </a:xfrm>
          <a:prstGeom prst="rect">
            <a:avLst/>
          </a:prstGeom>
        </p:spPr>
      </p:pic>
    </p:spTree>
    <p:extLst>
      <p:ext uri="{BB962C8B-B14F-4D97-AF65-F5344CB8AC3E}">
        <p14:creationId xmlns:p14="http://schemas.microsoft.com/office/powerpoint/2010/main" val="101799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F1072C-F4B2-378A-5FC1-6E41BDBCB0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6CBFC6-3466-3D98-44C6-7685D4F3A15C}"/>
              </a:ext>
            </a:extLst>
          </p:cNvPr>
          <p:cNvSpPr>
            <a:spLocks noGrp="1"/>
          </p:cNvSpPr>
          <p:nvPr>
            <p:ph type="sldNum" sz="quarter" idx="12"/>
          </p:nvPr>
        </p:nvSpPr>
        <p:spPr/>
        <p:txBody>
          <a:bodyPr/>
          <a:lstStyle/>
          <a:p>
            <a:fld id="{4A777409-9C5A-4B07-8E32-19F22F7D558C}" type="slidenum">
              <a:rPr lang="en-IN" smtClean="0"/>
              <a:t>20</a:t>
            </a:fld>
            <a:endParaRPr lang="en-IN" dirty="0"/>
          </a:p>
        </p:txBody>
      </p:sp>
      <p:sp>
        <p:nvSpPr>
          <p:cNvPr id="5" name="TextBox 4">
            <a:extLst>
              <a:ext uri="{FF2B5EF4-FFF2-40B4-BE49-F238E27FC236}">
                <a16:creationId xmlns:a16="http://schemas.microsoft.com/office/drawing/2014/main" id="{43E5E690-5F99-4FAD-D4CF-C7158EDD38A2}"/>
              </a:ext>
            </a:extLst>
          </p:cNvPr>
          <p:cNvSpPr txBox="1"/>
          <p:nvPr/>
        </p:nvSpPr>
        <p:spPr>
          <a:xfrm>
            <a:off x="834271" y="686248"/>
            <a:ext cx="10619295" cy="3477875"/>
          </a:xfrm>
          <a:prstGeom prst="rect">
            <a:avLst/>
          </a:prstGeom>
          <a:noFill/>
        </p:spPr>
        <p:txBody>
          <a:bodyPr wrap="square">
            <a:spAutoFit/>
          </a:bodyPr>
          <a:lstStyle/>
          <a:p>
            <a:r>
              <a:rPr lang="en-US" sz="2000" dirty="0">
                <a:solidFill>
                  <a:schemeClr val="tx1">
                    <a:lumMod val="65000"/>
                    <a:lumOff val="35000"/>
                  </a:schemeClr>
                </a:solidFill>
                <a:effectLst/>
              </a:rPr>
              <a:t>In the above code,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is annotated with @Enumerated annotation. The </a:t>
            </a:r>
            <a:r>
              <a:rPr lang="en-US" sz="2000" dirty="0" err="1">
                <a:solidFill>
                  <a:schemeClr val="tx1">
                    <a:lumMod val="65000"/>
                    <a:lumOff val="35000"/>
                  </a:schemeClr>
                </a:solidFill>
                <a:effectLst/>
              </a:rPr>
              <a:t>EnumType</a:t>
            </a:r>
            <a:r>
              <a:rPr lang="en-US" sz="2000" dirty="0">
                <a:solidFill>
                  <a:schemeClr val="tx1">
                    <a:lumMod val="65000"/>
                    <a:lumOff val="35000"/>
                  </a:schemeClr>
                </a:solidFill>
                <a:effectLst/>
              </a:rPr>
              <a:t> property is used to specify how the </a:t>
            </a:r>
            <a:r>
              <a:rPr lang="en-US" sz="2000" dirty="0" err="1">
                <a:solidFill>
                  <a:schemeClr val="tx1">
                    <a:lumMod val="65000"/>
                    <a:lumOff val="35000"/>
                  </a:schemeClr>
                </a:solidFill>
                <a:effectLst/>
              </a:rPr>
              <a:t>enum</a:t>
            </a:r>
            <a:r>
              <a:rPr lang="en-US" sz="2000" dirty="0">
                <a:solidFill>
                  <a:schemeClr val="tx1">
                    <a:lumMod val="65000"/>
                    <a:lumOff val="35000"/>
                  </a:schemeClr>
                </a:solidFill>
                <a:effectLst/>
              </a:rPr>
              <a:t> should be persisted in the database.</a:t>
            </a:r>
          </a:p>
          <a:p>
            <a:r>
              <a:rPr lang="en-US" sz="2000" dirty="0">
                <a:solidFill>
                  <a:schemeClr val="tx1">
                    <a:lumMod val="65000"/>
                    <a:lumOff val="35000"/>
                  </a:schemeClr>
                </a:solidFill>
                <a:effectLst/>
              </a:rPr>
              <a:t>The possible values of </a:t>
            </a:r>
            <a:r>
              <a:rPr lang="en-US" sz="2000" dirty="0" err="1">
                <a:solidFill>
                  <a:schemeClr val="tx1">
                    <a:lumMod val="65000"/>
                    <a:lumOff val="35000"/>
                  </a:schemeClr>
                </a:solidFill>
                <a:effectLst/>
              </a:rPr>
              <a:t>EnumType</a:t>
            </a:r>
            <a:r>
              <a:rPr lang="en-US" sz="2000" dirty="0">
                <a:solidFill>
                  <a:schemeClr val="tx1">
                    <a:lumMod val="65000"/>
                    <a:lumOff val="35000"/>
                  </a:schemeClr>
                </a:solidFill>
                <a:effectLst/>
              </a:rPr>
              <a:t> property are as follows: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@Enumerated(EnumType.STRING) </a:t>
            </a:r>
            <a:r>
              <a:rPr lang="en-US" sz="2000" dirty="0">
                <a:solidFill>
                  <a:schemeClr val="tx1">
                    <a:lumMod val="65000"/>
                    <a:lumOff val="35000"/>
                  </a:schemeClr>
                </a:solidFill>
                <a:effectLst/>
              </a:rPr>
              <a:t>specifies that the </a:t>
            </a:r>
            <a:r>
              <a:rPr lang="en-US" sz="2000" dirty="0" err="1">
                <a:solidFill>
                  <a:schemeClr val="tx1">
                    <a:lumMod val="65000"/>
                    <a:lumOff val="35000"/>
                  </a:schemeClr>
                </a:solidFill>
                <a:effectLst/>
              </a:rPr>
              <a:t>enum</a:t>
            </a:r>
            <a:r>
              <a:rPr lang="en-US" sz="2000" dirty="0">
                <a:solidFill>
                  <a:schemeClr val="tx1">
                    <a:lumMod val="65000"/>
                    <a:lumOff val="35000"/>
                  </a:schemeClr>
                </a:solidFill>
                <a:effectLst/>
              </a:rPr>
              <a:t> will be written and read from the corresponding database column as a String. So,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set to SILVER will be persisted as SILVER.</a:t>
            </a:r>
          </a:p>
          <a:p>
            <a:pPr>
              <a:buFont typeface="Arial" panose="020B0604020202020204" pitchFamily="34" charset="0"/>
              <a:buChar char="•"/>
            </a:pPr>
            <a:r>
              <a:rPr lang="en-US" sz="2000" dirty="0">
                <a:solidFill>
                  <a:schemeClr val="tx1">
                    <a:lumMod val="65000"/>
                    <a:lumOff val="35000"/>
                  </a:schemeClr>
                </a:solidFill>
                <a:effectLst/>
              </a:rPr>
              <a:t> </a:t>
            </a:r>
          </a:p>
          <a:p>
            <a:pPr>
              <a:buFont typeface="Arial" panose="020B0604020202020204" pitchFamily="34" charset="0"/>
              <a:buChar char="•"/>
            </a:pPr>
            <a:r>
              <a:rPr lang="en-US" sz="2000" b="1" dirty="0">
                <a:solidFill>
                  <a:schemeClr val="tx1">
                    <a:lumMod val="65000"/>
                    <a:lumOff val="35000"/>
                  </a:schemeClr>
                </a:solidFill>
                <a:effectLst/>
              </a:rPr>
              <a:t>@Enumerated(EnumType.ORDINAL) </a:t>
            </a:r>
            <a:r>
              <a:rPr lang="en-US" sz="2000" dirty="0">
                <a:solidFill>
                  <a:schemeClr val="tx1">
                    <a:lumMod val="65000"/>
                    <a:lumOff val="35000"/>
                  </a:schemeClr>
                </a:solidFill>
                <a:effectLst/>
              </a:rPr>
              <a:t>specifies that the </a:t>
            </a:r>
            <a:r>
              <a:rPr lang="en-US" sz="2000" dirty="0" err="1">
                <a:solidFill>
                  <a:schemeClr val="tx1">
                    <a:lumMod val="65000"/>
                    <a:lumOff val="35000"/>
                  </a:schemeClr>
                </a:solidFill>
                <a:effectLst/>
              </a:rPr>
              <a:t>enum</a:t>
            </a:r>
            <a:r>
              <a:rPr lang="en-US" sz="2000" dirty="0">
                <a:solidFill>
                  <a:schemeClr val="tx1">
                    <a:lumMod val="65000"/>
                    <a:lumOff val="35000"/>
                  </a:schemeClr>
                </a:solidFill>
                <a:effectLst/>
              </a:rPr>
              <a:t> will be persisted as an integer value. So,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set to SILVER will be persisted as 0 and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set to GOLD will be persisted as 1. The default is </a:t>
            </a:r>
            <a:r>
              <a:rPr lang="en-US" sz="2000" dirty="0" err="1">
                <a:solidFill>
                  <a:schemeClr val="tx1">
                    <a:lumMod val="65000"/>
                    <a:lumOff val="35000"/>
                  </a:schemeClr>
                </a:solidFill>
                <a:effectLst/>
              </a:rPr>
              <a:t>EnumType.ORDINAL</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807761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78AE60-A5D3-73B8-C59A-838F043289C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56C4EFA-5BDB-C39F-CC30-ADD4976B689B}"/>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DEEDD4D3-1CFF-9FD6-5FBC-A1CFE13BDA34}"/>
              </a:ext>
            </a:extLst>
          </p:cNvPr>
          <p:cNvSpPr txBox="1"/>
          <p:nvPr/>
        </p:nvSpPr>
        <p:spPr>
          <a:xfrm>
            <a:off x="768283" y="618076"/>
            <a:ext cx="10798405" cy="2246769"/>
          </a:xfrm>
          <a:prstGeom prst="rect">
            <a:avLst/>
          </a:prstGeom>
          <a:noFill/>
        </p:spPr>
        <p:txBody>
          <a:bodyPr wrap="square">
            <a:spAutoFit/>
          </a:bodyPr>
          <a:lstStyle/>
          <a:p>
            <a:r>
              <a:rPr lang="en-US" sz="2000" dirty="0">
                <a:solidFill>
                  <a:schemeClr val="tx1">
                    <a:lumMod val="65000"/>
                    <a:lumOff val="35000"/>
                  </a:schemeClr>
                </a:solidFill>
                <a:effectLst/>
              </a:rPr>
              <a:t>One of the best practices that should be followed while creating an Entity class 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Override the equals() and </a:t>
            </a:r>
            <a:r>
              <a:rPr lang="en-US" sz="2000" b="1" dirty="0" err="1">
                <a:solidFill>
                  <a:schemeClr val="tx1">
                    <a:lumMod val="65000"/>
                    <a:lumOff val="35000"/>
                  </a:schemeClr>
                </a:solidFill>
                <a:effectLst/>
              </a:rPr>
              <a:t>hashCode</a:t>
            </a:r>
            <a:r>
              <a:rPr lang="en-US" sz="2000" b="1" dirty="0">
                <a:solidFill>
                  <a:schemeClr val="tx1">
                    <a:lumMod val="65000"/>
                    <a:lumOff val="35000"/>
                  </a:schemeClr>
                </a:solidFill>
                <a:effectLst/>
              </a:rPr>
              <a:t>() methods in the entity classes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Customer entity class implementation shown to you is sufficient to map it to CUSTOMER table but it is considered as a good practice to override the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 in the entity classes as shown below:</a:t>
            </a:r>
          </a:p>
        </p:txBody>
      </p:sp>
      <p:sp>
        <p:nvSpPr>
          <p:cNvPr id="7" name="TextBox 6">
            <a:extLst>
              <a:ext uri="{FF2B5EF4-FFF2-40B4-BE49-F238E27FC236}">
                <a16:creationId xmlns:a16="http://schemas.microsoft.com/office/drawing/2014/main" id="{1039DC80-7282-1519-F644-09CB0165F427}"/>
              </a:ext>
            </a:extLst>
          </p:cNvPr>
          <p:cNvSpPr txBox="1"/>
          <p:nvPr/>
        </p:nvSpPr>
        <p:spPr>
          <a:xfrm>
            <a:off x="270235" y="2864845"/>
            <a:ext cx="11651530" cy="3693319"/>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@Column(name="email_id")</a:t>
            </a:r>
          </a:p>
          <a:p>
            <a:r>
              <a:rPr lang="en-IN" dirty="0"/>
              <a:t>	private String </a:t>
            </a:r>
            <a:r>
              <a:rPr lang="en-IN" dirty="0" err="1"/>
              <a:t>emailId</a:t>
            </a:r>
            <a:r>
              <a:rPr lang="en-IN" dirty="0"/>
              <a:t>;</a:t>
            </a:r>
          </a:p>
          <a:p>
            <a:r>
              <a:rPr lang="en-IN" dirty="0"/>
              <a:t>	private String name;</a:t>
            </a:r>
          </a:p>
          <a:p>
            <a:r>
              <a:rPr lang="en-IN" dirty="0"/>
              <a:t>	@Column(name="date_of_birth")</a:t>
            </a:r>
          </a:p>
          <a:p>
            <a:r>
              <a:rPr lang="en-IN" dirty="0"/>
              <a:t>	private </a:t>
            </a:r>
            <a:r>
              <a:rPr lang="en-IN" dirty="0" err="1"/>
              <a:t>LocalDate</a:t>
            </a:r>
            <a:r>
              <a:rPr lang="en-IN" dirty="0"/>
              <a:t> </a:t>
            </a:r>
            <a:r>
              <a:rPr lang="en-IN" dirty="0" err="1"/>
              <a:t>dateOfBirth</a:t>
            </a:r>
            <a:r>
              <a:rPr lang="en-IN" dirty="0"/>
              <a:t>;</a:t>
            </a:r>
          </a:p>
          <a:p>
            <a:r>
              <a:rPr lang="en-IN" dirty="0"/>
              <a:t>    @Enumerated(EnumType.STRING)</a:t>
            </a:r>
          </a:p>
          <a:p>
            <a:r>
              <a:rPr lang="en-IN" dirty="0"/>
              <a:t>    private </a:t>
            </a:r>
            <a:r>
              <a:rPr lang="en-IN" dirty="0" err="1"/>
              <a:t>CustomerType</a:t>
            </a:r>
            <a:r>
              <a:rPr lang="en-IN" dirty="0"/>
              <a:t> </a:t>
            </a:r>
            <a:r>
              <a:rPr lang="en-IN" dirty="0" err="1"/>
              <a:t>customerType</a:t>
            </a:r>
            <a:endParaRPr lang="en-IN" dirty="0"/>
          </a:p>
          <a:p>
            <a:r>
              <a:rPr lang="en-IN" dirty="0"/>
              <a:t>	</a:t>
            </a:r>
          </a:p>
        </p:txBody>
      </p:sp>
    </p:spTree>
    <p:extLst>
      <p:ext uri="{BB962C8B-B14F-4D97-AF65-F5344CB8AC3E}">
        <p14:creationId xmlns:p14="http://schemas.microsoft.com/office/powerpoint/2010/main" val="3707880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9773FC-6FAB-48E3-56B3-68E852897C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CAED25-64EB-18F9-903E-2F7B691F544B}"/>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175D2F72-03DF-CEB9-377E-8607C6E6E9BE}"/>
              </a:ext>
            </a:extLst>
          </p:cNvPr>
          <p:cNvSpPr txBox="1"/>
          <p:nvPr/>
        </p:nvSpPr>
        <p:spPr>
          <a:xfrm>
            <a:off x="838200" y="432399"/>
            <a:ext cx="11604396" cy="6463308"/>
          </a:xfrm>
          <a:prstGeom prst="rect">
            <a:avLst/>
          </a:prstGeom>
          <a:noFill/>
        </p:spPr>
        <p:txBody>
          <a:bodyPr wrap="square">
            <a:spAutoFit/>
          </a:bodyPr>
          <a:lstStyle/>
          <a:p>
            <a:r>
              <a:rPr lang="en-IN" dirty="0"/>
              <a:t>//getter and setters</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a:t>
            </a:r>
          </a:p>
          <a:p>
            <a:r>
              <a:rPr lang="en-IN" dirty="0"/>
              <a:t>	@Override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a:t>
            </a:r>
          </a:p>
          <a:p>
            <a:r>
              <a:rPr lang="en-IN" dirty="0"/>
              <a:t>}</a:t>
            </a:r>
          </a:p>
        </p:txBody>
      </p:sp>
    </p:spTree>
    <p:extLst>
      <p:ext uri="{BB962C8B-B14F-4D97-AF65-F5344CB8AC3E}">
        <p14:creationId xmlns:p14="http://schemas.microsoft.com/office/powerpoint/2010/main" val="111019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A0DDFA-C077-1FAD-54DA-B094938FC06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62F2F25-49DC-AF97-B857-0F1B04A05458}"/>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D76C5352-E874-3080-0C04-544421BDF8FA}"/>
              </a:ext>
            </a:extLst>
          </p:cNvPr>
          <p:cNvSpPr txBox="1"/>
          <p:nvPr/>
        </p:nvSpPr>
        <p:spPr>
          <a:xfrm>
            <a:off x="768283" y="642736"/>
            <a:ext cx="10760697" cy="2554545"/>
          </a:xfrm>
          <a:prstGeom prst="rect">
            <a:avLst/>
          </a:prstGeom>
          <a:noFill/>
        </p:spPr>
        <p:txBody>
          <a:bodyPr wrap="square">
            <a:spAutoFit/>
          </a:bodyPr>
          <a:lstStyle/>
          <a:p>
            <a:r>
              <a:rPr lang="en-US" sz="2000" dirty="0">
                <a:solidFill>
                  <a:schemeClr val="tx1">
                    <a:lumMod val="65000"/>
                    <a:lumOff val="35000"/>
                  </a:schemeClr>
                </a:solidFill>
                <a:effectLst/>
              </a:rPr>
              <a:t>NOTE : The implementation of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 will change based on the requirements.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Why overriding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 in entity class is considered to be a good practice?</a:t>
            </a:r>
          </a:p>
          <a:p>
            <a:r>
              <a:rPr lang="en-US" sz="2000" dirty="0">
                <a:solidFill>
                  <a:schemeClr val="tx1">
                    <a:lumMod val="65000"/>
                    <a:lumOff val="35000"/>
                  </a:schemeClr>
                </a:solidFill>
                <a:effectLst/>
              </a:rPr>
              <a:t>This is because each instance of an entity class represents a row in database and in real time, you may have many objects of this class. So, you need to differentiate one object from the other. JPA ensures that there is a unique instance for each row of the database but if you want to store the objects in a Set, then you need to override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a:t>
            </a:r>
          </a:p>
        </p:txBody>
      </p:sp>
    </p:spTree>
    <p:extLst>
      <p:ext uri="{BB962C8B-B14F-4D97-AF65-F5344CB8AC3E}">
        <p14:creationId xmlns:p14="http://schemas.microsoft.com/office/powerpoint/2010/main" val="2397670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BB8E06-1874-D24D-24AE-18C8CCB119A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B376A13-888C-8DF0-2D5B-C972E1B1BCBF}"/>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5" name="TextBox 4">
            <a:extLst>
              <a:ext uri="{FF2B5EF4-FFF2-40B4-BE49-F238E27FC236}">
                <a16:creationId xmlns:a16="http://schemas.microsoft.com/office/drawing/2014/main" id="{B0535D2B-A2AF-136A-B3DA-36AA8F883A60}"/>
              </a:ext>
            </a:extLst>
          </p:cNvPr>
          <p:cNvSpPr txBox="1"/>
          <p:nvPr/>
        </p:nvSpPr>
        <p:spPr>
          <a:xfrm>
            <a:off x="732148" y="473611"/>
            <a:ext cx="11142482" cy="6247864"/>
          </a:xfrm>
          <a:prstGeom prst="rect">
            <a:avLst/>
          </a:prstGeom>
          <a:noFill/>
        </p:spPr>
        <p:txBody>
          <a:bodyPr wrap="square">
            <a:spAutoFit/>
          </a:bodyPr>
          <a:lstStyle/>
          <a:p>
            <a:r>
              <a:rPr lang="en-US" sz="2000" dirty="0">
                <a:solidFill>
                  <a:schemeClr val="tx1">
                    <a:lumMod val="65000"/>
                    <a:lumOff val="35000"/>
                  </a:schemeClr>
                </a:solidFill>
                <a:effectLst/>
              </a:rPr>
              <a:t>A best practice that should be followed in mapping an Entity class 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Avoid database tables associated to more than one entity, i.e., one single table in the database should be associated with only one entity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While mapping entity classes and the database tables, it is advised to avoid database tables associated to more than one Entity. </a:t>
            </a:r>
            <a:r>
              <a:rPr lang="en-US" sz="2000" dirty="0" err="1">
                <a:solidFill>
                  <a:schemeClr val="tx1">
                    <a:lumMod val="65000"/>
                    <a:lumOff val="35000"/>
                  </a:schemeClr>
                </a:solidFill>
                <a:effectLst/>
              </a:rPr>
              <a:t>i.e</a:t>
            </a:r>
            <a:r>
              <a:rPr lang="en-US" sz="2000" dirty="0">
                <a:solidFill>
                  <a:schemeClr val="tx1">
                    <a:lumMod val="65000"/>
                    <a:lumOff val="35000"/>
                  </a:schemeClr>
                </a:solidFill>
                <a:effectLst/>
              </a:rPr>
              <a:t>; one single table in the database should be associated with one single entity.</a:t>
            </a:r>
          </a:p>
          <a:p>
            <a:r>
              <a:rPr lang="en-US" sz="2000" dirty="0">
                <a:solidFill>
                  <a:schemeClr val="tx1">
                    <a:lumMod val="65000"/>
                    <a:lumOff val="35000"/>
                  </a:schemeClr>
                </a:solidFill>
                <a:effectLst/>
              </a:rPr>
              <a:t>What can be the possible reason for this?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a scenario where two entities are mapped to the same database table.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problem arises because Hibernate doesn’t know which entity represent the same database record. The disadvantage here is that, developers have to make sure they don’t fetch more than one entity type for the same database table record. Otherwise, this can cause inconsistencies when flushing the persistence context. Hibernate doesn’t refresh any of these entities if we update the other one as it handles them independently.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such cases, review your design and decide which Entity must manage the table.</a:t>
            </a:r>
          </a:p>
          <a:p>
            <a:r>
              <a:rPr lang="en-US" sz="2000" dirty="0">
                <a:solidFill>
                  <a:schemeClr val="tx1">
                    <a:lumMod val="65000"/>
                    <a:lumOff val="35000"/>
                  </a:schemeClr>
                </a:solidFill>
                <a:effectLst/>
              </a:rPr>
              <a:t>Thus, as a best practice while mapping an Entity to a database table, avoid tables associated to more than one Entity.</a:t>
            </a:r>
          </a:p>
        </p:txBody>
      </p:sp>
    </p:spTree>
    <p:extLst>
      <p:ext uri="{BB962C8B-B14F-4D97-AF65-F5344CB8AC3E}">
        <p14:creationId xmlns:p14="http://schemas.microsoft.com/office/powerpoint/2010/main" val="3152219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2912-3A65-24CA-9557-48961942212B}"/>
              </a:ext>
            </a:extLst>
          </p:cNvPr>
          <p:cNvSpPr>
            <a:spLocks noGrp="1"/>
          </p:cNvSpPr>
          <p:nvPr>
            <p:ph type="title"/>
          </p:nvPr>
        </p:nvSpPr>
        <p:spPr>
          <a:xfrm>
            <a:off x="838200" y="591368"/>
            <a:ext cx="10515600" cy="1325563"/>
          </a:xfrm>
        </p:spPr>
        <p:txBody>
          <a:bodyPr/>
          <a:lstStyle/>
          <a:p>
            <a:pPr algn="ctr"/>
            <a:r>
              <a:rPr lang="en-IN" b="1" dirty="0"/>
              <a:t>Persistence Context and </a:t>
            </a:r>
            <a:r>
              <a:rPr lang="en-IN" b="1" dirty="0" err="1"/>
              <a:t>EntityManager</a:t>
            </a:r>
            <a:r>
              <a:rPr lang="en-IN" b="1" dirty="0"/>
              <a:t> </a:t>
            </a:r>
            <a:br>
              <a:rPr lang="en-IN" b="1" dirty="0"/>
            </a:br>
            <a:endParaRPr lang="en-IN" dirty="0"/>
          </a:p>
        </p:txBody>
      </p:sp>
      <p:sp>
        <p:nvSpPr>
          <p:cNvPr id="3" name="Content Placeholder 2">
            <a:extLst>
              <a:ext uri="{FF2B5EF4-FFF2-40B4-BE49-F238E27FC236}">
                <a16:creationId xmlns:a16="http://schemas.microsoft.com/office/drawing/2014/main" id="{29EEEB23-A090-88D0-8905-FF52FCA31B25}"/>
              </a:ext>
            </a:extLst>
          </p:cNvPr>
          <p:cNvSpPr>
            <a:spLocks noGrp="1"/>
          </p:cNvSpPr>
          <p:nvPr>
            <p:ph idx="1"/>
          </p:nvPr>
        </p:nvSpPr>
        <p:spPr>
          <a:xfrm>
            <a:off x="838200" y="1410845"/>
            <a:ext cx="10515600" cy="5310629"/>
          </a:xfrm>
        </p:spPr>
        <p:txBody>
          <a:bodyPr>
            <a:normAutofit/>
          </a:bodyPr>
          <a:lstStyle/>
          <a:p>
            <a:pPr marL="0" indent="0">
              <a:buNone/>
            </a:pPr>
            <a:r>
              <a:rPr lang="en-US" sz="2000" dirty="0">
                <a:solidFill>
                  <a:schemeClr val="tx1">
                    <a:lumMod val="65000"/>
                    <a:lumOff val="35000"/>
                  </a:schemeClr>
                </a:solidFill>
              </a:rPr>
              <a:t>You know that instance of entity object represents a row in the database table but you should be able to perform database operations using entity objects. For this, JPA provides </a:t>
            </a:r>
            <a:r>
              <a:rPr lang="en-US" sz="2000" b="1" dirty="0" err="1">
                <a:solidFill>
                  <a:schemeClr val="tx1">
                    <a:lumMod val="65000"/>
                    <a:lumOff val="35000"/>
                  </a:schemeClr>
                </a:solidFill>
              </a:rPr>
              <a:t>EntityManager</a:t>
            </a:r>
            <a:r>
              <a:rPr lang="en-US" sz="2000" dirty="0">
                <a:solidFill>
                  <a:schemeClr val="tx1">
                    <a:lumMod val="65000"/>
                    <a:lumOff val="35000"/>
                  </a:schemeClr>
                </a:solidFill>
              </a:rPr>
              <a:t> interface. You can use methods of this interface for interacting with database using entity objects. The group of objects of entity classes managed by an </a:t>
            </a:r>
            <a:r>
              <a:rPr lang="en-US" sz="2000" dirty="0" err="1">
                <a:solidFill>
                  <a:schemeClr val="tx1">
                    <a:lumMod val="65000"/>
                    <a:lumOff val="35000"/>
                  </a:schemeClr>
                </a:solidFill>
              </a:rPr>
              <a:t>EntityManager</a:t>
            </a:r>
            <a:r>
              <a:rPr lang="en-US" sz="2000" dirty="0">
                <a:solidFill>
                  <a:schemeClr val="tx1">
                    <a:lumMod val="65000"/>
                    <a:lumOff val="35000"/>
                  </a:schemeClr>
                </a:solidFill>
              </a:rPr>
              <a:t> is called as</a:t>
            </a:r>
            <a:r>
              <a:rPr lang="en-US" sz="2000" b="1" dirty="0">
                <a:solidFill>
                  <a:schemeClr val="tx1">
                    <a:lumMod val="65000"/>
                    <a:lumOff val="35000"/>
                  </a:schemeClr>
                </a:solidFill>
              </a:rPr>
              <a:t> persistence context</a:t>
            </a:r>
            <a:r>
              <a:rPr lang="en-US" sz="2000" dirty="0">
                <a:solidFill>
                  <a:schemeClr val="tx1">
                    <a:lumMod val="65000"/>
                    <a:lumOff val="35000"/>
                  </a:schemeClr>
                </a:solidFill>
              </a:rPr>
              <a:t>. Every instance of </a:t>
            </a:r>
            <a:r>
              <a:rPr lang="en-US" sz="2000" dirty="0" err="1">
                <a:solidFill>
                  <a:schemeClr val="tx1">
                    <a:lumMod val="65000"/>
                    <a:lumOff val="35000"/>
                  </a:schemeClr>
                </a:solidFill>
              </a:rPr>
              <a:t>EntityManager</a:t>
            </a:r>
            <a:r>
              <a:rPr lang="en-US" sz="2000" dirty="0">
                <a:solidFill>
                  <a:schemeClr val="tx1">
                    <a:lumMod val="65000"/>
                    <a:lumOff val="35000"/>
                  </a:schemeClr>
                </a:solidFill>
              </a:rPr>
              <a:t> has its own persistence context. At any time within the same </a:t>
            </a:r>
            <a:r>
              <a:rPr lang="en-US" sz="2000" dirty="0" err="1">
                <a:solidFill>
                  <a:schemeClr val="tx1">
                    <a:lumMod val="65000"/>
                    <a:lumOff val="35000"/>
                  </a:schemeClr>
                </a:solidFill>
              </a:rPr>
              <a:t>EntityManager</a:t>
            </a:r>
            <a:r>
              <a:rPr lang="en-US" sz="2000" dirty="0">
                <a:solidFill>
                  <a:schemeClr val="tx1">
                    <a:lumMod val="65000"/>
                    <a:lumOff val="35000"/>
                  </a:schemeClr>
                </a:solidFill>
              </a:rPr>
              <a:t>, there should exist only one entity object with the same primary key value.</a:t>
            </a:r>
          </a:p>
          <a:p>
            <a:pPr marL="0" indent="0">
              <a:buNone/>
            </a:pPr>
            <a:endParaRPr lang="en-US" sz="2000" dirty="0">
              <a:solidFill>
                <a:schemeClr val="tx1">
                  <a:lumMod val="65000"/>
                  <a:lumOff val="35000"/>
                </a:schemeClr>
              </a:solidFill>
            </a:endParaRPr>
          </a:p>
          <a:p>
            <a:pPr marL="0" indent="0">
              <a:buNone/>
            </a:pP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B5EEB9A7-48C7-E2CC-6BB2-03247E0C5E1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85CE92EB-0789-D46D-CBAE-E66CC650E91C}"/>
              </a:ext>
            </a:extLst>
          </p:cNvPr>
          <p:cNvSpPr>
            <a:spLocks noGrp="1"/>
          </p:cNvSpPr>
          <p:nvPr>
            <p:ph type="sldNum" sz="quarter" idx="12"/>
          </p:nvPr>
        </p:nvSpPr>
        <p:spPr/>
        <p:txBody>
          <a:bodyPr/>
          <a:lstStyle/>
          <a:p>
            <a:fld id="{4A777409-9C5A-4B07-8E32-19F22F7D558C}" type="slidenum">
              <a:rPr lang="en-IN" smtClean="0"/>
              <a:t>25</a:t>
            </a:fld>
            <a:endParaRPr lang="en-IN" dirty="0"/>
          </a:p>
        </p:txBody>
      </p:sp>
      <p:pic>
        <p:nvPicPr>
          <p:cNvPr id="7" name="Picture 6">
            <a:extLst>
              <a:ext uri="{FF2B5EF4-FFF2-40B4-BE49-F238E27FC236}">
                <a16:creationId xmlns:a16="http://schemas.microsoft.com/office/drawing/2014/main" id="{10F111C6-2FA2-268B-6099-FD28E43BA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2583" y="3506760"/>
            <a:ext cx="5488930" cy="2403845"/>
          </a:xfrm>
          <a:prstGeom prst="rect">
            <a:avLst/>
          </a:prstGeom>
        </p:spPr>
      </p:pic>
    </p:spTree>
    <p:extLst>
      <p:ext uri="{BB962C8B-B14F-4D97-AF65-F5344CB8AC3E}">
        <p14:creationId xmlns:p14="http://schemas.microsoft.com/office/powerpoint/2010/main" val="1800752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65D379-4910-1392-FFE7-7C4B212BBD0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4C7FCB6-87B8-1F2B-C060-605E7405C36B}"/>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D5FED7F5-4D5C-79B0-DD9B-FF1CE5BF3B48}"/>
              </a:ext>
            </a:extLst>
          </p:cNvPr>
          <p:cNvSpPr txBox="1"/>
          <p:nvPr/>
        </p:nvSpPr>
        <p:spPr>
          <a:xfrm>
            <a:off x="322082" y="903810"/>
            <a:ext cx="11547835" cy="5324535"/>
          </a:xfrm>
          <a:prstGeom prst="rect">
            <a:avLst/>
          </a:prstGeom>
          <a:noFill/>
        </p:spPr>
        <p:txBody>
          <a:bodyPr wrap="square">
            <a:spAutoFit/>
          </a:bodyPr>
          <a:lstStyle/>
          <a:p>
            <a:r>
              <a:rPr lang="en-US" sz="2000" dirty="0">
                <a:solidFill>
                  <a:schemeClr val="tx1">
                    <a:lumMod val="65000"/>
                    <a:lumOff val="35000"/>
                  </a:schemeClr>
                </a:solidFill>
                <a:effectLst/>
              </a:rPr>
              <a:t>Every entity object has a state in relation to both persistence context and the database. Every entity object has different states depending on its relationship with persistence context. This defines the life cycle of an entity object. The different states of an entity object during its life cycle are as follows: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New/Transient State</a:t>
            </a:r>
            <a:r>
              <a:rPr lang="en-US" sz="2000" dirty="0">
                <a:solidFill>
                  <a:schemeClr val="tx1">
                    <a:lumMod val="65000"/>
                    <a:lumOff val="35000"/>
                  </a:schemeClr>
                </a:solidFill>
                <a:effectLst/>
              </a:rPr>
              <a:t> : A newly created entity object which has no persistence context associated with it and having no row associated with it in a table in database is said to be in new or transient state.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Managed/Persistent State</a:t>
            </a:r>
            <a:r>
              <a:rPr lang="en-US" sz="2000" dirty="0">
                <a:solidFill>
                  <a:schemeClr val="tx1">
                    <a:lumMod val="65000"/>
                    <a:lumOff val="35000"/>
                  </a:schemeClr>
                </a:solidFill>
                <a:effectLst/>
              </a:rPr>
              <a:t> : An entity object which has a persistence context and an identifier value associated with it is said to be in managed or persistent state. It may or may not have a row associated with it in a table.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Removed State</a:t>
            </a:r>
            <a:r>
              <a:rPr lang="en-US" sz="2000" dirty="0">
                <a:solidFill>
                  <a:schemeClr val="tx1">
                    <a:lumMod val="65000"/>
                    <a:lumOff val="35000"/>
                  </a:schemeClr>
                </a:solidFill>
                <a:effectLst/>
              </a:rPr>
              <a:t> : An entity object which has a row associated with it in a table and associated with a persistence context, but marked for deletion from the database is said to be in removed state.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Detached State</a:t>
            </a:r>
            <a:r>
              <a:rPr lang="en-US" sz="2000" dirty="0">
                <a:solidFill>
                  <a:schemeClr val="tx1">
                    <a:lumMod val="65000"/>
                    <a:lumOff val="35000"/>
                  </a:schemeClr>
                </a:solidFill>
                <a:effectLst/>
              </a:rPr>
              <a:t> : An entity object which is no longer associated with a persistence context with which it was previously associated with it is said to be in detached state. This usually happens when session gets closed or the object was evicted from the persistence context.</a:t>
            </a:r>
          </a:p>
        </p:txBody>
      </p:sp>
    </p:spTree>
    <p:extLst>
      <p:ext uri="{BB962C8B-B14F-4D97-AF65-F5344CB8AC3E}">
        <p14:creationId xmlns:p14="http://schemas.microsoft.com/office/powerpoint/2010/main" val="1538866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8BBDCD-9543-91EB-A0E3-4F876B00290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4370B86-2D8D-4C0F-C476-0895AE9D41D0}"/>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7" name="TextBox 6">
            <a:extLst>
              <a:ext uri="{FF2B5EF4-FFF2-40B4-BE49-F238E27FC236}">
                <a16:creationId xmlns:a16="http://schemas.microsoft.com/office/drawing/2014/main" id="{3DBA0023-8D58-42CB-EF8D-7CD6ED34064A}"/>
              </a:ext>
            </a:extLst>
          </p:cNvPr>
          <p:cNvSpPr txBox="1"/>
          <p:nvPr/>
        </p:nvSpPr>
        <p:spPr>
          <a:xfrm>
            <a:off x="900259" y="760197"/>
            <a:ext cx="10713564" cy="1323439"/>
          </a:xfrm>
          <a:prstGeom prst="rect">
            <a:avLst/>
          </a:prstGeom>
          <a:noFill/>
        </p:spPr>
        <p:txBody>
          <a:bodyPr wrap="square">
            <a:spAutoFit/>
          </a:bodyPr>
          <a:lstStyle/>
          <a:p>
            <a:r>
              <a:rPr lang="en-US" sz="2000" dirty="0">
                <a:solidFill>
                  <a:schemeClr val="tx1">
                    <a:lumMod val="65000"/>
                    <a:lumOff val="35000"/>
                  </a:schemeClr>
                </a:solidFill>
                <a:effectLst/>
              </a:rPr>
              <a:t>You will now have a look at some of the important methods of the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interface.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void persist(Object entity)</a:t>
            </a:r>
            <a:r>
              <a:rPr lang="en-US" sz="2000" dirty="0">
                <a:solidFill>
                  <a:schemeClr val="tx1">
                    <a:lumMod val="65000"/>
                    <a:lumOff val="35000"/>
                  </a:schemeClr>
                </a:solidFill>
                <a:effectLst/>
              </a:rPr>
              <a:t> - It makes a new entity object managed. When transaction is committed, a new row will be inserted in the database.</a:t>
            </a:r>
          </a:p>
        </p:txBody>
      </p:sp>
      <p:pic>
        <p:nvPicPr>
          <p:cNvPr id="9" name="Picture 8">
            <a:extLst>
              <a:ext uri="{FF2B5EF4-FFF2-40B4-BE49-F238E27FC236}">
                <a16:creationId xmlns:a16="http://schemas.microsoft.com/office/drawing/2014/main" id="{D7A1E134-21B5-F291-0EA8-78D8D23A6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264" y="2391421"/>
            <a:ext cx="9466667" cy="1828571"/>
          </a:xfrm>
          <a:prstGeom prst="rect">
            <a:avLst/>
          </a:prstGeom>
        </p:spPr>
      </p:pic>
      <p:sp>
        <p:nvSpPr>
          <p:cNvPr id="11" name="TextBox 10">
            <a:extLst>
              <a:ext uri="{FF2B5EF4-FFF2-40B4-BE49-F238E27FC236}">
                <a16:creationId xmlns:a16="http://schemas.microsoft.com/office/drawing/2014/main" id="{EBAEADFE-A928-381E-73C4-D02C37008D91}"/>
              </a:ext>
            </a:extLst>
          </p:cNvPr>
          <p:cNvSpPr txBox="1"/>
          <p:nvPr/>
        </p:nvSpPr>
        <p:spPr>
          <a:xfrm>
            <a:off x="900259" y="4688006"/>
            <a:ext cx="10713564" cy="1015663"/>
          </a:xfrm>
          <a:prstGeom prst="rect">
            <a:avLst/>
          </a:prstGeom>
          <a:noFill/>
        </p:spPr>
        <p:txBody>
          <a:bodyPr wrap="square">
            <a:spAutoFit/>
          </a:bodyPr>
          <a:lstStyle/>
          <a:p>
            <a:r>
              <a:rPr lang="en-US" sz="2000" b="1" dirty="0">
                <a:solidFill>
                  <a:schemeClr val="tx1">
                    <a:lumMod val="65000"/>
                    <a:lumOff val="35000"/>
                  </a:schemeClr>
                </a:solidFill>
              </a:rPr>
              <a:t>find(Class </a:t>
            </a:r>
            <a:r>
              <a:rPr lang="en-US" sz="2000" b="1" dirty="0" err="1">
                <a:solidFill>
                  <a:schemeClr val="tx1">
                    <a:lumMod val="65000"/>
                    <a:lumOff val="35000"/>
                  </a:schemeClr>
                </a:solidFill>
              </a:rPr>
              <a:t>entityClass</a:t>
            </a:r>
            <a:r>
              <a:rPr lang="en-US" sz="2000" b="1" dirty="0">
                <a:solidFill>
                  <a:schemeClr val="tx1">
                    <a:lumMod val="65000"/>
                    <a:lumOff val="35000"/>
                  </a:schemeClr>
                </a:solidFill>
              </a:rPr>
              <a:t>, Object </a:t>
            </a:r>
            <a:r>
              <a:rPr lang="en-US" sz="2000" b="1" dirty="0" err="1">
                <a:solidFill>
                  <a:schemeClr val="tx1">
                    <a:lumMod val="65000"/>
                    <a:lumOff val="35000"/>
                  </a:schemeClr>
                </a:solidFill>
              </a:rPr>
              <a:t>primaryKey</a:t>
            </a:r>
            <a:r>
              <a:rPr lang="en-US" sz="2000" b="1" dirty="0">
                <a:solidFill>
                  <a:schemeClr val="tx1">
                    <a:lumMod val="65000"/>
                    <a:lumOff val="35000"/>
                  </a:schemeClr>
                </a:solidFill>
              </a:rPr>
              <a:t>)</a:t>
            </a:r>
            <a:r>
              <a:rPr lang="en-US" sz="2000" dirty="0">
                <a:solidFill>
                  <a:schemeClr val="tx1">
                    <a:lumMod val="65000"/>
                    <a:lumOff val="35000"/>
                  </a:schemeClr>
                </a:solidFill>
              </a:rPr>
              <a:t> - It searches the database table based on the </a:t>
            </a:r>
            <a:r>
              <a:rPr lang="en-US" sz="2000" dirty="0" err="1">
                <a:solidFill>
                  <a:schemeClr val="tx1">
                    <a:lumMod val="65000"/>
                    <a:lumOff val="35000"/>
                  </a:schemeClr>
                </a:solidFill>
              </a:rPr>
              <a:t>primaryKey</a:t>
            </a:r>
            <a:r>
              <a:rPr lang="en-US" sz="2000" dirty="0">
                <a:solidFill>
                  <a:schemeClr val="tx1">
                    <a:lumMod val="65000"/>
                    <a:lumOff val="35000"/>
                  </a:schemeClr>
                </a:solidFill>
              </a:rPr>
              <a:t> and returns the row as an object of entity class. It returns null if no row is present in the database. It returns the entity object in the managed state.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932193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E470E1-CE85-48DA-79AC-69C61C01DF1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C3BB865-3FBF-7E43-FB4C-0B1461ED9869}"/>
              </a:ext>
            </a:extLst>
          </p:cNvPr>
          <p:cNvSpPr>
            <a:spLocks noGrp="1"/>
          </p:cNvSpPr>
          <p:nvPr>
            <p:ph type="sldNum" sz="quarter" idx="12"/>
          </p:nvPr>
        </p:nvSpPr>
        <p:spPr/>
        <p:txBody>
          <a:bodyPr/>
          <a:lstStyle/>
          <a:p>
            <a:fld id="{4A777409-9C5A-4B07-8E32-19F22F7D558C}" type="slidenum">
              <a:rPr lang="en-IN" smtClean="0"/>
              <a:t>28</a:t>
            </a:fld>
            <a:endParaRPr lang="en-IN" dirty="0"/>
          </a:p>
        </p:txBody>
      </p:sp>
      <p:pic>
        <p:nvPicPr>
          <p:cNvPr id="5" name="Picture 4">
            <a:extLst>
              <a:ext uri="{FF2B5EF4-FFF2-40B4-BE49-F238E27FC236}">
                <a16:creationId xmlns:a16="http://schemas.microsoft.com/office/drawing/2014/main" id="{7ECB49DD-E029-6BEF-4A2A-7FAF0B7D8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023" y="866478"/>
            <a:ext cx="6393859" cy="1467443"/>
          </a:xfrm>
          <a:prstGeom prst="rect">
            <a:avLst/>
          </a:prstGeom>
        </p:spPr>
      </p:pic>
      <p:sp>
        <p:nvSpPr>
          <p:cNvPr id="7" name="TextBox 6">
            <a:extLst>
              <a:ext uri="{FF2B5EF4-FFF2-40B4-BE49-F238E27FC236}">
                <a16:creationId xmlns:a16="http://schemas.microsoft.com/office/drawing/2014/main" id="{898F8939-79A8-12E4-64A3-4DC58C52EFF7}"/>
              </a:ext>
            </a:extLst>
          </p:cNvPr>
          <p:cNvSpPr txBox="1"/>
          <p:nvPr/>
        </p:nvSpPr>
        <p:spPr>
          <a:xfrm>
            <a:off x="268662" y="2573765"/>
            <a:ext cx="11599683" cy="707886"/>
          </a:xfrm>
          <a:prstGeom prst="rect">
            <a:avLst/>
          </a:prstGeom>
          <a:noFill/>
        </p:spPr>
        <p:txBody>
          <a:bodyPr wrap="square">
            <a:spAutoFit/>
          </a:bodyPr>
          <a:lstStyle/>
          <a:p>
            <a:r>
              <a:rPr lang="en-US" sz="2000" b="1" dirty="0">
                <a:solidFill>
                  <a:schemeClr val="tx1">
                    <a:lumMod val="65000"/>
                    <a:lumOff val="35000"/>
                  </a:schemeClr>
                </a:solidFill>
              </a:rPr>
              <a:t>void remove(Object entity)</a:t>
            </a:r>
            <a:r>
              <a:rPr lang="en-US" sz="2000" dirty="0">
                <a:solidFill>
                  <a:schemeClr val="tx1">
                    <a:lumMod val="65000"/>
                    <a:lumOff val="35000"/>
                  </a:schemeClr>
                </a:solidFill>
              </a:rPr>
              <a:t> - It changes the state of entity object from managed to removed and object gets deleted from the database when transaction is committed.</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C6C7C513-2E7F-69E2-940D-DE3F365B41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5036" y="3863212"/>
            <a:ext cx="7241927" cy="1705664"/>
          </a:xfrm>
          <a:prstGeom prst="rect">
            <a:avLst/>
          </a:prstGeom>
        </p:spPr>
      </p:pic>
    </p:spTree>
    <p:extLst>
      <p:ext uri="{BB962C8B-B14F-4D97-AF65-F5344CB8AC3E}">
        <p14:creationId xmlns:p14="http://schemas.microsoft.com/office/powerpoint/2010/main" val="3451985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23DB0A-DA8B-F282-A7A2-2EC17C64C63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C456E4-AA39-0AE9-A119-7C98C163F249}"/>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1D99D0A5-D3A4-A972-4312-DA8BD7BCAF69}"/>
              </a:ext>
            </a:extLst>
          </p:cNvPr>
          <p:cNvSpPr txBox="1"/>
          <p:nvPr/>
        </p:nvSpPr>
        <p:spPr>
          <a:xfrm>
            <a:off x="989029" y="631843"/>
            <a:ext cx="10276002" cy="707886"/>
          </a:xfrm>
          <a:prstGeom prst="rect">
            <a:avLst/>
          </a:prstGeom>
          <a:noFill/>
        </p:spPr>
        <p:txBody>
          <a:bodyPr wrap="square">
            <a:spAutoFit/>
          </a:bodyPr>
          <a:lstStyle/>
          <a:p>
            <a:r>
              <a:rPr lang="en-US" sz="2000" b="1" dirty="0">
                <a:solidFill>
                  <a:schemeClr val="tx1">
                    <a:lumMod val="65000"/>
                    <a:lumOff val="35000"/>
                  </a:schemeClr>
                </a:solidFill>
              </a:rPr>
              <a:t>void detach(Object entity)</a:t>
            </a:r>
            <a:r>
              <a:rPr lang="en-US" sz="2000" dirty="0">
                <a:solidFill>
                  <a:schemeClr val="tx1">
                    <a:lumMod val="65000"/>
                    <a:lumOff val="35000"/>
                  </a:schemeClr>
                </a:solidFill>
              </a:rPr>
              <a:t> - It detaches the given entity from the persistence context associated with it and changes its state to detached.</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746BE5EE-59C1-5921-A741-EA30872E5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952" y="1532766"/>
            <a:ext cx="7238095" cy="1209524"/>
          </a:xfrm>
          <a:prstGeom prst="rect">
            <a:avLst/>
          </a:prstGeom>
        </p:spPr>
      </p:pic>
      <p:sp>
        <p:nvSpPr>
          <p:cNvPr id="9" name="TextBox 8">
            <a:extLst>
              <a:ext uri="{FF2B5EF4-FFF2-40B4-BE49-F238E27FC236}">
                <a16:creationId xmlns:a16="http://schemas.microsoft.com/office/drawing/2014/main" id="{3FD95C13-217F-9EB7-8C2A-CE8BCBFF6193}"/>
              </a:ext>
            </a:extLst>
          </p:cNvPr>
          <p:cNvSpPr txBox="1"/>
          <p:nvPr/>
        </p:nvSpPr>
        <p:spPr>
          <a:xfrm>
            <a:off x="989029" y="3152422"/>
            <a:ext cx="6099142" cy="400110"/>
          </a:xfrm>
          <a:prstGeom prst="rect">
            <a:avLst/>
          </a:prstGeom>
          <a:noFill/>
        </p:spPr>
        <p:txBody>
          <a:bodyPr wrap="square">
            <a:spAutoFit/>
          </a:bodyPr>
          <a:lstStyle/>
          <a:p>
            <a:r>
              <a:rPr lang="en-US" sz="2000" dirty="0">
                <a:solidFill>
                  <a:schemeClr val="tx1">
                    <a:lumMod val="65000"/>
                    <a:lumOff val="35000"/>
                  </a:schemeClr>
                </a:solidFill>
              </a:rPr>
              <a:t>Now you will see how to use JPA with Spring Boot.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89741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D41728-094C-D112-53FD-477F6BB481A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8DF6340-895E-5B40-5B53-DBFF7ECE826E}"/>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41342B4C-AF46-0986-086C-91A44102BFA1}"/>
              </a:ext>
            </a:extLst>
          </p:cNvPr>
          <p:cNvSpPr txBox="1"/>
          <p:nvPr/>
        </p:nvSpPr>
        <p:spPr>
          <a:xfrm>
            <a:off x="805991" y="636211"/>
            <a:ext cx="10619296" cy="3477875"/>
          </a:xfrm>
          <a:prstGeom prst="rect">
            <a:avLst/>
          </a:prstGeom>
          <a:noFill/>
        </p:spPr>
        <p:txBody>
          <a:bodyPr wrap="square">
            <a:spAutoFit/>
          </a:bodyPr>
          <a:lstStyle/>
          <a:p>
            <a:r>
              <a:rPr lang="en-US" sz="2000" dirty="0">
                <a:solidFill>
                  <a:schemeClr val="tx1">
                    <a:lumMod val="65000"/>
                    <a:lumOff val="35000"/>
                  </a:schemeClr>
                </a:solidFill>
                <a:effectLst/>
              </a:rPr>
              <a:t>In this course, you will understand the concepts of persistence layer by developing a banking application named </a:t>
            </a:r>
            <a:r>
              <a:rPr lang="en-US" sz="2000" dirty="0" err="1">
                <a:solidFill>
                  <a:schemeClr val="tx1">
                    <a:lumMod val="65000"/>
                    <a:lumOff val="35000"/>
                  </a:schemeClr>
                </a:solidFill>
                <a:effectLst/>
              </a:rPr>
              <a:t>hndBank</a:t>
            </a:r>
            <a:r>
              <a:rPr lang="en-US" sz="2000" dirty="0">
                <a:solidFill>
                  <a:schemeClr val="tx1">
                    <a:lumMod val="65000"/>
                    <a:lumOff val="35000"/>
                  </a:schemeClr>
                </a:solidFill>
                <a:effectLst/>
              </a:rPr>
              <a:t> containing multiple modules. One of the modules of this application is Customer module which has the following functionalities: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Add customer</a:t>
            </a:r>
          </a:p>
          <a:p>
            <a:r>
              <a:rPr lang="en-US" sz="2000" dirty="0">
                <a:solidFill>
                  <a:schemeClr val="tx1">
                    <a:lumMod val="65000"/>
                    <a:lumOff val="35000"/>
                  </a:schemeClr>
                </a:solidFill>
                <a:effectLst/>
              </a:rPr>
              <a:t>Edit customer details</a:t>
            </a:r>
          </a:p>
          <a:p>
            <a:r>
              <a:rPr lang="en-US" sz="2000" dirty="0">
                <a:solidFill>
                  <a:schemeClr val="tx1">
                    <a:lumMod val="65000"/>
                    <a:lumOff val="35000"/>
                  </a:schemeClr>
                </a:solidFill>
                <a:effectLst/>
              </a:rPr>
              <a:t>View all customers</a:t>
            </a:r>
          </a:p>
          <a:p>
            <a:r>
              <a:rPr lang="en-US" sz="2000" dirty="0">
                <a:solidFill>
                  <a:schemeClr val="tx1">
                    <a:lumMod val="65000"/>
                    <a:lumOff val="35000"/>
                  </a:schemeClr>
                </a:solidFill>
                <a:effectLst/>
              </a:rPr>
              <a:t>Delete customers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develop the Customer module of this application using multi-tiered architecture as shown below:</a:t>
            </a:r>
          </a:p>
        </p:txBody>
      </p:sp>
    </p:spTree>
    <p:extLst>
      <p:ext uri="{BB962C8B-B14F-4D97-AF65-F5344CB8AC3E}">
        <p14:creationId xmlns:p14="http://schemas.microsoft.com/office/powerpoint/2010/main" val="4251359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65FCEA-B0B1-81E8-8C8F-DA3FB1F081A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8B1EBE-8F69-B3FC-BD1B-2BDB82676879}"/>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3D292D0B-FFF3-D6C1-6850-B0589A7A4D84}"/>
              </a:ext>
            </a:extLst>
          </p:cNvPr>
          <p:cNvSpPr txBox="1"/>
          <p:nvPr/>
        </p:nvSpPr>
        <p:spPr>
          <a:xfrm>
            <a:off x="989028" y="541197"/>
            <a:ext cx="10219441" cy="461665"/>
          </a:xfrm>
          <a:prstGeom prst="rect">
            <a:avLst/>
          </a:prstGeom>
          <a:noFill/>
        </p:spPr>
        <p:txBody>
          <a:bodyPr wrap="square">
            <a:spAutoFit/>
          </a:bodyPr>
          <a:lstStyle/>
          <a:p>
            <a:r>
              <a:rPr lang="en-US" sz="2400" b="1" dirty="0"/>
              <a:t>Creating and Configuring Spring Boot project with JPA - Demo </a:t>
            </a:r>
          </a:p>
        </p:txBody>
      </p:sp>
      <p:sp>
        <p:nvSpPr>
          <p:cNvPr id="7" name="TextBox 6">
            <a:extLst>
              <a:ext uri="{FF2B5EF4-FFF2-40B4-BE49-F238E27FC236}">
                <a16:creationId xmlns:a16="http://schemas.microsoft.com/office/drawing/2014/main" id="{7141B52E-80B3-309E-5626-E2E68A2DDFA6}"/>
              </a:ext>
            </a:extLst>
          </p:cNvPr>
          <p:cNvSpPr txBox="1"/>
          <p:nvPr/>
        </p:nvSpPr>
        <p:spPr>
          <a:xfrm>
            <a:off x="267878" y="917912"/>
            <a:ext cx="11656244" cy="5324535"/>
          </a:xfrm>
          <a:prstGeom prst="rect">
            <a:avLst/>
          </a:prstGeom>
          <a:noFill/>
        </p:spPr>
        <p:txBody>
          <a:bodyPr wrap="square">
            <a:spAutoFit/>
          </a:bodyPr>
          <a:lstStyle/>
          <a:p>
            <a:r>
              <a:rPr lang="en-US" sz="2000" b="1" dirty="0">
                <a:solidFill>
                  <a:schemeClr val="tx1">
                    <a:lumMod val="65000"/>
                    <a:lumOff val="35000"/>
                  </a:schemeClr>
                </a:solidFill>
                <a:effectLst/>
              </a:rPr>
              <a:t>Objective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To create and configure a Spring Boot project which uses JPA and MySQL database.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rPr>
              <a:t>Step 1 : </a:t>
            </a:r>
            <a:r>
              <a:rPr lang="en-US" sz="2000" dirty="0">
                <a:solidFill>
                  <a:schemeClr val="tx1">
                    <a:lumMod val="65000"/>
                    <a:lumOff val="35000"/>
                  </a:schemeClr>
                </a:solidFill>
              </a:rPr>
              <a:t>Create a Spring Boot project</a:t>
            </a:r>
          </a:p>
          <a:p>
            <a:endParaRPr lang="en-US" sz="2000" dirty="0">
              <a:solidFill>
                <a:schemeClr val="tx1">
                  <a:lumMod val="65000"/>
                  <a:lumOff val="35000"/>
                </a:schemeClr>
              </a:solidFill>
            </a:endParaRPr>
          </a:p>
          <a:p>
            <a:r>
              <a:rPr lang="en-US" sz="2000" dirty="0">
                <a:solidFill>
                  <a:schemeClr val="tx1">
                    <a:lumMod val="65000"/>
                    <a:lumOff val="35000"/>
                  </a:schemeClr>
                </a:solidFill>
              </a:rPr>
              <a:t>Using Spring </a:t>
            </a:r>
            <a:r>
              <a:rPr lang="en-US" sz="2000" dirty="0" err="1">
                <a:solidFill>
                  <a:schemeClr val="tx1">
                    <a:lumMod val="65000"/>
                    <a:lumOff val="35000"/>
                  </a:schemeClr>
                </a:solidFill>
              </a:rPr>
              <a:t>Initializr</a:t>
            </a:r>
            <a:r>
              <a:rPr lang="en-US"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US"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US" sz="2000" dirty="0">
                <a:solidFill>
                  <a:schemeClr val="tx1">
                    <a:lumMod val="65000"/>
                    <a:lumOff val="35000"/>
                  </a:schemeClr>
                </a:solidFill>
              </a:rPr>
              <a:t>Group: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Artifact: </a:t>
            </a:r>
            <a:r>
              <a:rPr lang="en-US" sz="2000" dirty="0" err="1">
                <a:solidFill>
                  <a:schemeClr val="tx1">
                    <a:lumMod val="65000"/>
                    <a:lumOff val="35000"/>
                  </a:schemeClr>
                </a:solidFill>
              </a:rPr>
              <a:t>Demo_SpringOrmCRUD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Name: </a:t>
            </a:r>
            <a:r>
              <a:rPr lang="en-US" sz="2000" dirty="0" err="1">
                <a:solidFill>
                  <a:schemeClr val="tx1">
                    <a:lumMod val="65000"/>
                    <a:lumOff val="35000"/>
                  </a:schemeClr>
                </a:solidFill>
              </a:rPr>
              <a:t>Demo_SpringOrmCRUD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Package name: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Java Version: 17</a:t>
            </a:r>
          </a:p>
          <a:p>
            <a:pPr>
              <a:buFont typeface="Arial" panose="020B0604020202020204" pitchFamily="34" charset="0"/>
              <a:buChar char="•"/>
            </a:pPr>
            <a:r>
              <a:rPr lang="en-US" sz="2000" dirty="0">
                <a:solidFill>
                  <a:schemeClr val="tx1">
                    <a:lumMod val="65000"/>
                    <a:lumOff val="35000"/>
                  </a:schemeClr>
                </a:solidFill>
              </a:rPr>
              <a:t>Dependencies: Spring Data JPA and MySQL Driver</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Note: If you are using Oracle database, add the following dependency in pom.xml:</a:t>
            </a:r>
          </a:p>
        </p:txBody>
      </p:sp>
    </p:spTree>
    <p:extLst>
      <p:ext uri="{BB962C8B-B14F-4D97-AF65-F5344CB8AC3E}">
        <p14:creationId xmlns:p14="http://schemas.microsoft.com/office/powerpoint/2010/main" val="1816473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01251A-8C0F-8E92-0264-30B3C6D1CF6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F4CD79-7B82-4EE1-97A1-F99BD5943EC7}"/>
              </a:ext>
            </a:extLst>
          </p:cNvPr>
          <p:cNvSpPr>
            <a:spLocks noGrp="1"/>
          </p:cNvSpPr>
          <p:nvPr>
            <p:ph type="sldNum" sz="quarter" idx="12"/>
          </p:nvPr>
        </p:nvSpPr>
        <p:spPr/>
        <p:txBody>
          <a:bodyPr/>
          <a:lstStyle/>
          <a:p>
            <a:fld id="{4A777409-9C5A-4B07-8E32-19F22F7D558C}" type="slidenum">
              <a:rPr lang="en-IN" smtClean="0"/>
              <a:t>31</a:t>
            </a:fld>
            <a:endParaRPr lang="en-IN" dirty="0"/>
          </a:p>
        </p:txBody>
      </p:sp>
      <p:sp>
        <p:nvSpPr>
          <p:cNvPr id="5" name="TextBox 4">
            <a:extLst>
              <a:ext uri="{FF2B5EF4-FFF2-40B4-BE49-F238E27FC236}">
                <a16:creationId xmlns:a16="http://schemas.microsoft.com/office/drawing/2014/main" id="{1E8E75C0-2F3B-568E-E9A9-45C72F93E105}"/>
              </a:ext>
            </a:extLst>
          </p:cNvPr>
          <p:cNvSpPr txBox="1"/>
          <p:nvPr/>
        </p:nvSpPr>
        <p:spPr>
          <a:xfrm>
            <a:off x="1079369" y="694209"/>
            <a:ext cx="10072540" cy="1477328"/>
          </a:xfrm>
          <a:prstGeom prst="rect">
            <a:avLst/>
          </a:prstGeom>
          <a:noFill/>
        </p:spPr>
        <p:txBody>
          <a:bodyPr wrap="square">
            <a:spAutoFit/>
          </a:bodyPr>
          <a:lstStyle/>
          <a:p>
            <a:r>
              <a:rPr lang="en-IN" dirty="0"/>
              <a:t>&lt;dependency&gt;</a:t>
            </a:r>
          </a:p>
          <a:p>
            <a:r>
              <a:rPr lang="en-IN" dirty="0"/>
              <a:t>	&lt;</a:t>
            </a:r>
            <a:r>
              <a:rPr lang="en-IN" dirty="0" err="1"/>
              <a:t>groupId</a:t>
            </a:r>
            <a:r>
              <a:rPr lang="en-IN" dirty="0"/>
              <a:t>&gt;</a:t>
            </a:r>
            <a:r>
              <a:rPr lang="en-IN" dirty="0" err="1"/>
              <a:t>com.oracle.ojdbc</a:t>
            </a:r>
            <a:r>
              <a:rPr lang="en-IN" dirty="0"/>
              <a:t>&lt;/</a:t>
            </a:r>
            <a:r>
              <a:rPr lang="en-IN" dirty="0" err="1"/>
              <a:t>groupId</a:t>
            </a:r>
            <a:r>
              <a:rPr lang="en-IN" dirty="0"/>
              <a:t>&gt;</a:t>
            </a:r>
          </a:p>
          <a:p>
            <a:r>
              <a:rPr lang="en-IN" dirty="0"/>
              <a:t>	&lt;</a:t>
            </a:r>
            <a:r>
              <a:rPr lang="en-IN" dirty="0" err="1"/>
              <a:t>artifactId</a:t>
            </a:r>
            <a:r>
              <a:rPr lang="en-IN" dirty="0"/>
              <a:t>&gt;ojdbc8&lt;/</a:t>
            </a:r>
            <a:r>
              <a:rPr lang="en-IN" dirty="0" err="1"/>
              <a:t>artifactId</a:t>
            </a:r>
            <a:r>
              <a:rPr lang="en-IN" dirty="0"/>
              <a:t>&gt;</a:t>
            </a:r>
          </a:p>
          <a:p>
            <a:r>
              <a:rPr lang="en-IN" dirty="0"/>
              <a:t>	&lt;version&gt;19.3.0.0&lt;/version&gt;</a:t>
            </a:r>
          </a:p>
          <a:p>
            <a:r>
              <a:rPr lang="en-IN" dirty="0"/>
              <a:t>&lt;/dependency&gt;</a:t>
            </a:r>
          </a:p>
        </p:txBody>
      </p:sp>
      <p:sp>
        <p:nvSpPr>
          <p:cNvPr id="7" name="TextBox 6">
            <a:extLst>
              <a:ext uri="{FF2B5EF4-FFF2-40B4-BE49-F238E27FC236}">
                <a16:creationId xmlns:a16="http://schemas.microsoft.com/office/drawing/2014/main" id="{C7A1F43F-F800-389D-7B81-F8E78D985EC7}"/>
              </a:ext>
            </a:extLst>
          </p:cNvPr>
          <p:cNvSpPr txBox="1"/>
          <p:nvPr/>
        </p:nvSpPr>
        <p:spPr>
          <a:xfrm>
            <a:off x="230956" y="2306912"/>
            <a:ext cx="11561976" cy="707886"/>
          </a:xfrm>
          <a:prstGeom prst="rect">
            <a:avLst/>
          </a:prstGeom>
          <a:noFill/>
        </p:spPr>
        <p:txBody>
          <a:bodyPr wrap="square">
            <a:spAutoFit/>
          </a:bodyPr>
          <a:lstStyle/>
          <a:p>
            <a:r>
              <a:rPr lang="en-US" sz="2000" b="1" dirty="0">
                <a:solidFill>
                  <a:schemeClr val="tx1">
                    <a:lumMod val="65000"/>
                    <a:lumOff val="35000"/>
                  </a:schemeClr>
                </a:solidFill>
              </a:rPr>
              <a:t>Step 2</a:t>
            </a:r>
            <a:r>
              <a:rPr lang="en-US" sz="2000" dirty="0">
                <a:solidFill>
                  <a:schemeClr val="tx1">
                    <a:lumMod val="65000"/>
                    <a:lumOff val="35000"/>
                  </a:schemeClr>
                </a:solidFill>
              </a:rPr>
              <a:t>: Open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in </a:t>
            </a:r>
            <a:r>
              <a:rPr lang="en-US" sz="2000" dirty="0" err="1">
                <a:solidFill>
                  <a:schemeClr val="tx1">
                    <a:lumMod val="65000"/>
                    <a:lumOff val="35000"/>
                  </a:schemeClr>
                </a:solidFill>
              </a:rPr>
              <a:t>src</a:t>
            </a:r>
            <a:r>
              <a:rPr lang="en-US" sz="2000" dirty="0">
                <a:solidFill>
                  <a:schemeClr val="tx1">
                    <a:lumMod val="65000"/>
                    <a:lumOff val="35000"/>
                  </a:schemeClr>
                </a:solidFill>
              </a:rPr>
              <a:t>/main/resources folder and add following properties for MySQL and JPA:</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53026A35-7631-C8D6-BF96-D6C1896070A8}"/>
              </a:ext>
            </a:extLst>
          </p:cNvPr>
          <p:cNvSpPr txBox="1"/>
          <p:nvPr/>
        </p:nvSpPr>
        <p:spPr>
          <a:xfrm>
            <a:off x="1079369" y="3217029"/>
            <a:ext cx="10543880"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=root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=root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Tree>
    <p:extLst>
      <p:ext uri="{BB962C8B-B14F-4D97-AF65-F5344CB8AC3E}">
        <p14:creationId xmlns:p14="http://schemas.microsoft.com/office/powerpoint/2010/main" val="4232012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344E77-363C-022A-705B-02A2811A1A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71CAD10-A709-1FFD-6386-953B4154D5DF}"/>
              </a:ext>
            </a:extLst>
          </p:cNvPr>
          <p:cNvSpPr>
            <a:spLocks noGrp="1"/>
          </p:cNvSpPr>
          <p:nvPr>
            <p:ph type="sldNum" sz="quarter" idx="12"/>
          </p:nvPr>
        </p:nvSpPr>
        <p:spPr/>
        <p:txBody>
          <a:bodyPr/>
          <a:lstStyle/>
          <a:p>
            <a:fld id="{4A777409-9C5A-4B07-8E32-19F22F7D558C}" type="slidenum">
              <a:rPr lang="en-IN" smtClean="0"/>
              <a:t>32</a:t>
            </a:fld>
            <a:endParaRPr lang="en-IN" dirty="0"/>
          </a:p>
        </p:txBody>
      </p:sp>
      <p:sp>
        <p:nvSpPr>
          <p:cNvPr id="5" name="TextBox 4">
            <a:extLst>
              <a:ext uri="{FF2B5EF4-FFF2-40B4-BE49-F238E27FC236}">
                <a16:creationId xmlns:a16="http://schemas.microsoft.com/office/drawing/2014/main" id="{F02A5B7B-0024-7ABF-7175-AE989A203C93}"/>
              </a:ext>
            </a:extLst>
          </p:cNvPr>
          <p:cNvSpPr txBox="1"/>
          <p:nvPr/>
        </p:nvSpPr>
        <p:spPr>
          <a:xfrm>
            <a:off x="843699" y="812418"/>
            <a:ext cx="10364771" cy="3170099"/>
          </a:xfrm>
          <a:prstGeom prst="rect">
            <a:avLst/>
          </a:prstGeom>
          <a:noFill/>
        </p:spPr>
        <p:txBody>
          <a:bodyPr wrap="square">
            <a:spAutoFit/>
          </a:bodyPr>
          <a:lstStyle/>
          <a:p>
            <a:r>
              <a:rPr lang="en-IN" sz="2000" b="1" dirty="0">
                <a:solidFill>
                  <a:schemeClr val="tx1">
                    <a:lumMod val="65000"/>
                    <a:lumOff val="35000"/>
                  </a:schemeClr>
                </a:solidFill>
                <a:effectLst/>
              </a:rPr>
              <a:t>spring.datasource.url </a:t>
            </a:r>
            <a:r>
              <a:rPr lang="en-IN" sz="2000" dirty="0">
                <a:solidFill>
                  <a:schemeClr val="tx1">
                    <a:lumMod val="65000"/>
                    <a:lumOff val="35000"/>
                  </a:schemeClr>
                </a:solidFill>
                <a:effectLst/>
              </a:rPr>
              <a:t>: This property defines the JDBC URL of the database.</a:t>
            </a:r>
          </a:p>
          <a:p>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spring.datasource.username</a:t>
            </a:r>
            <a:r>
              <a:rPr lang="en-IN" sz="2000" dirty="0">
                <a:solidFill>
                  <a:schemeClr val="tx1">
                    <a:lumMod val="65000"/>
                    <a:lumOff val="35000"/>
                  </a:schemeClr>
                </a:solidFill>
                <a:effectLst/>
              </a:rPr>
              <a:t> : This property defines the login username of the database.</a:t>
            </a:r>
          </a:p>
          <a:p>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spring.datasource.password</a:t>
            </a:r>
            <a:r>
              <a:rPr lang="en-IN" sz="2000" dirty="0">
                <a:solidFill>
                  <a:schemeClr val="tx1">
                    <a:lumMod val="65000"/>
                    <a:lumOff val="35000"/>
                  </a:schemeClr>
                </a:solidFill>
                <a:effectLst/>
              </a:rPr>
              <a:t> : This property defines the login password of the database.</a:t>
            </a:r>
          </a:p>
          <a:p>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spring.jpa.show-sql</a:t>
            </a:r>
            <a:r>
              <a:rPr lang="en-IN" sz="2000" dirty="0">
                <a:solidFill>
                  <a:schemeClr val="tx1">
                    <a:lumMod val="65000"/>
                    <a:lumOff val="35000"/>
                  </a:schemeClr>
                </a:solidFill>
                <a:effectLst/>
              </a:rPr>
              <a:t> : This property if set to true enables logging of generated SQL statements.</a:t>
            </a:r>
          </a:p>
          <a:p>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spring.jpa.properties.hibernate.format_sql</a:t>
            </a:r>
            <a:r>
              <a:rPr lang="en-IN" sz="2000" dirty="0">
                <a:solidFill>
                  <a:schemeClr val="tx1">
                    <a:lumMod val="65000"/>
                    <a:lumOff val="35000"/>
                  </a:schemeClr>
                </a:solidFill>
                <a:effectLst/>
              </a:rPr>
              <a:t> : This property if set to true formats generated SQL statements in pretty format.</a:t>
            </a:r>
          </a:p>
        </p:txBody>
      </p:sp>
    </p:spTree>
    <p:extLst>
      <p:ext uri="{BB962C8B-B14F-4D97-AF65-F5344CB8AC3E}">
        <p14:creationId xmlns:p14="http://schemas.microsoft.com/office/powerpoint/2010/main" val="4200030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8132E3-011C-01E0-1D71-123E52F8788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C7F06B-5CAE-BD93-A7A3-4AD1CA5535DE}"/>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40DA531E-E499-C6F6-41E1-0ABBB576646B}"/>
              </a:ext>
            </a:extLst>
          </p:cNvPr>
          <p:cNvSpPr txBox="1"/>
          <p:nvPr/>
        </p:nvSpPr>
        <p:spPr>
          <a:xfrm>
            <a:off x="989029" y="494063"/>
            <a:ext cx="10162880" cy="461665"/>
          </a:xfrm>
          <a:prstGeom prst="rect">
            <a:avLst/>
          </a:prstGeom>
          <a:noFill/>
        </p:spPr>
        <p:txBody>
          <a:bodyPr wrap="square">
            <a:spAutoFit/>
          </a:bodyPr>
          <a:lstStyle/>
          <a:p>
            <a:r>
              <a:rPr lang="en-US" sz="2400" b="1" dirty="0"/>
              <a:t>Read operation using JPA with Spring Boot - Demo </a:t>
            </a:r>
          </a:p>
        </p:txBody>
      </p:sp>
      <p:sp>
        <p:nvSpPr>
          <p:cNvPr id="7" name="TextBox 6">
            <a:extLst>
              <a:ext uri="{FF2B5EF4-FFF2-40B4-BE49-F238E27FC236}">
                <a16:creationId xmlns:a16="http://schemas.microsoft.com/office/drawing/2014/main" id="{F06845EA-40FA-E1CF-55F9-99D70A332887}"/>
              </a:ext>
            </a:extLst>
          </p:cNvPr>
          <p:cNvSpPr txBox="1"/>
          <p:nvPr/>
        </p:nvSpPr>
        <p:spPr>
          <a:xfrm>
            <a:off x="230957" y="1262721"/>
            <a:ext cx="11552548" cy="3477875"/>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Objective:</a:t>
            </a:r>
          </a:p>
          <a:p>
            <a:endParaRPr lang="en-US" sz="2000" dirty="0">
              <a:solidFill>
                <a:schemeClr val="tx1">
                  <a:lumMod val="65000"/>
                  <a:lumOff val="35000"/>
                </a:schemeClr>
              </a:solidFill>
              <a:effectLst/>
            </a:endParaRPr>
          </a:p>
          <a:p>
            <a:r>
              <a:rPr lang="en-US" sz="2000" dirty="0">
                <a:solidFill>
                  <a:schemeClr val="tx1">
                    <a:lumMod val="65000"/>
                    <a:lumOff val="35000"/>
                  </a:schemeClr>
                </a:solidFill>
              </a:rPr>
              <a:t>To perform read operation using JPA with Spring Boot.</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Steps:</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1:</a:t>
            </a:r>
            <a:r>
              <a:rPr lang="en-US" sz="2000" dirty="0">
                <a:solidFill>
                  <a:schemeClr val="tx1">
                    <a:lumMod val="65000"/>
                    <a:lumOff val="35000"/>
                  </a:schemeClr>
                </a:solidFill>
              </a:rPr>
              <a:t> Open the project created in the previous demo.</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2:</a:t>
            </a:r>
            <a:r>
              <a:rPr lang="en-US" sz="2000" dirty="0">
                <a:solidFill>
                  <a:schemeClr val="tx1">
                    <a:lumMod val="65000"/>
                    <a:lumOff val="35000"/>
                  </a:schemeClr>
                </a:solidFill>
              </a:rPr>
              <a:t> Create the database and table</a:t>
            </a:r>
          </a:p>
          <a:p>
            <a:endParaRPr lang="en-US" sz="2000" dirty="0">
              <a:solidFill>
                <a:schemeClr val="tx1">
                  <a:lumMod val="65000"/>
                  <a:lumOff val="35000"/>
                </a:schemeClr>
              </a:solidFill>
            </a:endParaRPr>
          </a:p>
          <a:p>
            <a:r>
              <a:rPr lang="en-US" sz="2000" dirty="0">
                <a:solidFill>
                  <a:schemeClr val="tx1">
                    <a:lumMod val="65000"/>
                    <a:lumOff val="35000"/>
                  </a:schemeClr>
                </a:solidFill>
              </a:rPr>
              <a:t>Open MySQL terminal and execute the following command:</a:t>
            </a:r>
          </a:p>
        </p:txBody>
      </p:sp>
    </p:spTree>
    <p:extLst>
      <p:ext uri="{BB962C8B-B14F-4D97-AF65-F5344CB8AC3E}">
        <p14:creationId xmlns:p14="http://schemas.microsoft.com/office/powerpoint/2010/main" val="1818205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4D0B60-DA7E-487C-535C-F1B827FEA8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AD6E45-BF93-0DB7-3901-FF80D5FC1DC5}"/>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7B293C09-6664-6F3D-4EE6-4B71C311485E}"/>
              </a:ext>
            </a:extLst>
          </p:cNvPr>
          <p:cNvSpPr txBox="1"/>
          <p:nvPr/>
        </p:nvSpPr>
        <p:spPr>
          <a:xfrm>
            <a:off x="267093" y="988891"/>
            <a:ext cx="11924907" cy="4247317"/>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a:t>
            </a:r>
          </a:p>
          <a:p>
            <a:r>
              <a:rPr lang="en-IN" dirty="0"/>
              <a:t>   </a:t>
            </a:r>
            <a:r>
              <a:rPr lang="en-IN" dirty="0" err="1"/>
              <a:t>customer_id</a:t>
            </a:r>
            <a:r>
              <a:rPr lang="en-IN" dirty="0"/>
              <a:t> int,</a:t>
            </a:r>
          </a:p>
          <a:p>
            <a:r>
              <a:rPr lang="en-IN" dirty="0"/>
              <a:t>   </a:t>
            </a:r>
            <a:r>
              <a:rPr lang="en-IN" dirty="0" err="1"/>
              <a:t>email_id</a:t>
            </a:r>
            <a:r>
              <a:rPr lang="en-IN" dirty="0"/>
              <a:t> varchar(50),</a:t>
            </a:r>
          </a:p>
          <a:p>
            <a:r>
              <a:rPr lang="en-IN" dirty="0"/>
              <a:t>   name varchar(20),</a:t>
            </a:r>
          </a:p>
          <a:p>
            <a:r>
              <a:rPr lang="en-IN" dirty="0"/>
              <a:t>   </a:t>
            </a:r>
            <a:r>
              <a:rPr lang="en-IN" dirty="0" err="1"/>
              <a:t>date_of_birth</a:t>
            </a:r>
            <a:r>
              <a:rPr lang="en-IN" dirty="0"/>
              <a:t> date,</a:t>
            </a:r>
          </a:p>
          <a:p>
            <a:r>
              <a:rPr lang="en-IN" dirty="0"/>
              <a:t>   </a:t>
            </a:r>
            <a:r>
              <a:rPr lang="en-IN" dirty="0" err="1"/>
              <a:t>customer_type</a:t>
            </a:r>
            <a:r>
              <a:rPr lang="en-IN" dirty="0"/>
              <a:t> varchar(10),</a:t>
            </a:r>
          </a:p>
          <a:p>
            <a:r>
              <a:rPr lang="en-IN" dirty="0"/>
              <a:t>   constraint </a:t>
            </a:r>
            <a:r>
              <a:rPr lang="en-IN" dirty="0" err="1"/>
              <a:t>ps_customer_id_pk</a:t>
            </a:r>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a:t>
            </a:r>
            <a:r>
              <a:rPr lang="en-IN" dirty="0" err="1"/>
              <a:t>customer_type</a:t>
            </a:r>
            <a:r>
              <a:rPr lang="en-IN" dirty="0"/>
              <a:t>) values (1, 'martin@hnd.com', 'martin', </a:t>
            </a:r>
            <a:r>
              <a:rPr lang="en-IN" dirty="0" err="1"/>
              <a:t>sysdate</a:t>
            </a:r>
            <a:r>
              <a:rPr lang="en-IN" dirty="0"/>
              <a:t>()- interval 9136 day, 'GOLD');</a:t>
            </a:r>
          </a:p>
          <a:p>
            <a:r>
              <a:rPr lang="en-IN" dirty="0"/>
              <a:t>commit;</a:t>
            </a:r>
          </a:p>
          <a:p>
            <a:r>
              <a:rPr lang="en-IN" dirty="0"/>
              <a:t>select * from customer;</a:t>
            </a:r>
          </a:p>
        </p:txBody>
      </p:sp>
      <p:sp>
        <p:nvSpPr>
          <p:cNvPr id="7" name="TextBox 6">
            <a:extLst>
              <a:ext uri="{FF2B5EF4-FFF2-40B4-BE49-F238E27FC236}">
                <a16:creationId xmlns:a16="http://schemas.microsoft.com/office/drawing/2014/main" id="{66CEE5DD-2471-EF9E-5787-54880BB6C7CE}"/>
              </a:ext>
            </a:extLst>
          </p:cNvPr>
          <p:cNvSpPr txBox="1"/>
          <p:nvPr/>
        </p:nvSpPr>
        <p:spPr>
          <a:xfrm>
            <a:off x="141402" y="5468999"/>
            <a:ext cx="11821212"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CustomerType</a:t>
            </a:r>
            <a:r>
              <a:rPr lang="en-US" sz="2000" dirty="0">
                <a:solidFill>
                  <a:schemeClr val="tx1">
                    <a:lumMod val="65000"/>
                    <a:lumOff val="35000"/>
                  </a:schemeClr>
                </a:solidFill>
              </a:rPr>
              <a:t> </a:t>
            </a:r>
            <a:r>
              <a:rPr lang="en-US" sz="2000" dirty="0" err="1">
                <a:solidFill>
                  <a:schemeClr val="tx1">
                    <a:lumMod val="65000"/>
                    <a:lumOff val="35000"/>
                  </a:schemeClr>
                </a:solidFill>
              </a:rPr>
              <a:t>enum</a:t>
            </a:r>
            <a:r>
              <a:rPr lang="en-US" sz="2000" dirty="0">
                <a:solidFill>
                  <a:schemeClr val="tx1">
                    <a:lumMod val="65000"/>
                    <a:lumOff val="35000"/>
                  </a:schemeClr>
                </a:solidFill>
              </a:rPr>
              <a:t>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295397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9D8F27-B06B-5DDA-C23C-EF744EB8EC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51CB82B-EED7-151B-AF59-24AE6A4E56E6}"/>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CB684EC1-8F0F-CE89-41B1-27ECC4C2DD2A}"/>
              </a:ext>
            </a:extLst>
          </p:cNvPr>
          <p:cNvSpPr txBox="1"/>
          <p:nvPr/>
        </p:nvSpPr>
        <p:spPr>
          <a:xfrm>
            <a:off x="909685" y="559332"/>
            <a:ext cx="9818017" cy="1200329"/>
          </a:xfrm>
          <a:prstGeom prst="rect">
            <a:avLst/>
          </a:prstGeom>
          <a:noFill/>
        </p:spPr>
        <p:txBody>
          <a:bodyPr wrap="square">
            <a:spAutoFit/>
          </a:bodyPr>
          <a:lstStyle/>
          <a:p>
            <a:r>
              <a:rPr lang="en-IN" dirty="0"/>
              <a:t>package </a:t>
            </a:r>
            <a:r>
              <a:rPr lang="en-IN" dirty="0" err="1"/>
              <a:t>com.hnd.dto</a:t>
            </a:r>
            <a:r>
              <a:rPr lang="en-IN" dirty="0"/>
              <a:t>;</a:t>
            </a:r>
          </a:p>
          <a:p>
            <a:r>
              <a:rPr lang="en-IN" dirty="0"/>
              <a:t>public </a:t>
            </a:r>
            <a:r>
              <a:rPr lang="en-IN" dirty="0" err="1"/>
              <a:t>enum</a:t>
            </a:r>
            <a:r>
              <a:rPr lang="en-IN" dirty="0"/>
              <a:t> </a:t>
            </a:r>
            <a:r>
              <a:rPr lang="en-IN" dirty="0" err="1"/>
              <a:t>CustomerType</a:t>
            </a:r>
            <a:r>
              <a:rPr lang="en-IN" dirty="0"/>
              <a:t> {</a:t>
            </a:r>
          </a:p>
          <a:p>
            <a:r>
              <a:rPr lang="en-IN" dirty="0"/>
              <a:t>	SILVER, GOLD, PLATINUM;</a:t>
            </a:r>
          </a:p>
          <a:p>
            <a:r>
              <a:rPr lang="en-IN" dirty="0"/>
              <a:t>}</a:t>
            </a:r>
          </a:p>
        </p:txBody>
      </p:sp>
      <p:sp>
        <p:nvSpPr>
          <p:cNvPr id="7" name="TextBox 6">
            <a:extLst>
              <a:ext uri="{FF2B5EF4-FFF2-40B4-BE49-F238E27FC236}">
                <a16:creationId xmlns:a16="http://schemas.microsoft.com/office/drawing/2014/main" id="{EA9B9DA2-243C-F75D-CE6D-D42D30CCDE02}"/>
              </a:ext>
            </a:extLst>
          </p:cNvPr>
          <p:cNvSpPr txBox="1"/>
          <p:nvPr/>
        </p:nvSpPr>
        <p:spPr>
          <a:xfrm>
            <a:off x="212103" y="2090096"/>
            <a:ext cx="11712804"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76D2B05-7901-1D6A-F992-20BE118F5C04}"/>
              </a:ext>
            </a:extLst>
          </p:cNvPr>
          <p:cNvSpPr txBox="1"/>
          <p:nvPr/>
        </p:nvSpPr>
        <p:spPr>
          <a:xfrm>
            <a:off x="212103" y="2820641"/>
            <a:ext cx="11538408" cy="3416320"/>
          </a:xfrm>
          <a:prstGeom prst="rect">
            <a:avLst/>
          </a:prstGeom>
          <a:noFill/>
        </p:spPr>
        <p:txBody>
          <a:bodyPr wrap="square">
            <a:spAutoFit/>
          </a:bodyPr>
          <a:lstStyle/>
          <a:p>
            <a:r>
              <a:rPr lang="en-IN" dirty="0"/>
              <a:t>package </a:t>
            </a:r>
            <a:r>
              <a:rPr lang="en-IN" dirty="0" err="1"/>
              <a:t>com.hnd.dto</a:t>
            </a:r>
            <a:r>
              <a:rPr lang="en-IN" dirty="0"/>
              <a:t>;</a:t>
            </a:r>
          </a:p>
          <a:p>
            <a:r>
              <a:rPr lang="en-IN" dirty="0"/>
              <a:t>import </a:t>
            </a:r>
            <a:r>
              <a:rPr lang="en-IN" dirty="0" err="1"/>
              <a:t>java.time.LocalDate</a:t>
            </a:r>
            <a:r>
              <a:rPr lang="en-IN" dirty="0"/>
              <a:t>;</a:t>
            </a:r>
          </a:p>
          <a:p>
            <a:r>
              <a:rPr lang="en-IN" dirty="0"/>
              <a:t>public class </a:t>
            </a:r>
            <a:r>
              <a:rPr lang="en-IN" dirty="0" err="1"/>
              <a:t>CustomerDTO</a:t>
            </a:r>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a:t>
            </a:r>
            <a:r>
              <a:rPr lang="en-IN" dirty="0" err="1"/>
              <a:t>CustomerType</a:t>
            </a:r>
            <a:r>
              <a:rPr lang="en-IN" dirty="0"/>
              <a:t> </a:t>
            </a:r>
            <a:r>
              <a:rPr lang="en-IN" dirty="0" err="1"/>
              <a:t>customerType</a:t>
            </a:r>
            <a:r>
              <a:rPr lang="en-IN" dirty="0"/>
              <a:t>;</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a:t>
            </a:r>
          </a:p>
        </p:txBody>
      </p:sp>
    </p:spTree>
    <p:extLst>
      <p:ext uri="{BB962C8B-B14F-4D97-AF65-F5344CB8AC3E}">
        <p14:creationId xmlns:p14="http://schemas.microsoft.com/office/powerpoint/2010/main" val="3861271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521B4C-D612-4A26-E442-6BCB2E5107E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6D5B00-FF78-A289-8672-30E8C5527677}"/>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92F30499-9D11-BBA9-B031-F12387484DDE}"/>
              </a:ext>
            </a:extLst>
          </p:cNvPr>
          <p:cNvSpPr txBox="1"/>
          <p:nvPr/>
        </p:nvSpPr>
        <p:spPr>
          <a:xfrm>
            <a:off x="838200" y="557947"/>
            <a:ext cx="11353800" cy="6186309"/>
          </a:xfrm>
          <a:prstGeom prst="rect">
            <a:avLst/>
          </a:prstGeom>
          <a:noFill/>
        </p:spPr>
        <p:txBody>
          <a:bodyPr wrap="square">
            <a:spAutoFit/>
          </a:bodyPr>
          <a:lstStyle/>
          <a:p>
            <a:r>
              <a:rPr lang="en-IN" dirty="0"/>
              <a:t>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2539258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9D376B-7BCE-EA19-5344-FEEAAE8E91B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D9C5B5-F6A3-1A6B-FFF9-3EDB3E774EAA}"/>
              </a:ext>
            </a:extLst>
          </p:cNvPr>
          <p:cNvSpPr>
            <a:spLocks noGrp="1"/>
          </p:cNvSpPr>
          <p:nvPr>
            <p:ph type="sldNum" sz="quarter" idx="12"/>
          </p:nvPr>
        </p:nvSpPr>
        <p:spPr/>
        <p:txBody>
          <a:bodyPr/>
          <a:lstStyle/>
          <a:p>
            <a:fld id="{4A777409-9C5A-4B07-8E32-19F22F7D558C}" type="slidenum">
              <a:rPr lang="en-IN" smtClean="0"/>
              <a:t>37</a:t>
            </a:fld>
            <a:endParaRPr lang="en-IN" dirty="0"/>
          </a:p>
        </p:txBody>
      </p:sp>
      <p:sp>
        <p:nvSpPr>
          <p:cNvPr id="5" name="TextBox 4">
            <a:extLst>
              <a:ext uri="{FF2B5EF4-FFF2-40B4-BE49-F238E27FC236}">
                <a16:creationId xmlns:a16="http://schemas.microsoft.com/office/drawing/2014/main" id="{914D21D3-9D2C-F025-9093-14E5AE6FD750}"/>
              </a:ext>
            </a:extLst>
          </p:cNvPr>
          <p:cNvSpPr txBox="1"/>
          <p:nvPr/>
        </p:nvSpPr>
        <p:spPr>
          <a:xfrm>
            <a:off x="824844" y="742090"/>
            <a:ext cx="11175477" cy="3693319"/>
          </a:xfrm>
          <a:prstGeom prst="rect">
            <a:avLst/>
          </a:prstGeom>
          <a:noFill/>
        </p:spPr>
        <p:txBody>
          <a:bodyPr wrap="square">
            <a:spAutoFit/>
          </a:bodyPr>
          <a:lstStyle/>
          <a:p>
            <a:r>
              <a:rPr lang="en-IN" dirty="0"/>
              <a:t>public </a:t>
            </a:r>
            <a:r>
              <a:rPr lang="en-IN" dirty="0" err="1"/>
              <a:t>CustomerType</a:t>
            </a:r>
            <a:r>
              <a:rPr lang="en-IN" dirty="0"/>
              <a:t> </a:t>
            </a:r>
            <a:r>
              <a:rPr lang="en-IN" dirty="0" err="1"/>
              <a:t>getCustomerType</a:t>
            </a:r>
            <a:r>
              <a:rPr lang="en-IN" dirty="0"/>
              <a:t>() {</a:t>
            </a:r>
          </a:p>
          <a:p>
            <a:r>
              <a:rPr lang="en-IN" dirty="0"/>
              <a:t>		return </a:t>
            </a:r>
            <a:r>
              <a:rPr lang="en-IN" dirty="0" err="1"/>
              <a:t>customerType</a:t>
            </a:r>
            <a:r>
              <a:rPr lang="en-IN" dirty="0"/>
              <a:t>;</a:t>
            </a:r>
          </a:p>
          <a:p>
            <a:r>
              <a:rPr lang="en-IN" dirty="0"/>
              <a:t>	}</a:t>
            </a:r>
          </a:p>
          <a:p>
            <a:r>
              <a:rPr lang="en-IN" dirty="0"/>
              <a:t>	public void </a:t>
            </a:r>
            <a:r>
              <a:rPr lang="en-IN" dirty="0" err="1"/>
              <a:t>setCustomerType</a:t>
            </a:r>
            <a:r>
              <a:rPr lang="en-IN" dirty="0"/>
              <a:t>(</a:t>
            </a:r>
            <a:r>
              <a:rPr lang="en-IN" dirty="0" err="1"/>
              <a:t>CustomerType</a:t>
            </a:r>
            <a:r>
              <a:rPr lang="en-IN" dirty="0"/>
              <a:t> </a:t>
            </a:r>
            <a:r>
              <a:rPr lang="en-IN" dirty="0" err="1"/>
              <a:t>customerType</a:t>
            </a:r>
            <a:r>
              <a:rPr lang="en-IN" dirty="0"/>
              <a:t>) {</a:t>
            </a:r>
          </a:p>
          <a:p>
            <a:r>
              <a:rPr lang="en-IN" dirty="0"/>
              <a:t>		</a:t>
            </a:r>
            <a:r>
              <a:rPr lang="en-IN" dirty="0" err="1"/>
              <a:t>this.customerType</a:t>
            </a:r>
            <a:r>
              <a:rPr lang="en-IN" dirty="0"/>
              <a:t> = </a:t>
            </a:r>
            <a:r>
              <a:rPr lang="en-IN" dirty="0" err="1"/>
              <a:t>customerType</a:t>
            </a:r>
            <a:r>
              <a:rPr lang="en-IN" dirty="0"/>
              <a:t>;</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a:t>
            </a:r>
          </a:p>
          <a:p>
            <a:r>
              <a:rPr lang="en-IN" dirty="0"/>
              <a:t>	}</a:t>
            </a:r>
          </a:p>
          <a:p>
            <a:r>
              <a:rPr lang="en-IN" dirty="0"/>
              <a:t>}</a:t>
            </a:r>
          </a:p>
        </p:txBody>
      </p:sp>
      <p:sp>
        <p:nvSpPr>
          <p:cNvPr id="7" name="TextBox 6">
            <a:extLst>
              <a:ext uri="{FF2B5EF4-FFF2-40B4-BE49-F238E27FC236}">
                <a16:creationId xmlns:a16="http://schemas.microsoft.com/office/drawing/2014/main" id="{B2D33C99-C9BC-3E2B-8909-37DC5D09B940}"/>
              </a:ext>
            </a:extLst>
          </p:cNvPr>
          <p:cNvSpPr txBox="1"/>
          <p:nvPr/>
        </p:nvSpPr>
        <p:spPr>
          <a:xfrm>
            <a:off x="428918" y="5072714"/>
            <a:ext cx="11298025"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1305823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9C710F-5D3C-0705-4C66-05702BF0554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8B0D218-75D9-7EE4-3712-FEB0F96D475A}"/>
              </a:ext>
            </a:extLst>
          </p:cNvPr>
          <p:cNvSpPr>
            <a:spLocks noGrp="1"/>
          </p:cNvSpPr>
          <p:nvPr>
            <p:ph type="sldNum" sz="quarter" idx="12"/>
          </p:nvPr>
        </p:nvSpPr>
        <p:spPr/>
        <p:txBody>
          <a:bodyPr/>
          <a:lstStyle/>
          <a:p>
            <a:fld id="{4A777409-9C5A-4B07-8E32-19F22F7D558C}" type="slidenum">
              <a:rPr lang="en-IN" smtClean="0"/>
              <a:t>38</a:t>
            </a:fld>
            <a:endParaRPr lang="en-IN" dirty="0"/>
          </a:p>
        </p:txBody>
      </p:sp>
      <p:sp>
        <p:nvSpPr>
          <p:cNvPr id="5" name="TextBox 4">
            <a:extLst>
              <a:ext uri="{FF2B5EF4-FFF2-40B4-BE49-F238E27FC236}">
                <a16:creationId xmlns:a16="http://schemas.microsoft.com/office/drawing/2014/main" id="{B5FC3E5D-534F-57C3-301C-D55D0009A65C}"/>
              </a:ext>
            </a:extLst>
          </p:cNvPr>
          <p:cNvSpPr txBox="1"/>
          <p:nvPr/>
        </p:nvSpPr>
        <p:spPr>
          <a:xfrm>
            <a:off x="555396" y="891615"/>
            <a:ext cx="11086707" cy="5355312"/>
          </a:xfrm>
          <a:prstGeom prst="rect">
            <a:avLst/>
          </a:prstGeom>
          <a:noFill/>
        </p:spPr>
        <p:txBody>
          <a:bodyPr wrap="square">
            <a:spAutoFit/>
          </a:bodyPr>
          <a:lstStyle/>
          <a:p>
            <a:r>
              <a:rPr lang="en-IN" dirty="0"/>
              <a:t>package </a:t>
            </a:r>
            <a:r>
              <a:rPr lang="en-IN" dirty="0" err="1"/>
              <a:t>com.hnd.entity</a:t>
            </a:r>
            <a:r>
              <a:rPr lang="en-IN" dirty="0"/>
              <a:t>;</a:t>
            </a:r>
          </a:p>
          <a:p>
            <a:r>
              <a:rPr lang="en-IN" dirty="0"/>
              <a:t>import </a:t>
            </a:r>
            <a:r>
              <a:rPr lang="en-IN" dirty="0" err="1"/>
              <a:t>java.time.LocalDate</a:t>
            </a:r>
            <a:r>
              <a:rPr lang="en-IN" dirty="0"/>
              <a:t>;</a:t>
            </a:r>
          </a:p>
          <a:p>
            <a:r>
              <a:rPr lang="en-IN" dirty="0"/>
              <a:t>import </a:t>
            </a:r>
            <a:r>
              <a:rPr lang="en-IN" dirty="0" err="1"/>
              <a:t>javax.persistence.Column</a:t>
            </a:r>
            <a:r>
              <a:rPr lang="en-IN" dirty="0"/>
              <a:t>;</a:t>
            </a:r>
          </a:p>
          <a:p>
            <a:r>
              <a:rPr lang="en-IN" dirty="0"/>
              <a:t>import </a:t>
            </a:r>
            <a:r>
              <a:rPr lang="en-IN" dirty="0" err="1"/>
              <a:t>javax.persistence.Entity</a:t>
            </a:r>
            <a:r>
              <a:rPr lang="en-IN" dirty="0"/>
              <a:t>;</a:t>
            </a:r>
          </a:p>
          <a:p>
            <a:r>
              <a:rPr lang="en-IN" dirty="0"/>
              <a:t>import </a:t>
            </a:r>
            <a:r>
              <a:rPr lang="en-IN" dirty="0" err="1"/>
              <a:t>javax.persistence.EnumType</a:t>
            </a:r>
            <a:r>
              <a:rPr lang="en-IN" dirty="0"/>
              <a:t>;</a:t>
            </a:r>
          </a:p>
          <a:p>
            <a:r>
              <a:rPr lang="en-IN" dirty="0"/>
              <a:t>import </a:t>
            </a:r>
            <a:r>
              <a:rPr lang="en-IN" dirty="0" err="1"/>
              <a:t>javax.persistence.Enumerated</a:t>
            </a:r>
            <a:r>
              <a:rPr lang="en-IN" dirty="0"/>
              <a:t>;</a:t>
            </a:r>
          </a:p>
          <a:p>
            <a:r>
              <a:rPr lang="en-IN" dirty="0"/>
              <a:t>import </a:t>
            </a:r>
            <a:r>
              <a:rPr lang="en-IN" dirty="0" err="1"/>
              <a:t>javax.persistence.Id</a:t>
            </a:r>
            <a:r>
              <a:rPr lang="en-IN" dirty="0"/>
              <a:t>;</a:t>
            </a:r>
          </a:p>
          <a:p>
            <a:r>
              <a:rPr lang="en-IN" dirty="0"/>
              <a:t>import </a:t>
            </a:r>
            <a:r>
              <a:rPr lang="en-IN" dirty="0" err="1"/>
              <a:t>com.hnd.dto.CustomerType</a:t>
            </a:r>
            <a:r>
              <a:rPr lang="en-IN" dirty="0"/>
              <a:t>;</a:t>
            </a:r>
          </a:p>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@Enumerated(value=EnumType.STRING)</a:t>
            </a:r>
          </a:p>
          <a:p>
            <a:r>
              <a:rPr lang="en-IN" dirty="0"/>
              <a:t>    private </a:t>
            </a:r>
            <a:r>
              <a:rPr lang="en-IN" dirty="0" err="1"/>
              <a:t>CustomerType</a:t>
            </a:r>
            <a:r>
              <a:rPr lang="en-IN" dirty="0"/>
              <a:t> </a:t>
            </a:r>
            <a:r>
              <a:rPr lang="en-IN" dirty="0" err="1"/>
              <a:t>customerType</a:t>
            </a:r>
            <a:r>
              <a:rPr lang="en-IN" dirty="0"/>
              <a:t>;</a:t>
            </a:r>
          </a:p>
          <a:p>
            <a:r>
              <a:rPr lang="en-IN" dirty="0"/>
              <a:t>    </a:t>
            </a:r>
          </a:p>
          <a:p>
            <a:r>
              <a:rPr lang="en-IN" dirty="0"/>
              <a:t>	</a:t>
            </a:r>
          </a:p>
        </p:txBody>
      </p:sp>
    </p:spTree>
    <p:extLst>
      <p:ext uri="{BB962C8B-B14F-4D97-AF65-F5344CB8AC3E}">
        <p14:creationId xmlns:p14="http://schemas.microsoft.com/office/powerpoint/2010/main" val="3055994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6FA8C3-1112-D318-9E68-0BC64EF180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F8545EE-D34F-7C65-5841-21AB9776B4A2}"/>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D5FAA47E-6D3A-9E1A-CD29-C64EA076AC88}"/>
              </a:ext>
            </a:extLst>
          </p:cNvPr>
          <p:cNvSpPr txBox="1"/>
          <p:nvPr/>
        </p:nvSpPr>
        <p:spPr>
          <a:xfrm>
            <a:off x="904974" y="528283"/>
            <a:ext cx="10699422" cy="6186309"/>
          </a:xfrm>
          <a:prstGeom prst="rect">
            <a:avLst/>
          </a:prstGeom>
          <a:noFill/>
        </p:spPr>
        <p:txBody>
          <a:bodyPr wrap="square">
            <a:spAutoFit/>
          </a:bodyPr>
          <a:lstStyle/>
          <a:p>
            <a:r>
              <a:rPr lang="en-IN" dirty="0"/>
              <a:t>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212231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68A946-39BF-9F55-4152-088D768676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D33A281-B142-6338-3B03-56059652887B}"/>
              </a:ext>
            </a:extLst>
          </p:cNvPr>
          <p:cNvSpPr>
            <a:spLocks noGrp="1"/>
          </p:cNvSpPr>
          <p:nvPr>
            <p:ph type="sldNum" sz="quarter" idx="12"/>
          </p:nvPr>
        </p:nvSpPr>
        <p:spPr/>
        <p:txBody>
          <a:bodyPr/>
          <a:lstStyle/>
          <a:p>
            <a:fld id="{4A777409-9C5A-4B07-8E32-19F22F7D558C}" type="slidenum">
              <a:rPr lang="en-IN" smtClean="0"/>
              <a:t>4</a:t>
            </a:fld>
            <a:endParaRPr lang="en-IN" dirty="0"/>
          </a:p>
        </p:txBody>
      </p:sp>
      <p:pic>
        <p:nvPicPr>
          <p:cNvPr id="4" name="Picture 3">
            <a:extLst>
              <a:ext uri="{FF2B5EF4-FFF2-40B4-BE49-F238E27FC236}">
                <a16:creationId xmlns:a16="http://schemas.microsoft.com/office/drawing/2014/main" id="{864B33DC-8428-99C5-9E16-481FDBDC3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7334"/>
            <a:ext cx="12192000" cy="4791744"/>
          </a:xfrm>
          <a:prstGeom prst="rect">
            <a:avLst/>
          </a:prstGeom>
        </p:spPr>
      </p:pic>
    </p:spTree>
    <p:extLst>
      <p:ext uri="{BB962C8B-B14F-4D97-AF65-F5344CB8AC3E}">
        <p14:creationId xmlns:p14="http://schemas.microsoft.com/office/powerpoint/2010/main" val="34251236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B72580-E750-9111-BA9E-95ADB402770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AA809B8-D33F-ACD1-871E-D7F9B58A7D2E}"/>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ADFA2190-E02D-2BBD-5110-9BE4A0D1A029}"/>
              </a:ext>
            </a:extLst>
          </p:cNvPr>
          <p:cNvSpPr txBox="1"/>
          <p:nvPr/>
        </p:nvSpPr>
        <p:spPr>
          <a:xfrm>
            <a:off x="754143" y="631706"/>
            <a:ext cx="11437857" cy="6463308"/>
          </a:xfrm>
          <a:prstGeom prst="rect">
            <a:avLst/>
          </a:prstGeom>
          <a:noFill/>
        </p:spPr>
        <p:txBody>
          <a:bodyPr wrap="square">
            <a:spAutoFit/>
          </a:bodyPr>
          <a:lstStyle/>
          <a:p>
            <a:r>
              <a:rPr lang="en-IN" dirty="0"/>
              <a:t>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a:t>
            </a:r>
            <a:r>
              <a:rPr lang="en-IN" dirty="0" err="1"/>
              <a:t>CustomerType</a:t>
            </a:r>
            <a:r>
              <a:rPr lang="en-IN" dirty="0"/>
              <a:t> </a:t>
            </a:r>
            <a:r>
              <a:rPr lang="en-IN" dirty="0" err="1"/>
              <a:t>getCustomerType</a:t>
            </a:r>
            <a:r>
              <a:rPr lang="en-IN" dirty="0"/>
              <a:t>() {</a:t>
            </a:r>
          </a:p>
          <a:p>
            <a:r>
              <a:rPr lang="en-IN" dirty="0"/>
              <a:t>		return </a:t>
            </a:r>
            <a:r>
              <a:rPr lang="en-IN" dirty="0" err="1"/>
              <a:t>customerType</a:t>
            </a:r>
            <a:r>
              <a:rPr lang="en-IN" dirty="0"/>
              <a:t>;</a:t>
            </a:r>
          </a:p>
          <a:p>
            <a:r>
              <a:rPr lang="en-IN" dirty="0"/>
              <a:t>	}</a:t>
            </a:r>
          </a:p>
          <a:p>
            <a:r>
              <a:rPr lang="en-IN" dirty="0"/>
              <a:t>	public void </a:t>
            </a:r>
            <a:r>
              <a:rPr lang="en-IN" dirty="0" err="1"/>
              <a:t>setCustomerType</a:t>
            </a:r>
            <a:r>
              <a:rPr lang="en-IN" dirty="0"/>
              <a:t>(</a:t>
            </a:r>
            <a:r>
              <a:rPr lang="en-IN" dirty="0" err="1"/>
              <a:t>CustomerType</a:t>
            </a:r>
            <a:r>
              <a:rPr lang="en-IN" dirty="0"/>
              <a:t> </a:t>
            </a:r>
            <a:r>
              <a:rPr lang="en-IN" dirty="0" err="1"/>
              <a:t>customerType</a:t>
            </a:r>
            <a:r>
              <a:rPr lang="en-IN" dirty="0"/>
              <a:t>) {</a:t>
            </a:r>
          </a:p>
          <a:p>
            <a:r>
              <a:rPr lang="en-IN" dirty="0"/>
              <a:t>		</a:t>
            </a:r>
            <a:r>
              <a:rPr lang="en-IN" dirty="0" err="1"/>
              <a:t>this.customerType</a:t>
            </a:r>
            <a:r>
              <a:rPr lang="en-IN" dirty="0"/>
              <a:t> = </a:t>
            </a:r>
            <a:r>
              <a:rPr lang="en-IN" dirty="0" err="1"/>
              <a:t>customerType</a:t>
            </a:r>
            <a:r>
              <a:rPr lang="en-IN" dirty="0"/>
              <a:t>;</a:t>
            </a:r>
          </a:p>
          <a:p>
            <a:r>
              <a:rPr lang="en-IN" dirty="0"/>
              <a:t>	}</a:t>
            </a:r>
          </a:p>
          <a:p>
            <a:r>
              <a:rPr lang="en-IN" dirty="0"/>
              <a:t>	@Override</a:t>
            </a:r>
          </a:p>
          <a:p>
            <a:r>
              <a:rPr lang="en-IN" dirty="0"/>
              <a:t>	public String </a:t>
            </a:r>
            <a:r>
              <a:rPr lang="en-IN" dirty="0" err="1"/>
              <a:t>toString</a:t>
            </a:r>
            <a:r>
              <a:rPr lang="en-IN" dirty="0"/>
              <a:t>() {</a:t>
            </a:r>
          </a:p>
          <a:p>
            <a:r>
              <a:rPr lang="en-IN" dirty="0"/>
              <a:t>		return "Customer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a:t>
            </a:r>
            <a:r>
              <a:rPr lang="en-IN" dirty="0" err="1"/>
              <a:t>customerType</a:t>
            </a:r>
            <a:r>
              <a:rPr lang="en-IN" dirty="0"/>
              <a:t>=" + </a:t>
            </a:r>
            <a:r>
              <a:rPr lang="en-IN" dirty="0" err="1"/>
              <a:t>customerType</a:t>
            </a:r>
            <a:r>
              <a:rPr lang="en-IN" dirty="0"/>
              <a:t> + "]";</a:t>
            </a:r>
          </a:p>
          <a:p>
            <a:r>
              <a:rPr lang="en-IN" dirty="0"/>
              <a:t>	}</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a:t>
            </a:r>
          </a:p>
        </p:txBody>
      </p:sp>
    </p:spTree>
    <p:extLst>
      <p:ext uri="{BB962C8B-B14F-4D97-AF65-F5344CB8AC3E}">
        <p14:creationId xmlns:p14="http://schemas.microsoft.com/office/powerpoint/2010/main" val="15090447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A79510-E9ED-9D0D-E94B-17E59E8BBC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D5C63F-AD23-7CC0-B79F-B63A20134A7F}"/>
              </a:ext>
            </a:extLst>
          </p:cNvPr>
          <p:cNvSpPr>
            <a:spLocks noGrp="1"/>
          </p:cNvSpPr>
          <p:nvPr>
            <p:ph type="sldNum" sz="quarter" idx="12"/>
          </p:nvPr>
        </p:nvSpPr>
        <p:spPr/>
        <p:txBody>
          <a:bodyPr/>
          <a:lstStyle/>
          <a:p>
            <a:fld id="{4A777409-9C5A-4B07-8E32-19F22F7D558C}" type="slidenum">
              <a:rPr lang="en-IN" smtClean="0"/>
              <a:t>41</a:t>
            </a:fld>
            <a:endParaRPr lang="en-IN" dirty="0"/>
          </a:p>
        </p:txBody>
      </p:sp>
      <p:sp>
        <p:nvSpPr>
          <p:cNvPr id="5" name="TextBox 4">
            <a:extLst>
              <a:ext uri="{FF2B5EF4-FFF2-40B4-BE49-F238E27FC236}">
                <a16:creationId xmlns:a16="http://schemas.microsoft.com/office/drawing/2014/main" id="{D97D5301-6ECB-948F-AAA1-3505480F104C}"/>
              </a:ext>
            </a:extLst>
          </p:cNvPr>
          <p:cNvSpPr txBox="1"/>
          <p:nvPr/>
        </p:nvSpPr>
        <p:spPr>
          <a:xfrm>
            <a:off x="760428" y="724039"/>
            <a:ext cx="11013649" cy="5355312"/>
          </a:xfrm>
          <a:prstGeom prst="rect">
            <a:avLst/>
          </a:prstGeom>
          <a:noFill/>
        </p:spPr>
        <p:txBody>
          <a:bodyPr wrap="square">
            <a:spAutoFit/>
          </a:bodyPr>
          <a:lstStyle/>
          <a:p>
            <a:r>
              <a:rPr lang="en-IN" dirty="0"/>
              <a:t>@Override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 </a:t>
            </a:r>
          </a:p>
          <a:p>
            <a:r>
              <a:rPr lang="en-IN" dirty="0"/>
              <a:t>		else if (!</a:t>
            </a:r>
            <a:r>
              <a:rPr lang="en-IN" dirty="0" err="1"/>
              <a:t>this.getCustomerId</a:t>
            </a:r>
            <a:r>
              <a:rPr lang="en-IN" dirty="0"/>
              <a:t>().equals(</a:t>
            </a:r>
            <a:r>
              <a:rPr lang="en-IN" dirty="0" err="1"/>
              <a:t>other.getCustomerId</a:t>
            </a:r>
            <a:r>
              <a:rPr lang="en-IN" dirty="0"/>
              <a:t>()))</a:t>
            </a:r>
          </a:p>
          <a:p>
            <a:r>
              <a:rPr lang="en-IN" dirty="0"/>
              <a:t>			return false;</a:t>
            </a:r>
          </a:p>
          <a:p>
            <a:r>
              <a:rPr lang="en-IN" dirty="0"/>
              <a:t>		return true;</a:t>
            </a:r>
          </a:p>
          <a:p>
            <a:r>
              <a:rPr lang="en-IN" dirty="0"/>
              <a:t>	}</a:t>
            </a:r>
          </a:p>
          <a:p>
            <a:r>
              <a:rPr lang="en-IN" dirty="0"/>
              <a:t> 	</a:t>
            </a:r>
          </a:p>
          <a:p>
            <a:r>
              <a:rPr lang="en-IN" dirty="0"/>
              <a:t>}</a:t>
            </a:r>
          </a:p>
        </p:txBody>
      </p:sp>
    </p:spTree>
    <p:extLst>
      <p:ext uri="{BB962C8B-B14F-4D97-AF65-F5344CB8AC3E}">
        <p14:creationId xmlns:p14="http://schemas.microsoft.com/office/powerpoint/2010/main" val="34831628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4A4662-7118-D8DC-EE0A-E066F6B031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69B08A-0CB5-40A2-4996-E8850D905FA9}"/>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33370C11-8DD7-5599-E659-8A2E6A62BF05}"/>
              </a:ext>
            </a:extLst>
          </p:cNvPr>
          <p:cNvSpPr txBox="1"/>
          <p:nvPr/>
        </p:nvSpPr>
        <p:spPr>
          <a:xfrm>
            <a:off x="598601" y="696393"/>
            <a:ext cx="10920953" cy="1938992"/>
          </a:xfrm>
          <a:prstGeom prst="rect">
            <a:avLst/>
          </a:prstGeom>
          <a:noFill/>
        </p:spPr>
        <p:txBody>
          <a:bodyPr wrap="square">
            <a:spAutoFit/>
          </a:bodyPr>
          <a:lstStyle/>
          <a:p>
            <a:r>
              <a:rPr lang="en-US" sz="2000" dirty="0">
                <a:solidFill>
                  <a:schemeClr val="tx1">
                    <a:lumMod val="65000"/>
                    <a:lumOff val="35000"/>
                  </a:schemeClr>
                </a:solidFill>
                <a:effectLst/>
              </a:rPr>
              <a:t>Note: Spring Boot uses </a:t>
            </a:r>
            <a:r>
              <a:rPr lang="en-US" sz="2000" dirty="0" err="1">
                <a:solidFill>
                  <a:schemeClr val="tx1">
                    <a:lumMod val="65000"/>
                    <a:lumOff val="35000"/>
                  </a:schemeClr>
                </a:solidFill>
                <a:effectLst/>
              </a:rPr>
              <a:t>SpringPhysicalNamingStrategy</a:t>
            </a:r>
            <a:r>
              <a:rPr lang="en-US" sz="2000" dirty="0">
                <a:solidFill>
                  <a:schemeClr val="tx1">
                    <a:lumMod val="65000"/>
                    <a:lumOff val="35000"/>
                  </a:schemeClr>
                </a:solidFill>
                <a:effectLst/>
              </a:rPr>
              <a:t> for physical naming. So while naming, camel casing is replaced by underscores and all table names are generated in lower case. So in the above entity class, @Column is not used for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because it will by default be mapped to </a:t>
            </a:r>
            <a:r>
              <a:rPr lang="en-US" sz="2000" dirty="0" err="1">
                <a:solidFill>
                  <a:schemeClr val="tx1">
                    <a:lumMod val="65000"/>
                    <a:lumOff val="35000"/>
                  </a:schemeClr>
                </a:solidFill>
                <a:effectLst/>
              </a:rPr>
              <a:t>customer_id</a:t>
            </a:r>
            <a:r>
              <a:rPr lang="en-US" sz="2000" dirty="0">
                <a:solidFill>
                  <a:schemeClr val="tx1">
                    <a:lumMod val="65000"/>
                    <a:lumOff val="35000"/>
                  </a:schemeClr>
                </a:solidFill>
                <a:effectLst/>
              </a:rPr>
              <a:t> column. Similarly, @Column is not used for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dateOfBirth</a:t>
            </a:r>
            <a:r>
              <a:rPr lang="en-US" sz="2000" dirty="0">
                <a:solidFill>
                  <a:schemeClr val="tx1">
                    <a:lumMod val="65000"/>
                    <a:lumOff val="35000"/>
                  </a:schemeClr>
                </a:solidFill>
                <a:effectLst/>
              </a:rPr>
              <a:t> attributes.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6:</a:t>
            </a:r>
            <a:r>
              <a:rPr lang="en-US" sz="2000" dirty="0">
                <a:solidFill>
                  <a:schemeClr val="tx1">
                    <a:lumMod val="65000"/>
                    <a:lumOff val="35000"/>
                  </a:schemeClr>
                </a:solidFill>
                <a:effectLst/>
              </a:rPr>
              <a:t> Create an </a:t>
            </a:r>
            <a:r>
              <a:rPr lang="en-US" sz="2000" dirty="0" err="1">
                <a:solidFill>
                  <a:schemeClr val="tx1">
                    <a:lumMod val="65000"/>
                    <a:lumOff val="35000"/>
                  </a:schemeClr>
                </a:solidFill>
                <a:effectLst/>
              </a:rPr>
              <a:t>hndBankException</a:t>
            </a:r>
            <a:r>
              <a:rPr lang="en-US" sz="2000" dirty="0">
                <a:solidFill>
                  <a:schemeClr val="tx1">
                    <a:lumMod val="65000"/>
                    <a:lumOff val="35000"/>
                  </a:schemeClr>
                </a:solidFill>
                <a:effectLst/>
              </a:rPr>
              <a:t> class in </a:t>
            </a:r>
            <a:r>
              <a:rPr lang="en-US" sz="2000" dirty="0" err="1">
                <a:solidFill>
                  <a:schemeClr val="tx1">
                    <a:lumMod val="65000"/>
                    <a:lumOff val="35000"/>
                  </a:schemeClr>
                </a:solidFill>
                <a:effectLst/>
              </a:rPr>
              <a:t>com.hnd.exception</a:t>
            </a:r>
            <a:r>
              <a:rPr lang="en-US" sz="2000" dirty="0">
                <a:solidFill>
                  <a:schemeClr val="tx1">
                    <a:lumMod val="65000"/>
                    <a:lumOff val="35000"/>
                  </a:schemeClr>
                </a:solidFill>
                <a:effectLst/>
              </a:rPr>
              <a:t> package:</a:t>
            </a:r>
          </a:p>
        </p:txBody>
      </p:sp>
      <p:sp>
        <p:nvSpPr>
          <p:cNvPr id="7" name="TextBox 6">
            <a:extLst>
              <a:ext uri="{FF2B5EF4-FFF2-40B4-BE49-F238E27FC236}">
                <a16:creationId xmlns:a16="http://schemas.microsoft.com/office/drawing/2014/main" id="{7F51424C-E02D-B1E6-377A-E0E677B9C589}"/>
              </a:ext>
            </a:extLst>
          </p:cNvPr>
          <p:cNvSpPr txBox="1"/>
          <p:nvPr/>
        </p:nvSpPr>
        <p:spPr>
          <a:xfrm>
            <a:off x="598601" y="2915315"/>
            <a:ext cx="10920952" cy="1754326"/>
          </a:xfrm>
          <a:prstGeom prst="rect">
            <a:avLst/>
          </a:prstGeom>
          <a:noFill/>
        </p:spPr>
        <p:txBody>
          <a:bodyPr wrap="square">
            <a:spAutoFit/>
          </a:bodyPr>
          <a:lstStyle/>
          <a:p>
            <a:r>
              <a:rPr lang="en-IN" dirty="0"/>
              <a:t>package </a:t>
            </a:r>
            <a:r>
              <a:rPr lang="en-IN" dirty="0" err="1"/>
              <a:t>com.hnd.exception</a:t>
            </a:r>
            <a:r>
              <a:rPr lang="en-IN" dirty="0"/>
              <a:t>;</a:t>
            </a:r>
          </a:p>
          <a:p>
            <a:r>
              <a:rPr lang="en-IN" dirty="0"/>
              <a:t>public class </a:t>
            </a:r>
            <a:r>
              <a:rPr lang="en-IN" dirty="0" err="1"/>
              <a:t>hndBankException</a:t>
            </a:r>
            <a:r>
              <a:rPr lang="en-IN" dirty="0"/>
              <a:t> extends Exception {</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FE130A19-A03D-A559-D136-8BE39873C51A}"/>
              </a:ext>
            </a:extLst>
          </p:cNvPr>
          <p:cNvSpPr txBox="1"/>
          <p:nvPr/>
        </p:nvSpPr>
        <p:spPr>
          <a:xfrm>
            <a:off x="683442" y="5226570"/>
            <a:ext cx="11222611"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9162026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9A43DE-3CCA-7228-FF6B-BA9F3333FFA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BA001B5-6D4C-B4ED-86BC-3A40EE64D77B}"/>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41625F12-B86F-08C0-DB3F-7008373876B8}"/>
              </a:ext>
            </a:extLst>
          </p:cNvPr>
          <p:cNvSpPr txBox="1"/>
          <p:nvPr/>
        </p:nvSpPr>
        <p:spPr>
          <a:xfrm>
            <a:off x="725864" y="612844"/>
            <a:ext cx="11208470" cy="5632311"/>
          </a:xfrm>
          <a:prstGeom prst="rect">
            <a:avLst/>
          </a:prstGeom>
          <a:noFill/>
        </p:spPr>
        <p:txBody>
          <a:bodyPr wrap="square">
            <a:spAutoFit/>
          </a:bodyPr>
          <a:lstStyle/>
          <a:p>
            <a:r>
              <a:rPr lang="en-IN" dirty="0"/>
              <a:t>package </a:t>
            </a:r>
            <a:r>
              <a:rPr lang="en-IN" dirty="0" err="1"/>
              <a:t>com.hnd.utility</a:t>
            </a:r>
            <a:r>
              <a:rPr lang="en-IN" dirty="0"/>
              <a:t>;</a:t>
            </a:r>
          </a:p>
          <a:p>
            <a:r>
              <a:rPr lang="en-IN" dirty="0"/>
              <a:t>import </a:t>
            </a:r>
            <a:r>
              <a:rPr lang="en-IN" dirty="0" err="1"/>
              <a:t>org.aspectj.lang.annotation.AfterThrowing</a:t>
            </a:r>
            <a:r>
              <a:rPr lang="en-IN" dirty="0"/>
              <a:t>;</a:t>
            </a:r>
          </a:p>
          <a:p>
            <a:r>
              <a:rPr lang="en-IN" dirty="0"/>
              <a:t>import </a:t>
            </a:r>
            <a:r>
              <a:rPr lang="en-IN" dirty="0" err="1"/>
              <a:t>org.aspectj.lang.annotation.Aspect</a:t>
            </a:r>
            <a:r>
              <a:rPr lang="en-IN" dirty="0"/>
              <a:t>;</a:t>
            </a:r>
          </a:p>
          <a:p>
            <a:r>
              <a:rPr lang="en-IN" dirty="0"/>
              <a:t>import </a:t>
            </a:r>
            <a:r>
              <a:rPr lang="en-IN" dirty="0" err="1"/>
              <a:t>org.springframework.stereotype.Component</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@Component</a:t>
            </a:r>
          </a:p>
          <a:p>
            <a:r>
              <a:rPr lang="en-IN" dirty="0"/>
              <a:t>@Aspect</a:t>
            </a:r>
          </a:p>
          <a:p>
            <a:r>
              <a:rPr lang="en-IN" dirty="0"/>
              <a:t>public class </a:t>
            </a:r>
            <a:r>
              <a:rPr lang="en-IN" dirty="0" err="1"/>
              <a:t>LoggingAspect</a:t>
            </a:r>
            <a:r>
              <a:rPr lang="en-IN" dirty="0"/>
              <a:t> {</a:t>
            </a:r>
          </a:p>
          <a:p>
            <a:r>
              <a:rPr lang="en-IN" dirty="0"/>
              <a:t>	public static final Log LOGGER = </a:t>
            </a:r>
            <a:r>
              <a:rPr lang="en-IN" dirty="0" err="1"/>
              <a:t>LogFactory.getLog</a:t>
            </a:r>
            <a:r>
              <a:rPr lang="en-IN" dirty="0"/>
              <a:t>(</a:t>
            </a:r>
            <a:r>
              <a:rPr lang="en-IN" dirty="0" err="1"/>
              <a:t>LoggingAspect.class</a:t>
            </a:r>
            <a:r>
              <a:rPr lang="en-IN" dirty="0"/>
              <a:t>);</a:t>
            </a:r>
          </a:p>
          <a:p>
            <a:r>
              <a:rPr lang="en-IN" dirty="0"/>
              <a:t>	@AfterThrowing(pointcut = "execution(* </a:t>
            </a:r>
            <a:r>
              <a:rPr lang="en-IN" dirty="0" err="1"/>
              <a:t>com.hnd.service</a:t>
            </a:r>
            <a:r>
              <a:rPr lang="en-IN" dirty="0"/>
              <a:t>.*</a:t>
            </a:r>
            <a:r>
              <a:rPr lang="en-IN" dirty="0" err="1"/>
              <a:t>Impl</a:t>
            </a:r>
            <a:r>
              <a:rPr lang="en-IN" dirty="0"/>
              <a:t>.*(..))", throwing = "exception")</a:t>
            </a:r>
          </a:p>
          <a:p>
            <a:r>
              <a:rPr lang="en-IN" dirty="0"/>
              <a:t>	public void </a:t>
            </a:r>
            <a:r>
              <a:rPr lang="en-IN" dirty="0" err="1"/>
              <a:t>logServiceException</a:t>
            </a:r>
            <a:r>
              <a:rPr lang="en-IN" dirty="0"/>
              <a:t>(Exception exception) {</a:t>
            </a:r>
          </a:p>
          <a:p>
            <a:r>
              <a:rPr lang="en-IN" dirty="0"/>
              <a:t>		</a:t>
            </a:r>
            <a:r>
              <a:rPr lang="en-IN" dirty="0" err="1"/>
              <a:t>LOGGER.error</a:t>
            </a:r>
            <a:r>
              <a:rPr lang="en-IN" dirty="0"/>
              <a:t>(</a:t>
            </a:r>
            <a:r>
              <a:rPr lang="en-IN" dirty="0" err="1"/>
              <a:t>exception.getMessage</a:t>
            </a:r>
            <a:r>
              <a:rPr lang="en-IN" dirty="0"/>
              <a:t>(), exception);</a:t>
            </a:r>
          </a:p>
          <a:p>
            <a:r>
              <a:rPr lang="en-IN" dirty="0"/>
              <a:t>	}</a:t>
            </a:r>
          </a:p>
          <a:p>
            <a:r>
              <a:rPr lang="en-IN" dirty="0"/>
              <a:t>	</a:t>
            </a:r>
          </a:p>
          <a:p>
            <a:r>
              <a:rPr lang="en-IN" dirty="0"/>
              <a:t>	@AfterThrowing(pointcut = "execution(* </a:t>
            </a:r>
            <a:r>
              <a:rPr lang="en-IN" dirty="0" err="1"/>
              <a:t>com.hnd.repository</a:t>
            </a:r>
            <a:r>
              <a:rPr lang="en-IN" dirty="0"/>
              <a:t>.*</a:t>
            </a:r>
            <a:r>
              <a:rPr lang="en-IN" dirty="0" err="1"/>
              <a:t>Impl</a:t>
            </a:r>
            <a:r>
              <a:rPr lang="en-IN" dirty="0"/>
              <a:t>.*(..))", throwing = "exception")</a:t>
            </a:r>
          </a:p>
          <a:p>
            <a:r>
              <a:rPr lang="en-IN" dirty="0"/>
              <a:t>	public void </a:t>
            </a:r>
            <a:r>
              <a:rPr lang="en-IN" dirty="0" err="1"/>
              <a:t>logRepositoryException</a:t>
            </a:r>
            <a:r>
              <a:rPr lang="en-IN" dirty="0"/>
              <a:t>(Exception exception) {</a:t>
            </a:r>
          </a:p>
          <a:p>
            <a:r>
              <a:rPr lang="en-IN" dirty="0"/>
              <a:t>		</a:t>
            </a:r>
            <a:r>
              <a:rPr lang="en-IN" dirty="0" err="1"/>
              <a:t>LOGGER.error</a:t>
            </a:r>
            <a:r>
              <a:rPr lang="en-IN" dirty="0"/>
              <a:t>(</a:t>
            </a:r>
            <a:r>
              <a:rPr lang="en-IN" dirty="0" err="1"/>
              <a:t>exception.getMessage</a:t>
            </a:r>
            <a:r>
              <a:rPr lang="en-IN" dirty="0"/>
              <a:t>(), exception);</a:t>
            </a:r>
          </a:p>
          <a:p>
            <a:r>
              <a:rPr lang="en-IN" dirty="0"/>
              <a:t>	}</a:t>
            </a:r>
          </a:p>
          <a:p>
            <a:r>
              <a:rPr lang="en-IN" dirty="0"/>
              <a:t>}</a:t>
            </a:r>
          </a:p>
        </p:txBody>
      </p:sp>
    </p:spTree>
    <p:extLst>
      <p:ext uri="{BB962C8B-B14F-4D97-AF65-F5344CB8AC3E}">
        <p14:creationId xmlns:p14="http://schemas.microsoft.com/office/powerpoint/2010/main" val="30647090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F20137-D8C0-3962-0A83-25E7B146026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F36A707-8C66-DB55-172D-0EC0225ADB04}"/>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BA8FDAB8-CD83-532E-7207-6F2E1EAA8BF0}"/>
              </a:ext>
            </a:extLst>
          </p:cNvPr>
          <p:cNvSpPr txBox="1"/>
          <p:nvPr/>
        </p:nvSpPr>
        <p:spPr>
          <a:xfrm>
            <a:off x="881406" y="553527"/>
            <a:ext cx="10628722" cy="707886"/>
          </a:xfrm>
          <a:prstGeom prst="rect">
            <a:avLst/>
          </a:prstGeom>
          <a:noFill/>
        </p:spPr>
        <p:txBody>
          <a:bodyPr wrap="square">
            <a:spAutoFit/>
          </a:bodyPr>
          <a:lstStyle/>
          <a:p>
            <a:r>
              <a:rPr lang="en-US" sz="2000" dirty="0">
                <a:solidFill>
                  <a:schemeClr val="tx1">
                    <a:lumMod val="65000"/>
                    <a:lumOff val="35000"/>
                  </a:schemeClr>
                </a:solidFill>
              </a:rPr>
              <a:t>Step 8: 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DE93662-2AB1-29A1-2509-9A266B8EDE12}"/>
              </a:ext>
            </a:extLst>
          </p:cNvPr>
          <p:cNvSpPr txBox="1"/>
          <p:nvPr/>
        </p:nvSpPr>
        <p:spPr>
          <a:xfrm>
            <a:off x="278090" y="1605708"/>
            <a:ext cx="11486562" cy="923330"/>
          </a:xfrm>
          <a:prstGeom prst="rect">
            <a:avLst/>
          </a:prstGeom>
          <a:noFill/>
        </p:spPr>
        <p:txBody>
          <a:bodyPr wrap="square">
            <a:spAutoFit/>
          </a:bodyPr>
          <a:lstStyle/>
          <a:p>
            <a:r>
              <a:rPr lang="en-IN" dirty="0"/>
              <a:t>public interface </a:t>
            </a:r>
            <a:r>
              <a:rPr lang="en-IN" dirty="0" err="1"/>
              <a:t>CustomerRepository</a:t>
            </a:r>
            <a:r>
              <a:rPr lang="en-IN" dirty="0"/>
              <a:t>{</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a:t>
            </a:r>
          </a:p>
          <a:p>
            <a:r>
              <a:rPr lang="en-IN" dirty="0"/>
              <a:t>}</a:t>
            </a:r>
          </a:p>
        </p:txBody>
      </p:sp>
      <p:sp>
        <p:nvSpPr>
          <p:cNvPr id="11" name="TextBox 10">
            <a:extLst>
              <a:ext uri="{FF2B5EF4-FFF2-40B4-BE49-F238E27FC236}">
                <a16:creationId xmlns:a16="http://schemas.microsoft.com/office/drawing/2014/main" id="{3277ACF0-193C-83B2-46D4-5736F92FB3D1}"/>
              </a:ext>
            </a:extLst>
          </p:cNvPr>
          <p:cNvSpPr txBox="1"/>
          <p:nvPr/>
        </p:nvSpPr>
        <p:spPr>
          <a:xfrm>
            <a:off x="881406" y="2782669"/>
            <a:ext cx="10883246" cy="707886"/>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B9220FF7-5922-582D-ECC5-CA18375C6D44}"/>
              </a:ext>
            </a:extLst>
          </p:cNvPr>
          <p:cNvSpPr txBox="1"/>
          <p:nvPr/>
        </p:nvSpPr>
        <p:spPr>
          <a:xfrm>
            <a:off x="290659" y="3490555"/>
            <a:ext cx="12064739" cy="2585323"/>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a:t>
            </a:r>
          </a:p>
          <a:p>
            <a:r>
              <a:rPr lang="en-IN" dirty="0"/>
              <a:t>		</a:t>
            </a:r>
            <a:r>
              <a:rPr lang="en-IN" dirty="0" err="1"/>
              <a:t>CustomerDTO</a:t>
            </a:r>
            <a:r>
              <a:rPr lang="en-IN" dirty="0"/>
              <a:t> </a:t>
            </a:r>
            <a:r>
              <a:rPr lang="en-IN" dirty="0" err="1"/>
              <a:t>customerDTO</a:t>
            </a:r>
            <a:r>
              <a:rPr lang="en-IN" dirty="0"/>
              <a:t>=null;	</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a:t>
            </a:r>
          </a:p>
        </p:txBody>
      </p:sp>
    </p:spTree>
    <p:extLst>
      <p:ext uri="{BB962C8B-B14F-4D97-AF65-F5344CB8AC3E}">
        <p14:creationId xmlns:p14="http://schemas.microsoft.com/office/powerpoint/2010/main" val="40138838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185158-4130-FD4B-BF07-BA12B95DC37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B754A2-E48B-12F8-5EF3-138AB7A7B797}"/>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5" name="TextBox 4">
            <a:extLst>
              <a:ext uri="{FF2B5EF4-FFF2-40B4-BE49-F238E27FC236}">
                <a16:creationId xmlns:a16="http://schemas.microsoft.com/office/drawing/2014/main" id="{7A1DB598-A0A1-E0F9-BC9A-002DF8BBB7AC}"/>
              </a:ext>
            </a:extLst>
          </p:cNvPr>
          <p:cNvSpPr txBox="1"/>
          <p:nvPr/>
        </p:nvSpPr>
        <p:spPr>
          <a:xfrm>
            <a:off x="917542" y="623453"/>
            <a:ext cx="11802359" cy="3139321"/>
          </a:xfrm>
          <a:prstGeom prst="rect">
            <a:avLst/>
          </a:prstGeom>
          <a:noFill/>
        </p:spPr>
        <p:txBody>
          <a:bodyPr wrap="square">
            <a:spAutoFit/>
          </a:bodyPr>
          <a:lstStyle/>
          <a:p>
            <a:r>
              <a:rPr lang="en-IN" dirty="0"/>
              <a:t>if(customer!=null){</a:t>
            </a:r>
          </a:p>
          <a:p>
            <a:r>
              <a:rPr lang="en-IN" dirty="0"/>
              <a:t>			</a:t>
            </a:r>
            <a:r>
              <a:rPr lang="en-IN" dirty="0" err="1"/>
              <a:t>customerDTO</a:t>
            </a:r>
            <a:r>
              <a:rPr lang="en-IN" dirty="0"/>
              <a:t>=new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customerDTO.setCustomerType</a:t>
            </a:r>
            <a:r>
              <a:rPr lang="en-IN" dirty="0"/>
              <a:t>(</a:t>
            </a:r>
            <a:r>
              <a:rPr lang="en-IN" dirty="0" err="1"/>
              <a:t>customer.getCustomerType</a:t>
            </a:r>
            <a:r>
              <a:rPr lang="en-IN" dirty="0"/>
              <a:t>());</a:t>
            </a:r>
          </a:p>
          <a:p>
            <a:r>
              <a:rPr lang="en-IN" dirty="0"/>
              <a:t>		}</a:t>
            </a:r>
          </a:p>
          <a:p>
            <a:r>
              <a:rPr lang="en-IN" dirty="0"/>
              <a:t>		return </a:t>
            </a:r>
            <a:r>
              <a:rPr lang="en-IN" dirty="0" err="1"/>
              <a:t>customerDTO</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6ADEEA94-F439-A9BD-00BC-BDBC9F8845C9}"/>
              </a:ext>
            </a:extLst>
          </p:cNvPr>
          <p:cNvSpPr txBox="1"/>
          <p:nvPr/>
        </p:nvSpPr>
        <p:spPr>
          <a:xfrm>
            <a:off x="268663" y="4251018"/>
            <a:ext cx="11627963" cy="1323439"/>
          </a:xfrm>
          <a:prstGeom prst="rect">
            <a:avLst/>
          </a:prstGeom>
          <a:noFill/>
        </p:spPr>
        <p:txBody>
          <a:bodyPr wrap="square">
            <a:spAutoFit/>
          </a:bodyPr>
          <a:lstStyle/>
          <a:p>
            <a:r>
              <a:rPr lang="en-US" sz="2000" dirty="0">
                <a:solidFill>
                  <a:schemeClr val="tx1">
                    <a:lumMod val="65000"/>
                    <a:lumOff val="35000"/>
                  </a:schemeClr>
                </a:solidFill>
                <a:effectLst/>
              </a:rPr>
              <a:t>This class is annotated with @Repository annotation, so that Spring automatically scans this class and registers it as the Spring bean. The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object is injected using @PersistenceContext annotation.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10:</a:t>
            </a:r>
            <a:r>
              <a:rPr lang="en-US" sz="2000" dirty="0">
                <a:solidFill>
                  <a:schemeClr val="tx1">
                    <a:lumMod val="65000"/>
                    <a:lumOff val="35000"/>
                  </a:schemeClr>
                </a:solidFill>
                <a:effectLst/>
              </a:rPr>
              <a:t> Create the following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in </a:t>
            </a:r>
            <a:r>
              <a:rPr lang="en-US" sz="2000" dirty="0" err="1">
                <a:solidFill>
                  <a:schemeClr val="tx1">
                    <a:lumMod val="65000"/>
                    <a:lumOff val="35000"/>
                  </a:schemeClr>
                </a:solidFill>
                <a:effectLst/>
              </a:rPr>
              <a:t>com.hnd.service</a:t>
            </a:r>
            <a:r>
              <a:rPr lang="en-US" sz="2000" dirty="0">
                <a:solidFill>
                  <a:schemeClr val="tx1">
                    <a:lumMod val="65000"/>
                    <a:lumOff val="35000"/>
                  </a:schemeClr>
                </a:solidFill>
                <a:effectLst/>
              </a:rPr>
              <a:t> package as shown below:</a:t>
            </a:r>
          </a:p>
        </p:txBody>
      </p:sp>
    </p:spTree>
    <p:extLst>
      <p:ext uri="{BB962C8B-B14F-4D97-AF65-F5344CB8AC3E}">
        <p14:creationId xmlns:p14="http://schemas.microsoft.com/office/powerpoint/2010/main" val="27035305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218CA52-AA65-355C-346A-3985F22859B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B76A879-0CA7-90C0-DEFA-336CD3E2142D}"/>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63EA87A6-79A2-18C9-9967-C719D4E5299F}"/>
              </a:ext>
            </a:extLst>
          </p:cNvPr>
          <p:cNvSpPr txBox="1"/>
          <p:nvPr/>
        </p:nvSpPr>
        <p:spPr>
          <a:xfrm>
            <a:off x="919112" y="606466"/>
            <a:ext cx="10434687" cy="923330"/>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a:t>
            </a:r>
          </a:p>
        </p:txBody>
      </p:sp>
      <p:sp>
        <p:nvSpPr>
          <p:cNvPr id="7" name="TextBox 6">
            <a:extLst>
              <a:ext uri="{FF2B5EF4-FFF2-40B4-BE49-F238E27FC236}">
                <a16:creationId xmlns:a16="http://schemas.microsoft.com/office/drawing/2014/main" id="{7F56BAD3-AF62-B7CF-942C-A38680EFC289}"/>
              </a:ext>
            </a:extLst>
          </p:cNvPr>
          <p:cNvSpPr txBox="1"/>
          <p:nvPr/>
        </p:nvSpPr>
        <p:spPr>
          <a:xfrm>
            <a:off x="249810" y="1826146"/>
            <a:ext cx="11213183" cy="400110"/>
          </a:xfrm>
          <a:prstGeom prst="rect">
            <a:avLst/>
          </a:prstGeom>
          <a:noFill/>
        </p:spPr>
        <p:txBody>
          <a:bodyPr wrap="square">
            <a:spAutoFit/>
          </a:bodyPr>
          <a:lstStyle/>
          <a:p>
            <a:r>
              <a:rPr lang="en-US" sz="2000" b="1" dirty="0">
                <a:solidFill>
                  <a:schemeClr val="tx1">
                    <a:lumMod val="65000"/>
                    <a:lumOff val="35000"/>
                  </a:schemeClr>
                </a:solidFill>
              </a:rPr>
              <a:t>Step 11:</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D87E002-7551-1226-3E04-CCAB5FBCAF6E}"/>
              </a:ext>
            </a:extLst>
          </p:cNvPr>
          <p:cNvSpPr txBox="1"/>
          <p:nvPr/>
        </p:nvSpPr>
        <p:spPr>
          <a:xfrm>
            <a:off x="807563" y="2583143"/>
            <a:ext cx="10853394" cy="3416320"/>
          </a:xfrm>
          <a:prstGeom prst="rect">
            <a:avLst/>
          </a:prstGeom>
          <a:noFill/>
        </p:spPr>
        <p:txBody>
          <a:bodyPr wrap="square">
            <a:spAutoFit/>
          </a:bodyPr>
          <a:lstStyle/>
          <a:p>
            <a:r>
              <a:rPr lang="en-IN" dirty="0"/>
              <a:t>@Service(value = "</a:t>
            </a:r>
            <a:r>
              <a:rPr lang="en-IN" dirty="0" err="1"/>
              <a:t>customerService</a:t>
            </a:r>
            <a:r>
              <a:rPr lang="en-IN" dirty="0"/>
              <a:t>")</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return </a:t>
            </a:r>
            <a:r>
              <a:rPr lang="en-IN" dirty="0" err="1"/>
              <a:t>customerDTO</a:t>
            </a:r>
            <a:r>
              <a:rPr lang="en-IN" dirty="0"/>
              <a:t>;</a:t>
            </a:r>
          </a:p>
          <a:p>
            <a:r>
              <a:rPr lang="en-IN" dirty="0"/>
              <a:t>	}</a:t>
            </a:r>
          </a:p>
          <a:p>
            <a:r>
              <a:rPr lang="en-IN" dirty="0"/>
              <a:t>}</a:t>
            </a:r>
          </a:p>
        </p:txBody>
      </p:sp>
    </p:spTree>
    <p:extLst>
      <p:ext uri="{BB962C8B-B14F-4D97-AF65-F5344CB8AC3E}">
        <p14:creationId xmlns:p14="http://schemas.microsoft.com/office/powerpoint/2010/main" val="27927796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27182BC-0614-33E2-FE37-4A738C425A4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82AF573-ADA6-E6DE-81BA-9046EAD81B11}"/>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5A6644D9-2DBB-1736-B123-A5DCA4936093}"/>
              </a:ext>
            </a:extLst>
          </p:cNvPr>
          <p:cNvSpPr txBox="1"/>
          <p:nvPr/>
        </p:nvSpPr>
        <p:spPr>
          <a:xfrm>
            <a:off x="989029" y="600661"/>
            <a:ext cx="9880076" cy="400110"/>
          </a:xfrm>
          <a:prstGeom prst="rect">
            <a:avLst/>
          </a:prstGeom>
          <a:noFill/>
        </p:spPr>
        <p:txBody>
          <a:bodyPr wrap="square">
            <a:spAutoFit/>
          </a:bodyPr>
          <a:lstStyle/>
          <a:p>
            <a:r>
              <a:rPr lang="en-US" sz="2000" b="1" dirty="0">
                <a:solidFill>
                  <a:schemeClr val="tx1">
                    <a:lumMod val="65000"/>
                    <a:lumOff val="35000"/>
                  </a:schemeClr>
                </a:solidFill>
              </a:rPr>
              <a:t>Step 12:</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following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011D0E6-6CDD-3A85-E0B0-CEAD633FB285}"/>
              </a:ext>
            </a:extLst>
          </p:cNvPr>
          <p:cNvSpPr txBox="1"/>
          <p:nvPr/>
        </p:nvSpPr>
        <p:spPr>
          <a:xfrm>
            <a:off x="298907" y="1194550"/>
            <a:ext cx="11260318" cy="369332"/>
          </a:xfrm>
          <a:prstGeom prst="rect">
            <a:avLst/>
          </a:prstGeom>
          <a:noFill/>
        </p:spPr>
        <p:txBody>
          <a:bodyPr wrap="square">
            <a:spAutoFit/>
          </a:bodyPr>
          <a:lstStyle/>
          <a:p>
            <a:r>
              <a:rPr lang="en-IN" dirty="0" err="1"/>
              <a:t>Service.CUSTOMER_UNAVAILABLE</a:t>
            </a:r>
            <a:r>
              <a:rPr lang="en-IN" dirty="0"/>
              <a:t>=Customer details not found. Give valid customer id.</a:t>
            </a:r>
          </a:p>
        </p:txBody>
      </p:sp>
      <p:sp>
        <p:nvSpPr>
          <p:cNvPr id="9" name="TextBox 8">
            <a:extLst>
              <a:ext uri="{FF2B5EF4-FFF2-40B4-BE49-F238E27FC236}">
                <a16:creationId xmlns:a16="http://schemas.microsoft.com/office/drawing/2014/main" id="{BD989340-404F-04CD-A1F5-369DE48797F2}"/>
              </a:ext>
            </a:extLst>
          </p:cNvPr>
          <p:cNvSpPr txBox="1"/>
          <p:nvPr/>
        </p:nvSpPr>
        <p:spPr>
          <a:xfrm>
            <a:off x="989028" y="1774313"/>
            <a:ext cx="10570197" cy="400110"/>
          </a:xfrm>
          <a:prstGeom prst="rect">
            <a:avLst/>
          </a:prstGeom>
          <a:noFill/>
        </p:spPr>
        <p:txBody>
          <a:bodyPr wrap="square">
            <a:spAutoFit/>
          </a:bodyPr>
          <a:lstStyle/>
          <a:p>
            <a:r>
              <a:rPr lang="en-US" sz="2000" b="1" dirty="0">
                <a:solidFill>
                  <a:schemeClr val="tx1">
                    <a:lumMod val="65000"/>
                    <a:lumOff val="35000"/>
                  </a:schemeClr>
                </a:solidFill>
              </a:rPr>
              <a:t>Step 13: </a:t>
            </a:r>
            <a:r>
              <a:rPr lang="en-US" sz="2000" dirty="0">
                <a:solidFill>
                  <a:schemeClr val="tx1">
                    <a:lumMod val="65000"/>
                    <a:lumOff val="35000"/>
                  </a:schemeClr>
                </a:solidFill>
              </a:rPr>
              <a:t>Modify the Application class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CB6C952-8585-D742-D2F5-F5AC49A70F60}"/>
              </a:ext>
            </a:extLst>
          </p:cNvPr>
          <p:cNvSpPr txBox="1"/>
          <p:nvPr/>
        </p:nvSpPr>
        <p:spPr>
          <a:xfrm>
            <a:off x="298908" y="2384854"/>
            <a:ext cx="11943761" cy="4401205"/>
          </a:xfrm>
          <a:prstGeom prst="rect">
            <a:avLst/>
          </a:prstGeom>
          <a:noFill/>
        </p:spPr>
        <p:txBody>
          <a:bodyPr wrap="square">
            <a:spAutoFit/>
          </a:bodyPr>
          <a:lstStyle/>
          <a:p>
            <a:r>
              <a:rPr lang="en-IN" sz="1400" dirty="0"/>
              <a:t>@SpringBootApplication</a:t>
            </a:r>
          </a:p>
          <a:p>
            <a:r>
              <a:rPr lang="en-IN" sz="1400" dirty="0"/>
              <a:t>public class </a:t>
            </a:r>
            <a:r>
              <a:rPr lang="en-IN" sz="1400" dirty="0" err="1"/>
              <a:t>DemoSpringOrmReadApplication</a:t>
            </a:r>
            <a:r>
              <a:rPr lang="en-IN" sz="1400" dirty="0"/>
              <a:t> implements </a:t>
            </a:r>
            <a:r>
              <a:rPr lang="en-IN" sz="1400" dirty="0" err="1"/>
              <a:t>CommandLineRunner</a:t>
            </a:r>
            <a:r>
              <a:rPr lang="en-IN" sz="1400" dirty="0"/>
              <a:t>{</a:t>
            </a:r>
          </a:p>
          <a:p>
            <a:r>
              <a:rPr lang="en-IN" sz="1400" dirty="0"/>
              <a:t>	public static final Log LOGGER = </a:t>
            </a:r>
            <a:r>
              <a:rPr lang="en-IN" sz="1400" dirty="0" err="1"/>
              <a:t>LogFactory.getLog</a:t>
            </a:r>
            <a:r>
              <a:rPr lang="en-IN" sz="1400" dirty="0"/>
              <a:t>(</a:t>
            </a:r>
            <a:r>
              <a:rPr lang="en-IN" sz="1400" dirty="0" err="1"/>
              <a:t>DemoSpringOrmReadApplication.class</a:t>
            </a:r>
            <a:r>
              <a:rPr lang="en-IN" sz="1400" dirty="0"/>
              <a:t>);</a:t>
            </a:r>
          </a:p>
          <a:p>
            <a:r>
              <a:rPr lang="en-IN" sz="1400" dirty="0"/>
              <a:t>	</a:t>
            </a:r>
          </a:p>
          <a:p>
            <a:r>
              <a:rPr lang="en-IN" sz="1400" dirty="0"/>
              <a:t>	@Autowired</a:t>
            </a:r>
          </a:p>
          <a:p>
            <a:r>
              <a:rPr lang="en-IN" sz="1400" dirty="0"/>
              <a:t>	</a:t>
            </a:r>
            <a:r>
              <a:rPr lang="en-IN" sz="1400" dirty="0" err="1"/>
              <a:t>CustomerServiceImpl</a:t>
            </a:r>
            <a:r>
              <a:rPr lang="en-IN" sz="1400" dirty="0"/>
              <a:t> </a:t>
            </a:r>
            <a:r>
              <a:rPr lang="en-IN" sz="1400" dirty="0" err="1"/>
              <a:t>customerService</a:t>
            </a:r>
            <a:r>
              <a:rPr lang="en-IN" sz="1400" dirty="0"/>
              <a:t>;</a:t>
            </a:r>
          </a:p>
          <a:p>
            <a:r>
              <a:rPr lang="en-IN" sz="1400" dirty="0"/>
              <a:t>	@Autowired</a:t>
            </a:r>
          </a:p>
          <a:p>
            <a:r>
              <a:rPr lang="en-IN" sz="1400" dirty="0"/>
              <a:t>	Environment </a:t>
            </a:r>
            <a:r>
              <a:rPr lang="en-IN" sz="1400" dirty="0" err="1"/>
              <a:t>environment</a:t>
            </a:r>
            <a:r>
              <a:rPr lang="en-IN" sz="1400" dirty="0"/>
              <a:t>;</a:t>
            </a:r>
          </a:p>
          <a:p>
            <a:r>
              <a:rPr lang="en-IN" sz="1400" dirty="0"/>
              <a:t>	public static void main(String[] </a:t>
            </a:r>
            <a:r>
              <a:rPr lang="en-IN" sz="1400" dirty="0" err="1"/>
              <a:t>args</a:t>
            </a:r>
            <a:r>
              <a:rPr lang="en-IN" sz="1400" dirty="0"/>
              <a:t>) {</a:t>
            </a:r>
          </a:p>
          <a:p>
            <a:r>
              <a:rPr lang="en-IN" sz="1400" dirty="0"/>
              <a:t>		</a:t>
            </a:r>
            <a:r>
              <a:rPr lang="en-IN" sz="1400" dirty="0" err="1"/>
              <a:t>SpringApplication.run</a:t>
            </a:r>
            <a:r>
              <a:rPr lang="en-IN" sz="1400" dirty="0"/>
              <a:t>(</a:t>
            </a:r>
            <a:r>
              <a:rPr lang="en-IN" sz="1400" dirty="0" err="1"/>
              <a:t>DemoSpringOrmReadApplication.class</a:t>
            </a:r>
            <a:r>
              <a:rPr lang="en-IN" sz="1400" dirty="0"/>
              <a:t>, </a:t>
            </a:r>
            <a:r>
              <a:rPr lang="en-IN" sz="1400" dirty="0" err="1"/>
              <a:t>args</a:t>
            </a:r>
            <a:r>
              <a:rPr lang="en-IN" sz="1400" dirty="0"/>
              <a:t>);</a:t>
            </a:r>
          </a:p>
          <a:p>
            <a:r>
              <a:rPr lang="en-IN" sz="1400" dirty="0"/>
              <a:t>	}</a:t>
            </a:r>
          </a:p>
          <a:p>
            <a:r>
              <a:rPr lang="en-IN" sz="1400" dirty="0"/>
              <a:t>	@Override</a:t>
            </a:r>
          </a:p>
          <a:p>
            <a:r>
              <a:rPr lang="en-IN" sz="1400" dirty="0"/>
              <a:t>	public void run(String... </a:t>
            </a:r>
            <a:r>
              <a:rPr lang="en-IN" sz="1400" dirty="0" err="1"/>
              <a:t>args</a:t>
            </a:r>
            <a:r>
              <a:rPr lang="en-IN" sz="1400" dirty="0"/>
              <a:t>) throws Exception {</a:t>
            </a:r>
          </a:p>
          <a:p>
            <a:r>
              <a:rPr lang="en-IN" sz="1400" dirty="0"/>
              <a:t>			</a:t>
            </a:r>
            <a:r>
              <a:rPr lang="en-IN" sz="1400" dirty="0" err="1"/>
              <a:t>getCustomer</a:t>
            </a:r>
            <a:r>
              <a:rPr lang="en-IN" sz="1400" dirty="0"/>
              <a:t>();</a:t>
            </a:r>
          </a:p>
          <a:p>
            <a:r>
              <a:rPr lang="en-IN" sz="1400" dirty="0"/>
              <a:t>	}</a:t>
            </a:r>
          </a:p>
          <a:p>
            <a:r>
              <a:rPr lang="en-IN" sz="1400" dirty="0"/>
              <a:t>	public void </a:t>
            </a:r>
            <a:r>
              <a:rPr lang="en-IN" sz="1400" dirty="0" err="1"/>
              <a:t>getCustomer</a:t>
            </a:r>
            <a:r>
              <a:rPr lang="en-IN" sz="1400" dirty="0"/>
              <a:t>() throws </a:t>
            </a:r>
            <a:r>
              <a:rPr lang="en-IN" sz="1400" dirty="0" err="1"/>
              <a:t>hndBankException</a:t>
            </a:r>
            <a:r>
              <a:rPr lang="en-IN" sz="1400" dirty="0"/>
              <a:t> {</a:t>
            </a:r>
          </a:p>
          <a:p>
            <a:r>
              <a:rPr lang="en-IN" sz="1400" dirty="0"/>
              <a:t>		</a:t>
            </a:r>
            <a:r>
              <a:rPr lang="en-IN" sz="1400" dirty="0" err="1"/>
              <a:t>CustomerDTO</a:t>
            </a:r>
            <a:r>
              <a:rPr lang="en-IN" sz="1400" dirty="0"/>
              <a:t> </a:t>
            </a:r>
            <a:r>
              <a:rPr lang="en-IN" sz="1400" dirty="0" err="1"/>
              <a:t>customerDTO</a:t>
            </a:r>
            <a:r>
              <a:rPr lang="en-IN" sz="1400" dirty="0"/>
              <a:t> = </a:t>
            </a:r>
            <a:r>
              <a:rPr lang="en-IN" sz="1400" dirty="0" err="1"/>
              <a:t>customerService.getCustomer</a:t>
            </a:r>
            <a:r>
              <a:rPr lang="en-IN" sz="1400" dirty="0"/>
              <a:t>(1);</a:t>
            </a:r>
          </a:p>
          <a:p>
            <a:r>
              <a:rPr lang="en-IN" sz="1400" dirty="0"/>
              <a:t>		LOGGER.info(</a:t>
            </a:r>
            <a:r>
              <a:rPr lang="en-IN" sz="1400" dirty="0" err="1"/>
              <a:t>customerDTO</a:t>
            </a:r>
            <a:r>
              <a:rPr lang="en-IN" sz="1400" dirty="0"/>
              <a:t>);</a:t>
            </a:r>
          </a:p>
          <a:p>
            <a:r>
              <a:rPr lang="en-IN" sz="1400" dirty="0"/>
              <a:t>	}</a:t>
            </a:r>
          </a:p>
          <a:p>
            <a:r>
              <a:rPr lang="en-IN" sz="1400" dirty="0"/>
              <a:t>}</a:t>
            </a:r>
          </a:p>
        </p:txBody>
      </p:sp>
    </p:spTree>
    <p:extLst>
      <p:ext uri="{BB962C8B-B14F-4D97-AF65-F5344CB8AC3E}">
        <p14:creationId xmlns:p14="http://schemas.microsoft.com/office/powerpoint/2010/main" val="5127028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6B80DB-F6F8-FE89-2BB5-04D64C00139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959ACE-056B-791D-B7E1-840DB638CAA3}"/>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5" name="TextBox 4">
            <a:extLst>
              <a:ext uri="{FF2B5EF4-FFF2-40B4-BE49-F238E27FC236}">
                <a16:creationId xmlns:a16="http://schemas.microsoft.com/office/drawing/2014/main" id="{BE9D4A52-8A03-33C6-7142-617339AD4230}"/>
              </a:ext>
            </a:extLst>
          </p:cNvPr>
          <p:cNvSpPr txBox="1"/>
          <p:nvPr/>
        </p:nvSpPr>
        <p:spPr>
          <a:xfrm>
            <a:off x="989028" y="569477"/>
            <a:ext cx="10455111" cy="461665"/>
          </a:xfrm>
          <a:prstGeom prst="rect">
            <a:avLst/>
          </a:prstGeom>
          <a:noFill/>
        </p:spPr>
        <p:txBody>
          <a:bodyPr wrap="square">
            <a:spAutoFit/>
          </a:bodyPr>
          <a:lstStyle/>
          <a:p>
            <a:r>
              <a:rPr lang="en-US" sz="2400" b="1" dirty="0"/>
              <a:t>Create Operation using JPA with Spring Boot - Demo </a:t>
            </a:r>
          </a:p>
        </p:txBody>
      </p:sp>
      <p:sp>
        <p:nvSpPr>
          <p:cNvPr id="7" name="TextBox 6">
            <a:extLst>
              <a:ext uri="{FF2B5EF4-FFF2-40B4-BE49-F238E27FC236}">
                <a16:creationId xmlns:a16="http://schemas.microsoft.com/office/drawing/2014/main" id="{E538FC13-02D5-978D-AACB-82FF39B8D07B}"/>
              </a:ext>
            </a:extLst>
          </p:cNvPr>
          <p:cNvSpPr txBox="1"/>
          <p:nvPr/>
        </p:nvSpPr>
        <p:spPr>
          <a:xfrm>
            <a:off x="117440" y="1225013"/>
            <a:ext cx="11628357" cy="2554545"/>
          </a:xfrm>
          <a:prstGeom prst="rect">
            <a:avLst/>
          </a:prstGeom>
          <a:noFill/>
        </p:spPr>
        <p:txBody>
          <a:bodyPr wrap="square">
            <a:spAutoFit/>
          </a:bodyPr>
          <a:lstStyle/>
          <a:p>
            <a:r>
              <a:rPr lang="en-US" sz="2000" b="1" dirty="0">
                <a:solidFill>
                  <a:schemeClr val="tx1">
                    <a:lumMod val="65000"/>
                    <a:lumOff val="35000"/>
                  </a:schemeClr>
                </a:solidFill>
                <a:effectLst/>
              </a:rPr>
              <a:t>Objective</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perform create operation using JPA with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Open the project created in the previous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a:t>
            </a:r>
            <a:r>
              <a:rPr lang="en-US" sz="2000" dirty="0" err="1">
                <a:solidFill>
                  <a:schemeClr val="tx1">
                    <a:lumMod val="65000"/>
                    <a:lumOff val="35000"/>
                  </a:schemeClr>
                </a:solidFill>
                <a:effectLst/>
              </a:rPr>
              <a:t>addCustomer</a:t>
            </a:r>
            <a:r>
              <a:rPr lang="en-US" sz="2000" dirty="0">
                <a:solidFill>
                  <a:schemeClr val="tx1">
                    <a:lumMod val="65000"/>
                    <a:lumOff val="35000"/>
                  </a:schemeClr>
                </a:solidFill>
                <a:effectLst/>
              </a:rPr>
              <a:t>() method to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interface as shown below:</a:t>
            </a:r>
          </a:p>
        </p:txBody>
      </p:sp>
      <p:sp>
        <p:nvSpPr>
          <p:cNvPr id="9" name="TextBox 8">
            <a:extLst>
              <a:ext uri="{FF2B5EF4-FFF2-40B4-BE49-F238E27FC236}">
                <a16:creationId xmlns:a16="http://schemas.microsoft.com/office/drawing/2014/main" id="{CA20F0C9-D251-5C37-6F48-71CB7502B440}"/>
              </a:ext>
            </a:extLst>
          </p:cNvPr>
          <p:cNvSpPr txBox="1"/>
          <p:nvPr/>
        </p:nvSpPr>
        <p:spPr>
          <a:xfrm>
            <a:off x="268663" y="4248114"/>
            <a:ext cx="11477133" cy="1200329"/>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a:t>
            </a:r>
          </a:p>
          <a:p>
            <a:r>
              <a:rPr lang="en-IN" dirty="0"/>
              <a:t>}</a:t>
            </a:r>
          </a:p>
        </p:txBody>
      </p:sp>
    </p:spTree>
    <p:extLst>
      <p:ext uri="{BB962C8B-B14F-4D97-AF65-F5344CB8AC3E}">
        <p14:creationId xmlns:p14="http://schemas.microsoft.com/office/powerpoint/2010/main" val="15184743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D52F7F-F043-361D-F928-3671BB41AB6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F47BD1-4D60-9228-9EFB-71DCA8D91EC6}"/>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86D75FB5-3EEA-E804-1EB2-7648CFA5A100}"/>
              </a:ext>
            </a:extLst>
          </p:cNvPr>
          <p:cNvSpPr txBox="1"/>
          <p:nvPr/>
        </p:nvSpPr>
        <p:spPr>
          <a:xfrm>
            <a:off x="890832" y="562954"/>
            <a:ext cx="10242223"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Implement </a:t>
            </a:r>
            <a:r>
              <a:rPr lang="en-US" sz="2000" dirty="0" err="1">
                <a:solidFill>
                  <a:schemeClr val="tx1">
                    <a:lumMod val="65000"/>
                    <a:lumOff val="35000"/>
                  </a:schemeClr>
                </a:solidFill>
              </a:rPr>
              <a:t>addCustomer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725EEB3-5043-C6A6-1840-7E2120C51868}"/>
              </a:ext>
            </a:extLst>
          </p:cNvPr>
          <p:cNvSpPr txBox="1"/>
          <p:nvPr/>
        </p:nvSpPr>
        <p:spPr>
          <a:xfrm>
            <a:off x="216817" y="1044547"/>
            <a:ext cx="12056882" cy="5632311"/>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a:t>
            </a:r>
          </a:p>
          <a:p>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a:t>
            </a:r>
          </a:p>
          <a:p>
            <a:r>
              <a:rPr lang="en-IN" dirty="0"/>
              <a:t>		</a:t>
            </a:r>
            <a:r>
              <a:rPr lang="en-IN" dirty="0" err="1"/>
              <a:t>CustomerDTO</a:t>
            </a:r>
            <a:r>
              <a:rPr lang="en-IN" dirty="0"/>
              <a:t> </a:t>
            </a:r>
            <a:r>
              <a:rPr lang="en-IN" dirty="0" err="1"/>
              <a:t>customerDTO</a:t>
            </a:r>
            <a:r>
              <a:rPr lang="en-IN" dirty="0"/>
              <a:t>=null;	</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if(customer!=null){</a:t>
            </a:r>
          </a:p>
          <a:p>
            <a:r>
              <a:rPr lang="en-IN" dirty="0"/>
              <a:t>			</a:t>
            </a:r>
            <a:r>
              <a:rPr lang="en-IN" dirty="0" err="1"/>
              <a:t>customerDTO</a:t>
            </a:r>
            <a:r>
              <a:rPr lang="en-IN" dirty="0"/>
              <a:t>=new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customerDTO.setCustomerType</a:t>
            </a:r>
            <a:r>
              <a:rPr lang="en-IN" dirty="0"/>
              <a:t>(</a:t>
            </a:r>
            <a:r>
              <a:rPr lang="en-IN" dirty="0" err="1"/>
              <a:t>customer.getCustomerType</a:t>
            </a:r>
            <a:r>
              <a:rPr lang="en-IN" dirty="0"/>
              <a:t>());</a:t>
            </a:r>
          </a:p>
          <a:p>
            <a:r>
              <a:rPr lang="en-IN" dirty="0"/>
              <a:t>		}</a:t>
            </a:r>
          </a:p>
          <a:p>
            <a:r>
              <a:rPr lang="en-IN" dirty="0"/>
              <a:t>		return </a:t>
            </a:r>
            <a:r>
              <a:rPr lang="en-IN" dirty="0" err="1"/>
              <a:t>customerDTO</a:t>
            </a:r>
            <a:r>
              <a:rPr lang="en-IN" dirty="0"/>
              <a:t>;</a:t>
            </a:r>
          </a:p>
          <a:p>
            <a:r>
              <a:rPr lang="en-IN" dirty="0"/>
              <a:t>	}</a:t>
            </a:r>
          </a:p>
          <a:p>
            <a:endParaRPr lang="en-IN" dirty="0"/>
          </a:p>
        </p:txBody>
      </p:sp>
    </p:spTree>
    <p:extLst>
      <p:ext uri="{BB962C8B-B14F-4D97-AF65-F5344CB8AC3E}">
        <p14:creationId xmlns:p14="http://schemas.microsoft.com/office/powerpoint/2010/main" val="225947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9A417A-B9B5-86B6-8B77-17222EC16E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EAA0800-4E28-EED2-A2F1-306268268DB2}"/>
              </a:ext>
            </a:extLst>
          </p:cNvPr>
          <p:cNvSpPr>
            <a:spLocks noGrp="1"/>
          </p:cNvSpPr>
          <p:nvPr>
            <p:ph type="sldNum" sz="quarter" idx="12"/>
          </p:nvPr>
        </p:nvSpPr>
        <p:spPr/>
        <p:txBody>
          <a:bodyPr/>
          <a:lstStyle/>
          <a:p>
            <a:fld id="{4A777409-9C5A-4B07-8E32-19F22F7D558C}" type="slidenum">
              <a:rPr lang="en-IN" smtClean="0"/>
              <a:t>5</a:t>
            </a:fld>
            <a:endParaRPr lang="en-IN" dirty="0"/>
          </a:p>
        </p:txBody>
      </p:sp>
      <p:sp>
        <p:nvSpPr>
          <p:cNvPr id="5" name="TextBox 4">
            <a:extLst>
              <a:ext uri="{FF2B5EF4-FFF2-40B4-BE49-F238E27FC236}">
                <a16:creationId xmlns:a16="http://schemas.microsoft.com/office/drawing/2014/main" id="{FC8A9D21-9FE7-B141-FF84-B5464E1867BC}"/>
              </a:ext>
            </a:extLst>
          </p:cNvPr>
          <p:cNvSpPr txBox="1"/>
          <p:nvPr/>
        </p:nvSpPr>
        <p:spPr>
          <a:xfrm>
            <a:off x="913614" y="562953"/>
            <a:ext cx="10364771" cy="707886"/>
          </a:xfrm>
          <a:prstGeom prst="rect">
            <a:avLst/>
          </a:prstGeom>
          <a:noFill/>
        </p:spPr>
        <p:txBody>
          <a:bodyPr wrap="square">
            <a:spAutoFit/>
          </a:bodyPr>
          <a:lstStyle/>
          <a:p>
            <a:r>
              <a:rPr lang="en-US" sz="2000" dirty="0">
                <a:solidFill>
                  <a:schemeClr val="tx1">
                    <a:lumMod val="65000"/>
                    <a:lumOff val="35000"/>
                  </a:schemeClr>
                </a:solidFill>
              </a:rPr>
              <a:t>For better understanding, we have considered only Repository implementation to explain the concepts.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6124580-3328-B956-05C6-2596C364F7F7}"/>
              </a:ext>
            </a:extLst>
          </p:cNvPr>
          <p:cNvSpPr txBox="1"/>
          <p:nvPr/>
        </p:nvSpPr>
        <p:spPr>
          <a:xfrm>
            <a:off x="315798" y="1278289"/>
            <a:ext cx="11712804" cy="5016758"/>
          </a:xfrm>
          <a:prstGeom prst="rect">
            <a:avLst/>
          </a:prstGeom>
          <a:noFill/>
        </p:spPr>
        <p:txBody>
          <a:bodyPr wrap="square">
            <a:spAutoFit/>
          </a:bodyPr>
          <a:lstStyle/>
          <a:p>
            <a:r>
              <a:rPr lang="en-US" sz="2000" dirty="0">
                <a:solidFill>
                  <a:schemeClr val="tx1">
                    <a:lumMod val="65000"/>
                    <a:lumOff val="35000"/>
                  </a:schemeClr>
                </a:solidFill>
                <a:effectLst/>
              </a:rPr>
              <a:t>Spring is a popular framework for enterprise application development. For implementing persistence layer, it provides many approaches. The developer can choose appropriate Spring modules such as Spring JDBC or Spring ORM to integrate with JPA, Hibernate etc. for implementing the data access layer of an enterprise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further simplifies development of persistence layer using Spring Data, which is an umbrella project supporting both relational and non-relational databases effectively. It provides a consistent persistent layer code with minimal coding from the developer thereby eliminating a lot of developer effort.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this course, you will learn how to develop persistence layer of an application using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 ORM</a:t>
            </a:r>
          </a:p>
          <a:p>
            <a:pPr>
              <a:buFont typeface="Arial" panose="020B0604020202020204" pitchFamily="34" charset="0"/>
              <a:buChar char="•"/>
            </a:pPr>
            <a:r>
              <a:rPr lang="en-US" sz="2000" dirty="0">
                <a:solidFill>
                  <a:schemeClr val="tx1">
                    <a:lumMod val="65000"/>
                    <a:lumOff val="35000"/>
                  </a:schemeClr>
                </a:solidFill>
                <a:effectLst/>
              </a:rPr>
              <a:t>Spring Data</a:t>
            </a:r>
          </a:p>
          <a:p>
            <a:pPr>
              <a:buFont typeface="Arial" panose="020B0604020202020204" pitchFamily="34" charset="0"/>
              <a:buChar char="•"/>
            </a:pPr>
            <a:r>
              <a:rPr lang="en-US" sz="2000" dirty="0">
                <a:solidFill>
                  <a:schemeClr val="tx1">
                    <a:lumMod val="65000"/>
                    <a:lumOff val="35000"/>
                  </a:schemeClr>
                </a:solidFill>
                <a:effectLst/>
              </a:rPr>
              <a:t>Spring JDBC (refer to appendix)</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start learning Spring ORM.</a:t>
            </a:r>
          </a:p>
        </p:txBody>
      </p:sp>
    </p:spTree>
    <p:extLst>
      <p:ext uri="{BB962C8B-B14F-4D97-AF65-F5344CB8AC3E}">
        <p14:creationId xmlns:p14="http://schemas.microsoft.com/office/powerpoint/2010/main" val="2834160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412B108-ABA9-71CA-65E2-3DE8E9B4368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4E7DB7D-BAD7-48A6-DD3F-FFB7E639EFB4}"/>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72F1F0AC-A2E8-088B-A727-74D80037703F}"/>
              </a:ext>
            </a:extLst>
          </p:cNvPr>
          <p:cNvSpPr txBox="1"/>
          <p:nvPr/>
        </p:nvSpPr>
        <p:spPr>
          <a:xfrm>
            <a:off x="501191" y="822590"/>
            <a:ext cx="11189617" cy="3139321"/>
          </a:xfrm>
          <a:prstGeom prst="rect">
            <a:avLst/>
          </a:prstGeom>
          <a:noFill/>
        </p:spPr>
        <p:txBody>
          <a:bodyPr wrap="square">
            <a:spAutoFit/>
          </a:bodyPr>
          <a:lstStyle/>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a:t>
            </a:r>
          </a:p>
          <a:p>
            <a:r>
              <a:rPr lang="en-IN" dirty="0"/>
              <a:t>		Customer customer=new Customer();</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customer.setCustomerType</a:t>
            </a:r>
            <a:r>
              <a:rPr lang="en-IN" dirty="0"/>
              <a:t>(</a:t>
            </a:r>
            <a:r>
              <a:rPr lang="en-IN" dirty="0" err="1"/>
              <a:t>customerDTO.getCustomerType</a:t>
            </a:r>
            <a:r>
              <a:rPr lang="en-IN" dirty="0"/>
              <a:t>());</a:t>
            </a:r>
          </a:p>
          <a:p>
            <a:r>
              <a:rPr lang="en-IN" dirty="0"/>
              <a:t>		</a:t>
            </a:r>
            <a:r>
              <a:rPr lang="en-IN" dirty="0" err="1"/>
              <a:t>entityManager.persist</a:t>
            </a:r>
            <a:r>
              <a:rPr lang="en-IN" dirty="0"/>
              <a:t>(customer);</a:t>
            </a:r>
          </a:p>
          <a:p>
            <a:r>
              <a:rPr lang="en-IN" dirty="0"/>
              <a:t>	}</a:t>
            </a:r>
          </a:p>
          <a:p>
            <a:r>
              <a:rPr lang="en-IN" dirty="0"/>
              <a:t>}</a:t>
            </a:r>
          </a:p>
        </p:txBody>
      </p:sp>
      <p:sp>
        <p:nvSpPr>
          <p:cNvPr id="7" name="TextBox 6">
            <a:extLst>
              <a:ext uri="{FF2B5EF4-FFF2-40B4-BE49-F238E27FC236}">
                <a16:creationId xmlns:a16="http://schemas.microsoft.com/office/drawing/2014/main" id="{392A5C62-5BCF-514F-B51B-DD97EB133E48}"/>
              </a:ext>
            </a:extLst>
          </p:cNvPr>
          <p:cNvSpPr txBox="1"/>
          <p:nvPr/>
        </p:nvSpPr>
        <p:spPr>
          <a:xfrm>
            <a:off x="173609" y="3961911"/>
            <a:ext cx="11844779" cy="3170099"/>
          </a:xfrm>
          <a:prstGeom prst="rect">
            <a:avLst/>
          </a:prstGeom>
          <a:noFill/>
        </p:spPr>
        <p:txBody>
          <a:bodyPr wrap="square">
            <a:spAutoFit/>
          </a:bodyPr>
          <a:lstStyle/>
          <a:p>
            <a:r>
              <a:rPr lang="en-US" sz="2000" dirty="0">
                <a:solidFill>
                  <a:schemeClr val="tx1">
                    <a:lumMod val="65000"/>
                    <a:lumOff val="35000"/>
                  </a:schemeClr>
                </a:solidFill>
                <a:effectLst/>
              </a:rPr>
              <a:t>In the above code, note the following points: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newly created Customer object will be in NEW/TRANSIENT state.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persist() method is invoked to associate a Customer object with persistence context and it changes its state from NEW to MANAGED.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values present in entity object will be inserted in database when the transaction is committed. If the table already has customer details with the same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then </a:t>
            </a:r>
            <a:r>
              <a:rPr lang="en-US" sz="2000" dirty="0" err="1">
                <a:solidFill>
                  <a:schemeClr val="tx1">
                    <a:lumMod val="65000"/>
                    <a:lumOff val="35000"/>
                  </a:schemeClr>
                </a:solidFill>
                <a:effectLst/>
              </a:rPr>
              <a:t>EntityExistsException</a:t>
            </a:r>
            <a:r>
              <a:rPr lang="en-US" sz="2000" dirty="0">
                <a:solidFill>
                  <a:schemeClr val="tx1">
                    <a:lumMod val="65000"/>
                    <a:lumOff val="35000"/>
                  </a:schemeClr>
                </a:solidFill>
                <a:effectLst/>
              </a:rPr>
              <a:t> will be thrown.</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4142215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341E0C-8475-E989-3626-8862E596E3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E0310EA-B465-04EC-C655-F8F4BF09C3A8}"/>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C9F7234D-32FB-F2D5-407B-262A840F4739}"/>
              </a:ext>
            </a:extLst>
          </p:cNvPr>
          <p:cNvSpPr txBox="1"/>
          <p:nvPr/>
        </p:nvSpPr>
        <p:spPr>
          <a:xfrm>
            <a:off x="815418" y="581807"/>
            <a:ext cx="10411906" cy="369332"/>
          </a:xfrm>
          <a:prstGeom prst="rect">
            <a:avLst/>
          </a:prstGeom>
          <a:noFill/>
        </p:spPr>
        <p:txBody>
          <a:bodyPr wrap="square">
            <a:spAutoFit/>
          </a:bodyPr>
          <a:lstStyle/>
          <a:p>
            <a:r>
              <a:rPr lang="en-US" sz="1800" b="1" dirty="0">
                <a:solidFill>
                  <a:schemeClr val="tx1">
                    <a:lumMod val="65000"/>
                    <a:lumOff val="35000"/>
                  </a:schemeClr>
                </a:solidFill>
                <a:effectLst/>
              </a:rPr>
              <a:t>Step 4</a:t>
            </a:r>
            <a:r>
              <a:rPr lang="en-US" sz="1800" dirty="0">
                <a:solidFill>
                  <a:schemeClr val="tx1">
                    <a:lumMod val="65000"/>
                    <a:lumOff val="35000"/>
                  </a:schemeClr>
                </a:solidFill>
                <a:effectLst/>
              </a:rPr>
              <a:t>: Add </a:t>
            </a:r>
            <a:r>
              <a:rPr lang="en-US" sz="1800" dirty="0" err="1">
                <a:solidFill>
                  <a:schemeClr val="tx1">
                    <a:lumMod val="65000"/>
                    <a:lumOff val="35000"/>
                  </a:schemeClr>
                </a:solidFill>
                <a:effectLst/>
              </a:rPr>
              <a:t>addCustomer</a:t>
            </a:r>
            <a:r>
              <a:rPr lang="en-US" sz="1800" dirty="0">
                <a:solidFill>
                  <a:schemeClr val="tx1">
                    <a:lumMod val="65000"/>
                    <a:lumOff val="35000"/>
                  </a:schemeClr>
                </a:solidFill>
                <a:effectLst/>
              </a:rPr>
              <a:t>() method in </a:t>
            </a:r>
            <a:r>
              <a:rPr lang="en-US" sz="1800" dirty="0" err="1">
                <a:solidFill>
                  <a:schemeClr val="tx1">
                    <a:lumMod val="65000"/>
                    <a:lumOff val="35000"/>
                  </a:schemeClr>
                </a:solidFill>
                <a:effectLst/>
              </a:rPr>
              <a:t>CustomerService</a:t>
            </a:r>
            <a:r>
              <a:rPr lang="en-US" sz="1800" dirty="0">
                <a:solidFill>
                  <a:schemeClr val="tx1">
                    <a:lumMod val="65000"/>
                    <a:lumOff val="35000"/>
                  </a:schemeClr>
                </a:solidFill>
                <a:effectLst/>
              </a:rPr>
              <a:t> interface as shown below:</a:t>
            </a:r>
          </a:p>
        </p:txBody>
      </p:sp>
      <p:sp>
        <p:nvSpPr>
          <p:cNvPr id="7" name="TextBox 6">
            <a:extLst>
              <a:ext uri="{FF2B5EF4-FFF2-40B4-BE49-F238E27FC236}">
                <a16:creationId xmlns:a16="http://schemas.microsoft.com/office/drawing/2014/main" id="{B25A78FD-B762-24CB-B303-15453F06BE98}"/>
              </a:ext>
            </a:extLst>
          </p:cNvPr>
          <p:cNvSpPr txBox="1"/>
          <p:nvPr/>
        </p:nvSpPr>
        <p:spPr>
          <a:xfrm>
            <a:off x="155542" y="1168452"/>
            <a:ext cx="11759938" cy="1200329"/>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5A4FA458-25CA-9BF4-3AAE-BAD16111CE9B}"/>
              </a:ext>
            </a:extLst>
          </p:cNvPr>
          <p:cNvSpPr txBox="1"/>
          <p:nvPr/>
        </p:nvSpPr>
        <p:spPr>
          <a:xfrm>
            <a:off x="815418" y="2712265"/>
            <a:ext cx="10741844"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Implement </a:t>
            </a:r>
            <a:r>
              <a:rPr lang="en-US" sz="2000" dirty="0" err="1">
                <a:solidFill>
                  <a:schemeClr val="tx1">
                    <a:lumMod val="65000"/>
                    <a:lumOff val="35000"/>
                  </a:schemeClr>
                </a:solidFill>
              </a:rPr>
              <a:t>addCustomer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DBD7638A-3A83-EBFB-55DB-DD47F5C91C94}"/>
              </a:ext>
            </a:extLst>
          </p:cNvPr>
          <p:cNvSpPr txBox="1"/>
          <p:nvPr/>
        </p:nvSpPr>
        <p:spPr>
          <a:xfrm>
            <a:off x="95053" y="3321538"/>
            <a:ext cx="11880916" cy="3970318"/>
          </a:xfrm>
          <a:prstGeom prst="rect">
            <a:avLst/>
          </a:prstGeom>
          <a:noFill/>
        </p:spPr>
        <p:txBody>
          <a:bodyPr wrap="square">
            <a:spAutoFit/>
          </a:bodyPr>
          <a:lstStyle/>
          <a:p>
            <a:r>
              <a:rPr lang="en-IN" dirty="0"/>
              <a:t>@Service(value = "</a:t>
            </a:r>
            <a:r>
              <a:rPr lang="en-IN" dirty="0" err="1"/>
              <a:t>customerService</a:t>
            </a:r>
            <a:r>
              <a:rPr lang="en-IN" dirty="0"/>
              <a:t>")</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return </a:t>
            </a:r>
            <a:r>
              <a:rPr lang="en-IN" dirty="0" err="1"/>
              <a:t>customerDTO</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35645156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5947DF-5C68-B473-6917-BDF0F826AF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2605005-C420-DF43-27AF-37BCB44746CF}"/>
              </a:ext>
            </a:extLst>
          </p:cNvPr>
          <p:cNvSpPr>
            <a:spLocks noGrp="1"/>
          </p:cNvSpPr>
          <p:nvPr>
            <p:ph type="sldNum" sz="quarter" idx="12"/>
          </p:nvPr>
        </p:nvSpPr>
        <p:spPr/>
        <p:txBody>
          <a:bodyPr/>
          <a:lstStyle/>
          <a:p>
            <a:fld id="{4A777409-9C5A-4B07-8E32-19F22F7D558C}" type="slidenum">
              <a:rPr lang="en-IN" smtClean="0"/>
              <a:t>52</a:t>
            </a:fld>
            <a:endParaRPr lang="en-IN" dirty="0"/>
          </a:p>
        </p:txBody>
      </p:sp>
      <p:sp>
        <p:nvSpPr>
          <p:cNvPr id="5" name="TextBox 4">
            <a:extLst>
              <a:ext uri="{FF2B5EF4-FFF2-40B4-BE49-F238E27FC236}">
                <a16:creationId xmlns:a16="http://schemas.microsoft.com/office/drawing/2014/main" id="{83062ED9-7F8C-C025-E46C-AD6E0C00FFFF}"/>
              </a:ext>
            </a:extLst>
          </p:cNvPr>
          <p:cNvSpPr txBox="1"/>
          <p:nvPr/>
        </p:nvSpPr>
        <p:spPr>
          <a:xfrm>
            <a:off x="890833" y="736285"/>
            <a:ext cx="10798404" cy="2308324"/>
          </a:xfrm>
          <a:prstGeom prst="rect">
            <a:avLst/>
          </a:prstGeom>
          <a:noFill/>
        </p:spPr>
        <p:txBody>
          <a:bodyPr wrap="square">
            <a:spAutoFit/>
          </a:bodyPr>
          <a:lstStyle/>
          <a:p>
            <a:r>
              <a:rPr lang="en-IN" dirty="0"/>
              <a:t>@Override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if (</a:t>
            </a:r>
            <a:r>
              <a:rPr lang="en-IN" dirty="0" err="1"/>
              <a:t>customerRepository.getCustomer</a:t>
            </a:r>
            <a:r>
              <a:rPr lang="en-IN" dirty="0"/>
              <a:t>(</a:t>
            </a:r>
            <a:r>
              <a:rPr lang="en-IN" dirty="0" err="1"/>
              <a:t>customerDTO.getCustomerId</a:t>
            </a:r>
            <a:r>
              <a:rPr lang="en-IN" dirty="0"/>
              <a:t>()) != null) {</a:t>
            </a:r>
          </a:p>
          <a:p>
            <a:r>
              <a:rPr lang="en-IN" dirty="0"/>
              <a:t>			throw new </a:t>
            </a:r>
            <a:r>
              <a:rPr lang="en-IN" dirty="0" err="1"/>
              <a:t>hndBankException</a:t>
            </a:r>
            <a:r>
              <a:rPr lang="en-IN" dirty="0"/>
              <a:t>("</a:t>
            </a:r>
            <a:r>
              <a:rPr lang="en-IN" dirty="0" err="1"/>
              <a:t>Service.CUSTOMER_ALREADY_EXISTS</a:t>
            </a:r>
            <a:r>
              <a:rPr lang="en-IN" dirty="0"/>
              <a:t>");</a:t>
            </a:r>
          </a:p>
          <a:p>
            <a:r>
              <a:rPr lang="en-IN" dirty="0"/>
              <a:t>		}</a:t>
            </a:r>
          </a:p>
          <a:p>
            <a:r>
              <a:rPr lang="en-IN" dirty="0"/>
              <a:t>		</a:t>
            </a:r>
            <a:r>
              <a:rPr lang="en-IN" dirty="0" err="1"/>
              <a:t>customerRepository.addCustomer</a:t>
            </a:r>
            <a:r>
              <a:rPr lang="en-IN" dirty="0"/>
              <a:t>(</a:t>
            </a:r>
            <a:r>
              <a:rPr lang="en-IN" dirty="0" err="1"/>
              <a:t>customerDTO</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0E451805-3D1B-12E6-DAE8-ADC77C465F76}"/>
              </a:ext>
            </a:extLst>
          </p:cNvPr>
          <p:cNvSpPr txBox="1"/>
          <p:nvPr/>
        </p:nvSpPr>
        <p:spPr>
          <a:xfrm>
            <a:off x="89554" y="3362715"/>
            <a:ext cx="11722231"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following properties: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E91B398-ADF9-0BB0-936C-95F43D52C438}"/>
              </a:ext>
            </a:extLst>
          </p:cNvPr>
          <p:cNvSpPr txBox="1"/>
          <p:nvPr/>
        </p:nvSpPr>
        <p:spPr>
          <a:xfrm>
            <a:off x="890833" y="4282920"/>
            <a:ext cx="10920952" cy="646331"/>
          </a:xfrm>
          <a:prstGeom prst="rect">
            <a:avLst/>
          </a:prstGeom>
          <a:noFill/>
        </p:spPr>
        <p:txBody>
          <a:bodyPr wrap="square">
            <a:spAutoFit/>
          </a:bodyPr>
          <a:lstStyle/>
          <a:p>
            <a:r>
              <a:rPr lang="en-IN" dirty="0" err="1"/>
              <a:t>Service.CUSTOMER_ALREADY_EXISTS</a:t>
            </a:r>
            <a:r>
              <a:rPr lang="en-IN" dirty="0"/>
              <a:t>=Customer already present. Add customer with different details.</a:t>
            </a:r>
          </a:p>
          <a:p>
            <a:r>
              <a:rPr lang="en-IN" dirty="0" err="1"/>
              <a:t>UserInterface.INSERT_SUCCESS</a:t>
            </a:r>
            <a:r>
              <a:rPr lang="en-IN" dirty="0"/>
              <a:t>=Customer details added successfully.</a:t>
            </a:r>
          </a:p>
        </p:txBody>
      </p:sp>
    </p:spTree>
    <p:extLst>
      <p:ext uri="{BB962C8B-B14F-4D97-AF65-F5344CB8AC3E}">
        <p14:creationId xmlns:p14="http://schemas.microsoft.com/office/powerpoint/2010/main" val="29054662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00BE1A-6787-36FC-D286-B2C19782C3A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0C97ECE-9A9E-C20D-3321-CAD797C3948D}"/>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E9350260-7994-B93C-95F2-02A1B0EB057F}"/>
              </a:ext>
            </a:extLst>
          </p:cNvPr>
          <p:cNvSpPr txBox="1"/>
          <p:nvPr/>
        </p:nvSpPr>
        <p:spPr>
          <a:xfrm>
            <a:off x="989029" y="597758"/>
            <a:ext cx="9785808"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A1EA1A9-AD79-0515-91EF-D13507D06B3C}"/>
              </a:ext>
            </a:extLst>
          </p:cNvPr>
          <p:cNvSpPr txBox="1"/>
          <p:nvPr/>
        </p:nvSpPr>
        <p:spPr>
          <a:xfrm>
            <a:off x="100552" y="1318379"/>
            <a:ext cx="11990895" cy="4524315"/>
          </a:xfrm>
          <a:prstGeom prst="rect">
            <a:avLst/>
          </a:prstGeom>
          <a:noFill/>
        </p:spPr>
        <p:txBody>
          <a:bodyPr wrap="square">
            <a:spAutoFit/>
          </a:bodyPr>
          <a:lstStyle/>
          <a:p>
            <a:r>
              <a:rPr lang="en-IN" dirty="0"/>
              <a:t>@SpringBootApplication</a:t>
            </a:r>
          </a:p>
          <a:p>
            <a:r>
              <a:rPr lang="en-IN" dirty="0"/>
              <a:t>public class </a:t>
            </a:r>
            <a:r>
              <a:rPr lang="en-IN" dirty="0" err="1"/>
              <a:t>DemoSpringInsertReadApplication</a:t>
            </a:r>
            <a:r>
              <a:rPr lang="en-IN" dirty="0"/>
              <a:t> implements </a:t>
            </a:r>
            <a:r>
              <a:rPr lang="en-IN" dirty="0" err="1"/>
              <a:t>CommandLineRunner</a:t>
            </a:r>
            <a:r>
              <a:rPr lang="en-IN" dirty="0"/>
              <a:t> {</a:t>
            </a:r>
          </a:p>
          <a:p>
            <a:r>
              <a:rPr lang="en-IN" dirty="0"/>
              <a:t>	public static final Log LOGGER = </a:t>
            </a:r>
            <a:r>
              <a:rPr lang="en-IN" dirty="0" err="1"/>
              <a:t>LogFactory.getLog</a:t>
            </a:r>
            <a:r>
              <a:rPr lang="en-IN" dirty="0"/>
              <a:t>(</a:t>
            </a:r>
            <a:r>
              <a:rPr lang="en-IN" dirty="0" err="1"/>
              <a:t>DemoSpringInsertReadApplication.class</a:t>
            </a:r>
            <a:r>
              <a:rPr lang="en-IN" dirty="0"/>
              <a:t>);</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DemoSpringInsertReadApplication.class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 </a:t>
            </a:r>
            <a:r>
              <a:rPr lang="en-IN" dirty="0" err="1"/>
              <a:t>getCustomer</a:t>
            </a:r>
            <a:r>
              <a:rPr lang="en-IN" dirty="0"/>
              <a:t>();</a:t>
            </a:r>
          </a:p>
          <a:p>
            <a:r>
              <a:rPr lang="en-IN" dirty="0"/>
              <a:t>        </a:t>
            </a:r>
            <a:r>
              <a:rPr lang="en-IN" dirty="0" err="1"/>
              <a:t>addCustomer</a:t>
            </a:r>
            <a:r>
              <a:rPr lang="en-IN" dirty="0"/>
              <a:t>();</a:t>
            </a:r>
          </a:p>
          <a:p>
            <a:r>
              <a:rPr lang="en-IN" dirty="0"/>
              <a:t>	}</a:t>
            </a:r>
          </a:p>
          <a:p>
            <a:r>
              <a:rPr lang="en-IN" dirty="0"/>
              <a:t>	</a:t>
            </a:r>
          </a:p>
        </p:txBody>
      </p:sp>
    </p:spTree>
    <p:extLst>
      <p:ext uri="{BB962C8B-B14F-4D97-AF65-F5344CB8AC3E}">
        <p14:creationId xmlns:p14="http://schemas.microsoft.com/office/powerpoint/2010/main" val="39930226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80A9B4-E8F1-103C-ADE0-5627CF814D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0DAA87D-E4E0-950E-868D-1C0F90F3480C}"/>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03BAC500-FFCC-6615-F219-C3C5C651985A}"/>
              </a:ext>
            </a:extLst>
          </p:cNvPr>
          <p:cNvSpPr txBox="1"/>
          <p:nvPr/>
        </p:nvSpPr>
        <p:spPr>
          <a:xfrm>
            <a:off x="329939" y="812165"/>
            <a:ext cx="11783505" cy="5909310"/>
          </a:xfrm>
          <a:prstGeom prst="rect">
            <a:avLst/>
          </a:prstGeom>
          <a:noFill/>
        </p:spPr>
        <p:txBody>
          <a:bodyPr wrap="square">
            <a:spAutoFit/>
          </a:bodyPr>
          <a:lstStyle/>
          <a:p>
            <a:r>
              <a:rPr lang="en-IN" sz="1400" dirty="0"/>
              <a:t>public void </a:t>
            </a:r>
            <a:r>
              <a:rPr lang="en-IN" sz="1400" dirty="0" err="1"/>
              <a:t>getCustomer</a:t>
            </a:r>
            <a:r>
              <a:rPr lang="en-IN" sz="1400" dirty="0"/>
              <a:t>() throws </a:t>
            </a:r>
            <a:r>
              <a:rPr lang="en-IN" sz="1400" dirty="0" err="1"/>
              <a:t>hndBankException</a:t>
            </a:r>
            <a:r>
              <a:rPr lang="en-IN" sz="1400" dirty="0"/>
              <a:t> {</a:t>
            </a:r>
          </a:p>
          <a:p>
            <a:r>
              <a:rPr lang="en-IN" sz="1400" dirty="0"/>
              <a:t>		try {</a:t>
            </a:r>
          </a:p>
          <a:p>
            <a:r>
              <a:rPr lang="en-IN" sz="1400" dirty="0"/>
              <a:t>			</a:t>
            </a:r>
            <a:r>
              <a:rPr lang="en-IN" sz="1400" dirty="0" err="1"/>
              <a:t>CustomerDTO</a:t>
            </a:r>
            <a:r>
              <a:rPr lang="en-IN" sz="1400" dirty="0"/>
              <a:t> </a:t>
            </a:r>
            <a:r>
              <a:rPr lang="en-IN" sz="1400" dirty="0" err="1"/>
              <a:t>customerDTO</a:t>
            </a:r>
            <a:r>
              <a:rPr lang="en-IN" sz="1400" dirty="0"/>
              <a:t> = </a:t>
            </a:r>
            <a:r>
              <a:rPr lang="en-IN" sz="1400" dirty="0" err="1"/>
              <a:t>customerService.getCustomer</a:t>
            </a:r>
            <a:r>
              <a:rPr lang="en-IN" sz="1400" dirty="0"/>
              <a:t>(1);</a:t>
            </a:r>
          </a:p>
          <a:p>
            <a:r>
              <a:rPr lang="en-IN" sz="1400" dirty="0"/>
              <a:t>			LOGGER.info(</a:t>
            </a:r>
            <a:r>
              <a:rPr lang="en-IN" sz="1400" dirty="0" err="1"/>
              <a:t>customerDTO</a:t>
            </a:r>
            <a:r>
              <a:rPr lang="en-IN" sz="1400" dirty="0"/>
              <a:t>);</a:t>
            </a:r>
          </a:p>
          <a:p>
            <a:r>
              <a:rPr lang="en-IN" sz="1400" dirty="0"/>
              <a:t>		} catch (Exception e) {</a:t>
            </a:r>
          </a:p>
          <a:p>
            <a:r>
              <a:rPr lang="en-IN" sz="1400" dirty="0"/>
              <a:t>			if (</a:t>
            </a:r>
            <a:r>
              <a:rPr lang="en-IN" sz="1400" dirty="0" err="1"/>
              <a:t>e.getMessage</a:t>
            </a:r>
            <a:r>
              <a:rPr lang="en-IN" sz="1400" dirty="0"/>
              <a:t>() != null)</a:t>
            </a:r>
          </a:p>
          <a:p>
            <a:r>
              <a:rPr lang="en-IN" sz="1400" dirty="0"/>
              <a:t>				LOGGER.info(</a:t>
            </a:r>
            <a:r>
              <a:rPr lang="en-IN" sz="1400" dirty="0" err="1"/>
              <a:t>environment.getProperty</a:t>
            </a:r>
            <a:r>
              <a:rPr lang="en-IN" sz="1400" dirty="0"/>
              <a:t>(</a:t>
            </a:r>
            <a:r>
              <a:rPr lang="en-IN" sz="1400" dirty="0" err="1"/>
              <a:t>e.getMessage</a:t>
            </a:r>
            <a:r>
              <a:rPr lang="en-IN" sz="1400" dirty="0"/>
              <a:t>(),</a:t>
            </a:r>
          </a:p>
          <a:p>
            <a:r>
              <a:rPr lang="en-IN" sz="1400" dirty="0"/>
              <a:t>						"Something went wrong. Please check log file for more details."));</a:t>
            </a:r>
          </a:p>
          <a:p>
            <a:r>
              <a:rPr lang="en-IN" sz="1400" dirty="0"/>
              <a:t>		}</a:t>
            </a:r>
          </a:p>
          <a:p>
            <a:r>
              <a:rPr lang="en-IN" sz="1400" dirty="0"/>
              <a:t>    }</a:t>
            </a:r>
          </a:p>
          <a:p>
            <a:r>
              <a:rPr lang="en-IN" sz="1400" dirty="0"/>
              <a:t>    public void </a:t>
            </a:r>
            <a:r>
              <a:rPr lang="en-IN" sz="1400" dirty="0" err="1"/>
              <a:t>addCustomer</a:t>
            </a:r>
            <a:r>
              <a:rPr lang="en-IN" sz="1400" dirty="0"/>
              <a:t>() {</a:t>
            </a:r>
          </a:p>
          <a:p>
            <a:r>
              <a:rPr lang="en-IN" sz="1400" dirty="0"/>
              <a:t>		</a:t>
            </a:r>
            <a:r>
              <a:rPr lang="en-IN" sz="1400" dirty="0" err="1"/>
              <a:t>CustomerDTO</a:t>
            </a:r>
            <a:r>
              <a:rPr lang="en-IN" sz="1400" dirty="0"/>
              <a:t> </a:t>
            </a:r>
            <a:r>
              <a:rPr lang="en-IN" sz="1400" dirty="0" err="1"/>
              <a:t>customerDTO</a:t>
            </a:r>
            <a:r>
              <a:rPr lang="en-IN" sz="1400" dirty="0"/>
              <a:t> = new </a:t>
            </a:r>
            <a:r>
              <a:rPr lang="en-IN" sz="1400" dirty="0" err="1"/>
              <a:t>CustomerDTO</a:t>
            </a:r>
            <a:r>
              <a:rPr lang="en-IN" sz="1400" dirty="0"/>
              <a:t>();</a:t>
            </a:r>
          </a:p>
          <a:p>
            <a:r>
              <a:rPr lang="en-IN" sz="1400" dirty="0"/>
              <a:t>		</a:t>
            </a:r>
            <a:r>
              <a:rPr lang="en-IN" sz="1400" dirty="0" err="1"/>
              <a:t>customerDTO.setCustomerId</a:t>
            </a:r>
            <a:r>
              <a:rPr lang="en-IN" sz="1400" dirty="0"/>
              <a:t>(2);</a:t>
            </a:r>
          </a:p>
          <a:p>
            <a:r>
              <a:rPr lang="en-IN" sz="1400" dirty="0"/>
              <a:t>		</a:t>
            </a:r>
            <a:r>
              <a:rPr lang="en-IN" sz="1400" dirty="0" err="1"/>
              <a:t>customerDTO.setEmailId</a:t>
            </a:r>
            <a:r>
              <a:rPr lang="en-IN" sz="1400" dirty="0"/>
              <a:t>("harry@hnd.com");</a:t>
            </a:r>
          </a:p>
          <a:p>
            <a:r>
              <a:rPr lang="en-IN" sz="1400" dirty="0"/>
              <a:t>		</a:t>
            </a:r>
            <a:r>
              <a:rPr lang="en-IN" sz="1400" dirty="0" err="1"/>
              <a:t>customerDTO.setName</a:t>
            </a:r>
            <a:r>
              <a:rPr lang="en-IN" sz="1400" dirty="0"/>
              <a:t>("Harry");</a:t>
            </a:r>
          </a:p>
          <a:p>
            <a:r>
              <a:rPr lang="en-IN" sz="1400" dirty="0"/>
              <a:t>		</a:t>
            </a:r>
            <a:r>
              <a:rPr lang="en-IN" sz="1400" dirty="0" err="1"/>
              <a:t>customerDTO.setDateOfBirth</a:t>
            </a:r>
            <a:r>
              <a:rPr lang="en-IN" sz="1400" dirty="0"/>
              <a:t>(</a:t>
            </a:r>
            <a:r>
              <a:rPr lang="en-IN" sz="1400" dirty="0" err="1"/>
              <a:t>LocalDate.of</a:t>
            </a:r>
            <a:r>
              <a:rPr lang="en-IN" sz="1400" dirty="0"/>
              <a:t>(1980, 4, 22));</a:t>
            </a:r>
          </a:p>
          <a:p>
            <a:r>
              <a:rPr lang="en-IN" sz="1400" dirty="0"/>
              <a:t>		</a:t>
            </a:r>
            <a:r>
              <a:rPr lang="en-IN" sz="1400" dirty="0" err="1"/>
              <a:t>customerDTO.setCustomerType</a:t>
            </a:r>
            <a:r>
              <a:rPr lang="en-IN" sz="1400" dirty="0"/>
              <a:t>(</a:t>
            </a:r>
            <a:r>
              <a:rPr lang="en-IN" sz="1400" dirty="0" err="1"/>
              <a:t>CustomerType.GOLD</a:t>
            </a:r>
            <a:r>
              <a:rPr lang="en-IN" sz="1400" dirty="0"/>
              <a:t>);</a:t>
            </a:r>
          </a:p>
          <a:p>
            <a:r>
              <a:rPr lang="en-IN" sz="1400" dirty="0"/>
              <a:t>		try {</a:t>
            </a:r>
          </a:p>
          <a:p>
            <a:r>
              <a:rPr lang="en-IN" sz="1400" dirty="0"/>
              <a:t>			</a:t>
            </a:r>
            <a:r>
              <a:rPr lang="en-IN" sz="1400" dirty="0" err="1"/>
              <a:t>customerService.addCustomer</a:t>
            </a:r>
            <a:r>
              <a:rPr lang="en-IN" sz="1400" dirty="0"/>
              <a:t>(</a:t>
            </a:r>
            <a:r>
              <a:rPr lang="en-IN" sz="1400" dirty="0" err="1"/>
              <a:t>customerDTO</a:t>
            </a:r>
            <a:r>
              <a:rPr lang="en-IN" sz="1400" dirty="0"/>
              <a:t>);</a:t>
            </a:r>
          </a:p>
          <a:p>
            <a:r>
              <a:rPr lang="en-IN" sz="1400" dirty="0"/>
              <a:t>			LOGGER.info(</a:t>
            </a:r>
            <a:r>
              <a:rPr lang="en-IN" sz="1400" dirty="0" err="1"/>
              <a:t>environment.getProperty</a:t>
            </a:r>
            <a:r>
              <a:rPr lang="en-IN" sz="1400" dirty="0"/>
              <a:t>("</a:t>
            </a:r>
            <a:r>
              <a:rPr lang="en-IN" sz="1400" dirty="0" err="1"/>
              <a:t>UserInterface.INSERT_SUCCESS</a:t>
            </a:r>
            <a:r>
              <a:rPr lang="en-IN" sz="1400" dirty="0"/>
              <a:t>"));</a:t>
            </a:r>
          </a:p>
          <a:p>
            <a:r>
              <a:rPr lang="en-IN" sz="1400" dirty="0"/>
              <a:t>		} catch (Exception e) {</a:t>
            </a:r>
          </a:p>
          <a:p>
            <a:r>
              <a:rPr lang="en-IN" sz="1400" dirty="0"/>
              <a:t>			if (</a:t>
            </a:r>
            <a:r>
              <a:rPr lang="en-IN" sz="1400" dirty="0" err="1"/>
              <a:t>e.getMessage</a:t>
            </a:r>
            <a:r>
              <a:rPr lang="en-IN" sz="1400" dirty="0"/>
              <a:t>() != null)</a:t>
            </a:r>
          </a:p>
          <a:p>
            <a:r>
              <a:rPr lang="en-IN" sz="1400" dirty="0"/>
              <a:t>				LOGGER.info(</a:t>
            </a:r>
            <a:r>
              <a:rPr lang="en-IN" sz="1400" dirty="0" err="1"/>
              <a:t>environment.getProperty</a:t>
            </a:r>
            <a:r>
              <a:rPr lang="en-IN" sz="1400" dirty="0"/>
              <a:t>(</a:t>
            </a:r>
            <a:r>
              <a:rPr lang="en-IN" sz="1400" dirty="0" err="1"/>
              <a:t>e.getMessage</a:t>
            </a:r>
            <a:r>
              <a:rPr lang="en-IN" sz="1400" dirty="0"/>
              <a:t>(),</a:t>
            </a:r>
          </a:p>
          <a:p>
            <a:r>
              <a:rPr lang="en-IN" sz="1400" dirty="0"/>
              <a:t>						"Something went wrong. Please check log file for more details."));</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13412744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876DA4-B61B-CEEB-D524-C8A596FB48E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BD6C1DA-D534-D23F-2E82-73C4997CD827}"/>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5" name="TextBox 4">
            <a:extLst>
              <a:ext uri="{FF2B5EF4-FFF2-40B4-BE49-F238E27FC236}">
                <a16:creationId xmlns:a16="http://schemas.microsoft.com/office/drawing/2014/main" id="{F8255F69-ABE5-AD0E-7B12-D58728400692}"/>
              </a:ext>
            </a:extLst>
          </p:cNvPr>
          <p:cNvSpPr txBox="1"/>
          <p:nvPr/>
        </p:nvSpPr>
        <p:spPr>
          <a:xfrm>
            <a:off x="989029" y="622417"/>
            <a:ext cx="10364771" cy="1015663"/>
          </a:xfrm>
          <a:prstGeom prst="rect">
            <a:avLst/>
          </a:prstGeom>
          <a:noFill/>
        </p:spPr>
        <p:txBody>
          <a:bodyPr wrap="square">
            <a:spAutoFit/>
          </a:bodyPr>
          <a:lstStyle/>
          <a:p>
            <a:r>
              <a:rPr lang="en-US" sz="2000" b="1" dirty="0">
                <a:solidFill>
                  <a:schemeClr val="tx1">
                    <a:lumMod val="65000"/>
                    <a:lumOff val="35000"/>
                  </a:schemeClr>
                </a:solidFill>
                <a:effectLst/>
              </a:rPr>
              <a:t>Step 8:</a:t>
            </a:r>
            <a:r>
              <a:rPr lang="en-US" sz="2000" dirty="0">
                <a:solidFill>
                  <a:schemeClr val="tx1">
                    <a:lumMod val="65000"/>
                    <a:lumOff val="35000"/>
                  </a:schemeClr>
                </a:solidFill>
                <a:effectLst/>
              </a:rPr>
              <a:t> Execute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rPr>
              <a:t>After executing your application, you should get the following output:</a:t>
            </a:r>
          </a:p>
        </p:txBody>
      </p:sp>
      <p:pic>
        <p:nvPicPr>
          <p:cNvPr id="13" name="Picture 12">
            <a:extLst>
              <a:ext uri="{FF2B5EF4-FFF2-40B4-BE49-F238E27FC236}">
                <a16:creationId xmlns:a16="http://schemas.microsoft.com/office/drawing/2014/main" id="{D8BC551C-0AA1-9D37-C8AB-45B895195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7576" y="2029340"/>
            <a:ext cx="4353533" cy="1762371"/>
          </a:xfrm>
          <a:prstGeom prst="rect">
            <a:avLst/>
          </a:prstGeom>
        </p:spPr>
      </p:pic>
      <p:sp>
        <p:nvSpPr>
          <p:cNvPr id="15" name="TextBox 14">
            <a:extLst>
              <a:ext uri="{FF2B5EF4-FFF2-40B4-BE49-F238E27FC236}">
                <a16:creationId xmlns:a16="http://schemas.microsoft.com/office/drawing/2014/main" id="{D6310840-5F33-F220-F509-DC29CEAC6604}"/>
              </a:ext>
            </a:extLst>
          </p:cNvPr>
          <p:cNvSpPr txBox="1"/>
          <p:nvPr/>
        </p:nvSpPr>
        <p:spPr>
          <a:xfrm>
            <a:off x="225458" y="4107556"/>
            <a:ext cx="11741084" cy="707886"/>
          </a:xfrm>
          <a:prstGeom prst="rect">
            <a:avLst/>
          </a:prstGeom>
          <a:noFill/>
        </p:spPr>
        <p:txBody>
          <a:bodyPr wrap="square">
            <a:spAutoFit/>
          </a:bodyPr>
          <a:lstStyle/>
          <a:p>
            <a:r>
              <a:rPr lang="en-US" sz="2000" dirty="0">
                <a:solidFill>
                  <a:schemeClr val="tx1">
                    <a:lumMod val="65000"/>
                    <a:lumOff val="35000"/>
                  </a:schemeClr>
                </a:solidFill>
              </a:rPr>
              <a:t>As you can see, we did not get the desired output. To know the reason, open the log file and see the following exception that has been logged.</a:t>
            </a:r>
            <a:endParaRPr lang="en-IN" sz="2000" dirty="0">
              <a:solidFill>
                <a:schemeClr val="tx1">
                  <a:lumMod val="65000"/>
                  <a:lumOff val="35000"/>
                </a:schemeClr>
              </a:solidFill>
            </a:endParaRPr>
          </a:p>
        </p:txBody>
      </p:sp>
      <p:sp>
        <p:nvSpPr>
          <p:cNvPr id="17" name="TextBox 16">
            <a:extLst>
              <a:ext uri="{FF2B5EF4-FFF2-40B4-BE49-F238E27FC236}">
                <a16:creationId xmlns:a16="http://schemas.microsoft.com/office/drawing/2014/main" id="{3C13651C-3D6F-DE40-5122-FE5FC95E2A27}"/>
              </a:ext>
            </a:extLst>
          </p:cNvPr>
          <p:cNvSpPr txBox="1"/>
          <p:nvPr/>
        </p:nvSpPr>
        <p:spPr>
          <a:xfrm>
            <a:off x="354683" y="5124231"/>
            <a:ext cx="11633462" cy="923330"/>
          </a:xfrm>
          <a:prstGeom prst="rect">
            <a:avLst/>
          </a:prstGeom>
          <a:noFill/>
        </p:spPr>
        <p:txBody>
          <a:bodyPr wrap="square">
            <a:spAutoFit/>
          </a:bodyPr>
          <a:lstStyle/>
          <a:p>
            <a:r>
              <a:rPr lang="en-IN" dirty="0" err="1"/>
              <a:t>org.springframework.dao.InvalidDataAccessApiUsageException</a:t>
            </a:r>
            <a:r>
              <a:rPr lang="en-IN" dirty="0"/>
              <a:t>: No </a:t>
            </a:r>
            <a:r>
              <a:rPr lang="en-IN" dirty="0" err="1"/>
              <a:t>EntityManager</a:t>
            </a:r>
            <a:r>
              <a:rPr lang="en-IN" dirty="0"/>
              <a:t> with actual transaction available for current thread - cannot reliably process 'persist' call; nested exception is </a:t>
            </a:r>
            <a:r>
              <a:rPr lang="en-IN" dirty="0" err="1"/>
              <a:t>javax.persistence.TransactionRequiredException</a:t>
            </a:r>
            <a:r>
              <a:rPr lang="en-IN" dirty="0"/>
              <a:t>: No </a:t>
            </a:r>
            <a:r>
              <a:rPr lang="en-IN" dirty="0" err="1"/>
              <a:t>EntityManager</a:t>
            </a:r>
            <a:r>
              <a:rPr lang="en-IN" dirty="0"/>
              <a:t> with actual transaction available for current thread - cannot reliably process 'persist' call</a:t>
            </a:r>
          </a:p>
        </p:txBody>
      </p:sp>
    </p:spTree>
    <p:extLst>
      <p:ext uri="{BB962C8B-B14F-4D97-AF65-F5344CB8AC3E}">
        <p14:creationId xmlns:p14="http://schemas.microsoft.com/office/powerpoint/2010/main" val="26411268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A96DF2-92D1-F2F3-2182-7220CB8E411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2C3A47A-D688-E0E8-6935-2CC1E917FE07}"/>
              </a:ext>
            </a:extLst>
          </p:cNvPr>
          <p:cNvSpPr>
            <a:spLocks noGrp="1"/>
          </p:cNvSpPr>
          <p:nvPr>
            <p:ph type="sldNum" sz="quarter" idx="12"/>
          </p:nvPr>
        </p:nvSpPr>
        <p:spPr/>
        <p:txBody>
          <a:bodyPr/>
          <a:lstStyle/>
          <a:p>
            <a:fld id="{4A777409-9C5A-4B07-8E32-19F22F7D558C}" type="slidenum">
              <a:rPr lang="en-IN" smtClean="0"/>
              <a:t>56</a:t>
            </a:fld>
            <a:endParaRPr lang="en-IN" dirty="0"/>
          </a:p>
        </p:txBody>
      </p:sp>
      <p:sp>
        <p:nvSpPr>
          <p:cNvPr id="5" name="TextBox 4">
            <a:extLst>
              <a:ext uri="{FF2B5EF4-FFF2-40B4-BE49-F238E27FC236}">
                <a16:creationId xmlns:a16="http://schemas.microsoft.com/office/drawing/2014/main" id="{F0C20AF1-D81C-62B5-BE8B-39BE4156821D}"/>
              </a:ext>
            </a:extLst>
          </p:cNvPr>
          <p:cNvSpPr txBox="1"/>
          <p:nvPr/>
        </p:nvSpPr>
        <p:spPr>
          <a:xfrm>
            <a:off x="919112" y="571661"/>
            <a:ext cx="10434687" cy="1631216"/>
          </a:xfrm>
          <a:prstGeom prst="rect">
            <a:avLst/>
          </a:prstGeom>
          <a:noFill/>
        </p:spPr>
        <p:txBody>
          <a:bodyPr wrap="square">
            <a:spAutoFit/>
          </a:bodyPr>
          <a:lstStyle/>
          <a:p>
            <a:r>
              <a:rPr lang="en-US" sz="2000" dirty="0">
                <a:solidFill>
                  <a:schemeClr val="tx1">
                    <a:lumMod val="65000"/>
                    <a:lumOff val="35000"/>
                  </a:schemeClr>
                </a:solidFill>
                <a:effectLst/>
              </a:rPr>
              <a:t>This exception is thrown because every DML operation needs a database transaction and we have not created any.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9:</a:t>
            </a:r>
            <a:r>
              <a:rPr lang="en-US" sz="2000" dirty="0">
                <a:solidFill>
                  <a:schemeClr val="tx1">
                    <a:lumMod val="65000"/>
                    <a:lumOff val="35000"/>
                  </a:schemeClr>
                </a:solidFill>
                <a:effectLst/>
              </a:rPr>
              <a:t> To create a database transaction, annotate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class with @Transactional as shown below:</a:t>
            </a:r>
          </a:p>
        </p:txBody>
      </p:sp>
      <p:sp>
        <p:nvSpPr>
          <p:cNvPr id="7" name="TextBox 6">
            <a:extLst>
              <a:ext uri="{FF2B5EF4-FFF2-40B4-BE49-F238E27FC236}">
                <a16:creationId xmlns:a16="http://schemas.microsoft.com/office/drawing/2014/main" id="{21E70858-681D-FFAF-8AE6-82C5CA57774D}"/>
              </a:ext>
            </a:extLst>
          </p:cNvPr>
          <p:cNvSpPr txBox="1"/>
          <p:nvPr/>
        </p:nvSpPr>
        <p:spPr>
          <a:xfrm>
            <a:off x="989028" y="2346085"/>
            <a:ext cx="11039573" cy="2031325"/>
          </a:xfrm>
          <a:prstGeom prst="rect">
            <a:avLst/>
          </a:prstGeom>
          <a:noFill/>
        </p:spPr>
        <p:txBody>
          <a:bodyPr wrap="square">
            <a:spAutoFit/>
          </a:bodyPr>
          <a:lstStyle/>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 rest of the code</a:t>
            </a:r>
          </a:p>
          <a:p>
            <a:r>
              <a:rPr lang="en-IN" dirty="0"/>
              <a:t>}</a:t>
            </a:r>
          </a:p>
        </p:txBody>
      </p:sp>
      <p:sp>
        <p:nvSpPr>
          <p:cNvPr id="9" name="TextBox 8">
            <a:extLst>
              <a:ext uri="{FF2B5EF4-FFF2-40B4-BE49-F238E27FC236}">
                <a16:creationId xmlns:a16="http://schemas.microsoft.com/office/drawing/2014/main" id="{475953A9-078F-E2AE-1482-90A2ED7281A5}"/>
              </a:ext>
            </a:extLst>
          </p:cNvPr>
          <p:cNvSpPr txBox="1"/>
          <p:nvPr/>
        </p:nvSpPr>
        <p:spPr>
          <a:xfrm>
            <a:off x="485481" y="4628216"/>
            <a:ext cx="11543120" cy="1631216"/>
          </a:xfrm>
          <a:prstGeom prst="rect">
            <a:avLst/>
          </a:prstGeom>
          <a:noFill/>
        </p:spPr>
        <p:txBody>
          <a:bodyPr wrap="square">
            <a:spAutoFit/>
          </a:bodyPr>
          <a:lstStyle/>
          <a:p>
            <a:r>
              <a:rPr lang="en-US" sz="2000" dirty="0">
                <a:solidFill>
                  <a:schemeClr val="tx1">
                    <a:lumMod val="65000"/>
                    <a:lumOff val="35000"/>
                  </a:schemeClr>
                </a:solidFill>
                <a:effectLst/>
              </a:rPr>
              <a:t>You will get to know more about @Transactional after this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10: </a:t>
            </a:r>
            <a:r>
              <a:rPr lang="en-US" sz="2000" dirty="0">
                <a:solidFill>
                  <a:schemeClr val="tx1">
                    <a:lumMod val="65000"/>
                    <a:lumOff val="35000"/>
                  </a:schemeClr>
                </a:solidFill>
                <a:effectLst/>
              </a:rPr>
              <a:t>Execute the application again.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After executing your application, you should get the following output:</a:t>
            </a:r>
          </a:p>
        </p:txBody>
      </p:sp>
    </p:spTree>
    <p:extLst>
      <p:ext uri="{BB962C8B-B14F-4D97-AF65-F5344CB8AC3E}">
        <p14:creationId xmlns:p14="http://schemas.microsoft.com/office/powerpoint/2010/main" val="6945825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5EE753-31FA-4865-6223-FBC0389B02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C7170CD-4DD4-96AB-E4C7-B7BCD1263281}"/>
              </a:ext>
            </a:extLst>
          </p:cNvPr>
          <p:cNvSpPr>
            <a:spLocks noGrp="1"/>
          </p:cNvSpPr>
          <p:nvPr>
            <p:ph type="sldNum" sz="quarter" idx="12"/>
          </p:nvPr>
        </p:nvSpPr>
        <p:spPr/>
        <p:txBody>
          <a:bodyPr/>
          <a:lstStyle/>
          <a:p>
            <a:fld id="{4A777409-9C5A-4B07-8E32-19F22F7D558C}" type="slidenum">
              <a:rPr lang="en-IN" smtClean="0"/>
              <a:t>57</a:t>
            </a:fld>
            <a:endParaRPr lang="en-IN" dirty="0"/>
          </a:p>
        </p:txBody>
      </p:sp>
      <p:pic>
        <p:nvPicPr>
          <p:cNvPr id="7" name="Picture 6">
            <a:extLst>
              <a:ext uri="{FF2B5EF4-FFF2-40B4-BE49-F238E27FC236}">
                <a16:creationId xmlns:a16="http://schemas.microsoft.com/office/drawing/2014/main" id="{87FBE823-D785-0A9C-64BA-67DB3AD4D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834" y="803443"/>
            <a:ext cx="4629796" cy="2743583"/>
          </a:xfrm>
          <a:prstGeom prst="rect">
            <a:avLst/>
          </a:prstGeom>
        </p:spPr>
      </p:pic>
    </p:spTree>
    <p:extLst>
      <p:ext uri="{BB962C8B-B14F-4D97-AF65-F5344CB8AC3E}">
        <p14:creationId xmlns:p14="http://schemas.microsoft.com/office/powerpoint/2010/main" val="37756476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E46FD5-A4BB-BA45-5BB2-408E1F13783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00B03AB-6882-ECD9-E683-E9504FED09CD}"/>
              </a:ext>
            </a:extLst>
          </p:cNvPr>
          <p:cNvSpPr>
            <a:spLocks noGrp="1"/>
          </p:cNvSpPr>
          <p:nvPr>
            <p:ph type="sldNum" sz="quarter" idx="12"/>
          </p:nvPr>
        </p:nvSpPr>
        <p:spPr/>
        <p:txBody>
          <a:bodyPr/>
          <a:lstStyle/>
          <a:p>
            <a:fld id="{4A777409-9C5A-4B07-8E32-19F22F7D558C}" type="slidenum">
              <a:rPr lang="en-IN" smtClean="0"/>
              <a:t>58</a:t>
            </a:fld>
            <a:endParaRPr lang="en-IN" dirty="0"/>
          </a:p>
        </p:txBody>
      </p:sp>
      <p:sp>
        <p:nvSpPr>
          <p:cNvPr id="5" name="TextBox 4">
            <a:extLst>
              <a:ext uri="{FF2B5EF4-FFF2-40B4-BE49-F238E27FC236}">
                <a16:creationId xmlns:a16="http://schemas.microsoft.com/office/drawing/2014/main" id="{4468782E-A7F0-B5E6-8590-4C7367F332EA}"/>
              </a:ext>
            </a:extLst>
          </p:cNvPr>
          <p:cNvSpPr txBox="1"/>
          <p:nvPr/>
        </p:nvSpPr>
        <p:spPr>
          <a:xfrm>
            <a:off x="989029" y="522343"/>
            <a:ext cx="6099142" cy="461665"/>
          </a:xfrm>
          <a:prstGeom prst="rect">
            <a:avLst/>
          </a:prstGeom>
          <a:noFill/>
        </p:spPr>
        <p:txBody>
          <a:bodyPr wrap="square">
            <a:spAutoFit/>
          </a:bodyPr>
          <a:lstStyle/>
          <a:p>
            <a:r>
              <a:rPr lang="en-US" sz="2400" b="1" dirty="0"/>
              <a:t>Transaction Management with Spring Boot </a:t>
            </a:r>
          </a:p>
        </p:txBody>
      </p:sp>
      <p:sp>
        <p:nvSpPr>
          <p:cNvPr id="7" name="TextBox 6">
            <a:extLst>
              <a:ext uri="{FF2B5EF4-FFF2-40B4-BE49-F238E27FC236}">
                <a16:creationId xmlns:a16="http://schemas.microsoft.com/office/drawing/2014/main" id="{E1186C80-0BA3-F4D5-05F8-CBE72728F4D6}"/>
              </a:ext>
            </a:extLst>
          </p:cNvPr>
          <p:cNvSpPr txBox="1"/>
          <p:nvPr/>
        </p:nvSpPr>
        <p:spPr>
          <a:xfrm>
            <a:off x="155541" y="1243148"/>
            <a:ext cx="11552549" cy="1938992"/>
          </a:xfrm>
          <a:prstGeom prst="rect">
            <a:avLst/>
          </a:prstGeom>
          <a:noFill/>
        </p:spPr>
        <p:txBody>
          <a:bodyPr wrap="square">
            <a:spAutoFit/>
          </a:bodyPr>
          <a:lstStyle/>
          <a:p>
            <a:r>
              <a:rPr lang="en-US" sz="2000" dirty="0">
                <a:solidFill>
                  <a:schemeClr val="tx1">
                    <a:lumMod val="65000"/>
                    <a:lumOff val="35000"/>
                  </a:schemeClr>
                </a:solidFill>
                <a:effectLst/>
              </a:rPr>
              <a:t>Transaction management is important while writing persistence layer code for maintaining database integrity and consistency. If transaction management is not done properly, database may get corrupted and left in an inconsistent state. This can be done in following two ways: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Programmatic transaction management</a:t>
            </a:r>
            <a:r>
              <a:rPr lang="en-US" sz="2000" dirty="0">
                <a:solidFill>
                  <a:schemeClr val="tx1">
                    <a:lumMod val="65000"/>
                    <a:lumOff val="35000"/>
                  </a:schemeClr>
                </a:solidFill>
                <a:effectLst/>
              </a:rPr>
              <a:t> : In programmatic transaction management, the following code to manage transactions is written in each method which needs transaction:</a:t>
            </a:r>
          </a:p>
        </p:txBody>
      </p:sp>
      <p:sp>
        <p:nvSpPr>
          <p:cNvPr id="9" name="TextBox 8">
            <a:extLst>
              <a:ext uri="{FF2B5EF4-FFF2-40B4-BE49-F238E27FC236}">
                <a16:creationId xmlns:a16="http://schemas.microsoft.com/office/drawing/2014/main" id="{A3E29F27-71DE-E4BF-A771-713238F050DF}"/>
              </a:ext>
            </a:extLst>
          </p:cNvPr>
          <p:cNvSpPr txBox="1"/>
          <p:nvPr/>
        </p:nvSpPr>
        <p:spPr>
          <a:xfrm>
            <a:off x="531828" y="3494028"/>
            <a:ext cx="10912311" cy="2862322"/>
          </a:xfrm>
          <a:prstGeom prst="rect">
            <a:avLst/>
          </a:prstGeom>
          <a:noFill/>
        </p:spPr>
        <p:txBody>
          <a:bodyPr wrap="square">
            <a:spAutoFit/>
          </a:bodyPr>
          <a:lstStyle/>
          <a:p>
            <a:r>
              <a:rPr lang="en-IN" dirty="0"/>
              <a:t>Transaction </a:t>
            </a:r>
            <a:r>
              <a:rPr lang="en-IN" dirty="0" err="1"/>
              <a:t>transaction</a:t>
            </a:r>
            <a:r>
              <a:rPr lang="en-IN" dirty="0"/>
              <a:t> = </a:t>
            </a:r>
            <a:r>
              <a:rPr lang="en-IN" dirty="0" err="1"/>
              <a:t>entityManager.getTransaction</a:t>
            </a:r>
            <a:r>
              <a:rPr lang="en-IN" dirty="0"/>
              <a:t>()                  </a:t>
            </a:r>
          </a:p>
          <a:p>
            <a:r>
              <a:rPr lang="en-IN" dirty="0"/>
              <a:t>try{  </a:t>
            </a:r>
          </a:p>
          <a:p>
            <a:r>
              <a:rPr lang="en-IN" dirty="0"/>
              <a:t>   </a:t>
            </a:r>
            <a:r>
              <a:rPr lang="en-IN" dirty="0" err="1"/>
              <a:t>transaction.begin</a:t>
            </a:r>
            <a:r>
              <a:rPr lang="en-IN" dirty="0"/>
              <a:t>();                   </a:t>
            </a:r>
          </a:p>
          <a:p>
            <a:r>
              <a:rPr lang="en-IN" dirty="0"/>
              <a:t>   // business logic                  </a:t>
            </a:r>
          </a:p>
          <a:p>
            <a:r>
              <a:rPr lang="en-IN" dirty="0"/>
              <a:t>   </a:t>
            </a:r>
            <a:r>
              <a:rPr lang="en-IN" dirty="0" err="1"/>
              <a:t>transaction.commit</a:t>
            </a:r>
            <a:r>
              <a:rPr lang="en-IN" dirty="0"/>
              <a:t>();  </a:t>
            </a:r>
          </a:p>
          <a:p>
            <a:r>
              <a:rPr lang="en-IN" dirty="0"/>
              <a:t>}                  </a:t>
            </a:r>
          </a:p>
          <a:p>
            <a:r>
              <a:rPr lang="en-IN" dirty="0"/>
              <a:t>catch(Exception exception){                     </a:t>
            </a:r>
          </a:p>
          <a:p>
            <a:r>
              <a:rPr lang="en-IN" dirty="0"/>
              <a:t>   </a:t>
            </a:r>
            <a:r>
              <a:rPr lang="en-IN" dirty="0" err="1"/>
              <a:t>transaction.rollback</a:t>
            </a:r>
            <a:r>
              <a:rPr lang="en-IN" dirty="0"/>
              <a:t>();  </a:t>
            </a:r>
          </a:p>
          <a:p>
            <a:r>
              <a:rPr lang="en-IN" dirty="0"/>
              <a:t>   throw exception;                  </a:t>
            </a:r>
          </a:p>
          <a:p>
            <a:r>
              <a:rPr lang="en-IN" dirty="0"/>
              <a:t>}</a:t>
            </a:r>
          </a:p>
        </p:txBody>
      </p:sp>
    </p:spTree>
    <p:extLst>
      <p:ext uri="{BB962C8B-B14F-4D97-AF65-F5344CB8AC3E}">
        <p14:creationId xmlns:p14="http://schemas.microsoft.com/office/powerpoint/2010/main" val="15974141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760E61-63C8-F926-A639-B1D452933D8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68F9C0-E542-81E8-FF1A-08761C3F4EBF}"/>
              </a:ext>
            </a:extLst>
          </p:cNvPr>
          <p:cNvSpPr>
            <a:spLocks noGrp="1"/>
          </p:cNvSpPr>
          <p:nvPr>
            <p:ph type="sldNum" sz="quarter" idx="12"/>
          </p:nvPr>
        </p:nvSpPr>
        <p:spPr/>
        <p:txBody>
          <a:bodyPr/>
          <a:lstStyle/>
          <a:p>
            <a:fld id="{4A777409-9C5A-4B07-8E32-19F22F7D558C}" type="slidenum">
              <a:rPr lang="en-IN" smtClean="0"/>
              <a:t>59</a:t>
            </a:fld>
            <a:endParaRPr lang="en-IN" dirty="0"/>
          </a:p>
        </p:txBody>
      </p:sp>
      <p:sp>
        <p:nvSpPr>
          <p:cNvPr id="5" name="TextBox 4">
            <a:extLst>
              <a:ext uri="{FF2B5EF4-FFF2-40B4-BE49-F238E27FC236}">
                <a16:creationId xmlns:a16="http://schemas.microsoft.com/office/drawing/2014/main" id="{B1BA6F98-B6C7-08C1-24F4-34891B653A94}"/>
              </a:ext>
            </a:extLst>
          </p:cNvPr>
          <p:cNvSpPr txBox="1"/>
          <p:nvPr/>
        </p:nvSpPr>
        <p:spPr>
          <a:xfrm>
            <a:off x="743931" y="734101"/>
            <a:ext cx="10521099" cy="2246769"/>
          </a:xfrm>
          <a:prstGeom prst="rect">
            <a:avLst/>
          </a:prstGeom>
          <a:noFill/>
        </p:spPr>
        <p:txBody>
          <a:bodyPr wrap="square">
            <a:spAutoFit/>
          </a:bodyPr>
          <a:lstStyle/>
          <a:p>
            <a:r>
              <a:rPr lang="en-US" sz="2000" dirty="0">
                <a:solidFill>
                  <a:schemeClr val="tx1">
                    <a:lumMod val="65000"/>
                    <a:lumOff val="35000"/>
                  </a:schemeClr>
                </a:solidFill>
                <a:effectLst/>
              </a:rPr>
              <a:t>As this code is repeated in each of the methods which need transaction, this way of transaction management is not preferred.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Declarative transaction management</a:t>
            </a:r>
            <a:r>
              <a:rPr lang="en-US" sz="2000" dirty="0">
                <a:solidFill>
                  <a:schemeClr val="tx1">
                    <a:lumMod val="65000"/>
                    <a:lumOff val="35000"/>
                  </a:schemeClr>
                </a:solidFill>
                <a:effectLst/>
              </a:rPr>
              <a:t> : In declarative transaction management code to manage transactions is separated from your business logic. This makes transaction management easier. So this way is usually preferred for transaction management. This is done using </a:t>
            </a:r>
            <a:r>
              <a:rPr lang="en-US" sz="2000" b="1" dirty="0">
                <a:solidFill>
                  <a:schemeClr val="tx1">
                    <a:lumMod val="65000"/>
                    <a:lumOff val="35000"/>
                  </a:schemeClr>
                </a:solidFill>
                <a:effectLst/>
              </a:rPr>
              <a:t>@Transactional</a:t>
            </a:r>
            <a:r>
              <a:rPr lang="en-US" sz="2000" dirty="0">
                <a:solidFill>
                  <a:schemeClr val="tx1">
                    <a:lumMod val="65000"/>
                    <a:lumOff val="35000"/>
                  </a:schemeClr>
                </a:solidFill>
                <a:effectLst/>
              </a:rPr>
              <a:t> annotation which you have already seen in the previous demo.</a:t>
            </a:r>
          </a:p>
        </p:txBody>
      </p:sp>
      <p:sp>
        <p:nvSpPr>
          <p:cNvPr id="7" name="TextBox 6">
            <a:extLst>
              <a:ext uri="{FF2B5EF4-FFF2-40B4-BE49-F238E27FC236}">
                <a16:creationId xmlns:a16="http://schemas.microsoft.com/office/drawing/2014/main" id="{03AFF530-1A1A-8FBC-7421-401DC9E9271C}"/>
              </a:ext>
            </a:extLst>
          </p:cNvPr>
          <p:cNvSpPr txBox="1"/>
          <p:nvPr/>
        </p:nvSpPr>
        <p:spPr>
          <a:xfrm>
            <a:off x="743930" y="3267009"/>
            <a:ext cx="10973587" cy="1631216"/>
          </a:xfrm>
          <a:prstGeom prst="rect">
            <a:avLst/>
          </a:prstGeom>
          <a:noFill/>
        </p:spPr>
        <p:txBody>
          <a:bodyPr wrap="square">
            <a:spAutoFit/>
          </a:bodyPr>
          <a:lstStyle/>
          <a:p>
            <a:r>
              <a:rPr lang="en-US" sz="2000" dirty="0">
                <a:solidFill>
                  <a:schemeClr val="tx1">
                    <a:lumMod val="65000"/>
                    <a:lumOff val="35000"/>
                  </a:schemeClr>
                </a:solidFill>
              </a:rPr>
              <a:t>You can annotate a class or its transactional methods with @Transactional annotation. When it is used at class level, then all its public methods become transactional. Otherwise, only those methods of the class which are annotated with this annotation becomes transactional. If this annotation is placed at class level as well as method level then method level definition overrides the class definition. It can be used at class level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822351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279A8-0247-5805-CC75-FE4F7A0E553B}"/>
              </a:ext>
            </a:extLst>
          </p:cNvPr>
          <p:cNvSpPr>
            <a:spLocks noGrp="1"/>
          </p:cNvSpPr>
          <p:nvPr>
            <p:ph type="title"/>
          </p:nvPr>
        </p:nvSpPr>
        <p:spPr>
          <a:xfrm>
            <a:off x="838200" y="681037"/>
            <a:ext cx="10515600" cy="1325563"/>
          </a:xfrm>
        </p:spPr>
        <p:txBody>
          <a:bodyPr/>
          <a:lstStyle/>
          <a:p>
            <a:pPr algn="ctr"/>
            <a:r>
              <a:rPr lang="en-IN" b="1" dirty="0"/>
              <a:t>Object Relational Mapping </a:t>
            </a:r>
            <a:br>
              <a:rPr lang="en-IN" b="1" dirty="0"/>
            </a:br>
            <a:endParaRPr lang="en-IN" dirty="0"/>
          </a:p>
        </p:txBody>
      </p:sp>
      <p:sp>
        <p:nvSpPr>
          <p:cNvPr id="3" name="Content Placeholder 2">
            <a:extLst>
              <a:ext uri="{FF2B5EF4-FFF2-40B4-BE49-F238E27FC236}">
                <a16:creationId xmlns:a16="http://schemas.microsoft.com/office/drawing/2014/main" id="{2A6AC2FF-3AB7-14E9-565F-D8C27FBF161A}"/>
              </a:ext>
            </a:extLst>
          </p:cNvPr>
          <p:cNvSpPr>
            <a:spLocks noGrp="1"/>
          </p:cNvSpPr>
          <p:nvPr>
            <p:ph idx="1"/>
          </p:nvPr>
        </p:nvSpPr>
        <p:spPr>
          <a:xfrm>
            <a:off x="838200" y="1589955"/>
            <a:ext cx="10515600" cy="4351338"/>
          </a:xfrm>
        </p:spPr>
        <p:txBody>
          <a:bodyPr>
            <a:normAutofit/>
          </a:bodyPr>
          <a:lstStyle/>
          <a:p>
            <a:pPr marL="0" indent="0">
              <a:buNone/>
            </a:pPr>
            <a:r>
              <a:rPr lang="en-US" sz="2000" dirty="0">
                <a:solidFill>
                  <a:schemeClr val="tx1">
                    <a:lumMod val="65000"/>
                    <a:lumOff val="35000"/>
                  </a:schemeClr>
                </a:solidFill>
                <a:effectLst/>
              </a:rPr>
              <a:t>You already know how to use JDBC for developing persistence layer of an application. The JDBC code involves both Java objects (object model) and SQL queries (relational model). This makes it difficult to use because object model needs to be converted to relational model and vice versa. For example, for executing SQL select query the values present in Java object needs to be copied into SQL query but this conversion is not easy because of paradigm mismatch between object and relational model. This paradigm mismatch is called as </a:t>
            </a:r>
            <a:r>
              <a:rPr lang="en-US" sz="2000" b="1" dirty="0">
                <a:solidFill>
                  <a:schemeClr val="tx1">
                    <a:lumMod val="65000"/>
                    <a:lumOff val="35000"/>
                  </a:schemeClr>
                </a:solidFill>
                <a:effectLst/>
              </a:rPr>
              <a:t>Object-Relational Impedance Mismatch</a:t>
            </a:r>
            <a:r>
              <a:rPr lang="en-US" sz="2000" dirty="0">
                <a:solidFill>
                  <a:schemeClr val="tx1">
                    <a:lumMod val="65000"/>
                    <a:lumOff val="35000"/>
                  </a:schemeClr>
                </a:solidFill>
                <a:effectLst/>
              </a:rPr>
              <a:t> and it exposes following problems :</a:t>
            </a:r>
          </a:p>
          <a:p>
            <a:pPr marL="0" indent="0">
              <a:buNone/>
            </a:pPr>
            <a:r>
              <a:rPr lang="en-US" sz="2000" b="1" dirty="0">
                <a:solidFill>
                  <a:schemeClr val="tx1">
                    <a:lumMod val="65000"/>
                    <a:lumOff val="35000"/>
                  </a:schemeClr>
                </a:solidFill>
                <a:effectLst/>
              </a:rPr>
              <a:t>Problem of Granularity</a:t>
            </a:r>
            <a:endParaRPr lang="en-US" sz="2000" dirty="0">
              <a:solidFill>
                <a:schemeClr val="tx1">
                  <a:lumMod val="65000"/>
                  <a:lumOff val="35000"/>
                </a:schemeClr>
              </a:solidFill>
              <a:effectLst/>
            </a:endParaRPr>
          </a:p>
          <a:p>
            <a:pPr marL="0" indent="0">
              <a:buNone/>
            </a:pPr>
            <a:r>
              <a:rPr lang="en-US" sz="2000" dirty="0">
                <a:solidFill>
                  <a:schemeClr val="tx1">
                    <a:lumMod val="65000"/>
                    <a:lumOff val="35000"/>
                  </a:schemeClr>
                </a:solidFill>
                <a:effectLst/>
              </a:rPr>
              <a:t>This problem is that in object model, data can be present in more than one object but in relational model it is present in one table, </a:t>
            </a:r>
            <a:r>
              <a:rPr lang="en-US" sz="2000" dirty="0" err="1">
                <a:solidFill>
                  <a:schemeClr val="tx1">
                    <a:lumMod val="65000"/>
                    <a:lumOff val="35000"/>
                  </a:schemeClr>
                </a:solidFill>
                <a:effectLst/>
              </a:rPr>
              <a:t>i.e</a:t>
            </a:r>
            <a:r>
              <a:rPr lang="en-US" sz="2000" dirty="0">
                <a:solidFill>
                  <a:schemeClr val="tx1">
                    <a:lumMod val="65000"/>
                    <a:lumOff val="35000"/>
                  </a:schemeClr>
                </a:solidFill>
                <a:effectLst/>
              </a:rPr>
              <a:t> the object model is more granular than the relational model. For example, in object model you can have two separate classes, one for customer and the other for his address but in relational model, data about customer and his address can be stored in single table as shown below:</a:t>
            </a:r>
          </a:p>
          <a:p>
            <a:pPr marL="0" indent="0">
              <a:buNone/>
            </a:pPr>
            <a:r>
              <a:rPr lang="en-US" sz="2000" dirty="0">
                <a:solidFill>
                  <a:schemeClr val="tx1">
                    <a:lumMod val="65000"/>
                    <a:lumOff val="35000"/>
                  </a:schemeClr>
                </a:solidFill>
                <a:effectLst/>
              </a:rPr>
              <a:t> </a:t>
            </a:r>
          </a:p>
          <a:p>
            <a:pPr marL="0" indent="0">
              <a:buNone/>
            </a:pPr>
            <a:endParaRPr lang="en-IN" sz="2000" dirty="0"/>
          </a:p>
        </p:txBody>
      </p:sp>
      <p:sp>
        <p:nvSpPr>
          <p:cNvPr id="4" name="Footer Placeholder 3">
            <a:extLst>
              <a:ext uri="{FF2B5EF4-FFF2-40B4-BE49-F238E27FC236}">
                <a16:creationId xmlns:a16="http://schemas.microsoft.com/office/drawing/2014/main" id="{92D56229-C7C6-2E83-C206-EBA73ECA290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C91FF222-27CF-5212-F139-2D00705F1FD6}"/>
              </a:ext>
            </a:extLst>
          </p:cNvPr>
          <p:cNvSpPr>
            <a:spLocks noGrp="1"/>
          </p:cNvSpPr>
          <p:nvPr>
            <p:ph type="sldNum" sz="quarter" idx="12"/>
          </p:nvPr>
        </p:nvSpPr>
        <p:spPr/>
        <p:txBody>
          <a:bodyPr/>
          <a:lstStyle/>
          <a:p>
            <a:fld id="{4A777409-9C5A-4B07-8E32-19F22F7D558C}" type="slidenum">
              <a:rPr lang="en-IN" smtClean="0"/>
              <a:t>6</a:t>
            </a:fld>
            <a:endParaRPr lang="en-IN" dirty="0"/>
          </a:p>
        </p:txBody>
      </p:sp>
    </p:spTree>
    <p:extLst>
      <p:ext uri="{BB962C8B-B14F-4D97-AF65-F5344CB8AC3E}">
        <p14:creationId xmlns:p14="http://schemas.microsoft.com/office/powerpoint/2010/main" val="40485588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3EFF3-3A4C-D001-1596-E7FE2051DF0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6859685-AD77-25D8-0A7D-D21212A54FE7}"/>
              </a:ext>
            </a:extLst>
          </p:cNvPr>
          <p:cNvSpPr>
            <a:spLocks noGrp="1"/>
          </p:cNvSpPr>
          <p:nvPr>
            <p:ph type="sldNum" sz="quarter" idx="12"/>
          </p:nvPr>
        </p:nvSpPr>
        <p:spPr/>
        <p:txBody>
          <a:bodyPr/>
          <a:lstStyle/>
          <a:p>
            <a:fld id="{4A777409-9C5A-4B07-8E32-19F22F7D558C}" type="slidenum">
              <a:rPr lang="en-IN" smtClean="0"/>
              <a:t>60</a:t>
            </a:fld>
            <a:endParaRPr lang="en-IN" dirty="0"/>
          </a:p>
        </p:txBody>
      </p:sp>
      <p:sp>
        <p:nvSpPr>
          <p:cNvPr id="5" name="TextBox 4">
            <a:extLst>
              <a:ext uri="{FF2B5EF4-FFF2-40B4-BE49-F238E27FC236}">
                <a16:creationId xmlns:a16="http://schemas.microsoft.com/office/drawing/2014/main" id="{875E7B3E-DA51-365B-00B6-A62D24625781}"/>
              </a:ext>
            </a:extLst>
          </p:cNvPr>
          <p:cNvSpPr txBox="1"/>
          <p:nvPr/>
        </p:nvSpPr>
        <p:spPr>
          <a:xfrm>
            <a:off x="881405" y="561516"/>
            <a:ext cx="10609869" cy="2031325"/>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CustomerDao</a:t>
            </a:r>
            <a:r>
              <a:rPr lang="en-IN" dirty="0"/>
              <a:t> </a:t>
            </a:r>
            <a:r>
              <a:rPr lang="en-IN" dirty="0" err="1"/>
              <a:t>customerDao</a:t>
            </a:r>
            <a:r>
              <a:rPr lang="en-IN" dirty="0"/>
              <a:t>;</a:t>
            </a:r>
          </a:p>
          <a:p>
            <a:r>
              <a:rPr lang="en-IN" dirty="0"/>
              <a:t>    //rest of the code</a:t>
            </a:r>
          </a:p>
          <a:p>
            <a:r>
              <a:rPr lang="en-IN" dirty="0"/>
              <a:t>}</a:t>
            </a:r>
          </a:p>
        </p:txBody>
      </p:sp>
    </p:spTree>
    <p:extLst>
      <p:ext uri="{BB962C8B-B14F-4D97-AF65-F5344CB8AC3E}">
        <p14:creationId xmlns:p14="http://schemas.microsoft.com/office/powerpoint/2010/main" val="8109636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35E37D-760A-2E15-9D7F-9888815B32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471E683-C542-ADBC-DD8E-132C47D9B4E4}"/>
              </a:ext>
            </a:extLst>
          </p:cNvPr>
          <p:cNvSpPr>
            <a:spLocks noGrp="1"/>
          </p:cNvSpPr>
          <p:nvPr>
            <p:ph type="sldNum" sz="quarter" idx="12"/>
          </p:nvPr>
        </p:nvSpPr>
        <p:spPr/>
        <p:txBody>
          <a:bodyPr/>
          <a:lstStyle/>
          <a:p>
            <a:fld id="{4A777409-9C5A-4B07-8E32-19F22F7D558C}" type="slidenum">
              <a:rPr lang="en-IN" smtClean="0"/>
              <a:t>61</a:t>
            </a:fld>
            <a:endParaRPr lang="en-IN" dirty="0"/>
          </a:p>
        </p:txBody>
      </p:sp>
      <p:sp>
        <p:nvSpPr>
          <p:cNvPr id="5" name="TextBox 4">
            <a:extLst>
              <a:ext uri="{FF2B5EF4-FFF2-40B4-BE49-F238E27FC236}">
                <a16:creationId xmlns:a16="http://schemas.microsoft.com/office/drawing/2014/main" id="{88FC917C-FAEF-916E-A101-5045E07EE17D}"/>
              </a:ext>
            </a:extLst>
          </p:cNvPr>
          <p:cNvSpPr txBox="1"/>
          <p:nvPr/>
        </p:nvSpPr>
        <p:spPr>
          <a:xfrm>
            <a:off x="989029" y="541197"/>
            <a:ext cx="11096134" cy="461665"/>
          </a:xfrm>
          <a:prstGeom prst="rect">
            <a:avLst/>
          </a:prstGeom>
          <a:noFill/>
        </p:spPr>
        <p:txBody>
          <a:bodyPr wrap="square">
            <a:spAutoFit/>
          </a:bodyPr>
          <a:lstStyle/>
          <a:p>
            <a:r>
              <a:rPr lang="en-US" sz="2400" b="1" dirty="0"/>
              <a:t>Update Operation using JPA with Spring Boot - Demo </a:t>
            </a:r>
          </a:p>
        </p:txBody>
      </p:sp>
      <p:sp>
        <p:nvSpPr>
          <p:cNvPr id="7" name="TextBox 6">
            <a:extLst>
              <a:ext uri="{FF2B5EF4-FFF2-40B4-BE49-F238E27FC236}">
                <a16:creationId xmlns:a16="http://schemas.microsoft.com/office/drawing/2014/main" id="{1DA879F7-F66C-7336-F0CC-5BFC50347095}"/>
              </a:ext>
            </a:extLst>
          </p:cNvPr>
          <p:cNvSpPr txBox="1"/>
          <p:nvPr/>
        </p:nvSpPr>
        <p:spPr>
          <a:xfrm>
            <a:off x="437954" y="1206160"/>
            <a:ext cx="11096134" cy="2246769"/>
          </a:xfrm>
          <a:prstGeom prst="rect">
            <a:avLst/>
          </a:prstGeom>
          <a:noFill/>
        </p:spPr>
        <p:txBody>
          <a:bodyPr wrap="square">
            <a:spAutoFit/>
          </a:bodyPr>
          <a:lstStyle/>
          <a:p>
            <a:r>
              <a:rPr lang="en-US" sz="2000" b="1" dirty="0">
                <a:solidFill>
                  <a:schemeClr val="tx1">
                    <a:lumMod val="65000"/>
                    <a:lumOff val="35000"/>
                  </a:schemeClr>
                </a:solidFill>
                <a:effectLst/>
              </a:rPr>
              <a:t>Objective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To perform update operation using JPA with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Open the project created in the previous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a:t>
            </a:r>
            <a:r>
              <a:rPr lang="en-US" sz="2000" dirty="0" err="1">
                <a:solidFill>
                  <a:schemeClr val="tx1">
                    <a:lumMod val="65000"/>
                    <a:lumOff val="35000"/>
                  </a:schemeClr>
                </a:solidFill>
                <a:effectLst/>
              </a:rPr>
              <a:t>updateCustomer</a:t>
            </a:r>
            <a:r>
              <a:rPr lang="en-US" sz="2000" dirty="0">
                <a:solidFill>
                  <a:schemeClr val="tx1">
                    <a:lumMod val="65000"/>
                    <a:lumOff val="35000"/>
                  </a:schemeClr>
                </a:solidFill>
                <a:effectLst/>
              </a:rPr>
              <a:t>() method to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interface as shown below:</a:t>
            </a:r>
          </a:p>
        </p:txBody>
      </p:sp>
      <p:sp>
        <p:nvSpPr>
          <p:cNvPr id="9" name="TextBox 8">
            <a:extLst>
              <a:ext uri="{FF2B5EF4-FFF2-40B4-BE49-F238E27FC236}">
                <a16:creationId xmlns:a16="http://schemas.microsoft.com/office/drawing/2014/main" id="{3ED15504-1178-BE62-6BD2-CBD1A1D4983E}"/>
              </a:ext>
            </a:extLst>
          </p:cNvPr>
          <p:cNvSpPr txBox="1"/>
          <p:nvPr/>
        </p:nvSpPr>
        <p:spPr>
          <a:xfrm>
            <a:off x="437954" y="3906283"/>
            <a:ext cx="11006186" cy="1477328"/>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a:t>
            </a:r>
          </a:p>
          <a:p>
            <a:r>
              <a:rPr lang="en-IN" dirty="0"/>
              <a:t>	public Integer </a:t>
            </a:r>
            <a:r>
              <a:rPr lang="en-IN" dirty="0" err="1"/>
              <a:t>updateCustomer</a:t>
            </a:r>
            <a:r>
              <a:rPr lang="en-IN" dirty="0"/>
              <a:t>(Integer </a:t>
            </a:r>
            <a:r>
              <a:rPr lang="en-IN" dirty="0" err="1"/>
              <a:t>customerId</a:t>
            </a:r>
            <a:r>
              <a:rPr lang="en-IN" dirty="0"/>
              <a:t>, String </a:t>
            </a:r>
            <a:r>
              <a:rPr lang="en-IN" dirty="0" err="1"/>
              <a:t>emailId</a:t>
            </a:r>
            <a:r>
              <a:rPr lang="en-IN" dirty="0"/>
              <a:t>);</a:t>
            </a:r>
          </a:p>
          <a:p>
            <a:r>
              <a:rPr lang="en-IN" dirty="0"/>
              <a:t>}</a:t>
            </a:r>
          </a:p>
        </p:txBody>
      </p:sp>
    </p:spTree>
    <p:extLst>
      <p:ext uri="{BB962C8B-B14F-4D97-AF65-F5344CB8AC3E}">
        <p14:creationId xmlns:p14="http://schemas.microsoft.com/office/powerpoint/2010/main" val="9559562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EFF337-305B-8F54-09F2-5F4F788C9B1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F5DD06-670A-EA45-E5CF-838BE7FA8024}"/>
              </a:ext>
            </a:extLst>
          </p:cNvPr>
          <p:cNvSpPr>
            <a:spLocks noGrp="1"/>
          </p:cNvSpPr>
          <p:nvPr>
            <p:ph type="sldNum" sz="quarter" idx="12"/>
          </p:nvPr>
        </p:nvSpPr>
        <p:spPr/>
        <p:txBody>
          <a:bodyPr/>
          <a:lstStyle/>
          <a:p>
            <a:fld id="{4A777409-9C5A-4B07-8E32-19F22F7D558C}" type="slidenum">
              <a:rPr lang="en-IN" smtClean="0"/>
              <a:t>62</a:t>
            </a:fld>
            <a:endParaRPr lang="en-IN" dirty="0"/>
          </a:p>
        </p:txBody>
      </p:sp>
      <p:sp>
        <p:nvSpPr>
          <p:cNvPr id="5" name="TextBox 4">
            <a:extLst>
              <a:ext uri="{FF2B5EF4-FFF2-40B4-BE49-F238E27FC236}">
                <a16:creationId xmlns:a16="http://schemas.microsoft.com/office/drawing/2014/main" id="{B924B50E-337D-C359-7154-1344A16F3745}"/>
              </a:ext>
            </a:extLst>
          </p:cNvPr>
          <p:cNvSpPr txBox="1"/>
          <p:nvPr/>
        </p:nvSpPr>
        <p:spPr>
          <a:xfrm>
            <a:off x="989028" y="628941"/>
            <a:ext cx="10364771" cy="707886"/>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Implement the </a:t>
            </a:r>
            <a:r>
              <a:rPr lang="en-US" sz="2000" dirty="0" err="1">
                <a:solidFill>
                  <a:schemeClr val="tx1">
                    <a:lumMod val="65000"/>
                    <a:lumOff val="35000"/>
                  </a:schemeClr>
                </a:solidFill>
              </a:rPr>
              <a:t>updateCustomer</a:t>
            </a:r>
            <a:r>
              <a:rPr lang="en-US" sz="2000" dirty="0">
                <a:solidFill>
                  <a:schemeClr val="tx1">
                    <a:lumMod val="65000"/>
                    <a:lumOff val="35000"/>
                  </a:schemeClr>
                </a:solidFill>
              </a:rPr>
              <a:t>() method to update customer </a:t>
            </a:r>
            <a:r>
              <a:rPr lang="en-US" sz="2000" dirty="0" err="1">
                <a:solidFill>
                  <a:schemeClr val="tx1">
                    <a:lumMod val="65000"/>
                    <a:lumOff val="35000"/>
                  </a:schemeClr>
                </a:solidFill>
              </a:rPr>
              <a:t>emailId</a:t>
            </a:r>
            <a:r>
              <a:rPr lang="en-US" sz="2000" dirty="0">
                <a:solidFill>
                  <a:schemeClr val="tx1">
                    <a:lumMod val="65000"/>
                    <a:lumOff val="35000"/>
                  </a:schemeClr>
                </a:solidFill>
              </a:rPr>
              <a:t> in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A1C79B3-1DC5-48C8-49EF-79384EE0AF30}"/>
              </a:ext>
            </a:extLst>
          </p:cNvPr>
          <p:cNvSpPr txBox="1"/>
          <p:nvPr/>
        </p:nvSpPr>
        <p:spPr>
          <a:xfrm>
            <a:off x="603316" y="1336827"/>
            <a:ext cx="12009747" cy="5355312"/>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a:t>
            </a:r>
          </a:p>
          <a:p>
            <a:r>
              <a:rPr lang="en-IN" dirty="0"/>
              <a:t>		</a:t>
            </a:r>
            <a:r>
              <a:rPr lang="en-IN" dirty="0" err="1"/>
              <a:t>CustomerDTO</a:t>
            </a:r>
            <a:r>
              <a:rPr lang="en-IN" dirty="0"/>
              <a:t> </a:t>
            </a:r>
            <a:r>
              <a:rPr lang="en-IN" dirty="0" err="1"/>
              <a:t>customerDTO</a:t>
            </a:r>
            <a:r>
              <a:rPr lang="en-IN" dirty="0"/>
              <a:t> = null;</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if (customer != null) {</a:t>
            </a:r>
          </a:p>
          <a:p>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customerDTO.setCustomerType</a:t>
            </a:r>
            <a:r>
              <a:rPr lang="en-IN" dirty="0"/>
              <a:t>(</a:t>
            </a:r>
            <a:r>
              <a:rPr lang="en-IN" dirty="0" err="1"/>
              <a:t>customer.getCustomerType</a:t>
            </a:r>
            <a:r>
              <a:rPr lang="en-IN" dirty="0"/>
              <a:t>());</a:t>
            </a:r>
          </a:p>
          <a:p>
            <a:r>
              <a:rPr lang="en-IN" dirty="0"/>
              <a:t>		}</a:t>
            </a:r>
          </a:p>
          <a:p>
            <a:r>
              <a:rPr lang="en-IN" dirty="0"/>
              <a:t>		return </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26898354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DF5A69-06C4-079E-A830-8D5C220726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698668-3890-D983-3230-E4860834A29F}"/>
              </a:ext>
            </a:extLst>
          </p:cNvPr>
          <p:cNvSpPr>
            <a:spLocks noGrp="1"/>
          </p:cNvSpPr>
          <p:nvPr>
            <p:ph type="sldNum" sz="quarter" idx="12"/>
          </p:nvPr>
        </p:nvSpPr>
        <p:spPr/>
        <p:txBody>
          <a:bodyPr/>
          <a:lstStyle/>
          <a:p>
            <a:fld id="{4A777409-9C5A-4B07-8E32-19F22F7D558C}" type="slidenum">
              <a:rPr lang="en-IN" smtClean="0"/>
              <a:t>63</a:t>
            </a:fld>
            <a:endParaRPr lang="en-IN" dirty="0"/>
          </a:p>
        </p:txBody>
      </p:sp>
      <p:sp>
        <p:nvSpPr>
          <p:cNvPr id="5" name="TextBox 4">
            <a:extLst>
              <a:ext uri="{FF2B5EF4-FFF2-40B4-BE49-F238E27FC236}">
                <a16:creationId xmlns:a16="http://schemas.microsoft.com/office/drawing/2014/main" id="{A0A928FC-B0B9-13A6-6B26-117AE43F8E20}"/>
              </a:ext>
            </a:extLst>
          </p:cNvPr>
          <p:cNvSpPr txBox="1"/>
          <p:nvPr/>
        </p:nvSpPr>
        <p:spPr>
          <a:xfrm>
            <a:off x="380214" y="854520"/>
            <a:ext cx="11811786" cy="5355312"/>
          </a:xfrm>
          <a:prstGeom prst="rect">
            <a:avLst/>
          </a:prstGeom>
          <a:noFill/>
        </p:spPr>
        <p:txBody>
          <a:bodyPr wrap="square">
            <a:spAutoFit/>
          </a:bodyPr>
          <a:lstStyle/>
          <a:p>
            <a:r>
              <a:rPr lang="en-IN" dirty="0"/>
              <a:t>@Override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a:t>
            </a:r>
          </a:p>
          <a:p>
            <a:r>
              <a:rPr lang="en-IN" dirty="0"/>
              <a:t>		Customer </a:t>
            </a:r>
            <a:r>
              <a:rPr lang="en-IN" dirty="0" err="1"/>
              <a:t>customer</a:t>
            </a:r>
            <a:r>
              <a:rPr lang="en-IN" dirty="0"/>
              <a:t> = new Customer();</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customer.setCustomerType</a:t>
            </a:r>
            <a:r>
              <a:rPr lang="en-IN" dirty="0"/>
              <a:t>(</a:t>
            </a:r>
            <a:r>
              <a:rPr lang="en-IN" dirty="0" err="1"/>
              <a:t>customerDTO.getCustomerType</a:t>
            </a:r>
            <a:r>
              <a:rPr lang="en-IN" dirty="0"/>
              <a:t>());</a:t>
            </a:r>
          </a:p>
          <a:p>
            <a:r>
              <a:rPr lang="en-IN" dirty="0"/>
              <a:t>		</a:t>
            </a:r>
            <a:r>
              <a:rPr lang="en-IN" dirty="0" err="1"/>
              <a:t>entityManager.persist</a:t>
            </a:r>
            <a:r>
              <a:rPr lang="en-IN" dirty="0"/>
              <a:t>(customer);</a:t>
            </a:r>
          </a:p>
          <a:p>
            <a:r>
              <a:rPr lang="en-IN" dirty="0"/>
              <a:t>	}</a:t>
            </a:r>
          </a:p>
          <a:p>
            <a:r>
              <a:rPr lang="en-IN" dirty="0"/>
              <a:t>	@Override</a:t>
            </a:r>
          </a:p>
          <a:p>
            <a:r>
              <a:rPr lang="en-IN" dirty="0"/>
              <a:t>	public Integer </a:t>
            </a:r>
            <a:r>
              <a:rPr lang="en-IN" dirty="0" err="1"/>
              <a:t>updateCustomer</a:t>
            </a:r>
            <a:r>
              <a:rPr lang="en-IN" dirty="0"/>
              <a:t>(Integer </a:t>
            </a:r>
            <a:r>
              <a:rPr lang="en-IN" dirty="0" err="1"/>
              <a:t>customerId</a:t>
            </a:r>
            <a:r>
              <a:rPr lang="en-IN" dirty="0"/>
              <a:t>, String </a:t>
            </a:r>
            <a:r>
              <a:rPr lang="en-IN" dirty="0" err="1"/>
              <a:t>emailId</a:t>
            </a:r>
            <a:r>
              <a:rPr lang="en-IN" dirty="0"/>
              <a:t>) {</a:t>
            </a:r>
          </a:p>
          <a:p>
            <a:r>
              <a:rPr lang="en-IN" dirty="0"/>
              <a:t>		Integer </a:t>
            </a:r>
            <a:r>
              <a:rPr lang="en-IN" dirty="0" err="1"/>
              <a:t>customerIdReturned</a:t>
            </a:r>
            <a:r>
              <a:rPr lang="en-IN" dirty="0"/>
              <a:t> = null;</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a:t>
            </a:r>
            <a:r>
              <a:rPr lang="en-IN" dirty="0" err="1"/>
              <a:t>customer.setEmailId</a:t>
            </a:r>
            <a:r>
              <a:rPr lang="en-IN" dirty="0"/>
              <a:t>(</a:t>
            </a:r>
            <a:r>
              <a:rPr lang="en-IN" dirty="0" err="1"/>
              <a:t>emailId</a:t>
            </a:r>
            <a:r>
              <a:rPr lang="en-IN" dirty="0"/>
              <a:t>);</a:t>
            </a:r>
          </a:p>
          <a:p>
            <a:r>
              <a:rPr lang="en-IN" dirty="0"/>
              <a:t>		</a:t>
            </a:r>
            <a:r>
              <a:rPr lang="en-IN" dirty="0" err="1"/>
              <a:t>customerIdReturned</a:t>
            </a:r>
            <a:r>
              <a:rPr lang="en-IN" dirty="0"/>
              <a:t> = </a:t>
            </a:r>
            <a:r>
              <a:rPr lang="en-IN" dirty="0" err="1"/>
              <a:t>customer.getCustomerId</a:t>
            </a:r>
            <a:r>
              <a:rPr lang="en-IN" dirty="0"/>
              <a:t>();</a:t>
            </a:r>
          </a:p>
          <a:p>
            <a:r>
              <a:rPr lang="en-IN" dirty="0"/>
              <a:t>		return </a:t>
            </a:r>
            <a:r>
              <a:rPr lang="en-IN" dirty="0" err="1"/>
              <a:t>customerIdReturned</a:t>
            </a:r>
            <a:r>
              <a:rPr lang="en-IN" dirty="0"/>
              <a:t>;</a:t>
            </a:r>
          </a:p>
          <a:p>
            <a:r>
              <a:rPr lang="en-IN" dirty="0"/>
              <a:t>	}</a:t>
            </a:r>
          </a:p>
          <a:p>
            <a:r>
              <a:rPr lang="en-IN" dirty="0"/>
              <a:t>}</a:t>
            </a:r>
          </a:p>
        </p:txBody>
      </p:sp>
    </p:spTree>
    <p:extLst>
      <p:ext uri="{BB962C8B-B14F-4D97-AF65-F5344CB8AC3E}">
        <p14:creationId xmlns:p14="http://schemas.microsoft.com/office/powerpoint/2010/main" val="14802957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2036DF-0009-0A23-F0C2-5D2241AB45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55FA5F-BE80-8917-5E37-A6596775AF8A}"/>
              </a:ext>
            </a:extLst>
          </p:cNvPr>
          <p:cNvSpPr>
            <a:spLocks noGrp="1"/>
          </p:cNvSpPr>
          <p:nvPr>
            <p:ph type="sldNum" sz="quarter" idx="12"/>
          </p:nvPr>
        </p:nvSpPr>
        <p:spPr/>
        <p:txBody>
          <a:bodyPr/>
          <a:lstStyle/>
          <a:p>
            <a:fld id="{4A777409-9C5A-4B07-8E32-19F22F7D558C}" type="slidenum">
              <a:rPr lang="en-IN" smtClean="0"/>
              <a:t>64</a:t>
            </a:fld>
            <a:endParaRPr lang="en-IN" dirty="0"/>
          </a:p>
        </p:txBody>
      </p:sp>
      <p:sp>
        <p:nvSpPr>
          <p:cNvPr id="5" name="TextBox 4">
            <a:extLst>
              <a:ext uri="{FF2B5EF4-FFF2-40B4-BE49-F238E27FC236}">
                <a16:creationId xmlns:a16="http://schemas.microsoft.com/office/drawing/2014/main" id="{4713F6A7-2741-EFD9-ECBD-8C73F89A3D8D}"/>
              </a:ext>
            </a:extLst>
          </p:cNvPr>
          <p:cNvSpPr txBox="1"/>
          <p:nvPr/>
        </p:nvSpPr>
        <p:spPr>
          <a:xfrm>
            <a:off x="0" y="868979"/>
            <a:ext cx="11627962" cy="3170099"/>
          </a:xfrm>
          <a:prstGeom prst="rect">
            <a:avLst/>
          </a:prstGeom>
          <a:noFill/>
        </p:spPr>
        <p:txBody>
          <a:bodyPr wrap="square">
            <a:spAutoFit/>
          </a:bodyPr>
          <a:lstStyle/>
          <a:p>
            <a:r>
              <a:rPr lang="en-US" sz="2000" dirty="0">
                <a:solidFill>
                  <a:schemeClr val="tx1">
                    <a:lumMod val="65000"/>
                    <a:lumOff val="35000"/>
                  </a:schemeClr>
                </a:solidFill>
                <a:effectLst/>
              </a:rPr>
              <a:t>In above code following points are important: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details of the customer whose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has to be updated is fetched using find() method and then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of customer is updated with new values.</a:t>
            </a:r>
          </a:p>
          <a:p>
            <a:r>
              <a:rPr lang="en-US" sz="2000" dirty="0">
                <a:solidFill>
                  <a:schemeClr val="tx1">
                    <a:lumMod val="65000"/>
                    <a:lumOff val="35000"/>
                  </a:schemeClr>
                </a:solidFill>
                <a:effectLst/>
              </a:rPr>
              <a:t>The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automatically detects the changes and when transaction is committed, the database gets updated.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entity object remains in managed state during this operation.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4</a:t>
            </a:r>
            <a:r>
              <a:rPr lang="en-US" sz="2000" dirty="0">
                <a:solidFill>
                  <a:schemeClr val="tx1">
                    <a:lumMod val="65000"/>
                    <a:lumOff val="35000"/>
                  </a:schemeClr>
                </a:solidFill>
                <a:effectLst/>
              </a:rPr>
              <a:t>: Add </a:t>
            </a:r>
            <a:r>
              <a:rPr lang="en-US" sz="2000" dirty="0" err="1">
                <a:solidFill>
                  <a:schemeClr val="tx1">
                    <a:lumMod val="65000"/>
                    <a:lumOff val="35000"/>
                  </a:schemeClr>
                </a:solidFill>
                <a:effectLst/>
              </a:rPr>
              <a:t>updateCustomer</a:t>
            </a:r>
            <a:r>
              <a:rPr lang="en-US" sz="2000" dirty="0">
                <a:solidFill>
                  <a:schemeClr val="tx1">
                    <a:lumMod val="65000"/>
                    <a:lumOff val="35000"/>
                  </a:schemeClr>
                </a:solidFill>
                <a:effectLst/>
              </a:rPr>
              <a:t>() method in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as shown below:</a:t>
            </a:r>
          </a:p>
        </p:txBody>
      </p:sp>
      <p:sp>
        <p:nvSpPr>
          <p:cNvPr id="7" name="TextBox 6">
            <a:extLst>
              <a:ext uri="{FF2B5EF4-FFF2-40B4-BE49-F238E27FC236}">
                <a16:creationId xmlns:a16="http://schemas.microsoft.com/office/drawing/2014/main" id="{A1624DEE-D514-AB59-9F05-139BA9E8B759}"/>
              </a:ext>
            </a:extLst>
          </p:cNvPr>
          <p:cNvSpPr txBox="1"/>
          <p:nvPr/>
        </p:nvSpPr>
        <p:spPr>
          <a:xfrm>
            <a:off x="181464" y="4365622"/>
            <a:ext cx="11554905" cy="1477328"/>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40880200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13F0E5-75F5-CF1A-3BBA-2F877475B8C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375EAFC-210F-CFC6-1973-5EDBA2EFD7B0}"/>
              </a:ext>
            </a:extLst>
          </p:cNvPr>
          <p:cNvSpPr>
            <a:spLocks noGrp="1"/>
          </p:cNvSpPr>
          <p:nvPr>
            <p:ph type="sldNum" sz="quarter" idx="12"/>
          </p:nvPr>
        </p:nvSpPr>
        <p:spPr/>
        <p:txBody>
          <a:bodyPr/>
          <a:lstStyle/>
          <a:p>
            <a:fld id="{4A777409-9C5A-4B07-8E32-19F22F7D558C}" type="slidenum">
              <a:rPr lang="en-IN" smtClean="0"/>
              <a:t>65</a:t>
            </a:fld>
            <a:endParaRPr lang="en-IN" dirty="0"/>
          </a:p>
        </p:txBody>
      </p:sp>
      <p:sp>
        <p:nvSpPr>
          <p:cNvPr id="5" name="TextBox 4">
            <a:extLst>
              <a:ext uri="{FF2B5EF4-FFF2-40B4-BE49-F238E27FC236}">
                <a16:creationId xmlns:a16="http://schemas.microsoft.com/office/drawing/2014/main" id="{7E99221E-617C-F296-728D-2C3695E6FF21}"/>
              </a:ext>
            </a:extLst>
          </p:cNvPr>
          <p:cNvSpPr txBox="1"/>
          <p:nvPr/>
        </p:nvSpPr>
        <p:spPr>
          <a:xfrm>
            <a:off x="923041" y="572381"/>
            <a:ext cx="10345918"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Implement </a:t>
            </a:r>
            <a:r>
              <a:rPr lang="en-US" sz="2000" dirty="0" err="1">
                <a:solidFill>
                  <a:schemeClr val="tx1">
                    <a:lumMod val="65000"/>
                    <a:lumOff val="35000"/>
                  </a:schemeClr>
                </a:solidFill>
              </a:rPr>
              <a:t>updateCustomer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717D43B-B028-AF79-7972-EE7C7A111EC6}"/>
              </a:ext>
            </a:extLst>
          </p:cNvPr>
          <p:cNvSpPr txBox="1"/>
          <p:nvPr/>
        </p:nvSpPr>
        <p:spPr>
          <a:xfrm>
            <a:off x="273377" y="1115594"/>
            <a:ext cx="12192000" cy="5909310"/>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return </a:t>
            </a:r>
            <a:r>
              <a:rPr lang="en-IN" dirty="0" err="1"/>
              <a:t>customerDTO</a:t>
            </a:r>
            <a:r>
              <a:rPr lang="en-IN" dirty="0"/>
              <a:t>;</a:t>
            </a:r>
          </a:p>
          <a:p>
            <a:r>
              <a:rPr lang="en-IN" dirty="0"/>
              <a:t>	}</a:t>
            </a:r>
          </a:p>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if (</a:t>
            </a:r>
            <a:r>
              <a:rPr lang="en-IN" dirty="0" err="1"/>
              <a:t>customerRepository.getCustomer</a:t>
            </a:r>
            <a:r>
              <a:rPr lang="en-IN" dirty="0"/>
              <a:t>(</a:t>
            </a:r>
            <a:r>
              <a:rPr lang="en-IN" dirty="0" err="1"/>
              <a:t>customerDTO.getCustomerId</a:t>
            </a:r>
            <a:r>
              <a:rPr lang="en-IN" dirty="0"/>
              <a:t>()) != null) {</a:t>
            </a:r>
          </a:p>
          <a:p>
            <a:r>
              <a:rPr lang="en-IN" dirty="0"/>
              <a:t>			throw new </a:t>
            </a:r>
            <a:r>
              <a:rPr lang="en-IN" dirty="0" err="1"/>
              <a:t>hndBankException</a:t>
            </a:r>
            <a:r>
              <a:rPr lang="en-IN" dirty="0"/>
              <a:t>("</a:t>
            </a:r>
            <a:r>
              <a:rPr lang="en-IN" dirty="0" err="1"/>
              <a:t>Service.CUSTOMER_ALREADY_EXISTS</a:t>
            </a:r>
            <a:r>
              <a:rPr lang="en-IN" dirty="0"/>
              <a:t>");</a:t>
            </a:r>
          </a:p>
          <a:p>
            <a:r>
              <a:rPr lang="en-IN" dirty="0"/>
              <a:t>		}</a:t>
            </a:r>
          </a:p>
          <a:p>
            <a:r>
              <a:rPr lang="en-IN" dirty="0"/>
              <a:t>		</a:t>
            </a:r>
            <a:r>
              <a:rPr lang="en-IN" dirty="0" err="1"/>
              <a:t>customerRepository.addCustomer</a:t>
            </a:r>
            <a:r>
              <a:rPr lang="en-IN" dirty="0"/>
              <a:t>(</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21997244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2DD85B-FF4E-9259-1F40-C40EFC60FB6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57A21BF-2B7A-4D67-BF58-FDF1F7A81AA2}"/>
              </a:ext>
            </a:extLst>
          </p:cNvPr>
          <p:cNvSpPr>
            <a:spLocks noGrp="1"/>
          </p:cNvSpPr>
          <p:nvPr>
            <p:ph type="sldNum" sz="quarter" idx="12"/>
          </p:nvPr>
        </p:nvSpPr>
        <p:spPr/>
        <p:txBody>
          <a:bodyPr/>
          <a:lstStyle/>
          <a:p>
            <a:fld id="{4A777409-9C5A-4B07-8E32-19F22F7D558C}" type="slidenum">
              <a:rPr lang="en-IN" smtClean="0"/>
              <a:t>66</a:t>
            </a:fld>
            <a:endParaRPr lang="en-IN" dirty="0"/>
          </a:p>
        </p:txBody>
      </p:sp>
      <p:sp>
        <p:nvSpPr>
          <p:cNvPr id="5" name="TextBox 4">
            <a:extLst>
              <a:ext uri="{FF2B5EF4-FFF2-40B4-BE49-F238E27FC236}">
                <a16:creationId xmlns:a16="http://schemas.microsoft.com/office/drawing/2014/main" id="{318568D1-1C3F-4EB6-2E0C-B025EFCA5504}"/>
              </a:ext>
            </a:extLst>
          </p:cNvPr>
          <p:cNvSpPr txBox="1"/>
          <p:nvPr/>
        </p:nvSpPr>
        <p:spPr>
          <a:xfrm>
            <a:off x="730576" y="758041"/>
            <a:ext cx="10949234" cy="2585323"/>
          </a:xfrm>
          <a:prstGeom prst="rect">
            <a:avLst/>
          </a:prstGeom>
          <a:noFill/>
        </p:spPr>
        <p:txBody>
          <a:bodyPr wrap="square">
            <a:spAutoFit/>
          </a:bodyPr>
          <a:lstStyle/>
          <a:p>
            <a:r>
              <a:rPr lang="en-IN" dirty="0"/>
              <a:t>@Override</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a:t>
            </a:r>
            <a:r>
              <a:rPr lang="en-IN" dirty="0" err="1"/>
              <a:t>customerRepository.updateCustomer</a:t>
            </a:r>
            <a:r>
              <a:rPr lang="en-IN" dirty="0"/>
              <a:t>(</a:t>
            </a:r>
            <a:r>
              <a:rPr lang="en-IN" dirty="0" err="1"/>
              <a:t>customerId</a:t>
            </a:r>
            <a:r>
              <a:rPr lang="en-IN" dirty="0"/>
              <a:t>, </a:t>
            </a:r>
            <a:r>
              <a:rPr lang="en-IN" dirty="0" err="1"/>
              <a:t>emailId</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E4CDAE4A-9C65-75D9-1397-7642C92D852C}"/>
              </a:ext>
            </a:extLst>
          </p:cNvPr>
          <p:cNvSpPr txBox="1"/>
          <p:nvPr/>
        </p:nvSpPr>
        <p:spPr>
          <a:xfrm>
            <a:off x="106051" y="3768067"/>
            <a:ext cx="11790576"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following property in it: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0282B39-84E5-D493-6C58-07022E5CAE1C}"/>
              </a:ext>
            </a:extLst>
          </p:cNvPr>
          <p:cNvSpPr txBox="1"/>
          <p:nvPr/>
        </p:nvSpPr>
        <p:spPr>
          <a:xfrm>
            <a:off x="730576" y="4615932"/>
            <a:ext cx="11298026" cy="369332"/>
          </a:xfrm>
          <a:prstGeom prst="rect">
            <a:avLst/>
          </a:prstGeom>
          <a:noFill/>
        </p:spPr>
        <p:txBody>
          <a:bodyPr wrap="square">
            <a:spAutoFit/>
          </a:bodyPr>
          <a:lstStyle/>
          <a:p>
            <a:r>
              <a:rPr lang="en-IN" dirty="0" err="1"/>
              <a:t>UserInterface.UPDATE_SUCCESS</a:t>
            </a:r>
            <a:r>
              <a:rPr lang="en-IN" dirty="0"/>
              <a:t>=Customer details successfully updated.</a:t>
            </a:r>
          </a:p>
        </p:txBody>
      </p:sp>
      <p:sp>
        <p:nvSpPr>
          <p:cNvPr id="11" name="TextBox 10">
            <a:extLst>
              <a:ext uri="{FF2B5EF4-FFF2-40B4-BE49-F238E27FC236}">
                <a16:creationId xmlns:a16="http://schemas.microsoft.com/office/drawing/2014/main" id="{13055E2A-F2DE-92C5-BA35-123279A99CF1}"/>
              </a:ext>
            </a:extLst>
          </p:cNvPr>
          <p:cNvSpPr txBox="1"/>
          <p:nvPr/>
        </p:nvSpPr>
        <p:spPr>
          <a:xfrm>
            <a:off x="106050" y="5345582"/>
            <a:ext cx="12085949" cy="400110"/>
          </a:xfrm>
          <a:prstGeom prst="rect">
            <a:avLst/>
          </a:prstGeom>
          <a:noFill/>
        </p:spPr>
        <p:txBody>
          <a:bodyPr wrap="square">
            <a:spAutoFit/>
          </a:bodyPr>
          <a:lstStyle/>
          <a:p>
            <a:r>
              <a:rPr lang="en-US" sz="2000" b="1" dirty="0">
                <a:solidFill>
                  <a:schemeClr val="tx1">
                    <a:lumMod val="65000"/>
                    <a:lumOff val="35000"/>
                  </a:schemeClr>
                </a:solidFill>
              </a:rPr>
              <a:t>Step 7: </a:t>
            </a:r>
            <a:r>
              <a:rPr lang="en-US" sz="2000" dirty="0">
                <a:solidFill>
                  <a:schemeClr val="tx1">
                    <a:lumMod val="65000"/>
                    <a:lumOff val="35000"/>
                  </a:schemeClr>
                </a:solidFill>
              </a:rPr>
              <a:t>Modify the Application class by adding </a:t>
            </a:r>
            <a:r>
              <a:rPr lang="en-US" sz="2000" dirty="0" err="1">
                <a:solidFill>
                  <a:schemeClr val="tx1">
                    <a:lumMod val="65000"/>
                    <a:lumOff val="35000"/>
                  </a:schemeClr>
                </a:solidFill>
              </a:rPr>
              <a:t>updateCustomer</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4739338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5DF563-5267-3B1D-B496-84969C4C3BC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4AC3A5-83AA-6310-B20B-C0E1ECA2C5E9}"/>
              </a:ext>
            </a:extLst>
          </p:cNvPr>
          <p:cNvSpPr>
            <a:spLocks noGrp="1"/>
          </p:cNvSpPr>
          <p:nvPr>
            <p:ph type="sldNum" sz="quarter" idx="12"/>
          </p:nvPr>
        </p:nvSpPr>
        <p:spPr/>
        <p:txBody>
          <a:bodyPr/>
          <a:lstStyle/>
          <a:p>
            <a:fld id="{4A777409-9C5A-4B07-8E32-19F22F7D558C}" type="slidenum">
              <a:rPr lang="en-IN" smtClean="0"/>
              <a:t>67</a:t>
            </a:fld>
            <a:endParaRPr lang="en-IN" dirty="0"/>
          </a:p>
        </p:txBody>
      </p:sp>
      <p:sp>
        <p:nvSpPr>
          <p:cNvPr id="5" name="TextBox 4">
            <a:extLst>
              <a:ext uri="{FF2B5EF4-FFF2-40B4-BE49-F238E27FC236}">
                <a16:creationId xmlns:a16="http://schemas.microsoft.com/office/drawing/2014/main" id="{660FA798-4BA7-D3BF-17F0-FF66224800B3}"/>
              </a:ext>
            </a:extLst>
          </p:cNvPr>
          <p:cNvSpPr txBox="1"/>
          <p:nvPr/>
        </p:nvSpPr>
        <p:spPr>
          <a:xfrm>
            <a:off x="725864" y="581248"/>
            <a:ext cx="12192000" cy="5909310"/>
          </a:xfrm>
          <a:prstGeom prst="rect">
            <a:avLst/>
          </a:prstGeom>
          <a:noFill/>
        </p:spPr>
        <p:txBody>
          <a:bodyPr wrap="square">
            <a:spAutoFit/>
          </a:bodyPr>
          <a:lstStyle/>
          <a:p>
            <a:r>
              <a:rPr lang="en-IN" dirty="0"/>
              <a:t>@SpringBootApplication</a:t>
            </a:r>
          </a:p>
          <a:p>
            <a:r>
              <a:rPr lang="en-IN" dirty="0"/>
              <a:t>public class </a:t>
            </a:r>
            <a:r>
              <a:rPr lang="en-IN" dirty="0" err="1"/>
              <a:t>DemoSpringORMUpdateApplication</a:t>
            </a:r>
            <a:r>
              <a:rPr lang="en-IN" dirty="0"/>
              <a:t> implements </a:t>
            </a:r>
            <a:r>
              <a:rPr lang="en-IN" dirty="0" err="1"/>
              <a:t>CommandLineRunner</a:t>
            </a:r>
            <a:r>
              <a:rPr lang="en-IN" dirty="0"/>
              <a:t> {</a:t>
            </a:r>
          </a:p>
          <a:p>
            <a:r>
              <a:rPr lang="en-IN" dirty="0"/>
              <a:t>	public static final Log LOGGER = </a:t>
            </a:r>
            <a:r>
              <a:rPr lang="en-IN" dirty="0" err="1"/>
              <a:t>LogFactory.getLog</a:t>
            </a:r>
            <a:r>
              <a:rPr lang="en-IN" dirty="0"/>
              <a:t>(</a:t>
            </a:r>
            <a:r>
              <a:rPr lang="en-IN" dirty="0" err="1"/>
              <a:t>DemoSpringORMUpdateApplication.class</a:t>
            </a:r>
            <a:r>
              <a:rPr lang="en-IN" dirty="0"/>
              <a:t>);</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DemoSpringORMUpdateApplication.class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 </a:t>
            </a:r>
            <a:r>
              <a:rPr lang="en-IN" dirty="0" err="1"/>
              <a:t>getCustomer</a:t>
            </a:r>
            <a:r>
              <a:rPr lang="en-IN" dirty="0"/>
              <a:t>();</a:t>
            </a:r>
          </a:p>
          <a:p>
            <a:r>
              <a:rPr lang="en-IN" dirty="0"/>
              <a:t>		// </a:t>
            </a:r>
            <a:r>
              <a:rPr lang="en-IN" dirty="0" err="1"/>
              <a:t>addCustomer</a:t>
            </a:r>
            <a:r>
              <a:rPr lang="en-IN" dirty="0"/>
              <a:t>();</a:t>
            </a:r>
          </a:p>
          <a:p>
            <a:r>
              <a:rPr lang="en-IN" dirty="0"/>
              <a:t>		</a:t>
            </a:r>
            <a:r>
              <a:rPr lang="en-IN" dirty="0" err="1"/>
              <a:t>updateCustomer</a:t>
            </a:r>
            <a:r>
              <a:rPr lang="en-IN" dirty="0"/>
              <a:t>();</a:t>
            </a:r>
          </a:p>
          <a:p>
            <a:r>
              <a:rPr lang="en-IN" dirty="0"/>
              <a:t>	}</a:t>
            </a:r>
          </a:p>
          <a:p>
            <a:r>
              <a:rPr lang="en-IN" dirty="0"/>
              <a:t>	public void </a:t>
            </a:r>
            <a:r>
              <a:rPr lang="en-IN" dirty="0" err="1"/>
              <a:t>getCustomer</a:t>
            </a:r>
            <a:r>
              <a:rPr lang="en-IN" dirty="0"/>
              <a:t>() throws </a:t>
            </a:r>
            <a:r>
              <a:rPr lang="en-IN" dirty="0" err="1"/>
              <a:t>hndBankException</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customerService.getCustomer</a:t>
            </a:r>
            <a:r>
              <a:rPr lang="en-IN" dirty="0"/>
              <a:t>(1);</a:t>
            </a:r>
          </a:p>
          <a:p>
            <a:r>
              <a:rPr lang="en-IN" dirty="0"/>
              <a:t>			LOGGER.info(</a:t>
            </a:r>
            <a:r>
              <a:rPr lang="en-IN" dirty="0" err="1"/>
              <a:t>customerDTO</a:t>
            </a:r>
            <a:r>
              <a:rPr lang="en-IN" dirty="0"/>
              <a:t>);</a:t>
            </a:r>
          </a:p>
          <a:p>
            <a:r>
              <a:rPr lang="en-IN" dirty="0"/>
              <a:t>		}</a:t>
            </a:r>
          </a:p>
        </p:txBody>
      </p:sp>
    </p:spTree>
    <p:extLst>
      <p:ext uri="{BB962C8B-B14F-4D97-AF65-F5344CB8AC3E}">
        <p14:creationId xmlns:p14="http://schemas.microsoft.com/office/powerpoint/2010/main" val="30929875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833D5B-B10F-E2A4-FCFD-4538B1F0D1E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159BD54-2013-BCAD-455D-B3A14D53E443}"/>
              </a:ext>
            </a:extLst>
          </p:cNvPr>
          <p:cNvSpPr>
            <a:spLocks noGrp="1"/>
          </p:cNvSpPr>
          <p:nvPr>
            <p:ph type="sldNum" sz="quarter" idx="12"/>
          </p:nvPr>
        </p:nvSpPr>
        <p:spPr/>
        <p:txBody>
          <a:bodyPr/>
          <a:lstStyle/>
          <a:p>
            <a:fld id="{4A777409-9C5A-4B07-8E32-19F22F7D558C}" type="slidenum">
              <a:rPr lang="en-IN" smtClean="0"/>
              <a:t>68</a:t>
            </a:fld>
            <a:endParaRPr lang="en-IN" dirty="0"/>
          </a:p>
        </p:txBody>
      </p:sp>
      <p:sp>
        <p:nvSpPr>
          <p:cNvPr id="5" name="TextBox 4">
            <a:extLst>
              <a:ext uri="{FF2B5EF4-FFF2-40B4-BE49-F238E27FC236}">
                <a16:creationId xmlns:a16="http://schemas.microsoft.com/office/drawing/2014/main" id="{26A642EC-26C7-AAC7-CD75-07301E761F60}"/>
              </a:ext>
            </a:extLst>
          </p:cNvPr>
          <p:cNvSpPr txBox="1"/>
          <p:nvPr/>
        </p:nvSpPr>
        <p:spPr>
          <a:xfrm>
            <a:off x="0" y="800913"/>
            <a:ext cx="12012891" cy="6463308"/>
          </a:xfrm>
          <a:prstGeom prst="rect">
            <a:avLst/>
          </a:prstGeom>
          <a:noFill/>
        </p:spPr>
        <p:txBody>
          <a:bodyPr wrap="square">
            <a:spAutoFit/>
          </a:bodyPr>
          <a:lstStyle/>
          <a:p>
            <a:r>
              <a:rPr lang="en-IN" dirty="0"/>
              <a:t>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addCustomer</a:t>
            </a:r>
            <a:r>
              <a:rPr lang="en-IN" dirty="0"/>
              <a: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(2);</a:t>
            </a:r>
          </a:p>
          <a:p>
            <a:r>
              <a:rPr lang="en-IN" dirty="0"/>
              <a:t>		</a:t>
            </a:r>
            <a:r>
              <a:rPr lang="en-IN" dirty="0" err="1"/>
              <a:t>customerDTO.setEmailId</a:t>
            </a:r>
            <a:r>
              <a:rPr lang="en-IN" dirty="0"/>
              <a:t>("harry@hnd.com");</a:t>
            </a:r>
          </a:p>
          <a:p>
            <a:r>
              <a:rPr lang="en-IN" dirty="0"/>
              <a:t>		</a:t>
            </a:r>
            <a:r>
              <a:rPr lang="en-IN" dirty="0" err="1"/>
              <a:t>customerDTO.setName</a:t>
            </a:r>
            <a:r>
              <a:rPr lang="en-IN" dirty="0"/>
              <a:t>("Harry");</a:t>
            </a:r>
          </a:p>
          <a:p>
            <a:r>
              <a:rPr lang="en-IN" dirty="0"/>
              <a:t>		</a:t>
            </a:r>
            <a:r>
              <a:rPr lang="en-IN" dirty="0" err="1"/>
              <a:t>customerDTO.setDateOfBirth</a:t>
            </a:r>
            <a:r>
              <a:rPr lang="en-IN" dirty="0"/>
              <a:t>(</a:t>
            </a:r>
            <a:r>
              <a:rPr lang="en-IN" dirty="0" err="1"/>
              <a:t>LocalDate.of</a:t>
            </a:r>
            <a:r>
              <a:rPr lang="en-IN" dirty="0"/>
              <a:t>(1980, 4, 22));</a:t>
            </a:r>
          </a:p>
          <a:p>
            <a:r>
              <a:rPr lang="en-IN" dirty="0"/>
              <a:t>		</a:t>
            </a:r>
            <a:r>
              <a:rPr lang="en-IN" dirty="0" err="1"/>
              <a:t>customerDTO.setCustomerType</a:t>
            </a:r>
            <a:r>
              <a:rPr lang="en-IN" dirty="0"/>
              <a:t>(</a:t>
            </a:r>
            <a:r>
              <a:rPr lang="en-IN" dirty="0" err="1"/>
              <a:t>CustomerType.GOLD</a:t>
            </a:r>
            <a:r>
              <a:rPr lang="en-IN" dirty="0"/>
              <a:t>);</a:t>
            </a:r>
          </a:p>
          <a:p>
            <a:r>
              <a:rPr lang="en-IN" dirty="0"/>
              <a:t>		try {</a:t>
            </a:r>
          </a:p>
          <a:p>
            <a:r>
              <a:rPr lang="en-IN" dirty="0"/>
              <a:t>			</a:t>
            </a:r>
            <a:r>
              <a:rPr lang="en-IN" dirty="0" err="1"/>
              <a:t>customerService.addCustomer</a:t>
            </a:r>
            <a:r>
              <a:rPr lang="en-IN" dirty="0"/>
              <a:t>(</a:t>
            </a:r>
            <a:r>
              <a:rPr lang="en-IN" dirty="0" err="1"/>
              <a:t>customerDTO</a:t>
            </a:r>
            <a:r>
              <a:rPr lang="en-IN" dirty="0"/>
              <a:t>);</a:t>
            </a:r>
          </a:p>
          <a:p>
            <a:r>
              <a:rPr lang="en-IN" dirty="0"/>
              <a:t>			LOGGER.info(</a:t>
            </a:r>
            <a:r>
              <a:rPr lang="en-IN" dirty="0" err="1"/>
              <a:t>environment.getProperty</a:t>
            </a:r>
            <a:r>
              <a:rPr lang="en-IN" dirty="0"/>
              <a:t>("</a:t>
            </a:r>
            <a:r>
              <a:rPr lang="en-IN" dirty="0" err="1"/>
              <a:t>UserInterface.INSERT_SUCCESS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41683779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E639BE-49A1-F0A3-B088-F4D7645F4E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AEF4EC0-E6F5-A4E5-2BF8-AA0530DA2742}"/>
              </a:ext>
            </a:extLst>
          </p:cNvPr>
          <p:cNvSpPr>
            <a:spLocks noGrp="1"/>
          </p:cNvSpPr>
          <p:nvPr>
            <p:ph type="sldNum" sz="quarter" idx="12"/>
          </p:nvPr>
        </p:nvSpPr>
        <p:spPr/>
        <p:txBody>
          <a:bodyPr/>
          <a:lstStyle/>
          <a:p>
            <a:fld id="{4A777409-9C5A-4B07-8E32-19F22F7D558C}" type="slidenum">
              <a:rPr lang="en-IN" smtClean="0"/>
              <a:t>69</a:t>
            </a:fld>
            <a:endParaRPr lang="en-IN" dirty="0"/>
          </a:p>
        </p:txBody>
      </p:sp>
      <p:sp>
        <p:nvSpPr>
          <p:cNvPr id="5" name="TextBox 4">
            <a:extLst>
              <a:ext uri="{FF2B5EF4-FFF2-40B4-BE49-F238E27FC236}">
                <a16:creationId xmlns:a16="http://schemas.microsoft.com/office/drawing/2014/main" id="{C40F0A19-3FC1-D147-2195-A467DEC6DC1F}"/>
              </a:ext>
            </a:extLst>
          </p:cNvPr>
          <p:cNvSpPr txBox="1"/>
          <p:nvPr/>
        </p:nvSpPr>
        <p:spPr>
          <a:xfrm>
            <a:off x="741182" y="770198"/>
            <a:ext cx="10709635" cy="3416320"/>
          </a:xfrm>
          <a:prstGeom prst="rect">
            <a:avLst/>
          </a:prstGeom>
          <a:noFill/>
        </p:spPr>
        <p:txBody>
          <a:bodyPr wrap="square">
            <a:spAutoFit/>
          </a:bodyPr>
          <a:lstStyle/>
          <a:p>
            <a:r>
              <a:rPr lang="en-IN" dirty="0"/>
              <a:t>public void </a:t>
            </a:r>
            <a:r>
              <a:rPr lang="en-IN" dirty="0" err="1"/>
              <a:t>updateCustomer</a:t>
            </a:r>
            <a:r>
              <a:rPr lang="en-IN" dirty="0"/>
              <a:t>() {</a:t>
            </a:r>
          </a:p>
          <a:p>
            <a:r>
              <a:rPr lang="en-IN" dirty="0"/>
              <a:t>		try {</a:t>
            </a:r>
          </a:p>
          <a:p>
            <a:r>
              <a:rPr lang="en-IN" dirty="0"/>
              <a:t>			</a:t>
            </a:r>
            <a:r>
              <a:rPr lang="en-IN" dirty="0" err="1"/>
              <a:t>customerService.updateCustomer</a:t>
            </a:r>
            <a:r>
              <a:rPr lang="en-IN" dirty="0"/>
              <a:t>(1, "martin01@hnd.com");</a:t>
            </a:r>
          </a:p>
          <a:p>
            <a:r>
              <a:rPr lang="en-IN" dirty="0"/>
              <a:t>			LOGGER.info(</a:t>
            </a:r>
            <a:r>
              <a:rPr lang="en-IN" dirty="0" err="1"/>
              <a:t>environment.getProperty</a:t>
            </a:r>
            <a:r>
              <a:rPr lang="en-IN" dirty="0"/>
              <a:t>("</a:t>
            </a:r>
            <a:r>
              <a:rPr lang="en-IN" dirty="0" err="1"/>
              <a:t>UserInterface.UPDATE_SUCCESS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1B4A6067-44E2-58F7-9976-6D156862CBE4}"/>
              </a:ext>
            </a:extLst>
          </p:cNvPr>
          <p:cNvSpPr txBox="1"/>
          <p:nvPr/>
        </p:nvSpPr>
        <p:spPr>
          <a:xfrm>
            <a:off x="174395" y="4647662"/>
            <a:ext cx="11703377" cy="1015663"/>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Execute the application</a:t>
            </a:r>
          </a:p>
          <a:p>
            <a:endParaRPr lang="en-US" sz="2000" dirty="0">
              <a:solidFill>
                <a:schemeClr val="tx1">
                  <a:lumMod val="65000"/>
                  <a:lumOff val="35000"/>
                </a:schemeClr>
              </a:solidFill>
            </a:endParaRPr>
          </a:p>
          <a:p>
            <a:r>
              <a:rPr lang="en-US" sz="2000" dirty="0">
                <a:solidFill>
                  <a:schemeClr val="tx1">
                    <a:lumMod val="65000"/>
                    <a:lumOff val="35000"/>
                  </a:schemeClr>
                </a:solidFill>
              </a:rPr>
              <a:t>After executing your application, you should see the output as shown below:</a:t>
            </a:r>
          </a:p>
        </p:txBody>
      </p:sp>
    </p:spTree>
    <p:extLst>
      <p:ext uri="{BB962C8B-B14F-4D97-AF65-F5344CB8AC3E}">
        <p14:creationId xmlns:p14="http://schemas.microsoft.com/office/powerpoint/2010/main" val="1538278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C096BB-8A11-DED5-402C-F50B9288698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624560A-CB61-664B-BEA2-CA6D8FF4CFD7}"/>
              </a:ext>
            </a:extLst>
          </p:cNvPr>
          <p:cNvSpPr>
            <a:spLocks noGrp="1"/>
          </p:cNvSpPr>
          <p:nvPr>
            <p:ph type="sldNum" sz="quarter" idx="12"/>
          </p:nvPr>
        </p:nvSpPr>
        <p:spPr/>
        <p:txBody>
          <a:bodyPr/>
          <a:lstStyle/>
          <a:p>
            <a:fld id="{4A777409-9C5A-4B07-8E32-19F22F7D558C}" type="slidenum">
              <a:rPr lang="en-IN" smtClean="0"/>
              <a:t>7</a:t>
            </a:fld>
            <a:endParaRPr lang="en-IN" dirty="0"/>
          </a:p>
        </p:txBody>
      </p:sp>
      <p:pic>
        <p:nvPicPr>
          <p:cNvPr id="5" name="Picture 4">
            <a:extLst>
              <a:ext uri="{FF2B5EF4-FFF2-40B4-BE49-F238E27FC236}">
                <a16:creationId xmlns:a16="http://schemas.microsoft.com/office/drawing/2014/main" id="{460B7172-0891-8822-F19D-3BB0C91AA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207" y="506363"/>
            <a:ext cx="8173591" cy="2200582"/>
          </a:xfrm>
          <a:prstGeom prst="rect">
            <a:avLst/>
          </a:prstGeom>
        </p:spPr>
      </p:pic>
      <p:sp>
        <p:nvSpPr>
          <p:cNvPr id="7" name="TextBox 6">
            <a:extLst>
              <a:ext uri="{FF2B5EF4-FFF2-40B4-BE49-F238E27FC236}">
                <a16:creationId xmlns:a16="http://schemas.microsoft.com/office/drawing/2014/main" id="{A8EF74AD-41B2-772E-8A87-BE07FB15F7C8}"/>
              </a:ext>
            </a:extLst>
          </p:cNvPr>
          <p:cNvSpPr txBox="1"/>
          <p:nvPr/>
        </p:nvSpPr>
        <p:spPr>
          <a:xfrm>
            <a:off x="244311" y="2822491"/>
            <a:ext cx="11703378" cy="1015663"/>
          </a:xfrm>
          <a:prstGeom prst="rect">
            <a:avLst/>
          </a:prstGeom>
          <a:noFill/>
        </p:spPr>
        <p:txBody>
          <a:bodyPr wrap="square">
            <a:spAutoFit/>
          </a:bodyPr>
          <a:lstStyle/>
          <a:p>
            <a:r>
              <a:rPr lang="en-US" sz="2000" b="1" dirty="0">
                <a:solidFill>
                  <a:schemeClr val="tx1">
                    <a:lumMod val="65000"/>
                    <a:lumOff val="35000"/>
                  </a:schemeClr>
                </a:solidFill>
                <a:effectLst/>
              </a:rPr>
              <a:t>Problem of Inheritance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in object model, you can create classes having inheritance relationship but in relational model there is nothing that can define inheritance.</a:t>
            </a:r>
          </a:p>
        </p:txBody>
      </p:sp>
      <p:pic>
        <p:nvPicPr>
          <p:cNvPr id="9" name="Picture 8">
            <a:extLst>
              <a:ext uri="{FF2B5EF4-FFF2-40B4-BE49-F238E27FC236}">
                <a16:creationId xmlns:a16="http://schemas.microsoft.com/office/drawing/2014/main" id="{15C101DB-2000-42B1-4077-74449156FD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812" y="3838154"/>
            <a:ext cx="7916380" cy="3019846"/>
          </a:xfrm>
          <a:prstGeom prst="rect">
            <a:avLst/>
          </a:prstGeom>
        </p:spPr>
      </p:pic>
    </p:spTree>
    <p:extLst>
      <p:ext uri="{BB962C8B-B14F-4D97-AF65-F5344CB8AC3E}">
        <p14:creationId xmlns:p14="http://schemas.microsoft.com/office/powerpoint/2010/main" val="3302645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07976E-78D7-BC44-E94F-6686D52958F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F94332B-D03E-2E08-A54B-97FFC36559BE}"/>
              </a:ext>
            </a:extLst>
          </p:cNvPr>
          <p:cNvSpPr>
            <a:spLocks noGrp="1"/>
          </p:cNvSpPr>
          <p:nvPr>
            <p:ph type="sldNum" sz="quarter" idx="12"/>
          </p:nvPr>
        </p:nvSpPr>
        <p:spPr/>
        <p:txBody>
          <a:bodyPr/>
          <a:lstStyle/>
          <a:p>
            <a:fld id="{4A777409-9C5A-4B07-8E32-19F22F7D558C}" type="slidenum">
              <a:rPr lang="en-IN" smtClean="0"/>
              <a:t>70</a:t>
            </a:fld>
            <a:endParaRPr lang="en-IN" dirty="0"/>
          </a:p>
        </p:txBody>
      </p:sp>
      <p:pic>
        <p:nvPicPr>
          <p:cNvPr id="5" name="Picture 4">
            <a:extLst>
              <a:ext uri="{FF2B5EF4-FFF2-40B4-BE49-F238E27FC236}">
                <a16:creationId xmlns:a16="http://schemas.microsoft.com/office/drawing/2014/main" id="{0E761C60-6050-6DAA-B029-A65A6800F5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155" y="937594"/>
            <a:ext cx="3726189" cy="3804088"/>
          </a:xfrm>
          <a:prstGeom prst="rect">
            <a:avLst/>
          </a:prstGeom>
        </p:spPr>
      </p:pic>
    </p:spTree>
    <p:extLst>
      <p:ext uri="{BB962C8B-B14F-4D97-AF65-F5344CB8AC3E}">
        <p14:creationId xmlns:p14="http://schemas.microsoft.com/office/powerpoint/2010/main" val="35951169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5BE9B7-3227-E71D-DAE3-1D858B8BC6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6E94CAE-B45F-2DBE-4605-E9245456AED6}"/>
              </a:ext>
            </a:extLst>
          </p:cNvPr>
          <p:cNvSpPr>
            <a:spLocks noGrp="1"/>
          </p:cNvSpPr>
          <p:nvPr>
            <p:ph type="sldNum" sz="quarter" idx="12"/>
          </p:nvPr>
        </p:nvSpPr>
        <p:spPr/>
        <p:txBody>
          <a:bodyPr/>
          <a:lstStyle/>
          <a:p>
            <a:fld id="{4A777409-9C5A-4B07-8E32-19F22F7D558C}" type="slidenum">
              <a:rPr lang="en-IN" smtClean="0"/>
              <a:t>71</a:t>
            </a:fld>
            <a:endParaRPr lang="en-IN" dirty="0"/>
          </a:p>
        </p:txBody>
      </p:sp>
      <p:sp>
        <p:nvSpPr>
          <p:cNvPr id="5" name="TextBox 4">
            <a:extLst>
              <a:ext uri="{FF2B5EF4-FFF2-40B4-BE49-F238E27FC236}">
                <a16:creationId xmlns:a16="http://schemas.microsoft.com/office/drawing/2014/main" id="{E0686172-819C-CC0E-6EF8-3F0D6679A66A}"/>
              </a:ext>
            </a:extLst>
          </p:cNvPr>
          <p:cNvSpPr txBox="1"/>
          <p:nvPr/>
        </p:nvSpPr>
        <p:spPr>
          <a:xfrm>
            <a:off x="890832" y="588331"/>
            <a:ext cx="9280690" cy="461665"/>
          </a:xfrm>
          <a:prstGeom prst="rect">
            <a:avLst/>
          </a:prstGeom>
          <a:noFill/>
        </p:spPr>
        <p:txBody>
          <a:bodyPr wrap="square">
            <a:spAutoFit/>
          </a:bodyPr>
          <a:lstStyle/>
          <a:p>
            <a:r>
              <a:rPr lang="en-US" sz="2400" b="1" dirty="0"/>
              <a:t>Delete Operation using JPA with Spring Boot - Demo </a:t>
            </a:r>
          </a:p>
        </p:txBody>
      </p:sp>
      <p:sp>
        <p:nvSpPr>
          <p:cNvPr id="7" name="TextBox 6">
            <a:extLst>
              <a:ext uri="{FF2B5EF4-FFF2-40B4-BE49-F238E27FC236}">
                <a16:creationId xmlns:a16="http://schemas.microsoft.com/office/drawing/2014/main" id="{C6077F62-4B34-8574-4A9B-0138B44502F8}"/>
              </a:ext>
            </a:extLst>
          </p:cNvPr>
          <p:cNvSpPr txBox="1"/>
          <p:nvPr/>
        </p:nvSpPr>
        <p:spPr>
          <a:xfrm>
            <a:off x="212102" y="1363513"/>
            <a:ext cx="11279172" cy="1938992"/>
          </a:xfrm>
          <a:prstGeom prst="rect">
            <a:avLst/>
          </a:prstGeom>
          <a:noFill/>
        </p:spPr>
        <p:txBody>
          <a:bodyPr wrap="square">
            <a:spAutoFit/>
          </a:bodyPr>
          <a:lstStyle/>
          <a:p>
            <a:r>
              <a:rPr lang="en-US" sz="2000" b="1" dirty="0">
                <a:solidFill>
                  <a:schemeClr val="tx1">
                    <a:lumMod val="65000"/>
                    <a:lumOff val="35000"/>
                  </a:schemeClr>
                </a:solidFill>
                <a:effectLst/>
              </a:rPr>
              <a:t>Objective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To perform update operation using JPA with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Open the project created in the previous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a:t>
            </a:r>
            <a:r>
              <a:rPr lang="en-US" sz="2000" dirty="0" err="1">
                <a:solidFill>
                  <a:schemeClr val="tx1">
                    <a:lumMod val="65000"/>
                    <a:lumOff val="35000"/>
                  </a:schemeClr>
                </a:solidFill>
                <a:effectLst/>
              </a:rPr>
              <a:t>deleteCustomer</a:t>
            </a:r>
            <a:r>
              <a:rPr lang="en-US" sz="2000" dirty="0">
                <a:solidFill>
                  <a:schemeClr val="tx1">
                    <a:lumMod val="65000"/>
                    <a:lumOff val="35000"/>
                  </a:schemeClr>
                </a:solidFill>
                <a:effectLst/>
              </a:rPr>
              <a:t>() method to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interface as shown below:</a:t>
            </a:r>
          </a:p>
        </p:txBody>
      </p:sp>
      <p:sp>
        <p:nvSpPr>
          <p:cNvPr id="9" name="TextBox 8">
            <a:extLst>
              <a:ext uri="{FF2B5EF4-FFF2-40B4-BE49-F238E27FC236}">
                <a16:creationId xmlns:a16="http://schemas.microsoft.com/office/drawing/2014/main" id="{05B637EB-7464-583C-2AEA-59CB81B7D41D}"/>
              </a:ext>
            </a:extLst>
          </p:cNvPr>
          <p:cNvSpPr txBox="1"/>
          <p:nvPr/>
        </p:nvSpPr>
        <p:spPr>
          <a:xfrm>
            <a:off x="287517" y="3722898"/>
            <a:ext cx="11354586" cy="1754326"/>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a:t>
            </a:r>
          </a:p>
          <a:p>
            <a:r>
              <a:rPr lang="en-IN" dirty="0"/>
              <a:t>	public Integer </a:t>
            </a:r>
            <a:r>
              <a:rPr lang="en-IN" dirty="0" err="1"/>
              <a:t>updateCustomer</a:t>
            </a:r>
            <a:r>
              <a:rPr lang="en-IN" dirty="0"/>
              <a:t>(Integer </a:t>
            </a:r>
            <a:r>
              <a:rPr lang="en-IN" dirty="0" err="1"/>
              <a:t>customerId</a:t>
            </a:r>
            <a:r>
              <a:rPr lang="en-IN" dirty="0"/>
              <a:t>, String </a:t>
            </a:r>
            <a:r>
              <a:rPr lang="en-IN" dirty="0" err="1"/>
              <a:t>emailId</a:t>
            </a:r>
            <a:r>
              <a:rPr lang="en-IN" dirty="0"/>
              <a:t>);</a:t>
            </a:r>
          </a:p>
          <a:p>
            <a:r>
              <a:rPr lang="en-IN" dirty="0"/>
              <a:t>	public Integer </a:t>
            </a:r>
            <a:r>
              <a:rPr lang="en-IN" dirty="0" err="1"/>
              <a:t>deleteCustomer</a:t>
            </a:r>
            <a:r>
              <a:rPr lang="en-IN" dirty="0"/>
              <a:t>(Integer </a:t>
            </a:r>
            <a:r>
              <a:rPr lang="en-IN" dirty="0" err="1"/>
              <a:t>customerId</a:t>
            </a:r>
            <a:r>
              <a:rPr lang="en-IN" dirty="0"/>
              <a:t>);</a:t>
            </a:r>
          </a:p>
          <a:p>
            <a:r>
              <a:rPr lang="en-IN" dirty="0"/>
              <a:t>}</a:t>
            </a:r>
          </a:p>
        </p:txBody>
      </p:sp>
    </p:spTree>
    <p:extLst>
      <p:ext uri="{BB962C8B-B14F-4D97-AF65-F5344CB8AC3E}">
        <p14:creationId xmlns:p14="http://schemas.microsoft.com/office/powerpoint/2010/main" val="22977613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CA0A44-EF0A-7BCA-C130-33E839935E8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A36C721-5AE9-A06F-7948-119A0F323B15}"/>
              </a:ext>
            </a:extLst>
          </p:cNvPr>
          <p:cNvSpPr>
            <a:spLocks noGrp="1"/>
          </p:cNvSpPr>
          <p:nvPr>
            <p:ph type="sldNum" sz="quarter" idx="12"/>
          </p:nvPr>
        </p:nvSpPr>
        <p:spPr/>
        <p:txBody>
          <a:bodyPr/>
          <a:lstStyle/>
          <a:p>
            <a:fld id="{4A777409-9C5A-4B07-8E32-19F22F7D558C}" type="slidenum">
              <a:rPr lang="en-IN" smtClean="0"/>
              <a:t>72</a:t>
            </a:fld>
            <a:endParaRPr lang="en-IN" dirty="0"/>
          </a:p>
        </p:txBody>
      </p:sp>
      <p:sp>
        <p:nvSpPr>
          <p:cNvPr id="5" name="TextBox 4">
            <a:extLst>
              <a:ext uri="{FF2B5EF4-FFF2-40B4-BE49-F238E27FC236}">
                <a16:creationId xmlns:a16="http://schemas.microsoft.com/office/drawing/2014/main" id="{B994992A-95EC-11DE-942B-5EDE9685B7C3}"/>
              </a:ext>
            </a:extLst>
          </p:cNvPr>
          <p:cNvSpPr txBox="1"/>
          <p:nvPr/>
        </p:nvSpPr>
        <p:spPr>
          <a:xfrm>
            <a:off x="989029" y="669551"/>
            <a:ext cx="10068612" cy="707886"/>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Implement the </a:t>
            </a:r>
            <a:r>
              <a:rPr lang="en-US" sz="2000" dirty="0" err="1">
                <a:solidFill>
                  <a:schemeClr val="tx1">
                    <a:lumMod val="65000"/>
                    <a:lumOff val="35000"/>
                  </a:schemeClr>
                </a:solidFill>
              </a:rPr>
              <a:t>deleteCustomer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to delete customer details from the table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C5FFB20-86A8-1911-F9AE-92CBF8166D50}"/>
              </a:ext>
            </a:extLst>
          </p:cNvPr>
          <p:cNvSpPr txBox="1"/>
          <p:nvPr/>
        </p:nvSpPr>
        <p:spPr>
          <a:xfrm>
            <a:off x="273378" y="1288232"/>
            <a:ext cx="12192000" cy="5355312"/>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a:t>
            </a:r>
          </a:p>
          <a:p>
            <a:r>
              <a:rPr lang="en-IN" dirty="0"/>
              <a:t>		</a:t>
            </a:r>
            <a:r>
              <a:rPr lang="en-IN" dirty="0" err="1"/>
              <a:t>CustomerDTO</a:t>
            </a:r>
            <a:r>
              <a:rPr lang="en-IN" dirty="0"/>
              <a:t> </a:t>
            </a:r>
            <a:r>
              <a:rPr lang="en-IN" dirty="0" err="1"/>
              <a:t>customerDTO</a:t>
            </a:r>
            <a:r>
              <a:rPr lang="en-IN" dirty="0"/>
              <a:t> = null;</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if (customer != null) {</a:t>
            </a:r>
          </a:p>
          <a:p>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customerDTO.setCustomerType</a:t>
            </a:r>
            <a:r>
              <a:rPr lang="en-IN" dirty="0"/>
              <a:t>(</a:t>
            </a:r>
            <a:r>
              <a:rPr lang="en-IN" dirty="0" err="1"/>
              <a:t>customer.getCustomerType</a:t>
            </a:r>
            <a:r>
              <a:rPr lang="en-IN" dirty="0"/>
              <a:t>());</a:t>
            </a:r>
          </a:p>
          <a:p>
            <a:r>
              <a:rPr lang="en-IN" dirty="0"/>
              <a:t>		}</a:t>
            </a:r>
          </a:p>
          <a:p>
            <a:r>
              <a:rPr lang="en-IN" dirty="0"/>
              <a:t>		return </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19818714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ABA3F2-568B-22D0-179E-E6247AEC271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EBCE92F-FB4D-7613-5203-0DD56DC29FBC}"/>
              </a:ext>
            </a:extLst>
          </p:cNvPr>
          <p:cNvSpPr>
            <a:spLocks noGrp="1"/>
          </p:cNvSpPr>
          <p:nvPr>
            <p:ph type="sldNum" sz="quarter" idx="12"/>
          </p:nvPr>
        </p:nvSpPr>
        <p:spPr/>
        <p:txBody>
          <a:bodyPr/>
          <a:lstStyle/>
          <a:p>
            <a:fld id="{4A777409-9C5A-4B07-8E32-19F22F7D558C}" type="slidenum">
              <a:rPr lang="en-IN" smtClean="0"/>
              <a:t>73</a:t>
            </a:fld>
            <a:endParaRPr lang="en-IN" dirty="0"/>
          </a:p>
        </p:txBody>
      </p:sp>
      <p:sp>
        <p:nvSpPr>
          <p:cNvPr id="5" name="TextBox 4">
            <a:extLst>
              <a:ext uri="{FF2B5EF4-FFF2-40B4-BE49-F238E27FC236}">
                <a16:creationId xmlns:a16="http://schemas.microsoft.com/office/drawing/2014/main" id="{88CDCAAD-67E9-000D-B41F-4B75DAAAEB14}"/>
              </a:ext>
            </a:extLst>
          </p:cNvPr>
          <p:cNvSpPr txBox="1"/>
          <p:nvPr/>
        </p:nvSpPr>
        <p:spPr>
          <a:xfrm>
            <a:off x="904973" y="503570"/>
            <a:ext cx="11890342" cy="6494085"/>
          </a:xfrm>
          <a:prstGeom prst="rect">
            <a:avLst/>
          </a:prstGeom>
          <a:noFill/>
        </p:spPr>
        <p:txBody>
          <a:bodyPr wrap="square">
            <a:spAutoFit/>
          </a:bodyPr>
          <a:lstStyle/>
          <a:p>
            <a:r>
              <a:rPr lang="en-IN" sz="1600" dirty="0"/>
              <a:t>@Override</a:t>
            </a:r>
          </a:p>
          <a:p>
            <a:r>
              <a:rPr lang="en-IN" sz="1600" dirty="0"/>
              <a:t>	public void </a:t>
            </a:r>
            <a:r>
              <a:rPr lang="en-IN" sz="1600" dirty="0" err="1"/>
              <a:t>addCustomer</a:t>
            </a:r>
            <a:r>
              <a:rPr lang="en-IN" sz="1600" dirty="0"/>
              <a:t>(</a:t>
            </a:r>
            <a:r>
              <a:rPr lang="en-IN" sz="1600" dirty="0" err="1"/>
              <a:t>CustomerDTO</a:t>
            </a:r>
            <a:r>
              <a:rPr lang="en-IN" sz="1600" dirty="0"/>
              <a:t> </a:t>
            </a:r>
            <a:r>
              <a:rPr lang="en-IN" sz="1600" dirty="0" err="1"/>
              <a:t>customerDTO</a:t>
            </a:r>
            <a:r>
              <a:rPr lang="en-IN" sz="1600" dirty="0"/>
              <a:t>) {</a:t>
            </a:r>
          </a:p>
          <a:p>
            <a:r>
              <a:rPr lang="en-IN" sz="1600" dirty="0"/>
              <a:t>		Customer </a:t>
            </a:r>
            <a:r>
              <a:rPr lang="en-IN" sz="1600" dirty="0" err="1"/>
              <a:t>customer</a:t>
            </a:r>
            <a:r>
              <a:rPr lang="en-IN" sz="1600" dirty="0"/>
              <a:t> = new Customer();</a:t>
            </a:r>
          </a:p>
          <a:p>
            <a:r>
              <a:rPr lang="en-IN" sz="1600" dirty="0"/>
              <a:t>		</a:t>
            </a:r>
            <a:r>
              <a:rPr lang="en-IN" sz="1600" dirty="0" err="1"/>
              <a:t>customer.setCustomerId</a:t>
            </a:r>
            <a:r>
              <a:rPr lang="en-IN" sz="1600" dirty="0"/>
              <a:t>(</a:t>
            </a:r>
            <a:r>
              <a:rPr lang="en-IN" sz="1600" dirty="0" err="1"/>
              <a:t>customerDTO.getCustomerId</a:t>
            </a:r>
            <a:r>
              <a:rPr lang="en-IN" sz="1600" dirty="0"/>
              <a:t>());</a:t>
            </a:r>
          </a:p>
          <a:p>
            <a:r>
              <a:rPr lang="en-IN" sz="1600" dirty="0"/>
              <a:t>		</a:t>
            </a:r>
            <a:r>
              <a:rPr lang="en-IN" sz="1600" dirty="0" err="1"/>
              <a:t>customer.setDateOfBirth</a:t>
            </a:r>
            <a:r>
              <a:rPr lang="en-IN" sz="1600" dirty="0"/>
              <a:t>(</a:t>
            </a:r>
            <a:r>
              <a:rPr lang="en-IN" sz="1600" dirty="0" err="1"/>
              <a:t>customerDTO.getDateOfBirth</a:t>
            </a:r>
            <a:r>
              <a:rPr lang="en-IN" sz="1600" dirty="0"/>
              <a:t>());</a:t>
            </a:r>
          </a:p>
          <a:p>
            <a:r>
              <a:rPr lang="en-IN" sz="1600" dirty="0"/>
              <a:t>		</a:t>
            </a:r>
            <a:r>
              <a:rPr lang="en-IN" sz="1600" dirty="0" err="1"/>
              <a:t>customer.setEmailId</a:t>
            </a:r>
            <a:r>
              <a:rPr lang="en-IN" sz="1600" dirty="0"/>
              <a:t>(</a:t>
            </a:r>
            <a:r>
              <a:rPr lang="en-IN" sz="1600" dirty="0" err="1"/>
              <a:t>customerDTO.getEmailId</a:t>
            </a:r>
            <a:r>
              <a:rPr lang="en-IN" sz="1600" dirty="0"/>
              <a:t>());</a:t>
            </a:r>
          </a:p>
          <a:p>
            <a:r>
              <a:rPr lang="en-IN" sz="1600" dirty="0"/>
              <a:t>		</a:t>
            </a:r>
            <a:r>
              <a:rPr lang="en-IN" sz="1600" dirty="0" err="1"/>
              <a:t>customer.setName</a:t>
            </a:r>
            <a:r>
              <a:rPr lang="en-IN" sz="1600" dirty="0"/>
              <a:t>(</a:t>
            </a:r>
            <a:r>
              <a:rPr lang="en-IN" sz="1600" dirty="0" err="1"/>
              <a:t>customerDTO.getName</a:t>
            </a:r>
            <a:r>
              <a:rPr lang="en-IN" sz="1600" dirty="0"/>
              <a:t>());</a:t>
            </a:r>
          </a:p>
          <a:p>
            <a:r>
              <a:rPr lang="en-IN" sz="1600" dirty="0"/>
              <a:t>		</a:t>
            </a:r>
            <a:r>
              <a:rPr lang="en-IN" sz="1600" dirty="0" err="1"/>
              <a:t>customer.setCustomerType</a:t>
            </a:r>
            <a:r>
              <a:rPr lang="en-IN" sz="1600" dirty="0"/>
              <a:t>(</a:t>
            </a:r>
            <a:r>
              <a:rPr lang="en-IN" sz="1600" dirty="0" err="1"/>
              <a:t>customerDTO.getCustomerType</a:t>
            </a:r>
            <a:r>
              <a:rPr lang="en-IN" sz="1600" dirty="0"/>
              <a:t>());</a:t>
            </a:r>
          </a:p>
          <a:p>
            <a:r>
              <a:rPr lang="en-IN" sz="1600" dirty="0"/>
              <a:t>		</a:t>
            </a:r>
            <a:r>
              <a:rPr lang="en-IN" sz="1600" dirty="0" err="1"/>
              <a:t>entityManager.persist</a:t>
            </a:r>
            <a:r>
              <a:rPr lang="en-IN" sz="1600" dirty="0"/>
              <a:t>(customer);</a:t>
            </a:r>
          </a:p>
          <a:p>
            <a:r>
              <a:rPr lang="en-IN" sz="1600" dirty="0"/>
              <a:t>	}</a:t>
            </a:r>
          </a:p>
          <a:p>
            <a:r>
              <a:rPr lang="en-IN" sz="1600" dirty="0"/>
              <a:t>	@Override</a:t>
            </a:r>
          </a:p>
          <a:p>
            <a:r>
              <a:rPr lang="en-IN" sz="1600" dirty="0"/>
              <a:t>	public Integer </a:t>
            </a:r>
            <a:r>
              <a:rPr lang="en-IN" sz="1600" dirty="0" err="1"/>
              <a:t>updateCustomer</a:t>
            </a:r>
            <a:r>
              <a:rPr lang="en-IN" sz="1600" dirty="0"/>
              <a:t>(Integer </a:t>
            </a:r>
            <a:r>
              <a:rPr lang="en-IN" sz="1600" dirty="0" err="1"/>
              <a:t>customerId</a:t>
            </a:r>
            <a:r>
              <a:rPr lang="en-IN" sz="1600" dirty="0"/>
              <a:t>, String </a:t>
            </a:r>
            <a:r>
              <a:rPr lang="en-IN" sz="1600" dirty="0" err="1"/>
              <a:t>emailId</a:t>
            </a:r>
            <a:r>
              <a:rPr lang="en-IN" sz="1600" dirty="0"/>
              <a:t>) {</a:t>
            </a:r>
          </a:p>
          <a:p>
            <a:r>
              <a:rPr lang="en-IN" sz="1600" dirty="0"/>
              <a:t>		Integer </a:t>
            </a:r>
            <a:r>
              <a:rPr lang="en-IN" sz="1600" dirty="0" err="1"/>
              <a:t>customerIdReturned</a:t>
            </a:r>
            <a:r>
              <a:rPr lang="en-IN" sz="1600" dirty="0"/>
              <a:t> = null;</a:t>
            </a:r>
          </a:p>
          <a:p>
            <a:r>
              <a:rPr lang="en-IN" sz="1600" dirty="0"/>
              <a:t>		Customer </a:t>
            </a:r>
            <a:r>
              <a:rPr lang="en-IN" sz="1600" dirty="0" err="1"/>
              <a:t>customer</a:t>
            </a:r>
            <a:r>
              <a:rPr lang="en-IN" sz="1600" dirty="0"/>
              <a:t> = </a:t>
            </a:r>
            <a:r>
              <a:rPr lang="en-IN" sz="1600" dirty="0" err="1"/>
              <a:t>entityManager.find</a:t>
            </a:r>
            <a:r>
              <a:rPr lang="en-IN" sz="1600" dirty="0"/>
              <a:t>(</a:t>
            </a:r>
            <a:r>
              <a:rPr lang="en-IN" sz="1600" dirty="0" err="1"/>
              <a:t>Customer.class</a:t>
            </a:r>
            <a:r>
              <a:rPr lang="en-IN" sz="1600" dirty="0"/>
              <a:t>, </a:t>
            </a:r>
            <a:r>
              <a:rPr lang="en-IN" sz="1600" dirty="0" err="1"/>
              <a:t>customerId</a:t>
            </a:r>
            <a:r>
              <a:rPr lang="en-IN" sz="1600" dirty="0"/>
              <a:t>);</a:t>
            </a:r>
          </a:p>
          <a:p>
            <a:r>
              <a:rPr lang="en-IN" sz="1600" dirty="0"/>
              <a:t>		</a:t>
            </a:r>
            <a:r>
              <a:rPr lang="en-IN" sz="1600" dirty="0" err="1"/>
              <a:t>customer.setEmailId</a:t>
            </a:r>
            <a:r>
              <a:rPr lang="en-IN" sz="1600" dirty="0"/>
              <a:t>(</a:t>
            </a:r>
            <a:r>
              <a:rPr lang="en-IN" sz="1600" dirty="0" err="1"/>
              <a:t>emailId</a:t>
            </a:r>
            <a:r>
              <a:rPr lang="en-IN" sz="1600" dirty="0"/>
              <a:t>);</a:t>
            </a:r>
          </a:p>
          <a:p>
            <a:r>
              <a:rPr lang="en-IN" sz="1600" dirty="0"/>
              <a:t>		</a:t>
            </a:r>
            <a:r>
              <a:rPr lang="en-IN" sz="1600" dirty="0" err="1"/>
              <a:t>customerIdReturned</a:t>
            </a:r>
            <a:r>
              <a:rPr lang="en-IN" sz="1600" dirty="0"/>
              <a:t> = </a:t>
            </a:r>
            <a:r>
              <a:rPr lang="en-IN" sz="1600" dirty="0" err="1"/>
              <a:t>customer.getCustomerId</a:t>
            </a:r>
            <a:r>
              <a:rPr lang="en-IN" sz="1600" dirty="0"/>
              <a:t>();</a:t>
            </a:r>
          </a:p>
          <a:p>
            <a:r>
              <a:rPr lang="en-IN" sz="1600" dirty="0"/>
              <a:t>		return </a:t>
            </a:r>
            <a:r>
              <a:rPr lang="en-IN" sz="1600" dirty="0" err="1"/>
              <a:t>customerIdReturned</a:t>
            </a:r>
            <a:r>
              <a:rPr lang="en-IN" sz="1600" dirty="0"/>
              <a:t>;</a:t>
            </a:r>
          </a:p>
          <a:p>
            <a:r>
              <a:rPr lang="en-IN" sz="1600" dirty="0"/>
              <a:t>	}</a:t>
            </a:r>
          </a:p>
          <a:p>
            <a:r>
              <a:rPr lang="en-IN" sz="1600" dirty="0"/>
              <a:t>	@Override</a:t>
            </a:r>
          </a:p>
          <a:p>
            <a:r>
              <a:rPr lang="en-IN" sz="1600" dirty="0"/>
              <a:t>	public Integer </a:t>
            </a:r>
            <a:r>
              <a:rPr lang="en-IN" sz="1600" dirty="0" err="1"/>
              <a:t>deleteCustomer</a:t>
            </a:r>
            <a:r>
              <a:rPr lang="en-IN" sz="1600" dirty="0"/>
              <a:t>(Integer </a:t>
            </a:r>
            <a:r>
              <a:rPr lang="en-IN" sz="1600" dirty="0" err="1"/>
              <a:t>customerId</a:t>
            </a:r>
            <a:r>
              <a:rPr lang="en-IN" sz="1600" dirty="0"/>
              <a:t>) {</a:t>
            </a:r>
          </a:p>
          <a:p>
            <a:r>
              <a:rPr lang="en-IN" sz="1600" dirty="0"/>
              <a:t>		Customer </a:t>
            </a:r>
            <a:r>
              <a:rPr lang="en-IN" sz="1600" dirty="0" err="1"/>
              <a:t>customer</a:t>
            </a:r>
            <a:r>
              <a:rPr lang="en-IN" sz="1600" dirty="0"/>
              <a:t> = </a:t>
            </a:r>
            <a:r>
              <a:rPr lang="en-IN" sz="1600" dirty="0" err="1"/>
              <a:t>entityManager.find</a:t>
            </a:r>
            <a:r>
              <a:rPr lang="en-IN" sz="1600" dirty="0"/>
              <a:t>(</a:t>
            </a:r>
            <a:r>
              <a:rPr lang="en-IN" sz="1600" dirty="0" err="1"/>
              <a:t>Customer.class</a:t>
            </a:r>
            <a:r>
              <a:rPr lang="en-IN" sz="1600" dirty="0"/>
              <a:t>, </a:t>
            </a:r>
            <a:r>
              <a:rPr lang="en-IN" sz="1600" dirty="0" err="1"/>
              <a:t>customerId</a:t>
            </a:r>
            <a:r>
              <a:rPr lang="en-IN" sz="1600" dirty="0"/>
              <a:t>);</a:t>
            </a:r>
          </a:p>
          <a:p>
            <a:r>
              <a:rPr lang="en-IN" sz="1600" dirty="0"/>
              <a:t>		</a:t>
            </a:r>
            <a:r>
              <a:rPr lang="en-IN" sz="1600" dirty="0" err="1"/>
              <a:t>entityManager.remove</a:t>
            </a:r>
            <a:r>
              <a:rPr lang="en-IN" sz="1600" dirty="0"/>
              <a:t>(customer);</a:t>
            </a:r>
          </a:p>
          <a:p>
            <a:r>
              <a:rPr lang="en-IN" sz="1600" dirty="0"/>
              <a:t>		Integer </a:t>
            </a:r>
            <a:r>
              <a:rPr lang="en-IN" sz="1600" dirty="0" err="1"/>
              <a:t>customerIdReturned</a:t>
            </a:r>
            <a:r>
              <a:rPr lang="en-IN" sz="1600" dirty="0"/>
              <a:t> = </a:t>
            </a:r>
            <a:r>
              <a:rPr lang="en-IN" sz="1600" dirty="0" err="1"/>
              <a:t>customer.getCustomerId</a:t>
            </a:r>
            <a:r>
              <a:rPr lang="en-IN" sz="1600" dirty="0"/>
              <a:t>();</a:t>
            </a:r>
          </a:p>
          <a:p>
            <a:r>
              <a:rPr lang="en-IN" sz="1600" dirty="0"/>
              <a:t>		return </a:t>
            </a:r>
            <a:r>
              <a:rPr lang="en-IN" sz="1600" dirty="0" err="1"/>
              <a:t>customerIdReturned</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12775136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24B621-D2DC-7711-BF1E-3C3266FFBA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4098E0-3328-C5AC-BF29-1CE75537D4C5}"/>
              </a:ext>
            </a:extLst>
          </p:cNvPr>
          <p:cNvSpPr>
            <a:spLocks noGrp="1"/>
          </p:cNvSpPr>
          <p:nvPr>
            <p:ph type="sldNum" sz="quarter" idx="12"/>
          </p:nvPr>
        </p:nvSpPr>
        <p:spPr/>
        <p:txBody>
          <a:bodyPr/>
          <a:lstStyle/>
          <a:p>
            <a:fld id="{4A777409-9C5A-4B07-8E32-19F22F7D558C}" type="slidenum">
              <a:rPr lang="en-IN" smtClean="0"/>
              <a:t>74</a:t>
            </a:fld>
            <a:endParaRPr lang="en-IN" dirty="0"/>
          </a:p>
        </p:txBody>
      </p:sp>
      <p:sp>
        <p:nvSpPr>
          <p:cNvPr id="5" name="TextBox 4">
            <a:extLst>
              <a:ext uri="{FF2B5EF4-FFF2-40B4-BE49-F238E27FC236}">
                <a16:creationId xmlns:a16="http://schemas.microsoft.com/office/drawing/2014/main" id="{25FAD9E1-02DD-4A8A-BD9E-45254C9B5CCF}"/>
              </a:ext>
            </a:extLst>
          </p:cNvPr>
          <p:cNvSpPr txBox="1"/>
          <p:nvPr/>
        </p:nvSpPr>
        <p:spPr>
          <a:xfrm>
            <a:off x="27495" y="840698"/>
            <a:ext cx="11326305" cy="3170099"/>
          </a:xfrm>
          <a:prstGeom prst="rect">
            <a:avLst/>
          </a:prstGeom>
          <a:noFill/>
        </p:spPr>
        <p:txBody>
          <a:bodyPr wrap="square">
            <a:spAutoFit/>
          </a:bodyPr>
          <a:lstStyle/>
          <a:p>
            <a:r>
              <a:rPr lang="en-US" sz="2000" dirty="0">
                <a:solidFill>
                  <a:schemeClr val="tx1">
                    <a:lumMod val="65000"/>
                    <a:lumOff val="35000"/>
                  </a:schemeClr>
                </a:solidFill>
                <a:effectLst/>
              </a:rPr>
              <a:t>In above code following points are important: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details of the customer which has to be deleted is fetched using find() method.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remove() method is invoked using Customer object. This changes the state of entity object from managed to removed.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customer details will be deleted from the table when the transaction is committed.</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4</a:t>
            </a:r>
            <a:r>
              <a:rPr lang="en-US" sz="2000" dirty="0">
                <a:solidFill>
                  <a:schemeClr val="tx1">
                    <a:lumMod val="65000"/>
                    <a:lumOff val="35000"/>
                  </a:schemeClr>
                </a:solidFill>
                <a:effectLst/>
              </a:rPr>
              <a:t>: Add </a:t>
            </a:r>
            <a:r>
              <a:rPr lang="en-US" sz="2000" dirty="0" err="1">
                <a:solidFill>
                  <a:schemeClr val="tx1">
                    <a:lumMod val="65000"/>
                    <a:lumOff val="35000"/>
                  </a:schemeClr>
                </a:solidFill>
                <a:effectLst/>
              </a:rPr>
              <a:t>deleteCustomer</a:t>
            </a:r>
            <a:r>
              <a:rPr lang="en-US" sz="2000" dirty="0">
                <a:solidFill>
                  <a:schemeClr val="tx1">
                    <a:lumMod val="65000"/>
                    <a:lumOff val="35000"/>
                  </a:schemeClr>
                </a:solidFill>
                <a:effectLst/>
              </a:rPr>
              <a:t>() method in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as shown below:</a:t>
            </a:r>
          </a:p>
        </p:txBody>
      </p:sp>
      <p:sp>
        <p:nvSpPr>
          <p:cNvPr id="7" name="TextBox 6">
            <a:extLst>
              <a:ext uri="{FF2B5EF4-FFF2-40B4-BE49-F238E27FC236}">
                <a16:creationId xmlns:a16="http://schemas.microsoft.com/office/drawing/2014/main" id="{021A9E58-293D-704D-3A3D-0D5FEE4BB242}"/>
              </a:ext>
            </a:extLst>
          </p:cNvPr>
          <p:cNvSpPr txBox="1"/>
          <p:nvPr/>
        </p:nvSpPr>
        <p:spPr>
          <a:xfrm>
            <a:off x="27495" y="4244828"/>
            <a:ext cx="11824358" cy="1754326"/>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a:t>
            </a:r>
          </a:p>
          <a:p>
            <a:r>
              <a:rPr lang="en-IN" dirty="0"/>
              <a:t>	public void </a:t>
            </a:r>
            <a:r>
              <a:rPr lang="en-IN" dirty="0" err="1"/>
              <a:t>deleteCustomer</a:t>
            </a:r>
            <a:r>
              <a:rPr lang="en-IN" dirty="0"/>
              <a:t>(Integer </a:t>
            </a:r>
            <a:r>
              <a:rPr lang="en-IN" dirty="0" err="1"/>
              <a:t>customerId</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7126048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3EB5E8-9A57-570C-15B4-194577F4A99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EBDB5F6-36D9-D8A6-56D2-F787CC916C5C}"/>
              </a:ext>
            </a:extLst>
          </p:cNvPr>
          <p:cNvSpPr>
            <a:spLocks noGrp="1"/>
          </p:cNvSpPr>
          <p:nvPr>
            <p:ph type="sldNum" sz="quarter" idx="12"/>
          </p:nvPr>
        </p:nvSpPr>
        <p:spPr/>
        <p:txBody>
          <a:bodyPr/>
          <a:lstStyle/>
          <a:p>
            <a:fld id="{4A777409-9C5A-4B07-8E32-19F22F7D558C}" type="slidenum">
              <a:rPr lang="en-IN" smtClean="0"/>
              <a:t>75</a:t>
            </a:fld>
            <a:endParaRPr lang="en-IN" dirty="0"/>
          </a:p>
        </p:txBody>
      </p:sp>
      <p:sp>
        <p:nvSpPr>
          <p:cNvPr id="7" name="TextBox 6">
            <a:extLst>
              <a:ext uri="{FF2B5EF4-FFF2-40B4-BE49-F238E27FC236}">
                <a16:creationId xmlns:a16="http://schemas.microsoft.com/office/drawing/2014/main" id="{A2DB3868-108C-3576-9269-BE568EDCC831}"/>
              </a:ext>
            </a:extLst>
          </p:cNvPr>
          <p:cNvSpPr txBox="1"/>
          <p:nvPr/>
        </p:nvSpPr>
        <p:spPr>
          <a:xfrm>
            <a:off x="890832" y="647796"/>
            <a:ext cx="9987699"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Implement </a:t>
            </a:r>
            <a:r>
              <a:rPr lang="en-US" sz="2000" dirty="0" err="1">
                <a:solidFill>
                  <a:schemeClr val="tx1">
                    <a:lumMod val="65000"/>
                    <a:lumOff val="35000"/>
                  </a:schemeClr>
                </a:solidFill>
              </a:rPr>
              <a:t>deleteCustomer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141004C-AD2A-603A-9009-C664E4268D8B}"/>
              </a:ext>
            </a:extLst>
          </p:cNvPr>
          <p:cNvSpPr txBox="1"/>
          <p:nvPr/>
        </p:nvSpPr>
        <p:spPr>
          <a:xfrm>
            <a:off x="274948" y="1047906"/>
            <a:ext cx="11642103" cy="5909310"/>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return </a:t>
            </a:r>
            <a:r>
              <a:rPr lang="en-IN" dirty="0" err="1"/>
              <a:t>customerDTO</a:t>
            </a:r>
            <a:r>
              <a:rPr lang="en-IN" dirty="0"/>
              <a:t>;</a:t>
            </a:r>
          </a:p>
          <a:p>
            <a:r>
              <a:rPr lang="en-IN" dirty="0"/>
              <a:t>	}</a:t>
            </a:r>
          </a:p>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if (</a:t>
            </a:r>
            <a:r>
              <a:rPr lang="en-IN" dirty="0" err="1"/>
              <a:t>customerRepository.getCustomer</a:t>
            </a:r>
            <a:r>
              <a:rPr lang="en-IN" dirty="0"/>
              <a:t>(</a:t>
            </a:r>
            <a:r>
              <a:rPr lang="en-IN" dirty="0" err="1"/>
              <a:t>customerDTO.getCustomerId</a:t>
            </a:r>
            <a:r>
              <a:rPr lang="en-IN" dirty="0"/>
              <a:t>()) != null) {</a:t>
            </a:r>
          </a:p>
          <a:p>
            <a:r>
              <a:rPr lang="en-IN" dirty="0"/>
              <a:t>			throw new </a:t>
            </a:r>
            <a:r>
              <a:rPr lang="en-IN" dirty="0" err="1"/>
              <a:t>hndBankException</a:t>
            </a:r>
            <a:r>
              <a:rPr lang="en-IN" dirty="0"/>
              <a:t>("</a:t>
            </a:r>
            <a:r>
              <a:rPr lang="en-IN" dirty="0" err="1"/>
              <a:t>Service.CUSTOMER_ALREADY_EXISTS</a:t>
            </a:r>
            <a:r>
              <a:rPr lang="en-IN" dirty="0"/>
              <a:t>");</a:t>
            </a:r>
          </a:p>
          <a:p>
            <a:r>
              <a:rPr lang="en-IN" dirty="0"/>
              <a:t>		}</a:t>
            </a:r>
          </a:p>
          <a:p>
            <a:r>
              <a:rPr lang="en-IN" dirty="0"/>
              <a:t>		</a:t>
            </a:r>
            <a:r>
              <a:rPr lang="en-IN" dirty="0" err="1"/>
              <a:t>customerRepository.addCustomer</a:t>
            </a:r>
            <a:r>
              <a:rPr lang="en-IN" dirty="0"/>
              <a:t>(</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17158891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82CB05-9B6A-0C5B-0201-B1718C443AD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26B89D8-37E8-C5DC-6BA8-7B4165278770}"/>
              </a:ext>
            </a:extLst>
          </p:cNvPr>
          <p:cNvSpPr>
            <a:spLocks noGrp="1"/>
          </p:cNvSpPr>
          <p:nvPr>
            <p:ph type="sldNum" sz="quarter" idx="12"/>
          </p:nvPr>
        </p:nvSpPr>
        <p:spPr/>
        <p:txBody>
          <a:bodyPr/>
          <a:lstStyle/>
          <a:p>
            <a:fld id="{4A777409-9C5A-4B07-8E32-19F22F7D558C}" type="slidenum">
              <a:rPr lang="en-IN" smtClean="0"/>
              <a:t>76</a:t>
            </a:fld>
            <a:endParaRPr lang="en-IN" dirty="0"/>
          </a:p>
        </p:txBody>
      </p:sp>
      <p:sp>
        <p:nvSpPr>
          <p:cNvPr id="5" name="TextBox 4">
            <a:extLst>
              <a:ext uri="{FF2B5EF4-FFF2-40B4-BE49-F238E27FC236}">
                <a16:creationId xmlns:a16="http://schemas.microsoft.com/office/drawing/2014/main" id="{064F7174-A667-13C4-C3C1-3E29BFD3FC70}"/>
              </a:ext>
            </a:extLst>
          </p:cNvPr>
          <p:cNvSpPr txBox="1"/>
          <p:nvPr/>
        </p:nvSpPr>
        <p:spPr>
          <a:xfrm>
            <a:off x="320511" y="1198225"/>
            <a:ext cx="11871489" cy="4801314"/>
          </a:xfrm>
          <a:prstGeom prst="rect">
            <a:avLst/>
          </a:prstGeom>
          <a:noFill/>
        </p:spPr>
        <p:txBody>
          <a:bodyPr wrap="square">
            <a:spAutoFit/>
          </a:bodyPr>
          <a:lstStyle/>
          <a:p>
            <a:r>
              <a:rPr lang="en-IN" dirty="0"/>
              <a:t>@Override</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a:t>
            </a:r>
            <a:r>
              <a:rPr lang="en-IN" dirty="0" err="1"/>
              <a:t>customerRepository.updateCustomer</a:t>
            </a:r>
            <a:r>
              <a:rPr lang="en-IN" dirty="0"/>
              <a:t>(</a:t>
            </a:r>
            <a:r>
              <a:rPr lang="en-IN" dirty="0" err="1"/>
              <a:t>customerId</a:t>
            </a:r>
            <a:r>
              <a:rPr lang="en-IN" dirty="0"/>
              <a:t>, </a:t>
            </a:r>
            <a:r>
              <a:rPr lang="en-IN" dirty="0" err="1"/>
              <a:t>emailId</a:t>
            </a:r>
            <a:r>
              <a:rPr lang="en-IN" dirty="0"/>
              <a:t>);</a:t>
            </a:r>
          </a:p>
          <a:p>
            <a:r>
              <a:rPr lang="en-IN" dirty="0"/>
              <a:t>	}</a:t>
            </a:r>
          </a:p>
          <a:p>
            <a:r>
              <a:rPr lang="en-IN" dirty="0"/>
              <a:t>	@Override</a:t>
            </a:r>
          </a:p>
          <a:p>
            <a:r>
              <a:rPr lang="en-IN" dirty="0"/>
              <a:t>	public void </a:t>
            </a:r>
            <a:r>
              <a:rPr lang="en-IN" dirty="0" err="1"/>
              <a:t>deleteCustomer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a:t>
            </a:r>
            <a:r>
              <a:rPr lang="en-IN" dirty="0" err="1"/>
              <a:t>customerRepository.deleteCustomer</a:t>
            </a:r>
            <a:r>
              <a:rPr lang="en-IN" dirty="0"/>
              <a:t>(</a:t>
            </a:r>
            <a:r>
              <a:rPr lang="en-IN" dirty="0" err="1"/>
              <a:t>customerId</a:t>
            </a:r>
            <a:r>
              <a:rPr lang="en-IN" dirty="0"/>
              <a:t>);</a:t>
            </a:r>
          </a:p>
          <a:p>
            <a:r>
              <a:rPr lang="en-IN" dirty="0"/>
              <a:t>	}</a:t>
            </a:r>
          </a:p>
          <a:p>
            <a:r>
              <a:rPr lang="en-IN" dirty="0"/>
              <a:t>}</a:t>
            </a:r>
          </a:p>
        </p:txBody>
      </p:sp>
    </p:spTree>
    <p:extLst>
      <p:ext uri="{BB962C8B-B14F-4D97-AF65-F5344CB8AC3E}">
        <p14:creationId xmlns:p14="http://schemas.microsoft.com/office/powerpoint/2010/main" val="32508990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FE67FE-EBF7-D9B9-5531-0E3DBB606C1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A8E214-C807-22BD-93F2-8835B6039186}"/>
              </a:ext>
            </a:extLst>
          </p:cNvPr>
          <p:cNvSpPr>
            <a:spLocks noGrp="1"/>
          </p:cNvSpPr>
          <p:nvPr>
            <p:ph type="sldNum" sz="quarter" idx="12"/>
          </p:nvPr>
        </p:nvSpPr>
        <p:spPr/>
        <p:txBody>
          <a:bodyPr/>
          <a:lstStyle/>
          <a:p>
            <a:fld id="{4A777409-9C5A-4B07-8E32-19F22F7D558C}" type="slidenum">
              <a:rPr lang="en-IN" smtClean="0"/>
              <a:t>77</a:t>
            </a:fld>
            <a:endParaRPr lang="en-IN" dirty="0"/>
          </a:p>
        </p:txBody>
      </p:sp>
      <p:sp>
        <p:nvSpPr>
          <p:cNvPr id="5" name="TextBox 4">
            <a:extLst>
              <a:ext uri="{FF2B5EF4-FFF2-40B4-BE49-F238E27FC236}">
                <a16:creationId xmlns:a16="http://schemas.microsoft.com/office/drawing/2014/main" id="{63FEF432-1BE7-3758-D545-C275C238E67F}"/>
              </a:ext>
            </a:extLst>
          </p:cNvPr>
          <p:cNvSpPr txBox="1"/>
          <p:nvPr/>
        </p:nvSpPr>
        <p:spPr>
          <a:xfrm>
            <a:off x="989028" y="562954"/>
            <a:ext cx="10364771"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92A661E-6BC2-027D-FB77-5DC802113821}"/>
              </a:ext>
            </a:extLst>
          </p:cNvPr>
          <p:cNvSpPr txBox="1"/>
          <p:nvPr/>
        </p:nvSpPr>
        <p:spPr>
          <a:xfrm>
            <a:off x="282017" y="1169452"/>
            <a:ext cx="11071782" cy="369332"/>
          </a:xfrm>
          <a:prstGeom prst="rect">
            <a:avLst/>
          </a:prstGeom>
          <a:noFill/>
        </p:spPr>
        <p:txBody>
          <a:bodyPr wrap="square">
            <a:spAutoFit/>
          </a:bodyPr>
          <a:lstStyle/>
          <a:p>
            <a:r>
              <a:rPr lang="en-IN" dirty="0" err="1"/>
              <a:t>UserInterface.DELETE_SUCCESS</a:t>
            </a:r>
            <a:r>
              <a:rPr lang="en-IN" dirty="0"/>
              <a:t>=Customer details successfully deleted.</a:t>
            </a:r>
          </a:p>
        </p:txBody>
      </p:sp>
      <p:sp>
        <p:nvSpPr>
          <p:cNvPr id="9" name="TextBox 8">
            <a:extLst>
              <a:ext uri="{FF2B5EF4-FFF2-40B4-BE49-F238E27FC236}">
                <a16:creationId xmlns:a16="http://schemas.microsoft.com/office/drawing/2014/main" id="{2EE138FE-4CF2-1D42-40E4-14BD11C9A1F4}"/>
              </a:ext>
            </a:extLst>
          </p:cNvPr>
          <p:cNvSpPr txBox="1"/>
          <p:nvPr/>
        </p:nvSpPr>
        <p:spPr>
          <a:xfrm>
            <a:off x="989027" y="1714394"/>
            <a:ext cx="9616127"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3B7F9FA-66BE-E409-E86D-6B73804C85A0}"/>
              </a:ext>
            </a:extLst>
          </p:cNvPr>
          <p:cNvSpPr txBox="1"/>
          <p:nvPr/>
        </p:nvSpPr>
        <p:spPr>
          <a:xfrm>
            <a:off x="185392" y="2114504"/>
            <a:ext cx="11972041" cy="5078313"/>
          </a:xfrm>
          <a:prstGeom prst="rect">
            <a:avLst/>
          </a:prstGeom>
          <a:noFill/>
        </p:spPr>
        <p:txBody>
          <a:bodyPr wrap="square">
            <a:spAutoFit/>
          </a:bodyPr>
          <a:lstStyle/>
          <a:p>
            <a:r>
              <a:rPr lang="en-IN" dirty="0"/>
              <a:t>@SpringBootApplication</a:t>
            </a:r>
          </a:p>
          <a:p>
            <a:r>
              <a:rPr lang="en-IN" dirty="0"/>
              <a:t>public class </a:t>
            </a:r>
            <a:r>
              <a:rPr lang="en-IN" dirty="0" err="1"/>
              <a:t>DemoSpringDeleteReadApplication</a:t>
            </a:r>
            <a:r>
              <a:rPr lang="en-IN" dirty="0"/>
              <a:t> implements </a:t>
            </a:r>
            <a:r>
              <a:rPr lang="en-IN" dirty="0" err="1"/>
              <a:t>CommandLineRunner</a:t>
            </a:r>
            <a:r>
              <a:rPr lang="en-IN" dirty="0"/>
              <a:t> {</a:t>
            </a:r>
          </a:p>
          <a:p>
            <a:r>
              <a:rPr lang="en-IN" dirty="0"/>
              <a:t>	public static final Log LOGGER = </a:t>
            </a:r>
            <a:r>
              <a:rPr lang="en-IN" dirty="0" err="1"/>
              <a:t>LogFactory.getLog</a:t>
            </a:r>
            <a:r>
              <a:rPr lang="en-IN" dirty="0"/>
              <a:t>(</a:t>
            </a:r>
            <a:r>
              <a:rPr lang="en-IN" dirty="0" err="1"/>
              <a:t>DemoSpringDeleteReadApplication.class</a:t>
            </a:r>
            <a:r>
              <a:rPr lang="en-IN" dirty="0"/>
              <a:t>);</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DemoSpringDeleteReadApplication.class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 </a:t>
            </a:r>
            <a:r>
              <a:rPr lang="en-IN" dirty="0" err="1"/>
              <a:t>getCustomer</a:t>
            </a:r>
            <a:r>
              <a:rPr lang="en-IN" dirty="0"/>
              <a:t>();</a:t>
            </a:r>
          </a:p>
          <a:p>
            <a:r>
              <a:rPr lang="en-IN" dirty="0"/>
              <a:t>		// </a:t>
            </a:r>
            <a:r>
              <a:rPr lang="en-IN" dirty="0" err="1"/>
              <a:t>addCustomer</a:t>
            </a:r>
            <a:r>
              <a:rPr lang="en-IN" dirty="0"/>
              <a:t>();</a:t>
            </a:r>
          </a:p>
          <a:p>
            <a:r>
              <a:rPr lang="en-IN" dirty="0"/>
              <a:t>		// </a:t>
            </a:r>
            <a:r>
              <a:rPr lang="en-IN" dirty="0" err="1"/>
              <a:t>updateCustomer</a:t>
            </a:r>
            <a:r>
              <a:rPr lang="en-IN" dirty="0"/>
              <a:t>();</a:t>
            </a:r>
          </a:p>
          <a:p>
            <a:r>
              <a:rPr lang="en-IN" dirty="0"/>
              <a:t>		</a:t>
            </a:r>
            <a:r>
              <a:rPr lang="en-IN" dirty="0" err="1"/>
              <a:t>deleteCustomer</a:t>
            </a:r>
            <a:r>
              <a:rPr lang="en-IN" dirty="0"/>
              <a:t>();</a:t>
            </a:r>
          </a:p>
          <a:p>
            <a:r>
              <a:rPr lang="en-IN" dirty="0"/>
              <a:t>	}</a:t>
            </a:r>
          </a:p>
          <a:p>
            <a:r>
              <a:rPr lang="en-IN" dirty="0"/>
              <a:t>	</a:t>
            </a:r>
          </a:p>
        </p:txBody>
      </p:sp>
    </p:spTree>
    <p:extLst>
      <p:ext uri="{BB962C8B-B14F-4D97-AF65-F5344CB8AC3E}">
        <p14:creationId xmlns:p14="http://schemas.microsoft.com/office/powerpoint/2010/main" val="3645986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258537-06F2-DB17-29B3-FB0AAE9B73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52CA5D6-30DB-5639-C375-D8AF3F477BE5}"/>
              </a:ext>
            </a:extLst>
          </p:cNvPr>
          <p:cNvSpPr>
            <a:spLocks noGrp="1"/>
          </p:cNvSpPr>
          <p:nvPr>
            <p:ph type="sldNum" sz="quarter" idx="12"/>
          </p:nvPr>
        </p:nvSpPr>
        <p:spPr/>
        <p:txBody>
          <a:bodyPr/>
          <a:lstStyle/>
          <a:p>
            <a:fld id="{4A777409-9C5A-4B07-8E32-19F22F7D558C}" type="slidenum">
              <a:rPr lang="en-IN" smtClean="0"/>
              <a:t>78</a:t>
            </a:fld>
            <a:endParaRPr lang="en-IN" dirty="0"/>
          </a:p>
        </p:txBody>
      </p:sp>
      <p:sp>
        <p:nvSpPr>
          <p:cNvPr id="5" name="TextBox 4">
            <a:extLst>
              <a:ext uri="{FF2B5EF4-FFF2-40B4-BE49-F238E27FC236}">
                <a16:creationId xmlns:a16="http://schemas.microsoft.com/office/drawing/2014/main" id="{674AE9E1-031E-4208-5724-59F913FB2034}"/>
              </a:ext>
            </a:extLst>
          </p:cNvPr>
          <p:cNvSpPr txBox="1"/>
          <p:nvPr/>
        </p:nvSpPr>
        <p:spPr>
          <a:xfrm>
            <a:off x="282804" y="791852"/>
            <a:ext cx="12113443" cy="5078313"/>
          </a:xfrm>
          <a:prstGeom prst="rect">
            <a:avLst/>
          </a:prstGeom>
          <a:noFill/>
        </p:spPr>
        <p:txBody>
          <a:bodyPr wrap="square">
            <a:spAutoFit/>
          </a:bodyPr>
          <a:lstStyle/>
          <a:p>
            <a:r>
              <a:rPr lang="en-IN" dirty="0"/>
              <a:t>public void </a:t>
            </a:r>
            <a:r>
              <a:rPr lang="en-IN" dirty="0" err="1"/>
              <a:t>getCustomer</a:t>
            </a:r>
            <a:r>
              <a:rPr lang="en-IN" dirty="0"/>
              <a:t>() throws </a:t>
            </a:r>
            <a:r>
              <a:rPr lang="en-IN" dirty="0" err="1"/>
              <a:t>hndBankException</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customerService.getCustomer</a:t>
            </a:r>
            <a:r>
              <a:rPr lang="en-IN" dirty="0"/>
              <a:t>(1);</a:t>
            </a:r>
          </a:p>
          <a:p>
            <a:r>
              <a:rPr lang="en-IN" dirty="0"/>
              <a:t>			LOGGER.info(</a:t>
            </a:r>
            <a:r>
              <a:rPr lang="en-IN" dirty="0" err="1"/>
              <a:t>customerDTO</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addCustomer</a:t>
            </a:r>
            <a:r>
              <a:rPr lang="en-IN" dirty="0"/>
              <a: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(2);</a:t>
            </a:r>
          </a:p>
          <a:p>
            <a:r>
              <a:rPr lang="en-IN" dirty="0"/>
              <a:t>		</a:t>
            </a:r>
            <a:r>
              <a:rPr lang="en-IN" dirty="0" err="1"/>
              <a:t>customerDTO.setEmailId</a:t>
            </a:r>
            <a:r>
              <a:rPr lang="en-IN" dirty="0"/>
              <a:t>("harry@hnd.com");</a:t>
            </a:r>
          </a:p>
          <a:p>
            <a:r>
              <a:rPr lang="en-IN" dirty="0"/>
              <a:t>		</a:t>
            </a:r>
            <a:r>
              <a:rPr lang="en-IN" dirty="0" err="1"/>
              <a:t>customerDTO.setName</a:t>
            </a:r>
            <a:r>
              <a:rPr lang="en-IN" dirty="0"/>
              <a:t>("Harry");</a:t>
            </a:r>
          </a:p>
          <a:p>
            <a:r>
              <a:rPr lang="en-IN" dirty="0"/>
              <a:t>		</a:t>
            </a:r>
            <a:r>
              <a:rPr lang="en-IN" dirty="0" err="1"/>
              <a:t>customerDTO.setDateOfBirth</a:t>
            </a:r>
            <a:r>
              <a:rPr lang="en-IN" dirty="0"/>
              <a:t>(</a:t>
            </a:r>
            <a:r>
              <a:rPr lang="en-IN" dirty="0" err="1"/>
              <a:t>LocalDate.of</a:t>
            </a:r>
            <a:r>
              <a:rPr lang="en-IN" dirty="0"/>
              <a:t>(1980, 4, 22));</a:t>
            </a:r>
          </a:p>
          <a:p>
            <a:r>
              <a:rPr lang="en-IN" dirty="0"/>
              <a:t>		</a:t>
            </a:r>
            <a:r>
              <a:rPr lang="en-IN" dirty="0" err="1"/>
              <a:t>customerDTO.setCustomerType</a:t>
            </a:r>
            <a:r>
              <a:rPr lang="en-IN" dirty="0"/>
              <a:t>(</a:t>
            </a:r>
            <a:r>
              <a:rPr lang="en-IN" dirty="0" err="1"/>
              <a:t>CustomerType.GOLD</a:t>
            </a:r>
            <a:r>
              <a:rPr lang="en-IN" dirty="0"/>
              <a:t>);</a:t>
            </a:r>
          </a:p>
          <a:p>
            <a:r>
              <a:rPr lang="en-IN" dirty="0"/>
              <a:t>		</a:t>
            </a:r>
          </a:p>
        </p:txBody>
      </p:sp>
    </p:spTree>
    <p:extLst>
      <p:ext uri="{BB962C8B-B14F-4D97-AF65-F5344CB8AC3E}">
        <p14:creationId xmlns:p14="http://schemas.microsoft.com/office/powerpoint/2010/main" val="42293934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6963C6-02F3-3DB3-4312-DF741A812A5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F95553-BE29-7891-542E-6BE85ACC5669}"/>
              </a:ext>
            </a:extLst>
          </p:cNvPr>
          <p:cNvSpPr>
            <a:spLocks noGrp="1"/>
          </p:cNvSpPr>
          <p:nvPr>
            <p:ph type="sldNum" sz="quarter" idx="12"/>
          </p:nvPr>
        </p:nvSpPr>
        <p:spPr/>
        <p:txBody>
          <a:bodyPr/>
          <a:lstStyle/>
          <a:p>
            <a:fld id="{4A777409-9C5A-4B07-8E32-19F22F7D558C}" type="slidenum">
              <a:rPr lang="en-IN" smtClean="0"/>
              <a:t>79</a:t>
            </a:fld>
            <a:endParaRPr lang="en-IN" dirty="0"/>
          </a:p>
        </p:txBody>
      </p:sp>
      <p:sp>
        <p:nvSpPr>
          <p:cNvPr id="5" name="TextBox 4">
            <a:extLst>
              <a:ext uri="{FF2B5EF4-FFF2-40B4-BE49-F238E27FC236}">
                <a16:creationId xmlns:a16="http://schemas.microsoft.com/office/drawing/2014/main" id="{BDF80774-CD58-0D94-921D-DF1CA53A7B49}"/>
              </a:ext>
            </a:extLst>
          </p:cNvPr>
          <p:cNvSpPr txBox="1"/>
          <p:nvPr/>
        </p:nvSpPr>
        <p:spPr>
          <a:xfrm>
            <a:off x="395925" y="840059"/>
            <a:ext cx="11796076" cy="5632311"/>
          </a:xfrm>
          <a:prstGeom prst="rect">
            <a:avLst/>
          </a:prstGeom>
          <a:noFill/>
        </p:spPr>
        <p:txBody>
          <a:bodyPr wrap="square">
            <a:spAutoFit/>
          </a:bodyPr>
          <a:lstStyle/>
          <a:p>
            <a:r>
              <a:rPr lang="en-IN" dirty="0"/>
              <a:t>try {</a:t>
            </a:r>
          </a:p>
          <a:p>
            <a:r>
              <a:rPr lang="en-IN" dirty="0"/>
              <a:t>			</a:t>
            </a:r>
            <a:r>
              <a:rPr lang="en-IN" dirty="0" err="1"/>
              <a:t>customerService.addCustomer</a:t>
            </a:r>
            <a:r>
              <a:rPr lang="en-IN" dirty="0"/>
              <a:t>(</a:t>
            </a:r>
            <a:r>
              <a:rPr lang="en-IN" dirty="0" err="1"/>
              <a:t>customerDTO</a:t>
            </a:r>
            <a:r>
              <a:rPr lang="en-IN" dirty="0"/>
              <a:t>);</a:t>
            </a:r>
          </a:p>
          <a:p>
            <a:r>
              <a:rPr lang="en-IN" dirty="0"/>
              <a:t>			LOGGER.info(</a:t>
            </a:r>
            <a:r>
              <a:rPr lang="en-IN" dirty="0" err="1"/>
              <a:t>environment.getProperty</a:t>
            </a:r>
            <a:r>
              <a:rPr lang="en-IN" dirty="0"/>
              <a:t>("</a:t>
            </a:r>
            <a:r>
              <a:rPr lang="en-IN" dirty="0" err="1"/>
              <a:t>UserInterface.INSERT_SUCCESS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updateCustomer</a:t>
            </a:r>
            <a:r>
              <a:rPr lang="en-IN" dirty="0"/>
              <a:t>() {</a:t>
            </a:r>
          </a:p>
          <a:p>
            <a:r>
              <a:rPr lang="en-IN" dirty="0"/>
              <a:t>		try {</a:t>
            </a:r>
          </a:p>
          <a:p>
            <a:r>
              <a:rPr lang="en-IN" dirty="0"/>
              <a:t>			</a:t>
            </a:r>
            <a:r>
              <a:rPr lang="en-IN" dirty="0" err="1"/>
              <a:t>customerService.updateCustomer</a:t>
            </a:r>
            <a:r>
              <a:rPr lang="en-IN" dirty="0"/>
              <a:t>(1, "martin01@hnd.com");</a:t>
            </a:r>
          </a:p>
          <a:p>
            <a:r>
              <a:rPr lang="en-IN" dirty="0"/>
              <a:t>			LOGGER.info(</a:t>
            </a:r>
            <a:r>
              <a:rPr lang="en-IN" dirty="0" err="1"/>
              <a:t>environment.getProperty</a:t>
            </a:r>
            <a:r>
              <a:rPr lang="en-IN" dirty="0"/>
              <a:t>("</a:t>
            </a:r>
            <a:r>
              <a:rPr lang="en-IN" dirty="0" err="1"/>
              <a:t>UserInterface.UPDATE_SUCCESS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52527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A534B9-E920-A5BA-A18A-7AEAC8A682E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638084D-2D33-D640-5616-E5F77E66BFE0}"/>
              </a:ext>
            </a:extLst>
          </p:cNvPr>
          <p:cNvSpPr>
            <a:spLocks noGrp="1"/>
          </p:cNvSpPr>
          <p:nvPr>
            <p:ph type="sldNum" sz="quarter" idx="12"/>
          </p:nvPr>
        </p:nvSpPr>
        <p:spPr/>
        <p:txBody>
          <a:bodyPr/>
          <a:lstStyle/>
          <a:p>
            <a:fld id="{4A777409-9C5A-4B07-8E32-19F22F7D558C}" type="slidenum">
              <a:rPr lang="en-IN" smtClean="0"/>
              <a:t>8</a:t>
            </a:fld>
            <a:endParaRPr lang="en-IN" dirty="0"/>
          </a:p>
        </p:txBody>
      </p:sp>
      <p:sp>
        <p:nvSpPr>
          <p:cNvPr id="5" name="TextBox 4">
            <a:extLst>
              <a:ext uri="{FF2B5EF4-FFF2-40B4-BE49-F238E27FC236}">
                <a16:creationId xmlns:a16="http://schemas.microsoft.com/office/drawing/2014/main" id="{730B760A-A35B-FC99-88E4-78BC87AEE375}"/>
              </a:ext>
            </a:extLst>
          </p:cNvPr>
          <p:cNvSpPr txBox="1"/>
          <p:nvPr/>
        </p:nvSpPr>
        <p:spPr>
          <a:xfrm>
            <a:off x="834271" y="578931"/>
            <a:ext cx="10949233" cy="3477875"/>
          </a:xfrm>
          <a:prstGeom prst="rect">
            <a:avLst/>
          </a:prstGeom>
          <a:noFill/>
        </p:spPr>
        <p:txBody>
          <a:bodyPr wrap="square">
            <a:spAutoFit/>
          </a:bodyPr>
          <a:lstStyle/>
          <a:p>
            <a:r>
              <a:rPr lang="en-US" sz="2000" b="1" dirty="0">
                <a:solidFill>
                  <a:schemeClr val="tx1">
                    <a:lumMod val="65000"/>
                    <a:lumOff val="35000"/>
                  </a:schemeClr>
                </a:solidFill>
                <a:effectLst/>
              </a:rPr>
              <a:t>Problem of Identity</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the way in which equality of two objects is defined in object model is different for the way equality of two rows of a table is defined in relational model. For example, two rows in a table are same if they have same primary key values but two Java objects are equal if equals() method returns true.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of Associations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in object model, associations between objects is represented using references but in relational model, associations between tables is represented by foreign keys. Also, associations between objects can be unidirectional or bidirectional. However, in associations between tables there is no way to store information about directionality of relationship.</a:t>
            </a:r>
          </a:p>
        </p:txBody>
      </p:sp>
      <p:pic>
        <p:nvPicPr>
          <p:cNvPr id="7" name="Picture 6">
            <a:extLst>
              <a:ext uri="{FF2B5EF4-FFF2-40B4-BE49-F238E27FC236}">
                <a16:creationId xmlns:a16="http://schemas.microsoft.com/office/drawing/2014/main" id="{5E43F519-3714-9197-8E58-5B41CD02F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405" y="3987538"/>
            <a:ext cx="8068801" cy="2895674"/>
          </a:xfrm>
          <a:prstGeom prst="rect">
            <a:avLst/>
          </a:prstGeom>
        </p:spPr>
      </p:pic>
    </p:spTree>
    <p:extLst>
      <p:ext uri="{BB962C8B-B14F-4D97-AF65-F5344CB8AC3E}">
        <p14:creationId xmlns:p14="http://schemas.microsoft.com/office/powerpoint/2010/main" val="30248177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7A461F-DBC8-E1DA-7FAB-1FDCCCE70A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2789B6-53D2-DB64-3339-B5F33381D886}"/>
              </a:ext>
            </a:extLst>
          </p:cNvPr>
          <p:cNvSpPr>
            <a:spLocks noGrp="1"/>
          </p:cNvSpPr>
          <p:nvPr>
            <p:ph type="sldNum" sz="quarter" idx="12"/>
          </p:nvPr>
        </p:nvSpPr>
        <p:spPr/>
        <p:txBody>
          <a:bodyPr/>
          <a:lstStyle/>
          <a:p>
            <a:fld id="{4A777409-9C5A-4B07-8E32-19F22F7D558C}" type="slidenum">
              <a:rPr lang="en-IN" smtClean="0"/>
              <a:t>80</a:t>
            </a:fld>
            <a:endParaRPr lang="en-IN" dirty="0"/>
          </a:p>
        </p:txBody>
      </p:sp>
      <p:sp>
        <p:nvSpPr>
          <p:cNvPr id="5" name="TextBox 4">
            <a:extLst>
              <a:ext uri="{FF2B5EF4-FFF2-40B4-BE49-F238E27FC236}">
                <a16:creationId xmlns:a16="http://schemas.microsoft.com/office/drawing/2014/main" id="{B79162DF-60F7-EC31-FEC2-6A2CDDBE586A}"/>
              </a:ext>
            </a:extLst>
          </p:cNvPr>
          <p:cNvSpPr txBox="1"/>
          <p:nvPr/>
        </p:nvSpPr>
        <p:spPr>
          <a:xfrm>
            <a:off x="391212" y="1618064"/>
            <a:ext cx="10883246" cy="3416320"/>
          </a:xfrm>
          <a:prstGeom prst="rect">
            <a:avLst/>
          </a:prstGeom>
          <a:noFill/>
        </p:spPr>
        <p:txBody>
          <a:bodyPr wrap="square">
            <a:spAutoFit/>
          </a:bodyPr>
          <a:lstStyle/>
          <a:p>
            <a:r>
              <a:rPr lang="en-IN" dirty="0"/>
              <a:t>public void </a:t>
            </a:r>
            <a:r>
              <a:rPr lang="en-IN" dirty="0" err="1"/>
              <a:t>deleteCustomer</a:t>
            </a:r>
            <a:r>
              <a:rPr lang="en-IN" dirty="0"/>
              <a:t>() {</a:t>
            </a:r>
          </a:p>
          <a:p>
            <a:r>
              <a:rPr lang="en-IN" dirty="0"/>
              <a:t>		try {</a:t>
            </a:r>
          </a:p>
          <a:p>
            <a:r>
              <a:rPr lang="en-IN" dirty="0"/>
              <a:t>			</a:t>
            </a:r>
            <a:r>
              <a:rPr lang="en-IN" dirty="0" err="1"/>
              <a:t>customerService.deleteCustomer</a:t>
            </a:r>
            <a:r>
              <a:rPr lang="en-IN" dirty="0"/>
              <a:t>(1);</a:t>
            </a:r>
          </a:p>
          <a:p>
            <a:r>
              <a:rPr lang="en-IN" dirty="0"/>
              <a:t>			LOGGER.info(</a:t>
            </a:r>
            <a:r>
              <a:rPr lang="en-IN" dirty="0" err="1"/>
              <a:t>environment.getProperty</a:t>
            </a:r>
            <a:r>
              <a:rPr lang="en-IN" dirty="0"/>
              <a:t>("</a:t>
            </a:r>
            <a:r>
              <a:rPr lang="en-IN" dirty="0" err="1"/>
              <a:t>UserInterface.DELETE_SUCCESS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a:t>
            </a:r>
          </a:p>
        </p:txBody>
      </p:sp>
    </p:spTree>
    <p:extLst>
      <p:ext uri="{BB962C8B-B14F-4D97-AF65-F5344CB8AC3E}">
        <p14:creationId xmlns:p14="http://schemas.microsoft.com/office/powerpoint/2010/main" val="6896447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53124F-5569-F7EE-50A5-A94D3FAD5B3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BA5A4D-4195-B70A-D543-2EF7B25D8F46}"/>
              </a:ext>
            </a:extLst>
          </p:cNvPr>
          <p:cNvSpPr>
            <a:spLocks noGrp="1"/>
          </p:cNvSpPr>
          <p:nvPr>
            <p:ph type="sldNum" sz="quarter" idx="12"/>
          </p:nvPr>
        </p:nvSpPr>
        <p:spPr/>
        <p:txBody>
          <a:bodyPr/>
          <a:lstStyle/>
          <a:p>
            <a:fld id="{4A777409-9C5A-4B07-8E32-19F22F7D558C}" type="slidenum">
              <a:rPr lang="en-IN" smtClean="0"/>
              <a:t>81</a:t>
            </a:fld>
            <a:endParaRPr lang="en-IN" dirty="0"/>
          </a:p>
        </p:txBody>
      </p:sp>
      <p:sp>
        <p:nvSpPr>
          <p:cNvPr id="5" name="TextBox 4">
            <a:extLst>
              <a:ext uri="{FF2B5EF4-FFF2-40B4-BE49-F238E27FC236}">
                <a16:creationId xmlns:a16="http://schemas.microsoft.com/office/drawing/2014/main" id="{2DE4A5EA-1753-3A25-2978-13AE9F43F066}"/>
              </a:ext>
            </a:extLst>
          </p:cNvPr>
          <p:cNvSpPr txBox="1"/>
          <p:nvPr/>
        </p:nvSpPr>
        <p:spPr>
          <a:xfrm>
            <a:off x="989028" y="612990"/>
            <a:ext cx="10549379" cy="1015663"/>
          </a:xfrm>
          <a:prstGeom prst="rect">
            <a:avLst/>
          </a:prstGeom>
          <a:noFill/>
        </p:spPr>
        <p:txBody>
          <a:bodyPr wrap="square">
            <a:spAutoFit/>
          </a:bodyPr>
          <a:lstStyle/>
          <a:p>
            <a:r>
              <a:rPr lang="en-US" sz="2000" b="1" dirty="0">
                <a:solidFill>
                  <a:schemeClr val="tx1">
                    <a:lumMod val="65000"/>
                    <a:lumOff val="35000"/>
                  </a:schemeClr>
                </a:solidFill>
                <a:effectLst/>
              </a:rPr>
              <a:t>Step 8: </a:t>
            </a:r>
            <a:r>
              <a:rPr lang="en-US" sz="2000" dirty="0">
                <a:solidFill>
                  <a:schemeClr val="tx1">
                    <a:lumMod val="65000"/>
                    <a:lumOff val="35000"/>
                  </a:schemeClr>
                </a:solidFill>
                <a:effectLst/>
              </a:rPr>
              <a:t>Execute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rPr>
              <a:t>After executing your application, you should get the following output:</a:t>
            </a:r>
          </a:p>
        </p:txBody>
      </p:sp>
      <p:pic>
        <p:nvPicPr>
          <p:cNvPr id="7" name="Picture 6">
            <a:extLst>
              <a:ext uri="{FF2B5EF4-FFF2-40B4-BE49-F238E27FC236}">
                <a16:creationId xmlns:a16="http://schemas.microsoft.com/office/drawing/2014/main" id="{70ABDAD3-BD27-32EE-66FB-329D6C3A2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0849" y="2100076"/>
            <a:ext cx="4114799" cy="3226067"/>
          </a:xfrm>
          <a:prstGeom prst="rect">
            <a:avLst/>
          </a:prstGeom>
        </p:spPr>
      </p:pic>
    </p:spTree>
    <p:extLst>
      <p:ext uri="{BB962C8B-B14F-4D97-AF65-F5344CB8AC3E}">
        <p14:creationId xmlns:p14="http://schemas.microsoft.com/office/powerpoint/2010/main" val="21528364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815097-0D6A-F194-D73B-93A71B5A95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43B6BD9-0036-DEA5-6475-7678153ED58A}"/>
              </a:ext>
            </a:extLst>
          </p:cNvPr>
          <p:cNvSpPr>
            <a:spLocks noGrp="1"/>
          </p:cNvSpPr>
          <p:nvPr>
            <p:ph type="sldNum" sz="quarter" idx="12"/>
          </p:nvPr>
        </p:nvSpPr>
        <p:spPr/>
        <p:txBody>
          <a:bodyPr/>
          <a:lstStyle/>
          <a:p>
            <a:fld id="{4A777409-9C5A-4B07-8E32-19F22F7D558C}" type="slidenum">
              <a:rPr lang="en-IN" smtClean="0"/>
              <a:t>82</a:t>
            </a:fld>
            <a:endParaRPr lang="en-IN" dirty="0"/>
          </a:p>
        </p:txBody>
      </p:sp>
      <p:sp>
        <p:nvSpPr>
          <p:cNvPr id="5" name="TextBox 4">
            <a:extLst>
              <a:ext uri="{FF2B5EF4-FFF2-40B4-BE49-F238E27FC236}">
                <a16:creationId xmlns:a16="http://schemas.microsoft.com/office/drawing/2014/main" id="{54A1D47F-214D-2B14-9DBB-869FBF143618}"/>
              </a:ext>
            </a:extLst>
          </p:cNvPr>
          <p:cNvSpPr txBox="1"/>
          <p:nvPr/>
        </p:nvSpPr>
        <p:spPr>
          <a:xfrm>
            <a:off x="989029" y="512917"/>
            <a:ext cx="6099142" cy="461665"/>
          </a:xfrm>
          <a:prstGeom prst="rect">
            <a:avLst/>
          </a:prstGeom>
          <a:noFill/>
        </p:spPr>
        <p:txBody>
          <a:bodyPr wrap="square">
            <a:spAutoFit/>
          </a:bodyPr>
          <a:lstStyle/>
          <a:p>
            <a:r>
              <a:rPr lang="en-US" sz="2400" b="1" dirty="0"/>
              <a:t>Best Practices in Persistence Layer </a:t>
            </a:r>
          </a:p>
        </p:txBody>
      </p:sp>
      <p:sp>
        <p:nvSpPr>
          <p:cNvPr id="7" name="TextBox 6">
            <a:extLst>
              <a:ext uri="{FF2B5EF4-FFF2-40B4-BE49-F238E27FC236}">
                <a16:creationId xmlns:a16="http://schemas.microsoft.com/office/drawing/2014/main" id="{F9F3B765-D43A-4560-A072-7E269FC923FF}"/>
              </a:ext>
            </a:extLst>
          </p:cNvPr>
          <p:cNvSpPr txBox="1"/>
          <p:nvPr/>
        </p:nvSpPr>
        <p:spPr>
          <a:xfrm>
            <a:off x="113120" y="974582"/>
            <a:ext cx="11585543" cy="5940088"/>
          </a:xfrm>
          <a:prstGeom prst="rect">
            <a:avLst/>
          </a:prstGeom>
          <a:noFill/>
        </p:spPr>
        <p:txBody>
          <a:bodyPr wrap="square">
            <a:spAutoFit/>
          </a:bodyPr>
          <a:lstStyle/>
          <a:p>
            <a:r>
              <a:rPr lang="en-US" sz="2000" dirty="0">
                <a:solidFill>
                  <a:schemeClr val="tx1">
                    <a:lumMod val="65000"/>
                    <a:lumOff val="35000"/>
                  </a:schemeClr>
                </a:solidFill>
                <a:effectLst/>
              </a:rPr>
              <a:t>Some of the best practices that should be followed while developing Persistence Layer are as follows:</a:t>
            </a:r>
          </a:p>
          <a:p>
            <a:pPr>
              <a:buFont typeface="+mj-lt"/>
              <a:buAutoNum type="arabicPeriod"/>
            </a:pPr>
            <a:r>
              <a:rPr lang="en-US" sz="2000" b="1" dirty="0">
                <a:solidFill>
                  <a:schemeClr val="tx1">
                    <a:lumMod val="65000"/>
                    <a:lumOff val="35000"/>
                  </a:schemeClr>
                </a:solidFill>
                <a:effectLst/>
              </a:rPr>
              <a:t>Manage Transactions Only in Service Layer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we have discussed previously, </a:t>
            </a:r>
            <a:r>
              <a:rPr lang="en-US" sz="2000" b="1" dirty="0">
                <a:solidFill>
                  <a:schemeClr val="tx1">
                    <a:lumMod val="65000"/>
                    <a:lumOff val="35000"/>
                  </a:schemeClr>
                </a:solidFill>
                <a:effectLst/>
              </a:rPr>
              <a:t>@Transactional</a:t>
            </a:r>
            <a:r>
              <a:rPr lang="en-US" sz="2000" dirty="0">
                <a:solidFill>
                  <a:schemeClr val="tx1">
                    <a:lumMod val="65000"/>
                    <a:lumOff val="35000"/>
                  </a:schemeClr>
                </a:solidFill>
                <a:effectLst/>
              </a:rPr>
              <a:t> annotation is used for classes or it's methods which interact with the Persistence Layer for fetching/persisting data into the database. Hence, by this definition, any class or it's method can interact with the Persistence Layer regardless of the class being a Service Layer implementation or not.</a:t>
            </a:r>
          </a:p>
          <a:p>
            <a:r>
              <a:rPr lang="en-US" sz="2000" dirty="0">
                <a:solidFill>
                  <a:schemeClr val="tx1">
                    <a:lumMod val="65000"/>
                    <a:lumOff val="35000"/>
                  </a:schemeClr>
                </a:solidFill>
                <a:effectLst/>
              </a:rPr>
              <a:t>However, in a Spring-based application, classes implementing Service Layer are specifically assigned for interaction with Persistence Layer. Hence, it is a best practice to annotate only Service Layer classes and/or it's methods with @Transactional and interact with the Persistence Layer. </a:t>
            </a:r>
          </a:p>
          <a:p>
            <a:pPr>
              <a:buFont typeface="+mj-lt"/>
              <a:buAutoNum type="arabicPeriod" startAt="2"/>
            </a:pPr>
            <a:r>
              <a:rPr lang="en-US" sz="2000" b="1" dirty="0">
                <a:solidFill>
                  <a:schemeClr val="tx1">
                    <a:lumMod val="65000"/>
                    <a:lumOff val="35000"/>
                  </a:schemeClr>
                </a:solidFill>
                <a:effectLst/>
              </a:rPr>
              <a:t>Abstract Persistence Layer from Service Layer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we have observed in the demos previously, none of the business logic are present in the Persistence Layer classes. We can also definitively conclude that both Service Layer and Persistence Layer are two separate entities.</a:t>
            </a:r>
          </a:p>
          <a:p>
            <a:r>
              <a:rPr lang="en-US" sz="2000" dirty="0">
                <a:solidFill>
                  <a:schemeClr val="tx1">
                    <a:lumMod val="65000"/>
                    <a:lumOff val="35000"/>
                  </a:schemeClr>
                </a:solidFill>
                <a:effectLst/>
              </a:rPr>
              <a:t>Keeping business logic in classes implementing Persistence Layer is never a good practice because:</a:t>
            </a:r>
          </a:p>
          <a:p>
            <a:r>
              <a:rPr lang="en-US" sz="2000" dirty="0">
                <a:solidFill>
                  <a:schemeClr val="tx1">
                    <a:lumMod val="65000"/>
                    <a:lumOff val="35000"/>
                  </a:schemeClr>
                </a:solidFill>
                <a:effectLst/>
              </a:rPr>
              <a:t>Ideally, the Service Layer must not know the functionalities of Persistence Layer. Hence, a layer of abstraction is essential.</a:t>
            </a:r>
          </a:p>
          <a:p>
            <a:r>
              <a:rPr lang="en-US" sz="2000" dirty="0">
                <a:solidFill>
                  <a:schemeClr val="tx1">
                    <a:lumMod val="65000"/>
                    <a:lumOff val="35000"/>
                  </a:schemeClr>
                </a:solidFill>
                <a:effectLst/>
              </a:rPr>
              <a:t>Coupling of Persistence Layer with Service Layer becomes a nightmare when the application needs to switch to a different database. Hence, having no business logic in Persistence Layer helps in migrating the application over different databases. </a:t>
            </a:r>
          </a:p>
        </p:txBody>
      </p:sp>
    </p:spTree>
    <p:extLst>
      <p:ext uri="{BB962C8B-B14F-4D97-AF65-F5344CB8AC3E}">
        <p14:creationId xmlns:p14="http://schemas.microsoft.com/office/powerpoint/2010/main" val="1601502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ED5CD8-2BE0-8DD9-EE94-0350079B01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237355-48DE-8A76-5C46-6A22CC402863}"/>
              </a:ext>
            </a:extLst>
          </p:cNvPr>
          <p:cNvSpPr>
            <a:spLocks noGrp="1"/>
          </p:cNvSpPr>
          <p:nvPr>
            <p:ph type="sldNum" sz="quarter" idx="12"/>
          </p:nvPr>
        </p:nvSpPr>
        <p:spPr/>
        <p:txBody>
          <a:bodyPr/>
          <a:lstStyle/>
          <a:p>
            <a:fld id="{4A777409-9C5A-4B07-8E32-19F22F7D558C}" type="slidenum">
              <a:rPr lang="en-IN" smtClean="0"/>
              <a:t>83</a:t>
            </a:fld>
            <a:endParaRPr lang="en-IN" dirty="0"/>
          </a:p>
        </p:txBody>
      </p:sp>
      <p:sp>
        <p:nvSpPr>
          <p:cNvPr id="5" name="TextBox 4">
            <a:extLst>
              <a:ext uri="{FF2B5EF4-FFF2-40B4-BE49-F238E27FC236}">
                <a16:creationId xmlns:a16="http://schemas.microsoft.com/office/drawing/2014/main" id="{C46C2FB6-C4A6-D4CA-7E42-AFE4BF61CD0D}"/>
              </a:ext>
            </a:extLst>
          </p:cNvPr>
          <p:cNvSpPr txBox="1"/>
          <p:nvPr/>
        </p:nvSpPr>
        <p:spPr>
          <a:xfrm>
            <a:off x="989029" y="541197"/>
            <a:ext cx="6099142" cy="461665"/>
          </a:xfrm>
          <a:prstGeom prst="rect">
            <a:avLst/>
          </a:prstGeom>
          <a:noFill/>
        </p:spPr>
        <p:txBody>
          <a:bodyPr wrap="square">
            <a:spAutoFit/>
          </a:bodyPr>
          <a:lstStyle/>
          <a:p>
            <a:r>
              <a:rPr lang="en-IN" sz="2400" b="1" dirty="0"/>
              <a:t>Best Practices in Persistence Context </a:t>
            </a:r>
          </a:p>
        </p:txBody>
      </p:sp>
      <p:sp>
        <p:nvSpPr>
          <p:cNvPr id="7" name="TextBox 6">
            <a:extLst>
              <a:ext uri="{FF2B5EF4-FFF2-40B4-BE49-F238E27FC236}">
                <a16:creationId xmlns:a16="http://schemas.microsoft.com/office/drawing/2014/main" id="{D2D0CE88-C722-6636-9FB7-85DF4EEE7F09}"/>
              </a:ext>
            </a:extLst>
          </p:cNvPr>
          <p:cNvSpPr txBox="1"/>
          <p:nvPr/>
        </p:nvSpPr>
        <p:spPr>
          <a:xfrm>
            <a:off x="240384" y="1159026"/>
            <a:ext cx="11458280" cy="1631216"/>
          </a:xfrm>
          <a:prstGeom prst="rect">
            <a:avLst/>
          </a:prstGeom>
          <a:noFill/>
        </p:spPr>
        <p:txBody>
          <a:bodyPr wrap="square">
            <a:spAutoFit/>
          </a:bodyPr>
          <a:lstStyle/>
          <a:p>
            <a:r>
              <a:rPr lang="en-US" sz="2000" dirty="0">
                <a:solidFill>
                  <a:schemeClr val="tx1">
                    <a:lumMod val="65000"/>
                    <a:lumOff val="35000"/>
                  </a:schemeClr>
                </a:solidFill>
                <a:effectLst/>
              </a:rPr>
              <a:t>A best practice that should be followed with respect to </a:t>
            </a:r>
            <a:r>
              <a:rPr lang="en-US" sz="2000" b="1" dirty="0">
                <a:solidFill>
                  <a:schemeClr val="tx1">
                    <a:lumMod val="65000"/>
                    <a:lumOff val="35000"/>
                  </a:schemeClr>
                </a:solidFill>
                <a:effectLst/>
              </a:rPr>
              <a:t>@PersistenceContext </a:t>
            </a:r>
            <a:r>
              <a:rPr lang="en-US" sz="2000" dirty="0">
                <a:solidFill>
                  <a:schemeClr val="tx1">
                    <a:lumMod val="65000"/>
                    <a:lumOff val="35000"/>
                  </a:schemeClr>
                </a:solidFill>
                <a:effectLst/>
              </a:rPr>
              <a:t>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@PersistenceContext should be preferred over @Autowired for injecting </a:t>
            </a:r>
            <a:r>
              <a:rPr lang="en-US" sz="2000" b="1" dirty="0" err="1">
                <a:solidFill>
                  <a:schemeClr val="tx1">
                    <a:lumMod val="65000"/>
                    <a:lumOff val="35000"/>
                  </a:schemeClr>
                </a:solidFill>
                <a:effectLst/>
              </a:rPr>
              <a:t>EntityManager</a:t>
            </a:r>
            <a:endParaRPr lang="en-US" sz="2000" b="1" dirty="0">
              <a:solidFill>
                <a:schemeClr val="tx1">
                  <a:lumMod val="65000"/>
                  <a:lumOff val="35000"/>
                </a:schemeClr>
              </a:solidFill>
              <a:effectLst/>
            </a:endParaRP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@PersistenceContext should be preferred over @Autowired for injecting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as shown below.</a:t>
            </a:r>
          </a:p>
        </p:txBody>
      </p:sp>
      <p:sp>
        <p:nvSpPr>
          <p:cNvPr id="9" name="TextBox 8">
            <a:extLst>
              <a:ext uri="{FF2B5EF4-FFF2-40B4-BE49-F238E27FC236}">
                <a16:creationId xmlns:a16="http://schemas.microsoft.com/office/drawing/2014/main" id="{B190DA55-310F-61A6-2A70-2A2437A8D093}"/>
              </a:ext>
            </a:extLst>
          </p:cNvPr>
          <p:cNvSpPr txBox="1"/>
          <p:nvPr/>
        </p:nvSpPr>
        <p:spPr>
          <a:xfrm>
            <a:off x="362932" y="3141558"/>
            <a:ext cx="11335732" cy="1754326"/>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 rest of the code</a:t>
            </a:r>
          </a:p>
          <a:p>
            <a:r>
              <a:rPr lang="en-IN" dirty="0"/>
              <a:t>}</a:t>
            </a:r>
          </a:p>
        </p:txBody>
      </p:sp>
    </p:spTree>
    <p:extLst>
      <p:ext uri="{BB962C8B-B14F-4D97-AF65-F5344CB8AC3E}">
        <p14:creationId xmlns:p14="http://schemas.microsoft.com/office/powerpoint/2010/main" val="30303835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38172A-4914-C864-DC31-8477BA27B5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27E6D74-288A-895D-60A3-266EBEDEC812}"/>
              </a:ext>
            </a:extLst>
          </p:cNvPr>
          <p:cNvSpPr>
            <a:spLocks noGrp="1"/>
          </p:cNvSpPr>
          <p:nvPr>
            <p:ph type="sldNum" sz="quarter" idx="12"/>
          </p:nvPr>
        </p:nvSpPr>
        <p:spPr/>
        <p:txBody>
          <a:bodyPr/>
          <a:lstStyle/>
          <a:p>
            <a:fld id="{4A777409-9C5A-4B07-8E32-19F22F7D558C}" type="slidenum">
              <a:rPr lang="en-IN" smtClean="0"/>
              <a:t>84</a:t>
            </a:fld>
            <a:endParaRPr lang="en-IN" dirty="0"/>
          </a:p>
        </p:txBody>
      </p:sp>
      <p:sp>
        <p:nvSpPr>
          <p:cNvPr id="5" name="TextBox 4">
            <a:extLst>
              <a:ext uri="{FF2B5EF4-FFF2-40B4-BE49-F238E27FC236}">
                <a16:creationId xmlns:a16="http://schemas.microsoft.com/office/drawing/2014/main" id="{D5545BB5-265A-07BC-6C9E-4088956C1B45}"/>
              </a:ext>
            </a:extLst>
          </p:cNvPr>
          <p:cNvSpPr txBox="1"/>
          <p:nvPr/>
        </p:nvSpPr>
        <p:spPr>
          <a:xfrm>
            <a:off x="193249" y="991527"/>
            <a:ext cx="11382866" cy="2862322"/>
          </a:xfrm>
          <a:prstGeom prst="rect">
            <a:avLst/>
          </a:prstGeom>
          <a:noFill/>
        </p:spPr>
        <p:txBody>
          <a:bodyPr wrap="square">
            <a:spAutoFit/>
          </a:bodyPr>
          <a:lstStyle/>
          <a:p>
            <a:r>
              <a:rPr lang="en-US" sz="2000" dirty="0">
                <a:solidFill>
                  <a:schemeClr val="tx1">
                    <a:lumMod val="65000"/>
                    <a:lumOff val="35000"/>
                  </a:schemeClr>
                </a:solidFill>
                <a:effectLst/>
              </a:rPr>
              <a:t>Why should @PersistenceContext should be used?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multiple clients call the application, each call creates a unique thread.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Persistence Context is specifically designed so as to create unique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for every thread whereas </a:t>
            </a:r>
            <a:r>
              <a:rPr lang="en-US" sz="2000" dirty="0" err="1">
                <a:solidFill>
                  <a:schemeClr val="tx1">
                    <a:lumMod val="65000"/>
                    <a:lumOff val="35000"/>
                  </a:schemeClr>
                </a:solidFill>
                <a:effectLst/>
              </a:rPr>
              <a:t>Autowired</a:t>
            </a:r>
            <a:r>
              <a:rPr lang="en-US" sz="2000" dirty="0">
                <a:solidFill>
                  <a:schemeClr val="tx1">
                    <a:lumMod val="65000"/>
                    <a:lumOff val="35000"/>
                  </a:schemeClr>
                </a:solidFill>
                <a:effectLst/>
              </a:rPr>
              <a:t> creates the same Entity Manager for all the threads. This can become a design flaw as multiple clients may access the same entity.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Thus, as a best practice, always use @PersistenceContext for injecting the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17837986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91837A-D650-A9EC-D2F1-8CB4A94FA9B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DC6F75-F10D-14E7-7526-E36499539AFB}"/>
              </a:ext>
            </a:extLst>
          </p:cNvPr>
          <p:cNvSpPr>
            <a:spLocks noGrp="1"/>
          </p:cNvSpPr>
          <p:nvPr>
            <p:ph type="sldNum" sz="quarter" idx="12"/>
          </p:nvPr>
        </p:nvSpPr>
        <p:spPr/>
        <p:txBody>
          <a:bodyPr/>
          <a:lstStyle/>
          <a:p>
            <a:fld id="{4A777409-9C5A-4B07-8E32-19F22F7D558C}" type="slidenum">
              <a:rPr lang="en-IN" smtClean="0"/>
              <a:t>85</a:t>
            </a:fld>
            <a:endParaRPr lang="en-IN" dirty="0"/>
          </a:p>
        </p:txBody>
      </p:sp>
      <p:sp>
        <p:nvSpPr>
          <p:cNvPr id="5" name="TextBox 4">
            <a:extLst>
              <a:ext uri="{FF2B5EF4-FFF2-40B4-BE49-F238E27FC236}">
                <a16:creationId xmlns:a16="http://schemas.microsoft.com/office/drawing/2014/main" id="{9666E6C7-D3F4-B474-AFEE-E2DCDCB6503D}"/>
              </a:ext>
            </a:extLst>
          </p:cNvPr>
          <p:cNvSpPr txBox="1"/>
          <p:nvPr/>
        </p:nvSpPr>
        <p:spPr>
          <a:xfrm>
            <a:off x="989029" y="522343"/>
            <a:ext cx="6099142" cy="461665"/>
          </a:xfrm>
          <a:prstGeom prst="rect">
            <a:avLst/>
          </a:prstGeom>
          <a:noFill/>
        </p:spPr>
        <p:txBody>
          <a:bodyPr wrap="square">
            <a:spAutoFit/>
          </a:bodyPr>
          <a:lstStyle/>
          <a:p>
            <a:r>
              <a:rPr lang="en-IN" sz="2400" b="1" dirty="0"/>
              <a:t>Advantages of Spring ORM </a:t>
            </a:r>
          </a:p>
        </p:txBody>
      </p:sp>
      <p:sp>
        <p:nvSpPr>
          <p:cNvPr id="7" name="TextBox 6">
            <a:extLst>
              <a:ext uri="{FF2B5EF4-FFF2-40B4-BE49-F238E27FC236}">
                <a16:creationId xmlns:a16="http://schemas.microsoft.com/office/drawing/2014/main" id="{D3A58035-6EB3-5A17-75FC-FD4AF0ED2E8B}"/>
              </a:ext>
            </a:extLst>
          </p:cNvPr>
          <p:cNvSpPr txBox="1"/>
          <p:nvPr/>
        </p:nvSpPr>
        <p:spPr>
          <a:xfrm>
            <a:off x="0" y="1068849"/>
            <a:ext cx="11736371" cy="5632311"/>
          </a:xfrm>
          <a:prstGeom prst="rect">
            <a:avLst/>
          </a:prstGeom>
          <a:noFill/>
        </p:spPr>
        <p:txBody>
          <a:bodyPr wrap="square">
            <a:spAutoFit/>
          </a:bodyPr>
          <a:lstStyle/>
          <a:p>
            <a:r>
              <a:rPr lang="en-US" sz="2000" dirty="0">
                <a:solidFill>
                  <a:schemeClr val="tx1">
                    <a:lumMod val="65000"/>
                    <a:lumOff val="35000"/>
                  </a:schemeClr>
                </a:solidFill>
                <a:effectLst/>
              </a:rPr>
              <a:t>Spring-ORM provides support for many persistence technologies such as JPA, Hibernate, etc. It provides easy integration of these technologies with Spring and provides following benefits in development of persistence layer:</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 Easy testing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DAO layer code has many dependencies such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instance, JDBC </a:t>
            </a:r>
            <a:r>
              <a:rPr lang="en-US" sz="2000" dirty="0" err="1">
                <a:solidFill>
                  <a:schemeClr val="tx1">
                    <a:lumMod val="65000"/>
                    <a:lumOff val="35000"/>
                  </a:schemeClr>
                </a:solidFill>
                <a:effectLst/>
              </a:rPr>
              <a:t>DataSource</a:t>
            </a:r>
            <a:r>
              <a:rPr lang="en-US" sz="2000" dirty="0">
                <a:solidFill>
                  <a:schemeClr val="tx1">
                    <a:lumMod val="65000"/>
                    <a:lumOff val="35000"/>
                  </a:schemeClr>
                </a:solidFill>
                <a:effectLst/>
              </a:rPr>
              <a:t> instance, transaction managers etc. Using Spring’s dependency injection, you can easily replace these dependencies which makes testing of DAO layer code easy and possible without deploying it on server.</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2. Common data access exceptions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exceptions thrown from DAO layer are persistence technology specific. This means that if you change persistence technology then service layer code for handling exception needs to be changed. But by annotating DAO class with @Repository annotation the exceptions specific to underlying persistence technology are translated to Spring’s </a:t>
            </a:r>
            <a:r>
              <a:rPr lang="en-US" sz="2000" dirty="0" err="1">
                <a:solidFill>
                  <a:schemeClr val="tx1">
                    <a:lumMod val="65000"/>
                    <a:lumOff val="35000"/>
                  </a:schemeClr>
                </a:solidFill>
                <a:effectLst/>
              </a:rPr>
              <a:t>DataAccessException</a:t>
            </a:r>
            <a:r>
              <a:rPr lang="en-US" sz="2000" dirty="0">
                <a:solidFill>
                  <a:schemeClr val="tx1">
                    <a:lumMod val="65000"/>
                    <a:lumOff val="35000"/>
                  </a:schemeClr>
                </a:solidFill>
                <a:effectLst/>
              </a:rPr>
              <a:t>. So even if you change persistence technology the DAO layer always throws </a:t>
            </a:r>
            <a:r>
              <a:rPr lang="en-US" sz="2000" dirty="0" err="1">
                <a:solidFill>
                  <a:schemeClr val="tx1">
                    <a:lumMod val="65000"/>
                    <a:lumOff val="35000"/>
                  </a:schemeClr>
                </a:solidFill>
                <a:effectLst/>
              </a:rPr>
              <a:t>DataAccessException</a:t>
            </a:r>
            <a:r>
              <a:rPr lang="en-US" sz="2000" dirty="0">
                <a:solidFill>
                  <a:schemeClr val="tx1">
                    <a:lumMod val="65000"/>
                    <a:lumOff val="35000"/>
                  </a:schemeClr>
                </a:solidFill>
                <a:effectLst/>
              </a:rPr>
              <a:t> due to exception translation and thus service layer code need not to be changed. So, you can use different persistence technology in DAO layer.</a:t>
            </a:r>
          </a:p>
          <a:p>
            <a:endParaRPr lang="en-US" sz="2000" dirty="0">
              <a:solidFill>
                <a:schemeClr val="tx1">
                  <a:lumMod val="65000"/>
                  <a:lumOff val="35000"/>
                </a:schemeClr>
              </a:solidFill>
              <a:effectLst/>
            </a:endParaRP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82869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A198E9-A08C-DCC9-AF2C-A6DB20DA83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CDBF8F-4F67-F5A6-C236-C4B2079DA7CE}"/>
              </a:ext>
            </a:extLst>
          </p:cNvPr>
          <p:cNvSpPr>
            <a:spLocks noGrp="1"/>
          </p:cNvSpPr>
          <p:nvPr>
            <p:ph type="sldNum" sz="quarter" idx="12"/>
          </p:nvPr>
        </p:nvSpPr>
        <p:spPr/>
        <p:txBody>
          <a:bodyPr/>
          <a:lstStyle/>
          <a:p>
            <a:fld id="{4A777409-9C5A-4B07-8E32-19F22F7D558C}" type="slidenum">
              <a:rPr lang="en-IN" smtClean="0"/>
              <a:t>86</a:t>
            </a:fld>
            <a:endParaRPr lang="en-IN" dirty="0"/>
          </a:p>
        </p:txBody>
      </p:sp>
      <p:sp>
        <p:nvSpPr>
          <p:cNvPr id="5" name="TextBox 4">
            <a:extLst>
              <a:ext uri="{FF2B5EF4-FFF2-40B4-BE49-F238E27FC236}">
                <a16:creationId xmlns:a16="http://schemas.microsoft.com/office/drawing/2014/main" id="{90691695-71E9-EDB9-7FDE-D2E135951644}"/>
              </a:ext>
            </a:extLst>
          </p:cNvPr>
          <p:cNvSpPr txBox="1"/>
          <p:nvPr/>
        </p:nvSpPr>
        <p:spPr>
          <a:xfrm>
            <a:off x="240384" y="1139454"/>
            <a:ext cx="11599682" cy="2554545"/>
          </a:xfrm>
          <a:prstGeom prst="rect">
            <a:avLst/>
          </a:prstGeom>
          <a:noFill/>
        </p:spPr>
        <p:txBody>
          <a:bodyPr wrap="square">
            <a:spAutoFit/>
          </a:bodyPr>
          <a:lstStyle/>
          <a:p>
            <a:r>
              <a:rPr lang="en-US" sz="2000" b="1" dirty="0">
                <a:solidFill>
                  <a:schemeClr val="tx1">
                    <a:lumMod val="65000"/>
                    <a:lumOff val="35000"/>
                  </a:schemeClr>
                </a:solidFill>
                <a:effectLst/>
              </a:rPr>
              <a:t>3. Automatic resource management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automatically manages resources such as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instance, </a:t>
            </a:r>
            <a:r>
              <a:rPr lang="en-US" sz="2000" dirty="0" err="1">
                <a:solidFill>
                  <a:schemeClr val="tx1">
                    <a:lumMod val="65000"/>
                    <a:lumOff val="35000"/>
                  </a:schemeClr>
                </a:solidFill>
                <a:effectLst/>
              </a:rPr>
              <a:t>DataSource</a:t>
            </a:r>
            <a:r>
              <a:rPr lang="en-US" sz="2000" dirty="0">
                <a:solidFill>
                  <a:schemeClr val="tx1">
                    <a:lumMod val="65000"/>
                    <a:lumOff val="35000"/>
                  </a:schemeClr>
                </a:solidFill>
                <a:effectLst/>
              </a:rPr>
              <a:t> instance and injects it into DAO layer beans and so developer need not to manage it manually.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4. Easy transaction management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provide support for transaction management either declaratively or </a:t>
            </a:r>
            <a:r>
              <a:rPr lang="en-US" sz="2000" dirty="0" err="1">
                <a:solidFill>
                  <a:schemeClr val="tx1">
                    <a:lumMod val="65000"/>
                    <a:lumOff val="35000"/>
                  </a:schemeClr>
                </a:solidFill>
                <a:effectLst/>
              </a:rPr>
              <a:t>programatically</a:t>
            </a:r>
            <a:r>
              <a:rPr lang="en-US" sz="2000" dirty="0">
                <a:solidFill>
                  <a:schemeClr val="tx1">
                    <a:lumMod val="65000"/>
                    <a:lumOff val="35000"/>
                  </a:schemeClr>
                </a:solidFill>
                <a:effectLst/>
              </a:rPr>
              <a:t> without depending on persistence technology used.</a:t>
            </a:r>
          </a:p>
          <a:p>
            <a:r>
              <a:rPr lang="en-US" sz="2000" dirty="0">
                <a:solidFill>
                  <a:schemeClr val="tx1">
                    <a:lumMod val="65000"/>
                    <a:lumOff val="35000"/>
                  </a:schemeClr>
                </a:solidFill>
                <a:effectLst/>
              </a:rPr>
              <a:t>In this course you will learn how to use JPA with Spring Boot.</a:t>
            </a:r>
            <a:endParaRPr lang="en-IN" sz="2000" dirty="0"/>
          </a:p>
        </p:txBody>
      </p:sp>
    </p:spTree>
    <p:extLst>
      <p:ext uri="{BB962C8B-B14F-4D97-AF65-F5344CB8AC3E}">
        <p14:creationId xmlns:p14="http://schemas.microsoft.com/office/powerpoint/2010/main" val="30382383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7798-AA9E-16AB-CD60-34A81C7F64D4}"/>
              </a:ext>
            </a:extLst>
          </p:cNvPr>
          <p:cNvSpPr>
            <a:spLocks noGrp="1"/>
          </p:cNvSpPr>
          <p:nvPr>
            <p:ph type="title"/>
          </p:nvPr>
        </p:nvSpPr>
        <p:spPr>
          <a:xfrm>
            <a:off x="838200" y="600795"/>
            <a:ext cx="10515600" cy="1325563"/>
          </a:xfrm>
        </p:spPr>
        <p:txBody>
          <a:bodyPr/>
          <a:lstStyle/>
          <a:p>
            <a:pPr algn="ctr"/>
            <a:r>
              <a:rPr lang="en-IN" b="1" dirty="0"/>
              <a:t>Introduction to JPQL </a:t>
            </a:r>
            <a:br>
              <a:rPr lang="en-IN" b="1" dirty="0"/>
            </a:br>
            <a:endParaRPr lang="en-IN" dirty="0"/>
          </a:p>
        </p:txBody>
      </p:sp>
      <p:sp>
        <p:nvSpPr>
          <p:cNvPr id="3" name="Content Placeholder 2">
            <a:extLst>
              <a:ext uri="{FF2B5EF4-FFF2-40B4-BE49-F238E27FC236}">
                <a16:creationId xmlns:a16="http://schemas.microsoft.com/office/drawing/2014/main" id="{3A592138-C742-1D79-BCC5-D89B1F841F47}"/>
              </a:ext>
            </a:extLst>
          </p:cNvPr>
          <p:cNvSpPr>
            <a:spLocks noGrp="1"/>
          </p:cNvSpPr>
          <p:nvPr>
            <p:ph idx="1"/>
          </p:nvPr>
        </p:nvSpPr>
        <p:spPr>
          <a:xfrm>
            <a:off x="838200" y="1395167"/>
            <a:ext cx="10515600" cy="4781796"/>
          </a:xfrm>
        </p:spPr>
        <p:txBody>
          <a:bodyPr>
            <a:normAutofit/>
          </a:bodyPr>
          <a:lstStyle/>
          <a:p>
            <a:pPr marL="0" indent="0">
              <a:buNone/>
            </a:pPr>
            <a:r>
              <a:rPr lang="en-US" sz="2000" dirty="0">
                <a:solidFill>
                  <a:schemeClr val="tx1">
                    <a:lumMod val="65000"/>
                    <a:lumOff val="35000"/>
                  </a:schemeClr>
                </a:solidFill>
                <a:effectLst/>
              </a:rPr>
              <a:t>Consider the following requirements of the </a:t>
            </a:r>
            <a:r>
              <a:rPr lang="en-US" sz="2000" dirty="0" err="1">
                <a:solidFill>
                  <a:schemeClr val="tx1">
                    <a:lumMod val="65000"/>
                    <a:lumOff val="35000"/>
                  </a:schemeClr>
                </a:solidFill>
                <a:effectLst/>
              </a:rPr>
              <a:t>hndBank</a:t>
            </a:r>
            <a:r>
              <a:rPr lang="en-US" sz="2000" dirty="0">
                <a:solidFill>
                  <a:schemeClr val="tx1">
                    <a:lumMod val="65000"/>
                    <a:lumOff val="35000"/>
                  </a:schemeClr>
                </a:solidFill>
                <a:effectLst/>
              </a:rPr>
              <a:t> application:</a:t>
            </a:r>
          </a:p>
          <a:p>
            <a:pPr marL="0" indent="0">
              <a:buNone/>
            </a:pPr>
            <a:r>
              <a:rPr lang="en-US" sz="2000" dirty="0">
                <a:solidFill>
                  <a:schemeClr val="tx1">
                    <a:lumMod val="65000"/>
                    <a:lumOff val="35000"/>
                  </a:schemeClr>
                </a:solidFill>
                <a:effectLst/>
              </a:rPr>
              <a:t>An admin should be able to search customers based on their date of birth</a:t>
            </a:r>
          </a:p>
          <a:p>
            <a:pPr marL="0" indent="0">
              <a:buNone/>
            </a:pPr>
            <a:r>
              <a:rPr lang="en-US" sz="2000" dirty="0">
                <a:solidFill>
                  <a:schemeClr val="tx1">
                    <a:lumMod val="65000"/>
                    <a:lumOff val="35000"/>
                  </a:schemeClr>
                </a:solidFill>
                <a:effectLst/>
              </a:rPr>
              <a:t>An admin should be able to update the customer details by searching based on the address</a:t>
            </a:r>
          </a:p>
          <a:p>
            <a:pPr marL="0" indent="0">
              <a:buNone/>
            </a:pPr>
            <a:r>
              <a:rPr lang="en-US" sz="2000" dirty="0">
                <a:solidFill>
                  <a:schemeClr val="tx1">
                    <a:lumMod val="65000"/>
                    <a:lumOff val="35000"/>
                  </a:schemeClr>
                </a:solidFill>
                <a:effectLst/>
              </a:rPr>
              <a:t>An admin should be able to find average balance of the customers of the branch</a:t>
            </a:r>
          </a:p>
          <a:p>
            <a:pPr marL="0" indent="0">
              <a:buNone/>
            </a:pPr>
            <a:r>
              <a:rPr lang="en-US" sz="2000" dirty="0">
                <a:solidFill>
                  <a:schemeClr val="tx1">
                    <a:lumMod val="65000"/>
                    <a:lumOff val="35000"/>
                  </a:schemeClr>
                </a:solidFill>
                <a:effectLst/>
              </a:rPr>
              <a:t>To implement the above requirements, you need to search or update customer details based on non-primary key values. So, you cannot use find() method. To handle these kind of requirements, JPA provides a query language called as</a:t>
            </a:r>
            <a:r>
              <a:rPr lang="en-US" sz="2000" b="1" dirty="0">
                <a:solidFill>
                  <a:schemeClr val="tx1">
                    <a:lumMod val="65000"/>
                    <a:lumOff val="35000"/>
                  </a:schemeClr>
                </a:solidFill>
                <a:effectLst/>
              </a:rPr>
              <a:t> Java Persistence Query Language (JPQL)</a:t>
            </a:r>
            <a:r>
              <a:rPr lang="en-US" sz="2000" dirty="0">
                <a:solidFill>
                  <a:schemeClr val="tx1">
                    <a:lumMod val="65000"/>
                    <a:lumOff val="35000"/>
                  </a:schemeClr>
                </a:solidFill>
                <a:effectLst/>
              </a:rPr>
              <a:t>. These queries are defined using entity classes and its attributes instead of tables and columns. This makes it easy for Java developers to use it. But since database uses SQL, JPA implementations translate the JPQL query into SQL using query translator.</a:t>
            </a:r>
          </a:p>
          <a:p>
            <a:pPr marL="0" indent="0">
              <a:buNone/>
            </a:pPr>
            <a:r>
              <a:rPr lang="en-US" sz="2000" b="1" dirty="0">
                <a:solidFill>
                  <a:schemeClr val="tx1">
                    <a:lumMod val="65000"/>
                    <a:lumOff val="35000"/>
                  </a:schemeClr>
                </a:solidFill>
                <a:effectLst/>
              </a:rPr>
              <a:t>Query interface</a:t>
            </a:r>
            <a:endParaRPr lang="en-US" sz="2000" dirty="0">
              <a:solidFill>
                <a:schemeClr val="tx1">
                  <a:lumMod val="65000"/>
                  <a:lumOff val="35000"/>
                </a:schemeClr>
              </a:solidFill>
              <a:effectLst/>
            </a:endParaRPr>
          </a:p>
          <a:p>
            <a:pPr marL="0" indent="0">
              <a:buNone/>
            </a:pPr>
            <a:r>
              <a:rPr lang="en-US" sz="2000" dirty="0">
                <a:solidFill>
                  <a:schemeClr val="tx1">
                    <a:lumMod val="65000"/>
                    <a:lumOff val="35000"/>
                  </a:schemeClr>
                </a:solidFill>
                <a:effectLst/>
              </a:rPr>
              <a:t>To create and execute JPQL queries, JPA provides Query interface. An object of Query interface is created through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interface using </a:t>
            </a:r>
            <a:r>
              <a:rPr lang="en-US" sz="2000" dirty="0" err="1">
                <a:solidFill>
                  <a:schemeClr val="tx1">
                    <a:lumMod val="65000"/>
                    <a:lumOff val="35000"/>
                  </a:schemeClr>
                </a:solidFill>
                <a:effectLst/>
              </a:rPr>
              <a:t>createQuery</a:t>
            </a:r>
            <a:r>
              <a:rPr lang="en-US" sz="2000" dirty="0">
                <a:solidFill>
                  <a:schemeClr val="tx1">
                    <a:lumMod val="65000"/>
                    <a:lumOff val="35000"/>
                  </a:schemeClr>
                </a:solidFill>
                <a:effectLst/>
              </a:rPr>
              <a:t> method as follows:</a:t>
            </a:r>
          </a:p>
          <a:p>
            <a:pPr marL="0" indent="0">
              <a:buNone/>
            </a:pPr>
            <a:endParaRPr lang="en-IN" sz="2000" dirty="0"/>
          </a:p>
        </p:txBody>
      </p:sp>
      <p:sp>
        <p:nvSpPr>
          <p:cNvPr id="4" name="Footer Placeholder 3">
            <a:extLst>
              <a:ext uri="{FF2B5EF4-FFF2-40B4-BE49-F238E27FC236}">
                <a16:creationId xmlns:a16="http://schemas.microsoft.com/office/drawing/2014/main" id="{AED36A74-B12F-7618-CD9B-A64FDCF8005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4AB13389-E607-B0EC-76B1-10CFC74C6E81}"/>
              </a:ext>
            </a:extLst>
          </p:cNvPr>
          <p:cNvSpPr>
            <a:spLocks noGrp="1"/>
          </p:cNvSpPr>
          <p:nvPr>
            <p:ph type="sldNum" sz="quarter" idx="12"/>
          </p:nvPr>
        </p:nvSpPr>
        <p:spPr/>
        <p:txBody>
          <a:bodyPr/>
          <a:lstStyle/>
          <a:p>
            <a:fld id="{4A777409-9C5A-4B07-8E32-19F22F7D558C}" type="slidenum">
              <a:rPr lang="en-IN" smtClean="0"/>
              <a:t>87</a:t>
            </a:fld>
            <a:endParaRPr lang="en-IN" dirty="0"/>
          </a:p>
        </p:txBody>
      </p:sp>
    </p:spTree>
    <p:extLst>
      <p:ext uri="{BB962C8B-B14F-4D97-AF65-F5344CB8AC3E}">
        <p14:creationId xmlns:p14="http://schemas.microsoft.com/office/powerpoint/2010/main" val="354313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A7E492-29F1-37B8-17FC-633CB1AE754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50D5794-7F06-6B08-406E-81399EC7E08C}"/>
              </a:ext>
            </a:extLst>
          </p:cNvPr>
          <p:cNvSpPr>
            <a:spLocks noGrp="1"/>
          </p:cNvSpPr>
          <p:nvPr>
            <p:ph type="sldNum" sz="quarter" idx="12"/>
          </p:nvPr>
        </p:nvSpPr>
        <p:spPr/>
        <p:txBody>
          <a:bodyPr/>
          <a:lstStyle/>
          <a:p>
            <a:fld id="{4A777409-9C5A-4B07-8E32-19F22F7D558C}" type="slidenum">
              <a:rPr lang="en-IN" smtClean="0"/>
              <a:t>88</a:t>
            </a:fld>
            <a:endParaRPr lang="en-IN" dirty="0"/>
          </a:p>
        </p:txBody>
      </p:sp>
      <p:sp>
        <p:nvSpPr>
          <p:cNvPr id="5" name="TextBox 4">
            <a:extLst>
              <a:ext uri="{FF2B5EF4-FFF2-40B4-BE49-F238E27FC236}">
                <a16:creationId xmlns:a16="http://schemas.microsoft.com/office/drawing/2014/main" id="{A6221562-437E-7529-9002-B434241C64FB}"/>
              </a:ext>
            </a:extLst>
          </p:cNvPr>
          <p:cNvSpPr txBox="1"/>
          <p:nvPr/>
        </p:nvSpPr>
        <p:spPr>
          <a:xfrm>
            <a:off x="890832" y="591234"/>
            <a:ext cx="10251650" cy="369332"/>
          </a:xfrm>
          <a:prstGeom prst="rect">
            <a:avLst/>
          </a:prstGeom>
          <a:noFill/>
        </p:spPr>
        <p:txBody>
          <a:bodyPr wrap="square">
            <a:spAutoFit/>
          </a:bodyPr>
          <a:lstStyle/>
          <a:p>
            <a:r>
              <a:rPr lang="en-IN" dirty="0"/>
              <a:t>Query </a:t>
            </a:r>
            <a:r>
              <a:rPr lang="en-IN" dirty="0" err="1"/>
              <a:t>query</a:t>
            </a:r>
            <a:r>
              <a:rPr lang="en-IN" dirty="0"/>
              <a:t> = </a:t>
            </a:r>
            <a:r>
              <a:rPr lang="en-IN" dirty="0" err="1"/>
              <a:t>entityManager.createQuery</a:t>
            </a:r>
            <a:r>
              <a:rPr lang="en-IN" dirty="0"/>
              <a:t>("SELECT c FROM Customer c");</a:t>
            </a:r>
          </a:p>
        </p:txBody>
      </p:sp>
      <p:sp>
        <p:nvSpPr>
          <p:cNvPr id="7" name="TextBox 6">
            <a:extLst>
              <a:ext uri="{FF2B5EF4-FFF2-40B4-BE49-F238E27FC236}">
                <a16:creationId xmlns:a16="http://schemas.microsoft.com/office/drawing/2014/main" id="{415B32AD-A0BE-B6AF-BB5B-EB1935EEAEA8}"/>
              </a:ext>
            </a:extLst>
          </p:cNvPr>
          <p:cNvSpPr txBox="1"/>
          <p:nvPr/>
        </p:nvSpPr>
        <p:spPr>
          <a:xfrm>
            <a:off x="193248" y="1175722"/>
            <a:ext cx="11533695" cy="4093428"/>
          </a:xfrm>
          <a:prstGeom prst="rect">
            <a:avLst/>
          </a:prstGeom>
          <a:noFill/>
        </p:spPr>
        <p:txBody>
          <a:bodyPr wrap="square">
            <a:spAutoFit/>
          </a:bodyPr>
          <a:lstStyle/>
          <a:p>
            <a:r>
              <a:rPr lang="en-US" sz="2000" dirty="0">
                <a:solidFill>
                  <a:schemeClr val="tx1">
                    <a:lumMod val="65000"/>
                    <a:lumOff val="35000"/>
                  </a:schemeClr>
                </a:solidFill>
                <a:effectLst/>
              </a:rPr>
              <a:t>where SELECT c from </a:t>
            </a:r>
            <a:r>
              <a:rPr lang="en-US" sz="2000" dirty="0" err="1">
                <a:solidFill>
                  <a:schemeClr val="tx1">
                    <a:lumMod val="65000"/>
                    <a:lumOff val="35000"/>
                  </a:schemeClr>
                </a:solidFill>
                <a:effectLst/>
              </a:rPr>
              <a:t>CustomerEntity</a:t>
            </a:r>
            <a:r>
              <a:rPr lang="en-US" sz="2000" dirty="0">
                <a:solidFill>
                  <a:schemeClr val="tx1">
                    <a:lumMod val="65000"/>
                    <a:lumOff val="35000"/>
                  </a:schemeClr>
                </a:solidFill>
                <a:effectLst/>
              </a:rPr>
              <a:t> c is a JPQL query.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interface provides following methods to execute a query:</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List </a:t>
            </a:r>
            <a:r>
              <a:rPr lang="en-US" sz="2000" b="1" dirty="0" err="1">
                <a:solidFill>
                  <a:schemeClr val="tx1">
                    <a:lumMod val="65000"/>
                    <a:lumOff val="35000"/>
                  </a:schemeClr>
                </a:solidFill>
                <a:effectLst/>
              </a:rPr>
              <a:t>getResultList</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 This method executes select queries and returns a List of results. It throws </a:t>
            </a:r>
            <a:r>
              <a:rPr lang="en-US" sz="2000" dirty="0" err="1">
                <a:solidFill>
                  <a:schemeClr val="tx1">
                    <a:lumMod val="65000"/>
                    <a:lumOff val="35000"/>
                  </a:schemeClr>
                </a:solidFill>
                <a:effectLst/>
              </a:rPr>
              <a:t>IllegalStateException</a:t>
            </a:r>
            <a:r>
              <a:rPr lang="en-US" sz="2000" dirty="0">
                <a:solidFill>
                  <a:schemeClr val="tx1">
                    <a:lumMod val="65000"/>
                    <a:lumOff val="35000"/>
                  </a:schemeClr>
                </a:solidFill>
                <a:effectLst/>
              </a:rPr>
              <a:t> if called for update and delete queries.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Integer </a:t>
            </a:r>
            <a:r>
              <a:rPr lang="en-US" sz="2000" b="1" dirty="0" err="1">
                <a:solidFill>
                  <a:schemeClr val="tx1">
                    <a:lumMod val="65000"/>
                    <a:lumOff val="35000"/>
                  </a:schemeClr>
                </a:solidFill>
                <a:effectLst/>
              </a:rPr>
              <a:t>executeUpdate</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 This method executes update and delete queries. It returns the number of rows updated or deleted. It throws </a:t>
            </a:r>
            <a:r>
              <a:rPr lang="en-US" sz="2000" dirty="0" err="1">
                <a:solidFill>
                  <a:schemeClr val="tx1">
                    <a:lumMod val="65000"/>
                    <a:lumOff val="35000"/>
                  </a:schemeClr>
                </a:solidFill>
                <a:effectLst/>
              </a:rPr>
              <a:t>IllegalStateException</a:t>
            </a:r>
            <a:r>
              <a:rPr lang="en-US" sz="2000" dirty="0">
                <a:solidFill>
                  <a:schemeClr val="tx1">
                    <a:lumMod val="65000"/>
                    <a:lumOff val="35000"/>
                  </a:schemeClr>
                </a:solidFill>
                <a:effectLst/>
              </a:rPr>
              <a:t> if called for select queries.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Object </a:t>
            </a:r>
            <a:r>
              <a:rPr lang="en-US" sz="2000" b="1" dirty="0" err="1">
                <a:solidFill>
                  <a:schemeClr val="tx1">
                    <a:lumMod val="65000"/>
                    <a:lumOff val="35000"/>
                  </a:schemeClr>
                </a:solidFill>
                <a:effectLst/>
              </a:rPr>
              <a:t>getSingleResult</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 This method executes select query which returns a single result. If no result available it throws </a:t>
            </a:r>
            <a:r>
              <a:rPr lang="en-US" sz="2000" dirty="0" err="1">
                <a:solidFill>
                  <a:schemeClr val="tx1">
                    <a:lumMod val="65000"/>
                    <a:lumOff val="35000"/>
                  </a:schemeClr>
                </a:solidFill>
                <a:effectLst/>
              </a:rPr>
              <a:t>NoResultException</a:t>
            </a:r>
            <a:r>
              <a:rPr lang="en-US" sz="2000" dirty="0">
                <a:solidFill>
                  <a:schemeClr val="tx1">
                    <a:lumMod val="65000"/>
                    <a:lumOff val="35000"/>
                  </a:schemeClr>
                </a:solidFill>
                <a:effectLst/>
              </a:rPr>
              <a:t>. It throws </a:t>
            </a:r>
            <a:r>
              <a:rPr lang="en-US" sz="2000" dirty="0" err="1">
                <a:solidFill>
                  <a:schemeClr val="tx1">
                    <a:lumMod val="65000"/>
                    <a:lumOff val="35000"/>
                  </a:schemeClr>
                </a:solidFill>
                <a:effectLst/>
              </a:rPr>
              <a:t>NonUniqueResultException</a:t>
            </a:r>
            <a:r>
              <a:rPr lang="en-US" sz="2000" dirty="0">
                <a:solidFill>
                  <a:schemeClr val="tx1">
                    <a:lumMod val="65000"/>
                    <a:lumOff val="35000"/>
                  </a:schemeClr>
                </a:solidFill>
                <a:effectLst/>
              </a:rPr>
              <a:t> if query returns more than one results and </a:t>
            </a:r>
            <a:r>
              <a:rPr lang="en-US" sz="2000" dirty="0" err="1">
                <a:solidFill>
                  <a:schemeClr val="tx1">
                    <a:lumMod val="65000"/>
                    <a:lumOff val="35000"/>
                  </a:schemeClr>
                </a:solidFill>
                <a:effectLst/>
              </a:rPr>
              <a:t>IllegalStateException</a:t>
            </a:r>
            <a:r>
              <a:rPr lang="en-US" sz="2000" dirty="0">
                <a:solidFill>
                  <a:schemeClr val="tx1">
                    <a:lumMod val="65000"/>
                    <a:lumOff val="35000"/>
                  </a:schemeClr>
                </a:solidFill>
                <a:effectLst/>
              </a:rPr>
              <a:t> if called for update and delete queries.</a:t>
            </a:r>
          </a:p>
        </p:txBody>
      </p:sp>
    </p:spTree>
    <p:extLst>
      <p:ext uri="{BB962C8B-B14F-4D97-AF65-F5344CB8AC3E}">
        <p14:creationId xmlns:p14="http://schemas.microsoft.com/office/powerpoint/2010/main" val="23782865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5485D2-5D01-D793-F1D8-9C804AF8A9F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BDFD3B9-C096-DF66-3547-25E78270F45D}"/>
              </a:ext>
            </a:extLst>
          </p:cNvPr>
          <p:cNvSpPr>
            <a:spLocks noGrp="1"/>
          </p:cNvSpPr>
          <p:nvPr>
            <p:ph type="sldNum" sz="quarter" idx="12"/>
          </p:nvPr>
        </p:nvSpPr>
        <p:spPr/>
        <p:txBody>
          <a:bodyPr/>
          <a:lstStyle/>
          <a:p>
            <a:fld id="{4A777409-9C5A-4B07-8E32-19F22F7D558C}" type="slidenum">
              <a:rPr lang="en-IN" smtClean="0"/>
              <a:t>89</a:t>
            </a:fld>
            <a:endParaRPr lang="en-IN" dirty="0"/>
          </a:p>
        </p:txBody>
      </p:sp>
      <p:sp>
        <p:nvSpPr>
          <p:cNvPr id="5" name="TextBox 4">
            <a:extLst>
              <a:ext uri="{FF2B5EF4-FFF2-40B4-BE49-F238E27FC236}">
                <a16:creationId xmlns:a16="http://schemas.microsoft.com/office/drawing/2014/main" id="{88B08FBC-F812-9A9B-0B44-0BA50007911D}"/>
              </a:ext>
            </a:extLst>
          </p:cNvPr>
          <p:cNvSpPr txBox="1"/>
          <p:nvPr/>
        </p:nvSpPr>
        <p:spPr>
          <a:xfrm>
            <a:off x="989029" y="484636"/>
            <a:ext cx="6099142" cy="461665"/>
          </a:xfrm>
          <a:prstGeom prst="rect">
            <a:avLst/>
          </a:prstGeom>
          <a:noFill/>
        </p:spPr>
        <p:txBody>
          <a:bodyPr wrap="square">
            <a:spAutoFit/>
          </a:bodyPr>
          <a:lstStyle/>
          <a:p>
            <a:r>
              <a:rPr lang="en-IN" sz="2400" b="1" dirty="0"/>
              <a:t>Selection – The SELECT clause </a:t>
            </a:r>
          </a:p>
        </p:txBody>
      </p:sp>
      <p:sp>
        <p:nvSpPr>
          <p:cNvPr id="7" name="TextBox 6">
            <a:extLst>
              <a:ext uri="{FF2B5EF4-FFF2-40B4-BE49-F238E27FC236}">
                <a16:creationId xmlns:a16="http://schemas.microsoft.com/office/drawing/2014/main" id="{45CEA468-38EA-978F-6AAA-5A84F680D33F}"/>
              </a:ext>
            </a:extLst>
          </p:cNvPr>
          <p:cNvSpPr txBox="1"/>
          <p:nvPr/>
        </p:nvSpPr>
        <p:spPr>
          <a:xfrm>
            <a:off x="171252" y="1120676"/>
            <a:ext cx="11499131" cy="2554545"/>
          </a:xfrm>
          <a:prstGeom prst="rect">
            <a:avLst/>
          </a:prstGeom>
          <a:noFill/>
        </p:spPr>
        <p:txBody>
          <a:bodyPr wrap="square">
            <a:spAutoFit/>
          </a:bodyPr>
          <a:lstStyle/>
          <a:p>
            <a:r>
              <a:rPr lang="en-US" sz="2000" dirty="0">
                <a:solidFill>
                  <a:schemeClr val="tx1">
                    <a:lumMod val="65000"/>
                    <a:lumOff val="35000"/>
                  </a:schemeClr>
                </a:solidFill>
                <a:effectLst/>
              </a:rPr>
              <a:t>Consider a requirement where a teller should be able to view the details of all the customers.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implement this requirement, you can create a JPQL query using SELECT and FROM clause. The SELECT clause defines the result type of query and FROM clause specifies the entities from which data has to be fetched.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If Customer entity class is mapped to Customer table, then following JPQL query fetches details of all the customers :</a:t>
            </a:r>
          </a:p>
        </p:txBody>
      </p:sp>
      <p:sp>
        <p:nvSpPr>
          <p:cNvPr id="9" name="TextBox 8">
            <a:extLst>
              <a:ext uri="{FF2B5EF4-FFF2-40B4-BE49-F238E27FC236}">
                <a16:creationId xmlns:a16="http://schemas.microsoft.com/office/drawing/2014/main" id="{A1878396-D901-D494-47B1-1FA21AABBA87}"/>
              </a:ext>
            </a:extLst>
          </p:cNvPr>
          <p:cNvSpPr txBox="1"/>
          <p:nvPr/>
        </p:nvSpPr>
        <p:spPr>
          <a:xfrm>
            <a:off x="171252" y="3849596"/>
            <a:ext cx="6099142" cy="369332"/>
          </a:xfrm>
          <a:prstGeom prst="rect">
            <a:avLst/>
          </a:prstGeom>
          <a:noFill/>
        </p:spPr>
        <p:txBody>
          <a:bodyPr wrap="square">
            <a:spAutoFit/>
          </a:bodyPr>
          <a:lstStyle/>
          <a:p>
            <a:r>
              <a:rPr lang="en-IN" dirty="0"/>
              <a:t>SELECT c FROM Customer c</a:t>
            </a:r>
          </a:p>
        </p:txBody>
      </p:sp>
      <p:sp>
        <p:nvSpPr>
          <p:cNvPr id="11" name="TextBox 10">
            <a:extLst>
              <a:ext uri="{FF2B5EF4-FFF2-40B4-BE49-F238E27FC236}">
                <a16:creationId xmlns:a16="http://schemas.microsoft.com/office/drawing/2014/main" id="{1DBE65C0-7A52-CE5A-7024-516441904708}"/>
              </a:ext>
            </a:extLst>
          </p:cNvPr>
          <p:cNvSpPr txBox="1"/>
          <p:nvPr/>
        </p:nvSpPr>
        <p:spPr>
          <a:xfrm>
            <a:off x="205818" y="4287414"/>
            <a:ext cx="11780364" cy="1015663"/>
          </a:xfrm>
          <a:prstGeom prst="rect">
            <a:avLst/>
          </a:prstGeom>
          <a:noFill/>
        </p:spPr>
        <p:txBody>
          <a:bodyPr wrap="square">
            <a:spAutoFit/>
          </a:bodyPr>
          <a:lstStyle/>
          <a:p>
            <a:r>
              <a:rPr lang="en-US" sz="2000" dirty="0">
                <a:solidFill>
                  <a:schemeClr val="tx1">
                    <a:lumMod val="65000"/>
                    <a:lumOff val="35000"/>
                  </a:schemeClr>
                </a:solidFill>
              </a:rPr>
              <a:t>In the above JPQL query, c is an alias for Customer and is also known as identification variable. In SELECT clause only c is used which means that the result type of query is the Customer, so this query on execution gives List&lt;Customer&gt;. The following code snipped creates Query object using above query and executes it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77671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E37D04-CBB9-A7D2-72D6-700D7AF1371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3016BE9-EB36-3B07-F6B7-242AF955B851}"/>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7" name="TextBox 6">
            <a:extLst>
              <a:ext uri="{FF2B5EF4-FFF2-40B4-BE49-F238E27FC236}">
                <a16:creationId xmlns:a16="http://schemas.microsoft.com/office/drawing/2014/main" id="{A6F02DC7-19ED-974B-6669-BA6ACC4EF1CC}"/>
              </a:ext>
            </a:extLst>
          </p:cNvPr>
          <p:cNvSpPr txBox="1"/>
          <p:nvPr/>
        </p:nvSpPr>
        <p:spPr>
          <a:xfrm>
            <a:off x="853126" y="604310"/>
            <a:ext cx="10500674" cy="3477875"/>
          </a:xfrm>
          <a:prstGeom prst="rect">
            <a:avLst/>
          </a:prstGeom>
          <a:noFill/>
        </p:spPr>
        <p:txBody>
          <a:bodyPr wrap="square">
            <a:spAutoFit/>
          </a:bodyPr>
          <a:lstStyle/>
          <a:p>
            <a:r>
              <a:rPr lang="en-US" sz="2000" b="1" dirty="0">
                <a:solidFill>
                  <a:schemeClr val="tx1">
                    <a:lumMod val="65000"/>
                    <a:lumOff val="35000"/>
                  </a:schemeClr>
                </a:solidFill>
                <a:effectLst/>
              </a:rPr>
              <a:t>Problem of Data Navigation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the way you access data in object model is different from the way you do it in a relational database. For example, in Java you navigate across association relationships using dot(.) operator but in relational model you navigate across related tables using joins.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handle these problems, a technique called as </a:t>
            </a:r>
            <a:r>
              <a:rPr lang="en-US" sz="2000" b="1" dirty="0">
                <a:solidFill>
                  <a:schemeClr val="tx1">
                    <a:lumMod val="65000"/>
                    <a:lumOff val="35000"/>
                  </a:schemeClr>
                </a:solidFill>
                <a:effectLst/>
              </a:rPr>
              <a:t>Object-Relational Mapping (ORM)</a:t>
            </a:r>
            <a:r>
              <a:rPr lang="en-US" sz="2000" dirty="0">
                <a:solidFill>
                  <a:schemeClr val="tx1">
                    <a:lumMod val="65000"/>
                    <a:lumOff val="35000"/>
                  </a:schemeClr>
                </a:solidFill>
                <a:effectLst/>
              </a:rPr>
              <a:t> was introduced. It handles object relational impedance mismatch by providing a way to map Java objects to tables so that object model can be automatically translated to relation model and vice versa, allowing developers to focus only on the object model.</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learn about ORM in detail.</a:t>
            </a:r>
          </a:p>
        </p:txBody>
      </p:sp>
    </p:spTree>
    <p:extLst>
      <p:ext uri="{BB962C8B-B14F-4D97-AF65-F5344CB8AC3E}">
        <p14:creationId xmlns:p14="http://schemas.microsoft.com/office/powerpoint/2010/main" val="6378460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D38651-AFDD-346D-AEC3-B10B829316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9814370-5A31-CC88-3971-B2BDA1CC618B}"/>
              </a:ext>
            </a:extLst>
          </p:cNvPr>
          <p:cNvSpPr>
            <a:spLocks noGrp="1"/>
          </p:cNvSpPr>
          <p:nvPr>
            <p:ph type="sldNum" sz="quarter" idx="12"/>
          </p:nvPr>
        </p:nvSpPr>
        <p:spPr/>
        <p:txBody>
          <a:bodyPr/>
          <a:lstStyle/>
          <a:p>
            <a:fld id="{4A777409-9C5A-4B07-8E32-19F22F7D558C}" type="slidenum">
              <a:rPr lang="en-IN" smtClean="0"/>
              <a:t>90</a:t>
            </a:fld>
            <a:endParaRPr lang="en-IN" dirty="0"/>
          </a:p>
        </p:txBody>
      </p:sp>
      <p:sp>
        <p:nvSpPr>
          <p:cNvPr id="5" name="TextBox 4">
            <a:extLst>
              <a:ext uri="{FF2B5EF4-FFF2-40B4-BE49-F238E27FC236}">
                <a16:creationId xmlns:a16="http://schemas.microsoft.com/office/drawing/2014/main" id="{B85EF99A-88D8-711F-6733-45E098B7A460}"/>
              </a:ext>
            </a:extLst>
          </p:cNvPr>
          <p:cNvSpPr txBox="1"/>
          <p:nvPr/>
        </p:nvSpPr>
        <p:spPr>
          <a:xfrm>
            <a:off x="909686" y="688405"/>
            <a:ext cx="10444113" cy="646331"/>
          </a:xfrm>
          <a:prstGeom prst="rect">
            <a:avLst/>
          </a:prstGeom>
          <a:noFill/>
        </p:spPr>
        <p:txBody>
          <a:bodyPr wrap="square">
            <a:spAutoFit/>
          </a:bodyPr>
          <a:lstStyle/>
          <a:p>
            <a:r>
              <a:rPr lang="en-IN" dirty="0"/>
              <a:t>Query </a:t>
            </a:r>
            <a:r>
              <a:rPr lang="en-IN" dirty="0" err="1"/>
              <a:t>query</a:t>
            </a:r>
            <a:r>
              <a:rPr lang="en-IN" dirty="0"/>
              <a:t> = </a:t>
            </a:r>
            <a:r>
              <a:rPr lang="en-IN" dirty="0" err="1"/>
              <a:t>entityManager.createQuery</a:t>
            </a:r>
            <a:r>
              <a:rPr lang="en-IN" dirty="0"/>
              <a:t>("SELECT c FROM Customer c");</a:t>
            </a:r>
          </a:p>
          <a:p>
            <a:r>
              <a:rPr lang="en-IN" dirty="0"/>
              <a:t>List&lt;Customer&gt; customers = </a:t>
            </a:r>
            <a:r>
              <a:rPr lang="en-IN" dirty="0" err="1"/>
              <a:t>query.getResultList</a:t>
            </a:r>
            <a:r>
              <a:rPr lang="en-IN" dirty="0"/>
              <a:t>();</a:t>
            </a:r>
          </a:p>
        </p:txBody>
      </p:sp>
      <p:sp>
        <p:nvSpPr>
          <p:cNvPr id="7" name="TextBox 6">
            <a:extLst>
              <a:ext uri="{FF2B5EF4-FFF2-40B4-BE49-F238E27FC236}">
                <a16:creationId xmlns:a16="http://schemas.microsoft.com/office/drawing/2014/main" id="{1EB6559E-DF97-3F48-99DF-2FAFAE1B5EA9}"/>
              </a:ext>
            </a:extLst>
          </p:cNvPr>
          <p:cNvSpPr txBox="1"/>
          <p:nvPr/>
        </p:nvSpPr>
        <p:spPr>
          <a:xfrm>
            <a:off x="74235" y="1741305"/>
            <a:ext cx="11709270" cy="707886"/>
          </a:xfrm>
          <a:prstGeom prst="rect">
            <a:avLst/>
          </a:prstGeom>
          <a:noFill/>
        </p:spPr>
        <p:txBody>
          <a:bodyPr wrap="square">
            <a:spAutoFit/>
          </a:bodyPr>
          <a:lstStyle/>
          <a:p>
            <a:r>
              <a:rPr lang="en-US" sz="2000" dirty="0">
                <a:solidFill>
                  <a:schemeClr val="tx1">
                    <a:lumMod val="65000"/>
                    <a:lumOff val="35000"/>
                  </a:schemeClr>
                </a:solidFill>
              </a:rPr>
              <a:t>If query returns a </a:t>
            </a:r>
            <a:r>
              <a:rPr lang="en-US" sz="2000" dirty="0" err="1">
                <a:solidFill>
                  <a:schemeClr val="tx1">
                    <a:lumMod val="65000"/>
                    <a:lumOff val="35000"/>
                  </a:schemeClr>
                </a:solidFill>
              </a:rPr>
              <a:t>java.util.Collection</a:t>
            </a:r>
            <a:r>
              <a:rPr lang="en-US" sz="2000" dirty="0">
                <a:solidFill>
                  <a:schemeClr val="tx1">
                    <a:lumMod val="65000"/>
                    <a:lumOff val="35000"/>
                  </a:schemeClr>
                </a:solidFill>
              </a:rPr>
              <a:t>, which allows duplicates, you must specify the DISTINCT keyword to eliminate duplicates.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C9F996C-0251-7565-C7EF-0E249D11886E}"/>
              </a:ext>
            </a:extLst>
          </p:cNvPr>
          <p:cNvSpPr txBox="1"/>
          <p:nvPr/>
        </p:nvSpPr>
        <p:spPr>
          <a:xfrm>
            <a:off x="74235" y="2549651"/>
            <a:ext cx="11709270" cy="1323439"/>
          </a:xfrm>
          <a:prstGeom prst="rect">
            <a:avLst/>
          </a:prstGeom>
          <a:noFill/>
        </p:spPr>
        <p:txBody>
          <a:bodyPr wrap="square">
            <a:spAutoFit/>
          </a:bodyPr>
          <a:lstStyle/>
          <a:p>
            <a:r>
              <a:rPr lang="en-US" sz="2000" dirty="0">
                <a:solidFill>
                  <a:schemeClr val="tx1">
                    <a:lumMod val="65000"/>
                    <a:lumOff val="35000"/>
                  </a:schemeClr>
                </a:solidFill>
                <a:effectLst/>
              </a:rPr>
              <a:t>Consider another requirement where a teller should be able to view the names of all the customers.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If Customer entity class is mapped to Customer table, and it has an attribute </a:t>
            </a:r>
            <a:r>
              <a:rPr lang="en-US" sz="2000" dirty="0" err="1">
                <a:solidFill>
                  <a:schemeClr val="tx1">
                    <a:lumMod val="65000"/>
                    <a:lumOff val="35000"/>
                  </a:schemeClr>
                </a:solidFill>
                <a:effectLst/>
              </a:rPr>
              <a:t>customerName</a:t>
            </a:r>
            <a:r>
              <a:rPr lang="en-US" sz="2000" dirty="0">
                <a:solidFill>
                  <a:schemeClr val="tx1">
                    <a:lumMod val="65000"/>
                    <a:lumOff val="35000"/>
                  </a:schemeClr>
                </a:solidFill>
                <a:effectLst/>
              </a:rPr>
              <a:t> then this requirement can be implemented using following JPQL query:</a:t>
            </a:r>
          </a:p>
        </p:txBody>
      </p:sp>
      <p:sp>
        <p:nvSpPr>
          <p:cNvPr id="11" name="TextBox 10">
            <a:extLst>
              <a:ext uri="{FF2B5EF4-FFF2-40B4-BE49-F238E27FC236}">
                <a16:creationId xmlns:a16="http://schemas.microsoft.com/office/drawing/2014/main" id="{11062C46-C7C7-B0BC-C05B-F6BA1926F6EA}"/>
              </a:ext>
            </a:extLst>
          </p:cNvPr>
          <p:cNvSpPr txBox="1"/>
          <p:nvPr/>
        </p:nvSpPr>
        <p:spPr>
          <a:xfrm>
            <a:off x="989029" y="4179943"/>
            <a:ext cx="6099142" cy="369332"/>
          </a:xfrm>
          <a:prstGeom prst="rect">
            <a:avLst/>
          </a:prstGeom>
          <a:noFill/>
        </p:spPr>
        <p:txBody>
          <a:bodyPr wrap="square">
            <a:spAutoFit/>
          </a:bodyPr>
          <a:lstStyle/>
          <a:p>
            <a:r>
              <a:rPr lang="en-IN" dirty="0"/>
              <a:t>SELECT </a:t>
            </a:r>
            <a:r>
              <a:rPr lang="en-IN" dirty="0" err="1"/>
              <a:t>c.customerName</a:t>
            </a:r>
            <a:r>
              <a:rPr lang="en-IN" dirty="0"/>
              <a:t> FROM Customer c</a:t>
            </a:r>
          </a:p>
        </p:txBody>
      </p:sp>
      <p:sp>
        <p:nvSpPr>
          <p:cNvPr id="13" name="TextBox 12">
            <a:extLst>
              <a:ext uri="{FF2B5EF4-FFF2-40B4-BE49-F238E27FC236}">
                <a16:creationId xmlns:a16="http://schemas.microsoft.com/office/drawing/2014/main" id="{8C6AFD04-F6AC-C92F-5D95-7A37113B26B7}"/>
              </a:ext>
            </a:extLst>
          </p:cNvPr>
          <p:cNvSpPr txBox="1"/>
          <p:nvPr/>
        </p:nvSpPr>
        <p:spPr>
          <a:xfrm>
            <a:off x="74234" y="4714148"/>
            <a:ext cx="11982647" cy="1015663"/>
          </a:xfrm>
          <a:prstGeom prst="rect">
            <a:avLst/>
          </a:prstGeom>
          <a:noFill/>
        </p:spPr>
        <p:txBody>
          <a:bodyPr wrap="square">
            <a:spAutoFit/>
          </a:bodyPr>
          <a:lstStyle/>
          <a:p>
            <a:r>
              <a:rPr lang="en-US" sz="2000" dirty="0">
                <a:solidFill>
                  <a:schemeClr val="tx1">
                    <a:lumMod val="65000"/>
                    <a:lumOff val="35000"/>
                  </a:schemeClr>
                </a:solidFill>
              </a:rPr>
              <a:t>In the above query, you can access the </a:t>
            </a:r>
            <a:r>
              <a:rPr lang="en-US" sz="2000" dirty="0" err="1">
                <a:solidFill>
                  <a:schemeClr val="tx1">
                    <a:lumMod val="65000"/>
                    <a:lumOff val="35000"/>
                  </a:schemeClr>
                </a:solidFill>
              </a:rPr>
              <a:t>customerName</a:t>
            </a:r>
            <a:r>
              <a:rPr lang="en-US" sz="2000" dirty="0">
                <a:solidFill>
                  <a:schemeClr val="tx1">
                    <a:lumMod val="65000"/>
                    <a:lumOff val="35000"/>
                  </a:schemeClr>
                </a:solidFill>
              </a:rPr>
              <a:t> attribute of Customer using identification variable c and dot (.) operator. Since </a:t>
            </a:r>
            <a:r>
              <a:rPr lang="en-US" sz="2000" dirty="0" err="1">
                <a:solidFill>
                  <a:schemeClr val="tx1">
                    <a:lumMod val="65000"/>
                    <a:lumOff val="35000"/>
                  </a:schemeClr>
                </a:solidFill>
              </a:rPr>
              <a:t>customerName</a:t>
            </a:r>
            <a:r>
              <a:rPr lang="en-US" sz="2000" dirty="0">
                <a:solidFill>
                  <a:schemeClr val="tx1">
                    <a:lumMod val="65000"/>
                    <a:lumOff val="35000"/>
                  </a:schemeClr>
                </a:solidFill>
              </a:rPr>
              <a:t> is of type String, this query will return a List&lt;String&gt;. The following code snippet creates Query object using above JPQL query and executes it: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3720646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A92B1D-1CDE-70AF-2ED7-B483627326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58BF2B-1478-2CBD-4428-902AC8C2A2F9}"/>
              </a:ext>
            </a:extLst>
          </p:cNvPr>
          <p:cNvSpPr>
            <a:spLocks noGrp="1"/>
          </p:cNvSpPr>
          <p:nvPr>
            <p:ph type="sldNum" sz="quarter" idx="12"/>
          </p:nvPr>
        </p:nvSpPr>
        <p:spPr/>
        <p:txBody>
          <a:bodyPr/>
          <a:lstStyle/>
          <a:p>
            <a:fld id="{4A777409-9C5A-4B07-8E32-19F22F7D558C}" type="slidenum">
              <a:rPr lang="en-IN" smtClean="0"/>
              <a:t>91</a:t>
            </a:fld>
            <a:endParaRPr lang="en-IN" dirty="0"/>
          </a:p>
        </p:txBody>
      </p:sp>
      <p:sp>
        <p:nvSpPr>
          <p:cNvPr id="5" name="TextBox 4">
            <a:extLst>
              <a:ext uri="{FF2B5EF4-FFF2-40B4-BE49-F238E27FC236}">
                <a16:creationId xmlns:a16="http://schemas.microsoft.com/office/drawing/2014/main" id="{4C63ED02-6658-2172-7308-0EF20B971C56}"/>
              </a:ext>
            </a:extLst>
          </p:cNvPr>
          <p:cNvSpPr txBox="1"/>
          <p:nvPr/>
        </p:nvSpPr>
        <p:spPr>
          <a:xfrm>
            <a:off x="890833" y="594136"/>
            <a:ext cx="9818016" cy="646331"/>
          </a:xfrm>
          <a:prstGeom prst="rect">
            <a:avLst/>
          </a:prstGeom>
          <a:noFill/>
        </p:spPr>
        <p:txBody>
          <a:bodyPr wrap="square">
            <a:spAutoFit/>
          </a:bodyPr>
          <a:lstStyle/>
          <a:p>
            <a:r>
              <a:rPr lang="en-IN" dirty="0"/>
              <a:t>Query </a:t>
            </a:r>
            <a:r>
              <a:rPr lang="en-IN" dirty="0" err="1"/>
              <a:t>query</a:t>
            </a:r>
            <a:r>
              <a:rPr lang="en-IN" dirty="0"/>
              <a:t> = </a:t>
            </a:r>
            <a:r>
              <a:rPr lang="en-IN" dirty="0" err="1"/>
              <a:t>entityManager.createQuery</a:t>
            </a:r>
            <a:r>
              <a:rPr lang="en-IN" dirty="0"/>
              <a:t>("SELECT </a:t>
            </a:r>
            <a:r>
              <a:rPr lang="en-IN" dirty="0" err="1"/>
              <a:t>c.customerName</a:t>
            </a:r>
            <a:r>
              <a:rPr lang="en-IN" dirty="0"/>
              <a:t> FROM Customer c");</a:t>
            </a:r>
          </a:p>
          <a:p>
            <a:r>
              <a:rPr lang="en-IN" dirty="0"/>
              <a:t>List&lt;String&gt; customers = </a:t>
            </a:r>
            <a:r>
              <a:rPr lang="en-IN" dirty="0" err="1"/>
              <a:t>query.getResultList</a:t>
            </a:r>
            <a:r>
              <a:rPr lang="en-IN" dirty="0"/>
              <a:t>();</a:t>
            </a:r>
          </a:p>
        </p:txBody>
      </p:sp>
      <p:sp>
        <p:nvSpPr>
          <p:cNvPr id="7" name="TextBox 6">
            <a:extLst>
              <a:ext uri="{FF2B5EF4-FFF2-40B4-BE49-F238E27FC236}">
                <a16:creationId xmlns:a16="http://schemas.microsoft.com/office/drawing/2014/main" id="{C6F87074-4644-C339-2783-F29377D8A28D}"/>
              </a:ext>
            </a:extLst>
          </p:cNvPr>
          <p:cNvSpPr txBox="1"/>
          <p:nvPr/>
        </p:nvSpPr>
        <p:spPr>
          <a:xfrm>
            <a:off x="202676" y="1582416"/>
            <a:ext cx="11609110" cy="1631216"/>
          </a:xfrm>
          <a:prstGeom prst="rect">
            <a:avLst/>
          </a:prstGeom>
          <a:noFill/>
        </p:spPr>
        <p:txBody>
          <a:bodyPr wrap="square">
            <a:spAutoFit/>
          </a:bodyPr>
          <a:lstStyle/>
          <a:p>
            <a:r>
              <a:rPr lang="en-US" sz="2000" dirty="0">
                <a:solidFill>
                  <a:schemeClr val="tx1">
                    <a:lumMod val="65000"/>
                    <a:lumOff val="35000"/>
                  </a:schemeClr>
                </a:solidFill>
                <a:effectLst/>
              </a:rPr>
              <a:t>Consider one more requirement where a teller should be able to view the names and dates of birth of all the customers.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If Customer entity class is mapped to Customer table and it has attributes </a:t>
            </a:r>
            <a:r>
              <a:rPr lang="en-US" sz="2000" dirty="0" err="1">
                <a:solidFill>
                  <a:schemeClr val="tx1">
                    <a:lumMod val="65000"/>
                    <a:lumOff val="35000"/>
                  </a:schemeClr>
                </a:solidFill>
                <a:effectLst/>
              </a:rPr>
              <a:t>customerName</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dateOfBirth</a:t>
            </a:r>
            <a:r>
              <a:rPr lang="en-US" sz="2000" dirty="0">
                <a:solidFill>
                  <a:schemeClr val="tx1">
                    <a:lumMod val="65000"/>
                    <a:lumOff val="35000"/>
                  </a:schemeClr>
                </a:solidFill>
                <a:effectLst/>
              </a:rPr>
              <a:t> then this requirement can be implemented using following JPQL query:</a:t>
            </a:r>
          </a:p>
        </p:txBody>
      </p:sp>
      <p:sp>
        <p:nvSpPr>
          <p:cNvPr id="9" name="TextBox 8">
            <a:extLst>
              <a:ext uri="{FF2B5EF4-FFF2-40B4-BE49-F238E27FC236}">
                <a16:creationId xmlns:a16="http://schemas.microsoft.com/office/drawing/2014/main" id="{2BFC273F-37C8-82A3-4F11-CEA0CC46A7F9}"/>
              </a:ext>
            </a:extLst>
          </p:cNvPr>
          <p:cNvSpPr txBox="1"/>
          <p:nvPr/>
        </p:nvSpPr>
        <p:spPr>
          <a:xfrm>
            <a:off x="890833" y="3275037"/>
            <a:ext cx="6099142" cy="369332"/>
          </a:xfrm>
          <a:prstGeom prst="rect">
            <a:avLst/>
          </a:prstGeom>
          <a:noFill/>
        </p:spPr>
        <p:txBody>
          <a:bodyPr wrap="square">
            <a:spAutoFit/>
          </a:bodyPr>
          <a:lstStyle/>
          <a:p>
            <a:r>
              <a:rPr lang="en-IN" dirty="0"/>
              <a:t>SELECT </a:t>
            </a:r>
            <a:r>
              <a:rPr lang="en-IN" dirty="0" err="1"/>
              <a:t>c.customerName</a:t>
            </a:r>
            <a:r>
              <a:rPr lang="en-IN" dirty="0"/>
              <a:t>, </a:t>
            </a:r>
            <a:r>
              <a:rPr lang="en-IN" dirty="0" err="1"/>
              <a:t>c.dateOfBirth</a:t>
            </a:r>
            <a:r>
              <a:rPr lang="en-IN" dirty="0"/>
              <a:t> FROM Customer c</a:t>
            </a:r>
          </a:p>
        </p:txBody>
      </p:sp>
      <p:sp>
        <p:nvSpPr>
          <p:cNvPr id="11" name="TextBox 10">
            <a:extLst>
              <a:ext uri="{FF2B5EF4-FFF2-40B4-BE49-F238E27FC236}">
                <a16:creationId xmlns:a16="http://schemas.microsoft.com/office/drawing/2014/main" id="{1C3DC0BB-DBB8-1536-1E54-53E4FA1C04A1}"/>
              </a:ext>
            </a:extLst>
          </p:cNvPr>
          <p:cNvSpPr txBox="1"/>
          <p:nvPr/>
        </p:nvSpPr>
        <p:spPr>
          <a:xfrm>
            <a:off x="202676" y="4046327"/>
            <a:ext cx="11609110" cy="1015663"/>
          </a:xfrm>
          <a:prstGeom prst="rect">
            <a:avLst/>
          </a:prstGeom>
          <a:noFill/>
        </p:spPr>
        <p:txBody>
          <a:bodyPr wrap="square">
            <a:spAutoFit/>
          </a:bodyPr>
          <a:lstStyle/>
          <a:p>
            <a:r>
              <a:rPr lang="en-US" sz="2000" dirty="0">
                <a:solidFill>
                  <a:schemeClr val="tx1">
                    <a:lumMod val="65000"/>
                    <a:lumOff val="35000"/>
                  </a:schemeClr>
                </a:solidFill>
              </a:rPr>
              <a:t>In this case query will return a List&lt;Object[]&gt;. In this list each element is an Object[] which has two values. The first value is </a:t>
            </a:r>
            <a:r>
              <a:rPr lang="en-US" sz="2000" dirty="0" err="1">
                <a:solidFill>
                  <a:schemeClr val="tx1">
                    <a:lumMod val="65000"/>
                    <a:lumOff val="35000"/>
                  </a:schemeClr>
                </a:solidFill>
              </a:rPr>
              <a:t>customerName</a:t>
            </a:r>
            <a:r>
              <a:rPr lang="en-US" sz="2000" dirty="0">
                <a:solidFill>
                  <a:schemeClr val="tx1">
                    <a:lumMod val="65000"/>
                    <a:lumOff val="35000"/>
                  </a:schemeClr>
                </a:solidFill>
              </a:rPr>
              <a:t> and second is </a:t>
            </a:r>
            <a:r>
              <a:rPr lang="en-US" sz="2000" dirty="0" err="1">
                <a:solidFill>
                  <a:schemeClr val="tx1">
                    <a:lumMod val="65000"/>
                    <a:lumOff val="35000"/>
                  </a:schemeClr>
                </a:solidFill>
              </a:rPr>
              <a:t>dateOfBirth</a:t>
            </a:r>
            <a:r>
              <a:rPr lang="en-US" sz="2000" dirty="0">
                <a:solidFill>
                  <a:schemeClr val="tx1">
                    <a:lumMod val="65000"/>
                    <a:lumOff val="35000"/>
                  </a:schemeClr>
                </a:solidFill>
              </a:rPr>
              <a:t> of each customer. The following code snippet creates Query object using above JPQL query and executes it:</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251E000B-CE80-3864-CD18-337719DA001F}"/>
              </a:ext>
            </a:extLst>
          </p:cNvPr>
          <p:cNvSpPr txBox="1"/>
          <p:nvPr/>
        </p:nvSpPr>
        <p:spPr>
          <a:xfrm>
            <a:off x="890833" y="5275584"/>
            <a:ext cx="10798404" cy="646331"/>
          </a:xfrm>
          <a:prstGeom prst="rect">
            <a:avLst/>
          </a:prstGeom>
          <a:noFill/>
        </p:spPr>
        <p:txBody>
          <a:bodyPr wrap="square">
            <a:spAutoFit/>
          </a:bodyPr>
          <a:lstStyle/>
          <a:p>
            <a:r>
              <a:rPr lang="en-IN" dirty="0"/>
              <a:t>Query </a:t>
            </a:r>
            <a:r>
              <a:rPr lang="en-IN" dirty="0" err="1"/>
              <a:t>query</a:t>
            </a:r>
            <a:r>
              <a:rPr lang="en-IN" dirty="0"/>
              <a:t> = </a:t>
            </a:r>
            <a:r>
              <a:rPr lang="en-IN" dirty="0" err="1"/>
              <a:t>entityManager.createQuery</a:t>
            </a:r>
            <a:r>
              <a:rPr lang="en-IN" dirty="0"/>
              <a:t>("SELECT </a:t>
            </a:r>
            <a:r>
              <a:rPr lang="en-IN" dirty="0" err="1"/>
              <a:t>c.customerName</a:t>
            </a:r>
            <a:r>
              <a:rPr lang="en-IN" dirty="0"/>
              <a:t>, </a:t>
            </a:r>
            <a:r>
              <a:rPr lang="en-IN" dirty="0" err="1"/>
              <a:t>c.dateOfBirth</a:t>
            </a:r>
            <a:r>
              <a:rPr lang="en-IN" dirty="0"/>
              <a:t> FROM Customer c");</a:t>
            </a:r>
          </a:p>
          <a:p>
            <a:r>
              <a:rPr lang="en-IN" dirty="0"/>
              <a:t>List&lt;Object[]&gt; customers = </a:t>
            </a:r>
            <a:r>
              <a:rPr lang="en-IN" dirty="0" err="1"/>
              <a:t>query.getResultList</a:t>
            </a:r>
            <a:r>
              <a:rPr lang="en-IN" dirty="0"/>
              <a:t>();</a:t>
            </a:r>
          </a:p>
        </p:txBody>
      </p:sp>
    </p:spTree>
    <p:extLst>
      <p:ext uri="{BB962C8B-B14F-4D97-AF65-F5344CB8AC3E}">
        <p14:creationId xmlns:p14="http://schemas.microsoft.com/office/powerpoint/2010/main" val="24549841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523AE3-9BCE-375E-C411-2A0AFE568A1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C9BBF76-7E37-9B54-90CF-18D2DCBA180D}"/>
              </a:ext>
            </a:extLst>
          </p:cNvPr>
          <p:cNvSpPr>
            <a:spLocks noGrp="1"/>
          </p:cNvSpPr>
          <p:nvPr>
            <p:ph type="sldNum" sz="quarter" idx="12"/>
          </p:nvPr>
        </p:nvSpPr>
        <p:spPr/>
        <p:txBody>
          <a:bodyPr/>
          <a:lstStyle/>
          <a:p>
            <a:fld id="{4A777409-9C5A-4B07-8E32-19F22F7D558C}" type="slidenum">
              <a:rPr lang="en-IN" smtClean="0"/>
              <a:t>92</a:t>
            </a:fld>
            <a:endParaRPr lang="en-IN" dirty="0"/>
          </a:p>
        </p:txBody>
      </p:sp>
      <p:sp>
        <p:nvSpPr>
          <p:cNvPr id="5" name="TextBox 4">
            <a:extLst>
              <a:ext uri="{FF2B5EF4-FFF2-40B4-BE49-F238E27FC236}">
                <a16:creationId xmlns:a16="http://schemas.microsoft.com/office/drawing/2014/main" id="{5A028181-5B89-409B-73DE-E96C3D93D72A}"/>
              </a:ext>
            </a:extLst>
          </p:cNvPr>
          <p:cNvSpPr txBox="1"/>
          <p:nvPr/>
        </p:nvSpPr>
        <p:spPr>
          <a:xfrm>
            <a:off x="970174" y="634028"/>
            <a:ext cx="10473965" cy="2862322"/>
          </a:xfrm>
          <a:prstGeom prst="rect">
            <a:avLst/>
          </a:prstGeom>
          <a:noFill/>
        </p:spPr>
        <p:txBody>
          <a:bodyPr wrap="square">
            <a:spAutoFit/>
          </a:bodyPr>
          <a:lstStyle/>
          <a:p>
            <a:r>
              <a:rPr lang="en-US" sz="2000" dirty="0">
                <a:solidFill>
                  <a:schemeClr val="tx1">
                    <a:lumMod val="65000"/>
                    <a:lumOff val="35000"/>
                  </a:schemeClr>
                </a:solidFill>
                <a:effectLst/>
              </a:rPr>
              <a:t>A best practice that should be followed while implementing SELECT clause 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Avoid unnecessary columns that are not required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have seen in the previous examples that the SELECT clause used are simple in terms of the data being fetched.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Such a usage of simple SELECT clause, avoiding unnecessary columns that are not required, is considered as a good practice.</a:t>
            </a:r>
          </a:p>
        </p:txBody>
      </p:sp>
      <p:sp>
        <p:nvSpPr>
          <p:cNvPr id="7" name="TextBox 6">
            <a:extLst>
              <a:ext uri="{FF2B5EF4-FFF2-40B4-BE49-F238E27FC236}">
                <a16:creationId xmlns:a16="http://schemas.microsoft.com/office/drawing/2014/main" id="{69B50A95-80BD-253A-A004-F53CAF80F4AA}"/>
              </a:ext>
            </a:extLst>
          </p:cNvPr>
          <p:cNvSpPr txBox="1"/>
          <p:nvPr/>
        </p:nvSpPr>
        <p:spPr>
          <a:xfrm>
            <a:off x="989029" y="3633189"/>
            <a:ext cx="6099142" cy="369332"/>
          </a:xfrm>
          <a:prstGeom prst="rect">
            <a:avLst/>
          </a:prstGeom>
          <a:noFill/>
        </p:spPr>
        <p:txBody>
          <a:bodyPr wrap="square">
            <a:spAutoFit/>
          </a:bodyPr>
          <a:lstStyle/>
          <a:p>
            <a:r>
              <a:rPr lang="en-IN" dirty="0"/>
              <a:t>SELECT </a:t>
            </a:r>
            <a:r>
              <a:rPr lang="en-IN" dirty="0" err="1"/>
              <a:t>c.customerName</a:t>
            </a:r>
            <a:r>
              <a:rPr lang="en-IN" dirty="0"/>
              <a:t>, </a:t>
            </a:r>
            <a:r>
              <a:rPr lang="en-IN" dirty="0" err="1"/>
              <a:t>c.dateOfBirth</a:t>
            </a:r>
            <a:r>
              <a:rPr lang="en-IN" dirty="0"/>
              <a:t> FROM Customer c</a:t>
            </a:r>
          </a:p>
        </p:txBody>
      </p:sp>
      <p:sp>
        <p:nvSpPr>
          <p:cNvPr id="9" name="TextBox 8">
            <a:extLst>
              <a:ext uri="{FF2B5EF4-FFF2-40B4-BE49-F238E27FC236}">
                <a16:creationId xmlns:a16="http://schemas.microsoft.com/office/drawing/2014/main" id="{D876297E-1358-6EBA-BA72-FF261250E10B}"/>
              </a:ext>
            </a:extLst>
          </p:cNvPr>
          <p:cNvSpPr txBox="1"/>
          <p:nvPr/>
        </p:nvSpPr>
        <p:spPr>
          <a:xfrm>
            <a:off x="970174" y="4139360"/>
            <a:ext cx="11030148" cy="2246769"/>
          </a:xfrm>
          <a:prstGeom prst="rect">
            <a:avLst/>
          </a:prstGeom>
          <a:noFill/>
        </p:spPr>
        <p:txBody>
          <a:bodyPr wrap="square">
            <a:spAutoFit/>
          </a:bodyPr>
          <a:lstStyle/>
          <a:p>
            <a:r>
              <a:rPr lang="en-US" sz="2000" dirty="0">
                <a:solidFill>
                  <a:schemeClr val="tx1">
                    <a:lumMod val="65000"/>
                    <a:lumOff val="35000"/>
                  </a:schemeClr>
                </a:solidFill>
                <a:effectLst/>
              </a:rPr>
              <a:t>What can be the reason for this?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Complex select clauses with many columns can be difficult to read and also in identifying the relevant columns to be retrieved. Also a query that retrieves many columns can potentially cause performance problems specially when the execution of the query returns a large result sets.</a:t>
            </a:r>
          </a:p>
          <a:p>
            <a:r>
              <a:rPr lang="en-US" sz="2000" dirty="0">
                <a:solidFill>
                  <a:schemeClr val="tx1">
                    <a:lumMod val="65000"/>
                    <a:lumOff val="35000"/>
                  </a:schemeClr>
                </a:solidFill>
                <a:effectLst/>
              </a:rPr>
              <a:t>Hence, as a best practice, reduce the use of complex SELECT clause which improves efficiency and robustness of your application</a:t>
            </a:r>
          </a:p>
        </p:txBody>
      </p:sp>
    </p:spTree>
    <p:extLst>
      <p:ext uri="{BB962C8B-B14F-4D97-AF65-F5344CB8AC3E}">
        <p14:creationId xmlns:p14="http://schemas.microsoft.com/office/powerpoint/2010/main" val="41539512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2B4FC7-F449-9969-DC40-4E0D68E180B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F8C47F2-E26A-2F39-69C9-C5528D22D759}"/>
              </a:ext>
            </a:extLst>
          </p:cNvPr>
          <p:cNvSpPr>
            <a:spLocks noGrp="1"/>
          </p:cNvSpPr>
          <p:nvPr>
            <p:ph type="sldNum" sz="quarter" idx="12"/>
          </p:nvPr>
        </p:nvSpPr>
        <p:spPr/>
        <p:txBody>
          <a:bodyPr/>
          <a:lstStyle/>
          <a:p>
            <a:fld id="{4A777409-9C5A-4B07-8E32-19F22F7D558C}" type="slidenum">
              <a:rPr lang="en-IN" smtClean="0"/>
              <a:t>93</a:t>
            </a:fld>
            <a:endParaRPr lang="en-IN" dirty="0"/>
          </a:p>
        </p:txBody>
      </p:sp>
      <p:sp>
        <p:nvSpPr>
          <p:cNvPr id="5" name="TextBox 4">
            <a:extLst>
              <a:ext uri="{FF2B5EF4-FFF2-40B4-BE49-F238E27FC236}">
                <a16:creationId xmlns:a16="http://schemas.microsoft.com/office/drawing/2014/main" id="{01C44C05-467D-D2E4-1D1C-B80090F0E424}"/>
              </a:ext>
            </a:extLst>
          </p:cNvPr>
          <p:cNvSpPr txBox="1"/>
          <p:nvPr/>
        </p:nvSpPr>
        <p:spPr>
          <a:xfrm>
            <a:off x="890832" y="475209"/>
            <a:ext cx="6099142" cy="461665"/>
          </a:xfrm>
          <a:prstGeom prst="rect">
            <a:avLst/>
          </a:prstGeom>
          <a:noFill/>
        </p:spPr>
        <p:txBody>
          <a:bodyPr wrap="square">
            <a:spAutoFit/>
          </a:bodyPr>
          <a:lstStyle/>
          <a:p>
            <a:r>
              <a:rPr lang="en-IN" sz="2400" b="1" dirty="0"/>
              <a:t>SELECT clause - Demo </a:t>
            </a:r>
          </a:p>
        </p:txBody>
      </p:sp>
      <p:sp>
        <p:nvSpPr>
          <p:cNvPr id="7" name="TextBox 6">
            <a:extLst>
              <a:ext uri="{FF2B5EF4-FFF2-40B4-BE49-F238E27FC236}">
                <a16:creationId xmlns:a16="http://schemas.microsoft.com/office/drawing/2014/main" id="{E2CBE94E-0B2C-9235-C11D-8359828280CC}"/>
              </a:ext>
            </a:extLst>
          </p:cNvPr>
          <p:cNvSpPr txBox="1"/>
          <p:nvPr/>
        </p:nvSpPr>
        <p:spPr>
          <a:xfrm>
            <a:off x="286732" y="1058256"/>
            <a:ext cx="11618536" cy="5324535"/>
          </a:xfrm>
          <a:prstGeom prst="rect">
            <a:avLst/>
          </a:prstGeom>
          <a:noFill/>
        </p:spPr>
        <p:txBody>
          <a:bodyPr wrap="square">
            <a:spAutoFit/>
          </a:bodyPr>
          <a:lstStyle/>
          <a:p>
            <a:r>
              <a:rPr lang="en-IN" sz="2000" b="1" dirty="0">
                <a:solidFill>
                  <a:schemeClr val="tx1">
                    <a:lumMod val="65000"/>
                    <a:lumOff val="35000"/>
                  </a:schemeClr>
                </a:solidFill>
              </a:rPr>
              <a:t>Objective:</a:t>
            </a:r>
            <a:endParaRPr lang="en-IN" sz="2000" dirty="0">
              <a:solidFill>
                <a:schemeClr val="tx1">
                  <a:lumMod val="65000"/>
                  <a:lumOff val="35000"/>
                </a:schemeClr>
              </a:solidFill>
            </a:endParaRPr>
          </a:p>
          <a:p>
            <a:r>
              <a:rPr lang="en-IN" sz="2000" dirty="0">
                <a:solidFill>
                  <a:schemeClr val="tx1">
                    <a:lumMod val="65000"/>
                    <a:lumOff val="35000"/>
                  </a:schemeClr>
                </a:solidFill>
              </a:rPr>
              <a:t>To perform SELECT operation using JPQL in JPA with Spring Boot.</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Steps:</a:t>
            </a:r>
            <a:endParaRPr lang="en-IN" sz="2000" dirty="0">
              <a:solidFill>
                <a:schemeClr val="tx1">
                  <a:lumMod val="65000"/>
                  <a:lumOff val="35000"/>
                </a:schemeClr>
              </a:solidFill>
            </a:endParaRPr>
          </a:p>
          <a:p>
            <a:r>
              <a:rPr lang="en-IN" sz="2000" b="1" dirty="0">
                <a:solidFill>
                  <a:schemeClr val="tx1">
                    <a:lumMod val="65000"/>
                    <a:lumOff val="35000"/>
                  </a:schemeClr>
                </a:solidFill>
              </a:rPr>
              <a:t>Step 1:</a:t>
            </a:r>
            <a:r>
              <a:rPr lang="en-IN" sz="2000" dirty="0">
                <a:solidFill>
                  <a:schemeClr val="tx1">
                    <a:lumMod val="65000"/>
                    <a:lumOff val="35000"/>
                  </a:schemeClr>
                </a:solidFill>
              </a:rPr>
              <a:t> Create a Spring Boot project</a:t>
            </a:r>
          </a:p>
          <a:p>
            <a:r>
              <a:rPr lang="en-IN" sz="2000" dirty="0">
                <a:solidFill>
                  <a:schemeClr val="tx1">
                    <a:lumMod val="65000"/>
                    <a:lumOff val="35000"/>
                  </a:schemeClr>
                </a:solidFill>
              </a:rPr>
              <a:t>Using Spring </a:t>
            </a:r>
            <a:r>
              <a:rPr lang="en-IN" sz="2000" dirty="0" err="1">
                <a:solidFill>
                  <a:schemeClr val="tx1">
                    <a:lumMod val="65000"/>
                    <a:lumOff val="35000"/>
                  </a:schemeClr>
                </a:solidFill>
              </a:rPr>
              <a:t>Initializr</a:t>
            </a:r>
            <a:r>
              <a:rPr lang="en-IN"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IN"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IN" sz="2000" dirty="0">
                <a:solidFill>
                  <a:schemeClr val="tx1">
                    <a:lumMod val="65000"/>
                    <a:lumOff val="35000"/>
                  </a:schemeClr>
                </a:solidFill>
              </a:rPr>
              <a:t>Group: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Artifact: </a:t>
            </a:r>
            <a:r>
              <a:rPr lang="en-IN" sz="2000" dirty="0" err="1">
                <a:solidFill>
                  <a:schemeClr val="tx1">
                    <a:lumMod val="65000"/>
                    <a:lumOff val="35000"/>
                  </a:schemeClr>
                </a:solidFill>
              </a:rPr>
              <a:t>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err="1">
                <a:solidFill>
                  <a:schemeClr val="tx1">
                    <a:lumMod val="65000"/>
                    <a:lumOff val="35000"/>
                  </a:schemeClr>
                </a:solidFill>
              </a:rPr>
              <a:t>Name:Demo_SpringBoot_JPQLSelect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Package name: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Java Version: 17</a:t>
            </a:r>
          </a:p>
          <a:p>
            <a:pPr>
              <a:buFont typeface="Arial" panose="020B0604020202020204" pitchFamily="34" charset="0"/>
              <a:buChar char="•"/>
            </a:pPr>
            <a:r>
              <a:rPr lang="en-IN" sz="2000" dirty="0">
                <a:solidFill>
                  <a:schemeClr val="tx1">
                    <a:lumMod val="65000"/>
                    <a:lumOff val="35000"/>
                  </a:schemeClr>
                </a:solidFill>
              </a:rPr>
              <a:t>Dependencies: Spring Data JPA and MySQL Driver</a:t>
            </a:r>
          </a:p>
          <a:p>
            <a:r>
              <a:rPr lang="en-IN" sz="2000" dirty="0">
                <a:solidFill>
                  <a:schemeClr val="tx1">
                    <a:lumMod val="65000"/>
                    <a:lumOff val="35000"/>
                  </a:schemeClr>
                </a:solidFill>
              </a:rPr>
              <a:t>Now import this project in Eclipse.</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 2: </a:t>
            </a:r>
            <a:r>
              <a:rPr lang="en-IN" sz="2000" dirty="0">
                <a:solidFill>
                  <a:schemeClr val="tx1">
                    <a:lumMod val="65000"/>
                    <a:lumOff val="35000"/>
                  </a:schemeClr>
                </a:solidFill>
              </a:rPr>
              <a:t>Open </a:t>
            </a:r>
            <a:r>
              <a:rPr lang="en-IN" sz="2000" dirty="0" err="1">
                <a:solidFill>
                  <a:schemeClr val="tx1">
                    <a:lumMod val="65000"/>
                    <a:lumOff val="35000"/>
                  </a:schemeClr>
                </a:solidFill>
              </a:rPr>
              <a:t>application.properties</a:t>
            </a:r>
            <a:r>
              <a:rPr lang="en-IN" sz="2000" dirty="0">
                <a:solidFill>
                  <a:schemeClr val="tx1">
                    <a:lumMod val="65000"/>
                    <a:lumOff val="35000"/>
                  </a:schemeClr>
                </a:solidFill>
              </a:rPr>
              <a:t> in </a:t>
            </a:r>
            <a:r>
              <a:rPr lang="en-IN" sz="2000" dirty="0" err="1">
                <a:solidFill>
                  <a:schemeClr val="tx1">
                    <a:lumMod val="65000"/>
                    <a:lumOff val="35000"/>
                  </a:schemeClr>
                </a:solidFill>
              </a:rPr>
              <a:t>src</a:t>
            </a:r>
            <a:r>
              <a:rPr lang="en-IN" sz="2000" dirty="0">
                <a:solidFill>
                  <a:schemeClr val="tx1">
                    <a:lumMod val="65000"/>
                    <a:lumOff val="35000"/>
                  </a:schemeClr>
                </a:solidFill>
              </a:rPr>
              <a:t>/main/resources folder and add following properties for MySQL and JPA:</a:t>
            </a:r>
          </a:p>
        </p:txBody>
      </p:sp>
    </p:spTree>
    <p:extLst>
      <p:ext uri="{BB962C8B-B14F-4D97-AF65-F5344CB8AC3E}">
        <p14:creationId xmlns:p14="http://schemas.microsoft.com/office/powerpoint/2010/main" val="2564510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5F7FE3-25F4-12C1-A20B-45DC35F1BF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8B55BD9-C68A-8977-3E34-5852EB4DC81E}"/>
              </a:ext>
            </a:extLst>
          </p:cNvPr>
          <p:cNvSpPr>
            <a:spLocks noGrp="1"/>
          </p:cNvSpPr>
          <p:nvPr>
            <p:ph type="sldNum" sz="quarter" idx="12"/>
          </p:nvPr>
        </p:nvSpPr>
        <p:spPr/>
        <p:txBody>
          <a:bodyPr/>
          <a:lstStyle/>
          <a:p>
            <a:fld id="{4A777409-9C5A-4B07-8E32-19F22F7D558C}" type="slidenum">
              <a:rPr lang="en-IN" smtClean="0"/>
              <a:t>94</a:t>
            </a:fld>
            <a:endParaRPr lang="en-IN" dirty="0"/>
          </a:p>
        </p:txBody>
      </p:sp>
      <p:sp>
        <p:nvSpPr>
          <p:cNvPr id="5" name="TextBox 4">
            <a:extLst>
              <a:ext uri="{FF2B5EF4-FFF2-40B4-BE49-F238E27FC236}">
                <a16:creationId xmlns:a16="http://schemas.microsoft.com/office/drawing/2014/main" id="{EFF28951-8A4F-57E6-449C-13809298B99F}"/>
              </a:ext>
            </a:extLst>
          </p:cNvPr>
          <p:cNvSpPr txBox="1"/>
          <p:nvPr/>
        </p:nvSpPr>
        <p:spPr>
          <a:xfrm>
            <a:off x="787138" y="702199"/>
            <a:ext cx="10657002"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=root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=root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E0D423A2-388B-63C8-BD68-2B9CADE93782}"/>
              </a:ext>
            </a:extLst>
          </p:cNvPr>
          <p:cNvSpPr txBox="1"/>
          <p:nvPr/>
        </p:nvSpPr>
        <p:spPr>
          <a:xfrm>
            <a:off x="306370" y="3570479"/>
            <a:ext cx="11203757" cy="1015663"/>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database and table</a:t>
            </a:r>
          </a:p>
          <a:p>
            <a:endParaRPr lang="en-US" sz="2000" dirty="0">
              <a:solidFill>
                <a:schemeClr val="tx1">
                  <a:lumMod val="65000"/>
                  <a:lumOff val="35000"/>
                </a:schemeClr>
              </a:solidFill>
            </a:endParaRPr>
          </a:p>
          <a:p>
            <a:r>
              <a:rPr lang="en-US" sz="2000" dirty="0">
                <a:solidFill>
                  <a:schemeClr val="tx1">
                    <a:lumMod val="65000"/>
                    <a:lumOff val="35000"/>
                  </a:schemeClr>
                </a:solidFill>
              </a:rPr>
              <a:t>Open MySQL terminal and execute the following command:</a:t>
            </a:r>
          </a:p>
        </p:txBody>
      </p:sp>
    </p:spTree>
    <p:extLst>
      <p:ext uri="{BB962C8B-B14F-4D97-AF65-F5344CB8AC3E}">
        <p14:creationId xmlns:p14="http://schemas.microsoft.com/office/powerpoint/2010/main" val="15121215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355170-452B-655F-3E2C-9E8AF536F20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E5D8BA-DEA5-16FD-5DED-500AE9D074C2}"/>
              </a:ext>
            </a:extLst>
          </p:cNvPr>
          <p:cNvSpPr>
            <a:spLocks noGrp="1"/>
          </p:cNvSpPr>
          <p:nvPr>
            <p:ph type="sldNum" sz="quarter" idx="12"/>
          </p:nvPr>
        </p:nvSpPr>
        <p:spPr/>
        <p:txBody>
          <a:bodyPr/>
          <a:lstStyle/>
          <a:p>
            <a:fld id="{4A777409-9C5A-4B07-8E32-19F22F7D558C}" type="slidenum">
              <a:rPr lang="en-IN" smtClean="0"/>
              <a:t>95</a:t>
            </a:fld>
            <a:endParaRPr lang="en-IN" dirty="0"/>
          </a:p>
        </p:txBody>
      </p:sp>
      <p:sp>
        <p:nvSpPr>
          <p:cNvPr id="5" name="TextBox 4">
            <a:extLst>
              <a:ext uri="{FF2B5EF4-FFF2-40B4-BE49-F238E27FC236}">
                <a16:creationId xmlns:a16="http://schemas.microsoft.com/office/drawing/2014/main" id="{21434180-A846-B7B0-61DC-9CF44261D965}"/>
              </a:ext>
            </a:extLst>
          </p:cNvPr>
          <p:cNvSpPr txBox="1"/>
          <p:nvPr/>
        </p:nvSpPr>
        <p:spPr>
          <a:xfrm>
            <a:off x="405352" y="1262747"/>
            <a:ext cx="11858919" cy="4801314"/>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 (</a:t>
            </a:r>
          </a:p>
          <a:p>
            <a:r>
              <a:rPr lang="en-IN" dirty="0"/>
              <a:t>	</a:t>
            </a:r>
            <a:r>
              <a:rPr lang="en-IN" dirty="0" err="1"/>
              <a:t>customer_id</a:t>
            </a:r>
            <a:r>
              <a:rPr lang="en-IN" dirty="0"/>
              <a:t> BIGINT not null,</a:t>
            </a:r>
          </a:p>
          <a:p>
            <a:r>
              <a:rPr lang="en-IN" dirty="0"/>
              <a:t>	city varchar(10),</a:t>
            </a:r>
          </a:p>
          <a:p>
            <a:r>
              <a:rPr lang="en-IN" dirty="0"/>
              <a:t>	</a:t>
            </a:r>
            <a:r>
              <a:rPr lang="en-IN" dirty="0" err="1"/>
              <a:t>date_of_birth</a:t>
            </a:r>
            <a:r>
              <a:rPr lang="en-IN" dirty="0"/>
              <a:t> date,</a:t>
            </a:r>
          </a:p>
          <a:p>
            <a:r>
              <a:rPr lang="en-IN" dirty="0"/>
              <a:t>	</a:t>
            </a:r>
            <a:r>
              <a:rPr lang="en-IN" dirty="0" err="1"/>
              <a:t>email_id</a:t>
            </a:r>
            <a:r>
              <a:rPr lang="en-IN" dirty="0"/>
              <a:t> varchar(20),</a:t>
            </a:r>
          </a:p>
          <a:p>
            <a:r>
              <a:rPr lang="en-IN" dirty="0"/>
              <a:t>	name varchar(20),</a:t>
            </a:r>
          </a:p>
          <a:p>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city, </a:t>
            </a:r>
            <a:r>
              <a:rPr lang="en-IN" dirty="0" err="1"/>
              <a:t>date_of_birth</a:t>
            </a:r>
            <a:r>
              <a:rPr lang="en-IN" dirty="0"/>
              <a:t>, </a:t>
            </a:r>
            <a:r>
              <a:rPr lang="en-IN" dirty="0" err="1"/>
              <a:t>email_id,name</a:t>
            </a:r>
            <a:r>
              <a:rPr lang="en-IN" dirty="0"/>
              <a:t>) values (1001,'Vancouver','1992-01-10','monica@hnd.com','Monica');</a:t>
            </a:r>
          </a:p>
          <a:p>
            <a:r>
              <a:rPr lang="en-IN" dirty="0"/>
              <a:t>insert into customer (</a:t>
            </a:r>
            <a:r>
              <a:rPr lang="en-IN" dirty="0" err="1"/>
              <a:t>customer_id</a:t>
            </a:r>
            <a:r>
              <a:rPr lang="en-IN" dirty="0"/>
              <a:t>, city, </a:t>
            </a:r>
            <a:r>
              <a:rPr lang="en-IN" dirty="0" err="1"/>
              <a:t>date_of_birth</a:t>
            </a:r>
            <a:r>
              <a:rPr lang="en-IN" dirty="0"/>
              <a:t>, </a:t>
            </a:r>
            <a:r>
              <a:rPr lang="en-IN" dirty="0" err="1"/>
              <a:t>email_id,name</a:t>
            </a:r>
            <a:r>
              <a:rPr lang="en-IN" dirty="0"/>
              <a:t>) values (1002,'Seattle','1996-04-23','scott@hnd.com','Scott');</a:t>
            </a:r>
          </a:p>
          <a:p>
            <a:r>
              <a:rPr lang="en-IN" dirty="0"/>
              <a:t>select * from customer;</a:t>
            </a:r>
          </a:p>
          <a:p>
            <a:r>
              <a:rPr lang="en-IN" dirty="0"/>
              <a:t>commit;</a:t>
            </a:r>
          </a:p>
        </p:txBody>
      </p:sp>
    </p:spTree>
    <p:extLst>
      <p:ext uri="{BB962C8B-B14F-4D97-AF65-F5344CB8AC3E}">
        <p14:creationId xmlns:p14="http://schemas.microsoft.com/office/powerpoint/2010/main" val="29544499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E8EB85-D21D-3DC4-7CE8-8C510055242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341DC2-2F89-8E19-6D8C-473349A31C63}"/>
              </a:ext>
            </a:extLst>
          </p:cNvPr>
          <p:cNvSpPr>
            <a:spLocks noGrp="1"/>
          </p:cNvSpPr>
          <p:nvPr>
            <p:ph type="sldNum" sz="quarter" idx="12"/>
          </p:nvPr>
        </p:nvSpPr>
        <p:spPr/>
        <p:txBody>
          <a:bodyPr/>
          <a:lstStyle/>
          <a:p>
            <a:fld id="{4A777409-9C5A-4B07-8E32-19F22F7D558C}" type="slidenum">
              <a:rPr lang="en-IN" smtClean="0"/>
              <a:t>96</a:t>
            </a:fld>
            <a:endParaRPr lang="en-IN" dirty="0"/>
          </a:p>
        </p:txBody>
      </p:sp>
      <p:sp>
        <p:nvSpPr>
          <p:cNvPr id="5" name="TextBox 4">
            <a:extLst>
              <a:ext uri="{FF2B5EF4-FFF2-40B4-BE49-F238E27FC236}">
                <a16:creationId xmlns:a16="http://schemas.microsoft.com/office/drawing/2014/main" id="{7BC46510-4CC5-B948-8530-64ACA5690108}"/>
              </a:ext>
            </a:extLst>
          </p:cNvPr>
          <p:cNvSpPr txBox="1"/>
          <p:nvPr/>
        </p:nvSpPr>
        <p:spPr>
          <a:xfrm>
            <a:off x="900259" y="638369"/>
            <a:ext cx="9893431"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DB9CF3C-3122-C9D7-FDB9-74C10CCB3953}"/>
              </a:ext>
            </a:extLst>
          </p:cNvPr>
          <p:cNvSpPr txBox="1"/>
          <p:nvPr/>
        </p:nvSpPr>
        <p:spPr>
          <a:xfrm>
            <a:off x="263951" y="1038479"/>
            <a:ext cx="12078878" cy="5909310"/>
          </a:xfrm>
          <a:prstGeom prst="rect">
            <a:avLst/>
          </a:prstGeom>
          <a:noFill/>
        </p:spPr>
        <p:txBody>
          <a:bodyPr wrap="square">
            <a:spAutoFit/>
          </a:bodyPr>
          <a:lstStyle/>
          <a:p>
            <a:r>
              <a:rPr lang="en-IN" dirty="0"/>
              <a:t>public class </a:t>
            </a:r>
            <a:r>
              <a:rPr lang="en-IN" dirty="0" err="1"/>
              <a:t>CustomerDTO</a:t>
            </a:r>
            <a:r>
              <a:rPr lang="en-IN" dirty="0"/>
              <a:t> {</a:t>
            </a:r>
          </a:p>
          <a:p>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6298576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CAE930-14A8-0BB5-68B5-AE168802BD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54D7ECE-7D2A-9F53-3339-9EB92F62BF24}"/>
              </a:ext>
            </a:extLst>
          </p:cNvPr>
          <p:cNvSpPr>
            <a:spLocks noGrp="1"/>
          </p:cNvSpPr>
          <p:nvPr>
            <p:ph type="sldNum" sz="quarter" idx="12"/>
          </p:nvPr>
        </p:nvSpPr>
        <p:spPr/>
        <p:txBody>
          <a:bodyPr/>
          <a:lstStyle/>
          <a:p>
            <a:fld id="{4A777409-9C5A-4B07-8E32-19F22F7D558C}" type="slidenum">
              <a:rPr lang="en-IN" smtClean="0"/>
              <a:t>97</a:t>
            </a:fld>
            <a:endParaRPr lang="en-IN" dirty="0"/>
          </a:p>
        </p:txBody>
      </p:sp>
      <p:sp>
        <p:nvSpPr>
          <p:cNvPr id="5" name="TextBox 4">
            <a:extLst>
              <a:ext uri="{FF2B5EF4-FFF2-40B4-BE49-F238E27FC236}">
                <a16:creationId xmlns:a16="http://schemas.microsoft.com/office/drawing/2014/main" id="{CBF25BEA-BF66-A91F-03F0-41681699DE55}"/>
              </a:ext>
            </a:extLst>
          </p:cNvPr>
          <p:cNvSpPr txBox="1"/>
          <p:nvPr/>
        </p:nvSpPr>
        <p:spPr>
          <a:xfrm>
            <a:off x="838200" y="497020"/>
            <a:ext cx="11664099" cy="6247864"/>
          </a:xfrm>
          <a:prstGeom prst="rect">
            <a:avLst/>
          </a:prstGeom>
          <a:noFill/>
        </p:spPr>
        <p:txBody>
          <a:bodyPr wrap="square">
            <a:spAutoFit/>
          </a:bodyPr>
          <a:lstStyle/>
          <a:p>
            <a:r>
              <a:rPr lang="en-IN" sz="1600" dirty="0"/>
              <a:t>public String </a:t>
            </a:r>
            <a:r>
              <a:rPr lang="en-IN" sz="1600" dirty="0" err="1"/>
              <a:t>getName</a:t>
            </a:r>
            <a:r>
              <a:rPr lang="en-IN" sz="1600" dirty="0"/>
              <a:t>() {</a:t>
            </a:r>
          </a:p>
          <a:p>
            <a:r>
              <a:rPr lang="en-IN" sz="1600" dirty="0"/>
              <a:t>		return name;</a:t>
            </a:r>
          </a:p>
          <a:p>
            <a:r>
              <a:rPr lang="en-IN" sz="1600" dirty="0"/>
              <a:t>	}</a:t>
            </a:r>
          </a:p>
          <a:p>
            <a:r>
              <a:rPr lang="en-IN" sz="1600" dirty="0"/>
              <a:t>	public void </a:t>
            </a:r>
            <a:r>
              <a:rPr lang="en-IN" sz="1600" dirty="0" err="1"/>
              <a:t>setName</a:t>
            </a:r>
            <a:r>
              <a:rPr lang="en-IN" sz="1600" dirty="0"/>
              <a:t>(String name) {</a:t>
            </a:r>
          </a:p>
          <a:p>
            <a:r>
              <a:rPr lang="en-IN" sz="1600" dirty="0"/>
              <a:t>		this.name = name;</a:t>
            </a:r>
          </a:p>
          <a:p>
            <a:r>
              <a:rPr lang="en-IN" sz="1600" dirty="0"/>
              <a:t>	}</a:t>
            </a:r>
          </a:p>
          <a:p>
            <a:r>
              <a:rPr lang="en-IN" sz="1600" dirty="0"/>
              <a:t>	public </a:t>
            </a:r>
            <a:r>
              <a:rPr lang="en-IN" sz="1600" dirty="0" err="1"/>
              <a:t>LocalDate</a:t>
            </a:r>
            <a:r>
              <a:rPr lang="en-IN" sz="1600" dirty="0"/>
              <a:t> </a:t>
            </a:r>
            <a:r>
              <a:rPr lang="en-IN" sz="1600" dirty="0" err="1"/>
              <a:t>getDateOfBirth</a:t>
            </a:r>
            <a:r>
              <a:rPr lang="en-IN" sz="1600" dirty="0"/>
              <a:t>() {</a:t>
            </a:r>
          </a:p>
          <a:p>
            <a:r>
              <a:rPr lang="en-IN" sz="1600" dirty="0"/>
              <a:t>		return </a:t>
            </a:r>
            <a:r>
              <a:rPr lang="en-IN" sz="1600" dirty="0" err="1"/>
              <a:t>dateOfBirth</a:t>
            </a:r>
            <a:r>
              <a:rPr lang="en-IN" sz="1600" dirty="0"/>
              <a:t>;</a:t>
            </a:r>
          </a:p>
          <a:p>
            <a:r>
              <a:rPr lang="en-IN" sz="1600" dirty="0"/>
              <a:t>	}</a:t>
            </a:r>
          </a:p>
          <a:p>
            <a:r>
              <a:rPr lang="en-IN" sz="1600" dirty="0"/>
              <a:t>	public void </a:t>
            </a:r>
            <a:r>
              <a:rPr lang="en-IN" sz="1600" dirty="0" err="1"/>
              <a:t>setDateOfBirth</a:t>
            </a:r>
            <a:r>
              <a:rPr lang="en-IN" sz="1600" dirty="0"/>
              <a:t>(</a:t>
            </a:r>
            <a:r>
              <a:rPr lang="en-IN" sz="1600" dirty="0" err="1"/>
              <a:t>LocalDate</a:t>
            </a:r>
            <a:r>
              <a:rPr lang="en-IN" sz="1600" dirty="0"/>
              <a:t> </a:t>
            </a:r>
            <a:r>
              <a:rPr lang="en-IN" sz="1600" dirty="0" err="1"/>
              <a:t>dateOfBirth</a:t>
            </a:r>
            <a:r>
              <a:rPr lang="en-IN" sz="1600" dirty="0"/>
              <a:t>) {</a:t>
            </a:r>
          </a:p>
          <a:p>
            <a:r>
              <a:rPr lang="en-IN" sz="1600" dirty="0"/>
              <a:t>		</a:t>
            </a:r>
            <a:r>
              <a:rPr lang="en-IN" sz="1600" dirty="0" err="1"/>
              <a:t>this.dateOfBirth</a:t>
            </a:r>
            <a:r>
              <a:rPr lang="en-IN" sz="1600" dirty="0"/>
              <a:t> = </a:t>
            </a:r>
            <a:r>
              <a:rPr lang="en-IN" sz="1600" dirty="0" err="1"/>
              <a:t>dateOfBirth</a:t>
            </a:r>
            <a:r>
              <a:rPr lang="en-IN" sz="1600" dirty="0"/>
              <a:t>;</a:t>
            </a:r>
          </a:p>
          <a:p>
            <a:r>
              <a:rPr lang="en-IN" sz="1600" dirty="0"/>
              <a:t>	}</a:t>
            </a:r>
          </a:p>
          <a:p>
            <a:r>
              <a:rPr lang="en-IN" sz="1600" dirty="0"/>
              <a:t>	public String </a:t>
            </a:r>
            <a:r>
              <a:rPr lang="en-IN" sz="1600" dirty="0" err="1"/>
              <a:t>getCity</a:t>
            </a:r>
            <a:r>
              <a:rPr lang="en-IN" sz="1600" dirty="0"/>
              <a:t>() {</a:t>
            </a:r>
          </a:p>
          <a:p>
            <a:r>
              <a:rPr lang="en-IN" sz="1600" dirty="0"/>
              <a:t>		return city;</a:t>
            </a:r>
          </a:p>
          <a:p>
            <a:r>
              <a:rPr lang="en-IN" sz="1600" dirty="0"/>
              <a:t>	}</a:t>
            </a:r>
          </a:p>
          <a:p>
            <a:r>
              <a:rPr lang="en-IN" sz="1600" dirty="0"/>
              <a:t>	public void </a:t>
            </a:r>
            <a:r>
              <a:rPr lang="en-IN" sz="1600" dirty="0" err="1"/>
              <a:t>setCity</a:t>
            </a:r>
            <a:r>
              <a:rPr lang="en-IN" sz="1600" dirty="0"/>
              <a:t>(String city) {</a:t>
            </a:r>
          </a:p>
          <a:p>
            <a:r>
              <a:rPr lang="en-IN" sz="1600" dirty="0"/>
              <a:t>		</a:t>
            </a:r>
            <a:r>
              <a:rPr lang="en-IN" sz="1600" dirty="0" err="1"/>
              <a:t>this.city</a:t>
            </a:r>
            <a:r>
              <a:rPr lang="en-IN" sz="1600" dirty="0"/>
              <a:t> = city;</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a:t>
            </a:r>
            <a:r>
              <a:rPr lang="en-IN" sz="1600" dirty="0" err="1"/>
              <a:t>CustomerDTO</a:t>
            </a:r>
            <a:r>
              <a:rPr lang="en-IN" sz="1600" dirty="0"/>
              <a:t> [</a:t>
            </a:r>
            <a:r>
              <a:rPr lang="en-IN" sz="1600" dirty="0" err="1"/>
              <a:t>customerId</a:t>
            </a:r>
            <a:r>
              <a:rPr lang="en-IN" sz="1600" dirty="0"/>
              <a:t>=" + </a:t>
            </a:r>
            <a:r>
              <a:rPr lang="en-IN" sz="1600" dirty="0" err="1"/>
              <a:t>customerId</a:t>
            </a:r>
            <a:r>
              <a:rPr lang="en-IN" sz="1600" dirty="0"/>
              <a:t> + ", </a:t>
            </a:r>
            <a:r>
              <a:rPr lang="en-IN" sz="1600" dirty="0" err="1"/>
              <a:t>emailId</a:t>
            </a:r>
            <a:r>
              <a:rPr lang="en-IN" sz="1600" dirty="0"/>
              <a:t>=" + </a:t>
            </a:r>
            <a:r>
              <a:rPr lang="en-IN" sz="1600" dirty="0" err="1"/>
              <a:t>emailId</a:t>
            </a:r>
            <a:r>
              <a:rPr lang="en-IN" sz="1600" dirty="0"/>
              <a:t> + ", name=" + name + ", </a:t>
            </a:r>
            <a:r>
              <a:rPr lang="en-IN" sz="1600" dirty="0" err="1"/>
              <a:t>dateOfBirth</a:t>
            </a:r>
            <a:r>
              <a:rPr lang="en-IN" sz="1600" dirty="0"/>
              <a:t>="</a:t>
            </a:r>
          </a:p>
          <a:p>
            <a:r>
              <a:rPr lang="en-IN" sz="1600" dirty="0"/>
              <a:t>				+ </a:t>
            </a:r>
            <a:r>
              <a:rPr lang="en-IN" sz="1600" dirty="0" err="1"/>
              <a:t>dateOfBirth</a:t>
            </a:r>
            <a:r>
              <a:rPr lang="en-IN" sz="1600" dirty="0"/>
              <a:t> + ", city=" + city + "]";</a:t>
            </a:r>
          </a:p>
          <a:p>
            <a:r>
              <a:rPr lang="en-IN" sz="1600" dirty="0"/>
              <a:t>	}</a:t>
            </a:r>
          </a:p>
          <a:p>
            <a:r>
              <a:rPr lang="en-IN" sz="1600" dirty="0"/>
              <a:t>		</a:t>
            </a:r>
          </a:p>
          <a:p>
            <a:r>
              <a:rPr lang="en-IN" sz="1600" dirty="0"/>
              <a:t>}</a:t>
            </a:r>
          </a:p>
        </p:txBody>
      </p:sp>
    </p:spTree>
    <p:extLst>
      <p:ext uri="{BB962C8B-B14F-4D97-AF65-F5344CB8AC3E}">
        <p14:creationId xmlns:p14="http://schemas.microsoft.com/office/powerpoint/2010/main" val="291495290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40FAC4-1DE6-DD16-01FF-DFF0EE2FDFE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2F87428-7742-7D24-3824-E38C65AAD8B1}"/>
              </a:ext>
            </a:extLst>
          </p:cNvPr>
          <p:cNvSpPr>
            <a:spLocks noGrp="1"/>
          </p:cNvSpPr>
          <p:nvPr>
            <p:ph type="sldNum" sz="quarter" idx="12"/>
          </p:nvPr>
        </p:nvSpPr>
        <p:spPr/>
        <p:txBody>
          <a:bodyPr/>
          <a:lstStyle/>
          <a:p>
            <a:fld id="{4A777409-9C5A-4B07-8E32-19F22F7D558C}" type="slidenum">
              <a:rPr lang="en-IN" smtClean="0"/>
              <a:t>98</a:t>
            </a:fld>
            <a:endParaRPr lang="en-IN" dirty="0"/>
          </a:p>
        </p:txBody>
      </p:sp>
      <p:sp>
        <p:nvSpPr>
          <p:cNvPr id="5" name="TextBox 4">
            <a:extLst>
              <a:ext uri="{FF2B5EF4-FFF2-40B4-BE49-F238E27FC236}">
                <a16:creationId xmlns:a16="http://schemas.microsoft.com/office/drawing/2014/main" id="{AFC1197A-EB4B-74D9-6ACD-41D6FABEE257}"/>
              </a:ext>
            </a:extLst>
          </p:cNvPr>
          <p:cNvSpPr txBox="1"/>
          <p:nvPr/>
        </p:nvSpPr>
        <p:spPr>
          <a:xfrm>
            <a:off x="881406" y="553527"/>
            <a:ext cx="10185662"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E11DC91-2073-AC01-AD49-DCECE759476F}"/>
              </a:ext>
            </a:extLst>
          </p:cNvPr>
          <p:cNvSpPr txBox="1"/>
          <p:nvPr/>
        </p:nvSpPr>
        <p:spPr>
          <a:xfrm>
            <a:off x="311085" y="953637"/>
            <a:ext cx="12116586" cy="5909310"/>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20538166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7C820E-97E1-1574-9B8B-BCE62C9A41B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DF8F90-37E5-4919-F317-4A582FFCBFAF}"/>
              </a:ext>
            </a:extLst>
          </p:cNvPr>
          <p:cNvSpPr>
            <a:spLocks noGrp="1"/>
          </p:cNvSpPr>
          <p:nvPr>
            <p:ph type="sldNum" sz="quarter" idx="12"/>
          </p:nvPr>
        </p:nvSpPr>
        <p:spPr/>
        <p:txBody>
          <a:bodyPr/>
          <a:lstStyle/>
          <a:p>
            <a:fld id="{4A777409-9C5A-4B07-8E32-19F22F7D558C}" type="slidenum">
              <a:rPr lang="en-IN" smtClean="0"/>
              <a:t>99</a:t>
            </a:fld>
            <a:endParaRPr lang="en-IN" dirty="0"/>
          </a:p>
        </p:txBody>
      </p:sp>
      <p:sp>
        <p:nvSpPr>
          <p:cNvPr id="5" name="TextBox 4">
            <a:extLst>
              <a:ext uri="{FF2B5EF4-FFF2-40B4-BE49-F238E27FC236}">
                <a16:creationId xmlns:a16="http://schemas.microsoft.com/office/drawing/2014/main" id="{EEB1BD13-BDCA-7188-0146-A588B54F4245}"/>
              </a:ext>
            </a:extLst>
          </p:cNvPr>
          <p:cNvSpPr txBox="1"/>
          <p:nvPr/>
        </p:nvSpPr>
        <p:spPr>
          <a:xfrm>
            <a:off x="838200" y="544207"/>
            <a:ext cx="11143268" cy="5355312"/>
          </a:xfrm>
          <a:prstGeom prst="rect">
            <a:avLst/>
          </a:prstGeom>
          <a:noFill/>
        </p:spPr>
        <p:txBody>
          <a:bodyPr wrap="square">
            <a:spAutoFit/>
          </a:bodyPr>
          <a:lstStyle/>
          <a:p>
            <a:r>
              <a:rPr lang="en-IN" dirty="0"/>
              <a:t>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a:t>
            </a:r>
          </a:p>
        </p:txBody>
      </p:sp>
    </p:spTree>
    <p:extLst>
      <p:ext uri="{BB962C8B-B14F-4D97-AF65-F5344CB8AC3E}">
        <p14:creationId xmlns:p14="http://schemas.microsoft.com/office/powerpoint/2010/main" val="2553745448"/>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1723</TotalTime>
  <Words>18942</Words>
  <Application>Microsoft Office PowerPoint</Application>
  <PresentationFormat>Widescreen</PresentationFormat>
  <Paragraphs>2354</Paragraphs>
  <Slides>145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145</vt:i4>
      </vt:variant>
    </vt:vector>
  </HeadingPairs>
  <TitlesOfParts>
    <vt:vector size="149" baseType="lpstr">
      <vt:lpstr>Arial</vt:lpstr>
      <vt:lpstr>Calibri</vt:lpstr>
      <vt:lpstr>Calibri Light</vt:lpstr>
      <vt:lpstr>1_Office Theme</vt:lpstr>
      <vt:lpstr>Persistence Layer using Spring Boot</vt:lpstr>
      <vt:lpstr>Introduction to Persistence Layer </vt:lpstr>
      <vt:lpstr>PowerPoint Presentation</vt:lpstr>
      <vt:lpstr>PowerPoint Presentation</vt:lpstr>
      <vt:lpstr>PowerPoint Presentation</vt:lpstr>
      <vt:lpstr>Object Relational Mapping  </vt:lpstr>
      <vt:lpstr>PowerPoint Presentation</vt:lpstr>
      <vt:lpstr>PowerPoint Presentation</vt:lpstr>
      <vt:lpstr>PowerPoint Presentation</vt:lpstr>
      <vt:lpstr>PowerPoint Presentation</vt:lpstr>
      <vt:lpstr>Java Persistence API (JPA)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Persistence Context and EntityManager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JPQL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Persistence Layer using Spring Boot</dc:title>
  <dc:creator>Abhi A.b</dc:creator>
  <cp:lastModifiedBy>Harshada Sawant</cp:lastModifiedBy>
  <cp:revision>19</cp:revision>
  <dcterms:created xsi:type="dcterms:W3CDTF">2022-10-17T10:52:00Z</dcterms:created>
  <dcterms:modified xsi:type="dcterms:W3CDTF">2022-10-26T03:45:10Z</dcterms:modified>
</cp:coreProperties>
</file>