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3" r:id="rId46"/>
    <p:sldId id="305" r:id="rId47"/>
    <p:sldId id="307" r:id="rId48"/>
    <p:sldId id="306" r:id="rId49"/>
    <p:sldId id="304" r:id="rId50"/>
    <p:sldId id="308" r:id="rId51"/>
    <p:sldId id="309" r:id="rId52"/>
    <p:sldId id="310" r:id="rId53"/>
    <p:sldId id="302"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5" r:id="rId98"/>
    <p:sldId id="356" r:id="rId99"/>
    <p:sldId id="357" r:id="rId100"/>
    <p:sldId id="358" r:id="rId101"/>
    <p:sldId id="354" r:id="rId102"/>
    <p:sldId id="359" r:id="rId103"/>
    <p:sldId id="360" r:id="rId104"/>
    <p:sldId id="361" r:id="rId105"/>
    <p:sldId id="362" r:id="rId106"/>
    <p:sldId id="363" r:id="rId107"/>
    <p:sldId id="364" r:id="rId108"/>
    <p:sldId id="365" r:id="rId109"/>
    <p:sldId id="367" r:id="rId110"/>
    <p:sldId id="368" r:id="rId111"/>
    <p:sldId id="369" r:id="rId112"/>
    <p:sldId id="370" r:id="rId113"/>
    <p:sldId id="366" r:id="rId114"/>
    <p:sldId id="371" r:id="rId115"/>
    <p:sldId id="372" r:id="rId116"/>
    <p:sldId id="373"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19-10-2022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19-10-2022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19-10-2022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19-10-2022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19-10-2022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19-10-2022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19-10-2022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19-10-2022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19-10-2022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19-10-2022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19-10-2022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19-10-2022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494085"/>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 </a:t>
            </a:r>
            <a:r>
              <a:rPr lang="en-IN" sz="1600" dirty="0" err="1"/>
              <a:t>customerLoginController.authenticateCustomer</a:t>
            </a:r>
            <a:r>
              <a:rPr lang="en-IN" sz="1600" dirty="0"/>
              <a:t>(</a:t>
            </a:r>
            <a:r>
              <a:rPr lang="en-IN" sz="1600" dirty="0" err="1"/>
              <a:t>customerLoginDTO</a:t>
            </a:r>
            <a:r>
              <a:rPr lang="en-IN" sz="1600" dirty="0"/>
              <a:t>);</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1760893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88108-320C-3264-F2AB-94340F3880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06E77-E0C6-7055-63AE-A118DA279C6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6C96CDF-4742-F5A3-86B5-4A9E19D6EBAA}"/>
              </a:ext>
            </a:extLst>
          </p:cNvPr>
          <p:cNvSpPr txBox="1"/>
          <p:nvPr/>
        </p:nvSpPr>
        <p:spPr>
          <a:xfrm>
            <a:off x="989028" y="544100"/>
            <a:ext cx="10106319"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5E4FE05-F246-61D8-8FB8-1A66D9250894}"/>
              </a:ext>
            </a:extLst>
          </p:cNvPr>
          <p:cNvSpPr txBox="1"/>
          <p:nvPr/>
        </p:nvSpPr>
        <p:spPr>
          <a:xfrm>
            <a:off x="292318" y="1168450"/>
            <a:ext cx="11222610" cy="3416320"/>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a:p>
            <a:r>
              <a:rPr lang="en-IN" dirty="0"/>
              <a:t># Logging Level</a:t>
            </a:r>
          </a:p>
          <a:p>
            <a:r>
              <a:rPr lang="en-IN" dirty="0" err="1"/>
              <a:t>logging.level.com.hnd.service</a:t>
            </a:r>
            <a:r>
              <a:rPr lang="en-IN" dirty="0"/>
              <a:t>=ERROR</a:t>
            </a:r>
          </a:p>
          <a:p>
            <a:r>
              <a:rPr lang="en-IN" dirty="0" err="1"/>
              <a:t>logging.level.com.hnd</a:t>
            </a:r>
            <a:r>
              <a:rPr lang="en-IN" dirty="0"/>
              <a:t>=INFO</a:t>
            </a:r>
          </a:p>
          <a:p>
            <a:r>
              <a:rPr lang="en-IN" dirty="0"/>
              <a:t># Logging pattern for the console</a:t>
            </a:r>
          </a:p>
          <a:p>
            <a:r>
              <a:rPr lang="en-IN" dirty="0" err="1"/>
              <a:t>logging.pattern.console</a:t>
            </a:r>
            <a:r>
              <a:rPr lang="en-IN" dirty="0"/>
              <a:t>=%d{</a:t>
            </a:r>
            <a:r>
              <a:rPr lang="en-IN" dirty="0" err="1"/>
              <a:t>yyyy</a:t>
            </a:r>
            <a:r>
              <a:rPr lang="en-IN" dirty="0"/>
              <a:t>-MMM-dd </a:t>
            </a:r>
            <a:r>
              <a:rPr lang="en-IN" dirty="0" err="1"/>
              <a:t>HH:mm:ss</a:t>
            </a:r>
            <a:r>
              <a:rPr lang="en-IN" dirty="0"/>
              <a:t> a} [%t] %-5level %logger{36} - %</a:t>
            </a:r>
            <a:r>
              <a:rPr lang="en-IN" dirty="0" err="1"/>
              <a:t>msg%n</a:t>
            </a:r>
            <a:endParaRPr lang="en-IN" dirty="0"/>
          </a:p>
          <a:p>
            <a:r>
              <a:rPr lang="en-IN" dirty="0"/>
              <a:t># Logging pattern for file</a:t>
            </a:r>
          </a:p>
          <a:p>
            <a:r>
              <a:rPr lang="en-IN" dirty="0" err="1"/>
              <a:t>logging.pattern.file</a:t>
            </a:r>
            <a:r>
              <a:rPr lang="en-IN" dirty="0"/>
              <a:t>=%d{</a:t>
            </a:r>
            <a:r>
              <a:rPr lang="en-IN" dirty="0" err="1"/>
              <a:t>yyyy</a:t>
            </a:r>
            <a:r>
              <a:rPr lang="en-IN" dirty="0"/>
              <a:t>-MM-dd </a:t>
            </a:r>
            <a:r>
              <a:rPr lang="en-IN" dirty="0" err="1"/>
              <a:t>HH:mm:ss</a:t>
            </a:r>
            <a:r>
              <a:rPr lang="en-IN" dirty="0"/>
              <a:t>} [%thread] %-5level %logger{36} - %</a:t>
            </a:r>
            <a:r>
              <a:rPr lang="en-IN" dirty="0" err="1"/>
              <a:t>msg%n</a:t>
            </a:r>
            <a:endParaRPr lang="en-IN" dirty="0"/>
          </a:p>
          <a:p>
            <a:r>
              <a:rPr lang="en-IN" dirty="0"/>
              <a:t># Logging File</a:t>
            </a:r>
          </a:p>
          <a:p>
            <a:r>
              <a:rPr lang="en-IN" dirty="0"/>
              <a:t>logging.file.name=logs/Error.log</a:t>
            </a:r>
          </a:p>
          <a:p>
            <a:r>
              <a:rPr lang="en-IN" dirty="0"/>
              <a:t>#logging.file.path=logs/Error.log</a:t>
            </a:r>
          </a:p>
        </p:txBody>
      </p:sp>
      <p:sp>
        <p:nvSpPr>
          <p:cNvPr id="9" name="TextBox 8">
            <a:extLst>
              <a:ext uri="{FF2B5EF4-FFF2-40B4-BE49-F238E27FC236}">
                <a16:creationId xmlns:a16="http://schemas.microsoft.com/office/drawing/2014/main" id="{C529D7D1-A883-F384-C913-B142DC6A13EE}"/>
              </a:ext>
            </a:extLst>
          </p:cNvPr>
          <p:cNvSpPr txBox="1"/>
          <p:nvPr/>
        </p:nvSpPr>
        <p:spPr>
          <a:xfrm>
            <a:off x="989027" y="4809010"/>
            <a:ext cx="10983013"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642071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D5D39-5516-6174-CF8C-D9E5E1B919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82D3B8-89B3-E023-C94F-8466D56E57FD}"/>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5AD867F4-B2B9-CC57-4E9A-C6387B84AD1F}"/>
              </a:ext>
            </a:extLst>
          </p:cNvPr>
          <p:cNvSpPr txBox="1"/>
          <p:nvPr/>
        </p:nvSpPr>
        <p:spPr>
          <a:xfrm>
            <a:off x="952107" y="487645"/>
            <a:ext cx="11076495"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a:t>
            </a:r>
            <a:r>
              <a:rPr lang="en-IN" dirty="0" err="1"/>
              <a:t>DemoSpringBootLoggingApplication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DemoSpringBootLoggingApplication.class</a:t>
            </a:r>
            <a:r>
              <a:rPr lang="en-IN" dirty="0"/>
              <a:t>);</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4182527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B1F725-400E-CB78-5921-66745BB60E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777F2-3460-03B8-69A0-7BCE9F13026D}"/>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FB7CEE61-0DC5-AE64-5EB8-0D3EF043C186}"/>
              </a:ext>
            </a:extLst>
          </p:cNvPr>
          <p:cNvSpPr txBox="1"/>
          <p:nvPr/>
        </p:nvSpPr>
        <p:spPr>
          <a:xfrm>
            <a:off x="697583" y="1072054"/>
            <a:ext cx="11170763"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DemoSpringBootLoggingApplication.class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	</a:t>
            </a:r>
          </a:p>
          <a:p>
            <a:r>
              <a:rPr lang="en-IN" dirty="0"/>
              <a:t>	}</a:t>
            </a:r>
          </a:p>
          <a:p>
            <a:r>
              <a:rPr lang="en-IN" dirty="0"/>
              <a:t>}</a:t>
            </a:r>
          </a:p>
        </p:txBody>
      </p:sp>
    </p:spTree>
    <p:extLst>
      <p:ext uri="{BB962C8B-B14F-4D97-AF65-F5344CB8AC3E}">
        <p14:creationId xmlns:p14="http://schemas.microsoft.com/office/powerpoint/2010/main" val="23857158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B807E1-751E-7A80-E713-6D772312A0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87558F-A935-8AF7-13E8-7F02E1631540}"/>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F9227480-E441-F026-3BEF-B91D8A7DAEDE}"/>
              </a:ext>
            </a:extLst>
          </p:cNvPr>
          <p:cNvSpPr txBox="1"/>
          <p:nvPr/>
        </p:nvSpPr>
        <p:spPr>
          <a:xfrm>
            <a:off x="1007882" y="628942"/>
            <a:ext cx="10345918"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Run the </a:t>
            </a:r>
            <a:r>
              <a:rPr lang="en-US" sz="2000" dirty="0" err="1">
                <a:solidFill>
                  <a:schemeClr val="tx1">
                    <a:lumMod val="65000"/>
                    <a:lumOff val="35000"/>
                  </a:schemeClr>
                </a:solidFill>
              </a:rPr>
              <a:t>DemoSpringBootLoggingApplication</a:t>
            </a:r>
            <a:r>
              <a:rPr lang="en-US" sz="2000" dirty="0">
                <a:solidFill>
                  <a:schemeClr val="tx1">
                    <a:lumMod val="65000"/>
                    <a:lumOff val="35000"/>
                  </a:schemeClr>
                </a:solidFill>
              </a:rPr>
              <a:t>  class created in the previous step.</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3FB3B8-63BB-DC28-6C4D-88BCF8812F2C}"/>
              </a:ext>
            </a:extLst>
          </p:cNvPr>
          <p:cNvSpPr txBox="1"/>
          <p:nvPr/>
        </p:nvSpPr>
        <p:spPr>
          <a:xfrm>
            <a:off x="296943" y="1351902"/>
            <a:ext cx="6099142" cy="461665"/>
          </a:xfrm>
          <a:prstGeom prst="rect">
            <a:avLst/>
          </a:prstGeom>
          <a:noFill/>
        </p:spPr>
        <p:txBody>
          <a:bodyPr wrap="square">
            <a:spAutoFit/>
          </a:bodyPr>
          <a:lstStyle/>
          <a:p>
            <a:r>
              <a:rPr lang="en-IN" sz="2400" b="1" dirty="0"/>
              <a:t>Logging in Spring Boot using Log4j </a:t>
            </a:r>
          </a:p>
        </p:txBody>
      </p:sp>
      <p:sp>
        <p:nvSpPr>
          <p:cNvPr id="9" name="TextBox 8">
            <a:extLst>
              <a:ext uri="{FF2B5EF4-FFF2-40B4-BE49-F238E27FC236}">
                <a16:creationId xmlns:a16="http://schemas.microsoft.com/office/drawing/2014/main" id="{35FB425B-4FE7-522C-363A-FB72F90DD8FF}"/>
              </a:ext>
            </a:extLst>
          </p:cNvPr>
          <p:cNvSpPr txBox="1"/>
          <p:nvPr/>
        </p:nvSpPr>
        <p:spPr>
          <a:xfrm>
            <a:off x="296943" y="2011855"/>
            <a:ext cx="11467709" cy="707886"/>
          </a:xfrm>
          <a:prstGeom prst="rect">
            <a:avLst/>
          </a:prstGeom>
          <a:noFill/>
        </p:spPr>
        <p:txBody>
          <a:bodyPr wrap="square">
            <a:spAutoFit/>
          </a:bodyPr>
          <a:lstStyle/>
          <a:p>
            <a:r>
              <a:rPr lang="en-US" sz="2000" dirty="0">
                <a:solidFill>
                  <a:schemeClr val="tx1">
                    <a:lumMod val="65000"/>
                    <a:lumOff val="35000"/>
                  </a:schemeClr>
                </a:solidFill>
                <a:effectLst/>
              </a:rPr>
              <a:t>Spring Boot, by default, uses </a:t>
            </a:r>
            <a:r>
              <a:rPr lang="en-US" sz="2000" dirty="0" err="1">
                <a:solidFill>
                  <a:schemeClr val="tx1">
                    <a:lumMod val="65000"/>
                    <a:lumOff val="35000"/>
                  </a:schemeClr>
                </a:solidFill>
                <a:effectLst/>
              </a:rPr>
              <a:t>Logback</a:t>
            </a:r>
            <a:r>
              <a:rPr lang="en-US" sz="2000" dirty="0">
                <a:solidFill>
                  <a:schemeClr val="tx1">
                    <a:lumMod val="65000"/>
                    <a:lumOff val="35000"/>
                  </a:schemeClr>
                </a:solidFill>
                <a:effectLst/>
              </a:rPr>
              <a:t> for logging. To use Log4j, you have to exclude spring-boot-starter-logging starter and include spring-boot-starter-log4j2 starter in pom.xml file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EEC4E96-CD0F-C2CE-C469-D25388C3726B}"/>
              </a:ext>
            </a:extLst>
          </p:cNvPr>
          <p:cNvSpPr txBox="1"/>
          <p:nvPr/>
        </p:nvSpPr>
        <p:spPr>
          <a:xfrm>
            <a:off x="342507" y="2796370"/>
            <a:ext cx="11849493" cy="4031873"/>
          </a:xfrm>
          <a:prstGeom prst="rect">
            <a:avLst/>
          </a:prstGeom>
          <a:noFill/>
        </p:spPr>
        <p:txBody>
          <a:bodyPr wrap="square">
            <a:spAutoFit/>
          </a:bodyPr>
          <a:lstStyle/>
          <a:p>
            <a:r>
              <a:rPr lang="en-IN" sz="1600" dirty="0"/>
              <a:t>&lt;!-- Exclude Spring Boot's Default Logging --&gt;</a:t>
            </a:r>
          </a:p>
          <a:p>
            <a:r>
              <a:rPr lang="en-IN" sz="1600" dirty="0"/>
              <a:t>&lt;dependency&gt;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&gt;spring-boot-starter&lt;/</a:t>
            </a:r>
            <a:r>
              <a:rPr lang="en-IN" sz="1600" dirty="0" err="1"/>
              <a:t>artifactId</a:t>
            </a:r>
            <a:r>
              <a:rPr lang="en-IN" sz="1600" dirty="0"/>
              <a:t>&gt;</a:t>
            </a:r>
          </a:p>
          <a:p>
            <a:r>
              <a:rPr lang="en-IN" sz="1600" dirty="0"/>
              <a:t>	&lt;exclusions&gt;</a:t>
            </a:r>
          </a:p>
          <a:p>
            <a:r>
              <a:rPr lang="en-IN" sz="1600" dirty="0"/>
              <a:t>		&lt;exclusion&gt;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&gt;spring-boot-starter-logging&lt;/</a:t>
            </a:r>
            <a:r>
              <a:rPr lang="en-IN" sz="1600" dirty="0" err="1"/>
              <a:t>artifactId</a:t>
            </a:r>
            <a:r>
              <a:rPr lang="en-IN" sz="1600" dirty="0"/>
              <a:t>&gt;</a:t>
            </a:r>
          </a:p>
          <a:p>
            <a:r>
              <a:rPr lang="en-IN" sz="1600" dirty="0"/>
              <a:t>		&lt;/exclusion&gt;</a:t>
            </a:r>
          </a:p>
          <a:p>
            <a:r>
              <a:rPr lang="en-IN" sz="1600" dirty="0"/>
              <a:t>	&lt;/exclusions&gt;</a:t>
            </a:r>
          </a:p>
          <a:p>
            <a:r>
              <a:rPr lang="en-IN" sz="1600" dirty="0"/>
              <a:t>&lt;/dependency&gt;</a:t>
            </a:r>
          </a:p>
          <a:p>
            <a:r>
              <a:rPr lang="en-IN" sz="1600" dirty="0"/>
              <a:t>&lt;!-- Add Log4j2 Dependency --&gt;</a:t>
            </a:r>
          </a:p>
          <a:p>
            <a:r>
              <a:rPr lang="en-IN" sz="1600" dirty="0"/>
              <a:t>&lt;dependency&gt;</a:t>
            </a:r>
          </a:p>
          <a:p>
            <a:r>
              <a:rPr lang="en-IN" sz="1600" dirty="0"/>
              <a:t>	&lt;</a:t>
            </a:r>
            <a:r>
              <a:rPr lang="en-IN" sz="1600" dirty="0" err="1"/>
              <a:t>groupId</a:t>
            </a:r>
            <a:r>
              <a:rPr lang="en-IN" sz="1600" dirty="0"/>
              <a:t>&gt;</a:t>
            </a:r>
            <a:r>
              <a:rPr lang="en-IN" sz="1600" dirty="0" err="1"/>
              <a:t>org.springframework.boot</a:t>
            </a:r>
            <a:r>
              <a:rPr lang="en-IN" sz="1600" dirty="0"/>
              <a:t>&lt;/</a:t>
            </a:r>
            <a:r>
              <a:rPr lang="en-IN" sz="1600" dirty="0" err="1"/>
              <a:t>groupId</a:t>
            </a:r>
            <a:r>
              <a:rPr lang="en-IN" sz="1600" dirty="0"/>
              <a:t>&gt;</a:t>
            </a:r>
          </a:p>
          <a:p>
            <a:r>
              <a:rPr lang="en-IN" sz="1600" dirty="0"/>
              <a:t>	&lt;</a:t>
            </a:r>
            <a:r>
              <a:rPr lang="en-IN" sz="1600" dirty="0" err="1"/>
              <a:t>artifactId</a:t>
            </a:r>
            <a:r>
              <a:rPr lang="en-IN" sz="1600" dirty="0"/>
              <a:t>&gt;spring-boot-starter-log4j2&lt;/</a:t>
            </a:r>
            <a:r>
              <a:rPr lang="en-IN" sz="1600" dirty="0" err="1"/>
              <a:t>artifactId</a:t>
            </a:r>
            <a:r>
              <a:rPr lang="en-IN" sz="1600" dirty="0"/>
              <a:t>&gt;</a:t>
            </a:r>
          </a:p>
          <a:p>
            <a:r>
              <a:rPr lang="en-IN" sz="1600" dirty="0"/>
              <a:t>&lt;/dependency&gt;</a:t>
            </a:r>
          </a:p>
        </p:txBody>
      </p:sp>
    </p:spTree>
    <p:extLst>
      <p:ext uri="{BB962C8B-B14F-4D97-AF65-F5344CB8AC3E}">
        <p14:creationId xmlns:p14="http://schemas.microsoft.com/office/powerpoint/2010/main" val="11496454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3F446F-FD8F-C516-3556-213180D92C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A7FF3C-9761-0D0E-7781-1FEE52BCFC40}"/>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0F1CD6-57D2-063D-251D-5F89B02630A8}"/>
              </a:ext>
            </a:extLst>
          </p:cNvPr>
          <p:cNvSpPr txBox="1"/>
          <p:nvPr/>
        </p:nvSpPr>
        <p:spPr>
          <a:xfrm>
            <a:off x="197963" y="908150"/>
            <a:ext cx="11510127" cy="3477875"/>
          </a:xfrm>
          <a:prstGeom prst="rect">
            <a:avLst/>
          </a:prstGeom>
          <a:noFill/>
        </p:spPr>
        <p:txBody>
          <a:bodyPr wrap="square">
            <a:spAutoFit/>
          </a:bodyPr>
          <a:lstStyle/>
          <a:p>
            <a:r>
              <a:rPr lang="en-US" sz="2000" dirty="0">
                <a:solidFill>
                  <a:schemeClr val="tx1">
                    <a:lumMod val="65000"/>
                    <a:lumOff val="35000"/>
                  </a:schemeClr>
                </a:solidFill>
                <a:effectLst/>
              </a:rPr>
              <a:t>Log4J will help in logging information to different destinations that can be file, console, database etc.</a:t>
            </a:r>
          </a:p>
          <a:p>
            <a:r>
              <a:rPr lang="en-US" sz="2000" dirty="0">
                <a:solidFill>
                  <a:schemeClr val="tx1">
                    <a:lumMod val="65000"/>
                    <a:lumOff val="35000"/>
                  </a:schemeClr>
                </a:solidFill>
                <a:effectLst/>
              </a:rPr>
              <a:t>Log4J can be configured in different ways. Here it will be done using properties file. Add log4j2.properties file to the root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of application, which Spring Boot will automatically use for logging.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Working with log4j Logger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Once configuration is done you can use the Log4J logger in the application. To log information, you first need to get a logger object. This logger object is obtained by invoking </a:t>
            </a:r>
            <a:r>
              <a:rPr lang="en-US" sz="2000" dirty="0" err="1">
                <a:solidFill>
                  <a:schemeClr val="tx1">
                    <a:lumMod val="65000"/>
                    <a:lumOff val="35000"/>
                  </a:schemeClr>
                </a:solidFill>
                <a:effectLst/>
              </a:rPr>
              <a:t>getLog</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org.apache.commons.logging.LogFactory</a:t>
            </a:r>
            <a:r>
              <a:rPr lang="en-US" sz="2000" dirty="0">
                <a:solidFill>
                  <a:schemeClr val="tx1">
                    <a:lumMod val="65000"/>
                    <a:lumOff val="35000"/>
                  </a:schemeClr>
                </a:solidFill>
                <a:effectLst/>
              </a:rPr>
              <a:t> class. This method takes the details of the class in which you want to log as a parameter and gives an object of </a:t>
            </a:r>
            <a:r>
              <a:rPr lang="en-US" sz="2000" dirty="0" err="1">
                <a:solidFill>
                  <a:schemeClr val="tx1">
                    <a:lumMod val="65000"/>
                    <a:lumOff val="35000"/>
                  </a:schemeClr>
                </a:solidFill>
                <a:effectLst/>
              </a:rPr>
              <a:t>org.apache.commons.logging.Log</a:t>
            </a:r>
            <a:r>
              <a:rPr lang="en-US" sz="2000" dirty="0">
                <a:solidFill>
                  <a:schemeClr val="tx1">
                    <a:lumMod val="65000"/>
                    <a:lumOff val="35000"/>
                  </a:schemeClr>
                </a:solidFill>
                <a:effectLst/>
              </a:rPr>
              <a:t> interface.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if we want to log in a class, DemoSpringBootLog4jApplication, the code will be: </a:t>
            </a:r>
          </a:p>
        </p:txBody>
      </p:sp>
    </p:spTree>
    <p:extLst>
      <p:ext uri="{BB962C8B-B14F-4D97-AF65-F5344CB8AC3E}">
        <p14:creationId xmlns:p14="http://schemas.microsoft.com/office/powerpoint/2010/main" val="42529003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EC301-826C-3409-AB7B-8B1A64541D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DF8063-DA9B-558D-563B-2F26CC6EF3AC}"/>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AF0BBFBD-06D1-9C5E-7CEE-D65A5A166ED8}"/>
              </a:ext>
            </a:extLst>
          </p:cNvPr>
          <p:cNvSpPr txBox="1"/>
          <p:nvPr/>
        </p:nvSpPr>
        <p:spPr>
          <a:xfrm>
            <a:off x="838201" y="626864"/>
            <a:ext cx="10832184" cy="6017032"/>
          </a:xfrm>
          <a:prstGeom prst="rect">
            <a:avLst/>
          </a:prstGeom>
          <a:noFill/>
        </p:spPr>
        <p:txBody>
          <a:bodyPr wrap="square">
            <a:spAutoFit/>
          </a:bodyPr>
          <a:lstStyle/>
          <a:p>
            <a:r>
              <a:rPr lang="en-IN" sz="1100" dirty="0"/>
              <a:t>package </a:t>
            </a:r>
            <a:r>
              <a:rPr lang="en-IN" sz="1100" dirty="0" err="1"/>
              <a:t>com.hnd</a:t>
            </a:r>
            <a:r>
              <a:rPr lang="en-IN" sz="1100" dirty="0"/>
              <a:t>;</a:t>
            </a:r>
          </a:p>
          <a:p>
            <a:r>
              <a:rPr lang="en-IN" sz="1100" dirty="0"/>
              <a:t>import </a:t>
            </a:r>
            <a:r>
              <a:rPr lang="en-IN" sz="1100" dirty="0" err="1"/>
              <a:t>org.apache.commons.logging.Log</a:t>
            </a:r>
            <a:r>
              <a:rPr lang="en-IN" sz="1100" dirty="0"/>
              <a:t>;</a:t>
            </a:r>
          </a:p>
          <a:p>
            <a:r>
              <a:rPr lang="en-IN" sz="1100" dirty="0"/>
              <a:t>import </a:t>
            </a:r>
            <a:r>
              <a:rPr lang="en-IN" sz="1100" dirty="0" err="1"/>
              <a:t>org.apache.commons.logging.LogFactory</a:t>
            </a:r>
            <a:r>
              <a:rPr lang="en-IN" sz="1100" dirty="0"/>
              <a:t>;</a:t>
            </a:r>
          </a:p>
          <a:p>
            <a:r>
              <a:rPr lang="en-IN" sz="1100" dirty="0"/>
              <a:t>import </a:t>
            </a:r>
            <a:r>
              <a:rPr lang="en-IN" sz="1100" dirty="0" err="1"/>
              <a:t>org.springframework.beans.factory.annotation.Autowired</a:t>
            </a:r>
            <a:r>
              <a:rPr lang="en-IN" sz="1100" dirty="0"/>
              <a:t>;</a:t>
            </a:r>
          </a:p>
          <a:p>
            <a:r>
              <a:rPr lang="en-IN" sz="1100" dirty="0"/>
              <a:t>import </a:t>
            </a:r>
            <a:r>
              <a:rPr lang="en-IN" sz="1100" dirty="0" err="1"/>
              <a:t>org.springframework.boot.CommandLineRunner</a:t>
            </a:r>
            <a:r>
              <a:rPr lang="en-IN" sz="1100" dirty="0"/>
              <a:t>;</a:t>
            </a:r>
          </a:p>
          <a:p>
            <a:r>
              <a:rPr lang="en-IN" sz="1100" dirty="0"/>
              <a:t>import </a:t>
            </a:r>
            <a:r>
              <a:rPr lang="en-IN" sz="1100" dirty="0" err="1"/>
              <a:t>org.springframework.boot.SpringApplication</a:t>
            </a:r>
            <a:r>
              <a:rPr lang="en-IN" sz="1100" dirty="0"/>
              <a:t>;</a:t>
            </a:r>
          </a:p>
          <a:p>
            <a:r>
              <a:rPr lang="en-IN" sz="1100" dirty="0"/>
              <a:t>import </a:t>
            </a:r>
            <a:r>
              <a:rPr lang="en-IN" sz="1100" dirty="0" err="1"/>
              <a:t>org.springframework.boot.autoconfigure.SpringBootApplication</a:t>
            </a:r>
            <a:r>
              <a:rPr lang="en-IN" sz="1100" dirty="0"/>
              <a:t>;</a:t>
            </a:r>
          </a:p>
          <a:p>
            <a:r>
              <a:rPr lang="en-IN" sz="1100" dirty="0"/>
              <a:t>import </a:t>
            </a:r>
            <a:r>
              <a:rPr lang="en-IN" sz="1100" dirty="0" err="1"/>
              <a:t>org.springframework.core.env.Environment</a:t>
            </a:r>
            <a:r>
              <a:rPr lang="en-IN" sz="1100" dirty="0"/>
              <a:t>;</a:t>
            </a:r>
          </a:p>
          <a:p>
            <a:r>
              <a:rPr lang="en-IN" sz="1100" dirty="0"/>
              <a:t>import </a:t>
            </a:r>
            <a:r>
              <a:rPr lang="en-IN" sz="1100" dirty="0" err="1"/>
              <a:t>com.hnd.controller.CustomerLoginController</a:t>
            </a:r>
            <a:r>
              <a:rPr lang="en-IN" sz="1100" dirty="0"/>
              <a:t>;</a:t>
            </a:r>
          </a:p>
          <a:p>
            <a:r>
              <a:rPr lang="en-IN" sz="1100" dirty="0"/>
              <a:t>import </a:t>
            </a:r>
            <a:r>
              <a:rPr lang="en-IN" sz="1100" dirty="0" err="1"/>
              <a:t>com.hnd.dto.CustomerLoginDTO</a:t>
            </a:r>
            <a:r>
              <a:rPr lang="en-IN" sz="1100" dirty="0"/>
              <a:t>;</a:t>
            </a:r>
          </a:p>
          <a:p>
            <a:r>
              <a:rPr lang="en-IN" sz="1100" dirty="0"/>
              <a:t>import </a:t>
            </a:r>
            <a:r>
              <a:rPr lang="en-IN" sz="1100" dirty="0" err="1"/>
              <a:t>com.hnd.exception.hndBankException</a:t>
            </a:r>
            <a:r>
              <a:rPr lang="en-IN" sz="1100" dirty="0"/>
              <a:t>;</a:t>
            </a:r>
          </a:p>
          <a:p>
            <a:r>
              <a:rPr lang="en-IN" sz="1100" dirty="0"/>
              <a:t>@SpringBootApplication</a:t>
            </a:r>
          </a:p>
          <a:p>
            <a:r>
              <a:rPr lang="en-IN" sz="1100" dirty="0"/>
              <a:t>public class DemoSpringBootLog4jApplication implements </a:t>
            </a:r>
            <a:r>
              <a:rPr lang="en-IN" sz="1100" dirty="0" err="1"/>
              <a:t>CommandLineRunner</a:t>
            </a:r>
            <a:r>
              <a:rPr lang="en-IN" sz="1100" dirty="0"/>
              <a:t>{</a:t>
            </a:r>
          </a:p>
          <a:p>
            <a:r>
              <a:rPr lang="en-IN" sz="1100" dirty="0"/>
              <a:t>	private static final Log LOGGER = </a:t>
            </a:r>
            <a:r>
              <a:rPr lang="en-IN" sz="1100" dirty="0" err="1"/>
              <a:t>LogFactory.getLog</a:t>
            </a:r>
            <a:r>
              <a:rPr lang="en-IN" sz="1100" dirty="0"/>
              <a:t>(DemoSpringBootLog4jApplication.class);</a:t>
            </a:r>
          </a:p>
          <a:p>
            <a:r>
              <a:rPr lang="en-IN" sz="1100" dirty="0"/>
              <a:t>	</a:t>
            </a:r>
          </a:p>
          <a:p>
            <a:r>
              <a:rPr lang="en-IN" sz="1100" dirty="0"/>
              <a:t>	@Autowired</a:t>
            </a:r>
          </a:p>
          <a:p>
            <a:r>
              <a:rPr lang="en-IN" sz="1100" dirty="0"/>
              <a:t>	</a:t>
            </a:r>
            <a:r>
              <a:rPr lang="en-IN" sz="1100" dirty="0" err="1"/>
              <a:t>CustomerLoginController</a:t>
            </a:r>
            <a:r>
              <a:rPr lang="en-IN" sz="1100" dirty="0"/>
              <a:t> </a:t>
            </a:r>
            <a:r>
              <a:rPr lang="en-IN" sz="1100" dirty="0" err="1"/>
              <a:t>customerLoginController</a:t>
            </a:r>
            <a:r>
              <a:rPr lang="en-IN" sz="1100" dirty="0"/>
              <a:t>;</a:t>
            </a:r>
          </a:p>
          <a:p>
            <a:r>
              <a:rPr lang="en-IN" sz="1100" dirty="0"/>
              <a:t>	@Autowired</a:t>
            </a:r>
          </a:p>
          <a:p>
            <a:r>
              <a:rPr lang="en-IN" sz="1100" dirty="0"/>
              <a:t>	Environment </a:t>
            </a:r>
            <a:r>
              <a:rPr lang="en-IN" sz="1100" dirty="0" err="1"/>
              <a:t>environment</a:t>
            </a:r>
            <a:r>
              <a:rPr lang="en-IN" sz="1100" dirty="0"/>
              <a:t>;</a:t>
            </a:r>
          </a:p>
          <a:p>
            <a:r>
              <a:rPr lang="en-IN" sz="1100" dirty="0"/>
              <a:t>	public static void main(String[] </a:t>
            </a:r>
            <a:r>
              <a:rPr lang="en-IN" sz="1100" dirty="0" err="1"/>
              <a:t>args</a:t>
            </a:r>
            <a:r>
              <a:rPr lang="en-IN" sz="1100" dirty="0"/>
              <a:t>) {</a:t>
            </a:r>
          </a:p>
          <a:p>
            <a:r>
              <a:rPr lang="en-IN" sz="1100" dirty="0"/>
              <a:t>		</a:t>
            </a:r>
            <a:r>
              <a:rPr lang="en-IN" sz="1100" dirty="0" err="1"/>
              <a:t>SpringApplication.run</a:t>
            </a:r>
            <a:r>
              <a:rPr lang="en-IN" sz="1100" dirty="0"/>
              <a:t>(DemoSpringBootLog4jApplication.class, </a:t>
            </a:r>
            <a:r>
              <a:rPr lang="en-IN" sz="1100" dirty="0" err="1"/>
              <a:t>args</a:t>
            </a:r>
            <a:r>
              <a:rPr lang="en-IN" sz="1100" dirty="0"/>
              <a:t>);</a:t>
            </a:r>
          </a:p>
          <a:p>
            <a:r>
              <a:rPr lang="en-IN" sz="1100" dirty="0"/>
              <a:t>	}</a:t>
            </a:r>
          </a:p>
          <a:p>
            <a:r>
              <a:rPr lang="en-IN" sz="1100" dirty="0"/>
              <a:t>	@Override</a:t>
            </a:r>
          </a:p>
          <a:p>
            <a:r>
              <a:rPr lang="en-IN" sz="1100" dirty="0"/>
              <a:t>	public void run(String... </a:t>
            </a:r>
            <a:r>
              <a:rPr lang="en-IN" sz="1100" dirty="0" err="1"/>
              <a:t>args</a:t>
            </a:r>
            <a:r>
              <a:rPr lang="en-IN" sz="1100" dirty="0"/>
              <a:t>) throws Exception {</a:t>
            </a:r>
          </a:p>
          <a:p>
            <a:r>
              <a:rPr lang="en-IN" sz="1100" dirty="0"/>
              <a:t>		try{</a:t>
            </a:r>
          </a:p>
          <a:p>
            <a:r>
              <a:rPr lang="en-IN" sz="1100" dirty="0"/>
              <a:t>			</a:t>
            </a:r>
            <a:r>
              <a:rPr lang="en-IN" sz="1100" dirty="0" err="1"/>
              <a:t>CustomerLoginDTO</a:t>
            </a:r>
            <a:r>
              <a:rPr lang="en-IN" sz="1100" dirty="0"/>
              <a:t> </a:t>
            </a:r>
            <a:r>
              <a:rPr lang="en-IN" sz="1100" dirty="0" err="1"/>
              <a:t>customerLogin</a:t>
            </a:r>
            <a:r>
              <a:rPr lang="en-IN" sz="1100" dirty="0"/>
              <a:t> = new </a:t>
            </a:r>
            <a:r>
              <a:rPr lang="en-IN" sz="1100" dirty="0" err="1"/>
              <a:t>CustomerLoginDTO</a:t>
            </a:r>
            <a:r>
              <a:rPr lang="en-IN" sz="1100" dirty="0"/>
              <a:t>();</a:t>
            </a:r>
          </a:p>
          <a:p>
            <a:r>
              <a:rPr lang="en-IN" sz="1100" dirty="0"/>
              <a:t>			</a:t>
            </a:r>
            <a:r>
              <a:rPr lang="en-IN" sz="1100" dirty="0" err="1"/>
              <a:t>customerLogin.setLoginName</a:t>
            </a:r>
            <a:r>
              <a:rPr lang="en-IN" sz="1100" dirty="0"/>
              <a:t>("harry");</a:t>
            </a:r>
          </a:p>
          <a:p>
            <a:r>
              <a:rPr lang="en-IN" sz="1100" dirty="0"/>
              <a:t>			</a:t>
            </a:r>
            <a:r>
              <a:rPr lang="en-IN" sz="1100" dirty="0" err="1"/>
              <a:t>customerLogin.setPassword</a:t>
            </a:r>
            <a:r>
              <a:rPr lang="en-IN" sz="1100" dirty="0"/>
              <a:t>("harry123");</a:t>
            </a:r>
          </a:p>
          <a:p>
            <a:r>
              <a:rPr lang="en-IN" sz="1100" dirty="0"/>
              <a:t>			</a:t>
            </a:r>
            <a:r>
              <a:rPr lang="en-IN" sz="1100" dirty="0" err="1"/>
              <a:t>customerLoginController.authenticateCustomer</a:t>
            </a:r>
            <a:r>
              <a:rPr lang="en-IN" sz="1100" dirty="0"/>
              <a:t>(</a:t>
            </a:r>
            <a:r>
              <a:rPr lang="en-IN" sz="1100" dirty="0" err="1"/>
              <a:t>customerLogin</a:t>
            </a:r>
            <a:r>
              <a:rPr lang="en-IN" sz="1100" dirty="0"/>
              <a:t>);</a:t>
            </a:r>
          </a:p>
          <a:p>
            <a:r>
              <a:rPr lang="en-IN" sz="1100" dirty="0"/>
              <a:t>			LOGGER.info(</a:t>
            </a:r>
            <a:r>
              <a:rPr lang="en-IN" sz="1100" dirty="0" err="1"/>
              <a:t>environment.getProperty</a:t>
            </a:r>
            <a:r>
              <a:rPr lang="en-IN" sz="1100" dirty="0"/>
              <a:t>("SUCCESS"));</a:t>
            </a:r>
          </a:p>
          <a:p>
            <a:r>
              <a:rPr lang="en-IN" sz="1100" dirty="0"/>
              <a:t>		}catch(</a:t>
            </a:r>
            <a:r>
              <a:rPr lang="en-IN" sz="1100" dirty="0" err="1"/>
              <a:t>hndBankException</a:t>
            </a:r>
            <a:r>
              <a:rPr lang="en-IN" sz="1100" dirty="0"/>
              <a:t> exception){</a:t>
            </a:r>
          </a:p>
          <a:p>
            <a:r>
              <a:rPr lang="en-IN" sz="1100" dirty="0"/>
              <a:t>			</a:t>
            </a:r>
            <a:r>
              <a:rPr lang="en-IN" sz="1100" dirty="0" err="1"/>
              <a:t>LOGGER.error</a:t>
            </a:r>
            <a:r>
              <a:rPr lang="en-IN" sz="1100" dirty="0"/>
              <a:t>(</a:t>
            </a:r>
            <a:r>
              <a:rPr lang="en-IN" sz="1100" dirty="0" err="1"/>
              <a:t>environment.getProperty</a:t>
            </a:r>
            <a:r>
              <a:rPr lang="en-IN" sz="1100" dirty="0"/>
              <a:t>(</a:t>
            </a:r>
            <a:r>
              <a:rPr lang="en-IN" sz="1100" dirty="0" err="1"/>
              <a:t>exception.getMessage</a:t>
            </a:r>
            <a:r>
              <a:rPr lang="en-IN" sz="1100" dirty="0"/>
              <a:t>()));</a:t>
            </a:r>
          </a:p>
          <a:p>
            <a:r>
              <a:rPr lang="en-IN" sz="1100" dirty="0"/>
              <a:t>		}</a:t>
            </a:r>
          </a:p>
          <a:p>
            <a:r>
              <a:rPr lang="en-IN" sz="1100" dirty="0"/>
              <a:t>	}</a:t>
            </a:r>
          </a:p>
          <a:p>
            <a:r>
              <a:rPr lang="en-IN" sz="1100" dirty="0"/>
              <a:t>}</a:t>
            </a:r>
          </a:p>
        </p:txBody>
      </p:sp>
    </p:spTree>
    <p:extLst>
      <p:ext uri="{BB962C8B-B14F-4D97-AF65-F5344CB8AC3E}">
        <p14:creationId xmlns:p14="http://schemas.microsoft.com/office/powerpoint/2010/main" val="8220207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E327A-97A3-E30F-F688-9050FA5554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7F102A-CE90-4982-BFDC-E47259E026E9}"/>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D438E8C6-1991-73BC-8766-65366D1CF413}"/>
              </a:ext>
            </a:extLst>
          </p:cNvPr>
          <p:cNvSpPr txBox="1"/>
          <p:nvPr/>
        </p:nvSpPr>
        <p:spPr>
          <a:xfrm>
            <a:off x="989028" y="550624"/>
            <a:ext cx="8956249" cy="461665"/>
          </a:xfrm>
          <a:prstGeom prst="rect">
            <a:avLst/>
          </a:prstGeom>
          <a:noFill/>
        </p:spPr>
        <p:txBody>
          <a:bodyPr wrap="square">
            <a:spAutoFit/>
          </a:bodyPr>
          <a:lstStyle/>
          <a:p>
            <a:r>
              <a:rPr lang="en-IN" sz="2400" b="1" dirty="0"/>
              <a:t>Logging in Spring Boot using Log4j - Demo </a:t>
            </a:r>
          </a:p>
        </p:txBody>
      </p:sp>
      <p:sp>
        <p:nvSpPr>
          <p:cNvPr id="7" name="TextBox 6">
            <a:extLst>
              <a:ext uri="{FF2B5EF4-FFF2-40B4-BE49-F238E27FC236}">
                <a16:creationId xmlns:a16="http://schemas.microsoft.com/office/drawing/2014/main" id="{E199D4B8-7987-4017-C877-48CE665600F3}"/>
              </a:ext>
            </a:extLst>
          </p:cNvPr>
          <p:cNvSpPr txBox="1"/>
          <p:nvPr/>
        </p:nvSpPr>
        <p:spPr>
          <a:xfrm>
            <a:off x="466627" y="1363513"/>
            <a:ext cx="11147196" cy="3170099"/>
          </a:xfrm>
          <a:prstGeom prst="rect">
            <a:avLst/>
          </a:prstGeom>
          <a:noFill/>
        </p:spPr>
        <p:txBody>
          <a:bodyPr wrap="square">
            <a:spAutoFit/>
          </a:bodyPr>
          <a:lstStyle/>
          <a:p>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Log4j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a:t>
            </a:r>
            <a:r>
              <a:rPr lang="en-US" sz="2000" dirty="0">
                <a:solidFill>
                  <a:schemeClr val="tx1">
                    <a:lumMod val="65000"/>
                    <a:lumOff val="35000"/>
                  </a:schemeClr>
                </a:solidFill>
                <a:effectLst/>
              </a:rPr>
              <a:t>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025478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37994724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42215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327694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4178194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133504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8C302F-3270-97D2-8D78-4FCB61E463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9C4DDD-3AE7-D36D-3EB2-EEA2BFA301FF}"/>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C68AC90D-D3FE-6171-F9DD-EB5E4C051D2F}"/>
              </a:ext>
            </a:extLst>
          </p:cNvPr>
          <p:cNvSpPr txBox="1"/>
          <p:nvPr/>
        </p:nvSpPr>
        <p:spPr>
          <a:xfrm>
            <a:off x="909686" y="572380"/>
            <a:ext cx="9686042" cy="400110"/>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 Add the following properties to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0865C1-78FE-3FCF-129F-E823378F1E7C}"/>
              </a:ext>
            </a:extLst>
          </p:cNvPr>
          <p:cNvSpPr txBox="1"/>
          <p:nvPr/>
        </p:nvSpPr>
        <p:spPr>
          <a:xfrm>
            <a:off x="287516" y="1206879"/>
            <a:ext cx="11203757"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03378B52-7F1F-FE33-BCCB-0FBFC5682D69}"/>
              </a:ext>
            </a:extLst>
          </p:cNvPr>
          <p:cNvSpPr txBox="1"/>
          <p:nvPr/>
        </p:nvSpPr>
        <p:spPr>
          <a:xfrm>
            <a:off x="909686" y="1967547"/>
            <a:ext cx="11043502" cy="707886"/>
          </a:xfrm>
          <a:prstGeom prst="rect">
            <a:avLst/>
          </a:prstGeom>
          <a:noFill/>
        </p:spPr>
        <p:txBody>
          <a:bodyPr wrap="square">
            <a:spAutoFit/>
          </a:bodyPr>
          <a:lstStyle/>
          <a:p>
            <a:r>
              <a:rPr lang="en-US" sz="2000" b="1" dirty="0">
                <a:solidFill>
                  <a:schemeClr val="tx1">
                    <a:lumMod val="65000"/>
                    <a:lumOff val="35000"/>
                  </a:schemeClr>
                </a:solidFill>
                <a:effectLst/>
              </a:rPr>
              <a:t>Step 9 :</a:t>
            </a:r>
            <a:r>
              <a:rPr lang="en-US" sz="2000" dirty="0">
                <a:solidFill>
                  <a:schemeClr val="tx1">
                    <a:lumMod val="65000"/>
                    <a:lumOff val="35000"/>
                  </a:schemeClr>
                </a:solidFill>
                <a:effectLst/>
              </a:rPr>
              <a:t> Create log4j2.properties file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Add the following properties to log4j2.properties file: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BF924FD-A400-BC2F-28C6-278C5D3BB0C0}"/>
              </a:ext>
            </a:extLst>
          </p:cNvPr>
          <p:cNvSpPr txBox="1"/>
          <p:nvPr/>
        </p:nvSpPr>
        <p:spPr>
          <a:xfrm>
            <a:off x="287515" y="2789770"/>
            <a:ext cx="11203757" cy="3693319"/>
          </a:xfrm>
          <a:prstGeom prst="rect">
            <a:avLst/>
          </a:prstGeom>
          <a:noFill/>
        </p:spPr>
        <p:txBody>
          <a:bodyPr wrap="square">
            <a:spAutoFit/>
          </a:bodyPr>
          <a:lstStyle/>
          <a:p>
            <a:r>
              <a:rPr lang="en-IN" dirty="0"/>
              <a:t>#Name of the Properties file</a:t>
            </a:r>
          </a:p>
          <a:p>
            <a:r>
              <a:rPr lang="en-IN" dirty="0"/>
              <a:t>name=</a:t>
            </a:r>
            <a:r>
              <a:rPr lang="en-IN" dirty="0" err="1"/>
              <a:t>LoggerConfigFile</a:t>
            </a:r>
            <a:endParaRPr lang="en-IN" dirty="0"/>
          </a:p>
          <a:p>
            <a:r>
              <a:rPr lang="en-IN" dirty="0"/>
              <a:t>#Declaring logger for business logic</a:t>
            </a:r>
          </a:p>
          <a:p>
            <a:r>
              <a:rPr lang="en-IN" dirty="0"/>
              <a:t>logger.file.name=</a:t>
            </a:r>
            <a:r>
              <a:rPr lang="en-IN" dirty="0" err="1"/>
              <a:t>com.hnd.service</a:t>
            </a:r>
            <a:endParaRPr lang="en-IN" dirty="0"/>
          </a:p>
          <a:p>
            <a:r>
              <a:rPr lang="en-IN" dirty="0" err="1"/>
              <a:t>logger.file.level</a:t>
            </a:r>
            <a:r>
              <a:rPr lang="en-IN" dirty="0"/>
              <a:t>=DEBUG</a:t>
            </a:r>
          </a:p>
          <a:p>
            <a:r>
              <a:rPr lang="en-IN" dirty="0" err="1"/>
              <a:t>logger.file.appenderRef.file.ref</a:t>
            </a:r>
            <a:r>
              <a:rPr lang="en-IN" dirty="0"/>
              <a:t>=</a:t>
            </a:r>
            <a:r>
              <a:rPr lang="en-IN" dirty="0" err="1"/>
              <a:t>LoggerAppender</a:t>
            </a:r>
            <a:endParaRPr lang="en-IN" dirty="0"/>
          </a:p>
          <a:p>
            <a:r>
              <a:rPr lang="en-IN" dirty="0" err="1"/>
              <a:t>logger.file.additivity</a:t>
            </a:r>
            <a:r>
              <a:rPr lang="en-IN" dirty="0"/>
              <a:t>=false</a:t>
            </a:r>
          </a:p>
          <a:p>
            <a:r>
              <a:rPr lang="en-IN" dirty="0"/>
              <a:t>#Declaring logger for business console</a:t>
            </a:r>
          </a:p>
          <a:p>
            <a:r>
              <a:rPr lang="en-IN" dirty="0"/>
              <a:t>logger.console.name=</a:t>
            </a:r>
            <a:r>
              <a:rPr lang="en-IN" dirty="0" err="1"/>
              <a:t>com.hnd</a:t>
            </a:r>
            <a:endParaRPr lang="en-IN" dirty="0"/>
          </a:p>
          <a:p>
            <a:r>
              <a:rPr lang="en-IN" dirty="0" err="1"/>
              <a:t>logger.console.level</a:t>
            </a:r>
            <a:r>
              <a:rPr lang="en-IN" dirty="0"/>
              <a:t>=INFO</a:t>
            </a:r>
          </a:p>
          <a:p>
            <a:r>
              <a:rPr lang="en-IN" dirty="0" err="1"/>
              <a:t>logger.console.appenderRef.file.ref</a:t>
            </a:r>
            <a:r>
              <a:rPr lang="en-IN" dirty="0"/>
              <a:t>=</a:t>
            </a:r>
            <a:r>
              <a:rPr lang="en-IN" dirty="0" err="1"/>
              <a:t>ConsoleAppender</a:t>
            </a:r>
            <a:endParaRPr lang="en-IN" dirty="0"/>
          </a:p>
          <a:p>
            <a:r>
              <a:rPr lang="en-IN" dirty="0" err="1"/>
              <a:t>logger.console.additivity</a:t>
            </a:r>
            <a:r>
              <a:rPr lang="en-IN" dirty="0"/>
              <a:t>=false</a:t>
            </a:r>
          </a:p>
          <a:p>
            <a:endParaRPr lang="en-IN" dirty="0"/>
          </a:p>
        </p:txBody>
      </p:sp>
    </p:spTree>
    <p:extLst>
      <p:ext uri="{BB962C8B-B14F-4D97-AF65-F5344CB8AC3E}">
        <p14:creationId xmlns:p14="http://schemas.microsoft.com/office/powerpoint/2010/main" val="26895978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253AD3-1104-39FC-C528-B608B2523A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E36D13-DFE3-877D-4A95-4179A22B5422}"/>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52B4AE4D-BFD6-C706-AA7B-7749179B7545}"/>
              </a:ext>
            </a:extLst>
          </p:cNvPr>
          <p:cNvSpPr txBox="1"/>
          <p:nvPr/>
        </p:nvSpPr>
        <p:spPr>
          <a:xfrm>
            <a:off x="787138" y="993711"/>
            <a:ext cx="10566662" cy="3693319"/>
          </a:xfrm>
          <a:prstGeom prst="rect">
            <a:avLst/>
          </a:prstGeom>
          <a:noFill/>
        </p:spPr>
        <p:txBody>
          <a:bodyPr wrap="square">
            <a:spAutoFit/>
          </a:bodyPr>
          <a:lstStyle/>
          <a:p>
            <a:r>
              <a:rPr lang="en-IN" dirty="0"/>
              <a:t># File </a:t>
            </a:r>
            <a:r>
              <a:rPr lang="en-IN" dirty="0" err="1"/>
              <a:t>Appender</a:t>
            </a:r>
            <a:endParaRPr lang="en-IN" dirty="0"/>
          </a:p>
          <a:p>
            <a:r>
              <a:rPr lang="en-IN" dirty="0"/>
              <a:t>appender.file.name=</a:t>
            </a:r>
            <a:r>
              <a:rPr lang="en-IN" dirty="0" err="1"/>
              <a:t>LoggerAppender</a:t>
            </a:r>
            <a:endParaRPr lang="en-IN" dirty="0"/>
          </a:p>
          <a:p>
            <a:r>
              <a:rPr lang="en-IN" dirty="0" err="1"/>
              <a:t>appender.file.type</a:t>
            </a:r>
            <a:r>
              <a:rPr lang="en-IN" dirty="0"/>
              <a:t>=File</a:t>
            </a:r>
          </a:p>
          <a:p>
            <a:r>
              <a:rPr lang="en-IN" dirty="0" err="1"/>
              <a:t>appender.file.fileName</a:t>
            </a:r>
            <a:r>
              <a:rPr lang="en-IN" dirty="0"/>
              <a:t>=log/ErrorLog.log</a:t>
            </a:r>
          </a:p>
          <a:p>
            <a:r>
              <a:rPr lang="en-IN" dirty="0"/>
              <a:t>#Logging Pattern</a:t>
            </a:r>
          </a:p>
          <a:p>
            <a:r>
              <a:rPr lang="en-IN" dirty="0" err="1"/>
              <a:t>appender.file.layout.type</a:t>
            </a:r>
            <a:r>
              <a:rPr lang="en-IN" dirty="0"/>
              <a:t>=</a:t>
            </a:r>
            <a:r>
              <a:rPr lang="en-IN" dirty="0" err="1"/>
              <a:t>PatternLayout</a:t>
            </a:r>
            <a:endParaRPr lang="en-IN" dirty="0"/>
          </a:p>
          <a:p>
            <a:r>
              <a:rPr lang="en-IN" dirty="0" err="1"/>
              <a:t>appender.file.layout.pattern</a:t>
            </a:r>
            <a:r>
              <a:rPr lang="en-IN" dirty="0"/>
              <a:t>=%d{dd-MMM-</a:t>
            </a:r>
            <a:r>
              <a:rPr lang="en-IN" dirty="0" err="1"/>
              <a:t>yyyy</a:t>
            </a:r>
            <a:r>
              <a:rPr lang="en-IN" dirty="0"/>
              <a:t> </a:t>
            </a:r>
            <a:r>
              <a:rPr lang="en-IN" dirty="0" err="1"/>
              <a:t>HH:mm:ss</a:t>
            </a:r>
            <a:r>
              <a:rPr lang="en-IN" dirty="0"/>
              <a:t>} %level - %</a:t>
            </a:r>
            <a:r>
              <a:rPr lang="en-IN" dirty="0" err="1"/>
              <a:t>m%n</a:t>
            </a:r>
            <a:endParaRPr lang="en-IN" dirty="0"/>
          </a:p>
          <a:p>
            <a:r>
              <a:rPr lang="en-IN" dirty="0"/>
              <a:t># Console </a:t>
            </a:r>
            <a:r>
              <a:rPr lang="en-IN" dirty="0" err="1"/>
              <a:t>Appender</a:t>
            </a:r>
            <a:endParaRPr lang="en-IN" dirty="0"/>
          </a:p>
          <a:p>
            <a:r>
              <a:rPr lang="en-IN" dirty="0"/>
              <a:t>appender.console.name=</a:t>
            </a:r>
            <a:r>
              <a:rPr lang="en-IN" dirty="0" err="1"/>
              <a:t>ConsoleAppender</a:t>
            </a:r>
            <a:endParaRPr lang="en-IN" dirty="0"/>
          </a:p>
          <a:p>
            <a:r>
              <a:rPr lang="en-IN" dirty="0" err="1"/>
              <a:t>appender.console.type</a:t>
            </a:r>
            <a:r>
              <a:rPr lang="en-IN" dirty="0"/>
              <a:t>=Console</a:t>
            </a:r>
          </a:p>
          <a:p>
            <a:r>
              <a:rPr lang="en-IN" dirty="0"/>
              <a:t>#Logging Pattern for console</a:t>
            </a:r>
          </a:p>
          <a:p>
            <a:r>
              <a:rPr lang="en-IN" dirty="0" err="1"/>
              <a:t>appender.console.layout.type</a:t>
            </a:r>
            <a:r>
              <a:rPr lang="en-IN" dirty="0"/>
              <a:t>=</a:t>
            </a:r>
            <a:r>
              <a:rPr lang="en-IN" dirty="0" err="1"/>
              <a:t>PatternLayout</a:t>
            </a:r>
            <a:endParaRPr lang="en-IN" dirty="0"/>
          </a:p>
          <a:p>
            <a:r>
              <a:rPr lang="en-IN" dirty="0" err="1"/>
              <a:t>appender.console.layout.pattern</a:t>
            </a:r>
            <a:r>
              <a:rPr lang="en-IN" dirty="0"/>
              <a:t>=%</a:t>
            </a:r>
            <a:r>
              <a:rPr lang="en-IN" dirty="0" err="1"/>
              <a:t>m%n</a:t>
            </a:r>
            <a:endParaRPr lang="en-IN" dirty="0"/>
          </a:p>
        </p:txBody>
      </p:sp>
      <p:sp>
        <p:nvSpPr>
          <p:cNvPr id="7" name="TextBox 6">
            <a:extLst>
              <a:ext uri="{FF2B5EF4-FFF2-40B4-BE49-F238E27FC236}">
                <a16:creationId xmlns:a16="http://schemas.microsoft.com/office/drawing/2014/main" id="{F8F6E979-674B-FC98-DF3B-300B629EB5C0}"/>
              </a:ext>
            </a:extLst>
          </p:cNvPr>
          <p:cNvSpPr txBox="1"/>
          <p:nvPr/>
        </p:nvSpPr>
        <p:spPr>
          <a:xfrm>
            <a:off x="230956" y="5002978"/>
            <a:ext cx="11656243" cy="400110"/>
          </a:xfrm>
          <a:prstGeom prst="rect">
            <a:avLst/>
          </a:prstGeom>
          <a:noFill/>
        </p:spPr>
        <p:txBody>
          <a:bodyPr wrap="square">
            <a:spAutoFit/>
          </a:bodyPr>
          <a:lstStyle/>
          <a:p>
            <a:r>
              <a:rPr lang="en-US" sz="2000" b="1" dirty="0">
                <a:solidFill>
                  <a:schemeClr val="tx1">
                    <a:lumMod val="65000"/>
                    <a:lumOff val="35000"/>
                  </a:schemeClr>
                </a:solidFill>
                <a:effectLst/>
              </a:rPr>
              <a:t>Step 10 : </a:t>
            </a:r>
            <a:r>
              <a:rPr lang="en-US" sz="2000" dirty="0">
                <a:solidFill>
                  <a:schemeClr val="tx1">
                    <a:lumMod val="65000"/>
                    <a:lumOff val="35000"/>
                  </a:schemeClr>
                </a:solidFill>
                <a:effectLst/>
              </a:rPr>
              <a:t> Modify the DemoSpringBootLog4jApplication class in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package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983095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7DDE4E-F092-A683-0229-F0FEEE2164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75088-07D5-C9A0-85DC-5958EEFD027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BCC22F38-AF98-3CAF-1B44-8E13395AAC48}"/>
              </a:ext>
            </a:extLst>
          </p:cNvPr>
          <p:cNvSpPr txBox="1"/>
          <p:nvPr/>
        </p:nvSpPr>
        <p:spPr>
          <a:xfrm>
            <a:off x="819346" y="515926"/>
            <a:ext cx="12113443" cy="6186309"/>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@SpringBootApplication</a:t>
            </a:r>
          </a:p>
          <a:p>
            <a:r>
              <a:rPr lang="en-IN" dirty="0"/>
              <a:t>public class DemoSpringBootLog4jApplication implements </a:t>
            </a:r>
            <a:r>
              <a:rPr lang="en-IN" dirty="0" err="1"/>
              <a:t>CommandLineRunner</a:t>
            </a:r>
            <a:r>
              <a:rPr lang="en-IN" dirty="0"/>
              <a:t>{</a:t>
            </a:r>
          </a:p>
          <a:p>
            <a:r>
              <a:rPr lang="en-IN" dirty="0"/>
              <a:t>	private static final Log LOGGER = </a:t>
            </a:r>
            <a:r>
              <a:rPr lang="en-IN" dirty="0" err="1"/>
              <a:t>LogFactory.getLog</a:t>
            </a:r>
            <a:r>
              <a:rPr lang="en-IN" dirty="0"/>
              <a:t>(DemoSpringBootLog4jApplication.class);</a:t>
            </a:r>
          </a:p>
          <a:p>
            <a:r>
              <a:rPr lang="en-IN" dirty="0"/>
              <a:t>	</a:t>
            </a:r>
          </a:p>
          <a:p>
            <a:r>
              <a:rPr lang="en-IN" dirty="0"/>
              <a:t>	@Autowired</a:t>
            </a:r>
          </a:p>
          <a:p>
            <a:r>
              <a:rPr lang="en-IN" dirty="0"/>
              <a:t>	</a:t>
            </a:r>
            <a:r>
              <a:rPr lang="en-IN" dirty="0" err="1"/>
              <a:t>CustomerLoginController</a:t>
            </a:r>
            <a:r>
              <a:rPr lang="en-IN" dirty="0"/>
              <a:t> </a:t>
            </a:r>
            <a:r>
              <a:rPr lang="en-IN" dirty="0" err="1"/>
              <a:t>customerLoginController</a:t>
            </a:r>
            <a:r>
              <a:rPr lang="en-IN" dirty="0"/>
              <a:t>;</a:t>
            </a:r>
          </a:p>
          <a:p>
            <a:r>
              <a:rPr lang="en-IN" dirty="0"/>
              <a:t>	</a:t>
            </a:r>
          </a:p>
          <a:p>
            <a:r>
              <a:rPr lang="en-IN" dirty="0"/>
              <a:t>	@Autowired</a:t>
            </a:r>
          </a:p>
          <a:p>
            <a:r>
              <a:rPr lang="en-IN" dirty="0"/>
              <a:t>	Environment </a:t>
            </a:r>
            <a:r>
              <a:rPr lang="en-IN" dirty="0" err="1"/>
              <a:t>environment</a:t>
            </a:r>
            <a:r>
              <a:rPr lang="en-IN" dirty="0"/>
              <a:t>;</a:t>
            </a:r>
          </a:p>
          <a:p>
            <a:r>
              <a:rPr lang="en-IN" dirty="0"/>
              <a:t>	</a:t>
            </a:r>
          </a:p>
          <a:p>
            <a:r>
              <a:rPr lang="en-IN" dirty="0"/>
              <a:t>	</a:t>
            </a:r>
          </a:p>
        </p:txBody>
      </p:sp>
    </p:spTree>
    <p:extLst>
      <p:ext uri="{BB962C8B-B14F-4D97-AF65-F5344CB8AC3E}">
        <p14:creationId xmlns:p14="http://schemas.microsoft.com/office/powerpoint/2010/main" val="25474324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6AFC0D-E4A5-1C07-B46C-82C782B44D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42D858-E8D8-9396-14DC-BAD56AB1F358}"/>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1EA332C0-38BE-1B6C-513B-F8BDDC567AAD}"/>
              </a:ext>
            </a:extLst>
          </p:cNvPr>
          <p:cNvSpPr txBox="1"/>
          <p:nvPr/>
        </p:nvSpPr>
        <p:spPr>
          <a:xfrm>
            <a:off x="1018095" y="1175749"/>
            <a:ext cx="11067068" cy="5078313"/>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(DemoSpringBootLog4jApplication.class,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TODO Auto-generated method stub</a:t>
            </a:r>
          </a:p>
          <a:p>
            <a:r>
              <a:rPr lang="en-IN" dirty="0"/>
              <a:t>		try{</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26298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154782"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78089" y="1249672"/>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FC602-1B16-3E72-4A7D-1D0955BDC8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244F8-C657-1BE4-62F1-2EA902935666}"/>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1995C2-AAD8-08B6-F1A5-4735AD9C60DC}"/>
              </a:ext>
            </a:extLst>
          </p:cNvPr>
          <p:cNvSpPr txBox="1"/>
          <p:nvPr/>
        </p:nvSpPr>
        <p:spPr>
          <a:xfrm>
            <a:off x="989029" y="541197"/>
            <a:ext cx="10021478" cy="461665"/>
          </a:xfrm>
          <a:prstGeom prst="rect">
            <a:avLst/>
          </a:prstGeom>
          <a:noFill/>
        </p:spPr>
        <p:txBody>
          <a:bodyPr wrap="square">
            <a:spAutoFit/>
          </a:bodyPr>
          <a:lstStyle/>
          <a:p>
            <a:r>
              <a:rPr lang="en-US" sz="2400" b="1" dirty="0"/>
              <a:t>Best Practices in Java-Annotation based Configuration </a:t>
            </a:r>
          </a:p>
        </p:txBody>
      </p:sp>
      <p:sp>
        <p:nvSpPr>
          <p:cNvPr id="7" name="TextBox 6">
            <a:extLst>
              <a:ext uri="{FF2B5EF4-FFF2-40B4-BE49-F238E27FC236}">
                <a16:creationId xmlns:a16="http://schemas.microsoft.com/office/drawing/2014/main" id="{90BF6E8A-FC44-0470-2CE3-4EEDBA86D42F}"/>
              </a:ext>
            </a:extLst>
          </p:cNvPr>
          <p:cNvSpPr txBox="1"/>
          <p:nvPr/>
        </p:nvSpPr>
        <p:spPr>
          <a:xfrm>
            <a:off x="289089" y="1177188"/>
            <a:ext cx="11613822" cy="3477875"/>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in Java-Annotation based configuration are: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specialized stereotypes and NOT generic stereotype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seen previously, @Component is a 'generic' stereotype for any Spring-managed bean or component. We also derive @Service, @Repository and @Controller from @Component, which are 'specialized' stereotypes used for classes implementing Service, Persistence and Controller layers respectively.</a:t>
            </a:r>
          </a:p>
          <a:p>
            <a:r>
              <a:rPr lang="en-US" sz="2000" dirty="0">
                <a:solidFill>
                  <a:schemeClr val="tx1">
                    <a:lumMod val="65000"/>
                    <a:lumOff val="35000"/>
                  </a:schemeClr>
                </a:solidFill>
                <a:effectLst/>
              </a:rPr>
              <a:t>@Component can be used interchangeably with any of the above derived specific stereotypes and there will not be any significant issue or complication to the application. However, it is a best practice to use the specific stereotypes for their respective layer implementations (which is @Service for Service Layer, @Repository for Persistence Layer and @Controller for Controller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870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55CC76-D85E-F8A1-A688-568B9D834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B42EFB-B4DC-5C9C-1FAE-5B93871874C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E2E374C0-172C-73DC-2AF5-4CB521A943DD}"/>
              </a:ext>
            </a:extLst>
          </p:cNvPr>
          <p:cNvSpPr txBox="1"/>
          <p:nvPr/>
        </p:nvSpPr>
        <p:spPr>
          <a:xfrm>
            <a:off x="989029" y="494064"/>
            <a:ext cx="6099142" cy="523220"/>
          </a:xfrm>
          <a:prstGeom prst="rect">
            <a:avLst/>
          </a:prstGeom>
          <a:noFill/>
        </p:spPr>
        <p:txBody>
          <a:bodyPr wrap="square">
            <a:spAutoFit/>
          </a:bodyPr>
          <a:lstStyle/>
          <a:p>
            <a:r>
              <a:rPr lang="en-IN" sz="2800" b="1" dirty="0"/>
              <a:t>Introduction to </a:t>
            </a:r>
            <a:r>
              <a:rPr lang="en-IN" sz="2800" b="1" dirty="0" err="1"/>
              <a:t>Autowiring</a:t>
            </a:r>
            <a:r>
              <a:rPr lang="en-IN" sz="2800" b="1" dirty="0"/>
              <a:t> </a:t>
            </a:r>
          </a:p>
        </p:txBody>
      </p:sp>
      <p:sp>
        <p:nvSpPr>
          <p:cNvPr id="7" name="TextBox 6">
            <a:extLst>
              <a:ext uri="{FF2B5EF4-FFF2-40B4-BE49-F238E27FC236}">
                <a16:creationId xmlns:a16="http://schemas.microsoft.com/office/drawing/2014/main" id="{CE918516-D8CC-F0E9-3DAB-2E1F9ADC591F}"/>
              </a:ext>
            </a:extLst>
          </p:cNvPr>
          <p:cNvSpPr txBox="1"/>
          <p:nvPr/>
        </p:nvSpPr>
        <p:spPr>
          <a:xfrm>
            <a:off x="306371" y="1415733"/>
            <a:ext cx="11269744" cy="2862322"/>
          </a:xfrm>
          <a:prstGeom prst="rect">
            <a:avLst/>
          </a:prstGeom>
          <a:noFill/>
        </p:spPr>
        <p:txBody>
          <a:bodyPr wrap="square">
            <a:spAutoFit/>
          </a:bodyPr>
          <a:lstStyle/>
          <a:p>
            <a:r>
              <a:rPr lang="en-US" sz="2000" dirty="0">
                <a:solidFill>
                  <a:schemeClr val="tx1">
                    <a:lumMod val="65000"/>
                    <a:lumOff val="35000"/>
                  </a:schemeClr>
                </a:solidFill>
                <a:effectLst/>
              </a:rPr>
              <a:t>If one bean class is dependent on another bean class, then the bean dependencies need to be explicitly defined in your configuration class but you can let the Spring IoC container to inject the dependencies into dependent bean classes without defining in your configuration class. This is called as </a:t>
            </a:r>
            <a:r>
              <a:rPr lang="en-US" sz="2000" b="1" dirty="0" err="1">
                <a:solidFill>
                  <a:schemeClr val="tx1">
                    <a:lumMod val="65000"/>
                    <a:lumOff val="35000"/>
                  </a:schemeClr>
                </a:solidFill>
                <a:effectLst/>
              </a:rPr>
              <a:t>autowiring</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you can use </a:t>
            </a:r>
            <a:r>
              <a:rPr lang="en-US" sz="2000" b="1" dirty="0">
                <a:solidFill>
                  <a:schemeClr val="tx1">
                    <a:lumMod val="65000"/>
                    <a:lumOff val="35000"/>
                  </a:schemeClr>
                </a:solidFill>
                <a:effectLst/>
              </a:rPr>
              <a:t>@Autowired</a:t>
            </a:r>
            <a:r>
              <a:rPr lang="en-US" sz="2000" dirty="0">
                <a:solidFill>
                  <a:schemeClr val="tx1">
                    <a:lumMod val="65000"/>
                    <a:lumOff val="35000"/>
                  </a:schemeClr>
                </a:solidFill>
                <a:effectLst/>
              </a:rPr>
              <a:t> annotation. This annotation allows Spring IoC container to resolve and inject dependencies into your bean. It can be applied to attributes, constructors, setter methods of a bean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use @Autowired annotation.</a:t>
            </a:r>
          </a:p>
        </p:txBody>
      </p:sp>
    </p:spTree>
    <p:extLst>
      <p:ext uri="{BB962C8B-B14F-4D97-AF65-F5344CB8AC3E}">
        <p14:creationId xmlns:p14="http://schemas.microsoft.com/office/powerpoint/2010/main" val="296742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A50D4-FB40-123C-73CB-52A1F3E45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C60BB8-C7CE-0CEB-7E86-903C3C128D2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8149AA86-C09C-9EA0-7415-F658E670BC04}"/>
              </a:ext>
            </a:extLst>
          </p:cNvPr>
          <p:cNvSpPr txBox="1"/>
          <p:nvPr/>
        </p:nvSpPr>
        <p:spPr>
          <a:xfrm>
            <a:off x="989029" y="560050"/>
            <a:ext cx="6099142" cy="523220"/>
          </a:xfrm>
          <a:prstGeom prst="rect">
            <a:avLst/>
          </a:prstGeom>
          <a:noFill/>
        </p:spPr>
        <p:txBody>
          <a:bodyPr wrap="square">
            <a:spAutoFit/>
          </a:bodyPr>
          <a:lstStyle/>
          <a:p>
            <a:r>
              <a:rPr lang="en-IN" sz="2800" b="1" dirty="0"/>
              <a:t>Using @Autowired annotation </a:t>
            </a:r>
          </a:p>
        </p:txBody>
      </p:sp>
      <p:sp>
        <p:nvSpPr>
          <p:cNvPr id="7" name="TextBox 6">
            <a:extLst>
              <a:ext uri="{FF2B5EF4-FFF2-40B4-BE49-F238E27FC236}">
                <a16:creationId xmlns:a16="http://schemas.microsoft.com/office/drawing/2014/main" id="{6EFA493D-D6FD-5E5A-04D3-B4CE4DB44C97}"/>
              </a:ext>
            </a:extLst>
          </p:cNvPr>
          <p:cNvSpPr txBox="1"/>
          <p:nvPr/>
        </p:nvSpPr>
        <p:spPr>
          <a:xfrm>
            <a:off x="220744" y="1083270"/>
            <a:ext cx="11750512" cy="707886"/>
          </a:xfrm>
          <a:prstGeom prst="rect">
            <a:avLst/>
          </a:prstGeom>
          <a:noFill/>
        </p:spPr>
        <p:txBody>
          <a:bodyPr wrap="square">
            <a:spAutoFit/>
          </a:bodyPr>
          <a:lstStyle/>
          <a:p>
            <a:r>
              <a:rPr lang="en-US" sz="2000" dirty="0">
                <a:solidFill>
                  <a:schemeClr val="tx1">
                    <a:lumMod val="65000"/>
                    <a:lumOff val="35000"/>
                  </a:schemeClr>
                </a:solidFill>
              </a:rPr>
              <a:t>You can use @Autowired annotation directly on properties.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115B275-B5F1-2A9C-C9B5-E3CEE1548BAE}"/>
              </a:ext>
            </a:extLst>
          </p:cNvPr>
          <p:cNvSpPr txBox="1"/>
          <p:nvPr/>
        </p:nvSpPr>
        <p:spPr>
          <a:xfrm>
            <a:off x="220744" y="1908300"/>
            <a:ext cx="11739513" cy="4832092"/>
          </a:xfrm>
          <a:prstGeom prst="rect">
            <a:avLst/>
          </a:prstGeom>
          <a:noFill/>
        </p:spPr>
        <p:txBody>
          <a:bodyPr wrap="square">
            <a:spAutoFit/>
          </a:bodyPr>
          <a:lstStyle/>
          <a:p>
            <a:r>
              <a:rPr lang="en-IN" sz="1400" dirty="0"/>
              <a:t>public class </a:t>
            </a:r>
            <a:r>
              <a:rPr lang="en-IN" sz="1400" dirty="0" err="1"/>
              <a:t>CustomerLoginServiceImpl</a:t>
            </a:r>
            <a:r>
              <a:rPr lang="en-IN" sz="1400" dirty="0"/>
              <a:t> implements </a:t>
            </a:r>
            <a:r>
              <a:rPr lang="en-IN" sz="1400" dirty="0" err="1"/>
              <a:t>CustomerLoginService</a:t>
            </a:r>
            <a:r>
              <a:rPr lang="en-IN" sz="1400" dirty="0"/>
              <a:t> {</a:t>
            </a:r>
          </a:p>
          <a:p>
            <a:r>
              <a:rPr lang="en-IN" sz="1400" dirty="0"/>
              <a:t>	@Autowired</a:t>
            </a:r>
          </a:p>
          <a:p>
            <a:r>
              <a:rPr lang="en-IN" sz="1400" dirty="0"/>
              <a:t>	private </a:t>
            </a:r>
            <a:r>
              <a:rPr lang="en-IN" sz="1400" dirty="0" err="1"/>
              <a:t>CustomerLoginRepository</a:t>
            </a:r>
            <a:r>
              <a:rPr lang="en-IN" sz="1400" dirty="0"/>
              <a:t> </a:t>
            </a:r>
            <a:r>
              <a:rPr lang="en-IN" sz="1400" dirty="0" err="1"/>
              <a:t>customerLoginRepository</a:t>
            </a:r>
            <a:r>
              <a:rPr lang="en-IN" sz="1400" dirty="0"/>
              <a:t>;</a:t>
            </a:r>
          </a:p>
          <a:p>
            <a:r>
              <a:rPr lang="en-IN" sz="1400" dirty="0"/>
              <a:t>	public String </a:t>
            </a:r>
            <a:r>
              <a:rPr lang="en-IN" sz="1400" dirty="0" err="1"/>
              <a:t>authenticateCustomer</a:t>
            </a:r>
            <a:r>
              <a:rPr lang="en-IN" sz="1400" dirty="0"/>
              <a:t>(</a:t>
            </a:r>
            <a:r>
              <a:rPr lang="en-IN" sz="1400" dirty="0" err="1"/>
              <a:t>CustomerLoginDTO</a:t>
            </a:r>
            <a:r>
              <a:rPr lang="en-IN" sz="1400" dirty="0"/>
              <a:t> </a:t>
            </a:r>
            <a:r>
              <a:rPr lang="en-IN" sz="1400" dirty="0" err="1"/>
              <a:t>customerLogin</a:t>
            </a:r>
            <a:r>
              <a:rPr lang="en-IN" sz="1400" dirty="0"/>
              <a:t>) throws </a:t>
            </a:r>
            <a:r>
              <a:rPr lang="en-IN" sz="1400" dirty="0" err="1"/>
              <a:t>hndBankException</a:t>
            </a:r>
            <a:r>
              <a:rPr lang="en-IN" sz="1400" dirty="0"/>
              <a:t> {</a:t>
            </a:r>
          </a:p>
          <a:p>
            <a:r>
              <a:rPr lang="en-IN" sz="1400" dirty="0"/>
              <a:t>		try {</a:t>
            </a:r>
          </a:p>
          <a:p>
            <a:r>
              <a:rPr lang="en-IN" sz="1400" dirty="0"/>
              <a:t>			String </a:t>
            </a:r>
            <a:r>
              <a:rPr lang="en-IN" sz="1400" dirty="0" err="1"/>
              <a:t>toRet</a:t>
            </a:r>
            <a:r>
              <a:rPr lang="en-IN" sz="1400" dirty="0"/>
              <a:t> = null;</a:t>
            </a:r>
          </a:p>
          <a:p>
            <a:r>
              <a:rPr lang="en-IN" sz="1400" dirty="0"/>
              <a:t>			</a:t>
            </a:r>
            <a:r>
              <a:rPr lang="en-IN" sz="1400" dirty="0" err="1"/>
              <a:t>CustomerLoginDTO</a:t>
            </a:r>
            <a:r>
              <a:rPr lang="en-IN" sz="1400" dirty="0"/>
              <a:t> </a:t>
            </a:r>
            <a:r>
              <a:rPr lang="en-IN" sz="1400" dirty="0" err="1"/>
              <a:t>customerLoginFromDao</a:t>
            </a:r>
            <a:r>
              <a:rPr lang="en-IN" sz="1400" dirty="0"/>
              <a:t> = </a:t>
            </a:r>
            <a:r>
              <a:rPr lang="en-IN" sz="1400" dirty="0" err="1"/>
              <a:t>customerLoginRepository</a:t>
            </a:r>
            <a:endParaRPr lang="en-IN" sz="1400" dirty="0"/>
          </a:p>
          <a:p>
            <a:r>
              <a:rPr lang="en-IN" sz="1400" dirty="0"/>
              <a:t>					.</a:t>
            </a:r>
            <a:r>
              <a:rPr lang="en-IN" sz="1400" dirty="0" err="1"/>
              <a:t>getCustomerLoginByLoginName</a:t>
            </a:r>
            <a:r>
              <a:rPr lang="en-IN" sz="1400" dirty="0"/>
              <a:t>(</a:t>
            </a:r>
            <a:r>
              <a:rPr lang="en-IN" sz="1400" dirty="0" err="1"/>
              <a:t>customerLogin.getLoginName</a:t>
            </a:r>
            <a:r>
              <a:rPr lang="en-IN" sz="1400" dirty="0"/>
              <a:t>());</a:t>
            </a:r>
          </a:p>
          <a:p>
            <a:r>
              <a:rPr lang="en-IN" sz="1400" dirty="0"/>
              <a:t>			if (</a:t>
            </a:r>
            <a:r>
              <a:rPr lang="en-IN" sz="1400" dirty="0" err="1"/>
              <a:t>customerLogin.getPassword</a:t>
            </a:r>
            <a:r>
              <a:rPr lang="en-IN" sz="1400" dirty="0"/>
              <a:t>().equals(</a:t>
            </a:r>
            <a:r>
              <a:rPr lang="en-IN" sz="1400" dirty="0" err="1"/>
              <a:t>customerLoginFromDao.getPassword</a:t>
            </a:r>
            <a:r>
              <a:rPr lang="en-IN" sz="1400" dirty="0"/>
              <a:t>())){</a:t>
            </a:r>
          </a:p>
          <a:p>
            <a:r>
              <a:rPr lang="en-IN" sz="1400" dirty="0"/>
              <a:t>				</a:t>
            </a:r>
            <a:r>
              <a:rPr lang="en-IN" sz="1400" dirty="0" err="1"/>
              <a:t>toRet</a:t>
            </a:r>
            <a:r>
              <a:rPr lang="en-IN" sz="1400" dirty="0"/>
              <a:t> = "SUCCESS";</a:t>
            </a:r>
          </a:p>
          <a:p>
            <a:r>
              <a:rPr lang="en-IN" sz="1400" dirty="0"/>
              <a:t>			}else{</a:t>
            </a:r>
          </a:p>
          <a:p>
            <a:r>
              <a:rPr lang="en-IN" sz="1400" dirty="0"/>
              <a:t>				throw new </a:t>
            </a:r>
            <a:r>
              <a:rPr lang="en-IN" sz="1400" dirty="0" err="1"/>
              <a:t>hndBankException</a:t>
            </a:r>
            <a:r>
              <a:rPr lang="en-IN" sz="1400" dirty="0"/>
              <a:t>("</a:t>
            </a:r>
            <a:r>
              <a:rPr lang="en-IN" sz="1400" dirty="0" err="1"/>
              <a:t>Service.WRONG_CREDENTIALS</a:t>
            </a:r>
            <a:r>
              <a:rPr lang="en-IN" sz="1400" dirty="0"/>
              <a:t>");</a:t>
            </a:r>
          </a:p>
          <a:p>
            <a:r>
              <a:rPr lang="en-IN" sz="1400" dirty="0"/>
              <a:t>			}</a:t>
            </a:r>
          </a:p>
          <a:p>
            <a:r>
              <a:rPr lang="en-IN" sz="1400" dirty="0"/>
              <a:t>			return </a:t>
            </a:r>
            <a:r>
              <a:rPr lang="en-IN" sz="1400" dirty="0" err="1"/>
              <a:t>toRet</a:t>
            </a:r>
            <a:r>
              <a:rPr lang="en-IN" sz="1400" dirty="0"/>
              <a:t>;</a:t>
            </a:r>
          </a:p>
          <a:p>
            <a:r>
              <a:rPr lang="en-IN" sz="1400" dirty="0"/>
              <a:t>			</a:t>
            </a:r>
          </a:p>
          <a:p>
            <a:r>
              <a:rPr lang="en-IN" sz="1400" dirty="0"/>
              <a:t>		}catch(</a:t>
            </a:r>
            <a:r>
              <a:rPr lang="en-IN" sz="1400" dirty="0" err="1"/>
              <a:t>hndBankException</a:t>
            </a:r>
            <a:r>
              <a:rPr lang="en-IN" sz="1400" dirty="0"/>
              <a:t> exception) {</a:t>
            </a:r>
          </a:p>
          <a:p>
            <a:r>
              <a:rPr lang="en-IN" sz="1400" dirty="0"/>
              <a:t>			Log LOGGER = </a:t>
            </a:r>
            <a:r>
              <a:rPr lang="en-IN" sz="1400" dirty="0" err="1"/>
              <a:t>LogFactory.getLog</a:t>
            </a:r>
            <a:r>
              <a:rPr lang="en-IN" sz="1400" dirty="0"/>
              <a:t>(</a:t>
            </a:r>
            <a:r>
              <a:rPr lang="en-IN" sz="1400" dirty="0" err="1"/>
              <a:t>this.getClass</a:t>
            </a:r>
            <a:r>
              <a:rPr lang="en-IN" sz="1400" dirty="0"/>
              <a:t>()); </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throw exception;</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682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C2AC-59D7-543E-E048-08996D479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74C509-4612-1A3D-3027-7797DCAA38CC}"/>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D1093662-89C7-63ED-6E5D-E429E626C563}"/>
              </a:ext>
            </a:extLst>
          </p:cNvPr>
          <p:cNvSpPr txBox="1"/>
          <p:nvPr/>
        </p:nvSpPr>
        <p:spPr>
          <a:xfrm>
            <a:off x="919112" y="657967"/>
            <a:ext cx="10572161" cy="2862322"/>
          </a:xfrm>
          <a:prstGeom prst="rect">
            <a:avLst/>
          </a:prstGeom>
          <a:noFill/>
        </p:spPr>
        <p:txBody>
          <a:bodyPr wrap="square">
            <a:spAutoFit/>
          </a:bodyPr>
          <a:lstStyle/>
          <a:p>
            <a:r>
              <a:rPr lang="en-US" sz="2000" dirty="0">
                <a:solidFill>
                  <a:schemeClr val="tx1">
                    <a:lumMod val="65000"/>
                    <a:lumOff val="35000"/>
                  </a:schemeClr>
                </a:solidFill>
                <a:effectLst/>
              </a:rPr>
              <a:t>In above code, Spring container will perform dependency injection using the Java Reflection API. It will search for the class which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and injects its object. The dependencies which are injected using @Autowired should be available to Spring container when the dependent bean object is created. If the container does not find a bean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it will throw </a:t>
            </a:r>
            <a:r>
              <a:rPr lang="en-US" sz="2000" dirty="0" err="1">
                <a:solidFill>
                  <a:schemeClr val="tx1">
                    <a:lumMod val="65000"/>
                    <a:lumOff val="35000"/>
                  </a:schemeClr>
                </a:solidFill>
                <a:effectLst/>
              </a:rPr>
              <a:t>NoSuchBeanDefinitionException</a:t>
            </a:r>
            <a:r>
              <a:rPr lang="en-US" sz="2000" dirty="0">
                <a:solidFill>
                  <a:schemeClr val="tx1">
                    <a:lumMod val="65000"/>
                    <a:lumOff val="35000"/>
                  </a:schemeClr>
                </a:solidFill>
                <a:effectLst/>
              </a:rPr>
              <a:t> exception.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more than one bean of the same type are available in the container, then the framework throws an exception indicating that more than one bean is available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To handle this, @Qualifier annotation is used as follows: </a:t>
            </a:r>
          </a:p>
        </p:txBody>
      </p:sp>
      <p:sp>
        <p:nvSpPr>
          <p:cNvPr id="7" name="TextBox 6">
            <a:extLst>
              <a:ext uri="{FF2B5EF4-FFF2-40B4-BE49-F238E27FC236}">
                <a16:creationId xmlns:a16="http://schemas.microsoft.com/office/drawing/2014/main" id="{99EAAB00-597C-13A8-9DDB-560B7598515C}"/>
              </a:ext>
            </a:extLst>
          </p:cNvPr>
          <p:cNvSpPr txBox="1"/>
          <p:nvPr/>
        </p:nvSpPr>
        <p:spPr>
          <a:xfrm>
            <a:off x="372358" y="3660032"/>
            <a:ext cx="11486562" cy="1477328"/>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@Qualifier("jdbcRepository")</a:t>
            </a:r>
          </a:p>
          <a:p>
            <a:r>
              <a:rPr lang="en-IN" dirty="0"/>
              <a:t>	private </a:t>
            </a:r>
            <a:r>
              <a:rPr lang="en-IN" dirty="0" err="1"/>
              <a:t>CustomerLoginRepository</a:t>
            </a:r>
            <a:r>
              <a:rPr lang="en-IN" dirty="0"/>
              <a:t> </a:t>
            </a:r>
            <a:r>
              <a:rPr lang="en-IN" dirty="0" err="1"/>
              <a:t>customerLoginRepository</a:t>
            </a:r>
            <a:r>
              <a:rPr lang="en-IN" dirty="0"/>
              <a:t>;</a:t>
            </a:r>
          </a:p>
          <a:p>
            <a:r>
              <a:rPr lang="en-IN" dirty="0"/>
              <a:t>}</a:t>
            </a:r>
          </a:p>
        </p:txBody>
      </p:sp>
      <p:sp>
        <p:nvSpPr>
          <p:cNvPr id="9" name="TextBox 8">
            <a:extLst>
              <a:ext uri="{FF2B5EF4-FFF2-40B4-BE49-F238E27FC236}">
                <a16:creationId xmlns:a16="http://schemas.microsoft.com/office/drawing/2014/main" id="{71923CBE-5627-7CD2-C59F-BF8BE8AC330C}"/>
              </a:ext>
            </a:extLst>
          </p:cNvPr>
          <p:cNvSpPr txBox="1"/>
          <p:nvPr/>
        </p:nvSpPr>
        <p:spPr>
          <a:xfrm>
            <a:off x="106050" y="5277103"/>
            <a:ext cx="12085950" cy="1477328"/>
          </a:xfrm>
          <a:prstGeom prst="rect">
            <a:avLst/>
          </a:prstGeom>
          <a:noFill/>
        </p:spPr>
        <p:txBody>
          <a:bodyPr wrap="square">
            <a:spAutoFit/>
          </a:bodyPr>
          <a:lstStyle/>
          <a:p>
            <a:r>
              <a:rPr lang="en-US" dirty="0">
                <a:solidFill>
                  <a:schemeClr val="tx1">
                    <a:lumMod val="65000"/>
                    <a:lumOff val="35000"/>
                  </a:schemeClr>
                </a:solidFill>
                <a:effectLst/>
              </a:rPr>
              <a:t>In the above code snippet, if </a:t>
            </a:r>
            <a:r>
              <a:rPr lang="en-US" dirty="0" err="1">
                <a:solidFill>
                  <a:schemeClr val="tx1">
                    <a:lumMod val="65000"/>
                    <a:lumOff val="35000"/>
                  </a:schemeClr>
                </a:solidFill>
                <a:effectLst/>
              </a:rPr>
              <a:t>CustomerLoginRepository</a:t>
            </a:r>
            <a:r>
              <a:rPr lang="en-US" dirty="0">
                <a:solidFill>
                  <a:schemeClr val="tx1">
                    <a:lumMod val="65000"/>
                    <a:lumOff val="35000"/>
                  </a:schemeClr>
                </a:solidFill>
                <a:effectLst/>
              </a:rPr>
              <a:t> has multiple implementations then the implementation which is registered in container with name </a:t>
            </a:r>
            <a:r>
              <a:rPr lang="en-US" dirty="0" err="1">
                <a:solidFill>
                  <a:schemeClr val="tx1">
                    <a:lumMod val="65000"/>
                    <a:lumOff val="35000"/>
                  </a:schemeClr>
                </a:solidFill>
                <a:effectLst/>
              </a:rPr>
              <a:t>jdbcRepository</a:t>
            </a:r>
            <a:r>
              <a:rPr lang="en-US" dirty="0">
                <a:solidFill>
                  <a:schemeClr val="tx1">
                    <a:lumMod val="65000"/>
                    <a:lumOff val="35000"/>
                  </a:schemeClr>
                </a:solidFill>
                <a:effectLst/>
              </a:rPr>
              <a:t> will be injected.</a:t>
            </a:r>
          </a:p>
          <a:p>
            <a:r>
              <a:rPr lang="en-US" dirty="0" err="1">
                <a:solidFill>
                  <a:schemeClr val="tx1">
                    <a:lumMod val="65000"/>
                    <a:lumOff val="35000"/>
                  </a:schemeClr>
                </a:solidFill>
                <a:effectLst/>
              </a:rPr>
              <a:t>Autowiring</a:t>
            </a:r>
            <a:r>
              <a:rPr lang="en-US" dirty="0">
                <a:solidFill>
                  <a:schemeClr val="tx1">
                    <a:lumMod val="65000"/>
                    <a:lumOff val="35000"/>
                  </a:schemeClr>
                </a:solidFill>
                <a:effectLst/>
              </a:rPr>
              <a:t> is done only for dependencies to other beans. It doesn't work for properties such as primitive data types, String, Enum, etc. For such properties, you can use the @Value annotation (not covered as part of this course).</a:t>
            </a:r>
          </a:p>
          <a:p>
            <a:r>
              <a:rPr lang="en-US" dirty="0">
                <a:solidFill>
                  <a:schemeClr val="tx1">
                    <a:lumMod val="65000"/>
                    <a:lumOff val="35000"/>
                  </a:schemeClr>
                </a:solidFill>
                <a:effectLst/>
              </a:rPr>
              <a:t>Now, let us see how to use @Autowired annotation on setter methods.</a:t>
            </a:r>
          </a:p>
        </p:txBody>
      </p:sp>
    </p:spTree>
    <p:extLst>
      <p:ext uri="{BB962C8B-B14F-4D97-AF65-F5344CB8AC3E}">
        <p14:creationId xmlns:p14="http://schemas.microsoft.com/office/powerpoint/2010/main" val="1439254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0DE3-5582-6E23-CDCF-43EDA0E67D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89B25C-6CA1-2CEB-226B-D1DA3D5BA974}"/>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A72EE562-C3B1-AED5-1F09-278F83B45D51}"/>
              </a:ext>
            </a:extLst>
          </p:cNvPr>
          <p:cNvSpPr txBox="1"/>
          <p:nvPr/>
        </p:nvSpPr>
        <p:spPr>
          <a:xfrm>
            <a:off x="989028" y="675356"/>
            <a:ext cx="10364771"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setter methods. This is called as </a:t>
            </a:r>
            <a:r>
              <a:rPr lang="en-US" sz="2000" b="1" dirty="0">
                <a:solidFill>
                  <a:schemeClr val="tx1">
                    <a:lumMod val="65000"/>
                    <a:lumOff val="35000"/>
                  </a:schemeClr>
                </a:solidFill>
              </a:rPr>
              <a:t>Setter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the setter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8D311-2D5C-365F-3605-AA859A474928}"/>
              </a:ext>
            </a:extLst>
          </p:cNvPr>
          <p:cNvSpPr txBox="1"/>
          <p:nvPr/>
        </p:nvSpPr>
        <p:spPr>
          <a:xfrm>
            <a:off x="641022" y="2166309"/>
            <a:ext cx="11293312"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void </a:t>
            </a:r>
            <a:r>
              <a:rPr lang="en-IN" dirty="0" err="1"/>
              <a:t>setCustomerLoginRepository</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317653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34C205-F5E0-0746-2DAF-B7E0E7564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119364-3A44-978A-6426-64A9DC1A8EC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A6A4BDAB-6630-9BC8-227D-A2BC86590819}"/>
              </a:ext>
            </a:extLst>
          </p:cNvPr>
          <p:cNvSpPr txBox="1"/>
          <p:nvPr/>
        </p:nvSpPr>
        <p:spPr>
          <a:xfrm>
            <a:off x="820130" y="670323"/>
            <a:ext cx="10750485" cy="5355312"/>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F25C710E-3759-9E34-8889-1EFC63BE2D65}"/>
              </a:ext>
            </a:extLst>
          </p:cNvPr>
          <p:cNvSpPr txBox="1"/>
          <p:nvPr/>
        </p:nvSpPr>
        <p:spPr>
          <a:xfrm>
            <a:off x="664980" y="6138802"/>
            <a:ext cx="11060783" cy="400110"/>
          </a:xfrm>
          <a:prstGeom prst="rect">
            <a:avLst/>
          </a:prstGeom>
          <a:noFill/>
        </p:spPr>
        <p:txBody>
          <a:bodyPr wrap="square">
            <a:spAutoFit/>
          </a:bodyPr>
          <a:lstStyle/>
          <a:p>
            <a:r>
              <a:rPr lang="en-US" sz="2000" dirty="0">
                <a:solidFill>
                  <a:schemeClr val="tx1">
                    <a:lumMod val="65000"/>
                    <a:lumOff val="35000"/>
                  </a:schemeClr>
                </a:solidFill>
              </a:rPr>
              <a:t>In above code snippet, the Spring IoC container will call setter method for injecting the dependency.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9339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434E-C21F-BFAD-5407-1B9A595FE0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90F6C1-8103-4292-A4C1-69A4C3A499F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6B433EDA-96C0-8E64-216F-0A456D65B056}"/>
              </a:ext>
            </a:extLst>
          </p:cNvPr>
          <p:cNvSpPr txBox="1"/>
          <p:nvPr/>
        </p:nvSpPr>
        <p:spPr>
          <a:xfrm>
            <a:off x="989029" y="590515"/>
            <a:ext cx="10228868"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constructor. This is called as </a:t>
            </a:r>
            <a:r>
              <a:rPr lang="en-US" sz="2000" b="1" dirty="0">
                <a:solidFill>
                  <a:schemeClr val="tx1">
                    <a:lumMod val="65000"/>
                    <a:lumOff val="35000"/>
                  </a:schemeClr>
                </a:solidFill>
              </a:rPr>
              <a:t>Constructor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constructor: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F34AC9-1AB2-B626-F7B7-DF089818D9BA}"/>
              </a:ext>
            </a:extLst>
          </p:cNvPr>
          <p:cNvSpPr txBox="1"/>
          <p:nvPr/>
        </p:nvSpPr>
        <p:spPr>
          <a:xfrm>
            <a:off x="983530" y="1996627"/>
            <a:ext cx="11208470"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 {</a:t>
            </a:r>
          </a:p>
          <a:p>
            <a:r>
              <a:rPr lang="en-IN" dirty="0"/>
              <a:t>        </a:t>
            </a:r>
            <a:r>
              <a:rPr lang="en-IN" dirty="0" err="1"/>
              <a:t>this.customerLoginRepository</a:t>
            </a:r>
            <a:r>
              <a:rPr lang="en-IN" dirty="0"/>
              <a:t> = </a:t>
            </a:r>
            <a:r>
              <a:rPr lang="en-IN" dirty="0" err="1"/>
              <a:t>customerLoginRepository</a:t>
            </a:r>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286539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AEF29-6F2F-8130-B7DD-97F0C58524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9DCDD-9027-9109-E5AC-7AA596DB06A0}"/>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8DBB17A-26C0-A309-DE15-35162EEE5C8B}"/>
              </a:ext>
            </a:extLst>
          </p:cNvPr>
          <p:cNvSpPr txBox="1"/>
          <p:nvPr/>
        </p:nvSpPr>
        <p:spPr>
          <a:xfrm>
            <a:off x="527902" y="889843"/>
            <a:ext cx="11566688" cy="5078313"/>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29A9008A-42AC-D88E-F7DA-6A62EADF40E7}"/>
              </a:ext>
            </a:extLst>
          </p:cNvPr>
          <p:cNvSpPr txBox="1"/>
          <p:nvPr/>
        </p:nvSpPr>
        <p:spPr>
          <a:xfrm>
            <a:off x="1221558" y="5987018"/>
            <a:ext cx="10970442" cy="400110"/>
          </a:xfrm>
          <a:prstGeom prst="rect">
            <a:avLst/>
          </a:prstGeom>
          <a:noFill/>
        </p:spPr>
        <p:txBody>
          <a:bodyPr wrap="square">
            <a:spAutoFit/>
          </a:bodyPr>
          <a:lstStyle/>
          <a:p>
            <a:r>
              <a:rPr lang="en-US" sz="2000" dirty="0">
                <a:solidFill>
                  <a:schemeClr val="tx1">
                    <a:lumMod val="65000"/>
                    <a:lumOff val="35000"/>
                  </a:schemeClr>
                </a:solidFill>
              </a:rPr>
              <a:t>In the above code snippet, the Spring IoC container will call constructor for injecting the dependency.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6970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5F302-06A9-883F-19FE-D755D81ED7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67E43-D491-CE74-2CEE-4634325EFC6F}"/>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B600D826-7932-636D-D99B-05AFAB96DB1E}"/>
              </a:ext>
            </a:extLst>
          </p:cNvPr>
          <p:cNvSpPr txBox="1"/>
          <p:nvPr/>
        </p:nvSpPr>
        <p:spPr>
          <a:xfrm>
            <a:off x="989029" y="541197"/>
            <a:ext cx="6099142" cy="523220"/>
          </a:xfrm>
          <a:prstGeom prst="rect">
            <a:avLst/>
          </a:prstGeom>
          <a:noFill/>
        </p:spPr>
        <p:txBody>
          <a:bodyPr wrap="square">
            <a:spAutoFit/>
          </a:bodyPr>
          <a:lstStyle/>
          <a:p>
            <a:r>
              <a:rPr lang="en-IN" sz="2800" b="1" dirty="0" err="1"/>
              <a:t>Autowiring</a:t>
            </a:r>
            <a:r>
              <a:rPr lang="en-IN" sz="2800" b="1" dirty="0"/>
              <a:t> - Demo </a:t>
            </a:r>
          </a:p>
        </p:txBody>
      </p:sp>
      <p:sp>
        <p:nvSpPr>
          <p:cNvPr id="7" name="TextBox 6">
            <a:extLst>
              <a:ext uri="{FF2B5EF4-FFF2-40B4-BE49-F238E27FC236}">
                <a16:creationId xmlns:a16="http://schemas.microsoft.com/office/drawing/2014/main" id="{12064AFF-A014-978B-F98C-61DD7A637AC3}"/>
              </a:ext>
            </a:extLst>
          </p:cNvPr>
          <p:cNvSpPr txBox="1"/>
          <p:nvPr/>
        </p:nvSpPr>
        <p:spPr>
          <a:xfrm>
            <a:off x="278091" y="1253841"/>
            <a:ext cx="11693950"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Customer Login user story using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and Java annotation based configuration.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Add the following Spring dependency and properties in pom.xml:</a:t>
            </a:r>
          </a:p>
        </p:txBody>
      </p:sp>
      <p:sp>
        <p:nvSpPr>
          <p:cNvPr id="9" name="TextBox 8">
            <a:extLst>
              <a:ext uri="{FF2B5EF4-FFF2-40B4-BE49-F238E27FC236}">
                <a16:creationId xmlns:a16="http://schemas.microsoft.com/office/drawing/2014/main" id="{C663DA0A-57D4-2976-CB71-0599E10E649D}"/>
              </a:ext>
            </a:extLst>
          </p:cNvPr>
          <p:cNvSpPr txBox="1"/>
          <p:nvPr/>
        </p:nvSpPr>
        <p:spPr>
          <a:xfrm>
            <a:off x="546754" y="3429000"/>
            <a:ext cx="11425287"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&gt;log4j-api&lt;/</a:t>
            </a:r>
            <a:r>
              <a:rPr lang="en-IN" dirty="0" err="1"/>
              <a:t>artifactId</a:t>
            </a:r>
            <a:r>
              <a:rPr lang="en-IN" dirty="0"/>
              <a:t>&gt;</a:t>
            </a:r>
          </a:p>
          <a:p>
            <a:r>
              <a:rPr lang="en-IN" dirty="0"/>
              <a:t>			&lt;version&gt;2.17.1&lt;/version&gt;</a:t>
            </a:r>
          </a:p>
          <a:p>
            <a:r>
              <a:rPr lang="en-IN" dirty="0"/>
              <a:t>		&lt;/dependency&gt;</a:t>
            </a:r>
          </a:p>
          <a:p>
            <a:r>
              <a:rPr lang="en-IN" dirty="0"/>
              <a:t>		</a:t>
            </a:r>
          </a:p>
        </p:txBody>
      </p:sp>
    </p:spTree>
    <p:extLst>
      <p:ext uri="{BB962C8B-B14F-4D97-AF65-F5344CB8AC3E}">
        <p14:creationId xmlns:p14="http://schemas.microsoft.com/office/powerpoint/2010/main" val="682453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D52C8-BEF5-4093-1DB1-AAAD1FAA3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B430-E1BB-11B6-616C-8556DF03FF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77901F0D-593B-D052-99CA-2FF32C11186B}"/>
              </a:ext>
            </a:extLst>
          </p:cNvPr>
          <p:cNvSpPr txBox="1"/>
          <p:nvPr/>
        </p:nvSpPr>
        <p:spPr>
          <a:xfrm>
            <a:off x="900259" y="720333"/>
            <a:ext cx="10383625" cy="3139321"/>
          </a:xfrm>
          <a:prstGeom prst="rect">
            <a:avLst/>
          </a:prstGeom>
          <a:noFill/>
        </p:spPr>
        <p:txBody>
          <a:bodyPr wrap="square">
            <a:spAutoFit/>
          </a:bodyPr>
          <a:lstStyle/>
          <a:p>
            <a:r>
              <a:rPr lang="en-IN" dirty="0"/>
              <a:t>&lt;dependency&gt;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&gt;log4j-core&lt;/</a:t>
            </a:r>
            <a:r>
              <a:rPr lang="en-IN" dirty="0" err="1"/>
              <a:t>artifactId</a:t>
            </a:r>
            <a:r>
              <a:rPr lang="en-IN" dirty="0"/>
              <a:t>&gt;</a:t>
            </a:r>
          </a:p>
          <a:p>
            <a:r>
              <a:rPr lang="en-IN" dirty="0"/>
              <a:t>			&lt;version&gt;2.17.1&lt;/version&gt;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
        <p:nvSpPr>
          <p:cNvPr id="7" name="TextBox 6">
            <a:extLst>
              <a:ext uri="{FF2B5EF4-FFF2-40B4-BE49-F238E27FC236}">
                <a16:creationId xmlns:a16="http://schemas.microsoft.com/office/drawing/2014/main" id="{28E5529B-0988-98B5-9ED8-5A1117708A1E}"/>
              </a:ext>
            </a:extLst>
          </p:cNvPr>
          <p:cNvSpPr txBox="1"/>
          <p:nvPr/>
        </p:nvSpPr>
        <p:spPr>
          <a:xfrm>
            <a:off x="164968" y="4069725"/>
            <a:ext cx="11741085"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com.hnd.dto</a:t>
            </a:r>
            <a:r>
              <a:rPr lang="en-US" sz="2000" dirty="0">
                <a:solidFill>
                  <a:schemeClr val="tx1">
                    <a:lumMod val="65000"/>
                    <a:lumOff val="35000"/>
                  </a:schemeClr>
                </a:solidFill>
              </a:rPr>
              <a:t>, and then create the following Java class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B96A7A6-6E17-0C4C-152B-5B6DC63A6B73}"/>
              </a:ext>
            </a:extLst>
          </p:cNvPr>
          <p:cNvSpPr txBox="1"/>
          <p:nvPr/>
        </p:nvSpPr>
        <p:spPr>
          <a:xfrm>
            <a:off x="582104" y="4469835"/>
            <a:ext cx="11019934" cy="2308324"/>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a:t>
            </a:r>
          </a:p>
          <a:p>
            <a:r>
              <a:rPr lang="en-IN" dirty="0"/>
              <a:t>		public String </a:t>
            </a:r>
            <a:r>
              <a:rPr lang="en-IN" dirty="0" err="1"/>
              <a:t>getLoginName</a:t>
            </a:r>
            <a:r>
              <a:rPr lang="en-IN" dirty="0"/>
              <a:t>() {</a:t>
            </a:r>
          </a:p>
          <a:p>
            <a:r>
              <a:rPr lang="en-IN" dirty="0"/>
              <a:t>			return </a:t>
            </a:r>
            <a:r>
              <a:rPr lang="en-IN" dirty="0" err="1"/>
              <a:t>loginName</a:t>
            </a:r>
            <a:r>
              <a:rPr lang="en-IN" dirty="0"/>
              <a:t>;</a:t>
            </a:r>
          </a:p>
          <a:p>
            <a:r>
              <a:rPr lang="en-IN" dirty="0"/>
              <a:t>		}</a:t>
            </a:r>
          </a:p>
          <a:p>
            <a:r>
              <a:rPr lang="en-IN" dirty="0"/>
              <a:t>		</a:t>
            </a:r>
          </a:p>
        </p:txBody>
      </p:sp>
    </p:spTree>
    <p:extLst>
      <p:ext uri="{BB962C8B-B14F-4D97-AF65-F5344CB8AC3E}">
        <p14:creationId xmlns:p14="http://schemas.microsoft.com/office/powerpoint/2010/main" val="70293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81E1F-4B0A-A905-6963-93EB4BC056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D79AE3-D1F2-F491-F32B-598809178BE2}"/>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04A00C1-BA5F-BD26-641E-8FD6B45FB8F1}"/>
              </a:ext>
            </a:extLst>
          </p:cNvPr>
          <p:cNvSpPr txBox="1"/>
          <p:nvPr/>
        </p:nvSpPr>
        <p:spPr>
          <a:xfrm>
            <a:off x="303229" y="977760"/>
            <a:ext cx="11585542" cy="3970318"/>
          </a:xfrm>
          <a:prstGeom prst="rect">
            <a:avLst/>
          </a:prstGeom>
          <a:noFill/>
        </p:spPr>
        <p:txBody>
          <a:bodyPr wrap="square">
            <a:spAutoFit/>
          </a:bodyPr>
          <a:lstStyle/>
          <a:p>
            <a:r>
              <a:rPr lang="en-IN" dirty="0"/>
              <a:t>public void </a:t>
            </a:r>
            <a:r>
              <a:rPr lang="en-IN" dirty="0" err="1"/>
              <a:t>setLoginName</a:t>
            </a:r>
            <a:r>
              <a:rPr lang="en-IN" dirty="0"/>
              <a:t>(String </a:t>
            </a:r>
            <a:r>
              <a:rPr lang="en-IN" dirty="0" err="1"/>
              <a:t>loginName</a:t>
            </a:r>
            <a:r>
              <a:rPr lang="en-IN" dirty="0"/>
              <a:t>) {</a:t>
            </a:r>
          </a:p>
          <a:p>
            <a:r>
              <a:rPr lang="en-IN" dirty="0"/>
              <a:t>			</a:t>
            </a:r>
            <a:r>
              <a:rPr lang="en-IN" dirty="0" err="1"/>
              <a:t>this.loginName</a:t>
            </a:r>
            <a:r>
              <a:rPr lang="en-IN" dirty="0"/>
              <a:t> = </a:t>
            </a:r>
            <a:r>
              <a:rPr lang="en-IN" dirty="0" err="1"/>
              <a:t>loginName</a:t>
            </a:r>
            <a:r>
              <a:rPr lang="en-IN" dirty="0"/>
              <a:t>;</a:t>
            </a:r>
          </a:p>
          <a:p>
            <a:r>
              <a:rPr lang="en-IN" dirty="0"/>
              <a:t>		}</a:t>
            </a:r>
          </a:p>
          <a:p>
            <a:r>
              <a:rPr lang="en-IN" dirty="0"/>
              <a:t>		public String </a:t>
            </a:r>
            <a:r>
              <a:rPr lang="en-IN" dirty="0" err="1"/>
              <a:t>getPassword</a:t>
            </a:r>
            <a:r>
              <a:rPr lang="en-IN" dirty="0"/>
              <a:t>() {</a:t>
            </a:r>
          </a:p>
          <a:p>
            <a:r>
              <a:rPr lang="en-IN" dirty="0"/>
              <a:t>			return password;</a:t>
            </a:r>
          </a:p>
          <a:p>
            <a:r>
              <a:rPr lang="en-IN" dirty="0"/>
              <a:t>		}</a:t>
            </a:r>
          </a:p>
          <a:p>
            <a:r>
              <a:rPr lang="en-IN" dirty="0"/>
              <a:t>		public void </a:t>
            </a:r>
            <a:r>
              <a:rPr lang="en-IN" dirty="0" err="1"/>
              <a:t>setPassword</a:t>
            </a:r>
            <a:r>
              <a:rPr lang="en-IN" dirty="0"/>
              <a:t>(String password) {</a:t>
            </a:r>
          </a:p>
          <a:p>
            <a:r>
              <a:rPr lang="en-IN" dirty="0"/>
              <a:t>			</a:t>
            </a:r>
            <a:r>
              <a:rPr lang="en-IN" dirty="0" err="1"/>
              <a:t>this.password</a:t>
            </a:r>
            <a:r>
              <a:rPr lang="en-IN" dirty="0"/>
              <a:t> = password;</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CustomerLoginDTO</a:t>
            </a:r>
            <a:r>
              <a:rPr lang="en-IN" dirty="0"/>
              <a:t> [</a:t>
            </a:r>
            <a:r>
              <a:rPr lang="en-IN" dirty="0" err="1"/>
              <a:t>loginName</a:t>
            </a:r>
            <a:r>
              <a:rPr lang="en-IN" dirty="0"/>
              <a:t>=" + </a:t>
            </a:r>
            <a:r>
              <a:rPr lang="en-IN" dirty="0" err="1"/>
              <a:t>loginName</a:t>
            </a:r>
            <a:r>
              <a:rPr lang="en-IN" dirty="0"/>
              <a:t> + ", password=" + password + "]";</a:t>
            </a:r>
          </a:p>
          <a:p>
            <a:r>
              <a:rPr lang="en-IN" dirty="0"/>
              <a:t>		}</a:t>
            </a:r>
          </a:p>
          <a:p>
            <a:r>
              <a:rPr lang="en-IN" dirty="0"/>
              <a:t>	}</a:t>
            </a:r>
          </a:p>
        </p:txBody>
      </p:sp>
      <p:sp>
        <p:nvSpPr>
          <p:cNvPr id="7" name="TextBox 6">
            <a:extLst>
              <a:ext uri="{FF2B5EF4-FFF2-40B4-BE49-F238E27FC236}">
                <a16:creationId xmlns:a16="http://schemas.microsoft.com/office/drawing/2014/main" id="{68B4A204-8725-C107-A076-BCA44876A860}"/>
              </a:ext>
            </a:extLst>
          </p:cNvPr>
          <p:cNvSpPr txBox="1"/>
          <p:nvPr/>
        </p:nvSpPr>
        <p:spPr>
          <a:xfrm>
            <a:off x="80127" y="5153807"/>
            <a:ext cx="1158554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989028" y="1818903"/>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293DD-A950-CDDF-6C73-C108CE4A5F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4D70-4726-40D0-35A6-CE3DA495E6A2}"/>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D48A7235-8F82-2DEF-928B-69128706054F}"/>
              </a:ext>
            </a:extLst>
          </p:cNvPr>
          <p:cNvSpPr txBox="1"/>
          <p:nvPr/>
        </p:nvSpPr>
        <p:spPr>
          <a:xfrm>
            <a:off x="862552" y="687686"/>
            <a:ext cx="104912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7" name="TextBox 6">
            <a:extLst>
              <a:ext uri="{FF2B5EF4-FFF2-40B4-BE49-F238E27FC236}">
                <a16:creationId xmlns:a16="http://schemas.microsoft.com/office/drawing/2014/main" id="{389353F6-A7EB-3186-2881-758A43D62B53}"/>
              </a:ext>
            </a:extLst>
          </p:cNvPr>
          <p:cNvSpPr txBox="1"/>
          <p:nvPr/>
        </p:nvSpPr>
        <p:spPr>
          <a:xfrm>
            <a:off x="261201" y="2379425"/>
            <a:ext cx="11693950"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DE4269A-B70F-847A-53EF-CD2B684E32AC}"/>
              </a:ext>
            </a:extLst>
          </p:cNvPr>
          <p:cNvSpPr txBox="1"/>
          <p:nvPr/>
        </p:nvSpPr>
        <p:spPr>
          <a:xfrm>
            <a:off x="498050" y="2749882"/>
            <a:ext cx="11693950" cy="4185761"/>
          </a:xfrm>
          <a:prstGeom prst="rect">
            <a:avLst/>
          </a:prstGeom>
          <a:noFill/>
        </p:spPr>
        <p:txBody>
          <a:bodyPr wrap="square">
            <a:spAutoFit/>
          </a:bodyPr>
          <a:lstStyle/>
          <a:p>
            <a:r>
              <a:rPr lang="en-IN" sz="1400" dirty="0"/>
              <a:t>package </a:t>
            </a:r>
            <a:r>
              <a:rPr lang="en-IN" sz="1400" dirty="0" err="1"/>
              <a:t>com.hnd.repository</a:t>
            </a:r>
            <a:r>
              <a:rPr lang="en-IN" sz="1400" dirty="0"/>
              <a:t>;</a:t>
            </a:r>
          </a:p>
          <a:p>
            <a:r>
              <a:rPr lang="en-IN" sz="1400" dirty="0"/>
              <a:t>import </a:t>
            </a:r>
            <a:r>
              <a:rPr lang="en-IN" sz="1400" dirty="0" err="1"/>
              <a:t>java.util.HashMap</a:t>
            </a:r>
            <a:r>
              <a:rPr lang="en-IN" sz="1400" dirty="0"/>
              <a:t>;</a:t>
            </a:r>
          </a:p>
          <a:p>
            <a:r>
              <a:rPr lang="en-IN" sz="1400" dirty="0"/>
              <a:t>import </a:t>
            </a:r>
            <a:r>
              <a:rPr lang="en-IN" sz="1400" dirty="0" err="1"/>
              <a:t>java.util.Map</a:t>
            </a:r>
            <a:r>
              <a:rPr lang="en-IN" sz="1400" dirty="0"/>
              <a:t>;</a:t>
            </a:r>
          </a:p>
          <a:p>
            <a:r>
              <a:rPr lang="en-IN" sz="1400" dirty="0"/>
              <a:t>import </a:t>
            </a:r>
            <a:r>
              <a:rPr lang="en-IN" sz="1400" dirty="0" err="1"/>
              <a:t>org.springframework.stereotype.Repository</a:t>
            </a:r>
            <a:r>
              <a:rPr lang="en-IN" sz="1400" dirty="0"/>
              <a:t>;</a:t>
            </a:r>
          </a:p>
          <a:p>
            <a:r>
              <a:rPr lang="en-IN" sz="1400" dirty="0"/>
              <a:t>import </a:t>
            </a:r>
            <a:r>
              <a:rPr lang="en-IN" sz="1400" dirty="0" err="1"/>
              <a:t>com.hnd.dto.CustomerLoginDTO</a:t>
            </a:r>
            <a:r>
              <a:rPr lang="en-IN" sz="1400" dirty="0"/>
              <a:t>;</a:t>
            </a:r>
          </a:p>
          <a:p>
            <a:r>
              <a:rPr lang="en-IN" sz="1400" dirty="0"/>
              <a:t>@Repository(value="customerLoginRepository")</a:t>
            </a:r>
          </a:p>
          <a:p>
            <a:r>
              <a:rPr lang="en-IN" sz="1400" dirty="0"/>
              <a:t>public class </a:t>
            </a:r>
            <a:r>
              <a:rPr lang="en-IN" sz="1400" dirty="0" err="1"/>
              <a:t>CustomerLoginRepositoryImpl</a:t>
            </a:r>
            <a:r>
              <a:rPr lang="en-IN" sz="1400" dirty="0"/>
              <a:t> implements </a:t>
            </a:r>
            <a:r>
              <a:rPr lang="en-IN" sz="1400" dirty="0" err="1"/>
              <a:t>CustomerLoginRepository</a:t>
            </a:r>
            <a:r>
              <a:rPr lang="en-IN" sz="1400" dirty="0"/>
              <a:t> {</a:t>
            </a:r>
          </a:p>
          <a:p>
            <a:r>
              <a:rPr lang="en-IN" sz="1400" dirty="0"/>
              <a:t>	public </a:t>
            </a:r>
            <a:r>
              <a:rPr lang="en-IN" sz="1400" dirty="0" err="1"/>
              <a:t>CustomerLoginDTO</a:t>
            </a:r>
            <a:r>
              <a:rPr lang="en-IN" sz="1400" dirty="0"/>
              <a:t> </a:t>
            </a:r>
            <a:r>
              <a:rPr lang="en-IN" sz="1400" dirty="0" err="1"/>
              <a:t>getCustomerLoginByLoginName</a:t>
            </a:r>
            <a:r>
              <a:rPr lang="en-IN" sz="1400" dirty="0"/>
              <a:t>(String </a:t>
            </a:r>
            <a:r>
              <a:rPr lang="en-IN" sz="1400" dirty="0" err="1"/>
              <a:t>loginName</a:t>
            </a:r>
            <a:r>
              <a:rPr lang="en-IN" sz="1400" dirty="0"/>
              <a:t>) {</a:t>
            </a:r>
          </a:p>
          <a:p>
            <a:r>
              <a:rPr lang="en-IN" sz="1400" dirty="0"/>
              <a:t>		Map&lt;String, String&gt; </a:t>
            </a:r>
            <a:r>
              <a:rPr lang="en-IN" sz="1400" dirty="0" err="1"/>
              <a:t>customerCredentials</a:t>
            </a:r>
            <a:r>
              <a:rPr lang="en-IN" sz="1400" dirty="0"/>
              <a:t> = new HashMap&lt;String, String&gt;();</a:t>
            </a:r>
          </a:p>
          <a:p>
            <a:r>
              <a:rPr lang="en-IN" sz="1400" dirty="0"/>
              <a:t>		</a:t>
            </a:r>
            <a:r>
              <a:rPr lang="en-IN" sz="1400" dirty="0" err="1"/>
              <a:t>customerCredentials.put</a:t>
            </a:r>
            <a:r>
              <a:rPr lang="en-IN" sz="1400" dirty="0"/>
              <a:t>("robin", "robin123");</a:t>
            </a:r>
          </a:p>
          <a:p>
            <a:r>
              <a:rPr lang="en-IN" sz="1400" dirty="0"/>
              <a:t>		</a:t>
            </a:r>
            <a:r>
              <a:rPr lang="en-IN" sz="1400" dirty="0" err="1"/>
              <a:t>customerCredentials.put</a:t>
            </a:r>
            <a:r>
              <a:rPr lang="en-IN" sz="1400" dirty="0"/>
              <a:t>("harry", "harry123");</a:t>
            </a:r>
          </a:p>
          <a:p>
            <a:r>
              <a:rPr lang="en-IN" sz="1400" dirty="0"/>
              <a:t>		</a:t>
            </a:r>
            <a:r>
              <a:rPr lang="en-IN" sz="1400" dirty="0" err="1"/>
              <a:t>customerCredentials.put</a:t>
            </a:r>
            <a:r>
              <a:rPr lang="en-IN" sz="1400" dirty="0"/>
              <a:t>("</a:t>
            </a:r>
            <a:r>
              <a:rPr lang="en-IN" sz="1400" dirty="0" err="1"/>
              <a:t>garry</a:t>
            </a:r>
            <a:r>
              <a:rPr lang="en-IN" sz="1400" dirty="0"/>
              <a:t>", "garry123");</a:t>
            </a:r>
          </a:p>
          <a:p>
            <a:r>
              <a:rPr lang="en-IN" sz="1400" dirty="0"/>
              <a:t>		</a:t>
            </a:r>
            <a:r>
              <a:rPr lang="en-IN" sz="1400" dirty="0" err="1"/>
              <a:t>customerCredentials.put</a:t>
            </a:r>
            <a:r>
              <a:rPr lang="en-IN" sz="1400" dirty="0"/>
              <a:t>("</a:t>
            </a:r>
            <a:r>
              <a:rPr lang="en-IN" sz="1400" dirty="0" err="1"/>
              <a:t>monica</a:t>
            </a:r>
            <a:r>
              <a:rPr lang="en-IN" sz="1400" dirty="0"/>
              <a:t>", "mocica123");</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a:t>
            </a:r>
            <a:r>
              <a:rPr lang="en-IN" sz="1400" dirty="0" err="1"/>
              <a:t>loginName</a:t>
            </a:r>
            <a:r>
              <a:rPr lang="en-IN" sz="1400" dirty="0"/>
              <a:t>);</a:t>
            </a:r>
          </a:p>
          <a:p>
            <a:r>
              <a:rPr lang="en-IN" sz="1400" dirty="0"/>
              <a:t>		</a:t>
            </a:r>
            <a:r>
              <a:rPr lang="en-IN" sz="1400" dirty="0" err="1"/>
              <a:t>customerLogin.setPassword</a:t>
            </a:r>
            <a:r>
              <a:rPr lang="en-IN" sz="1400" dirty="0"/>
              <a:t>(</a:t>
            </a:r>
            <a:r>
              <a:rPr lang="en-IN" sz="1400" dirty="0" err="1"/>
              <a:t>customerCredentials.get</a:t>
            </a:r>
            <a:r>
              <a:rPr lang="en-IN" sz="1400" dirty="0"/>
              <a:t>(</a:t>
            </a:r>
            <a:r>
              <a:rPr lang="en-IN" sz="1400" dirty="0" err="1"/>
              <a:t>loginName</a:t>
            </a:r>
            <a:r>
              <a:rPr lang="en-IN" sz="1400" dirty="0"/>
              <a:t>));</a:t>
            </a:r>
          </a:p>
          <a:p>
            <a:r>
              <a:rPr lang="en-IN" sz="1400" dirty="0"/>
              <a:t>		return </a:t>
            </a:r>
            <a:r>
              <a:rPr lang="en-IN" sz="1400" dirty="0" err="1"/>
              <a:t>customerLogin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25698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A1CF41-A7B3-A881-8D8B-02F4AB8CB6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4C14CE-036B-B145-92A8-DB51A373E2B3}"/>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EDDFE89D-DDBC-125B-8077-5C55CAAAEDD8}"/>
              </a:ext>
            </a:extLst>
          </p:cNvPr>
          <p:cNvSpPr txBox="1"/>
          <p:nvPr/>
        </p:nvSpPr>
        <p:spPr>
          <a:xfrm>
            <a:off x="871980" y="572380"/>
            <a:ext cx="1028935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com.hnd.service</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55905-BE63-BCE1-F6ED-E33A99EEC427}"/>
              </a:ext>
            </a:extLst>
          </p:cNvPr>
          <p:cNvSpPr txBox="1"/>
          <p:nvPr/>
        </p:nvSpPr>
        <p:spPr>
          <a:xfrm>
            <a:off x="391212" y="1120676"/>
            <a:ext cx="11514842"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2923D89-E640-8B3E-6115-63F7AD72E3D6}"/>
              </a:ext>
            </a:extLst>
          </p:cNvPr>
          <p:cNvSpPr txBox="1"/>
          <p:nvPr/>
        </p:nvSpPr>
        <p:spPr>
          <a:xfrm>
            <a:off x="871980" y="3059668"/>
            <a:ext cx="10968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FB27FB-BE68-8A29-6A40-719B104F948F}"/>
              </a:ext>
            </a:extLst>
          </p:cNvPr>
          <p:cNvSpPr txBox="1"/>
          <p:nvPr/>
        </p:nvSpPr>
        <p:spPr>
          <a:xfrm>
            <a:off x="391212" y="3644444"/>
            <a:ext cx="11554120"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p:txBody>
      </p:sp>
    </p:spTree>
    <p:extLst>
      <p:ext uri="{BB962C8B-B14F-4D97-AF65-F5344CB8AC3E}">
        <p14:creationId xmlns:p14="http://schemas.microsoft.com/office/powerpoint/2010/main" val="36682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C629B9-ED3F-C68E-6C96-86C705FED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FD57E3-7B6C-890F-5401-A749C31F79C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3DEC69C-EA68-F86C-38AC-C77BCBB55546}"/>
              </a:ext>
            </a:extLst>
          </p:cNvPr>
          <p:cNvSpPr txBox="1"/>
          <p:nvPr/>
        </p:nvSpPr>
        <p:spPr>
          <a:xfrm>
            <a:off x="838200" y="535166"/>
            <a:ext cx="11472421" cy="6186309"/>
          </a:xfrm>
          <a:prstGeom prst="rect">
            <a:avLst/>
          </a:prstGeom>
          <a:noFill/>
        </p:spPr>
        <p:txBody>
          <a:bodyPr wrap="square">
            <a:spAutoFit/>
          </a:bodyPr>
          <a:lstStyle/>
          <a:p>
            <a:r>
              <a:rPr lang="en-IN" dirty="0"/>
              <a:t>@Service(value="customerLoginService")</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Tree>
    <p:extLst>
      <p:ext uri="{BB962C8B-B14F-4D97-AF65-F5344CB8AC3E}">
        <p14:creationId xmlns:p14="http://schemas.microsoft.com/office/powerpoint/2010/main" val="1937932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5336A-5140-0330-8049-4EC73455E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4978BE-7516-8AA4-8CDB-A52D953F923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635F2075-4DD3-7CA0-B4F7-2869A4EA3C9C}"/>
              </a:ext>
            </a:extLst>
          </p:cNvPr>
          <p:cNvSpPr txBox="1"/>
          <p:nvPr/>
        </p:nvSpPr>
        <p:spPr>
          <a:xfrm>
            <a:off x="989028" y="600661"/>
            <a:ext cx="988950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and then create the following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7ED06E-551D-DCE7-865B-929FBD20045E}"/>
              </a:ext>
            </a:extLst>
          </p:cNvPr>
          <p:cNvSpPr txBox="1"/>
          <p:nvPr/>
        </p:nvSpPr>
        <p:spPr>
          <a:xfrm>
            <a:off x="914400" y="1305341"/>
            <a:ext cx="10439400"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return </a:t>
            </a:r>
            <a:r>
              <a:rPr lang="en-IN" dirty="0" err="1"/>
              <a:t>customerLoginService.authenticateCustomer</a:t>
            </a:r>
            <a:r>
              <a:rPr lang="en-IN" dirty="0"/>
              <a:t>(</a:t>
            </a:r>
            <a:r>
              <a:rPr lang="en-IN" dirty="0" err="1"/>
              <a:t>customerLogin</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98762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B113A4-C9E5-240F-8832-0E2F080AFF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412535-B9E8-8D5B-00CA-270ABEB63290}"/>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98A4CB5-2199-F859-3865-DFD9CC00FD01}"/>
              </a:ext>
            </a:extLst>
          </p:cNvPr>
          <p:cNvSpPr txBox="1"/>
          <p:nvPr/>
        </p:nvSpPr>
        <p:spPr>
          <a:xfrm>
            <a:off x="900259" y="610088"/>
            <a:ext cx="10270504"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and create following Java‐based bean configuration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109D245-28D8-0DEE-E805-25768E4C24FB}"/>
              </a:ext>
            </a:extLst>
          </p:cNvPr>
          <p:cNvSpPr txBox="1"/>
          <p:nvPr/>
        </p:nvSpPr>
        <p:spPr>
          <a:xfrm>
            <a:off x="391212" y="1700721"/>
            <a:ext cx="11118915"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org.springframework.context.annotation.PropertySource</a:t>
            </a:r>
            <a:r>
              <a:rPr lang="en-IN" dirty="0"/>
              <a:t>;</a:t>
            </a:r>
          </a:p>
          <a:p>
            <a:r>
              <a:rPr lang="en-IN" dirty="0"/>
              <a:t>@Configuration</a:t>
            </a:r>
          </a:p>
          <a:p>
            <a:r>
              <a:rPr lang="en-IN" dirty="0"/>
              <a:t>@PropertySource("classpath:messages.properties")</a:t>
            </a:r>
          </a:p>
          <a:p>
            <a:r>
              <a:rPr lang="en-IN" dirty="0"/>
              <a:t>@ComponentScan(basePackages="com.hnd.service </a:t>
            </a:r>
            <a:r>
              <a:rPr lang="en-IN" dirty="0" err="1"/>
              <a:t>com.hnd.repository</a:t>
            </a:r>
            <a:r>
              <a:rPr lang="en-IN" dirty="0"/>
              <a:t> </a:t>
            </a:r>
            <a:r>
              <a:rPr lang="en-IN" dirty="0" err="1"/>
              <a:t>com.hnd.controller</a:t>
            </a:r>
            <a:r>
              <a:rPr lang="en-IN" dirty="0"/>
              <a:t>")</a:t>
            </a:r>
          </a:p>
          <a:p>
            <a:r>
              <a:rPr lang="en-IN" dirty="0"/>
              <a:t>public class </a:t>
            </a:r>
            <a:r>
              <a:rPr lang="en-IN" dirty="0" err="1"/>
              <a:t>SpringConfig</a:t>
            </a:r>
            <a:r>
              <a:rPr lang="en-IN" dirty="0"/>
              <a:t> {</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306FDE10-E26F-0645-17C1-04B380FBC46E}"/>
              </a:ext>
            </a:extLst>
          </p:cNvPr>
          <p:cNvSpPr txBox="1"/>
          <p:nvPr/>
        </p:nvSpPr>
        <p:spPr>
          <a:xfrm>
            <a:off x="900258" y="4899623"/>
            <a:ext cx="11015221"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message.properties</a:t>
            </a:r>
            <a:r>
              <a:rPr lang="en-US" sz="2000" dirty="0">
                <a:solidFill>
                  <a:schemeClr val="tx1">
                    <a:lumMod val="65000"/>
                    <a:lumOff val="35000"/>
                  </a:schemeClr>
                </a:solidFill>
              </a:rPr>
              <a:t> file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FB2B4-F692-4A22-C922-29C958854865}"/>
              </a:ext>
            </a:extLst>
          </p:cNvPr>
          <p:cNvSpPr txBox="1"/>
          <p:nvPr/>
        </p:nvSpPr>
        <p:spPr>
          <a:xfrm>
            <a:off x="391211" y="5497318"/>
            <a:ext cx="11118915"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Tree>
    <p:extLst>
      <p:ext uri="{BB962C8B-B14F-4D97-AF65-F5344CB8AC3E}">
        <p14:creationId xmlns:p14="http://schemas.microsoft.com/office/powerpoint/2010/main" val="154846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B2E354-E6CB-A9EF-2208-E7F95D939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025CE4-2425-8C11-6022-A2101B20E58F}"/>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3B3DBB24-8495-E1E0-58DA-C148114FB3BA}"/>
              </a:ext>
            </a:extLst>
          </p:cNvPr>
          <p:cNvSpPr txBox="1"/>
          <p:nvPr/>
        </p:nvSpPr>
        <p:spPr>
          <a:xfrm>
            <a:off x="419493" y="892173"/>
            <a:ext cx="11128342" cy="1631216"/>
          </a:xfrm>
          <a:prstGeom prst="rect">
            <a:avLst/>
          </a:prstGeom>
          <a:noFill/>
        </p:spPr>
        <p:txBody>
          <a:bodyPr wrap="square">
            <a:spAutoFit/>
          </a:bodyPr>
          <a:lstStyle/>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Spring will configure log4j2 when the required dependency is added in pom.xml and also the log4j2.properties is added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package named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.ui</a:t>
            </a:r>
            <a:r>
              <a:rPr lang="en-US" sz="2000" dirty="0">
                <a:solidFill>
                  <a:schemeClr val="tx1">
                    <a:lumMod val="65000"/>
                    <a:lumOff val="35000"/>
                  </a:schemeClr>
                </a:solidFill>
                <a:effectLst/>
              </a:rPr>
              <a:t> and create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with the main method in it: </a:t>
            </a:r>
          </a:p>
        </p:txBody>
      </p:sp>
      <p:sp>
        <p:nvSpPr>
          <p:cNvPr id="7" name="TextBox 6">
            <a:extLst>
              <a:ext uri="{FF2B5EF4-FFF2-40B4-BE49-F238E27FC236}">
                <a16:creationId xmlns:a16="http://schemas.microsoft.com/office/drawing/2014/main" id="{4747FC42-1917-C2CD-D005-CB5E9D10B46B}"/>
              </a:ext>
            </a:extLst>
          </p:cNvPr>
          <p:cNvSpPr txBox="1"/>
          <p:nvPr/>
        </p:nvSpPr>
        <p:spPr>
          <a:xfrm>
            <a:off x="419493" y="2656850"/>
            <a:ext cx="11594969" cy="2862322"/>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org.springframework.core.env.Environment</a:t>
            </a:r>
            <a:r>
              <a:rPr lang="en-IN" dirty="0"/>
              <a:t>;</a:t>
            </a:r>
          </a:p>
          <a:p>
            <a:r>
              <a:rPr lang="en-IN" dirty="0"/>
              <a:t>import </a:t>
            </a:r>
            <a:r>
              <a:rPr lang="en-IN" dirty="0" err="1"/>
              <a:t>com.hnd.configuration.SpringConfig</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1378666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66A05-AE57-0306-E579-096CF0AF99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C26E56-C911-28D5-B0A0-75BE50ADD425}"/>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63CFFEED-EE43-63B7-F1E3-46FF1BC8B63A}"/>
              </a:ext>
            </a:extLst>
          </p:cNvPr>
          <p:cNvSpPr txBox="1"/>
          <p:nvPr/>
        </p:nvSpPr>
        <p:spPr>
          <a:xfrm>
            <a:off x="512190" y="724039"/>
            <a:ext cx="11679810" cy="5632311"/>
          </a:xfrm>
          <a:prstGeom prst="rect">
            <a:avLst/>
          </a:prstGeom>
          <a:noFill/>
        </p:spPr>
        <p:txBody>
          <a:bodyPr wrap="square">
            <a:spAutoFit/>
          </a:bodyPr>
          <a:lstStyle/>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throws Exception {</a:t>
            </a:r>
          </a:p>
          <a:p>
            <a:r>
              <a:rPr lang="en-IN" dirty="0"/>
              <a:t>		Environment environment=null;</a:t>
            </a:r>
          </a:p>
          <a:p>
            <a:r>
              <a:rPr lang="en-IN" dirty="0"/>
              <a:t>		</a:t>
            </a:r>
            <a:r>
              <a:rPr lang="en-IN" dirty="0" err="1"/>
              <a:t>ApplicationContext</a:t>
            </a:r>
            <a:r>
              <a:rPr lang="en-IN" dirty="0"/>
              <a:t> </a:t>
            </a:r>
            <a:r>
              <a:rPr lang="en-IN" dirty="0" err="1"/>
              <a:t>applicationContext</a:t>
            </a:r>
            <a:r>
              <a:rPr lang="en-IN" dirty="0"/>
              <a:t> =null;</a:t>
            </a:r>
          </a:p>
          <a:p>
            <a:r>
              <a:rPr lang="en-IN" dirty="0"/>
              <a:t>		try{</a:t>
            </a:r>
          </a:p>
          <a:p>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environment=</a:t>
            </a:r>
            <a:r>
              <a:rPr lang="en-IN" dirty="0" err="1"/>
              <a:t>applicationContext.getEnvironment</a:t>
            </a:r>
            <a:r>
              <a:rPr lang="en-IN" dirty="0"/>
              <a:t>();</a:t>
            </a:r>
          </a:p>
          <a:p>
            <a:r>
              <a:rPr lang="en-IN" dirty="0"/>
              <a:t>			</a:t>
            </a:r>
            <a:r>
              <a:rPr lang="en-IN" dirty="0" err="1"/>
              <a:t>CustomerLoginController</a:t>
            </a:r>
            <a:r>
              <a:rPr lang="en-IN" dirty="0"/>
              <a:t> </a:t>
            </a:r>
            <a:r>
              <a:rPr lang="en-IN" dirty="0" err="1"/>
              <a:t>customerLoginController</a:t>
            </a:r>
            <a:r>
              <a:rPr lang="en-IN" dirty="0"/>
              <a:t> = </a:t>
            </a:r>
            <a:r>
              <a:rPr lang="en-IN" dirty="0" err="1"/>
              <a:t>applicationContext</a:t>
            </a:r>
            <a:endParaRPr lang="en-IN" dirty="0"/>
          </a:p>
          <a:p>
            <a:r>
              <a:rPr lang="en-IN" dirty="0"/>
              <a:t>					.</a:t>
            </a:r>
            <a:r>
              <a:rPr lang="en-IN" dirty="0" err="1"/>
              <a:t>getBean</a:t>
            </a:r>
            <a:r>
              <a:rPr lang="en-IN" dirty="0"/>
              <a:t>(</a:t>
            </a:r>
            <a:r>
              <a:rPr lang="en-IN" dirty="0" err="1"/>
              <a:t>CustomerLoginController.class</a:t>
            </a:r>
            <a:r>
              <a:rPr lang="en-IN" dirty="0"/>
              <a:t>);</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525045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81653-D626-8305-3776-AB56B9BE06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5D4DC1-9640-2A7A-43F0-3B2D3DF71E42}"/>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BF684A8A-B6A2-6C80-DE86-A42E46740E8D}"/>
              </a:ext>
            </a:extLst>
          </p:cNvPr>
          <p:cNvSpPr txBox="1"/>
          <p:nvPr/>
        </p:nvSpPr>
        <p:spPr>
          <a:xfrm>
            <a:off x="871980" y="710161"/>
            <a:ext cx="10666428" cy="1631216"/>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a:t>
            </a:r>
            <a:r>
              <a:rPr lang="en-US" sz="2000" dirty="0" err="1">
                <a:solidFill>
                  <a:schemeClr val="tx1">
                    <a:lumMod val="65000"/>
                    <a:lumOff val="35000"/>
                  </a:schemeClr>
                </a:solidFill>
              </a:rPr>
              <a:t>implented</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Run the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created in the previous step. You will get the following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valid input, the output will be logged in console as: </a:t>
            </a:r>
          </a:p>
        </p:txBody>
      </p:sp>
      <p:pic>
        <p:nvPicPr>
          <p:cNvPr id="7" name="Picture 6">
            <a:extLst>
              <a:ext uri="{FF2B5EF4-FFF2-40B4-BE49-F238E27FC236}">
                <a16:creationId xmlns:a16="http://schemas.microsoft.com/office/drawing/2014/main" id="{DD7D7EC1-D0F2-5237-0CC8-84AA743E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69" y="2500427"/>
            <a:ext cx="3536345" cy="928573"/>
          </a:xfrm>
          <a:prstGeom prst="rect">
            <a:avLst/>
          </a:prstGeom>
        </p:spPr>
      </p:pic>
      <p:sp>
        <p:nvSpPr>
          <p:cNvPr id="9" name="TextBox 8">
            <a:extLst>
              <a:ext uri="{FF2B5EF4-FFF2-40B4-BE49-F238E27FC236}">
                <a16:creationId xmlns:a16="http://schemas.microsoft.com/office/drawing/2014/main" id="{4C337F40-E705-3F5F-2157-E6138FB5323B}"/>
              </a:ext>
            </a:extLst>
          </p:cNvPr>
          <p:cNvSpPr txBox="1"/>
          <p:nvPr/>
        </p:nvSpPr>
        <p:spPr>
          <a:xfrm>
            <a:off x="989029" y="3727457"/>
            <a:ext cx="6099142" cy="400110"/>
          </a:xfrm>
          <a:prstGeom prst="rect">
            <a:avLst/>
          </a:prstGeom>
          <a:noFill/>
        </p:spPr>
        <p:txBody>
          <a:bodyPr wrap="square">
            <a:spAutoFit/>
          </a:bodyPr>
          <a:lstStyle/>
          <a:p>
            <a:r>
              <a:rPr lang="en-US" sz="2000" dirty="0">
                <a:solidFill>
                  <a:schemeClr val="tx1">
                    <a:lumMod val="65000"/>
                    <a:lumOff val="35000"/>
                  </a:schemeClr>
                </a:solidFill>
              </a:rPr>
              <a:t>For invalid input, the output will be logged in console as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56E66A43-6560-19CE-ED48-567A402D8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68" y="4661523"/>
            <a:ext cx="3536345" cy="996260"/>
          </a:xfrm>
          <a:prstGeom prst="rect">
            <a:avLst/>
          </a:prstGeom>
        </p:spPr>
      </p:pic>
    </p:spTree>
    <p:extLst>
      <p:ext uri="{BB962C8B-B14F-4D97-AF65-F5344CB8AC3E}">
        <p14:creationId xmlns:p14="http://schemas.microsoft.com/office/powerpoint/2010/main" val="252968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2BCC30-72EE-149F-F4ED-BF7A89ED5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E7C9D5-3ADB-429E-69A9-885D59B717E3}"/>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1EE4F833-F462-0B86-B901-439751CB13E9}"/>
              </a:ext>
            </a:extLst>
          </p:cNvPr>
          <p:cNvSpPr txBox="1"/>
          <p:nvPr/>
        </p:nvSpPr>
        <p:spPr>
          <a:xfrm>
            <a:off x="890833" y="569478"/>
            <a:ext cx="6099142" cy="523220"/>
          </a:xfrm>
          <a:prstGeom prst="rect">
            <a:avLst/>
          </a:prstGeom>
          <a:noFill/>
        </p:spPr>
        <p:txBody>
          <a:bodyPr wrap="square">
            <a:spAutoFit/>
          </a:bodyPr>
          <a:lstStyle/>
          <a:p>
            <a:r>
              <a:rPr lang="en-US" sz="2800" b="1" dirty="0"/>
              <a:t>Best Practices in Spring Framework </a:t>
            </a:r>
          </a:p>
        </p:txBody>
      </p:sp>
      <p:sp>
        <p:nvSpPr>
          <p:cNvPr id="7" name="TextBox 6">
            <a:extLst>
              <a:ext uri="{FF2B5EF4-FFF2-40B4-BE49-F238E27FC236}">
                <a16:creationId xmlns:a16="http://schemas.microsoft.com/office/drawing/2014/main" id="{77521149-9382-A485-DE68-0CD4ABBA0BC6}"/>
              </a:ext>
            </a:extLst>
          </p:cNvPr>
          <p:cNvSpPr txBox="1"/>
          <p:nvPr/>
        </p:nvSpPr>
        <p:spPr>
          <a:xfrm>
            <a:off x="164968" y="1268526"/>
            <a:ext cx="11373439" cy="193899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developing with Spring Framework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only managed beans and avoid directly instantiating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would have already noticed that we have not directly instantiated a class when it is used as a managed bean as instantiating it directly using the </a:t>
            </a:r>
            <a:r>
              <a:rPr lang="en-US" sz="2000" b="1" dirty="0">
                <a:solidFill>
                  <a:schemeClr val="tx1">
                    <a:lumMod val="65000"/>
                    <a:lumOff val="35000"/>
                  </a:schemeClr>
                </a:solidFill>
                <a:effectLst/>
              </a:rPr>
              <a:t>new </a:t>
            </a:r>
            <a:r>
              <a:rPr lang="en-US" sz="2000" dirty="0">
                <a:solidFill>
                  <a:schemeClr val="tx1">
                    <a:lumMod val="65000"/>
                    <a:lumOff val="35000"/>
                  </a:schemeClr>
                </a:solidFill>
                <a:effectLst/>
              </a:rPr>
              <a:t>is considered to be a</a:t>
            </a:r>
            <a:r>
              <a:rPr lang="en-US" sz="2000" b="1" dirty="0">
                <a:solidFill>
                  <a:schemeClr val="tx1">
                    <a:lumMod val="65000"/>
                    <a:lumOff val="35000"/>
                  </a:schemeClr>
                </a:solidFill>
                <a:effectLst/>
              </a:rPr>
              <a:t> bad practice</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06C46C9A-E2D9-521A-8B41-8135067978EA}"/>
              </a:ext>
            </a:extLst>
          </p:cNvPr>
          <p:cNvSpPr txBox="1"/>
          <p:nvPr/>
        </p:nvSpPr>
        <p:spPr>
          <a:xfrm>
            <a:off x="253738" y="3494028"/>
            <a:ext cx="11684524" cy="2862322"/>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t>
            </a:r>
          </a:p>
          <a:p>
            <a:r>
              <a:rPr lang="en-IN" dirty="0"/>
              <a:t>    //This is a bad practice and should be avoided	</a:t>
            </a:r>
          </a:p>
          <a:p>
            <a:r>
              <a:rPr lang="en-IN" dirty="0"/>
              <a:t>    private </a:t>
            </a:r>
            <a:r>
              <a:rPr lang="en-IN" dirty="0" err="1"/>
              <a:t>CustomerLoginService</a:t>
            </a:r>
            <a:r>
              <a:rPr lang="en-IN" dirty="0"/>
              <a:t> </a:t>
            </a:r>
            <a:r>
              <a:rPr lang="en-IN" dirty="0" err="1"/>
              <a:t>customerLoginService</a:t>
            </a:r>
            <a:r>
              <a:rPr lang="en-IN" dirty="0"/>
              <a:t> = new </a:t>
            </a:r>
            <a:r>
              <a:rPr lang="en-IN" dirty="0" err="1"/>
              <a:t>CustomerLoginServiceImpl</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Tree>
    <p:extLst>
      <p:ext uri="{BB962C8B-B14F-4D97-AF65-F5344CB8AC3E}">
        <p14:creationId xmlns:p14="http://schemas.microsoft.com/office/powerpoint/2010/main" val="2815878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ECA75-D191-0C57-3B7D-3FE28D9AF5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56AF83-4BD9-56C8-0ECA-BDF736BCE0E6}"/>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3B2C5E3A-B84A-6715-1698-F3F2C48816B2}"/>
              </a:ext>
            </a:extLst>
          </p:cNvPr>
          <p:cNvSpPr txBox="1"/>
          <p:nvPr/>
        </p:nvSpPr>
        <p:spPr>
          <a:xfrm>
            <a:off x="900258" y="599223"/>
            <a:ext cx="10453541" cy="2554545"/>
          </a:xfrm>
          <a:prstGeom prst="rect">
            <a:avLst/>
          </a:prstGeom>
          <a:noFill/>
        </p:spPr>
        <p:txBody>
          <a:bodyPr wrap="square">
            <a:spAutoFit/>
          </a:bodyPr>
          <a:lstStyle/>
          <a:p>
            <a:r>
              <a:rPr lang="en-US" sz="2000" dirty="0">
                <a:solidFill>
                  <a:schemeClr val="tx1">
                    <a:lumMod val="65000"/>
                    <a:lumOff val="35000"/>
                  </a:schemeClr>
                </a:solidFill>
                <a:effectLst/>
              </a:rPr>
              <a:t>What could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class is used to instantiate a managed bean in Spring, it benefits from different features of the framework. For example, each bean in Spring is a component and it can take advantage of all services. Also, the bean is eligible for injection into other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as a best practice, </a:t>
            </a:r>
            <a:r>
              <a:rPr lang="en-US" sz="2000" b="1" dirty="0">
                <a:solidFill>
                  <a:schemeClr val="tx1">
                    <a:lumMod val="65000"/>
                    <a:lumOff val="35000"/>
                  </a:schemeClr>
                </a:solidFill>
                <a:effectLst/>
              </a:rPr>
              <a:t>use only managed beans</a:t>
            </a:r>
            <a:r>
              <a:rPr lang="en-US" sz="2000" dirty="0">
                <a:solidFill>
                  <a:schemeClr val="tx1">
                    <a:lumMod val="65000"/>
                    <a:lumOff val="35000"/>
                  </a:schemeClr>
                </a:solidFill>
                <a:effectLst/>
              </a:rPr>
              <a:t>. Thus, the developers have to rely on injecting the bean.</a:t>
            </a:r>
          </a:p>
        </p:txBody>
      </p:sp>
      <p:sp>
        <p:nvSpPr>
          <p:cNvPr id="7" name="TextBox 6">
            <a:extLst>
              <a:ext uri="{FF2B5EF4-FFF2-40B4-BE49-F238E27FC236}">
                <a16:creationId xmlns:a16="http://schemas.microsoft.com/office/drawing/2014/main" id="{F4F3C5C4-1A30-7BA6-E523-5A4DBE50F773}"/>
              </a:ext>
            </a:extLst>
          </p:cNvPr>
          <p:cNvSpPr txBox="1"/>
          <p:nvPr/>
        </p:nvSpPr>
        <p:spPr>
          <a:xfrm>
            <a:off x="400639" y="3305155"/>
            <a:ext cx="11543122" cy="2585323"/>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
        <p:nvSpPr>
          <p:cNvPr id="9" name="TextBox 8">
            <a:extLst>
              <a:ext uri="{FF2B5EF4-FFF2-40B4-BE49-F238E27FC236}">
                <a16:creationId xmlns:a16="http://schemas.microsoft.com/office/drawing/2014/main" id="{A19EE542-B5C7-52AC-0BFF-C20ADD086F90}"/>
              </a:ext>
            </a:extLst>
          </p:cNvPr>
          <p:cNvSpPr txBox="1"/>
          <p:nvPr/>
        </p:nvSpPr>
        <p:spPr>
          <a:xfrm>
            <a:off x="400639" y="5938748"/>
            <a:ext cx="11390722" cy="400110"/>
          </a:xfrm>
          <a:prstGeom prst="rect">
            <a:avLst/>
          </a:prstGeom>
          <a:noFill/>
        </p:spPr>
        <p:txBody>
          <a:bodyPr wrap="square">
            <a:spAutoFit/>
          </a:bodyPr>
          <a:lstStyle/>
          <a:p>
            <a:r>
              <a:rPr lang="en-US" sz="2000" dirty="0">
                <a:solidFill>
                  <a:schemeClr val="tx1">
                    <a:lumMod val="65000"/>
                    <a:lumOff val="35000"/>
                  </a:schemeClr>
                </a:solidFill>
              </a:rPr>
              <a:t>Whenever different instances of the same class is needed, Spring bean can be scoped as prototype.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331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9" y="1142666"/>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D8AC-6C62-C358-CF54-286B13ADD837}"/>
              </a:ext>
            </a:extLst>
          </p:cNvPr>
          <p:cNvSpPr>
            <a:spLocks noGrp="1"/>
          </p:cNvSpPr>
          <p:nvPr>
            <p:ph type="title"/>
          </p:nvPr>
        </p:nvSpPr>
        <p:spPr/>
        <p:txBody>
          <a:bodyPr/>
          <a:lstStyle/>
          <a:p>
            <a:pPr algn="ctr"/>
            <a:r>
              <a:rPr lang="en-IN" b="1" dirty="0"/>
              <a:t>Introduction to </a:t>
            </a:r>
            <a:r>
              <a:rPr lang="en-IN" b="1" dirty="0" err="1"/>
              <a:t>SpringBoot</a:t>
            </a:r>
            <a:endParaRPr lang="en-IN" b="1" dirty="0"/>
          </a:p>
        </p:txBody>
      </p:sp>
      <p:sp>
        <p:nvSpPr>
          <p:cNvPr id="3" name="Content Placeholder 2">
            <a:extLst>
              <a:ext uri="{FF2B5EF4-FFF2-40B4-BE49-F238E27FC236}">
                <a16:creationId xmlns:a16="http://schemas.microsoft.com/office/drawing/2014/main" id="{2DB4D9B9-1656-87C4-CA7B-3B81A1D9F0D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effectLst/>
              </a:rPr>
              <a:t>You have learnt that Spring is a lightweight framework for developing enterprise Java applications but using Spring for application development is challenging for developer because of the following reasons which reduces the productivity and increases the development time:</a:t>
            </a:r>
          </a:p>
          <a:p>
            <a:pPr marL="0" indent="0">
              <a:buNone/>
            </a:pPr>
            <a:endParaRPr lang="en-US" sz="2000" dirty="0">
              <a:solidFill>
                <a:schemeClr val="tx1">
                  <a:lumMod val="65000"/>
                  <a:lumOff val="35000"/>
                </a:schemeClr>
              </a:solidFill>
              <a:effectLst/>
            </a:endParaRPr>
          </a:p>
          <a:p>
            <a:pPr marL="0" indent="0">
              <a:buNone/>
            </a:pPr>
            <a:r>
              <a:rPr lang="en-US" sz="2000" b="1" dirty="0">
                <a:solidFill>
                  <a:schemeClr val="tx1">
                    <a:lumMod val="65000"/>
                    <a:lumOff val="35000"/>
                  </a:schemeClr>
                </a:solidFill>
                <a:effectLst/>
              </a:rPr>
              <a:t>1. Configuration</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You have seen that Spring application requires lot of configuration. This configuration also needs to be overridden for different environments like production, development, testing, etc.  For example, the database used by testing team may be different from the one used by development team. So, we have to spend lot of time in writing configuration instead of writing application logic for solving the business problems. </a:t>
            </a:r>
          </a:p>
          <a:p>
            <a:pPr marL="0" indent="0">
              <a:buNone/>
            </a:pPr>
            <a:endParaRPr lang="en-IN" sz="2000" dirty="0"/>
          </a:p>
        </p:txBody>
      </p:sp>
      <p:sp>
        <p:nvSpPr>
          <p:cNvPr id="4" name="Footer Placeholder 3">
            <a:extLst>
              <a:ext uri="{FF2B5EF4-FFF2-40B4-BE49-F238E27FC236}">
                <a16:creationId xmlns:a16="http://schemas.microsoft.com/office/drawing/2014/main" id="{243BFAEE-87F4-5BB5-5A04-F6E0B3CFC94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84715F-69CC-EFEA-FE3A-E4219DA1CA1E}"/>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64561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6AF1F-F2C5-086C-8123-B451419DEC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0E914-8060-D7E1-CBDE-499150B73176}"/>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7" name="TextBox 6">
            <a:extLst>
              <a:ext uri="{FF2B5EF4-FFF2-40B4-BE49-F238E27FC236}">
                <a16:creationId xmlns:a16="http://schemas.microsoft.com/office/drawing/2014/main" id="{72415F73-46B9-52C5-FE41-B62756A29325}"/>
              </a:ext>
            </a:extLst>
          </p:cNvPr>
          <p:cNvSpPr txBox="1"/>
          <p:nvPr/>
        </p:nvSpPr>
        <p:spPr>
          <a:xfrm>
            <a:off x="721150" y="705100"/>
            <a:ext cx="10902099" cy="3170099"/>
          </a:xfrm>
          <a:prstGeom prst="rect">
            <a:avLst/>
          </a:prstGeom>
          <a:noFill/>
        </p:spPr>
        <p:txBody>
          <a:bodyPr wrap="square">
            <a:spAutoFit/>
          </a:bodyPr>
          <a:lstStyle/>
          <a:p>
            <a:r>
              <a:rPr lang="en-US" sz="2000" b="1" dirty="0">
                <a:solidFill>
                  <a:schemeClr val="tx1">
                    <a:lumMod val="65000"/>
                    <a:lumOff val="35000"/>
                  </a:schemeClr>
                </a:solidFill>
                <a:effectLst/>
              </a:rPr>
              <a:t>2. Project Dependency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you develop a Spring application, you have to search for all compatible dependencies for the Spring version that you are using and then manually configure them. If wrong version of dependencies is selected, then it will be an uphill task to solve this problem. Also, for every new feature added to the application, the appropriate dependency needs to be identified and added.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these reduce the productivity.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would be much more better if the productivity could be improved by using a better framework.</a:t>
            </a:r>
          </a:p>
          <a:p>
            <a:r>
              <a:rPr lang="en-US" sz="2000" dirty="0">
                <a:solidFill>
                  <a:schemeClr val="tx1">
                    <a:lumMod val="65000"/>
                    <a:lumOff val="35000"/>
                  </a:schemeClr>
                </a:solidFill>
                <a:effectLst/>
              </a:rPr>
              <a:t>Such a framework is </a:t>
            </a:r>
            <a:r>
              <a:rPr lang="en-US" sz="2000" b="1" dirty="0">
                <a:solidFill>
                  <a:schemeClr val="tx1">
                    <a:lumMod val="65000"/>
                    <a:lumOff val="35000"/>
                  </a:schemeClr>
                </a:solidFill>
                <a:effectLst/>
              </a:rPr>
              <a:t>Spring Boot</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BBA55D36-FB4F-AA1A-F50D-066ECA77800D}"/>
              </a:ext>
            </a:extLst>
          </p:cNvPr>
          <p:cNvSpPr txBox="1"/>
          <p:nvPr/>
        </p:nvSpPr>
        <p:spPr>
          <a:xfrm>
            <a:off x="721149" y="4121575"/>
            <a:ext cx="11222611" cy="2246769"/>
          </a:xfrm>
          <a:prstGeom prst="rect">
            <a:avLst/>
          </a:prstGeom>
          <a:noFill/>
        </p:spPr>
        <p:txBody>
          <a:bodyPr wrap="square">
            <a:spAutoFit/>
          </a:bodyPr>
          <a:lstStyle/>
          <a:p>
            <a:r>
              <a:rPr lang="en-US" sz="2000" dirty="0">
                <a:solidFill>
                  <a:schemeClr val="tx1">
                    <a:lumMod val="65000"/>
                    <a:lumOff val="35000"/>
                  </a:schemeClr>
                </a:solidFill>
                <a:effectLst/>
              </a:rPr>
              <a:t>Spring Boot is a framework built on the top Spring framework that helps developers build Spring-based applications quickly and easily. The main goal of Spring Boot is to quickly create Spring-based applications without requiring developers to write the same boilerplate configuration again and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 does it 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works because of following reasons:</a:t>
            </a:r>
          </a:p>
        </p:txBody>
      </p:sp>
    </p:spTree>
    <p:extLst>
      <p:ext uri="{BB962C8B-B14F-4D97-AF65-F5344CB8AC3E}">
        <p14:creationId xmlns:p14="http://schemas.microsoft.com/office/powerpoint/2010/main" val="896714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7C8F9-BFDF-502F-F715-FA9DA4883F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E5DBEE-51BB-83FE-E6A1-6D006DEDFEC9}"/>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20EE4A3-AB3F-5280-5A8A-86D9330640E5}"/>
              </a:ext>
            </a:extLst>
          </p:cNvPr>
          <p:cNvSpPr txBox="1"/>
          <p:nvPr/>
        </p:nvSpPr>
        <p:spPr>
          <a:xfrm>
            <a:off x="989028" y="804456"/>
            <a:ext cx="10596513" cy="4708981"/>
          </a:xfrm>
          <a:prstGeom prst="rect">
            <a:avLst/>
          </a:prstGeom>
          <a:noFill/>
        </p:spPr>
        <p:txBody>
          <a:bodyPr wrap="square">
            <a:spAutoFit/>
          </a:bodyPr>
          <a:lstStyle/>
          <a:p>
            <a:r>
              <a:rPr lang="en-US" sz="2000" b="1" dirty="0">
                <a:solidFill>
                  <a:schemeClr val="tx1">
                    <a:lumMod val="65000"/>
                    <a:lumOff val="35000"/>
                  </a:schemeClr>
                </a:solidFill>
                <a:effectLst/>
              </a:rPr>
              <a:t>1. Spring Boot is opinionated framework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forms opinions.  It means that Spring Boot has some sensible defaults which you can use to quickly build your application. For example, Spring Boot uses embedded Tomcat as the default web container.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Spring Boot is customizable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Though Spring Boot has its defaults, you can easily customize it at any time during your development based on your need.  For example, if you prefer log4j for logging over Spring Boot built-in logging support, then you can easily make dependency change in your pom.xml file to replace the default logger with log4j dependencies.</a:t>
            </a:r>
          </a:p>
          <a:p>
            <a:r>
              <a:rPr lang="en-US" sz="2000" dirty="0">
                <a:solidFill>
                  <a:schemeClr val="tx1">
                    <a:lumMod val="65000"/>
                    <a:lumOff val="35000"/>
                  </a:schemeClr>
                </a:solidFill>
                <a:effectLst/>
              </a:rPr>
              <a:t>The main features of Spring Boot are as follows:</a:t>
            </a:r>
          </a:p>
          <a:p>
            <a:pPr>
              <a:buFont typeface="Arial" panose="020B0604020202020204" pitchFamily="34" charset="0"/>
              <a:buChar char="•"/>
            </a:pPr>
            <a:r>
              <a:rPr lang="en-US" sz="2000" dirty="0">
                <a:solidFill>
                  <a:schemeClr val="tx1">
                    <a:lumMod val="65000"/>
                    <a:lumOff val="35000"/>
                  </a:schemeClr>
                </a:solidFill>
                <a:effectLst/>
              </a:rPr>
              <a:t>Starter Dependencies</a:t>
            </a:r>
          </a:p>
          <a:p>
            <a:pPr>
              <a:buFont typeface="Arial" panose="020B0604020202020204" pitchFamily="34" charset="0"/>
              <a:buChar char="•"/>
            </a:pPr>
            <a:r>
              <a:rPr lang="en-US" sz="2000" dirty="0">
                <a:solidFill>
                  <a:schemeClr val="tx1">
                    <a:lumMod val="65000"/>
                    <a:lumOff val="35000"/>
                  </a:schemeClr>
                </a:solidFill>
                <a:effectLst/>
              </a:rPr>
              <a:t>Automatic Configuration</a:t>
            </a:r>
          </a:p>
          <a:p>
            <a:pPr>
              <a:buFont typeface="Arial" panose="020B0604020202020204" pitchFamily="34" charset="0"/>
              <a:buChar char="•"/>
            </a:pPr>
            <a:r>
              <a:rPr lang="en-US" sz="2000" dirty="0">
                <a:solidFill>
                  <a:schemeClr val="tx1">
                    <a:lumMod val="65000"/>
                    <a:lumOff val="35000"/>
                  </a:schemeClr>
                </a:solidFill>
                <a:effectLst/>
              </a:rPr>
              <a:t>Spring Boot Actuator</a:t>
            </a:r>
          </a:p>
          <a:p>
            <a:pPr>
              <a:buFont typeface="Arial" panose="020B0604020202020204" pitchFamily="34" charset="0"/>
              <a:buChar char="•"/>
            </a:pPr>
            <a:r>
              <a:rPr lang="en-US" sz="2000" dirty="0">
                <a:solidFill>
                  <a:schemeClr val="tx1">
                    <a:lumMod val="65000"/>
                    <a:lumOff val="35000"/>
                  </a:schemeClr>
                </a:solidFill>
                <a:effectLst/>
              </a:rPr>
              <a:t>Embedded Servlet Container</a:t>
            </a:r>
          </a:p>
        </p:txBody>
      </p:sp>
    </p:spTree>
    <p:extLst>
      <p:ext uri="{BB962C8B-B14F-4D97-AF65-F5344CB8AC3E}">
        <p14:creationId xmlns:p14="http://schemas.microsoft.com/office/powerpoint/2010/main" val="3831449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6EB4E-E2A0-8BCB-5865-ADF5B39D8E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99E83-79FE-FFB4-31A8-23A29C7C4A69}"/>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0D2C5B5E-0B98-CE9E-CFE0-366A18432158}"/>
              </a:ext>
            </a:extLst>
          </p:cNvPr>
          <p:cNvSpPr txBox="1"/>
          <p:nvPr/>
        </p:nvSpPr>
        <p:spPr>
          <a:xfrm>
            <a:off x="900260" y="762382"/>
            <a:ext cx="10543880" cy="1938992"/>
          </a:xfrm>
          <a:prstGeom prst="rect">
            <a:avLst/>
          </a:prstGeom>
          <a:noFill/>
        </p:spPr>
        <p:txBody>
          <a:bodyPr wrap="square">
            <a:spAutoFit/>
          </a:bodyPr>
          <a:lstStyle/>
          <a:p>
            <a:r>
              <a:rPr lang="en-US" sz="2000" dirty="0">
                <a:solidFill>
                  <a:schemeClr val="tx1">
                    <a:lumMod val="65000"/>
                    <a:lumOff val="35000"/>
                  </a:schemeClr>
                </a:solidFill>
              </a:rPr>
              <a:t>Spring Boot comes with many starters. Spring Boot starters are pre-configured dependency descriptors with most commonly used libraries that you can add in your application. So, you don't need to search for compatible libraries and configure them manually. Spring Boot will ensure that the necessary libraries are added to the build. To use these starters, you have to add them in the pom.xml file. For example, to use spring-boot-starter, following dependency needs to be added in pom.xml: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1DEB3A8-82E5-8547-DB44-1B57A1E5BC7C}"/>
              </a:ext>
            </a:extLst>
          </p:cNvPr>
          <p:cNvSpPr txBox="1"/>
          <p:nvPr/>
        </p:nvSpPr>
        <p:spPr>
          <a:xfrm>
            <a:off x="900260" y="2956298"/>
            <a:ext cx="6099142"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287124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F6198-183D-D89D-F740-45F8AB37D1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CAB091-F16E-7E94-3DA7-C3F5F49DDAE3}"/>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EAFC114A-B075-C819-AA7A-03F6F4A17E01}"/>
              </a:ext>
            </a:extLst>
          </p:cNvPr>
          <p:cNvSpPr txBox="1"/>
          <p:nvPr/>
        </p:nvSpPr>
        <p:spPr>
          <a:xfrm>
            <a:off x="838200" y="393319"/>
            <a:ext cx="11444140" cy="6555641"/>
          </a:xfrm>
          <a:prstGeom prst="rect">
            <a:avLst/>
          </a:prstGeom>
          <a:noFill/>
        </p:spPr>
        <p:txBody>
          <a:bodyPr wrap="square">
            <a:spAutoFit/>
          </a:bodyPr>
          <a:lstStyle/>
          <a:p>
            <a:r>
              <a:rPr lang="en-US" sz="2000" dirty="0">
                <a:solidFill>
                  <a:schemeClr val="tx1">
                    <a:lumMod val="65000"/>
                    <a:lumOff val="35000"/>
                  </a:schemeClr>
                </a:solidFill>
                <a:effectLst/>
              </a:rPr>
              <a:t>Some popular starters which we are going to use in this course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 - This is the core starter which includes support for auto-configuration, logging and YAML.</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t>
            </a:r>
            <a:r>
              <a:rPr lang="en-US" sz="2000" dirty="0" err="1">
                <a:solidFill>
                  <a:schemeClr val="tx1">
                    <a:lumMod val="65000"/>
                    <a:lumOff val="35000"/>
                  </a:schemeClr>
                </a:solidFill>
                <a:effectLst/>
              </a:rPr>
              <a:t>aop</a:t>
            </a:r>
            <a:r>
              <a:rPr lang="en-US" sz="2000" dirty="0">
                <a:solidFill>
                  <a:schemeClr val="tx1">
                    <a:lumMod val="65000"/>
                    <a:lumOff val="35000"/>
                  </a:schemeClr>
                </a:solidFill>
                <a:effectLst/>
              </a:rPr>
              <a:t> - This starter is used for aspect-oriented programming with Spring AOP and AspectJ.</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jdbc</a:t>
            </a:r>
            <a:r>
              <a:rPr lang="en-US" sz="2000" dirty="0">
                <a:solidFill>
                  <a:schemeClr val="tx1">
                    <a:lumMod val="65000"/>
                    <a:lumOff val="35000"/>
                  </a:schemeClr>
                </a:solidFill>
                <a:effectLst/>
              </a:rPr>
              <a:t> - This starter is used for Spring Data JDBC.</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jpa</a:t>
            </a:r>
            <a:r>
              <a:rPr lang="en-US" sz="2000" dirty="0">
                <a:solidFill>
                  <a:schemeClr val="tx1">
                    <a:lumMod val="65000"/>
                    <a:lumOff val="35000"/>
                  </a:schemeClr>
                </a:solidFill>
                <a:effectLst/>
              </a:rPr>
              <a:t> - This starter is used for Spring Data JPA with Hibernate.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spring-boot-starter-web - This starter is used for building web application using Spring MVC  and Spring REST. It also provides Tomcat as the default embedded container.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spring-boot-starter-test - This starter provides support for testing Spring Boot applications using libraries such as JUnit, </a:t>
            </a:r>
            <a:r>
              <a:rPr lang="en-US" sz="2000" dirty="0" err="1">
                <a:solidFill>
                  <a:schemeClr val="tx1">
                    <a:lumMod val="65000"/>
                    <a:lumOff val="35000"/>
                  </a:schemeClr>
                </a:solidFill>
                <a:effectLst/>
              </a:rPr>
              <a:t>Hamcrest</a:t>
            </a:r>
            <a:r>
              <a:rPr lang="en-US" sz="2000" dirty="0">
                <a:solidFill>
                  <a:schemeClr val="tx1">
                    <a:lumMod val="65000"/>
                    <a:lumOff val="35000"/>
                  </a:schemeClr>
                </a:solidFill>
                <a:effectLst/>
              </a:rPr>
              <a:t> and Mockito.</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spring-boot-starter-log4j2 - This starter provides support for using Log4j2 for logging. It is an alternative to spring-boot-starter-logging.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spring-boot-starter-actuator - This starter provides support for using Spring Boot Actuator.</a:t>
            </a:r>
          </a:p>
        </p:txBody>
      </p:sp>
    </p:spTree>
    <p:extLst>
      <p:ext uri="{BB962C8B-B14F-4D97-AF65-F5344CB8AC3E}">
        <p14:creationId xmlns:p14="http://schemas.microsoft.com/office/powerpoint/2010/main" val="304790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6BE818-68A4-0329-EF21-0C913C79ED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EDB72D-05F0-79E7-EF53-1A9E924917A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8B35B7D-CCD2-3882-C899-C5C88DB2C645}"/>
              </a:ext>
            </a:extLst>
          </p:cNvPr>
          <p:cNvSpPr txBox="1"/>
          <p:nvPr/>
        </p:nvSpPr>
        <p:spPr>
          <a:xfrm>
            <a:off x="466625" y="1188772"/>
            <a:ext cx="11109489" cy="3170099"/>
          </a:xfrm>
          <a:prstGeom prst="rect">
            <a:avLst/>
          </a:prstGeom>
          <a:noFill/>
        </p:spPr>
        <p:txBody>
          <a:bodyPr wrap="square">
            <a:spAutoFit/>
          </a:bodyPr>
          <a:lstStyle/>
          <a:p>
            <a:r>
              <a:rPr lang="en-US" sz="2000" dirty="0">
                <a:solidFill>
                  <a:schemeClr val="tx1">
                    <a:lumMod val="65000"/>
                    <a:lumOff val="35000"/>
                  </a:schemeClr>
                </a:solidFill>
                <a:effectLst/>
              </a:rPr>
              <a:t>Spring Boot uses auto-configuration to automatically configure application by providing the basic configuration required to run the application based on the jar dependencies available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This eliminates the need of manually configuring Spring applications.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if you are using JDBC in your Spring Boot application, then there is no need to configure any database connection beans. As soon as Spring Boot detects that you have JDBC library in application’s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will automatically configure database connection beans.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more about the auto configuration as you proceed in this course.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408453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41595-7DB6-BE0B-6853-9509C35A28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D06C-2B1C-24AB-C980-F4FEABD338C9}"/>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A16F9F11-CD14-4B9E-2E29-0E8B1BEB1AA1}"/>
              </a:ext>
            </a:extLst>
          </p:cNvPr>
          <p:cNvSpPr txBox="1"/>
          <p:nvPr/>
        </p:nvSpPr>
        <p:spPr>
          <a:xfrm>
            <a:off x="768284" y="870417"/>
            <a:ext cx="10585516" cy="707886"/>
          </a:xfrm>
          <a:prstGeom prst="rect">
            <a:avLst/>
          </a:prstGeom>
          <a:noFill/>
        </p:spPr>
        <p:txBody>
          <a:bodyPr wrap="square">
            <a:spAutoFit/>
          </a:bodyPr>
          <a:lstStyle/>
          <a:p>
            <a:r>
              <a:rPr lang="en-US" sz="2000" dirty="0">
                <a:solidFill>
                  <a:schemeClr val="tx1">
                    <a:lumMod val="65000"/>
                    <a:lumOff val="35000"/>
                  </a:schemeClr>
                </a:solidFill>
              </a:rPr>
              <a:t>The Spring Boot Starter Parent defines key versions of dependencies and default plugins for quickly building Spring Boot applications. It is present in pom.xml file of application as a parent as follows: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DB4080-AE3F-87AD-1B7A-E23297CDCA2A}"/>
              </a:ext>
            </a:extLst>
          </p:cNvPr>
          <p:cNvSpPr txBox="1"/>
          <p:nvPr/>
        </p:nvSpPr>
        <p:spPr>
          <a:xfrm>
            <a:off x="919114" y="1828329"/>
            <a:ext cx="6099142" cy="1754326"/>
          </a:xfrm>
          <a:prstGeom prst="rect">
            <a:avLst/>
          </a:prstGeom>
          <a:noFill/>
        </p:spPr>
        <p:txBody>
          <a:bodyPr wrap="square">
            <a:spAutoFit/>
          </a:bodyPr>
          <a:lstStyle/>
          <a:p>
            <a:r>
              <a:rPr lang="en-IN" dirty="0"/>
              <a:t>&lt;parent&gt;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a:t>
            </a:r>
          </a:p>
          <a:p>
            <a:r>
              <a:rPr lang="en-IN" dirty="0"/>
              <a:t>&lt;/parent&gt;</a:t>
            </a:r>
          </a:p>
        </p:txBody>
      </p:sp>
      <p:sp>
        <p:nvSpPr>
          <p:cNvPr id="9" name="TextBox 8">
            <a:extLst>
              <a:ext uri="{FF2B5EF4-FFF2-40B4-BE49-F238E27FC236}">
                <a16:creationId xmlns:a16="http://schemas.microsoft.com/office/drawing/2014/main" id="{CDD13494-8CCB-94BE-CB55-64F4E90DB731}"/>
              </a:ext>
            </a:extLst>
          </p:cNvPr>
          <p:cNvSpPr txBox="1"/>
          <p:nvPr/>
        </p:nvSpPr>
        <p:spPr>
          <a:xfrm>
            <a:off x="768284" y="3692230"/>
            <a:ext cx="11137770" cy="2554545"/>
          </a:xfrm>
          <a:prstGeom prst="rect">
            <a:avLst/>
          </a:prstGeom>
          <a:noFill/>
        </p:spPr>
        <p:txBody>
          <a:bodyPr wrap="square">
            <a:spAutoFit/>
          </a:bodyPr>
          <a:lstStyle/>
          <a:p>
            <a:r>
              <a:rPr lang="en-IN" sz="2000" dirty="0">
                <a:solidFill>
                  <a:schemeClr val="tx1">
                    <a:lumMod val="65000"/>
                    <a:lumOff val="35000"/>
                  </a:schemeClr>
                </a:solidFill>
                <a:effectLst/>
              </a:rPr>
              <a:t>It allows you to manage the following things for multiple child projects and modules: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Configuration – The Java version and other properties</a:t>
            </a:r>
          </a:p>
          <a:p>
            <a:pPr>
              <a:buFont typeface="Arial" panose="020B0604020202020204" pitchFamily="34" charset="0"/>
              <a:buChar char="•"/>
            </a:pP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Dependencies – The version of dependencies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Default Plugins Configuration – This includes default configuration for Maven plugins such as maven-failsafe-plugin, maven-jar-plugin, maven-</a:t>
            </a:r>
            <a:r>
              <a:rPr lang="en-IN" sz="2000" dirty="0" err="1">
                <a:solidFill>
                  <a:schemeClr val="tx1">
                    <a:lumMod val="65000"/>
                    <a:lumOff val="35000"/>
                  </a:schemeClr>
                </a:solidFill>
                <a:effectLst/>
              </a:rPr>
              <a:t>surefire</a:t>
            </a:r>
            <a:r>
              <a:rPr lang="en-IN" sz="2000" dirty="0">
                <a:solidFill>
                  <a:schemeClr val="tx1">
                    <a:lumMod val="65000"/>
                    <a:lumOff val="35000"/>
                  </a:schemeClr>
                </a:solidFill>
                <a:effectLst/>
              </a:rPr>
              <a:t>-plugin, maven-war-plugin</a:t>
            </a:r>
          </a:p>
        </p:txBody>
      </p:sp>
    </p:spTree>
    <p:extLst>
      <p:ext uri="{BB962C8B-B14F-4D97-AF65-F5344CB8AC3E}">
        <p14:creationId xmlns:p14="http://schemas.microsoft.com/office/powerpoint/2010/main" val="2590939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31485-C1E2-2FC9-ACE6-69031AEC4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01BC7-1FA8-B9B6-1EAF-ED7C313B795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EFA598FD-951B-B7AB-991A-9248B14E30B6}"/>
              </a:ext>
            </a:extLst>
          </p:cNvPr>
          <p:cNvSpPr txBox="1"/>
          <p:nvPr/>
        </p:nvSpPr>
        <p:spPr>
          <a:xfrm>
            <a:off x="881405" y="1362794"/>
            <a:ext cx="10129101" cy="3785652"/>
          </a:xfrm>
          <a:prstGeom prst="rect">
            <a:avLst/>
          </a:prstGeom>
          <a:noFill/>
        </p:spPr>
        <p:txBody>
          <a:bodyPr wrap="square">
            <a:spAutoFit/>
          </a:bodyPr>
          <a:lstStyle/>
          <a:p>
            <a:r>
              <a:rPr lang="en-US" sz="2000" dirty="0">
                <a:solidFill>
                  <a:schemeClr val="tx1">
                    <a:lumMod val="65000"/>
                    <a:lumOff val="35000"/>
                  </a:schemeClr>
                </a:solidFill>
                <a:effectLst/>
              </a:rPr>
              <a:t>There are multiple approaches for creating Spring Boot application. You can use any of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Spring Tool Suite (STS)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Boot CLI</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Maven Project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Spring Boot applications.</a:t>
            </a:r>
          </a:p>
        </p:txBody>
      </p:sp>
    </p:spTree>
    <p:extLst>
      <p:ext uri="{BB962C8B-B14F-4D97-AF65-F5344CB8AC3E}">
        <p14:creationId xmlns:p14="http://schemas.microsoft.com/office/powerpoint/2010/main" val="45288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0FADC0-EFD7-9C44-C782-3CAC2FAA22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AB8571-93CE-58F5-1564-27B5E8D15FC7}"/>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99D2737-4A7E-8BDA-49CD-BC3933F5852E}"/>
              </a:ext>
            </a:extLst>
          </p:cNvPr>
          <p:cNvSpPr txBox="1"/>
          <p:nvPr/>
        </p:nvSpPr>
        <p:spPr>
          <a:xfrm>
            <a:off x="890832" y="503490"/>
            <a:ext cx="9874577" cy="523220"/>
          </a:xfrm>
          <a:prstGeom prst="rect">
            <a:avLst/>
          </a:prstGeom>
          <a:noFill/>
        </p:spPr>
        <p:txBody>
          <a:bodyPr wrap="square">
            <a:spAutoFit/>
          </a:bodyPr>
          <a:lstStyle/>
          <a:p>
            <a:r>
              <a:rPr lang="en-US" sz="2800" b="1" dirty="0"/>
              <a:t>Creating a Spring Boot application - Demo </a:t>
            </a:r>
          </a:p>
        </p:txBody>
      </p:sp>
      <p:sp>
        <p:nvSpPr>
          <p:cNvPr id="6" name="TextBox 5">
            <a:extLst>
              <a:ext uri="{FF2B5EF4-FFF2-40B4-BE49-F238E27FC236}">
                <a16:creationId xmlns:a16="http://schemas.microsoft.com/office/drawing/2014/main" id="{9BA6826B-3423-C4D7-FEB8-F20E2C342DCA}"/>
              </a:ext>
            </a:extLst>
          </p:cNvPr>
          <p:cNvSpPr txBox="1"/>
          <p:nvPr/>
        </p:nvSpPr>
        <p:spPr>
          <a:xfrm>
            <a:off x="400638" y="1297525"/>
            <a:ext cx="11316879" cy="1631216"/>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create a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Launch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to create your Spring Boot application. You will get following screen:</a:t>
            </a:r>
          </a:p>
        </p:txBody>
      </p:sp>
    </p:spTree>
    <p:extLst>
      <p:ext uri="{BB962C8B-B14F-4D97-AF65-F5344CB8AC3E}">
        <p14:creationId xmlns:p14="http://schemas.microsoft.com/office/powerpoint/2010/main" val="3857525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7F7A9B-9BCA-055B-696C-84EA6198C7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0EF5D6-EEDA-A644-FD4F-588ED103EED8}"/>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4" name="Picture 3">
            <a:extLst>
              <a:ext uri="{FF2B5EF4-FFF2-40B4-BE49-F238E27FC236}">
                <a16:creationId xmlns:a16="http://schemas.microsoft.com/office/drawing/2014/main" id="{7CFCE828-25C1-DB17-AFCF-82620BF0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7" y="490194"/>
            <a:ext cx="10021754" cy="6367806"/>
          </a:xfrm>
          <a:prstGeom prst="rect">
            <a:avLst/>
          </a:prstGeom>
        </p:spPr>
      </p:pic>
    </p:spTree>
    <p:extLst>
      <p:ext uri="{BB962C8B-B14F-4D97-AF65-F5344CB8AC3E}">
        <p14:creationId xmlns:p14="http://schemas.microsoft.com/office/powerpoint/2010/main" val="32256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68719D-8BB4-095C-9FA6-EC3D712C3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4D1135-69F2-38BF-C76A-F0A2E22A5224}"/>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8F8DD06D-9B3C-075E-C4D3-9AE30993998E}"/>
              </a:ext>
            </a:extLst>
          </p:cNvPr>
          <p:cNvSpPr txBox="1"/>
          <p:nvPr/>
        </p:nvSpPr>
        <p:spPr>
          <a:xfrm>
            <a:off x="438346" y="906601"/>
            <a:ext cx="11015221" cy="5632311"/>
          </a:xfrm>
          <a:prstGeom prst="rect">
            <a:avLst/>
          </a:prstGeom>
          <a:noFill/>
        </p:spPr>
        <p:txBody>
          <a:bodyPr wrap="square">
            <a:spAutoFit/>
          </a:bodyPr>
          <a:lstStyle/>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Select Project as Maven Project, Language as Java, and Spring Boot as 2.6.7(We are using 2.6.6 in our demos) and enter the project details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Group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Artifact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Demo project for Spring Boot as Description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Package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Jar as Packaging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17 as Java 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get following screen:</a:t>
            </a:r>
          </a:p>
        </p:txBody>
      </p:sp>
    </p:spTree>
    <p:extLst>
      <p:ext uri="{BB962C8B-B14F-4D97-AF65-F5344CB8AC3E}">
        <p14:creationId xmlns:p14="http://schemas.microsoft.com/office/powerpoint/2010/main" val="2676224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110296-76E8-F250-74BC-452FAB10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E80C9B-C968-3C23-6E96-D1F92253F24B}"/>
              </a:ext>
            </a:extLst>
          </p:cNvPr>
          <p:cNvSpPr>
            <a:spLocks noGrp="1"/>
          </p:cNvSpPr>
          <p:nvPr>
            <p:ph type="sldNum" sz="quarter" idx="12"/>
          </p:nvPr>
        </p:nvSpPr>
        <p:spPr/>
        <p:txBody>
          <a:bodyPr/>
          <a:lstStyle/>
          <a:p>
            <a:fld id="{4A777409-9C5A-4B07-8E32-19F22F7D558C}" type="slidenum">
              <a:rPr lang="en-IN" smtClean="0"/>
              <a:t>71</a:t>
            </a:fld>
            <a:endParaRPr lang="en-IN" dirty="0"/>
          </a:p>
        </p:txBody>
      </p:sp>
      <p:pic>
        <p:nvPicPr>
          <p:cNvPr id="5" name="Picture 4">
            <a:extLst>
              <a:ext uri="{FF2B5EF4-FFF2-40B4-BE49-F238E27FC236}">
                <a16:creationId xmlns:a16="http://schemas.microsoft.com/office/drawing/2014/main" id="{A0821575-29A7-06E2-8757-C77A0955A1A8}"/>
              </a:ext>
            </a:extLst>
          </p:cNvPr>
          <p:cNvPicPr>
            <a:picLocks noChangeAspect="1"/>
          </p:cNvPicPr>
          <p:nvPr/>
        </p:nvPicPr>
        <p:blipFill>
          <a:blip r:embed="rId2"/>
          <a:stretch>
            <a:fillRect/>
          </a:stretch>
        </p:blipFill>
        <p:spPr>
          <a:xfrm>
            <a:off x="0" y="895545"/>
            <a:ext cx="12192000" cy="5787829"/>
          </a:xfrm>
          <a:prstGeom prst="rect">
            <a:avLst/>
          </a:prstGeom>
        </p:spPr>
      </p:pic>
    </p:spTree>
    <p:extLst>
      <p:ext uri="{BB962C8B-B14F-4D97-AF65-F5344CB8AC3E}">
        <p14:creationId xmlns:p14="http://schemas.microsoft.com/office/powerpoint/2010/main" val="3480520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C11B9-74C7-E0E4-A018-9562B14984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7289B6-54E2-ABC1-366D-64425822F079}"/>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2FCA28D5-CB26-9CD1-BBEC-B481367BB863}"/>
              </a:ext>
            </a:extLst>
          </p:cNvPr>
          <p:cNvSpPr txBox="1"/>
          <p:nvPr/>
        </p:nvSpPr>
        <p:spPr>
          <a:xfrm>
            <a:off x="989029" y="684782"/>
            <a:ext cx="10530526" cy="1323439"/>
          </a:xfrm>
          <a:prstGeom prst="rect">
            <a:avLst/>
          </a:prstGeom>
          <a:noFill/>
        </p:spPr>
        <p:txBody>
          <a:bodyPr wrap="square">
            <a:spAutoFit/>
          </a:bodyPr>
          <a:lstStyle/>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Unzip the zip file and extract to a folder.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In Eclipse, click File → Import → Existing Maven Project. Navigate or type in the path of the folder where you extracted the zip file to in the next screen. </a:t>
            </a:r>
          </a:p>
        </p:txBody>
      </p:sp>
      <p:sp>
        <p:nvSpPr>
          <p:cNvPr id="7" name="TextBox 6">
            <a:extLst>
              <a:ext uri="{FF2B5EF4-FFF2-40B4-BE49-F238E27FC236}">
                <a16:creationId xmlns:a16="http://schemas.microsoft.com/office/drawing/2014/main" id="{F57F0EC1-D311-E1CC-7F29-50D961ED8F89}"/>
              </a:ext>
            </a:extLst>
          </p:cNvPr>
          <p:cNvSpPr txBox="1"/>
          <p:nvPr/>
        </p:nvSpPr>
        <p:spPr>
          <a:xfrm>
            <a:off x="989028" y="2228671"/>
            <a:ext cx="10530525" cy="707886"/>
          </a:xfrm>
          <a:prstGeom prst="rect">
            <a:avLst/>
          </a:prstGeom>
          <a:noFill/>
        </p:spPr>
        <p:txBody>
          <a:bodyPr wrap="square">
            <a:spAutoFit/>
          </a:bodyPr>
          <a:lstStyle/>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a:t>
            </a:r>
            <a:r>
              <a:rPr lang="en-US" sz="2000" dirty="0">
                <a:solidFill>
                  <a:schemeClr val="tx1">
                    <a:lumMod val="65000"/>
                    <a:lumOff val="35000"/>
                  </a:schemeClr>
                </a:solidFill>
              </a:rPr>
              <a:t> Execute the Spring Boot application by running the </a:t>
            </a:r>
            <a:r>
              <a:rPr lang="en-US" sz="2000" dirty="0" err="1">
                <a:solidFill>
                  <a:schemeClr val="tx1">
                    <a:lumMod val="65000"/>
                    <a:lumOff val="35000"/>
                  </a:schemeClr>
                </a:solidFill>
              </a:rPr>
              <a:t>DemoSpringBootApplication</a:t>
            </a:r>
            <a:r>
              <a:rPr lang="en-US" sz="2000" dirty="0">
                <a:solidFill>
                  <a:schemeClr val="tx1">
                    <a:lumMod val="65000"/>
                    <a:lumOff val="35000"/>
                  </a:schemeClr>
                </a:solidFill>
              </a:rPr>
              <a:t> as a standalone Java class. This class contains the main() method.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274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7728C-B68D-974E-0271-20C90B2561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572F2E-C9FE-784B-7628-C637C27424E8}"/>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1334AE72-75BA-8091-6469-6167ECDCEB74}"/>
              </a:ext>
            </a:extLst>
          </p:cNvPr>
          <p:cNvSpPr txBox="1"/>
          <p:nvPr/>
        </p:nvSpPr>
        <p:spPr>
          <a:xfrm>
            <a:off x="989028" y="560051"/>
            <a:ext cx="10364771" cy="523220"/>
          </a:xfrm>
          <a:prstGeom prst="rect">
            <a:avLst/>
          </a:prstGeom>
          <a:noFill/>
        </p:spPr>
        <p:txBody>
          <a:bodyPr wrap="square">
            <a:spAutoFit/>
          </a:bodyPr>
          <a:lstStyle/>
          <a:p>
            <a:r>
              <a:rPr lang="en-US" sz="2800" b="1" dirty="0"/>
              <a:t>Understanding the structure of a Spring Boot project </a:t>
            </a:r>
          </a:p>
        </p:txBody>
      </p:sp>
      <p:sp>
        <p:nvSpPr>
          <p:cNvPr id="7" name="TextBox 6">
            <a:extLst>
              <a:ext uri="{FF2B5EF4-FFF2-40B4-BE49-F238E27FC236}">
                <a16:creationId xmlns:a16="http://schemas.microsoft.com/office/drawing/2014/main" id="{99D003C1-B897-A9C4-1A80-086BB48D8D09}"/>
              </a:ext>
            </a:extLst>
          </p:cNvPr>
          <p:cNvSpPr txBox="1"/>
          <p:nvPr/>
        </p:nvSpPr>
        <p:spPr>
          <a:xfrm>
            <a:off x="221529" y="1231537"/>
            <a:ext cx="11401720" cy="1323439"/>
          </a:xfrm>
          <a:prstGeom prst="rect">
            <a:avLst/>
          </a:prstGeom>
          <a:noFill/>
        </p:spPr>
        <p:txBody>
          <a:bodyPr wrap="square">
            <a:spAutoFit/>
          </a:bodyPr>
          <a:lstStyle/>
          <a:p>
            <a:r>
              <a:rPr lang="en-US" sz="2000" dirty="0">
                <a:solidFill>
                  <a:schemeClr val="tx1">
                    <a:lumMod val="65000"/>
                    <a:lumOff val="35000"/>
                  </a:schemeClr>
                </a:solidFill>
                <a:effectLst/>
              </a:rPr>
              <a:t>The project generated in the previous demo contains the following files: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pom.xml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information about the project and configuration details used by Maven to build the project.</a:t>
            </a:r>
          </a:p>
        </p:txBody>
      </p:sp>
      <p:sp>
        <p:nvSpPr>
          <p:cNvPr id="9" name="TextBox 8">
            <a:extLst>
              <a:ext uri="{FF2B5EF4-FFF2-40B4-BE49-F238E27FC236}">
                <a16:creationId xmlns:a16="http://schemas.microsoft.com/office/drawing/2014/main" id="{DC7DBCC1-9332-FF50-09F4-81186A6C3B76}"/>
              </a:ext>
            </a:extLst>
          </p:cNvPr>
          <p:cNvSpPr txBox="1"/>
          <p:nvPr/>
        </p:nvSpPr>
        <p:spPr>
          <a:xfrm>
            <a:off x="221529" y="2554976"/>
            <a:ext cx="11891914" cy="4524315"/>
          </a:xfrm>
          <a:prstGeom prst="rect">
            <a:avLst/>
          </a:prstGeom>
          <a:noFill/>
        </p:spPr>
        <p:txBody>
          <a:bodyPr wrap="square">
            <a:spAutoFit/>
          </a:bodyPr>
          <a:lstStyle/>
          <a:p>
            <a:r>
              <a:rPr lang="en-IN" dirty="0"/>
              <a:t>&lt;?xml version="1.0" encoding="UTF-8"?&gt;</a:t>
            </a:r>
          </a:p>
          <a:p>
            <a:r>
              <a:rPr lang="en-IN" dirty="0"/>
              <a:t>&lt;project </a:t>
            </a:r>
            <a:r>
              <a:rPr lang="en-IN" dirty="0" err="1"/>
              <a:t>xmlns</a:t>
            </a:r>
            <a:r>
              <a:rPr lang="en-IN" dirty="0"/>
              <a:t>="http://maven.apache.org/POM/4.0.0" </a:t>
            </a:r>
            <a:r>
              <a:rPr lang="en-IN" dirty="0" err="1"/>
              <a:t>xmlns:xsi</a:t>
            </a:r>
            <a:r>
              <a:rPr lang="en-IN" dirty="0"/>
              <a:t>="http://www.w3.org/2001/XMLSchema-instance"</a:t>
            </a:r>
          </a:p>
          <a:p>
            <a:r>
              <a:rPr lang="en-IN" dirty="0"/>
              <a:t>	</a:t>
            </a:r>
            <a:r>
              <a:rPr lang="en-IN" dirty="0" err="1"/>
              <a:t>xsi:schemaLocation</a:t>
            </a:r>
            <a:r>
              <a:rPr lang="en-IN" dirty="0"/>
              <a:t>="http://maven.apache.org/POM/4.0.0 https://maven.apache.org/xsd/maven-4.0.0.xsd"&gt;</a:t>
            </a:r>
          </a:p>
          <a:p>
            <a:r>
              <a:rPr lang="en-IN" dirty="0"/>
              <a:t>	&lt;</a:t>
            </a:r>
            <a:r>
              <a:rPr lang="en-IN" dirty="0" err="1"/>
              <a:t>modelVersion</a:t>
            </a:r>
            <a:r>
              <a:rPr lang="en-IN" dirty="0"/>
              <a:t>&gt;4.0.0&lt;/</a:t>
            </a:r>
            <a:r>
              <a:rPr lang="en-IN" dirty="0" err="1"/>
              <a:t>modelVersion</a:t>
            </a:r>
            <a:r>
              <a:rPr lang="en-IN" dirty="0"/>
              <a:t>&gt;</a:t>
            </a:r>
          </a:p>
          <a:p>
            <a:r>
              <a:rPr lang="en-IN" dirty="0"/>
              <a:t>	&lt;parent&gt;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&lt;!-- lookup parent from repository --&gt;</a:t>
            </a:r>
          </a:p>
          <a:p>
            <a:r>
              <a:rPr lang="en-IN" dirty="0"/>
              <a:t>	&lt;/parent&gt;</a:t>
            </a:r>
          </a:p>
          <a:p>
            <a:r>
              <a:rPr lang="en-IN" dirty="0"/>
              <a:t>	&lt;</a:t>
            </a:r>
            <a:r>
              <a:rPr lang="en-IN" dirty="0" err="1"/>
              <a:t>groupId</a:t>
            </a:r>
            <a:r>
              <a:rPr lang="en-IN" dirty="0"/>
              <a:t>&gt;</a:t>
            </a:r>
            <a:r>
              <a:rPr lang="en-IN" dirty="0" err="1"/>
              <a:t>com.hnd</a:t>
            </a:r>
            <a:r>
              <a:rPr lang="en-IN" dirty="0"/>
              <a:t>&lt;/</a:t>
            </a:r>
            <a:r>
              <a:rPr lang="en-IN" dirty="0" err="1"/>
              <a:t>groupId</a:t>
            </a:r>
            <a:r>
              <a:rPr lang="en-IN" dirty="0"/>
              <a:t>&gt;</a:t>
            </a:r>
          </a:p>
          <a:p>
            <a:r>
              <a:rPr lang="en-IN" dirty="0"/>
              <a:t>	&lt;</a:t>
            </a:r>
            <a:r>
              <a:rPr lang="en-IN" dirty="0" err="1"/>
              <a:t>artifactId</a:t>
            </a:r>
            <a:r>
              <a:rPr lang="en-IN" dirty="0"/>
              <a:t>&gt;</a:t>
            </a:r>
            <a:r>
              <a:rPr lang="en-IN" dirty="0" err="1"/>
              <a:t>Demo_SpringBoot</a:t>
            </a:r>
            <a:r>
              <a:rPr lang="en-IN" dirty="0"/>
              <a:t>&lt;/</a:t>
            </a:r>
            <a:r>
              <a:rPr lang="en-IN" dirty="0" err="1"/>
              <a:t>artifactId</a:t>
            </a:r>
            <a:r>
              <a:rPr lang="en-IN" dirty="0"/>
              <a:t>&gt;</a:t>
            </a:r>
          </a:p>
          <a:p>
            <a:r>
              <a:rPr lang="en-IN" dirty="0"/>
              <a:t>	&lt;version&gt;0.0.1-SNAPSHOT&lt;/version&gt;</a:t>
            </a:r>
          </a:p>
          <a:p>
            <a:r>
              <a:rPr lang="en-IN" dirty="0"/>
              <a:t>	&lt;name&gt;</a:t>
            </a:r>
            <a:r>
              <a:rPr lang="en-IN" dirty="0" err="1"/>
              <a:t>Demo_SpringBoot</a:t>
            </a:r>
            <a:r>
              <a:rPr lang="en-IN" dirty="0"/>
              <a:t>&lt;/name&gt;</a:t>
            </a:r>
          </a:p>
          <a:p>
            <a:r>
              <a:rPr lang="en-IN" dirty="0"/>
              <a:t>	&lt;description&gt;Demo project for Spring Boot&lt;/description&gt;</a:t>
            </a:r>
          </a:p>
          <a:p>
            <a:r>
              <a:rPr lang="en-IN" dirty="0"/>
              <a:t>	</a:t>
            </a:r>
          </a:p>
        </p:txBody>
      </p:sp>
    </p:spTree>
    <p:extLst>
      <p:ext uri="{BB962C8B-B14F-4D97-AF65-F5344CB8AC3E}">
        <p14:creationId xmlns:p14="http://schemas.microsoft.com/office/powerpoint/2010/main" val="2603666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9590B6-DA98-F7D0-7823-5A15CEC40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D0FC6-D9B6-C5C1-FE28-F5CAEFD0320A}"/>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4C1631CC-0962-7FED-D180-F0FCA2872B27}"/>
              </a:ext>
            </a:extLst>
          </p:cNvPr>
          <p:cNvSpPr txBox="1"/>
          <p:nvPr/>
        </p:nvSpPr>
        <p:spPr>
          <a:xfrm>
            <a:off x="838201" y="589131"/>
            <a:ext cx="10515600" cy="6186309"/>
          </a:xfrm>
          <a:prstGeom prst="rect">
            <a:avLst/>
          </a:prstGeom>
          <a:noFill/>
        </p:spPr>
        <p:txBody>
          <a:bodyPr wrap="square">
            <a:spAutoFit/>
          </a:bodyPr>
          <a:lstStyle/>
          <a:p>
            <a:r>
              <a:rPr lang="en-IN" dirty="0"/>
              <a:t>&lt;properties&gt;</a:t>
            </a:r>
          </a:p>
          <a:p>
            <a:r>
              <a:rPr lang="en-IN" dirty="0"/>
              <a:t>		&lt;</a:t>
            </a:r>
            <a:r>
              <a:rPr lang="en-IN" dirty="0" err="1"/>
              <a:t>java.version</a:t>
            </a:r>
            <a:r>
              <a:rPr lang="en-IN" dirty="0"/>
              <a:t>&gt;17&lt;/</a:t>
            </a:r>
            <a:r>
              <a:rPr lang="en-IN" dirty="0" err="1"/>
              <a:t>java.version</a:t>
            </a:r>
            <a:r>
              <a:rPr lang="en-IN" dirty="0"/>
              <a:t>&gt;</a:t>
            </a:r>
          </a:p>
          <a:p>
            <a:r>
              <a:rPr lang="en-IN" dirty="0"/>
              <a:t>	&lt;/properties&gt;</a:t>
            </a:r>
          </a:p>
          <a:p>
            <a:r>
              <a:rPr lang="en-IN" dirty="0"/>
              <a:t>	&lt;dependencies&gt;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		&lt;/dependency&gt;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&gt;spring-boot-starter-test&lt;/</a:t>
            </a:r>
            <a:r>
              <a:rPr lang="en-IN" dirty="0" err="1"/>
              <a:t>artifactId</a:t>
            </a:r>
            <a:r>
              <a:rPr lang="en-IN" dirty="0"/>
              <a:t>&gt;</a:t>
            </a:r>
          </a:p>
          <a:p>
            <a:r>
              <a:rPr lang="en-IN" dirty="0"/>
              <a:t>			&lt;scope&gt;test&lt;/scope&gt;</a:t>
            </a:r>
          </a:p>
          <a:p>
            <a:r>
              <a:rPr lang="en-IN" dirty="0"/>
              <a:t>			&lt;exclusions&gt;</a:t>
            </a:r>
          </a:p>
          <a:p>
            <a:r>
              <a:rPr lang="en-IN" dirty="0"/>
              <a:t>				&lt;exclusion&gt;</a:t>
            </a:r>
          </a:p>
          <a:p>
            <a:r>
              <a:rPr lang="en-IN" dirty="0"/>
              <a:t>					&lt;</a:t>
            </a:r>
            <a:r>
              <a:rPr lang="en-IN" dirty="0" err="1"/>
              <a:t>groupId</a:t>
            </a:r>
            <a:r>
              <a:rPr lang="en-IN" dirty="0"/>
              <a:t>&gt;</a:t>
            </a:r>
            <a:r>
              <a:rPr lang="en-IN" dirty="0" err="1"/>
              <a:t>org.junit.vintage</a:t>
            </a:r>
            <a:r>
              <a:rPr lang="en-IN" dirty="0"/>
              <a:t>&lt;/</a:t>
            </a:r>
            <a:r>
              <a:rPr lang="en-IN" dirty="0" err="1"/>
              <a:t>groupId</a:t>
            </a:r>
            <a:r>
              <a:rPr lang="en-IN" dirty="0"/>
              <a:t>&gt;</a:t>
            </a:r>
          </a:p>
          <a:p>
            <a:r>
              <a:rPr lang="en-IN" dirty="0"/>
              <a:t>					&lt;</a:t>
            </a:r>
            <a:r>
              <a:rPr lang="en-IN" dirty="0" err="1"/>
              <a:t>artifactId</a:t>
            </a:r>
            <a:r>
              <a:rPr lang="en-IN" dirty="0"/>
              <a:t>&gt;</a:t>
            </a:r>
            <a:r>
              <a:rPr lang="en-IN" dirty="0" err="1"/>
              <a:t>junit</a:t>
            </a:r>
            <a:r>
              <a:rPr lang="en-IN" dirty="0"/>
              <a:t>-vintage-engine&lt;/</a:t>
            </a:r>
            <a:r>
              <a:rPr lang="en-IN" dirty="0" err="1"/>
              <a:t>artifactId</a:t>
            </a:r>
            <a:r>
              <a:rPr lang="en-IN" dirty="0"/>
              <a:t>&gt;</a:t>
            </a:r>
          </a:p>
          <a:p>
            <a:r>
              <a:rPr lang="en-IN" dirty="0"/>
              <a:t>				&lt;/exclusion&gt;</a:t>
            </a:r>
          </a:p>
          <a:p>
            <a:r>
              <a:rPr lang="en-IN" dirty="0"/>
              <a:t>			&lt;/exclusions&gt;</a:t>
            </a:r>
          </a:p>
          <a:p>
            <a:r>
              <a:rPr lang="en-IN" dirty="0"/>
              <a:t>		&lt;/dependency&gt;</a:t>
            </a:r>
          </a:p>
          <a:p>
            <a:r>
              <a:rPr lang="en-IN" dirty="0"/>
              <a:t>	&lt;/dependencies&gt;</a:t>
            </a:r>
          </a:p>
          <a:p>
            <a:r>
              <a:rPr lang="en-IN" dirty="0"/>
              <a:t>	&lt;build&gt;</a:t>
            </a:r>
          </a:p>
          <a:p>
            <a:r>
              <a:rPr lang="en-IN" dirty="0"/>
              <a:t>		</a:t>
            </a:r>
          </a:p>
        </p:txBody>
      </p:sp>
    </p:spTree>
    <p:extLst>
      <p:ext uri="{BB962C8B-B14F-4D97-AF65-F5344CB8AC3E}">
        <p14:creationId xmlns:p14="http://schemas.microsoft.com/office/powerpoint/2010/main" val="3546410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E92AD-99FC-930A-587C-38E7B8A304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03AF6A-5025-BBFB-6E92-714586DB3AE3}"/>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335729A8-37F3-4D91-4712-BA9E76F9153E}"/>
              </a:ext>
            </a:extLst>
          </p:cNvPr>
          <p:cNvSpPr txBox="1"/>
          <p:nvPr/>
        </p:nvSpPr>
        <p:spPr>
          <a:xfrm>
            <a:off x="774569" y="642735"/>
            <a:ext cx="10642862" cy="2308324"/>
          </a:xfrm>
          <a:prstGeom prst="rect">
            <a:avLst/>
          </a:prstGeom>
          <a:noFill/>
        </p:spPr>
        <p:txBody>
          <a:bodyPr wrap="square">
            <a:spAutoFit/>
          </a:bodyPr>
          <a:lstStyle/>
          <a:p>
            <a:r>
              <a:rPr lang="en-IN" dirty="0"/>
              <a:t>&lt;plugins&gt;</a:t>
            </a:r>
          </a:p>
          <a:p>
            <a:r>
              <a:rPr lang="en-IN" dirty="0"/>
              <a:t>			&lt;plugin&gt;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&gt;spring-boot-maven-plugin&lt;/</a:t>
            </a:r>
            <a:r>
              <a:rPr lang="en-IN" dirty="0" err="1"/>
              <a:t>artifactId</a:t>
            </a:r>
            <a:r>
              <a:rPr lang="en-IN" dirty="0"/>
              <a:t>&gt;</a:t>
            </a:r>
          </a:p>
          <a:p>
            <a:r>
              <a:rPr lang="en-IN" dirty="0"/>
              <a:t>			&lt;/plugin&gt;</a:t>
            </a:r>
          </a:p>
          <a:p>
            <a:r>
              <a:rPr lang="en-IN" dirty="0"/>
              <a:t>		&lt;/plugins&gt;</a:t>
            </a:r>
          </a:p>
          <a:p>
            <a:r>
              <a:rPr lang="en-IN" dirty="0"/>
              <a:t>	&lt;/build&gt;</a:t>
            </a:r>
          </a:p>
          <a:p>
            <a:r>
              <a:rPr lang="en-IN" dirty="0"/>
              <a:t>&lt;/project&gt;</a:t>
            </a:r>
          </a:p>
        </p:txBody>
      </p:sp>
      <p:sp>
        <p:nvSpPr>
          <p:cNvPr id="7" name="TextBox 6">
            <a:extLst>
              <a:ext uri="{FF2B5EF4-FFF2-40B4-BE49-F238E27FC236}">
                <a16:creationId xmlns:a16="http://schemas.microsoft.com/office/drawing/2014/main" id="{D3942C65-7D9F-54DD-85D8-0C230F53EE7D}"/>
              </a:ext>
            </a:extLst>
          </p:cNvPr>
          <p:cNvSpPr txBox="1"/>
          <p:nvPr/>
        </p:nvSpPr>
        <p:spPr>
          <a:xfrm>
            <a:off x="216031" y="3598682"/>
            <a:ext cx="11759938" cy="1938992"/>
          </a:xfrm>
          <a:prstGeom prst="rect">
            <a:avLst/>
          </a:prstGeom>
          <a:noFill/>
        </p:spPr>
        <p:txBody>
          <a:bodyPr wrap="square">
            <a:spAutoFit/>
          </a:bodyPr>
          <a:lstStyle/>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application.properties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application-wide properties. Spring reads the properties defined in this file to configure your application. You can define a server’s default port, server’s context path, database URLs, etc. in this file.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3. DemoSpringBootApplication.java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is by default generated by Spring Boot to bootstrap Spring application:</a:t>
            </a:r>
          </a:p>
        </p:txBody>
      </p:sp>
    </p:spTree>
    <p:extLst>
      <p:ext uri="{BB962C8B-B14F-4D97-AF65-F5344CB8AC3E}">
        <p14:creationId xmlns:p14="http://schemas.microsoft.com/office/powerpoint/2010/main" val="2209971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90943C-5847-C928-4E4B-EF68BA1FE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453B6A-22AC-EE13-9BEA-534AA4720AAB}"/>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1D900040-10A5-583E-44AF-190D38268D76}"/>
              </a:ext>
            </a:extLst>
          </p:cNvPr>
          <p:cNvSpPr txBox="1"/>
          <p:nvPr/>
        </p:nvSpPr>
        <p:spPr>
          <a:xfrm>
            <a:off x="702296" y="896541"/>
            <a:ext cx="10651504" cy="2585323"/>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150596F-E283-FA36-090F-B43B6FB91D69}"/>
              </a:ext>
            </a:extLst>
          </p:cNvPr>
          <p:cNvSpPr txBox="1"/>
          <p:nvPr/>
        </p:nvSpPr>
        <p:spPr>
          <a:xfrm>
            <a:off x="232919" y="3874196"/>
            <a:ext cx="11590257" cy="2246769"/>
          </a:xfrm>
          <a:prstGeom prst="rect">
            <a:avLst/>
          </a:prstGeom>
          <a:noFill/>
        </p:spPr>
        <p:txBody>
          <a:bodyPr wrap="square">
            <a:spAutoFit/>
          </a:bodyPr>
          <a:lstStyle/>
          <a:p>
            <a:r>
              <a:rPr lang="en-US" sz="2000" dirty="0">
                <a:solidFill>
                  <a:schemeClr val="tx1">
                    <a:lumMod val="65000"/>
                    <a:lumOff val="35000"/>
                  </a:schemeClr>
                </a:solidFill>
                <a:effectLst/>
              </a:rPr>
              <a:t>It is annotated with @SpringBootApplication annotation which triggers auto-configuration and component scanning and can be used to declare one or more @Bean methods also. It contains the main method which bootstraps the application by calling the run() method on </a:t>
            </a:r>
            <a:r>
              <a:rPr lang="en-US" sz="2000" dirty="0" err="1">
                <a:solidFill>
                  <a:schemeClr val="tx1">
                    <a:lumMod val="65000"/>
                    <a:lumOff val="35000"/>
                  </a:schemeClr>
                </a:solidFill>
                <a:effectLst/>
              </a:rPr>
              <a:t>SpringApplication</a:t>
            </a:r>
            <a:r>
              <a:rPr lang="en-US" sz="2000" dirty="0">
                <a:solidFill>
                  <a:schemeClr val="tx1">
                    <a:lumMod val="65000"/>
                    <a:lumOff val="35000"/>
                  </a:schemeClr>
                </a:solidFill>
                <a:effectLst/>
              </a:rPr>
              <a:t> class. The run() method accepts </a:t>
            </a:r>
            <a:r>
              <a:rPr lang="en-US" sz="2000" dirty="0" err="1">
                <a:solidFill>
                  <a:schemeClr val="tx1">
                    <a:lumMod val="65000"/>
                    <a:lumOff val="35000"/>
                  </a:schemeClr>
                </a:solidFill>
                <a:effectLst/>
              </a:rPr>
              <a:t>DemoSpringBootApplication.class</a:t>
            </a:r>
            <a:r>
              <a:rPr lang="en-US" sz="2000" dirty="0">
                <a:solidFill>
                  <a:schemeClr val="tx1">
                    <a:lumMod val="65000"/>
                    <a:lumOff val="35000"/>
                  </a:schemeClr>
                </a:solidFill>
                <a:effectLst/>
              </a:rPr>
              <a:t> as parameter to tell Spring Boot that this is the primary component.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DemoSpringBootApplicationTests.java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file, test cases are written.</a:t>
            </a:r>
          </a:p>
        </p:txBody>
      </p:sp>
    </p:spTree>
    <p:extLst>
      <p:ext uri="{BB962C8B-B14F-4D97-AF65-F5344CB8AC3E}">
        <p14:creationId xmlns:p14="http://schemas.microsoft.com/office/powerpoint/2010/main" val="3808466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7BA421-4301-706A-18B4-99B0DC41A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34CA89-CB77-C241-F06A-1CC94AD90292}"/>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DFB02375-A865-CCD7-0D6F-1B191C8CD8EC}"/>
              </a:ext>
            </a:extLst>
          </p:cNvPr>
          <p:cNvSpPr txBox="1"/>
          <p:nvPr/>
        </p:nvSpPr>
        <p:spPr>
          <a:xfrm>
            <a:off x="989029" y="541197"/>
            <a:ext cx="6099142" cy="523220"/>
          </a:xfrm>
          <a:prstGeom prst="rect">
            <a:avLst/>
          </a:prstGeom>
          <a:noFill/>
        </p:spPr>
        <p:txBody>
          <a:bodyPr wrap="square">
            <a:spAutoFit/>
          </a:bodyPr>
          <a:lstStyle/>
          <a:p>
            <a:r>
              <a:rPr lang="en-IN" sz="2800" b="1" dirty="0"/>
              <a:t>@SpringBootApplication </a:t>
            </a:r>
          </a:p>
        </p:txBody>
      </p:sp>
      <p:sp>
        <p:nvSpPr>
          <p:cNvPr id="7" name="TextBox 6">
            <a:extLst>
              <a:ext uri="{FF2B5EF4-FFF2-40B4-BE49-F238E27FC236}">
                <a16:creationId xmlns:a16="http://schemas.microsoft.com/office/drawing/2014/main" id="{BA99EC34-7440-663B-9ABE-B91DD8E6E7E3}"/>
              </a:ext>
            </a:extLst>
          </p:cNvPr>
          <p:cNvSpPr txBox="1"/>
          <p:nvPr/>
        </p:nvSpPr>
        <p:spPr>
          <a:xfrm>
            <a:off x="202676" y="1169172"/>
            <a:ext cx="11420574" cy="707886"/>
          </a:xfrm>
          <a:prstGeom prst="rect">
            <a:avLst/>
          </a:prstGeom>
          <a:noFill/>
        </p:spPr>
        <p:txBody>
          <a:bodyPr wrap="square">
            <a:spAutoFit/>
          </a:bodyPr>
          <a:lstStyle/>
          <a:p>
            <a:r>
              <a:rPr lang="en-US" sz="2000" dirty="0">
                <a:solidFill>
                  <a:schemeClr val="tx1">
                    <a:lumMod val="65000"/>
                    <a:lumOff val="35000"/>
                  </a:schemeClr>
                </a:solidFill>
              </a:rPr>
              <a:t>We have already seen that the class which is used to bootstrap Spring Boot application is annotated with @SpringBootApplication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27EFF6-E63D-1FCE-DEBE-8C7FEA912C07}"/>
              </a:ext>
            </a:extLst>
          </p:cNvPr>
          <p:cNvSpPr txBox="1"/>
          <p:nvPr/>
        </p:nvSpPr>
        <p:spPr>
          <a:xfrm>
            <a:off x="287517" y="2131545"/>
            <a:ext cx="11543122" cy="286232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11" name="TextBox 10">
            <a:extLst>
              <a:ext uri="{FF2B5EF4-FFF2-40B4-BE49-F238E27FC236}">
                <a16:creationId xmlns:a16="http://schemas.microsoft.com/office/drawing/2014/main" id="{4D499F29-3FF6-F794-89F6-3642CC3C69C6}"/>
              </a:ext>
            </a:extLst>
          </p:cNvPr>
          <p:cNvSpPr txBox="1"/>
          <p:nvPr/>
        </p:nvSpPr>
        <p:spPr>
          <a:xfrm>
            <a:off x="202675" y="5396002"/>
            <a:ext cx="10873819" cy="400110"/>
          </a:xfrm>
          <a:prstGeom prst="rect">
            <a:avLst/>
          </a:prstGeom>
          <a:noFill/>
        </p:spPr>
        <p:txBody>
          <a:bodyPr wrap="square">
            <a:spAutoFit/>
          </a:bodyPr>
          <a:lstStyle/>
          <a:p>
            <a:r>
              <a:rPr lang="en-US" sz="2000" dirty="0">
                <a:solidFill>
                  <a:schemeClr val="tx1">
                    <a:lumMod val="65000"/>
                    <a:lumOff val="35000"/>
                  </a:schemeClr>
                </a:solidFill>
              </a:rPr>
              <a:t>Now, let us understand this annotation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87774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AC1F1A-CAAF-7CD8-54DB-3EF0D1914D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0831F0-550C-5245-9745-1724BB17094A}"/>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D363C9A6-CA55-5033-B673-C7AEABFD3745}"/>
              </a:ext>
            </a:extLst>
          </p:cNvPr>
          <p:cNvSpPr txBox="1"/>
          <p:nvPr/>
        </p:nvSpPr>
        <p:spPr>
          <a:xfrm>
            <a:off x="470554" y="1301175"/>
            <a:ext cx="11250891" cy="4093428"/>
          </a:xfrm>
          <a:prstGeom prst="rect">
            <a:avLst/>
          </a:prstGeom>
          <a:noFill/>
        </p:spPr>
        <p:txBody>
          <a:bodyPr wrap="square">
            <a:spAutoFit/>
          </a:bodyPr>
          <a:lstStyle/>
          <a:p>
            <a:r>
              <a:rPr lang="en-US" sz="2000" dirty="0">
                <a:solidFill>
                  <a:schemeClr val="tx1">
                    <a:lumMod val="65000"/>
                    <a:lumOff val="35000"/>
                  </a:schemeClr>
                </a:solidFill>
                <a:effectLst/>
              </a:rPr>
              <a:t>The @SpringBootApplication annotation indicates that it is a configuration class and also triggers auto-configuration and component scanning. It is a combination of the following annotations with their default attributes: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@EnableAutoConfiguration – This annotation enables auto-configuration for Spring Boot application which automatically configures your application based on the dependencies that you have added.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@ComponentScan – This enables Spring bean dependency injection feature by using @Autowired annotation. All application components which are annotated with @Component, @Service, @Repository or @Controller are automatically registered as Spring Beans. These beans can be injected by using @Autowired annotation.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@Configuration – This enables Java based configurations for Spring boot application. </a:t>
            </a:r>
          </a:p>
        </p:txBody>
      </p:sp>
    </p:spTree>
    <p:extLst>
      <p:ext uri="{BB962C8B-B14F-4D97-AF65-F5344CB8AC3E}">
        <p14:creationId xmlns:p14="http://schemas.microsoft.com/office/powerpoint/2010/main" val="3964731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E71B62-43F1-6FEA-2D6B-616E2A842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A2458B-6B66-CC78-6B33-0DF806A1A6C7}"/>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F6176955-0998-4D3D-D701-11A9CE18634C}"/>
              </a:ext>
            </a:extLst>
          </p:cNvPr>
          <p:cNvSpPr txBox="1"/>
          <p:nvPr/>
        </p:nvSpPr>
        <p:spPr>
          <a:xfrm>
            <a:off x="989029" y="503490"/>
            <a:ext cx="6099142" cy="523220"/>
          </a:xfrm>
          <a:prstGeom prst="rect">
            <a:avLst/>
          </a:prstGeom>
          <a:noFill/>
        </p:spPr>
        <p:txBody>
          <a:bodyPr wrap="square">
            <a:spAutoFit/>
          </a:bodyPr>
          <a:lstStyle/>
          <a:p>
            <a:r>
              <a:rPr lang="en-IN" sz="2800" b="1" dirty="0"/>
              <a:t>Spring Boot Runners </a:t>
            </a:r>
          </a:p>
        </p:txBody>
      </p:sp>
      <p:sp>
        <p:nvSpPr>
          <p:cNvPr id="7" name="TextBox 6">
            <a:extLst>
              <a:ext uri="{FF2B5EF4-FFF2-40B4-BE49-F238E27FC236}">
                <a16:creationId xmlns:a16="http://schemas.microsoft.com/office/drawing/2014/main" id="{26682233-B63A-30A9-F225-A812567174DE}"/>
              </a:ext>
            </a:extLst>
          </p:cNvPr>
          <p:cNvSpPr txBox="1"/>
          <p:nvPr/>
        </p:nvSpPr>
        <p:spPr>
          <a:xfrm>
            <a:off x="410066" y="1397675"/>
            <a:ext cx="11166050" cy="3477875"/>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create and start Spring Boot application. If you want to perform some action immediately after the application has started, then for this Spring Boot provides following two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CommandLineRunner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ApplicationRunner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CommandLineRunner</a:t>
            </a:r>
            <a:r>
              <a:rPr lang="en-US" sz="2000" dirty="0">
                <a:solidFill>
                  <a:schemeClr val="tx1">
                    <a:lumMod val="65000"/>
                    <a:lumOff val="35000"/>
                  </a:schemeClr>
                </a:solidFill>
                <a:effectLst/>
              </a:rPr>
              <a:t> is a Spring Boot interface with a run() method. Spring Boot automatically calls this method of all beans implementing this interface after the application context has been loaded.</a:t>
            </a:r>
          </a:p>
          <a:p>
            <a:r>
              <a:rPr lang="en-US" sz="2000" dirty="0">
                <a:solidFill>
                  <a:schemeClr val="tx1">
                    <a:lumMod val="65000"/>
                    <a:lumOff val="35000"/>
                  </a:schemeClr>
                </a:solidFill>
                <a:effectLst/>
              </a:rPr>
              <a:t>To use this interface, you can modify the </a:t>
            </a:r>
            <a:r>
              <a:rPr lang="en-US" sz="2000" dirty="0" err="1">
                <a:solidFill>
                  <a:schemeClr val="tx1">
                    <a:lumMod val="65000"/>
                    <a:lumOff val="35000"/>
                  </a:schemeClr>
                </a:solidFill>
                <a:effectLst/>
              </a:rPr>
              <a:t>DemoSpringBootApplication</a:t>
            </a:r>
            <a:r>
              <a:rPr lang="en-US" sz="2000" dirty="0">
                <a:solidFill>
                  <a:schemeClr val="tx1">
                    <a:lumMod val="65000"/>
                    <a:lumOff val="35000"/>
                  </a:schemeClr>
                </a:solidFill>
                <a:effectLst/>
              </a:rPr>
              <a:t> class created in the previous demo as follows:</a:t>
            </a:r>
          </a:p>
        </p:txBody>
      </p:sp>
    </p:spTree>
    <p:extLst>
      <p:ext uri="{BB962C8B-B14F-4D97-AF65-F5344CB8AC3E}">
        <p14:creationId xmlns:p14="http://schemas.microsoft.com/office/powerpoint/2010/main" val="160029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6D821F-E754-515E-5F76-04912E4D52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80D21B-4DAB-22FC-32ED-C5298F07536C}"/>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11B64664-913A-98EC-9473-14F71768005B}"/>
              </a:ext>
            </a:extLst>
          </p:cNvPr>
          <p:cNvSpPr txBox="1"/>
          <p:nvPr/>
        </p:nvSpPr>
        <p:spPr>
          <a:xfrm>
            <a:off x="424206" y="1001038"/>
            <a:ext cx="11528982"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DemoSpringBootApplication.class</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	</a:t>
            </a:r>
          </a:p>
          <a:p>
            <a:r>
              <a:rPr lang="en-IN" dirty="0"/>
              <a:t>	@Override</a:t>
            </a:r>
          </a:p>
          <a:p>
            <a:r>
              <a:rPr lang="en-IN" dirty="0"/>
              <a:t>	public void run(String... </a:t>
            </a:r>
            <a:r>
              <a:rPr lang="en-IN" dirty="0" err="1"/>
              <a:t>args</a:t>
            </a:r>
            <a:r>
              <a:rPr lang="en-IN" dirty="0"/>
              <a:t>) throws Exception {</a:t>
            </a:r>
          </a:p>
          <a:p>
            <a:r>
              <a:rPr lang="en-IN" dirty="0"/>
              <a:t>		LOGGER.info("Welcome to </a:t>
            </a:r>
            <a:r>
              <a:rPr lang="en-IN" dirty="0" err="1"/>
              <a:t>CommandLineRunner</a:t>
            </a:r>
            <a:r>
              <a:rPr lang="en-IN" dirty="0"/>
              <a:t>");</a:t>
            </a:r>
          </a:p>
          <a:p>
            <a:r>
              <a:rPr lang="en-IN" dirty="0"/>
              <a:t>	}</a:t>
            </a:r>
          </a:p>
          <a:p>
            <a:r>
              <a:rPr lang="en-IN" dirty="0"/>
              <a:t>}</a:t>
            </a:r>
          </a:p>
        </p:txBody>
      </p:sp>
    </p:spTree>
    <p:extLst>
      <p:ext uri="{BB962C8B-B14F-4D97-AF65-F5344CB8AC3E}">
        <p14:creationId xmlns:p14="http://schemas.microsoft.com/office/powerpoint/2010/main" val="2541822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1492-EF2A-2EA0-2840-CB33826A5C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18CF-DDE6-EC50-3F8A-4DB6FC9CA7A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F1DB5B04-3A6D-D012-E950-C4B27FF81E26}"/>
              </a:ext>
            </a:extLst>
          </p:cNvPr>
          <p:cNvSpPr txBox="1"/>
          <p:nvPr/>
        </p:nvSpPr>
        <p:spPr>
          <a:xfrm>
            <a:off x="989029" y="494064"/>
            <a:ext cx="6099142" cy="461665"/>
          </a:xfrm>
          <a:prstGeom prst="rect">
            <a:avLst/>
          </a:prstGeom>
          <a:noFill/>
        </p:spPr>
        <p:txBody>
          <a:bodyPr wrap="square">
            <a:spAutoFit/>
          </a:bodyPr>
          <a:lstStyle/>
          <a:p>
            <a:r>
              <a:rPr lang="en-IN" sz="2400" b="1" dirty="0"/>
              <a:t>Configuring Spring Boot application </a:t>
            </a:r>
          </a:p>
        </p:txBody>
      </p:sp>
      <p:sp>
        <p:nvSpPr>
          <p:cNvPr id="7" name="TextBox 6">
            <a:extLst>
              <a:ext uri="{FF2B5EF4-FFF2-40B4-BE49-F238E27FC236}">
                <a16:creationId xmlns:a16="http://schemas.microsoft.com/office/drawing/2014/main" id="{0BE839EB-E744-FCAD-ED68-AC9A2D969198}"/>
              </a:ext>
            </a:extLst>
          </p:cNvPr>
          <p:cNvSpPr txBox="1"/>
          <p:nvPr/>
        </p:nvSpPr>
        <p:spPr>
          <a:xfrm>
            <a:off x="249809" y="1143794"/>
            <a:ext cx="11279171" cy="707886"/>
          </a:xfrm>
          <a:prstGeom prst="rect">
            <a:avLst/>
          </a:prstGeom>
          <a:noFill/>
        </p:spPr>
        <p:txBody>
          <a:bodyPr wrap="square">
            <a:spAutoFit/>
          </a:bodyPr>
          <a:lstStyle/>
          <a:p>
            <a:r>
              <a:rPr lang="en-US" sz="2000" dirty="0">
                <a:solidFill>
                  <a:schemeClr val="tx1">
                    <a:lumMod val="65000"/>
                    <a:lumOff val="35000"/>
                  </a:schemeClr>
                </a:solidFill>
              </a:rPr>
              <a:t>Spring Boot application is configured using a file named </a:t>
            </a:r>
            <a:r>
              <a:rPr lang="en-US" sz="2000" b="1" dirty="0" err="1">
                <a:solidFill>
                  <a:schemeClr val="tx1">
                    <a:lumMod val="65000"/>
                    <a:lumOff val="35000"/>
                  </a:schemeClr>
                </a:solidFill>
              </a:rPr>
              <a:t>application.properties</a:t>
            </a:r>
            <a:r>
              <a:rPr lang="en-US" sz="2000" dirty="0">
                <a:solidFill>
                  <a:schemeClr val="tx1">
                    <a:lumMod val="65000"/>
                    <a:lumOff val="35000"/>
                  </a:schemeClr>
                </a:solidFill>
              </a:rPr>
              <a:t>. It is auto detected without any Spring based configuration and is placed inside "</a:t>
            </a:r>
            <a:r>
              <a:rPr lang="en-US" sz="2000" b="1" dirty="0" err="1">
                <a:solidFill>
                  <a:schemeClr val="tx1">
                    <a:lumMod val="65000"/>
                    <a:lumOff val="35000"/>
                  </a:schemeClr>
                </a:solidFill>
              </a:rPr>
              <a:t>src</a:t>
            </a:r>
            <a:r>
              <a:rPr lang="en-US" sz="2000" b="1" dirty="0">
                <a:solidFill>
                  <a:schemeClr val="tx1">
                    <a:lumMod val="65000"/>
                    <a:lumOff val="35000"/>
                  </a:schemeClr>
                </a:solidFill>
              </a:rPr>
              <a:t>/main/resources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42B5AA3-9046-86AB-D01A-43451B484B09}"/>
              </a:ext>
            </a:extLst>
          </p:cNvPr>
          <p:cNvSpPr txBox="1"/>
          <p:nvPr/>
        </p:nvSpPr>
        <p:spPr>
          <a:xfrm>
            <a:off x="249808" y="2135073"/>
            <a:ext cx="11656245" cy="2246769"/>
          </a:xfrm>
          <a:prstGeom prst="rect">
            <a:avLst/>
          </a:prstGeom>
          <a:noFill/>
        </p:spPr>
        <p:txBody>
          <a:bodyPr wrap="square">
            <a:spAutoFit/>
          </a:bodyPr>
          <a:lstStyle/>
          <a:p>
            <a:r>
              <a:rPr lang="en-US" sz="2000" dirty="0">
                <a:solidFill>
                  <a:schemeClr val="tx1">
                    <a:lumMod val="65000"/>
                    <a:lumOff val="35000"/>
                  </a:schemeClr>
                </a:solidFill>
                <a:effectLst/>
              </a:rPr>
              <a:t>In this file, various default properties are specified to support logging, aspect-oriented programming, etc. All the default properties need not be specified in all the cases. We can specify them only on-demand. At startup, Spring application loads all the properties and adds them to the Spring Environment class. To use a custom property, the property needs to be added to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Then, the Environment class should be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into a class where the property is required and the property should be read from Environment using </a:t>
            </a:r>
            <a:r>
              <a:rPr lang="en-US" sz="2000" dirty="0" err="1">
                <a:solidFill>
                  <a:schemeClr val="tx1">
                    <a:lumMod val="65000"/>
                    <a:lumOff val="35000"/>
                  </a:schemeClr>
                </a:solidFill>
                <a:effectLst/>
              </a:rPr>
              <a:t>getProperty</a:t>
            </a:r>
            <a:r>
              <a:rPr lang="en-US" sz="2000" dirty="0">
                <a:solidFill>
                  <a:schemeClr val="tx1">
                    <a:lumMod val="65000"/>
                    <a:lumOff val="35000"/>
                  </a:schemeClr>
                </a:solidFill>
                <a:effectLst/>
              </a:rPr>
              <a:t>() method.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535290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43AD5F-2BD2-F246-D820-9C39277014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9C0767-7B77-007A-14F7-C8E51363B368}"/>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9EEEC6C5-125B-C25E-2AB0-24F5AD5489AA}"/>
              </a:ext>
            </a:extLst>
          </p:cNvPr>
          <p:cNvSpPr txBox="1"/>
          <p:nvPr/>
        </p:nvSpPr>
        <p:spPr>
          <a:xfrm>
            <a:off x="989029" y="588332"/>
            <a:ext cx="6099142" cy="461665"/>
          </a:xfrm>
          <a:prstGeom prst="rect">
            <a:avLst/>
          </a:prstGeom>
          <a:noFill/>
        </p:spPr>
        <p:txBody>
          <a:bodyPr wrap="square">
            <a:spAutoFit/>
          </a:bodyPr>
          <a:lstStyle/>
          <a:p>
            <a:r>
              <a:rPr lang="en-IN" sz="2400" b="1" dirty="0"/>
              <a:t>Spring Boot - Demo </a:t>
            </a:r>
          </a:p>
        </p:txBody>
      </p:sp>
      <p:sp>
        <p:nvSpPr>
          <p:cNvPr id="7" name="TextBox 6">
            <a:extLst>
              <a:ext uri="{FF2B5EF4-FFF2-40B4-BE49-F238E27FC236}">
                <a16:creationId xmlns:a16="http://schemas.microsoft.com/office/drawing/2014/main" id="{7C1A9A1B-3BD2-9E5D-6D0B-A0C8C2F72532}"/>
              </a:ext>
            </a:extLst>
          </p:cNvPr>
          <p:cNvSpPr txBox="1"/>
          <p:nvPr/>
        </p:nvSpPr>
        <p:spPr>
          <a:xfrm>
            <a:off x="259237" y="1238062"/>
            <a:ext cx="11401720" cy="1323439"/>
          </a:xfrm>
          <a:prstGeom prst="rect">
            <a:avLst/>
          </a:prstGeom>
          <a:noFill/>
        </p:spPr>
        <p:txBody>
          <a:bodyPr wrap="square">
            <a:spAutoFit/>
          </a:bodyPr>
          <a:lstStyle/>
          <a:p>
            <a:r>
              <a:rPr lang="en-US" sz="2000" dirty="0">
                <a:solidFill>
                  <a:schemeClr val="tx1">
                    <a:lumMod val="65000"/>
                    <a:lumOff val="35000"/>
                  </a:schemeClr>
                </a:solidFill>
                <a:effectLst/>
              </a:rPr>
              <a:t>To understand how to implement Customer Login user story using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1F801563-F69B-A67F-3114-53737F7125F8}"/>
              </a:ext>
            </a:extLst>
          </p:cNvPr>
          <p:cNvSpPr txBox="1"/>
          <p:nvPr/>
        </p:nvSpPr>
        <p:spPr>
          <a:xfrm>
            <a:off x="259237" y="2749566"/>
            <a:ext cx="11401720" cy="400110"/>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1354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41090-09D5-8A46-8292-4C3B261D1E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097CAB-B7FE-6F05-114E-D95AE49F7348}"/>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4" name="TextBox 3">
            <a:extLst>
              <a:ext uri="{FF2B5EF4-FFF2-40B4-BE49-F238E27FC236}">
                <a16:creationId xmlns:a16="http://schemas.microsoft.com/office/drawing/2014/main" id="{1914F9BE-B502-5285-E15D-8BB96C30160D}"/>
              </a:ext>
            </a:extLst>
          </p:cNvPr>
          <p:cNvSpPr txBox="1"/>
          <p:nvPr/>
        </p:nvSpPr>
        <p:spPr>
          <a:xfrm>
            <a:off x="465056" y="856357"/>
            <a:ext cx="11726944"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4021028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981407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19183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070064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86461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291072-E87C-4FE7-1DD1-99C6299802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7A64F-963D-4608-B674-BCDDD57D11FD}"/>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D19A699-265C-629F-D162-54A98A49EC79}"/>
              </a:ext>
            </a:extLst>
          </p:cNvPr>
          <p:cNvSpPr txBox="1"/>
          <p:nvPr/>
        </p:nvSpPr>
        <p:spPr>
          <a:xfrm>
            <a:off x="824846" y="628941"/>
            <a:ext cx="1052895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0B848B9-D484-5E40-C53A-98CB3AD4311B}"/>
              </a:ext>
            </a:extLst>
          </p:cNvPr>
          <p:cNvSpPr txBox="1"/>
          <p:nvPr/>
        </p:nvSpPr>
        <p:spPr>
          <a:xfrm>
            <a:off x="202676" y="1348281"/>
            <a:ext cx="11524268"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4B46C3A9-C8AC-2373-2375-29AA1697861F}"/>
              </a:ext>
            </a:extLst>
          </p:cNvPr>
          <p:cNvSpPr txBox="1"/>
          <p:nvPr/>
        </p:nvSpPr>
        <p:spPr>
          <a:xfrm>
            <a:off x="824846" y="2156084"/>
            <a:ext cx="10666428"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DemoSpringBootCoreApplication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0110D51-5FAB-DE1C-D9D4-FB161A10CD89}"/>
              </a:ext>
            </a:extLst>
          </p:cNvPr>
          <p:cNvSpPr txBox="1"/>
          <p:nvPr/>
        </p:nvSpPr>
        <p:spPr>
          <a:xfrm>
            <a:off x="301658" y="2639460"/>
            <a:ext cx="11712804" cy="341632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453750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60E84D-E4E1-CC37-DA08-F198B50C66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CE6CE0-58F1-93EC-F13F-9F415A20A133}"/>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55965982-CE18-500B-E3AA-DC795C77A3C9}"/>
              </a:ext>
            </a:extLst>
          </p:cNvPr>
          <p:cNvSpPr txBox="1"/>
          <p:nvPr/>
        </p:nvSpPr>
        <p:spPr>
          <a:xfrm>
            <a:off x="838200" y="845046"/>
            <a:ext cx="12126012" cy="5693866"/>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DemoSpringBootCoreApplication</a:t>
            </a:r>
            <a:r>
              <a:rPr lang="en-IN" sz="1400" dirty="0"/>
              <a:t> implements </a:t>
            </a:r>
            <a:r>
              <a:rPr lang="en-IN" sz="1400" dirty="0" err="1"/>
              <a:t>CommandLineRunner</a:t>
            </a:r>
            <a:r>
              <a:rPr lang="en-IN" sz="1400" dirty="0"/>
              <a:t> {</a:t>
            </a:r>
          </a:p>
          <a:p>
            <a:r>
              <a:rPr lang="en-IN" sz="1400" dirty="0"/>
              <a:t>	</a:t>
            </a:r>
          </a:p>
          <a:p>
            <a:r>
              <a:rPr lang="en-IN" sz="1400" dirty="0"/>
              <a:t>	public static final Log LOGGER = </a:t>
            </a:r>
            <a:r>
              <a:rPr lang="en-IN" sz="1400" dirty="0" err="1"/>
              <a:t>LogFactory.getLog</a:t>
            </a:r>
            <a:r>
              <a:rPr lang="en-IN" sz="1400" dirty="0"/>
              <a:t>(</a:t>
            </a:r>
            <a:r>
              <a:rPr lang="en-IN" sz="1400" dirty="0" err="1"/>
              <a:t>DemoSpringBootCoreApplication.class</a:t>
            </a:r>
            <a:r>
              <a:rPr lang="en-IN" sz="1400" dirty="0"/>
              <a:t>); </a:t>
            </a:r>
          </a:p>
          <a:p>
            <a:r>
              <a:rPr lang="en-IN" sz="1400" dirty="0"/>
              <a:t>	@Autowired</a:t>
            </a:r>
          </a:p>
          <a:p>
            <a:r>
              <a:rPr lang="en-IN" sz="1400" dirty="0"/>
              <a:t>	</a:t>
            </a:r>
            <a:r>
              <a:rPr lang="en-IN" sz="1400" dirty="0" err="1"/>
              <a:t>CustomerLoginController</a:t>
            </a:r>
            <a:r>
              <a:rPr lang="en-IN" sz="1400" dirty="0"/>
              <a:t> </a:t>
            </a:r>
            <a:r>
              <a:rPr lang="en-IN" sz="1400" dirty="0" err="1"/>
              <a:t>customerLoginController</a:t>
            </a:r>
            <a:r>
              <a:rPr lang="en-IN" sz="1400" dirty="0"/>
              <a:t>;</a:t>
            </a:r>
          </a:p>
          <a:p>
            <a:r>
              <a:rPr lang="en-IN" sz="1400" dirty="0"/>
              <a:t>	</a:t>
            </a:r>
          </a:p>
          <a:p>
            <a:r>
              <a:rPr lang="en-IN" sz="1400" dirty="0"/>
              <a:t>	@Autowired</a:t>
            </a:r>
          </a:p>
          <a:p>
            <a:r>
              <a:rPr lang="en-IN" sz="1400" dirty="0"/>
              <a:t>	Environment </a:t>
            </a:r>
            <a:r>
              <a:rPr lang="en-IN" sz="1400" dirty="0" err="1"/>
              <a:t>environment</a:t>
            </a:r>
            <a:r>
              <a:rPr lang="en-IN" sz="1400" dirty="0"/>
              <a:t>;</a:t>
            </a:r>
          </a:p>
          <a:p>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DemoSpringBootCoreApplication.class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try{</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("harry");</a:t>
            </a:r>
          </a:p>
          <a:p>
            <a:r>
              <a:rPr lang="en-IN" sz="1400" dirty="0"/>
              <a:t>			</a:t>
            </a:r>
            <a:r>
              <a:rPr lang="en-IN" sz="1400" dirty="0" err="1"/>
              <a:t>customerLogin.setPassword</a:t>
            </a:r>
            <a:r>
              <a:rPr lang="en-IN" sz="1400" dirty="0"/>
              <a:t>("harry123");</a:t>
            </a:r>
          </a:p>
          <a:p>
            <a:r>
              <a:rPr lang="en-IN" sz="1400" dirty="0"/>
              <a:t>			</a:t>
            </a:r>
            <a:r>
              <a:rPr lang="en-IN" sz="1400" dirty="0" err="1"/>
              <a:t>customerLoginController.authenticateCustomer</a:t>
            </a:r>
            <a:r>
              <a:rPr lang="en-IN" sz="1400" dirty="0"/>
              <a:t>(</a:t>
            </a:r>
            <a:r>
              <a:rPr lang="en-IN" sz="1400" dirty="0" err="1"/>
              <a:t>customerLogin</a:t>
            </a:r>
            <a:r>
              <a:rPr lang="en-IN" sz="1400" dirty="0"/>
              <a:t>);</a:t>
            </a:r>
          </a:p>
          <a:p>
            <a:r>
              <a:rPr lang="en-IN" sz="1400" dirty="0"/>
              <a:t>			LOGGER.info(</a:t>
            </a:r>
            <a:r>
              <a:rPr lang="en-IN" sz="1400" dirty="0" err="1"/>
              <a:t>environment.getProperty</a:t>
            </a:r>
            <a:r>
              <a:rPr lang="en-IN" sz="1400" dirty="0"/>
              <a:t>("SUCCESS"));	</a:t>
            </a:r>
          </a:p>
          <a:p>
            <a:r>
              <a:rPr lang="en-IN" sz="1400" dirty="0"/>
              <a:t>		}catch(</a:t>
            </a:r>
            <a:r>
              <a:rPr lang="en-IN" sz="1400" dirty="0" err="1"/>
              <a:t>hndBankException</a:t>
            </a:r>
            <a:r>
              <a:rPr lang="en-IN" sz="1400" dirty="0"/>
              <a:t> exception){</a:t>
            </a:r>
          </a:p>
          <a:p>
            <a:r>
              <a:rPr lang="en-IN" sz="1400" dirty="0"/>
              <a:t>			</a:t>
            </a:r>
            <a:r>
              <a:rPr lang="en-IN" sz="1400" dirty="0" err="1"/>
              <a:t>LOGGER.error</a:t>
            </a:r>
            <a:r>
              <a:rPr lang="en-IN" sz="1400" dirty="0"/>
              <a:t>(</a:t>
            </a:r>
            <a:r>
              <a:rPr lang="en-IN" sz="1400" dirty="0" err="1"/>
              <a:t>environment.getProperty</a:t>
            </a:r>
            <a:r>
              <a:rPr lang="en-IN" sz="1400" dirty="0"/>
              <a:t>(</a:t>
            </a:r>
            <a:r>
              <a:rPr lang="en-IN" sz="1400" dirty="0" err="1"/>
              <a:t>exception.getMessage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93959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542D93-5C05-D555-747D-9C14BB0502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AA4104-6900-7D54-A299-A294BD5FA2D8}"/>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70AEA521-B67B-52BC-7EB9-B5A4C2476A16}"/>
              </a:ext>
            </a:extLst>
          </p:cNvPr>
          <p:cNvSpPr txBox="1"/>
          <p:nvPr/>
        </p:nvSpPr>
        <p:spPr>
          <a:xfrm>
            <a:off x="485479" y="952355"/>
            <a:ext cx="11156623" cy="1015663"/>
          </a:xfrm>
          <a:prstGeom prst="rect">
            <a:avLst/>
          </a:prstGeom>
          <a:noFill/>
        </p:spPr>
        <p:txBody>
          <a:bodyPr wrap="square">
            <a:spAutoFit/>
          </a:bodyPr>
          <a:lstStyle/>
          <a:p>
            <a:r>
              <a:rPr lang="en-US" sz="2000" dirty="0">
                <a:solidFill>
                  <a:schemeClr val="tx1">
                    <a:lumMod val="65000"/>
                    <a:lumOff val="35000"/>
                  </a:schemeClr>
                </a:solidFill>
                <a:effectLst/>
              </a:rPr>
              <a:t>Note:</a:t>
            </a:r>
            <a:r>
              <a:rPr lang="en-US" sz="2000" b="1" dirty="0">
                <a:solidFill>
                  <a:schemeClr val="tx1">
                    <a:lumMod val="65000"/>
                    <a:lumOff val="35000"/>
                  </a:schemeClr>
                </a:solidFill>
                <a:effectLst/>
              </a:rPr>
              <a:t> </a:t>
            </a:r>
            <a:r>
              <a:rPr lang="en-US" sz="2000" b="1"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class is already </a:t>
            </a:r>
            <a:r>
              <a:rPr lang="en-US" sz="2000" dirty="0" err="1">
                <a:solidFill>
                  <a:schemeClr val="tx1">
                    <a:lumMod val="65000"/>
                    <a:lumOff val="35000"/>
                  </a:schemeClr>
                </a:solidFill>
                <a:effectLst/>
              </a:rPr>
              <a:t>implented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Step 10 : Run the </a:t>
            </a:r>
            <a:r>
              <a:rPr lang="en-US" sz="2000" dirty="0" err="1">
                <a:solidFill>
                  <a:schemeClr val="tx1">
                    <a:lumMod val="65000"/>
                    <a:lumOff val="35000"/>
                  </a:schemeClr>
                </a:solidFill>
                <a:effectLst/>
              </a:rPr>
              <a:t>DemoSpringBootCoreApplication</a:t>
            </a:r>
            <a:r>
              <a:rPr lang="en-US" sz="2000" dirty="0">
                <a:solidFill>
                  <a:schemeClr val="tx1">
                    <a:lumMod val="65000"/>
                    <a:lumOff val="35000"/>
                  </a:schemeClr>
                </a:solidFill>
                <a:effectLst/>
              </a:rPr>
              <a:t> class created in the previous step.</a:t>
            </a:r>
          </a:p>
        </p:txBody>
      </p:sp>
    </p:spTree>
    <p:extLst>
      <p:ext uri="{BB962C8B-B14F-4D97-AF65-F5344CB8AC3E}">
        <p14:creationId xmlns:p14="http://schemas.microsoft.com/office/powerpoint/2010/main" val="30708948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09D41-B6F0-21F9-31CE-2045B2AAB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4FB046-16C1-CD91-6EF6-AA26737C7461}"/>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F25A477-0620-A1F8-54BD-37A05718C73E}"/>
              </a:ext>
            </a:extLst>
          </p:cNvPr>
          <p:cNvSpPr txBox="1"/>
          <p:nvPr/>
        </p:nvSpPr>
        <p:spPr>
          <a:xfrm>
            <a:off x="989029" y="607185"/>
            <a:ext cx="6099142" cy="461665"/>
          </a:xfrm>
          <a:prstGeom prst="rect">
            <a:avLst/>
          </a:prstGeom>
          <a:noFill/>
        </p:spPr>
        <p:txBody>
          <a:bodyPr wrap="square">
            <a:spAutoFit/>
          </a:bodyPr>
          <a:lstStyle/>
          <a:p>
            <a:r>
              <a:rPr lang="en-US" sz="2400" b="1" dirty="0"/>
              <a:t>Logging in Spring Boot using default logger </a:t>
            </a:r>
          </a:p>
        </p:txBody>
      </p:sp>
      <p:sp>
        <p:nvSpPr>
          <p:cNvPr id="7" name="TextBox 6">
            <a:extLst>
              <a:ext uri="{FF2B5EF4-FFF2-40B4-BE49-F238E27FC236}">
                <a16:creationId xmlns:a16="http://schemas.microsoft.com/office/drawing/2014/main" id="{9984801F-4095-0437-F002-90E8052B45E1}"/>
              </a:ext>
            </a:extLst>
          </p:cNvPr>
          <p:cNvSpPr txBox="1"/>
          <p:nvPr/>
        </p:nvSpPr>
        <p:spPr>
          <a:xfrm>
            <a:off x="136688" y="1235160"/>
            <a:ext cx="11467707" cy="707886"/>
          </a:xfrm>
          <a:prstGeom prst="rect">
            <a:avLst/>
          </a:prstGeom>
          <a:noFill/>
        </p:spPr>
        <p:txBody>
          <a:bodyPr wrap="square">
            <a:spAutoFit/>
          </a:bodyPr>
          <a:lstStyle/>
          <a:p>
            <a:r>
              <a:rPr lang="en-US" sz="2000" dirty="0">
                <a:solidFill>
                  <a:schemeClr val="tx1">
                    <a:lumMod val="65000"/>
                    <a:lumOff val="35000"/>
                  </a:schemeClr>
                </a:solidFill>
              </a:rPr>
              <a:t>While executing your Spring Boot application, have you seen messages like the ones given below getting printed on your console?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80691547-7D01-1E8B-6EF2-1AE444D320B2}"/>
              </a:ext>
            </a:extLst>
          </p:cNvPr>
          <p:cNvSpPr txBox="1"/>
          <p:nvPr/>
        </p:nvSpPr>
        <p:spPr>
          <a:xfrm>
            <a:off x="277305" y="1978505"/>
            <a:ext cx="11637390" cy="2308324"/>
          </a:xfrm>
          <a:prstGeom prst="rect">
            <a:avLst/>
          </a:prstGeom>
          <a:noFill/>
        </p:spPr>
        <p:txBody>
          <a:bodyPr wrap="square">
            <a:spAutoFit/>
          </a:bodyPr>
          <a:lstStyle/>
          <a:p>
            <a:r>
              <a:rPr lang="en-IN" dirty="0"/>
              <a:t>2020-Jul-19 21:08:09 PM [main] INFO  </a:t>
            </a:r>
            <a:r>
              <a:rPr lang="en-IN" dirty="0" err="1"/>
              <a:t>c.i.DemoSpringBootLoggingApplication</a:t>
            </a:r>
            <a:r>
              <a:rPr lang="en-IN" dirty="0"/>
              <a:t> - Starting </a:t>
            </a:r>
            <a:r>
              <a:rPr lang="en-IN" dirty="0" err="1"/>
              <a:t>DemoSpringBootLoggingApplication</a:t>
            </a:r>
            <a:r>
              <a:rPr lang="en-IN" dirty="0"/>
              <a:t> on MYSHEC259179L with PID 12008 (D:\FA2_Content_Work\Logging\Demo_SpringBoot_Logging\target\classes started by </a:t>
            </a:r>
            <a:r>
              <a:rPr lang="en-IN" dirty="0" err="1"/>
              <a:t>sweekruti.das</a:t>
            </a:r>
            <a:r>
              <a:rPr lang="en-IN" dirty="0"/>
              <a:t> in D:\FA2_Content_Work\Logging\Demo_SpringBoot_Logging)</a:t>
            </a:r>
          </a:p>
          <a:p>
            <a:r>
              <a:rPr lang="en-IN" dirty="0"/>
              <a:t>2020-Jul-19 21:08:09 PM [main] INFO  </a:t>
            </a:r>
            <a:r>
              <a:rPr lang="en-IN" dirty="0" err="1"/>
              <a:t>c.i.DemoSpringBootLoggingApplication</a:t>
            </a:r>
            <a:r>
              <a:rPr lang="en-IN" dirty="0"/>
              <a:t> - No active profile set, falling back to default profiles: default</a:t>
            </a:r>
          </a:p>
          <a:p>
            <a:r>
              <a:rPr lang="en-IN" dirty="0"/>
              <a:t>2020-Jul-19 21:08:10 PM [main] INFO  </a:t>
            </a:r>
            <a:r>
              <a:rPr lang="en-IN" dirty="0" err="1"/>
              <a:t>c.i.DemoSpringBootLoggingApplication</a:t>
            </a:r>
            <a:r>
              <a:rPr lang="en-IN" dirty="0"/>
              <a:t> - Started </a:t>
            </a:r>
            <a:r>
              <a:rPr lang="en-IN" dirty="0" err="1"/>
              <a:t>DemoSpringBootLoggingApplication</a:t>
            </a:r>
            <a:r>
              <a:rPr lang="en-IN" dirty="0"/>
              <a:t> in 1.493 seconds (JVM running for 2.121)</a:t>
            </a:r>
          </a:p>
        </p:txBody>
      </p:sp>
      <p:sp>
        <p:nvSpPr>
          <p:cNvPr id="11" name="TextBox 10">
            <a:extLst>
              <a:ext uri="{FF2B5EF4-FFF2-40B4-BE49-F238E27FC236}">
                <a16:creationId xmlns:a16="http://schemas.microsoft.com/office/drawing/2014/main" id="{BF4ECA7E-051C-A2C9-B0B1-57ECB7F5759B}"/>
              </a:ext>
            </a:extLst>
          </p:cNvPr>
          <p:cNvSpPr txBox="1"/>
          <p:nvPr/>
        </p:nvSpPr>
        <p:spPr>
          <a:xfrm>
            <a:off x="136688" y="4330178"/>
            <a:ext cx="11673526" cy="2585323"/>
          </a:xfrm>
          <a:prstGeom prst="rect">
            <a:avLst/>
          </a:prstGeom>
          <a:noFill/>
        </p:spPr>
        <p:txBody>
          <a:bodyPr wrap="square">
            <a:spAutoFit/>
          </a:bodyPr>
          <a:lstStyle/>
          <a:p>
            <a:r>
              <a:rPr lang="en-US" dirty="0">
                <a:solidFill>
                  <a:schemeClr val="tx1">
                    <a:lumMod val="65000"/>
                    <a:lumOff val="35000"/>
                  </a:schemeClr>
                </a:solidFill>
                <a:effectLst/>
              </a:rPr>
              <a:t>Any guess what are these?</a:t>
            </a:r>
          </a:p>
          <a:p>
            <a:r>
              <a:rPr lang="en-US" dirty="0">
                <a:solidFill>
                  <a:schemeClr val="tx1">
                    <a:lumMod val="65000"/>
                    <a:lumOff val="35000"/>
                  </a:schemeClr>
                </a:solidFill>
                <a:effectLst/>
              </a:rPr>
              <a:t>These are messages logged at INFO level but, you haven't written any code for logging in your application. Then who does this? </a:t>
            </a:r>
          </a:p>
          <a:p>
            <a:r>
              <a:rPr lang="en-US" dirty="0">
                <a:solidFill>
                  <a:schemeClr val="tx1">
                    <a:lumMod val="65000"/>
                    <a:lumOff val="35000"/>
                  </a:schemeClr>
                </a:solidFill>
                <a:effectLst/>
              </a:rPr>
              <a:t>This is done by Spring Boot.</a:t>
            </a:r>
          </a:p>
          <a:p>
            <a:r>
              <a:rPr lang="en-US" dirty="0">
                <a:solidFill>
                  <a:schemeClr val="tx1">
                    <a:lumMod val="65000"/>
                    <a:lumOff val="35000"/>
                  </a:schemeClr>
                </a:solidFill>
                <a:effectLst/>
              </a:rPr>
              <a:t>Spring Boot uses </a:t>
            </a:r>
            <a:r>
              <a:rPr lang="en-US" b="1" dirty="0">
                <a:solidFill>
                  <a:schemeClr val="tx1">
                    <a:lumMod val="65000"/>
                    <a:lumOff val="35000"/>
                  </a:schemeClr>
                </a:solidFill>
                <a:effectLst/>
              </a:rPr>
              <a:t>Apache Commons Logging </a:t>
            </a:r>
            <a:r>
              <a:rPr lang="en-US" dirty="0">
                <a:solidFill>
                  <a:schemeClr val="tx1">
                    <a:lumMod val="65000"/>
                    <a:lumOff val="35000"/>
                  </a:schemeClr>
                </a:solidFill>
                <a:effectLst/>
              </a:rPr>
              <a:t>for logging</a:t>
            </a:r>
            <a:r>
              <a:rPr lang="en-US" b="1" dirty="0">
                <a:solidFill>
                  <a:schemeClr val="tx1">
                    <a:lumMod val="65000"/>
                    <a:lumOff val="35000"/>
                  </a:schemeClr>
                </a:solidFill>
                <a:effectLst/>
              </a:rPr>
              <a:t>. </a:t>
            </a:r>
            <a:r>
              <a:rPr lang="en-US" dirty="0">
                <a:solidFill>
                  <a:schemeClr val="tx1">
                    <a:lumMod val="65000"/>
                    <a:lumOff val="35000"/>
                  </a:schemeClr>
                </a:solidFill>
                <a:effectLst/>
              </a:rPr>
              <a:t>It provides default configurations for using Java Util Logging, Log4j2, and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as logging implementation. If Spring Boot starters are used then </a:t>
            </a:r>
            <a:r>
              <a:rPr lang="en-US" dirty="0" err="1">
                <a:solidFill>
                  <a:schemeClr val="tx1">
                    <a:lumMod val="65000"/>
                    <a:lumOff val="35000"/>
                  </a:schemeClr>
                </a:solidFill>
                <a:effectLst/>
              </a:rPr>
              <a:t>Logback</a:t>
            </a:r>
            <a:r>
              <a:rPr lang="en-US" dirty="0">
                <a:solidFill>
                  <a:schemeClr val="tx1">
                    <a:lumMod val="65000"/>
                    <a:lumOff val="35000"/>
                  </a:schemeClr>
                </a:solidFill>
                <a:effectLst/>
              </a:rPr>
              <a:t> is used for logging by default.</a:t>
            </a:r>
          </a:p>
          <a:p>
            <a:r>
              <a:rPr lang="en-US" dirty="0">
                <a:solidFill>
                  <a:schemeClr val="tx1">
                    <a:lumMod val="65000"/>
                    <a:lumOff val="35000"/>
                  </a:schemeClr>
                </a:solidFill>
                <a:effectLst/>
              </a:rPr>
              <a:t>By default, it logs messages in console at ERROR, WARN, and INFO levels. You can easily configure logging levels, logging format, and log file location by setting logging related properties in </a:t>
            </a:r>
            <a:r>
              <a:rPr lang="en-US" dirty="0" err="1">
                <a:solidFill>
                  <a:schemeClr val="tx1">
                    <a:lumMod val="65000"/>
                    <a:lumOff val="35000"/>
                  </a:schemeClr>
                </a:solidFill>
                <a:effectLst/>
              </a:rPr>
              <a:t>application.properties</a:t>
            </a:r>
            <a:r>
              <a:rPr lang="en-US" dirty="0">
                <a:solidFill>
                  <a:schemeClr val="tx1">
                    <a:lumMod val="65000"/>
                    <a:lumOff val="35000"/>
                  </a:schemeClr>
                </a:solidFill>
                <a:effectLst/>
              </a:rPr>
              <a:t> file.</a:t>
            </a:r>
          </a:p>
        </p:txBody>
      </p:sp>
    </p:spTree>
    <p:extLst>
      <p:ext uri="{BB962C8B-B14F-4D97-AF65-F5344CB8AC3E}">
        <p14:creationId xmlns:p14="http://schemas.microsoft.com/office/powerpoint/2010/main" val="42841302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0CE921-A943-8D45-0066-9B7EFBB86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8B4BD8-C265-E3B9-D0C7-1EC11B947177}"/>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8CB4A486-8C30-5D5F-2E5C-339D1C801DC3}"/>
              </a:ext>
            </a:extLst>
          </p:cNvPr>
          <p:cNvSpPr txBox="1"/>
          <p:nvPr/>
        </p:nvSpPr>
        <p:spPr>
          <a:xfrm>
            <a:off x="834272" y="684064"/>
            <a:ext cx="10817258" cy="1938992"/>
          </a:xfrm>
          <a:prstGeom prst="rect">
            <a:avLst/>
          </a:prstGeom>
          <a:noFill/>
        </p:spPr>
        <p:txBody>
          <a:bodyPr wrap="square">
            <a:spAutoFit/>
          </a:bodyPr>
          <a:lstStyle/>
          <a:p>
            <a:r>
              <a:rPr lang="en-US" sz="2000" b="1" dirty="0">
                <a:solidFill>
                  <a:schemeClr val="tx1">
                    <a:lumMod val="65000"/>
                    <a:lumOff val="35000"/>
                  </a:schemeClr>
                </a:solidFill>
                <a:effectLst/>
              </a:rPr>
              <a:t>Configuring Logging Levels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by default, logs messages at ERROR, WARN, and INFO levels. You can also set the logging levels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by setting the property </a:t>
            </a:r>
            <a:r>
              <a:rPr lang="en-US" sz="2000" dirty="0" err="1">
                <a:solidFill>
                  <a:schemeClr val="tx1">
                    <a:lumMod val="65000"/>
                    <a:lumOff val="35000"/>
                  </a:schemeClr>
                </a:solidFill>
                <a:effectLst/>
              </a:rPr>
              <a:t>logging.level</a:t>
            </a:r>
            <a:r>
              <a:rPr lang="en-US" sz="2000" dirty="0">
                <a:solidFill>
                  <a:schemeClr val="tx1">
                    <a:lumMod val="65000"/>
                    <a:lumOff val="35000"/>
                  </a:schemeClr>
                </a:solidFill>
                <a:effectLst/>
              </a:rPr>
              <a:t>.&lt;logger-name&gt;=&lt;logging-level&gt; where logging-level is one of TRACE, DEBUG, INFO, WARN, ERROR, FATAL, or OFF. For example, you can set the logging level as INFO for classes in </a:t>
            </a:r>
            <a:r>
              <a:rPr lang="en-US" sz="2000" dirty="0" err="1">
                <a:solidFill>
                  <a:schemeClr val="tx1">
                    <a:lumMod val="65000"/>
                    <a:lumOff val="35000"/>
                  </a:schemeClr>
                </a:solidFill>
                <a:effectLst/>
              </a:rPr>
              <a:t>com.hnd</a:t>
            </a:r>
            <a:r>
              <a:rPr lang="en-US" sz="2000" dirty="0">
                <a:solidFill>
                  <a:schemeClr val="tx1">
                    <a:lumMod val="65000"/>
                    <a:lumOff val="35000"/>
                  </a:schemeClr>
                </a:solidFill>
                <a:effectLst/>
              </a:rPr>
              <a:t> package as follows :</a:t>
            </a:r>
          </a:p>
        </p:txBody>
      </p:sp>
      <p:sp>
        <p:nvSpPr>
          <p:cNvPr id="7" name="TextBox 6">
            <a:extLst>
              <a:ext uri="{FF2B5EF4-FFF2-40B4-BE49-F238E27FC236}">
                <a16:creationId xmlns:a16="http://schemas.microsoft.com/office/drawing/2014/main" id="{192C8413-55E0-1870-9278-5EE356AF4B72}"/>
              </a:ext>
            </a:extLst>
          </p:cNvPr>
          <p:cNvSpPr txBox="1"/>
          <p:nvPr/>
        </p:nvSpPr>
        <p:spPr>
          <a:xfrm>
            <a:off x="315798" y="2794204"/>
            <a:ext cx="10817258" cy="369332"/>
          </a:xfrm>
          <a:prstGeom prst="rect">
            <a:avLst/>
          </a:prstGeom>
          <a:noFill/>
        </p:spPr>
        <p:txBody>
          <a:bodyPr wrap="square">
            <a:spAutoFit/>
          </a:bodyPr>
          <a:lstStyle/>
          <a:p>
            <a:r>
              <a:rPr lang="en-IN" dirty="0" err="1"/>
              <a:t>logging.level.com.hnd</a:t>
            </a:r>
            <a:r>
              <a:rPr lang="en-IN" dirty="0"/>
              <a:t> = INFO</a:t>
            </a:r>
          </a:p>
        </p:txBody>
      </p:sp>
      <p:sp>
        <p:nvSpPr>
          <p:cNvPr id="9" name="TextBox 8">
            <a:extLst>
              <a:ext uri="{FF2B5EF4-FFF2-40B4-BE49-F238E27FC236}">
                <a16:creationId xmlns:a16="http://schemas.microsoft.com/office/drawing/2014/main" id="{24834960-711B-B97F-2B75-EF07AD209FD3}"/>
              </a:ext>
            </a:extLst>
          </p:cNvPr>
          <p:cNvSpPr txBox="1"/>
          <p:nvPr/>
        </p:nvSpPr>
        <p:spPr>
          <a:xfrm>
            <a:off x="834272" y="3334684"/>
            <a:ext cx="11118916" cy="1938992"/>
          </a:xfrm>
          <a:prstGeom prst="rect">
            <a:avLst/>
          </a:prstGeom>
          <a:noFill/>
        </p:spPr>
        <p:txBody>
          <a:bodyPr wrap="square">
            <a:spAutoFit/>
          </a:bodyPr>
          <a:lstStyle/>
          <a:p>
            <a:r>
              <a:rPr lang="en-IN" sz="2000" dirty="0">
                <a:solidFill>
                  <a:schemeClr val="tx1">
                    <a:lumMod val="65000"/>
                    <a:lumOff val="35000"/>
                  </a:schemeClr>
                </a:solidFill>
                <a:effectLst/>
              </a:rPr>
              <a:t>The root logger can be configured by setting </a:t>
            </a:r>
            <a:r>
              <a:rPr lang="en-IN" sz="2000" b="1" dirty="0" err="1">
                <a:solidFill>
                  <a:schemeClr val="tx1">
                    <a:lumMod val="65000"/>
                    <a:lumOff val="35000"/>
                  </a:schemeClr>
                </a:solidFill>
                <a:effectLst/>
              </a:rPr>
              <a:t>logging.level.root</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a:t>
            </a:r>
          </a:p>
          <a:p>
            <a:endParaRPr lang="en-IN" sz="2000" dirty="0">
              <a:solidFill>
                <a:schemeClr val="tx1">
                  <a:lumMod val="65000"/>
                  <a:lumOff val="35000"/>
                </a:schemeClr>
              </a:solidFill>
              <a:effectLst/>
            </a:endParaRPr>
          </a:p>
          <a:p>
            <a:r>
              <a:rPr lang="en-IN" sz="2000" b="1" dirty="0">
                <a:solidFill>
                  <a:schemeClr val="tx1">
                    <a:lumMod val="65000"/>
                    <a:lumOff val="35000"/>
                  </a:schemeClr>
                </a:solidFill>
                <a:effectLst/>
              </a:rPr>
              <a:t>Configuring Logging Pattern</a:t>
            </a:r>
          </a:p>
          <a:p>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You can change the logging pattern for console by setting </a:t>
            </a:r>
            <a:r>
              <a:rPr lang="en-IN" sz="2000" b="1" dirty="0" err="1">
                <a:solidFill>
                  <a:schemeClr val="tx1">
                    <a:lumMod val="65000"/>
                    <a:lumOff val="35000"/>
                  </a:schemeClr>
                </a:solidFill>
                <a:effectLst/>
              </a:rPr>
              <a:t>logging.pattern.console</a:t>
            </a:r>
            <a:r>
              <a:rPr lang="en-IN" sz="2000" dirty="0">
                <a:solidFill>
                  <a:schemeClr val="tx1">
                    <a:lumMod val="65000"/>
                    <a:lumOff val="35000"/>
                  </a:schemeClr>
                </a:solidFill>
                <a:effectLst/>
              </a:rPr>
              <a:t> property in </a:t>
            </a:r>
            <a:r>
              <a:rPr lang="en-IN" sz="2000" dirty="0" err="1">
                <a:solidFill>
                  <a:schemeClr val="tx1">
                    <a:lumMod val="65000"/>
                    <a:lumOff val="35000"/>
                  </a:schemeClr>
                </a:solidFill>
                <a:effectLst/>
              </a:rPr>
              <a:t>application.properties</a:t>
            </a:r>
            <a:r>
              <a:rPr lang="en-IN" sz="2000" dirty="0">
                <a:solidFill>
                  <a:schemeClr val="tx1">
                    <a:lumMod val="65000"/>
                    <a:lumOff val="35000"/>
                  </a:schemeClr>
                </a:solidFill>
                <a:effectLst/>
              </a:rPr>
              <a:t> file as follows:</a:t>
            </a:r>
          </a:p>
        </p:txBody>
      </p:sp>
      <p:sp>
        <p:nvSpPr>
          <p:cNvPr id="11" name="TextBox 10">
            <a:extLst>
              <a:ext uri="{FF2B5EF4-FFF2-40B4-BE49-F238E27FC236}">
                <a16:creationId xmlns:a16="http://schemas.microsoft.com/office/drawing/2014/main" id="{B91B039A-1A7A-4377-2E1B-E7005F301FB9}"/>
              </a:ext>
            </a:extLst>
          </p:cNvPr>
          <p:cNvSpPr txBox="1"/>
          <p:nvPr/>
        </p:nvSpPr>
        <p:spPr>
          <a:xfrm>
            <a:off x="315799" y="5371346"/>
            <a:ext cx="11495988" cy="646331"/>
          </a:xfrm>
          <a:prstGeom prst="rect">
            <a:avLst/>
          </a:prstGeom>
          <a:noFill/>
        </p:spPr>
        <p:txBody>
          <a:bodyPr wrap="square">
            <a:spAutoFit/>
          </a:bodyPr>
          <a:lstStyle/>
          <a:p>
            <a:r>
              <a:rPr lang="en-IN" dirty="0"/>
              <a:t># Logging pattern for the console</a:t>
            </a:r>
          </a:p>
          <a:p>
            <a:r>
              <a:rPr lang="en-IN" dirty="0" err="1"/>
              <a:t>logging.pattern.console</a:t>
            </a:r>
            <a:r>
              <a:rPr lang="en-IN" dirty="0"/>
              <a:t> = %d{</a:t>
            </a:r>
            <a:r>
              <a:rPr lang="en-IN" dirty="0" err="1"/>
              <a:t>yyyy</a:t>
            </a:r>
            <a:r>
              <a:rPr lang="en-IN" dirty="0"/>
              <a:t>-MMM-dd </a:t>
            </a:r>
            <a:r>
              <a:rPr lang="en-IN" dirty="0" err="1"/>
              <a:t>HH:mm:ss</a:t>
            </a:r>
            <a:r>
              <a:rPr lang="en-IN" dirty="0"/>
              <a:t> a} [%t] %-5level %logger{36} - %</a:t>
            </a:r>
            <a:r>
              <a:rPr lang="en-IN" dirty="0" err="1"/>
              <a:t>msg%n</a:t>
            </a:r>
            <a:endParaRPr lang="en-IN" dirty="0"/>
          </a:p>
        </p:txBody>
      </p:sp>
    </p:spTree>
    <p:extLst>
      <p:ext uri="{BB962C8B-B14F-4D97-AF65-F5344CB8AC3E}">
        <p14:creationId xmlns:p14="http://schemas.microsoft.com/office/powerpoint/2010/main" val="31495992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BE912F-3F2B-8D36-DB50-F043B37DF0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C9B20D-662C-E420-53C4-59043D0DFD3A}"/>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FDF14DCD-3240-5B60-FC28-1B2CF548032D}"/>
              </a:ext>
            </a:extLst>
          </p:cNvPr>
          <p:cNvSpPr txBox="1"/>
          <p:nvPr/>
        </p:nvSpPr>
        <p:spPr>
          <a:xfrm>
            <a:off x="989029" y="660124"/>
            <a:ext cx="10228868" cy="707886"/>
          </a:xfrm>
          <a:prstGeom prst="rect">
            <a:avLst/>
          </a:prstGeom>
          <a:noFill/>
        </p:spPr>
        <p:txBody>
          <a:bodyPr wrap="square">
            <a:spAutoFit/>
          </a:bodyPr>
          <a:lstStyle/>
          <a:p>
            <a:r>
              <a:rPr lang="en-US" sz="2000" dirty="0">
                <a:solidFill>
                  <a:schemeClr val="tx1">
                    <a:lumMod val="65000"/>
                    <a:lumOff val="35000"/>
                  </a:schemeClr>
                </a:solidFill>
                <a:effectLst/>
              </a:rPr>
              <a:t>To change the logging pattern for file, set the </a:t>
            </a:r>
            <a:r>
              <a:rPr lang="en-US" sz="2000" b="1" dirty="0" err="1">
                <a:solidFill>
                  <a:schemeClr val="tx1">
                    <a:lumMod val="65000"/>
                    <a:lumOff val="35000"/>
                  </a:schemeClr>
                </a:solidFill>
                <a:effectLst/>
              </a:rPr>
              <a:t>logging.pattern.file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35FF75E-20A2-A22A-CBBC-4539EDBBFD1A}"/>
              </a:ext>
            </a:extLst>
          </p:cNvPr>
          <p:cNvSpPr txBox="1"/>
          <p:nvPr/>
        </p:nvSpPr>
        <p:spPr>
          <a:xfrm>
            <a:off x="221530" y="1555671"/>
            <a:ext cx="11505414" cy="646331"/>
          </a:xfrm>
          <a:prstGeom prst="rect">
            <a:avLst/>
          </a:prstGeom>
          <a:noFill/>
        </p:spPr>
        <p:txBody>
          <a:bodyPr wrap="square">
            <a:spAutoFit/>
          </a:bodyPr>
          <a:lstStyle/>
          <a:p>
            <a:r>
              <a:rPr lang="en-IN" dirty="0"/>
              <a:t># Logging pattern for file</a:t>
            </a:r>
          </a:p>
          <a:p>
            <a:r>
              <a:rPr lang="en-IN" dirty="0" err="1"/>
              <a:t>logging.pattern.file</a:t>
            </a:r>
            <a:r>
              <a:rPr lang="en-IN" dirty="0"/>
              <a:t> = %d{</a:t>
            </a:r>
            <a:r>
              <a:rPr lang="en-IN" dirty="0" err="1"/>
              <a:t>yyyy</a:t>
            </a:r>
            <a:r>
              <a:rPr lang="en-IN" dirty="0"/>
              <a:t>-MM-dd </a:t>
            </a:r>
            <a:r>
              <a:rPr lang="en-IN" dirty="0" err="1"/>
              <a:t>HH:mm:ss</a:t>
            </a:r>
            <a:r>
              <a:rPr lang="en-IN" dirty="0"/>
              <a:t>} [%thread] %-5level %logger{36} - %</a:t>
            </a:r>
            <a:r>
              <a:rPr lang="en-IN" dirty="0" err="1"/>
              <a:t>msg%n</a:t>
            </a:r>
            <a:endParaRPr lang="en-IN" dirty="0"/>
          </a:p>
        </p:txBody>
      </p:sp>
      <p:sp>
        <p:nvSpPr>
          <p:cNvPr id="9" name="TextBox 8">
            <a:extLst>
              <a:ext uri="{FF2B5EF4-FFF2-40B4-BE49-F238E27FC236}">
                <a16:creationId xmlns:a16="http://schemas.microsoft.com/office/drawing/2014/main" id="{BF223B81-FFC4-3AFA-401D-3DA9A01AD11D}"/>
              </a:ext>
            </a:extLst>
          </p:cNvPr>
          <p:cNvSpPr txBox="1"/>
          <p:nvPr/>
        </p:nvSpPr>
        <p:spPr>
          <a:xfrm>
            <a:off x="989028" y="2531718"/>
            <a:ext cx="10832183" cy="2246769"/>
          </a:xfrm>
          <a:prstGeom prst="rect">
            <a:avLst/>
          </a:prstGeom>
          <a:noFill/>
        </p:spPr>
        <p:txBody>
          <a:bodyPr wrap="square">
            <a:spAutoFit/>
          </a:bodyPr>
          <a:lstStyle/>
          <a:p>
            <a:r>
              <a:rPr lang="en-US" sz="2000" b="1" dirty="0">
                <a:solidFill>
                  <a:schemeClr val="tx1">
                    <a:lumMod val="65000"/>
                    <a:lumOff val="35000"/>
                  </a:schemeClr>
                </a:solidFill>
                <a:effectLst/>
              </a:rPr>
              <a:t>Configuring Logging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By default, Spring Boot logs only to the console and does not log to files. If you want to log messages in files in addition to the console, you need to set </a:t>
            </a:r>
            <a:r>
              <a:rPr lang="en-US" sz="2000" dirty="0" err="1">
                <a:solidFill>
                  <a:schemeClr val="tx1">
                    <a:lumMod val="65000"/>
                    <a:lumOff val="35000"/>
                  </a:schemeClr>
                </a:solidFill>
                <a:effectLst/>
              </a:rPr>
              <a:t>logging.file</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 value for this property can be exact location of file or relative to the current directory. For example, to log messages in error.log file you can set </a:t>
            </a:r>
            <a:r>
              <a:rPr lang="en-US" sz="2000" b="1" dirty="0">
                <a:solidFill>
                  <a:schemeClr val="tx1">
                    <a:lumMod val="65000"/>
                    <a:lumOff val="35000"/>
                  </a:schemeClr>
                </a:solidFill>
                <a:effectLst/>
              </a:rPr>
              <a:t>logging.file.name</a:t>
            </a:r>
            <a:r>
              <a:rPr lang="en-US" sz="2000" dirty="0">
                <a:solidFill>
                  <a:schemeClr val="tx1">
                    <a:lumMod val="65000"/>
                    <a:lumOff val="35000"/>
                  </a:schemeClr>
                </a:solidFill>
                <a:effectLst/>
              </a:rPr>
              <a:t> property as follows:</a:t>
            </a:r>
          </a:p>
        </p:txBody>
      </p:sp>
      <p:sp>
        <p:nvSpPr>
          <p:cNvPr id="11" name="TextBox 10">
            <a:extLst>
              <a:ext uri="{FF2B5EF4-FFF2-40B4-BE49-F238E27FC236}">
                <a16:creationId xmlns:a16="http://schemas.microsoft.com/office/drawing/2014/main" id="{B84E12B8-0572-BED1-63E5-EA8264466810}"/>
              </a:ext>
            </a:extLst>
          </p:cNvPr>
          <p:cNvSpPr txBox="1"/>
          <p:nvPr/>
        </p:nvSpPr>
        <p:spPr>
          <a:xfrm>
            <a:off x="221530" y="4778487"/>
            <a:ext cx="6099142" cy="369332"/>
          </a:xfrm>
          <a:prstGeom prst="rect">
            <a:avLst/>
          </a:prstGeom>
          <a:noFill/>
        </p:spPr>
        <p:txBody>
          <a:bodyPr wrap="square">
            <a:spAutoFit/>
          </a:bodyPr>
          <a:lstStyle/>
          <a:p>
            <a:r>
              <a:rPr lang="en-IN" dirty="0"/>
              <a:t>logging.file.name = Error.log</a:t>
            </a:r>
          </a:p>
        </p:txBody>
      </p:sp>
      <p:sp>
        <p:nvSpPr>
          <p:cNvPr id="13" name="TextBox 12">
            <a:extLst>
              <a:ext uri="{FF2B5EF4-FFF2-40B4-BE49-F238E27FC236}">
                <a16:creationId xmlns:a16="http://schemas.microsoft.com/office/drawing/2014/main" id="{D99CA12F-9A86-323C-911C-FA4738C57371}"/>
              </a:ext>
            </a:extLst>
          </p:cNvPr>
          <p:cNvSpPr txBox="1"/>
          <p:nvPr/>
        </p:nvSpPr>
        <p:spPr>
          <a:xfrm>
            <a:off x="989028" y="5302329"/>
            <a:ext cx="10954732" cy="707886"/>
          </a:xfrm>
          <a:prstGeom prst="rect">
            <a:avLst/>
          </a:prstGeom>
          <a:noFill/>
        </p:spPr>
        <p:txBody>
          <a:bodyPr wrap="square">
            <a:spAutoFit/>
          </a:bodyPr>
          <a:lstStyle/>
          <a:p>
            <a:r>
              <a:rPr lang="en-US" sz="2000" dirty="0">
                <a:solidFill>
                  <a:schemeClr val="tx1">
                    <a:lumMod val="65000"/>
                    <a:lumOff val="35000"/>
                  </a:schemeClr>
                </a:solidFill>
                <a:effectLst/>
              </a:rPr>
              <a:t>You can also set the location of the log file by setting</a:t>
            </a:r>
            <a:r>
              <a:rPr lang="en-US" sz="2000" b="1" dirty="0">
                <a:solidFill>
                  <a:schemeClr val="tx1">
                    <a:lumMod val="65000"/>
                    <a:lumOff val="35000"/>
                  </a:schemeClr>
                </a:solidFill>
                <a:effectLst/>
              </a:rPr>
              <a:t> </a:t>
            </a:r>
            <a:r>
              <a:rPr lang="en-US" sz="2000" b="1" dirty="0" err="1">
                <a:solidFill>
                  <a:schemeClr val="tx1">
                    <a:lumMod val="65000"/>
                    <a:lumOff val="35000"/>
                  </a:schemeClr>
                </a:solidFill>
                <a:effectLst/>
              </a:rPr>
              <a:t>logging.file.path</a:t>
            </a:r>
            <a:r>
              <a:rPr lang="en-US" sz="2000" dirty="0">
                <a:solidFill>
                  <a:schemeClr val="tx1">
                    <a:lumMod val="65000"/>
                    <a:lumOff val="35000"/>
                  </a:schemeClr>
                </a:solidFill>
                <a:effectLst/>
              </a:rPr>
              <a:t> property in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571737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CA10D-5FB9-F70D-94D3-6AF9DFE1B4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C69034-78C1-9B6E-CF3F-08F0A00AC308}"/>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81F164B7-CB09-A82F-E47E-8E04E88380E1}"/>
              </a:ext>
            </a:extLst>
          </p:cNvPr>
          <p:cNvSpPr txBox="1"/>
          <p:nvPr/>
        </p:nvSpPr>
        <p:spPr>
          <a:xfrm>
            <a:off x="989029" y="531771"/>
            <a:ext cx="6099142" cy="369332"/>
          </a:xfrm>
          <a:prstGeom prst="rect">
            <a:avLst/>
          </a:prstGeom>
          <a:noFill/>
        </p:spPr>
        <p:txBody>
          <a:bodyPr wrap="square">
            <a:spAutoFit/>
          </a:bodyPr>
          <a:lstStyle/>
          <a:p>
            <a:r>
              <a:rPr lang="en-IN" dirty="0" err="1"/>
              <a:t>logging.file.path</a:t>
            </a:r>
            <a:r>
              <a:rPr lang="en-IN" dirty="0"/>
              <a:t>=logs/Error.log</a:t>
            </a:r>
          </a:p>
        </p:txBody>
      </p:sp>
      <p:sp>
        <p:nvSpPr>
          <p:cNvPr id="7" name="TextBox 6">
            <a:extLst>
              <a:ext uri="{FF2B5EF4-FFF2-40B4-BE49-F238E27FC236}">
                <a16:creationId xmlns:a16="http://schemas.microsoft.com/office/drawing/2014/main" id="{C934FF12-1BC7-04C7-BA23-08B45F62EED5}"/>
              </a:ext>
            </a:extLst>
          </p:cNvPr>
          <p:cNvSpPr txBox="1"/>
          <p:nvPr/>
        </p:nvSpPr>
        <p:spPr>
          <a:xfrm>
            <a:off x="268664" y="1093038"/>
            <a:ext cx="11448854" cy="1938992"/>
          </a:xfrm>
          <a:prstGeom prst="rect">
            <a:avLst/>
          </a:prstGeom>
          <a:noFill/>
        </p:spPr>
        <p:txBody>
          <a:bodyPr wrap="square">
            <a:spAutoFit/>
          </a:bodyPr>
          <a:lstStyle/>
          <a:p>
            <a:r>
              <a:rPr lang="en-US" sz="2000" dirty="0">
                <a:solidFill>
                  <a:schemeClr val="tx1">
                    <a:lumMod val="65000"/>
                    <a:lumOff val="35000"/>
                  </a:schemeClr>
                </a:solidFill>
                <a:effectLst/>
              </a:rPr>
              <a:t>To have more </a:t>
            </a:r>
            <a:r>
              <a:rPr lang="en-US" sz="2000" dirty="0" err="1">
                <a:solidFill>
                  <a:schemeClr val="tx1">
                    <a:lumMod val="65000"/>
                    <a:lumOff val="35000"/>
                  </a:schemeClr>
                </a:solidFill>
                <a:effectLst/>
              </a:rPr>
              <a:t>more</a:t>
            </a:r>
            <a:r>
              <a:rPr lang="en-US" sz="2000" dirty="0">
                <a:solidFill>
                  <a:schemeClr val="tx1">
                    <a:lumMod val="65000"/>
                    <a:lumOff val="35000"/>
                  </a:schemeClr>
                </a:solidFill>
                <a:effectLst/>
              </a:rPr>
              <a:t> control over logging, you can use the logging provider specific configuration file in their default locations, which Spring Boot will automatically use. For example, if you are using Log4j, then log4j2.properties is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now see a demonstration of logging and then, you will learn how to use Log4j in a Spring Boot application</a:t>
            </a:r>
          </a:p>
        </p:txBody>
      </p:sp>
    </p:spTree>
    <p:extLst>
      <p:ext uri="{BB962C8B-B14F-4D97-AF65-F5344CB8AC3E}">
        <p14:creationId xmlns:p14="http://schemas.microsoft.com/office/powerpoint/2010/main" val="10364475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6A3E95-3376-451C-1ADE-E3D6FADB4B6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16ED3F-3460-6480-F215-C6D32BB6126A}"/>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F3ADBD08-720A-EA3A-605A-F249A90AB566}"/>
              </a:ext>
            </a:extLst>
          </p:cNvPr>
          <p:cNvSpPr txBox="1"/>
          <p:nvPr/>
        </p:nvSpPr>
        <p:spPr>
          <a:xfrm>
            <a:off x="989028" y="531771"/>
            <a:ext cx="10012051" cy="461665"/>
          </a:xfrm>
          <a:prstGeom prst="rect">
            <a:avLst/>
          </a:prstGeom>
          <a:noFill/>
        </p:spPr>
        <p:txBody>
          <a:bodyPr wrap="square">
            <a:spAutoFit/>
          </a:bodyPr>
          <a:lstStyle/>
          <a:p>
            <a:r>
              <a:rPr lang="en-IN" sz="2400" b="1" dirty="0"/>
              <a:t>Logging in Spring Boot using default logger - Demo </a:t>
            </a:r>
          </a:p>
        </p:txBody>
      </p:sp>
      <p:sp>
        <p:nvSpPr>
          <p:cNvPr id="7" name="TextBox 6">
            <a:extLst>
              <a:ext uri="{FF2B5EF4-FFF2-40B4-BE49-F238E27FC236}">
                <a16:creationId xmlns:a16="http://schemas.microsoft.com/office/drawing/2014/main" id="{29D15931-A1A6-BD73-AA6C-1590409663E2}"/>
              </a:ext>
            </a:extLst>
          </p:cNvPr>
          <p:cNvSpPr txBox="1"/>
          <p:nvPr/>
        </p:nvSpPr>
        <p:spPr>
          <a:xfrm>
            <a:off x="197178" y="1124374"/>
            <a:ext cx="11156622" cy="2554545"/>
          </a:xfrm>
          <a:prstGeom prst="rect">
            <a:avLst/>
          </a:prstGeom>
          <a:noFill/>
        </p:spPr>
        <p:txBody>
          <a:bodyPr wrap="square">
            <a:spAutoFit/>
          </a:bodyPr>
          <a:lstStyle/>
          <a:p>
            <a:r>
              <a:rPr lang="en-US" sz="2000" b="1" dirty="0">
                <a:solidFill>
                  <a:schemeClr val="tx1">
                    <a:lumMod val="65000"/>
                    <a:lumOff val="35000"/>
                  </a:schemeClr>
                </a:solidFill>
                <a:effectLst/>
              </a:rPr>
              <a:t>Objective: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implement Customer Login user story using default logger logging in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7966625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342549-0111-637B-9A8D-E170708ECD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72E5DB-357E-F5EC-A42B-5DC55F204F24}"/>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ECEAD00D-B948-D290-CF54-230D77E633C9}"/>
              </a:ext>
            </a:extLst>
          </p:cNvPr>
          <p:cNvSpPr txBox="1"/>
          <p:nvPr/>
        </p:nvSpPr>
        <p:spPr>
          <a:xfrm>
            <a:off x="555396" y="719832"/>
            <a:ext cx="11538408"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11600286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3573849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2541441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56342198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15413</Words>
  <Application>Microsoft Office PowerPoint</Application>
  <PresentationFormat>Widescreen</PresentationFormat>
  <Paragraphs>1775</Paragraphs>
  <Slides>116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116</vt:i4>
      </vt:variant>
    </vt:vector>
  </HeadingPairs>
  <TitlesOfParts>
    <vt:vector size="120"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SpringBoot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11</cp:revision>
  <dcterms:created xsi:type="dcterms:W3CDTF">2022-10-11T10:09:36Z</dcterms:created>
  <dcterms:modified xsi:type="dcterms:W3CDTF">2022-10-19T04:01:24Z</dcterms:modified>
</cp:coreProperties>
</file>