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9" r:id="rId49"/>
    <p:sldId id="310" r:id="rId50"/>
    <p:sldId id="311" r:id="rId51"/>
    <p:sldId id="312" r:id="rId52"/>
    <p:sldId id="313" r:id="rId53"/>
    <p:sldId id="314" r:id="rId54"/>
    <p:sldId id="315" r:id="rId55"/>
    <p:sldId id="316" r:id="rId56"/>
    <p:sldId id="317" r:id="rId57"/>
    <p:sldId id="319" r:id="rId58"/>
    <p:sldId id="318"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 id="375" r:id="rId115"/>
    <p:sldId id="376" r:id="rId116"/>
    <p:sldId id="377" r:id="rId117"/>
    <p:sldId id="378" r:id="rId118"/>
    <p:sldId id="379" r:id="rId119"/>
    <p:sldId id="380" r:id="rId120"/>
    <p:sldId id="381" r:id="rId121"/>
    <p:sldId id="382" r:id="rId122"/>
    <p:sldId id="383" r:id="rId123"/>
    <p:sldId id="384" r:id="rId124"/>
    <p:sldId id="385" r:id="rId125"/>
    <p:sldId id="386" r:id="rId126"/>
    <p:sldId id="387" r:id="rId127"/>
    <p:sldId id="388" r:id="rId128"/>
    <p:sldId id="389" r:id="rId129"/>
    <p:sldId id="390" r:id="rId130"/>
    <p:sldId id="391" r:id="rId131"/>
    <p:sldId id="392" r:id="rId132"/>
    <p:sldId id="393" r:id="rId133"/>
    <p:sldId id="394" r:id="rId134"/>
    <p:sldId id="395" r:id="rId135"/>
    <p:sldId id="396" r:id="rId136"/>
    <p:sldId id="397" r:id="rId137"/>
    <p:sldId id="398" r:id="rId138"/>
    <p:sldId id="399" r:id="rId139"/>
    <p:sldId id="400" r:id="rId140"/>
    <p:sldId id="401" r:id="rId141"/>
    <p:sldId id="402" r:id="rId142"/>
    <p:sldId id="403" r:id="rId143"/>
    <p:sldId id="404" r:id="rId144"/>
    <p:sldId id="405" r:id="rId145"/>
    <p:sldId id="406" r:id="rId146"/>
    <p:sldId id="407" r:id="rId147"/>
    <p:sldId id="408" r:id="rId148"/>
    <p:sldId id="409" r:id="rId149"/>
    <p:sldId id="410" r:id="rId150"/>
    <p:sldId id="411" r:id="rId151"/>
    <p:sldId id="412" r:id="rId152"/>
    <p:sldId id="413" r:id="rId153"/>
    <p:sldId id="414" r:id="rId154"/>
    <p:sldId id="415" r:id="rId155"/>
    <p:sldId id="416" r:id="rId156"/>
    <p:sldId id="417" r:id="rId157"/>
    <p:sldId id="418" r:id="rId158"/>
    <p:sldId id="419" r:id="rId159"/>
    <p:sldId id="420" r:id="rId160"/>
    <p:sldId id="421" r:id="rId161"/>
    <p:sldId id="422" r:id="rId162"/>
    <p:sldId id="423" r:id="rId163"/>
    <p:sldId id="424" r:id="rId164"/>
    <p:sldId id="425" r:id="rId165"/>
    <p:sldId id="426" r:id="rId166"/>
    <p:sldId id="427" r:id="rId167"/>
    <p:sldId id="428" r:id="rId168"/>
    <p:sldId id="429" r:id="rId169"/>
    <p:sldId id="430" r:id="rId170"/>
    <p:sldId id="431" r:id="rId171"/>
    <p:sldId id="432" r:id="rId172"/>
    <p:sldId id="433" r:id="rId173"/>
    <p:sldId id="434" r:id="rId174"/>
    <p:sldId id="435" r:id="rId175"/>
    <p:sldId id="436" r:id="rId176"/>
    <p:sldId id="437" r:id="rId177"/>
    <p:sldId id="438" r:id="rId178"/>
    <p:sldId id="439" r:id="rId179"/>
    <p:sldId id="440" r:id="rId180"/>
    <p:sldId id="441" r:id="rId181"/>
    <p:sldId id="442" r:id="rId182"/>
    <p:sldId id="446" r:id="rId183"/>
    <p:sldId id="447" r:id="rId184"/>
    <p:sldId id="448" r:id="rId185"/>
    <p:sldId id="449" r:id="rId186"/>
    <p:sldId id="450" r:id="rId187"/>
    <p:sldId id="451" r:id="rId188"/>
    <p:sldId id="452" r:id="rId189"/>
    <p:sldId id="453" r:id="rId190"/>
    <p:sldId id="454" r:id="rId191"/>
    <p:sldId id="455" r:id="rId192"/>
    <p:sldId id="456" r:id="rId193"/>
    <p:sldId id="457" r:id="rId194"/>
    <p:sldId id="458" r:id="rId195"/>
    <p:sldId id="459" r:id="rId196"/>
    <p:sldId id="460" r:id="rId197"/>
    <p:sldId id="461" r:id="rId198"/>
    <p:sldId id="462" r:id="rId199"/>
    <p:sldId id="463" r:id="rId200"/>
    <p:sldId id="464" r:id="rId201"/>
    <p:sldId id="465" r:id="rId202"/>
    <p:sldId id="466" r:id="rId203"/>
    <p:sldId id="467" r:id="rId204"/>
    <p:sldId id="468" r:id="rId205"/>
    <p:sldId id="469" r:id="rId206"/>
    <p:sldId id="470" r:id="rId207"/>
    <p:sldId id="471" r:id="rId208"/>
    <p:sldId id="472" r:id="rId209"/>
    <p:sldId id="473" r:id="rId210"/>
    <p:sldId id="474" r:id="rId211"/>
    <p:sldId id="475" r:id="rId212"/>
    <p:sldId id="476" r:id="rId213"/>
    <p:sldId id="477" r:id="rId214"/>
    <p:sldId id="478" r:id="rId215"/>
    <p:sldId id="479" r:id="rId216"/>
    <p:sldId id="480" r:id="rId217"/>
    <p:sldId id="481" r:id="rId218"/>
    <p:sldId id="483" r:id="rId219"/>
    <p:sldId id="484" r:id="rId220"/>
    <p:sldId id="485" r:id="rId221"/>
    <p:sldId id="486" r:id="rId222"/>
    <p:sldId id="482" r:id="rId223"/>
    <p:sldId id="487" r:id="rId224"/>
    <p:sldId id="488" r:id="rId225"/>
    <p:sldId id="489" r:id="rId226"/>
    <p:sldId id="490" r:id="rId227"/>
    <p:sldId id="491" r:id="rId228"/>
    <p:sldId id="492" r:id="rId229"/>
    <p:sldId id="493" r:id="rId230"/>
    <p:sldId id="494" r:id="rId231"/>
    <p:sldId id="495" r:id="rId232"/>
    <p:sldId id="496" r:id="rId233"/>
    <p:sldId id="497" r:id="rId234"/>
    <p:sldId id="498" r:id="rId235"/>
    <p:sldId id="499" r:id="rId236"/>
    <p:sldId id="500" r:id="rId237"/>
    <p:sldId id="501" r:id="rId238"/>
    <p:sldId id="502" r:id="rId239"/>
    <p:sldId id="503" r:id="rId240"/>
    <p:sldId id="504" r:id="rId241"/>
    <p:sldId id="505" r:id="rId242"/>
    <p:sldId id="506" r:id="rId243"/>
    <p:sldId id="507" r:id="rId244"/>
    <p:sldId id="508" r:id="rId245"/>
    <p:sldId id="509" r:id="rId246"/>
    <p:sldId id="510" r:id="rId247"/>
    <p:sldId id="511" r:id="rId248"/>
    <p:sldId id="512" r:id="rId249"/>
    <p:sldId id="513" r:id="rId250"/>
    <p:sldId id="514" r:id="rId251"/>
    <p:sldId id="515" r:id="rId252"/>
    <p:sldId id="516" r:id="rId253"/>
    <p:sldId id="517" r:id="rId254"/>
    <p:sldId id="518" r:id="rId255"/>
    <p:sldId id="519" r:id="rId256"/>
    <p:sldId id="520" r:id="rId257"/>
    <p:sldId id="521" r:id="rId258"/>
    <p:sldId id="522" r:id="rId259"/>
    <p:sldId id="523" r:id="rId260"/>
    <p:sldId id="524" r:id="rId261"/>
    <p:sldId id="525" r:id="rId262"/>
    <p:sldId id="526" r:id="rId263"/>
    <p:sldId id="527" r:id="rId264"/>
    <p:sldId id="528" r:id="rId265"/>
    <p:sldId id="529" r:id="rId266"/>
    <p:sldId id="530" r:id="rId267"/>
    <p:sldId id="531" r:id="rId268"/>
    <p:sldId id="532" r:id="rId269"/>
    <p:sldId id="533" r:id="rId270"/>
    <p:sldId id="534" r:id="rId271"/>
    <p:sldId id="535" r:id="rId272"/>
    <p:sldId id="536" r:id="rId273"/>
    <p:sldId id="537" r:id="rId274"/>
    <p:sldId id="538" r:id="rId275"/>
    <p:sldId id="539" r:id="rId276"/>
    <p:sldId id="540" r:id="rId277"/>
    <p:sldId id="541" r:id="rId278"/>
    <p:sldId id="542" r:id="rId279"/>
    <p:sldId id="543" r:id="rId280"/>
    <p:sldId id="544" r:id="rId281"/>
    <p:sldId id="545" r:id="rId282"/>
    <p:sldId id="546" r:id="rId283"/>
    <p:sldId id="547" r:id="rId284"/>
    <p:sldId id="548" r:id="rId285"/>
    <p:sldId id="549" r:id="rId286"/>
    <p:sldId id="550" r:id="rId287"/>
    <p:sldId id="551" r:id="rId288"/>
    <p:sldId id="552" r:id="rId289"/>
    <p:sldId id="553" r:id="rId290"/>
    <p:sldId id="554" r:id="rId291"/>
    <p:sldId id="633" r:id="rId292"/>
    <p:sldId id="634" r:id="rId293"/>
    <p:sldId id="635" r:id="rId294"/>
    <p:sldId id="636" r:id="rId295"/>
    <p:sldId id="637" r:id="rId296"/>
    <p:sldId id="638" r:id="rId297"/>
    <p:sldId id="639" r:id="rId298"/>
    <p:sldId id="640" r:id="rId299"/>
    <p:sldId id="641" r:id="rId300"/>
    <p:sldId id="642" r:id="rId301"/>
    <p:sldId id="643" r:id="rId302"/>
    <p:sldId id="644" r:id="rId303"/>
    <p:sldId id="645" r:id="rId304"/>
    <p:sldId id="646" r:id="rId305"/>
    <p:sldId id="647" r:id="rId306"/>
    <p:sldId id="648" r:id="rId307"/>
    <p:sldId id="649" r:id="rId308"/>
    <p:sldId id="650" r:id="rId309"/>
    <p:sldId id="651" r:id="rId310"/>
    <p:sldId id="652" r:id="rId311"/>
    <p:sldId id="653" r:id="rId312"/>
    <p:sldId id="654" r:id="rId313"/>
    <p:sldId id="655" r:id="rId314"/>
    <p:sldId id="656" r:id="rId315"/>
    <p:sldId id="657" r:id="rId316"/>
    <p:sldId id="658" r:id="rId317"/>
    <p:sldId id="659" r:id="rId318"/>
    <p:sldId id="660" r:id="rId319"/>
    <p:sldId id="661" r:id="rId320"/>
    <p:sldId id="662" r:id="rId321"/>
    <p:sldId id="663" r:id="rId322"/>
    <p:sldId id="664" r:id="rId323"/>
    <p:sldId id="665" r:id="rId324"/>
    <p:sldId id="666" r:id="rId325"/>
    <p:sldId id="667" r:id="rId326"/>
    <p:sldId id="668" r:id="rId327"/>
    <p:sldId id="669" r:id="rId328"/>
    <p:sldId id="670" r:id="rId329"/>
    <p:sldId id="671" r:id="rId330"/>
    <p:sldId id="672" r:id="rId331"/>
    <p:sldId id="673" r:id="rId332"/>
    <p:sldId id="674" r:id="rId333"/>
    <p:sldId id="675" r:id="rId334"/>
    <p:sldId id="676" r:id="rId335"/>
    <p:sldId id="677" r:id="rId336"/>
    <p:sldId id="678" r:id="rId337"/>
    <p:sldId id="679" r:id="rId338"/>
    <p:sldId id="680" r:id="rId339"/>
    <p:sldId id="681" r:id="rId340"/>
    <p:sldId id="682" r:id="rId341"/>
    <p:sldId id="683" r:id="rId342"/>
    <p:sldId id="684" r:id="rId343"/>
    <p:sldId id="685" r:id="rId344"/>
    <p:sldId id="687" r:id="rId345"/>
    <p:sldId id="689" r:id="rId346"/>
    <p:sldId id="688" r:id="rId347"/>
    <p:sldId id="686" r:id="rId348"/>
    <p:sldId id="690" r:id="rId349"/>
    <p:sldId id="691" r:id="rId350"/>
    <p:sldId id="692" r:id="rId351"/>
    <p:sldId id="693" r:id="rId352"/>
    <p:sldId id="694" r:id="rId353"/>
    <p:sldId id="695" r:id="rId354"/>
    <p:sldId id="696" r:id="rId355"/>
    <p:sldId id="697" r:id="rId356"/>
    <p:sldId id="698" r:id="rId357"/>
    <p:sldId id="699" r:id="rId358"/>
    <p:sldId id="700" r:id="rId359"/>
    <p:sldId id="701" r:id="rId360"/>
    <p:sldId id="702" r:id="rId361"/>
    <p:sldId id="703" r:id="rId362"/>
    <p:sldId id="704" r:id="rId363"/>
    <p:sldId id="705" r:id="rId364"/>
    <p:sldId id="706" r:id="rId365"/>
    <p:sldId id="707" r:id="rId366"/>
    <p:sldId id="708" r:id="rId367"/>
    <p:sldId id="709" r:id="rId368"/>
    <p:sldId id="710" r:id="rId369"/>
    <p:sldId id="711" r:id="rId370"/>
    <p:sldId id="712" r:id="rId371"/>
    <p:sldId id="713" r:id="rId372"/>
    <p:sldId id="714" r:id="rId373"/>
    <p:sldId id="715" r:id="rId374"/>
    <p:sldId id="716" r:id="rId375"/>
    <p:sldId id="717" r:id="rId376"/>
    <p:sldId id="719" r:id="rId377"/>
    <p:sldId id="720" r:id="rId378"/>
    <p:sldId id="721" r:id="rId379"/>
    <p:sldId id="722" r:id="rId380"/>
    <p:sldId id="718" r:id="rId381"/>
    <p:sldId id="723" r:id="rId382"/>
    <p:sldId id="724" r:id="rId383"/>
    <p:sldId id="725" r:id="rId384"/>
    <p:sldId id="726" r:id="rId385"/>
    <p:sldId id="727" r:id="rId386"/>
    <p:sldId id="728" r:id="rId387"/>
    <p:sldId id="729" r:id="rId388"/>
    <p:sldId id="730" r:id="rId389"/>
    <p:sldId id="731" r:id="rId390"/>
    <p:sldId id="732" r:id="rId391"/>
    <p:sldId id="733" r:id="rId392"/>
    <p:sldId id="734" r:id="rId393"/>
    <p:sldId id="735" r:id="rId394"/>
    <p:sldId id="736" r:id="rId395"/>
    <p:sldId id="737" r:id="rId396"/>
    <p:sldId id="738" r:id="rId397"/>
    <p:sldId id="739" r:id="rId398"/>
    <p:sldId id="740" r:id="rId399"/>
    <p:sldId id="741" r:id="rId400"/>
    <p:sldId id="742" r:id="rId401"/>
    <p:sldId id="743" r:id="rId402"/>
    <p:sldId id="744" r:id="rId403"/>
    <p:sldId id="745" r:id="rId404"/>
    <p:sldId id="746" r:id="rId405"/>
    <p:sldId id="747" r:id="rId406"/>
    <p:sldId id="748" r:id="rId407"/>
    <p:sldId id="749" r:id="rId408"/>
    <p:sldId id="750" r:id="rId409"/>
    <p:sldId id="751" r:id="rId410"/>
    <p:sldId id="752" r:id="rId411"/>
    <p:sldId id="753" r:id="rId412"/>
    <p:sldId id="754" r:id="rId413"/>
    <p:sldId id="755" r:id="rId414"/>
    <p:sldId id="756" r:id="rId415"/>
    <p:sldId id="757" r:id="rId416"/>
    <p:sldId id="758" r:id="rId417"/>
    <p:sldId id="759" r:id="rId418"/>
    <p:sldId id="760" r:id="rId419"/>
    <p:sldId id="761" r:id="rId420"/>
    <p:sldId id="762" r:id="rId421"/>
    <p:sldId id="763" r:id="rId422"/>
    <p:sldId id="764" r:id="rId423"/>
    <p:sldId id="765" r:id="rId424"/>
    <p:sldId id="766" r:id="rId425"/>
    <p:sldId id="767" r:id="rId426"/>
    <p:sldId id="768" r:id="rId427"/>
    <p:sldId id="769" r:id="rId428"/>
    <p:sldId id="770" r:id="rId429"/>
    <p:sldId id="771" r:id="rId430"/>
    <p:sldId id="772" r:id="rId431"/>
    <p:sldId id="773" r:id="rId432"/>
    <p:sldId id="774" r:id="rId433"/>
    <p:sldId id="775" r:id="rId434"/>
    <p:sldId id="776" r:id="rId435"/>
    <p:sldId id="777" r:id="rId436"/>
    <p:sldId id="778" r:id="rId437"/>
    <p:sldId id="779" r:id="rId438"/>
    <p:sldId id="780" r:id="rId439"/>
    <p:sldId id="781" r:id="rId440"/>
    <p:sldId id="782" r:id="rId441"/>
    <p:sldId id="783" r:id="rId442"/>
    <p:sldId id="784" r:id="rId443"/>
    <p:sldId id="785" r:id="rId444"/>
    <p:sldId id="786" r:id="rId445"/>
    <p:sldId id="787" r:id="rId446"/>
    <p:sldId id="788" r:id="rId447"/>
    <p:sldId id="789" r:id="rId448"/>
    <p:sldId id="790" r:id="rId449"/>
    <p:sldId id="791" r:id="rId450"/>
    <p:sldId id="792" r:id="rId451"/>
    <p:sldId id="793" r:id="rId452"/>
    <p:sldId id="794" r:id="rId453"/>
    <p:sldId id="795" r:id="rId454"/>
    <p:sldId id="796" r:id="rId455"/>
    <p:sldId id="797" r:id="rId456"/>
    <p:sldId id="798" r:id="rId457"/>
    <p:sldId id="799" r:id="rId458"/>
    <p:sldId id="800" r:id="rId459"/>
    <p:sldId id="801" r:id="rId460"/>
    <p:sldId id="802" r:id="rId461"/>
    <p:sldId id="803" r:id="rId462"/>
    <p:sldId id="804" r:id="rId463"/>
    <p:sldId id="805" r:id="rId464"/>
    <p:sldId id="806" r:id="rId465"/>
    <p:sldId id="808" r:id="rId466"/>
    <p:sldId id="809" r:id="rId467"/>
    <p:sldId id="807" r:id="rId468"/>
    <p:sldId id="810" r:id="rId469"/>
    <p:sldId id="811" r:id="rId470"/>
    <p:sldId id="812" r:id="rId471"/>
    <p:sldId id="813" r:id="rId472"/>
    <p:sldId id="814" r:id="rId473"/>
    <p:sldId id="815" r:id="rId474"/>
    <p:sldId id="816" r:id="rId475"/>
    <p:sldId id="817" r:id="rId476"/>
    <p:sldId id="818" r:id="rId477"/>
    <p:sldId id="819" r:id="rId478"/>
    <p:sldId id="820" r:id="rId479"/>
    <p:sldId id="821" r:id="rId480"/>
    <p:sldId id="822" r:id="rId481"/>
    <p:sldId id="849" r:id="rId482"/>
    <p:sldId id="850" r:id="rId483"/>
    <p:sldId id="851" r:id="rId484"/>
    <p:sldId id="852" r:id="rId485"/>
    <p:sldId id="853" r:id="rId486"/>
    <p:sldId id="854" r:id="rId487"/>
    <p:sldId id="855" r:id="rId488"/>
    <p:sldId id="856" r:id="rId489"/>
    <p:sldId id="858" r:id="rId490"/>
    <p:sldId id="859" r:id="rId491"/>
    <p:sldId id="857" r:id="rId492"/>
    <p:sldId id="860" r:id="rId493"/>
    <p:sldId id="861" r:id="rId494"/>
    <p:sldId id="862" r:id="rId495"/>
    <p:sldId id="863" r:id="rId496"/>
    <p:sldId id="864" r:id="rId497"/>
    <p:sldId id="865" r:id="rId498"/>
    <p:sldId id="866" r:id="rId499"/>
    <p:sldId id="867" r:id="rId500"/>
    <p:sldId id="868" r:id="rId501"/>
    <p:sldId id="869" r:id="rId502"/>
    <p:sldId id="870" r:id="rId503"/>
    <p:sldId id="871" r:id="rId504"/>
    <p:sldId id="872" r:id="rId505"/>
    <p:sldId id="873" r:id="rId506"/>
    <p:sldId id="874" r:id="rId507"/>
    <p:sldId id="875" r:id="rId508"/>
    <p:sldId id="876" r:id="rId509"/>
    <p:sldId id="877" r:id="rId510"/>
    <p:sldId id="878" r:id="rId511"/>
    <p:sldId id="879" r:id="rId512"/>
    <p:sldId id="880" r:id="rId513"/>
    <p:sldId id="881" r:id="rId514"/>
    <p:sldId id="882" r:id="rId515"/>
    <p:sldId id="883" r:id="rId516"/>
    <p:sldId id="884" r:id="rId517"/>
    <p:sldId id="885" r:id="rId518"/>
    <p:sldId id="886" r:id="rId519"/>
    <p:sldId id="887" r:id="rId520"/>
    <p:sldId id="888" r:id="rId521"/>
    <p:sldId id="889" r:id="rId522"/>
    <p:sldId id="890" r:id="rId523"/>
    <p:sldId id="891" r:id="rId524"/>
    <p:sldId id="892" r:id="rId525"/>
    <p:sldId id="893" r:id="rId526"/>
    <p:sldId id="894" r:id="rId527"/>
    <p:sldId id="895" r:id="rId528"/>
    <p:sldId id="896" r:id="rId529"/>
    <p:sldId id="897" r:id="rId530"/>
    <p:sldId id="898" r:id="rId531"/>
    <p:sldId id="899" r:id="rId532"/>
    <p:sldId id="900" r:id="rId533"/>
    <p:sldId id="901" r:id="rId534"/>
    <p:sldId id="902" r:id="rId535"/>
    <p:sldId id="903" r:id="rId536"/>
    <p:sldId id="904" r:id="rId537"/>
    <p:sldId id="905" r:id="rId538"/>
    <p:sldId id="906" r:id="rId539"/>
    <p:sldId id="907" r:id="rId540"/>
    <p:sldId id="908" r:id="rId541"/>
    <p:sldId id="909" r:id="rId542"/>
    <p:sldId id="910" r:id="rId543"/>
    <p:sldId id="911" r:id="rId544"/>
    <p:sldId id="912" r:id="rId545"/>
    <p:sldId id="913" r:id="rId546"/>
    <p:sldId id="914" r:id="rId547"/>
    <p:sldId id="915" r:id="rId5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324" Type="http://schemas.openxmlformats.org/officeDocument/2006/relationships/slide" Target="slides/slide323.xml"/><Relationship Id="rId531" Type="http://schemas.openxmlformats.org/officeDocument/2006/relationships/slide" Target="slides/slide530.xml"/><Relationship Id="rId170" Type="http://schemas.openxmlformats.org/officeDocument/2006/relationships/slide" Target="slides/slide169.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128" Type="http://schemas.openxmlformats.org/officeDocument/2006/relationships/slide" Target="slides/slide127.xml"/><Relationship Id="rId335" Type="http://schemas.openxmlformats.org/officeDocument/2006/relationships/slide" Target="slides/slide334.xml"/><Relationship Id="rId542" Type="http://schemas.openxmlformats.org/officeDocument/2006/relationships/slide" Target="slides/slide541.xml"/><Relationship Id="rId181" Type="http://schemas.openxmlformats.org/officeDocument/2006/relationships/slide" Target="slides/slide180.xml"/><Relationship Id="rId402" Type="http://schemas.openxmlformats.org/officeDocument/2006/relationships/slide" Target="slides/slide401.xml"/><Relationship Id="rId279" Type="http://schemas.openxmlformats.org/officeDocument/2006/relationships/slide" Target="slides/slide278.xml"/><Relationship Id="rId486" Type="http://schemas.openxmlformats.org/officeDocument/2006/relationships/slide" Target="slides/slide485.xml"/><Relationship Id="rId43" Type="http://schemas.openxmlformats.org/officeDocument/2006/relationships/slide" Target="slides/slide42.xml"/><Relationship Id="rId139" Type="http://schemas.openxmlformats.org/officeDocument/2006/relationships/slide" Target="slides/slide138.xml"/><Relationship Id="rId346" Type="http://schemas.openxmlformats.org/officeDocument/2006/relationships/slide" Target="slides/slide345.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497" Type="http://schemas.openxmlformats.org/officeDocument/2006/relationships/slide" Target="slides/slide496.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22" Type="http://schemas.openxmlformats.org/officeDocument/2006/relationships/slide" Target="slides/slide521.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533" Type="http://schemas.openxmlformats.org/officeDocument/2006/relationships/slide" Target="slides/slide532.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502" Type="http://schemas.openxmlformats.org/officeDocument/2006/relationships/slide" Target="slides/slide501.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544" Type="http://schemas.openxmlformats.org/officeDocument/2006/relationships/slide" Target="slides/slide543.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88" Type="http://schemas.openxmlformats.org/officeDocument/2006/relationships/slide" Target="slides/slide487.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513" Type="http://schemas.openxmlformats.org/officeDocument/2006/relationships/slide" Target="slides/slide512.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499" Type="http://schemas.openxmlformats.org/officeDocument/2006/relationships/slide" Target="slides/slide498.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524" Type="http://schemas.openxmlformats.org/officeDocument/2006/relationships/slide" Target="slides/slide523.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535" Type="http://schemas.openxmlformats.org/officeDocument/2006/relationships/slide" Target="slides/slide534.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slide" Target="slides/slide478.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490" Type="http://schemas.openxmlformats.org/officeDocument/2006/relationships/slide" Target="slides/slide489.xml"/><Relationship Id="rId504" Type="http://schemas.openxmlformats.org/officeDocument/2006/relationships/slide" Target="slides/slide503.xml"/><Relationship Id="rId546" Type="http://schemas.openxmlformats.org/officeDocument/2006/relationships/slide" Target="slides/slide545.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515" Type="http://schemas.openxmlformats.org/officeDocument/2006/relationships/slide" Target="slides/slide514.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26" Type="http://schemas.openxmlformats.org/officeDocument/2006/relationships/slide" Target="slides/slide525.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slide" Target="slides/slide480.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537" Type="http://schemas.openxmlformats.org/officeDocument/2006/relationships/slide" Target="slides/slide536.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506" Type="http://schemas.openxmlformats.org/officeDocument/2006/relationships/slide" Target="slides/slide505.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492" Type="http://schemas.openxmlformats.org/officeDocument/2006/relationships/slide" Target="slides/slide491.xml"/><Relationship Id="rId548" Type="http://schemas.openxmlformats.org/officeDocument/2006/relationships/slide" Target="slides/slide547.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517" Type="http://schemas.openxmlformats.org/officeDocument/2006/relationships/slide" Target="slides/slide516.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528" Type="http://schemas.openxmlformats.org/officeDocument/2006/relationships/slide" Target="slides/slide527.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slide" Target="slides/slide482.xml"/><Relationship Id="rId539" Type="http://schemas.openxmlformats.org/officeDocument/2006/relationships/slide" Target="slides/slide538.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550" Type="http://schemas.openxmlformats.org/officeDocument/2006/relationships/viewProps" Target="viewProps.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494" Type="http://schemas.openxmlformats.org/officeDocument/2006/relationships/slide" Target="slides/slide493.xml"/><Relationship Id="rId508" Type="http://schemas.openxmlformats.org/officeDocument/2006/relationships/slide" Target="slides/slide507.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214" Type="http://schemas.openxmlformats.org/officeDocument/2006/relationships/slide" Target="slides/slide213.xml"/><Relationship Id="rId256" Type="http://schemas.openxmlformats.org/officeDocument/2006/relationships/slide" Target="slides/slide255.xml"/><Relationship Id="rId298" Type="http://schemas.openxmlformats.org/officeDocument/2006/relationships/slide" Target="slides/slide297.xml"/><Relationship Id="rId421" Type="http://schemas.openxmlformats.org/officeDocument/2006/relationships/slide" Target="slides/slide420.xml"/><Relationship Id="rId463" Type="http://schemas.openxmlformats.org/officeDocument/2006/relationships/slide" Target="slides/slide462.xml"/><Relationship Id="rId519" Type="http://schemas.openxmlformats.org/officeDocument/2006/relationships/slide" Target="slides/slide518.xml"/><Relationship Id="rId116" Type="http://schemas.openxmlformats.org/officeDocument/2006/relationships/slide" Target="slides/slide115.xml"/><Relationship Id="rId158" Type="http://schemas.openxmlformats.org/officeDocument/2006/relationships/slide" Target="slides/slide157.xml"/><Relationship Id="rId323" Type="http://schemas.openxmlformats.org/officeDocument/2006/relationships/slide" Target="slides/slide322.xml"/><Relationship Id="rId530" Type="http://schemas.openxmlformats.org/officeDocument/2006/relationships/slide" Target="slides/slide529.xml"/><Relationship Id="rId20" Type="http://schemas.openxmlformats.org/officeDocument/2006/relationships/slide" Target="slides/slide19.xml"/><Relationship Id="rId62" Type="http://schemas.openxmlformats.org/officeDocument/2006/relationships/slide" Target="slides/slide61.xml"/><Relationship Id="rId365" Type="http://schemas.openxmlformats.org/officeDocument/2006/relationships/slide" Target="slides/slide364.xml"/><Relationship Id="rId225" Type="http://schemas.openxmlformats.org/officeDocument/2006/relationships/slide" Target="slides/slide224.xml"/><Relationship Id="rId267" Type="http://schemas.openxmlformats.org/officeDocument/2006/relationships/slide" Target="slides/slide266.xml"/><Relationship Id="rId432" Type="http://schemas.openxmlformats.org/officeDocument/2006/relationships/slide" Target="slides/slide431.xml"/><Relationship Id="rId474" Type="http://schemas.openxmlformats.org/officeDocument/2006/relationships/slide" Target="slides/slide473.xml"/><Relationship Id="rId127" Type="http://schemas.openxmlformats.org/officeDocument/2006/relationships/slide" Target="slides/slide126.xml"/><Relationship Id="rId31" Type="http://schemas.openxmlformats.org/officeDocument/2006/relationships/slide" Target="slides/slide30.xml"/><Relationship Id="rId73" Type="http://schemas.openxmlformats.org/officeDocument/2006/relationships/slide" Target="slides/slide72.xml"/><Relationship Id="rId169" Type="http://schemas.openxmlformats.org/officeDocument/2006/relationships/slide" Target="slides/slide168.xml"/><Relationship Id="rId334" Type="http://schemas.openxmlformats.org/officeDocument/2006/relationships/slide" Target="slides/slide333.xml"/><Relationship Id="rId376" Type="http://schemas.openxmlformats.org/officeDocument/2006/relationships/slide" Target="slides/slide375.xml"/><Relationship Id="rId541" Type="http://schemas.openxmlformats.org/officeDocument/2006/relationships/slide" Target="slides/slide540.xml"/><Relationship Id="rId4" Type="http://schemas.openxmlformats.org/officeDocument/2006/relationships/slide" Target="slides/slide3.xml"/><Relationship Id="rId180" Type="http://schemas.openxmlformats.org/officeDocument/2006/relationships/slide" Target="slides/slide179.xml"/><Relationship Id="rId236" Type="http://schemas.openxmlformats.org/officeDocument/2006/relationships/slide" Target="slides/slide235.xml"/><Relationship Id="rId278" Type="http://schemas.openxmlformats.org/officeDocument/2006/relationships/slide" Target="slides/slide277.xml"/><Relationship Id="rId401" Type="http://schemas.openxmlformats.org/officeDocument/2006/relationships/slide" Target="slides/slide400.xml"/><Relationship Id="rId443" Type="http://schemas.openxmlformats.org/officeDocument/2006/relationships/slide" Target="slides/slide442.xml"/><Relationship Id="rId303" Type="http://schemas.openxmlformats.org/officeDocument/2006/relationships/slide" Target="slides/slide302.xml"/><Relationship Id="rId485" Type="http://schemas.openxmlformats.org/officeDocument/2006/relationships/slide" Target="slides/slide484.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510" Type="http://schemas.openxmlformats.org/officeDocument/2006/relationships/slide" Target="slides/slide509.xml"/><Relationship Id="rId552" Type="http://schemas.openxmlformats.org/officeDocument/2006/relationships/tableStyles" Target="tableStyles.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496" Type="http://schemas.openxmlformats.org/officeDocument/2006/relationships/slide" Target="slides/slide495.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521" Type="http://schemas.openxmlformats.org/officeDocument/2006/relationships/slide" Target="slides/slide520.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532" Type="http://schemas.openxmlformats.org/officeDocument/2006/relationships/slide" Target="slides/slide531.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543" Type="http://schemas.openxmlformats.org/officeDocument/2006/relationships/slide" Target="slides/slide542.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512" Type="http://schemas.openxmlformats.org/officeDocument/2006/relationships/slide" Target="slides/slide51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23" Type="http://schemas.openxmlformats.org/officeDocument/2006/relationships/slide" Target="slides/slide522.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534" Type="http://schemas.openxmlformats.org/officeDocument/2006/relationships/slide" Target="slides/slide533.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slide" Target="slides/slide477.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503" Type="http://schemas.openxmlformats.org/officeDocument/2006/relationships/slide" Target="slides/slide502.xml"/><Relationship Id="rId545" Type="http://schemas.openxmlformats.org/officeDocument/2006/relationships/slide" Target="slides/slide544.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89" Type="http://schemas.openxmlformats.org/officeDocument/2006/relationships/slide" Target="slides/slide488.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514" Type="http://schemas.openxmlformats.org/officeDocument/2006/relationships/slide" Target="slides/slide513.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525" Type="http://schemas.openxmlformats.org/officeDocument/2006/relationships/slide" Target="slides/slide524.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536" Type="http://schemas.openxmlformats.org/officeDocument/2006/relationships/slide" Target="slides/slide535.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491" Type="http://schemas.openxmlformats.org/officeDocument/2006/relationships/slide" Target="slides/slide490.xml"/><Relationship Id="rId505" Type="http://schemas.openxmlformats.org/officeDocument/2006/relationships/slide" Target="slides/slide504.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547" Type="http://schemas.openxmlformats.org/officeDocument/2006/relationships/slide" Target="slides/slide546.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516" Type="http://schemas.openxmlformats.org/officeDocument/2006/relationships/slide" Target="slides/slide515.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527" Type="http://schemas.openxmlformats.org/officeDocument/2006/relationships/slide" Target="slides/slide526.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slide" Target="slides/slide481.xml"/><Relationship Id="rId538" Type="http://schemas.openxmlformats.org/officeDocument/2006/relationships/slide" Target="slides/slide537.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493" Type="http://schemas.openxmlformats.org/officeDocument/2006/relationships/slide" Target="slides/slide492.xml"/><Relationship Id="rId507" Type="http://schemas.openxmlformats.org/officeDocument/2006/relationships/slide" Target="slides/slide506.xml"/><Relationship Id="rId549" Type="http://schemas.openxmlformats.org/officeDocument/2006/relationships/presProps" Target="presProps.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518" Type="http://schemas.openxmlformats.org/officeDocument/2006/relationships/slide" Target="slides/slide517.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529" Type="http://schemas.openxmlformats.org/officeDocument/2006/relationships/slide" Target="slides/slide528.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540" Type="http://schemas.openxmlformats.org/officeDocument/2006/relationships/slide" Target="slides/slide539.xml"/><Relationship Id="rId72" Type="http://schemas.openxmlformats.org/officeDocument/2006/relationships/slide" Target="slides/slide71.xml"/><Relationship Id="rId375" Type="http://schemas.openxmlformats.org/officeDocument/2006/relationships/slide" Target="slides/slide374.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slide" Target="slides/slide483.xml"/><Relationship Id="rId137" Type="http://schemas.openxmlformats.org/officeDocument/2006/relationships/slide" Target="slides/slide136.xml"/><Relationship Id="rId302" Type="http://schemas.openxmlformats.org/officeDocument/2006/relationships/slide" Target="slides/slide301.xml"/><Relationship Id="rId344" Type="http://schemas.openxmlformats.org/officeDocument/2006/relationships/slide" Target="slides/slide343.xml"/><Relationship Id="rId41" Type="http://schemas.openxmlformats.org/officeDocument/2006/relationships/slide" Target="slides/slide40.xml"/><Relationship Id="rId83" Type="http://schemas.openxmlformats.org/officeDocument/2006/relationships/slide" Target="slides/slide82.xml"/><Relationship Id="rId179" Type="http://schemas.openxmlformats.org/officeDocument/2006/relationships/slide" Target="slides/slide178.xml"/><Relationship Id="rId386" Type="http://schemas.openxmlformats.org/officeDocument/2006/relationships/slide" Target="slides/slide385.xml"/><Relationship Id="rId551" Type="http://schemas.openxmlformats.org/officeDocument/2006/relationships/theme" Target="theme/theme1.xml"/><Relationship Id="rId190" Type="http://schemas.openxmlformats.org/officeDocument/2006/relationships/slide" Target="slides/slide189.xml"/><Relationship Id="rId204" Type="http://schemas.openxmlformats.org/officeDocument/2006/relationships/slide" Target="slides/slide203.xml"/><Relationship Id="rId246" Type="http://schemas.openxmlformats.org/officeDocument/2006/relationships/slide" Target="slides/slide245.xml"/><Relationship Id="rId288" Type="http://schemas.openxmlformats.org/officeDocument/2006/relationships/slide" Target="slides/slide287.xml"/><Relationship Id="rId411" Type="http://schemas.openxmlformats.org/officeDocument/2006/relationships/slide" Target="slides/slide410.xml"/><Relationship Id="rId453" Type="http://schemas.openxmlformats.org/officeDocument/2006/relationships/slide" Target="slides/slide452.xml"/><Relationship Id="rId509" Type="http://schemas.openxmlformats.org/officeDocument/2006/relationships/slide" Target="slides/slide508.xml"/><Relationship Id="rId106" Type="http://schemas.openxmlformats.org/officeDocument/2006/relationships/slide" Target="slides/slide105.xml"/><Relationship Id="rId313" Type="http://schemas.openxmlformats.org/officeDocument/2006/relationships/slide" Target="slides/slide312.xml"/><Relationship Id="rId495" Type="http://schemas.openxmlformats.org/officeDocument/2006/relationships/slide" Target="slides/slide494.xml"/><Relationship Id="rId10" Type="http://schemas.openxmlformats.org/officeDocument/2006/relationships/slide" Target="slides/slide9.xml"/><Relationship Id="rId52" Type="http://schemas.openxmlformats.org/officeDocument/2006/relationships/slide" Target="slides/slide51.xml"/><Relationship Id="rId94" Type="http://schemas.openxmlformats.org/officeDocument/2006/relationships/slide" Target="slides/slide93.xml"/><Relationship Id="rId148" Type="http://schemas.openxmlformats.org/officeDocument/2006/relationships/slide" Target="slides/slide147.xml"/><Relationship Id="rId355" Type="http://schemas.openxmlformats.org/officeDocument/2006/relationships/slide" Target="slides/slide354.xml"/><Relationship Id="rId397" Type="http://schemas.openxmlformats.org/officeDocument/2006/relationships/slide" Target="slides/slide396.xml"/><Relationship Id="rId520" Type="http://schemas.openxmlformats.org/officeDocument/2006/relationships/slide" Target="slides/slide519.xml"/><Relationship Id="rId215" Type="http://schemas.openxmlformats.org/officeDocument/2006/relationships/slide" Target="slides/slide214.xml"/><Relationship Id="rId257" Type="http://schemas.openxmlformats.org/officeDocument/2006/relationships/slide" Target="slides/slide256.xml"/><Relationship Id="rId422" Type="http://schemas.openxmlformats.org/officeDocument/2006/relationships/slide" Target="slides/slide421.xml"/><Relationship Id="rId464" Type="http://schemas.openxmlformats.org/officeDocument/2006/relationships/slide" Target="slides/slide463.xml"/><Relationship Id="rId299" Type="http://schemas.openxmlformats.org/officeDocument/2006/relationships/slide" Target="slides/slide298.xml"/><Relationship Id="rId63" Type="http://schemas.openxmlformats.org/officeDocument/2006/relationships/slide" Target="slides/slide62.xml"/><Relationship Id="rId159" Type="http://schemas.openxmlformats.org/officeDocument/2006/relationships/slide" Target="slides/slide158.xml"/><Relationship Id="rId366" Type="http://schemas.openxmlformats.org/officeDocument/2006/relationships/slide" Target="slides/slide365.xml"/><Relationship Id="rId226" Type="http://schemas.openxmlformats.org/officeDocument/2006/relationships/slide" Target="slides/slide225.xml"/><Relationship Id="rId433" Type="http://schemas.openxmlformats.org/officeDocument/2006/relationships/slide" Target="slides/slide432.xml"/><Relationship Id="rId74" Type="http://schemas.openxmlformats.org/officeDocument/2006/relationships/slide" Target="slides/slide73.xml"/><Relationship Id="rId377" Type="http://schemas.openxmlformats.org/officeDocument/2006/relationships/slide" Target="slides/slide376.xml"/><Relationship Id="rId500" Type="http://schemas.openxmlformats.org/officeDocument/2006/relationships/slide" Target="slides/slide499.xml"/><Relationship Id="rId5" Type="http://schemas.openxmlformats.org/officeDocument/2006/relationships/slide" Target="slides/slide4.xml"/><Relationship Id="rId237" Type="http://schemas.openxmlformats.org/officeDocument/2006/relationships/slide" Target="slides/slide236.xml"/><Relationship Id="rId444" Type="http://schemas.openxmlformats.org/officeDocument/2006/relationships/slide" Target="slides/slide443.xml"/><Relationship Id="rId290" Type="http://schemas.openxmlformats.org/officeDocument/2006/relationships/slide" Target="slides/slide289.xml"/><Relationship Id="rId304" Type="http://schemas.openxmlformats.org/officeDocument/2006/relationships/slide" Target="slides/slide303.xml"/><Relationship Id="rId388" Type="http://schemas.openxmlformats.org/officeDocument/2006/relationships/slide" Target="slides/slide387.xml"/><Relationship Id="rId511" Type="http://schemas.openxmlformats.org/officeDocument/2006/relationships/slide" Target="slides/slide510.xml"/><Relationship Id="rId85" Type="http://schemas.openxmlformats.org/officeDocument/2006/relationships/slide" Target="slides/slide84.xml"/><Relationship Id="rId150" Type="http://schemas.openxmlformats.org/officeDocument/2006/relationships/slide" Target="slides/slide149.xml"/><Relationship Id="rId248" Type="http://schemas.openxmlformats.org/officeDocument/2006/relationships/slide" Target="slides/slide247.xml"/><Relationship Id="rId455" Type="http://schemas.openxmlformats.org/officeDocument/2006/relationships/slide" Target="slides/slide4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27-10-2022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32758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27-10-2022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421839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27-10-2022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53690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27-10-2022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9153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27-10-2022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43693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27-10-2022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630791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27-10-2022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657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27-10-2022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28373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27-10-2022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22486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27-10-2022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63936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27-10-2022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9662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27-10-2022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255811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8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p:txBody>
          <a:bodyPr/>
          <a:lstStyle/>
          <a:p>
            <a:r>
              <a:rPr lang="en-IN" b="1" dirty="0"/>
              <a:t>Persistence Layer using Spring Boot</a:t>
            </a:r>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51A405-C073-36DA-F0DD-2547303CB8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D8780C9-8B80-2093-63D4-147E270D2AB5}"/>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D25170B9-8F5B-CF74-258E-6AE7DAEAE083}"/>
              </a:ext>
            </a:extLst>
          </p:cNvPr>
          <p:cNvSpPr txBox="1"/>
          <p:nvPr/>
        </p:nvSpPr>
        <p:spPr>
          <a:xfrm>
            <a:off x="768284" y="690589"/>
            <a:ext cx="10157382" cy="5940088"/>
          </a:xfrm>
          <a:prstGeom prst="rect">
            <a:avLst/>
          </a:prstGeom>
          <a:noFill/>
        </p:spPr>
        <p:txBody>
          <a:bodyPr wrap="square">
            <a:spAutoFit/>
          </a:bodyPr>
          <a:lstStyle/>
          <a:p>
            <a:r>
              <a:rPr lang="en-US" sz="2000" dirty="0">
                <a:solidFill>
                  <a:schemeClr val="tx1">
                    <a:lumMod val="65000"/>
                    <a:lumOff val="35000"/>
                  </a:schemeClr>
                </a:solidFill>
                <a:effectLst/>
              </a:rPr>
              <a:t>Object Relational Mapping (ORM) is a technique or design pattern, which maps an object model with the relational model. It has the following features: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resolves object-relational impedance mismatch by mapping</a:t>
            </a:r>
          </a:p>
          <a:p>
            <a:pPr marL="742950" lvl="1" indent="-285750">
              <a:buFont typeface="Arial" panose="020B0604020202020204" pitchFamily="34" charset="0"/>
              <a:buChar char="•"/>
            </a:pPr>
            <a:r>
              <a:rPr lang="en-US" sz="2000" dirty="0">
                <a:solidFill>
                  <a:schemeClr val="tx1">
                    <a:lumMod val="65000"/>
                    <a:lumOff val="35000"/>
                  </a:schemeClr>
                </a:solidFill>
                <a:effectLst/>
              </a:rPr>
              <a:t>Java classes to tables in the database</a:t>
            </a:r>
          </a:p>
          <a:p>
            <a:pPr marL="742950" lvl="1" indent="-285750">
              <a:buFont typeface="Arial" panose="020B0604020202020204" pitchFamily="34" charset="0"/>
              <a:buChar char="•"/>
            </a:pPr>
            <a:r>
              <a:rPr lang="en-US" sz="2000" dirty="0">
                <a:solidFill>
                  <a:schemeClr val="tx1">
                    <a:lumMod val="65000"/>
                    <a:lumOff val="35000"/>
                  </a:schemeClr>
                </a:solidFill>
                <a:effectLst/>
              </a:rPr>
              <a:t>Instance variables to columns of a table</a:t>
            </a:r>
          </a:p>
          <a:p>
            <a:pPr marL="742950" lvl="1" indent="-285750">
              <a:buFont typeface="Arial" panose="020B0604020202020204" pitchFamily="34" charset="0"/>
              <a:buChar char="•"/>
            </a:pPr>
            <a:r>
              <a:rPr lang="en-US" sz="2000" dirty="0">
                <a:solidFill>
                  <a:schemeClr val="tx1">
                    <a:lumMod val="65000"/>
                    <a:lumOff val="35000"/>
                  </a:schemeClr>
                </a:solidFill>
                <a:effectLst/>
              </a:rPr>
              <a:t>Objects to rows in the table</a:t>
            </a:r>
          </a:p>
          <a:p>
            <a:pPr lvl="1"/>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It helps the developer to get rid of SQL queries so that they can concentrate on the business logic which leads to faster development of the application.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is database independent. All database vendors provide support for ORM. Hence, the application becomes portable without worrying about the underlying database.</a:t>
            </a:r>
          </a:p>
          <a:p>
            <a:r>
              <a:rPr lang="en-US" sz="2000" dirty="0">
                <a:solidFill>
                  <a:schemeClr val="tx1">
                    <a:lumMod val="65000"/>
                    <a:lumOff val="35000"/>
                  </a:schemeClr>
                </a:solidFill>
                <a:effectLst/>
              </a:rPr>
              <a:t>To use ORM in Java applications,</a:t>
            </a:r>
            <a:r>
              <a:rPr lang="en-US" sz="2000" b="1" dirty="0">
                <a:solidFill>
                  <a:schemeClr val="tx1">
                    <a:lumMod val="65000"/>
                    <a:lumOff val="35000"/>
                  </a:schemeClr>
                </a:solidFill>
                <a:effectLst/>
              </a:rPr>
              <a:t> Java Persistence API (JPA) </a:t>
            </a:r>
            <a:r>
              <a:rPr lang="en-US" sz="2000" dirty="0">
                <a:solidFill>
                  <a:schemeClr val="tx1">
                    <a:lumMod val="65000"/>
                    <a:lumOff val="35000"/>
                  </a:schemeClr>
                </a:solidFill>
                <a:effectLst/>
              </a:rPr>
              <a:t>specification is used. It has many implementations such as Hibernate, </a:t>
            </a:r>
            <a:r>
              <a:rPr lang="en-US" sz="2000" dirty="0" err="1">
                <a:solidFill>
                  <a:schemeClr val="tx1">
                    <a:lumMod val="65000"/>
                    <a:lumOff val="35000"/>
                  </a:schemeClr>
                </a:solidFill>
                <a:effectLst/>
              </a:rPr>
              <a:t>OpenJPA</a:t>
            </a:r>
            <a:r>
              <a:rPr lang="en-US" sz="2000" dirty="0">
                <a:solidFill>
                  <a:schemeClr val="tx1">
                    <a:lumMod val="65000"/>
                    <a:lumOff val="35000"/>
                  </a:schemeClr>
                </a:solidFill>
                <a:effectLst/>
              </a:rPr>
              <a:t>, TopLink, </a:t>
            </a:r>
            <a:r>
              <a:rPr lang="en-US" sz="2000" dirty="0" err="1">
                <a:solidFill>
                  <a:schemeClr val="tx1">
                    <a:lumMod val="65000"/>
                    <a:lumOff val="35000"/>
                  </a:schemeClr>
                </a:solidFill>
                <a:effectLst/>
              </a:rPr>
              <a:t>EclipseLink</a:t>
            </a:r>
            <a:r>
              <a:rPr lang="en-US" sz="2000" dirty="0">
                <a:solidFill>
                  <a:schemeClr val="tx1">
                    <a:lumMod val="65000"/>
                    <a:lumOff val="35000"/>
                  </a:schemeClr>
                </a:solidFill>
                <a:effectLst/>
              </a:rPr>
              <a:t>, etc. In this course we will use Hibernate implementation.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learn more about JPA.</a:t>
            </a:r>
          </a:p>
          <a:p>
            <a:pPr lvl="1"/>
            <a:endParaRPr lang="en-US" sz="2000" dirty="0">
              <a:solidFill>
                <a:schemeClr val="tx1">
                  <a:lumMod val="65000"/>
                  <a:lumOff val="35000"/>
                </a:schemeClr>
              </a:solidFill>
            </a:endParaRPr>
          </a:p>
        </p:txBody>
      </p:sp>
    </p:spTree>
    <p:extLst>
      <p:ext uri="{BB962C8B-B14F-4D97-AF65-F5344CB8AC3E}">
        <p14:creationId xmlns:p14="http://schemas.microsoft.com/office/powerpoint/2010/main" val="36639416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4DE0AE-126D-7137-EAE4-0BBEE45EEA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F94275-0761-5124-3E10-DBBF34F1F5A5}"/>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2CB42B2F-E354-C28B-4662-9C5ACE8E56D7}"/>
              </a:ext>
            </a:extLst>
          </p:cNvPr>
          <p:cNvSpPr txBox="1"/>
          <p:nvPr/>
        </p:nvSpPr>
        <p:spPr>
          <a:xfrm>
            <a:off x="405353" y="906739"/>
            <a:ext cx="12031744" cy="5909310"/>
          </a:xfrm>
          <a:prstGeom prst="rect">
            <a:avLst/>
          </a:prstGeom>
          <a:noFill/>
        </p:spPr>
        <p:txBody>
          <a:bodyPr wrap="square">
            <a:spAutoFit/>
          </a:bodyPr>
          <a:lstStyle/>
          <a:p>
            <a:r>
              <a:rPr lang="en-IN" dirty="0"/>
              <a:t>@Override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a:t>
            </a:r>
          </a:p>
        </p:txBody>
      </p:sp>
    </p:spTree>
    <p:extLst>
      <p:ext uri="{BB962C8B-B14F-4D97-AF65-F5344CB8AC3E}">
        <p14:creationId xmlns:p14="http://schemas.microsoft.com/office/powerpoint/2010/main" val="21296947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F1D28E-73E0-1C9D-009B-FFDB84E7514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351C8E-DEDB-71F6-3CBD-476C789B2CC3}"/>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78E6956E-FCC3-D8B1-0CAD-F1CAA6248F2E}"/>
              </a:ext>
            </a:extLst>
          </p:cNvPr>
          <p:cNvSpPr txBox="1"/>
          <p:nvPr/>
        </p:nvSpPr>
        <p:spPr>
          <a:xfrm>
            <a:off x="862551" y="1273613"/>
            <a:ext cx="10261077" cy="3139321"/>
          </a:xfrm>
          <a:prstGeom prst="rect">
            <a:avLst/>
          </a:prstGeom>
          <a:noFill/>
        </p:spPr>
        <p:txBody>
          <a:bodyPr wrap="square">
            <a:spAutoFit/>
          </a:bodyPr>
          <a:lstStyle/>
          <a:p>
            <a:r>
              <a:rPr lang="en-IN" dirty="0"/>
              <a:t>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a:t>
            </a:r>
          </a:p>
        </p:txBody>
      </p:sp>
    </p:spTree>
    <p:extLst>
      <p:ext uri="{BB962C8B-B14F-4D97-AF65-F5344CB8AC3E}">
        <p14:creationId xmlns:p14="http://schemas.microsoft.com/office/powerpoint/2010/main" val="27928510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F2CDAD-7357-AD0B-7510-6196F40FA1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63BF09-B2FF-8B08-BC35-C888FC141C15}"/>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CE7B8319-4FBD-FAD7-EFD5-2CE27514F408}"/>
              </a:ext>
            </a:extLst>
          </p:cNvPr>
          <p:cNvSpPr txBox="1"/>
          <p:nvPr/>
        </p:nvSpPr>
        <p:spPr>
          <a:xfrm>
            <a:off x="989029" y="591234"/>
            <a:ext cx="10040332"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78D333E-0644-3E6C-4582-A2F50CF0B558}"/>
              </a:ext>
            </a:extLst>
          </p:cNvPr>
          <p:cNvSpPr txBox="1"/>
          <p:nvPr/>
        </p:nvSpPr>
        <p:spPr>
          <a:xfrm>
            <a:off x="296944" y="1338135"/>
            <a:ext cx="11895056"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83E496F2-1575-DC1E-B874-1AE23A3B752D}"/>
              </a:ext>
            </a:extLst>
          </p:cNvPr>
          <p:cNvSpPr txBox="1"/>
          <p:nvPr/>
        </p:nvSpPr>
        <p:spPr>
          <a:xfrm>
            <a:off x="989028" y="3334434"/>
            <a:ext cx="10803903"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AEBAB3E-4CD2-F576-0606-D67E55E4ADE5}"/>
              </a:ext>
            </a:extLst>
          </p:cNvPr>
          <p:cNvSpPr txBox="1"/>
          <p:nvPr/>
        </p:nvSpPr>
        <p:spPr>
          <a:xfrm>
            <a:off x="296944" y="3734544"/>
            <a:ext cx="12047456" cy="3108543"/>
          </a:xfrm>
          <a:prstGeom prst="rect">
            <a:avLst/>
          </a:prstGeom>
          <a:noFill/>
        </p:spPr>
        <p:txBody>
          <a:bodyPr wrap="square">
            <a:spAutoFit/>
          </a:bodyPr>
          <a:lstStyle/>
          <a:p>
            <a:r>
              <a:rPr lang="en-IN" sz="1400" dirty="0"/>
              <a:t>@Component</a:t>
            </a:r>
          </a:p>
          <a:p>
            <a:r>
              <a:rPr lang="en-IN" sz="1400" dirty="0"/>
              <a:t>@Aspect</a:t>
            </a:r>
          </a:p>
          <a:p>
            <a:r>
              <a:rPr lang="en-IN" sz="1400" dirty="0"/>
              <a:t>public class </a:t>
            </a:r>
            <a:r>
              <a:rPr lang="en-IN" sz="1400" dirty="0" err="1"/>
              <a:t>LoggingAspect</a:t>
            </a:r>
            <a:r>
              <a:rPr lang="en-IN" sz="1400" dirty="0"/>
              <a:t> {</a:t>
            </a:r>
          </a:p>
          <a:p>
            <a:r>
              <a:rPr lang="en-IN" sz="1400" dirty="0"/>
              <a:t>	private Logger logger=</a:t>
            </a:r>
            <a:r>
              <a:rPr lang="en-IN" sz="1400" dirty="0" err="1"/>
              <a:t>LogManager.getLogger</a:t>
            </a:r>
            <a:r>
              <a:rPr lang="en-IN" sz="1400" dirty="0"/>
              <a:t>(</a:t>
            </a:r>
            <a:r>
              <a:rPr lang="en-IN" sz="1400" dirty="0" err="1"/>
              <a:t>this.getClass</a:t>
            </a:r>
            <a:r>
              <a:rPr lang="en-IN" sz="1400" dirty="0"/>
              <a:t>());</a:t>
            </a:r>
          </a:p>
          <a:p>
            <a:r>
              <a:rPr lang="en-IN" sz="1400" dirty="0"/>
              <a:t>	</a:t>
            </a:r>
          </a:p>
          <a:p>
            <a:r>
              <a:rPr lang="en-IN" sz="1400" dirty="0"/>
              <a:t>	@AfterThrowing(pointcut = "execution(* </a:t>
            </a:r>
            <a:r>
              <a:rPr lang="en-IN" sz="1400" dirty="0" err="1"/>
              <a:t>com.hnd.repository</a:t>
            </a:r>
            <a:r>
              <a:rPr lang="en-IN" sz="1400" dirty="0"/>
              <a:t>.*</a:t>
            </a:r>
            <a:r>
              <a:rPr lang="en-IN" sz="1400" dirty="0" err="1"/>
              <a:t>Impl</a:t>
            </a:r>
            <a:r>
              <a:rPr lang="en-IN" sz="1400" dirty="0"/>
              <a:t>.*(..))", throwing = "exception")</a:t>
            </a:r>
          </a:p>
          <a:p>
            <a:r>
              <a:rPr lang="en-IN" sz="1400" dirty="0"/>
              <a:t>	public void </a:t>
            </a:r>
            <a:r>
              <a:rPr lang="en-IN" sz="1400" dirty="0" err="1"/>
              <a:t>logExceptionFromRepository</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	@AfterThrowing(pointcut = "execution(* </a:t>
            </a:r>
            <a:r>
              <a:rPr lang="en-IN" sz="1400" dirty="0" err="1"/>
              <a:t>com.hnd.service</a:t>
            </a:r>
            <a:r>
              <a:rPr lang="en-IN" sz="1400" dirty="0"/>
              <a:t>.*</a:t>
            </a:r>
            <a:r>
              <a:rPr lang="en-IN" sz="1400" dirty="0" err="1"/>
              <a:t>Impl</a:t>
            </a:r>
            <a:r>
              <a:rPr lang="en-IN" sz="1400" dirty="0"/>
              <a:t>.*(..))", throwing = "exception")</a:t>
            </a:r>
          </a:p>
          <a:p>
            <a:r>
              <a:rPr lang="en-IN" sz="1400" dirty="0"/>
              <a:t>	public void </a:t>
            </a:r>
            <a:r>
              <a:rPr lang="en-IN" sz="1400" dirty="0" err="1"/>
              <a:t>logExceptionFromService</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a:t>
            </a:r>
          </a:p>
        </p:txBody>
      </p:sp>
    </p:spTree>
    <p:extLst>
      <p:ext uri="{BB962C8B-B14F-4D97-AF65-F5344CB8AC3E}">
        <p14:creationId xmlns:p14="http://schemas.microsoft.com/office/powerpoint/2010/main" val="29113513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32D03C-948B-F1AC-4746-3E2839EA8D4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90C6799-16AE-755E-0CC5-95307B27A134}"/>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5" name="TextBox 4">
            <a:extLst>
              <a:ext uri="{FF2B5EF4-FFF2-40B4-BE49-F238E27FC236}">
                <a16:creationId xmlns:a16="http://schemas.microsoft.com/office/drawing/2014/main" id="{4C837E67-CE52-D886-1F4D-0C9526B68B59}"/>
              </a:ext>
            </a:extLst>
          </p:cNvPr>
          <p:cNvSpPr txBox="1"/>
          <p:nvPr/>
        </p:nvSpPr>
        <p:spPr>
          <a:xfrm>
            <a:off x="824846" y="591235"/>
            <a:ext cx="10528954" cy="707886"/>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66A293F-3529-7627-2CCE-8D257D5A946B}"/>
              </a:ext>
            </a:extLst>
          </p:cNvPr>
          <p:cNvSpPr txBox="1"/>
          <p:nvPr/>
        </p:nvSpPr>
        <p:spPr>
          <a:xfrm>
            <a:off x="372358" y="1542622"/>
            <a:ext cx="10981441" cy="1477328"/>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a:t>
            </a:r>
            <a:r>
              <a:rPr lang="en-IN" dirty="0" err="1"/>
              <a:t>CustomerDTO</a:t>
            </a:r>
            <a:r>
              <a:rPr lang="en-IN" dirty="0"/>
              <a:t>&gt; </a:t>
            </a:r>
            <a:r>
              <a:rPr lang="en-IN" dirty="0" err="1"/>
              <a:t>getCustomerdetails</a:t>
            </a:r>
            <a:r>
              <a:rPr lang="en-IN" dirty="0"/>
              <a:t>();</a:t>
            </a:r>
          </a:p>
          <a:p>
            <a:r>
              <a:rPr lang="en-IN" dirty="0"/>
              <a:t>	public List&lt;Object[]&gt; </a:t>
            </a:r>
            <a:r>
              <a:rPr lang="en-IN" dirty="0" err="1"/>
              <a:t>getCustomerNameAndDob</a:t>
            </a:r>
            <a:r>
              <a:rPr lang="en-IN" dirty="0"/>
              <a:t>();</a:t>
            </a:r>
          </a:p>
          <a:p>
            <a:r>
              <a:rPr lang="en-IN" dirty="0"/>
              <a:t>    public List&lt;String&gt; </a:t>
            </a:r>
            <a:r>
              <a:rPr lang="en-IN" dirty="0" err="1"/>
              <a:t>getCustomerName</a:t>
            </a:r>
            <a:r>
              <a:rPr lang="en-IN" dirty="0"/>
              <a:t>();</a:t>
            </a:r>
          </a:p>
          <a:p>
            <a:r>
              <a:rPr lang="en-IN" dirty="0"/>
              <a:t>}</a:t>
            </a:r>
          </a:p>
        </p:txBody>
      </p:sp>
      <p:sp>
        <p:nvSpPr>
          <p:cNvPr id="9" name="TextBox 8">
            <a:extLst>
              <a:ext uri="{FF2B5EF4-FFF2-40B4-BE49-F238E27FC236}">
                <a16:creationId xmlns:a16="http://schemas.microsoft.com/office/drawing/2014/main" id="{AB563137-DBE5-D837-F0BB-4B9E529F63A4}"/>
              </a:ext>
            </a:extLst>
          </p:cNvPr>
          <p:cNvSpPr txBox="1"/>
          <p:nvPr/>
        </p:nvSpPr>
        <p:spPr>
          <a:xfrm>
            <a:off x="862553" y="3385239"/>
            <a:ext cx="10892672" cy="707886"/>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3329899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B3DCB4-3631-F6BF-18BA-8DF87B2B67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35CED41-C08A-2622-2714-187C3BC6CF35}"/>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4" name="TextBox 3">
            <a:extLst>
              <a:ext uri="{FF2B5EF4-FFF2-40B4-BE49-F238E27FC236}">
                <a16:creationId xmlns:a16="http://schemas.microsoft.com/office/drawing/2014/main" id="{43CF2FDD-8491-1DD7-AC3A-3BAD6CB6AEE3}"/>
              </a:ext>
            </a:extLst>
          </p:cNvPr>
          <p:cNvSpPr txBox="1"/>
          <p:nvPr/>
        </p:nvSpPr>
        <p:spPr>
          <a:xfrm>
            <a:off x="980387" y="484744"/>
            <a:ext cx="10539168" cy="6186309"/>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public List&lt;</a:t>
            </a:r>
            <a:r>
              <a:rPr lang="en-IN" dirty="0" err="1"/>
              <a:t>CustomerDTO</a:t>
            </a:r>
            <a:r>
              <a:rPr lang="en-IN" dirty="0"/>
              <a:t>&gt; </a:t>
            </a:r>
            <a:r>
              <a:rPr lang="en-IN" dirty="0" err="1"/>
              <a:t>getCustomerdetails</a:t>
            </a:r>
            <a:r>
              <a:rPr lang="en-IN" dirty="0"/>
              <a:t>() {</a:t>
            </a:r>
          </a:p>
          <a:p>
            <a:r>
              <a:rPr lang="en-IN" dirty="0"/>
              <a:t>		List&lt;</a:t>
            </a:r>
            <a:r>
              <a:rPr lang="en-IN" dirty="0" err="1"/>
              <a:t>CustomerDTO</a:t>
            </a:r>
            <a:r>
              <a:rPr lang="en-IN" dirty="0"/>
              <a:t>&gt; </a:t>
            </a:r>
            <a:r>
              <a:rPr lang="en-IN" dirty="0" err="1"/>
              <a:t>customerDTOs</a:t>
            </a:r>
            <a:r>
              <a:rPr lang="en-IN" dirty="0"/>
              <a:t> = null;</a:t>
            </a:r>
          </a:p>
          <a:p>
            <a:r>
              <a:rPr lang="en-IN" dirty="0"/>
              <a:t>		String </a:t>
            </a:r>
            <a:r>
              <a:rPr lang="en-IN" dirty="0" err="1"/>
              <a:t>queryString</a:t>
            </a:r>
            <a:r>
              <a:rPr lang="en-IN" dirty="0"/>
              <a:t> = "select c from Customer c";</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List&lt;Customer&gt; customers = </a:t>
            </a:r>
            <a:r>
              <a:rPr lang="en-IN" dirty="0" err="1"/>
              <a:t>query.getResultList</a:t>
            </a:r>
            <a:r>
              <a:rPr lang="en-IN" dirty="0"/>
              <a:t>();</a:t>
            </a:r>
          </a:p>
          <a:p>
            <a:r>
              <a:rPr lang="en-IN" dirty="0"/>
              <a:t>		</a:t>
            </a:r>
            <a:r>
              <a:rPr lang="en-IN" dirty="0" err="1"/>
              <a:t>customerDTOs</a:t>
            </a:r>
            <a:r>
              <a:rPr lang="en-IN" dirty="0"/>
              <a:t> = new </a:t>
            </a:r>
            <a:r>
              <a:rPr lang="en-IN" dirty="0" err="1"/>
              <a:t>ArrayList</a:t>
            </a:r>
            <a:r>
              <a:rPr lang="en-IN" dirty="0"/>
              <a:t>&lt;&gt;();</a:t>
            </a:r>
          </a:p>
          <a:p>
            <a:r>
              <a:rPr lang="en-IN" dirty="0"/>
              <a:t>		for (Customer </a:t>
            </a:r>
            <a:r>
              <a:rPr lang="en-IN" dirty="0" err="1"/>
              <a:t>customerEntity</a:t>
            </a:r>
            <a:r>
              <a:rPr lang="en-IN" dirty="0"/>
              <a:t> : customers)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customerEntity.getCustomerId</a:t>
            </a:r>
            <a:r>
              <a:rPr lang="en-IN" dirty="0"/>
              <a:t>());</a:t>
            </a:r>
          </a:p>
          <a:p>
            <a:r>
              <a:rPr lang="en-IN" dirty="0"/>
              <a:t>			</a:t>
            </a:r>
            <a:r>
              <a:rPr lang="en-IN" dirty="0" err="1"/>
              <a:t>customerDTO.setDateOfBirth</a:t>
            </a:r>
            <a:r>
              <a:rPr lang="en-IN" dirty="0"/>
              <a:t>(</a:t>
            </a:r>
            <a:r>
              <a:rPr lang="en-IN" dirty="0" err="1"/>
              <a:t>customerEntity.getDateOfBirth</a:t>
            </a:r>
            <a:r>
              <a:rPr lang="en-IN" dirty="0"/>
              <a:t>());</a:t>
            </a:r>
          </a:p>
          <a:p>
            <a:r>
              <a:rPr lang="en-IN" dirty="0"/>
              <a:t>			</a:t>
            </a:r>
            <a:r>
              <a:rPr lang="en-IN" dirty="0" err="1"/>
              <a:t>customerDTO.setEmailId</a:t>
            </a:r>
            <a:r>
              <a:rPr lang="en-IN" dirty="0"/>
              <a:t>(</a:t>
            </a:r>
            <a:r>
              <a:rPr lang="en-IN" dirty="0" err="1"/>
              <a:t>customerEntity.getEmailId</a:t>
            </a:r>
            <a:r>
              <a:rPr lang="en-IN" dirty="0"/>
              <a:t>());</a:t>
            </a:r>
          </a:p>
          <a:p>
            <a:r>
              <a:rPr lang="en-IN" dirty="0"/>
              <a:t>			</a:t>
            </a:r>
            <a:r>
              <a:rPr lang="en-IN" dirty="0" err="1"/>
              <a:t>customerDTO.setName</a:t>
            </a:r>
            <a:r>
              <a:rPr lang="en-IN" dirty="0"/>
              <a:t>(</a:t>
            </a:r>
            <a:r>
              <a:rPr lang="en-IN" dirty="0" err="1"/>
              <a:t>customerEntity.getName</a:t>
            </a:r>
            <a:r>
              <a:rPr lang="en-IN" dirty="0"/>
              <a:t>());</a:t>
            </a:r>
          </a:p>
          <a:p>
            <a:r>
              <a:rPr lang="en-IN" dirty="0"/>
              <a:t>			</a:t>
            </a:r>
            <a:r>
              <a:rPr lang="en-IN" dirty="0" err="1"/>
              <a:t>customerDTO.setCity</a:t>
            </a:r>
            <a:r>
              <a:rPr lang="en-IN" dirty="0"/>
              <a:t>(</a:t>
            </a:r>
            <a:r>
              <a:rPr lang="en-IN" dirty="0" err="1"/>
              <a:t>customerEntity.getCity</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a:t>
            </a:r>
          </a:p>
        </p:txBody>
      </p:sp>
    </p:spTree>
    <p:extLst>
      <p:ext uri="{BB962C8B-B14F-4D97-AF65-F5344CB8AC3E}">
        <p14:creationId xmlns:p14="http://schemas.microsoft.com/office/powerpoint/2010/main" val="24776778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A1BD9E-4E79-18ED-DC77-602F7DC897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F678DB-54A0-999B-7BA9-E571663D1BFC}"/>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DB7E0DDA-F348-D7CE-AA7B-2C82B1EDA6A3}"/>
              </a:ext>
            </a:extLst>
          </p:cNvPr>
          <p:cNvSpPr txBox="1"/>
          <p:nvPr/>
        </p:nvSpPr>
        <p:spPr>
          <a:xfrm>
            <a:off x="801279" y="1443841"/>
            <a:ext cx="10953946" cy="3970318"/>
          </a:xfrm>
          <a:prstGeom prst="rect">
            <a:avLst/>
          </a:prstGeom>
          <a:noFill/>
        </p:spPr>
        <p:txBody>
          <a:bodyPr wrap="square">
            <a:spAutoFit/>
          </a:bodyPr>
          <a:lstStyle/>
          <a:p>
            <a:r>
              <a:rPr lang="en-IN" dirty="0"/>
              <a:t>public List&lt;Object[]&gt; </a:t>
            </a:r>
            <a:r>
              <a:rPr lang="en-IN" dirty="0" err="1"/>
              <a:t>getCustomerNameAndDob</a:t>
            </a:r>
            <a:r>
              <a:rPr lang="en-IN" dirty="0"/>
              <a:t>() {</a:t>
            </a:r>
          </a:p>
          <a:p>
            <a:r>
              <a:rPr lang="en-IN" dirty="0"/>
              <a:t>		String </a:t>
            </a:r>
            <a:r>
              <a:rPr lang="en-IN" dirty="0" err="1"/>
              <a:t>queryString</a:t>
            </a:r>
            <a:r>
              <a:rPr lang="en-IN" dirty="0"/>
              <a:t> = "select </a:t>
            </a:r>
            <a:r>
              <a:rPr lang="en-IN" dirty="0" err="1"/>
              <a:t>c.name,c.dateOfBirth</a:t>
            </a:r>
            <a:r>
              <a:rPr lang="en-IN" dirty="0"/>
              <a:t> from Customer c";</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List&lt;Object[]&gt; result = </a:t>
            </a:r>
            <a:r>
              <a:rPr lang="en-IN" dirty="0" err="1"/>
              <a:t>query.getResultList</a:t>
            </a:r>
            <a:r>
              <a:rPr lang="en-IN" dirty="0"/>
              <a:t>();</a:t>
            </a:r>
          </a:p>
          <a:p>
            <a:r>
              <a:rPr lang="en-IN" dirty="0"/>
              <a:t>		return result;</a:t>
            </a:r>
          </a:p>
          <a:p>
            <a:r>
              <a:rPr lang="en-IN" dirty="0"/>
              <a:t>	}</a:t>
            </a:r>
          </a:p>
          <a:p>
            <a:r>
              <a:rPr lang="en-IN" dirty="0"/>
              <a:t>	public List&lt;String&gt; </a:t>
            </a:r>
            <a:r>
              <a:rPr lang="en-IN" dirty="0" err="1"/>
              <a:t>getCustomerName</a:t>
            </a:r>
            <a:r>
              <a:rPr lang="en-IN" dirty="0"/>
              <a:t>() {</a:t>
            </a:r>
          </a:p>
          <a:p>
            <a:r>
              <a:rPr lang="en-IN" dirty="0"/>
              <a:t>		List&lt;String&gt; </a:t>
            </a:r>
            <a:r>
              <a:rPr lang="en-IN" dirty="0" err="1"/>
              <a:t>customerNames</a:t>
            </a:r>
            <a:r>
              <a:rPr lang="en-IN" dirty="0"/>
              <a:t> = null;</a:t>
            </a:r>
          </a:p>
          <a:p>
            <a:r>
              <a:rPr lang="en-IN" dirty="0"/>
              <a:t>    	String </a:t>
            </a:r>
            <a:r>
              <a:rPr lang="en-IN" dirty="0" err="1"/>
              <a:t>queryString</a:t>
            </a:r>
            <a:r>
              <a:rPr lang="en-IN" dirty="0"/>
              <a:t> = "select c.name from Customer c";</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a:t>
            </a:r>
            <a:r>
              <a:rPr lang="en-IN" dirty="0" err="1"/>
              <a:t>customerNames</a:t>
            </a:r>
            <a:r>
              <a:rPr lang="en-IN" dirty="0"/>
              <a:t> = </a:t>
            </a:r>
            <a:r>
              <a:rPr lang="en-IN" dirty="0" err="1"/>
              <a:t>query.getResultList</a:t>
            </a:r>
            <a:r>
              <a:rPr lang="en-IN" dirty="0"/>
              <a:t>();</a:t>
            </a:r>
          </a:p>
          <a:p>
            <a:r>
              <a:rPr lang="en-IN" dirty="0"/>
              <a:t>		return </a:t>
            </a:r>
            <a:r>
              <a:rPr lang="en-IN" dirty="0" err="1"/>
              <a:t>customerNames</a:t>
            </a:r>
            <a:r>
              <a:rPr lang="en-IN" dirty="0"/>
              <a:t>;</a:t>
            </a:r>
          </a:p>
          <a:p>
            <a:r>
              <a:rPr lang="en-IN" dirty="0"/>
              <a:t>	}</a:t>
            </a:r>
          </a:p>
          <a:p>
            <a:r>
              <a:rPr lang="en-IN" dirty="0"/>
              <a:t>}</a:t>
            </a:r>
          </a:p>
        </p:txBody>
      </p:sp>
    </p:spTree>
    <p:extLst>
      <p:ext uri="{BB962C8B-B14F-4D97-AF65-F5344CB8AC3E}">
        <p14:creationId xmlns:p14="http://schemas.microsoft.com/office/powerpoint/2010/main" val="5701656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E6C699-15DA-5037-C0F1-2878E3A8AF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3D2181-90F8-3B23-270C-19D2F90EF474}"/>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4C0A5EE3-B49A-15C8-2263-D614B513D526}"/>
              </a:ext>
            </a:extLst>
          </p:cNvPr>
          <p:cNvSpPr txBox="1"/>
          <p:nvPr/>
        </p:nvSpPr>
        <p:spPr>
          <a:xfrm>
            <a:off x="923040" y="600661"/>
            <a:ext cx="10125173" cy="707886"/>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DC6EA47-561C-5023-67C9-6B2A7E917105}"/>
              </a:ext>
            </a:extLst>
          </p:cNvPr>
          <p:cNvSpPr txBox="1"/>
          <p:nvPr/>
        </p:nvSpPr>
        <p:spPr>
          <a:xfrm>
            <a:off x="334651" y="1636172"/>
            <a:ext cx="10713562" cy="1477328"/>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a:t>
            </a:r>
          </a:p>
          <a:p>
            <a:r>
              <a:rPr lang="en-IN" dirty="0"/>
              <a:t>	public List&lt;Object[]&gt; </a:t>
            </a:r>
            <a:r>
              <a:rPr lang="en-IN" dirty="0" err="1"/>
              <a:t>getCustomerNameAndDob</a:t>
            </a:r>
            <a:r>
              <a:rPr lang="en-IN" dirty="0"/>
              <a:t>() throws </a:t>
            </a:r>
            <a:r>
              <a:rPr lang="en-IN" dirty="0" err="1"/>
              <a:t>hndBankException</a:t>
            </a:r>
            <a:r>
              <a:rPr lang="en-IN" dirty="0"/>
              <a:t>;</a:t>
            </a:r>
          </a:p>
          <a:p>
            <a:r>
              <a:rPr lang="en-IN" dirty="0"/>
              <a:t>	public List&lt;String&gt; </a:t>
            </a:r>
            <a:r>
              <a:rPr lang="en-IN" dirty="0" err="1"/>
              <a:t>getCustomerName</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DFB5A94E-25FC-9EC5-9CDB-D000A0F25E23}"/>
              </a:ext>
            </a:extLst>
          </p:cNvPr>
          <p:cNvSpPr txBox="1"/>
          <p:nvPr/>
        </p:nvSpPr>
        <p:spPr>
          <a:xfrm>
            <a:off x="923040" y="3551251"/>
            <a:ext cx="10713562" cy="400110"/>
          </a:xfrm>
          <a:prstGeom prst="rect">
            <a:avLst/>
          </a:prstGeom>
          <a:noFill/>
        </p:spPr>
        <p:txBody>
          <a:bodyPr wrap="square">
            <a:spAutoFit/>
          </a:bodyPr>
          <a:lstStyle/>
          <a:p>
            <a:r>
              <a:rPr lang="en-US" sz="2000" b="1" dirty="0">
                <a:solidFill>
                  <a:schemeClr val="tx1">
                    <a:lumMod val="65000"/>
                    <a:lumOff val="35000"/>
                  </a:schemeClr>
                </a:solidFill>
              </a:rPr>
              <a:t>Step 11: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5787A0F-D307-93DC-C3F9-2C2503CE5515}"/>
              </a:ext>
            </a:extLst>
          </p:cNvPr>
          <p:cNvSpPr txBox="1"/>
          <p:nvPr/>
        </p:nvSpPr>
        <p:spPr>
          <a:xfrm>
            <a:off x="334651" y="3951361"/>
            <a:ext cx="11522698" cy="3416320"/>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 {</a:t>
            </a:r>
          </a:p>
          <a:p>
            <a:r>
              <a:rPr lang="en-IN" dirty="0"/>
              <a:t>		return </a:t>
            </a:r>
            <a:r>
              <a:rPr lang="en-IN" dirty="0" err="1"/>
              <a:t>customerRepository.getCustomerdetails</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25334910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BCDFDA-AEB7-D99D-E47C-9A6993648E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D0F2745-9320-2882-B236-0EA2B4F5DDDB}"/>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51DF2A1C-0EDE-B6CA-F286-6173E237C056}"/>
              </a:ext>
            </a:extLst>
          </p:cNvPr>
          <p:cNvSpPr txBox="1"/>
          <p:nvPr/>
        </p:nvSpPr>
        <p:spPr>
          <a:xfrm>
            <a:off x="956819" y="538014"/>
            <a:ext cx="10638149" cy="2585323"/>
          </a:xfrm>
          <a:prstGeom prst="rect">
            <a:avLst/>
          </a:prstGeom>
          <a:noFill/>
        </p:spPr>
        <p:txBody>
          <a:bodyPr wrap="square">
            <a:spAutoFit/>
          </a:bodyPr>
          <a:lstStyle/>
          <a:p>
            <a:r>
              <a:rPr lang="en-IN" dirty="0"/>
              <a:t>@Override</a:t>
            </a:r>
          </a:p>
          <a:p>
            <a:r>
              <a:rPr lang="en-IN" dirty="0"/>
              <a:t>	public List&lt;Object[]&gt; </a:t>
            </a:r>
            <a:r>
              <a:rPr lang="en-IN" dirty="0" err="1"/>
              <a:t>getCustomerNameAndDob</a:t>
            </a:r>
            <a:r>
              <a:rPr lang="en-IN" dirty="0"/>
              <a:t>() throws </a:t>
            </a:r>
            <a:r>
              <a:rPr lang="en-IN" dirty="0" err="1"/>
              <a:t>hndBankException</a:t>
            </a:r>
            <a:r>
              <a:rPr lang="en-IN" dirty="0"/>
              <a:t> {</a:t>
            </a:r>
          </a:p>
          <a:p>
            <a:r>
              <a:rPr lang="en-IN" dirty="0"/>
              <a:t>		return </a:t>
            </a:r>
            <a:r>
              <a:rPr lang="en-IN" dirty="0" err="1"/>
              <a:t>customerRepository.getCustomerNameAndDob</a:t>
            </a:r>
            <a:r>
              <a:rPr lang="en-IN" dirty="0"/>
              <a:t>();</a:t>
            </a:r>
          </a:p>
          <a:p>
            <a:r>
              <a:rPr lang="en-IN" dirty="0"/>
              <a:t>	}</a:t>
            </a:r>
          </a:p>
          <a:p>
            <a:r>
              <a:rPr lang="en-IN" dirty="0"/>
              <a:t>	@Override</a:t>
            </a:r>
          </a:p>
          <a:p>
            <a:r>
              <a:rPr lang="en-IN" dirty="0"/>
              <a:t>	public List&lt;String&gt; </a:t>
            </a:r>
            <a:r>
              <a:rPr lang="en-IN" dirty="0" err="1"/>
              <a:t>getCustomerName</a:t>
            </a:r>
            <a:r>
              <a:rPr lang="en-IN" dirty="0"/>
              <a:t>() throws </a:t>
            </a:r>
            <a:r>
              <a:rPr lang="en-IN" dirty="0" err="1"/>
              <a:t>hndBankException</a:t>
            </a:r>
            <a:r>
              <a:rPr lang="en-IN" dirty="0"/>
              <a:t> {</a:t>
            </a:r>
          </a:p>
          <a:p>
            <a:r>
              <a:rPr lang="en-IN" dirty="0"/>
              <a:t>		return </a:t>
            </a:r>
            <a:r>
              <a:rPr lang="en-IN" dirty="0" err="1"/>
              <a:t>customerRepository.getCustomerName</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CEDE896D-E844-914C-7B57-49DE64540164}"/>
              </a:ext>
            </a:extLst>
          </p:cNvPr>
          <p:cNvSpPr txBox="1"/>
          <p:nvPr/>
        </p:nvSpPr>
        <p:spPr>
          <a:xfrm>
            <a:off x="110763" y="3334554"/>
            <a:ext cx="9796808" cy="400110"/>
          </a:xfrm>
          <a:prstGeom prst="rect">
            <a:avLst/>
          </a:prstGeom>
          <a:noFill/>
        </p:spPr>
        <p:txBody>
          <a:bodyPr wrap="square">
            <a:spAutoFit/>
          </a:bodyPr>
          <a:lstStyle/>
          <a:p>
            <a:r>
              <a:rPr lang="en-US" sz="2000" b="1" dirty="0">
                <a:solidFill>
                  <a:schemeClr val="tx1">
                    <a:lumMod val="65000"/>
                    <a:lumOff val="35000"/>
                  </a:schemeClr>
                </a:solidFill>
              </a:rPr>
              <a:t>Step 12: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DCCFB11-3831-8597-D5CD-7CE477842465}"/>
              </a:ext>
            </a:extLst>
          </p:cNvPr>
          <p:cNvSpPr txBox="1"/>
          <p:nvPr/>
        </p:nvSpPr>
        <p:spPr>
          <a:xfrm>
            <a:off x="110763" y="3734664"/>
            <a:ext cx="11836140" cy="3416320"/>
          </a:xfrm>
          <a:prstGeom prst="rect">
            <a:avLst/>
          </a:prstGeom>
          <a:noFill/>
        </p:spPr>
        <p:txBody>
          <a:bodyPr wrap="square">
            <a:spAutoFit/>
          </a:bodyPr>
          <a:lstStyle/>
          <a:p>
            <a:r>
              <a:rPr lang="en-IN" dirty="0"/>
              <a:t>@SpringBootApplication</a:t>
            </a:r>
          </a:p>
          <a:p>
            <a:r>
              <a:rPr lang="en-IN" dirty="0"/>
              <a:t>public class </a:t>
            </a:r>
            <a:r>
              <a:rPr lang="en-IN" dirty="0" err="1"/>
              <a:t>DemoSpringBootJpqlSelectApplication</a:t>
            </a:r>
            <a:r>
              <a:rPr lang="en-IN" dirty="0"/>
              <a:t> implements </a:t>
            </a:r>
            <a:r>
              <a:rPr lang="en-IN" dirty="0" err="1"/>
              <a:t>CommandLineRunner</a:t>
            </a:r>
            <a:r>
              <a:rPr lang="en-IN" dirty="0"/>
              <a:t> {</a:t>
            </a:r>
          </a:p>
          <a:p>
            <a:r>
              <a:rPr lang="en-IN" dirty="0"/>
              <a:t>	</a:t>
            </a:r>
          </a:p>
          <a:p>
            <a:r>
              <a:rPr lang="en-IN" dirty="0"/>
              <a:t>	private static final Log LOGGER = </a:t>
            </a:r>
            <a:r>
              <a:rPr lang="en-IN" dirty="0" err="1"/>
              <a:t>LogFactory.getLog</a:t>
            </a:r>
            <a:r>
              <a:rPr lang="en-IN" dirty="0"/>
              <a:t>(</a:t>
            </a:r>
            <a:r>
              <a:rPr lang="en-IN" dirty="0" err="1"/>
              <a:t>DemoSpringBootJpqlSelectApplication.class</a:t>
            </a:r>
            <a:r>
              <a:rPr lang="en-IN" dirty="0"/>
              <a:t>);</a:t>
            </a:r>
          </a:p>
          <a:p>
            <a:r>
              <a:rPr lang="en-IN" dirty="0"/>
              <a:t>	@Autowired</a:t>
            </a:r>
          </a:p>
          <a:p>
            <a:r>
              <a:rPr lang="en-IN" dirty="0"/>
              <a:t>	</a:t>
            </a:r>
            <a:r>
              <a:rPr lang="en-IN" dirty="0" err="1"/>
              <a:t>CustomerService</a:t>
            </a:r>
            <a:r>
              <a:rPr lang="en-IN" dirty="0"/>
              <a:t> service;</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DemoSpringBootJpqlSelectApplication.class</a:t>
            </a:r>
            <a:r>
              <a:rPr lang="en-IN" dirty="0"/>
              <a:t>, </a:t>
            </a:r>
            <a:r>
              <a:rPr lang="en-IN" dirty="0" err="1"/>
              <a:t>args</a:t>
            </a:r>
            <a:r>
              <a:rPr lang="en-IN" dirty="0"/>
              <a:t>);</a:t>
            </a:r>
          </a:p>
          <a:p>
            <a:r>
              <a:rPr lang="en-IN" dirty="0"/>
              <a:t>	}</a:t>
            </a:r>
          </a:p>
          <a:p>
            <a:r>
              <a:rPr lang="en-IN" dirty="0"/>
              <a:t>	</a:t>
            </a:r>
          </a:p>
        </p:txBody>
      </p:sp>
    </p:spTree>
    <p:extLst>
      <p:ext uri="{BB962C8B-B14F-4D97-AF65-F5344CB8AC3E}">
        <p14:creationId xmlns:p14="http://schemas.microsoft.com/office/powerpoint/2010/main" val="81905408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AA1E65-F9D7-2FF3-681B-C899FCFE64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33A7784-5F4B-1A01-18A8-0D6C0445F917}"/>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89CD0922-7359-90D1-D87C-6475F61ADD43}"/>
              </a:ext>
            </a:extLst>
          </p:cNvPr>
          <p:cNvSpPr txBox="1"/>
          <p:nvPr/>
        </p:nvSpPr>
        <p:spPr>
          <a:xfrm>
            <a:off x="235670" y="832097"/>
            <a:ext cx="12066309" cy="5909310"/>
          </a:xfrm>
          <a:prstGeom prst="rect">
            <a:avLst/>
          </a:prstGeom>
          <a:noFill/>
        </p:spPr>
        <p:txBody>
          <a:bodyPr wrap="square">
            <a:spAutoFit/>
          </a:bodyPr>
          <a:lstStyle/>
          <a:p>
            <a:r>
              <a:rPr lang="en-IN" dirty="0"/>
              <a:t>@Override</a:t>
            </a:r>
          </a:p>
          <a:p>
            <a:r>
              <a:rPr lang="en-IN" dirty="0"/>
              <a:t>	public void run(String... </a:t>
            </a:r>
            <a:r>
              <a:rPr lang="en-IN" dirty="0" err="1"/>
              <a:t>args</a:t>
            </a:r>
            <a:r>
              <a:rPr lang="en-IN" dirty="0"/>
              <a:t>) throws Exception {</a:t>
            </a:r>
          </a:p>
          <a:p>
            <a:r>
              <a:rPr lang="en-IN" dirty="0"/>
              <a:t>		</a:t>
            </a:r>
            <a:r>
              <a:rPr lang="en-IN" dirty="0" err="1"/>
              <a:t>getCustomerdetails</a:t>
            </a:r>
            <a:r>
              <a:rPr lang="en-IN" dirty="0"/>
              <a:t>();</a:t>
            </a:r>
          </a:p>
          <a:p>
            <a:r>
              <a:rPr lang="en-IN" dirty="0"/>
              <a:t>		</a:t>
            </a:r>
            <a:r>
              <a:rPr lang="en-IN" dirty="0" err="1"/>
              <a:t>getCustomerNameAndDob</a:t>
            </a:r>
            <a:r>
              <a:rPr lang="en-IN" dirty="0"/>
              <a:t>();</a:t>
            </a:r>
          </a:p>
          <a:p>
            <a:r>
              <a:rPr lang="en-IN" dirty="0"/>
              <a:t>		</a:t>
            </a:r>
            <a:r>
              <a:rPr lang="en-IN" dirty="0" err="1"/>
              <a:t>getCustomerNames</a:t>
            </a:r>
            <a:r>
              <a:rPr lang="en-IN" dirty="0"/>
              <a:t>();</a:t>
            </a:r>
          </a:p>
          <a:p>
            <a:r>
              <a:rPr lang="en-IN" dirty="0"/>
              <a:t>	}</a:t>
            </a:r>
          </a:p>
          <a:p>
            <a:r>
              <a:rPr lang="en-IN" dirty="0"/>
              <a:t>	public  void </a:t>
            </a:r>
            <a:r>
              <a:rPr lang="en-IN" dirty="0" err="1"/>
              <a:t>getCustomerdetails</a:t>
            </a:r>
            <a:r>
              <a:rPr lang="en-IN" dirty="0"/>
              <a:t>(){</a:t>
            </a:r>
          </a:p>
          <a:p>
            <a:r>
              <a:rPr lang="en-IN" dirty="0"/>
              <a:t>		try {</a:t>
            </a:r>
          </a:p>
          <a:p>
            <a:r>
              <a:rPr lang="en-IN" dirty="0"/>
              <a:t>			List&lt;</a:t>
            </a:r>
            <a:r>
              <a:rPr lang="en-IN" dirty="0" err="1"/>
              <a:t>CustomerDTO</a:t>
            </a:r>
            <a:r>
              <a:rPr lang="en-IN" dirty="0"/>
              <a:t>&gt; </a:t>
            </a:r>
            <a:r>
              <a:rPr lang="en-IN" dirty="0" err="1"/>
              <a:t>customerDTOs</a:t>
            </a:r>
            <a:r>
              <a:rPr lang="en-IN" dirty="0"/>
              <a:t> = </a:t>
            </a:r>
            <a:r>
              <a:rPr lang="en-IN" dirty="0" err="1"/>
              <a:t>service.getCustomerdetails</a:t>
            </a:r>
            <a:r>
              <a:rPr lang="en-IN" dirty="0"/>
              <a:t>();</a:t>
            </a:r>
          </a:p>
          <a:p>
            <a:r>
              <a:rPr lang="en-IN" dirty="0"/>
              <a:t>			</a:t>
            </a:r>
          </a:p>
          <a:p>
            <a:r>
              <a:rPr lang="en-IN" dirty="0"/>
              <a:t>			for (</a:t>
            </a:r>
            <a:r>
              <a:rPr lang="en-IN" dirty="0" err="1"/>
              <a:t>CustomerDTO</a:t>
            </a:r>
            <a:r>
              <a:rPr lang="en-IN" dirty="0"/>
              <a:t> </a:t>
            </a:r>
            <a:r>
              <a:rPr lang="en-IN" dirty="0" err="1"/>
              <a:t>customerDTO</a:t>
            </a:r>
            <a:r>
              <a:rPr lang="en-IN" dirty="0"/>
              <a:t> : </a:t>
            </a:r>
            <a:r>
              <a:rPr lang="en-IN" dirty="0" err="1"/>
              <a:t>customerDTOs</a:t>
            </a:r>
            <a:r>
              <a:rPr lang="en-IN" dirty="0"/>
              <a:t>) {</a:t>
            </a:r>
          </a:p>
          <a:p>
            <a:r>
              <a:rPr lang="en-IN" dirty="0"/>
              <a:t>				LOGGER.info(</a:t>
            </a:r>
            <a:r>
              <a:rPr lang="en-IN" dirty="0" err="1"/>
              <a:t>customerDTO</a:t>
            </a:r>
            <a:r>
              <a:rPr lang="en-IN" dirty="0"/>
              <a:t>);</a:t>
            </a:r>
          </a:p>
          <a:p>
            <a:r>
              <a:rPr lang="en-IN" dirty="0"/>
              <a:t>			}</a:t>
            </a:r>
          </a:p>
          <a:p>
            <a:r>
              <a:rPr lang="en-IN" dirty="0"/>
              <a:t>			LOGGER.info("\n");</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p:txBody>
      </p:sp>
    </p:spTree>
    <p:extLst>
      <p:ext uri="{BB962C8B-B14F-4D97-AF65-F5344CB8AC3E}">
        <p14:creationId xmlns:p14="http://schemas.microsoft.com/office/powerpoint/2010/main" val="106654640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2D3864-4A57-2369-B8F7-BF84277268A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CE272F3-E1A0-E6FB-F4DB-B1F0030EDE48}"/>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A2FF61C7-4390-A2F3-B3AE-8350344E40DD}"/>
              </a:ext>
            </a:extLst>
          </p:cNvPr>
          <p:cNvSpPr txBox="1"/>
          <p:nvPr/>
        </p:nvSpPr>
        <p:spPr>
          <a:xfrm>
            <a:off x="114693" y="988678"/>
            <a:ext cx="11962614" cy="5078313"/>
          </a:xfrm>
          <a:prstGeom prst="rect">
            <a:avLst/>
          </a:prstGeom>
          <a:noFill/>
        </p:spPr>
        <p:txBody>
          <a:bodyPr wrap="square">
            <a:spAutoFit/>
          </a:bodyPr>
          <a:lstStyle/>
          <a:p>
            <a:r>
              <a:rPr lang="en-IN" sz="1200" dirty="0"/>
              <a:t>public  void </a:t>
            </a:r>
            <a:r>
              <a:rPr lang="en-IN" sz="1200" dirty="0" err="1"/>
              <a:t>getCustomerNameAndDob</a:t>
            </a:r>
            <a:r>
              <a:rPr lang="en-IN" sz="1200" dirty="0"/>
              <a:t>() {</a:t>
            </a:r>
          </a:p>
          <a:p>
            <a:r>
              <a:rPr lang="en-IN" sz="1200" dirty="0"/>
              <a:t>		try {</a:t>
            </a:r>
          </a:p>
          <a:p>
            <a:r>
              <a:rPr lang="en-IN" sz="1200" dirty="0"/>
              <a:t>			List&lt;Object[]&gt; objects = </a:t>
            </a:r>
            <a:r>
              <a:rPr lang="en-IN" sz="1200" dirty="0" err="1"/>
              <a:t>service.getCustomerNameAndDob</a:t>
            </a:r>
            <a:r>
              <a:rPr lang="en-IN" sz="1200" dirty="0"/>
              <a:t>();</a:t>
            </a:r>
          </a:p>
          <a:p>
            <a:r>
              <a:rPr lang="en-IN" sz="1200" dirty="0"/>
              <a:t>			</a:t>
            </a:r>
          </a:p>
          <a:p>
            <a:r>
              <a:rPr lang="en-IN" sz="1200" dirty="0"/>
              <a:t>			for (Object[] object : objects) {</a:t>
            </a:r>
          </a:p>
          <a:p>
            <a:r>
              <a:rPr lang="en-IN" sz="1200" dirty="0"/>
              <a:t>				LOGGER.info(object[0]+"\t\</a:t>
            </a:r>
            <a:r>
              <a:rPr lang="en-IN" sz="1200" dirty="0" err="1"/>
              <a:t>t"+object</a:t>
            </a:r>
            <a:r>
              <a:rPr lang="en-IN" sz="1200" dirty="0"/>
              <a:t>[1]);</a:t>
            </a:r>
          </a:p>
          <a:p>
            <a:r>
              <a:rPr lang="en-IN" sz="1200" dirty="0"/>
              <a:t>			}</a:t>
            </a:r>
          </a:p>
          <a:p>
            <a:r>
              <a:rPr lang="en-IN" sz="1200" dirty="0"/>
              <a:t>			LOGGER.info("\n");</a:t>
            </a:r>
          </a:p>
          <a:p>
            <a:r>
              <a:rPr lang="en-IN" sz="1200" dirty="0"/>
              <a:t>		} catch (Exception e) {</a:t>
            </a:r>
          </a:p>
          <a:p>
            <a:r>
              <a:rPr lang="en-IN" sz="1200" dirty="0"/>
              <a:t>			String message = </a:t>
            </a:r>
            <a:r>
              <a:rPr lang="en-IN" sz="1200" dirty="0" err="1"/>
              <a:t>environment.getProperty</a:t>
            </a:r>
            <a:r>
              <a:rPr lang="en-IN" sz="1200" dirty="0"/>
              <a:t>(</a:t>
            </a:r>
            <a:r>
              <a:rPr lang="en-IN" sz="1200" dirty="0" err="1"/>
              <a:t>e.getMessage</a:t>
            </a:r>
            <a:r>
              <a:rPr lang="en-IN" sz="1200" dirty="0"/>
              <a:t>(),"Some exception </a:t>
            </a:r>
            <a:r>
              <a:rPr lang="en-IN" sz="1200" dirty="0" err="1"/>
              <a:t>occured</a:t>
            </a:r>
            <a:r>
              <a:rPr lang="en-IN" sz="1200" dirty="0"/>
              <a:t>. Please check log file for more details!!");</a:t>
            </a:r>
          </a:p>
          <a:p>
            <a:r>
              <a:rPr lang="en-IN" sz="1200" dirty="0"/>
              <a:t>			LOGGER.info( message);</a:t>
            </a:r>
          </a:p>
          <a:p>
            <a:r>
              <a:rPr lang="en-IN" sz="1200" dirty="0"/>
              <a:t>		}</a:t>
            </a:r>
          </a:p>
          <a:p>
            <a:r>
              <a:rPr lang="en-IN" sz="1200" dirty="0"/>
              <a:t>	}</a:t>
            </a:r>
          </a:p>
          <a:p>
            <a:r>
              <a:rPr lang="en-IN" sz="1200" dirty="0"/>
              <a:t>	public  void </a:t>
            </a:r>
            <a:r>
              <a:rPr lang="en-IN" sz="1200" dirty="0" err="1"/>
              <a:t>getCustomerNames</a:t>
            </a:r>
            <a:r>
              <a:rPr lang="en-IN" sz="1200" dirty="0"/>
              <a:t>() {</a:t>
            </a:r>
          </a:p>
          <a:p>
            <a:r>
              <a:rPr lang="en-IN" sz="1200" dirty="0"/>
              <a:t>		try {</a:t>
            </a:r>
          </a:p>
          <a:p>
            <a:r>
              <a:rPr lang="en-IN" sz="1200" dirty="0"/>
              <a:t>			List&lt;String&gt; </a:t>
            </a:r>
            <a:r>
              <a:rPr lang="en-IN" sz="1200" dirty="0" err="1"/>
              <a:t>customerNames</a:t>
            </a:r>
            <a:r>
              <a:rPr lang="en-IN" sz="1200" dirty="0"/>
              <a:t> = </a:t>
            </a:r>
            <a:r>
              <a:rPr lang="en-IN" sz="1200" dirty="0" err="1"/>
              <a:t>service.getCustomerName</a:t>
            </a:r>
            <a:r>
              <a:rPr lang="en-IN" sz="1200" dirty="0"/>
              <a:t>();</a:t>
            </a:r>
          </a:p>
          <a:p>
            <a:r>
              <a:rPr lang="en-IN" sz="1200" dirty="0"/>
              <a:t>			</a:t>
            </a:r>
          </a:p>
          <a:p>
            <a:r>
              <a:rPr lang="en-IN" sz="1200" dirty="0"/>
              <a:t>			for (String name  : </a:t>
            </a:r>
            <a:r>
              <a:rPr lang="en-IN" sz="1200" dirty="0" err="1"/>
              <a:t>customerNames</a:t>
            </a:r>
            <a:r>
              <a:rPr lang="en-IN" sz="1200" dirty="0"/>
              <a:t>) {</a:t>
            </a:r>
          </a:p>
          <a:p>
            <a:r>
              <a:rPr lang="en-IN" sz="1200" dirty="0"/>
              <a:t>				LOGGER.info(name);</a:t>
            </a:r>
          </a:p>
          <a:p>
            <a:r>
              <a:rPr lang="en-IN" sz="1200" dirty="0"/>
              <a:t>			}</a:t>
            </a:r>
          </a:p>
          <a:p>
            <a:r>
              <a:rPr lang="en-IN" sz="1200" dirty="0"/>
              <a:t>			LOGGER.info("\n");</a:t>
            </a:r>
          </a:p>
          <a:p>
            <a:r>
              <a:rPr lang="en-IN" sz="1200" dirty="0"/>
              <a:t>		} catch (Exception e) {</a:t>
            </a:r>
          </a:p>
          <a:p>
            <a:r>
              <a:rPr lang="en-IN" sz="1200" dirty="0"/>
              <a:t>			String message = </a:t>
            </a:r>
            <a:r>
              <a:rPr lang="en-IN" sz="1200" dirty="0" err="1"/>
              <a:t>environment.getProperty</a:t>
            </a:r>
            <a:r>
              <a:rPr lang="en-IN" sz="1200" dirty="0"/>
              <a:t>(</a:t>
            </a:r>
            <a:r>
              <a:rPr lang="en-IN" sz="1200" dirty="0" err="1"/>
              <a:t>e.getMessage</a:t>
            </a:r>
            <a:r>
              <a:rPr lang="en-IN" sz="1200" dirty="0"/>
              <a:t>(),"Some exception </a:t>
            </a:r>
            <a:r>
              <a:rPr lang="en-IN" sz="1200" dirty="0" err="1"/>
              <a:t>occured</a:t>
            </a:r>
            <a:r>
              <a:rPr lang="en-IN" sz="1200" dirty="0"/>
              <a:t>. Please check log file for more details!!");</a:t>
            </a:r>
          </a:p>
          <a:p>
            <a:r>
              <a:rPr lang="en-IN" sz="1200" dirty="0"/>
              <a:t>			LOGGER.info( message);</a:t>
            </a:r>
          </a:p>
          <a:p>
            <a:r>
              <a:rPr lang="en-IN" sz="1200" dirty="0"/>
              <a:t>		}</a:t>
            </a:r>
          </a:p>
          <a:p>
            <a:r>
              <a:rPr lang="en-IN" sz="1200" dirty="0"/>
              <a:t>	}</a:t>
            </a:r>
          </a:p>
          <a:p>
            <a:r>
              <a:rPr lang="en-IN" sz="1200" dirty="0"/>
              <a:t>}</a:t>
            </a:r>
          </a:p>
        </p:txBody>
      </p:sp>
    </p:spTree>
    <p:extLst>
      <p:ext uri="{BB962C8B-B14F-4D97-AF65-F5344CB8AC3E}">
        <p14:creationId xmlns:p14="http://schemas.microsoft.com/office/powerpoint/2010/main" val="277728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79DA7-E6F3-4625-5F66-48E2AD9D798F}"/>
              </a:ext>
            </a:extLst>
          </p:cNvPr>
          <p:cNvSpPr>
            <a:spLocks noGrp="1"/>
          </p:cNvSpPr>
          <p:nvPr>
            <p:ph type="title"/>
          </p:nvPr>
        </p:nvSpPr>
        <p:spPr>
          <a:xfrm>
            <a:off x="838200" y="584904"/>
            <a:ext cx="10515600" cy="1325563"/>
          </a:xfrm>
        </p:spPr>
        <p:txBody>
          <a:bodyPr/>
          <a:lstStyle/>
          <a:p>
            <a:pPr algn="ctr"/>
            <a:r>
              <a:rPr lang="en-IN" b="1" dirty="0"/>
              <a:t>Java Persistence API (JPA) </a:t>
            </a:r>
            <a:br>
              <a:rPr lang="en-IN" b="1" dirty="0"/>
            </a:br>
            <a:endParaRPr lang="en-IN" dirty="0"/>
          </a:p>
        </p:txBody>
      </p:sp>
      <p:sp>
        <p:nvSpPr>
          <p:cNvPr id="3" name="Content Placeholder 2">
            <a:extLst>
              <a:ext uri="{FF2B5EF4-FFF2-40B4-BE49-F238E27FC236}">
                <a16:creationId xmlns:a16="http://schemas.microsoft.com/office/drawing/2014/main" id="{A03D058B-5BA6-50F9-A619-E566C39485EA}"/>
              </a:ext>
            </a:extLst>
          </p:cNvPr>
          <p:cNvSpPr>
            <a:spLocks noGrp="1"/>
          </p:cNvSpPr>
          <p:nvPr>
            <p:ph idx="1"/>
          </p:nvPr>
        </p:nvSpPr>
        <p:spPr>
          <a:xfrm>
            <a:off x="838200" y="1486259"/>
            <a:ext cx="10515600" cy="5235215"/>
          </a:xfrm>
        </p:spPr>
        <p:txBody>
          <a:bodyPr>
            <a:normAutofit/>
          </a:bodyPr>
          <a:lstStyle/>
          <a:p>
            <a:r>
              <a:rPr lang="en-IN" sz="2200" dirty="0">
                <a:solidFill>
                  <a:schemeClr val="tx1">
                    <a:lumMod val="65000"/>
                    <a:lumOff val="35000"/>
                  </a:schemeClr>
                </a:solidFill>
                <a:effectLst/>
              </a:rPr>
              <a:t>The </a:t>
            </a:r>
            <a:r>
              <a:rPr lang="en-IN" sz="2200" b="1" dirty="0">
                <a:solidFill>
                  <a:schemeClr val="tx1">
                    <a:lumMod val="65000"/>
                    <a:lumOff val="35000"/>
                  </a:schemeClr>
                </a:solidFill>
                <a:effectLst/>
              </a:rPr>
              <a:t>Java Persistence API (JPA)</a:t>
            </a:r>
            <a:r>
              <a:rPr lang="en-IN" sz="2200" dirty="0">
                <a:solidFill>
                  <a:schemeClr val="tx1">
                    <a:lumMod val="65000"/>
                    <a:lumOff val="35000"/>
                  </a:schemeClr>
                </a:solidFill>
                <a:effectLst/>
              </a:rPr>
              <a:t> is a specification that defines standard for using object relational mapping (ORM) in Java applications for interacting with relational database. It provides :</a:t>
            </a:r>
          </a:p>
          <a:p>
            <a:pPr>
              <a:buFont typeface="Arial" panose="020B0604020202020204" pitchFamily="34" charset="0"/>
              <a:buChar char="•"/>
            </a:pPr>
            <a:r>
              <a:rPr lang="en-IN" sz="2200" dirty="0">
                <a:solidFill>
                  <a:schemeClr val="tx1">
                    <a:lumMod val="65000"/>
                    <a:lumOff val="35000"/>
                  </a:schemeClr>
                </a:solidFill>
                <a:effectLst/>
              </a:rPr>
              <a:t>API to map classes with tables</a:t>
            </a:r>
          </a:p>
          <a:p>
            <a:pPr>
              <a:buFont typeface="Arial" panose="020B0604020202020204" pitchFamily="34" charset="0"/>
              <a:buChar char="•"/>
            </a:pPr>
            <a:r>
              <a:rPr lang="en-IN" sz="2200" dirty="0">
                <a:solidFill>
                  <a:schemeClr val="tx1">
                    <a:lumMod val="65000"/>
                    <a:lumOff val="35000"/>
                  </a:schemeClr>
                </a:solidFill>
                <a:effectLst/>
              </a:rPr>
              <a:t>API for performing CRUD operations</a:t>
            </a:r>
          </a:p>
          <a:p>
            <a:pPr>
              <a:buFont typeface="Arial" panose="020B0604020202020204" pitchFamily="34" charset="0"/>
              <a:buChar char="•"/>
            </a:pPr>
            <a:r>
              <a:rPr lang="en-IN" sz="2200" dirty="0">
                <a:solidFill>
                  <a:schemeClr val="tx1">
                    <a:lumMod val="65000"/>
                    <a:lumOff val="35000"/>
                  </a:schemeClr>
                </a:solidFill>
                <a:effectLst/>
              </a:rPr>
              <a:t>Java Persistence Query Language (JPQL), a querying language for fetching data from database</a:t>
            </a:r>
          </a:p>
          <a:p>
            <a:pPr>
              <a:buFont typeface="Arial" panose="020B0604020202020204" pitchFamily="34" charset="0"/>
              <a:buChar char="•"/>
            </a:pPr>
            <a:r>
              <a:rPr lang="en-IN" sz="2200" dirty="0">
                <a:solidFill>
                  <a:schemeClr val="tx1">
                    <a:lumMod val="65000"/>
                    <a:lumOff val="35000"/>
                  </a:schemeClr>
                </a:solidFill>
                <a:effectLst/>
              </a:rPr>
              <a:t>Criteria API which uses object graph to fetch data from database</a:t>
            </a:r>
          </a:p>
          <a:p>
            <a:r>
              <a:rPr lang="en-IN" sz="2200" dirty="0">
                <a:solidFill>
                  <a:schemeClr val="tx1">
                    <a:lumMod val="65000"/>
                    <a:lumOff val="35000"/>
                  </a:schemeClr>
                </a:solidFill>
                <a:effectLst/>
              </a:rPr>
              <a:t>There are multiple providers available in market which provides implementation of JPA specification such as</a:t>
            </a:r>
            <a:r>
              <a:rPr lang="en-IN" sz="2200" b="1" dirty="0">
                <a:solidFill>
                  <a:schemeClr val="tx1">
                    <a:lumMod val="65000"/>
                    <a:lumOff val="35000"/>
                  </a:schemeClr>
                </a:solidFill>
                <a:effectLst/>
              </a:rPr>
              <a:t> </a:t>
            </a:r>
            <a:r>
              <a:rPr lang="en-IN" sz="2200" b="1" dirty="0" err="1">
                <a:solidFill>
                  <a:schemeClr val="tx1">
                    <a:lumMod val="65000"/>
                    <a:lumOff val="35000"/>
                  </a:schemeClr>
                </a:solidFill>
                <a:effectLst/>
              </a:rPr>
              <a:t>EclipseLink</a:t>
            </a:r>
            <a:r>
              <a:rPr lang="en-IN" sz="2200" dirty="0">
                <a:solidFill>
                  <a:schemeClr val="tx1">
                    <a:lumMod val="65000"/>
                    <a:lumOff val="35000"/>
                  </a:schemeClr>
                </a:solidFill>
                <a:effectLst/>
              </a:rPr>
              <a:t>, </a:t>
            </a:r>
            <a:r>
              <a:rPr lang="en-IN" sz="2200" b="1" dirty="0" err="1">
                <a:solidFill>
                  <a:schemeClr val="tx1">
                    <a:lumMod val="65000"/>
                    <a:lumOff val="35000"/>
                  </a:schemeClr>
                </a:solidFill>
                <a:effectLst/>
              </a:rPr>
              <a:t>OpenJPA</a:t>
            </a:r>
            <a:r>
              <a:rPr lang="en-IN" sz="2200" dirty="0">
                <a:solidFill>
                  <a:schemeClr val="tx1">
                    <a:lumMod val="65000"/>
                    <a:lumOff val="35000"/>
                  </a:schemeClr>
                </a:solidFill>
                <a:effectLst/>
              </a:rPr>
              <a:t>, </a:t>
            </a:r>
            <a:r>
              <a:rPr lang="en-IN" sz="2200" b="1" dirty="0">
                <a:solidFill>
                  <a:schemeClr val="tx1">
                    <a:lumMod val="65000"/>
                    <a:lumOff val="35000"/>
                  </a:schemeClr>
                </a:solidFill>
                <a:effectLst/>
              </a:rPr>
              <a:t>Hibernate</a:t>
            </a:r>
            <a:r>
              <a:rPr lang="en-IN" sz="2200" dirty="0">
                <a:solidFill>
                  <a:schemeClr val="tx1">
                    <a:lumMod val="65000"/>
                    <a:lumOff val="35000"/>
                  </a:schemeClr>
                </a:solidFill>
                <a:effectLst/>
              </a:rPr>
              <a:t>, etc. as shown below:</a:t>
            </a:r>
          </a:p>
          <a:p>
            <a:pPr marL="0" indent="0">
              <a:buNone/>
            </a:pPr>
            <a:endParaRPr lang="en-IN" dirty="0"/>
          </a:p>
        </p:txBody>
      </p:sp>
      <p:sp>
        <p:nvSpPr>
          <p:cNvPr id="4" name="Footer Placeholder 3">
            <a:extLst>
              <a:ext uri="{FF2B5EF4-FFF2-40B4-BE49-F238E27FC236}">
                <a16:creationId xmlns:a16="http://schemas.microsoft.com/office/drawing/2014/main" id="{3F7369F5-621F-5ECF-BD2B-6C69EFE3B228}"/>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D1A86715-5A64-0820-D80C-7546C4DABCC8}"/>
              </a:ext>
            </a:extLst>
          </p:cNvPr>
          <p:cNvSpPr>
            <a:spLocks noGrp="1"/>
          </p:cNvSpPr>
          <p:nvPr>
            <p:ph type="sldNum" sz="quarter" idx="12"/>
          </p:nvPr>
        </p:nvSpPr>
        <p:spPr/>
        <p:txBody>
          <a:bodyPr/>
          <a:lstStyle/>
          <a:p>
            <a:fld id="{4A777409-9C5A-4B07-8E32-19F22F7D558C}" type="slidenum">
              <a:rPr lang="en-IN" smtClean="0"/>
              <a:t>11</a:t>
            </a:fld>
            <a:endParaRPr lang="en-IN" dirty="0"/>
          </a:p>
        </p:txBody>
      </p:sp>
      <p:pic>
        <p:nvPicPr>
          <p:cNvPr id="7" name="Picture 6">
            <a:extLst>
              <a:ext uri="{FF2B5EF4-FFF2-40B4-BE49-F238E27FC236}">
                <a16:creationId xmlns:a16="http://schemas.microsoft.com/office/drawing/2014/main" id="{F7BB2CC1-740D-E463-7423-4AE9E69BC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855" y="5371741"/>
            <a:ext cx="5696745" cy="1305107"/>
          </a:xfrm>
          <a:prstGeom prst="rect">
            <a:avLst/>
          </a:prstGeom>
        </p:spPr>
      </p:pic>
    </p:spTree>
    <p:extLst>
      <p:ext uri="{BB962C8B-B14F-4D97-AF65-F5344CB8AC3E}">
        <p14:creationId xmlns:p14="http://schemas.microsoft.com/office/powerpoint/2010/main" val="17197134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78A09F-73D4-CC99-14EE-59E8EA48536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285258-EBA1-4DC3-6AF6-89591698FC28}"/>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4BDE970C-4B72-D057-140C-FD3CAD468B55}"/>
              </a:ext>
            </a:extLst>
          </p:cNvPr>
          <p:cNvSpPr txBox="1"/>
          <p:nvPr/>
        </p:nvSpPr>
        <p:spPr>
          <a:xfrm>
            <a:off x="989028" y="528149"/>
            <a:ext cx="9936637" cy="1015663"/>
          </a:xfrm>
          <a:prstGeom prst="rect">
            <a:avLst/>
          </a:prstGeom>
          <a:noFill/>
        </p:spPr>
        <p:txBody>
          <a:bodyPr wrap="square">
            <a:spAutoFit/>
          </a:bodyPr>
          <a:lstStyle/>
          <a:p>
            <a:r>
              <a:rPr lang="en-US" sz="2000" b="1" dirty="0">
                <a:solidFill>
                  <a:schemeClr val="tx1">
                    <a:lumMod val="65000"/>
                    <a:lumOff val="35000"/>
                  </a:schemeClr>
                </a:solidFill>
              </a:rPr>
              <a:t>Step 13:</a:t>
            </a:r>
            <a:r>
              <a:rPr lang="en-US" sz="2000" dirty="0">
                <a:solidFill>
                  <a:schemeClr val="tx1">
                    <a:lumMod val="65000"/>
                    <a:lumOff val="35000"/>
                  </a:schemeClr>
                </a:solidFill>
              </a:rPr>
              <a:t> Execute the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After executing your application, you should get the following output:</a:t>
            </a:r>
          </a:p>
        </p:txBody>
      </p:sp>
      <p:pic>
        <p:nvPicPr>
          <p:cNvPr id="7" name="Picture 6">
            <a:extLst>
              <a:ext uri="{FF2B5EF4-FFF2-40B4-BE49-F238E27FC236}">
                <a16:creationId xmlns:a16="http://schemas.microsoft.com/office/drawing/2014/main" id="{3AF84F7F-E44A-C6C7-A17D-2E1552EF0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758" y="1836396"/>
            <a:ext cx="7230484" cy="4410691"/>
          </a:xfrm>
          <a:prstGeom prst="rect">
            <a:avLst/>
          </a:prstGeom>
        </p:spPr>
      </p:pic>
    </p:spTree>
    <p:extLst>
      <p:ext uri="{BB962C8B-B14F-4D97-AF65-F5344CB8AC3E}">
        <p14:creationId xmlns:p14="http://schemas.microsoft.com/office/powerpoint/2010/main" val="2076555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7290F8-285C-27CC-F1E9-8D52500834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0482BB-FC41-1007-B618-1EEACC60A3A0}"/>
              </a:ext>
            </a:extLst>
          </p:cNvPr>
          <p:cNvSpPr>
            <a:spLocks noGrp="1"/>
          </p:cNvSpPr>
          <p:nvPr>
            <p:ph type="sldNum" sz="quarter" idx="12"/>
          </p:nvPr>
        </p:nvSpPr>
        <p:spPr/>
        <p:txBody>
          <a:bodyPr/>
          <a:lstStyle/>
          <a:p>
            <a:fld id="{4A777409-9C5A-4B07-8E32-19F22F7D558C}" type="slidenum">
              <a:rPr lang="en-IN" smtClean="0"/>
              <a:t>111</a:t>
            </a:fld>
            <a:endParaRPr lang="en-IN" dirty="0"/>
          </a:p>
        </p:txBody>
      </p:sp>
      <p:sp>
        <p:nvSpPr>
          <p:cNvPr id="5" name="TextBox 4">
            <a:extLst>
              <a:ext uri="{FF2B5EF4-FFF2-40B4-BE49-F238E27FC236}">
                <a16:creationId xmlns:a16="http://schemas.microsoft.com/office/drawing/2014/main" id="{EB7E6A8E-F3CB-DBFE-7615-37B1D5B4AE30}"/>
              </a:ext>
            </a:extLst>
          </p:cNvPr>
          <p:cNvSpPr txBox="1"/>
          <p:nvPr/>
        </p:nvSpPr>
        <p:spPr>
          <a:xfrm>
            <a:off x="989029" y="503490"/>
            <a:ext cx="6099142" cy="461665"/>
          </a:xfrm>
          <a:prstGeom prst="rect">
            <a:avLst/>
          </a:prstGeom>
          <a:noFill/>
        </p:spPr>
        <p:txBody>
          <a:bodyPr wrap="square">
            <a:spAutoFit/>
          </a:bodyPr>
          <a:lstStyle/>
          <a:p>
            <a:r>
              <a:rPr lang="en-IN" sz="2400" b="1" dirty="0"/>
              <a:t>Restriction – The WHERE clause </a:t>
            </a:r>
          </a:p>
        </p:txBody>
      </p:sp>
      <p:sp>
        <p:nvSpPr>
          <p:cNvPr id="7" name="TextBox 6">
            <a:extLst>
              <a:ext uri="{FF2B5EF4-FFF2-40B4-BE49-F238E27FC236}">
                <a16:creationId xmlns:a16="http://schemas.microsoft.com/office/drawing/2014/main" id="{8405D25A-A476-ED81-E5F9-FBDF7C4A2366}"/>
              </a:ext>
            </a:extLst>
          </p:cNvPr>
          <p:cNvSpPr txBox="1"/>
          <p:nvPr/>
        </p:nvSpPr>
        <p:spPr>
          <a:xfrm>
            <a:off x="146115" y="1029263"/>
            <a:ext cx="11467708" cy="1015663"/>
          </a:xfrm>
          <a:prstGeom prst="rect">
            <a:avLst/>
          </a:prstGeom>
          <a:noFill/>
        </p:spPr>
        <p:txBody>
          <a:bodyPr wrap="square">
            <a:spAutoFit/>
          </a:bodyPr>
          <a:lstStyle/>
          <a:p>
            <a:r>
              <a:rPr lang="en-US" sz="2000" dirty="0">
                <a:solidFill>
                  <a:schemeClr val="tx1">
                    <a:lumMod val="65000"/>
                    <a:lumOff val="35000"/>
                  </a:schemeClr>
                </a:solidFill>
                <a:effectLst/>
              </a:rPr>
              <a:t>Consider a requirement where a teller should be able to view the details of a customer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implement this user story, you need to filter entities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This can be done using the WHERE clause. The following JPQL query fetches details of a customer whose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1002:</a:t>
            </a:r>
          </a:p>
        </p:txBody>
      </p:sp>
      <p:sp>
        <p:nvSpPr>
          <p:cNvPr id="9" name="TextBox 8">
            <a:extLst>
              <a:ext uri="{FF2B5EF4-FFF2-40B4-BE49-F238E27FC236}">
                <a16:creationId xmlns:a16="http://schemas.microsoft.com/office/drawing/2014/main" id="{88B8B7D2-FC7D-F04B-75CD-07BD1EAA8472}"/>
              </a:ext>
            </a:extLst>
          </p:cNvPr>
          <p:cNvSpPr txBox="1"/>
          <p:nvPr/>
        </p:nvSpPr>
        <p:spPr>
          <a:xfrm>
            <a:off x="146115" y="2173671"/>
            <a:ext cx="6099142" cy="369332"/>
          </a:xfrm>
          <a:prstGeom prst="rect">
            <a:avLst/>
          </a:prstGeom>
          <a:noFill/>
        </p:spPr>
        <p:txBody>
          <a:bodyPr wrap="square">
            <a:spAutoFit/>
          </a:bodyPr>
          <a:lstStyle/>
          <a:p>
            <a:r>
              <a:rPr lang="en-IN" dirty="0"/>
              <a:t>SELECT c FROM Customer c WHERE </a:t>
            </a:r>
            <a:r>
              <a:rPr lang="en-IN" dirty="0" err="1"/>
              <a:t>c.customerId</a:t>
            </a:r>
            <a:r>
              <a:rPr lang="en-IN" dirty="0"/>
              <a:t> = 1002;</a:t>
            </a:r>
          </a:p>
        </p:txBody>
      </p:sp>
      <p:sp>
        <p:nvSpPr>
          <p:cNvPr id="11" name="TextBox 10">
            <a:extLst>
              <a:ext uri="{FF2B5EF4-FFF2-40B4-BE49-F238E27FC236}">
                <a16:creationId xmlns:a16="http://schemas.microsoft.com/office/drawing/2014/main" id="{1329B76E-FBB3-0827-06FB-6E59C3F9D154}"/>
              </a:ext>
            </a:extLst>
          </p:cNvPr>
          <p:cNvSpPr txBox="1"/>
          <p:nvPr/>
        </p:nvSpPr>
        <p:spPr>
          <a:xfrm>
            <a:off x="146115" y="2648974"/>
            <a:ext cx="11703378" cy="1938992"/>
          </a:xfrm>
          <a:prstGeom prst="rect">
            <a:avLst/>
          </a:prstGeom>
          <a:noFill/>
        </p:spPr>
        <p:txBody>
          <a:bodyPr wrap="square">
            <a:spAutoFit/>
          </a:bodyPr>
          <a:lstStyle/>
          <a:p>
            <a:r>
              <a:rPr lang="en-US" sz="2000" dirty="0">
                <a:solidFill>
                  <a:schemeClr val="tx1">
                    <a:lumMod val="65000"/>
                    <a:lumOff val="35000"/>
                  </a:schemeClr>
                </a:solidFill>
                <a:effectLst/>
              </a:rPr>
              <a:t>In the above query,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hardcoded. But you can also define input parameters for a query that can be bound with values. There are following two ways using which you can define these parameters: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 Named Parameters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input parameters which are prefixed with a colon (:) are called as named parameters. For example, in following JPQL query: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a named parameter:</a:t>
            </a:r>
          </a:p>
        </p:txBody>
      </p:sp>
      <p:sp>
        <p:nvSpPr>
          <p:cNvPr id="13" name="TextBox 12">
            <a:extLst>
              <a:ext uri="{FF2B5EF4-FFF2-40B4-BE49-F238E27FC236}">
                <a16:creationId xmlns:a16="http://schemas.microsoft.com/office/drawing/2014/main" id="{5A995820-C8C8-D8C7-1CA8-377D96A66E15}"/>
              </a:ext>
            </a:extLst>
          </p:cNvPr>
          <p:cNvSpPr txBox="1"/>
          <p:nvPr/>
        </p:nvSpPr>
        <p:spPr>
          <a:xfrm>
            <a:off x="146115" y="4702761"/>
            <a:ext cx="11326306" cy="369332"/>
          </a:xfrm>
          <a:prstGeom prst="rect">
            <a:avLst/>
          </a:prstGeom>
          <a:noFill/>
        </p:spPr>
        <p:txBody>
          <a:bodyPr wrap="square">
            <a:spAutoFit/>
          </a:bodyPr>
          <a:lstStyle/>
          <a:p>
            <a:r>
              <a:rPr lang="en-IN" dirty="0"/>
              <a:t>SELECT c FROM Customer c WHERE </a:t>
            </a:r>
            <a:r>
              <a:rPr lang="en-IN" dirty="0" err="1"/>
              <a:t>c.customerId</a:t>
            </a:r>
            <a:r>
              <a:rPr lang="en-IN" dirty="0"/>
              <a:t> = :</a:t>
            </a:r>
            <a:r>
              <a:rPr lang="en-IN" dirty="0" err="1"/>
              <a:t>customerId</a:t>
            </a:r>
            <a:r>
              <a:rPr lang="en-IN" dirty="0"/>
              <a:t>;</a:t>
            </a:r>
          </a:p>
        </p:txBody>
      </p:sp>
      <p:sp>
        <p:nvSpPr>
          <p:cNvPr id="15" name="TextBox 14">
            <a:extLst>
              <a:ext uri="{FF2B5EF4-FFF2-40B4-BE49-F238E27FC236}">
                <a16:creationId xmlns:a16="http://schemas.microsoft.com/office/drawing/2014/main" id="{3DFE057A-0254-FB3A-F39D-A33AC7F4A018}"/>
              </a:ext>
            </a:extLst>
          </p:cNvPr>
          <p:cNvSpPr txBox="1"/>
          <p:nvPr/>
        </p:nvSpPr>
        <p:spPr>
          <a:xfrm>
            <a:off x="146115" y="5252556"/>
            <a:ext cx="11703378" cy="707886"/>
          </a:xfrm>
          <a:prstGeom prst="rect">
            <a:avLst/>
          </a:prstGeom>
          <a:noFill/>
        </p:spPr>
        <p:txBody>
          <a:bodyPr wrap="square">
            <a:spAutoFit/>
          </a:bodyPr>
          <a:lstStyle/>
          <a:p>
            <a:r>
              <a:rPr lang="en-US" sz="2000">
                <a:solidFill>
                  <a:schemeClr val="tx1">
                    <a:lumMod val="65000"/>
                    <a:lumOff val="35000"/>
                  </a:schemeClr>
                </a:solidFill>
              </a:rPr>
              <a:t>Before executing above query values for input parameters must be set. </a:t>
            </a:r>
            <a:r>
              <a:rPr lang="en-US" sz="2000" dirty="0">
                <a:solidFill>
                  <a:schemeClr val="tx1">
                    <a:lumMod val="65000"/>
                    <a:lumOff val="35000"/>
                  </a:schemeClr>
                </a:solidFill>
              </a:rPr>
              <a:t>This can be done using </a:t>
            </a:r>
            <a:r>
              <a:rPr lang="en-US" sz="2000" dirty="0" err="1">
                <a:solidFill>
                  <a:schemeClr val="tx1">
                    <a:lumMod val="65000"/>
                    <a:lumOff val="35000"/>
                  </a:schemeClr>
                </a:solidFill>
              </a:rPr>
              <a:t>setParameter</a:t>
            </a:r>
            <a:r>
              <a:rPr lang="en-US" sz="2000" dirty="0">
                <a:solidFill>
                  <a:schemeClr val="tx1">
                    <a:lumMod val="65000"/>
                    <a:lumOff val="35000"/>
                  </a:schemeClr>
                </a:solidFill>
              </a:rPr>
              <a:t>() method of Query interface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3090338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1BD48C-CEA7-D0F4-2C8D-7A4FF00D95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A54A1E6-B093-CF16-143C-FB9CD98377D6}"/>
              </a:ext>
            </a:extLst>
          </p:cNvPr>
          <p:cNvSpPr>
            <a:spLocks noGrp="1"/>
          </p:cNvSpPr>
          <p:nvPr>
            <p:ph type="sldNum" sz="quarter" idx="12"/>
          </p:nvPr>
        </p:nvSpPr>
        <p:spPr/>
        <p:txBody>
          <a:bodyPr/>
          <a:lstStyle/>
          <a:p>
            <a:fld id="{4A777409-9C5A-4B07-8E32-19F22F7D558C}" type="slidenum">
              <a:rPr lang="en-IN" smtClean="0"/>
              <a:t>112</a:t>
            </a:fld>
            <a:endParaRPr lang="en-IN" dirty="0"/>
          </a:p>
        </p:txBody>
      </p:sp>
      <p:sp>
        <p:nvSpPr>
          <p:cNvPr id="5" name="TextBox 4">
            <a:extLst>
              <a:ext uri="{FF2B5EF4-FFF2-40B4-BE49-F238E27FC236}">
                <a16:creationId xmlns:a16="http://schemas.microsoft.com/office/drawing/2014/main" id="{9618164E-06A8-0B16-A2C4-EA95B043A107}"/>
              </a:ext>
            </a:extLst>
          </p:cNvPr>
          <p:cNvSpPr txBox="1"/>
          <p:nvPr/>
        </p:nvSpPr>
        <p:spPr>
          <a:xfrm>
            <a:off x="881406" y="737723"/>
            <a:ext cx="10939806" cy="1754326"/>
          </a:xfrm>
          <a:prstGeom prst="rect">
            <a:avLst/>
          </a:prstGeom>
          <a:noFill/>
        </p:spPr>
        <p:txBody>
          <a:bodyPr wrap="square">
            <a:spAutoFit/>
          </a:bodyPr>
          <a:lstStyle/>
          <a:p>
            <a:r>
              <a:rPr lang="en-IN" dirty="0"/>
              <a:t>List&lt;Customer&gt; </a:t>
            </a:r>
            <a:r>
              <a:rPr lang="en-IN" dirty="0" err="1"/>
              <a:t>getCustomerDetails</a:t>
            </a:r>
            <a:r>
              <a:rPr lang="en-IN" dirty="0"/>
              <a:t>(Integer </a:t>
            </a:r>
            <a:r>
              <a:rPr lang="en-IN" dirty="0" err="1"/>
              <a:t>customerId</a:t>
            </a:r>
            <a:r>
              <a:rPr lang="en-IN" dirty="0"/>
              <a:t>){ </a:t>
            </a:r>
          </a:p>
          <a:p>
            <a:r>
              <a:rPr lang="en-IN" dirty="0"/>
              <a:t>     Query </a:t>
            </a:r>
            <a:r>
              <a:rPr lang="en-IN" dirty="0" err="1"/>
              <a:t>query</a:t>
            </a:r>
            <a:r>
              <a:rPr lang="en-IN" dirty="0"/>
              <a:t> = </a:t>
            </a:r>
            <a:r>
              <a:rPr lang="en-IN" dirty="0" err="1"/>
              <a:t>entityManager.createQuery</a:t>
            </a:r>
            <a:r>
              <a:rPr lang="en-IN" dirty="0"/>
              <a:t>("SELECT c FROM Customer c WHERE </a:t>
            </a:r>
            <a:r>
              <a:rPr lang="en-IN" dirty="0" err="1"/>
              <a:t>c.customerId</a:t>
            </a:r>
            <a:r>
              <a:rPr lang="en-IN" dirty="0"/>
              <a:t> = :</a:t>
            </a:r>
            <a:r>
              <a:rPr lang="en-IN" dirty="0" err="1"/>
              <a:t>customerId</a:t>
            </a:r>
            <a:r>
              <a:rPr lang="en-IN" dirty="0"/>
              <a:t>";</a:t>
            </a:r>
          </a:p>
          <a:p>
            <a:r>
              <a:rPr lang="en-IN" dirty="0"/>
              <a:t>     </a:t>
            </a:r>
            <a:r>
              <a:rPr lang="en-IN" dirty="0" err="1"/>
              <a:t>query.setParmeter</a:t>
            </a:r>
            <a:r>
              <a:rPr lang="en-IN" dirty="0"/>
              <a:t>("</a:t>
            </a:r>
            <a:r>
              <a:rPr lang="en-IN" dirty="0" err="1"/>
              <a:t>customerId</a:t>
            </a:r>
            <a:r>
              <a:rPr lang="en-IN" dirty="0"/>
              <a:t>",</a:t>
            </a:r>
            <a:r>
              <a:rPr lang="en-IN" dirty="0" err="1"/>
              <a:t>customerId</a:t>
            </a:r>
            <a:r>
              <a:rPr lang="en-IN" dirty="0"/>
              <a:t>);</a:t>
            </a:r>
          </a:p>
          <a:p>
            <a:r>
              <a:rPr lang="en-IN" dirty="0"/>
              <a:t>     List results = </a:t>
            </a:r>
            <a:r>
              <a:rPr lang="en-IN" dirty="0" err="1"/>
              <a:t>query.getResultList</a:t>
            </a:r>
            <a:r>
              <a:rPr lang="en-IN" dirty="0"/>
              <a:t>(;</a:t>
            </a:r>
          </a:p>
          <a:p>
            <a:r>
              <a:rPr lang="en-IN" dirty="0"/>
              <a:t>     //rest of the code</a:t>
            </a:r>
          </a:p>
          <a:p>
            <a:r>
              <a:rPr lang="en-IN" dirty="0"/>
              <a:t>}</a:t>
            </a:r>
          </a:p>
        </p:txBody>
      </p:sp>
      <p:sp>
        <p:nvSpPr>
          <p:cNvPr id="7" name="TextBox 6">
            <a:extLst>
              <a:ext uri="{FF2B5EF4-FFF2-40B4-BE49-F238E27FC236}">
                <a16:creationId xmlns:a16="http://schemas.microsoft.com/office/drawing/2014/main" id="{9A2A236D-CDE5-F2D7-8EAF-BE04BCF69AF1}"/>
              </a:ext>
            </a:extLst>
          </p:cNvPr>
          <p:cNvSpPr txBox="1"/>
          <p:nvPr/>
        </p:nvSpPr>
        <p:spPr>
          <a:xfrm>
            <a:off x="117835" y="2697778"/>
            <a:ext cx="11948474" cy="2246769"/>
          </a:xfrm>
          <a:prstGeom prst="rect">
            <a:avLst/>
          </a:prstGeom>
          <a:noFill/>
        </p:spPr>
        <p:txBody>
          <a:bodyPr wrap="square">
            <a:spAutoFit/>
          </a:bodyPr>
          <a:lstStyle/>
          <a:p>
            <a:r>
              <a:rPr lang="en-US" sz="2000" dirty="0">
                <a:solidFill>
                  <a:schemeClr val="tx1">
                    <a:lumMod val="65000"/>
                    <a:lumOff val="35000"/>
                  </a:schemeClr>
                </a:solidFill>
                <a:effectLst/>
              </a:rPr>
              <a:t>In the above code, the </a:t>
            </a:r>
            <a:r>
              <a:rPr lang="en-US" sz="2000" dirty="0" err="1">
                <a:solidFill>
                  <a:schemeClr val="tx1">
                    <a:lumMod val="65000"/>
                    <a:lumOff val="35000"/>
                  </a:schemeClr>
                </a:solidFill>
                <a:effectLst/>
              </a:rPr>
              <a:t>setParameter</a:t>
            </a:r>
            <a:r>
              <a:rPr lang="en-US" sz="2000" dirty="0">
                <a:solidFill>
                  <a:schemeClr val="tx1">
                    <a:lumMod val="65000"/>
                    <a:lumOff val="35000"/>
                  </a:schemeClr>
                </a:solidFill>
                <a:effectLst/>
              </a:rPr>
              <a:t>() method accepts the name of the named parameter as first argument and the value which has to be assigned to the named parameter as the second argument.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2. Positional Parameters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input parameters which are prefixed with a question mark (?) followed the numeric position of the parameter in the query starting from 1 are called as positional parameters. For example, in following JPQL query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mentioned as a positional parameter:</a:t>
            </a:r>
          </a:p>
        </p:txBody>
      </p:sp>
      <p:sp>
        <p:nvSpPr>
          <p:cNvPr id="9" name="TextBox 8">
            <a:extLst>
              <a:ext uri="{FF2B5EF4-FFF2-40B4-BE49-F238E27FC236}">
                <a16:creationId xmlns:a16="http://schemas.microsoft.com/office/drawing/2014/main" id="{7EACBE2C-F0D1-10C6-38D9-54A305B82CBB}"/>
              </a:ext>
            </a:extLst>
          </p:cNvPr>
          <p:cNvSpPr txBox="1"/>
          <p:nvPr/>
        </p:nvSpPr>
        <p:spPr>
          <a:xfrm>
            <a:off x="758858" y="5150276"/>
            <a:ext cx="6099142" cy="369332"/>
          </a:xfrm>
          <a:prstGeom prst="rect">
            <a:avLst/>
          </a:prstGeom>
          <a:noFill/>
        </p:spPr>
        <p:txBody>
          <a:bodyPr wrap="square">
            <a:spAutoFit/>
          </a:bodyPr>
          <a:lstStyle/>
          <a:p>
            <a:r>
              <a:rPr lang="en-IN" dirty="0"/>
              <a:t>select c FROM Customer c WHERE </a:t>
            </a:r>
            <a:r>
              <a:rPr lang="en-IN" dirty="0" err="1"/>
              <a:t>c.customerId</a:t>
            </a:r>
            <a:r>
              <a:rPr lang="en-IN" dirty="0"/>
              <a:t> = ?1;</a:t>
            </a:r>
          </a:p>
        </p:txBody>
      </p:sp>
    </p:spTree>
    <p:extLst>
      <p:ext uri="{BB962C8B-B14F-4D97-AF65-F5344CB8AC3E}">
        <p14:creationId xmlns:p14="http://schemas.microsoft.com/office/powerpoint/2010/main" val="148915828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6F8B9-50CE-0B7B-FCD0-69ACEFB2CB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78F97B-0F71-475F-17EE-9A9A7A27DED4}"/>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1BDFD205-6F7E-085D-6BAD-050BBDDAFF68}"/>
              </a:ext>
            </a:extLst>
          </p:cNvPr>
          <p:cNvSpPr txBox="1"/>
          <p:nvPr/>
        </p:nvSpPr>
        <p:spPr>
          <a:xfrm>
            <a:off x="900259" y="553527"/>
            <a:ext cx="10176236" cy="400110"/>
          </a:xfrm>
          <a:prstGeom prst="rect">
            <a:avLst/>
          </a:prstGeom>
          <a:noFill/>
        </p:spPr>
        <p:txBody>
          <a:bodyPr wrap="square">
            <a:spAutoFit/>
          </a:bodyPr>
          <a:lstStyle/>
          <a:p>
            <a:r>
              <a:rPr lang="en-US" sz="2000" dirty="0">
                <a:solidFill>
                  <a:schemeClr val="tx1">
                    <a:lumMod val="65000"/>
                    <a:lumOff val="35000"/>
                  </a:schemeClr>
                </a:solidFill>
              </a:rPr>
              <a:t>The values for positional parameters can be set by calling the </a:t>
            </a:r>
            <a:r>
              <a:rPr lang="en-US" sz="2000" dirty="0" err="1">
                <a:solidFill>
                  <a:schemeClr val="tx1">
                    <a:lumMod val="65000"/>
                    <a:lumOff val="35000"/>
                  </a:schemeClr>
                </a:solidFill>
              </a:rPr>
              <a:t>setParameter</a:t>
            </a:r>
            <a:r>
              <a:rPr lang="en-US" sz="2000" dirty="0">
                <a:solidFill>
                  <a:schemeClr val="tx1">
                    <a:lumMod val="65000"/>
                    <a:lumOff val="35000"/>
                  </a:schemeClr>
                </a:solidFill>
              </a:rPr>
              <a:t>() method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597F06A-8257-FB56-F6AC-1947EABE0584}"/>
              </a:ext>
            </a:extLst>
          </p:cNvPr>
          <p:cNvSpPr txBox="1"/>
          <p:nvPr/>
        </p:nvSpPr>
        <p:spPr>
          <a:xfrm>
            <a:off x="296944" y="1124222"/>
            <a:ext cx="11354585" cy="1754326"/>
          </a:xfrm>
          <a:prstGeom prst="rect">
            <a:avLst/>
          </a:prstGeom>
          <a:noFill/>
        </p:spPr>
        <p:txBody>
          <a:bodyPr wrap="square">
            <a:spAutoFit/>
          </a:bodyPr>
          <a:lstStyle/>
          <a:p>
            <a:r>
              <a:rPr lang="en-IN" dirty="0"/>
              <a:t>List&lt;Customer&gt; </a:t>
            </a:r>
            <a:r>
              <a:rPr lang="en-IN" dirty="0" err="1"/>
              <a:t>getCustomerDetails</a:t>
            </a:r>
            <a:r>
              <a:rPr lang="en-IN" dirty="0"/>
              <a:t>(Integer </a:t>
            </a:r>
            <a:r>
              <a:rPr lang="en-IN" dirty="0" err="1"/>
              <a:t>customerId</a:t>
            </a:r>
            <a:r>
              <a:rPr lang="en-IN" dirty="0"/>
              <a:t>){ </a:t>
            </a:r>
          </a:p>
          <a:p>
            <a:r>
              <a:rPr lang="en-IN" dirty="0"/>
              <a:t>     Query </a:t>
            </a:r>
            <a:r>
              <a:rPr lang="en-IN" dirty="0" err="1"/>
              <a:t>query</a:t>
            </a:r>
            <a:r>
              <a:rPr lang="en-IN" dirty="0"/>
              <a:t> = </a:t>
            </a:r>
            <a:r>
              <a:rPr lang="en-IN" dirty="0" err="1"/>
              <a:t>entityManager.createQuery</a:t>
            </a:r>
            <a:r>
              <a:rPr lang="en-IN" dirty="0"/>
              <a:t>("SELECT c FROM Customer c WHERE </a:t>
            </a:r>
            <a:r>
              <a:rPr lang="en-IN" dirty="0" err="1"/>
              <a:t>c.customerId</a:t>
            </a:r>
            <a:r>
              <a:rPr lang="en-IN" dirty="0"/>
              <a:t> = ?1";</a:t>
            </a:r>
          </a:p>
          <a:p>
            <a:r>
              <a:rPr lang="en-IN" dirty="0"/>
              <a:t>     </a:t>
            </a:r>
            <a:r>
              <a:rPr lang="en-IN" dirty="0" err="1"/>
              <a:t>query.setParmeter</a:t>
            </a:r>
            <a:r>
              <a:rPr lang="en-IN" dirty="0"/>
              <a:t>(1,customerId);</a:t>
            </a:r>
          </a:p>
          <a:p>
            <a:r>
              <a:rPr lang="en-IN" dirty="0"/>
              <a:t>     List results = </a:t>
            </a:r>
            <a:r>
              <a:rPr lang="en-IN" dirty="0" err="1"/>
              <a:t>query.getResultList</a:t>
            </a:r>
            <a:r>
              <a:rPr lang="en-IN" dirty="0"/>
              <a:t>();</a:t>
            </a:r>
          </a:p>
          <a:p>
            <a:r>
              <a:rPr lang="en-IN" dirty="0"/>
              <a:t>     //rest of the code</a:t>
            </a:r>
          </a:p>
          <a:p>
            <a:r>
              <a:rPr lang="en-IN" dirty="0"/>
              <a:t>}</a:t>
            </a:r>
          </a:p>
        </p:txBody>
      </p:sp>
      <p:sp>
        <p:nvSpPr>
          <p:cNvPr id="9" name="TextBox 8">
            <a:extLst>
              <a:ext uri="{FF2B5EF4-FFF2-40B4-BE49-F238E27FC236}">
                <a16:creationId xmlns:a16="http://schemas.microsoft.com/office/drawing/2014/main" id="{0BEE227D-2C51-4598-1C42-F82184F32F66}"/>
              </a:ext>
            </a:extLst>
          </p:cNvPr>
          <p:cNvSpPr txBox="1"/>
          <p:nvPr/>
        </p:nvSpPr>
        <p:spPr>
          <a:xfrm>
            <a:off x="989028" y="3080786"/>
            <a:ext cx="10917025" cy="707886"/>
          </a:xfrm>
          <a:prstGeom prst="rect">
            <a:avLst/>
          </a:prstGeom>
          <a:noFill/>
        </p:spPr>
        <p:txBody>
          <a:bodyPr wrap="square">
            <a:spAutoFit/>
          </a:bodyPr>
          <a:lstStyle/>
          <a:p>
            <a:r>
              <a:rPr lang="en-US" sz="2000" dirty="0">
                <a:solidFill>
                  <a:schemeClr val="tx1">
                    <a:lumMod val="65000"/>
                    <a:lumOff val="35000"/>
                  </a:schemeClr>
                </a:solidFill>
              </a:rPr>
              <a:t>In the above code, the </a:t>
            </a:r>
            <a:r>
              <a:rPr lang="en-US" sz="2000" dirty="0" err="1">
                <a:solidFill>
                  <a:schemeClr val="tx1">
                    <a:lumMod val="65000"/>
                    <a:lumOff val="35000"/>
                  </a:schemeClr>
                </a:solidFill>
              </a:rPr>
              <a:t>setParameter</a:t>
            </a:r>
            <a:r>
              <a:rPr lang="en-US" sz="2000" dirty="0">
                <a:solidFill>
                  <a:schemeClr val="tx1">
                    <a:lumMod val="65000"/>
                    <a:lumOff val="35000"/>
                  </a:schemeClr>
                </a:solidFill>
              </a:rPr>
              <a:t>() method accepts the numeric position of the parameter in the query as the first argument and value which has to be set to a parameter as the second argument.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046710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7F33F2-453C-0F07-9A6C-089C037C66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21212B-E0FF-B75F-CEB6-41EDDF94267E}"/>
              </a:ext>
            </a:extLst>
          </p:cNvPr>
          <p:cNvSpPr>
            <a:spLocks noGrp="1"/>
          </p:cNvSpPr>
          <p:nvPr>
            <p:ph type="sldNum" sz="quarter" idx="12"/>
          </p:nvPr>
        </p:nvSpPr>
        <p:spPr/>
        <p:txBody>
          <a:bodyPr/>
          <a:lstStyle/>
          <a:p>
            <a:fld id="{4A777409-9C5A-4B07-8E32-19F22F7D558C}" type="slidenum">
              <a:rPr lang="en-IN" smtClean="0"/>
              <a:t>114</a:t>
            </a:fld>
            <a:endParaRPr lang="en-IN" dirty="0"/>
          </a:p>
        </p:txBody>
      </p:sp>
      <p:sp>
        <p:nvSpPr>
          <p:cNvPr id="5" name="TextBox 4">
            <a:extLst>
              <a:ext uri="{FF2B5EF4-FFF2-40B4-BE49-F238E27FC236}">
                <a16:creationId xmlns:a16="http://schemas.microsoft.com/office/drawing/2014/main" id="{F35E43B9-BB4D-6762-80CB-8B28E4728CD5}"/>
              </a:ext>
            </a:extLst>
          </p:cNvPr>
          <p:cNvSpPr txBox="1"/>
          <p:nvPr/>
        </p:nvSpPr>
        <p:spPr>
          <a:xfrm>
            <a:off x="212102" y="910307"/>
            <a:ext cx="11467707" cy="1938992"/>
          </a:xfrm>
          <a:prstGeom prst="rect">
            <a:avLst/>
          </a:prstGeom>
          <a:noFill/>
        </p:spPr>
        <p:txBody>
          <a:bodyPr wrap="square">
            <a:spAutoFit/>
          </a:bodyPr>
          <a:lstStyle/>
          <a:p>
            <a:r>
              <a:rPr lang="en-US" sz="2000" dirty="0">
                <a:solidFill>
                  <a:schemeClr val="tx1">
                    <a:lumMod val="65000"/>
                    <a:lumOff val="35000"/>
                  </a:schemeClr>
                </a:solidFill>
                <a:effectLst/>
              </a:rPr>
              <a:t>JPQL provides operators for performing comparison which is similar to comparison operators of SQL. These operators can be combined with AND, OR and NOT logical operators to create complex expressions. Some of the JPQL operators are as follows: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1.Equal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1002:</a:t>
            </a:r>
          </a:p>
        </p:txBody>
      </p:sp>
      <p:sp>
        <p:nvSpPr>
          <p:cNvPr id="7" name="TextBox 6">
            <a:extLst>
              <a:ext uri="{FF2B5EF4-FFF2-40B4-BE49-F238E27FC236}">
                <a16:creationId xmlns:a16="http://schemas.microsoft.com/office/drawing/2014/main" id="{54D3F80E-CE6C-F709-9B7A-2739215C588B}"/>
              </a:ext>
            </a:extLst>
          </p:cNvPr>
          <p:cNvSpPr txBox="1"/>
          <p:nvPr/>
        </p:nvSpPr>
        <p:spPr>
          <a:xfrm>
            <a:off x="212102" y="2963886"/>
            <a:ext cx="6099142" cy="369332"/>
          </a:xfrm>
          <a:prstGeom prst="rect">
            <a:avLst/>
          </a:prstGeom>
          <a:noFill/>
        </p:spPr>
        <p:txBody>
          <a:bodyPr wrap="square">
            <a:spAutoFit/>
          </a:bodyPr>
          <a:lstStyle/>
          <a:p>
            <a:r>
              <a:rPr lang="en-IN" dirty="0"/>
              <a:t>SELECT c FROM Customer c WHERE </a:t>
            </a:r>
            <a:r>
              <a:rPr lang="en-IN" dirty="0" err="1"/>
              <a:t>c.customerId</a:t>
            </a:r>
            <a:r>
              <a:rPr lang="en-IN" dirty="0"/>
              <a:t> = 1002</a:t>
            </a:r>
          </a:p>
        </p:txBody>
      </p:sp>
      <p:sp>
        <p:nvSpPr>
          <p:cNvPr id="9" name="TextBox 8">
            <a:extLst>
              <a:ext uri="{FF2B5EF4-FFF2-40B4-BE49-F238E27FC236}">
                <a16:creationId xmlns:a16="http://schemas.microsoft.com/office/drawing/2014/main" id="{414AC126-86A7-12FA-8B1C-C3686BA492ED}"/>
              </a:ext>
            </a:extLst>
          </p:cNvPr>
          <p:cNvSpPr txBox="1"/>
          <p:nvPr/>
        </p:nvSpPr>
        <p:spPr>
          <a:xfrm>
            <a:off x="212102" y="3500372"/>
            <a:ext cx="11816500" cy="707886"/>
          </a:xfrm>
          <a:prstGeom prst="rect">
            <a:avLst/>
          </a:prstGeom>
          <a:noFill/>
        </p:spPr>
        <p:txBody>
          <a:bodyPr wrap="square">
            <a:spAutoFit/>
          </a:bodyPr>
          <a:lstStyle/>
          <a:p>
            <a:r>
              <a:rPr lang="en-US" sz="2000" b="1" dirty="0">
                <a:solidFill>
                  <a:schemeClr val="tx1">
                    <a:lumMod val="65000"/>
                    <a:lumOff val="35000"/>
                  </a:schemeClr>
                </a:solidFill>
                <a:effectLst/>
              </a:rPr>
              <a:t>2. Not equal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city is not Seattle.</a:t>
            </a:r>
          </a:p>
        </p:txBody>
      </p:sp>
      <p:sp>
        <p:nvSpPr>
          <p:cNvPr id="11" name="TextBox 10">
            <a:extLst>
              <a:ext uri="{FF2B5EF4-FFF2-40B4-BE49-F238E27FC236}">
                <a16:creationId xmlns:a16="http://schemas.microsoft.com/office/drawing/2014/main" id="{57DA28FD-00BD-0DF5-225A-057A37ED19CC}"/>
              </a:ext>
            </a:extLst>
          </p:cNvPr>
          <p:cNvSpPr txBox="1"/>
          <p:nvPr/>
        </p:nvSpPr>
        <p:spPr>
          <a:xfrm>
            <a:off x="212102" y="4318241"/>
            <a:ext cx="6099142" cy="369332"/>
          </a:xfrm>
          <a:prstGeom prst="rect">
            <a:avLst/>
          </a:prstGeom>
          <a:noFill/>
        </p:spPr>
        <p:txBody>
          <a:bodyPr wrap="square">
            <a:spAutoFit/>
          </a:bodyPr>
          <a:lstStyle/>
          <a:p>
            <a:r>
              <a:rPr lang="en-IN" dirty="0"/>
              <a:t>SELECT c FROM Customer c WHERE </a:t>
            </a:r>
            <a:r>
              <a:rPr lang="en-IN" dirty="0" err="1"/>
              <a:t>c.city</a:t>
            </a:r>
            <a:r>
              <a:rPr lang="en-IN" dirty="0"/>
              <a:t> != 'Seattle'</a:t>
            </a:r>
          </a:p>
        </p:txBody>
      </p:sp>
      <p:sp>
        <p:nvSpPr>
          <p:cNvPr id="13" name="TextBox 12">
            <a:extLst>
              <a:ext uri="{FF2B5EF4-FFF2-40B4-BE49-F238E27FC236}">
                <a16:creationId xmlns:a16="http://schemas.microsoft.com/office/drawing/2014/main" id="{AB288F86-D79A-979B-E044-055655640C0A}"/>
              </a:ext>
            </a:extLst>
          </p:cNvPr>
          <p:cNvSpPr txBox="1"/>
          <p:nvPr/>
        </p:nvSpPr>
        <p:spPr>
          <a:xfrm>
            <a:off x="212102" y="4802402"/>
            <a:ext cx="11656244" cy="707886"/>
          </a:xfrm>
          <a:prstGeom prst="rect">
            <a:avLst/>
          </a:prstGeom>
          <a:noFill/>
        </p:spPr>
        <p:txBody>
          <a:bodyPr wrap="square">
            <a:spAutoFit/>
          </a:bodyPr>
          <a:lstStyle/>
          <a:p>
            <a:r>
              <a:rPr lang="en-US" sz="2000" b="1" dirty="0">
                <a:solidFill>
                  <a:schemeClr val="tx1">
                    <a:lumMod val="65000"/>
                    <a:lumOff val="35000"/>
                  </a:schemeClr>
                </a:solidFill>
                <a:effectLst/>
              </a:rPr>
              <a:t>3. Greater than(&gt;)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after 1-Jan-1980.</a:t>
            </a:r>
          </a:p>
        </p:txBody>
      </p:sp>
      <p:sp>
        <p:nvSpPr>
          <p:cNvPr id="15" name="TextBox 14">
            <a:extLst>
              <a:ext uri="{FF2B5EF4-FFF2-40B4-BE49-F238E27FC236}">
                <a16:creationId xmlns:a16="http://schemas.microsoft.com/office/drawing/2014/main" id="{D0A84368-64D2-4F28-7680-A8118CEF9DB0}"/>
              </a:ext>
            </a:extLst>
          </p:cNvPr>
          <p:cNvSpPr txBox="1"/>
          <p:nvPr/>
        </p:nvSpPr>
        <p:spPr>
          <a:xfrm>
            <a:off x="212102" y="5625117"/>
            <a:ext cx="6099142" cy="369332"/>
          </a:xfrm>
          <a:prstGeom prst="rect">
            <a:avLst/>
          </a:prstGeom>
          <a:noFill/>
        </p:spPr>
        <p:txBody>
          <a:bodyPr wrap="square">
            <a:spAutoFit/>
          </a:bodyPr>
          <a:lstStyle/>
          <a:p>
            <a:r>
              <a:rPr lang="en-IN" dirty="0"/>
              <a:t>SELECT c FROM Customer c WHERE </a:t>
            </a:r>
            <a:r>
              <a:rPr lang="en-IN" dirty="0" err="1"/>
              <a:t>c.dateOfBirth</a:t>
            </a:r>
            <a:r>
              <a:rPr lang="en-IN" dirty="0"/>
              <a:t> &gt; '1-Jan-1980'</a:t>
            </a:r>
          </a:p>
        </p:txBody>
      </p:sp>
    </p:spTree>
    <p:extLst>
      <p:ext uri="{BB962C8B-B14F-4D97-AF65-F5344CB8AC3E}">
        <p14:creationId xmlns:p14="http://schemas.microsoft.com/office/powerpoint/2010/main" val="4935487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B6E962-2CE4-5CBF-C76E-12A51DC400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C541B6-E66F-B893-52E5-3CFF621CA726}"/>
              </a:ext>
            </a:extLst>
          </p:cNvPr>
          <p:cNvSpPr>
            <a:spLocks noGrp="1"/>
          </p:cNvSpPr>
          <p:nvPr>
            <p:ph type="sldNum" sz="quarter" idx="12"/>
          </p:nvPr>
        </p:nvSpPr>
        <p:spPr/>
        <p:txBody>
          <a:bodyPr/>
          <a:lstStyle/>
          <a:p>
            <a:fld id="{4A777409-9C5A-4B07-8E32-19F22F7D558C}" type="slidenum">
              <a:rPr lang="en-IN" smtClean="0"/>
              <a:t>115</a:t>
            </a:fld>
            <a:endParaRPr lang="en-IN" dirty="0"/>
          </a:p>
        </p:txBody>
      </p:sp>
      <p:sp>
        <p:nvSpPr>
          <p:cNvPr id="5" name="TextBox 4">
            <a:extLst>
              <a:ext uri="{FF2B5EF4-FFF2-40B4-BE49-F238E27FC236}">
                <a16:creationId xmlns:a16="http://schemas.microsoft.com/office/drawing/2014/main" id="{9B3F8E82-0376-4ED8-AE5C-0E874487D279}"/>
              </a:ext>
            </a:extLst>
          </p:cNvPr>
          <p:cNvSpPr txBox="1"/>
          <p:nvPr/>
        </p:nvSpPr>
        <p:spPr>
          <a:xfrm>
            <a:off x="900260" y="603563"/>
            <a:ext cx="10453540" cy="707886"/>
          </a:xfrm>
          <a:prstGeom prst="rect">
            <a:avLst/>
          </a:prstGeom>
          <a:noFill/>
        </p:spPr>
        <p:txBody>
          <a:bodyPr wrap="square">
            <a:spAutoFit/>
          </a:bodyPr>
          <a:lstStyle/>
          <a:p>
            <a:r>
              <a:rPr lang="en-US" sz="2000" b="1" dirty="0">
                <a:solidFill>
                  <a:schemeClr val="tx1">
                    <a:lumMod val="65000"/>
                    <a:lumOff val="35000"/>
                  </a:schemeClr>
                </a:solidFill>
                <a:effectLst/>
              </a:rPr>
              <a:t>4. Greater or equal then (&gt;=)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on or after 1-Jan-1980.</a:t>
            </a:r>
          </a:p>
        </p:txBody>
      </p:sp>
      <p:sp>
        <p:nvSpPr>
          <p:cNvPr id="7" name="TextBox 6">
            <a:extLst>
              <a:ext uri="{FF2B5EF4-FFF2-40B4-BE49-F238E27FC236}">
                <a16:creationId xmlns:a16="http://schemas.microsoft.com/office/drawing/2014/main" id="{17939B04-94C3-4230-567D-84919C4183CD}"/>
              </a:ext>
            </a:extLst>
          </p:cNvPr>
          <p:cNvSpPr txBox="1"/>
          <p:nvPr/>
        </p:nvSpPr>
        <p:spPr>
          <a:xfrm>
            <a:off x="900260" y="1505634"/>
            <a:ext cx="10025406" cy="369332"/>
          </a:xfrm>
          <a:prstGeom prst="rect">
            <a:avLst/>
          </a:prstGeom>
          <a:noFill/>
        </p:spPr>
        <p:txBody>
          <a:bodyPr wrap="square">
            <a:spAutoFit/>
          </a:bodyPr>
          <a:lstStyle/>
          <a:p>
            <a:r>
              <a:rPr lang="en-IN" dirty="0"/>
              <a:t>SELECT c FROM Customer c WHERE </a:t>
            </a:r>
            <a:r>
              <a:rPr lang="en-IN" dirty="0" err="1"/>
              <a:t>c.dateOfBirth</a:t>
            </a:r>
            <a:r>
              <a:rPr lang="en-IN" dirty="0"/>
              <a:t> &gt;= '1-Jan-1980'</a:t>
            </a:r>
          </a:p>
        </p:txBody>
      </p:sp>
      <p:sp>
        <p:nvSpPr>
          <p:cNvPr id="9" name="TextBox 8">
            <a:extLst>
              <a:ext uri="{FF2B5EF4-FFF2-40B4-BE49-F238E27FC236}">
                <a16:creationId xmlns:a16="http://schemas.microsoft.com/office/drawing/2014/main" id="{CA85B45A-AE0A-F45A-36EC-B857ED1BBF6E}"/>
              </a:ext>
            </a:extLst>
          </p:cNvPr>
          <p:cNvSpPr txBox="1"/>
          <p:nvPr/>
        </p:nvSpPr>
        <p:spPr>
          <a:xfrm>
            <a:off x="900259" y="2069151"/>
            <a:ext cx="10807831" cy="707886"/>
          </a:xfrm>
          <a:prstGeom prst="rect">
            <a:avLst/>
          </a:prstGeom>
          <a:noFill/>
        </p:spPr>
        <p:txBody>
          <a:bodyPr wrap="square">
            <a:spAutoFit/>
          </a:bodyPr>
          <a:lstStyle/>
          <a:p>
            <a:r>
              <a:rPr lang="en-US" sz="2000" b="1" dirty="0">
                <a:solidFill>
                  <a:schemeClr val="tx1">
                    <a:lumMod val="65000"/>
                    <a:lumOff val="35000"/>
                  </a:schemeClr>
                </a:solidFill>
                <a:effectLst/>
              </a:rPr>
              <a:t>5. Less than (&lt;)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before 1-Jan-1980.</a:t>
            </a:r>
          </a:p>
        </p:txBody>
      </p:sp>
      <p:sp>
        <p:nvSpPr>
          <p:cNvPr id="11" name="TextBox 10">
            <a:extLst>
              <a:ext uri="{FF2B5EF4-FFF2-40B4-BE49-F238E27FC236}">
                <a16:creationId xmlns:a16="http://schemas.microsoft.com/office/drawing/2014/main" id="{9FEAD27F-4287-E9D0-9300-4AF242DD8201}"/>
              </a:ext>
            </a:extLst>
          </p:cNvPr>
          <p:cNvSpPr txBox="1"/>
          <p:nvPr/>
        </p:nvSpPr>
        <p:spPr>
          <a:xfrm>
            <a:off x="900259" y="2916439"/>
            <a:ext cx="6099142" cy="369332"/>
          </a:xfrm>
          <a:prstGeom prst="rect">
            <a:avLst/>
          </a:prstGeom>
          <a:noFill/>
        </p:spPr>
        <p:txBody>
          <a:bodyPr wrap="square">
            <a:spAutoFit/>
          </a:bodyPr>
          <a:lstStyle/>
          <a:p>
            <a:r>
              <a:rPr lang="en-IN" dirty="0"/>
              <a:t>SELECT c FROM Customer c WHERE </a:t>
            </a:r>
            <a:r>
              <a:rPr lang="en-IN" dirty="0" err="1"/>
              <a:t>c.dateOfBirth</a:t>
            </a:r>
            <a:r>
              <a:rPr lang="en-IN" dirty="0"/>
              <a:t> &lt; '1-Jan-1980'</a:t>
            </a:r>
          </a:p>
        </p:txBody>
      </p:sp>
      <p:sp>
        <p:nvSpPr>
          <p:cNvPr id="13" name="TextBox 12">
            <a:extLst>
              <a:ext uri="{FF2B5EF4-FFF2-40B4-BE49-F238E27FC236}">
                <a16:creationId xmlns:a16="http://schemas.microsoft.com/office/drawing/2014/main" id="{F39EBA9C-6BD4-F1AF-9DF8-96A34CC548B1}"/>
              </a:ext>
            </a:extLst>
          </p:cNvPr>
          <p:cNvSpPr txBox="1"/>
          <p:nvPr/>
        </p:nvSpPr>
        <p:spPr>
          <a:xfrm>
            <a:off x="989028" y="3458698"/>
            <a:ext cx="10719061" cy="1015663"/>
          </a:xfrm>
          <a:prstGeom prst="rect">
            <a:avLst/>
          </a:prstGeom>
          <a:noFill/>
        </p:spPr>
        <p:txBody>
          <a:bodyPr wrap="square">
            <a:spAutoFit/>
          </a:bodyPr>
          <a:lstStyle/>
          <a:p>
            <a:r>
              <a:rPr lang="en-US" sz="2000" b="1" dirty="0">
                <a:solidFill>
                  <a:schemeClr val="tx1">
                    <a:lumMod val="65000"/>
                    <a:lumOff val="35000"/>
                  </a:schemeClr>
                </a:solidFill>
                <a:effectLst/>
              </a:rPr>
              <a:t>6. Less than or equal to (&lt;=)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on or before after 1-Jan-1980.</a:t>
            </a:r>
          </a:p>
        </p:txBody>
      </p:sp>
      <p:sp>
        <p:nvSpPr>
          <p:cNvPr id="15" name="TextBox 14">
            <a:extLst>
              <a:ext uri="{FF2B5EF4-FFF2-40B4-BE49-F238E27FC236}">
                <a16:creationId xmlns:a16="http://schemas.microsoft.com/office/drawing/2014/main" id="{3265BB93-D0A3-A25E-503E-60EC9E2890E4}"/>
              </a:ext>
            </a:extLst>
          </p:cNvPr>
          <p:cNvSpPr txBox="1"/>
          <p:nvPr/>
        </p:nvSpPr>
        <p:spPr>
          <a:xfrm>
            <a:off x="989027" y="4659026"/>
            <a:ext cx="10807831" cy="369332"/>
          </a:xfrm>
          <a:prstGeom prst="rect">
            <a:avLst/>
          </a:prstGeom>
          <a:noFill/>
        </p:spPr>
        <p:txBody>
          <a:bodyPr wrap="square">
            <a:spAutoFit/>
          </a:bodyPr>
          <a:lstStyle/>
          <a:p>
            <a:r>
              <a:rPr lang="en-IN" dirty="0"/>
              <a:t>SELECT c FROM Customer c WHERE </a:t>
            </a:r>
            <a:r>
              <a:rPr lang="en-IN" dirty="0" err="1"/>
              <a:t>c.dateOfBirth</a:t>
            </a:r>
            <a:r>
              <a:rPr lang="en-IN" dirty="0"/>
              <a:t> &lt;= '1-Jan-1980'</a:t>
            </a:r>
          </a:p>
        </p:txBody>
      </p:sp>
      <p:sp>
        <p:nvSpPr>
          <p:cNvPr id="17" name="TextBox 16">
            <a:extLst>
              <a:ext uri="{FF2B5EF4-FFF2-40B4-BE49-F238E27FC236}">
                <a16:creationId xmlns:a16="http://schemas.microsoft.com/office/drawing/2014/main" id="{E1D706A9-A028-7DE2-D867-D72E04766284}"/>
              </a:ext>
            </a:extLst>
          </p:cNvPr>
          <p:cNvSpPr txBox="1"/>
          <p:nvPr/>
        </p:nvSpPr>
        <p:spPr>
          <a:xfrm>
            <a:off x="960747" y="5108952"/>
            <a:ext cx="11058427" cy="1323439"/>
          </a:xfrm>
          <a:prstGeom prst="rect">
            <a:avLst/>
          </a:prstGeom>
          <a:noFill/>
        </p:spPr>
        <p:txBody>
          <a:bodyPr wrap="square">
            <a:spAutoFit/>
          </a:bodyPr>
          <a:lstStyle/>
          <a:p>
            <a:r>
              <a:rPr lang="en-US" sz="2000" b="1" dirty="0">
                <a:solidFill>
                  <a:schemeClr val="tx1">
                    <a:lumMod val="65000"/>
                    <a:lumOff val="35000"/>
                  </a:schemeClr>
                </a:solidFill>
                <a:effectLst/>
              </a:rPr>
              <a:t>7. BETWEEN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operator checks whether the result of an expression is within an inclusive range of values. The following JPQL query fetches details of those customers who are born after 1-Jan-1975 but before 1-Jan-1980.</a:t>
            </a:r>
          </a:p>
        </p:txBody>
      </p:sp>
    </p:spTree>
    <p:extLst>
      <p:ext uri="{BB962C8B-B14F-4D97-AF65-F5344CB8AC3E}">
        <p14:creationId xmlns:p14="http://schemas.microsoft.com/office/powerpoint/2010/main" val="39032897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88EF1B-C5BD-3055-3AE7-8ED1671B17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1ABB374-63E5-6781-4499-E36C20982506}"/>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2B1B0E70-D22C-3C24-F8F3-AE6925082FFB}"/>
              </a:ext>
            </a:extLst>
          </p:cNvPr>
          <p:cNvSpPr txBox="1"/>
          <p:nvPr/>
        </p:nvSpPr>
        <p:spPr>
          <a:xfrm>
            <a:off x="989029" y="628941"/>
            <a:ext cx="10087466" cy="369332"/>
          </a:xfrm>
          <a:prstGeom prst="rect">
            <a:avLst/>
          </a:prstGeom>
          <a:noFill/>
        </p:spPr>
        <p:txBody>
          <a:bodyPr wrap="square">
            <a:spAutoFit/>
          </a:bodyPr>
          <a:lstStyle/>
          <a:p>
            <a:r>
              <a:rPr lang="en-IN" dirty="0"/>
              <a:t>SELECT c FROM Customer c WHERE </a:t>
            </a:r>
            <a:r>
              <a:rPr lang="en-IN" dirty="0" err="1"/>
              <a:t>c.dateOfBirth</a:t>
            </a:r>
            <a:r>
              <a:rPr lang="en-IN" dirty="0"/>
              <a:t> BETWEEN '1-Jan-1975' AND '1-Jan-1980'</a:t>
            </a:r>
          </a:p>
        </p:txBody>
      </p:sp>
      <p:sp>
        <p:nvSpPr>
          <p:cNvPr id="7" name="TextBox 6">
            <a:extLst>
              <a:ext uri="{FF2B5EF4-FFF2-40B4-BE49-F238E27FC236}">
                <a16:creationId xmlns:a16="http://schemas.microsoft.com/office/drawing/2014/main" id="{1D21ED9C-EA7D-08FC-2974-1C7FBFDB85DA}"/>
              </a:ext>
            </a:extLst>
          </p:cNvPr>
          <p:cNvSpPr txBox="1"/>
          <p:nvPr/>
        </p:nvSpPr>
        <p:spPr>
          <a:xfrm>
            <a:off x="193250" y="1291720"/>
            <a:ext cx="11524268" cy="707886"/>
          </a:xfrm>
          <a:prstGeom prst="rect">
            <a:avLst/>
          </a:prstGeom>
          <a:noFill/>
        </p:spPr>
        <p:txBody>
          <a:bodyPr wrap="square">
            <a:spAutoFit/>
          </a:bodyPr>
          <a:lstStyle/>
          <a:p>
            <a:r>
              <a:rPr lang="en-US" sz="2000" b="1" dirty="0">
                <a:solidFill>
                  <a:schemeClr val="tx1">
                    <a:lumMod val="65000"/>
                    <a:lumOff val="35000"/>
                  </a:schemeClr>
                </a:solidFill>
                <a:effectLst/>
              </a:rPr>
              <a:t>8. LIKE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name starts with R:</a:t>
            </a:r>
          </a:p>
        </p:txBody>
      </p:sp>
      <p:sp>
        <p:nvSpPr>
          <p:cNvPr id="9" name="TextBox 8">
            <a:extLst>
              <a:ext uri="{FF2B5EF4-FFF2-40B4-BE49-F238E27FC236}">
                <a16:creationId xmlns:a16="http://schemas.microsoft.com/office/drawing/2014/main" id="{D31CC654-4D60-2C86-8AB7-D55671C07BE8}"/>
              </a:ext>
            </a:extLst>
          </p:cNvPr>
          <p:cNvSpPr txBox="1"/>
          <p:nvPr/>
        </p:nvSpPr>
        <p:spPr>
          <a:xfrm>
            <a:off x="193250" y="2108387"/>
            <a:ext cx="6099142" cy="369332"/>
          </a:xfrm>
          <a:prstGeom prst="rect">
            <a:avLst/>
          </a:prstGeom>
          <a:noFill/>
        </p:spPr>
        <p:txBody>
          <a:bodyPr wrap="square">
            <a:spAutoFit/>
          </a:bodyPr>
          <a:lstStyle/>
          <a:p>
            <a:r>
              <a:rPr lang="en-IN" dirty="0"/>
              <a:t>SELECT c FROM Customer c WHERE c.name LIKE 'R%'</a:t>
            </a:r>
          </a:p>
        </p:txBody>
      </p:sp>
      <p:sp>
        <p:nvSpPr>
          <p:cNvPr id="11" name="TextBox 10">
            <a:extLst>
              <a:ext uri="{FF2B5EF4-FFF2-40B4-BE49-F238E27FC236}">
                <a16:creationId xmlns:a16="http://schemas.microsoft.com/office/drawing/2014/main" id="{A379031A-A521-1F07-8234-2CE0D7E59E0B}"/>
              </a:ext>
            </a:extLst>
          </p:cNvPr>
          <p:cNvSpPr txBox="1"/>
          <p:nvPr/>
        </p:nvSpPr>
        <p:spPr>
          <a:xfrm>
            <a:off x="193250" y="2586500"/>
            <a:ext cx="11250890" cy="707886"/>
          </a:xfrm>
          <a:prstGeom prst="rect">
            <a:avLst/>
          </a:prstGeom>
          <a:noFill/>
        </p:spPr>
        <p:txBody>
          <a:bodyPr wrap="square">
            <a:spAutoFit/>
          </a:bodyPr>
          <a:lstStyle/>
          <a:p>
            <a:r>
              <a:rPr lang="en-US" sz="2000" b="1" dirty="0">
                <a:solidFill>
                  <a:schemeClr val="tx1">
                    <a:lumMod val="65000"/>
                    <a:lumOff val="35000"/>
                  </a:schemeClr>
                </a:solidFill>
                <a:effectLst/>
              </a:rPr>
              <a:t>9. IS NULL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not having email id:</a:t>
            </a:r>
          </a:p>
        </p:txBody>
      </p:sp>
      <p:sp>
        <p:nvSpPr>
          <p:cNvPr id="13" name="TextBox 12">
            <a:extLst>
              <a:ext uri="{FF2B5EF4-FFF2-40B4-BE49-F238E27FC236}">
                <a16:creationId xmlns:a16="http://schemas.microsoft.com/office/drawing/2014/main" id="{B82DBE60-D954-3CB1-F6C7-FE610AC3949B}"/>
              </a:ext>
            </a:extLst>
          </p:cNvPr>
          <p:cNvSpPr txBox="1"/>
          <p:nvPr/>
        </p:nvSpPr>
        <p:spPr>
          <a:xfrm>
            <a:off x="193250" y="3448951"/>
            <a:ext cx="6099142" cy="369332"/>
          </a:xfrm>
          <a:prstGeom prst="rect">
            <a:avLst/>
          </a:prstGeom>
          <a:noFill/>
        </p:spPr>
        <p:txBody>
          <a:bodyPr wrap="square">
            <a:spAutoFit/>
          </a:bodyPr>
          <a:lstStyle/>
          <a:p>
            <a:r>
              <a:rPr lang="en-IN" dirty="0"/>
              <a:t>SELECT c FROM Customer c WHERE </a:t>
            </a:r>
            <a:r>
              <a:rPr lang="en-IN" dirty="0" err="1"/>
              <a:t>c.emailId</a:t>
            </a:r>
            <a:r>
              <a:rPr lang="en-IN" dirty="0"/>
              <a:t> IS NULL</a:t>
            </a:r>
          </a:p>
        </p:txBody>
      </p:sp>
      <p:sp>
        <p:nvSpPr>
          <p:cNvPr id="15" name="TextBox 14">
            <a:extLst>
              <a:ext uri="{FF2B5EF4-FFF2-40B4-BE49-F238E27FC236}">
                <a16:creationId xmlns:a16="http://schemas.microsoft.com/office/drawing/2014/main" id="{D69FD227-44A1-615F-5FCF-F91EA5796AEB}"/>
              </a:ext>
            </a:extLst>
          </p:cNvPr>
          <p:cNvSpPr txBox="1"/>
          <p:nvPr/>
        </p:nvSpPr>
        <p:spPr>
          <a:xfrm>
            <a:off x="193250" y="3938067"/>
            <a:ext cx="11712804" cy="1323439"/>
          </a:xfrm>
          <a:prstGeom prst="rect">
            <a:avLst/>
          </a:prstGeom>
          <a:noFill/>
        </p:spPr>
        <p:txBody>
          <a:bodyPr wrap="square">
            <a:spAutoFit/>
          </a:bodyPr>
          <a:lstStyle/>
          <a:p>
            <a:r>
              <a:rPr lang="en-US" sz="2000" dirty="0">
                <a:solidFill>
                  <a:schemeClr val="tx1">
                    <a:lumMod val="65000"/>
                    <a:lumOff val="35000"/>
                  </a:schemeClr>
                </a:solidFill>
                <a:effectLst/>
              </a:rPr>
              <a:t>You can negate the operator with NOT to restrict the query results.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10. IN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city is either Seattle or Vancouver:</a:t>
            </a:r>
          </a:p>
        </p:txBody>
      </p:sp>
      <p:sp>
        <p:nvSpPr>
          <p:cNvPr id="17" name="TextBox 16">
            <a:extLst>
              <a:ext uri="{FF2B5EF4-FFF2-40B4-BE49-F238E27FC236}">
                <a16:creationId xmlns:a16="http://schemas.microsoft.com/office/drawing/2014/main" id="{49F1ADBD-5D7C-4CFD-E9A3-56F35DA4889F}"/>
              </a:ext>
            </a:extLst>
          </p:cNvPr>
          <p:cNvSpPr txBox="1"/>
          <p:nvPr/>
        </p:nvSpPr>
        <p:spPr>
          <a:xfrm>
            <a:off x="268662" y="5381290"/>
            <a:ext cx="11637391" cy="369332"/>
          </a:xfrm>
          <a:prstGeom prst="rect">
            <a:avLst/>
          </a:prstGeom>
          <a:noFill/>
        </p:spPr>
        <p:txBody>
          <a:bodyPr wrap="square">
            <a:spAutoFit/>
          </a:bodyPr>
          <a:lstStyle/>
          <a:p>
            <a:r>
              <a:rPr lang="en-IN" dirty="0"/>
              <a:t>SELECT c FROM Customer c WHERE </a:t>
            </a:r>
            <a:r>
              <a:rPr lang="en-IN" dirty="0" err="1"/>
              <a:t>c.city</a:t>
            </a:r>
            <a:r>
              <a:rPr lang="en-IN" dirty="0"/>
              <a:t> IN ('</a:t>
            </a:r>
            <a:r>
              <a:rPr lang="en-IN" dirty="0" err="1"/>
              <a:t>Seattle','Vancouver</a:t>
            </a:r>
            <a:r>
              <a:rPr lang="en-IN" dirty="0"/>
              <a:t>')</a:t>
            </a:r>
          </a:p>
        </p:txBody>
      </p:sp>
    </p:spTree>
    <p:extLst>
      <p:ext uri="{BB962C8B-B14F-4D97-AF65-F5344CB8AC3E}">
        <p14:creationId xmlns:p14="http://schemas.microsoft.com/office/powerpoint/2010/main" val="13338791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7100FD-8B02-1AB2-6E16-0FD772A798C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A5CD133-B871-E1D5-DAE1-CB9E48C591A2}"/>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4677A287-E563-4EB0-0C34-C0FEAB5E5EB2}"/>
              </a:ext>
            </a:extLst>
          </p:cNvPr>
          <p:cNvSpPr txBox="1"/>
          <p:nvPr/>
        </p:nvSpPr>
        <p:spPr>
          <a:xfrm>
            <a:off x="155541" y="889271"/>
            <a:ext cx="11769365" cy="1015663"/>
          </a:xfrm>
          <a:prstGeom prst="rect">
            <a:avLst/>
          </a:prstGeom>
          <a:noFill/>
        </p:spPr>
        <p:txBody>
          <a:bodyPr wrap="square">
            <a:spAutoFit/>
          </a:bodyPr>
          <a:lstStyle/>
          <a:p>
            <a:r>
              <a:rPr lang="en-US" sz="2000" b="1" dirty="0">
                <a:solidFill>
                  <a:schemeClr val="tx1">
                    <a:lumMod val="65000"/>
                    <a:lumOff val="35000"/>
                  </a:schemeClr>
                </a:solidFill>
                <a:effectLst/>
              </a:rPr>
              <a:t>1. IS EMPTY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restricts the query result to those entities which don’t have any associated entities. The following JPQL query returns those customers which are not having any loans:</a:t>
            </a:r>
          </a:p>
        </p:txBody>
      </p:sp>
      <p:sp>
        <p:nvSpPr>
          <p:cNvPr id="7" name="TextBox 6">
            <a:extLst>
              <a:ext uri="{FF2B5EF4-FFF2-40B4-BE49-F238E27FC236}">
                <a16:creationId xmlns:a16="http://schemas.microsoft.com/office/drawing/2014/main" id="{5465BE6A-3B15-7357-0CD0-F4A2BBB1C28F}"/>
              </a:ext>
            </a:extLst>
          </p:cNvPr>
          <p:cNvSpPr txBox="1"/>
          <p:nvPr/>
        </p:nvSpPr>
        <p:spPr>
          <a:xfrm>
            <a:off x="221529" y="2011779"/>
            <a:ext cx="6099142" cy="369332"/>
          </a:xfrm>
          <a:prstGeom prst="rect">
            <a:avLst/>
          </a:prstGeom>
          <a:noFill/>
        </p:spPr>
        <p:txBody>
          <a:bodyPr wrap="square">
            <a:spAutoFit/>
          </a:bodyPr>
          <a:lstStyle/>
          <a:p>
            <a:r>
              <a:rPr lang="en-IN" dirty="0"/>
              <a:t>SELECT c FROM Customer c WHERE </a:t>
            </a:r>
            <a:r>
              <a:rPr lang="en-IN" dirty="0" err="1"/>
              <a:t>c.loans</a:t>
            </a:r>
            <a:r>
              <a:rPr lang="en-IN" dirty="0"/>
              <a:t> IS EMPTY</a:t>
            </a:r>
          </a:p>
        </p:txBody>
      </p:sp>
      <p:sp>
        <p:nvSpPr>
          <p:cNvPr id="9" name="TextBox 8">
            <a:extLst>
              <a:ext uri="{FF2B5EF4-FFF2-40B4-BE49-F238E27FC236}">
                <a16:creationId xmlns:a16="http://schemas.microsoft.com/office/drawing/2014/main" id="{5785B9BB-68F3-7729-5FD9-1BFA556C1320}"/>
              </a:ext>
            </a:extLst>
          </p:cNvPr>
          <p:cNvSpPr txBox="1"/>
          <p:nvPr/>
        </p:nvSpPr>
        <p:spPr>
          <a:xfrm>
            <a:off x="221528" y="2487956"/>
            <a:ext cx="11703377" cy="707886"/>
          </a:xfrm>
          <a:prstGeom prst="rect">
            <a:avLst/>
          </a:prstGeom>
          <a:noFill/>
        </p:spPr>
        <p:txBody>
          <a:bodyPr wrap="square">
            <a:spAutoFit/>
          </a:bodyPr>
          <a:lstStyle/>
          <a:p>
            <a:r>
              <a:rPr lang="en-US" sz="2000" dirty="0">
                <a:solidFill>
                  <a:schemeClr val="tx1">
                    <a:lumMod val="65000"/>
                    <a:lumOff val="35000"/>
                  </a:schemeClr>
                </a:solidFill>
              </a:rPr>
              <a:t>You can negate this operator (IS NOT EMPTY) to restrict the query result to all customers which are having loans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486F667-3CED-1AC7-4C28-D29C90B34E1A}"/>
              </a:ext>
            </a:extLst>
          </p:cNvPr>
          <p:cNvSpPr txBox="1"/>
          <p:nvPr/>
        </p:nvSpPr>
        <p:spPr>
          <a:xfrm>
            <a:off x="221529" y="3300522"/>
            <a:ext cx="6099142" cy="369332"/>
          </a:xfrm>
          <a:prstGeom prst="rect">
            <a:avLst/>
          </a:prstGeom>
          <a:noFill/>
        </p:spPr>
        <p:txBody>
          <a:bodyPr wrap="square">
            <a:spAutoFit/>
          </a:bodyPr>
          <a:lstStyle/>
          <a:p>
            <a:r>
              <a:rPr lang="en-IN" dirty="0"/>
              <a:t>SELECT c FROM Customer c WHERE </a:t>
            </a:r>
            <a:r>
              <a:rPr lang="en-IN" dirty="0" err="1"/>
              <a:t>c.loans</a:t>
            </a:r>
            <a:r>
              <a:rPr lang="en-IN" dirty="0"/>
              <a:t> IS NOT EMPTY</a:t>
            </a:r>
          </a:p>
        </p:txBody>
      </p:sp>
      <p:sp>
        <p:nvSpPr>
          <p:cNvPr id="13" name="TextBox 12">
            <a:extLst>
              <a:ext uri="{FF2B5EF4-FFF2-40B4-BE49-F238E27FC236}">
                <a16:creationId xmlns:a16="http://schemas.microsoft.com/office/drawing/2014/main" id="{974DE24C-3544-58E1-0DB7-4A5DB8417A5F}"/>
              </a:ext>
            </a:extLst>
          </p:cNvPr>
          <p:cNvSpPr txBox="1"/>
          <p:nvPr/>
        </p:nvSpPr>
        <p:spPr>
          <a:xfrm>
            <a:off x="221529" y="3869544"/>
            <a:ext cx="11703376" cy="1015663"/>
          </a:xfrm>
          <a:prstGeom prst="rect">
            <a:avLst/>
          </a:prstGeom>
          <a:noFill/>
        </p:spPr>
        <p:txBody>
          <a:bodyPr wrap="square">
            <a:spAutoFit/>
          </a:bodyPr>
          <a:lstStyle/>
          <a:p>
            <a:r>
              <a:rPr lang="en-US" sz="2000" b="1" dirty="0">
                <a:solidFill>
                  <a:schemeClr val="tx1">
                    <a:lumMod val="65000"/>
                    <a:lumOff val="35000"/>
                  </a:schemeClr>
                </a:solidFill>
                <a:effectLst/>
              </a:rPr>
              <a:t>2. SIZE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restricts the query result on the basis of number of associated entities. The following JPQL query returns those customers which are having more than two loans:</a:t>
            </a:r>
          </a:p>
        </p:txBody>
      </p:sp>
      <p:sp>
        <p:nvSpPr>
          <p:cNvPr id="15" name="TextBox 14">
            <a:extLst>
              <a:ext uri="{FF2B5EF4-FFF2-40B4-BE49-F238E27FC236}">
                <a16:creationId xmlns:a16="http://schemas.microsoft.com/office/drawing/2014/main" id="{57A90929-A4EF-F964-786F-99ED7F8CC984}"/>
              </a:ext>
            </a:extLst>
          </p:cNvPr>
          <p:cNvSpPr txBox="1"/>
          <p:nvPr/>
        </p:nvSpPr>
        <p:spPr>
          <a:xfrm>
            <a:off x="221529" y="5084897"/>
            <a:ext cx="6099142" cy="369332"/>
          </a:xfrm>
          <a:prstGeom prst="rect">
            <a:avLst/>
          </a:prstGeom>
          <a:noFill/>
        </p:spPr>
        <p:txBody>
          <a:bodyPr wrap="square">
            <a:spAutoFit/>
          </a:bodyPr>
          <a:lstStyle/>
          <a:p>
            <a:r>
              <a:rPr lang="en-IN" dirty="0"/>
              <a:t>SELECT c FROM Customer c WHERE SIZE(</a:t>
            </a:r>
            <a:r>
              <a:rPr lang="en-IN" dirty="0" err="1"/>
              <a:t>c.loans</a:t>
            </a:r>
            <a:r>
              <a:rPr lang="en-IN" dirty="0"/>
              <a:t>) &gt; 2</a:t>
            </a:r>
          </a:p>
        </p:txBody>
      </p:sp>
    </p:spTree>
    <p:extLst>
      <p:ext uri="{BB962C8B-B14F-4D97-AF65-F5344CB8AC3E}">
        <p14:creationId xmlns:p14="http://schemas.microsoft.com/office/powerpoint/2010/main" val="34325948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1AA07C-9E6E-6E58-631F-60F36D8D66D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F537D8-4313-17C0-8EE7-AE2136EF6DD5}"/>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FB97A358-B5C8-DE49-423B-007CE50395D2}"/>
              </a:ext>
            </a:extLst>
          </p:cNvPr>
          <p:cNvSpPr txBox="1"/>
          <p:nvPr/>
        </p:nvSpPr>
        <p:spPr>
          <a:xfrm>
            <a:off x="989029" y="550624"/>
            <a:ext cx="9503004" cy="461665"/>
          </a:xfrm>
          <a:prstGeom prst="rect">
            <a:avLst/>
          </a:prstGeom>
          <a:noFill/>
        </p:spPr>
        <p:txBody>
          <a:bodyPr wrap="square">
            <a:spAutoFit/>
          </a:bodyPr>
          <a:lstStyle/>
          <a:p>
            <a:r>
              <a:rPr lang="en-US" sz="2400" b="1" dirty="0"/>
              <a:t>WHERE clause JPQL input Parameters - Demo </a:t>
            </a:r>
          </a:p>
        </p:txBody>
      </p:sp>
      <p:sp>
        <p:nvSpPr>
          <p:cNvPr id="7" name="TextBox 6">
            <a:extLst>
              <a:ext uri="{FF2B5EF4-FFF2-40B4-BE49-F238E27FC236}">
                <a16:creationId xmlns:a16="http://schemas.microsoft.com/office/drawing/2014/main" id="{4754328A-F76D-0CA8-A1EB-BD4DA3EDBA6D}"/>
              </a:ext>
            </a:extLst>
          </p:cNvPr>
          <p:cNvSpPr txBox="1"/>
          <p:nvPr/>
        </p:nvSpPr>
        <p:spPr>
          <a:xfrm>
            <a:off x="212102" y="1031815"/>
            <a:ext cx="11627963"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WHERE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a:t>
            </a:r>
            <a:r>
              <a:rPr lang="en-IN" sz="2000" dirty="0">
                <a:solidFill>
                  <a:schemeClr val="tx1">
                    <a:lumMod val="65000"/>
                    <a:lumOff val="35000"/>
                  </a:schemeClr>
                </a:solidFill>
              </a:rPr>
              <a:t> 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a:t>
            </a:r>
            <a:r>
              <a:rPr lang="en-IN" sz="2000" dirty="0">
                <a:solidFill>
                  <a:schemeClr val="tx1">
                    <a:lumMod val="65000"/>
                    <a:lumOff val="35000"/>
                  </a:schemeClr>
                </a:solidFill>
              </a:rPr>
              <a:t> 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18848608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862466-7901-7179-A624-7AF882839B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6F5F34D-C400-57C9-2188-84E5451CFF33}"/>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30FB2239-6E3A-696E-40A6-750B29F1A5D3}"/>
              </a:ext>
            </a:extLst>
          </p:cNvPr>
          <p:cNvSpPr txBox="1"/>
          <p:nvPr/>
        </p:nvSpPr>
        <p:spPr>
          <a:xfrm>
            <a:off x="768284" y="739905"/>
            <a:ext cx="10883246"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8656D05B-D4DA-E893-EC60-BBCD52FED713}"/>
              </a:ext>
            </a:extLst>
          </p:cNvPr>
          <p:cNvSpPr txBox="1"/>
          <p:nvPr/>
        </p:nvSpPr>
        <p:spPr>
          <a:xfrm>
            <a:off x="110764" y="3532773"/>
            <a:ext cx="11540765"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
        <p:nvSpPr>
          <p:cNvPr id="9" name="TextBox 8">
            <a:extLst>
              <a:ext uri="{FF2B5EF4-FFF2-40B4-BE49-F238E27FC236}">
                <a16:creationId xmlns:a16="http://schemas.microsoft.com/office/drawing/2014/main" id="{58BF57DE-E86C-6AE7-04D2-A7BBA4B52C0A}"/>
              </a:ext>
            </a:extLst>
          </p:cNvPr>
          <p:cNvSpPr txBox="1"/>
          <p:nvPr/>
        </p:nvSpPr>
        <p:spPr>
          <a:xfrm>
            <a:off x="110764" y="4448204"/>
            <a:ext cx="11889558" cy="1200329"/>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endParaRPr lang="en-IN" dirty="0"/>
          </a:p>
        </p:txBody>
      </p:sp>
    </p:spTree>
    <p:extLst>
      <p:ext uri="{BB962C8B-B14F-4D97-AF65-F5344CB8AC3E}">
        <p14:creationId xmlns:p14="http://schemas.microsoft.com/office/powerpoint/2010/main" val="306502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F1C996-AC8F-EFA7-41F8-4B23B28C0D3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2B305A-4219-AC56-C36B-19B3A4659058}"/>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6" name="TextBox 5">
            <a:extLst>
              <a:ext uri="{FF2B5EF4-FFF2-40B4-BE49-F238E27FC236}">
                <a16:creationId xmlns:a16="http://schemas.microsoft.com/office/drawing/2014/main" id="{12A10B57-4794-A804-EBD1-42114D3D71EF}"/>
              </a:ext>
            </a:extLst>
          </p:cNvPr>
          <p:cNvSpPr txBox="1"/>
          <p:nvPr/>
        </p:nvSpPr>
        <p:spPr>
          <a:xfrm>
            <a:off x="989029" y="569477"/>
            <a:ext cx="6099142" cy="461665"/>
          </a:xfrm>
          <a:prstGeom prst="rect">
            <a:avLst/>
          </a:prstGeom>
          <a:noFill/>
        </p:spPr>
        <p:txBody>
          <a:bodyPr wrap="square">
            <a:spAutoFit/>
          </a:bodyPr>
          <a:lstStyle/>
          <a:p>
            <a:r>
              <a:rPr lang="en-IN" sz="2400" b="1" dirty="0"/>
              <a:t>Defining Entity Classes </a:t>
            </a:r>
          </a:p>
        </p:txBody>
      </p:sp>
      <p:sp>
        <p:nvSpPr>
          <p:cNvPr id="8" name="TextBox 7">
            <a:extLst>
              <a:ext uri="{FF2B5EF4-FFF2-40B4-BE49-F238E27FC236}">
                <a16:creationId xmlns:a16="http://schemas.microsoft.com/office/drawing/2014/main" id="{176E9CA5-A381-8AF5-98DA-585493FB1298}"/>
              </a:ext>
            </a:extLst>
          </p:cNvPr>
          <p:cNvSpPr txBox="1"/>
          <p:nvPr/>
        </p:nvSpPr>
        <p:spPr>
          <a:xfrm>
            <a:off x="249810" y="1206160"/>
            <a:ext cx="11354586" cy="1631216"/>
          </a:xfrm>
          <a:prstGeom prst="rect">
            <a:avLst/>
          </a:prstGeom>
          <a:noFill/>
        </p:spPr>
        <p:txBody>
          <a:bodyPr wrap="square">
            <a:spAutoFit/>
          </a:bodyPr>
          <a:lstStyle/>
          <a:p>
            <a:r>
              <a:rPr lang="en-US" sz="2000" dirty="0">
                <a:solidFill>
                  <a:schemeClr val="tx1">
                    <a:lumMod val="65000"/>
                    <a:lumOff val="35000"/>
                  </a:schemeClr>
                </a:solidFill>
                <a:effectLst/>
              </a:rPr>
              <a:t>The classes which are mapped to a table and whose instance represents a row in table are </a:t>
            </a:r>
            <a:r>
              <a:rPr lang="en-US" sz="2000" b="1" dirty="0">
                <a:solidFill>
                  <a:schemeClr val="tx1">
                    <a:lumMod val="65000"/>
                    <a:lumOff val="35000"/>
                  </a:schemeClr>
                </a:solidFill>
                <a:effectLst/>
              </a:rPr>
              <a:t>entity</a:t>
            </a:r>
            <a:r>
              <a:rPr lang="en-US" sz="2000" dirty="0">
                <a:solidFill>
                  <a:schemeClr val="tx1">
                    <a:lumMod val="65000"/>
                    <a:lumOff val="35000"/>
                  </a:schemeClr>
                </a:solidFill>
                <a:effectLst/>
              </a:rPr>
              <a:t> classes. JPA provides annotations to create entity classes which are present in the </a:t>
            </a:r>
            <a:r>
              <a:rPr lang="en-US" sz="2000" b="1" dirty="0" err="1">
                <a:solidFill>
                  <a:schemeClr val="tx1">
                    <a:lumMod val="65000"/>
                    <a:lumOff val="35000"/>
                  </a:schemeClr>
                </a:solidFill>
                <a:effectLst/>
              </a:rPr>
              <a:t>javax.persistence</a:t>
            </a:r>
            <a:r>
              <a:rPr lang="en-US" sz="2000" dirty="0">
                <a:solidFill>
                  <a:schemeClr val="tx1">
                    <a:lumMod val="65000"/>
                    <a:lumOff val="35000"/>
                  </a:schemeClr>
                </a:solidFill>
                <a:effectLst/>
              </a:rPr>
              <a:t> package. Some of these annotations are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@Entity </a:t>
            </a:r>
            <a:r>
              <a:rPr lang="en-US" sz="2000" dirty="0">
                <a:solidFill>
                  <a:schemeClr val="tx1">
                    <a:lumMod val="65000"/>
                    <a:lumOff val="35000"/>
                  </a:schemeClr>
                </a:solidFill>
                <a:effectLst/>
              </a:rPr>
              <a:t>: It specifies that the Java class is an entity class. </a:t>
            </a:r>
          </a:p>
        </p:txBody>
      </p:sp>
      <p:sp>
        <p:nvSpPr>
          <p:cNvPr id="10" name="TextBox 9">
            <a:extLst>
              <a:ext uri="{FF2B5EF4-FFF2-40B4-BE49-F238E27FC236}">
                <a16:creationId xmlns:a16="http://schemas.microsoft.com/office/drawing/2014/main" id="{0C7BA9B1-9531-25D1-E7A0-3F162F39F54B}"/>
              </a:ext>
            </a:extLst>
          </p:cNvPr>
          <p:cNvSpPr txBox="1"/>
          <p:nvPr/>
        </p:nvSpPr>
        <p:spPr>
          <a:xfrm>
            <a:off x="278090" y="3012394"/>
            <a:ext cx="11075710" cy="1200329"/>
          </a:xfrm>
          <a:prstGeom prst="rect">
            <a:avLst/>
          </a:prstGeom>
          <a:noFill/>
        </p:spPr>
        <p:txBody>
          <a:bodyPr wrap="square">
            <a:spAutoFit/>
          </a:bodyPr>
          <a:lstStyle/>
          <a:p>
            <a:r>
              <a:rPr lang="en-IN" dirty="0"/>
              <a:t>@Entity</a:t>
            </a:r>
          </a:p>
          <a:p>
            <a:r>
              <a:rPr lang="en-IN" dirty="0"/>
              <a:t>public class Customer {</a:t>
            </a:r>
          </a:p>
          <a:p>
            <a:r>
              <a:rPr lang="en-IN" dirty="0"/>
              <a:t> //rest of the code  </a:t>
            </a:r>
          </a:p>
          <a:p>
            <a:r>
              <a:rPr lang="en-IN" dirty="0"/>
              <a:t>}</a:t>
            </a:r>
          </a:p>
        </p:txBody>
      </p:sp>
      <p:sp>
        <p:nvSpPr>
          <p:cNvPr id="12" name="TextBox 11">
            <a:extLst>
              <a:ext uri="{FF2B5EF4-FFF2-40B4-BE49-F238E27FC236}">
                <a16:creationId xmlns:a16="http://schemas.microsoft.com/office/drawing/2014/main" id="{93480CFA-0DC7-5117-6006-6BA26C9DC0F8}"/>
              </a:ext>
            </a:extLst>
          </p:cNvPr>
          <p:cNvSpPr txBox="1"/>
          <p:nvPr/>
        </p:nvSpPr>
        <p:spPr>
          <a:xfrm>
            <a:off x="278090" y="4473171"/>
            <a:ext cx="11552549" cy="1015663"/>
          </a:xfrm>
          <a:prstGeom prst="rect">
            <a:avLst/>
          </a:prstGeom>
          <a:noFill/>
        </p:spPr>
        <p:txBody>
          <a:bodyPr wrap="square">
            <a:spAutoFit/>
          </a:bodyPr>
          <a:lstStyle/>
          <a:p>
            <a:r>
              <a:rPr lang="en-US" sz="2000" b="1" dirty="0">
                <a:solidFill>
                  <a:schemeClr val="tx1">
                    <a:lumMod val="65000"/>
                    <a:lumOff val="35000"/>
                  </a:schemeClr>
                </a:solidFill>
              </a:rPr>
              <a:t>@Id</a:t>
            </a:r>
            <a:r>
              <a:rPr lang="en-US" sz="2000" dirty="0">
                <a:solidFill>
                  <a:schemeClr val="tx1">
                    <a:lumMod val="65000"/>
                    <a:lumOff val="35000"/>
                  </a:schemeClr>
                </a:solidFill>
              </a:rPr>
              <a:t> : Every object of entity class must have an attribute which uniquely identifies it. This is called as primary key attribute or identifier. Usually, it is the attribute mapped to the primary key column of table. It is specified using @Id annotation.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412710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8F37BB-89D4-94E3-AE46-FB11E6F6FDE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B92490-2C26-DFCC-3A51-7422CB785668}"/>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FF311ABD-053E-C958-D1AB-325F28129BF0}"/>
              </a:ext>
            </a:extLst>
          </p:cNvPr>
          <p:cNvSpPr txBox="1"/>
          <p:nvPr/>
        </p:nvSpPr>
        <p:spPr>
          <a:xfrm>
            <a:off x="0" y="980663"/>
            <a:ext cx="12433955" cy="3693319"/>
          </a:xfrm>
          <a:prstGeom prst="rect">
            <a:avLst/>
          </a:prstGeom>
          <a:noFill/>
        </p:spPr>
        <p:txBody>
          <a:bodyPr wrap="square">
            <a:spAutoFit/>
          </a:bodyPr>
          <a:lstStyle/>
          <a:p>
            <a:r>
              <a:rPr lang="en-IN" dirty="0"/>
              <a:t>create table customer (</a:t>
            </a:r>
          </a:p>
          <a:p>
            <a:r>
              <a:rPr lang="en-IN" dirty="0"/>
              <a:t>	</a:t>
            </a:r>
            <a:r>
              <a:rPr lang="en-IN" dirty="0" err="1"/>
              <a:t>customer_id</a:t>
            </a:r>
            <a:r>
              <a:rPr lang="en-IN" dirty="0"/>
              <a:t> BIGINT not null,</a:t>
            </a:r>
          </a:p>
          <a:p>
            <a:r>
              <a:rPr lang="en-IN" dirty="0"/>
              <a:t>	city varchar(10),</a:t>
            </a:r>
          </a:p>
          <a:p>
            <a:r>
              <a:rPr lang="en-IN" dirty="0"/>
              <a:t>	</a:t>
            </a:r>
            <a:r>
              <a:rPr lang="en-IN" dirty="0" err="1"/>
              <a:t>date_of_birth</a:t>
            </a:r>
            <a:r>
              <a:rPr lang="en-IN" dirty="0"/>
              <a:t> date,</a:t>
            </a:r>
          </a:p>
          <a:p>
            <a:r>
              <a:rPr lang="en-IN" dirty="0"/>
              <a:t>	</a:t>
            </a:r>
            <a:r>
              <a:rPr lang="en-IN" dirty="0" err="1"/>
              <a:t>email_id</a:t>
            </a:r>
            <a:r>
              <a:rPr lang="en-IN" dirty="0"/>
              <a:t> varchar(20),</a:t>
            </a:r>
          </a:p>
          <a:p>
            <a:r>
              <a:rPr lang="en-IN" dirty="0"/>
              <a:t>	name varchar(20),</a:t>
            </a:r>
          </a:p>
          <a:p>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(1001,'Vancouver','1992-01-10','monica@hnd.com','Monica');</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(1002,'Seattle','1996-04-23','scott@hnd.com','Scott');</a:t>
            </a:r>
          </a:p>
          <a:p>
            <a:r>
              <a:rPr lang="en-IN" dirty="0"/>
              <a:t>select * from customer;</a:t>
            </a:r>
          </a:p>
          <a:p>
            <a:r>
              <a:rPr lang="en-IN" dirty="0"/>
              <a:t>commit;</a:t>
            </a:r>
          </a:p>
        </p:txBody>
      </p:sp>
      <p:sp>
        <p:nvSpPr>
          <p:cNvPr id="7" name="TextBox 6">
            <a:extLst>
              <a:ext uri="{FF2B5EF4-FFF2-40B4-BE49-F238E27FC236}">
                <a16:creationId xmlns:a16="http://schemas.microsoft.com/office/drawing/2014/main" id="{14511DCA-73D0-DAFF-18F3-03DC3B7079F7}"/>
              </a:ext>
            </a:extLst>
          </p:cNvPr>
          <p:cNvSpPr txBox="1"/>
          <p:nvPr/>
        </p:nvSpPr>
        <p:spPr>
          <a:xfrm>
            <a:off x="-1" y="4868834"/>
            <a:ext cx="11896627"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8967518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A82E15-547D-B679-5C35-79DE35B4B65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FBF89C2-EC3C-2BE9-818C-CA1EE6BFC59C}"/>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5" name="TextBox 4">
            <a:extLst>
              <a:ext uri="{FF2B5EF4-FFF2-40B4-BE49-F238E27FC236}">
                <a16:creationId xmlns:a16="http://schemas.microsoft.com/office/drawing/2014/main" id="{64FEA30F-F2E0-3C94-1A9F-6894B5ADEDD2}"/>
              </a:ext>
            </a:extLst>
          </p:cNvPr>
          <p:cNvSpPr txBox="1"/>
          <p:nvPr/>
        </p:nvSpPr>
        <p:spPr>
          <a:xfrm>
            <a:off x="838200" y="526791"/>
            <a:ext cx="11492060" cy="6740307"/>
          </a:xfrm>
          <a:prstGeom prst="rect">
            <a:avLst/>
          </a:prstGeom>
          <a:noFill/>
        </p:spPr>
        <p:txBody>
          <a:bodyPr wrap="square">
            <a:spAutoFit/>
          </a:bodyPr>
          <a:lstStyle/>
          <a:p>
            <a:r>
              <a:rPr lang="en-IN" dirty="0"/>
              <a:t>public class </a:t>
            </a:r>
            <a:r>
              <a:rPr lang="en-IN" dirty="0" err="1"/>
              <a:t>CustomerDTO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a:t>
            </a:r>
          </a:p>
        </p:txBody>
      </p:sp>
    </p:spTree>
    <p:extLst>
      <p:ext uri="{BB962C8B-B14F-4D97-AF65-F5344CB8AC3E}">
        <p14:creationId xmlns:p14="http://schemas.microsoft.com/office/powerpoint/2010/main" val="353127901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780718-7272-C783-11E4-48CB4CE2B8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073D20-73FF-A70D-19BD-85E30CA9C7F2}"/>
              </a:ext>
            </a:extLst>
          </p:cNvPr>
          <p:cNvSpPr>
            <a:spLocks noGrp="1"/>
          </p:cNvSpPr>
          <p:nvPr>
            <p:ph type="sldNum" sz="quarter" idx="12"/>
          </p:nvPr>
        </p:nvSpPr>
        <p:spPr/>
        <p:txBody>
          <a:bodyPr/>
          <a:lstStyle/>
          <a:p>
            <a:fld id="{4A777409-9C5A-4B07-8E32-19F22F7D558C}" type="slidenum">
              <a:rPr lang="en-IN" smtClean="0"/>
              <a:t>122</a:t>
            </a:fld>
            <a:endParaRPr lang="en-IN" dirty="0"/>
          </a:p>
        </p:txBody>
      </p:sp>
      <p:sp>
        <p:nvSpPr>
          <p:cNvPr id="5" name="TextBox 4">
            <a:extLst>
              <a:ext uri="{FF2B5EF4-FFF2-40B4-BE49-F238E27FC236}">
                <a16:creationId xmlns:a16="http://schemas.microsoft.com/office/drawing/2014/main" id="{93F74CEC-BDBC-68A2-63E3-ACF1E82735FB}"/>
              </a:ext>
            </a:extLst>
          </p:cNvPr>
          <p:cNvSpPr txBox="1"/>
          <p:nvPr/>
        </p:nvSpPr>
        <p:spPr>
          <a:xfrm>
            <a:off x="838200" y="497738"/>
            <a:ext cx="11928049" cy="6463308"/>
          </a:xfrm>
          <a:prstGeom prst="rect">
            <a:avLst/>
          </a:prstGeom>
          <a:noFill/>
        </p:spPr>
        <p:txBody>
          <a:bodyPr wrap="square">
            <a:spAutoFit/>
          </a:bodyPr>
          <a:lstStyle/>
          <a:p>
            <a:r>
              <a:rPr lang="en-IN" dirty="0"/>
              <a:t>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		</a:t>
            </a:r>
          </a:p>
          <a:p>
            <a:r>
              <a:rPr lang="en-IN" dirty="0"/>
              <a:t>}</a:t>
            </a:r>
          </a:p>
        </p:txBody>
      </p:sp>
    </p:spTree>
    <p:extLst>
      <p:ext uri="{BB962C8B-B14F-4D97-AF65-F5344CB8AC3E}">
        <p14:creationId xmlns:p14="http://schemas.microsoft.com/office/powerpoint/2010/main" val="270667921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B098D0-56DD-5843-D7D6-44E16CE9418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CE3F98-5552-2D90-A738-893897A54E68}"/>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5" name="TextBox 4">
            <a:extLst>
              <a:ext uri="{FF2B5EF4-FFF2-40B4-BE49-F238E27FC236}">
                <a16:creationId xmlns:a16="http://schemas.microsoft.com/office/drawing/2014/main" id="{7C02430B-F49D-9084-A3DE-0BF711FC9AA0}"/>
              </a:ext>
            </a:extLst>
          </p:cNvPr>
          <p:cNvSpPr txBox="1"/>
          <p:nvPr/>
        </p:nvSpPr>
        <p:spPr>
          <a:xfrm>
            <a:off x="972139" y="553527"/>
            <a:ext cx="10247722"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A769B08-2E96-4811-7D02-D7B0556DF8E8}"/>
              </a:ext>
            </a:extLst>
          </p:cNvPr>
          <p:cNvSpPr txBox="1"/>
          <p:nvPr/>
        </p:nvSpPr>
        <p:spPr>
          <a:xfrm>
            <a:off x="150829" y="953637"/>
            <a:ext cx="12367967" cy="590931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9720079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E1F23C-CE02-0252-6549-25D0ED2A47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E9FC7B-0507-B38A-FF9A-6CB9C2849923}"/>
              </a:ext>
            </a:extLst>
          </p:cNvPr>
          <p:cNvSpPr>
            <a:spLocks noGrp="1"/>
          </p:cNvSpPr>
          <p:nvPr>
            <p:ph type="sldNum" sz="quarter" idx="12"/>
          </p:nvPr>
        </p:nvSpPr>
        <p:spPr/>
        <p:txBody>
          <a:bodyPr/>
          <a:lstStyle/>
          <a:p>
            <a:fld id="{4A777409-9C5A-4B07-8E32-19F22F7D558C}" type="slidenum">
              <a:rPr lang="en-IN" smtClean="0"/>
              <a:t>124</a:t>
            </a:fld>
            <a:endParaRPr lang="en-IN" dirty="0"/>
          </a:p>
        </p:txBody>
      </p:sp>
      <p:sp>
        <p:nvSpPr>
          <p:cNvPr id="5" name="TextBox 4">
            <a:extLst>
              <a:ext uri="{FF2B5EF4-FFF2-40B4-BE49-F238E27FC236}">
                <a16:creationId xmlns:a16="http://schemas.microsoft.com/office/drawing/2014/main" id="{6D945B8D-3789-7E75-8E68-22C29CEEF2D9}"/>
              </a:ext>
            </a:extLst>
          </p:cNvPr>
          <p:cNvSpPr txBox="1"/>
          <p:nvPr/>
        </p:nvSpPr>
        <p:spPr>
          <a:xfrm>
            <a:off x="857053" y="751344"/>
            <a:ext cx="11067854" cy="5355312"/>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a:t>
            </a:r>
          </a:p>
        </p:txBody>
      </p:sp>
    </p:spTree>
    <p:extLst>
      <p:ext uri="{BB962C8B-B14F-4D97-AF65-F5344CB8AC3E}">
        <p14:creationId xmlns:p14="http://schemas.microsoft.com/office/powerpoint/2010/main" val="41899717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0E2911-B14A-9755-221D-BA0D3155C3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406B553-170B-8527-D562-A1666E722D1E}"/>
              </a:ext>
            </a:extLst>
          </p:cNvPr>
          <p:cNvSpPr>
            <a:spLocks noGrp="1"/>
          </p:cNvSpPr>
          <p:nvPr>
            <p:ph type="sldNum" sz="quarter" idx="12"/>
          </p:nvPr>
        </p:nvSpPr>
        <p:spPr/>
        <p:txBody>
          <a:bodyPr/>
          <a:lstStyle/>
          <a:p>
            <a:fld id="{4A777409-9C5A-4B07-8E32-19F22F7D558C}" type="slidenum">
              <a:rPr lang="en-IN" smtClean="0"/>
              <a:t>125</a:t>
            </a:fld>
            <a:endParaRPr lang="en-IN" dirty="0"/>
          </a:p>
        </p:txBody>
      </p:sp>
      <p:sp>
        <p:nvSpPr>
          <p:cNvPr id="5" name="TextBox 4">
            <a:extLst>
              <a:ext uri="{FF2B5EF4-FFF2-40B4-BE49-F238E27FC236}">
                <a16:creationId xmlns:a16="http://schemas.microsoft.com/office/drawing/2014/main" id="{F20217A2-878F-3918-AB23-D311CB50A34B}"/>
              </a:ext>
            </a:extLst>
          </p:cNvPr>
          <p:cNvSpPr txBox="1"/>
          <p:nvPr/>
        </p:nvSpPr>
        <p:spPr>
          <a:xfrm>
            <a:off x="659876" y="793617"/>
            <a:ext cx="11934334" cy="5909310"/>
          </a:xfrm>
          <a:prstGeom prst="rect">
            <a:avLst/>
          </a:prstGeom>
          <a:noFill/>
        </p:spPr>
        <p:txBody>
          <a:bodyPr wrap="square">
            <a:spAutoFit/>
          </a:bodyPr>
          <a:lstStyle/>
          <a:p>
            <a:r>
              <a:rPr lang="en-IN" dirty="0"/>
              <a:t>@Override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a:t>
            </a:r>
          </a:p>
        </p:txBody>
      </p:sp>
    </p:spTree>
    <p:extLst>
      <p:ext uri="{BB962C8B-B14F-4D97-AF65-F5344CB8AC3E}">
        <p14:creationId xmlns:p14="http://schemas.microsoft.com/office/powerpoint/2010/main" val="12338577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6E6892-F14A-E6FC-C44F-CE516CE05A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B467F3-C25A-26F0-2ACE-417E1C82D82B}"/>
              </a:ext>
            </a:extLst>
          </p:cNvPr>
          <p:cNvSpPr>
            <a:spLocks noGrp="1"/>
          </p:cNvSpPr>
          <p:nvPr>
            <p:ph type="sldNum" sz="quarter" idx="12"/>
          </p:nvPr>
        </p:nvSpPr>
        <p:spPr/>
        <p:txBody>
          <a:bodyPr/>
          <a:lstStyle/>
          <a:p>
            <a:fld id="{4A777409-9C5A-4B07-8E32-19F22F7D558C}" type="slidenum">
              <a:rPr lang="en-IN" smtClean="0"/>
              <a:t>126</a:t>
            </a:fld>
            <a:endParaRPr lang="en-IN" dirty="0"/>
          </a:p>
        </p:txBody>
      </p:sp>
      <p:sp>
        <p:nvSpPr>
          <p:cNvPr id="5" name="TextBox 4">
            <a:extLst>
              <a:ext uri="{FF2B5EF4-FFF2-40B4-BE49-F238E27FC236}">
                <a16:creationId xmlns:a16="http://schemas.microsoft.com/office/drawing/2014/main" id="{02C7BD5D-3906-97EA-6358-4A41286DBF27}"/>
              </a:ext>
            </a:extLst>
          </p:cNvPr>
          <p:cNvSpPr txBox="1"/>
          <p:nvPr/>
        </p:nvSpPr>
        <p:spPr>
          <a:xfrm>
            <a:off x="494906" y="924821"/>
            <a:ext cx="11514841" cy="3139321"/>
          </a:xfrm>
          <a:prstGeom prst="rect">
            <a:avLst/>
          </a:prstGeom>
          <a:noFill/>
        </p:spPr>
        <p:txBody>
          <a:bodyPr wrap="square">
            <a:spAutoFit/>
          </a:bodyPr>
          <a:lstStyle/>
          <a:p>
            <a:r>
              <a:rPr lang="en-IN" dirty="0"/>
              <a:t>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a:t>
            </a:r>
          </a:p>
        </p:txBody>
      </p:sp>
      <p:sp>
        <p:nvSpPr>
          <p:cNvPr id="9" name="TextBox 8">
            <a:extLst>
              <a:ext uri="{FF2B5EF4-FFF2-40B4-BE49-F238E27FC236}">
                <a16:creationId xmlns:a16="http://schemas.microsoft.com/office/drawing/2014/main" id="{2F5F3589-0FC5-B7A1-C7D4-B95B542E3651}"/>
              </a:ext>
            </a:extLst>
          </p:cNvPr>
          <p:cNvSpPr txBox="1"/>
          <p:nvPr/>
        </p:nvSpPr>
        <p:spPr>
          <a:xfrm>
            <a:off x="153183" y="4240749"/>
            <a:ext cx="11856563"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9E4E5A7-F773-0DCB-248B-941666D52669}"/>
              </a:ext>
            </a:extLst>
          </p:cNvPr>
          <p:cNvSpPr txBox="1"/>
          <p:nvPr/>
        </p:nvSpPr>
        <p:spPr>
          <a:xfrm>
            <a:off x="410065" y="4778031"/>
            <a:ext cx="11599681"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Tree>
    <p:extLst>
      <p:ext uri="{BB962C8B-B14F-4D97-AF65-F5344CB8AC3E}">
        <p14:creationId xmlns:p14="http://schemas.microsoft.com/office/powerpoint/2010/main" val="10482404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D4F581-4EC9-83D5-3251-0355DFA34DC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756E1E-EFD5-80AF-F26D-E7BC140F114D}"/>
              </a:ext>
            </a:extLst>
          </p:cNvPr>
          <p:cNvSpPr>
            <a:spLocks noGrp="1"/>
          </p:cNvSpPr>
          <p:nvPr>
            <p:ph type="sldNum" sz="quarter" idx="12"/>
          </p:nvPr>
        </p:nvSpPr>
        <p:spPr/>
        <p:txBody>
          <a:bodyPr/>
          <a:lstStyle/>
          <a:p>
            <a:fld id="{4A777409-9C5A-4B07-8E32-19F22F7D558C}" type="slidenum">
              <a:rPr lang="en-IN" smtClean="0"/>
              <a:t>127</a:t>
            </a:fld>
            <a:endParaRPr lang="en-IN" dirty="0"/>
          </a:p>
        </p:txBody>
      </p:sp>
      <p:sp>
        <p:nvSpPr>
          <p:cNvPr id="5" name="TextBox 4">
            <a:extLst>
              <a:ext uri="{FF2B5EF4-FFF2-40B4-BE49-F238E27FC236}">
                <a16:creationId xmlns:a16="http://schemas.microsoft.com/office/drawing/2014/main" id="{E17098E9-8690-C6C9-58B9-DCA3793F7A65}"/>
              </a:ext>
            </a:extLst>
          </p:cNvPr>
          <p:cNvSpPr txBox="1"/>
          <p:nvPr/>
        </p:nvSpPr>
        <p:spPr>
          <a:xfrm>
            <a:off x="909686" y="619515"/>
            <a:ext cx="9855723"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65E0582-97BF-06E8-4088-F69186565738}"/>
              </a:ext>
            </a:extLst>
          </p:cNvPr>
          <p:cNvSpPr txBox="1"/>
          <p:nvPr/>
        </p:nvSpPr>
        <p:spPr>
          <a:xfrm>
            <a:off x="129617" y="1193138"/>
            <a:ext cx="11415859" cy="3970318"/>
          </a:xfrm>
          <a:prstGeom prst="rect">
            <a:avLst/>
          </a:prstGeom>
          <a:noFill/>
        </p:spPr>
        <p:txBody>
          <a:bodyPr wrap="square">
            <a:spAutoFit/>
          </a:bodyPr>
          <a:lstStyle/>
          <a:p>
            <a:r>
              <a:rPr lang="en-IN" dirty="0"/>
              <a:t>@Component</a:t>
            </a:r>
          </a:p>
          <a:p>
            <a:r>
              <a:rPr lang="en-IN" dirty="0"/>
              <a:t>@Aspect</a:t>
            </a:r>
          </a:p>
          <a:p>
            <a:r>
              <a:rPr lang="en-IN" dirty="0"/>
              <a:t>public class </a:t>
            </a:r>
            <a:r>
              <a:rPr lang="en-IN" dirty="0" err="1"/>
              <a:t>LoggingAspect</a:t>
            </a:r>
            <a:r>
              <a:rPr lang="en-IN" dirty="0"/>
              <a:t> {</a:t>
            </a:r>
          </a:p>
          <a:p>
            <a:r>
              <a:rPr lang="en-IN" dirty="0"/>
              <a:t>	private Logger logger=</a:t>
            </a:r>
            <a:r>
              <a:rPr lang="en-IN" dirty="0" err="1"/>
              <a:t>LogManager.getLogger</a:t>
            </a:r>
            <a:r>
              <a:rPr lang="en-IN" dirty="0"/>
              <a:t>(</a:t>
            </a:r>
            <a:r>
              <a:rPr lang="en-IN" dirty="0" err="1"/>
              <a:t>this.getClass</a:t>
            </a:r>
            <a:r>
              <a:rPr lang="en-IN" dirty="0"/>
              <a:t>());</a:t>
            </a:r>
          </a:p>
          <a:p>
            <a:r>
              <a:rPr lang="en-IN" dirty="0"/>
              <a:t>	</a:t>
            </a:r>
          </a:p>
          <a:p>
            <a:r>
              <a:rPr lang="en-IN" dirty="0"/>
              <a:t>	@AfterThrowing(pointcut = "execution(* </a:t>
            </a:r>
            <a:r>
              <a:rPr lang="en-IN" dirty="0" err="1"/>
              <a:t>com.hnd.repository</a:t>
            </a:r>
            <a:r>
              <a:rPr lang="en-IN" dirty="0"/>
              <a:t>.*</a:t>
            </a:r>
            <a:r>
              <a:rPr lang="en-IN" dirty="0" err="1"/>
              <a:t>Impl</a:t>
            </a:r>
            <a:r>
              <a:rPr lang="en-IN" dirty="0"/>
              <a:t>.*(..))", throwing = "exception")</a:t>
            </a:r>
          </a:p>
          <a:p>
            <a:r>
              <a:rPr lang="en-IN" dirty="0"/>
              <a:t>	public void </a:t>
            </a:r>
            <a:r>
              <a:rPr lang="en-IN" dirty="0" err="1"/>
              <a:t>logExceptionFromRepository</a:t>
            </a:r>
            <a:r>
              <a:rPr lang="en-IN" dirty="0"/>
              <a:t>(Exception exception){</a:t>
            </a:r>
          </a:p>
          <a:p>
            <a:r>
              <a:rPr lang="en-IN" dirty="0"/>
              <a:t>		</a:t>
            </a:r>
            <a:r>
              <a:rPr lang="en-IN" dirty="0" err="1"/>
              <a:t>logger.error</a:t>
            </a:r>
            <a:r>
              <a:rPr lang="en-IN" dirty="0"/>
              <a:t>(</a:t>
            </a:r>
            <a:r>
              <a:rPr lang="en-IN" dirty="0" err="1"/>
              <a:t>exception.getMessage</a:t>
            </a:r>
            <a:r>
              <a:rPr lang="en-IN" dirty="0"/>
              <a:t>(),exception);</a:t>
            </a:r>
          </a:p>
          <a:p>
            <a:r>
              <a:rPr lang="en-IN" dirty="0"/>
              <a:t>	}</a:t>
            </a:r>
          </a:p>
          <a:p>
            <a:r>
              <a:rPr lang="en-IN" dirty="0"/>
              <a:t>	@AfterThrowing(pointcut = "execution(* </a:t>
            </a:r>
            <a:r>
              <a:rPr lang="en-IN" dirty="0" err="1"/>
              <a:t>com.hnd.service</a:t>
            </a:r>
            <a:r>
              <a:rPr lang="en-IN" dirty="0"/>
              <a:t>.*</a:t>
            </a:r>
            <a:r>
              <a:rPr lang="en-IN" dirty="0" err="1"/>
              <a:t>Impl</a:t>
            </a:r>
            <a:r>
              <a:rPr lang="en-IN" dirty="0"/>
              <a:t>.*(..))", throwing = "exception")</a:t>
            </a:r>
          </a:p>
          <a:p>
            <a:r>
              <a:rPr lang="en-IN" dirty="0"/>
              <a:t>	public void </a:t>
            </a:r>
            <a:r>
              <a:rPr lang="en-IN" dirty="0" err="1"/>
              <a:t>logExceptionFromService</a:t>
            </a:r>
            <a:r>
              <a:rPr lang="en-IN" dirty="0"/>
              <a:t>(Exception exception){</a:t>
            </a:r>
          </a:p>
          <a:p>
            <a:r>
              <a:rPr lang="en-IN" dirty="0"/>
              <a:t>		</a:t>
            </a:r>
            <a:r>
              <a:rPr lang="en-IN" dirty="0" err="1"/>
              <a:t>logger.error</a:t>
            </a:r>
            <a:r>
              <a:rPr lang="en-IN" dirty="0"/>
              <a:t>(</a:t>
            </a:r>
            <a:r>
              <a:rPr lang="en-IN" dirty="0" err="1"/>
              <a:t>exception.getMessage</a:t>
            </a:r>
            <a:r>
              <a:rPr lang="en-IN" dirty="0"/>
              <a:t>(),exception);</a:t>
            </a:r>
          </a:p>
          <a:p>
            <a:r>
              <a:rPr lang="en-IN" dirty="0"/>
              <a:t>	}</a:t>
            </a:r>
          </a:p>
          <a:p>
            <a:r>
              <a:rPr lang="en-IN" dirty="0"/>
              <a:t>}</a:t>
            </a:r>
          </a:p>
        </p:txBody>
      </p:sp>
      <p:sp>
        <p:nvSpPr>
          <p:cNvPr id="9" name="TextBox 8">
            <a:extLst>
              <a:ext uri="{FF2B5EF4-FFF2-40B4-BE49-F238E27FC236}">
                <a16:creationId xmlns:a16="http://schemas.microsoft.com/office/drawing/2014/main" id="{902C8256-0217-3909-473E-6EFA6800B76B}"/>
              </a:ext>
            </a:extLst>
          </p:cNvPr>
          <p:cNvSpPr txBox="1"/>
          <p:nvPr/>
        </p:nvSpPr>
        <p:spPr>
          <a:xfrm>
            <a:off x="768285" y="5436737"/>
            <a:ext cx="10986940" cy="707886"/>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69129172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96AE27-9192-7D29-9138-A0024BDAAD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0C715C-D159-F549-6FF1-5C58C6D20000}"/>
              </a:ext>
            </a:extLst>
          </p:cNvPr>
          <p:cNvSpPr>
            <a:spLocks noGrp="1"/>
          </p:cNvSpPr>
          <p:nvPr>
            <p:ph type="sldNum" sz="quarter" idx="12"/>
          </p:nvPr>
        </p:nvSpPr>
        <p:spPr/>
        <p:txBody>
          <a:bodyPr/>
          <a:lstStyle/>
          <a:p>
            <a:fld id="{4A777409-9C5A-4B07-8E32-19F22F7D558C}" type="slidenum">
              <a:rPr lang="en-IN" smtClean="0"/>
              <a:t>128</a:t>
            </a:fld>
            <a:endParaRPr lang="en-IN" dirty="0"/>
          </a:p>
        </p:txBody>
      </p:sp>
      <p:sp>
        <p:nvSpPr>
          <p:cNvPr id="5" name="TextBox 4">
            <a:extLst>
              <a:ext uri="{FF2B5EF4-FFF2-40B4-BE49-F238E27FC236}">
                <a16:creationId xmlns:a16="http://schemas.microsoft.com/office/drawing/2014/main" id="{052A6BA6-7CCB-ADCF-1755-E6B00B72FE61}"/>
              </a:ext>
            </a:extLst>
          </p:cNvPr>
          <p:cNvSpPr txBox="1"/>
          <p:nvPr/>
        </p:nvSpPr>
        <p:spPr>
          <a:xfrm>
            <a:off x="890832" y="694209"/>
            <a:ext cx="10619295"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AE207F33-4A44-0BD8-ACC0-8F300C15D141}"/>
              </a:ext>
            </a:extLst>
          </p:cNvPr>
          <p:cNvSpPr txBox="1"/>
          <p:nvPr/>
        </p:nvSpPr>
        <p:spPr>
          <a:xfrm>
            <a:off x="101337" y="2203218"/>
            <a:ext cx="11729302" cy="400110"/>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B29EA09-5503-A245-A5A5-BE1DFF236CBE}"/>
              </a:ext>
            </a:extLst>
          </p:cNvPr>
          <p:cNvSpPr txBox="1"/>
          <p:nvPr/>
        </p:nvSpPr>
        <p:spPr>
          <a:xfrm>
            <a:off x="104479" y="2603328"/>
            <a:ext cx="12192000" cy="3416320"/>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 {</a:t>
            </a:r>
          </a:p>
          <a:p>
            <a:r>
              <a:rPr lang="en-IN" dirty="0"/>
              <a:t>		List&lt;</a:t>
            </a:r>
            <a:r>
              <a:rPr lang="en-IN" dirty="0" err="1"/>
              <a:t>CustomerDTO</a:t>
            </a:r>
            <a:r>
              <a:rPr lang="en-IN" dirty="0"/>
              <a:t>&gt; </a:t>
            </a:r>
            <a:r>
              <a:rPr lang="en-IN" dirty="0" err="1"/>
              <a:t>customerDTOs</a:t>
            </a:r>
            <a:r>
              <a:rPr lang="en-IN" dirty="0"/>
              <a:t> = null;</a:t>
            </a:r>
          </a:p>
          <a:p>
            <a:r>
              <a:rPr lang="en-IN" dirty="0"/>
              <a:t>		// Comment the below 3 lines while using named parameter</a:t>
            </a:r>
          </a:p>
          <a:p>
            <a:r>
              <a:rPr lang="en-IN" dirty="0"/>
              <a:t>		String </a:t>
            </a:r>
            <a:r>
              <a:rPr lang="en-IN" dirty="0" err="1"/>
              <a:t>queryString</a:t>
            </a:r>
            <a:r>
              <a:rPr lang="en-IN" dirty="0"/>
              <a:t> = "select c from Customer c where </a:t>
            </a:r>
            <a:r>
              <a:rPr lang="en-IN" dirty="0" err="1"/>
              <a:t>c.customerId</a:t>
            </a:r>
            <a:r>
              <a:rPr lang="en-IN" dirty="0"/>
              <a:t>=?1";</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a:t>
            </a:r>
            <a:r>
              <a:rPr lang="en-IN" dirty="0" err="1"/>
              <a:t>query.setParameter</a:t>
            </a:r>
            <a:r>
              <a:rPr lang="en-IN" dirty="0"/>
              <a:t>(1, </a:t>
            </a:r>
            <a:r>
              <a:rPr lang="en-IN" dirty="0" err="1"/>
              <a:t>customerId</a:t>
            </a:r>
            <a:r>
              <a:rPr lang="en-IN" dirty="0"/>
              <a:t>);</a:t>
            </a:r>
          </a:p>
          <a:p>
            <a:r>
              <a:rPr lang="en-IN" dirty="0"/>
              <a:t>		</a:t>
            </a:r>
          </a:p>
        </p:txBody>
      </p:sp>
    </p:spTree>
    <p:extLst>
      <p:ext uri="{BB962C8B-B14F-4D97-AF65-F5344CB8AC3E}">
        <p14:creationId xmlns:p14="http://schemas.microsoft.com/office/powerpoint/2010/main" val="33024080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A882C6-03F4-ADB7-449A-AAA93AEAE5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67A018E-88E2-929F-CECA-9DDE70DFE3AB}"/>
              </a:ext>
            </a:extLst>
          </p:cNvPr>
          <p:cNvSpPr>
            <a:spLocks noGrp="1"/>
          </p:cNvSpPr>
          <p:nvPr>
            <p:ph type="sldNum" sz="quarter" idx="12"/>
          </p:nvPr>
        </p:nvSpPr>
        <p:spPr/>
        <p:txBody>
          <a:bodyPr/>
          <a:lstStyle/>
          <a:p>
            <a:fld id="{4A777409-9C5A-4B07-8E32-19F22F7D558C}" type="slidenum">
              <a:rPr lang="en-IN" smtClean="0"/>
              <a:t>129</a:t>
            </a:fld>
            <a:endParaRPr lang="en-IN" dirty="0"/>
          </a:p>
        </p:txBody>
      </p:sp>
      <p:sp>
        <p:nvSpPr>
          <p:cNvPr id="5" name="TextBox 4">
            <a:extLst>
              <a:ext uri="{FF2B5EF4-FFF2-40B4-BE49-F238E27FC236}">
                <a16:creationId xmlns:a16="http://schemas.microsoft.com/office/drawing/2014/main" id="{F7BB0E3B-9211-7666-7AE0-ABC77C659222}"/>
              </a:ext>
            </a:extLst>
          </p:cNvPr>
          <p:cNvSpPr txBox="1"/>
          <p:nvPr/>
        </p:nvSpPr>
        <p:spPr>
          <a:xfrm>
            <a:off x="480768" y="812165"/>
            <a:ext cx="11937476" cy="5909310"/>
          </a:xfrm>
          <a:prstGeom prst="rect">
            <a:avLst/>
          </a:prstGeom>
          <a:noFill/>
        </p:spPr>
        <p:txBody>
          <a:bodyPr wrap="square">
            <a:spAutoFit/>
          </a:bodyPr>
          <a:lstStyle/>
          <a:p>
            <a:r>
              <a:rPr lang="en-IN" dirty="0"/>
              <a:t>// Uncomment the below code for using named parameter</a:t>
            </a:r>
          </a:p>
          <a:p>
            <a:r>
              <a:rPr lang="en-IN" dirty="0"/>
              <a:t>		/*</a:t>
            </a:r>
          </a:p>
          <a:p>
            <a:r>
              <a:rPr lang="en-IN" dirty="0"/>
              <a:t>		 * String </a:t>
            </a:r>
            <a:r>
              <a:rPr lang="en-IN" dirty="0" err="1"/>
              <a:t>queryString</a:t>
            </a:r>
            <a:endParaRPr lang="en-IN" dirty="0"/>
          </a:p>
          <a:p>
            <a:r>
              <a:rPr lang="en-IN" dirty="0"/>
              <a:t>		 * ="select c from Customer c where </a:t>
            </a:r>
            <a:r>
              <a:rPr lang="en-IN" dirty="0" err="1"/>
              <a:t>c.customerId</a:t>
            </a:r>
            <a:r>
              <a:rPr lang="en-IN" dirty="0"/>
              <a:t>=:</a:t>
            </a:r>
            <a:r>
              <a:rPr lang="en-IN" dirty="0" err="1"/>
              <a:t>customerId</a:t>
            </a:r>
            <a:r>
              <a:rPr lang="en-IN" dirty="0"/>
              <a:t>"; Query</a:t>
            </a:r>
          </a:p>
          <a:p>
            <a:r>
              <a:rPr lang="en-IN" dirty="0"/>
              <a:t>		 * query=</a:t>
            </a:r>
            <a:r>
              <a:rPr lang="en-IN" dirty="0" err="1"/>
              <a:t>entityManager.createQuery</a:t>
            </a:r>
            <a:r>
              <a:rPr lang="en-IN" dirty="0"/>
              <a:t>(</a:t>
            </a:r>
            <a:r>
              <a:rPr lang="en-IN" dirty="0" err="1"/>
              <a:t>queryString</a:t>
            </a:r>
            <a:r>
              <a:rPr lang="en-IN" dirty="0"/>
              <a:t>);</a:t>
            </a:r>
          </a:p>
          <a:p>
            <a:r>
              <a:rPr lang="en-IN" dirty="0"/>
              <a:t>		 * </a:t>
            </a:r>
            <a:r>
              <a:rPr lang="en-IN" dirty="0" err="1"/>
              <a:t>query.setParameter</a:t>
            </a:r>
            <a:r>
              <a:rPr lang="en-IN" dirty="0"/>
              <a:t>("</a:t>
            </a:r>
            <a:r>
              <a:rPr lang="en-IN" dirty="0" err="1"/>
              <a:t>customerId</a:t>
            </a:r>
            <a:r>
              <a:rPr lang="en-IN" dirty="0"/>
              <a:t>", </a:t>
            </a:r>
            <a:r>
              <a:rPr lang="en-IN" dirty="0" err="1"/>
              <a:t>customerId</a:t>
            </a:r>
            <a:r>
              <a:rPr lang="en-IN" dirty="0"/>
              <a:t>);</a:t>
            </a:r>
          </a:p>
          <a:p>
            <a:r>
              <a:rPr lang="en-IN" dirty="0"/>
              <a:t>		 */</a:t>
            </a:r>
          </a:p>
          <a:p>
            <a:r>
              <a:rPr lang="en-IN" dirty="0"/>
              <a:t>		List&lt;Customer&gt; customers = </a:t>
            </a:r>
            <a:r>
              <a:rPr lang="en-IN" dirty="0" err="1"/>
              <a:t>query.getResultList</a:t>
            </a:r>
            <a:r>
              <a:rPr lang="en-IN" dirty="0"/>
              <a:t>();</a:t>
            </a:r>
          </a:p>
          <a:p>
            <a:r>
              <a:rPr lang="en-IN" dirty="0"/>
              <a:t>		</a:t>
            </a:r>
            <a:r>
              <a:rPr lang="en-IN" dirty="0" err="1"/>
              <a:t>customerDTOs</a:t>
            </a:r>
            <a:r>
              <a:rPr lang="en-IN" dirty="0"/>
              <a:t> = new </a:t>
            </a:r>
            <a:r>
              <a:rPr lang="en-IN" dirty="0" err="1"/>
              <a:t>ArrayList</a:t>
            </a:r>
            <a:r>
              <a:rPr lang="en-IN" dirty="0"/>
              <a:t>&lt;&gt;();</a:t>
            </a:r>
          </a:p>
          <a:p>
            <a:r>
              <a:rPr lang="en-IN" dirty="0"/>
              <a:t>		for (Customer </a:t>
            </a:r>
            <a:r>
              <a:rPr lang="en-IN" dirty="0" err="1"/>
              <a:t>customer</a:t>
            </a:r>
            <a:r>
              <a:rPr lang="en-IN" dirty="0"/>
              <a:t> : customers)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customerDTO.setCity</a:t>
            </a:r>
            <a:r>
              <a:rPr lang="en-IN" dirty="0"/>
              <a:t>(</a:t>
            </a:r>
            <a:r>
              <a:rPr lang="en-IN" dirty="0" err="1"/>
              <a:t>customer.getCity</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a:t>
            </a:r>
          </a:p>
        </p:txBody>
      </p:sp>
    </p:spTree>
    <p:extLst>
      <p:ext uri="{BB962C8B-B14F-4D97-AF65-F5344CB8AC3E}">
        <p14:creationId xmlns:p14="http://schemas.microsoft.com/office/powerpoint/2010/main" val="324844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98AB32-8E10-D4FE-FB51-F7CBBC127FC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457955-9F15-3C74-4C5C-770D50859441}"/>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183FC6A9-DA2E-0A85-34B6-CBF7609863F3}"/>
              </a:ext>
            </a:extLst>
          </p:cNvPr>
          <p:cNvSpPr txBox="1"/>
          <p:nvPr/>
        </p:nvSpPr>
        <p:spPr>
          <a:xfrm>
            <a:off x="1069941" y="706540"/>
            <a:ext cx="10081967" cy="1754326"/>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//rest of the code</a:t>
            </a:r>
          </a:p>
          <a:p>
            <a:r>
              <a:rPr lang="en-IN" dirty="0"/>
              <a:t>}</a:t>
            </a:r>
          </a:p>
        </p:txBody>
      </p:sp>
      <p:sp>
        <p:nvSpPr>
          <p:cNvPr id="7" name="TextBox 6">
            <a:extLst>
              <a:ext uri="{FF2B5EF4-FFF2-40B4-BE49-F238E27FC236}">
                <a16:creationId xmlns:a16="http://schemas.microsoft.com/office/drawing/2014/main" id="{2751BE77-2DC4-FF2E-3DC0-5346E9B91891}"/>
              </a:ext>
            </a:extLst>
          </p:cNvPr>
          <p:cNvSpPr txBox="1"/>
          <p:nvPr/>
        </p:nvSpPr>
        <p:spPr>
          <a:xfrm>
            <a:off x="98982" y="2679644"/>
            <a:ext cx="11882486" cy="1323439"/>
          </a:xfrm>
          <a:prstGeom prst="rect">
            <a:avLst/>
          </a:prstGeom>
          <a:noFill/>
        </p:spPr>
        <p:txBody>
          <a:bodyPr wrap="square">
            <a:spAutoFit/>
          </a:bodyPr>
          <a:lstStyle/>
          <a:p>
            <a:r>
              <a:rPr lang="en-US" sz="2000" b="1" dirty="0">
                <a:solidFill>
                  <a:schemeClr val="tx1">
                    <a:lumMod val="65000"/>
                    <a:lumOff val="35000"/>
                  </a:schemeClr>
                </a:solidFill>
              </a:rPr>
              <a:t>@Table </a:t>
            </a:r>
            <a:r>
              <a:rPr lang="en-US" sz="2000" dirty="0">
                <a:solidFill>
                  <a:schemeClr val="tx1">
                    <a:lumMod val="65000"/>
                    <a:lumOff val="35000"/>
                  </a:schemeClr>
                </a:solidFill>
              </a:rPr>
              <a:t>: It specifies the table with which entity class is mapped. By default, entity class is mapped with a table which has same name as the class name. If entity class has to be mapped with a table whose name is different from class name then, this annotation is used. For example, if </a:t>
            </a:r>
            <a:r>
              <a:rPr lang="en-US" sz="2000" dirty="0" err="1">
                <a:solidFill>
                  <a:schemeClr val="tx1">
                    <a:lumMod val="65000"/>
                    <a:lumOff val="35000"/>
                  </a:schemeClr>
                </a:solidFill>
              </a:rPr>
              <a:t>CustomerDetails</a:t>
            </a:r>
            <a:r>
              <a:rPr lang="en-US" sz="2000" dirty="0">
                <a:solidFill>
                  <a:schemeClr val="tx1">
                    <a:lumMod val="65000"/>
                    <a:lumOff val="35000"/>
                  </a:schemeClr>
                </a:solidFill>
              </a:rPr>
              <a:t> class has to be mapped with customer table then the annotation needs to be used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94C84995-A077-525D-4E4C-ED6D53695D4D}"/>
              </a:ext>
            </a:extLst>
          </p:cNvPr>
          <p:cNvSpPr txBox="1"/>
          <p:nvPr/>
        </p:nvSpPr>
        <p:spPr>
          <a:xfrm>
            <a:off x="1069940" y="4148886"/>
            <a:ext cx="9949993" cy="2031325"/>
          </a:xfrm>
          <a:prstGeom prst="rect">
            <a:avLst/>
          </a:prstGeom>
          <a:noFill/>
        </p:spPr>
        <p:txBody>
          <a:bodyPr wrap="square">
            <a:spAutoFit/>
          </a:bodyPr>
          <a:lstStyle/>
          <a:p>
            <a:r>
              <a:rPr lang="en-IN" dirty="0"/>
              <a:t>@Entity</a:t>
            </a:r>
          </a:p>
          <a:p>
            <a:r>
              <a:rPr lang="en-IN" dirty="0"/>
              <a:t>@Table(name="customer")</a:t>
            </a:r>
          </a:p>
          <a:p>
            <a:r>
              <a:rPr lang="en-IN" dirty="0"/>
              <a:t>public class </a:t>
            </a:r>
            <a:r>
              <a:rPr lang="en-IN" dirty="0" err="1"/>
              <a:t>CustomerDetails</a:t>
            </a:r>
            <a:r>
              <a:rPr lang="en-IN" dirty="0"/>
              <a:t> {</a:t>
            </a:r>
          </a:p>
          <a:p>
            <a:r>
              <a:rPr lang="en-IN" dirty="0"/>
              <a:t>    @Id</a:t>
            </a:r>
          </a:p>
          <a:p>
            <a:r>
              <a:rPr lang="en-IN" dirty="0"/>
              <a:t>    private Integer </a:t>
            </a:r>
            <a:r>
              <a:rPr lang="en-IN" dirty="0" err="1"/>
              <a:t>customerId</a:t>
            </a:r>
            <a:r>
              <a:rPr lang="en-IN" dirty="0"/>
              <a:t>;</a:t>
            </a:r>
          </a:p>
          <a:p>
            <a:r>
              <a:rPr lang="en-IN" dirty="0"/>
              <a:t>	//rest of the code</a:t>
            </a:r>
          </a:p>
          <a:p>
            <a:r>
              <a:rPr lang="en-IN" dirty="0"/>
              <a:t>}</a:t>
            </a:r>
          </a:p>
        </p:txBody>
      </p:sp>
    </p:spTree>
    <p:extLst>
      <p:ext uri="{BB962C8B-B14F-4D97-AF65-F5344CB8AC3E}">
        <p14:creationId xmlns:p14="http://schemas.microsoft.com/office/powerpoint/2010/main" val="14565092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B371B7-1D9E-FD94-3F44-443B594643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5C866B8-72D1-60B2-588F-22FDBBCC0B4B}"/>
              </a:ext>
            </a:extLst>
          </p:cNvPr>
          <p:cNvSpPr>
            <a:spLocks noGrp="1"/>
          </p:cNvSpPr>
          <p:nvPr>
            <p:ph type="sldNum" sz="quarter" idx="12"/>
          </p:nvPr>
        </p:nvSpPr>
        <p:spPr/>
        <p:txBody>
          <a:bodyPr/>
          <a:lstStyle/>
          <a:p>
            <a:fld id="{4A777409-9C5A-4B07-8E32-19F22F7D558C}" type="slidenum">
              <a:rPr lang="en-IN" smtClean="0"/>
              <a:t>130</a:t>
            </a:fld>
            <a:endParaRPr lang="en-IN" dirty="0"/>
          </a:p>
        </p:txBody>
      </p:sp>
      <p:sp>
        <p:nvSpPr>
          <p:cNvPr id="5" name="TextBox 4">
            <a:extLst>
              <a:ext uri="{FF2B5EF4-FFF2-40B4-BE49-F238E27FC236}">
                <a16:creationId xmlns:a16="http://schemas.microsoft.com/office/drawing/2014/main" id="{97E80AAB-2B9B-A858-2928-BCBAC716D706}"/>
              </a:ext>
            </a:extLst>
          </p:cNvPr>
          <p:cNvSpPr txBox="1"/>
          <p:nvPr/>
        </p:nvSpPr>
        <p:spPr>
          <a:xfrm>
            <a:off x="989029" y="478113"/>
            <a:ext cx="10364771" cy="707886"/>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4E43D92-4B97-34AD-4918-57119DE8F6E5}"/>
              </a:ext>
            </a:extLst>
          </p:cNvPr>
          <p:cNvSpPr txBox="1"/>
          <p:nvPr/>
        </p:nvSpPr>
        <p:spPr>
          <a:xfrm>
            <a:off x="249810" y="1309855"/>
            <a:ext cx="11354585"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 throws </a:t>
            </a:r>
            <a:r>
              <a:rPr lang="en-IN" dirty="0" err="1"/>
              <a:t>hndBankException</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E866E5FA-7162-B1B3-2B5F-A864B8AFFBAE}"/>
              </a:ext>
            </a:extLst>
          </p:cNvPr>
          <p:cNvSpPr txBox="1"/>
          <p:nvPr/>
        </p:nvSpPr>
        <p:spPr>
          <a:xfrm>
            <a:off x="989028" y="2785916"/>
            <a:ext cx="11011293"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CFF258C-D14A-215B-D28A-FF9198A1BE07}"/>
              </a:ext>
            </a:extLst>
          </p:cNvPr>
          <p:cNvSpPr txBox="1"/>
          <p:nvPr/>
        </p:nvSpPr>
        <p:spPr>
          <a:xfrm>
            <a:off x="70701" y="3399591"/>
            <a:ext cx="12050598" cy="3139321"/>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 throws </a:t>
            </a:r>
            <a:r>
              <a:rPr lang="en-IN" dirty="0" err="1"/>
              <a:t>hndBankException</a:t>
            </a:r>
            <a:r>
              <a:rPr lang="en-IN" dirty="0"/>
              <a:t> {</a:t>
            </a:r>
          </a:p>
          <a:p>
            <a:r>
              <a:rPr lang="en-IN" dirty="0"/>
              <a:t>		return </a:t>
            </a:r>
            <a:r>
              <a:rPr lang="en-IN" dirty="0" err="1"/>
              <a:t>customerRepository.getCustomerdetails</a:t>
            </a:r>
            <a:r>
              <a:rPr lang="en-IN" dirty="0"/>
              <a:t>(</a:t>
            </a:r>
            <a:r>
              <a:rPr lang="en-IN" dirty="0" err="1"/>
              <a:t>customerId</a:t>
            </a:r>
            <a:r>
              <a:rPr lang="en-IN" dirty="0"/>
              <a:t>);</a:t>
            </a:r>
          </a:p>
          <a:p>
            <a:r>
              <a:rPr lang="en-IN" dirty="0"/>
              <a:t>	}	</a:t>
            </a:r>
          </a:p>
          <a:p>
            <a:r>
              <a:rPr lang="en-IN" dirty="0"/>
              <a:t>}</a:t>
            </a:r>
          </a:p>
        </p:txBody>
      </p:sp>
    </p:spTree>
    <p:extLst>
      <p:ext uri="{BB962C8B-B14F-4D97-AF65-F5344CB8AC3E}">
        <p14:creationId xmlns:p14="http://schemas.microsoft.com/office/powerpoint/2010/main" val="348890250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835239-E260-F431-69CE-02DE8A845E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E8E5CF-9A36-CD97-FEB4-D061002F94AC}"/>
              </a:ext>
            </a:extLst>
          </p:cNvPr>
          <p:cNvSpPr>
            <a:spLocks noGrp="1"/>
          </p:cNvSpPr>
          <p:nvPr>
            <p:ph type="sldNum" sz="quarter" idx="12"/>
          </p:nvPr>
        </p:nvSpPr>
        <p:spPr/>
        <p:txBody>
          <a:bodyPr/>
          <a:lstStyle/>
          <a:p>
            <a:fld id="{4A777409-9C5A-4B07-8E32-19F22F7D558C}" type="slidenum">
              <a:rPr lang="en-IN" smtClean="0"/>
              <a:t>131</a:t>
            </a:fld>
            <a:endParaRPr lang="en-IN" dirty="0"/>
          </a:p>
        </p:txBody>
      </p:sp>
      <p:sp>
        <p:nvSpPr>
          <p:cNvPr id="5" name="TextBox 4">
            <a:extLst>
              <a:ext uri="{FF2B5EF4-FFF2-40B4-BE49-F238E27FC236}">
                <a16:creationId xmlns:a16="http://schemas.microsoft.com/office/drawing/2014/main" id="{0FA29279-2484-C8D2-53FB-9DDE30ADB6D0}"/>
              </a:ext>
            </a:extLst>
          </p:cNvPr>
          <p:cNvSpPr txBox="1"/>
          <p:nvPr/>
        </p:nvSpPr>
        <p:spPr>
          <a:xfrm>
            <a:off x="989028" y="541198"/>
            <a:ext cx="8814847" cy="400110"/>
          </a:xfrm>
          <a:prstGeom prst="rect">
            <a:avLst/>
          </a:prstGeom>
          <a:noFill/>
        </p:spPr>
        <p:txBody>
          <a:bodyPr wrap="square">
            <a:spAutoFit/>
          </a:bodyPr>
          <a:lstStyle/>
          <a:p>
            <a:r>
              <a:rPr lang="en-US" sz="2000" b="1" dirty="0">
                <a:solidFill>
                  <a:schemeClr val="tx1">
                    <a:lumMod val="65000"/>
                    <a:lumOff val="35000"/>
                  </a:schemeClr>
                </a:solidFill>
              </a:rPr>
              <a:t>Step 12: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EEE4FDC-6BE3-29E7-E465-9242F29EF34D}"/>
              </a:ext>
            </a:extLst>
          </p:cNvPr>
          <p:cNvSpPr txBox="1"/>
          <p:nvPr/>
        </p:nvSpPr>
        <p:spPr>
          <a:xfrm>
            <a:off x="190107" y="1041617"/>
            <a:ext cx="11811785" cy="5909310"/>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DemoSpringBootJpqlSelectApplication</a:t>
            </a:r>
            <a:r>
              <a:rPr lang="en-IN" sz="1400" dirty="0"/>
              <a:t> implements </a:t>
            </a:r>
            <a:r>
              <a:rPr lang="en-IN" sz="1400" dirty="0" err="1"/>
              <a:t>CommandLineRunner</a:t>
            </a:r>
            <a:r>
              <a:rPr lang="en-IN" sz="1400" dirty="0"/>
              <a:t> {</a:t>
            </a:r>
          </a:p>
          <a:p>
            <a:r>
              <a:rPr lang="en-IN" sz="1400" dirty="0"/>
              <a:t>	private static final Log LOGGER = </a:t>
            </a:r>
            <a:r>
              <a:rPr lang="en-IN" sz="1400" dirty="0" err="1"/>
              <a:t>LogFactory.getLog</a:t>
            </a:r>
            <a:r>
              <a:rPr lang="en-IN" sz="1400" dirty="0"/>
              <a:t>(</a:t>
            </a:r>
            <a:r>
              <a:rPr lang="en-IN" sz="1400" dirty="0" err="1"/>
              <a:t>DemoSpringBootJpqlSelectApplication.class</a:t>
            </a:r>
            <a:r>
              <a:rPr lang="en-IN" sz="1400" dirty="0"/>
              <a:t>);</a:t>
            </a:r>
          </a:p>
          <a:p>
            <a:r>
              <a:rPr lang="en-IN" sz="1400" dirty="0"/>
              <a:t>	@Autowired</a:t>
            </a:r>
          </a:p>
          <a:p>
            <a:r>
              <a:rPr lang="en-IN" sz="1400" dirty="0"/>
              <a:t>	</a:t>
            </a:r>
            <a:r>
              <a:rPr lang="en-IN" sz="1400" dirty="0" err="1"/>
              <a:t>CustomerService</a:t>
            </a:r>
            <a:r>
              <a:rPr lang="en-IN" sz="1400" dirty="0"/>
              <a:t> service;</a:t>
            </a:r>
          </a:p>
          <a:p>
            <a:r>
              <a:rPr lang="en-IN" sz="1400" dirty="0"/>
              <a:t>	@Autowired</a:t>
            </a:r>
          </a:p>
          <a:p>
            <a:r>
              <a:rPr lang="en-IN" sz="1400" dirty="0"/>
              <a:t>	Environment </a:t>
            </a:r>
            <a:r>
              <a:rPr lang="en-IN" sz="1400" dirty="0" err="1"/>
              <a:t>environment</a:t>
            </a:r>
            <a:r>
              <a:rPr lang="en-IN" sz="1400" dirty="0"/>
              <a:t>;</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DemoSpringBootJpqlSelectApplication.class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a:t>
            </a:r>
            <a:r>
              <a:rPr lang="en-IN" sz="1400" dirty="0" err="1"/>
              <a:t>getCustomerdetails</a:t>
            </a:r>
            <a:r>
              <a:rPr lang="en-IN" sz="1400" dirty="0"/>
              <a:t>();</a:t>
            </a:r>
          </a:p>
          <a:p>
            <a:r>
              <a:rPr lang="en-IN" sz="1400" dirty="0"/>
              <a:t>	}</a:t>
            </a:r>
          </a:p>
          <a:p>
            <a:r>
              <a:rPr lang="en-IN" sz="1400" dirty="0"/>
              <a:t>	public void </a:t>
            </a:r>
            <a:r>
              <a:rPr lang="en-IN" sz="1400" dirty="0" err="1"/>
              <a:t>getCustomerdetails</a:t>
            </a:r>
            <a:r>
              <a:rPr lang="en-IN" sz="1400" dirty="0"/>
              <a:t>() {</a:t>
            </a:r>
          </a:p>
          <a:p>
            <a:r>
              <a:rPr lang="en-IN" sz="1400" dirty="0"/>
              <a:t>		try {</a:t>
            </a:r>
          </a:p>
          <a:p>
            <a:r>
              <a:rPr lang="en-IN" sz="1400" dirty="0"/>
              <a:t>			List&lt;</a:t>
            </a:r>
            <a:r>
              <a:rPr lang="en-IN" sz="1400" dirty="0" err="1"/>
              <a:t>CustomerDTO</a:t>
            </a:r>
            <a:r>
              <a:rPr lang="en-IN" sz="1400" dirty="0"/>
              <a:t>&gt; </a:t>
            </a:r>
            <a:r>
              <a:rPr lang="en-IN" sz="1400" dirty="0" err="1"/>
              <a:t>customerDTOs</a:t>
            </a:r>
            <a:r>
              <a:rPr lang="en-IN" sz="1400" dirty="0"/>
              <a:t> = </a:t>
            </a:r>
            <a:r>
              <a:rPr lang="en-IN" sz="1400" dirty="0" err="1"/>
              <a:t>service.getCustomerdetails</a:t>
            </a:r>
            <a:r>
              <a:rPr lang="en-IN" sz="1400" dirty="0"/>
              <a:t>(1001);</a:t>
            </a:r>
          </a:p>
          <a:p>
            <a:r>
              <a:rPr lang="en-IN" sz="1400" dirty="0"/>
              <a:t>			for (</a:t>
            </a:r>
            <a:r>
              <a:rPr lang="en-IN" sz="1400" dirty="0" err="1"/>
              <a:t>CustomerDTO</a:t>
            </a:r>
            <a:r>
              <a:rPr lang="en-IN" sz="1400" dirty="0"/>
              <a:t> </a:t>
            </a:r>
            <a:r>
              <a:rPr lang="en-IN" sz="1400" dirty="0" err="1"/>
              <a:t>customerDTO</a:t>
            </a:r>
            <a:r>
              <a:rPr lang="en-IN" sz="1400" dirty="0"/>
              <a:t> : </a:t>
            </a:r>
            <a:r>
              <a:rPr lang="en-IN" sz="1400" dirty="0" err="1"/>
              <a:t>customerDTOs</a:t>
            </a:r>
            <a:r>
              <a:rPr lang="en-IN" sz="1400" dirty="0"/>
              <a:t>) {</a:t>
            </a:r>
          </a:p>
          <a:p>
            <a:r>
              <a:rPr lang="en-IN" sz="1400" dirty="0"/>
              <a:t>				LOGGER.info(</a:t>
            </a:r>
            <a:r>
              <a:rPr lang="en-IN" sz="1400" dirty="0" err="1"/>
              <a:t>customerDTO</a:t>
            </a:r>
            <a:r>
              <a:rPr lang="en-IN" sz="1400" dirty="0"/>
              <a:t>);</a:t>
            </a:r>
          </a:p>
          <a:p>
            <a:r>
              <a:rPr lang="en-IN" sz="1400" dirty="0"/>
              <a:t>			}</a:t>
            </a:r>
          </a:p>
          <a:p>
            <a:r>
              <a:rPr lang="en-IN" sz="1400" dirty="0"/>
              <a:t>		} catch (Exception e) {</a:t>
            </a:r>
          </a:p>
          <a:p>
            <a:r>
              <a:rPr lang="en-IN" sz="1400" dirty="0"/>
              <a:t>			String message = </a:t>
            </a:r>
            <a:r>
              <a:rPr lang="en-IN" sz="1400" dirty="0" err="1"/>
              <a:t>environment.getProperty</a:t>
            </a:r>
            <a:r>
              <a:rPr lang="en-IN" sz="1400" dirty="0"/>
              <a:t>(</a:t>
            </a:r>
            <a:r>
              <a:rPr lang="en-IN" sz="1400" dirty="0" err="1"/>
              <a:t>e.getMessage</a:t>
            </a:r>
            <a:r>
              <a:rPr lang="en-IN" sz="1400" dirty="0"/>
              <a:t>(),</a:t>
            </a:r>
          </a:p>
          <a:p>
            <a:r>
              <a:rPr lang="en-IN" sz="1400" dirty="0"/>
              <a:t>					"Some exception </a:t>
            </a:r>
            <a:r>
              <a:rPr lang="en-IN" sz="1400" dirty="0" err="1"/>
              <a:t>occured</a:t>
            </a:r>
            <a:r>
              <a:rPr lang="en-IN" sz="1400" dirty="0"/>
              <a:t>. Please check log file for more details!!");</a:t>
            </a:r>
          </a:p>
          <a:p>
            <a:r>
              <a:rPr lang="en-IN" sz="1400" dirty="0"/>
              <a:t>			LOGGER.info(message);</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366222887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91F4F0-73FC-C1EE-C697-7C16C087E2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42AE19-2727-7EC4-0357-7CEDF23560B4}"/>
              </a:ext>
            </a:extLst>
          </p:cNvPr>
          <p:cNvSpPr>
            <a:spLocks noGrp="1"/>
          </p:cNvSpPr>
          <p:nvPr>
            <p:ph type="sldNum" sz="quarter" idx="12"/>
          </p:nvPr>
        </p:nvSpPr>
        <p:spPr/>
        <p:txBody>
          <a:bodyPr/>
          <a:lstStyle/>
          <a:p>
            <a:fld id="{4A777409-9C5A-4B07-8E32-19F22F7D558C}" type="slidenum">
              <a:rPr lang="en-IN" smtClean="0"/>
              <a:t>132</a:t>
            </a:fld>
            <a:endParaRPr lang="en-IN" dirty="0"/>
          </a:p>
        </p:txBody>
      </p:sp>
      <p:sp>
        <p:nvSpPr>
          <p:cNvPr id="5" name="TextBox 4">
            <a:extLst>
              <a:ext uri="{FF2B5EF4-FFF2-40B4-BE49-F238E27FC236}">
                <a16:creationId xmlns:a16="http://schemas.microsoft.com/office/drawing/2014/main" id="{F4FECD39-D645-94C8-2775-20B16F3FE344}"/>
              </a:ext>
            </a:extLst>
          </p:cNvPr>
          <p:cNvSpPr txBox="1"/>
          <p:nvPr/>
        </p:nvSpPr>
        <p:spPr>
          <a:xfrm>
            <a:off x="909686" y="616611"/>
            <a:ext cx="10444114" cy="400110"/>
          </a:xfrm>
          <a:prstGeom prst="rect">
            <a:avLst/>
          </a:prstGeom>
          <a:noFill/>
        </p:spPr>
        <p:txBody>
          <a:bodyPr wrap="square">
            <a:spAutoFit/>
          </a:bodyPr>
          <a:lstStyle/>
          <a:p>
            <a:r>
              <a:rPr lang="en-US" sz="2000" b="1" dirty="0">
                <a:solidFill>
                  <a:schemeClr val="tx1">
                    <a:lumMod val="65000"/>
                    <a:lumOff val="35000"/>
                  </a:schemeClr>
                </a:solidFill>
              </a:rPr>
              <a:t>Step 13:</a:t>
            </a:r>
            <a:r>
              <a:rPr lang="en-US" sz="2000" dirty="0">
                <a:solidFill>
                  <a:schemeClr val="tx1">
                    <a:lumMod val="65000"/>
                    <a:lumOff val="35000"/>
                  </a:schemeClr>
                </a:solidFill>
              </a:rPr>
              <a:t> Execute the application</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7D9F5F8-58E4-D7C3-70DE-8026A4184091}"/>
              </a:ext>
            </a:extLst>
          </p:cNvPr>
          <p:cNvSpPr txBox="1"/>
          <p:nvPr/>
        </p:nvSpPr>
        <p:spPr>
          <a:xfrm>
            <a:off x="98981" y="1044260"/>
            <a:ext cx="6099142" cy="461665"/>
          </a:xfrm>
          <a:prstGeom prst="rect">
            <a:avLst/>
          </a:prstGeom>
          <a:noFill/>
        </p:spPr>
        <p:txBody>
          <a:bodyPr wrap="square">
            <a:spAutoFit/>
          </a:bodyPr>
          <a:lstStyle/>
          <a:p>
            <a:r>
              <a:rPr lang="en-US" sz="2400" b="1" dirty="0"/>
              <a:t>WHERE clause JPQL Operators - Demo </a:t>
            </a:r>
          </a:p>
        </p:txBody>
      </p:sp>
      <p:sp>
        <p:nvSpPr>
          <p:cNvPr id="9" name="TextBox 8">
            <a:extLst>
              <a:ext uri="{FF2B5EF4-FFF2-40B4-BE49-F238E27FC236}">
                <a16:creationId xmlns:a16="http://schemas.microsoft.com/office/drawing/2014/main" id="{B63CB0CA-83A9-6D3E-C687-B5DEF923138F}"/>
              </a:ext>
            </a:extLst>
          </p:cNvPr>
          <p:cNvSpPr txBox="1"/>
          <p:nvPr/>
        </p:nvSpPr>
        <p:spPr>
          <a:xfrm>
            <a:off x="98981" y="1533465"/>
            <a:ext cx="11882487"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WHERE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a:t>
            </a:r>
            <a:r>
              <a:rPr lang="en-IN" sz="2000" dirty="0">
                <a:solidFill>
                  <a:schemeClr val="tx1">
                    <a:lumMod val="65000"/>
                    <a:lumOff val="35000"/>
                  </a:schemeClr>
                </a:solidFill>
              </a:rPr>
              <a:t> 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a:t>
            </a:r>
            <a:r>
              <a:rPr lang="en-IN" sz="2000" dirty="0">
                <a:solidFill>
                  <a:schemeClr val="tx1">
                    <a:lumMod val="65000"/>
                    <a:lumOff val="35000"/>
                  </a:schemeClr>
                </a:solidFill>
              </a:rPr>
              <a:t> 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280309036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CA72D5-3392-0787-39C9-C0364481782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6359A6-534E-BA23-5E84-CBAB8D6EE11F}"/>
              </a:ext>
            </a:extLst>
          </p:cNvPr>
          <p:cNvSpPr>
            <a:spLocks noGrp="1"/>
          </p:cNvSpPr>
          <p:nvPr>
            <p:ph type="sldNum" sz="quarter" idx="12"/>
          </p:nvPr>
        </p:nvSpPr>
        <p:spPr/>
        <p:txBody>
          <a:bodyPr/>
          <a:lstStyle/>
          <a:p>
            <a:fld id="{4A777409-9C5A-4B07-8E32-19F22F7D558C}" type="slidenum">
              <a:rPr lang="en-IN" smtClean="0"/>
              <a:t>133</a:t>
            </a:fld>
            <a:endParaRPr lang="en-IN" dirty="0"/>
          </a:p>
        </p:txBody>
      </p:sp>
      <p:sp>
        <p:nvSpPr>
          <p:cNvPr id="5" name="TextBox 4">
            <a:extLst>
              <a:ext uri="{FF2B5EF4-FFF2-40B4-BE49-F238E27FC236}">
                <a16:creationId xmlns:a16="http://schemas.microsoft.com/office/drawing/2014/main" id="{7ECAD110-E6F8-93B5-21CD-475796F6C686}"/>
              </a:ext>
            </a:extLst>
          </p:cNvPr>
          <p:cNvSpPr txBox="1"/>
          <p:nvPr/>
        </p:nvSpPr>
        <p:spPr>
          <a:xfrm>
            <a:off x="730577" y="636212"/>
            <a:ext cx="10722990"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424C94C2-790C-F72F-0701-E02A24B28B4C}"/>
              </a:ext>
            </a:extLst>
          </p:cNvPr>
          <p:cNvSpPr txBox="1"/>
          <p:nvPr/>
        </p:nvSpPr>
        <p:spPr>
          <a:xfrm>
            <a:off x="188536" y="3429000"/>
            <a:ext cx="11807072"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
        <p:nvSpPr>
          <p:cNvPr id="9" name="TextBox 8">
            <a:extLst>
              <a:ext uri="{FF2B5EF4-FFF2-40B4-BE49-F238E27FC236}">
                <a16:creationId xmlns:a16="http://schemas.microsoft.com/office/drawing/2014/main" id="{A0C45211-7C06-9F52-E4E1-90A1AB66F4B0}"/>
              </a:ext>
            </a:extLst>
          </p:cNvPr>
          <p:cNvSpPr txBox="1"/>
          <p:nvPr/>
        </p:nvSpPr>
        <p:spPr>
          <a:xfrm>
            <a:off x="196392" y="4107125"/>
            <a:ext cx="11995608" cy="2862322"/>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 (</a:t>
            </a:r>
          </a:p>
          <a:p>
            <a:r>
              <a:rPr lang="en-IN" dirty="0"/>
              <a:t>	</a:t>
            </a:r>
            <a:r>
              <a:rPr lang="en-IN" dirty="0" err="1"/>
              <a:t>customer_id</a:t>
            </a:r>
            <a:r>
              <a:rPr lang="en-IN" dirty="0"/>
              <a:t> BIGINT not null,</a:t>
            </a:r>
          </a:p>
          <a:p>
            <a:r>
              <a:rPr lang="en-IN" dirty="0"/>
              <a:t>	</a:t>
            </a:r>
            <a:r>
              <a:rPr lang="en-IN" dirty="0" err="1"/>
              <a:t>email_id</a:t>
            </a:r>
            <a:r>
              <a:rPr lang="en-IN" dirty="0"/>
              <a:t> varchar(20),</a:t>
            </a:r>
          </a:p>
          <a:p>
            <a:r>
              <a:rPr lang="en-IN" dirty="0"/>
              <a:t>	name varchar(20),</a:t>
            </a:r>
          </a:p>
          <a:p>
            <a:r>
              <a:rPr lang="en-IN" dirty="0"/>
              <a:t>	</a:t>
            </a:r>
            <a:r>
              <a:rPr lang="en-IN" dirty="0" err="1"/>
              <a:t>date_of_birth</a:t>
            </a:r>
            <a:r>
              <a:rPr lang="en-IN" dirty="0"/>
              <a:t> date,</a:t>
            </a:r>
          </a:p>
          <a:p>
            <a:r>
              <a:rPr lang="en-IN" dirty="0"/>
              <a:t>	city varchar(10),</a:t>
            </a:r>
          </a:p>
          <a:p>
            <a:r>
              <a:rPr lang="en-IN" dirty="0"/>
              <a:t>	</a:t>
            </a:r>
          </a:p>
        </p:txBody>
      </p:sp>
    </p:spTree>
    <p:extLst>
      <p:ext uri="{BB962C8B-B14F-4D97-AF65-F5344CB8AC3E}">
        <p14:creationId xmlns:p14="http://schemas.microsoft.com/office/powerpoint/2010/main" val="39762064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CA4F0A-6001-A897-4ACB-8813A310E5E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D8402F4-42BE-88FD-C6B3-C65F07709024}"/>
              </a:ext>
            </a:extLst>
          </p:cNvPr>
          <p:cNvSpPr>
            <a:spLocks noGrp="1"/>
          </p:cNvSpPr>
          <p:nvPr>
            <p:ph type="sldNum" sz="quarter" idx="12"/>
          </p:nvPr>
        </p:nvSpPr>
        <p:spPr/>
        <p:txBody>
          <a:bodyPr/>
          <a:lstStyle/>
          <a:p>
            <a:fld id="{4A777409-9C5A-4B07-8E32-19F22F7D558C}" type="slidenum">
              <a:rPr lang="en-IN" smtClean="0"/>
              <a:t>134</a:t>
            </a:fld>
            <a:endParaRPr lang="en-IN" dirty="0"/>
          </a:p>
        </p:txBody>
      </p:sp>
      <p:sp>
        <p:nvSpPr>
          <p:cNvPr id="5" name="TextBox 4">
            <a:extLst>
              <a:ext uri="{FF2B5EF4-FFF2-40B4-BE49-F238E27FC236}">
                <a16:creationId xmlns:a16="http://schemas.microsoft.com/office/drawing/2014/main" id="{F8ECBDBB-26A6-976C-DA11-06EF77425924}"/>
              </a:ext>
            </a:extLst>
          </p:cNvPr>
          <p:cNvSpPr txBox="1"/>
          <p:nvPr/>
        </p:nvSpPr>
        <p:spPr>
          <a:xfrm>
            <a:off x="315013" y="1046650"/>
            <a:ext cx="11657028" cy="2862322"/>
          </a:xfrm>
          <a:prstGeom prst="rect">
            <a:avLst/>
          </a:prstGeom>
          <a:noFill/>
        </p:spPr>
        <p:txBody>
          <a:bodyPr wrap="square">
            <a:spAutoFit/>
          </a:bodyPr>
          <a:lstStyle/>
          <a:p>
            <a:r>
              <a:rPr lang="en-IN" dirty="0"/>
              <a:t>primary key (</a:t>
            </a:r>
            <a:r>
              <a:rPr lang="en-IN" dirty="0" err="1"/>
              <a:t>customer_id</a:t>
            </a:r>
            <a:r>
              <a:rPr lang="en-IN" dirty="0"/>
              <a:t>)</a:t>
            </a:r>
          </a:p>
          <a:p>
            <a:r>
              <a:rPr lang="en-IN" dirty="0"/>
              <a:t>);</a:t>
            </a:r>
          </a:p>
          <a:p>
            <a:r>
              <a:rPr lang="en-IN" dirty="0"/>
              <a:t>INSERT INTO customer VALUES (1001,'steven@hnd.com', 'Steven', '1992-11-29','Seattle');</a:t>
            </a:r>
          </a:p>
          <a:p>
            <a:r>
              <a:rPr lang="en-IN" dirty="0"/>
              <a:t>INSERT INTO customer VALUES (1002,'kevin@hnd.com', 'Kevin','1993-04-30','Vancouver');</a:t>
            </a:r>
          </a:p>
          <a:p>
            <a:r>
              <a:rPr lang="en-IN" dirty="0"/>
              <a:t>INSERT INTO customer VALUES(1003,'john@hnd.com', 'John', '1993-07-29','Yakima');</a:t>
            </a:r>
          </a:p>
          <a:p>
            <a:r>
              <a:rPr lang="en-IN" dirty="0"/>
              <a:t>INSERT INTO customer VALUES (1004,null, 'Chan', '1982-08-11','Vancouver');</a:t>
            </a:r>
          </a:p>
          <a:p>
            <a:r>
              <a:rPr lang="en-IN" dirty="0"/>
              <a:t>INSERT INTO customer VALUES(1005,'jill@hnd.com', 'Jill', '1990-01-01','Vancouver');</a:t>
            </a:r>
          </a:p>
          <a:p>
            <a:r>
              <a:rPr lang="en-IN" dirty="0"/>
              <a:t>INSERT INTO customer VALUES(1006,'jack@hnd.com', 'Jack', '1996-07-28','Seattle');</a:t>
            </a:r>
          </a:p>
          <a:p>
            <a:r>
              <a:rPr lang="en-IN" dirty="0"/>
              <a:t>select * from customer;</a:t>
            </a:r>
          </a:p>
          <a:p>
            <a:r>
              <a:rPr lang="en-IN" dirty="0"/>
              <a:t>commit;</a:t>
            </a:r>
          </a:p>
        </p:txBody>
      </p:sp>
      <p:sp>
        <p:nvSpPr>
          <p:cNvPr id="7" name="TextBox 6">
            <a:extLst>
              <a:ext uri="{FF2B5EF4-FFF2-40B4-BE49-F238E27FC236}">
                <a16:creationId xmlns:a16="http://schemas.microsoft.com/office/drawing/2014/main" id="{AD6C682B-1F87-3317-59FD-D3C0A368A588}"/>
              </a:ext>
            </a:extLst>
          </p:cNvPr>
          <p:cNvSpPr txBox="1"/>
          <p:nvPr/>
        </p:nvSpPr>
        <p:spPr>
          <a:xfrm>
            <a:off x="212103" y="4088579"/>
            <a:ext cx="11759938"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265A56C-354D-F390-EE2B-2546ED511AA7}"/>
              </a:ext>
            </a:extLst>
          </p:cNvPr>
          <p:cNvSpPr txBox="1"/>
          <p:nvPr/>
        </p:nvSpPr>
        <p:spPr>
          <a:xfrm>
            <a:off x="315013" y="4488689"/>
            <a:ext cx="11979897" cy="2585323"/>
          </a:xfrm>
          <a:prstGeom prst="rect">
            <a:avLst/>
          </a:prstGeom>
          <a:noFill/>
        </p:spPr>
        <p:txBody>
          <a:bodyPr wrap="square">
            <a:spAutoFit/>
          </a:bodyPr>
          <a:lstStyle/>
          <a:p>
            <a:r>
              <a:rPr lang="en-IN" dirty="0"/>
              <a:t>public class </a:t>
            </a:r>
            <a:r>
              <a:rPr lang="en-IN" dirty="0" err="1"/>
              <a:t>CustomerDTO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a:t>
            </a:r>
          </a:p>
          <a:p>
            <a:r>
              <a:rPr lang="en-IN" dirty="0"/>
              <a:t>	</a:t>
            </a:r>
          </a:p>
        </p:txBody>
      </p:sp>
    </p:spTree>
    <p:extLst>
      <p:ext uri="{BB962C8B-B14F-4D97-AF65-F5344CB8AC3E}">
        <p14:creationId xmlns:p14="http://schemas.microsoft.com/office/powerpoint/2010/main" val="17933506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17432E-D90B-1A1C-96EE-08C57DDA82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BE791F-4B28-8196-6BF5-79AB17C7ECE2}"/>
              </a:ext>
            </a:extLst>
          </p:cNvPr>
          <p:cNvSpPr>
            <a:spLocks noGrp="1"/>
          </p:cNvSpPr>
          <p:nvPr>
            <p:ph type="sldNum" sz="quarter" idx="12"/>
          </p:nvPr>
        </p:nvSpPr>
        <p:spPr/>
        <p:txBody>
          <a:bodyPr/>
          <a:lstStyle/>
          <a:p>
            <a:fld id="{4A777409-9C5A-4B07-8E32-19F22F7D558C}" type="slidenum">
              <a:rPr lang="en-IN" smtClean="0"/>
              <a:t>135</a:t>
            </a:fld>
            <a:endParaRPr lang="en-IN" dirty="0"/>
          </a:p>
        </p:txBody>
      </p:sp>
      <p:sp>
        <p:nvSpPr>
          <p:cNvPr id="5" name="TextBox 4">
            <a:extLst>
              <a:ext uri="{FF2B5EF4-FFF2-40B4-BE49-F238E27FC236}">
                <a16:creationId xmlns:a16="http://schemas.microsoft.com/office/drawing/2014/main" id="{CE2A6A90-3B3E-787B-D521-D7B828AB3712}"/>
              </a:ext>
            </a:extLst>
          </p:cNvPr>
          <p:cNvSpPr txBox="1"/>
          <p:nvPr/>
        </p:nvSpPr>
        <p:spPr>
          <a:xfrm>
            <a:off x="838200" y="635546"/>
            <a:ext cx="12022318" cy="6186309"/>
          </a:xfrm>
          <a:prstGeom prst="rect">
            <a:avLst/>
          </a:prstGeom>
          <a:noFill/>
        </p:spPr>
        <p:txBody>
          <a:bodyPr wrap="square">
            <a:spAutoFit/>
          </a:bodyPr>
          <a:lstStyle/>
          <a:p>
            <a:r>
              <a:rPr lang="en-IN" dirty="0"/>
              <a:t>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7442088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D247D7-923E-A324-4DED-8D6D68DE17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6CCAF7-DD14-FCEE-100F-D151BE6CA5E6}"/>
              </a:ext>
            </a:extLst>
          </p:cNvPr>
          <p:cNvSpPr>
            <a:spLocks noGrp="1"/>
          </p:cNvSpPr>
          <p:nvPr>
            <p:ph type="sldNum" sz="quarter" idx="12"/>
          </p:nvPr>
        </p:nvSpPr>
        <p:spPr/>
        <p:txBody>
          <a:bodyPr/>
          <a:lstStyle/>
          <a:p>
            <a:fld id="{4A777409-9C5A-4B07-8E32-19F22F7D558C}" type="slidenum">
              <a:rPr lang="en-IN" smtClean="0"/>
              <a:t>136</a:t>
            </a:fld>
            <a:endParaRPr lang="en-IN" dirty="0"/>
          </a:p>
        </p:txBody>
      </p:sp>
      <p:sp>
        <p:nvSpPr>
          <p:cNvPr id="5" name="TextBox 4">
            <a:extLst>
              <a:ext uri="{FF2B5EF4-FFF2-40B4-BE49-F238E27FC236}">
                <a16:creationId xmlns:a16="http://schemas.microsoft.com/office/drawing/2014/main" id="{BB20CFC7-E622-7E6A-ECCE-016FBBADB820}"/>
              </a:ext>
            </a:extLst>
          </p:cNvPr>
          <p:cNvSpPr txBox="1"/>
          <p:nvPr/>
        </p:nvSpPr>
        <p:spPr>
          <a:xfrm>
            <a:off x="463484" y="1028343"/>
            <a:ext cx="11265031" cy="4801314"/>
          </a:xfrm>
          <a:prstGeom prst="rect">
            <a:avLst/>
          </a:prstGeom>
          <a:noFill/>
        </p:spPr>
        <p:txBody>
          <a:bodyPr wrap="square">
            <a:spAutoFit/>
          </a:bodyPr>
          <a:lstStyle/>
          <a:p>
            <a:r>
              <a:rPr lang="en-IN" dirty="0"/>
              <a:t>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		</a:t>
            </a:r>
          </a:p>
          <a:p>
            <a:r>
              <a:rPr lang="en-IN" dirty="0"/>
              <a:t>}</a:t>
            </a:r>
          </a:p>
        </p:txBody>
      </p:sp>
    </p:spTree>
    <p:extLst>
      <p:ext uri="{BB962C8B-B14F-4D97-AF65-F5344CB8AC3E}">
        <p14:creationId xmlns:p14="http://schemas.microsoft.com/office/powerpoint/2010/main" val="11067713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89DA12-D62D-810B-6B23-8019FE395D9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E97F830-7617-AC7A-585F-0B809023AAA3}"/>
              </a:ext>
            </a:extLst>
          </p:cNvPr>
          <p:cNvSpPr>
            <a:spLocks noGrp="1"/>
          </p:cNvSpPr>
          <p:nvPr>
            <p:ph type="sldNum" sz="quarter" idx="12"/>
          </p:nvPr>
        </p:nvSpPr>
        <p:spPr/>
        <p:txBody>
          <a:bodyPr/>
          <a:lstStyle/>
          <a:p>
            <a:fld id="{4A777409-9C5A-4B07-8E32-19F22F7D558C}" type="slidenum">
              <a:rPr lang="en-IN" smtClean="0"/>
              <a:t>137</a:t>
            </a:fld>
            <a:endParaRPr lang="en-IN" dirty="0"/>
          </a:p>
        </p:txBody>
      </p:sp>
      <p:sp>
        <p:nvSpPr>
          <p:cNvPr id="5" name="TextBox 4">
            <a:extLst>
              <a:ext uri="{FF2B5EF4-FFF2-40B4-BE49-F238E27FC236}">
                <a16:creationId xmlns:a16="http://schemas.microsoft.com/office/drawing/2014/main" id="{54A3CF9B-08D2-A3E3-B439-90567F6A72FB}"/>
              </a:ext>
            </a:extLst>
          </p:cNvPr>
          <p:cNvSpPr txBox="1"/>
          <p:nvPr/>
        </p:nvSpPr>
        <p:spPr>
          <a:xfrm>
            <a:off x="862552" y="572380"/>
            <a:ext cx="10223369"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A884741-5C7C-733C-2BFC-C8C6FB8CDA63}"/>
              </a:ext>
            </a:extLst>
          </p:cNvPr>
          <p:cNvSpPr txBox="1"/>
          <p:nvPr/>
        </p:nvSpPr>
        <p:spPr>
          <a:xfrm>
            <a:off x="272591" y="890670"/>
            <a:ext cx="11802359" cy="590931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37172676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56E472-AC2C-568B-24EC-0CBECDDBB1C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AB83B0-212B-1C11-B5B0-CA0BF32B1E03}"/>
              </a:ext>
            </a:extLst>
          </p:cNvPr>
          <p:cNvSpPr>
            <a:spLocks noGrp="1"/>
          </p:cNvSpPr>
          <p:nvPr>
            <p:ph type="sldNum" sz="quarter" idx="12"/>
          </p:nvPr>
        </p:nvSpPr>
        <p:spPr/>
        <p:txBody>
          <a:bodyPr/>
          <a:lstStyle/>
          <a:p>
            <a:fld id="{4A777409-9C5A-4B07-8E32-19F22F7D558C}" type="slidenum">
              <a:rPr lang="en-IN" smtClean="0"/>
              <a:t>138</a:t>
            </a:fld>
            <a:endParaRPr lang="en-IN" dirty="0"/>
          </a:p>
        </p:txBody>
      </p:sp>
      <p:sp>
        <p:nvSpPr>
          <p:cNvPr id="5" name="TextBox 4">
            <a:extLst>
              <a:ext uri="{FF2B5EF4-FFF2-40B4-BE49-F238E27FC236}">
                <a16:creationId xmlns:a16="http://schemas.microsoft.com/office/drawing/2014/main" id="{B5936C13-CCDC-9F9E-CB7E-4C072E27030D}"/>
              </a:ext>
            </a:extLst>
          </p:cNvPr>
          <p:cNvSpPr txBox="1"/>
          <p:nvPr/>
        </p:nvSpPr>
        <p:spPr>
          <a:xfrm>
            <a:off x="838200" y="487645"/>
            <a:ext cx="10515600" cy="5355312"/>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a:t>
            </a:r>
          </a:p>
        </p:txBody>
      </p:sp>
    </p:spTree>
    <p:extLst>
      <p:ext uri="{BB962C8B-B14F-4D97-AF65-F5344CB8AC3E}">
        <p14:creationId xmlns:p14="http://schemas.microsoft.com/office/powerpoint/2010/main" val="161358955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CA617E-94FD-0E0C-879B-A2E65B821BA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B6761A-5C61-CB38-58B7-0EA0D99A6F3C}"/>
              </a:ext>
            </a:extLst>
          </p:cNvPr>
          <p:cNvSpPr>
            <a:spLocks noGrp="1"/>
          </p:cNvSpPr>
          <p:nvPr>
            <p:ph type="sldNum" sz="quarter" idx="12"/>
          </p:nvPr>
        </p:nvSpPr>
        <p:spPr/>
        <p:txBody>
          <a:bodyPr/>
          <a:lstStyle/>
          <a:p>
            <a:fld id="{4A777409-9C5A-4B07-8E32-19F22F7D558C}" type="slidenum">
              <a:rPr lang="en-IN" smtClean="0"/>
              <a:t>139</a:t>
            </a:fld>
            <a:endParaRPr lang="en-IN" dirty="0"/>
          </a:p>
        </p:txBody>
      </p:sp>
      <p:sp>
        <p:nvSpPr>
          <p:cNvPr id="5" name="TextBox 4">
            <a:extLst>
              <a:ext uri="{FF2B5EF4-FFF2-40B4-BE49-F238E27FC236}">
                <a16:creationId xmlns:a16="http://schemas.microsoft.com/office/drawing/2014/main" id="{721012BD-203C-5122-8CFF-04CA87714EA4}"/>
              </a:ext>
            </a:extLst>
          </p:cNvPr>
          <p:cNvSpPr txBox="1"/>
          <p:nvPr/>
        </p:nvSpPr>
        <p:spPr>
          <a:xfrm>
            <a:off x="169683" y="906739"/>
            <a:ext cx="12192000" cy="5632311"/>
          </a:xfrm>
          <a:prstGeom prst="rect">
            <a:avLst/>
          </a:prstGeom>
          <a:noFill/>
        </p:spPr>
        <p:txBody>
          <a:bodyPr wrap="square">
            <a:spAutoFit/>
          </a:bodyPr>
          <a:lstStyle/>
          <a:p>
            <a:r>
              <a:rPr lang="en-IN" sz="1200" dirty="0"/>
              <a:t>@Override</a:t>
            </a:r>
          </a:p>
          <a:p>
            <a:r>
              <a:rPr lang="en-IN" sz="1200" dirty="0"/>
              <a:t>	public int </a:t>
            </a:r>
            <a:r>
              <a:rPr lang="en-IN" sz="1200" dirty="0" err="1"/>
              <a:t>hashCode</a:t>
            </a:r>
            <a:r>
              <a:rPr lang="en-IN" sz="1200" dirty="0"/>
              <a:t>() {</a:t>
            </a:r>
          </a:p>
          <a:p>
            <a:r>
              <a:rPr lang="en-IN" sz="1200" dirty="0"/>
              <a:t>		final int prime = 31;</a:t>
            </a:r>
          </a:p>
          <a:p>
            <a:r>
              <a:rPr lang="en-IN" sz="1200" dirty="0"/>
              <a:t>		int result = 1;</a:t>
            </a:r>
          </a:p>
          <a:p>
            <a:r>
              <a:rPr lang="en-IN" sz="1200" dirty="0"/>
              <a:t>		result = prime * result + ((</a:t>
            </a:r>
            <a:r>
              <a:rPr lang="en-IN" sz="1200" dirty="0" err="1"/>
              <a:t>this.getCustomerId</a:t>
            </a:r>
            <a:r>
              <a:rPr lang="en-IN" sz="1200" dirty="0"/>
              <a:t>() == null) ? 0 : </a:t>
            </a:r>
            <a:r>
              <a:rPr lang="en-IN" sz="1200" dirty="0" err="1"/>
              <a:t>this.getCustomerId</a:t>
            </a:r>
            <a:r>
              <a:rPr lang="en-IN" sz="1200" dirty="0"/>
              <a:t>().</a:t>
            </a:r>
            <a:r>
              <a:rPr lang="en-IN" sz="1200" dirty="0" err="1"/>
              <a:t>hashCode</a:t>
            </a:r>
            <a:r>
              <a:rPr lang="en-IN" sz="1200" dirty="0"/>
              <a:t>());</a:t>
            </a:r>
          </a:p>
          <a:p>
            <a:r>
              <a:rPr lang="en-IN" sz="1200" dirty="0"/>
              <a:t>		return result;</a:t>
            </a:r>
          </a:p>
          <a:p>
            <a:r>
              <a:rPr lang="en-IN" sz="1200" dirty="0"/>
              <a:t>	}</a:t>
            </a:r>
          </a:p>
          <a:p>
            <a:r>
              <a:rPr lang="en-IN" sz="1200" dirty="0"/>
              <a:t>	@Override</a:t>
            </a:r>
          </a:p>
          <a:p>
            <a:r>
              <a:rPr lang="en-IN" sz="1200" dirty="0"/>
              <a:t>	public </a:t>
            </a:r>
            <a:r>
              <a:rPr lang="en-IN" sz="1200" dirty="0" err="1"/>
              <a:t>boolean</a:t>
            </a:r>
            <a:r>
              <a:rPr lang="en-IN" sz="1200" dirty="0"/>
              <a:t> equals(Object </a:t>
            </a:r>
            <a:r>
              <a:rPr lang="en-IN" sz="1200" dirty="0" err="1"/>
              <a:t>obj</a:t>
            </a:r>
            <a:r>
              <a:rPr lang="en-IN" sz="1200" dirty="0"/>
              <a:t>) {</a:t>
            </a:r>
          </a:p>
          <a:p>
            <a:r>
              <a:rPr lang="en-IN" sz="1200" dirty="0"/>
              <a:t>		if (this == </a:t>
            </a:r>
            <a:r>
              <a:rPr lang="en-IN" sz="1200" dirty="0" err="1"/>
              <a:t>obj</a:t>
            </a:r>
            <a:r>
              <a:rPr lang="en-IN" sz="1200" dirty="0"/>
              <a:t>)</a:t>
            </a:r>
          </a:p>
          <a:p>
            <a:r>
              <a:rPr lang="en-IN" sz="1200" dirty="0"/>
              <a:t>			return true;</a:t>
            </a:r>
          </a:p>
          <a:p>
            <a:r>
              <a:rPr lang="en-IN" sz="1200" dirty="0"/>
              <a:t>		if (</a:t>
            </a:r>
            <a:r>
              <a:rPr lang="en-IN" sz="1200" dirty="0" err="1"/>
              <a:t>obj</a:t>
            </a:r>
            <a:r>
              <a:rPr lang="en-IN" sz="1200" dirty="0"/>
              <a:t> == null)</a:t>
            </a:r>
          </a:p>
          <a:p>
            <a:r>
              <a:rPr lang="en-IN" sz="1200" dirty="0"/>
              <a:t>			return false;</a:t>
            </a:r>
          </a:p>
          <a:p>
            <a:r>
              <a:rPr lang="en-IN" sz="1200" dirty="0"/>
              <a:t>		if (</a:t>
            </a:r>
            <a:r>
              <a:rPr lang="en-IN" sz="1200" dirty="0" err="1"/>
              <a:t>getClass</a:t>
            </a:r>
            <a:r>
              <a:rPr lang="en-IN" sz="1200" dirty="0"/>
              <a:t>() != </a:t>
            </a:r>
            <a:r>
              <a:rPr lang="en-IN" sz="1200" dirty="0" err="1"/>
              <a:t>obj.getClass</a:t>
            </a:r>
            <a:r>
              <a:rPr lang="en-IN" sz="1200" dirty="0"/>
              <a:t>())</a:t>
            </a:r>
          </a:p>
          <a:p>
            <a:r>
              <a:rPr lang="en-IN" sz="1200" dirty="0"/>
              <a:t>			return false;</a:t>
            </a:r>
          </a:p>
          <a:p>
            <a:r>
              <a:rPr lang="en-IN" sz="1200" dirty="0"/>
              <a:t>		Customer other = (Customer) </a:t>
            </a:r>
            <a:r>
              <a:rPr lang="en-IN" sz="1200" dirty="0" err="1"/>
              <a:t>obj</a:t>
            </a:r>
            <a:r>
              <a:rPr lang="en-IN" sz="1200" dirty="0"/>
              <a:t>;</a:t>
            </a:r>
          </a:p>
          <a:p>
            <a:r>
              <a:rPr lang="en-IN" sz="1200" dirty="0"/>
              <a:t>		if (</a:t>
            </a:r>
            <a:r>
              <a:rPr lang="en-IN" sz="1200" dirty="0" err="1"/>
              <a:t>this.getCustomerId</a:t>
            </a:r>
            <a:r>
              <a:rPr lang="en-IN" sz="1200" dirty="0"/>
              <a:t>() == null) {</a:t>
            </a:r>
          </a:p>
          <a:p>
            <a:r>
              <a:rPr lang="en-IN" sz="1200" dirty="0"/>
              <a:t>			if (</a:t>
            </a:r>
            <a:r>
              <a:rPr lang="en-IN" sz="1200" dirty="0" err="1"/>
              <a:t>other.getCustomerId</a:t>
            </a:r>
            <a:r>
              <a:rPr lang="en-IN" sz="1200" dirty="0"/>
              <a:t>() != null)</a:t>
            </a:r>
          </a:p>
          <a:p>
            <a:r>
              <a:rPr lang="en-IN" sz="1200" dirty="0"/>
              <a:t>				return false;</a:t>
            </a:r>
          </a:p>
          <a:p>
            <a:r>
              <a:rPr lang="en-IN" sz="1200" dirty="0"/>
              <a:t>		} </a:t>
            </a:r>
          </a:p>
          <a:p>
            <a:r>
              <a:rPr lang="en-IN" sz="1200" dirty="0"/>
              <a:t>		else if (!</a:t>
            </a:r>
            <a:r>
              <a:rPr lang="en-IN" sz="1200" dirty="0" err="1"/>
              <a:t>this.getCustomerId</a:t>
            </a:r>
            <a:r>
              <a:rPr lang="en-IN" sz="1200" dirty="0"/>
              <a:t>().equals(</a:t>
            </a:r>
            <a:r>
              <a:rPr lang="en-IN" sz="1200" dirty="0" err="1"/>
              <a:t>other.getCustomerId</a:t>
            </a:r>
            <a:r>
              <a:rPr lang="en-IN" sz="1200" dirty="0"/>
              <a:t>()))</a:t>
            </a:r>
          </a:p>
          <a:p>
            <a:r>
              <a:rPr lang="en-IN" sz="1200" dirty="0"/>
              <a:t>			return false;</a:t>
            </a:r>
          </a:p>
          <a:p>
            <a:r>
              <a:rPr lang="en-IN" sz="1200" dirty="0"/>
              <a:t>		return true;</a:t>
            </a:r>
          </a:p>
          <a:p>
            <a:r>
              <a:rPr lang="en-IN" sz="1200" dirty="0"/>
              <a:t>	}</a:t>
            </a:r>
          </a:p>
          <a:p>
            <a:r>
              <a:rPr lang="en-IN" sz="1200" dirty="0"/>
              <a:t>	@Override</a:t>
            </a:r>
          </a:p>
          <a:p>
            <a:r>
              <a:rPr lang="en-IN" sz="1200" dirty="0"/>
              <a:t>	public String </a:t>
            </a:r>
            <a:r>
              <a:rPr lang="en-IN" sz="1200" dirty="0" err="1"/>
              <a:t>toString</a:t>
            </a:r>
            <a:r>
              <a:rPr lang="en-IN" sz="1200" dirty="0"/>
              <a:t>() {</a:t>
            </a:r>
          </a:p>
          <a:p>
            <a:r>
              <a:rPr lang="en-IN" sz="1200" dirty="0"/>
              <a:t>		return "Customer [</a:t>
            </a:r>
            <a:r>
              <a:rPr lang="en-IN" sz="1200" dirty="0" err="1"/>
              <a:t>customerId</a:t>
            </a:r>
            <a:r>
              <a:rPr lang="en-IN" sz="1200" dirty="0"/>
              <a:t>=" + </a:t>
            </a:r>
            <a:r>
              <a:rPr lang="en-IN" sz="1200" dirty="0" err="1"/>
              <a:t>customerId</a:t>
            </a:r>
            <a:r>
              <a:rPr lang="en-IN" sz="1200" dirty="0"/>
              <a:t> + ", </a:t>
            </a:r>
            <a:r>
              <a:rPr lang="en-IN" sz="1200" dirty="0" err="1"/>
              <a:t>emailId</a:t>
            </a:r>
            <a:r>
              <a:rPr lang="en-IN" sz="1200" dirty="0"/>
              <a:t>=" + </a:t>
            </a:r>
            <a:r>
              <a:rPr lang="en-IN" sz="1200" dirty="0" err="1"/>
              <a:t>emailId</a:t>
            </a:r>
            <a:r>
              <a:rPr lang="en-IN" sz="1200" dirty="0"/>
              <a:t> + ", name=" + name + ", </a:t>
            </a:r>
            <a:r>
              <a:rPr lang="en-IN" sz="1200" dirty="0" err="1"/>
              <a:t>dateOfBirth</a:t>
            </a:r>
            <a:r>
              <a:rPr lang="en-IN" sz="1200" dirty="0"/>
              <a:t>="</a:t>
            </a:r>
          </a:p>
          <a:p>
            <a:r>
              <a:rPr lang="en-IN" sz="1200" dirty="0"/>
              <a:t>				+ </a:t>
            </a:r>
            <a:r>
              <a:rPr lang="en-IN" sz="1200" dirty="0" err="1"/>
              <a:t>dateOfBirth</a:t>
            </a:r>
            <a:r>
              <a:rPr lang="en-IN" sz="1200" dirty="0"/>
              <a:t> + ", city=" + city + "]";</a:t>
            </a:r>
          </a:p>
          <a:p>
            <a:r>
              <a:rPr lang="en-IN" sz="1200" dirty="0"/>
              <a:t>	}</a:t>
            </a:r>
          </a:p>
          <a:p>
            <a:r>
              <a:rPr lang="en-IN" sz="1200" dirty="0"/>
              <a:t>}</a:t>
            </a:r>
          </a:p>
        </p:txBody>
      </p:sp>
    </p:spTree>
    <p:extLst>
      <p:ext uri="{BB962C8B-B14F-4D97-AF65-F5344CB8AC3E}">
        <p14:creationId xmlns:p14="http://schemas.microsoft.com/office/powerpoint/2010/main" val="3971256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D94CC0-C7CE-3C03-339C-672C2C9647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C31FD6-B963-AEB1-79A3-5B2DDA5CB311}"/>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2B960CDE-F4A4-4BF5-BC05-9B5EE3FFAC26}"/>
              </a:ext>
            </a:extLst>
          </p:cNvPr>
          <p:cNvSpPr txBox="1"/>
          <p:nvPr/>
        </p:nvSpPr>
        <p:spPr>
          <a:xfrm>
            <a:off x="976852" y="662309"/>
            <a:ext cx="10238295" cy="1631216"/>
          </a:xfrm>
          <a:prstGeom prst="rect">
            <a:avLst/>
          </a:prstGeom>
          <a:noFill/>
        </p:spPr>
        <p:txBody>
          <a:bodyPr wrap="square">
            <a:spAutoFit/>
          </a:bodyPr>
          <a:lstStyle/>
          <a:p>
            <a:r>
              <a:rPr lang="en-US" sz="2000" b="1" dirty="0">
                <a:solidFill>
                  <a:schemeClr val="tx1">
                    <a:lumMod val="65000"/>
                    <a:lumOff val="35000"/>
                  </a:schemeClr>
                </a:solidFill>
              </a:rPr>
              <a:t>@Column </a:t>
            </a:r>
            <a:r>
              <a:rPr lang="en-US" sz="2000" dirty="0">
                <a:solidFill>
                  <a:schemeClr val="tx1">
                    <a:lumMod val="65000"/>
                    <a:lumOff val="35000"/>
                  </a:schemeClr>
                </a:solidFill>
              </a:rPr>
              <a:t>: It specifies the name of column in table with which attribute in entity class is mapped. By default, column name is mapped with a column which has same name as the attribute name. If attribute name is different from column name, then this annotation is used. For example, if </a:t>
            </a:r>
            <a:r>
              <a:rPr lang="en-US" sz="2000" dirty="0" err="1">
                <a:solidFill>
                  <a:schemeClr val="tx1">
                    <a:lumMod val="65000"/>
                    <a:lumOff val="35000"/>
                  </a:schemeClr>
                </a:solidFill>
              </a:rPr>
              <a:t>customerId</a:t>
            </a:r>
            <a:r>
              <a:rPr lang="en-US" sz="2000" dirty="0">
                <a:solidFill>
                  <a:schemeClr val="tx1">
                    <a:lumMod val="65000"/>
                    <a:lumOff val="35000"/>
                  </a:schemeClr>
                </a:solidFill>
              </a:rPr>
              <a:t> is to be mapped to </a:t>
            </a:r>
            <a:r>
              <a:rPr lang="en-US" sz="2000" dirty="0" err="1">
                <a:solidFill>
                  <a:schemeClr val="tx1">
                    <a:lumMod val="65000"/>
                    <a:lumOff val="35000"/>
                  </a:schemeClr>
                </a:solidFill>
              </a:rPr>
              <a:t>customer_id</a:t>
            </a:r>
            <a:r>
              <a:rPr lang="en-US" sz="2000" dirty="0">
                <a:solidFill>
                  <a:schemeClr val="tx1">
                    <a:lumMod val="65000"/>
                    <a:lumOff val="35000"/>
                  </a:schemeClr>
                </a:solidFill>
              </a:rPr>
              <a:t> column, then the annotation needs to be used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811D808-1487-FA60-C5D9-312F5EDD89C5}"/>
              </a:ext>
            </a:extLst>
          </p:cNvPr>
          <p:cNvSpPr txBox="1"/>
          <p:nvPr/>
        </p:nvSpPr>
        <p:spPr>
          <a:xfrm>
            <a:off x="334651" y="2635413"/>
            <a:ext cx="11420573" cy="2308324"/>
          </a:xfrm>
          <a:prstGeom prst="rect">
            <a:avLst/>
          </a:prstGeom>
          <a:noFill/>
        </p:spPr>
        <p:txBody>
          <a:bodyPr wrap="square">
            <a:spAutoFit/>
          </a:bodyPr>
          <a:lstStyle/>
          <a:p>
            <a:r>
              <a:rPr lang="en-IN" dirty="0"/>
              <a:t>@Entity</a:t>
            </a:r>
          </a:p>
          <a:p>
            <a:r>
              <a:rPr lang="en-IN" dirty="0"/>
              <a:t>@Table(name="customer")</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//rest of the code</a:t>
            </a:r>
          </a:p>
          <a:p>
            <a:r>
              <a:rPr lang="en-IN" dirty="0"/>
              <a:t>}</a:t>
            </a:r>
          </a:p>
        </p:txBody>
      </p:sp>
      <p:sp>
        <p:nvSpPr>
          <p:cNvPr id="9" name="TextBox 8">
            <a:extLst>
              <a:ext uri="{FF2B5EF4-FFF2-40B4-BE49-F238E27FC236}">
                <a16:creationId xmlns:a16="http://schemas.microsoft.com/office/drawing/2014/main" id="{FBCAF6F2-81EA-2F22-C797-D882DE2BAB61}"/>
              </a:ext>
            </a:extLst>
          </p:cNvPr>
          <p:cNvSpPr txBox="1"/>
          <p:nvPr/>
        </p:nvSpPr>
        <p:spPr>
          <a:xfrm>
            <a:off x="976852" y="5125293"/>
            <a:ext cx="10778372" cy="1015663"/>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@Transient </a:t>
            </a:r>
            <a:r>
              <a:rPr lang="en-US" sz="2000" dirty="0">
                <a:solidFill>
                  <a:schemeClr val="tx1">
                    <a:lumMod val="65000"/>
                    <a:lumOff val="35000"/>
                  </a:schemeClr>
                </a:solidFill>
                <a:effectLst/>
              </a:rPr>
              <a:t>: It specifies the attributes which are not stored in table.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the CUSTOMER table given below and its corresponding Customer entity class :</a:t>
            </a:r>
          </a:p>
        </p:txBody>
      </p:sp>
    </p:spTree>
    <p:extLst>
      <p:ext uri="{BB962C8B-B14F-4D97-AF65-F5344CB8AC3E}">
        <p14:creationId xmlns:p14="http://schemas.microsoft.com/office/powerpoint/2010/main" val="364038554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6BA811-66C8-6BF8-5E88-F9E2E80F706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1A396A-5D3A-B522-3889-7739DA8FF90C}"/>
              </a:ext>
            </a:extLst>
          </p:cNvPr>
          <p:cNvSpPr>
            <a:spLocks noGrp="1"/>
          </p:cNvSpPr>
          <p:nvPr>
            <p:ph type="sldNum" sz="quarter" idx="12"/>
          </p:nvPr>
        </p:nvSpPr>
        <p:spPr/>
        <p:txBody>
          <a:bodyPr/>
          <a:lstStyle/>
          <a:p>
            <a:fld id="{4A777409-9C5A-4B07-8E32-19F22F7D558C}" type="slidenum">
              <a:rPr lang="en-IN" smtClean="0"/>
              <a:t>140</a:t>
            </a:fld>
            <a:endParaRPr lang="en-IN" dirty="0"/>
          </a:p>
        </p:txBody>
      </p:sp>
      <p:sp>
        <p:nvSpPr>
          <p:cNvPr id="5" name="TextBox 4">
            <a:extLst>
              <a:ext uri="{FF2B5EF4-FFF2-40B4-BE49-F238E27FC236}">
                <a16:creationId xmlns:a16="http://schemas.microsoft.com/office/drawing/2014/main" id="{60C86ED2-C050-C33C-D4CB-27AE7564444E}"/>
              </a:ext>
            </a:extLst>
          </p:cNvPr>
          <p:cNvSpPr txBox="1"/>
          <p:nvPr/>
        </p:nvSpPr>
        <p:spPr>
          <a:xfrm>
            <a:off x="871979" y="534673"/>
            <a:ext cx="10374198"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31E1915-7A8D-C870-794E-D26E7C11F936}"/>
              </a:ext>
            </a:extLst>
          </p:cNvPr>
          <p:cNvSpPr txBox="1"/>
          <p:nvPr/>
        </p:nvSpPr>
        <p:spPr>
          <a:xfrm>
            <a:off x="306370" y="1102465"/>
            <a:ext cx="11047429"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8ACBF27E-0FAA-AE24-AE33-07F3A18F50B0}"/>
              </a:ext>
            </a:extLst>
          </p:cNvPr>
          <p:cNvSpPr txBox="1"/>
          <p:nvPr/>
        </p:nvSpPr>
        <p:spPr>
          <a:xfrm>
            <a:off x="871978" y="3024473"/>
            <a:ext cx="11320021"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398397A-F621-99E1-7B5B-A9DC56E84526}"/>
              </a:ext>
            </a:extLst>
          </p:cNvPr>
          <p:cNvSpPr txBox="1"/>
          <p:nvPr/>
        </p:nvSpPr>
        <p:spPr>
          <a:xfrm>
            <a:off x="306370" y="3433418"/>
            <a:ext cx="12060025" cy="3539430"/>
          </a:xfrm>
          <a:prstGeom prst="rect">
            <a:avLst/>
          </a:prstGeom>
          <a:noFill/>
        </p:spPr>
        <p:txBody>
          <a:bodyPr wrap="square">
            <a:spAutoFit/>
          </a:bodyPr>
          <a:lstStyle/>
          <a:p>
            <a:r>
              <a:rPr lang="en-IN" sz="1600" dirty="0"/>
              <a:t>@Component</a:t>
            </a:r>
          </a:p>
          <a:p>
            <a:r>
              <a:rPr lang="en-IN" sz="1600" dirty="0"/>
              <a:t>@Aspect</a:t>
            </a:r>
          </a:p>
          <a:p>
            <a:r>
              <a:rPr lang="en-IN" sz="1600" dirty="0"/>
              <a:t>public class </a:t>
            </a:r>
            <a:r>
              <a:rPr lang="en-IN" sz="1600" dirty="0" err="1"/>
              <a:t>LoggingAspect</a:t>
            </a:r>
            <a:r>
              <a:rPr lang="en-IN" sz="1600" dirty="0"/>
              <a:t> {</a:t>
            </a:r>
          </a:p>
          <a:p>
            <a:r>
              <a:rPr lang="en-IN" sz="1600" dirty="0"/>
              <a:t>	private Logger logger=</a:t>
            </a:r>
            <a:r>
              <a:rPr lang="en-IN" sz="1600" dirty="0" err="1"/>
              <a:t>LogManager.getLogger</a:t>
            </a:r>
            <a:r>
              <a:rPr lang="en-IN" sz="1600" dirty="0"/>
              <a:t>(</a:t>
            </a:r>
            <a:r>
              <a:rPr lang="en-IN" sz="1600" dirty="0" err="1"/>
              <a:t>this.getClass</a:t>
            </a:r>
            <a:r>
              <a:rPr lang="en-IN" sz="1600" dirty="0"/>
              <a:t>());</a:t>
            </a:r>
          </a:p>
          <a:p>
            <a:r>
              <a:rPr lang="en-IN" sz="1600" dirty="0"/>
              <a:t>	</a:t>
            </a:r>
          </a:p>
          <a:p>
            <a:r>
              <a:rPr lang="en-IN" sz="1600" dirty="0"/>
              <a:t>	@AfterThrowing(pointcut = "execution(* </a:t>
            </a:r>
            <a:r>
              <a:rPr lang="en-IN" sz="1600" dirty="0" err="1"/>
              <a:t>com.hnd.repository</a:t>
            </a:r>
            <a:r>
              <a:rPr lang="en-IN" sz="1600" dirty="0"/>
              <a:t>.*</a:t>
            </a:r>
            <a:r>
              <a:rPr lang="en-IN" sz="1600" dirty="0" err="1"/>
              <a:t>Impl</a:t>
            </a:r>
            <a:r>
              <a:rPr lang="en-IN" sz="1600" dirty="0"/>
              <a:t>.*(..))", throwing = "exception")</a:t>
            </a:r>
          </a:p>
          <a:p>
            <a:r>
              <a:rPr lang="en-IN" sz="1600" dirty="0"/>
              <a:t>	public void </a:t>
            </a:r>
            <a:r>
              <a:rPr lang="en-IN" sz="1600" dirty="0" err="1"/>
              <a:t>logExceptionFromRepository</a:t>
            </a:r>
            <a:r>
              <a:rPr lang="en-IN" sz="1600" dirty="0"/>
              <a:t>(Exception exception){</a:t>
            </a:r>
          </a:p>
          <a:p>
            <a:r>
              <a:rPr lang="en-IN" sz="1600" dirty="0"/>
              <a:t>		</a:t>
            </a:r>
            <a:r>
              <a:rPr lang="en-IN" sz="1600" dirty="0" err="1"/>
              <a:t>logger.error</a:t>
            </a:r>
            <a:r>
              <a:rPr lang="en-IN" sz="1600" dirty="0"/>
              <a:t>(</a:t>
            </a:r>
            <a:r>
              <a:rPr lang="en-IN" sz="1600" dirty="0" err="1"/>
              <a:t>exception.getMessage</a:t>
            </a:r>
            <a:r>
              <a:rPr lang="en-IN" sz="1600" dirty="0"/>
              <a:t>(),exception);</a:t>
            </a:r>
          </a:p>
          <a:p>
            <a:r>
              <a:rPr lang="en-IN" sz="1600" dirty="0"/>
              <a:t>	}</a:t>
            </a:r>
          </a:p>
          <a:p>
            <a:r>
              <a:rPr lang="en-IN" sz="1600" dirty="0"/>
              <a:t>	@AfterThrowing(pointcut = "execution(* </a:t>
            </a:r>
            <a:r>
              <a:rPr lang="en-IN" sz="1600" dirty="0" err="1"/>
              <a:t>com.hnd.service</a:t>
            </a:r>
            <a:r>
              <a:rPr lang="en-IN" sz="1600" dirty="0"/>
              <a:t>.*</a:t>
            </a:r>
            <a:r>
              <a:rPr lang="en-IN" sz="1600" dirty="0" err="1"/>
              <a:t>Impl</a:t>
            </a:r>
            <a:r>
              <a:rPr lang="en-IN" sz="1600" dirty="0"/>
              <a:t>.*(..))", throwing = "exception")</a:t>
            </a:r>
          </a:p>
          <a:p>
            <a:r>
              <a:rPr lang="en-IN" sz="1600" dirty="0"/>
              <a:t>	public void </a:t>
            </a:r>
            <a:r>
              <a:rPr lang="en-IN" sz="1600" dirty="0" err="1"/>
              <a:t>logExceptionFromService</a:t>
            </a:r>
            <a:r>
              <a:rPr lang="en-IN" sz="1600" dirty="0"/>
              <a:t>(Exception exception){</a:t>
            </a:r>
          </a:p>
          <a:p>
            <a:r>
              <a:rPr lang="en-IN" sz="1600" dirty="0"/>
              <a:t>		</a:t>
            </a:r>
            <a:r>
              <a:rPr lang="en-IN" sz="1600" dirty="0" err="1"/>
              <a:t>logger.error</a:t>
            </a:r>
            <a:r>
              <a:rPr lang="en-IN" sz="1600" dirty="0"/>
              <a:t>(</a:t>
            </a:r>
            <a:r>
              <a:rPr lang="en-IN" sz="1600" dirty="0" err="1"/>
              <a:t>exception.getMessage</a:t>
            </a:r>
            <a:r>
              <a:rPr lang="en-IN" sz="1600" dirty="0"/>
              <a:t>(),exception);</a:t>
            </a:r>
          </a:p>
          <a:p>
            <a:r>
              <a:rPr lang="en-IN" sz="1600" dirty="0"/>
              <a:t>	}</a:t>
            </a:r>
          </a:p>
          <a:p>
            <a:r>
              <a:rPr lang="en-IN" sz="1600" dirty="0"/>
              <a:t>}</a:t>
            </a:r>
          </a:p>
        </p:txBody>
      </p:sp>
    </p:spTree>
    <p:extLst>
      <p:ext uri="{BB962C8B-B14F-4D97-AF65-F5344CB8AC3E}">
        <p14:creationId xmlns:p14="http://schemas.microsoft.com/office/powerpoint/2010/main" val="329193374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81BFBC-E087-804A-DA85-804AF23830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7E8766-E673-95AE-E73A-93FC16566B3E}"/>
              </a:ext>
            </a:extLst>
          </p:cNvPr>
          <p:cNvSpPr>
            <a:spLocks noGrp="1"/>
          </p:cNvSpPr>
          <p:nvPr>
            <p:ph type="sldNum" sz="quarter" idx="12"/>
          </p:nvPr>
        </p:nvSpPr>
        <p:spPr/>
        <p:txBody>
          <a:bodyPr/>
          <a:lstStyle/>
          <a:p>
            <a:fld id="{4A777409-9C5A-4B07-8E32-19F22F7D558C}" type="slidenum">
              <a:rPr lang="en-IN" smtClean="0"/>
              <a:t>141</a:t>
            </a:fld>
            <a:endParaRPr lang="en-IN" dirty="0"/>
          </a:p>
        </p:txBody>
      </p:sp>
      <p:sp>
        <p:nvSpPr>
          <p:cNvPr id="5" name="TextBox 4">
            <a:extLst>
              <a:ext uri="{FF2B5EF4-FFF2-40B4-BE49-F238E27FC236}">
                <a16:creationId xmlns:a16="http://schemas.microsoft.com/office/drawing/2014/main" id="{BD970C9E-EE88-A89F-9929-BAE8A478C7C9}"/>
              </a:ext>
            </a:extLst>
          </p:cNvPr>
          <p:cNvSpPr txBox="1"/>
          <p:nvPr/>
        </p:nvSpPr>
        <p:spPr>
          <a:xfrm>
            <a:off x="900259" y="591234"/>
            <a:ext cx="10566662" cy="707886"/>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B60DD77-7064-A80F-C17D-AD63D53F887F}"/>
              </a:ext>
            </a:extLst>
          </p:cNvPr>
          <p:cNvSpPr txBox="1"/>
          <p:nvPr/>
        </p:nvSpPr>
        <p:spPr>
          <a:xfrm>
            <a:off x="164969" y="1568000"/>
            <a:ext cx="11448854"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a:t>
            </a:r>
            <a:r>
              <a:rPr lang="en-IN" dirty="0" err="1"/>
              <a:t>CustomerDTO</a:t>
            </a:r>
            <a:r>
              <a:rPr lang="en-IN" dirty="0"/>
              <a:t>&gt; </a:t>
            </a:r>
            <a:r>
              <a:rPr lang="en-IN" dirty="0" err="1"/>
              <a:t>getCustomerdetails</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C4E0E61A-C7CC-DFB8-5959-6466C4C98C24}"/>
              </a:ext>
            </a:extLst>
          </p:cNvPr>
          <p:cNvSpPr txBox="1"/>
          <p:nvPr/>
        </p:nvSpPr>
        <p:spPr>
          <a:xfrm>
            <a:off x="84841" y="2910968"/>
            <a:ext cx="11528982" cy="400110"/>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9FFB223-A6E6-AC3A-2F78-639F7A05049C}"/>
              </a:ext>
            </a:extLst>
          </p:cNvPr>
          <p:cNvSpPr txBox="1"/>
          <p:nvPr/>
        </p:nvSpPr>
        <p:spPr>
          <a:xfrm>
            <a:off x="84840" y="3427221"/>
            <a:ext cx="12179431" cy="3139321"/>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 {</a:t>
            </a:r>
          </a:p>
          <a:p>
            <a:r>
              <a:rPr lang="en-IN" dirty="0"/>
              <a:t>		List&lt;</a:t>
            </a:r>
            <a:r>
              <a:rPr lang="en-IN" dirty="0" err="1"/>
              <a:t>CustomerDTO</a:t>
            </a:r>
            <a:r>
              <a:rPr lang="en-IN" dirty="0"/>
              <a:t>&gt; </a:t>
            </a:r>
            <a:r>
              <a:rPr lang="en-IN" dirty="0" err="1"/>
              <a:t>customerDTOs</a:t>
            </a:r>
            <a:r>
              <a:rPr lang="en-IN" dirty="0"/>
              <a:t> = null;</a:t>
            </a:r>
          </a:p>
          <a:p>
            <a:r>
              <a:rPr lang="en-IN" dirty="0"/>
              <a:t>		String queryString1 = "SELECT c FROM Customer c where </a:t>
            </a:r>
            <a:r>
              <a:rPr lang="en-IN" dirty="0" err="1"/>
              <a:t>c.customerId</a:t>
            </a:r>
            <a:r>
              <a:rPr lang="en-IN" dirty="0"/>
              <a:t> = 1001";</a:t>
            </a:r>
          </a:p>
          <a:p>
            <a:r>
              <a:rPr lang="en-IN" dirty="0"/>
              <a:t>		String queryString2 = "SELECT c FROM Customer c where </a:t>
            </a:r>
            <a:r>
              <a:rPr lang="en-IN" dirty="0" err="1"/>
              <a:t>c.city</a:t>
            </a:r>
            <a:r>
              <a:rPr lang="en-IN" dirty="0"/>
              <a:t> != 'Seattle'";</a:t>
            </a:r>
          </a:p>
          <a:p>
            <a:r>
              <a:rPr lang="en-IN" dirty="0"/>
              <a:t>		String queryString3 = "SELECT c FROM Customer c where </a:t>
            </a:r>
            <a:r>
              <a:rPr lang="en-IN" dirty="0" err="1"/>
              <a:t>c.dateOfBirth</a:t>
            </a:r>
            <a:r>
              <a:rPr lang="en-IN" dirty="0"/>
              <a:t> &gt; '1990-01-01'";</a:t>
            </a:r>
          </a:p>
          <a:p>
            <a:r>
              <a:rPr lang="en-IN" dirty="0"/>
              <a:t>		</a:t>
            </a:r>
          </a:p>
        </p:txBody>
      </p:sp>
    </p:spTree>
    <p:extLst>
      <p:ext uri="{BB962C8B-B14F-4D97-AF65-F5344CB8AC3E}">
        <p14:creationId xmlns:p14="http://schemas.microsoft.com/office/powerpoint/2010/main" val="46259162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72E145-3CD0-FD79-A3DC-1B708383765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4A8D67-ED97-B197-ADBD-3F9251554359}"/>
              </a:ext>
            </a:extLst>
          </p:cNvPr>
          <p:cNvSpPr>
            <a:spLocks noGrp="1"/>
          </p:cNvSpPr>
          <p:nvPr>
            <p:ph type="sldNum" sz="quarter" idx="12"/>
          </p:nvPr>
        </p:nvSpPr>
        <p:spPr/>
        <p:txBody>
          <a:bodyPr/>
          <a:lstStyle/>
          <a:p>
            <a:fld id="{4A777409-9C5A-4B07-8E32-19F22F7D558C}" type="slidenum">
              <a:rPr lang="en-IN" smtClean="0"/>
              <a:t>142</a:t>
            </a:fld>
            <a:endParaRPr lang="en-IN" dirty="0"/>
          </a:p>
        </p:txBody>
      </p:sp>
      <p:sp>
        <p:nvSpPr>
          <p:cNvPr id="5" name="TextBox 4">
            <a:extLst>
              <a:ext uri="{FF2B5EF4-FFF2-40B4-BE49-F238E27FC236}">
                <a16:creationId xmlns:a16="http://schemas.microsoft.com/office/drawing/2014/main" id="{BAFC88A0-F83E-5B8E-4CE1-A27A8410DDC1}"/>
              </a:ext>
            </a:extLst>
          </p:cNvPr>
          <p:cNvSpPr txBox="1"/>
          <p:nvPr/>
        </p:nvSpPr>
        <p:spPr>
          <a:xfrm>
            <a:off x="348792" y="1029712"/>
            <a:ext cx="12154293" cy="5509200"/>
          </a:xfrm>
          <a:prstGeom prst="rect">
            <a:avLst/>
          </a:prstGeom>
          <a:noFill/>
        </p:spPr>
        <p:txBody>
          <a:bodyPr wrap="square">
            <a:spAutoFit/>
          </a:bodyPr>
          <a:lstStyle/>
          <a:p>
            <a:r>
              <a:rPr lang="en-IN" sz="1600" dirty="0"/>
              <a:t>String queryString4 = "SELECT c FROM Customer c where </a:t>
            </a:r>
            <a:r>
              <a:rPr lang="en-IN" sz="1600" dirty="0" err="1"/>
              <a:t>c.dateOfBirth</a:t>
            </a:r>
            <a:r>
              <a:rPr lang="en-IN" sz="1600" dirty="0"/>
              <a:t> &gt;= '1990-01-01'";</a:t>
            </a:r>
          </a:p>
          <a:p>
            <a:r>
              <a:rPr lang="en-IN" sz="1600" dirty="0"/>
              <a:t>		String queryString5 = "SELECT c FROM Customer c where </a:t>
            </a:r>
            <a:r>
              <a:rPr lang="en-IN" sz="1600" dirty="0" err="1"/>
              <a:t>c.dateOfBirth</a:t>
            </a:r>
            <a:r>
              <a:rPr lang="en-IN" sz="1600" dirty="0"/>
              <a:t> &lt; '1990-01-01'";</a:t>
            </a:r>
          </a:p>
          <a:p>
            <a:r>
              <a:rPr lang="en-IN" sz="1600" dirty="0"/>
              <a:t>		String queryString6 = "SELECT c FROM Customer c where </a:t>
            </a:r>
            <a:r>
              <a:rPr lang="en-IN" sz="1600" dirty="0" err="1"/>
              <a:t>c.dateOfBirth</a:t>
            </a:r>
            <a:r>
              <a:rPr lang="en-IN" sz="1600" dirty="0"/>
              <a:t> &lt;= '1990-01-01'";</a:t>
            </a:r>
          </a:p>
          <a:p>
            <a:r>
              <a:rPr lang="en-IN" sz="1600" dirty="0"/>
              <a:t>		String queryString7 = "SELECT c FROM Customer c where </a:t>
            </a:r>
            <a:r>
              <a:rPr lang="en-IN" sz="1600" dirty="0" err="1"/>
              <a:t>c.dateOfBirth</a:t>
            </a:r>
            <a:r>
              <a:rPr lang="en-IN" sz="1600" dirty="0"/>
              <a:t> BETWEEN '1980-01-01' AND '1995-01-01'";</a:t>
            </a:r>
          </a:p>
          <a:p>
            <a:r>
              <a:rPr lang="en-IN" sz="1600" dirty="0"/>
              <a:t>		String queryString8 = "SELECT c FROM Customer c where c.name LIKE 'J%'";</a:t>
            </a:r>
          </a:p>
          <a:p>
            <a:r>
              <a:rPr lang="en-IN" sz="1600" dirty="0"/>
              <a:t>		String queryString9 = "SELECT c FROM Customer c where </a:t>
            </a:r>
            <a:r>
              <a:rPr lang="en-IN" sz="1600" dirty="0" err="1"/>
              <a:t>c.emailId</a:t>
            </a:r>
            <a:r>
              <a:rPr lang="en-IN" sz="1600" dirty="0"/>
              <a:t> IS NULL";</a:t>
            </a:r>
          </a:p>
          <a:p>
            <a:r>
              <a:rPr lang="en-IN" sz="1600" dirty="0"/>
              <a:t>		String queryString10 = "SELECT c FROM Customer c where </a:t>
            </a:r>
            <a:r>
              <a:rPr lang="en-IN" sz="1600" dirty="0" err="1"/>
              <a:t>c.city</a:t>
            </a:r>
            <a:r>
              <a:rPr lang="en-IN" sz="1600" dirty="0"/>
              <a:t> IN ('</a:t>
            </a:r>
            <a:r>
              <a:rPr lang="en-IN" sz="1600" dirty="0" err="1"/>
              <a:t>Seattle','Vancouver</a:t>
            </a:r>
            <a:r>
              <a:rPr lang="en-IN" sz="1600" dirty="0"/>
              <a:t>')";</a:t>
            </a:r>
          </a:p>
          <a:p>
            <a:r>
              <a:rPr lang="en-IN" sz="1600" dirty="0"/>
              <a:t>		Query </a:t>
            </a:r>
            <a:r>
              <a:rPr lang="en-IN" sz="1600" dirty="0" err="1"/>
              <a:t>query</a:t>
            </a:r>
            <a:r>
              <a:rPr lang="en-IN" sz="1600" dirty="0"/>
              <a:t> = </a:t>
            </a:r>
            <a:r>
              <a:rPr lang="en-IN" sz="1600" dirty="0" err="1"/>
              <a:t>entityManager.createQuery</a:t>
            </a:r>
            <a:r>
              <a:rPr lang="en-IN" sz="1600" dirty="0"/>
              <a:t>(queryString10);</a:t>
            </a:r>
          </a:p>
          <a:p>
            <a:r>
              <a:rPr lang="en-IN" sz="1600" dirty="0"/>
              <a:t>		List&lt;Customer&gt; result = </a:t>
            </a:r>
            <a:r>
              <a:rPr lang="en-IN" sz="1600" dirty="0" err="1"/>
              <a:t>query.getResultList</a:t>
            </a:r>
            <a:r>
              <a:rPr lang="en-IN" sz="1600" dirty="0"/>
              <a:t>();</a:t>
            </a:r>
          </a:p>
          <a:p>
            <a:r>
              <a:rPr lang="en-IN" sz="1600" dirty="0"/>
              <a:t>		</a:t>
            </a:r>
            <a:r>
              <a:rPr lang="en-IN" sz="1600" dirty="0" err="1"/>
              <a:t>customerDTOs</a:t>
            </a:r>
            <a:r>
              <a:rPr lang="en-IN" sz="1600" dirty="0"/>
              <a:t> = new </a:t>
            </a:r>
            <a:r>
              <a:rPr lang="en-IN" sz="1600" dirty="0" err="1"/>
              <a:t>ArrayList</a:t>
            </a:r>
            <a:r>
              <a:rPr lang="en-IN" sz="1600" dirty="0"/>
              <a:t>&lt;&gt;();</a:t>
            </a:r>
          </a:p>
          <a:p>
            <a:r>
              <a:rPr lang="en-IN" sz="1600" dirty="0"/>
              <a:t>		for (Customer </a:t>
            </a:r>
            <a:r>
              <a:rPr lang="en-IN" sz="1600" dirty="0" err="1"/>
              <a:t>customer</a:t>
            </a:r>
            <a:r>
              <a:rPr lang="en-IN" sz="1600" dirty="0"/>
              <a:t> : result) {</a:t>
            </a:r>
          </a:p>
          <a:p>
            <a:r>
              <a:rPr lang="en-IN" sz="1600" dirty="0"/>
              <a:t>			</a:t>
            </a:r>
            <a:r>
              <a:rPr lang="en-IN" sz="1600" dirty="0" err="1"/>
              <a:t>CustomerDTO</a:t>
            </a:r>
            <a:r>
              <a:rPr lang="en-IN" sz="1600" dirty="0"/>
              <a:t> </a:t>
            </a:r>
            <a:r>
              <a:rPr lang="en-IN" sz="1600" dirty="0" err="1"/>
              <a:t>customerDTO</a:t>
            </a:r>
            <a:r>
              <a:rPr lang="en-IN" sz="1600" dirty="0"/>
              <a:t> = new </a:t>
            </a:r>
            <a:r>
              <a:rPr lang="en-IN" sz="1600" dirty="0" err="1"/>
              <a:t>CustomerDTO</a:t>
            </a:r>
            <a:r>
              <a:rPr lang="en-IN" sz="1600" dirty="0"/>
              <a:t>();</a:t>
            </a:r>
          </a:p>
          <a:p>
            <a:r>
              <a:rPr lang="en-IN" sz="1600" dirty="0"/>
              <a:t>			</a:t>
            </a:r>
            <a:r>
              <a:rPr lang="en-IN" sz="1600" dirty="0" err="1"/>
              <a:t>customerDTO.setCustomerId</a:t>
            </a:r>
            <a:r>
              <a:rPr lang="en-IN" sz="1600" dirty="0"/>
              <a:t>(</a:t>
            </a:r>
            <a:r>
              <a:rPr lang="en-IN" sz="1600" dirty="0" err="1"/>
              <a:t>customer.getCustomerId</a:t>
            </a:r>
            <a:r>
              <a:rPr lang="en-IN" sz="1600" dirty="0"/>
              <a:t>());</a:t>
            </a:r>
          </a:p>
          <a:p>
            <a:r>
              <a:rPr lang="en-IN" sz="1600" dirty="0"/>
              <a:t>			</a:t>
            </a:r>
            <a:r>
              <a:rPr lang="en-IN" sz="1600" dirty="0" err="1"/>
              <a:t>customerDTO.setDateOfBirth</a:t>
            </a:r>
            <a:r>
              <a:rPr lang="en-IN" sz="1600" dirty="0"/>
              <a:t>(</a:t>
            </a:r>
            <a:r>
              <a:rPr lang="en-IN" sz="1600" dirty="0" err="1"/>
              <a:t>customer.getDateOfBirth</a:t>
            </a:r>
            <a:r>
              <a:rPr lang="en-IN" sz="1600" dirty="0"/>
              <a:t>());</a:t>
            </a:r>
          </a:p>
          <a:p>
            <a:r>
              <a:rPr lang="en-IN" sz="1600" dirty="0"/>
              <a:t>			</a:t>
            </a:r>
            <a:r>
              <a:rPr lang="en-IN" sz="1600" dirty="0" err="1"/>
              <a:t>customerDTO.setEmailId</a:t>
            </a:r>
            <a:r>
              <a:rPr lang="en-IN" sz="1600" dirty="0"/>
              <a:t>(</a:t>
            </a:r>
            <a:r>
              <a:rPr lang="en-IN" sz="1600" dirty="0" err="1"/>
              <a:t>customer.getEmailId</a:t>
            </a:r>
            <a:r>
              <a:rPr lang="en-IN" sz="1600" dirty="0"/>
              <a:t>());</a:t>
            </a:r>
          </a:p>
          <a:p>
            <a:r>
              <a:rPr lang="en-IN" sz="1600" dirty="0"/>
              <a:t>			</a:t>
            </a:r>
            <a:r>
              <a:rPr lang="en-IN" sz="1600" dirty="0" err="1"/>
              <a:t>customerDTO.setName</a:t>
            </a:r>
            <a:r>
              <a:rPr lang="en-IN" sz="1600" dirty="0"/>
              <a:t>(</a:t>
            </a:r>
            <a:r>
              <a:rPr lang="en-IN" sz="1600" dirty="0" err="1"/>
              <a:t>customer.getName</a:t>
            </a:r>
            <a:r>
              <a:rPr lang="en-IN" sz="1600" dirty="0"/>
              <a:t>());</a:t>
            </a:r>
          </a:p>
          <a:p>
            <a:r>
              <a:rPr lang="en-IN" sz="1600" dirty="0"/>
              <a:t>			</a:t>
            </a:r>
            <a:r>
              <a:rPr lang="en-IN" sz="1600" dirty="0" err="1"/>
              <a:t>customerDTO.setCity</a:t>
            </a:r>
            <a:r>
              <a:rPr lang="en-IN" sz="1600" dirty="0"/>
              <a:t>(</a:t>
            </a:r>
            <a:r>
              <a:rPr lang="en-IN" sz="1600" dirty="0" err="1"/>
              <a:t>customer.getCity</a:t>
            </a:r>
            <a:r>
              <a:rPr lang="en-IN" sz="1600" dirty="0"/>
              <a:t>());</a:t>
            </a:r>
          </a:p>
          <a:p>
            <a:r>
              <a:rPr lang="en-IN" sz="1600" dirty="0"/>
              <a:t>			</a:t>
            </a:r>
            <a:r>
              <a:rPr lang="en-IN" sz="1600" dirty="0" err="1"/>
              <a:t>customerDTOs.add</a:t>
            </a:r>
            <a:r>
              <a:rPr lang="en-IN" sz="1600" dirty="0"/>
              <a:t>(</a:t>
            </a:r>
            <a:r>
              <a:rPr lang="en-IN" sz="1600" dirty="0" err="1"/>
              <a:t>customerDTO</a:t>
            </a:r>
            <a:r>
              <a:rPr lang="en-IN" sz="1600" dirty="0"/>
              <a:t>);</a:t>
            </a:r>
          </a:p>
          <a:p>
            <a:r>
              <a:rPr lang="en-IN" sz="1600" dirty="0"/>
              <a:t>		}</a:t>
            </a:r>
          </a:p>
          <a:p>
            <a:r>
              <a:rPr lang="en-IN" sz="1600" dirty="0"/>
              <a:t>		return </a:t>
            </a:r>
            <a:r>
              <a:rPr lang="en-IN" sz="1600" dirty="0" err="1"/>
              <a:t>customerDTOs</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34449019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A4667B-5888-8781-79C1-B427E6F6D1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660759-37F8-E45A-A522-C8EC223DC2F9}"/>
              </a:ext>
            </a:extLst>
          </p:cNvPr>
          <p:cNvSpPr>
            <a:spLocks noGrp="1"/>
          </p:cNvSpPr>
          <p:nvPr>
            <p:ph type="sldNum" sz="quarter" idx="12"/>
          </p:nvPr>
        </p:nvSpPr>
        <p:spPr/>
        <p:txBody>
          <a:bodyPr/>
          <a:lstStyle/>
          <a:p>
            <a:fld id="{4A777409-9C5A-4B07-8E32-19F22F7D558C}" type="slidenum">
              <a:rPr lang="en-IN" smtClean="0"/>
              <a:t>143</a:t>
            </a:fld>
            <a:endParaRPr lang="en-IN" dirty="0"/>
          </a:p>
        </p:txBody>
      </p:sp>
      <p:sp>
        <p:nvSpPr>
          <p:cNvPr id="5" name="TextBox 4">
            <a:extLst>
              <a:ext uri="{FF2B5EF4-FFF2-40B4-BE49-F238E27FC236}">
                <a16:creationId xmlns:a16="http://schemas.microsoft.com/office/drawing/2014/main" id="{8EFFBEC3-3E0A-0DBF-B59F-B1872D56814D}"/>
              </a:ext>
            </a:extLst>
          </p:cNvPr>
          <p:cNvSpPr txBox="1"/>
          <p:nvPr/>
        </p:nvSpPr>
        <p:spPr>
          <a:xfrm>
            <a:off x="881405" y="619515"/>
            <a:ext cx="10270503" cy="707886"/>
          </a:xfrm>
          <a:prstGeom prst="rect">
            <a:avLst/>
          </a:prstGeom>
          <a:noFill/>
        </p:spPr>
        <p:txBody>
          <a:bodyPr wrap="square">
            <a:spAutoFit/>
          </a:bodyPr>
          <a:lstStyle/>
          <a:p>
            <a:r>
              <a:rPr lang="en-US" sz="2000" b="1" dirty="0">
                <a:solidFill>
                  <a:schemeClr val="tx1">
                    <a:lumMod val="65000"/>
                    <a:lumOff val="35000"/>
                  </a:schemeClr>
                </a:solidFill>
              </a:rPr>
              <a:t>Step 10: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335E995-EE78-06A6-C749-454D236D46DC}"/>
              </a:ext>
            </a:extLst>
          </p:cNvPr>
          <p:cNvSpPr txBox="1"/>
          <p:nvPr/>
        </p:nvSpPr>
        <p:spPr>
          <a:xfrm>
            <a:off x="287516" y="1625883"/>
            <a:ext cx="11759939"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C41BAC03-2190-D25D-6D6A-C31E0726D999}"/>
              </a:ext>
            </a:extLst>
          </p:cNvPr>
          <p:cNvSpPr txBox="1"/>
          <p:nvPr/>
        </p:nvSpPr>
        <p:spPr>
          <a:xfrm>
            <a:off x="881404" y="3124694"/>
            <a:ext cx="11310596"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9708DB9-5D9D-0947-1C7A-7402285F94D3}"/>
              </a:ext>
            </a:extLst>
          </p:cNvPr>
          <p:cNvSpPr txBox="1"/>
          <p:nvPr/>
        </p:nvSpPr>
        <p:spPr>
          <a:xfrm>
            <a:off x="287516" y="3582154"/>
            <a:ext cx="11430002" cy="3139321"/>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 {</a:t>
            </a:r>
          </a:p>
          <a:p>
            <a:r>
              <a:rPr lang="en-IN" dirty="0"/>
              <a:t>		return </a:t>
            </a:r>
            <a:r>
              <a:rPr lang="en-IN" dirty="0" err="1"/>
              <a:t>customerRepository.getCustomerdetails</a:t>
            </a:r>
            <a:r>
              <a:rPr lang="en-IN" dirty="0"/>
              <a:t>();</a:t>
            </a:r>
          </a:p>
          <a:p>
            <a:r>
              <a:rPr lang="en-IN" dirty="0"/>
              <a:t>	}</a:t>
            </a:r>
          </a:p>
          <a:p>
            <a:r>
              <a:rPr lang="en-IN" dirty="0"/>
              <a:t>}</a:t>
            </a:r>
          </a:p>
        </p:txBody>
      </p:sp>
    </p:spTree>
    <p:extLst>
      <p:ext uri="{BB962C8B-B14F-4D97-AF65-F5344CB8AC3E}">
        <p14:creationId xmlns:p14="http://schemas.microsoft.com/office/powerpoint/2010/main" val="329904642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DC0972-1282-B7B9-D57B-186DE15B95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64CA9B-AF48-82EA-0200-1495257A4104}"/>
              </a:ext>
            </a:extLst>
          </p:cNvPr>
          <p:cNvSpPr>
            <a:spLocks noGrp="1"/>
          </p:cNvSpPr>
          <p:nvPr>
            <p:ph type="sldNum" sz="quarter" idx="12"/>
          </p:nvPr>
        </p:nvSpPr>
        <p:spPr/>
        <p:txBody>
          <a:bodyPr/>
          <a:lstStyle/>
          <a:p>
            <a:fld id="{4A777409-9C5A-4B07-8E32-19F22F7D558C}" type="slidenum">
              <a:rPr lang="en-IN" smtClean="0"/>
              <a:t>144</a:t>
            </a:fld>
            <a:endParaRPr lang="en-IN" dirty="0"/>
          </a:p>
        </p:txBody>
      </p:sp>
      <p:sp>
        <p:nvSpPr>
          <p:cNvPr id="5" name="TextBox 4">
            <a:extLst>
              <a:ext uri="{FF2B5EF4-FFF2-40B4-BE49-F238E27FC236}">
                <a16:creationId xmlns:a16="http://schemas.microsoft.com/office/drawing/2014/main" id="{F08E8E19-D7E5-F1CD-8862-8C0E856A0A1B}"/>
              </a:ext>
            </a:extLst>
          </p:cNvPr>
          <p:cNvSpPr txBox="1"/>
          <p:nvPr/>
        </p:nvSpPr>
        <p:spPr>
          <a:xfrm>
            <a:off x="989029" y="588332"/>
            <a:ext cx="8795994" cy="400110"/>
          </a:xfrm>
          <a:prstGeom prst="rect">
            <a:avLst/>
          </a:prstGeom>
          <a:noFill/>
        </p:spPr>
        <p:txBody>
          <a:bodyPr wrap="square">
            <a:spAutoFit/>
          </a:bodyPr>
          <a:lstStyle/>
          <a:p>
            <a:r>
              <a:rPr lang="en-US" sz="2000" b="1" dirty="0">
                <a:solidFill>
                  <a:schemeClr val="tx1">
                    <a:lumMod val="65000"/>
                    <a:lumOff val="35000"/>
                  </a:schemeClr>
                </a:solidFill>
              </a:rPr>
              <a:t>Step 12:</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945D304-A12C-4547-5F66-875D94C8BD8C}"/>
              </a:ext>
            </a:extLst>
          </p:cNvPr>
          <p:cNvSpPr txBox="1"/>
          <p:nvPr/>
        </p:nvSpPr>
        <p:spPr>
          <a:xfrm>
            <a:off x="296158" y="988442"/>
            <a:ext cx="11732444" cy="5909310"/>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DemoSpringBootJpqlSelectApplication</a:t>
            </a:r>
            <a:r>
              <a:rPr lang="en-IN" sz="1400" dirty="0"/>
              <a:t> implements </a:t>
            </a:r>
            <a:r>
              <a:rPr lang="en-IN" sz="1400" dirty="0" err="1"/>
              <a:t>CommandLineRunner</a:t>
            </a:r>
            <a:r>
              <a:rPr lang="en-IN" sz="1400" dirty="0"/>
              <a:t> {</a:t>
            </a:r>
          </a:p>
          <a:p>
            <a:r>
              <a:rPr lang="en-IN" sz="1400" dirty="0"/>
              <a:t>	private static final Log LOGGER = </a:t>
            </a:r>
            <a:r>
              <a:rPr lang="en-IN" sz="1400" dirty="0" err="1"/>
              <a:t>LogFactory.getLog</a:t>
            </a:r>
            <a:r>
              <a:rPr lang="en-IN" sz="1400" dirty="0"/>
              <a:t>(</a:t>
            </a:r>
            <a:r>
              <a:rPr lang="en-IN" sz="1400" dirty="0" err="1"/>
              <a:t>DemoSpringBootJpqlSelectApplication.class</a:t>
            </a:r>
            <a:r>
              <a:rPr lang="en-IN" sz="1400" dirty="0"/>
              <a:t>);</a:t>
            </a:r>
          </a:p>
          <a:p>
            <a:r>
              <a:rPr lang="en-IN" sz="1400" dirty="0"/>
              <a:t>	@Autowired</a:t>
            </a:r>
          </a:p>
          <a:p>
            <a:r>
              <a:rPr lang="en-IN" sz="1400" dirty="0"/>
              <a:t>	</a:t>
            </a:r>
            <a:r>
              <a:rPr lang="en-IN" sz="1400" dirty="0" err="1"/>
              <a:t>CustomerService</a:t>
            </a:r>
            <a:r>
              <a:rPr lang="en-IN" sz="1400" dirty="0"/>
              <a:t> service;</a:t>
            </a:r>
          </a:p>
          <a:p>
            <a:r>
              <a:rPr lang="en-IN" sz="1400" dirty="0"/>
              <a:t>	@Autowired</a:t>
            </a:r>
          </a:p>
          <a:p>
            <a:r>
              <a:rPr lang="en-IN" sz="1400" dirty="0"/>
              <a:t>	Environment </a:t>
            </a:r>
            <a:r>
              <a:rPr lang="en-IN" sz="1400" dirty="0" err="1"/>
              <a:t>environment</a:t>
            </a:r>
            <a:r>
              <a:rPr lang="en-IN" sz="1400" dirty="0"/>
              <a:t>;</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DemoSpringBootJpqlSelectApplication.class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a:t>
            </a:r>
            <a:r>
              <a:rPr lang="en-IN" sz="1400" dirty="0" err="1"/>
              <a:t>getCustomerdetails</a:t>
            </a:r>
            <a:r>
              <a:rPr lang="en-IN" sz="1400" dirty="0"/>
              <a:t>();</a:t>
            </a:r>
          </a:p>
          <a:p>
            <a:r>
              <a:rPr lang="en-IN" sz="1400" dirty="0"/>
              <a:t>	}</a:t>
            </a:r>
          </a:p>
          <a:p>
            <a:r>
              <a:rPr lang="en-IN" sz="1400" dirty="0"/>
              <a:t>	public void </a:t>
            </a:r>
            <a:r>
              <a:rPr lang="en-IN" sz="1400" dirty="0" err="1"/>
              <a:t>getCustomerdetails</a:t>
            </a:r>
            <a:r>
              <a:rPr lang="en-IN" sz="1400" dirty="0"/>
              <a:t>() {</a:t>
            </a:r>
          </a:p>
          <a:p>
            <a:r>
              <a:rPr lang="en-IN" sz="1400" dirty="0"/>
              <a:t>		try {</a:t>
            </a:r>
          </a:p>
          <a:p>
            <a:r>
              <a:rPr lang="en-IN" sz="1400" dirty="0"/>
              <a:t>			List&lt;</a:t>
            </a:r>
            <a:r>
              <a:rPr lang="en-IN" sz="1400" dirty="0" err="1"/>
              <a:t>CustomerDTO</a:t>
            </a:r>
            <a:r>
              <a:rPr lang="en-IN" sz="1400" dirty="0"/>
              <a:t>&gt; </a:t>
            </a:r>
            <a:r>
              <a:rPr lang="en-IN" sz="1400" dirty="0" err="1"/>
              <a:t>customerDTOs</a:t>
            </a:r>
            <a:r>
              <a:rPr lang="en-IN" sz="1400" dirty="0"/>
              <a:t> = </a:t>
            </a:r>
            <a:r>
              <a:rPr lang="en-IN" sz="1400" dirty="0" err="1"/>
              <a:t>service.getCustomerdetails</a:t>
            </a:r>
            <a:r>
              <a:rPr lang="en-IN" sz="1400" dirty="0"/>
              <a:t>();</a:t>
            </a:r>
          </a:p>
          <a:p>
            <a:r>
              <a:rPr lang="en-IN" sz="1400" dirty="0"/>
              <a:t>			for (</a:t>
            </a:r>
            <a:r>
              <a:rPr lang="en-IN" sz="1400" dirty="0" err="1"/>
              <a:t>CustomerDTO</a:t>
            </a:r>
            <a:r>
              <a:rPr lang="en-IN" sz="1400" dirty="0"/>
              <a:t> </a:t>
            </a:r>
            <a:r>
              <a:rPr lang="en-IN" sz="1400" dirty="0" err="1"/>
              <a:t>customerDTO</a:t>
            </a:r>
            <a:r>
              <a:rPr lang="en-IN" sz="1400" dirty="0"/>
              <a:t> : </a:t>
            </a:r>
            <a:r>
              <a:rPr lang="en-IN" sz="1400" dirty="0" err="1"/>
              <a:t>customerDTOs</a:t>
            </a:r>
            <a:r>
              <a:rPr lang="en-IN" sz="1400" dirty="0"/>
              <a:t>) {</a:t>
            </a:r>
          </a:p>
          <a:p>
            <a:r>
              <a:rPr lang="en-IN" sz="1400" dirty="0"/>
              <a:t>				LOGGER.info(</a:t>
            </a:r>
            <a:r>
              <a:rPr lang="en-IN" sz="1400" dirty="0" err="1"/>
              <a:t>customerDTO</a:t>
            </a:r>
            <a:r>
              <a:rPr lang="en-IN" sz="1400" dirty="0"/>
              <a:t>);</a:t>
            </a:r>
          </a:p>
          <a:p>
            <a:r>
              <a:rPr lang="en-IN" sz="1400" dirty="0"/>
              <a:t>			}</a:t>
            </a:r>
          </a:p>
          <a:p>
            <a:r>
              <a:rPr lang="en-IN" sz="1400" dirty="0"/>
              <a:t>		} catch (Exception e) {</a:t>
            </a:r>
          </a:p>
          <a:p>
            <a:r>
              <a:rPr lang="en-IN" sz="1400" dirty="0"/>
              <a:t>			String message = </a:t>
            </a:r>
            <a:r>
              <a:rPr lang="en-IN" sz="1400" dirty="0" err="1"/>
              <a:t>environment.getProperty</a:t>
            </a:r>
            <a:r>
              <a:rPr lang="en-IN" sz="1400" dirty="0"/>
              <a:t>(</a:t>
            </a:r>
            <a:r>
              <a:rPr lang="en-IN" sz="1400" dirty="0" err="1"/>
              <a:t>e.getMessage</a:t>
            </a:r>
            <a:r>
              <a:rPr lang="en-IN" sz="1400" dirty="0"/>
              <a:t>(),</a:t>
            </a:r>
          </a:p>
          <a:p>
            <a:r>
              <a:rPr lang="en-IN" sz="1400" dirty="0"/>
              <a:t>					"Some exception </a:t>
            </a:r>
            <a:r>
              <a:rPr lang="en-IN" sz="1400" dirty="0" err="1"/>
              <a:t>occured</a:t>
            </a:r>
            <a:r>
              <a:rPr lang="en-IN" sz="1400" dirty="0"/>
              <a:t>. Please check log file for more details!!");</a:t>
            </a:r>
          </a:p>
          <a:p>
            <a:r>
              <a:rPr lang="en-IN" sz="1400" dirty="0"/>
              <a:t>			LOGGER.info(message);</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83537260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196834-557B-86F8-4D1A-8DAFB7C0DD2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B0F7C23-7FC7-2AC7-B71F-802EDBBA5E91}"/>
              </a:ext>
            </a:extLst>
          </p:cNvPr>
          <p:cNvSpPr>
            <a:spLocks noGrp="1"/>
          </p:cNvSpPr>
          <p:nvPr>
            <p:ph type="sldNum" sz="quarter" idx="12"/>
          </p:nvPr>
        </p:nvSpPr>
        <p:spPr/>
        <p:txBody>
          <a:bodyPr/>
          <a:lstStyle/>
          <a:p>
            <a:fld id="{4A777409-9C5A-4B07-8E32-19F22F7D558C}" type="slidenum">
              <a:rPr lang="en-IN" smtClean="0"/>
              <a:t>145</a:t>
            </a:fld>
            <a:endParaRPr lang="en-IN" dirty="0"/>
          </a:p>
        </p:txBody>
      </p:sp>
      <p:sp>
        <p:nvSpPr>
          <p:cNvPr id="5" name="TextBox 4">
            <a:extLst>
              <a:ext uri="{FF2B5EF4-FFF2-40B4-BE49-F238E27FC236}">
                <a16:creationId xmlns:a16="http://schemas.microsoft.com/office/drawing/2014/main" id="{495007BD-CDC0-9535-4C92-870DF2978E60}"/>
              </a:ext>
            </a:extLst>
          </p:cNvPr>
          <p:cNvSpPr txBox="1"/>
          <p:nvPr/>
        </p:nvSpPr>
        <p:spPr>
          <a:xfrm>
            <a:off x="900259" y="588331"/>
            <a:ext cx="9384384" cy="400110"/>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Execute the application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2049836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9FF700-BF71-9903-E88F-A5F1B02815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FD5B59-7158-41FE-B71C-3C622C87BC51}"/>
              </a:ext>
            </a:extLst>
          </p:cNvPr>
          <p:cNvSpPr>
            <a:spLocks noGrp="1"/>
          </p:cNvSpPr>
          <p:nvPr>
            <p:ph type="sldNum" sz="quarter" idx="12"/>
          </p:nvPr>
        </p:nvSpPr>
        <p:spPr/>
        <p:txBody>
          <a:bodyPr/>
          <a:lstStyle/>
          <a:p>
            <a:fld id="{4A777409-9C5A-4B07-8E32-19F22F7D558C}" type="slidenum">
              <a:rPr lang="en-IN" smtClean="0"/>
              <a:t>146</a:t>
            </a:fld>
            <a:endParaRPr lang="en-IN" dirty="0"/>
          </a:p>
        </p:txBody>
      </p:sp>
      <p:sp>
        <p:nvSpPr>
          <p:cNvPr id="5" name="TextBox 4">
            <a:extLst>
              <a:ext uri="{FF2B5EF4-FFF2-40B4-BE49-F238E27FC236}">
                <a16:creationId xmlns:a16="http://schemas.microsoft.com/office/drawing/2014/main" id="{139D883A-69B7-835E-7381-89CC1930D6E0}"/>
              </a:ext>
            </a:extLst>
          </p:cNvPr>
          <p:cNvSpPr txBox="1"/>
          <p:nvPr/>
        </p:nvSpPr>
        <p:spPr>
          <a:xfrm>
            <a:off x="989029" y="522344"/>
            <a:ext cx="6099142" cy="461665"/>
          </a:xfrm>
          <a:prstGeom prst="rect">
            <a:avLst/>
          </a:prstGeom>
          <a:noFill/>
        </p:spPr>
        <p:txBody>
          <a:bodyPr wrap="square">
            <a:spAutoFit/>
          </a:bodyPr>
          <a:lstStyle/>
          <a:p>
            <a:r>
              <a:rPr lang="en-IN" sz="2400" b="1" dirty="0"/>
              <a:t>JPQL Aggregate Functions </a:t>
            </a:r>
          </a:p>
        </p:txBody>
      </p:sp>
      <p:sp>
        <p:nvSpPr>
          <p:cNvPr id="9" name="TextBox 8">
            <a:extLst>
              <a:ext uri="{FF2B5EF4-FFF2-40B4-BE49-F238E27FC236}">
                <a16:creationId xmlns:a16="http://schemas.microsoft.com/office/drawing/2014/main" id="{2F06EC64-03B6-1882-0FF6-2700526F7D9A}"/>
              </a:ext>
            </a:extLst>
          </p:cNvPr>
          <p:cNvSpPr txBox="1"/>
          <p:nvPr/>
        </p:nvSpPr>
        <p:spPr>
          <a:xfrm>
            <a:off x="98980" y="984009"/>
            <a:ext cx="11439428" cy="1323439"/>
          </a:xfrm>
          <a:prstGeom prst="rect">
            <a:avLst/>
          </a:prstGeom>
          <a:noFill/>
        </p:spPr>
        <p:txBody>
          <a:bodyPr wrap="square">
            <a:spAutoFit/>
          </a:bodyPr>
          <a:lstStyle/>
          <a:p>
            <a:r>
              <a:rPr lang="en-US" sz="2000" dirty="0">
                <a:solidFill>
                  <a:schemeClr val="tx1">
                    <a:lumMod val="65000"/>
                    <a:lumOff val="35000"/>
                  </a:schemeClr>
                </a:solidFill>
              </a:rPr>
              <a:t>Consider the following requirement:</a:t>
            </a:r>
          </a:p>
          <a:p>
            <a:endParaRPr lang="en-US" sz="2000" dirty="0">
              <a:solidFill>
                <a:schemeClr val="tx1">
                  <a:lumMod val="65000"/>
                  <a:lumOff val="35000"/>
                </a:schemeClr>
              </a:solidFill>
            </a:endParaRPr>
          </a:p>
          <a:p>
            <a:r>
              <a:rPr lang="en-US" sz="2000" dirty="0">
                <a:solidFill>
                  <a:schemeClr val="tx1">
                    <a:lumMod val="65000"/>
                    <a:lumOff val="35000"/>
                  </a:schemeClr>
                </a:solidFill>
              </a:rPr>
              <a:t>As a teller </a:t>
            </a:r>
            <a:r>
              <a:rPr lang="en-US" sz="2000" dirty="0" err="1">
                <a:solidFill>
                  <a:schemeClr val="tx1">
                    <a:lumMod val="65000"/>
                    <a:lumOff val="35000"/>
                  </a:schemeClr>
                </a:solidFill>
              </a:rPr>
              <a:t>i</a:t>
            </a:r>
            <a:r>
              <a:rPr lang="en-US" sz="2000" dirty="0">
                <a:solidFill>
                  <a:schemeClr val="tx1">
                    <a:lumMod val="65000"/>
                    <a:lumOff val="35000"/>
                  </a:schemeClr>
                </a:solidFill>
              </a:rPr>
              <a:t> should be able to view minimum, maximum, sum and average balance amount all the accounts.</a:t>
            </a:r>
          </a:p>
          <a:p>
            <a:r>
              <a:rPr lang="en-US" sz="2000" dirty="0">
                <a:solidFill>
                  <a:schemeClr val="tx1">
                    <a:lumMod val="65000"/>
                    <a:lumOff val="35000"/>
                  </a:schemeClr>
                </a:solidFill>
              </a:rPr>
              <a:t>To implement above requirement, you need aggregate functions. JPA provides following aggregate functions:</a:t>
            </a:r>
          </a:p>
        </p:txBody>
      </p:sp>
      <p:sp>
        <p:nvSpPr>
          <p:cNvPr id="11" name="TextBox 10">
            <a:extLst>
              <a:ext uri="{FF2B5EF4-FFF2-40B4-BE49-F238E27FC236}">
                <a16:creationId xmlns:a16="http://schemas.microsoft.com/office/drawing/2014/main" id="{6D583D45-2FF9-16EA-4525-104ACC7FA0D3}"/>
              </a:ext>
            </a:extLst>
          </p:cNvPr>
          <p:cNvSpPr txBox="1"/>
          <p:nvPr/>
        </p:nvSpPr>
        <p:spPr>
          <a:xfrm>
            <a:off x="98979" y="2399781"/>
            <a:ext cx="10421333"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average balance of a account:</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45818155-AABB-9A0E-61DA-5839B9F093F3}"/>
              </a:ext>
            </a:extLst>
          </p:cNvPr>
          <p:cNvSpPr txBox="1"/>
          <p:nvPr/>
        </p:nvSpPr>
        <p:spPr>
          <a:xfrm>
            <a:off x="98979" y="2921876"/>
            <a:ext cx="6099142" cy="369332"/>
          </a:xfrm>
          <a:prstGeom prst="rect">
            <a:avLst/>
          </a:prstGeom>
          <a:noFill/>
        </p:spPr>
        <p:txBody>
          <a:bodyPr wrap="square">
            <a:spAutoFit/>
          </a:bodyPr>
          <a:lstStyle/>
          <a:p>
            <a:r>
              <a:rPr lang="en-IN" dirty="0"/>
              <a:t>SELECT AVG(</a:t>
            </a:r>
            <a:r>
              <a:rPr lang="en-IN" dirty="0" err="1"/>
              <a:t>a.balance</a:t>
            </a:r>
            <a:r>
              <a:rPr lang="en-IN" dirty="0"/>
              <a:t>) FROM Account a</a:t>
            </a:r>
          </a:p>
        </p:txBody>
      </p:sp>
      <p:sp>
        <p:nvSpPr>
          <p:cNvPr id="15" name="TextBox 14">
            <a:extLst>
              <a:ext uri="{FF2B5EF4-FFF2-40B4-BE49-F238E27FC236}">
                <a16:creationId xmlns:a16="http://schemas.microsoft.com/office/drawing/2014/main" id="{B9185CAA-E823-6576-2FD9-003B6E0FC4C0}"/>
              </a:ext>
            </a:extLst>
          </p:cNvPr>
          <p:cNvSpPr txBox="1"/>
          <p:nvPr/>
        </p:nvSpPr>
        <p:spPr>
          <a:xfrm>
            <a:off x="98979" y="3446597"/>
            <a:ext cx="11844782"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total balance of all the accounts:</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789D8555-5726-10D0-9CEC-DCA750288ED9}"/>
              </a:ext>
            </a:extLst>
          </p:cNvPr>
          <p:cNvSpPr txBox="1"/>
          <p:nvPr/>
        </p:nvSpPr>
        <p:spPr>
          <a:xfrm>
            <a:off x="98979" y="3937914"/>
            <a:ext cx="6099142" cy="369332"/>
          </a:xfrm>
          <a:prstGeom prst="rect">
            <a:avLst/>
          </a:prstGeom>
          <a:noFill/>
        </p:spPr>
        <p:txBody>
          <a:bodyPr wrap="square">
            <a:spAutoFit/>
          </a:bodyPr>
          <a:lstStyle/>
          <a:p>
            <a:r>
              <a:rPr lang="en-IN" dirty="0"/>
              <a:t>SELECT SUM(</a:t>
            </a:r>
            <a:r>
              <a:rPr lang="en-IN" dirty="0" err="1"/>
              <a:t>a.balance</a:t>
            </a:r>
            <a:r>
              <a:rPr lang="en-IN" dirty="0"/>
              <a:t>) FROM Account a</a:t>
            </a:r>
          </a:p>
        </p:txBody>
      </p:sp>
      <p:sp>
        <p:nvSpPr>
          <p:cNvPr id="19" name="TextBox 18">
            <a:extLst>
              <a:ext uri="{FF2B5EF4-FFF2-40B4-BE49-F238E27FC236}">
                <a16:creationId xmlns:a16="http://schemas.microsoft.com/office/drawing/2014/main" id="{5D93BBB5-48EA-6517-810E-294CE3718D03}"/>
              </a:ext>
            </a:extLst>
          </p:cNvPr>
          <p:cNvSpPr txBox="1"/>
          <p:nvPr/>
        </p:nvSpPr>
        <p:spPr>
          <a:xfrm>
            <a:off x="98979" y="4432145"/>
            <a:ext cx="11118918"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total number of account:</a:t>
            </a:r>
            <a:endParaRPr lang="en-IN" sz="2000" dirty="0">
              <a:solidFill>
                <a:schemeClr val="tx1">
                  <a:lumMod val="65000"/>
                  <a:lumOff val="35000"/>
                </a:schemeClr>
              </a:solidFill>
            </a:endParaRPr>
          </a:p>
        </p:txBody>
      </p:sp>
      <p:sp>
        <p:nvSpPr>
          <p:cNvPr id="21" name="TextBox 20">
            <a:extLst>
              <a:ext uri="{FF2B5EF4-FFF2-40B4-BE49-F238E27FC236}">
                <a16:creationId xmlns:a16="http://schemas.microsoft.com/office/drawing/2014/main" id="{920BF15E-273E-011D-16EA-183BDDDCA28C}"/>
              </a:ext>
            </a:extLst>
          </p:cNvPr>
          <p:cNvSpPr txBox="1"/>
          <p:nvPr/>
        </p:nvSpPr>
        <p:spPr>
          <a:xfrm>
            <a:off x="98979" y="4916862"/>
            <a:ext cx="6099142" cy="369332"/>
          </a:xfrm>
          <a:prstGeom prst="rect">
            <a:avLst/>
          </a:prstGeom>
          <a:noFill/>
        </p:spPr>
        <p:txBody>
          <a:bodyPr wrap="square">
            <a:spAutoFit/>
          </a:bodyPr>
          <a:lstStyle/>
          <a:p>
            <a:r>
              <a:rPr lang="en-IN" dirty="0"/>
              <a:t>SELECT COUNT(a) FROM Account a</a:t>
            </a:r>
          </a:p>
        </p:txBody>
      </p:sp>
      <p:sp>
        <p:nvSpPr>
          <p:cNvPr id="23" name="TextBox 22">
            <a:extLst>
              <a:ext uri="{FF2B5EF4-FFF2-40B4-BE49-F238E27FC236}">
                <a16:creationId xmlns:a16="http://schemas.microsoft.com/office/drawing/2014/main" id="{1D6575FF-6068-62EA-E309-8D67E58941E5}"/>
              </a:ext>
            </a:extLst>
          </p:cNvPr>
          <p:cNvSpPr txBox="1"/>
          <p:nvPr/>
        </p:nvSpPr>
        <p:spPr>
          <a:xfrm>
            <a:off x="98979" y="5408560"/>
            <a:ext cx="11254821"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minimum balance of account:</a:t>
            </a:r>
            <a:endParaRPr lang="en-IN" sz="2000" dirty="0">
              <a:solidFill>
                <a:schemeClr val="tx1">
                  <a:lumMod val="65000"/>
                  <a:lumOff val="35000"/>
                </a:schemeClr>
              </a:solidFill>
            </a:endParaRPr>
          </a:p>
        </p:txBody>
      </p:sp>
      <p:sp>
        <p:nvSpPr>
          <p:cNvPr id="25" name="TextBox 24">
            <a:extLst>
              <a:ext uri="{FF2B5EF4-FFF2-40B4-BE49-F238E27FC236}">
                <a16:creationId xmlns:a16="http://schemas.microsoft.com/office/drawing/2014/main" id="{D1F1F3FB-443E-1236-2C72-3BD5D38AC461}"/>
              </a:ext>
            </a:extLst>
          </p:cNvPr>
          <p:cNvSpPr txBox="1"/>
          <p:nvPr/>
        </p:nvSpPr>
        <p:spPr>
          <a:xfrm>
            <a:off x="98979" y="5899632"/>
            <a:ext cx="6099142" cy="369332"/>
          </a:xfrm>
          <a:prstGeom prst="rect">
            <a:avLst/>
          </a:prstGeom>
          <a:noFill/>
        </p:spPr>
        <p:txBody>
          <a:bodyPr wrap="square">
            <a:spAutoFit/>
          </a:bodyPr>
          <a:lstStyle/>
          <a:p>
            <a:r>
              <a:rPr lang="en-IN" dirty="0"/>
              <a:t>SELECT MIN(</a:t>
            </a:r>
            <a:r>
              <a:rPr lang="en-IN" dirty="0" err="1"/>
              <a:t>a.balance</a:t>
            </a:r>
            <a:r>
              <a:rPr lang="en-IN" dirty="0"/>
              <a:t>) FROM Account a</a:t>
            </a:r>
          </a:p>
        </p:txBody>
      </p:sp>
    </p:spTree>
    <p:extLst>
      <p:ext uri="{BB962C8B-B14F-4D97-AF65-F5344CB8AC3E}">
        <p14:creationId xmlns:p14="http://schemas.microsoft.com/office/powerpoint/2010/main" val="161519762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9FF700-BF71-9903-E88F-A5F1B02815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FD5B59-7158-41FE-B71C-3C622C87BC51}"/>
              </a:ext>
            </a:extLst>
          </p:cNvPr>
          <p:cNvSpPr>
            <a:spLocks noGrp="1"/>
          </p:cNvSpPr>
          <p:nvPr>
            <p:ph type="sldNum" sz="quarter" idx="12"/>
          </p:nvPr>
        </p:nvSpPr>
        <p:spPr/>
        <p:txBody>
          <a:bodyPr/>
          <a:lstStyle/>
          <a:p>
            <a:fld id="{4A777409-9C5A-4B07-8E32-19F22F7D558C}" type="slidenum">
              <a:rPr lang="en-IN" smtClean="0"/>
              <a:t>147</a:t>
            </a:fld>
            <a:endParaRPr lang="en-IN" dirty="0"/>
          </a:p>
        </p:txBody>
      </p:sp>
      <p:sp>
        <p:nvSpPr>
          <p:cNvPr id="5" name="TextBox 4">
            <a:extLst>
              <a:ext uri="{FF2B5EF4-FFF2-40B4-BE49-F238E27FC236}">
                <a16:creationId xmlns:a16="http://schemas.microsoft.com/office/drawing/2014/main" id="{139D883A-69B7-835E-7381-89CC1930D6E0}"/>
              </a:ext>
            </a:extLst>
          </p:cNvPr>
          <p:cNvSpPr txBox="1"/>
          <p:nvPr/>
        </p:nvSpPr>
        <p:spPr>
          <a:xfrm>
            <a:off x="989029" y="522344"/>
            <a:ext cx="6099142" cy="461665"/>
          </a:xfrm>
          <a:prstGeom prst="rect">
            <a:avLst/>
          </a:prstGeom>
          <a:noFill/>
        </p:spPr>
        <p:txBody>
          <a:bodyPr wrap="square">
            <a:spAutoFit/>
          </a:bodyPr>
          <a:lstStyle/>
          <a:p>
            <a:r>
              <a:rPr lang="en-IN" sz="2400" b="1" dirty="0"/>
              <a:t>JPQL Aggregate Functions </a:t>
            </a:r>
          </a:p>
        </p:txBody>
      </p:sp>
      <p:sp>
        <p:nvSpPr>
          <p:cNvPr id="9" name="TextBox 8">
            <a:extLst>
              <a:ext uri="{FF2B5EF4-FFF2-40B4-BE49-F238E27FC236}">
                <a16:creationId xmlns:a16="http://schemas.microsoft.com/office/drawing/2014/main" id="{2F06EC64-03B6-1882-0FF6-2700526F7D9A}"/>
              </a:ext>
            </a:extLst>
          </p:cNvPr>
          <p:cNvSpPr txBox="1"/>
          <p:nvPr/>
        </p:nvSpPr>
        <p:spPr>
          <a:xfrm>
            <a:off x="98980" y="984009"/>
            <a:ext cx="11439428" cy="1323439"/>
          </a:xfrm>
          <a:prstGeom prst="rect">
            <a:avLst/>
          </a:prstGeom>
          <a:noFill/>
        </p:spPr>
        <p:txBody>
          <a:bodyPr wrap="square">
            <a:spAutoFit/>
          </a:bodyPr>
          <a:lstStyle/>
          <a:p>
            <a:r>
              <a:rPr lang="en-US" sz="2000" dirty="0">
                <a:solidFill>
                  <a:schemeClr val="tx1">
                    <a:lumMod val="65000"/>
                    <a:lumOff val="35000"/>
                  </a:schemeClr>
                </a:solidFill>
              </a:rPr>
              <a:t>Consider the following requirement:</a:t>
            </a:r>
          </a:p>
          <a:p>
            <a:endParaRPr lang="en-US" sz="2000" dirty="0">
              <a:solidFill>
                <a:schemeClr val="tx1">
                  <a:lumMod val="65000"/>
                  <a:lumOff val="35000"/>
                </a:schemeClr>
              </a:solidFill>
            </a:endParaRPr>
          </a:p>
          <a:p>
            <a:r>
              <a:rPr lang="en-US" sz="2000" dirty="0">
                <a:solidFill>
                  <a:schemeClr val="tx1">
                    <a:lumMod val="65000"/>
                    <a:lumOff val="35000"/>
                  </a:schemeClr>
                </a:solidFill>
              </a:rPr>
              <a:t>As a teller </a:t>
            </a:r>
            <a:r>
              <a:rPr lang="en-US" sz="2000" dirty="0" err="1">
                <a:solidFill>
                  <a:schemeClr val="tx1">
                    <a:lumMod val="65000"/>
                    <a:lumOff val="35000"/>
                  </a:schemeClr>
                </a:solidFill>
              </a:rPr>
              <a:t>i</a:t>
            </a:r>
            <a:r>
              <a:rPr lang="en-US" sz="2000" dirty="0">
                <a:solidFill>
                  <a:schemeClr val="tx1">
                    <a:lumMod val="65000"/>
                    <a:lumOff val="35000"/>
                  </a:schemeClr>
                </a:solidFill>
              </a:rPr>
              <a:t> should be able to view minimum, maximum, sum and average balance amount all the accounts.</a:t>
            </a:r>
          </a:p>
          <a:p>
            <a:r>
              <a:rPr lang="en-US" sz="2000" dirty="0">
                <a:solidFill>
                  <a:schemeClr val="tx1">
                    <a:lumMod val="65000"/>
                    <a:lumOff val="35000"/>
                  </a:schemeClr>
                </a:solidFill>
              </a:rPr>
              <a:t>To implement above requirement, you need aggregate functions. JPA provides following aggregate functions:</a:t>
            </a:r>
          </a:p>
        </p:txBody>
      </p:sp>
      <p:sp>
        <p:nvSpPr>
          <p:cNvPr id="11" name="TextBox 10">
            <a:extLst>
              <a:ext uri="{FF2B5EF4-FFF2-40B4-BE49-F238E27FC236}">
                <a16:creationId xmlns:a16="http://schemas.microsoft.com/office/drawing/2014/main" id="{6D583D45-2FF9-16EA-4525-104ACC7FA0D3}"/>
              </a:ext>
            </a:extLst>
          </p:cNvPr>
          <p:cNvSpPr txBox="1"/>
          <p:nvPr/>
        </p:nvSpPr>
        <p:spPr>
          <a:xfrm>
            <a:off x="98979" y="2399781"/>
            <a:ext cx="10421333"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average balance of a account:</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45818155-AABB-9A0E-61DA-5839B9F093F3}"/>
              </a:ext>
            </a:extLst>
          </p:cNvPr>
          <p:cNvSpPr txBox="1"/>
          <p:nvPr/>
        </p:nvSpPr>
        <p:spPr>
          <a:xfrm>
            <a:off x="98979" y="2921876"/>
            <a:ext cx="6099142" cy="369332"/>
          </a:xfrm>
          <a:prstGeom prst="rect">
            <a:avLst/>
          </a:prstGeom>
          <a:noFill/>
        </p:spPr>
        <p:txBody>
          <a:bodyPr wrap="square">
            <a:spAutoFit/>
          </a:bodyPr>
          <a:lstStyle/>
          <a:p>
            <a:r>
              <a:rPr lang="en-IN" dirty="0"/>
              <a:t>SELECT AVG(</a:t>
            </a:r>
            <a:r>
              <a:rPr lang="en-IN" dirty="0" err="1"/>
              <a:t>a.balance</a:t>
            </a:r>
            <a:r>
              <a:rPr lang="en-IN" dirty="0"/>
              <a:t>) FROM Account a</a:t>
            </a:r>
          </a:p>
        </p:txBody>
      </p:sp>
      <p:sp>
        <p:nvSpPr>
          <p:cNvPr id="15" name="TextBox 14">
            <a:extLst>
              <a:ext uri="{FF2B5EF4-FFF2-40B4-BE49-F238E27FC236}">
                <a16:creationId xmlns:a16="http://schemas.microsoft.com/office/drawing/2014/main" id="{B9185CAA-E823-6576-2FD9-003B6E0FC4C0}"/>
              </a:ext>
            </a:extLst>
          </p:cNvPr>
          <p:cNvSpPr txBox="1"/>
          <p:nvPr/>
        </p:nvSpPr>
        <p:spPr>
          <a:xfrm>
            <a:off x="98979" y="3446597"/>
            <a:ext cx="11844782"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total balance of all the accounts:</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789D8555-5726-10D0-9CEC-DCA750288ED9}"/>
              </a:ext>
            </a:extLst>
          </p:cNvPr>
          <p:cNvSpPr txBox="1"/>
          <p:nvPr/>
        </p:nvSpPr>
        <p:spPr>
          <a:xfrm>
            <a:off x="98979" y="3937914"/>
            <a:ext cx="6099142" cy="369332"/>
          </a:xfrm>
          <a:prstGeom prst="rect">
            <a:avLst/>
          </a:prstGeom>
          <a:noFill/>
        </p:spPr>
        <p:txBody>
          <a:bodyPr wrap="square">
            <a:spAutoFit/>
          </a:bodyPr>
          <a:lstStyle/>
          <a:p>
            <a:r>
              <a:rPr lang="en-IN" dirty="0"/>
              <a:t>SELECT SUM(</a:t>
            </a:r>
            <a:r>
              <a:rPr lang="en-IN" dirty="0" err="1"/>
              <a:t>a.balance</a:t>
            </a:r>
            <a:r>
              <a:rPr lang="en-IN" dirty="0"/>
              <a:t>) FROM Account a</a:t>
            </a:r>
          </a:p>
        </p:txBody>
      </p:sp>
      <p:sp>
        <p:nvSpPr>
          <p:cNvPr id="19" name="TextBox 18">
            <a:extLst>
              <a:ext uri="{FF2B5EF4-FFF2-40B4-BE49-F238E27FC236}">
                <a16:creationId xmlns:a16="http://schemas.microsoft.com/office/drawing/2014/main" id="{5D93BBB5-48EA-6517-810E-294CE3718D03}"/>
              </a:ext>
            </a:extLst>
          </p:cNvPr>
          <p:cNvSpPr txBox="1"/>
          <p:nvPr/>
        </p:nvSpPr>
        <p:spPr>
          <a:xfrm>
            <a:off x="98979" y="4432145"/>
            <a:ext cx="11118918"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total number of account:</a:t>
            </a:r>
            <a:endParaRPr lang="en-IN" sz="2000" dirty="0">
              <a:solidFill>
                <a:schemeClr val="tx1">
                  <a:lumMod val="65000"/>
                  <a:lumOff val="35000"/>
                </a:schemeClr>
              </a:solidFill>
            </a:endParaRPr>
          </a:p>
        </p:txBody>
      </p:sp>
      <p:sp>
        <p:nvSpPr>
          <p:cNvPr id="21" name="TextBox 20">
            <a:extLst>
              <a:ext uri="{FF2B5EF4-FFF2-40B4-BE49-F238E27FC236}">
                <a16:creationId xmlns:a16="http://schemas.microsoft.com/office/drawing/2014/main" id="{920BF15E-273E-011D-16EA-183BDDDCA28C}"/>
              </a:ext>
            </a:extLst>
          </p:cNvPr>
          <p:cNvSpPr txBox="1"/>
          <p:nvPr/>
        </p:nvSpPr>
        <p:spPr>
          <a:xfrm>
            <a:off x="98979" y="4916862"/>
            <a:ext cx="6099142" cy="369332"/>
          </a:xfrm>
          <a:prstGeom prst="rect">
            <a:avLst/>
          </a:prstGeom>
          <a:noFill/>
        </p:spPr>
        <p:txBody>
          <a:bodyPr wrap="square">
            <a:spAutoFit/>
          </a:bodyPr>
          <a:lstStyle/>
          <a:p>
            <a:r>
              <a:rPr lang="en-IN" dirty="0"/>
              <a:t>SELECT COUNT(a) FROM Account a</a:t>
            </a:r>
          </a:p>
        </p:txBody>
      </p:sp>
      <p:sp>
        <p:nvSpPr>
          <p:cNvPr id="23" name="TextBox 22">
            <a:extLst>
              <a:ext uri="{FF2B5EF4-FFF2-40B4-BE49-F238E27FC236}">
                <a16:creationId xmlns:a16="http://schemas.microsoft.com/office/drawing/2014/main" id="{1D6575FF-6068-62EA-E309-8D67E58941E5}"/>
              </a:ext>
            </a:extLst>
          </p:cNvPr>
          <p:cNvSpPr txBox="1"/>
          <p:nvPr/>
        </p:nvSpPr>
        <p:spPr>
          <a:xfrm>
            <a:off x="98979" y="5408560"/>
            <a:ext cx="11254821"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minimum balance of account:</a:t>
            </a:r>
            <a:endParaRPr lang="en-IN" sz="2000" dirty="0">
              <a:solidFill>
                <a:schemeClr val="tx1">
                  <a:lumMod val="65000"/>
                  <a:lumOff val="35000"/>
                </a:schemeClr>
              </a:solidFill>
            </a:endParaRPr>
          </a:p>
        </p:txBody>
      </p:sp>
      <p:sp>
        <p:nvSpPr>
          <p:cNvPr id="25" name="TextBox 24">
            <a:extLst>
              <a:ext uri="{FF2B5EF4-FFF2-40B4-BE49-F238E27FC236}">
                <a16:creationId xmlns:a16="http://schemas.microsoft.com/office/drawing/2014/main" id="{D1F1F3FB-443E-1236-2C72-3BD5D38AC461}"/>
              </a:ext>
            </a:extLst>
          </p:cNvPr>
          <p:cNvSpPr txBox="1"/>
          <p:nvPr/>
        </p:nvSpPr>
        <p:spPr>
          <a:xfrm>
            <a:off x="98979" y="5899632"/>
            <a:ext cx="6099142" cy="369332"/>
          </a:xfrm>
          <a:prstGeom prst="rect">
            <a:avLst/>
          </a:prstGeom>
          <a:noFill/>
        </p:spPr>
        <p:txBody>
          <a:bodyPr wrap="square">
            <a:spAutoFit/>
          </a:bodyPr>
          <a:lstStyle/>
          <a:p>
            <a:r>
              <a:rPr lang="en-IN" dirty="0"/>
              <a:t>SELECT MIN(</a:t>
            </a:r>
            <a:r>
              <a:rPr lang="en-IN" dirty="0" err="1"/>
              <a:t>a.balance</a:t>
            </a:r>
            <a:r>
              <a:rPr lang="en-IN" dirty="0"/>
              <a:t>) FROM Account a</a:t>
            </a:r>
          </a:p>
        </p:txBody>
      </p:sp>
    </p:spTree>
    <p:extLst>
      <p:ext uri="{BB962C8B-B14F-4D97-AF65-F5344CB8AC3E}">
        <p14:creationId xmlns:p14="http://schemas.microsoft.com/office/powerpoint/2010/main" val="374506967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28F02E-F4AF-7104-D814-50F1AEA699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E6F10A-A6CD-A3C3-E7A2-6F8DC7F139E9}"/>
              </a:ext>
            </a:extLst>
          </p:cNvPr>
          <p:cNvSpPr>
            <a:spLocks noGrp="1"/>
          </p:cNvSpPr>
          <p:nvPr>
            <p:ph type="sldNum" sz="quarter" idx="12"/>
          </p:nvPr>
        </p:nvSpPr>
        <p:spPr/>
        <p:txBody>
          <a:bodyPr/>
          <a:lstStyle/>
          <a:p>
            <a:fld id="{4A777409-9C5A-4B07-8E32-19F22F7D558C}" type="slidenum">
              <a:rPr lang="en-IN" smtClean="0"/>
              <a:t>148</a:t>
            </a:fld>
            <a:endParaRPr lang="en-IN" dirty="0"/>
          </a:p>
        </p:txBody>
      </p:sp>
      <p:sp>
        <p:nvSpPr>
          <p:cNvPr id="5" name="TextBox 4">
            <a:extLst>
              <a:ext uri="{FF2B5EF4-FFF2-40B4-BE49-F238E27FC236}">
                <a16:creationId xmlns:a16="http://schemas.microsoft.com/office/drawing/2014/main" id="{3CE85FDF-1BB1-1699-5316-3D19172A343B}"/>
              </a:ext>
            </a:extLst>
          </p:cNvPr>
          <p:cNvSpPr txBox="1"/>
          <p:nvPr/>
        </p:nvSpPr>
        <p:spPr>
          <a:xfrm>
            <a:off x="989028" y="541198"/>
            <a:ext cx="9917783"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maximum balance of account: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4E3D913-01AB-BA4F-0198-1D100355850F}"/>
              </a:ext>
            </a:extLst>
          </p:cNvPr>
          <p:cNvSpPr txBox="1"/>
          <p:nvPr/>
        </p:nvSpPr>
        <p:spPr>
          <a:xfrm>
            <a:off x="989029" y="1040818"/>
            <a:ext cx="6099142" cy="369332"/>
          </a:xfrm>
          <a:prstGeom prst="rect">
            <a:avLst/>
          </a:prstGeom>
          <a:noFill/>
        </p:spPr>
        <p:txBody>
          <a:bodyPr wrap="square">
            <a:spAutoFit/>
          </a:bodyPr>
          <a:lstStyle/>
          <a:p>
            <a:r>
              <a:rPr lang="en-IN" dirty="0"/>
              <a:t>SELECT MAX(</a:t>
            </a:r>
            <a:r>
              <a:rPr lang="en-IN" dirty="0" err="1"/>
              <a:t>a.balance</a:t>
            </a:r>
            <a:r>
              <a:rPr lang="en-IN" dirty="0"/>
              <a:t>) FROM Account a</a:t>
            </a:r>
          </a:p>
        </p:txBody>
      </p:sp>
      <p:sp>
        <p:nvSpPr>
          <p:cNvPr id="9" name="TextBox 8">
            <a:extLst>
              <a:ext uri="{FF2B5EF4-FFF2-40B4-BE49-F238E27FC236}">
                <a16:creationId xmlns:a16="http://schemas.microsoft.com/office/drawing/2014/main" id="{F38B29E9-CF5B-6195-E38C-9B2716BB3ECB}"/>
              </a:ext>
            </a:extLst>
          </p:cNvPr>
          <p:cNvSpPr txBox="1"/>
          <p:nvPr/>
        </p:nvSpPr>
        <p:spPr>
          <a:xfrm>
            <a:off x="287517" y="1644133"/>
            <a:ext cx="6099142" cy="461665"/>
          </a:xfrm>
          <a:prstGeom prst="rect">
            <a:avLst/>
          </a:prstGeom>
          <a:noFill/>
        </p:spPr>
        <p:txBody>
          <a:bodyPr wrap="square">
            <a:spAutoFit/>
          </a:bodyPr>
          <a:lstStyle/>
          <a:p>
            <a:r>
              <a:rPr lang="en-IN" sz="2400" b="1" dirty="0"/>
              <a:t>JPQL String Functions </a:t>
            </a:r>
          </a:p>
        </p:txBody>
      </p:sp>
      <p:sp>
        <p:nvSpPr>
          <p:cNvPr id="11" name="TextBox 10">
            <a:extLst>
              <a:ext uri="{FF2B5EF4-FFF2-40B4-BE49-F238E27FC236}">
                <a16:creationId xmlns:a16="http://schemas.microsoft.com/office/drawing/2014/main" id="{B94156F8-7BDC-C056-064C-C6F80466B7F4}"/>
              </a:ext>
            </a:extLst>
          </p:cNvPr>
          <p:cNvSpPr txBox="1"/>
          <p:nvPr/>
        </p:nvSpPr>
        <p:spPr>
          <a:xfrm>
            <a:off x="287517" y="2211986"/>
            <a:ext cx="11524269" cy="1323439"/>
          </a:xfrm>
          <a:prstGeom prst="rect">
            <a:avLst/>
          </a:prstGeom>
          <a:noFill/>
        </p:spPr>
        <p:txBody>
          <a:bodyPr wrap="square">
            <a:spAutoFit/>
          </a:bodyPr>
          <a:lstStyle/>
          <a:p>
            <a:r>
              <a:rPr lang="en-US" sz="2000" b="1" dirty="0">
                <a:solidFill>
                  <a:schemeClr val="tx1">
                    <a:lumMod val="65000"/>
                    <a:lumOff val="35000"/>
                  </a:schemeClr>
                </a:solidFill>
                <a:effectLst/>
              </a:rPr>
              <a:t>String Functions</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rPr>
              <a:t>JPQL provides string functions. These functions can be used WHERE and SELECT clause of query. The following table shows some of the string functions:</a:t>
            </a:r>
          </a:p>
        </p:txBody>
      </p:sp>
      <p:pic>
        <p:nvPicPr>
          <p:cNvPr id="13" name="Picture 12">
            <a:extLst>
              <a:ext uri="{FF2B5EF4-FFF2-40B4-BE49-F238E27FC236}">
                <a16:creationId xmlns:a16="http://schemas.microsoft.com/office/drawing/2014/main" id="{1FF75659-D015-9465-8714-4D6514B8F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546" y="3682936"/>
            <a:ext cx="8468907" cy="2410161"/>
          </a:xfrm>
          <a:prstGeom prst="rect">
            <a:avLst/>
          </a:prstGeom>
        </p:spPr>
      </p:pic>
    </p:spTree>
    <p:extLst>
      <p:ext uri="{BB962C8B-B14F-4D97-AF65-F5344CB8AC3E}">
        <p14:creationId xmlns:p14="http://schemas.microsoft.com/office/powerpoint/2010/main" val="405654846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8378F8-3636-D6A9-8B9B-EBE68EE494C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AA27D2B-422C-38AE-044E-D4110C9B0F0C}"/>
              </a:ext>
            </a:extLst>
          </p:cNvPr>
          <p:cNvSpPr>
            <a:spLocks noGrp="1"/>
          </p:cNvSpPr>
          <p:nvPr>
            <p:ph type="sldNum" sz="quarter" idx="12"/>
          </p:nvPr>
        </p:nvSpPr>
        <p:spPr/>
        <p:txBody>
          <a:bodyPr/>
          <a:lstStyle/>
          <a:p>
            <a:fld id="{4A777409-9C5A-4B07-8E32-19F22F7D558C}" type="slidenum">
              <a:rPr lang="en-IN" smtClean="0"/>
              <a:t>149</a:t>
            </a:fld>
            <a:endParaRPr lang="en-IN" dirty="0"/>
          </a:p>
        </p:txBody>
      </p:sp>
      <p:pic>
        <p:nvPicPr>
          <p:cNvPr id="5" name="Picture 4">
            <a:extLst>
              <a:ext uri="{FF2B5EF4-FFF2-40B4-BE49-F238E27FC236}">
                <a16:creationId xmlns:a16="http://schemas.microsoft.com/office/drawing/2014/main" id="{10016656-0970-6D15-FDEC-98651DC0C82D}"/>
              </a:ext>
            </a:extLst>
          </p:cNvPr>
          <p:cNvPicPr>
            <a:picLocks noChangeAspect="1"/>
          </p:cNvPicPr>
          <p:nvPr/>
        </p:nvPicPr>
        <p:blipFill>
          <a:blip r:embed="rId2"/>
          <a:stretch>
            <a:fillRect/>
          </a:stretch>
        </p:blipFill>
        <p:spPr>
          <a:xfrm>
            <a:off x="0" y="1130216"/>
            <a:ext cx="12192000" cy="3705735"/>
          </a:xfrm>
          <a:prstGeom prst="rect">
            <a:avLst/>
          </a:prstGeom>
        </p:spPr>
      </p:pic>
    </p:spTree>
    <p:extLst>
      <p:ext uri="{BB962C8B-B14F-4D97-AF65-F5344CB8AC3E}">
        <p14:creationId xmlns:p14="http://schemas.microsoft.com/office/powerpoint/2010/main" val="261539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E80F46-489F-6043-4F95-14469C1E0CF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41DFD9-E963-6DA2-D8BD-EC661F3424D4}"/>
              </a:ext>
            </a:extLst>
          </p:cNvPr>
          <p:cNvSpPr>
            <a:spLocks noGrp="1"/>
          </p:cNvSpPr>
          <p:nvPr>
            <p:ph type="sldNum" sz="quarter" idx="12"/>
          </p:nvPr>
        </p:nvSpPr>
        <p:spPr/>
        <p:txBody>
          <a:bodyPr/>
          <a:lstStyle/>
          <a:p>
            <a:fld id="{4A777409-9C5A-4B07-8E32-19F22F7D558C}" type="slidenum">
              <a:rPr lang="en-IN" smtClean="0"/>
              <a:t>15</a:t>
            </a:fld>
            <a:endParaRPr lang="en-IN" dirty="0"/>
          </a:p>
        </p:txBody>
      </p:sp>
      <p:pic>
        <p:nvPicPr>
          <p:cNvPr id="5" name="Picture 4">
            <a:extLst>
              <a:ext uri="{FF2B5EF4-FFF2-40B4-BE49-F238E27FC236}">
                <a16:creationId xmlns:a16="http://schemas.microsoft.com/office/drawing/2014/main" id="{76A27523-40D4-EFF9-C601-D5F42969D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662" y="704426"/>
            <a:ext cx="8154538" cy="1848108"/>
          </a:xfrm>
          <a:prstGeom prst="rect">
            <a:avLst/>
          </a:prstGeom>
        </p:spPr>
      </p:pic>
      <p:pic>
        <p:nvPicPr>
          <p:cNvPr id="9" name="Picture 8">
            <a:extLst>
              <a:ext uri="{FF2B5EF4-FFF2-40B4-BE49-F238E27FC236}">
                <a16:creationId xmlns:a16="http://schemas.microsoft.com/office/drawing/2014/main" id="{13FB87AB-DFCA-8AC1-959F-CAE21559BF57}"/>
              </a:ext>
            </a:extLst>
          </p:cNvPr>
          <p:cNvPicPr>
            <a:picLocks noChangeAspect="1"/>
          </p:cNvPicPr>
          <p:nvPr/>
        </p:nvPicPr>
        <p:blipFill>
          <a:blip r:embed="rId3"/>
          <a:stretch>
            <a:fillRect/>
          </a:stretch>
        </p:blipFill>
        <p:spPr>
          <a:xfrm>
            <a:off x="0" y="2926369"/>
            <a:ext cx="12192000" cy="2380922"/>
          </a:xfrm>
          <a:prstGeom prst="rect">
            <a:avLst/>
          </a:prstGeom>
        </p:spPr>
      </p:pic>
    </p:spTree>
    <p:extLst>
      <p:ext uri="{BB962C8B-B14F-4D97-AF65-F5344CB8AC3E}">
        <p14:creationId xmlns:p14="http://schemas.microsoft.com/office/powerpoint/2010/main" val="49415279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071A4A-F6BA-6750-3C1A-1F87E6B2253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289A5E-3455-F522-AC95-B718D6995C7E}"/>
              </a:ext>
            </a:extLst>
          </p:cNvPr>
          <p:cNvSpPr>
            <a:spLocks noGrp="1"/>
          </p:cNvSpPr>
          <p:nvPr>
            <p:ph type="sldNum" sz="quarter" idx="12"/>
          </p:nvPr>
        </p:nvSpPr>
        <p:spPr/>
        <p:txBody>
          <a:bodyPr/>
          <a:lstStyle/>
          <a:p>
            <a:fld id="{4A777409-9C5A-4B07-8E32-19F22F7D558C}" type="slidenum">
              <a:rPr lang="en-IN" smtClean="0"/>
              <a:t>150</a:t>
            </a:fld>
            <a:endParaRPr lang="en-IN" dirty="0"/>
          </a:p>
        </p:txBody>
      </p:sp>
      <p:sp>
        <p:nvSpPr>
          <p:cNvPr id="5" name="TextBox 4">
            <a:extLst>
              <a:ext uri="{FF2B5EF4-FFF2-40B4-BE49-F238E27FC236}">
                <a16:creationId xmlns:a16="http://schemas.microsoft.com/office/drawing/2014/main" id="{B2419BCC-1F7E-309F-7321-F0875C83626C}"/>
              </a:ext>
            </a:extLst>
          </p:cNvPr>
          <p:cNvSpPr txBox="1"/>
          <p:nvPr/>
        </p:nvSpPr>
        <p:spPr>
          <a:xfrm>
            <a:off x="989028" y="572380"/>
            <a:ext cx="9908357" cy="400110"/>
          </a:xfrm>
          <a:prstGeom prst="rect">
            <a:avLst/>
          </a:prstGeom>
          <a:noFill/>
        </p:spPr>
        <p:txBody>
          <a:bodyPr wrap="square">
            <a:spAutoFit/>
          </a:bodyPr>
          <a:lstStyle/>
          <a:p>
            <a:r>
              <a:rPr lang="en-US" sz="2000" b="1" dirty="0">
                <a:solidFill>
                  <a:schemeClr val="tx1">
                    <a:lumMod val="65000"/>
                    <a:lumOff val="35000"/>
                  </a:schemeClr>
                </a:solidFill>
              </a:rPr>
              <a:t>Grouping and Ordering – The GROUP BY, HAVING and ORDER BY clause </a:t>
            </a:r>
          </a:p>
        </p:txBody>
      </p:sp>
      <p:sp>
        <p:nvSpPr>
          <p:cNvPr id="7" name="TextBox 6">
            <a:extLst>
              <a:ext uri="{FF2B5EF4-FFF2-40B4-BE49-F238E27FC236}">
                <a16:creationId xmlns:a16="http://schemas.microsoft.com/office/drawing/2014/main" id="{2D984199-7A19-FB1F-FCD3-869088F398F7}"/>
              </a:ext>
            </a:extLst>
          </p:cNvPr>
          <p:cNvSpPr txBox="1"/>
          <p:nvPr/>
        </p:nvSpPr>
        <p:spPr>
          <a:xfrm>
            <a:off x="138651" y="1140891"/>
            <a:ext cx="11609109" cy="707886"/>
          </a:xfrm>
          <a:prstGeom prst="rect">
            <a:avLst/>
          </a:prstGeom>
          <a:noFill/>
        </p:spPr>
        <p:txBody>
          <a:bodyPr wrap="square">
            <a:spAutoFit/>
          </a:bodyPr>
          <a:lstStyle/>
          <a:p>
            <a:r>
              <a:rPr lang="en-US" sz="2000" dirty="0">
                <a:solidFill>
                  <a:schemeClr val="tx1">
                    <a:lumMod val="65000"/>
                    <a:lumOff val="35000"/>
                  </a:schemeClr>
                </a:solidFill>
              </a:rPr>
              <a:t>The </a:t>
            </a:r>
            <a:r>
              <a:rPr lang="en-US" sz="2000" b="1" dirty="0">
                <a:solidFill>
                  <a:schemeClr val="tx1">
                    <a:lumMod val="65000"/>
                    <a:lumOff val="35000"/>
                  </a:schemeClr>
                </a:solidFill>
              </a:rPr>
              <a:t>GROUP BY</a:t>
            </a:r>
            <a:r>
              <a:rPr lang="en-US" sz="2000" dirty="0">
                <a:solidFill>
                  <a:schemeClr val="tx1">
                    <a:lumMod val="65000"/>
                    <a:lumOff val="35000"/>
                  </a:schemeClr>
                </a:solidFill>
              </a:rPr>
              <a:t> clause is used for defining query results into groups. For example, the following query groups the customers by their city and returns the number of customers per city:</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2141C98-99A0-AB24-4545-3BD9EB4B7436}"/>
              </a:ext>
            </a:extLst>
          </p:cNvPr>
          <p:cNvSpPr txBox="1"/>
          <p:nvPr/>
        </p:nvSpPr>
        <p:spPr>
          <a:xfrm>
            <a:off x="138651" y="2017178"/>
            <a:ext cx="6099142" cy="369332"/>
          </a:xfrm>
          <a:prstGeom prst="rect">
            <a:avLst/>
          </a:prstGeom>
          <a:noFill/>
        </p:spPr>
        <p:txBody>
          <a:bodyPr wrap="square">
            <a:spAutoFit/>
          </a:bodyPr>
          <a:lstStyle/>
          <a:p>
            <a:r>
              <a:rPr lang="en-IN" dirty="0"/>
              <a:t>SELECT </a:t>
            </a:r>
            <a:r>
              <a:rPr lang="en-IN" dirty="0" err="1"/>
              <a:t>c.city</a:t>
            </a:r>
            <a:r>
              <a:rPr lang="en-IN" dirty="0"/>
              <a:t>, COUNT(c) FROM Customer c GROUP BY </a:t>
            </a:r>
            <a:r>
              <a:rPr lang="en-IN" dirty="0" err="1"/>
              <a:t>c.city</a:t>
            </a:r>
            <a:endParaRPr lang="en-IN" dirty="0"/>
          </a:p>
        </p:txBody>
      </p:sp>
      <p:sp>
        <p:nvSpPr>
          <p:cNvPr id="11" name="TextBox 10">
            <a:extLst>
              <a:ext uri="{FF2B5EF4-FFF2-40B4-BE49-F238E27FC236}">
                <a16:creationId xmlns:a16="http://schemas.microsoft.com/office/drawing/2014/main" id="{185CA300-067C-2BCF-05E8-5D0C90FA2FE0}"/>
              </a:ext>
            </a:extLst>
          </p:cNvPr>
          <p:cNvSpPr txBox="1"/>
          <p:nvPr/>
        </p:nvSpPr>
        <p:spPr>
          <a:xfrm>
            <a:off x="138651" y="2554911"/>
            <a:ext cx="11833390" cy="707886"/>
          </a:xfrm>
          <a:prstGeom prst="rect">
            <a:avLst/>
          </a:prstGeom>
          <a:noFill/>
        </p:spPr>
        <p:txBody>
          <a:bodyPr wrap="square">
            <a:spAutoFit/>
          </a:bodyPr>
          <a:lstStyle/>
          <a:p>
            <a:r>
              <a:rPr lang="en-US" sz="2000" dirty="0">
                <a:solidFill>
                  <a:schemeClr val="tx1">
                    <a:lumMod val="65000"/>
                    <a:lumOff val="35000"/>
                  </a:schemeClr>
                </a:solidFill>
              </a:rPr>
              <a:t>The </a:t>
            </a:r>
            <a:r>
              <a:rPr lang="en-US" sz="2000" b="1" dirty="0">
                <a:solidFill>
                  <a:schemeClr val="tx1">
                    <a:lumMod val="65000"/>
                    <a:lumOff val="35000"/>
                  </a:schemeClr>
                </a:solidFill>
              </a:rPr>
              <a:t>HAVING</a:t>
            </a:r>
            <a:r>
              <a:rPr lang="en-US" sz="2000" dirty="0">
                <a:solidFill>
                  <a:schemeClr val="tx1">
                    <a:lumMod val="65000"/>
                    <a:lumOff val="35000"/>
                  </a:schemeClr>
                </a:solidFill>
              </a:rPr>
              <a:t> clause is used with the GROUP BY clause to filter the groups. For example, the following query groups customers by their city and returns the number of customers in city </a:t>
            </a:r>
            <a:r>
              <a:rPr lang="en-US" sz="2000" dirty="0" err="1">
                <a:solidFill>
                  <a:schemeClr val="tx1">
                    <a:lumMod val="65000"/>
                    <a:lumOff val="35000"/>
                  </a:schemeClr>
                </a:solidFill>
              </a:rPr>
              <a:t>Seatle</a:t>
            </a:r>
            <a:r>
              <a:rPr lang="en-US" sz="2000" dirty="0">
                <a:solidFill>
                  <a:schemeClr val="tx1">
                    <a:lumMod val="65000"/>
                    <a:lumOff val="35000"/>
                  </a:schemeClr>
                </a:solidFill>
              </a:rPr>
              <a:t> or Vancouver:</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15A1FFB7-E878-1483-5806-0D8F0ACCA1FC}"/>
              </a:ext>
            </a:extLst>
          </p:cNvPr>
          <p:cNvSpPr txBox="1"/>
          <p:nvPr/>
        </p:nvSpPr>
        <p:spPr>
          <a:xfrm>
            <a:off x="138651" y="3429000"/>
            <a:ext cx="11833390" cy="369332"/>
          </a:xfrm>
          <a:prstGeom prst="rect">
            <a:avLst/>
          </a:prstGeom>
          <a:noFill/>
        </p:spPr>
        <p:txBody>
          <a:bodyPr wrap="square">
            <a:spAutoFit/>
          </a:bodyPr>
          <a:lstStyle/>
          <a:p>
            <a:r>
              <a:rPr lang="en-IN" dirty="0"/>
              <a:t>SELECT </a:t>
            </a:r>
            <a:r>
              <a:rPr lang="en-IN" dirty="0" err="1"/>
              <a:t>c.city</a:t>
            </a:r>
            <a:r>
              <a:rPr lang="en-IN" dirty="0"/>
              <a:t>, COUNT(c) FROM Customer c GROUP BY </a:t>
            </a:r>
            <a:r>
              <a:rPr lang="en-IN" dirty="0" err="1"/>
              <a:t>c.city</a:t>
            </a:r>
            <a:r>
              <a:rPr lang="en-IN" dirty="0"/>
              <a:t> HAVING </a:t>
            </a:r>
            <a:r>
              <a:rPr lang="en-IN" dirty="0" err="1"/>
              <a:t>c.city</a:t>
            </a:r>
            <a:r>
              <a:rPr lang="en-IN" dirty="0"/>
              <a:t> IN ('</a:t>
            </a:r>
            <a:r>
              <a:rPr lang="en-IN" dirty="0" err="1"/>
              <a:t>Seatle</a:t>
            </a:r>
            <a:r>
              <a:rPr lang="en-IN" dirty="0"/>
              <a:t>','Vancouver')</a:t>
            </a:r>
          </a:p>
        </p:txBody>
      </p:sp>
      <p:sp>
        <p:nvSpPr>
          <p:cNvPr id="15" name="TextBox 14">
            <a:extLst>
              <a:ext uri="{FF2B5EF4-FFF2-40B4-BE49-F238E27FC236}">
                <a16:creationId xmlns:a16="http://schemas.microsoft.com/office/drawing/2014/main" id="{A230E8C2-7AC1-5246-2E42-9DBBA79248E1}"/>
              </a:ext>
            </a:extLst>
          </p:cNvPr>
          <p:cNvSpPr txBox="1"/>
          <p:nvPr/>
        </p:nvSpPr>
        <p:spPr>
          <a:xfrm>
            <a:off x="138651" y="3993561"/>
            <a:ext cx="11739122" cy="1323439"/>
          </a:xfrm>
          <a:prstGeom prst="rect">
            <a:avLst/>
          </a:prstGeom>
          <a:noFill/>
        </p:spPr>
        <p:txBody>
          <a:bodyPr wrap="square">
            <a:spAutoFit/>
          </a:bodyPr>
          <a:lstStyle/>
          <a:p>
            <a:r>
              <a:rPr lang="en-US" sz="2000" dirty="0">
                <a:solidFill>
                  <a:schemeClr val="tx1">
                    <a:lumMod val="65000"/>
                    <a:lumOff val="35000"/>
                  </a:schemeClr>
                </a:solidFill>
              </a:rPr>
              <a:t>The </a:t>
            </a:r>
            <a:r>
              <a:rPr lang="en-US" sz="2000" b="1" dirty="0">
                <a:solidFill>
                  <a:schemeClr val="tx1">
                    <a:lumMod val="65000"/>
                    <a:lumOff val="35000"/>
                  </a:schemeClr>
                </a:solidFill>
              </a:rPr>
              <a:t>ORDER BY</a:t>
            </a:r>
            <a:r>
              <a:rPr lang="en-US" sz="2000" dirty="0">
                <a:solidFill>
                  <a:schemeClr val="tx1">
                    <a:lumMod val="65000"/>
                    <a:lumOff val="35000"/>
                  </a:schemeClr>
                </a:solidFill>
              </a:rPr>
              <a:t> clause is used to sort the query results. To sort query results give one or more attributes of entity class according to which results have to be sorted after ORDER BY clause. By default results are sorted in ascending order. To sort the results in descending order DESC keyword is used. The following JPQL query selects all customers in the ascending order of their name:</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04F09978-2994-1B06-C3C7-C74B7058895B}"/>
              </a:ext>
            </a:extLst>
          </p:cNvPr>
          <p:cNvSpPr txBox="1"/>
          <p:nvPr/>
        </p:nvSpPr>
        <p:spPr>
          <a:xfrm>
            <a:off x="138651" y="5492641"/>
            <a:ext cx="6099142" cy="369332"/>
          </a:xfrm>
          <a:prstGeom prst="rect">
            <a:avLst/>
          </a:prstGeom>
          <a:noFill/>
        </p:spPr>
        <p:txBody>
          <a:bodyPr wrap="square">
            <a:spAutoFit/>
          </a:bodyPr>
          <a:lstStyle/>
          <a:p>
            <a:r>
              <a:rPr lang="en-IN" dirty="0"/>
              <a:t>SELECT c FROM Customer c ORDER BY c.name ASC</a:t>
            </a:r>
          </a:p>
        </p:txBody>
      </p:sp>
    </p:spTree>
    <p:extLst>
      <p:ext uri="{BB962C8B-B14F-4D97-AF65-F5344CB8AC3E}">
        <p14:creationId xmlns:p14="http://schemas.microsoft.com/office/powerpoint/2010/main" val="332280807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A130B1-F88B-9CB0-7702-454DE9454E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2E7B8F-7D87-B8F2-334F-895679DE9AE8}"/>
              </a:ext>
            </a:extLst>
          </p:cNvPr>
          <p:cNvSpPr>
            <a:spLocks noGrp="1"/>
          </p:cNvSpPr>
          <p:nvPr>
            <p:ph type="sldNum" sz="quarter" idx="12"/>
          </p:nvPr>
        </p:nvSpPr>
        <p:spPr/>
        <p:txBody>
          <a:bodyPr/>
          <a:lstStyle/>
          <a:p>
            <a:fld id="{4A777409-9C5A-4B07-8E32-19F22F7D558C}" type="slidenum">
              <a:rPr lang="en-IN" smtClean="0"/>
              <a:t>151</a:t>
            </a:fld>
            <a:endParaRPr lang="en-IN" dirty="0"/>
          </a:p>
        </p:txBody>
      </p:sp>
      <p:sp>
        <p:nvSpPr>
          <p:cNvPr id="5" name="TextBox 4">
            <a:extLst>
              <a:ext uri="{FF2B5EF4-FFF2-40B4-BE49-F238E27FC236}">
                <a16:creationId xmlns:a16="http://schemas.microsoft.com/office/drawing/2014/main" id="{8922D5FB-7202-C8BA-DA2F-6820DFF541C4}"/>
              </a:ext>
            </a:extLst>
          </p:cNvPr>
          <p:cNvSpPr txBox="1"/>
          <p:nvPr/>
        </p:nvSpPr>
        <p:spPr>
          <a:xfrm>
            <a:off x="834272" y="512916"/>
            <a:ext cx="6099142" cy="461665"/>
          </a:xfrm>
          <a:prstGeom prst="rect">
            <a:avLst/>
          </a:prstGeom>
          <a:noFill/>
        </p:spPr>
        <p:txBody>
          <a:bodyPr wrap="square">
            <a:spAutoFit/>
          </a:bodyPr>
          <a:lstStyle/>
          <a:p>
            <a:r>
              <a:rPr lang="en-IN" sz="2400" b="1" dirty="0"/>
              <a:t>JPQL Grouping - Demo </a:t>
            </a:r>
          </a:p>
        </p:txBody>
      </p:sp>
      <p:sp>
        <p:nvSpPr>
          <p:cNvPr id="7" name="TextBox 6">
            <a:extLst>
              <a:ext uri="{FF2B5EF4-FFF2-40B4-BE49-F238E27FC236}">
                <a16:creationId xmlns:a16="http://schemas.microsoft.com/office/drawing/2014/main" id="{83389B7A-3FAC-4139-A2CA-28F69DA5CD98}"/>
              </a:ext>
            </a:extLst>
          </p:cNvPr>
          <p:cNvSpPr txBox="1"/>
          <p:nvPr/>
        </p:nvSpPr>
        <p:spPr>
          <a:xfrm>
            <a:off x="141402" y="1074509"/>
            <a:ext cx="11604396"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grouping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 </a:t>
            </a:r>
            <a:r>
              <a:rPr lang="en-IN" sz="2000" dirty="0">
                <a:solidFill>
                  <a:schemeClr val="tx1">
                    <a:lumMod val="65000"/>
                    <a:lumOff val="35000"/>
                  </a:schemeClr>
                </a:solidFill>
              </a:rPr>
              <a:t>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a:t>
            </a:r>
            <a:r>
              <a:rPr lang="en-IN" sz="2000" dirty="0">
                <a:solidFill>
                  <a:schemeClr val="tx1">
                    <a:lumMod val="65000"/>
                    <a:lumOff val="35000"/>
                  </a:schemeClr>
                </a:solidFill>
              </a:rPr>
              <a:t> 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385404585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A1B52E-FA5E-4671-D1E0-7E0579E9FA6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EAB697-BC62-B020-2BE2-A2F08C182147}"/>
              </a:ext>
            </a:extLst>
          </p:cNvPr>
          <p:cNvSpPr>
            <a:spLocks noGrp="1"/>
          </p:cNvSpPr>
          <p:nvPr>
            <p:ph type="sldNum" sz="quarter" idx="12"/>
          </p:nvPr>
        </p:nvSpPr>
        <p:spPr/>
        <p:txBody>
          <a:bodyPr/>
          <a:lstStyle/>
          <a:p>
            <a:fld id="{4A777409-9C5A-4B07-8E32-19F22F7D558C}" type="slidenum">
              <a:rPr lang="en-IN" smtClean="0"/>
              <a:t>152</a:t>
            </a:fld>
            <a:endParaRPr lang="en-IN" dirty="0"/>
          </a:p>
        </p:txBody>
      </p:sp>
      <p:sp>
        <p:nvSpPr>
          <p:cNvPr id="5" name="TextBox 4">
            <a:extLst>
              <a:ext uri="{FF2B5EF4-FFF2-40B4-BE49-F238E27FC236}">
                <a16:creationId xmlns:a16="http://schemas.microsoft.com/office/drawing/2014/main" id="{635CC080-C3FC-1DCB-676A-08D763848626}"/>
              </a:ext>
            </a:extLst>
          </p:cNvPr>
          <p:cNvSpPr txBox="1"/>
          <p:nvPr/>
        </p:nvSpPr>
        <p:spPr>
          <a:xfrm>
            <a:off x="711723" y="626784"/>
            <a:ext cx="11137770" cy="2585323"/>
          </a:xfrm>
          <a:prstGeom prst="rect">
            <a:avLst/>
          </a:prstGeom>
          <a:noFill/>
        </p:spPr>
        <p:txBody>
          <a:bodyPr wrap="square">
            <a:spAutoFit/>
          </a:bodyPr>
          <a:lstStyle/>
          <a:p>
            <a:r>
              <a:rPr lang="en-IN" dirty="0"/>
              <a:t>#MySQL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a:t>
            </a:r>
            <a:r>
              <a:rPr lang="en-IN" dirty="0" err="1"/>
              <a:t>dbusername</a:t>
            </a:r>
            <a:r>
              <a:rPr lang="en-IN" dirty="0"/>
              <a: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a:t>
            </a:r>
            <a:r>
              <a:rPr lang="en-IN" dirty="0" err="1"/>
              <a:t>dbpassword</a:t>
            </a:r>
            <a:r>
              <a:rPr lang="en-IN" dirty="0"/>
              <a: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9492D55F-4068-2518-8031-D8485727BF3B}"/>
              </a:ext>
            </a:extLst>
          </p:cNvPr>
          <p:cNvSpPr txBox="1"/>
          <p:nvPr/>
        </p:nvSpPr>
        <p:spPr>
          <a:xfrm>
            <a:off x="0" y="3291951"/>
            <a:ext cx="12113443"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
        <p:nvSpPr>
          <p:cNvPr id="9" name="TextBox 8">
            <a:extLst>
              <a:ext uri="{FF2B5EF4-FFF2-40B4-BE49-F238E27FC236}">
                <a16:creationId xmlns:a16="http://schemas.microsoft.com/office/drawing/2014/main" id="{06C5386F-707D-7586-2F2E-6D10455569D3}"/>
              </a:ext>
            </a:extLst>
          </p:cNvPr>
          <p:cNvSpPr txBox="1"/>
          <p:nvPr/>
        </p:nvSpPr>
        <p:spPr>
          <a:xfrm>
            <a:off x="81698" y="4043819"/>
            <a:ext cx="11950045" cy="3139321"/>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 (</a:t>
            </a:r>
          </a:p>
          <a:p>
            <a:r>
              <a:rPr lang="en-IN" dirty="0"/>
              <a:t>	</a:t>
            </a:r>
            <a:r>
              <a:rPr lang="en-IN" dirty="0" err="1"/>
              <a:t>customer_id</a:t>
            </a:r>
            <a:r>
              <a:rPr lang="en-IN" dirty="0"/>
              <a:t> BIGINT not null,</a:t>
            </a:r>
          </a:p>
          <a:p>
            <a:r>
              <a:rPr lang="en-IN" dirty="0"/>
              <a:t>	</a:t>
            </a:r>
            <a:r>
              <a:rPr lang="en-IN" dirty="0" err="1"/>
              <a:t>email_id</a:t>
            </a:r>
            <a:r>
              <a:rPr lang="en-IN" dirty="0"/>
              <a:t> varchar(20),</a:t>
            </a:r>
          </a:p>
          <a:p>
            <a:r>
              <a:rPr lang="en-IN" dirty="0"/>
              <a:t>	name varchar(20),</a:t>
            </a:r>
          </a:p>
          <a:p>
            <a:r>
              <a:rPr lang="en-IN" dirty="0"/>
              <a:t>	</a:t>
            </a:r>
            <a:r>
              <a:rPr lang="en-IN" dirty="0" err="1"/>
              <a:t>date_of_birth</a:t>
            </a:r>
            <a:r>
              <a:rPr lang="en-IN" dirty="0"/>
              <a:t> date,</a:t>
            </a:r>
          </a:p>
          <a:p>
            <a:r>
              <a:rPr lang="en-IN" dirty="0"/>
              <a:t>	city varchar(10),</a:t>
            </a:r>
          </a:p>
          <a:p>
            <a:r>
              <a:rPr lang="en-IN" dirty="0"/>
              <a:t>	primary key (</a:t>
            </a:r>
            <a:r>
              <a:rPr lang="en-IN" dirty="0" err="1"/>
              <a:t>customer_id</a:t>
            </a:r>
            <a:r>
              <a:rPr lang="en-IN" dirty="0"/>
              <a:t>)</a:t>
            </a:r>
          </a:p>
          <a:p>
            <a:r>
              <a:rPr lang="en-IN" dirty="0"/>
              <a:t>;</a:t>
            </a:r>
          </a:p>
        </p:txBody>
      </p:sp>
    </p:spTree>
    <p:extLst>
      <p:ext uri="{BB962C8B-B14F-4D97-AF65-F5344CB8AC3E}">
        <p14:creationId xmlns:p14="http://schemas.microsoft.com/office/powerpoint/2010/main" val="159100488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536477-DDF9-7A1E-F6DC-B19FD3B582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8E0D5D8-1BF9-5836-EA4E-3BAC824BFF69}"/>
              </a:ext>
            </a:extLst>
          </p:cNvPr>
          <p:cNvSpPr>
            <a:spLocks noGrp="1"/>
          </p:cNvSpPr>
          <p:nvPr>
            <p:ph type="sldNum" sz="quarter" idx="12"/>
          </p:nvPr>
        </p:nvSpPr>
        <p:spPr/>
        <p:txBody>
          <a:bodyPr/>
          <a:lstStyle/>
          <a:p>
            <a:fld id="{4A777409-9C5A-4B07-8E32-19F22F7D558C}" type="slidenum">
              <a:rPr lang="en-IN" smtClean="0"/>
              <a:t>153</a:t>
            </a:fld>
            <a:endParaRPr lang="en-IN" dirty="0"/>
          </a:p>
        </p:txBody>
      </p:sp>
      <p:sp>
        <p:nvSpPr>
          <p:cNvPr id="5" name="TextBox 4">
            <a:extLst>
              <a:ext uri="{FF2B5EF4-FFF2-40B4-BE49-F238E27FC236}">
                <a16:creationId xmlns:a16="http://schemas.microsoft.com/office/drawing/2014/main" id="{038DFC5B-0DE3-B63B-6DBE-0942C74EF7F8}"/>
              </a:ext>
            </a:extLst>
          </p:cNvPr>
          <p:cNvSpPr txBox="1"/>
          <p:nvPr/>
        </p:nvSpPr>
        <p:spPr>
          <a:xfrm>
            <a:off x="212102" y="1138015"/>
            <a:ext cx="11627963" cy="2585323"/>
          </a:xfrm>
          <a:prstGeom prst="rect">
            <a:avLst/>
          </a:prstGeom>
          <a:noFill/>
        </p:spPr>
        <p:txBody>
          <a:bodyPr wrap="square">
            <a:spAutoFit/>
          </a:bodyPr>
          <a:lstStyle/>
          <a:p>
            <a:r>
              <a:rPr lang="en-IN" dirty="0"/>
              <a:t>);</a:t>
            </a:r>
          </a:p>
          <a:p>
            <a:r>
              <a:rPr lang="en-IN" dirty="0"/>
              <a:t>INSERT INTO customer VALUES (1001,'steven@hnd.com', 'Steven', '1992-11-29','Seattle');</a:t>
            </a:r>
          </a:p>
          <a:p>
            <a:r>
              <a:rPr lang="en-IN" dirty="0"/>
              <a:t>INSERT INTO customer VALUES (1002,'kevin@hnd.com', 'Kevin','1993-04-30','Vancouver');</a:t>
            </a:r>
          </a:p>
          <a:p>
            <a:r>
              <a:rPr lang="en-IN" dirty="0"/>
              <a:t>INSERT INTO customer VALUES(1003,'john@hnd.com', 'John', '1993-07-29','Yakima');</a:t>
            </a:r>
          </a:p>
          <a:p>
            <a:r>
              <a:rPr lang="en-IN" dirty="0"/>
              <a:t>INSERT INTO customer VALUES (1004,null, 'Chan', '1982-08-11','Vancouver');</a:t>
            </a:r>
          </a:p>
          <a:p>
            <a:r>
              <a:rPr lang="en-IN" dirty="0"/>
              <a:t>INSERT INTO customer VALUES(1005,'jill@hnd.com', 'Jill', '1990-01-01','Vancouver');</a:t>
            </a:r>
          </a:p>
          <a:p>
            <a:r>
              <a:rPr lang="en-IN" dirty="0"/>
              <a:t>INSERT INTO customer VALUES(1006,'jack@hnd.com', 'Jack', '1996-07-28','Seattle');</a:t>
            </a:r>
          </a:p>
          <a:p>
            <a:r>
              <a:rPr lang="en-IN" dirty="0"/>
              <a:t>select * from customer;</a:t>
            </a:r>
          </a:p>
          <a:p>
            <a:r>
              <a:rPr lang="en-IN" dirty="0"/>
              <a:t>commit</a:t>
            </a:r>
          </a:p>
        </p:txBody>
      </p:sp>
      <p:sp>
        <p:nvSpPr>
          <p:cNvPr id="7" name="TextBox 6">
            <a:extLst>
              <a:ext uri="{FF2B5EF4-FFF2-40B4-BE49-F238E27FC236}">
                <a16:creationId xmlns:a16="http://schemas.microsoft.com/office/drawing/2014/main" id="{08A6D4E7-D2FF-56E7-E18B-29BFAA0C0762}"/>
              </a:ext>
            </a:extLst>
          </p:cNvPr>
          <p:cNvSpPr txBox="1"/>
          <p:nvPr/>
        </p:nvSpPr>
        <p:spPr>
          <a:xfrm>
            <a:off x="212102" y="3890615"/>
            <a:ext cx="11750512"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D65662D4-595F-42B1-4423-B47B53FA6B38}"/>
              </a:ext>
            </a:extLst>
          </p:cNvPr>
          <p:cNvSpPr txBox="1"/>
          <p:nvPr/>
        </p:nvSpPr>
        <p:spPr>
          <a:xfrm>
            <a:off x="212102" y="4290725"/>
            <a:ext cx="12060025" cy="2862322"/>
          </a:xfrm>
          <a:prstGeom prst="rect">
            <a:avLst/>
          </a:prstGeom>
          <a:noFill/>
        </p:spPr>
        <p:txBody>
          <a:bodyPr wrap="square">
            <a:spAutoFit/>
          </a:bodyPr>
          <a:lstStyle/>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a:t>
            </a:r>
          </a:p>
        </p:txBody>
      </p:sp>
    </p:spTree>
    <p:extLst>
      <p:ext uri="{BB962C8B-B14F-4D97-AF65-F5344CB8AC3E}">
        <p14:creationId xmlns:p14="http://schemas.microsoft.com/office/powerpoint/2010/main" val="106690508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1D735D-0393-8405-C06B-5A4A57C96A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1813A3-3ED4-306F-8D76-112F11F8A494}"/>
              </a:ext>
            </a:extLst>
          </p:cNvPr>
          <p:cNvSpPr>
            <a:spLocks noGrp="1"/>
          </p:cNvSpPr>
          <p:nvPr>
            <p:ph type="sldNum" sz="quarter" idx="12"/>
          </p:nvPr>
        </p:nvSpPr>
        <p:spPr/>
        <p:txBody>
          <a:bodyPr/>
          <a:lstStyle/>
          <a:p>
            <a:fld id="{4A777409-9C5A-4B07-8E32-19F22F7D558C}" type="slidenum">
              <a:rPr lang="en-IN" smtClean="0"/>
              <a:t>154</a:t>
            </a:fld>
            <a:endParaRPr lang="en-IN" dirty="0"/>
          </a:p>
        </p:txBody>
      </p:sp>
      <p:sp>
        <p:nvSpPr>
          <p:cNvPr id="5" name="TextBox 4">
            <a:extLst>
              <a:ext uri="{FF2B5EF4-FFF2-40B4-BE49-F238E27FC236}">
                <a16:creationId xmlns:a16="http://schemas.microsoft.com/office/drawing/2014/main" id="{E689BAE9-99CA-7F91-0C1C-FDACB1542704}"/>
              </a:ext>
            </a:extLst>
          </p:cNvPr>
          <p:cNvSpPr txBox="1"/>
          <p:nvPr/>
        </p:nvSpPr>
        <p:spPr>
          <a:xfrm>
            <a:off x="1027522" y="529666"/>
            <a:ext cx="10821971" cy="6186309"/>
          </a:xfrm>
          <a:prstGeom prst="rect">
            <a:avLst/>
          </a:prstGeom>
          <a:noFill/>
        </p:spPr>
        <p:txBody>
          <a:bodyPr wrap="square">
            <a:spAutoFit/>
          </a:bodyPr>
          <a:lstStyle/>
          <a:p>
            <a:r>
              <a:rPr lang="en-IN" dirty="0"/>
              <a:t>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196684413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10070D-BF71-F447-B499-48AE70DF97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02564B4-EEC0-0DB0-84A8-171586730BB2}"/>
              </a:ext>
            </a:extLst>
          </p:cNvPr>
          <p:cNvSpPr>
            <a:spLocks noGrp="1"/>
          </p:cNvSpPr>
          <p:nvPr>
            <p:ph type="sldNum" sz="quarter" idx="12"/>
          </p:nvPr>
        </p:nvSpPr>
        <p:spPr/>
        <p:txBody>
          <a:bodyPr/>
          <a:lstStyle/>
          <a:p>
            <a:fld id="{4A777409-9C5A-4B07-8E32-19F22F7D558C}" type="slidenum">
              <a:rPr lang="en-IN" smtClean="0"/>
              <a:t>155</a:t>
            </a:fld>
            <a:endParaRPr lang="en-IN" dirty="0"/>
          </a:p>
        </p:txBody>
      </p:sp>
      <p:sp>
        <p:nvSpPr>
          <p:cNvPr id="5" name="TextBox 4">
            <a:extLst>
              <a:ext uri="{FF2B5EF4-FFF2-40B4-BE49-F238E27FC236}">
                <a16:creationId xmlns:a16="http://schemas.microsoft.com/office/drawing/2014/main" id="{75861976-3435-F11A-69E1-B54BF459E1F9}"/>
              </a:ext>
            </a:extLst>
          </p:cNvPr>
          <p:cNvSpPr txBox="1"/>
          <p:nvPr/>
        </p:nvSpPr>
        <p:spPr>
          <a:xfrm>
            <a:off x="239598" y="977760"/>
            <a:ext cx="11712804" cy="3693319"/>
          </a:xfrm>
          <a:prstGeom prst="rect">
            <a:avLst/>
          </a:prstGeom>
          <a:noFill/>
        </p:spPr>
        <p:txBody>
          <a:bodyPr wrap="square">
            <a:spAutoFit/>
          </a:bodyPr>
          <a:lstStyle/>
          <a:p>
            <a:r>
              <a:rPr lang="en-IN" dirty="0"/>
              <a:t>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a:t>
            </a:r>
          </a:p>
        </p:txBody>
      </p:sp>
      <p:sp>
        <p:nvSpPr>
          <p:cNvPr id="7" name="TextBox 6">
            <a:extLst>
              <a:ext uri="{FF2B5EF4-FFF2-40B4-BE49-F238E27FC236}">
                <a16:creationId xmlns:a16="http://schemas.microsoft.com/office/drawing/2014/main" id="{A0E74A4D-B994-9C3C-E2EC-5372F48B61DB}"/>
              </a:ext>
            </a:extLst>
          </p:cNvPr>
          <p:cNvSpPr txBox="1"/>
          <p:nvPr/>
        </p:nvSpPr>
        <p:spPr>
          <a:xfrm>
            <a:off x="239597" y="4767308"/>
            <a:ext cx="11213969"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6701066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13347-E806-74A8-F214-AA798381F84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E6EA67A-3035-9DF6-32FE-14855418FB48}"/>
              </a:ext>
            </a:extLst>
          </p:cNvPr>
          <p:cNvSpPr>
            <a:spLocks noGrp="1"/>
          </p:cNvSpPr>
          <p:nvPr>
            <p:ph type="sldNum" sz="quarter" idx="12"/>
          </p:nvPr>
        </p:nvSpPr>
        <p:spPr/>
        <p:txBody>
          <a:bodyPr/>
          <a:lstStyle/>
          <a:p>
            <a:fld id="{4A777409-9C5A-4B07-8E32-19F22F7D558C}" type="slidenum">
              <a:rPr lang="en-IN" smtClean="0"/>
              <a:t>156</a:t>
            </a:fld>
            <a:endParaRPr lang="en-IN" dirty="0"/>
          </a:p>
        </p:txBody>
      </p:sp>
      <p:sp>
        <p:nvSpPr>
          <p:cNvPr id="5" name="TextBox 4">
            <a:extLst>
              <a:ext uri="{FF2B5EF4-FFF2-40B4-BE49-F238E27FC236}">
                <a16:creationId xmlns:a16="http://schemas.microsoft.com/office/drawing/2014/main" id="{2CDCCC88-E486-3AEF-C055-256DE60B0E52}"/>
              </a:ext>
            </a:extLst>
          </p:cNvPr>
          <p:cNvSpPr txBox="1"/>
          <p:nvPr/>
        </p:nvSpPr>
        <p:spPr>
          <a:xfrm>
            <a:off x="961534" y="442723"/>
            <a:ext cx="12097732" cy="6740307"/>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a:t>
            </a:r>
          </a:p>
        </p:txBody>
      </p:sp>
    </p:spTree>
    <p:extLst>
      <p:ext uri="{BB962C8B-B14F-4D97-AF65-F5344CB8AC3E}">
        <p14:creationId xmlns:p14="http://schemas.microsoft.com/office/powerpoint/2010/main" val="189248995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7BAB5D-8EF9-0C49-92B3-5C7E398262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5FF960-05AD-0352-DA60-52AEE63BAC51}"/>
              </a:ext>
            </a:extLst>
          </p:cNvPr>
          <p:cNvSpPr>
            <a:spLocks noGrp="1"/>
          </p:cNvSpPr>
          <p:nvPr>
            <p:ph type="sldNum" sz="quarter" idx="12"/>
          </p:nvPr>
        </p:nvSpPr>
        <p:spPr/>
        <p:txBody>
          <a:bodyPr/>
          <a:lstStyle/>
          <a:p>
            <a:fld id="{4A777409-9C5A-4B07-8E32-19F22F7D558C}" type="slidenum">
              <a:rPr lang="en-IN" smtClean="0"/>
              <a:t>157</a:t>
            </a:fld>
            <a:endParaRPr lang="en-IN" dirty="0"/>
          </a:p>
        </p:txBody>
      </p:sp>
      <p:sp>
        <p:nvSpPr>
          <p:cNvPr id="5" name="TextBox 4">
            <a:extLst>
              <a:ext uri="{FF2B5EF4-FFF2-40B4-BE49-F238E27FC236}">
                <a16:creationId xmlns:a16="http://schemas.microsoft.com/office/drawing/2014/main" id="{C0EAA8B6-8AD0-ED69-2F59-4DEF987CF896}"/>
              </a:ext>
            </a:extLst>
          </p:cNvPr>
          <p:cNvSpPr txBox="1"/>
          <p:nvPr/>
        </p:nvSpPr>
        <p:spPr>
          <a:xfrm>
            <a:off x="194821" y="950998"/>
            <a:ext cx="11802358" cy="5632311"/>
          </a:xfrm>
          <a:prstGeom prst="rect">
            <a:avLst/>
          </a:prstGeom>
          <a:noFill/>
        </p:spPr>
        <p:txBody>
          <a:bodyPr wrap="square">
            <a:spAutoFit/>
          </a:bodyPr>
          <a:lstStyle/>
          <a:p>
            <a:r>
              <a:rPr lang="en-IN" dirty="0"/>
              <a:t>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p:txBody>
      </p:sp>
    </p:spTree>
    <p:extLst>
      <p:ext uri="{BB962C8B-B14F-4D97-AF65-F5344CB8AC3E}">
        <p14:creationId xmlns:p14="http://schemas.microsoft.com/office/powerpoint/2010/main" val="275268707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879606-0156-4273-9CF8-58273FC808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4B08DF-4A66-964D-8BEA-FF71322FBD56}"/>
              </a:ext>
            </a:extLst>
          </p:cNvPr>
          <p:cNvSpPr>
            <a:spLocks noGrp="1"/>
          </p:cNvSpPr>
          <p:nvPr>
            <p:ph type="sldNum" sz="quarter" idx="12"/>
          </p:nvPr>
        </p:nvSpPr>
        <p:spPr/>
        <p:txBody>
          <a:bodyPr/>
          <a:lstStyle/>
          <a:p>
            <a:fld id="{4A777409-9C5A-4B07-8E32-19F22F7D558C}" type="slidenum">
              <a:rPr lang="en-IN" smtClean="0"/>
              <a:t>158</a:t>
            </a:fld>
            <a:endParaRPr lang="en-IN" dirty="0"/>
          </a:p>
        </p:txBody>
      </p:sp>
      <p:sp>
        <p:nvSpPr>
          <p:cNvPr id="5" name="TextBox 4">
            <a:extLst>
              <a:ext uri="{FF2B5EF4-FFF2-40B4-BE49-F238E27FC236}">
                <a16:creationId xmlns:a16="http://schemas.microsoft.com/office/drawing/2014/main" id="{1F7B5B0F-65F8-BEEF-85C2-3BAC0FDA5739}"/>
              </a:ext>
            </a:extLst>
          </p:cNvPr>
          <p:cNvSpPr txBox="1"/>
          <p:nvPr/>
        </p:nvSpPr>
        <p:spPr>
          <a:xfrm>
            <a:off x="838201" y="531825"/>
            <a:ext cx="11444926" cy="5755422"/>
          </a:xfrm>
          <a:prstGeom prst="rect">
            <a:avLst/>
          </a:prstGeom>
          <a:noFill/>
        </p:spPr>
        <p:txBody>
          <a:bodyPr wrap="square">
            <a:spAutoFit/>
          </a:bodyPr>
          <a:lstStyle/>
          <a:p>
            <a:r>
              <a:rPr lang="en-IN" sz="1600" dirty="0"/>
              <a:t>@Override</a:t>
            </a:r>
          </a:p>
          <a:p>
            <a:r>
              <a:rPr lang="en-IN" sz="1600" dirty="0"/>
              <a:t>	public </a:t>
            </a:r>
            <a:r>
              <a:rPr lang="en-IN" sz="1600" dirty="0" err="1"/>
              <a:t>boolean</a:t>
            </a:r>
            <a:r>
              <a:rPr lang="en-IN" sz="1600" dirty="0"/>
              <a:t> equals(Object </a:t>
            </a:r>
            <a:r>
              <a:rPr lang="en-IN" sz="1600" dirty="0" err="1"/>
              <a:t>obj</a:t>
            </a:r>
            <a:r>
              <a:rPr lang="en-IN" sz="1600" dirty="0"/>
              <a:t>) {</a:t>
            </a:r>
          </a:p>
          <a:p>
            <a:r>
              <a:rPr lang="en-IN" sz="1600" dirty="0"/>
              <a:t>		if (this == </a:t>
            </a:r>
            <a:r>
              <a:rPr lang="en-IN" sz="1600" dirty="0" err="1"/>
              <a:t>obj</a:t>
            </a:r>
            <a:r>
              <a:rPr lang="en-IN" sz="1600" dirty="0"/>
              <a:t>)</a:t>
            </a:r>
          </a:p>
          <a:p>
            <a:r>
              <a:rPr lang="en-IN" sz="1600" dirty="0"/>
              <a:t>			return true;</a:t>
            </a:r>
          </a:p>
          <a:p>
            <a:r>
              <a:rPr lang="en-IN" sz="1600" dirty="0"/>
              <a:t>		if (</a:t>
            </a:r>
            <a:r>
              <a:rPr lang="en-IN" sz="1600" dirty="0" err="1"/>
              <a:t>obj</a:t>
            </a:r>
            <a:r>
              <a:rPr lang="en-IN" sz="1600" dirty="0"/>
              <a:t> == null)</a:t>
            </a:r>
          </a:p>
          <a:p>
            <a:r>
              <a:rPr lang="en-IN" sz="1600" dirty="0"/>
              <a:t>			return false;</a:t>
            </a:r>
          </a:p>
          <a:p>
            <a:r>
              <a:rPr lang="en-IN" sz="1600" dirty="0"/>
              <a:t>		if (</a:t>
            </a:r>
            <a:r>
              <a:rPr lang="en-IN" sz="1600" dirty="0" err="1"/>
              <a:t>getClass</a:t>
            </a:r>
            <a:r>
              <a:rPr lang="en-IN" sz="1600" dirty="0"/>
              <a:t>() != </a:t>
            </a:r>
            <a:r>
              <a:rPr lang="en-IN" sz="1600" dirty="0" err="1"/>
              <a:t>obj.getClass</a:t>
            </a:r>
            <a:r>
              <a:rPr lang="en-IN" sz="1600" dirty="0"/>
              <a:t>())</a:t>
            </a:r>
          </a:p>
          <a:p>
            <a:r>
              <a:rPr lang="en-IN" sz="1600" dirty="0"/>
              <a:t>			return false;</a:t>
            </a:r>
          </a:p>
          <a:p>
            <a:r>
              <a:rPr lang="en-IN" sz="1600" dirty="0"/>
              <a:t>		Customer other = (Customer) </a:t>
            </a:r>
            <a:r>
              <a:rPr lang="en-IN" sz="1600" dirty="0" err="1"/>
              <a:t>obj</a:t>
            </a:r>
            <a:r>
              <a:rPr lang="en-IN" sz="1600" dirty="0"/>
              <a:t>;</a:t>
            </a:r>
          </a:p>
          <a:p>
            <a:r>
              <a:rPr lang="en-IN" sz="1600" dirty="0"/>
              <a:t>		if (</a:t>
            </a:r>
            <a:r>
              <a:rPr lang="en-IN" sz="1600" dirty="0" err="1"/>
              <a:t>this.getCustomerId</a:t>
            </a:r>
            <a:r>
              <a:rPr lang="en-IN" sz="1600" dirty="0"/>
              <a:t>() == null) {</a:t>
            </a:r>
          </a:p>
          <a:p>
            <a:r>
              <a:rPr lang="en-IN" sz="1600" dirty="0"/>
              <a:t>			if (</a:t>
            </a:r>
            <a:r>
              <a:rPr lang="en-IN" sz="1600" dirty="0" err="1"/>
              <a:t>other.getCustomerId</a:t>
            </a:r>
            <a:r>
              <a:rPr lang="en-IN" sz="1600" dirty="0"/>
              <a:t>() != null)</a:t>
            </a:r>
          </a:p>
          <a:p>
            <a:r>
              <a:rPr lang="en-IN" sz="1600" dirty="0"/>
              <a:t>				return false;</a:t>
            </a:r>
          </a:p>
          <a:p>
            <a:r>
              <a:rPr lang="en-IN" sz="1600" dirty="0"/>
              <a:t>		} </a:t>
            </a:r>
          </a:p>
          <a:p>
            <a:r>
              <a:rPr lang="en-IN" sz="1600" dirty="0"/>
              <a:t>		else if (!</a:t>
            </a:r>
            <a:r>
              <a:rPr lang="en-IN" sz="1600" dirty="0" err="1"/>
              <a:t>this.getCustomerId</a:t>
            </a:r>
            <a:r>
              <a:rPr lang="en-IN" sz="1600" dirty="0"/>
              <a:t>().equals(</a:t>
            </a:r>
            <a:r>
              <a:rPr lang="en-IN" sz="1600" dirty="0" err="1"/>
              <a:t>other.getCustomerId</a:t>
            </a:r>
            <a:r>
              <a:rPr lang="en-IN" sz="1600" dirty="0"/>
              <a:t>()))</a:t>
            </a:r>
          </a:p>
          <a:p>
            <a:r>
              <a:rPr lang="en-IN" sz="1600" dirty="0"/>
              <a:t>			return false;</a:t>
            </a:r>
          </a:p>
          <a:p>
            <a:r>
              <a:rPr lang="en-IN" sz="1600" dirty="0"/>
              <a:t>		return true;</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"Customer [</a:t>
            </a:r>
            <a:r>
              <a:rPr lang="en-IN" sz="1600" dirty="0" err="1"/>
              <a:t>customerId</a:t>
            </a:r>
            <a:r>
              <a:rPr lang="en-IN" sz="1600" dirty="0"/>
              <a:t>=" + </a:t>
            </a:r>
            <a:r>
              <a:rPr lang="en-IN" sz="1600" dirty="0" err="1"/>
              <a:t>customerId</a:t>
            </a:r>
            <a:r>
              <a:rPr lang="en-IN" sz="1600" dirty="0"/>
              <a:t> + ", </a:t>
            </a:r>
            <a:r>
              <a:rPr lang="en-IN" sz="1600" dirty="0" err="1"/>
              <a:t>emailId</a:t>
            </a:r>
            <a:r>
              <a:rPr lang="en-IN" sz="1600" dirty="0"/>
              <a:t>=" + </a:t>
            </a:r>
            <a:r>
              <a:rPr lang="en-IN" sz="1600" dirty="0" err="1"/>
              <a:t>emailId</a:t>
            </a:r>
            <a:r>
              <a:rPr lang="en-IN" sz="1600" dirty="0"/>
              <a:t> + ", name=" + name + ", </a:t>
            </a:r>
            <a:r>
              <a:rPr lang="en-IN" sz="1600" dirty="0" err="1"/>
              <a:t>dateOfBirth</a:t>
            </a:r>
            <a:r>
              <a:rPr lang="en-IN" sz="1600" dirty="0"/>
              <a:t>="</a:t>
            </a:r>
          </a:p>
          <a:p>
            <a:r>
              <a:rPr lang="en-IN" sz="1600" dirty="0"/>
              <a:t>				+ </a:t>
            </a:r>
            <a:r>
              <a:rPr lang="en-IN" sz="1600" dirty="0" err="1"/>
              <a:t>dateOfBirth</a:t>
            </a:r>
            <a:r>
              <a:rPr lang="en-IN" sz="1600" dirty="0"/>
              <a:t> + ", city=" + city + "]";</a:t>
            </a:r>
          </a:p>
          <a:p>
            <a:r>
              <a:rPr lang="en-IN" sz="1600" dirty="0"/>
              <a:t>	}</a:t>
            </a:r>
          </a:p>
          <a:p>
            <a:r>
              <a:rPr lang="en-IN" sz="1600" dirty="0"/>
              <a:t>}</a:t>
            </a:r>
          </a:p>
        </p:txBody>
      </p:sp>
    </p:spTree>
    <p:extLst>
      <p:ext uri="{BB962C8B-B14F-4D97-AF65-F5344CB8AC3E}">
        <p14:creationId xmlns:p14="http://schemas.microsoft.com/office/powerpoint/2010/main" val="33912207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75F866-3F5C-62B3-9B14-A2065F0CA56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00589FE-29EF-4534-B6B3-FBA97BDFC999}"/>
              </a:ext>
            </a:extLst>
          </p:cNvPr>
          <p:cNvSpPr>
            <a:spLocks noGrp="1"/>
          </p:cNvSpPr>
          <p:nvPr>
            <p:ph type="sldNum" sz="quarter" idx="12"/>
          </p:nvPr>
        </p:nvSpPr>
        <p:spPr/>
        <p:txBody>
          <a:bodyPr/>
          <a:lstStyle/>
          <a:p>
            <a:fld id="{4A777409-9C5A-4B07-8E32-19F22F7D558C}" type="slidenum">
              <a:rPr lang="en-IN" smtClean="0"/>
              <a:t>159</a:t>
            </a:fld>
            <a:endParaRPr lang="en-IN" dirty="0"/>
          </a:p>
        </p:txBody>
      </p:sp>
      <p:sp>
        <p:nvSpPr>
          <p:cNvPr id="5" name="TextBox 4">
            <a:extLst>
              <a:ext uri="{FF2B5EF4-FFF2-40B4-BE49-F238E27FC236}">
                <a16:creationId xmlns:a16="http://schemas.microsoft.com/office/drawing/2014/main" id="{4FF6A925-2A41-6B8C-A2BE-7C506C0A2C03}"/>
              </a:ext>
            </a:extLst>
          </p:cNvPr>
          <p:cNvSpPr txBox="1"/>
          <p:nvPr/>
        </p:nvSpPr>
        <p:spPr>
          <a:xfrm>
            <a:off x="989028" y="562954"/>
            <a:ext cx="10049759"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F258118-AB6B-BF31-347F-5EE745B4512F}"/>
              </a:ext>
            </a:extLst>
          </p:cNvPr>
          <p:cNvSpPr txBox="1"/>
          <p:nvPr/>
        </p:nvSpPr>
        <p:spPr>
          <a:xfrm>
            <a:off x="164969" y="1206160"/>
            <a:ext cx="11411146"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8472D394-7E39-3634-CD8A-AF3B8427CF26}"/>
              </a:ext>
            </a:extLst>
          </p:cNvPr>
          <p:cNvSpPr txBox="1"/>
          <p:nvPr/>
        </p:nvSpPr>
        <p:spPr>
          <a:xfrm>
            <a:off x="989029" y="3251184"/>
            <a:ext cx="10747342"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76E3E42-1FD6-BAA7-CB25-6D2DAC27F1F1}"/>
              </a:ext>
            </a:extLst>
          </p:cNvPr>
          <p:cNvSpPr txBox="1"/>
          <p:nvPr/>
        </p:nvSpPr>
        <p:spPr>
          <a:xfrm>
            <a:off x="164969" y="3651294"/>
            <a:ext cx="11759938" cy="3108543"/>
          </a:xfrm>
          <a:prstGeom prst="rect">
            <a:avLst/>
          </a:prstGeom>
          <a:noFill/>
        </p:spPr>
        <p:txBody>
          <a:bodyPr wrap="square">
            <a:spAutoFit/>
          </a:bodyPr>
          <a:lstStyle/>
          <a:p>
            <a:r>
              <a:rPr lang="en-IN" sz="1400" dirty="0"/>
              <a:t>@Component</a:t>
            </a:r>
          </a:p>
          <a:p>
            <a:r>
              <a:rPr lang="en-IN" sz="1400" dirty="0"/>
              <a:t>@Aspect</a:t>
            </a:r>
          </a:p>
          <a:p>
            <a:r>
              <a:rPr lang="en-IN" sz="1400" dirty="0"/>
              <a:t>public class </a:t>
            </a:r>
            <a:r>
              <a:rPr lang="en-IN" sz="1400" dirty="0" err="1"/>
              <a:t>LoggingAspect</a:t>
            </a:r>
            <a:r>
              <a:rPr lang="en-IN" sz="1400" dirty="0"/>
              <a:t> {</a:t>
            </a:r>
          </a:p>
          <a:p>
            <a:r>
              <a:rPr lang="en-IN" sz="1400" dirty="0"/>
              <a:t>	private Logger logger=</a:t>
            </a:r>
            <a:r>
              <a:rPr lang="en-IN" sz="1400" dirty="0" err="1"/>
              <a:t>LogManager.getLogger</a:t>
            </a:r>
            <a:r>
              <a:rPr lang="en-IN" sz="1400" dirty="0"/>
              <a:t>(</a:t>
            </a:r>
            <a:r>
              <a:rPr lang="en-IN" sz="1400" dirty="0" err="1"/>
              <a:t>this.getClass</a:t>
            </a:r>
            <a:r>
              <a:rPr lang="en-IN" sz="1400" dirty="0"/>
              <a:t>());</a:t>
            </a:r>
          </a:p>
          <a:p>
            <a:r>
              <a:rPr lang="en-IN" sz="1400" dirty="0"/>
              <a:t>	</a:t>
            </a:r>
          </a:p>
          <a:p>
            <a:r>
              <a:rPr lang="en-IN" sz="1400" dirty="0"/>
              <a:t>	@AfterThrowing(pointcut = "execution(* </a:t>
            </a:r>
            <a:r>
              <a:rPr lang="en-IN" sz="1400" dirty="0" err="1"/>
              <a:t>com.hnd.repository</a:t>
            </a:r>
            <a:r>
              <a:rPr lang="en-IN" sz="1400" dirty="0"/>
              <a:t>.*</a:t>
            </a:r>
            <a:r>
              <a:rPr lang="en-IN" sz="1400" dirty="0" err="1"/>
              <a:t>Impl</a:t>
            </a:r>
            <a:r>
              <a:rPr lang="en-IN" sz="1400" dirty="0"/>
              <a:t>.*(..))", throwing = "exception")</a:t>
            </a:r>
          </a:p>
          <a:p>
            <a:r>
              <a:rPr lang="en-IN" sz="1400" dirty="0"/>
              <a:t>	public void </a:t>
            </a:r>
            <a:r>
              <a:rPr lang="en-IN" sz="1400" dirty="0" err="1"/>
              <a:t>logExceptionFromRepository</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	@AfterThrowing(pointcut = "execution(* </a:t>
            </a:r>
            <a:r>
              <a:rPr lang="en-IN" sz="1400" dirty="0" err="1"/>
              <a:t>com.hnd.service</a:t>
            </a:r>
            <a:r>
              <a:rPr lang="en-IN" sz="1400" dirty="0"/>
              <a:t>.*</a:t>
            </a:r>
            <a:r>
              <a:rPr lang="en-IN" sz="1400" dirty="0" err="1"/>
              <a:t>Impl</a:t>
            </a:r>
            <a:r>
              <a:rPr lang="en-IN" sz="1400" dirty="0"/>
              <a:t>.*(..))", throwing = "exception")</a:t>
            </a:r>
          </a:p>
          <a:p>
            <a:r>
              <a:rPr lang="en-IN" sz="1400" dirty="0"/>
              <a:t>	public void </a:t>
            </a:r>
            <a:r>
              <a:rPr lang="en-IN" sz="1400" dirty="0" err="1"/>
              <a:t>logExceptionFromService</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a:t>
            </a:r>
          </a:p>
        </p:txBody>
      </p:sp>
    </p:spTree>
    <p:extLst>
      <p:ext uri="{BB962C8B-B14F-4D97-AF65-F5344CB8AC3E}">
        <p14:creationId xmlns:p14="http://schemas.microsoft.com/office/powerpoint/2010/main" val="553681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04FEEA-5B2C-176D-4413-520980479E2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A1E842-E5E0-2DDA-FCF3-654E3E60D0C4}"/>
              </a:ext>
            </a:extLst>
          </p:cNvPr>
          <p:cNvSpPr>
            <a:spLocks noGrp="1"/>
          </p:cNvSpPr>
          <p:nvPr>
            <p:ph type="sldNum" sz="quarter" idx="12"/>
          </p:nvPr>
        </p:nvSpPr>
        <p:spPr/>
        <p:txBody>
          <a:bodyPr/>
          <a:lstStyle/>
          <a:p>
            <a:fld id="{4A777409-9C5A-4B07-8E32-19F22F7D558C}" type="slidenum">
              <a:rPr lang="en-IN" smtClean="0"/>
              <a:t>16</a:t>
            </a:fld>
            <a:endParaRPr lang="en-IN" dirty="0"/>
          </a:p>
        </p:txBody>
      </p:sp>
      <p:sp>
        <p:nvSpPr>
          <p:cNvPr id="4" name="TextBox 3">
            <a:extLst>
              <a:ext uri="{FF2B5EF4-FFF2-40B4-BE49-F238E27FC236}">
                <a16:creationId xmlns:a16="http://schemas.microsoft.com/office/drawing/2014/main" id="{BC3A8914-37DE-88B6-70B1-BB8A7F691FF5}"/>
              </a:ext>
            </a:extLst>
          </p:cNvPr>
          <p:cNvSpPr txBox="1"/>
          <p:nvPr/>
        </p:nvSpPr>
        <p:spPr>
          <a:xfrm>
            <a:off x="989029" y="601406"/>
            <a:ext cx="10511672" cy="341632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//getter and setters</a:t>
            </a:r>
          </a:p>
          <a:p>
            <a:r>
              <a:rPr lang="en-IN" dirty="0"/>
              <a:t>}</a:t>
            </a:r>
          </a:p>
        </p:txBody>
      </p:sp>
      <p:sp>
        <p:nvSpPr>
          <p:cNvPr id="6" name="TextBox 5">
            <a:extLst>
              <a:ext uri="{FF2B5EF4-FFF2-40B4-BE49-F238E27FC236}">
                <a16:creationId xmlns:a16="http://schemas.microsoft.com/office/drawing/2014/main" id="{BFF19BAB-9917-5948-169F-0CC3C3CC4F6B}"/>
              </a:ext>
            </a:extLst>
          </p:cNvPr>
          <p:cNvSpPr txBox="1"/>
          <p:nvPr/>
        </p:nvSpPr>
        <p:spPr>
          <a:xfrm>
            <a:off x="145723" y="4263708"/>
            <a:ext cx="11798038" cy="707886"/>
          </a:xfrm>
          <a:prstGeom prst="rect">
            <a:avLst/>
          </a:prstGeom>
          <a:noFill/>
        </p:spPr>
        <p:txBody>
          <a:bodyPr wrap="square">
            <a:spAutoFit/>
          </a:bodyPr>
          <a:lstStyle/>
          <a:p>
            <a:r>
              <a:rPr lang="en-US" sz="2000" dirty="0">
                <a:solidFill>
                  <a:schemeClr val="tx1">
                    <a:lumMod val="65000"/>
                    <a:lumOff val="35000"/>
                  </a:schemeClr>
                </a:solidFill>
              </a:rPr>
              <a:t>In the above code, the name of attributes </a:t>
            </a:r>
            <a:r>
              <a:rPr lang="en-US" sz="2000" dirty="0" err="1">
                <a:solidFill>
                  <a:schemeClr val="tx1">
                    <a:lumMod val="65000"/>
                    <a:lumOff val="35000"/>
                  </a:schemeClr>
                </a:solidFill>
              </a:rPr>
              <a:t>customerId</a:t>
            </a:r>
            <a:r>
              <a:rPr lang="en-US" sz="2000" dirty="0">
                <a:solidFill>
                  <a:schemeClr val="tx1">
                    <a:lumMod val="65000"/>
                    <a:lumOff val="35000"/>
                  </a:schemeClr>
                </a:solidFill>
              </a:rPr>
              <a:t>, </a:t>
            </a:r>
            <a:r>
              <a:rPr lang="en-US" sz="2000" dirty="0" err="1">
                <a:solidFill>
                  <a:schemeClr val="tx1">
                    <a:lumMod val="65000"/>
                    <a:lumOff val="35000"/>
                  </a:schemeClr>
                </a:solidFill>
              </a:rPr>
              <a:t>emailId</a:t>
            </a:r>
            <a:r>
              <a:rPr lang="en-US" sz="2000" dirty="0">
                <a:solidFill>
                  <a:schemeClr val="tx1">
                    <a:lumMod val="65000"/>
                    <a:lumOff val="35000"/>
                  </a:schemeClr>
                </a:solidFill>
              </a:rPr>
              <a:t> and </a:t>
            </a:r>
            <a:r>
              <a:rPr lang="en-US" sz="2000" dirty="0" err="1">
                <a:solidFill>
                  <a:schemeClr val="tx1">
                    <a:lumMod val="65000"/>
                    <a:lumOff val="35000"/>
                  </a:schemeClr>
                </a:solidFill>
              </a:rPr>
              <a:t>dateOfBirth</a:t>
            </a:r>
            <a:r>
              <a:rPr lang="en-US" sz="2000" dirty="0">
                <a:solidFill>
                  <a:schemeClr val="tx1">
                    <a:lumMod val="65000"/>
                    <a:lumOff val="35000"/>
                  </a:schemeClr>
                </a:solidFill>
              </a:rPr>
              <a:t> are different from the column names. So, @Column annotation is used.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2236062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371A98-BA2C-ADB2-9F39-DDBA1DE506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B0A55A4-9D9A-11A6-1EB0-742B2F065610}"/>
              </a:ext>
            </a:extLst>
          </p:cNvPr>
          <p:cNvSpPr>
            <a:spLocks noGrp="1"/>
          </p:cNvSpPr>
          <p:nvPr>
            <p:ph type="sldNum" sz="quarter" idx="12"/>
          </p:nvPr>
        </p:nvSpPr>
        <p:spPr/>
        <p:txBody>
          <a:bodyPr/>
          <a:lstStyle/>
          <a:p>
            <a:fld id="{4A777409-9C5A-4B07-8E32-19F22F7D558C}" type="slidenum">
              <a:rPr lang="en-IN" smtClean="0"/>
              <a:t>160</a:t>
            </a:fld>
            <a:endParaRPr lang="en-IN" dirty="0"/>
          </a:p>
        </p:txBody>
      </p:sp>
      <p:sp>
        <p:nvSpPr>
          <p:cNvPr id="5" name="TextBox 4">
            <a:extLst>
              <a:ext uri="{FF2B5EF4-FFF2-40B4-BE49-F238E27FC236}">
                <a16:creationId xmlns:a16="http://schemas.microsoft.com/office/drawing/2014/main" id="{54171B1A-2065-A1B4-08E6-C298DFEC0036}"/>
              </a:ext>
            </a:extLst>
          </p:cNvPr>
          <p:cNvSpPr txBox="1"/>
          <p:nvPr/>
        </p:nvSpPr>
        <p:spPr>
          <a:xfrm>
            <a:off x="923041" y="534673"/>
            <a:ext cx="10345917" cy="707886"/>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669A4CA-7A33-61A3-8EF5-5DFC5B57F501}"/>
              </a:ext>
            </a:extLst>
          </p:cNvPr>
          <p:cNvSpPr txBox="1"/>
          <p:nvPr/>
        </p:nvSpPr>
        <p:spPr>
          <a:xfrm>
            <a:off x="174396" y="1473732"/>
            <a:ext cx="11712804"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List&lt;Object[]&gt; </a:t>
            </a:r>
            <a:r>
              <a:rPr lang="en-IN" dirty="0" err="1"/>
              <a:t>getCustomerCountForCities</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B9952A7D-A9DD-9466-CA7F-9247D9203140}"/>
              </a:ext>
            </a:extLst>
          </p:cNvPr>
          <p:cNvSpPr txBox="1"/>
          <p:nvPr/>
        </p:nvSpPr>
        <p:spPr>
          <a:xfrm>
            <a:off x="174396" y="2905234"/>
            <a:ext cx="11712803" cy="400110"/>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E293A5E-DAA3-9AC7-CE9C-035C57339F7C}"/>
              </a:ext>
            </a:extLst>
          </p:cNvPr>
          <p:cNvSpPr txBox="1"/>
          <p:nvPr/>
        </p:nvSpPr>
        <p:spPr>
          <a:xfrm>
            <a:off x="174396" y="3305344"/>
            <a:ext cx="11816499" cy="3539430"/>
          </a:xfrm>
          <a:prstGeom prst="rect">
            <a:avLst/>
          </a:prstGeom>
          <a:noFill/>
        </p:spPr>
        <p:txBody>
          <a:bodyPr wrap="square">
            <a:spAutoFit/>
          </a:bodyPr>
          <a:lstStyle/>
          <a:p>
            <a:r>
              <a:rPr lang="en-IN" sz="1600" dirty="0"/>
              <a:t>@Repository(value = "</a:t>
            </a:r>
            <a:r>
              <a:rPr lang="en-IN" sz="1600" dirty="0" err="1"/>
              <a:t>customerRepository</a:t>
            </a:r>
            <a:r>
              <a:rPr lang="en-IN" sz="1600" dirty="0"/>
              <a:t>")</a:t>
            </a:r>
          </a:p>
          <a:p>
            <a:r>
              <a:rPr lang="en-IN" sz="1600" dirty="0"/>
              <a:t>public class </a:t>
            </a:r>
            <a:r>
              <a:rPr lang="en-IN" sz="1600" dirty="0" err="1"/>
              <a:t>CustomerRepositoryImpl</a:t>
            </a:r>
            <a:r>
              <a:rPr lang="en-IN" sz="1600" dirty="0"/>
              <a:t> implements </a:t>
            </a:r>
            <a:r>
              <a:rPr lang="en-IN" sz="1600" dirty="0" err="1"/>
              <a:t>CustomerRepository</a:t>
            </a:r>
            <a:r>
              <a:rPr lang="en-IN" sz="1600" dirty="0"/>
              <a:t> {</a:t>
            </a:r>
          </a:p>
          <a:p>
            <a:r>
              <a:rPr lang="en-IN" sz="1600" dirty="0"/>
              <a:t>	@PersistenceContext</a:t>
            </a:r>
          </a:p>
          <a:p>
            <a:r>
              <a:rPr lang="en-IN" sz="1600" dirty="0"/>
              <a:t>	private </a:t>
            </a:r>
            <a:r>
              <a:rPr lang="en-IN" sz="1600" dirty="0" err="1"/>
              <a:t>EntityManager</a:t>
            </a:r>
            <a:r>
              <a:rPr lang="en-IN" sz="1600" dirty="0"/>
              <a:t> </a:t>
            </a:r>
            <a:r>
              <a:rPr lang="en-IN" sz="1600" dirty="0" err="1"/>
              <a:t>entityManager</a:t>
            </a:r>
            <a:r>
              <a:rPr lang="en-IN" sz="1600" dirty="0"/>
              <a:t>;</a:t>
            </a:r>
          </a:p>
          <a:p>
            <a:r>
              <a:rPr lang="en-IN" sz="1600" dirty="0"/>
              <a:t>	@Override</a:t>
            </a:r>
          </a:p>
          <a:p>
            <a:r>
              <a:rPr lang="en-IN" sz="1600" dirty="0"/>
              <a:t>	public List&lt;Object[]&gt; </a:t>
            </a:r>
            <a:r>
              <a:rPr lang="en-IN" sz="1600" dirty="0" err="1"/>
              <a:t>getCustomerCountForCities</a:t>
            </a:r>
            <a:r>
              <a:rPr lang="en-IN" sz="1600" dirty="0"/>
              <a:t>() {</a:t>
            </a:r>
          </a:p>
          <a:p>
            <a:r>
              <a:rPr lang="en-IN" sz="1600" dirty="0"/>
              <a:t>		String queryString1 = "SELECT </a:t>
            </a:r>
            <a:r>
              <a:rPr lang="en-IN" sz="1600" dirty="0" err="1"/>
              <a:t>c.city</a:t>
            </a:r>
            <a:r>
              <a:rPr lang="en-IN" sz="1600" dirty="0"/>
              <a:t>, COUNT(c) FROM Customer c GROUP BY </a:t>
            </a:r>
            <a:r>
              <a:rPr lang="en-IN" sz="1600" dirty="0" err="1"/>
              <a:t>c.city</a:t>
            </a:r>
            <a:r>
              <a:rPr lang="en-IN" sz="1600" dirty="0"/>
              <a:t>";</a:t>
            </a:r>
          </a:p>
          <a:p>
            <a:r>
              <a:rPr lang="en-IN" sz="1600" dirty="0"/>
              <a:t>		String queryString2 = "SELECT </a:t>
            </a:r>
            <a:r>
              <a:rPr lang="en-IN" sz="1600" dirty="0" err="1"/>
              <a:t>c.city</a:t>
            </a:r>
            <a:r>
              <a:rPr lang="en-IN" sz="1600" dirty="0"/>
              <a:t>, COUNT(c) FROM Customer c GROUP BY </a:t>
            </a:r>
            <a:r>
              <a:rPr lang="en-IN" sz="1600" dirty="0" err="1"/>
              <a:t>c.city</a:t>
            </a:r>
            <a:r>
              <a:rPr lang="en-IN" sz="1600" dirty="0"/>
              <a:t> HAVING </a:t>
            </a:r>
            <a:r>
              <a:rPr lang="en-IN" sz="1600" dirty="0" err="1"/>
              <a:t>c.city</a:t>
            </a:r>
            <a:r>
              <a:rPr lang="en-IN" sz="1600" dirty="0"/>
              <a:t> IN ('</a:t>
            </a:r>
            <a:r>
              <a:rPr lang="en-IN" sz="1600" dirty="0" err="1"/>
              <a:t>Seatle</a:t>
            </a:r>
            <a:r>
              <a:rPr lang="en-IN" sz="1600" dirty="0"/>
              <a:t>','Vancouver')";</a:t>
            </a:r>
          </a:p>
          <a:p>
            <a:r>
              <a:rPr lang="en-IN" sz="1600" dirty="0"/>
              <a:t>		Query </a:t>
            </a:r>
            <a:r>
              <a:rPr lang="en-IN" sz="1600" dirty="0" err="1"/>
              <a:t>query</a:t>
            </a:r>
            <a:r>
              <a:rPr lang="en-IN" sz="1600" dirty="0"/>
              <a:t> = </a:t>
            </a:r>
            <a:r>
              <a:rPr lang="en-IN" sz="1600" dirty="0" err="1"/>
              <a:t>entityManager.createQuery</a:t>
            </a:r>
            <a:r>
              <a:rPr lang="en-IN" sz="1600" dirty="0"/>
              <a:t>(queryString1);</a:t>
            </a:r>
          </a:p>
          <a:p>
            <a:r>
              <a:rPr lang="en-IN" sz="1600" dirty="0"/>
              <a:t>		List&lt;Object[]&gt; result = </a:t>
            </a:r>
            <a:r>
              <a:rPr lang="en-IN" sz="1600" dirty="0" err="1"/>
              <a:t>query.getResultList</a:t>
            </a:r>
            <a:r>
              <a:rPr lang="en-IN" sz="1600" dirty="0"/>
              <a:t>();</a:t>
            </a:r>
          </a:p>
          <a:p>
            <a:r>
              <a:rPr lang="en-IN" sz="1600" dirty="0"/>
              <a:t>		return result;</a:t>
            </a:r>
          </a:p>
          <a:p>
            <a:r>
              <a:rPr lang="en-IN" sz="1600" dirty="0"/>
              <a:t>	}</a:t>
            </a:r>
          </a:p>
          <a:p>
            <a:r>
              <a:rPr lang="en-IN" sz="1600" dirty="0"/>
              <a:t>}</a:t>
            </a:r>
          </a:p>
        </p:txBody>
      </p:sp>
    </p:spTree>
    <p:extLst>
      <p:ext uri="{BB962C8B-B14F-4D97-AF65-F5344CB8AC3E}">
        <p14:creationId xmlns:p14="http://schemas.microsoft.com/office/powerpoint/2010/main" val="215340220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C0FD7B-ADB9-00F8-A1F8-76DC96438D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06E694-DFEB-1C8E-9398-24B9FD9E614F}"/>
              </a:ext>
            </a:extLst>
          </p:cNvPr>
          <p:cNvSpPr>
            <a:spLocks noGrp="1"/>
          </p:cNvSpPr>
          <p:nvPr>
            <p:ph type="sldNum" sz="quarter" idx="12"/>
          </p:nvPr>
        </p:nvSpPr>
        <p:spPr/>
        <p:txBody>
          <a:bodyPr/>
          <a:lstStyle/>
          <a:p>
            <a:fld id="{4A777409-9C5A-4B07-8E32-19F22F7D558C}" type="slidenum">
              <a:rPr lang="en-IN" smtClean="0"/>
              <a:t>161</a:t>
            </a:fld>
            <a:endParaRPr lang="en-IN" dirty="0"/>
          </a:p>
        </p:txBody>
      </p:sp>
      <p:sp>
        <p:nvSpPr>
          <p:cNvPr id="5" name="TextBox 4">
            <a:extLst>
              <a:ext uri="{FF2B5EF4-FFF2-40B4-BE49-F238E27FC236}">
                <a16:creationId xmlns:a16="http://schemas.microsoft.com/office/drawing/2014/main" id="{0E860305-F0F5-49A4-BD2B-DB55FFC055BD}"/>
              </a:ext>
            </a:extLst>
          </p:cNvPr>
          <p:cNvSpPr txBox="1"/>
          <p:nvPr/>
        </p:nvSpPr>
        <p:spPr>
          <a:xfrm>
            <a:off x="890832" y="638368"/>
            <a:ext cx="10462967" cy="707886"/>
          </a:xfrm>
          <a:prstGeom prst="rect">
            <a:avLst/>
          </a:prstGeom>
          <a:noFill/>
        </p:spPr>
        <p:txBody>
          <a:bodyPr wrap="square">
            <a:spAutoFit/>
          </a:bodyPr>
          <a:lstStyle/>
          <a:p>
            <a:r>
              <a:rPr lang="en-US" sz="2000" b="1" dirty="0">
                <a:solidFill>
                  <a:schemeClr val="tx1">
                    <a:lumMod val="65000"/>
                    <a:lumOff val="35000"/>
                  </a:schemeClr>
                </a:solidFill>
              </a:rPr>
              <a:t>Step 10: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8F1D545-F982-2A2F-22D4-79610C562073}"/>
              </a:ext>
            </a:extLst>
          </p:cNvPr>
          <p:cNvSpPr txBox="1"/>
          <p:nvPr/>
        </p:nvSpPr>
        <p:spPr>
          <a:xfrm>
            <a:off x="183821" y="1561476"/>
            <a:ext cx="11250891"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List&lt;Object[]&gt; </a:t>
            </a:r>
            <a:r>
              <a:rPr lang="en-IN" dirty="0" err="1"/>
              <a:t>getCustomerCountForCities</a:t>
            </a:r>
            <a:r>
              <a:rPr lang="en-IN" dirty="0"/>
              <a:t>() throws </a:t>
            </a:r>
            <a:r>
              <a:rPr lang="en-IN" dirty="0" err="1"/>
              <a:t>hndBankException</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6CEB34FE-3CE7-51A2-86C4-E811D6A95DCA}"/>
              </a:ext>
            </a:extLst>
          </p:cNvPr>
          <p:cNvSpPr txBox="1"/>
          <p:nvPr/>
        </p:nvSpPr>
        <p:spPr>
          <a:xfrm>
            <a:off x="749431" y="2863905"/>
            <a:ext cx="11005794" cy="400110"/>
          </a:xfrm>
          <a:prstGeom prst="rect">
            <a:avLst/>
          </a:prstGeom>
          <a:noFill/>
        </p:spPr>
        <p:txBody>
          <a:bodyPr wrap="square">
            <a:spAutoFit/>
          </a:bodyPr>
          <a:lstStyle/>
          <a:p>
            <a:r>
              <a:rPr lang="en-US" sz="2000" b="1" dirty="0">
                <a:solidFill>
                  <a:schemeClr val="tx1">
                    <a:lumMod val="65000"/>
                    <a:lumOff val="35000"/>
                  </a:schemeClr>
                </a:solidFill>
              </a:rPr>
              <a:t>Step 11: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CF7792E-4C7A-AAFB-695D-0CCEC48657CF}"/>
              </a:ext>
            </a:extLst>
          </p:cNvPr>
          <p:cNvSpPr txBox="1"/>
          <p:nvPr/>
        </p:nvSpPr>
        <p:spPr>
          <a:xfrm>
            <a:off x="183821" y="3450194"/>
            <a:ext cx="11891915" cy="3139321"/>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List&lt;Object[]&gt; </a:t>
            </a:r>
            <a:r>
              <a:rPr lang="en-IN" dirty="0" err="1"/>
              <a:t>getCustomerCountForCities</a:t>
            </a:r>
            <a:r>
              <a:rPr lang="en-IN" dirty="0"/>
              <a:t>() throws </a:t>
            </a:r>
            <a:r>
              <a:rPr lang="en-IN" dirty="0" err="1"/>
              <a:t>hndBankException</a:t>
            </a:r>
            <a:r>
              <a:rPr lang="en-IN" dirty="0"/>
              <a:t> {</a:t>
            </a:r>
          </a:p>
          <a:p>
            <a:r>
              <a:rPr lang="en-IN" dirty="0"/>
              <a:t>		return </a:t>
            </a:r>
            <a:r>
              <a:rPr lang="en-IN" dirty="0" err="1"/>
              <a:t>customerRepository.getCustomerCountForCities</a:t>
            </a:r>
            <a:r>
              <a:rPr lang="en-IN" dirty="0"/>
              <a:t>();</a:t>
            </a:r>
          </a:p>
          <a:p>
            <a:r>
              <a:rPr lang="en-IN" dirty="0"/>
              <a:t>	}</a:t>
            </a:r>
          </a:p>
          <a:p>
            <a:r>
              <a:rPr lang="en-IN" dirty="0"/>
              <a:t>}</a:t>
            </a:r>
          </a:p>
        </p:txBody>
      </p:sp>
    </p:spTree>
    <p:extLst>
      <p:ext uri="{BB962C8B-B14F-4D97-AF65-F5344CB8AC3E}">
        <p14:creationId xmlns:p14="http://schemas.microsoft.com/office/powerpoint/2010/main" val="152135864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8C8939-C3FE-4727-0BA3-3827FC75EA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320A73-0059-BC75-6A55-26109F485F00}"/>
              </a:ext>
            </a:extLst>
          </p:cNvPr>
          <p:cNvSpPr>
            <a:spLocks noGrp="1"/>
          </p:cNvSpPr>
          <p:nvPr>
            <p:ph type="sldNum" sz="quarter" idx="12"/>
          </p:nvPr>
        </p:nvSpPr>
        <p:spPr/>
        <p:txBody>
          <a:bodyPr/>
          <a:lstStyle/>
          <a:p>
            <a:fld id="{4A777409-9C5A-4B07-8E32-19F22F7D558C}" type="slidenum">
              <a:rPr lang="en-IN" smtClean="0"/>
              <a:t>162</a:t>
            </a:fld>
            <a:endParaRPr lang="en-IN" dirty="0"/>
          </a:p>
        </p:txBody>
      </p:sp>
      <p:sp>
        <p:nvSpPr>
          <p:cNvPr id="5" name="TextBox 4">
            <a:extLst>
              <a:ext uri="{FF2B5EF4-FFF2-40B4-BE49-F238E27FC236}">
                <a16:creationId xmlns:a16="http://schemas.microsoft.com/office/drawing/2014/main" id="{59115B5B-8DF6-A4EF-352E-ADC397CE1EA0}"/>
              </a:ext>
            </a:extLst>
          </p:cNvPr>
          <p:cNvSpPr txBox="1"/>
          <p:nvPr/>
        </p:nvSpPr>
        <p:spPr>
          <a:xfrm>
            <a:off x="989029" y="607185"/>
            <a:ext cx="6099142" cy="400110"/>
          </a:xfrm>
          <a:prstGeom prst="rect">
            <a:avLst/>
          </a:prstGeom>
          <a:noFill/>
        </p:spPr>
        <p:txBody>
          <a:bodyPr wrap="square">
            <a:spAutoFit/>
          </a:bodyPr>
          <a:lstStyle/>
          <a:p>
            <a:r>
              <a:rPr lang="en-US" sz="2000" b="1" dirty="0">
                <a:solidFill>
                  <a:schemeClr val="tx1">
                    <a:lumMod val="65000"/>
                    <a:lumOff val="35000"/>
                  </a:schemeClr>
                </a:solidFill>
              </a:rPr>
              <a:t>Step 12:</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032EABF-2F7B-AD6D-C056-8A4C5E156181}"/>
              </a:ext>
            </a:extLst>
          </p:cNvPr>
          <p:cNvSpPr txBox="1"/>
          <p:nvPr/>
        </p:nvSpPr>
        <p:spPr>
          <a:xfrm>
            <a:off x="0" y="1125740"/>
            <a:ext cx="11934334" cy="5078313"/>
          </a:xfrm>
          <a:prstGeom prst="rect">
            <a:avLst/>
          </a:prstGeom>
          <a:noFill/>
        </p:spPr>
        <p:txBody>
          <a:bodyPr wrap="square">
            <a:spAutoFit/>
          </a:bodyPr>
          <a:lstStyle/>
          <a:p>
            <a:r>
              <a:rPr lang="en-IN" dirty="0"/>
              <a:t>@SpringBootApplication</a:t>
            </a:r>
          </a:p>
          <a:p>
            <a:r>
              <a:rPr lang="en-IN" dirty="0"/>
              <a:t>public class </a:t>
            </a:r>
            <a:r>
              <a:rPr lang="en-IN" dirty="0" err="1"/>
              <a:t>DemoSpringBootJPQLGroupingApplication</a:t>
            </a:r>
            <a:r>
              <a:rPr lang="en-IN" dirty="0"/>
              <a:t> implements </a:t>
            </a:r>
            <a:r>
              <a:rPr lang="en-IN" dirty="0" err="1"/>
              <a:t>CommandLineRunner</a:t>
            </a:r>
            <a:r>
              <a:rPr lang="en-IN" dirty="0"/>
              <a:t>{</a:t>
            </a:r>
          </a:p>
          <a:p>
            <a:r>
              <a:rPr lang="en-IN" dirty="0"/>
              <a:t>	</a:t>
            </a:r>
          </a:p>
          <a:p>
            <a:r>
              <a:rPr lang="en-IN" dirty="0"/>
              <a:t>	private static final Log LOGGER = </a:t>
            </a:r>
            <a:r>
              <a:rPr lang="en-IN" dirty="0" err="1"/>
              <a:t>LogFactory.getLog</a:t>
            </a:r>
            <a:r>
              <a:rPr lang="en-IN" dirty="0"/>
              <a:t>(</a:t>
            </a:r>
            <a:r>
              <a:rPr lang="en-IN" dirty="0" err="1"/>
              <a:t>DemoSpringBootJPQLGroupingApplication.class</a:t>
            </a:r>
            <a:r>
              <a:rPr lang="en-IN" dirty="0"/>
              <a:t>);</a:t>
            </a:r>
          </a:p>
          <a:p>
            <a:r>
              <a:rPr lang="en-IN" dirty="0"/>
              <a:t>	@Autowired</a:t>
            </a:r>
          </a:p>
          <a:p>
            <a:r>
              <a:rPr lang="en-IN" dirty="0"/>
              <a:t>	</a:t>
            </a:r>
            <a:r>
              <a:rPr lang="en-IN" dirty="0" err="1"/>
              <a:t>CustomerService</a:t>
            </a:r>
            <a:r>
              <a:rPr lang="en-IN" dirty="0"/>
              <a:t> service;</a:t>
            </a:r>
          </a:p>
          <a:p>
            <a:r>
              <a:rPr lang="en-IN" dirty="0"/>
              <a:t>	@Autowired</a:t>
            </a:r>
          </a:p>
          <a:p>
            <a:r>
              <a:rPr lang="en-IN" dirty="0"/>
              <a:t>	Environment </a:t>
            </a:r>
            <a:r>
              <a:rPr lang="en-IN" dirty="0" err="1"/>
              <a:t>environment</a:t>
            </a:r>
            <a:r>
              <a:rPr lang="en-IN" dirty="0"/>
              <a:t>;</a:t>
            </a:r>
          </a:p>
          <a:p>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DemoSpringBootJPQLGroupingApplication.class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getCityWiseCustomerCount</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5313778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39C4D7-6070-4A6B-29CA-9A411F147E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8F75DA3-D3BA-E7E7-D9E2-F2983AE55552}"/>
              </a:ext>
            </a:extLst>
          </p:cNvPr>
          <p:cNvSpPr>
            <a:spLocks noGrp="1"/>
          </p:cNvSpPr>
          <p:nvPr>
            <p:ph type="sldNum" sz="quarter" idx="12"/>
          </p:nvPr>
        </p:nvSpPr>
        <p:spPr/>
        <p:txBody>
          <a:bodyPr/>
          <a:lstStyle/>
          <a:p>
            <a:fld id="{4A777409-9C5A-4B07-8E32-19F22F7D558C}" type="slidenum">
              <a:rPr lang="en-IN" smtClean="0"/>
              <a:t>163</a:t>
            </a:fld>
            <a:endParaRPr lang="en-IN" dirty="0"/>
          </a:p>
        </p:txBody>
      </p:sp>
      <p:sp>
        <p:nvSpPr>
          <p:cNvPr id="5" name="TextBox 4">
            <a:extLst>
              <a:ext uri="{FF2B5EF4-FFF2-40B4-BE49-F238E27FC236}">
                <a16:creationId xmlns:a16="http://schemas.microsoft.com/office/drawing/2014/main" id="{CC14B0D5-3BB6-9E59-F601-5833FDD17910}"/>
              </a:ext>
            </a:extLst>
          </p:cNvPr>
          <p:cNvSpPr txBox="1"/>
          <p:nvPr/>
        </p:nvSpPr>
        <p:spPr>
          <a:xfrm>
            <a:off x="498835" y="977042"/>
            <a:ext cx="11194330" cy="4247317"/>
          </a:xfrm>
          <a:prstGeom prst="rect">
            <a:avLst/>
          </a:prstGeom>
          <a:noFill/>
        </p:spPr>
        <p:txBody>
          <a:bodyPr wrap="square">
            <a:spAutoFit/>
          </a:bodyPr>
          <a:lstStyle/>
          <a:p>
            <a:r>
              <a:rPr lang="en-IN" dirty="0"/>
              <a:t>public void </a:t>
            </a:r>
            <a:r>
              <a:rPr lang="en-IN" dirty="0" err="1"/>
              <a:t>getCityWiseCustomerCount</a:t>
            </a:r>
            <a:r>
              <a:rPr lang="en-IN" dirty="0"/>
              <a:t>() {</a:t>
            </a:r>
          </a:p>
          <a:p>
            <a:r>
              <a:rPr lang="en-IN" dirty="0"/>
              <a:t>		try {</a:t>
            </a:r>
          </a:p>
          <a:p>
            <a:r>
              <a:rPr lang="en-IN" dirty="0"/>
              <a:t>			List&lt;Object[]&gt; objects =</a:t>
            </a:r>
            <a:r>
              <a:rPr lang="en-IN" dirty="0" err="1"/>
              <a:t>service.getCustomerCountForCities</a:t>
            </a:r>
            <a:r>
              <a:rPr lang="en-IN" dirty="0"/>
              <a:t>();</a:t>
            </a:r>
          </a:p>
          <a:p>
            <a:r>
              <a:rPr lang="en-IN" dirty="0"/>
              <a:t>			for (Object[] object : objects) {</a:t>
            </a:r>
          </a:p>
          <a:p>
            <a:r>
              <a:rPr lang="en-IN" dirty="0"/>
              <a:t>				LOGGER.info(object[0]+" "+object[1]);</a:t>
            </a:r>
          </a:p>
          <a:p>
            <a:r>
              <a:rPr lang="en-IN" dirty="0"/>
              <a:t>			}</a:t>
            </a:r>
          </a:p>
          <a:p>
            <a:r>
              <a:rPr lang="en-IN" dirty="0"/>
              <a:t>			</a:t>
            </a:r>
          </a:p>
          <a:p>
            <a:r>
              <a:rPr lang="en-IN" dirty="0"/>
              <a:t>			</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		</a:t>
            </a:r>
          </a:p>
          <a:p>
            <a:r>
              <a:rPr lang="en-IN" dirty="0"/>
              <a:t>	}</a:t>
            </a:r>
          </a:p>
          <a:p>
            <a:r>
              <a:rPr lang="en-IN" dirty="0"/>
              <a:t>}</a:t>
            </a:r>
          </a:p>
        </p:txBody>
      </p:sp>
    </p:spTree>
    <p:extLst>
      <p:ext uri="{BB962C8B-B14F-4D97-AF65-F5344CB8AC3E}">
        <p14:creationId xmlns:p14="http://schemas.microsoft.com/office/powerpoint/2010/main" val="103503395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9DC7C9-E292-C0E6-1B2B-5DD69D8D16F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F51B1A4-CD48-3D6D-3EFA-8F9A3D427BBF}"/>
              </a:ext>
            </a:extLst>
          </p:cNvPr>
          <p:cNvSpPr>
            <a:spLocks noGrp="1"/>
          </p:cNvSpPr>
          <p:nvPr>
            <p:ph type="sldNum" sz="quarter" idx="12"/>
          </p:nvPr>
        </p:nvSpPr>
        <p:spPr/>
        <p:txBody>
          <a:bodyPr/>
          <a:lstStyle/>
          <a:p>
            <a:fld id="{4A777409-9C5A-4B07-8E32-19F22F7D558C}" type="slidenum">
              <a:rPr lang="en-IN" smtClean="0"/>
              <a:t>164</a:t>
            </a:fld>
            <a:endParaRPr lang="en-IN" dirty="0"/>
          </a:p>
        </p:txBody>
      </p:sp>
      <p:sp>
        <p:nvSpPr>
          <p:cNvPr id="6" name="TextBox 5">
            <a:extLst>
              <a:ext uri="{FF2B5EF4-FFF2-40B4-BE49-F238E27FC236}">
                <a16:creationId xmlns:a16="http://schemas.microsoft.com/office/drawing/2014/main" id="{4BE357E8-B110-C00A-D46F-C51051095D44}"/>
              </a:ext>
            </a:extLst>
          </p:cNvPr>
          <p:cNvSpPr txBox="1"/>
          <p:nvPr/>
        </p:nvSpPr>
        <p:spPr>
          <a:xfrm>
            <a:off x="168896" y="1061855"/>
            <a:ext cx="11854207" cy="1323439"/>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Execute the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After executing your application, you should get the following outputs:</a:t>
            </a:r>
          </a:p>
          <a:p>
            <a:pPr>
              <a:buFont typeface="Arial" panose="020B0604020202020204" pitchFamily="34" charset="0"/>
              <a:buChar char="•"/>
            </a:pPr>
            <a:r>
              <a:rPr lang="en-US" sz="2000" dirty="0">
                <a:solidFill>
                  <a:schemeClr val="tx1">
                    <a:lumMod val="65000"/>
                    <a:lumOff val="35000"/>
                  </a:schemeClr>
                </a:solidFill>
              </a:rPr>
              <a:t>queryString1 = "SELECT </a:t>
            </a:r>
            <a:r>
              <a:rPr lang="en-US" sz="2000" dirty="0" err="1">
                <a:solidFill>
                  <a:schemeClr val="tx1">
                    <a:lumMod val="65000"/>
                    <a:lumOff val="35000"/>
                  </a:schemeClr>
                </a:solidFill>
              </a:rPr>
              <a:t>c.city</a:t>
            </a:r>
            <a:r>
              <a:rPr lang="en-US" sz="2000" dirty="0">
                <a:solidFill>
                  <a:schemeClr val="tx1">
                    <a:lumMod val="65000"/>
                    <a:lumOff val="35000"/>
                  </a:schemeClr>
                </a:solidFill>
              </a:rPr>
              <a:t>, COUNT(c) FROM Customer c GROUP BY </a:t>
            </a:r>
            <a:r>
              <a:rPr lang="en-US" sz="2000" dirty="0" err="1">
                <a:solidFill>
                  <a:schemeClr val="tx1">
                    <a:lumMod val="65000"/>
                    <a:lumOff val="35000"/>
                  </a:schemeClr>
                </a:solidFill>
              </a:rPr>
              <a:t>c.city</a:t>
            </a:r>
            <a:r>
              <a:rPr lang="en-US" sz="2000" dirty="0">
                <a:solidFill>
                  <a:schemeClr val="tx1">
                    <a:lumMod val="65000"/>
                    <a:lumOff val="35000"/>
                  </a:schemeClr>
                </a:solidFill>
              </a:rPr>
              <a:t>"</a:t>
            </a:r>
          </a:p>
        </p:txBody>
      </p:sp>
      <p:pic>
        <p:nvPicPr>
          <p:cNvPr id="8" name="Picture 7">
            <a:extLst>
              <a:ext uri="{FF2B5EF4-FFF2-40B4-BE49-F238E27FC236}">
                <a16:creationId xmlns:a16="http://schemas.microsoft.com/office/drawing/2014/main" id="{57DBBDB1-72BA-AA9D-3247-2E03F6369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504" y="2644087"/>
            <a:ext cx="1435434" cy="928672"/>
          </a:xfrm>
          <a:prstGeom prst="rect">
            <a:avLst/>
          </a:prstGeom>
        </p:spPr>
      </p:pic>
      <p:sp>
        <p:nvSpPr>
          <p:cNvPr id="10" name="TextBox 9">
            <a:extLst>
              <a:ext uri="{FF2B5EF4-FFF2-40B4-BE49-F238E27FC236}">
                <a16:creationId xmlns:a16="http://schemas.microsoft.com/office/drawing/2014/main" id="{E3CEAAD5-2723-C664-A76C-F9FC939C746B}"/>
              </a:ext>
            </a:extLst>
          </p:cNvPr>
          <p:cNvSpPr txBox="1"/>
          <p:nvPr/>
        </p:nvSpPr>
        <p:spPr>
          <a:xfrm>
            <a:off x="168895" y="3928323"/>
            <a:ext cx="11774865" cy="707886"/>
          </a:xfrm>
          <a:prstGeom prst="rect">
            <a:avLst/>
          </a:prstGeom>
          <a:noFill/>
        </p:spPr>
        <p:txBody>
          <a:bodyPr wrap="square">
            <a:spAutoFit/>
          </a:bodyPr>
          <a:lstStyle/>
          <a:p>
            <a:r>
              <a:rPr lang="en-US" sz="2000" dirty="0">
                <a:solidFill>
                  <a:schemeClr val="tx1">
                    <a:lumMod val="65000"/>
                    <a:lumOff val="35000"/>
                  </a:schemeClr>
                </a:solidFill>
              </a:rPr>
              <a:t>queryString2 = "SELECT </a:t>
            </a:r>
            <a:r>
              <a:rPr lang="en-US" sz="2000" dirty="0" err="1">
                <a:solidFill>
                  <a:schemeClr val="tx1">
                    <a:lumMod val="65000"/>
                    <a:lumOff val="35000"/>
                  </a:schemeClr>
                </a:solidFill>
              </a:rPr>
              <a:t>c.city</a:t>
            </a:r>
            <a:r>
              <a:rPr lang="en-US" sz="2000" dirty="0">
                <a:solidFill>
                  <a:schemeClr val="tx1">
                    <a:lumMod val="65000"/>
                    <a:lumOff val="35000"/>
                  </a:schemeClr>
                </a:solidFill>
              </a:rPr>
              <a:t>, COUNT(c) FROM Customer c GROUP BY </a:t>
            </a:r>
            <a:r>
              <a:rPr lang="en-US" sz="2000" dirty="0" err="1">
                <a:solidFill>
                  <a:schemeClr val="tx1">
                    <a:lumMod val="65000"/>
                    <a:lumOff val="35000"/>
                  </a:schemeClr>
                </a:solidFill>
              </a:rPr>
              <a:t>c.city</a:t>
            </a:r>
            <a:r>
              <a:rPr lang="en-US" sz="2000" dirty="0">
                <a:solidFill>
                  <a:schemeClr val="tx1">
                    <a:lumMod val="65000"/>
                    <a:lumOff val="35000"/>
                  </a:schemeClr>
                </a:solidFill>
              </a:rPr>
              <a:t> HAVING </a:t>
            </a:r>
            <a:r>
              <a:rPr lang="en-US" sz="2000" dirty="0" err="1">
                <a:solidFill>
                  <a:schemeClr val="tx1">
                    <a:lumMod val="65000"/>
                    <a:lumOff val="35000"/>
                  </a:schemeClr>
                </a:solidFill>
              </a:rPr>
              <a:t>c.city</a:t>
            </a:r>
            <a:r>
              <a:rPr lang="en-US" sz="2000" dirty="0">
                <a:solidFill>
                  <a:schemeClr val="tx1">
                    <a:lumMod val="65000"/>
                    <a:lumOff val="35000"/>
                  </a:schemeClr>
                </a:solidFill>
              </a:rPr>
              <a:t> IN ('</a:t>
            </a:r>
            <a:r>
              <a:rPr lang="en-US" sz="2000" dirty="0" err="1">
                <a:solidFill>
                  <a:schemeClr val="tx1">
                    <a:lumMod val="65000"/>
                    <a:lumOff val="35000"/>
                  </a:schemeClr>
                </a:solidFill>
              </a:rPr>
              <a:t>Seatle</a:t>
            </a:r>
            <a:r>
              <a:rPr lang="en-US" sz="2000" dirty="0">
                <a:solidFill>
                  <a:schemeClr val="tx1">
                    <a:lumMod val="65000"/>
                    <a:lumOff val="35000"/>
                  </a:schemeClr>
                </a:solidFill>
              </a:rPr>
              <a:t>','Vancouver')"</a:t>
            </a:r>
            <a:endParaRPr lang="en-IN" sz="2000" dirty="0">
              <a:solidFill>
                <a:schemeClr val="tx1">
                  <a:lumMod val="65000"/>
                  <a:lumOff val="35000"/>
                </a:schemeClr>
              </a:solidFill>
            </a:endParaRPr>
          </a:p>
        </p:txBody>
      </p:sp>
      <p:pic>
        <p:nvPicPr>
          <p:cNvPr id="12" name="Picture 11">
            <a:extLst>
              <a:ext uri="{FF2B5EF4-FFF2-40B4-BE49-F238E27FC236}">
                <a16:creationId xmlns:a16="http://schemas.microsoft.com/office/drawing/2014/main" id="{4BE57B90-95EE-B727-1A5F-004891EF5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336" y="4788394"/>
            <a:ext cx="1386590" cy="1159919"/>
          </a:xfrm>
          <a:prstGeom prst="rect">
            <a:avLst/>
          </a:prstGeom>
        </p:spPr>
      </p:pic>
    </p:spTree>
    <p:extLst>
      <p:ext uri="{BB962C8B-B14F-4D97-AF65-F5344CB8AC3E}">
        <p14:creationId xmlns:p14="http://schemas.microsoft.com/office/powerpoint/2010/main" val="92698065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7824EB-689E-831E-A1E1-176AB1A07E9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854642D-2127-AE9A-6E5F-9365E6284280}"/>
              </a:ext>
            </a:extLst>
          </p:cNvPr>
          <p:cNvSpPr>
            <a:spLocks noGrp="1"/>
          </p:cNvSpPr>
          <p:nvPr>
            <p:ph type="sldNum" sz="quarter" idx="12"/>
          </p:nvPr>
        </p:nvSpPr>
        <p:spPr/>
        <p:txBody>
          <a:bodyPr/>
          <a:lstStyle/>
          <a:p>
            <a:fld id="{4A777409-9C5A-4B07-8E32-19F22F7D558C}" type="slidenum">
              <a:rPr lang="en-IN" smtClean="0"/>
              <a:t>165</a:t>
            </a:fld>
            <a:endParaRPr lang="en-IN" dirty="0"/>
          </a:p>
        </p:txBody>
      </p:sp>
      <p:sp>
        <p:nvSpPr>
          <p:cNvPr id="5" name="TextBox 4">
            <a:extLst>
              <a:ext uri="{FF2B5EF4-FFF2-40B4-BE49-F238E27FC236}">
                <a16:creationId xmlns:a16="http://schemas.microsoft.com/office/drawing/2014/main" id="{DEB574F0-178B-969C-67C5-1DB928CA39CC}"/>
              </a:ext>
            </a:extLst>
          </p:cNvPr>
          <p:cNvSpPr txBox="1"/>
          <p:nvPr/>
        </p:nvSpPr>
        <p:spPr>
          <a:xfrm>
            <a:off x="900260" y="541197"/>
            <a:ext cx="6099142" cy="461665"/>
          </a:xfrm>
          <a:prstGeom prst="rect">
            <a:avLst/>
          </a:prstGeom>
          <a:noFill/>
        </p:spPr>
        <p:txBody>
          <a:bodyPr wrap="square">
            <a:spAutoFit/>
          </a:bodyPr>
          <a:lstStyle/>
          <a:p>
            <a:r>
              <a:rPr lang="en-IN" sz="2400" b="1" dirty="0"/>
              <a:t>Update and Delete Queries </a:t>
            </a:r>
          </a:p>
        </p:txBody>
      </p:sp>
      <p:sp>
        <p:nvSpPr>
          <p:cNvPr id="7" name="TextBox 6">
            <a:extLst>
              <a:ext uri="{FF2B5EF4-FFF2-40B4-BE49-F238E27FC236}">
                <a16:creationId xmlns:a16="http://schemas.microsoft.com/office/drawing/2014/main" id="{41E213BC-3689-F642-4EB0-2FF32E789EA5}"/>
              </a:ext>
            </a:extLst>
          </p:cNvPr>
          <p:cNvSpPr txBox="1"/>
          <p:nvPr/>
        </p:nvSpPr>
        <p:spPr>
          <a:xfrm>
            <a:off x="159470" y="1091324"/>
            <a:ext cx="11873060" cy="1015663"/>
          </a:xfrm>
          <a:prstGeom prst="rect">
            <a:avLst/>
          </a:prstGeom>
          <a:noFill/>
        </p:spPr>
        <p:txBody>
          <a:bodyPr wrap="square">
            <a:spAutoFit/>
          </a:bodyPr>
          <a:lstStyle/>
          <a:p>
            <a:r>
              <a:rPr lang="en-US" sz="2000" b="1" dirty="0">
                <a:solidFill>
                  <a:schemeClr val="tx1">
                    <a:lumMod val="65000"/>
                    <a:lumOff val="35000"/>
                  </a:schemeClr>
                </a:solidFill>
                <a:effectLst/>
              </a:rPr>
              <a:t>Update Queries</a:t>
            </a:r>
          </a:p>
          <a:p>
            <a:r>
              <a:rPr lang="en-US" sz="2000" dirty="0">
                <a:solidFill>
                  <a:schemeClr val="tx1">
                    <a:lumMod val="65000"/>
                    <a:lumOff val="35000"/>
                  </a:schemeClr>
                </a:solidFill>
              </a:rPr>
              <a:t>For performing update operation, JPQL provides UPDATE statement.  The following query updates the city of a customer whose </a:t>
            </a:r>
            <a:r>
              <a:rPr lang="en-US" sz="2000" dirty="0" err="1">
                <a:solidFill>
                  <a:schemeClr val="tx1">
                    <a:lumMod val="65000"/>
                    <a:lumOff val="35000"/>
                  </a:schemeClr>
                </a:solidFill>
              </a:rPr>
              <a:t>customerId</a:t>
            </a:r>
            <a:r>
              <a:rPr lang="en-US" sz="2000" dirty="0">
                <a:solidFill>
                  <a:schemeClr val="tx1">
                    <a:lumMod val="65000"/>
                    <a:lumOff val="35000"/>
                  </a:schemeClr>
                </a:solidFill>
              </a:rPr>
              <a:t> is 1002 to "</a:t>
            </a:r>
            <a:r>
              <a:rPr lang="en-US" sz="2000" dirty="0" err="1">
                <a:solidFill>
                  <a:schemeClr val="tx1">
                    <a:lumMod val="65000"/>
                    <a:lumOff val="35000"/>
                  </a:schemeClr>
                </a:solidFill>
              </a:rPr>
              <a:t>Seatle</a:t>
            </a:r>
            <a:r>
              <a:rPr lang="en-US" sz="2000" dirty="0">
                <a:solidFill>
                  <a:schemeClr val="tx1">
                    <a:lumMod val="65000"/>
                    <a:lumOff val="35000"/>
                  </a:schemeClr>
                </a:solidFill>
              </a:rPr>
              <a:t>":</a:t>
            </a:r>
          </a:p>
        </p:txBody>
      </p:sp>
      <p:sp>
        <p:nvSpPr>
          <p:cNvPr id="9" name="TextBox 8">
            <a:extLst>
              <a:ext uri="{FF2B5EF4-FFF2-40B4-BE49-F238E27FC236}">
                <a16:creationId xmlns:a16="http://schemas.microsoft.com/office/drawing/2014/main" id="{CD1EFF11-E653-3D33-A26E-84F973692FE9}"/>
              </a:ext>
            </a:extLst>
          </p:cNvPr>
          <p:cNvSpPr txBox="1"/>
          <p:nvPr/>
        </p:nvSpPr>
        <p:spPr>
          <a:xfrm>
            <a:off x="159470" y="2269205"/>
            <a:ext cx="11397792" cy="369332"/>
          </a:xfrm>
          <a:prstGeom prst="rect">
            <a:avLst/>
          </a:prstGeom>
          <a:noFill/>
        </p:spPr>
        <p:txBody>
          <a:bodyPr wrap="square">
            <a:spAutoFit/>
          </a:bodyPr>
          <a:lstStyle/>
          <a:p>
            <a:r>
              <a:rPr lang="en-IN" dirty="0"/>
              <a:t>UPDATE Customer c SET </a:t>
            </a:r>
            <a:r>
              <a:rPr lang="en-IN" dirty="0" err="1"/>
              <a:t>c.city</a:t>
            </a:r>
            <a:r>
              <a:rPr lang="en-IN" dirty="0"/>
              <a:t> = '</a:t>
            </a:r>
            <a:r>
              <a:rPr lang="en-IN" dirty="0" err="1"/>
              <a:t>Seatle</a:t>
            </a:r>
            <a:r>
              <a:rPr lang="en-IN" dirty="0"/>
              <a:t>' where </a:t>
            </a:r>
            <a:r>
              <a:rPr lang="en-IN" dirty="0" err="1"/>
              <a:t>c.customerId</a:t>
            </a:r>
            <a:r>
              <a:rPr lang="en-IN" dirty="0"/>
              <a:t> = 1002;</a:t>
            </a:r>
          </a:p>
        </p:txBody>
      </p:sp>
      <p:sp>
        <p:nvSpPr>
          <p:cNvPr id="11" name="TextBox 10">
            <a:extLst>
              <a:ext uri="{FF2B5EF4-FFF2-40B4-BE49-F238E27FC236}">
                <a16:creationId xmlns:a16="http://schemas.microsoft.com/office/drawing/2014/main" id="{42980748-3DA6-DD9E-E948-A44BB4B91973}"/>
              </a:ext>
            </a:extLst>
          </p:cNvPr>
          <p:cNvSpPr txBox="1"/>
          <p:nvPr/>
        </p:nvSpPr>
        <p:spPr>
          <a:xfrm>
            <a:off x="159470" y="2782669"/>
            <a:ext cx="11539194" cy="400110"/>
          </a:xfrm>
          <a:prstGeom prst="rect">
            <a:avLst/>
          </a:prstGeom>
          <a:noFill/>
        </p:spPr>
        <p:txBody>
          <a:bodyPr wrap="square">
            <a:spAutoFit/>
          </a:bodyPr>
          <a:lstStyle/>
          <a:p>
            <a:r>
              <a:rPr lang="en-US" sz="2000" dirty="0">
                <a:solidFill>
                  <a:schemeClr val="tx1">
                    <a:lumMod val="65000"/>
                    <a:lumOff val="35000"/>
                  </a:schemeClr>
                </a:solidFill>
              </a:rPr>
              <a:t>An UPDATE statement is executed using the </a:t>
            </a:r>
            <a:r>
              <a:rPr lang="en-US" sz="2000" dirty="0" err="1">
                <a:solidFill>
                  <a:schemeClr val="tx1">
                    <a:lumMod val="65000"/>
                    <a:lumOff val="35000"/>
                  </a:schemeClr>
                </a:solidFill>
              </a:rPr>
              <a:t>executeUpdate</a:t>
            </a:r>
            <a:r>
              <a:rPr lang="en-US" sz="2000" dirty="0">
                <a:solidFill>
                  <a:schemeClr val="tx1">
                    <a:lumMod val="65000"/>
                    <a:lumOff val="35000"/>
                  </a:schemeClr>
                </a:solidFill>
              </a:rPr>
              <a:t>() method as follows: </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9C740C66-CFCD-FBE5-DEE8-A85D1126A7F9}"/>
              </a:ext>
            </a:extLst>
          </p:cNvPr>
          <p:cNvSpPr txBox="1"/>
          <p:nvPr/>
        </p:nvSpPr>
        <p:spPr>
          <a:xfrm>
            <a:off x="111550" y="3253103"/>
            <a:ext cx="11756796"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("UPDATE Customer c SET </a:t>
            </a:r>
            <a:r>
              <a:rPr lang="en-IN" dirty="0" err="1"/>
              <a:t>c.city</a:t>
            </a:r>
            <a:r>
              <a:rPr lang="en-IN" dirty="0"/>
              <a:t> = '</a:t>
            </a:r>
            <a:r>
              <a:rPr lang="en-IN" dirty="0" err="1"/>
              <a:t>Seatle</a:t>
            </a:r>
            <a:r>
              <a:rPr lang="en-IN" dirty="0"/>
              <a:t>' where </a:t>
            </a:r>
            <a:r>
              <a:rPr lang="en-IN" dirty="0" err="1"/>
              <a:t>c.customerId</a:t>
            </a:r>
            <a:r>
              <a:rPr lang="en-IN" dirty="0"/>
              <a:t> = 1002");</a:t>
            </a:r>
          </a:p>
          <a:p>
            <a:r>
              <a:rPr lang="en-IN" dirty="0"/>
              <a:t>int </a:t>
            </a:r>
            <a:r>
              <a:rPr lang="en-IN" dirty="0" err="1"/>
              <a:t>updatedEntities</a:t>
            </a:r>
            <a:r>
              <a:rPr lang="en-IN" dirty="0"/>
              <a:t> = </a:t>
            </a:r>
            <a:r>
              <a:rPr lang="en-IN" dirty="0" err="1"/>
              <a:t>query.executeUpdate</a:t>
            </a:r>
            <a:r>
              <a:rPr lang="en-IN" dirty="0"/>
              <a:t>();</a:t>
            </a:r>
          </a:p>
        </p:txBody>
      </p:sp>
      <p:sp>
        <p:nvSpPr>
          <p:cNvPr id="15" name="TextBox 14">
            <a:extLst>
              <a:ext uri="{FF2B5EF4-FFF2-40B4-BE49-F238E27FC236}">
                <a16:creationId xmlns:a16="http://schemas.microsoft.com/office/drawing/2014/main" id="{6D6BF622-E6B2-69A1-11CD-46B5D252A158}"/>
              </a:ext>
            </a:extLst>
          </p:cNvPr>
          <p:cNvSpPr txBox="1"/>
          <p:nvPr/>
        </p:nvSpPr>
        <p:spPr>
          <a:xfrm>
            <a:off x="159470" y="4162367"/>
            <a:ext cx="11873060" cy="1631216"/>
          </a:xfrm>
          <a:prstGeom prst="rect">
            <a:avLst/>
          </a:prstGeom>
          <a:noFill/>
        </p:spPr>
        <p:txBody>
          <a:bodyPr wrap="square">
            <a:spAutoFit/>
          </a:bodyPr>
          <a:lstStyle/>
          <a:p>
            <a:r>
              <a:rPr lang="en-US" sz="2000" dirty="0">
                <a:solidFill>
                  <a:schemeClr val="tx1">
                    <a:lumMod val="65000"/>
                    <a:lumOff val="35000"/>
                  </a:schemeClr>
                </a:solidFill>
              </a:rPr>
              <a:t>It returns the number of entities affected by the operation.</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Delete Queries</a:t>
            </a:r>
          </a:p>
          <a:p>
            <a:r>
              <a:rPr lang="en-US" sz="2000" dirty="0">
                <a:solidFill>
                  <a:schemeClr val="tx1">
                    <a:lumMod val="65000"/>
                    <a:lumOff val="35000"/>
                  </a:schemeClr>
                </a:solidFill>
              </a:rPr>
              <a:t>For performing delete operation, JPQL provides DELETE statement.  The following query deletes all the inactive accounts:</a:t>
            </a:r>
          </a:p>
        </p:txBody>
      </p:sp>
    </p:spTree>
    <p:extLst>
      <p:ext uri="{BB962C8B-B14F-4D97-AF65-F5344CB8AC3E}">
        <p14:creationId xmlns:p14="http://schemas.microsoft.com/office/powerpoint/2010/main" val="19339624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BC67D7-4209-AC01-E0EB-436A23BB50F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44A620-BB3C-1644-38E4-8350E6A77E54}"/>
              </a:ext>
            </a:extLst>
          </p:cNvPr>
          <p:cNvSpPr>
            <a:spLocks noGrp="1"/>
          </p:cNvSpPr>
          <p:nvPr>
            <p:ph type="sldNum" sz="quarter" idx="12"/>
          </p:nvPr>
        </p:nvSpPr>
        <p:spPr/>
        <p:txBody>
          <a:bodyPr/>
          <a:lstStyle/>
          <a:p>
            <a:fld id="{4A777409-9C5A-4B07-8E32-19F22F7D558C}" type="slidenum">
              <a:rPr lang="en-IN" smtClean="0"/>
              <a:t>166</a:t>
            </a:fld>
            <a:endParaRPr lang="en-IN" dirty="0"/>
          </a:p>
        </p:txBody>
      </p:sp>
      <p:sp>
        <p:nvSpPr>
          <p:cNvPr id="5" name="TextBox 4">
            <a:extLst>
              <a:ext uri="{FF2B5EF4-FFF2-40B4-BE49-F238E27FC236}">
                <a16:creationId xmlns:a16="http://schemas.microsoft.com/office/drawing/2014/main" id="{F7480E8A-EBB1-3232-5C24-AEEA4EF89460}"/>
              </a:ext>
            </a:extLst>
          </p:cNvPr>
          <p:cNvSpPr txBox="1"/>
          <p:nvPr/>
        </p:nvSpPr>
        <p:spPr>
          <a:xfrm>
            <a:off x="989029" y="607184"/>
            <a:ext cx="6099142" cy="369332"/>
          </a:xfrm>
          <a:prstGeom prst="rect">
            <a:avLst/>
          </a:prstGeom>
          <a:noFill/>
        </p:spPr>
        <p:txBody>
          <a:bodyPr wrap="square">
            <a:spAutoFit/>
          </a:bodyPr>
          <a:lstStyle/>
          <a:p>
            <a:r>
              <a:rPr lang="en-IN" dirty="0"/>
              <a:t>DELETE FROM Account a WHERE </a:t>
            </a:r>
            <a:r>
              <a:rPr lang="en-IN" dirty="0" err="1"/>
              <a:t>a.status</a:t>
            </a:r>
            <a:r>
              <a:rPr lang="en-IN" dirty="0"/>
              <a:t> = 'INACTIVE'</a:t>
            </a:r>
          </a:p>
        </p:txBody>
      </p:sp>
      <p:sp>
        <p:nvSpPr>
          <p:cNvPr id="7" name="TextBox 6">
            <a:extLst>
              <a:ext uri="{FF2B5EF4-FFF2-40B4-BE49-F238E27FC236}">
                <a16:creationId xmlns:a16="http://schemas.microsoft.com/office/drawing/2014/main" id="{77F4F8E7-7546-9E2A-5B33-26CD9AD93CC9}"/>
              </a:ext>
            </a:extLst>
          </p:cNvPr>
          <p:cNvSpPr txBox="1"/>
          <p:nvPr/>
        </p:nvSpPr>
        <p:spPr>
          <a:xfrm>
            <a:off x="193249" y="1090854"/>
            <a:ext cx="10854965" cy="400110"/>
          </a:xfrm>
          <a:prstGeom prst="rect">
            <a:avLst/>
          </a:prstGeom>
          <a:noFill/>
        </p:spPr>
        <p:txBody>
          <a:bodyPr wrap="square">
            <a:spAutoFit/>
          </a:bodyPr>
          <a:lstStyle/>
          <a:p>
            <a:r>
              <a:rPr lang="en-US" sz="2000" dirty="0">
                <a:solidFill>
                  <a:schemeClr val="tx1">
                    <a:lumMod val="65000"/>
                    <a:lumOff val="35000"/>
                  </a:schemeClr>
                </a:solidFill>
              </a:rPr>
              <a:t>A DELETE statement is executed using the </a:t>
            </a:r>
            <a:r>
              <a:rPr lang="en-US" sz="2000" dirty="0" err="1">
                <a:solidFill>
                  <a:schemeClr val="tx1">
                    <a:lumMod val="65000"/>
                    <a:lumOff val="35000"/>
                  </a:schemeClr>
                </a:solidFill>
              </a:rPr>
              <a:t>executeUpdate</a:t>
            </a:r>
            <a:r>
              <a:rPr lang="en-US" sz="2000" dirty="0">
                <a:solidFill>
                  <a:schemeClr val="tx1">
                    <a:lumMod val="65000"/>
                    <a:lumOff val="35000"/>
                  </a:schemeClr>
                </a:solidFill>
              </a:rPr>
              <a:t>() method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AD02439-6666-C164-4D11-AA7BE0C3F965}"/>
              </a:ext>
            </a:extLst>
          </p:cNvPr>
          <p:cNvSpPr txBox="1"/>
          <p:nvPr/>
        </p:nvSpPr>
        <p:spPr>
          <a:xfrm>
            <a:off x="989029" y="1715926"/>
            <a:ext cx="10854964" cy="707886"/>
          </a:xfrm>
          <a:prstGeom prst="rect">
            <a:avLst/>
          </a:prstGeom>
          <a:noFill/>
        </p:spPr>
        <p:txBody>
          <a:bodyPr wrap="square">
            <a:spAutoFit/>
          </a:bodyPr>
          <a:lstStyle/>
          <a:p>
            <a:r>
              <a:rPr lang="en-IN" sz="2000" dirty="0"/>
              <a:t>Query </a:t>
            </a:r>
            <a:r>
              <a:rPr lang="en-IN" sz="2000" dirty="0" err="1"/>
              <a:t>query</a:t>
            </a:r>
            <a:r>
              <a:rPr lang="en-IN" sz="2000" dirty="0"/>
              <a:t> = </a:t>
            </a:r>
            <a:r>
              <a:rPr lang="en-IN" sz="2000" dirty="0" err="1"/>
              <a:t>entityManager.createQuery</a:t>
            </a:r>
            <a:r>
              <a:rPr lang="en-IN" sz="2000" dirty="0"/>
              <a:t>("DELETE FROM Account a WHERE </a:t>
            </a:r>
            <a:r>
              <a:rPr lang="en-IN" sz="2000" dirty="0" err="1"/>
              <a:t>a.status</a:t>
            </a:r>
            <a:r>
              <a:rPr lang="en-IN" sz="2000" dirty="0"/>
              <a:t> = 'INACTIVE'"); </a:t>
            </a:r>
          </a:p>
          <a:p>
            <a:r>
              <a:rPr lang="en-IN" sz="2000" dirty="0"/>
              <a:t>int </a:t>
            </a:r>
            <a:r>
              <a:rPr lang="en-IN" sz="2000" dirty="0" err="1"/>
              <a:t>updatedEntities</a:t>
            </a:r>
            <a:r>
              <a:rPr lang="en-IN" sz="2000" dirty="0"/>
              <a:t> = </a:t>
            </a:r>
            <a:r>
              <a:rPr lang="en-IN" sz="2000" dirty="0" err="1"/>
              <a:t>query.executeUpdate</a:t>
            </a:r>
            <a:r>
              <a:rPr lang="en-IN" sz="2000" dirty="0"/>
              <a:t>();</a:t>
            </a:r>
          </a:p>
        </p:txBody>
      </p:sp>
      <p:sp>
        <p:nvSpPr>
          <p:cNvPr id="11" name="TextBox 10">
            <a:extLst>
              <a:ext uri="{FF2B5EF4-FFF2-40B4-BE49-F238E27FC236}">
                <a16:creationId xmlns:a16="http://schemas.microsoft.com/office/drawing/2014/main" id="{1BC30F15-ED80-607A-E06D-B480E03791C6}"/>
              </a:ext>
            </a:extLst>
          </p:cNvPr>
          <p:cNvSpPr txBox="1"/>
          <p:nvPr/>
        </p:nvSpPr>
        <p:spPr>
          <a:xfrm>
            <a:off x="193249" y="2718569"/>
            <a:ext cx="11778792" cy="1015663"/>
          </a:xfrm>
          <a:prstGeom prst="rect">
            <a:avLst/>
          </a:prstGeom>
          <a:noFill/>
        </p:spPr>
        <p:txBody>
          <a:bodyPr wrap="square">
            <a:spAutoFit/>
          </a:bodyPr>
          <a:lstStyle/>
          <a:p>
            <a:r>
              <a:rPr lang="en-US" sz="2000" dirty="0"/>
              <a:t>It returns the number of entities affected by the operation.</a:t>
            </a:r>
          </a:p>
          <a:p>
            <a:r>
              <a:rPr lang="en-US" sz="2000" dirty="0"/>
              <a:t>Delete queries do not follow cascade rules even if an entity has association relationship with other entities and cascade remove is enabled </a:t>
            </a:r>
            <a:r>
              <a:rPr lang="en-US" sz="2000" dirty="0" err="1"/>
              <a:t>i.e</a:t>
            </a:r>
            <a:r>
              <a:rPr lang="en-US" sz="2000" dirty="0"/>
              <a:t> only entities of the type mentioned in query and its sub-classes  will be removed.</a:t>
            </a:r>
          </a:p>
        </p:txBody>
      </p:sp>
    </p:spTree>
    <p:extLst>
      <p:ext uri="{BB962C8B-B14F-4D97-AF65-F5344CB8AC3E}">
        <p14:creationId xmlns:p14="http://schemas.microsoft.com/office/powerpoint/2010/main" val="2446230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E272D1-9052-3C7A-40F0-B18DB59B8F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D7A14F-7555-DDF4-18C6-CDD1548D7111}"/>
              </a:ext>
            </a:extLst>
          </p:cNvPr>
          <p:cNvSpPr>
            <a:spLocks noGrp="1"/>
          </p:cNvSpPr>
          <p:nvPr>
            <p:ph type="sldNum" sz="quarter" idx="12"/>
          </p:nvPr>
        </p:nvSpPr>
        <p:spPr/>
        <p:txBody>
          <a:bodyPr/>
          <a:lstStyle/>
          <a:p>
            <a:fld id="{4A777409-9C5A-4B07-8E32-19F22F7D558C}" type="slidenum">
              <a:rPr lang="en-IN" smtClean="0"/>
              <a:t>167</a:t>
            </a:fld>
            <a:endParaRPr lang="en-IN" dirty="0"/>
          </a:p>
        </p:txBody>
      </p:sp>
      <p:sp>
        <p:nvSpPr>
          <p:cNvPr id="5" name="TextBox 4">
            <a:extLst>
              <a:ext uri="{FF2B5EF4-FFF2-40B4-BE49-F238E27FC236}">
                <a16:creationId xmlns:a16="http://schemas.microsoft.com/office/drawing/2014/main" id="{0D9F3E15-E419-94B1-0200-BF8FF909440E}"/>
              </a:ext>
            </a:extLst>
          </p:cNvPr>
          <p:cNvSpPr txBox="1"/>
          <p:nvPr/>
        </p:nvSpPr>
        <p:spPr>
          <a:xfrm>
            <a:off x="989029" y="522344"/>
            <a:ext cx="6099142" cy="461665"/>
          </a:xfrm>
          <a:prstGeom prst="rect">
            <a:avLst/>
          </a:prstGeom>
          <a:noFill/>
        </p:spPr>
        <p:txBody>
          <a:bodyPr wrap="square">
            <a:spAutoFit/>
          </a:bodyPr>
          <a:lstStyle/>
          <a:p>
            <a:r>
              <a:rPr lang="en-IN" sz="2400" b="1" dirty="0"/>
              <a:t>Update and Delete Queries - Demo </a:t>
            </a:r>
          </a:p>
        </p:txBody>
      </p:sp>
      <p:sp>
        <p:nvSpPr>
          <p:cNvPr id="7" name="TextBox 6">
            <a:extLst>
              <a:ext uri="{FF2B5EF4-FFF2-40B4-BE49-F238E27FC236}">
                <a16:creationId xmlns:a16="http://schemas.microsoft.com/office/drawing/2014/main" id="{19A4C65F-CDC1-0AA8-DD89-22381FE0200C}"/>
              </a:ext>
            </a:extLst>
          </p:cNvPr>
          <p:cNvSpPr txBox="1"/>
          <p:nvPr/>
        </p:nvSpPr>
        <p:spPr>
          <a:xfrm>
            <a:off x="155541" y="1131023"/>
            <a:ext cx="11364013" cy="4524315"/>
          </a:xfrm>
          <a:prstGeom prst="rect">
            <a:avLst/>
          </a:prstGeom>
          <a:noFill/>
        </p:spPr>
        <p:txBody>
          <a:bodyPr wrap="square">
            <a:spAutoFit/>
          </a:bodyPr>
          <a:lstStyle/>
          <a:p>
            <a:r>
              <a:rPr lang="en-IN" b="1" dirty="0">
                <a:solidFill>
                  <a:schemeClr val="tx1">
                    <a:lumMod val="65000"/>
                    <a:lumOff val="35000"/>
                  </a:schemeClr>
                </a:solidFill>
              </a:rPr>
              <a:t>Objective:</a:t>
            </a:r>
            <a:endParaRPr lang="en-IN" dirty="0">
              <a:solidFill>
                <a:schemeClr val="tx1">
                  <a:lumMod val="65000"/>
                  <a:lumOff val="35000"/>
                </a:schemeClr>
              </a:solidFill>
            </a:endParaRPr>
          </a:p>
          <a:p>
            <a:r>
              <a:rPr lang="en-IN" dirty="0">
                <a:solidFill>
                  <a:schemeClr val="tx1">
                    <a:lumMod val="65000"/>
                    <a:lumOff val="35000"/>
                  </a:schemeClr>
                </a:solidFill>
              </a:rPr>
              <a:t>To perform update and delete operations using JPQL in JPA with Spring Boot.</a:t>
            </a:r>
          </a:p>
          <a:p>
            <a:endParaRPr lang="en-IN" dirty="0">
              <a:solidFill>
                <a:schemeClr val="tx1">
                  <a:lumMod val="65000"/>
                  <a:lumOff val="35000"/>
                </a:schemeClr>
              </a:solidFill>
            </a:endParaRPr>
          </a:p>
          <a:p>
            <a:r>
              <a:rPr lang="en-IN" b="1" dirty="0">
                <a:solidFill>
                  <a:schemeClr val="tx1">
                    <a:lumMod val="65000"/>
                    <a:lumOff val="35000"/>
                  </a:schemeClr>
                </a:solidFill>
              </a:rPr>
              <a:t>Steps:</a:t>
            </a:r>
            <a:endParaRPr lang="en-IN" dirty="0">
              <a:solidFill>
                <a:schemeClr val="tx1">
                  <a:lumMod val="65000"/>
                  <a:lumOff val="35000"/>
                </a:schemeClr>
              </a:solidFill>
            </a:endParaRPr>
          </a:p>
          <a:p>
            <a:r>
              <a:rPr lang="en-IN" b="1" dirty="0">
                <a:solidFill>
                  <a:schemeClr val="tx1">
                    <a:lumMod val="65000"/>
                    <a:lumOff val="35000"/>
                  </a:schemeClr>
                </a:solidFill>
              </a:rPr>
              <a:t>Step 1: </a:t>
            </a:r>
            <a:r>
              <a:rPr lang="en-IN" dirty="0">
                <a:solidFill>
                  <a:schemeClr val="tx1">
                    <a:lumMod val="65000"/>
                    <a:lumOff val="35000"/>
                  </a:schemeClr>
                </a:solidFill>
              </a:rPr>
              <a:t>Create a Spring Boot project</a:t>
            </a:r>
          </a:p>
          <a:p>
            <a:r>
              <a:rPr lang="en-IN" dirty="0">
                <a:solidFill>
                  <a:schemeClr val="tx1">
                    <a:lumMod val="65000"/>
                    <a:lumOff val="35000"/>
                  </a:schemeClr>
                </a:solidFill>
              </a:rPr>
              <a:t>Using Spring </a:t>
            </a:r>
            <a:r>
              <a:rPr lang="en-IN" dirty="0" err="1">
                <a:solidFill>
                  <a:schemeClr val="tx1">
                    <a:lumMod val="65000"/>
                    <a:lumOff val="35000"/>
                  </a:schemeClr>
                </a:solidFill>
              </a:rPr>
              <a:t>Initializr</a:t>
            </a:r>
            <a:r>
              <a:rPr lang="en-IN"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dirty="0">
                <a:solidFill>
                  <a:schemeClr val="tx1">
                    <a:lumMod val="65000"/>
                    <a:lumOff val="35000"/>
                  </a:schemeClr>
                </a:solidFill>
              </a:rPr>
              <a:t>Group: </a:t>
            </a:r>
            <a:r>
              <a:rPr lang="en-IN" dirty="0" err="1">
                <a:solidFill>
                  <a:schemeClr val="tx1">
                    <a:lumMod val="65000"/>
                    <a:lumOff val="35000"/>
                  </a:schemeClr>
                </a:solidFill>
              </a:rPr>
              <a:t>com.hnd</a:t>
            </a:r>
            <a:endParaRPr lang="en-IN" dirty="0">
              <a:solidFill>
                <a:schemeClr val="tx1">
                  <a:lumMod val="65000"/>
                  <a:lumOff val="35000"/>
                </a:schemeClr>
              </a:solidFill>
            </a:endParaRPr>
          </a:p>
          <a:p>
            <a:pPr>
              <a:buFont typeface="Arial" panose="020B0604020202020204" pitchFamily="34" charset="0"/>
              <a:buChar char="•"/>
            </a:pPr>
            <a:r>
              <a:rPr lang="en-IN" dirty="0">
                <a:solidFill>
                  <a:schemeClr val="tx1">
                    <a:lumMod val="65000"/>
                    <a:lumOff val="35000"/>
                  </a:schemeClr>
                </a:solidFill>
              </a:rPr>
              <a:t>Artifact: </a:t>
            </a:r>
            <a:r>
              <a:rPr lang="en-IN" dirty="0" err="1">
                <a:solidFill>
                  <a:schemeClr val="tx1">
                    <a:lumMod val="65000"/>
                    <a:lumOff val="35000"/>
                  </a:schemeClr>
                </a:solidFill>
              </a:rPr>
              <a:t>Demo_SpringBoot_JPQLSelect</a:t>
            </a:r>
            <a:endParaRPr lang="en-IN" dirty="0">
              <a:solidFill>
                <a:schemeClr val="tx1">
                  <a:lumMod val="65000"/>
                  <a:lumOff val="35000"/>
                </a:schemeClr>
              </a:solidFill>
            </a:endParaRPr>
          </a:p>
          <a:p>
            <a:pPr>
              <a:buFont typeface="Arial" panose="020B0604020202020204" pitchFamily="34" charset="0"/>
              <a:buChar char="•"/>
            </a:pPr>
            <a:r>
              <a:rPr lang="en-IN" dirty="0" err="1">
                <a:solidFill>
                  <a:schemeClr val="tx1">
                    <a:lumMod val="65000"/>
                    <a:lumOff val="35000"/>
                  </a:schemeClr>
                </a:solidFill>
              </a:rPr>
              <a:t>Name:Demo_SpringBoot_JPQLSelect</a:t>
            </a:r>
            <a:endParaRPr lang="en-IN" dirty="0">
              <a:solidFill>
                <a:schemeClr val="tx1">
                  <a:lumMod val="65000"/>
                  <a:lumOff val="35000"/>
                </a:schemeClr>
              </a:solidFill>
            </a:endParaRPr>
          </a:p>
          <a:p>
            <a:pPr>
              <a:buFont typeface="Arial" panose="020B0604020202020204" pitchFamily="34" charset="0"/>
              <a:buChar char="•"/>
            </a:pPr>
            <a:r>
              <a:rPr lang="en-IN" dirty="0">
                <a:solidFill>
                  <a:schemeClr val="tx1">
                    <a:lumMod val="65000"/>
                    <a:lumOff val="35000"/>
                  </a:schemeClr>
                </a:solidFill>
              </a:rPr>
              <a:t>Package name: </a:t>
            </a:r>
            <a:r>
              <a:rPr lang="en-IN" dirty="0" err="1">
                <a:solidFill>
                  <a:schemeClr val="tx1">
                    <a:lumMod val="65000"/>
                    <a:lumOff val="35000"/>
                  </a:schemeClr>
                </a:solidFill>
              </a:rPr>
              <a:t>com.hnd</a:t>
            </a:r>
            <a:endParaRPr lang="en-IN" dirty="0">
              <a:solidFill>
                <a:schemeClr val="tx1">
                  <a:lumMod val="65000"/>
                  <a:lumOff val="35000"/>
                </a:schemeClr>
              </a:solidFill>
            </a:endParaRPr>
          </a:p>
          <a:p>
            <a:pPr>
              <a:buFont typeface="Arial" panose="020B0604020202020204" pitchFamily="34" charset="0"/>
              <a:buChar char="•"/>
            </a:pPr>
            <a:r>
              <a:rPr lang="en-IN" dirty="0">
                <a:solidFill>
                  <a:schemeClr val="tx1">
                    <a:lumMod val="65000"/>
                    <a:lumOff val="35000"/>
                  </a:schemeClr>
                </a:solidFill>
              </a:rPr>
              <a:t>Java Version: 17</a:t>
            </a:r>
          </a:p>
          <a:p>
            <a:pPr>
              <a:buFont typeface="Arial" panose="020B0604020202020204" pitchFamily="34" charset="0"/>
              <a:buChar char="•"/>
            </a:pPr>
            <a:r>
              <a:rPr lang="en-IN" dirty="0">
                <a:solidFill>
                  <a:schemeClr val="tx1">
                    <a:lumMod val="65000"/>
                    <a:lumOff val="35000"/>
                  </a:schemeClr>
                </a:solidFill>
              </a:rPr>
              <a:t>Dependencies: Spring Data JPA and MySQL Driver</a:t>
            </a:r>
          </a:p>
          <a:p>
            <a:r>
              <a:rPr lang="en-IN" dirty="0">
                <a:solidFill>
                  <a:schemeClr val="tx1">
                    <a:lumMod val="65000"/>
                    <a:lumOff val="35000"/>
                  </a:schemeClr>
                </a:solidFill>
              </a:rPr>
              <a:t>Now import this project in Eclipse.</a:t>
            </a:r>
          </a:p>
          <a:p>
            <a:endParaRPr lang="en-IN" dirty="0">
              <a:solidFill>
                <a:schemeClr val="tx1">
                  <a:lumMod val="65000"/>
                  <a:lumOff val="35000"/>
                </a:schemeClr>
              </a:solidFill>
            </a:endParaRPr>
          </a:p>
          <a:p>
            <a:r>
              <a:rPr lang="en-IN" b="1" dirty="0">
                <a:solidFill>
                  <a:schemeClr val="tx1">
                    <a:lumMod val="65000"/>
                    <a:lumOff val="35000"/>
                  </a:schemeClr>
                </a:solidFill>
              </a:rPr>
              <a:t>Step 2:</a:t>
            </a:r>
            <a:r>
              <a:rPr lang="en-IN" dirty="0">
                <a:solidFill>
                  <a:schemeClr val="tx1">
                    <a:lumMod val="65000"/>
                    <a:lumOff val="35000"/>
                  </a:schemeClr>
                </a:solidFill>
              </a:rPr>
              <a:t> Open </a:t>
            </a:r>
            <a:r>
              <a:rPr lang="en-IN" dirty="0" err="1">
                <a:solidFill>
                  <a:schemeClr val="tx1">
                    <a:lumMod val="65000"/>
                    <a:lumOff val="35000"/>
                  </a:schemeClr>
                </a:solidFill>
              </a:rPr>
              <a:t>application.properties</a:t>
            </a:r>
            <a:r>
              <a:rPr lang="en-IN" dirty="0">
                <a:solidFill>
                  <a:schemeClr val="tx1">
                    <a:lumMod val="65000"/>
                    <a:lumOff val="35000"/>
                  </a:schemeClr>
                </a:solidFill>
              </a:rPr>
              <a:t> in </a:t>
            </a:r>
            <a:r>
              <a:rPr lang="en-IN" dirty="0" err="1">
                <a:solidFill>
                  <a:schemeClr val="tx1">
                    <a:lumMod val="65000"/>
                    <a:lumOff val="35000"/>
                  </a:schemeClr>
                </a:solidFill>
              </a:rPr>
              <a:t>src</a:t>
            </a:r>
            <a:r>
              <a:rPr lang="en-IN"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3648495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A07BA7-17BF-FA71-C03E-EAFA2D5DB8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89A1DC-F7D4-CC5D-7E99-C32ED9F90C95}"/>
              </a:ext>
            </a:extLst>
          </p:cNvPr>
          <p:cNvSpPr>
            <a:spLocks noGrp="1"/>
          </p:cNvSpPr>
          <p:nvPr>
            <p:ph type="sldNum" sz="quarter" idx="12"/>
          </p:nvPr>
        </p:nvSpPr>
        <p:spPr/>
        <p:txBody>
          <a:bodyPr/>
          <a:lstStyle/>
          <a:p>
            <a:fld id="{4A777409-9C5A-4B07-8E32-19F22F7D558C}" type="slidenum">
              <a:rPr lang="en-IN" smtClean="0"/>
              <a:t>168</a:t>
            </a:fld>
            <a:endParaRPr lang="en-IN" dirty="0"/>
          </a:p>
        </p:txBody>
      </p:sp>
      <p:sp>
        <p:nvSpPr>
          <p:cNvPr id="5" name="TextBox 4">
            <a:extLst>
              <a:ext uri="{FF2B5EF4-FFF2-40B4-BE49-F238E27FC236}">
                <a16:creationId xmlns:a16="http://schemas.microsoft.com/office/drawing/2014/main" id="{920A0B1A-80DC-58DA-3878-E72C1BF3DCEB}"/>
              </a:ext>
            </a:extLst>
          </p:cNvPr>
          <p:cNvSpPr txBox="1"/>
          <p:nvPr/>
        </p:nvSpPr>
        <p:spPr>
          <a:xfrm>
            <a:off x="890832" y="664492"/>
            <a:ext cx="10462967" cy="2585323"/>
          </a:xfrm>
          <a:prstGeom prst="rect">
            <a:avLst/>
          </a:prstGeom>
          <a:noFill/>
        </p:spPr>
        <p:txBody>
          <a:bodyPr wrap="square">
            <a:spAutoFit/>
          </a:bodyPr>
          <a:lstStyle/>
          <a:p>
            <a:r>
              <a:rPr lang="en-IN" dirty="0"/>
              <a:t>#MySQL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a:t>
            </a:r>
            <a:r>
              <a:rPr lang="en-IN" dirty="0" err="1"/>
              <a:t>dbusername</a:t>
            </a:r>
            <a:r>
              <a:rPr lang="en-IN" dirty="0"/>
              <a: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a:t>
            </a:r>
            <a:r>
              <a:rPr lang="en-IN" dirty="0" err="1"/>
              <a:t>dbpassword</a:t>
            </a:r>
            <a:r>
              <a:rPr lang="en-IN" dirty="0"/>
              <a:t>}</a:t>
            </a:r>
          </a:p>
          <a:p>
            <a:r>
              <a:rPr lang="en-IN" dirty="0"/>
              <a:t>#JPA settings</a:t>
            </a:r>
          </a:p>
          <a:p>
            <a:r>
              <a:rPr lang="en-IN" dirty="0" err="1"/>
              <a:t>spring.jpa.show-sql</a:t>
            </a:r>
            <a:r>
              <a:rPr lang="en-IN" dirty="0"/>
              <a:t>=false</a:t>
            </a:r>
          </a:p>
          <a:p>
            <a:r>
              <a:rPr lang="en-IN" dirty="0" err="1"/>
              <a:t>spring.jpa.properties.hibernate.format_sql</a:t>
            </a:r>
            <a:r>
              <a:rPr lang="en-IN" dirty="0"/>
              <a:t>=false</a:t>
            </a:r>
          </a:p>
        </p:txBody>
      </p:sp>
      <p:sp>
        <p:nvSpPr>
          <p:cNvPr id="7" name="TextBox 6">
            <a:extLst>
              <a:ext uri="{FF2B5EF4-FFF2-40B4-BE49-F238E27FC236}">
                <a16:creationId xmlns:a16="http://schemas.microsoft.com/office/drawing/2014/main" id="{D9B64F61-A240-5B2B-871F-AAA8F1C9C409}"/>
              </a:ext>
            </a:extLst>
          </p:cNvPr>
          <p:cNvSpPr txBox="1"/>
          <p:nvPr/>
        </p:nvSpPr>
        <p:spPr>
          <a:xfrm>
            <a:off x="98982" y="3426720"/>
            <a:ext cx="11854206" cy="707886"/>
          </a:xfrm>
          <a:prstGeom prst="rect">
            <a:avLst/>
          </a:prstGeom>
          <a:noFill/>
        </p:spPr>
        <p:txBody>
          <a:bodyPr wrap="square">
            <a:spAutoFit/>
          </a:bodyPr>
          <a:lstStyle/>
          <a:p>
            <a:r>
              <a:rPr lang="en-US" sz="2000" b="1" dirty="0">
                <a:solidFill>
                  <a:schemeClr val="tx1">
                    <a:lumMod val="65000"/>
                    <a:lumOff val="35000"/>
                  </a:schemeClr>
                </a:solidFill>
              </a:rPr>
              <a:t>Step 3: </a:t>
            </a:r>
            <a:r>
              <a:rPr lang="en-US" sz="2000" dirty="0">
                <a:solidFill>
                  <a:schemeClr val="tx1">
                    <a:lumMod val="65000"/>
                    <a:lumOff val="35000"/>
                  </a:schemeClr>
                </a:solidFill>
              </a:rPr>
              <a:t>Create the database and table</a:t>
            </a:r>
          </a:p>
          <a:p>
            <a:r>
              <a:rPr lang="en-US" sz="2000" dirty="0">
                <a:solidFill>
                  <a:schemeClr val="tx1">
                    <a:lumMod val="65000"/>
                    <a:lumOff val="35000"/>
                  </a:schemeClr>
                </a:solidFill>
              </a:rPr>
              <a:t>Open MySQL terminal and execute the following command:</a:t>
            </a:r>
          </a:p>
        </p:txBody>
      </p:sp>
      <p:sp>
        <p:nvSpPr>
          <p:cNvPr id="9" name="TextBox 8">
            <a:extLst>
              <a:ext uri="{FF2B5EF4-FFF2-40B4-BE49-F238E27FC236}">
                <a16:creationId xmlns:a16="http://schemas.microsoft.com/office/drawing/2014/main" id="{53FBB129-0C10-D1F7-146D-FEDDB49CC980}"/>
              </a:ext>
            </a:extLst>
          </p:cNvPr>
          <p:cNvSpPr txBox="1"/>
          <p:nvPr/>
        </p:nvSpPr>
        <p:spPr>
          <a:xfrm>
            <a:off x="98982" y="4134606"/>
            <a:ext cx="12093018" cy="2862322"/>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 (</a:t>
            </a:r>
          </a:p>
          <a:p>
            <a:r>
              <a:rPr lang="en-IN" dirty="0"/>
              <a:t>	</a:t>
            </a:r>
            <a:r>
              <a:rPr lang="en-IN" dirty="0" err="1"/>
              <a:t>customer_id</a:t>
            </a:r>
            <a:r>
              <a:rPr lang="en-IN" dirty="0"/>
              <a:t> BIGINT not null,</a:t>
            </a:r>
          </a:p>
          <a:p>
            <a:r>
              <a:rPr lang="en-IN" dirty="0"/>
              <a:t>	</a:t>
            </a:r>
            <a:r>
              <a:rPr lang="en-IN" dirty="0" err="1"/>
              <a:t>email_id</a:t>
            </a:r>
            <a:r>
              <a:rPr lang="en-IN" dirty="0"/>
              <a:t> varchar(20),</a:t>
            </a:r>
          </a:p>
          <a:p>
            <a:r>
              <a:rPr lang="en-IN" dirty="0"/>
              <a:t>	name varchar(20),</a:t>
            </a:r>
          </a:p>
          <a:p>
            <a:r>
              <a:rPr lang="en-IN" dirty="0"/>
              <a:t>	</a:t>
            </a:r>
            <a:r>
              <a:rPr lang="en-IN" dirty="0" err="1"/>
              <a:t>date_of_birth</a:t>
            </a:r>
            <a:r>
              <a:rPr lang="en-IN" dirty="0"/>
              <a:t> date,</a:t>
            </a:r>
          </a:p>
          <a:p>
            <a:r>
              <a:rPr lang="en-IN" dirty="0"/>
              <a:t>	city varchar(10),</a:t>
            </a:r>
          </a:p>
          <a:p>
            <a:r>
              <a:rPr lang="en-IN" dirty="0"/>
              <a:t>	</a:t>
            </a:r>
          </a:p>
        </p:txBody>
      </p:sp>
    </p:spTree>
    <p:extLst>
      <p:ext uri="{BB962C8B-B14F-4D97-AF65-F5344CB8AC3E}">
        <p14:creationId xmlns:p14="http://schemas.microsoft.com/office/powerpoint/2010/main" val="186655610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CC318C-DDCF-7713-6122-DCAC75DE8F7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1B73EE1-3018-DBE7-CDFE-8902E5B20612}"/>
              </a:ext>
            </a:extLst>
          </p:cNvPr>
          <p:cNvSpPr>
            <a:spLocks noGrp="1"/>
          </p:cNvSpPr>
          <p:nvPr>
            <p:ph type="sldNum" sz="quarter" idx="12"/>
          </p:nvPr>
        </p:nvSpPr>
        <p:spPr/>
        <p:txBody>
          <a:bodyPr/>
          <a:lstStyle/>
          <a:p>
            <a:fld id="{4A777409-9C5A-4B07-8E32-19F22F7D558C}" type="slidenum">
              <a:rPr lang="en-IN" smtClean="0"/>
              <a:t>169</a:t>
            </a:fld>
            <a:endParaRPr lang="en-IN" dirty="0"/>
          </a:p>
        </p:txBody>
      </p:sp>
      <p:sp>
        <p:nvSpPr>
          <p:cNvPr id="5" name="TextBox 4">
            <a:extLst>
              <a:ext uri="{FF2B5EF4-FFF2-40B4-BE49-F238E27FC236}">
                <a16:creationId xmlns:a16="http://schemas.microsoft.com/office/drawing/2014/main" id="{AFDD842E-53E3-DAD6-5376-3C192E4EE93F}"/>
              </a:ext>
            </a:extLst>
          </p:cNvPr>
          <p:cNvSpPr txBox="1"/>
          <p:nvPr/>
        </p:nvSpPr>
        <p:spPr>
          <a:xfrm>
            <a:off x="259236" y="933529"/>
            <a:ext cx="11392293" cy="2862322"/>
          </a:xfrm>
          <a:prstGeom prst="rect">
            <a:avLst/>
          </a:prstGeom>
          <a:noFill/>
        </p:spPr>
        <p:txBody>
          <a:bodyPr wrap="square">
            <a:spAutoFit/>
          </a:bodyPr>
          <a:lstStyle/>
          <a:p>
            <a:r>
              <a:rPr lang="en-IN" dirty="0"/>
              <a:t>primary key (</a:t>
            </a:r>
            <a:r>
              <a:rPr lang="en-IN" dirty="0" err="1"/>
              <a:t>customer_id</a:t>
            </a:r>
            <a:r>
              <a:rPr lang="en-IN" dirty="0"/>
              <a:t>)</a:t>
            </a:r>
          </a:p>
          <a:p>
            <a:r>
              <a:rPr lang="en-IN" dirty="0"/>
              <a:t>);</a:t>
            </a:r>
          </a:p>
          <a:p>
            <a:r>
              <a:rPr lang="en-IN" dirty="0"/>
              <a:t>INSERT INTO customer VALUES (1001,'steven@hnd.com', 'Steven', '1992-11-29','Seattle');</a:t>
            </a:r>
          </a:p>
          <a:p>
            <a:r>
              <a:rPr lang="en-IN" dirty="0"/>
              <a:t>INSERT INTO customer VALUES (1002,'kevin@hnd.com', 'Kevin','1993-04-30','Vancouver');</a:t>
            </a:r>
          </a:p>
          <a:p>
            <a:r>
              <a:rPr lang="en-IN" dirty="0"/>
              <a:t>INSERT INTO customer VALUES(1003,'john@hnd.com', 'John', '1993-07-29','Yakima');</a:t>
            </a:r>
          </a:p>
          <a:p>
            <a:r>
              <a:rPr lang="en-IN" dirty="0"/>
              <a:t>INSERT INTO customer VALUES (1004,null, 'Chan', '1982-08-11','Vancouver');</a:t>
            </a:r>
          </a:p>
          <a:p>
            <a:r>
              <a:rPr lang="en-IN" dirty="0"/>
              <a:t>INSERT INTO customer VALUES(1005,'jill@hnd.com', 'Jill', '1990-01-01','Vancouver');</a:t>
            </a:r>
          </a:p>
          <a:p>
            <a:r>
              <a:rPr lang="en-IN" dirty="0"/>
              <a:t>INSERT INTO customer VALUES(1006,'jack@hnd.com', 'Jack', '1996-07-28','Seattle');</a:t>
            </a:r>
          </a:p>
          <a:p>
            <a:r>
              <a:rPr lang="en-IN" dirty="0"/>
              <a:t>select * from customer;</a:t>
            </a:r>
          </a:p>
          <a:p>
            <a:r>
              <a:rPr lang="en-IN" dirty="0"/>
              <a:t>commit;</a:t>
            </a:r>
          </a:p>
        </p:txBody>
      </p:sp>
      <p:sp>
        <p:nvSpPr>
          <p:cNvPr id="7" name="TextBox 6">
            <a:extLst>
              <a:ext uri="{FF2B5EF4-FFF2-40B4-BE49-F238E27FC236}">
                <a16:creationId xmlns:a16="http://schemas.microsoft.com/office/drawing/2014/main" id="{5AC497A0-C0B6-2645-6AD6-E395112D8404}"/>
              </a:ext>
            </a:extLst>
          </p:cNvPr>
          <p:cNvSpPr txBox="1"/>
          <p:nvPr/>
        </p:nvSpPr>
        <p:spPr>
          <a:xfrm>
            <a:off x="155541" y="3966031"/>
            <a:ext cx="11279171"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A40A3DD-21AD-49D6-BA9B-0D1F2C01AEE1}"/>
              </a:ext>
            </a:extLst>
          </p:cNvPr>
          <p:cNvSpPr txBox="1"/>
          <p:nvPr/>
        </p:nvSpPr>
        <p:spPr>
          <a:xfrm>
            <a:off x="259236" y="4366141"/>
            <a:ext cx="11880918" cy="2862322"/>
          </a:xfrm>
          <a:prstGeom prst="rect">
            <a:avLst/>
          </a:prstGeom>
          <a:noFill/>
        </p:spPr>
        <p:txBody>
          <a:bodyPr wrap="square">
            <a:spAutoFit/>
          </a:bodyPr>
          <a:lstStyle/>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a:t>
            </a:r>
          </a:p>
        </p:txBody>
      </p:sp>
    </p:spTree>
    <p:extLst>
      <p:ext uri="{BB962C8B-B14F-4D97-AF65-F5344CB8AC3E}">
        <p14:creationId xmlns:p14="http://schemas.microsoft.com/office/powerpoint/2010/main" val="679846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6B52FE-FCFE-79CB-6862-3E86CB0DC72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DE85EB-A35A-C4E7-CD1A-1030C3CF23EC}"/>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7B3FA81C-1EF6-00FC-03CE-0DB85AEE2932}"/>
              </a:ext>
            </a:extLst>
          </p:cNvPr>
          <p:cNvSpPr txBox="1"/>
          <p:nvPr/>
        </p:nvSpPr>
        <p:spPr>
          <a:xfrm>
            <a:off x="989028" y="618795"/>
            <a:ext cx="10568233" cy="1015663"/>
          </a:xfrm>
          <a:prstGeom prst="rect">
            <a:avLst/>
          </a:prstGeom>
          <a:noFill/>
        </p:spPr>
        <p:txBody>
          <a:bodyPr wrap="square">
            <a:spAutoFit/>
          </a:bodyPr>
          <a:lstStyle/>
          <a:p>
            <a:r>
              <a:rPr lang="en-US" sz="2000" dirty="0">
                <a:solidFill>
                  <a:schemeClr val="tx1">
                    <a:lumMod val="65000"/>
                    <a:lumOff val="35000"/>
                  </a:schemeClr>
                </a:solidFill>
              </a:rPr>
              <a:t>Sometimes, entity class has a reference of </a:t>
            </a:r>
            <a:r>
              <a:rPr lang="en-US" sz="2000" dirty="0" err="1">
                <a:solidFill>
                  <a:schemeClr val="tx1">
                    <a:lumMod val="65000"/>
                    <a:lumOff val="35000"/>
                  </a:schemeClr>
                </a:solidFill>
              </a:rPr>
              <a:t>enum</a:t>
            </a:r>
            <a:r>
              <a:rPr lang="en-US" sz="2000" dirty="0">
                <a:solidFill>
                  <a:schemeClr val="tx1">
                    <a:lumMod val="65000"/>
                    <a:lumOff val="35000"/>
                  </a:schemeClr>
                </a:solidFill>
              </a:rPr>
              <a:t> and if you want to persist it, you can use </a:t>
            </a:r>
            <a:r>
              <a:rPr lang="en-US" sz="2000" b="1" dirty="0">
                <a:solidFill>
                  <a:schemeClr val="tx1">
                    <a:lumMod val="65000"/>
                    <a:lumOff val="35000"/>
                  </a:schemeClr>
                </a:solidFill>
              </a:rPr>
              <a:t>@Enumerated</a:t>
            </a:r>
            <a:r>
              <a:rPr lang="en-US" sz="2000" dirty="0">
                <a:solidFill>
                  <a:schemeClr val="tx1">
                    <a:lumMod val="65000"/>
                    <a:lumOff val="35000"/>
                  </a:schemeClr>
                </a:solidFill>
              </a:rPr>
              <a:t> annotation. For example, consider the following Java class which as a reference to </a:t>
            </a:r>
            <a:r>
              <a:rPr lang="en-US" sz="2000" dirty="0" err="1">
                <a:solidFill>
                  <a:schemeClr val="tx1">
                    <a:lumMod val="65000"/>
                    <a:lumOff val="35000"/>
                  </a:schemeClr>
                </a:solidFill>
              </a:rPr>
              <a:t>CustomerType</a:t>
            </a:r>
            <a:r>
              <a:rPr lang="en-US" sz="2000" dirty="0">
                <a:solidFill>
                  <a:schemeClr val="tx1">
                    <a:lumMod val="65000"/>
                    <a:lumOff val="35000"/>
                  </a:schemeClr>
                </a:solidFill>
              </a:rPr>
              <a:t> </a:t>
            </a:r>
            <a:r>
              <a:rPr lang="en-US" sz="2000" dirty="0" err="1">
                <a:solidFill>
                  <a:schemeClr val="tx1">
                    <a:lumMod val="65000"/>
                    <a:lumOff val="35000"/>
                  </a:schemeClr>
                </a:solidFill>
              </a:rPr>
              <a:t>enum</a:t>
            </a:r>
            <a:r>
              <a:rPr lang="en-US" sz="2000" dirty="0">
                <a:solidFill>
                  <a:schemeClr val="tx1">
                    <a:lumMod val="65000"/>
                    <a:lumOff val="35000"/>
                  </a:schemeClr>
                </a:solidFill>
              </a:rPr>
              <a:t> and you have to map it to CUSTOMER table in the database: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6A204A0-5F61-8010-169D-1B9B8F4D0867}"/>
              </a:ext>
            </a:extLst>
          </p:cNvPr>
          <p:cNvSpPr txBox="1"/>
          <p:nvPr/>
        </p:nvSpPr>
        <p:spPr>
          <a:xfrm>
            <a:off x="268662" y="1947256"/>
            <a:ext cx="10892673" cy="2308324"/>
          </a:xfrm>
          <a:prstGeom prst="rect">
            <a:avLst/>
          </a:prstGeom>
          <a:noFill/>
        </p:spPr>
        <p:txBody>
          <a:bodyPr wrap="square">
            <a:spAutoFit/>
          </a:bodyPr>
          <a:lstStyle/>
          <a:p>
            <a:r>
              <a:rPr lang="en-IN" dirty="0"/>
              <a:t>public class Customer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a:t>
            </a:r>
            <a:r>
              <a:rPr lang="en-IN" dirty="0" err="1"/>
              <a:t>CustomerType</a:t>
            </a:r>
            <a:r>
              <a:rPr lang="en-IN" dirty="0"/>
              <a:t> </a:t>
            </a:r>
            <a:r>
              <a:rPr lang="en-IN" dirty="0" err="1"/>
              <a:t>customerType</a:t>
            </a:r>
            <a:r>
              <a:rPr lang="en-IN" dirty="0"/>
              <a:t>;</a:t>
            </a:r>
          </a:p>
          <a:p>
            <a:r>
              <a:rPr lang="en-IN" dirty="0"/>
              <a:t>	//getters and setters</a:t>
            </a:r>
          </a:p>
          <a:p>
            <a:r>
              <a:rPr lang="en-IN" dirty="0"/>
              <a:t>}</a:t>
            </a:r>
          </a:p>
        </p:txBody>
      </p:sp>
      <p:sp>
        <p:nvSpPr>
          <p:cNvPr id="9" name="TextBox 8">
            <a:extLst>
              <a:ext uri="{FF2B5EF4-FFF2-40B4-BE49-F238E27FC236}">
                <a16:creationId xmlns:a16="http://schemas.microsoft.com/office/drawing/2014/main" id="{6A8C6388-D6BB-B5CD-5CF8-7A93A92327CC}"/>
              </a:ext>
            </a:extLst>
          </p:cNvPr>
          <p:cNvSpPr txBox="1"/>
          <p:nvPr/>
        </p:nvSpPr>
        <p:spPr>
          <a:xfrm>
            <a:off x="174001" y="4666516"/>
            <a:ext cx="10487713" cy="923330"/>
          </a:xfrm>
          <a:prstGeom prst="rect">
            <a:avLst/>
          </a:prstGeom>
          <a:noFill/>
        </p:spPr>
        <p:txBody>
          <a:bodyPr wrap="square">
            <a:spAutoFit/>
          </a:bodyPr>
          <a:lstStyle/>
          <a:p>
            <a:r>
              <a:rPr lang="en-IN" dirty="0"/>
              <a:t>public </a:t>
            </a:r>
            <a:r>
              <a:rPr lang="en-IN" dirty="0" err="1"/>
              <a:t>enum</a:t>
            </a:r>
            <a:r>
              <a:rPr lang="en-IN" dirty="0"/>
              <a:t> </a:t>
            </a:r>
            <a:r>
              <a:rPr lang="en-IN" dirty="0" err="1"/>
              <a:t>CustomerType</a:t>
            </a:r>
            <a:r>
              <a:rPr lang="en-IN" dirty="0"/>
              <a:t>{</a:t>
            </a:r>
          </a:p>
          <a:p>
            <a:r>
              <a:rPr lang="en-IN" dirty="0"/>
              <a:t>    SILVER,GOLD,PLATINUM;</a:t>
            </a:r>
          </a:p>
          <a:p>
            <a:r>
              <a:rPr lang="en-IN" dirty="0"/>
              <a:t>}</a:t>
            </a:r>
          </a:p>
        </p:txBody>
      </p:sp>
    </p:spTree>
    <p:extLst>
      <p:ext uri="{BB962C8B-B14F-4D97-AF65-F5344CB8AC3E}">
        <p14:creationId xmlns:p14="http://schemas.microsoft.com/office/powerpoint/2010/main" val="36645199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3BD152-C0C2-BE96-4ED7-532F979847E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FE557DE-4B09-E80E-DDAB-9468022A8F13}"/>
              </a:ext>
            </a:extLst>
          </p:cNvPr>
          <p:cNvSpPr>
            <a:spLocks noGrp="1"/>
          </p:cNvSpPr>
          <p:nvPr>
            <p:ph type="sldNum" sz="quarter" idx="12"/>
          </p:nvPr>
        </p:nvSpPr>
        <p:spPr/>
        <p:txBody>
          <a:bodyPr/>
          <a:lstStyle/>
          <a:p>
            <a:fld id="{4A777409-9C5A-4B07-8E32-19F22F7D558C}" type="slidenum">
              <a:rPr lang="en-IN" smtClean="0"/>
              <a:pPr/>
              <a:t>170</a:t>
            </a:fld>
            <a:endParaRPr lang="en-IN" dirty="0"/>
          </a:p>
        </p:txBody>
      </p:sp>
      <p:sp>
        <p:nvSpPr>
          <p:cNvPr id="5" name="TextBox 4">
            <a:extLst>
              <a:ext uri="{FF2B5EF4-FFF2-40B4-BE49-F238E27FC236}">
                <a16:creationId xmlns:a16="http://schemas.microsoft.com/office/drawing/2014/main" id="{6F85EE37-3DB3-2BFE-0D2A-06355A92468F}"/>
              </a:ext>
            </a:extLst>
          </p:cNvPr>
          <p:cNvSpPr txBox="1"/>
          <p:nvPr/>
        </p:nvSpPr>
        <p:spPr>
          <a:xfrm>
            <a:off x="838200" y="482533"/>
            <a:ext cx="12314548" cy="6186309"/>
          </a:xfrm>
          <a:prstGeom prst="rect">
            <a:avLst/>
          </a:prstGeom>
          <a:noFill/>
        </p:spPr>
        <p:txBody>
          <a:bodyPr wrap="square">
            <a:spAutoFit/>
          </a:bodyPr>
          <a:lstStyle/>
          <a:p>
            <a:r>
              <a:rPr lang="en-IN" dirty="0"/>
              <a:t>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419448238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162A22-2B2F-62CC-C09D-819EAD291E8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EAB2EA-D09B-BC0A-6E7F-054E4F3B0409}"/>
              </a:ext>
            </a:extLst>
          </p:cNvPr>
          <p:cNvSpPr>
            <a:spLocks noGrp="1"/>
          </p:cNvSpPr>
          <p:nvPr>
            <p:ph type="sldNum" sz="quarter" idx="12"/>
          </p:nvPr>
        </p:nvSpPr>
        <p:spPr/>
        <p:txBody>
          <a:bodyPr/>
          <a:lstStyle/>
          <a:p>
            <a:fld id="{4A777409-9C5A-4B07-8E32-19F22F7D558C}" type="slidenum">
              <a:rPr lang="en-IN" smtClean="0"/>
              <a:t>171</a:t>
            </a:fld>
            <a:endParaRPr lang="en-IN" dirty="0"/>
          </a:p>
        </p:txBody>
      </p:sp>
      <p:sp>
        <p:nvSpPr>
          <p:cNvPr id="5" name="TextBox 4">
            <a:extLst>
              <a:ext uri="{FF2B5EF4-FFF2-40B4-BE49-F238E27FC236}">
                <a16:creationId xmlns:a16="http://schemas.microsoft.com/office/drawing/2014/main" id="{BCF2DD87-4F47-C9AF-C2E3-3B7AB7609829}"/>
              </a:ext>
            </a:extLst>
          </p:cNvPr>
          <p:cNvSpPr txBox="1"/>
          <p:nvPr/>
        </p:nvSpPr>
        <p:spPr>
          <a:xfrm>
            <a:off x="344079" y="930626"/>
            <a:ext cx="11637389" cy="3693319"/>
          </a:xfrm>
          <a:prstGeom prst="rect">
            <a:avLst/>
          </a:prstGeom>
          <a:noFill/>
        </p:spPr>
        <p:txBody>
          <a:bodyPr wrap="square">
            <a:spAutoFit/>
          </a:bodyPr>
          <a:lstStyle/>
          <a:p>
            <a:r>
              <a:rPr lang="en-IN" dirty="0"/>
              <a:t>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a:t>
            </a:r>
          </a:p>
        </p:txBody>
      </p:sp>
      <p:sp>
        <p:nvSpPr>
          <p:cNvPr id="7" name="TextBox 6">
            <a:extLst>
              <a:ext uri="{FF2B5EF4-FFF2-40B4-BE49-F238E27FC236}">
                <a16:creationId xmlns:a16="http://schemas.microsoft.com/office/drawing/2014/main" id="{CB166206-512D-76C7-BF87-0FC887FDD5A9}"/>
              </a:ext>
            </a:extLst>
          </p:cNvPr>
          <p:cNvSpPr txBox="1"/>
          <p:nvPr/>
        </p:nvSpPr>
        <p:spPr>
          <a:xfrm>
            <a:off x="155541" y="5087820"/>
            <a:ext cx="11637389"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9706044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231443-3595-CA6B-6997-68765B3AAEC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EA78082-1DBC-798B-8DCE-8952E6ECF6BA}"/>
              </a:ext>
            </a:extLst>
          </p:cNvPr>
          <p:cNvSpPr>
            <a:spLocks noGrp="1"/>
          </p:cNvSpPr>
          <p:nvPr>
            <p:ph type="sldNum" sz="quarter" idx="12"/>
          </p:nvPr>
        </p:nvSpPr>
        <p:spPr/>
        <p:txBody>
          <a:bodyPr/>
          <a:lstStyle/>
          <a:p>
            <a:fld id="{4A777409-9C5A-4B07-8E32-19F22F7D558C}" type="slidenum">
              <a:rPr lang="en-IN" smtClean="0"/>
              <a:t>172</a:t>
            </a:fld>
            <a:endParaRPr lang="en-IN" dirty="0"/>
          </a:p>
        </p:txBody>
      </p:sp>
      <p:sp>
        <p:nvSpPr>
          <p:cNvPr id="5" name="TextBox 4">
            <a:extLst>
              <a:ext uri="{FF2B5EF4-FFF2-40B4-BE49-F238E27FC236}">
                <a16:creationId xmlns:a16="http://schemas.microsoft.com/office/drawing/2014/main" id="{06225D6E-0010-5E73-8955-D6E64358CD77}"/>
              </a:ext>
            </a:extLst>
          </p:cNvPr>
          <p:cNvSpPr txBox="1"/>
          <p:nvPr/>
        </p:nvSpPr>
        <p:spPr>
          <a:xfrm>
            <a:off x="838200" y="471003"/>
            <a:ext cx="11943761" cy="6740307"/>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a:t>
            </a:r>
          </a:p>
        </p:txBody>
      </p:sp>
    </p:spTree>
    <p:extLst>
      <p:ext uri="{BB962C8B-B14F-4D97-AF65-F5344CB8AC3E}">
        <p14:creationId xmlns:p14="http://schemas.microsoft.com/office/powerpoint/2010/main" val="161097365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F078E4-B316-96B6-437A-C001935477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89F11ED-161E-C476-DCA4-87FE0450D5AE}"/>
              </a:ext>
            </a:extLst>
          </p:cNvPr>
          <p:cNvSpPr>
            <a:spLocks noGrp="1"/>
          </p:cNvSpPr>
          <p:nvPr>
            <p:ph type="sldNum" sz="quarter" idx="12"/>
          </p:nvPr>
        </p:nvSpPr>
        <p:spPr/>
        <p:txBody>
          <a:bodyPr/>
          <a:lstStyle/>
          <a:p>
            <a:fld id="{4A777409-9C5A-4B07-8E32-19F22F7D558C}" type="slidenum">
              <a:rPr lang="en-IN" smtClean="0"/>
              <a:t>173</a:t>
            </a:fld>
            <a:endParaRPr lang="en-IN" dirty="0"/>
          </a:p>
        </p:txBody>
      </p:sp>
      <p:sp>
        <p:nvSpPr>
          <p:cNvPr id="5" name="TextBox 4">
            <a:extLst>
              <a:ext uri="{FF2B5EF4-FFF2-40B4-BE49-F238E27FC236}">
                <a16:creationId xmlns:a16="http://schemas.microsoft.com/office/drawing/2014/main" id="{2B6B7524-F36E-254F-095D-3864D08C995D}"/>
              </a:ext>
            </a:extLst>
          </p:cNvPr>
          <p:cNvSpPr txBox="1"/>
          <p:nvPr/>
        </p:nvSpPr>
        <p:spPr>
          <a:xfrm>
            <a:off x="904973" y="493206"/>
            <a:ext cx="11076495" cy="5632311"/>
          </a:xfrm>
          <a:prstGeom prst="rect">
            <a:avLst/>
          </a:prstGeom>
          <a:noFill/>
        </p:spPr>
        <p:txBody>
          <a:bodyPr wrap="square">
            <a:spAutoFit/>
          </a:bodyPr>
          <a:lstStyle/>
          <a:p>
            <a:r>
              <a:rPr lang="en-IN" dirty="0"/>
              <a:t>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p:txBody>
      </p:sp>
    </p:spTree>
    <p:extLst>
      <p:ext uri="{BB962C8B-B14F-4D97-AF65-F5344CB8AC3E}">
        <p14:creationId xmlns:p14="http://schemas.microsoft.com/office/powerpoint/2010/main" val="70306831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AD6386-A100-FE01-DE84-F6BB5348FCD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48C4F3-3EAC-585A-1C2E-F932659175A6}"/>
              </a:ext>
            </a:extLst>
          </p:cNvPr>
          <p:cNvSpPr>
            <a:spLocks noGrp="1"/>
          </p:cNvSpPr>
          <p:nvPr>
            <p:ph type="sldNum" sz="quarter" idx="12"/>
          </p:nvPr>
        </p:nvSpPr>
        <p:spPr/>
        <p:txBody>
          <a:bodyPr/>
          <a:lstStyle/>
          <a:p>
            <a:fld id="{4A777409-9C5A-4B07-8E32-19F22F7D558C}" type="slidenum">
              <a:rPr lang="en-IN" smtClean="0"/>
              <a:t>174</a:t>
            </a:fld>
            <a:endParaRPr lang="en-IN" dirty="0"/>
          </a:p>
        </p:txBody>
      </p:sp>
      <p:sp>
        <p:nvSpPr>
          <p:cNvPr id="5" name="TextBox 4">
            <a:extLst>
              <a:ext uri="{FF2B5EF4-FFF2-40B4-BE49-F238E27FC236}">
                <a16:creationId xmlns:a16="http://schemas.microsoft.com/office/drawing/2014/main" id="{ACB2EC33-C51B-D3CB-125A-E709539D277C}"/>
              </a:ext>
            </a:extLst>
          </p:cNvPr>
          <p:cNvSpPr txBox="1"/>
          <p:nvPr/>
        </p:nvSpPr>
        <p:spPr>
          <a:xfrm>
            <a:off x="380214" y="783490"/>
            <a:ext cx="11811786" cy="5755422"/>
          </a:xfrm>
          <a:prstGeom prst="rect">
            <a:avLst/>
          </a:prstGeom>
          <a:noFill/>
        </p:spPr>
        <p:txBody>
          <a:bodyPr wrap="square">
            <a:spAutoFit/>
          </a:bodyPr>
          <a:lstStyle/>
          <a:p>
            <a:r>
              <a:rPr lang="en-IN" sz="1600" dirty="0"/>
              <a:t>@Override</a:t>
            </a:r>
          </a:p>
          <a:p>
            <a:r>
              <a:rPr lang="en-IN" sz="1600" dirty="0"/>
              <a:t>	public </a:t>
            </a:r>
            <a:r>
              <a:rPr lang="en-IN" sz="1600" dirty="0" err="1"/>
              <a:t>boolean</a:t>
            </a:r>
            <a:r>
              <a:rPr lang="en-IN" sz="1600" dirty="0"/>
              <a:t> equals(Object </a:t>
            </a:r>
            <a:r>
              <a:rPr lang="en-IN" sz="1600" dirty="0" err="1"/>
              <a:t>obj</a:t>
            </a:r>
            <a:r>
              <a:rPr lang="en-IN" sz="1600" dirty="0"/>
              <a:t>) {</a:t>
            </a:r>
          </a:p>
          <a:p>
            <a:r>
              <a:rPr lang="en-IN" sz="1600" dirty="0"/>
              <a:t>		if (this == </a:t>
            </a:r>
            <a:r>
              <a:rPr lang="en-IN" sz="1600" dirty="0" err="1"/>
              <a:t>obj</a:t>
            </a:r>
            <a:r>
              <a:rPr lang="en-IN" sz="1600" dirty="0"/>
              <a:t>)</a:t>
            </a:r>
          </a:p>
          <a:p>
            <a:r>
              <a:rPr lang="en-IN" sz="1600" dirty="0"/>
              <a:t>			return true;</a:t>
            </a:r>
          </a:p>
          <a:p>
            <a:r>
              <a:rPr lang="en-IN" sz="1600" dirty="0"/>
              <a:t>		if (</a:t>
            </a:r>
            <a:r>
              <a:rPr lang="en-IN" sz="1600" dirty="0" err="1"/>
              <a:t>obj</a:t>
            </a:r>
            <a:r>
              <a:rPr lang="en-IN" sz="1600" dirty="0"/>
              <a:t> == null)</a:t>
            </a:r>
          </a:p>
          <a:p>
            <a:r>
              <a:rPr lang="en-IN" sz="1600" dirty="0"/>
              <a:t>			return false;</a:t>
            </a:r>
          </a:p>
          <a:p>
            <a:r>
              <a:rPr lang="en-IN" sz="1600" dirty="0"/>
              <a:t>		if (</a:t>
            </a:r>
            <a:r>
              <a:rPr lang="en-IN" sz="1600" dirty="0" err="1"/>
              <a:t>getClass</a:t>
            </a:r>
            <a:r>
              <a:rPr lang="en-IN" sz="1600" dirty="0"/>
              <a:t>() != </a:t>
            </a:r>
            <a:r>
              <a:rPr lang="en-IN" sz="1600" dirty="0" err="1"/>
              <a:t>obj.getClass</a:t>
            </a:r>
            <a:r>
              <a:rPr lang="en-IN" sz="1600" dirty="0"/>
              <a:t>())</a:t>
            </a:r>
          </a:p>
          <a:p>
            <a:r>
              <a:rPr lang="en-IN" sz="1600" dirty="0"/>
              <a:t>			return false;</a:t>
            </a:r>
          </a:p>
          <a:p>
            <a:r>
              <a:rPr lang="en-IN" sz="1600" dirty="0"/>
              <a:t>		Customer other = (Customer) </a:t>
            </a:r>
            <a:r>
              <a:rPr lang="en-IN" sz="1600" dirty="0" err="1"/>
              <a:t>obj</a:t>
            </a:r>
            <a:r>
              <a:rPr lang="en-IN" sz="1600" dirty="0"/>
              <a:t>;</a:t>
            </a:r>
          </a:p>
          <a:p>
            <a:r>
              <a:rPr lang="en-IN" sz="1600" dirty="0"/>
              <a:t>		if (</a:t>
            </a:r>
            <a:r>
              <a:rPr lang="en-IN" sz="1600" dirty="0" err="1"/>
              <a:t>this.getCustomerId</a:t>
            </a:r>
            <a:r>
              <a:rPr lang="en-IN" sz="1600" dirty="0"/>
              <a:t>() == null) {</a:t>
            </a:r>
          </a:p>
          <a:p>
            <a:r>
              <a:rPr lang="en-IN" sz="1600" dirty="0"/>
              <a:t>			if (</a:t>
            </a:r>
            <a:r>
              <a:rPr lang="en-IN" sz="1600" dirty="0" err="1"/>
              <a:t>other.getCustomerId</a:t>
            </a:r>
            <a:r>
              <a:rPr lang="en-IN" sz="1600" dirty="0"/>
              <a:t>() != null)</a:t>
            </a:r>
          </a:p>
          <a:p>
            <a:r>
              <a:rPr lang="en-IN" sz="1600" dirty="0"/>
              <a:t>				return false;</a:t>
            </a:r>
          </a:p>
          <a:p>
            <a:r>
              <a:rPr lang="en-IN" sz="1600" dirty="0"/>
              <a:t>		} </a:t>
            </a:r>
          </a:p>
          <a:p>
            <a:r>
              <a:rPr lang="en-IN" sz="1600" dirty="0"/>
              <a:t>		else if (!</a:t>
            </a:r>
            <a:r>
              <a:rPr lang="en-IN" sz="1600" dirty="0" err="1"/>
              <a:t>this.getCustomerId</a:t>
            </a:r>
            <a:r>
              <a:rPr lang="en-IN" sz="1600" dirty="0"/>
              <a:t>().equals(</a:t>
            </a:r>
            <a:r>
              <a:rPr lang="en-IN" sz="1600" dirty="0" err="1"/>
              <a:t>other.getCustomerId</a:t>
            </a:r>
            <a:r>
              <a:rPr lang="en-IN" sz="1600" dirty="0"/>
              <a:t>()))</a:t>
            </a:r>
          </a:p>
          <a:p>
            <a:r>
              <a:rPr lang="en-IN" sz="1600" dirty="0"/>
              <a:t>			return false;</a:t>
            </a:r>
          </a:p>
          <a:p>
            <a:r>
              <a:rPr lang="en-IN" sz="1600" dirty="0"/>
              <a:t>		return true;</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"Customer [</a:t>
            </a:r>
            <a:r>
              <a:rPr lang="en-IN" sz="1600" dirty="0" err="1"/>
              <a:t>customerId</a:t>
            </a:r>
            <a:r>
              <a:rPr lang="en-IN" sz="1600" dirty="0"/>
              <a:t>=" + </a:t>
            </a:r>
            <a:r>
              <a:rPr lang="en-IN" sz="1600" dirty="0" err="1"/>
              <a:t>customerId</a:t>
            </a:r>
            <a:r>
              <a:rPr lang="en-IN" sz="1600" dirty="0"/>
              <a:t> + ", </a:t>
            </a:r>
            <a:r>
              <a:rPr lang="en-IN" sz="1600" dirty="0" err="1"/>
              <a:t>emailId</a:t>
            </a:r>
            <a:r>
              <a:rPr lang="en-IN" sz="1600" dirty="0"/>
              <a:t>=" + </a:t>
            </a:r>
            <a:r>
              <a:rPr lang="en-IN" sz="1600" dirty="0" err="1"/>
              <a:t>emailId</a:t>
            </a:r>
            <a:r>
              <a:rPr lang="en-IN" sz="1600" dirty="0"/>
              <a:t> + ", name=" + name + ", </a:t>
            </a:r>
            <a:r>
              <a:rPr lang="en-IN" sz="1600" dirty="0" err="1"/>
              <a:t>dateOfBirth</a:t>
            </a:r>
            <a:r>
              <a:rPr lang="en-IN" sz="1600" dirty="0"/>
              <a:t>="</a:t>
            </a:r>
          </a:p>
          <a:p>
            <a:r>
              <a:rPr lang="en-IN" sz="1600" dirty="0"/>
              <a:t>				+ </a:t>
            </a:r>
            <a:r>
              <a:rPr lang="en-IN" sz="1600" dirty="0" err="1"/>
              <a:t>dateOfBirth</a:t>
            </a:r>
            <a:r>
              <a:rPr lang="en-IN" sz="1600" dirty="0"/>
              <a:t> + ", city=" + city + "]";</a:t>
            </a:r>
          </a:p>
          <a:p>
            <a:r>
              <a:rPr lang="en-IN" sz="1600" dirty="0"/>
              <a:t>	}</a:t>
            </a:r>
          </a:p>
          <a:p>
            <a:r>
              <a:rPr lang="en-IN" sz="1600" dirty="0"/>
              <a:t>}</a:t>
            </a:r>
          </a:p>
        </p:txBody>
      </p:sp>
    </p:spTree>
    <p:extLst>
      <p:ext uri="{BB962C8B-B14F-4D97-AF65-F5344CB8AC3E}">
        <p14:creationId xmlns:p14="http://schemas.microsoft.com/office/powerpoint/2010/main" val="418422326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2AFA54-0E23-4017-B557-E7F1EDE04F5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C417E7-2F0C-2D6C-88AB-ECD2B656A8DE}"/>
              </a:ext>
            </a:extLst>
          </p:cNvPr>
          <p:cNvSpPr>
            <a:spLocks noGrp="1"/>
          </p:cNvSpPr>
          <p:nvPr>
            <p:ph type="sldNum" sz="quarter" idx="12"/>
          </p:nvPr>
        </p:nvSpPr>
        <p:spPr/>
        <p:txBody>
          <a:bodyPr/>
          <a:lstStyle/>
          <a:p>
            <a:fld id="{4A777409-9C5A-4B07-8E32-19F22F7D558C}" type="slidenum">
              <a:rPr lang="en-IN" smtClean="0"/>
              <a:t>175</a:t>
            </a:fld>
            <a:endParaRPr lang="en-IN" dirty="0"/>
          </a:p>
        </p:txBody>
      </p:sp>
      <p:sp>
        <p:nvSpPr>
          <p:cNvPr id="5" name="TextBox 4">
            <a:extLst>
              <a:ext uri="{FF2B5EF4-FFF2-40B4-BE49-F238E27FC236}">
                <a16:creationId xmlns:a16="http://schemas.microsoft.com/office/drawing/2014/main" id="{00497BB1-D96C-6BC7-8741-BEF8B8B25AD1}"/>
              </a:ext>
            </a:extLst>
          </p:cNvPr>
          <p:cNvSpPr txBox="1"/>
          <p:nvPr/>
        </p:nvSpPr>
        <p:spPr>
          <a:xfrm>
            <a:off x="796564" y="628941"/>
            <a:ext cx="10411905"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E488AFD-9ABF-C44D-5E1F-70192CCF489C}"/>
              </a:ext>
            </a:extLst>
          </p:cNvPr>
          <p:cNvSpPr txBox="1"/>
          <p:nvPr/>
        </p:nvSpPr>
        <p:spPr>
          <a:xfrm>
            <a:off x="391212" y="1220207"/>
            <a:ext cx="10962588"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152EC30C-A073-78F6-F22F-C7C05BE834C0}"/>
              </a:ext>
            </a:extLst>
          </p:cNvPr>
          <p:cNvSpPr txBox="1"/>
          <p:nvPr/>
        </p:nvSpPr>
        <p:spPr>
          <a:xfrm>
            <a:off x="711722" y="3047990"/>
            <a:ext cx="10962587"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69EF75B-B326-FC87-DBF9-0421581195DA}"/>
              </a:ext>
            </a:extLst>
          </p:cNvPr>
          <p:cNvSpPr txBox="1"/>
          <p:nvPr/>
        </p:nvSpPr>
        <p:spPr>
          <a:xfrm>
            <a:off x="174001" y="3745389"/>
            <a:ext cx="12283126" cy="3108543"/>
          </a:xfrm>
          <a:prstGeom prst="rect">
            <a:avLst/>
          </a:prstGeom>
          <a:noFill/>
        </p:spPr>
        <p:txBody>
          <a:bodyPr wrap="square">
            <a:spAutoFit/>
          </a:bodyPr>
          <a:lstStyle/>
          <a:p>
            <a:r>
              <a:rPr lang="en-IN" sz="1400" dirty="0"/>
              <a:t>@Component</a:t>
            </a:r>
          </a:p>
          <a:p>
            <a:r>
              <a:rPr lang="en-IN" sz="1400" dirty="0"/>
              <a:t>@Aspect</a:t>
            </a:r>
          </a:p>
          <a:p>
            <a:r>
              <a:rPr lang="en-IN" sz="1400" dirty="0"/>
              <a:t>public class </a:t>
            </a:r>
            <a:r>
              <a:rPr lang="en-IN" sz="1400" dirty="0" err="1"/>
              <a:t>LoggingAspect</a:t>
            </a:r>
            <a:r>
              <a:rPr lang="en-IN" sz="1400" dirty="0"/>
              <a:t> {</a:t>
            </a:r>
          </a:p>
          <a:p>
            <a:r>
              <a:rPr lang="en-IN" sz="1400" dirty="0"/>
              <a:t>	private Logger logger=</a:t>
            </a:r>
            <a:r>
              <a:rPr lang="en-IN" sz="1400" dirty="0" err="1"/>
              <a:t>LogManager.getLogger</a:t>
            </a:r>
            <a:r>
              <a:rPr lang="en-IN" sz="1400" dirty="0"/>
              <a:t>(</a:t>
            </a:r>
            <a:r>
              <a:rPr lang="en-IN" sz="1400" dirty="0" err="1"/>
              <a:t>this.getClass</a:t>
            </a:r>
            <a:r>
              <a:rPr lang="en-IN" sz="1400" dirty="0"/>
              <a:t>());</a:t>
            </a:r>
          </a:p>
          <a:p>
            <a:r>
              <a:rPr lang="en-IN" sz="1400" dirty="0"/>
              <a:t>	</a:t>
            </a:r>
          </a:p>
          <a:p>
            <a:r>
              <a:rPr lang="en-IN" sz="1400" dirty="0"/>
              <a:t>	@AfterThrowing(pointcut = "execution(* </a:t>
            </a:r>
            <a:r>
              <a:rPr lang="en-IN" sz="1400" dirty="0" err="1"/>
              <a:t>com.hnd.repository</a:t>
            </a:r>
            <a:r>
              <a:rPr lang="en-IN" sz="1400" dirty="0"/>
              <a:t>.*</a:t>
            </a:r>
            <a:r>
              <a:rPr lang="en-IN" sz="1400" dirty="0" err="1"/>
              <a:t>Impl</a:t>
            </a:r>
            <a:r>
              <a:rPr lang="en-IN" sz="1400" dirty="0"/>
              <a:t>.*(..))", throwing = "exception")</a:t>
            </a:r>
          </a:p>
          <a:p>
            <a:r>
              <a:rPr lang="en-IN" sz="1400" dirty="0"/>
              <a:t>	public void </a:t>
            </a:r>
            <a:r>
              <a:rPr lang="en-IN" sz="1400" dirty="0" err="1"/>
              <a:t>logExceptionFromRepository</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	@AfterThrowing(pointcut = "execution(* </a:t>
            </a:r>
            <a:r>
              <a:rPr lang="en-IN" sz="1400" dirty="0" err="1"/>
              <a:t>com.hnd.service</a:t>
            </a:r>
            <a:r>
              <a:rPr lang="en-IN" sz="1400" dirty="0"/>
              <a:t>.*</a:t>
            </a:r>
            <a:r>
              <a:rPr lang="en-IN" sz="1400" dirty="0" err="1"/>
              <a:t>Impl</a:t>
            </a:r>
            <a:r>
              <a:rPr lang="en-IN" sz="1400" dirty="0"/>
              <a:t>.*(..))", throwing = "exception")</a:t>
            </a:r>
          </a:p>
          <a:p>
            <a:r>
              <a:rPr lang="en-IN" sz="1400" dirty="0"/>
              <a:t>	public void </a:t>
            </a:r>
            <a:r>
              <a:rPr lang="en-IN" sz="1400" dirty="0" err="1"/>
              <a:t>logExceptionFromService</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a:t>
            </a:r>
          </a:p>
        </p:txBody>
      </p:sp>
    </p:spTree>
    <p:extLst>
      <p:ext uri="{BB962C8B-B14F-4D97-AF65-F5344CB8AC3E}">
        <p14:creationId xmlns:p14="http://schemas.microsoft.com/office/powerpoint/2010/main" val="395511541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57CA82-62C7-C3F2-7BE0-09F29D181CC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636D311-9001-C66D-DF30-A9543F49261C}"/>
              </a:ext>
            </a:extLst>
          </p:cNvPr>
          <p:cNvSpPr>
            <a:spLocks noGrp="1"/>
          </p:cNvSpPr>
          <p:nvPr>
            <p:ph type="sldNum" sz="quarter" idx="12"/>
          </p:nvPr>
        </p:nvSpPr>
        <p:spPr/>
        <p:txBody>
          <a:bodyPr/>
          <a:lstStyle/>
          <a:p>
            <a:fld id="{4A777409-9C5A-4B07-8E32-19F22F7D558C}" type="slidenum">
              <a:rPr lang="en-IN" smtClean="0"/>
              <a:t>176</a:t>
            </a:fld>
            <a:endParaRPr lang="en-IN" dirty="0"/>
          </a:p>
        </p:txBody>
      </p:sp>
      <p:sp>
        <p:nvSpPr>
          <p:cNvPr id="5" name="TextBox 4">
            <a:extLst>
              <a:ext uri="{FF2B5EF4-FFF2-40B4-BE49-F238E27FC236}">
                <a16:creationId xmlns:a16="http://schemas.microsoft.com/office/drawing/2014/main" id="{810C2185-B1E9-6441-45B3-6A3000BDCBDA}"/>
              </a:ext>
            </a:extLst>
          </p:cNvPr>
          <p:cNvSpPr txBox="1"/>
          <p:nvPr/>
        </p:nvSpPr>
        <p:spPr>
          <a:xfrm>
            <a:off x="834272" y="600662"/>
            <a:ext cx="10519528" cy="707886"/>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153EBEB-943E-0B42-E265-62F522E2C7CD}"/>
              </a:ext>
            </a:extLst>
          </p:cNvPr>
          <p:cNvSpPr txBox="1"/>
          <p:nvPr/>
        </p:nvSpPr>
        <p:spPr>
          <a:xfrm>
            <a:off x="268664" y="1583232"/>
            <a:ext cx="11430000" cy="1477328"/>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Integer </a:t>
            </a:r>
            <a:r>
              <a:rPr lang="en-IN" dirty="0" err="1"/>
              <a:t>updateCityOfCustomer</a:t>
            </a:r>
            <a:r>
              <a:rPr lang="en-IN" dirty="0"/>
              <a:t>(Integer </a:t>
            </a:r>
            <a:r>
              <a:rPr lang="en-IN" dirty="0" err="1"/>
              <a:t>customerId</a:t>
            </a:r>
            <a:r>
              <a:rPr lang="en-IN" dirty="0"/>
              <a:t>, String city);</a:t>
            </a:r>
          </a:p>
          <a:p>
            <a:r>
              <a:rPr lang="en-IN" dirty="0"/>
              <a:t>	public Integer </a:t>
            </a:r>
            <a:r>
              <a:rPr lang="en-IN" dirty="0" err="1"/>
              <a:t>deleteCustomer</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5B90FA14-5934-F5EC-80AC-730F324FFEF3}"/>
              </a:ext>
            </a:extLst>
          </p:cNvPr>
          <p:cNvSpPr txBox="1"/>
          <p:nvPr/>
        </p:nvSpPr>
        <p:spPr>
          <a:xfrm>
            <a:off x="0" y="3397331"/>
            <a:ext cx="11906054" cy="400110"/>
          </a:xfrm>
          <a:prstGeom prst="rect">
            <a:avLst/>
          </a:prstGeom>
          <a:noFill/>
        </p:spPr>
        <p:txBody>
          <a:bodyPr wrap="square">
            <a:spAutoFit/>
          </a:bodyPr>
          <a:lstStyle/>
          <a:p>
            <a:r>
              <a:rPr lang="en-US" sz="2000" b="1" dirty="0">
                <a:solidFill>
                  <a:schemeClr val="tx1">
                    <a:lumMod val="65000"/>
                    <a:lumOff val="35000"/>
                  </a:schemeClr>
                </a:solidFill>
              </a:rPr>
              <a:t>Step 9: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5AF8A64-503F-847C-32F4-F4BF0877FD24}"/>
              </a:ext>
            </a:extLst>
          </p:cNvPr>
          <p:cNvSpPr txBox="1"/>
          <p:nvPr/>
        </p:nvSpPr>
        <p:spPr>
          <a:xfrm>
            <a:off x="0" y="3797441"/>
            <a:ext cx="11909196" cy="3416320"/>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Integer </a:t>
            </a:r>
            <a:r>
              <a:rPr lang="en-IN" dirty="0" err="1"/>
              <a:t>updateCityOfCustomer</a:t>
            </a:r>
            <a:r>
              <a:rPr lang="en-IN" dirty="0"/>
              <a:t>(Integer </a:t>
            </a:r>
            <a:r>
              <a:rPr lang="en-IN" dirty="0" err="1"/>
              <a:t>customerId</a:t>
            </a:r>
            <a:r>
              <a:rPr lang="en-IN" dirty="0"/>
              <a:t>, String city){</a:t>
            </a:r>
          </a:p>
          <a:p>
            <a:r>
              <a:rPr lang="en-IN" dirty="0"/>
              <a:t>		Query </a:t>
            </a:r>
            <a:r>
              <a:rPr lang="en-IN" dirty="0" err="1"/>
              <a:t>query</a:t>
            </a:r>
            <a:r>
              <a:rPr lang="en-IN" dirty="0"/>
              <a:t> = </a:t>
            </a:r>
            <a:r>
              <a:rPr lang="en-IN" dirty="0" err="1"/>
              <a:t>entityManager.createQuery</a:t>
            </a:r>
            <a:r>
              <a:rPr lang="en-IN" dirty="0"/>
              <a:t>("UPDATE Customer c SET </a:t>
            </a:r>
            <a:r>
              <a:rPr lang="en-IN" dirty="0" err="1"/>
              <a:t>c.city</a:t>
            </a:r>
            <a:r>
              <a:rPr lang="en-IN" dirty="0"/>
              <a:t> = ?1 where </a:t>
            </a:r>
            <a:r>
              <a:rPr lang="en-IN" dirty="0" err="1"/>
              <a:t>c.customerId</a:t>
            </a:r>
            <a:r>
              <a:rPr lang="en-IN" dirty="0"/>
              <a:t> = ?2");</a:t>
            </a:r>
          </a:p>
          <a:p>
            <a:r>
              <a:rPr lang="en-IN" dirty="0"/>
              <a:t>		</a:t>
            </a:r>
            <a:r>
              <a:rPr lang="en-IN" dirty="0" err="1"/>
              <a:t>query.setParameter</a:t>
            </a:r>
            <a:r>
              <a:rPr lang="en-IN" dirty="0"/>
              <a:t>(1, city);</a:t>
            </a:r>
          </a:p>
          <a:p>
            <a:r>
              <a:rPr lang="en-IN" dirty="0"/>
              <a:t>		</a:t>
            </a:r>
            <a:r>
              <a:rPr lang="en-IN" dirty="0" err="1"/>
              <a:t>query.setParameter</a:t>
            </a:r>
            <a:r>
              <a:rPr lang="en-IN" dirty="0"/>
              <a:t>(2, </a:t>
            </a:r>
            <a:r>
              <a:rPr lang="en-IN" dirty="0" err="1"/>
              <a:t>customerId</a:t>
            </a:r>
            <a:r>
              <a:rPr lang="en-IN" dirty="0"/>
              <a:t>);</a:t>
            </a:r>
          </a:p>
          <a:p>
            <a:r>
              <a:rPr lang="en-IN" dirty="0"/>
              <a:t>		return </a:t>
            </a:r>
            <a:r>
              <a:rPr lang="en-IN" dirty="0" err="1"/>
              <a:t>query.executeUpdate</a:t>
            </a:r>
            <a:r>
              <a:rPr lang="en-IN" dirty="0"/>
              <a:t>();</a:t>
            </a:r>
          </a:p>
          <a:p>
            <a:r>
              <a:rPr lang="en-IN" dirty="0"/>
              <a:t>	}</a:t>
            </a:r>
          </a:p>
          <a:p>
            <a:r>
              <a:rPr lang="en-IN" dirty="0"/>
              <a:t>	</a:t>
            </a:r>
          </a:p>
        </p:txBody>
      </p:sp>
    </p:spTree>
    <p:extLst>
      <p:ext uri="{BB962C8B-B14F-4D97-AF65-F5344CB8AC3E}">
        <p14:creationId xmlns:p14="http://schemas.microsoft.com/office/powerpoint/2010/main" val="190502267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8D8A3-7D1A-4D23-8D2E-BCA0EC09329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5C937C-ACC3-E4EE-9D7A-A11C4E753108}"/>
              </a:ext>
            </a:extLst>
          </p:cNvPr>
          <p:cNvSpPr>
            <a:spLocks noGrp="1"/>
          </p:cNvSpPr>
          <p:nvPr>
            <p:ph type="sldNum" sz="quarter" idx="12"/>
          </p:nvPr>
        </p:nvSpPr>
        <p:spPr/>
        <p:txBody>
          <a:bodyPr/>
          <a:lstStyle/>
          <a:p>
            <a:fld id="{4A777409-9C5A-4B07-8E32-19F22F7D558C}" type="slidenum">
              <a:rPr lang="en-IN" smtClean="0"/>
              <a:t>177</a:t>
            </a:fld>
            <a:endParaRPr lang="en-IN" dirty="0"/>
          </a:p>
        </p:txBody>
      </p:sp>
      <p:sp>
        <p:nvSpPr>
          <p:cNvPr id="5" name="TextBox 4">
            <a:extLst>
              <a:ext uri="{FF2B5EF4-FFF2-40B4-BE49-F238E27FC236}">
                <a16:creationId xmlns:a16="http://schemas.microsoft.com/office/drawing/2014/main" id="{46B94DF8-0FCC-CE20-D4D8-0DD3AF828F52}"/>
              </a:ext>
            </a:extLst>
          </p:cNvPr>
          <p:cNvSpPr txBox="1"/>
          <p:nvPr/>
        </p:nvSpPr>
        <p:spPr>
          <a:xfrm>
            <a:off x="617455" y="649259"/>
            <a:ext cx="11232037" cy="2031325"/>
          </a:xfrm>
          <a:prstGeom prst="rect">
            <a:avLst/>
          </a:prstGeom>
          <a:noFill/>
        </p:spPr>
        <p:txBody>
          <a:bodyPr wrap="square">
            <a:spAutoFit/>
          </a:bodyPr>
          <a:lstStyle/>
          <a:p>
            <a:r>
              <a:rPr lang="en-IN" dirty="0"/>
              <a:t>@Override</a:t>
            </a:r>
          </a:p>
          <a:p>
            <a:r>
              <a:rPr lang="en-IN" dirty="0"/>
              <a:t>	public Integer </a:t>
            </a:r>
            <a:r>
              <a:rPr lang="en-IN" dirty="0" err="1"/>
              <a:t>deleteCustomer</a:t>
            </a:r>
            <a:r>
              <a:rPr lang="en-IN" dirty="0"/>
              <a:t>() {</a:t>
            </a:r>
          </a:p>
          <a:p>
            <a:r>
              <a:rPr lang="en-IN" dirty="0"/>
              <a:t>		Query </a:t>
            </a:r>
            <a:r>
              <a:rPr lang="en-IN" dirty="0" err="1"/>
              <a:t>query</a:t>
            </a:r>
            <a:r>
              <a:rPr lang="en-IN" dirty="0"/>
              <a:t> = </a:t>
            </a:r>
            <a:r>
              <a:rPr lang="en-IN" dirty="0" err="1"/>
              <a:t>entityManager.createQuery</a:t>
            </a:r>
            <a:r>
              <a:rPr lang="en-IN" dirty="0"/>
              <a:t>("DELETE FROM Customer c where </a:t>
            </a:r>
            <a:r>
              <a:rPr lang="en-IN" dirty="0" err="1"/>
              <a:t>c.emailId</a:t>
            </a:r>
            <a:r>
              <a:rPr lang="en-IN" dirty="0"/>
              <a:t> is NULL"); </a:t>
            </a:r>
          </a:p>
          <a:p>
            <a:r>
              <a:rPr lang="en-IN" dirty="0"/>
              <a:t>		return </a:t>
            </a:r>
            <a:r>
              <a:rPr lang="en-IN" dirty="0" err="1"/>
              <a:t>query.executeUpdate</a:t>
            </a:r>
            <a:r>
              <a:rPr lang="en-IN" dirty="0"/>
              <a:t>();</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3783C035-32CA-4E15-8CBA-20BE0DFAF2E6}"/>
              </a:ext>
            </a:extLst>
          </p:cNvPr>
          <p:cNvSpPr txBox="1"/>
          <p:nvPr/>
        </p:nvSpPr>
        <p:spPr>
          <a:xfrm>
            <a:off x="134330" y="2919655"/>
            <a:ext cx="11800003" cy="400110"/>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2FF56B53-FAB3-5BDB-043B-03684BB45577}"/>
              </a:ext>
            </a:extLst>
          </p:cNvPr>
          <p:cNvSpPr txBox="1"/>
          <p:nvPr/>
        </p:nvSpPr>
        <p:spPr>
          <a:xfrm>
            <a:off x="617455" y="3767347"/>
            <a:ext cx="11467708"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Integer </a:t>
            </a:r>
            <a:r>
              <a:rPr lang="en-IN" dirty="0" err="1"/>
              <a:t>updateCityOfCustomer</a:t>
            </a:r>
            <a:r>
              <a:rPr lang="en-IN" dirty="0"/>
              <a:t>(Integer </a:t>
            </a:r>
            <a:r>
              <a:rPr lang="en-IN" dirty="0" err="1"/>
              <a:t>customerId</a:t>
            </a:r>
            <a:r>
              <a:rPr lang="en-IN" dirty="0"/>
              <a:t>, String city) throws </a:t>
            </a:r>
            <a:r>
              <a:rPr lang="en-IN" dirty="0" err="1"/>
              <a:t>hndBankException</a:t>
            </a:r>
            <a:r>
              <a:rPr lang="en-IN" dirty="0"/>
              <a:t>;</a:t>
            </a:r>
          </a:p>
          <a:p>
            <a:r>
              <a:rPr lang="en-IN" dirty="0"/>
              <a:t>	Integer </a:t>
            </a:r>
            <a:r>
              <a:rPr lang="en-IN" dirty="0" err="1"/>
              <a:t>deleteCustomer</a:t>
            </a:r>
            <a:r>
              <a:rPr lang="en-IN" dirty="0"/>
              <a:t>() throws </a:t>
            </a:r>
            <a:r>
              <a:rPr lang="en-IN" dirty="0" err="1"/>
              <a:t>hndBankException</a:t>
            </a:r>
            <a:r>
              <a:rPr lang="en-IN" dirty="0"/>
              <a:t>;</a:t>
            </a:r>
          </a:p>
          <a:p>
            <a:r>
              <a:rPr lang="en-IN" dirty="0"/>
              <a:t>}</a:t>
            </a:r>
          </a:p>
        </p:txBody>
      </p:sp>
      <p:sp>
        <p:nvSpPr>
          <p:cNvPr id="11" name="TextBox 10">
            <a:extLst>
              <a:ext uri="{FF2B5EF4-FFF2-40B4-BE49-F238E27FC236}">
                <a16:creationId xmlns:a16="http://schemas.microsoft.com/office/drawing/2014/main" id="{2871B3A6-64F5-08F0-061B-20988308105D}"/>
              </a:ext>
            </a:extLst>
          </p:cNvPr>
          <p:cNvSpPr txBox="1"/>
          <p:nvPr/>
        </p:nvSpPr>
        <p:spPr>
          <a:xfrm>
            <a:off x="134330" y="5248075"/>
            <a:ext cx="11715161"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39940649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7DD771-89E3-3CAE-46FF-3E8603620B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C046F20-F9AE-9F02-21FE-F1B598347D07}"/>
              </a:ext>
            </a:extLst>
          </p:cNvPr>
          <p:cNvSpPr>
            <a:spLocks noGrp="1"/>
          </p:cNvSpPr>
          <p:nvPr>
            <p:ph type="sldNum" sz="quarter" idx="12"/>
          </p:nvPr>
        </p:nvSpPr>
        <p:spPr/>
        <p:txBody>
          <a:bodyPr/>
          <a:lstStyle/>
          <a:p>
            <a:fld id="{4A777409-9C5A-4B07-8E32-19F22F7D558C}" type="slidenum">
              <a:rPr lang="en-IN" smtClean="0"/>
              <a:t>178</a:t>
            </a:fld>
            <a:endParaRPr lang="en-IN" dirty="0"/>
          </a:p>
        </p:txBody>
      </p:sp>
      <p:sp>
        <p:nvSpPr>
          <p:cNvPr id="5" name="TextBox 4">
            <a:extLst>
              <a:ext uri="{FF2B5EF4-FFF2-40B4-BE49-F238E27FC236}">
                <a16:creationId xmlns:a16="http://schemas.microsoft.com/office/drawing/2014/main" id="{D5DD8CB6-1AC5-027E-A4DF-B3D446733FC6}"/>
              </a:ext>
            </a:extLst>
          </p:cNvPr>
          <p:cNvSpPr txBox="1"/>
          <p:nvPr/>
        </p:nvSpPr>
        <p:spPr>
          <a:xfrm>
            <a:off x="1093508" y="580396"/>
            <a:ext cx="11623249" cy="4524315"/>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Integer </a:t>
            </a:r>
            <a:r>
              <a:rPr lang="en-IN" dirty="0" err="1"/>
              <a:t>updateCityOfCustomer</a:t>
            </a:r>
            <a:r>
              <a:rPr lang="en-IN" dirty="0"/>
              <a:t>(Integer </a:t>
            </a:r>
            <a:r>
              <a:rPr lang="en-IN" dirty="0" err="1"/>
              <a:t>customerId</a:t>
            </a:r>
            <a:r>
              <a:rPr lang="en-IN" dirty="0"/>
              <a:t>, String city)</a:t>
            </a:r>
          </a:p>
          <a:p>
            <a:r>
              <a:rPr lang="en-IN" dirty="0"/>
              <a:t>			throws </a:t>
            </a:r>
            <a:r>
              <a:rPr lang="en-IN" dirty="0" err="1"/>
              <a:t>hndBankException</a:t>
            </a:r>
            <a:r>
              <a:rPr lang="en-IN" dirty="0"/>
              <a:t> {</a:t>
            </a:r>
          </a:p>
          <a:p>
            <a:r>
              <a:rPr lang="en-IN" dirty="0"/>
              <a:t>		return </a:t>
            </a:r>
            <a:r>
              <a:rPr lang="en-IN" dirty="0" err="1"/>
              <a:t>customerRepository.updateCityOfCustomer</a:t>
            </a:r>
            <a:r>
              <a:rPr lang="en-IN" dirty="0"/>
              <a:t>(</a:t>
            </a:r>
            <a:r>
              <a:rPr lang="en-IN" dirty="0" err="1"/>
              <a:t>customerId</a:t>
            </a:r>
            <a:r>
              <a:rPr lang="en-IN" dirty="0"/>
              <a:t>, city);</a:t>
            </a:r>
          </a:p>
          <a:p>
            <a:r>
              <a:rPr lang="en-IN" dirty="0"/>
              <a:t>	}</a:t>
            </a:r>
          </a:p>
          <a:p>
            <a:r>
              <a:rPr lang="en-IN" dirty="0"/>
              <a:t>	@Override</a:t>
            </a:r>
          </a:p>
          <a:p>
            <a:r>
              <a:rPr lang="en-IN" dirty="0"/>
              <a:t>	public Integer </a:t>
            </a:r>
            <a:r>
              <a:rPr lang="en-IN" dirty="0" err="1"/>
              <a:t>deleteCustomer</a:t>
            </a:r>
            <a:r>
              <a:rPr lang="en-IN" dirty="0"/>
              <a:t>() throws </a:t>
            </a:r>
            <a:r>
              <a:rPr lang="en-IN" dirty="0" err="1"/>
              <a:t>hndBankException</a:t>
            </a:r>
            <a:r>
              <a:rPr lang="en-IN" dirty="0"/>
              <a:t> {</a:t>
            </a:r>
          </a:p>
          <a:p>
            <a:r>
              <a:rPr lang="en-IN" dirty="0"/>
              <a:t>		return </a:t>
            </a:r>
            <a:r>
              <a:rPr lang="en-IN" dirty="0" err="1"/>
              <a:t>customerRepository.deleteCustomer</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3BD598B-7534-544A-852F-E6BCE9B92154}"/>
              </a:ext>
            </a:extLst>
          </p:cNvPr>
          <p:cNvSpPr txBox="1"/>
          <p:nvPr/>
        </p:nvSpPr>
        <p:spPr>
          <a:xfrm>
            <a:off x="209747" y="5361198"/>
            <a:ext cx="10706492" cy="400110"/>
          </a:xfrm>
          <a:prstGeom prst="rect">
            <a:avLst/>
          </a:prstGeom>
          <a:noFill/>
        </p:spPr>
        <p:txBody>
          <a:bodyPr wrap="square">
            <a:spAutoFit/>
          </a:bodyPr>
          <a:lstStyle/>
          <a:p>
            <a:r>
              <a:rPr lang="en-US" sz="2000" b="1" dirty="0">
                <a:solidFill>
                  <a:schemeClr val="tx1">
                    <a:lumMod val="65000"/>
                    <a:lumOff val="35000"/>
                  </a:schemeClr>
                </a:solidFill>
              </a:rPr>
              <a:t>Step 12: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81343275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86B207-B73E-959C-2861-672F826B9B1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BF5740E-B216-4036-8A1F-C934BB2B9B54}"/>
              </a:ext>
            </a:extLst>
          </p:cNvPr>
          <p:cNvSpPr>
            <a:spLocks noGrp="1"/>
          </p:cNvSpPr>
          <p:nvPr>
            <p:ph type="sldNum" sz="quarter" idx="12"/>
          </p:nvPr>
        </p:nvSpPr>
        <p:spPr/>
        <p:txBody>
          <a:bodyPr/>
          <a:lstStyle/>
          <a:p>
            <a:fld id="{4A777409-9C5A-4B07-8E32-19F22F7D558C}" type="slidenum">
              <a:rPr lang="en-IN" smtClean="0"/>
              <a:t>179</a:t>
            </a:fld>
            <a:endParaRPr lang="en-IN" dirty="0"/>
          </a:p>
        </p:txBody>
      </p:sp>
      <p:sp>
        <p:nvSpPr>
          <p:cNvPr id="5" name="TextBox 4">
            <a:extLst>
              <a:ext uri="{FF2B5EF4-FFF2-40B4-BE49-F238E27FC236}">
                <a16:creationId xmlns:a16="http://schemas.microsoft.com/office/drawing/2014/main" id="{DBC499FA-A47F-C1EC-F966-0C24C47DBE32}"/>
              </a:ext>
            </a:extLst>
          </p:cNvPr>
          <p:cNvSpPr txBox="1"/>
          <p:nvPr/>
        </p:nvSpPr>
        <p:spPr>
          <a:xfrm>
            <a:off x="377072" y="805255"/>
            <a:ext cx="12038029" cy="6186309"/>
          </a:xfrm>
          <a:prstGeom prst="rect">
            <a:avLst/>
          </a:prstGeom>
          <a:noFill/>
        </p:spPr>
        <p:txBody>
          <a:bodyPr wrap="square">
            <a:spAutoFit/>
          </a:bodyPr>
          <a:lstStyle/>
          <a:p>
            <a:r>
              <a:rPr lang="en-IN" dirty="0"/>
              <a:t>@SpringBootApplication</a:t>
            </a:r>
          </a:p>
          <a:p>
            <a:r>
              <a:rPr lang="en-IN" dirty="0"/>
              <a:t>public class </a:t>
            </a:r>
            <a:r>
              <a:rPr lang="en-IN" dirty="0" err="1"/>
              <a:t>DemoSpringBootJPQLUpdateDeleteApplication</a:t>
            </a:r>
            <a:r>
              <a:rPr lang="en-IN" dirty="0"/>
              <a:t> implements </a:t>
            </a:r>
            <a:r>
              <a:rPr lang="en-IN" dirty="0" err="1"/>
              <a:t>CommandLineRunner</a:t>
            </a:r>
            <a:r>
              <a:rPr lang="en-IN" dirty="0"/>
              <a:t> {</a:t>
            </a:r>
          </a:p>
          <a:p>
            <a:r>
              <a:rPr lang="en-IN" dirty="0"/>
              <a:t>	private static final Log LOGGER = </a:t>
            </a:r>
            <a:r>
              <a:rPr lang="en-IN" dirty="0" err="1"/>
              <a:t>LogFactory.getLog</a:t>
            </a:r>
            <a:r>
              <a:rPr lang="en-IN" dirty="0"/>
              <a:t>(</a:t>
            </a:r>
            <a:r>
              <a:rPr lang="en-IN" dirty="0" err="1"/>
              <a:t>DemoSpringBootJPQLUpdateDeleteApplication.class</a:t>
            </a:r>
            <a:r>
              <a:rPr lang="en-IN" dirty="0"/>
              <a:t>);</a:t>
            </a:r>
          </a:p>
          <a:p>
            <a:r>
              <a:rPr lang="en-IN" dirty="0"/>
              <a:t>	@Autowired</a:t>
            </a:r>
          </a:p>
          <a:p>
            <a:r>
              <a:rPr lang="en-IN" dirty="0"/>
              <a:t>	</a:t>
            </a:r>
            <a:r>
              <a:rPr lang="en-IN" dirty="0" err="1"/>
              <a:t>CustomerService</a:t>
            </a:r>
            <a:r>
              <a:rPr lang="en-IN" dirty="0"/>
              <a:t> service;</a:t>
            </a:r>
          </a:p>
          <a:p>
            <a:r>
              <a:rPr lang="en-IN" dirty="0"/>
              <a:t>	@Autowired</a:t>
            </a:r>
          </a:p>
          <a:p>
            <a:r>
              <a:rPr lang="en-IN" dirty="0"/>
              <a:t>	Environment </a:t>
            </a:r>
            <a:r>
              <a:rPr lang="en-IN" dirty="0" err="1"/>
              <a:t>environment</a:t>
            </a:r>
            <a:r>
              <a:rPr lang="en-IN" dirty="0"/>
              <a:t>;</a:t>
            </a:r>
          </a:p>
          <a:p>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DemoSpringBootJPQLUpdateDeleteApplication.class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updateCityOfEmployee</a:t>
            </a:r>
            <a:r>
              <a:rPr lang="en-IN" dirty="0"/>
              <a:t>();</a:t>
            </a:r>
          </a:p>
          <a:p>
            <a:r>
              <a:rPr lang="en-IN" dirty="0"/>
              <a:t>		</a:t>
            </a:r>
            <a:r>
              <a:rPr lang="en-IN" dirty="0" err="1"/>
              <a:t>deleteCustomer</a:t>
            </a:r>
            <a:r>
              <a:rPr lang="en-IN" dirty="0"/>
              <a:t>();</a:t>
            </a:r>
          </a:p>
          <a:p>
            <a:r>
              <a:rPr lang="en-IN" dirty="0"/>
              <a:t>	}</a:t>
            </a:r>
          </a:p>
          <a:p>
            <a:r>
              <a:rPr lang="en-IN" dirty="0"/>
              <a:t>	public void </a:t>
            </a:r>
            <a:r>
              <a:rPr lang="en-IN" dirty="0" err="1"/>
              <a:t>updateCityOfEmployee</a:t>
            </a:r>
            <a:r>
              <a:rPr lang="en-IN" dirty="0"/>
              <a:t>() {</a:t>
            </a:r>
          </a:p>
          <a:p>
            <a:r>
              <a:rPr lang="en-IN" dirty="0"/>
              <a:t>		try {</a:t>
            </a:r>
          </a:p>
          <a:p>
            <a:r>
              <a:rPr lang="en-IN" dirty="0"/>
              <a:t>			</a:t>
            </a:r>
            <a:r>
              <a:rPr lang="en-IN" dirty="0" err="1"/>
              <a:t>service.updateCityOfCustomer</a:t>
            </a:r>
            <a:r>
              <a:rPr lang="en-IN" dirty="0"/>
              <a:t>(1002, "Seattle");</a:t>
            </a:r>
          </a:p>
          <a:p>
            <a:r>
              <a:rPr lang="en-IN" dirty="0"/>
              <a:t>			LOGGER.info(</a:t>
            </a:r>
            <a:r>
              <a:rPr lang="en-IN" dirty="0" err="1"/>
              <a:t>environment.getProperty</a:t>
            </a:r>
            <a:r>
              <a:rPr lang="en-IN" dirty="0"/>
              <a:t>("</a:t>
            </a:r>
            <a:r>
              <a:rPr lang="en-IN" dirty="0" err="1"/>
              <a:t>UserInterface.UPDATE_SUCCESS</a:t>
            </a:r>
            <a:r>
              <a:rPr lang="en-IN" dirty="0"/>
              <a:t>"));</a:t>
            </a:r>
          </a:p>
          <a:p>
            <a:r>
              <a:rPr lang="en-IN" dirty="0"/>
              <a:t>			LOGGER.info("\n");</a:t>
            </a:r>
          </a:p>
          <a:p>
            <a:r>
              <a:rPr lang="en-IN" dirty="0"/>
              <a:t>		}</a:t>
            </a:r>
          </a:p>
        </p:txBody>
      </p:sp>
    </p:spTree>
    <p:extLst>
      <p:ext uri="{BB962C8B-B14F-4D97-AF65-F5344CB8AC3E}">
        <p14:creationId xmlns:p14="http://schemas.microsoft.com/office/powerpoint/2010/main" val="779816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F12409-CCE2-3739-F2EA-F15A5543DC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EDF347-AF5D-3D35-26FF-5AA4A6129ECD}"/>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6" name="TextBox 5">
            <a:extLst>
              <a:ext uri="{FF2B5EF4-FFF2-40B4-BE49-F238E27FC236}">
                <a16:creationId xmlns:a16="http://schemas.microsoft.com/office/drawing/2014/main" id="{307E63AE-8AC2-9001-D04F-408FCD784F77}"/>
              </a:ext>
            </a:extLst>
          </p:cNvPr>
          <p:cNvSpPr txBox="1"/>
          <p:nvPr/>
        </p:nvSpPr>
        <p:spPr>
          <a:xfrm>
            <a:off x="900260" y="597758"/>
            <a:ext cx="6099142" cy="400110"/>
          </a:xfrm>
          <a:prstGeom prst="rect">
            <a:avLst/>
          </a:prstGeom>
          <a:noFill/>
        </p:spPr>
        <p:txBody>
          <a:bodyPr wrap="square">
            <a:spAutoFit/>
          </a:bodyPr>
          <a:lstStyle/>
          <a:p>
            <a:r>
              <a:rPr lang="en-IN" sz="2000" dirty="0">
                <a:solidFill>
                  <a:schemeClr val="tx1">
                    <a:lumMod val="65000"/>
                    <a:lumOff val="35000"/>
                  </a:schemeClr>
                </a:solidFill>
              </a:rPr>
              <a:t>CUSTOMER Table:</a:t>
            </a:r>
          </a:p>
        </p:txBody>
      </p:sp>
      <p:pic>
        <p:nvPicPr>
          <p:cNvPr id="8" name="Picture 7">
            <a:extLst>
              <a:ext uri="{FF2B5EF4-FFF2-40B4-BE49-F238E27FC236}">
                <a16:creationId xmlns:a16="http://schemas.microsoft.com/office/drawing/2014/main" id="{A9C54451-679F-833B-0A19-23C0E1659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82" y="1147486"/>
            <a:ext cx="8154538" cy="1848108"/>
          </a:xfrm>
          <a:prstGeom prst="rect">
            <a:avLst/>
          </a:prstGeom>
        </p:spPr>
      </p:pic>
      <p:pic>
        <p:nvPicPr>
          <p:cNvPr id="11" name="Picture 10">
            <a:extLst>
              <a:ext uri="{FF2B5EF4-FFF2-40B4-BE49-F238E27FC236}">
                <a16:creationId xmlns:a16="http://schemas.microsoft.com/office/drawing/2014/main" id="{7FDA2E66-C8B6-E8F1-9F00-156E618987D0}"/>
              </a:ext>
            </a:extLst>
          </p:cNvPr>
          <p:cNvPicPr>
            <a:picLocks noChangeAspect="1"/>
          </p:cNvPicPr>
          <p:nvPr/>
        </p:nvPicPr>
        <p:blipFill>
          <a:blip r:embed="rId3"/>
          <a:stretch>
            <a:fillRect/>
          </a:stretch>
        </p:blipFill>
        <p:spPr>
          <a:xfrm>
            <a:off x="0" y="3554336"/>
            <a:ext cx="12192000" cy="2280856"/>
          </a:xfrm>
          <a:prstGeom prst="rect">
            <a:avLst/>
          </a:prstGeom>
        </p:spPr>
      </p:pic>
    </p:spTree>
    <p:extLst>
      <p:ext uri="{BB962C8B-B14F-4D97-AF65-F5344CB8AC3E}">
        <p14:creationId xmlns:p14="http://schemas.microsoft.com/office/powerpoint/2010/main" val="28110386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78839B-2064-B547-84B4-A045EEEC3E0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635FB2-A24A-E321-2302-A972F5492CCF}"/>
              </a:ext>
            </a:extLst>
          </p:cNvPr>
          <p:cNvSpPr>
            <a:spLocks noGrp="1"/>
          </p:cNvSpPr>
          <p:nvPr>
            <p:ph type="sldNum" sz="quarter" idx="12"/>
          </p:nvPr>
        </p:nvSpPr>
        <p:spPr/>
        <p:txBody>
          <a:bodyPr/>
          <a:lstStyle/>
          <a:p>
            <a:fld id="{4A777409-9C5A-4B07-8E32-19F22F7D558C}" type="slidenum">
              <a:rPr lang="en-IN" smtClean="0"/>
              <a:t>180</a:t>
            </a:fld>
            <a:endParaRPr lang="en-IN" dirty="0"/>
          </a:p>
        </p:txBody>
      </p:sp>
      <p:sp>
        <p:nvSpPr>
          <p:cNvPr id="5" name="TextBox 4">
            <a:extLst>
              <a:ext uri="{FF2B5EF4-FFF2-40B4-BE49-F238E27FC236}">
                <a16:creationId xmlns:a16="http://schemas.microsoft.com/office/drawing/2014/main" id="{8AA1704A-D837-416F-1953-49CA78854204}"/>
              </a:ext>
            </a:extLst>
          </p:cNvPr>
          <p:cNvSpPr txBox="1"/>
          <p:nvPr/>
        </p:nvSpPr>
        <p:spPr>
          <a:xfrm>
            <a:off x="373930" y="751344"/>
            <a:ext cx="11444140" cy="5355312"/>
          </a:xfrm>
          <a:prstGeom prst="rect">
            <a:avLst/>
          </a:prstGeom>
          <a:noFill/>
        </p:spPr>
        <p:txBody>
          <a:bodyPr wrap="square">
            <a:spAutoFit/>
          </a:bodyPr>
          <a:lstStyle/>
          <a:p>
            <a:r>
              <a:rPr lang="en-IN" dirty="0"/>
              <a:t>catch (Exception e) {</a:t>
            </a:r>
          </a:p>
          <a:p>
            <a:r>
              <a:rPr lang="en-IN" dirty="0"/>
              <a:t>			String message = </a:t>
            </a:r>
            <a:r>
              <a:rPr lang="en-IN" dirty="0" err="1"/>
              <a:t>environment.getProperty</a:t>
            </a:r>
            <a:r>
              <a:rPr lang="en-IN" dirty="0"/>
              <a:t>(</a:t>
            </a:r>
            <a:r>
              <a:rPr lang="en-IN" dirty="0" err="1"/>
              <a:t>e.getMessage</a:t>
            </a:r>
            <a:r>
              <a:rPr lang="en-IN" dirty="0"/>
              <a:t>(),</a:t>
            </a:r>
          </a:p>
          <a:p>
            <a:r>
              <a:rPr lang="en-IN" dirty="0"/>
              <a:t>					"Some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deleteCustomer</a:t>
            </a:r>
            <a:r>
              <a:rPr lang="en-IN" dirty="0"/>
              <a:t>() {</a:t>
            </a:r>
          </a:p>
          <a:p>
            <a:r>
              <a:rPr lang="en-IN" dirty="0"/>
              <a:t>		try {</a:t>
            </a:r>
          </a:p>
          <a:p>
            <a:r>
              <a:rPr lang="en-IN" dirty="0"/>
              <a:t>			Integer </a:t>
            </a:r>
            <a:r>
              <a:rPr lang="en-IN" dirty="0" err="1"/>
              <a:t>deleteCount</a:t>
            </a:r>
            <a:r>
              <a:rPr lang="en-IN" dirty="0"/>
              <a:t> = </a:t>
            </a:r>
            <a:r>
              <a:rPr lang="en-IN" dirty="0" err="1"/>
              <a:t>service.deleteCustomer</a:t>
            </a:r>
            <a:r>
              <a:rPr lang="en-IN" dirty="0"/>
              <a:t>();</a:t>
            </a:r>
          </a:p>
          <a:p>
            <a:r>
              <a:rPr lang="en-IN" dirty="0"/>
              <a:t>			LOGGER.info(</a:t>
            </a:r>
            <a:r>
              <a:rPr lang="en-IN" dirty="0" err="1"/>
              <a:t>deleteCount</a:t>
            </a:r>
            <a:r>
              <a:rPr lang="en-IN" dirty="0"/>
              <a:t> + " " + </a:t>
            </a:r>
            <a:r>
              <a:rPr lang="en-IN" dirty="0" err="1"/>
              <a:t>environment.getProperty</a:t>
            </a:r>
            <a:r>
              <a:rPr lang="en-IN" dirty="0"/>
              <a:t>("</a:t>
            </a:r>
            <a:r>
              <a:rPr lang="en-IN" dirty="0" err="1"/>
              <a:t>UserInterface.DELETE_SUCCESS</a:t>
            </a:r>
            <a:r>
              <a:rPr lang="en-IN" dirty="0"/>
              <a:t>"));</a:t>
            </a:r>
          </a:p>
          <a:p>
            <a:r>
              <a:rPr lang="en-IN" dirty="0"/>
              <a:t>			LOGGER.info("\n");</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a:t>
            </a:r>
          </a:p>
          <a:p>
            <a:r>
              <a:rPr lang="en-IN" dirty="0"/>
              <a:t>					"Some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Tree>
    <p:extLst>
      <p:ext uri="{BB962C8B-B14F-4D97-AF65-F5344CB8AC3E}">
        <p14:creationId xmlns:p14="http://schemas.microsoft.com/office/powerpoint/2010/main" val="17767397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08B556-9C00-5FA2-E971-B5D65CEEFD3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D9769B-781C-934F-3472-693D8849F18F}"/>
              </a:ext>
            </a:extLst>
          </p:cNvPr>
          <p:cNvSpPr>
            <a:spLocks noGrp="1"/>
          </p:cNvSpPr>
          <p:nvPr>
            <p:ph type="sldNum" sz="quarter" idx="12"/>
          </p:nvPr>
        </p:nvSpPr>
        <p:spPr/>
        <p:txBody>
          <a:bodyPr/>
          <a:lstStyle/>
          <a:p>
            <a:fld id="{4A777409-9C5A-4B07-8E32-19F22F7D558C}" type="slidenum">
              <a:rPr lang="en-IN" smtClean="0"/>
              <a:t>181</a:t>
            </a:fld>
            <a:endParaRPr lang="en-IN" dirty="0"/>
          </a:p>
        </p:txBody>
      </p:sp>
      <p:sp>
        <p:nvSpPr>
          <p:cNvPr id="5" name="TextBox 4">
            <a:extLst>
              <a:ext uri="{FF2B5EF4-FFF2-40B4-BE49-F238E27FC236}">
                <a16:creationId xmlns:a16="http://schemas.microsoft.com/office/drawing/2014/main" id="{F2FFF823-BA38-7E60-6B52-5F5209E2B370}"/>
              </a:ext>
            </a:extLst>
          </p:cNvPr>
          <p:cNvSpPr txBox="1"/>
          <p:nvPr/>
        </p:nvSpPr>
        <p:spPr>
          <a:xfrm>
            <a:off x="989029" y="581807"/>
            <a:ext cx="9851796" cy="400110"/>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and add the following properties: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80478E0-A2CC-BAD5-D291-716007F534E1}"/>
              </a:ext>
            </a:extLst>
          </p:cNvPr>
          <p:cNvSpPr txBox="1"/>
          <p:nvPr/>
        </p:nvSpPr>
        <p:spPr>
          <a:xfrm>
            <a:off x="278091" y="1200355"/>
            <a:ext cx="10562734" cy="646331"/>
          </a:xfrm>
          <a:prstGeom prst="rect">
            <a:avLst/>
          </a:prstGeom>
          <a:noFill/>
        </p:spPr>
        <p:txBody>
          <a:bodyPr wrap="square">
            <a:spAutoFit/>
          </a:bodyPr>
          <a:lstStyle/>
          <a:p>
            <a:r>
              <a:rPr lang="en-IN" dirty="0" err="1"/>
              <a:t>UserInterface.UPDATE_SUCCESS</a:t>
            </a:r>
            <a:r>
              <a:rPr lang="en-IN" dirty="0"/>
              <a:t>=Customer city updated successfully.</a:t>
            </a:r>
          </a:p>
          <a:p>
            <a:r>
              <a:rPr lang="en-IN" dirty="0" err="1"/>
              <a:t>UserInterface.DELETE_SUCCESS</a:t>
            </a:r>
            <a:r>
              <a:rPr lang="en-IN" dirty="0"/>
              <a:t>=Customer(s) deleted successfully.</a:t>
            </a:r>
          </a:p>
        </p:txBody>
      </p:sp>
      <p:sp>
        <p:nvSpPr>
          <p:cNvPr id="9" name="TextBox 8">
            <a:extLst>
              <a:ext uri="{FF2B5EF4-FFF2-40B4-BE49-F238E27FC236}">
                <a16:creationId xmlns:a16="http://schemas.microsoft.com/office/drawing/2014/main" id="{BA64F190-AD49-B0FE-BB7E-41CA5DF3A2DE}"/>
              </a:ext>
            </a:extLst>
          </p:cNvPr>
          <p:cNvSpPr txBox="1"/>
          <p:nvPr/>
        </p:nvSpPr>
        <p:spPr>
          <a:xfrm>
            <a:off x="989028" y="2065124"/>
            <a:ext cx="10562733" cy="1015663"/>
          </a:xfrm>
          <a:prstGeom prst="rect">
            <a:avLst/>
          </a:prstGeom>
          <a:noFill/>
        </p:spPr>
        <p:txBody>
          <a:bodyPr wrap="square">
            <a:spAutoFit/>
          </a:bodyPr>
          <a:lstStyle/>
          <a:p>
            <a:r>
              <a:rPr lang="en-US" sz="2000" b="1" dirty="0">
                <a:solidFill>
                  <a:schemeClr val="tx1">
                    <a:lumMod val="65000"/>
                    <a:lumOff val="35000"/>
                  </a:schemeClr>
                </a:solidFill>
              </a:rPr>
              <a:t>Step 14: </a:t>
            </a:r>
            <a:r>
              <a:rPr lang="en-US" sz="2000" dirty="0">
                <a:solidFill>
                  <a:schemeClr val="tx1">
                    <a:lumMod val="65000"/>
                    <a:lumOff val="35000"/>
                  </a:schemeClr>
                </a:solidFill>
              </a:rPr>
              <a:t>Execute the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After executing your application, you should get the following outputs:</a:t>
            </a:r>
          </a:p>
        </p:txBody>
      </p:sp>
      <p:pic>
        <p:nvPicPr>
          <p:cNvPr id="11" name="Picture 10">
            <a:extLst>
              <a:ext uri="{FF2B5EF4-FFF2-40B4-BE49-F238E27FC236}">
                <a16:creationId xmlns:a16="http://schemas.microsoft.com/office/drawing/2014/main" id="{C0604102-5227-DC06-6258-BCD76EB9C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4734" y="3530280"/>
            <a:ext cx="3092862" cy="1211402"/>
          </a:xfrm>
          <a:prstGeom prst="rect">
            <a:avLst/>
          </a:prstGeom>
        </p:spPr>
      </p:pic>
    </p:spTree>
    <p:extLst>
      <p:ext uri="{BB962C8B-B14F-4D97-AF65-F5344CB8AC3E}">
        <p14:creationId xmlns:p14="http://schemas.microsoft.com/office/powerpoint/2010/main" val="296055791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8A4E91-6612-3354-AB3D-2442C18AB45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0D63A28-9635-B1A1-03E0-DD7FD223383D}"/>
              </a:ext>
            </a:extLst>
          </p:cNvPr>
          <p:cNvSpPr>
            <a:spLocks noGrp="1"/>
          </p:cNvSpPr>
          <p:nvPr>
            <p:ph type="sldNum" sz="quarter" idx="12"/>
          </p:nvPr>
        </p:nvSpPr>
        <p:spPr/>
        <p:txBody>
          <a:bodyPr/>
          <a:lstStyle/>
          <a:p>
            <a:fld id="{4A777409-9C5A-4B07-8E32-19F22F7D558C}" type="slidenum">
              <a:rPr lang="en-IN" smtClean="0"/>
              <a:t>182</a:t>
            </a:fld>
            <a:endParaRPr lang="en-IN" dirty="0"/>
          </a:p>
        </p:txBody>
      </p:sp>
      <p:sp>
        <p:nvSpPr>
          <p:cNvPr id="5" name="TextBox 4">
            <a:extLst>
              <a:ext uri="{FF2B5EF4-FFF2-40B4-BE49-F238E27FC236}">
                <a16:creationId xmlns:a16="http://schemas.microsoft.com/office/drawing/2014/main" id="{66B4B755-B6A4-EBBF-B7EC-E5CACE995AC4}"/>
              </a:ext>
            </a:extLst>
          </p:cNvPr>
          <p:cNvSpPr txBox="1"/>
          <p:nvPr/>
        </p:nvSpPr>
        <p:spPr>
          <a:xfrm>
            <a:off x="989029" y="503489"/>
            <a:ext cx="6099142" cy="461665"/>
          </a:xfrm>
          <a:prstGeom prst="rect">
            <a:avLst/>
          </a:prstGeom>
          <a:noFill/>
        </p:spPr>
        <p:txBody>
          <a:bodyPr wrap="square">
            <a:spAutoFit/>
          </a:bodyPr>
          <a:lstStyle/>
          <a:p>
            <a:r>
              <a:rPr lang="en-IN" sz="2400" b="1" dirty="0"/>
              <a:t>Introduction to Spring Data </a:t>
            </a:r>
          </a:p>
        </p:txBody>
      </p:sp>
      <p:sp>
        <p:nvSpPr>
          <p:cNvPr id="7" name="TextBox 6">
            <a:extLst>
              <a:ext uri="{FF2B5EF4-FFF2-40B4-BE49-F238E27FC236}">
                <a16:creationId xmlns:a16="http://schemas.microsoft.com/office/drawing/2014/main" id="{ADB4C310-7A53-D4DF-7304-A7519F6F8D8C}"/>
              </a:ext>
            </a:extLst>
          </p:cNvPr>
          <p:cNvSpPr txBox="1"/>
          <p:nvPr/>
        </p:nvSpPr>
        <p:spPr>
          <a:xfrm>
            <a:off x="183823" y="1077807"/>
            <a:ext cx="11448854" cy="1015663"/>
          </a:xfrm>
          <a:prstGeom prst="rect">
            <a:avLst/>
          </a:prstGeom>
          <a:noFill/>
        </p:spPr>
        <p:txBody>
          <a:bodyPr wrap="square">
            <a:spAutoFit/>
          </a:bodyPr>
          <a:lstStyle/>
          <a:p>
            <a:r>
              <a:rPr lang="en-US" sz="2000" dirty="0">
                <a:solidFill>
                  <a:schemeClr val="tx1">
                    <a:lumMod val="65000"/>
                    <a:lumOff val="35000"/>
                  </a:schemeClr>
                </a:solidFill>
              </a:rPr>
              <a:t>You have learnt how to develop the persistence layer of an application using Spring ORM. To develop the persistence layer using Spring ORM, you would have first created entity classes similar to the </a:t>
            </a:r>
            <a:r>
              <a:rPr lang="en-US" sz="2000" dirty="0" err="1">
                <a:solidFill>
                  <a:schemeClr val="tx1">
                    <a:lumMod val="65000"/>
                    <a:lumOff val="35000"/>
                  </a:schemeClr>
                </a:solidFill>
              </a:rPr>
              <a:t>CustomerEntity</a:t>
            </a:r>
            <a:r>
              <a:rPr lang="en-US" sz="2000" dirty="0">
                <a:solidFill>
                  <a:schemeClr val="tx1">
                    <a:lumMod val="65000"/>
                    <a:lumOff val="35000"/>
                  </a:schemeClr>
                </a:solidFill>
              </a:rPr>
              <a:t> entity class given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EE42E6C-7A59-CFDC-8B6C-B29B3CFD5564}"/>
              </a:ext>
            </a:extLst>
          </p:cNvPr>
          <p:cNvSpPr txBox="1"/>
          <p:nvPr/>
        </p:nvSpPr>
        <p:spPr>
          <a:xfrm>
            <a:off x="183822" y="2206123"/>
            <a:ext cx="11279171" cy="2862322"/>
          </a:xfrm>
          <a:prstGeom prst="rect">
            <a:avLst/>
          </a:prstGeom>
          <a:noFill/>
        </p:spPr>
        <p:txBody>
          <a:bodyPr wrap="square">
            <a:spAutoFit/>
          </a:bodyPr>
          <a:lstStyle/>
          <a:p>
            <a:r>
              <a:rPr lang="en-IN" dirty="0"/>
              <a:t>@Entity</a:t>
            </a:r>
          </a:p>
          <a:p>
            <a:r>
              <a:rPr lang="en-IN" dirty="0"/>
              <a:t>public class Customer{</a:t>
            </a:r>
          </a:p>
          <a:p>
            <a:r>
              <a:rPr lang="en-IN" dirty="0"/>
              <a:t>     @Id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a:t>
            </a:r>
          </a:p>
          <a:p>
            <a:r>
              <a:rPr lang="en-IN" dirty="0"/>
              <a:t>     //getter and setter methods</a:t>
            </a:r>
          </a:p>
          <a:p>
            <a:r>
              <a:rPr lang="en-IN" dirty="0"/>
              <a:t>}</a:t>
            </a:r>
          </a:p>
        </p:txBody>
      </p:sp>
      <p:sp>
        <p:nvSpPr>
          <p:cNvPr id="11" name="TextBox 10">
            <a:extLst>
              <a:ext uri="{FF2B5EF4-FFF2-40B4-BE49-F238E27FC236}">
                <a16:creationId xmlns:a16="http://schemas.microsoft.com/office/drawing/2014/main" id="{7B28A3FC-8374-55B0-FA77-C32143D11153}"/>
              </a:ext>
            </a:extLst>
          </p:cNvPr>
          <p:cNvSpPr txBox="1"/>
          <p:nvPr/>
        </p:nvSpPr>
        <p:spPr>
          <a:xfrm>
            <a:off x="183822" y="5358454"/>
            <a:ext cx="11778792" cy="707886"/>
          </a:xfrm>
          <a:prstGeom prst="rect">
            <a:avLst/>
          </a:prstGeom>
          <a:noFill/>
        </p:spPr>
        <p:txBody>
          <a:bodyPr wrap="square">
            <a:spAutoFit/>
          </a:bodyPr>
          <a:lstStyle/>
          <a:p>
            <a:r>
              <a:rPr lang="en-US" sz="2000" dirty="0">
                <a:solidFill>
                  <a:schemeClr val="tx1">
                    <a:lumMod val="65000"/>
                    <a:lumOff val="35000"/>
                  </a:schemeClr>
                </a:solidFill>
              </a:rPr>
              <a:t>After creating entity class, you would have implemented classes similar to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given below to perform basic CRUD operations.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1981677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02635A-5B4F-2A09-6B68-AF975E3B9A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7A2551A-50DA-0664-D141-682BC86275AB}"/>
              </a:ext>
            </a:extLst>
          </p:cNvPr>
          <p:cNvSpPr>
            <a:spLocks noGrp="1"/>
          </p:cNvSpPr>
          <p:nvPr>
            <p:ph type="sldNum" sz="quarter" idx="12"/>
          </p:nvPr>
        </p:nvSpPr>
        <p:spPr/>
        <p:txBody>
          <a:bodyPr/>
          <a:lstStyle/>
          <a:p>
            <a:fld id="{4A777409-9C5A-4B07-8E32-19F22F7D558C}" type="slidenum">
              <a:rPr lang="en-IN" smtClean="0"/>
              <a:t>183</a:t>
            </a:fld>
            <a:endParaRPr lang="en-IN" dirty="0"/>
          </a:p>
        </p:txBody>
      </p:sp>
      <p:sp>
        <p:nvSpPr>
          <p:cNvPr id="5" name="TextBox 4">
            <a:extLst>
              <a:ext uri="{FF2B5EF4-FFF2-40B4-BE49-F238E27FC236}">
                <a16:creationId xmlns:a16="http://schemas.microsoft.com/office/drawing/2014/main" id="{04776AA7-40D0-4E83-6BA0-2E915FC16529}"/>
              </a:ext>
            </a:extLst>
          </p:cNvPr>
          <p:cNvSpPr txBox="1"/>
          <p:nvPr/>
        </p:nvSpPr>
        <p:spPr>
          <a:xfrm>
            <a:off x="838200" y="480403"/>
            <a:ext cx="11896627" cy="5355312"/>
          </a:xfrm>
          <a:prstGeom prst="rect">
            <a:avLst/>
          </a:prstGeom>
          <a:noFill/>
        </p:spPr>
        <p:txBody>
          <a:bodyPr wrap="square">
            <a:spAutoFit/>
          </a:bodyPr>
          <a:lstStyle/>
          <a:p>
            <a:r>
              <a:rPr lang="en-IN" dirty="0"/>
              <a:t>@Repository</a:t>
            </a:r>
          </a:p>
          <a:p>
            <a:r>
              <a:rPr lang="en-IN" dirty="0"/>
              <a:t>public class </a:t>
            </a:r>
            <a:r>
              <a:rPr lang="en-IN" dirty="0" err="1"/>
              <a:t>CustomerRepositoryImpl</a:t>
            </a:r>
            <a:r>
              <a:rPr lang="en-IN" dirty="0"/>
              <a:t> implements </a:t>
            </a:r>
            <a:r>
              <a:rPr lang="en-IN" dirty="0" err="1"/>
              <a:t>CustomerRepository</a:t>
            </a:r>
            <a:r>
              <a:rPr lang="en-IN" dirty="0"/>
              <a:t>{</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a:t>
            </a:r>
          </a:p>
          <a:p>
            <a:r>
              <a:rPr lang="en-IN" dirty="0"/>
              <a:t>     //add customer details</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a:t>
            </a:r>
          </a:p>
          <a:p>
            <a:r>
              <a:rPr lang="en-IN" dirty="0"/>
              <a:t>		Customer entity=new Customer();</a:t>
            </a:r>
          </a:p>
          <a:p>
            <a:r>
              <a:rPr lang="en-IN" dirty="0"/>
              <a:t>		</a:t>
            </a:r>
            <a:r>
              <a:rPr lang="en-IN" dirty="0" err="1"/>
              <a:t>entity.setCustomerId</a:t>
            </a:r>
            <a:r>
              <a:rPr lang="en-IN" dirty="0"/>
              <a:t>(</a:t>
            </a:r>
            <a:r>
              <a:rPr lang="en-IN" dirty="0" err="1"/>
              <a:t>customerDTO.getCustomerId</a:t>
            </a:r>
            <a:r>
              <a:rPr lang="en-IN" dirty="0"/>
              <a:t>());</a:t>
            </a:r>
          </a:p>
          <a:p>
            <a:r>
              <a:rPr lang="en-IN" dirty="0"/>
              <a:t>		</a:t>
            </a:r>
            <a:r>
              <a:rPr lang="en-IN" dirty="0" err="1"/>
              <a:t>entity.setDateOfBirth</a:t>
            </a:r>
            <a:r>
              <a:rPr lang="en-IN" dirty="0"/>
              <a:t>(</a:t>
            </a:r>
            <a:r>
              <a:rPr lang="en-IN" dirty="0" err="1"/>
              <a:t>customerDTO.getDateOfBirth</a:t>
            </a:r>
            <a:r>
              <a:rPr lang="en-IN" dirty="0"/>
              <a:t>());</a:t>
            </a:r>
          </a:p>
          <a:p>
            <a:r>
              <a:rPr lang="en-IN" dirty="0"/>
              <a:t>		</a:t>
            </a:r>
            <a:r>
              <a:rPr lang="en-IN" dirty="0" err="1"/>
              <a:t>entity.setEmailId</a:t>
            </a:r>
            <a:r>
              <a:rPr lang="en-IN" dirty="0"/>
              <a:t>(</a:t>
            </a:r>
            <a:r>
              <a:rPr lang="en-IN" dirty="0" err="1"/>
              <a:t>customerDTO.getEmailId</a:t>
            </a:r>
            <a:r>
              <a:rPr lang="en-IN" dirty="0"/>
              <a:t>());</a:t>
            </a:r>
          </a:p>
          <a:p>
            <a:r>
              <a:rPr lang="en-IN" dirty="0"/>
              <a:t>		</a:t>
            </a:r>
            <a:r>
              <a:rPr lang="en-IN" dirty="0" err="1"/>
              <a:t>entity.setName</a:t>
            </a:r>
            <a:r>
              <a:rPr lang="en-IN" dirty="0"/>
              <a:t>(</a:t>
            </a:r>
            <a:r>
              <a:rPr lang="en-IN" dirty="0" err="1"/>
              <a:t>customerDTO.getName</a:t>
            </a:r>
            <a:r>
              <a:rPr lang="en-IN" dirty="0"/>
              <a:t>());</a:t>
            </a:r>
          </a:p>
          <a:p>
            <a:r>
              <a:rPr lang="en-IN" dirty="0"/>
              <a:t>		</a:t>
            </a:r>
            <a:r>
              <a:rPr lang="en-IN" dirty="0" err="1"/>
              <a:t>entityManager.persist</a:t>
            </a:r>
            <a:r>
              <a:rPr lang="en-IN" dirty="0"/>
              <a:t>(entity);</a:t>
            </a:r>
          </a:p>
          <a:p>
            <a:r>
              <a:rPr lang="en-IN" dirty="0"/>
              <a:t>	}</a:t>
            </a:r>
          </a:p>
          <a:p>
            <a:r>
              <a:rPr lang="en-IN" dirty="0"/>
              <a:t>    //fetches customer details based on </a:t>
            </a:r>
            <a:r>
              <a:rPr lang="en-IN" dirty="0" err="1"/>
              <a:t>customerId</a:t>
            </a:r>
            <a:endParaRPr lang="en-IN" dirty="0"/>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Exception {</a:t>
            </a:r>
          </a:p>
          <a:p>
            <a:r>
              <a:rPr lang="en-IN" dirty="0"/>
              <a:t>		</a:t>
            </a:r>
            <a:r>
              <a:rPr lang="en-IN" dirty="0" err="1"/>
              <a:t>CustomerDTO</a:t>
            </a:r>
            <a:r>
              <a:rPr lang="en-IN" dirty="0"/>
              <a:t> </a:t>
            </a:r>
            <a:r>
              <a:rPr lang="en-IN" dirty="0" err="1"/>
              <a:t>customerDTO</a:t>
            </a:r>
            <a:r>
              <a:rPr lang="en-IN" dirty="0"/>
              <a:t>=null;</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a:t>
            </a:r>
          </a:p>
        </p:txBody>
      </p:sp>
    </p:spTree>
    <p:extLst>
      <p:ext uri="{BB962C8B-B14F-4D97-AF65-F5344CB8AC3E}">
        <p14:creationId xmlns:p14="http://schemas.microsoft.com/office/powerpoint/2010/main" val="295458045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9A2B3-A3FD-0C15-A621-EEA28883D5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B9FE48-7139-007B-C654-4C82BE2DC5CE}"/>
              </a:ext>
            </a:extLst>
          </p:cNvPr>
          <p:cNvSpPr>
            <a:spLocks noGrp="1"/>
          </p:cNvSpPr>
          <p:nvPr>
            <p:ph type="sldNum" sz="quarter" idx="12"/>
          </p:nvPr>
        </p:nvSpPr>
        <p:spPr/>
        <p:txBody>
          <a:bodyPr/>
          <a:lstStyle/>
          <a:p>
            <a:fld id="{4A777409-9C5A-4B07-8E32-19F22F7D558C}" type="slidenum">
              <a:rPr lang="en-IN" smtClean="0"/>
              <a:t>184</a:t>
            </a:fld>
            <a:endParaRPr lang="en-IN" dirty="0"/>
          </a:p>
        </p:txBody>
      </p:sp>
      <p:sp>
        <p:nvSpPr>
          <p:cNvPr id="5" name="TextBox 4">
            <a:extLst>
              <a:ext uri="{FF2B5EF4-FFF2-40B4-BE49-F238E27FC236}">
                <a16:creationId xmlns:a16="http://schemas.microsoft.com/office/drawing/2014/main" id="{E26D0D21-A579-6BAC-5864-C5FF62EA99CD}"/>
              </a:ext>
            </a:extLst>
          </p:cNvPr>
          <p:cNvSpPr txBox="1"/>
          <p:nvPr/>
        </p:nvSpPr>
        <p:spPr>
          <a:xfrm>
            <a:off x="838200" y="535166"/>
            <a:ext cx="10983012" cy="6186309"/>
          </a:xfrm>
          <a:prstGeom prst="rect">
            <a:avLst/>
          </a:prstGeom>
          <a:noFill/>
        </p:spPr>
        <p:txBody>
          <a:bodyPr wrap="square">
            <a:spAutoFit/>
          </a:bodyPr>
          <a:lstStyle/>
          <a:p>
            <a:r>
              <a:rPr lang="en-IN" dirty="0"/>
              <a:t>if(customer!=null){</a:t>
            </a:r>
          </a:p>
          <a:p>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p>
          <a:p>
            <a:r>
              <a:rPr lang="en-IN" dirty="0"/>
              <a:t>		return </a:t>
            </a:r>
            <a:r>
              <a:rPr lang="en-IN" dirty="0" err="1"/>
              <a:t>customerDTO</a:t>
            </a:r>
            <a:r>
              <a:rPr lang="en-IN" dirty="0"/>
              <a:t>;</a:t>
            </a:r>
          </a:p>
          <a:p>
            <a:r>
              <a:rPr lang="en-IN" dirty="0"/>
              <a:t>	}</a:t>
            </a:r>
          </a:p>
          <a:p>
            <a:r>
              <a:rPr lang="en-IN" dirty="0"/>
              <a:t>    //update customer email address</a:t>
            </a:r>
          </a:p>
          <a:p>
            <a:r>
              <a:rPr lang="en-IN" dirty="0"/>
              <a:t>    public void </a:t>
            </a:r>
            <a:r>
              <a:rPr lang="en-IN" dirty="0" err="1"/>
              <a:t>updateCustomer</a:t>
            </a:r>
            <a:r>
              <a:rPr lang="en-IN" dirty="0"/>
              <a:t>(Integer </a:t>
            </a:r>
            <a:r>
              <a:rPr lang="en-IN" dirty="0" err="1"/>
              <a:t>customerId</a:t>
            </a:r>
            <a:r>
              <a:rPr lang="en-IN" dirty="0"/>
              <a:t>, String </a:t>
            </a:r>
            <a:r>
              <a:rPr lang="en-IN" dirty="0" err="1"/>
              <a:t>newEmailId</a:t>
            </a:r>
            <a:r>
              <a:rPr lang="en-IN" dirty="0"/>
              <a:t>) throws Exception {</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a:t>
            </a:r>
            <a:r>
              <a:rPr lang="en-IN" dirty="0" err="1"/>
              <a:t>customer.setEmailId</a:t>
            </a:r>
            <a:r>
              <a:rPr lang="en-IN" dirty="0"/>
              <a:t>(</a:t>
            </a:r>
            <a:r>
              <a:rPr lang="en-IN" dirty="0" err="1"/>
              <a:t>newEmailId</a:t>
            </a:r>
            <a:r>
              <a:rPr lang="en-IN" dirty="0"/>
              <a:t>);</a:t>
            </a:r>
          </a:p>
          <a:p>
            <a:r>
              <a:rPr lang="en-IN" dirty="0"/>
              <a:t>	}</a:t>
            </a:r>
          </a:p>
          <a:p>
            <a:r>
              <a:rPr lang="en-IN" dirty="0"/>
              <a:t>    //delete customer detail</a:t>
            </a:r>
          </a:p>
          <a:p>
            <a:r>
              <a:rPr lang="en-IN" dirty="0"/>
              <a:t>    public Integer </a:t>
            </a:r>
            <a:r>
              <a:rPr lang="en-IN" dirty="0" err="1"/>
              <a:t>deleteCustomer</a:t>
            </a:r>
            <a:r>
              <a:rPr lang="en-IN" dirty="0"/>
              <a:t>(Integer </a:t>
            </a:r>
            <a:r>
              <a:rPr lang="en-IN" dirty="0" err="1"/>
              <a:t>customerId</a:t>
            </a:r>
            <a:r>
              <a:rPr lang="en-IN" dirty="0"/>
              <a:t>) throws Exception {</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if(customer!=null){</a:t>
            </a:r>
          </a:p>
          <a:p>
            <a:r>
              <a:rPr lang="en-IN" dirty="0"/>
              <a:t>		</a:t>
            </a:r>
            <a:r>
              <a:rPr lang="en-IN" dirty="0" err="1"/>
              <a:t>entityManager.remove</a:t>
            </a:r>
            <a:r>
              <a:rPr lang="en-IN" dirty="0"/>
              <a:t>(customer);</a:t>
            </a:r>
          </a:p>
          <a:p>
            <a:r>
              <a:rPr lang="en-IN" dirty="0"/>
              <a:t>        }</a:t>
            </a:r>
          </a:p>
          <a:p>
            <a:r>
              <a:rPr lang="en-IN" dirty="0"/>
              <a:t>	}</a:t>
            </a:r>
          </a:p>
          <a:p>
            <a:r>
              <a:rPr lang="en-IN" dirty="0"/>
              <a:t>}</a:t>
            </a:r>
          </a:p>
        </p:txBody>
      </p:sp>
    </p:spTree>
    <p:extLst>
      <p:ext uri="{BB962C8B-B14F-4D97-AF65-F5344CB8AC3E}">
        <p14:creationId xmlns:p14="http://schemas.microsoft.com/office/powerpoint/2010/main" val="394164924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875A4F-65E8-6622-497C-C2DAFB16D4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4E330B-B7B6-DE27-4ECB-32DE9A09603E}"/>
              </a:ext>
            </a:extLst>
          </p:cNvPr>
          <p:cNvSpPr>
            <a:spLocks noGrp="1"/>
          </p:cNvSpPr>
          <p:nvPr>
            <p:ph type="sldNum" sz="quarter" idx="12"/>
          </p:nvPr>
        </p:nvSpPr>
        <p:spPr/>
        <p:txBody>
          <a:bodyPr/>
          <a:lstStyle/>
          <a:p>
            <a:fld id="{4A777409-9C5A-4B07-8E32-19F22F7D558C}" type="slidenum">
              <a:rPr lang="en-IN" smtClean="0"/>
              <a:t>185</a:t>
            </a:fld>
            <a:endParaRPr lang="en-IN" dirty="0"/>
          </a:p>
        </p:txBody>
      </p:sp>
      <p:sp>
        <p:nvSpPr>
          <p:cNvPr id="5" name="TextBox 4">
            <a:extLst>
              <a:ext uri="{FF2B5EF4-FFF2-40B4-BE49-F238E27FC236}">
                <a16:creationId xmlns:a16="http://schemas.microsoft.com/office/drawing/2014/main" id="{97017151-824B-F928-8702-FBB5F72AC18C}"/>
              </a:ext>
            </a:extLst>
          </p:cNvPr>
          <p:cNvSpPr txBox="1"/>
          <p:nvPr/>
        </p:nvSpPr>
        <p:spPr>
          <a:xfrm>
            <a:off x="0" y="1477687"/>
            <a:ext cx="12192000" cy="4708981"/>
          </a:xfrm>
          <a:prstGeom prst="rect">
            <a:avLst/>
          </a:prstGeom>
          <a:noFill/>
        </p:spPr>
        <p:txBody>
          <a:bodyPr wrap="square">
            <a:spAutoFit/>
          </a:bodyPr>
          <a:lstStyle/>
          <a:p>
            <a:r>
              <a:rPr lang="en-US" sz="2000" dirty="0">
                <a:solidFill>
                  <a:schemeClr val="tx1">
                    <a:lumMod val="65000"/>
                    <a:lumOff val="35000"/>
                  </a:schemeClr>
                </a:solidFill>
                <a:effectLst/>
              </a:rPr>
              <a:t>Now suppose, if you also have Product entity, then you have to implement </a:t>
            </a:r>
            <a:r>
              <a:rPr lang="en-US" sz="2000" dirty="0" err="1">
                <a:solidFill>
                  <a:schemeClr val="tx1">
                    <a:lumMod val="65000"/>
                    <a:lumOff val="35000"/>
                  </a:schemeClr>
                </a:solidFill>
                <a:effectLst/>
              </a:rPr>
              <a:t>ProductRepositoryImpl</a:t>
            </a:r>
            <a:r>
              <a:rPr lang="en-US" sz="2000" dirty="0">
                <a:solidFill>
                  <a:schemeClr val="tx1">
                    <a:lumMod val="65000"/>
                    <a:lumOff val="35000"/>
                  </a:schemeClr>
                </a:solidFill>
                <a:effectLst/>
              </a:rPr>
              <a:t> class having similar code as that of </a:t>
            </a:r>
            <a:r>
              <a:rPr lang="en-US" sz="2000" dirty="0" err="1">
                <a:solidFill>
                  <a:schemeClr val="tx1">
                    <a:lumMod val="65000"/>
                    <a:lumOff val="35000"/>
                  </a:schemeClr>
                </a:solidFill>
                <a:effectLst/>
              </a:rPr>
              <a:t>CustomerRepositoryImpl</a:t>
            </a:r>
            <a:r>
              <a:rPr lang="en-US" sz="2000" dirty="0">
                <a:solidFill>
                  <a:schemeClr val="tx1">
                    <a:lumMod val="65000"/>
                    <a:lumOff val="35000"/>
                  </a:schemeClr>
                </a:solidFill>
                <a:effectLst/>
              </a:rPr>
              <a:t>. In case of real life enterprise applications, there will be many entity classes and for each entity class you have to write similar code. This means that you have to write lot of repetitive code to perform basic CRUD operations. This makes development of persistence layer time consuming which reduces the productivity of a developer.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 it would be very beneficial if there exists a framework which can reduce the need of implementing similar type of repetitive code to perform CRUD operations thereby reducing the time taken and effort of developer.</a:t>
            </a:r>
          </a:p>
          <a:p>
            <a:r>
              <a:rPr lang="en-US" sz="2000" dirty="0">
                <a:solidFill>
                  <a:schemeClr val="tx1">
                    <a:lumMod val="65000"/>
                    <a:lumOff val="35000"/>
                  </a:schemeClr>
                </a:solidFill>
                <a:effectLst/>
              </a:rPr>
              <a:t>Such a framework which helps in easy and fast development of persistence layer is </a:t>
            </a:r>
            <a:r>
              <a:rPr lang="en-US" sz="2000" b="1" dirty="0">
                <a:solidFill>
                  <a:schemeClr val="tx1">
                    <a:lumMod val="65000"/>
                    <a:lumOff val="35000"/>
                  </a:schemeClr>
                </a:solidFill>
                <a:effectLst/>
              </a:rPr>
              <a:t>Spring Data</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Data provides </a:t>
            </a:r>
            <a:r>
              <a:rPr lang="en-US" sz="2000" b="1" dirty="0">
                <a:solidFill>
                  <a:schemeClr val="tx1">
                    <a:lumMod val="65000"/>
                    <a:lumOff val="35000"/>
                  </a:schemeClr>
                </a:solidFill>
                <a:effectLst/>
              </a:rPr>
              <a:t>repositories </a:t>
            </a:r>
            <a:r>
              <a:rPr lang="en-US" sz="2000" dirty="0">
                <a:solidFill>
                  <a:schemeClr val="tx1">
                    <a:lumMod val="65000"/>
                    <a:lumOff val="35000"/>
                  </a:schemeClr>
                </a:solidFill>
                <a:effectLst/>
              </a:rPr>
              <a:t>which are interfaces associated with entity and provide different methods for performing database operations. Spring automatically generates the implementation class of these interfaces and provides default implementation of the methods. To use these repositories, you have to define your own repository for an entity class by extending Spring Data repositories. For example, to perform database operations on Customer entity class, you can create a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as follows:</a:t>
            </a:r>
          </a:p>
        </p:txBody>
      </p:sp>
    </p:spTree>
    <p:extLst>
      <p:ext uri="{BB962C8B-B14F-4D97-AF65-F5344CB8AC3E}">
        <p14:creationId xmlns:p14="http://schemas.microsoft.com/office/powerpoint/2010/main" val="80832179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F0E293-6CCF-D3E8-7A9D-949344DAA5E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DFFC67-FAB8-D491-28DD-B6852A7A1843}"/>
              </a:ext>
            </a:extLst>
          </p:cNvPr>
          <p:cNvSpPr>
            <a:spLocks noGrp="1"/>
          </p:cNvSpPr>
          <p:nvPr>
            <p:ph type="sldNum" sz="quarter" idx="12"/>
          </p:nvPr>
        </p:nvSpPr>
        <p:spPr/>
        <p:txBody>
          <a:bodyPr/>
          <a:lstStyle/>
          <a:p>
            <a:fld id="{4A777409-9C5A-4B07-8E32-19F22F7D558C}" type="slidenum">
              <a:rPr lang="en-IN" smtClean="0"/>
              <a:t>186</a:t>
            </a:fld>
            <a:endParaRPr lang="en-IN" dirty="0"/>
          </a:p>
        </p:txBody>
      </p:sp>
      <p:sp>
        <p:nvSpPr>
          <p:cNvPr id="5" name="TextBox 4">
            <a:extLst>
              <a:ext uri="{FF2B5EF4-FFF2-40B4-BE49-F238E27FC236}">
                <a16:creationId xmlns:a16="http://schemas.microsoft.com/office/drawing/2014/main" id="{F23720A1-E42D-0EEB-EECA-0E916892FBF7}"/>
              </a:ext>
            </a:extLst>
          </p:cNvPr>
          <p:cNvSpPr txBox="1"/>
          <p:nvPr/>
        </p:nvSpPr>
        <p:spPr>
          <a:xfrm>
            <a:off x="909685" y="716685"/>
            <a:ext cx="9865151" cy="646331"/>
          </a:xfrm>
          <a:prstGeom prst="rect">
            <a:avLst/>
          </a:prstGeom>
          <a:noFill/>
        </p:spPr>
        <p:txBody>
          <a:bodyPr wrap="square">
            <a:spAutoFit/>
          </a:bodyPr>
          <a:lstStyle/>
          <a:p>
            <a:r>
              <a:rPr lang="en-IN" dirty="0"/>
              <a:t>public </a:t>
            </a:r>
            <a:r>
              <a:rPr lang="en-IN" dirty="0" err="1"/>
              <a:t>CustomerRepository</a:t>
            </a:r>
            <a:r>
              <a:rPr lang="en-IN" dirty="0"/>
              <a:t> extends </a:t>
            </a:r>
            <a:r>
              <a:rPr lang="en-IN" dirty="0" err="1"/>
              <a:t>CrudRepository</a:t>
            </a:r>
            <a:r>
              <a:rPr lang="en-IN" dirty="0"/>
              <a:t>&lt;Customer, Integer&gt;{</a:t>
            </a:r>
          </a:p>
          <a:p>
            <a:r>
              <a:rPr lang="en-IN" dirty="0"/>
              <a:t>}</a:t>
            </a:r>
          </a:p>
        </p:txBody>
      </p:sp>
      <p:sp>
        <p:nvSpPr>
          <p:cNvPr id="7" name="TextBox 6">
            <a:extLst>
              <a:ext uri="{FF2B5EF4-FFF2-40B4-BE49-F238E27FC236}">
                <a16:creationId xmlns:a16="http://schemas.microsoft.com/office/drawing/2014/main" id="{2C04D01A-AF4F-53F0-13A5-07F30D8B0532}"/>
              </a:ext>
            </a:extLst>
          </p:cNvPr>
          <p:cNvSpPr txBox="1"/>
          <p:nvPr/>
        </p:nvSpPr>
        <p:spPr>
          <a:xfrm>
            <a:off x="259236" y="1726818"/>
            <a:ext cx="11599683" cy="1631216"/>
          </a:xfrm>
          <a:prstGeom prst="rect">
            <a:avLst/>
          </a:prstGeom>
          <a:noFill/>
        </p:spPr>
        <p:txBody>
          <a:bodyPr wrap="square">
            <a:spAutoFit/>
          </a:bodyPr>
          <a:lstStyle/>
          <a:p>
            <a:r>
              <a:rPr lang="en-US" sz="2000" dirty="0">
                <a:solidFill>
                  <a:schemeClr val="tx1">
                    <a:lumMod val="65000"/>
                    <a:lumOff val="35000"/>
                  </a:schemeClr>
                </a:solidFill>
              </a:rPr>
              <a:t>In the above code, </a:t>
            </a:r>
            <a:r>
              <a:rPr lang="en-US" sz="2000" dirty="0" err="1">
                <a:solidFill>
                  <a:schemeClr val="tx1">
                    <a:lumMod val="65000"/>
                    <a:lumOff val="35000"/>
                  </a:schemeClr>
                </a:solidFill>
              </a:rPr>
              <a:t>CrudRepository</a:t>
            </a:r>
            <a:r>
              <a:rPr lang="en-US" sz="2000" dirty="0">
                <a:solidFill>
                  <a:schemeClr val="tx1">
                    <a:lumMod val="65000"/>
                    <a:lumOff val="35000"/>
                  </a:schemeClr>
                </a:solidFill>
              </a:rPr>
              <a:t> interface is provided by Spring Data which accepts the entity class and data type of the identifier attribute of the entity class as generic parameters. This </a:t>
            </a:r>
            <a:r>
              <a:rPr lang="en-US" sz="2000" dirty="0" err="1">
                <a:solidFill>
                  <a:schemeClr val="tx1">
                    <a:lumMod val="65000"/>
                    <a:lumOff val="35000"/>
                  </a:schemeClr>
                </a:solidFill>
              </a:rPr>
              <a:t>CrudRepository</a:t>
            </a:r>
            <a:r>
              <a:rPr lang="en-US" sz="2000" dirty="0">
                <a:solidFill>
                  <a:schemeClr val="tx1">
                    <a:lumMod val="65000"/>
                    <a:lumOff val="35000"/>
                  </a:schemeClr>
                </a:solidFill>
              </a:rPr>
              <a:t> class provides methods to perform different database operations using entity class. Spring Data automatically generates the implementation class at runtime and provides default implementation of methods of </a:t>
            </a:r>
            <a:r>
              <a:rPr lang="en-US" sz="2000" dirty="0" err="1">
                <a:solidFill>
                  <a:schemeClr val="tx1">
                    <a:lumMod val="65000"/>
                    <a:lumOff val="35000"/>
                  </a:schemeClr>
                </a:solidFill>
              </a:rPr>
              <a:t>CrudRepository</a:t>
            </a:r>
            <a:r>
              <a:rPr lang="en-US" sz="2000" dirty="0">
                <a:solidFill>
                  <a:schemeClr val="tx1">
                    <a:lumMod val="65000"/>
                    <a:lumOff val="35000"/>
                  </a:schemeClr>
                </a:solidFill>
              </a:rPr>
              <a:t> interface for </a:t>
            </a:r>
            <a:r>
              <a:rPr lang="en-US" sz="2000" dirty="0" err="1">
                <a:solidFill>
                  <a:schemeClr val="tx1">
                    <a:lumMod val="65000"/>
                    <a:lumOff val="35000"/>
                  </a:schemeClr>
                </a:solidFill>
              </a:rPr>
              <a:t>CustomerEntity</a:t>
            </a:r>
            <a:r>
              <a:rPr lang="en-US" sz="2000" dirty="0">
                <a:solidFill>
                  <a:schemeClr val="tx1">
                    <a:lumMod val="65000"/>
                    <a:lumOff val="35000"/>
                  </a:schemeClr>
                </a:solidFill>
              </a:rPr>
              <a:t> class. </a:t>
            </a:r>
            <a:r>
              <a:rPr lang="en-US" sz="2000" dirty="0" err="1">
                <a:solidFill>
                  <a:schemeClr val="tx1">
                    <a:lumMod val="65000"/>
                    <a:lumOff val="35000"/>
                  </a:schemeClr>
                </a:solidFill>
              </a:rPr>
              <a:t>S,o</a:t>
            </a:r>
            <a:r>
              <a:rPr lang="en-US" sz="2000" dirty="0">
                <a:solidFill>
                  <a:schemeClr val="tx1">
                    <a:lumMod val="65000"/>
                    <a:lumOff val="35000"/>
                  </a:schemeClr>
                </a:solidFill>
              </a:rPr>
              <a:t> you can directly use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 your service class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8CF5037-B9A1-DB13-74B3-06C4220D0EA2}"/>
              </a:ext>
            </a:extLst>
          </p:cNvPr>
          <p:cNvSpPr txBox="1"/>
          <p:nvPr/>
        </p:nvSpPr>
        <p:spPr>
          <a:xfrm>
            <a:off x="909685" y="3582154"/>
            <a:ext cx="10873820" cy="2862322"/>
          </a:xfrm>
          <a:prstGeom prst="rect">
            <a:avLst/>
          </a:prstGeom>
          <a:noFill/>
        </p:spPr>
        <p:txBody>
          <a:bodyPr wrap="square">
            <a:spAutoFit/>
          </a:bodyPr>
          <a:lstStyle/>
          <a:p>
            <a:r>
              <a:rPr lang="en-IN" dirty="0"/>
              <a:t>public class </a:t>
            </a:r>
            <a:r>
              <a:rPr lang="en-IN" dirty="0" err="1"/>
              <a:t>CustomerServiceImpl</a:t>
            </a:r>
            <a:r>
              <a:rPr lang="en-IN" dirty="0"/>
              <a:t> implements </a:t>
            </a:r>
            <a:r>
              <a:rPr lang="en-IN" dirty="0" err="1"/>
              <a:t>CustomerService</a:t>
            </a:r>
            <a:r>
              <a:rPr lang="en-IN" dirty="0"/>
              <a:t>{</a:t>
            </a:r>
          </a:p>
          <a:p>
            <a:r>
              <a:rPr lang="en-IN" dirty="0"/>
              <a:t>  @Autowired</a:t>
            </a:r>
          </a:p>
          <a:p>
            <a:r>
              <a:rPr lang="en-IN" dirty="0"/>
              <a:t>  </a:t>
            </a:r>
            <a:r>
              <a:rPr lang="en-IN" dirty="0" err="1"/>
              <a:t>CustomerRepository</a:t>
            </a:r>
            <a:r>
              <a:rPr lang="en-IN" dirty="0"/>
              <a:t> </a:t>
            </a:r>
            <a:r>
              <a:rPr lang="en-IN" dirty="0" err="1"/>
              <a:t>customerRepository</a:t>
            </a:r>
            <a:r>
              <a:rPr lang="en-IN" dirty="0"/>
              <a:t>;</a:t>
            </a:r>
          </a:p>
          <a:p>
            <a:r>
              <a:rPr lang="en-IN" dirty="0"/>
              <a:t> </a:t>
            </a:r>
          </a:p>
          <a:p>
            <a:r>
              <a:rPr lang="en-IN" dirty="0"/>
              <a:t>  // add customer details</a:t>
            </a:r>
          </a:p>
          <a:p>
            <a:r>
              <a:rPr lang="en-IN" dirty="0"/>
              <a:t>  public void </a:t>
            </a:r>
            <a:r>
              <a:rPr lang="en-IN" dirty="0" err="1"/>
              <a:t>addCustomer</a:t>
            </a:r>
            <a:r>
              <a:rPr lang="en-IN" dirty="0"/>
              <a:t>(Customer customer){</a:t>
            </a:r>
          </a:p>
          <a:p>
            <a:r>
              <a:rPr lang="en-IN" dirty="0"/>
              <a:t>      </a:t>
            </a:r>
            <a:r>
              <a:rPr lang="en-IN" dirty="0" err="1"/>
              <a:t>customerRepository.save</a:t>
            </a:r>
            <a:r>
              <a:rPr lang="en-IN" dirty="0"/>
              <a:t>(customer);</a:t>
            </a:r>
          </a:p>
          <a:p>
            <a:r>
              <a:rPr lang="en-IN" dirty="0"/>
              <a:t>  }</a:t>
            </a:r>
          </a:p>
          <a:p>
            <a:r>
              <a:rPr lang="en-IN" dirty="0"/>
              <a:t>  // rest of the methods</a:t>
            </a:r>
          </a:p>
          <a:p>
            <a:r>
              <a:rPr lang="en-IN" dirty="0"/>
              <a:t>}</a:t>
            </a:r>
          </a:p>
        </p:txBody>
      </p:sp>
    </p:spTree>
    <p:extLst>
      <p:ext uri="{BB962C8B-B14F-4D97-AF65-F5344CB8AC3E}">
        <p14:creationId xmlns:p14="http://schemas.microsoft.com/office/powerpoint/2010/main" val="24607316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4878DE-2641-24D2-4CFB-A07ACE9910A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CB1B5A5-C243-9CEA-8F3C-2530C8CE0E91}"/>
              </a:ext>
            </a:extLst>
          </p:cNvPr>
          <p:cNvSpPr>
            <a:spLocks noGrp="1"/>
          </p:cNvSpPr>
          <p:nvPr>
            <p:ph type="sldNum" sz="quarter" idx="12"/>
          </p:nvPr>
        </p:nvSpPr>
        <p:spPr/>
        <p:txBody>
          <a:bodyPr/>
          <a:lstStyle/>
          <a:p>
            <a:fld id="{4A777409-9C5A-4B07-8E32-19F22F7D558C}" type="slidenum">
              <a:rPr lang="en-IN" smtClean="0"/>
              <a:t>187</a:t>
            </a:fld>
            <a:endParaRPr lang="en-IN" dirty="0"/>
          </a:p>
        </p:txBody>
      </p:sp>
      <p:sp>
        <p:nvSpPr>
          <p:cNvPr id="5" name="TextBox 4">
            <a:extLst>
              <a:ext uri="{FF2B5EF4-FFF2-40B4-BE49-F238E27FC236}">
                <a16:creationId xmlns:a16="http://schemas.microsoft.com/office/drawing/2014/main" id="{AC7C9E7C-301D-FC81-6580-7B0CCB6550C3}"/>
              </a:ext>
            </a:extLst>
          </p:cNvPr>
          <p:cNvSpPr txBox="1"/>
          <p:nvPr/>
        </p:nvSpPr>
        <p:spPr>
          <a:xfrm>
            <a:off x="710938" y="578186"/>
            <a:ext cx="10770124" cy="1323439"/>
          </a:xfrm>
          <a:prstGeom prst="rect">
            <a:avLst/>
          </a:prstGeom>
          <a:noFill/>
        </p:spPr>
        <p:txBody>
          <a:bodyPr wrap="square">
            <a:spAutoFit/>
          </a:bodyPr>
          <a:lstStyle/>
          <a:p>
            <a:r>
              <a:rPr lang="en-US" sz="2000" dirty="0">
                <a:solidFill>
                  <a:schemeClr val="tx1">
                    <a:lumMod val="65000"/>
                    <a:lumOff val="35000"/>
                  </a:schemeClr>
                </a:solidFill>
                <a:effectLst/>
              </a:rPr>
              <a:t>In the above code, the implementation of save() method is automatically generated to save Customer entity objects.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Similarly, if you have Product entity class, you can define </a:t>
            </a:r>
            <a:r>
              <a:rPr lang="en-US" sz="2000" dirty="0" err="1">
                <a:solidFill>
                  <a:schemeClr val="tx1">
                    <a:lumMod val="65000"/>
                    <a:lumOff val="35000"/>
                  </a:schemeClr>
                </a:solidFill>
                <a:effectLst/>
              </a:rPr>
              <a:t>ProductRepository</a:t>
            </a:r>
            <a:r>
              <a:rPr lang="en-US" sz="2000" dirty="0">
                <a:solidFill>
                  <a:schemeClr val="tx1">
                    <a:lumMod val="65000"/>
                    <a:lumOff val="35000"/>
                  </a:schemeClr>
                </a:solidFill>
                <a:effectLst/>
              </a:rPr>
              <a:t> as follows:</a:t>
            </a:r>
          </a:p>
        </p:txBody>
      </p:sp>
      <p:sp>
        <p:nvSpPr>
          <p:cNvPr id="7" name="TextBox 6">
            <a:extLst>
              <a:ext uri="{FF2B5EF4-FFF2-40B4-BE49-F238E27FC236}">
                <a16:creationId xmlns:a16="http://schemas.microsoft.com/office/drawing/2014/main" id="{72DE4201-6543-B93C-E1B2-D9AA25399126}"/>
              </a:ext>
            </a:extLst>
          </p:cNvPr>
          <p:cNvSpPr txBox="1"/>
          <p:nvPr/>
        </p:nvSpPr>
        <p:spPr>
          <a:xfrm>
            <a:off x="710938" y="2140132"/>
            <a:ext cx="11129128" cy="646331"/>
          </a:xfrm>
          <a:prstGeom prst="rect">
            <a:avLst/>
          </a:prstGeom>
          <a:noFill/>
        </p:spPr>
        <p:txBody>
          <a:bodyPr wrap="square">
            <a:spAutoFit/>
          </a:bodyPr>
          <a:lstStyle/>
          <a:p>
            <a:r>
              <a:rPr lang="en-IN" dirty="0"/>
              <a:t>public </a:t>
            </a:r>
            <a:r>
              <a:rPr lang="en-IN" dirty="0" err="1"/>
              <a:t>ProductRepository</a:t>
            </a:r>
            <a:r>
              <a:rPr lang="en-IN" dirty="0"/>
              <a:t> extends </a:t>
            </a:r>
            <a:r>
              <a:rPr lang="en-IN" dirty="0" err="1"/>
              <a:t>CrudRepository</a:t>
            </a:r>
            <a:r>
              <a:rPr lang="en-IN" dirty="0"/>
              <a:t>&lt;</a:t>
            </a:r>
            <a:r>
              <a:rPr lang="en-IN" dirty="0" err="1"/>
              <a:t>Product,Integer</a:t>
            </a:r>
            <a:r>
              <a:rPr lang="en-IN" dirty="0"/>
              <a:t>&gt;{</a:t>
            </a:r>
          </a:p>
          <a:p>
            <a:r>
              <a:rPr lang="en-IN" dirty="0"/>
              <a:t>}</a:t>
            </a:r>
          </a:p>
        </p:txBody>
      </p:sp>
      <p:sp>
        <p:nvSpPr>
          <p:cNvPr id="9" name="TextBox 8">
            <a:extLst>
              <a:ext uri="{FF2B5EF4-FFF2-40B4-BE49-F238E27FC236}">
                <a16:creationId xmlns:a16="http://schemas.microsoft.com/office/drawing/2014/main" id="{9CFE9CA7-421C-4A09-6FF0-74072A7E5513}"/>
              </a:ext>
            </a:extLst>
          </p:cNvPr>
          <p:cNvSpPr txBox="1"/>
          <p:nvPr/>
        </p:nvSpPr>
        <p:spPr>
          <a:xfrm>
            <a:off x="636308" y="3194375"/>
            <a:ext cx="11129127" cy="1323439"/>
          </a:xfrm>
          <a:prstGeom prst="rect">
            <a:avLst/>
          </a:prstGeom>
          <a:noFill/>
        </p:spPr>
        <p:txBody>
          <a:bodyPr wrap="square">
            <a:spAutoFit/>
          </a:bodyPr>
          <a:lstStyle/>
          <a:p>
            <a:r>
              <a:rPr lang="en-US" sz="2000" dirty="0">
                <a:solidFill>
                  <a:schemeClr val="tx1">
                    <a:lumMod val="65000"/>
                    <a:lumOff val="35000"/>
                  </a:schemeClr>
                </a:solidFill>
                <a:effectLst/>
              </a:rPr>
              <a:t>So, there is no need to implement the code to perform database operations on Product entity. Now you can see that Spring Data reduces the effort required to develop the persistence layer by avoiding repetitive code. It makes the implementation of persistence layer easier and faster.</a:t>
            </a:r>
          </a:p>
          <a:p>
            <a:r>
              <a:rPr lang="en-US" sz="2000" dirty="0">
                <a:solidFill>
                  <a:schemeClr val="tx1">
                    <a:lumMod val="65000"/>
                    <a:lumOff val="35000"/>
                  </a:schemeClr>
                </a:solidFill>
                <a:effectLst/>
              </a:rPr>
              <a:t>Now, you will learn about Spring Data in details.</a:t>
            </a:r>
          </a:p>
        </p:txBody>
      </p:sp>
    </p:spTree>
    <p:extLst>
      <p:ext uri="{BB962C8B-B14F-4D97-AF65-F5344CB8AC3E}">
        <p14:creationId xmlns:p14="http://schemas.microsoft.com/office/powerpoint/2010/main" val="388779727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C38B4D-DA98-EA55-06E6-76ADDE5826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859432-5930-B80D-FD0A-B4BC601897D6}"/>
              </a:ext>
            </a:extLst>
          </p:cNvPr>
          <p:cNvSpPr>
            <a:spLocks noGrp="1"/>
          </p:cNvSpPr>
          <p:nvPr>
            <p:ph type="sldNum" sz="quarter" idx="12"/>
          </p:nvPr>
        </p:nvSpPr>
        <p:spPr/>
        <p:txBody>
          <a:bodyPr/>
          <a:lstStyle/>
          <a:p>
            <a:fld id="{4A777409-9C5A-4B07-8E32-19F22F7D558C}" type="slidenum">
              <a:rPr lang="en-IN" smtClean="0"/>
              <a:t>188</a:t>
            </a:fld>
            <a:endParaRPr lang="en-IN" dirty="0"/>
          </a:p>
        </p:txBody>
      </p:sp>
      <p:sp>
        <p:nvSpPr>
          <p:cNvPr id="5" name="TextBox 4">
            <a:extLst>
              <a:ext uri="{FF2B5EF4-FFF2-40B4-BE49-F238E27FC236}">
                <a16:creationId xmlns:a16="http://schemas.microsoft.com/office/drawing/2014/main" id="{14B9EF6F-5AA6-FECF-6E86-AD14B3CEAA03}"/>
              </a:ext>
            </a:extLst>
          </p:cNvPr>
          <p:cNvSpPr txBox="1"/>
          <p:nvPr/>
        </p:nvSpPr>
        <p:spPr>
          <a:xfrm>
            <a:off x="853127" y="586175"/>
            <a:ext cx="10704136" cy="1938992"/>
          </a:xfrm>
          <a:prstGeom prst="rect">
            <a:avLst/>
          </a:prstGeom>
          <a:noFill/>
        </p:spPr>
        <p:txBody>
          <a:bodyPr wrap="square">
            <a:spAutoFit/>
          </a:bodyPr>
          <a:lstStyle/>
          <a:p>
            <a:r>
              <a:rPr lang="en-US" sz="2000" b="1" dirty="0">
                <a:solidFill>
                  <a:schemeClr val="tx1">
                    <a:lumMod val="65000"/>
                    <a:lumOff val="35000"/>
                  </a:schemeClr>
                </a:solidFill>
                <a:effectLst/>
              </a:rPr>
              <a:t>Spring Data</a:t>
            </a:r>
            <a:r>
              <a:rPr lang="en-US" sz="2000" dirty="0">
                <a:solidFill>
                  <a:schemeClr val="tx1">
                    <a:lumMod val="65000"/>
                    <a:lumOff val="35000"/>
                  </a:schemeClr>
                </a:solidFill>
                <a:effectLst/>
              </a:rPr>
              <a:t> is a high-level project from Spring whose objective is to unify and ease the access to different types of data access technologies including both SQL and NoSQL databases. It simplifies the data access layer by removing the repository (DAO) implementations entirely from your application. Now, the only artifact that needs to be explicitly defined is the interface.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Data contains a core project and many sub-projects as shown below:</a:t>
            </a:r>
          </a:p>
        </p:txBody>
      </p:sp>
      <p:pic>
        <p:nvPicPr>
          <p:cNvPr id="7" name="Picture 6">
            <a:extLst>
              <a:ext uri="{FF2B5EF4-FFF2-40B4-BE49-F238E27FC236}">
                <a16:creationId xmlns:a16="http://schemas.microsoft.com/office/drawing/2014/main" id="{D1D814FE-94B4-6AB7-88D0-4F35C4BAA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417" y="2849440"/>
            <a:ext cx="4287983" cy="3182636"/>
          </a:xfrm>
          <a:prstGeom prst="rect">
            <a:avLst/>
          </a:prstGeom>
        </p:spPr>
      </p:pic>
    </p:spTree>
    <p:extLst>
      <p:ext uri="{BB962C8B-B14F-4D97-AF65-F5344CB8AC3E}">
        <p14:creationId xmlns:p14="http://schemas.microsoft.com/office/powerpoint/2010/main" val="120507219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4376EC-08A9-B1D9-5FB7-00AED8AEA95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F47A5A-79A9-9B86-3EA4-1F0C6FE954CA}"/>
              </a:ext>
            </a:extLst>
          </p:cNvPr>
          <p:cNvSpPr>
            <a:spLocks noGrp="1"/>
          </p:cNvSpPr>
          <p:nvPr>
            <p:ph type="sldNum" sz="quarter" idx="12"/>
          </p:nvPr>
        </p:nvSpPr>
        <p:spPr/>
        <p:txBody>
          <a:bodyPr/>
          <a:lstStyle/>
          <a:p>
            <a:fld id="{4A777409-9C5A-4B07-8E32-19F22F7D558C}" type="slidenum">
              <a:rPr lang="en-IN" smtClean="0"/>
              <a:t>189</a:t>
            </a:fld>
            <a:endParaRPr lang="en-IN" dirty="0"/>
          </a:p>
        </p:txBody>
      </p:sp>
      <p:sp>
        <p:nvSpPr>
          <p:cNvPr id="5" name="TextBox 4">
            <a:extLst>
              <a:ext uri="{FF2B5EF4-FFF2-40B4-BE49-F238E27FC236}">
                <a16:creationId xmlns:a16="http://schemas.microsoft.com/office/drawing/2014/main" id="{5BAD93D4-6C2F-AA6D-92CE-315EF9A88D7B}"/>
              </a:ext>
            </a:extLst>
          </p:cNvPr>
          <p:cNvSpPr txBox="1"/>
          <p:nvPr/>
        </p:nvSpPr>
        <p:spPr>
          <a:xfrm>
            <a:off x="451701" y="910307"/>
            <a:ext cx="10902099" cy="1938992"/>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Core Project</a:t>
            </a:r>
            <a:r>
              <a:rPr lang="en-US" sz="2000" dirty="0">
                <a:solidFill>
                  <a:schemeClr val="tx1">
                    <a:lumMod val="65000"/>
                    <a:lumOff val="35000"/>
                  </a:schemeClr>
                </a:solidFill>
                <a:effectLst/>
              </a:rPr>
              <a:t> provides concepts applicable to all Spring Data projects. It contains </a:t>
            </a:r>
            <a:r>
              <a:rPr lang="en-US" sz="2000" b="1" dirty="0">
                <a:solidFill>
                  <a:schemeClr val="tx1">
                    <a:lumMod val="65000"/>
                    <a:lumOff val="35000"/>
                  </a:schemeClr>
                </a:solidFill>
                <a:effectLst/>
              </a:rPr>
              <a:t>Spring Data Commons</a:t>
            </a:r>
            <a:r>
              <a:rPr lang="en-US" sz="2000" dirty="0">
                <a:solidFill>
                  <a:schemeClr val="tx1">
                    <a:lumMod val="65000"/>
                    <a:lumOff val="35000"/>
                  </a:schemeClr>
                </a:solidFill>
                <a:effectLst/>
              </a:rPr>
              <a:t>. It contains interfaces which are technology independent and supports commonly used database operations.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Sub Projects</a:t>
            </a:r>
            <a:r>
              <a:rPr lang="en-US" sz="2000" dirty="0">
                <a:solidFill>
                  <a:schemeClr val="tx1">
                    <a:lumMod val="65000"/>
                    <a:lumOff val="35000"/>
                  </a:schemeClr>
                </a:solidFill>
                <a:effectLst/>
              </a:rPr>
              <a:t> provide support for most of the data access technologies. Some of the sub projects are as follows:</a:t>
            </a:r>
          </a:p>
        </p:txBody>
      </p:sp>
      <p:pic>
        <p:nvPicPr>
          <p:cNvPr id="7" name="Picture 6">
            <a:extLst>
              <a:ext uri="{FF2B5EF4-FFF2-40B4-BE49-F238E27FC236}">
                <a16:creationId xmlns:a16="http://schemas.microsoft.com/office/drawing/2014/main" id="{14684B02-1D3B-E0AE-42A9-52F90AC25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592" y="3159476"/>
            <a:ext cx="7532016" cy="1553926"/>
          </a:xfrm>
          <a:prstGeom prst="rect">
            <a:avLst/>
          </a:prstGeom>
        </p:spPr>
      </p:pic>
    </p:spTree>
    <p:extLst>
      <p:ext uri="{BB962C8B-B14F-4D97-AF65-F5344CB8AC3E}">
        <p14:creationId xmlns:p14="http://schemas.microsoft.com/office/powerpoint/2010/main" val="1892635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F2B9DC-3C7C-10F0-B6F5-BAC9FCC92D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D832762-E201-3B1C-5064-FBA552724EE6}"/>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F1C95689-F199-AD5F-7E4F-78161F1686BA}"/>
              </a:ext>
            </a:extLst>
          </p:cNvPr>
          <p:cNvSpPr txBox="1"/>
          <p:nvPr/>
        </p:nvSpPr>
        <p:spPr>
          <a:xfrm>
            <a:off x="881406" y="569478"/>
            <a:ext cx="6099142" cy="400110"/>
          </a:xfrm>
          <a:prstGeom prst="rect">
            <a:avLst/>
          </a:prstGeom>
          <a:noFill/>
        </p:spPr>
        <p:txBody>
          <a:bodyPr wrap="square">
            <a:spAutoFit/>
          </a:bodyPr>
          <a:lstStyle/>
          <a:p>
            <a:r>
              <a:rPr lang="en-US" sz="2000" dirty="0">
                <a:solidFill>
                  <a:schemeClr val="tx1">
                    <a:lumMod val="65000"/>
                    <a:lumOff val="35000"/>
                  </a:schemeClr>
                </a:solidFill>
              </a:rPr>
              <a:t>This can be done using JPA annotations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D7BBA04-CD2E-5AA8-82F3-2F1DE0F58D14}"/>
              </a:ext>
            </a:extLst>
          </p:cNvPr>
          <p:cNvSpPr txBox="1"/>
          <p:nvPr/>
        </p:nvSpPr>
        <p:spPr>
          <a:xfrm>
            <a:off x="268662" y="1135112"/>
            <a:ext cx="11552549" cy="3970318"/>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@Enumerated(EnumType.STRING)</a:t>
            </a:r>
          </a:p>
          <a:p>
            <a:r>
              <a:rPr lang="en-IN" dirty="0"/>
              <a:t>    private </a:t>
            </a:r>
            <a:r>
              <a:rPr lang="en-IN" dirty="0" err="1"/>
              <a:t>CustomerType</a:t>
            </a:r>
            <a:r>
              <a:rPr lang="en-IN" dirty="0"/>
              <a:t> </a:t>
            </a:r>
            <a:r>
              <a:rPr lang="en-IN" dirty="0" err="1"/>
              <a:t>customerType</a:t>
            </a:r>
            <a:r>
              <a:rPr lang="en-IN" dirty="0"/>
              <a:t>;</a:t>
            </a:r>
          </a:p>
          <a:p>
            <a:r>
              <a:rPr lang="en-IN" dirty="0"/>
              <a:t>	//getters and setters</a:t>
            </a:r>
          </a:p>
          <a:p>
            <a:r>
              <a:rPr lang="en-IN" dirty="0"/>
              <a:t>}</a:t>
            </a:r>
          </a:p>
        </p:txBody>
      </p:sp>
    </p:spTree>
    <p:extLst>
      <p:ext uri="{BB962C8B-B14F-4D97-AF65-F5344CB8AC3E}">
        <p14:creationId xmlns:p14="http://schemas.microsoft.com/office/powerpoint/2010/main" val="212565373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9936F0-0CAC-BE79-201B-CCED43E1B52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B46FA70-2AB3-80E0-813D-7B220DC61EDD}"/>
              </a:ext>
            </a:extLst>
          </p:cNvPr>
          <p:cNvSpPr>
            <a:spLocks noGrp="1"/>
          </p:cNvSpPr>
          <p:nvPr>
            <p:ph type="sldNum" sz="quarter" idx="12"/>
          </p:nvPr>
        </p:nvSpPr>
        <p:spPr/>
        <p:txBody>
          <a:bodyPr/>
          <a:lstStyle/>
          <a:p>
            <a:fld id="{4A777409-9C5A-4B07-8E32-19F22F7D558C}" type="slidenum">
              <a:rPr lang="en-IN" smtClean="0"/>
              <a:t>190</a:t>
            </a:fld>
            <a:endParaRPr lang="en-IN" dirty="0"/>
          </a:p>
        </p:txBody>
      </p:sp>
      <p:pic>
        <p:nvPicPr>
          <p:cNvPr id="5" name="Picture 4">
            <a:extLst>
              <a:ext uri="{FF2B5EF4-FFF2-40B4-BE49-F238E27FC236}">
                <a16:creationId xmlns:a16="http://schemas.microsoft.com/office/drawing/2014/main" id="{342E628F-C07A-2094-D0D1-A83EEE5C1008}"/>
              </a:ext>
            </a:extLst>
          </p:cNvPr>
          <p:cNvPicPr>
            <a:picLocks noChangeAspect="1"/>
          </p:cNvPicPr>
          <p:nvPr/>
        </p:nvPicPr>
        <p:blipFill>
          <a:blip r:embed="rId2"/>
          <a:stretch>
            <a:fillRect/>
          </a:stretch>
        </p:blipFill>
        <p:spPr>
          <a:xfrm>
            <a:off x="0" y="1012728"/>
            <a:ext cx="12192000" cy="2154678"/>
          </a:xfrm>
          <a:prstGeom prst="rect">
            <a:avLst/>
          </a:prstGeom>
        </p:spPr>
      </p:pic>
      <p:sp>
        <p:nvSpPr>
          <p:cNvPr id="7" name="TextBox 6">
            <a:extLst>
              <a:ext uri="{FF2B5EF4-FFF2-40B4-BE49-F238E27FC236}">
                <a16:creationId xmlns:a16="http://schemas.microsoft.com/office/drawing/2014/main" id="{D0BE0A9A-DB90-8BC3-33A7-92D0C34C4E63}"/>
              </a:ext>
            </a:extLst>
          </p:cNvPr>
          <p:cNvSpPr txBox="1"/>
          <p:nvPr/>
        </p:nvSpPr>
        <p:spPr>
          <a:xfrm>
            <a:off x="89554" y="3676483"/>
            <a:ext cx="12102446" cy="707886"/>
          </a:xfrm>
          <a:prstGeom prst="rect">
            <a:avLst/>
          </a:prstGeom>
          <a:noFill/>
        </p:spPr>
        <p:txBody>
          <a:bodyPr wrap="square">
            <a:spAutoFit/>
          </a:bodyPr>
          <a:lstStyle/>
          <a:p>
            <a:r>
              <a:rPr lang="en-US" sz="2000" dirty="0">
                <a:solidFill>
                  <a:schemeClr val="tx1">
                    <a:lumMod val="65000"/>
                    <a:lumOff val="35000"/>
                  </a:schemeClr>
                </a:solidFill>
              </a:rPr>
              <a:t>Now that, you have understood the importance and utility of Spring Data, you will now quickly see a demonstration of Spring Data.</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96925094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4E98AD-7853-8E87-E1AF-6E360EE8D9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341A78-0E28-CC25-E467-5B88810DC32C}"/>
              </a:ext>
            </a:extLst>
          </p:cNvPr>
          <p:cNvSpPr>
            <a:spLocks noGrp="1"/>
          </p:cNvSpPr>
          <p:nvPr>
            <p:ph type="sldNum" sz="quarter" idx="12"/>
          </p:nvPr>
        </p:nvSpPr>
        <p:spPr/>
        <p:txBody>
          <a:bodyPr/>
          <a:lstStyle/>
          <a:p>
            <a:fld id="{4A777409-9C5A-4B07-8E32-19F22F7D558C}" type="slidenum">
              <a:rPr lang="en-IN" smtClean="0"/>
              <a:t>191</a:t>
            </a:fld>
            <a:endParaRPr lang="en-IN" dirty="0"/>
          </a:p>
        </p:txBody>
      </p:sp>
      <p:sp>
        <p:nvSpPr>
          <p:cNvPr id="5" name="TextBox 4">
            <a:extLst>
              <a:ext uri="{FF2B5EF4-FFF2-40B4-BE49-F238E27FC236}">
                <a16:creationId xmlns:a16="http://schemas.microsoft.com/office/drawing/2014/main" id="{EA97AEB1-EDAA-CC09-44D1-4BDA19A7D4DD}"/>
              </a:ext>
            </a:extLst>
          </p:cNvPr>
          <p:cNvSpPr txBox="1"/>
          <p:nvPr/>
        </p:nvSpPr>
        <p:spPr>
          <a:xfrm>
            <a:off x="1060516" y="484637"/>
            <a:ext cx="6099142" cy="461665"/>
          </a:xfrm>
          <a:prstGeom prst="rect">
            <a:avLst/>
          </a:prstGeom>
          <a:noFill/>
        </p:spPr>
        <p:txBody>
          <a:bodyPr wrap="square">
            <a:spAutoFit/>
          </a:bodyPr>
          <a:lstStyle/>
          <a:p>
            <a:r>
              <a:rPr lang="en-IN" sz="2400" b="1" dirty="0"/>
              <a:t>Spring Data - Demo </a:t>
            </a:r>
          </a:p>
        </p:txBody>
      </p:sp>
      <p:sp>
        <p:nvSpPr>
          <p:cNvPr id="7" name="TextBox 6">
            <a:extLst>
              <a:ext uri="{FF2B5EF4-FFF2-40B4-BE49-F238E27FC236}">
                <a16:creationId xmlns:a16="http://schemas.microsoft.com/office/drawing/2014/main" id="{B3FE2125-F671-C293-70CA-80B81FBA53A5}"/>
              </a:ext>
            </a:extLst>
          </p:cNvPr>
          <p:cNvSpPr txBox="1"/>
          <p:nvPr/>
        </p:nvSpPr>
        <p:spPr>
          <a:xfrm>
            <a:off x="98981" y="917912"/>
            <a:ext cx="11994037" cy="5940088"/>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insert and fetch customer details to and from a relational database using Spring Data.</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Follow the steps given below to perform the insert and fetch operations using Spring Data.</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 : Create a Spring Boot project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a:t>
            </a:r>
            <a:r>
              <a:rPr lang="en-US" sz="2000" b="1" dirty="0">
                <a:solidFill>
                  <a:schemeClr val="tx1">
                    <a:lumMod val="65000"/>
                    <a:lumOff val="35000"/>
                  </a:schemeClr>
                </a:solidFill>
                <a:effectLst/>
              </a:rPr>
              <a:t>Spring </a:t>
            </a:r>
            <a:r>
              <a:rPr lang="en-US" sz="2000" b="1" dirty="0" err="1">
                <a:solidFill>
                  <a:schemeClr val="tx1">
                    <a:lumMod val="65000"/>
                    <a:lumOff val="35000"/>
                  </a:schemeClr>
                </a:solidFill>
                <a:effectLst/>
              </a:rPr>
              <a:t>Initializr</a:t>
            </a:r>
            <a:r>
              <a:rPr lang="en-US" sz="2000" dirty="0">
                <a:solidFill>
                  <a:schemeClr val="tx1">
                    <a:lumMod val="65000"/>
                    <a:lumOff val="35000"/>
                  </a:schemeClr>
                </a:solidFill>
                <a:effectLst/>
              </a:rPr>
              <a:t>, create a Spring Boot project with following specifications:</a:t>
            </a:r>
          </a:p>
          <a:p>
            <a:pPr>
              <a:buFont typeface="Arial" panose="020B0604020202020204" pitchFamily="34" charset="0"/>
              <a:buChar char="•"/>
            </a:pPr>
            <a:r>
              <a:rPr lang="en-US" sz="2000" dirty="0">
                <a:solidFill>
                  <a:schemeClr val="tx1">
                    <a:lumMod val="65000"/>
                    <a:lumOff val="35000"/>
                  </a:schemeClr>
                </a:solidFill>
                <a:effectLst/>
              </a:rPr>
              <a:t>Spring Boot Version: 2.6.6 (The version keeps on changing, always choose the latest release)</a:t>
            </a:r>
          </a:p>
          <a:p>
            <a:pPr>
              <a:buFont typeface="Arial" panose="020B0604020202020204" pitchFamily="34" charset="0"/>
              <a:buChar char="•"/>
            </a:pPr>
            <a:r>
              <a:rPr lang="en-US" sz="2000" dirty="0">
                <a:solidFill>
                  <a:schemeClr val="tx1">
                    <a:lumMod val="65000"/>
                    <a:lumOff val="35000"/>
                  </a:schemeClr>
                </a:solidFill>
                <a:effectLst/>
              </a:rPr>
              <a:t>Group: </a:t>
            </a:r>
            <a:r>
              <a:rPr lang="en-US" sz="2000" dirty="0" err="1">
                <a:solidFill>
                  <a:schemeClr val="tx1">
                    <a:lumMod val="65000"/>
                    <a:lumOff val="35000"/>
                  </a:schemeClr>
                </a:solidFill>
                <a:effectLst/>
              </a:rPr>
              <a:t>com.hnd</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Artifact: </a:t>
            </a:r>
            <a:r>
              <a:rPr lang="en-US" sz="2000" dirty="0" err="1">
                <a:solidFill>
                  <a:schemeClr val="tx1">
                    <a:lumMod val="65000"/>
                    <a:lumOff val="35000"/>
                  </a:schemeClr>
                </a:solidFill>
                <a:effectLst/>
              </a:rPr>
              <a:t>Demo_SpringData</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Name: </a:t>
            </a:r>
            <a:r>
              <a:rPr lang="en-US" sz="2000" dirty="0" err="1">
                <a:solidFill>
                  <a:schemeClr val="tx1">
                    <a:lumMod val="65000"/>
                    <a:lumOff val="35000"/>
                  </a:schemeClr>
                </a:solidFill>
                <a:effectLst/>
              </a:rPr>
              <a:t>Demo_SpringData</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Package name: </a:t>
            </a:r>
            <a:r>
              <a:rPr lang="en-US" sz="2000" dirty="0" err="1">
                <a:solidFill>
                  <a:schemeClr val="tx1">
                    <a:lumMod val="65000"/>
                    <a:lumOff val="35000"/>
                  </a:schemeClr>
                </a:solidFill>
                <a:effectLst/>
              </a:rPr>
              <a:t>com.hnd</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Java Version: 17</a:t>
            </a:r>
          </a:p>
          <a:p>
            <a:pPr>
              <a:buFont typeface="Arial" panose="020B0604020202020204" pitchFamily="34" charset="0"/>
              <a:buChar char="•"/>
            </a:pPr>
            <a:r>
              <a:rPr lang="en-US" sz="2000" dirty="0">
                <a:solidFill>
                  <a:schemeClr val="tx1">
                    <a:lumMod val="65000"/>
                    <a:lumOff val="35000"/>
                  </a:schemeClr>
                </a:solidFill>
                <a:effectLst/>
              </a:rPr>
              <a:t>Dependencies: Spring Data JPA and MySQL Driver</a:t>
            </a:r>
          </a:p>
          <a:p>
            <a:r>
              <a:rPr lang="en-US" sz="2000" dirty="0">
                <a:solidFill>
                  <a:schemeClr val="tx1">
                    <a:lumMod val="65000"/>
                    <a:lumOff val="35000"/>
                  </a:schemeClr>
                </a:solidFill>
                <a:effectLst/>
              </a:rPr>
              <a:t>Now import this project in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 : Create the database and table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Open MySQL terminal and execute the following command:</a:t>
            </a:r>
          </a:p>
        </p:txBody>
      </p:sp>
    </p:spTree>
    <p:extLst>
      <p:ext uri="{BB962C8B-B14F-4D97-AF65-F5344CB8AC3E}">
        <p14:creationId xmlns:p14="http://schemas.microsoft.com/office/powerpoint/2010/main" val="115771134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A51017-E56E-92BE-052B-FFE3BDC5FC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F08997D-B49C-5D0B-5B19-F79961F51F06}"/>
              </a:ext>
            </a:extLst>
          </p:cNvPr>
          <p:cNvSpPr>
            <a:spLocks noGrp="1"/>
          </p:cNvSpPr>
          <p:nvPr>
            <p:ph type="sldNum" sz="quarter" idx="12"/>
          </p:nvPr>
        </p:nvSpPr>
        <p:spPr/>
        <p:txBody>
          <a:bodyPr/>
          <a:lstStyle/>
          <a:p>
            <a:fld id="{4A777409-9C5A-4B07-8E32-19F22F7D558C}" type="slidenum">
              <a:rPr lang="en-IN" smtClean="0"/>
              <a:t>192</a:t>
            </a:fld>
            <a:endParaRPr lang="en-IN" dirty="0"/>
          </a:p>
        </p:txBody>
      </p:sp>
      <p:sp>
        <p:nvSpPr>
          <p:cNvPr id="5" name="TextBox 4">
            <a:extLst>
              <a:ext uri="{FF2B5EF4-FFF2-40B4-BE49-F238E27FC236}">
                <a16:creationId xmlns:a16="http://schemas.microsoft.com/office/drawing/2014/main" id="{D9FB3C04-79A1-524E-A541-92875FA9FC87}"/>
              </a:ext>
            </a:extLst>
          </p:cNvPr>
          <p:cNvSpPr txBox="1"/>
          <p:nvPr/>
        </p:nvSpPr>
        <p:spPr>
          <a:xfrm>
            <a:off x="900260" y="610114"/>
            <a:ext cx="11156622" cy="3970318"/>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a:t>
            </a:r>
          </a:p>
          <a:p>
            <a:r>
              <a:rPr lang="en-IN" dirty="0"/>
              <a:t>   </a:t>
            </a:r>
            <a:r>
              <a:rPr lang="en-IN" dirty="0" err="1"/>
              <a:t>customer_id</a:t>
            </a:r>
            <a:r>
              <a:rPr lang="en-IN" dirty="0"/>
              <a:t> int,</a:t>
            </a:r>
          </a:p>
          <a:p>
            <a:r>
              <a:rPr lang="en-IN" dirty="0"/>
              <a:t>   </a:t>
            </a:r>
            <a:r>
              <a:rPr lang="en-IN" dirty="0" err="1"/>
              <a:t>email_id</a:t>
            </a:r>
            <a:r>
              <a:rPr lang="en-IN" dirty="0"/>
              <a:t> varchar(50),</a:t>
            </a:r>
          </a:p>
          <a:p>
            <a:r>
              <a:rPr lang="en-IN" dirty="0"/>
              <a:t>   name varchar(20),</a:t>
            </a:r>
          </a:p>
          <a:p>
            <a:r>
              <a:rPr lang="en-IN" dirty="0"/>
              <a:t>   </a:t>
            </a:r>
            <a:r>
              <a:rPr lang="en-IN" dirty="0" err="1"/>
              <a:t>date_of_birth</a:t>
            </a:r>
            <a:r>
              <a:rPr lang="en-IN" dirty="0"/>
              <a:t> date,</a:t>
            </a:r>
          </a:p>
          <a:p>
            <a:r>
              <a:rPr lang="en-IN" dirty="0"/>
              <a:t>   constraint </a:t>
            </a:r>
            <a:r>
              <a:rPr lang="en-IN" dirty="0" err="1"/>
              <a:t>ps_customer_id_pk</a:t>
            </a:r>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(1, 'martin@hnd.com', 'martin', </a:t>
            </a:r>
            <a:r>
              <a:rPr lang="en-IN" dirty="0" err="1"/>
              <a:t>sysdate</a:t>
            </a:r>
            <a:r>
              <a:rPr lang="en-IN" dirty="0"/>
              <a:t>()- interval 9136 day);</a:t>
            </a:r>
          </a:p>
          <a:p>
            <a:r>
              <a:rPr lang="en-IN" dirty="0"/>
              <a:t>commit;</a:t>
            </a:r>
          </a:p>
          <a:p>
            <a:r>
              <a:rPr lang="en-IN" dirty="0"/>
              <a:t>select * from customer;</a:t>
            </a:r>
          </a:p>
        </p:txBody>
      </p:sp>
      <p:sp>
        <p:nvSpPr>
          <p:cNvPr id="7" name="TextBox 6">
            <a:extLst>
              <a:ext uri="{FF2B5EF4-FFF2-40B4-BE49-F238E27FC236}">
                <a16:creationId xmlns:a16="http://schemas.microsoft.com/office/drawing/2014/main" id="{4D8818CA-7633-E5B9-7492-C0CEF014D53C}"/>
              </a:ext>
            </a:extLst>
          </p:cNvPr>
          <p:cNvSpPr txBox="1"/>
          <p:nvPr/>
        </p:nvSpPr>
        <p:spPr>
          <a:xfrm>
            <a:off x="408102" y="4987872"/>
            <a:ext cx="11375796" cy="707886"/>
          </a:xfrm>
          <a:prstGeom prst="rect">
            <a:avLst/>
          </a:prstGeom>
          <a:noFill/>
        </p:spPr>
        <p:txBody>
          <a:bodyPr wrap="square">
            <a:spAutoFit/>
          </a:bodyPr>
          <a:lstStyle/>
          <a:p>
            <a:r>
              <a:rPr lang="en-US" sz="2000" b="1" dirty="0">
                <a:solidFill>
                  <a:schemeClr val="tx1">
                    <a:lumMod val="65000"/>
                    <a:lumOff val="35000"/>
                  </a:schemeClr>
                </a:solidFill>
                <a:effectLst/>
              </a:rPr>
              <a:t>Step 3 : Configure the </a:t>
            </a:r>
            <a:r>
              <a:rPr lang="en-US" sz="2000" b="1" dirty="0" err="1">
                <a:solidFill>
                  <a:schemeClr val="tx1">
                    <a:lumMod val="65000"/>
                    <a:lumOff val="35000"/>
                  </a:schemeClr>
                </a:solidFill>
                <a:effectLst/>
              </a:rPr>
              <a:t>Datasource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Open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in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/main/resources folder and add following properties for MySQL:</a:t>
            </a:r>
          </a:p>
        </p:txBody>
      </p:sp>
    </p:spTree>
    <p:extLst>
      <p:ext uri="{BB962C8B-B14F-4D97-AF65-F5344CB8AC3E}">
        <p14:creationId xmlns:p14="http://schemas.microsoft.com/office/powerpoint/2010/main" val="317788861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D6652E-4E63-091E-095F-2EECBA64C84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D260868-0702-81FB-E753-42E162D2D59E}"/>
              </a:ext>
            </a:extLst>
          </p:cNvPr>
          <p:cNvSpPr>
            <a:spLocks noGrp="1"/>
          </p:cNvSpPr>
          <p:nvPr>
            <p:ph type="sldNum" sz="quarter" idx="12"/>
          </p:nvPr>
        </p:nvSpPr>
        <p:spPr/>
        <p:txBody>
          <a:bodyPr/>
          <a:lstStyle/>
          <a:p>
            <a:fld id="{4A777409-9C5A-4B07-8E32-19F22F7D558C}" type="slidenum">
              <a:rPr lang="en-IN" smtClean="0"/>
              <a:t>193</a:t>
            </a:fld>
            <a:endParaRPr lang="en-IN" dirty="0"/>
          </a:p>
        </p:txBody>
      </p:sp>
      <p:sp>
        <p:nvSpPr>
          <p:cNvPr id="5" name="TextBox 4">
            <a:extLst>
              <a:ext uri="{FF2B5EF4-FFF2-40B4-BE49-F238E27FC236}">
                <a16:creationId xmlns:a16="http://schemas.microsoft.com/office/drawing/2014/main" id="{5ECDA8D7-F35F-58BD-765C-B326F45B4108}"/>
              </a:ext>
            </a:extLst>
          </p:cNvPr>
          <p:cNvSpPr txBox="1"/>
          <p:nvPr/>
        </p:nvSpPr>
        <p:spPr>
          <a:xfrm>
            <a:off x="117834" y="1154685"/>
            <a:ext cx="11835354" cy="2585323"/>
          </a:xfrm>
          <a:prstGeom prst="rect">
            <a:avLst/>
          </a:prstGeom>
          <a:noFill/>
        </p:spPr>
        <p:txBody>
          <a:bodyPr wrap="square">
            <a:spAutoFit/>
          </a:bodyPr>
          <a:lstStyle/>
          <a:p>
            <a:r>
              <a:rPr lang="en-IN" dirty="0"/>
              <a:t>#MySQL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customer_db?createDatabaseIfNotExist</a:t>
            </a:r>
            <a:r>
              <a:rPr lang="en-IN" dirty="0"/>
              <a:t>=true</a:t>
            </a:r>
          </a:p>
          <a:p>
            <a:r>
              <a:rPr lang="en-IN" dirty="0" err="1"/>
              <a:t>spring.datasource.username</a:t>
            </a:r>
            <a:r>
              <a:rPr lang="en-IN" dirty="0"/>
              <a:t>=${</a:t>
            </a:r>
            <a:r>
              <a:rPr lang="en-IN" dirty="0" err="1"/>
              <a:t>dbusername</a:t>
            </a:r>
            <a:r>
              <a:rPr lang="en-IN" dirty="0"/>
              <a: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a:t>
            </a:r>
            <a:r>
              <a:rPr lang="en-IN" dirty="0" err="1"/>
              <a:t>dbpassword</a:t>
            </a:r>
            <a:r>
              <a:rPr lang="en-IN" dirty="0"/>
              <a: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3D18D7C6-A0F7-E452-142C-61F3D45FF967}"/>
              </a:ext>
            </a:extLst>
          </p:cNvPr>
          <p:cNvSpPr txBox="1"/>
          <p:nvPr/>
        </p:nvSpPr>
        <p:spPr>
          <a:xfrm>
            <a:off x="117834" y="3871762"/>
            <a:ext cx="12005036" cy="707886"/>
          </a:xfrm>
          <a:prstGeom prst="rect">
            <a:avLst/>
          </a:prstGeom>
          <a:noFill/>
        </p:spPr>
        <p:txBody>
          <a:bodyPr wrap="square">
            <a:spAutoFit/>
          </a:bodyPr>
          <a:lstStyle/>
          <a:p>
            <a:r>
              <a:rPr lang="en-US" sz="2000" b="1" dirty="0">
                <a:solidFill>
                  <a:schemeClr val="tx1">
                    <a:lumMod val="65000"/>
                    <a:lumOff val="35000"/>
                  </a:schemeClr>
                </a:solidFill>
                <a:effectLst/>
              </a:rPr>
              <a:t>Step 4: Create entity class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Create the following entity class in </a:t>
            </a:r>
            <a:r>
              <a:rPr lang="en-US" sz="2000" dirty="0" err="1">
                <a:solidFill>
                  <a:schemeClr val="tx1">
                    <a:lumMod val="65000"/>
                    <a:lumOff val="35000"/>
                  </a:schemeClr>
                </a:solidFill>
                <a:effectLst/>
              </a:rPr>
              <a:t>com.hnd.entity</a:t>
            </a:r>
            <a:r>
              <a:rPr lang="en-US" sz="2000" dirty="0">
                <a:solidFill>
                  <a:schemeClr val="tx1">
                    <a:lumMod val="65000"/>
                    <a:lumOff val="35000"/>
                  </a:schemeClr>
                </a:solidFill>
                <a:effectLst/>
              </a:rPr>
              <a:t> package:</a:t>
            </a:r>
          </a:p>
        </p:txBody>
      </p:sp>
      <p:sp>
        <p:nvSpPr>
          <p:cNvPr id="9" name="TextBox 8">
            <a:extLst>
              <a:ext uri="{FF2B5EF4-FFF2-40B4-BE49-F238E27FC236}">
                <a16:creationId xmlns:a16="http://schemas.microsoft.com/office/drawing/2014/main" id="{9A43B143-1812-44A9-C73E-04EAF9CE40D7}"/>
              </a:ext>
            </a:extLst>
          </p:cNvPr>
          <p:cNvSpPr txBox="1"/>
          <p:nvPr/>
        </p:nvSpPr>
        <p:spPr>
          <a:xfrm>
            <a:off x="199533" y="4579648"/>
            <a:ext cx="12074166" cy="2585323"/>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16210654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06C89C-C427-4606-E2EB-E8C3EE02BC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445182-140A-E5EE-5A82-04E06DB1ED01}"/>
              </a:ext>
            </a:extLst>
          </p:cNvPr>
          <p:cNvSpPr>
            <a:spLocks noGrp="1"/>
          </p:cNvSpPr>
          <p:nvPr>
            <p:ph type="sldNum" sz="quarter" idx="12"/>
          </p:nvPr>
        </p:nvSpPr>
        <p:spPr/>
        <p:txBody>
          <a:bodyPr/>
          <a:lstStyle/>
          <a:p>
            <a:fld id="{4A777409-9C5A-4B07-8E32-19F22F7D558C}" type="slidenum">
              <a:rPr lang="en-IN" smtClean="0"/>
              <a:t>194</a:t>
            </a:fld>
            <a:endParaRPr lang="en-IN" dirty="0"/>
          </a:p>
        </p:txBody>
      </p:sp>
      <p:sp>
        <p:nvSpPr>
          <p:cNvPr id="5" name="TextBox 4">
            <a:extLst>
              <a:ext uri="{FF2B5EF4-FFF2-40B4-BE49-F238E27FC236}">
                <a16:creationId xmlns:a16="http://schemas.microsoft.com/office/drawing/2014/main" id="{678F75FF-1C95-6894-4675-648E4CA88C0D}"/>
              </a:ext>
            </a:extLst>
          </p:cNvPr>
          <p:cNvSpPr txBox="1"/>
          <p:nvPr/>
        </p:nvSpPr>
        <p:spPr>
          <a:xfrm>
            <a:off x="424207" y="741477"/>
            <a:ext cx="12028602" cy="6463308"/>
          </a:xfrm>
          <a:prstGeom prst="rect">
            <a:avLst/>
          </a:prstGeom>
          <a:noFill/>
        </p:spPr>
        <p:txBody>
          <a:bodyPr wrap="square">
            <a:spAutoFit/>
          </a:bodyPr>
          <a:lstStyle/>
          <a:p>
            <a:r>
              <a:rPr lang="en-IN" dirty="0"/>
              <a:t>public Customer() {</a:t>
            </a:r>
          </a:p>
          <a:p>
            <a:r>
              <a:rPr lang="en-IN" dirty="0"/>
              <a:t>		super();</a:t>
            </a:r>
          </a:p>
          <a:p>
            <a:r>
              <a:rPr lang="en-IN" dirty="0"/>
              <a:t>	}</a:t>
            </a:r>
          </a:p>
          <a:p>
            <a:r>
              <a:rPr lang="en-IN" dirty="0"/>
              <a:t>	public Customer(Integer </a:t>
            </a:r>
            <a:r>
              <a:rPr lang="en-IN" dirty="0" err="1"/>
              <a:t>customerId</a:t>
            </a:r>
            <a:r>
              <a:rPr lang="en-IN" dirty="0"/>
              <a:t>, String </a:t>
            </a:r>
            <a:r>
              <a:rPr lang="en-IN" dirty="0" err="1"/>
              <a:t>emailId</a:t>
            </a:r>
            <a:r>
              <a:rPr lang="en-IN" dirty="0"/>
              <a:t>, String name, </a:t>
            </a:r>
            <a:r>
              <a:rPr lang="en-IN" dirty="0" err="1"/>
              <a:t>LocalDate</a:t>
            </a:r>
            <a:r>
              <a:rPr lang="en-IN" dirty="0"/>
              <a:t> </a:t>
            </a:r>
            <a:r>
              <a:rPr lang="en-IN" dirty="0" err="1"/>
              <a:t>dateOfBirth</a:t>
            </a:r>
            <a:r>
              <a:rPr lang="en-IN" dirty="0"/>
              <a:t>) {</a:t>
            </a:r>
          </a:p>
          <a:p>
            <a:r>
              <a:rPr lang="en-IN" dirty="0"/>
              <a:t>		super();</a:t>
            </a:r>
          </a:p>
          <a:p>
            <a:r>
              <a:rPr lang="en-IN" dirty="0"/>
              <a:t>		</a:t>
            </a:r>
            <a:r>
              <a:rPr lang="en-IN" dirty="0" err="1"/>
              <a:t>this.customerId</a:t>
            </a:r>
            <a:r>
              <a:rPr lang="en-IN" dirty="0"/>
              <a:t> = </a:t>
            </a:r>
            <a:r>
              <a:rPr lang="en-IN" dirty="0" err="1"/>
              <a:t>customerId</a:t>
            </a:r>
            <a:r>
              <a:rPr lang="en-IN" dirty="0"/>
              <a:t>;</a:t>
            </a:r>
          </a:p>
          <a:p>
            <a:r>
              <a:rPr lang="en-IN" dirty="0"/>
              <a:t>		</a:t>
            </a:r>
            <a:r>
              <a:rPr lang="en-IN" dirty="0" err="1"/>
              <a:t>this.emailId</a:t>
            </a:r>
            <a:r>
              <a:rPr lang="en-IN" dirty="0"/>
              <a:t> = </a:t>
            </a:r>
            <a:r>
              <a:rPr lang="en-IN" dirty="0" err="1"/>
              <a:t>emailId</a:t>
            </a:r>
            <a:r>
              <a:rPr lang="en-IN" dirty="0"/>
              <a:t>;</a:t>
            </a:r>
          </a:p>
          <a:p>
            <a:r>
              <a:rPr lang="en-IN" dirty="0"/>
              <a:t>		this.name = name;</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200621217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CE2CF6-6866-413B-A470-D119E2D56B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0BC1CB-6B0B-44BC-18A7-CC5FC7E53946}"/>
              </a:ext>
            </a:extLst>
          </p:cNvPr>
          <p:cNvSpPr>
            <a:spLocks noGrp="1"/>
          </p:cNvSpPr>
          <p:nvPr>
            <p:ph type="sldNum" sz="quarter" idx="12"/>
          </p:nvPr>
        </p:nvSpPr>
        <p:spPr/>
        <p:txBody>
          <a:bodyPr/>
          <a:lstStyle/>
          <a:p>
            <a:fld id="{4A777409-9C5A-4B07-8E32-19F22F7D558C}" type="slidenum">
              <a:rPr lang="en-IN" smtClean="0"/>
              <a:t>195</a:t>
            </a:fld>
            <a:endParaRPr lang="en-IN" dirty="0"/>
          </a:p>
        </p:txBody>
      </p:sp>
      <p:sp>
        <p:nvSpPr>
          <p:cNvPr id="5" name="TextBox 4">
            <a:extLst>
              <a:ext uri="{FF2B5EF4-FFF2-40B4-BE49-F238E27FC236}">
                <a16:creationId xmlns:a16="http://schemas.microsoft.com/office/drawing/2014/main" id="{DC7E9DE8-02E3-763B-C5D0-FF3C445A2BB9}"/>
              </a:ext>
            </a:extLst>
          </p:cNvPr>
          <p:cNvSpPr txBox="1"/>
          <p:nvPr/>
        </p:nvSpPr>
        <p:spPr>
          <a:xfrm>
            <a:off x="989814" y="581332"/>
            <a:ext cx="11811786" cy="5632311"/>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p:txBody>
      </p:sp>
    </p:spTree>
    <p:extLst>
      <p:ext uri="{BB962C8B-B14F-4D97-AF65-F5344CB8AC3E}">
        <p14:creationId xmlns:p14="http://schemas.microsoft.com/office/powerpoint/2010/main" val="285152001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EF42F2-A8E1-E0B1-6463-27005BE1CC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58AD9F-9F29-68F9-67ED-A6B64FBC0138}"/>
              </a:ext>
            </a:extLst>
          </p:cNvPr>
          <p:cNvSpPr>
            <a:spLocks noGrp="1"/>
          </p:cNvSpPr>
          <p:nvPr>
            <p:ph type="sldNum" sz="quarter" idx="12"/>
          </p:nvPr>
        </p:nvSpPr>
        <p:spPr/>
        <p:txBody>
          <a:bodyPr/>
          <a:lstStyle/>
          <a:p>
            <a:fld id="{4A777409-9C5A-4B07-8E32-19F22F7D558C}" type="slidenum">
              <a:rPr lang="en-IN" smtClean="0"/>
              <a:t>196</a:t>
            </a:fld>
            <a:endParaRPr lang="en-IN" dirty="0"/>
          </a:p>
        </p:txBody>
      </p:sp>
      <p:sp>
        <p:nvSpPr>
          <p:cNvPr id="5" name="TextBox 4">
            <a:extLst>
              <a:ext uri="{FF2B5EF4-FFF2-40B4-BE49-F238E27FC236}">
                <a16:creationId xmlns:a16="http://schemas.microsoft.com/office/drawing/2014/main" id="{038CFCDB-DA5A-B4FF-9880-B7C77B84D1B5}"/>
              </a:ext>
            </a:extLst>
          </p:cNvPr>
          <p:cNvSpPr txBox="1"/>
          <p:nvPr/>
        </p:nvSpPr>
        <p:spPr>
          <a:xfrm>
            <a:off x="696799" y="783490"/>
            <a:ext cx="11495202" cy="5755422"/>
          </a:xfrm>
          <a:prstGeom prst="rect">
            <a:avLst/>
          </a:prstGeom>
          <a:noFill/>
        </p:spPr>
        <p:txBody>
          <a:bodyPr wrap="square">
            <a:spAutoFit/>
          </a:bodyPr>
          <a:lstStyle/>
          <a:p>
            <a:r>
              <a:rPr lang="en-IN" sz="1600" dirty="0"/>
              <a:t>@Override</a:t>
            </a:r>
          </a:p>
          <a:p>
            <a:r>
              <a:rPr lang="en-IN" sz="1600" dirty="0"/>
              <a:t>	public </a:t>
            </a:r>
            <a:r>
              <a:rPr lang="en-IN" sz="1600" dirty="0" err="1"/>
              <a:t>boolean</a:t>
            </a:r>
            <a:r>
              <a:rPr lang="en-IN" sz="1600" dirty="0"/>
              <a:t> equals(Object </a:t>
            </a:r>
            <a:r>
              <a:rPr lang="en-IN" sz="1600" dirty="0" err="1"/>
              <a:t>obj</a:t>
            </a:r>
            <a:r>
              <a:rPr lang="en-IN" sz="1600" dirty="0"/>
              <a:t>) {</a:t>
            </a:r>
          </a:p>
          <a:p>
            <a:r>
              <a:rPr lang="en-IN" sz="1600" dirty="0"/>
              <a:t>		if (this == </a:t>
            </a:r>
            <a:r>
              <a:rPr lang="en-IN" sz="1600" dirty="0" err="1"/>
              <a:t>obj</a:t>
            </a:r>
            <a:r>
              <a:rPr lang="en-IN" sz="1600" dirty="0"/>
              <a:t>)</a:t>
            </a:r>
          </a:p>
          <a:p>
            <a:r>
              <a:rPr lang="en-IN" sz="1600" dirty="0"/>
              <a:t>			return true;</a:t>
            </a:r>
          </a:p>
          <a:p>
            <a:r>
              <a:rPr lang="en-IN" sz="1600" dirty="0"/>
              <a:t>		if (</a:t>
            </a:r>
            <a:r>
              <a:rPr lang="en-IN" sz="1600" dirty="0" err="1"/>
              <a:t>obj</a:t>
            </a:r>
            <a:r>
              <a:rPr lang="en-IN" sz="1600" dirty="0"/>
              <a:t> == null)</a:t>
            </a:r>
          </a:p>
          <a:p>
            <a:r>
              <a:rPr lang="en-IN" sz="1600" dirty="0"/>
              <a:t>			return false;</a:t>
            </a:r>
          </a:p>
          <a:p>
            <a:r>
              <a:rPr lang="en-IN" sz="1600" dirty="0"/>
              <a:t>		if (</a:t>
            </a:r>
            <a:r>
              <a:rPr lang="en-IN" sz="1600" dirty="0" err="1"/>
              <a:t>getClass</a:t>
            </a:r>
            <a:r>
              <a:rPr lang="en-IN" sz="1600" dirty="0"/>
              <a:t>() != </a:t>
            </a:r>
            <a:r>
              <a:rPr lang="en-IN" sz="1600" dirty="0" err="1"/>
              <a:t>obj.getClass</a:t>
            </a:r>
            <a:r>
              <a:rPr lang="en-IN" sz="1600" dirty="0"/>
              <a:t>())</a:t>
            </a:r>
          </a:p>
          <a:p>
            <a:r>
              <a:rPr lang="en-IN" sz="1600" dirty="0"/>
              <a:t>			return false;</a:t>
            </a:r>
          </a:p>
          <a:p>
            <a:r>
              <a:rPr lang="en-IN" sz="1600" dirty="0"/>
              <a:t>		Customer other = (Customer) </a:t>
            </a:r>
            <a:r>
              <a:rPr lang="en-IN" sz="1600" dirty="0" err="1"/>
              <a:t>obj</a:t>
            </a:r>
            <a:r>
              <a:rPr lang="en-IN" sz="1600" dirty="0"/>
              <a:t>;</a:t>
            </a:r>
          </a:p>
          <a:p>
            <a:r>
              <a:rPr lang="en-IN" sz="1600" dirty="0"/>
              <a:t>		if (</a:t>
            </a:r>
            <a:r>
              <a:rPr lang="en-IN" sz="1600" dirty="0" err="1"/>
              <a:t>this.getCustomerId</a:t>
            </a:r>
            <a:r>
              <a:rPr lang="en-IN" sz="1600" dirty="0"/>
              <a:t>() == null) {</a:t>
            </a:r>
          </a:p>
          <a:p>
            <a:r>
              <a:rPr lang="en-IN" sz="1600" dirty="0"/>
              <a:t>			if (</a:t>
            </a:r>
            <a:r>
              <a:rPr lang="en-IN" sz="1600" dirty="0" err="1"/>
              <a:t>other.getCustomerId</a:t>
            </a:r>
            <a:r>
              <a:rPr lang="en-IN" sz="1600" dirty="0"/>
              <a:t>() != null)</a:t>
            </a:r>
          </a:p>
          <a:p>
            <a:r>
              <a:rPr lang="en-IN" sz="1600" dirty="0"/>
              <a:t>				return false;</a:t>
            </a:r>
          </a:p>
          <a:p>
            <a:r>
              <a:rPr lang="en-IN" sz="1600" dirty="0"/>
              <a:t>		} </a:t>
            </a:r>
          </a:p>
          <a:p>
            <a:r>
              <a:rPr lang="en-IN" sz="1600" dirty="0"/>
              <a:t>		else if (!</a:t>
            </a:r>
            <a:r>
              <a:rPr lang="en-IN" sz="1600" dirty="0" err="1"/>
              <a:t>this.getCustomerId</a:t>
            </a:r>
            <a:r>
              <a:rPr lang="en-IN" sz="1600" dirty="0"/>
              <a:t>().equals(</a:t>
            </a:r>
            <a:r>
              <a:rPr lang="en-IN" sz="1600" dirty="0" err="1"/>
              <a:t>other.getCustomerId</a:t>
            </a:r>
            <a:r>
              <a:rPr lang="en-IN" sz="1600" dirty="0"/>
              <a:t>()))</a:t>
            </a:r>
          </a:p>
          <a:p>
            <a:r>
              <a:rPr lang="en-IN" sz="1600" dirty="0"/>
              <a:t>			return false;</a:t>
            </a:r>
          </a:p>
          <a:p>
            <a:r>
              <a:rPr lang="en-IN" sz="1600" dirty="0"/>
              <a:t>		return true;</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"Customer [</a:t>
            </a:r>
            <a:r>
              <a:rPr lang="en-IN" sz="1600" dirty="0" err="1"/>
              <a:t>customerId</a:t>
            </a:r>
            <a:r>
              <a:rPr lang="en-IN" sz="1600" dirty="0"/>
              <a:t>=" + </a:t>
            </a:r>
            <a:r>
              <a:rPr lang="en-IN" sz="1600" dirty="0" err="1"/>
              <a:t>customerId</a:t>
            </a:r>
            <a:r>
              <a:rPr lang="en-IN" sz="1600" dirty="0"/>
              <a:t> + ", </a:t>
            </a:r>
            <a:r>
              <a:rPr lang="en-IN" sz="1600" dirty="0" err="1"/>
              <a:t>emailId</a:t>
            </a:r>
            <a:r>
              <a:rPr lang="en-IN" sz="1600" dirty="0"/>
              <a:t>=" + </a:t>
            </a:r>
            <a:r>
              <a:rPr lang="en-IN" sz="1600" dirty="0" err="1"/>
              <a:t>emailId</a:t>
            </a:r>
            <a:r>
              <a:rPr lang="en-IN" sz="1600" dirty="0"/>
              <a:t> + ", name=" + name + ", </a:t>
            </a:r>
            <a:r>
              <a:rPr lang="en-IN" sz="1600" dirty="0" err="1"/>
              <a:t>dateOfBirth</a:t>
            </a:r>
            <a:r>
              <a:rPr lang="en-IN" sz="1600" dirty="0"/>
              <a:t>="</a:t>
            </a:r>
          </a:p>
          <a:p>
            <a:r>
              <a:rPr lang="en-IN" sz="1600" dirty="0"/>
              <a:t>				+ </a:t>
            </a:r>
            <a:r>
              <a:rPr lang="en-IN" sz="1600" dirty="0" err="1"/>
              <a:t>dateOfBirth</a:t>
            </a:r>
            <a:r>
              <a:rPr lang="en-IN" sz="1600" dirty="0"/>
              <a:t> + "]";</a:t>
            </a:r>
          </a:p>
          <a:p>
            <a:r>
              <a:rPr lang="en-IN" sz="1600" dirty="0"/>
              <a:t>	}</a:t>
            </a:r>
          </a:p>
          <a:p>
            <a:r>
              <a:rPr lang="en-IN" sz="1600" dirty="0"/>
              <a:t>}</a:t>
            </a:r>
          </a:p>
        </p:txBody>
      </p:sp>
    </p:spTree>
    <p:extLst>
      <p:ext uri="{BB962C8B-B14F-4D97-AF65-F5344CB8AC3E}">
        <p14:creationId xmlns:p14="http://schemas.microsoft.com/office/powerpoint/2010/main" val="381857833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DFE80F-EAEB-4BF4-2471-96A676C9BA4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147CD9-5C5D-811F-0D53-7DAAD23A60CF}"/>
              </a:ext>
            </a:extLst>
          </p:cNvPr>
          <p:cNvSpPr>
            <a:spLocks noGrp="1"/>
          </p:cNvSpPr>
          <p:nvPr>
            <p:ph type="sldNum" sz="quarter" idx="12"/>
          </p:nvPr>
        </p:nvSpPr>
        <p:spPr/>
        <p:txBody>
          <a:bodyPr/>
          <a:lstStyle/>
          <a:p>
            <a:fld id="{4A777409-9C5A-4B07-8E32-19F22F7D558C}" type="slidenum">
              <a:rPr lang="en-IN" smtClean="0"/>
              <a:t>197</a:t>
            </a:fld>
            <a:endParaRPr lang="en-IN" dirty="0"/>
          </a:p>
        </p:txBody>
      </p:sp>
      <p:sp>
        <p:nvSpPr>
          <p:cNvPr id="5" name="TextBox 4">
            <a:extLst>
              <a:ext uri="{FF2B5EF4-FFF2-40B4-BE49-F238E27FC236}">
                <a16:creationId xmlns:a16="http://schemas.microsoft.com/office/drawing/2014/main" id="{310AC8E6-6EE1-44FF-8656-39888CA34BE3}"/>
              </a:ext>
            </a:extLst>
          </p:cNvPr>
          <p:cNvSpPr txBox="1"/>
          <p:nvPr/>
        </p:nvSpPr>
        <p:spPr>
          <a:xfrm>
            <a:off x="989029" y="553527"/>
            <a:ext cx="9719820" cy="707886"/>
          </a:xfrm>
          <a:prstGeom prst="rect">
            <a:avLst/>
          </a:prstGeom>
          <a:noFill/>
        </p:spPr>
        <p:txBody>
          <a:bodyPr wrap="square">
            <a:spAutoFit/>
          </a:bodyPr>
          <a:lstStyle/>
          <a:p>
            <a:r>
              <a:rPr lang="en-US" sz="2000" b="1" dirty="0">
                <a:solidFill>
                  <a:schemeClr val="tx1">
                    <a:lumMod val="65000"/>
                    <a:lumOff val="35000"/>
                  </a:schemeClr>
                </a:solidFill>
                <a:effectLst/>
              </a:rPr>
              <a:t>Step 5: Create repository interface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Create the following repository in </a:t>
            </a:r>
            <a:r>
              <a:rPr lang="en-US" sz="2000" dirty="0" err="1">
                <a:solidFill>
                  <a:schemeClr val="tx1">
                    <a:lumMod val="65000"/>
                    <a:lumOff val="35000"/>
                  </a:schemeClr>
                </a:solidFill>
                <a:effectLst/>
              </a:rPr>
              <a:t>com.hnd.repository</a:t>
            </a:r>
            <a:r>
              <a:rPr lang="en-US" sz="2000" dirty="0">
                <a:solidFill>
                  <a:schemeClr val="tx1">
                    <a:lumMod val="65000"/>
                    <a:lumOff val="35000"/>
                  </a:schemeClr>
                </a:solidFill>
                <a:effectLst/>
              </a:rPr>
              <a:t> package:</a:t>
            </a:r>
          </a:p>
        </p:txBody>
      </p:sp>
      <p:sp>
        <p:nvSpPr>
          <p:cNvPr id="7" name="TextBox 6">
            <a:extLst>
              <a:ext uri="{FF2B5EF4-FFF2-40B4-BE49-F238E27FC236}">
                <a16:creationId xmlns:a16="http://schemas.microsoft.com/office/drawing/2014/main" id="{B78F14A7-EE59-6BF9-1CC7-CD743D58BADD}"/>
              </a:ext>
            </a:extLst>
          </p:cNvPr>
          <p:cNvSpPr txBox="1"/>
          <p:nvPr/>
        </p:nvSpPr>
        <p:spPr>
          <a:xfrm>
            <a:off x="306370" y="1470111"/>
            <a:ext cx="11411148"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org.springframework.data.repository.CrudRepository</a:t>
            </a:r>
            <a:r>
              <a:rPr lang="en-IN" dirty="0"/>
              <a:t>;</a:t>
            </a:r>
          </a:p>
          <a:p>
            <a:r>
              <a:rPr lang="en-IN" dirty="0"/>
              <a:t>import </a:t>
            </a:r>
            <a:r>
              <a:rPr lang="en-IN" dirty="0" err="1"/>
              <a:t>com.hnd.entity.CustomerEntity</a:t>
            </a:r>
            <a:r>
              <a:rPr lang="en-IN" dirty="0"/>
              <a:t>;</a:t>
            </a:r>
          </a:p>
          <a:p>
            <a:r>
              <a:rPr lang="en-IN" dirty="0"/>
              <a:t>public interface </a:t>
            </a:r>
            <a:r>
              <a:rPr lang="en-IN" dirty="0" err="1"/>
              <a:t>CustomerRespository</a:t>
            </a:r>
            <a:r>
              <a:rPr lang="en-IN" dirty="0"/>
              <a:t> extends </a:t>
            </a:r>
            <a:r>
              <a:rPr lang="en-IN" dirty="0" err="1"/>
              <a:t>CrudRepository</a:t>
            </a:r>
            <a:r>
              <a:rPr lang="en-IN" dirty="0"/>
              <a:t>&lt;Customer, Integer&gt;{</a:t>
            </a:r>
          </a:p>
          <a:p>
            <a:r>
              <a:rPr lang="en-IN" dirty="0"/>
              <a:t>}</a:t>
            </a:r>
          </a:p>
        </p:txBody>
      </p:sp>
      <p:sp>
        <p:nvSpPr>
          <p:cNvPr id="9" name="TextBox 8">
            <a:extLst>
              <a:ext uri="{FF2B5EF4-FFF2-40B4-BE49-F238E27FC236}">
                <a16:creationId xmlns:a16="http://schemas.microsoft.com/office/drawing/2014/main" id="{A8F8CA52-7E49-57F1-5190-5F667F5C68F9}"/>
              </a:ext>
            </a:extLst>
          </p:cNvPr>
          <p:cNvSpPr txBox="1"/>
          <p:nvPr/>
        </p:nvSpPr>
        <p:spPr>
          <a:xfrm>
            <a:off x="989029" y="3075057"/>
            <a:ext cx="10210014" cy="707886"/>
          </a:xfrm>
          <a:prstGeom prst="rect">
            <a:avLst/>
          </a:prstGeom>
          <a:noFill/>
        </p:spPr>
        <p:txBody>
          <a:bodyPr wrap="square">
            <a:spAutoFit/>
          </a:bodyPr>
          <a:lstStyle/>
          <a:p>
            <a:r>
              <a:rPr lang="en-US" sz="2000" b="1" dirty="0">
                <a:solidFill>
                  <a:schemeClr val="tx1">
                    <a:lumMod val="65000"/>
                    <a:lumOff val="35000"/>
                  </a:schemeClr>
                </a:solidFill>
                <a:effectLst/>
              </a:rPr>
              <a:t>Step 6: Modify the application class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Modify the application class as follows:</a:t>
            </a:r>
          </a:p>
        </p:txBody>
      </p:sp>
      <p:sp>
        <p:nvSpPr>
          <p:cNvPr id="11" name="TextBox 10">
            <a:extLst>
              <a:ext uri="{FF2B5EF4-FFF2-40B4-BE49-F238E27FC236}">
                <a16:creationId xmlns:a16="http://schemas.microsoft.com/office/drawing/2014/main" id="{505FE474-97CC-F737-3E12-441199C735E8}"/>
              </a:ext>
            </a:extLst>
          </p:cNvPr>
          <p:cNvSpPr txBox="1"/>
          <p:nvPr/>
        </p:nvSpPr>
        <p:spPr>
          <a:xfrm>
            <a:off x="226243" y="3782943"/>
            <a:ext cx="12192000" cy="3416320"/>
          </a:xfrm>
          <a:prstGeom prst="rect">
            <a:avLst/>
          </a:prstGeom>
          <a:noFill/>
        </p:spPr>
        <p:txBody>
          <a:bodyPr wrap="square">
            <a:spAutoFit/>
          </a:bodyPr>
          <a:lstStyle/>
          <a:p>
            <a:r>
              <a:rPr lang="en-IN" dirty="0"/>
              <a:t>@SpringBootApplication</a:t>
            </a:r>
          </a:p>
          <a:p>
            <a:r>
              <a:rPr lang="en-IN" dirty="0"/>
              <a:t>public class </a:t>
            </a:r>
            <a:r>
              <a:rPr lang="en-IN" dirty="0" err="1"/>
              <a:t>DemoSpringDataApplication</a:t>
            </a:r>
            <a:r>
              <a:rPr lang="en-IN" dirty="0"/>
              <a:t> implements </a:t>
            </a:r>
            <a:r>
              <a:rPr lang="en-IN" dirty="0" err="1"/>
              <a:t>CommandLineRunner</a:t>
            </a:r>
            <a:r>
              <a:rPr lang="en-IN" dirty="0"/>
              <a:t> {</a:t>
            </a:r>
          </a:p>
          <a:p>
            <a:r>
              <a:rPr lang="en-IN" dirty="0"/>
              <a:t>	private static final Log LOGGER = </a:t>
            </a:r>
            <a:r>
              <a:rPr lang="en-IN" dirty="0" err="1"/>
              <a:t>LogFactory.getLog</a:t>
            </a:r>
            <a:r>
              <a:rPr lang="en-IN" dirty="0"/>
              <a:t>(</a:t>
            </a:r>
            <a:r>
              <a:rPr lang="en-IN" dirty="0" err="1"/>
              <a:t>DemoSpringDataApplication.class</a:t>
            </a:r>
            <a:r>
              <a:rPr lang="en-IN" dirty="0"/>
              <a:t>);</a:t>
            </a:r>
          </a:p>
          <a:p>
            <a:r>
              <a:rPr lang="en-IN" dirty="0"/>
              <a:t>	@Autowired</a:t>
            </a:r>
          </a:p>
          <a:p>
            <a:r>
              <a:rPr lang="en-IN" dirty="0"/>
              <a:t>	</a:t>
            </a:r>
            <a:r>
              <a:rPr lang="en-IN" dirty="0" err="1"/>
              <a:t>CustomerRespository</a:t>
            </a:r>
            <a:r>
              <a:rPr lang="en-IN" dirty="0"/>
              <a:t> </a:t>
            </a:r>
            <a:r>
              <a:rPr lang="en-IN" dirty="0" err="1"/>
              <a:t>customerRepository</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DemoSpringDataApplication.class</a:t>
            </a:r>
            <a:r>
              <a:rPr lang="en-IN" dirty="0"/>
              <a:t>, </a:t>
            </a:r>
            <a:r>
              <a:rPr lang="en-IN" dirty="0" err="1"/>
              <a:t>args</a:t>
            </a:r>
            <a:r>
              <a:rPr lang="en-IN" dirty="0"/>
              <a:t>);</a:t>
            </a:r>
          </a:p>
          <a:p>
            <a:r>
              <a:rPr lang="en-IN" dirty="0"/>
              <a:t>	}</a:t>
            </a:r>
          </a:p>
          <a:p>
            <a:r>
              <a:rPr lang="en-IN" dirty="0"/>
              <a:t>	public void run(String... </a:t>
            </a:r>
            <a:r>
              <a:rPr lang="en-IN" dirty="0" err="1"/>
              <a:t>args</a:t>
            </a:r>
            <a:r>
              <a:rPr lang="en-IN" dirty="0"/>
              <a:t>) throws Exception {</a:t>
            </a:r>
          </a:p>
          <a:p>
            <a:r>
              <a:rPr lang="en-IN" dirty="0"/>
              <a:t>		Customer customer1 = new Customer(2, "monica@hnd.com", "Monica", </a:t>
            </a:r>
            <a:r>
              <a:rPr lang="en-IN" dirty="0" err="1"/>
              <a:t>LocalDate.of</a:t>
            </a:r>
            <a:r>
              <a:rPr lang="en-IN" dirty="0"/>
              <a:t>(1987, 4, 2));</a:t>
            </a:r>
          </a:p>
          <a:p>
            <a:r>
              <a:rPr lang="en-IN" dirty="0"/>
              <a:t>		Customer customer2 = new Customer(3, "allen@hnd.com", "Allen", </a:t>
            </a:r>
            <a:r>
              <a:rPr lang="en-IN" dirty="0" err="1"/>
              <a:t>LocalDate.of</a:t>
            </a:r>
            <a:r>
              <a:rPr lang="en-IN" dirty="0"/>
              <a:t>(1980, 4, 2));</a:t>
            </a:r>
          </a:p>
          <a:p>
            <a:r>
              <a:rPr lang="en-IN" dirty="0"/>
              <a:t>		</a:t>
            </a:r>
          </a:p>
        </p:txBody>
      </p:sp>
    </p:spTree>
    <p:extLst>
      <p:ext uri="{BB962C8B-B14F-4D97-AF65-F5344CB8AC3E}">
        <p14:creationId xmlns:p14="http://schemas.microsoft.com/office/powerpoint/2010/main" val="327123896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8E4C70-EEB5-EF95-93E2-68E9B723CEF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F48D224-6E70-CA2A-BC0B-F639A309DCA3}"/>
              </a:ext>
            </a:extLst>
          </p:cNvPr>
          <p:cNvSpPr>
            <a:spLocks noGrp="1"/>
          </p:cNvSpPr>
          <p:nvPr>
            <p:ph type="sldNum" sz="quarter" idx="12"/>
          </p:nvPr>
        </p:nvSpPr>
        <p:spPr/>
        <p:txBody>
          <a:bodyPr/>
          <a:lstStyle/>
          <a:p>
            <a:fld id="{4A777409-9C5A-4B07-8E32-19F22F7D558C}" type="slidenum">
              <a:rPr lang="en-IN" smtClean="0"/>
              <a:t>198</a:t>
            </a:fld>
            <a:endParaRPr lang="en-IN" dirty="0"/>
          </a:p>
        </p:txBody>
      </p:sp>
      <p:sp>
        <p:nvSpPr>
          <p:cNvPr id="5" name="TextBox 4">
            <a:extLst>
              <a:ext uri="{FF2B5EF4-FFF2-40B4-BE49-F238E27FC236}">
                <a16:creationId xmlns:a16="http://schemas.microsoft.com/office/drawing/2014/main" id="{0AB1DF15-C685-8129-716B-DDFA4CD4B517}"/>
              </a:ext>
            </a:extLst>
          </p:cNvPr>
          <p:cNvSpPr txBox="1"/>
          <p:nvPr/>
        </p:nvSpPr>
        <p:spPr>
          <a:xfrm>
            <a:off x="532613" y="963331"/>
            <a:ext cx="11392293" cy="4247317"/>
          </a:xfrm>
          <a:prstGeom prst="rect">
            <a:avLst/>
          </a:prstGeom>
          <a:noFill/>
        </p:spPr>
        <p:txBody>
          <a:bodyPr wrap="square">
            <a:spAutoFit/>
          </a:bodyPr>
          <a:lstStyle/>
          <a:p>
            <a:r>
              <a:rPr lang="en-IN" dirty="0"/>
              <a:t>// save customers</a:t>
            </a:r>
          </a:p>
          <a:p>
            <a:r>
              <a:rPr lang="en-IN" dirty="0"/>
              <a:t>		</a:t>
            </a:r>
            <a:r>
              <a:rPr lang="en-IN" dirty="0" err="1"/>
              <a:t>customerRepository.save</a:t>
            </a:r>
            <a:r>
              <a:rPr lang="en-IN" dirty="0"/>
              <a:t>(customer1);</a:t>
            </a:r>
          </a:p>
          <a:p>
            <a:r>
              <a:rPr lang="en-IN" dirty="0"/>
              <a:t>		</a:t>
            </a:r>
            <a:r>
              <a:rPr lang="en-IN" dirty="0" err="1"/>
              <a:t>customerRepository.save</a:t>
            </a:r>
            <a:r>
              <a:rPr lang="en-IN" dirty="0"/>
              <a:t>(customer2);</a:t>
            </a:r>
          </a:p>
          <a:p>
            <a:r>
              <a:rPr lang="en-IN" dirty="0"/>
              <a:t>		// fetch customer by id</a:t>
            </a:r>
          </a:p>
          <a:p>
            <a:r>
              <a:rPr lang="en-IN" dirty="0"/>
              <a:t>		LOGGER.info("Customer fetched by </a:t>
            </a:r>
            <a:r>
              <a:rPr lang="en-IN" dirty="0" err="1"/>
              <a:t>findById</a:t>
            </a:r>
            <a:r>
              <a:rPr lang="en-IN" dirty="0"/>
              <a:t>(1)");</a:t>
            </a:r>
          </a:p>
          <a:p>
            <a:r>
              <a:rPr lang="en-IN" dirty="0"/>
              <a:t>		LOGGER.info("-------------------------------");</a:t>
            </a:r>
          </a:p>
          <a:p>
            <a:r>
              <a:rPr lang="en-IN" dirty="0"/>
              <a:t>		Customer customer3 = </a:t>
            </a:r>
            <a:r>
              <a:rPr lang="en-IN" dirty="0" err="1"/>
              <a:t>customerRepository.findById</a:t>
            </a:r>
            <a:r>
              <a:rPr lang="en-IN" dirty="0"/>
              <a:t>(1).get();</a:t>
            </a:r>
          </a:p>
          <a:p>
            <a:r>
              <a:rPr lang="en-IN" dirty="0"/>
              <a:t>		LOGGER.info(customer3);</a:t>
            </a:r>
          </a:p>
          <a:p>
            <a:r>
              <a:rPr lang="en-IN" dirty="0"/>
              <a:t>		// fetching all customers</a:t>
            </a:r>
          </a:p>
          <a:p>
            <a:r>
              <a:rPr lang="en-IN" dirty="0"/>
              <a:t>		LOGGER.info("Customers fetched by </a:t>
            </a:r>
            <a:r>
              <a:rPr lang="en-IN" dirty="0" err="1"/>
              <a:t>findAll</a:t>
            </a:r>
            <a:r>
              <a:rPr lang="en-IN" dirty="0"/>
              <a:t>()");</a:t>
            </a:r>
          </a:p>
          <a:p>
            <a:r>
              <a:rPr lang="en-IN" dirty="0"/>
              <a:t>		LOGGER.info("-------------------------------");</a:t>
            </a:r>
          </a:p>
          <a:p>
            <a:r>
              <a:rPr lang="en-IN" dirty="0"/>
              <a:t>		</a:t>
            </a:r>
            <a:r>
              <a:rPr lang="en-IN" dirty="0" err="1"/>
              <a:t>Iterable</a:t>
            </a:r>
            <a:r>
              <a:rPr lang="en-IN" dirty="0"/>
              <a:t>&lt;Customer&gt; customers = </a:t>
            </a:r>
            <a:r>
              <a:rPr lang="en-IN" dirty="0" err="1"/>
              <a:t>customerRepository.findAll</a:t>
            </a:r>
            <a:r>
              <a:rPr lang="en-IN" dirty="0"/>
              <a:t>();</a:t>
            </a:r>
          </a:p>
          <a:p>
            <a:r>
              <a:rPr lang="en-IN" dirty="0"/>
              <a:t>		</a:t>
            </a:r>
            <a:r>
              <a:rPr lang="en-IN" dirty="0" err="1"/>
              <a:t>customers.forEach</a:t>
            </a:r>
            <a:r>
              <a:rPr lang="en-IN" dirty="0"/>
              <a:t>(LOGGER::info);</a:t>
            </a:r>
          </a:p>
          <a:p>
            <a:r>
              <a:rPr lang="en-IN" dirty="0"/>
              <a:t>	}</a:t>
            </a:r>
          </a:p>
          <a:p>
            <a:r>
              <a:rPr lang="en-IN" dirty="0"/>
              <a:t>}</a:t>
            </a:r>
          </a:p>
        </p:txBody>
      </p:sp>
    </p:spTree>
    <p:extLst>
      <p:ext uri="{BB962C8B-B14F-4D97-AF65-F5344CB8AC3E}">
        <p14:creationId xmlns:p14="http://schemas.microsoft.com/office/powerpoint/2010/main" val="401972432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33A380-EE2F-A040-D2A4-17B66E50CFB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2ECE718-F8F7-7C80-7EFD-61DAF8FD4AFE}"/>
              </a:ext>
            </a:extLst>
          </p:cNvPr>
          <p:cNvSpPr>
            <a:spLocks noGrp="1"/>
          </p:cNvSpPr>
          <p:nvPr>
            <p:ph type="sldNum" sz="quarter" idx="12"/>
          </p:nvPr>
        </p:nvSpPr>
        <p:spPr/>
        <p:txBody>
          <a:bodyPr/>
          <a:lstStyle/>
          <a:p>
            <a:fld id="{4A777409-9C5A-4B07-8E32-19F22F7D558C}" type="slidenum">
              <a:rPr lang="en-IN" smtClean="0"/>
              <a:t>199</a:t>
            </a:fld>
            <a:endParaRPr lang="en-IN" dirty="0"/>
          </a:p>
        </p:txBody>
      </p:sp>
      <p:sp>
        <p:nvSpPr>
          <p:cNvPr id="5" name="TextBox 4">
            <a:extLst>
              <a:ext uri="{FF2B5EF4-FFF2-40B4-BE49-F238E27FC236}">
                <a16:creationId xmlns:a16="http://schemas.microsoft.com/office/drawing/2014/main" id="{8ACB0FCB-C7D7-0389-DEE9-D8DEED2648DC}"/>
              </a:ext>
            </a:extLst>
          </p:cNvPr>
          <p:cNvSpPr txBox="1"/>
          <p:nvPr/>
        </p:nvSpPr>
        <p:spPr>
          <a:xfrm>
            <a:off x="989028" y="735538"/>
            <a:ext cx="10364771" cy="707886"/>
          </a:xfrm>
          <a:prstGeom prst="rect">
            <a:avLst/>
          </a:prstGeom>
          <a:noFill/>
        </p:spPr>
        <p:txBody>
          <a:bodyPr wrap="square">
            <a:spAutoFit/>
          </a:bodyPr>
          <a:lstStyle/>
          <a:p>
            <a:r>
              <a:rPr lang="en-US" sz="2000" b="1" dirty="0">
                <a:solidFill>
                  <a:schemeClr val="tx1">
                    <a:lumMod val="65000"/>
                    <a:lumOff val="35000"/>
                  </a:schemeClr>
                </a:solidFill>
                <a:effectLst/>
              </a:rPr>
              <a:t>Step 8: Execute the application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After executing your application, you should see the output as shown below:</a:t>
            </a:r>
          </a:p>
        </p:txBody>
      </p:sp>
      <p:pic>
        <p:nvPicPr>
          <p:cNvPr id="7" name="Picture 6">
            <a:extLst>
              <a:ext uri="{FF2B5EF4-FFF2-40B4-BE49-F238E27FC236}">
                <a16:creationId xmlns:a16="http://schemas.microsoft.com/office/drawing/2014/main" id="{78B1F1DC-436A-9329-5518-CF427BC96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8037" y="1732479"/>
            <a:ext cx="7060676" cy="1781362"/>
          </a:xfrm>
          <a:prstGeom prst="rect">
            <a:avLst/>
          </a:prstGeom>
        </p:spPr>
      </p:pic>
      <p:sp>
        <p:nvSpPr>
          <p:cNvPr id="9" name="TextBox 8">
            <a:extLst>
              <a:ext uri="{FF2B5EF4-FFF2-40B4-BE49-F238E27FC236}">
                <a16:creationId xmlns:a16="http://schemas.microsoft.com/office/drawing/2014/main" id="{9ED6E07D-877D-6A86-FA1B-77D7DA08B63D}"/>
              </a:ext>
            </a:extLst>
          </p:cNvPr>
          <p:cNvSpPr txBox="1"/>
          <p:nvPr/>
        </p:nvSpPr>
        <p:spPr>
          <a:xfrm>
            <a:off x="1081332" y="3885823"/>
            <a:ext cx="10180162" cy="400110"/>
          </a:xfrm>
          <a:prstGeom prst="rect">
            <a:avLst/>
          </a:prstGeom>
          <a:noFill/>
        </p:spPr>
        <p:txBody>
          <a:bodyPr wrap="square">
            <a:spAutoFit/>
          </a:bodyPr>
          <a:lstStyle/>
          <a:p>
            <a:r>
              <a:rPr lang="en-US" sz="2000" dirty="0">
                <a:solidFill>
                  <a:schemeClr val="tx1">
                    <a:lumMod val="65000"/>
                    <a:lumOff val="35000"/>
                  </a:schemeClr>
                </a:solidFill>
              </a:rPr>
              <a:t>In this demo, you have seen how to use Spring Data for interacting with relational database.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3835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20F9-D416-D7A6-C840-1DDDDE75BEE6}"/>
              </a:ext>
            </a:extLst>
          </p:cNvPr>
          <p:cNvSpPr>
            <a:spLocks noGrp="1"/>
          </p:cNvSpPr>
          <p:nvPr>
            <p:ph type="title"/>
          </p:nvPr>
        </p:nvSpPr>
        <p:spPr>
          <a:xfrm>
            <a:off x="772212" y="681037"/>
            <a:ext cx="10515600" cy="1325563"/>
          </a:xfrm>
        </p:spPr>
        <p:txBody>
          <a:bodyPr/>
          <a:lstStyle/>
          <a:p>
            <a:pPr algn="ctr"/>
            <a:r>
              <a:rPr lang="en-IN" b="1" dirty="0"/>
              <a:t>Introduction to Persistence Layer</a:t>
            </a:r>
            <a:br>
              <a:rPr lang="en-IN" b="1" dirty="0"/>
            </a:br>
            <a:endParaRPr lang="en-IN" dirty="0"/>
          </a:p>
        </p:txBody>
      </p:sp>
      <p:sp>
        <p:nvSpPr>
          <p:cNvPr id="3" name="Content Placeholder 2">
            <a:extLst>
              <a:ext uri="{FF2B5EF4-FFF2-40B4-BE49-F238E27FC236}">
                <a16:creationId xmlns:a16="http://schemas.microsoft.com/office/drawing/2014/main" id="{33EB1F3A-E164-8144-969F-F4F5EDF9AFCE}"/>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rPr>
              <a:t>The </a:t>
            </a:r>
            <a:r>
              <a:rPr lang="en-US" sz="2000" b="1" dirty="0">
                <a:solidFill>
                  <a:schemeClr val="tx1">
                    <a:lumMod val="65000"/>
                    <a:lumOff val="35000"/>
                  </a:schemeClr>
                </a:solidFill>
              </a:rPr>
              <a:t>persistence layer</a:t>
            </a:r>
            <a:r>
              <a:rPr lang="en-US" sz="2000" dirty="0">
                <a:solidFill>
                  <a:schemeClr val="tx1">
                    <a:lumMod val="65000"/>
                    <a:lumOff val="35000"/>
                  </a:schemeClr>
                </a:solidFill>
              </a:rPr>
              <a:t> interacts with relational database and the service layer. It gets data from service layer, performs operations on database and sends back results to service layer. The code to interact with database is implemented in this layer. In this course, you will learn development of persistence layer using Spring ORM and Spring Data.</a:t>
            </a:r>
          </a:p>
          <a:p>
            <a:pPr marL="0" indent="0">
              <a:buNone/>
            </a:pPr>
            <a:endParaRPr lang="en-US" sz="2000" dirty="0">
              <a:solidFill>
                <a:schemeClr val="tx1">
                  <a:lumMod val="65000"/>
                  <a:lumOff val="35000"/>
                </a:schemeClr>
              </a:solidFill>
            </a:endParaRP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CA4DF33A-BDA4-0454-C432-8DEDB90820A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AAC4AA40-8A3A-DBFE-384C-86940AAA96A1}"/>
              </a:ext>
            </a:extLst>
          </p:cNvPr>
          <p:cNvSpPr>
            <a:spLocks noGrp="1"/>
          </p:cNvSpPr>
          <p:nvPr>
            <p:ph type="sldNum" sz="quarter" idx="12"/>
          </p:nvPr>
        </p:nvSpPr>
        <p:spPr/>
        <p:txBody>
          <a:bodyPr/>
          <a:lstStyle/>
          <a:p>
            <a:fld id="{4A777409-9C5A-4B07-8E32-19F22F7D558C}" type="slidenum">
              <a:rPr lang="en-IN" smtClean="0"/>
              <a:t>2</a:t>
            </a:fld>
            <a:endParaRPr lang="en-IN" dirty="0"/>
          </a:p>
        </p:txBody>
      </p:sp>
      <p:pic>
        <p:nvPicPr>
          <p:cNvPr id="7" name="Picture 6">
            <a:extLst>
              <a:ext uri="{FF2B5EF4-FFF2-40B4-BE49-F238E27FC236}">
                <a16:creationId xmlns:a16="http://schemas.microsoft.com/office/drawing/2014/main" id="{FD34869A-4614-4111-2992-0810B1C46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550" y="3051599"/>
            <a:ext cx="2676899" cy="3829584"/>
          </a:xfrm>
          <a:prstGeom prst="rect">
            <a:avLst/>
          </a:prstGeom>
        </p:spPr>
      </p:pic>
    </p:spTree>
    <p:extLst>
      <p:ext uri="{BB962C8B-B14F-4D97-AF65-F5344CB8AC3E}">
        <p14:creationId xmlns:p14="http://schemas.microsoft.com/office/powerpoint/2010/main" val="101799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F1072C-F4B2-378A-5FC1-6E41BDBCB0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6CBFC6-3466-3D98-44C6-7685D4F3A15C}"/>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43E5E690-5F99-4FAD-D4CF-C7158EDD38A2}"/>
              </a:ext>
            </a:extLst>
          </p:cNvPr>
          <p:cNvSpPr txBox="1"/>
          <p:nvPr/>
        </p:nvSpPr>
        <p:spPr>
          <a:xfrm>
            <a:off x="834271" y="686248"/>
            <a:ext cx="10619295" cy="3477875"/>
          </a:xfrm>
          <a:prstGeom prst="rect">
            <a:avLst/>
          </a:prstGeom>
          <a:noFill/>
        </p:spPr>
        <p:txBody>
          <a:bodyPr wrap="square">
            <a:spAutoFit/>
          </a:bodyPr>
          <a:lstStyle/>
          <a:p>
            <a:r>
              <a:rPr lang="en-US" sz="2000" dirty="0">
                <a:solidFill>
                  <a:schemeClr val="tx1">
                    <a:lumMod val="65000"/>
                    <a:lumOff val="35000"/>
                  </a:schemeClr>
                </a:solidFill>
                <a:effectLst/>
              </a:rPr>
              <a:t>In the above code,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is annotated with @Enumerated annotation. The </a:t>
            </a:r>
            <a:r>
              <a:rPr lang="en-US" sz="2000" dirty="0" err="1">
                <a:solidFill>
                  <a:schemeClr val="tx1">
                    <a:lumMod val="65000"/>
                    <a:lumOff val="35000"/>
                  </a:schemeClr>
                </a:solidFill>
                <a:effectLst/>
              </a:rPr>
              <a:t>EnumType</a:t>
            </a:r>
            <a:r>
              <a:rPr lang="en-US" sz="2000" dirty="0">
                <a:solidFill>
                  <a:schemeClr val="tx1">
                    <a:lumMod val="65000"/>
                    <a:lumOff val="35000"/>
                  </a:schemeClr>
                </a:solidFill>
                <a:effectLst/>
              </a:rPr>
              <a:t> property is used to specify how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should be persisted in the database.</a:t>
            </a:r>
          </a:p>
          <a:p>
            <a:r>
              <a:rPr lang="en-US" sz="2000" dirty="0">
                <a:solidFill>
                  <a:schemeClr val="tx1">
                    <a:lumMod val="65000"/>
                    <a:lumOff val="35000"/>
                  </a:schemeClr>
                </a:solidFill>
                <a:effectLst/>
              </a:rPr>
              <a:t>The possible values of </a:t>
            </a:r>
            <a:r>
              <a:rPr lang="en-US" sz="2000" dirty="0" err="1">
                <a:solidFill>
                  <a:schemeClr val="tx1">
                    <a:lumMod val="65000"/>
                    <a:lumOff val="35000"/>
                  </a:schemeClr>
                </a:solidFill>
                <a:effectLst/>
              </a:rPr>
              <a:t>EnumType</a:t>
            </a:r>
            <a:r>
              <a:rPr lang="en-US" sz="2000" dirty="0">
                <a:solidFill>
                  <a:schemeClr val="tx1">
                    <a:lumMod val="65000"/>
                    <a:lumOff val="35000"/>
                  </a:schemeClr>
                </a:solidFill>
                <a:effectLst/>
              </a:rPr>
              <a:t> property are as follows: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@Enumerated(EnumType.STRING) </a:t>
            </a:r>
            <a:r>
              <a:rPr lang="en-US" sz="2000" dirty="0">
                <a:solidFill>
                  <a:schemeClr val="tx1">
                    <a:lumMod val="65000"/>
                    <a:lumOff val="35000"/>
                  </a:schemeClr>
                </a:solidFill>
                <a:effectLst/>
              </a:rPr>
              <a:t>specifies that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will be written and read from the corresponding database column as a String. So,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SILVER will be persisted as SILVER.</a:t>
            </a:r>
          </a:p>
          <a:p>
            <a:pPr>
              <a:buFont typeface="Arial" panose="020B0604020202020204" pitchFamily="34" charset="0"/>
              <a:buChar char="•"/>
            </a:pPr>
            <a:r>
              <a:rPr lang="en-US" sz="2000" dirty="0">
                <a:solidFill>
                  <a:schemeClr val="tx1">
                    <a:lumMod val="65000"/>
                    <a:lumOff val="35000"/>
                  </a:schemeClr>
                </a:solidFill>
                <a:effectLst/>
              </a:rPr>
              <a:t> </a:t>
            </a:r>
          </a:p>
          <a:p>
            <a:pPr>
              <a:buFont typeface="Arial" panose="020B0604020202020204" pitchFamily="34" charset="0"/>
              <a:buChar char="•"/>
            </a:pPr>
            <a:r>
              <a:rPr lang="en-US" sz="2000" b="1" dirty="0">
                <a:solidFill>
                  <a:schemeClr val="tx1">
                    <a:lumMod val="65000"/>
                    <a:lumOff val="35000"/>
                  </a:schemeClr>
                </a:solidFill>
                <a:effectLst/>
              </a:rPr>
              <a:t>@Enumerated(EnumType.ORDINAL) </a:t>
            </a:r>
            <a:r>
              <a:rPr lang="en-US" sz="2000" dirty="0">
                <a:solidFill>
                  <a:schemeClr val="tx1">
                    <a:lumMod val="65000"/>
                    <a:lumOff val="35000"/>
                  </a:schemeClr>
                </a:solidFill>
                <a:effectLst/>
              </a:rPr>
              <a:t>specifies that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will be persisted as an integer value. So,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SILVER will be persisted as 0 and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GOLD will be persisted as 1. The default is </a:t>
            </a:r>
            <a:r>
              <a:rPr lang="en-US" sz="2000" dirty="0" err="1">
                <a:solidFill>
                  <a:schemeClr val="tx1">
                    <a:lumMod val="65000"/>
                    <a:lumOff val="35000"/>
                  </a:schemeClr>
                </a:solidFill>
                <a:effectLst/>
              </a:rPr>
              <a:t>EnumType.ORDINAL</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80776124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3F106A-EDD2-F606-B67E-3BD50AB411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4FEDF2-9AD4-6093-6E82-094D59B78241}"/>
              </a:ext>
            </a:extLst>
          </p:cNvPr>
          <p:cNvSpPr>
            <a:spLocks noGrp="1"/>
          </p:cNvSpPr>
          <p:nvPr>
            <p:ph type="sldNum" sz="quarter" idx="12"/>
          </p:nvPr>
        </p:nvSpPr>
        <p:spPr/>
        <p:txBody>
          <a:bodyPr/>
          <a:lstStyle/>
          <a:p>
            <a:fld id="{4A777409-9C5A-4B07-8E32-19F22F7D558C}" type="slidenum">
              <a:rPr lang="en-IN" smtClean="0"/>
              <a:t>200</a:t>
            </a:fld>
            <a:endParaRPr lang="en-IN" dirty="0"/>
          </a:p>
        </p:txBody>
      </p:sp>
      <p:sp>
        <p:nvSpPr>
          <p:cNvPr id="5" name="TextBox 4">
            <a:extLst>
              <a:ext uri="{FF2B5EF4-FFF2-40B4-BE49-F238E27FC236}">
                <a16:creationId xmlns:a16="http://schemas.microsoft.com/office/drawing/2014/main" id="{2B14E6D8-3B1C-E223-DF14-7601BEC5ABE8}"/>
              </a:ext>
            </a:extLst>
          </p:cNvPr>
          <p:cNvSpPr txBox="1"/>
          <p:nvPr/>
        </p:nvSpPr>
        <p:spPr>
          <a:xfrm>
            <a:off x="989029" y="522344"/>
            <a:ext cx="6099142" cy="461665"/>
          </a:xfrm>
          <a:prstGeom prst="rect">
            <a:avLst/>
          </a:prstGeom>
          <a:noFill/>
        </p:spPr>
        <p:txBody>
          <a:bodyPr wrap="square">
            <a:spAutoFit/>
          </a:bodyPr>
          <a:lstStyle/>
          <a:p>
            <a:r>
              <a:rPr lang="en-IN" sz="2400" b="1" dirty="0"/>
              <a:t>Spring Data Repositories </a:t>
            </a:r>
          </a:p>
        </p:txBody>
      </p:sp>
      <p:sp>
        <p:nvSpPr>
          <p:cNvPr id="7" name="TextBox 6">
            <a:extLst>
              <a:ext uri="{FF2B5EF4-FFF2-40B4-BE49-F238E27FC236}">
                <a16:creationId xmlns:a16="http://schemas.microsoft.com/office/drawing/2014/main" id="{E67D9E66-D37D-CD9A-6CFD-7461F4FCD6DE}"/>
              </a:ext>
            </a:extLst>
          </p:cNvPr>
          <p:cNvSpPr txBox="1"/>
          <p:nvPr/>
        </p:nvSpPr>
        <p:spPr>
          <a:xfrm>
            <a:off x="122548" y="1103184"/>
            <a:ext cx="11689237" cy="707886"/>
          </a:xfrm>
          <a:prstGeom prst="rect">
            <a:avLst/>
          </a:prstGeom>
          <a:noFill/>
        </p:spPr>
        <p:txBody>
          <a:bodyPr wrap="square">
            <a:spAutoFit/>
          </a:bodyPr>
          <a:lstStyle/>
          <a:p>
            <a:r>
              <a:rPr lang="en-US" sz="2000" dirty="0">
                <a:solidFill>
                  <a:schemeClr val="tx1">
                    <a:lumMod val="65000"/>
                    <a:lumOff val="35000"/>
                  </a:schemeClr>
                </a:solidFill>
              </a:rPr>
              <a:t>Spring Data contains repositories which are interfaces using which you can interact with database. We will first discuss about 2 repositories - </a:t>
            </a:r>
            <a:r>
              <a:rPr lang="en-US" sz="2000" b="1" dirty="0">
                <a:solidFill>
                  <a:schemeClr val="tx1">
                    <a:lumMod val="65000"/>
                    <a:lumOff val="35000"/>
                  </a:schemeClr>
                </a:solidFill>
              </a:rPr>
              <a:t>Repository </a:t>
            </a:r>
            <a:r>
              <a:rPr lang="en-US" sz="2000" dirty="0">
                <a:solidFill>
                  <a:schemeClr val="tx1">
                    <a:lumMod val="65000"/>
                    <a:lumOff val="35000"/>
                  </a:schemeClr>
                </a:solidFill>
              </a:rPr>
              <a:t>and </a:t>
            </a:r>
            <a:r>
              <a:rPr lang="en-US" sz="2000" b="1" dirty="0" err="1">
                <a:solidFill>
                  <a:schemeClr val="tx1">
                    <a:lumMod val="65000"/>
                    <a:lumOff val="35000"/>
                  </a:schemeClr>
                </a:solidFill>
              </a:rPr>
              <a:t>CrudRepository</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E3D6911E-9306-7AFC-07CD-1C029D3D4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186" y="2258653"/>
            <a:ext cx="4571213" cy="3840489"/>
          </a:xfrm>
          <a:prstGeom prst="rect">
            <a:avLst/>
          </a:prstGeom>
        </p:spPr>
      </p:pic>
    </p:spTree>
    <p:extLst>
      <p:ext uri="{BB962C8B-B14F-4D97-AF65-F5344CB8AC3E}">
        <p14:creationId xmlns:p14="http://schemas.microsoft.com/office/powerpoint/2010/main" val="103467689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54B17F-C299-0C87-AFE3-4D30A8F725E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D221A1-7B1D-92C4-F95A-EB47BAE49AAC}"/>
              </a:ext>
            </a:extLst>
          </p:cNvPr>
          <p:cNvSpPr>
            <a:spLocks noGrp="1"/>
          </p:cNvSpPr>
          <p:nvPr>
            <p:ph type="sldNum" sz="quarter" idx="12"/>
          </p:nvPr>
        </p:nvSpPr>
        <p:spPr/>
        <p:txBody>
          <a:bodyPr/>
          <a:lstStyle/>
          <a:p>
            <a:fld id="{4A777409-9C5A-4B07-8E32-19F22F7D558C}" type="slidenum">
              <a:rPr lang="en-IN" smtClean="0"/>
              <a:t>201</a:t>
            </a:fld>
            <a:endParaRPr lang="en-IN" dirty="0"/>
          </a:p>
        </p:txBody>
      </p:sp>
      <p:sp>
        <p:nvSpPr>
          <p:cNvPr id="5" name="TextBox 4">
            <a:extLst>
              <a:ext uri="{FF2B5EF4-FFF2-40B4-BE49-F238E27FC236}">
                <a16:creationId xmlns:a16="http://schemas.microsoft.com/office/drawing/2014/main" id="{0DDC5D17-ACD2-4E21-2E35-1B5DB1CAC16F}"/>
              </a:ext>
            </a:extLst>
          </p:cNvPr>
          <p:cNvSpPr txBox="1"/>
          <p:nvPr/>
        </p:nvSpPr>
        <p:spPr>
          <a:xfrm>
            <a:off x="230171" y="977759"/>
            <a:ext cx="11731658" cy="3785652"/>
          </a:xfrm>
          <a:prstGeom prst="rect">
            <a:avLst/>
          </a:prstGeom>
          <a:noFill/>
        </p:spPr>
        <p:txBody>
          <a:bodyPr wrap="square">
            <a:spAutoFit/>
          </a:bodyPr>
          <a:lstStyle/>
          <a:p>
            <a:r>
              <a:rPr lang="en-US" sz="2000" b="1" dirty="0">
                <a:solidFill>
                  <a:schemeClr val="tx1">
                    <a:lumMod val="65000"/>
                    <a:lumOff val="35000"/>
                  </a:schemeClr>
                </a:solidFill>
                <a:effectLst/>
              </a:rPr>
              <a:t>1. Repository&lt;T, ID&gt; </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is core interface of Spring Data Commons and any class which interacts with database using Spring Data must implement this interface.</a:t>
            </a:r>
          </a:p>
          <a:p>
            <a:pPr>
              <a:buFont typeface="Arial" panose="020B0604020202020204" pitchFamily="34" charset="0"/>
              <a:buChar char="•"/>
            </a:pPr>
            <a:r>
              <a:rPr lang="en-US" sz="2000" dirty="0">
                <a:solidFill>
                  <a:schemeClr val="tx1">
                    <a:lumMod val="65000"/>
                    <a:lumOff val="35000"/>
                  </a:schemeClr>
                </a:solidFill>
                <a:effectLst/>
              </a:rPr>
              <a:t>It takes the entity class and the data type of its identifier as type arguments.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2. </a:t>
            </a:r>
            <a:r>
              <a:rPr lang="en-US" sz="2000" b="1" dirty="0" err="1">
                <a:solidFill>
                  <a:schemeClr val="tx1">
                    <a:lumMod val="65000"/>
                    <a:lumOff val="35000"/>
                  </a:schemeClr>
                </a:solidFill>
                <a:effectLst/>
              </a:rPr>
              <a:t>CrudRepository</a:t>
            </a:r>
            <a:r>
              <a:rPr lang="en-US" sz="2000" b="1" dirty="0">
                <a:solidFill>
                  <a:schemeClr val="tx1">
                    <a:lumMod val="65000"/>
                    <a:lumOff val="35000"/>
                  </a:schemeClr>
                </a:solidFill>
                <a:effectLst/>
              </a:rPr>
              <a:t>&lt;T, ID&gt; </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extends Repository interface.</a:t>
            </a:r>
          </a:p>
          <a:p>
            <a:pPr>
              <a:buFont typeface="Arial" panose="020B0604020202020204" pitchFamily="34" charset="0"/>
              <a:buChar char="•"/>
            </a:pPr>
            <a:r>
              <a:rPr lang="en-US" sz="2000" dirty="0">
                <a:solidFill>
                  <a:schemeClr val="tx1">
                    <a:lumMod val="65000"/>
                    <a:lumOff val="35000"/>
                  </a:schemeClr>
                </a:solidFill>
                <a:effectLst/>
              </a:rPr>
              <a:t>It takes the entity class and the data type of its identifier as type arguments.</a:t>
            </a:r>
          </a:p>
          <a:p>
            <a:pPr>
              <a:buFont typeface="Arial" panose="020B0604020202020204" pitchFamily="34" charset="0"/>
              <a:buChar char="•"/>
            </a:pPr>
            <a:r>
              <a:rPr lang="en-US" sz="2000" dirty="0">
                <a:solidFill>
                  <a:schemeClr val="tx1">
                    <a:lumMod val="65000"/>
                    <a:lumOff val="35000"/>
                  </a:schemeClr>
                </a:solidFill>
                <a:effectLst/>
              </a:rPr>
              <a:t>It provides methods for basic CRUD operations.</a:t>
            </a:r>
          </a:p>
          <a:p>
            <a:pPr>
              <a:buFont typeface="Arial" panose="020B0604020202020204" pitchFamily="34" charset="0"/>
              <a:buChar char="•"/>
            </a:pPr>
            <a:r>
              <a:rPr lang="en-US" sz="2000" dirty="0">
                <a:solidFill>
                  <a:schemeClr val="tx1">
                    <a:lumMod val="65000"/>
                    <a:lumOff val="35000"/>
                  </a:schemeClr>
                </a:solidFill>
                <a:effectLst/>
              </a:rPr>
              <a:t>To use it, you need to create an interface by extending </a:t>
            </a:r>
            <a:r>
              <a:rPr lang="en-US" sz="2000" dirty="0" err="1">
                <a:solidFill>
                  <a:schemeClr val="tx1">
                    <a:lumMod val="65000"/>
                    <a:lumOff val="35000"/>
                  </a:schemeClr>
                </a:solidFill>
                <a:effectLst/>
              </a:rPr>
              <a:t>CrudRepository</a:t>
            </a:r>
            <a:r>
              <a:rPr lang="en-US" sz="2000" dirty="0">
                <a:solidFill>
                  <a:schemeClr val="tx1">
                    <a:lumMod val="65000"/>
                    <a:lumOff val="35000"/>
                  </a:schemeClr>
                </a:solidFill>
                <a:effectLst/>
              </a:rPr>
              <a:t>. There is no need to write the implementation class as it is automatically generated at runtime.</a:t>
            </a:r>
          </a:p>
          <a:p>
            <a:r>
              <a:rPr lang="en-US" sz="2000" dirty="0">
                <a:solidFill>
                  <a:schemeClr val="tx1">
                    <a:lumMod val="65000"/>
                    <a:lumOff val="35000"/>
                  </a:schemeClr>
                </a:solidFill>
                <a:effectLst/>
              </a:rPr>
              <a:t>Some important methods of this interface are as follows: </a:t>
            </a:r>
          </a:p>
        </p:txBody>
      </p:sp>
      <p:pic>
        <p:nvPicPr>
          <p:cNvPr id="7" name="Picture 6">
            <a:extLst>
              <a:ext uri="{FF2B5EF4-FFF2-40B4-BE49-F238E27FC236}">
                <a16:creationId xmlns:a16="http://schemas.microsoft.com/office/drawing/2014/main" id="{F5F68630-4E84-FB99-5567-483207372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742" y="4863841"/>
            <a:ext cx="6906589" cy="1857634"/>
          </a:xfrm>
          <a:prstGeom prst="rect">
            <a:avLst/>
          </a:prstGeom>
        </p:spPr>
      </p:pic>
    </p:spTree>
    <p:extLst>
      <p:ext uri="{BB962C8B-B14F-4D97-AF65-F5344CB8AC3E}">
        <p14:creationId xmlns:p14="http://schemas.microsoft.com/office/powerpoint/2010/main" val="76391538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D81C65-A13B-5C11-DD44-5D62359918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D47634D-B2D8-33C9-8559-598463230AD9}"/>
              </a:ext>
            </a:extLst>
          </p:cNvPr>
          <p:cNvSpPr>
            <a:spLocks noGrp="1"/>
          </p:cNvSpPr>
          <p:nvPr>
            <p:ph type="sldNum" sz="quarter" idx="12"/>
          </p:nvPr>
        </p:nvSpPr>
        <p:spPr/>
        <p:txBody>
          <a:bodyPr/>
          <a:lstStyle/>
          <a:p>
            <a:fld id="{4A777409-9C5A-4B07-8E32-19F22F7D558C}" type="slidenum">
              <a:rPr lang="en-IN" smtClean="0"/>
              <a:t>202</a:t>
            </a:fld>
            <a:endParaRPr lang="en-IN" dirty="0"/>
          </a:p>
        </p:txBody>
      </p:sp>
      <p:sp>
        <p:nvSpPr>
          <p:cNvPr id="5" name="TextBox 4">
            <a:extLst>
              <a:ext uri="{FF2B5EF4-FFF2-40B4-BE49-F238E27FC236}">
                <a16:creationId xmlns:a16="http://schemas.microsoft.com/office/drawing/2014/main" id="{86579B85-0179-B6C9-1CFC-E72738998EA6}"/>
              </a:ext>
            </a:extLst>
          </p:cNvPr>
          <p:cNvSpPr txBox="1"/>
          <p:nvPr/>
        </p:nvSpPr>
        <p:spPr>
          <a:xfrm>
            <a:off x="174396" y="1120676"/>
            <a:ext cx="11571402" cy="1631216"/>
          </a:xfrm>
          <a:prstGeom prst="rect">
            <a:avLst/>
          </a:prstGeom>
          <a:noFill/>
        </p:spPr>
        <p:txBody>
          <a:bodyPr wrap="square">
            <a:spAutoFit/>
          </a:bodyPr>
          <a:lstStyle/>
          <a:p>
            <a:r>
              <a:rPr lang="en-US" sz="2000" dirty="0">
                <a:solidFill>
                  <a:schemeClr val="tx1">
                    <a:lumMod val="65000"/>
                    <a:lumOff val="35000"/>
                  </a:schemeClr>
                </a:solidFill>
              </a:rPr>
              <a:t>The methods of </a:t>
            </a:r>
            <a:r>
              <a:rPr lang="en-US" sz="2000" dirty="0" err="1">
                <a:solidFill>
                  <a:schemeClr val="tx1">
                    <a:lumMod val="65000"/>
                    <a:lumOff val="35000"/>
                  </a:schemeClr>
                </a:solidFill>
              </a:rPr>
              <a:t>CrudRepository</a:t>
            </a:r>
            <a:r>
              <a:rPr lang="en-US" sz="2000" dirty="0">
                <a:solidFill>
                  <a:schemeClr val="tx1">
                    <a:lumMod val="65000"/>
                    <a:lumOff val="35000"/>
                  </a:schemeClr>
                </a:solidFill>
              </a:rPr>
              <a:t> are transactional by default. It gets annotated with @Transactional annotation with default values when implementation class is generated at runtime. For read operation, </a:t>
            </a:r>
            <a:r>
              <a:rPr lang="en-US" sz="2000" dirty="0" err="1">
                <a:solidFill>
                  <a:schemeClr val="tx1">
                    <a:lumMod val="65000"/>
                    <a:lumOff val="35000"/>
                  </a:schemeClr>
                </a:solidFill>
              </a:rPr>
              <a:t>readOnly</a:t>
            </a:r>
            <a:r>
              <a:rPr lang="en-US" sz="2000" dirty="0">
                <a:solidFill>
                  <a:schemeClr val="tx1">
                    <a:lumMod val="65000"/>
                    <a:lumOff val="35000"/>
                  </a:schemeClr>
                </a:solidFill>
              </a:rPr>
              <a:t> flag of @Transaction is set to true. You can also override default transactional settings of any of its method by overriding that method in your repository interface and annotating it with @Transactional annotation with required configuration.</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A8CE5AE-0186-73FC-6947-D6E8E17035E9}"/>
              </a:ext>
            </a:extLst>
          </p:cNvPr>
          <p:cNvSpPr txBox="1"/>
          <p:nvPr/>
        </p:nvSpPr>
        <p:spPr>
          <a:xfrm>
            <a:off x="174396" y="3105834"/>
            <a:ext cx="11571402" cy="707886"/>
          </a:xfrm>
          <a:prstGeom prst="rect">
            <a:avLst/>
          </a:prstGeom>
          <a:noFill/>
        </p:spPr>
        <p:txBody>
          <a:bodyPr wrap="square">
            <a:spAutoFit/>
          </a:bodyPr>
          <a:lstStyle/>
          <a:p>
            <a:r>
              <a:rPr lang="en-US" sz="2000" dirty="0">
                <a:solidFill>
                  <a:schemeClr val="tx1">
                    <a:lumMod val="65000"/>
                    <a:lumOff val="35000"/>
                  </a:schemeClr>
                </a:solidFill>
              </a:rPr>
              <a:t>You will now understand implementation of all CRUD operations using Spring Data through some demonstrations.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5143426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AFD154-551D-825E-C5ED-F4E6345CAA9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33C9CC-D2B5-C2E8-5B72-AB8ACD1BFB19}"/>
              </a:ext>
            </a:extLst>
          </p:cNvPr>
          <p:cNvSpPr>
            <a:spLocks noGrp="1"/>
          </p:cNvSpPr>
          <p:nvPr>
            <p:ph type="sldNum" sz="quarter" idx="12"/>
          </p:nvPr>
        </p:nvSpPr>
        <p:spPr/>
        <p:txBody>
          <a:bodyPr/>
          <a:lstStyle/>
          <a:p>
            <a:fld id="{4A777409-9C5A-4B07-8E32-19F22F7D558C}" type="slidenum">
              <a:rPr lang="en-IN" smtClean="0"/>
              <a:t>203</a:t>
            </a:fld>
            <a:endParaRPr lang="en-IN" dirty="0"/>
          </a:p>
        </p:txBody>
      </p:sp>
      <p:sp>
        <p:nvSpPr>
          <p:cNvPr id="5" name="TextBox 4">
            <a:extLst>
              <a:ext uri="{FF2B5EF4-FFF2-40B4-BE49-F238E27FC236}">
                <a16:creationId xmlns:a16="http://schemas.microsoft.com/office/drawing/2014/main" id="{DDBD6792-177E-0292-C995-FA8ACDB209C6}"/>
              </a:ext>
            </a:extLst>
          </p:cNvPr>
          <p:cNvSpPr txBox="1"/>
          <p:nvPr/>
        </p:nvSpPr>
        <p:spPr>
          <a:xfrm>
            <a:off x="989029" y="494063"/>
            <a:ext cx="6099142" cy="461665"/>
          </a:xfrm>
          <a:prstGeom prst="rect">
            <a:avLst/>
          </a:prstGeom>
          <a:noFill/>
        </p:spPr>
        <p:txBody>
          <a:bodyPr wrap="square">
            <a:spAutoFit/>
          </a:bodyPr>
          <a:lstStyle/>
          <a:p>
            <a:r>
              <a:rPr lang="en-US" sz="2400" b="1" dirty="0"/>
              <a:t>Create operation using Spring Data - Demo </a:t>
            </a:r>
          </a:p>
        </p:txBody>
      </p:sp>
      <p:sp>
        <p:nvSpPr>
          <p:cNvPr id="7" name="TextBox 6">
            <a:extLst>
              <a:ext uri="{FF2B5EF4-FFF2-40B4-BE49-F238E27FC236}">
                <a16:creationId xmlns:a16="http://schemas.microsoft.com/office/drawing/2014/main" id="{016D061B-2F17-C00F-C856-BCD4481BB8E0}"/>
              </a:ext>
            </a:extLst>
          </p:cNvPr>
          <p:cNvSpPr txBox="1"/>
          <p:nvPr/>
        </p:nvSpPr>
        <p:spPr>
          <a:xfrm>
            <a:off x="164968" y="1116882"/>
            <a:ext cx="11816499" cy="5324535"/>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add the details of a new customer by following the steps given below.</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 :</a:t>
            </a:r>
            <a:endParaRPr lang="en-US" sz="2000" dirty="0">
              <a:solidFill>
                <a:schemeClr val="tx1">
                  <a:lumMod val="65000"/>
                  <a:lumOff val="35000"/>
                </a:schemeClr>
              </a:solidFill>
              <a:effectLst/>
            </a:endParaRPr>
          </a:p>
          <a:p>
            <a:r>
              <a:rPr lang="en-US" sz="2000" b="1" dirty="0">
                <a:solidFill>
                  <a:schemeClr val="tx1">
                    <a:lumMod val="65000"/>
                    <a:lumOff val="35000"/>
                  </a:schemeClr>
                </a:solidFill>
              </a:rPr>
              <a:t>Step 1 : </a:t>
            </a:r>
            <a:r>
              <a:rPr lang="en-US" sz="2000" dirty="0">
                <a:solidFill>
                  <a:schemeClr val="tx1">
                    <a:lumMod val="65000"/>
                    <a:lumOff val="35000"/>
                  </a:schemeClr>
                </a:solidFill>
              </a:rPr>
              <a:t> Create a Spring Boot Maven project</a:t>
            </a:r>
          </a:p>
          <a:p>
            <a:r>
              <a:rPr lang="en-US" sz="2000" dirty="0">
                <a:solidFill>
                  <a:schemeClr val="tx1">
                    <a:lumMod val="65000"/>
                    <a:lumOff val="35000"/>
                  </a:schemeClr>
                </a:solidFill>
              </a:rPr>
              <a:t>Using Spring </a:t>
            </a:r>
            <a:r>
              <a:rPr lang="en-US" sz="2000" dirty="0" err="1">
                <a:solidFill>
                  <a:schemeClr val="tx1">
                    <a:lumMod val="65000"/>
                    <a:lumOff val="35000"/>
                  </a:schemeClr>
                </a:solidFill>
              </a:rPr>
              <a:t>Initializr</a:t>
            </a:r>
            <a:r>
              <a:rPr lang="en-US"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US"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US" sz="2000" dirty="0">
                <a:solidFill>
                  <a:schemeClr val="tx1">
                    <a:lumMod val="65000"/>
                    <a:lumOff val="35000"/>
                  </a:schemeClr>
                </a:solidFill>
              </a:rPr>
              <a:t>Group: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Artifact: </a:t>
            </a:r>
            <a:r>
              <a:rPr lang="en-US" sz="2000" dirty="0" err="1">
                <a:solidFill>
                  <a:schemeClr val="tx1">
                    <a:lumMod val="65000"/>
                    <a:lumOff val="35000"/>
                  </a:schemeClr>
                </a:solidFill>
              </a:rPr>
              <a:t>Demo_SpringData_CRUD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Name: </a:t>
            </a:r>
            <a:r>
              <a:rPr lang="en-US" sz="2000" dirty="0" err="1">
                <a:solidFill>
                  <a:schemeClr val="tx1">
                    <a:lumMod val="65000"/>
                    <a:lumOff val="35000"/>
                  </a:schemeClr>
                </a:solidFill>
              </a:rPr>
              <a:t>Demo_SpringData_CRUD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Package name: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Java Version: 17</a:t>
            </a:r>
          </a:p>
          <a:p>
            <a:pPr>
              <a:buFont typeface="Arial" panose="020B0604020202020204" pitchFamily="34" charset="0"/>
              <a:buChar char="•"/>
            </a:pPr>
            <a:r>
              <a:rPr lang="en-US" sz="2000" dirty="0">
                <a:solidFill>
                  <a:schemeClr val="tx1">
                    <a:lumMod val="65000"/>
                    <a:lumOff val="35000"/>
                  </a:schemeClr>
                </a:solidFill>
              </a:rPr>
              <a:t>Dependencies: Spring Data JPA and MySQL Driver</a:t>
            </a:r>
          </a:p>
          <a:p>
            <a:r>
              <a:rPr lang="en-US" sz="2000" dirty="0">
                <a:solidFill>
                  <a:schemeClr val="tx1">
                    <a:lumMod val="65000"/>
                    <a:lumOff val="35000"/>
                  </a:schemeClr>
                </a:solidFill>
              </a:rPr>
              <a:t>Now import this project in Eclipse.</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2 :</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57225115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3737DB-0340-F2AD-8ACF-E0CDEB0977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D9C9531-C95E-7C8D-33F2-DEBEC8619B4D}"/>
              </a:ext>
            </a:extLst>
          </p:cNvPr>
          <p:cNvSpPr>
            <a:spLocks noGrp="1"/>
          </p:cNvSpPr>
          <p:nvPr>
            <p:ph type="sldNum" sz="quarter" idx="12"/>
          </p:nvPr>
        </p:nvSpPr>
        <p:spPr/>
        <p:txBody>
          <a:bodyPr/>
          <a:lstStyle/>
          <a:p>
            <a:fld id="{4A777409-9C5A-4B07-8E32-19F22F7D558C}" type="slidenum">
              <a:rPr lang="en-IN" smtClean="0"/>
              <a:t>204</a:t>
            </a:fld>
            <a:endParaRPr lang="en-IN" dirty="0"/>
          </a:p>
        </p:txBody>
      </p:sp>
      <p:sp>
        <p:nvSpPr>
          <p:cNvPr id="5" name="TextBox 4">
            <a:extLst>
              <a:ext uri="{FF2B5EF4-FFF2-40B4-BE49-F238E27FC236}">
                <a16:creationId xmlns:a16="http://schemas.microsoft.com/office/drawing/2014/main" id="{77BB895A-EB24-05DC-104C-7D0131AF2395}"/>
              </a:ext>
            </a:extLst>
          </p:cNvPr>
          <p:cNvSpPr txBox="1"/>
          <p:nvPr/>
        </p:nvSpPr>
        <p:spPr>
          <a:xfrm>
            <a:off x="221530" y="1023455"/>
            <a:ext cx="11748940" cy="5078313"/>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a:t>
            </a:r>
          </a:p>
          <a:p>
            <a:r>
              <a:rPr lang="en-IN" dirty="0" err="1"/>
              <a:t>customer_id</a:t>
            </a:r>
            <a:r>
              <a:rPr lang="en-IN" dirty="0"/>
              <a:t> int,</a:t>
            </a:r>
          </a:p>
          <a:p>
            <a:r>
              <a:rPr lang="en-IN" dirty="0" err="1"/>
              <a:t>email_id</a:t>
            </a:r>
            <a:r>
              <a:rPr lang="en-IN" dirty="0"/>
              <a:t> varchar(50),</a:t>
            </a:r>
          </a:p>
          <a:p>
            <a:r>
              <a:rPr lang="en-IN" dirty="0"/>
              <a:t>name varchar(20),</a:t>
            </a:r>
          </a:p>
          <a:p>
            <a:r>
              <a:rPr lang="en-IN" dirty="0" err="1"/>
              <a:t>date_of_birth</a:t>
            </a:r>
            <a:r>
              <a:rPr lang="en-IN" dirty="0"/>
              <a:t> date,</a:t>
            </a:r>
          </a:p>
          <a:p>
            <a:r>
              <a:rPr lang="en-IN" dirty="0"/>
              <a:t>constraint </a:t>
            </a:r>
            <a:r>
              <a:rPr lang="en-IN" dirty="0" err="1"/>
              <a:t>ps_customer_id_pk</a:t>
            </a:r>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(1, 'martin@hnd.com', 'Martin', </a:t>
            </a:r>
            <a:r>
              <a:rPr lang="en-IN" dirty="0" err="1"/>
              <a:t>sysdate</a:t>
            </a:r>
            <a:r>
              <a:rPr lang="en-IN" dirty="0"/>
              <a:t>()- interval 9000 day);</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(2, 'tim@hnd.com', 'Tim', </a:t>
            </a:r>
            <a:r>
              <a:rPr lang="en-IN" dirty="0" err="1"/>
              <a:t>sysdate</a:t>
            </a:r>
            <a:r>
              <a:rPr lang="en-IN" dirty="0"/>
              <a:t>()- interval 5000 day);</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(3, 'jack@hnd.com', 'Jack', </a:t>
            </a:r>
            <a:r>
              <a:rPr lang="en-IN" dirty="0" err="1"/>
              <a:t>sysdate</a:t>
            </a:r>
            <a:r>
              <a:rPr lang="en-IN" dirty="0"/>
              <a:t>()- interval 6000 day);</a:t>
            </a:r>
          </a:p>
          <a:p>
            <a:r>
              <a:rPr lang="en-IN" dirty="0"/>
              <a:t>commit;</a:t>
            </a:r>
          </a:p>
          <a:p>
            <a:r>
              <a:rPr lang="en-IN" dirty="0"/>
              <a:t>select * from customer;</a:t>
            </a:r>
          </a:p>
        </p:txBody>
      </p:sp>
    </p:spTree>
    <p:extLst>
      <p:ext uri="{BB962C8B-B14F-4D97-AF65-F5344CB8AC3E}">
        <p14:creationId xmlns:p14="http://schemas.microsoft.com/office/powerpoint/2010/main" val="285921159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51ED889-15D7-6988-1C21-E1AF50E1A6A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46EEA9B-E0D0-B40D-4323-ED7F63F468BE}"/>
              </a:ext>
            </a:extLst>
          </p:cNvPr>
          <p:cNvSpPr>
            <a:spLocks noGrp="1"/>
          </p:cNvSpPr>
          <p:nvPr>
            <p:ph type="sldNum" sz="quarter" idx="12"/>
          </p:nvPr>
        </p:nvSpPr>
        <p:spPr/>
        <p:txBody>
          <a:bodyPr/>
          <a:lstStyle/>
          <a:p>
            <a:fld id="{4A777409-9C5A-4B07-8E32-19F22F7D558C}" type="slidenum">
              <a:rPr lang="en-IN" smtClean="0"/>
              <a:t>205</a:t>
            </a:fld>
            <a:endParaRPr lang="en-IN" dirty="0"/>
          </a:p>
        </p:txBody>
      </p:sp>
      <p:sp>
        <p:nvSpPr>
          <p:cNvPr id="5" name="TextBox 4">
            <a:extLst>
              <a:ext uri="{FF2B5EF4-FFF2-40B4-BE49-F238E27FC236}">
                <a16:creationId xmlns:a16="http://schemas.microsoft.com/office/drawing/2014/main" id="{FE735C2A-0457-A200-6BDF-CC268B7B43F6}"/>
              </a:ext>
            </a:extLst>
          </p:cNvPr>
          <p:cNvSpPr txBox="1"/>
          <p:nvPr/>
        </p:nvSpPr>
        <p:spPr>
          <a:xfrm>
            <a:off x="862550" y="565857"/>
            <a:ext cx="10195089" cy="1015663"/>
          </a:xfrm>
          <a:prstGeom prst="rect">
            <a:avLst/>
          </a:prstGeom>
          <a:noFill/>
        </p:spPr>
        <p:txBody>
          <a:bodyPr wrap="square">
            <a:spAutoFit/>
          </a:bodyPr>
          <a:lstStyle/>
          <a:p>
            <a:r>
              <a:rPr lang="en-US" sz="2000" b="1" dirty="0">
                <a:solidFill>
                  <a:schemeClr val="tx1">
                    <a:lumMod val="65000"/>
                    <a:lumOff val="35000"/>
                  </a:schemeClr>
                </a:solidFill>
              </a:rPr>
              <a:t>Step 3 :</a:t>
            </a:r>
            <a:r>
              <a:rPr lang="en-US" sz="2000" dirty="0">
                <a:solidFill>
                  <a:schemeClr val="tx1">
                    <a:lumMod val="65000"/>
                    <a:lumOff val="35000"/>
                  </a:schemeClr>
                </a:solidFill>
              </a:rPr>
              <a:t> Configure the </a:t>
            </a:r>
            <a:r>
              <a:rPr lang="en-US" sz="2000" dirty="0" err="1">
                <a:solidFill>
                  <a:schemeClr val="tx1">
                    <a:lumMod val="65000"/>
                    <a:lumOff val="35000"/>
                  </a:schemeClr>
                </a:solidFill>
              </a:rPr>
              <a:t>Datasource</a:t>
            </a:r>
            <a:endParaRPr lang="en-US" sz="2000" dirty="0">
              <a:solidFill>
                <a:schemeClr val="tx1">
                  <a:lumMod val="65000"/>
                  <a:lumOff val="35000"/>
                </a:schemeClr>
              </a:solidFill>
            </a:endParaRPr>
          </a:p>
          <a:p>
            <a:r>
              <a:rPr lang="en-US" sz="2000" dirty="0">
                <a:solidFill>
                  <a:schemeClr val="tx1">
                    <a:lumMod val="65000"/>
                    <a:lumOff val="35000"/>
                  </a:schemeClr>
                </a:solidFill>
              </a:rPr>
              <a:t>Open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 and add following properties for MySQL:</a:t>
            </a:r>
          </a:p>
        </p:txBody>
      </p:sp>
      <p:sp>
        <p:nvSpPr>
          <p:cNvPr id="7" name="TextBox 6">
            <a:extLst>
              <a:ext uri="{FF2B5EF4-FFF2-40B4-BE49-F238E27FC236}">
                <a16:creationId xmlns:a16="http://schemas.microsoft.com/office/drawing/2014/main" id="{59B7DA72-325D-124B-F6A9-BAD7C6F3F7D7}"/>
              </a:ext>
            </a:extLst>
          </p:cNvPr>
          <p:cNvSpPr txBox="1"/>
          <p:nvPr/>
        </p:nvSpPr>
        <p:spPr>
          <a:xfrm>
            <a:off x="296943" y="1729721"/>
            <a:ext cx="11675097"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a:t>
            </a:r>
            <a:r>
              <a:rPr lang="en-IN" dirty="0" err="1"/>
              <a:t>dbusername</a:t>
            </a:r>
            <a:r>
              <a:rPr lang="en-IN" dirty="0"/>
              <a: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a:t>
            </a:r>
            <a:r>
              <a:rPr lang="en-IN" dirty="0" err="1"/>
              <a:t>dbpassword</a:t>
            </a:r>
            <a:r>
              <a:rPr lang="en-IN" dirty="0"/>
              <a: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9" name="TextBox 8">
            <a:extLst>
              <a:ext uri="{FF2B5EF4-FFF2-40B4-BE49-F238E27FC236}">
                <a16:creationId xmlns:a16="http://schemas.microsoft.com/office/drawing/2014/main" id="{190F69BD-D49D-7248-CB76-345FF086A0CD}"/>
              </a:ext>
            </a:extLst>
          </p:cNvPr>
          <p:cNvSpPr txBox="1"/>
          <p:nvPr/>
        </p:nvSpPr>
        <p:spPr>
          <a:xfrm>
            <a:off x="777710" y="4463245"/>
            <a:ext cx="11505415" cy="707886"/>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 Create the DTO class</a:t>
            </a:r>
          </a:p>
          <a:p>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p>
        </p:txBody>
      </p:sp>
    </p:spTree>
    <p:extLst>
      <p:ext uri="{BB962C8B-B14F-4D97-AF65-F5344CB8AC3E}">
        <p14:creationId xmlns:p14="http://schemas.microsoft.com/office/powerpoint/2010/main" val="89277570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8E1DCD-55F6-AADA-714E-0114E3F256F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0164C59-63A1-3D84-766C-190FC20C76D4}"/>
              </a:ext>
            </a:extLst>
          </p:cNvPr>
          <p:cNvSpPr>
            <a:spLocks noGrp="1"/>
          </p:cNvSpPr>
          <p:nvPr>
            <p:ph type="sldNum" sz="quarter" idx="12"/>
          </p:nvPr>
        </p:nvSpPr>
        <p:spPr/>
        <p:txBody>
          <a:bodyPr/>
          <a:lstStyle/>
          <a:p>
            <a:fld id="{4A777409-9C5A-4B07-8E32-19F22F7D558C}" type="slidenum">
              <a:rPr lang="en-IN" smtClean="0"/>
              <a:t>206</a:t>
            </a:fld>
            <a:endParaRPr lang="en-IN" dirty="0"/>
          </a:p>
        </p:txBody>
      </p:sp>
      <p:sp>
        <p:nvSpPr>
          <p:cNvPr id="5" name="TextBox 4">
            <a:extLst>
              <a:ext uri="{FF2B5EF4-FFF2-40B4-BE49-F238E27FC236}">
                <a16:creationId xmlns:a16="http://schemas.microsoft.com/office/drawing/2014/main" id="{07779AC4-91E4-D4AD-4AC1-A9CB559ABD51}"/>
              </a:ext>
            </a:extLst>
          </p:cNvPr>
          <p:cNvSpPr txBox="1"/>
          <p:nvPr/>
        </p:nvSpPr>
        <p:spPr>
          <a:xfrm>
            <a:off x="278091" y="825465"/>
            <a:ext cx="10506174" cy="2308324"/>
          </a:xfrm>
          <a:prstGeom prst="rect">
            <a:avLst/>
          </a:prstGeom>
          <a:noFill/>
        </p:spPr>
        <p:txBody>
          <a:bodyPr wrap="square">
            <a:spAutoFit/>
          </a:bodyPr>
          <a:lstStyle/>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 getters and setters</a:t>
            </a:r>
          </a:p>
          <a:p>
            <a:r>
              <a:rPr lang="en-IN" dirty="0"/>
              <a:t>    // </a:t>
            </a:r>
            <a:r>
              <a:rPr lang="en-IN" dirty="0" err="1"/>
              <a:t>toString</a:t>
            </a:r>
            <a:r>
              <a:rPr lang="en-IN" dirty="0"/>
              <a:t> method</a:t>
            </a:r>
          </a:p>
          <a:p>
            <a:r>
              <a:rPr lang="en-IN" dirty="0"/>
              <a:t>}</a:t>
            </a:r>
          </a:p>
        </p:txBody>
      </p:sp>
      <p:sp>
        <p:nvSpPr>
          <p:cNvPr id="7" name="TextBox 6">
            <a:extLst>
              <a:ext uri="{FF2B5EF4-FFF2-40B4-BE49-F238E27FC236}">
                <a16:creationId xmlns:a16="http://schemas.microsoft.com/office/drawing/2014/main" id="{79AB9442-BD94-8243-5B6A-E11C48F1183A}"/>
              </a:ext>
            </a:extLst>
          </p:cNvPr>
          <p:cNvSpPr txBox="1"/>
          <p:nvPr/>
        </p:nvSpPr>
        <p:spPr>
          <a:xfrm>
            <a:off x="202677" y="3210465"/>
            <a:ext cx="10506174" cy="707886"/>
          </a:xfrm>
          <a:prstGeom prst="rect">
            <a:avLst/>
          </a:prstGeom>
          <a:noFill/>
        </p:spPr>
        <p:txBody>
          <a:bodyPr wrap="square">
            <a:spAutoFit/>
          </a:bodyPr>
          <a:lstStyle/>
          <a:p>
            <a:r>
              <a:rPr lang="en-US" sz="2000" b="1" dirty="0">
                <a:solidFill>
                  <a:schemeClr val="tx1">
                    <a:lumMod val="65000"/>
                    <a:lumOff val="35000"/>
                  </a:schemeClr>
                </a:solidFill>
              </a:rPr>
              <a:t>Step 5 : </a:t>
            </a:r>
            <a:r>
              <a:rPr lang="en-US" sz="2000" dirty="0">
                <a:solidFill>
                  <a:schemeClr val="tx1">
                    <a:lumMod val="65000"/>
                    <a:lumOff val="35000"/>
                  </a:schemeClr>
                </a:solidFill>
              </a:rPr>
              <a:t>Create the entity class</a:t>
            </a:r>
          </a:p>
          <a:p>
            <a:r>
              <a:rPr lang="en-US" sz="2000" dirty="0">
                <a:solidFill>
                  <a:schemeClr val="tx1">
                    <a:lumMod val="65000"/>
                    <a:lumOff val="35000"/>
                  </a:schemeClr>
                </a:solidFill>
              </a:rPr>
              <a:t>Create the following Customer entity class:</a:t>
            </a:r>
          </a:p>
        </p:txBody>
      </p:sp>
      <p:sp>
        <p:nvSpPr>
          <p:cNvPr id="9" name="TextBox 8">
            <a:extLst>
              <a:ext uri="{FF2B5EF4-FFF2-40B4-BE49-F238E27FC236}">
                <a16:creationId xmlns:a16="http://schemas.microsoft.com/office/drawing/2014/main" id="{778620AD-DF1F-D3EC-347F-69786279F1A3}"/>
              </a:ext>
            </a:extLst>
          </p:cNvPr>
          <p:cNvSpPr txBox="1"/>
          <p:nvPr/>
        </p:nvSpPr>
        <p:spPr>
          <a:xfrm>
            <a:off x="410066" y="4067568"/>
            <a:ext cx="11693950" cy="2800767"/>
          </a:xfrm>
          <a:prstGeom prst="rect">
            <a:avLst/>
          </a:prstGeom>
          <a:noFill/>
        </p:spPr>
        <p:txBody>
          <a:bodyPr wrap="square">
            <a:spAutoFit/>
          </a:bodyPr>
          <a:lstStyle/>
          <a:p>
            <a:r>
              <a:rPr lang="en-IN" sz="1600" dirty="0"/>
              <a:t>@Entity</a:t>
            </a:r>
          </a:p>
          <a:p>
            <a:r>
              <a:rPr lang="en-IN" sz="1600" dirty="0"/>
              <a:t>public class Customer {</a:t>
            </a:r>
          </a:p>
          <a:p>
            <a:r>
              <a:rPr lang="en-IN" sz="1600" dirty="0"/>
              <a:t>	@Id</a:t>
            </a:r>
          </a:p>
          <a:p>
            <a:r>
              <a:rPr lang="en-IN" sz="1600" dirty="0"/>
              <a:t>	private Integer </a:t>
            </a:r>
            <a:r>
              <a:rPr lang="en-IN" sz="1600" dirty="0" err="1"/>
              <a:t>customerId</a:t>
            </a:r>
            <a:r>
              <a:rPr lang="en-IN" sz="1600" dirty="0"/>
              <a:t>;</a:t>
            </a:r>
          </a:p>
          <a:p>
            <a:r>
              <a:rPr lang="en-IN" sz="1600" dirty="0"/>
              <a:t>	private String </a:t>
            </a:r>
            <a:r>
              <a:rPr lang="en-IN" sz="1600" dirty="0" err="1"/>
              <a:t>emailId</a:t>
            </a:r>
            <a:r>
              <a:rPr lang="en-IN" sz="1600" dirty="0"/>
              <a:t>;</a:t>
            </a:r>
          </a:p>
          <a:p>
            <a:r>
              <a:rPr lang="en-IN" sz="1600" dirty="0"/>
              <a:t>	private String name;</a:t>
            </a:r>
          </a:p>
          <a:p>
            <a:r>
              <a:rPr lang="en-IN" sz="1600" dirty="0"/>
              <a:t>	private </a:t>
            </a:r>
            <a:r>
              <a:rPr lang="en-IN" sz="1600" dirty="0" err="1"/>
              <a:t>LocalDate</a:t>
            </a:r>
            <a:r>
              <a:rPr lang="en-IN" sz="1600" dirty="0"/>
              <a:t> </a:t>
            </a:r>
            <a:r>
              <a:rPr lang="en-IN" sz="1600" dirty="0" err="1"/>
              <a:t>dateOfBirth</a:t>
            </a:r>
            <a:r>
              <a:rPr lang="en-IN" sz="1600" dirty="0"/>
              <a:t>;</a:t>
            </a:r>
          </a:p>
          <a:p>
            <a:r>
              <a:rPr lang="en-IN" sz="1600" dirty="0"/>
              <a:t>	</a:t>
            </a:r>
          </a:p>
          <a:p>
            <a:r>
              <a:rPr lang="en-IN" sz="1600" dirty="0"/>
              <a:t>    //getter and setter methods</a:t>
            </a:r>
          </a:p>
          <a:p>
            <a:r>
              <a:rPr lang="en-IN" sz="1600" dirty="0"/>
              <a:t>    //</a:t>
            </a:r>
            <a:r>
              <a:rPr lang="en-IN" sz="1600" dirty="0" err="1"/>
              <a:t>toString</a:t>
            </a:r>
            <a:r>
              <a:rPr lang="en-IN" sz="1600" dirty="0"/>
              <a:t>, </a:t>
            </a:r>
            <a:r>
              <a:rPr lang="en-IN" sz="1600" dirty="0" err="1"/>
              <a:t>hashCode</a:t>
            </a:r>
            <a:r>
              <a:rPr lang="en-IN" sz="1600" dirty="0"/>
              <a:t> and equals methods</a:t>
            </a:r>
          </a:p>
          <a:p>
            <a:r>
              <a:rPr lang="en-IN" sz="1600" dirty="0"/>
              <a:t>}</a:t>
            </a:r>
          </a:p>
        </p:txBody>
      </p:sp>
    </p:spTree>
    <p:extLst>
      <p:ext uri="{BB962C8B-B14F-4D97-AF65-F5344CB8AC3E}">
        <p14:creationId xmlns:p14="http://schemas.microsoft.com/office/powerpoint/2010/main" val="104970666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681516-B611-8509-1AB3-AD8B8D4F27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937EA6B-6845-4094-F439-65A6E481DF2A}"/>
              </a:ext>
            </a:extLst>
          </p:cNvPr>
          <p:cNvSpPr>
            <a:spLocks noGrp="1"/>
          </p:cNvSpPr>
          <p:nvPr>
            <p:ph type="sldNum" sz="quarter" idx="12"/>
          </p:nvPr>
        </p:nvSpPr>
        <p:spPr/>
        <p:txBody>
          <a:bodyPr/>
          <a:lstStyle/>
          <a:p>
            <a:fld id="{4A777409-9C5A-4B07-8E32-19F22F7D558C}" type="slidenum">
              <a:rPr lang="en-IN" smtClean="0"/>
              <a:t>207</a:t>
            </a:fld>
            <a:endParaRPr lang="en-IN" dirty="0"/>
          </a:p>
        </p:txBody>
      </p:sp>
      <p:sp>
        <p:nvSpPr>
          <p:cNvPr id="5" name="TextBox 4">
            <a:extLst>
              <a:ext uri="{FF2B5EF4-FFF2-40B4-BE49-F238E27FC236}">
                <a16:creationId xmlns:a16="http://schemas.microsoft.com/office/drawing/2014/main" id="{908DC2FC-D248-12CB-84FC-7B57FE2B5593}"/>
              </a:ext>
            </a:extLst>
          </p:cNvPr>
          <p:cNvSpPr txBox="1"/>
          <p:nvPr/>
        </p:nvSpPr>
        <p:spPr>
          <a:xfrm>
            <a:off x="957999" y="600661"/>
            <a:ext cx="10276002"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56A5BE9-583A-6076-5016-6D1F9FD90542}"/>
              </a:ext>
            </a:extLst>
          </p:cNvPr>
          <p:cNvSpPr txBox="1"/>
          <p:nvPr/>
        </p:nvSpPr>
        <p:spPr>
          <a:xfrm>
            <a:off x="334650" y="1168453"/>
            <a:ext cx="11156623"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93300789-B0AD-9D88-3954-43710F1A595C}"/>
              </a:ext>
            </a:extLst>
          </p:cNvPr>
          <p:cNvSpPr txBox="1"/>
          <p:nvPr/>
        </p:nvSpPr>
        <p:spPr>
          <a:xfrm>
            <a:off x="957998" y="3090461"/>
            <a:ext cx="11051749" cy="400110"/>
          </a:xfrm>
          <a:prstGeom prst="rect">
            <a:avLst/>
          </a:prstGeom>
          <a:noFill/>
        </p:spPr>
        <p:txBody>
          <a:bodyPr wrap="square">
            <a:spAutoFit/>
          </a:bodyPr>
          <a:lstStyle/>
          <a:p>
            <a:r>
              <a:rPr lang="en-US" sz="2000" b="1" dirty="0">
                <a:solidFill>
                  <a:schemeClr val="tx1">
                    <a:lumMod val="65000"/>
                    <a:lumOff val="35000"/>
                  </a:schemeClr>
                </a:solidFill>
              </a:rPr>
              <a:t>Step 7 : </a:t>
            </a:r>
            <a:r>
              <a:rPr lang="en-US" sz="2000" dirty="0">
                <a:solidFill>
                  <a:schemeClr val="tx1">
                    <a:lumMod val="65000"/>
                    <a:lumOff val="35000"/>
                  </a:schemeClr>
                </a:solidFill>
              </a:rPr>
              <a:t>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6638029-68E1-EC69-DF56-50B0EF2F507B}"/>
              </a:ext>
            </a:extLst>
          </p:cNvPr>
          <p:cNvSpPr txBox="1"/>
          <p:nvPr/>
        </p:nvSpPr>
        <p:spPr>
          <a:xfrm>
            <a:off x="224673" y="3672016"/>
            <a:ext cx="11742654" cy="2585323"/>
          </a:xfrm>
          <a:prstGeom prst="rect">
            <a:avLst/>
          </a:prstGeom>
          <a:noFill/>
        </p:spPr>
        <p:txBody>
          <a:bodyPr wrap="square">
            <a:spAutoFit/>
          </a:bodyPr>
          <a:lstStyle/>
          <a:p>
            <a:r>
              <a:rPr lang="en-IN" dirty="0"/>
              <a:t>@Component</a:t>
            </a:r>
          </a:p>
          <a:p>
            <a:r>
              <a:rPr lang="en-IN" dirty="0"/>
              <a:t>@Aspect</a:t>
            </a:r>
          </a:p>
          <a:p>
            <a:r>
              <a:rPr lang="en-IN" dirty="0"/>
              <a:t>public class </a:t>
            </a:r>
            <a:r>
              <a:rPr lang="en-IN" dirty="0" err="1"/>
              <a:t>LoggingAspect</a:t>
            </a:r>
            <a:r>
              <a:rPr lang="en-IN" dirty="0"/>
              <a:t> {</a:t>
            </a:r>
          </a:p>
          <a:p>
            <a:r>
              <a:rPr lang="en-IN" dirty="0"/>
              <a:t>	public static final Log LOGGER = </a:t>
            </a:r>
            <a:r>
              <a:rPr lang="en-IN" dirty="0" err="1"/>
              <a:t>LogFactory.getLog</a:t>
            </a:r>
            <a:r>
              <a:rPr lang="en-IN" dirty="0"/>
              <a:t>(</a:t>
            </a:r>
            <a:r>
              <a:rPr lang="en-IN" dirty="0" err="1"/>
              <a:t>LoggingAspect.class</a:t>
            </a:r>
            <a:r>
              <a:rPr lang="en-IN" dirty="0"/>
              <a:t>);</a:t>
            </a:r>
          </a:p>
          <a:p>
            <a:r>
              <a:rPr lang="en-IN" dirty="0"/>
              <a:t>	@AfterThrowing(pointcut = "execution(* </a:t>
            </a:r>
            <a:r>
              <a:rPr lang="en-IN" dirty="0" err="1"/>
              <a:t>com.hnd.service</a:t>
            </a:r>
            <a:r>
              <a:rPr lang="en-IN" dirty="0"/>
              <a:t>.*</a:t>
            </a:r>
            <a:r>
              <a:rPr lang="en-IN" dirty="0" err="1"/>
              <a:t>Impl</a:t>
            </a:r>
            <a:r>
              <a:rPr lang="en-IN" dirty="0"/>
              <a:t>.*(..))", throwing = "exception")</a:t>
            </a:r>
          </a:p>
          <a:p>
            <a:r>
              <a:rPr lang="en-IN" dirty="0"/>
              <a:t>	public void </a:t>
            </a:r>
            <a:r>
              <a:rPr lang="en-IN" dirty="0" err="1"/>
              <a:t>logServiceException</a:t>
            </a:r>
            <a:r>
              <a:rPr lang="en-IN" dirty="0"/>
              <a:t>(Exception exception) {</a:t>
            </a:r>
          </a:p>
          <a:p>
            <a:r>
              <a:rPr lang="en-IN" dirty="0"/>
              <a:t>		</a:t>
            </a:r>
            <a:r>
              <a:rPr lang="en-IN" dirty="0" err="1"/>
              <a:t>LOGGER.error</a:t>
            </a:r>
            <a:r>
              <a:rPr lang="en-IN" dirty="0"/>
              <a:t>(</a:t>
            </a:r>
            <a:r>
              <a:rPr lang="en-IN" dirty="0" err="1"/>
              <a:t>exception.getMessage</a:t>
            </a:r>
            <a:r>
              <a:rPr lang="en-IN" dirty="0"/>
              <a:t>(), exception);</a:t>
            </a:r>
          </a:p>
          <a:p>
            <a:r>
              <a:rPr lang="en-IN" dirty="0"/>
              <a:t>	}</a:t>
            </a:r>
          </a:p>
          <a:p>
            <a:r>
              <a:rPr lang="en-IN" dirty="0"/>
              <a:t>}</a:t>
            </a:r>
          </a:p>
        </p:txBody>
      </p:sp>
    </p:spTree>
    <p:extLst>
      <p:ext uri="{BB962C8B-B14F-4D97-AF65-F5344CB8AC3E}">
        <p14:creationId xmlns:p14="http://schemas.microsoft.com/office/powerpoint/2010/main" val="265780056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84B56A-0605-2357-5735-B9ACDC25D4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50E33A-BAB4-1DCF-FC0D-25C68EF959C9}"/>
              </a:ext>
            </a:extLst>
          </p:cNvPr>
          <p:cNvSpPr>
            <a:spLocks noGrp="1"/>
          </p:cNvSpPr>
          <p:nvPr>
            <p:ph type="sldNum" sz="quarter" idx="12"/>
          </p:nvPr>
        </p:nvSpPr>
        <p:spPr/>
        <p:txBody>
          <a:bodyPr/>
          <a:lstStyle/>
          <a:p>
            <a:fld id="{4A777409-9C5A-4B07-8E32-19F22F7D558C}" type="slidenum">
              <a:rPr lang="en-IN" smtClean="0"/>
              <a:t>208</a:t>
            </a:fld>
            <a:endParaRPr lang="en-IN" dirty="0"/>
          </a:p>
        </p:txBody>
      </p:sp>
      <p:sp>
        <p:nvSpPr>
          <p:cNvPr id="5" name="TextBox 4">
            <a:extLst>
              <a:ext uri="{FF2B5EF4-FFF2-40B4-BE49-F238E27FC236}">
                <a16:creationId xmlns:a16="http://schemas.microsoft.com/office/drawing/2014/main" id="{6487BBB1-950D-F803-093C-AFA8AE7760FA}"/>
              </a:ext>
            </a:extLst>
          </p:cNvPr>
          <p:cNvSpPr txBox="1"/>
          <p:nvPr/>
        </p:nvSpPr>
        <p:spPr>
          <a:xfrm>
            <a:off x="843697" y="669551"/>
            <a:ext cx="10864393" cy="707886"/>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 Create the repository</a:t>
            </a:r>
          </a:p>
          <a:p>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repository which extends </a:t>
            </a:r>
            <a:r>
              <a:rPr lang="en-US" sz="2000" dirty="0" err="1">
                <a:solidFill>
                  <a:schemeClr val="tx1">
                    <a:lumMod val="65000"/>
                    <a:lumOff val="35000"/>
                  </a:schemeClr>
                </a:solidFill>
              </a:rPr>
              <a:t>CrudRepository</a:t>
            </a:r>
            <a:r>
              <a:rPr lang="en-US" sz="2000" dirty="0">
                <a:solidFill>
                  <a:schemeClr val="tx1">
                    <a:lumMod val="65000"/>
                    <a:lumOff val="35000"/>
                  </a:schemeClr>
                </a:solidFill>
              </a:rPr>
              <a:t> interface :</a:t>
            </a:r>
          </a:p>
        </p:txBody>
      </p:sp>
      <p:sp>
        <p:nvSpPr>
          <p:cNvPr id="7" name="TextBox 6">
            <a:extLst>
              <a:ext uri="{FF2B5EF4-FFF2-40B4-BE49-F238E27FC236}">
                <a16:creationId xmlns:a16="http://schemas.microsoft.com/office/drawing/2014/main" id="{EE744D57-B452-9BD8-FCF5-9AD4EF037C17}"/>
              </a:ext>
            </a:extLst>
          </p:cNvPr>
          <p:cNvSpPr txBox="1"/>
          <p:nvPr/>
        </p:nvSpPr>
        <p:spPr>
          <a:xfrm>
            <a:off x="212100" y="1602805"/>
            <a:ext cx="11141700" cy="646331"/>
          </a:xfrm>
          <a:prstGeom prst="rect">
            <a:avLst/>
          </a:prstGeom>
          <a:noFill/>
        </p:spPr>
        <p:txBody>
          <a:bodyPr wrap="square">
            <a:spAutoFit/>
          </a:bodyPr>
          <a:lstStyle/>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a:t>
            </a:r>
          </a:p>
        </p:txBody>
      </p:sp>
      <p:sp>
        <p:nvSpPr>
          <p:cNvPr id="9" name="TextBox 8">
            <a:extLst>
              <a:ext uri="{FF2B5EF4-FFF2-40B4-BE49-F238E27FC236}">
                <a16:creationId xmlns:a16="http://schemas.microsoft.com/office/drawing/2014/main" id="{150052B3-E418-7C96-1CFB-FE221259EDEB}"/>
              </a:ext>
            </a:extLst>
          </p:cNvPr>
          <p:cNvSpPr txBox="1"/>
          <p:nvPr/>
        </p:nvSpPr>
        <p:spPr>
          <a:xfrm>
            <a:off x="212099" y="2502249"/>
            <a:ext cx="11807075" cy="1938992"/>
          </a:xfrm>
          <a:prstGeom prst="rect">
            <a:avLst/>
          </a:prstGeom>
          <a:noFill/>
        </p:spPr>
        <p:txBody>
          <a:bodyPr wrap="square">
            <a:spAutoFit/>
          </a:bodyPr>
          <a:lstStyle/>
          <a:p>
            <a:r>
              <a:rPr lang="en-US" sz="2000" dirty="0">
                <a:solidFill>
                  <a:schemeClr val="tx1">
                    <a:lumMod val="65000"/>
                    <a:lumOff val="35000"/>
                  </a:schemeClr>
                </a:solidFill>
              </a:rPr>
              <a:t>In the above code, the generic parameters of </a:t>
            </a:r>
            <a:r>
              <a:rPr lang="en-US" sz="2000" dirty="0" err="1">
                <a:solidFill>
                  <a:schemeClr val="tx1">
                    <a:lumMod val="65000"/>
                    <a:lumOff val="35000"/>
                  </a:schemeClr>
                </a:solidFill>
              </a:rPr>
              <a:t>CrudRepository</a:t>
            </a:r>
            <a:r>
              <a:rPr lang="en-US" sz="2000" dirty="0">
                <a:solidFill>
                  <a:schemeClr val="tx1">
                    <a:lumMod val="65000"/>
                    <a:lumOff val="35000"/>
                  </a:schemeClr>
                </a:solidFill>
              </a:rPr>
              <a:t> indicates the entity on which database operations have to be performed and data type of identifier attribute of the entity class. You need not to create any implementation class of this interface. The Spring Data will automatically generate its implementation at runtime.</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Step 9 : </a:t>
            </a:r>
            <a:r>
              <a:rPr lang="en-US" sz="2000" dirty="0">
                <a:solidFill>
                  <a:schemeClr val="tx1">
                    <a:lumMod val="65000"/>
                    <a:lumOff val="35000"/>
                  </a:schemeClr>
                </a:solidFill>
                <a:effectLst/>
              </a:rPr>
              <a:t>Create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shown below:</a:t>
            </a:r>
          </a:p>
        </p:txBody>
      </p:sp>
      <p:sp>
        <p:nvSpPr>
          <p:cNvPr id="11" name="TextBox 10">
            <a:extLst>
              <a:ext uri="{FF2B5EF4-FFF2-40B4-BE49-F238E27FC236}">
                <a16:creationId xmlns:a16="http://schemas.microsoft.com/office/drawing/2014/main" id="{2C2B57A6-D020-C0DB-3720-3E46CC393DBE}"/>
              </a:ext>
            </a:extLst>
          </p:cNvPr>
          <p:cNvSpPr txBox="1"/>
          <p:nvPr/>
        </p:nvSpPr>
        <p:spPr>
          <a:xfrm>
            <a:off x="377069" y="4937130"/>
            <a:ext cx="11477133" cy="923330"/>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void </a:t>
            </a:r>
            <a:r>
              <a:rPr lang="en-IN" dirty="0" err="1"/>
              <a:t>addCustomer</a:t>
            </a:r>
            <a:r>
              <a:rPr lang="en-IN" dirty="0"/>
              <a:t>(</a:t>
            </a:r>
            <a:r>
              <a:rPr lang="en-IN" dirty="0" err="1"/>
              <a:t>CustomerDTO</a:t>
            </a:r>
            <a:r>
              <a:rPr lang="en-IN" dirty="0"/>
              <a:t> customer)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325189041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4B2010-97B3-E3D2-5942-6701157BB96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DE9783C-A1DD-9426-206A-53BE8349D9C0}"/>
              </a:ext>
            </a:extLst>
          </p:cNvPr>
          <p:cNvSpPr>
            <a:spLocks noGrp="1"/>
          </p:cNvSpPr>
          <p:nvPr>
            <p:ph type="sldNum" sz="quarter" idx="12"/>
          </p:nvPr>
        </p:nvSpPr>
        <p:spPr/>
        <p:txBody>
          <a:bodyPr/>
          <a:lstStyle/>
          <a:p>
            <a:fld id="{4A777409-9C5A-4B07-8E32-19F22F7D558C}" type="slidenum">
              <a:rPr lang="en-IN" smtClean="0"/>
              <a:t>209</a:t>
            </a:fld>
            <a:endParaRPr lang="en-IN" dirty="0"/>
          </a:p>
        </p:txBody>
      </p:sp>
      <p:sp>
        <p:nvSpPr>
          <p:cNvPr id="5" name="TextBox 4">
            <a:extLst>
              <a:ext uri="{FF2B5EF4-FFF2-40B4-BE49-F238E27FC236}">
                <a16:creationId xmlns:a16="http://schemas.microsoft.com/office/drawing/2014/main" id="{86EAC917-6B38-6544-864D-5C0CD2A2A9E2}"/>
              </a:ext>
            </a:extLst>
          </p:cNvPr>
          <p:cNvSpPr txBox="1"/>
          <p:nvPr/>
        </p:nvSpPr>
        <p:spPr>
          <a:xfrm>
            <a:off x="824846" y="565856"/>
            <a:ext cx="10393052" cy="707886"/>
          </a:xfrm>
          <a:prstGeom prst="rect">
            <a:avLst/>
          </a:prstGeom>
          <a:noFill/>
        </p:spPr>
        <p:txBody>
          <a:bodyPr wrap="square">
            <a:spAutoFit/>
          </a:bodyPr>
          <a:lstStyle/>
          <a:p>
            <a:r>
              <a:rPr lang="en-US" sz="2000" b="1" dirty="0">
                <a:solidFill>
                  <a:schemeClr val="tx1">
                    <a:lumMod val="65000"/>
                    <a:lumOff val="35000"/>
                  </a:schemeClr>
                </a:solidFill>
              </a:rPr>
              <a:t>Step 10 : </a:t>
            </a:r>
            <a:r>
              <a:rPr lang="en-US" sz="2000" dirty="0">
                <a:solidFill>
                  <a:schemeClr val="tx1">
                    <a:lumMod val="65000"/>
                    <a:lumOff val="35000"/>
                  </a:schemeClr>
                </a:solidFill>
              </a:rPr>
              <a:t>As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implements the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implement the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in order to add the customer details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6B0041C-11AD-040D-E55E-1C18B82EBEAB}"/>
              </a:ext>
            </a:extLst>
          </p:cNvPr>
          <p:cNvSpPr txBox="1"/>
          <p:nvPr/>
        </p:nvSpPr>
        <p:spPr>
          <a:xfrm>
            <a:off x="537328" y="1364285"/>
            <a:ext cx="11481847" cy="5078313"/>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CustomerRespository</a:t>
            </a:r>
            <a:r>
              <a:rPr lang="en-IN" dirty="0"/>
              <a:t> </a:t>
            </a:r>
            <a:r>
              <a:rPr lang="en-IN" dirty="0" err="1"/>
              <a:t>customerRespository</a:t>
            </a:r>
            <a:r>
              <a:rPr lang="en-IN" dirty="0"/>
              <a:t>;</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customerDto.getCustomerId</a:t>
            </a:r>
            <a:r>
              <a:rPr lang="en-IN" dirty="0"/>
              <a:t>());</a:t>
            </a:r>
          </a:p>
          <a:p>
            <a:r>
              <a:rPr lang="en-IN" dirty="0"/>
              <a:t>		if (</a:t>
            </a:r>
            <a:r>
              <a:rPr lang="en-IN" dirty="0" err="1"/>
              <a:t>optional.isPresent</a:t>
            </a:r>
            <a:r>
              <a:rPr lang="en-IN" dirty="0"/>
              <a:t>())</a:t>
            </a:r>
          </a:p>
          <a:p>
            <a:r>
              <a:rPr lang="en-IN" dirty="0"/>
              <a:t>			throw new </a:t>
            </a:r>
            <a:r>
              <a:rPr lang="en-IN" dirty="0" err="1"/>
              <a:t>hndBankException</a:t>
            </a:r>
            <a:r>
              <a:rPr lang="en-IN" dirty="0"/>
              <a:t>("</a:t>
            </a:r>
            <a:r>
              <a:rPr lang="en-IN" dirty="0" err="1"/>
              <a:t>Service.CUSTOMER_FOUND</a:t>
            </a:r>
            <a:r>
              <a:rPr lang="en-IN" dirty="0"/>
              <a:t>");</a:t>
            </a:r>
          </a:p>
          <a:p>
            <a:r>
              <a:rPr lang="en-IN" dirty="0"/>
              <a:t>		Customer </a:t>
            </a:r>
            <a:r>
              <a:rPr lang="en-IN" dirty="0" err="1"/>
              <a:t>customer</a:t>
            </a:r>
            <a:r>
              <a:rPr lang="en-IN" dirty="0"/>
              <a:t> = new Customer();</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customerRespository.save</a:t>
            </a:r>
            <a:r>
              <a:rPr lang="en-IN" dirty="0"/>
              <a:t>(customer);</a:t>
            </a:r>
          </a:p>
          <a:p>
            <a:r>
              <a:rPr lang="en-IN" dirty="0"/>
              <a:t>	}</a:t>
            </a:r>
          </a:p>
          <a:p>
            <a:r>
              <a:rPr lang="en-IN" dirty="0"/>
              <a:t>}</a:t>
            </a:r>
          </a:p>
        </p:txBody>
      </p:sp>
    </p:spTree>
    <p:extLst>
      <p:ext uri="{BB962C8B-B14F-4D97-AF65-F5344CB8AC3E}">
        <p14:creationId xmlns:p14="http://schemas.microsoft.com/office/powerpoint/2010/main" val="2259032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78AE60-A5D3-73B8-C59A-838F043289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6C4EFA-5BDB-C39F-CC30-ADD4976B689B}"/>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DEEDD4D3-1CFF-9FD6-5FBC-A1CFE13BDA34}"/>
              </a:ext>
            </a:extLst>
          </p:cNvPr>
          <p:cNvSpPr txBox="1"/>
          <p:nvPr/>
        </p:nvSpPr>
        <p:spPr>
          <a:xfrm>
            <a:off x="768283" y="618076"/>
            <a:ext cx="10798405" cy="2246769"/>
          </a:xfrm>
          <a:prstGeom prst="rect">
            <a:avLst/>
          </a:prstGeom>
          <a:noFill/>
        </p:spPr>
        <p:txBody>
          <a:bodyPr wrap="square">
            <a:spAutoFit/>
          </a:bodyPr>
          <a:lstStyle/>
          <a:p>
            <a:r>
              <a:rPr lang="en-US" sz="2000" dirty="0">
                <a:solidFill>
                  <a:schemeClr val="tx1">
                    <a:lumMod val="65000"/>
                    <a:lumOff val="35000"/>
                  </a:schemeClr>
                </a:solidFill>
                <a:effectLst/>
              </a:rPr>
              <a:t>One of the best practices that should be followed while creating an Entity class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Override the equals() and </a:t>
            </a:r>
            <a:r>
              <a:rPr lang="en-US" sz="2000" b="1" dirty="0" err="1">
                <a:solidFill>
                  <a:schemeClr val="tx1">
                    <a:lumMod val="65000"/>
                    <a:lumOff val="35000"/>
                  </a:schemeClr>
                </a:solidFill>
                <a:effectLst/>
              </a:rPr>
              <a:t>hashCode</a:t>
            </a:r>
            <a:r>
              <a:rPr lang="en-US" sz="2000" b="1" dirty="0">
                <a:solidFill>
                  <a:schemeClr val="tx1">
                    <a:lumMod val="65000"/>
                    <a:lumOff val="35000"/>
                  </a:schemeClr>
                </a:solidFill>
                <a:effectLst/>
              </a:rPr>
              <a:t>() methods in the entity classes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Customer entity class implementation shown to you is sufficient to map it to CUSTOMER table but it is considered as a good practice to override the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in the entity classes as shown below:</a:t>
            </a:r>
          </a:p>
        </p:txBody>
      </p:sp>
      <p:sp>
        <p:nvSpPr>
          <p:cNvPr id="7" name="TextBox 6">
            <a:extLst>
              <a:ext uri="{FF2B5EF4-FFF2-40B4-BE49-F238E27FC236}">
                <a16:creationId xmlns:a16="http://schemas.microsoft.com/office/drawing/2014/main" id="{1039DC80-7282-1519-F644-09CB0165F427}"/>
              </a:ext>
            </a:extLst>
          </p:cNvPr>
          <p:cNvSpPr txBox="1"/>
          <p:nvPr/>
        </p:nvSpPr>
        <p:spPr>
          <a:xfrm>
            <a:off x="270235" y="2864845"/>
            <a:ext cx="11651530" cy="3693319"/>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@Enumerated(EnumType.STRING)</a:t>
            </a:r>
          </a:p>
          <a:p>
            <a:r>
              <a:rPr lang="en-IN" dirty="0"/>
              <a:t>    private </a:t>
            </a:r>
            <a:r>
              <a:rPr lang="en-IN" dirty="0" err="1"/>
              <a:t>CustomerType</a:t>
            </a:r>
            <a:r>
              <a:rPr lang="en-IN" dirty="0"/>
              <a:t> </a:t>
            </a:r>
            <a:r>
              <a:rPr lang="en-IN" dirty="0" err="1"/>
              <a:t>customerType</a:t>
            </a:r>
            <a:endParaRPr lang="en-IN" dirty="0"/>
          </a:p>
          <a:p>
            <a:r>
              <a:rPr lang="en-IN" dirty="0"/>
              <a:t>	</a:t>
            </a:r>
          </a:p>
        </p:txBody>
      </p:sp>
    </p:spTree>
    <p:extLst>
      <p:ext uri="{BB962C8B-B14F-4D97-AF65-F5344CB8AC3E}">
        <p14:creationId xmlns:p14="http://schemas.microsoft.com/office/powerpoint/2010/main" val="370788014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5DCFB0-CD4D-4661-B873-12E6718ADD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F288788-340D-0350-EF73-655091DC7B30}"/>
              </a:ext>
            </a:extLst>
          </p:cNvPr>
          <p:cNvSpPr>
            <a:spLocks noGrp="1"/>
          </p:cNvSpPr>
          <p:nvPr>
            <p:ph type="sldNum" sz="quarter" idx="12"/>
          </p:nvPr>
        </p:nvSpPr>
        <p:spPr/>
        <p:txBody>
          <a:bodyPr/>
          <a:lstStyle/>
          <a:p>
            <a:fld id="{4A777409-9C5A-4B07-8E32-19F22F7D558C}" type="slidenum">
              <a:rPr lang="en-IN" smtClean="0"/>
              <a:t>210</a:t>
            </a:fld>
            <a:endParaRPr lang="en-IN" dirty="0"/>
          </a:p>
        </p:txBody>
      </p:sp>
      <p:sp>
        <p:nvSpPr>
          <p:cNvPr id="5" name="TextBox 4">
            <a:extLst>
              <a:ext uri="{FF2B5EF4-FFF2-40B4-BE49-F238E27FC236}">
                <a16:creationId xmlns:a16="http://schemas.microsoft.com/office/drawing/2014/main" id="{773B21BD-9372-6C9C-E88B-36A779D401E3}"/>
              </a:ext>
            </a:extLst>
          </p:cNvPr>
          <p:cNvSpPr txBox="1"/>
          <p:nvPr/>
        </p:nvSpPr>
        <p:spPr>
          <a:xfrm>
            <a:off x="127261" y="995868"/>
            <a:ext cx="11467708" cy="1323439"/>
          </a:xfrm>
          <a:prstGeom prst="rect">
            <a:avLst/>
          </a:prstGeom>
          <a:noFill/>
        </p:spPr>
        <p:txBody>
          <a:bodyPr wrap="square">
            <a:spAutoFit/>
          </a:bodyPr>
          <a:lstStyle/>
          <a:p>
            <a:r>
              <a:rPr lang="en-US" sz="2000" dirty="0">
                <a:solidFill>
                  <a:schemeClr val="tx1">
                    <a:lumMod val="65000"/>
                    <a:lumOff val="35000"/>
                  </a:schemeClr>
                </a:solidFill>
                <a:effectLst/>
              </a:rPr>
              <a:t>In the above code snippet, save() method of the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is invoked to add customer details to the database.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11 : </a:t>
            </a:r>
            <a:r>
              <a:rPr lang="en-US" sz="2000" dirty="0">
                <a:solidFill>
                  <a:schemeClr val="tx1">
                    <a:lumMod val="65000"/>
                    <a:lumOff val="35000"/>
                  </a:schemeClr>
                </a:solidFill>
                <a:effectLst/>
              </a:rPr>
              <a:t>Modify the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 and add the below properties:</a:t>
            </a:r>
          </a:p>
        </p:txBody>
      </p:sp>
      <p:sp>
        <p:nvSpPr>
          <p:cNvPr id="7" name="TextBox 6">
            <a:extLst>
              <a:ext uri="{FF2B5EF4-FFF2-40B4-BE49-F238E27FC236}">
                <a16:creationId xmlns:a16="http://schemas.microsoft.com/office/drawing/2014/main" id="{9A365666-58DD-D361-209D-1F02E346AA9E}"/>
              </a:ext>
            </a:extLst>
          </p:cNvPr>
          <p:cNvSpPr txBox="1"/>
          <p:nvPr/>
        </p:nvSpPr>
        <p:spPr>
          <a:xfrm>
            <a:off x="127260" y="2505670"/>
            <a:ext cx="12064739" cy="646331"/>
          </a:xfrm>
          <a:prstGeom prst="rect">
            <a:avLst/>
          </a:prstGeom>
          <a:noFill/>
        </p:spPr>
        <p:txBody>
          <a:bodyPr wrap="square">
            <a:spAutoFit/>
          </a:bodyPr>
          <a:lstStyle/>
          <a:p>
            <a:r>
              <a:rPr lang="en-IN" dirty="0" err="1"/>
              <a:t>UserInterface.INSERT_SUCCESS</a:t>
            </a:r>
            <a:r>
              <a:rPr lang="en-IN" dirty="0"/>
              <a:t>=Customer details successfully added.</a:t>
            </a:r>
          </a:p>
          <a:p>
            <a:r>
              <a:rPr lang="en-IN" dirty="0" err="1"/>
              <a:t>Service.CUSTOMER_FOUND</a:t>
            </a:r>
            <a:r>
              <a:rPr lang="en-IN" dirty="0"/>
              <a:t>=Customer already present.</a:t>
            </a:r>
          </a:p>
        </p:txBody>
      </p:sp>
      <p:sp>
        <p:nvSpPr>
          <p:cNvPr id="9" name="TextBox 8">
            <a:extLst>
              <a:ext uri="{FF2B5EF4-FFF2-40B4-BE49-F238E27FC236}">
                <a16:creationId xmlns:a16="http://schemas.microsoft.com/office/drawing/2014/main" id="{698294B4-825C-867C-F12E-5362F2DEA163}"/>
              </a:ext>
            </a:extLst>
          </p:cNvPr>
          <p:cNvSpPr txBox="1"/>
          <p:nvPr/>
        </p:nvSpPr>
        <p:spPr>
          <a:xfrm>
            <a:off x="127260" y="3228945"/>
            <a:ext cx="11627965" cy="400110"/>
          </a:xfrm>
          <a:prstGeom prst="rect">
            <a:avLst/>
          </a:prstGeom>
          <a:noFill/>
        </p:spPr>
        <p:txBody>
          <a:bodyPr wrap="square">
            <a:spAutoFit/>
          </a:bodyPr>
          <a:lstStyle/>
          <a:p>
            <a:r>
              <a:rPr lang="en-US" sz="2000" b="1" dirty="0">
                <a:solidFill>
                  <a:schemeClr val="tx1">
                    <a:lumMod val="65000"/>
                    <a:lumOff val="35000"/>
                  </a:schemeClr>
                </a:solidFill>
              </a:rPr>
              <a:t>Step 12 :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A28B31A-562E-645C-8890-E4D426BD85C8}"/>
              </a:ext>
            </a:extLst>
          </p:cNvPr>
          <p:cNvSpPr txBox="1"/>
          <p:nvPr/>
        </p:nvSpPr>
        <p:spPr>
          <a:xfrm>
            <a:off x="127259" y="3629055"/>
            <a:ext cx="12064739" cy="3416320"/>
          </a:xfrm>
          <a:prstGeom prst="rect">
            <a:avLst/>
          </a:prstGeom>
          <a:noFill/>
        </p:spPr>
        <p:txBody>
          <a:bodyPr wrap="square">
            <a:spAutoFit/>
          </a:bodyPr>
          <a:lstStyle/>
          <a:p>
            <a:r>
              <a:rPr lang="en-IN" dirty="0"/>
              <a:t>@SpringBootApplication</a:t>
            </a:r>
          </a:p>
          <a:p>
            <a:r>
              <a:rPr lang="en-IN" dirty="0"/>
              <a:t>public class </a:t>
            </a:r>
            <a:r>
              <a:rPr lang="en-IN" dirty="0" err="1"/>
              <a:t>DemoSpringDataCrudApplication</a:t>
            </a:r>
            <a:r>
              <a:rPr lang="en-IN" dirty="0"/>
              <a:t> implements </a:t>
            </a:r>
            <a:r>
              <a:rPr lang="en-IN" dirty="0" err="1"/>
              <a:t>CommandLineRunner</a:t>
            </a:r>
            <a:r>
              <a:rPr lang="en-IN" dirty="0"/>
              <a:t> {</a:t>
            </a:r>
          </a:p>
          <a:p>
            <a:r>
              <a:rPr lang="en-IN" dirty="0"/>
              <a:t>	</a:t>
            </a:r>
          </a:p>
          <a:p>
            <a:r>
              <a:rPr lang="en-IN" dirty="0"/>
              <a:t>	public static final Log LOGGER = </a:t>
            </a:r>
            <a:r>
              <a:rPr lang="en-IN" dirty="0" err="1"/>
              <a:t>LogFactory.getLog</a:t>
            </a:r>
            <a:r>
              <a:rPr lang="en-IN" dirty="0"/>
              <a:t>(</a:t>
            </a:r>
            <a:r>
              <a:rPr lang="en-IN" dirty="0" err="1"/>
              <a:t>DemoSpringDataCrudApplication.class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DemoSpringDataCrudApplication.class</a:t>
            </a:r>
            <a:r>
              <a:rPr lang="en-IN" dirty="0"/>
              <a:t>, </a:t>
            </a:r>
            <a:r>
              <a:rPr lang="en-IN" dirty="0" err="1"/>
              <a:t>args</a:t>
            </a:r>
            <a:r>
              <a:rPr lang="en-IN" dirty="0"/>
              <a:t>);</a:t>
            </a:r>
          </a:p>
          <a:p>
            <a:r>
              <a:rPr lang="en-IN" dirty="0"/>
              <a:t>	}</a:t>
            </a:r>
          </a:p>
          <a:p>
            <a:r>
              <a:rPr lang="en-IN" dirty="0"/>
              <a:t>	</a:t>
            </a:r>
          </a:p>
        </p:txBody>
      </p:sp>
    </p:spTree>
    <p:extLst>
      <p:ext uri="{BB962C8B-B14F-4D97-AF65-F5344CB8AC3E}">
        <p14:creationId xmlns:p14="http://schemas.microsoft.com/office/powerpoint/2010/main" val="332473158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3CEED7-254C-70EA-7E1C-5AF76312EF6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B14DED-23E6-DF16-E3CD-649081924212}"/>
              </a:ext>
            </a:extLst>
          </p:cNvPr>
          <p:cNvSpPr>
            <a:spLocks noGrp="1"/>
          </p:cNvSpPr>
          <p:nvPr>
            <p:ph type="sldNum" sz="quarter" idx="12"/>
          </p:nvPr>
        </p:nvSpPr>
        <p:spPr/>
        <p:txBody>
          <a:bodyPr/>
          <a:lstStyle/>
          <a:p>
            <a:fld id="{4A777409-9C5A-4B07-8E32-19F22F7D558C}" type="slidenum">
              <a:rPr lang="en-IN" smtClean="0"/>
              <a:t>211</a:t>
            </a:fld>
            <a:endParaRPr lang="en-IN" dirty="0"/>
          </a:p>
        </p:txBody>
      </p:sp>
      <p:sp>
        <p:nvSpPr>
          <p:cNvPr id="5" name="TextBox 4">
            <a:extLst>
              <a:ext uri="{FF2B5EF4-FFF2-40B4-BE49-F238E27FC236}">
                <a16:creationId xmlns:a16="http://schemas.microsoft.com/office/drawing/2014/main" id="{B5A9B362-B24A-BD87-3D46-CF2D57592F80}"/>
              </a:ext>
            </a:extLst>
          </p:cNvPr>
          <p:cNvSpPr txBox="1"/>
          <p:nvPr/>
        </p:nvSpPr>
        <p:spPr>
          <a:xfrm>
            <a:off x="408494" y="1001038"/>
            <a:ext cx="11821213" cy="5355312"/>
          </a:xfrm>
          <a:prstGeom prst="rect">
            <a:avLst/>
          </a:prstGeom>
          <a:noFill/>
        </p:spPr>
        <p:txBody>
          <a:bodyPr wrap="square">
            <a:spAutoFit/>
          </a:bodyPr>
          <a:lstStyle/>
          <a:p>
            <a:r>
              <a:rPr lang="en-IN" dirty="0"/>
              <a:t>public void run(String... </a:t>
            </a:r>
            <a:r>
              <a:rPr lang="en-IN" dirty="0" err="1"/>
              <a:t>args</a:t>
            </a:r>
            <a:r>
              <a:rPr lang="en-IN" dirty="0"/>
              <a:t>) throws Exception {</a:t>
            </a:r>
          </a:p>
          <a:p>
            <a:r>
              <a:rPr lang="en-IN" dirty="0"/>
              <a:t>		</a:t>
            </a:r>
            <a:r>
              <a:rPr lang="en-IN" dirty="0" err="1"/>
              <a:t>addCustomer</a:t>
            </a:r>
            <a:r>
              <a:rPr lang="en-IN" dirty="0"/>
              <a:t>();</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customer = new </a:t>
            </a:r>
            <a:r>
              <a:rPr lang="en-IN" dirty="0" err="1"/>
              <a:t>CustomerDTO</a:t>
            </a:r>
            <a:r>
              <a:rPr lang="en-IN" dirty="0"/>
              <a:t>();</a:t>
            </a:r>
          </a:p>
          <a:p>
            <a:r>
              <a:rPr lang="en-IN" dirty="0"/>
              <a:t>		</a:t>
            </a:r>
            <a:r>
              <a:rPr lang="en-IN" dirty="0" err="1"/>
              <a:t>customer.setCustomerId</a:t>
            </a:r>
            <a:r>
              <a:rPr lang="en-IN" dirty="0"/>
              <a:t>(4);</a:t>
            </a:r>
          </a:p>
          <a:p>
            <a:r>
              <a:rPr lang="en-IN" dirty="0"/>
              <a:t>		</a:t>
            </a:r>
            <a:r>
              <a:rPr lang="en-IN" dirty="0" err="1"/>
              <a:t>customer.setEmailId</a:t>
            </a:r>
            <a:r>
              <a:rPr lang="en-IN" dirty="0"/>
              <a:t>("harry@hnd.com");</a:t>
            </a:r>
          </a:p>
          <a:p>
            <a:r>
              <a:rPr lang="en-IN" dirty="0"/>
              <a:t>		</a:t>
            </a:r>
            <a:r>
              <a:rPr lang="en-IN" dirty="0" err="1"/>
              <a:t>customer.setName</a:t>
            </a:r>
            <a:r>
              <a:rPr lang="en-IN" dirty="0"/>
              <a:t>("Harry");</a:t>
            </a:r>
          </a:p>
          <a:p>
            <a:r>
              <a:rPr lang="en-IN" dirty="0"/>
              <a:t>		</a:t>
            </a:r>
            <a:r>
              <a:rPr lang="en-IN" dirty="0" err="1"/>
              <a:t>customer.setDateOfBirth</a:t>
            </a:r>
            <a:r>
              <a:rPr lang="en-IN" dirty="0"/>
              <a:t>(</a:t>
            </a:r>
            <a:r>
              <a:rPr lang="en-IN" dirty="0" err="1"/>
              <a:t>LocalDate.now</a:t>
            </a:r>
            <a:r>
              <a:rPr lang="en-IN" dirty="0"/>
              <a:t>());</a:t>
            </a:r>
          </a:p>
          <a:p>
            <a:r>
              <a:rPr lang="en-IN" dirty="0"/>
              <a:t>		try {</a:t>
            </a:r>
          </a:p>
          <a:p>
            <a:r>
              <a:rPr lang="en-IN" dirty="0"/>
              <a:t>			</a:t>
            </a:r>
            <a:r>
              <a:rPr lang="en-IN" dirty="0" err="1"/>
              <a:t>customerService.addCustomer</a:t>
            </a:r>
            <a:r>
              <a:rPr lang="en-IN" dirty="0"/>
              <a:t>(customer);</a:t>
            </a:r>
          </a:p>
          <a:p>
            <a:r>
              <a:rPr lang="en-IN" dirty="0"/>
              <a:t>			LOGGER.info(</a:t>
            </a:r>
            <a:r>
              <a:rPr lang="en-IN" dirty="0" err="1"/>
              <a:t>environment.getProperty</a:t>
            </a:r>
            <a:r>
              <a:rPr lang="en-IN" dirty="0"/>
              <a:t>("</a:t>
            </a:r>
            <a:r>
              <a:rPr lang="en-IN" dirty="0" err="1"/>
              <a:t>UserInterface.INSERT_SUCCESS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Tree>
    <p:extLst>
      <p:ext uri="{BB962C8B-B14F-4D97-AF65-F5344CB8AC3E}">
        <p14:creationId xmlns:p14="http://schemas.microsoft.com/office/powerpoint/2010/main" val="255164043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9A3C1A-D7CC-7DEB-F229-640972BF24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AB2086A-7997-C281-E465-4B2FE1E5BE24}"/>
              </a:ext>
            </a:extLst>
          </p:cNvPr>
          <p:cNvSpPr>
            <a:spLocks noGrp="1"/>
          </p:cNvSpPr>
          <p:nvPr>
            <p:ph type="sldNum" sz="quarter" idx="12"/>
          </p:nvPr>
        </p:nvSpPr>
        <p:spPr/>
        <p:txBody>
          <a:bodyPr/>
          <a:lstStyle/>
          <a:p>
            <a:fld id="{4A777409-9C5A-4B07-8E32-19F22F7D558C}" type="slidenum">
              <a:rPr lang="en-IN" smtClean="0"/>
              <a:t>212</a:t>
            </a:fld>
            <a:endParaRPr lang="en-IN" dirty="0"/>
          </a:p>
        </p:txBody>
      </p:sp>
      <p:sp>
        <p:nvSpPr>
          <p:cNvPr id="5" name="TextBox 4">
            <a:extLst>
              <a:ext uri="{FF2B5EF4-FFF2-40B4-BE49-F238E27FC236}">
                <a16:creationId xmlns:a16="http://schemas.microsoft.com/office/drawing/2014/main" id="{FEC0870C-8DDA-006C-06CB-B671E4ED6746}"/>
              </a:ext>
            </a:extLst>
          </p:cNvPr>
          <p:cNvSpPr txBox="1"/>
          <p:nvPr/>
        </p:nvSpPr>
        <p:spPr>
          <a:xfrm>
            <a:off x="193249" y="1056050"/>
            <a:ext cx="10864391" cy="707886"/>
          </a:xfrm>
          <a:prstGeom prst="rect">
            <a:avLst/>
          </a:prstGeom>
          <a:noFill/>
        </p:spPr>
        <p:txBody>
          <a:bodyPr wrap="square">
            <a:spAutoFit/>
          </a:bodyPr>
          <a:lstStyle/>
          <a:p>
            <a:r>
              <a:rPr lang="en-US" sz="2000" b="1" dirty="0">
                <a:solidFill>
                  <a:schemeClr val="tx1">
                    <a:lumMod val="65000"/>
                    <a:lumOff val="35000"/>
                  </a:schemeClr>
                </a:solidFill>
                <a:effectLst/>
              </a:rPr>
              <a:t>Step 13 : </a:t>
            </a:r>
            <a:r>
              <a:rPr lang="en-US" sz="2000" dirty="0">
                <a:solidFill>
                  <a:schemeClr val="tx1">
                    <a:lumMod val="65000"/>
                    <a:lumOff val="35000"/>
                  </a:schemeClr>
                </a:solidFill>
                <a:effectLst/>
              </a:rPr>
              <a:t>Execute the application</a:t>
            </a:r>
          </a:p>
          <a:p>
            <a:r>
              <a:rPr lang="en-US" sz="2000" dirty="0">
                <a:solidFill>
                  <a:schemeClr val="tx1">
                    <a:lumMod val="65000"/>
                    <a:lumOff val="35000"/>
                  </a:schemeClr>
                </a:solidFill>
              </a:rPr>
              <a:t>After executing your application, you should get the following output:</a:t>
            </a:r>
          </a:p>
        </p:txBody>
      </p:sp>
      <p:pic>
        <p:nvPicPr>
          <p:cNvPr id="7" name="Picture 6">
            <a:extLst>
              <a:ext uri="{FF2B5EF4-FFF2-40B4-BE49-F238E27FC236}">
                <a16:creationId xmlns:a16="http://schemas.microsoft.com/office/drawing/2014/main" id="{067D9F36-E1EC-4D0A-3ADD-C1626D18F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6321" y="1961986"/>
            <a:ext cx="3645031" cy="646331"/>
          </a:xfrm>
          <a:prstGeom prst="rect">
            <a:avLst/>
          </a:prstGeom>
        </p:spPr>
      </p:pic>
    </p:spTree>
    <p:extLst>
      <p:ext uri="{BB962C8B-B14F-4D97-AF65-F5344CB8AC3E}">
        <p14:creationId xmlns:p14="http://schemas.microsoft.com/office/powerpoint/2010/main" val="290116888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F4C0E2-C8D5-206B-2E4E-05DD8BE966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3374C2-B41B-54CE-D7DF-964DEE85BC81}"/>
              </a:ext>
            </a:extLst>
          </p:cNvPr>
          <p:cNvSpPr>
            <a:spLocks noGrp="1"/>
          </p:cNvSpPr>
          <p:nvPr>
            <p:ph type="sldNum" sz="quarter" idx="12"/>
          </p:nvPr>
        </p:nvSpPr>
        <p:spPr/>
        <p:txBody>
          <a:bodyPr/>
          <a:lstStyle/>
          <a:p>
            <a:fld id="{4A777409-9C5A-4B07-8E32-19F22F7D558C}" type="slidenum">
              <a:rPr lang="en-IN" smtClean="0"/>
              <a:t>213</a:t>
            </a:fld>
            <a:endParaRPr lang="en-IN" dirty="0"/>
          </a:p>
        </p:txBody>
      </p:sp>
      <p:sp>
        <p:nvSpPr>
          <p:cNvPr id="5" name="TextBox 4">
            <a:extLst>
              <a:ext uri="{FF2B5EF4-FFF2-40B4-BE49-F238E27FC236}">
                <a16:creationId xmlns:a16="http://schemas.microsoft.com/office/drawing/2014/main" id="{C3D86292-0E45-A086-852C-C687BA14803A}"/>
              </a:ext>
            </a:extLst>
          </p:cNvPr>
          <p:cNvSpPr txBox="1"/>
          <p:nvPr/>
        </p:nvSpPr>
        <p:spPr>
          <a:xfrm>
            <a:off x="919113" y="522344"/>
            <a:ext cx="8451130" cy="461665"/>
          </a:xfrm>
          <a:prstGeom prst="rect">
            <a:avLst/>
          </a:prstGeom>
          <a:noFill/>
        </p:spPr>
        <p:txBody>
          <a:bodyPr wrap="square">
            <a:spAutoFit/>
          </a:bodyPr>
          <a:lstStyle/>
          <a:p>
            <a:r>
              <a:rPr lang="en-US" sz="2400" b="1" dirty="0"/>
              <a:t>Read operation using Spring Data - Demo </a:t>
            </a:r>
          </a:p>
        </p:txBody>
      </p:sp>
      <p:sp>
        <p:nvSpPr>
          <p:cNvPr id="7" name="TextBox 6">
            <a:extLst>
              <a:ext uri="{FF2B5EF4-FFF2-40B4-BE49-F238E27FC236}">
                <a16:creationId xmlns:a16="http://schemas.microsoft.com/office/drawing/2014/main" id="{A43BDA35-04CB-3F54-4A03-BBD0A7985046}"/>
              </a:ext>
            </a:extLst>
          </p:cNvPr>
          <p:cNvSpPr txBox="1"/>
          <p:nvPr/>
        </p:nvSpPr>
        <p:spPr>
          <a:xfrm>
            <a:off x="202677" y="1171356"/>
            <a:ext cx="11552548" cy="2246769"/>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fetch the details of all the customers and a single customer by following the steps given below.</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 :</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 :</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getCustomer</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findAll</a:t>
            </a:r>
            <a:r>
              <a:rPr lang="en-US" sz="2000" dirty="0">
                <a:solidFill>
                  <a:schemeClr val="tx1">
                    <a:lumMod val="65000"/>
                    <a:lumOff val="35000"/>
                  </a:schemeClr>
                </a:solidFill>
                <a:effectLst/>
              </a:rPr>
              <a:t>() methods in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follows:</a:t>
            </a:r>
          </a:p>
        </p:txBody>
      </p:sp>
      <p:sp>
        <p:nvSpPr>
          <p:cNvPr id="9" name="TextBox 8">
            <a:extLst>
              <a:ext uri="{FF2B5EF4-FFF2-40B4-BE49-F238E27FC236}">
                <a16:creationId xmlns:a16="http://schemas.microsoft.com/office/drawing/2014/main" id="{74743BA5-C61A-ADA7-AD2C-370576D006DE}"/>
              </a:ext>
            </a:extLst>
          </p:cNvPr>
          <p:cNvSpPr txBox="1"/>
          <p:nvPr/>
        </p:nvSpPr>
        <p:spPr>
          <a:xfrm>
            <a:off x="202677" y="3823190"/>
            <a:ext cx="11232036" cy="1477328"/>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void </a:t>
            </a:r>
            <a:r>
              <a:rPr lang="en-IN" dirty="0" err="1"/>
              <a:t>addCustomer</a:t>
            </a:r>
            <a:r>
              <a:rPr lang="en-IN" dirty="0"/>
              <a:t>(</a:t>
            </a:r>
            <a:r>
              <a:rPr lang="en-IN" dirty="0" err="1"/>
              <a:t>CustomerDTO</a:t>
            </a:r>
            <a:r>
              <a:rPr lang="en-IN" dirty="0"/>
              <a:t> customer) throws </a:t>
            </a:r>
            <a:r>
              <a:rPr lang="en-IN" dirty="0" err="1"/>
              <a:t>hndBankException</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findAll</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364184314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47E20D-3BC1-2940-1E5E-47928B8121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F31F1D-E922-9595-B4B7-6C16E529DBE8}"/>
              </a:ext>
            </a:extLst>
          </p:cNvPr>
          <p:cNvSpPr>
            <a:spLocks noGrp="1"/>
          </p:cNvSpPr>
          <p:nvPr>
            <p:ph type="sldNum" sz="quarter" idx="12"/>
          </p:nvPr>
        </p:nvSpPr>
        <p:spPr/>
        <p:txBody>
          <a:bodyPr/>
          <a:lstStyle/>
          <a:p>
            <a:fld id="{4A777409-9C5A-4B07-8E32-19F22F7D558C}" type="slidenum">
              <a:rPr lang="en-IN" smtClean="0"/>
              <a:t>214</a:t>
            </a:fld>
            <a:endParaRPr lang="en-IN" dirty="0"/>
          </a:p>
        </p:txBody>
      </p:sp>
      <p:sp>
        <p:nvSpPr>
          <p:cNvPr id="5" name="TextBox 4">
            <a:extLst>
              <a:ext uri="{FF2B5EF4-FFF2-40B4-BE49-F238E27FC236}">
                <a16:creationId xmlns:a16="http://schemas.microsoft.com/office/drawing/2014/main" id="{EA347E0C-D950-02ED-1D3F-556DF3C80A02}"/>
              </a:ext>
            </a:extLst>
          </p:cNvPr>
          <p:cNvSpPr txBox="1"/>
          <p:nvPr/>
        </p:nvSpPr>
        <p:spPr>
          <a:xfrm>
            <a:off x="781638" y="575282"/>
            <a:ext cx="10364771" cy="707886"/>
          </a:xfrm>
          <a:prstGeom prst="rect">
            <a:avLst/>
          </a:prstGeom>
          <a:noFill/>
        </p:spPr>
        <p:txBody>
          <a:bodyPr wrap="square">
            <a:spAutoFit/>
          </a:bodyPr>
          <a:lstStyle/>
          <a:p>
            <a:r>
              <a:rPr lang="en-US" sz="2000" b="1" dirty="0">
                <a:solidFill>
                  <a:schemeClr val="tx1">
                    <a:lumMod val="65000"/>
                    <a:lumOff val="35000"/>
                  </a:schemeClr>
                </a:solidFill>
              </a:rPr>
              <a:t>Step 3 :</a:t>
            </a:r>
            <a:r>
              <a:rPr lang="en-US" sz="2000" dirty="0">
                <a:solidFill>
                  <a:schemeClr val="tx1">
                    <a:lumMod val="65000"/>
                    <a:lumOff val="35000"/>
                  </a:schemeClr>
                </a:solidFill>
              </a:rPr>
              <a:t> As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implements the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implement the </a:t>
            </a:r>
            <a:r>
              <a:rPr lang="en-US" sz="2000" dirty="0" err="1">
                <a:solidFill>
                  <a:schemeClr val="tx1">
                    <a:lumMod val="65000"/>
                    <a:lumOff val="35000"/>
                  </a:schemeClr>
                </a:solidFill>
              </a:rPr>
              <a:t>getCustomer</a:t>
            </a:r>
            <a:r>
              <a:rPr lang="en-US" sz="2000" dirty="0">
                <a:solidFill>
                  <a:schemeClr val="tx1">
                    <a:lumMod val="65000"/>
                    <a:lumOff val="35000"/>
                  </a:schemeClr>
                </a:solidFill>
              </a:rPr>
              <a:t>() and </a:t>
            </a:r>
            <a:r>
              <a:rPr lang="en-US" sz="2000" dirty="0" err="1">
                <a:solidFill>
                  <a:schemeClr val="tx1">
                    <a:lumMod val="65000"/>
                    <a:lumOff val="35000"/>
                  </a:schemeClr>
                </a:solidFill>
              </a:rPr>
              <a:t>findAll</a:t>
            </a:r>
            <a:r>
              <a:rPr lang="en-US" sz="2000" dirty="0">
                <a:solidFill>
                  <a:schemeClr val="tx1">
                    <a:lumMod val="65000"/>
                    <a:lumOff val="35000"/>
                  </a:schemeClr>
                </a:solidFill>
              </a:rPr>
              <a:t>() methods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9F014E3-9F31-54CF-D300-F0EA5FE33F43}"/>
              </a:ext>
            </a:extLst>
          </p:cNvPr>
          <p:cNvSpPr txBox="1"/>
          <p:nvPr/>
        </p:nvSpPr>
        <p:spPr>
          <a:xfrm>
            <a:off x="282803" y="1350709"/>
            <a:ext cx="12104016" cy="5078313"/>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CustomerRespository</a:t>
            </a:r>
            <a:r>
              <a:rPr lang="en-IN" dirty="0"/>
              <a:t> </a:t>
            </a:r>
            <a:r>
              <a:rPr lang="en-IN" dirty="0" err="1"/>
              <a:t>customerRespository</a:t>
            </a:r>
            <a:r>
              <a:rPr lang="en-IN" dirty="0"/>
              <a:t>;</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customerDto.getCustomerId</a:t>
            </a:r>
            <a:r>
              <a:rPr lang="en-IN" dirty="0"/>
              <a:t>());</a:t>
            </a:r>
          </a:p>
          <a:p>
            <a:r>
              <a:rPr lang="en-IN" dirty="0"/>
              <a:t>		if (</a:t>
            </a:r>
            <a:r>
              <a:rPr lang="en-IN" dirty="0" err="1"/>
              <a:t>optional.isPresent</a:t>
            </a:r>
            <a:r>
              <a:rPr lang="en-IN" dirty="0"/>
              <a:t>())</a:t>
            </a:r>
          </a:p>
          <a:p>
            <a:r>
              <a:rPr lang="en-IN" dirty="0"/>
              <a:t>			throw new </a:t>
            </a:r>
            <a:r>
              <a:rPr lang="en-IN" dirty="0" err="1"/>
              <a:t>hndBankException</a:t>
            </a:r>
            <a:r>
              <a:rPr lang="en-IN" dirty="0"/>
              <a:t>("</a:t>
            </a:r>
            <a:r>
              <a:rPr lang="en-IN" dirty="0" err="1"/>
              <a:t>Service.CUSTOMER_FOUND</a:t>
            </a:r>
            <a:r>
              <a:rPr lang="en-IN" dirty="0"/>
              <a:t>");</a:t>
            </a:r>
          </a:p>
          <a:p>
            <a:r>
              <a:rPr lang="en-IN" dirty="0"/>
              <a:t>		Customer </a:t>
            </a:r>
            <a:r>
              <a:rPr lang="en-IN" dirty="0" err="1"/>
              <a:t>customer</a:t>
            </a:r>
            <a:r>
              <a:rPr lang="en-IN" dirty="0"/>
              <a:t> = new Customer();</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customerRespository.save</a:t>
            </a:r>
            <a:r>
              <a:rPr lang="en-IN" dirty="0"/>
              <a:t>(customer);</a:t>
            </a:r>
          </a:p>
          <a:p>
            <a:r>
              <a:rPr lang="en-IN" dirty="0"/>
              <a:t>	}</a:t>
            </a:r>
          </a:p>
          <a:p>
            <a:r>
              <a:rPr lang="en-IN" dirty="0"/>
              <a:t>	</a:t>
            </a:r>
          </a:p>
        </p:txBody>
      </p:sp>
    </p:spTree>
    <p:extLst>
      <p:ext uri="{BB962C8B-B14F-4D97-AF65-F5344CB8AC3E}">
        <p14:creationId xmlns:p14="http://schemas.microsoft.com/office/powerpoint/2010/main" val="86711834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2DFFF6-B556-4424-66FC-90F7302474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98D3B2-A1D6-2B02-C04A-AC86B44A3F69}"/>
              </a:ext>
            </a:extLst>
          </p:cNvPr>
          <p:cNvSpPr>
            <a:spLocks noGrp="1"/>
          </p:cNvSpPr>
          <p:nvPr>
            <p:ph type="sldNum" sz="quarter" idx="12"/>
          </p:nvPr>
        </p:nvSpPr>
        <p:spPr/>
        <p:txBody>
          <a:bodyPr/>
          <a:lstStyle/>
          <a:p>
            <a:fld id="{4A777409-9C5A-4B07-8E32-19F22F7D558C}" type="slidenum">
              <a:rPr lang="en-IN" smtClean="0"/>
              <a:t>215</a:t>
            </a:fld>
            <a:endParaRPr lang="en-IN" dirty="0"/>
          </a:p>
        </p:txBody>
      </p:sp>
      <p:sp>
        <p:nvSpPr>
          <p:cNvPr id="5" name="TextBox 4">
            <a:extLst>
              <a:ext uri="{FF2B5EF4-FFF2-40B4-BE49-F238E27FC236}">
                <a16:creationId xmlns:a16="http://schemas.microsoft.com/office/drawing/2014/main" id="{0EB32C9B-525B-58CE-7ADB-8AD131EA9206}"/>
              </a:ext>
            </a:extLst>
          </p:cNvPr>
          <p:cNvSpPr txBox="1"/>
          <p:nvPr/>
        </p:nvSpPr>
        <p:spPr>
          <a:xfrm>
            <a:off x="824845" y="715966"/>
            <a:ext cx="10741844" cy="1631216"/>
          </a:xfrm>
          <a:prstGeom prst="rect">
            <a:avLst/>
          </a:prstGeom>
          <a:noFill/>
        </p:spPr>
        <p:txBody>
          <a:bodyPr wrap="square">
            <a:spAutoFit/>
          </a:bodyPr>
          <a:lstStyle/>
          <a:p>
            <a:r>
              <a:rPr lang="en-US" sz="2000" dirty="0">
                <a:solidFill>
                  <a:schemeClr val="tx1">
                    <a:lumMod val="65000"/>
                    <a:lumOff val="35000"/>
                  </a:schemeClr>
                </a:solidFill>
                <a:effectLst/>
              </a:rPr>
              <a:t>In the above code snippet, </a:t>
            </a:r>
            <a:r>
              <a:rPr lang="en-US" sz="2000" dirty="0" err="1">
                <a:solidFill>
                  <a:schemeClr val="tx1">
                    <a:lumMod val="65000"/>
                    <a:lumOff val="35000"/>
                  </a:schemeClr>
                </a:solidFill>
                <a:effectLst/>
              </a:rPr>
              <a:t>findById</a:t>
            </a:r>
            <a:r>
              <a:rPr lang="en-US" sz="2000" dirty="0">
                <a:solidFill>
                  <a:schemeClr val="tx1">
                    <a:lumMod val="65000"/>
                    <a:lumOff val="35000"/>
                  </a:schemeClr>
                </a:solidFill>
                <a:effectLst/>
              </a:rPr>
              <a:t> method of the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is invoked to fetch the customer details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findAll</a:t>
            </a:r>
            <a:r>
              <a:rPr lang="en-US" sz="2000" dirty="0">
                <a:solidFill>
                  <a:schemeClr val="tx1">
                    <a:lumMod val="65000"/>
                    <a:lumOff val="35000"/>
                  </a:schemeClr>
                </a:solidFill>
                <a:effectLst/>
              </a:rPr>
              <a:t> method of the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is invoked to fetch all the customer details.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rPr>
              <a:t>Step 4 :</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properties:</a:t>
            </a:r>
          </a:p>
        </p:txBody>
      </p:sp>
      <p:sp>
        <p:nvSpPr>
          <p:cNvPr id="7" name="TextBox 6">
            <a:extLst>
              <a:ext uri="{FF2B5EF4-FFF2-40B4-BE49-F238E27FC236}">
                <a16:creationId xmlns:a16="http://schemas.microsoft.com/office/drawing/2014/main" id="{FB99236E-91B2-696A-401C-CF8230AA4D83}"/>
              </a:ext>
            </a:extLst>
          </p:cNvPr>
          <p:cNvSpPr txBox="1"/>
          <p:nvPr/>
        </p:nvSpPr>
        <p:spPr>
          <a:xfrm>
            <a:off x="96625" y="2602046"/>
            <a:ext cx="11470064" cy="646331"/>
          </a:xfrm>
          <a:prstGeom prst="rect">
            <a:avLst/>
          </a:prstGeom>
          <a:noFill/>
        </p:spPr>
        <p:txBody>
          <a:bodyPr wrap="square">
            <a:spAutoFit/>
          </a:bodyPr>
          <a:lstStyle/>
          <a:p>
            <a:r>
              <a:rPr lang="en-IN" dirty="0" err="1"/>
              <a:t>Service.CUSTOMER_NOT_FOUND</a:t>
            </a:r>
            <a:r>
              <a:rPr lang="en-IN" dirty="0"/>
              <a:t>=Customer not found. Give valid customer details.</a:t>
            </a:r>
          </a:p>
          <a:p>
            <a:r>
              <a:rPr lang="en-IN" dirty="0" err="1"/>
              <a:t>Service.CUSTOMERS_NOT_FOUND</a:t>
            </a:r>
            <a:r>
              <a:rPr lang="en-IN" dirty="0"/>
              <a:t>=No customers found.</a:t>
            </a:r>
          </a:p>
        </p:txBody>
      </p:sp>
      <p:sp>
        <p:nvSpPr>
          <p:cNvPr id="9" name="TextBox 8">
            <a:extLst>
              <a:ext uri="{FF2B5EF4-FFF2-40B4-BE49-F238E27FC236}">
                <a16:creationId xmlns:a16="http://schemas.microsoft.com/office/drawing/2014/main" id="{14B1AD6A-292C-4FC8-A973-429C5B6D63A8}"/>
              </a:ext>
            </a:extLst>
          </p:cNvPr>
          <p:cNvSpPr txBox="1"/>
          <p:nvPr/>
        </p:nvSpPr>
        <p:spPr>
          <a:xfrm>
            <a:off x="824844" y="3499371"/>
            <a:ext cx="9092153"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79EA42A-A506-C03B-416D-1A7D442FD664}"/>
              </a:ext>
            </a:extLst>
          </p:cNvPr>
          <p:cNvSpPr txBox="1"/>
          <p:nvPr/>
        </p:nvSpPr>
        <p:spPr>
          <a:xfrm>
            <a:off x="181466" y="3977055"/>
            <a:ext cx="12028602" cy="2585323"/>
          </a:xfrm>
          <a:prstGeom prst="rect">
            <a:avLst/>
          </a:prstGeom>
          <a:noFill/>
        </p:spPr>
        <p:txBody>
          <a:bodyPr wrap="square">
            <a:spAutoFit/>
          </a:bodyPr>
          <a:lstStyle/>
          <a:p>
            <a:r>
              <a:rPr lang="en-IN" dirty="0"/>
              <a:t>@SpringBootApplication</a:t>
            </a:r>
          </a:p>
          <a:p>
            <a:r>
              <a:rPr lang="en-IN" dirty="0"/>
              <a:t>public class </a:t>
            </a:r>
            <a:r>
              <a:rPr lang="en-IN" dirty="0" err="1"/>
              <a:t>DemoSpringDataCrudApplication</a:t>
            </a:r>
            <a:r>
              <a:rPr lang="en-IN" dirty="0"/>
              <a:t> implements </a:t>
            </a:r>
            <a:r>
              <a:rPr lang="en-IN" dirty="0" err="1"/>
              <a:t>CommandLineRunner</a:t>
            </a:r>
            <a:r>
              <a:rPr lang="en-IN" dirty="0"/>
              <a:t> {</a:t>
            </a:r>
          </a:p>
          <a:p>
            <a:r>
              <a:rPr lang="en-IN" dirty="0"/>
              <a:t>	</a:t>
            </a:r>
          </a:p>
          <a:p>
            <a:r>
              <a:rPr lang="en-IN" dirty="0"/>
              <a:t>	public static final Log LOGGER = </a:t>
            </a:r>
            <a:r>
              <a:rPr lang="en-IN" dirty="0" err="1"/>
              <a:t>LogFactory.getLog</a:t>
            </a:r>
            <a:r>
              <a:rPr lang="en-IN" dirty="0"/>
              <a:t>(</a:t>
            </a:r>
            <a:r>
              <a:rPr lang="en-IN" dirty="0" err="1"/>
              <a:t>DemoSpringDataCrudApplication.class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a:t>
            </a:r>
          </a:p>
        </p:txBody>
      </p:sp>
    </p:spTree>
    <p:extLst>
      <p:ext uri="{BB962C8B-B14F-4D97-AF65-F5344CB8AC3E}">
        <p14:creationId xmlns:p14="http://schemas.microsoft.com/office/powerpoint/2010/main" val="149240183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A23B46-0408-F3F1-0BAB-EE60654D16C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5B4EA3C-DB10-684B-90EC-17F549805D77}"/>
              </a:ext>
            </a:extLst>
          </p:cNvPr>
          <p:cNvSpPr>
            <a:spLocks noGrp="1"/>
          </p:cNvSpPr>
          <p:nvPr>
            <p:ph type="sldNum" sz="quarter" idx="12"/>
          </p:nvPr>
        </p:nvSpPr>
        <p:spPr/>
        <p:txBody>
          <a:bodyPr/>
          <a:lstStyle/>
          <a:p>
            <a:fld id="{4A777409-9C5A-4B07-8E32-19F22F7D558C}" type="slidenum">
              <a:rPr lang="en-IN" smtClean="0"/>
              <a:t>216</a:t>
            </a:fld>
            <a:endParaRPr lang="en-IN" dirty="0"/>
          </a:p>
        </p:txBody>
      </p:sp>
      <p:sp>
        <p:nvSpPr>
          <p:cNvPr id="5" name="TextBox 4">
            <a:extLst>
              <a:ext uri="{FF2B5EF4-FFF2-40B4-BE49-F238E27FC236}">
                <a16:creationId xmlns:a16="http://schemas.microsoft.com/office/drawing/2014/main" id="{ADD65F00-B020-5BDB-2417-4B94074F775A}"/>
              </a:ext>
            </a:extLst>
          </p:cNvPr>
          <p:cNvSpPr txBox="1"/>
          <p:nvPr/>
        </p:nvSpPr>
        <p:spPr>
          <a:xfrm>
            <a:off x="838200" y="717857"/>
            <a:ext cx="12192000" cy="5355312"/>
          </a:xfrm>
          <a:prstGeom prst="rect">
            <a:avLst/>
          </a:prstGeom>
          <a:noFill/>
        </p:spPr>
        <p:txBody>
          <a:bodyPr wrap="square">
            <a:spAutoFit/>
          </a:bodyPr>
          <a:lstStyle/>
          <a:p>
            <a:r>
              <a:rPr lang="en-IN" dirty="0"/>
              <a:t>public static void main(String[] </a:t>
            </a:r>
            <a:r>
              <a:rPr lang="en-IN" dirty="0" err="1"/>
              <a:t>args</a:t>
            </a:r>
            <a:r>
              <a:rPr lang="en-IN" dirty="0"/>
              <a:t>) {</a:t>
            </a:r>
          </a:p>
          <a:p>
            <a:r>
              <a:rPr lang="en-IN" dirty="0"/>
              <a:t>		</a:t>
            </a:r>
            <a:r>
              <a:rPr lang="en-IN" dirty="0" err="1"/>
              <a:t>SpringApplication.run</a:t>
            </a:r>
            <a:r>
              <a:rPr lang="en-IN" dirty="0"/>
              <a:t>(</a:t>
            </a:r>
            <a:r>
              <a:rPr lang="en-IN" dirty="0" err="1"/>
              <a:t>DemoSpringDataCrudApplication.class</a:t>
            </a:r>
            <a:r>
              <a:rPr lang="en-IN" dirty="0"/>
              <a:t>, </a:t>
            </a:r>
            <a:r>
              <a:rPr lang="en-IN" dirty="0" err="1"/>
              <a:t>args</a:t>
            </a:r>
            <a:r>
              <a:rPr lang="en-IN" dirty="0"/>
              <a:t>);</a:t>
            </a:r>
          </a:p>
          <a:p>
            <a:r>
              <a:rPr lang="en-IN" dirty="0"/>
              <a:t>	}</a:t>
            </a:r>
          </a:p>
          <a:p>
            <a:r>
              <a:rPr lang="en-IN" dirty="0"/>
              <a:t>	public void run(String... </a:t>
            </a:r>
            <a:r>
              <a:rPr lang="en-IN" dirty="0" err="1"/>
              <a:t>args</a:t>
            </a:r>
            <a:r>
              <a:rPr lang="en-IN" dirty="0"/>
              <a:t>) throws Exception {</a:t>
            </a:r>
          </a:p>
          <a:p>
            <a:r>
              <a:rPr lang="en-IN" dirty="0"/>
              <a:t>		//</a:t>
            </a:r>
            <a:r>
              <a:rPr lang="en-IN" dirty="0" err="1"/>
              <a:t>addCustomer</a:t>
            </a:r>
            <a:r>
              <a:rPr lang="en-IN" dirty="0"/>
              <a:t>();</a:t>
            </a:r>
          </a:p>
          <a:p>
            <a:r>
              <a:rPr lang="en-IN" dirty="0"/>
              <a:t>		</a:t>
            </a:r>
            <a:r>
              <a:rPr lang="en-IN" dirty="0" err="1"/>
              <a:t>getCustomer</a:t>
            </a:r>
            <a:r>
              <a:rPr lang="en-IN" dirty="0"/>
              <a:t>();</a:t>
            </a:r>
          </a:p>
          <a:p>
            <a:r>
              <a:rPr lang="en-IN" dirty="0"/>
              <a:t>		</a:t>
            </a:r>
            <a:r>
              <a:rPr lang="en-IN" dirty="0" err="1"/>
              <a:t>findAllCustomers</a:t>
            </a:r>
            <a:r>
              <a:rPr lang="en-IN" dirty="0"/>
              <a:t>();</a:t>
            </a:r>
          </a:p>
          <a:p>
            <a:r>
              <a:rPr lang="en-IN" dirty="0"/>
              <a:t>	}</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customer = new </a:t>
            </a:r>
            <a:r>
              <a:rPr lang="en-IN" dirty="0" err="1"/>
              <a:t>CustomerDTO</a:t>
            </a:r>
            <a:r>
              <a:rPr lang="en-IN" dirty="0"/>
              <a:t>();</a:t>
            </a:r>
          </a:p>
          <a:p>
            <a:r>
              <a:rPr lang="en-IN" dirty="0"/>
              <a:t>		</a:t>
            </a:r>
            <a:r>
              <a:rPr lang="en-IN" dirty="0" err="1"/>
              <a:t>customer.setCustomerId</a:t>
            </a:r>
            <a:r>
              <a:rPr lang="en-IN" dirty="0"/>
              <a:t>(4);</a:t>
            </a:r>
          </a:p>
          <a:p>
            <a:r>
              <a:rPr lang="en-IN" dirty="0"/>
              <a:t>		</a:t>
            </a:r>
            <a:r>
              <a:rPr lang="en-IN" dirty="0" err="1"/>
              <a:t>customer.setEmailId</a:t>
            </a:r>
            <a:r>
              <a:rPr lang="en-IN" dirty="0"/>
              <a:t>("harry@hnd.com");</a:t>
            </a:r>
          </a:p>
          <a:p>
            <a:r>
              <a:rPr lang="en-IN" dirty="0"/>
              <a:t>		</a:t>
            </a:r>
            <a:r>
              <a:rPr lang="en-IN" dirty="0" err="1"/>
              <a:t>customer.setName</a:t>
            </a:r>
            <a:r>
              <a:rPr lang="en-IN" dirty="0"/>
              <a:t>("Harry");</a:t>
            </a:r>
          </a:p>
          <a:p>
            <a:r>
              <a:rPr lang="en-IN" dirty="0"/>
              <a:t>		</a:t>
            </a:r>
            <a:r>
              <a:rPr lang="en-IN" dirty="0" err="1"/>
              <a:t>customer.setDateOfBirth</a:t>
            </a:r>
            <a:r>
              <a:rPr lang="en-IN" dirty="0"/>
              <a:t>(</a:t>
            </a:r>
            <a:r>
              <a:rPr lang="en-IN" dirty="0" err="1"/>
              <a:t>LocalDate.now</a:t>
            </a:r>
            <a:r>
              <a:rPr lang="en-IN" dirty="0"/>
              <a:t>());</a:t>
            </a:r>
          </a:p>
          <a:p>
            <a:r>
              <a:rPr lang="en-IN" dirty="0"/>
              <a:t>		try {</a:t>
            </a:r>
          </a:p>
          <a:p>
            <a:r>
              <a:rPr lang="en-IN" dirty="0"/>
              <a:t>			</a:t>
            </a:r>
            <a:r>
              <a:rPr lang="en-IN" dirty="0" err="1"/>
              <a:t>customerService.addCustomer</a:t>
            </a:r>
            <a:r>
              <a:rPr lang="en-IN" dirty="0"/>
              <a:t>(customer);</a:t>
            </a:r>
          </a:p>
          <a:p>
            <a:r>
              <a:rPr lang="en-IN" dirty="0"/>
              <a:t>			LOGGER.info(</a:t>
            </a:r>
            <a:r>
              <a:rPr lang="en-IN" dirty="0" err="1"/>
              <a:t>environment.getProperty</a:t>
            </a:r>
            <a:r>
              <a:rPr lang="en-IN" dirty="0"/>
              <a:t>("</a:t>
            </a:r>
            <a:r>
              <a:rPr lang="en-IN" dirty="0" err="1"/>
              <a:t>UserInterface.INSERT_SUCCESS</a:t>
            </a:r>
            <a:r>
              <a:rPr lang="en-IN" dirty="0"/>
              <a:t>"));</a:t>
            </a:r>
          </a:p>
          <a:p>
            <a:r>
              <a:rPr lang="en-IN" dirty="0"/>
              <a:t>		}</a:t>
            </a:r>
          </a:p>
        </p:txBody>
      </p:sp>
    </p:spTree>
    <p:extLst>
      <p:ext uri="{BB962C8B-B14F-4D97-AF65-F5344CB8AC3E}">
        <p14:creationId xmlns:p14="http://schemas.microsoft.com/office/powerpoint/2010/main" val="2207525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85040F-9E58-B5C8-FA7E-042A6022687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7C59B6-FE63-215D-70EE-D812927AD114}"/>
              </a:ext>
            </a:extLst>
          </p:cNvPr>
          <p:cNvSpPr>
            <a:spLocks noGrp="1"/>
          </p:cNvSpPr>
          <p:nvPr>
            <p:ph type="sldNum" sz="quarter" idx="12"/>
          </p:nvPr>
        </p:nvSpPr>
        <p:spPr/>
        <p:txBody>
          <a:bodyPr/>
          <a:lstStyle/>
          <a:p>
            <a:fld id="{4A777409-9C5A-4B07-8E32-19F22F7D558C}" type="slidenum">
              <a:rPr lang="en-IN" smtClean="0"/>
              <a:t>217</a:t>
            </a:fld>
            <a:endParaRPr lang="en-IN" dirty="0"/>
          </a:p>
        </p:txBody>
      </p:sp>
      <p:sp>
        <p:nvSpPr>
          <p:cNvPr id="5" name="TextBox 4">
            <a:extLst>
              <a:ext uri="{FF2B5EF4-FFF2-40B4-BE49-F238E27FC236}">
                <a16:creationId xmlns:a16="http://schemas.microsoft.com/office/drawing/2014/main" id="{33F63078-4CC2-6D58-836F-75F952E80B1C}"/>
              </a:ext>
            </a:extLst>
          </p:cNvPr>
          <p:cNvSpPr txBox="1"/>
          <p:nvPr/>
        </p:nvSpPr>
        <p:spPr>
          <a:xfrm>
            <a:off x="0" y="845046"/>
            <a:ext cx="12386821" cy="5693866"/>
          </a:xfrm>
          <a:prstGeom prst="rect">
            <a:avLst/>
          </a:prstGeom>
          <a:noFill/>
        </p:spPr>
        <p:txBody>
          <a:bodyPr wrap="square">
            <a:spAutoFit/>
          </a:bodyPr>
          <a:lstStyle/>
          <a:p>
            <a:r>
              <a:rPr lang="en-IN" sz="1400" dirty="0"/>
              <a:t>catch (Exception e) {</a:t>
            </a:r>
          </a:p>
          <a:p>
            <a:r>
              <a:rPr lang="en-IN" sz="1400" dirty="0"/>
              <a:t>			if (</a:t>
            </a:r>
            <a:r>
              <a:rPr lang="en-IN" sz="1400" dirty="0" err="1"/>
              <a:t>e.getMessage</a:t>
            </a:r>
            <a:r>
              <a:rPr lang="en-IN" sz="1400" dirty="0"/>
              <a:t>() != null)</a:t>
            </a:r>
          </a:p>
          <a:p>
            <a:r>
              <a:rPr lang="en-IN" sz="1400" dirty="0"/>
              <a:t>				LOGGER.info(</a:t>
            </a:r>
            <a:r>
              <a:rPr lang="en-IN" sz="1400" dirty="0" err="1"/>
              <a:t>environment.getProperty</a:t>
            </a:r>
            <a:r>
              <a:rPr lang="en-IN" sz="1400" dirty="0"/>
              <a:t>(</a:t>
            </a:r>
            <a:r>
              <a:rPr lang="en-IN" sz="1400" dirty="0" err="1"/>
              <a:t>e.getMessage</a:t>
            </a:r>
            <a:r>
              <a:rPr lang="en-IN" sz="1400" dirty="0"/>
              <a:t>(),</a:t>
            </a:r>
          </a:p>
          <a:p>
            <a:r>
              <a:rPr lang="en-IN" sz="1400" dirty="0"/>
              <a:t>						"Something went wrong. Please check log file for more details."));</a:t>
            </a:r>
          </a:p>
          <a:p>
            <a:r>
              <a:rPr lang="en-IN" sz="1400" dirty="0"/>
              <a:t>		}</a:t>
            </a:r>
          </a:p>
          <a:p>
            <a:r>
              <a:rPr lang="en-IN" sz="1400" dirty="0"/>
              <a:t>	}</a:t>
            </a:r>
          </a:p>
          <a:p>
            <a:r>
              <a:rPr lang="en-IN" sz="1400" dirty="0"/>
              <a:t>	public void </a:t>
            </a:r>
            <a:r>
              <a:rPr lang="en-IN" sz="1400" dirty="0" err="1"/>
              <a:t>getCustomer</a:t>
            </a:r>
            <a:r>
              <a:rPr lang="en-IN" sz="1400" dirty="0"/>
              <a:t>() {</a:t>
            </a:r>
          </a:p>
          <a:p>
            <a:r>
              <a:rPr lang="en-IN" sz="1400" dirty="0"/>
              <a:t>		try {</a:t>
            </a:r>
          </a:p>
          <a:p>
            <a:r>
              <a:rPr lang="en-IN" sz="1400" dirty="0"/>
              <a:t>			</a:t>
            </a:r>
            <a:r>
              <a:rPr lang="en-IN" sz="1400" dirty="0" err="1"/>
              <a:t>CustomerDTO</a:t>
            </a:r>
            <a:r>
              <a:rPr lang="en-IN" sz="1400" dirty="0"/>
              <a:t> customer = </a:t>
            </a:r>
            <a:r>
              <a:rPr lang="en-IN" sz="1400" dirty="0" err="1"/>
              <a:t>customerService.getCustomer</a:t>
            </a:r>
            <a:r>
              <a:rPr lang="en-IN" sz="1400" dirty="0"/>
              <a:t>(1);</a:t>
            </a:r>
          </a:p>
          <a:p>
            <a:r>
              <a:rPr lang="en-IN" sz="1400" dirty="0"/>
              <a:t>			LOGGER.info(customer);</a:t>
            </a:r>
          </a:p>
          <a:p>
            <a:r>
              <a:rPr lang="en-IN" sz="1400" dirty="0"/>
              <a:t>		} catch (Exception e) {</a:t>
            </a:r>
          </a:p>
          <a:p>
            <a:r>
              <a:rPr lang="en-IN" sz="1400" dirty="0"/>
              <a:t>			if (</a:t>
            </a:r>
            <a:r>
              <a:rPr lang="en-IN" sz="1400" dirty="0" err="1"/>
              <a:t>e.getMessage</a:t>
            </a:r>
            <a:r>
              <a:rPr lang="en-IN" sz="1400" dirty="0"/>
              <a:t>() != null)</a:t>
            </a:r>
          </a:p>
          <a:p>
            <a:r>
              <a:rPr lang="en-IN" sz="1400" dirty="0"/>
              <a:t>				LOGGER.info(</a:t>
            </a:r>
            <a:r>
              <a:rPr lang="en-IN" sz="1400" dirty="0" err="1"/>
              <a:t>environment.getProperty</a:t>
            </a:r>
            <a:r>
              <a:rPr lang="en-IN" sz="1400" dirty="0"/>
              <a:t>(</a:t>
            </a:r>
            <a:r>
              <a:rPr lang="en-IN" sz="1400" dirty="0" err="1"/>
              <a:t>e.getMessage</a:t>
            </a:r>
            <a:r>
              <a:rPr lang="en-IN" sz="1400" dirty="0"/>
              <a:t>(),</a:t>
            </a:r>
          </a:p>
          <a:p>
            <a:r>
              <a:rPr lang="en-IN" sz="1400" dirty="0"/>
              <a:t>						"Something went wrong. Please check log file for more details."));</a:t>
            </a:r>
          </a:p>
          <a:p>
            <a:r>
              <a:rPr lang="en-IN" sz="1400" dirty="0"/>
              <a:t>		}</a:t>
            </a:r>
          </a:p>
          <a:p>
            <a:r>
              <a:rPr lang="en-IN" sz="1400" dirty="0"/>
              <a:t>	}</a:t>
            </a:r>
          </a:p>
          <a:p>
            <a:r>
              <a:rPr lang="en-IN" sz="1400" dirty="0"/>
              <a:t>	public void </a:t>
            </a:r>
            <a:r>
              <a:rPr lang="en-IN" sz="1400" dirty="0" err="1"/>
              <a:t>findAllCustomers</a:t>
            </a:r>
            <a:r>
              <a:rPr lang="en-IN" sz="1400" dirty="0"/>
              <a:t>() {</a:t>
            </a:r>
          </a:p>
          <a:p>
            <a:r>
              <a:rPr lang="en-IN" sz="1400" dirty="0"/>
              <a:t>		try {</a:t>
            </a:r>
          </a:p>
          <a:p>
            <a:r>
              <a:rPr lang="en-IN" sz="1400" dirty="0"/>
              <a:t>			</a:t>
            </a:r>
            <a:r>
              <a:rPr lang="en-IN" sz="1400" dirty="0" err="1"/>
              <a:t>customerService.findAll</a:t>
            </a:r>
            <a:r>
              <a:rPr lang="en-IN" sz="1400" dirty="0"/>
              <a:t>().</a:t>
            </a:r>
            <a:r>
              <a:rPr lang="en-IN" sz="1400" dirty="0" err="1"/>
              <a:t>forEach</a:t>
            </a:r>
            <a:r>
              <a:rPr lang="en-IN" sz="1400" dirty="0"/>
              <a:t>(LOGGER::info);</a:t>
            </a:r>
          </a:p>
          <a:p>
            <a:r>
              <a:rPr lang="en-IN" sz="1400" dirty="0"/>
              <a:t>		} catch (Exception e) {</a:t>
            </a:r>
          </a:p>
          <a:p>
            <a:r>
              <a:rPr lang="en-IN" sz="1400" dirty="0"/>
              <a:t>			if (</a:t>
            </a:r>
            <a:r>
              <a:rPr lang="en-IN" sz="1400" dirty="0" err="1"/>
              <a:t>e.getMessage</a:t>
            </a:r>
            <a:r>
              <a:rPr lang="en-IN" sz="1400" dirty="0"/>
              <a:t>() != null)</a:t>
            </a:r>
          </a:p>
          <a:p>
            <a:r>
              <a:rPr lang="en-IN" sz="1400" dirty="0"/>
              <a:t>				LOGGER.info(</a:t>
            </a:r>
            <a:r>
              <a:rPr lang="en-IN" sz="1400" dirty="0" err="1"/>
              <a:t>environment.getProperty</a:t>
            </a:r>
            <a:r>
              <a:rPr lang="en-IN" sz="1400" dirty="0"/>
              <a:t>(</a:t>
            </a:r>
            <a:r>
              <a:rPr lang="en-IN" sz="1400" dirty="0" err="1"/>
              <a:t>e.getMessage</a:t>
            </a:r>
            <a:r>
              <a:rPr lang="en-IN" sz="1400" dirty="0"/>
              <a:t>(),</a:t>
            </a:r>
          </a:p>
          <a:p>
            <a:r>
              <a:rPr lang="en-IN" sz="1400" dirty="0"/>
              <a:t>						"Something went wrong. Please check log file for more details."));</a:t>
            </a:r>
          </a:p>
          <a:p>
            <a:r>
              <a:rPr lang="en-IN" sz="1400" dirty="0"/>
              <a:t>		}</a:t>
            </a:r>
          </a:p>
          <a:p>
            <a:r>
              <a:rPr lang="en-IN" sz="1400" dirty="0"/>
              <a:t>	}</a:t>
            </a:r>
          </a:p>
          <a:p>
            <a:r>
              <a:rPr lang="en-IN" sz="1400" dirty="0"/>
              <a:t>}</a:t>
            </a:r>
          </a:p>
        </p:txBody>
      </p:sp>
      <p:sp>
        <p:nvSpPr>
          <p:cNvPr id="7" name="TextBox 6">
            <a:extLst>
              <a:ext uri="{FF2B5EF4-FFF2-40B4-BE49-F238E27FC236}">
                <a16:creationId xmlns:a16="http://schemas.microsoft.com/office/drawing/2014/main" id="{6EC39233-24FB-B4EE-EE1D-DF08E301E24B}"/>
              </a:ext>
            </a:extLst>
          </p:cNvPr>
          <p:cNvSpPr txBox="1"/>
          <p:nvPr/>
        </p:nvSpPr>
        <p:spPr>
          <a:xfrm>
            <a:off x="838200" y="6445528"/>
            <a:ext cx="6202836"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 Execute the application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53061452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82EAA6-8286-49BF-DA4C-D49C17BFA4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ABB3559-D7FD-163B-F9A7-84CF3164A14F}"/>
              </a:ext>
            </a:extLst>
          </p:cNvPr>
          <p:cNvSpPr>
            <a:spLocks noGrp="1"/>
          </p:cNvSpPr>
          <p:nvPr>
            <p:ph type="sldNum" sz="quarter" idx="12"/>
          </p:nvPr>
        </p:nvSpPr>
        <p:spPr/>
        <p:txBody>
          <a:bodyPr/>
          <a:lstStyle/>
          <a:p>
            <a:fld id="{4A777409-9C5A-4B07-8E32-19F22F7D558C}" type="slidenum">
              <a:rPr lang="en-IN" smtClean="0"/>
              <a:t>218</a:t>
            </a:fld>
            <a:endParaRPr lang="en-IN" dirty="0"/>
          </a:p>
        </p:txBody>
      </p:sp>
      <p:sp>
        <p:nvSpPr>
          <p:cNvPr id="5" name="TextBox 4">
            <a:extLst>
              <a:ext uri="{FF2B5EF4-FFF2-40B4-BE49-F238E27FC236}">
                <a16:creationId xmlns:a16="http://schemas.microsoft.com/office/drawing/2014/main" id="{23502124-F4F3-3F49-E91E-4D55F8B768AB}"/>
              </a:ext>
            </a:extLst>
          </p:cNvPr>
          <p:cNvSpPr txBox="1"/>
          <p:nvPr/>
        </p:nvSpPr>
        <p:spPr>
          <a:xfrm>
            <a:off x="881406" y="541198"/>
            <a:ext cx="6099142" cy="461665"/>
          </a:xfrm>
          <a:prstGeom prst="rect">
            <a:avLst/>
          </a:prstGeom>
          <a:noFill/>
        </p:spPr>
        <p:txBody>
          <a:bodyPr wrap="square">
            <a:spAutoFit/>
          </a:bodyPr>
          <a:lstStyle/>
          <a:p>
            <a:r>
              <a:rPr lang="en-IN" sz="2400" b="1" dirty="0"/>
              <a:t>Update operation using Spring Data - Demo </a:t>
            </a:r>
          </a:p>
        </p:txBody>
      </p:sp>
      <p:sp>
        <p:nvSpPr>
          <p:cNvPr id="7" name="TextBox 6">
            <a:extLst>
              <a:ext uri="{FF2B5EF4-FFF2-40B4-BE49-F238E27FC236}">
                <a16:creationId xmlns:a16="http://schemas.microsoft.com/office/drawing/2014/main" id="{7E988E74-6575-415D-5F32-C1DEDDC7D2EE}"/>
              </a:ext>
            </a:extLst>
          </p:cNvPr>
          <p:cNvSpPr txBox="1"/>
          <p:nvPr/>
        </p:nvSpPr>
        <p:spPr>
          <a:xfrm>
            <a:off x="0" y="1133649"/>
            <a:ext cx="11981468" cy="2246769"/>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update the details of an existing customer by following the steps given below.</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 :</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 :</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updateCustomer</a:t>
            </a:r>
            <a:r>
              <a:rPr lang="en-US" sz="2000" dirty="0">
                <a:solidFill>
                  <a:schemeClr val="tx1">
                    <a:lumMod val="65000"/>
                    <a:lumOff val="35000"/>
                  </a:schemeClr>
                </a:solidFill>
                <a:effectLst/>
              </a:rPr>
              <a:t>() method in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follows:</a:t>
            </a:r>
          </a:p>
        </p:txBody>
      </p:sp>
      <p:sp>
        <p:nvSpPr>
          <p:cNvPr id="9" name="TextBox 8">
            <a:extLst>
              <a:ext uri="{FF2B5EF4-FFF2-40B4-BE49-F238E27FC236}">
                <a16:creationId xmlns:a16="http://schemas.microsoft.com/office/drawing/2014/main" id="{7F854313-9CE5-6CE7-BC11-FB2CD2D65317}"/>
              </a:ext>
            </a:extLst>
          </p:cNvPr>
          <p:cNvSpPr txBox="1"/>
          <p:nvPr/>
        </p:nvSpPr>
        <p:spPr>
          <a:xfrm>
            <a:off x="162611" y="3690313"/>
            <a:ext cx="11507771" cy="1754326"/>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void </a:t>
            </a:r>
            <a:r>
              <a:rPr lang="en-IN" dirty="0" err="1"/>
              <a:t>addCustomer</a:t>
            </a:r>
            <a:r>
              <a:rPr lang="en-IN" dirty="0"/>
              <a:t>(</a:t>
            </a:r>
            <a:r>
              <a:rPr lang="en-IN" dirty="0" err="1"/>
              <a:t>CustomerDTO</a:t>
            </a:r>
            <a:r>
              <a:rPr lang="en-IN" dirty="0"/>
              <a:t> customer) throws </a:t>
            </a:r>
            <a:r>
              <a:rPr lang="en-IN" dirty="0" err="1"/>
              <a:t>hndBankException</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findAll</a:t>
            </a:r>
            <a:r>
              <a:rPr lang="en-IN" dirty="0"/>
              <a:t>() throws </a:t>
            </a:r>
            <a:r>
              <a:rPr lang="en-IN" dirty="0" err="1"/>
              <a:t>hndBankException</a:t>
            </a:r>
            <a:r>
              <a:rPr lang="en-IN" dirty="0"/>
              <a:t>;</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413286014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9B02B3-2F8A-99AE-3785-6551C5DAA41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5BAFC9-A588-16DB-571C-B61476585131}"/>
              </a:ext>
            </a:extLst>
          </p:cNvPr>
          <p:cNvSpPr>
            <a:spLocks noGrp="1"/>
          </p:cNvSpPr>
          <p:nvPr>
            <p:ph type="sldNum" sz="quarter" idx="12"/>
          </p:nvPr>
        </p:nvSpPr>
        <p:spPr/>
        <p:txBody>
          <a:bodyPr/>
          <a:lstStyle/>
          <a:p>
            <a:fld id="{4A777409-9C5A-4B07-8E32-19F22F7D558C}" type="slidenum">
              <a:rPr lang="en-IN" smtClean="0"/>
              <a:t>219</a:t>
            </a:fld>
            <a:endParaRPr lang="en-IN" dirty="0"/>
          </a:p>
        </p:txBody>
      </p:sp>
      <p:sp>
        <p:nvSpPr>
          <p:cNvPr id="5" name="TextBox 4">
            <a:extLst>
              <a:ext uri="{FF2B5EF4-FFF2-40B4-BE49-F238E27FC236}">
                <a16:creationId xmlns:a16="http://schemas.microsoft.com/office/drawing/2014/main" id="{2FDCD1D3-C18E-F6E1-B3F2-75D974856AD8}"/>
              </a:ext>
            </a:extLst>
          </p:cNvPr>
          <p:cNvSpPr txBox="1"/>
          <p:nvPr/>
        </p:nvSpPr>
        <p:spPr>
          <a:xfrm>
            <a:off x="862552" y="622417"/>
            <a:ext cx="10364772" cy="707886"/>
          </a:xfrm>
          <a:prstGeom prst="rect">
            <a:avLst/>
          </a:prstGeom>
          <a:noFill/>
        </p:spPr>
        <p:txBody>
          <a:bodyPr wrap="square">
            <a:spAutoFit/>
          </a:bodyPr>
          <a:lstStyle/>
          <a:p>
            <a:r>
              <a:rPr lang="en-US" sz="2000" b="1" dirty="0">
                <a:solidFill>
                  <a:schemeClr val="tx1">
                    <a:lumMod val="65000"/>
                    <a:lumOff val="35000"/>
                  </a:schemeClr>
                </a:solidFill>
              </a:rPr>
              <a:t>Step 3 : </a:t>
            </a:r>
            <a:r>
              <a:rPr lang="en-US" sz="2000" dirty="0">
                <a:solidFill>
                  <a:schemeClr val="tx1">
                    <a:lumMod val="65000"/>
                    <a:lumOff val="35000"/>
                  </a:schemeClr>
                </a:solidFill>
              </a:rPr>
              <a:t>Implement the </a:t>
            </a:r>
            <a:r>
              <a:rPr lang="en-US" sz="2000" dirty="0" err="1">
                <a:solidFill>
                  <a:schemeClr val="tx1">
                    <a:lumMod val="65000"/>
                    <a:lumOff val="35000"/>
                  </a:schemeClr>
                </a:solidFill>
              </a:rPr>
              <a:t>updateCustomer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to update the customer's </a:t>
            </a:r>
            <a:r>
              <a:rPr lang="en-US" sz="2000" dirty="0" err="1">
                <a:solidFill>
                  <a:schemeClr val="tx1">
                    <a:lumMod val="65000"/>
                    <a:lumOff val="35000"/>
                  </a:schemeClr>
                </a:solidFill>
              </a:rPr>
              <a:t>emailId</a:t>
            </a:r>
            <a:r>
              <a:rPr lang="en-US" sz="2000" dirty="0">
                <a:solidFill>
                  <a:schemeClr val="tx1">
                    <a:lumMod val="65000"/>
                    <a:lumOff val="35000"/>
                  </a:schemeClr>
                </a:solidFill>
              </a:rPr>
              <a:t>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57F6E45-135C-160B-736C-B43DB8B74E3A}"/>
              </a:ext>
            </a:extLst>
          </p:cNvPr>
          <p:cNvSpPr txBox="1"/>
          <p:nvPr/>
        </p:nvSpPr>
        <p:spPr>
          <a:xfrm>
            <a:off x="234885" y="1440085"/>
            <a:ext cx="12305122" cy="5078313"/>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CustomerRespository</a:t>
            </a:r>
            <a:r>
              <a:rPr lang="en-IN" dirty="0"/>
              <a:t> </a:t>
            </a:r>
            <a:r>
              <a:rPr lang="en-IN" dirty="0" err="1"/>
              <a:t>customerRespository</a:t>
            </a:r>
            <a:r>
              <a:rPr lang="en-IN" dirty="0"/>
              <a:t>;</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customerDto.getCustomerId</a:t>
            </a:r>
            <a:r>
              <a:rPr lang="en-IN" dirty="0"/>
              <a:t>());</a:t>
            </a:r>
          </a:p>
          <a:p>
            <a:r>
              <a:rPr lang="en-IN" dirty="0"/>
              <a:t>		if (</a:t>
            </a:r>
            <a:r>
              <a:rPr lang="en-IN" dirty="0" err="1"/>
              <a:t>optional.isPresent</a:t>
            </a:r>
            <a:r>
              <a:rPr lang="en-IN" dirty="0"/>
              <a:t>())</a:t>
            </a:r>
          </a:p>
          <a:p>
            <a:r>
              <a:rPr lang="en-IN" dirty="0"/>
              <a:t>			throw new </a:t>
            </a:r>
            <a:r>
              <a:rPr lang="en-IN" dirty="0" err="1"/>
              <a:t>hndBankException</a:t>
            </a:r>
            <a:r>
              <a:rPr lang="en-IN" dirty="0"/>
              <a:t>("</a:t>
            </a:r>
            <a:r>
              <a:rPr lang="en-IN" dirty="0" err="1"/>
              <a:t>Service.CUSTOMER_FOUND</a:t>
            </a:r>
            <a:r>
              <a:rPr lang="en-IN" dirty="0"/>
              <a:t>");</a:t>
            </a:r>
          </a:p>
          <a:p>
            <a:r>
              <a:rPr lang="en-IN" dirty="0"/>
              <a:t>		Customer </a:t>
            </a:r>
            <a:r>
              <a:rPr lang="en-IN" dirty="0" err="1"/>
              <a:t>customer</a:t>
            </a:r>
            <a:r>
              <a:rPr lang="en-IN" dirty="0"/>
              <a:t> = new Customer();</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customerRespository.save</a:t>
            </a:r>
            <a:r>
              <a:rPr lang="en-IN" dirty="0"/>
              <a:t>(customer);</a:t>
            </a:r>
          </a:p>
          <a:p>
            <a:r>
              <a:rPr lang="en-IN" dirty="0"/>
              <a:t>	}</a:t>
            </a:r>
          </a:p>
          <a:p>
            <a:r>
              <a:rPr lang="en-IN" dirty="0"/>
              <a:t>	</a:t>
            </a:r>
          </a:p>
        </p:txBody>
      </p:sp>
    </p:spTree>
    <p:extLst>
      <p:ext uri="{BB962C8B-B14F-4D97-AF65-F5344CB8AC3E}">
        <p14:creationId xmlns:p14="http://schemas.microsoft.com/office/powerpoint/2010/main" val="4158086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9773FC-6FAB-48E3-56B3-68E852897C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CAED25-64EB-18F9-903E-2F7B691F544B}"/>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175D2F72-03DF-CEB9-377E-8607C6E6E9BE}"/>
              </a:ext>
            </a:extLst>
          </p:cNvPr>
          <p:cNvSpPr txBox="1"/>
          <p:nvPr/>
        </p:nvSpPr>
        <p:spPr>
          <a:xfrm>
            <a:off x="838200" y="432399"/>
            <a:ext cx="11604396" cy="6463308"/>
          </a:xfrm>
          <a:prstGeom prst="rect">
            <a:avLst/>
          </a:prstGeom>
          <a:noFill/>
        </p:spPr>
        <p:txBody>
          <a:bodyPr wrap="square">
            <a:spAutoFit/>
          </a:bodyPr>
          <a:lstStyle/>
          <a:p>
            <a:r>
              <a:rPr lang="en-IN" dirty="0"/>
              <a:t>//getter and setters</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a:t>
            </a:r>
          </a:p>
          <a:p>
            <a:r>
              <a:rPr lang="en-IN" dirty="0"/>
              <a:t>}</a:t>
            </a:r>
          </a:p>
        </p:txBody>
      </p:sp>
    </p:spTree>
    <p:extLst>
      <p:ext uri="{BB962C8B-B14F-4D97-AF65-F5344CB8AC3E}">
        <p14:creationId xmlns:p14="http://schemas.microsoft.com/office/powerpoint/2010/main" val="11101970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38437B-3052-0C43-95DF-43215865899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9672C91-5D9F-CD22-B8BB-530D4BDEE2EF}"/>
              </a:ext>
            </a:extLst>
          </p:cNvPr>
          <p:cNvSpPr>
            <a:spLocks noGrp="1"/>
          </p:cNvSpPr>
          <p:nvPr>
            <p:ph type="sldNum" sz="quarter" idx="12"/>
          </p:nvPr>
        </p:nvSpPr>
        <p:spPr/>
        <p:txBody>
          <a:bodyPr/>
          <a:lstStyle/>
          <a:p>
            <a:fld id="{4A777409-9C5A-4B07-8E32-19F22F7D558C}" type="slidenum">
              <a:rPr lang="en-IN" smtClean="0"/>
              <a:t>220</a:t>
            </a:fld>
            <a:endParaRPr lang="en-IN" dirty="0"/>
          </a:p>
        </p:txBody>
      </p:sp>
      <p:sp>
        <p:nvSpPr>
          <p:cNvPr id="5" name="TextBox 4">
            <a:extLst>
              <a:ext uri="{FF2B5EF4-FFF2-40B4-BE49-F238E27FC236}">
                <a16:creationId xmlns:a16="http://schemas.microsoft.com/office/drawing/2014/main" id="{79174565-368A-8330-4248-79BB773DCD8A}"/>
              </a:ext>
            </a:extLst>
          </p:cNvPr>
          <p:cNvSpPr txBox="1"/>
          <p:nvPr/>
        </p:nvSpPr>
        <p:spPr>
          <a:xfrm>
            <a:off x="0" y="935075"/>
            <a:ext cx="12427670" cy="5909310"/>
          </a:xfrm>
          <a:prstGeom prst="rect">
            <a:avLst/>
          </a:prstGeom>
          <a:noFill/>
        </p:spPr>
        <p:txBody>
          <a:bodyPr wrap="square">
            <a:spAutoFit/>
          </a:bodyPr>
          <a:lstStyle/>
          <a:p>
            <a:r>
              <a:rPr lang="en-IN" dirty="0"/>
              <a:t>@Override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Service.CUSTOMER_NOT_FOUND</a:t>
            </a:r>
            <a:r>
              <a:rPr lang="en-IN" dirty="0"/>
              <a:t>"));</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return </a:t>
            </a:r>
            <a:r>
              <a:rPr lang="en-IN" dirty="0" err="1"/>
              <a:t>customerDto</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findAll</a:t>
            </a:r>
            <a:r>
              <a:rPr lang="en-IN" dirty="0"/>
              <a:t>() throws </a:t>
            </a:r>
            <a:r>
              <a:rPr lang="en-IN" dirty="0" err="1"/>
              <a:t>hndBankException</a:t>
            </a:r>
            <a:r>
              <a:rPr lang="en-IN" dirty="0"/>
              <a:t> {</a:t>
            </a:r>
          </a:p>
          <a:p>
            <a:r>
              <a:rPr lang="en-IN" dirty="0"/>
              <a:t>		</a:t>
            </a:r>
            <a:r>
              <a:rPr lang="en-IN" dirty="0" err="1"/>
              <a:t>Iterable</a:t>
            </a:r>
            <a:r>
              <a:rPr lang="en-IN" dirty="0"/>
              <a:t>&lt;Customer&gt; customers = </a:t>
            </a:r>
            <a:r>
              <a:rPr lang="en-IN" dirty="0" err="1"/>
              <a:t>customerRespository.findAll</a:t>
            </a:r>
            <a:r>
              <a:rPr lang="en-IN" dirty="0"/>
              <a:t>();</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p>
        </p:txBody>
      </p:sp>
    </p:spTree>
    <p:extLst>
      <p:ext uri="{BB962C8B-B14F-4D97-AF65-F5344CB8AC3E}">
        <p14:creationId xmlns:p14="http://schemas.microsoft.com/office/powerpoint/2010/main" val="333082596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3F51E9-95A6-998B-614E-C3CF12973A9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C915F8E-41B1-BA3D-E47F-7C0563554961}"/>
              </a:ext>
            </a:extLst>
          </p:cNvPr>
          <p:cNvSpPr>
            <a:spLocks noGrp="1"/>
          </p:cNvSpPr>
          <p:nvPr>
            <p:ph type="sldNum" sz="quarter" idx="12"/>
          </p:nvPr>
        </p:nvSpPr>
        <p:spPr/>
        <p:txBody>
          <a:bodyPr/>
          <a:lstStyle/>
          <a:p>
            <a:fld id="{4A777409-9C5A-4B07-8E32-19F22F7D558C}" type="slidenum">
              <a:rPr lang="en-IN" smtClean="0"/>
              <a:t>221</a:t>
            </a:fld>
            <a:endParaRPr lang="en-IN" dirty="0"/>
          </a:p>
        </p:txBody>
      </p:sp>
      <p:sp>
        <p:nvSpPr>
          <p:cNvPr id="5" name="TextBox 4">
            <a:extLst>
              <a:ext uri="{FF2B5EF4-FFF2-40B4-BE49-F238E27FC236}">
                <a16:creationId xmlns:a16="http://schemas.microsoft.com/office/drawing/2014/main" id="{AB58D299-0850-028B-8FED-D25C8E10B84D}"/>
              </a:ext>
            </a:extLst>
          </p:cNvPr>
          <p:cNvSpPr txBox="1"/>
          <p:nvPr/>
        </p:nvSpPr>
        <p:spPr>
          <a:xfrm>
            <a:off x="307942" y="1325114"/>
            <a:ext cx="11576115" cy="4524315"/>
          </a:xfrm>
          <a:prstGeom prst="rect">
            <a:avLst/>
          </a:prstGeom>
          <a:noFill/>
        </p:spPr>
        <p:txBody>
          <a:bodyPr wrap="square">
            <a:spAutoFit/>
          </a:bodyPr>
          <a:lstStyle/>
          <a:p>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if (</a:t>
            </a:r>
            <a:r>
              <a:rPr lang="en-IN" dirty="0" err="1"/>
              <a:t>customerDTOs.isEmpty</a:t>
            </a:r>
            <a:r>
              <a:rPr lang="en-IN" dirty="0"/>
              <a:t>())</a:t>
            </a:r>
          </a:p>
          <a:p>
            <a:r>
              <a:rPr lang="en-IN" dirty="0"/>
              <a:t>			throw new </a:t>
            </a:r>
            <a:r>
              <a:rPr lang="en-IN" dirty="0" err="1"/>
              <a:t>hndBankException</a:t>
            </a:r>
            <a:r>
              <a:rPr lang="en-IN" dirty="0"/>
              <a:t>("</a:t>
            </a:r>
            <a:r>
              <a:rPr lang="en-IN" dirty="0" err="1"/>
              <a:t>Service.CUSTOMERS_NOT_FOUND</a:t>
            </a:r>
            <a:r>
              <a:rPr lang="en-IN" dirty="0"/>
              <a:t>");</a:t>
            </a:r>
          </a:p>
          <a:p>
            <a:r>
              <a:rPr lang="en-IN" dirty="0"/>
              <a:t>		return </a:t>
            </a:r>
            <a:r>
              <a:rPr lang="en-IN" dirty="0" err="1"/>
              <a:t>customerDTOs</a:t>
            </a:r>
            <a:r>
              <a:rPr lang="en-IN" dirty="0"/>
              <a:t>;</a:t>
            </a:r>
          </a:p>
          <a:p>
            <a:r>
              <a:rPr lang="en-IN" dirty="0"/>
              <a:t>	}</a:t>
            </a:r>
          </a:p>
          <a:p>
            <a:r>
              <a:rPr lang="en-IN" dirty="0"/>
              <a:t>	</a:t>
            </a:r>
          </a:p>
          <a:p>
            <a:r>
              <a:rPr lang="en-IN" dirty="0"/>
              <a:t>	@Override</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Service.CUSTOMER_NOT_FOUND</a:t>
            </a:r>
            <a:r>
              <a:rPr lang="en-IN" dirty="0"/>
              <a:t>"));</a:t>
            </a:r>
          </a:p>
          <a:p>
            <a:r>
              <a:rPr lang="en-IN" dirty="0"/>
              <a:t>		</a:t>
            </a:r>
            <a:r>
              <a:rPr lang="en-IN" dirty="0" err="1"/>
              <a:t>customer.setEmailId</a:t>
            </a:r>
            <a:r>
              <a:rPr lang="en-IN" dirty="0"/>
              <a:t>(</a:t>
            </a:r>
            <a:r>
              <a:rPr lang="en-IN" dirty="0" err="1"/>
              <a:t>emailId</a:t>
            </a:r>
            <a:r>
              <a:rPr lang="en-IN" dirty="0"/>
              <a:t>);</a:t>
            </a:r>
          </a:p>
          <a:p>
            <a:r>
              <a:rPr lang="en-IN" dirty="0"/>
              <a:t>	}</a:t>
            </a:r>
          </a:p>
          <a:p>
            <a:r>
              <a:rPr lang="en-IN" dirty="0"/>
              <a:t>}</a:t>
            </a:r>
          </a:p>
        </p:txBody>
      </p:sp>
    </p:spTree>
    <p:extLst>
      <p:ext uri="{BB962C8B-B14F-4D97-AF65-F5344CB8AC3E}">
        <p14:creationId xmlns:p14="http://schemas.microsoft.com/office/powerpoint/2010/main" val="219025401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8CA0EB-5615-C4F1-1B33-B0473904764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AEEB18E-E7EF-065F-AAFC-B7685775CB8D}"/>
              </a:ext>
            </a:extLst>
          </p:cNvPr>
          <p:cNvSpPr>
            <a:spLocks noGrp="1"/>
          </p:cNvSpPr>
          <p:nvPr>
            <p:ph type="sldNum" sz="quarter" idx="12"/>
          </p:nvPr>
        </p:nvSpPr>
        <p:spPr/>
        <p:txBody>
          <a:bodyPr/>
          <a:lstStyle/>
          <a:p>
            <a:fld id="{4A777409-9C5A-4B07-8E32-19F22F7D558C}" type="slidenum">
              <a:rPr lang="en-IN" smtClean="0"/>
              <a:t>222</a:t>
            </a:fld>
            <a:endParaRPr lang="en-IN" dirty="0"/>
          </a:p>
        </p:txBody>
      </p:sp>
      <p:sp>
        <p:nvSpPr>
          <p:cNvPr id="5" name="TextBox 4">
            <a:extLst>
              <a:ext uri="{FF2B5EF4-FFF2-40B4-BE49-F238E27FC236}">
                <a16:creationId xmlns:a16="http://schemas.microsoft.com/office/drawing/2014/main" id="{F57B8FC7-FBB6-E82F-AE2D-B298F253E7E9}"/>
              </a:ext>
            </a:extLst>
          </p:cNvPr>
          <p:cNvSpPr txBox="1"/>
          <p:nvPr/>
        </p:nvSpPr>
        <p:spPr>
          <a:xfrm>
            <a:off x="630809" y="706539"/>
            <a:ext cx="10722991" cy="1631216"/>
          </a:xfrm>
          <a:prstGeom prst="rect">
            <a:avLst/>
          </a:prstGeom>
          <a:noFill/>
        </p:spPr>
        <p:txBody>
          <a:bodyPr wrap="square">
            <a:spAutoFit/>
          </a:bodyPr>
          <a:lstStyle/>
          <a:p>
            <a:r>
              <a:rPr lang="en-US" sz="2000" dirty="0">
                <a:solidFill>
                  <a:schemeClr val="tx1">
                    <a:lumMod val="65000"/>
                    <a:lumOff val="35000"/>
                  </a:schemeClr>
                </a:solidFill>
                <a:effectLst/>
              </a:rPr>
              <a:t>In the above code snippet, first </a:t>
            </a:r>
            <a:r>
              <a:rPr lang="en-US" sz="2000" dirty="0" err="1">
                <a:solidFill>
                  <a:schemeClr val="tx1">
                    <a:lumMod val="65000"/>
                    <a:lumOff val="35000"/>
                  </a:schemeClr>
                </a:solidFill>
                <a:effectLst/>
              </a:rPr>
              <a:t>findById</a:t>
            </a:r>
            <a:r>
              <a:rPr lang="en-US" sz="2000" dirty="0">
                <a:solidFill>
                  <a:schemeClr val="tx1">
                    <a:lumMod val="65000"/>
                    <a:lumOff val="35000"/>
                  </a:schemeClr>
                </a:solidFill>
                <a:effectLst/>
              </a:rPr>
              <a:t>() method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is invoked to fetch customer details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and then, customer's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is updated. Then, save() method is called to update the values in the database.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rPr>
              <a:t>Step 4 :</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p>
        </p:txBody>
      </p:sp>
      <p:sp>
        <p:nvSpPr>
          <p:cNvPr id="7" name="TextBox 6">
            <a:extLst>
              <a:ext uri="{FF2B5EF4-FFF2-40B4-BE49-F238E27FC236}">
                <a16:creationId xmlns:a16="http://schemas.microsoft.com/office/drawing/2014/main" id="{B9576AE0-60E3-122E-A234-58D4E0BB1AE1}"/>
              </a:ext>
            </a:extLst>
          </p:cNvPr>
          <p:cNvSpPr txBox="1"/>
          <p:nvPr/>
        </p:nvSpPr>
        <p:spPr>
          <a:xfrm>
            <a:off x="702297" y="2495448"/>
            <a:ext cx="11194330" cy="369332"/>
          </a:xfrm>
          <a:prstGeom prst="rect">
            <a:avLst/>
          </a:prstGeom>
          <a:noFill/>
        </p:spPr>
        <p:txBody>
          <a:bodyPr wrap="square">
            <a:spAutoFit/>
          </a:bodyPr>
          <a:lstStyle/>
          <a:p>
            <a:r>
              <a:rPr lang="en-IN" dirty="0" err="1"/>
              <a:t>UserInterface.UPDATE_SUCCESS</a:t>
            </a:r>
            <a:r>
              <a:rPr lang="en-IN" dirty="0"/>
              <a:t>=Customer details successfully updated.</a:t>
            </a:r>
          </a:p>
        </p:txBody>
      </p:sp>
      <p:sp>
        <p:nvSpPr>
          <p:cNvPr id="9" name="TextBox 8">
            <a:extLst>
              <a:ext uri="{FF2B5EF4-FFF2-40B4-BE49-F238E27FC236}">
                <a16:creationId xmlns:a16="http://schemas.microsoft.com/office/drawing/2014/main" id="{8581DCF7-FDA9-DECD-A966-8D433B5FF586}"/>
              </a:ext>
            </a:extLst>
          </p:cNvPr>
          <p:cNvSpPr txBox="1"/>
          <p:nvPr/>
        </p:nvSpPr>
        <p:spPr>
          <a:xfrm>
            <a:off x="630809" y="3022473"/>
            <a:ext cx="6099142"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D621DF39-59B8-A9B6-CC29-F9D8B77F12ED}"/>
              </a:ext>
            </a:extLst>
          </p:cNvPr>
          <p:cNvSpPr txBox="1"/>
          <p:nvPr/>
        </p:nvSpPr>
        <p:spPr>
          <a:xfrm>
            <a:off x="164969" y="3422583"/>
            <a:ext cx="12012891" cy="3416320"/>
          </a:xfrm>
          <a:prstGeom prst="rect">
            <a:avLst/>
          </a:prstGeom>
          <a:noFill/>
        </p:spPr>
        <p:txBody>
          <a:bodyPr wrap="square">
            <a:spAutoFit/>
          </a:bodyPr>
          <a:lstStyle/>
          <a:p>
            <a:r>
              <a:rPr lang="en-IN" dirty="0"/>
              <a:t>@SpringBootApplication</a:t>
            </a:r>
          </a:p>
          <a:p>
            <a:r>
              <a:rPr lang="en-IN" dirty="0"/>
              <a:t>public class </a:t>
            </a:r>
            <a:r>
              <a:rPr lang="en-IN" dirty="0" err="1"/>
              <a:t>DemoSpringDataCrudApplication</a:t>
            </a:r>
            <a:r>
              <a:rPr lang="en-IN" dirty="0"/>
              <a:t> implements </a:t>
            </a:r>
            <a:r>
              <a:rPr lang="en-IN" dirty="0" err="1"/>
              <a:t>CommandLineRunner</a:t>
            </a:r>
            <a:r>
              <a:rPr lang="en-IN" dirty="0"/>
              <a:t> {</a:t>
            </a:r>
          </a:p>
          <a:p>
            <a:r>
              <a:rPr lang="en-IN" dirty="0"/>
              <a:t>	</a:t>
            </a:r>
          </a:p>
          <a:p>
            <a:r>
              <a:rPr lang="en-IN" dirty="0"/>
              <a:t>	public static final Log LOGGER = </a:t>
            </a:r>
            <a:r>
              <a:rPr lang="en-IN" dirty="0" err="1"/>
              <a:t>LogFactory.getLog</a:t>
            </a:r>
            <a:r>
              <a:rPr lang="en-IN" dirty="0"/>
              <a:t>(</a:t>
            </a:r>
            <a:r>
              <a:rPr lang="en-IN" dirty="0" err="1"/>
              <a:t>DemoSpringDataCrudApplication.class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DemoSpringDataCrudApplication.class</a:t>
            </a:r>
            <a:r>
              <a:rPr lang="en-IN" dirty="0"/>
              <a:t>, </a:t>
            </a:r>
            <a:r>
              <a:rPr lang="en-IN" dirty="0" err="1"/>
              <a:t>args</a:t>
            </a:r>
            <a:r>
              <a:rPr lang="en-IN" dirty="0"/>
              <a:t>);</a:t>
            </a:r>
          </a:p>
          <a:p>
            <a:r>
              <a:rPr lang="en-IN" dirty="0"/>
              <a:t>	}</a:t>
            </a:r>
          </a:p>
          <a:p>
            <a:r>
              <a:rPr lang="en-IN" dirty="0"/>
              <a:t>	</a:t>
            </a:r>
          </a:p>
        </p:txBody>
      </p:sp>
    </p:spTree>
    <p:extLst>
      <p:ext uri="{BB962C8B-B14F-4D97-AF65-F5344CB8AC3E}">
        <p14:creationId xmlns:p14="http://schemas.microsoft.com/office/powerpoint/2010/main" val="286819109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4216BC-486D-B81D-7990-C7C45C4E086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29A8B8-6326-7662-2227-1A2E2ED44BA9}"/>
              </a:ext>
            </a:extLst>
          </p:cNvPr>
          <p:cNvSpPr>
            <a:spLocks noGrp="1"/>
          </p:cNvSpPr>
          <p:nvPr>
            <p:ph type="sldNum" sz="quarter" idx="12"/>
          </p:nvPr>
        </p:nvSpPr>
        <p:spPr/>
        <p:txBody>
          <a:bodyPr/>
          <a:lstStyle/>
          <a:p>
            <a:fld id="{4A777409-9C5A-4B07-8E32-19F22F7D558C}" type="slidenum">
              <a:rPr lang="en-IN" smtClean="0"/>
              <a:t>223</a:t>
            </a:fld>
            <a:endParaRPr lang="en-IN" dirty="0"/>
          </a:p>
        </p:txBody>
      </p:sp>
      <p:sp>
        <p:nvSpPr>
          <p:cNvPr id="5" name="TextBox 4">
            <a:extLst>
              <a:ext uri="{FF2B5EF4-FFF2-40B4-BE49-F238E27FC236}">
                <a16:creationId xmlns:a16="http://schemas.microsoft.com/office/drawing/2014/main" id="{43ED197C-FDA1-1A81-318D-01C0E0395A70}"/>
              </a:ext>
            </a:extLst>
          </p:cNvPr>
          <p:cNvSpPr txBox="1"/>
          <p:nvPr/>
        </p:nvSpPr>
        <p:spPr>
          <a:xfrm>
            <a:off x="131975" y="856174"/>
            <a:ext cx="12295695" cy="6186309"/>
          </a:xfrm>
          <a:prstGeom prst="rect">
            <a:avLst/>
          </a:prstGeom>
          <a:noFill/>
        </p:spPr>
        <p:txBody>
          <a:bodyPr wrap="square">
            <a:spAutoFit/>
          </a:bodyPr>
          <a:lstStyle/>
          <a:p>
            <a:r>
              <a:rPr lang="en-IN" dirty="0"/>
              <a:t>public void run(String... </a:t>
            </a:r>
            <a:r>
              <a:rPr lang="en-IN" dirty="0" err="1"/>
              <a:t>args</a:t>
            </a:r>
            <a:r>
              <a:rPr lang="en-IN" dirty="0"/>
              <a:t>) throws Exception {</a:t>
            </a:r>
          </a:p>
          <a:p>
            <a:r>
              <a:rPr lang="en-IN" dirty="0"/>
              <a:t>		// </a:t>
            </a:r>
            <a:r>
              <a:rPr lang="en-IN" dirty="0" err="1"/>
              <a:t>addCustomer</a:t>
            </a:r>
            <a:r>
              <a:rPr lang="en-IN" dirty="0"/>
              <a:t>();</a:t>
            </a:r>
          </a:p>
          <a:p>
            <a:r>
              <a:rPr lang="en-IN" dirty="0"/>
              <a:t>		// </a:t>
            </a:r>
            <a:r>
              <a:rPr lang="en-IN" dirty="0" err="1"/>
              <a:t>getCustomer</a:t>
            </a:r>
            <a:r>
              <a:rPr lang="en-IN" dirty="0"/>
              <a:t>();</a:t>
            </a:r>
          </a:p>
          <a:p>
            <a:r>
              <a:rPr lang="en-IN" dirty="0"/>
              <a:t>		// </a:t>
            </a:r>
            <a:r>
              <a:rPr lang="en-IN" dirty="0" err="1"/>
              <a:t>findAllCustomers</a:t>
            </a:r>
            <a:r>
              <a:rPr lang="en-IN" dirty="0"/>
              <a:t>();</a:t>
            </a:r>
          </a:p>
          <a:p>
            <a:r>
              <a:rPr lang="en-IN" dirty="0"/>
              <a:t>		</a:t>
            </a:r>
            <a:r>
              <a:rPr lang="en-IN" dirty="0" err="1"/>
              <a:t>updateCustomer</a:t>
            </a:r>
            <a:r>
              <a:rPr lang="en-IN" dirty="0"/>
              <a:t>();</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customer = new </a:t>
            </a:r>
            <a:r>
              <a:rPr lang="en-IN" dirty="0" err="1"/>
              <a:t>CustomerDTO</a:t>
            </a:r>
            <a:r>
              <a:rPr lang="en-IN" dirty="0"/>
              <a:t>();</a:t>
            </a:r>
          </a:p>
          <a:p>
            <a:r>
              <a:rPr lang="en-IN" dirty="0"/>
              <a:t>		</a:t>
            </a:r>
            <a:r>
              <a:rPr lang="en-IN" dirty="0" err="1"/>
              <a:t>customer.setCustomerId</a:t>
            </a:r>
            <a:r>
              <a:rPr lang="en-IN" dirty="0"/>
              <a:t>(4);</a:t>
            </a:r>
          </a:p>
          <a:p>
            <a:r>
              <a:rPr lang="en-IN" dirty="0"/>
              <a:t>		</a:t>
            </a:r>
            <a:r>
              <a:rPr lang="en-IN" dirty="0" err="1"/>
              <a:t>customer.setEmailId</a:t>
            </a:r>
            <a:r>
              <a:rPr lang="en-IN" dirty="0"/>
              <a:t>("harry@hnd.com");</a:t>
            </a:r>
          </a:p>
          <a:p>
            <a:r>
              <a:rPr lang="en-IN" dirty="0"/>
              <a:t>		</a:t>
            </a:r>
            <a:r>
              <a:rPr lang="en-IN" dirty="0" err="1"/>
              <a:t>customer.setName</a:t>
            </a:r>
            <a:r>
              <a:rPr lang="en-IN" dirty="0"/>
              <a:t>("Harry");</a:t>
            </a:r>
          </a:p>
          <a:p>
            <a:r>
              <a:rPr lang="en-IN" dirty="0"/>
              <a:t>		</a:t>
            </a:r>
            <a:r>
              <a:rPr lang="en-IN" dirty="0" err="1"/>
              <a:t>customer.setDateOfBirth</a:t>
            </a:r>
            <a:r>
              <a:rPr lang="en-IN" dirty="0"/>
              <a:t>(</a:t>
            </a:r>
            <a:r>
              <a:rPr lang="en-IN" dirty="0" err="1"/>
              <a:t>LocalDate.now</a:t>
            </a:r>
            <a:r>
              <a:rPr lang="en-IN" dirty="0"/>
              <a:t>());</a:t>
            </a:r>
          </a:p>
          <a:p>
            <a:r>
              <a:rPr lang="en-IN" dirty="0"/>
              <a:t>		try {</a:t>
            </a:r>
          </a:p>
          <a:p>
            <a:r>
              <a:rPr lang="en-IN" dirty="0"/>
              <a:t>			</a:t>
            </a:r>
            <a:r>
              <a:rPr lang="en-IN" dirty="0" err="1"/>
              <a:t>customerService.addCustomer</a:t>
            </a:r>
            <a:r>
              <a:rPr lang="en-IN" dirty="0"/>
              <a:t>(customer);</a:t>
            </a:r>
          </a:p>
          <a:p>
            <a:r>
              <a:rPr lang="en-IN" dirty="0"/>
              <a:t>			LOGGER.info(</a:t>
            </a:r>
            <a:r>
              <a:rPr lang="en-IN" dirty="0" err="1"/>
              <a:t>environment.getProperty</a:t>
            </a:r>
            <a:r>
              <a:rPr lang="en-IN" dirty="0"/>
              <a:t>("</a:t>
            </a:r>
            <a:r>
              <a:rPr lang="en-IN" dirty="0" err="1"/>
              <a:t>UserInterface.INSERT_SUCCESS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262137615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03200C-56CC-63C0-DE0B-18E20A1D27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2F6EA6-DF0D-EAE7-135A-C820D5570F68}"/>
              </a:ext>
            </a:extLst>
          </p:cNvPr>
          <p:cNvSpPr>
            <a:spLocks noGrp="1"/>
          </p:cNvSpPr>
          <p:nvPr>
            <p:ph type="sldNum" sz="quarter" idx="12"/>
          </p:nvPr>
        </p:nvSpPr>
        <p:spPr/>
        <p:txBody>
          <a:bodyPr/>
          <a:lstStyle/>
          <a:p>
            <a:fld id="{4A777409-9C5A-4B07-8E32-19F22F7D558C}" type="slidenum">
              <a:rPr lang="en-IN" smtClean="0"/>
              <a:t>224</a:t>
            </a:fld>
            <a:endParaRPr lang="en-IN" dirty="0"/>
          </a:p>
        </p:txBody>
      </p:sp>
      <p:sp>
        <p:nvSpPr>
          <p:cNvPr id="5" name="TextBox 4">
            <a:extLst>
              <a:ext uri="{FF2B5EF4-FFF2-40B4-BE49-F238E27FC236}">
                <a16:creationId xmlns:a16="http://schemas.microsoft.com/office/drawing/2014/main" id="{6AF8B423-64EF-909F-2BEE-66625194E972}"/>
              </a:ext>
            </a:extLst>
          </p:cNvPr>
          <p:cNvSpPr txBox="1"/>
          <p:nvPr/>
        </p:nvSpPr>
        <p:spPr>
          <a:xfrm>
            <a:off x="188536" y="941571"/>
            <a:ext cx="12003464" cy="5632311"/>
          </a:xfrm>
          <a:prstGeom prst="rect">
            <a:avLst/>
          </a:prstGeom>
          <a:noFill/>
        </p:spPr>
        <p:txBody>
          <a:bodyPr wrap="square">
            <a:spAutoFit/>
          </a:bodyPr>
          <a:lstStyle/>
          <a:p>
            <a:r>
              <a:rPr lang="en-IN" dirty="0"/>
              <a:t>public void </a:t>
            </a:r>
            <a:r>
              <a:rPr lang="en-IN" dirty="0" err="1"/>
              <a:t>getCustomer</a:t>
            </a:r>
            <a:r>
              <a:rPr lang="en-IN" dirty="0"/>
              <a:t>() {</a:t>
            </a:r>
          </a:p>
          <a:p>
            <a:r>
              <a:rPr lang="en-IN" dirty="0"/>
              <a:t>		try {</a:t>
            </a:r>
          </a:p>
          <a:p>
            <a:r>
              <a:rPr lang="en-IN" dirty="0"/>
              <a:t>			</a:t>
            </a:r>
            <a:r>
              <a:rPr lang="en-IN" dirty="0" err="1"/>
              <a:t>CustomerDTO</a:t>
            </a:r>
            <a:r>
              <a:rPr lang="en-IN" dirty="0"/>
              <a:t> customer = </a:t>
            </a:r>
            <a:r>
              <a:rPr lang="en-IN" dirty="0" err="1"/>
              <a:t>customerService.getCustomer</a:t>
            </a:r>
            <a:r>
              <a:rPr lang="en-IN" dirty="0"/>
              <a:t>(1);</a:t>
            </a:r>
          </a:p>
          <a:p>
            <a:r>
              <a:rPr lang="en-IN" dirty="0"/>
              <a:t>			LOGGER.info(customer);</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findAllCustomers</a:t>
            </a:r>
            <a:r>
              <a:rPr lang="en-IN" dirty="0"/>
              <a:t>() {</a:t>
            </a:r>
          </a:p>
          <a:p>
            <a:r>
              <a:rPr lang="en-IN" dirty="0"/>
              <a:t>		try {</a:t>
            </a:r>
          </a:p>
          <a:p>
            <a:r>
              <a:rPr lang="en-IN" dirty="0"/>
              <a:t>			</a:t>
            </a:r>
            <a:r>
              <a:rPr lang="en-IN" dirty="0" err="1"/>
              <a:t>customerService.findAll</a:t>
            </a:r>
            <a:r>
              <a:rPr lang="en-IN" dirty="0"/>
              <a:t>().</a:t>
            </a:r>
            <a:r>
              <a:rPr lang="en-IN" dirty="0" err="1"/>
              <a:t>forEach</a:t>
            </a:r>
            <a:r>
              <a:rPr lang="en-IN" dirty="0"/>
              <a:t>(LOGGER::info);</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255276016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A53B32-02EE-34A2-1450-40CC3CF52A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27B85F-722E-A65F-3850-04C9A97BB5F3}"/>
              </a:ext>
            </a:extLst>
          </p:cNvPr>
          <p:cNvSpPr>
            <a:spLocks noGrp="1"/>
          </p:cNvSpPr>
          <p:nvPr>
            <p:ph type="sldNum" sz="quarter" idx="12"/>
          </p:nvPr>
        </p:nvSpPr>
        <p:spPr/>
        <p:txBody>
          <a:bodyPr/>
          <a:lstStyle/>
          <a:p>
            <a:fld id="{4A777409-9C5A-4B07-8E32-19F22F7D558C}" type="slidenum">
              <a:rPr lang="en-IN" smtClean="0"/>
              <a:t>225</a:t>
            </a:fld>
            <a:endParaRPr lang="en-IN" dirty="0"/>
          </a:p>
        </p:txBody>
      </p:sp>
      <p:sp>
        <p:nvSpPr>
          <p:cNvPr id="5" name="TextBox 4">
            <a:extLst>
              <a:ext uri="{FF2B5EF4-FFF2-40B4-BE49-F238E27FC236}">
                <a16:creationId xmlns:a16="http://schemas.microsoft.com/office/drawing/2014/main" id="{84BE6B22-85F9-A5AA-D576-74D76F7D7B05}"/>
              </a:ext>
            </a:extLst>
          </p:cNvPr>
          <p:cNvSpPr txBox="1"/>
          <p:nvPr/>
        </p:nvSpPr>
        <p:spPr>
          <a:xfrm>
            <a:off x="65988" y="932809"/>
            <a:ext cx="12126012" cy="3139321"/>
          </a:xfrm>
          <a:prstGeom prst="rect">
            <a:avLst/>
          </a:prstGeom>
          <a:noFill/>
        </p:spPr>
        <p:txBody>
          <a:bodyPr wrap="square">
            <a:spAutoFit/>
          </a:bodyPr>
          <a:lstStyle/>
          <a:p>
            <a:r>
              <a:rPr lang="en-IN" dirty="0"/>
              <a:t>public void </a:t>
            </a:r>
            <a:r>
              <a:rPr lang="en-IN" dirty="0" err="1"/>
              <a:t>updateCustomer</a:t>
            </a:r>
            <a:r>
              <a:rPr lang="en-IN" dirty="0"/>
              <a:t>() {</a:t>
            </a:r>
          </a:p>
          <a:p>
            <a:r>
              <a:rPr lang="en-IN" dirty="0"/>
              <a:t>		try {</a:t>
            </a:r>
          </a:p>
          <a:p>
            <a:r>
              <a:rPr lang="en-IN" dirty="0"/>
              <a:t>			</a:t>
            </a:r>
            <a:r>
              <a:rPr lang="en-IN" dirty="0" err="1"/>
              <a:t>customerService.updateCustomer</a:t>
            </a:r>
            <a:r>
              <a:rPr lang="en-IN" dirty="0"/>
              <a:t>(2, "tim01@hnd.com");</a:t>
            </a:r>
          </a:p>
          <a:p>
            <a:r>
              <a:rPr lang="en-IN" dirty="0"/>
              <a:t>			LOGGER.info(</a:t>
            </a:r>
            <a:r>
              <a:rPr lang="en-IN" dirty="0" err="1"/>
              <a:t>environment.getProperty</a:t>
            </a:r>
            <a:r>
              <a:rPr lang="en-IN" dirty="0"/>
              <a:t>("</a:t>
            </a:r>
            <a:r>
              <a:rPr lang="en-IN" dirty="0" err="1"/>
              <a:t>UserInterface.UPDATE_SUCCESS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E55E4875-F623-08D0-ACDC-4A92C891A824}"/>
              </a:ext>
            </a:extLst>
          </p:cNvPr>
          <p:cNvSpPr txBox="1"/>
          <p:nvPr/>
        </p:nvSpPr>
        <p:spPr>
          <a:xfrm>
            <a:off x="65988" y="4290910"/>
            <a:ext cx="11287812" cy="707886"/>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 Execute the application</a:t>
            </a:r>
          </a:p>
          <a:p>
            <a:r>
              <a:rPr lang="en-US" sz="2000" dirty="0">
                <a:solidFill>
                  <a:schemeClr val="tx1">
                    <a:lumMod val="65000"/>
                    <a:lumOff val="35000"/>
                  </a:schemeClr>
                </a:solidFill>
              </a:rPr>
              <a:t>After executing your application, you should get the following output:</a:t>
            </a:r>
          </a:p>
        </p:txBody>
      </p:sp>
      <p:pic>
        <p:nvPicPr>
          <p:cNvPr id="9" name="Picture 8">
            <a:extLst>
              <a:ext uri="{FF2B5EF4-FFF2-40B4-BE49-F238E27FC236}">
                <a16:creationId xmlns:a16="http://schemas.microsoft.com/office/drawing/2014/main" id="{AB6D3330-B1F8-01BC-1579-A7E7F54CB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0078" y="5348913"/>
            <a:ext cx="5090475" cy="707885"/>
          </a:xfrm>
          <a:prstGeom prst="rect">
            <a:avLst/>
          </a:prstGeom>
        </p:spPr>
      </p:pic>
    </p:spTree>
    <p:extLst>
      <p:ext uri="{BB962C8B-B14F-4D97-AF65-F5344CB8AC3E}">
        <p14:creationId xmlns:p14="http://schemas.microsoft.com/office/powerpoint/2010/main" val="140918990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30D45E-35E3-270F-ED94-5829643898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937F10-2CC4-7271-0272-497F85575123}"/>
              </a:ext>
            </a:extLst>
          </p:cNvPr>
          <p:cNvSpPr>
            <a:spLocks noGrp="1"/>
          </p:cNvSpPr>
          <p:nvPr>
            <p:ph type="sldNum" sz="quarter" idx="12"/>
          </p:nvPr>
        </p:nvSpPr>
        <p:spPr/>
        <p:txBody>
          <a:bodyPr/>
          <a:lstStyle/>
          <a:p>
            <a:fld id="{4A777409-9C5A-4B07-8E32-19F22F7D558C}" type="slidenum">
              <a:rPr lang="en-IN" smtClean="0"/>
              <a:t>226</a:t>
            </a:fld>
            <a:endParaRPr lang="en-IN" dirty="0"/>
          </a:p>
        </p:txBody>
      </p:sp>
      <p:sp>
        <p:nvSpPr>
          <p:cNvPr id="5" name="TextBox 4">
            <a:extLst>
              <a:ext uri="{FF2B5EF4-FFF2-40B4-BE49-F238E27FC236}">
                <a16:creationId xmlns:a16="http://schemas.microsoft.com/office/drawing/2014/main" id="{B5DE6D47-CE05-A127-FCE4-0054ECDEC073}"/>
              </a:ext>
            </a:extLst>
          </p:cNvPr>
          <p:cNvSpPr txBox="1"/>
          <p:nvPr/>
        </p:nvSpPr>
        <p:spPr>
          <a:xfrm>
            <a:off x="989029" y="588331"/>
            <a:ext cx="6099142" cy="461665"/>
          </a:xfrm>
          <a:prstGeom prst="rect">
            <a:avLst/>
          </a:prstGeom>
          <a:noFill/>
        </p:spPr>
        <p:txBody>
          <a:bodyPr wrap="square">
            <a:spAutoFit/>
          </a:bodyPr>
          <a:lstStyle/>
          <a:p>
            <a:r>
              <a:rPr lang="en-IN" sz="2400" b="1" dirty="0"/>
              <a:t>Delete operation using Spring Data - Demo </a:t>
            </a:r>
          </a:p>
        </p:txBody>
      </p:sp>
      <p:sp>
        <p:nvSpPr>
          <p:cNvPr id="7" name="TextBox 6">
            <a:extLst>
              <a:ext uri="{FF2B5EF4-FFF2-40B4-BE49-F238E27FC236}">
                <a16:creationId xmlns:a16="http://schemas.microsoft.com/office/drawing/2014/main" id="{F5BA58D9-3775-5762-EEBD-67FB2779FBF2}"/>
              </a:ext>
            </a:extLst>
          </p:cNvPr>
          <p:cNvSpPr txBox="1"/>
          <p:nvPr/>
        </p:nvSpPr>
        <p:spPr>
          <a:xfrm>
            <a:off x="164968" y="1275051"/>
            <a:ext cx="11797645" cy="2246769"/>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delete the details of an existing customer by following the steps given below.</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 :</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 :</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deleteCustomer</a:t>
            </a:r>
            <a:r>
              <a:rPr lang="en-US" sz="2000" dirty="0">
                <a:solidFill>
                  <a:schemeClr val="tx1">
                    <a:lumMod val="65000"/>
                    <a:lumOff val="35000"/>
                  </a:schemeClr>
                </a:solidFill>
                <a:effectLst/>
              </a:rPr>
              <a:t> method in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follows:</a:t>
            </a:r>
          </a:p>
        </p:txBody>
      </p:sp>
      <p:sp>
        <p:nvSpPr>
          <p:cNvPr id="9" name="TextBox 8">
            <a:extLst>
              <a:ext uri="{FF2B5EF4-FFF2-40B4-BE49-F238E27FC236}">
                <a16:creationId xmlns:a16="http://schemas.microsoft.com/office/drawing/2014/main" id="{6C374967-4B05-F68D-0A17-318627A67A19}"/>
              </a:ext>
            </a:extLst>
          </p:cNvPr>
          <p:cNvSpPr txBox="1"/>
          <p:nvPr/>
        </p:nvSpPr>
        <p:spPr>
          <a:xfrm>
            <a:off x="164968" y="3884526"/>
            <a:ext cx="11411147" cy="2031325"/>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void </a:t>
            </a:r>
            <a:r>
              <a:rPr lang="en-IN" dirty="0" err="1"/>
              <a:t>addCustomer</a:t>
            </a:r>
            <a:r>
              <a:rPr lang="en-IN" dirty="0"/>
              <a:t>(</a:t>
            </a:r>
            <a:r>
              <a:rPr lang="en-IN" dirty="0" err="1"/>
              <a:t>CustomerDTO</a:t>
            </a:r>
            <a:r>
              <a:rPr lang="en-IN" dirty="0"/>
              <a:t> customer) throws </a:t>
            </a:r>
            <a:r>
              <a:rPr lang="en-IN" dirty="0" err="1"/>
              <a:t>hndBankException</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findAll</a:t>
            </a:r>
            <a:r>
              <a:rPr lang="en-IN" dirty="0"/>
              <a:t>() throws </a:t>
            </a:r>
            <a:r>
              <a:rPr lang="en-IN" dirty="0" err="1"/>
              <a:t>hndBankException</a:t>
            </a:r>
            <a:r>
              <a:rPr lang="en-IN" dirty="0"/>
              <a:t>;</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a:t>
            </a:r>
          </a:p>
          <a:p>
            <a:r>
              <a:rPr lang="en-IN" dirty="0"/>
              <a:t>	public void </a:t>
            </a:r>
            <a:r>
              <a:rPr lang="en-IN" dirty="0" err="1"/>
              <a:t>deleteCustomer</a:t>
            </a:r>
            <a:r>
              <a:rPr lang="en-IN" dirty="0"/>
              <a:t>(Integer </a:t>
            </a:r>
            <a:r>
              <a:rPr lang="en-IN" dirty="0" err="1"/>
              <a:t>customerId</a:t>
            </a:r>
            <a:r>
              <a:rPr lang="en-IN" dirty="0"/>
              <a:t>)throws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376692734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D0ECDC-64F7-0355-8375-3BEFEA723D4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3A1DABD-D6F5-3873-EF8E-7938928A5336}"/>
              </a:ext>
            </a:extLst>
          </p:cNvPr>
          <p:cNvSpPr>
            <a:spLocks noGrp="1"/>
          </p:cNvSpPr>
          <p:nvPr>
            <p:ph type="sldNum" sz="quarter" idx="12"/>
          </p:nvPr>
        </p:nvSpPr>
        <p:spPr/>
        <p:txBody>
          <a:bodyPr/>
          <a:lstStyle/>
          <a:p>
            <a:fld id="{4A777409-9C5A-4B07-8E32-19F22F7D558C}" type="slidenum">
              <a:rPr lang="en-IN" smtClean="0"/>
              <a:t>227</a:t>
            </a:fld>
            <a:endParaRPr lang="en-IN" dirty="0"/>
          </a:p>
        </p:txBody>
      </p:sp>
      <p:sp>
        <p:nvSpPr>
          <p:cNvPr id="5" name="TextBox 4">
            <a:extLst>
              <a:ext uri="{FF2B5EF4-FFF2-40B4-BE49-F238E27FC236}">
                <a16:creationId xmlns:a16="http://schemas.microsoft.com/office/drawing/2014/main" id="{720D1C9E-1A57-9E9A-F5BC-BDF5717D9FFC}"/>
              </a:ext>
            </a:extLst>
          </p:cNvPr>
          <p:cNvSpPr txBox="1"/>
          <p:nvPr/>
        </p:nvSpPr>
        <p:spPr>
          <a:xfrm>
            <a:off x="834273" y="735539"/>
            <a:ext cx="10336490" cy="707886"/>
          </a:xfrm>
          <a:prstGeom prst="rect">
            <a:avLst/>
          </a:prstGeom>
          <a:noFill/>
        </p:spPr>
        <p:txBody>
          <a:bodyPr wrap="square">
            <a:spAutoFit/>
          </a:bodyPr>
          <a:lstStyle/>
          <a:p>
            <a:r>
              <a:rPr lang="en-US" sz="2000" b="1" dirty="0">
                <a:solidFill>
                  <a:schemeClr val="tx1">
                    <a:lumMod val="65000"/>
                    <a:lumOff val="35000"/>
                  </a:schemeClr>
                </a:solidFill>
              </a:rPr>
              <a:t>Step 3 :</a:t>
            </a:r>
            <a:r>
              <a:rPr lang="en-US" sz="2000" dirty="0">
                <a:solidFill>
                  <a:schemeClr val="tx1">
                    <a:lumMod val="65000"/>
                    <a:lumOff val="35000"/>
                  </a:schemeClr>
                </a:solidFill>
              </a:rPr>
              <a:t> Implement the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to delete customer details from the database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95D7F24-992C-969B-D4AD-45FBF0D3C6CD}"/>
              </a:ext>
            </a:extLst>
          </p:cNvPr>
          <p:cNvSpPr txBox="1"/>
          <p:nvPr/>
        </p:nvSpPr>
        <p:spPr>
          <a:xfrm>
            <a:off x="273376" y="1443425"/>
            <a:ext cx="12389963" cy="5078313"/>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CustomerRespository</a:t>
            </a:r>
            <a:r>
              <a:rPr lang="en-IN" dirty="0"/>
              <a:t> </a:t>
            </a:r>
            <a:r>
              <a:rPr lang="en-IN" dirty="0" err="1"/>
              <a:t>customerRespository</a:t>
            </a:r>
            <a:r>
              <a:rPr lang="en-IN" dirty="0"/>
              <a:t>;</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customerDto.getCustomerId</a:t>
            </a:r>
            <a:r>
              <a:rPr lang="en-IN" dirty="0"/>
              <a:t>());</a:t>
            </a:r>
          </a:p>
          <a:p>
            <a:r>
              <a:rPr lang="en-IN" dirty="0"/>
              <a:t>		if (</a:t>
            </a:r>
            <a:r>
              <a:rPr lang="en-IN" dirty="0" err="1"/>
              <a:t>optional.isPresent</a:t>
            </a:r>
            <a:r>
              <a:rPr lang="en-IN" dirty="0"/>
              <a:t>())</a:t>
            </a:r>
          </a:p>
          <a:p>
            <a:r>
              <a:rPr lang="en-IN" dirty="0"/>
              <a:t>			throw new </a:t>
            </a:r>
            <a:r>
              <a:rPr lang="en-IN" dirty="0" err="1"/>
              <a:t>hndBankException</a:t>
            </a:r>
            <a:r>
              <a:rPr lang="en-IN" dirty="0"/>
              <a:t>("</a:t>
            </a:r>
            <a:r>
              <a:rPr lang="en-IN" dirty="0" err="1"/>
              <a:t>Service.CUSTOMER_FOUND</a:t>
            </a:r>
            <a:r>
              <a:rPr lang="en-IN" dirty="0"/>
              <a:t>");</a:t>
            </a:r>
          </a:p>
          <a:p>
            <a:r>
              <a:rPr lang="en-IN" dirty="0"/>
              <a:t>		Customer </a:t>
            </a:r>
            <a:r>
              <a:rPr lang="en-IN" dirty="0" err="1"/>
              <a:t>customer</a:t>
            </a:r>
            <a:r>
              <a:rPr lang="en-IN" dirty="0"/>
              <a:t> = new Customer();</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customerRespository.save</a:t>
            </a:r>
            <a:r>
              <a:rPr lang="en-IN" dirty="0"/>
              <a:t>(customer);</a:t>
            </a:r>
          </a:p>
          <a:p>
            <a:r>
              <a:rPr lang="en-IN" dirty="0"/>
              <a:t>	}</a:t>
            </a:r>
          </a:p>
          <a:p>
            <a:r>
              <a:rPr lang="en-IN" dirty="0"/>
              <a:t>	</a:t>
            </a:r>
          </a:p>
        </p:txBody>
      </p:sp>
    </p:spTree>
    <p:extLst>
      <p:ext uri="{BB962C8B-B14F-4D97-AF65-F5344CB8AC3E}">
        <p14:creationId xmlns:p14="http://schemas.microsoft.com/office/powerpoint/2010/main" val="150337838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F25464-135E-4123-3E23-9764147F6E2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8DC8D9-2A35-0ED3-8384-53A7DC63DCB1}"/>
              </a:ext>
            </a:extLst>
          </p:cNvPr>
          <p:cNvSpPr>
            <a:spLocks noGrp="1"/>
          </p:cNvSpPr>
          <p:nvPr>
            <p:ph type="sldNum" sz="quarter" idx="12"/>
          </p:nvPr>
        </p:nvSpPr>
        <p:spPr/>
        <p:txBody>
          <a:bodyPr/>
          <a:lstStyle/>
          <a:p>
            <a:fld id="{4A777409-9C5A-4B07-8E32-19F22F7D558C}" type="slidenum">
              <a:rPr lang="en-IN" smtClean="0"/>
              <a:t>228</a:t>
            </a:fld>
            <a:endParaRPr lang="en-IN" dirty="0"/>
          </a:p>
        </p:txBody>
      </p:sp>
      <p:sp>
        <p:nvSpPr>
          <p:cNvPr id="5" name="TextBox 4">
            <a:extLst>
              <a:ext uri="{FF2B5EF4-FFF2-40B4-BE49-F238E27FC236}">
                <a16:creationId xmlns:a16="http://schemas.microsoft.com/office/drawing/2014/main" id="{B8981EBE-91FF-8BEB-4DC7-68173FB35E66}"/>
              </a:ext>
            </a:extLst>
          </p:cNvPr>
          <p:cNvSpPr txBox="1"/>
          <p:nvPr/>
        </p:nvSpPr>
        <p:spPr>
          <a:xfrm>
            <a:off x="0" y="952767"/>
            <a:ext cx="12352256" cy="5909310"/>
          </a:xfrm>
          <a:prstGeom prst="rect">
            <a:avLst/>
          </a:prstGeom>
          <a:noFill/>
        </p:spPr>
        <p:txBody>
          <a:bodyPr wrap="square">
            <a:spAutoFit/>
          </a:bodyPr>
          <a:lstStyle/>
          <a:p>
            <a:r>
              <a:rPr lang="en-IN" dirty="0"/>
              <a:t>@Override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Service.CUSTOMER_NOT_FOUND</a:t>
            </a:r>
            <a:r>
              <a:rPr lang="en-IN" dirty="0"/>
              <a:t>"));</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return </a:t>
            </a:r>
            <a:r>
              <a:rPr lang="en-IN" dirty="0" err="1"/>
              <a:t>customerDto</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findAll</a:t>
            </a:r>
            <a:r>
              <a:rPr lang="en-IN" dirty="0"/>
              <a:t>() throws </a:t>
            </a:r>
            <a:r>
              <a:rPr lang="en-IN" dirty="0" err="1"/>
              <a:t>hndBankException</a:t>
            </a:r>
            <a:r>
              <a:rPr lang="en-IN" dirty="0"/>
              <a:t> {</a:t>
            </a:r>
          </a:p>
          <a:p>
            <a:r>
              <a:rPr lang="en-IN" dirty="0"/>
              <a:t>		</a:t>
            </a:r>
            <a:r>
              <a:rPr lang="en-IN" dirty="0" err="1"/>
              <a:t>Iterable</a:t>
            </a:r>
            <a:r>
              <a:rPr lang="en-IN" dirty="0"/>
              <a:t>&lt;Customer&gt; customers = </a:t>
            </a:r>
            <a:r>
              <a:rPr lang="en-IN" dirty="0" err="1"/>
              <a:t>customerRespository.findAll</a:t>
            </a:r>
            <a:r>
              <a:rPr lang="en-IN" dirty="0"/>
              <a:t>();</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p>
        </p:txBody>
      </p:sp>
    </p:spTree>
    <p:extLst>
      <p:ext uri="{BB962C8B-B14F-4D97-AF65-F5344CB8AC3E}">
        <p14:creationId xmlns:p14="http://schemas.microsoft.com/office/powerpoint/2010/main" val="302571291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967B4E-8D25-6B5E-72B7-9F98DAC4DA3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A304057-D0B9-D17B-3133-34AB8ADEC86B}"/>
              </a:ext>
            </a:extLst>
          </p:cNvPr>
          <p:cNvSpPr>
            <a:spLocks noGrp="1"/>
          </p:cNvSpPr>
          <p:nvPr>
            <p:ph type="sldNum" sz="quarter" idx="12"/>
          </p:nvPr>
        </p:nvSpPr>
        <p:spPr/>
        <p:txBody>
          <a:bodyPr/>
          <a:lstStyle/>
          <a:p>
            <a:fld id="{4A777409-9C5A-4B07-8E32-19F22F7D558C}" type="slidenum">
              <a:rPr lang="en-IN" smtClean="0"/>
              <a:t>229</a:t>
            </a:fld>
            <a:endParaRPr lang="en-IN" dirty="0"/>
          </a:p>
        </p:txBody>
      </p:sp>
      <p:sp>
        <p:nvSpPr>
          <p:cNvPr id="5" name="TextBox 4">
            <a:extLst>
              <a:ext uri="{FF2B5EF4-FFF2-40B4-BE49-F238E27FC236}">
                <a16:creationId xmlns:a16="http://schemas.microsoft.com/office/drawing/2014/main" id="{2A71699D-26C4-0CB1-6DE5-CFB948CAAD1C}"/>
              </a:ext>
            </a:extLst>
          </p:cNvPr>
          <p:cNvSpPr txBox="1"/>
          <p:nvPr/>
        </p:nvSpPr>
        <p:spPr>
          <a:xfrm>
            <a:off x="838200" y="812165"/>
            <a:ext cx="11981468" cy="5909310"/>
          </a:xfrm>
          <a:prstGeom prst="rect">
            <a:avLst/>
          </a:prstGeom>
          <a:noFill/>
        </p:spPr>
        <p:txBody>
          <a:bodyPr wrap="square">
            <a:spAutoFit/>
          </a:bodyPr>
          <a:lstStyle/>
          <a:p>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if (</a:t>
            </a:r>
            <a:r>
              <a:rPr lang="en-IN" dirty="0" err="1"/>
              <a:t>customerDTOs.isEmpty</a:t>
            </a:r>
            <a:r>
              <a:rPr lang="en-IN" dirty="0"/>
              <a:t>())</a:t>
            </a:r>
          </a:p>
          <a:p>
            <a:r>
              <a:rPr lang="en-IN" dirty="0"/>
              <a:t>			throw new </a:t>
            </a:r>
            <a:r>
              <a:rPr lang="en-IN" dirty="0" err="1"/>
              <a:t>hndBankException</a:t>
            </a:r>
            <a:r>
              <a:rPr lang="en-IN" dirty="0"/>
              <a:t>("</a:t>
            </a:r>
            <a:r>
              <a:rPr lang="en-IN" dirty="0" err="1"/>
              <a:t>Service.CUSTOMERS_NOT_FOUND</a:t>
            </a:r>
            <a:r>
              <a:rPr lang="en-IN" dirty="0"/>
              <a:t>");</a:t>
            </a:r>
          </a:p>
          <a:p>
            <a:r>
              <a:rPr lang="en-IN" dirty="0"/>
              <a:t>		return </a:t>
            </a:r>
            <a:r>
              <a:rPr lang="en-IN" dirty="0" err="1"/>
              <a:t>customerDTOs</a:t>
            </a:r>
            <a:r>
              <a:rPr lang="en-IN" dirty="0"/>
              <a:t>;</a:t>
            </a:r>
          </a:p>
          <a:p>
            <a:r>
              <a:rPr lang="en-IN" dirty="0"/>
              <a:t>	}</a:t>
            </a:r>
          </a:p>
          <a:p>
            <a:r>
              <a:rPr lang="en-IN" dirty="0"/>
              <a:t>	@Override</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Service.CUSTOMER_NOT_FOUND</a:t>
            </a:r>
            <a:r>
              <a:rPr lang="en-IN" dirty="0"/>
              <a:t>"));</a:t>
            </a:r>
          </a:p>
          <a:p>
            <a:r>
              <a:rPr lang="en-IN" dirty="0"/>
              <a:t>		</a:t>
            </a:r>
            <a:r>
              <a:rPr lang="en-IN" dirty="0" err="1"/>
              <a:t>customer.setEmailId</a:t>
            </a:r>
            <a:r>
              <a:rPr lang="en-IN" dirty="0"/>
              <a:t>(</a:t>
            </a:r>
            <a:r>
              <a:rPr lang="en-IN" dirty="0" err="1"/>
              <a:t>emailId</a:t>
            </a:r>
            <a:r>
              <a:rPr lang="en-IN" dirty="0"/>
              <a:t>);</a:t>
            </a:r>
          </a:p>
          <a:p>
            <a:r>
              <a:rPr lang="en-IN" dirty="0"/>
              <a:t>	}</a:t>
            </a:r>
          </a:p>
          <a:p>
            <a:r>
              <a:rPr lang="en-IN" dirty="0"/>
              <a:t>	@Override</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customerId</a:t>
            </a:r>
            <a:r>
              <a:rPr lang="en-IN" dirty="0"/>
              <a:t>);</a:t>
            </a:r>
          </a:p>
          <a:p>
            <a:r>
              <a:rPr lang="en-IN" dirty="0"/>
              <a:t>		</a:t>
            </a:r>
            <a:r>
              <a:rPr lang="en-IN" dirty="0" err="1"/>
              <a:t>optional.orElseThrow</a:t>
            </a:r>
            <a:r>
              <a:rPr lang="en-IN" dirty="0"/>
              <a:t>(() -&gt; new </a:t>
            </a:r>
            <a:r>
              <a:rPr lang="en-IN" dirty="0" err="1"/>
              <a:t>hndBankException</a:t>
            </a:r>
            <a:r>
              <a:rPr lang="en-IN" dirty="0"/>
              <a:t>("</a:t>
            </a:r>
            <a:r>
              <a:rPr lang="en-IN" dirty="0" err="1"/>
              <a:t>Service.CUSTOMER_NOT_FOUND</a:t>
            </a:r>
            <a:r>
              <a:rPr lang="en-IN" dirty="0"/>
              <a:t>"));</a:t>
            </a:r>
          </a:p>
          <a:p>
            <a:r>
              <a:rPr lang="en-IN" dirty="0"/>
              <a:t>		</a:t>
            </a:r>
            <a:r>
              <a:rPr lang="en-IN" dirty="0" err="1"/>
              <a:t>customerRespository.deleteById</a:t>
            </a:r>
            <a:r>
              <a:rPr lang="en-IN" dirty="0"/>
              <a:t>(</a:t>
            </a:r>
            <a:r>
              <a:rPr lang="en-IN" dirty="0" err="1"/>
              <a:t>customerId</a:t>
            </a:r>
            <a:r>
              <a:rPr lang="en-IN" dirty="0"/>
              <a:t>);</a:t>
            </a:r>
          </a:p>
          <a:p>
            <a:r>
              <a:rPr lang="en-IN" dirty="0"/>
              <a:t>	}</a:t>
            </a:r>
          </a:p>
          <a:p>
            <a:r>
              <a:rPr lang="en-IN" dirty="0"/>
              <a:t>}</a:t>
            </a:r>
          </a:p>
        </p:txBody>
      </p:sp>
    </p:spTree>
    <p:extLst>
      <p:ext uri="{BB962C8B-B14F-4D97-AF65-F5344CB8AC3E}">
        <p14:creationId xmlns:p14="http://schemas.microsoft.com/office/powerpoint/2010/main" val="3960864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A0DDFA-C077-1FAD-54DA-B094938FC06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2F2F25-49DC-AF97-B857-0F1B04A05458}"/>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D76C5352-E874-3080-0C04-544421BDF8FA}"/>
              </a:ext>
            </a:extLst>
          </p:cNvPr>
          <p:cNvSpPr txBox="1"/>
          <p:nvPr/>
        </p:nvSpPr>
        <p:spPr>
          <a:xfrm>
            <a:off x="768283" y="642736"/>
            <a:ext cx="10760697" cy="2554545"/>
          </a:xfrm>
          <a:prstGeom prst="rect">
            <a:avLst/>
          </a:prstGeom>
          <a:noFill/>
        </p:spPr>
        <p:txBody>
          <a:bodyPr wrap="square">
            <a:spAutoFit/>
          </a:bodyPr>
          <a:lstStyle/>
          <a:p>
            <a:r>
              <a:rPr lang="en-US" sz="2000" dirty="0">
                <a:solidFill>
                  <a:schemeClr val="tx1">
                    <a:lumMod val="65000"/>
                    <a:lumOff val="35000"/>
                  </a:schemeClr>
                </a:solidFill>
                <a:effectLst/>
              </a:rPr>
              <a:t>NOTE : The implementation of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will change based on the requirements.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Why overriding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in entity class is considered to be a good practice?</a:t>
            </a:r>
          </a:p>
          <a:p>
            <a:r>
              <a:rPr lang="en-US" sz="2000" dirty="0">
                <a:solidFill>
                  <a:schemeClr val="tx1">
                    <a:lumMod val="65000"/>
                    <a:lumOff val="35000"/>
                  </a:schemeClr>
                </a:solidFill>
                <a:effectLst/>
              </a:rPr>
              <a:t>This is because each instance of an entity class represents a row in database and in real time, you may have many objects of this class. So, you need to differentiate one object from the other. JPA ensures that there is a unique instance for each row of the database but if you want to store the objects in a Set, then you need to override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a:t>
            </a:r>
          </a:p>
        </p:txBody>
      </p:sp>
    </p:spTree>
    <p:extLst>
      <p:ext uri="{BB962C8B-B14F-4D97-AF65-F5344CB8AC3E}">
        <p14:creationId xmlns:p14="http://schemas.microsoft.com/office/powerpoint/2010/main" val="2397670844"/>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19778A-7729-FEBC-DC77-B1698F10FD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3BB4E8B-CBBB-A009-A59E-6D574CB53CF8}"/>
              </a:ext>
            </a:extLst>
          </p:cNvPr>
          <p:cNvSpPr>
            <a:spLocks noGrp="1"/>
          </p:cNvSpPr>
          <p:nvPr>
            <p:ph type="sldNum" sz="quarter" idx="12"/>
          </p:nvPr>
        </p:nvSpPr>
        <p:spPr/>
        <p:txBody>
          <a:bodyPr/>
          <a:lstStyle/>
          <a:p>
            <a:fld id="{4A777409-9C5A-4B07-8E32-19F22F7D558C}" type="slidenum">
              <a:rPr lang="en-IN" smtClean="0"/>
              <a:t>230</a:t>
            </a:fld>
            <a:endParaRPr lang="en-IN" dirty="0"/>
          </a:p>
        </p:txBody>
      </p:sp>
      <p:sp>
        <p:nvSpPr>
          <p:cNvPr id="5" name="TextBox 4">
            <a:extLst>
              <a:ext uri="{FF2B5EF4-FFF2-40B4-BE49-F238E27FC236}">
                <a16:creationId xmlns:a16="http://schemas.microsoft.com/office/drawing/2014/main" id="{AAEBF991-E55E-69B8-E921-3233E454FCDB}"/>
              </a:ext>
            </a:extLst>
          </p:cNvPr>
          <p:cNvSpPr txBox="1"/>
          <p:nvPr/>
        </p:nvSpPr>
        <p:spPr>
          <a:xfrm>
            <a:off x="881405" y="656502"/>
            <a:ext cx="10638149" cy="1323439"/>
          </a:xfrm>
          <a:prstGeom prst="rect">
            <a:avLst/>
          </a:prstGeom>
          <a:noFill/>
        </p:spPr>
        <p:txBody>
          <a:bodyPr wrap="square">
            <a:spAutoFit/>
          </a:bodyPr>
          <a:lstStyle/>
          <a:p>
            <a:r>
              <a:rPr lang="en-US" sz="2000" dirty="0">
                <a:solidFill>
                  <a:schemeClr val="tx1">
                    <a:lumMod val="65000"/>
                    <a:lumOff val="35000"/>
                  </a:schemeClr>
                </a:solidFill>
                <a:effectLst/>
              </a:rPr>
              <a:t>In the above code snippet, the </a:t>
            </a:r>
            <a:r>
              <a:rPr lang="en-US" sz="2000" dirty="0" err="1">
                <a:solidFill>
                  <a:schemeClr val="tx1">
                    <a:lumMod val="65000"/>
                    <a:lumOff val="35000"/>
                  </a:schemeClr>
                </a:solidFill>
                <a:effectLst/>
              </a:rPr>
              <a:t>deleteById</a:t>
            </a:r>
            <a:r>
              <a:rPr lang="en-US" sz="2000" dirty="0">
                <a:solidFill>
                  <a:schemeClr val="tx1">
                    <a:lumMod val="65000"/>
                    <a:lumOff val="35000"/>
                  </a:schemeClr>
                </a:solidFill>
                <a:effectLst/>
              </a:rPr>
              <a:t>() method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is invoked to delete customer details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rPr>
              <a:t>Step 4 :</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p>
        </p:txBody>
      </p:sp>
      <p:sp>
        <p:nvSpPr>
          <p:cNvPr id="7" name="TextBox 6">
            <a:extLst>
              <a:ext uri="{FF2B5EF4-FFF2-40B4-BE49-F238E27FC236}">
                <a16:creationId xmlns:a16="http://schemas.microsoft.com/office/drawing/2014/main" id="{245FFE16-3429-7C16-7E50-31ABF8CB41B2}"/>
              </a:ext>
            </a:extLst>
          </p:cNvPr>
          <p:cNvSpPr txBox="1"/>
          <p:nvPr/>
        </p:nvSpPr>
        <p:spPr>
          <a:xfrm>
            <a:off x="240383" y="2146657"/>
            <a:ext cx="10788978" cy="369332"/>
          </a:xfrm>
          <a:prstGeom prst="rect">
            <a:avLst/>
          </a:prstGeom>
          <a:noFill/>
        </p:spPr>
        <p:txBody>
          <a:bodyPr wrap="square">
            <a:spAutoFit/>
          </a:bodyPr>
          <a:lstStyle/>
          <a:p>
            <a:r>
              <a:rPr lang="en-IN" dirty="0" err="1"/>
              <a:t>UserInterface.DELETE_SUCCESS</a:t>
            </a:r>
            <a:r>
              <a:rPr lang="en-IN" dirty="0"/>
              <a:t>=Customer details successfully deleted.</a:t>
            </a:r>
          </a:p>
        </p:txBody>
      </p:sp>
      <p:sp>
        <p:nvSpPr>
          <p:cNvPr id="9" name="TextBox 8">
            <a:extLst>
              <a:ext uri="{FF2B5EF4-FFF2-40B4-BE49-F238E27FC236}">
                <a16:creationId xmlns:a16="http://schemas.microsoft.com/office/drawing/2014/main" id="{A13814CD-4FF8-E4D7-90C5-8D2D48AA310B}"/>
              </a:ext>
            </a:extLst>
          </p:cNvPr>
          <p:cNvSpPr txBox="1"/>
          <p:nvPr/>
        </p:nvSpPr>
        <p:spPr>
          <a:xfrm>
            <a:off x="881405" y="2696001"/>
            <a:ext cx="6099142"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9D30A6E-A749-55FD-2411-0C5B0693C6B9}"/>
              </a:ext>
            </a:extLst>
          </p:cNvPr>
          <p:cNvSpPr txBox="1"/>
          <p:nvPr/>
        </p:nvSpPr>
        <p:spPr>
          <a:xfrm>
            <a:off x="18854" y="3096111"/>
            <a:ext cx="11887200" cy="3416320"/>
          </a:xfrm>
          <a:prstGeom prst="rect">
            <a:avLst/>
          </a:prstGeom>
          <a:noFill/>
        </p:spPr>
        <p:txBody>
          <a:bodyPr wrap="square">
            <a:spAutoFit/>
          </a:bodyPr>
          <a:lstStyle/>
          <a:p>
            <a:r>
              <a:rPr lang="en-IN" dirty="0"/>
              <a:t>@SpringBootApplication</a:t>
            </a:r>
          </a:p>
          <a:p>
            <a:r>
              <a:rPr lang="en-IN" dirty="0"/>
              <a:t>public class </a:t>
            </a:r>
            <a:r>
              <a:rPr lang="en-IN" dirty="0" err="1"/>
              <a:t>DemoSpringDataCrudApplication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DemoSpringDataCrudApplication.class</a:t>
            </a:r>
            <a:r>
              <a:rPr lang="en-IN" dirty="0"/>
              <a:t>);</a:t>
            </a:r>
          </a:p>
          <a:p>
            <a:r>
              <a:rPr lang="en-IN" dirty="0"/>
              <a:t>	</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DemoSpringDataCrudApplication.class</a:t>
            </a:r>
            <a:r>
              <a:rPr lang="en-IN" dirty="0"/>
              <a:t>, </a:t>
            </a:r>
            <a:r>
              <a:rPr lang="en-IN" dirty="0" err="1"/>
              <a:t>args</a:t>
            </a:r>
            <a:r>
              <a:rPr lang="en-IN" dirty="0"/>
              <a:t>);</a:t>
            </a:r>
          </a:p>
          <a:p>
            <a:r>
              <a:rPr lang="en-IN" dirty="0"/>
              <a:t>	}</a:t>
            </a:r>
          </a:p>
          <a:p>
            <a:r>
              <a:rPr lang="en-IN" dirty="0"/>
              <a:t>	</a:t>
            </a:r>
          </a:p>
        </p:txBody>
      </p:sp>
    </p:spTree>
    <p:extLst>
      <p:ext uri="{BB962C8B-B14F-4D97-AF65-F5344CB8AC3E}">
        <p14:creationId xmlns:p14="http://schemas.microsoft.com/office/powerpoint/2010/main" val="147397161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9F3026-163A-5BAB-17D6-A731FFE609E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AF9200-0B1F-0ECF-E5C0-CE99431A28F6}"/>
              </a:ext>
            </a:extLst>
          </p:cNvPr>
          <p:cNvSpPr>
            <a:spLocks noGrp="1"/>
          </p:cNvSpPr>
          <p:nvPr>
            <p:ph type="sldNum" sz="quarter" idx="12"/>
          </p:nvPr>
        </p:nvSpPr>
        <p:spPr/>
        <p:txBody>
          <a:bodyPr/>
          <a:lstStyle/>
          <a:p>
            <a:fld id="{4A777409-9C5A-4B07-8E32-19F22F7D558C}" type="slidenum">
              <a:rPr lang="en-IN" smtClean="0"/>
              <a:t>231</a:t>
            </a:fld>
            <a:endParaRPr lang="en-IN" dirty="0"/>
          </a:p>
        </p:txBody>
      </p:sp>
      <p:sp>
        <p:nvSpPr>
          <p:cNvPr id="5" name="TextBox 4">
            <a:extLst>
              <a:ext uri="{FF2B5EF4-FFF2-40B4-BE49-F238E27FC236}">
                <a16:creationId xmlns:a16="http://schemas.microsoft.com/office/drawing/2014/main" id="{B6D1AF94-B723-EB20-CA1F-814673DB3FDA}"/>
              </a:ext>
            </a:extLst>
          </p:cNvPr>
          <p:cNvSpPr txBox="1"/>
          <p:nvPr/>
        </p:nvSpPr>
        <p:spPr>
          <a:xfrm>
            <a:off x="9427" y="842323"/>
            <a:ext cx="12192000" cy="6463308"/>
          </a:xfrm>
          <a:prstGeom prst="rect">
            <a:avLst/>
          </a:prstGeom>
          <a:noFill/>
        </p:spPr>
        <p:txBody>
          <a:bodyPr wrap="square">
            <a:spAutoFit/>
          </a:bodyPr>
          <a:lstStyle/>
          <a:p>
            <a:r>
              <a:rPr lang="en-IN" dirty="0"/>
              <a:t>public void run(String... </a:t>
            </a:r>
            <a:r>
              <a:rPr lang="en-IN" dirty="0" err="1"/>
              <a:t>args</a:t>
            </a:r>
            <a:r>
              <a:rPr lang="en-IN" dirty="0"/>
              <a:t>) throws Exception {</a:t>
            </a:r>
          </a:p>
          <a:p>
            <a:r>
              <a:rPr lang="en-IN" dirty="0"/>
              <a:t>		//</a:t>
            </a:r>
            <a:r>
              <a:rPr lang="en-IN" dirty="0" err="1"/>
              <a:t>addCustomer</a:t>
            </a:r>
            <a:r>
              <a:rPr lang="en-IN" dirty="0"/>
              <a:t>();</a:t>
            </a:r>
          </a:p>
          <a:p>
            <a:r>
              <a:rPr lang="en-IN" dirty="0"/>
              <a:t>		//</a:t>
            </a:r>
            <a:r>
              <a:rPr lang="en-IN" dirty="0" err="1"/>
              <a:t>getCustomer</a:t>
            </a:r>
            <a:r>
              <a:rPr lang="en-IN" dirty="0"/>
              <a:t>();</a:t>
            </a:r>
          </a:p>
          <a:p>
            <a:r>
              <a:rPr lang="en-IN" dirty="0"/>
              <a:t>		//</a:t>
            </a:r>
            <a:r>
              <a:rPr lang="en-IN" dirty="0" err="1"/>
              <a:t>findAllCustomers</a:t>
            </a:r>
            <a:r>
              <a:rPr lang="en-IN" dirty="0"/>
              <a:t>();</a:t>
            </a:r>
          </a:p>
          <a:p>
            <a:r>
              <a:rPr lang="en-IN" dirty="0"/>
              <a:t>		//</a:t>
            </a:r>
            <a:r>
              <a:rPr lang="en-IN" dirty="0" err="1"/>
              <a:t>updateCustomer</a:t>
            </a:r>
            <a:r>
              <a:rPr lang="en-IN" dirty="0"/>
              <a:t>();</a:t>
            </a:r>
          </a:p>
          <a:p>
            <a:r>
              <a:rPr lang="en-IN" dirty="0"/>
              <a:t>		</a:t>
            </a:r>
            <a:r>
              <a:rPr lang="en-IN" dirty="0" err="1"/>
              <a:t>deleteCustomer</a:t>
            </a:r>
            <a:r>
              <a:rPr lang="en-IN" dirty="0"/>
              <a:t>();</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customer = new </a:t>
            </a:r>
            <a:r>
              <a:rPr lang="en-IN" dirty="0" err="1"/>
              <a:t>CustomerDTO</a:t>
            </a:r>
            <a:r>
              <a:rPr lang="en-IN" dirty="0"/>
              <a:t>();</a:t>
            </a:r>
          </a:p>
          <a:p>
            <a:r>
              <a:rPr lang="en-IN" dirty="0"/>
              <a:t>		</a:t>
            </a:r>
            <a:r>
              <a:rPr lang="en-IN" dirty="0" err="1"/>
              <a:t>customer.setCustomerId</a:t>
            </a:r>
            <a:r>
              <a:rPr lang="en-IN" dirty="0"/>
              <a:t>(4);</a:t>
            </a:r>
          </a:p>
          <a:p>
            <a:r>
              <a:rPr lang="en-IN" dirty="0"/>
              <a:t>		</a:t>
            </a:r>
            <a:r>
              <a:rPr lang="en-IN" dirty="0" err="1"/>
              <a:t>customer.setEmailId</a:t>
            </a:r>
            <a:r>
              <a:rPr lang="en-IN" dirty="0"/>
              <a:t>("harry@hnd.com");</a:t>
            </a:r>
          </a:p>
          <a:p>
            <a:r>
              <a:rPr lang="en-IN" dirty="0"/>
              <a:t>		</a:t>
            </a:r>
            <a:r>
              <a:rPr lang="en-IN" dirty="0" err="1"/>
              <a:t>customer.setName</a:t>
            </a:r>
            <a:r>
              <a:rPr lang="en-IN" dirty="0"/>
              <a:t>("Harry");</a:t>
            </a:r>
          </a:p>
          <a:p>
            <a:r>
              <a:rPr lang="en-IN" dirty="0"/>
              <a:t>		</a:t>
            </a:r>
            <a:r>
              <a:rPr lang="en-IN" dirty="0" err="1"/>
              <a:t>customer.setDateOfBirth</a:t>
            </a:r>
            <a:r>
              <a:rPr lang="en-IN" dirty="0"/>
              <a:t>(</a:t>
            </a:r>
            <a:r>
              <a:rPr lang="en-IN" dirty="0" err="1"/>
              <a:t>LocalDate.now</a:t>
            </a:r>
            <a:r>
              <a:rPr lang="en-IN" dirty="0"/>
              <a:t>());</a:t>
            </a:r>
          </a:p>
          <a:p>
            <a:r>
              <a:rPr lang="en-IN" dirty="0"/>
              <a:t>		try {</a:t>
            </a:r>
          </a:p>
          <a:p>
            <a:r>
              <a:rPr lang="en-IN" dirty="0"/>
              <a:t>			</a:t>
            </a:r>
            <a:r>
              <a:rPr lang="en-IN" dirty="0" err="1"/>
              <a:t>customerService.addCustomer</a:t>
            </a:r>
            <a:r>
              <a:rPr lang="en-IN" dirty="0"/>
              <a:t>(customer);</a:t>
            </a:r>
          </a:p>
          <a:p>
            <a:r>
              <a:rPr lang="en-IN" dirty="0"/>
              <a:t>			LOGGER.info(</a:t>
            </a:r>
            <a:r>
              <a:rPr lang="en-IN" dirty="0" err="1"/>
              <a:t>environment.getProperty</a:t>
            </a:r>
            <a:r>
              <a:rPr lang="en-IN" dirty="0"/>
              <a:t>("</a:t>
            </a:r>
            <a:r>
              <a:rPr lang="en-IN" dirty="0" err="1"/>
              <a:t>UserInterface.INSERT_SUCCESS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335125174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5C5F09-6C8B-C84D-618F-924BAFFE22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D1A54F-42CB-B353-8949-933016EB3A9A}"/>
              </a:ext>
            </a:extLst>
          </p:cNvPr>
          <p:cNvSpPr>
            <a:spLocks noGrp="1"/>
          </p:cNvSpPr>
          <p:nvPr>
            <p:ph type="sldNum" sz="quarter" idx="12"/>
          </p:nvPr>
        </p:nvSpPr>
        <p:spPr/>
        <p:txBody>
          <a:bodyPr/>
          <a:lstStyle/>
          <a:p>
            <a:fld id="{4A777409-9C5A-4B07-8E32-19F22F7D558C}" type="slidenum">
              <a:rPr lang="en-IN" smtClean="0"/>
              <a:t>232</a:t>
            </a:fld>
            <a:endParaRPr lang="en-IN" dirty="0"/>
          </a:p>
        </p:txBody>
      </p:sp>
      <p:sp>
        <p:nvSpPr>
          <p:cNvPr id="5" name="TextBox 4">
            <a:extLst>
              <a:ext uri="{FF2B5EF4-FFF2-40B4-BE49-F238E27FC236}">
                <a16:creationId xmlns:a16="http://schemas.microsoft.com/office/drawing/2014/main" id="{65BBAF89-D3BC-1653-B534-2FBA35256D01}"/>
              </a:ext>
            </a:extLst>
          </p:cNvPr>
          <p:cNvSpPr txBox="1"/>
          <p:nvPr/>
        </p:nvSpPr>
        <p:spPr>
          <a:xfrm>
            <a:off x="238813" y="952767"/>
            <a:ext cx="11953187" cy="5632311"/>
          </a:xfrm>
          <a:prstGeom prst="rect">
            <a:avLst/>
          </a:prstGeom>
          <a:noFill/>
        </p:spPr>
        <p:txBody>
          <a:bodyPr wrap="square">
            <a:spAutoFit/>
          </a:bodyPr>
          <a:lstStyle/>
          <a:p>
            <a:r>
              <a:rPr lang="en-IN" dirty="0"/>
              <a:t>public void </a:t>
            </a:r>
            <a:r>
              <a:rPr lang="en-IN" dirty="0" err="1"/>
              <a:t>getCustomer</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a:t>
            </a:r>
          </a:p>
          <a:p>
            <a:r>
              <a:rPr lang="en-IN" dirty="0"/>
              <a:t>			LOGGER.info(</a:t>
            </a:r>
            <a:r>
              <a:rPr lang="en-IN" dirty="0" err="1"/>
              <a:t>customerDTO</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findAllCustomers</a:t>
            </a:r>
            <a:r>
              <a:rPr lang="en-IN" dirty="0"/>
              <a:t>() {</a:t>
            </a:r>
          </a:p>
          <a:p>
            <a:r>
              <a:rPr lang="en-IN" dirty="0"/>
              <a:t>		try {</a:t>
            </a:r>
          </a:p>
          <a:p>
            <a:r>
              <a:rPr lang="en-IN" dirty="0"/>
              <a:t>			</a:t>
            </a:r>
            <a:r>
              <a:rPr lang="en-IN" dirty="0" err="1"/>
              <a:t>customerService.findAll</a:t>
            </a:r>
            <a:r>
              <a:rPr lang="en-IN" dirty="0"/>
              <a:t>().</a:t>
            </a:r>
            <a:r>
              <a:rPr lang="en-IN" dirty="0" err="1"/>
              <a:t>forEach</a:t>
            </a:r>
            <a:r>
              <a:rPr lang="en-IN" dirty="0"/>
              <a:t>(LOGGER::info);</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347650520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049CED-F2F3-05D9-EC6B-3699062581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3BCE3D-EE1A-357C-A1F6-9144D3D3E878}"/>
              </a:ext>
            </a:extLst>
          </p:cNvPr>
          <p:cNvSpPr>
            <a:spLocks noGrp="1"/>
          </p:cNvSpPr>
          <p:nvPr>
            <p:ph type="sldNum" sz="quarter" idx="12"/>
          </p:nvPr>
        </p:nvSpPr>
        <p:spPr/>
        <p:txBody>
          <a:bodyPr/>
          <a:lstStyle/>
          <a:p>
            <a:fld id="{4A777409-9C5A-4B07-8E32-19F22F7D558C}" type="slidenum">
              <a:rPr lang="en-IN" smtClean="0"/>
              <a:t>233</a:t>
            </a:fld>
            <a:endParaRPr lang="en-IN" dirty="0"/>
          </a:p>
        </p:txBody>
      </p:sp>
      <p:sp>
        <p:nvSpPr>
          <p:cNvPr id="5" name="TextBox 4">
            <a:extLst>
              <a:ext uri="{FF2B5EF4-FFF2-40B4-BE49-F238E27FC236}">
                <a16:creationId xmlns:a16="http://schemas.microsoft.com/office/drawing/2014/main" id="{694FBF54-446B-E56D-C88D-F54860BA8B6F}"/>
              </a:ext>
            </a:extLst>
          </p:cNvPr>
          <p:cNvSpPr txBox="1"/>
          <p:nvPr/>
        </p:nvSpPr>
        <p:spPr>
          <a:xfrm>
            <a:off x="248239" y="812165"/>
            <a:ext cx="11943761" cy="5909310"/>
          </a:xfrm>
          <a:prstGeom prst="rect">
            <a:avLst/>
          </a:prstGeom>
          <a:noFill/>
        </p:spPr>
        <p:txBody>
          <a:bodyPr wrap="square">
            <a:spAutoFit/>
          </a:bodyPr>
          <a:lstStyle/>
          <a:p>
            <a:r>
              <a:rPr lang="en-IN" dirty="0"/>
              <a:t>public void </a:t>
            </a:r>
            <a:r>
              <a:rPr lang="en-IN" dirty="0" err="1"/>
              <a:t>updateCustomer</a:t>
            </a:r>
            <a:r>
              <a:rPr lang="en-IN" dirty="0"/>
              <a:t>() {</a:t>
            </a:r>
          </a:p>
          <a:p>
            <a:r>
              <a:rPr lang="en-IN" dirty="0"/>
              <a:t>		try {</a:t>
            </a:r>
          </a:p>
          <a:p>
            <a:r>
              <a:rPr lang="en-IN" dirty="0"/>
              <a:t>			</a:t>
            </a:r>
            <a:r>
              <a:rPr lang="en-IN" dirty="0" err="1"/>
              <a:t>customerService.updateCustomer</a:t>
            </a:r>
            <a:r>
              <a:rPr lang="en-IN" dirty="0"/>
              <a:t>(2, "tim01@hnd.com");</a:t>
            </a:r>
          </a:p>
          <a:p>
            <a:r>
              <a:rPr lang="en-IN" dirty="0"/>
              <a:t>			LOGGER.info(</a:t>
            </a:r>
            <a:r>
              <a:rPr lang="en-IN" dirty="0" err="1"/>
              <a:t>environment.getProperty</a:t>
            </a:r>
            <a:r>
              <a:rPr lang="en-IN" dirty="0"/>
              <a:t>("</a:t>
            </a:r>
            <a:r>
              <a:rPr lang="en-IN" dirty="0" err="1"/>
              <a:t>UserInterface.UPDATE_SUCCESS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deleteCustomer</a:t>
            </a:r>
            <a:r>
              <a:rPr lang="en-IN" dirty="0"/>
              <a:t>() {</a:t>
            </a:r>
          </a:p>
          <a:p>
            <a:r>
              <a:rPr lang="en-IN" dirty="0"/>
              <a:t>		try {</a:t>
            </a:r>
          </a:p>
          <a:p>
            <a:r>
              <a:rPr lang="en-IN" dirty="0"/>
              <a:t>			</a:t>
            </a:r>
            <a:r>
              <a:rPr lang="en-IN" dirty="0" err="1"/>
              <a:t>customerService.deleteCustomer</a:t>
            </a:r>
            <a:r>
              <a:rPr lang="en-IN" dirty="0"/>
              <a:t>(3);</a:t>
            </a:r>
          </a:p>
          <a:p>
            <a:r>
              <a:rPr lang="en-IN" dirty="0"/>
              <a:t>			LOGGER.info(</a:t>
            </a:r>
            <a:r>
              <a:rPr lang="en-IN" dirty="0" err="1"/>
              <a:t>environment.getProperty</a:t>
            </a:r>
            <a:r>
              <a:rPr lang="en-IN" dirty="0"/>
              <a:t>("</a:t>
            </a:r>
            <a:r>
              <a:rPr lang="en-IN" dirty="0" err="1"/>
              <a:t>UserInterface.DELETE_SUCCESS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Tree>
    <p:extLst>
      <p:ext uri="{BB962C8B-B14F-4D97-AF65-F5344CB8AC3E}">
        <p14:creationId xmlns:p14="http://schemas.microsoft.com/office/powerpoint/2010/main" val="152798447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85D68C-9E01-DA35-E859-F7F5BAA9BB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0C37C4F-39C0-04E5-2C3D-15B86DA4A495}"/>
              </a:ext>
            </a:extLst>
          </p:cNvPr>
          <p:cNvSpPr>
            <a:spLocks noGrp="1"/>
          </p:cNvSpPr>
          <p:nvPr>
            <p:ph type="sldNum" sz="quarter" idx="12"/>
          </p:nvPr>
        </p:nvSpPr>
        <p:spPr/>
        <p:txBody>
          <a:bodyPr/>
          <a:lstStyle/>
          <a:p>
            <a:fld id="{4A777409-9C5A-4B07-8E32-19F22F7D558C}" type="slidenum">
              <a:rPr lang="en-IN" smtClean="0"/>
              <a:t>234</a:t>
            </a:fld>
            <a:endParaRPr lang="en-IN" dirty="0"/>
          </a:p>
        </p:txBody>
      </p:sp>
      <p:sp>
        <p:nvSpPr>
          <p:cNvPr id="5" name="TextBox 4">
            <a:extLst>
              <a:ext uri="{FF2B5EF4-FFF2-40B4-BE49-F238E27FC236}">
                <a16:creationId xmlns:a16="http://schemas.microsoft.com/office/drawing/2014/main" id="{1D14CACF-2C4D-D8BC-1069-16E0972F8D5B}"/>
              </a:ext>
            </a:extLst>
          </p:cNvPr>
          <p:cNvSpPr txBox="1"/>
          <p:nvPr/>
        </p:nvSpPr>
        <p:spPr>
          <a:xfrm>
            <a:off x="989028" y="631843"/>
            <a:ext cx="10200587" cy="707886"/>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 Execute the application</a:t>
            </a:r>
          </a:p>
          <a:p>
            <a:r>
              <a:rPr lang="en-US" sz="2000" dirty="0">
                <a:solidFill>
                  <a:schemeClr val="tx1">
                    <a:lumMod val="65000"/>
                    <a:lumOff val="35000"/>
                  </a:schemeClr>
                </a:solidFill>
              </a:rPr>
              <a:t>After executing your application, you should get the following output:</a:t>
            </a:r>
          </a:p>
        </p:txBody>
      </p:sp>
      <p:pic>
        <p:nvPicPr>
          <p:cNvPr id="7" name="Picture 6">
            <a:extLst>
              <a:ext uri="{FF2B5EF4-FFF2-40B4-BE49-F238E27FC236}">
                <a16:creationId xmlns:a16="http://schemas.microsoft.com/office/drawing/2014/main" id="{BCC45FC8-BABF-794F-0EC0-D3F96A40B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178" y="1745370"/>
            <a:ext cx="5533534" cy="707886"/>
          </a:xfrm>
          <a:prstGeom prst="rect">
            <a:avLst/>
          </a:prstGeom>
        </p:spPr>
      </p:pic>
    </p:spTree>
    <p:extLst>
      <p:ext uri="{BB962C8B-B14F-4D97-AF65-F5344CB8AC3E}">
        <p14:creationId xmlns:p14="http://schemas.microsoft.com/office/powerpoint/2010/main" val="103376433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1FA524-760B-D21A-9F1E-CDE3969A42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DE59D14-8596-488C-6424-F81BF9F90996}"/>
              </a:ext>
            </a:extLst>
          </p:cNvPr>
          <p:cNvSpPr>
            <a:spLocks noGrp="1"/>
          </p:cNvSpPr>
          <p:nvPr>
            <p:ph type="sldNum" sz="quarter" idx="12"/>
          </p:nvPr>
        </p:nvSpPr>
        <p:spPr/>
        <p:txBody>
          <a:bodyPr/>
          <a:lstStyle/>
          <a:p>
            <a:fld id="{4A777409-9C5A-4B07-8E32-19F22F7D558C}" type="slidenum">
              <a:rPr lang="en-IN" smtClean="0"/>
              <a:t>235</a:t>
            </a:fld>
            <a:endParaRPr lang="en-IN" dirty="0"/>
          </a:p>
        </p:txBody>
      </p:sp>
      <p:sp>
        <p:nvSpPr>
          <p:cNvPr id="5" name="TextBox 4">
            <a:extLst>
              <a:ext uri="{FF2B5EF4-FFF2-40B4-BE49-F238E27FC236}">
                <a16:creationId xmlns:a16="http://schemas.microsoft.com/office/drawing/2014/main" id="{63FE2D0D-9FC5-BC66-BF15-C1B55F1A1936}"/>
              </a:ext>
            </a:extLst>
          </p:cNvPr>
          <p:cNvSpPr txBox="1"/>
          <p:nvPr/>
        </p:nvSpPr>
        <p:spPr>
          <a:xfrm>
            <a:off x="989029" y="484636"/>
            <a:ext cx="6099142" cy="461665"/>
          </a:xfrm>
          <a:prstGeom prst="rect">
            <a:avLst/>
          </a:prstGeom>
          <a:noFill/>
        </p:spPr>
        <p:txBody>
          <a:bodyPr wrap="square">
            <a:spAutoFit/>
          </a:bodyPr>
          <a:lstStyle/>
          <a:p>
            <a:r>
              <a:rPr lang="en-IN" sz="2400" b="1" dirty="0"/>
              <a:t>Spring Data - Query Approaches </a:t>
            </a:r>
          </a:p>
        </p:txBody>
      </p:sp>
      <p:sp>
        <p:nvSpPr>
          <p:cNvPr id="6" name="TextBox 5">
            <a:extLst>
              <a:ext uri="{FF2B5EF4-FFF2-40B4-BE49-F238E27FC236}">
                <a16:creationId xmlns:a16="http://schemas.microsoft.com/office/drawing/2014/main" id="{D3F6EB87-3D69-D44D-BB9A-73E75E33EDA7}"/>
              </a:ext>
            </a:extLst>
          </p:cNvPr>
          <p:cNvSpPr txBox="1"/>
          <p:nvPr/>
        </p:nvSpPr>
        <p:spPr>
          <a:xfrm>
            <a:off x="212102" y="1049526"/>
            <a:ext cx="10902099" cy="1015663"/>
          </a:xfrm>
          <a:prstGeom prst="rect">
            <a:avLst/>
          </a:prstGeom>
          <a:noFill/>
        </p:spPr>
        <p:txBody>
          <a:bodyPr wrap="square">
            <a:spAutoFit/>
          </a:bodyPr>
          <a:lstStyle/>
          <a:p>
            <a:r>
              <a:rPr lang="en-US" sz="2000" dirty="0">
                <a:solidFill>
                  <a:schemeClr val="tx1">
                    <a:lumMod val="65000"/>
                    <a:lumOff val="35000"/>
                  </a:schemeClr>
                </a:solidFill>
                <a:effectLst/>
              </a:rPr>
              <a:t>So far, you have learnt how to perform basic CRUD operations using Spring Data.</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the following entity class and the corresponding repository interface:</a:t>
            </a:r>
          </a:p>
        </p:txBody>
      </p:sp>
      <p:sp>
        <p:nvSpPr>
          <p:cNvPr id="8" name="TextBox 7">
            <a:extLst>
              <a:ext uri="{FF2B5EF4-FFF2-40B4-BE49-F238E27FC236}">
                <a16:creationId xmlns:a16="http://schemas.microsoft.com/office/drawing/2014/main" id="{41319CFA-E079-63A3-9878-5BA40AF54DB2}"/>
              </a:ext>
            </a:extLst>
          </p:cNvPr>
          <p:cNvSpPr txBox="1"/>
          <p:nvPr/>
        </p:nvSpPr>
        <p:spPr>
          <a:xfrm>
            <a:off x="212102" y="2168414"/>
            <a:ext cx="11467707" cy="2862322"/>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	</a:t>
            </a:r>
          </a:p>
          <a:p>
            <a:r>
              <a:rPr lang="en-IN" dirty="0"/>
              <a:t>	private </a:t>
            </a:r>
            <a:r>
              <a:rPr lang="en-IN" dirty="0" err="1"/>
              <a:t>LocalDate</a:t>
            </a:r>
            <a:r>
              <a:rPr lang="en-IN" dirty="0"/>
              <a:t> </a:t>
            </a:r>
            <a:r>
              <a:rPr lang="en-IN" dirty="0" err="1"/>
              <a:t>dateOfBirth</a:t>
            </a:r>
            <a:r>
              <a:rPr lang="en-IN" dirty="0"/>
              <a:t>;	</a:t>
            </a:r>
          </a:p>
          <a:p>
            <a:r>
              <a:rPr lang="en-IN" dirty="0"/>
              <a:t>    //getters and setters</a:t>
            </a:r>
          </a:p>
          <a:p>
            <a:r>
              <a:rPr lang="en-IN" dirty="0"/>
              <a:t>    // </a:t>
            </a:r>
            <a:r>
              <a:rPr lang="en-IN" dirty="0" err="1"/>
              <a:t>toString</a:t>
            </a:r>
            <a:r>
              <a:rPr lang="en-IN" dirty="0"/>
              <a:t>, </a:t>
            </a:r>
            <a:r>
              <a:rPr lang="en-IN" dirty="0" err="1"/>
              <a:t>hashCode</a:t>
            </a:r>
            <a:r>
              <a:rPr lang="en-IN" dirty="0"/>
              <a:t> and equals methods</a:t>
            </a:r>
          </a:p>
          <a:p>
            <a:r>
              <a:rPr lang="en-IN" dirty="0"/>
              <a:t>}</a:t>
            </a:r>
          </a:p>
        </p:txBody>
      </p:sp>
      <p:sp>
        <p:nvSpPr>
          <p:cNvPr id="10" name="TextBox 9">
            <a:extLst>
              <a:ext uri="{FF2B5EF4-FFF2-40B4-BE49-F238E27FC236}">
                <a16:creationId xmlns:a16="http://schemas.microsoft.com/office/drawing/2014/main" id="{4DEDB5E1-61ED-E65E-9E02-B04CED2E9D42}"/>
              </a:ext>
            </a:extLst>
          </p:cNvPr>
          <p:cNvSpPr txBox="1"/>
          <p:nvPr/>
        </p:nvSpPr>
        <p:spPr>
          <a:xfrm>
            <a:off x="212101" y="5231878"/>
            <a:ext cx="11637391" cy="646331"/>
          </a:xfrm>
          <a:prstGeom prst="rect">
            <a:avLst/>
          </a:prstGeom>
          <a:noFill/>
        </p:spPr>
        <p:txBody>
          <a:bodyPr wrap="square">
            <a:spAutoFit/>
          </a:bodyPr>
          <a:lstStyle/>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a:t>
            </a:r>
          </a:p>
        </p:txBody>
      </p:sp>
    </p:spTree>
    <p:extLst>
      <p:ext uri="{BB962C8B-B14F-4D97-AF65-F5344CB8AC3E}">
        <p14:creationId xmlns:p14="http://schemas.microsoft.com/office/powerpoint/2010/main" val="98253085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390B27-4CD1-3DC7-17F5-173AF6AECD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6DDC965-23D2-491C-032F-A64BBDBE7825}"/>
              </a:ext>
            </a:extLst>
          </p:cNvPr>
          <p:cNvSpPr>
            <a:spLocks noGrp="1"/>
          </p:cNvSpPr>
          <p:nvPr>
            <p:ph type="sldNum" sz="quarter" idx="12"/>
          </p:nvPr>
        </p:nvSpPr>
        <p:spPr/>
        <p:txBody>
          <a:bodyPr/>
          <a:lstStyle/>
          <a:p>
            <a:fld id="{4A777409-9C5A-4B07-8E32-19F22F7D558C}" type="slidenum">
              <a:rPr lang="en-IN" smtClean="0"/>
              <a:t>236</a:t>
            </a:fld>
            <a:endParaRPr lang="en-IN" dirty="0"/>
          </a:p>
        </p:txBody>
      </p:sp>
      <p:sp>
        <p:nvSpPr>
          <p:cNvPr id="5" name="TextBox 4">
            <a:extLst>
              <a:ext uri="{FF2B5EF4-FFF2-40B4-BE49-F238E27FC236}">
                <a16:creationId xmlns:a16="http://schemas.microsoft.com/office/drawing/2014/main" id="{6CF7A2B1-F1E0-F583-AB0A-9D69E2F41C76}"/>
              </a:ext>
            </a:extLst>
          </p:cNvPr>
          <p:cNvSpPr txBox="1"/>
          <p:nvPr/>
        </p:nvSpPr>
        <p:spPr>
          <a:xfrm>
            <a:off x="112335" y="934246"/>
            <a:ext cx="11718304" cy="3785652"/>
          </a:xfrm>
          <a:prstGeom prst="rect">
            <a:avLst/>
          </a:prstGeom>
          <a:noFill/>
        </p:spPr>
        <p:txBody>
          <a:bodyPr wrap="square">
            <a:spAutoFit/>
          </a:bodyPr>
          <a:lstStyle/>
          <a:p>
            <a:r>
              <a:rPr lang="en-US" sz="2000" dirty="0">
                <a:solidFill>
                  <a:schemeClr val="tx1">
                    <a:lumMod val="65000"/>
                    <a:lumOff val="35000"/>
                  </a:schemeClr>
                </a:solidFill>
                <a:effectLst/>
              </a:rPr>
              <a:t>Now, if you need to fetch the details of customer based on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how do you implement?</a:t>
            </a:r>
          </a:p>
          <a:p>
            <a:r>
              <a:rPr lang="en-US" sz="2000" dirty="0">
                <a:solidFill>
                  <a:schemeClr val="tx1">
                    <a:lumMod val="65000"/>
                    <a:lumOff val="35000"/>
                  </a:schemeClr>
                </a:solidFill>
                <a:effectLst/>
              </a:rPr>
              <a:t>The methods provided by </a:t>
            </a:r>
            <a:r>
              <a:rPr lang="en-US" sz="2000" dirty="0" err="1">
                <a:solidFill>
                  <a:schemeClr val="tx1">
                    <a:lumMod val="65000"/>
                    <a:lumOff val="35000"/>
                  </a:schemeClr>
                </a:solidFill>
                <a:effectLst/>
              </a:rPr>
              <a:t>CrudRepository</a:t>
            </a:r>
            <a:r>
              <a:rPr lang="en-US" sz="2000" dirty="0">
                <a:solidFill>
                  <a:schemeClr val="tx1">
                    <a:lumMod val="65000"/>
                    <a:lumOff val="35000"/>
                  </a:schemeClr>
                </a:solidFill>
                <a:effectLst/>
              </a:rPr>
              <a:t> operate on primary key attribute whereas in this case,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is not the primary key.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 there can be situations and requirements similar to the one discussed here where you will not have methods present in Spring Data repositories.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implementing these type of requirements, Spring Data provides the following approaches: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Query creation based on the method name</a:t>
            </a:r>
          </a:p>
          <a:p>
            <a:pPr>
              <a:buFont typeface="Arial" panose="020B0604020202020204" pitchFamily="34" charset="0"/>
              <a:buChar char="•"/>
            </a:pPr>
            <a:r>
              <a:rPr lang="en-US" sz="2000" dirty="0">
                <a:solidFill>
                  <a:schemeClr val="tx1">
                    <a:lumMod val="65000"/>
                    <a:lumOff val="35000"/>
                  </a:schemeClr>
                </a:solidFill>
                <a:effectLst/>
              </a:rPr>
              <a:t>Query creation using @Query annotation</a:t>
            </a:r>
          </a:p>
          <a:p>
            <a:pPr>
              <a:buFont typeface="Arial" panose="020B0604020202020204" pitchFamily="34" charset="0"/>
              <a:buChar char="•"/>
            </a:pPr>
            <a:r>
              <a:rPr lang="en-US" sz="2000" dirty="0">
                <a:solidFill>
                  <a:schemeClr val="tx1">
                    <a:lumMod val="65000"/>
                    <a:lumOff val="35000"/>
                  </a:schemeClr>
                </a:solidFill>
                <a:effectLst/>
              </a:rPr>
              <a:t>Query creation using @NamedQuery annotation</a:t>
            </a:r>
          </a:p>
        </p:txBody>
      </p:sp>
    </p:spTree>
    <p:extLst>
      <p:ext uri="{BB962C8B-B14F-4D97-AF65-F5344CB8AC3E}">
        <p14:creationId xmlns:p14="http://schemas.microsoft.com/office/powerpoint/2010/main" val="115948139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DBCC19-6EC9-796E-6923-9B4F099D968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F9E397-EDAF-3268-7263-B5A86C2C0906}"/>
              </a:ext>
            </a:extLst>
          </p:cNvPr>
          <p:cNvSpPr>
            <a:spLocks noGrp="1"/>
          </p:cNvSpPr>
          <p:nvPr>
            <p:ph type="sldNum" sz="quarter" idx="12"/>
          </p:nvPr>
        </p:nvSpPr>
        <p:spPr/>
        <p:txBody>
          <a:bodyPr/>
          <a:lstStyle/>
          <a:p>
            <a:fld id="{4A777409-9C5A-4B07-8E32-19F22F7D558C}" type="slidenum">
              <a:rPr lang="en-IN" smtClean="0"/>
              <a:t>237</a:t>
            </a:fld>
            <a:endParaRPr lang="en-IN" dirty="0"/>
          </a:p>
        </p:txBody>
      </p:sp>
      <p:sp>
        <p:nvSpPr>
          <p:cNvPr id="5" name="TextBox 4">
            <a:extLst>
              <a:ext uri="{FF2B5EF4-FFF2-40B4-BE49-F238E27FC236}">
                <a16:creationId xmlns:a16="http://schemas.microsoft.com/office/drawing/2014/main" id="{5F24346F-CD4F-4D2B-620D-6BCAE27F6909}"/>
              </a:ext>
            </a:extLst>
          </p:cNvPr>
          <p:cNvSpPr txBox="1"/>
          <p:nvPr/>
        </p:nvSpPr>
        <p:spPr>
          <a:xfrm>
            <a:off x="98980" y="937150"/>
            <a:ext cx="11788219" cy="3477875"/>
          </a:xfrm>
          <a:prstGeom prst="rect">
            <a:avLst/>
          </a:prstGeom>
          <a:noFill/>
        </p:spPr>
        <p:txBody>
          <a:bodyPr wrap="square">
            <a:spAutoFit/>
          </a:bodyPr>
          <a:lstStyle/>
          <a:p>
            <a:r>
              <a:rPr lang="en-US" sz="2000" b="1" dirty="0">
                <a:solidFill>
                  <a:schemeClr val="tx1">
                    <a:lumMod val="65000"/>
                    <a:lumOff val="35000"/>
                  </a:schemeClr>
                </a:solidFill>
                <a:effectLst/>
              </a:rPr>
              <a:t>Query creation based on the method name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approach, we add methods in the interface which extends </a:t>
            </a:r>
            <a:r>
              <a:rPr lang="en-US" sz="2000" dirty="0" err="1">
                <a:solidFill>
                  <a:schemeClr val="tx1">
                    <a:lumMod val="65000"/>
                    <a:lumOff val="35000"/>
                  </a:schemeClr>
                </a:solidFill>
                <a:effectLst/>
              </a:rPr>
              <a:t>CrudRepository</a:t>
            </a:r>
            <a:r>
              <a:rPr lang="en-US" sz="2000" dirty="0">
                <a:solidFill>
                  <a:schemeClr val="tx1">
                    <a:lumMod val="65000"/>
                    <a:lumOff val="35000"/>
                  </a:schemeClr>
                </a:solidFill>
                <a:effectLst/>
              </a:rPr>
              <a:t> to implement custom requirements and Spring Data automatically generates the JPQL(Java Persistence Query Language) query based on the name of methods. These methods are called as </a:t>
            </a:r>
            <a:r>
              <a:rPr lang="en-US" sz="2000" b="1" dirty="0">
                <a:solidFill>
                  <a:schemeClr val="tx1">
                    <a:lumMod val="65000"/>
                    <a:lumOff val="35000"/>
                  </a:schemeClr>
                </a:solidFill>
                <a:effectLst/>
              </a:rPr>
              <a:t>query methods</a:t>
            </a:r>
            <a:r>
              <a:rPr lang="en-US" sz="2000" dirty="0">
                <a:solidFill>
                  <a:schemeClr val="tx1">
                    <a:lumMod val="65000"/>
                    <a:lumOff val="35000"/>
                  </a:schemeClr>
                </a:solidFill>
                <a:effectLst/>
              </a:rPr>
              <a:t> and are named according to some specific rules.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Some basic rules for naming these methods are as follows :</a:t>
            </a:r>
          </a:p>
          <a:p>
            <a:r>
              <a:rPr lang="en-US" sz="2000" dirty="0">
                <a:solidFill>
                  <a:schemeClr val="tx1">
                    <a:lumMod val="65000"/>
                    <a:lumOff val="35000"/>
                  </a:schemeClr>
                </a:solidFill>
                <a:effectLst/>
              </a:rPr>
              <a:t>1. The method name should start with "</a:t>
            </a:r>
            <a:r>
              <a:rPr lang="en-US" sz="2000" b="1" dirty="0">
                <a:solidFill>
                  <a:schemeClr val="tx1">
                    <a:lumMod val="65000"/>
                    <a:lumOff val="35000"/>
                  </a:schemeClr>
                </a:solidFill>
                <a:effectLst/>
              </a:rPr>
              <a:t>find...By</a:t>
            </a:r>
            <a:r>
              <a:rPr lang="en-US" sz="2000" dirty="0">
                <a:solidFill>
                  <a:schemeClr val="tx1">
                    <a:lumMod val="65000"/>
                    <a:lumOff val="35000"/>
                  </a:schemeClr>
                </a:solidFill>
                <a:effectLst/>
              </a:rPr>
              <a:t>", "</a:t>
            </a:r>
            <a:r>
              <a:rPr lang="en-US" sz="2000" b="1" dirty="0">
                <a:solidFill>
                  <a:schemeClr val="tx1">
                    <a:lumMod val="65000"/>
                    <a:lumOff val="35000"/>
                  </a:schemeClr>
                </a:solidFill>
                <a:effectLst/>
              </a:rPr>
              <a:t>get...By</a:t>
            </a:r>
            <a:r>
              <a:rPr lang="en-US" sz="2000" dirty="0">
                <a:solidFill>
                  <a:schemeClr val="tx1">
                    <a:lumMod val="65000"/>
                    <a:lumOff val="35000"/>
                  </a:schemeClr>
                </a:solidFill>
                <a:effectLst/>
              </a:rPr>
              <a:t>", "</a:t>
            </a:r>
            <a:r>
              <a:rPr lang="en-US" sz="2000" b="1" dirty="0">
                <a:solidFill>
                  <a:schemeClr val="tx1">
                    <a:lumMod val="65000"/>
                    <a:lumOff val="35000"/>
                  </a:schemeClr>
                </a:solidFill>
                <a:effectLst/>
              </a:rPr>
              <a:t>read...By</a:t>
            </a:r>
            <a:r>
              <a:rPr lang="en-US" sz="2000" dirty="0">
                <a:solidFill>
                  <a:schemeClr val="tx1">
                    <a:lumMod val="65000"/>
                    <a:lumOff val="35000"/>
                  </a:schemeClr>
                </a:solidFill>
                <a:effectLst/>
              </a:rPr>
              <a:t>", "</a:t>
            </a:r>
            <a:r>
              <a:rPr lang="en-US" sz="2000" b="1" dirty="0" err="1">
                <a:solidFill>
                  <a:schemeClr val="tx1">
                    <a:lumMod val="65000"/>
                    <a:lumOff val="35000"/>
                  </a:schemeClr>
                </a:solidFill>
                <a:effectLst/>
              </a:rPr>
              <a:t>count..By</a:t>
            </a:r>
            <a:r>
              <a:rPr lang="en-US" sz="2000" dirty="0">
                <a:solidFill>
                  <a:schemeClr val="tx1">
                    <a:lumMod val="65000"/>
                    <a:lumOff val="35000"/>
                  </a:schemeClr>
                </a:solidFill>
                <a:effectLst/>
              </a:rPr>
              <a:t>" or "</a:t>
            </a:r>
            <a:r>
              <a:rPr lang="en-US" sz="2000" b="1" dirty="0">
                <a:solidFill>
                  <a:schemeClr val="tx1">
                    <a:lumMod val="65000"/>
                    <a:lumOff val="35000"/>
                  </a:schemeClr>
                </a:solidFill>
                <a:effectLst/>
              </a:rPr>
              <a:t>query...By</a:t>
            </a:r>
            <a:r>
              <a:rPr lang="en-US" sz="2000" dirty="0">
                <a:solidFill>
                  <a:schemeClr val="tx1">
                    <a:lumMod val="65000"/>
                    <a:lumOff val="35000"/>
                  </a:schemeClr>
                </a:solidFill>
                <a:effectLst/>
              </a:rPr>
              <a:t>" followed by search criteria. The search criteria is specified using attribute name of entity class and some specified keywords. For example, to search customer based on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the  following query method has to be added to repository interface :</a:t>
            </a:r>
          </a:p>
        </p:txBody>
      </p:sp>
      <p:sp>
        <p:nvSpPr>
          <p:cNvPr id="7" name="TextBox 6">
            <a:extLst>
              <a:ext uri="{FF2B5EF4-FFF2-40B4-BE49-F238E27FC236}">
                <a16:creationId xmlns:a16="http://schemas.microsoft.com/office/drawing/2014/main" id="{25FE69F5-D1B9-3B2D-2F87-6C06937A512E}"/>
              </a:ext>
            </a:extLst>
          </p:cNvPr>
          <p:cNvSpPr txBox="1"/>
          <p:nvPr/>
        </p:nvSpPr>
        <p:spPr>
          <a:xfrm>
            <a:off x="98980" y="4557016"/>
            <a:ext cx="6099142" cy="369332"/>
          </a:xfrm>
          <a:prstGeom prst="rect">
            <a:avLst/>
          </a:prstGeom>
          <a:noFill/>
        </p:spPr>
        <p:txBody>
          <a:bodyPr wrap="square">
            <a:spAutoFit/>
          </a:bodyPr>
          <a:lstStyle/>
          <a:p>
            <a:r>
              <a:rPr lang="en-IN" dirty="0"/>
              <a:t>Customer </a:t>
            </a:r>
            <a:r>
              <a:rPr lang="en-IN" dirty="0" err="1"/>
              <a:t>findByEmailId</a:t>
            </a:r>
            <a:r>
              <a:rPr lang="en-IN" dirty="0"/>
              <a:t>(String </a:t>
            </a:r>
            <a:r>
              <a:rPr lang="en-IN" dirty="0" err="1"/>
              <a:t>emailId</a:t>
            </a:r>
            <a:r>
              <a:rPr lang="en-IN" dirty="0"/>
              <a:t>);</a:t>
            </a:r>
          </a:p>
        </p:txBody>
      </p:sp>
      <p:sp>
        <p:nvSpPr>
          <p:cNvPr id="9" name="TextBox 8">
            <a:extLst>
              <a:ext uri="{FF2B5EF4-FFF2-40B4-BE49-F238E27FC236}">
                <a16:creationId xmlns:a16="http://schemas.microsoft.com/office/drawing/2014/main" id="{359EBD35-2956-FDDA-0F13-870C43D807D5}"/>
              </a:ext>
            </a:extLst>
          </p:cNvPr>
          <p:cNvSpPr txBox="1"/>
          <p:nvPr/>
        </p:nvSpPr>
        <p:spPr>
          <a:xfrm>
            <a:off x="98980" y="5198696"/>
            <a:ext cx="11957902" cy="400110"/>
          </a:xfrm>
          <a:prstGeom prst="rect">
            <a:avLst/>
          </a:prstGeom>
          <a:noFill/>
        </p:spPr>
        <p:txBody>
          <a:bodyPr wrap="square">
            <a:spAutoFit/>
          </a:bodyPr>
          <a:lstStyle/>
          <a:p>
            <a:r>
              <a:rPr lang="en-US" sz="2000" dirty="0">
                <a:solidFill>
                  <a:schemeClr val="tx1">
                    <a:lumMod val="65000"/>
                    <a:lumOff val="35000"/>
                  </a:schemeClr>
                </a:solidFill>
              </a:rPr>
              <a:t>When this method is called, it will be translated to the following JPQL query: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31067560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6D6529-27AF-7900-2004-B23835A4930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D3355DD-A750-AF55-18C2-EB63DA643D07}"/>
              </a:ext>
            </a:extLst>
          </p:cNvPr>
          <p:cNvSpPr>
            <a:spLocks noGrp="1"/>
          </p:cNvSpPr>
          <p:nvPr>
            <p:ph type="sldNum" sz="quarter" idx="12"/>
          </p:nvPr>
        </p:nvSpPr>
        <p:spPr/>
        <p:txBody>
          <a:bodyPr/>
          <a:lstStyle/>
          <a:p>
            <a:fld id="{4A777409-9C5A-4B07-8E32-19F22F7D558C}" type="slidenum">
              <a:rPr lang="en-IN" smtClean="0"/>
              <a:t>238</a:t>
            </a:fld>
            <a:endParaRPr lang="en-IN" dirty="0"/>
          </a:p>
        </p:txBody>
      </p:sp>
      <p:sp>
        <p:nvSpPr>
          <p:cNvPr id="5" name="TextBox 4">
            <a:extLst>
              <a:ext uri="{FF2B5EF4-FFF2-40B4-BE49-F238E27FC236}">
                <a16:creationId xmlns:a16="http://schemas.microsoft.com/office/drawing/2014/main" id="{1600DCD4-6162-C598-3A80-EE75B34288BF}"/>
              </a:ext>
            </a:extLst>
          </p:cNvPr>
          <p:cNvSpPr txBox="1"/>
          <p:nvPr/>
        </p:nvSpPr>
        <p:spPr>
          <a:xfrm>
            <a:off x="989029" y="588332"/>
            <a:ext cx="6099142" cy="400110"/>
          </a:xfrm>
          <a:prstGeom prst="rect">
            <a:avLst/>
          </a:prstGeom>
          <a:noFill/>
        </p:spPr>
        <p:txBody>
          <a:bodyPr wrap="square">
            <a:spAutoFit/>
          </a:bodyPr>
          <a:lstStyle/>
          <a:p>
            <a:r>
              <a:rPr lang="en-IN" sz="2000" dirty="0"/>
              <a:t>select c from Customer c where </a:t>
            </a:r>
            <a:r>
              <a:rPr lang="en-IN" sz="2000" dirty="0" err="1"/>
              <a:t>c.emailId</a:t>
            </a:r>
            <a:r>
              <a:rPr lang="en-IN" sz="2000" dirty="0"/>
              <a:t> = ?1</a:t>
            </a:r>
          </a:p>
        </p:txBody>
      </p:sp>
      <p:sp>
        <p:nvSpPr>
          <p:cNvPr id="7" name="TextBox 6">
            <a:extLst>
              <a:ext uri="{FF2B5EF4-FFF2-40B4-BE49-F238E27FC236}">
                <a16:creationId xmlns:a16="http://schemas.microsoft.com/office/drawing/2014/main" id="{ED3BB940-3A55-86A1-B813-F3AFFB37100A}"/>
              </a:ext>
            </a:extLst>
          </p:cNvPr>
          <p:cNvSpPr txBox="1"/>
          <p:nvPr/>
        </p:nvSpPr>
        <p:spPr>
          <a:xfrm>
            <a:off x="174394" y="1120676"/>
            <a:ext cx="11712805" cy="1938992"/>
          </a:xfrm>
          <a:prstGeom prst="rect">
            <a:avLst/>
          </a:prstGeom>
          <a:noFill/>
        </p:spPr>
        <p:txBody>
          <a:bodyPr wrap="square">
            <a:spAutoFit/>
          </a:bodyPr>
          <a:lstStyle/>
          <a:p>
            <a:r>
              <a:rPr lang="en-US" sz="2000" dirty="0">
                <a:solidFill>
                  <a:schemeClr val="tx1">
                    <a:lumMod val="65000"/>
                    <a:lumOff val="35000"/>
                  </a:schemeClr>
                </a:solidFill>
                <a:effectLst/>
              </a:rPr>
              <a:t>The number of parameters in query method must be equal to number of search conditions and they must be specified in the same order as mentioned in search conditions.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 To fetch data based on more than one condition, you can concatenate entity attribute names using </a:t>
            </a:r>
            <a:r>
              <a:rPr lang="en-US" sz="2000" b="1" dirty="0">
                <a:solidFill>
                  <a:schemeClr val="tx1">
                    <a:lumMod val="65000"/>
                    <a:lumOff val="35000"/>
                  </a:schemeClr>
                </a:solidFill>
                <a:effectLst/>
              </a:rPr>
              <a:t>And</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and</a:t>
            </a:r>
            <a:r>
              <a:rPr lang="en-US" sz="2000" dirty="0">
                <a:solidFill>
                  <a:schemeClr val="tx1">
                    <a:lumMod val="65000"/>
                    <a:lumOff val="35000"/>
                  </a:schemeClr>
                </a:solidFill>
                <a:effectLst/>
              </a:rPr>
              <a:t> </a:t>
            </a:r>
            <a:r>
              <a:rPr lang="en-US" sz="2000" b="1" dirty="0">
                <a:solidFill>
                  <a:schemeClr val="tx1">
                    <a:lumMod val="65000"/>
                    <a:lumOff val="35000"/>
                  </a:schemeClr>
                </a:solidFill>
                <a:effectLst/>
              </a:rPr>
              <a:t>Or</a:t>
            </a:r>
            <a:r>
              <a:rPr lang="en-US" sz="2000" dirty="0">
                <a:solidFill>
                  <a:schemeClr val="tx1">
                    <a:lumMod val="65000"/>
                    <a:lumOff val="35000"/>
                  </a:schemeClr>
                </a:solidFill>
                <a:effectLst/>
              </a:rPr>
              <a:t> keywords to specify search criteria. For example, to search customers based on email address or name , the following method has to be added to repository interface :</a:t>
            </a:r>
          </a:p>
        </p:txBody>
      </p:sp>
      <p:sp>
        <p:nvSpPr>
          <p:cNvPr id="9" name="TextBox 8">
            <a:extLst>
              <a:ext uri="{FF2B5EF4-FFF2-40B4-BE49-F238E27FC236}">
                <a16:creationId xmlns:a16="http://schemas.microsoft.com/office/drawing/2014/main" id="{34E35509-6CDE-AF91-E5AC-54AC73521B17}"/>
              </a:ext>
            </a:extLst>
          </p:cNvPr>
          <p:cNvSpPr txBox="1"/>
          <p:nvPr/>
        </p:nvSpPr>
        <p:spPr>
          <a:xfrm>
            <a:off x="174393" y="3152002"/>
            <a:ext cx="11043503" cy="369332"/>
          </a:xfrm>
          <a:prstGeom prst="rect">
            <a:avLst/>
          </a:prstGeom>
          <a:noFill/>
        </p:spPr>
        <p:txBody>
          <a:bodyPr wrap="square">
            <a:spAutoFit/>
          </a:bodyPr>
          <a:lstStyle/>
          <a:p>
            <a:r>
              <a:rPr lang="en-IN" dirty="0"/>
              <a:t>List&lt;Customer&gt; </a:t>
            </a:r>
            <a:r>
              <a:rPr lang="en-IN" dirty="0" err="1"/>
              <a:t>findByEmailIdOrName</a:t>
            </a:r>
            <a:r>
              <a:rPr lang="en-IN" dirty="0"/>
              <a:t>(String </a:t>
            </a:r>
            <a:r>
              <a:rPr lang="en-IN" dirty="0" err="1"/>
              <a:t>emailId</a:t>
            </a:r>
            <a:r>
              <a:rPr lang="en-IN" dirty="0"/>
              <a:t>, String name);</a:t>
            </a:r>
          </a:p>
        </p:txBody>
      </p:sp>
      <p:sp>
        <p:nvSpPr>
          <p:cNvPr id="11" name="TextBox 10">
            <a:extLst>
              <a:ext uri="{FF2B5EF4-FFF2-40B4-BE49-F238E27FC236}">
                <a16:creationId xmlns:a16="http://schemas.microsoft.com/office/drawing/2014/main" id="{3274932B-33F1-18D2-6872-1A7B84E83E1B}"/>
              </a:ext>
            </a:extLst>
          </p:cNvPr>
          <p:cNvSpPr txBox="1"/>
          <p:nvPr/>
        </p:nvSpPr>
        <p:spPr>
          <a:xfrm>
            <a:off x="187748" y="3613668"/>
            <a:ext cx="11869134" cy="400110"/>
          </a:xfrm>
          <a:prstGeom prst="rect">
            <a:avLst/>
          </a:prstGeom>
          <a:noFill/>
        </p:spPr>
        <p:txBody>
          <a:bodyPr wrap="square">
            <a:spAutoFit/>
          </a:bodyPr>
          <a:lstStyle/>
          <a:p>
            <a:r>
              <a:rPr lang="en-US" sz="2000" dirty="0">
                <a:solidFill>
                  <a:schemeClr val="tx1">
                    <a:lumMod val="65000"/>
                    <a:lumOff val="35000"/>
                  </a:schemeClr>
                </a:solidFill>
              </a:rPr>
              <a:t>When the above method is called, it will be translated to following JPQL query:</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AD6B5D85-D7E5-1246-96D2-D70F08FB1AE7}"/>
              </a:ext>
            </a:extLst>
          </p:cNvPr>
          <p:cNvSpPr txBox="1"/>
          <p:nvPr/>
        </p:nvSpPr>
        <p:spPr>
          <a:xfrm>
            <a:off x="187748" y="4138622"/>
            <a:ext cx="6099142" cy="369332"/>
          </a:xfrm>
          <a:prstGeom prst="rect">
            <a:avLst/>
          </a:prstGeom>
          <a:noFill/>
        </p:spPr>
        <p:txBody>
          <a:bodyPr wrap="square">
            <a:spAutoFit/>
          </a:bodyPr>
          <a:lstStyle/>
          <a:p>
            <a:r>
              <a:rPr lang="en-IN" dirty="0"/>
              <a:t>select c from Customer c where </a:t>
            </a:r>
            <a:r>
              <a:rPr lang="en-IN" dirty="0" err="1"/>
              <a:t>c.emailId</a:t>
            </a:r>
            <a:r>
              <a:rPr lang="en-IN" dirty="0"/>
              <a:t> = ?1 or c.name=?2</a:t>
            </a:r>
          </a:p>
        </p:txBody>
      </p:sp>
      <p:sp>
        <p:nvSpPr>
          <p:cNvPr id="15" name="TextBox 14">
            <a:extLst>
              <a:ext uri="{FF2B5EF4-FFF2-40B4-BE49-F238E27FC236}">
                <a16:creationId xmlns:a16="http://schemas.microsoft.com/office/drawing/2014/main" id="{BC7CBD39-42C1-A9ED-A811-4ACA6F6EF3E7}"/>
              </a:ext>
            </a:extLst>
          </p:cNvPr>
          <p:cNvSpPr txBox="1"/>
          <p:nvPr/>
        </p:nvSpPr>
        <p:spPr>
          <a:xfrm>
            <a:off x="187748" y="4632798"/>
            <a:ext cx="11510916" cy="1015663"/>
          </a:xfrm>
          <a:prstGeom prst="rect">
            <a:avLst/>
          </a:prstGeom>
          <a:noFill/>
        </p:spPr>
        <p:txBody>
          <a:bodyPr wrap="square">
            <a:spAutoFit/>
          </a:bodyPr>
          <a:lstStyle/>
          <a:p>
            <a:r>
              <a:rPr lang="en-US" sz="2000" dirty="0">
                <a:solidFill>
                  <a:schemeClr val="tx1">
                    <a:lumMod val="65000"/>
                    <a:lumOff val="35000"/>
                  </a:schemeClr>
                </a:solidFill>
                <a:effectLst/>
              </a:rPr>
              <a:t>3. Some other keywords that can be used inside query method names are Between, Is, Equals, Not, </a:t>
            </a:r>
            <a:r>
              <a:rPr lang="en-US" sz="2000" dirty="0" err="1">
                <a:solidFill>
                  <a:schemeClr val="tx1">
                    <a:lumMod val="65000"/>
                    <a:lumOff val="35000"/>
                  </a:schemeClr>
                </a:solidFill>
                <a:effectLst/>
              </a:rPr>
              <a:t>IsNot</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IsNull</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IsNotNull</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LessThan</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LessThanEqual</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GreaterThan</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GreaterThanEqual</a:t>
            </a:r>
            <a:r>
              <a:rPr lang="en-US" sz="2000" dirty="0">
                <a:solidFill>
                  <a:schemeClr val="tx1">
                    <a:lumMod val="65000"/>
                    <a:lumOff val="35000"/>
                  </a:schemeClr>
                </a:solidFill>
                <a:effectLst/>
              </a:rPr>
              <a:t>, After, Before, Like, etc.</a:t>
            </a:r>
          </a:p>
          <a:p>
            <a:r>
              <a:rPr lang="en-US" sz="2000" dirty="0">
                <a:solidFill>
                  <a:schemeClr val="tx1">
                    <a:lumMod val="65000"/>
                    <a:lumOff val="35000"/>
                  </a:schemeClr>
                </a:solidFill>
                <a:effectLst/>
              </a:rPr>
              <a:t>The following table shows the use of above keywords :</a:t>
            </a:r>
          </a:p>
        </p:txBody>
      </p:sp>
    </p:spTree>
    <p:extLst>
      <p:ext uri="{BB962C8B-B14F-4D97-AF65-F5344CB8AC3E}">
        <p14:creationId xmlns:p14="http://schemas.microsoft.com/office/powerpoint/2010/main" val="64087013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41CA55-90B0-2C5C-EED4-F45F7FEE7E7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0E63984-C4C1-E5CA-9B72-50A4BE00810C}"/>
              </a:ext>
            </a:extLst>
          </p:cNvPr>
          <p:cNvSpPr>
            <a:spLocks noGrp="1"/>
          </p:cNvSpPr>
          <p:nvPr>
            <p:ph type="sldNum" sz="quarter" idx="12"/>
          </p:nvPr>
        </p:nvSpPr>
        <p:spPr/>
        <p:txBody>
          <a:bodyPr/>
          <a:lstStyle/>
          <a:p>
            <a:fld id="{4A777409-9C5A-4B07-8E32-19F22F7D558C}" type="slidenum">
              <a:rPr lang="en-IN" smtClean="0"/>
              <a:t>239</a:t>
            </a:fld>
            <a:endParaRPr lang="en-IN" dirty="0"/>
          </a:p>
        </p:txBody>
      </p:sp>
      <p:pic>
        <p:nvPicPr>
          <p:cNvPr id="5" name="Picture 4">
            <a:extLst>
              <a:ext uri="{FF2B5EF4-FFF2-40B4-BE49-F238E27FC236}">
                <a16:creationId xmlns:a16="http://schemas.microsoft.com/office/drawing/2014/main" id="{EA0AB6AF-7B3F-9244-B1A4-C7D913C23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53" y="1395167"/>
            <a:ext cx="12009747" cy="4581427"/>
          </a:xfrm>
          <a:prstGeom prst="rect">
            <a:avLst/>
          </a:prstGeom>
        </p:spPr>
      </p:pic>
    </p:spTree>
    <p:extLst>
      <p:ext uri="{BB962C8B-B14F-4D97-AF65-F5344CB8AC3E}">
        <p14:creationId xmlns:p14="http://schemas.microsoft.com/office/powerpoint/2010/main" val="1449387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BB8E06-1874-D24D-24AE-18C8CCB119A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376A13-888C-8DF0-2D5B-C972E1B1BCBF}"/>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B0535D2B-A2AF-136A-B3DA-36AA8F883A60}"/>
              </a:ext>
            </a:extLst>
          </p:cNvPr>
          <p:cNvSpPr txBox="1"/>
          <p:nvPr/>
        </p:nvSpPr>
        <p:spPr>
          <a:xfrm>
            <a:off x="732148" y="473611"/>
            <a:ext cx="11142482" cy="6247864"/>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in mapping an Entity class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Avoid database tables associated to more than one entity, i.e., one single table in the database should be associated with only one entity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While mapping entity classes and the database tables, it is advised to avoid database tables associated to more than one Entity.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one single table in the database should be associated with one single entity.</a:t>
            </a:r>
          </a:p>
          <a:p>
            <a:r>
              <a:rPr lang="en-US" sz="2000" dirty="0">
                <a:solidFill>
                  <a:schemeClr val="tx1">
                    <a:lumMod val="65000"/>
                    <a:lumOff val="35000"/>
                  </a:schemeClr>
                </a:solidFill>
                <a:effectLst/>
              </a:rPr>
              <a:t>What can be the possible reason for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a scenario where two entities are mapped to the same database table.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problem arises because Hibernate doesn’t know which entity represent the same database record. The disadvantage here is that, developers have to make sure they don’t fetch more than one entity type for the same database table record. Otherwise, this can cause inconsistencies when flushing the persistence context. Hibernate doesn’t refresh any of these entities if we update the other one as it handles them independently.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such cases, review your design and decide which Entity must manage the table.</a:t>
            </a:r>
          </a:p>
          <a:p>
            <a:r>
              <a:rPr lang="en-US" sz="2000" dirty="0">
                <a:solidFill>
                  <a:schemeClr val="tx1">
                    <a:lumMod val="65000"/>
                    <a:lumOff val="35000"/>
                  </a:schemeClr>
                </a:solidFill>
                <a:effectLst/>
              </a:rPr>
              <a:t>Thus, as a best practice while mapping an Entity to a database table, avoid tables associated to more than one Entity.</a:t>
            </a:r>
          </a:p>
        </p:txBody>
      </p:sp>
    </p:spTree>
    <p:extLst>
      <p:ext uri="{BB962C8B-B14F-4D97-AF65-F5344CB8AC3E}">
        <p14:creationId xmlns:p14="http://schemas.microsoft.com/office/powerpoint/2010/main" val="3152219826"/>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3ABF11-A5AC-3AA5-9BAE-4B492F8E313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AC259C-6846-D90F-D592-A6B37341CB07}"/>
              </a:ext>
            </a:extLst>
          </p:cNvPr>
          <p:cNvSpPr>
            <a:spLocks noGrp="1"/>
          </p:cNvSpPr>
          <p:nvPr>
            <p:ph type="sldNum" sz="quarter" idx="12"/>
          </p:nvPr>
        </p:nvSpPr>
        <p:spPr/>
        <p:txBody>
          <a:bodyPr/>
          <a:lstStyle/>
          <a:p>
            <a:fld id="{4A777409-9C5A-4B07-8E32-19F22F7D558C}" type="slidenum">
              <a:rPr lang="en-IN" smtClean="0"/>
              <a:t>240</a:t>
            </a:fld>
            <a:endParaRPr lang="en-IN" dirty="0"/>
          </a:p>
        </p:txBody>
      </p:sp>
      <p:pic>
        <p:nvPicPr>
          <p:cNvPr id="4" name="Picture 3">
            <a:extLst>
              <a:ext uri="{FF2B5EF4-FFF2-40B4-BE49-F238E27FC236}">
                <a16:creationId xmlns:a16="http://schemas.microsoft.com/office/drawing/2014/main" id="{DDCB2CD4-C494-BA88-9F59-1D45A3B0A375}"/>
              </a:ext>
            </a:extLst>
          </p:cNvPr>
          <p:cNvPicPr>
            <a:picLocks noChangeAspect="1"/>
          </p:cNvPicPr>
          <p:nvPr/>
        </p:nvPicPr>
        <p:blipFill>
          <a:blip r:embed="rId2"/>
          <a:stretch>
            <a:fillRect/>
          </a:stretch>
        </p:blipFill>
        <p:spPr>
          <a:xfrm>
            <a:off x="0" y="1310327"/>
            <a:ext cx="12192000" cy="4628560"/>
          </a:xfrm>
          <a:prstGeom prst="rect">
            <a:avLst/>
          </a:prstGeom>
        </p:spPr>
      </p:pic>
    </p:spTree>
    <p:extLst>
      <p:ext uri="{BB962C8B-B14F-4D97-AF65-F5344CB8AC3E}">
        <p14:creationId xmlns:p14="http://schemas.microsoft.com/office/powerpoint/2010/main" val="112965156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F112D03-89A8-85F4-F857-C4F231E550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95871F7-4045-B43C-A5FF-6852FC2FD50F}"/>
              </a:ext>
            </a:extLst>
          </p:cNvPr>
          <p:cNvSpPr>
            <a:spLocks noGrp="1"/>
          </p:cNvSpPr>
          <p:nvPr>
            <p:ph type="sldNum" sz="quarter" idx="12"/>
          </p:nvPr>
        </p:nvSpPr>
        <p:spPr/>
        <p:txBody>
          <a:bodyPr/>
          <a:lstStyle/>
          <a:p>
            <a:fld id="{4A777409-9C5A-4B07-8E32-19F22F7D558C}" type="slidenum">
              <a:rPr lang="en-IN" smtClean="0"/>
              <a:t>241</a:t>
            </a:fld>
            <a:endParaRPr lang="en-IN" dirty="0"/>
          </a:p>
        </p:txBody>
      </p:sp>
      <p:sp>
        <p:nvSpPr>
          <p:cNvPr id="5" name="TextBox 4">
            <a:extLst>
              <a:ext uri="{FF2B5EF4-FFF2-40B4-BE49-F238E27FC236}">
                <a16:creationId xmlns:a16="http://schemas.microsoft.com/office/drawing/2014/main" id="{8F25128B-814E-99A3-70B8-E3A30C10C10C}"/>
              </a:ext>
            </a:extLst>
          </p:cNvPr>
          <p:cNvSpPr txBox="1"/>
          <p:nvPr/>
        </p:nvSpPr>
        <p:spPr>
          <a:xfrm>
            <a:off x="230956" y="892172"/>
            <a:ext cx="11420574" cy="1015663"/>
          </a:xfrm>
          <a:prstGeom prst="rect">
            <a:avLst/>
          </a:prstGeom>
          <a:noFill/>
        </p:spPr>
        <p:txBody>
          <a:bodyPr wrap="square">
            <a:spAutoFit/>
          </a:bodyPr>
          <a:lstStyle/>
          <a:p>
            <a:r>
              <a:rPr lang="en-US" sz="2000" dirty="0">
                <a:solidFill>
                  <a:schemeClr val="tx1">
                    <a:lumMod val="65000"/>
                    <a:lumOff val="35000"/>
                  </a:schemeClr>
                </a:solidFill>
              </a:rPr>
              <a:t>4. To sort the results by a specified column, you can use </a:t>
            </a:r>
            <a:r>
              <a:rPr lang="en-US" sz="2000" b="1" dirty="0" err="1">
                <a:solidFill>
                  <a:schemeClr val="tx1">
                    <a:lumMod val="65000"/>
                    <a:lumOff val="35000"/>
                  </a:schemeClr>
                </a:solidFill>
              </a:rPr>
              <a:t>OrderBy</a:t>
            </a:r>
            <a:r>
              <a:rPr lang="en-US" sz="2000" dirty="0">
                <a:solidFill>
                  <a:schemeClr val="tx1">
                    <a:lumMod val="65000"/>
                    <a:lumOff val="35000"/>
                  </a:schemeClr>
                </a:solidFill>
              </a:rPr>
              <a:t> keyword. By default, results are arranged in ascending order. For example, the following method searches customers by name and also orders the result in ascending order of date of birth: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8C41F20-BE49-6468-5D5D-158F8861ECA4}"/>
              </a:ext>
            </a:extLst>
          </p:cNvPr>
          <p:cNvSpPr txBox="1"/>
          <p:nvPr/>
        </p:nvSpPr>
        <p:spPr>
          <a:xfrm>
            <a:off x="230956" y="2040059"/>
            <a:ext cx="6099142" cy="369332"/>
          </a:xfrm>
          <a:prstGeom prst="rect">
            <a:avLst/>
          </a:prstGeom>
          <a:noFill/>
        </p:spPr>
        <p:txBody>
          <a:bodyPr wrap="square">
            <a:spAutoFit/>
          </a:bodyPr>
          <a:lstStyle/>
          <a:p>
            <a:r>
              <a:rPr lang="en-IN" dirty="0"/>
              <a:t>List&lt;Customer&gt; </a:t>
            </a:r>
            <a:r>
              <a:rPr lang="en-IN" dirty="0" err="1"/>
              <a:t>findByNameOrderByDateOfBirth</a:t>
            </a:r>
            <a:r>
              <a:rPr lang="en-IN" dirty="0"/>
              <a:t>(String name);</a:t>
            </a:r>
          </a:p>
        </p:txBody>
      </p:sp>
      <p:sp>
        <p:nvSpPr>
          <p:cNvPr id="9" name="TextBox 8">
            <a:extLst>
              <a:ext uri="{FF2B5EF4-FFF2-40B4-BE49-F238E27FC236}">
                <a16:creationId xmlns:a16="http://schemas.microsoft.com/office/drawing/2014/main" id="{FBC71ACC-FF45-6DF8-968D-4CE5E093B1C6}"/>
              </a:ext>
            </a:extLst>
          </p:cNvPr>
          <p:cNvSpPr txBox="1"/>
          <p:nvPr/>
        </p:nvSpPr>
        <p:spPr>
          <a:xfrm>
            <a:off x="230955" y="2541615"/>
            <a:ext cx="11288599" cy="400110"/>
          </a:xfrm>
          <a:prstGeom prst="rect">
            <a:avLst/>
          </a:prstGeom>
          <a:noFill/>
        </p:spPr>
        <p:txBody>
          <a:bodyPr wrap="square">
            <a:spAutoFit/>
          </a:bodyPr>
          <a:lstStyle/>
          <a:p>
            <a:r>
              <a:rPr lang="en-US" sz="2000" dirty="0">
                <a:solidFill>
                  <a:schemeClr val="tx1">
                    <a:lumMod val="65000"/>
                    <a:lumOff val="35000"/>
                  </a:schemeClr>
                </a:solidFill>
              </a:rPr>
              <a:t>For sorting the results in descending order you can use Desc keyword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C0F87EE-E20B-FA20-CEBF-765801321101}"/>
              </a:ext>
            </a:extLst>
          </p:cNvPr>
          <p:cNvSpPr txBox="1"/>
          <p:nvPr/>
        </p:nvSpPr>
        <p:spPr>
          <a:xfrm>
            <a:off x="230954" y="3073949"/>
            <a:ext cx="11288599" cy="369332"/>
          </a:xfrm>
          <a:prstGeom prst="rect">
            <a:avLst/>
          </a:prstGeom>
          <a:noFill/>
        </p:spPr>
        <p:txBody>
          <a:bodyPr wrap="square">
            <a:spAutoFit/>
          </a:bodyPr>
          <a:lstStyle/>
          <a:p>
            <a:r>
              <a:rPr lang="en-IN" dirty="0"/>
              <a:t>List&lt;Customer&gt; </a:t>
            </a:r>
            <a:r>
              <a:rPr lang="en-IN" dirty="0" err="1"/>
              <a:t>findByNameOrderByDateOfBirthDesc</a:t>
            </a:r>
            <a:r>
              <a:rPr lang="en-IN" dirty="0"/>
              <a:t>(String name);</a:t>
            </a:r>
          </a:p>
        </p:txBody>
      </p:sp>
      <p:sp>
        <p:nvSpPr>
          <p:cNvPr id="13" name="TextBox 12">
            <a:extLst>
              <a:ext uri="{FF2B5EF4-FFF2-40B4-BE49-F238E27FC236}">
                <a16:creationId xmlns:a16="http://schemas.microsoft.com/office/drawing/2014/main" id="{CF866669-31B4-B041-BA60-9AAC9D08DE83}"/>
              </a:ext>
            </a:extLst>
          </p:cNvPr>
          <p:cNvSpPr txBox="1"/>
          <p:nvPr/>
        </p:nvSpPr>
        <p:spPr>
          <a:xfrm>
            <a:off x="230955" y="3606283"/>
            <a:ext cx="11665671" cy="1015663"/>
          </a:xfrm>
          <a:prstGeom prst="rect">
            <a:avLst/>
          </a:prstGeom>
          <a:noFill/>
        </p:spPr>
        <p:txBody>
          <a:bodyPr wrap="square">
            <a:spAutoFit/>
          </a:bodyPr>
          <a:lstStyle/>
          <a:p>
            <a:r>
              <a:rPr lang="en-US" sz="2000" dirty="0">
                <a:solidFill>
                  <a:schemeClr val="tx1">
                    <a:lumMod val="65000"/>
                    <a:lumOff val="35000"/>
                  </a:schemeClr>
                </a:solidFill>
              </a:rPr>
              <a:t>5. To limit the number of results returned by a method, add </a:t>
            </a:r>
            <a:r>
              <a:rPr lang="en-US" sz="2000" b="1" dirty="0">
                <a:solidFill>
                  <a:schemeClr val="tx1">
                    <a:lumMod val="65000"/>
                    <a:lumOff val="35000"/>
                  </a:schemeClr>
                </a:solidFill>
              </a:rPr>
              <a:t>First </a:t>
            </a:r>
            <a:r>
              <a:rPr lang="en-US" sz="2000" dirty="0">
                <a:solidFill>
                  <a:schemeClr val="tx1">
                    <a:lumMod val="65000"/>
                    <a:lumOff val="35000"/>
                  </a:schemeClr>
                </a:solidFill>
              </a:rPr>
              <a:t>or </a:t>
            </a:r>
            <a:r>
              <a:rPr lang="en-US" sz="2000" b="1" dirty="0">
                <a:solidFill>
                  <a:schemeClr val="tx1">
                    <a:lumMod val="65000"/>
                    <a:lumOff val="35000"/>
                  </a:schemeClr>
                </a:solidFill>
              </a:rPr>
              <a:t>Top </a:t>
            </a:r>
            <a:r>
              <a:rPr lang="en-US" sz="2000" dirty="0">
                <a:solidFill>
                  <a:schemeClr val="tx1">
                    <a:lumMod val="65000"/>
                    <a:lumOff val="35000"/>
                  </a:schemeClr>
                </a:solidFill>
              </a:rPr>
              <a:t>keyword before the first 'By' keyword. To fetch more than one result, add the numeric value to the First and the Top keywords. For example, the following methods returns the first 5 customers whose </a:t>
            </a:r>
            <a:r>
              <a:rPr lang="en-US" sz="2000" dirty="0" err="1">
                <a:solidFill>
                  <a:schemeClr val="tx1">
                    <a:lumMod val="65000"/>
                    <a:lumOff val="35000"/>
                  </a:schemeClr>
                </a:solidFill>
              </a:rPr>
              <a:t>emailId</a:t>
            </a:r>
            <a:r>
              <a:rPr lang="en-US" sz="2000" dirty="0">
                <a:solidFill>
                  <a:schemeClr val="tx1">
                    <a:lumMod val="65000"/>
                    <a:lumOff val="35000"/>
                  </a:schemeClr>
                </a:solidFill>
              </a:rPr>
              <a:t> is given as method parameter: </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3AEB5D30-F84D-DDE8-BCA1-49A6A7A46C3A}"/>
              </a:ext>
            </a:extLst>
          </p:cNvPr>
          <p:cNvSpPr txBox="1"/>
          <p:nvPr/>
        </p:nvSpPr>
        <p:spPr>
          <a:xfrm>
            <a:off x="230956" y="4818563"/>
            <a:ext cx="8941324" cy="646331"/>
          </a:xfrm>
          <a:prstGeom prst="rect">
            <a:avLst/>
          </a:prstGeom>
          <a:noFill/>
        </p:spPr>
        <p:txBody>
          <a:bodyPr wrap="square">
            <a:spAutoFit/>
          </a:bodyPr>
          <a:lstStyle/>
          <a:p>
            <a:r>
              <a:rPr lang="en-IN" dirty="0"/>
              <a:t>List&lt;Customer&gt; findFirst5ByEmailId(String </a:t>
            </a:r>
            <a:r>
              <a:rPr lang="en-IN" dirty="0" err="1"/>
              <a:t>emailId</a:t>
            </a:r>
            <a:r>
              <a:rPr lang="en-IN" dirty="0"/>
              <a:t>);</a:t>
            </a:r>
          </a:p>
          <a:p>
            <a:r>
              <a:rPr lang="en-IN" dirty="0"/>
              <a:t>List&lt;Customer&gt; findTop5ByByEmailId(String </a:t>
            </a:r>
            <a:r>
              <a:rPr lang="en-IN" dirty="0" err="1"/>
              <a:t>emailId</a:t>
            </a:r>
            <a:r>
              <a:rPr lang="en-IN" dirty="0"/>
              <a:t>);</a:t>
            </a:r>
          </a:p>
        </p:txBody>
      </p:sp>
    </p:spTree>
    <p:extLst>
      <p:ext uri="{BB962C8B-B14F-4D97-AF65-F5344CB8AC3E}">
        <p14:creationId xmlns:p14="http://schemas.microsoft.com/office/powerpoint/2010/main" val="57618350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2AE2B9-C334-6230-B630-DF4214B930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75873D6-6F4C-48BD-DBD5-B21C2E48F9D5}"/>
              </a:ext>
            </a:extLst>
          </p:cNvPr>
          <p:cNvSpPr>
            <a:spLocks noGrp="1"/>
          </p:cNvSpPr>
          <p:nvPr>
            <p:ph type="sldNum" sz="quarter" idx="12"/>
          </p:nvPr>
        </p:nvSpPr>
        <p:spPr/>
        <p:txBody>
          <a:bodyPr/>
          <a:lstStyle/>
          <a:p>
            <a:fld id="{4A777409-9C5A-4B07-8E32-19F22F7D558C}" type="slidenum">
              <a:rPr lang="en-IN" smtClean="0"/>
              <a:t>242</a:t>
            </a:fld>
            <a:endParaRPr lang="en-IN" dirty="0"/>
          </a:p>
        </p:txBody>
      </p:sp>
      <p:sp>
        <p:nvSpPr>
          <p:cNvPr id="5" name="TextBox 4">
            <a:extLst>
              <a:ext uri="{FF2B5EF4-FFF2-40B4-BE49-F238E27FC236}">
                <a16:creationId xmlns:a16="http://schemas.microsoft.com/office/drawing/2014/main" id="{ACEA423D-237B-F5AD-F926-786418917E73}"/>
              </a:ext>
            </a:extLst>
          </p:cNvPr>
          <p:cNvSpPr txBox="1"/>
          <p:nvPr/>
        </p:nvSpPr>
        <p:spPr>
          <a:xfrm>
            <a:off x="830737" y="592699"/>
            <a:ext cx="10530526" cy="2862322"/>
          </a:xfrm>
          <a:prstGeom prst="rect">
            <a:avLst/>
          </a:prstGeom>
          <a:noFill/>
        </p:spPr>
        <p:txBody>
          <a:bodyPr wrap="square">
            <a:spAutoFit/>
          </a:bodyPr>
          <a:lstStyle/>
          <a:p>
            <a:r>
              <a:rPr lang="en-US" sz="2000" b="1" dirty="0">
                <a:solidFill>
                  <a:schemeClr val="tx1">
                    <a:lumMod val="65000"/>
                    <a:lumOff val="35000"/>
                  </a:schemeClr>
                </a:solidFill>
                <a:effectLst/>
              </a:rPr>
              <a:t>Query creation using @Query annotation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have learnt how to create JPQL queries using name of query method but for complex requirements, query method names become too long which make them difficult to read and maintain. So, Spring Data provides an option to write custom JPQL queries on repository methods using </a:t>
            </a:r>
            <a:r>
              <a:rPr lang="en-US" sz="2000" b="1" dirty="0">
                <a:solidFill>
                  <a:schemeClr val="tx1">
                    <a:lumMod val="65000"/>
                    <a:lumOff val="35000"/>
                  </a:schemeClr>
                </a:solidFill>
                <a:effectLst/>
              </a:rPr>
              <a:t>@Query </a:t>
            </a:r>
            <a:r>
              <a:rPr lang="en-US" sz="2000" dirty="0">
                <a:solidFill>
                  <a:schemeClr val="tx1">
                    <a:lumMod val="65000"/>
                    <a:lumOff val="35000"/>
                  </a:schemeClr>
                </a:solidFill>
                <a:effectLst/>
              </a:rPr>
              <a:t>annotation.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suppose you want to fetch customer name based on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then this requirement can be implemented using @Query annotation as follows:</a:t>
            </a:r>
          </a:p>
        </p:txBody>
      </p:sp>
      <p:sp>
        <p:nvSpPr>
          <p:cNvPr id="7" name="TextBox 6">
            <a:extLst>
              <a:ext uri="{FF2B5EF4-FFF2-40B4-BE49-F238E27FC236}">
                <a16:creationId xmlns:a16="http://schemas.microsoft.com/office/drawing/2014/main" id="{78F3B688-7BDF-027F-5DC5-CD51CD3A6F4C}"/>
              </a:ext>
            </a:extLst>
          </p:cNvPr>
          <p:cNvSpPr txBox="1"/>
          <p:nvPr/>
        </p:nvSpPr>
        <p:spPr>
          <a:xfrm>
            <a:off x="419492" y="3751523"/>
            <a:ext cx="11354585" cy="1477328"/>
          </a:xfrm>
          <a:prstGeom prst="rect">
            <a:avLst/>
          </a:prstGeom>
          <a:noFill/>
        </p:spPr>
        <p:txBody>
          <a:bodyPr wrap="square">
            <a:spAutoFit/>
          </a:bodyPr>
          <a:lstStyle/>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	//JPQL query</a:t>
            </a:r>
          </a:p>
          <a:p>
            <a:r>
              <a:rPr lang="en-IN" dirty="0"/>
              <a:t>	@Query("SELECT c.name FROM Customer c WHERE </a:t>
            </a:r>
            <a:r>
              <a:rPr lang="en-IN" dirty="0" err="1"/>
              <a:t>c.emailId</a:t>
            </a:r>
            <a:r>
              <a:rPr lang="en-IN" dirty="0"/>
              <a:t> = :</a:t>
            </a:r>
            <a:r>
              <a:rPr lang="en-IN" dirty="0" err="1"/>
              <a:t>emailId</a:t>
            </a:r>
            <a:r>
              <a:rPr lang="en-IN" dirty="0"/>
              <a:t>")</a:t>
            </a:r>
          </a:p>
          <a:p>
            <a:r>
              <a:rPr lang="en-IN" dirty="0"/>
              <a:t>	String </a:t>
            </a:r>
            <a:r>
              <a:rPr lang="en-IN" dirty="0" err="1"/>
              <a:t>findNameByEmailId</a:t>
            </a:r>
            <a:r>
              <a:rPr lang="en-IN" dirty="0"/>
              <a:t>(@Param("emailId") String </a:t>
            </a:r>
            <a:r>
              <a:rPr lang="en-IN" dirty="0" err="1"/>
              <a:t>emailId</a:t>
            </a:r>
            <a:r>
              <a:rPr lang="en-IN" dirty="0"/>
              <a:t>); </a:t>
            </a:r>
          </a:p>
          <a:p>
            <a:r>
              <a:rPr lang="en-IN" dirty="0"/>
              <a:t>}</a:t>
            </a:r>
          </a:p>
        </p:txBody>
      </p:sp>
      <p:sp>
        <p:nvSpPr>
          <p:cNvPr id="9" name="TextBox 8">
            <a:extLst>
              <a:ext uri="{FF2B5EF4-FFF2-40B4-BE49-F238E27FC236}">
                <a16:creationId xmlns:a16="http://schemas.microsoft.com/office/drawing/2014/main" id="{0281A25E-1522-A87F-1D8D-8180D05BB31B}"/>
              </a:ext>
            </a:extLst>
          </p:cNvPr>
          <p:cNvSpPr txBox="1"/>
          <p:nvPr/>
        </p:nvSpPr>
        <p:spPr>
          <a:xfrm>
            <a:off x="417923" y="5228851"/>
            <a:ext cx="11572972" cy="1015663"/>
          </a:xfrm>
          <a:prstGeom prst="rect">
            <a:avLst/>
          </a:prstGeom>
          <a:noFill/>
        </p:spPr>
        <p:txBody>
          <a:bodyPr wrap="square">
            <a:spAutoFit/>
          </a:bodyPr>
          <a:lstStyle/>
          <a:p>
            <a:r>
              <a:rPr lang="en-US" sz="2000" dirty="0">
                <a:solidFill>
                  <a:schemeClr val="tx1">
                    <a:lumMod val="65000"/>
                    <a:lumOff val="35000"/>
                  </a:schemeClr>
                </a:solidFill>
              </a:rPr>
              <a:t>In above code, "SELECT c.name FROM Customer c WHERE </a:t>
            </a:r>
            <a:r>
              <a:rPr lang="en-US" sz="2000" dirty="0" err="1">
                <a:solidFill>
                  <a:schemeClr val="tx1">
                    <a:lumMod val="65000"/>
                    <a:lumOff val="35000"/>
                  </a:schemeClr>
                </a:solidFill>
              </a:rPr>
              <a:t>c.emailId</a:t>
            </a:r>
            <a:r>
              <a:rPr lang="en-US" sz="2000" dirty="0">
                <a:solidFill>
                  <a:schemeClr val="tx1">
                    <a:lumMod val="65000"/>
                    <a:lumOff val="35000"/>
                  </a:schemeClr>
                </a:solidFill>
              </a:rPr>
              <a:t> = :</a:t>
            </a:r>
            <a:r>
              <a:rPr lang="en-US" sz="2000" dirty="0" err="1">
                <a:solidFill>
                  <a:schemeClr val="tx1">
                    <a:lumMod val="65000"/>
                    <a:lumOff val="35000"/>
                  </a:schemeClr>
                </a:solidFill>
              </a:rPr>
              <a:t>emailId</a:t>
            </a:r>
            <a:r>
              <a:rPr lang="en-US" sz="2000" dirty="0">
                <a:solidFill>
                  <a:schemeClr val="tx1">
                    <a:lumMod val="65000"/>
                    <a:lumOff val="35000"/>
                  </a:schemeClr>
                </a:solidFill>
              </a:rPr>
              <a:t>" is JPQL query with named parameter "</a:t>
            </a:r>
            <a:r>
              <a:rPr lang="en-US" sz="2000" dirty="0" err="1">
                <a:solidFill>
                  <a:schemeClr val="tx1">
                    <a:lumMod val="65000"/>
                    <a:lumOff val="35000"/>
                  </a:schemeClr>
                </a:solidFill>
              </a:rPr>
              <a:t>emailId</a:t>
            </a:r>
            <a:r>
              <a:rPr lang="en-US" sz="2000" dirty="0">
                <a:solidFill>
                  <a:schemeClr val="tx1">
                    <a:lumMod val="65000"/>
                    <a:lumOff val="35000"/>
                  </a:schemeClr>
                </a:solidFill>
              </a:rPr>
              <a:t>". The @Param("emailId") parameter defines the named parameter in the argument list. You can also use positional parameter instead of named parameter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4320749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795129-5006-07B8-BA81-7A67991BCF0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9326950-C564-1F90-4595-55DE6C1C6EFB}"/>
              </a:ext>
            </a:extLst>
          </p:cNvPr>
          <p:cNvSpPr>
            <a:spLocks noGrp="1"/>
          </p:cNvSpPr>
          <p:nvPr>
            <p:ph type="sldNum" sz="quarter" idx="12"/>
          </p:nvPr>
        </p:nvSpPr>
        <p:spPr/>
        <p:txBody>
          <a:bodyPr/>
          <a:lstStyle/>
          <a:p>
            <a:fld id="{4A777409-9C5A-4B07-8E32-19F22F7D558C}" type="slidenum">
              <a:rPr lang="en-IN" smtClean="0"/>
              <a:t>243</a:t>
            </a:fld>
            <a:endParaRPr lang="en-IN" dirty="0"/>
          </a:p>
        </p:txBody>
      </p:sp>
      <p:sp>
        <p:nvSpPr>
          <p:cNvPr id="5" name="TextBox 4">
            <a:extLst>
              <a:ext uri="{FF2B5EF4-FFF2-40B4-BE49-F238E27FC236}">
                <a16:creationId xmlns:a16="http://schemas.microsoft.com/office/drawing/2014/main" id="{478B16C5-B1E2-A788-488C-EE7E1F4ED975}"/>
              </a:ext>
            </a:extLst>
          </p:cNvPr>
          <p:cNvSpPr txBox="1"/>
          <p:nvPr/>
        </p:nvSpPr>
        <p:spPr>
          <a:xfrm>
            <a:off x="989028" y="671735"/>
            <a:ext cx="10096893" cy="1477328"/>
          </a:xfrm>
          <a:prstGeom prst="rect">
            <a:avLst/>
          </a:prstGeom>
          <a:noFill/>
        </p:spPr>
        <p:txBody>
          <a:bodyPr wrap="square">
            <a:spAutoFit/>
          </a:bodyPr>
          <a:lstStyle/>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	//JPQL query</a:t>
            </a:r>
          </a:p>
          <a:p>
            <a:r>
              <a:rPr lang="en-IN" dirty="0"/>
              <a:t>	@Query("SELECT c.name FROM Customer c WHERE </a:t>
            </a:r>
            <a:r>
              <a:rPr lang="en-IN" dirty="0" err="1"/>
              <a:t>c.emailId</a:t>
            </a:r>
            <a:r>
              <a:rPr lang="en-IN" dirty="0"/>
              <a:t> = ?1")</a:t>
            </a:r>
          </a:p>
          <a:p>
            <a:r>
              <a:rPr lang="en-IN" dirty="0"/>
              <a:t>	String </a:t>
            </a:r>
            <a:r>
              <a:rPr lang="en-IN" dirty="0" err="1"/>
              <a:t>findNameByEmailId</a:t>
            </a:r>
            <a:r>
              <a:rPr lang="en-IN" dirty="0"/>
              <a:t>(String </a:t>
            </a:r>
            <a:r>
              <a:rPr lang="en-IN" dirty="0" err="1"/>
              <a:t>emailId</a:t>
            </a:r>
            <a:r>
              <a:rPr lang="en-IN" dirty="0"/>
              <a:t>); </a:t>
            </a:r>
          </a:p>
          <a:p>
            <a:r>
              <a:rPr lang="en-IN" dirty="0"/>
              <a:t>}</a:t>
            </a:r>
          </a:p>
        </p:txBody>
      </p:sp>
      <p:sp>
        <p:nvSpPr>
          <p:cNvPr id="7" name="TextBox 6">
            <a:extLst>
              <a:ext uri="{FF2B5EF4-FFF2-40B4-BE49-F238E27FC236}">
                <a16:creationId xmlns:a16="http://schemas.microsoft.com/office/drawing/2014/main" id="{8E97B1CE-3907-8B5E-591B-B3521803BA38}"/>
              </a:ext>
            </a:extLst>
          </p:cNvPr>
          <p:cNvSpPr txBox="1"/>
          <p:nvPr/>
        </p:nvSpPr>
        <p:spPr>
          <a:xfrm>
            <a:off x="47133" y="2400614"/>
            <a:ext cx="12038029" cy="1631216"/>
          </a:xfrm>
          <a:prstGeom prst="rect">
            <a:avLst/>
          </a:prstGeom>
          <a:noFill/>
        </p:spPr>
        <p:txBody>
          <a:bodyPr wrap="square">
            <a:spAutoFit/>
          </a:bodyPr>
          <a:lstStyle/>
          <a:p>
            <a:r>
              <a:rPr lang="en-US" sz="2000" b="1" dirty="0">
                <a:solidFill>
                  <a:schemeClr val="tx1">
                    <a:lumMod val="65000"/>
                    <a:lumOff val="35000"/>
                  </a:schemeClr>
                </a:solidFill>
                <a:effectLst/>
              </a:rPr>
              <a:t>Executing update and delete queries using @Modifying annotation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can also execute update, delete or insert operations using @Query annotation. For this, query method has to be annotated with @Transactional and @Modifying annotation along with @Query annotation. For example, the following method updates the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of a customer based on customer's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D498B83D-DA81-8B82-ED8C-07076814A19E}"/>
              </a:ext>
            </a:extLst>
          </p:cNvPr>
          <p:cNvSpPr txBox="1"/>
          <p:nvPr/>
        </p:nvSpPr>
        <p:spPr>
          <a:xfrm>
            <a:off x="160256" y="4114703"/>
            <a:ext cx="11821212" cy="2308324"/>
          </a:xfrm>
          <a:prstGeom prst="rect">
            <a:avLst/>
          </a:prstGeom>
          <a:noFill/>
        </p:spPr>
        <p:txBody>
          <a:bodyPr wrap="square">
            <a:spAutoFit/>
          </a:bodyPr>
          <a:lstStyle/>
          <a:p>
            <a:r>
              <a:rPr lang="en-IN" dirty="0"/>
              <a:t>public interface </a:t>
            </a:r>
            <a:r>
              <a:rPr lang="en-IN" dirty="0" err="1"/>
              <a:t>CustomerRespository</a:t>
            </a:r>
            <a:r>
              <a:rPr lang="en-IN" dirty="0"/>
              <a:t> extends </a:t>
            </a:r>
            <a:r>
              <a:rPr lang="en-IN" dirty="0" err="1"/>
              <a:t>CrudRepository</a:t>
            </a:r>
            <a:r>
              <a:rPr lang="en-IN" dirty="0"/>
              <a:t>&lt;Customer, Integer&gt; {</a:t>
            </a:r>
          </a:p>
          <a:p>
            <a:r>
              <a:rPr lang="en-IN" dirty="0"/>
              <a:t>	//JPQL query</a:t>
            </a:r>
          </a:p>
          <a:p>
            <a:r>
              <a:rPr lang="en-IN" dirty="0"/>
              <a:t>    @Query("UPDATE Customer c SET </a:t>
            </a:r>
            <a:r>
              <a:rPr lang="en-IN" dirty="0" err="1"/>
              <a:t>c.emailId</a:t>
            </a:r>
            <a:r>
              <a:rPr lang="en-IN" dirty="0"/>
              <a:t> = :</a:t>
            </a:r>
            <a:r>
              <a:rPr lang="en-IN" dirty="0" err="1"/>
              <a:t>emailId</a:t>
            </a:r>
            <a:r>
              <a:rPr lang="en-IN" dirty="0"/>
              <a:t> WHERE </a:t>
            </a:r>
            <a:r>
              <a:rPr lang="en-IN" dirty="0" err="1"/>
              <a:t>c.customerId</a:t>
            </a:r>
            <a:r>
              <a:rPr lang="en-IN" dirty="0"/>
              <a:t> = :</a:t>
            </a:r>
            <a:r>
              <a:rPr lang="en-IN" dirty="0" err="1"/>
              <a:t>customerId</a:t>
            </a:r>
            <a:r>
              <a:rPr lang="en-IN" dirty="0"/>
              <a:t>")</a:t>
            </a:r>
          </a:p>
          <a:p>
            <a:r>
              <a:rPr lang="en-IN" dirty="0"/>
              <a:t>	@Modifying</a:t>
            </a:r>
          </a:p>
          <a:p>
            <a:r>
              <a:rPr lang="en-IN" dirty="0"/>
              <a:t>	@Transactional</a:t>
            </a:r>
          </a:p>
          <a:p>
            <a:r>
              <a:rPr lang="en-IN" dirty="0"/>
              <a:t>	Integer </a:t>
            </a:r>
            <a:r>
              <a:rPr lang="en-IN" dirty="0" err="1"/>
              <a:t>updateCustomerEmailId</a:t>
            </a:r>
            <a:r>
              <a:rPr lang="en-IN" dirty="0"/>
              <a:t>(@Param("emailId") String </a:t>
            </a:r>
            <a:r>
              <a:rPr lang="en-IN" dirty="0" err="1"/>
              <a:t>updateCustomerByEmailId</a:t>
            </a:r>
            <a:r>
              <a:rPr lang="en-IN" dirty="0"/>
              <a:t>, @Param("customerId") Integer </a:t>
            </a:r>
            <a:r>
              <a:rPr lang="en-IN" dirty="0" err="1"/>
              <a:t>customerId</a:t>
            </a:r>
            <a:r>
              <a:rPr lang="en-IN" dirty="0"/>
              <a:t>);</a:t>
            </a:r>
          </a:p>
          <a:p>
            <a:r>
              <a:rPr lang="en-IN" dirty="0"/>
              <a:t>}</a:t>
            </a:r>
          </a:p>
        </p:txBody>
      </p:sp>
    </p:spTree>
    <p:extLst>
      <p:ext uri="{BB962C8B-B14F-4D97-AF65-F5344CB8AC3E}">
        <p14:creationId xmlns:p14="http://schemas.microsoft.com/office/powerpoint/2010/main" val="210514705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7E98A1-4514-3629-2F54-396B18BC47F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65C4C3A-CD79-59F2-A36A-DEEFB566ABCB}"/>
              </a:ext>
            </a:extLst>
          </p:cNvPr>
          <p:cNvSpPr>
            <a:spLocks noGrp="1"/>
          </p:cNvSpPr>
          <p:nvPr>
            <p:ph type="sldNum" sz="quarter" idx="12"/>
          </p:nvPr>
        </p:nvSpPr>
        <p:spPr/>
        <p:txBody>
          <a:bodyPr/>
          <a:lstStyle/>
          <a:p>
            <a:fld id="{4A777409-9C5A-4B07-8E32-19F22F7D558C}" type="slidenum">
              <a:rPr lang="en-IN" smtClean="0"/>
              <a:t>244</a:t>
            </a:fld>
            <a:endParaRPr lang="en-IN" dirty="0"/>
          </a:p>
        </p:txBody>
      </p:sp>
      <p:sp>
        <p:nvSpPr>
          <p:cNvPr id="5" name="TextBox 4">
            <a:extLst>
              <a:ext uri="{FF2B5EF4-FFF2-40B4-BE49-F238E27FC236}">
                <a16:creationId xmlns:a16="http://schemas.microsoft.com/office/drawing/2014/main" id="{4FFE7AB5-9A71-7416-2A93-CF079A76B8DE}"/>
              </a:ext>
            </a:extLst>
          </p:cNvPr>
          <p:cNvSpPr txBox="1"/>
          <p:nvPr/>
        </p:nvSpPr>
        <p:spPr>
          <a:xfrm>
            <a:off x="230955" y="845784"/>
            <a:ext cx="11524269" cy="3477875"/>
          </a:xfrm>
          <a:prstGeom prst="rect">
            <a:avLst/>
          </a:prstGeom>
          <a:noFill/>
        </p:spPr>
        <p:txBody>
          <a:bodyPr wrap="square">
            <a:spAutoFit/>
          </a:bodyPr>
          <a:lstStyle/>
          <a:p>
            <a:r>
              <a:rPr lang="en-US" sz="2000" b="1" dirty="0">
                <a:solidFill>
                  <a:schemeClr val="tx1">
                    <a:lumMod val="65000"/>
                    <a:lumOff val="35000"/>
                  </a:schemeClr>
                </a:solidFill>
                <a:effectLst/>
              </a:rPr>
              <a:t>Query creation using @NamedQuery annotation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have learnt how to generate query using query method name and how to define JPQL query using @Query annotation. In these approaches, the queries are scattered across different classes and the same queries may be written in different classes again and again which makes queries difficult to manage.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 you can use named queries also with Spring Data. The named queries are queries with a name and are defined in entity classes using </a:t>
            </a:r>
            <a:r>
              <a:rPr lang="en-US" sz="2000" b="1" dirty="0">
                <a:solidFill>
                  <a:schemeClr val="tx1">
                    <a:lumMod val="65000"/>
                    <a:lumOff val="35000"/>
                  </a:schemeClr>
                </a:solidFill>
                <a:effectLst/>
              </a:rPr>
              <a:t>@NamedQuery</a:t>
            </a:r>
            <a:r>
              <a:rPr lang="en-US" sz="2000" dirty="0">
                <a:solidFill>
                  <a:schemeClr val="tx1">
                    <a:lumMod val="65000"/>
                    <a:lumOff val="35000"/>
                  </a:schemeClr>
                </a:solidFill>
                <a:effectLst/>
              </a:rPr>
              <a:t> annotation. Using Spring Data, default naming strategy of named query is to start with entity class name followed by dot (.) operator and then the name of the invoked repository method. For example, if </a:t>
            </a:r>
            <a:r>
              <a:rPr lang="en-US" sz="2000" dirty="0" err="1">
                <a:solidFill>
                  <a:schemeClr val="tx1">
                    <a:lumMod val="65000"/>
                    <a:lumOff val="35000"/>
                  </a:schemeClr>
                </a:solidFill>
                <a:effectLst/>
              </a:rPr>
              <a:t>CustomerEntity</a:t>
            </a:r>
            <a:r>
              <a:rPr lang="en-US" sz="2000" dirty="0">
                <a:solidFill>
                  <a:schemeClr val="tx1">
                    <a:lumMod val="65000"/>
                    <a:lumOff val="35000"/>
                  </a:schemeClr>
                </a:solidFill>
                <a:effectLst/>
              </a:rPr>
              <a:t> is entity class and </a:t>
            </a:r>
            <a:r>
              <a:rPr lang="en-US" sz="2000" dirty="0" err="1">
                <a:solidFill>
                  <a:schemeClr val="tx1">
                    <a:lumMod val="65000"/>
                    <a:lumOff val="35000"/>
                  </a:schemeClr>
                </a:solidFill>
                <a:effectLst/>
              </a:rPr>
              <a:t>findNameByEmailId</a:t>
            </a:r>
            <a:r>
              <a:rPr lang="en-US" sz="2000" dirty="0">
                <a:solidFill>
                  <a:schemeClr val="tx1">
                    <a:lumMod val="65000"/>
                    <a:lumOff val="35000"/>
                  </a:schemeClr>
                </a:solidFill>
                <a:effectLst/>
              </a:rPr>
              <a:t> is the name of repository method then query name will be as follows:</a:t>
            </a:r>
          </a:p>
        </p:txBody>
      </p:sp>
      <p:sp>
        <p:nvSpPr>
          <p:cNvPr id="7" name="TextBox 6">
            <a:extLst>
              <a:ext uri="{FF2B5EF4-FFF2-40B4-BE49-F238E27FC236}">
                <a16:creationId xmlns:a16="http://schemas.microsoft.com/office/drawing/2014/main" id="{D1D806F4-C2DC-BBEE-E237-71B7B5B477A6}"/>
              </a:ext>
            </a:extLst>
          </p:cNvPr>
          <p:cNvSpPr txBox="1"/>
          <p:nvPr/>
        </p:nvSpPr>
        <p:spPr>
          <a:xfrm>
            <a:off x="230955" y="4406187"/>
            <a:ext cx="6099142" cy="369332"/>
          </a:xfrm>
          <a:prstGeom prst="rect">
            <a:avLst/>
          </a:prstGeom>
          <a:noFill/>
        </p:spPr>
        <p:txBody>
          <a:bodyPr wrap="square">
            <a:spAutoFit/>
          </a:bodyPr>
          <a:lstStyle/>
          <a:p>
            <a:r>
              <a:rPr lang="en-IN" dirty="0" err="1"/>
              <a:t>Customer.findNameByEmailId</a:t>
            </a:r>
            <a:endParaRPr lang="en-IN" dirty="0"/>
          </a:p>
        </p:txBody>
      </p:sp>
      <p:sp>
        <p:nvSpPr>
          <p:cNvPr id="9" name="TextBox 8">
            <a:extLst>
              <a:ext uri="{FF2B5EF4-FFF2-40B4-BE49-F238E27FC236}">
                <a16:creationId xmlns:a16="http://schemas.microsoft.com/office/drawing/2014/main" id="{D95A7256-D4CD-60E1-4AF4-B62720AD851A}"/>
              </a:ext>
            </a:extLst>
          </p:cNvPr>
          <p:cNvSpPr txBox="1"/>
          <p:nvPr/>
        </p:nvSpPr>
        <p:spPr>
          <a:xfrm>
            <a:off x="230955" y="4965770"/>
            <a:ext cx="11646818" cy="707886"/>
          </a:xfrm>
          <a:prstGeom prst="rect">
            <a:avLst/>
          </a:prstGeom>
          <a:noFill/>
        </p:spPr>
        <p:txBody>
          <a:bodyPr wrap="square">
            <a:spAutoFit/>
          </a:bodyPr>
          <a:lstStyle/>
          <a:p>
            <a:r>
              <a:rPr lang="en-US" sz="2000" dirty="0">
                <a:solidFill>
                  <a:schemeClr val="tx1">
                    <a:lumMod val="65000"/>
                    <a:lumOff val="35000"/>
                  </a:schemeClr>
                </a:solidFill>
              </a:rPr>
              <a:t>Now, to associate JPQL query "SELECT c.name FROM </a:t>
            </a:r>
            <a:r>
              <a:rPr lang="en-US" sz="2000" dirty="0" err="1">
                <a:solidFill>
                  <a:schemeClr val="tx1">
                    <a:lumMod val="65000"/>
                    <a:lumOff val="35000"/>
                  </a:schemeClr>
                </a:solidFill>
              </a:rPr>
              <a:t>CustomerEntity</a:t>
            </a:r>
            <a:r>
              <a:rPr lang="en-US" sz="2000" dirty="0">
                <a:solidFill>
                  <a:schemeClr val="tx1">
                    <a:lumMod val="65000"/>
                    <a:lumOff val="35000"/>
                  </a:schemeClr>
                </a:solidFill>
              </a:rPr>
              <a:t> c WHERE </a:t>
            </a:r>
            <a:r>
              <a:rPr lang="en-US" sz="2000" dirty="0" err="1">
                <a:solidFill>
                  <a:schemeClr val="tx1">
                    <a:lumMod val="65000"/>
                    <a:lumOff val="35000"/>
                  </a:schemeClr>
                </a:solidFill>
              </a:rPr>
              <a:t>c.emailId</a:t>
            </a:r>
            <a:r>
              <a:rPr lang="en-US" sz="2000" dirty="0">
                <a:solidFill>
                  <a:schemeClr val="tx1">
                    <a:lumMod val="65000"/>
                    <a:lumOff val="35000"/>
                  </a:schemeClr>
                </a:solidFill>
              </a:rPr>
              <a:t> = :</a:t>
            </a:r>
            <a:r>
              <a:rPr lang="en-US" sz="2000" dirty="0" err="1">
                <a:solidFill>
                  <a:schemeClr val="tx1">
                    <a:lumMod val="65000"/>
                    <a:lumOff val="35000"/>
                  </a:schemeClr>
                </a:solidFill>
              </a:rPr>
              <a:t>emailId</a:t>
            </a:r>
            <a:r>
              <a:rPr lang="en-US" sz="2000" dirty="0">
                <a:solidFill>
                  <a:schemeClr val="tx1">
                    <a:lumMod val="65000"/>
                    <a:lumOff val="35000"/>
                  </a:schemeClr>
                </a:solidFill>
              </a:rPr>
              <a:t>" with the query name given above, the @NamedQuery annotation is used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20685202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26595C-50C5-1CDC-6602-E892A63F0A9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0CEB06-8976-EC31-8C88-3BA933CB318B}"/>
              </a:ext>
            </a:extLst>
          </p:cNvPr>
          <p:cNvSpPr>
            <a:spLocks noGrp="1"/>
          </p:cNvSpPr>
          <p:nvPr>
            <p:ph type="sldNum" sz="quarter" idx="12"/>
          </p:nvPr>
        </p:nvSpPr>
        <p:spPr/>
        <p:txBody>
          <a:bodyPr/>
          <a:lstStyle/>
          <a:p>
            <a:fld id="{4A777409-9C5A-4B07-8E32-19F22F7D558C}" type="slidenum">
              <a:rPr lang="en-IN" smtClean="0"/>
              <a:t>245</a:t>
            </a:fld>
            <a:endParaRPr lang="en-IN" dirty="0"/>
          </a:p>
        </p:txBody>
      </p:sp>
      <p:sp>
        <p:nvSpPr>
          <p:cNvPr id="5" name="TextBox 4">
            <a:extLst>
              <a:ext uri="{FF2B5EF4-FFF2-40B4-BE49-F238E27FC236}">
                <a16:creationId xmlns:a16="http://schemas.microsoft.com/office/drawing/2014/main" id="{B7E48AAC-298C-A612-1945-DEF95C05C6DD}"/>
              </a:ext>
            </a:extLst>
          </p:cNvPr>
          <p:cNvSpPr txBox="1"/>
          <p:nvPr/>
        </p:nvSpPr>
        <p:spPr>
          <a:xfrm>
            <a:off x="824844" y="562981"/>
            <a:ext cx="10892673" cy="3970318"/>
          </a:xfrm>
          <a:prstGeom prst="rect">
            <a:avLst/>
          </a:prstGeom>
          <a:noFill/>
        </p:spPr>
        <p:txBody>
          <a:bodyPr wrap="square">
            <a:spAutoFit/>
          </a:bodyPr>
          <a:lstStyle/>
          <a:p>
            <a:r>
              <a:rPr lang="en-IN" dirty="0"/>
              <a:t>@Entity</a:t>
            </a:r>
          </a:p>
          <a:p>
            <a:r>
              <a:rPr lang="en-IN" dirty="0"/>
              <a:t>@Table(name="customer")</a:t>
            </a:r>
          </a:p>
          <a:p>
            <a:r>
              <a:rPr lang="en-IN" dirty="0"/>
              <a:t>@NamedQuery(name="Customer.findNameByEmailId", query="SELECT c.name FROM Customer c WHERE </a:t>
            </a:r>
            <a:r>
              <a:rPr lang="en-IN" dirty="0" err="1"/>
              <a:t>c.emailId</a:t>
            </a:r>
            <a:r>
              <a:rPr lang="en-IN" dirty="0"/>
              <a:t> = :</a:t>
            </a:r>
            <a:r>
              <a:rPr lang="en-IN" dirty="0" err="1"/>
              <a:t>emailId</a:t>
            </a:r>
            <a:r>
              <a:rPr lang="en-IN" dirty="0"/>
              <a:t>")</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@Enumerated(value=EnumType.STRING)</a:t>
            </a:r>
          </a:p>
          <a:p>
            <a:r>
              <a:rPr lang="en-IN" dirty="0"/>
              <a:t>	private </a:t>
            </a:r>
            <a:r>
              <a:rPr lang="en-IN" dirty="0" err="1"/>
              <a:t>CustomerType</a:t>
            </a:r>
            <a:r>
              <a:rPr lang="en-IN" dirty="0"/>
              <a:t> </a:t>
            </a:r>
            <a:r>
              <a:rPr lang="en-IN" dirty="0" err="1"/>
              <a:t>customerType</a:t>
            </a:r>
            <a:r>
              <a:rPr lang="en-IN" dirty="0"/>
              <a:t>;</a:t>
            </a:r>
          </a:p>
          <a:p>
            <a:r>
              <a:rPr lang="en-IN" dirty="0"/>
              <a:t>    // getter and setter methods</a:t>
            </a:r>
          </a:p>
          <a:p>
            <a:r>
              <a:rPr lang="en-IN" dirty="0"/>
              <a:t>}</a:t>
            </a:r>
          </a:p>
        </p:txBody>
      </p:sp>
      <p:sp>
        <p:nvSpPr>
          <p:cNvPr id="7" name="TextBox 6">
            <a:extLst>
              <a:ext uri="{FF2B5EF4-FFF2-40B4-BE49-F238E27FC236}">
                <a16:creationId xmlns:a16="http://schemas.microsoft.com/office/drawing/2014/main" id="{2FE72EFB-B738-533E-1222-1BCD7D7EE9D0}"/>
              </a:ext>
            </a:extLst>
          </p:cNvPr>
          <p:cNvSpPr txBox="1"/>
          <p:nvPr/>
        </p:nvSpPr>
        <p:spPr>
          <a:xfrm>
            <a:off x="172038" y="4675224"/>
            <a:ext cx="12019962" cy="1323439"/>
          </a:xfrm>
          <a:prstGeom prst="rect">
            <a:avLst/>
          </a:prstGeom>
          <a:noFill/>
        </p:spPr>
        <p:txBody>
          <a:bodyPr wrap="square">
            <a:spAutoFit/>
          </a:bodyPr>
          <a:lstStyle/>
          <a:p>
            <a:r>
              <a:rPr lang="en-US" sz="2000" dirty="0">
                <a:solidFill>
                  <a:schemeClr val="tx1">
                    <a:lumMod val="65000"/>
                    <a:lumOff val="35000"/>
                  </a:schemeClr>
                </a:solidFill>
              </a:rPr>
              <a:t>To use this named query in a repository, you need to add a query method in repository interface with the same name as defined in named query and the return type of method should be specified according to named query. For example, the following method has to be added to repository to invoke named query </a:t>
            </a:r>
            <a:r>
              <a:rPr lang="en-US" sz="2000" dirty="0" err="1">
                <a:solidFill>
                  <a:schemeClr val="tx1">
                    <a:lumMod val="65000"/>
                    <a:lumOff val="35000"/>
                  </a:schemeClr>
                </a:solidFill>
              </a:rPr>
              <a:t>CustomerEntity.findNameByEmailId</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5963869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D31CE0-D4E8-EFB9-3488-F815D07238D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33D0A8-15F3-E88C-0FDB-814F87B5F72B}"/>
              </a:ext>
            </a:extLst>
          </p:cNvPr>
          <p:cNvSpPr>
            <a:spLocks noGrp="1"/>
          </p:cNvSpPr>
          <p:nvPr>
            <p:ph type="sldNum" sz="quarter" idx="12"/>
          </p:nvPr>
        </p:nvSpPr>
        <p:spPr/>
        <p:txBody>
          <a:bodyPr/>
          <a:lstStyle/>
          <a:p>
            <a:fld id="{4A777409-9C5A-4B07-8E32-19F22F7D558C}" type="slidenum">
              <a:rPr lang="en-IN" smtClean="0"/>
              <a:t>246</a:t>
            </a:fld>
            <a:endParaRPr lang="en-IN" dirty="0"/>
          </a:p>
        </p:txBody>
      </p:sp>
      <p:sp>
        <p:nvSpPr>
          <p:cNvPr id="5" name="TextBox 4">
            <a:extLst>
              <a:ext uri="{FF2B5EF4-FFF2-40B4-BE49-F238E27FC236}">
                <a16:creationId xmlns:a16="http://schemas.microsoft.com/office/drawing/2014/main" id="{69C31E51-3FBD-8CD0-8C5A-DB53DEB510BF}"/>
              </a:ext>
            </a:extLst>
          </p:cNvPr>
          <p:cNvSpPr txBox="1"/>
          <p:nvPr/>
        </p:nvSpPr>
        <p:spPr>
          <a:xfrm>
            <a:off x="711724" y="703637"/>
            <a:ext cx="10642076" cy="923330"/>
          </a:xfrm>
          <a:prstGeom prst="rect">
            <a:avLst/>
          </a:prstGeom>
          <a:noFill/>
        </p:spPr>
        <p:txBody>
          <a:bodyPr wrap="square">
            <a:spAutoFit/>
          </a:bodyPr>
          <a:lstStyle/>
          <a:p>
            <a:r>
              <a:rPr lang="en-IN" dirty="0"/>
              <a:t>public interface </a:t>
            </a:r>
            <a:r>
              <a:rPr lang="en-IN" dirty="0" err="1"/>
              <a:t>CustomerRespository</a:t>
            </a:r>
            <a:r>
              <a:rPr lang="en-IN" dirty="0"/>
              <a:t> extends </a:t>
            </a:r>
            <a:r>
              <a:rPr lang="en-IN" dirty="0" err="1"/>
              <a:t>CrudRepository</a:t>
            </a:r>
            <a:r>
              <a:rPr lang="en-IN" dirty="0"/>
              <a:t>&lt;Customer, Integer&gt;{</a:t>
            </a:r>
          </a:p>
          <a:p>
            <a:r>
              <a:rPr lang="en-IN" dirty="0"/>
              <a:t>	String </a:t>
            </a:r>
            <a:r>
              <a:rPr lang="en-IN" dirty="0" err="1"/>
              <a:t>findNameByEmailId</a:t>
            </a:r>
            <a:r>
              <a:rPr lang="en-IN" dirty="0"/>
              <a:t>(@Param("emailId") String </a:t>
            </a:r>
            <a:r>
              <a:rPr lang="en-IN" dirty="0" err="1"/>
              <a:t>emailId</a:t>
            </a:r>
            <a:r>
              <a:rPr lang="en-IN" dirty="0"/>
              <a:t>); </a:t>
            </a:r>
          </a:p>
          <a:p>
            <a:r>
              <a:rPr lang="en-IN" dirty="0"/>
              <a:t>}</a:t>
            </a:r>
          </a:p>
        </p:txBody>
      </p:sp>
      <p:sp>
        <p:nvSpPr>
          <p:cNvPr id="7" name="TextBox 6">
            <a:extLst>
              <a:ext uri="{FF2B5EF4-FFF2-40B4-BE49-F238E27FC236}">
                <a16:creationId xmlns:a16="http://schemas.microsoft.com/office/drawing/2014/main" id="{C66326D6-E848-77F1-4D99-EAAF09F787D2}"/>
              </a:ext>
            </a:extLst>
          </p:cNvPr>
          <p:cNvSpPr txBox="1"/>
          <p:nvPr/>
        </p:nvSpPr>
        <p:spPr>
          <a:xfrm>
            <a:off x="77771" y="1550829"/>
            <a:ext cx="12036458" cy="461665"/>
          </a:xfrm>
          <a:prstGeom prst="rect">
            <a:avLst/>
          </a:prstGeom>
          <a:noFill/>
        </p:spPr>
        <p:txBody>
          <a:bodyPr wrap="square">
            <a:spAutoFit/>
          </a:bodyPr>
          <a:lstStyle/>
          <a:p>
            <a:r>
              <a:rPr lang="en-US" sz="2400" b="1" dirty="0"/>
              <a:t>Query creation based on method name - Demo </a:t>
            </a:r>
          </a:p>
        </p:txBody>
      </p:sp>
      <p:sp>
        <p:nvSpPr>
          <p:cNvPr id="9" name="TextBox 8">
            <a:extLst>
              <a:ext uri="{FF2B5EF4-FFF2-40B4-BE49-F238E27FC236}">
                <a16:creationId xmlns:a16="http://schemas.microsoft.com/office/drawing/2014/main" id="{9DB3393D-E9F6-A959-EDB8-F2ED6D29FD37}"/>
              </a:ext>
            </a:extLst>
          </p:cNvPr>
          <p:cNvSpPr txBox="1"/>
          <p:nvPr/>
        </p:nvSpPr>
        <p:spPr>
          <a:xfrm>
            <a:off x="77771" y="2149019"/>
            <a:ext cx="12036458" cy="4708981"/>
          </a:xfrm>
          <a:prstGeom prst="rect">
            <a:avLst/>
          </a:prstGeom>
          <a:noFill/>
        </p:spPr>
        <p:txBody>
          <a:bodyPr wrap="square">
            <a:spAutoFit/>
          </a:bodyPr>
          <a:lstStyle/>
          <a:p>
            <a:r>
              <a:rPr lang="en-US" sz="2000" b="1" dirty="0">
                <a:solidFill>
                  <a:schemeClr val="tx1">
                    <a:lumMod val="65000"/>
                    <a:lumOff val="35000"/>
                  </a:schemeClr>
                </a:solidFill>
              </a:rPr>
              <a:t>Objective :</a:t>
            </a:r>
            <a:endParaRPr lang="en-US" sz="2000" dirty="0">
              <a:solidFill>
                <a:schemeClr val="tx1">
                  <a:lumMod val="65000"/>
                  <a:lumOff val="35000"/>
                </a:schemeClr>
              </a:solidFill>
            </a:endParaRPr>
          </a:p>
          <a:p>
            <a:r>
              <a:rPr lang="en-US" sz="2000" dirty="0">
                <a:solidFill>
                  <a:schemeClr val="tx1">
                    <a:lumMod val="65000"/>
                    <a:lumOff val="35000"/>
                  </a:schemeClr>
                </a:solidFill>
              </a:rPr>
              <a:t>To implement READ operation using method names.</a:t>
            </a:r>
          </a:p>
          <a:p>
            <a:r>
              <a:rPr lang="en-US" sz="2000" b="1" dirty="0">
                <a:solidFill>
                  <a:schemeClr val="tx1">
                    <a:lumMod val="65000"/>
                    <a:lumOff val="35000"/>
                  </a:schemeClr>
                </a:solidFill>
              </a:rPr>
              <a:t>Steps :</a:t>
            </a:r>
            <a:endParaRPr lang="en-US" sz="2000" dirty="0">
              <a:solidFill>
                <a:schemeClr val="tx1">
                  <a:lumMod val="65000"/>
                  <a:lumOff val="35000"/>
                </a:schemeClr>
              </a:solidFill>
            </a:endParaRPr>
          </a:p>
          <a:p>
            <a:r>
              <a:rPr lang="en-US" sz="2000" b="1" dirty="0">
                <a:solidFill>
                  <a:schemeClr val="tx1">
                    <a:lumMod val="65000"/>
                    <a:lumOff val="35000"/>
                  </a:schemeClr>
                </a:solidFill>
              </a:rPr>
              <a:t>Step 1 :</a:t>
            </a:r>
            <a:r>
              <a:rPr lang="en-US" sz="2000" dirty="0">
                <a:solidFill>
                  <a:schemeClr val="tx1">
                    <a:lumMod val="65000"/>
                    <a:lumOff val="35000"/>
                  </a:schemeClr>
                </a:solidFill>
              </a:rPr>
              <a:t>  Create a Spring Boot Maven project</a:t>
            </a:r>
          </a:p>
          <a:p>
            <a:r>
              <a:rPr lang="en-US" sz="2000" dirty="0">
                <a:solidFill>
                  <a:schemeClr val="tx1">
                    <a:lumMod val="65000"/>
                    <a:lumOff val="35000"/>
                  </a:schemeClr>
                </a:solidFill>
              </a:rPr>
              <a:t>Using Spring </a:t>
            </a:r>
            <a:r>
              <a:rPr lang="en-US" sz="2000" dirty="0" err="1">
                <a:solidFill>
                  <a:schemeClr val="tx1">
                    <a:lumMod val="65000"/>
                    <a:lumOff val="35000"/>
                  </a:schemeClr>
                </a:solidFill>
              </a:rPr>
              <a:t>Initializr</a:t>
            </a:r>
            <a:r>
              <a:rPr lang="en-US"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US"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US" sz="2000" dirty="0">
                <a:solidFill>
                  <a:schemeClr val="tx1">
                    <a:lumMod val="65000"/>
                    <a:lumOff val="35000"/>
                  </a:schemeClr>
                </a:solidFill>
              </a:rPr>
              <a:t>Group: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Artifact: </a:t>
            </a:r>
            <a:r>
              <a:rPr lang="en-US" sz="2000" dirty="0" err="1">
                <a:solidFill>
                  <a:schemeClr val="tx1">
                    <a:lumMod val="65000"/>
                    <a:lumOff val="35000"/>
                  </a:schemeClr>
                </a:solidFill>
              </a:rPr>
              <a:t>Demo_SpringData_QueryCreation</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Name: </a:t>
            </a:r>
            <a:r>
              <a:rPr lang="en-US" sz="2000" dirty="0" err="1">
                <a:solidFill>
                  <a:schemeClr val="tx1">
                    <a:lumMod val="65000"/>
                    <a:lumOff val="35000"/>
                  </a:schemeClr>
                </a:solidFill>
              </a:rPr>
              <a:t>Demo_SpringData_QueryCreation</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Package name: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Java Version: 17</a:t>
            </a:r>
          </a:p>
          <a:p>
            <a:pPr>
              <a:buFont typeface="Arial" panose="020B0604020202020204" pitchFamily="34" charset="0"/>
              <a:buChar char="•"/>
            </a:pPr>
            <a:r>
              <a:rPr lang="en-US" sz="2000" dirty="0">
                <a:solidFill>
                  <a:schemeClr val="tx1">
                    <a:lumMod val="65000"/>
                    <a:lumOff val="35000"/>
                  </a:schemeClr>
                </a:solidFill>
              </a:rPr>
              <a:t>Dependencies: Spring Data JPA and MySQL Driver</a:t>
            </a:r>
          </a:p>
          <a:p>
            <a:r>
              <a:rPr lang="en-US" sz="2000" dirty="0">
                <a:solidFill>
                  <a:schemeClr val="tx1">
                    <a:lumMod val="65000"/>
                    <a:lumOff val="35000"/>
                  </a:schemeClr>
                </a:solidFill>
              </a:rPr>
              <a:t>Now import this project in Eclipse.</a:t>
            </a:r>
          </a:p>
          <a:p>
            <a:r>
              <a:rPr lang="en-US" sz="2000" b="1" dirty="0">
                <a:solidFill>
                  <a:schemeClr val="tx1">
                    <a:lumMod val="65000"/>
                    <a:lumOff val="35000"/>
                  </a:schemeClr>
                </a:solidFill>
              </a:rPr>
              <a:t>Step 2 :</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170882206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DB275F-A0E8-DB2E-BE48-9046922D9E9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79802B6-FD01-7A53-3C54-82285BEB2F4C}"/>
              </a:ext>
            </a:extLst>
          </p:cNvPr>
          <p:cNvSpPr>
            <a:spLocks noGrp="1"/>
          </p:cNvSpPr>
          <p:nvPr>
            <p:ph type="sldNum" sz="quarter" idx="12"/>
          </p:nvPr>
        </p:nvSpPr>
        <p:spPr/>
        <p:txBody>
          <a:bodyPr/>
          <a:lstStyle/>
          <a:p>
            <a:fld id="{4A777409-9C5A-4B07-8E32-19F22F7D558C}" type="slidenum">
              <a:rPr lang="en-IN" smtClean="0"/>
              <a:t>247</a:t>
            </a:fld>
            <a:endParaRPr lang="en-IN" dirty="0"/>
          </a:p>
        </p:txBody>
      </p:sp>
      <p:sp>
        <p:nvSpPr>
          <p:cNvPr id="5" name="TextBox 4">
            <a:extLst>
              <a:ext uri="{FF2B5EF4-FFF2-40B4-BE49-F238E27FC236}">
                <a16:creationId xmlns:a16="http://schemas.microsoft.com/office/drawing/2014/main" id="{906218B3-AF11-17D0-52EF-E35B60CF50C4}"/>
              </a:ext>
            </a:extLst>
          </p:cNvPr>
          <p:cNvSpPr txBox="1"/>
          <p:nvPr/>
        </p:nvSpPr>
        <p:spPr>
          <a:xfrm>
            <a:off x="285946" y="1132237"/>
            <a:ext cx="11906054" cy="5078313"/>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a:t>
            </a:r>
          </a:p>
          <a:p>
            <a:r>
              <a:rPr lang="en-IN" dirty="0"/>
              <a:t>   </a:t>
            </a:r>
            <a:r>
              <a:rPr lang="en-IN" dirty="0" err="1"/>
              <a:t>customer_id</a:t>
            </a:r>
            <a:r>
              <a:rPr lang="en-IN" dirty="0"/>
              <a:t> int,</a:t>
            </a:r>
          </a:p>
          <a:p>
            <a:r>
              <a:rPr lang="en-IN" dirty="0"/>
              <a:t>   </a:t>
            </a:r>
            <a:r>
              <a:rPr lang="en-IN" dirty="0" err="1"/>
              <a:t>email_id</a:t>
            </a:r>
            <a:r>
              <a:rPr lang="en-IN" dirty="0"/>
              <a:t> varchar(50) unique,</a:t>
            </a:r>
          </a:p>
          <a:p>
            <a:r>
              <a:rPr lang="en-IN" dirty="0"/>
              <a:t>   name varchar(20),</a:t>
            </a:r>
          </a:p>
          <a:p>
            <a:r>
              <a:rPr lang="en-IN" dirty="0"/>
              <a:t>   </a:t>
            </a:r>
            <a:r>
              <a:rPr lang="en-IN" dirty="0" err="1"/>
              <a:t>date_of_birth</a:t>
            </a:r>
            <a:r>
              <a:rPr lang="en-IN" dirty="0"/>
              <a:t> date,</a:t>
            </a:r>
          </a:p>
          <a:p>
            <a:r>
              <a:rPr lang="en-IN" dirty="0"/>
              <a:t>   </a:t>
            </a:r>
          </a:p>
          <a:p>
            <a:r>
              <a:rPr lang="en-IN" dirty="0"/>
              <a:t>   constraint </a:t>
            </a:r>
            <a:r>
              <a:rPr lang="en-IN" dirty="0" err="1"/>
              <a:t>ps_customer_id_pk</a:t>
            </a:r>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(1, 'martin@hnd.com', 'martin', '1994-05-20');</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(2, 'john@hnd.com', 'john', '1993-05-20');</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(3, 'james@hnd.com', '</a:t>
            </a:r>
            <a:r>
              <a:rPr lang="en-IN" dirty="0" err="1"/>
              <a:t>james</a:t>
            </a:r>
            <a:r>
              <a:rPr lang="en-IN" dirty="0"/>
              <a:t>', '1997-05-20');</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(4, 'martin01@hnd.com', 'martin', '2000-05-20');</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(5, null, '</a:t>
            </a:r>
            <a:r>
              <a:rPr lang="en-IN" dirty="0" err="1"/>
              <a:t>tim</a:t>
            </a:r>
            <a:r>
              <a:rPr lang="en-IN" dirty="0"/>
              <a:t>', '2004-04-20');</a:t>
            </a:r>
          </a:p>
          <a:p>
            <a:r>
              <a:rPr lang="en-IN" dirty="0"/>
              <a:t>commit;</a:t>
            </a:r>
          </a:p>
          <a:p>
            <a:r>
              <a:rPr lang="en-IN" dirty="0"/>
              <a:t>select * from customer;</a:t>
            </a:r>
          </a:p>
        </p:txBody>
      </p:sp>
    </p:spTree>
    <p:extLst>
      <p:ext uri="{BB962C8B-B14F-4D97-AF65-F5344CB8AC3E}">
        <p14:creationId xmlns:p14="http://schemas.microsoft.com/office/powerpoint/2010/main" val="408726670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D577E5-68B7-FEAB-EE50-1EF6DBD9ED3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A3C58B-B9DB-0476-970B-75BAC779ED9F}"/>
              </a:ext>
            </a:extLst>
          </p:cNvPr>
          <p:cNvSpPr>
            <a:spLocks noGrp="1"/>
          </p:cNvSpPr>
          <p:nvPr>
            <p:ph type="sldNum" sz="quarter" idx="12"/>
          </p:nvPr>
        </p:nvSpPr>
        <p:spPr/>
        <p:txBody>
          <a:bodyPr/>
          <a:lstStyle/>
          <a:p>
            <a:fld id="{4A777409-9C5A-4B07-8E32-19F22F7D558C}" type="slidenum">
              <a:rPr lang="en-IN" smtClean="0"/>
              <a:t>248</a:t>
            </a:fld>
            <a:endParaRPr lang="en-IN" dirty="0"/>
          </a:p>
        </p:txBody>
      </p:sp>
      <p:sp>
        <p:nvSpPr>
          <p:cNvPr id="5" name="TextBox 4">
            <a:extLst>
              <a:ext uri="{FF2B5EF4-FFF2-40B4-BE49-F238E27FC236}">
                <a16:creationId xmlns:a16="http://schemas.microsoft.com/office/drawing/2014/main" id="{C23E6A58-5839-8F02-4793-3A5ABB60C6B5}"/>
              </a:ext>
            </a:extLst>
          </p:cNvPr>
          <p:cNvSpPr txBox="1"/>
          <p:nvPr/>
        </p:nvSpPr>
        <p:spPr>
          <a:xfrm>
            <a:off x="989028" y="547003"/>
            <a:ext cx="10364771" cy="707886"/>
          </a:xfrm>
          <a:prstGeom prst="rect">
            <a:avLst/>
          </a:prstGeom>
          <a:noFill/>
        </p:spPr>
        <p:txBody>
          <a:bodyPr wrap="square">
            <a:spAutoFit/>
          </a:bodyPr>
          <a:lstStyle/>
          <a:p>
            <a:r>
              <a:rPr lang="en-US" sz="2000" b="1" dirty="0">
                <a:solidFill>
                  <a:schemeClr val="tx1">
                    <a:lumMod val="65000"/>
                    <a:lumOff val="35000"/>
                  </a:schemeClr>
                </a:solidFill>
              </a:rPr>
              <a:t>Step 3 : </a:t>
            </a:r>
            <a:r>
              <a:rPr lang="en-US" sz="2000" dirty="0">
                <a:solidFill>
                  <a:schemeClr val="tx1">
                    <a:lumMod val="65000"/>
                    <a:lumOff val="35000"/>
                  </a:schemeClr>
                </a:solidFill>
              </a:rPr>
              <a:t>Configure the data source</a:t>
            </a:r>
          </a:p>
          <a:p>
            <a:r>
              <a:rPr lang="en-US" sz="2000" dirty="0">
                <a:solidFill>
                  <a:schemeClr val="tx1">
                    <a:lumMod val="65000"/>
                    <a:lumOff val="35000"/>
                  </a:schemeClr>
                </a:solidFill>
              </a:rPr>
              <a:t>Open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 and add following properties for MySQL:</a:t>
            </a:r>
          </a:p>
        </p:txBody>
      </p:sp>
      <p:sp>
        <p:nvSpPr>
          <p:cNvPr id="7" name="TextBox 6">
            <a:extLst>
              <a:ext uri="{FF2B5EF4-FFF2-40B4-BE49-F238E27FC236}">
                <a16:creationId xmlns:a16="http://schemas.microsoft.com/office/drawing/2014/main" id="{3B102542-32A1-2DD7-58E9-9011554FC745}"/>
              </a:ext>
            </a:extLst>
          </p:cNvPr>
          <p:cNvSpPr txBox="1"/>
          <p:nvPr/>
        </p:nvSpPr>
        <p:spPr>
          <a:xfrm>
            <a:off x="268663" y="1333795"/>
            <a:ext cx="11627963"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a:t>
            </a:r>
            <a:r>
              <a:rPr lang="en-IN" dirty="0" err="1"/>
              <a:t>dbusername</a:t>
            </a:r>
            <a:r>
              <a:rPr lang="en-IN" dirty="0"/>
              <a: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a:t>
            </a:r>
            <a:r>
              <a:rPr lang="en-IN" dirty="0" err="1"/>
              <a:t>dbpassword</a:t>
            </a:r>
            <a:r>
              <a:rPr lang="en-IN" dirty="0"/>
              <a: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9" name="TextBox 8">
            <a:extLst>
              <a:ext uri="{FF2B5EF4-FFF2-40B4-BE49-F238E27FC236}">
                <a16:creationId xmlns:a16="http://schemas.microsoft.com/office/drawing/2014/main" id="{7FC95AD2-C059-CC39-D70D-9F168CCD6958}"/>
              </a:ext>
            </a:extLst>
          </p:cNvPr>
          <p:cNvSpPr txBox="1"/>
          <p:nvPr/>
        </p:nvSpPr>
        <p:spPr>
          <a:xfrm>
            <a:off x="989028" y="4069725"/>
            <a:ext cx="11202971"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39AEE51-7200-5B7C-2C85-AAEF0BFF5895}"/>
              </a:ext>
            </a:extLst>
          </p:cNvPr>
          <p:cNvSpPr txBox="1"/>
          <p:nvPr/>
        </p:nvSpPr>
        <p:spPr>
          <a:xfrm>
            <a:off x="278090" y="4469835"/>
            <a:ext cx="11990895" cy="2585323"/>
          </a:xfrm>
          <a:prstGeom prst="rect">
            <a:avLst/>
          </a:prstGeom>
          <a:noFill/>
        </p:spPr>
        <p:txBody>
          <a:bodyPr wrap="square">
            <a:spAutoFit/>
          </a:bodyPr>
          <a:lstStyle/>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a:t>
            </a:r>
          </a:p>
        </p:txBody>
      </p:sp>
    </p:spTree>
    <p:extLst>
      <p:ext uri="{BB962C8B-B14F-4D97-AF65-F5344CB8AC3E}">
        <p14:creationId xmlns:p14="http://schemas.microsoft.com/office/powerpoint/2010/main" val="368579015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4DC809-CD65-F0BE-DABD-847E333E97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62D931-1694-E5EA-499C-FE2D7DF07A38}"/>
              </a:ext>
            </a:extLst>
          </p:cNvPr>
          <p:cNvSpPr>
            <a:spLocks noGrp="1"/>
          </p:cNvSpPr>
          <p:nvPr>
            <p:ph type="sldNum" sz="quarter" idx="12"/>
          </p:nvPr>
        </p:nvSpPr>
        <p:spPr/>
        <p:txBody>
          <a:bodyPr/>
          <a:lstStyle/>
          <a:p>
            <a:fld id="{4A777409-9C5A-4B07-8E32-19F22F7D558C}" type="slidenum">
              <a:rPr lang="en-IN" smtClean="0"/>
              <a:t>249</a:t>
            </a:fld>
            <a:endParaRPr lang="en-IN" dirty="0"/>
          </a:p>
        </p:txBody>
      </p:sp>
      <p:sp>
        <p:nvSpPr>
          <p:cNvPr id="5" name="TextBox 4">
            <a:extLst>
              <a:ext uri="{FF2B5EF4-FFF2-40B4-BE49-F238E27FC236}">
                <a16:creationId xmlns:a16="http://schemas.microsoft.com/office/drawing/2014/main" id="{369FC9AC-ECCB-789D-6FE0-3EA5A354BABB}"/>
              </a:ext>
            </a:extLst>
          </p:cNvPr>
          <p:cNvSpPr txBox="1"/>
          <p:nvPr/>
        </p:nvSpPr>
        <p:spPr>
          <a:xfrm>
            <a:off x="933254" y="556483"/>
            <a:ext cx="11626392" cy="5909310"/>
          </a:xfrm>
          <a:prstGeom prst="rect">
            <a:avLst/>
          </a:prstGeom>
          <a:noFill/>
        </p:spPr>
        <p:txBody>
          <a:bodyPr wrap="square">
            <a:spAutoFit/>
          </a:bodyPr>
          <a:lstStyle/>
          <a:p>
            <a:r>
              <a:rPr lang="en-IN" sz="1400" dirty="0"/>
              <a:t>public void </a:t>
            </a:r>
            <a:r>
              <a:rPr lang="en-IN" sz="1400" dirty="0" err="1"/>
              <a:t>setCustomerId</a:t>
            </a:r>
            <a:r>
              <a:rPr lang="en-IN" sz="1400" dirty="0"/>
              <a:t>(Integer </a:t>
            </a:r>
            <a:r>
              <a:rPr lang="en-IN" sz="1400" dirty="0" err="1"/>
              <a:t>customerId</a:t>
            </a:r>
            <a:r>
              <a:rPr lang="en-IN" sz="1400" dirty="0"/>
              <a:t>) {</a:t>
            </a:r>
          </a:p>
          <a:p>
            <a:r>
              <a:rPr lang="en-IN" sz="1400" dirty="0"/>
              <a:t>		</a:t>
            </a:r>
            <a:r>
              <a:rPr lang="en-IN" sz="1400" dirty="0" err="1"/>
              <a:t>this.customerId</a:t>
            </a:r>
            <a:r>
              <a:rPr lang="en-IN" sz="1400" dirty="0"/>
              <a:t> = </a:t>
            </a:r>
            <a:r>
              <a:rPr lang="en-IN" sz="1400" dirty="0" err="1"/>
              <a:t>customerId</a:t>
            </a:r>
            <a:r>
              <a:rPr lang="en-IN" sz="1400" dirty="0"/>
              <a:t>;</a:t>
            </a:r>
          </a:p>
          <a:p>
            <a:r>
              <a:rPr lang="en-IN" sz="1400" dirty="0"/>
              <a:t>	}</a:t>
            </a:r>
          </a:p>
          <a:p>
            <a:r>
              <a:rPr lang="en-IN" sz="1400" dirty="0"/>
              <a:t>	public String </a:t>
            </a:r>
            <a:r>
              <a:rPr lang="en-IN" sz="1400" dirty="0" err="1"/>
              <a:t>getEmailId</a:t>
            </a:r>
            <a:r>
              <a:rPr lang="en-IN" sz="1400" dirty="0"/>
              <a:t>() {</a:t>
            </a:r>
          </a:p>
          <a:p>
            <a:r>
              <a:rPr lang="en-IN" sz="1400" dirty="0"/>
              <a:t>		return </a:t>
            </a:r>
            <a:r>
              <a:rPr lang="en-IN" sz="1400" dirty="0" err="1"/>
              <a:t>emailId</a:t>
            </a:r>
            <a:r>
              <a:rPr lang="en-IN" sz="1400" dirty="0"/>
              <a:t>;</a:t>
            </a:r>
          </a:p>
          <a:p>
            <a:r>
              <a:rPr lang="en-IN" sz="1400" dirty="0"/>
              <a:t>	}</a:t>
            </a:r>
          </a:p>
          <a:p>
            <a:r>
              <a:rPr lang="en-IN" sz="1400" dirty="0"/>
              <a:t>	public void </a:t>
            </a:r>
            <a:r>
              <a:rPr lang="en-IN" sz="1400" dirty="0" err="1"/>
              <a:t>setEmailId</a:t>
            </a:r>
            <a:r>
              <a:rPr lang="en-IN" sz="1400" dirty="0"/>
              <a:t>(String </a:t>
            </a:r>
            <a:r>
              <a:rPr lang="en-IN" sz="1400" dirty="0" err="1"/>
              <a:t>emailId</a:t>
            </a:r>
            <a:r>
              <a:rPr lang="en-IN" sz="1400" dirty="0"/>
              <a:t>) {</a:t>
            </a:r>
          </a:p>
          <a:p>
            <a:r>
              <a:rPr lang="en-IN" sz="1400" dirty="0"/>
              <a:t>		</a:t>
            </a:r>
            <a:r>
              <a:rPr lang="en-IN" sz="1400" dirty="0" err="1"/>
              <a:t>this.emailId</a:t>
            </a:r>
            <a:r>
              <a:rPr lang="en-IN" sz="1400" dirty="0"/>
              <a:t> = </a:t>
            </a:r>
            <a:r>
              <a:rPr lang="en-IN" sz="1400" dirty="0" err="1"/>
              <a:t>emailId</a:t>
            </a:r>
            <a:r>
              <a:rPr lang="en-IN" sz="1400" dirty="0"/>
              <a:t>;</a:t>
            </a:r>
          </a:p>
          <a:p>
            <a:r>
              <a:rPr lang="en-IN" sz="1400" dirty="0"/>
              <a:t>	}</a:t>
            </a:r>
          </a:p>
          <a:p>
            <a:r>
              <a:rPr lang="en-IN" sz="1400" dirty="0"/>
              <a:t>	public String </a:t>
            </a:r>
            <a:r>
              <a:rPr lang="en-IN" sz="1400" dirty="0" err="1"/>
              <a:t>getName</a:t>
            </a:r>
            <a:r>
              <a:rPr lang="en-IN" sz="1400" dirty="0"/>
              <a:t>() {</a:t>
            </a:r>
          </a:p>
          <a:p>
            <a:r>
              <a:rPr lang="en-IN" sz="1400" dirty="0"/>
              <a:t>		return name;</a:t>
            </a:r>
          </a:p>
          <a:p>
            <a:r>
              <a:rPr lang="en-IN" sz="1400" dirty="0"/>
              <a:t>	}</a:t>
            </a:r>
          </a:p>
          <a:p>
            <a:r>
              <a:rPr lang="en-IN" sz="1400" dirty="0"/>
              <a:t>	public void </a:t>
            </a:r>
            <a:r>
              <a:rPr lang="en-IN" sz="1400" dirty="0" err="1"/>
              <a:t>setName</a:t>
            </a:r>
            <a:r>
              <a:rPr lang="en-IN" sz="1400" dirty="0"/>
              <a:t>(String name) {</a:t>
            </a:r>
          </a:p>
          <a:p>
            <a:r>
              <a:rPr lang="en-IN" sz="1400" dirty="0"/>
              <a:t>		this.name = name;</a:t>
            </a:r>
          </a:p>
          <a:p>
            <a:r>
              <a:rPr lang="en-IN" sz="1400" dirty="0"/>
              <a:t>	}</a:t>
            </a:r>
          </a:p>
          <a:p>
            <a:r>
              <a:rPr lang="en-IN" sz="1400" dirty="0"/>
              <a:t>	public </a:t>
            </a:r>
            <a:r>
              <a:rPr lang="en-IN" sz="1400" dirty="0" err="1"/>
              <a:t>LocalDate</a:t>
            </a:r>
            <a:r>
              <a:rPr lang="en-IN" sz="1400" dirty="0"/>
              <a:t> </a:t>
            </a:r>
            <a:r>
              <a:rPr lang="en-IN" sz="1400" dirty="0" err="1"/>
              <a:t>getDateOfBirth</a:t>
            </a:r>
            <a:r>
              <a:rPr lang="en-IN" sz="1400" dirty="0"/>
              <a:t>() {</a:t>
            </a:r>
          </a:p>
          <a:p>
            <a:r>
              <a:rPr lang="en-IN" sz="1400" dirty="0"/>
              <a:t>		return </a:t>
            </a:r>
            <a:r>
              <a:rPr lang="en-IN" sz="1400" dirty="0" err="1"/>
              <a:t>dateOfBirth</a:t>
            </a:r>
            <a:r>
              <a:rPr lang="en-IN" sz="1400" dirty="0"/>
              <a:t>;</a:t>
            </a:r>
          </a:p>
          <a:p>
            <a:r>
              <a:rPr lang="en-IN" sz="1400" dirty="0"/>
              <a:t>	}</a:t>
            </a:r>
          </a:p>
          <a:p>
            <a:r>
              <a:rPr lang="en-IN" sz="1400" dirty="0"/>
              <a:t>	public void </a:t>
            </a:r>
            <a:r>
              <a:rPr lang="en-IN" sz="1400" dirty="0" err="1"/>
              <a:t>setDateOfBirth</a:t>
            </a:r>
            <a:r>
              <a:rPr lang="en-IN" sz="1400" dirty="0"/>
              <a:t>(</a:t>
            </a:r>
            <a:r>
              <a:rPr lang="en-IN" sz="1400" dirty="0" err="1"/>
              <a:t>LocalDate</a:t>
            </a:r>
            <a:r>
              <a:rPr lang="en-IN" sz="1400" dirty="0"/>
              <a:t> </a:t>
            </a:r>
            <a:r>
              <a:rPr lang="en-IN" sz="1400" dirty="0" err="1"/>
              <a:t>dateOfBirth</a:t>
            </a:r>
            <a:r>
              <a:rPr lang="en-IN" sz="1400" dirty="0"/>
              <a:t>) {</a:t>
            </a:r>
          </a:p>
          <a:p>
            <a:r>
              <a:rPr lang="en-IN" sz="1400" dirty="0"/>
              <a:t>		</a:t>
            </a:r>
            <a:r>
              <a:rPr lang="en-IN" sz="1400" dirty="0" err="1"/>
              <a:t>this.dateOfBirth</a:t>
            </a:r>
            <a:r>
              <a:rPr lang="en-IN" sz="1400" dirty="0"/>
              <a:t> = </a:t>
            </a:r>
            <a:r>
              <a:rPr lang="en-IN" sz="1400" dirty="0" err="1"/>
              <a:t>dateOfBirth</a:t>
            </a:r>
            <a:r>
              <a:rPr lang="en-IN" sz="1400" dirty="0"/>
              <a:t>;</a:t>
            </a:r>
          </a:p>
          <a:p>
            <a:r>
              <a:rPr lang="en-IN" sz="1400" dirty="0"/>
              <a:t>	}</a:t>
            </a:r>
          </a:p>
          <a:p>
            <a:r>
              <a:rPr lang="en-IN" sz="1400" dirty="0"/>
              <a:t>	@Override</a:t>
            </a:r>
          </a:p>
          <a:p>
            <a:r>
              <a:rPr lang="en-IN" sz="1400" dirty="0"/>
              <a:t>	public String </a:t>
            </a:r>
            <a:r>
              <a:rPr lang="en-IN" sz="1400" dirty="0" err="1"/>
              <a:t>toString</a:t>
            </a:r>
            <a:r>
              <a:rPr lang="en-IN" sz="1400" dirty="0"/>
              <a:t>() {</a:t>
            </a:r>
          </a:p>
          <a:p>
            <a:r>
              <a:rPr lang="en-IN" sz="1400" dirty="0"/>
              <a:t>		return "</a:t>
            </a:r>
            <a:r>
              <a:rPr lang="en-IN" sz="1400" dirty="0" err="1"/>
              <a:t>CustomerDTO</a:t>
            </a:r>
            <a:r>
              <a:rPr lang="en-IN" sz="1400" dirty="0"/>
              <a:t> [</a:t>
            </a:r>
            <a:r>
              <a:rPr lang="en-IN" sz="1400" dirty="0" err="1"/>
              <a:t>customerId</a:t>
            </a:r>
            <a:r>
              <a:rPr lang="en-IN" sz="1400" dirty="0"/>
              <a:t>=" + </a:t>
            </a:r>
            <a:r>
              <a:rPr lang="en-IN" sz="1400" dirty="0" err="1"/>
              <a:t>customerId</a:t>
            </a:r>
            <a:r>
              <a:rPr lang="en-IN" sz="1400" dirty="0"/>
              <a:t> + ", </a:t>
            </a:r>
            <a:r>
              <a:rPr lang="en-IN" sz="1400" dirty="0" err="1"/>
              <a:t>emailId</a:t>
            </a:r>
            <a:r>
              <a:rPr lang="en-IN" sz="1400" dirty="0"/>
              <a:t>=" + </a:t>
            </a:r>
            <a:r>
              <a:rPr lang="en-IN" sz="1400" dirty="0" err="1"/>
              <a:t>emailId</a:t>
            </a:r>
            <a:r>
              <a:rPr lang="en-IN" sz="1400" dirty="0"/>
              <a:t> + ", name=" + name + ", </a:t>
            </a:r>
            <a:r>
              <a:rPr lang="en-IN" sz="1400" dirty="0" err="1"/>
              <a:t>dateOfBirth</a:t>
            </a:r>
            <a:r>
              <a:rPr lang="en-IN" sz="1400" dirty="0"/>
              <a:t>="</a:t>
            </a:r>
          </a:p>
          <a:p>
            <a:r>
              <a:rPr lang="en-IN" sz="1400" dirty="0"/>
              <a:t>				+ </a:t>
            </a:r>
            <a:r>
              <a:rPr lang="en-IN" sz="1400" dirty="0" err="1"/>
              <a:t>dateOfBirth</a:t>
            </a:r>
            <a:r>
              <a:rPr lang="en-IN" sz="1400" dirty="0"/>
              <a:t> + "]";</a:t>
            </a:r>
          </a:p>
          <a:p>
            <a:r>
              <a:rPr lang="en-IN" sz="1400" dirty="0"/>
              <a:t>	}</a:t>
            </a:r>
          </a:p>
          <a:p>
            <a:r>
              <a:rPr lang="en-IN" sz="1400" dirty="0"/>
              <a:t>}</a:t>
            </a:r>
          </a:p>
        </p:txBody>
      </p:sp>
    </p:spTree>
    <p:extLst>
      <p:ext uri="{BB962C8B-B14F-4D97-AF65-F5344CB8AC3E}">
        <p14:creationId xmlns:p14="http://schemas.microsoft.com/office/powerpoint/2010/main" val="2285503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2912-3A65-24CA-9557-48961942212B}"/>
              </a:ext>
            </a:extLst>
          </p:cNvPr>
          <p:cNvSpPr>
            <a:spLocks noGrp="1"/>
          </p:cNvSpPr>
          <p:nvPr>
            <p:ph type="title"/>
          </p:nvPr>
        </p:nvSpPr>
        <p:spPr>
          <a:xfrm>
            <a:off x="838200" y="591368"/>
            <a:ext cx="10515600" cy="1325563"/>
          </a:xfrm>
        </p:spPr>
        <p:txBody>
          <a:bodyPr/>
          <a:lstStyle/>
          <a:p>
            <a:pPr algn="ctr"/>
            <a:r>
              <a:rPr lang="en-IN" b="1" dirty="0"/>
              <a:t>Persistence Context and </a:t>
            </a:r>
            <a:r>
              <a:rPr lang="en-IN" b="1" dirty="0" err="1"/>
              <a:t>EntityManager</a:t>
            </a:r>
            <a:r>
              <a:rPr lang="en-IN" b="1" dirty="0"/>
              <a:t> </a:t>
            </a:r>
            <a:br>
              <a:rPr lang="en-IN" b="1" dirty="0"/>
            </a:br>
            <a:endParaRPr lang="en-IN" dirty="0"/>
          </a:p>
        </p:txBody>
      </p:sp>
      <p:sp>
        <p:nvSpPr>
          <p:cNvPr id="3" name="Content Placeholder 2">
            <a:extLst>
              <a:ext uri="{FF2B5EF4-FFF2-40B4-BE49-F238E27FC236}">
                <a16:creationId xmlns:a16="http://schemas.microsoft.com/office/drawing/2014/main" id="{29EEEB23-A090-88D0-8905-FF52FCA31B25}"/>
              </a:ext>
            </a:extLst>
          </p:cNvPr>
          <p:cNvSpPr>
            <a:spLocks noGrp="1"/>
          </p:cNvSpPr>
          <p:nvPr>
            <p:ph idx="1"/>
          </p:nvPr>
        </p:nvSpPr>
        <p:spPr>
          <a:xfrm>
            <a:off x="838200" y="1410845"/>
            <a:ext cx="10515600" cy="5310629"/>
          </a:xfrm>
        </p:spPr>
        <p:txBody>
          <a:bodyPr>
            <a:normAutofit/>
          </a:bodyPr>
          <a:lstStyle/>
          <a:p>
            <a:pPr marL="0" indent="0">
              <a:buNone/>
            </a:pPr>
            <a:r>
              <a:rPr lang="en-US" sz="2000" dirty="0">
                <a:solidFill>
                  <a:schemeClr val="tx1">
                    <a:lumMod val="65000"/>
                    <a:lumOff val="35000"/>
                  </a:schemeClr>
                </a:solidFill>
              </a:rPr>
              <a:t>You know that instance of entity object represents a row in the database table but you should be able to perform database operations using entity objects. For this, JPA provides </a:t>
            </a:r>
            <a:r>
              <a:rPr lang="en-US" sz="2000" b="1" dirty="0" err="1">
                <a:solidFill>
                  <a:schemeClr val="tx1">
                    <a:lumMod val="65000"/>
                    <a:lumOff val="35000"/>
                  </a:schemeClr>
                </a:solidFill>
              </a:rPr>
              <a:t>EntityManager</a:t>
            </a:r>
            <a:r>
              <a:rPr lang="en-US" sz="2000" dirty="0">
                <a:solidFill>
                  <a:schemeClr val="tx1">
                    <a:lumMod val="65000"/>
                    <a:lumOff val="35000"/>
                  </a:schemeClr>
                </a:solidFill>
              </a:rPr>
              <a:t> interface. You can use methods of this interface for interacting with database using entity objects. The group of objects of entity classes managed by an </a:t>
            </a:r>
            <a:r>
              <a:rPr lang="en-US" sz="2000" dirty="0" err="1">
                <a:solidFill>
                  <a:schemeClr val="tx1">
                    <a:lumMod val="65000"/>
                    <a:lumOff val="35000"/>
                  </a:schemeClr>
                </a:solidFill>
              </a:rPr>
              <a:t>EntityManager</a:t>
            </a:r>
            <a:r>
              <a:rPr lang="en-US" sz="2000" dirty="0">
                <a:solidFill>
                  <a:schemeClr val="tx1">
                    <a:lumMod val="65000"/>
                    <a:lumOff val="35000"/>
                  </a:schemeClr>
                </a:solidFill>
              </a:rPr>
              <a:t> is called as</a:t>
            </a:r>
            <a:r>
              <a:rPr lang="en-US" sz="2000" b="1" dirty="0">
                <a:solidFill>
                  <a:schemeClr val="tx1">
                    <a:lumMod val="65000"/>
                    <a:lumOff val="35000"/>
                  </a:schemeClr>
                </a:solidFill>
              </a:rPr>
              <a:t> persistence context</a:t>
            </a:r>
            <a:r>
              <a:rPr lang="en-US" sz="2000" dirty="0">
                <a:solidFill>
                  <a:schemeClr val="tx1">
                    <a:lumMod val="65000"/>
                    <a:lumOff val="35000"/>
                  </a:schemeClr>
                </a:solidFill>
              </a:rPr>
              <a:t>. Every instance of </a:t>
            </a:r>
            <a:r>
              <a:rPr lang="en-US" sz="2000" dirty="0" err="1">
                <a:solidFill>
                  <a:schemeClr val="tx1">
                    <a:lumMod val="65000"/>
                    <a:lumOff val="35000"/>
                  </a:schemeClr>
                </a:solidFill>
              </a:rPr>
              <a:t>EntityManager</a:t>
            </a:r>
            <a:r>
              <a:rPr lang="en-US" sz="2000" dirty="0">
                <a:solidFill>
                  <a:schemeClr val="tx1">
                    <a:lumMod val="65000"/>
                    <a:lumOff val="35000"/>
                  </a:schemeClr>
                </a:solidFill>
              </a:rPr>
              <a:t> has its own persistence context. At any time within the same </a:t>
            </a:r>
            <a:r>
              <a:rPr lang="en-US" sz="2000" dirty="0" err="1">
                <a:solidFill>
                  <a:schemeClr val="tx1">
                    <a:lumMod val="65000"/>
                    <a:lumOff val="35000"/>
                  </a:schemeClr>
                </a:solidFill>
              </a:rPr>
              <a:t>EntityManager</a:t>
            </a:r>
            <a:r>
              <a:rPr lang="en-US" sz="2000" dirty="0">
                <a:solidFill>
                  <a:schemeClr val="tx1">
                    <a:lumMod val="65000"/>
                    <a:lumOff val="35000"/>
                  </a:schemeClr>
                </a:solidFill>
              </a:rPr>
              <a:t>, there should exist only one entity object with the same primary key value.</a:t>
            </a:r>
          </a:p>
          <a:p>
            <a:pPr marL="0" indent="0">
              <a:buNone/>
            </a:pPr>
            <a:endParaRPr lang="en-US" sz="2000" dirty="0">
              <a:solidFill>
                <a:schemeClr val="tx1">
                  <a:lumMod val="65000"/>
                  <a:lumOff val="35000"/>
                </a:schemeClr>
              </a:solidFill>
            </a:endParaRP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B5EEB9A7-48C7-E2CC-6BB2-03247E0C5E1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5CE92EB-0789-D46D-CBAE-E66CC650E91C}"/>
              </a:ext>
            </a:extLst>
          </p:cNvPr>
          <p:cNvSpPr>
            <a:spLocks noGrp="1"/>
          </p:cNvSpPr>
          <p:nvPr>
            <p:ph type="sldNum" sz="quarter" idx="12"/>
          </p:nvPr>
        </p:nvSpPr>
        <p:spPr/>
        <p:txBody>
          <a:bodyPr/>
          <a:lstStyle/>
          <a:p>
            <a:fld id="{4A777409-9C5A-4B07-8E32-19F22F7D558C}" type="slidenum">
              <a:rPr lang="en-IN" smtClean="0"/>
              <a:t>25</a:t>
            </a:fld>
            <a:endParaRPr lang="en-IN" dirty="0"/>
          </a:p>
        </p:txBody>
      </p:sp>
      <p:pic>
        <p:nvPicPr>
          <p:cNvPr id="7" name="Picture 6">
            <a:extLst>
              <a:ext uri="{FF2B5EF4-FFF2-40B4-BE49-F238E27FC236}">
                <a16:creationId xmlns:a16="http://schemas.microsoft.com/office/drawing/2014/main" id="{10F111C6-2FA2-268B-6099-FD28E43BA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2583" y="3506760"/>
            <a:ext cx="5488930" cy="2403845"/>
          </a:xfrm>
          <a:prstGeom prst="rect">
            <a:avLst/>
          </a:prstGeom>
        </p:spPr>
      </p:pic>
    </p:spTree>
    <p:extLst>
      <p:ext uri="{BB962C8B-B14F-4D97-AF65-F5344CB8AC3E}">
        <p14:creationId xmlns:p14="http://schemas.microsoft.com/office/powerpoint/2010/main" val="180075215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7F5F44-3016-5843-C3BE-168AD73A4D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1F20A3-B3D1-FB48-1160-9E624BA4ED65}"/>
              </a:ext>
            </a:extLst>
          </p:cNvPr>
          <p:cNvSpPr>
            <a:spLocks noGrp="1"/>
          </p:cNvSpPr>
          <p:nvPr>
            <p:ph type="sldNum" sz="quarter" idx="12"/>
          </p:nvPr>
        </p:nvSpPr>
        <p:spPr/>
        <p:txBody>
          <a:bodyPr/>
          <a:lstStyle/>
          <a:p>
            <a:fld id="{4A777409-9C5A-4B07-8E32-19F22F7D558C}" type="slidenum">
              <a:rPr lang="en-IN" smtClean="0"/>
              <a:t>250</a:t>
            </a:fld>
            <a:endParaRPr lang="en-IN" dirty="0"/>
          </a:p>
        </p:txBody>
      </p:sp>
      <p:sp>
        <p:nvSpPr>
          <p:cNvPr id="5" name="TextBox 4">
            <a:extLst>
              <a:ext uri="{FF2B5EF4-FFF2-40B4-BE49-F238E27FC236}">
                <a16:creationId xmlns:a16="http://schemas.microsoft.com/office/drawing/2014/main" id="{8284961C-38AE-DFC6-EDB8-F201CBD9C267}"/>
              </a:ext>
            </a:extLst>
          </p:cNvPr>
          <p:cNvSpPr txBox="1"/>
          <p:nvPr/>
        </p:nvSpPr>
        <p:spPr>
          <a:xfrm>
            <a:off x="989028" y="534674"/>
            <a:ext cx="10106319"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 Create the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9766E10-CA1B-1E10-A77E-6A317466DD69}"/>
              </a:ext>
            </a:extLst>
          </p:cNvPr>
          <p:cNvSpPr txBox="1"/>
          <p:nvPr/>
        </p:nvSpPr>
        <p:spPr>
          <a:xfrm>
            <a:off x="575035" y="934784"/>
            <a:ext cx="12041171" cy="5632311"/>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181048105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DDEB49-AF1F-F732-1FA5-7B8F16DFC04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FDA33B-AB0E-8C93-48CF-DCCFC4B48275}"/>
              </a:ext>
            </a:extLst>
          </p:cNvPr>
          <p:cNvSpPr>
            <a:spLocks noGrp="1"/>
          </p:cNvSpPr>
          <p:nvPr>
            <p:ph type="sldNum" sz="quarter" idx="12"/>
          </p:nvPr>
        </p:nvSpPr>
        <p:spPr/>
        <p:txBody>
          <a:bodyPr/>
          <a:lstStyle/>
          <a:p>
            <a:fld id="{4A777409-9C5A-4B07-8E32-19F22F7D558C}" type="slidenum">
              <a:rPr lang="en-IN" smtClean="0"/>
              <a:t>251</a:t>
            </a:fld>
            <a:endParaRPr lang="en-IN" dirty="0"/>
          </a:p>
        </p:txBody>
      </p:sp>
      <p:sp>
        <p:nvSpPr>
          <p:cNvPr id="5" name="TextBox 4">
            <a:extLst>
              <a:ext uri="{FF2B5EF4-FFF2-40B4-BE49-F238E27FC236}">
                <a16:creationId xmlns:a16="http://schemas.microsoft.com/office/drawing/2014/main" id="{0002247A-9F45-1B3D-3C8B-44435E27B241}"/>
              </a:ext>
            </a:extLst>
          </p:cNvPr>
          <p:cNvSpPr txBox="1"/>
          <p:nvPr/>
        </p:nvSpPr>
        <p:spPr>
          <a:xfrm>
            <a:off x="838200" y="514461"/>
            <a:ext cx="12104016" cy="5632311"/>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p:txBody>
      </p:sp>
    </p:spTree>
    <p:extLst>
      <p:ext uri="{BB962C8B-B14F-4D97-AF65-F5344CB8AC3E}">
        <p14:creationId xmlns:p14="http://schemas.microsoft.com/office/powerpoint/2010/main" val="234596531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94C494-4DDA-3DE1-5560-87D15041A8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155285-7CF3-BE8F-F30D-CACC2D6A003F}"/>
              </a:ext>
            </a:extLst>
          </p:cNvPr>
          <p:cNvSpPr>
            <a:spLocks noGrp="1"/>
          </p:cNvSpPr>
          <p:nvPr>
            <p:ph type="sldNum" sz="quarter" idx="12"/>
          </p:nvPr>
        </p:nvSpPr>
        <p:spPr/>
        <p:txBody>
          <a:bodyPr/>
          <a:lstStyle/>
          <a:p>
            <a:fld id="{4A777409-9C5A-4B07-8E32-19F22F7D558C}" type="slidenum">
              <a:rPr lang="en-IN" smtClean="0"/>
              <a:t>252</a:t>
            </a:fld>
            <a:endParaRPr lang="en-IN" dirty="0"/>
          </a:p>
        </p:txBody>
      </p:sp>
      <p:sp>
        <p:nvSpPr>
          <p:cNvPr id="5" name="TextBox 4">
            <a:extLst>
              <a:ext uri="{FF2B5EF4-FFF2-40B4-BE49-F238E27FC236}">
                <a16:creationId xmlns:a16="http://schemas.microsoft.com/office/drawing/2014/main" id="{58034366-DE25-AF3F-0594-99DBC6828721}"/>
              </a:ext>
            </a:extLst>
          </p:cNvPr>
          <p:cNvSpPr txBox="1"/>
          <p:nvPr/>
        </p:nvSpPr>
        <p:spPr>
          <a:xfrm>
            <a:off x="838200" y="783490"/>
            <a:ext cx="12097732" cy="5755422"/>
          </a:xfrm>
          <a:prstGeom prst="rect">
            <a:avLst/>
          </a:prstGeom>
          <a:noFill/>
        </p:spPr>
        <p:txBody>
          <a:bodyPr wrap="square">
            <a:spAutoFit/>
          </a:bodyPr>
          <a:lstStyle/>
          <a:p>
            <a:r>
              <a:rPr lang="en-IN" sz="1600" dirty="0"/>
              <a:t>@Override</a:t>
            </a:r>
          </a:p>
          <a:p>
            <a:r>
              <a:rPr lang="en-IN" sz="1600" dirty="0"/>
              <a:t>	public </a:t>
            </a:r>
            <a:r>
              <a:rPr lang="en-IN" sz="1600" dirty="0" err="1"/>
              <a:t>boolean</a:t>
            </a:r>
            <a:r>
              <a:rPr lang="en-IN" sz="1600" dirty="0"/>
              <a:t> equals(Object </a:t>
            </a:r>
            <a:r>
              <a:rPr lang="en-IN" sz="1600" dirty="0" err="1"/>
              <a:t>obj</a:t>
            </a:r>
            <a:r>
              <a:rPr lang="en-IN" sz="1600" dirty="0"/>
              <a:t>) {</a:t>
            </a:r>
          </a:p>
          <a:p>
            <a:r>
              <a:rPr lang="en-IN" sz="1600" dirty="0"/>
              <a:t>		if (this == </a:t>
            </a:r>
            <a:r>
              <a:rPr lang="en-IN" sz="1600" dirty="0" err="1"/>
              <a:t>obj</a:t>
            </a:r>
            <a:r>
              <a:rPr lang="en-IN" sz="1600" dirty="0"/>
              <a:t>)</a:t>
            </a:r>
          </a:p>
          <a:p>
            <a:r>
              <a:rPr lang="en-IN" sz="1600" dirty="0"/>
              <a:t>			return true;</a:t>
            </a:r>
          </a:p>
          <a:p>
            <a:r>
              <a:rPr lang="en-IN" sz="1600" dirty="0"/>
              <a:t>		if (</a:t>
            </a:r>
            <a:r>
              <a:rPr lang="en-IN" sz="1600" dirty="0" err="1"/>
              <a:t>obj</a:t>
            </a:r>
            <a:r>
              <a:rPr lang="en-IN" sz="1600" dirty="0"/>
              <a:t> == null)</a:t>
            </a:r>
          </a:p>
          <a:p>
            <a:r>
              <a:rPr lang="en-IN" sz="1600" dirty="0"/>
              <a:t>			return false;</a:t>
            </a:r>
          </a:p>
          <a:p>
            <a:r>
              <a:rPr lang="en-IN" sz="1600" dirty="0"/>
              <a:t>		if (</a:t>
            </a:r>
            <a:r>
              <a:rPr lang="en-IN" sz="1600" dirty="0" err="1"/>
              <a:t>getClass</a:t>
            </a:r>
            <a:r>
              <a:rPr lang="en-IN" sz="1600" dirty="0"/>
              <a:t>() != </a:t>
            </a:r>
            <a:r>
              <a:rPr lang="en-IN" sz="1600" dirty="0" err="1"/>
              <a:t>obj.getClass</a:t>
            </a:r>
            <a:r>
              <a:rPr lang="en-IN" sz="1600" dirty="0"/>
              <a:t>())</a:t>
            </a:r>
          </a:p>
          <a:p>
            <a:r>
              <a:rPr lang="en-IN" sz="1600" dirty="0"/>
              <a:t>			return false;</a:t>
            </a:r>
          </a:p>
          <a:p>
            <a:r>
              <a:rPr lang="en-IN" sz="1600" dirty="0"/>
              <a:t>		Customer other = (Customer) </a:t>
            </a:r>
            <a:r>
              <a:rPr lang="en-IN" sz="1600" dirty="0" err="1"/>
              <a:t>obj</a:t>
            </a:r>
            <a:r>
              <a:rPr lang="en-IN" sz="1600" dirty="0"/>
              <a:t>;</a:t>
            </a:r>
          </a:p>
          <a:p>
            <a:r>
              <a:rPr lang="en-IN" sz="1600" dirty="0"/>
              <a:t>		if (</a:t>
            </a:r>
            <a:r>
              <a:rPr lang="en-IN" sz="1600" dirty="0" err="1"/>
              <a:t>this.getCustomerId</a:t>
            </a:r>
            <a:r>
              <a:rPr lang="en-IN" sz="1600" dirty="0"/>
              <a:t>() == null) {</a:t>
            </a:r>
          </a:p>
          <a:p>
            <a:r>
              <a:rPr lang="en-IN" sz="1600" dirty="0"/>
              <a:t>			if (</a:t>
            </a:r>
            <a:r>
              <a:rPr lang="en-IN" sz="1600" dirty="0" err="1"/>
              <a:t>other.getCustomerId</a:t>
            </a:r>
            <a:r>
              <a:rPr lang="en-IN" sz="1600" dirty="0"/>
              <a:t>() != null)</a:t>
            </a:r>
          </a:p>
          <a:p>
            <a:r>
              <a:rPr lang="en-IN" sz="1600" dirty="0"/>
              <a:t>				return false;</a:t>
            </a:r>
          </a:p>
          <a:p>
            <a:r>
              <a:rPr lang="en-IN" sz="1600" dirty="0"/>
              <a:t>		} </a:t>
            </a:r>
          </a:p>
          <a:p>
            <a:r>
              <a:rPr lang="en-IN" sz="1600" dirty="0"/>
              <a:t>		else if (!</a:t>
            </a:r>
            <a:r>
              <a:rPr lang="en-IN" sz="1600" dirty="0" err="1"/>
              <a:t>this.getCustomerId</a:t>
            </a:r>
            <a:r>
              <a:rPr lang="en-IN" sz="1600" dirty="0"/>
              <a:t>().equals(</a:t>
            </a:r>
            <a:r>
              <a:rPr lang="en-IN" sz="1600" dirty="0" err="1"/>
              <a:t>other.getCustomerId</a:t>
            </a:r>
            <a:r>
              <a:rPr lang="en-IN" sz="1600" dirty="0"/>
              <a:t>()))</a:t>
            </a:r>
          </a:p>
          <a:p>
            <a:r>
              <a:rPr lang="en-IN" sz="1600" dirty="0"/>
              <a:t>			return false;</a:t>
            </a:r>
          </a:p>
          <a:p>
            <a:r>
              <a:rPr lang="en-IN" sz="1600" dirty="0"/>
              <a:t>		return true;</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a:t>
            </a:r>
            <a:r>
              <a:rPr lang="en-IN" sz="1600" dirty="0" err="1"/>
              <a:t>CustomerEntity</a:t>
            </a:r>
            <a:r>
              <a:rPr lang="en-IN" sz="1600" dirty="0"/>
              <a:t> [</a:t>
            </a:r>
            <a:r>
              <a:rPr lang="en-IN" sz="1600" dirty="0" err="1"/>
              <a:t>customerId</a:t>
            </a:r>
            <a:r>
              <a:rPr lang="en-IN" sz="1600" dirty="0"/>
              <a:t>=" + </a:t>
            </a:r>
            <a:r>
              <a:rPr lang="en-IN" sz="1600" dirty="0" err="1"/>
              <a:t>customerId</a:t>
            </a:r>
            <a:r>
              <a:rPr lang="en-IN" sz="1600" dirty="0"/>
              <a:t> + ", </a:t>
            </a:r>
            <a:r>
              <a:rPr lang="en-IN" sz="1600" dirty="0" err="1"/>
              <a:t>emailId</a:t>
            </a:r>
            <a:r>
              <a:rPr lang="en-IN" sz="1600" dirty="0"/>
              <a:t>=" + </a:t>
            </a:r>
            <a:r>
              <a:rPr lang="en-IN" sz="1600" dirty="0" err="1"/>
              <a:t>emailId</a:t>
            </a:r>
            <a:r>
              <a:rPr lang="en-IN" sz="1600" dirty="0"/>
              <a:t> + ", name=" + name + ", </a:t>
            </a:r>
            <a:r>
              <a:rPr lang="en-IN" sz="1600" dirty="0" err="1"/>
              <a:t>dateOfBirth</a:t>
            </a:r>
            <a:r>
              <a:rPr lang="en-IN" sz="1600" dirty="0"/>
              <a:t>="</a:t>
            </a:r>
          </a:p>
          <a:p>
            <a:r>
              <a:rPr lang="en-IN" sz="1600" dirty="0"/>
              <a:t>				+ </a:t>
            </a:r>
            <a:r>
              <a:rPr lang="en-IN" sz="1600" dirty="0" err="1"/>
              <a:t>dateOfBirth</a:t>
            </a:r>
            <a:r>
              <a:rPr lang="en-IN" sz="1600" dirty="0"/>
              <a:t> + "]";</a:t>
            </a:r>
          </a:p>
          <a:p>
            <a:r>
              <a:rPr lang="en-IN" sz="1600" dirty="0"/>
              <a:t>	}</a:t>
            </a:r>
          </a:p>
          <a:p>
            <a:r>
              <a:rPr lang="en-IN" sz="1600" dirty="0"/>
              <a:t>}</a:t>
            </a:r>
          </a:p>
        </p:txBody>
      </p:sp>
    </p:spTree>
    <p:extLst>
      <p:ext uri="{BB962C8B-B14F-4D97-AF65-F5344CB8AC3E}">
        <p14:creationId xmlns:p14="http://schemas.microsoft.com/office/powerpoint/2010/main" val="338428170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D4E069-5C00-A456-B116-85FA5192FBD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F38CA4-7E74-9C04-8C34-098C4529E484}"/>
              </a:ext>
            </a:extLst>
          </p:cNvPr>
          <p:cNvSpPr>
            <a:spLocks noGrp="1"/>
          </p:cNvSpPr>
          <p:nvPr>
            <p:ph type="sldNum" sz="quarter" idx="12"/>
          </p:nvPr>
        </p:nvSpPr>
        <p:spPr/>
        <p:txBody>
          <a:bodyPr/>
          <a:lstStyle/>
          <a:p>
            <a:fld id="{4A777409-9C5A-4B07-8E32-19F22F7D558C}" type="slidenum">
              <a:rPr lang="en-IN" smtClean="0"/>
              <a:t>253</a:t>
            </a:fld>
            <a:endParaRPr lang="en-IN" dirty="0"/>
          </a:p>
        </p:txBody>
      </p:sp>
      <p:sp>
        <p:nvSpPr>
          <p:cNvPr id="5" name="TextBox 4">
            <a:extLst>
              <a:ext uri="{FF2B5EF4-FFF2-40B4-BE49-F238E27FC236}">
                <a16:creationId xmlns:a16="http://schemas.microsoft.com/office/drawing/2014/main" id="{CEB4D952-08B7-978A-7D65-F3FE179F2AC8}"/>
              </a:ext>
            </a:extLst>
          </p:cNvPr>
          <p:cNvSpPr txBox="1"/>
          <p:nvPr/>
        </p:nvSpPr>
        <p:spPr>
          <a:xfrm>
            <a:off x="919113" y="638368"/>
            <a:ext cx="10251650"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 Create the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ABC3A2A-EDA3-BDFC-F89E-A61F3F1BCC61}"/>
              </a:ext>
            </a:extLst>
          </p:cNvPr>
          <p:cNvSpPr txBox="1"/>
          <p:nvPr/>
        </p:nvSpPr>
        <p:spPr>
          <a:xfrm>
            <a:off x="77771" y="1154712"/>
            <a:ext cx="11934334" cy="3970318"/>
          </a:xfrm>
          <a:prstGeom prst="rect">
            <a:avLst/>
          </a:prstGeom>
          <a:noFill/>
        </p:spPr>
        <p:txBody>
          <a:bodyPr wrap="square">
            <a:spAutoFit/>
          </a:bodyPr>
          <a:lstStyle/>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	Optional&lt;Customer&gt; </a:t>
            </a:r>
            <a:r>
              <a:rPr lang="en-IN" dirty="0" err="1"/>
              <a:t>findByEmailId</a:t>
            </a:r>
            <a:r>
              <a:rPr lang="en-IN" dirty="0"/>
              <a:t>(String </a:t>
            </a:r>
            <a:r>
              <a:rPr lang="en-IN" dirty="0" err="1"/>
              <a:t>emailId</a:t>
            </a:r>
            <a:r>
              <a:rPr lang="en-IN" dirty="0"/>
              <a:t>);</a:t>
            </a:r>
          </a:p>
          <a:p>
            <a:r>
              <a:rPr lang="en-IN" dirty="0"/>
              <a:t>	Optional&lt;Customer&gt; </a:t>
            </a:r>
            <a:r>
              <a:rPr lang="en-IN" dirty="0" err="1"/>
              <a:t>findByEmailIdAndName</a:t>
            </a:r>
            <a:r>
              <a:rPr lang="en-IN" dirty="0"/>
              <a:t>(String </a:t>
            </a:r>
            <a:r>
              <a:rPr lang="en-IN" dirty="0" err="1"/>
              <a:t>emailId</a:t>
            </a:r>
            <a:r>
              <a:rPr lang="en-IN" dirty="0"/>
              <a:t>, String name);</a:t>
            </a:r>
          </a:p>
          <a:p>
            <a:r>
              <a:rPr lang="en-IN" dirty="0"/>
              <a:t>	List&lt;Customer&gt; </a:t>
            </a:r>
            <a:r>
              <a:rPr lang="en-IN" dirty="0" err="1"/>
              <a:t>findByEmailIdOrName</a:t>
            </a:r>
            <a:r>
              <a:rPr lang="en-IN" dirty="0"/>
              <a:t>(String </a:t>
            </a:r>
            <a:r>
              <a:rPr lang="en-IN" dirty="0" err="1"/>
              <a:t>emailId</a:t>
            </a:r>
            <a:r>
              <a:rPr lang="en-IN" dirty="0"/>
              <a:t>, String name);</a:t>
            </a:r>
          </a:p>
          <a:p>
            <a:r>
              <a:rPr lang="en-IN" dirty="0"/>
              <a:t>	List&lt;Customer&gt; </a:t>
            </a:r>
            <a:r>
              <a:rPr lang="en-IN" dirty="0" err="1"/>
              <a:t>findByDateOfBirthBetween</a:t>
            </a:r>
            <a:r>
              <a:rPr lang="en-IN" dirty="0"/>
              <a:t>(</a:t>
            </a:r>
            <a:r>
              <a:rPr lang="en-IN" dirty="0" err="1"/>
              <a:t>LocalDate</a:t>
            </a:r>
            <a:r>
              <a:rPr lang="en-IN" dirty="0"/>
              <a:t> </a:t>
            </a:r>
            <a:r>
              <a:rPr lang="en-IN" dirty="0" err="1"/>
              <a:t>fromDate</a:t>
            </a:r>
            <a:r>
              <a:rPr lang="en-IN" dirty="0"/>
              <a:t>, </a:t>
            </a:r>
            <a:r>
              <a:rPr lang="en-IN" dirty="0" err="1"/>
              <a:t>LocalDate</a:t>
            </a:r>
            <a:r>
              <a:rPr lang="en-IN" dirty="0"/>
              <a:t> </a:t>
            </a:r>
            <a:r>
              <a:rPr lang="en-IN" dirty="0" err="1"/>
              <a:t>toDate</a:t>
            </a:r>
            <a:r>
              <a:rPr lang="en-IN" dirty="0"/>
              <a:t>);</a:t>
            </a:r>
          </a:p>
          <a:p>
            <a:r>
              <a:rPr lang="en-IN" dirty="0"/>
              <a:t>	List&lt;Customer&gt; </a:t>
            </a:r>
            <a:r>
              <a:rPr lang="en-IN" dirty="0" err="1"/>
              <a:t>findByDateOfBirthLessThan</a:t>
            </a:r>
            <a:r>
              <a:rPr lang="en-IN" dirty="0"/>
              <a:t>(</a:t>
            </a:r>
            <a:r>
              <a:rPr lang="en-IN" dirty="0" err="1"/>
              <a:t>LocalDate</a:t>
            </a:r>
            <a:r>
              <a:rPr lang="en-IN" dirty="0"/>
              <a:t> </a:t>
            </a:r>
            <a:r>
              <a:rPr lang="en-IN" dirty="0" err="1"/>
              <a:t>dateOfBirth</a:t>
            </a:r>
            <a:r>
              <a:rPr lang="en-IN" dirty="0"/>
              <a:t>);</a:t>
            </a:r>
          </a:p>
          <a:p>
            <a:r>
              <a:rPr lang="en-IN" dirty="0"/>
              <a:t>	List&lt;Customer&gt; </a:t>
            </a:r>
            <a:r>
              <a:rPr lang="en-IN" dirty="0" err="1"/>
              <a:t>findByDateOfBirthGreaterThan</a:t>
            </a:r>
            <a:r>
              <a:rPr lang="en-IN" dirty="0"/>
              <a:t>(</a:t>
            </a:r>
            <a:r>
              <a:rPr lang="en-IN" dirty="0" err="1"/>
              <a:t>LocalDate</a:t>
            </a:r>
            <a:r>
              <a:rPr lang="en-IN" dirty="0"/>
              <a:t> </a:t>
            </a:r>
            <a:r>
              <a:rPr lang="en-IN" dirty="0" err="1"/>
              <a:t>dateOfBirth</a:t>
            </a:r>
            <a:r>
              <a:rPr lang="en-IN" dirty="0"/>
              <a:t>);</a:t>
            </a:r>
          </a:p>
          <a:p>
            <a:r>
              <a:rPr lang="en-IN" dirty="0"/>
              <a:t>	List&lt;Customer&gt; </a:t>
            </a:r>
            <a:r>
              <a:rPr lang="en-IN" dirty="0" err="1"/>
              <a:t>findByDateOfBirthAfter</a:t>
            </a:r>
            <a:r>
              <a:rPr lang="en-IN" dirty="0"/>
              <a:t>(</a:t>
            </a:r>
            <a:r>
              <a:rPr lang="en-IN" dirty="0" err="1"/>
              <a:t>LocalDate</a:t>
            </a:r>
            <a:r>
              <a:rPr lang="en-IN" dirty="0"/>
              <a:t> </a:t>
            </a:r>
            <a:r>
              <a:rPr lang="en-IN" dirty="0" err="1"/>
              <a:t>dateOfBirth</a:t>
            </a:r>
            <a:r>
              <a:rPr lang="en-IN" dirty="0"/>
              <a:t>);</a:t>
            </a:r>
          </a:p>
          <a:p>
            <a:r>
              <a:rPr lang="en-IN" dirty="0"/>
              <a:t>	List&lt;Customer&gt; </a:t>
            </a:r>
            <a:r>
              <a:rPr lang="en-IN" dirty="0" err="1"/>
              <a:t>findByDateOfBirthBefore</a:t>
            </a:r>
            <a:r>
              <a:rPr lang="en-IN" dirty="0"/>
              <a:t>(</a:t>
            </a:r>
            <a:r>
              <a:rPr lang="en-IN" dirty="0" err="1"/>
              <a:t>LocalDate</a:t>
            </a:r>
            <a:r>
              <a:rPr lang="en-IN" dirty="0"/>
              <a:t> </a:t>
            </a:r>
            <a:r>
              <a:rPr lang="en-IN" dirty="0" err="1"/>
              <a:t>dateOfBirth</a:t>
            </a:r>
            <a:r>
              <a:rPr lang="en-IN" dirty="0"/>
              <a:t>);</a:t>
            </a:r>
          </a:p>
          <a:p>
            <a:r>
              <a:rPr lang="en-IN" dirty="0"/>
              <a:t>	List&lt;Customer&gt; </a:t>
            </a:r>
            <a:r>
              <a:rPr lang="en-IN" dirty="0" err="1"/>
              <a:t>findByEmailIdNull</a:t>
            </a:r>
            <a:r>
              <a:rPr lang="en-IN" dirty="0"/>
              <a:t>();</a:t>
            </a:r>
          </a:p>
          <a:p>
            <a:r>
              <a:rPr lang="en-IN" dirty="0"/>
              <a:t>	List&lt;Customer&gt; </a:t>
            </a:r>
            <a:r>
              <a:rPr lang="en-IN" dirty="0" err="1"/>
              <a:t>findByNameLike</a:t>
            </a:r>
            <a:r>
              <a:rPr lang="en-IN" dirty="0"/>
              <a:t>(String pattern);</a:t>
            </a:r>
          </a:p>
          <a:p>
            <a:r>
              <a:rPr lang="en-IN" dirty="0"/>
              <a:t>	List&lt;Customer&gt; </a:t>
            </a:r>
            <a:r>
              <a:rPr lang="en-IN" dirty="0" err="1"/>
              <a:t>findByNameOrderByDateOfBirth</a:t>
            </a:r>
            <a:r>
              <a:rPr lang="en-IN" dirty="0"/>
              <a:t>(String name);</a:t>
            </a:r>
          </a:p>
          <a:p>
            <a:r>
              <a:rPr lang="en-IN" dirty="0"/>
              <a:t>	List&lt;Customer&gt; </a:t>
            </a:r>
            <a:r>
              <a:rPr lang="en-IN" dirty="0" err="1"/>
              <a:t>findByNameOrderByDateOfBirthDesc</a:t>
            </a:r>
            <a:r>
              <a:rPr lang="en-IN" dirty="0"/>
              <a:t>(String name);</a:t>
            </a:r>
          </a:p>
          <a:p>
            <a:r>
              <a:rPr lang="en-IN" dirty="0"/>
              <a:t>}</a:t>
            </a:r>
          </a:p>
        </p:txBody>
      </p:sp>
      <p:sp>
        <p:nvSpPr>
          <p:cNvPr id="9" name="TextBox 8">
            <a:extLst>
              <a:ext uri="{FF2B5EF4-FFF2-40B4-BE49-F238E27FC236}">
                <a16:creationId xmlns:a16="http://schemas.microsoft.com/office/drawing/2014/main" id="{6C015913-0FCA-F175-217E-B38FB14E1C57}"/>
              </a:ext>
            </a:extLst>
          </p:cNvPr>
          <p:cNvSpPr txBox="1"/>
          <p:nvPr/>
        </p:nvSpPr>
        <p:spPr>
          <a:xfrm>
            <a:off x="919113" y="5455976"/>
            <a:ext cx="11005794"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05157818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3E5A22-F268-78C3-6F7B-B3549D1061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61C2A0-680F-43CB-BEE3-9601D4D807CD}"/>
              </a:ext>
            </a:extLst>
          </p:cNvPr>
          <p:cNvSpPr>
            <a:spLocks noGrp="1"/>
          </p:cNvSpPr>
          <p:nvPr>
            <p:ph type="sldNum" sz="quarter" idx="12"/>
          </p:nvPr>
        </p:nvSpPr>
        <p:spPr/>
        <p:txBody>
          <a:bodyPr/>
          <a:lstStyle/>
          <a:p>
            <a:fld id="{4A777409-9C5A-4B07-8E32-19F22F7D558C}" type="slidenum">
              <a:rPr lang="en-IN" smtClean="0"/>
              <a:t>254</a:t>
            </a:fld>
            <a:endParaRPr lang="en-IN" dirty="0"/>
          </a:p>
        </p:txBody>
      </p:sp>
      <p:sp>
        <p:nvSpPr>
          <p:cNvPr id="5" name="TextBox 4">
            <a:extLst>
              <a:ext uri="{FF2B5EF4-FFF2-40B4-BE49-F238E27FC236}">
                <a16:creationId xmlns:a16="http://schemas.microsoft.com/office/drawing/2014/main" id="{4874FDC7-E61D-4E8D-48E0-FE09F1E1D0E6}"/>
              </a:ext>
            </a:extLst>
          </p:cNvPr>
          <p:cNvSpPr txBox="1"/>
          <p:nvPr/>
        </p:nvSpPr>
        <p:spPr>
          <a:xfrm>
            <a:off x="235669" y="872654"/>
            <a:ext cx="11250105" cy="4247317"/>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findByEmailId</a:t>
            </a:r>
            <a:r>
              <a:rPr lang="en-IN" dirty="0"/>
              <a:t>(String </a:t>
            </a:r>
            <a:r>
              <a:rPr lang="en-IN" dirty="0" err="1"/>
              <a:t>emailId</a:t>
            </a:r>
            <a:r>
              <a:rPr lang="en-IN" dirty="0"/>
              <a:t>) throws </a:t>
            </a:r>
            <a:r>
              <a:rPr lang="en-IN" dirty="0" err="1"/>
              <a:t>hndBankException</a:t>
            </a:r>
            <a:r>
              <a:rPr lang="en-IN" dirty="0"/>
              <a:t>;</a:t>
            </a:r>
          </a:p>
          <a:p>
            <a:r>
              <a:rPr lang="en-IN" dirty="0"/>
              <a:t>	public </a:t>
            </a:r>
            <a:r>
              <a:rPr lang="en-IN" dirty="0" err="1"/>
              <a:t>CustomerDTO</a:t>
            </a:r>
            <a:r>
              <a:rPr lang="en-IN" dirty="0"/>
              <a:t> </a:t>
            </a:r>
            <a:r>
              <a:rPr lang="en-IN" dirty="0" err="1"/>
              <a:t>findByEmailIdAndName</a:t>
            </a:r>
            <a:r>
              <a:rPr lang="en-IN" dirty="0"/>
              <a:t>(String </a:t>
            </a:r>
            <a:r>
              <a:rPr lang="en-IN" dirty="0" err="1"/>
              <a:t>emailId</a:t>
            </a:r>
            <a:r>
              <a:rPr lang="en-IN" dirty="0"/>
              <a:t>, String name) throws </a:t>
            </a:r>
            <a:r>
              <a:rPr lang="en-IN" dirty="0" err="1"/>
              <a:t>hndBankException</a:t>
            </a:r>
            <a:r>
              <a:rPr lang="en-IN" dirty="0"/>
              <a:t>;</a:t>
            </a:r>
          </a:p>
          <a:p>
            <a:r>
              <a:rPr lang="en-IN" dirty="0"/>
              <a:t>	public List&lt;</a:t>
            </a:r>
            <a:r>
              <a:rPr lang="en-IN" dirty="0" err="1"/>
              <a:t>CustomerDTO</a:t>
            </a:r>
            <a:r>
              <a:rPr lang="en-IN" dirty="0"/>
              <a:t>&gt; </a:t>
            </a:r>
            <a:r>
              <a:rPr lang="en-IN" dirty="0" err="1"/>
              <a:t>findByEmailIdOrName</a:t>
            </a:r>
            <a:r>
              <a:rPr lang="en-IN" dirty="0"/>
              <a:t>(String </a:t>
            </a:r>
            <a:r>
              <a:rPr lang="en-IN" dirty="0" err="1"/>
              <a:t>emailId</a:t>
            </a:r>
            <a:r>
              <a:rPr lang="en-IN" dirty="0"/>
              <a:t>, String name) throws </a:t>
            </a:r>
            <a:r>
              <a:rPr lang="en-IN" dirty="0" err="1"/>
              <a:t>hndBankException</a:t>
            </a:r>
            <a:r>
              <a:rPr lang="en-IN" dirty="0"/>
              <a:t>;</a:t>
            </a:r>
          </a:p>
          <a:p>
            <a:r>
              <a:rPr lang="en-IN" dirty="0"/>
              <a:t>	public List&lt;</a:t>
            </a:r>
            <a:r>
              <a:rPr lang="en-IN" dirty="0" err="1"/>
              <a:t>CustomerDTO</a:t>
            </a:r>
            <a:r>
              <a:rPr lang="en-IN" dirty="0"/>
              <a:t>&gt; </a:t>
            </a:r>
            <a:r>
              <a:rPr lang="en-IN" dirty="0" err="1"/>
              <a:t>findByDateOfBirthBetween</a:t>
            </a:r>
            <a:r>
              <a:rPr lang="en-IN" dirty="0"/>
              <a:t>(</a:t>
            </a:r>
            <a:r>
              <a:rPr lang="en-IN" dirty="0" err="1"/>
              <a:t>LocalDate</a:t>
            </a:r>
            <a:r>
              <a:rPr lang="en-IN" dirty="0"/>
              <a:t> </a:t>
            </a:r>
            <a:r>
              <a:rPr lang="en-IN" dirty="0" err="1"/>
              <a:t>fromDate</a:t>
            </a:r>
            <a:r>
              <a:rPr lang="en-IN" dirty="0"/>
              <a:t>, </a:t>
            </a:r>
            <a:r>
              <a:rPr lang="en-IN" dirty="0" err="1"/>
              <a:t>LocalDate</a:t>
            </a:r>
            <a:r>
              <a:rPr lang="en-IN" dirty="0"/>
              <a:t> </a:t>
            </a:r>
            <a:r>
              <a:rPr lang="en-IN" dirty="0" err="1"/>
              <a:t>toDate</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findByDateOfBirthLessThan</a:t>
            </a:r>
            <a:r>
              <a:rPr lang="en-IN" dirty="0"/>
              <a:t>(</a:t>
            </a:r>
            <a:r>
              <a:rPr lang="en-IN" dirty="0" err="1"/>
              <a:t>LocalDate</a:t>
            </a:r>
            <a:r>
              <a:rPr lang="en-IN" dirty="0"/>
              <a:t> </a:t>
            </a:r>
            <a:r>
              <a:rPr lang="en-IN" dirty="0" err="1"/>
              <a:t>dateOfBirth</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findByDateOfBirthGreaterThan</a:t>
            </a:r>
            <a:r>
              <a:rPr lang="en-IN" dirty="0"/>
              <a:t>(</a:t>
            </a:r>
            <a:r>
              <a:rPr lang="en-IN" dirty="0" err="1"/>
              <a:t>LocalDate</a:t>
            </a:r>
            <a:r>
              <a:rPr lang="en-IN" dirty="0"/>
              <a:t> </a:t>
            </a:r>
            <a:r>
              <a:rPr lang="en-IN" dirty="0" err="1"/>
              <a:t>dateOfBirth</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findByDateOfBirthAfter</a:t>
            </a:r>
            <a:r>
              <a:rPr lang="en-IN" dirty="0"/>
              <a:t>(</a:t>
            </a:r>
            <a:r>
              <a:rPr lang="en-IN" dirty="0" err="1"/>
              <a:t>LocalDate</a:t>
            </a:r>
            <a:r>
              <a:rPr lang="en-IN" dirty="0"/>
              <a:t> </a:t>
            </a:r>
            <a:r>
              <a:rPr lang="en-IN" dirty="0" err="1"/>
              <a:t>dateOfBirth</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findByDateOfBirthBefore</a:t>
            </a:r>
            <a:r>
              <a:rPr lang="en-IN" dirty="0"/>
              <a:t>(</a:t>
            </a:r>
            <a:r>
              <a:rPr lang="en-IN" dirty="0" err="1"/>
              <a:t>LocalDate</a:t>
            </a:r>
            <a:r>
              <a:rPr lang="en-IN" dirty="0"/>
              <a:t> </a:t>
            </a:r>
            <a:r>
              <a:rPr lang="en-IN" dirty="0" err="1"/>
              <a:t>dateOfBirth</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findByEmailIdNull</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findByNameLike</a:t>
            </a:r>
            <a:r>
              <a:rPr lang="en-IN" dirty="0"/>
              <a:t>(String pattern) throws </a:t>
            </a:r>
            <a:r>
              <a:rPr lang="en-IN" dirty="0" err="1"/>
              <a:t>hndBankException</a:t>
            </a:r>
            <a:r>
              <a:rPr lang="en-IN" dirty="0"/>
              <a:t>;</a:t>
            </a:r>
          </a:p>
          <a:p>
            <a:r>
              <a:rPr lang="en-IN" dirty="0"/>
              <a:t>	public List&lt;</a:t>
            </a:r>
            <a:r>
              <a:rPr lang="en-IN" dirty="0" err="1"/>
              <a:t>CustomerDTO</a:t>
            </a:r>
            <a:r>
              <a:rPr lang="en-IN" dirty="0"/>
              <a:t>&gt; </a:t>
            </a:r>
            <a:r>
              <a:rPr lang="en-IN" dirty="0" err="1"/>
              <a:t>findByNameOrderByDateOfBirth</a:t>
            </a:r>
            <a:r>
              <a:rPr lang="en-IN" dirty="0"/>
              <a:t>(String name) throws </a:t>
            </a:r>
            <a:r>
              <a:rPr lang="en-IN" dirty="0" err="1"/>
              <a:t>hndBankException</a:t>
            </a:r>
            <a:r>
              <a:rPr lang="en-IN" dirty="0"/>
              <a:t>;</a:t>
            </a:r>
          </a:p>
          <a:p>
            <a:r>
              <a:rPr lang="en-IN" dirty="0"/>
              <a:t>	public List&lt;</a:t>
            </a:r>
            <a:r>
              <a:rPr lang="en-IN" dirty="0" err="1"/>
              <a:t>CustomerDTO</a:t>
            </a:r>
            <a:r>
              <a:rPr lang="en-IN" dirty="0"/>
              <a:t>&gt; </a:t>
            </a:r>
            <a:r>
              <a:rPr lang="en-IN" dirty="0" err="1"/>
              <a:t>findByNameOrderByDateOfBirthDesc</a:t>
            </a:r>
            <a:r>
              <a:rPr lang="en-IN" dirty="0"/>
              <a:t>(String name) throws </a:t>
            </a:r>
            <a:r>
              <a:rPr lang="en-IN" dirty="0" err="1"/>
              <a:t>hndBankException</a:t>
            </a:r>
            <a:r>
              <a:rPr lang="en-IN" dirty="0"/>
              <a:t>;</a:t>
            </a:r>
          </a:p>
          <a:p>
            <a:r>
              <a:rPr lang="en-IN" dirty="0"/>
              <a:t>}</a:t>
            </a:r>
          </a:p>
        </p:txBody>
      </p:sp>
      <p:sp>
        <p:nvSpPr>
          <p:cNvPr id="7" name="TextBox 6">
            <a:extLst>
              <a:ext uri="{FF2B5EF4-FFF2-40B4-BE49-F238E27FC236}">
                <a16:creationId xmlns:a16="http://schemas.microsoft.com/office/drawing/2014/main" id="{6ECDCC15-6060-D0CD-DFC7-9DB364B43ABB}"/>
              </a:ext>
            </a:extLst>
          </p:cNvPr>
          <p:cNvSpPr txBox="1"/>
          <p:nvPr/>
        </p:nvSpPr>
        <p:spPr>
          <a:xfrm>
            <a:off x="117835" y="5339015"/>
            <a:ext cx="11712804" cy="400110"/>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 Create the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04180019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8061A8-3492-ADCC-A93B-A9F7D8F33E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AF920C-C2D7-BCFF-EB23-CE040594ED22}"/>
              </a:ext>
            </a:extLst>
          </p:cNvPr>
          <p:cNvSpPr>
            <a:spLocks noGrp="1"/>
          </p:cNvSpPr>
          <p:nvPr>
            <p:ph type="sldNum" sz="quarter" idx="12"/>
          </p:nvPr>
        </p:nvSpPr>
        <p:spPr/>
        <p:txBody>
          <a:bodyPr/>
          <a:lstStyle/>
          <a:p>
            <a:fld id="{4A777409-9C5A-4B07-8E32-19F22F7D558C}" type="slidenum">
              <a:rPr lang="en-IN" smtClean="0"/>
              <a:t>255</a:t>
            </a:fld>
            <a:endParaRPr lang="en-IN" dirty="0"/>
          </a:p>
        </p:txBody>
      </p:sp>
      <p:sp>
        <p:nvSpPr>
          <p:cNvPr id="5" name="TextBox 4">
            <a:extLst>
              <a:ext uri="{FF2B5EF4-FFF2-40B4-BE49-F238E27FC236}">
                <a16:creationId xmlns:a16="http://schemas.microsoft.com/office/drawing/2014/main" id="{EC7CD939-BEDD-D3A2-5411-A1A5C97F79DA}"/>
              </a:ext>
            </a:extLst>
          </p:cNvPr>
          <p:cNvSpPr txBox="1"/>
          <p:nvPr/>
        </p:nvSpPr>
        <p:spPr>
          <a:xfrm>
            <a:off x="838200" y="506368"/>
            <a:ext cx="11085922" cy="6740307"/>
          </a:xfrm>
          <a:prstGeom prst="rect">
            <a:avLst/>
          </a:prstGeom>
          <a:noFill/>
        </p:spPr>
        <p:txBody>
          <a:bodyPr wrap="square">
            <a:spAutoFit/>
          </a:bodyPr>
          <a:lstStyle/>
          <a:p>
            <a:r>
              <a:rPr lang="en-IN" dirty="0"/>
              <a:t>@Service(value = "</a:t>
            </a:r>
            <a:r>
              <a:rPr lang="en-IN" dirty="0" err="1"/>
              <a:t>customerService</a:t>
            </a:r>
            <a:r>
              <a:rPr lang="en-IN" dirty="0"/>
              <a:t>")</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public </a:t>
            </a:r>
            <a:r>
              <a:rPr lang="en-IN" dirty="0" err="1"/>
              <a:t>CustomerDTO</a:t>
            </a:r>
            <a:r>
              <a:rPr lang="en-IN" dirty="0"/>
              <a:t> </a:t>
            </a:r>
            <a:r>
              <a:rPr lang="en-IN" dirty="0" err="1"/>
              <a:t>findByEmailId</a:t>
            </a:r>
            <a:r>
              <a:rPr lang="en-IN" dirty="0"/>
              <a:t>(String </a:t>
            </a:r>
            <a:r>
              <a:rPr lang="en-IN" dirty="0" err="1"/>
              <a:t>emailId</a:t>
            </a:r>
            <a:r>
              <a:rPr lang="en-IN" dirty="0"/>
              <a:t>) throws </a:t>
            </a:r>
            <a:r>
              <a:rPr lang="en-IN" dirty="0" err="1"/>
              <a:t>hndBankException</a:t>
            </a:r>
            <a:r>
              <a:rPr lang="en-IN" dirty="0"/>
              <a:t> {</a:t>
            </a:r>
          </a:p>
          <a:p>
            <a:r>
              <a:rPr lang="en-IN" dirty="0"/>
              <a:t>		Optional&lt;Customer&gt; optional = </a:t>
            </a:r>
            <a:r>
              <a:rPr lang="en-IN" dirty="0" err="1"/>
              <a:t>customerRepository.findByEmailId</a:t>
            </a:r>
            <a:r>
              <a:rPr lang="en-IN" dirty="0"/>
              <a:t>(</a:t>
            </a:r>
            <a:r>
              <a:rPr lang="en-IN" dirty="0" err="1"/>
              <a:t>emailId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Service.CUSTOMER_UNAVAILABLE</a:t>
            </a:r>
            <a:r>
              <a:rPr lang="en-IN" dirty="0"/>
              <a:t>"));</a:t>
            </a:r>
          </a:p>
          <a:p>
            <a:r>
              <a:rPr lang="en-IN" dirty="0"/>
              <a: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return </a:t>
            </a:r>
            <a:r>
              <a:rPr lang="en-IN" dirty="0" err="1"/>
              <a:t>customerDTO</a:t>
            </a:r>
            <a:r>
              <a:rPr lang="en-IN" dirty="0"/>
              <a:t>;</a:t>
            </a:r>
          </a:p>
          <a:p>
            <a:r>
              <a:rPr lang="en-IN" dirty="0"/>
              <a:t>		</a:t>
            </a:r>
          </a:p>
          <a:p>
            <a:r>
              <a:rPr lang="en-IN" dirty="0"/>
              <a:t>	}</a:t>
            </a:r>
          </a:p>
          <a:p>
            <a:r>
              <a:rPr lang="en-IN" dirty="0"/>
              <a:t>	@Override</a:t>
            </a:r>
          </a:p>
          <a:p>
            <a:r>
              <a:rPr lang="en-IN" dirty="0"/>
              <a:t>	public </a:t>
            </a:r>
            <a:r>
              <a:rPr lang="en-IN" dirty="0" err="1"/>
              <a:t>CustomerDTO</a:t>
            </a:r>
            <a:r>
              <a:rPr lang="en-IN" dirty="0"/>
              <a:t> </a:t>
            </a:r>
            <a:r>
              <a:rPr lang="en-IN" dirty="0" err="1"/>
              <a:t>findByEmailIdAndName</a:t>
            </a:r>
            <a:r>
              <a:rPr lang="en-IN" dirty="0"/>
              <a:t>(String </a:t>
            </a:r>
            <a:r>
              <a:rPr lang="en-IN" dirty="0" err="1"/>
              <a:t>emailId</a:t>
            </a:r>
            <a:r>
              <a:rPr lang="en-IN" dirty="0"/>
              <a:t>, String name) throws </a:t>
            </a:r>
            <a:r>
              <a:rPr lang="en-IN" dirty="0" err="1"/>
              <a:t>hndBankException</a:t>
            </a:r>
            <a:r>
              <a:rPr lang="en-IN" dirty="0"/>
              <a:t> {</a:t>
            </a:r>
          </a:p>
          <a:p>
            <a:r>
              <a:rPr lang="en-IN" dirty="0"/>
              <a:t>		Optional&lt;Customer&gt; optional = </a:t>
            </a:r>
            <a:r>
              <a:rPr lang="en-IN" dirty="0" err="1"/>
              <a:t>customerRepository.findByEmailIdAndName</a:t>
            </a:r>
            <a:r>
              <a:rPr lang="en-IN" dirty="0"/>
              <a:t>(</a:t>
            </a:r>
            <a:r>
              <a:rPr lang="en-IN" dirty="0" err="1"/>
              <a:t>emailId</a:t>
            </a:r>
            <a:r>
              <a:rPr lang="en-IN" dirty="0"/>
              <a:t>, name);</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Service.CUSTOMER_UNAVAILABLE</a:t>
            </a:r>
            <a:r>
              <a:rPr lang="en-IN" dirty="0"/>
              <a:t>"));</a:t>
            </a:r>
          </a:p>
          <a:p>
            <a:r>
              <a:rPr lang="en-IN" dirty="0"/>
              <a:t>		</a:t>
            </a:r>
          </a:p>
          <a:p>
            <a:r>
              <a:rPr lang="en-IN" dirty="0"/>
              <a:t>		</a:t>
            </a:r>
          </a:p>
        </p:txBody>
      </p:sp>
    </p:spTree>
    <p:extLst>
      <p:ext uri="{BB962C8B-B14F-4D97-AF65-F5344CB8AC3E}">
        <p14:creationId xmlns:p14="http://schemas.microsoft.com/office/powerpoint/2010/main" val="26676602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B7582F-A0ED-0152-B08A-DF2777B292E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F5037A6-2DED-86F7-DAEB-C4B75EE84AA8}"/>
              </a:ext>
            </a:extLst>
          </p:cNvPr>
          <p:cNvSpPr>
            <a:spLocks noGrp="1"/>
          </p:cNvSpPr>
          <p:nvPr>
            <p:ph type="sldNum" sz="quarter" idx="12"/>
          </p:nvPr>
        </p:nvSpPr>
        <p:spPr/>
        <p:txBody>
          <a:bodyPr/>
          <a:lstStyle/>
          <a:p>
            <a:fld id="{4A777409-9C5A-4B07-8E32-19F22F7D558C}" type="slidenum">
              <a:rPr lang="en-IN" smtClean="0"/>
              <a:t>256</a:t>
            </a:fld>
            <a:endParaRPr lang="en-IN" dirty="0"/>
          </a:p>
        </p:txBody>
      </p:sp>
      <p:sp>
        <p:nvSpPr>
          <p:cNvPr id="5" name="TextBox 4">
            <a:extLst>
              <a:ext uri="{FF2B5EF4-FFF2-40B4-BE49-F238E27FC236}">
                <a16:creationId xmlns:a16="http://schemas.microsoft.com/office/drawing/2014/main" id="{642B1CFD-FFE1-BD09-3D16-729AE8A2B6FB}"/>
              </a:ext>
            </a:extLst>
          </p:cNvPr>
          <p:cNvSpPr txBox="1"/>
          <p:nvPr/>
        </p:nvSpPr>
        <p:spPr>
          <a:xfrm>
            <a:off x="889262" y="471341"/>
            <a:ext cx="11302738" cy="6740307"/>
          </a:xfrm>
          <a:prstGeom prst="rect">
            <a:avLst/>
          </a:prstGeom>
          <a:noFill/>
        </p:spPr>
        <p:txBody>
          <a:bodyPr wrap="square">
            <a:spAutoFit/>
          </a:bodyPr>
          <a:lstStyle/>
          <a:p>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return </a:t>
            </a:r>
            <a:r>
              <a:rPr lang="en-IN" dirty="0" err="1"/>
              <a:t>customerDTO</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findByEmailIdOrName</a:t>
            </a:r>
            <a:r>
              <a:rPr lang="en-IN" dirty="0"/>
              <a:t>(String </a:t>
            </a:r>
            <a:r>
              <a:rPr lang="en-IN" dirty="0" err="1"/>
              <a:t>emailId</a:t>
            </a:r>
            <a:r>
              <a:rPr lang="en-IN" dirty="0"/>
              <a:t>, String name) throws </a:t>
            </a:r>
            <a:r>
              <a:rPr lang="en-IN" dirty="0" err="1"/>
              <a:t>hndBankException</a:t>
            </a:r>
            <a:r>
              <a:rPr lang="en-IN" dirty="0"/>
              <a:t> {</a:t>
            </a:r>
          </a:p>
          <a:p>
            <a:r>
              <a:rPr lang="en-IN" dirty="0"/>
              <a:t>		List&lt;Customer&gt; customers = </a:t>
            </a:r>
            <a:r>
              <a:rPr lang="en-IN" dirty="0" err="1"/>
              <a:t>customerRepository.findByEmailIdOrName</a:t>
            </a:r>
            <a:r>
              <a:rPr lang="en-IN" dirty="0"/>
              <a:t>(</a:t>
            </a:r>
            <a:r>
              <a:rPr lang="en-IN" dirty="0" err="1"/>
              <a:t>emailId</a:t>
            </a:r>
            <a:r>
              <a:rPr lang="en-IN" dirty="0"/>
              <a:t>, name);</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a:t>
            </a:r>
          </a:p>
        </p:txBody>
      </p:sp>
    </p:spTree>
    <p:extLst>
      <p:ext uri="{BB962C8B-B14F-4D97-AF65-F5344CB8AC3E}">
        <p14:creationId xmlns:p14="http://schemas.microsoft.com/office/powerpoint/2010/main" val="254703442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659DA0-BD21-52C7-534E-4D207B8F77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71B46D-10DB-090B-C7DF-B20F07EF9200}"/>
              </a:ext>
            </a:extLst>
          </p:cNvPr>
          <p:cNvSpPr>
            <a:spLocks noGrp="1"/>
          </p:cNvSpPr>
          <p:nvPr>
            <p:ph type="sldNum" sz="quarter" idx="12"/>
          </p:nvPr>
        </p:nvSpPr>
        <p:spPr/>
        <p:txBody>
          <a:bodyPr/>
          <a:lstStyle/>
          <a:p>
            <a:fld id="{4A777409-9C5A-4B07-8E32-19F22F7D558C}" type="slidenum">
              <a:rPr lang="en-IN" smtClean="0"/>
              <a:t>257</a:t>
            </a:fld>
            <a:endParaRPr lang="en-IN" dirty="0"/>
          </a:p>
        </p:txBody>
      </p:sp>
      <p:sp>
        <p:nvSpPr>
          <p:cNvPr id="5" name="TextBox 4">
            <a:extLst>
              <a:ext uri="{FF2B5EF4-FFF2-40B4-BE49-F238E27FC236}">
                <a16:creationId xmlns:a16="http://schemas.microsoft.com/office/drawing/2014/main" id="{EA95A208-F5DC-599F-7203-930968648EA8}"/>
              </a:ext>
            </a:extLst>
          </p:cNvPr>
          <p:cNvSpPr txBox="1"/>
          <p:nvPr/>
        </p:nvSpPr>
        <p:spPr>
          <a:xfrm>
            <a:off x="838200" y="500405"/>
            <a:ext cx="11108703" cy="6186309"/>
          </a:xfrm>
          <a:prstGeom prst="rect">
            <a:avLst/>
          </a:prstGeom>
          <a:noFill/>
        </p:spPr>
        <p:txBody>
          <a:bodyPr wrap="square">
            <a:spAutoFit/>
          </a:bodyPr>
          <a:lstStyle/>
          <a:p>
            <a:r>
              <a:rPr lang="en-IN" dirty="0"/>
              <a:t>@Override</a:t>
            </a:r>
          </a:p>
          <a:p>
            <a:r>
              <a:rPr lang="en-IN" dirty="0"/>
              <a:t>	public List&lt;</a:t>
            </a:r>
            <a:r>
              <a:rPr lang="en-IN" dirty="0" err="1"/>
              <a:t>CustomerDTO</a:t>
            </a:r>
            <a:r>
              <a:rPr lang="en-IN" dirty="0"/>
              <a:t>&gt; </a:t>
            </a:r>
            <a:r>
              <a:rPr lang="en-IN" dirty="0" err="1"/>
              <a:t>findByDateOfBirthBetween</a:t>
            </a:r>
            <a:r>
              <a:rPr lang="en-IN" dirty="0"/>
              <a:t>(</a:t>
            </a:r>
            <a:r>
              <a:rPr lang="en-IN" dirty="0" err="1"/>
              <a:t>LocalDate</a:t>
            </a:r>
            <a:r>
              <a:rPr lang="en-IN" dirty="0"/>
              <a:t> </a:t>
            </a:r>
            <a:r>
              <a:rPr lang="en-IN" dirty="0" err="1"/>
              <a:t>fromDate</a:t>
            </a:r>
            <a:r>
              <a:rPr lang="en-IN" dirty="0"/>
              <a:t>, </a:t>
            </a:r>
            <a:r>
              <a:rPr lang="en-IN" dirty="0" err="1"/>
              <a:t>LocalDate</a:t>
            </a:r>
            <a:r>
              <a:rPr lang="en-IN" dirty="0"/>
              <a:t> </a:t>
            </a:r>
            <a:r>
              <a:rPr lang="en-IN" dirty="0" err="1"/>
              <a:t>toDate</a:t>
            </a:r>
            <a:r>
              <a:rPr lang="en-IN" dirty="0"/>
              <a:t>) throws </a:t>
            </a:r>
            <a:r>
              <a:rPr lang="en-IN" dirty="0" err="1"/>
              <a:t>hndBankException</a:t>
            </a:r>
            <a:r>
              <a:rPr lang="en-IN" dirty="0"/>
              <a:t> {</a:t>
            </a:r>
          </a:p>
          <a:p>
            <a:r>
              <a:rPr lang="en-IN" dirty="0"/>
              <a:t>		List&lt;Customer&gt; customers = </a:t>
            </a:r>
            <a:r>
              <a:rPr lang="en-IN" dirty="0" err="1"/>
              <a:t>customerRepository.findByDateOfBirthBetween</a:t>
            </a:r>
            <a:r>
              <a:rPr lang="en-IN" dirty="0"/>
              <a:t>(</a:t>
            </a:r>
            <a:r>
              <a:rPr lang="en-IN" dirty="0" err="1"/>
              <a:t>fromDate</a:t>
            </a:r>
            <a:r>
              <a:rPr lang="en-IN" dirty="0"/>
              <a:t>, </a:t>
            </a:r>
            <a:r>
              <a:rPr lang="en-IN" dirty="0" err="1"/>
              <a:t>toDate</a:t>
            </a:r>
            <a:r>
              <a:rPr lang="en-IN" dirty="0"/>
              <a:t>);</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findByDateOfBirthLessThan</a:t>
            </a:r>
            <a:r>
              <a:rPr lang="en-IN" dirty="0"/>
              <a:t>(</a:t>
            </a:r>
            <a:r>
              <a:rPr lang="en-IN" dirty="0" err="1"/>
              <a:t>LocalDate</a:t>
            </a:r>
            <a:r>
              <a:rPr lang="en-IN" dirty="0"/>
              <a:t> </a:t>
            </a:r>
            <a:r>
              <a:rPr lang="en-IN" dirty="0" err="1"/>
              <a:t>dateOfBirth</a:t>
            </a:r>
            <a:r>
              <a:rPr lang="en-IN" dirty="0"/>
              <a:t>) throws </a:t>
            </a:r>
            <a:r>
              <a:rPr lang="en-IN" dirty="0" err="1"/>
              <a:t>hndBankException</a:t>
            </a:r>
            <a:r>
              <a:rPr lang="en-IN" dirty="0"/>
              <a:t> {</a:t>
            </a:r>
          </a:p>
          <a:p>
            <a:r>
              <a:rPr lang="en-IN" dirty="0"/>
              <a:t>		List&lt;Customer&gt; customers = </a:t>
            </a:r>
            <a:r>
              <a:rPr lang="en-IN" dirty="0" err="1"/>
              <a:t>customerRepository.findByDateOfBirthLessThan</a:t>
            </a:r>
            <a:r>
              <a:rPr lang="en-IN" dirty="0"/>
              <a:t>(</a:t>
            </a:r>
            <a:r>
              <a:rPr lang="en-IN" dirty="0" err="1"/>
              <a:t>dateOfBirth</a:t>
            </a:r>
            <a:r>
              <a:rPr lang="en-IN" dirty="0"/>
              <a:t>);</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a:t>
            </a:r>
          </a:p>
        </p:txBody>
      </p:sp>
    </p:spTree>
    <p:extLst>
      <p:ext uri="{BB962C8B-B14F-4D97-AF65-F5344CB8AC3E}">
        <p14:creationId xmlns:p14="http://schemas.microsoft.com/office/powerpoint/2010/main" val="55136210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F4CE46-6F8A-0AF2-6069-543EEFE9F5A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622C44D-645B-1756-D07F-C854AA7A8348}"/>
              </a:ext>
            </a:extLst>
          </p:cNvPr>
          <p:cNvSpPr>
            <a:spLocks noGrp="1"/>
          </p:cNvSpPr>
          <p:nvPr>
            <p:ph type="sldNum" sz="quarter" idx="12"/>
          </p:nvPr>
        </p:nvSpPr>
        <p:spPr/>
        <p:txBody>
          <a:bodyPr/>
          <a:lstStyle/>
          <a:p>
            <a:fld id="{4A777409-9C5A-4B07-8E32-19F22F7D558C}" type="slidenum">
              <a:rPr lang="en-IN" smtClean="0"/>
              <a:t>258</a:t>
            </a:fld>
            <a:endParaRPr lang="en-IN" dirty="0"/>
          </a:p>
        </p:txBody>
      </p:sp>
      <p:sp>
        <p:nvSpPr>
          <p:cNvPr id="5" name="TextBox 4">
            <a:extLst>
              <a:ext uri="{FF2B5EF4-FFF2-40B4-BE49-F238E27FC236}">
                <a16:creationId xmlns:a16="http://schemas.microsoft.com/office/drawing/2014/main" id="{B3F0F127-0554-168C-AB3F-9E054635ACEA}"/>
              </a:ext>
            </a:extLst>
          </p:cNvPr>
          <p:cNvSpPr txBox="1"/>
          <p:nvPr/>
        </p:nvSpPr>
        <p:spPr>
          <a:xfrm>
            <a:off x="970175" y="503227"/>
            <a:ext cx="10793691" cy="5632311"/>
          </a:xfrm>
          <a:prstGeom prst="rect">
            <a:avLst/>
          </a:prstGeom>
          <a:noFill/>
        </p:spPr>
        <p:txBody>
          <a:bodyPr wrap="square">
            <a:spAutoFit/>
          </a:bodyPr>
          <a:lstStyle/>
          <a:p>
            <a:r>
              <a:rPr lang="en-IN" dirty="0"/>
              <a:t>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findByDateOfBirthGreaterThan</a:t>
            </a:r>
            <a:r>
              <a:rPr lang="en-IN" dirty="0"/>
              <a:t>(</a:t>
            </a:r>
            <a:r>
              <a:rPr lang="en-IN" dirty="0" err="1"/>
              <a:t>LocalDate</a:t>
            </a:r>
            <a:r>
              <a:rPr lang="en-IN" dirty="0"/>
              <a:t> </a:t>
            </a:r>
            <a:r>
              <a:rPr lang="en-IN" dirty="0" err="1"/>
              <a:t>dateOfBirth</a:t>
            </a:r>
            <a:r>
              <a:rPr lang="en-IN" dirty="0"/>
              <a:t>) throws </a:t>
            </a:r>
            <a:r>
              <a:rPr lang="en-IN" dirty="0" err="1"/>
              <a:t>hndBankException</a:t>
            </a:r>
            <a:r>
              <a:rPr lang="en-IN" dirty="0"/>
              <a:t> {</a:t>
            </a:r>
          </a:p>
          <a:p>
            <a:r>
              <a:rPr lang="en-IN" dirty="0"/>
              <a:t>		List&lt;Customer&gt; customers = </a:t>
            </a:r>
            <a:r>
              <a:rPr lang="en-IN" dirty="0" err="1"/>
              <a:t>customerRepository.findByDateOfBirthGreaterThan</a:t>
            </a:r>
            <a:r>
              <a:rPr lang="en-IN" dirty="0"/>
              <a:t>(</a:t>
            </a:r>
            <a:r>
              <a:rPr lang="en-IN" dirty="0" err="1"/>
              <a:t>dateOfBirth</a:t>
            </a:r>
            <a:r>
              <a:rPr lang="en-IN" dirty="0"/>
              <a:t>);</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p>
        </p:txBody>
      </p:sp>
    </p:spTree>
    <p:extLst>
      <p:ext uri="{BB962C8B-B14F-4D97-AF65-F5344CB8AC3E}">
        <p14:creationId xmlns:p14="http://schemas.microsoft.com/office/powerpoint/2010/main" val="271462460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928DAA-E6B9-DFBB-79B0-664AAE6D76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ED5D78C-97A1-57B6-3060-77313224B85A}"/>
              </a:ext>
            </a:extLst>
          </p:cNvPr>
          <p:cNvSpPr>
            <a:spLocks noGrp="1"/>
          </p:cNvSpPr>
          <p:nvPr>
            <p:ph type="sldNum" sz="quarter" idx="12"/>
          </p:nvPr>
        </p:nvSpPr>
        <p:spPr/>
        <p:txBody>
          <a:bodyPr/>
          <a:lstStyle/>
          <a:p>
            <a:fld id="{4A777409-9C5A-4B07-8E32-19F22F7D558C}" type="slidenum">
              <a:rPr lang="en-IN" smtClean="0"/>
              <a:t>259</a:t>
            </a:fld>
            <a:endParaRPr lang="en-IN" dirty="0"/>
          </a:p>
        </p:txBody>
      </p:sp>
      <p:sp>
        <p:nvSpPr>
          <p:cNvPr id="5" name="TextBox 4">
            <a:extLst>
              <a:ext uri="{FF2B5EF4-FFF2-40B4-BE49-F238E27FC236}">
                <a16:creationId xmlns:a16="http://schemas.microsoft.com/office/drawing/2014/main" id="{67037423-435F-8F50-EDF8-247E179C722B}"/>
              </a:ext>
            </a:extLst>
          </p:cNvPr>
          <p:cNvSpPr txBox="1"/>
          <p:nvPr/>
        </p:nvSpPr>
        <p:spPr>
          <a:xfrm>
            <a:off x="838200" y="377698"/>
            <a:ext cx="11689237" cy="7017306"/>
          </a:xfrm>
          <a:prstGeom prst="rect">
            <a:avLst/>
          </a:prstGeom>
          <a:noFill/>
        </p:spPr>
        <p:txBody>
          <a:bodyPr wrap="square">
            <a:spAutoFit/>
          </a:bodyPr>
          <a:lstStyle/>
          <a:p>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findByDateOfBirthAfter</a:t>
            </a:r>
            <a:r>
              <a:rPr lang="en-IN" dirty="0"/>
              <a:t>(</a:t>
            </a:r>
            <a:r>
              <a:rPr lang="en-IN" dirty="0" err="1"/>
              <a:t>LocalDate</a:t>
            </a:r>
            <a:r>
              <a:rPr lang="en-IN" dirty="0"/>
              <a:t> </a:t>
            </a:r>
            <a:r>
              <a:rPr lang="en-IN" dirty="0" err="1"/>
              <a:t>dateOfBirth</a:t>
            </a:r>
            <a:r>
              <a:rPr lang="en-IN" dirty="0"/>
              <a:t>) throws </a:t>
            </a:r>
            <a:r>
              <a:rPr lang="en-IN" dirty="0" err="1"/>
              <a:t>hndBankException</a:t>
            </a:r>
            <a:r>
              <a:rPr lang="en-IN" dirty="0"/>
              <a:t> {</a:t>
            </a:r>
          </a:p>
          <a:p>
            <a:r>
              <a:rPr lang="en-IN" dirty="0"/>
              <a:t>		List&lt;Customer&gt; customers = </a:t>
            </a:r>
            <a:r>
              <a:rPr lang="en-IN" dirty="0" err="1"/>
              <a:t>customerRepository.findByDateOfBirthAfter</a:t>
            </a:r>
            <a:r>
              <a:rPr lang="en-IN" dirty="0"/>
              <a:t>(</a:t>
            </a:r>
            <a:r>
              <a:rPr lang="en-IN" dirty="0" err="1"/>
              <a:t>dateOfBirth</a:t>
            </a:r>
            <a:r>
              <a:rPr lang="en-IN" dirty="0"/>
              <a:t>);</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3059546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65D379-4910-1392-FFE7-7C4B212BBD0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C7FCB6-87B8-1F2B-C060-605E7405C36B}"/>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D5FED7F5-4D5C-79B0-DD9B-FF1CE5BF3B48}"/>
              </a:ext>
            </a:extLst>
          </p:cNvPr>
          <p:cNvSpPr txBox="1"/>
          <p:nvPr/>
        </p:nvSpPr>
        <p:spPr>
          <a:xfrm>
            <a:off x="322082" y="903810"/>
            <a:ext cx="11547835" cy="5324535"/>
          </a:xfrm>
          <a:prstGeom prst="rect">
            <a:avLst/>
          </a:prstGeom>
          <a:noFill/>
        </p:spPr>
        <p:txBody>
          <a:bodyPr wrap="square">
            <a:spAutoFit/>
          </a:bodyPr>
          <a:lstStyle/>
          <a:p>
            <a:r>
              <a:rPr lang="en-US" sz="2000" dirty="0">
                <a:solidFill>
                  <a:schemeClr val="tx1">
                    <a:lumMod val="65000"/>
                    <a:lumOff val="35000"/>
                  </a:schemeClr>
                </a:solidFill>
                <a:effectLst/>
              </a:rPr>
              <a:t>Every entity object has a state in relation to both persistence context and the database. Every entity object has different states depending on its relationship with persistence context. This defines the life cycle of an entity object. The different states of an entity object during its life cycle are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New/Transient State</a:t>
            </a:r>
            <a:r>
              <a:rPr lang="en-US" sz="2000" dirty="0">
                <a:solidFill>
                  <a:schemeClr val="tx1">
                    <a:lumMod val="65000"/>
                    <a:lumOff val="35000"/>
                  </a:schemeClr>
                </a:solidFill>
                <a:effectLst/>
              </a:rPr>
              <a:t> : A newly created entity object which has no persistence context associated with it and having no row associated with it in a table in database is said to be in new or transient state.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Managed/Persistent State</a:t>
            </a:r>
            <a:r>
              <a:rPr lang="en-US" sz="2000" dirty="0">
                <a:solidFill>
                  <a:schemeClr val="tx1">
                    <a:lumMod val="65000"/>
                    <a:lumOff val="35000"/>
                  </a:schemeClr>
                </a:solidFill>
                <a:effectLst/>
              </a:rPr>
              <a:t> : An entity object which has a persistence context and an identifier value associated with it is said to be in managed or persistent state. It may or may not have a row associated with it in a table.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Removed State</a:t>
            </a:r>
            <a:r>
              <a:rPr lang="en-US" sz="2000" dirty="0">
                <a:solidFill>
                  <a:schemeClr val="tx1">
                    <a:lumMod val="65000"/>
                    <a:lumOff val="35000"/>
                  </a:schemeClr>
                </a:solidFill>
                <a:effectLst/>
              </a:rPr>
              <a:t> : An entity object which has a row associated with it in a table and associated with a persistence context, but marked for deletion from the database is said to be in removed state.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Detached State</a:t>
            </a:r>
            <a:r>
              <a:rPr lang="en-US" sz="2000" dirty="0">
                <a:solidFill>
                  <a:schemeClr val="tx1">
                    <a:lumMod val="65000"/>
                    <a:lumOff val="35000"/>
                  </a:schemeClr>
                </a:solidFill>
                <a:effectLst/>
              </a:rPr>
              <a:t> : An entity object which is no longer associated with a persistence context with which it was previously associated with it is said to be in detached state. This usually happens when session gets closed or the object was evicted from the persistence context.</a:t>
            </a:r>
          </a:p>
        </p:txBody>
      </p:sp>
    </p:spTree>
    <p:extLst>
      <p:ext uri="{BB962C8B-B14F-4D97-AF65-F5344CB8AC3E}">
        <p14:creationId xmlns:p14="http://schemas.microsoft.com/office/powerpoint/2010/main" val="153886612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349A4F-E7FF-136B-586D-B2F1961AEA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A2EB0DB-5A36-610D-E634-7E36966F6AF8}"/>
              </a:ext>
            </a:extLst>
          </p:cNvPr>
          <p:cNvSpPr>
            <a:spLocks noGrp="1"/>
          </p:cNvSpPr>
          <p:nvPr>
            <p:ph type="sldNum" sz="quarter" idx="12"/>
          </p:nvPr>
        </p:nvSpPr>
        <p:spPr/>
        <p:txBody>
          <a:bodyPr/>
          <a:lstStyle/>
          <a:p>
            <a:fld id="{4A777409-9C5A-4B07-8E32-19F22F7D558C}" type="slidenum">
              <a:rPr lang="en-IN" smtClean="0"/>
              <a:t>260</a:t>
            </a:fld>
            <a:endParaRPr lang="en-IN" dirty="0"/>
          </a:p>
        </p:txBody>
      </p:sp>
      <p:sp>
        <p:nvSpPr>
          <p:cNvPr id="5" name="TextBox 4">
            <a:extLst>
              <a:ext uri="{FF2B5EF4-FFF2-40B4-BE49-F238E27FC236}">
                <a16:creationId xmlns:a16="http://schemas.microsoft.com/office/drawing/2014/main" id="{A1D1063C-D98A-BC81-9F44-99D2B6DD22D6}"/>
              </a:ext>
            </a:extLst>
          </p:cNvPr>
          <p:cNvSpPr txBox="1"/>
          <p:nvPr/>
        </p:nvSpPr>
        <p:spPr>
          <a:xfrm>
            <a:off x="838200" y="474784"/>
            <a:ext cx="12094590" cy="6463308"/>
          </a:xfrm>
          <a:prstGeom prst="rect">
            <a:avLst/>
          </a:prstGeom>
          <a:noFill/>
        </p:spPr>
        <p:txBody>
          <a:bodyPr wrap="square">
            <a:spAutoFit/>
          </a:bodyPr>
          <a:lstStyle/>
          <a:p>
            <a:r>
              <a:rPr lang="en-IN" dirty="0"/>
              <a:t>return </a:t>
            </a:r>
            <a:r>
              <a:rPr lang="en-IN" dirty="0" err="1"/>
              <a:t>customerDTOs</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findByDateOfBirthBefore</a:t>
            </a:r>
            <a:r>
              <a:rPr lang="en-IN" dirty="0"/>
              <a:t>(</a:t>
            </a:r>
            <a:r>
              <a:rPr lang="en-IN" dirty="0" err="1"/>
              <a:t>LocalDate</a:t>
            </a:r>
            <a:r>
              <a:rPr lang="en-IN" dirty="0"/>
              <a:t> </a:t>
            </a:r>
            <a:r>
              <a:rPr lang="en-IN" dirty="0" err="1"/>
              <a:t>dateOfBirth</a:t>
            </a:r>
            <a:r>
              <a:rPr lang="en-IN" dirty="0"/>
              <a:t>) throws </a:t>
            </a:r>
            <a:r>
              <a:rPr lang="en-IN" dirty="0" err="1"/>
              <a:t>hndBankException</a:t>
            </a:r>
            <a:r>
              <a:rPr lang="en-IN" dirty="0"/>
              <a:t> {</a:t>
            </a:r>
          </a:p>
          <a:p>
            <a:r>
              <a:rPr lang="en-IN" dirty="0"/>
              <a:t>		List&lt;Customer&gt; customers = </a:t>
            </a:r>
            <a:r>
              <a:rPr lang="en-IN" dirty="0" err="1"/>
              <a:t>customerRepository.findByDateOfBirthBefore</a:t>
            </a:r>
            <a:r>
              <a:rPr lang="en-IN" dirty="0"/>
              <a:t>(</a:t>
            </a:r>
            <a:r>
              <a:rPr lang="en-IN" dirty="0" err="1"/>
              <a:t>dateOfBirth</a:t>
            </a:r>
            <a:r>
              <a:rPr lang="en-IN" dirty="0"/>
              <a:t>);</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findByEmailIdNull</a:t>
            </a:r>
            <a:r>
              <a:rPr lang="en-IN" dirty="0"/>
              <a:t>() throws </a:t>
            </a:r>
            <a:r>
              <a:rPr lang="en-IN" dirty="0" err="1"/>
              <a:t>hndBankException</a:t>
            </a:r>
            <a:r>
              <a:rPr lang="en-IN" dirty="0"/>
              <a:t> {</a:t>
            </a:r>
          </a:p>
          <a:p>
            <a:r>
              <a:rPr lang="en-IN" dirty="0"/>
              <a:t>		List&lt;Customer&gt; customers = </a:t>
            </a:r>
            <a:r>
              <a:rPr lang="en-IN" dirty="0" err="1"/>
              <a:t>customerRepository.findByEmailIdNull</a:t>
            </a:r>
            <a:r>
              <a:rPr lang="en-IN" dirty="0"/>
              <a:t>();</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a:t>
            </a:r>
          </a:p>
        </p:txBody>
      </p:sp>
    </p:spTree>
    <p:extLst>
      <p:ext uri="{BB962C8B-B14F-4D97-AF65-F5344CB8AC3E}">
        <p14:creationId xmlns:p14="http://schemas.microsoft.com/office/powerpoint/2010/main" val="3373462297"/>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21645A-AEE3-8A23-77EA-B9C5F4B6DC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5C03639-BA42-03DB-8F84-F4202A210605}"/>
              </a:ext>
            </a:extLst>
          </p:cNvPr>
          <p:cNvSpPr>
            <a:spLocks noGrp="1"/>
          </p:cNvSpPr>
          <p:nvPr>
            <p:ph type="sldNum" sz="quarter" idx="12"/>
          </p:nvPr>
        </p:nvSpPr>
        <p:spPr/>
        <p:txBody>
          <a:bodyPr/>
          <a:lstStyle/>
          <a:p>
            <a:fld id="{4A777409-9C5A-4B07-8E32-19F22F7D558C}" type="slidenum">
              <a:rPr lang="en-IN" smtClean="0"/>
              <a:t>261</a:t>
            </a:fld>
            <a:endParaRPr lang="en-IN" dirty="0"/>
          </a:p>
        </p:txBody>
      </p:sp>
      <p:sp>
        <p:nvSpPr>
          <p:cNvPr id="5" name="TextBox 4">
            <a:extLst>
              <a:ext uri="{FF2B5EF4-FFF2-40B4-BE49-F238E27FC236}">
                <a16:creationId xmlns:a16="http://schemas.microsoft.com/office/drawing/2014/main" id="{2B918B72-F8E9-8434-A498-D75CE05C8D48}"/>
              </a:ext>
            </a:extLst>
          </p:cNvPr>
          <p:cNvSpPr txBox="1"/>
          <p:nvPr/>
        </p:nvSpPr>
        <p:spPr>
          <a:xfrm>
            <a:off x="838200" y="496460"/>
            <a:ext cx="12104016" cy="6463308"/>
          </a:xfrm>
          <a:prstGeom prst="rect">
            <a:avLst/>
          </a:prstGeom>
          <a:noFill/>
        </p:spPr>
        <p:txBody>
          <a:bodyPr wrap="square">
            <a:spAutoFit/>
          </a:bodyPr>
          <a:lstStyle/>
          <a:p>
            <a:r>
              <a:rPr lang="en-IN" dirty="0"/>
              <a:t>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findByNameLike</a:t>
            </a:r>
            <a:r>
              <a:rPr lang="en-IN" dirty="0"/>
              <a:t>(String pattern) throws </a:t>
            </a:r>
            <a:r>
              <a:rPr lang="en-IN" dirty="0" err="1"/>
              <a:t>hndBankException</a:t>
            </a:r>
            <a:r>
              <a:rPr lang="en-IN" dirty="0"/>
              <a:t> {</a:t>
            </a:r>
          </a:p>
          <a:p>
            <a:r>
              <a:rPr lang="en-IN" dirty="0"/>
              <a:t>		List&lt;Customer&gt; customers = </a:t>
            </a:r>
            <a:r>
              <a:rPr lang="en-IN" dirty="0" err="1"/>
              <a:t>customerRepository.findByNameLike</a:t>
            </a:r>
            <a:r>
              <a:rPr lang="en-IN" dirty="0"/>
              <a:t>(pattern);</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p>
        </p:txBody>
      </p:sp>
    </p:spTree>
    <p:extLst>
      <p:ext uri="{BB962C8B-B14F-4D97-AF65-F5344CB8AC3E}">
        <p14:creationId xmlns:p14="http://schemas.microsoft.com/office/powerpoint/2010/main" val="41066468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F70E10-EFCB-C829-F2E5-0ABC47935F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048F72-61FA-E7E4-4005-3DD9D744B073}"/>
              </a:ext>
            </a:extLst>
          </p:cNvPr>
          <p:cNvSpPr>
            <a:spLocks noGrp="1"/>
          </p:cNvSpPr>
          <p:nvPr>
            <p:ph type="sldNum" sz="quarter" idx="12"/>
          </p:nvPr>
        </p:nvSpPr>
        <p:spPr/>
        <p:txBody>
          <a:bodyPr/>
          <a:lstStyle/>
          <a:p>
            <a:fld id="{4A777409-9C5A-4B07-8E32-19F22F7D558C}" type="slidenum">
              <a:rPr lang="en-IN" smtClean="0"/>
              <a:t>262</a:t>
            </a:fld>
            <a:endParaRPr lang="en-IN" dirty="0"/>
          </a:p>
        </p:txBody>
      </p:sp>
      <p:sp>
        <p:nvSpPr>
          <p:cNvPr id="5" name="TextBox 4">
            <a:extLst>
              <a:ext uri="{FF2B5EF4-FFF2-40B4-BE49-F238E27FC236}">
                <a16:creationId xmlns:a16="http://schemas.microsoft.com/office/drawing/2014/main" id="{05C9B1CB-FCC6-26F5-168A-C42D91F32E20}"/>
              </a:ext>
            </a:extLst>
          </p:cNvPr>
          <p:cNvSpPr txBox="1"/>
          <p:nvPr/>
        </p:nvSpPr>
        <p:spPr>
          <a:xfrm>
            <a:off x="838200" y="518856"/>
            <a:ext cx="12104017" cy="6463308"/>
          </a:xfrm>
          <a:prstGeom prst="rect">
            <a:avLst/>
          </a:prstGeom>
          <a:noFill/>
        </p:spPr>
        <p:txBody>
          <a:bodyPr wrap="square">
            <a:spAutoFit/>
          </a:bodyPr>
          <a:lstStyle/>
          <a:p>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findByNameOrderByDateOfBirth</a:t>
            </a:r>
            <a:r>
              <a:rPr lang="en-IN" dirty="0"/>
              <a:t>(String name) throws </a:t>
            </a:r>
            <a:r>
              <a:rPr lang="en-IN" dirty="0" err="1"/>
              <a:t>hndBankException</a:t>
            </a:r>
            <a:r>
              <a:rPr lang="en-IN" dirty="0"/>
              <a:t> {</a:t>
            </a:r>
          </a:p>
          <a:p>
            <a:r>
              <a:rPr lang="en-IN" dirty="0"/>
              <a:t>		List&lt;Customer&gt; customers = </a:t>
            </a:r>
            <a:r>
              <a:rPr lang="en-IN" dirty="0" err="1"/>
              <a:t>customerRepository.findByNameOrderByDateOfBirth</a:t>
            </a:r>
            <a:r>
              <a:rPr lang="en-IN" dirty="0"/>
              <a:t>(name);</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a:t>
            </a:r>
          </a:p>
        </p:txBody>
      </p:sp>
    </p:spTree>
    <p:extLst>
      <p:ext uri="{BB962C8B-B14F-4D97-AF65-F5344CB8AC3E}">
        <p14:creationId xmlns:p14="http://schemas.microsoft.com/office/powerpoint/2010/main" val="32146787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F8C875-1BF1-463E-0359-5C64168A946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01260B-A7B3-7714-0E7A-1072CEDA0D55}"/>
              </a:ext>
            </a:extLst>
          </p:cNvPr>
          <p:cNvSpPr>
            <a:spLocks noGrp="1"/>
          </p:cNvSpPr>
          <p:nvPr>
            <p:ph type="sldNum" sz="quarter" idx="12"/>
          </p:nvPr>
        </p:nvSpPr>
        <p:spPr/>
        <p:txBody>
          <a:bodyPr/>
          <a:lstStyle/>
          <a:p>
            <a:fld id="{4A777409-9C5A-4B07-8E32-19F22F7D558C}" type="slidenum">
              <a:rPr lang="en-IN" smtClean="0"/>
              <a:t>263</a:t>
            </a:fld>
            <a:endParaRPr lang="en-IN" dirty="0"/>
          </a:p>
        </p:txBody>
      </p:sp>
      <p:sp>
        <p:nvSpPr>
          <p:cNvPr id="5" name="TextBox 4">
            <a:extLst>
              <a:ext uri="{FF2B5EF4-FFF2-40B4-BE49-F238E27FC236}">
                <a16:creationId xmlns:a16="http://schemas.microsoft.com/office/drawing/2014/main" id="{8D60BE29-5655-F430-4FF9-02401C571562}"/>
              </a:ext>
            </a:extLst>
          </p:cNvPr>
          <p:cNvSpPr txBox="1"/>
          <p:nvPr/>
        </p:nvSpPr>
        <p:spPr>
          <a:xfrm>
            <a:off x="622169" y="816812"/>
            <a:ext cx="11331019" cy="4801314"/>
          </a:xfrm>
          <a:prstGeom prst="rect">
            <a:avLst/>
          </a:prstGeom>
          <a:noFill/>
        </p:spPr>
        <p:txBody>
          <a:bodyPr wrap="square">
            <a:spAutoFit/>
          </a:bodyPr>
          <a:lstStyle/>
          <a:p>
            <a:r>
              <a:rPr lang="en-IN" dirty="0"/>
              <a:t>@Override</a:t>
            </a:r>
          </a:p>
          <a:p>
            <a:r>
              <a:rPr lang="en-IN" dirty="0"/>
              <a:t>	public List&lt;</a:t>
            </a:r>
            <a:r>
              <a:rPr lang="en-IN" dirty="0" err="1"/>
              <a:t>CustomerDTO</a:t>
            </a:r>
            <a:r>
              <a:rPr lang="en-IN" dirty="0"/>
              <a:t>&gt; </a:t>
            </a:r>
            <a:r>
              <a:rPr lang="en-IN" dirty="0" err="1"/>
              <a:t>findByNameOrderByDateOfBirthDesc</a:t>
            </a:r>
            <a:r>
              <a:rPr lang="en-IN" dirty="0"/>
              <a:t>(String name) throws </a:t>
            </a:r>
            <a:r>
              <a:rPr lang="en-IN" dirty="0" err="1"/>
              <a:t>hndBankException</a:t>
            </a:r>
            <a:r>
              <a:rPr lang="en-IN" dirty="0"/>
              <a:t> {</a:t>
            </a:r>
          </a:p>
          <a:p>
            <a:r>
              <a:rPr lang="en-IN" dirty="0"/>
              <a:t>		List&lt;Customer&gt; customers = </a:t>
            </a:r>
            <a:r>
              <a:rPr lang="en-IN" dirty="0" err="1"/>
              <a:t>customerRepository.findByNameOrderByDateOfBirthDesc</a:t>
            </a:r>
            <a:r>
              <a:rPr lang="en-IN" dirty="0"/>
              <a:t>(name);</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a:t>
            </a:r>
          </a:p>
        </p:txBody>
      </p:sp>
    </p:spTree>
    <p:extLst>
      <p:ext uri="{BB962C8B-B14F-4D97-AF65-F5344CB8AC3E}">
        <p14:creationId xmlns:p14="http://schemas.microsoft.com/office/powerpoint/2010/main" val="148475624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3EC479-6866-9A26-36DB-AB51CD17F95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7AB128-383F-6BA8-D2E9-A1C06444888C}"/>
              </a:ext>
            </a:extLst>
          </p:cNvPr>
          <p:cNvSpPr>
            <a:spLocks noGrp="1"/>
          </p:cNvSpPr>
          <p:nvPr>
            <p:ph type="sldNum" sz="quarter" idx="12"/>
          </p:nvPr>
        </p:nvSpPr>
        <p:spPr/>
        <p:txBody>
          <a:bodyPr/>
          <a:lstStyle/>
          <a:p>
            <a:fld id="{4A777409-9C5A-4B07-8E32-19F22F7D558C}" type="slidenum">
              <a:rPr lang="en-IN" smtClean="0"/>
              <a:t>264</a:t>
            </a:fld>
            <a:endParaRPr lang="en-IN" dirty="0"/>
          </a:p>
        </p:txBody>
      </p:sp>
      <p:sp>
        <p:nvSpPr>
          <p:cNvPr id="5" name="TextBox 4">
            <a:extLst>
              <a:ext uri="{FF2B5EF4-FFF2-40B4-BE49-F238E27FC236}">
                <a16:creationId xmlns:a16="http://schemas.microsoft.com/office/drawing/2014/main" id="{0A50AA4B-86D0-08C2-2F3D-2CA76562C187}"/>
              </a:ext>
            </a:extLst>
          </p:cNvPr>
          <p:cNvSpPr txBox="1"/>
          <p:nvPr/>
        </p:nvSpPr>
        <p:spPr>
          <a:xfrm>
            <a:off x="866480" y="537576"/>
            <a:ext cx="10115746" cy="1015663"/>
          </a:xfrm>
          <a:prstGeom prst="rect">
            <a:avLst/>
          </a:prstGeom>
          <a:noFill/>
        </p:spPr>
        <p:txBody>
          <a:bodyPr wrap="square">
            <a:spAutoFit/>
          </a:bodyPr>
          <a:lstStyle/>
          <a:p>
            <a:r>
              <a:rPr lang="en-US" sz="2000" b="1" dirty="0">
                <a:solidFill>
                  <a:schemeClr val="tx1">
                    <a:lumMod val="65000"/>
                    <a:lumOff val="35000"/>
                  </a:schemeClr>
                </a:solidFill>
              </a:rPr>
              <a:t>Note: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is already implemented.</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9 :</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and add the below property:</a:t>
            </a:r>
          </a:p>
        </p:txBody>
      </p:sp>
      <p:sp>
        <p:nvSpPr>
          <p:cNvPr id="7" name="TextBox 6">
            <a:extLst>
              <a:ext uri="{FF2B5EF4-FFF2-40B4-BE49-F238E27FC236}">
                <a16:creationId xmlns:a16="http://schemas.microsoft.com/office/drawing/2014/main" id="{68025E48-2DAE-371F-B279-00AFEC8F2935}"/>
              </a:ext>
            </a:extLst>
          </p:cNvPr>
          <p:cNvSpPr txBox="1"/>
          <p:nvPr/>
        </p:nvSpPr>
        <p:spPr>
          <a:xfrm>
            <a:off x="230956" y="1719548"/>
            <a:ext cx="6099142" cy="369332"/>
          </a:xfrm>
          <a:prstGeom prst="rect">
            <a:avLst/>
          </a:prstGeom>
          <a:noFill/>
        </p:spPr>
        <p:txBody>
          <a:bodyPr wrap="square">
            <a:spAutoFit/>
          </a:bodyPr>
          <a:lstStyle/>
          <a:p>
            <a:r>
              <a:rPr lang="en-IN" dirty="0" err="1"/>
              <a:t>Service.CUSTOMER_UNAVAILABLE</a:t>
            </a:r>
            <a:r>
              <a:rPr lang="en-IN" dirty="0"/>
              <a:t>=No customer details found.</a:t>
            </a:r>
          </a:p>
        </p:txBody>
      </p:sp>
      <p:sp>
        <p:nvSpPr>
          <p:cNvPr id="9" name="TextBox 8">
            <a:extLst>
              <a:ext uri="{FF2B5EF4-FFF2-40B4-BE49-F238E27FC236}">
                <a16:creationId xmlns:a16="http://schemas.microsoft.com/office/drawing/2014/main" id="{CF1F350E-0296-D3AF-692F-899E4E011BE3}"/>
              </a:ext>
            </a:extLst>
          </p:cNvPr>
          <p:cNvSpPr txBox="1"/>
          <p:nvPr/>
        </p:nvSpPr>
        <p:spPr>
          <a:xfrm>
            <a:off x="866480" y="2255189"/>
            <a:ext cx="8626312" cy="400110"/>
          </a:xfrm>
          <a:prstGeom prst="rect">
            <a:avLst/>
          </a:prstGeom>
          <a:noFill/>
        </p:spPr>
        <p:txBody>
          <a:bodyPr wrap="square">
            <a:spAutoFit/>
          </a:bodyPr>
          <a:lstStyle/>
          <a:p>
            <a:r>
              <a:rPr lang="en-US" sz="2000" b="1" dirty="0">
                <a:solidFill>
                  <a:schemeClr val="tx1">
                    <a:lumMod val="65000"/>
                    <a:lumOff val="35000"/>
                  </a:schemeClr>
                </a:solidFill>
              </a:rPr>
              <a:t>Step 10 :</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4F7A7B0-D165-2E67-DE5A-6C5E98A4CFB1}"/>
              </a:ext>
            </a:extLst>
          </p:cNvPr>
          <p:cNvSpPr txBox="1"/>
          <p:nvPr/>
        </p:nvSpPr>
        <p:spPr>
          <a:xfrm>
            <a:off x="230956" y="2655299"/>
            <a:ext cx="12074166" cy="3693319"/>
          </a:xfrm>
          <a:prstGeom prst="rect">
            <a:avLst/>
          </a:prstGeom>
          <a:noFill/>
        </p:spPr>
        <p:txBody>
          <a:bodyPr wrap="square">
            <a:spAutoFit/>
          </a:bodyPr>
          <a:lstStyle/>
          <a:p>
            <a:r>
              <a:rPr lang="en-IN" dirty="0"/>
              <a:t>@SpringBootApplication</a:t>
            </a:r>
          </a:p>
          <a:p>
            <a:r>
              <a:rPr lang="en-IN" dirty="0"/>
              <a:t>public class DemoSpringDataQueryCreation001Application implements </a:t>
            </a:r>
            <a:r>
              <a:rPr lang="en-IN" dirty="0" err="1"/>
              <a:t>CommandLineRunner</a:t>
            </a:r>
            <a:r>
              <a:rPr lang="en-IN" dirty="0"/>
              <a:t> {</a:t>
            </a:r>
          </a:p>
          <a:p>
            <a:r>
              <a:rPr lang="en-IN" dirty="0"/>
              <a:t>	</a:t>
            </a:r>
          </a:p>
          <a:p>
            <a:r>
              <a:rPr lang="en-IN" dirty="0"/>
              <a:t>	private static final Log LOGGER = </a:t>
            </a:r>
            <a:r>
              <a:rPr lang="en-IN" dirty="0" err="1"/>
              <a:t>LogFactory.getLog</a:t>
            </a:r>
            <a:r>
              <a:rPr lang="en-IN" dirty="0"/>
              <a:t>(DemoSpringDataQueryCreation001Application.class);</a:t>
            </a:r>
          </a:p>
          <a:p>
            <a:r>
              <a:rPr lang="en-IN" dirty="0"/>
              <a:t>	</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(DemoSpringDataQueryCreation001Application.class, </a:t>
            </a:r>
            <a:r>
              <a:rPr lang="en-IN" dirty="0" err="1"/>
              <a:t>args</a:t>
            </a:r>
            <a:r>
              <a:rPr lang="en-IN" dirty="0"/>
              <a:t>);</a:t>
            </a:r>
          </a:p>
          <a:p>
            <a:r>
              <a:rPr lang="en-IN" dirty="0"/>
              <a:t>	}</a:t>
            </a:r>
          </a:p>
          <a:p>
            <a:r>
              <a:rPr lang="en-IN" dirty="0"/>
              <a:t>	</a:t>
            </a:r>
          </a:p>
        </p:txBody>
      </p:sp>
    </p:spTree>
    <p:extLst>
      <p:ext uri="{BB962C8B-B14F-4D97-AF65-F5344CB8AC3E}">
        <p14:creationId xmlns:p14="http://schemas.microsoft.com/office/powerpoint/2010/main" val="83019446"/>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07F8CE-A64D-DB43-4E22-AABB980E3C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35B4A4-C4DB-EEC4-7C59-F87E26E6BDE4}"/>
              </a:ext>
            </a:extLst>
          </p:cNvPr>
          <p:cNvSpPr>
            <a:spLocks noGrp="1"/>
          </p:cNvSpPr>
          <p:nvPr>
            <p:ph type="sldNum" sz="quarter" idx="12"/>
          </p:nvPr>
        </p:nvSpPr>
        <p:spPr/>
        <p:txBody>
          <a:bodyPr/>
          <a:lstStyle/>
          <a:p>
            <a:fld id="{4A777409-9C5A-4B07-8E32-19F22F7D558C}" type="slidenum">
              <a:rPr lang="en-IN" smtClean="0"/>
              <a:t>265</a:t>
            </a:fld>
            <a:endParaRPr lang="en-IN" dirty="0"/>
          </a:p>
        </p:txBody>
      </p:sp>
      <p:sp>
        <p:nvSpPr>
          <p:cNvPr id="5" name="TextBox 4">
            <a:extLst>
              <a:ext uri="{FF2B5EF4-FFF2-40B4-BE49-F238E27FC236}">
                <a16:creationId xmlns:a16="http://schemas.microsoft.com/office/drawing/2014/main" id="{B1B3FFCF-E8FB-C097-940B-7DA16FE40E54}"/>
              </a:ext>
            </a:extLst>
          </p:cNvPr>
          <p:cNvSpPr txBox="1"/>
          <p:nvPr/>
        </p:nvSpPr>
        <p:spPr>
          <a:xfrm>
            <a:off x="838200" y="475743"/>
            <a:ext cx="11287812" cy="5909310"/>
          </a:xfrm>
          <a:prstGeom prst="rect">
            <a:avLst/>
          </a:prstGeom>
          <a:noFill/>
        </p:spPr>
        <p:txBody>
          <a:bodyPr wrap="square">
            <a:spAutoFit/>
          </a:bodyPr>
          <a:lstStyle/>
          <a:p>
            <a:r>
              <a:rPr lang="en-IN" dirty="0"/>
              <a:t>public void run(String... </a:t>
            </a:r>
            <a:r>
              <a:rPr lang="en-IN" dirty="0" err="1"/>
              <a:t>args</a:t>
            </a:r>
            <a:r>
              <a:rPr lang="en-IN" dirty="0"/>
              <a:t>) throws Exception {</a:t>
            </a:r>
          </a:p>
          <a:p>
            <a:r>
              <a:rPr lang="en-IN" dirty="0"/>
              <a:t>		 </a:t>
            </a:r>
            <a:r>
              <a:rPr lang="en-IN" dirty="0" err="1"/>
              <a:t>findByEmailId</a:t>
            </a:r>
            <a:r>
              <a:rPr lang="en-IN" dirty="0"/>
              <a:t>();</a:t>
            </a:r>
          </a:p>
          <a:p>
            <a:r>
              <a:rPr lang="en-IN" dirty="0"/>
              <a:t>		 </a:t>
            </a:r>
            <a:r>
              <a:rPr lang="en-IN" dirty="0" err="1"/>
              <a:t>findByEmailIdAndName</a:t>
            </a:r>
            <a:r>
              <a:rPr lang="en-IN" dirty="0"/>
              <a:t>();</a:t>
            </a:r>
          </a:p>
          <a:p>
            <a:r>
              <a:rPr lang="en-IN" dirty="0"/>
              <a:t>		 </a:t>
            </a:r>
            <a:r>
              <a:rPr lang="en-IN" dirty="0" err="1"/>
              <a:t>findByEmailIdOrName</a:t>
            </a:r>
            <a:r>
              <a:rPr lang="en-IN" dirty="0"/>
              <a:t>();</a:t>
            </a:r>
          </a:p>
          <a:p>
            <a:r>
              <a:rPr lang="en-IN" dirty="0"/>
              <a:t>		 </a:t>
            </a:r>
            <a:r>
              <a:rPr lang="en-IN" dirty="0" err="1"/>
              <a:t>findByDateOfBirthBetween</a:t>
            </a:r>
            <a:r>
              <a:rPr lang="en-IN" dirty="0"/>
              <a:t>();</a:t>
            </a:r>
          </a:p>
          <a:p>
            <a:r>
              <a:rPr lang="en-IN" dirty="0"/>
              <a:t>		 </a:t>
            </a:r>
            <a:r>
              <a:rPr lang="en-IN" dirty="0" err="1"/>
              <a:t>findByDateOfBirthLessThan</a:t>
            </a:r>
            <a:r>
              <a:rPr lang="en-IN" dirty="0"/>
              <a:t>();</a:t>
            </a:r>
          </a:p>
          <a:p>
            <a:r>
              <a:rPr lang="en-IN" dirty="0"/>
              <a:t>		 </a:t>
            </a:r>
            <a:r>
              <a:rPr lang="en-IN" dirty="0" err="1"/>
              <a:t>findByDateOfBirthGreaterThan</a:t>
            </a:r>
            <a:r>
              <a:rPr lang="en-IN" dirty="0"/>
              <a:t>();</a:t>
            </a:r>
          </a:p>
          <a:p>
            <a:r>
              <a:rPr lang="en-IN" dirty="0"/>
              <a:t>		 </a:t>
            </a:r>
            <a:r>
              <a:rPr lang="en-IN" dirty="0" err="1"/>
              <a:t>findByDateOfBirthAfter</a:t>
            </a:r>
            <a:r>
              <a:rPr lang="en-IN" dirty="0"/>
              <a:t>();</a:t>
            </a:r>
          </a:p>
          <a:p>
            <a:r>
              <a:rPr lang="en-IN" dirty="0"/>
              <a:t>		 </a:t>
            </a:r>
            <a:r>
              <a:rPr lang="en-IN" dirty="0" err="1"/>
              <a:t>findByDateOfBirthBefore</a:t>
            </a:r>
            <a:r>
              <a:rPr lang="en-IN" dirty="0"/>
              <a:t>();</a:t>
            </a:r>
          </a:p>
          <a:p>
            <a:r>
              <a:rPr lang="en-IN" dirty="0"/>
              <a:t>		 </a:t>
            </a:r>
            <a:r>
              <a:rPr lang="en-IN" dirty="0" err="1"/>
              <a:t>findByEmailIdIsNull</a:t>
            </a:r>
            <a:r>
              <a:rPr lang="en-IN" dirty="0"/>
              <a:t>();</a:t>
            </a:r>
          </a:p>
          <a:p>
            <a:r>
              <a:rPr lang="en-IN" dirty="0"/>
              <a:t>		 </a:t>
            </a:r>
            <a:r>
              <a:rPr lang="en-IN" dirty="0" err="1"/>
              <a:t>findByNameLike</a:t>
            </a:r>
            <a:r>
              <a:rPr lang="en-IN" dirty="0"/>
              <a:t>();</a:t>
            </a:r>
          </a:p>
          <a:p>
            <a:r>
              <a:rPr lang="en-IN" dirty="0"/>
              <a:t>		 </a:t>
            </a:r>
            <a:r>
              <a:rPr lang="en-IN" dirty="0" err="1"/>
              <a:t>findByNameOrderByDateOfBirth</a:t>
            </a:r>
            <a:r>
              <a:rPr lang="en-IN" dirty="0"/>
              <a:t>();</a:t>
            </a:r>
          </a:p>
          <a:p>
            <a:r>
              <a:rPr lang="en-IN" dirty="0"/>
              <a:t>		 </a:t>
            </a:r>
            <a:r>
              <a:rPr lang="en-IN" dirty="0" err="1"/>
              <a:t>findByNameOrderByDateOfBirthDesc</a:t>
            </a:r>
            <a:r>
              <a:rPr lang="en-IN" dirty="0"/>
              <a:t>();</a:t>
            </a:r>
          </a:p>
          <a:p>
            <a:r>
              <a:rPr lang="en-IN" dirty="0"/>
              <a:t>	}</a:t>
            </a:r>
          </a:p>
          <a:p>
            <a:r>
              <a:rPr lang="en-IN" dirty="0"/>
              <a:t>	public void </a:t>
            </a:r>
            <a:r>
              <a:rPr lang="en-IN" dirty="0" err="1"/>
              <a:t>findByEmailId</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customerService.findByEmailId</a:t>
            </a:r>
            <a:r>
              <a:rPr lang="en-IN" dirty="0"/>
              <a:t>("martin@hnd.com");</a:t>
            </a:r>
          </a:p>
          <a:p>
            <a:r>
              <a:rPr lang="en-IN" dirty="0"/>
              <a:t>			LOGGER.info(</a:t>
            </a:r>
            <a:r>
              <a:rPr lang="en-IN" dirty="0" err="1"/>
              <a:t>customerDTO</a:t>
            </a:r>
            <a:r>
              <a:rPr lang="en-IN" dirty="0"/>
              <a:t>);</a:t>
            </a:r>
          </a:p>
          <a:p>
            <a:r>
              <a:rPr lang="en-IN" dirty="0"/>
              <a:t>			LOGGER.info("\n");</a:t>
            </a:r>
          </a:p>
          <a:p>
            <a:r>
              <a:rPr lang="en-IN" dirty="0"/>
              <a:t>		} catch (Exception e) {</a:t>
            </a:r>
          </a:p>
          <a:p>
            <a:r>
              <a:rPr lang="en-IN" dirty="0"/>
              <a:t>			</a:t>
            </a:r>
          </a:p>
        </p:txBody>
      </p:sp>
    </p:spTree>
    <p:extLst>
      <p:ext uri="{BB962C8B-B14F-4D97-AF65-F5344CB8AC3E}">
        <p14:creationId xmlns:p14="http://schemas.microsoft.com/office/powerpoint/2010/main" val="3526660736"/>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1E1212-C3F3-666C-3F4D-113541636A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49E64D-BE33-255C-ECE2-796E76CDE2AA}"/>
              </a:ext>
            </a:extLst>
          </p:cNvPr>
          <p:cNvSpPr>
            <a:spLocks noGrp="1"/>
          </p:cNvSpPr>
          <p:nvPr>
            <p:ph type="sldNum" sz="quarter" idx="12"/>
          </p:nvPr>
        </p:nvSpPr>
        <p:spPr/>
        <p:txBody>
          <a:bodyPr/>
          <a:lstStyle/>
          <a:p>
            <a:fld id="{4A777409-9C5A-4B07-8E32-19F22F7D558C}" type="slidenum">
              <a:rPr lang="en-IN" smtClean="0"/>
              <a:t>266</a:t>
            </a:fld>
            <a:endParaRPr lang="en-IN" dirty="0"/>
          </a:p>
        </p:txBody>
      </p:sp>
      <p:sp>
        <p:nvSpPr>
          <p:cNvPr id="5" name="TextBox 4">
            <a:extLst>
              <a:ext uri="{FF2B5EF4-FFF2-40B4-BE49-F238E27FC236}">
                <a16:creationId xmlns:a16="http://schemas.microsoft.com/office/drawing/2014/main" id="{0621EB44-5A83-3DAF-F0C4-473B37F294E3}"/>
              </a:ext>
            </a:extLst>
          </p:cNvPr>
          <p:cNvSpPr txBox="1"/>
          <p:nvPr/>
        </p:nvSpPr>
        <p:spPr>
          <a:xfrm>
            <a:off x="125691" y="895556"/>
            <a:ext cx="12066309" cy="5909310"/>
          </a:xfrm>
          <a:prstGeom prst="rect">
            <a:avLst/>
          </a:prstGeom>
          <a:noFill/>
        </p:spPr>
        <p:txBody>
          <a:bodyPr wrap="square">
            <a:spAutoFit/>
          </a:bodyPr>
          <a:lstStyle/>
          <a:p>
            <a:r>
              <a:rPr lang="en-IN" dirty="0"/>
              <a:t>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findByEmailIdAndName</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customerService.findByEmailIdAndName</a:t>
            </a:r>
            <a:r>
              <a:rPr lang="en-IN" dirty="0"/>
              <a:t>("martin@hnd.com", "martin");</a:t>
            </a:r>
          </a:p>
          <a:p>
            <a:r>
              <a:rPr lang="en-IN" dirty="0"/>
              <a:t>			LOGGER.info(</a:t>
            </a:r>
            <a:r>
              <a:rPr lang="en-IN" dirty="0" err="1"/>
              <a:t>customerDTO</a:t>
            </a:r>
            <a:r>
              <a:rPr lang="en-IN" dirty="0"/>
              <a:t>);LOGGER.info("\n");</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findByEmailIdOrName</a:t>
            </a:r>
            <a:r>
              <a:rPr lang="en-IN" dirty="0"/>
              <a:t>() {</a:t>
            </a:r>
          </a:p>
          <a:p>
            <a:r>
              <a:rPr lang="en-IN" dirty="0"/>
              <a:t>		try {</a:t>
            </a:r>
          </a:p>
          <a:p>
            <a:r>
              <a:rPr lang="en-IN" dirty="0"/>
              <a:t>			List&lt;</a:t>
            </a:r>
            <a:r>
              <a:rPr lang="en-IN" dirty="0" err="1"/>
              <a:t>CustomerDTO</a:t>
            </a:r>
            <a:r>
              <a:rPr lang="en-IN" dirty="0"/>
              <a:t>&gt; </a:t>
            </a:r>
            <a:r>
              <a:rPr lang="en-IN" dirty="0" err="1"/>
              <a:t>customerDTOs</a:t>
            </a:r>
            <a:r>
              <a:rPr lang="en-IN" dirty="0"/>
              <a:t> = </a:t>
            </a:r>
            <a:r>
              <a:rPr lang="en-IN" dirty="0" err="1"/>
              <a:t>customerService.findByEmailIdOrName</a:t>
            </a:r>
            <a:r>
              <a:rPr lang="en-IN" dirty="0"/>
              <a:t>("martin@hnd.com", "martin");</a:t>
            </a:r>
          </a:p>
          <a:p>
            <a:r>
              <a:rPr lang="en-IN" dirty="0"/>
              <a:t>			</a:t>
            </a:r>
          </a:p>
        </p:txBody>
      </p:sp>
    </p:spTree>
    <p:extLst>
      <p:ext uri="{BB962C8B-B14F-4D97-AF65-F5344CB8AC3E}">
        <p14:creationId xmlns:p14="http://schemas.microsoft.com/office/powerpoint/2010/main" val="2623400688"/>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BCAE26-064D-F366-8CC2-0FD4EB1FC1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90264A2-6FC6-A8D3-516C-B2219E658924}"/>
              </a:ext>
            </a:extLst>
          </p:cNvPr>
          <p:cNvSpPr>
            <a:spLocks noGrp="1"/>
          </p:cNvSpPr>
          <p:nvPr>
            <p:ph type="sldNum" sz="quarter" idx="12"/>
          </p:nvPr>
        </p:nvSpPr>
        <p:spPr/>
        <p:txBody>
          <a:bodyPr/>
          <a:lstStyle/>
          <a:p>
            <a:fld id="{4A777409-9C5A-4B07-8E32-19F22F7D558C}" type="slidenum">
              <a:rPr lang="en-IN" smtClean="0"/>
              <a:t>267</a:t>
            </a:fld>
            <a:endParaRPr lang="en-IN" dirty="0"/>
          </a:p>
        </p:txBody>
      </p:sp>
      <p:sp>
        <p:nvSpPr>
          <p:cNvPr id="5" name="TextBox 4">
            <a:extLst>
              <a:ext uri="{FF2B5EF4-FFF2-40B4-BE49-F238E27FC236}">
                <a16:creationId xmlns:a16="http://schemas.microsoft.com/office/drawing/2014/main" id="{642AEAE2-4A90-F761-8457-4AC6F1E09C1F}"/>
              </a:ext>
            </a:extLst>
          </p:cNvPr>
          <p:cNvSpPr txBox="1"/>
          <p:nvPr/>
        </p:nvSpPr>
        <p:spPr>
          <a:xfrm>
            <a:off x="691300" y="488686"/>
            <a:ext cx="11566688" cy="5909310"/>
          </a:xfrm>
          <a:prstGeom prst="rect">
            <a:avLst/>
          </a:prstGeom>
          <a:noFill/>
        </p:spPr>
        <p:txBody>
          <a:bodyPr wrap="square">
            <a:spAutoFit/>
          </a:bodyPr>
          <a:lstStyle/>
          <a:p>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findByDateOfBirthBetween</a:t>
            </a:r>
            <a:r>
              <a:rPr lang="en-IN" dirty="0"/>
              <a:t>() {</a:t>
            </a:r>
          </a:p>
          <a:p>
            <a:r>
              <a:rPr lang="en-IN" dirty="0"/>
              <a:t>		try {</a:t>
            </a:r>
          </a:p>
          <a:p>
            <a:r>
              <a:rPr lang="en-IN" dirty="0"/>
              <a:t>			</a:t>
            </a:r>
            <a:r>
              <a:rPr lang="en-IN" dirty="0" err="1"/>
              <a:t>LocalDate</a:t>
            </a:r>
            <a:r>
              <a:rPr lang="en-IN" dirty="0"/>
              <a:t> </a:t>
            </a:r>
            <a:r>
              <a:rPr lang="en-IN" dirty="0" err="1"/>
              <a:t>fromDate</a:t>
            </a:r>
            <a:r>
              <a:rPr lang="en-IN" dirty="0"/>
              <a:t> = </a:t>
            </a:r>
            <a:r>
              <a:rPr lang="en-IN" dirty="0" err="1"/>
              <a:t>LocalDate.of</a:t>
            </a:r>
            <a:r>
              <a:rPr lang="en-IN" dirty="0"/>
              <a:t>(1995, 1, 1);</a:t>
            </a:r>
          </a:p>
          <a:p>
            <a:r>
              <a:rPr lang="en-IN" dirty="0"/>
              <a:t>			</a:t>
            </a:r>
            <a:r>
              <a:rPr lang="en-IN" dirty="0" err="1"/>
              <a:t>LocalDate</a:t>
            </a:r>
            <a:r>
              <a:rPr lang="en-IN" dirty="0"/>
              <a:t> </a:t>
            </a:r>
            <a:r>
              <a:rPr lang="en-IN" dirty="0" err="1"/>
              <a:t>toDate</a:t>
            </a:r>
            <a:r>
              <a:rPr lang="en-IN" dirty="0"/>
              <a:t> = </a:t>
            </a:r>
            <a:r>
              <a:rPr lang="en-IN" dirty="0" err="1"/>
              <a:t>LocalDate.of</a:t>
            </a:r>
            <a:r>
              <a:rPr lang="en-IN" dirty="0"/>
              <a:t>(2000, 12, 31);</a:t>
            </a:r>
          </a:p>
          <a:p>
            <a:r>
              <a:rPr lang="en-IN" dirty="0"/>
              <a:t>			List&lt;</a:t>
            </a:r>
            <a:r>
              <a:rPr lang="en-IN" dirty="0" err="1"/>
              <a:t>CustomerDTO</a:t>
            </a:r>
            <a:r>
              <a:rPr lang="en-IN" dirty="0"/>
              <a:t>&gt; </a:t>
            </a:r>
            <a:r>
              <a:rPr lang="en-IN" dirty="0" err="1"/>
              <a:t>customerDTOs</a:t>
            </a:r>
            <a:r>
              <a:rPr lang="en-IN" dirty="0"/>
              <a:t> = </a:t>
            </a:r>
            <a:r>
              <a:rPr lang="en-IN" dirty="0" err="1"/>
              <a:t>customerService.findByDateOfBirthBetween</a:t>
            </a:r>
            <a:r>
              <a:rPr lang="en-IN" dirty="0"/>
              <a:t>(</a:t>
            </a:r>
            <a:r>
              <a:rPr lang="en-IN" dirty="0" err="1"/>
              <a:t>fromDate</a:t>
            </a:r>
            <a:r>
              <a:rPr lang="en-IN" dirty="0"/>
              <a:t>, </a:t>
            </a:r>
            <a:r>
              <a:rPr lang="en-IN" dirty="0" err="1"/>
              <a:t>toDate</a:t>
            </a:r>
            <a:r>
              <a:rPr lang="en-IN" dirty="0"/>
              <a:t>);</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a:t>
            </a:r>
          </a:p>
        </p:txBody>
      </p:sp>
    </p:spTree>
    <p:extLst>
      <p:ext uri="{BB962C8B-B14F-4D97-AF65-F5344CB8AC3E}">
        <p14:creationId xmlns:p14="http://schemas.microsoft.com/office/powerpoint/2010/main" val="408167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A40B86-EDCD-6057-3662-526B1C6D0F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ACFB99E-7C03-AF54-3060-BE75F9E0FF45}"/>
              </a:ext>
            </a:extLst>
          </p:cNvPr>
          <p:cNvSpPr>
            <a:spLocks noGrp="1"/>
          </p:cNvSpPr>
          <p:nvPr>
            <p:ph type="sldNum" sz="quarter" idx="12"/>
          </p:nvPr>
        </p:nvSpPr>
        <p:spPr/>
        <p:txBody>
          <a:bodyPr/>
          <a:lstStyle/>
          <a:p>
            <a:fld id="{4A777409-9C5A-4B07-8E32-19F22F7D558C}" type="slidenum">
              <a:rPr lang="en-IN" smtClean="0"/>
              <a:t>268</a:t>
            </a:fld>
            <a:endParaRPr lang="en-IN" dirty="0"/>
          </a:p>
        </p:txBody>
      </p:sp>
      <p:sp>
        <p:nvSpPr>
          <p:cNvPr id="5" name="TextBox 4">
            <a:extLst>
              <a:ext uri="{FF2B5EF4-FFF2-40B4-BE49-F238E27FC236}">
                <a16:creationId xmlns:a16="http://schemas.microsoft.com/office/drawing/2014/main" id="{1F806A78-24CF-1E00-3363-3CFCF8565A16}"/>
              </a:ext>
            </a:extLst>
          </p:cNvPr>
          <p:cNvSpPr txBox="1"/>
          <p:nvPr/>
        </p:nvSpPr>
        <p:spPr>
          <a:xfrm>
            <a:off x="141402" y="857839"/>
            <a:ext cx="12245418" cy="5355312"/>
          </a:xfrm>
          <a:prstGeom prst="rect">
            <a:avLst/>
          </a:prstGeom>
          <a:noFill/>
        </p:spPr>
        <p:txBody>
          <a:bodyPr wrap="square">
            <a:spAutoFit/>
          </a:bodyPr>
          <a:lstStyle/>
          <a:p>
            <a:r>
              <a:rPr lang="en-IN" dirty="0"/>
              <a:t>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findByDateOfBirthLessThan</a:t>
            </a:r>
            <a:r>
              <a:rPr lang="en-IN" dirty="0"/>
              <a:t>() {</a:t>
            </a:r>
          </a:p>
          <a:p>
            <a:r>
              <a:rPr lang="en-IN" dirty="0"/>
              <a:t>		try {</a:t>
            </a:r>
          </a:p>
          <a:p>
            <a:r>
              <a:rPr lang="en-IN" dirty="0"/>
              <a:t>			</a:t>
            </a:r>
            <a:r>
              <a:rPr lang="en-IN" dirty="0" err="1"/>
              <a:t>LocalDate</a:t>
            </a:r>
            <a:r>
              <a:rPr lang="en-IN" dirty="0"/>
              <a:t> </a:t>
            </a:r>
            <a:r>
              <a:rPr lang="en-IN" dirty="0" err="1"/>
              <a:t>dateOfBirth</a:t>
            </a:r>
            <a:r>
              <a:rPr lang="en-IN" dirty="0"/>
              <a:t> = </a:t>
            </a:r>
            <a:r>
              <a:rPr lang="en-IN" dirty="0" err="1"/>
              <a:t>LocalDate.of</a:t>
            </a:r>
            <a:r>
              <a:rPr lang="en-IN" dirty="0"/>
              <a:t>(2000, 12, 31);</a:t>
            </a:r>
          </a:p>
          <a:p>
            <a:r>
              <a:rPr lang="en-IN" dirty="0"/>
              <a:t>			List&lt;</a:t>
            </a:r>
            <a:r>
              <a:rPr lang="en-IN" dirty="0" err="1"/>
              <a:t>CustomerDTO</a:t>
            </a:r>
            <a:r>
              <a:rPr lang="en-IN" dirty="0"/>
              <a:t>&gt; </a:t>
            </a:r>
            <a:r>
              <a:rPr lang="en-IN" dirty="0" err="1"/>
              <a:t>customerDTOs</a:t>
            </a:r>
            <a:r>
              <a:rPr lang="en-IN" dirty="0"/>
              <a:t> = </a:t>
            </a:r>
            <a:r>
              <a:rPr lang="en-IN" dirty="0" err="1"/>
              <a:t>customerService.findByDateOfBirthLessThan</a:t>
            </a:r>
            <a:r>
              <a:rPr lang="en-IN" dirty="0"/>
              <a:t>(</a:t>
            </a:r>
            <a:r>
              <a:rPr lang="en-IN" dirty="0" err="1"/>
              <a:t>dateOfBirth</a:t>
            </a:r>
            <a:r>
              <a:rPr lang="en-IN" dirty="0"/>
              <a:t>);</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157733416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656D96-6C34-9D4D-9BB0-858CACBCCC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BF45EE4-1157-4F4B-509B-2AC213B69DF8}"/>
              </a:ext>
            </a:extLst>
          </p:cNvPr>
          <p:cNvSpPr>
            <a:spLocks noGrp="1"/>
          </p:cNvSpPr>
          <p:nvPr>
            <p:ph type="sldNum" sz="quarter" idx="12"/>
          </p:nvPr>
        </p:nvSpPr>
        <p:spPr/>
        <p:txBody>
          <a:bodyPr/>
          <a:lstStyle/>
          <a:p>
            <a:fld id="{4A777409-9C5A-4B07-8E32-19F22F7D558C}" type="slidenum">
              <a:rPr lang="en-IN" smtClean="0"/>
              <a:t>269</a:t>
            </a:fld>
            <a:endParaRPr lang="en-IN" dirty="0"/>
          </a:p>
        </p:txBody>
      </p:sp>
      <p:sp>
        <p:nvSpPr>
          <p:cNvPr id="5" name="TextBox 4">
            <a:extLst>
              <a:ext uri="{FF2B5EF4-FFF2-40B4-BE49-F238E27FC236}">
                <a16:creationId xmlns:a16="http://schemas.microsoft.com/office/drawing/2014/main" id="{222863FB-7C0C-6FBB-D0D4-E4C4E36F05A3}"/>
              </a:ext>
            </a:extLst>
          </p:cNvPr>
          <p:cNvSpPr txBox="1"/>
          <p:nvPr/>
        </p:nvSpPr>
        <p:spPr>
          <a:xfrm>
            <a:off x="-64417" y="925313"/>
            <a:ext cx="12320833" cy="5909310"/>
          </a:xfrm>
          <a:prstGeom prst="rect">
            <a:avLst/>
          </a:prstGeom>
          <a:noFill/>
        </p:spPr>
        <p:txBody>
          <a:bodyPr wrap="square">
            <a:spAutoFit/>
          </a:bodyPr>
          <a:lstStyle/>
          <a:p>
            <a:r>
              <a:rPr lang="en-IN" dirty="0"/>
              <a:t>public void </a:t>
            </a:r>
            <a:r>
              <a:rPr lang="en-IN" dirty="0" err="1"/>
              <a:t>findByDateOfBirthGreaterThan</a:t>
            </a:r>
            <a:r>
              <a:rPr lang="en-IN" dirty="0"/>
              <a:t>() {</a:t>
            </a:r>
          </a:p>
          <a:p>
            <a:r>
              <a:rPr lang="en-IN" dirty="0"/>
              <a:t>		try {</a:t>
            </a:r>
          </a:p>
          <a:p>
            <a:r>
              <a:rPr lang="en-IN" dirty="0"/>
              <a:t>			</a:t>
            </a:r>
            <a:r>
              <a:rPr lang="en-IN" dirty="0" err="1"/>
              <a:t>LocalDate</a:t>
            </a:r>
            <a:r>
              <a:rPr lang="en-IN" dirty="0"/>
              <a:t> </a:t>
            </a:r>
            <a:r>
              <a:rPr lang="en-IN" dirty="0" err="1"/>
              <a:t>dateOfBirth</a:t>
            </a:r>
            <a:r>
              <a:rPr lang="en-IN" dirty="0"/>
              <a:t> = </a:t>
            </a:r>
            <a:r>
              <a:rPr lang="en-IN" dirty="0" err="1"/>
              <a:t>LocalDate.of</a:t>
            </a:r>
            <a:r>
              <a:rPr lang="en-IN" dirty="0"/>
              <a:t>(1995, 12, 31);</a:t>
            </a:r>
          </a:p>
          <a:p>
            <a:r>
              <a:rPr lang="en-IN" dirty="0"/>
              <a:t>			List&lt;</a:t>
            </a:r>
            <a:r>
              <a:rPr lang="en-IN" dirty="0" err="1"/>
              <a:t>CustomerDTO</a:t>
            </a:r>
            <a:r>
              <a:rPr lang="en-IN" dirty="0"/>
              <a:t>&gt; </a:t>
            </a:r>
            <a:r>
              <a:rPr lang="en-IN" dirty="0" err="1"/>
              <a:t>customerDTOs</a:t>
            </a:r>
            <a:r>
              <a:rPr lang="en-IN" dirty="0"/>
              <a:t> = </a:t>
            </a:r>
            <a:r>
              <a:rPr lang="en-IN" dirty="0" err="1"/>
              <a:t>customerService.findByDateOfBirthGreaterThan</a:t>
            </a:r>
            <a:r>
              <a:rPr lang="en-IN" dirty="0"/>
              <a:t>(</a:t>
            </a:r>
            <a:r>
              <a:rPr lang="en-IN" dirty="0" err="1"/>
              <a:t>dateOfBirth</a:t>
            </a:r>
            <a:r>
              <a:rPr lang="en-IN" dirty="0"/>
              <a:t>);</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findByDateOfBirthAfter</a:t>
            </a:r>
            <a:r>
              <a:rPr lang="en-IN" dirty="0"/>
              <a:t>() {</a:t>
            </a:r>
          </a:p>
          <a:p>
            <a:r>
              <a:rPr lang="en-IN" dirty="0"/>
              <a:t>		try {</a:t>
            </a:r>
          </a:p>
          <a:p>
            <a:r>
              <a:rPr lang="en-IN" dirty="0"/>
              <a:t>			</a:t>
            </a:r>
            <a:r>
              <a:rPr lang="en-IN" dirty="0" err="1"/>
              <a:t>LocalDate</a:t>
            </a:r>
            <a:r>
              <a:rPr lang="en-IN" dirty="0"/>
              <a:t> </a:t>
            </a:r>
            <a:r>
              <a:rPr lang="en-IN" dirty="0" err="1"/>
              <a:t>dateOfBirth</a:t>
            </a:r>
            <a:r>
              <a:rPr lang="en-IN" dirty="0"/>
              <a:t> = </a:t>
            </a:r>
            <a:r>
              <a:rPr lang="en-IN" dirty="0" err="1"/>
              <a:t>LocalDate.of</a:t>
            </a:r>
            <a:r>
              <a:rPr lang="en-IN" dirty="0"/>
              <a:t>(1995, 12, 31);</a:t>
            </a:r>
          </a:p>
          <a:p>
            <a:r>
              <a:rPr lang="en-IN" dirty="0"/>
              <a:t>			List&lt;</a:t>
            </a:r>
            <a:r>
              <a:rPr lang="en-IN" dirty="0" err="1"/>
              <a:t>CustomerDTO</a:t>
            </a:r>
            <a:r>
              <a:rPr lang="en-IN" dirty="0"/>
              <a:t>&gt; </a:t>
            </a:r>
            <a:r>
              <a:rPr lang="en-IN" dirty="0" err="1"/>
              <a:t>customerDTOs</a:t>
            </a:r>
            <a:r>
              <a:rPr lang="en-IN" dirty="0"/>
              <a:t> = </a:t>
            </a:r>
            <a:r>
              <a:rPr lang="en-IN" dirty="0" err="1"/>
              <a:t>customerService.findByDateOfBirthAfter</a:t>
            </a:r>
            <a:r>
              <a:rPr lang="en-IN" dirty="0"/>
              <a:t>(</a:t>
            </a:r>
            <a:r>
              <a:rPr lang="en-IN" dirty="0" err="1"/>
              <a:t>dateOfBirth</a:t>
            </a:r>
            <a:r>
              <a:rPr lang="en-IN" dirty="0"/>
              <a:t>);</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a:t>
            </a:r>
          </a:p>
        </p:txBody>
      </p:sp>
    </p:spTree>
    <p:extLst>
      <p:ext uri="{BB962C8B-B14F-4D97-AF65-F5344CB8AC3E}">
        <p14:creationId xmlns:p14="http://schemas.microsoft.com/office/powerpoint/2010/main" val="3861187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8BBDCD-9543-91EB-A0E3-4F876B0029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370B86-2D8D-4C0F-C476-0895AE9D41D0}"/>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7" name="TextBox 6">
            <a:extLst>
              <a:ext uri="{FF2B5EF4-FFF2-40B4-BE49-F238E27FC236}">
                <a16:creationId xmlns:a16="http://schemas.microsoft.com/office/drawing/2014/main" id="{3DBA0023-8D58-42CB-EF8D-7CD6ED34064A}"/>
              </a:ext>
            </a:extLst>
          </p:cNvPr>
          <p:cNvSpPr txBox="1"/>
          <p:nvPr/>
        </p:nvSpPr>
        <p:spPr>
          <a:xfrm>
            <a:off x="900259" y="760197"/>
            <a:ext cx="10713564" cy="1323439"/>
          </a:xfrm>
          <a:prstGeom prst="rect">
            <a:avLst/>
          </a:prstGeom>
          <a:noFill/>
        </p:spPr>
        <p:txBody>
          <a:bodyPr wrap="square">
            <a:spAutoFit/>
          </a:bodyPr>
          <a:lstStyle/>
          <a:p>
            <a:r>
              <a:rPr lang="en-US" sz="2000" dirty="0">
                <a:solidFill>
                  <a:schemeClr val="tx1">
                    <a:lumMod val="65000"/>
                    <a:lumOff val="35000"/>
                  </a:schemeClr>
                </a:solidFill>
                <a:effectLst/>
              </a:rPr>
              <a:t>You will now have a look at some of the important methods of 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interface.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void persist(Object entity)</a:t>
            </a:r>
            <a:r>
              <a:rPr lang="en-US" sz="2000" dirty="0">
                <a:solidFill>
                  <a:schemeClr val="tx1">
                    <a:lumMod val="65000"/>
                    <a:lumOff val="35000"/>
                  </a:schemeClr>
                </a:solidFill>
                <a:effectLst/>
              </a:rPr>
              <a:t> - It makes a new entity object managed. When transaction is committed, a new row will be inserted in the database.</a:t>
            </a:r>
          </a:p>
        </p:txBody>
      </p:sp>
      <p:pic>
        <p:nvPicPr>
          <p:cNvPr id="9" name="Picture 8">
            <a:extLst>
              <a:ext uri="{FF2B5EF4-FFF2-40B4-BE49-F238E27FC236}">
                <a16:creationId xmlns:a16="http://schemas.microsoft.com/office/drawing/2014/main" id="{D7A1E134-21B5-F291-0EA8-78D8D23A6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264" y="2391421"/>
            <a:ext cx="9466667" cy="1828571"/>
          </a:xfrm>
          <a:prstGeom prst="rect">
            <a:avLst/>
          </a:prstGeom>
        </p:spPr>
      </p:pic>
      <p:sp>
        <p:nvSpPr>
          <p:cNvPr id="11" name="TextBox 10">
            <a:extLst>
              <a:ext uri="{FF2B5EF4-FFF2-40B4-BE49-F238E27FC236}">
                <a16:creationId xmlns:a16="http://schemas.microsoft.com/office/drawing/2014/main" id="{EBAEADFE-A928-381E-73C4-D02C37008D91}"/>
              </a:ext>
            </a:extLst>
          </p:cNvPr>
          <p:cNvSpPr txBox="1"/>
          <p:nvPr/>
        </p:nvSpPr>
        <p:spPr>
          <a:xfrm>
            <a:off x="900259" y="4688006"/>
            <a:ext cx="10713564" cy="1015663"/>
          </a:xfrm>
          <a:prstGeom prst="rect">
            <a:avLst/>
          </a:prstGeom>
          <a:noFill/>
        </p:spPr>
        <p:txBody>
          <a:bodyPr wrap="square">
            <a:spAutoFit/>
          </a:bodyPr>
          <a:lstStyle/>
          <a:p>
            <a:r>
              <a:rPr lang="en-US" sz="2000" b="1" dirty="0">
                <a:solidFill>
                  <a:schemeClr val="tx1">
                    <a:lumMod val="65000"/>
                    <a:lumOff val="35000"/>
                  </a:schemeClr>
                </a:solidFill>
              </a:rPr>
              <a:t>find(Class </a:t>
            </a:r>
            <a:r>
              <a:rPr lang="en-US" sz="2000" b="1" dirty="0" err="1">
                <a:solidFill>
                  <a:schemeClr val="tx1">
                    <a:lumMod val="65000"/>
                    <a:lumOff val="35000"/>
                  </a:schemeClr>
                </a:solidFill>
              </a:rPr>
              <a:t>entityClass</a:t>
            </a:r>
            <a:r>
              <a:rPr lang="en-US" sz="2000" b="1" dirty="0">
                <a:solidFill>
                  <a:schemeClr val="tx1">
                    <a:lumMod val="65000"/>
                    <a:lumOff val="35000"/>
                  </a:schemeClr>
                </a:solidFill>
              </a:rPr>
              <a:t>, Object </a:t>
            </a:r>
            <a:r>
              <a:rPr lang="en-US" sz="2000" b="1" dirty="0" err="1">
                <a:solidFill>
                  <a:schemeClr val="tx1">
                    <a:lumMod val="65000"/>
                    <a:lumOff val="35000"/>
                  </a:schemeClr>
                </a:solidFill>
              </a:rPr>
              <a:t>primaryKey</a:t>
            </a:r>
            <a:r>
              <a:rPr lang="en-US" sz="2000" b="1" dirty="0">
                <a:solidFill>
                  <a:schemeClr val="tx1">
                    <a:lumMod val="65000"/>
                    <a:lumOff val="35000"/>
                  </a:schemeClr>
                </a:solidFill>
              </a:rPr>
              <a:t>)</a:t>
            </a:r>
            <a:r>
              <a:rPr lang="en-US" sz="2000" dirty="0">
                <a:solidFill>
                  <a:schemeClr val="tx1">
                    <a:lumMod val="65000"/>
                    <a:lumOff val="35000"/>
                  </a:schemeClr>
                </a:solidFill>
              </a:rPr>
              <a:t> - It searches the database table based on the </a:t>
            </a:r>
            <a:r>
              <a:rPr lang="en-US" sz="2000" dirty="0" err="1">
                <a:solidFill>
                  <a:schemeClr val="tx1">
                    <a:lumMod val="65000"/>
                    <a:lumOff val="35000"/>
                  </a:schemeClr>
                </a:solidFill>
              </a:rPr>
              <a:t>primaryKey</a:t>
            </a:r>
            <a:r>
              <a:rPr lang="en-US" sz="2000" dirty="0">
                <a:solidFill>
                  <a:schemeClr val="tx1">
                    <a:lumMod val="65000"/>
                    <a:lumOff val="35000"/>
                  </a:schemeClr>
                </a:solidFill>
              </a:rPr>
              <a:t> and returns the row as an object of entity class. It returns null if no row is present in the database. It returns the entity object in the managed state.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932193325"/>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5AC996-A881-4317-CEBC-970C42B639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30E07F5-33B7-4B48-435F-4FFBFB79CDBC}"/>
              </a:ext>
            </a:extLst>
          </p:cNvPr>
          <p:cNvSpPr>
            <a:spLocks noGrp="1"/>
          </p:cNvSpPr>
          <p:nvPr>
            <p:ph type="sldNum" sz="quarter" idx="12"/>
          </p:nvPr>
        </p:nvSpPr>
        <p:spPr/>
        <p:txBody>
          <a:bodyPr/>
          <a:lstStyle/>
          <a:p>
            <a:fld id="{4A777409-9C5A-4B07-8E32-19F22F7D558C}" type="slidenum">
              <a:rPr lang="en-IN" smtClean="0"/>
              <a:t>270</a:t>
            </a:fld>
            <a:endParaRPr lang="en-IN" dirty="0"/>
          </a:p>
        </p:txBody>
      </p:sp>
      <p:sp>
        <p:nvSpPr>
          <p:cNvPr id="5" name="TextBox 4">
            <a:extLst>
              <a:ext uri="{FF2B5EF4-FFF2-40B4-BE49-F238E27FC236}">
                <a16:creationId xmlns:a16="http://schemas.microsoft.com/office/drawing/2014/main" id="{9ED26EC2-FD48-E3DB-5523-F444C574294A}"/>
              </a:ext>
            </a:extLst>
          </p:cNvPr>
          <p:cNvSpPr txBox="1"/>
          <p:nvPr/>
        </p:nvSpPr>
        <p:spPr>
          <a:xfrm>
            <a:off x="76986" y="948228"/>
            <a:ext cx="11811786" cy="5632311"/>
          </a:xfrm>
          <a:prstGeom prst="rect">
            <a:avLst/>
          </a:prstGeom>
          <a:noFill/>
        </p:spPr>
        <p:txBody>
          <a:bodyPr wrap="square">
            <a:spAutoFit/>
          </a:bodyPr>
          <a:lstStyle/>
          <a:p>
            <a:r>
              <a:rPr lang="en-IN" dirty="0"/>
              <a:t>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findByDateOfBirthBefore</a:t>
            </a:r>
            <a:r>
              <a:rPr lang="en-IN" dirty="0"/>
              <a:t>() {</a:t>
            </a:r>
          </a:p>
          <a:p>
            <a:r>
              <a:rPr lang="en-IN" dirty="0"/>
              <a:t>		try {</a:t>
            </a:r>
          </a:p>
          <a:p>
            <a:r>
              <a:rPr lang="en-IN" dirty="0"/>
              <a:t>			</a:t>
            </a:r>
            <a:r>
              <a:rPr lang="en-IN" dirty="0" err="1"/>
              <a:t>LocalDate</a:t>
            </a:r>
            <a:r>
              <a:rPr lang="en-IN" dirty="0"/>
              <a:t> </a:t>
            </a:r>
            <a:r>
              <a:rPr lang="en-IN" dirty="0" err="1"/>
              <a:t>dateOfBirth</a:t>
            </a:r>
            <a:r>
              <a:rPr lang="en-IN" dirty="0"/>
              <a:t> = </a:t>
            </a:r>
            <a:r>
              <a:rPr lang="en-IN" dirty="0" err="1"/>
              <a:t>LocalDate.of</a:t>
            </a:r>
            <a:r>
              <a:rPr lang="en-IN" dirty="0"/>
              <a:t>(2000, 12, 31);</a:t>
            </a:r>
          </a:p>
          <a:p>
            <a:r>
              <a:rPr lang="en-IN" dirty="0"/>
              <a:t>			List&lt;</a:t>
            </a:r>
            <a:r>
              <a:rPr lang="en-IN" dirty="0" err="1"/>
              <a:t>CustomerDTO</a:t>
            </a:r>
            <a:r>
              <a:rPr lang="en-IN" dirty="0"/>
              <a:t>&gt; </a:t>
            </a:r>
            <a:r>
              <a:rPr lang="en-IN" dirty="0" err="1"/>
              <a:t>customerDTOs</a:t>
            </a:r>
            <a:r>
              <a:rPr lang="en-IN" dirty="0"/>
              <a:t> = </a:t>
            </a:r>
            <a:r>
              <a:rPr lang="en-IN" dirty="0" err="1"/>
              <a:t>customerService.findByDateOfBirthBefore</a:t>
            </a:r>
            <a:r>
              <a:rPr lang="en-IN" dirty="0"/>
              <a:t>(</a:t>
            </a:r>
            <a:r>
              <a:rPr lang="en-IN" dirty="0" err="1"/>
              <a:t>dateOfBirth</a:t>
            </a:r>
            <a:r>
              <a:rPr lang="en-IN" dirty="0"/>
              <a:t>);</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1375463812"/>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CB7622-4C6B-7A1E-B75B-F8AA49B4C4C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5FA9818-AA33-930B-CD41-88801822A513}"/>
              </a:ext>
            </a:extLst>
          </p:cNvPr>
          <p:cNvSpPr>
            <a:spLocks noGrp="1"/>
          </p:cNvSpPr>
          <p:nvPr>
            <p:ph type="sldNum" sz="quarter" idx="12"/>
          </p:nvPr>
        </p:nvSpPr>
        <p:spPr/>
        <p:txBody>
          <a:bodyPr/>
          <a:lstStyle/>
          <a:p>
            <a:fld id="{4A777409-9C5A-4B07-8E32-19F22F7D558C}" type="slidenum">
              <a:rPr lang="en-IN" smtClean="0"/>
              <a:t>271</a:t>
            </a:fld>
            <a:endParaRPr lang="en-IN" dirty="0"/>
          </a:p>
        </p:txBody>
      </p:sp>
      <p:sp>
        <p:nvSpPr>
          <p:cNvPr id="5" name="TextBox 4">
            <a:extLst>
              <a:ext uri="{FF2B5EF4-FFF2-40B4-BE49-F238E27FC236}">
                <a16:creationId xmlns:a16="http://schemas.microsoft.com/office/drawing/2014/main" id="{BBC2DBBF-962A-D88D-BC54-9EFE4B014B63}"/>
              </a:ext>
            </a:extLst>
          </p:cNvPr>
          <p:cNvSpPr txBox="1"/>
          <p:nvPr/>
        </p:nvSpPr>
        <p:spPr>
          <a:xfrm>
            <a:off x="47134" y="836491"/>
            <a:ext cx="12116586" cy="5632311"/>
          </a:xfrm>
          <a:prstGeom prst="rect">
            <a:avLst/>
          </a:prstGeom>
          <a:noFill/>
        </p:spPr>
        <p:txBody>
          <a:bodyPr wrap="square">
            <a:spAutoFit/>
          </a:bodyPr>
          <a:lstStyle/>
          <a:p>
            <a:r>
              <a:rPr lang="en-IN" dirty="0"/>
              <a:t>public void </a:t>
            </a:r>
            <a:r>
              <a:rPr lang="en-IN" dirty="0" err="1"/>
              <a:t>findByEmailIdIsNull</a:t>
            </a:r>
            <a:r>
              <a:rPr lang="en-IN" dirty="0"/>
              <a:t>() {</a:t>
            </a:r>
          </a:p>
          <a:p>
            <a:r>
              <a:rPr lang="en-IN" dirty="0"/>
              <a:t>		try {</a:t>
            </a:r>
          </a:p>
          <a:p>
            <a:r>
              <a:rPr lang="en-IN" dirty="0"/>
              <a:t>			List&lt;</a:t>
            </a:r>
            <a:r>
              <a:rPr lang="en-IN" dirty="0" err="1"/>
              <a:t>CustomerDTO</a:t>
            </a:r>
            <a:r>
              <a:rPr lang="en-IN" dirty="0"/>
              <a:t>&gt; </a:t>
            </a:r>
            <a:r>
              <a:rPr lang="en-IN" dirty="0" err="1"/>
              <a:t>customerDTOs</a:t>
            </a:r>
            <a:r>
              <a:rPr lang="en-IN" dirty="0"/>
              <a:t> = </a:t>
            </a:r>
            <a:r>
              <a:rPr lang="en-IN" dirty="0" err="1"/>
              <a:t>customerService.findByEmailIdNull</a:t>
            </a:r>
            <a:r>
              <a:rPr lang="en-IN" dirty="0"/>
              <a:t>();</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findByNameLike</a:t>
            </a:r>
            <a:r>
              <a:rPr lang="en-IN" dirty="0"/>
              <a:t>() {</a:t>
            </a:r>
          </a:p>
          <a:p>
            <a:r>
              <a:rPr lang="en-IN" dirty="0"/>
              <a:t>		try {</a:t>
            </a:r>
          </a:p>
          <a:p>
            <a:r>
              <a:rPr lang="en-IN" dirty="0"/>
              <a:t>			List&lt;</a:t>
            </a:r>
            <a:r>
              <a:rPr lang="en-IN" dirty="0" err="1"/>
              <a:t>CustomerDTO</a:t>
            </a:r>
            <a:r>
              <a:rPr lang="en-IN" dirty="0"/>
              <a:t>&gt; </a:t>
            </a:r>
            <a:r>
              <a:rPr lang="en-IN" dirty="0" err="1"/>
              <a:t>customerDTOs</a:t>
            </a:r>
            <a:r>
              <a:rPr lang="en-IN" dirty="0"/>
              <a:t> = </a:t>
            </a:r>
            <a:r>
              <a:rPr lang="en-IN" dirty="0" err="1"/>
              <a:t>customerService.findByNameLike</a:t>
            </a:r>
            <a:r>
              <a:rPr lang="en-IN" dirty="0"/>
              <a:t>("j%");</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a:t>
            </a:r>
          </a:p>
        </p:txBody>
      </p:sp>
    </p:spTree>
    <p:extLst>
      <p:ext uri="{BB962C8B-B14F-4D97-AF65-F5344CB8AC3E}">
        <p14:creationId xmlns:p14="http://schemas.microsoft.com/office/powerpoint/2010/main" val="74382355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9C18FB-5325-85B5-BC68-3A002C3A9EA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3D4F86-51B5-42F1-19B7-0C3F882D4882}"/>
              </a:ext>
            </a:extLst>
          </p:cNvPr>
          <p:cNvSpPr>
            <a:spLocks noGrp="1"/>
          </p:cNvSpPr>
          <p:nvPr>
            <p:ph type="sldNum" sz="quarter" idx="12"/>
          </p:nvPr>
        </p:nvSpPr>
        <p:spPr/>
        <p:txBody>
          <a:bodyPr/>
          <a:lstStyle/>
          <a:p>
            <a:fld id="{4A777409-9C5A-4B07-8E32-19F22F7D558C}" type="slidenum">
              <a:rPr lang="en-IN" smtClean="0"/>
              <a:t>272</a:t>
            </a:fld>
            <a:endParaRPr lang="en-IN" dirty="0"/>
          </a:p>
        </p:txBody>
      </p:sp>
      <p:sp>
        <p:nvSpPr>
          <p:cNvPr id="5" name="TextBox 4">
            <a:extLst>
              <a:ext uri="{FF2B5EF4-FFF2-40B4-BE49-F238E27FC236}">
                <a16:creationId xmlns:a16="http://schemas.microsoft.com/office/drawing/2014/main" id="{9F02AC4D-8AF5-6E33-3FD9-EC85D025B2EB}"/>
              </a:ext>
            </a:extLst>
          </p:cNvPr>
          <p:cNvSpPr txBox="1"/>
          <p:nvPr/>
        </p:nvSpPr>
        <p:spPr>
          <a:xfrm>
            <a:off x="0" y="893718"/>
            <a:ext cx="11858919" cy="5355312"/>
          </a:xfrm>
          <a:prstGeom prst="rect">
            <a:avLst/>
          </a:prstGeom>
          <a:noFill/>
        </p:spPr>
        <p:txBody>
          <a:bodyPr wrap="square">
            <a:spAutoFit/>
          </a:bodyPr>
          <a:lstStyle/>
          <a:p>
            <a:r>
              <a:rPr lang="en-IN" dirty="0"/>
              <a:t>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findByNameOrderByDateOfBirth</a:t>
            </a:r>
            <a:r>
              <a:rPr lang="en-IN" dirty="0"/>
              <a:t>() {</a:t>
            </a:r>
          </a:p>
          <a:p>
            <a:r>
              <a:rPr lang="en-IN" dirty="0"/>
              <a:t>		try {</a:t>
            </a:r>
          </a:p>
          <a:p>
            <a:r>
              <a:rPr lang="en-IN" dirty="0"/>
              <a:t>			List&lt;</a:t>
            </a:r>
            <a:r>
              <a:rPr lang="en-IN" dirty="0" err="1"/>
              <a:t>CustomerDTO</a:t>
            </a:r>
            <a:r>
              <a:rPr lang="en-IN" dirty="0"/>
              <a:t>&gt; </a:t>
            </a:r>
            <a:r>
              <a:rPr lang="en-IN" dirty="0" err="1"/>
              <a:t>customerDTOs</a:t>
            </a:r>
            <a:r>
              <a:rPr lang="en-IN" dirty="0"/>
              <a:t> = </a:t>
            </a:r>
            <a:r>
              <a:rPr lang="en-IN" dirty="0" err="1"/>
              <a:t>customerService.findByNameOrderByDateOfBirth</a:t>
            </a:r>
            <a:r>
              <a:rPr lang="en-IN" dirty="0"/>
              <a:t>("martin");</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1481984772"/>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E2AE5A-DAA9-4198-71F7-3CA506B19F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2CBCFBF-970A-3B57-F091-265616E5C82C}"/>
              </a:ext>
            </a:extLst>
          </p:cNvPr>
          <p:cNvSpPr>
            <a:spLocks noGrp="1"/>
          </p:cNvSpPr>
          <p:nvPr>
            <p:ph type="sldNum" sz="quarter" idx="12"/>
          </p:nvPr>
        </p:nvSpPr>
        <p:spPr/>
        <p:txBody>
          <a:bodyPr/>
          <a:lstStyle/>
          <a:p>
            <a:fld id="{4A777409-9C5A-4B07-8E32-19F22F7D558C}" type="slidenum">
              <a:rPr lang="en-IN" smtClean="0"/>
              <a:t>273</a:t>
            </a:fld>
            <a:endParaRPr lang="en-IN" dirty="0"/>
          </a:p>
        </p:txBody>
      </p:sp>
      <p:sp>
        <p:nvSpPr>
          <p:cNvPr id="5" name="TextBox 4">
            <a:extLst>
              <a:ext uri="{FF2B5EF4-FFF2-40B4-BE49-F238E27FC236}">
                <a16:creationId xmlns:a16="http://schemas.microsoft.com/office/drawing/2014/main" id="{BD313F47-18B4-1427-72FE-8EBA6045B74D}"/>
              </a:ext>
            </a:extLst>
          </p:cNvPr>
          <p:cNvSpPr txBox="1"/>
          <p:nvPr/>
        </p:nvSpPr>
        <p:spPr>
          <a:xfrm>
            <a:off x="116264" y="950944"/>
            <a:ext cx="11792932" cy="3970318"/>
          </a:xfrm>
          <a:prstGeom prst="rect">
            <a:avLst/>
          </a:prstGeom>
          <a:noFill/>
        </p:spPr>
        <p:txBody>
          <a:bodyPr wrap="square">
            <a:spAutoFit/>
          </a:bodyPr>
          <a:lstStyle/>
          <a:p>
            <a:r>
              <a:rPr lang="en-IN" dirty="0"/>
              <a:t>void </a:t>
            </a:r>
            <a:r>
              <a:rPr lang="en-IN" dirty="0" err="1"/>
              <a:t>findByNameOrderByDateOfBirthDesc</a:t>
            </a:r>
            <a:r>
              <a:rPr lang="en-IN" dirty="0"/>
              <a:t>() {</a:t>
            </a:r>
          </a:p>
          <a:p>
            <a:r>
              <a:rPr lang="en-IN" dirty="0"/>
              <a:t>		try {</a:t>
            </a:r>
          </a:p>
          <a:p>
            <a:r>
              <a:rPr lang="en-IN" dirty="0"/>
              <a:t>			List&lt;</a:t>
            </a:r>
            <a:r>
              <a:rPr lang="en-IN" dirty="0" err="1"/>
              <a:t>CustomerDTO</a:t>
            </a:r>
            <a:r>
              <a:rPr lang="en-IN" dirty="0"/>
              <a:t>&gt; </a:t>
            </a:r>
            <a:r>
              <a:rPr lang="en-IN" dirty="0" err="1"/>
              <a:t>customerDTOs</a:t>
            </a:r>
            <a:r>
              <a:rPr lang="en-IN" dirty="0"/>
              <a:t> = </a:t>
            </a:r>
            <a:r>
              <a:rPr lang="en-IN" dirty="0" err="1"/>
              <a:t>customerService.findByNameOrderByDateOfBirthDesc</a:t>
            </a:r>
            <a:r>
              <a:rPr lang="en-IN" dirty="0"/>
              <a:t>("martin");</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E4D1C3CF-982E-127E-4B3D-5D830EA02DB1}"/>
              </a:ext>
            </a:extLst>
          </p:cNvPr>
          <p:cNvSpPr txBox="1"/>
          <p:nvPr/>
        </p:nvSpPr>
        <p:spPr>
          <a:xfrm>
            <a:off x="221530" y="5269474"/>
            <a:ext cx="6099142" cy="400110"/>
          </a:xfrm>
          <a:prstGeom prst="rect">
            <a:avLst/>
          </a:prstGeom>
          <a:noFill/>
        </p:spPr>
        <p:txBody>
          <a:bodyPr wrap="square">
            <a:spAutoFit/>
          </a:bodyPr>
          <a:lstStyle/>
          <a:p>
            <a:r>
              <a:rPr lang="en-US" sz="2000" b="1" dirty="0">
                <a:solidFill>
                  <a:schemeClr val="tx1">
                    <a:lumMod val="65000"/>
                    <a:lumOff val="35000"/>
                  </a:schemeClr>
                </a:solidFill>
              </a:rPr>
              <a:t>Step 11 : </a:t>
            </a:r>
            <a:r>
              <a:rPr lang="en-US" sz="2000" dirty="0">
                <a:solidFill>
                  <a:schemeClr val="tx1">
                    <a:lumMod val="65000"/>
                    <a:lumOff val="35000"/>
                  </a:schemeClr>
                </a:solidFill>
              </a:rPr>
              <a:t>Execute the application: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47035402"/>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A8DF9C-C1AD-7A37-4EA5-4571D8A123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65745E7-FD99-27B9-19CF-814A120E46FA}"/>
              </a:ext>
            </a:extLst>
          </p:cNvPr>
          <p:cNvSpPr>
            <a:spLocks noGrp="1"/>
          </p:cNvSpPr>
          <p:nvPr>
            <p:ph type="sldNum" sz="quarter" idx="12"/>
          </p:nvPr>
        </p:nvSpPr>
        <p:spPr/>
        <p:txBody>
          <a:bodyPr/>
          <a:lstStyle/>
          <a:p>
            <a:fld id="{4A777409-9C5A-4B07-8E32-19F22F7D558C}" type="slidenum">
              <a:rPr lang="en-IN" smtClean="0"/>
              <a:t>274</a:t>
            </a:fld>
            <a:endParaRPr lang="en-IN" dirty="0"/>
          </a:p>
        </p:txBody>
      </p:sp>
      <p:sp>
        <p:nvSpPr>
          <p:cNvPr id="5" name="TextBox 4">
            <a:extLst>
              <a:ext uri="{FF2B5EF4-FFF2-40B4-BE49-F238E27FC236}">
                <a16:creationId xmlns:a16="http://schemas.microsoft.com/office/drawing/2014/main" id="{1C556654-D251-09F7-A754-BFAF27E3C261}"/>
              </a:ext>
            </a:extLst>
          </p:cNvPr>
          <p:cNvSpPr txBox="1"/>
          <p:nvPr/>
        </p:nvSpPr>
        <p:spPr>
          <a:xfrm>
            <a:off x="989029" y="541197"/>
            <a:ext cx="6099142" cy="461665"/>
          </a:xfrm>
          <a:prstGeom prst="rect">
            <a:avLst/>
          </a:prstGeom>
          <a:noFill/>
        </p:spPr>
        <p:txBody>
          <a:bodyPr wrap="square">
            <a:spAutoFit/>
          </a:bodyPr>
          <a:lstStyle/>
          <a:p>
            <a:r>
              <a:rPr lang="en-US" sz="2400" b="1" dirty="0"/>
              <a:t>Query creation using @Query - Demo </a:t>
            </a:r>
          </a:p>
        </p:txBody>
      </p:sp>
      <p:sp>
        <p:nvSpPr>
          <p:cNvPr id="6" name="TextBox 5">
            <a:extLst>
              <a:ext uri="{FF2B5EF4-FFF2-40B4-BE49-F238E27FC236}">
                <a16:creationId xmlns:a16="http://schemas.microsoft.com/office/drawing/2014/main" id="{FA549EC0-95AA-A3F6-30FE-3E0A79DA7DC4}"/>
              </a:ext>
            </a:extLst>
          </p:cNvPr>
          <p:cNvSpPr txBox="1"/>
          <p:nvPr/>
        </p:nvSpPr>
        <p:spPr>
          <a:xfrm>
            <a:off x="258451" y="992268"/>
            <a:ext cx="11675097" cy="5324535"/>
          </a:xfrm>
          <a:prstGeom prst="rect">
            <a:avLst/>
          </a:prstGeom>
          <a:noFill/>
        </p:spPr>
        <p:txBody>
          <a:bodyPr wrap="square">
            <a:spAutoFit/>
          </a:bodyPr>
          <a:lstStyle/>
          <a:p>
            <a:r>
              <a:rPr lang="en-US" sz="2000" b="1" dirty="0">
                <a:solidFill>
                  <a:schemeClr val="tx1">
                    <a:lumMod val="65000"/>
                    <a:lumOff val="35000"/>
                  </a:schemeClr>
                </a:solidFill>
              </a:rPr>
              <a:t>Objective :</a:t>
            </a:r>
            <a:endParaRPr lang="en-US" sz="2000" dirty="0">
              <a:solidFill>
                <a:schemeClr val="tx1">
                  <a:lumMod val="65000"/>
                  <a:lumOff val="35000"/>
                </a:schemeClr>
              </a:solidFill>
            </a:endParaRPr>
          </a:p>
          <a:p>
            <a:r>
              <a:rPr lang="en-US" sz="2000" dirty="0">
                <a:solidFill>
                  <a:schemeClr val="tx1">
                    <a:lumMod val="65000"/>
                    <a:lumOff val="35000"/>
                  </a:schemeClr>
                </a:solidFill>
              </a:rPr>
              <a:t>To implement READ operation using @Query </a:t>
            </a:r>
            <a:r>
              <a:rPr lang="en-US" sz="2000" dirty="0" err="1">
                <a:solidFill>
                  <a:schemeClr val="tx1">
                    <a:lumMod val="65000"/>
                    <a:lumOff val="35000"/>
                  </a:schemeClr>
                </a:solidFill>
              </a:rPr>
              <a:t>annoation</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Steps :</a:t>
            </a:r>
            <a:endParaRPr lang="en-US" sz="2000" dirty="0">
              <a:solidFill>
                <a:schemeClr val="tx1">
                  <a:lumMod val="65000"/>
                  <a:lumOff val="35000"/>
                </a:schemeClr>
              </a:solidFill>
            </a:endParaRPr>
          </a:p>
          <a:p>
            <a:r>
              <a:rPr lang="en-US" sz="2000" b="1" dirty="0">
                <a:solidFill>
                  <a:schemeClr val="tx1">
                    <a:lumMod val="65000"/>
                    <a:lumOff val="35000"/>
                  </a:schemeClr>
                </a:solidFill>
              </a:rPr>
              <a:t>Step 1 : </a:t>
            </a:r>
            <a:r>
              <a:rPr lang="en-US" sz="2000" dirty="0">
                <a:solidFill>
                  <a:schemeClr val="tx1">
                    <a:lumMod val="65000"/>
                    <a:lumOff val="35000"/>
                  </a:schemeClr>
                </a:solidFill>
              </a:rPr>
              <a:t> Create a Spring Boot Maven project</a:t>
            </a:r>
          </a:p>
          <a:p>
            <a:r>
              <a:rPr lang="en-US" sz="2000" dirty="0">
                <a:solidFill>
                  <a:schemeClr val="tx1">
                    <a:lumMod val="65000"/>
                    <a:lumOff val="35000"/>
                  </a:schemeClr>
                </a:solidFill>
              </a:rPr>
              <a:t>Using Spring </a:t>
            </a:r>
            <a:r>
              <a:rPr lang="en-US" sz="2000" dirty="0" err="1">
                <a:solidFill>
                  <a:schemeClr val="tx1">
                    <a:lumMod val="65000"/>
                    <a:lumOff val="35000"/>
                  </a:schemeClr>
                </a:solidFill>
              </a:rPr>
              <a:t>Initializr</a:t>
            </a:r>
            <a:r>
              <a:rPr lang="en-US"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US"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US" sz="2000" dirty="0">
                <a:solidFill>
                  <a:schemeClr val="tx1">
                    <a:lumMod val="65000"/>
                    <a:lumOff val="35000"/>
                  </a:schemeClr>
                </a:solidFill>
              </a:rPr>
              <a:t>Group: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Artifact: </a:t>
            </a:r>
            <a:r>
              <a:rPr lang="en-US" sz="2000" dirty="0" err="1">
                <a:solidFill>
                  <a:schemeClr val="tx1">
                    <a:lumMod val="65000"/>
                    <a:lumOff val="35000"/>
                  </a:schemeClr>
                </a:solidFill>
              </a:rPr>
              <a:t>Demo_SpringData_QueryCreation</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Name: </a:t>
            </a:r>
            <a:r>
              <a:rPr lang="en-US" sz="2000" dirty="0" err="1">
                <a:solidFill>
                  <a:schemeClr val="tx1">
                    <a:lumMod val="65000"/>
                    <a:lumOff val="35000"/>
                  </a:schemeClr>
                </a:solidFill>
              </a:rPr>
              <a:t>Demo_SpringData_QueryCreation</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Package name: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Java Version: 17</a:t>
            </a:r>
          </a:p>
          <a:p>
            <a:pPr>
              <a:buFont typeface="Arial" panose="020B0604020202020204" pitchFamily="34" charset="0"/>
              <a:buChar char="•"/>
            </a:pPr>
            <a:r>
              <a:rPr lang="en-US" sz="2000" dirty="0">
                <a:solidFill>
                  <a:schemeClr val="tx1">
                    <a:lumMod val="65000"/>
                    <a:lumOff val="35000"/>
                  </a:schemeClr>
                </a:solidFill>
              </a:rPr>
              <a:t>Dependencies: Spring Data JPA and MySQL Driver</a:t>
            </a:r>
          </a:p>
          <a:p>
            <a:r>
              <a:rPr lang="en-US" sz="2000" dirty="0">
                <a:solidFill>
                  <a:schemeClr val="tx1">
                    <a:lumMod val="65000"/>
                    <a:lumOff val="35000"/>
                  </a:schemeClr>
                </a:solidFill>
              </a:rPr>
              <a:t>Now import this project in Eclipse.</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2 :</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70225600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DCA515-5072-6D07-C8EF-1BABD86971F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8637614-4520-8AF8-F52F-C4C9178557AE}"/>
              </a:ext>
            </a:extLst>
          </p:cNvPr>
          <p:cNvSpPr>
            <a:spLocks noGrp="1"/>
          </p:cNvSpPr>
          <p:nvPr>
            <p:ph type="sldNum" sz="quarter" idx="12"/>
          </p:nvPr>
        </p:nvSpPr>
        <p:spPr/>
        <p:txBody>
          <a:bodyPr/>
          <a:lstStyle/>
          <a:p>
            <a:fld id="{4A777409-9C5A-4B07-8E32-19F22F7D558C}" type="slidenum">
              <a:rPr lang="en-IN" smtClean="0"/>
              <a:t>275</a:t>
            </a:fld>
            <a:endParaRPr lang="en-IN" dirty="0"/>
          </a:p>
        </p:txBody>
      </p:sp>
      <p:sp>
        <p:nvSpPr>
          <p:cNvPr id="5" name="TextBox 4">
            <a:extLst>
              <a:ext uri="{FF2B5EF4-FFF2-40B4-BE49-F238E27FC236}">
                <a16:creationId xmlns:a16="http://schemas.microsoft.com/office/drawing/2014/main" id="{1CC9A84E-881D-A9EC-409B-8EA3F9157199}"/>
              </a:ext>
            </a:extLst>
          </p:cNvPr>
          <p:cNvSpPr txBox="1"/>
          <p:nvPr/>
        </p:nvSpPr>
        <p:spPr>
          <a:xfrm>
            <a:off x="292231" y="1047396"/>
            <a:ext cx="11899769" cy="5078313"/>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a:t>
            </a:r>
          </a:p>
          <a:p>
            <a:r>
              <a:rPr lang="en-IN" dirty="0"/>
              <a:t>   </a:t>
            </a:r>
            <a:r>
              <a:rPr lang="en-IN" dirty="0" err="1"/>
              <a:t>customer_id</a:t>
            </a:r>
            <a:r>
              <a:rPr lang="en-IN" dirty="0"/>
              <a:t> int,</a:t>
            </a:r>
          </a:p>
          <a:p>
            <a:r>
              <a:rPr lang="en-IN" dirty="0"/>
              <a:t>   </a:t>
            </a:r>
            <a:r>
              <a:rPr lang="en-IN" dirty="0" err="1"/>
              <a:t>email_id</a:t>
            </a:r>
            <a:r>
              <a:rPr lang="en-IN" dirty="0"/>
              <a:t> varchar(50) unique,</a:t>
            </a:r>
          </a:p>
          <a:p>
            <a:r>
              <a:rPr lang="en-IN" dirty="0"/>
              <a:t>   name varchar(20),</a:t>
            </a:r>
          </a:p>
          <a:p>
            <a:r>
              <a:rPr lang="en-IN" dirty="0"/>
              <a:t>   </a:t>
            </a:r>
            <a:r>
              <a:rPr lang="en-IN" dirty="0" err="1"/>
              <a:t>date_of_birth</a:t>
            </a:r>
            <a:r>
              <a:rPr lang="en-IN" dirty="0"/>
              <a:t> date,</a:t>
            </a:r>
          </a:p>
          <a:p>
            <a:r>
              <a:rPr lang="en-IN" dirty="0"/>
              <a:t>   </a:t>
            </a:r>
          </a:p>
          <a:p>
            <a:r>
              <a:rPr lang="en-IN" dirty="0"/>
              <a:t>   constraint </a:t>
            </a:r>
            <a:r>
              <a:rPr lang="en-IN" dirty="0" err="1"/>
              <a:t>ps_customer_id_pk</a:t>
            </a:r>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(1, 'martin@hnd.com', 'martin', '1994-05-20');</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(2, 'john@hnd.com', 'john', '1993-05-20');</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(3, 'james@hnd.com', '</a:t>
            </a:r>
            <a:r>
              <a:rPr lang="en-IN" dirty="0" err="1"/>
              <a:t>james</a:t>
            </a:r>
            <a:r>
              <a:rPr lang="en-IN" dirty="0"/>
              <a:t>', '1997-05-20');</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(4, 'martin01@hnd.com', 'martin', '2000-05-20');</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(5, null, '</a:t>
            </a:r>
            <a:r>
              <a:rPr lang="en-IN" dirty="0" err="1"/>
              <a:t>tim</a:t>
            </a:r>
            <a:r>
              <a:rPr lang="en-IN" dirty="0"/>
              <a:t>', '2004-04-20');</a:t>
            </a:r>
          </a:p>
          <a:p>
            <a:r>
              <a:rPr lang="en-IN" dirty="0"/>
              <a:t>commit;</a:t>
            </a:r>
          </a:p>
          <a:p>
            <a:r>
              <a:rPr lang="en-IN" dirty="0"/>
              <a:t>select * from customer;</a:t>
            </a:r>
          </a:p>
        </p:txBody>
      </p:sp>
    </p:spTree>
    <p:extLst>
      <p:ext uri="{BB962C8B-B14F-4D97-AF65-F5344CB8AC3E}">
        <p14:creationId xmlns:p14="http://schemas.microsoft.com/office/powerpoint/2010/main" val="406015717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E8916D-BD1E-2901-9580-591C8C1C99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97D3843-DE93-F920-37A2-791317626FB1}"/>
              </a:ext>
            </a:extLst>
          </p:cNvPr>
          <p:cNvSpPr>
            <a:spLocks noGrp="1"/>
          </p:cNvSpPr>
          <p:nvPr>
            <p:ph type="sldNum" sz="quarter" idx="12"/>
          </p:nvPr>
        </p:nvSpPr>
        <p:spPr/>
        <p:txBody>
          <a:bodyPr/>
          <a:lstStyle/>
          <a:p>
            <a:fld id="{4A777409-9C5A-4B07-8E32-19F22F7D558C}" type="slidenum">
              <a:rPr lang="en-IN" smtClean="0"/>
              <a:t>276</a:t>
            </a:fld>
            <a:endParaRPr lang="en-IN" dirty="0"/>
          </a:p>
        </p:txBody>
      </p:sp>
      <p:sp>
        <p:nvSpPr>
          <p:cNvPr id="5" name="TextBox 4">
            <a:extLst>
              <a:ext uri="{FF2B5EF4-FFF2-40B4-BE49-F238E27FC236}">
                <a16:creationId xmlns:a16="http://schemas.microsoft.com/office/drawing/2014/main" id="{5E938306-B71A-66BE-BFF0-D7DBBA684A2B}"/>
              </a:ext>
            </a:extLst>
          </p:cNvPr>
          <p:cNvSpPr txBox="1"/>
          <p:nvPr/>
        </p:nvSpPr>
        <p:spPr>
          <a:xfrm>
            <a:off x="900259" y="622417"/>
            <a:ext cx="10807831" cy="707886"/>
          </a:xfrm>
          <a:prstGeom prst="rect">
            <a:avLst/>
          </a:prstGeom>
          <a:noFill/>
        </p:spPr>
        <p:txBody>
          <a:bodyPr wrap="square">
            <a:spAutoFit/>
          </a:bodyPr>
          <a:lstStyle/>
          <a:p>
            <a:r>
              <a:rPr lang="en-US" sz="2000" b="1" dirty="0">
                <a:solidFill>
                  <a:schemeClr val="tx1">
                    <a:lumMod val="65000"/>
                    <a:lumOff val="35000"/>
                  </a:schemeClr>
                </a:solidFill>
              </a:rPr>
              <a:t>Step 3 : </a:t>
            </a:r>
            <a:r>
              <a:rPr lang="en-US" sz="2000" dirty="0">
                <a:solidFill>
                  <a:schemeClr val="tx1">
                    <a:lumMod val="65000"/>
                    <a:lumOff val="35000"/>
                  </a:schemeClr>
                </a:solidFill>
              </a:rPr>
              <a:t>Configure the data source</a:t>
            </a:r>
          </a:p>
          <a:p>
            <a:r>
              <a:rPr lang="en-US" sz="2000" dirty="0">
                <a:solidFill>
                  <a:schemeClr val="tx1">
                    <a:lumMod val="65000"/>
                    <a:lumOff val="35000"/>
                  </a:schemeClr>
                </a:solidFill>
              </a:rPr>
              <a:t>Open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 and add following properties for MySQL:</a:t>
            </a:r>
          </a:p>
        </p:txBody>
      </p:sp>
      <p:sp>
        <p:nvSpPr>
          <p:cNvPr id="7" name="TextBox 6">
            <a:extLst>
              <a:ext uri="{FF2B5EF4-FFF2-40B4-BE49-F238E27FC236}">
                <a16:creationId xmlns:a16="http://schemas.microsoft.com/office/drawing/2014/main" id="{0D46AE12-8D52-2E4B-6330-0A785A4B0CFE}"/>
              </a:ext>
            </a:extLst>
          </p:cNvPr>
          <p:cNvSpPr txBox="1"/>
          <p:nvPr/>
        </p:nvSpPr>
        <p:spPr>
          <a:xfrm>
            <a:off x="344078" y="1597745"/>
            <a:ext cx="11477134"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9" name="TextBox 8">
            <a:extLst>
              <a:ext uri="{FF2B5EF4-FFF2-40B4-BE49-F238E27FC236}">
                <a16:creationId xmlns:a16="http://schemas.microsoft.com/office/drawing/2014/main" id="{15F4D3E7-31D0-CC58-3352-7F53BE469907}"/>
              </a:ext>
            </a:extLst>
          </p:cNvPr>
          <p:cNvSpPr txBox="1"/>
          <p:nvPr/>
        </p:nvSpPr>
        <p:spPr>
          <a:xfrm>
            <a:off x="900258" y="4623377"/>
            <a:ext cx="10807831"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551921948"/>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71AE24-9CA7-69EF-DFDC-2676557AA6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A740C12-746C-7391-E6D6-A1017A24937E}"/>
              </a:ext>
            </a:extLst>
          </p:cNvPr>
          <p:cNvSpPr>
            <a:spLocks noGrp="1"/>
          </p:cNvSpPr>
          <p:nvPr>
            <p:ph type="sldNum" sz="quarter" idx="12"/>
          </p:nvPr>
        </p:nvSpPr>
        <p:spPr/>
        <p:txBody>
          <a:bodyPr/>
          <a:lstStyle/>
          <a:p>
            <a:fld id="{4A777409-9C5A-4B07-8E32-19F22F7D558C}" type="slidenum">
              <a:rPr lang="en-IN" smtClean="0"/>
              <a:t>277</a:t>
            </a:fld>
            <a:endParaRPr lang="en-IN" dirty="0"/>
          </a:p>
        </p:txBody>
      </p:sp>
      <p:sp>
        <p:nvSpPr>
          <p:cNvPr id="5" name="TextBox 4">
            <a:extLst>
              <a:ext uri="{FF2B5EF4-FFF2-40B4-BE49-F238E27FC236}">
                <a16:creationId xmlns:a16="http://schemas.microsoft.com/office/drawing/2014/main" id="{D5AA66D9-A0D8-007E-8C67-3EFC9408FF64}"/>
              </a:ext>
            </a:extLst>
          </p:cNvPr>
          <p:cNvSpPr txBox="1"/>
          <p:nvPr/>
        </p:nvSpPr>
        <p:spPr>
          <a:xfrm>
            <a:off x="970961" y="551423"/>
            <a:ext cx="12031744" cy="6740307"/>
          </a:xfrm>
          <a:prstGeom prst="rect">
            <a:avLst/>
          </a:prstGeom>
          <a:noFill/>
        </p:spPr>
        <p:txBody>
          <a:bodyPr wrap="square">
            <a:spAutoFit/>
          </a:bodyPr>
          <a:lstStyle/>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a:t>
            </a:r>
          </a:p>
        </p:txBody>
      </p:sp>
    </p:spTree>
    <p:extLst>
      <p:ext uri="{BB962C8B-B14F-4D97-AF65-F5344CB8AC3E}">
        <p14:creationId xmlns:p14="http://schemas.microsoft.com/office/powerpoint/2010/main" val="14107424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FB8B61-F186-B3FF-4BB0-90DAAF3A8D0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24B828-F56C-B831-9D0C-363AA148A266}"/>
              </a:ext>
            </a:extLst>
          </p:cNvPr>
          <p:cNvSpPr>
            <a:spLocks noGrp="1"/>
          </p:cNvSpPr>
          <p:nvPr>
            <p:ph type="sldNum" sz="quarter" idx="12"/>
          </p:nvPr>
        </p:nvSpPr>
        <p:spPr/>
        <p:txBody>
          <a:bodyPr/>
          <a:lstStyle/>
          <a:p>
            <a:fld id="{4A777409-9C5A-4B07-8E32-19F22F7D558C}" type="slidenum">
              <a:rPr lang="en-IN" smtClean="0"/>
              <a:t>278</a:t>
            </a:fld>
            <a:endParaRPr lang="en-IN" dirty="0"/>
          </a:p>
        </p:txBody>
      </p:sp>
      <p:sp>
        <p:nvSpPr>
          <p:cNvPr id="5" name="TextBox 4">
            <a:extLst>
              <a:ext uri="{FF2B5EF4-FFF2-40B4-BE49-F238E27FC236}">
                <a16:creationId xmlns:a16="http://schemas.microsoft.com/office/drawing/2014/main" id="{6BA619B6-5137-E035-717A-CBF8C35819DA}"/>
              </a:ext>
            </a:extLst>
          </p:cNvPr>
          <p:cNvSpPr txBox="1"/>
          <p:nvPr/>
        </p:nvSpPr>
        <p:spPr>
          <a:xfrm>
            <a:off x="989029" y="663772"/>
            <a:ext cx="11350658" cy="3693319"/>
          </a:xfrm>
          <a:prstGeom prst="rect">
            <a:avLst/>
          </a:prstGeom>
          <a:noFill/>
        </p:spPr>
        <p:txBody>
          <a:bodyPr wrap="square">
            <a:spAutoFit/>
          </a:bodyPr>
          <a:lstStyle/>
          <a:p>
            <a:r>
              <a:rPr lang="en-IN" dirty="0"/>
              <a:t>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a:t>
            </a:r>
          </a:p>
          <a:p>
            <a:r>
              <a:rPr lang="en-IN" dirty="0"/>
              <a:t>	}</a:t>
            </a:r>
          </a:p>
          <a:p>
            <a:r>
              <a:rPr lang="en-IN" dirty="0"/>
              <a:t>}</a:t>
            </a:r>
          </a:p>
        </p:txBody>
      </p:sp>
      <p:sp>
        <p:nvSpPr>
          <p:cNvPr id="7" name="TextBox 6">
            <a:extLst>
              <a:ext uri="{FF2B5EF4-FFF2-40B4-BE49-F238E27FC236}">
                <a16:creationId xmlns:a16="http://schemas.microsoft.com/office/drawing/2014/main" id="{BAC696A3-2205-614E-C89E-315473E42696}"/>
              </a:ext>
            </a:extLst>
          </p:cNvPr>
          <p:cNvSpPr txBox="1"/>
          <p:nvPr/>
        </p:nvSpPr>
        <p:spPr>
          <a:xfrm>
            <a:off x="332294" y="4927564"/>
            <a:ext cx="11111845" cy="400110"/>
          </a:xfrm>
          <a:prstGeom prst="rect">
            <a:avLst/>
          </a:prstGeom>
          <a:noFill/>
        </p:spPr>
        <p:txBody>
          <a:bodyPr wrap="square">
            <a:spAutoFit/>
          </a:bodyPr>
          <a:lstStyle/>
          <a:p>
            <a:r>
              <a:rPr lang="en-US" sz="2000" b="1" dirty="0">
                <a:solidFill>
                  <a:schemeClr val="tx1">
                    <a:lumMod val="65000"/>
                    <a:lumOff val="35000"/>
                  </a:schemeClr>
                </a:solidFill>
              </a:rPr>
              <a:t>Step 5 : </a:t>
            </a:r>
            <a:r>
              <a:rPr lang="en-US" sz="2000" dirty="0">
                <a:solidFill>
                  <a:schemeClr val="tx1">
                    <a:lumMod val="65000"/>
                    <a:lumOff val="35000"/>
                  </a:schemeClr>
                </a:solidFill>
              </a:rPr>
              <a:t>Create the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202935132"/>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E880C5-0791-4A45-858A-99E9E46163A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70C16D7-906C-EC97-08ED-E5F68AC2B070}"/>
              </a:ext>
            </a:extLst>
          </p:cNvPr>
          <p:cNvSpPr>
            <a:spLocks noGrp="1"/>
          </p:cNvSpPr>
          <p:nvPr>
            <p:ph type="sldNum" sz="quarter" idx="12"/>
          </p:nvPr>
        </p:nvSpPr>
        <p:spPr/>
        <p:txBody>
          <a:bodyPr/>
          <a:lstStyle/>
          <a:p>
            <a:fld id="{4A777409-9C5A-4B07-8E32-19F22F7D558C}" type="slidenum">
              <a:rPr lang="en-IN" smtClean="0"/>
              <a:t>279</a:t>
            </a:fld>
            <a:endParaRPr lang="en-IN" dirty="0"/>
          </a:p>
        </p:txBody>
      </p:sp>
      <p:sp>
        <p:nvSpPr>
          <p:cNvPr id="5" name="TextBox 4">
            <a:extLst>
              <a:ext uri="{FF2B5EF4-FFF2-40B4-BE49-F238E27FC236}">
                <a16:creationId xmlns:a16="http://schemas.microsoft.com/office/drawing/2014/main" id="{41E9DBBA-7F4A-DD00-7DAC-B109514A8B79}"/>
              </a:ext>
            </a:extLst>
          </p:cNvPr>
          <p:cNvSpPr txBox="1"/>
          <p:nvPr/>
        </p:nvSpPr>
        <p:spPr>
          <a:xfrm>
            <a:off x="838200" y="484771"/>
            <a:ext cx="12104016" cy="6463308"/>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a:t>
            </a:r>
          </a:p>
        </p:txBody>
      </p:sp>
    </p:spTree>
    <p:extLst>
      <p:ext uri="{BB962C8B-B14F-4D97-AF65-F5344CB8AC3E}">
        <p14:creationId xmlns:p14="http://schemas.microsoft.com/office/powerpoint/2010/main" val="3998119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E470E1-CE85-48DA-79AC-69C61C01DF1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3BB865-3FBF-7E43-FB4C-0B1461ED9869}"/>
              </a:ext>
            </a:extLst>
          </p:cNvPr>
          <p:cNvSpPr>
            <a:spLocks noGrp="1"/>
          </p:cNvSpPr>
          <p:nvPr>
            <p:ph type="sldNum" sz="quarter" idx="12"/>
          </p:nvPr>
        </p:nvSpPr>
        <p:spPr/>
        <p:txBody>
          <a:bodyPr/>
          <a:lstStyle/>
          <a:p>
            <a:fld id="{4A777409-9C5A-4B07-8E32-19F22F7D558C}" type="slidenum">
              <a:rPr lang="en-IN" smtClean="0"/>
              <a:t>28</a:t>
            </a:fld>
            <a:endParaRPr lang="en-IN" dirty="0"/>
          </a:p>
        </p:txBody>
      </p:sp>
      <p:pic>
        <p:nvPicPr>
          <p:cNvPr id="5" name="Picture 4">
            <a:extLst>
              <a:ext uri="{FF2B5EF4-FFF2-40B4-BE49-F238E27FC236}">
                <a16:creationId xmlns:a16="http://schemas.microsoft.com/office/drawing/2014/main" id="{7ECB49DD-E029-6BEF-4A2A-7FAF0B7D8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023" y="866478"/>
            <a:ext cx="6393859" cy="1467443"/>
          </a:xfrm>
          <a:prstGeom prst="rect">
            <a:avLst/>
          </a:prstGeom>
        </p:spPr>
      </p:pic>
      <p:sp>
        <p:nvSpPr>
          <p:cNvPr id="7" name="TextBox 6">
            <a:extLst>
              <a:ext uri="{FF2B5EF4-FFF2-40B4-BE49-F238E27FC236}">
                <a16:creationId xmlns:a16="http://schemas.microsoft.com/office/drawing/2014/main" id="{898F8939-79A8-12E4-64A3-4DC58C52EFF7}"/>
              </a:ext>
            </a:extLst>
          </p:cNvPr>
          <p:cNvSpPr txBox="1"/>
          <p:nvPr/>
        </p:nvSpPr>
        <p:spPr>
          <a:xfrm>
            <a:off x="268662" y="2573765"/>
            <a:ext cx="11599683" cy="707886"/>
          </a:xfrm>
          <a:prstGeom prst="rect">
            <a:avLst/>
          </a:prstGeom>
          <a:noFill/>
        </p:spPr>
        <p:txBody>
          <a:bodyPr wrap="square">
            <a:spAutoFit/>
          </a:bodyPr>
          <a:lstStyle/>
          <a:p>
            <a:r>
              <a:rPr lang="en-US" sz="2000" b="1" dirty="0">
                <a:solidFill>
                  <a:schemeClr val="tx1">
                    <a:lumMod val="65000"/>
                    <a:lumOff val="35000"/>
                  </a:schemeClr>
                </a:solidFill>
              </a:rPr>
              <a:t>void remove(Object entity)</a:t>
            </a:r>
            <a:r>
              <a:rPr lang="en-US" sz="2000" dirty="0">
                <a:solidFill>
                  <a:schemeClr val="tx1">
                    <a:lumMod val="65000"/>
                    <a:lumOff val="35000"/>
                  </a:schemeClr>
                </a:solidFill>
              </a:rPr>
              <a:t> - It changes the state of entity object from managed to removed and object gets deleted from the database when transaction is committed.</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6C7C513-2E7F-69E2-940D-DE3F365B41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5036" y="3863212"/>
            <a:ext cx="7241927" cy="1705664"/>
          </a:xfrm>
          <a:prstGeom prst="rect">
            <a:avLst/>
          </a:prstGeom>
        </p:spPr>
      </p:pic>
    </p:spTree>
    <p:extLst>
      <p:ext uri="{BB962C8B-B14F-4D97-AF65-F5344CB8AC3E}">
        <p14:creationId xmlns:p14="http://schemas.microsoft.com/office/powerpoint/2010/main" val="3451985082"/>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689AC0-9CFF-66BC-298A-84FD68B0C9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06EA614-BBBB-4584-8290-F58B4024152D}"/>
              </a:ext>
            </a:extLst>
          </p:cNvPr>
          <p:cNvSpPr>
            <a:spLocks noGrp="1"/>
          </p:cNvSpPr>
          <p:nvPr>
            <p:ph type="sldNum" sz="quarter" idx="12"/>
          </p:nvPr>
        </p:nvSpPr>
        <p:spPr/>
        <p:txBody>
          <a:bodyPr/>
          <a:lstStyle/>
          <a:p>
            <a:fld id="{4A777409-9C5A-4B07-8E32-19F22F7D558C}" type="slidenum">
              <a:rPr lang="en-IN" smtClean="0"/>
              <a:t>280</a:t>
            </a:fld>
            <a:endParaRPr lang="en-IN" dirty="0"/>
          </a:p>
        </p:txBody>
      </p:sp>
      <p:sp>
        <p:nvSpPr>
          <p:cNvPr id="5" name="TextBox 4">
            <a:extLst>
              <a:ext uri="{FF2B5EF4-FFF2-40B4-BE49-F238E27FC236}">
                <a16:creationId xmlns:a16="http://schemas.microsoft.com/office/drawing/2014/main" id="{918815D8-D379-C88D-EB95-33243994566A}"/>
              </a:ext>
            </a:extLst>
          </p:cNvPr>
          <p:cNvSpPr txBox="1"/>
          <p:nvPr/>
        </p:nvSpPr>
        <p:spPr>
          <a:xfrm>
            <a:off x="716437" y="515181"/>
            <a:ext cx="12264272" cy="6463308"/>
          </a:xfrm>
          <a:prstGeom prst="rect">
            <a:avLst/>
          </a:prstGeom>
          <a:noFill/>
        </p:spPr>
        <p:txBody>
          <a:bodyPr wrap="square">
            <a:spAutoFit/>
          </a:bodyPr>
          <a:lstStyle/>
          <a:p>
            <a:r>
              <a:rPr lang="en-IN" dirty="0"/>
              <a:t>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a:t>
            </a:r>
          </a:p>
        </p:txBody>
      </p:sp>
    </p:spTree>
    <p:extLst>
      <p:ext uri="{BB962C8B-B14F-4D97-AF65-F5344CB8AC3E}">
        <p14:creationId xmlns:p14="http://schemas.microsoft.com/office/powerpoint/2010/main" val="28675501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718867-F125-F829-4814-E1DBA97B52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81C5871-EC52-C41B-8D3E-E1741F5A0046}"/>
              </a:ext>
            </a:extLst>
          </p:cNvPr>
          <p:cNvSpPr>
            <a:spLocks noGrp="1"/>
          </p:cNvSpPr>
          <p:nvPr>
            <p:ph type="sldNum" sz="quarter" idx="12"/>
          </p:nvPr>
        </p:nvSpPr>
        <p:spPr/>
        <p:txBody>
          <a:bodyPr/>
          <a:lstStyle/>
          <a:p>
            <a:fld id="{4A777409-9C5A-4B07-8E32-19F22F7D558C}" type="slidenum">
              <a:rPr lang="en-IN" smtClean="0"/>
              <a:t>281</a:t>
            </a:fld>
            <a:endParaRPr lang="en-IN" dirty="0"/>
          </a:p>
        </p:txBody>
      </p:sp>
      <p:sp>
        <p:nvSpPr>
          <p:cNvPr id="5" name="TextBox 4">
            <a:extLst>
              <a:ext uri="{FF2B5EF4-FFF2-40B4-BE49-F238E27FC236}">
                <a16:creationId xmlns:a16="http://schemas.microsoft.com/office/drawing/2014/main" id="{6C5BBFAC-E151-51CA-CC09-73BBF13B8353}"/>
              </a:ext>
            </a:extLst>
          </p:cNvPr>
          <p:cNvSpPr txBox="1"/>
          <p:nvPr/>
        </p:nvSpPr>
        <p:spPr>
          <a:xfrm>
            <a:off x="0" y="889843"/>
            <a:ext cx="12276841" cy="5078313"/>
          </a:xfrm>
          <a:prstGeom prst="rect">
            <a:avLst/>
          </a:prstGeom>
          <a:noFill/>
        </p:spPr>
        <p:txBody>
          <a:bodyPr wrap="square">
            <a:spAutoFit/>
          </a:bodyPr>
          <a:lstStyle/>
          <a:p>
            <a:r>
              <a:rPr lang="en-IN" dirty="0"/>
              <a:t>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CustomerEntity</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a:t>
            </a:r>
          </a:p>
          <a:p>
            <a:r>
              <a:rPr lang="en-IN" dirty="0"/>
              <a:t>	}</a:t>
            </a:r>
          </a:p>
          <a:p>
            <a:r>
              <a:rPr lang="en-IN" dirty="0"/>
              <a:t>}</a:t>
            </a:r>
          </a:p>
        </p:txBody>
      </p:sp>
    </p:spTree>
    <p:extLst>
      <p:ext uri="{BB962C8B-B14F-4D97-AF65-F5344CB8AC3E}">
        <p14:creationId xmlns:p14="http://schemas.microsoft.com/office/powerpoint/2010/main" val="323068816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B6FFA3-56DA-2CE4-D26C-2E44D5409F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F46CD0F-B12C-B725-D701-FCC130E3CDD1}"/>
              </a:ext>
            </a:extLst>
          </p:cNvPr>
          <p:cNvSpPr>
            <a:spLocks noGrp="1"/>
          </p:cNvSpPr>
          <p:nvPr>
            <p:ph type="sldNum" sz="quarter" idx="12"/>
          </p:nvPr>
        </p:nvSpPr>
        <p:spPr/>
        <p:txBody>
          <a:bodyPr/>
          <a:lstStyle/>
          <a:p>
            <a:fld id="{4A777409-9C5A-4B07-8E32-19F22F7D558C}" type="slidenum">
              <a:rPr lang="en-IN" smtClean="0"/>
              <a:t>282</a:t>
            </a:fld>
            <a:endParaRPr lang="en-IN" dirty="0"/>
          </a:p>
        </p:txBody>
      </p:sp>
      <p:sp>
        <p:nvSpPr>
          <p:cNvPr id="5" name="TextBox 4">
            <a:extLst>
              <a:ext uri="{FF2B5EF4-FFF2-40B4-BE49-F238E27FC236}">
                <a16:creationId xmlns:a16="http://schemas.microsoft.com/office/drawing/2014/main" id="{43D87F5A-90DF-984E-CF54-73956F20F5A8}"/>
              </a:ext>
            </a:extLst>
          </p:cNvPr>
          <p:cNvSpPr txBox="1"/>
          <p:nvPr/>
        </p:nvSpPr>
        <p:spPr>
          <a:xfrm>
            <a:off x="956035" y="581807"/>
            <a:ext cx="10279929" cy="400110"/>
          </a:xfrm>
          <a:prstGeom prst="rect">
            <a:avLst/>
          </a:prstGeom>
          <a:noFill/>
        </p:spPr>
        <p:txBody>
          <a:bodyPr wrap="square">
            <a:spAutoFit/>
          </a:bodyPr>
          <a:lstStyle/>
          <a:p>
            <a:r>
              <a:rPr lang="en-US" sz="2000" b="1" dirty="0">
                <a:solidFill>
                  <a:schemeClr val="tx1">
                    <a:lumMod val="65000"/>
                    <a:lumOff val="35000"/>
                  </a:schemeClr>
                </a:solidFill>
              </a:rPr>
              <a:t>Step 6 : </a:t>
            </a:r>
            <a:r>
              <a:rPr lang="en-US" sz="2000" dirty="0">
                <a:solidFill>
                  <a:schemeClr val="tx1">
                    <a:lumMod val="65000"/>
                    <a:lumOff val="35000"/>
                  </a:schemeClr>
                </a:solidFill>
              </a:rPr>
              <a:t>Create the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0143020-04A5-FC6A-C71E-3D23ADCC9604}"/>
              </a:ext>
            </a:extLst>
          </p:cNvPr>
          <p:cNvSpPr txBox="1"/>
          <p:nvPr/>
        </p:nvSpPr>
        <p:spPr>
          <a:xfrm>
            <a:off x="0" y="998116"/>
            <a:ext cx="11887200" cy="3693319"/>
          </a:xfrm>
          <a:prstGeom prst="rect">
            <a:avLst/>
          </a:prstGeom>
          <a:noFill/>
        </p:spPr>
        <p:txBody>
          <a:bodyPr wrap="square">
            <a:spAutoFit/>
          </a:bodyPr>
          <a:lstStyle/>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	@Query("SELECT c.name FROM Customer c WHERE </a:t>
            </a:r>
            <a:r>
              <a:rPr lang="en-IN" dirty="0" err="1"/>
              <a:t>c.emailId</a:t>
            </a:r>
            <a:r>
              <a:rPr lang="en-IN" dirty="0"/>
              <a:t> = :</a:t>
            </a:r>
            <a:r>
              <a:rPr lang="en-IN" dirty="0" err="1"/>
              <a:t>emailId</a:t>
            </a:r>
            <a:r>
              <a:rPr lang="en-IN" dirty="0"/>
              <a:t>")</a:t>
            </a:r>
          </a:p>
          <a:p>
            <a:r>
              <a:rPr lang="en-IN" dirty="0"/>
              <a:t>	String </a:t>
            </a:r>
            <a:r>
              <a:rPr lang="en-IN" dirty="0" err="1"/>
              <a:t>findNameByEmailId</a:t>
            </a:r>
            <a:r>
              <a:rPr lang="en-IN" dirty="0"/>
              <a:t>(@Param("emailId") String </a:t>
            </a:r>
            <a:r>
              <a:rPr lang="en-IN" dirty="0" err="1"/>
              <a:t>emailId</a:t>
            </a:r>
            <a:r>
              <a:rPr lang="en-IN" dirty="0"/>
              <a:t>);</a:t>
            </a:r>
          </a:p>
          <a:p>
            <a:r>
              <a:rPr lang="en-IN" dirty="0"/>
              <a:t>	@Query("UPDATE Customer c SET </a:t>
            </a:r>
            <a:r>
              <a:rPr lang="en-IN" dirty="0" err="1"/>
              <a:t>c.emailId</a:t>
            </a:r>
            <a:r>
              <a:rPr lang="en-IN" dirty="0"/>
              <a:t> = :</a:t>
            </a:r>
            <a:r>
              <a:rPr lang="en-IN" dirty="0" err="1"/>
              <a:t>emailId</a:t>
            </a:r>
            <a:r>
              <a:rPr lang="en-IN" dirty="0"/>
              <a:t> WHERE </a:t>
            </a:r>
            <a:r>
              <a:rPr lang="en-IN" dirty="0" err="1"/>
              <a:t>c.customerId</a:t>
            </a:r>
            <a:r>
              <a:rPr lang="en-IN" dirty="0"/>
              <a:t> = :</a:t>
            </a:r>
            <a:r>
              <a:rPr lang="en-IN" dirty="0" err="1"/>
              <a:t>customerId</a:t>
            </a:r>
            <a:r>
              <a:rPr lang="en-IN" dirty="0"/>
              <a:t>")</a:t>
            </a:r>
          </a:p>
          <a:p>
            <a:r>
              <a:rPr lang="en-IN" dirty="0"/>
              <a:t>	@Modifying</a:t>
            </a:r>
          </a:p>
          <a:p>
            <a:r>
              <a:rPr lang="en-IN" dirty="0"/>
              <a:t>	@Transactional</a:t>
            </a:r>
          </a:p>
          <a:p>
            <a:r>
              <a:rPr lang="en-IN" dirty="0"/>
              <a:t>	Integer </a:t>
            </a:r>
            <a:r>
              <a:rPr lang="en-IN" dirty="0" err="1"/>
              <a:t>updateCustomerEmailId</a:t>
            </a:r>
            <a:r>
              <a:rPr lang="en-IN" dirty="0"/>
              <a:t>(@Param("emailId") String </a:t>
            </a:r>
            <a:r>
              <a:rPr lang="en-IN" dirty="0" err="1"/>
              <a:t>updateCustomerByEmailId</a:t>
            </a:r>
            <a:r>
              <a:rPr lang="en-IN" dirty="0"/>
              <a:t>, @Param("customerId") Integer </a:t>
            </a:r>
            <a:r>
              <a:rPr lang="en-IN" dirty="0" err="1"/>
              <a:t>customerId</a:t>
            </a:r>
            <a:r>
              <a:rPr lang="en-IN" dirty="0"/>
              <a:t>);</a:t>
            </a:r>
          </a:p>
          <a:p>
            <a:r>
              <a:rPr lang="en-IN" dirty="0"/>
              <a:t>	@Query("DELETE FROM Customer c WHERE </a:t>
            </a:r>
            <a:r>
              <a:rPr lang="en-IN" dirty="0" err="1"/>
              <a:t>c.emailId</a:t>
            </a:r>
            <a:r>
              <a:rPr lang="en-IN" dirty="0"/>
              <a:t> = :</a:t>
            </a:r>
            <a:r>
              <a:rPr lang="en-IN" dirty="0" err="1"/>
              <a:t>emailId</a:t>
            </a:r>
            <a:r>
              <a:rPr lang="en-IN" dirty="0"/>
              <a:t>")</a:t>
            </a:r>
          </a:p>
          <a:p>
            <a:r>
              <a:rPr lang="en-IN" dirty="0"/>
              <a:t>	@Modifying</a:t>
            </a:r>
          </a:p>
          <a:p>
            <a:r>
              <a:rPr lang="en-IN" dirty="0"/>
              <a:t>	@Transactional</a:t>
            </a:r>
          </a:p>
          <a:p>
            <a:r>
              <a:rPr lang="en-IN" dirty="0"/>
              <a:t>	Integer </a:t>
            </a:r>
            <a:r>
              <a:rPr lang="en-IN" dirty="0" err="1"/>
              <a:t>deleteCustomerByEmailId</a:t>
            </a:r>
            <a:r>
              <a:rPr lang="en-IN" dirty="0"/>
              <a:t>(@Param("emailId") String </a:t>
            </a:r>
            <a:r>
              <a:rPr lang="en-IN" dirty="0" err="1"/>
              <a:t>emailId</a:t>
            </a:r>
            <a:r>
              <a:rPr lang="en-IN" dirty="0"/>
              <a:t>);</a:t>
            </a:r>
          </a:p>
          <a:p>
            <a:r>
              <a:rPr lang="en-IN" dirty="0"/>
              <a:t>}</a:t>
            </a:r>
          </a:p>
        </p:txBody>
      </p:sp>
      <p:sp>
        <p:nvSpPr>
          <p:cNvPr id="9" name="TextBox 8">
            <a:extLst>
              <a:ext uri="{FF2B5EF4-FFF2-40B4-BE49-F238E27FC236}">
                <a16:creationId xmlns:a16="http://schemas.microsoft.com/office/drawing/2014/main" id="{66638E95-BCCB-445F-963E-ABEAFE2D2FCE}"/>
              </a:ext>
            </a:extLst>
          </p:cNvPr>
          <p:cNvSpPr txBox="1"/>
          <p:nvPr/>
        </p:nvSpPr>
        <p:spPr>
          <a:xfrm>
            <a:off x="956035" y="5050112"/>
            <a:ext cx="10544666" cy="400110"/>
          </a:xfrm>
          <a:prstGeom prst="rect">
            <a:avLst/>
          </a:prstGeom>
          <a:noFill/>
        </p:spPr>
        <p:txBody>
          <a:bodyPr wrap="square">
            <a:spAutoFit/>
          </a:bodyPr>
          <a:lstStyle/>
          <a:p>
            <a:r>
              <a:rPr lang="en-US" sz="2000" b="1" dirty="0">
                <a:solidFill>
                  <a:schemeClr val="tx1">
                    <a:lumMod val="65000"/>
                    <a:lumOff val="35000"/>
                  </a:schemeClr>
                </a:solidFill>
              </a:rPr>
              <a:t>Step 7 :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8959748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D2BB35-8A69-A4FF-4E42-0EDCEF1F758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1F8C2A4-D138-59D2-179A-8F3D22B5086A}"/>
              </a:ext>
            </a:extLst>
          </p:cNvPr>
          <p:cNvSpPr>
            <a:spLocks noGrp="1"/>
          </p:cNvSpPr>
          <p:nvPr>
            <p:ph type="sldNum" sz="quarter" idx="12"/>
          </p:nvPr>
        </p:nvSpPr>
        <p:spPr/>
        <p:txBody>
          <a:bodyPr/>
          <a:lstStyle/>
          <a:p>
            <a:fld id="{4A777409-9C5A-4B07-8E32-19F22F7D558C}" type="slidenum">
              <a:rPr lang="en-IN" smtClean="0"/>
              <a:t>283</a:t>
            </a:fld>
            <a:endParaRPr lang="en-IN" dirty="0"/>
          </a:p>
        </p:txBody>
      </p:sp>
      <p:sp>
        <p:nvSpPr>
          <p:cNvPr id="5" name="TextBox 4">
            <a:extLst>
              <a:ext uri="{FF2B5EF4-FFF2-40B4-BE49-F238E27FC236}">
                <a16:creationId xmlns:a16="http://schemas.microsoft.com/office/drawing/2014/main" id="{8FB3081A-ED34-9FF6-DD6E-ED567F3322A1}"/>
              </a:ext>
            </a:extLst>
          </p:cNvPr>
          <p:cNvSpPr txBox="1"/>
          <p:nvPr/>
        </p:nvSpPr>
        <p:spPr>
          <a:xfrm>
            <a:off x="989028" y="709443"/>
            <a:ext cx="10756769" cy="1477328"/>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String </a:t>
            </a:r>
            <a:r>
              <a:rPr lang="en-IN" dirty="0" err="1"/>
              <a:t>findNameByEmailId</a:t>
            </a:r>
            <a:r>
              <a:rPr lang="en-IN" dirty="0"/>
              <a:t>(String </a:t>
            </a:r>
            <a:r>
              <a:rPr lang="en-IN" dirty="0" err="1"/>
              <a:t>emailId</a:t>
            </a:r>
            <a:r>
              <a:rPr lang="en-IN" dirty="0"/>
              <a:t>);</a:t>
            </a:r>
          </a:p>
          <a:p>
            <a:r>
              <a:rPr lang="en-IN" dirty="0"/>
              <a:t>	void </a:t>
            </a:r>
            <a:r>
              <a:rPr lang="en-IN" dirty="0" err="1"/>
              <a:t>updateCustomerEmailId</a:t>
            </a:r>
            <a:r>
              <a:rPr lang="en-IN" dirty="0"/>
              <a:t>(String </a:t>
            </a:r>
            <a:r>
              <a:rPr lang="en-IN" dirty="0" err="1"/>
              <a:t>newEmailId</a:t>
            </a:r>
            <a:r>
              <a:rPr lang="en-IN" dirty="0"/>
              <a:t>, Integer </a:t>
            </a:r>
            <a:r>
              <a:rPr lang="en-IN" dirty="0" err="1"/>
              <a:t>customerId</a:t>
            </a:r>
            <a:r>
              <a:rPr lang="en-IN" dirty="0"/>
              <a:t>) throws </a:t>
            </a:r>
            <a:r>
              <a:rPr lang="en-IN" dirty="0" err="1"/>
              <a:t>hndBankException</a:t>
            </a:r>
            <a:r>
              <a:rPr lang="en-IN" dirty="0"/>
              <a:t>;</a:t>
            </a:r>
          </a:p>
          <a:p>
            <a:r>
              <a:rPr lang="en-IN" dirty="0"/>
              <a:t>	void </a:t>
            </a:r>
            <a:r>
              <a:rPr lang="en-IN" dirty="0" err="1"/>
              <a:t>deleteCustomerByEmailId</a:t>
            </a:r>
            <a:r>
              <a:rPr lang="en-IN" dirty="0"/>
              <a:t>(String </a:t>
            </a:r>
            <a:r>
              <a:rPr lang="en-IN" dirty="0" err="1"/>
              <a:t>emailId</a:t>
            </a:r>
            <a:r>
              <a:rPr lang="en-IN" dirty="0"/>
              <a:t>) throws </a:t>
            </a:r>
            <a:r>
              <a:rPr lang="en-IN" dirty="0" err="1"/>
              <a:t>hndBankException</a:t>
            </a:r>
            <a:r>
              <a:rPr lang="en-IN" dirty="0"/>
              <a:t>;</a:t>
            </a:r>
          </a:p>
          <a:p>
            <a:r>
              <a:rPr lang="en-IN" dirty="0"/>
              <a:t>}</a:t>
            </a:r>
          </a:p>
        </p:txBody>
      </p:sp>
      <p:sp>
        <p:nvSpPr>
          <p:cNvPr id="7" name="TextBox 6">
            <a:extLst>
              <a:ext uri="{FF2B5EF4-FFF2-40B4-BE49-F238E27FC236}">
                <a16:creationId xmlns:a16="http://schemas.microsoft.com/office/drawing/2014/main" id="{849F6250-206C-A54C-1D89-48C7D92FC1BA}"/>
              </a:ext>
            </a:extLst>
          </p:cNvPr>
          <p:cNvSpPr txBox="1"/>
          <p:nvPr/>
        </p:nvSpPr>
        <p:spPr>
          <a:xfrm>
            <a:off x="155542" y="2655705"/>
            <a:ext cx="11750512" cy="400110"/>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 Create the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48FFB168-7F56-CC28-4CD7-321E545F2A58}"/>
              </a:ext>
            </a:extLst>
          </p:cNvPr>
          <p:cNvSpPr txBox="1"/>
          <p:nvPr/>
        </p:nvSpPr>
        <p:spPr>
          <a:xfrm>
            <a:off x="12569" y="3055815"/>
            <a:ext cx="12036458" cy="3970318"/>
          </a:xfrm>
          <a:prstGeom prst="rect">
            <a:avLst/>
          </a:prstGeom>
          <a:noFill/>
        </p:spPr>
        <p:txBody>
          <a:bodyPr wrap="square">
            <a:spAutoFit/>
          </a:bodyPr>
          <a:lstStyle/>
          <a:p>
            <a:r>
              <a:rPr lang="en-IN" dirty="0"/>
              <a:t>@Service(value = "</a:t>
            </a:r>
            <a:r>
              <a:rPr lang="en-IN" dirty="0" err="1"/>
              <a:t>customerService</a:t>
            </a:r>
            <a:r>
              <a:rPr lang="en-IN" dirty="0"/>
              <a:t>")</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String </a:t>
            </a:r>
            <a:r>
              <a:rPr lang="en-IN" dirty="0" err="1"/>
              <a:t>findNameByEmailId</a:t>
            </a:r>
            <a:r>
              <a:rPr lang="en-IN" dirty="0"/>
              <a:t>(String </a:t>
            </a:r>
            <a:r>
              <a:rPr lang="en-IN" dirty="0" err="1"/>
              <a:t>emailId</a:t>
            </a:r>
            <a:r>
              <a:rPr lang="en-IN" dirty="0"/>
              <a:t>) {</a:t>
            </a:r>
          </a:p>
          <a:p>
            <a:r>
              <a:rPr lang="en-IN" dirty="0"/>
              <a:t>		return </a:t>
            </a:r>
            <a:r>
              <a:rPr lang="en-IN" dirty="0" err="1"/>
              <a:t>customerRepository.findNameByEmailId</a:t>
            </a:r>
            <a:r>
              <a:rPr lang="en-IN" dirty="0"/>
              <a:t>(</a:t>
            </a:r>
            <a:r>
              <a:rPr lang="en-IN" dirty="0" err="1"/>
              <a:t>emailId</a:t>
            </a:r>
            <a:r>
              <a:rPr lang="en-IN" dirty="0"/>
              <a:t>);</a:t>
            </a:r>
          </a:p>
          <a:p>
            <a:r>
              <a:rPr lang="en-IN" dirty="0"/>
              <a:t>	}</a:t>
            </a:r>
          </a:p>
          <a:p>
            <a:r>
              <a:rPr lang="en-IN" dirty="0"/>
              <a:t>	@Override</a:t>
            </a:r>
          </a:p>
          <a:p>
            <a:r>
              <a:rPr lang="en-IN" dirty="0"/>
              <a:t>	public void </a:t>
            </a:r>
            <a:r>
              <a:rPr lang="en-IN" dirty="0" err="1"/>
              <a:t>updateCustomerEmailId</a:t>
            </a:r>
            <a:r>
              <a:rPr lang="en-IN" dirty="0"/>
              <a:t>(String </a:t>
            </a:r>
            <a:r>
              <a:rPr lang="en-IN" dirty="0" err="1"/>
              <a:t>newEmailId</a:t>
            </a:r>
            <a:r>
              <a:rPr lang="en-IN" dirty="0"/>
              <a:t>, 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a:t>
            </a:r>
            <a:r>
              <a:rPr lang="en-IN" dirty="0" err="1"/>
              <a:t>optional.orElseThrow</a:t>
            </a:r>
            <a:r>
              <a:rPr lang="en-IN" dirty="0"/>
              <a:t>(() -&gt; new </a:t>
            </a:r>
            <a:r>
              <a:rPr lang="en-IN" dirty="0" err="1"/>
              <a:t>hndBankException</a:t>
            </a:r>
            <a:r>
              <a:rPr lang="en-IN" dirty="0"/>
              <a:t>("</a:t>
            </a:r>
            <a:r>
              <a:rPr lang="en-IN" dirty="0" err="1"/>
              <a:t>Service.CUSTOMER_UNAVAILABLE</a:t>
            </a:r>
            <a:r>
              <a:rPr lang="en-IN" dirty="0"/>
              <a:t>"));</a:t>
            </a:r>
          </a:p>
          <a:p>
            <a:r>
              <a:rPr lang="en-IN" dirty="0"/>
              <a:t>		</a:t>
            </a:r>
          </a:p>
          <a:p>
            <a:r>
              <a:rPr lang="en-IN" dirty="0"/>
              <a:t>		</a:t>
            </a:r>
          </a:p>
        </p:txBody>
      </p:sp>
    </p:spTree>
    <p:extLst>
      <p:ext uri="{BB962C8B-B14F-4D97-AF65-F5344CB8AC3E}">
        <p14:creationId xmlns:p14="http://schemas.microsoft.com/office/powerpoint/2010/main" val="110212154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9D3B98-B528-F146-8A9F-232C1F5E74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67DCDBC-0E82-73CE-6DAB-C4A107DB8127}"/>
              </a:ext>
            </a:extLst>
          </p:cNvPr>
          <p:cNvSpPr>
            <a:spLocks noGrp="1"/>
          </p:cNvSpPr>
          <p:nvPr>
            <p:ph type="sldNum" sz="quarter" idx="12"/>
          </p:nvPr>
        </p:nvSpPr>
        <p:spPr/>
        <p:txBody>
          <a:bodyPr/>
          <a:lstStyle/>
          <a:p>
            <a:fld id="{4A777409-9C5A-4B07-8E32-19F22F7D558C}" type="slidenum">
              <a:rPr lang="en-IN" smtClean="0"/>
              <a:t>284</a:t>
            </a:fld>
            <a:endParaRPr lang="en-IN" dirty="0"/>
          </a:p>
        </p:txBody>
      </p:sp>
      <p:sp>
        <p:nvSpPr>
          <p:cNvPr id="5" name="TextBox 4">
            <a:extLst>
              <a:ext uri="{FF2B5EF4-FFF2-40B4-BE49-F238E27FC236}">
                <a16:creationId xmlns:a16="http://schemas.microsoft.com/office/drawing/2014/main" id="{AA21C958-371C-C69B-8420-7EDAEE14FFB6}"/>
              </a:ext>
            </a:extLst>
          </p:cNvPr>
          <p:cNvSpPr txBox="1"/>
          <p:nvPr/>
        </p:nvSpPr>
        <p:spPr>
          <a:xfrm>
            <a:off x="160256" y="867542"/>
            <a:ext cx="11642103" cy="3139321"/>
          </a:xfrm>
          <a:prstGeom prst="rect">
            <a:avLst/>
          </a:prstGeom>
          <a:noFill/>
        </p:spPr>
        <p:txBody>
          <a:bodyPr wrap="square">
            <a:spAutoFit/>
          </a:bodyPr>
          <a:lstStyle/>
          <a:p>
            <a:r>
              <a:rPr lang="en-IN" dirty="0" err="1"/>
              <a:t>customerRepository.updateCustomerEmailId</a:t>
            </a:r>
            <a:r>
              <a:rPr lang="en-IN" dirty="0"/>
              <a:t>(</a:t>
            </a:r>
            <a:r>
              <a:rPr lang="en-IN" dirty="0" err="1"/>
              <a:t>newEmailId</a:t>
            </a:r>
            <a:r>
              <a:rPr lang="en-IN" dirty="0"/>
              <a:t>, </a:t>
            </a:r>
            <a:r>
              <a:rPr lang="en-IN" dirty="0" err="1"/>
              <a:t>customerId</a:t>
            </a:r>
            <a:r>
              <a:rPr lang="en-IN" dirty="0"/>
              <a:t>);</a:t>
            </a:r>
          </a:p>
          <a:p>
            <a:r>
              <a:rPr lang="en-IN" dirty="0"/>
              <a:t>		</a:t>
            </a:r>
          </a:p>
          <a:p>
            <a:r>
              <a:rPr lang="en-IN" dirty="0"/>
              <a:t>	}</a:t>
            </a:r>
          </a:p>
          <a:p>
            <a:r>
              <a:rPr lang="en-IN" dirty="0"/>
              <a:t>	@Override</a:t>
            </a:r>
          </a:p>
          <a:p>
            <a:r>
              <a:rPr lang="en-IN" dirty="0"/>
              <a:t>	public void </a:t>
            </a:r>
            <a:r>
              <a:rPr lang="en-IN" dirty="0" err="1"/>
              <a:t>deleteCustomerByEmailId</a:t>
            </a:r>
            <a:r>
              <a:rPr lang="en-IN" dirty="0"/>
              <a:t>(String </a:t>
            </a:r>
            <a:r>
              <a:rPr lang="en-IN" dirty="0" err="1"/>
              <a:t>emailId</a:t>
            </a:r>
            <a:r>
              <a:rPr lang="en-IN" dirty="0"/>
              <a:t>) throws </a:t>
            </a:r>
            <a:r>
              <a:rPr lang="en-IN" dirty="0" err="1"/>
              <a:t>hndBankException</a:t>
            </a:r>
            <a:r>
              <a:rPr lang="en-IN" dirty="0"/>
              <a:t> {</a:t>
            </a:r>
          </a:p>
          <a:p>
            <a:r>
              <a:rPr lang="en-IN" dirty="0"/>
              <a:t>		// Optional&lt;</a:t>
            </a:r>
            <a:r>
              <a:rPr lang="en-IN" dirty="0" err="1"/>
              <a:t>CustomerEntity</a:t>
            </a:r>
            <a:r>
              <a:rPr lang="en-IN" dirty="0"/>
              <a:t>&gt; customer = customerRespository.fi</a:t>
            </a:r>
          </a:p>
          <a:p>
            <a:r>
              <a:rPr lang="en-IN" dirty="0"/>
              <a:t>		Integer count = </a:t>
            </a:r>
            <a:r>
              <a:rPr lang="en-IN" dirty="0" err="1"/>
              <a:t>customerRepository.deleteCustomerByEmailId</a:t>
            </a:r>
            <a:r>
              <a:rPr lang="en-IN" dirty="0"/>
              <a:t>(</a:t>
            </a:r>
            <a:r>
              <a:rPr lang="en-IN" dirty="0" err="1"/>
              <a:t>emailId</a:t>
            </a:r>
            <a:r>
              <a:rPr lang="en-IN" dirty="0"/>
              <a:t>);</a:t>
            </a:r>
          </a:p>
          <a:p>
            <a:r>
              <a:rPr lang="en-IN" dirty="0"/>
              <a:t>		if (count == 0)</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99405909-CFB1-C3AE-812A-65B57BB61BCF}"/>
              </a:ext>
            </a:extLst>
          </p:cNvPr>
          <p:cNvSpPr txBox="1"/>
          <p:nvPr/>
        </p:nvSpPr>
        <p:spPr>
          <a:xfrm>
            <a:off x="259237" y="4535275"/>
            <a:ext cx="10939806" cy="400110"/>
          </a:xfrm>
          <a:prstGeom prst="rect">
            <a:avLst/>
          </a:prstGeom>
          <a:noFill/>
        </p:spPr>
        <p:txBody>
          <a:bodyPr wrap="square">
            <a:spAutoFit/>
          </a:bodyPr>
          <a:lstStyle/>
          <a:p>
            <a:r>
              <a:rPr lang="en-US" sz="2000" b="1" dirty="0">
                <a:solidFill>
                  <a:schemeClr val="tx1">
                    <a:lumMod val="65000"/>
                    <a:lumOff val="35000"/>
                  </a:schemeClr>
                </a:solidFill>
              </a:rPr>
              <a:t>Step 9 :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and add the below property: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76977921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A267E6-9990-FB68-EA84-D175D86589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278485-DFB6-24A6-F3AB-E0513683F755}"/>
              </a:ext>
            </a:extLst>
          </p:cNvPr>
          <p:cNvSpPr>
            <a:spLocks noGrp="1"/>
          </p:cNvSpPr>
          <p:nvPr>
            <p:ph type="sldNum" sz="quarter" idx="12"/>
          </p:nvPr>
        </p:nvSpPr>
        <p:spPr/>
        <p:txBody>
          <a:bodyPr/>
          <a:lstStyle/>
          <a:p>
            <a:fld id="{4A777409-9C5A-4B07-8E32-19F22F7D558C}" type="slidenum">
              <a:rPr lang="en-IN" smtClean="0"/>
              <a:t>285</a:t>
            </a:fld>
            <a:endParaRPr lang="en-IN" dirty="0"/>
          </a:p>
        </p:txBody>
      </p:sp>
      <p:sp>
        <p:nvSpPr>
          <p:cNvPr id="5" name="TextBox 4">
            <a:extLst>
              <a:ext uri="{FF2B5EF4-FFF2-40B4-BE49-F238E27FC236}">
                <a16:creationId xmlns:a16="http://schemas.microsoft.com/office/drawing/2014/main" id="{25285C10-0528-3E99-8A92-683C666B8CA5}"/>
              </a:ext>
            </a:extLst>
          </p:cNvPr>
          <p:cNvSpPr txBox="1"/>
          <p:nvPr/>
        </p:nvSpPr>
        <p:spPr>
          <a:xfrm>
            <a:off x="117834" y="958160"/>
            <a:ext cx="11235965" cy="923330"/>
          </a:xfrm>
          <a:prstGeom prst="rect">
            <a:avLst/>
          </a:prstGeom>
          <a:noFill/>
        </p:spPr>
        <p:txBody>
          <a:bodyPr wrap="square">
            <a:spAutoFit/>
          </a:bodyPr>
          <a:lstStyle/>
          <a:p>
            <a:r>
              <a:rPr lang="en-IN" dirty="0" err="1"/>
              <a:t>UserInterface.UPDATE_SUCCESS</a:t>
            </a:r>
            <a:r>
              <a:rPr lang="en-IN" dirty="0"/>
              <a:t>=Customer details successfully updated.</a:t>
            </a:r>
          </a:p>
          <a:p>
            <a:r>
              <a:rPr lang="en-IN" dirty="0" err="1"/>
              <a:t>UserInterface.DELETE_SUCCESS</a:t>
            </a:r>
            <a:r>
              <a:rPr lang="en-IN" dirty="0"/>
              <a:t>=Customer details successfully deleted.</a:t>
            </a:r>
          </a:p>
          <a:p>
            <a:r>
              <a:rPr lang="en-IN" dirty="0" err="1"/>
              <a:t>Service.CUSTOMER_UNAVAILABLE</a:t>
            </a:r>
            <a:r>
              <a:rPr lang="en-IN" dirty="0"/>
              <a:t>=No customer details found.</a:t>
            </a:r>
          </a:p>
        </p:txBody>
      </p:sp>
      <p:sp>
        <p:nvSpPr>
          <p:cNvPr id="7" name="TextBox 6">
            <a:extLst>
              <a:ext uri="{FF2B5EF4-FFF2-40B4-BE49-F238E27FC236}">
                <a16:creationId xmlns:a16="http://schemas.microsoft.com/office/drawing/2014/main" id="{BCE2439E-8A72-5675-AC6D-5C108DE5F6CC}"/>
              </a:ext>
            </a:extLst>
          </p:cNvPr>
          <p:cNvSpPr txBox="1"/>
          <p:nvPr/>
        </p:nvSpPr>
        <p:spPr>
          <a:xfrm>
            <a:off x="117834" y="2099523"/>
            <a:ext cx="11235964" cy="707886"/>
          </a:xfrm>
          <a:prstGeom prst="rect">
            <a:avLst/>
          </a:prstGeom>
          <a:noFill/>
        </p:spPr>
        <p:txBody>
          <a:bodyPr wrap="square">
            <a:spAutoFit/>
          </a:bodyPr>
          <a:lstStyle/>
          <a:p>
            <a:r>
              <a:rPr lang="en-US" sz="2000" b="1" dirty="0" err="1">
                <a:solidFill>
                  <a:schemeClr val="tx1">
                    <a:lumMod val="65000"/>
                    <a:lumOff val="35000"/>
                  </a:schemeClr>
                </a:solidFill>
              </a:rPr>
              <a:t>Note:hndBankException</a:t>
            </a:r>
            <a:r>
              <a:rPr lang="en-US" sz="2000" b="1" dirty="0">
                <a:solidFill>
                  <a:schemeClr val="tx1">
                    <a:lumMod val="65000"/>
                    <a:lumOff val="35000"/>
                  </a:schemeClr>
                </a:solidFill>
              </a:rPr>
              <a:t> class is already provided</a:t>
            </a:r>
            <a:endParaRPr lang="en-US" sz="2000" dirty="0">
              <a:solidFill>
                <a:schemeClr val="tx1">
                  <a:lumMod val="65000"/>
                  <a:lumOff val="35000"/>
                </a:schemeClr>
              </a:solidFill>
            </a:endParaRPr>
          </a:p>
          <a:p>
            <a:r>
              <a:rPr lang="en-US" sz="2000" b="1" dirty="0">
                <a:solidFill>
                  <a:schemeClr val="tx1">
                    <a:lumMod val="65000"/>
                    <a:lumOff val="35000"/>
                  </a:schemeClr>
                </a:solidFill>
              </a:rPr>
              <a:t>Step 10 : </a:t>
            </a:r>
            <a:r>
              <a:rPr lang="en-US" sz="2000" dirty="0">
                <a:solidFill>
                  <a:schemeClr val="tx1">
                    <a:lumMod val="65000"/>
                    <a:lumOff val="35000"/>
                  </a:schemeClr>
                </a:solidFill>
              </a:rPr>
              <a:t>Modify the application class as follows:</a:t>
            </a:r>
          </a:p>
        </p:txBody>
      </p:sp>
      <p:sp>
        <p:nvSpPr>
          <p:cNvPr id="9" name="TextBox 8">
            <a:extLst>
              <a:ext uri="{FF2B5EF4-FFF2-40B4-BE49-F238E27FC236}">
                <a16:creationId xmlns:a16="http://schemas.microsoft.com/office/drawing/2014/main" id="{5FF2F503-BD6C-E066-D67F-C900E31FA120}"/>
              </a:ext>
            </a:extLst>
          </p:cNvPr>
          <p:cNvSpPr txBox="1"/>
          <p:nvPr/>
        </p:nvSpPr>
        <p:spPr>
          <a:xfrm>
            <a:off x="0" y="2807409"/>
            <a:ext cx="12192000" cy="3693319"/>
          </a:xfrm>
          <a:prstGeom prst="rect">
            <a:avLst/>
          </a:prstGeom>
          <a:noFill/>
        </p:spPr>
        <p:txBody>
          <a:bodyPr wrap="square">
            <a:spAutoFit/>
          </a:bodyPr>
          <a:lstStyle/>
          <a:p>
            <a:r>
              <a:rPr lang="en-IN" dirty="0"/>
              <a:t>@SpringBootApplication</a:t>
            </a:r>
          </a:p>
          <a:p>
            <a:r>
              <a:rPr lang="en-IN" dirty="0"/>
              <a:t>public class DemoSpringBootQueryCreation002Application implements </a:t>
            </a:r>
            <a:r>
              <a:rPr lang="en-IN" dirty="0" err="1"/>
              <a:t>CommandLineRunner</a:t>
            </a:r>
            <a:r>
              <a:rPr lang="en-IN" dirty="0"/>
              <a:t> {</a:t>
            </a:r>
          </a:p>
          <a:p>
            <a:r>
              <a:rPr lang="en-IN" dirty="0"/>
              <a:t>	</a:t>
            </a:r>
          </a:p>
          <a:p>
            <a:r>
              <a:rPr lang="en-IN" dirty="0"/>
              <a:t>	private static final Log LOGGER = </a:t>
            </a:r>
            <a:r>
              <a:rPr lang="en-IN" dirty="0" err="1"/>
              <a:t>LogFactory.getLog</a:t>
            </a:r>
            <a:r>
              <a:rPr lang="en-IN" dirty="0"/>
              <a:t>(DemoSpringBootQueryCreation002Application.class);</a:t>
            </a:r>
          </a:p>
          <a:p>
            <a:r>
              <a:rPr lang="en-IN" dirty="0"/>
              <a:t>	</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(DemoSpringBootQueryCreation002Application.class, </a:t>
            </a:r>
            <a:r>
              <a:rPr lang="en-IN" dirty="0" err="1"/>
              <a:t>args</a:t>
            </a:r>
            <a:r>
              <a:rPr lang="en-IN" dirty="0"/>
              <a:t>);</a:t>
            </a:r>
          </a:p>
          <a:p>
            <a:r>
              <a:rPr lang="en-IN" dirty="0"/>
              <a:t>	}</a:t>
            </a:r>
          </a:p>
          <a:p>
            <a:r>
              <a:rPr lang="en-IN" dirty="0"/>
              <a:t>	</a:t>
            </a:r>
          </a:p>
        </p:txBody>
      </p:sp>
    </p:spTree>
    <p:extLst>
      <p:ext uri="{BB962C8B-B14F-4D97-AF65-F5344CB8AC3E}">
        <p14:creationId xmlns:p14="http://schemas.microsoft.com/office/powerpoint/2010/main" val="3537665931"/>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CEF0F4-AC7F-FD06-F9FA-21B0CF01961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7805007-92CE-EC1E-FFC7-BBD5E262523B}"/>
              </a:ext>
            </a:extLst>
          </p:cNvPr>
          <p:cNvSpPr>
            <a:spLocks noGrp="1"/>
          </p:cNvSpPr>
          <p:nvPr>
            <p:ph type="sldNum" sz="quarter" idx="12"/>
          </p:nvPr>
        </p:nvSpPr>
        <p:spPr/>
        <p:txBody>
          <a:bodyPr/>
          <a:lstStyle/>
          <a:p>
            <a:fld id="{4A777409-9C5A-4B07-8E32-19F22F7D558C}" type="slidenum">
              <a:rPr lang="en-IN" smtClean="0"/>
              <a:t>286</a:t>
            </a:fld>
            <a:endParaRPr lang="en-IN" dirty="0"/>
          </a:p>
        </p:txBody>
      </p:sp>
      <p:sp>
        <p:nvSpPr>
          <p:cNvPr id="5" name="TextBox 4">
            <a:extLst>
              <a:ext uri="{FF2B5EF4-FFF2-40B4-BE49-F238E27FC236}">
                <a16:creationId xmlns:a16="http://schemas.microsoft.com/office/drawing/2014/main" id="{26C2E663-DBC7-B354-1CEF-D726C702E1FC}"/>
              </a:ext>
            </a:extLst>
          </p:cNvPr>
          <p:cNvSpPr txBox="1"/>
          <p:nvPr/>
        </p:nvSpPr>
        <p:spPr>
          <a:xfrm>
            <a:off x="0" y="852962"/>
            <a:ext cx="12192000" cy="5632311"/>
          </a:xfrm>
          <a:prstGeom prst="rect">
            <a:avLst/>
          </a:prstGeom>
          <a:noFill/>
        </p:spPr>
        <p:txBody>
          <a:bodyPr wrap="square">
            <a:spAutoFit/>
          </a:bodyPr>
          <a:lstStyle/>
          <a:p>
            <a:r>
              <a:rPr lang="en-IN" dirty="0"/>
              <a:t>public void run(String... </a:t>
            </a:r>
            <a:r>
              <a:rPr lang="en-IN" dirty="0" err="1"/>
              <a:t>args</a:t>
            </a:r>
            <a:r>
              <a:rPr lang="en-IN" dirty="0"/>
              <a:t>) throws Exception {</a:t>
            </a:r>
          </a:p>
          <a:p>
            <a:r>
              <a:rPr lang="en-IN" dirty="0"/>
              <a:t>		</a:t>
            </a:r>
            <a:r>
              <a:rPr lang="en-IN" dirty="0" err="1"/>
              <a:t>findNameByEmailId</a:t>
            </a:r>
            <a:r>
              <a:rPr lang="en-IN" dirty="0"/>
              <a:t>();</a:t>
            </a:r>
          </a:p>
          <a:p>
            <a:r>
              <a:rPr lang="en-IN" dirty="0"/>
              <a:t>		</a:t>
            </a:r>
            <a:r>
              <a:rPr lang="en-IN" dirty="0" err="1"/>
              <a:t>updateCustomerByEmailId</a:t>
            </a:r>
            <a:r>
              <a:rPr lang="en-IN" dirty="0"/>
              <a:t>();</a:t>
            </a:r>
          </a:p>
          <a:p>
            <a:r>
              <a:rPr lang="en-IN" dirty="0"/>
              <a:t>		</a:t>
            </a:r>
            <a:r>
              <a:rPr lang="en-IN" dirty="0" err="1"/>
              <a:t>deleteCustomerByEmailId</a:t>
            </a:r>
            <a:r>
              <a:rPr lang="en-IN" dirty="0"/>
              <a:t>();</a:t>
            </a:r>
          </a:p>
          <a:p>
            <a:r>
              <a:rPr lang="en-IN" dirty="0"/>
              <a:t>	}</a:t>
            </a:r>
          </a:p>
          <a:p>
            <a:r>
              <a:rPr lang="en-IN" dirty="0"/>
              <a:t>	public void </a:t>
            </a:r>
            <a:r>
              <a:rPr lang="en-IN" dirty="0" err="1"/>
              <a:t>findNameByEmailId</a:t>
            </a:r>
            <a:r>
              <a:rPr lang="en-IN" dirty="0"/>
              <a:t>() {</a:t>
            </a:r>
          </a:p>
          <a:p>
            <a:r>
              <a:rPr lang="en-IN" dirty="0"/>
              <a:t>		try {</a:t>
            </a:r>
          </a:p>
          <a:p>
            <a:r>
              <a:rPr lang="en-IN" dirty="0"/>
              <a:t>			String name = </a:t>
            </a:r>
            <a:r>
              <a:rPr lang="en-IN" dirty="0" err="1"/>
              <a:t>customerService.findNameByEmailId</a:t>
            </a:r>
            <a:r>
              <a:rPr lang="en-IN" dirty="0"/>
              <a:t>("john@hnd.com");</a:t>
            </a:r>
          </a:p>
          <a:p>
            <a:r>
              <a:rPr lang="en-IN" dirty="0"/>
              <a:t>			LOGGER.info("Customer name : " + name);</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updateCustomerByEmailId</a:t>
            </a:r>
            <a:r>
              <a:rPr lang="en-IN" dirty="0"/>
              <a:t>() {</a:t>
            </a:r>
          </a:p>
          <a:p>
            <a:r>
              <a:rPr lang="en-IN" dirty="0"/>
              <a:t>		try {</a:t>
            </a:r>
          </a:p>
          <a:p>
            <a:r>
              <a:rPr lang="en-IN" dirty="0"/>
              <a:t>			</a:t>
            </a:r>
            <a:r>
              <a:rPr lang="en-IN" dirty="0" err="1"/>
              <a:t>customerService.updateCustomerEmailId</a:t>
            </a:r>
            <a:r>
              <a:rPr lang="en-IN" dirty="0"/>
              <a:t>("martin02@hnd.com", 1);</a:t>
            </a:r>
          </a:p>
          <a:p>
            <a:r>
              <a:rPr lang="en-IN" dirty="0"/>
              <a:t>			LOGGER.info(</a:t>
            </a:r>
            <a:r>
              <a:rPr lang="en-IN" dirty="0" err="1"/>
              <a:t>environment.getProperty</a:t>
            </a:r>
            <a:r>
              <a:rPr lang="en-IN" dirty="0"/>
              <a:t>("</a:t>
            </a:r>
            <a:r>
              <a:rPr lang="en-IN" dirty="0" err="1"/>
              <a:t>UserInterface.UPDATE_SUCCESS</a:t>
            </a:r>
            <a:r>
              <a:rPr lang="en-IN" dirty="0"/>
              <a:t>"));</a:t>
            </a:r>
          </a:p>
          <a:p>
            <a:r>
              <a:rPr lang="en-IN" dirty="0"/>
              <a:t>		}</a:t>
            </a:r>
          </a:p>
        </p:txBody>
      </p:sp>
    </p:spTree>
    <p:extLst>
      <p:ext uri="{BB962C8B-B14F-4D97-AF65-F5344CB8AC3E}">
        <p14:creationId xmlns:p14="http://schemas.microsoft.com/office/powerpoint/2010/main" val="133844333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8AC173-DB06-9A73-83FC-5B3CE774CF4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1526017-4D27-9C91-A5F4-1D0648F49679}"/>
              </a:ext>
            </a:extLst>
          </p:cNvPr>
          <p:cNvSpPr>
            <a:spLocks noGrp="1"/>
          </p:cNvSpPr>
          <p:nvPr>
            <p:ph type="sldNum" sz="quarter" idx="12"/>
          </p:nvPr>
        </p:nvSpPr>
        <p:spPr/>
        <p:txBody>
          <a:bodyPr/>
          <a:lstStyle/>
          <a:p>
            <a:fld id="{4A777409-9C5A-4B07-8E32-19F22F7D558C}" type="slidenum">
              <a:rPr lang="en-IN" smtClean="0"/>
              <a:t>287</a:t>
            </a:fld>
            <a:endParaRPr lang="en-IN" dirty="0"/>
          </a:p>
        </p:txBody>
      </p:sp>
      <p:sp>
        <p:nvSpPr>
          <p:cNvPr id="5" name="TextBox 4">
            <a:extLst>
              <a:ext uri="{FF2B5EF4-FFF2-40B4-BE49-F238E27FC236}">
                <a16:creationId xmlns:a16="http://schemas.microsoft.com/office/drawing/2014/main" id="{CF7E4D4A-6A18-30A6-D86C-5BB5CCCDD540}"/>
              </a:ext>
            </a:extLst>
          </p:cNvPr>
          <p:cNvSpPr txBox="1"/>
          <p:nvPr/>
        </p:nvSpPr>
        <p:spPr>
          <a:xfrm>
            <a:off x="0" y="1028343"/>
            <a:ext cx="12192000" cy="4801314"/>
          </a:xfrm>
          <a:prstGeom prst="rect">
            <a:avLst/>
          </a:prstGeom>
          <a:noFill/>
        </p:spPr>
        <p:txBody>
          <a:bodyPr wrap="square">
            <a:spAutoFit/>
          </a:bodyPr>
          <a:lstStyle/>
          <a:p>
            <a:r>
              <a:rPr lang="en-IN" dirty="0"/>
              <a:t>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deleteCustomerByEmailId</a:t>
            </a:r>
            <a:r>
              <a:rPr lang="en-IN" dirty="0"/>
              <a:t>() {</a:t>
            </a:r>
          </a:p>
          <a:p>
            <a:r>
              <a:rPr lang="en-IN" dirty="0"/>
              <a:t>		try {</a:t>
            </a:r>
          </a:p>
          <a:p>
            <a:r>
              <a:rPr lang="en-IN" dirty="0"/>
              <a:t>			</a:t>
            </a:r>
            <a:r>
              <a:rPr lang="en-IN" dirty="0" err="1"/>
              <a:t>customerService.deleteCustomerByEmailId</a:t>
            </a:r>
            <a:r>
              <a:rPr lang="en-IN" dirty="0"/>
              <a:t>("martin02@hnd.com");</a:t>
            </a:r>
          </a:p>
          <a:p>
            <a:r>
              <a:rPr lang="en-IN" dirty="0"/>
              <a:t>			LOGGER.info(</a:t>
            </a:r>
            <a:r>
              <a:rPr lang="en-IN" dirty="0" err="1"/>
              <a:t>environment.getProperty</a:t>
            </a:r>
            <a:r>
              <a:rPr lang="en-IN" dirty="0"/>
              <a:t>("</a:t>
            </a:r>
            <a:r>
              <a:rPr lang="en-IN" dirty="0" err="1"/>
              <a:t>UserInterface.DELETE_SUCCESS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Tree>
    <p:extLst>
      <p:ext uri="{BB962C8B-B14F-4D97-AF65-F5344CB8AC3E}">
        <p14:creationId xmlns:p14="http://schemas.microsoft.com/office/powerpoint/2010/main" val="43825244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8D305F-34DF-8128-4EBD-D6FFBEF82E4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F73D50D-67CF-00D5-9A1A-EE5D4B4E7775}"/>
              </a:ext>
            </a:extLst>
          </p:cNvPr>
          <p:cNvSpPr>
            <a:spLocks noGrp="1"/>
          </p:cNvSpPr>
          <p:nvPr>
            <p:ph type="sldNum" sz="quarter" idx="12"/>
          </p:nvPr>
        </p:nvSpPr>
        <p:spPr/>
        <p:txBody>
          <a:bodyPr/>
          <a:lstStyle/>
          <a:p>
            <a:fld id="{4A777409-9C5A-4B07-8E32-19F22F7D558C}" type="slidenum">
              <a:rPr lang="en-IN" smtClean="0"/>
              <a:t>288</a:t>
            </a:fld>
            <a:endParaRPr lang="en-IN" dirty="0"/>
          </a:p>
        </p:txBody>
      </p:sp>
      <p:sp>
        <p:nvSpPr>
          <p:cNvPr id="5" name="TextBox 4">
            <a:extLst>
              <a:ext uri="{FF2B5EF4-FFF2-40B4-BE49-F238E27FC236}">
                <a16:creationId xmlns:a16="http://schemas.microsoft.com/office/drawing/2014/main" id="{A5A82BCD-067D-A979-9685-004024525163}"/>
              </a:ext>
            </a:extLst>
          </p:cNvPr>
          <p:cNvSpPr txBox="1"/>
          <p:nvPr/>
        </p:nvSpPr>
        <p:spPr>
          <a:xfrm>
            <a:off x="221530" y="1018343"/>
            <a:ext cx="11132270" cy="1323439"/>
          </a:xfrm>
          <a:prstGeom prst="rect">
            <a:avLst/>
          </a:prstGeom>
          <a:noFill/>
        </p:spPr>
        <p:txBody>
          <a:bodyPr wrap="square">
            <a:spAutoFit/>
          </a:bodyPr>
          <a:lstStyle/>
          <a:p>
            <a:r>
              <a:rPr lang="en-US" sz="2000" b="1" dirty="0">
                <a:solidFill>
                  <a:schemeClr val="tx1">
                    <a:lumMod val="65000"/>
                    <a:lumOff val="35000"/>
                  </a:schemeClr>
                </a:solidFill>
              </a:rPr>
              <a:t>Step 11 :</a:t>
            </a:r>
            <a:r>
              <a:rPr lang="en-US" sz="2000" dirty="0">
                <a:solidFill>
                  <a:schemeClr val="tx1">
                    <a:lumMod val="65000"/>
                    <a:lumOff val="35000"/>
                  </a:schemeClr>
                </a:solidFill>
              </a:rPr>
              <a:t> Execute the application:</a:t>
            </a:r>
          </a:p>
          <a:p>
            <a:r>
              <a:rPr lang="en-US" sz="2000" dirty="0">
                <a:solidFill>
                  <a:schemeClr val="tx1">
                    <a:lumMod val="65000"/>
                    <a:lumOff val="35000"/>
                  </a:schemeClr>
                </a:solidFill>
              </a:rPr>
              <a:t>You ill get the following output on execution:</a:t>
            </a:r>
          </a:p>
          <a:p>
            <a:endParaRPr lang="en-US" sz="2000" dirty="0">
              <a:solidFill>
                <a:schemeClr val="tx1">
                  <a:lumMod val="65000"/>
                  <a:lumOff val="35000"/>
                </a:schemeClr>
              </a:solidFill>
            </a:endParaRPr>
          </a:p>
          <a:p>
            <a:pPr>
              <a:buFont typeface="Arial" panose="020B0604020202020204" pitchFamily="34" charset="0"/>
              <a:buChar char="•"/>
            </a:pPr>
            <a:r>
              <a:rPr lang="en-US" sz="2000" dirty="0" err="1">
                <a:solidFill>
                  <a:schemeClr val="tx1">
                    <a:lumMod val="65000"/>
                    <a:lumOff val="35000"/>
                  </a:schemeClr>
                </a:solidFill>
              </a:rPr>
              <a:t>findNameByEmailId</a:t>
            </a:r>
            <a:r>
              <a:rPr lang="en-US" sz="2000" dirty="0">
                <a:solidFill>
                  <a:schemeClr val="tx1">
                    <a:lumMod val="65000"/>
                    <a:lumOff val="35000"/>
                  </a:schemeClr>
                </a:solidFill>
              </a:rPr>
              <a:t>()</a:t>
            </a:r>
          </a:p>
        </p:txBody>
      </p:sp>
      <p:pic>
        <p:nvPicPr>
          <p:cNvPr id="7" name="Picture 6">
            <a:extLst>
              <a:ext uri="{FF2B5EF4-FFF2-40B4-BE49-F238E27FC236}">
                <a16:creationId xmlns:a16="http://schemas.microsoft.com/office/drawing/2014/main" id="{12CEFAAC-27C9-2C60-B742-1F883D933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3649" y="2721093"/>
            <a:ext cx="3591613" cy="625421"/>
          </a:xfrm>
          <a:prstGeom prst="rect">
            <a:avLst/>
          </a:prstGeom>
        </p:spPr>
      </p:pic>
      <p:sp>
        <p:nvSpPr>
          <p:cNvPr id="9" name="TextBox 8">
            <a:extLst>
              <a:ext uri="{FF2B5EF4-FFF2-40B4-BE49-F238E27FC236}">
                <a16:creationId xmlns:a16="http://schemas.microsoft.com/office/drawing/2014/main" id="{36326BC9-6EF7-E5D3-84CC-BA3D5B9CF699}"/>
              </a:ext>
            </a:extLst>
          </p:cNvPr>
          <p:cNvSpPr txBox="1"/>
          <p:nvPr/>
        </p:nvSpPr>
        <p:spPr>
          <a:xfrm>
            <a:off x="221530" y="3725825"/>
            <a:ext cx="6099142" cy="400110"/>
          </a:xfrm>
          <a:prstGeom prst="rect">
            <a:avLst/>
          </a:prstGeom>
          <a:noFill/>
        </p:spPr>
        <p:txBody>
          <a:bodyPr wrap="square">
            <a:spAutoFit/>
          </a:bodyPr>
          <a:lstStyle/>
          <a:p>
            <a:r>
              <a:rPr lang="en-IN" sz="2000" dirty="0" err="1">
                <a:solidFill>
                  <a:schemeClr val="tx1">
                    <a:lumMod val="65000"/>
                    <a:lumOff val="35000"/>
                  </a:schemeClr>
                </a:solidFill>
              </a:rPr>
              <a:t>updateCustomerByEmailId</a:t>
            </a:r>
            <a:r>
              <a:rPr lang="en-IN" sz="2000"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02DC840B-36AD-E851-039D-063F6F79B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0652" y="4232636"/>
            <a:ext cx="4666268" cy="625421"/>
          </a:xfrm>
          <a:prstGeom prst="rect">
            <a:avLst/>
          </a:prstGeom>
        </p:spPr>
      </p:pic>
      <p:sp>
        <p:nvSpPr>
          <p:cNvPr id="13" name="TextBox 12">
            <a:extLst>
              <a:ext uri="{FF2B5EF4-FFF2-40B4-BE49-F238E27FC236}">
                <a16:creationId xmlns:a16="http://schemas.microsoft.com/office/drawing/2014/main" id="{FBF70358-22B7-42D0-C240-EFB19A172DDC}"/>
              </a:ext>
            </a:extLst>
          </p:cNvPr>
          <p:cNvSpPr txBox="1"/>
          <p:nvPr/>
        </p:nvSpPr>
        <p:spPr>
          <a:xfrm>
            <a:off x="221530" y="5135156"/>
            <a:ext cx="6099142" cy="400110"/>
          </a:xfrm>
          <a:prstGeom prst="rect">
            <a:avLst/>
          </a:prstGeom>
          <a:noFill/>
        </p:spPr>
        <p:txBody>
          <a:bodyPr wrap="square">
            <a:spAutoFit/>
          </a:bodyPr>
          <a:lstStyle/>
          <a:p>
            <a:r>
              <a:rPr lang="en-IN" sz="2000" dirty="0" err="1">
                <a:solidFill>
                  <a:schemeClr val="tx1">
                    <a:lumMod val="65000"/>
                    <a:lumOff val="35000"/>
                  </a:schemeClr>
                </a:solidFill>
              </a:rPr>
              <a:t>deleteCustomerByEmailId</a:t>
            </a:r>
            <a:r>
              <a:rPr lang="en-IN" sz="2000" dirty="0">
                <a:solidFill>
                  <a:schemeClr val="tx1">
                    <a:lumMod val="65000"/>
                    <a:lumOff val="35000"/>
                  </a:schemeClr>
                </a:solidFill>
              </a:rPr>
              <a:t>()</a:t>
            </a:r>
          </a:p>
        </p:txBody>
      </p:sp>
      <p:pic>
        <p:nvPicPr>
          <p:cNvPr id="15" name="Picture 14">
            <a:extLst>
              <a:ext uri="{FF2B5EF4-FFF2-40B4-BE49-F238E27FC236}">
                <a16:creationId xmlns:a16="http://schemas.microsoft.com/office/drawing/2014/main" id="{61436095-9AE2-D0B2-62F4-D6D6F04BF4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8360" y="5624228"/>
            <a:ext cx="4628560" cy="426295"/>
          </a:xfrm>
          <a:prstGeom prst="rect">
            <a:avLst/>
          </a:prstGeom>
        </p:spPr>
      </p:pic>
    </p:spTree>
    <p:extLst>
      <p:ext uri="{BB962C8B-B14F-4D97-AF65-F5344CB8AC3E}">
        <p14:creationId xmlns:p14="http://schemas.microsoft.com/office/powerpoint/2010/main" val="404661806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649FA6-2534-E81D-6E4E-4EBE50A2BB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365FB46-01AC-121B-8A0E-B552BBD01F17}"/>
              </a:ext>
            </a:extLst>
          </p:cNvPr>
          <p:cNvSpPr>
            <a:spLocks noGrp="1"/>
          </p:cNvSpPr>
          <p:nvPr>
            <p:ph type="sldNum" sz="quarter" idx="12"/>
          </p:nvPr>
        </p:nvSpPr>
        <p:spPr/>
        <p:txBody>
          <a:bodyPr/>
          <a:lstStyle/>
          <a:p>
            <a:fld id="{4A777409-9C5A-4B07-8E32-19F22F7D558C}" type="slidenum">
              <a:rPr lang="en-IN" smtClean="0"/>
              <a:t>289</a:t>
            </a:fld>
            <a:endParaRPr lang="en-IN" dirty="0"/>
          </a:p>
        </p:txBody>
      </p:sp>
      <p:sp>
        <p:nvSpPr>
          <p:cNvPr id="5" name="TextBox 4">
            <a:extLst>
              <a:ext uri="{FF2B5EF4-FFF2-40B4-BE49-F238E27FC236}">
                <a16:creationId xmlns:a16="http://schemas.microsoft.com/office/drawing/2014/main" id="{E627A4DA-C7DA-773A-D3C5-C3F3DFEE2DF6}"/>
              </a:ext>
            </a:extLst>
          </p:cNvPr>
          <p:cNvSpPr txBox="1"/>
          <p:nvPr/>
        </p:nvSpPr>
        <p:spPr>
          <a:xfrm>
            <a:off x="989029" y="541197"/>
            <a:ext cx="6099142" cy="461665"/>
          </a:xfrm>
          <a:prstGeom prst="rect">
            <a:avLst/>
          </a:prstGeom>
          <a:noFill/>
        </p:spPr>
        <p:txBody>
          <a:bodyPr wrap="square">
            <a:spAutoFit/>
          </a:bodyPr>
          <a:lstStyle/>
          <a:p>
            <a:r>
              <a:rPr lang="en-IN" sz="2400" b="1" dirty="0"/>
              <a:t>Spring Data JPA </a:t>
            </a:r>
          </a:p>
        </p:txBody>
      </p:sp>
      <p:sp>
        <p:nvSpPr>
          <p:cNvPr id="7" name="TextBox 6">
            <a:extLst>
              <a:ext uri="{FF2B5EF4-FFF2-40B4-BE49-F238E27FC236}">
                <a16:creationId xmlns:a16="http://schemas.microsoft.com/office/drawing/2014/main" id="{543377BB-6117-55F1-1B83-624DDDF103F7}"/>
              </a:ext>
            </a:extLst>
          </p:cNvPr>
          <p:cNvSpPr txBox="1"/>
          <p:nvPr/>
        </p:nvSpPr>
        <p:spPr>
          <a:xfrm>
            <a:off x="117835" y="1122038"/>
            <a:ext cx="11571402" cy="707886"/>
          </a:xfrm>
          <a:prstGeom prst="rect">
            <a:avLst/>
          </a:prstGeom>
          <a:noFill/>
        </p:spPr>
        <p:txBody>
          <a:bodyPr wrap="square">
            <a:spAutoFit/>
          </a:bodyPr>
          <a:lstStyle/>
          <a:p>
            <a:r>
              <a:rPr lang="en-US" sz="2000" dirty="0">
                <a:solidFill>
                  <a:schemeClr val="tx1">
                    <a:lumMod val="65000"/>
                    <a:lumOff val="35000"/>
                  </a:schemeClr>
                </a:solidFill>
              </a:rPr>
              <a:t>Spring Data JPA is one of the sub project of the Spring Data which makes it easy to connect with relational databases using JPA based repositories by extending Spring Data repositories.</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B9C2A3A7-9805-4BDF-DD89-3A457667E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29" y="2028629"/>
            <a:ext cx="6571268" cy="2999448"/>
          </a:xfrm>
          <a:prstGeom prst="rect">
            <a:avLst/>
          </a:prstGeom>
        </p:spPr>
      </p:pic>
    </p:spTree>
    <p:extLst>
      <p:ext uri="{BB962C8B-B14F-4D97-AF65-F5344CB8AC3E}">
        <p14:creationId xmlns:p14="http://schemas.microsoft.com/office/powerpoint/2010/main" val="1411835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23DB0A-DA8B-F282-A7A2-2EC17C64C63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C456E4-AA39-0AE9-A119-7C98C163F249}"/>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1D99D0A5-D3A4-A972-4312-DA8BD7BCAF69}"/>
              </a:ext>
            </a:extLst>
          </p:cNvPr>
          <p:cNvSpPr txBox="1"/>
          <p:nvPr/>
        </p:nvSpPr>
        <p:spPr>
          <a:xfrm>
            <a:off x="989029" y="631843"/>
            <a:ext cx="10276002" cy="707886"/>
          </a:xfrm>
          <a:prstGeom prst="rect">
            <a:avLst/>
          </a:prstGeom>
          <a:noFill/>
        </p:spPr>
        <p:txBody>
          <a:bodyPr wrap="square">
            <a:spAutoFit/>
          </a:bodyPr>
          <a:lstStyle/>
          <a:p>
            <a:r>
              <a:rPr lang="en-US" sz="2000" b="1" dirty="0">
                <a:solidFill>
                  <a:schemeClr val="tx1">
                    <a:lumMod val="65000"/>
                    <a:lumOff val="35000"/>
                  </a:schemeClr>
                </a:solidFill>
              </a:rPr>
              <a:t>void detach(Object entity)</a:t>
            </a:r>
            <a:r>
              <a:rPr lang="en-US" sz="2000" dirty="0">
                <a:solidFill>
                  <a:schemeClr val="tx1">
                    <a:lumMod val="65000"/>
                    <a:lumOff val="35000"/>
                  </a:schemeClr>
                </a:solidFill>
              </a:rPr>
              <a:t> - It detaches the given entity from the persistence context associated with it and changes its state to detached.</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746BE5EE-59C1-5921-A741-EA30872E5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952" y="1532766"/>
            <a:ext cx="7238095" cy="1209524"/>
          </a:xfrm>
          <a:prstGeom prst="rect">
            <a:avLst/>
          </a:prstGeom>
        </p:spPr>
      </p:pic>
      <p:sp>
        <p:nvSpPr>
          <p:cNvPr id="9" name="TextBox 8">
            <a:extLst>
              <a:ext uri="{FF2B5EF4-FFF2-40B4-BE49-F238E27FC236}">
                <a16:creationId xmlns:a16="http://schemas.microsoft.com/office/drawing/2014/main" id="{3FD95C13-217F-9EB7-8C2A-CE8BCBFF6193}"/>
              </a:ext>
            </a:extLst>
          </p:cNvPr>
          <p:cNvSpPr txBox="1"/>
          <p:nvPr/>
        </p:nvSpPr>
        <p:spPr>
          <a:xfrm>
            <a:off x="989029" y="3152422"/>
            <a:ext cx="6099142" cy="400110"/>
          </a:xfrm>
          <a:prstGeom prst="rect">
            <a:avLst/>
          </a:prstGeom>
          <a:noFill/>
        </p:spPr>
        <p:txBody>
          <a:bodyPr wrap="square">
            <a:spAutoFit/>
          </a:bodyPr>
          <a:lstStyle/>
          <a:p>
            <a:r>
              <a:rPr lang="en-US" sz="2000" dirty="0">
                <a:solidFill>
                  <a:schemeClr val="tx1">
                    <a:lumMod val="65000"/>
                    <a:lumOff val="35000"/>
                  </a:schemeClr>
                </a:solidFill>
              </a:rPr>
              <a:t>Now you will see how to use JPA with Spring Boot.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89741665"/>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3B9884-747F-759B-DE44-C1493831805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FE4BA6-38F4-EBBA-AADE-37276D1F4B98}"/>
              </a:ext>
            </a:extLst>
          </p:cNvPr>
          <p:cNvSpPr>
            <a:spLocks noGrp="1"/>
          </p:cNvSpPr>
          <p:nvPr>
            <p:ph type="sldNum" sz="quarter" idx="12"/>
          </p:nvPr>
        </p:nvSpPr>
        <p:spPr/>
        <p:txBody>
          <a:bodyPr/>
          <a:lstStyle/>
          <a:p>
            <a:fld id="{4A777409-9C5A-4B07-8E32-19F22F7D558C}" type="slidenum">
              <a:rPr lang="en-IN" smtClean="0"/>
              <a:t>290</a:t>
            </a:fld>
            <a:endParaRPr lang="en-IN" dirty="0"/>
          </a:p>
        </p:txBody>
      </p:sp>
      <p:sp>
        <p:nvSpPr>
          <p:cNvPr id="5" name="TextBox 4">
            <a:extLst>
              <a:ext uri="{FF2B5EF4-FFF2-40B4-BE49-F238E27FC236}">
                <a16:creationId xmlns:a16="http://schemas.microsoft.com/office/drawing/2014/main" id="{2DB809CB-A687-44F9-6DAB-FA6AF9A44175}"/>
              </a:ext>
            </a:extLst>
          </p:cNvPr>
          <p:cNvSpPr txBox="1"/>
          <p:nvPr/>
        </p:nvSpPr>
        <p:spPr>
          <a:xfrm>
            <a:off x="0" y="874455"/>
            <a:ext cx="11948475" cy="2862322"/>
          </a:xfrm>
          <a:prstGeom prst="rect">
            <a:avLst/>
          </a:prstGeom>
          <a:noFill/>
        </p:spPr>
        <p:txBody>
          <a:bodyPr wrap="square">
            <a:spAutoFit/>
          </a:bodyPr>
          <a:lstStyle/>
          <a:p>
            <a:r>
              <a:rPr lang="en-US" sz="2000" dirty="0">
                <a:solidFill>
                  <a:schemeClr val="tx1">
                    <a:lumMod val="65000"/>
                    <a:lumOff val="35000"/>
                  </a:schemeClr>
                </a:solidFill>
              </a:rPr>
              <a:t>It provides the following interfaces:</a:t>
            </a:r>
          </a:p>
          <a:p>
            <a:endParaRPr lang="en-US" sz="2000" dirty="0">
              <a:solidFill>
                <a:schemeClr val="tx1">
                  <a:lumMod val="65000"/>
                  <a:lumOff val="35000"/>
                </a:schemeClr>
              </a:solidFill>
            </a:endParaRPr>
          </a:p>
          <a:p>
            <a:pPr>
              <a:buFont typeface="Arial" panose="020B0604020202020204" pitchFamily="34" charset="0"/>
              <a:buChar char="•"/>
            </a:pPr>
            <a:r>
              <a:rPr lang="en-US" sz="2000" b="1" dirty="0" err="1">
                <a:solidFill>
                  <a:schemeClr val="tx1">
                    <a:lumMod val="65000"/>
                    <a:lumOff val="35000"/>
                  </a:schemeClr>
                </a:solidFill>
              </a:rPr>
              <a:t>JpaRepository</a:t>
            </a:r>
            <a:r>
              <a:rPr lang="en-US" sz="2000" b="1" dirty="0">
                <a:solidFill>
                  <a:schemeClr val="tx1">
                    <a:lumMod val="65000"/>
                    <a:lumOff val="35000"/>
                  </a:schemeClr>
                </a:solidFill>
              </a:rPr>
              <a:t>&lt;T, ID&gt; interface</a:t>
            </a:r>
            <a:r>
              <a:rPr lang="en-US" sz="2000" dirty="0">
                <a:solidFill>
                  <a:schemeClr val="tx1">
                    <a:lumMod val="65000"/>
                    <a:lumOff val="35000"/>
                  </a:schemeClr>
                </a:solidFill>
              </a:rPr>
              <a:t> </a:t>
            </a:r>
          </a:p>
          <a:p>
            <a:pPr marL="742950" lvl="1" indent="-285750">
              <a:buFont typeface="Arial" panose="020B0604020202020204" pitchFamily="34" charset="0"/>
              <a:buChar char="•"/>
            </a:pPr>
            <a:r>
              <a:rPr lang="en-US" sz="2000" dirty="0">
                <a:solidFill>
                  <a:schemeClr val="tx1">
                    <a:lumMod val="65000"/>
                    <a:lumOff val="35000"/>
                  </a:schemeClr>
                </a:solidFill>
              </a:rPr>
              <a:t>It represents</a:t>
            </a:r>
            <a:r>
              <a:rPr lang="en-US" sz="2000" b="1" dirty="0">
                <a:solidFill>
                  <a:schemeClr val="tx1">
                    <a:lumMod val="65000"/>
                    <a:lumOff val="35000"/>
                  </a:schemeClr>
                </a:solidFill>
              </a:rPr>
              <a:t> </a:t>
            </a:r>
            <a:r>
              <a:rPr lang="en-US" sz="2000" dirty="0">
                <a:solidFill>
                  <a:schemeClr val="tx1">
                    <a:lumMod val="65000"/>
                    <a:lumOff val="35000"/>
                  </a:schemeClr>
                </a:solidFill>
              </a:rPr>
              <a:t>JPA specific repository.</a:t>
            </a:r>
          </a:p>
          <a:p>
            <a:pPr marL="742950" lvl="1" indent="-285750">
              <a:buFont typeface="Arial" panose="020B0604020202020204" pitchFamily="34" charset="0"/>
              <a:buChar char="•"/>
            </a:pPr>
            <a:r>
              <a:rPr lang="en-US" sz="2000" dirty="0">
                <a:solidFill>
                  <a:schemeClr val="tx1">
                    <a:lumMod val="65000"/>
                    <a:lumOff val="35000"/>
                  </a:schemeClr>
                </a:solidFill>
              </a:rPr>
              <a:t>It inherits methods of </a:t>
            </a:r>
            <a:r>
              <a:rPr lang="en-US" sz="2000" dirty="0" err="1">
                <a:solidFill>
                  <a:schemeClr val="tx1">
                    <a:lumMod val="65000"/>
                    <a:lumOff val="35000"/>
                  </a:schemeClr>
                </a:solidFill>
              </a:rPr>
              <a:t>CrudRepository</a:t>
            </a:r>
            <a:r>
              <a:rPr lang="en-US" sz="2000" dirty="0">
                <a:solidFill>
                  <a:schemeClr val="tx1">
                    <a:lumMod val="65000"/>
                    <a:lumOff val="35000"/>
                  </a:schemeClr>
                </a:solidFill>
              </a:rPr>
              <a:t> and </a:t>
            </a:r>
            <a:r>
              <a:rPr lang="en-US" sz="2000" dirty="0" err="1">
                <a:solidFill>
                  <a:schemeClr val="tx1">
                    <a:lumMod val="65000"/>
                    <a:lumOff val="35000"/>
                  </a:schemeClr>
                </a:solidFill>
              </a:rPr>
              <a:t>PaginationAndSortingRepository</a:t>
            </a:r>
            <a:r>
              <a:rPr lang="en-US" sz="2000" dirty="0">
                <a:solidFill>
                  <a:schemeClr val="tx1">
                    <a:lumMod val="65000"/>
                    <a:lumOff val="35000"/>
                  </a:schemeClr>
                </a:solidFill>
              </a:rPr>
              <a:t>. It also provides some additional methods for batch deletion of records and flushing the changes instantly to database.</a:t>
            </a:r>
          </a:p>
          <a:p>
            <a:pPr marL="742950" lvl="1" indent="-285750">
              <a:buFont typeface="Arial" panose="020B0604020202020204" pitchFamily="34" charset="0"/>
              <a:buChar char="•"/>
            </a:pPr>
            <a:r>
              <a:rPr lang="en-US" sz="2000" dirty="0" err="1">
                <a:solidFill>
                  <a:schemeClr val="tx1">
                    <a:lumMod val="65000"/>
                    <a:lumOff val="35000"/>
                  </a:schemeClr>
                </a:solidFill>
              </a:rPr>
              <a:t>JpaRepository</a:t>
            </a:r>
            <a:r>
              <a:rPr lang="en-US" sz="2000" dirty="0">
                <a:solidFill>
                  <a:schemeClr val="tx1">
                    <a:lumMod val="65000"/>
                    <a:lumOff val="35000"/>
                  </a:schemeClr>
                </a:solidFill>
              </a:rPr>
              <a:t> is tightly coupled with JPA persistence technology. So use of this interface as base interface is not recommended. This is generally used </a:t>
            </a:r>
            <a:r>
              <a:rPr lang="en-US" sz="2000" dirty="0" err="1">
                <a:solidFill>
                  <a:schemeClr val="tx1">
                    <a:lumMod val="65000"/>
                    <a:lumOff val="35000"/>
                  </a:schemeClr>
                </a:solidFill>
              </a:rPr>
              <a:t>used</a:t>
            </a:r>
            <a:r>
              <a:rPr lang="en-US" sz="2000" dirty="0">
                <a:solidFill>
                  <a:schemeClr val="tx1">
                    <a:lumMod val="65000"/>
                    <a:lumOff val="35000"/>
                  </a:schemeClr>
                </a:solidFill>
              </a:rPr>
              <a:t> if JPA specific functionalities such as batch deletion and instant flushing of changes to database is required.</a:t>
            </a:r>
          </a:p>
        </p:txBody>
      </p:sp>
    </p:spTree>
    <p:extLst>
      <p:ext uri="{BB962C8B-B14F-4D97-AF65-F5344CB8AC3E}">
        <p14:creationId xmlns:p14="http://schemas.microsoft.com/office/powerpoint/2010/main" val="130937381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2AB6A0-6139-E854-EF62-7C032E13A5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EDB43E-4C83-C83B-BAF0-4E3797EF3C83}"/>
              </a:ext>
            </a:extLst>
          </p:cNvPr>
          <p:cNvSpPr>
            <a:spLocks noGrp="1"/>
          </p:cNvSpPr>
          <p:nvPr>
            <p:ph type="sldNum" sz="quarter" idx="12"/>
          </p:nvPr>
        </p:nvSpPr>
        <p:spPr/>
        <p:txBody>
          <a:bodyPr/>
          <a:lstStyle/>
          <a:p>
            <a:fld id="{4A777409-9C5A-4B07-8E32-19F22F7D558C}" type="slidenum">
              <a:rPr lang="en-IN" smtClean="0"/>
              <a:t>291</a:t>
            </a:fld>
            <a:endParaRPr lang="en-IN" dirty="0"/>
          </a:p>
        </p:txBody>
      </p:sp>
      <p:sp>
        <p:nvSpPr>
          <p:cNvPr id="5" name="TextBox 4">
            <a:extLst>
              <a:ext uri="{FF2B5EF4-FFF2-40B4-BE49-F238E27FC236}">
                <a16:creationId xmlns:a16="http://schemas.microsoft.com/office/drawing/2014/main" id="{B9441417-18E9-A3EF-C977-FD778871E170}"/>
              </a:ext>
            </a:extLst>
          </p:cNvPr>
          <p:cNvSpPr txBox="1"/>
          <p:nvPr/>
        </p:nvSpPr>
        <p:spPr>
          <a:xfrm>
            <a:off x="989029" y="578904"/>
            <a:ext cx="6099142" cy="461665"/>
          </a:xfrm>
          <a:prstGeom prst="rect">
            <a:avLst/>
          </a:prstGeom>
          <a:noFill/>
        </p:spPr>
        <p:txBody>
          <a:bodyPr wrap="square">
            <a:spAutoFit/>
          </a:bodyPr>
          <a:lstStyle/>
          <a:p>
            <a:r>
              <a:rPr lang="en-IN" sz="2400" b="1" dirty="0"/>
              <a:t>Introduction to Association Relationships </a:t>
            </a:r>
          </a:p>
        </p:txBody>
      </p:sp>
      <p:sp>
        <p:nvSpPr>
          <p:cNvPr id="7" name="TextBox 6">
            <a:extLst>
              <a:ext uri="{FF2B5EF4-FFF2-40B4-BE49-F238E27FC236}">
                <a16:creationId xmlns:a16="http://schemas.microsoft.com/office/drawing/2014/main" id="{9647267F-43E9-6086-3F64-D488296C9A69}"/>
              </a:ext>
            </a:extLst>
          </p:cNvPr>
          <p:cNvSpPr txBox="1"/>
          <p:nvPr/>
        </p:nvSpPr>
        <p:spPr>
          <a:xfrm>
            <a:off x="108408" y="1227917"/>
            <a:ext cx="11712804" cy="1938992"/>
          </a:xfrm>
          <a:prstGeom prst="rect">
            <a:avLst/>
          </a:prstGeom>
          <a:noFill/>
        </p:spPr>
        <p:txBody>
          <a:bodyPr wrap="square">
            <a:spAutoFit/>
          </a:bodyPr>
          <a:lstStyle/>
          <a:p>
            <a:r>
              <a:rPr lang="en-US" sz="2000" dirty="0">
                <a:solidFill>
                  <a:schemeClr val="tx1">
                    <a:lumMod val="65000"/>
                    <a:lumOff val="35000"/>
                  </a:schemeClr>
                </a:solidFill>
                <a:effectLst/>
              </a:rPr>
              <a:t>In enterprise applications, it is common that entity classes have association relationships. Now you will learn to explore how to implement them using JPA. But before going into implementation details of association relationships let us understand some concepts associated with them.</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Directionality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the following Customer and Address classes :</a:t>
            </a:r>
          </a:p>
        </p:txBody>
      </p:sp>
      <p:sp>
        <p:nvSpPr>
          <p:cNvPr id="9" name="TextBox 8">
            <a:extLst>
              <a:ext uri="{FF2B5EF4-FFF2-40B4-BE49-F238E27FC236}">
                <a16:creationId xmlns:a16="http://schemas.microsoft.com/office/drawing/2014/main" id="{109C9FFF-CCE7-8A28-96C2-9E896DF8394B}"/>
              </a:ext>
            </a:extLst>
          </p:cNvPr>
          <p:cNvSpPr txBox="1"/>
          <p:nvPr/>
        </p:nvSpPr>
        <p:spPr>
          <a:xfrm>
            <a:off x="108408" y="3280057"/>
            <a:ext cx="10741844" cy="1754326"/>
          </a:xfrm>
          <a:prstGeom prst="rect">
            <a:avLst/>
          </a:prstGeom>
          <a:noFill/>
        </p:spPr>
        <p:txBody>
          <a:bodyPr wrap="square">
            <a:spAutoFit/>
          </a:bodyPr>
          <a:lstStyle/>
          <a:p>
            <a:r>
              <a:rPr lang="en-IN" dirty="0"/>
              <a:t>class Customer{</a:t>
            </a:r>
          </a:p>
          <a:p>
            <a:r>
              <a:rPr lang="en-IN" dirty="0"/>
              <a:t>   private Integer </a:t>
            </a:r>
            <a:r>
              <a:rPr lang="en-IN" dirty="0" err="1"/>
              <a:t>customerId</a:t>
            </a:r>
            <a:r>
              <a:rPr lang="en-IN" dirty="0"/>
              <a:t>;</a:t>
            </a:r>
          </a:p>
          <a:p>
            <a:r>
              <a:rPr lang="en-IN" dirty="0"/>
              <a:t>   private String </a:t>
            </a:r>
            <a:r>
              <a:rPr lang="en-IN" dirty="0" err="1"/>
              <a:t>customerName</a:t>
            </a:r>
            <a:r>
              <a:rPr lang="en-IN" dirty="0"/>
              <a:t>;</a:t>
            </a:r>
          </a:p>
          <a:p>
            <a:r>
              <a:rPr lang="en-IN" dirty="0"/>
              <a:t>   private Address </a:t>
            </a:r>
            <a:r>
              <a:rPr lang="en-IN" dirty="0" err="1"/>
              <a:t>customerAddress</a:t>
            </a:r>
            <a:r>
              <a:rPr lang="en-IN" dirty="0"/>
              <a:t>;</a:t>
            </a:r>
          </a:p>
          <a:p>
            <a:r>
              <a:rPr lang="en-IN" dirty="0"/>
              <a:t>   //getter and setter methods</a:t>
            </a:r>
          </a:p>
          <a:p>
            <a:r>
              <a:rPr lang="en-IN" dirty="0"/>
              <a:t>}</a:t>
            </a:r>
          </a:p>
        </p:txBody>
      </p:sp>
      <p:sp>
        <p:nvSpPr>
          <p:cNvPr id="11" name="TextBox 10">
            <a:extLst>
              <a:ext uri="{FF2B5EF4-FFF2-40B4-BE49-F238E27FC236}">
                <a16:creationId xmlns:a16="http://schemas.microsoft.com/office/drawing/2014/main" id="{DDB40443-E7BB-A75C-B9F0-E159E8F57CA6}"/>
              </a:ext>
            </a:extLst>
          </p:cNvPr>
          <p:cNvSpPr txBox="1"/>
          <p:nvPr/>
        </p:nvSpPr>
        <p:spPr>
          <a:xfrm>
            <a:off x="108408" y="5034383"/>
            <a:ext cx="10581588" cy="1754326"/>
          </a:xfrm>
          <a:prstGeom prst="rect">
            <a:avLst/>
          </a:prstGeom>
          <a:noFill/>
        </p:spPr>
        <p:txBody>
          <a:bodyPr wrap="square">
            <a:spAutoFit/>
          </a:bodyPr>
          <a:lstStyle/>
          <a:p>
            <a:r>
              <a:rPr lang="en-IN" dirty="0"/>
              <a:t>class Address{</a:t>
            </a:r>
          </a:p>
          <a:p>
            <a:r>
              <a:rPr lang="en-IN" dirty="0"/>
              <a:t>    private Integer </a:t>
            </a:r>
            <a:r>
              <a:rPr lang="en-IN" dirty="0" err="1"/>
              <a:t>addressId</a:t>
            </a:r>
            <a:r>
              <a:rPr lang="en-IN" dirty="0"/>
              <a:t>;</a:t>
            </a:r>
          </a:p>
          <a:p>
            <a:r>
              <a:rPr lang="en-IN" dirty="0"/>
              <a:t>    private String </a:t>
            </a:r>
            <a:r>
              <a:rPr lang="en-IN" dirty="0" err="1"/>
              <a:t>doorNumber</a:t>
            </a:r>
            <a:r>
              <a:rPr lang="en-IN" dirty="0"/>
              <a:t>;</a:t>
            </a:r>
          </a:p>
          <a:p>
            <a:r>
              <a:rPr lang="en-IN" dirty="0"/>
              <a:t>    private String city;</a:t>
            </a:r>
          </a:p>
          <a:p>
            <a:r>
              <a:rPr lang="en-IN" dirty="0"/>
              <a:t>    //getter and setter methods</a:t>
            </a:r>
          </a:p>
          <a:p>
            <a:r>
              <a:rPr lang="en-IN" dirty="0"/>
              <a:t>}</a:t>
            </a:r>
          </a:p>
        </p:txBody>
      </p:sp>
    </p:spTree>
    <p:extLst>
      <p:ext uri="{BB962C8B-B14F-4D97-AF65-F5344CB8AC3E}">
        <p14:creationId xmlns:p14="http://schemas.microsoft.com/office/powerpoint/2010/main" val="427100535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7B5ACC-BFD1-39D1-CC5C-1E5DAE434C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EFC8EE-BE42-4E95-F1B1-BF65FD711356}"/>
              </a:ext>
            </a:extLst>
          </p:cNvPr>
          <p:cNvSpPr>
            <a:spLocks noGrp="1"/>
          </p:cNvSpPr>
          <p:nvPr>
            <p:ph type="sldNum" sz="quarter" idx="12"/>
          </p:nvPr>
        </p:nvSpPr>
        <p:spPr/>
        <p:txBody>
          <a:bodyPr/>
          <a:lstStyle/>
          <a:p>
            <a:fld id="{4A777409-9C5A-4B07-8E32-19F22F7D558C}" type="slidenum">
              <a:rPr lang="en-IN" smtClean="0"/>
              <a:t>292</a:t>
            </a:fld>
            <a:endParaRPr lang="en-IN" dirty="0"/>
          </a:p>
        </p:txBody>
      </p:sp>
      <p:sp>
        <p:nvSpPr>
          <p:cNvPr id="5" name="TextBox 4">
            <a:extLst>
              <a:ext uri="{FF2B5EF4-FFF2-40B4-BE49-F238E27FC236}">
                <a16:creationId xmlns:a16="http://schemas.microsoft.com/office/drawing/2014/main" id="{69A2C459-FDE7-22E9-474E-4DC2CB77B758}"/>
              </a:ext>
            </a:extLst>
          </p:cNvPr>
          <p:cNvSpPr txBox="1"/>
          <p:nvPr/>
        </p:nvSpPr>
        <p:spPr>
          <a:xfrm>
            <a:off x="400638" y="1003857"/>
            <a:ext cx="11232038" cy="2554545"/>
          </a:xfrm>
          <a:prstGeom prst="rect">
            <a:avLst/>
          </a:prstGeom>
          <a:noFill/>
        </p:spPr>
        <p:txBody>
          <a:bodyPr wrap="square">
            <a:spAutoFit/>
          </a:bodyPr>
          <a:lstStyle/>
          <a:p>
            <a:r>
              <a:rPr lang="en-US" sz="2000" dirty="0">
                <a:solidFill>
                  <a:schemeClr val="tx1">
                    <a:lumMod val="65000"/>
                    <a:lumOff val="35000"/>
                  </a:schemeClr>
                </a:solidFill>
                <a:effectLst/>
              </a:rPr>
              <a:t>The Customer has a reference of Address class. So you can get the address of a customer if you know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But you cannot get details of a customer if you know </a:t>
            </a:r>
            <a:r>
              <a:rPr lang="en-US" sz="2000" dirty="0" err="1">
                <a:solidFill>
                  <a:schemeClr val="tx1">
                    <a:lumMod val="65000"/>
                    <a:lumOff val="35000"/>
                  </a:schemeClr>
                </a:solidFill>
                <a:effectLst/>
              </a:rPr>
              <a:t>addressId</a:t>
            </a:r>
            <a:r>
              <a:rPr lang="en-US" sz="2000" dirty="0">
                <a:solidFill>
                  <a:schemeClr val="tx1">
                    <a:lumMod val="65000"/>
                    <a:lumOff val="35000"/>
                  </a:schemeClr>
                </a:solidFill>
                <a:effectLst/>
              </a:rPr>
              <a:t> because the Address class does not have a reference of Customer class. Such type of relationships is called unidirectional relationship. In these relationships the class which has reference of other class is called as owner or source of the relationship and the class whose reference is present is called a target of the relationship. So here, the Customer is the owner and the Address is the target.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consider the following Customer and Address classes:</a:t>
            </a:r>
          </a:p>
        </p:txBody>
      </p:sp>
      <p:sp>
        <p:nvSpPr>
          <p:cNvPr id="7" name="TextBox 6">
            <a:extLst>
              <a:ext uri="{FF2B5EF4-FFF2-40B4-BE49-F238E27FC236}">
                <a16:creationId xmlns:a16="http://schemas.microsoft.com/office/drawing/2014/main" id="{7A201398-8B3B-A3E1-EA13-2B89CD0022B0}"/>
              </a:ext>
            </a:extLst>
          </p:cNvPr>
          <p:cNvSpPr txBox="1"/>
          <p:nvPr/>
        </p:nvSpPr>
        <p:spPr>
          <a:xfrm>
            <a:off x="400638" y="3562899"/>
            <a:ext cx="10788978" cy="1754326"/>
          </a:xfrm>
          <a:prstGeom prst="rect">
            <a:avLst/>
          </a:prstGeom>
          <a:noFill/>
        </p:spPr>
        <p:txBody>
          <a:bodyPr wrap="square">
            <a:spAutoFit/>
          </a:bodyPr>
          <a:lstStyle/>
          <a:p>
            <a:r>
              <a:rPr lang="en-IN" dirty="0"/>
              <a:t>class Customer{</a:t>
            </a:r>
          </a:p>
          <a:p>
            <a:r>
              <a:rPr lang="en-IN" dirty="0"/>
              <a:t>    private Integer </a:t>
            </a:r>
            <a:r>
              <a:rPr lang="en-IN" dirty="0" err="1"/>
              <a:t>customerId</a:t>
            </a:r>
            <a:r>
              <a:rPr lang="en-IN" dirty="0"/>
              <a:t>;</a:t>
            </a:r>
          </a:p>
          <a:p>
            <a:r>
              <a:rPr lang="en-IN" dirty="0"/>
              <a:t>    private String </a:t>
            </a:r>
            <a:r>
              <a:rPr lang="en-IN" dirty="0" err="1"/>
              <a:t>customerName</a:t>
            </a:r>
            <a:r>
              <a:rPr lang="en-IN" dirty="0"/>
              <a:t>;</a:t>
            </a:r>
          </a:p>
          <a:p>
            <a:r>
              <a:rPr lang="en-IN" dirty="0"/>
              <a:t>    private Address </a:t>
            </a:r>
            <a:r>
              <a:rPr lang="en-IN" dirty="0" err="1"/>
              <a:t>customerAddress</a:t>
            </a:r>
            <a:r>
              <a:rPr lang="en-IN" dirty="0"/>
              <a:t>;</a:t>
            </a:r>
          </a:p>
          <a:p>
            <a:r>
              <a:rPr lang="en-IN" dirty="0"/>
              <a:t>    //getter and setter methods</a:t>
            </a:r>
          </a:p>
          <a:p>
            <a:r>
              <a:rPr lang="en-IN" dirty="0"/>
              <a:t>}</a:t>
            </a:r>
          </a:p>
        </p:txBody>
      </p:sp>
      <p:sp>
        <p:nvSpPr>
          <p:cNvPr id="9" name="TextBox 8">
            <a:extLst>
              <a:ext uri="{FF2B5EF4-FFF2-40B4-BE49-F238E27FC236}">
                <a16:creationId xmlns:a16="http://schemas.microsoft.com/office/drawing/2014/main" id="{99BCE866-347C-A0E4-ADD0-A09DEFE302C7}"/>
              </a:ext>
            </a:extLst>
          </p:cNvPr>
          <p:cNvSpPr txBox="1"/>
          <p:nvPr/>
        </p:nvSpPr>
        <p:spPr>
          <a:xfrm>
            <a:off x="5312004" y="3526132"/>
            <a:ext cx="6099142" cy="2031325"/>
          </a:xfrm>
          <a:prstGeom prst="rect">
            <a:avLst/>
          </a:prstGeom>
          <a:noFill/>
        </p:spPr>
        <p:txBody>
          <a:bodyPr wrap="square">
            <a:spAutoFit/>
          </a:bodyPr>
          <a:lstStyle/>
          <a:p>
            <a:r>
              <a:rPr lang="en-IN" dirty="0"/>
              <a:t>class Address{</a:t>
            </a:r>
          </a:p>
          <a:p>
            <a:r>
              <a:rPr lang="en-IN" dirty="0"/>
              <a:t>    private Integer </a:t>
            </a:r>
            <a:r>
              <a:rPr lang="en-IN" dirty="0" err="1"/>
              <a:t>addressId</a:t>
            </a:r>
            <a:r>
              <a:rPr lang="en-IN" dirty="0"/>
              <a:t>;</a:t>
            </a:r>
          </a:p>
          <a:p>
            <a:r>
              <a:rPr lang="en-IN" dirty="0"/>
              <a:t>    private String </a:t>
            </a:r>
            <a:r>
              <a:rPr lang="en-IN" dirty="0" err="1"/>
              <a:t>doorNumber</a:t>
            </a:r>
            <a:r>
              <a:rPr lang="en-IN" dirty="0"/>
              <a:t>;</a:t>
            </a:r>
          </a:p>
          <a:p>
            <a:r>
              <a:rPr lang="en-IN" dirty="0"/>
              <a:t>    private String city;</a:t>
            </a:r>
          </a:p>
          <a:p>
            <a:r>
              <a:rPr lang="en-IN" dirty="0"/>
              <a:t>    private Customer </a:t>
            </a:r>
            <a:r>
              <a:rPr lang="en-IN" dirty="0" err="1"/>
              <a:t>customer</a:t>
            </a:r>
            <a:r>
              <a:rPr lang="en-IN" dirty="0"/>
              <a:t>;</a:t>
            </a:r>
          </a:p>
          <a:p>
            <a:r>
              <a:rPr lang="en-IN" dirty="0"/>
              <a:t>    //getter and setter methods</a:t>
            </a:r>
          </a:p>
          <a:p>
            <a:r>
              <a:rPr lang="en-IN" dirty="0"/>
              <a:t>}</a:t>
            </a:r>
          </a:p>
        </p:txBody>
      </p:sp>
    </p:spTree>
    <p:extLst>
      <p:ext uri="{BB962C8B-B14F-4D97-AF65-F5344CB8AC3E}">
        <p14:creationId xmlns:p14="http://schemas.microsoft.com/office/powerpoint/2010/main" val="343225806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B47B5C-D8FA-1F28-E2C1-DBBF49B2AC8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A61934F-5677-87C1-15CF-E970CFDE8C73}"/>
              </a:ext>
            </a:extLst>
          </p:cNvPr>
          <p:cNvSpPr>
            <a:spLocks noGrp="1"/>
          </p:cNvSpPr>
          <p:nvPr>
            <p:ph type="sldNum" sz="quarter" idx="12"/>
          </p:nvPr>
        </p:nvSpPr>
        <p:spPr/>
        <p:txBody>
          <a:bodyPr/>
          <a:lstStyle/>
          <a:p>
            <a:fld id="{4A777409-9C5A-4B07-8E32-19F22F7D558C}" type="slidenum">
              <a:rPr lang="en-IN" smtClean="0"/>
              <a:t>293</a:t>
            </a:fld>
            <a:endParaRPr lang="en-IN" dirty="0"/>
          </a:p>
        </p:txBody>
      </p:sp>
      <p:sp>
        <p:nvSpPr>
          <p:cNvPr id="5" name="TextBox 4">
            <a:extLst>
              <a:ext uri="{FF2B5EF4-FFF2-40B4-BE49-F238E27FC236}">
                <a16:creationId xmlns:a16="http://schemas.microsoft.com/office/drawing/2014/main" id="{96B82D29-94E3-6FCB-54D1-989E6128277E}"/>
              </a:ext>
            </a:extLst>
          </p:cNvPr>
          <p:cNvSpPr txBox="1"/>
          <p:nvPr/>
        </p:nvSpPr>
        <p:spPr>
          <a:xfrm>
            <a:off x="103694" y="892200"/>
            <a:ext cx="11689237" cy="5016758"/>
          </a:xfrm>
          <a:prstGeom prst="rect">
            <a:avLst/>
          </a:prstGeom>
          <a:noFill/>
        </p:spPr>
        <p:txBody>
          <a:bodyPr wrap="square">
            <a:spAutoFit/>
          </a:bodyPr>
          <a:lstStyle/>
          <a:p>
            <a:r>
              <a:rPr lang="en-US" sz="2000" dirty="0">
                <a:solidFill>
                  <a:schemeClr val="tx1">
                    <a:lumMod val="65000"/>
                    <a:lumOff val="35000"/>
                  </a:schemeClr>
                </a:solidFill>
                <a:effectLst/>
              </a:rPr>
              <a:t>The Customer has a reference of Address class and vice versa. So you can get the address of a customer if you know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and also customer details if you know </a:t>
            </a:r>
            <a:r>
              <a:rPr lang="en-US" sz="2000" dirty="0" err="1">
                <a:solidFill>
                  <a:schemeClr val="tx1">
                    <a:lumMod val="65000"/>
                    <a:lumOff val="35000"/>
                  </a:schemeClr>
                </a:solidFill>
                <a:effectLst/>
              </a:rPr>
              <a:t>addressId</a:t>
            </a:r>
            <a:r>
              <a:rPr lang="en-US" sz="2000" dirty="0">
                <a:solidFill>
                  <a:schemeClr val="tx1">
                    <a:lumMod val="65000"/>
                    <a:lumOff val="35000"/>
                  </a:schemeClr>
                </a:solidFill>
                <a:effectLst/>
              </a:rPr>
              <a:t>. Such types of relationships are called a bidirectional relationship (not covered as part of this course).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Cardinality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cardinality of a relationship defines how many entities exist on each side of the same relationship instance. In our Customer and Address example, one customer can have many addresses, so the cardinality of the Customer side is one, and the Address side is many. On the basis of cardinality, we have the following types of relationships: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One – to – One Relationship</a:t>
            </a:r>
          </a:p>
          <a:p>
            <a:pPr>
              <a:buFont typeface="Arial" panose="020B0604020202020204" pitchFamily="34" charset="0"/>
              <a:buChar char="•"/>
            </a:pPr>
            <a:r>
              <a:rPr lang="en-US" sz="2000" dirty="0">
                <a:solidFill>
                  <a:schemeClr val="tx1">
                    <a:lumMod val="65000"/>
                    <a:lumOff val="35000"/>
                  </a:schemeClr>
                </a:solidFill>
                <a:effectLst/>
              </a:rPr>
              <a:t>One – to – Many Relationship</a:t>
            </a:r>
          </a:p>
          <a:p>
            <a:pPr>
              <a:buFont typeface="Arial" panose="020B0604020202020204" pitchFamily="34" charset="0"/>
              <a:buChar char="•"/>
            </a:pPr>
            <a:r>
              <a:rPr lang="en-US" sz="2000" dirty="0">
                <a:solidFill>
                  <a:schemeClr val="tx1">
                    <a:lumMod val="65000"/>
                    <a:lumOff val="35000"/>
                  </a:schemeClr>
                </a:solidFill>
                <a:effectLst/>
              </a:rPr>
              <a:t>Many – to – One Relationship</a:t>
            </a:r>
          </a:p>
          <a:p>
            <a:pPr>
              <a:buFont typeface="Arial" panose="020B0604020202020204" pitchFamily="34" charset="0"/>
              <a:buChar char="•"/>
            </a:pPr>
            <a:r>
              <a:rPr lang="en-US" sz="2000" dirty="0">
                <a:solidFill>
                  <a:schemeClr val="tx1">
                    <a:lumMod val="65000"/>
                    <a:lumOff val="35000"/>
                  </a:schemeClr>
                </a:solidFill>
                <a:effectLst/>
              </a:rPr>
              <a:t>Many – to – Many Relationship (not covered as part of this course)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Let's start with one – to – one relationship.</a:t>
            </a:r>
          </a:p>
        </p:txBody>
      </p:sp>
    </p:spTree>
    <p:extLst>
      <p:ext uri="{BB962C8B-B14F-4D97-AF65-F5344CB8AC3E}">
        <p14:creationId xmlns:p14="http://schemas.microsoft.com/office/powerpoint/2010/main" val="88119608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9BC2CA-17EE-EEDF-B060-E918A32650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C2AFCD-B4CD-015B-DAFB-8BC05D0CC6E1}"/>
              </a:ext>
            </a:extLst>
          </p:cNvPr>
          <p:cNvSpPr>
            <a:spLocks noGrp="1"/>
          </p:cNvSpPr>
          <p:nvPr>
            <p:ph type="sldNum" sz="quarter" idx="12"/>
          </p:nvPr>
        </p:nvSpPr>
        <p:spPr/>
        <p:txBody>
          <a:bodyPr/>
          <a:lstStyle/>
          <a:p>
            <a:fld id="{4A777409-9C5A-4B07-8E32-19F22F7D558C}" type="slidenum">
              <a:rPr lang="en-IN" smtClean="0"/>
              <a:t>294</a:t>
            </a:fld>
            <a:endParaRPr lang="en-IN" dirty="0"/>
          </a:p>
        </p:txBody>
      </p:sp>
      <p:sp>
        <p:nvSpPr>
          <p:cNvPr id="5" name="TextBox 4">
            <a:extLst>
              <a:ext uri="{FF2B5EF4-FFF2-40B4-BE49-F238E27FC236}">
                <a16:creationId xmlns:a16="http://schemas.microsoft.com/office/drawing/2014/main" id="{9F4F61AA-9AE8-4884-E1B5-E174781465D9}"/>
              </a:ext>
            </a:extLst>
          </p:cNvPr>
          <p:cNvSpPr txBox="1"/>
          <p:nvPr/>
        </p:nvSpPr>
        <p:spPr>
          <a:xfrm>
            <a:off x="919113" y="531771"/>
            <a:ext cx="6099142" cy="461665"/>
          </a:xfrm>
          <a:prstGeom prst="rect">
            <a:avLst/>
          </a:prstGeom>
          <a:noFill/>
        </p:spPr>
        <p:txBody>
          <a:bodyPr wrap="square">
            <a:spAutoFit/>
          </a:bodyPr>
          <a:lstStyle/>
          <a:p>
            <a:r>
              <a:rPr lang="en-IN" sz="2400" b="1" dirty="0"/>
              <a:t>Implementing One-To-One Relationship </a:t>
            </a:r>
          </a:p>
        </p:txBody>
      </p:sp>
      <p:sp>
        <p:nvSpPr>
          <p:cNvPr id="7" name="TextBox 6">
            <a:extLst>
              <a:ext uri="{FF2B5EF4-FFF2-40B4-BE49-F238E27FC236}">
                <a16:creationId xmlns:a16="http://schemas.microsoft.com/office/drawing/2014/main" id="{1DE4521E-A231-CF91-8688-DE63FEB81FEE}"/>
              </a:ext>
            </a:extLst>
          </p:cNvPr>
          <p:cNvSpPr txBox="1"/>
          <p:nvPr/>
        </p:nvSpPr>
        <p:spPr>
          <a:xfrm>
            <a:off x="98980" y="1145259"/>
            <a:ext cx="11854207" cy="2554545"/>
          </a:xfrm>
          <a:prstGeom prst="rect">
            <a:avLst/>
          </a:prstGeom>
          <a:noFill/>
        </p:spPr>
        <p:txBody>
          <a:bodyPr wrap="square">
            <a:spAutoFit/>
          </a:bodyPr>
          <a:lstStyle/>
          <a:p>
            <a:r>
              <a:rPr lang="en-US" sz="2000" dirty="0">
                <a:solidFill>
                  <a:schemeClr val="tx1">
                    <a:lumMod val="65000"/>
                    <a:lumOff val="35000"/>
                  </a:schemeClr>
                </a:solidFill>
                <a:effectLst/>
              </a:rPr>
              <a:t>Consider the following requirement: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an admin, I should be able to add, update, retrieve, and delete customer and its address details. </a:t>
            </a:r>
          </a:p>
          <a:p>
            <a:r>
              <a:rPr lang="en-US" sz="2000" dirty="0">
                <a:solidFill>
                  <a:schemeClr val="tx1">
                    <a:lumMod val="65000"/>
                    <a:lumOff val="35000"/>
                  </a:schemeClr>
                </a:solidFill>
                <a:effectLst/>
              </a:rPr>
              <a:t>Now let us see how this requirement can be implemented. </a:t>
            </a:r>
          </a:p>
          <a:p>
            <a:r>
              <a:rPr lang="en-US" sz="2000" dirty="0">
                <a:solidFill>
                  <a:schemeClr val="tx1">
                    <a:lumMod val="65000"/>
                    <a:lumOff val="35000"/>
                  </a:schemeClr>
                </a:solidFill>
                <a:effectLst/>
              </a:rPr>
              <a:t>A customer can have only one address so you can model this as a one-to-one relationship between Customer and Address entity classes with Customer as owner and Address as a target. To implement this, you can use two tables Customer and Address with Customer table having a foreign key column named </a:t>
            </a:r>
            <a:r>
              <a:rPr lang="en-US" sz="2000" dirty="0" err="1">
                <a:solidFill>
                  <a:schemeClr val="tx1">
                    <a:lumMod val="65000"/>
                    <a:lumOff val="35000"/>
                  </a:schemeClr>
                </a:solidFill>
                <a:effectLst/>
              </a:rPr>
              <a:t>address_id</a:t>
            </a:r>
            <a:r>
              <a:rPr lang="en-US" sz="2000" dirty="0">
                <a:solidFill>
                  <a:schemeClr val="tx1">
                    <a:lumMod val="65000"/>
                    <a:lumOff val="35000"/>
                  </a:schemeClr>
                </a:solidFill>
                <a:effectLst/>
              </a:rPr>
              <a:t> that references the Address table as shown below:</a:t>
            </a:r>
          </a:p>
        </p:txBody>
      </p:sp>
      <p:pic>
        <p:nvPicPr>
          <p:cNvPr id="9" name="Picture 8">
            <a:extLst>
              <a:ext uri="{FF2B5EF4-FFF2-40B4-BE49-F238E27FC236}">
                <a16:creationId xmlns:a16="http://schemas.microsoft.com/office/drawing/2014/main" id="{9D27AA92-3231-7EB0-BB22-5EAFB0F08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616" y="3735067"/>
            <a:ext cx="8248454" cy="2591162"/>
          </a:xfrm>
          <a:prstGeom prst="rect">
            <a:avLst/>
          </a:prstGeom>
        </p:spPr>
      </p:pic>
    </p:spTree>
    <p:extLst>
      <p:ext uri="{BB962C8B-B14F-4D97-AF65-F5344CB8AC3E}">
        <p14:creationId xmlns:p14="http://schemas.microsoft.com/office/powerpoint/2010/main" val="122782045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7BA5F6-2908-3D99-3BF4-9FA4B0AE918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E28DCE6-8FC2-4D04-FA1C-A974A881D8CA}"/>
              </a:ext>
            </a:extLst>
          </p:cNvPr>
          <p:cNvSpPr>
            <a:spLocks noGrp="1"/>
          </p:cNvSpPr>
          <p:nvPr>
            <p:ph type="sldNum" sz="quarter" idx="12"/>
          </p:nvPr>
        </p:nvSpPr>
        <p:spPr/>
        <p:txBody>
          <a:bodyPr/>
          <a:lstStyle/>
          <a:p>
            <a:fld id="{4A777409-9C5A-4B07-8E32-19F22F7D558C}" type="slidenum">
              <a:rPr lang="en-IN" smtClean="0"/>
              <a:t>295</a:t>
            </a:fld>
            <a:endParaRPr lang="en-IN" dirty="0"/>
          </a:p>
        </p:txBody>
      </p:sp>
      <p:sp>
        <p:nvSpPr>
          <p:cNvPr id="5" name="TextBox 4">
            <a:extLst>
              <a:ext uri="{FF2B5EF4-FFF2-40B4-BE49-F238E27FC236}">
                <a16:creationId xmlns:a16="http://schemas.microsoft.com/office/drawing/2014/main" id="{5E0AFEBF-AC9B-5BDD-79AF-910C59D28236}"/>
              </a:ext>
            </a:extLst>
          </p:cNvPr>
          <p:cNvSpPr txBox="1"/>
          <p:nvPr/>
        </p:nvSpPr>
        <p:spPr>
          <a:xfrm>
            <a:off x="890833" y="656502"/>
            <a:ext cx="10581588" cy="1015663"/>
          </a:xfrm>
          <a:prstGeom prst="rect">
            <a:avLst/>
          </a:prstGeom>
          <a:noFill/>
        </p:spPr>
        <p:txBody>
          <a:bodyPr wrap="square">
            <a:spAutoFit/>
          </a:bodyPr>
          <a:lstStyle/>
          <a:p>
            <a:r>
              <a:rPr lang="en-US" sz="2000" dirty="0">
                <a:solidFill>
                  <a:schemeClr val="tx1">
                    <a:lumMod val="65000"/>
                    <a:lumOff val="35000"/>
                  </a:schemeClr>
                </a:solidFill>
              </a:rPr>
              <a:t>This foreign key column is known as the join column. Now let see how we can create Customer and Address entity classes. Let us begin with Address class which is the target side of relationship and is mapped with the Address table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A8B37C2-FD5E-8B8E-6B4E-CCF22B5B85C0}"/>
              </a:ext>
            </a:extLst>
          </p:cNvPr>
          <p:cNvSpPr txBox="1"/>
          <p:nvPr/>
        </p:nvSpPr>
        <p:spPr>
          <a:xfrm>
            <a:off x="268663" y="1868940"/>
            <a:ext cx="11203757" cy="2031325"/>
          </a:xfrm>
          <a:prstGeom prst="rect">
            <a:avLst/>
          </a:prstGeom>
          <a:noFill/>
        </p:spPr>
        <p:txBody>
          <a:bodyPr wrap="square">
            <a:spAutoFit/>
          </a:bodyPr>
          <a:lstStyle/>
          <a:p>
            <a:r>
              <a:rPr lang="en-IN" dirty="0"/>
              <a:t>@Entity</a:t>
            </a:r>
          </a:p>
          <a:p>
            <a:r>
              <a:rPr lang="en-IN" dirty="0"/>
              <a:t>public class Address {</a:t>
            </a:r>
          </a:p>
          <a:p>
            <a:r>
              <a:rPr lang="en-IN" dirty="0"/>
              <a:t>	@Id</a:t>
            </a:r>
          </a:p>
          <a:p>
            <a:r>
              <a:rPr lang="en-IN" dirty="0"/>
              <a:t>	private Long </a:t>
            </a:r>
            <a:r>
              <a:rPr lang="en-IN" dirty="0" err="1"/>
              <a:t>addressId</a:t>
            </a:r>
            <a:r>
              <a:rPr lang="en-IN" dirty="0"/>
              <a:t>;</a:t>
            </a:r>
          </a:p>
          <a:p>
            <a:r>
              <a:rPr lang="en-IN" dirty="0"/>
              <a:t>	private String street;</a:t>
            </a:r>
          </a:p>
          <a:p>
            <a:r>
              <a:rPr lang="en-IN" dirty="0"/>
              <a:t>	private String city;</a:t>
            </a:r>
          </a:p>
          <a:p>
            <a:r>
              <a:rPr lang="en-IN" dirty="0"/>
              <a:t>}</a:t>
            </a:r>
          </a:p>
        </p:txBody>
      </p:sp>
      <p:sp>
        <p:nvSpPr>
          <p:cNvPr id="9" name="TextBox 8">
            <a:extLst>
              <a:ext uri="{FF2B5EF4-FFF2-40B4-BE49-F238E27FC236}">
                <a16:creationId xmlns:a16="http://schemas.microsoft.com/office/drawing/2014/main" id="{7BC34C6A-6EB1-56B2-59DC-51238EC605BF}"/>
              </a:ext>
            </a:extLst>
          </p:cNvPr>
          <p:cNvSpPr txBox="1"/>
          <p:nvPr/>
        </p:nvSpPr>
        <p:spPr>
          <a:xfrm>
            <a:off x="82485" y="3997213"/>
            <a:ext cx="11889556" cy="707886"/>
          </a:xfrm>
          <a:prstGeom prst="rect">
            <a:avLst/>
          </a:prstGeom>
          <a:noFill/>
        </p:spPr>
        <p:txBody>
          <a:bodyPr wrap="square">
            <a:spAutoFit/>
          </a:bodyPr>
          <a:lstStyle/>
          <a:p>
            <a:r>
              <a:rPr lang="en-US" sz="2000" dirty="0">
                <a:solidFill>
                  <a:schemeClr val="tx1">
                    <a:lumMod val="65000"/>
                    <a:lumOff val="35000"/>
                  </a:schemeClr>
                </a:solidFill>
              </a:rPr>
              <a:t>The Customer is the owner of the relationship and is mapped with the Customer table and has a reference of Address as shown below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66088019"/>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9AA265-D827-0D11-74BF-A640FA25038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612561D-2DC5-819A-E99F-89D1FED09F33}"/>
              </a:ext>
            </a:extLst>
          </p:cNvPr>
          <p:cNvSpPr>
            <a:spLocks noGrp="1"/>
          </p:cNvSpPr>
          <p:nvPr>
            <p:ph type="sldNum" sz="quarter" idx="12"/>
          </p:nvPr>
        </p:nvSpPr>
        <p:spPr/>
        <p:txBody>
          <a:bodyPr/>
          <a:lstStyle/>
          <a:p>
            <a:fld id="{4A777409-9C5A-4B07-8E32-19F22F7D558C}" type="slidenum">
              <a:rPr lang="en-IN" smtClean="0"/>
              <a:pPr/>
              <a:t>296</a:t>
            </a:fld>
            <a:endParaRPr lang="en-IN" dirty="0"/>
          </a:p>
        </p:txBody>
      </p:sp>
      <p:sp>
        <p:nvSpPr>
          <p:cNvPr id="5" name="TextBox 4">
            <a:extLst>
              <a:ext uri="{FF2B5EF4-FFF2-40B4-BE49-F238E27FC236}">
                <a16:creationId xmlns:a16="http://schemas.microsoft.com/office/drawing/2014/main" id="{E0D9BF28-08E1-63A8-73E6-2F4365DA1D0B}"/>
              </a:ext>
            </a:extLst>
          </p:cNvPr>
          <p:cNvSpPr txBox="1"/>
          <p:nvPr/>
        </p:nvSpPr>
        <p:spPr>
          <a:xfrm>
            <a:off x="169682" y="871162"/>
            <a:ext cx="10957874" cy="3693319"/>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@GeneratedValue(strategy=GenerationType.IDENTITY)</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@OneToOne(cascade = </a:t>
            </a:r>
            <a:r>
              <a:rPr lang="en-IN" dirty="0" err="1"/>
              <a:t>CascadeType.ALL</a:t>
            </a:r>
            <a:r>
              <a:rPr lang="en-IN" dirty="0"/>
              <a:t>)</a:t>
            </a:r>
          </a:p>
          <a:p>
            <a:r>
              <a:rPr lang="en-IN" dirty="0"/>
              <a:t>	@JoinColumn(name = "</a:t>
            </a:r>
            <a:r>
              <a:rPr lang="en-IN" dirty="0" err="1"/>
              <a:t>address_id</a:t>
            </a:r>
            <a:r>
              <a:rPr lang="en-IN" dirty="0"/>
              <a:t>", unique = true)</a:t>
            </a:r>
          </a:p>
          <a:p>
            <a:r>
              <a:rPr lang="en-IN" dirty="0"/>
              <a:t>	private Address </a:t>
            </a:r>
            <a:r>
              <a:rPr lang="en-IN" dirty="0" err="1"/>
              <a:t>address</a:t>
            </a:r>
            <a:r>
              <a:rPr lang="en-IN" dirty="0"/>
              <a:t>;</a:t>
            </a:r>
          </a:p>
          <a:p>
            <a:r>
              <a:rPr lang="en-IN" dirty="0"/>
              <a:t>	//getter and setter</a:t>
            </a:r>
          </a:p>
          <a:p>
            <a:r>
              <a:rPr lang="en-IN" dirty="0"/>
              <a:t>}</a:t>
            </a:r>
          </a:p>
        </p:txBody>
      </p:sp>
      <p:sp>
        <p:nvSpPr>
          <p:cNvPr id="7" name="TextBox 6">
            <a:extLst>
              <a:ext uri="{FF2B5EF4-FFF2-40B4-BE49-F238E27FC236}">
                <a16:creationId xmlns:a16="http://schemas.microsoft.com/office/drawing/2014/main" id="{983BF0BE-D7BF-40C3-9596-2A0D96107F0A}"/>
              </a:ext>
            </a:extLst>
          </p:cNvPr>
          <p:cNvSpPr txBox="1"/>
          <p:nvPr/>
        </p:nvSpPr>
        <p:spPr>
          <a:xfrm>
            <a:off x="268664" y="4705883"/>
            <a:ext cx="11430000" cy="1323439"/>
          </a:xfrm>
          <a:prstGeom prst="rect">
            <a:avLst/>
          </a:prstGeom>
          <a:noFill/>
        </p:spPr>
        <p:txBody>
          <a:bodyPr wrap="square">
            <a:spAutoFit/>
          </a:bodyPr>
          <a:lstStyle/>
          <a:p>
            <a:r>
              <a:rPr lang="en-US" sz="2000" dirty="0">
                <a:solidFill>
                  <a:schemeClr val="tx1">
                    <a:lumMod val="65000"/>
                    <a:lumOff val="35000"/>
                  </a:schemeClr>
                </a:solidFill>
              </a:rPr>
              <a:t>In the above code the reference of Address in annotated with @OneToOne annotation which declares that there is a one-to-one relationship between Customer and Address entity classes. The @JoinColumn annotation is used to define the name of the foreign key column in the Customer table that links the customer to the address. Now let us understand these annotations in detail: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367802862"/>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E82949-861A-76ED-B6E3-73073E453F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098F03-AAF2-D39A-B937-37DF6FBAE42A}"/>
              </a:ext>
            </a:extLst>
          </p:cNvPr>
          <p:cNvSpPr>
            <a:spLocks noGrp="1"/>
          </p:cNvSpPr>
          <p:nvPr>
            <p:ph type="sldNum" sz="quarter" idx="12"/>
          </p:nvPr>
        </p:nvSpPr>
        <p:spPr/>
        <p:txBody>
          <a:bodyPr/>
          <a:lstStyle/>
          <a:p>
            <a:fld id="{4A777409-9C5A-4B07-8E32-19F22F7D558C}" type="slidenum">
              <a:rPr lang="en-IN" smtClean="0"/>
              <a:t>297</a:t>
            </a:fld>
            <a:endParaRPr lang="en-IN" dirty="0"/>
          </a:p>
        </p:txBody>
      </p:sp>
      <p:sp>
        <p:nvSpPr>
          <p:cNvPr id="5" name="TextBox 4">
            <a:extLst>
              <a:ext uri="{FF2B5EF4-FFF2-40B4-BE49-F238E27FC236}">
                <a16:creationId xmlns:a16="http://schemas.microsoft.com/office/drawing/2014/main" id="{39493D45-5568-E2C0-F6DB-F2D365468926}"/>
              </a:ext>
            </a:extLst>
          </p:cNvPr>
          <p:cNvSpPr txBox="1"/>
          <p:nvPr/>
        </p:nvSpPr>
        <p:spPr>
          <a:xfrm>
            <a:off x="315796" y="870444"/>
            <a:ext cx="11477135" cy="3785652"/>
          </a:xfrm>
          <a:prstGeom prst="rect">
            <a:avLst/>
          </a:prstGeom>
          <a:noFill/>
        </p:spPr>
        <p:txBody>
          <a:bodyPr wrap="square">
            <a:spAutoFit/>
          </a:bodyPr>
          <a:lstStyle/>
          <a:p>
            <a:r>
              <a:rPr lang="en-US" sz="2000" b="1" dirty="0">
                <a:solidFill>
                  <a:schemeClr val="tx1">
                    <a:lumMod val="65000"/>
                    <a:lumOff val="35000"/>
                  </a:schemeClr>
                </a:solidFill>
                <a:effectLst/>
              </a:rPr>
              <a:t>@OneToOne(cascade = </a:t>
            </a:r>
            <a:r>
              <a:rPr lang="en-US" sz="2000" b="1" dirty="0" err="1">
                <a:solidFill>
                  <a:schemeClr val="tx1">
                    <a:lumMod val="65000"/>
                    <a:lumOff val="35000"/>
                  </a:schemeClr>
                </a:solidFill>
                <a:effectLst/>
              </a:rPr>
              <a:t>CascadeType.ALL</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This annotation specifies that the association relationship has one-to-one multiplicity.</a:t>
            </a:r>
          </a:p>
          <a:p>
            <a:pPr>
              <a:buFont typeface="Arial" panose="020B0604020202020204" pitchFamily="34" charset="0"/>
              <a:buChar char="•"/>
            </a:pPr>
            <a:r>
              <a:rPr lang="en-US" sz="2000" dirty="0">
                <a:solidFill>
                  <a:schemeClr val="tx1">
                    <a:lumMod val="65000"/>
                    <a:lumOff val="35000"/>
                  </a:schemeClr>
                </a:solidFill>
                <a:effectLst/>
              </a:rPr>
              <a:t>The cascade attribute specifies operations performed on the owner entity that must be transferred or cascaded to the target entity. It takes values of type </a:t>
            </a:r>
            <a:r>
              <a:rPr lang="en-US" sz="2000" dirty="0" err="1">
                <a:solidFill>
                  <a:schemeClr val="tx1">
                    <a:lumMod val="65000"/>
                    <a:lumOff val="35000"/>
                  </a:schemeClr>
                </a:solidFill>
                <a:effectLst/>
              </a:rPr>
              <a:t>CascadeType</a:t>
            </a:r>
            <a:r>
              <a:rPr lang="en-US" sz="2000" dirty="0">
                <a:solidFill>
                  <a:schemeClr val="tx1">
                    <a:lumMod val="65000"/>
                    <a:lumOff val="35000"/>
                  </a:schemeClr>
                </a:solidFill>
                <a:effectLst/>
              </a:rPr>
              <a:t> enumeration. The values of this enumeration are PERSIST, REFRESH, REMOVE, MERGE, DETACH, and ALL. The value ALL specifies that all operations performed on Customer will be cascaded to Address. By default, none of the operations will be cascaded.</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@JoinColumn(name = "</a:t>
            </a:r>
            <a:r>
              <a:rPr lang="en-US" sz="2000" b="1" dirty="0" err="1">
                <a:solidFill>
                  <a:schemeClr val="tx1">
                    <a:lumMod val="65000"/>
                    <a:lumOff val="35000"/>
                  </a:schemeClr>
                </a:solidFill>
                <a:effectLst/>
              </a:rPr>
              <a:t>address_id</a:t>
            </a:r>
            <a:r>
              <a:rPr lang="en-US" sz="2000" b="1" dirty="0">
                <a:solidFill>
                  <a:schemeClr val="tx1">
                    <a:lumMod val="65000"/>
                    <a:lumOff val="35000"/>
                  </a:schemeClr>
                </a:solidFill>
                <a:effectLst/>
              </a:rPr>
              <a:t>", unique = true)</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This annotation is used to specify the foreign key column that joins the owner and target entity.</a:t>
            </a:r>
          </a:p>
          <a:p>
            <a:pPr>
              <a:buFont typeface="Arial" panose="020B0604020202020204" pitchFamily="34" charset="0"/>
              <a:buChar char="•"/>
            </a:pPr>
            <a:r>
              <a:rPr lang="en-US" sz="2000" dirty="0">
                <a:solidFill>
                  <a:schemeClr val="tx1">
                    <a:lumMod val="65000"/>
                    <a:lumOff val="35000"/>
                  </a:schemeClr>
                </a:solidFill>
                <a:effectLst/>
              </a:rPr>
              <a:t>The name attribute specifies the name of the foreign key column in the table mapped to the owner entity.</a:t>
            </a:r>
          </a:p>
          <a:p>
            <a:pPr>
              <a:buFont typeface="Arial" panose="020B0604020202020204" pitchFamily="34" charset="0"/>
              <a:buChar char="•"/>
            </a:pPr>
            <a:r>
              <a:rPr lang="en-US" sz="2000" dirty="0">
                <a:solidFill>
                  <a:schemeClr val="tx1">
                    <a:lumMod val="65000"/>
                    <a:lumOff val="35000"/>
                  </a:schemeClr>
                </a:solidFill>
                <a:effectLst/>
              </a:rPr>
              <a:t>The unique = true assures that unique values will be stored in the join column.</a:t>
            </a:r>
          </a:p>
        </p:txBody>
      </p:sp>
    </p:spTree>
    <p:extLst>
      <p:ext uri="{BB962C8B-B14F-4D97-AF65-F5344CB8AC3E}">
        <p14:creationId xmlns:p14="http://schemas.microsoft.com/office/powerpoint/2010/main" val="3611299229"/>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5FB69E-DFFF-7C58-BFEA-C03D213F45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4EDA54-304E-E739-737A-ACCA74CB777D}"/>
              </a:ext>
            </a:extLst>
          </p:cNvPr>
          <p:cNvSpPr>
            <a:spLocks noGrp="1"/>
          </p:cNvSpPr>
          <p:nvPr>
            <p:ph type="sldNum" sz="quarter" idx="12"/>
          </p:nvPr>
        </p:nvSpPr>
        <p:spPr/>
        <p:txBody>
          <a:bodyPr/>
          <a:lstStyle/>
          <a:p>
            <a:fld id="{4A777409-9C5A-4B07-8E32-19F22F7D558C}" type="slidenum">
              <a:rPr lang="en-IN" smtClean="0"/>
              <a:t>298</a:t>
            </a:fld>
            <a:endParaRPr lang="en-IN" dirty="0"/>
          </a:p>
        </p:txBody>
      </p:sp>
      <p:sp>
        <p:nvSpPr>
          <p:cNvPr id="5" name="TextBox 4">
            <a:extLst>
              <a:ext uri="{FF2B5EF4-FFF2-40B4-BE49-F238E27FC236}">
                <a16:creationId xmlns:a16="http://schemas.microsoft.com/office/drawing/2014/main" id="{87FB06F6-F185-87F2-B317-C33B93BF9AC7}"/>
              </a:ext>
            </a:extLst>
          </p:cNvPr>
          <p:cNvSpPr txBox="1"/>
          <p:nvPr/>
        </p:nvSpPr>
        <p:spPr>
          <a:xfrm>
            <a:off x="989029" y="560051"/>
            <a:ext cx="6099142" cy="461665"/>
          </a:xfrm>
          <a:prstGeom prst="rect">
            <a:avLst/>
          </a:prstGeom>
          <a:noFill/>
        </p:spPr>
        <p:txBody>
          <a:bodyPr wrap="square">
            <a:spAutoFit/>
          </a:bodyPr>
          <a:lstStyle/>
          <a:p>
            <a:r>
              <a:rPr lang="en-IN" sz="2400" b="1" dirty="0"/>
              <a:t>One-To-One Relationship - Demo </a:t>
            </a:r>
          </a:p>
        </p:txBody>
      </p:sp>
      <p:sp>
        <p:nvSpPr>
          <p:cNvPr id="6" name="TextBox 5">
            <a:extLst>
              <a:ext uri="{FF2B5EF4-FFF2-40B4-BE49-F238E27FC236}">
                <a16:creationId xmlns:a16="http://schemas.microsoft.com/office/drawing/2014/main" id="{D041D357-A45E-ECA9-B63B-76AD6DA35C2C}"/>
              </a:ext>
            </a:extLst>
          </p:cNvPr>
          <p:cNvSpPr txBox="1"/>
          <p:nvPr/>
        </p:nvSpPr>
        <p:spPr>
          <a:xfrm>
            <a:off x="259236" y="1187583"/>
            <a:ext cx="11819641" cy="5324535"/>
          </a:xfrm>
          <a:prstGeom prst="rect">
            <a:avLst/>
          </a:prstGeom>
          <a:noFill/>
        </p:spPr>
        <p:txBody>
          <a:bodyPr wrap="square">
            <a:spAutoFit/>
          </a:bodyPr>
          <a:lstStyle/>
          <a:p>
            <a:r>
              <a:rPr lang="en-US" sz="2000" b="1" dirty="0">
                <a:solidFill>
                  <a:schemeClr val="tx1">
                    <a:lumMod val="65000"/>
                    <a:lumOff val="35000"/>
                  </a:schemeClr>
                </a:solidFill>
                <a:effectLst/>
              </a:rPr>
              <a:t>Objective: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perform CRUD operations using One-To-One mapping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Spring Boot project</a:t>
            </a:r>
          </a:p>
          <a:p>
            <a:r>
              <a:rPr lang="en-US" sz="2000" dirty="0">
                <a:solidFill>
                  <a:schemeClr val="tx1">
                    <a:lumMod val="65000"/>
                    <a:lumOff val="35000"/>
                  </a:schemeClr>
                </a:solidFill>
                <a:effectLst/>
              </a:rPr>
              <a:t>Using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create a Spring Boot project with following specifications:</a:t>
            </a:r>
          </a:p>
          <a:p>
            <a:r>
              <a:rPr lang="en-US" sz="2000" dirty="0">
                <a:solidFill>
                  <a:schemeClr val="tx1">
                    <a:lumMod val="65000"/>
                    <a:lumOff val="35000"/>
                  </a:schemeClr>
                </a:solidFill>
                <a:effectLst/>
              </a:rPr>
              <a:t>Spring Boot Version: 2.6.6 (The version keeps on changing, always choose the latest release)</a:t>
            </a:r>
          </a:p>
          <a:p>
            <a:r>
              <a:rPr lang="en-US" sz="2000" dirty="0">
                <a:solidFill>
                  <a:schemeClr val="tx1">
                    <a:lumMod val="65000"/>
                    <a:lumOff val="35000"/>
                  </a:schemeClr>
                </a:solidFill>
                <a:effectLst/>
              </a:rPr>
              <a:t>Group: </a:t>
            </a:r>
            <a:r>
              <a:rPr lang="en-US" sz="2000" dirty="0" err="1">
                <a:solidFill>
                  <a:schemeClr val="tx1">
                    <a:lumMod val="65000"/>
                    <a:lumOff val="35000"/>
                  </a:schemeClr>
                </a:solidFill>
                <a:effectLst/>
              </a:rPr>
              <a:t>com.hnd</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Artifact: </a:t>
            </a:r>
            <a:r>
              <a:rPr lang="en-US" sz="2000" dirty="0" err="1">
                <a:solidFill>
                  <a:schemeClr val="tx1">
                    <a:lumMod val="65000"/>
                    <a:lumOff val="35000"/>
                  </a:schemeClr>
                </a:solidFill>
                <a:effectLst/>
              </a:rPr>
              <a:t>Demo_OneToOne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Name: </a:t>
            </a:r>
            <a:r>
              <a:rPr lang="en-US" sz="2000" dirty="0" err="1">
                <a:solidFill>
                  <a:schemeClr val="tx1">
                    <a:lumMod val="65000"/>
                    <a:lumOff val="35000"/>
                  </a:schemeClr>
                </a:solidFill>
                <a:effectLst/>
              </a:rPr>
              <a:t>Demo_OneToOne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Package name: </a:t>
            </a:r>
            <a:r>
              <a:rPr lang="en-US" sz="2000" dirty="0" err="1">
                <a:solidFill>
                  <a:schemeClr val="tx1">
                    <a:lumMod val="65000"/>
                    <a:lumOff val="35000"/>
                  </a:schemeClr>
                </a:solidFill>
                <a:effectLst/>
              </a:rPr>
              <a:t>com.hnd</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 Version: 17</a:t>
            </a:r>
          </a:p>
          <a:p>
            <a:r>
              <a:rPr lang="en-US" sz="2000" dirty="0">
                <a:solidFill>
                  <a:schemeClr val="tx1">
                    <a:lumMod val="65000"/>
                    <a:lumOff val="35000"/>
                  </a:schemeClr>
                </a:solidFill>
                <a:effectLst/>
              </a:rPr>
              <a:t>Dependencies: Spring Data JPA and MySQL Driver</a:t>
            </a:r>
          </a:p>
          <a:p>
            <a:r>
              <a:rPr lang="en-US" sz="2000" dirty="0">
                <a:solidFill>
                  <a:schemeClr val="tx1">
                    <a:lumMod val="65000"/>
                    <a:lumOff val="35000"/>
                  </a:schemeClr>
                </a:solidFill>
                <a:effectLst/>
              </a:rPr>
              <a:t>Now import this project in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 </a:t>
            </a:r>
            <a:r>
              <a:rPr lang="en-US" sz="2000" dirty="0">
                <a:solidFill>
                  <a:schemeClr val="tx1">
                    <a:lumMod val="65000"/>
                    <a:lumOff val="35000"/>
                  </a:schemeClr>
                </a:solidFill>
                <a:effectLst/>
              </a:rPr>
              <a:t>Open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in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/main/resources folder and add the following properties for MySQL and JPA:</a:t>
            </a:r>
          </a:p>
        </p:txBody>
      </p:sp>
    </p:spTree>
    <p:extLst>
      <p:ext uri="{BB962C8B-B14F-4D97-AF65-F5344CB8AC3E}">
        <p14:creationId xmlns:p14="http://schemas.microsoft.com/office/powerpoint/2010/main" val="429543104"/>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6EE593-C6A5-6C8C-981E-194886078B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E3822FB-6E74-5D7B-7BFD-5FA1DB303F31}"/>
              </a:ext>
            </a:extLst>
          </p:cNvPr>
          <p:cNvSpPr>
            <a:spLocks noGrp="1"/>
          </p:cNvSpPr>
          <p:nvPr>
            <p:ph type="sldNum" sz="quarter" idx="12"/>
          </p:nvPr>
        </p:nvSpPr>
        <p:spPr/>
        <p:txBody>
          <a:bodyPr/>
          <a:lstStyle/>
          <a:p>
            <a:fld id="{4A777409-9C5A-4B07-8E32-19F22F7D558C}" type="slidenum">
              <a:rPr lang="en-IN" smtClean="0"/>
              <a:t>299</a:t>
            </a:fld>
            <a:endParaRPr lang="en-IN" dirty="0"/>
          </a:p>
        </p:txBody>
      </p:sp>
      <p:sp>
        <p:nvSpPr>
          <p:cNvPr id="5" name="TextBox 4">
            <a:extLst>
              <a:ext uri="{FF2B5EF4-FFF2-40B4-BE49-F238E27FC236}">
                <a16:creationId xmlns:a16="http://schemas.microsoft.com/office/drawing/2014/main" id="{46A94F46-FC45-5B10-BA6F-7497502E699A}"/>
              </a:ext>
            </a:extLst>
          </p:cNvPr>
          <p:cNvSpPr txBox="1"/>
          <p:nvPr/>
        </p:nvSpPr>
        <p:spPr>
          <a:xfrm>
            <a:off x="758857" y="589078"/>
            <a:ext cx="11188831"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a:t>
            </a:r>
            <a:r>
              <a:rPr lang="en-IN" dirty="0" err="1"/>
              <a:t>dbusername</a:t>
            </a:r>
            <a:r>
              <a:rPr lang="en-IN" dirty="0"/>
              <a:t>}</a:t>
            </a:r>
          </a:p>
          <a:p>
            <a:r>
              <a:rPr lang="en-IN" dirty="0"/>
              <a:t>#If MySQL installation is password </a:t>
            </a:r>
            <a:r>
              <a:rPr lang="en-IN" dirty="0" err="1"/>
              <a:t>proctored,then</a:t>
            </a:r>
            <a:r>
              <a:rPr lang="en-IN" dirty="0"/>
              <a:t> use below property to set password</a:t>
            </a:r>
          </a:p>
          <a:p>
            <a:r>
              <a:rPr lang="en-IN" dirty="0"/>
              <a:t>#spring.datasource.password=${dbpassword}</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BB72F162-2E46-9BAB-1EE9-5BF30EEEDEC0}"/>
              </a:ext>
            </a:extLst>
          </p:cNvPr>
          <p:cNvSpPr txBox="1"/>
          <p:nvPr/>
        </p:nvSpPr>
        <p:spPr>
          <a:xfrm>
            <a:off x="146115" y="3429000"/>
            <a:ext cx="11420573" cy="707886"/>
          </a:xfrm>
          <a:prstGeom prst="rect">
            <a:avLst/>
          </a:prstGeom>
          <a:noFill/>
        </p:spPr>
        <p:txBody>
          <a:bodyPr wrap="square">
            <a:spAutoFit/>
          </a:bodyPr>
          <a:lstStyle/>
          <a:p>
            <a:r>
              <a:rPr lang="en-US" sz="2000" b="1" dirty="0">
                <a:solidFill>
                  <a:schemeClr val="tx1">
                    <a:lumMod val="65000"/>
                    <a:lumOff val="35000"/>
                  </a:schemeClr>
                </a:solidFill>
                <a:effectLst/>
              </a:rPr>
              <a:t>Step 3: </a:t>
            </a:r>
            <a:r>
              <a:rPr lang="en-US" sz="2000" dirty="0">
                <a:solidFill>
                  <a:schemeClr val="tx1">
                    <a:lumMod val="65000"/>
                    <a:lumOff val="35000"/>
                  </a:schemeClr>
                </a:solidFill>
                <a:effectLst/>
              </a:rPr>
              <a:t>Create the database and table</a:t>
            </a:r>
          </a:p>
          <a:p>
            <a:r>
              <a:rPr lang="en-US" sz="2000" dirty="0">
                <a:solidFill>
                  <a:schemeClr val="tx1">
                    <a:lumMod val="65000"/>
                    <a:lumOff val="35000"/>
                  </a:schemeClr>
                </a:solidFill>
                <a:effectLst/>
              </a:rPr>
              <a:t>Open MySQL terminal and execute the following command:</a:t>
            </a:r>
          </a:p>
        </p:txBody>
      </p:sp>
      <p:sp>
        <p:nvSpPr>
          <p:cNvPr id="9" name="TextBox 8">
            <a:extLst>
              <a:ext uri="{FF2B5EF4-FFF2-40B4-BE49-F238E27FC236}">
                <a16:creationId xmlns:a16="http://schemas.microsoft.com/office/drawing/2014/main" id="{B2FC4944-F805-AE50-0FFE-F8DBFDBE3A0B}"/>
              </a:ext>
            </a:extLst>
          </p:cNvPr>
          <p:cNvSpPr txBox="1"/>
          <p:nvPr/>
        </p:nvSpPr>
        <p:spPr>
          <a:xfrm>
            <a:off x="146115" y="4136886"/>
            <a:ext cx="12045885" cy="2862322"/>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address(</a:t>
            </a:r>
          </a:p>
          <a:p>
            <a:r>
              <a:rPr lang="en-IN" dirty="0"/>
              <a:t>	</a:t>
            </a:r>
            <a:r>
              <a:rPr lang="en-IN" dirty="0" err="1"/>
              <a:t>address_id</a:t>
            </a:r>
            <a:r>
              <a:rPr lang="en-IN" dirty="0"/>
              <a:t> int ,</a:t>
            </a:r>
          </a:p>
          <a:p>
            <a:r>
              <a:rPr lang="en-IN" dirty="0"/>
              <a:t>	street varchar(30) not null,</a:t>
            </a:r>
          </a:p>
          <a:p>
            <a:r>
              <a:rPr lang="en-IN" dirty="0"/>
              <a:t>	city varchar(10) not null,</a:t>
            </a:r>
          </a:p>
          <a:p>
            <a:r>
              <a:rPr lang="en-IN" dirty="0"/>
              <a:t>	constraint </a:t>
            </a:r>
            <a:r>
              <a:rPr lang="en-IN" dirty="0" err="1"/>
              <a:t>ps_addressid_pk</a:t>
            </a:r>
            <a:r>
              <a:rPr lang="en-IN" dirty="0"/>
              <a:t> primary key (</a:t>
            </a:r>
            <a:r>
              <a:rPr lang="en-IN" dirty="0" err="1"/>
              <a:t>address_id</a:t>
            </a:r>
            <a:r>
              <a:rPr lang="en-IN" dirty="0"/>
              <a:t>)</a:t>
            </a:r>
          </a:p>
          <a:p>
            <a:r>
              <a:rPr lang="en-IN" dirty="0"/>
              <a:t>);</a:t>
            </a:r>
          </a:p>
          <a:p>
            <a:endParaRPr lang="en-IN" dirty="0"/>
          </a:p>
        </p:txBody>
      </p:sp>
    </p:spTree>
    <p:extLst>
      <p:ext uri="{BB962C8B-B14F-4D97-AF65-F5344CB8AC3E}">
        <p14:creationId xmlns:p14="http://schemas.microsoft.com/office/powerpoint/2010/main" val="211621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D41728-094C-D112-53FD-477F6BB481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8DF6340-895E-5B40-5B53-DBFF7ECE826E}"/>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41342B4C-AF46-0986-086C-91A44102BFA1}"/>
              </a:ext>
            </a:extLst>
          </p:cNvPr>
          <p:cNvSpPr txBox="1"/>
          <p:nvPr/>
        </p:nvSpPr>
        <p:spPr>
          <a:xfrm>
            <a:off x="805991" y="636211"/>
            <a:ext cx="10619296" cy="3477875"/>
          </a:xfrm>
          <a:prstGeom prst="rect">
            <a:avLst/>
          </a:prstGeom>
          <a:noFill/>
        </p:spPr>
        <p:txBody>
          <a:bodyPr wrap="square">
            <a:spAutoFit/>
          </a:bodyPr>
          <a:lstStyle/>
          <a:p>
            <a:r>
              <a:rPr lang="en-US" sz="2000" dirty="0">
                <a:solidFill>
                  <a:schemeClr val="tx1">
                    <a:lumMod val="65000"/>
                    <a:lumOff val="35000"/>
                  </a:schemeClr>
                </a:solidFill>
                <a:effectLst/>
              </a:rPr>
              <a:t>In this course, you will understand the concepts of persistence layer by developing a banking application named </a:t>
            </a:r>
            <a:r>
              <a:rPr lang="en-US" sz="2000" dirty="0" err="1">
                <a:solidFill>
                  <a:schemeClr val="tx1">
                    <a:lumMod val="65000"/>
                    <a:lumOff val="35000"/>
                  </a:schemeClr>
                </a:solidFill>
                <a:effectLst/>
              </a:rPr>
              <a:t>hndBank</a:t>
            </a:r>
            <a:r>
              <a:rPr lang="en-US" sz="2000" dirty="0">
                <a:solidFill>
                  <a:schemeClr val="tx1">
                    <a:lumMod val="65000"/>
                    <a:lumOff val="35000"/>
                  </a:schemeClr>
                </a:solidFill>
                <a:effectLst/>
              </a:rPr>
              <a:t> containing multiple modules. One of the modules of this application is Customer module which has the following functionalities: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Add customer</a:t>
            </a:r>
          </a:p>
          <a:p>
            <a:r>
              <a:rPr lang="en-US" sz="2000" dirty="0">
                <a:solidFill>
                  <a:schemeClr val="tx1">
                    <a:lumMod val="65000"/>
                    <a:lumOff val="35000"/>
                  </a:schemeClr>
                </a:solidFill>
                <a:effectLst/>
              </a:rPr>
              <a:t>Edit customer details</a:t>
            </a:r>
          </a:p>
          <a:p>
            <a:r>
              <a:rPr lang="en-US" sz="2000" dirty="0">
                <a:solidFill>
                  <a:schemeClr val="tx1">
                    <a:lumMod val="65000"/>
                    <a:lumOff val="35000"/>
                  </a:schemeClr>
                </a:solidFill>
                <a:effectLst/>
              </a:rPr>
              <a:t>View all customers</a:t>
            </a:r>
          </a:p>
          <a:p>
            <a:r>
              <a:rPr lang="en-US" sz="2000" dirty="0">
                <a:solidFill>
                  <a:schemeClr val="tx1">
                    <a:lumMod val="65000"/>
                    <a:lumOff val="35000"/>
                  </a:schemeClr>
                </a:solidFill>
                <a:effectLst/>
              </a:rPr>
              <a:t>Delete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develop the Customer module of this application using multi-tiered architecture as shown below:</a:t>
            </a:r>
          </a:p>
        </p:txBody>
      </p:sp>
    </p:spTree>
    <p:extLst>
      <p:ext uri="{BB962C8B-B14F-4D97-AF65-F5344CB8AC3E}">
        <p14:creationId xmlns:p14="http://schemas.microsoft.com/office/powerpoint/2010/main" val="4251359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65FCEA-B0B1-81E8-8C8F-DA3FB1F081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8B1EBE-8F69-B3FC-BD1B-2BDB82676879}"/>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3D292D0B-FFF3-D6C1-6850-B0589A7A4D84}"/>
              </a:ext>
            </a:extLst>
          </p:cNvPr>
          <p:cNvSpPr txBox="1"/>
          <p:nvPr/>
        </p:nvSpPr>
        <p:spPr>
          <a:xfrm>
            <a:off x="989028" y="541197"/>
            <a:ext cx="10219441" cy="461665"/>
          </a:xfrm>
          <a:prstGeom prst="rect">
            <a:avLst/>
          </a:prstGeom>
          <a:noFill/>
        </p:spPr>
        <p:txBody>
          <a:bodyPr wrap="square">
            <a:spAutoFit/>
          </a:bodyPr>
          <a:lstStyle/>
          <a:p>
            <a:r>
              <a:rPr lang="en-US" sz="2400" b="1" dirty="0"/>
              <a:t>Creating and Configuring Spring Boot project with JPA - Demo </a:t>
            </a:r>
          </a:p>
        </p:txBody>
      </p:sp>
      <p:sp>
        <p:nvSpPr>
          <p:cNvPr id="7" name="TextBox 6">
            <a:extLst>
              <a:ext uri="{FF2B5EF4-FFF2-40B4-BE49-F238E27FC236}">
                <a16:creationId xmlns:a16="http://schemas.microsoft.com/office/drawing/2014/main" id="{7141B52E-80B3-309E-5626-E2E68A2DDFA6}"/>
              </a:ext>
            </a:extLst>
          </p:cNvPr>
          <p:cNvSpPr txBox="1"/>
          <p:nvPr/>
        </p:nvSpPr>
        <p:spPr>
          <a:xfrm>
            <a:off x="267878" y="917912"/>
            <a:ext cx="11656244" cy="5324535"/>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create and configure a Spring Boot project which uses JPA and MySQL database.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rPr>
              <a:t>Step 1 : </a:t>
            </a:r>
            <a:r>
              <a:rPr lang="en-US" sz="2000" dirty="0">
                <a:solidFill>
                  <a:schemeClr val="tx1">
                    <a:lumMod val="65000"/>
                    <a:lumOff val="35000"/>
                  </a:schemeClr>
                </a:solidFill>
              </a:rPr>
              <a:t>Create a Spring Boot project</a:t>
            </a:r>
          </a:p>
          <a:p>
            <a:endParaRPr lang="en-US" sz="2000" dirty="0">
              <a:solidFill>
                <a:schemeClr val="tx1">
                  <a:lumMod val="65000"/>
                  <a:lumOff val="35000"/>
                </a:schemeClr>
              </a:solidFill>
            </a:endParaRPr>
          </a:p>
          <a:p>
            <a:r>
              <a:rPr lang="en-US" sz="2000" dirty="0">
                <a:solidFill>
                  <a:schemeClr val="tx1">
                    <a:lumMod val="65000"/>
                    <a:lumOff val="35000"/>
                  </a:schemeClr>
                </a:solidFill>
              </a:rPr>
              <a:t>Using Spring </a:t>
            </a:r>
            <a:r>
              <a:rPr lang="en-US" sz="2000" dirty="0" err="1">
                <a:solidFill>
                  <a:schemeClr val="tx1">
                    <a:lumMod val="65000"/>
                    <a:lumOff val="35000"/>
                  </a:schemeClr>
                </a:solidFill>
              </a:rPr>
              <a:t>Initializr</a:t>
            </a:r>
            <a:r>
              <a:rPr lang="en-US"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US"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US" sz="2000" dirty="0">
                <a:solidFill>
                  <a:schemeClr val="tx1">
                    <a:lumMod val="65000"/>
                    <a:lumOff val="35000"/>
                  </a:schemeClr>
                </a:solidFill>
              </a:rPr>
              <a:t>Group: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Artifact: </a:t>
            </a:r>
            <a:r>
              <a:rPr lang="en-US" sz="2000" dirty="0" err="1">
                <a:solidFill>
                  <a:schemeClr val="tx1">
                    <a:lumMod val="65000"/>
                    <a:lumOff val="35000"/>
                  </a:schemeClr>
                </a:solidFill>
              </a:rPr>
              <a:t>Demo_SpringOrmCRUD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Name: </a:t>
            </a:r>
            <a:r>
              <a:rPr lang="en-US" sz="2000" dirty="0" err="1">
                <a:solidFill>
                  <a:schemeClr val="tx1">
                    <a:lumMod val="65000"/>
                    <a:lumOff val="35000"/>
                  </a:schemeClr>
                </a:solidFill>
              </a:rPr>
              <a:t>Demo_SpringOrmCRUD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Package name: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Java Version: 17</a:t>
            </a:r>
          </a:p>
          <a:p>
            <a:pPr>
              <a:buFont typeface="Arial" panose="020B0604020202020204" pitchFamily="34" charset="0"/>
              <a:buChar char="•"/>
            </a:pPr>
            <a:r>
              <a:rPr lang="en-US" sz="2000" dirty="0">
                <a:solidFill>
                  <a:schemeClr val="tx1">
                    <a:lumMod val="65000"/>
                    <a:lumOff val="35000"/>
                  </a:schemeClr>
                </a:solidFill>
              </a:rPr>
              <a:t>Dependencies: Spring Data JPA and MySQL Driver</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Note: If you are using Oracle database, add the following dependency in pom.xml:</a:t>
            </a:r>
          </a:p>
        </p:txBody>
      </p:sp>
    </p:spTree>
    <p:extLst>
      <p:ext uri="{BB962C8B-B14F-4D97-AF65-F5344CB8AC3E}">
        <p14:creationId xmlns:p14="http://schemas.microsoft.com/office/powerpoint/2010/main" val="1816473240"/>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6F9B91-0C3B-D7FC-E9BA-068289BDA08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4433D0-D763-381C-CBD5-401422760B12}"/>
              </a:ext>
            </a:extLst>
          </p:cNvPr>
          <p:cNvSpPr>
            <a:spLocks noGrp="1"/>
          </p:cNvSpPr>
          <p:nvPr>
            <p:ph type="sldNum" sz="quarter" idx="12"/>
          </p:nvPr>
        </p:nvSpPr>
        <p:spPr/>
        <p:txBody>
          <a:bodyPr/>
          <a:lstStyle/>
          <a:p>
            <a:fld id="{4A777409-9C5A-4B07-8E32-19F22F7D558C}" type="slidenum">
              <a:rPr lang="en-IN" smtClean="0"/>
              <a:t>300</a:t>
            </a:fld>
            <a:endParaRPr lang="en-IN" dirty="0"/>
          </a:p>
        </p:txBody>
      </p:sp>
      <p:sp>
        <p:nvSpPr>
          <p:cNvPr id="5" name="TextBox 4">
            <a:extLst>
              <a:ext uri="{FF2B5EF4-FFF2-40B4-BE49-F238E27FC236}">
                <a16:creationId xmlns:a16="http://schemas.microsoft.com/office/drawing/2014/main" id="{CAFD86CB-46E4-8B6E-FB8E-C3168FF448B1}"/>
              </a:ext>
            </a:extLst>
          </p:cNvPr>
          <p:cNvSpPr txBox="1"/>
          <p:nvPr/>
        </p:nvSpPr>
        <p:spPr>
          <a:xfrm>
            <a:off x="380214" y="889843"/>
            <a:ext cx="11811786" cy="3416320"/>
          </a:xfrm>
          <a:prstGeom prst="rect">
            <a:avLst/>
          </a:prstGeom>
          <a:noFill/>
        </p:spPr>
        <p:txBody>
          <a:bodyPr wrap="square">
            <a:spAutoFit/>
          </a:bodyPr>
          <a:lstStyle/>
          <a:p>
            <a:r>
              <a:rPr lang="en-IN" dirty="0"/>
              <a:t>insert into address values(100,'8 East Walnut Street', 'New York');</a:t>
            </a:r>
          </a:p>
          <a:p>
            <a:r>
              <a:rPr lang="en-IN" dirty="0"/>
              <a:t>insert into address values(101,'720 Rockland Road', 'Las Vegas');</a:t>
            </a:r>
          </a:p>
          <a:p>
            <a:r>
              <a:rPr lang="en-IN" dirty="0"/>
              <a:t>insert into address values(102,'37 Marlborough Street', 'Gallup');</a:t>
            </a:r>
          </a:p>
          <a:p>
            <a:r>
              <a:rPr lang="en-IN" dirty="0"/>
              <a:t>create table </a:t>
            </a:r>
            <a:r>
              <a:rPr lang="en-IN" dirty="0" err="1"/>
              <a:t>customer_add</a:t>
            </a:r>
            <a:r>
              <a:rPr lang="en-IN" dirty="0"/>
              <a:t> (</a:t>
            </a:r>
          </a:p>
          <a:p>
            <a:r>
              <a:rPr lang="en-IN" dirty="0"/>
              <a:t>	</a:t>
            </a:r>
            <a:r>
              <a:rPr lang="en-IN" dirty="0" err="1"/>
              <a:t>customer_id</a:t>
            </a:r>
            <a:r>
              <a:rPr lang="en-IN" dirty="0"/>
              <a:t> int </a:t>
            </a:r>
            <a:r>
              <a:rPr lang="en-IN" dirty="0" err="1"/>
              <a:t>auto_increment</a:t>
            </a:r>
            <a:r>
              <a:rPr lang="en-IN" dirty="0"/>
              <a:t>,</a:t>
            </a:r>
          </a:p>
          <a:p>
            <a:r>
              <a:rPr lang="en-IN" dirty="0"/>
              <a:t>	</a:t>
            </a:r>
            <a:r>
              <a:rPr lang="en-IN" dirty="0" err="1"/>
              <a:t>address_id</a:t>
            </a:r>
            <a:r>
              <a:rPr lang="en-IN" dirty="0"/>
              <a:t> int unique,</a:t>
            </a:r>
          </a:p>
          <a:p>
            <a:r>
              <a:rPr lang="en-IN" dirty="0"/>
              <a:t>	</a:t>
            </a:r>
            <a:r>
              <a:rPr lang="en-IN" dirty="0" err="1"/>
              <a:t>emailid</a:t>
            </a:r>
            <a:r>
              <a:rPr lang="en-IN" dirty="0"/>
              <a:t> varchar(25) not null,</a:t>
            </a:r>
          </a:p>
          <a:p>
            <a:r>
              <a:rPr lang="en-IN" dirty="0"/>
              <a:t>	name varchar(10) not null,</a:t>
            </a:r>
          </a:p>
          <a:p>
            <a:r>
              <a:rPr lang="en-IN" dirty="0"/>
              <a:t>	</a:t>
            </a:r>
            <a:r>
              <a:rPr lang="en-IN" dirty="0" err="1"/>
              <a:t>date_of_birth</a:t>
            </a:r>
            <a:r>
              <a:rPr lang="en-IN" dirty="0"/>
              <a:t> date not null,</a:t>
            </a:r>
          </a:p>
          <a:p>
            <a:r>
              <a:rPr lang="en-IN" dirty="0"/>
              <a:t>	constraint </a:t>
            </a:r>
            <a:r>
              <a:rPr lang="en-IN" dirty="0" err="1"/>
              <a:t>ps_customerid_pk</a:t>
            </a:r>
            <a:r>
              <a:rPr lang="en-IN" dirty="0"/>
              <a:t> primary key (</a:t>
            </a:r>
            <a:r>
              <a:rPr lang="en-IN" dirty="0" err="1"/>
              <a:t>customer_id</a:t>
            </a:r>
            <a:r>
              <a:rPr lang="en-IN" dirty="0"/>
              <a:t>),</a:t>
            </a:r>
          </a:p>
          <a:p>
            <a:r>
              <a:rPr lang="en-IN" dirty="0"/>
              <a:t>	constraint </a:t>
            </a:r>
            <a:r>
              <a:rPr lang="en-IN" dirty="0" err="1"/>
              <a:t>ps_customer_address_fk</a:t>
            </a:r>
            <a:r>
              <a:rPr lang="en-IN" dirty="0"/>
              <a:t> foreign key(</a:t>
            </a:r>
            <a:r>
              <a:rPr lang="en-IN" dirty="0" err="1"/>
              <a:t>address_id</a:t>
            </a:r>
            <a:r>
              <a:rPr lang="en-IN" dirty="0"/>
              <a:t>) references address(</a:t>
            </a:r>
            <a:r>
              <a:rPr lang="en-IN" dirty="0" err="1"/>
              <a:t>address_id</a:t>
            </a:r>
            <a:r>
              <a:rPr lang="en-IN" dirty="0"/>
              <a:t>)</a:t>
            </a:r>
          </a:p>
          <a:p>
            <a:r>
              <a:rPr lang="en-IN" dirty="0"/>
              <a:t>);</a:t>
            </a:r>
          </a:p>
        </p:txBody>
      </p:sp>
    </p:spTree>
    <p:extLst>
      <p:ext uri="{BB962C8B-B14F-4D97-AF65-F5344CB8AC3E}">
        <p14:creationId xmlns:p14="http://schemas.microsoft.com/office/powerpoint/2010/main" val="360291672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81C3A0-A800-0C8F-4A60-3DA6489A5AF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2E58D9A-1A0B-E679-9279-BB50D354B622}"/>
              </a:ext>
            </a:extLst>
          </p:cNvPr>
          <p:cNvSpPr>
            <a:spLocks noGrp="1"/>
          </p:cNvSpPr>
          <p:nvPr>
            <p:ph type="sldNum" sz="quarter" idx="12"/>
          </p:nvPr>
        </p:nvSpPr>
        <p:spPr/>
        <p:txBody>
          <a:bodyPr/>
          <a:lstStyle/>
          <a:p>
            <a:fld id="{4A777409-9C5A-4B07-8E32-19F22F7D558C}" type="slidenum">
              <a:rPr lang="en-IN" smtClean="0"/>
              <a:t>301</a:t>
            </a:fld>
            <a:endParaRPr lang="en-IN" dirty="0"/>
          </a:p>
        </p:txBody>
      </p:sp>
      <p:sp>
        <p:nvSpPr>
          <p:cNvPr id="5" name="TextBox 4">
            <a:extLst>
              <a:ext uri="{FF2B5EF4-FFF2-40B4-BE49-F238E27FC236}">
                <a16:creationId xmlns:a16="http://schemas.microsoft.com/office/drawing/2014/main" id="{95765A80-6C02-E158-170D-E56E469FE316}"/>
              </a:ext>
            </a:extLst>
          </p:cNvPr>
          <p:cNvSpPr txBox="1"/>
          <p:nvPr/>
        </p:nvSpPr>
        <p:spPr>
          <a:xfrm>
            <a:off x="989029" y="600661"/>
            <a:ext cx="10068612"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87760A9-ABC7-E216-8072-A2D4F76DD726}"/>
              </a:ext>
            </a:extLst>
          </p:cNvPr>
          <p:cNvSpPr txBox="1"/>
          <p:nvPr/>
        </p:nvSpPr>
        <p:spPr>
          <a:xfrm>
            <a:off x="75415" y="1000771"/>
            <a:ext cx="12192000" cy="6186309"/>
          </a:xfrm>
          <a:prstGeom prst="rect">
            <a:avLst/>
          </a:prstGeom>
          <a:noFill/>
        </p:spPr>
        <p:txBody>
          <a:bodyPr wrap="square">
            <a:spAutoFit/>
          </a:bodyPr>
          <a:lstStyle/>
          <a:p>
            <a:r>
              <a:rPr lang="en-IN" dirty="0"/>
              <a:t>package </a:t>
            </a:r>
            <a:r>
              <a:rPr lang="en-IN" dirty="0" err="1"/>
              <a:t>com.hnd.dto</a:t>
            </a:r>
            <a:r>
              <a:rPr lang="en-IN" dirty="0"/>
              <a:t>;</a:t>
            </a:r>
          </a:p>
          <a:p>
            <a:r>
              <a:rPr lang="en-IN" dirty="0"/>
              <a:t> </a:t>
            </a:r>
          </a:p>
          <a:p>
            <a:r>
              <a:rPr lang="en-IN" dirty="0"/>
              <a:t>import </a:t>
            </a:r>
            <a:r>
              <a:rPr lang="en-IN" dirty="0" err="1"/>
              <a:t>java.time.LocalDate</a:t>
            </a:r>
            <a:r>
              <a:rPr lang="en-IN" dirty="0"/>
              <a:t>;</a:t>
            </a:r>
          </a:p>
          <a:p>
            <a:r>
              <a:rPr lang="en-IN" dirty="0"/>
              <a:t>public class </a:t>
            </a:r>
            <a:r>
              <a:rPr lang="en-IN" dirty="0" err="1"/>
              <a:t>CustomerDTO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a:t>
            </a:r>
            <a:r>
              <a:rPr lang="en-IN" dirty="0" err="1"/>
              <a:t>AddressDTO</a:t>
            </a:r>
            <a:r>
              <a:rPr lang="en-IN" dirty="0"/>
              <a:t> address;</a:t>
            </a:r>
          </a:p>
          <a:p>
            <a:r>
              <a:rPr lang="en-IN" dirty="0"/>
              <a:t>	</a:t>
            </a:r>
          </a:p>
          <a:p>
            <a:r>
              <a:rPr lang="en-IN" dirty="0"/>
              <a:t>	</a:t>
            </a:r>
          </a:p>
          <a:p>
            <a:r>
              <a:rPr lang="en-IN" dirty="0"/>
              <a:t>	public </a:t>
            </a:r>
            <a:r>
              <a:rPr lang="en-IN" dirty="0" err="1"/>
              <a:t>AddressDTO</a:t>
            </a:r>
            <a:r>
              <a:rPr lang="en-IN" dirty="0"/>
              <a:t> </a:t>
            </a:r>
            <a:r>
              <a:rPr lang="en-IN" dirty="0" err="1"/>
              <a:t>getAddress</a:t>
            </a:r>
            <a:r>
              <a:rPr lang="en-IN" dirty="0"/>
              <a:t>() {</a:t>
            </a:r>
          </a:p>
          <a:p>
            <a:r>
              <a:rPr lang="en-IN" dirty="0"/>
              <a:t>		return address;</a:t>
            </a:r>
          </a:p>
          <a:p>
            <a:r>
              <a:rPr lang="en-IN" dirty="0"/>
              <a:t>	}</a:t>
            </a:r>
          </a:p>
          <a:p>
            <a:r>
              <a:rPr lang="en-IN" dirty="0"/>
              <a:t>	public void </a:t>
            </a:r>
            <a:r>
              <a:rPr lang="en-IN" dirty="0" err="1"/>
              <a:t>setAddress</a:t>
            </a:r>
            <a:r>
              <a:rPr lang="en-IN" dirty="0"/>
              <a:t>(</a:t>
            </a:r>
            <a:r>
              <a:rPr lang="en-IN" dirty="0" err="1"/>
              <a:t>AddressDTO</a:t>
            </a:r>
            <a:r>
              <a:rPr lang="en-IN" dirty="0"/>
              <a:t> address) {</a:t>
            </a:r>
          </a:p>
          <a:p>
            <a:r>
              <a:rPr lang="en-IN" dirty="0"/>
              <a:t>		</a:t>
            </a:r>
            <a:r>
              <a:rPr lang="en-IN" dirty="0" err="1"/>
              <a:t>this.address</a:t>
            </a:r>
            <a:r>
              <a:rPr lang="en-IN" dirty="0"/>
              <a:t> = address;</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a:t>
            </a:r>
          </a:p>
        </p:txBody>
      </p:sp>
    </p:spTree>
    <p:extLst>
      <p:ext uri="{BB962C8B-B14F-4D97-AF65-F5344CB8AC3E}">
        <p14:creationId xmlns:p14="http://schemas.microsoft.com/office/powerpoint/2010/main" val="3041939300"/>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0D969C-7DC8-62B6-0DD5-F2DB03F3E8E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A902C3-11BB-E84A-ACFF-84593BC5E105}"/>
              </a:ext>
            </a:extLst>
          </p:cNvPr>
          <p:cNvSpPr>
            <a:spLocks noGrp="1"/>
          </p:cNvSpPr>
          <p:nvPr>
            <p:ph type="sldNum" sz="quarter" idx="12"/>
          </p:nvPr>
        </p:nvSpPr>
        <p:spPr/>
        <p:txBody>
          <a:bodyPr/>
          <a:lstStyle/>
          <a:p>
            <a:fld id="{4A777409-9C5A-4B07-8E32-19F22F7D558C}" type="slidenum">
              <a:rPr lang="en-IN" smtClean="0"/>
              <a:t>302</a:t>
            </a:fld>
            <a:endParaRPr lang="en-IN" dirty="0"/>
          </a:p>
        </p:txBody>
      </p:sp>
      <p:sp>
        <p:nvSpPr>
          <p:cNvPr id="5" name="TextBox 4">
            <a:extLst>
              <a:ext uri="{FF2B5EF4-FFF2-40B4-BE49-F238E27FC236}">
                <a16:creationId xmlns:a16="http://schemas.microsoft.com/office/drawing/2014/main" id="{474361CC-B17A-9D1B-CBBE-E85E8BCB004F}"/>
              </a:ext>
            </a:extLst>
          </p:cNvPr>
          <p:cNvSpPr txBox="1"/>
          <p:nvPr/>
        </p:nvSpPr>
        <p:spPr>
          <a:xfrm>
            <a:off x="838200" y="512252"/>
            <a:ext cx="11802358" cy="5909310"/>
          </a:xfrm>
          <a:prstGeom prst="rect">
            <a:avLst/>
          </a:prstGeom>
          <a:noFill/>
        </p:spPr>
        <p:txBody>
          <a:bodyPr wrap="square">
            <a:spAutoFit/>
          </a:bodyPr>
          <a:lstStyle/>
          <a:p>
            <a:r>
              <a:rPr lang="en-IN" sz="1400" dirty="0"/>
              <a:t>public void </a:t>
            </a:r>
            <a:r>
              <a:rPr lang="en-IN" sz="1400" dirty="0" err="1"/>
              <a:t>setCustomerId</a:t>
            </a:r>
            <a:r>
              <a:rPr lang="en-IN" sz="1400" dirty="0"/>
              <a:t>(Integer </a:t>
            </a:r>
            <a:r>
              <a:rPr lang="en-IN" sz="1400" dirty="0" err="1"/>
              <a:t>customerId</a:t>
            </a:r>
            <a:r>
              <a:rPr lang="en-IN" sz="1400" dirty="0"/>
              <a:t>) {</a:t>
            </a:r>
          </a:p>
          <a:p>
            <a:r>
              <a:rPr lang="en-IN" sz="1400" dirty="0"/>
              <a:t>		</a:t>
            </a:r>
            <a:r>
              <a:rPr lang="en-IN" sz="1400" dirty="0" err="1"/>
              <a:t>this.customerId</a:t>
            </a:r>
            <a:r>
              <a:rPr lang="en-IN" sz="1400" dirty="0"/>
              <a:t> = </a:t>
            </a:r>
            <a:r>
              <a:rPr lang="en-IN" sz="1400" dirty="0" err="1"/>
              <a:t>customerId</a:t>
            </a:r>
            <a:r>
              <a:rPr lang="en-IN" sz="1400" dirty="0"/>
              <a:t>;</a:t>
            </a:r>
          </a:p>
          <a:p>
            <a:r>
              <a:rPr lang="en-IN" sz="1400" dirty="0"/>
              <a:t>	}</a:t>
            </a:r>
          </a:p>
          <a:p>
            <a:r>
              <a:rPr lang="en-IN" sz="1400" dirty="0"/>
              <a:t>	public String </a:t>
            </a:r>
            <a:r>
              <a:rPr lang="en-IN" sz="1400" dirty="0" err="1"/>
              <a:t>getEmailId</a:t>
            </a:r>
            <a:r>
              <a:rPr lang="en-IN" sz="1400" dirty="0"/>
              <a:t>() {</a:t>
            </a:r>
          </a:p>
          <a:p>
            <a:r>
              <a:rPr lang="en-IN" sz="1400" dirty="0"/>
              <a:t>		return </a:t>
            </a:r>
            <a:r>
              <a:rPr lang="en-IN" sz="1400" dirty="0" err="1"/>
              <a:t>emailId</a:t>
            </a:r>
            <a:r>
              <a:rPr lang="en-IN" sz="1400" dirty="0"/>
              <a:t>;</a:t>
            </a:r>
          </a:p>
          <a:p>
            <a:r>
              <a:rPr lang="en-IN" sz="1400" dirty="0"/>
              <a:t>	}</a:t>
            </a:r>
          </a:p>
          <a:p>
            <a:r>
              <a:rPr lang="en-IN" sz="1400" dirty="0"/>
              <a:t>	public void </a:t>
            </a:r>
            <a:r>
              <a:rPr lang="en-IN" sz="1400" dirty="0" err="1"/>
              <a:t>setEmailId</a:t>
            </a:r>
            <a:r>
              <a:rPr lang="en-IN" sz="1400" dirty="0"/>
              <a:t>(String </a:t>
            </a:r>
            <a:r>
              <a:rPr lang="en-IN" sz="1400" dirty="0" err="1"/>
              <a:t>emailId</a:t>
            </a:r>
            <a:r>
              <a:rPr lang="en-IN" sz="1400" dirty="0"/>
              <a:t>) {</a:t>
            </a:r>
          </a:p>
          <a:p>
            <a:r>
              <a:rPr lang="en-IN" sz="1400" dirty="0"/>
              <a:t>		</a:t>
            </a:r>
            <a:r>
              <a:rPr lang="en-IN" sz="1400" dirty="0" err="1"/>
              <a:t>this.emailId</a:t>
            </a:r>
            <a:r>
              <a:rPr lang="en-IN" sz="1400" dirty="0"/>
              <a:t> = </a:t>
            </a:r>
            <a:r>
              <a:rPr lang="en-IN" sz="1400" dirty="0" err="1"/>
              <a:t>emailId</a:t>
            </a:r>
            <a:r>
              <a:rPr lang="en-IN" sz="1400" dirty="0"/>
              <a:t>;</a:t>
            </a:r>
          </a:p>
          <a:p>
            <a:r>
              <a:rPr lang="en-IN" sz="1400" dirty="0"/>
              <a:t>	}</a:t>
            </a:r>
          </a:p>
          <a:p>
            <a:r>
              <a:rPr lang="en-IN" sz="1400" dirty="0"/>
              <a:t>	public String </a:t>
            </a:r>
            <a:r>
              <a:rPr lang="en-IN" sz="1400" dirty="0" err="1"/>
              <a:t>getName</a:t>
            </a:r>
            <a:r>
              <a:rPr lang="en-IN" sz="1400" dirty="0"/>
              <a:t>() {</a:t>
            </a:r>
          </a:p>
          <a:p>
            <a:r>
              <a:rPr lang="en-IN" sz="1400" dirty="0"/>
              <a:t>		return name;</a:t>
            </a:r>
          </a:p>
          <a:p>
            <a:r>
              <a:rPr lang="en-IN" sz="1400" dirty="0"/>
              <a:t>	}</a:t>
            </a:r>
          </a:p>
          <a:p>
            <a:r>
              <a:rPr lang="en-IN" sz="1400" dirty="0"/>
              <a:t>	public void </a:t>
            </a:r>
            <a:r>
              <a:rPr lang="en-IN" sz="1400" dirty="0" err="1"/>
              <a:t>setName</a:t>
            </a:r>
            <a:r>
              <a:rPr lang="en-IN" sz="1400" dirty="0"/>
              <a:t>(String name) {</a:t>
            </a:r>
          </a:p>
          <a:p>
            <a:r>
              <a:rPr lang="en-IN" sz="1400" dirty="0"/>
              <a:t>		this.name = name;</a:t>
            </a:r>
          </a:p>
          <a:p>
            <a:r>
              <a:rPr lang="en-IN" sz="1400" dirty="0"/>
              <a:t>	}</a:t>
            </a:r>
          </a:p>
          <a:p>
            <a:r>
              <a:rPr lang="en-IN" sz="1400" dirty="0"/>
              <a:t>	public </a:t>
            </a:r>
            <a:r>
              <a:rPr lang="en-IN" sz="1400" dirty="0" err="1"/>
              <a:t>LocalDate</a:t>
            </a:r>
            <a:r>
              <a:rPr lang="en-IN" sz="1400" dirty="0"/>
              <a:t> </a:t>
            </a:r>
            <a:r>
              <a:rPr lang="en-IN" sz="1400" dirty="0" err="1"/>
              <a:t>getDateOfBirth</a:t>
            </a:r>
            <a:r>
              <a:rPr lang="en-IN" sz="1400" dirty="0"/>
              <a:t>() {</a:t>
            </a:r>
          </a:p>
          <a:p>
            <a:r>
              <a:rPr lang="en-IN" sz="1400" dirty="0"/>
              <a:t>		return </a:t>
            </a:r>
            <a:r>
              <a:rPr lang="en-IN" sz="1400" dirty="0" err="1"/>
              <a:t>dateOfBirth</a:t>
            </a:r>
            <a:r>
              <a:rPr lang="en-IN" sz="1400" dirty="0"/>
              <a:t>;</a:t>
            </a:r>
          </a:p>
          <a:p>
            <a:r>
              <a:rPr lang="en-IN" sz="1400" dirty="0"/>
              <a:t>	}</a:t>
            </a:r>
          </a:p>
          <a:p>
            <a:r>
              <a:rPr lang="en-IN" sz="1400" dirty="0"/>
              <a:t>	public void </a:t>
            </a:r>
            <a:r>
              <a:rPr lang="en-IN" sz="1400" dirty="0" err="1"/>
              <a:t>setDateOfBirth</a:t>
            </a:r>
            <a:r>
              <a:rPr lang="en-IN" sz="1400" dirty="0"/>
              <a:t>(</a:t>
            </a:r>
            <a:r>
              <a:rPr lang="en-IN" sz="1400" dirty="0" err="1"/>
              <a:t>LocalDate</a:t>
            </a:r>
            <a:r>
              <a:rPr lang="en-IN" sz="1400" dirty="0"/>
              <a:t> </a:t>
            </a:r>
            <a:r>
              <a:rPr lang="en-IN" sz="1400" dirty="0" err="1"/>
              <a:t>dateOfBirth</a:t>
            </a:r>
            <a:r>
              <a:rPr lang="en-IN" sz="1400" dirty="0"/>
              <a:t>) {</a:t>
            </a:r>
          </a:p>
          <a:p>
            <a:r>
              <a:rPr lang="en-IN" sz="1400" dirty="0"/>
              <a:t>		</a:t>
            </a:r>
            <a:r>
              <a:rPr lang="en-IN" sz="1400" dirty="0" err="1"/>
              <a:t>this.dateOfBirth</a:t>
            </a:r>
            <a:r>
              <a:rPr lang="en-IN" sz="1400" dirty="0"/>
              <a:t> = </a:t>
            </a:r>
            <a:r>
              <a:rPr lang="en-IN" sz="1400" dirty="0" err="1"/>
              <a:t>dateOfBirth</a:t>
            </a:r>
            <a:r>
              <a:rPr lang="en-IN" sz="1400" dirty="0"/>
              <a:t>;</a:t>
            </a:r>
          </a:p>
          <a:p>
            <a:r>
              <a:rPr lang="en-IN" sz="1400" dirty="0"/>
              <a:t>	}</a:t>
            </a:r>
          </a:p>
          <a:p>
            <a:r>
              <a:rPr lang="en-IN" sz="1400" dirty="0"/>
              <a:t>	@Override</a:t>
            </a:r>
          </a:p>
          <a:p>
            <a:r>
              <a:rPr lang="en-IN" sz="1400" dirty="0"/>
              <a:t>	public String </a:t>
            </a:r>
            <a:r>
              <a:rPr lang="en-IN" sz="1400" dirty="0" err="1"/>
              <a:t>toString</a:t>
            </a:r>
            <a:r>
              <a:rPr lang="en-IN" sz="1400" dirty="0"/>
              <a:t>() {</a:t>
            </a:r>
          </a:p>
          <a:p>
            <a:r>
              <a:rPr lang="en-IN" sz="1400" dirty="0"/>
              <a:t>		return "</a:t>
            </a:r>
            <a:r>
              <a:rPr lang="en-IN" sz="1400" dirty="0" err="1"/>
              <a:t>CustomerDTO</a:t>
            </a:r>
            <a:r>
              <a:rPr lang="en-IN" sz="1400" dirty="0"/>
              <a:t> [</a:t>
            </a:r>
            <a:r>
              <a:rPr lang="en-IN" sz="1400" dirty="0" err="1"/>
              <a:t>customerId</a:t>
            </a:r>
            <a:r>
              <a:rPr lang="en-IN" sz="1400" dirty="0"/>
              <a:t>=" + </a:t>
            </a:r>
            <a:r>
              <a:rPr lang="en-IN" sz="1400" dirty="0" err="1"/>
              <a:t>customerId</a:t>
            </a:r>
            <a:r>
              <a:rPr lang="en-IN" sz="1400" dirty="0"/>
              <a:t> + ", </a:t>
            </a:r>
            <a:r>
              <a:rPr lang="en-IN" sz="1400" dirty="0" err="1"/>
              <a:t>emailId</a:t>
            </a:r>
            <a:r>
              <a:rPr lang="en-IN" sz="1400" dirty="0"/>
              <a:t>=" + </a:t>
            </a:r>
            <a:r>
              <a:rPr lang="en-IN" sz="1400" dirty="0" err="1"/>
              <a:t>emailId</a:t>
            </a:r>
            <a:r>
              <a:rPr lang="en-IN" sz="1400" dirty="0"/>
              <a:t> + ", name=" + name + ", </a:t>
            </a:r>
            <a:r>
              <a:rPr lang="en-IN" sz="1400" dirty="0" err="1"/>
              <a:t>dateOfBirth</a:t>
            </a:r>
            <a:r>
              <a:rPr lang="en-IN" sz="1400" dirty="0"/>
              <a:t>="</a:t>
            </a:r>
          </a:p>
          <a:p>
            <a:r>
              <a:rPr lang="en-IN" sz="1400" dirty="0"/>
              <a:t>				+ </a:t>
            </a:r>
            <a:r>
              <a:rPr lang="en-IN" sz="1400" dirty="0" err="1"/>
              <a:t>dateOfBirth</a:t>
            </a:r>
            <a:r>
              <a:rPr lang="en-IN" sz="1400" dirty="0"/>
              <a:t> + ", address=" + address + "]";</a:t>
            </a:r>
          </a:p>
          <a:p>
            <a:r>
              <a:rPr lang="en-IN" sz="1400" dirty="0"/>
              <a:t>	}</a:t>
            </a:r>
          </a:p>
          <a:p>
            <a:r>
              <a:rPr lang="en-IN" sz="1400" dirty="0"/>
              <a:t>}</a:t>
            </a:r>
          </a:p>
        </p:txBody>
      </p:sp>
    </p:spTree>
    <p:extLst>
      <p:ext uri="{BB962C8B-B14F-4D97-AF65-F5344CB8AC3E}">
        <p14:creationId xmlns:p14="http://schemas.microsoft.com/office/powerpoint/2010/main" val="3044190932"/>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97BF3F-B34B-C7B9-D366-5CB2C289A0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CF878AE-E6B9-BE50-A4F6-30032C54C290}"/>
              </a:ext>
            </a:extLst>
          </p:cNvPr>
          <p:cNvSpPr>
            <a:spLocks noGrp="1"/>
          </p:cNvSpPr>
          <p:nvPr>
            <p:ph type="sldNum" sz="quarter" idx="12"/>
          </p:nvPr>
        </p:nvSpPr>
        <p:spPr/>
        <p:txBody>
          <a:bodyPr/>
          <a:lstStyle/>
          <a:p>
            <a:fld id="{4A777409-9C5A-4B07-8E32-19F22F7D558C}" type="slidenum">
              <a:rPr lang="en-IN" smtClean="0"/>
              <a:t>303</a:t>
            </a:fld>
            <a:endParaRPr lang="en-IN" dirty="0"/>
          </a:p>
        </p:txBody>
      </p:sp>
      <p:sp>
        <p:nvSpPr>
          <p:cNvPr id="5" name="TextBox 4">
            <a:extLst>
              <a:ext uri="{FF2B5EF4-FFF2-40B4-BE49-F238E27FC236}">
                <a16:creationId xmlns:a16="http://schemas.microsoft.com/office/drawing/2014/main" id="{9B8C87E6-1A52-1B3D-070C-A01CA63EABFB}"/>
              </a:ext>
            </a:extLst>
          </p:cNvPr>
          <p:cNvSpPr txBox="1"/>
          <p:nvPr/>
        </p:nvSpPr>
        <p:spPr>
          <a:xfrm>
            <a:off x="989028" y="572381"/>
            <a:ext cx="9653833"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AddressDTO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31FCBED-7A60-2EC3-8FF2-7FF75156DA92}"/>
              </a:ext>
            </a:extLst>
          </p:cNvPr>
          <p:cNvSpPr txBox="1"/>
          <p:nvPr/>
        </p:nvSpPr>
        <p:spPr>
          <a:xfrm>
            <a:off x="146115" y="972491"/>
            <a:ext cx="11899769" cy="6186309"/>
          </a:xfrm>
          <a:prstGeom prst="rect">
            <a:avLst/>
          </a:prstGeom>
          <a:noFill/>
        </p:spPr>
        <p:txBody>
          <a:bodyPr wrap="square">
            <a:spAutoFit/>
          </a:bodyPr>
          <a:lstStyle/>
          <a:p>
            <a:r>
              <a:rPr lang="en-IN" dirty="0"/>
              <a:t>package </a:t>
            </a:r>
            <a:r>
              <a:rPr lang="en-IN" dirty="0" err="1"/>
              <a:t>com.hnd.dto</a:t>
            </a:r>
            <a:r>
              <a:rPr lang="en-IN" dirty="0"/>
              <a:t>;</a:t>
            </a:r>
          </a:p>
          <a:p>
            <a:r>
              <a:rPr lang="en-IN" dirty="0"/>
              <a:t>public class </a:t>
            </a:r>
            <a:r>
              <a:rPr lang="en-IN" dirty="0" err="1"/>
              <a:t>AddressDTO</a:t>
            </a:r>
            <a:r>
              <a:rPr lang="en-IN" dirty="0"/>
              <a:t> {</a:t>
            </a:r>
          </a:p>
          <a:p>
            <a:r>
              <a:rPr lang="en-IN" dirty="0"/>
              <a:t>	private Long </a:t>
            </a:r>
            <a:r>
              <a:rPr lang="en-IN" dirty="0" err="1"/>
              <a:t>addressId</a:t>
            </a:r>
            <a:r>
              <a:rPr lang="en-IN" dirty="0"/>
              <a:t>;</a:t>
            </a:r>
          </a:p>
          <a:p>
            <a:r>
              <a:rPr lang="en-IN" dirty="0"/>
              <a:t>	private String street;</a:t>
            </a:r>
          </a:p>
          <a:p>
            <a:r>
              <a:rPr lang="en-IN" dirty="0"/>
              <a:t>	private String city;</a:t>
            </a:r>
          </a:p>
          <a:p>
            <a:r>
              <a:rPr lang="en-IN" dirty="0"/>
              <a:t>	</a:t>
            </a:r>
          </a:p>
          <a:p>
            <a:r>
              <a:rPr lang="en-IN" dirty="0"/>
              <a:t>	public Long </a:t>
            </a:r>
            <a:r>
              <a:rPr lang="en-IN" dirty="0" err="1"/>
              <a:t>getAddressId</a:t>
            </a:r>
            <a:r>
              <a:rPr lang="en-IN" dirty="0"/>
              <a:t>() {</a:t>
            </a:r>
          </a:p>
          <a:p>
            <a:r>
              <a:rPr lang="en-IN" dirty="0"/>
              <a:t>		return </a:t>
            </a:r>
            <a:r>
              <a:rPr lang="en-IN" dirty="0" err="1"/>
              <a:t>addressId</a:t>
            </a:r>
            <a:r>
              <a:rPr lang="en-IN" dirty="0"/>
              <a:t>;</a:t>
            </a:r>
          </a:p>
          <a:p>
            <a:r>
              <a:rPr lang="en-IN" dirty="0"/>
              <a:t>	}</a:t>
            </a:r>
          </a:p>
          <a:p>
            <a:r>
              <a:rPr lang="en-IN" dirty="0"/>
              <a:t>	public void </a:t>
            </a:r>
            <a:r>
              <a:rPr lang="en-IN" dirty="0" err="1"/>
              <a:t>setAddressId</a:t>
            </a:r>
            <a:r>
              <a:rPr lang="en-IN" dirty="0"/>
              <a:t>(Long </a:t>
            </a:r>
            <a:r>
              <a:rPr lang="en-IN" dirty="0" err="1"/>
              <a:t>addressId</a:t>
            </a:r>
            <a:r>
              <a:rPr lang="en-IN" dirty="0"/>
              <a:t>) {</a:t>
            </a:r>
          </a:p>
          <a:p>
            <a:r>
              <a:rPr lang="en-IN" dirty="0"/>
              <a:t>		</a:t>
            </a:r>
            <a:r>
              <a:rPr lang="en-IN" dirty="0" err="1"/>
              <a:t>this.addressId</a:t>
            </a:r>
            <a:r>
              <a:rPr lang="en-IN" dirty="0"/>
              <a:t> = </a:t>
            </a:r>
            <a:r>
              <a:rPr lang="en-IN" dirty="0" err="1"/>
              <a:t>addressId</a:t>
            </a:r>
            <a:r>
              <a:rPr lang="en-IN" dirty="0"/>
              <a:t>;</a:t>
            </a:r>
          </a:p>
          <a:p>
            <a:r>
              <a:rPr lang="en-IN" dirty="0"/>
              <a:t>	}</a:t>
            </a:r>
          </a:p>
          <a:p>
            <a:r>
              <a:rPr lang="en-IN" dirty="0"/>
              <a:t>	public String </a:t>
            </a:r>
            <a:r>
              <a:rPr lang="en-IN" dirty="0" err="1"/>
              <a:t>getStreet</a:t>
            </a:r>
            <a:r>
              <a:rPr lang="en-IN" dirty="0"/>
              <a:t>() {</a:t>
            </a:r>
          </a:p>
          <a:p>
            <a:r>
              <a:rPr lang="en-IN" dirty="0"/>
              <a:t>		return street;</a:t>
            </a:r>
          </a:p>
          <a:p>
            <a:r>
              <a:rPr lang="en-IN" dirty="0"/>
              <a:t>	}</a:t>
            </a:r>
          </a:p>
          <a:p>
            <a:r>
              <a:rPr lang="en-IN" dirty="0"/>
              <a:t>	public void </a:t>
            </a:r>
            <a:r>
              <a:rPr lang="en-IN" dirty="0" err="1"/>
              <a:t>setStreet</a:t>
            </a:r>
            <a:r>
              <a:rPr lang="en-IN" dirty="0"/>
              <a:t>(String street) {</a:t>
            </a:r>
          </a:p>
          <a:p>
            <a:r>
              <a:rPr lang="en-IN" dirty="0"/>
              <a:t>		</a:t>
            </a:r>
            <a:r>
              <a:rPr lang="en-IN" dirty="0" err="1"/>
              <a:t>this.street</a:t>
            </a:r>
            <a:r>
              <a:rPr lang="en-IN" dirty="0"/>
              <a:t> = street;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a:t>
            </a:r>
          </a:p>
        </p:txBody>
      </p:sp>
    </p:spTree>
    <p:extLst>
      <p:ext uri="{BB962C8B-B14F-4D97-AF65-F5344CB8AC3E}">
        <p14:creationId xmlns:p14="http://schemas.microsoft.com/office/powerpoint/2010/main" val="4154500844"/>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B82C960-83C8-1091-64D0-DF1F7BFAFF8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35D676-92B7-3A75-FC6E-9ABB270BC535}"/>
              </a:ext>
            </a:extLst>
          </p:cNvPr>
          <p:cNvSpPr>
            <a:spLocks noGrp="1"/>
          </p:cNvSpPr>
          <p:nvPr>
            <p:ph type="sldNum" sz="quarter" idx="12"/>
          </p:nvPr>
        </p:nvSpPr>
        <p:spPr/>
        <p:txBody>
          <a:bodyPr/>
          <a:lstStyle/>
          <a:p>
            <a:fld id="{4A777409-9C5A-4B07-8E32-19F22F7D558C}" type="slidenum">
              <a:rPr lang="en-IN" smtClean="0"/>
              <a:t>304</a:t>
            </a:fld>
            <a:endParaRPr lang="en-IN" dirty="0"/>
          </a:p>
        </p:txBody>
      </p:sp>
      <p:sp>
        <p:nvSpPr>
          <p:cNvPr id="5" name="TextBox 4">
            <a:extLst>
              <a:ext uri="{FF2B5EF4-FFF2-40B4-BE49-F238E27FC236}">
                <a16:creationId xmlns:a16="http://schemas.microsoft.com/office/drawing/2014/main" id="{8E5004CB-D4F5-AAA5-2AF5-8170894E73F3}"/>
              </a:ext>
            </a:extLst>
          </p:cNvPr>
          <p:cNvSpPr txBox="1"/>
          <p:nvPr/>
        </p:nvSpPr>
        <p:spPr>
          <a:xfrm>
            <a:off x="989029" y="677540"/>
            <a:ext cx="10841610" cy="2308324"/>
          </a:xfrm>
          <a:prstGeom prst="rect">
            <a:avLst/>
          </a:prstGeom>
          <a:noFill/>
        </p:spPr>
        <p:txBody>
          <a:bodyPr wrap="square">
            <a:spAutoFit/>
          </a:bodyPr>
          <a:lstStyle/>
          <a:p>
            <a:r>
              <a:rPr lang="en-IN" dirty="0"/>
              <a:t>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AddressDTO</a:t>
            </a:r>
            <a:r>
              <a:rPr lang="en-IN" dirty="0"/>
              <a:t> [</a:t>
            </a:r>
            <a:r>
              <a:rPr lang="en-IN" dirty="0" err="1"/>
              <a:t>addressId</a:t>
            </a:r>
            <a:r>
              <a:rPr lang="en-IN" dirty="0"/>
              <a:t>=" + </a:t>
            </a:r>
            <a:r>
              <a:rPr lang="en-IN" dirty="0" err="1"/>
              <a:t>addressId</a:t>
            </a:r>
            <a:r>
              <a:rPr lang="en-IN" dirty="0"/>
              <a:t> + ", street=" + street + ", city=" + city + "]";</a:t>
            </a:r>
          </a:p>
          <a:p>
            <a:r>
              <a:rPr lang="en-IN" dirty="0"/>
              <a:t>	}</a:t>
            </a:r>
          </a:p>
          <a:p>
            <a:r>
              <a:rPr lang="en-IN" dirty="0"/>
              <a:t>}</a:t>
            </a:r>
          </a:p>
        </p:txBody>
      </p:sp>
      <p:sp>
        <p:nvSpPr>
          <p:cNvPr id="7" name="TextBox 6">
            <a:extLst>
              <a:ext uri="{FF2B5EF4-FFF2-40B4-BE49-F238E27FC236}">
                <a16:creationId xmlns:a16="http://schemas.microsoft.com/office/drawing/2014/main" id="{D6AA66CD-6C78-14B5-8893-F98583A52954}"/>
              </a:ext>
            </a:extLst>
          </p:cNvPr>
          <p:cNvSpPr txBox="1"/>
          <p:nvPr/>
        </p:nvSpPr>
        <p:spPr>
          <a:xfrm>
            <a:off x="144544" y="2985864"/>
            <a:ext cx="11873060"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Create the following Address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FEFE5B7-D130-C512-900F-77E507FF9ADA}"/>
              </a:ext>
            </a:extLst>
          </p:cNvPr>
          <p:cNvSpPr txBox="1"/>
          <p:nvPr/>
        </p:nvSpPr>
        <p:spPr>
          <a:xfrm>
            <a:off x="144544" y="3515635"/>
            <a:ext cx="11873060" cy="3693319"/>
          </a:xfrm>
          <a:prstGeom prst="rect">
            <a:avLst/>
          </a:prstGeom>
          <a:noFill/>
        </p:spPr>
        <p:txBody>
          <a:bodyPr wrap="square">
            <a:spAutoFit/>
          </a:bodyPr>
          <a:lstStyle/>
          <a:p>
            <a:r>
              <a:rPr lang="en-IN" dirty="0"/>
              <a:t>package </a:t>
            </a:r>
            <a:r>
              <a:rPr lang="en-IN" dirty="0" err="1"/>
              <a:t>com.hnd.entity</a:t>
            </a:r>
            <a:r>
              <a:rPr lang="en-IN" dirty="0"/>
              <a:t>;</a:t>
            </a:r>
          </a:p>
          <a:p>
            <a:r>
              <a:rPr lang="en-IN" dirty="0"/>
              <a:t>import </a:t>
            </a:r>
            <a:r>
              <a:rPr lang="en-IN" dirty="0" err="1"/>
              <a:t>javax.persistence.Entity</a:t>
            </a:r>
            <a:r>
              <a:rPr lang="en-IN" dirty="0"/>
              <a:t>;</a:t>
            </a:r>
          </a:p>
          <a:p>
            <a:r>
              <a:rPr lang="en-IN" dirty="0"/>
              <a:t>import </a:t>
            </a:r>
            <a:r>
              <a:rPr lang="en-IN" dirty="0" err="1"/>
              <a:t>javax.persistence.Id</a:t>
            </a:r>
            <a:r>
              <a:rPr lang="en-IN" dirty="0"/>
              <a:t>;</a:t>
            </a:r>
          </a:p>
          <a:p>
            <a:r>
              <a:rPr lang="en-IN" dirty="0"/>
              <a:t>@Entity</a:t>
            </a:r>
          </a:p>
          <a:p>
            <a:r>
              <a:rPr lang="en-IN" dirty="0"/>
              <a:t>public class Address {</a:t>
            </a:r>
          </a:p>
          <a:p>
            <a:r>
              <a:rPr lang="en-IN" dirty="0"/>
              <a:t>	@Id</a:t>
            </a:r>
          </a:p>
          <a:p>
            <a:r>
              <a:rPr lang="en-IN" dirty="0"/>
              <a:t>	private Long </a:t>
            </a:r>
            <a:r>
              <a:rPr lang="en-IN" dirty="0" err="1"/>
              <a:t>addressId</a:t>
            </a:r>
            <a:r>
              <a:rPr lang="en-IN" dirty="0"/>
              <a:t>;</a:t>
            </a:r>
          </a:p>
          <a:p>
            <a:r>
              <a:rPr lang="en-IN" dirty="0"/>
              <a:t>	private String street;</a:t>
            </a:r>
          </a:p>
          <a:p>
            <a:r>
              <a:rPr lang="en-IN" dirty="0"/>
              <a:t>	private String city;</a:t>
            </a:r>
          </a:p>
          <a:p>
            <a:r>
              <a:rPr lang="en-IN" dirty="0"/>
              <a:t>	public Long </a:t>
            </a:r>
            <a:r>
              <a:rPr lang="en-IN" dirty="0" err="1"/>
              <a:t>getAddressId</a:t>
            </a:r>
            <a:r>
              <a:rPr lang="en-IN" dirty="0"/>
              <a:t>() {</a:t>
            </a:r>
          </a:p>
          <a:p>
            <a:r>
              <a:rPr lang="en-IN" dirty="0"/>
              <a:t>		return </a:t>
            </a:r>
            <a:r>
              <a:rPr lang="en-IN" dirty="0" err="1"/>
              <a:t>addressId</a:t>
            </a:r>
            <a:r>
              <a:rPr lang="en-IN" dirty="0"/>
              <a:t>;</a:t>
            </a:r>
          </a:p>
          <a:p>
            <a:r>
              <a:rPr lang="en-IN" dirty="0"/>
              <a:t>	}</a:t>
            </a:r>
          </a:p>
          <a:p>
            <a:r>
              <a:rPr lang="en-IN" dirty="0"/>
              <a:t>	</a:t>
            </a:r>
          </a:p>
        </p:txBody>
      </p:sp>
    </p:spTree>
    <p:extLst>
      <p:ext uri="{BB962C8B-B14F-4D97-AF65-F5344CB8AC3E}">
        <p14:creationId xmlns:p14="http://schemas.microsoft.com/office/powerpoint/2010/main" val="34010671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6E12F1-5593-0165-0D78-783501A3B5D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A97DB97-4228-F508-E895-DB688BEA35D5}"/>
              </a:ext>
            </a:extLst>
          </p:cNvPr>
          <p:cNvSpPr>
            <a:spLocks noGrp="1"/>
          </p:cNvSpPr>
          <p:nvPr>
            <p:ph type="sldNum" sz="quarter" idx="12"/>
          </p:nvPr>
        </p:nvSpPr>
        <p:spPr/>
        <p:txBody>
          <a:bodyPr/>
          <a:lstStyle/>
          <a:p>
            <a:fld id="{4A777409-9C5A-4B07-8E32-19F22F7D558C}" type="slidenum">
              <a:rPr lang="en-IN" smtClean="0"/>
              <a:t>305</a:t>
            </a:fld>
            <a:endParaRPr lang="en-IN" dirty="0"/>
          </a:p>
        </p:txBody>
      </p:sp>
      <p:sp>
        <p:nvSpPr>
          <p:cNvPr id="5" name="TextBox 4">
            <a:extLst>
              <a:ext uri="{FF2B5EF4-FFF2-40B4-BE49-F238E27FC236}">
                <a16:creationId xmlns:a16="http://schemas.microsoft.com/office/drawing/2014/main" id="{507C7D79-0479-E4FB-687E-F18B9607ED76}"/>
              </a:ext>
            </a:extLst>
          </p:cNvPr>
          <p:cNvSpPr txBox="1"/>
          <p:nvPr/>
        </p:nvSpPr>
        <p:spPr>
          <a:xfrm>
            <a:off x="838200" y="436864"/>
            <a:ext cx="11972041" cy="6463308"/>
          </a:xfrm>
          <a:prstGeom prst="rect">
            <a:avLst/>
          </a:prstGeom>
          <a:noFill/>
        </p:spPr>
        <p:txBody>
          <a:bodyPr wrap="square">
            <a:spAutoFit/>
          </a:bodyPr>
          <a:lstStyle/>
          <a:p>
            <a:r>
              <a:rPr lang="en-IN" dirty="0"/>
              <a:t>public void </a:t>
            </a:r>
            <a:r>
              <a:rPr lang="en-IN" dirty="0" err="1"/>
              <a:t>setAddressId</a:t>
            </a:r>
            <a:r>
              <a:rPr lang="en-IN" dirty="0"/>
              <a:t>(Long </a:t>
            </a:r>
            <a:r>
              <a:rPr lang="en-IN" dirty="0" err="1"/>
              <a:t>addressId</a:t>
            </a:r>
            <a:r>
              <a:rPr lang="en-IN" dirty="0"/>
              <a:t>) {</a:t>
            </a:r>
          </a:p>
          <a:p>
            <a:r>
              <a:rPr lang="en-IN" dirty="0"/>
              <a:t>		</a:t>
            </a:r>
            <a:r>
              <a:rPr lang="en-IN" dirty="0" err="1"/>
              <a:t>this.addressId</a:t>
            </a:r>
            <a:r>
              <a:rPr lang="en-IN" dirty="0"/>
              <a:t> = </a:t>
            </a:r>
            <a:r>
              <a:rPr lang="en-IN" dirty="0" err="1"/>
              <a:t>addressId</a:t>
            </a:r>
            <a:r>
              <a:rPr lang="en-IN" dirty="0"/>
              <a:t>;</a:t>
            </a:r>
          </a:p>
          <a:p>
            <a:r>
              <a:rPr lang="en-IN" dirty="0"/>
              <a:t>	}</a:t>
            </a:r>
          </a:p>
          <a:p>
            <a:r>
              <a:rPr lang="en-IN" dirty="0"/>
              <a:t>	public String </a:t>
            </a:r>
            <a:r>
              <a:rPr lang="en-IN" dirty="0" err="1"/>
              <a:t>getStreet</a:t>
            </a:r>
            <a:r>
              <a:rPr lang="en-IN" dirty="0"/>
              <a:t>() {</a:t>
            </a:r>
          </a:p>
          <a:p>
            <a:r>
              <a:rPr lang="en-IN" dirty="0"/>
              <a:t>		return street;</a:t>
            </a:r>
          </a:p>
          <a:p>
            <a:r>
              <a:rPr lang="en-IN" dirty="0"/>
              <a:t>	}</a:t>
            </a:r>
          </a:p>
          <a:p>
            <a:r>
              <a:rPr lang="en-IN" dirty="0"/>
              <a:t>	public void </a:t>
            </a:r>
            <a:r>
              <a:rPr lang="en-IN" dirty="0" err="1"/>
              <a:t>setStreet</a:t>
            </a:r>
            <a:r>
              <a:rPr lang="en-IN" dirty="0"/>
              <a:t>(String street) {</a:t>
            </a:r>
          </a:p>
          <a:p>
            <a:r>
              <a:rPr lang="en-IN" dirty="0"/>
              <a:t>		</a:t>
            </a:r>
            <a:r>
              <a:rPr lang="en-IN" dirty="0" err="1"/>
              <a:t>this.street</a:t>
            </a:r>
            <a:r>
              <a:rPr lang="en-IN" dirty="0"/>
              <a:t> = street;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this.getAddressId</a:t>
            </a:r>
            <a:r>
              <a:rPr lang="en-IN" dirty="0"/>
              <a:t>() == null) ? 0 : </a:t>
            </a:r>
            <a:r>
              <a:rPr lang="en-IN" dirty="0" err="1"/>
              <a:t>this.getAddressId</a:t>
            </a:r>
            <a:r>
              <a:rPr lang="en-IN" dirty="0"/>
              <a:t>().</a:t>
            </a:r>
            <a:r>
              <a:rPr lang="en-IN" dirty="0" err="1"/>
              <a:t>hashCode</a:t>
            </a:r>
            <a:r>
              <a:rPr lang="en-IN" dirty="0"/>
              <a:t>());</a:t>
            </a:r>
          </a:p>
          <a:p>
            <a:r>
              <a:rPr lang="en-IN" dirty="0"/>
              <a:t>		return result;</a:t>
            </a:r>
          </a:p>
          <a:p>
            <a:r>
              <a:rPr lang="en-IN" dirty="0"/>
              <a:t>	}</a:t>
            </a:r>
          </a:p>
          <a:p>
            <a:r>
              <a:rPr lang="en-IN" dirty="0"/>
              <a:t>	</a:t>
            </a:r>
          </a:p>
        </p:txBody>
      </p:sp>
    </p:spTree>
    <p:extLst>
      <p:ext uri="{BB962C8B-B14F-4D97-AF65-F5344CB8AC3E}">
        <p14:creationId xmlns:p14="http://schemas.microsoft.com/office/powerpoint/2010/main" val="347216241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B5F712-C481-861C-CC53-F8F513BDBCE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27C15B-3D85-22F7-EC84-99AF5697A559}"/>
              </a:ext>
            </a:extLst>
          </p:cNvPr>
          <p:cNvSpPr>
            <a:spLocks noGrp="1"/>
          </p:cNvSpPr>
          <p:nvPr>
            <p:ph type="sldNum" sz="quarter" idx="12"/>
          </p:nvPr>
        </p:nvSpPr>
        <p:spPr/>
        <p:txBody>
          <a:bodyPr/>
          <a:lstStyle/>
          <a:p>
            <a:fld id="{4A777409-9C5A-4B07-8E32-19F22F7D558C}" type="slidenum">
              <a:rPr lang="en-IN" smtClean="0"/>
              <a:t>306</a:t>
            </a:fld>
            <a:endParaRPr lang="en-IN" dirty="0"/>
          </a:p>
        </p:txBody>
      </p:sp>
      <p:sp>
        <p:nvSpPr>
          <p:cNvPr id="5" name="TextBox 4">
            <a:extLst>
              <a:ext uri="{FF2B5EF4-FFF2-40B4-BE49-F238E27FC236}">
                <a16:creationId xmlns:a16="http://schemas.microsoft.com/office/drawing/2014/main" id="{BC8ED83F-2198-DB97-1C5B-B7A6EA47E251}"/>
              </a:ext>
            </a:extLst>
          </p:cNvPr>
          <p:cNvSpPr txBox="1"/>
          <p:nvPr/>
        </p:nvSpPr>
        <p:spPr>
          <a:xfrm>
            <a:off x="933252" y="559904"/>
            <a:ext cx="11642103" cy="5078313"/>
          </a:xfrm>
          <a:prstGeom prst="rect">
            <a:avLst/>
          </a:prstGeom>
          <a:noFill/>
        </p:spPr>
        <p:txBody>
          <a:bodyPr wrap="square">
            <a:spAutoFit/>
          </a:bodyPr>
          <a:lstStyle/>
          <a:p>
            <a:r>
              <a:rPr lang="en-IN" dirty="0"/>
              <a:t>@Override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Address other = (Address) </a:t>
            </a:r>
            <a:r>
              <a:rPr lang="en-IN" dirty="0" err="1"/>
              <a:t>obj</a:t>
            </a:r>
            <a:r>
              <a:rPr lang="en-IN" dirty="0"/>
              <a:t>;</a:t>
            </a:r>
          </a:p>
          <a:p>
            <a:r>
              <a:rPr lang="en-IN" dirty="0"/>
              <a:t>		if (</a:t>
            </a:r>
            <a:r>
              <a:rPr lang="en-IN" dirty="0" err="1"/>
              <a:t>this.getAddressId</a:t>
            </a:r>
            <a:r>
              <a:rPr lang="en-IN" dirty="0"/>
              <a:t>() == null) {</a:t>
            </a:r>
          </a:p>
          <a:p>
            <a:r>
              <a:rPr lang="en-IN" dirty="0"/>
              <a:t>			if (</a:t>
            </a:r>
            <a:r>
              <a:rPr lang="en-IN" dirty="0" err="1"/>
              <a:t>other.getAddressId</a:t>
            </a:r>
            <a:r>
              <a:rPr lang="en-IN" dirty="0"/>
              <a:t>() != null)</a:t>
            </a:r>
          </a:p>
          <a:p>
            <a:r>
              <a:rPr lang="en-IN" dirty="0"/>
              <a:t>				return false;</a:t>
            </a:r>
          </a:p>
          <a:p>
            <a:r>
              <a:rPr lang="en-IN" dirty="0"/>
              <a:t>		}else if (!</a:t>
            </a:r>
            <a:r>
              <a:rPr lang="en-IN" dirty="0" err="1"/>
              <a:t>this.getAddressId</a:t>
            </a:r>
            <a:r>
              <a:rPr lang="en-IN" dirty="0"/>
              <a:t>().equals(</a:t>
            </a:r>
            <a:r>
              <a:rPr lang="en-IN" dirty="0" err="1"/>
              <a:t>other.getAddressId</a:t>
            </a:r>
            <a:r>
              <a:rPr lang="en-IN" dirty="0"/>
              <a:t>()))</a:t>
            </a:r>
          </a:p>
          <a:p>
            <a:r>
              <a:rPr lang="en-IN" dirty="0"/>
              <a:t>			return false;</a:t>
            </a:r>
          </a:p>
          <a:p>
            <a:r>
              <a:rPr lang="en-IN" dirty="0"/>
              <a:t>		return true;</a:t>
            </a:r>
          </a:p>
          <a:p>
            <a:r>
              <a:rPr lang="en-IN" dirty="0"/>
              <a:t>	}</a:t>
            </a:r>
          </a:p>
          <a:p>
            <a:r>
              <a:rPr lang="en-IN" dirty="0"/>
              <a:t>	</a:t>
            </a:r>
          </a:p>
          <a:p>
            <a:r>
              <a:rPr lang="en-IN" dirty="0"/>
              <a:t>}</a:t>
            </a:r>
          </a:p>
        </p:txBody>
      </p:sp>
    </p:spTree>
    <p:extLst>
      <p:ext uri="{BB962C8B-B14F-4D97-AF65-F5344CB8AC3E}">
        <p14:creationId xmlns:p14="http://schemas.microsoft.com/office/powerpoint/2010/main" val="2938221112"/>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44F4AF-19DD-D092-D996-F91488F613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5899440-1047-F1A2-A962-A7B672E7096D}"/>
              </a:ext>
            </a:extLst>
          </p:cNvPr>
          <p:cNvSpPr>
            <a:spLocks noGrp="1"/>
          </p:cNvSpPr>
          <p:nvPr>
            <p:ph type="sldNum" sz="quarter" idx="12"/>
          </p:nvPr>
        </p:nvSpPr>
        <p:spPr/>
        <p:txBody>
          <a:bodyPr/>
          <a:lstStyle/>
          <a:p>
            <a:fld id="{4A777409-9C5A-4B07-8E32-19F22F7D558C}" type="slidenum">
              <a:rPr lang="en-IN" smtClean="0"/>
              <a:t>307</a:t>
            </a:fld>
            <a:endParaRPr lang="en-IN" dirty="0"/>
          </a:p>
        </p:txBody>
      </p:sp>
      <p:sp>
        <p:nvSpPr>
          <p:cNvPr id="5" name="TextBox 4">
            <a:extLst>
              <a:ext uri="{FF2B5EF4-FFF2-40B4-BE49-F238E27FC236}">
                <a16:creationId xmlns:a16="http://schemas.microsoft.com/office/drawing/2014/main" id="{0B0D4C6A-3B41-57FD-04B0-6D1D328AC4C3}"/>
              </a:ext>
            </a:extLst>
          </p:cNvPr>
          <p:cNvSpPr txBox="1"/>
          <p:nvPr/>
        </p:nvSpPr>
        <p:spPr>
          <a:xfrm>
            <a:off x="989028" y="628942"/>
            <a:ext cx="10191161"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3424D05-FB57-00FF-F9BA-F51B9FA2742B}"/>
              </a:ext>
            </a:extLst>
          </p:cNvPr>
          <p:cNvSpPr txBox="1"/>
          <p:nvPr/>
        </p:nvSpPr>
        <p:spPr>
          <a:xfrm>
            <a:off x="0" y="944526"/>
            <a:ext cx="11755225" cy="6186309"/>
          </a:xfrm>
          <a:prstGeom prst="rect">
            <a:avLst/>
          </a:prstGeom>
          <a:noFill/>
        </p:spPr>
        <p:txBody>
          <a:bodyPr wrap="square">
            <a:spAutoFit/>
          </a:bodyPr>
          <a:lstStyle/>
          <a:p>
            <a:r>
              <a:rPr lang="en-IN" dirty="0"/>
              <a:t>package </a:t>
            </a:r>
            <a:r>
              <a:rPr lang="en-IN" dirty="0" err="1"/>
              <a:t>com.hnd.entity</a:t>
            </a:r>
            <a:r>
              <a:rPr lang="en-IN" dirty="0"/>
              <a:t>;</a:t>
            </a:r>
          </a:p>
          <a:p>
            <a:r>
              <a:rPr lang="en-IN" dirty="0"/>
              <a:t>import </a:t>
            </a:r>
            <a:r>
              <a:rPr lang="en-IN" dirty="0" err="1"/>
              <a:t>java.time.LocalDate</a:t>
            </a:r>
            <a:r>
              <a:rPr lang="en-IN" dirty="0"/>
              <a:t>;</a:t>
            </a:r>
          </a:p>
          <a:p>
            <a:r>
              <a:rPr lang="en-IN" dirty="0"/>
              <a:t>import </a:t>
            </a:r>
            <a:r>
              <a:rPr lang="en-IN" dirty="0" err="1"/>
              <a:t>javax.persistence.CascadeType</a:t>
            </a:r>
            <a:r>
              <a:rPr lang="en-IN" dirty="0"/>
              <a:t>;</a:t>
            </a:r>
          </a:p>
          <a:p>
            <a:r>
              <a:rPr lang="en-IN" dirty="0"/>
              <a:t>import </a:t>
            </a:r>
            <a:r>
              <a:rPr lang="en-IN" dirty="0" err="1"/>
              <a:t>javax.persistence.Column</a:t>
            </a:r>
            <a:r>
              <a:rPr lang="en-IN" dirty="0"/>
              <a:t>;</a:t>
            </a:r>
          </a:p>
          <a:p>
            <a:r>
              <a:rPr lang="en-IN" dirty="0"/>
              <a:t>import </a:t>
            </a:r>
            <a:r>
              <a:rPr lang="en-IN" dirty="0" err="1"/>
              <a:t>javax.persistence.Entity</a:t>
            </a:r>
            <a:r>
              <a:rPr lang="en-IN" dirty="0"/>
              <a:t>;</a:t>
            </a:r>
          </a:p>
          <a:p>
            <a:r>
              <a:rPr lang="en-IN" dirty="0"/>
              <a:t>import </a:t>
            </a:r>
            <a:r>
              <a:rPr lang="en-IN" dirty="0" err="1"/>
              <a:t>javax.persistence.GeneratedValue</a:t>
            </a:r>
            <a:r>
              <a:rPr lang="en-IN" dirty="0"/>
              <a:t>;</a:t>
            </a:r>
          </a:p>
          <a:p>
            <a:r>
              <a:rPr lang="en-IN" dirty="0"/>
              <a:t>import </a:t>
            </a:r>
            <a:r>
              <a:rPr lang="en-IN" dirty="0" err="1"/>
              <a:t>javax.persistence.GenerationType</a:t>
            </a:r>
            <a:r>
              <a:rPr lang="en-IN" dirty="0"/>
              <a:t>;</a:t>
            </a:r>
          </a:p>
          <a:p>
            <a:r>
              <a:rPr lang="en-IN" dirty="0"/>
              <a:t>import </a:t>
            </a:r>
            <a:r>
              <a:rPr lang="en-IN" dirty="0" err="1"/>
              <a:t>javax.persistence.Id</a:t>
            </a:r>
            <a:r>
              <a:rPr lang="en-IN" dirty="0"/>
              <a:t>;</a:t>
            </a:r>
          </a:p>
          <a:p>
            <a:r>
              <a:rPr lang="en-IN" dirty="0"/>
              <a:t>import </a:t>
            </a:r>
            <a:r>
              <a:rPr lang="en-IN" dirty="0" err="1"/>
              <a:t>javax.persistence.JoinColumn</a:t>
            </a:r>
            <a:r>
              <a:rPr lang="en-IN" dirty="0"/>
              <a:t>;</a:t>
            </a:r>
          </a:p>
          <a:p>
            <a:r>
              <a:rPr lang="en-IN" dirty="0"/>
              <a:t>import </a:t>
            </a:r>
            <a:r>
              <a:rPr lang="en-IN" dirty="0" err="1"/>
              <a:t>javax.persistence.OneToOne</a:t>
            </a:r>
            <a:r>
              <a:rPr lang="en-IN" dirty="0"/>
              <a:t>;</a:t>
            </a:r>
          </a:p>
          <a:p>
            <a:r>
              <a:rPr lang="en-IN" dirty="0"/>
              <a:t>@Entity</a:t>
            </a:r>
          </a:p>
          <a:p>
            <a:r>
              <a:rPr lang="en-IN" dirty="0"/>
              <a:t>public class Customer {</a:t>
            </a:r>
          </a:p>
          <a:p>
            <a:r>
              <a:rPr lang="en-IN" dirty="0"/>
              <a:t>	@Id</a:t>
            </a:r>
          </a:p>
          <a:p>
            <a:r>
              <a:rPr lang="en-IN" dirty="0"/>
              <a:t>	@GeneratedValue(strategy = </a:t>
            </a:r>
            <a:r>
              <a:rPr lang="en-IN" dirty="0" err="1"/>
              <a:t>GenerationType.IDENTITY</a:t>
            </a:r>
            <a:r>
              <a:rPr lang="en-IN" dirty="0"/>
              <a:t>)</a:t>
            </a:r>
          </a:p>
          <a:p>
            <a:r>
              <a:rPr lang="en-IN" dirty="0"/>
              <a:t>	private Integer </a:t>
            </a:r>
            <a:r>
              <a:rPr lang="en-IN" dirty="0" err="1"/>
              <a:t>customerId</a:t>
            </a:r>
            <a:r>
              <a:rPr lang="en-IN" dirty="0"/>
              <a:t>;</a:t>
            </a:r>
          </a:p>
          <a:p>
            <a:r>
              <a:rPr lang="en-IN" dirty="0"/>
              <a:t>	@Column(name = "</a:t>
            </a:r>
            <a:r>
              <a:rPr lang="en-IN" dirty="0" err="1"/>
              <a:t>emailid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@OneToOne(cascade = </a:t>
            </a:r>
            <a:r>
              <a:rPr lang="en-IN" dirty="0" err="1"/>
              <a:t>CascadeType.ALL</a:t>
            </a:r>
            <a:r>
              <a:rPr lang="en-IN" dirty="0"/>
              <a:t>)</a:t>
            </a:r>
          </a:p>
          <a:p>
            <a:r>
              <a:rPr lang="en-IN" dirty="0"/>
              <a:t>	@JoinColumn(name = "</a:t>
            </a:r>
            <a:r>
              <a:rPr lang="en-IN" dirty="0" err="1"/>
              <a:t>address_id</a:t>
            </a:r>
            <a:r>
              <a:rPr lang="en-IN" dirty="0"/>
              <a:t>", unique = true)</a:t>
            </a:r>
          </a:p>
          <a:p>
            <a:r>
              <a:rPr lang="en-IN" dirty="0"/>
              <a:t>	</a:t>
            </a:r>
          </a:p>
        </p:txBody>
      </p:sp>
    </p:spTree>
    <p:extLst>
      <p:ext uri="{BB962C8B-B14F-4D97-AF65-F5344CB8AC3E}">
        <p14:creationId xmlns:p14="http://schemas.microsoft.com/office/powerpoint/2010/main" val="263689731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5BEF9E4-89B2-1410-1AB3-EAABFAB924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16CA33E-0EDC-2131-F55A-FEFCB87811E6}"/>
              </a:ext>
            </a:extLst>
          </p:cNvPr>
          <p:cNvSpPr>
            <a:spLocks noGrp="1"/>
          </p:cNvSpPr>
          <p:nvPr>
            <p:ph type="sldNum" sz="quarter" idx="12"/>
          </p:nvPr>
        </p:nvSpPr>
        <p:spPr/>
        <p:txBody>
          <a:bodyPr/>
          <a:lstStyle/>
          <a:p>
            <a:fld id="{4A777409-9C5A-4B07-8E32-19F22F7D558C}" type="slidenum">
              <a:rPr lang="en-IN" smtClean="0"/>
              <a:t>308</a:t>
            </a:fld>
            <a:endParaRPr lang="en-IN" dirty="0"/>
          </a:p>
        </p:txBody>
      </p:sp>
      <p:sp>
        <p:nvSpPr>
          <p:cNvPr id="5" name="TextBox 4">
            <a:extLst>
              <a:ext uri="{FF2B5EF4-FFF2-40B4-BE49-F238E27FC236}">
                <a16:creationId xmlns:a16="http://schemas.microsoft.com/office/drawing/2014/main" id="{42E1020A-CD64-D384-608E-0AD71FAA24BE}"/>
              </a:ext>
            </a:extLst>
          </p:cNvPr>
          <p:cNvSpPr txBox="1"/>
          <p:nvPr/>
        </p:nvSpPr>
        <p:spPr>
          <a:xfrm>
            <a:off x="838200" y="503597"/>
            <a:ext cx="12009749" cy="6463308"/>
          </a:xfrm>
          <a:prstGeom prst="rect">
            <a:avLst/>
          </a:prstGeom>
          <a:noFill/>
        </p:spPr>
        <p:txBody>
          <a:bodyPr wrap="square">
            <a:spAutoFit/>
          </a:bodyPr>
          <a:lstStyle/>
          <a:p>
            <a:r>
              <a:rPr lang="en-IN" dirty="0"/>
              <a:t>private Address </a:t>
            </a:r>
            <a:r>
              <a:rPr lang="en-IN" dirty="0" err="1"/>
              <a:t>address</a:t>
            </a:r>
            <a:r>
              <a:rPr lang="en-IN" dirty="0"/>
              <a:t>;</a:t>
            </a:r>
          </a:p>
          <a:p>
            <a:r>
              <a:rPr lang="en-IN" dirty="0"/>
              <a:t>	public Address </a:t>
            </a:r>
            <a:r>
              <a:rPr lang="en-IN" dirty="0" err="1"/>
              <a:t>getAddress</a:t>
            </a:r>
            <a:r>
              <a:rPr lang="en-IN" dirty="0"/>
              <a:t>() {</a:t>
            </a:r>
          </a:p>
          <a:p>
            <a:r>
              <a:rPr lang="en-IN" dirty="0"/>
              <a:t>		return address;</a:t>
            </a:r>
          </a:p>
          <a:p>
            <a:r>
              <a:rPr lang="en-IN" dirty="0"/>
              <a:t>	}</a:t>
            </a:r>
          </a:p>
          <a:p>
            <a:r>
              <a:rPr lang="en-IN" dirty="0"/>
              <a:t>	public void </a:t>
            </a:r>
            <a:r>
              <a:rPr lang="en-IN" dirty="0" err="1"/>
              <a:t>setAddress</a:t>
            </a:r>
            <a:r>
              <a:rPr lang="en-IN" dirty="0"/>
              <a:t>(Address address) {</a:t>
            </a:r>
          </a:p>
          <a:p>
            <a:r>
              <a:rPr lang="en-IN" dirty="0"/>
              <a:t>		</a:t>
            </a:r>
            <a:r>
              <a:rPr lang="en-IN" dirty="0" err="1"/>
              <a:t>this.address</a:t>
            </a:r>
            <a:r>
              <a:rPr lang="en-IN" dirty="0"/>
              <a:t> = address;</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a:t>
            </a:r>
          </a:p>
        </p:txBody>
      </p:sp>
    </p:spTree>
    <p:extLst>
      <p:ext uri="{BB962C8B-B14F-4D97-AF65-F5344CB8AC3E}">
        <p14:creationId xmlns:p14="http://schemas.microsoft.com/office/powerpoint/2010/main" val="2680991517"/>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6935D4-8888-987A-8611-7531369C4FA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7D50D93-81A9-B7EF-771B-9256C2FB82D9}"/>
              </a:ext>
            </a:extLst>
          </p:cNvPr>
          <p:cNvSpPr>
            <a:spLocks noGrp="1"/>
          </p:cNvSpPr>
          <p:nvPr>
            <p:ph type="sldNum" sz="quarter" idx="12"/>
          </p:nvPr>
        </p:nvSpPr>
        <p:spPr/>
        <p:txBody>
          <a:bodyPr/>
          <a:lstStyle/>
          <a:p>
            <a:fld id="{4A777409-9C5A-4B07-8E32-19F22F7D558C}" type="slidenum">
              <a:rPr lang="en-IN" smtClean="0"/>
              <a:t>309</a:t>
            </a:fld>
            <a:endParaRPr lang="en-IN" dirty="0"/>
          </a:p>
        </p:txBody>
      </p:sp>
      <p:sp>
        <p:nvSpPr>
          <p:cNvPr id="5" name="TextBox 4">
            <a:extLst>
              <a:ext uri="{FF2B5EF4-FFF2-40B4-BE49-F238E27FC236}">
                <a16:creationId xmlns:a16="http://schemas.microsoft.com/office/drawing/2014/main" id="{E0893F77-B45E-AC62-D6DC-668E4511518A}"/>
              </a:ext>
            </a:extLst>
          </p:cNvPr>
          <p:cNvSpPr txBox="1"/>
          <p:nvPr/>
        </p:nvSpPr>
        <p:spPr>
          <a:xfrm>
            <a:off x="933254" y="477447"/>
            <a:ext cx="11843208" cy="6555641"/>
          </a:xfrm>
          <a:prstGeom prst="rect">
            <a:avLst/>
          </a:prstGeom>
          <a:noFill/>
        </p:spPr>
        <p:txBody>
          <a:bodyPr wrap="square">
            <a:spAutoFit/>
          </a:bodyPr>
          <a:lstStyle/>
          <a:p>
            <a:r>
              <a:rPr lang="en-IN" sz="1400" dirty="0"/>
              <a:t>public void </a:t>
            </a:r>
            <a:r>
              <a:rPr lang="en-IN" sz="1400" dirty="0" err="1"/>
              <a:t>setName</a:t>
            </a:r>
            <a:r>
              <a:rPr lang="en-IN" sz="1400" dirty="0"/>
              <a:t>(String name) {</a:t>
            </a:r>
          </a:p>
          <a:p>
            <a:r>
              <a:rPr lang="en-IN" sz="1400" dirty="0"/>
              <a:t>		this.name = name;</a:t>
            </a:r>
          </a:p>
          <a:p>
            <a:r>
              <a:rPr lang="en-IN" sz="1400" dirty="0"/>
              <a:t>	}</a:t>
            </a:r>
          </a:p>
          <a:p>
            <a:r>
              <a:rPr lang="en-IN" sz="1400" dirty="0"/>
              <a:t>	public </a:t>
            </a:r>
            <a:r>
              <a:rPr lang="en-IN" sz="1400" dirty="0" err="1"/>
              <a:t>LocalDate</a:t>
            </a:r>
            <a:r>
              <a:rPr lang="en-IN" sz="1400" dirty="0"/>
              <a:t> </a:t>
            </a:r>
            <a:r>
              <a:rPr lang="en-IN" sz="1400" dirty="0" err="1"/>
              <a:t>getDateOfBirth</a:t>
            </a:r>
            <a:r>
              <a:rPr lang="en-IN" sz="1400" dirty="0"/>
              <a:t>() {</a:t>
            </a:r>
          </a:p>
          <a:p>
            <a:r>
              <a:rPr lang="en-IN" sz="1400" dirty="0"/>
              <a:t>		return </a:t>
            </a:r>
            <a:r>
              <a:rPr lang="en-IN" sz="1400" dirty="0" err="1"/>
              <a:t>dateOfBirth</a:t>
            </a:r>
            <a:r>
              <a:rPr lang="en-IN" sz="1400" dirty="0"/>
              <a:t>;</a:t>
            </a:r>
          </a:p>
          <a:p>
            <a:r>
              <a:rPr lang="en-IN" sz="1400" dirty="0"/>
              <a:t>	}</a:t>
            </a:r>
          </a:p>
          <a:p>
            <a:r>
              <a:rPr lang="en-IN" sz="1400" dirty="0"/>
              <a:t>	public void </a:t>
            </a:r>
            <a:r>
              <a:rPr lang="en-IN" sz="1400" dirty="0" err="1"/>
              <a:t>setDateOfBirth</a:t>
            </a:r>
            <a:r>
              <a:rPr lang="en-IN" sz="1400" dirty="0"/>
              <a:t>(</a:t>
            </a:r>
            <a:r>
              <a:rPr lang="en-IN" sz="1400" dirty="0" err="1"/>
              <a:t>LocalDate</a:t>
            </a:r>
            <a:r>
              <a:rPr lang="en-IN" sz="1400" dirty="0"/>
              <a:t> </a:t>
            </a:r>
            <a:r>
              <a:rPr lang="en-IN" sz="1400" dirty="0" err="1"/>
              <a:t>dateOfBirth</a:t>
            </a:r>
            <a:r>
              <a:rPr lang="en-IN" sz="1400" dirty="0"/>
              <a:t>) {</a:t>
            </a:r>
          </a:p>
          <a:p>
            <a:r>
              <a:rPr lang="en-IN" sz="1400" dirty="0"/>
              <a:t>		</a:t>
            </a:r>
            <a:r>
              <a:rPr lang="en-IN" sz="1400" dirty="0" err="1"/>
              <a:t>this.dateOfBirth</a:t>
            </a:r>
            <a:r>
              <a:rPr lang="en-IN" sz="1400" dirty="0"/>
              <a:t> = </a:t>
            </a:r>
            <a:r>
              <a:rPr lang="en-IN" sz="1400" dirty="0" err="1"/>
              <a:t>dateOfBirth</a:t>
            </a:r>
            <a:r>
              <a:rPr lang="en-IN" sz="1400" dirty="0"/>
              <a:t>;</a:t>
            </a:r>
          </a:p>
          <a:p>
            <a:r>
              <a:rPr lang="en-IN" sz="1400" dirty="0"/>
              <a:t>	}</a:t>
            </a:r>
          </a:p>
          <a:p>
            <a:r>
              <a:rPr lang="en-IN" sz="1400" dirty="0"/>
              <a:t>	@Override</a:t>
            </a:r>
          </a:p>
          <a:p>
            <a:r>
              <a:rPr lang="en-IN" sz="1400" dirty="0"/>
              <a:t>	public int </a:t>
            </a:r>
            <a:r>
              <a:rPr lang="en-IN" sz="1400" dirty="0" err="1"/>
              <a:t>hashCode</a:t>
            </a:r>
            <a:r>
              <a:rPr lang="en-IN" sz="1400" dirty="0"/>
              <a:t>() {</a:t>
            </a:r>
          </a:p>
          <a:p>
            <a:r>
              <a:rPr lang="en-IN" sz="1400" dirty="0"/>
              <a:t>		return 31;</a:t>
            </a:r>
          </a:p>
          <a:p>
            <a:r>
              <a:rPr lang="en-IN" sz="1400" dirty="0"/>
              <a:t>	}</a:t>
            </a:r>
          </a:p>
          <a:p>
            <a:r>
              <a:rPr lang="en-IN" sz="1400" dirty="0"/>
              <a:t>	@Override</a:t>
            </a:r>
          </a:p>
          <a:p>
            <a:r>
              <a:rPr lang="en-IN" sz="1400" dirty="0"/>
              <a:t>	public </a:t>
            </a:r>
            <a:r>
              <a:rPr lang="en-IN" sz="1400" dirty="0" err="1"/>
              <a:t>boolean</a:t>
            </a:r>
            <a:r>
              <a:rPr lang="en-IN" sz="1400" dirty="0"/>
              <a:t> equals(Object </a:t>
            </a:r>
            <a:r>
              <a:rPr lang="en-IN" sz="1400" dirty="0" err="1"/>
              <a:t>obj</a:t>
            </a:r>
            <a:r>
              <a:rPr lang="en-IN" sz="1400" dirty="0"/>
              <a:t>) {</a:t>
            </a:r>
          </a:p>
          <a:p>
            <a:r>
              <a:rPr lang="en-IN" sz="1400" dirty="0"/>
              <a:t>		if (this == </a:t>
            </a:r>
            <a:r>
              <a:rPr lang="en-IN" sz="1400" dirty="0" err="1"/>
              <a:t>obj</a:t>
            </a:r>
            <a:r>
              <a:rPr lang="en-IN" sz="1400" dirty="0"/>
              <a:t>)</a:t>
            </a:r>
          </a:p>
          <a:p>
            <a:r>
              <a:rPr lang="en-IN" sz="1400" dirty="0"/>
              <a:t>			return true;</a:t>
            </a:r>
          </a:p>
          <a:p>
            <a:r>
              <a:rPr lang="en-IN" sz="1400" dirty="0"/>
              <a:t>		if (</a:t>
            </a:r>
            <a:r>
              <a:rPr lang="en-IN" sz="1400" dirty="0" err="1"/>
              <a:t>obj</a:t>
            </a:r>
            <a:r>
              <a:rPr lang="en-IN" sz="1400" dirty="0"/>
              <a:t> == null)</a:t>
            </a:r>
          </a:p>
          <a:p>
            <a:r>
              <a:rPr lang="en-IN" sz="1400" dirty="0"/>
              <a:t>			return false;</a:t>
            </a:r>
          </a:p>
          <a:p>
            <a:r>
              <a:rPr lang="en-IN" sz="1400" dirty="0"/>
              <a:t>		if (</a:t>
            </a:r>
            <a:r>
              <a:rPr lang="en-IN" sz="1400" dirty="0" err="1"/>
              <a:t>getClass</a:t>
            </a:r>
            <a:r>
              <a:rPr lang="en-IN" sz="1400" dirty="0"/>
              <a:t>() != </a:t>
            </a:r>
            <a:r>
              <a:rPr lang="en-IN" sz="1400" dirty="0" err="1"/>
              <a:t>obj.getClass</a:t>
            </a:r>
            <a:r>
              <a:rPr lang="en-IN" sz="1400" dirty="0"/>
              <a:t>())</a:t>
            </a:r>
          </a:p>
          <a:p>
            <a:r>
              <a:rPr lang="en-IN" sz="1400" dirty="0"/>
              <a:t>			return false;</a:t>
            </a:r>
          </a:p>
          <a:p>
            <a:r>
              <a:rPr lang="en-IN" sz="1400" dirty="0"/>
              <a:t>		Customer other = (Customer) </a:t>
            </a:r>
            <a:r>
              <a:rPr lang="en-IN" sz="1400" dirty="0" err="1"/>
              <a:t>obj</a:t>
            </a:r>
            <a:r>
              <a:rPr lang="en-IN" sz="1400" dirty="0"/>
              <a:t>;</a:t>
            </a:r>
          </a:p>
          <a:p>
            <a:r>
              <a:rPr lang="en-IN" sz="1400" dirty="0"/>
              <a:t>		if (</a:t>
            </a:r>
            <a:r>
              <a:rPr lang="en-IN" sz="1400" dirty="0" err="1"/>
              <a:t>this.getCustomerId</a:t>
            </a:r>
            <a:r>
              <a:rPr lang="en-IN" sz="1400" dirty="0"/>
              <a:t>() == null) {</a:t>
            </a:r>
          </a:p>
          <a:p>
            <a:r>
              <a:rPr lang="en-IN" sz="1400" dirty="0"/>
              <a:t>			if (</a:t>
            </a:r>
            <a:r>
              <a:rPr lang="en-IN" sz="1400" dirty="0" err="1"/>
              <a:t>other.getCustomerId</a:t>
            </a:r>
            <a:r>
              <a:rPr lang="en-IN" sz="1400" dirty="0"/>
              <a:t>() != null)</a:t>
            </a:r>
          </a:p>
          <a:p>
            <a:r>
              <a:rPr lang="en-IN" sz="1400" dirty="0"/>
              <a:t>				return false;</a:t>
            </a:r>
          </a:p>
          <a:p>
            <a:r>
              <a:rPr lang="en-IN" sz="1400" dirty="0"/>
              <a:t>		} else if (!</a:t>
            </a:r>
            <a:r>
              <a:rPr lang="en-IN" sz="1400" dirty="0" err="1"/>
              <a:t>this.getCustomerId</a:t>
            </a:r>
            <a:r>
              <a:rPr lang="en-IN" sz="1400" dirty="0"/>
              <a:t>().equals(</a:t>
            </a:r>
            <a:r>
              <a:rPr lang="en-IN" sz="1400" dirty="0" err="1"/>
              <a:t>other.getCustomerId</a:t>
            </a:r>
            <a:r>
              <a:rPr lang="en-IN" sz="1400" dirty="0"/>
              <a:t>()))</a:t>
            </a:r>
          </a:p>
          <a:p>
            <a:r>
              <a:rPr lang="en-IN" sz="1400" dirty="0"/>
              <a:t>			return false;</a:t>
            </a:r>
          </a:p>
          <a:p>
            <a:r>
              <a:rPr lang="en-IN" sz="1400" dirty="0"/>
              <a:t>		return true;</a:t>
            </a:r>
          </a:p>
          <a:p>
            <a:r>
              <a:rPr lang="en-IN" sz="1400" dirty="0"/>
              <a:t>	}</a:t>
            </a:r>
          </a:p>
          <a:p>
            <a:r>
              <a:rPr lang="en-IN" sz="1400" dirty="0"/>
              <a:t>}</a:t>
            </a:r>
          </a:p>
        </p:txBody>
      </p:sp>
    </p:spTree>
    <p:extLst>
      <p:ext uri="{BB962C8B-B14F-4D97-AF65-F5344CB8AC3E}">
        <p14:creationId xmlns:p14="http://schemas.microsoft.com/office/powerpoint/2010/main" val="362444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01251A-8C0F-8E92-0264-30B3C6D1CF6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F4CD79-7B82-4EE1-97A1-F99BD5943EC7}"/>
              </a:ext>
            </a:extLst>
          </p:cNvPr>
          <p:cNvSpPr>
            <a:spLocks noGrp="1"/>
          </p:cNvSpPr>
          <p:nvPr>
            <p:ph type="sldNum" sz="quarter" idx="12"/>
          </p:nvPr>
        </p:nvSpPr>
        <p:spPr/>
        <p:txBody>
          <a:bodyPr/>
          <a:lstStyle/>
          <a:p>
            <a:fld id="{4A777409-9C5A-4B07-8E32-19F22F7D558C}" type="slidenum">
              <a:rPr lang="en-IN" smtClean="0"/>
              <a:t>31</a:t>
            </a:fld>
            <a:endParaRPr lang="en-IN" dirty="0"/>
          </a:p>
        </p:txBody>
      </p:sp>
      <p:sp>
        <p:nvSpPr>
          <p:cNvPr id="5" name="TextBox 4">
            <a:extLst>
              <a:ext uri="{FF2B5EF4-FFF2-40B4-BE49-F238E27FC236}">
                <a16:creationId xmlns:a16="http://schemas.microsoft.com/office/drawing/2014/main" id="{1E8E75C0-2F3B-568E-E9A9-45C72F93E105}"/>
              </a:ext>
            </a:extLst>
          </p:cNvPr>
          <p:cNvSpPr txBox="1"/>
          <p:nvPr/>
        </p:nvSpPr>
        <p:spPr>
          <a:xfrm>
            <a:off x="1079369" y="694209"/>
            <a:ext cx="10072540" cy="1477328"/>
          </a:xfrm>
          <a:prstGeom prst="rect">
            <a:avLst/>
          </a:prstGeom>
          <a:noFill/>
        </p:spPr>
        <p:txBody>
          <a:bodyPr wrap="square">
            <a:spAutoFit/>
          </a:bodyPr>
          <a:lstStyle/>
          <a:p>
            <a:r>
              <a:rPr lang="en-IN" dirty="0"/>
              <a:t>&lt;dependency&gt;</a:t>
            </a:r>
          </a:p>
          <a:p>
            <a:r>
              <a:rPr lang="en-IN" dirty="0"/>
              <a:t>	&lt;</a:t>
            </a:r>
            <a:r>
              <a:rPr lang="en-IN" dirty="0" err="1"/>
              <a:t>groupId</a:t>
            </a:r>
            <a:r>
              <a:rPr lang="en-IN" dirty="0"/>
              <a:t>&gt;</a:t>
            </a:r>
            <a:r>
              <a:rPr lang="en-IN" dirty="0" err="1"/>
              <a:t>com.oracle.ojdbc</a:t>
            </a:r>
            <a:r>
              <a:rPr lang="en-IN" dirty="0"/>
              <a:t>&lt;/</a:t>
            </a:r>
            <a:r>
              <a:rPr lang="en-IN" dirty="0" err="1"/>
              <a:t>groupId</a:t>
            </a:r>
            <a:r>
              <a:rPr lang="en-IN" dirty="0"/>
              <a:t>&gt;</a:t>
            </a:r>
          </a:p>
          <a:p>
            <a:r>
              <a:rPr lang="en-IN" dirty="0"/>
              <a:t>	&lt;</a:t>
            </a:r>
            <a:r>
              <a:rPr lang="en-IN" dirty="0" err="1"/>
              <a:t>artifactId</a:t>
            </a:r>
            <a:r>
              <a:rPr lang="en-IN" dirty="0"/>
              <a:t>&gt;ojdbc8&lt;/</a:t>
            </a:r>
            <a:r>
              <a:rPr lang="en-IN" dirty="0" err="1"/>
              <a:t>artifactId</a:t>
            </a:r>
            <a:r>
              <a:rPr lang="en-IN" dirty="0"/>
              <a:t>&gt;</a:t>
            </a:r>
          </a:p>
          <a:p>
            <a:r>
              <a:rPr lang="en-IN" dirty="0"/>
              <a:t>	&lt;version&gt;19.3.0.0&lt;/version&gt;</a:t>
            </a:r>
          </a:p>
          <a:p>
            <a:r>
              <a:rPr lang="en-IN" dirty="0"/>
              <a:t>&lt;/dependency&gt;</a:t>
            </a:r>
          </a:p>
        </p:txBody>
      </p:sp>
      <p:sp>
        <p:nvSpPr>
          <p:cNvPr id="7" name="TextBox 6">
            <a:extLst>
              <a:ext uri="{FF2B5EF4-FFF2-40B4-BE49-F238E27FC236}">
                <a16:creationId xmlns:a16="http://schemas.microsoft.com/office/drawing/2014/main" id="{C7A1F43F-F800-389D-7B81-F8E78D985EC7}"/>
              </a:ext>
            </a:extLst>
          </p:cNvPr>
          <p:cNvSpPr txBox="1"/>
          <p:nvPr/>
        </p:nvSpPr>
        <p:spPr>
          <a:xfrm>
            <a:off x="230956" y="2306912"/>
            <a:ext cx="11561976" cy="707886"/>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Open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 and add following properties for MySQL and JPA:</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3026A35-7631-C8D6-BF96-D6C1896070A8}"/>
              </a:ext>
            </a:extLst>
          </p:cNvPr>
          <p:cNvSpPr txBox="1"/>
          <p:nvPr/>
        </p:nvSpPr>
        <p:spPr>
          <a:xfrm>
            <a:off x="1079369" y="3217029"/>
            <a:ext cx="10543880"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Tree>
    <p:extLst>
      <p:ext uri="{BB962C8B-B14F-4D97-AF65-F5344CB8AC3E}">
        <p14:creationId xmlns:p14="http://schemas.microsoft.com/office/powerpoint/2010/main" val="4232012441"/>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A5D252-9307-DA2A-2D98-6086B5E160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E8EF40E-B405-9BA3-0A5F-AFBCA8D29F0C}"/>
              </a:ext>
            </a:extLst>
          </p:cNvPr>
          <p:cNvSpPr>
            <a:spLocks noGrp="1"/>
          </p:cNvSpPr>
          <p:nvPr>
            <p:ph type="sldNum" sz="quarter" idx="12"/>
          </p:nvPr>
        </p:nvSpPr>
        <p:spPr/>
        <p:txBody>
          <a:bodyPr/>
          <a:lstStyle/>
          <a:p>
            <a:fld id="{4A777409-9C5A-4B07-8E32-19F22F7D558C}" type="slidenum">
              <a:rPr lang="en-IN" smtClean="0"/>
              <a:t>310</a:t>
            </a:fld>
            <a:endParaRPr lang="en-IN" dirty="0"/>
          </a:p>
        </p:txBody>
      </p:sp>
      <p:sp>
        <p:nvSpPr>
          <p:cNvPr id="5" name="TextBox 4">
            <a:extLst>
              <a:ext uri="{FF2B5EF4-FFF2-40B4-BE49-F238E27FC236}">
                <a16:creationId xmlns:a16="http://schemas.microsoft.com/office/drawing/2014/main" id="{AF23D7DE-912C-B076-BF3C-BDF789A30B65}"/>
              </a:ext>
            </a:extLst>
          </p:cNvPr>
          <p:cNvSpPr txBox="1"/>
          <p:nvPr/>
        </p:nvSpPr>
        <p:spPr>
          <a:xfrm>
            <a:off x="909686" y="562953"/>
            <a:ext cx="10270504" cy="400110"/>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2651FBA-3702-F4B0-4A7B-DE4FDC6EE68E}"/>
              </a:ext>
            </a:extLst>
          </p:cNvPr>
          <p:cNvSpPr txBox="1"/>
          <p:nvPr/>
        </p:nvSpPr>
        <p:spPr>
          <a:xfrm>
            <a:off x="230956" y="1039381"/>
            <a:ext cx="11122844" cy="2031325"/>
          </a:xfrm>
          <a:prstGeom prst="rect">
            <a:avLst/>
          </a:prstGeom>
          <a:noFill/>
        </p:spPr>
        <p:txBody>
          <a:bodyPr wrap="square">
            <a:spAutoFit/>
          </a:bodyPr>
          <a:lstStyle/>
          <a:p>
            <a:r>
              <a:rPr lang="en-IN" dirty="0"/>
              <a:t>package </a:t>
            </a:r>
            <a:r>
              <a:rPr lang="en-IN" dirty="0" err="1"/>
              <a:t>com.hnd.exception</a:t>
            </a:r>
            <a:r>
              <a:rPr lang="en-IN" dirty="0"/>
              <a:t>;</a:t>
            </a:r>
          </a:p>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DA46FB56-F113-4168-9A06-C4566C24E903}"/>
              </a:ext>
            </a:extLst>
          </p:cNvPr>
          <p:cNvSpPr txBox="1"/>
          <p:nvPr/>
        </p:nvSpPr>
        <p:spPr>
          <a:xfrm>
            <a:off x="909686" y="3249593"/>
            <a:ext cx="10836112" cy="400110"/>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6CAFE38-AD45-D0F9-3BB8-63A16D01665A}"/>
              </a:ext>
            </a:extLst>
          </p:cNvPr>
          <p:cNvSpPr txBox="1"/>
          <p:nvPr/>
        </p:nvSpPr>
        <p:spPr>
          <a:xfrm>
            <a:off x="230956" y="3649703"/>
            <a:ext cx="12126012" cy="3323987"/>
          </a:xfrm>
          <a:prstGeom prst="rect">
            <a:avLst/>
          </a:prstGeom>
          <a:noFill/>
        </p:spPr>
        <p:txBody>
          <a:bodyPr wrap="square">
            <a:spAutoFit/>
          </a:bodyPr>
          <a:lstStyle/>
          <a:p>
            <a:r>
              <a:rPr lang="en-IN" sz="1400" dirty="0"/>
              <a:t>package </a:t>
            </a:r>
            <a:r>
              <a:rPr lang="en-IN" sz="1400" dirty="0" err="1"/>
              <a:t>com.hnd.utility</a:t>
            </a:r>
            <a:r>
              <a:rPr lang="en-IN" sz="1400" dirty="0"/>
              <a:t>;</a:t>
            </a:r>
          </a:p>
          <a:p>
            <a:r>
              <a:rPr lang="en-IN" sz="1400" dirty="0"/>
              <a:t>import </a:t>
            </a:r>
            <a:r>
              <a:rPr lang="en-IN" sz="1400" dirty="0" err="1"/>
              <a:t>org.aspectj.lang.annotation.AfterThrowing</a:t>
            </a:r>
            <a:r>
              <a:rPr lang="en-IN" sz="1400" dirty="0"/>
              <a:t>;</a:t>
            </a:r>
          </a:p>
          <a:p>
            <a:r>
              <a:rPr lang="en-IN" sz="1400" dirty="0"/>
              <a:t>import </a:t>
            </a:r>
            <a:r>
              <a:rPr lang="en-IN" sz="1400" dirty="0" err="1"/>
              <a:t>org.aspectj.lang.annotation.Aspect</a:t>
            </a:r>
            <a:r>
              <a:rPr lang="en-IN" sz="1400" dirty="0"/>
              <a:t>;</a:t>
            </a:r>
          </a:p>
          <a:p>
            <a:r>
              <a:rPr lang="en-IN" sz="1400" dirty="0"/>
              <a:t>import </a:t>
            </a:r>
            <a:r>
              <a:rPr lang="en-IN" sz="1400" dirty="0" err="1"/>
              <a:t>org.springframework.stereotype.Component</a:t>
            </a:r>
            <a:r>
              <a:rPr lang="en-IN" sz="1400" dirty="0"/>
              <a:t>;</a:t>
            </a:r>
          </a:p>
          <a:p>
            <a:r>
              <a:rPr lang="en-IN" sz="1400" dirty="0"/>
              <a:t>import </a:t>
            </a:r>
            <a:r>
              <a:rPr lang="en-IN" sz="1400" dirty="0" err="1"/>
              <a:t>org.apache.commons.logging.Log</a:t>
            </a:r>
            <a:r>
              <a:rPr lang="en-IN" sz="1400" dirty="0"/>
              <a:t>;</a:t>
            </a:r>
          </a:p>
          <a:p>
            <a:r>
              <a:rPr lang="en-IN" sz="1400" dirty="0"/>
              <a:t>import </a:t>
            </a:r>
            <a:r>
              <a:rPr lang="en-IN" sz="1400" dirty="0" err="1"/>
              <a:t>org.apache.commons.logging.LogFactory</a:t>
            </a:r>
            <a:r>
              <a:rPr lang="en-IN" sz="1400" dirty="0"/>
              <a:t>;</a:t>
            </a:r>
          </a:p>
          <a:p>
            <a:r>
              <a:rPr lang="en-IN" sz="1400" dirty="0"/>
              <a:t>@Component</a:t>
            </a:r>
          </a:p>
          <a:p>
            <a:r>
              <a:rPr lang="en-IN" sz="1400" dirty="0"/>
              <a:t>@Aspect</a:t>
            </a:r>
          </a:p>
          <a:p>
            <a:r>
              <a:rPr lang="en-IN" sz="1400" dirty="0"/>
              <a:t>public class </a:t>
            </a:r>
            <a:r>
              <a:rPr lang="en-IN" sz="1400" dirty="0" err="1"/>
              <a:t>LoggingAspect</a:t>
            </a:r>
            <a:r>
              <a:rPr lang="en-IN" sz="1400" dirty="0"/>
              <a:t> {</a:t>
            </a:r>
          </a:p>
          <a:p>
            <a:r>
              <a:rPr lang="en-IN" sz="1400" dirty="0"/>
              <a:t>	public static final Log LOGGER = </a:t>
            </a:r>
            <a:r>
              <a:rPr lang="en-IN" sz="1400" dirty="0" err="1"/>
              <a:t>LogFactory.getLog</a:t>
            </a:r>
            <a:r>
              <a:rPr lang="en-IN" sz="1400" dirty="0"/>
              <a:t>(</a:t>
            </a:r>
            <a:r>
              <a:rPr lang="en-IN" sz="1400" dirty="0" err="1"/>
              <a:t>LoggingAspect.class</a:t>
            </a:r>
            <a:r>
              <a:rPr lang="en-IN" sz="1400" dirty="0"/>
              <a:t>);</a:t>
            </a:r>
          </a:p>
          <a:p>
            <a:r>
              <a:rPr lang="en-IN" sz="1400" dirty="0"/>
              <a:t>	@AfterThrowing(pointcut = "execution(* </a:t>
            </a:r>
            <a:r>
              <a:rPr lang="en-IN" sz="1400" dirty="0" err="1"/>
              <a:t>com.hnd.service</a:t>
            </a:r>
            <a:r>
              <a:rPr lang="en-IN" sz="1400" dirty="0"/>
              <a:t>.*</a:t>
            </a:r>
            <a:r>
              <a:rPr lang="en-IN" sz="1400" dirty="0" err="1"/>
              <a:t>Impl</a:t>
            </a:r>
            <a:r>
              <a:rPr lang="en-IN" sz="1400" dirty="0"/>
              <a:t>.*(..))", throwing = "exception")</a:t>
            </a:r>
          </a:p>
          <a:p>
            <a:r>
              <a:rPr lang="en-IN" sz="1400" dirty="0"/>
              <a:t>	public void </a:t>
            </a:r>
            <a:r>
              <a:rPr lang="en-IN" sz="1400" dirty="0" err="1"/>
              <a:t>logServiceException</a:t>
            </a:r>
            <a:r>
              <a:rPr lang="en-IN" sz="1400" dirty="0"/>
              <a:t>(Exception exception) {</a:t>
            </a:r>
          </a:p>
          <a:p>
            <a:r>
              <a:rPr lang="en-IN" sz="1400" dirty="0"/>
              <a:t>		</a:t>
            </a:r>
            <a:r>
              <a:rPr lang="en-IN" sz="1400" dirty="0" err="1"/>
              <a:t>LOGGER.error</a:t>
            </a:r>
            <a:r>
              <a:rPr lang="en-IN" sz="1400" dirty="0"/>
              <a:t>(</a:t>
            </a:r>
            <a:r>
              <a:rPr lang="en-IN" sz="1400" dirty="0" err="1"/>
              <a:t>exception.getMessage</a:t>
            </a:r>
            <a:r>
              <a:rPr lang="en-IN" sz="1400" dirty="0"/>
              <a:t>(), exception);</a:t>
            </a:r>
          </a:p>
          <a:p>
            <a:r>
              <a:rPr lang="en-IN" sz="1400" dirty="0"/>
              <a:t>	}</a:t>
            </a:r>
          </a:p>
          <a:p>
            <a:r>
              <a:rPr lang="en-IN" sz="1400" dirty="0"/>
              <a:t>}</a:t>
            </a:r>
          </a:p>
        </p:txBody>
      </p:sp>
    </p:spTree>
    <p:extLst>
      <p:ext uri="{BB962C8B-B14F-4D97-AF65-F5344CB8AC3E}">
        <p14:creationId xmlns:p14="http://schemas.microsoft.com/office/powerpoint/2010/main" val="3819580218"/>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3762055-FEEF-39F6-639B-F811E9E2874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AE51AEA-14EE-5527-5BE4-B981B0C94564}"/>
              </a:ext>
            </a:extLst>
          </p:cNvPr>
          <p:cNvSpPr>
            <a:spLocks noGrp="1"/>
          </p:cNvSpPr>
          <p:nvPr>
            <p:ph type="sldNum" sz="quarter" idx="12"/>
          </p:nvPr>
        </p:nvSpPr>
        <p:spPr/>
        <p:txBody>
          <a:bodyPr/>
          <a:lstStyle/>
          <a:p>
            <a:fld id="{4A777409-9C5A-4B07-8E32-19F22F7D558C}" type="slidenum">
              <a:rPr lang="en-IN" smtClean="0"/>
              <a:t>311</a:t>
            </a:fld>
            <a:endParaRPr lang="en-IN" dirty="0"/>
          </a:p>
        </p:txBody>
      </p:sp>
      <p:sp>
        <p:nvSpPr>
          <p:cNvPr id="5" name="TextBox 4">
            <a:extLst>
              <a:ext uri="{FF2B5EF4-FFF2-40B4-BE49-F238E27FC236}">
                <a16:creationId xmlns:a16="http://schemas.microsoft.com/office/drawing/2014/main" id="{6F36485D-1751-CA14-6063-6FDCE65A3269}"/>
              </a:ext>
            </a:extLst>
          </p:cNvPr>
          <p:cNvSpPr txBox="1"/>
          <p:nvPr/>
        </p:nvSpPr>
        <p:spPr>
          <a:xfrm>
            <a:off x="989028" y="591235"/>
            <a:ext cx="10364771" cy="400110"/>
          </a:xfrm>
          <a:prstGeom prst="rect">
            <a:avLst/>
          </a:prstGeom>
          <a:noFill/>
        </p:spPr>
        <p:txBody>
          <a:bodyPr wrap="square">
            <a:spAutoFit/>
          </a:bodyPr>
          <a:lstStyle/>
          <a:p>
            <a:r>
              <a:rPr lang="en-US" sz="2000" b="1" dirty="0">
                <a:solidFill>
                  <a:schemeClr val="tx1">
                    <a:lumMod val="65000"/>
                    <a:lumOff val="35000"/>
                  </a:schemeClr>
                </a:solidFill>
              </a:rPr>
              <a:t>Step 10: </a:t>
            </a:r>
            <a:r>
              <a:rPr lang="en-US" sz="2000" dirty="0">
                <a:solidFill>
                  <a:schemeClr val="tx1">
                    <a:lumMod val="65000"/>
                    <a:lumOff val="35000"/>
                  </a:schemeClr>
                </a:solidFill>
              </a:rPr>
              <a:t>Create the following repository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22378BD-4A73-7649-4B5A-2D2E7869C815}"/>
              </a:ext>
            </a:extLst>
          </p:cNvPr>
          <p:cNvSpPr txBox="1"/>
          <p:nvPr/>
        </p:nvSpPr>
        <p:spPr>
          <a:xfrm>
            <a:off x="353504" y="968122"/>
            <a:ext cx="11232038"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org.springframework.data.repository.CrudRepository</a:t>
            </a:r>
            <a:r>
              <a:rPr lang="en-IN" dirty="0"/>
              <a:t>;</a:t>
            </a:r>
          </a:p>
          <a:p>
            <a:r>
              <a:rPr lang="en-IN" dirty="0"/>
              <a:t>import </a:t>
            </a:r>
            <a:r>
              <a:rPr lang="en-IN" dirty="0" err="1"/>
              <a:t>com.hnd.entity.Customer</a:t>
            </a:r>
            <a:r>
              <a:rPr lang="en-IN" dirty="0"/>
              <a:t>;</a:t>
            </a:r>
          </a:p>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a:t>
            </a:r>
          </a:p>
        </p:txBody>
      </p:sp>
      <p:sp>
        <p:nvSpPr>
          <p:cNvPr id="9" name="TextBox 8">
            <a:extLst>
              <a:ext uri="{FF2B5EF4-FFF2-40B4-BE49-F238E27FC236}">
                <a16:creationId xmlns:a16="http://schemas.microsoft.com/office/drawing/2014/main" id="{F2A3C7E7-D445-C325-3B53-657C7116D273}"/>
              </a:ext>
            </a:extLst>
          </p:cNvPr>
          <p:cNvSpPr txBox="1"/>
          <p:nvPr/>
        </p:nvSpPr>
        <p:spPr>
          <a:xfrm>
            <a:off x="989028" y="2726039"/>
            <a:ext cx="10690782" cy="400110"/>
          </a:xfrm>
          <a:prstGeom prst="rect">
            <a:avLst/>
          </a:prstGeom>
          <a:noFill/>
        </p:spPr>
        <p:txBody>
          <a:bodyPr wrap="square">
            <a:spAutoFit/>
          </a:bodyPr>
          <a:lstStyle/>
          <a:p>
            <a:r>
              <a:rPr lang="en-US" sz="2000" b="1" dirty="0">
                <a:solidFill>
                  <a:schemeClr val="tx1">
                    <a:lumMod val="65000"/>
                    <a:lumOff val="35000"/>
                  </a:schemeClr>
                </a:solidFill>
              </a:rPr>
              <a:t>Step 11: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property:</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BFE22D2-CB68-683D-7368-48B870B1FEAD}"/>
              </a:ext>
            </a:extLst>
          </p:cNvPr>
          <p:cNvSpPr txBox="1"/>
          <p:nvPr/>
        </p:nvSpPr>
        <p:spPr>
          <a:xfrm>
            <a:off x="353504" y="3408686"/>
            <a:ext cx="11392293" cy="369332"/>
          </a:xfrm>
          <a:prstGeom prst="rect">
            <a:avLst/>
          </a:prstGeom>
          <a:noFill/>
        </p:spPr>
        <p:txBody>
          <a:bodyPr wrap="square">
            <a:spAutoFit/>
          </a:bodyPr>
          <a:lstStyle/>
          <a:p>
            <a:r>
              <a:rPr lang="en-IN" dirty="0" err="1"/>
              <a:t>Service.INVALID_CUSTOMERID</a:t>
            </a:r>
            <a:r>
              <a:rPr lang="en-IN" dirty="0"/>
              <a:t> = No customer found with the given customer id.</a:t>
            </a:r>
          </a:p>
        </p:txBody>
      </p:sp>
      <p:sp>
        <p:nvSpPr>
          <p:cNvPr id="14" name="TextBox 13">
            <a:extLst>
              <a:ext uri="{FF2B5EF4-FFF2-40B4-BE49-F238E27FC236}">
                <a16:creationId xmlns:a16="http://schemas.microsoft.com/office/drawing/2014/main" id="{22AB3BE4-3266-15A3-92B3-0288183204D5}"/>
              </a:ext>
            </a:extLst>
          </p:cNvPr>
          <p:cNvSpPr txBox="1"/>
          <p:nvPr/>
        </p:nvSpPr>
        <p:spPr>
          <a:xfrm>
            <a:off x="989028" y="3953650"/>
            <a:ext cx="11058428" cy="707886"/>
          </a:xfrm>
          <a:prstGeom prst="rect">
            <a:avLst/>
          </a:prstGeom>
          <a:noFill/>
        </p:spPr>
        <p:txBody>
          <a:bodyPr wrap="square">
            <a:spAutoFit/>
          </a:bodyPr>
          <a:lstStyle/>
          <a:p>
            <a:r>
              <a:rPr lang="en-US" sz="2000" b="1" dirty="0">
                <a:solidFill>
                  <a:schemeClr val="tx1">
                    <a:lumMod val="65000"/>
                    <a:lumOff val="35000"/>
                  </a:schemeClr>
                </a:solidFill>
              </a:rPr>
              <a:t>Step 12:</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with </a:t>
            </a:r>
            <a:r>
              <a:rPr lang="en-US" sz="2000" dirty="0" err="1">
                <a:solidFill>
                  <a:schemeClr val="tx1">
                    <a:lumMod val="65000"/>
                    <a:lumOff val="35000"/>
                  </a:schemeClr>
                </a:solidFill>
              </a:rPr>
              <a:t>getCustomer</a:t>
            </a:r>
            <a:r>
              <a:rPr lang="en-US" sz="2000" dirty="0">
                <a:solidFill>
                  <a:schemeClr val="tx1">
                    <a:lumMod val="65000"/>
                    <a:lumOff val="35000"/>
                  </a:schemeClr>
                </a:solidFill>
              </a:rPr>
              <a:t>() method as shown below:</a:t>
            </a:r>
            <a:endParaRPr lang="en-IN" sz="2000" dirty="0">
              <a:solidFill>
                <a:schemeClr val="tx1">
                  <a:lumMod val="65000"/>
                  <a:lumOff val="35000"/>
                </a:schemeClr>
              </a:solidFill>
            </a:endParaRPr>
          </a:p>
        </p:txBody>
      </p:sp>
      <p:sp>
        <p:nvSpPr>
          <p:cNvPr id="16" name="TextBox 15">
            <a:extLst>
              <a:ext uri="{FF2B5EF4-FFF2-40B4-BE49-F238E27FC236}">
                <a16:creationId xmlns:a16="http://schemas.microsoft.com/office/drawing/2014/main" id="{F8A9C651-D72F-3E40-BA5F-E720B0FD90D4}"/>
              </a:ext>
            </a:extLst>
          </p:cNvPr>
          <p:cNvSpPr txBox="1"/>
          <p:nvPr/>
        </p:nvSpPr>
        <p:spPr>
          <a:xfrm>
            <a:off x="353504" y="4741254"/>
            <a:ext cx="11693952" cy="1477328"/>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com.hnd.exception.hndBankException</a:t>
            </a:r>
            <a:r>
              <a:rPr lang="en-IN" dirty="0"/>
              <a:t>;</a:t>
            </a:r>
          </a:p>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905407186"/>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C35957-053A-59E4-31AB-B4FAB50F90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146CC5-EF86-9495-230C-03A1B2E73DAF}"/>
              </a:ext>
            </a:extLst>
          </p:cNvPr>
          <p:cNvSpPr>
            <a:spLocks noGrp="1"/>
          </p:cNvSpPr>
          <p:nvPr>
            <p:ph type="sldNum" sz="quarter" idx="12"/>
          </p:nvPr>
        </p:nvSpPr>
        <p:spPr/>
        <p:txBody>
          <a:bodyPr/>
          <a:lstStyle/>
          <a:p>
            <a:fld id="{4A777409-9C5A-4B07-8E32-19F22F7D558C}" type="slidenum">
              <a:rPr lang="en-IN" smtClean="0"/>
              <a:t>312</a:t>
            </a:fld>
            <a:endParaRPr lang="en-IN" dirty="0"/>
          </a:p>
        </p:txBody>
      </p:sp>
      <p:sp>
        <p:nvSpPr>
          <p:cNvPr id="5" name="TextBox 4">
            <a:extLst>
              <a:ext uri="{FF2B5EF4-FFF2-40B4-BE49-F238E27FC236}">
                <a16:creationId xmlns:a16="http://schemas.microsoft.com/office/drawing/2014/main" id="{B7E9E6CE-6BC5-CA70-529A-F8C299C9698F}"/>
              </a:ext>
            </a:extLst>
          </p:cNvPr>
          <p:cNvSpPr txBox="1"/>
          <p:nvPr/>
        </p:nvSpPr>
        <p:spPr>
          <a:xfrm>
            <a:off x="796564" y="631844"/>
            <a:ext cx="10477894" cy="707886"/>
          </a:xfrm>
          <a:prstGeom prst="rect">
            <a:avLst/>
          </a:prstGeom>
          <a:noFill/>
        </p:spPr>
        <p:txBody>
          <a:bodyPr wrap="square">
            <a:spAutoFit/>
          </a:bodyPr>
          <a:lstStyle/>
          <a:p>
            <a:r>
              <a:rPr lang="en-US" sz="2000" b="1" dirty="0">
                <a:solidFill>
                  <a:schemeClr val="tx1">
                    <a:lumMod val="65000"/>
                    <a:lumOff val="35000"/>
                  </a:schemeClr>
                </a:solidFill>
              </a:rPr>
              <a:t>Step 13:</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with </a:t>
            </a:r>
            <a:r>
              <a:rPr lang="en-US" sz="2000" dirty="0" err="1">
                <a:solidFill>
                  <a:schemeClr val="tx1">
                    <a:lumMod val="65000"/>
                    <a:lumOff val="35000"/>
                  </a:schemeClr>
                </a:solidFill>
              </a:rPr>
              <a:t>getCustomer</a:t>
            </a:r>
            <a:r>
              <a:rPr lang="en-US" sz="2000" dirty="0">
                <a:solidFill>
                  <a:schemeClr val="tx1">
                    <a:lumMod val="65000"/>
                    <a:lumOff val="35000"/>
                  </a:schemeClr>
                </a:solidFill>
              </a:rPr>
              <a:t>() method to fetch customer and address details from the table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62FCBF8-33D3-4A62-615B-F67CE46983D2}"/>
              </a:ext>
            </a:extLst>
          </p:cNvPr>
          <p:cNvSpPr txBox="1"/>
          <p:nvPr/>
        </p:nvSpPr>
        <p:spPr>
          <a:xfrm>
            <a:off x="207390" y="1339730"/>
            <a:ext cx="12151150" cy="4801314"/>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java.util.Optional</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com.hnd.entity.Address</a:t>
            </a:r>
            <a:r>
              <a:rPr lang="en-IN" dirty="0"/>
              <a:t>;</a:t>
            </a:r>
          </a:p>
          <a:p>
            <a:r>
              <a:rPr lang="en-IN" dirty="0"/>
              <a:t>import </a:t>
            </a:r>
            <a:r>
              <a:rPr lang="en-IN" dirty="0" err="1"/>
              <a:t>com.hnd.entity.Customer</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a:t>
            </a:r>
          </a:p>
        </p:txBody>
      </p:sp>
    </p:spTree>
    <p:extLst>
      <p:ext uri="{BB962C8B-B14F-4D97-AF65-F5344CB8AC3E}">
        <p14:creationId xmlns:p14="http://schemas.microsoft.com/office/powerpoint/2010/main" val="1154643477"/>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9665E9-5FFB-95C6-D229-9E1CE20FA9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70A233-7971-76B2-424D-9CB1A94EB7B0}"/>
              </a:ext>
            </a:extLst>
          </p:cNvPr>
          <p:cNvSpPr>
            <a:spLocks noGrp="1"/>
          </p:cNvSpPr>
          <p:nvPr>
            <p:ph type="sldNum" sz="quarter" idx="12"/>
          </p:nvPr>
        </p:nvSpPr>
        <p:spPr/>
        <p:txBody>
          <a:bodyPr/>
          <a:lstStyle/>
          <a:p>
            <a:fld id="{4A777409-9C5A-4B07-8E32-19F22F7D558C}" type="slidenum">
              <a:rPr lang="en-IN" smtClean="0"/>
              <a:t>313</a:t>
            </a:fld>
            <a:endParaRPr lang="en-IN" dirty="0"/>
          </a:p>
        </p:txBody>
      </p:sp>
      <p:sp>
        <p:nvSpPr>
          <p:cNvPr id="5" name="TextBox 4">
            <a:extLst>
              <a:ext uri="{FF2B5EF4-FFF2-40B4-BE49-F238E27FC236}">
                <a16:creationId xmlns:a16="http://schemas.microsoft.com/office/drawing/2014/main" id="{549AE234-63B8-536C-3871-7872484D3ADF}"/>
              </a:ext>
            </a:extLst>
          </p:cNvPr>
          <p:cNvSpPr txBox="1"/>
          <p:nvPr/>
        </p:nvSpPr>
        <p:spPr>
          <a:xfrm>
            <a:off x="113122" y="1028343"/>
            <a:ext cx="12192000" cy="4801314"/>
          </a:xfrm>
          <a:prstGeom prst="rect">
            <a:avLst/>
          </a:prstGeom>
          <a:noFill/>
        </p:spPr>
        <p:txBody>
          <a:bodyPr wrap="square">
            <a:spAutoFit/>
          </a:bodyPr>
          <a:lstStyle/>
          <a:p>
            <a:r>
              <a:rPr lang="en-IN" dirty="0"/>
              <a:t>@Override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Service.INVALID_CUSTOMERID</a:t>
            </a:r>
            <a:r>
              <a:rPr lang="en-IN" dirty="0"/>
              <a:t>"));</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AddressDTO</a:t>
            </a:r>
            <a:r>
              <a:rPr lang="en-IN" dirty="0"/>
              <a:t> </a:t>
            </a:r>
            <a:r>
              <a:rPr lang="en-IN" dirty="0" err="1"/>
              <a:t>addressDTO</a:t>
            </a:r>
            <a:r>
              <a:rPr lang="en-IN" dirty="0"/>
              <a:t> = new </a:t>
            </a:r>
            <a:r>
              <a:rPr lang="en-IN" dirty="0" err="1"/>
              <a:t>AddressDTO</a:t>
            </a:r>
            <a:r>
              <a:rPr lang="en-IN" dirty="0"/>
              <a:t>();</a:t>
            </a:r>
          </a:p>
          <a:p>
            <a:r>
              <a:rPr lang="en-IN" dirty="0"/>
              <a:t>		</a:t>
            </a:r>
            <a:r>
              <a:rPr lang="en-IN" dirty="0" err="1"/>
              <a:t>addressDTO.setAddressId</a:t>
            </a:r>
            <a:r>
              <a:rPr lang="en-IN" dirty="0"/>
              <a:t>(</a:t>
            </a:r>
            <a:r>
              <a:rPr lang="en-IN" dirty="0" err="1"/>
              <a:t>customer.getAddress</a:t>
            </a:r>
            <a:r>
              <a:rPr lang="en-IN" dirty="0"/>
              <a:t>().</a:t>
            </a:r>
            <a:r>
              <a:rPr lang="en-IN" dirty="0" err="1"/>
              <a:t>getAddressId</a:t>
            </a:r>
            <a:r>
              <a:rPr lang="en-IN" dirty="0"/>
              <a:t>());</a:t>
            </a:r>
          </a:p>
          <a:p>
            <a:r>
              <a:rPr lang="en-IN" dirty="0"/>
              <a:t>		</a:t>
            </a:r>
            <a:r>
              <a:rPr lang="en-IN" dirty="0" err="1"/>
              <a:t>addressDTO.setCity</a:t>
            </a:r>
            <a:r>
              <a:rPr lang="en-IN" dirty="0"/>
              <a:t>(</a:t>
            </a:r>
            <a:r>
              <a:rPr lang="en-IN" dirty="0" err="1"/>
              <a:t>customer.getAddress</a:t>
            </a:r>
            <a:r>
              <a:rPr lang="en-IN" dirty="0"/>
              <a:t>().</a:t>
            </a:r>
            <a:r>
              <a:rPr lang="en-IN" dirty="0" err="1"/>
              <a:t>getCity</a:t>
            </a:r>
            <a:r>
              <a:rPr lang="en-IN" dirty="0"/>
              <a:t>());</a:t>
            </a:r>
          </a:p>
          <a:p>
            <a:r>
              <a:rPr lang="en-IN" dirty="0"/>
              <a:t>		</a:t>
            </a:r>
            <a:r>
              <a:rPr lang="en-IN" dirty="0" err="1"/>
              <a:t>addressDTO.setStreet</a:t>
            </a:r>
            <a:r>
              <a:rPr lang="en-IN" dirty="0"/>
              <a:t>(</a:t>
            </a:r>
            <a:r>
              <a:rPr lang="en-IN" dirty="0" err="1"/>
              <a:t>customer.getAddress</a:t>
            </a:r>
            <a:r>
              <a:rPr lang="en-IN" dirty="0"/>
              <a:t>().</a:t>
            </a:r>
            <a:r>
              <a:rPr lang="en-IN" dirty="0" err="1"/>
              <a:t>getStreet</a:t>
            </a:r>
            <a:r>
              <a:rPr lang="en-IN" dirty="0"/>
              <a:t>());</a:t>
            </a:r>
          </a:p>
          <a:p>
            <a:r>
              <a:rPr lang="en-IN" dirty="0"/>
              <a:t>		</a:t>
            </a:r>
            <a:r>
              <a:rPr lang="en-IN" dirty="0" err="1"/>
              <a:t>customerDTO.setAddress</a:t>
            </a:r>
            <a:r>
              <a:rPr lang="en-IN" dirty="0"/>
              <a:t>(</a:t>
            </a:r>
            <a:r>
              <a:rPr lang="en-IN" dirty="0" err="1"/>
              <a:t>addressDTO</a:t>
            </a:r>
            <a:r>
              <a:rPr lang="en-IN" dirty="0"/>
              <a:t>);</a:t>
            </a:r>
          </a:p>
          <a:p>
            <a:r>
              <a:rPr lang="en-IN" dirty="0"/>
              <a:t>		return </a:t>
            </a:r>
            <a:r>
              <a:rPr lang="en-IN" dirty="0" err="1"/>
              <a:t>customerDTO</a:t>
            </a:r>
            <a:r>
              <a:rPr lang="en-IN" dirty="0"/>
              <a:t>;</a:t>
            </a:r>
          </a:p>
          <a:p>
            <a:r>
              <a:rPr lang="en-IN" dirty="0"/>
              <a:t>	}</a:t>
            </a:r>
          </a:p>
          <a:p>
            <a:r>
              <a:rPr lang="en-IN" dirty="0"/>
              <a:t>}</a:t>
            </a:r>
          </a:p>
        </p:txBody>
      </p:sp>
    </p:spTree>
    <p:extLst>
      <p:ext uri="{BB962C8B-B14F-4D97-AF65-F5344CB8AC3E}">
        <p14:creationId xmlns:p14="http://schemas.microsoft.com/office/powerpoint/2010/main" val="4090660860"/>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E9484A-B0D9-2912-C5D3-5D23D7A7DB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65EDEE-851C-7408-7D32-E9D81CD93407}"/>
              </a:ext>
            </a:extLst>
          </p:cNvPr>
          <p:cNvSpPr>
            <a:spLocks noGrp="1"/>
          </p:cNvSpPr>
          <p:nvPr>
            <p:ph type="sldNum" sz="quarter" idx="12"/>
          </p:nvPr>
        </p:nvSpPr>
        <p:spPr/>
        <p:txBody>
          <a:bodyPr/>
          <a:lstStyle/>
          <a:p>
            <a:fld id="{4A777409-9C5A-4B07-8E32-19F22F7D558C}" type="slidenum">
              <a:rPr lang="en-IN" smtClean="0"/>
              <a:t>314</a:t>
            </a:fld>
            <a:endParaRPr lang="en-IN" dirty="0"/>
          </a:p>
        </p:txBody>
      </p:sp>
      <p:sp>
        <p:nvSpPr>
          <p:cNvPr id="5" name="TextBox 4">
            <a:extLst>
              <a:ext uri="{FF2B5EF4-FFF2-40B4-BE49-F238E27FC236}">
                <a16:creationId xmlns:a16="http://schemas.microsoft.com/office/drawing/2014/main" id="{ED3B155F-0C4A-1E2C-6850-7EC0E82B7CBE}"/>
              </a:ext>
            </a:extLst>
          </p:cNvPr>
          <p:cNvSpPr txBox="1"/>
          <p:nvPr/>
        </p:nvSpPr>
        <p:spPr>
          <a:xfrm>
            <a:off x="989029" y="550624"/>
            <a:ext cx="6099142" cy="400110"/>
          </a:xfrm>
          <a:prstGeom prst="rect">
            <a:avLst/>
          </a:prstGeom>
          <a:noFill/>
        </p:spPr>
        <p:txBody>
          <a:bodyPr wrap="square">
            <a:spAutoFit/>
          </a:bodyPr>
          <a:lstStyle/>
          <a:p>
            <a:r>
              <a:rPr lang="en-US" sz="2000" b="1" dirty="0">
                <a:solidFill>
                  <a:schemeClr val="tx1">
                    <a:lumMod val="65000"/>
                    <a:lumOff val="35000"/>
                  </a:schemeClr>
                </a:solidFill>
              </a:rPr>
              <a:t>Step 14:</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F1022CF-C7C0-F328-E399-F97D246174C7}"/>
              </a:ext>
            </a:extLst>
          </p:cNvPr>
          <p:cNvSpPr txBox="1"/>
          <p:nvPr/>
        </p:nvSpPr>
        <p:spPr>
          <a:xfrm>
            <a:off x="124119" y="908705"/>
            <a:ext cx="11943761" cy="5909310"/>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com.hnd.service.CustomerService</a:t>
            </a:r>
            <a:r>
              <a:rPr lang="en-IN" dirty="0"/>
              <a:t>;</a:t>
            </a:r>
          </a:p>
          <a:p>
            <a:r>
              <a:rPr lang="en-IN" dirty="0"/>
              <a:t>@SpringBootApplication</a:t>
            </a:r>
          </a:p>
          <a:p>
            <a:r>
              <a:rPr lang="en-IN" dirty="0"/>
              <a:t>public class </a:t>
            </a:r>
            <a:r>
              <a:rPr lang="en-IN" dirty="0" err="1"/>
              <a:t>DemoOneToOneApplication</a:t>
            </a:r>
            <a:r>
              <a:rPr lang="en-IN" dirty="0"/>
              <a:t> implements </a:t>
            </a:r>
            <a:r>
              <a:rPr lang="en-IN" dirty="0" err="1"/>
              <a:t>CommandLineRunner</a:t>
            </a:r>
            <a:r>
              <a:rPr lang="en-IN" dirty="0"/>
              <a:t> {</a:t>
            </a:r>
          </a:p>
          <a:p>
            <a:r>
              <a:rPr lang="en-IN" dirty="0"/>
              <a:t>	</a:t>
            </a:r>
          </a:p>
          <a:p>
            <a:r>
              <a:rPr lang="en-IN" dirty="0"/>
              <a:t>	public static final Log LOGGER = </a:t>
            </a:r>
            <a:r>
              <a:rPr lang="en-IN" dirty="0" err="1"/>
              <a:t>LogFactory.getLog</a:t>
            </a:r>
            <a:r>
              <a:rPr lang="en-IN" dirty="0"/>
              <a:t>(</a:t>
            </a:r>
            <a:r>
              <a:rPr lang="en-IN" dirty="0" err="1"/>
              <a:t>DemoOneToOneApplication.class</a:t>
            </a:r>
            <a:r>
              <a:rPr lang="en-IN" dirty="0"/>
              <a:t>);</a:t>
            </a:r>
          </a:p>
          <a:p>
            <a:r>
              <a:rPr lang="en-IN" dirty="0"/>
              <a:t>	@Autowired</a:t>
            </a:r>
          </a:p>
          <a:p>
            <a:r>
              <a:rPr lang="en-IN" dirty="0"/>
              <a:t>	</a:t>
            </a:r>
            <a:r>
              <a:rPr lang="en-IN" dirty="0" err="1"/>
              <a:t>CustomerService</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a:t>
            </a:r>
          </a:p>
        </p:txBody>
      </p:sp>
    </p:spTree>
    <p:extLst>
      <p:ext uri="{BB962C8B-B14F-4D97-AF65-F5344CB8AC3E}">
        <p14:creationId xmlns:p14="http://schemas.microsoft.com/office/powerpoint/2010/main" val="101193115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AFB333-65B6-2277-696D-258053CFC0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AA515BD-BFB5-7FCD-2716-25AA15BA4EC5}"/>
              </a:ext>
            </a:extLst>
          </p:cNvPr>
          <p:cNvSpPr>
            <a:spLocks noGrp="1"/>
          </p:cNvSpPr>
          <p:nvPr>
            <p:ph type="sldNum" sz="quarter" idx="12"/>
          </p:nvPr>
        </p:nvSpPr>
        <p:spPr/>
        <p:txBody>
          <a:bodyPr/>
          <a:lstStyle/>
          <a:p>
            <a:fld id="{4A777409-9C5A-4B07-8E32-19F22F7D558C}" type="slidenum">
              <a:rPr lang="en-IN" smtClean="0"/>
              <a:t>315</a:t>
            </a:fld>
            <a:endParaRPr lang="en-IN" dirty="0"/>
          </a:p>
        </p:txBody>
      </p:sp>
      <p:sp>
        <p:nvSpPr>
          <p:cNvPr id="5" name="TextBox 4">
            <a:extLst>
              <a:ext uri="{FF2B5EF4-FFF2-40B4-BE49-F238E27FC236}">
                <a16:creationId xmlns:a16="http://schemas.microsoft.com/office/drawing/2014/main" id="{C18A7A9C-4E92-692E-F8C6-101CFDC8C958}"/>
              </a:ext>
            </a:extLst>
          </p:cNvPr>
          <p:cNvSpPr txBox="1"/>
          <p:nvPr/>
        </p:nvSpPr>
        <p:spPr>
          <a:xfrm>
            <a:off x="292231" y="916140"/>
            <a:ext cx="11594969" cy="5355312"/>
          </a:xfrm>
          <a:prstGeom prst="rect">
            <a:avLst/>
          </a:prstGeom>
          <a:noFill/>
        </p:spPr>
        <p:txBody>
          <a:bodyPr wrap="square">
            <a:spAutoFit/>
          </a:bodyPr>
          <a:lstStyle/>
          <a:p>
            <a:r>
              <a:rPr lang="en-IN" dirty="0"/>
              <a:t>public static void main(String[] </a:t>
            </a:r>
            <a:r>
              <a:rPr lang="en-IN" dirty="0" err="1"/>
              <a:t>args</a:t>
            </a:r>
            <a:r>
              <a:rPr lang="en-IN" dirty="0"/>
              <a:t>) {</a:t>
            </a:r>
          </a:p>
          <a:p>
            <a:r>
              <a:rPr lang="en-IN" dirty="0"/>
              <a:t>		</a:t>
            </a:r>
            <a:r>
              <a:rPr lang="en-IN" dirty="0" err="1"/>
              <a:t>SpringApplication.run</a:t>
            </a:r>
            <a:r>
              <a:rPr lang="en-IN" dirty="0"/>
              <a:t>(</a:t>
            </a:r>
            <a:r>
              <a:rPr lang="en-IN" dirty="0" err="1"/>
              <a:t>DemoOneToOneApplication.class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getCustomer</a:t>
            </a:r>
            <a:r>
              <a:rPr lang="en-IN" dirty="0"/>
              <a:t>();</a:t>
            </a:r>
          </a:p>
          <a:p>
            <a:r>
              <a:rPr lang="en-IN" dirty="0"/>
              <a:t>	}</a:t>
            </a:r>
          </a:p>
          <a:p>
            <a:r>
              <a:rPr lang="en-IN" dirty="0"/>
              <a:t>	</a:t>
            </a:r>
          </a:p>
          <a:p>
            <a:r>
              <a:rPr lang="en-IN" dirty="0"/>
              <a:t>	public void </a:t>
            </a:r>
            <a:r>
              <a:rPr lang="en-IN" dirty="0" err="1"/>
              <a:t>getCustomer</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(1234);</a:t>
            </a:r>
          </a:p>
          <a:p>
            <a:r>
              <a:rPr lang="en-IN" dirty="0"/>
              <a:t>			LOGGER.info(</a:t>
            </a:r>
            <a:r>
              <a:rPr lang="en-IN" dirty="0" err="1"/>
              <a:t>customerDTO</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 "Some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Tree>
    <p:extLst>
      <p:ext uri="{BB962C8B-B14F-4D97-AF65-F5344CB8AC3E}">
        <p14:creationId xmlns:p14="http://schemas.microsoft.com/office/powerpoint/2010/main" val="1922637775"/>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4018B2-0B62-BA7C-5D30-B5FEE55E18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4102E66-2D33-2C34-1942-2A2D511D2380}"/>
              </a:ext>
            </a:extLst>
          </p:cNvPr>
          <p:cNvSpPr>
            <a:spLocks noGrp="1"/>
          </p:cNvSpPr>
          <p:nvPr>
            <p:ph type="sldNum" sz="quarter" idx="12"/>
          </p:nvPr>
        </p:nvSpPr>
        <p:spPr/>
        <p:txBody>
          <a:bodyPr/>
          <a:lstStyle/>
          <a:p>
            <a:fld id="{4A777409-9C5A-4B07-8E32-19F22F7D558C}" type="slidenum">
              <a:rPr lang="en-IN" smtClean="0"/>
              <a:t>316</a:t>
            </a:fld>
            <a:endParaRPr lang="en-IN" dirty="0"/>
          </a:p>
        </p:txBody>
      </p:sp>
      <p:sp>
        <p:nvSpPr>
          <p:cNvPr id="5" name="TextBox 4">
            <a:extLst>
              <a:ext uri="{FF2B5EF4-FFF2-40B4-BE49-F238E27FC236}">
                <a16:creationId xmlns:a16="http://schemas.microsoft.com/office/drawing/2014/main" id="{D4CFC0C4-C05D-E58F-80C3-A568CEE9F5A5}"/>
              </a:ext>
            </a:extLst>
          </p:cNvPr>
          <p:cNvSpPr txBox="1"/>
          <p:nvPr/>
        </p:nvSpPr>
        <p:spPr>
          <a:xfrm>
            <a:off x="989029" y="550624"/>
            <a:ext cx="6099142" cy="400110"/>
          </a:xfrm>
          <a:prstGeom prst="rect">
            <a:avLst/>
          </a:prstGeom>
          <a:noFill/>
        </p:spPr>
        <p:txBody>
          <a:bodyPr wrap="square">
            <a:spAutoFit/>
          </a:bodyPr>
          <a:lstStyle/>
          <a:p>
            <a:r>
              <a:rPr lang="en-US" sz="2000" b="1" dirty="0">
                <a:solidFill>
                  <a:schemeClr val="tx1">
                    <a:lumMod val="65000"/>
                    <a:lumOff val="35000"/>
                  </a:schemeClr>
                </a:solidFill>
              </a:rPr>
              <a:t>Step 15:</a:t>
            </a:r>
            <a:r>
              <a:rPr lang="en-US" sz="2000" dirty="0">
                <a:solidFill>
                  <a:schemeClr val="tx1">
                    <a:lumMod val="65000"/>
                    <a:lumOff val="35000"/>
                  </a:schemeClr>
                </a:solidFill>
              </a:rPr>
              <a:t> Execute the application</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889F393-7B45-2683-240F-B90B08A4A55F}"/>
              </a:ext>
            </a:extLst>
          </p:cNvPr>
          <p:cNvSpPr txBox="1"/>
          <p:nvPr/>
        </p:nvSpPr>
        <p:spPr>
          <a:xfrm>
            <a:off x="221530" y="1156842"/>
            <a:ext cx="11132270" cy="400110"/>
          </a:xfrm>
          <a:prstGeom prst="rect">
            <a:avLst/>
          </a:prstGeom>
          <a:noFill/>
        </p:spPr>
        <p:txBody>
          <a:bodyPr wrap="square">
            <a:spAutoFit/>
          </a:bodyPr>
          <a:lstStyle/>
          <a:p>
            <a:r>
              <a:rPr lang="en-US" sz="2000" b="1" dirty="0">
                <a:solidFill>
                  <a:schemeClr val="tx1">
                    <a:lumMod val="65000"/>
                    <a:lumOff val="35000"/>
                  </a:schemeClr>
                </a:solidFill>
              </a:rPr>
              <a:t>Step 16: </a:t>
            </a:r>
            <a:r>
              <a:rPr lang="en-US" sz="2000" dirty="0">
                <a:solidFill>
                  <a:schemeClr val="tx1">
                    <a:lumMod val="65000"/>
                    <a:lumOff val="35000"/>
                  </a:schemeClr>
                </a:solidFill>
              </a:rPr>
              <a:t>Add the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to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D23769C7-01A2-177D-F229-0725782625BE}"/>
              </a:ext>
            </a:extLst>
          </p:cNvPr>
          <p:cNvSpPr txBox="1"/>
          <p:nvPr/>
        </p:nvSpPr>
        <p:spPr>
          <a:xfrm>
            <a:off x="221529" y="1763060"/>
            <a:ext cx="11816499" cy="2308324"/>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Integer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a:t>
            </a:r>
          </a:p>
        </p:txBody>
      </p:sp>
      <p:sp>
        <p:nvSpPr>
          <p:cNvPr id="11" name="TextBox 10">
            <a:extLst>
              <a:ext uri="{FF2B5EF4-FFF2-40B4-BE49-F238E27FC236}">
                <a16:creationId xmlns:a16="http://schemas.microsoft.com/office/drawing/2014/main" id="{7A538509-2665-7EEC-268C-EE69074B5CDB}"/>
              </a:ext>
            </a:extLst>
          </p:cNvPr>
          <p:cNvSpPr txBox="1"/>
          <p:nvPr/>
        </p:nvSpPr>
        <p:spPr>
          <a:xfrm>
            <a:off x="221528" y="4277492"/>
            <a:ext cx="11816499" cy="707886"/>
          </a:xfrm>
          <a:prstGeom prst="rect">
            <a:avLst/>
          </a:prstGeom>
          <a:noFill/>
        </p:spPr>
        <p:txBody>
          <a:bodyPr wrap="square">
            <a:spAutoFit/>
          </a:bodyPr>
          <a:lstStyle/>
          <a:p>
            <a:r>
              <a:rPr lang="en-US" sz="2000" b="1" dirty="0">
                <a:solidFill>
                  <a:schemeClr val="tx1">
                    <a:lumMod val="65000"/>
                    <a:lumOff val="35000"/>
                  </a:schemeClr>
                </a:solidFill>
              </a:rPr>
              <a:t>Step 17:</a:t>
            </a:r>
            <a:r>
              <a:rPr lang="en-US" sz="2000" dirty="0">
                <a:solidFill>
                  <a:schemeClr val="tx1">
                    <a:lumMod val="65000"/>
                    <a:lumOff val="35000"/>
                  </a:schemeClr>
                </a:solidFill>
              </a:rPr>
              <a:t> Implement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to add customer details to the table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072746735"/>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FE7011-6764-1766-16DF-B3D5DEAA24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78AF7BE-3114-9A40-8782-1DB252B3774A}"/>
              </a:ext>
            </a:extLst>
          </p:cNvPr>
          <p:cNvSpPr>
            <a:spLocks noGrp="1"/>
          </p:cNvSpPr>
          <p:nvPr>
            <p:ph type="sldNum" sz="quarter" idx="12"/>
          </p:nvPr>
        </p:nvSpPr>
        <p:spPr/>
        <p:txBody>
          <a:bodyPr/>
          <a:lstStyle/>
          <a:p>
            <a:fld id="{4A777409-9C5A-4B07-8E32-19F22F7D558C}" type="slidenum">
              <a:rPr lang="en-IN" smtClean="0"/>
              <a:t>317</a:t>
            </a:fld>
            <a:endParaRPr lang="en-IN" dirty="0"/>
          </a:p>
        </p:txBody>
      </p:sp>
      <p:sp>
        <p:nvSpPr>
          <p:cNvPr id="5" name="TextBox 4">
            <a:extLst>
              <a:ext uri="{FF2B5EF4-FFF2-40B4-BE49-F238E27FC236}">
                <a16:creationId xmlns:a16="http://schemas.microsoft.com/office/drawing/2014/main" id="{384E3F04-7158-DFAF-2A5F-1E07FC70A899}"/>
              </a:ext>
            </a:extLst>
          </p:cNvPr>
          <p:cNvSpPr txBox="1"/>
          <p:nvPr/>
        </p:nvSpPr>
        <p:spPr>
          <a:xfrm>
            <a:off x="21211" y="819821"/>
            <a:ext cx="12179430" cy="5078313"/>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java.util.Optional</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com.hnd.entity.Address</a:t>
            </a:r>
            <a:r>
              <a:rPr lang="en-IN" dirty="0"/>
              <a:t>;</a:t>
            </a:r>
          </a:p>
          <a:p>
            <a:r>
              <a:rPr lang="en-IN" dirty="0"/>
              <a:t>import </a:t>
            </a:r>
            <a:r>
              <a:rPr lang="en-IN" dirty="0" err="1"/>
              <a:t>com.hnd.entity.Customer</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t>
            </a:r>
          </a:p>
        </p:txBody>
      </p:sp>
    </p:spTree>
    <p:extLst>
      <p:ext uri="{BB962C8B-B14F-4D97-AF65-F5344CB8AC3E}">
        <p14:creationId xmlns:p14="http://schemas.microsoft.com/office/powerpoint/2010/main" val="2821853619"/>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DAA870-AF36-60C9-8F17-99A490C7B4A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9245F0-B823-8A34-FAE7-20364F55B791}"/>
              </a:ext>
            </a:extLst>
          </p:cNvPr>
          <p:cNvSpPr>
            <a:spLocks noGrp="1"/>
          </p:cNvSpPr>
          <p:nvPr>
            <p:ph type="sldNum" sz="quarter" idx="12"/>
          </p:nvPr>
        </p:nvSpPr>
        <p:spPr/>
        <p:txBody>
          <a:bodyPr/>
          <a:lstStyle/>
          <a:p>
            <a:fld id="{4A777409-9C5A-4B07-8E32-19F22F7D558C}" type="slidenum">
              <a:rPr lang="en-IN" smtClean="0"/>
              <a:t>318</a:t>
            </a:fld>
            <a:endParaRPr lang="en-IN" dirty="0"/>
          </a:p>
        </p:txBody>
      </p:sp>
      <p:sp>
        <p:nvSpPr>
          <p:cNvPr id="5" name="TextBox 4">
            <a:extLst>
              <a:ext uri="{FF2B5EF4-FFF2-40B4-BE49-F238E27FC236}">
                <a16:creationId xmlns:a16="http://schemas.microsoft.com/office/drawing/2014/main" id="{E2C172E4-C6DD-FB49-93AE-C68A3ADF70BD}"/>
              </a:ext>
            </a:extLst>
          </p:cNvPr>
          <p:cNvSpPr txBox="1"/>
          <p:nvPr/>
        </p:nvSpPr>
        <p:spPr>
          <a:xfrm>
            <a:off x="86412" y="865464"/>
            <a:ext cx="12019175" cy="5355312"/>
          </a:xfrm>
          <a:prstGeom prst="rect">
            <a:avLst/>
          </a:prstGeom>
          <a:noFill/>
        </p:spPr>
        <p:txBody>
          <a:bodyPr wrap="square">
            <a:spAutoFit/>
          </a:bodyPr>
          <a:lstStyle/>
          <a:p>
            <a:r>
              <a:rPr lang="en-IN" dirty="0"/>
              <a:t>@Override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Service.INVALID_CUSTOMERID</a:t>
            </a:r>
            <a:r>
              <a:rPr lang="en-IN" dirty="0"/>
              <a:t>"));</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AddressDTO</a:t>
            </a:r>
            <a:r>
              <a:rPr lang="en-IN" dirty="0"/>
              <a:t> </a:t>
            </a:r>
            <a:r>
              <a:rPr lang="en-IN" dirty="0" err="1"/>
              <a:t>addressDTO</a:t>
            </a:r>
            <a:r>
              <a:rPr lang="en-IN" dirty="0"/>
              <a:t> = new </a:t>
            </a:r>
            <a:r>
              <a:rPr lang="en-IN" dirty="0" err="1"/>
              <a:t>AddressDTO</a:t>
            </a:r>
            <a:r>
              <a:rPr lang="en-IN" dirty="0"/>
              <a:t>();</a:t>
            </a:r>
          </a:p>
          <a:p>
            <a:r>
              <a:rPr lang="en-IN" dirty="0"/>
              <a:t>		</a:t>
            </a:r>
            <a:r>
              <a:rPr lang="en-IN" dirty="0" err="1"/>
              <a:t>addressDTO.setAddressId</a:t>
            </a:r>
            <a:r>
              <a:rPr lang="en-IN" dirty="0"/>
              <a:t>(</a:t>
            </a:r>
            <a:r>
              <a:rPr lang="en-IN" dirty="0" err="1"/>
              <a:t>customer.getAddress</a:t>
            </a:r>
            <a:r>
              <a:rPr lang="en-IN" dirty="0"/>
              <a:t>().</a:t>
            </a:r>
            <a:r>
              <a:rPr lang="en-IN" dirty="0" err="1"/>
              <a:t>getAddressId</a:t>
            </a:r>
            <a:r>
              <a:rPr lang="en-IN" dirty="0"/>
              <a:t>());</a:t>
            </a:r>
          </a:p>
          <a:p>
            <a:r>
              <a:rPr lang="en-IN" dirty="0"/>
              <a:t>		</a:t>
            </a:r>
            <a:r>
              <a:rPr lang="en-IN" dirty="0" err="1"/>
              <a:t>addressDTO.setCity</a:t>
            </a:r>
            <a:r>
              <a:rPr lang="en-IN" dirty="0"/>
              <a:t>(</a:t>
            </a:r>
            <a:r>
              <a:rPr lang="en-IN" dirty="0" err="1"/>
              <a:t>customer.getAddress</a:t>
            </a:r>
            <a:r>
              <a:rPr lang="en-IN" dirty="0"/>
              <a:t>().</a:t>
            </a:r>
            <a:r>
              <a:rPr lang="en-IN" dirty="0" err="1"/>
              <a:t>getCity</a:t>
            </a:r>
            <a:r>
              <a:rPr lang="en-IN" dirty="0"/>
              <a:t>());</a:t>
            </a:r>
          </a:p>
          <a:p>
            <a:r>
              <a:rPr lang="en-IN" dirty="0"/>
              <a:t>		</a:t>
            </a:r>
            <a:r>
              <a:rPr lang="en-IN" dirty="0" err="1"/>
              <a:t>addressDTO.setStreet</a:t>
            </a:r>
            <a:r>
              <a:rPr lang="en-IN" dirty="0"/>
              <a:t>(</a:t>
            </a:r>
            <a:r>
              <a:rPr lang="en-IN" dirty="0" err="1"/>
              <a:t>customer.getAddress</a:t>
            </a:r>
            <a:r>
              <a:rPr lang="en-IN" dirty="0"/>
              <a:t>().</a:t>
            </a:r>
            <a:r>
              <a:rPr lang="en-IN" dirty="0" err="1"/>
              <a:t>getStreet</a:t>
            </a:r>
            <a:r>
              <a:rPr lang="en-IN" dirty="0"/>
              <a:t>());</a:t>
            </a:r>
          </a:p>
          <a:p>
            <a:r>
              <a:rPr lang="en-IN" dirty="0"/>
              <a:t>		</a:t>
            </a:r>
            <a:r>
              <a:rPr lang="en-IN" dirty="0" err="1"/>
              <a:t>customerDTO.setAddress</a:t>
            </a:r>
            <a:r>
              <a:rPr lang="en-IN" dirty="0"/>
              <a:t>(</a:t>
            </a:r>
            <a:r>
              <a:rPr lang="en-IN" dirty="0" err="1"/>
              <a:t>addressDTO</a:t>
            </a:r>
            <a:r>
              <a:rPr lang="en-IN" dirty="0"/>
              <a:t>);</a:t>
            </a:r>
          </a:p>
          <a:p>
            <a:r>
              <a:rPr lang="en-IN" dirty="0"/>
              <a:t>		return </a:t>
            </a:r>
            <a:r>
              <a:rPr lang="en-IN" dirty="0" err="1"/>
              <a:t>customerDTO</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1233330595"/>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8D97203-9B2E-7F08-7CB4-1526F2066D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EDE94BA-7AC2-DA14-320F-956047E499C0}"/>
              </a:ext>
            </a:extLst>
          </p:cNvPr>
          <p:cNvSpPr>
            <a:spLocks noGrp="1"/>
          </p:cNvSpPr>
          <p:nvPr>
            <p:ph type="sldNum" sz="quarter" idx="12"/>
          </p:nvPr>
        </p:nvSpPr>
        <p:spPr/>
        <p:txBody>
          <a:bodyPr/>
          <a:lstStyle/>
          <a:p>
            <a:fld id="{4A777409-9C5A-4B07-8E32-19F22F7D558C}" type="slidenum">
              <a:rPr lang="en-IN" smtClean="0"/>
              <a:t>319</a:t>
            </a:fld>
            <a:endParaRPr lang="en-IN" dirty="0"/>
          </a:p>
        </p:txBody>
      </p:sp>
      <p:sp>
        <p:nvSpPr>
          <p:cNvPr id="5" name="TextBox 4">
            <a:extLst>
              <a:ext uri="{FF2B5EF4-FFF2-40B4-BE49-F238E27FC236}">
                <a16:creationId xmlns:a16="http://schemas.microsoft.com/office/drawing/2014/main" id="{5B873FDC-12C5-5472-0001-DCCDBC0E798E}"/>
              </a:ext>
            </a:extLst>
          </p:cNvPr>
          <p:cNvSpPr txBox="1"/>
          <p:nvPr/>
        </p:nvSpPr>
        <p:spPr>
          <a:xfrm>
            <a:off x="339365" y="889843"/>
            <a:ext cx="12264272" cy="5078313"/>
          </a:xfrm>
          <a:prstGeom prst="rect">
            <a:avLst/>
          </a:prstGeom>
          <a:noFill/>
        </p:spPr>
        <p:txBody>
          <a:bodyPr wrap="square">
            <a:spAutoFit/>
          </a:bodyPr>
          <a:lstStyle/>
          <a:p>
            <a:r>
              <a:rPr lang="en-IN" dirty="0"/>
              <a:t>@Override</a:t>
            </a:r>
          </a:p>
          <a:p>
            <a:r>
              <a:rPr lang="en-IN" dirty="0"/>
              <a:t>	public Integer </a:t>
            </a:r>
            <a:r>
              <a:rPr lang="en-IN" dirty="0" err="1"/>
              <a:t>addCustomer</a:t>
            </a:r>
            <a:r>
              <a:rPr lang="en-IN" dirty="0"/>
              <a:t>(</a:t>
            </a:r>
            <a:r>
              <a:rPr lang="en-IN" dirty="0" err="1"/>
              <a:t>CustomerDTO</a:t>
            </a:r>
            <a:r>
              <a:rPr lang="en-IN" dirty="0"/>
              <a:t> </a:t>
            </a:r>
            <a:r>
              <a:rPr lang="en-IN" dirty="0" err="1"/>
              <a:t>customerDTO</a:t>
            </a:r>
            <a:r>
              <a:rPr lang="en-IN" dirty="0"/>
              <a:t>) {</a:t>
            </a:r>
          </a:p>
          <a:p>
            <a:r>
              <a:rPr lang="en-IN" dirty="0"/>
              <a:t>		Customer </a:t>
            </a:r>
            <a:r>
              <a:rPr lang="en-IN" dirty="0" err="1"/>
              <a:t>customer</a:t>
            </a:r>
            <a:r>
              <a:rPr lang="en-IN" dirty="0"/>
              <a:t> = 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p>
          <a:p>
            <a:r>
              <a:rPr lang="en-IN" dirty="0"/>
              <a:t>		Address </a:t>
            </a:r>
            <a:r>
              <a:rPr lang="en-IN" dirty="0" err="1"/>
              <a:t>address</a:t>
            </a:r>
            <a:r>
              <a:rPr lang="en-IN" dirty="0"/>
              <a:t> = new Address();</a:t>
            </a:r>
          </a:p>
          <a:p>
            <a:r>
              <a:rPr lang="en-IN" dirty="0"/>
              <a:t>		</a:t>
            </a:r>
            <a:r>
              <a:rPr lang="en-IN" dirty="0" err="1"/>
              <a:t>address.setAddressId</a:t>
            </a:r>
            <a:r>
              <a:rPr lang="en-IN" dirty="0"/>
              <a:t>(</a:t>
            </a:r>
            <a:r>
              <a:rPr lang="en-IN" dirty="0" err="1"/>
              <a:t>customerDTO.getAddress</a:t>
            </a:r>
            <a:r>
              <a:rPr lang="en-IN" dirty="0"/>
              <a:t>().</a:t>
            </a:r>
            <a:r>
              <a:rPr lang="en-IN" dirty="0" err="1"/>
              <a:t>getAddressId</a:t>
            </a:r>
            <a:r>
              <a:rPr lang="en-IN" dirty="0"/>
              <a:t>());</a:t>
            </a:r>
          </a:p>
          <a:p>
            <a:r>
              <a:rPr lang="en-IN" dirty="0"/>
              <a:t>		</a:t>
            </a:r>
            <a:r>
              <a:rPr lang="en-IN" dirty="0" err="1"/>
              <a:t>address.setCity</a:t>
            </a:r>
            <a:r>
              <a:rPr lang="en-IN" dirty="0"/>
              <a:t>(</a:t>
            </a:r>
            <a:r>
              <a:rPr lang="en-IN" dirty="0" err="1"/>
              <a:t>customerDTO.getAddress</a:t>
            </a:r>
            <a:r>
              <a:rPr lang="en-IN" dirty="0"/>
              <a:t>().</a:t>
            </a:r>
            <a:r>
              <a:rPr lang="en-IN" dirty="0" err="1"/>
              <a:t>getCity</a:t>
            </a:r>
            <a:r>
              <a:rPr lang="en-IN" dirty="0"/>
              <a:t>());</a:t>
            </a:r>
          </a:p>
          <a:p>
            <a:r>
              <a:rPr lang="en-IN" dirty="0"/>
              <a:t>		</a:t>
            </a:r>
            <a:r>
              <a:rPr lang="en-IN" dirty="0" err="1"/>
              <a:t>address.setStreet</a:t>
            </a:r>
            <a:r>
              <a:rPr lang="en-IN" dirty="0"/>
              <a:t>(</a:t>
            </a:r>
            <a:r>
              <a:rPr lang="en-IN" dirty="0" err="1"/>
              <a:t>customerDTO.getAddress</a:t>
            </a:r>
            <a:r>
              <a:rPr lang="en-IN" dirty="0"/>
              <a:t>().</a:t>
            </a:r>
            <a:r>
              <a:rPr lang="en-IN" dirty="0" err="1"/>
              <a:t>getStreet</a:t>
            </a:r>
            <a:r>
              <a:rPr lang="en-IN" dirty="0"/>
              <a:t>());</a:t>
            </a:r>
          </a:p>
          <a:p>
            <a:r>
              <a:rPr lang="en-IN" dirty="0"/>
              <a:t>		</a:t>
            </a:r>
          </a:p>
          <a:p>
            <a:r>
              <a:rPr lang="en-IN" dirty="0"/>
              <a:t>		</a:t>
            </a:r>
            <a:r>
              <a:rPr lang="en-IN" dirty="0" err="1"/>
              <a:t>customer.setAddress</a:t>
            </a:r>
            <a:r>
              <a:rPr lang="en-IN" dirty="0"/>
              <a:t>(address);</a:t>
            </a:r>
          </a:p>
          <a:p>
            <a:r>
              <a:rPr lang="en-IN" dirty="0"/>
              <a:t>		</a:t>
            </a:r>
            <a:r>
              <a:rPr lang="en-IN" dirty="0" err="1"/>
              <a:t>customerRepository.save</a:t>
            </a:r>
            <a:r>
              <a:rPr lang="en-IN" dirty="0"/>
              <a:t>(customer);</a:t>
            </a:r>
          </a:p>
          <a:p>
            <a:r>
              <a:rPr lang="en-IN" dirty="0"/>
              <a:t>		return </a:t>
            </a:r>
            <a:r>
              <a:rPr lang="en-IN" dirty="0" err="1"/>
              <a:t>customer.getCustomerId</a:t>
            </a:r>
            <a:r>
              <a:rPr lang="en-IN" dirty="0"/>
              <a:t>();</a:t>
            </a:r>
          </a:p>
          <a:p>
            <a:r>
              <a:rPr lang="en-IN" dirty="0"/>
              <a:t>	}</a:t>
            </a:r>
          </a:p>
          <a:p>
            <a:r>
              <a:rPr lang="en-IN" dirty="0"/>
              <a:t>}</a:t>
            </a:r>
          </a:p>
        </p:txBody>
      </p:sp>
    </p:spTree>
    <p:extLst>
      <p:ext uri="{BB962C8B-B14F-4D97-AF65-F5344CB8AC3E}">
        <p14:creationId xmlns:p14="http://schemas.microsoft.com/office/powerpoint/2010/main" val="3548230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344E77-363C-022A-705B-02A2811A1A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71CAD10-A709-1FFD-6386-953B4154D5DF}"/>
              </a:ext>
            </a:extLst>
          </p:cNvPr>
          <p:cNvSpPr>
            <a:spLocks noGrp="1"/>
          </p:cNvSpPr>
          <p:nvPr>
            <p:ph type="sldNum" sz="quarter" idx="12"/>
          </p:nvPr>
        </p:nvSpPr>
        <p:spPr/>
        <p:txBody>
          <a:bodyPr/>
          <a:lstStyle/>
          <a:p>
            <a:fld id="{4A777409-9C5A-4B07-8E32-19F22F7D558C}" type="slidenum">
              <a:rPr lang="en-IN" smtClean="0"/>
              <a:t>32</a:t>
            </a:fld>
            <a:endParaRPr lang="en-IN" dirty="0"/>
          </a:p>
        </p:txBody>
      </p:sp>
      <p:sp>
        <p:nvSpPr>
          <p:cNvPr id="5" name="TextBox 4">
            <a:extLst>
              <a:ext uri="{FF2B5EF4-FFF2-40B4-BE49-F238E27FC236}">
                <a16:creationId xmlns:a16="http://schemas.microsoft.com/office/drawing/2014/main" id="{F02A5B7B-0024-7ABF-7175-AE989A203C93}"/>
              </a:ext>
            </a:extLst>
          </p:cNvPr>
          <p:cNvSpPr txBox="1"/>
          <p:nvPr/>
        </p:nvSpPr>
        <p:spPr>
          <a:xfrm>
            <a:off x="843699" y="812418"/>
            <a:ext cx="10364771" cy="3170099"/>
          </a:xfrm>
          <a:prstGeom prst="rect">
            <a:avLst/>
          </a:prstGeom>
          <a:noFill/>
        </p:spPr>
        <p:txBody>
          <a:bodyPr wrap="square">
            <a:spAutoFit/>
          </a:bodyPr>
          <a:lstStyle/>
          <a:p>
            <a:r>
              <a:rPr lang="en-IN" sz="2000" b="1" dirty="0">
                <a:solidFill>
                  <a:schemeClr val="tx1">
                    <a:lumMod val="65000"/>
                    <a:lumOff val="35000"/>
                  </a:schemeClr>
                </a:solidFill>
                <a:effectLst/>
              </a:rPr>
              <a:t>spring.datasource.url </a:t>
            </a:r>
            <a:r>
              <a:rPr lang="en-IN" sz="2000" dirty="0">
                <a:solidFill>
                  <a:schemeClr val="tx1">
                    <a:lumMod val="65000"/>
                    <a:lumOff val="35000"/>
                  </a:schemeClr>
                </a:solidFill>
                <a:effectLst/>
              </a:rPr>
              <a:t>: This property defines the JDBC URL of the database.</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spring.datasource.username</a:t>
            </a:r>
            <a:r>
              <a:rPr lang="en-IN" sz="2000" dirty="0">
                <a:solidFill>
                  <a:schemeClr val="tx1">
                    <a:lumMod val="65000"/>
                    <a:lumOff val="35000"/>
                  </a:schemeClr>
                </a:solidFill>
                <a:effectLst/>
              </a:rPr>
              <a:t> : This property defines the login username of the database.</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spring.datasource.password</a:t>
            </a:r>
            <a:r>
              <a:rPr lang="en-IN" sz="2000" dirty="0">
                <a:solidFill>
                  <a:schemeClr val="tx1">
                    <a:lumMod val="65000"/>
                    <a:lumOff val="35000"/>
                  </a:schemeClr>
                </a:solidFill>
                <a:effectLst/>
              </a:rPr>
              <a:t> : This property defines the login password of the database.</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spring.jpa.show-sql</a:t>
            </a:r>
            <a:r>
              <a:rPr lang="en-IN" sz="2000" dirty="0">
                <a:solidFill>
                  <a:schemeClr val="tx1">
                    <a:lumMod val="65000"/>
                    <a:lumOff val="35000"/>
                  </a:schemeClr>
                </a:solidFill>
                <a:effectLst/>
              </a:rPr>
              <a:t> : This property if set to true enables logging of generated SQL statements.</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spring.jpa.properties.hibernate.format_sql</a:t>
            </a:r>
            <a:r>
              <a:rPr lang="en-IN" sz="2000" dirty="0">
                <a:solidFill>
                  <a:schemeClr val="tx1">
                    <a:lumMod val="65000"/>
                    <a:lumOff val="35000"/>
                  </a:schemeClr>
                </a:solidFill>
                <a:effectLst/>
              </a:rPr>
              <a:t> : This property if set to true formats generated SQL statements in pretty format.</a:t>
            </a:r>
          </a:p>
        </p:txBody>
      </p:sp>
    </p:spTree>
    <p:extLst>
      <p:ext uri="{BB962C8B-B14F-4D97-AF65-F5344CB8AC3E}">
        <p14:creationId xmlns:p14="http://schemas.microsoft.com/office/powerpoint/2010/main" val="4200030953"/>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BDB925-86CA-D578-6810-A3406D4FBFD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B2E517-1ED2-7BD6-C193-BE61C6663860}"/>
              </a:ext>
            </a:extLst>
          </p:cNvPr>
          <p:cNvSpPr>
            <a:spLocks noGrp="1"/>
          </p:cNvSpPr>
          <p:nvPr>
            <p:ph type="sldNum" sz="quarter" idx="12"/>
          </p:nvPr>
        </p:nvSpPr>
        <p:spPr/>
        <p:txBody>
          <a:bodyPr/>
          <a:lstStyle/>
          <a:p>
            <a:fld id="{4A777409-9C5A-4B07-8E32-19F22F7D558C}" type="slidenum">
              <a:rPr lang="en-IN" smtClean="0"/>
              <a:t>320</a:t>
            </a:fld>
            <a:endParaRPr lang="en-IN" dirty="0"/>
          </a:p>
        </p:txBody>
      </p:sp>
      <p:sp>
        <p:nvSpPr>
          <p:cNvPr id="5" name="TextBox 4">
            <a:extLst>
              <a:ext uri="{FF2B5EF4-FFF2-40B4-BE49-F238E27FC236}">
                <a16:creationId xmlns:a16="http://schemas.microsoft.com/office/drawing/2014/main" id="{432A1EC7-0532-62C9-CC67-88D3CF1EF305}"/>
              </a:ext>
            </a:extLst>
          </p:cNvPr>
          <p:cNvSpPr txBox="1"/>
          <p:nvPr/>
        </p:nvSpPr>
        <p:spPr>
          <a:xfrm>
            <a:off x="989028" y="562954"/>
            <a:ext cx="10030905" cy="400110"/>
          </a:xfrm>
          <a:prstGeom prst="rect">
            <a:avLst/>
          </a:prstGeom>
          <a:noFill/>
        </p:spPr>
        <p:txBody>
          <a:bodyPr wrap="square">
            <a:spAutoFit/>
          </a:bodyPr>
          <a:lstStyle/>
          <a:p>
            <a:r>
              <a:rPr lang="en-US" sz="2000" b="1" dirty="0">
                <a:solidFill>
                  <a:schemeClr val="tx1">
                    <a:lumMod val="65000"/>
                    <a:lumOff val="35000"/>
                  </a:schemeClr>
                </a:solidFill>
              </a:rPr>
              <a:t>Step 18:</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5F7FB26-639F-FFBE-789B-325F0364C2C6}"/>
              </a:ext>
            </a:extLst>
          </p:cNvPr>
          <p:cNvSpPr txBox="1"/>
          <p:nvPr/>
        </p:nvSpPr>
        <p:spPr>
          <a:xfrm>
            <a:off x="278089" y="1185123"/>
            <a:ext cx="10892673" cy="369332"/>
          </a:xfrm>
          <a:prstGeom prst="rect">
            <a:avLst/>
          </a:prstGeom>
          <a:noFill/>
        </p:spPr>
        <p:txBody>
          <a:bodyPr wrap="square">
            <a:spAutoFit/>
          </a:bodyPr>
          <a:lstStyle/>
          <a:p>
            <a:r>
              <a:rPr lang="en-IN" dirty="0" err="1"/>
              <a:t>UserInterface.CUSTOMER_ADDED</a:t>
            </a:r>
            <a:r>
              <a:rPr lang="en-IN" dirty="0"/>
              <a:t> = Customer added successfully with customer id : </a:t>
            </a:r>
          </a:p>
        </p:txBody>
      </p:sp>
      <p:sp>
        <p:nvSpPr>
          <p:cNvPr id="9" name="TextBox 8">
            <a:extLst>
              <a:ext uri="{FF2B5EF4-FFF2-40B4-BE49-F238E27FC236}">
                <a16:creationId xmlns:a16="http://schemas.microsoft.com/office/drawing/2014/main" id="{8464E959-B909-EADF-D3D9-B361BF62CA57}"/>
              </a:ext>
            </a:extLst>
          </p:cNvPr>
          <p:cNvSpPr txBox="1"/>
          <p:nvPr/>
        </p:nvSpPr>
        <p:spPr>
          <a:xfrm>
            <a:off x="989028" y="1799237"/>
            <a:ext cx="6099142" cy="400110"/>
          </a:xfrm>
          <a:prstGeom prst="rect">
            <a:avLst/>
          </a:prstGeom>
          <a:noFill/>
        </p:spPr>
        <p:txBody>
          <a:bodyPr wrap="square">
            <a:spAutoFit/>
          </a:bodyPr>
          <a:lstStyle/>
          <a:p>
            <a:r>
              <a:rPr lang="en-US" sz="2000" b="1" dirty="0">
                <a:solidFill>
                  <a:schemeClr val="tx1">
                    <a:lumMod val="65000"/>
                    <a:lumOff val="35000"/>
                  </a:schemeClr>
                </a:solidFill>
              </a:rPr>
              <a:t>Step 19:</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DEB225AA-7959-28C7-6157-6D2F5010BF25}"/>
              </a:ext>
            </a:extLst>
          </p:cNvPr>
          <p:cNvSpPr txBox="1"/>
          <p:nvPr/>
        </p:nvSpPr>
        <p:spPr>
          <a:xfrm>
            <a:off x="277303" y="2123733"/>
            <a:ext cx="12094590" cy="4524315"/>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com.hnd.service.CustomerService</a:t>
            </a:r>
            <a:r>
              <a:rPr lang="en-IN" dirty="0"/>
              <a:t>;</a:t>
            </a:r>
          </a:p>
          <a:p>
            <a:r>
              <a:rPr lang="en-IN" dirty="0"/>
              <a:t>@SpringBootApplication</a:t>
            </a:r>
          </a:p>
          <a:p>
            <a:r>
              <a:rPr lang="en-IN" dirty="0"/>
              <a:t>public class </a:t>
            </a:r>
            <a:r>
              <a:rPr lang="en-IN" dirty="0" err="1"/>
              <a:t>DemoOneToOneApplication</a:t>
            </a:r>
            <a:r>
              <a:rPr lang="en-IN" dirty="0"/>
              <a:t> implements </a:t>
            </a:r>
            <a:r>
              <a:rPr lang="en-IN" dirty="0" err="1"/>
              <a:t>CommandLineRunner</a:t>
            </a:r>
            <a:r>
              <a:rPr lang="en-IN" dirty="0"/>
              <a:t> {</a:t>
            </a:r>
          </a:p>
          <a:p>
            <a:r>
              <a:rPr lang="en-IN" dirty="0"/>
              <a:t>	</a:t>
            </a:r>
          </a:p>
          <a:p>
            <a:r>
              <a:rPr lang="en-IN" dirty="0"/>
              <a:t>	</a:t>
            </a:r>
          </a:p>
        </p:txBody>
      </p:sp>
    </p:spTree>
    <p:extLst>
      <p:ext uri="{BB962C8B-B14F-4D97-AF65-F5344CB8AC3E}">
        <p14:creationId xmlns:p14="http://schemas.microsoft.com/office/powerpoint/2010/main" val="2202680585"/>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135C9D-2BD9-61CE-C055-B670E8E273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9F2C310-692F-34DB-9A71-479CDCC3A64F}"/>
              </a:ext>
            </a:extLst>
          </p:cNvPr>
          <p:cNvSpPr>
            <a:spLocks noGrp="1"/>
          </p:cNvSpPr>
          <p:nvPr>
            <p:ph type="sldNum" sz="quarter" idx="12"/>
          </p:nvPr>
        </p:nvSpPr>
        <p:spPr/>
        <p:txBody>
          <a:bodyPr/>
          <a:lstStyle/>
          <a:p>
            <a:fld id="{4A777409-9C5A-4B07-8E32-19F22F7D558C}" type="slidenum">
              <a:rPr lang="en-IN" smtClean="0"/>
              <a:t>321</a:t>
            </a:fld>
            <a:endParaRPr lang="en-IN" dirty="0"/>
          </a:p>
        </p:txBody>
      </p:sp>
      <p:sp>
        <p:nvSpPr>
          <p:cNvPr id="5" name="TextBox 4">
            <a:extLst>
              <a:ext uri="{FF2B5EF4-FFF2-40B4-BE49-F238E27FC236}">
                <a16:creationId xmlns:a16="http://schemas.microsoft.com/office/drawing/2014/main" id="{000D66E4-0BBA-C75C-3B50-46F8233E0744}"/>
              </a:ext>
            </a:extLst>
          </p:cNvPr>
          <p:cNvSpPr txBox="1"/>
          <p:nvPr/>
        </p:nvSpPr>
        <p:spPr>
          <a:xfrm>
            <a:off x="62845" y="810096"/>
            <a:ext cx="12066309" cy="5355312"/>
          </a:xfrm>
          <a:prstGeom prst="rect">
            <a:avLst/>
          </a:prstGeom>
          <a:noFill/>
        </p:spPr>
        <p:txBody>
          <a:bodyPr wrap="square">
            <a:spAutoFit/>
          </a:bodyPr>
          <a:lstStyle/>
          <a:p>
            <a:r>
              <a:rPr lang="en-IN" dirty="0"/>
              <a:t>public static final Log LOGGER = </a:t>
            </a:r>
            <a:r>
              <a:rPr lang="en-IN" dirty="0" err="1"/>
              <a:t>LogFactory.getLog</a:t>
            </a:r>
            <a:r>
              <a:rPr lang="en-IN" dirty="0"/>
              <a:t>(</a:t>
            </a:r>
            <a:r>
              <a:rPr lang="en-IN" dirty="0" err="1"/>
              <a:t>DemoOneToOneApplication.class</a:t>
            </a:r>
            <a:r>
              <a:rPr lang="en-IN" dirty="0"/>
              <a:t>);</a:t>
            </a:r>
          </a:p>
          <a:p>
            <a:r>
              <a:rPr lang="en-IN" dirty="0"/>
              <a:t>	@Autowired</a:t>
            </a:r>
          </a:p>
          <a:p>
            <a:r>
              <a:rPr lang="en-IN" dirty="0"/>
              <a:t>	</a:t>
            </a:r>
            <a:r>
              <a:rPr lang="en-IN" dirty="0" err="1"/>
              <a:t>CustomerService</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DemoOneToOneApplication.class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getCustomer</a:t>
            </a:r>
            <a:r>
              <a:rPr lang="en-IN" dirty="0"/>
              <a:t>();</a:t>
            </a:r>
          </a:p>
          <a:p>
            <a:r>
              <a:rPr lang="en-IN" dirty="0"/>
              <a:t>		 </a:t>
            </a:r>
            <a:r>
              <a:rPr lang="en-IN" dirty="0" err="1"/>
              <a:t>addCustomer</a:t>
            </a:r>
            <a:r>
              <a:rPr lang="en-IN" dirty="0"/>
              <a:t>();</a:t>
            </a:r>
          </a:p>
          <a:p>
            <a:r>
              <a:rPr lang="en-IN" dirty="0"/>
              <a:t>	}</a:t>
            </a:r>
          </a:p>
          <a:p>
            <a:r>
              <a:rPr lang="en-IN" dirty="0"/>
              <a:t>	</a:t>
            </a:r>
          </a:p>
          <a:p>
            <a:r>
              <a:rPr lang="en-IN" dirty="0"/>
              <a:t>	public void </a:t>
            </a:r>
            <a:r>
              <a:rPr lang="en-IN" dirty="0" err="1"/>
              <a:t>getCustomer</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(1234);</a:t>
            </a:r>
          </a:p>
          <a:p>
            <a:r>
              <a:rPr lang="en-IN" dirty="0"/>
              <a:t>			LOGGER.info(</a:t>
            </a:r>
            <a:r>
              <a:rPr lang="en-IN" dirty="0" err="1"/>
              <a:t>customerDTO</a:t>
            </a:r>
            <a:r>
              <a:rPr lang="en-IN" dirty="0"/>
              <a:t>);</a:t>
            </a:r>
          </a:p>
          <a:p>
            <a:r>
              <a:rPr lang="en-IN" dirty="0"/>
              <a:t>		}</a:t>
            </a:r>
          </a:p>
        </p:txBody>
      </p:sp>
    </p:spTree>
    <p:extLst>
      <p:ext uri="{BB962C8B-B14F-4D97-AF65-F5344CB8AC3E}">
        <p14:creationId xmlns:p14="http://schemas.microsoft.com/office/powerpoint/2010/main" val="2367480928"/>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F8AB88-3C6F-1D26-12FA-FE4FADBB24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17C7F02-142D-3A73-AD3D-A5A56DD26E2A}"/>
              </a:ext>
            </a:extLst>
          </p:cNvPr>
          <p:cNvSpPr>
            <a:spLocks noGrp="1"/>
          </p:cNvSpPr>
          <p:nvPr>
            <p:ph type="sldNum" sz="quarter" idx="12"/>
          </p:nvPr>
        </p:nvSpPr>
        <p:spPr/>
        <p:txBody>
          <a:bodyPr/>
          <a:lstStyle/>
          <a:p>
            <a:fld id="{4A777409-9C5A-4B07-8E32-19F22F7D558C}" type="slidenum">
              <a:rPr lang="en-IN" smtClean="0"/>
              <a:t>322</a:t>
            </a:fld>
            <a:endParaRPr lang="en-IN" dirty="0"/>
          </a:p>
        </p:txBody>
      </p:sp>
      <p:sp>
        <p:nvSpPr>
          <p:cNvPr id="5" name="TextBox 4">
            <a:extLst>
              <a:ext uri="{FF2B5EF4-FFF2-40B4-BE49-F238E27FC236}">
                <a16:creationId xmlns:a16="http://schemas.microsoft.com/office/drawing/2014/main" id="{4B20DE05-EE71-6353-2039-6E1FA78F99E2}"/>
              </a:ext>
            </a:extLst>
          </p:cNvPr>
          <p:cNvSpPr txBox="1"/>
          <p:nvPr/>
        </p:nvSpPr>
        <p:spPr>
          <a:xfrm>
            <a:off x="0" y="789997"/>
            <a:ext cx="11896627" cy="5693866"/>
          </a:xfrm>
          <a:prstGeom prst="rect">
            <a:avLst/>
          </a:prstGeom>
          <a:noFill/>
        </p:spPr>
        <p:txBody>
          <a:bodyPr wrap="square">
            <a:spAutoFit/>
          </a:bodyPr>
          <a:lstStyle/>
          <a:p>
            <a:r>
              <a:rPr lang="en-IN" sz="1400" dirty="0"/>
              <a:t>catch (Exception e) {</a:t>
            </a:r>
          </a:p>
          <a:p>
            <a:r>
              <a:rPr lang="en-IN" sz="1400" dirty="0"/>
              <a:t>			String message = </a:t>
            </a:r>
            <a:r>
              <a:rPr lang="en-IN" sz="1400" dirty="0" err="1"/>
              <a:t>environment.getProperty</a:t>
            </a:r>
            <a:r>
              <a:rPr lang="en-IN" sz="1400" dirty="0"/>
              <a:t>(</a:t>
            </a:r>
            <a:r>
              <a:rPr lang="en-IN" sz="1400" dirty="0" err="1"/>
              <a:t>e.getMessage</a:t>
            </a:r>
            <a:r>
              <a:rPr lang="en-IN" sz="1400" dirty="0"/>
              <a:t>(),"Some exception occurred. Please check log file for more details!!");</a:t>
            </a:r>
          </a:p>
          <a:p>
            <a:r>
              <a:rPr lang="en-IN" sz="1400" dirty="0"/>
              <a:t>			LOGGER.info(message);</a:t>
            </a:r>
          </a:p>
          <a:p>
            <a:r>
              <a:rPr lang="en-IN" sz="1400" dirty="0"/>
              <a:t>		}</a:t>
            </a:r>
          </a:p>
          <a:p>
            <a:r>
              <a:rPr lang="en-IN" sz="1400" dirty="0"/>
              <a:t>	}</a:t>
            </a:r>
          </a:p>
          <a:p>
            <a:r>
              <a:rPr lang="en-IN" sz="1400" dirty="0"/>
              <a:t>	public void </a:t>
            </a:r>
            <a:r>
              <a:rPr lang="en-IN" sz="1400" dirty="0" err="1"/>
              <a:t>addCustomer</a:t>
            </a:r>
            <a:r>
              <a:rPr lang="en-IN" sz="1400" dirty="0"/>
              <a:t>() {</a:t>
            </a:r>
          </a:p>
          <a:p>
            <a:r>
              <a:rPr lang="en-IN" sz="1400" dirty="0"/>
              <a:t>		try {</a:t>
            </a:r>
          </a:p>
          <a:p>
            <a:r>
              <a:rPr lang="en-IN" sz="1400" dirty="0"/>
              <a:t>			</a:t>
            </a:r>
            <a:r>
              <a:rPr lang="en-IN" sz="1400" dirty="0" err="1"/>
              <a:t>CustomerDTO</a:t>
            </a:r>
            <a:r>
              <a:rPr lang="en-IN" sz="1400" dirty="0"/>
              <a:t> </a:t>
            </a:r>
            <a:r>
              <a:rPr lang="en-IN" sz="1400" dirty="0" err="1"/>
              <a:t>customerDTO</a:t>
            </a:r>
            <a:r>
              <a:rPr lang="en-IN" sz="1400" dirty="0"/>
              <a:t> = new </a:t>
            </a:r>
            <a:r>
              <a:rPr lang="en-IN" sz="1400" dirty="0" err="1"/>
              <a:t>CustomerDTO</a:t>
            </a:r>
            <a:r>
              <a:rPr lang="en-IN" sz="1400" dirty="0"/>
              <a:t>();</a:t>
            </a:r>
          </a:p>
          <a:p>
            <a:r>
              <a:rPr lang="en-IN" sz="1400" dirty="0"/>
              <a:t>			</a:t>
            </a:r>
            <a:r>
              <a:rPr lang="en-IN" sz="1400" dirty="0" err="1"/>
              <a:t>customerDTO.setName</a:t>
            </a:r>
            <a:r>
              <a:rPr lang="en-IN" sz="1400" dirty="0"/>
              <a:t>("Ron");</a:t>
            </a:r>
          </a:p>
          <a:p>
            <a:r>
              <a:rPr lang="en-IN" sz="1400" dirty="0"/>
              <a:t>			</a:t>
            </a:r>
            <a:r>
              <a:rPr lang="en-IN" sz="1400" dirty="0" err="1"/>
              <a:t>customerDTO.setEmailId</a:t>
            </a:r>
            <a:r>
              <a:rPr lang="en-IN" sz="1400" dirty="0"/>
              <a:t>("ron@hnd.com");</a:t>
            </a:r>
          </a:p>
          <a:p>
            <a:r>
              <a:rPr lang="en-IN" sz="1400" dirty="0"/>
              <a:t>			</a:t>
            </a:r>
            <a:r>
              <a:rPr lang="en-IN" sz="1400" dirty="0" err="1"/>
              <a:t>customerDTO.setDateOfBirth</a:t>
            </a:r>
            <a:r>
              <a:rPr lang="en-IN" sz="1400" dirty="0"/>
              <a:t>(</a:t>
            </a:r>
            <a:r>
              <a:rPr lang="en-IN" sz="1400" dirty="0" err="1"/>
              <a:t>LocalDate.of</a:t>
            </a:r>
            <a:r>
              <a:rPr lang="en-IN" sz="1400" dirty="0"/>
              <a:t>(1993, 03, 24));</a:t>
            </a:r>
          </a:p>
          <a:p>
            <a:r>
              <a:rPr lang="en-IN" sz="1400" dirty="0"/>
              <a:t>			</a:t>
            </a:r>
            <a:r>
              <a:rPr lang="en-IN" sz="1400" dirty="0" err="1"/>
              <a:t>AddressDTO</a:t>
            </a:r>
            <a:r>
              <a:rPr lang="en-IN" sz="1400" dirty="0"/>
              <a:t> </a:t>
            </a:r>
            <a:r>
              <a:rPr lang="en-IN" sz="1400" dirty="0" err="1"/>
              <a:t>addressDTO</a:t>
            </a:r>
            <a:r>
              <a:rPr lang="en-IN" sz="1400" dirty="0"/>
              <a:t> = new </a:t>
            </a:r>
            <a:r>
              <a:rPr lang="en-IN" sz="1400" dirty="0" err="1"/>
              <a:t>AddressDTO</a:t>
            </a:r>
            <a:r>
              <a:rPr lang="en-IN" sz="1400" dirty="0"/>
              <a:t>();</a:t>
            </a:r>
          </a:p>
          <a:p>
            <a:r>
              <a:rPr lang="en-IN" sz="1400" dirty="0"/>
              <a:t>			</a:t>
            </a:r>
            <a:r>
              <a:rPr lang="en-IN" sz="1400" dirty="0" err="1"/>
              <a:t>addressDTO.setAddressId</a:t>
            </a:r>
            <a:r>
              <a:rPr lang="en-IN" sz="1400" dirty="0"/>
              <a:t>(103L);</a:t>
            </a:r>
          </a:p>
          <a:p>
            <a:r>
              <a:rPr lang="en-IN" sz="1400" dirty="0"/>
              <a:t>			</a:t>
            </a:r>
            <a:r>
              <a:rPr lang="en-IN" sz="1400" dirty="0" err="1"/>
              <a:t>addressDTO.setCity</a:t>
            </a:r>
            <a:r>
              <a:rPr lang="en-IN" sz="1400" dirty="0"/>
              <a:t>("Albany");</a:t>
            </a:r>
          </a:p>
          <a:p>
            <a:r>
              <a:rPr lang="en-IN" sz="1400" dirty="0"/>
              <a:t>			</a:t>
            </a:r>
            <a:r>
              <a:rPr lang="en-IN" sz="1400" dirty="0" err="1"/>
              <a:t>addressDTO.setStreet</a:t>
            </a:r>
            <a:r>
              <a:rPr lang="en-IN" sz="1400" dirty="0"/>
              <a:t>("93 Taylor Road");</a:t>
            </a:r>
          </a:p>
          <a:p>
            <a:r>
              <a:rPr lang="en-IN" sz="1400" dirty="0"/>
              <a:t>			</a:t>
            </a:r>
            <a:r>
              <a:rPr lang="en-IN" sz="1400" dirty="0" err="1"/>
              <a:t>customerDTO.setAddress</a:t>
            </a:r>
            <a:r>
              <a:rPr lang="en-IN" sz="1400" dirty="0"/>
              <a:t>(</a:t>
            </a:r>
            <a:r>
              <a:rPr lang="en-IN" sz="1400" dirty="0" err="1"/>
              <a:t>addressDTO</a:t>
            </a:r>
            <a:r>
              <a:rPr lang="en-IN" sz="1400" dirty="0"/>
              <a:t>);</a:t>
            </a:r>
          </a:p>
          <a:p>
            <a:r>
              <a:rPr lang="en-IN" sz="1400" dirty="0"/>
              <a:t>			Integer </a:t>
            </a:r>
            <a:r>
              <a:rPr lang="en-IN" sz="1400" dirty="0" err="1"/>
              <a:t>customerId</a:t>
            </a:r>
            <a:r>
              <a:rPr lang="en-IN" sz="1400" dirty="0"/>
              <a:t> = </a:t>
            </a:r>
            <a:r>
              <a:rPr lang="en-IN" sz="1400" dirty="0" err="1"/>
              <a:t>customerService.addCustomer</a:t>
            </a:r>
            <a:r>
              <a:rPr lang="en-IN" sz="1400" dirty="0"/>
              <a:t>(</a:t>
            </a:r>
            <a:r>
              <a:rPr lang="en-IN" sz="1400" dirty="0" err="1"/>
              <a:t>customerDTO</a:t>
            </a:r>
            <a:r>
              <a:rPr lang="en-IN" sz="1400" dirty="0"/>
              <a:t>);</a:t>
            </a:r>
          </a:p>
          <a:p>
            <a:r>
              <a:rPr lang="en-IN" sz="1400" dirty="0"/>
              <a:t>			LOGGER.info("\n" + </a:t>
            </a:r>
            <a:r>
              <a:rPr lang="en-IN" sz="1400" dirty="0" err="1"/>
              <a:t>environment.getProperty</a:t>
            </a:r>
            <a:r>
              <a:rPr lang="en-IN" sz="1400" dirty="0"/>
              <a:t>("</a:t>
            </a:r>
            <a:r>
              <a:rPr lang="en-IN" sz="1400" dirty="0" err="1"/>
              <a:t>UserInterface.CUSTOMER_ADDED</a:t>
            </a:r>
            <a:r>
              <a:rPr lang="en-IN" sz="1400" dirty="0"/>
              <a:t>") + </a:t>
            </a:r>
            <a:r>
              <a:rPr lang="en-IN" sz="1400" dirty="0" err="1"/>
              <a:t>customerId</a:t>
            </a:r>
            <a:r>
              <a:rPr lang="en-IN" sz="1400" dirty="0"/>
              <a:t>);</a:t>
            </a:r>
          </a:p>
          <a:p>
            <a:r>
              <a:rPr lang="en-IN" sz="1400" dirty="0"/>
              <a:t>		} catch (Exception e) {</a:t>
            </a:r>
          </a:p>
          <a:p>
            <a:r>
              <a:rPr lang="en-IN" sz="1400" dirty="0"/>
              <a:t>			String message = </a:t>
            </a:r>
            <a:r>
              <a:rPr lang="en-IN" sz="1400" dirty="0" err="1"/>
              <a:t>environment.getProperty</a:t>
            </a:r>
            <a:r>
              <a:rPr lang="en-IN" sz="1400" dirty="0"/>
              <a:t>(</a:t>
            </a:r>
            <a:r>
              <a:rPr lang="en-IN" sz="1400" dirty="0" err="1"/>
              <a:t>e.getMessage</a:t>
            </a:r>
            <a:r>
              <a:rPr lang="en-IN" sz="1400" dirty="0"/>
              <a:t>(),"Some exception occurred. Please check log file for more details!!");</a:t>
            </a:r>
          </a:p>
          <a:p>
            <a:r>
              <a:rPr lang="en-IN" sz="1400" dirty="0"/>
              <a:t>			LOGGER.info(message);</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4158913001"/>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EFCCEB-0763-25C8-1970-E61D1467631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2A00227-BCF7-07BC-4532-98B6CAACF640}"/>
              </a:ext>
            </a:extLst>
          </p:cNvPr>
          <p:cNvSpPr>
            <a:spLocks noGrp="1"/>
          </p:cNvSpPr>
          <p:nvPr>
            <p:ph type="sldNum" sz="quarter" idx="12"/>
          </p:nvPr>
        </p:nvSpPr>
        <p:spPr/>
        <p:txBody>
          <a:bodyPr/>
          <a:lstStyle/>
          <a:p>
            <a:fld id="{4A777409-9C5A-4B07-8E32-19F22F7D558C}" type="slidenum">
              <a:rPr lang="en-IN" smtClean="0"/>
              <a:t>323</a:t>
            </a:fld>
            <a:endParaRPr lang="en-IN" dirty="0"/>
          </a:p>
        </p:txBody>
      </p:sp>
      <p:sp>
        <p:nvSpPr>
          <p:cNvPr id="5" name="TextBox 4">
            <a:extLst>
              <a:ext uri="{FF2B5EF4-FFF2-40B4-BE49-F238E27FC236}">
                <a16:creationId xmlns:a16="http://schemas.microsoft.com/office/drawing/2014/main" id="{69D307E3-13CA-F8DE-BA8C-33EC36FA0FF2}"/>
              </a:ext>
            </a:extLst>
          </p:cNvPr>
          <p:cNvSpPr txBox="1"/>
          <p:nvPr/>
        </p:nvSpPr>
        <p:spPr>
          <a:xfrm>
            <a:off x="989029" y="612990"/>
            <a:ext cx="9663260" cy="707886"/>
          </a:xfrm>
          <a:prstGeom prst="rect">
            <a:avLst/>
          </a:prstGeom>
          <a:noFill/>
        </p:spPr>
        <p:txBody>
          <a:bodyPr wrap="square">
            <a:spAutoFit/>
          </a:bodyPr>
          <a:lstStyle/>
          <a:p>
            <a:r>
              <a:rPr lang="en-US" sz="2000" b="1" dirty="0">
                <a:solidFill>
                  <a:schemeClr val="tx1">
                    <a:lumMod val="65000"/>
                    <a:lumOff val="35000"/>
                  </a:schemeClr>
                </a:solidFill>
                <a:effectLst/>
              </a:rPr>
              <a:t>Step 20:</a:t>
            </a:r>
            <a:r>
              <a:rPr lang="en-US" sz="2000" dirty="0">
                <a:solidFill>
                  <a:schemeClr val="tx1">
                    <a:lumMod val="65000"/>
                    <a:lumOff val="35000"/>
                  </a:schemeClr>
                </a:solidFill>
                <a:effectLst/>
              </a:rPr>
              <a:t> Execute the application</a:t>
            </a:r>
          </a:p>
          <a:p>
            <a:r>
              <a:rPr lang="en-US" sz="2000" dirty="0">
                <a:solidFill>
                  <a:schemeClr val="tx1">
                    <a:lumMod val="65000"/>
                    <a:lumOff val="35000"/>
                  </a:schemeClr>
                </a:solidFill>
                <a:effectLst/>
              </a:rPr>
              <a:t>After executing your application, you should get the following output:</a:t>
            </a:r>
          </a:p>
        </p:txBody>
      </p:sp>
      <p:pic>
        <p:nvPicPr>
          <p:cNvPr id="7" name="Picture 6">
            <a:extLst>
              <a:ext uri="{FF2B5EF4-FFF2-40B4-BE49-F238E27FC236}">
                <a16:creationId xmlns:a16="http://schemas.microsoft.com/office/drawing/2014/main" id="{BABEEA64-501D-A224-1D2B-487B85679E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381" y="1614774"/>
            <a:ext cx="7344800" cy="1250974"/>
          </a:xfrm>
          <a:prstGeom prst="rect">
            <a:avLst/>
          </a:prstGeom>
        </p:spPr>
      </p:pic>
      <p:sp>
        <p:nvSpPr>
          <p:cNvPr id="9" name="TextBox 8">
            <a:extLst>
              <a:ext uri="{FF2B5EF4-FFF2-40B4-BE49-F238E27FC236}">
                <a16:creationId xmlns:a16="http://schemas.microsoft.com/office/drawing/2014/main" id="{63B83EC4-6908-5DCE-3685-D5016CA66F9D}"/>
              </a:ext>
            </a:extLst>
          </p:cNvPr>
          <p:cNvSpPr txBox="1"/>
          <p:nvPr/>
        </p:nvSpPr>
        <p:spPr>
          <a:xfrm>
            <a:off x="174396" y="3105834"/>
            <a:ext cx="11825926" cy="400110"/>
          </a:xfrm>
          <a:prstGeom prst="rect">
            <a:avLst/>
          </a:prstGeom>
          <a:noFill/>
        </p:spPr>
        <p:txBody>
          <a:bodyPr wrap="square">
            <a:spAutoFit/>
          </a:bodyPr>
          <a:lstStyle/>
          <a:p>
            <a:r>
              <a:rPr lang="en-US" sz="2000" b="1" dirty="0">
                <a:solidFill>
                  <a:schemeClr val="tx1">
                    <a:lumMod val="65000"/>
                    <a:lumOff val="35000"/>
                  </a:schemeClr>
                </a:solidFill>
              </a:rPr>
              <a:t>Step 21:</a:t>
            </a:r>
            <a:r>
              <a:rPr lang="en-US" sz="2000" dirty="0">
                <a:solidFill>
                  <a:schemeClr val="tx1">
                    <a:lumMod val="65000"/>
                    <a:lumOff val="35000"/>
                  </a:schemeClr>
                </a:solidFill>
              </a:rPr>
              <a:t> Add </a:t>
            </a:r>
            <a:r>
              <a:rPr lang="en-US" sz="2000" dirty="0" err="1">
                <a:solidFill>
                  <a:schemeClr val="tx1">
                    <a:lumMod val="65000"/>
                    <a:lumOff val="35000"/>
                  </a:schemeClr>
                </a:solidFill>
              </a:rPr>
              <a:t>updateAddress</a:t>
            </a:r>
            <a:r>
              <a:rPr lang="en-US" sz="2000" dirty="0">
                <a:solidFill>
                  <a:schemeClr val="tx1">
                    <a:lumMod val="65000"/>
                    <a:lumOff val="35000"/>
                  </a:schemeClr>
                </a:solidFill>
              </a:rPr>
              <a:t>() method to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304A9E42-4C39-5847-C757-FC197D73C343}"/>
              </a:ext>
            </a:extLst>
          </p:cNvPr>
          <p:cNvSpPr txBox="1"/>
          <p:nvPr/>
        </p:nvSpPr>
        <p:spPr>
          <a:xfrm>
            <a:off x="174396" y="3659687"/>
            <a:ext cx="11759938" cy="2585323"/>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Integer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	public void </a:t>
            </a:r>
            <a:r>
              <a:rPr lang="en-IN" dirty="0" err="1"/>
              <a:t>updateAddress</a:t>
            </a:r>
            <a:r>
              <a:rPr lang="en-IN" dirty="0"/>
              <a:t>(Integer </a:t>
            </a:r>
            <a:r>
              <a:rPr lang="en-IN" dirty="0" err="1"/>
              <a:t>customerId</a:t>
            </a:r>
            <a:r>
              <a:rPr lang="en-IN" dirty="0"/>
              <a:t>, </a:t>
            </a:r>
            <a:r>
              <a:rPr lang="en-IN" dirty="0" err="1"/>
              <a:t>AddressDTO</a:t>
            </a:r>
            <a:r>
              <a:rPr lang="en-IN" dirty="0"/>
              <a:t> </a:t>
            </a:r>
            <a:r>
              <a:rPr lang="en-IN" dirty="0" err="1"/>
              <a:t>addressDTO</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2560232158"/>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2A77D8-E0B6-5AD8-0AA0-62C1DE70C6B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CA17F1B-F61D-9792-5EBD-3947D07EFFEC}"/>
              </a:ext>
            </a:extLst>
          </p:cNvPr>
          <p:cNvSpPr>
            <a:spLocks noGrp="1"/>
          </p:cNvSpPr>
          <p:nvPr>
            <p:ph type="sldNum" sz="quarter" idx="12"/>
          </p:nvPr>
        </p:nvSpPr>
        <p:spPr/>
        <p:txBody>
          <a:bodyPr/>
          <a:lstStyle/>
          <a:p>
            <a:fld id="{4A777409-9C5A-4B07-8E32-19F22F7D558C}" type="slidenum">
              <a:rPr lang="en-IN" smtClean="0"/>
              <a:t>324</a:t>
            </a:fld>
            <a:endParaRPr lang="en-IN" dirty="0"/>
          </a:p>
        </p:txBody>
      </p:sp>
      <p:sp>
        <p:nvSpPr>
          <p:cNvPr id="5" name="TextBox 4">
            <a:extLst>
              <a:ext uri="{FF2B5EF4-FFF2-40B4-BE49-F238E27FC236}">
                <a16:creationId xmlns:a16="http://schemas.microsoft.com/office/drawing/2014/main" id="{08D7EB34-8D91-039D-CC8D-6D74757825EE}"/>
              </a:ext>
            </a:extLst>
          </p:cNvPr>
          <p:cNvSpPr txBox="1"/>
          <p:nvPr/>
        </p:nvSpPr>
        <p:spPr>
          <a:xfrm>
            <a:off x="815419" y="641270"/>
            <a:ext cx="10638148" cy="707886"/>
          </a:xfrm>
          <a:prstGeom prst="rect">
            <a:avLst/>
          </a:prstGeom>
          <a:noFill/>
        </p:spPr>
        <p:txBody>
          <a:bodyPr wrap="square">
            <a:spAutoFit/>
          </a:bodyPr>
          <a:lstStyle/>
          <a:p>
            <a:r>
              <a:rPr lang="en-US" sz="2000" b="1" dirty="0">
                <a:solidFill>
                  <a:schemeClr val="tx1">
                    <a:lumMod val="65000"/>
                    <a:lumOff val="35000"/>
                  </a:schemeClr>
                </a:solidFill>
              </a:rPr>
              <a:t>Step 22:</a:t>
            </a:r>
            <a:r>
              <a:rPr lang="en-US" sz="2000" dirty="0">
                <a:solidFill>
                  <a:schemeClr val="tx1">
                    <a:lumMod val="65000"/>
                    <a:lumOff val="35000"/>
                  </a:schemeClr>
                </a:solidFill>
              </a:rPr>
              <a:t> Implement the </a:t>
            </a:r>
            <a:r>
              <a:rPr lang="en-US" sz="2000" dirty="0" err="1">
                <a:solidFill>
                  <a:schemeClr val="tx1">
                    <a:lumMod val="65000"/>
                    <a:lumOff val="35000"/>
                  </a:schemeClr>
                </a:solidFill>
              </a:rPr>
              <a:t>updateAddress</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to update address detail for a customer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D6CB96F-0786-2733-DF3D-72EF9B453837}"/>
              </a:ext>
            </a:extLst>
          </p:cNvPr>
          <p:cNvSpPr txBox="1"/>
          <p:nvPr/>
        </p:nvSpPr>
        <p:spPr>
          <a:xfrm>
            <a:off x="245097" y="1349156"/>
            <a:ext cx="12028602" cy="5078313"/>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java.util.Optional</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com.hnd.entity.Address</a:t>
            </a:r>
            <a:r>
              <a:rPr lang="en-IN" dirty="0"/>
              <a:t>;</a:t>
            </a:r>
          </a:p>
          <a:p>
            <a:r>
              <a:rPr lang="en-IN" dirty="0"/>
              <a:t>import </a:t>
            </a:r>
            <a:r>
              <a:rPr lang="en-IN" dirty="0" err="1"/>
              <a:t>com.hnd.entity.Customer</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t>
            </a:r>
          </a:p>
        </p:txBody>
      </p:sp>
    </p:spTree>
    <p:extLst>
      <p:ext uri="{BB962C8B-B14F-4D97-AF65-F5344CB8AC3E}">
        <p14:creationId xmlns:p14="http://schemas.microsoft.com/office/powerpoint/2010/main" val="1469769322"/>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6613D1-283B-FF5D-52A6-0D4971A87A3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E3A632-FD6D-4C00-2D3E-17F37ED04FDB}"/>
              </a:ext>
            </a:extLst>
          </p:cNvPr>
          <p:cNvSpPr>
            <a:spLocks noGrp="1"/>
          </p:cNvSpPr>
          <p:nvPr>
            <p:ph type="sldNum" sz="quarter" idx="12"/>
          </p:nvPr>
        </p:nvSpPr>
        <p:spPr/>
        <p:txBody>
          <a:bodyPr/>
          <a:lstStyle/>
          <a:p>
            <a:fld id="{4A777409-9C5A-4B07-8E32-19F22F7D558C}" type="slidenum">
              <a:rPr lang="en-IN" smtClean="0"/>
              <a:t>325</a:t>
            </a:fld>
            <a:endParaRPr lang="en-IN" dirty="0"/>
          </a:p>
        </p:txBody>
      </p:sp>
      <p:sp>
        <p:nvSpPr>
          <p:cNvPr id="5" name="TextBox 4">
            <a:extLst>
              <a:ext uri="{FF2B5EF4-FFF2-40B4-BE49-F238E27FC236}">
                <a16:creationId xmlns:a16="http://schemas.microsoft.com/office/drawing/2014/main" id="{7E90FDE6-90A6-357C-C87E-A1A141B2ABF2}"/>
              </a:ext>
            </a:extLst>
          </p:cNvPr>
          <p:cNvSpPr txBox="1"/>
          <p:nvPr/>
        </p:nvSpPr>
        <p:spPr>
          <a:xfrm>
            <a:off x="122548" y="900295"/>
            <a:ext cx="11946903" cy="5355312"/>
          </a:xfrm>
          <a:prstGeom prst="rect">
            <a:avLst/>
          </a:prstGeom>
          <a:noFill/>
        </p:spPr>
        <p:txBody>
          <a:bodyPr wrap="square">
            <a:spAutoFit/>
          </a:bodyPr>
          <a:lstStyle/>
          <a:p>
            <a:r>
              <a:rPr lang="en-IN" dirty="0"/>
              <a:t>@Override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Service.INVALID_CUSTOMERID</a:t>
            </a:r>
            <a:r>
              <a:rPr lang="en-IN" dirty="0"/>
              <a:t>"));</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AddressDTO</a:t>
            </a:r>
            <a:r>
              <a:rPr lang="en-IN" dirty="0"/>
              <a:t> </a:t>
            </a:r>
            <a:r>
              <a:rPr lang="en-IN" dirty="0" err="1"/>
              <a:t>addressDTO</a:t>
            </a:r>
            <a:r>
              <a:rPr lang="en-IN" dirty="0"/>
              <a:t> = new </a:t>
            </a:r>
            <a:r>
              <a:rPr lang="en-IN" dirty="0" err="1"/>
              <a:t>AddressDTO</a:t>
            </a:r>
            <a:r>
              <a:rPr lang="en-IN" dirty="0"/>
              <a:t>();</a:t>
            </a:r>
          </a:p>
          <a:p>
            <a:r>
              <a:rPr lang="en-IN" dirty="0"/>
              <a:t>		</a:t>
            </a:r>
            <a:r>
              <a:rPr lang="en-IN" dirty="0" err="1"/>
              <a:t>addressDTO.setAddressId</a:t>
            </a:r>
            <a:r>
              <a:rPr lang="en-IN" dirty="0"/>
              <a:t>(</a:t>
            </a:r>
            <a:r>
              <a:rPr lang="en-IN" dirty="0" err="1"/>
              <a:t>customer.getAddress</a:t>
            </a:r>
            <a:r>
              <a:rPr lang="en-IN" dirty="0"/>
              <a:t>().</a:t>
            </a:r>
            <a:r>
              <a:rPr lang="en-IN" dirty="0" err="1"/>
              <a:t>getAddressId</a:t>
            </a:r>
            <a:r>
              <a:rPr lang="en-IN" dirty="0"/>
              <a:t>());</a:t>
            </a:r>
          </a:p>
          <a:p>
            <a:r>
              <a:rPr lang="en-IN" dirty="0"/>
              <a:t>		</a:t>
            </a:r>
            <a:r>
              <a:rPr lang="en-IN" dirty="0" err="1"/>
              <a:t>addressDTO.setCity</a:t>
            </a:r>
            <a:r>
              <a:rPr lang="en-IN" dirty="0"/>
              <a:t>(</a:t>
            </a:r>
            <a:r>
              <a:rPr lang="en-IN" dirty="0" err="1"/>
              <a:t>customer.getAddress</a:t>
            </a:r>
            <a:r>
              <a:rPr lang="en-IN" dirty="0"/>
              <a:t>().</a:t>
            </a:r>
            <a:r>
              <a:rPr lang="en-IN" dirty="0" err="1"/>
              <a:t>getCity</a:t>
            </a:r>
            <a:r>
              <a:rPr lang="en-IN" dirty="0"/>
              <a:t>());</a:t>
            </a:r>
          </a:p>
          <a:p>
            <a:r>
              <a:rPr lang="en-IN" dirty="0"/>
              <a:t>		</a:t>
            </a:r>
            <a:r>
              <a:rPr lang="en-IN" dirty="0" err="1"/>
              <a:t>addressDTO.setStreet</a:t>
            </a:r>
            <a:r>
              <a:rPr lang="en-IN" dirty="0"/>
              <a:t>(</a:t>
            </a:r>
            <a:r>
              <a:rPr lang="en-IN" dirty="0" err="1"/>
              <a:t>customer.getAddress</a:t>
            </a:r>
            <a:r>
              <a:rPr lang="en-IN" dirty="0"/>
              <a:t>().</a:t>
            </a:r>
            <a:r>
              <a:rPr lang="en-IN" dirty="0" err="1"/>
              <a:t>getStreet</a:t>
            </a:r>
            <a:r>
              <a:rPr lang="en-IN" dirty="0"/>
              <a:t>());</a:t>
            </a:r>
          </a:p>
          <a:p>
            <a:r>
              <a:rPr lang="en-IN" dirty="0"/>
              <a:t>		</a:t>
            </a:r>
            <a:r>
              <a:rPr lang="en-IN" dirty="0" err="1"/>
              <a:t>customerDTO.setAddress</a:t>
            </a:r>
            <a:r>
              <a:rPr lang="en-IN" dirty="0"/>
              <a:t>(</a:t>
            </a:r>
            <a:r>
              <a:rPr lang="en-IN" dirty="0" err="1"/>
              <a:t>addressDTO</a:t>
            </a:r>
            <a:r>
              <a:rPr lang="en-IN" dirty="0"/>
              <a:t>);</a:t>
            </a:r>
          </a:p>
          <a:p>
            <a:r>
              <a:rPr lang="en-IN" dirty="0"/>
              <a:t>		return </a:t>
            </a:r>
            <a:r>
              <a:rPr lang="en-IN" dirty="0" err="1"/>
              <a:t>customerDTO</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1638166051"/>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3E1F43-2FD4-2C4B-A4A4-A109E4488D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78AB9E7-18CB-1A7B-F89B-25BFD6BAA706}"/>
              </a:ext>
            </a:extLst>
          </p:cNvPr>
          <p:cNvSpPr>
            <a:spLocks noGrp="1"/>
          </p:cNvSpPr>
          <p:nvPr>
            <p:ph type="sldNum" sz="quarter" idx="12"/>
          </p:nvPr>
        </p:nvSpPr>
        <p:spPr/>
        <p:txBody>
          <a:bodyPr/>
          <a:lstStyle/>
          <a:p>
            <a:fld id="{4A777409-9C5A-4B07-8E32-19F22F7D558C}" type="slidenum">
              <a:rPr lang="en-IN" smtClean="0"/>
              <a:t>326</a:t>
            </a:fld>
            <a:endParaRPr lang="en-IN" dirty="0"/>
          </a:p>
        </p:txBody>
      </p:sp>
      <p:sp>
        <p:nvSpPr>
          <p:cNvPr id="5" name="TextBox 4">
            <a:extLst>
              <a:ext uri="{FF2B5EF4-FFF2-40B4-BE49-F238E27FC236}">
                <a16:creationId xmlns:a16="http://schemas.microsoft.com/office/drawing/2014/main" id="{36F04C04-3A31-9AE2-B130-6547C36AE513}"/>
              </a:ext>
            </a:extLst>
          </p:cNvPr>
          <p:cNvSpPr txBox="1"/>
          <p:nvPr/>
        </p:nvSpPr>
        <p:spPr>
          <a:xfrm>
            <a:off x="197963" y="845046"/>
            <a:ext cx="12361682" cy="5693866"/>
          </a:xfrm>
          <a:prstGeom prst="rect">
            <a:avLst/>
          </a:prstGeom>
          <a:noFill/>
        </p:spPr>
        <p:txBody>
          <a:bodyPr wrap="square">
            <a:spAutoFit/>
          </a:bodyPr>
          <a:lstStyle/>
          <a:p>
            <a:r>
              <a:rPr lang="en-IN" sz="1400" dirty="0"/>
              <a:t>@Override</a:t>
            </a:r>
          </a:p>
          <a:p>
            <a:r>
              <a:rPr lang="en-IN" sz="1400" dirty="0"/>
              <a:t>	public Integer </a:t>
            </a:r>
            <a:r>
              <a:rPr lang="en-IN" sz="1400" dirty="0" err="1"/>
              <a:t>addCustomer</a:t>
            </a:r>
            <a:r>
              <a:rPr lang="en-IN" sz="1400" dirty="0"/>
              <a:t>(</a:t>
            </a:r>
            <a:r>
              <a:rPr lang="en-IN" sz="1400" dirty="0" err="1"/>
              <a:t>CustomerDTO</a:t>
            </a:r>
            <a:r>
              <a:rPr lang="en-IN" sz="1400" dirty="0"/>
              <a:t> </a:t>
            </a:r>
            <a:r>
              <a:rPr lang="en-IN" sz="1400" dirty="0" err="1"/>
              <a:t>customerDTO</a:t>
            </a:r>
            <a:r>
              <a:rPr lang="en-IN" sz="1400" dirty="0"/>
              <a:t>) {</a:t>
            </a:r>
          </a:p>
          <a:p>
            <a:r>
              <a:rPr lang="en-IN" sz="1400" dirty="0"/>
              <a:t>		Customer </a:t>
            </a:r>
            <a:r>
              <a:rPr lang="en-IN" sz="1400" dirty="0" err="1"/>
              <a:t>customer</a:t>
            </a:r>
            <a:r>
              <a:rPr lang="en-IN" sz="1400" dirty="0"/>
              <a:t> = new Customer();</a:t>
            </a:r>
          </a:p>
          <a:p>
            <a:r>
              <a:rPr lang="en-IN" sz="1400" dirty="0"/>
              <a:t>		</a:t>
            </a:r>
            <a:r>
              <a:rPr lang="en-IN" sz="1400" dirty="0" err="1"/>
              <a:t>customer.setCustomerId</a:t>
            </a:r>
            <a:r>
              <a:rPr lang="en-IN" sz="1400" dirty="0"/>
              <a:t>(</a:t>
            </a:r>
            <a:r>
              <a:rPr lang="en-IN" sz="1400" dirty="0" err="1"/>
              <a:t>customerDTO.getCustomerId</a:t>
            </a:r>
            <a:r>
              <a:rPr lang="en-IN" sz="1400" dirty="0"/>
              <a:t>());</a:t>
            </a:r>
          </a:p>
          <a:p>
            <a:r>
              <a:rPr lang="en-IN" sz="1400" dirty="0"/>
              <a:t>		</a:t>
            </a:r>
            <a:r>
              <a:rPr lang="en-IN" sz="1400" dirty="0" err="1"/>
              <a:t>customer.setDateOfBirth</a:t>
            </a:r>
            <a:r>
              <a:rPr lang="en-IN" sz="1400" dirty="0"/>
              <a:t>(</a:t>
            </a:r>
            <a:r>
              <a:rPr lang="en-IN" sz="1400" dirty="0" err="1"/>
              <a:t>customerDTO.getDateOfBirth</a:t>
            </a:r>
            <a:r>
              <a:rPr lang="en-IN" sz="1400" dirty="0"/>
              <a:t>());</a:t>
            </a:r>
          </a:p>
          <a:p>
            <a:r>
              <a:rPr lang="en-IN" sz="1400" dirty="0"/>
              <a:t>		</a:t>
            </a:r>
            <a:r>
              <a:rPr lang="en-IN" sz="1400" dirty="0" err="1"/>
              <a:t>customer.setEmailId</a:t>
            </a:r>
            <a:r>
              <a:rPr lang="en-IN" sz="1400" dirty="0"/>
              <a:t>(</a:t>
            </a:r>
            <a:r>
              <a:rPr lang="en-IN" sz="1400" dirty="0" err="1"/>
              <a:t>customerDTO.getEmailId</a:t>
            </a:r>
            <a:r>
              <a:rPr lang="en-IN" sz="1400" dirty="0"/>
              <a:t>());</a:t>
            </a:r>
          </a:p>
          <a:p>
            <a:r>
              <a:rPr lang="en-IN" sz="1400" dirty="0"/>
              <a:t>		</a:t>
            </a:r>
            <a:r>
              <a:rPr lang="en-IN" sz="1400" dirty="0" err="1"/>
              <a:t>customer.setName</a:t>
            </a:r>
            <a:r>
              <a:rPr lang="en-IN" sz="1400" dirty="0"/>
              <a:t>(</a:t>
            </a:r>
            <a:r>
              <a:rPr lang="en-IN" sz="1400" dirty="0" err="1"/>
              <a:t>customerDTO.getName</a:t>
            </a:r>
            <a:r>
              <a:rPr lang="en-IN" sz="1400" dirty="0"/>
              <a:t>());</a:t>
            </a:r>
          </a:p>
          <a:p>
            <a:r>
              <a:rPr lang="en-IN" sz="1400" dirty="0"/>
              <a:t>		</a:t>
            </a:r>
          </a:p>
          <a:p>
            <a:r>
              <a:rPr lang="en-IN" sz="1400" dirty="0"/>
              <a:t>		Address </a:t>
            </a:r>
            <a:r>
              <a:rPr lang="en-IN" sz="1400" dirty="0" err="1"/>
              <a:t>address</a:t>
            </a:r>
            <a:r>
              <a:rPr lang="en-IN" sz="1400" dirty="0"/>
              <a:t> = new Address();</a:t>
            </a:r>
          </a:p>
          <a:p>
            <a:r>
              <a:rPr lang="en-IN" sz="1400" dirty="0"/>
              <a:t>		</a:t>
            </a:r>
            <a:r>
              <a:rPr lang="en-IN" sz="1400" dirty="0" err="1"/>
              <a:t>address.setAddressId</a:t>
            </a:r>
            <a:r>
              <a:rPr lang="en-IN" sz="1400" dirty="0"/>
              <a:t>(</a:t>
            </a:r>
            <a:r>
              <a:rPr lang="en-IN" sz="1400" dirty="0" err="1"/>
              <a:t>customerDTO.getAddress</a:t>
            </a:r>
            <a:r>
              <a:rPr lang="en-IN" sz="1400" dirty="0"/>
              <a:t>().</a:t>
            </a:r>
            <a:r>
              <a:rPr lang="en-IN" sz="1400" dirty="0" err="1"/>
              <a:t>getAddressId</a:t>
            </a:r>
            <a:r>
              <a:rPr lang="en-IN" sz="1400" dirty="0"/>
              <a:t>());</a:t>
            </a:r>
          </a:p>
          <a:p>
            <a:r>
              <a:rPr lang="en-IN" sz="1400" dirty="0"/>
              <a:t>		</a:t>
            </a:r>
            <a:r>
              <a:rPr lang="en-IN" sz="1400" dirty="0" err="1"/>
              <a:t>address.setCity</a:t>
            </a:r>
            <a:r>
              <a:rPr lang="en-IN" sz="1400" dirty="0"/>
              <a:t>(</a:t>
            </a:r>
            <a:r>
              <a:rPr lang="en-IN" sz="1400" dirty="0" err="1"/>
              <a:t>customerDTO.getAddress</a:t>
            </a:r>
            <a:r>
              <a:rPr lang="en-IN" sz="1400" dirty="0"/>
              <a:t>().</a:t>
            </a:r>
            <a:r>
              <a:rPr lang="en-IN" sz="1400" dirty="0" err="1"/>
              <a:t>getCity</a:t>
            </a:r>
            <a:r>
              <a:rPr lang="en-IN" sz="1400" dirty="0"/>
              <a:t>());</a:t>
            </a:r>
          </a:p>
          <a:p>
            <a:r>
              <a:rPr lang="en-IN" sz="1400" dirty="0"/>
              <a:t>		</a:t>
            </a:r>
            <a:r>
              <a:rPr lang="en-IN" sz="1400" dirty="0" err="1"/>
              <a:t>address.setStreet</a:t>
            </a:r>
            <a:r>
              <a:rPr lang="en-IN" sz="1400" dirty="0"/>
              <a:t>(</a:t>
            </a:r>
            <a:r>
              <a:rPr lang="en-IN" sz="1400" dirty="0" err="1"/>
              <a:t>customerDTO.getAddress</a:t>
            </a:r>
            <a:r>
              <a:rPr lang="en-IN" sz="1400" dirty="0"/>
              <a:t>().</a:t>
            </a:r>
            <a:r>
              <a:rPr lang="en-IN" sz="1400" dirty="0" err="1"/>
              <a:t>getStreet</a:t>
            </a:r>
            <a:r>
              <a:rPr lang="en-IN" sz="1400" dirty="0"/>
              <a:t>());</a:t>
            </a:r>
          </a:p>
          <a:p>
            <a:r>
              <a:rPr lang="en-IN" sz="1400" dirty="0"/>
              <a:t>		</a:t>
            </a:r>
          </a:p>
          <a:p>
            <a:r>
              <a:rPr lang="en-IN" sz="1400" dirty="0"/>
              <a:t>		</a:t>
            </a:r>
            <a:r>
              <a:rPr lang="en-IN" sz="1400" dirty="0" err="1"/>
              <a:t>customer.setAddress</a:t>
            </a:r>
            <a:r>
              <a:rPr lang="en-IN" sz="1400" dirty="0"/>
              <a:t>(address);</a:t>
            </a:r>
          </a:p>
          <a:p>
            <a:r>
              <a:rPr lang="en-IN" sz="1400" dirty="0"/>
              <a:t>		</a:t>
            </a:r>
            <a:r>
              <a:rPr lang="en-IN" sz="1400" dirty="0" err="1"/>
              <a:t>customerRepository.save</a:t>
            </a:r>
            <a:r>
              <a:rPr lang="en-IN" sz="1400" dirty="0"/>
              <a:t>(customer);</a:t>
            </a:r>
          </a:p>
          <a:p>
            <a:r>
              <a:rPr lang="en-IN" sz="1400" dirty="0"/>
              <a:t>		return </a:t>
            </a:r>
            <a:r>
              <a:rPr lang="en-IN" sz="1400" dirty="0" err="1"/>
              <a:t>customer.getCustomerId</a:t>
            </a:r>
            <a:r>
              <a:rPr lang="en-IN" sz="1400" dirty="0"/>
              <a:t>();</a:t>
            </a:r>
          </a:p>
          <a:p>
            <a:r>
              <a:rPr lang="en-IN" sz="1400" dirty="0"/>
              <a:t>	}</a:t>
            </a:r>
          </a:p>
          <a:p>
            <a:r>
              <a:rPr lang="en-IN" sz="1400" dirty="0"/>
              <a:t>	@Override</a:t>
            </a:r>
          </a:p>
          <a:p>
            <a:r>
              <a:rPr lang="en-IN" sz="1400" dirty="0"/>
              <a:t>	public void </a:t>
            </a:r>
            <a:r>
              <a:rPr lang="en-IN" sz="1400" dirty="0" err="1"/>
              <a:t>updateAddress</a:t>
            </a:r>
            <a:r>
              <a:rPr lang="en-IN" sz="1400" dirty="0"/>
              <a:t>(Integer </a:t>
            </a:r>
            <a:r>
              <a:rPr lang="en-IN" sz="1400" dirty="0" err="1"/>
              <a:t>customerId</a:t>
            </a:r>
            <a:r>
              <a:rPr lang="en-IN" sz="1400" dirty="0"/>
              <a:t>, </a:t>
            </a:r>
            <a:r>
              <a:rPr lang="en-IN" sz="1400" dirty="0" err="1"/>
              <a:t>AddressDTO</a:t>
            </a:r>
            <a:r>
              <a:rPr lang="en-IN" sz="1400" dirty="0"/>
              <a:t> </a:t>
            </a:r>
            <a:r>
              <a:rPr lang="en-IN" sz="1400" dirty="0" err="1"/>
              <a:t>addressDTO</a:t>
            </a:r>
            <a:r>
              <a:rPr lang="en-IN" sz="1400" dirty="0"/>
              <a:t>) throws </a:t>
            </a:r>
            <a:r>
              <a:rPr lang="en-IN" sz="1400" dirty="0" err="1"/>
              <a:t>hndBankException</a:t>
            </a:r>
            <a:r>
              <a:rPr lang="en-IN" sz="1400" dirty="0"/>
              <a:t> {</a:t>
            </a:r>
          </a:p>
          <a:p>
            <a:r>
              <a:rPr lang="en-IN" sz="1400" dirty="0"/>
              <a:t>		Optional&lt;Customer&gt; optional = </a:t>
            </a:r>
            <a:r>
              <a:rPr lang="en-IN" sz="1400" dirty="0" err="1"/>
              <a:t>customerRepository.findById</a:t>
            </a:r>
            <a:r>
              <a:rPr lang="en-IN" sz="1400" dirty="0"/>
              <a:t>(</a:t>
            </a:r>
            <a:r>
              <a:rPr lang="en-IN" sz="1400" dirty="0" err="1"/>
              <a:t>customerId</a:t>
            </a:r>
            <a:r>
              <a:rPr lang="en-IN" sz="1400" dirty="0"/>
              <a:t>);</a:t>
            </a:r>
          </a:p>
          <a:p>
            <a:r>
              <a:rPr lang="en-IN" sz="1400" dirty="0"/>
              <a:t>		Customer </a:t>
            </a:r>
            <a:r>
              <a:rPr lang="en-IN" sz="1400" dirty="0" err="1"/>
              <a:t>customer</a:t>
            </a:r>
            <a:r>
              <a:rPr lang="en-IN" sz="1400" dirty="0"/>
              <a:t> = </a:t>
            </a:r>
            <a:r>
              <a:rPr lang="en-IN" sz="1400" dirty="0" err="1"/>
              <a:t>optional.orElseThrow</a:t>
            </a:r>
            <a:r>
              <a:rPr lang="en-IN" sz="1400" dirty="0"/>
              <a:t>(() -&gt; new </a:t>
            </a:r>
            <a:r>
              <a:rPr lang="en-IN" sz="1400" dirty="0" err="1"/>
              <a:t>hndBankException</a:t>
            </a:r>
            <a:r>
              <a:rPr lang="en-IN" sz="1400" dirty="0"/>
              <a:t>("</a:t>
            </a:r>
            <a:r>
              <a:rPr lang="en-IN" sz="1400" dirty="0" err="1"/>
              <a:t>Service.INVALID_CUSTOMERID</a:t>
            </a:r>
            <a:r>
              <a:rPr lang="en-IN" sz="1400" dirty="0"/>
              <a:t>"));</a:t>
            </a:r>
          </a:p>
          <a:p>
            <a:r>
              <a:rPr lang="en-IN" sz="1400" dirty="0"/>
              <a:t>		Address </a:t>
            </a:r>
            <a:r>
              <a:rPr lang="en-IN" sz="1400" dirty="0" err="1"/>
              <a:t>address</a:t>
            </a:r>
            <a:r>
              <a:rPr lang="en-IN" sz="1400" dirty="0"/>
              <a:t> = </a:t>
            </a:r>
            <a:r>
              <a:rPr lang="en-IN" sz="1400" dirty="0" err="1"/>
              <a:t>customer.getAddress</a:t>
            </a:r>
            <a:r>
              <a:rPr lang="en-IN" sz="1400" dirty="0"/>
              <a:t>();</a:t>
            </a:r>
          </a:p>
          <a:p>
            <a:r>
              <a:rPr lang="en-IN" sz="1400" dirty="0"/>
              <a:t>		</a:t>
            </a:r>
            <a:r>
              <a:rPr lang="en-IN" sz="1400" dirty="0" err="1"/>
              <a:t>address.setCity</a:t>
            </a:r>
            <a:r>
              <a:rPr lang="en-IN" sz="1400" dirty="0"/>
              <a:t>(</a:t>
            </a:r>
            <a:r>
              <a:rPr lang="en-IN" sz="1400" dirty="0" err="1"/>
              <a:t>addressDTO.getCity</a:t>
            </a:r>
            <a:r>
              <a:rPr lang="en-IN" sz="1400" dirty="0"/>
              <a:t>());</a:t>
            </a:r>
          </a:p>
          <a:p>
            <a:r>
              <a:rPr lang="en-IN" sz="1400" dirty="0"/>
              <a:t>		</a:t>
            </a:r>
            <a:r>
              <a:rPr lang="en-IN" sz="1400" dirty="0" err="1"/>
              <a:t>address.setStreet</a:t>
            </a:r>
            <a:r>
              <a:rPr lang="en-IN" sz="1400" dirty="0"/>
              <a:t>(</a:t>
            </a:r>
            <a:r>
              <a:rPr lang="en-IN" sz="1400" dirty="0" err="1"/>
              <a:t>addressDTO.getStreet</a:t>
            </a:r>
            <a:r>
              <a:rPr lang="en-IN" sz="1400" dirty="0"/>
              <a:t>());</a:t>
            </a:r>
          </a:p>
          <a:p>
            <a:r>
              <a:rPr lang="en-IN" sz="1400" dirty="0"/>
              <a:t>	}</a:t>
            </a:r>
          </a:p>
          <a:p>
            <a:r>
              <a:rPr lang="en-IN" sz="1400" dirty="0"/>
              <a:t>}</a:t>
            </a:r>
          </a:p>
        </p:txBody>
      </p:sp>
    </p:spTree>
    <p:extLst>
      <p:ext uri="{BB962C8B-B14F-4D97-AF65-F5344CB8AC3E}">
        <p14:creationId xmlns:p14="http://schemas.microsoft.com/office/powerpoint/2010/main" val="4125146416"/>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AE1930-F13E-6B19-3C0E-27A82BF0CF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17D7EB-0BE6-B840-01BB-551341066C05}"/>
              </a:ext>
            </a:extLst>
          </p:cNvPr>
          <p:cNvSpPr>
            <a:spLocks noGrp="1"/>
          </p:cNvSpPr>
          <p:nvPr>
            <p:ph type="sldNum" sz="quarter" idx="12"/>
          </p:nvPr>
        </p:nvSpPr>
        <p:spPr/>
        <p:txBody>
          <a:bodyPr/>
          <a:lstStyle/>
          <a:p>
            <a:fld id="{4A777409-9C5A-4B07-8E32-19F22F7D558C}" type="slidenum">
              <a:rPr lang="en-IN" smtClean="0"/>
              <a:t>327</a:t>
            </a:fld>
            <a:endParaRPr lang="en-IN" dirty="0"/>
          </a:p>
        </p:txBody>
      </p:sp>
      <p:sp>
        <p:nvSpPr>
          <p:cNvPr id="5" name="TextBox 4">
            <a:extLst>
              <a:ext uri="{FF2B5EF4-FFF2-40B4-BE49-F238E27FC236}">
                <a16:creationId xmlns:a16="http://schemas.microsoft.com/office/drawing/2014/main" id="{50D1C860-32CB-74A1-3001-BE09EB461D35}"/>
              </a:ext>
            </a:extLst>
          </p:cNvPr>
          <p:cNvSpPr txBox="1"/>
          <p:nvPr/>
        </p:nvSpPr>
        <p:spPr>
          <a:xfrm>
            <a:off x="909686" y="544100"/>
            <a:ext cx="9761456" cy="400110"/>
          </a:xfrm>
          <a:prstGeom prst="rect">
            <a:avLst/>
          </a:prstGeom>
          <a:noFill/>
        </p:spPr>
        <p:txBody>
          <a:bodyPr wrap="square">
            <a:spAutoFit/>
          </a:bodyPr>
          <a:lstStyle/>
          <a:p>
            <a:r>
              <a:rPr lang="en-US" sz="2000" b="1" dirty="0">
                <a:solidFill>
                  <a:schemeClr val="tx1">
                    <a:lumMod val="65000"/>
                    <a:lumOff val="35000"/>
                  </a:schemeClr>
                </a:solidFill>
              </a:rPr>
              <a:t>Step 23:</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6D95585-39ED-0D48-6590-BA02B09C7834}"/>
              </a:ext>
            </a:extLst>
          </p:cNvPr>
          <p:cNvSpPr txBox="1"/>
          <p:nvPr/>
        </p:nvSpPr>
        <p:spPr>
          <a:xfrm>
            <a:off x="117834" y="1119135"/>
            <a:ext cx="10779551" cy="369332"/>
          </a:xfrm>
          <a:prstGeom prst="rect">
            <a:avLst/>
          </a:prstGeom>
          <a:noFill/>
        </p:spPr>
        <p:txBody>
          <a:bodyPr wrap="square">
            <a:spAutoFit/>
          </a:bodyPr>
          <a:lstStyle/>
          <a:p>
            <a:r>
              <a:rPr lang="en-IN" dirty="0" err="1"/>
              <a:t>UserInterface.CUSTOMER_UPDATED</a:t>
            </a:r>
            <a:r>
              <a:rPr lang="en-IN" dirty="0"/>
              <a:t> = Customer address successfully updated.</a:t>
            </a:r>
          </a:p>
        </p:txBody>
      </p:sp>
      <p:sp>
        <p:nvSpPr>
          <p:cNvPr id="9" name="TextBox 8">
            <a:extLst>
              <a:ext uri="{FF2B5EF4-FFF2-40B4-BE49-F238E27FC236}">
                <a16:creationId xmlns:a16="http://schemas.microsoft.com/office/drawing/2014/main" id="{510E0139-32CE-CE50-8143-D83943F39196}"/>
              </a:ext>
            </a:extLst>
          </p:cNvPr>
          <p:cNvSpPr txBox="1"/>
          <p:nvPr/>
        </p:nvSpPr>
        <p:spPr>
          <a:xfrm>
            <a:off x="909686" y="1747828"/>
            <a:ext cx="6099142" cy="400110"/>
          </a:xfrm>
          <a:prstGeom prst="rect">
            <a:avLst/>
          </a:prstGeom>
          <a:noFill/>
        </p:spPr>
        <p:txBody>
          <a:bodyPr wrap="square">
            <a:spAutoFit/>
          </a:bodyPr>
          <a:lstStyle/>
          <a:p>
            <a:r>
              <a:rPr lang="en-US" sz="2000" b="1" dirty="0">
                <a:solidFill>
                  <a:schemeClr val="tx1">
                    <a:lumMod val="65000"/>
                    <a:lumOff val="35000"/>
                  </a:schemeClr>
                </a:solidFill>
              </a:rPr>
              <a:t>Step 24:</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C7949E2-7394-2CBC-4B3D-029F10FE4693}"/>
              </a:ext>
            </a:extLst>
          </p:cNvPr>
          <p:cNvSpPr txBox="1"/>
          <p:nvPr/>
        </p:nvSpPr>
        <p:spPr>
          <a:xfrm>
            <a:off x="259236" y="2147938"/>
            <a:ext cx="12074166" cy="4524315"/>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com.hnd.service.CustomerService</a:t>
            </a:r>
            <a:r>
              <a:rPr lang="en-IN" dirty="0"/>
              <a:t>;</a:t>
            </a:r>
          </a:p>
          <a:p>
            <a:r>
              <a:rPr lang="en-IN" dirty="0"/>
              <a:t>@SpringBootApplication</a:t>
            </a:r>
          </a:p>
          <a:p>
            <a:r>
              <a:rPr lang="en-IN" dirty="0"/>
              <a:t>public class </a:t>
            </a:r>
            <a:r>
              <a:rPr lang="en-IN" dirty="0" err="1"/>
              <a:t>DemoOneToOneApplication</a:t>
            </a:r>
            <a:r>
              <a:rPr lang="en-IN" dirty="0"/>
              <a:t> implements </a:t>
            </a:r>
            <a:r>
              <a:rPr lang="en-IN" dirty="0" err="1"/>
              <a:t>CommandLineRunner</a:t>
            </a:r>
            <a:r>
              <a:rPr lang="en-IN" dirty="0"/>
              <a:t> {</a:t>
            </a:r>
          </a:p>
          <a:p>
            <a:r>
              <a:rPr lang="en-IN" dirty="0"/>
              <a:t>	</a:t>
            </a:r>
          </a:p>
          <a:p>
            <a:r>
              <a:rPr lang="en-IN" dirty="0"/>
              <a:t>	</a:t>
            </a:r>
          </a:p>
        </p:txBody>
      </p:sp>
    </p:spTree>
    <p:extLst>
      <p:ext uri="{BB962C8B-B14F-4D97-AF65-F5344CB8AC3E}">
        <p14:creationId xmlns:p14="http://schemas.microsoft.com/office/powerpoint/2010/main" val="1366349317"/>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05A9D0-92CD-7F19-36BC-9BEADD3619F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B414EBF-479E-C3E3-5161-4FEACD72A352}"/>
              </a:ext>
            </a:extLst>
          </p:cNvPr>
          <p:cNvSpPr>
            <a:spLocks noGrp="1"/>
          </p:cNvSpPr>
          <p:nvPr>
            <p:ph type="sldNum" sz="quarter" idx="12"/>
          </p:nvPr>
        </p:nvSpPr>
        <p:spPr/>
        <p:txBody>
          <a:bodyPr/>
          <a:lstStyle/>
          <a:p>
            <a:fld id="{4A777409-9C5A-4B07-8E32-19F22F7D558C}" type="slidenum">
              <a:rPr lang="en-IN" smtClean="0"/>
              <a:t>328</a:t>
            </a:fld>
            <a:endParaRPr lang="en-IN" dirty="0"/>
          </a:p>
        </p:txBody>
      </p:sp>
      <p:sp>
        <p:nvSpPr>
          <p:cNvPr id="5" name="TextBox 4">
            <a:extLst>
              <a:ext uri="{FF2B5EF4-FFF2-40B4-BE49-F238E27FC236}">
                <a16:creationId xmlns:a16="http://schemas.microsoft.com/office/drawing/2014/main" id="{EB352A60-1D62-9AB7-79D0-E33E412ACCF3}"/>
              </a:ext>
            </a:extLst>
          </p:cNvPr>
          <p:cNvSpPr txBox="1"/>
          <p:nvPr/>
        </p:nvSpPr>
        <p:spPr>
          <a:xfrm>
            <a:off x="166540" y="815280"/>
            <a:ext cx="11858920" cy="5632311"/>
          </a:xfrm>
          <a:prstGeom prst="rect">
            <a:avLst/>
          </a:prstGeom>
          <a:noFill/>
        </p:spPr>
        <p:txBody>
          <a:bodyPr wrap="square">
            <a:spAutoFit/>
          </a:bodyPr>
          <a:lstStyle/>
          <a:p>
            <a:r>
              <a:rPr lang="en-IN" dirty="0"/>
              <a:t>public static final Log LOGGER = </a:t>
            </a:r>
            <a:r>
              <a:rPr lang="en-IN" dirty="0" err="1"/>
              <a:t>LogFactory.getLog</a:t>
            </a:r>
            <a:r>
              <a:rPr lang="en-IN" dirty="0"/>
              <a:t>(</a:t>
            </a:r>
            <a:r>
              <a:rPr lang="en-IN" dirty="0" err="1"/>
              <a:t>DemoOneToOneApplication.class</a:t>
            </a:r>
            <a:r>
              <a:rPr lang="en-IN" dirty="0"/>
              <a:t>);</a:t>
            </a:r>
          </a:p>
          <a:p>
            <a:r>
              <a:rPr lang="en-IN" dirty="0"/>
              <a:t>	@Autowired</a:t>
            </a:r>
          </a:p>
          <a:p>
            <a:r>
              <a:rPr lang="en-IN" dirty="0"/>
              <a:t>	</a:t>
            </a:r>
            <a:r>
              <a:rPr lang="en-IN" dirty="0" err="1"/>
              <a:t>CustomerService</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DemoOneToOneApplication.class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getCustomer</a:t>
            </a:r>
            <a:r>
              <a:rPr lang="en-IN" dirty="0"/>
              <a:t>();</a:t>
            </a:r>
          </a:p>
          <a:p>
            <a:r>
              <a:rPr lang="en-IN" dirty="0"/>
              <a:t>//		 </a:t>
            </a:r>
            <a:r>
              <a:rPr lang="en-IN" dirty="0" err="1"/>
              <a:t>addCustomer</a:t>
            </a:r>
            <a:r>
              <a:rPr lang="en-IN" dirty="0"/>
              <a:t>();</a:t>
            </a:r>
          </a:p>
          <a:p>
            <a:r>
              <a:rPr lang="en-IN" dirty="0"/>
              <a:t>		 </a:t>
            </a:r>
            <a:r>
              <a:rPr lang="en-IN" dirty="0" err="1"/>
              <a:t>updateAddress</a:t>
            </a:r>
            <a:r>
              <a:rPr lang="en-IN" dirty="0"/>
              <a:t>();</a:t>
            </a:r>
          </a:p>
          <a:p>
            <a:r>
              <a:rPr lang="en-IN" dirty="0"/>
              <a:t>	}</a:t>
            </a:r>
          </a:p>
          <a:p>
            <a:r>
              <a:rPr lang="en-IN" dirty="0"/>
              <a:t>	</a:t>
            </a:r>
          </a:p>
          <a:p>
            <a:r>
              <a:rPr lang="en-IN" dirty="0"/>
              <a:t>	public void </a:t>
            </a:r>
            <a:r>
              <a:rPr lang="en-IN" dirty="0" err="1"/>
              <a:t>getCustomer</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(1234);</a:t>
            </a:r>
          </a:p>
          <a:p>
            <a:r>
              <a:rPr lang="en-IN" dirty="0"/>
              <a:t>			LOGGER.info(</a:t>
            </a:r>
            <a:r>
              <a:rPr lang="en-IN" dirty="0" err="1"/>
              <a:t>customerDTO</a:t>
            </a:r>
            <a:r>
              <a:rPr lang="en-IN" dirty="0"/>
              <a:t>);</a:t>
            </a:r>
          </a:p>
          <a:p>
            <a:r>
              <a:rPr lang="en-IN" dirty="0"/>
              <a:t>		}</a:t>
            </a:r>
          </a:p>
        </p:txBody>
      </p:sp>
    </p:spTree>
    <p:extLst>
      <p:ext uri="{BB962C8B-B14F-4D97-AF65-F5344CB8AC3E}">
        <p14:creationId xmlns:p14="http://schemas.microsoft.com/office/powerpoint/2010/main" val="1905498149"/>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1686BC-13FF-B79C-589A-32E80B64FD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3FF2A0-1916-D466-9BA4-326C7B805CBC}"/>
              </a:ext>
            </a:extLst>
          </p:cNvPr>
          <p:cNvSpPr>
            <a:spLocks noGrp="1"/>
          </p:cNvSpPr>
          <p:nvPr>
            <p:ph type="sldNum" sz="quarter" idx="12"/>
          </p:nvPr>
        </p:nvSpPr>
        <p:spPr/>
        <p:txBody>
          <a:bodyPr/>
          <a:lstStyle/>
          <a:p>
            <a:fld id="{4A777409-9C5A-4B07-8E32-19F22F7D558C}" type="slidenum">
              <a:rPr lang="en-IN" smtClean="0"/>
              <a:t>329</a:t>
            </a:fld>
            <a:endParaRPr lang="en-IN" dirty="0"/>
          </a:p>
        </p:txBody>
      </p:sp>
      <p:sp>
        <p:nvSpPr>
          <p:cNvPr id="5" name="TextBox 4">
            <a:extLst>
              <a:ext uri="{FF2B5EF4-FFF2-40B4-BE49-F238E27FC236}">
                <a16:creationId xmlns:a16="http://schemas.microsoft.com/office/drawing/2014/main" id="{934C2629-D98E-BFF8-F20A-B2A3B958E3DE}"/>
              </a:ext>
            </a:extLst>
          </p:cNvPr>
          <p:cNvSpPr txBox="1"/>
          <p:nvPr/>
        </p:nvSpPr>
        <p:spPr>
          <a:xfrm>
            <a:off x="0" y="770205"/>
            <a:ext cx="11918623" cy="5909310"/>
          </a:xfrm>
          <a:prstGeom prst="rect">
            <a:avLst/>
          </a:prstGeom>
          <a:noFill/>
        </p:spPr>
        <p:txBody>
          <a:bodyPr wrap="square">
            <a:spAutoFit/>
          </a:bodyPr>
          <a:lstStyle/>
          <a:p>
            <a:r>
              <a:rPr lang="en-IN" dirty="0"/>
              <a:t>catch (Exception e) {</a:t>
            </a:r>
          </a:p>
          <a:p>
            <a:r>
              <a:rPr lang="en-IN" dirty="0"/>
              <a:t>			String message = </a:t>
            </a:r>
            <a:r>
              <a:rPr lang="en-IN" dirty="0" err="1"/>
              <a:t>environment.getProperty</a:t>
            </a:r>
            <a:r>
              <a:rPr lang="en-IN" dirty="0"/>
              <a:t>(</a:t>
            </a:r>
            <a:r>
              <a:rPr lang="en-IN" dirty="0" err="1"/>
              <a:t>e.getMessage</a:t>
            </a:r>
            <a:r>
              <a:rPr lang="en-IN" dirty="0"/>
              <a:t>(), "Some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addCustomer</a:t>
            </a:r>
            <a:r>
              <a:rPr lang="en-IN" dirty="0"/>
              <a:t>() {</a:t>
            </a:r>
          </a:p>
          <a:p>
            <a:r>
              <a:rPr lang="en-IN" dirty="0"/>
              <a:t>		try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customerDTO.setName</a:t>
            </a:r>
            <a:r>
              <a:rPr lang="en-IN" dirty="0"/>
              <a:t>("Ron");</a:t>
            </a:r>
          </a:p>
          <a:p>
            <a:r>
              <a:rPr lang="en-IN" dirty="0"/>
              <a:t>			</a:t>
            </a:r>
            <a:r>
              <a:rPr lang="en-IN" dirty="0" err="1"/>
              <a:t>customerDTO.setEmailId</a:t>
            </a:r>
            <a:r>
              <a:rPr lang="en-IN" dirty="0"/>
              <a:t>("ron@hnd.com");</a:t>
            </a:r>
          </a:p>
          <a:p>
            <a:r>
              <a:rPr lang="en-IN" dirty="0"/>
              <a:t>			</a:t>
            </a:r>
            <a:r>
              <a:rPr lang="en-IN" dirty="0" err="1"/>
              <a:t>customerDTO.setDateOfBirth</a:t>
            </a:r>
            <a:r>
              <a:rPr lang="en-IN" dirty="0"/>
              <a:t>(</a:t>
            </a:r>
            <a:r>
              <a:rPr lang="en-IN" dirty="0" err="1"/>
              <a:t>LocalDate.of</a:t>
            </a:r>
            <a:r>
              <a:rPr lang="en-IN" dirty="0"/>
              <a:t>(1993, 03, 24));</a:t>
            </a:r>
          </a:p>
          <a:p>
            <a:r>
              <a:rPr lang="en-IN" dirty="0"/>
              <a:t>			</a:t>
            </a:r>
            <a:r>
              <a:rPr lang="en-IN" dirty="0" err="1"/>
              <a:t>AddressDTO</a:t>
            </a:r>
            <a:r>
              <a:rPr lang="en-IN" dirty="0"/>
              <a:t> </a:t>
            </a:r>
            <a:r>
              <a:rPr lang="en-IN" dirty="0" err="1"/>
              <a:t>addressDTO</a:t>
            </a:r>
            <a:r>
              <a:rPr lang="en-IN" dirty="0"/>
              <a:t> = new </a:t>
            </a:r>
            <a:r>
              <a:rPr lang="en-IN" dirty="0" err="1"/>
              <a:t>AddressDTO</a:t>
            </a:r>
            <a:r>
              <a:rPr lang="en-IN" dirty="0"/>
              <a:t>();</a:t>
            </a:r>
          </a:p>
          <a:p>
            <a:r>
              <a:rPr lang="en-IN" dirty="0"/>
              <a:t>			</a:t>
            </a:r>
            <a:r>
              <a:rPr lang="en-IN" dirty="0" err="1"/>
              <a:t>addressDTO.setAddressId</a:t>
            </a:r>
            <a:r>
              <a:rPr lang="en-IN" dirty="0"/>
              <a:t>(103L);</a:t>
            </a:r>
          </a:p>
          <a:p>
            <a:r>
              <a:rPr lang="en-IN" dirty="0"/>
              <a:t>			</a:t>
            </a:r>
            <a:r>
              <a:rPr lang="en-IN" dirty="0" err="1"/>
              <a:t>addressDTO.setCity</a:t>
            </a:r>
            <a:r>
              <a:rPr lang="en-IN" dirty="0"/>
              <a:t>("Albany");</a:t>
            </a:r>
          </a:p>
          <a:p>
            <a:r>
              <a:rPr lang="en-IN" dirty="0"/>
              <a:t>			</a:t>
            </a:r>
            <a:r>
              <a:rPr lang="en-IN" dirty="0" err="1"/>
              <a:t>addressDTO.setStreet</a:t>
            </a:r>
            <a:r>
              <a:rPr lang="en-IN" dirty="0"/>
              <a:t>("93 Taylor Road");</a:t>
            </a:r>
          </a:p>
          <a:p>
            <a:r>
              <a:rPr lang="en-IN" dirty="0"/>
              <a:t>			</a:t>
            </a:r>
            <a:r>
              <a:rPr lang="en-IN" dirty="0" err="1"/>
              <a:t>customerDTO.setAddress</a:t>
            </a:r>
            <a:r>
              <a:rPr lang="en-IN" dirty="0"/>
              <a:t>(</a:t>
            </a:r>
            <a:r>
              <a:rPr lang="en-IN" dirty="0" err="1"/>
              <a:t>addressDTO</a:t>
            </a:r>
            <a:r>
              <a:rPr lang="en-IN" dirty="0"/>
              <a:t>);</a:t>
            </a:r>
          </a:p>
          <a:p>
            <a:r>
              <a:rPr lang="en-IN" dirty="0"/>
              <a:t>			Integer </a:t>
            </a:r>
            <a:r>
              <a:rPr lang="en-IN" dirty="0" err="1"/>
              <a:t>customerId</a:t>
            </a:r>
            <a:r>
              <a:rPr lang="en-IN" dirty="0"/>
              <a:t> = </a:t>
            </a:r>
            <a:r>
              <a:rPr lang="en-IN" dirty="0" err="1"/>
              <a:t>customerService.addCustomer</a:t>
            </a:r>
            <a:r>
              <a:rPr lang="en-IN" dirty="0"/>
              <a:t>(</a:t>
            </a:r>
            <a:r>
              <a:rPr lang="en-IN" dirty="0" err="1"/>
              <a:t>customerDTO</a:t>
            </a:r>
            <a:r>
              <a:rPr lang="en-IN" dirty="0"/>
              <a:t>);</a:t>
            </a:r>
          </a:p>
          <a:p>
            <a:r>
              <a:rPr lang="en-IN" dirty="0"/>
              <a:t>			LOGGER.info("\n" + </a:t>
            </a:r>
            <a:r>
              <a:rPr lang="en-IN" dirty="0" err="1"/>
              <a:t>environment.getProperty</a:t>
            </a:r>
            <a:r>
              <a:rPr lang="en-IN" dirty="0"/>
              <a:t>("</a:t>
            </a:r>
            <a:r>
              <a:rPr lang="en-IN" dirty="0" err="1"/>
              <a:t>UserInterface.CUSTOMER_ADDED</a:t>
            </a:r>
            <a:r>
              <a:rPr lang="en-IN" dirty="0"/>
              <a:t>") + </a:t>
            </a:r>
            <a:r>
              <a:rPr lang="en-IN" dirty="0" err="1"/>
              <a:t>customerId</a:t>
            </a:r>
            <a:r>
              <a:rPr lang="en-IN" dirty="0"/>
              <a:t>);</a:t>
            </a:r>
          </a:p>
          <a:p>
            <a:r>
              <a:rPr lang="en-IN" dirty="0"/>
              <a:t>		}</a:t>
            </a:r>
          </a:p>
        </p:txBody>
      </p:sp>
    </p:spTree>
    <p:extLst>
      <p:ext uri="{BB962C8B-B14F-4D97-AF65-F5344CB8AC3E}">
        <p14:creationId xmlns:p14="http://schemas.microsoft.com/office/powerpoint/2010/main" val="194928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8132E3-011C-01E0-1D71-123E52F878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C7F06B-5CAE-BD93-A7A3-4AD1CA5535DE}"/>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40DA531E-E499-C6F6-41E1-0ABBB576646B}"/>
              </a:ext>
            </a:extLst>
          </p:cNvPr>
          <p:cNvSpPr txBox="1"/>
          <p:nvPr/>
        </p:nvSpPr>
        <p:spPr>
          <a:xfrm>
            <a:off x="989029" y="494063"/>
            <a:ext cx="10162880" cy="461665"/>
          </a:xfrm>
          <a:prstGeom prst="rect">
            <a:avLst/>
          </a:prstGeom>
          <a:noFill/>
        </p:spPr>
        <p:txBody>
          <a:bodyPr wrap="square">
            <a:spAutoFit/>
          </a:bodyPr>
          <a:lstStyle/>
          <a:p>
            <a:r>
              <a:rPr lang="en-US" sz="2400" b="1" dirty="0"/>
              <a:t>Read operation using JPA with Spring Boot - Demo </a:t>
            </a:r>
          </a:p>
        </p:txBody>
      </p:sp>
      <p:sp>
        <p:nvSpPr>
          <p:cNvPr id="7" name="TextBox 6">
            <a:extLst>
              <a:ext uri="{FF2B5EF4-FFF2-40B4-BE49-F238E27FC236}">
                <a16:creationId xmlns:a16="http://schemas.microsoft.com/office/drawing/2014/main" id="{F06845EA-40FA-E1CF-55F9-99D70A332887}"/>
              </a:ext>
            </a:extLst>
          </p:cNvPr>
          <p:cNvSpPr txBox="1"/>
          <p:nvPr/>
        </p:nvSpPr>
        <p:spPr>
          <a:xfrm>
            <a:off x="230957" y="1262721"/>
            <a:ext cx="11552548" cy="3477875"/>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Objective:</a:t>
            </a:r>
          </a:p>
          <a:p>
            <a:endParaRPr lang="en-US" sz="2000" dirty="0">
              <a:solidFill>
                <a:schemeClr val="tx1">
                  <a:lumMod val="65000"/>
                  <a:lumOff val="35000"/>
                </a:schemeClr>
              </a:solidFill>
              <a:effectLst/>
            </a:endParaRPr>
          </a:p>
          <a:p>
            <a:r>
              <a:rPr lang="en-US" sz="2000" dirty="0">
                <a:solidFill>
                  <a:schemeClr val="tx1">
                    <a:lumMod val="65000"/>
                    <a:lumOff val="35000"/>
                  </a:schemeClr>
                </a:solidFill>
              </a:rPr>
              <a:t>To perform read operation using JPA with Spring Boot.</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Steps:</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1:</a:t>
            </a:r>
            <a:r>
              <a:rPr lang="en-US" sz="2000" dirty="0">
                <a:solidFill>
                  <a:schemeClr val="tx1">
                    <a:lumMod val="65000"/>
                    <a:lumOff val="35000"/>
                  </a:schemeClr>
                </a:solidFill>
              </a:rPr>
              <a:t> Open the project created in the previous demo.</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2:</a:t>
            </a:r>
            <a:r>
              <a:rPr lang="en-US" sz="2000" dirty="0">
                <a:solidFill>
                  <a:schemeClr val="tx1">
                    <a:lumMod val="65000"/>
                    <a:lumOff val="35000"/>
                  </a:schemeClr>
                </a:solidFill>
              </a:rPr>
              <a:t> Create the database and table</a:t>
            </a:r>
          </a:p>
          <a:p>
            <a:endParaRPr lang="en-US" sz="2000" dirty="0">
              <a:solidFill>
                <a:schemeClr val="tx1">
                  <a:lumMod val="65000"/>
                  <a:lumOff val="35000"/>
                </a:schemeClr>
              </a:solidFill>
            </a:endParaRP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181820548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83B0E4-4C5D-6323-0312-D916C5B63D3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7750C33-2F9C-8F51-BFF8-4FEBF9FC0B4E}"/>
              </a:ext>
            </a:extLst>
          </p:cNvPr>
          <p:cNvSpPr>
            <a:spLocks noGrp="1"/>
          </p:cNvSpPr>
          <p:nvPr>
            <p:ph type="sldNum" sz="quarter" idx="12"/>
          </p:nvPr>
        </p:nvSpPr>
        <p:spPr/>
        <p:txBody>
          <a:bodyPr/>
          <a:lstStyle/>
          <a:p>
            <a:fld id="{4A777409-9C5A-4B07-8E32-19F22F7D558C}" type="slidenum">
              <a:rPr lang="en-IN" smtClean="0"/>
              <a:t>330</a:t>
            </a:fld>
            <a:endParaRPr lang="en-IN" dirty="0"/>
          </a:p>
        </p:txBody>
      </p:sp>
      <p:sp>
        <p:nvSpPr>
          <p:cNvPr id="5" name="TextBox 4">
            <a:extLst>
              <a:ext uri="{FF2B5EF4-FFF2-40B4-BE49-F238E27FC236}">
                <a16:creationId xmlns:a16="http://schemas.microsoft.com/office/drawing/2014/main" id="{5B8FE61A-3512-7ACA-484A-6012A69BD8F6}"/>
              </a:ext>
            </a:extLst>
          </p:cNvPr>
          <p:cNvSpPr txBox="1"/>
          <p:nvPr/>
        </p:nvSpPr>
        <p:spPr>
          <a:xfrm>
            <a:off x="0" y="906601"/>
            <a:ext cx="12038029" cy="5632311"/>
          </a:xfrm>
          <a:prstGeom prst="rect">
            <a:avLst/>
          </a:prstGeom>
          <a:noFill/>
        </p:spPr>
        <p:txBody>
          <a:bodyPr wrap="square">
            <a:spAutoFit/>
          </a:bodyPr>
          <a:lstStyle/>
          <a:p>
            <a:r>
              <a:rPr lang="en-IN" dirty="0"/>
              <a:t>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updateAddress</a:t>
            </a:r>
            <a:r>
              <a:rPr lang="en-IN" dirty="0"/>
              <a:t>() {</a:t>
            </a:r>
          </a:p>
          <a:p>
            <a:r>
              <a:rPr lang="en-IN" dirty="0"/>
              <a:t>		try {</a:t>
            </a:r>
          </a:p>
          <a:p>
            <a:r>
              <a:rPr lang="en-IN" dirty="0"/>
              <a:t>			</a:t>
            </a:r>
            <a:r>
              <a:rPr lang="en-IN" dirty="0" err="1"/>
              <a:t>AddressDTO</a:t>
            </a:r>
            <a:r>
              <a:rPr lang="en-IN" dirty="0"/>
              <a:t> </a:t>
            </a:r>
            <a:r>
              <a:rPr lang="en-IN" dirty="0" err="1"/>
              <a:t>addressDTO</a:t>
            </a:r>
            <a:r>
              <a:rPr lang="en-IN" dirty="0"/>
              <a:t> = new </a:t>
            </a:r>
            <a:r>
              <a:rPr lang="en-IN" dirty="0" err="1"/>
              <a:t>AddressDTO</a:t>
            </a:r>
            <a:r>
              <a:rPr lang="en-IN" dirty="0"/>
              <a:t>();</a:t>
            </a:r>
          </a:p>
          <a:p>
            <a:r>
              <a:rPr lang="en-IN" dirty="0"/>
              <a:t>			</a:t>
            </a:r>
            <a:r>
              <a:rPr lang="en-IN" dirty="0" err="1"/>
              <a:t>addressDTO.setCity</a:t>
            </a:r>
            <a:r>
              <a:rPr lang="en-IN" dirty="0"/>
              <a:t>("Rochester");</a:t>
            </a:r>
          </a:p>
          <a:p>
            <a:r>
              <a:rPr lang="en-IN" dirty="0"/>
              <a:t>			</a:t>
            </a:r>
            <a:r>
              <a:rPr lang="en-IN" dirty="0" err="1"/>
              <a:t>addressDTO.setStreet</a:t>
            </a:r>
            <a:r>
              <a:rPr lang="en-IN" dirty="0"/>
              <a:t>("12 Tim Street");</a:t>
            </a:r>
          </a:p>
          <a:p>
            <a:r>
              <a:rPr lang="en-IN" dirty="0"/>
              <a:t>			</a:t>
            </a:r>
            <a:r>
              <a:rPr lang="en-IN" dirty="0" err="1"/>
              <a:t>customerService.updateAddress</a:t>
            </a:r>
            <a:r>
              <a:rPr lang="en-IN" dirty="0"/>
              <a:t>(1234, </a:t>
            </a:r>
            <a:r>
              <a:rPr lang="en-IN" dirty="0" err="1"/>
              <a:t>addressDTO</a:t>
            </a:r>
            <a:r>
              <a:rPr lang="en-IN" dirty="0"/>
              <a:t>);</a:t>
            </a:r>
          </a:p>
          <a:p>
            <a:r>
              <a:rPr lang="en-IN" dirty="0"/>
              <a:t>			LOGGER.info("\n" + </a:t>
            </a:r>
            <a:r>
              <a:rPr lang="en-IN" dirty="0" err="1"/>
              <a:t>environment.getProperty</a:t>
            </a:r>
            <a:r>
              <a:rPr lang="en-IN" dirty="0"/>
              <a:t>("</a:t>
            </a:r>
            <a:r>
              <a:rPr lang="en-IN" dirty="0" err="1"/>
              <a:t>UserInterface.CUSTOMER_UPDATED</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Tree>
    <p:extLst>
      <p:ext uri="{BB962C8B-B14F-4D97-AF65-F5344CB8AC3E}">
        <p14:creationId xmlns:p14="http://schemas.microsoft.com/office/powerpoint/2010/main" val="3106500570"/>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D9BCD7-5C0D-EB7B-42A9-1F3B40317B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369BB8E-F90C-47A6-B793-5CFC7F33C8A7}"/>
              </a:ext>
            </a:extLst>
          </p:cNvPr>
          <p:cNvSpPr>
            <a:spLocks noGrp="1"/>
          </p:cNvSpPr>
          <p:nvPr>
            <p:ph type="sldNum" sz="quarter" idx="12"/>
          </p:nvPr>
        </p:nvSpPr>
        <p:spPr/>
        <p:txBody>
          <a:bodyPr/>
          <a:lstStyle/>
          <a:p>
            <a:fld id="{4A777409-9C5A-4B07-8E32-19F22F7D558C}" type="slidenum">
              <a:rPr lang="en-IN" smtClean="0"/>
              <a:t>331</a:t>
            </a:fld>
            <a:endParaRPr lang="en-IN" dirty="0"/>
          </a:p>
        </p:txBody>
      </p:sp>
      <p:sp>
        <p:nvSpPr>
          <p:cNvPr id="5" name="TextBox 4">
            <a:extLst>
              <a:ext uri="{FF2B5EF4-FFF2-40B4-BE49-F238E27FC236}">
                <a16:creationId xmlns:a16="http://schemas.microsoft.com/office/drawing/2014/main" id="{961B6C02-2962-0FF8-7DDC-4AEDC15065BE}"/>
              </a:ext>
            </a:extLst>
          </p:cNvPr>
          <p:cNvSpPr txBox="1"/>
          <p:nvPr/>
        </p:nvSpPr>
        <p:spPr>
          <a:xfrm>
            <a:off x="815418" y="631843"/>
            <a:ext cx="10034833" cy="707886"/>
          </a:xfrm>
          <a:prstGeom prst="rect">
            <a:avLst/>
          </a:prstGeom>
          <a:noFill/>
        </p:spPr>
        <p:txBody>
          <a:bodyPr wrap="square">
            <a:spAutoFit/>
          </a:bodyPr>
          <a:lstStyle/>
          <a:p>
            <a:r>
              <a:rPr lang="en-US" sz="2000" b="1" dirty="0">
                <a:solidFill>
                  <a:schemeClr val="tx1">
                    <a:lumMod val="65000"/>
                    <a:lumOff val="35000"/>
                  </a:schemeClr>
                </a:solidFill>
                <a:effectLst/>
              </a:rPr>
              <a:t>Step 25:</a:t>
            </a:r>
            <a:r>
              <a:rPr lang="en-US" sz="2000" dirty="0">
                <a:solidFill>
                  <a:schemeClr val="tx1">
                    <a:lumMod val="65000"/>
                    <a:lumOff val="35000"/>
                  </a:schemeClr>
                </a:solidFill>
                <a:effectLst/>
              </a:rPr>
              <a:t> Execute the application</a:t>
            </a:r>
          </a:p>
          <a:p>
            <a:r>
              <a:rPr lang="en-US" sz="2000" dirty="0">
                <a:solidFill>
                  <a:schemeClr val="tx1">
                    <a:lumMod val="65000"/>
                    <a:lumOff val="35000"/>
                  </a:schemeClr>
                </a:solidFill>
                <a:effectLst/>
              </a:rPr>
              <a:t>After executing your application, you should get the following output:</a:t>
            </a:r>
          </a:p>
        </p:txBody>
      </p:sp>
      <p:pic>
        <p:nvPicPr>
          <p:cNvPr id="7" name="Picture 6">
            <a:extLst>
              <a:ext uri="{FF2B5EF4-FFF2-40B4-BE49-F238E27FC236}">
                <a16:creationId xmlns:a16="http://schemas.microsoft.com/office/drawing/2014/main" id="{8729F8B4-94EA-BAC4-0114-458C38758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398" y="1676036"/>
            <a:ext cx="8668960" cy="2236088"/>
          </a:xfrm>
          <a:prstGeom prst="rect">
            <a:avLst/>
          </a:prstGeom>
        </p:spPr>
      </p:pic>
      <p:sp>
        <p:nvSpPr>
          <p:cNvPr id="9" name="TextBox 8">
            <a:extLst>
              <a:ext uri="{FF2B5EF4-FFF2-40B4-BE49-F238E27FC236}">
                <a16:creationId xmlns:a16="http://schemas.microsoft.com/office/drawing/2014/main" id="{19B23C33-CE1D-D0CB-7D7D-8689F7196F71}"/>
              </a:ext>
            </a:extLst>
          </p:cNvPr>
          <p:cNvSpPr txBox="1"/>
          <p:nvPr/>
        </p:nvSpPr>
        <p:spPr>
          <a:xfrm>
            <a:off x="659089" y="4015036"/>
            <a:ext cx="10873819" cy="400110"/>
          </a:xfrm>
          <a:prstGeom prst="rect">
            <a:avLst/>
          </a:prstGeom>
          <a:noFill/>
        </p:spPr>
        <p:txBody>
          <a:bodyPr wrap="square">
            <a:spAutoFit/>
          </a:bodyPr>
          <a:lstStyle/>
          <a:p>
            <a:r>
              <a:rPr lang="en-US" sz="2000" b="1" dirty="0">
                <a:solidFill>
                  <a:schemeClr val="tx1">
                    <a:lumMod val="65000"/>
                    <a:lumOff val="35000"/>
                  </a:schemeClr>
                </a:solidFill>
              </a:rPr>
              <a:t>Step 26: </a:t>
            </a:r>
            <a:r>
              <a:rPr lang="en-US" sz="2000" dirty="0">
                <a:solidFill>
                  <a:schemeClr val="tx1">
                    <a:lumMod val="65000"/>
                    <a:lumOff val="35000"/>
                  </a:schemeClr>
                </a:solidFill>
              </a:rPr>
              <a:t>Add the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to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8C3D29D-6FE0-B763-7FF1-B187BCE7A5B3}"/>
              </a:ext>
            </a:extLst>
          </p:cNvPr>
          <p:cNvSpPr txBox="1"/>
          <p:nvPr/>
        </p:nvSpPr>
        <p:spPr>
          <a:xfrm>
            <a:off x="164183" y="4518058"/>
            <a:ext cx="11863633" cy="2462213"/>
          </a:xfrm>
          <a:prstGeom prst="rect">
            <a:avLst/>
          </a:prstGeom>
          <a:noFill/>
        </p:spPr>
        <p:txBody>
          <a:bodyPr wrap="square">
            <a:spAutoFit/>
          </a:bodyPr>
          <a:lstStyle/>
          <a:p>
            <a:r>
              <a:rPr lang="en-IN" sz="1400" dirty="0"/>
              <a:t>package </a:t>
            </a:r>
            <a:r>
              <a:rPr lang="en-IN" sz="1400" dirty="0" err="1"/>
              <a:t>com.hnd.service</a:t>
            </a:r>
            <a:r>
              <a:rPr lang="en-IN" sz="1400" dirty="0"/>
              <a:t>;</a:t>
            </a:r>
          </a:p>
          <a:p>
            <a:r>
              <a:rPr lang="en-IN" sz="1400" dirty="0"/>
              <a:t>import </a:t>
            </a:r>
            <a:r>
              <a:rPr lang="en-IN" sz="1400" dirty="0" err="1"/>
              <a:t>com.hnd.dto.AddressDTO</a:t>
            </a:r>
            <a:r>
              <a:rPr lang="en-IN" sz="1400" dirty="0"/>
              <a:t>;</a:t>
            </a:r>
          </a:p>
          <a:p>
            <a:r>
              <a:rPr lang="en-IN" sz="1400" dirty="0"/>
              <a:t>import </a:t>
            </a:r>
            <a:r>
              <a:rPr lang="en-IN" sz="1400" dirty="0" err="1"/>
              <a:t>com.hnd.dto.CustomerDTO</a:t>
            </a:r>
            <a:r>
              <a:rPr lang="en-IN" sz="1400" dirty="0"/>
              <a:t>;</a:t>
            </a:r>
          </a:p>
          <a:p>
            <a:r>
              <a:rPr lang="en-IN" sz="1400" dirty="0"/>
              <a:t>import </a:t>
            </a:r>
            <a:r>
              <a:rPr lang="en-IN" sz="1400" dirty="0" err="1"/>
              <a:t>com.hnd.exception.hndBankException</a:t>
            </a:r>
            <a:r>
              <a:rPr lang="en-IN" sz="1400" dirty="0"/>
              <a:t>;</a:t>
            </a:r>
          </a:p>
          <a:p>
            <a:r>
              <a:rPr lang="en-IN" sz="1400" dirty="0"/>
              <a:t>public interface </a:t>
            </a:r>
            <a:r>
              <a:rPr lang="en-IN" sz="1400" dirty="0" err="1"/>
              <a:t>CustomerService</a:t>
            </a:r>
            <a:r>
              <a:rPr lang="en-IN" sz="1400" dirty="0"/>
              <a:t> {</a:t>
            </a:r>
          </a:p>
          <a:p>
            <a:r>
              <a:rPr lang="en-IN" sz="1400" dirty="0"/>
              <a:t>	public </a:t>
            </a:r>
            <a:r>
              <a:rPr lang="en-IN" sz="1400" dirty="0" err="1"/>
              <a:t>CustomerDTO</a:t>
            </a:r>
            <a:r>
              <a:rPr lang="en-IN" sz="1400" dirty="0"/>
              <a:t> </a:t>
            </a:r>
            <a:r>
              <a:rPr lang="en-IN" sz="1400" dirty="0" err="1"/>
              <a:t>getCustomer</a:t>
            </a:r>
            <a:r>
              <a:rPr lang="en-IN" sz="1400" dirty="0"/>
              <a:t>(Integer </a:t>
            </a:r>
            <a:r>
              <a:rPr lang="en-IN" sz="1400" dirty="0" err="1"/>
              <a:t>customerId</a:t>
            </a:r>
            <a:r>
              <a:rPr lang="en-IN" sz="1400" dirty="0"/>
              <a:t>) throws </a:t>
            </a:r>
            <a:r>
              <a:rPr lang="en-IN" sz="1400" dirty="0" err="1"/>
              <a:t>hndBankException</a:t>
            </a:r>
            <a:r>
              <a:rPr lang="en-IN" sz="1400" dirty="0"/>
              <a:t>;</a:t>
            </a:r>
          </a:p>
          <a:p>
            <a:r>
              <a:rPr lang="en-IN" sz="1400" dirty="0"/>
              <a:t>	public Integer </a:t>
            </a:r>
            <a:r>
              <a:rPr lang="en-IN" sz="1400" dirty="0" err="1"/>
              <a:t>addCustomer</a:t>
            </a:r>
            <a:r>
              <a:rPr lang="en-IN" sz="1400" dirty="0"/>
              <a:t>(</a:t>
            </a:r>
            <a:r>
              <a:rPr lang="en-IN" sz="1400" dirty="0" err="1"/>
              <a:t>CustomerDTO</a:t>
            </a:r>
            <a:r>
              <a:rPr lang="en-IN" sz="1400" dirty="0"/>
              <a:t> </a:t>
            </a:r>
            <a:r>
              <a:rPr lang="en-IN" sz="1400" dirty="0" err="1"/>
              <a:t>customerDTO</a:t>
            </a:r>
            <a:r>
              <a:rPr lang="en-IN" sz="1400" dirty="0"/>
              <a:t>);</a:t>
            </a:r>
          </a:p>
          <a:p>
            <a:r>
              <a:rPr lang="en-IN" sz="1400" dirty="0"/>
              <a:t>	public void </a:t>
            </a:r>
            <a:r>
              <a:rPr lang="en-IN" sz="1400" dirty="0" err="1"/>
              <a:t>updateAddress</a:t>
            </a:r>
            <a:r>
              <a:rPr lang="en-IN" sz="1400" dirty="0"/>
              <a:t>(Integer </a:t>
            </a:r>
            <a:r>
              <a:rPr lang="en-IN" sz="1400" dirty="0" err="1"/>
              <a:t>customerId</a:t>
            </a:r>
            <a:r>
              <a:rPr lang="en-IN" sz="1400" dirty="0"/>
              <a:t>, </a:t>
            </a:r>
            <a:r>
              <a:rPr lang="en-IN" sz="1400" dirty="0" err="1"/>
              <a:t>AddressDTO</a:t>
            </a:r>
            <a:r>
              <a:rPr lang="en-IN" sz="1400" dirty="0"/>
              <a:t> </a:t>
            </a:r>
            <a:r>
              <a:rPr lang="en-IN" sz="1400" dirty="0" err="1"/>
              <a:t>addressDTO</a:t>
            </a:r>
            <a:r>
              <a:rPr lang="en-IN" sz="1400" dirty="0"/>
              <a:t>) throws </a:t>
            </a:r>
            <a:r>
              <a:rPr lang="en-IN" sz="1400" dirty="0" err="1"/>
              <a:t>hndBankException</a:t>
            </a:r>
            <a:r>
              <a:rPr lang="en-IN" sz="1400" dirty="0"/>
              <a:t>;</a:t>
            </a:r>
          </a:p>
          <a:p>
            <a:r>
              <a:rPr lang="en-IN" sz="1400" dirty="0"/>
              <a:t>	public void </a:t>
            </a:r>
            <a:r>
              <a:rPr lang="en-IN" sz="1400" dirty="0" err="1"/>
              <a:t>deleteCustomer</a:t>
            </a:r>
            <a:r>
              <a:rPr lang="en-IN" sz="1400" dirty="0"/>
              <a:t>(Integer </a:t>
            </a:r>
            <a:r>
              <a:rPr lang="en-IN" sz="1400" dirty="0" err="1"/>
              <a:t>customerId</a:t>
            </a:r>
            <a:r>
              <a:rPr lang="en-IN" sz="1400" dirty="0"/>
              <a:t>) throws </a:t>
            </a:r>
            <a:r>
              <a:rPr lang="en-IN" sz="1400" dirty="0" err="1"/>
              <a:t>hndBankException</a:t>
            </a:r>
            <a:r>
              <a:rPr lang="en-IN" sz="1400" dirty="0"/>
              <a:t>;</a:t>
            </a:r>
          </a:p>
          <a:p>
            <a:r>
              <a:rPr lang="en-IN" sz="1400" dirty="0"/>
              <a:t>	</a:t>
            </a:r>
          </a:p>
          <a:p>
            <a:r>
              <a:rPr lang="en-IN" sz="1400" dirty="0"/>
              <a:t>}</a:t>
            </a:r>
          </a:p>
        </p:txBody>
      </p:sp>
    </p:spTree>
    <p:extLst>
      <p:ext uri="{BB962C8B-B14F-4D97-AF65-F5344CB8AC3E}">
        <p14:creationId xmlns:p14="http://schemas.microsoft.com/office/powerpoint/2010/main" val="2093681499"/>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6A93C2-3BEF-D958-6CD5-2A26240C26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DEA29E-9DFB-D174-65BE-8543744E670E}"/>
              </a:ext>
            </a:extLst>
          </p:cNvPr>
          <p:cNvSpPr>
            <a:spLocks noGrp="1"/>
          </p:cNvSpPr>
          <p:nvPr>
            <p:ph type="sldNum" sz="quarter" idx="12"/>
          </p:nvPr>
        </p:nvSpPr>
        <p:spPr/>
        <p:txBody>
          <a:bodyPr/>
          <a:lstStyle/>
          <a:p>
            <a:fld id="{4A777409-9C5A-4B07-8E32-19F22F7D558C}" type="slidenum">
              <a:rPr lang="en-IN" smtClean="0"/>
              <a:t>332</a:t>
            </a:fld>
            <a:endParaRPr lang="en-IN" dirty="0"/>
          </a:p>
        </p:txBody>
      </p:sp>
      <p:sp>
        <p:nvSpPr>
          <p:cNvPr id="5" name="TextBox 4">
            <a:extLst>
              <a:ext uri="{FF2B5EF4-FFF2-40B4-BE49-F238E27FC236}">
                <a16:creationId xmlns:a16="http://schemas.microsoft.com/office/drawing/2014/main" id="{FE88F549-BDD5-B22B-E0B2-445084345C11}"/>
              </a:ext>
            </a:extLst>
          </p:cNvPr>
          <p:cNvSpPr txBox="1"/>
          <p:nvPr/>
        </p:nvSpPr>
        <p:spPr>
          <a:xfrm>
            <a:off x="989029" y="612990"/>
            <a:ext cx="10276002" cy="707886"/>
          </a:xfrm>
          <a:prstGeom prst="rect">
            <a:avLst/>
          </a:prstGeom>
          <a:noFill/>
        </p:spPr>
        <p:txBody>
          <a:bodyPr wrap="square">
            <a:spAutoFit/>
          </a:bodyPr>
          <a:lstStyle/>
          <a:p>
            <a:r>
              <a:rPr lang="en-US" sz="2000" b="1" dirty="0">
                <a:solidFill>
                  <a:schemeClr val="tx1">
                    <a:lumMod val="65000"/>
                    <a:lumOff val="35000"/>
                  </a:schemeClr>
                </a:solidFill>
              </a:rPr>
              <a:t>Step 27:</a:t>
            </a:r>
            <a:r>
              <a:rPr lang="en-US" sz="2000" dirty="0">
                <a:solidFill>
                  <a:schemeClr val="tx1">
                    <a:lumMod val="65000"/>
                    <a:lumOff val="35000"/>
                  </a:schemeClr>
                </a:solidFill>
              </a:rPr>
              <a:t> Implement the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to delete customer and address details from the table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3EF6660-7CEA-70E3-9945-BFCF7FEC8D8A}"/>
              </a:ext>
            </a:extLst>
          </p:cNvPr>
          <p:cNvSpPr txBox="1"/>
          <p:nvPr/>
        </p:nvSpPr>
        <p:spPr>
          <a:xfrm>
            <a:off x="160256" y="1320876"/>
            <a:ext cx="12254845" cy="4247317"/>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java.util.Optional</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com.hnd.entity.Address</a:t>
            </a:r>
            <a:r>
              <a:rPr lang="en-IN" dirty="0"/>
              <a:t>;</a:t>
            </a:r>
          </a:p>
          <a:p>
            <a:r>
              <a:rPr lang="en-IN" dirty="0"/>
              <a:t>import </a:t>
            </a:r>
            <a:r>
              <a:rPr lang="en-IN" dirty="0" err="1"/>
              <a:t>com.hnd.entity.Customer</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p:txBody>
      </p:sp>
    </p:spTree>
    <p:extLst>
      <p:ext uri="{BB962C8B-B14F-4D97-AF65-F5344CB8AC3E}">
        <p14:creationId xmlns:p14="http://schemas.microsoft.com/office/powerpoint/2010/main" val="576388217"/>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B042A6B-9389-8913-B27C-CEAF05D8CD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2511973-08C2-8FAB-FE11-95D246DF0BA0}"/>
              </a:ext>
            </a:extLst>
          </p:cNvPr>
          <p:cNvSpPr>
            <a:spLocks noGrp="1"/>
          </p:cNvSpPr>
          <p:nvPr>
            <p:ph type="sldNum" sz="quarter" idx="12"/>
          </p:nvPr>
        </p:nvSpPr>
        <p:spPr/>
        <p:txBody>
          <a:bodyPr/>
          <a:lstStyle/>
          <a:p>
            <a:fld id="{4A777409-9C5A-4B07-8E32-19F22F7D558C}" type="slidenum">
              <a:rPr lang="en-IN" smtClean="0"/>
              <a:t>333</a:t>
            </a:fld>
            <a:endParaRPr lang="en-IN" dirty="0"/>
          </a:p>
        </p:txBody>
      </p:sp>
      <p:sp>
        <p:nvSpPr>
          <p:cNvPr id="5" name="TextBox 4">
            <a:extLst>
              <a:ext uri="{FF2B5EF4-FFF2-40B4-BE49-F238E27FC236}">
                <a16:creationId xmlns:a16="http://schemas.microsoft.com/office/drawing/2014/main" id="{BE18D085-A012-959E-4DCF-0C8768C26A34}"/>
              </a:ext>
            </a:extLst>
          </p:cNvPr>
          <p:cNvSpPr txBox="1"/>
          <p:nvPr/>
        </p:nvSpPr>
        <p:spPr>
          <a:xfrm>
            <a:off x="216816" y="918203"/>
            <a:ext cx="11975184" cy="6186309"/>
          </a:xfrm>
          <a:prstGeom prst="rect">
            <a:avLst/>
          </a:prstGeom>
          <a:noFill/>
        </p:spPr>
        <p:txBody>
          <a:bodyPr wrap="square">
            <a:spAutoFit/>
          </a:bodyPr>
          <a:lstStyle/>
          <a:p>
            <a:r>
              <a:rPr lang="en-IN" dirty="0"/>
              <a:t>@Autowired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Service.INVALID_CUSTOMERID</a:t>
            </a:r>
            <a:r>
              <a:rPr lang="en-IN" dirty="0"/>
              <a:t>"));</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AddressDTO</a:t>
            </a:r>
            <a:r>
              <a:rPr lang="en-IN" dirty="0"/>
              <a:t> </a:t>
            </a:r>
            <a:r>
              <a:rPr lang="en-IN" dirty="0" err="1"/>
              <a:t>addressDTO</a:t>
            </a:r>
            <a:r>
              <a:rPr lang="en-IN" dirty="0"/>
              <a:t> = new </a:t>
            </a:r>
            <a:r>
              <a:rPr lang="en-IN" dirty="0" err="1"/>
              <a:t>AddressDTO</a:t>
            </a:r>
            <a:r>
              <a:rPr lang="en-IN" dirty="0"/>
              <a:t>();</a:t>
            </a:r>
          </a:p>
          <a:p>
            <a:r>
              <a:rPr lang="en-IN" dirty="0"/>
              <a:t>		</a:t>
            </a:r>
            <a:r>
              <a:rPr lang="en-IN" dirty="0" err="1"/>
              <a:t>addressDTO.setAddressId</a:t>
            </a:r>
            <a:r>
              <a:rPr lang="en-IN" dirty="0"/>
              <a:t>(</a:t>
            </a:r>
            <a:r>
              <a:rPr lang="en-IN" dirty="0" err="1"/>
              <a:t>customer.getAddress</a:t>
            </a:r>
            <a:r>
              <a:rPr lang="en-IN" dirty="0"/>
              <a:t>().</a:t>
            </a:r>
            <a:r>
              <a:rPr lang="en-IN" dirty="0" err="1"/>
              <a:t>getAddressId</a:t>
            </a:r>
            <a:r>
              <a:rPr lang="en-IN" dirty="0"/>
              <a:t>());</a:t>
            </a:r>
          </a:p>
          <a:p>
            <a:r>
              <a:rPr lang="en-IN" dirty="0"/>
              <a:t>		</a:t>
            </a:r>
            <a:r>
              <a:rPr lang="en-IN" dirty="0" err="1"/>
              <a:t>addressDTO.setCity</a:t>
            </a:r>
            <a:r>
              <a:rPr lang="en-IN" dirty="0"/>
              <a:t>(</a:t>
            </a:r>
            <a:r>
              <a:rPr lang="en-IN" dirty="0" err="1"/>
              <a:t>customer.getAddress</a:t>
            </a:r>
            <a:r>
              <a:rPr lang="en-IN" dirty="0"/>
              <a:t>().</a:t>
            </a:r>
            <a:r>
              <a:rPr lang="en-IN" dirty="0" err="1"/>
              <a:t>getCity</a:t>
            </a:r>
            <a:r>
              <a:rPr lang="en-IN" dirty="0"/>
              <a:t>());</a:t>
            </a:r>
          </a:p>
          <a:p>
            <a:r>
              <a:rPr lang="en-IN" dirty="0"/>
              <a:t>		</a:t>
            </a:r>
            <a:r>
              <a:rPr lang="en-IN" dirty="0" err="1"/>
              <a:t>addressDTO.setStreet</a:t>
            </a:r>
            <a:r>
              <a:rPr lang="en-IN" dirty="0"/>
              <a:t>(</a:t>
            </a:r>
            <a:r>
              <a:rPr lang="en-IN" dirty="0" err="1"/>
              <a:t>customer.getAddress</a:t>
            </a:r>
            <a:r>
              <a:rPr lang="en-IN" dirty="0"/>
              <a:t>().</a:t>
            </a:r>
            <a:r>
              <a:rPr lang="en-IN" dirty="0" err="1"/>
              <a:t>getStreet</a:t>
            </a:r>
            <a:r>
              <a:rPr lang="en-IN" dirty="0"/>
              <a:t>());</a:t>
            </a:r>
          </a:p>
          <a:p>
            <a:r>
              <a:rPr lang="en-IN" dirty="0"/>
              <a:t>		</a:t>
            </a:r>
            <a:r>
              <a:rPr lang="en-IN" dirty="0" err="1"/>
              <a:t>customerDTO.setAddress</a:t>
            </a:r>
            <a:r>
              <a:rPr lang="en-IN" dirty="0"/>
              <a:t>(</a:t>
            </a:r>
            <a:r>
              <a:rPr lang="en-IN" dirty="0" err="1"/>
              <a:t>addressDTO</a:t>
            </a:r>
            <a:r>
              <a:rPr lang="en-IN" dirty="0"/>
              <a:t>);</a:t>
            </a:r>
          </a:p>
          <a:p>
            <a:r>
              <a:rPr lang="en-IN" dirty="0"/>
              <a:t>		return </a:t>
            </a:r>
            <a:r>
              <a:rPr lang="en-IN" dirty="0" err="1"/>
              <a:t>customerDTO</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4049989440"/>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496AD-071E-E1AB-99D4-ECB033E154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2C15E37-644E-735C-6F54-4C441EC188A4}"/>
              </a:ext>
            </a:extLst>
          </p:cNvPr>
          <p:cNvSpPr>
            <a:spLocks noGrp="1"/>
          </p:cNvSpPr>
          <p:nvPr>
            <p:ph type="sldNum" sz="quarter" idx="12"/>
          </p:nvPr>
        </p:nvSpPr>
        <p:spPr/>
        <p:txBody>
          <a:bodyPr/>
          <a:lstStyle/>
          <a:p>
            <a:fld id="{4A777409-9C5A-4B07-8E32-19F22F7D558C}" type="slidenum">
              <a:rPr lang="en-IN" smtClean="0"/>
              <a:t>334</a:t>
            </a:fld>
            <a:endParaRPr lang="en-IN" dirty="0"/>
          </a:p>
        </p:txBody>
      </p:sp>
      <p:sp>
        <p:nvSpPr>
          <p:cNvPr id="5" name="TextBox 4">
            <a:extLst>
              <a:ext uri="{FF2B5EF4-FFF2-40B4-BE49-F238E27FC236}">
                <a16:creationId xmlns:a16="http://schemas.microsoft.com/office/drawing/2014/main" id="{B7002B5D-B1E7-8036-8FEB-CDA8959D394D}"/>
              </a:ext>
            </a:extLst>
          </p:cNvPr>
          <p:cNvSpPr txBox="1"/>
          <p:nvPr/>
        </p:nvSpPr>
        <p:spPr>
          <a:xfrm>
            <a:off x="106838" y="908950"/>
            <a:ext cx="12104016" cy="5078313"/>
          </a:xfrm>
          <a:prstGeom prst="rect">
            <a:avLst/>
          </a:prstGeom>
          <a:noFill/>
        </p:spPr>
        <p:txBody>
          <a:bodyPr wrap="square">
            <a:spAutoFit/>
          </a:bodyPr>
          <a:lstStyle/>
          <a:p>
            <a:r>
              <a:rPr lang="en-IN" dirty="0"/>
              <a:t>@Override</a:t>
            </a:r>
          </a:p>
          <a:p>
            <a:r>
              <a:rPr lang="en-IN" dirty="0"/>
              <a:t>	public Integer </a:t>
            </a:r>
            <a:r>
              <a:rPr lang="en-IN" dirty="0" err="1"/>
              <a:t>addCustomer</a:t>
            </a:r>
            <a:r>
              <a:rPr lang="en-IN" dirty="0"/>
              <a:t>(</a:t>
            </a:r>
            <a:r>
              <a:rPr lang="en-IN" dirty="0" err="1"/>
              <a:t>CustomerDTO</a:t>
            </a:r>
            <a:r>
              <a:rPr lang="en-IN" dirty="0"/>
              <a:t> </a:t>
            </a:r>
            <a:r>
              <a:rPr lang="en-IN" dirty="0" err="1"/>
              <a:t>customerDTO</a:t>
            </a:r>
            <a:r>
              <a:rPr lang="en-IN" dirty="0"/>
              <a:t>) {</a:t>
            </a:r>
          </a:p>
          <a:p>
            <a:r>
              <a:rPr lang="en-IN" dirty="0"/>
              <a:t>		Customer </a:t>
            </a:r>
            <a:r>
              <a:rPr lang="en-IN" dirty="0" err="1"/>
              <a:t>customer</a:t>
            </a:r>
            <a:r>
              <a:rPr lang="en-IN" dirty="0"/>
              <a:t> = 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p>
          <a:p>
            <a:r>
              <a:rPr lang="en-IN" dirty="0"/>
              <a:t>		Address </a:t>
            </a:r>
            <a:r>
              <a:rPr lang="en-IN" dirty="0" err="1"/>
              <a:t>address</a:t>
            </a:r>
            <a:r>
              <a:rPr lang="en-IN" dirty="0"/>
              <a:t> = new Address();</a:t>
            </a:r>
          </a:p>
          <a:p>
            <a:r>
              <a:rPr lang="en-IN" dirty="0"/>
              <a:t>		</a:t>
            </a:r>
            <a:r>
              <a:rPr lang="en-IN" dirty="0" err="1"/>
              <a:t>address.setAddressId</a:t>
            </a:r>
            <a:r>
              <a:rPr lang="en-IN" dirty="0"/>
              <a:t>(</a:t>
            </a:r>
            <a:r>
              <a:rPr lang="en-IN" dirty="0" err="1"/>
              <a:t>customerDTO.getAddress</a:t>
            </a:r>
            <a:r>
              <a:rPr lang="en-IN" dirty="0"/>
              <a:t>().</a:t>
            </a:r>
            <a:r>
              <a:rPr lang="en-IN" dirty="0" err="1"/>
              <a:t>getAddressId</a:t>
            </a:r>
            <a:r>
              <a:rPr lang="en-IN" dirty="0"/>
              <a:t>());</a:t>
            </a:r>
          </a:p>
          <a:p>
            <a:r>
              <a:rPr lang="en-IN" dirty="0"/>
              <a:t>		</a:t>
            </a:r>
            <a:r>
              <a:rPr lang="en-IN" dirty="0" err="1"/>
              <a:t>address.setCity</a:t>
            </a:r>
            <a:r>
              <a:rPr lang="en-IN" dirty="0"/>
              <a:t>(</a:t>
            </a:r>
            <a:r>
              <a:rPr lang="en-IN" dirty="0" err="1"/>
              <a:t>customerDTO.getAddress</a:t>
            </a:r>
            <a:r>
              <a:rPr lang="en-IN" dirty="0"/>
              <a:t>().</a:t>
            </a:r>
            <a:r>
              <a:rPr lang="en-IN" dirty="0" err="1"/>
              <a:t>getCity</a:t>
            </a:r>
            <a:r>
              <a:rPr lang="en-IN" dirty="0"/>
              <a:t>());</a:t>
            </a:r>
          </a:p>
          <a:p>
            <a:r>
              <a:rPr lang="en-IN" dirty="0"/>
              <a:t>		</a:t>
            </a:r>
            <a:r>
              <a:rPr lang="en-IN" dirty="0" err="1"/>
              <a:t>address.setStreet</a:t>
            </a:r>
            <a:r>
              <a:rPr lang="en-IN" dirty="0"/>
              <a:t>(</a:t>
            </a:r>
            <a:r>
              <a:rPr lang="en-IN" dirty="0" err="1"/>
              <a:t>customerDTO.getAddress</a:t>
            </a:r>
            <a:r>
              <a:rPr lang="en-IN" dirty="0"/>
              <a:t>().</a:t>
            </a:r>
            <a:r>
              <a:rPr lang="en-IN" dirty="0" err="1"/>
              <a:t>getStreet</a:t>
            </a:r>
            <a:r>
              <a:rPr lang="en-IN" dirty="0"/>
              <a:t>());</a:t>
            </a:r>
          </a:p>
          <a:p>
            <a:r>
              <a:rPr lang="en-IN" dirty="0"/>
              <a:t>		</a:t>
            </a:r>
          </a:p>
          <a:p>
            <a:r>
              <a:rPr lang="en-IN" dirty="0"/>
              <a:t>		</a:t>
            </a:r>
            <a:r>
              <a:rPr lang="en-IN" dirty="0" err="1"/>
              <a:t>customer.setAddress</a:t>
            </a:r>
            <a:r>
              <a:rPr lang="en-IN" dirty="0"/>
              <a:t>(address);</a:t>
            </a:r>
          </a:p>
          <a:p>
            <a:r>
              <a:rPr lang="en-IN" dirty="0"/>
              <a:t>		</a:t>
            </a:r>
            <a:r>
              <a:rPr lang="en-IN" dirty="0" err="1"/>
              <a:t>customerRepository.save</a:t>
            </a:r>
            <a:r>
              <a:rPr lang="en-IN" dirty="0"/>
              <a:t>(customer);</a:t>
            </a:r>
          </a:p>
          <a:p>
            <a:r>
              <a:rPr lang="en-IN" dirty="0"/>
              <a:t>		return </a:t>
            </a:r>
            <a:r>
              <a:rPr lang="en-IN" dirty="0" err="1"/>
              <a:t>customer.getCustomerId</a:t>
            </a:r>
            <a:r>
              <a:rPr lang="en-IN" dirty="0"/>
              <a:t>();</a:t>
            </a:r>
          </a:p>
          <a:p>
            <a:r>
              <a:rPr lang="en-IN" dirty="0"/>
              <a:t>	}</a:t>
            </a:r>
          </a:p>
          <a:p>
            <a:r>
              <a:rPr lang="en-IN" dirty="0"/>
              <a:t>	</a:t>
            </a:r>
          </a:p>
        </p:txBody>
      </p:sp>
    </p:spTree>
    <p:extLst>
      <p:ext uri="{BB962C8B-B14F-4D97-AF65-F5344CB8AC3E}">
        <p14:creationId xmlns:p14="http://schemas.microsoft.com/office/powerpoint/2010/main" val="18029936"/>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F87FE7-6AF2-CF78-9BB5-DE58A05815C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9C8FA6-E4B0-2CDD-F10D-63069DAC0BE0}"/>
              </a:ext>
            </a:extLst>
          </p:cNvPr>
          <p:cNvSpPr>
            <a:spLocks noGrp="1"/>
          </p:cNvSpPr>
          <p:nvPr>
            <p:ph type="sldNum" sz="quarter" idx="12"/>
          </p:nvPr>
        </p:nvSpPr>
        <p:spPr/>
        <p:txBody>
          <a:bodyPr/>
          <a:lstStyle/>
          <a:p>
            <a:fld id="{4A777409-9C5A-4B07-8E32-19F22F7D558C}" type="slidenum">
              <a:rPr lang="en-IN" smtClean="0"/>
              <a:t>335</a:t>
            </a:fld>
            <a:endParaRPr lang="en-IN" dirty="0"/>
          </a:p>
        </p:txBody>
      </p:sp>
      <p:sp>
        <p:nvSpPr>
          <p:cNvPr id="5" name="TextBox 4">
            <a:extLst>
              <a:ext uri="{FF2B5EF4-FFF2-40B4-BE49-F238E27FC236}">
                <a16:creationId xmlns:a16="http://schemas.microsoft.com/office/drawing/2014/main" id="{273639E9-E51F-C56B-A561-B60A2DF62A6F}"/>
              </a:ext>
            </a:extLst>
          </p:cNvPr>
          <p:cNvSpPr txBox="1"/>
          <p:nvPr/>
        </p:nvSpPr>
        <p:spPr>
          <a:xfrm>
            <a:off x="320512" y="1278037"/>
            <a:ext cx="11972041" cy="5078313"/>
          </a:xfrm>
          <a:prstGeom prst="rect">
            <a:avLst/>
          </a:prstGeom>
          <a:noFill/>
        </p:spPr>
        <p:txBody>
          <a:bodyPr wrap="square">
            <a:spAutoFit/>
          </a:bodyPr>
          <a:lstStyle/>
          <a:p>
            <a:r>
              <a:rPr lang="en-IN" dirty="0"/>
              <a:t>@Override</a:t>
            </a:r>
          </a:p>
          <a:p>
            <a:r>
              <a:rPr lang="en-IN" dirty="0"/>
              <a:t>	public void </a:t>
            </a:r>
            <a:r>
              <a:rPr lang="en-IN" dirty="0" err="1"/>
              <a:t>updateAddress</a:t>
            </a:r>
            <a:r>
              <a:rPr lang="en-IN" dirty="0"/>
              <a:t>(Integer </a:t>
            </a:r>
            <a:r>
              <a:rPr lang="en-IN" dirty="0" err="1"/>
              <a:t>customerId</a:t>
            </a:r>
            <a:r>
              <a:rPr lang="en-IN" dirty="0"/>
              <a:t>, </a:t>
            </a:r>
            <a:r>
              <a:rPr lang="en-IN" dirty="0" err="1"/>
              <a:t>AddressDTO</a:t>
            </a:r>
            <a:r>
              <a:rPr lang="en-IN" dirty="0"/>
              <a:t> </a:t>
            </a:r>
            <a:r>
              <a:rPr lang="en-IN" dirty="0" err="1"/>
              <a:t>addressDTO</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Service.INVALID_CUSTOMERID</a:t>
            </a:r>
            <a:r>
              <a:rPr lang="en-IN" dirty="0"/>
              <a:t>"));</a:t>
            </a:r>
          </a:p>
          <a:p>
            <a:r>
              <a:rPr lang="en-IN" dirty="0"/>
              <a:t>		Address </a:t>
            </a:r>
            <a:r>
              <a:rPr lang="en-IN" dirty="0" err="1"/>
              <a:t>address</a:t>
            </a:r>
            <a:r>
              <a:rPr lang="en-IN" dirty="0"/>
              <a:t> = </a:t>
            </a:r>
            <a:r>
              <a:rPr lang="en-IN" dirty="0" err="1"/>
              <a:t>customer.getAddress</a:t>
            </a:r>
            <a:r>
              <a:rPr lang="en-IN" dirty="0"/>
              <a:t>();</a:t>
            </a:r>
          </a:p>
          <a:p>
            <a:r>
              <a:rPr lang="en-IN" dirty="0"/>
              <a:t>		</a:t>
            </a:r>
            <a:r>
              <a:rPr lang="en-IN" dirty="0" err="1"/>
              <a:t>address.setCity</a:t>
            </a:r>
            <a:r>
              <a:rPr lang="en-IN" dirty="0"/>
              <a:t>(</a:t>
            </a:r>
            <a:r>
              <a:rPr lang="en-IN" dirty="0" err="1"/>
              <a:t>addressDTO.getCity</a:t>
            </a:r>
            <a:r>
              <a:rPr lang="en-IN" dirty="0"/>
              <a:t>());</a:t>
            </a:r>
          </a:p>
          <a:p>
            <a:r>
              <a:rPr lang="en-IN" dirty="0"/>
              <a:t>		</a:t>
            </a:r>
            <a:r>
              <a:rPr lang="en-IN" dirty="0" err="1"/>
              <a:t>address.setStreet</a:t>
            </a:r>
            <a:r>
              <a:rPr lang="en-IN" dirty="0"/>
              <a:t>(</a:t>
            </a:r>
            <a:r>
              <a:rPr lang="en-IN" dirty="0" err="1"/>
              <a:t>addressDTO.getStreet</a:t>
            </a:r>
            <a:r>
              <a:rPr lang="en-IN" dirty="0"/>
              <a:t>());</a:t>
            </a:r>
          </a:p>
          <a:p>
            <a:r>
              <a:rPr lang="en-IN" dirty="0"/>
              <a:t>	}</a:t>
            </a:r>
          </a:p>
          <a:p>
            <a:r>
              <a:rPr lang="en-IN" dirty="0"/>
              <a:t>	</a:t>
            </a:r>
          </a:p>
          <a:p>
            <a:r>
              <a:rPr lang="en-IN" dirty="0"/>
              <a:t>	@Override</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Service.INVALID_CUSTOMERID</a:t>
            </a:r>
            <a:r>
              <a:rPr lang="en-IN" dirty="0"/>
              <a:t>"));</a:t>
            </a:r>
          </a:p>
          <a:p>
            <a:r>
              <a:rPr lang="en-IN" dirty="0"/>
              <a:t>		</a:t>
            </a:r>
            <a:r>
              <a:rPr lang="en-IN" dirty="0" err="1"/>
              <a:t>customerRespository.delete</a:t>
            </a:r>
            <a:r>
              <a:rPr lang="en-IN" dirty="0"/>
              <a:t>(customer);</a:t>
            </a:r>
          </a:p>
          <a:p>
            <a:r>
              <a:rPr lang="en-IN" dirty="0"/>
              <a:t>	}</a:t>
            </a:r>
          </a:p>
          <a:p>
            <a:r>
              <a:rPr lang="en-IN" dirty="0"/>
              <a:t>}</a:t>
            </a:r>
          </a:p>
        </p:txBody>
      </p:sp>
    </p:spTree>
    <p:extLst>
      <p:ext uri="{BB962C8B-B14F-4D97-AF65-F5344CB8AC3E}">
        <p14:creationId xmlns:p14="http://schemas.microsoft.com/office/powerpoint/2010/main" val="74368748"/>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6A21D4-CCDA-57A6-A4D3-FBBA8DA2BAB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519ACA6-B002-8CC6-D351-F2F392CF8470}"/>
              </a:ext>
            </a:extLst>
          </p:cNvPr>
          <p:cNvSpPr>
            <a:spLocks noGrp="1"/>
          </p:cNvSpPr>
          <p:nvPr>
            <p:ph type="sldNum" sz="quarter" idx="12"/>
          </p:nvPr>
        </p:nvSpPr>
        <p:spPr/>
        <p:txBody>
          <a:bodyPr/>
          <a:lstStyle/>
          <a:p>
            <a:fld id="{4A777409-9C5A-4B07-8E32-19F22F7D558C}" type="slidenum">
              <a:rPr lang="en-IN" smtClean="0"/>
              <a:t>336</a:t>
            </a:fld>
            <a:endParaRPr lang="en-IN" dirty="0"/>
          </a:p>
        </p:txBody>
      </p:sp>
      <p:sp>
        <p:nvSpPr>
          <p:cNvPr id="5" name="TextBox 4">
            <a:extLst>
              <a:ext uri="{FF2B5EF4-FFF2-40B4-BE49-F238E27FC236}">
                <a16:creationId xmlns:a16="http://schemas.microsoft.com/office/drawing/2014/main" id="{A7D47861-97E3-C643-4627-367084ED7DF7}"/>
              </a:ext>
            </a:extLst>
          </p:cNvPr>
          <p:cNvSpPr txBox="1"/>
          <p:nvPr/>
        </p:nvSpPr>
        <p:spPr>
          <a:xfrm>
            <a:off x="909686" y="600661"/>
            <a:ext cx="9893431" cy="400110"/>
          </a:xfrm>
          <a:prstGeom prst="rect">
            <a:avLst/>
          </a:prstGeom>
          <a:noFill/>
        </p:spPr>
        <p:txBody>
          <a:bodyPr wrap="square">
            <a:spAutoFit/>
          </a:bodyPr>
          <a:lstStyle/>
          <a:p>
            <a:r>
              <a:rPr lang="en-US" sz="2000" b="1" dirty="0">
                <a:solidFill>
                  <a:schemeClr val="tx1">
                    <a:lumMod val="65000"/>
                    <a:lumOff val="35000"/>
                  </a:schemeClr>
                </a:solidFill>
              </a:rPr>
              <a:t>Step 28:</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496163B-4BE1-AAD5-3EB7-DBB76F2BB30D}"/>
              </a:ext>
            </a:extLst>
          </p:cNvPr>
          <p:cNvSpPr txBox="1"/>
          <p:nvPr/>
        </p:nvSpPr>
        <p:spPr>
          <a:xfrm>
            <a:off x="202675" y="1213403"/>
            <a:ext cx="11505415" cy="369332"/>
          </a:xfrm>
          <a:prstGeom prst="rect">
            <a:avLst/>
          </a:prstGeom>
          <a:noFill/>
        </p:spPr>
        <p:txBody>
          <a:bodyPr wrap="square">
            <a:spAutoFit/>
          </a:bodyPr>
          <a:lstStyle/>
          <a:p>
            <a:r>
              <a:rPr lang="en-IN" dirty="0" err="1"/>
              <a:t>UserInterface.CUSTOMER_ADDRESS_DELETED</a:t>
            </a:r>
            <a:r>
              <a:rPr lang="en-IN" dirty="0"/>
              <a:t>=Customer and address details successfully deleted.</a:t>
            </a:r>
          </a:p>
        </p:txBody>
      </p:sp>
      <p:sp>
        <p:nvSpPr>
          <p:cNvPr id="9" name="TextBox 8">
            <a:extLst>
              <a:ext uri="{FF2B5EF4-FFF2-40B4-BE49-F238E27FC236}">
                <a16:creationId xmlns:a16="http://schemas.microsoft.com/office/drawing/2014/main" id="{E3CFFFFE-A625-B20E-A4F6-0D7EC4A1C059}"/>
              </a:ext>
            </a:extLst>
          </p:cNvPr>
          <p:cNvSpPr txBox="1"/>
          <p:nvPr/>
        </p:nvSpPr>
        <p:spPr>
          <a:xfrm>
            <a:off x="909686" y="1795367"/>
            <a:ext cx="6099142" cy="400110"/>
          </a:xfrm>
          <a:prstGeom prst="rect">
            <a:avLst/>
          </a:prstGeom>
          <a:noFill/>
        </p:spPr>
        <p:txBody>
          <a:bodyPr wrap="square">
            <a:spAutoFit/>
          </a:bodyPr>
          <a:lstStyle/>
          <a:p>
            <a:r>
              <a:rPr lang="en-US" sz="2000" b="1" dirty="0">
                <a:solidFill>
                  <a:schemeClr val="tx1">
                    <a:lumMod val="65000"/>
                    <a:lumOff val="35000"/>
                  </a:schemeClr>
                </a:solidFill>
              </a:rPr>
              <a:t>Step 29:</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2FA7648-C252-DDFE-DE99-290534C134F4}"/>
              </a:ext>
            </a:extLst>
          </p:cNvPr>
          <p:cNvSpPr txBox="1"/>
          <p:nvPr/>
        </p:nvSpPr>
        <p:spPr>
          <a:xfrm>
            <a:off x="202675" y="2147375"/>
            <a:ext cx="11989325" cy="4524315"/>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com.hnd.service.CustomerService</a:t>
            </a:r>
            <a:r>
              <a:rPr lang="en-IN" dirty="0"/>
              <a:t>;</a:t>
            </a:r>
          </a:p>
          <a:p>
            <a:r>
              <a:rPr lang="en-IN" dirty="0"/>
              <a:t>@SpringBootApplication</a:t>
            </a:r>
          </a:p>
          <a:p>
            <a:r>
              <a:rPr lang="en-IN" dirty="0"/>
              <a:t>public class </a:t>
            </a:r>
            <a:r>
              <a:rPr lang="en-IN" dirty="0" err="1"/>
              <a:t>DemoOneToOneApplication</a:t>
            </a:r>
            <a:r>
              <a:rPr lang="en-IN" dirty="0"/>
              <a:t> implements </a:t>
            </a:r>
            <a:r>
              <a:rPr lang="en-IN" dirty="0" err="1"/>
              <a:t>CommandLineRunner</a:t>
            </a:r>
            <a:r>
              <a:rPr lang="en-IN" dirty="0"/>
              <a:t> {</a:t>
            </a:r>
          </a:p>
          <a:p>
            <a:r>
              <a:rPr lang="en-IN" dirty="0"/>
              <a:t>	</a:t>
            </a:r>
          </a:p>
          <a:p>
            <a:r>
              <a:rPr lang="en-IN" dirty="0"/>
              <a:t>	</a:t>
            </a:r>
          </a:p>
        </p:txBody>
      </p:sp>
    </p:spTree>
    <p:extLst>
      <p:ext uri="{BB962C8B-B14F-4D97-AF65-F5344CB8AC3E}">
        <p14:creationId xmlns:p14="http://schemas.microsoft.com/office/powerpoint/2010/main" val="988570021"/>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E15537-4225-42EE-8065-F97E9547429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791DD4-C4E3-D72C-2AFD-A836880C2EE0}"/>
              </a:ext>
            </a:extLst>
          </p:cNvPr>
          <p:cNvSpPr>
            <a:spLocks noGrp="1"/>
          </p:cNvSpPr>
          <p:nvPr>
            <p:ph type="sldNum" sz="quarter" idx="12"/>
          </p:nvPr>
        </p:nvSpPr>
        <p:spPr/>
        <p:txBody>
          <a:bodyPr/>
          <a:lstStyle/>
          <a:p>
            <a:fld id="{4A777409-9C5A-4B07-8E32-19F22F7D558C}" type="slidenum">
              <a:rPr lang="en-IN" smtClean="0"/>
              <a:t>337</a:t>
            </a:fld>
            <a:endParaRPr lang="en-IN" dirty="0"/>
          </a:p>
        </p:txBody>
      </p:sp>
      <p:sp>
        <p:nvSpPr>
          <p:cNvPr id="5" name="TextBox 4">
            <a:extLst>
              <a:ext uri="{FF2B5EF4-FFF2-40B4-BE49-F238E27FC236}">
                <a16:creationId xmlns:a16="http://schemas.microsoft.com/office/drawing/2014/main" id="{10212D0B-C7FB-D4D3-8CE0-AF92DF45C572}"/>
              </a:ext>
            </a:extLst>
          </p:cNvPr>
          <p:cNvSpPr txBox="1"/>
          <p:nvPr/>
        </p:nvSpPr>
        <p:spPr>
          <a:xfrm>
            <a:off x="169682" y="955445"/>
            <a:ext cx="12022318" cy="5909310"/>
          </a:xfrm>
          <a:prstGeom prst="rect">
            <a:avLst/>
          </a:prstGeom>
          <a:noFill/>
        </p:spPr>
        <p:txBody>
          <a:bodyPr wrap="square">
            <a:spAutoFit/>
          </a:bodyPr>
          <a:lstStyle/>
          <a:p>
            <a:r>
              <a:rPr lang="en-IN" dirty="0"/>
              <a:t>public static final Log LOGGER = </a:t>
            </a:r>
            <a:r>
              <a:rPr lang="en-IN" dirty="0" err="1"/>
              <a:t>LogFactory.getLog</a:t>
            </a:r>
            <a:r>
              <a:rPr lang="en-IN" dirty="0"/>
              <a:t>(</a:t>
            </a:r>
            <a:r>
              <a:rPr lang="en-IN" dirty="0" err="1"/>
              <a:t>DemoOneToOneApplication.class</a:t>
            </a:r>
            <a:r>
              <a:rPr lang="en-IN" dirty="0"/>
              <a:t>);</a:t>
            </a:r>
          </a:p>
          <a:p>
            <a:r>
              <a:rPr lang="en-IN" dirty="0"/>
              <a:t>	@Autowired</a:t>
            </a:r>
          </a:p>
          <a:p>
            <a:r>
              <a:rPr lang="en-IN" dirty="0"/>
              <a:t>	</a:t>
            </a:r>
            <a:r>
              <a:rPr lang="en-IN" dirty="0" err="1"/>
              <a:t>CustomerService</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DemoOneToOneApplication.class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getCustomer</a:t>
            </a:r>
            <a:r>
              <a:rPr lang="en-IN" dirty="0"/>
              <a:t>();</a:t>
            </a:r>
          </a:p>
          <a:p>
            <a:r>
              <a:rPr lang="en-IN" dirty="0"/>
              <a:t>//		 </a:t>
            </a:r>
            <a:r>
              <a:rPr lang="en-IN" dirty="0" err="1"/>
              <a:t>addCustomer</a:t>
            </a:r>
            <a:r>
              <a:rPr lang="en-IN" dirty="0"/>
              <a:t>();</a:t>
            </a:r>
          </a:p>
          <a:p>
            <a:r>
              <a:rPr lang="en-IN" dirty="0"/>
              <a:t>//		 </a:t>
            </a:r>
            <a:r>
              <a:rPr lang="en-IN" dirty="0" err="1"/>
              <a:t>updateAddress</a:t>
            </a:r>
            <a:r>
              <a:rPr lang="en-IN" dirty="0"/>
              <a:t>();</a:t>
            </a:r>
          </a:p>
          <a:p>
            <a:r>
              <a:rPr lang="en-IN" dirty="0"/>
              <a:t>		 </a:t>
            </a:r>
            <a:r>
              <a:rPr lang="en-IN" dirty="0" err="1"/>
              <a:t>deleteCustomer</a:t>
            </a:r>
            <a:r>
              <a:rPr lang="en-IN" dirty="0"/>
              <a:t>();</a:t>
            </a:r>
          </a:p>
          <a:p>
            <a:r>
              <a:rPr lang="en-IN" dirty="0"/>
              <a:t>	}</a:t>
            </a:r>
          </a:p>
          <a:p>
            <a:r>
              <a:rPr lang="en-IN" dirty="0"/>
              <a:t>	</a:t>
            </a:r>
          </a:p>
          <a:p>
            <a:r>
              <a:rPr lang="en-IN" dirty="0"/>
              <a:t>	public void </a:t>
            </a:r>
            <a:r>
              <a:rPr lang="en-IN" dirty="0" err="1"/>
              <a:t>getCustomer</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(1234);</a:t>
            </a:r>
          </a:p>
          <a:p>
            <a:r>
              <a:rPr lang="en-IN" dirty="0"/>
              <a:t>			LOGGER.info(</a:t>
            </a:r>
            <a:r>
              <a:rPr lang="en-IN" dirty="0" err="1"/>
              <a:t>customerDTO</a:t>
            </a:r>
            <a:r>
              <a:rPr lang="en-IN" dirty="0"/>
              <a:t>);</a:t>
            </a:r>
          </a:p>
          <a:p>
            <a:r>
              <a:rPr lang="en-IN" dirty="0"/>
              <a:t>		}</a:t>
            </a:r>
          </a:p>
        </p:txBody>
      </p:sp>
    </p:spTree>
    <p:extLst>
      <p:ext uri="{BB962C8B-B14F-4D97-AF65-F5344CB8AC3E}">
        <p14:creationId xmlns:p14="http://schemas.microsoft.com/office/powerpoint/2010/main" val="513447959"/>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632A28-18DA-776A-F970-BCC79A03E7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4B5A900-52BE-FBAE-76C9-52F4F90C1CFC}"/>
              </a:ext>
            </a:extLst>
          </p:cNvPr>
          <p:cNvSpPr>
            <a:spLocks noGrp="1"/>
          </p:cNvSpPr>
          <p:nvPr>
            <p:ph type="sldNum" sz="quarter" idx="12"/>
          </p:nvPr>
        </p:nvSpPr>
        <p:spPr/>
        <p:txBody>
          <a:bodyPr/>
          <a:lstStyle/>
          <a:p>
            <a:fld id="{4A777409-9C5A-4B07-8E32-19F22F7D558C}" type="slidenum">
              <a:rPr lang="en-IN" smtClean="0"/>
              <a:t>338</a:t>
            </a:fld>
            <a:endParaRPr lang="en-IN" dirty="0"/>
          </a:p>
        </p:txBody>
      </p:sp>
      <p:sp>
        <p:nvSpPr>
          <p:cNvPr id="5" name="TextBox 4">
            <a:extLst>
              <a:ext uri="{FF2B5EF4-FFF2-40B4-BE49-F238E27FC236}">
                <a16:creationId xmlns:a16="http://schemas.microsoft.com/office/drawing/2014/main" id="{17F53B12-6F08-8030-4DCE-6DAE92529D2F}"/>
              </a:ext>
            </a:extLst>
          </p:cNvPr>
          <p:cNvSpPr txBox="1"/>
          <p:nvPr/>
        </p:nvSpPr>
        <p:spPr>
          <a:xfrm>
            <a:off x="65988" y="876356"/>
            <a:ext cx="12126012" cy="5632311"/>
          </a:xfrm>
          <a:prstGeom prst="rect">
            <a:avLst/>
          </a:prstGeom>
          <a:noFill/>
        </p:spPr>
        <p:txBody>
          <a:bodyPr wrap="square">
            <a:spAutoFit/>
          </a:bodyPr>
          <a:lstStyle/>
          <a:p>
            <a:r>
              <a:rPr lang="en-IN" dirty="0"/>
              <a:t>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addCustomer</a:t>
            </a:r>
            <a:r>
              <a:rPr lang="en-IN" dirty="0"/>
              <a:t>() {</a:t>
            </a:r>
          </a:p>
          <a:p>
            <a:r>
              <a:rPr lang="en-IN" dirty="0"/>
              <a:t>		try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customerDTO.setName</a:t>
            </a:r>
            <a:r>
              <a:rPr lang="en-IN" dirty="0"/>
              <a:t>("Ron");</a:t>
            </a:r>
          </a:p>
          <a:p>
            <a:r>
              <a:rPr lang="en-IN" dirty="0"/>
              <a:t>			</a:t>
            </a:r>
            <a:r>
              <a:rPr lang="en-IN" dirty="0" err="1"/>
              <a:t>customerDTO.setEmailId</a:t>
            </a:r>
            <a:r>
              <a:rPr lang="en-IN" dirty="0"/>
              <a:t>("ron@hnd.com");</a:t>
            </a:r>
          </a:p>
          <a:p>
            <a:r>
              <a:rPr lang="en-IN" dirty="0"/>
              <a:t>			</a:t>
            </a:r>
            <a:r>
              <a:rPr lang="en-IN" dirty="0" err="1"/>
              <a:t>customerDTO.setDateOfBirth</a:t>
            </a:r>
            <a:r>
              <a:rPr lang="en-IN" dirty="0"/>
              <a:t>(</a:t>
            </a:r>
            <a:r>
              <a:rPr lang="en-IN" dirty="0" err="1"/>
              <a:t>LocalDate.of</a:t>
            </a:r>
            <a:r>
              <a:rPr lang="en-IN" dirty="0"/>
              <a:t>(1993, 03, 24));</a:t>
            </a:r>
          </a:p>
          <a:p>
            <a:r>
              <a:rPr lang="en-IN" dirty="0"/>
              <a:t>			</a:t>
            </a:r>
            <a:r>
              <a:rPr lang="en-IN" dirty="0" err="1"/>
              <a:t>AddressDTO</a:t>
            </a:r>
            <a:r>
              <a:rPr lang="en-IN" dirty="0"/>
              <a:t> </a:t>
            </a:r>
            <a:r>
              <a:rPr lang="en-IN" dirty="0" err="1"/>
              <a:t>addressDTO</a:t>
            </a:r>
            <a:r>
              <a:rPr lang="en-IN" dirty="0"/>
              <a:t> = new </a:t>
            </a:r>
            <a:r>
              <a:rPr lang="en-IN" dirty="0" err="1"/>
              <a:t>AddressDTO</a:t>
            </a:r>
            <a:r>
              <a:rPr lang="en-IN" dirty="0"/>
              <a:t>();</a:t>
            </a:r>
          </a:p>
          <a:p>
            <a:r>
              <a:rPr lang="en-IN" dirty="0"/>
              <a:t>			</a:t>
            </a:r>
            <a:r>
              <a:rPr lang="en-IN" dirty="0" err="1"/>
              <a:t>addressDTO.setAddressId</a:t>
            </a:r>
            <a:r>
              <a:rPr lang="en-IN" dirty="0"/>
              <a:t>(103L);</a:t>
            </a:r>
          </a:p>
          <a:p>
            <a:r>
              <a:rPr lang="en-IN" dirty="0"/>
              <a:t>			</a:t>
            </a:r>
            <a:r>
              <a:rPr lang="en-IN" dirty="0" err="1"/>
              <a:t>addressDTO.setCity</a:t>
            </a:r>
            <a:r>
              <a:rPr lang="en-IN" dirty="0"/>
              <a:t>("Albany");</a:t>
            </a:r>
          </a:p>
          <a:p>
            <a:r>
              <a:rPr lang="en-IN" dirty="0"/>
              <a:t>			</a:t>
            </a:r>
            <a:r>
              <a:rPr lang="en-IN" dirty="0" err="1"/>
              <a:t>addressDTO.setStreet</a:t>
            </a:r>
            <a:r>
              <a:rPr lang="en-IN" dirty="0"/>
              <a:t>("93 Taylor Road");</a:t>
            </a:r>
          </a:p>
          <a:p>
            <a:r>
              <a:rPr lang="en-IN" dirty="0"/>
              <a:t>			</a:t>
            </a:r>
            <a:r>
              <a:rPr lang="en-IN" dirty="0" err="1"/>
              <a:t>customerDTO.setAddress</a:t>
            </a:r>
            <a:r>
              <a:rPr lang="en-IN" dirty="0"/>
              <a:t>(</a:t>
            </a:r>
            <a:r>
              <a:rPr lang="en-IN" dirty="0" err="1"/>
              <a:t>addressDTO</a:t>
            </a:r>
            <a:r>
              <a:rPr lang="en-IN" dirty="0"/>
              <a:t>);</a:t>
            </a:r>
          </a:p>
          <a:p>
            <a:r>
              <a:rPr lang="en-IN" dirty="0"/>
              <a:t>			Integer </a:t>
            </a:r>
            <a:r>
              <a:rPr lang="en-IN" dirty="0" err="1"/>
              <a:t>customerId</a:t>
            </a:r>
            <a:r>
              <a:rPr lang="en-IN" dirty="0"/>
              <a:t> = </a:t>
            </a:r>
            <a:r>
              <a:rPr lang="en-IN" dirty="0" err="1"/>
              <a:t>customerService.addCustomer</a:t>
            </a:r>
            <a:r>
              <a:rPr lang="en-IN" dirty="0"/>
              <a:t>(</a:t>
            </a:r>
            <a:r>
              <a:rPr lang="en-IN" dirty="0" err="1"/>
              <a:t>customerDTO</a:t>
            </a:r>
            <a:r>
              <a:rPr lang="en-IN" dirty="0"/>
              <a:t>);</a:t>
            </a:r>
          </a:p>
          <a:p>
            <a:r>
              <a:rPr lang="en-IN" dirty="0"/>
              <a:t>			LOGGER.info("\n" + </a:t>
            </a:r>
            <a:r>
              <a:rPr lang="en-IN" dirty="0" err="1"/>
              <a:t>environment.getProperty</a:t>
            </a:r>
            <a:r>
              <a:rPr lang="en-IN" dirty="0"/>
              <a:t>("</a:t>
            </a:r>
            <a:r>
              <a:rPr lang="en-IN" dirty="0" err="1"/>
              <a:t>UserInterface.CUSTOMER_ADDED</a:t>
            </a:r>
            <a:r>
              <a:rPr lang="en-IN" dirty="0"/>
              <a:t>") + </a:t>
            </a:r>
            <a:r>
              <a:rPr lang="en-IN" dirty="0" err="1"/>
              <a:t>customerId</a:t>
            </a:r>
            <a:r>
              <a:rPr lang="en-IN" dirty="0"/>
              <a:t>);</a:t>
            </a:r>
          </a:p>
          <a:p>
            <a:r>
              <a:rPr lang="en-IN" dirty="0"/>
              <a:t>		}</a:t>
            </a:r>
          </a:p>
        </p:txBody>
      </p:sp>
    </p:spTree>
    <p:extLst>
      <p:ext uri="{BB962C8B-B14F-4D97-AF65-F5344CB8AC3E}">
        <p14:creationId xmlns:p14="http://schemas.microsoft.com/office/powerpoint/2010/main" val="4063725597"/>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B0405A-4121-5214-E1BA-2CCB49FADE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25834E5-0F72-6E7F-975E-B4688671A4EC}"/>
              </a:ext>
            </a:extLst>
          </p:cNvPr>
          <p:cNvSpPr>
            <a:spLocks noGrp="1"/>
          </p:cNvSpPr>
          <p:nvPr>
            <p:ph type="sldNum" sz="quarter" idx="12"/>
          </p:nvPr>
        </p:nvSpPr>
        <p:spPr/>
        <p:txBody>
          <a:bodyPr/>
          <a:lstStyle/>
          <a:p>
            <a:fld id="{4A777409-9C5A-4B07-8E32-19F22F7D558C}" type="slidenum">
              <a:rPr lang="en-IN" smtClean="0"/>
              <a:t>339</a:t>
            </a:fld>
            <a:endParaRPr lang="en-IN" dirty="0"/>
          </a:p>
        </p:txBody>
      </p:sp>
      <p:sp>
        <p:nvSpPr>
          <p:cNvPr id="5" name="TextBox 4">
            <a:extLst>
              <a:ext uri="{FF2B5EF4-FFF2-40B4-BE49-F238E27FC236}">
                <a16:creationId xmlns:a16="http://schemas.microsoft.com/office/drawing/2014/main" id="{A948BC9B-70A2-F070-91AB-3A7E16DB9593}"/>
              </a:ext>
            </a:extLst>
          </p:cNvPr>
          <p:cNvSpPr txBox="1"/>
          <p:nvPr/>
        </p:nvSpPr>
        <p:spPr>
          <a:xfrm>
            <a:off x="94268" y="864691"/>
            <a:ext cx="12097732" cy="5632311"/>
          </a:xfrm>
          <a:prstGeom prst="rect">
            <a:avLst/>
          </a:prstGeom>
          <a:noFill/>
        </p:spPr>
        <p:txBody>
          <a:bodyPr wrap="square">
            <a:spAutoFit/>
          </a:bodyPr>
          <a:lstStyle/>
          <a:p>
            <a:r>
              <a:rPr lang="en-IN" dirty="0"/>
              <a:t>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updateAddress</a:t>
            </a:r>
            <a:r>
              <a:rPr lang="en-IN" dirty="0"/>
              <a:t>() {</a:t>
            </a:r>
          </a:p>
          <a:p>
            <a:r>
              <a:rPr lang="en-IN" dirty="0"/>
              <a:t>		try {</a:t>
            </a:r>
          </a:p>
          <a:p>
            <a:r>
              <a:rPr lang="en-IN" dirty="0"/>
              <a:t>			</a:t>
            </a:r>
            <a:r>
              <a:rPr lang="en-IN" dirty="0" err="1"/>
              <a:t>AddressDTO</a:t>
            </a:r>
            <a:r>
              <a:rPr lang="en-IN" dirty="0"/>
              <a:t> </a:t>
            </a:r>
            <a:r>
              <a:rPr lang="en-IN" dirty="0" err="1"/>
              <a:t>addressDTO</a:t>
            </a:r>
            <a:r>
              <a:rPr lang="en-IN" dirty="0"/>
              <a:t> = new </a:t>
            </a:r>
            <a:r>
              <a:rPr lang="en-IN" dirty="0" err="1"/>
              <a:t>AddressDTO</a:t>
            </a:r>
            <a:r>
              <a:rPr lang="en-IN" dirty="0"/>
              <a:t>();</a:t>
            </a:r>
          </a:p>
          <a:p>
            <a:r>
              <a:rPr lang="en-IN" dirty="0"/>
              <a:t>			</a:t>
            </a:r>
            <a:r>
              <a:rPr lang="en-IN" dirty="0" err="1"/>
              <a:t>addressDTO.setCity</a:t>
            </a:r>
            <a:r>
              <a:rPr lang="en-IN" dirty="0"/>
              <a:t>("Rochester");</a:t>
            </a:r>
          </a:p>
          <a:p>
            <a:r>
              <a:rPr lang="en-IN" dirty="0"/>
              <a:t>			</a:t>
            </a:r>
            <a:r>
              <a:rPr lang="en-IN" dirty="0" err="1"/>
              <a:t>addressDTO.setStreet</a:t>
            </a:r>
            <a:r>
              <a:rPr lang="en-IN" dirty="0"/>
              <a:t>("12 Tim Street");</a:t>
            </a:r>
          </a:p>
          <a:p>
            <a:r>
              <a:rPr lang="en-IN" dirty="0"/>
              <a:t>			</a:t>
            </a:r>
            <a:r>
              <a:rPr lang="en-IN" dirty="0" err="1"/>
              <a:t>customerService.updateAddress</a:t>
            </a:r>
            <a:r>
              <a:rPr lang="en-IN" dirty="0"/>
              <a:t>(1234, </a:t>
            </a:r>
            <a:r>
              <a:rPr lang="en-IN" dirty="0" err="1"/>
              <a:t>addressDTO</a:t>
            </a:r>
            <a:r>
              <a:rPr lang="en-IN" dirty="0"/>
              <a:t>);</a:t>
            </a:r>
          </a:p>
          <a:p>
            <a:r>
              <a:rPr lang="en-IN" dirty="0"/>
              <a:t>			LOGGER.info("\n" + </a:t>
            </a:r>
            <a:r>
              <a:rPr lang="en-IN" dirty="0" err="1"/>
              <a:t>environment.getProperty</a:t>
            </a:r>
            <a:r>
              <a:rPr lang="en-IN" dirty="0"/>
              <a:t>("</a:t>
            </a:r>
            <a:r>
              <a:rPr lang="en-IN" dirty="0" err="1"/>
              <a:t>UserInterface.CUSTOMER_UPDATED</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p:txBody>
      </p:sp>
    </p:spTree>
    <p:extLst>
      <p:ext uri="{BB962C8B-B14F-4D97-AF65-F5344CB8AC3E}">
        <p14:creationId xmlns:p14="http://schemas.microsoft.com/office/powerpoint/2010/main" val="356325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4D0B60-DA7E-487C-535C-F1B827FEA8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AD6E45-BF93-0DB7-3901-FF80D5FC1DC5}"/>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7B293C09-6664-6F3D-4EE6-4B71C311485E}"/>
              </a:ext>
            </a:extLst>
          </p:cNvPr>
          <p:cNvSpPr txBox="1"/>
          <p:nvPr/>
        </p:nvSpPr>
        <p:spPr>
          <a:xfrm>
            <a:off x="267093" y="988891"/>
            <a:ext cx="11924907" cy="4247317"/>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a:t>
            </a:r>
          </a:p>
          <a:p>
            <a:r>
              <a:rPr lang="en-IN" dirty="0"/>
              <a:t>   </a:t>
            </a:r>
            <a:r>
              <a:rPr lang="en-IN" dirty="0" err="1"/>
              <a:t>customer_id</a:t>
            </a:r>
            <a:r>
              <a:rPr lang="en-IN" dirty="0"/>
              <a:t> int,</a:t>
            </a:r>
          </a:p>
          <a:p>
            <a:r>
              <a:rPr lang="en-IN" dirty="0"/>
              <a:t>   </a:t>
            </a:r>
            <a:r>
              <a:rPr lang="en-IN" dirty="0" err="1"/>
              <a:t>email_id</a:t>
            </a:r>
            <a:r>
              <a:rPr lang="en-IN" dirty="0"/>
              <a:t> varchar(50),</a:t>
            </a:r>
          </a:p>
          <a:p>
            <a:r>
              <a:rPr lang="en-IN" dirty="0"/>
              <a:t>   name varchar(20),</a:t>
            </a:r>
          </a:p>
          <a:p>
            <a:r>
              <a:rPr lang="en-IN" dirty="0"/>
              <a:t>   </a:t>
            </a:r>
            <a:r>
              <a:rPr lang="en-IN" dirty="0" err="1"/>
              <a:t>date_of_birth</a:t>
            </a:r>
            <a:r>
              <a:rPr lang="en-IN" dirty="0"/>
              <a:t> date,</a:t>
            </a:r>
          </a:p>
          <a:p>
            <a:r>
              <a:rPr lang="en-IN" dirty="0"/>
              <a:t>   </a:t>
            </a:r>
            <a:r>
              <a:rPr lang="en-IN" dirty="0" err="1"/>
              <a:t>customer_type</a:t>
            </a:r>
            <a:r>
              <a:rPr lang="en-IN" dirty="0"/>
              <a:t> varchar(10),</a:t>
            </a:r>
          </a:p>
          <a:p>
            <a:r>
              <a:rPr lang="en-IN" dirty="0"/>
              <a:t>   constraint </a:t>
            </a:r>
            <a:r>
              <a:rPr lang="en-IN" dirty="0" err="1"/>
              <a:t>ps_customer_id_pk</a:t>
            </a:r>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a:t>
            </a:r>
            <a:r>
              <a:rPr lang="en-IN" dirty="0" err="1"/>
              <a:t>customer_type</a:t>
            </a:r>
            <a:r>
              <a:rPr lang="en-IN" dirty="0"/>
              <a:t>) values (1, 'martin@hnd.com', 'martin', </a:t>
            </a:r>
            <a:r>
              <a:rPr lang="en-IN" dirty="0" err="1"/>
              <a:t>sysdate</a:t>
            </a:r>
            <a:r>
              <a:rPr lang="en-IN" dirty="0"/>
              <a:t>()- interval 9136 day, 'GOLD');</a:t>
            </a:r>
          </a:p>
          <a:p>
            <a:r>
              <a:rPr lang="en-IN" dirty="0"/>
              <a:t>commit;</a:t>
            </a:r>
          </a:p>
          <a:p>
            <a:r>
              <a:rPr lang="en-IN" dirty="0"/>
              <a:t>select * from customer;</a:t>
            </a:r>
          </a:p>
        </p:txBody>
      </p:sp>
      <p:sp>
        <p:nvSpPr>
          <p:cNvPr id="7" name="TextBox 6">
            <a:extLst>
              <a:ext uri="{FF2B5EF4-FFF2-40B4-BE49-F238E27FC236}">
                <a16:creationId xmlns:a16="http://schemas.microsoft.com/office/drawing/2014/main" id="{66CEE5DD-2471-EF9E-5787-54880BB6C7CE}"/>
              </a:ext>
            </a:extLst>
          </p:cNvPr>
          <p:cNvSpPr txBox="1"/>
          <p:nvPr/>
        </p:nvSpPr>
        <p:spPr>
          <a:xfrm>
            <a:off x="141402" y="5468999"/>
            <a:ext cx="11821212"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CustomerType</a:t>
            </a:r>
            <a:r>
              <a:rPr lang="en-US" sz="2000" dirty="0">
                <a:solidFill>
                  <a:schemeClr val="tx1">
                    <a:lumMod val="65000"/>
                    <a:lumOff val="35000"/>
                  </a:schemeClr>
                </a:solidFill>
              </a:rPr>
              <a:t> </a:t>
            </a:r>
            <a:r>
              <a:rPr lang="en-US" sz="2000" dirty="0" err="1">
                <a:solidFill>
                  <a:schemeClr val="tx1">
                    <a:lumMod val="65000"/>
                    <a:lumOff val="35000"/>
                  </a:schemeClr>
                </a:solidFill>
              </a:rPr>
              <a:t>enum</a:t>
            </a:r>
            <a:r>
              <a:rPr lang="en-US" sz="2000" dirty="0">
                <a:solidFill>
                  <a:schemeClr val="tx1">
                    <a:lumMod val="65000"/>
                    <a:lumOff val="35000"/>
                  </a:schemeClr>
                </a:solidFill>
              </a:rPr>
              <a:t>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295397221"/>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ED44E2-DD5C-4FBD-C700-DFBCB564C16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C61D805-7330-A117-C7FB-5DCA82B99CA3}"/>
              </a:ext>
            </a:extLst>
          </p:cNvPr>
          <p:cNvSpPr>
            <a:spLocks noGrp="1"/>
          </p:cNvSpPr>
          <p:nvPr>
            <p:ph type="sldNum" sz="quarter" idx="12"/>
          </p:nvPr>
        </p:nvSpPr>
        <p:spPr/>
        <p:txBody>
          <a:bodyPr/>
          <a:lstStyle/>
          <a:p>
            <a:fld id="{4A777409-9C5A-4B07-8E32-19F22F7D558C}" type="slidenum">
              <a:rPr lang="en-IN" smtClean="0"/>
              <a:t>340</a:t>
            </a:fld>
            <a:endParaRPr lang="en-IN" dirty="0"/>
          </a:p>
        </p:txBody>
      </p:sp>
      <p:sp>
        <p:nvSpPr>
          <p:cNvPr id="5" name="TextBox 4">
            <a:extLst>
              <a:ext uri="{FF2B5EF4-FFF2-40B4-BE49-F238E27FC236}">
                <a16:creationId xmlns:a16="http://schemas.microsoft.com/office/drawing/2014/main" id="{7934D649-DEC1-F672-964F-6671DBE03E94}"/>
              </a:ext>
            </a:extLst>
          </p:cNvPr>
          <p:cNvSpPr txBox="1"/>
          <p:nvPr/>
        </p:nvSpPr>
        <p:spPr>
          <a:xfrm>
            <a:off x="230956" y="1015467"/>
            <a:ext cx="11675098" cy="3416320"/>
          </a:xfrm>
          <a:prstGeom prst="rect">
            <a:avLst/>
          </a:prstGeom>
          <a:noFill/>
        </p:spPr>
        <p:txBody>
          <a:bodyPr wrap="square">
            <a:spAutoFit/>
          </a:bodyPr>
          <a:lstStyle/>
          <a:p>
            <a:r>
              <a:rPr lang="en-IN" dirty="0"/>
              <a:t>public void </a:t>
            </a:r>
            <a:r>
              <a:rPr lang="en-IN" dirty="0" err="1"/>
              <a:t>deleteCustomer</a:t>
            </a:r>
            <a:r>
              <a:rPr lang="en-IN" dirty="0"/>
              <a:t>() {</a:t>
            </a:r>
          </a:p>
          <a:p>
            <a:r>
              <a:rPr lang="en-IN" dirty="0"/>
              <a:t>		try {</a:t>
            </a:r>
          </a:p>
          <a:p>
            <a:r>
              <a:rPr lang="en-IN" dirty="0"/>
              <a:t>			</a:t>
            </a:r>
            <a:r>
              <a:rPr lang="en-IN" dirty="0" err="1"/>
              <a:t>customerService.deleteCustomer</a:t>
            </a:r>
            <a:r>
              <a:rPr lang="en-IN" dirty="0"/>
              <a:t>(1234);</a:t>
            </a:r>
          </a:p>
          <a:p>
            <a:r>
              <a:rPr lang="en-IN" dirty="0"/>
              <a:t>			LOGGER.info("\n" + </a:t>
            </a:r>
            <a:r>
              <a:rPr lang="en-IN" dirty="0" err="1"/>
              <a:t>environment.getProperty</a:t>
            </a:r>
            <a:r>
              <a:rPr lang="en-IN" dirty="0"/>
              <a:t>("</a:t>
            </a:r>
            <a:r>
              <a:rPr lang="en-IN" dirty="0" err="1"/>
              <a:t>UserInterface.CUSTOMER_ADDRESS_DELETED</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630E28ED-EC7C-60CB-6D25-09D1588DB5DD}"/>
              </a:ext>
            </a:extLst>
          </p:cNvPr>
          <p:cNvSpPr txBox="1"/>
          <p:nvPr/>
        </p:nvSpPr>
        <p:spPr>
          <a:xfrm>
            <a:off x="362932" y="4779638"/>
            <a:ext cx="11675098" cy="707886"/>
          </a:xfrm>
          <a:prstGeom prst="rect">
            <a:avLst/>
          </a:prstGeom>
          <a:noFill/>
        </p:spPr>
        <p:txBody>
          <a:bodyPr wrap="square">
            <a:spAutoFit/>
          </a:bodyPr>
          <a:lstStyle/>
          <a:p>
            <a:r>
              <a:rPr lang="en-US" sz="2000" b="1" dirty="0">
                <a:solidFill>
                  <a:schemeClr val="tx1">
                    <a:lumMod val="65000"/>
                    <a:lumOff val="35000"/>
                  </a:schemeClr>
                </a:solidFill>
                <a:effectLst/>
              </a:rPr>
              <a:t>Step 30:</a:t>
            </a:r>
            <a:r>
              <a:rPr lang="en-US" sz="2000" dirty="0">
                <a:solidFill>
                  <a:schemeClr val="tx1">
                    <a:lumMod val="65000"/>
                    <a:lumOff val="35000"/>
                  </a:schemeClr>
                </a:solidFill>
                <a:effectLst/>
              </a:rPr>
              <a:t> Execute the application</a:t>
            </a:r>
          </a:p>
          <a:p>
            <a:r>
              <a:rPr lang="en-US" sz="2000" dirty="0">
                <a:solidFill>
                  <a:schemeClr val="tx1">
                    <a:lumMod val="65000"/>
                    <a:lumOff val="35000"/>
                  </a:schemeClr>
                </a:solidFill>
                <a:effectLst/>
              </a:rPr>
              <a:t>After executing your application, you should get the following output:</a:t>
            </a:r>
          </a:p>
        </p:txBody>
      </p:sp>
    </p:spTree>
    <p:extLst>
      <p:ext uri="{BB962C8B-B14F-4D97-AF65-F5344CB8AC3E}">
        <p14:creationId xmlns:p14="http://schemas.microsoft.com/office/powerpoint/2010/main" val="4227204312"/>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CF9B87-1970-F161-8176-C93C6AF781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6E71AE-1288-F263-7F2D-3D9A812DD672}"/>
              </a:ext>
            </a:extLst>
          </p:cNvPr>
          <p:cNvSpPr>
            <a:spLocks noGrp="1"/>
          </p:cNvSpPr>
          <p:nvPr>
            <p:ph type="sldNum" sz="quarter" idx="12"/>
          </p:nvPr>
        </p:nvSpPr>
        <p:spPr/>
        <p:txBody>
          <a:bodyPr/>
          <a:lstStyle/>
          <a:p>
            <a:fld id="{4A777409-9C5A-4B07-8E32-19F22F7D558C}" type="slidenum">
              <a:rPr lang="en-IN" smtClean="0"/>
              <a:t>341</a:t>
            </a:fld>
            <a:endParaRPr lang="en-IN" dirty="0"/>
          </a:p>
        </p:txBody>
      </p:sp>
      <p:pic>
        <p:nvPicPr>
          <p:cNvPr id="5" name="Picture 4">
            <a:extLst>
              <a:ext uri="{FF2B5EF4-FFF2-40B4-BE49-F238E27FC236}">
                <a16:creationId xmlns:a16="http://schemas.microsoft.com/office/drawing/2014/main" id="{C57749C8-5376-FD8A-23B5-768CB608F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619" y="832932"/>
            <a:ext cx="9690753" cy="2070524"/>
          </a:xfrm>
          <a:prstGeom prst="rect">
            <a:avLst/>
          </a:prstGeom>
        </p:spPr>
      </p:pic>
      <p:sp>
        <p:nvSpPr>
          <p:cNvPr id="7" name="TextBox 6">
            <a:extLst>
              <a:ext uri="{FF2B5EF4-FFF2-40B4-BE49-F238E27FC236}">
                <a16:creationId xmlns:a16="http://schemas.microsoft.com/office/drawing/2014/main" id="{37E4B0D4-A7AB-6A59-FCCE-5FA7663604B1}"/>
              </a:ext>
            </a:extLst>
          </p:cNvPr>
          <p:cNvSpPr txBox="1"/>
          <p:nvPr/>
        </p:nvSpPr>
        <p:spPr>
          <a:xfrm>
            <a:off x="136688" y="3228945"/>
            <a:ext cx="11533696" cy="400110"/>
          </a:xfrm>
          <a:prstGeom prst="rect">
            <a:avLst/>
          </a:prstGeom>
          <a:noFill/>
        </p:spPr>
        <p:txBody>
          <a:bodyPr wrap="square">
            <a:spAutoFit/>
          </a:bodyPr>
          <a:lstStyle/>
          <a:p>
            <a:r>
              <a:rPr lang="en-US" sz="2000" b="1" dirty="0">
                <a:solidFill>
                  <a:schemeClr val="tx1">
                    <a:lumMod val="65000"/>
                    <a:lumOff val="35000"/>
                  </a:schemeClr>
                </a:solidFill>
              </a:rPr>
              <a:t>Step 31:</a:t>
            </a:r>
            <a:r>
              <a:rPr lang="en-US" sz="2000" dirty="0">
                <a:solidFill>
                  <a:schemeClr val="tx1">
                    <a:lumMod val="65000"/>
                    <a:lumOff val="35000"/>
                  </a:schemeClr>
                </a:solidFill>
              </a:rPr>
              <a:t> Add the </a:t>
            </a:r>
            <a:r>
              <a:rPr lang="en-US" sz="2000" dirty="0" err="1">
                <a:solidFill>
                  <a:schemeClr val="tx1">
                    <a:lumMod val="65000"/>
                    <a:lumOff val="35000"/>
                  </a:schemeClr>
                </a:solidFill>
              </a:rPr>
              <a:t>deleteCustomerOnly</a:t>
            </a:r>
            <a:r>
              <a:rPr lang="en-US" sz="2000" dirty="0">
                <a:solidFill>
                  <a:schemeClr val="tx1">
                    <a:lumMod val="65000"/>
                    <a:lumOff val="35000"/>
                  </a:schemeClr>
                </a:solidFill>
              </a:rPr>
              <a:t>() method to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96E6B2BD-EEA8-817E-5B7C-C476EB1AF8F9}"/>
              </a:ext>
            </a:extLst>
          </p:cNvPr>
          <p:cNvSpPr txBox="1"/>
          <p:nvPr/>
        </p:nvSpPr>
        <p:spPr>
          <a:xfrm>
            <a:off x="136688" y="3629055"/>
            <a:ext cx="12055312" cy="3416320"/>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Integer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	public void </a:t>
            </a:r>
            <a:r>
              <a:rPr lang="en-IN" dirty="0" err="1"/>
              <a:t>updateAddress</a:t>
            </a:r>
            <a:r>
              <a:rPr lang="en-IN" dirty="0"/>
              <a:t>(Integer </a:t>
            </a:r>
            <a:r>
              <a:rPr lang="en-IN" dirty="0" err="1"/>
              <a:t>customerId</a:t>
            </a:r>
            <a:r>
              <a:rPr lang="en-IN" dirty="0"/>
              <a:t>, </a:t>
            </a:r>
            <a:r>
              <a:rPr lang="en-IN" dirty="0" err="1"/>
              <a:t>AddressDTO</a:t>
            </a:r>
            <a:r>
              <a:rPr lang="en-IN" dirty="0"/>
              <a:t> </a:t>
            </a:r>
            <a:r>
              <a:rPr lang="en-IN" dirty="0" err="1"/>
              <a:t>addressDTO</a:t>
            </a:r>
            <a:r>
              <a:rPr lang="en-IN" dirty="0"/>
              <a:t>) throws </a:t>
            </a:r>
            <a:r>
              <a:rPr lang="en-IN" dirty="0" err="1"/>
              <a:t>hndBankException</a:t>
            </a:r>
            <a:r>
              <a:rPr lang="en-IN" dirty="0"/>
              <a:t>;</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a:t>
            </a:r>
          </a:p>
          <a:p>
            <a:r>
              <a:rPr lang="en-IN" dirty="0"/>
              <a:t>	public void </a:t>
            </a:r>
            <a:r>
              <a:rPr lang="en-IN" dirty="0" err="1"/>
              <a:t>deleteCustomerOnly</a:t>
            </a:r>
            <a:r>
              <a:rPr lang="en-IN" dirty="0"/>
              <a:t>(Integer </a:t>
            </a:r>
            <a:r>
              <a:rPr lang="en-IN" dirty="0" err="1"/>
              <a:t>customerId</a:t>
            </a:r>
            <a:r>
              <a:rPr lang="en-IN" dirty="0"/>
              <a:t>) throws </a:t>
            </a:r>
            <a:r>
              <a:rPr lang="en-IN" dirty="0" err="1"/>
              <a:t>hndBankException</a:t>
            </a:r>
            <a:r>
              <a:rPr lang="en-IN" dirty="0"/>
              <a:t>;</a:t>
            </a:r>
          </a:p>
          <a:p>
            <a:r>
              <a:rPr lang="en-IN" dirty="0"/>
              <a:t>	</a:t>
            </a:r>
          </a:p>
          <a:p>
            <a:r>
              <a:rPr lang="en-IN" dirty="0"/>
              <a:t>}</a:t>
            </a:r>
          </a:p>
        </p:txBody>
      </p:sp>
    </p:spTree>
    <p:extLst>
      <p:ext uri="{BB962C8B-B14F-4D97-AF65-F5344CB8AC3E}">
        <p14:creationId xmlns:p14="http://schemas.microsoft.com/office/powerpoint/2010/main" val="220342087"/>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114D9E-D1C5-FF33-F9A4-F2CD9AB79CE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6DFEC0-A03D-EF79-A6AC-4F34E9038409}"/>
              </a:ext>
            </a:extLst>
          </p:cNvPr>
          <p:cNvSpPr>
            <a:spLocks noGrp="1"/>
          </p:cNvSpPr>
          <p:nvPr>
            <p:ph type="sldNum" sz="quarter" idx="12"/>
          </p:nvPr>
        </p:nvSpPr>
        <p:spPr/>
        <p:txBody>
          <a:bodyPr/>
          <a:lstStyle/>
          <a:p>
            <a:fld id="{4A777409-9C5A-4B07-8E32-19F22F7D558C}" type="slidenum">
              <a:rPr lang="en-IN" smtClean="0"/>
              <a:t>342</a:t>
            </a:fld>
            <a:endParaRPr lang="en-IN" dirty="0"/>
          </a:p>
        </p:txBody>
      </p:sp>
      <p:sp>
        <p:nvSpPr>
          <p:cNvPr id="5" name="TextBox 4">
            <a:extLst>
              <a:ext uri="{FF2B5EF4-FFF2-40B4-BE49-F238E27FC236}">
                <a16:creationId xmlns:a16="http://schemas.microsoft.com/office/drawing/2014/main" id="{44DDCFC1-7DE7-EAB4-A428-08F95E548A8D}"/>
              </a:ext>
            </a:extLst>
          </p:cNvPr>
          <p:cNvSpPr txBox="1"/>
          <p:nvPr/>
        </p:nvSpPr>
        <p:spPr>
          <a:xfrm>
            <a:off x="919113" y="641271"/>
            <a:ext cx="10317638" cy="707886"/>
          </a:xfrm>
          <a:prstGeom prst="rect">
            <a:avLst/>
          </a:prstGeom>
          <a:noFill/>
        </p:spPr>
        <p:txBody>
          <a:bodyPr wrap="square">
            <a:spAutoFit/>
          </a:bodyPr>
          <a:lstStyle/>
          <a:p>
            <a:r>
              <a:rPr lang="en-US" sz="2000" b="1" dirty="0">
                <a:solidFill>
                  <a:schemeClr val="tx1">
                    <a:lumMod val="65000"/>
                    <a:lumOff val="35000"/>
                  </a:schemeClr>
                </a:solidFill>
              </a:rPr>
              <a:t>Step 32: </a:t>
            </a:r>
            <a:r>
              <a:rPr lang="en-US" sz="2000" dirty="0">
                <a:solidFill>
                  <a:schemeClr val="tx1">
                    <a:lumMod val="65000"/>
                    <a:lumOff val="35000"/>
                  </a:schemeClr>
                </a:solidFill>
              </a:rPr>
              <a:t>Implement the </a:t>
            </a:r>
            <a:r>
              <a:rPr lang="en-US" sz="2000" dirty="0" err="1">
                <a:solidFill>
                  <a:schemeClr val="tx1">
                    <a:lumMod val="65000"/>
                    <a:lumOff val="35000"/>
                  </a:schemeClr>
                </a:solidFill>
              </a:rPr>
              <a:t>deleteCustomerOnly</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to delete only customer details from the table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834590B-4CC0-9730-9259-A6E6A8BFE077}"/>
              </a:ext>
            </a:extLst>
          </p:cNvPr>
          <p:cNvSpPr txBox="1"/>
          <p:nvPr/>
        </p:nvSpPr>
        <p:spPr>
          <a:xfrm>
            <a:off x="351934" y="1349157"/>
            <a:ext cx="11840066" cy="5078313"/>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java.util.Optional</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com.hnd.entity.Address</a:t>
            </a:r>
            <a:r>
              <a:rPr lang="en-IN" dirty="0"/>
              <a:t>;</a:t>
            </a:r>
          </a:p>
          <a:p>
            <a:r>
              <a:rPr lang="en-IN" dirty="0"/>
              <a:t>import </a:t>
            </a:r>
            <a:r>
              <a:rPr lang="en-IN" dirty="0" err="1"/>
              <a:t>com.hnd.entity.Customer</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t>
            </a:r>
          </a:p>
        </p:txBody>
      </p:sp>
    </p:spTree>
    <p:extLst>
      <p:ext uri="{BB962C8B-B14F-4D97-AF65-F5344CB8AC3E}">
        <p14:creationId xmlns:p14="http://schemas.microsoft.com/office/powerpoint/2010/main" val="2481334551"/>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99FC3B-80C1-162F-B046-DF466C1D96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9237338-A1D6-3794-30C4-2C8049AC087D}"/>
              </a:ext>
            </a:extLst>
          </p:cNvPr>
          <p:cNvSpPr>
            <a:spLocks noGrp="1"/>
          </p:cNvSpPr>
          <p:nvPr>
            <p:ph type="sldNum" sz="quarter" idx="12"/>
          </p:nvPr>
        </p:nvSpPr>
        <p:spPr/>
        <p:txBody>
          <a:bodyPr/>
          <a:lstStyle/>
          <a:p>
            <a:fld id="{4A777409-9C5A-4B07-8E32-19F22F7D558C}" type="slidenum">
              <a:rPr lang="en-IN" smtClean="0"/>
              <a:t>343</a:t>
            </a:fld>
            <a:endParaRPr lang="en-IN" dirty="0"/>
          </a:p>
        </p:txBody>
      </p:sp>
      <p:sp>
        <p:nvSpPr>
          <p:cNvPr id="5" name="TextBox 4">
            <a:extLst>
              <a:ext uri="{FF2B5EF4-FFF2-40B4-BE49-F238E27FC236}">
                <a16:creationId xmlns:a16="http://schemas.microsoft.com/office/drawing/2014/main" id="{6EB8B894-9E98-5526-8831-3F7601917114}"/>
              </a:ext>
            </a:extLst>
          </p:cNvPr>
          <p:cNvSpPr txBox="1"/>
          <p:nvPr/>
        </p:nvSpPr>
        <p:spPr>
          <a:xfrm>
            <a:off x="0" y="869884"/>
            <a:ext cx="12286268" cy="5078313"/>
          </a:xfrm>
          <a:prstGeom prst="rect">
            <a:avLst/>
          </a:prstGeom>
          <a:noFill/>
        </p:spPr>
        <p:txBody>
          <a:bodyPr wrap="square">
            <a:spAutoFit/>
          </a:bodyPr>
          <a:lstStyle/>
          <a:p>
            <a:r>
              <a:rPr lang="en-IN" dirty="0"/>
              <a:t>@Override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Service.INVALID_CUSTOMERID</a:t>
            </a:r>
            <a:r>
              <a:rPr lang="en-IN" dirty="0"/>
              <a:t>"));</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AddressDTO</a:t>
            </a:r>
            <a:r>
              <a:rPr lang="en-IN" dirty="0"/>
              <a:t> </a:t>
            </a:r>
            <a:r>
              <a:rPr lang="en-IN" dirty="0" err="1"/>
              <a:t>addressDTO</a:t>
            </a:r>
            <a:r>
              <a:rPr lang="en-IN" dirty="0"/>
              <a:t> = new </a:t>
            </a:r>
            <a:r>
              <a:rPr lang="en-IN" dirty="0" err="1"/>
              <a:t>AddressDTO</a:t>
            </a:r>
            <a:r>
              <a:rPr lang="en-IN" dirty="0"/>
              <a:t>();</a:t>
            </a:r>
          </a:p>
          <a:p>
            <a:r>
              <a:rPr lang="en-IN" dirty="0"/>
              <a:t>		</a:t>
            </a:r>
            <a:r>
              <a:rPr lang="en-IN" dirty="0" err="1"/>
              <a:t>addressDTO.setAddressId</a:t>
            </a:r>
            <a:r>
              <a:rPr lang="en-IN" dirty="0"/>
              <a:t>(</a:t>
            </a:r>
            <a:r>
              <a:rPr lang="en-IN" dirty="0" err="1"/>
              <a:t>customer.getAddress</a:t>
            </a:r>
            <a:r>
              <a:rPr lang="en-IN" dirty="0"/>
              <a:t>().</a:t>
            </a:r>
            <a:r>
              <a:rPr lang="en-IN" dirty="0" err="1"/>
              <a:t>getAddressId</a:t>
            </a:r>
            <a:r>
              <a:rPr lang="en-IN" dirty="0"/>
              <a:t>());</a:t>
            </a:r>
          </a:p>
          <a:p>
            <a:r>
              <a:rPr lang="en-IN" dirty="0"/>
              <a:t>		</a:t>
            </a:r>
            <a:r>
              <a:rPr lang="en-IN" dirty="0" err="1"/>
              <a:t>addressDTO.setCity</a:t>
            </a:r>
            <a:r>
              <a:rPr lang="en-IN" dirty="0"/>
              <a:t>(</a:t>
            </a:r>
            <a:r>
              <a:rPr lang="en-IN" dirty="0" err="1"/>
              <a:t>customer.getAddress</a:t>
            </a:r>
            <a:r>
              <a:rPr lang="en-IN" dirty="0"/>
              <a:t>().</a:t>
            </a:r>
            <a:r>
              <a:rPr lang="en-IN" dirty="0" err="1"/>
              <a:t>getCity</a:t>
            </a:r>
            <a:r>
              <a:rPr lang="en-IN" dirty="0"/>
              <a:t>());</a:t>
            </a:r>
          </a:p>
          <a:p>
            <a:r>
              <a:rPr lang="en-IN" dirty="0"/>
              <a:t>		</a:t>
            </a:r>
            <a:r>
              <a:rPr lang="en-IN" dirty="0" err="1"/>
              <a:t>addressDTO.setStreet</a:t>
            </a:r>
            <a:r>
              <a:rPr lang="en-IN" dirty="0"/>
              <a:t>(</a:t>
            </a:r>
            <a:r>
              <a:rPr lang="en-IN" dirty="0" err="1"/>
              <a:t>customer.getAddress</a:t>
            </a:r>
            <a:r>
              <a:rPr lang="en-IN" dirty="0"/>
              <a:t>().</a:t>
            </a:r>
            <a:r>
              <a:rPr lang="en-IN" dirty="0" err="1"/>
              <a:t>getStreet</a:t>
            </a:r>
            <a:r>
              <a:rPr lang="en-IN" dirty="0"/>
              <a:t>());</a:t>
            </a:r>
          </a:p>
          <a:p>
            <a:r>
              <a:rPr lang="en-IN" dirty="0"/>
              <a:t>		</a:t>
            </a:r>
            <a:r>
              <a:rPr lang="en-IN" dirty="0" err="1"/>
              <a:t>customerDTO.setAddress</a:t>
            </a:r>
            <a:r>
              <a:rPr lang="en-IN" dirty="0"/>
              <a:t>(</a:t>
            </a:r>
            <a:r>
              <a:rPr lang="en-IN" dirty="0" err="1"/>
              <a:t>addressDTO</a:t>
            </a:r>
            <a:r>
              <a:rPr lang="en-IN" dirty="0"/>
              <a:t>);</a:t>
            </a:r>
          </a:p>
          <a:p>
            <a:r>
              <a:rPr lang="en-IN" dirty="0"/>
              <a:t>		return </a:t>
            </a:r>
            <a:r>
              <a:rPr lang="en-IN" dirty="0" err="1"/>
              <a:t>customerDTO</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1168569418"/>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47A81F-CADB-18F4-AFBB-DBCBADCE6E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855416-E140-0013-82AE-ADE79E309CF0}"/>
              </a:ext>
            </a:extLst>
          </p:cNvPr>
          <p:cNvSpPr>
            <a:spLocks noGrp="1"/>
          </p:cNvSpPr>
          <p:nvPr>
            <p:ph type="sldNum" sz="quarter" idx="12"/>
          </p:nvPr>
        </p:nvSpPr>
        <p:spPr/>
        <p:txBody>
          <a:bodyPr/>
          <a:lstStyle/>
          <a:p>
            <a:fld id="{4A777409-9C5A-4B07-8E32-19F22F7D558C}" type="slidenum">
              <a:rPr lang="en-IN" smtClean="0"/>
              <a:t>344</a:t>
            </a:fld>
            <a:endParaRPr lang="en-IN" dirty="0"/>
          </a:p>
        </p:txBody>
      </p:sp>
      <p:sp>
        <p:nvSpPr>
          <p:cNvPr id="5" name="TextBox 4">
            <a:extLst>
              <a:ext uri="{FF2B5EF4-FFF2-40B4-BE49-F238E27FC236}">
                <a16:creationId xmlns:a16="http://schemas.microsoft.com/office/drawing/2014/main" id="{BE96CC9D-D5C1-80EA-9BE0-D1C10D10CD5F}"/>
              </a:ext>
            </a:extLst>
          </p:cNvPr>
          <p:cNvSpPr txBox="1"/>
          <p:nvPr/>
        </p:nvSpPr>
        <p:spPr>
          <a:xfrm>
            <a:off x="226243" y="827757"/>
            <a:ext cx="11965757" cy="5078313"/>
          </a:xfrm>
          <a:prstGeom prst="rect">
            <a:avLst/>
          </a:prstGeom>
          <a:noFill/>
        </p:spPr>
        <p:txBody>
          <a:bodyPr wrap="square">
            <a:spAutoFit/>
          </a:bodyPr>
          <a:lstStyle/>
          <a:p>
            <a:r>
              <a:rPr lang="en-IN" dirty="0"/>
              <a:t>@Override</a:t>
            </a:r>
          </a:p>
          <a:p>
            <a:r>
              <a:rPr lang="en-IN" dirty="0"/>
              <a:t>	public Integer </a:t>
            </a:r>
            <a:r>
              <a:rPr lang="en-IN" dirty="0" err="1"/>
              <a:t>addCustomer</a:t>
            </a:r>
            <a:r>
              <a:rPr lang="en-IN" dirty="0"/>
              <a:t>(</a:t>
            </a:r>
            <a:r>
              <a:rPr lang="en-IN" dirty="0" err="1"/>
              <a:t>CustomerDTO</a:t>
            </a:r>
            <a:r>
              <a:rPr lang="en-IN" dirty="0"/>
              <a:t> </a:t>
            </a:r>
            <a:r>
              <a:rPr lang="en-IN" dirty="0" err="1"/>
              <a:t>customerDTO</a:t>
            </a:r>
            <a:r>
              <a:rPr lang="en-IN" dirty="0"/>
              <a:t>) {</a:t>
            </a:r>
          </a:p>
          <a:p>
            <a:r>
              <a:rPr lang="en-IN" dirty="0"/>
              <a:t>		Customer </a:t>
            </a:r>
            <a:r>
              <a:rPr lang="en-IN" dirty="0" err="1"/>
              <a:t>customer</a:t>
            </a:r>
            <a:r>
              <a:rPr lang="en-IN" dirty="0"/>
              <a:t> = 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p>
          <a:p>
            <a:r>
              <a:rPr lang="en-IN" dirty="0"/>
              <a:t>		Address </a:t>
            </a:r>
            <a:r>
              <a:rPr lang="en-IN" dirty="0" err="1"/>
              <a:t>address</a:t>
            </a:r>
            <a:r>
              <a:rPr lang="en-IN" dirty="0"/>
              <a:t> = new Address();</a:t>
            </a:r>
          </a:p>
          <a:p>
            <a:r>
              <a:rPr lang="en-IN" dirty="0"/>
              <a:t>		</a:t>
            </a:r>
            <a:r>
              <a:rPr lang="en-IN" dirty="0" err="1"/>
              <a:t>address.setAddressId</a:t>
            </a:r>
            <a:r>
              <a:rPr lang="en-IN" dirty="0"/>
              <a:t>(</a:t>
            </a:r>
            <a:r>
              <a:rPr lang="en-IN" dirty="0" err="1"/>
              <a:t>customerDTO.getAddress</a:t>
            </a:r>
            <a:r>
              <a:rPr lang="en-IN" dirty="0"/>
              <a:t>().</a:t>
            </a:r>
            <a:r>
              <a:rPr lang="en-IN" dirty="0" err="1"/>
              <a:t>getAddressId</a:t>
            </a:r>
            <a:r>
              <a:rPr lang="en-IN" dirty="0"/>
              <a:t>());</a:t>
            </a:r>
          </a:p>
          <a:p>
            <a:r>
              <a:rPr lang="en-IN" dirty="0"/>
              <a:t>		</a:t>
            </a:r>
            <a:r>
              <a:rPr lang="en-IN" dirty="0" err="1"/>
              <a:t>address.setCity</a:t>
            </a:r>
            <a:r>
              <a:rPr lang="en-IN" dirty="0"/>
              <a:t>(</a:t>
            </a:r>
            <a:r>
              <a:rPr lang="en-IN" dirty="0" err="1"/>
              <a:t>customerDTO.getAddress</a:t>
            </a:r>
            <a:r>
              <a:rPr lang="en-IN" dirty="0"/>
              <a:t>().</a:t>
            </a:r>
            <a:r>
              <a:rPr lang="en-IN" dirty="0" err="1"/>
              <a:t>getCity</a:t>
            </a:r>
            <a:r>
              <a:rPr lang="en-IN" dirty="0"/>
              <a:t>());</a:t>
            </a:r>
          </a:p>
          <a:p>
            <a:r>
              <a:rPr lang="en-IN" dirty="0"/>
              <a:t>		</a:t>
            </a:r>
            <a:r>
              <a:rPr lang="en-IN" dirty="0" err="1"/>
              <a:t>address.setStreet</a:t>
            </a:r>
            <a:r>
              <a:rPr lang="en-IN" dirty="0"/>
              <a:t>(</a:t>
            </a:r>
            <a:r>
              <a:rPr lang="en-IN" dirty="0" err="1"/>
              <a:t>customerDTO.getAddress</a:t>
            </a:r>
            <a:r>
              <a:rPr lang="en-IN" dirty="0"/>
              <a:t>().</a:t>
            </a:r>
            <a:r>
              <a:rPr lang="en-IN" dirty="0" err="1"/>
              <a:t>getStreet</a:t>
            </a:r>
            <a:r>
              <a:rPr lang="en-IN" dirty="0"/>
              <a:t>());</a:t>
            </a:r>
          </a:p>
          <a:p>
            <a:r>
              <a:rPr lang="en-IN" dirty="0"/>
              <a:t>		</a:t>
            </a:r>
          </a:p>
          <a:p>
            <a:r>
              <a:rPr lang="en-IN" dirty="0"/>
              <a:t>		</a:t>
            </a:r>
            <a:r>
              <a:rPr lang="en-IN" dirty="0" err="1"/>
              <a:t>customer.setAddress</a:t>
            </a:r>
            <a:r>
              <a:rPr lang="en-IN" dirty="0"/>
              <a:t>(address);</a:t>
            </a:r>
          </a:p>
          <a:p>
            <a:r>
              <a:rPr lang="en-IN" dirty="0"/>
              <a:t>		</a:t>
            </a:r>
            <a:r>
              <a:rPr lang="en-IN" dirty="0" err="1"/>
              <a:t>customerRepository.save</a:t>
            </a:r>
            <a:r>
              <a:rPr lang="en-IN" dirty="0"/>
              <a:t>(customer);</a:t>
            </a:r>
          </a:p>
          <a:p>
            <a:r>
              <a:rPr lang="en-IN" dirty="0"/>
              <a:t>		return </a:t>
            </a:r>
            <a:r>
              <a:rPr lang="en-IN" dirty="0" err="1"/>
              <a:t>customer.getCustomerId</a:t>
            </a:r>
            <a:r>
              <a:rPr lang="en-IN" dirty="0"/>
              <a:t>();</a:t>
            </a:r>
          </a:p>
          <a:p>
            <a:r>
              <a:rPr lang="en-IN" dirty="0"/>
              <a:t>	}</a:t>
            </a:r>
          </a:p>
          <a:p>
            <a:r>
              <a:rPr lang="en-IN" dirty="0"/>
              <a:t>	</a:t>
            </a:r>
          </a:p>
        </p:txBody>
      </p:sp>
    </p:spTree>
    <p:extLst>
      <p:ext uri="{BB962C8B-B14F-4D97-AF65-F5344CB8AC3E}">
        <p14:creationId xmlns:p14="http://schemas.microsoft.com/office/powerpoint/2010/main" val="3463854342"/>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F6EFA5-8554-48E3-A7B6-019B9836A4C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2A28F0-7323-17AF-531C-61E1C520F232}"/>
              </a:ext>
            </a:extLst>
          </p:cNvPr>
          <p:cNvSpPr>
            <a:spLocks noGrp="1"/>
          </p:cNvSpPr>
          <p:nvPr>
            <p:ph type="sldNum" sz="quarter" idx="12"/>
          </p:nvPr>
        </p:nvSpPr>
        <p:spPr/>
        <p:txBody>
          <a:bodyPr/>
          <a:lstStyle/>
          <a:p>
            <a:fld id="{4A777409-9C5A-4B07-8E32-19F22F7D558C}" type="slidenum">
              <a:rPr lang="en-IN" smtClean="0"/>
              <a:t>345</a:t>
            </a:fld>
            <a:endParaRPr lang="en-IN" dirty="0"/>
          </a:p>
        </p:txBody>
      </p:sp>
      <p:sp>
        <p:nvSpPr>
          <p:cNvPr id="5" name="TextBox 4">
            <a:extLst>
              <a:ext uri="{FF2B5EF4-FFF2-40B4-BE49-F238E27FC236}">
                <a16:creationId xmlns:a16="http://schemas.microsoft.com/office/drawing/2014/main" id="{D327FF8D-71B3-509C-17E8-56C016D24B7A}"/>
              </a:ext>
            </a:extLst>
          </p:cNvPr>
          <p:cNvSpPr txBox="1"/>
          <p:nvPr/>
        </p:nvSpPr>
        <p:spPr>
          <a:xfrm>
            <a:off x="84841" y="866130"/>
            <a:ext cx="11830640" cy="5755422"/>
          </a:xfrm>
          <a:prstGeom prst="rect">
            <a:avLst/>
          </a:prstGeom>
          <a:noFill/>
        </p:spPr>
        <p:txBody>
          <a:bodyPr wrap="square">
            <a:spAutoFit/>
          </a:bodyPr>
          <a:lstStyle/>
          <a:p>
            <a:r>
              <a:rPr lang="en-IN" sz="1600" dirty="0"/>
              <a:t>@Override</a:t>
            </a:r>
          </a:p>
          <a:p>
            <a:r>
              <a:rPr lang="en-IN" sz="1600" dirty="0"/>
              <a:t>	public void </a:t>
            </a:r>
            <a:r>
              <a:rPr lang="en-IN" sz="1600" dirty="0" err="1"/>
              <a:t>updateAddress</a:t>
            </a:r>
            <a:r>
              <a:rPr lang="en-IN" sz="1600" dirty="0"/>
              <a:t>(Integer </a:t>
            </a:r>
            <a:r>
              <a:rPr lang="en-IN" sz="1600" dirty="0" err="1"/>
              <a:t>customerId</a:t>
            </a:r>
            <a:r>
              <a:rPr lang="en-IN" sz="1600" dirty="0"/>
              <a:t>, </a:t>
            </a:r>
            <a:r>
              <a:rPr lang="en-IN" sz="1600" dirty="0" err="1"/>
              <a:t>AddressDTO</a:t>
            </a:r>
            <a:r>
              <a:rPr lang="en-IN" sz="1600" dirty="0"/>
              <a:t> </a:t>
            </a:r>
            <a:r>
              <a:rPr lang="en-IN" sz="1600" dirty="0" err="1"/>
              <a:t>addressDTO</a:t>
            </a:r>
            <a:r>
              <a:rPr lang="en-IN" sz="1600" dirty="0"/>
              <a:t>) throws </a:t>
            </a:r>
            <a:r>
              <a:rPr lang="en-IN" sz="1600" dirty="0" err="1"/>
              <a:t>hndBankException</a:t>
            </a:r>
            <a:r>
              <a:rPr lang="en-IN" sz="1600" dirty="0"/>
              <a:t> {</a:t>
            </a:r>
          </a:p>
          <a:p>
            <a:r>
              <a:rPr lang="en-IN" sz="1600" dirty="0"/>
              <a:t>		Optional&lt;Customer&gt; optional = </a:t>
            </a:r>
            <a:r>
              <a:rPr lang="en-IN" sz="1600" dirty="0" err="1"/>
              <a:t>customerRepository.findById</a:t>
            </a:r>
            <a:r>
              <a:rPr lang="en-IN" sz="1600" dirty="0"/>
              <a:t>(</a:t>
            </a:r>
            <a:r>
              <a:rPr lang="en-IN" sz="1600" dirty="0" err="1"/>
              <a:t>customerId</a:t>
            </a:r>
            <a:r>
              <a:rPr lang="en-IN" sz="1600" dirty="0"/>
              <a:t>);</a:t>
            </a:r>
          </a:p>
          <a:p>
            <a:r>
              <a:rPr lang="en-IN" sz="1600" dirty="0"/>
              <a:t>		Customer </a:t>
            </a:r>
            <a:r>
              <a:rPr lang="en-IN" sz="1600" dirty="0" err="1"/>
              <a:t>customer</a:t>
            </a:r>
            <a:r>
              <a:rPr lang="en-IN" sz="1600" dirty="0"/>
              <a:t> = </a:t>
            </a:r>
            <a:r>
              <a:rPr lang="en-IN" sz="1600" dirty="0" err="1"/>
              <a:t>optional.orElseThrow</a:t>
            </a:r>
            <a:r>
              <a:rPr lang="en-IN" sz="1600" dirty="0"/>
              <a:t>(() -&gt; new </a:t>
            </a:r>
            <a:r>
              <a:rPr lang="en-IN" sz="1600" dirty="0" err="1"/>
              <a:t>hndBankException</a:t>
            </a:r>
            <a:r>
              <a:rPr lang="en-IN" sz="1600" dirty="0"/>
              <a:t>("</a:t>
            </a:r>
            <a:r>
              <a:rPr lang="en-IN" sz="1600" dirty="0" err="1"/>
              <a:t>Service.INVALID_CUSTOMERID</a:t>
            </a:r>
            <a:r>
              <a:rPr lang="en-IN" sz="1600" dirty="0"/>
              <a:t>"));</a:t>
            </a:r>
          </a:p>
          <a:p>
            <a:r>
              <a:rPr lang="en-IN" sz="1600" dirty="0"/>
              <a:t>		Address </a:t>
            </a:r>
            <a:r>
              <a:rPr lang="en-IN" sz="1600" dirty="0" err="1"/>
              <a:t>address</a:t>
            </a:r>
            <a:r>
              <a:rPr lang="en-IN" sz="1600" dirty="0"/>
              <a:t> = </a:t>
            </a:r>
            <a:r>
              <a:rPr lang="en-IN" sz="1600" dirty="0" err="1"/>
              <a:t>customer.getAddress</a:t>
            </a:r>
            <a:r>
              <a:rPr lang="en-IN" sz="1600" dirty="0"/>
              <a:t>();</a:t>
            </a:r>
          </a:p>
          <a:p>
            <a:r>
              <a:rPr lang="en-IN" sz="1600" dirty="0"/>
              <a:t>		</a:t>
            </a:r>
            <a:r>
              <a:rPr lang="en-IN" sz="1600" dirty="0" err="1"/>
              <a:t>address.setCity</a:t>
            </a:r>
            <a:r>
              <a:rPr lang="en-IN" sz="1600" dirty="0"/>
              <a:t>(</a:t>
            </a:r>
            <a:r>
              <a:rPr lang="en-IN" sz="1600" dirty="0" err="1"/>
              <a:t>addressDTO.getCity</a:t>
            </a:r>
            <a:r>
              <a:rPr lang="en-IN" sz="1600" dirty="0"/>
              <a:t>());</a:t>
            </a:r>
          </a:p>
          <a:p>
            <a:r>
              <a:rPr lang="en-IN" sz="1600" dirty="0"/>
              <a:t>		</a:t>
            </a:r>
            <a:r>
              <a:rPr lang="en-IN" sz="1600" dirty="0" err="1"/>
              <a:t>address.setStreet</a:t>
            </a:r>
            <a:r>
              <a:rPr lang="en-IN" sz="1600" dirty="0"/>
              <a:t>(</a:t>
            </a:r>
            <a:r>
              <a:rPr lang="en-IN" sz="1600" dirty="0" err="1"/>
              <a:t>addressDTO.getStreet</a:t>
            </a:r>
            <a:r>
              <a:rPr lang="en-IN" sz="1600" dirty="0"/>
              <a:t>());</a:t>
            </a:r>
          </a:p>
          <a:p>
            <a:r>
              <a:rPr lang="en-IN" sz="1600" dirty="0"/>
              <a:t>	}</a:t>
            </a:r>
          </a:p>
          <a:p>
            <a:r>
              <a:rPr lang="en-IN" sz="1600" dirty="0"/>
              <a:t>	</a:t>
            </a:r>
          </a:p>
          <a:p>
            <a:r>
              <a:rPr lang="en-IN" sz="1600" dirty="0"/>
              <a:t>	@Override</a:t>
            </a:r>
          </a:p>
          <a:p>
            <a:r>
              <a:rPr lang="en-IN" sz="1600" dirty="0"/>
              <a:t>	public void </a:t>
            </a:r>
            <a:r>
              <a:rPr lang="en-IN" sz="1600" dirty="0" err="1"/>
              <a:t>deleteCustomer</a:t>
            </a:r>
            <a:r>
              <a:rPr lang="en-IN" sz="1600" dirty="0"/>
              <a:t>(Integer </a:t>
            </a:r>
            <a:r>
              <a:rPr lang="en-IN" sz="1600" dirty="0" err="1"/>
              <a:t>customerId</a:t>
            </a:r>
            <a:r>
              <a:rPr lang="en-IN" sz="1600" dirty="0"/>
              <a:t>) throws </a:t>
            </a:r>
            <a:r>
              <a:rPr lang="en-IN" sz="1600" dirty="0" err="1"/>
              <a:t>hndBankException</a:t>
            </a:r>
            <a:r>
              <a:rPr lang="en-IN" sz="1600" dirty="0"/>
              <a:t> {</a:t>
            </a:r>
          </a:p>
          <a:p>
            <a:r>
              <a:rPr lang="en-IN" sz="1600" dirty="0"/>
              <a:t>		Optional&lt;Customer&gt; optional = </a:t>
            </a:r>
            <a:r>
              <a:rPr lang="en-IN" sz="1600" dirty="0" err="1"/>
              <a:t>customerRepository.findById</a:t>
            </a:r>
            <a:r>
              <a:rPr lang="en-IN" sz="1600" dirty="0"/>
              <a:t>(</a:t>
            </a:r>
            <a:r>
              <a:rPr lang="en-IN" sz="1600" dirty="0" err="1"/>
              <a:t>customerId</a:t>
            </a:r>
            <a:r>
              <a:rPr lang="en-IN" sz="1600" dirty="0"/>
              <a:t>);</a:t>
            </a:r>
          </a:p>
          <a:p>
            <a:r>
              <a:rPr lang="en-IN" sz="1600" dirty="0"/>
              <a:t>		Customer </a:t>
            </a:r>
            <a:r>
              <a:rPr lang="en-IN" sz="1600" dirty="0" err="1"/>
              <a:t>customer</a:t>
            </a:r>
            <a:r>
              <a:rPr lang="en-IN" sz="1600" dirty="0"/>
              <a:t> = </a:t>
            </a:r>
            <a:r>
              <a:rPr lang="en-IN" sz="1600" dirty="0" err="1"/>
              <a:t>optional.orElseThrow</a:t>
            </a:r>
            <a:r>
              <a:rPr lang="en-IN" sz="1600" dirty="0"/>
              <a:t>(() -&gt; new </a:t>
            </a:r>
            <a:r>
              <a:rPr lang="en-IN" sz="1600" dirty="0" err="1"/>
              <a:t>hndBankException</a:t>
            </a:r>
            <a:r>
              <a:rPr lang="en-IN" sz="1600" dirty="0"/>
              <a:t>("</a:t>
            </a:r>
            <a:r>
              <a:rPr lang="en-IN" sz="1600" dirty="0" err="1"/>
              <a:t>Service.INVALID_CUSTOMERID</a:t>
            </a:r>
            <a:r>
              <a:rPr lang="en-IN" sz="1600" dirty="0"/>
              <a:t>"));</a:t>
            </a:r>
          </a:p>
          <a:p>
            <a:r>
              <a:rPr lang="en-IN" sz="1600" dirty="0"/>
              <a:t>		</a:t>
            </a:r>
            <a:r>
              <a:rPr lang="en-IN" sz="1600" dirty="0" err="1"/>
              <a:t>customerRespository.delete</a:t>
            </a:r>
            <a:r>
              <a:rPr lang="en-IN" sz="1600" dirty="0"/>
              <a:t>(customer);</a:t>
            </a:r>
          </a:p>
          <a:p>
            <a:r>
              <a:rPr lang="en-IN" sz="1600" dirty="0"/>
              <a:t>	}</a:t>
            </a:r>
          </a:p>
          <a:p>
            <a:r>
              <a:rPr lang="en-IN" sz="1600" dirty="0"/>
              <a:t>	@Override</a:t>
            </a:r>
          </a:p>
          <a:p>
            <a:r>
              <a:rPr lang="en-IN" sz="1600" dirty="0"/>
              <a:t>	public void </a:t>
            </a:r>
            <a:r>
              <a:rPr lang="en-IN" sz="1600" dirty="0" err="1"/>
              <a:t>deleteCustomerOnly</a:t>
            </a:r>
            <a:r>
              <a:rPr lang="en-IN" sz="1600" dirty="0"/>
              <a:t>(Integer </a:t>
            </a:r>
            <a:r>
              <a:rPr lang="en-IN" sz="1600" dirty="0" err="1"/>
              <a:t>customerId</a:t>
            </a:r>
            <a:r>
              <a:rPr lang="en-IN" sz="1600" dirty="0"/>
              <a:t>) throws </a:t>
            </a:r>
            <a:r>
              <a:rPr lang="en-IN" sz="1600" dirty="0" err="1"/>
              <a:t>hndBankException</a:t>
            </a:r>
            <a:r>
              <a:rPr lang="en-IN" sz="1600" dirty="0"/>
              <a:t> {</a:t>
            </a:r>
          </a:p>
          <a:p>
            <a:r>
              <a:rPr lang="en-IN" sz="1600" dirty="0"/>
              <a:t>		Optional&lt;Customer&gt; optional = </a:t>
            </a:r>
            <a:r>
              <a:rPr lang="en-IN" sz="1600" dirty="0" err="1"/>
              <a:t>customerRepository.findById</a:t>
            </a:r>
            <a:r>
              <a:rPr lang="en-IN" sz="1600" dirty="0"/>
              <a:t>(</a:t>
            </a:r>
            <a:r>
              <a:rPr lang="en-IN" sz="1600" dirty="0" err="1"/>
              <a:t>customerId</a:t>
            </a:r>
            <a:r>
              <a:rPr lang="en-IN" sz="1600" dirty="0"/>
              <a:t>);</a:t>
            </a:r>
          </a:p>
          <a:p>
            <a:r>
              <a:rPr lang="en-IN" sz="1600" dirty="0"/>
              <a:t>		Customer </a:t>
            </a:r>
            <a:r>
              <a:rPr lang="en-IN" sz="1600" dirty="0" err="1"/>
              <a:t>customer</a:t>
            </a:r>
            <a:r>
              <a:rPr lang="en-IN" sz="1600" dirty="0"/>
              <a:t> = </a:t>
            </a:r>
            <a:r>
              <a:rPr lang="en-IN" sz="1600" dirty="0" err="1"/>
              <a:t>optional.orElseThrow</a:t>
            </a:r>
            <a:r>
              <a:rPr lang="en-IN" sz="1600" dirty="0"/>
              <a:t>(() -&gt; new </a:t>
            </a:r>
            <a:r>
              <a:rPr lang="en-IN" sz="1600" dirty="0" err="1"/>
              <a:t>hndBankException</a:t>
            </a:r>
            <a:r>
              <a:rPr lang="en-IN" sz="1600" dirty="0"/>
              <a:t>("</a:t>
            </a:r>
            <a:r>
              <a:rPr lang="en-IN" sz="1600" dirty="0" err="1"/>
              <a:t>Service.INVALID_CUSTOMERID</a:t>
            </a:r>
            <a:r>
              <a:rPr lang="en-IN" sz="1600" dirty="0"/>
              <a:t>"));</a:t>
            </a:r>
          </a:p>
          <a:p>
            <a:r>
              <a:rPr lang="en-IN" sz="1600" dirty="0"/>
              <a:t>		</a:t>
            </a:r>
            <a:r>
              <a:rPr lang="en-IN" sz="1600" dirty="0" err="1"/>
              <a:t>customer.setAddress</a:t>
            </a:r>
            <a:r>
              <a:rPr lang="en-IN" sz="1600" dirty="0"/>
              <a:t>(null);</a:t>
            </a:r>
          </a:p>
          <a:p>
            <a:r>
              <a:rPr lang="en-IN" sz="1600" dirty="0"/>
              <a:t>		</a:t>
            </a:r>
            <a:r>
              <a:rPr lang="en-IN" sz="1600" dirty="0" err="1"/>
              <a:t>customerRespository.delete</a:t>
            </a:r>
            <a:r>
              <a:rPr lang="en-IN" sz="1600" dirty="0"/>
              <a:t>(customer);</a:t>
            </a:r>
          </a:p>
          <a:p>
            <a:r>
              <a:rPr lang="en-IN" sz="1600" dirty="0"/>
              <a:t>	}</a:t>
            </a:r>
          </a:p>
          <a:p>
            <a:r>
              <a:rPr lang="en-IN" sz="1600" dirty="0"/>
              <a:t>}</a:t>
            </a:r>
          </a:p>
        </p:txBody>
      </p:sp>
    </p:spTree>
    <p:extLst>
      <p:ext uri="{BB962C8B-B14F-4D97-AF65-F5344CB8AC3E}">
        <p14:creationId xmlns:p14="http://schemas.microsoft.com/office/powerpoint/2010/main" val="1348064577"/>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F8088F-E6C3-90FA-640C-F1867FAAD03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77B5C8F-C351-5101-638E-629A06052F45}"/>
              </a:ext>
            </a:extLst>
          </p:cNvPr>
          <p:cNvSpPr>
            <a:spLocks noGrp="1"/>
          </p:cNvSpPr>
          <p:nvPr>
            <p:ph type="sldNum" sz="quarter" idx="12"/>
          </p:nvPr>
        </p:nvSpPr>
        <p:spPr/>
        <p:txBody>
          <a:bodyPr/>
          <a:lstStyle/>
          <a:p>
            <a:fld id="{4A777409-9C5A-4B07-8E32-19F22F7D558C}" type="slidenum">
              <a:rPr lang="en-IN" smtClean="0"/>
              <a:t>346</a:t>
            </a:fld>
            <a:endParaRPr lang="en-IN" dirty="0"/>
          </a:p>
        </p:txBody>
      </p:sp>
      <p:sp>
        <p:nvSpPr>
          <p:cNvPr id="5" name="TextBox 4">
            <a:extLst>
              <a:ext uri="{FF2B5EF4-FFF2-40B4-BE49-F238E27FC236}">
                <a16:creationId xmlns:a16="http://schemas.microsoft.com/office/drawing/2014/main" id="{A3FBE93C-61A3-7017-921B-85E2E738E4ED}"/>
              </a:ext>
            </a:extLst>
          </p:cNvPr>
          <p:cNvSpPr txBox="1"/>
          <p:nvPr/>
        </p:nvSpPr>
        <p:spPr>
          <a:xfrm>
            <a:off x="834271" y="638368"/>
            <a:ext cx="10411905" cy="400110"/>
          </a:xfrm>
          <a:prstGeom prst="rect">
            <a:avLst/>
          </a:prstGeom>
          <a:noFill/>
        </p:spPr>
        <p:txBody>
          <a:bodyPr wrap="square">
            <a:spAutoFit/>
          </a:bodyPr>
          <a:lstStyle/>
          <a:p>
            <a:r>
              <a:rPr lang="en-US" sz="2000" b="1" dirty="0">
                <a:solidFill>
                  <a:schemeClr val="tx1">
                    <a:lumMod val="65000"/>
                    <a:lumOff val="35000"/>
                  </a:schemeClr>
                </a:solidFill>
              </a:rPr>
              <a:t>Step 33:</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33D40D4-1BEE-DD02-D1ED-0909F9156F41}"/>
              </a:ext>
            </a:extLst>
          </p:cNvPr>
          <p:cNvSpPr txBox="1"/>
          <p:nvPr/>
        </p:nvSpPr>
        <p:spPr>
          <a:xfrm>
            <a:off x="146114" y="1194550"/>
            <a:ext cx="12815741" cy="369332"/>
          </a:xfrm>
          <a:prstGeom prst="rect">
            <a:avLst/>
          </a:prstGeom>
          <a:noFill/>
        </p:spPr>
        <p:txBody>
          <a:bodyPr wrap="square">
            <a:spAutoFit/>
          </a:bodyPr>
          <a:lstStyle/>
          <a:p>
            <a:r>
              <a:rPr lang="en-IN" dirty="0" err="1"/>
              <a:t>UserInterface.CUSTOMER_DELETED</a:t>
            </a:r>
            <a:r>
              <a:rPr lang="en-IN" dirty="0"/>
              <a:t>=Customer details successfully deleted.</a:t>
            </a:r>
          </a:p>
        </p:txBody>
      </p:sp>
      <p:sp>
        <p:nvSpPr>
          <p:cNvPr id="9" name="TextBox 8">
            <a:extLst>
              <a:ext uri="{FF2B5EF4-FFF2-40B4-BE49-F238E27FC236}">
                <a16:creationId xmlns:a16="http://schemas.microsoft.com/office/drawing/2014/main" id="{B9D2A5D3-6FC5-43C2-A574-C8408BF80167}"/>
              </a:ext>
            </a:extLst>
          </p:cNvPr>
          <p:cNvSpPr txBox="1"/>
          <p:nvPr/>
        </p:nvSpPr>
        <p:spPr>
          <a:xfrm>
            <a:off x="834271" y="1723823"/>
            <a:ext cx="6480928" cy="400110"/>
          </a:xfrm>
          <a:prstGeom prst="rect">
            <a:avLst/>
          </a:prstGeom>
          <a:noFill/>
        </p:spPr>
        <p:txBody>
          <a:bodyPr wrap="square">
            <a:spAutoFit/>
          </a:bodyPr>
          <a:lstStyle/>
          <a:p>
            <a:r>
              <a:rPr lang="en-US" sz="2000" b="1" dirty="0">
                <a:solidFill>
                  <a:schemeClr val="tx1">
                    <a:lumMod val="65000"/>
                    <a:lumOff val="35000"/>
                  </a:schemeClr>
                </a:solidFill>
              </a:rPr>
              <a:t>Step 34:</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12D10A8-262D-FEF3-424A-D295638CF63F}"/>
              </a:ext>
            </a:extLst>
          </p:cNvPr>
          <p:cNvSpPr txBox="1"/>
          <p:nvPr/>
        </p:nvSpPr>
        <p:spPr>
          <a:xfrm>
            <a:off x="263951" y="2283874"/>
            <a:ext cx="11928049" cy="4524315"/>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com.hnd.dto.AddressDTO</a:t>
            </a:r>
            <a:r>
              <a:rPr lang="en-IN" dirty="0"/>
              <a:t>;</a:t>
            </a:r>
          </a:p>
          <a:p>
            <a:r>
              <a:rPr lang="en-IN" dirty="0"/>
              <a:t>import </a:t>
            </a:r>
            <a:r>
              <a:rPr lang="en-IN" dirty="0" err="1"/>
              <a:t>com.hnd.dto.CustomerDTO</a:t>
            </a:r>
            <a:r>
              <a:rPr lang="en-IN" dirty="0"/>
              <a:t>;</a:t>
            </a:r>
          </a:p>
          <a:p>
            <a:r>
              <a:rPr lang="en-IN" dirty="0"/>
              <a:t>import </a:t>
            </a:r>
            <a:r>
              <a:rPr lang="en-IN" dirty="0" err="1"/>
              <a:t>com.hnd.service.CustomerService</a:t>
            </a:r>
            <a:r>
              <a:rPr lang="en-IN" dirty="0"/>
              <a:t>;</a:t>
            </a:r>
          </a:p>
          <a:p>
            <a:r>
              <a:rPr lang="en-IN" dirty="0"/>
              <a:t>@SpringBootApplication</a:t>
            </a:r>
          </a:p>
          <a:p>
            <a:r>
              <a:rPr lang="en-IN" dirty="0"/>
              <a:t>public class </a:t>
            </a:r>
            <a:r>
              <a:rPr lang="en-IN" dirty="0" err="1"/>
              <a:t>DemoOneToOneApplication</a:t>
            </a:r>
            <a:r>
              <a:rPr lang="en-IN" dirty="0"/>
              <a:t> implements </a:t>
            </a:r>
            <a:r>
              <a:rPr lang="en-IN" dirty="0" err="1"/>
              <a:t>CommandLineRunner</a:t>
            </a:r>
            <a:r>
              <a:rPr lang="en-IN" dirty="0"/>
              <a:t> {</a:t>
            </a:r>
          </a:p>
          <a:p>
            <a:r>
              <a:rPr lang="en-IN" dirty="0"/>
              <a:t>	</a:t>
            </a:r>
          </a:p>
          <a:p>
            <a:r>
              <a:rPr lang="en-IN" dirty="0"/>
              <a:t>	</a:t>
            </a:r>
          </a:p>
        </p:txBody>
      </p:sp>
    </p:spTree>
    <p:extLst>
      <p:ext uri="{BB962C8B-B14F-4D97-AF65-F5344CB8AC3E}">
        <p14:creationId xmlns:p14="http://schemas.microsoft.com/office/powerpoint/2010/main" val="3139097311"/>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5D924B-7C01-3E97-86B1-CB0EE55E4C7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123490-7B75-B6F4-7ABA-23A48949CA0F}"/>
              </a:ext>
            </a:extLst>
          </p:cNvPr>
          <p:cNvSpPr>
            <a:spLocks noGrp="1"/>
          </p:cNvSpPr>
          <p:nvPr>
            <p:ph type="sldNum" sz="quarter" idx="12"/>
          </p:nvPr>
        </p:nvSpPr>
        <p:spPr/>
        <p:txBody>
          <a:bodyPr/>
          <a:lstStyle/>
          <a:p>
            <a:fld id="{4A777409-9C5A-4B07-8E32-19F22F7D558C}" type="slidenum">
              <a:rPr lang="en-IN" smtClean="0"/>
              <a:t>347</a:t>
            </a:fld>
            <a:endParaRPr lang="en-IN" dirty="0"/>
          </a:p>
        </p:txBody>
      </p:sp>
      <p:sp>
        <p:nvSpPr>
          <p:cNvPr id="5" name="TextBox 4">
            <a:extLst>
              <a:ext uri="{FF2B5EF4-FFF2-40B4-BE49-F238E27FC236}">
                <a16:creationId xmlns:a16="http://schemas.microsoft.com/office/drawing/2014/main" id="{57B3C8E8-2933-76D5-7E3D-A3BB6ACB573D}"/>
              </a:ext>
            </a:extLst>
          </p:cNvPr>
          <p:cNvSpPr txBox="1"/>
          <p:nvPr/>
        </p:nvSpPr>
        <p:spPr>
          <a:xfrm>
            <a:off x="121764" y="869911"/>
            <a:ext cx="12192000" cy="5078313"/>
          </a:xfrm>
          <a:prstGeom prst="rect">
            <a:avLst/>
          </a:prstGeom>
          <a:noFill/>
        </p:spPr>
        <p:txBody>
          <a:bodyPr wrap="square">
            <a:spAutoFit/>
          </a:bodyPr>
          <a:lstStyle/>
          <a:p>
            <a:r>
              <a:rPr lang="en-IN" dirty="0"/>
              <a:t>public static final Log LOGGER = </a:t>
            </a:r>
            <a:r>
              <a:rPr lang="en-IN" dirty="0" err="1"/>
              <a:t>LogFactory.getLog</a:t>
            </a:r>
            <a:r>
              <a:rPr lang="en-IN" dirty="0"/>
              <a:t>(</a:t>
            </a:r>
            <a:r>
              <a:rPr lang="en-IN" dirty="0" err="1"/>
              <a:t>DemoOneToOneApplication.class</a:t>
            </a:r>
            <a:r>
              <a:rPr lang="en-IN" dirty="0"/>
              <a:t>);</a:t>
            </a:r>
          </a:p>
          <a:p>
            <a:r>
              <a:rPr lang="en-IN" dirty="0"/>
              <a:t>	@Autowired</a:t>
            </a:r>
          </a:p>
          <a:p>
            <a:r>
              <a:rPr lang="en-IN" dirty="0"/>
              <a:t>	</a:t>
            </a:r>
            <a:r>
              <a:rPr lang="en-IN" dirty="0" err="1"/>
              <a:t>CustomerService</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DemoOneToOneApplication.class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getCustomer</a:t>
            </a:r>
            <a:r>
              <a:rPr lang="en-IN" dirty="0"/>
              <a:t>();</a:t>
            </a:r>
          </a:p>
          <a:p>
            <a:r>
              <a:rPr lang="en-IN" dirty="0"/>
              <a:t>		 //</a:t>
            </a:r>
            <a:r>
              <a:rPr lang="en-IN" dirty="0" err="1"/>
              <a:t>addCustomer</a:t>
            </a:r>
            <a:r>
              <a:rPr lang="en-IN" dirty="0"/>
              <a:t>();</a:t>
            </a:r>
          </a:p>
          <a:p>
            <a:r>
              <a:rPr lang="en-IN" dirty="0"/>
              <a:t>		 //</a:t>
            </a:r>
            <a:r>
              <a:rPr lang="en-IN" dirty="0" err="1"/>
              <a:t>updateAddress</a:t>
            </a:r>
            <a:r>
              <a:rPr lang="en-IN" dirty="0"/>
              <a:t>();</a:t>
            </a:r>
          </a:p>
          <a:p>
            <a:r>
              <a:rPr lang="en-IN" dirty="0"/>
              <a:t>		 //</a:t>
            </a:r>
            <a:r>
              <a:rPr lang="en-IN" dirty="0" err="1"/>
              <a:t>deleteCustomer</a:t>
            </a:r>
            <a:r>
              <a:rPr lang="en-IN" dirty="0"/>
              <a:t>();</a:t>
            </a:r>
          </a:p>
          <a:p>
            <a:r>
              <a:rPr lang="en-IN" dirty="0"/>
              <a:t>         </a:t>
            </a:r>
            <a:r>
              <a:rPr lang="en-IN" dirty="0" err="1"/>
              <a:t>deleteCustomerOnly</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2684205156"/>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4BF9F8-7507-DCAC-85AE-D4594A2AE5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A1CC69F-DF67-D00C-89BD-464EF6EAB342}"/>
              </a:ext>
            </a:extLst>
          </p:cNvPr>
          <p:cNvSpPr>
            <a:spLocks noGrp="1"/>
          </p:cNvSpPr>
          <p:nvPr>
            <p:ph type="sldNum" sz="quarter" idx="12"/>
          </p:nvPr>
        </p:nvSpPr>
        <p:spPr/>
        <p:txBody>
          <a:bodyPr/>
          <a:lstStyle/>
          <a:p>
            <a:fld id="{4A777409-9C5A-4B07-8E32-19F22F7D558C}" type="slidenum">
              <a:rPr lang="en-IN" smtClean="0"/>
              <a:t>348</a:t>
            </a:fld>
            <a:endParaRPr lang="en-IN" dirty="0"/>
          </a:p>
        </p:txBody>
      </p:sp>
      <p:sp>
        <p:nvSpPr>
          <p:cNvPr id="5" name="TextBox 4">
            <a:extLst>
              <a:ext uri="{FF2B5EF4-FFF2-40B4-BE49-F238E27FC236}">
                <a16:creationId xmlns:a16="http://schemas.microsoft.com/office/drawing/2014/main" id="{E72A3541-BCEF-68EC-CF3D-76273D6FB7ED}"/>
              </a:ext>
            </a:extLst>
          </p:cNvPr>
          <p:cNvSpPr txBox="1"/>
          <p:nvPr/>
        </p:nvSpPr>
        <p:spPr>
          <a:xfrm>
            <a:off x="103695" y="887275"/>
            <a:ext cx="12088305" cy="5909310"/>
          </a:xfrm>
          <a:prstGeom prst="rect">
            <a:avLst/>
          </a:prstGeom>
          <a:noFill/>
        </p:spPr>
        <p:txBody>
          <a:bodyPr wrap="square">
            <a:spAutoFit/>
          </a:bodyPr>
          <a:lstStyle/>
          <a:p>
            <a:r>
              <a:rPr lang="en-IN" dirty="0"/>
              <a:t>public void </a:t>
            </a:r>
            <a:r>
              <a:rPr lang="en-IN" dirty="0" err="1"/>
              <a:t>getCustomer</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(1234);</a:t>
            </a:r>
          </a:p>
          <a:p>
            <a:r>
              <a:rPr lang="en-IN" dirty="0"/>
              <a:t>			LOGGER.info(</a:t>
            </a:r>
            <a:r>
              <a:rPr lang="en-IN" dirty="0" err="1"/>
              <a:t>customerDTO</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 "Some exception occurred. Please check log file for more details!!");</a:t>
            </a:r>
          </a:p>
          <a:p>
            <a:r>
              <a:rPr lang="en-IN" dirty="0"/>
              <a:t>			LOGGER.info(message);</a:t>
            </a:r>
          </a:p>
          <a:p>
            <a:r>
              <a:rPr lang="en-IN" dirty="0"/>
              <a:t>		}</a:t>
            </a:r>
          </a:p>
          <a:p>
            <a:r>
              <a:rPr lang="en-IN" dirty="0"/>
              <a:t>	}</a:t>
            </a:r>
          </a:p>
          <a:p>
            <a:r>
              <a:rPr lang="en-IN" dirty="0"/>
              <a:t>	public void </a:t>
            </a:r>
            <a:r>
              <a:rPr lang="en-IN" dirty="0" err="1"/>
              <a:t>addCustomer</a:t>
            </a:r>
            <a:r>
              <a:rPr lang="en-IN" dirty="0"/>
              <a:t>() {</a:t>
            </a:r>
          </a:p>
          <a:p>
            <a:r>
              <a:rPr lang="en-IN" dirty="0"/>
              <a:t>		try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customerDTO.setName</a:t>
            </a:r>
            <a:r>
              <a:rPr lang="en-IN" dirty="0"/>
              <a:t>("Ron");</a:t>
            </a:r>
          </a:p>
          <a:p>
            <a:r>
              <a:rPr lang="en-IN" dirty="0"/>
              <a:t>			</a:t>
            </a:r>
            <a:r>
              <a:rPr lang="en-IN" dirty="0" err="1"/>
              <a:t>customerDTO.setEmailId</a:t>
            </a:r>
            <a:r>
              <a:rPr lang="en-IN" dirty="0"/>
              <a:t>("ron@hnd.com");</a:t>
            </a:r>
          </a:p>
          <a:p>
            <a:r>
              <a:rPr lang="en-IN" dirty="0"/>
              <a:t>			</a:t>
            </a:r>
            <a:r>
              <a:rPr lang="en-IN" dirty="0" err="1"/>
              <a:t>customerDTO.setDateOfBirth</a:t>
            </a:r>
            <a:r>
              <a:rPr lang="en-IN" dirty="0"/>
              <a:t>(</a:t>
            </a:r>
            <a:r>
              <a:rPr lang="en-IN" dirty="0" err="1"/>
              <a:t>LocalDate.of</a:t>
            </a:r>
            <a:r>
              <a:rPr lang="en-IN" dirty="0"/>
              <a:t>(1993, 03, 24));</a:t>
            </a:r>
          </a:p>
          <a:p>
            <a:r>
              <a:rPr lang="en-IN" dirty="0"/>
              <a:t>			</a:t>
            </a:r>
            <a:r>
              <a:rPr lang="en-IN" dirty="0" err="1"/>
              <a:t>AddressDTO</a:t>
            </a:r>
            <a:r>
              <a:rPr lang="en-IN" dirty="0"/>
              <a:t> </a:t>
            </a:r>
            <a:r>
              <a:rPr lang="en-IN" dirty="0" err="1"/>
              <a:t>addressDTO</a:t>
            </a:r>
            <a:r>
              <a:rPr lang="en-IN" dirty="0"/>
              <a:t> = new </a:t>
            </a:r>
            <a:r>
              <a:rPr lang="en-IN" dirty="0" err="1"/>
              <a:t>AddressDTO</a:t>
            </a:r>
            <a:r>
              <a:rPr lang="en-IN" dirty="0"/>
              <a:t>();</a:t>
            </a:r>
          </a:p>
          <a:p>
            <a:r>
              <a:rPr lang="en-IN" dirty="0"/>
              <a:t>			</a:t>
            </a:r>
            <a:r>
              <a:rPr lang="en-IN" dirty="0" err="1"/>
              <a:t>addressDTO.setAddressId</a:t>
            </a:r>
            <a:r>
              <a:rPr lang="en-IN" dirty="0"/>
              <a:t>(103L);</a:t>
            </a:r>
          </a:p>
          <a:p>
            <a:r>
              <a:rPr lang="en-IN" dirty="0"/>
              <a:t>			</a:t>
            </a:r>
            <a:r>
              <a:rPr lang="en-IN" dirty="0" err="1"/>
              <a:t>addressDTO.setCity</a:t>
            </a:r>
            <a:r>
              <a:rPr lang="en-IN" dirty="0"/>
              <a:t>("Albany");</a:t>
            </a:r>
          </a:p>
          <a:p>
            <a:r>
              <a:rPr lang="en-IN" dirty="0"/>
              <a:t>			</a:t>
            </a:r>
            <a:r>
              <a:rPr lang="en-IN" dirty="0" err="1"/>
              <a:t>addressDTO.setStreet</a:t>
            </a:r>
            <a:r>
              <a:rPr lang="en-IN" dirty="0"/>
              <a:t>("93 Taylor Road");</a:t>
            </a:r>
          </a:p>
          <a:p>
            <a:r>
              <a:rPr lang="en-IN" dirty="0"/>
              <a:t>			</a:t>
            </a:r>
          </a:p>
        </p:txBody>
      </p:sp>
    </p:spTree>
    <p:extLst>
      <p:ext uri="{BB962C8B-B14F-4D97-AF65-F5344CB8AC3E}">
        <p14:creationId xmlns:p14="http://schemas.microsoft.com/office/powerpoint/2010/main" val="3175927806"/>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BFB3E1-563B-2931-A4E7-97A4FC3753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F39FA4C-5BC3-BB3A-1E44-64B53B95AAED}"/>
              </a:ext>
            </a:extLst>
          </p:cNvPr>
          <p:cNvSpPr>
            <a:spLocks noGrp="1"/>
          </p:cNvSpPr>
          <p:nvPr>
            <p:ph type="sldNum" sz="quarter" idx="12"/>
          </p:nvPr>
        </p:nvSpPr>
        <p:spPr/>
        <p:txBody>
          <a:bodyPr/>
          <a:lstStyle/>
          <a:p>
            <a:fld id="{4A777409-9C5A-4B07-8E32-19F22F7D558C}" type="slidenum">
              <a:rPr lang="en-IN" smtClean="0"/>
              <a:t>349</a:t>
            </a:fld>
            <a:endParaRPr lang="en-IN" dirty="0"/>
          </a:p>
        </p:txBody>
      </p:sp>
      <p:sp>
        <p:nvSpPr>
          <p:cNvPr id="5" name="TextBox 4">
            <a:extLst>
              <a:ext uri="{FF2B5EF4-FFF2-40B4-BE49-F238E27FC236}">
                <a16:creationId xmlns:a16="http://schemas.microsoft.com/office/drawing/2014/main" id="{12683498-4945-9281-10FE-FD31AD83DE52}"/>
              </a:ext>
            </a:extLst>
          </p:cNvPr>
          <p:cNvSpPr txBox="1"/>
          <p:nvPr/>
        </p:nvSpPr>
        <p:spPr>
          <a:xfrm>
            <a:off x="179109" y="793671"/>
            <a:ext cx="11623249" cy="6463308"/>
          </a:xfrm>
          <a:prstGeom prst="rect">
            <a:avLst/>
          </a:prstGeom>
          <a:noFill/>
        </p:spPr>
        <p:txBody>
          <a:bodyPr wrap="square">
            <a:spAutoFit/>
          </a:bodyPr>
          <a:lstStyle/>
          <a:p>
            <a:r>
              <a:rPr lang="en-IN" dirty="0" err="1"/>
              <a:t>customerDTO.setAddress</a:t>
            </a:r>
            <a:r>
              <a:rPr lang="en-IN" dirty="0"/>
              <a:t>(</a:t>
            </a:r>
            <a:r>
              <a:rPr lang="en-IN" dirty="0" err="1"/>
              <a:t>addressDTO</a:t>
            </a:r>
            <a:r>
              <a:rPr lang="en-IN" dirty="0"/>
              <a:t>);</a:t>
            </a:r>
          </a:p>
          <a:p>
            <a:r>
              <a:rPr lang="en-IN" dirty="0"/>
              <a:t>			Integer </a:t>
            </a:r>
            <a:r>
              <a:rPr lang="en-IN" dirty="0" err="1"/>
              <a:t>customerId</a:t>
            </a:r>
            <a:r>
              <a:rPr lang="en-IN" dirty="0"/>
              <a:t> = </a:t>
            </a:r>
            <a:r>
              <a:rPr lang="en-IN" dirty="0" err="1"/>
              <a:t>customerService.addCustomer</a:t>
            </a:r>
            <a:r>
              <a:rPr lang="en-IN" dirty="0"/>
              <a:t>(</a:t>
            </a:r>
            <a:r>
              <a:rPr lang="en-IN" dirty="0" err="1"/>
              <a:t>customerDTO</a:t>
            </a:r>
            <a:r>
              <a:rPr lang="en-IN" dirty="0"/>
              <a:t>);</a:t>
            </a:r>
          </a:p>
          <a:p>
            <a:r>
              <a:rPr lang="en-IN" dirty="0"/>
              <a:t>			LOGGER.info("\n" + </a:t>
            </a:r>
            <a:r>
              <a:rPr lang="en-IN" dirty="0" err="1"/>
              <a:t>environment.getProperty</a:t>
            </a:r>
            <a:r>
              <a:rPr lang="en-IN" dirty="0"/>
              <a:t>("</a:t>
            </a:r>
            <a:r>
              <a:rPr lang="en-IN" dirty="0" err="1"/>
              <a:t>UserInterface.CUSTOMER_ADDED</a:t>
            </a:r>
            <a:r>
              <a:rPr lang="en-IN" dirty="0"/>
              <a:t>") + </a:t>
            </a:r>
            <a:r>
              <a:rPr lang="en-IN" dirty="0" err="1"/>
              <a:t>customerId</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 "Some exception occurred. Please check log file for more details!!");</a:t>
            </a:r>
          </a:p>
          <a:p>
            <a:r>
              <a:rPr lang="en-IN" dirty="0"/>
              <a:t>			LOGGER.info(message);</a:t>
            </a:r>
          </a:p>
          <a:p>
            <a:r>
              <a:rPr lang="en-IN" dirty="0"/>
              <a:t>		}</a:t>
            </a:r>
          </a:p>
          <a:p>
            <a:r>
              <a:rPr lang="en-IN" dirty="0"/>
              <a:t>	}</a:t>
            </a:r>
          </a:p>
          <a:p>
            <a:r>
              <a:rPr lang="en-IN" dirty="0"/>
              <a:t>	public void </a:t>
            </a:r>
            <a:r>
              <a:rPr lang="en-IN" dirty="0" err="1"/>
              <a:t>updateAddress</a:t>
            </a:r>
            <a:r>
              <a:rPr lang="en-IN" dirty="0"/>
              <a:t>() {</a:t>
            </a:r>
          </a:p>
          <a:p>
            <a:r>
              <a:rPr lang="en-IN" dirty="0"/>
              <a:t>		try {</a:t>
            </a:r>
          </a:p>
          <a:p>
            <a:r>
              <a:rPr lang="en-IN" dirty="0"/>
              <a:t>			</a:t>
            </a:r>
            <a:r>
              <a:rPr lang="en-IN" dirty="0" err="1"/>
              <a:t>AddressDTO</a:t>
            </a:r>
            <a:r>
              <a:rPr lang="en-IN" dirty="0"/>
              <a:t> </a:t>
            </a:r>
            <a:r>
              <a:rPr lang="en-IN" dirty="0" err="1"/>
              <a:t>addressDTO</a:t>
            </a:r>
            <a:r>
              <a:rPr lang="en-IN" dirty="0"/>
              <a:t> = new </a:t>
            </a:r>
            <a:r>
              <a:rPr lang="en-IN" dirty="0" err="1"/>
              <a:t>AddressDTO</a:t>
            </a:r>
            <a:r>
              <a:rPr lang="en-IN" dirty="0"/>
              <a:t>();</a:t>
            </a:r>
          </a:p>
          <a:p>
            <a:r>
              <a:rPr lang="en-IN" dirty="0"/>
              <a:t>			</a:t>
            </a:r>
            <a:r>
              <a:rPr lang="en-IN" dirty="0" err="1"/>
              <a:t>addressDTO.setCity</a:t>
            </a:r>
            <a:r>
              <a:rPr lang="en-IN" dirty="0"/>
              <a:t>("Rochester");</a:t>
            </a:r>
          </a:p>
          <a:p>
            <a:r>
              <a:rPr lang="en-IN" dirty="0"/>
              <a:t>			</a:t>
            </a:r>
            <a:r>
              <a:rPr lang="en-IN" dirty="0" err="1"/>
              <a:t>addressDTO.setStreet</a:t>
            </a:r>
            <a:r>
              <a:rPr lang="en-IN" dirty="0"/>
              <a:t>("12 Tim Street");</a:t>
            </a:r>
          </a:p>
          <a:p>
            <a:r>
              <a:rPr lang="en-IN" dirty="0"/>
              <a:t>			</a:t>
            </a:r>
            <a:r>
              <a:rPr lang="en-IN" dirty="0" err="1"/>
              <a:t>customerService.updateAddress</a:t>
            </a:r>
            <a:r>
              <a:rPr lang="en-IN" dirty="0"/>
              <a:t>(1234, </a:t>
            </a:r>
            <a:r>
              <a:rPr lang="en-IN" dirty="0" err="1"/>
              <a:t>addressDTO</a:t>
            </a:r>
            <a:r>
              <a:rPr lang="en-IN" dirty="0"/>
              <a:t>);</a:t>
            </a:r>
          </a:p>
          <a:p>
            <a:r>
              <a:rPr lang="en-IN" dirty="0"/>
              <a:t>			LOGGER.info("\n" + </a:t>
            </a:r>
            <a:r>
              <a:rPr lang="en-IN" dirty="0" err="1"/>
              <a:t>environment.getProperty</a:t>
            </a:r>
            <a:r>
              <a:rPr lang="en-IN" dirty="0"/>
              <a:t>("</a:t>
            </a:r>
            <a:r>
              <a:rPr lang="en-IN" dirty="0" err="1"/>
              <a:t>UserInterface.CUSTOMER_UPDATED</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 "Some exception occurred. Please check log file for more details!!");</a:t>
            </a:r>
          </a:p>
          <a:p>
            <a:r>
              <a:rPr lang="en-IN" dirty="0"/>
              <a:t>			LOGGER.info(message);</a:t>
            </a:r>
          </a:p>
          <a:p>
            <a:r>
              <a:rPr lang="en-IN" dirty="0"/>
              <a:t>		}</a:t>
            </a:r>
          </a:p>
          <a:p>
            <a:r>
              <a:rPr lang="en-IN" dirty="0"/>
              <a:t>	</a:t>
            </a:r>
          </a:p>
        </p:txBody>
      </p:sp>
    </p:spTree>
    <p:extLst>
      <p:ext uri="{BB962C8B-B14F-4D97-AF65-F5344CB8AC3E}">
        <p14:creationId xmlns:p14="http://schemas.microsoft.com/office/powerpoint/2010/main" val="1250549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9D8F27-B06B-5DDA-C23C-EF744EB8EC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1CB82B-EED7-151B-AF59-24AE6A4E56E6}"/>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CB684EC1-8F0F-CE89-41B1-27ECC4C2DD2A}"/>
              </a:ext>
            </a:extLst>
          </p:cNvPr>
          <p:cNvSpPr txBox="1"/>
          <p:nvPr/>
        </p:nvSpPr>
        <p:spPr>
          <a:xfrm>
            <a:off x="909685" y="559332"/>
            <a:ext cx="9818017" cy="1200329"/>
          </a:xfrm>
          <a:prstGeom prst="rect">
            <a:avLst/>
          </a:prstGeom>
          <a:noFill/>
        </p:spPr>
        <p:txBody>
          <a:bodyPr wrap="square">
            <a:spAutoFit/>
          </a:bodyPr>
          <a:lstStyle/>
          <a:p>
            <a:r>
              <a:rPr lang="en-IN" dirty="0"/>
              <a:t>package </a:t>
            </a:r>
            <a:r>
              <a:rPr lang="en-IN" dirty="0" err="1"/>
              <a:t>com.hnd.dto</a:t>
            </a:r>
            <a:r>
              <a:rPr lang="en-IN" dirty="0"/>
              <a:t>;</a:t>
            </a:r>
          </a:p>
          <a:p>
            <a:r>
              <a:rPr lang="en-IN" dirty="0"/>
              <a:t>public </a:t>
            </a:r>
            <a:r>
              <a:rPr lang="en-IN" dirty="0" err="1"/>
              <a:t>enum</a:t>
            </a:r>
            <a:r>
              <a:rPr lang="en-IN" dirty="0"/>
              <a:t> </a:t>
            </a:r>
            <a:r>
              <a:rPr lang="en-IN" dirty="0" err="1"/>
              <a:t>CustomerType</a:t>
            </a:r>
            <a:r>
              <a:rPr lang="en-IN" dirty="0"/>
              <a:t> {</a:t>
            </a:r>
          </a:p>
          <a:p>
            <a:r>
              <a:rPr lang="en-IN" dirty="0"/>
              <a:t>	SILVER, GOLD, PLATINUM;</a:t>
            </a:r>
          </a:p>
          <a:p>
            <a:r>
              <a:rPr lang="en-IN" dirty="0"/>
              <a:t>}</a:t>
            </a:r>
          </a:p>
        </p:txBody>
      </p:sp>
      <p:sp>
        <p:nvSpPr>
          <p:cNvPr id="7" name="TextBox 6">
            <a:extLst>
              <a:ext uri="{FF2B5EF4-FFF2-40B4-BE49-F238E27FC236}">
                <a16:creationId xmlns:a16="http://schemas.microsoft.com/office/drawing/2014/main" id="{EA9B9DA2-243C-F75D-CE6D-D42D30CCDE02}"/>
              </a:ext>
            </a:extLst>
          </p:cNvPr>
          <p:cNvSpPr txBox="1"/>
          <p:nvPr/>
        </p:nvSpPr>
        <p:spPr>
          <a:xfrm>
            <a:off x="212103" y="2090096"/>
            <a:ext cx="11712804"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76D2B05-7901-1D6A-F992-20BE118F5C04}"/>
              </a:ext>
            </a:extLst>
          </p:cNvPr>
          <p:cNvSpPr txBox="1"/>
          <p:nvPr/>
        </p:nvSpPr>
        <p:spPr>
          <a:xfrm>
            <a:off x="212103" y="2820641"/>
            <a:ext cx="11538408" cy="3416320"/>
          </a:xfrm>
          <a:prstGeom prst="rect">
            <a:avLst/>
          </a:prstGeom>
          <a:noFill/>
        </p:spPr>
        <p:txBody>
          <a:bodyPr wrap="square">
            <a:spAutoFit/>
          </a:bodyPr>
          <a:lstStyle/>
          <a:p>
            <a:r>
              <a:rPr lang="en-IN" dirty="0"/>
              <a:t>package </a:t>
            </a:r>
            <a:r>
              <a:rPr lang="en-IN" dirty="0" err="1"/>
              <a:t>com.hnd.dto</a:t>
            </a:r>
            <a:r>
              <a:rPr lang="en-IN" dirty="0"/>
              <a:t>;</a:t>
            </a:r>
          </a:p>
          <a:p>
            <a:r>
              <a:rPr lang="en-IN" dirty="0"/>
              <a:t>import </a:t>
            </a:r>
            <a:r>
              <a:rPr lang="en-IN" dirty="0" err="1"/>
              <a:t>java.time.LocalDate</a:t>
            </a:r>
            <a:r>
              <a:rPr lang="en-IN" dirty="0"/>
              <a:t>;</a:t>
            </a:r>
          </a:p>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a:t>
            </a:r>
            <a:r>
              <a:rPr lang="en-IN" dirty="0" err="1"/>
              <a:t>CustomerType</a:t>
            </a:r>
            <a:r>
              <a:rPr lang="en-IN" dirty="0"/>
              <a:t> </a:t>
            </a:r>
            <a:r>
              <a:rPr lang="en-IN" dirty="0" err="1"/>
              <a:t>customerType</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a:t>
            </a:r>
          </a:p>
        </p:txBody>
      </p:sp>
    </p:spTree>
    <p:extLst>
      <p:ext uri="{BB962C8B-B14F-4D97-AF65-F5344CB8AC3E}">
        <p14:creationId xmlns:p14="http://schemas.microsoft.com/office/powerpoint/2010/main" val="3861271722"/>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BA10FD-AAE8-36BE-5356-C6461727A7C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F95CF1-3F7C-EF48-8DB0-AA300A604F8D}"/>
              </a:ext>
            </a:extLst>
          </p:cNvPr>
          <p:cNvSpPr>
            <a:spLocks noGrp="1"/>
          </p:cNvSpPr>
          <p:nvPr>
            <p:ph type="sldNum" sz="quarter" idx="12"/>
          </p:nvPr>
        </p:nvSpPr>
        <p:spPr/>
        <p:txBody>
          <a:bodyPr/>
          <a:lstStyle/>
          <a:p>
            <a:fld id="{4A777409-9C5A-4B07-8E32-19F22F7D558C}" type="slidenum">
              <a:rPr lang="en-IN" smtClean="0"/>
              <a:t>350</a:t>
            </a:fld>
            <a:endParaRPr lang="en-IN" dirty="0"/>
          </a:p>
        </p:txBody>
      </p:sp>
      <p:sp>
        <p:nvSpPr>
          <p:cNvPr id="5" name="TextBox 4">
            <a:extLst>
              <a:ext uri="{FF2B5EF4-FFF2-40B4-BE49-F238E27FC236}">
                <a16:creationId xmlns:a16="http://schemas.microsoft.com/office/drawing/2014/main" id="{6E953772-F63E-C04A-6EBA-41B7542C41A5}"/>
              </a:ext>
            </a:extLst>
          </p:cNvPr>
          <p:cNvSpPr txBox="1"/>
          <p:nvPr/>
        </p:nvSpPr>
        <p:spPr>
          <a:xfrm>
            <a:off x="273378" y="535166"/>
            <a:ext cx="11984610" cy="6186309"/>
          </a:xfrm>
          <a:prstGeom prst="rect">
            <a:avLst/>
          </a:prstGeom>
          <a:noFill/>
        </p:spPr>
        <p:txBody>
          <a:bodyPr wrap="square">
            <a:spAutoFit/>
          </a:bodyPr>
          <a:lstStyle/>
          <a:p>
            <a:r>
              <a:rPr lang="en-IN" dirty="0"/>
              <a:t>}</a:t>
            </a:r>
          </a:p>
          <a:p>
            <a:r>
              <a:rPr lang="en-IN" dirty="0"/>
              <a:t>	public void </a:t>
            </a:r>
            <a:r>
              <a:rPr lang="en-IN" dirty="0" err="1"/>
              <a:t>deleteCustomer</a:t>
            </a:r>
            <a:r>
              <a:rPr lang="en-IN" dirty="0"/>
              <a:t>() {</a:t>
            </a:r>
          </a:p>
          <a:p>
            <a:r>
              <a:rPr lang="en-IN" dirty="0"/>
              <a:t>		try {</a:t>
            </a:r>
          </a:p>
          <a:p>
            <a:r>
              <a:rPr lang="en-IN" dirty="0"/>
              <a:t>			</a:t>
            </a:r>
            <a:r>
              <a:rPr lang="en-IN" dirty="0" err="1"/>
              <a:t>customerService.deleteCustomer</a:t>
            </a:r>
            <a:r>
              <a:rPr lang="en-IN" dirty="0"/>
              <a:t>(1234);</a:t>
            </a:r>
          </a:p>
          <a:p>
            <a:r>
              <a:rPr lang="en-IN" dirty="0"/>
              <a:t>			LOGGER.info("\n" + </a:t>
            </a:r>
            <a:r>
              <a:rPr lang="en-IN" dirty="0" err="1"/>
              <a:t>environment.getProperty</a:t>
            </a:r>
            <a:r>
              <a:rPr lang="en-IN" dirty="0"/>
              <a:t>("</a:t>
            </a:r>
            <a:r>
              <a:rPr lang="en-IN" dirty="0" err="1"/>
              <a:t>UserInterface.CUSTOMER_ADDRESS_DELETED</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 "Some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deleteCustomerOnly</a:t>
            </a:r>
            <a:r>
              <a:rPr lang="en-IN" dirty="0"/>
              <a:t>() {</a:t>
            </a:r>
          </a:p>
          <a:p>
            <a:r>
              <a:rPr lang="en-IN" dirty="0"/>
              <a:t>		try {</a:t>
            </a:r>
          </a:p>
          <a:p>
            <a:r>
              <a:rPr lang="en-IN" dirty="0"/>
              <a:t>			</a:t>
            </a:r>
            <a:r>
              <a:rPr lang="en-IN" dirty="0" err="1"/>
              <a:t>customerService.deleteCustomerOnly</a:t>
            </a:r>
            <a:r>
              <a:rPr lang="en-IN" dirty="0"/>
              <a:t>(1235);</a:t>
            </a:r>
          </a:p>
          <a:p>
            <a:r>
              <a:rPr lang="en-IN" dirty="0"/>
              <a:t>			LOGGER.info("\n" + </a:t>
            </a:r>
            <a:r>
              <a:rPr lang="en-IN" dirty="0" err="1"/>
              <a:t>environment.getProperty</a:t>
            </a:r>
            <a:r>
              <a:rPr lang="en-IN" dirty="0"/>
              <a:t>("</a:t>
            </a:r>
            <a:r>
              <a:rPr lang="en-IN" dirty="0" err="1"/>
              <a:t>UserInterface.CUSTOMER_DELETED</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a:t>
            </a:r>
          </a:p>
          <a:p>
            <a:r>
              <a:rPr lang="en-IN" dirty="0"/>
              <a:t>					"Some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Tree>
    <p:extLst>
      <p:ext uri="{BB962C8B-B14F-4D97-AF65-F5344CB8AC3E}">
        <p14:creationId xmlns:p14="http://schemas.microsoft.com/office/powerpoint/2010/main" val="2195296936"/>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18180F-C855-1ADA-DDDE-70733B49E4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02E1D2-BA35-4A24-3CE6-B1836E34D7C2}"/>
              </a:ext>
            </a:extLst>
          </p:cNvPr>
          <p:cNvSpPr>
            <a:spLocks noGrp="1"/>
          </p:cNvSpPr>
          <p:nvPr>
            <p:ph type="sldNum" sz="quarter" idx="12"/>
          </p:nvPr>
        </p:nvSpPr>
        <p:spPr/>
        <p:txBody>
          <a:bodyPr/>
          <a:lstStyle/>
          <a:p>
            <a:fld id="{4A777409-9C5A-4B07-8E32-19F22F7D558C}" type="slidenum">
              <a:rPr lang="en-IN" smtClean="0"/>
              <a:t>351</a:t>
            </a:fld>
            <a:endParaRPr lang="en-IN" dirty="0"/>
          </a:p>
        </p:txBody>
      </p:sp>
      <p:sp>
        <p:nvSpPr>
          <p:cNvPr id="5" name="TextBox 4">
            <a:extLst>
              <a:ext uri="{FF2B5EF4-FFF2-40B4-BE49-F238E27FC236}">
                <a16:creationId xmlns:a16="http://schemas.microsoft.com/office/drawing/2014/main" id="{559CFA71-1066-95AB-9048-679B65E39128}"/>
              </a:ext>
            </a:extLst>
          </p:cNvPr>
          <p:cNvSpPr txBox="1"/>
          <p:nvPr/>
        </p:nvSpPr>
        <p:spPr>
          <a:xfrm>
            <a:off x="268664" y="999489"/>
            <a:ext cx="10873818" cy="707886"/>
          </a:xfrm>
          <a:prstGeom prst="rect">
            <a:avLst/>
          </a:prstGeom>
          <a:noFill/>
        </p:spPr>
        <p:txBody>
          <a:bodyPr wrap="square">
            <a:spAutoFit/>
          </a:bodyPr>
          <a:lstStyle/>
          <a:p>
            <a:r>
              <a:rPr lang="en-US" sz="2000" b="1" dirty="0">
                <a:solidFill>
                  <a:schemeClr val="tx1">
                    <a:lumMod val="65000"/>
                    <a:lumOff val="35000"/>
                  </a:schemeClr>
                </a:solidFill>
                <a:effectLst/>
              </a:rPr>
              <a:t>Step 35: Execute the application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After executing your application, you should get the following output:</a:t>
            </a:r>
          </a:p>
        </p:txBody>
      </p:sp>
      <p:pic>
        <p:nvPicPr>
          <p:cNvPr id="7" name="Picture 6">
            <a:extLst>
              <a:ext uri="{FF2B5EF4-FFF2-40B4-BE49-F238E27FC236}">
                <a16:creationId xmlns:a16="http://schemas.microsoft.com/office/drawing/2014/main" id="{07A7A43F-6F81-F7CF-2ADF-9039C8A429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346" y="2019103"/>
            <a:ext cx="8630854" cy="2015569"/>
          </a:xfrm>
          <a:prstGeom prst="rect">
            <a:avLst/>
          </a:prstGeom>
        </p:spPr>
      </p:pic>
    </p:spTree>
    <p:extLst>
      <p:ext uri="{BB962C8B-B14F-4D97-AF65-F5344CB8AC3E}">
        <p14:creationId xmlns:p14="http://schemas.microsoft.com/office/powerpoint/2010/main" val="878151922"/>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4DC443-E191-7533-DEAE-4563AD162E7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9934B4-E03A-712C-9471-7EC97B2B93CD}"/>
              </a:ext>
            </a:extLst>
          </p:cNvPr>
          <p:cNvSpPr>
            <a:spLocks noGrp="1"/>
          </p:cNvSpPr>
          <p:nvPr>
            <p:ph type="sldNum" sz="quarter" idx="12"/>
          </p:nvPr>
        </p:nvSpPr>
        <p:spPr/>
        <p:txBody>
          <a:bodyPr/>
          <a:lstStyle/>
          <a:p>
            <a:fld id="{4A777409-9C5A-4B07-8E32-19F22F7D558C}" type="slidenum">
              <a:rPr lang="en-IN" smtClean="0"/>
              <a:t>352</a:t>
            </a:fld>
            <a:endParaRPr lang="en-IN" dirty="0"/>
          </a:p>
        </p:txBody>
      </p:sp>
      <p:sp>
        <p:nvSpPr>
          <p:cNvPr id="5" name="TextBox 4">
            <a:extLst>
              <a:ext uri="{FF2B5EF4-FFF2-40B4-BE49-F238E27FC236}">
                <a16:creationId xmlns:a16="http://schemas.microsoft.com/office/drawing/2014/main" id="{95949342-AA8D-C527-2FB0-A9FF494E842F}"/>
              </a:ext>
            </a:extLst>
          </p:cNvPr>
          <p:cNvSpPr txBox="1"/>
          <p:nvPr/>
        </p:nvSpPr>
        <p:spPr>
          <a:xfrm>
            <a:off x="989029" y="560051"/>
            <a:ext cx="6099142" cy="461665"/>
          </a:xfrm>
          <a:prstGeom prst="rect">
            <a:avLst/>
          </a:prstGeom>
          <a:noFill/>
        </p:spPr>
        <p:txBody>
          <a:bodyPr wrap="square">
            <a:spAutoFit/>
          </a:bodyPr>
          <a:lstStyle/>
          <a:p>
            <a:r>
              <a:rPr lang="en-IN" sz="2400" b="1" dirty="0"/>
              <a:t>Implementing Many-To-One Relationship </a:t>
            </a:r>
          </a:p>
        </p:txBody>
      </p:sp>
      <p:sp>
        <p:nvSpPr>
          <p:cNvPr id="7" name="TextBox 6">
            <a:extLst>
              <a:ext uri="{FF2B5EF4-FFF2-40B4-BE49-F238E27FC236}">
                <a16:creationId xmlns:a16="http://schemas.microsoft.com/office/drawing/2014/main" id="{10E31A3E-A7E8-0362-2733-19685175AD7A}"/>
              </a:ext>
            </a:extLst>
          </p:cNvPr>
          <p:cNvSpPr txBox="1"/>
          <p:nvPr/>
        </p:nvSpPr>
        <p:spPr>
          <a:xfrm>
            <a:off x="98980" y="1192393"/>
            <a:ext cx="11552549" cy="1938992"/>
          </a:xfrm>
          <a:prstGeom prst="rect">
            <a:avLst/>
          </a:prstGeom>
          <a:noFill/>
        </p:spPr>
        <p:txBody>
          <a:bodyPr wrap="square">
            <a:spAutoFit/>
          </a:bodyPr>
          <a:lstStyle/>
          <a:p>
            <a:r>
              <a:rPr lang="en-US" sz="2000" dirty="0">
                <a:solidFill>
                  <a:schemeClr val="tx1">
                    <a:lumMod val="65000"/>
                    <a:lumOff val="35000"/>
                  </a:schemeClr>
                </a:solidFill>
                <a:effectLst/>
              </a:rPr>
              <a:t>Consider the following requirement:</a:t>
            </a:r>
          </a:p>
          <a:p>
            <a:r>
              <a:rPr lang="en-US" sz="2000" dirty="0">
                <a:solidFill>
                  <a:schemeClr val="tx1">
                    <a:lumMod val="65000"/>
                    <a:lumOff val="35000"/>
                  </a:schemeClr>
                </a:solidFill>
                <a:effectLst/>
              </a:rPr>
              <a:t>As an admin I should be able to sanction multiple loans to a customer.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see how this requirement can be implemented. A customer can have multiple loans such as car loan, home loan etc. so you can model this as a </a:t>
            </a:r>
            <a:r>
              <a:rPr lang="en-US" sz="2000" b="1" dirty="0">
                <a:solidFill>
                  <a:schemeClr val="tx1">
                    <a:lumMod val="65000"/>
                    <a:lumOff val="35000"/>
                  </a:schemeClr>
                </a:solidFill>
                <a:effectLst/>
              </a:rPr>
              <a:t>many-to-one</a:t>
            </a:r>
            <a:r>
              <a:rPr lang="en-US" sz="2000" dirty="0">
                <a:solidFill>
                  <a:schemeClr val="tx1">
                    <a:lumMod val="65000"/>
                    <a:lumOff val="35000"/>
                  </a:schemeClr>
                </a:solidFill>
                <a:effectLst/>
              </a:rPr>
              <a:t> relationship between Customer and Loan entity classes with Loan as an owner of the relationship. To implement, you can use two tables Customer and Loan. </a:t>
            </a:r>
          </a:p>
        </p:txBody>
      </p:sp>
      <p:sp>
        <p:nvSpPr>
          <p:cNvPr id="11" name="TextBox 10">
            <a:extLst>
              <a:ext uri="{FF2B5EF4-FFF2-40B4-BE49-F238E27FC236}">
                <a16:creationId xmlns:a16="http://schemas.microsoft.com/office/drawing/2014/main" id="{936899E5-0057-7DDB-5732-FC3C0565FD2A}"/>
              </a:ext>
            </a:extLst>
          </p:cNvPr>
          <p:cNvSpPr txBox="1"/>
          <p:nvPr/>
        </p:nvSpPr>
        <p:spPr>
          <a:xfrm>
            <a:off x="98979" y="3266539"/>
            <a:ext cx="11797647" cy="1015663"/>
          </a:xfrm>
          <a:prstGeom prst="rect">
            <a:avLst/>
          </a:prstGeom>
          <a:noFill/>
        </p:spPr>
        <p:txBody>
          <a:bodyPr wrap="square">
            <a:spAutoFit/>
          </a:bodyPr>
          <a:lstStyle/>
          <a:p>
            <a:r>
              <a:rPr lang="en-US" sz="2000" dirty="0">
                <a:solidFill>
                  <a:schemeClr val="tx1">
                    <a:lumMod val="65000"/>
                    <a:lumOff val="35000"/>
                  </a:schemeClr>
                </a:solidFill>
              </a:rPr>
              <a:t>This foreign key column is known as the join column and it can have duplicate values. Now let us see how to implement Customer and Loan entity classes. Let's begin with Customer class which is target side of relationship and is mapped with Customer table as shown below:</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F2A59902-FD65-BAB8-9174-7856E8D3A838}"/>
              </a:ext>
            </a:extLst>
          </p:cNvPr>
          <p:cNvSpPr txBox="1"/>
          <p:nvPr/>
        </p:nvSpPr>
        <p:spPr>
          <a:xfrm>
            <a:off x="98979" y="4130751"/>
            <a:ext cx="11627965" cy="2862322"/>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@Column(name="emailid")</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//getter and setter methods</a:t>
            </a:r>
          </a:p>
          <a:p>
            <a:r>
              <a:rPr lang="en-IN" dirty="0"/>
              <a:t>}</a:t>
            </a:r>
          </a:p>
        </p:txBody>
      </p:sp>
    </p:spTree>
    <p:extLst>
      <p:ext uri="{BB962C8B-B14F-4D97-AF65-F5344CB8AC3E}">
        <p14:creationId xmlns:p14="http://schemas.microsoft.com/office/powerpoint/2010/main" val="3285485037"/>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878C68-3D63-8C6D-FB02-F7652CB5D97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4B94877-310C-6275-E006-2C1E886A8B2A}"/>
              </a:ext>
            </a:extLst>
          </p:cNvPr>
          <p:cNvSpPr>
            <a:spLocks noGrp="1"/>
          </p:cNvSpPr>
          <p:nvPr>
            <p:ph type="sldNum" sz="quarter" idx="12"/>
          </p:nvPr>
        </p:nvSpPr>
        <p:spPr/>
        <p:txBody>
          <a:bodyPr/>
          <a:lstStyle/>
          <a:p>
            <a:fld id="{4A777409-9C5A-4B07-8E32-19F22F7D558C}" type="slidenum">
              <a:rPr lang="en-IN" smtClean="0"/>
              <a:t>353</a:t>
            </a:fld>
            <a:endParaRPr lang="en-IN" dirty="0"/>
          </a:p>
        </p:txBody>
      </p:sp>
      <p:sp>
        <p:nvSpPr>
          <p:cNvPr id="5" name="TextBox 4">
            <a:extLst>
              <a:ext uri="{FF2B5EF4-FFF2-40B4-BE49-F238E27FC236}">
                <a16:creationId xmlns:a16="http://schemas.microsoft.com/office/drawing/2014/main" id="{3443081B-DBDF-E28B-5111-227B21309B0D}"/>
              </a:ext>
            </a:extLst>
          </p:cNvPr>
          <p:cNvSpPr txBox="1"/>
          <p:nvPr/>
        </p:nvSpPr>
        <p:spPr>
          <a:xfrm>
            <a:off x="853125" y="537576"/>
            <a:ext cx="10081967" cy="707886"/>
          </a:xfrm>
          <a:prstGeom prst="rect">
            <a:avLst/>
          </a:prstGeom>
          <a:noFill/>
        </p:spPr>
        <p:txBody>
          <a:bodyPr wrap="square">
            <a:spAutoFit/>
          </a:bodyPr>
          <a:lstStyle/>
          <a:p>
            <a:r>
              <a:rPr lang="en-US" sz="2000" dirty="0">
                <a:solidFill>
                  <a:schemeClr val="tx1">
                    <a:lumMod val="65000"/>
                    <a:lumOff val="35000"/>
                  </a:schemeClr>
                </a:solidFill>
              </a:rPr>
              <a:t>The Loan entity class is the owner's side of relationship and is mapped with Loan table. This has a reference of Customer entity class as shown below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CAFB889-17A8-6C90-5232-6C66F4D18A26}"/>
              </a:ext>
            </a:extLst>
          </p:cNvPr>
          <p:cNvSpPr txBox="1"/>
          <p:nvPr/>
        </p:nvSpPr>
        <p:spPr>
          <a:xfrm>
            <a:off x="400638" y="1439673"/>
            <a:ext cx="11269745" cy="3970318"/>
          </a:xfrm>
          <a:prstGeom prst="rect">
            <a:avLst/>
          </a:prstGeom>
          <a:noFill/>
        </p:spPr>
        <p:txBody>
          <a:bodyPr wrap="square">
            <a:spAutoFit/>
          </a:bodyPr>
          <a:lstStyle/>
          <a:p>
            <a:r>
              <a:rPr lang="en-IN" dirty="0"/>
              <a:t>@Entity</a:t>
            </a:r>
          </a:p>
          <a:p>
            <a:r>
              <a:rPr lang="en-IN" dirty="0"/>
              <a:t>public class Loan{</a:t>
            </a:r>
          </a:p>
          <a:p>
            <a:r>
              <a:rPr lang="en-IN" dirty="0"/>
              <a:t>	@Id</a:t>
            </a:r>
          </a:p>
          <a:p>
            <a:r>
              <a:rPr lang="en-IN" dirty="0"/>
              <a:t>	@GeneratedValue(strategy=GenerationType.IDENTITY)</a:t>
            </a:r>
          </a:p>
          <a:p>
            <a:r>
              <a:rPr lang="en-IN" dirty="0"/>
              <a:t>	private Integer </a:t>
            </a:r>
            <a:r>
              <a:rPr lang="en-IN" dirty="0" err="1"/>
              <a:t>loanId</a:t>
            </a:r>
            <a:r>
              <a:rPr lang="en-IN" dirty="0"/>
              <a:t>;</a:t>
            </a:r>
          </a:p>
          <a:p>
            <a:r>
              <a:rPr lang="en-IN" dirty="0"/>
              <a:t>	private Double amount;</a:t>
            </a:r>
          </a:p>
          <a:p>
            <a:r>
              <a:rPr lang="en-IN" dirty="0"/>
              <a:t>	private </a:t>
            </a:r>
            <a:r>
              <a:rPr lang="en-IN" dirty="0" err="1"/>
              <a:t>LocalDate</a:t>
            </a:r>
            <a:r>
              <a:rPr lang="en-IN" dirty="0"/>
              <a:t> </a:t>
            </a:r>
            <a:r>
              <a:rPr lang="en-IN" dirty="0" err="1"/>
              <a:t>issueDate</a:t>
            </a:r>
            <a:r>
              <a:rPr lang="en-IN" dirty="0"/>
              <a:t>;</a:t>
            </a:r>
          </a:p>
          <a:p>
            <a:r>
              <a:rPr lang="en-IN" dirty="0"/>
              <a:t>	private String status;</a:t>
            </a:r>
          </a:p>
          <a:p>
            <a:r>
              <a:rPr lang="en-IN" dirty="0"/>
              <a:t>	@ManyToOne(cascade=CascadeType.ALL)</a:t>
            </a:r>
          </a:p>
          <a:p>
            <a:r>
              <a:rPr lang="en-IN" dirty="0"/>
              <a:t>	@JoinColumn(name="cust_id")</a:t>
            </a:r>
          </a:p>
          <a:p>
            <a:r>
              <a:rPr lang="en-IN" dirty="0"/>
              <a:t>	private Customer </a:t>
            </a:r>
            <a:r>
              <a:rPr lang="en-IN" dirty="0" err="1"/>
              <a:t>customer</a:t>
            </a:r>
            <a:r>
              <a:rPr lang="en-IN" dirty="0"/>
              <a:t>;</a:t>
            </a:r>
          </a:p>
          <a:p>
            <a:r>
              <a:rPr lang="en-IN" dirty="0"/>
              <a:t>	</a:t>
            </a:r>
          </a:p>
          <a:p>
            <a:r>
              <a:rPr lang="en-IN" dirty="0"/>
              <a:t>    //getter and setter methods</a:t>
            </a:r>
          </a:p>
          <a:p>
            <a:r>
              <a:rPr lang="en-IN" dirty="0"/>
              <a:t>}</a:t>
            </a:r>
          </a:p>
        </p:txBody>
      </p:sp>
    </p:spTree>
    <p:extLst>
      <p:ext uri="{BB962C8B-B14F-4D97-AF65-F5344CB8AC3E}">
        <p14:creationId xmlns:p14="http://schemas.microsoft.com/office/powerpoint/2010/main" val="1386418194"/>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310EFD-F39B-AE05-F68B-98D4D16D84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E5708C3-B4A7-0B72-F3AD-06112A0A8801}"/>
              </a:ext>
            </a:extLst>
          </p:cNvPr>
          <p:cNvSpPr>
            <a:spLocks noGrp="1"/>
          </p:cNvSpPr>
          <p:nvPr>
            <p:ph type="sldNum" sz="quarter" idx="12"/>
          </p:nvPr>
        </p:nvSpPr>
        <p:spPr/>
        <p:txBody>
          <a:bodyPr/>
          <a:lstStyle/>
          <a:p>
            <a:fld id="{4A777409-9C5A-4B07-8E32-19F22F7D558C}" type="slidenum">
              <a:rPr lang="en-IN" smtClean="0"/>
              <a:t>354</a:t>
            </a:fld>
            <a:endParaRPr lang="en-IN" dirty="0"/>
          </a:p>
        </p:txBody>
      </p:sp>
      <p:sp>
        <p:nvSpPr>
          <p:cNvPr id="5" name="TextBox 4">
            <a:extLst>
              <a:ext uri="{FF2B5EF4-FFF2-40B4-BE49-F238E27FC236}">
                <a16:creationId xmlns:a16="http://schemas.microsoft.com/office/drawing/2014/main" id="{1DAF270A-A950-5614-717C-FE1B349FB515}"/>
              </a:ext>
            </a:extLst>
          </p:cNvPr>
          <p:cNvSpPr txBox="1"/>
          <p:nvPr/>
        </p:nvSpPr>
        <p:spPr>
          <a:xfrm>
            <a:off x="150829" y="1074509"/>
            <a:ext cx="11890342" cy="4708981"/>
          </a:xfrm>
          <a:prstGeom prst="rect">
            <a:avLst/>
          </a:prstGeom>
          <a:noFill/>
        </p:spPr>
        <p:txBody>
          <a:bodyPr wrap="square">
            <a:spAutoFit/>
          </a:bodyPr>
          <a:lstStyle/>
          <a:p>
            <a:r>
              <a:rPr lang="en-US" sz="2000" dirty="0">
                <a:solidFill>
                  <a:schemeClr val="tx1">
                    <a:lumMod val="65000"/>
                    <a:lumOff val="35000"/>
                  </a:schemeClr>
                </a:solidFill>
                <a:effectLst/>
              </a:rPr>
              <a:t>In the above code the reference of Customer entity class in annotated with @ManyToOne annotation which declares that there is many-to-one relationship between Customer and Loan. The @JoinColumn annotation is used to define the name of the foreign key column in the Customer table that links the customer to the card. Now let us understand these annotations in detail:</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@ManyToOne(cascade = </a:t>
            </a:r>
            <a:r>
              <a:rPr lang="en-US" sz="2000" b="1" dirty="0" err="1">
                <a:solidFill>
                  <a:schemeClr val="tx1">
                    <a:lumMod val="65000"/>
                    <a:lumOff val="35000"/>
                  </a:schemeClr>
                </a:solidFill>
                <a:effectLst/>
              </a:rPr>
              <a:t>CascadeType.ALL</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This annotation indicates that the relationship has many-to-one cardinality. </a:t>
            </a:r>
          </a:p>
          <a:p>
            <a:pPr>
              <a:buFont typeface="Arial" panose="020B0604020202020204" pitchFamily="34" charset="0"/>
              <a:buChar char="•"/>
            </a:pPr>
            <a:r>
              <a:rPr lang="en-US" sz="2000" dirty="0">
                <a:solidFill>
                  <a:schemeClr val="tx1">
                    <a:lumMod val="65000"/>
                    <a:lumOff val="35000"/>
                  </a:schemeClr>
                </a:solidFill>
                <a:effectLst/>
              </a:rPr>
              <a:t>The cascade attribute tells which operation (such as insert, update, delete) performed on source entity can be transferred or cascaded to target entity. By default, none of the operations will be cascaded. It takes values of type </a:t>
            </a:r>
            <a:r>
              <a:rPr lang="en-US" sz="2000" dirty="0" err="1">
                <a:solidFill>
                  <a:schemeClr val="tx1">
                    <a:lumMod val="65000"/>
                    <a:lumOff val="35000"/>
                  </a:schemeClr>
                </a:solidFill>
                <a:effectLst/>
              </a:rPr>
              <a:t>CascadeType</a:t>
            </a:r>
            <a:r>
              <a:rPr lang="en-US" sz="2000" dirty="0">
                <a:solidFill>
                  <a:schemeClr val="tx1">
                    <a:lumMod val="65000"/>
                    <a:lumOff val="35000"/>
                  </a:schemeClr>
                </a:solidFill>
                <a:effectLst/>
              </a:rPr>
              <a:t> enumeration.  The value ALL means all operations will be cascaded from source to target. Other values of this enumeration are PERSIST, REFRESH, REMOVE, MERGE, and DETACH.</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@JoinColumn(name = "</a:t>
            </a:r>
            <a:r>
              <a:rPr lang="en-US" sz="2000" b="1" dirty="0" err="1">
                <a:solidFill>
                  <a:schemeClr val="tx1">
                    <a:lumMod val="65000"/>
                    <a:lumOff val="35000"/>
                  </a:schemeClr>
                </a:solidFill>
                <a:effectLst/>
              </a:rPr>
              <a:t>cust_id</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This annotation is used to define the name of the foreign key column that joins the owner and target entity.</a:t>
            </a:r>
          </a:p>
          <a:p>
            <a:pPr>
              <a:buFont typeface="Arial" panose="020B0604020202020204" pitchFamily="34" charset="0"/>
              <a:buChar char="•"/>
            </a:pPr>
            <a:r>
              <a:rPr lang="en-US" sz="2000" dirty="0">
                <a:solidFill>
                  <a:schemeClr val="tx1">
                    <a:lumMod val="65000"/>
                    <a:lumOff val="35000"/>
                  </a:schemeClr>
                </a:solidFill>
                <a:effectLst/>
              </a:rPr>
              <a:t>The name attribute specifies the name of the foreign key column in the table mapped to the source entity.</a:t>
            </a:r>
          </a:p>
        </p:txBody>
      </p:sp>
    </p:spTree>
    <p:extLst>
      <p:ext uri="{BB962C8B-B14F-4D97-AF65-F5344CB8AC3E}">
        <p14:creationId xmlns:p14="http://schemas.microsoft.com/office/powerpoint/2010/main" val="3961186323"/>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2CBD46-8E99-D01C-0EA7-DAAF85654CC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B42AD9-D191-E535-CF5D-5829EE1F67CE}"/>
              </a:ext>
            </a:extLst>
          </p:cNvPr>
          <p:cNvSpPr>
            <a:spLocks noGrp="1"/>
          </p:cNvSpPr>
          <p:nvPr>
            <p:ph type="sldNum" sz="quarter" idx="12"/>
          </p:nvPr>
        </p:nvSpPr>
        <p:spPr/>
        <p:txBody>
          <a:bodyPr/>
          <a:lstStyle/>
          <a:p>
            <a:fld id="{4A777409-9C5A-4B07-8E32-19F22F7D558C}" type="slidenum">
              <a:rPr lang="en-IN" smtClean="0"/>
              <a:t>355</a:t>
            </a:fld>
            <a:endParaRPr lang="en-IN" dirty="0"/>
          </a:p>
        </p:txBody>
      </p:sp>
      <p:sp>
        <p:nvSpPr>
          <p:cNvPr id="5" name="TextBox 4">
            <a:extLst>
              <a:ext uri="{FF2B5EF4-FFF2-40B4-BE49-F238E27FC236}">
                <a16:creationId xmlns:a16="http://schemas.microsoft.com/office/drawing/2014/main" id="{93C144D1-5D97-1FCC-08F0-23464778D9FC}"/>
              </a:ext>
            </a:extLst>
          </p:cNvPr>
          <p:cNvSpPr txBox="1"/>
          <p:nvPr/>
        </p:nvSpPr>
        <p:spPr>
          <a:xfrm>
            <a:off x="989029" y="569477"/>
            <a:ext cx="6099142" cy="461665"/>
          </a:xfrm>
          <a:prstGeom prst="rect">
            <a:avLst/>
          </a:prstGeom>
          <a:noFill/>
        </p:spPr>
        <p:txBody>
          <a:bodyPr wrap="square">
            <a:spAutoFit/>
          </a:bodyPr>
          <a:lstStyle/>
          <a:p>
            <a:r>
              <a:rPr lang="en-IN" sz="2400" b="1" dirty="0"/>
              <a:t>Many-To-One Relationship - Demo </a:t>
            </a:r>
          </a:p>
        </p:txBody>
      </p:sp>
      <p:sp>
        <p:nvSpPr>
          <p:cNvPr id="7" name="TextBox 6">
            <a:extLst>
              <a:ext uri="{FF2B5EF4-FFF2-40B4-BE49-F238E27FC236}">
                <a16:creationId xmlns:a16="http://schemas.microsoft.com/office/drawing/2014/main" id="{47034FBE-05F6-F70D-29A7-19D577326309}"/>
              </a:ext>
            </a:extLst>
          </p:cNvPr>
          <p:cNvSpPr txBox="1"/>
          <p:nvPr/>
        </p:nvSpPr>
        <p:spPr>
          <a:xfrm>
            <a:off x="154757" y="1125369"/>
            <a:ext cx="11882486" cy="5324535"/>
          </a:xfrm>
          <a:prstGeom prst="rect">
            <a:avLst/>
          </a:prstGeom>
          <a:noFill/>
        </p:spPr>
        <p:txBody>
          <a:bodyPr wrap="square">
            <a:spAutoFit/>
          </a:bodyPr>
          <a:lstStyle/>
          <a:p>
            <a:r>
              <a:rPr lang="en-US" sz="2000" b="1" dirty="0" err="1">
                <a:solidFill>
                  <a:schemeClr val="tx1">
                    <a:lumMod val="65000"/>
                    <a:lumOff val="35000"/>
                  </a:schemeClr>
                </a:solidFill>
                <a:effectLst/>
              </a:rPr>
              <a:t>Objective:f</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perform CRUD operation using Many-To-One mapping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Spring Boot project</a:t>
            </a:r>
          </a:p>
          <a:p>
            <a:r>
              <a:rPr lang="en-US" sz="2000" dirty="0">
                <a:solidFill>
                  <a:schemeClr val="tx1">
                    <a:lumMod val="65000"/>
                    <a:lumOff val="35000"/>
                  </a:schemeClr>
                </a:solidFill>
                <a:effectLst/>
              </a:rPr>
              <a:t>Using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create a Spring Boot project with following specifications:</a:t>
            </a:r>
          </a:p>
          <a:p>
            <a:r>
              <a:rPr lang="en-US" sz="2000" dirty="0">
                <a:solidFill>
                  <a:schemeClr val="tx1">
                    <a:lumMod val="65000"/>
                    <a:lumOff val="35000"/>
                  </a:schemeClr>
                </a:solidFill>
                <a:effectLst/>
              </a:rPr>
              <a:t>Spring Boot Version: 2.6.6 (The version keeps on changing, always choose the latest release)</a:t>
            </a:r>
          </a:p>
          <a:p>
            <a:r>
              <a:rPr lang="en-US" sz="2000" dirty="0">
                <a:solidFill>
                  <a:schemeClr val="tx1">
                    <a:lumMod val="65000"/>
                    <a:lumOff val="35000"/>
                  </a:schemeClr>
                </a:solidFill>
                <a:effectLst/>
              </a:rPr>
              <a:t>Group: </a:t>
            </a:r>
            <a:r>
              <a:rPr lang="en-US" sz="2000" dirty="0" err="1">
                <a:solidFill>
                  <a:schemeClr val="tx1">
                    <a:lumMod val="65000"/>
                    <a:lumOff val="35000"/>
                  </a:schemeClr>
                </a:solidFill>
                <a:effectLst/>
              </a:rPr>
              <a:t>com.hnd</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Artifact: </a:t>
            </a:r>
            <a:r>
              <a:rPr lang="en-US" sz="2000" dirty="0" err="1">
                <a:solidFill>
                  <a:schemeClr val="tx1">
                    <a:lumMod val="65000"/>
                    <a:lumOff val="35000"/>
                  </a:schemeClr>
                </a:solidFill>
                <a:effectLst/>
              </a:rPr>
              <a:t>Demo_ManyToOne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Name: </a:t>
            </a:r>
            <a:r>
              <a:rPr lang="en-US" sz="2000" dirty="0" err="1">
                <a:solidFill>
                  <a:schemeClr val="tx1">
                    <a:lumMod val="65000"/>
                    <a:lumOff val="35000"/>
                  </a:schemeClr>
                </a:solidFill>
                <a:effectLst/>
              </a:rPr>
              <a:t>Demo_ManyToOne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Package name: </a:t>
            </a:r>
            <a:r>
              <a:rPr lang="en-US" sz="2000" dirty="0" err="1">
                <a:solidFill>
                  <a:schemeClr val="tx1">
                    <a:lumMod val="65000"/>
                    <a:lumOff val="35000"/>
                  </a:schemeClr>
                </a:solidFill>
                <a:effectLst/>
              </a:rPr>
              <a:t>com.hnd</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 Version: 17</a:t>
            </a:r>
          </a:p>
          <a:p>
            <a:r>
              <a:rPr lang="en-US" sz="2000" dirty="0">
                <a:solidFill>
                  <a:schemeClr val="tx1">
                    <a:lumMod val="65000"/>
                    <a:lumOff val="35000"/>
                  </a:schemeClr>
                </a:solidFill>
                <a:effectLst/>
              </a:rPr>
              <a:t>Dependencies: Spring Data JPA and MySQL Driver</a:t>
            </a:r>
          </a:p>
          <a:p>
            <a:r>
              <a:rPr lang="en-US" sz="2000" dirty="0">
                <a:solidFill>
                  <a:schemeClr val="tx1">
                    <a:lumMod val="65000"/>
                    <a:lumOff val="35000"/>
                  </a:schemeClr>
                </a:solidFill>
                <a:effectLst/>
              </a:rPr>
              <a:t>Now import this project in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 </a:t>
            </a:r>
            <a:r>
              <a:rPr lang="en-US" sz="2000" dirty="0">
                <a:solidFill>
                  <a:schemeClr val="tx1">
                    <a:lumMod val="65000"/>
                    <a:lumOff val="35000"/>
                  </a:schemeClr>
                </a:solidFill>
                <a:effectLst/>
              </a:rPr>
              <a:t>Open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in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/main/resources folder and add following properties for MySQL and JPA:</a:t>
            </a:r>
          </a:p>
        </p:txBody>
      </p:sp>
    </p:spTree>
    <p:extLst>
      <p:ext uri="{BB962C8B-B14F-4D97-AF65-F5344CB8AC3E}">
        <p14:creationId xmlns:p14="http://schemas.microsoft.com/office/powerpoint/2010/main" val="3721047642"/>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DC3C29-F0CF-3BAD-3F8D-A62B5EE967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4ACD9BB-9209-6FEA-A12E-370C1EFF430F}"/>
              </a:ext>
            </a:extLst>
          </p:cNvPr>
          <p:cNvSpPr>
            <a:spLocks noGrp="1"/>
          </p:cNvSpPr>
          <p:nvPr>
            <p:ph type="sldNum" sz="quarter" idx="12"/>
          </p:nvPr>
        </p:nvSpPr>
        <p:spPr/>
        <p:txBody>
          <a:bodyPr/>
          <a:lstStyle/>
          <a:p>
            <a:fld id="{4A777409-9C5A-4B07-8E32-19F22F7D558C}" type="slidenum">
              <a:rPr lang="en-IN" smtClean="0"/>
              <a:t>356</a:t>
            </a:fld>
            <a:endParaRPr lang="en-IN" dirty="0"/>
          </a:p>
        </p:txBody>
      </p:sp>
      <p:sp>
        <p:nvSpPr>
          <p:cNvPr id="5" name="TextBox 4">
            <a:extLst>
              <a:ext uri="{FF2B5EF4-FFF2-40B4-BE49-F238E27FC236}">
                <a16:creationId xmlns:a16="http://schemas.microsoft.com/office/drawing/2014/main" id="{66217880-BA6C-C6AD-BBBB-CACA69957F7B}"/>
              </a:ext>
            </a:extLst>
          </p:cNvPr>
          <p:cNvSpPr txBox="1"/>
          <p:nvPr/>
        </p:nvSpPr>
        <p:spPr>
          <a:xfrm>
            <a:off x="853124" y="711626"/>
            <a:ext cx="11338875"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a:t>
            </a:r>
            <a:r>
              <a:rPr lang="en-IN" dirty="0" err="1"/>
              <a:t>dbusername</a:t>
            </a:r>
            <a:r>
              <a:rPr lang="en-IN" dirty="0"/>
              <a:t>}</a:t>
            </a:r>
          </a:p>
          <a:p>
            <a:r>
              <a:rPr lang="en-IN" dirty="0"/>
              <a:t>#If MySQL installation is password </a:t>
            </a:r>
            <a:r>
              <a:rPr lang="en-IN" dirty="0" err="1"/>
              <a:t>proctored,then</a:t>
            </a:r>
            <a:r>
              <a:rPr lang="en-IN" dirty="0"/>
              <a:t> use below property to set password</a:t>
            </a:r>
          </a:p>
          <a:p>
            <a:r>
              <a:rPr lang="en-IN" dirty="0"/>
              <a:t>#spring.datasource.password=${dbpassword}</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A294F73B-14FA-33D0-BF49-B52CD9BFDE9E}"/>
              </a:ext>
            </a:extLst>
          </p:cNvPr>
          <p:cNvSpPr txBox="1"/>
          <p:nvPr/>
        </p:nvSpPr>
        <p:spPr>
          <a:xfrm>
            <a:off x="164968" y="3429000"/>
            <a:ext cx="10430760" cy="707886"/>
          </a:xfrm>
          <a:prstGeom prst="rect">
            <a:avLst/>
          </a:prstGeom>
          <a:noFill/>
        </p:spPr>
        <p:txBody>
          <a:bodyPr wrap="square">
            <a:spAutoFit/>
          </a:bodyPr>
          <a:lstStyle/>
          <a:p>
            <a:r>
              <a:rPr lang="en-US" sz="2000" b="1" dirty="0">
                <a:solidFill>
                  <a:schemeClr val="tx1">
                    <a:lumMod val="65000"/>
                    <a:lumOff val="35000"/>
                  </a:schemeClr>
                </a:solidFill>
                <a:effectLst/>
              </a:rPr>
              <a:t>Step 3: </a:t>
            </a:r>
            <a:r>
              <a:rPr lang="en-US" sz="2000" dirty="0">
                <a:solidFill>
                  <a:schemeClr val="tx1">
                    <a:lumMod val="65000"/>
                    <a:lumOff val="35000"/>
                  </a:schemeClr>
                </a:solidFill>
                <a:effectLst/>
              </a:rPr>
              <a:t>Create the database and table</a:t>
            </a:r>
          </a:p>
          <a:p>
            <a:r>
              <a:rPr lang="en-US" sz="2000" dirty="0">
                <a:solidFill>
                  <a:schemeClr val="tx1">
                    <a:lumMod val="65000"/>
                    <a:lumOff val="35000"/>
                  </a:schemeClr>
                </a:solidFill>
                <a:effectLst/>
              </a:rPr>
              <a:t>Open MySQL terminal and execute the following command:</a:t>
            </a:r>
          </a:p>
        </p:txBody>
      </p:sp>
      <p:sp>
        <p:nvSpPr>
          <p:cNvPr id="9" name="TextBox 8">
            <a:extLst>
              <a:ext uri="{FF2B5EF4-FFF2-40B4-BE49-F238E27FC236}">
                <a16:creationId xmlns:a16="http://schemas.microsoft.com/office/drawing/2014/main" id="{87323788-0B74-0608-C1BF-937BF937EBD6}"/>
              </a:ext>
            </a:extLst>
          </p:cNvPr>
          <p:cNvSpPr txBox="1"/>
          <p:nvPr/>
        </p:nvSpPr>
        <p:spPr>
          <a:xfrm>
            <a:off x="164968" y="4116551"/>
            <a:ext cx="12027032" cy="2862322"/>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 (</a:t>
            </a:r>
          </a:p>
          <a:p>
            <a:r>
              <a:rPr lang="en-IN" dirty="0"/>
              <a:t>    </a:t>
            </a:r>
            <a:r>
              <a:rPr lang="en-IN" dirty="0" err="1"/>
              <a:t>customer_id</a:t>
            </a:r>
            <a:r>
              <a:rPr lang="en-IN" dirty="0"/>
              <a:t> int not null,</a:t>
            </a:r>
          </a:p>
          <a:p>
            <a:r>
              <a:rPr lang="en-IN" dirty="0"/>
              <a:t>    </a:t>
            </a:r>
            <a:r>
              <a:rPr lang="en-IN" dirty="0" err="1"/>
              <a:t>emailid</a:t>
            </a:r>
            <a:r>
              <a:rPr lang="en-IN" dirty="0"/>
              <a:t> varchar(20),</a:t>
            </a:r>
          </a:p>
          <a:p>
            <a:r>
              <a:rPr lang="en-IN" dirty="0"/>
              <a:t>    name varchar(20),</a:t>
            </a:r>
          </a:p>
          <a:p>
            <a:r>
              <a:rPr lang="en-IN" dirty="0"/>
              <a:t>    </a:t>
            </a:r>
            <a:r>
              <a:rPr lang="en-IN" dirty="0" err="1"/>
              <a:t>date_of_birth</a:t>
            </a:r>
            <a:r>
              <a:rPr lang="en-IN" dirty="0"/>
              <a:t> date,</a:t>
            </a:r>
          </a:p>
          <a:p>
            <a:r>
              <a:rPr lang="en-IN" dirty="0"/>
              <a:t>    constraint </a:t>
            </a:r>
            <a:r>
              <a:rPr lang="en-IN" dirty="0" err="1"/>
              <a:t>pk_customer</a:t>
            </a:r>
            <a:r>
              <a:rPr lang="en-IN" dirty="0"/>
              <a:t> primary key (</a:t>
            </a:r>
            <a:r>
              <a:rPr lang="en-IN" dirty="0" err="1"/>
              <a:t>customer_id</a:t>
            </a:r>
            <a:r>
              <a:rPr lang="en-IN" dirty="0"/>
              <a:t>)</a:t>
            </a:r>
          </a:p>
          <a:p>
            <a:r>
              <a:rPr lang="en-IN" dirty="0"/>
              <a:t>);</a:t>
            </a:r>
          </a:p>
        </p:txBody>
      </p:sp>
    </p:spTree>
    <p:extLst>
      <p:ext uri="{BB962C8B-B14F-4D97-AF65-F5344CB8AC3E}">
        <p14:creationId xmlns:p14="http://schemas.microsoft.com/office/powerpoint/2010/main" val="3731487666"/>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21CD62-0422-EB69-D427-B4BB939BF8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BB75E1-89BA-2431-B77E-1D3116843D4E}"/>
              </a:ext>
            </a:extLst>
          </p:cNvPr>
          <p:cNvSpPr>
            <a:spLocks noGrp="1"/>
          </p:cNvSpPr>
          <p:nvPr>
            <p:ph type="sldNum" sz="quarter" idx="12"/>
          </p:nvPr>
        </p:nvSpPr>
        <p:spPr/>
        <p:txBody>
          <a:bodyPr/>
          <a:lstStyle/>
          <a:p>
            <a:fld id="{4A777409-9C5A-4B07-8E32-19F22F7D558C}" type="slidenum">
              <a:rPr lang="en-IN" smtClean="0"/>
              <a:t>357</a:t>
            </a:fld>
            <a:endParaRPr lang="en-IN" dirty="0"/>
          </a:p>
        </p:txBody>
      </p:sp>
      <p:sp>
        <p:nvSpPr>
          <p:cNvPr id="5" name="TextBox 4">
            <a:extLst>
              <a:ext uri="{FF2B5EF4-FFF2-40B4-BE49-F238E27FC236}">
                <a16:creationId xmlns:a16="http://schemas.microsoft.com/office/drawing/2014/main" id="{78F2A9EF-937A-59AE-9C28-A821DF57C677}"/>
              </a:ext>
            </a:extLst>
          </p:cNvPr>
          <p:cNvSpPr txBox="1"/>
          <p:nvPr/>
        </p:nvSpPr>
        <p:spPr>
          <a:xfrm>
            <a:off x="279662" y="812165"/>
            <a:ext cx="11632676" cy="5909310"/>
          </a:xfrm>
          <a:prstGeom prst="rect">
            <a:avLst/>
          </a:prstGeom>
          <a:noFill/>
        </p:spPr>
        <p:txBody>
          <a:bodyPr wrap="square">
            <a:spAutoFit/>
          </a:bodyPr>
          <a:lstStyle/>
          <a:p>
            <a:r>
              <a:rPr lang="en-IN" dirty="0"/>
              <a:t>create table loan (</a:t>
            </a:r>
          </a:p>
          <a:p>
            <a:r>
              <a:rPr lang="en-IN" dirty="0"/>
              <a:t>    </a:t>
            </a:r>
            <a:r>
              <a:rPr lang="en-IN" dirty="0" err="1"/>
              <a:t>loan_id</a:t>
            </a:r>
            <a:r>
              <a:rPr lang="en-IN" dirty="0"/>
              <a:t> int not null </a:t>
            </a:r>
            <a:r>
              <a:rPr lang="en-IN" dirty="0" err="1"/>
              <a:t>auto_increment</a:t>
            </a:r>
            <a:r>
              <a:rPr lang="en-IN" dirty="0"/>
              <a:t>,</a:t>
            </a:r>
          </a:p>
          <a:p>
            <a:r>
              <a:rPr lang="en-IN" dirty="0"/>
              <a:t>    amount double precision,</a:t>
            </a:r>
          </a:p>
          <a:p>
            <a:r>
              <a:rPr lang="en-IN" dirty="0"/>
              <a:t>    </a:t>
            </a:r>
            <a:r>
              <a:rPr lang="en-IN" dirty="0" err="1"/>
              <a:t>issue_date</a:t>
            </a:r>
            <a:r>
              <a:rPr lang="en-IN" dirty="0"/>
              <a:t> date,</a:t>
            </a:r>
          </a:p>
          <a:p>
            <a:r>
              <a:rPr lang="en-IN" dirty="0"/>
              <a:t>    </a:t>
            </a:r>
            <a:r>
              <a:rPr lang="en-IN" dirty="0" err="1"/>
              <a:t>cust_id</a:t>
            </a:r>
            <a:r>
              <a:rPr lang="en-IN" dirty="0"/>
              <a:t> int,</a:t>
            </a:r>
          </a:p>
          <a:p>
            <a:r>
              <a:rPr lang="en-IN" dirty="0"/>
              <a:t>    status varchar(10),</a:t>
            </a:r>
          </a:p>
          <a:p>
            <a:r>
              <a:rPr lang="en-IN" dirty="0"/>
              <a:t>    constraint </a:t>
            </a:r>
            <a:r>
              <a:rPr lang="en-IN" dirty="0" err="1"/>
              <a:t>pk_loan</a:t>
            </a:r>
            <a:r>
              <a:rPr lang="en-IN" dirty="0"/>
              <a:t> primary key (</a:t>
            </a:r>
            <a:r>
              <a:rPr lang="en-IN" dirty="0" err="1"/>
              <a:t>loan_id</a:t>
            </a:r>
            <a:r>
              <a:rPr lang="en-IN" dirty="0"/>
              <a:t>),</a:t>
            </a:r>
          </a:p>
          <a:p>
            <a:r>
              <a:rPr lang="en-IN" dirty="0"/>
              <a:t>    constraint </a:t>
            </a:r>
            <a:r>
              <a:rPr lang="en-IN" dirty="0" err="1"/>
              <a:t>fk_cust_loan</a:t>
            </a:r>
            <a:r>
              <a:rPr lang="en-IN" dirty="0"/>
              <a:t> foreign key (</a:t>
            </a:r>
            <a:r>
              <a:rPr lang="en-IN" dirty="0" err="1"/>
              <a:t>cust_id</a:t>
            </a:r>
            <a:r>
              <a:rPr lang="en-IN" dirty="0"/>
              <a:t>) references customer(</a:t>
            </a:r>
            <a:r>
              <a:rPr lang="en-IN" dirty="0" err="1"/>
              <a:t>customer_id</a:t>
            </a:r>
            <a:r>
              <a:rPr lang="en-IN" dirty="0"/>
              <a:t>)</a:t>
            </a:r>
          </a:p>
          <a:p>
            <a:r>
              <a:rPr lang="en-IN" dirty="0"/>
              <a:t>);</a:t>
            </a:r>
          </a:p>
          <a:p>
            <a:r>
              <a:rPr lang="en-IN" dirty="0"/>
              <a:t>insert into customer values (1001,'steven@hnd.com', 'Steven Martin', </a:t>
            </a:r>
            <a:r>
              <a:rPr lang="en-IN" dirty="0" err="1"/>
              <a:t>sysdate</a:t>
            </a:r>
            <a:r>
              <a:rPr lang="en-IN" dirty="0"/>
              <a:t>()-interval 7476 day);</a:t>
            </a:r>
          </a:p>
          <a:p>
            <a:r>
              <a:rPr lang="en-IN" dirty="0"/>
              <a:t>insert into customer values (1002,'kevin@hnd.com', 'Kevin Nelson', </a:t>
            </a:r>
            <a:r>
              <a:rPr lang="en-IN" dirty="0" err="1"/>
              <a:t>sysdate</a:t>
            </a:r>
            <a:r>
              <a:rPr lang="en-IN" dirty="0"/>
              <a:t>()-interval 11374 day);</a:t>
            </a:r>
          </a:p>
          <a:p>
            <a:r>
              <a:rPr lang="en-IN" dirty="0"/>
              <a:t>insert into customer values(1003,'john@hnd.com', 'John Matric', </a:t>
            </a:r>
            <a:r>
              <a:rPr lang="en-IN" dirty="0" err="1"/>
              <a:t>sysdate</a:t>
            </a:r>
            <a:r>
              <a:rPr lang="en-IN" dirty="0"/>
              <a:t>()-interval 12344 day);</a:t>
            </a:r>
          </a:p>
          <a:p>
            <a:r>
              <a:rPr lang="en-IN" dirty="0"/>
              <a:t>insert into customer values (1004,'chan@hnd.com', 'Chan Mathew', </a:t>
            </a:r>
            <a:r>
              <a:rPr lang="en-IN" dirty="0" err="1"/>
              <a:t>sysdate</a:t>
            </a:r>
            <a:r>
              <a:rPr lang="en-IN" dirty="0"/>
              <a:t>()-interval 10344 day);</a:t>
            </a:r>
          </a:p>
          <a:p>
            <a:r>
              <a:rPr lang="en-IN" dirty="0"/>
              <a:t>insert into customer values(1005,'jill@hnd.com', 'Jill Mathew', </a:t>
            </a:r>
            <a:r>
              <a:rPr lang="en-IN" dirty="0" err="1"/>
              <a:t>sysdate</a:t>
            </a:r>
            <a:r>
              <a:rPr lang="en-IN" dirty="0"/>
              <a:t>()-interval 11374 day);</a:t>
            </a:r>
          </a:p>
          <a:p>
            <a:r>
              <a:rPr lang="en-IN" dirty="0"/>
              <a:t>insert into loan values (2001,612345,sysdate()-interval 1000 day,2,'Open');</a:t>
            </a:r>
          </a:p>
          <a:p>
            <a:r>
              <a:rPr lang="en-IN" dirty="0"/>
              <a:t>insert into loan values (2002,2289073,sysdate()-interval 500 day,2,'Closed');</a:t>
            </a:r>
          </a:p>
          <a:p>
            <a:r>
              <a:rPr lang="en-IN" dirty="0"/>
              <a:t>insert into loan values (2003,109376289,sysdate()-interval 800 day,2,'Open');</a:t>
            </a:r>
          </a:p>
          <a:p>
            <a:r>
              <a:rPr lang="en-IN" dirty="0"/>
              <a:t>insert into loan values (2005,99027309,sysdate()-interval 2345 day,5,'Open');</a:t>
            </a:r>
          </a:p>
          <a:p>
            <a:r>
              <a:rPr lang="en-IN" dirty="0"/>
              <a:t>commit;</a:t>
            </a:r>
          </a:p>
          <a:p>
            <a:r>
              <a:rPr lang="en-IN" dirty="0"/>
              <a:t>select * from loan;</a:t>
            </a:r>
          </a:p>
          <a:p>
            <a:r>
              <a:rPr lang="en-IN" dirty="0"/>
              <a:t>select * from customer;</a:t>
            </a:r>
          </a:p>
        </p:txBody>
      </p:sp>
    </p:spTree>
    <p:extLst>
      <p:ext uri="{BB962C8B-B14F-4D97-AF65-F5344CB8AC3E}">
        <p14:creationId xmlns:p14="http://schemas.microsoft.com/office/powerpoint/2010/main" val="3805733412"/>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8301E1-E97C-5457-B9A9-CDC14EB898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13BD92-DEC3-7AE2-586C-9F3DC4A5C7CB}"/>
              </a:ext>
            </a:extLst>
          </p:cNvPr>
          <p:cNvSpPr>
            <a:spLocks noGrp="1"/>
          </p:cNvSpPr>
          <p:nvPr>
            <p:ph type="sldNum" sz="quarter" idx="12"/>
          </p:nvPr>
        </p:nvSpPr>
        <p:spPr/>
        <p:txBody>
          <a:bodyPr/>
          <a:lstStyle/>
          <a:p>
            <a:fld id="{4A777409-9C5A-4B07-8E32-19F22F7D558C}" type="slidenum">
              <a:rPr lang="en-IN" smtClean="0"/>
              <a:t>358</a:t>
            </a:fld>
            <a:endParaRPr lang="en-IN" dirty="0"/>
          </a:p>
        </p:txBody>
      </p:sp>
      <p:sp>
        <p:nvSpPr>
          <p:cNvPr id="5" name="TextBox 4">
            <a:extLst>
              <a:ext uri="{FF2B5EF4-FFF2-40B4-BE49-F238E27FC236}">
                <a16:creationId xmlns:a16="http://schemas.microsoft.com/office/drawing/2014/main" id="{DDA41DFD-7B0F-9615-79ED-AB2090A5DCF8}"/>
              </a:ext>
            </a:extLst>
          </p:cNvPr>
          <p:cNvSpPr txBox="1"/>
          <p:nvPr/>
        </p:nvSpPr>
        <p:spPr>
          <a:xfrm>
            <a:off x="1098221" y="619514"/>
            <a:ext cx="10025407"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C1ED9CE-7C87-E2AD-ED9B-0D0A214F8472}"/>
              </a:ext>
            </a:extLst>
          </p:cNvPr>
          <p:cNvSpPr txBox="1"/>
          <p:nvPr/>
        </p:nvSpPr>
        <p:spPr>
          <a:xfrm>
            <a:off x="204248" y="1019624"/>
            <a:ext cx="12807884" cy="5909310"/>
          </a:xfrm>
          <a:prstGeom prst="rect">
            <a:avLst/>
          </a:prstGeom>
          <a:noFill/>
        </p:spPr>
        <p:txBody>
          <a:bodyPr wrap="square">
            <a:spAutoFit/>
          </a:bodyPr>
          <a:lstStyle/>
          <a:p>
            <a:r>
              <a:rPr lang="en-IN" dirty="0"/>
              <a:t>package </a:t>
            </a:r>
            <a:r>
              <a:rPr lang="en-IN" dirty="0" err="1"/>
              <a:t>com.hnd.dto</a:t>
            </a:r>
            <a:r>
              <a:rPr lang="en-IN" dirty="0"/>
              <a:t>;</a:t>
            </a:r>
          </a:p>
          <a:p>
            <a:r>
              <a:rPr lang="en-IN" dirty="0"/>
              <a:t>import </a:t>
            </a:r>
            <a:r>
              <a:rPr lang="en-IN" dirty="0" err="1"/>
              <a:t>java.time.LocalDate</a:t>
            </a:r>
            <a:r>
              <a:rPr lang="en-IN" dirty="0"/>
              <a:t>;</a:t>
            </a:r>
          </a:p>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2889392778"/>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C61603-33A2-417A-72E7-606EB5B89AD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7248AC1-5926-3EC7-B98E-FDA20831D280}"/>
              </a:ext>
            </a:extLst>
          </p:cNvPr>
          <p:cNvSpPr>
            <a:spLocks noGrp="1"/>
          </p:cNvSpPr>
          <p:nvPr>
            <p:ph type="sldNum" sz="quarter" idx="12"/>
          </p:nvPr>
        </p:nvSpPr>
        <p:spPr/>
        <p:txBody>
          <a:bodyPr/>
          <a:lstStyle/>
          <a:p>
            <a:fld id="{4A777409-9C5A-4B07-8E32-19F22F7D558C}" type="slidenum">
              <a:rPr lang="en-IN" smtClean="0"/>
              <a:t>359</a:t>
            </a:fld>
            <a:endParaRPr lang="en-IN" dirty="0"/>
          </a:p>
        </p:txBody>
      </p:sp>
      <p:sp>
        <p:nvSpPr>
          <p:cNvPr id="5" name="TextBox 4">
            <a:extLst>
              <a:ext uri="{FF2B5EF4-FFF2-40B4-BE49-F238E27FC236}">
                <a16:creationId xmlns:a16="http://schemas.microsoft.com/office/drawing/2014/main" id="{B479B59B-5FCC-3061-A25F-42DE8389FA83}"/>
              </a:ext>
            </a:extLst>
          </p:cNvPr>
          <p:cNvSpPr txBox="1"/>
          <p:nvPr/>
        </p:nvSpPr>
        <p:spPr>
          <a:xfrm>
            <a:off x="259237" y="1089164"/>
            <a:ext cx="11673526" cy="5632311"/>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a:t>
            </a:r>
          </a:p>
          <a:p>
            <a:r>
              <a:rPr lang="en-IN" dirty="0"/>
              <a:t>	}</a:t>
            </a:r>
          </a:p>
          <a:p>
            <a:r>
              <a:rPr lang="en-IN" dirty="0"/>
              <a:t>	</a:t>
            </a:r>
          </a:p>
          <a:p>
            <a:r>
              <a:rPr lang="en-IN" dirty="0"/>
              <a:t>}</a:t>
            </a:r>
          </a:p>
        </p:txBody>
      </p:sp>
    </p:spTree>
    <p:extLst>
      <p:ext uri="{BB962C8B-B14F-4D97-AF65-F5344CB8AC3E}">
        <p14:creationId xmlns:p14="http://schemas.microsoft.com/office/powerpoint/2010/main" val="3112134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521B4C-D612-4A26-E442-6BCB2E5107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6D5B00-FF78-A289-8672-30E8C5527677}"/>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92F30499-9D11-BBA9-B031-F12387484DDE}"/>
              </a:ext>
            </a:extLst>
          </p:cNvPr>
          <p:cNvSpPr txBox="1"/>
          <p:nvPr/>
        </p:nvSpPr>
        <p:spPr>
          <a:xfrm>
            <a:off x="838200" y="557947"/>
            <a:ext cx="11353800" cy="6186309"/>
          </a:xfrm>
          <a:prstGeom prst="rect">
            <a:avLst/>
          </a:prstGeom>
          <a:noFill/>
        </p:spPr>
        <p:txBody>
          <a:bodyPr wrap="square">
            <a:spAutoFit/>
          </a:bodyPr>
          <a:lstStyle/>
          <a:p>
            <a:r>
              <a:rPr lang="en-IN" dirty="0"/>
              <a:t>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2539258294"/>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55B14B-A17D-E74A-66A5-49158F5E1E3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89F7ED3-98F8-D09A-1174-F7CBD90848F3}"/>
              </a:ext>
            </a:extLst>
          </p:cNvPr>
          <p:cNvSpPr>
            <a:spLocks noGrp="1"/>
          </p:cNvSpPr>
          <p:nvPr>
            <p:ph type="sldNum" sz="quarter" idx="12"/>
          </p:nvPr>
        </p:nvSpPr>
        <p:spPr/>
        <p:txBody>
          <a:bodyPr/>
          <a:lstStyle/>
          <a:p>
            <a:fld id="{4A777409-9C5A-4B07-8E32-19F22F7D558C}" type="slidenum">
              <a:rPr lang="en-IN" smtClean="0"/>
              <a:t>360</a:t>
            </a:fld>
            <a:endParaRPr lang="en-IN" dirty="0"/>
          </a:p>
        </p:txBody>
      </p:sp>
      <p:sp>
        <p:nvSpPr>
          <p:cNvPr id="5" name="TextBox 4">
            <a:extLst>
              <a:ext uri="{FF2B5EF4-FFF2-40B4-BE49-F238E27FC236}">
                <a16:creationId xmlns:a16="http://schemas.microsoft.com/office/drawing/2014/main" id="{C0B73A2A-29EB-8DA6-C98F-E2F7EDF0CBAB}"/>
              </a:ext>
            </a:extLst>
          </p:cNvPr>
          <p:cNvSpPr txBox="1"/>
          <p:nvPr/>
        </p:nvSpPr>
        <p:spPr>
          <a:xfrm>
            <a:off x="900258" y="581807"/>
            <a:ext cx="10147955"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LoanDTO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0F45ABE-6370-B5AB-3C27-4A24C2CE67B8}"/>
              </a:ext>
            </a:extLst>
          </p:cNvPr>
          <p:cNvSpPr txBox="1"/>
          <p:nvPr/>
        </p:nvSpPr>
        <p:spPr>
          <a:xfrm>
            <a:off x="200317" y="981917"/>
            <a:ext cx="11547835" cy="6186309"/>
          </a:xfrm>
          <a:prstGeom prst="rect">
            <a:avLst/>
          </a:prstGeom>
          <a:noFill/>
        </p:spPr>
        <p:txBody>
          <a:bodyPr wrap="square">
            <a:spAutoFit/>
          </a:bodyPr>
          <a:lstStyle/>
          <a:p>
            <a:r>
              <a:rPr lang="en-IN" dirty="0"/>
              <a:t>package </a:t>
            </a:r>
            <a:r>
              <a:rPr lang="en-IN" dirty="0" err="1"/>
              <a:t>com.hnd.dto</a:t>
            </a:r>
            <a:r>
              <a:rPr lang="en-IN" dirty="0"/>
              <a:t>;</a:t>
            </a:r>
          </a:p>
          <a:p>
            <a:r>
              <a:rPr lang="en-IN" dirty="0"/>
              <a:t>import </a:t>
            </a:r>
            <a:r>
              <a:rPr lang="en-IN" dirty="0" err="1"/>
              <a:t>java.time.LocalDate</a:t>
            </a:r>
            <a:r>
              <a:rPr lang="en-IN" dirty="0"/>
              <a:t>;</a:t>
            </a:r>
          </a:p>
          <a:p>
            <a:r>
              <a:rPr lang="en-IN" dirty="0"/>
              <a:t>public class </a:t>
            </a:r>
            <a:r>
              <a:rPr lang="en-IN" dirty="0" err="1"/>
              <a:t>LoanDTO</a:t>
            </a:r>
            <a:r>
              <a:rPr lang="en-IN" dirty="0"/>
              <a:t> {</a:t>
            </a:r>
          </a:p>
          <a:p>
            <a:r>
              <a:rPr lang="en-IN" dirty="0"/>
              <a:t>	</a:t>
            </a:r>
          </a:p>
          <a:p>
            <a:r>
              <a:rPr lang="en-IN" dirty="0"/>
              <a:t>	private Integer </a:t>
            </a:r>
            <a:r>
              <a:rPr lang="en-IN" dirty="0" err="1"/>
              <a:t>loanId</a:t>
            </a:r>
            <a:r>
              <a:rPr lang="en-IN" dirty="0"/>
              <a:t>;</a:t>
            </a:r>
          </a:p>
          <a:p>
            <a:r>
              <a:rPr lang="en-IN" dirty="0"/>
              <a:t>	private Double amount;</a:t>
            </a:r>
          </a:p>
          <a:p>
            <a:r>
              <a:rPr lang="en-IN" dirty="0"/>
              <a:t>	private </a:t>
            </a:r>
            <a:r>
              <a:rPr lang="en-IN" dirty="0" err="1"/>
              <a:t>LocalDate</a:t>
            </a:r>
            <a:r>
              <a:rPr lang="en-IN" dirty="0"/>
              <a:t> </a:t>
            </a:r>
            <a:r>
              <a:rPr lang="en-IN" dirty="0" err="1"/>
              <a:t>loanIssueDate</a:t>
            </a:r>
            <a:r>
              <a:rPr lang="en-IN" dirty="0"/>
              <a:t>;</a:t>
            </a:r>
          </a:p>
          <a:p>
            <a:r>
              <a:rPr lang="en-IN" dirty="0"/>
              <a:t>	private </a:t>
            </a:r>
            <a:r>
              <a:rPr lang="en-IN" dirty="0" err="1"/>
              <a:t>CustomerDTO</a:t>
            </a:r>
            <a:r>
              <a:rPr lang="en-IN" dirty="0"/>
              <a:t> customer;</a:t>
            </a:r>
          </a:p>
          <a:p>
            <a:r>
              <a:rPr lang="en-IN" dirty="0"/>
              <a:t>	private String status;</a:t>
            </a:r>
          </a:p>
          <a:p>
            <a:r>
              <a:rPr lang="en-IN" dirty="0"/>
              <a:t>	public Integer </a:t>
            </a:r>
            <a:r>
              <a:rPr lang="en-IN" dirty="0" err="1"/>
              <a:t>getLoanId</a:t>
            </a:r>
            <a:r>
              <a:rPr lang="en-IN" dirty="0"/>
              <a:t>() {</a:t>
            </a:r>
          </a:p>
          <a:p>
            <a:r>
              <a:rPr lang="en-IN" dirty="0"/>
              <a:t>		return </a:t>
            </a:r>
            <a:r>
              <a:rPr lang="en-IN" dirty="0" err="1"/>
              <a:t>loanId</a:t>
            </a:r>
            <a:r>
              <a:rPr lang="en-IN" dirty="0"/>
              <a:t>;</a:t>
            </a:r>
          </a:p>
          <a:p>
            <a:r>
              <a:rPr lang="en-IN" dirty="0"/>
              <a:t>	}</a:t>
            </a:r>
          </a:p>
          <a:p>
            <a:r>
              <a:rPr lang="en-IN" dirty="0"/>
              <a:t>	public void </a:t>
            </a:r>
            <a:r>
              <a:rPr lang="en-IN" dirty="0" err="1"/>
              <a:t>setLoanId</a:t>
            </a:r>
            <a:r>
              <a:rPr lang="en-IN" dirty="0"/>
              <a:t>(Integer </a:t>
            </a:r>
            <a:r>
              <a:rPr lang="en-IN" dirty="0" err="1"/>
              <a:t>loanId</a:t>
            </a:r>
            <a:r>
              <a:rPr lang="en-IN" dirty="0"/>
              <a:t>) {</a:t>
            </a:r>
          </a:p>
          <a:p>
            <a:r>
              <a:rPr lang="en-IN" dirty="0"/>
              <a:t>		</a:t>
            </a:r>
            <a:r>
              <a:rPr lang="en-IN" dirty="0" err="1"/>
              <a:t>this.loanId</a:t>
            </a:r>
            <a:r>
              <a:rPr lang="en-IN" dirty="0"/>
              <a:t> = </a:t>
            </a:r>
            <a:r>
              <a:rPr lang="en-IN" dirty="0" err="1"/>
              <a:t>loanId</a:t>
            </a:r>
            <a:r>
              <a:rPr lang="en-IN" dirty="0"/>
              <a:t>;</a:t>
            </a:r>
          </a:p>
          <a:p>
            <a:r>
              <a:rPr lang="en-IN" dirty="0"/>
              <a:t>	}</a:t>
            </a:r>
          </a:p>
          <a:p>
            <a:r>
              <a:rPr lang="en-IN" dirty="0"/>
              <a:t>	public Double </a:t>
            </a:r>
            <a:r>
              <a:rPr lang="en-IN" dirty="0" err="1"/>
              <a:t>getAmount</a:t>
            </a:r>
            <a:r>
              <a:rPr lang="en-IN" dirty="0"/>
              <a:t>() {</a:t>
            </a:r>
          </a:p>
          <a:p>
            <a:r>
              <a:rPr lang="en-IN" dirty="0"/>
              <a:t>		return amount;</a:t>
            </a:r>
          </a:p>
          <a:p>
            <a:r>
              <a:rPr lang="en-IN" dirty="0"/>
              <a:t>	}</a:t>
            </a:r>
          </a:p>
          <a:p>
            <a:r>
              <a:rPr lang="en-IN" dirty="0"/>
              <a:t>	public void </a:t>
            </a:r>
            <a:r>
              <a:rPr lang="en-IN" dirty="0" err="1"/>
              <a:t>setAmount</a:t>
            </a:r>
            <a:r>
              <a:rPr lang="en-IN" dirty="0"/>
              <a:t>(Double amount) {</a:t>
            </a:r>
          </a:p>
          <a:p>
            <a:r>
              <a:rPr lang="en-IN" dirty="0"/>
              <a:t>		</a:t>
            </a:r>
            <a:r>
              <a:rPr lang="en-IN" dirty="0" err="1"/>
              <a:t>this.amount</a:t>
            </a:r>
            <a:r>
              <a:rPr lang="en-IN" dirty="0"/>
              <a:t> = amount;</a:t>
            </a:r>
          </a:p>
          <a:p>
            <a:r>
              <a:rPr lang="en-IN" dirty="0"/>
              <a:t>	}</a:t>
            </a:r>
          </a:p>
          <a:p>
            <a:r>
              <a:rPr lang="en-IN" dirty="0"/>
              <a:t>	</a:t>
            </a:r>
          </a:p>
        </p:txBody>
      </p:sp>
    </p:spTree>
    <p:extLst>
      <p:ext uri="{BB962C8B-B14F-4D97-AF65-F5344CB8AC3E}">
        <p14:creationId xmlns:p14="http://schemas.microsoft.com/office/powerpoint/2010/main" val="1937204112"/>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BE330F-B2EF-5559-6EF5-2445498C033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B1D52D-EDE2-8740-6389-9A73F309E08F}"/>
              </a:ext>
            </a:extLst>
          </p:cNvPr>
          <p:cNvSpPr>
            <a:spLocks noGrp="1"/>
          </p:cNvSpPr>
          <p:nvPr>
            <p:ph type="sldNum" sz="quarter" idx="12"/>
          </p:nvPr>
        </p:nvSpPr>
        <p:spPr/>
        <p:txBody>
          <a:bodyPr/>
          <a:lstStyle/>
          <a:p>
            <a:fld id="{4A777409-9C5A-4B07-8E32-19F22F7D558C}" type="slidenum">
              <a:rPr lang="en-IN" smtClean="0"/>
              <a:t>361</a:t>
            </a:fld>
            <a:endParaRPr lang="en-IN" dirty="0"/>
          </a:p>
        </p:txBody>
      </p:sp>
      <p:sp>
        <p:nvSpPr>
          <p:cNvPr id="5" name="TextBox 4">
            <a:extLst>
              <a:ext uri="{FF2B5EF4-FFF2-40B4-BE49-F238E27FC236}">
                <a16:creationId xmlns:a16="http://schemas.microsoft.com/office/drawing/2014/main" id="{73E27B18-42F4-07D0-FB23-E1A7B591EF6C}"/>
              </a:ext>
            </a:extLst>
          </p:cNvPr>
          <p:cNvSpPr txBox="1"/>
          <p:nvPr/>
        </p:nvSpPr>
        <p:spPr>
          <a:xfrm>
            <a:off x="0" y="820433"/>
            <a:ext cx="12192000" cy="5478423"/>
          </a:xfrm>
          <a:prstGeom prst="rect">
            <a:avLst/>
          </a:prstGeom>
          <a:noFill/>
        </p:spPr>
        <p:txBody>
          <a:bodyPr wrap="square">
            <a:spAutoFit/>
          </a:bodyPr>
          <a:lstStyle/>
          <a:p>
            <a:r>
              <a:rPr lang="en-IN" sz="1400" dirty="0"/>
              <a:t>public </a:t>
            </a:r>
            <a:r>
              <a:rPr lang="en-IN" sz="1400" dirty="0" err="1"/>
              <a:t>LocalDate</a:t>
            </a:r>
            <a:r>
              <a:rPr lang="en-IN" sz="1400" dirty="0"/>
              <a:t> </a:t>
            </a:r>
            <a:r>
              <a:rPr lang="en-IN" sz="1400" dirty="0" err="1"/>
              <a:t>getLoanIssueDate</a:t>
            </a:r>
            <a:r>
              <a:rPr lang="en-IN" sz="1400" dirty="0"/>
              <a:t>() {</a:t>
            </a:r>
          </a:p>
          <a:p>
            <a:r>
              <a:rPr lang="en-IN" sz="1400" dirty="0"/>
              <a:t>		return </a:t>
            </a:r>
            <a:r>
              <a:rPr lang="en-IN" sz="1400" dirty="0" err="1"/>
              <a:t>loanIssueDate</a:t>
            </a:r>
            <a:r>
              <a:rPr lang="en-IN" sz="1400" dirty="0"/>
              <a:t>;</a:t>
            </a:r>
          </a:p>
          <a:p>
            <a:r>
              <a:rPr lang="en-IN" sz="1400" dirty="0"/>
              <a:t>	}</a:t>
            </a:r>
          </a:p>
          <a:p>
            <a:r>
              <a:rPr lang="en-IN" sz="1400" dirty="0"/>
              <a:t>	public void </a:t>
            </a:r>
            <a:r>
              <a:rPr lang="en-IN" sz="1400" dirty="0" err="1"/>
              <a:t>setLoanIssueDate</a:t>
            </a:r>
            <a:r>
              <a:rPr lang="en-IN" sz="1400" dirty="0"/>
              <a:t>(</a:t>
            </a:r>
            <a:r>
              <a:rPr lang="en-IN" sz="1400" dirty="0" err="1"/>
              <a:t>LocalDate</a:t>
            </a:r>
            <a:r>
              <a:rPr lang="en-IN" sz="1400" dirty="0"/>
              <a:t> </a:t>
            </a:r>
            <a:r>
              <a:rPr lang="en-IN" sz="1400" dirty="0" err="1"/>
              <a:t>loanIssueDate</a:t>
            </a:r>
            <a:r>
              <a:rPr lang="en-IN" sz="1400" dirty="0"/>
              <a:t>) {</a:t>
            </a:r>
          </a:p>
          <a:p>
            <a:r>
              <a:rPr lang="en-IN" sz="1400" dirty="0"/>
              <a:t>		</a:t>
            </a:r>
            <a:r>
              <a:rPr lang="en-IN" sz="1400" dirty="0" err="1"/>
              <a:t>this.loanIssueDate</a:t>
            </a:r>
            <a:r>
              <a:rPr lang="en-IN" sz="1400" dirty="0"/>
              <a:t> = </a:t>
            </a:r>
            <a:r>
              <a:rPr lang="en-IN" sz="1400" dirty="0" err="1"/>
              <a:t>loanIssueDate</a:t>
            </a:r>
            <a:r>
              <a:rPr lang="en-IN" sz="1400" dirty="0"/>
              <a:t>;</a:t>
            </a:r>
          </a:p>
          <a:p>
            <a:r>
              <a:rPr lang="en-IN" sz="1400" dirty="0"/>
              <a:t>	}</a:t>
            </a:r>
          </a:p>
          <a:p>
            <a:r>
              <a:rPr lang="en-IN" sz="1400" dirty="0"/>
              <a:t>	public </a:t>
            </a:r>
            <a:r>
              <a:rPr lang="en-IN" sz="1400" dirty="0" err="1"/>
              <a:t>CustomerDTO</a:t>
            </a:r>
            <a:r>
              <a:rPr lang="en-IN" sz="1400" dirty="0"/>
              <a:t> </a:t>
            </a:r>
            <a:r>
              <a:rPr lang="en-IN" sz="1400" dirty="0" err="1"/>
              <a:t>getCustomer</a:t>
            </a:r>
            <a:r>
              <a:rPr lang="en-IN" sz="1400" dirty="0"/>
              <a:t>() {</a:t>
            </a:r>
          </a:p>
          <a:p>
            <a:r>
              <a:rPr lang="en-IN" sz="1400" dirty="0"/>
              <a:t>		return customer;</a:t>
            </a:r>
          </a:p>
          <a:p>
            <a:r>
              <a:rPr lang="en-IN" sz="1400" dirty="0"/>
              <a:t>	}</a:t>
            </a:r>
          </a:p>
          <a:p>
            <a:r>
              <a:rPr lang="en-IN" sz="1400" dirty="0"/>
              <a:t>	public void </a:t>
            </a:r>
            <a:r>
              <a:rPr lang="en-IN" sz="1400" dirty="0" err="1"/>
              <a:t>setCustomer</a:t>
            </a:r>
            <a:r>
              <a:rPr lang="en-IN" sz="1400" dirty="0"/>
              <a:t>(</a:t>
            </a:r>
            <a:r>
              <a:rPr lang="en-IN" sz="1400" dirty="0" err="1"/>
              <a:t>CustomerDTO</a:t>
            </a:r>
            <a:r>
              <a:rPr lang="en-IN" sz="1400" dirty="0"/>
              <a:t> customer) {</a:t>
            </a:r>
          </a:p>
          <a:p>
            <a:r>
              <a:rPr lang="en-IN" sz="1400" dirty="0"/>
              <a:t>		</a:t>
            </a:r>
            <a:r>
              <a:rPr lang="en-IN" sz="1400" dirty="0" err="1"/>
              <a:t>this.customer</a:t>
            </a:r>
            <a:r>
              <a:rPr lang="en-IN" sz="1400" dirty="0"/>
              <a:t> = customer;</a:t>
            </a:r>
          </a:p>
          <a:p>
            <a:r>
              <a:rPr lang="en-IN" sz="1400" dirty="0"/>
              <a:t>	}</a:t>
            </a:r>
          </a:p>
          <a:p>
            <a:r>
              <a:rPr lang="en-IN" sz="1400" dirty="0"/>
              <a:t>	public String </a:t>
            </a:r>
            <a:r>
              <a:rPr lang="en-IN" sz="1400" dirty="0" err="1"/>
              <a:t>getStatus</a:t>
            </a:r>
            <a:r>
              <a:rPr lang="en-IN" sz="1400" dirty="0"/>
              <a:t>() {</a:t>
            </a:r>
          </a:p>
          <a:p>
            <a:r>
              <a:rPr lang="en-IN" sz="1400" dirty="0"/>
              <a:t>		return status;</a:t>
            </a:r>
          </a:p>
          <a:p>
            <a:r>
              <a:rPr lang="en-IN" sz="1400" dirty="0"/>
              <a:t>	}</a:t>
            </a:r>
          </a:p>
          <a:p>
            <a:r>
              <a:rPr lang="en-IN" sz="1400" dirty="0"/>
              <a:t>	public void </a:t>
            </a:r>
            <a:r>
              <a:rPr lang="en-IN" sz="1400" dirty="0" err="1"/>
              <a:t>setStatus</a:t>
            </a:r>
            <a:r>
              <a:rPr lang="en-IN" sz="1400" dirty="0"/>
              <a:t>(String status) {</a:t>
            </a:r>
          </a:p>
          <a:p>
            <a:r>
              <a:rPr lang="en-IN" sz="1400" dirty="0"/>
              <a:t>		</a:t>
            </a:r>
            <a:r>
              <a:rPr lang="en-IN" sz="1400" dirty="0" err="1"/>
              <a:t>this.status</a:t>
            </a:r>
            <a:r>
              <a:rPr lang="en-IN" sz="1400" dirty="0"/>
              <a:t> = status;</a:t>
            </a:r>
          </a:p>
          <a:p>
            <a:r>
              <a:rPr lang="en-IN" sz="1400" dirty="0"/>
              <a:t>	}</a:t>
            </a:r>
          </a:p>
          <a:p>
            <a:r>
              <a:rPr lang="en-IN" sz="1400" dirty="0"/>
              <a:t>	@Override</a:t>
            </a:r>
          </a:p>
          <a:p>
            <a:r>
              <a:rPr lang="en-IN" sz="1400" dirty="0"/>
              <a:t>	public String </a:t>
            </a:r>
            <a:r>
              <a:rPr lang="en-IN" sz="1400" dirty="0" err="1"/>
              <a:t>toString</a:t>
            </a:r>
            <a:r>
              <a:rPr lang="en-IN" sz="1400" dirty="0"/>
              <a:t>() {</a:t>
            </a:r>
          </a:p>
          <a:p>
            <a:r>
              <a:rPr lang="en-IN" sz="1400" dirty="0"/>
              <a:t>		return "</a:t>
            </a:r>
            <a:r>
              <a:rPr lang="en-IN" sz="1400" dirty="0" err="1"/>
              <a:t>LoanDTO</a:t>
            </a:r>
            <a:r>
              <a:rPr lang="en-IN" sz="1400" dirty="0"/>
              <a:t> [</a:t>
            </a:r>
            <a:r>
              <a:rPr lang="en-IN" sz="1400" dirty="0" err="1"/>
              <a:t>loanId</a:t>
            </a:r>
            <a:r>
              <a:rPr lang="en-IN" sz="1400" dirty="0"/>
              <a:t>=" + </a:t>
            </a:r>
            <a:r>
              <a:rPr lang="en-IN" sz="1400" dirty="0" err="1"/>
              <a:t>loanId</a:t>
            </a:r>
            <a:r>
              <a:rPr lang="en-IN" sz="1400" dirty="0"/>
              <a:t> + ", amount=" + amount + ", </a:t>
            </a:r>
            <a:r>
              <a:rPr lang="en-IN" sz="1400" dirty="0" err="1"/>
              <a:t>loanIssueDate</a:t>
            </a:r>
            <a:r>
              <a:rPr lang="en-IN" sz="1400" dirty="0"/>
              <a:t>=" + </a:t>
            </a:r>
            <a:r>
              <a:rPr lang="en-IN" sz="1400" dirty="0" err="1"/>
              <a:t>loanIssueDate</a:t>
            </a:r>
            <a:r>
              <a:rPr lang="en-IN" sz="1400" dirty="0"/>
              <a:t> + ", customer="</a:t>
            </a:r>
          </a:p>
          <a:p>
            <a:r>
              <a:rPr lang="en-IN" sz="1400" dirty="0"/>
              <a:t>				+ customer + ", status=" + status + "]";</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2412692106"/>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005559-287C-9597-CC33-721E2B0F114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1858348-6D9A-586B-3F36-CA70D5F71B9D}"/>
              </a:ext>
            </a:extLst>
          </p:cNvPr>
          <p:cNvSpPr>
            <a:spLocks noGrp="1"/>
          </p:cNvSpPr>
          <p:nvPr>
            <p:ph type="sldNum" sz="quarter" idx="12"/>
          </p:nvPr>
        </p:nvSpPr>
        <p:spPr/>
        <p:txBody>
          <a:bodyPr/>
          <a:lstStyle/>
          <a:p>
            <a:fld id="{4A777409-9C5A-4B07-8E32-19F22F7D558C}" type="slidenum">
              <a:rPr lang="en-IN" smtClean="0"/>
              <a:t>362</a:t>
            </a:fld>
            <a:endParaRPr lang="en-IN" dirty="0"/>
          </a:p>
        </p:txBody>
      </p:sp>
      <p:sp>
        <p:nvSpPr>
          <p:cNvPr id="5" name="TextBox 4">
            <a:extLst>
              <a:ext uri="{FF2B5EF4-FFF2-40B4-BE49-F238E27FC236}">
                <a16:creationId xmlns:a16="http://schemas.microsoft.com/office/drawing/2014/main" id="{F942CDF8-3E2A-9B4C-49F9-10999166E395}"/>
              </a:ext>
            </a:extLst>
          </p:cNvPr>
          <p:cNvSpPr txBox="1"/>
          <p:nvPr/>
        </p:nvSpPr>
        <p:spPr>
          <a:xfrm>
            <a:off x="989029" y="553527"/>
            <a:ext cx="9804662"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962BB38-3B52-B77D-BAFB-EA0B0ABAA770}"/>
              </a:ext>
            </a:extLst>
          </p:cNvPr>
          <p:cNvSpPr txBox="1"/>
          <p:nvPr/>
        </p:nvSpPr>
        <p:spPr>
          <a:xfrm>
            <a:off x="119406" y="953637"/>
            <a:ext cx="11953188" cy="5909310"/>
          </a:xfrm>
          <a:prstGeom prst="rect">
            <a:avLst/>
          </a:prstGeom>
          <a:noFill/>
        </p:spPr>
        <p:txBody>
          <a:bodyPr wrap="square">
            <a:spAutoFit/>
          </a:bodyPr>
          <a:lstStyle/>
          <a:p>
            <a:r>
              <a:rPr lang="en-IN" dirty="0"/>
              <a:t>package </a:t>
            </a:r>
            <a:r>
              <a:rPr lang="en-IN" dirty="0" err="1"/>
              <a:t>com.hnd.entity</a:t>
            </a:r>
            <a:r>
              <a:rPr lang="en-IN" dirty="0"/>
              <a:t>;</a:t>
            </a:r>
          </a:p>
          <a:p>
            <a:r>
              <a:rPr lang="en-IN" dirty="0"/>
              <a:t>import </a:t>
            </a:r>
            <a:r>
              <a:rPr lang="en-IN" dirty="0" err="1"/>
              <a:t>java.time.LocalDate</a:t>
            </a:r>
            <a:r>
              <a:rPr lang="en-IN" dirty="0"/>
              <a:t>;</a:t>
            </a:r>
          </a:p>
          <a:p>
            <a:r>
              <a:rPr lang="en-IN" dirty="0"/>
              <a:t>import </a:t>
            </a:r>
            <a:r>
              <a:rPr lang="en-IN" dirty="0" err="1"/>
              <a:t>javax.persistence.Column</a:t>
            </a:r>
            <a:r>
              <a:rPr lang="en-IN" dirty="0"/>
              <a:t>;</a:t>
            </a:r>
          </a:p>
          <a:p>
            <a:r>
              <a:rPr lang="en-IN" dirty="0"/>
              <a:t>import </a:t>
            </a:r>
            <a:r>
              <a:rPr lang="en-IN" dirty="0" err="1"/>
              <a:t>javax.persistence.Entity</a:t>
            </a:r>
            <a:r>
              <a:rPr lang="en-IN" dirty="0"/>
              <a:t>;</a:t>
            </a:r>
          </a:p>
          <a:p>
            <a:r>
              <a:rPr lang="en-IN" dirty="0"/>
              <a:t>import </a:t>
            </a:r>
            <a:r>
              <a:rPr lang="en-IN" dirty="0" err="1"/>
              <a:t>javax.persistence.Id</a:t>
            </a:r>
            <a:r>
              <a:rPr lang="en-IN" dirty="0"/>
              <a:t>;</a:t>
            </a:r>
          </a:p>
          <a:p>
            <a:r>
              <a:rPr lang="en-IN" dirty="0"/>
              <a:t>import </a:t>
            </a:r>
            <a:r>
              <a:rPr lang="en-IN" dirty="0" err="1"/>
              <a:t>javax.persistence.Table</a:t>
            </a:r>
            <a:r>
              <a:rPr lang="en-IN" dirty="0"/>
              <a:t>;</a:t>
            </a:r>
          </a:p>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@Column(name="emailid")</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a:t>
            </a:r>
          </a:p>
        </p:txBody>
      </p:sp>
    </p:spTree>
    <p:extLst>
      <p:ext uri="{BB962C8B-B14F-4D97-AF65-F5344CB8AC3E}">
        <p14:creationId xmlns:p14="http://schemas.microsoft.com/office/powerpoint/2010/main" val="2467509616"/>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9D3B2F-0083-EA62-D4C9-0EDA992A382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7E4BF7-3441-9478-AD68-AC0D2F8024CC}"/>
              </a:ext>
            </a:extLst>
          </p:cNvPr>
          <p:cNvSpPr>
            <a:spLocks noGrp="1"/>
          </p:cNvSpPr>
          <p:nvPr>
            <p:ph type="sldNum" sz="quarter" idx="12"/>
          </p:nvPr>
        </p:nvSpPr>
        <p:spPr/>
        <p:txBody>
          <a:bodyPr/>
          <a:lstStyle/>
          <a:p>
            <a:fld id="{4A777409-9C5A-4B07-8E32-19F22F7D558C}" type="slidenum">
              <a:rPr lang="en-IN" smtClean="0"/>
              <a:t>363</a:t>
            </a:fld>
            <a:endParaRPr lang="en-IN" dirty="0"/>
          </a:p>
        </p:txBody>
      </p:sp>
      <p:sp>
        <p:nvSpPr>
          <p:cNvPr id="5" name="TextBox 4">
            <a:extLst>
              <a:ext uri="{FF2B5EF4-FFF2-40B4-BE49-F238E27FC236}">
                <a16:creationId xmlns:a16="http://schemas.microsoft.com/office/drawing/2014/main" id="{D966B0E1-E284-4835-C066-005A565EB42F}"/>
              </a:ext>
            </a:extLst>
          </p:cNvPr>
          <p:cNvSpPr txBox="1"/>
          <p:nvPr/>
        </p:nvSpPr>
        <p:spPr>
          <a:xfrm>
            <a:off x="838200" y="464425"/>
            <a:ext cx="12003464" cy="5355312"/>
          </a:xfrm>
          <a:prstGeom prst="rect">
            <a:avLst/>
          </a:prstGeom>
          <a:noFill/>
        </p:spPr>
        <p:txBody>
          <a:bodyPr wrap="square">
            <a:spAutoFit/>
          </a:bodyPr>
          <a:lstStyle/>
          <a:p>
            <a:r>
              <a:rPr lang="en-IN" dirty="0"/>
              <a:t>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611481454"/>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C2F986-12CF-90E6-BE7F-6EA45FCC5A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61E0BA-1537-D647-CA17-A5FC319E33ED}"/>
              </a:ext>
            </a:extLst>
          </p:cNvPr>
          <p:cNvSpPr>
            <a:spLocks noGrp="1"/>
          </p:cNvSpPr>
          <p:nvPr>
            <p:ph type="sldNum" sz="quarter" idx="12"/>
          </p:nvPr>
        </p:nvSpPr>
        <p:spPr/>
        <p:txBody>
          <a:bodyPr/>
          <a:lstStyle/>
          <a:p>
            <a:fld id="{4A777409-9C5A-4B07-8E32-19F22F7D558C}" type="slidenum">
              <a:rPr lang="en-IN" smtClean="0"/>
              <a:t>364</a:t>
            </a:fld>
            <a:endParaRPr lang="en-IN" dirty="0"/>
          </a:p>
        </p:txBody>
      </p:sp>
      <p:sp>
        <p:nvSpPr>
          <p:cNvPr id="5" name="TextBox 4">
            <a:extLst>
              <a:ext uri="{FF2B5EF4-FFF2-40B4-BE49-F238E27FC236}">
                <a16:creationId xmlns:a16="http://schemas.microsoft.com/office/drawing/2014/main" id="{76FE06DB-7604-F36A-EC13-AC7D31F3D051}"/>
              </a:ext>
            </a:extLst>
          </p:cNvPr>
          <p:cNvSpPr txBox="1"/>
          <p:nvPr/>
        </p:nvSpPr>
        <p:spPr>
          <a:xfrm>
            <a:off x="688157" y="487593"/>
            <a:ext cx="12292552" cy="6247864"/>
          </a:xfrm>
          <a:prstGeom prst="rect">
            <a:avLst/>
          </a:prstGeom>
          <a:noFill/>
        </p:spPr>
        <p:txBody>
          <a:bodyPr wrap="square">
            <a:spAutoFit/>
          </a:bodyPr>
          <a:lstStyle/>
          <a:p>
            <a:r>
              <a:rPr lang="en-IN" sz="1600" dirty="0"/>
              <a:t>@Override</a:t>
            </a:r>
          </a:p>
          <a:p>
            <a:r>
              <a:rPr lang="en-IN" sz="1600" dirty="0"/>
              <a:t>	public int </a:t>
            </a:r>
            <a:r>
              <a:rPr lang="en-IN" sz="1600" dirty="0" err="1"/>
              <a:t>hashCode</a:t>
            </a:r>
            <a:r>
              <a:rPr lang="en-IN" sz="1600" dirty="0"/>
              <a:t>() {</a:t>
            </a:r>
          </a:p>
          <a:p>
            <a:r>
              <a:rPr lang="en-IN" sz="1600" dirty="0"/>
              <a:t>		final int prime = 31;</a:t>
            </a:r>
          </a:p>
          <a:p>
            <a:r>
              <a:rPr lang="en-IN" sz="1600" dirty="0"/>
              <a:t>		int result = 1;</a:t>
            </a:r>
          </a:p>
          <a:p>
            <a:r>
              <a:rPr lang="en-IN" sz="1600" dirty="0"/>
              <a:t>		result = prime * result + ((</a:t>
            </a:r>
            <a:r>
              <a:rPr lang="en-IN" sz="1600" dirty="0" err="1"/>
              <a:t>this.getCustomerId</a:t>
            </a:r>
            <a:r>
              <a:rPr lang="en-IN" sz="1600" dirty="0"/>
              <a:t>() == null) ? 0 : </a:t>
            </a:r>
            <a:r>
              <a:rPr lang="en-IN" sz="1600" dirty="0" err="1"/>
              <a:t>this.getCustomerId</a:t>
            </a:r>
            <a:r>
              <a:rPr lang="en-IN" sz="1600" dirty="0"/>
              <a:t>().</a:t>
            </a:r>
            <a:r>
              <a:rPr lang="en-IN" sz="1600" dirty="0" err="1"/>
              <a:t>hashCode</a:t>
            </a:r>
            <a:r>
              <a:rPr lang="en-IN" sz="1600" dirty="0"/>
              <a:t>());</a:t>
            </a:r>
          </a:p>
          <a:p>
            <a:r>
              <a:rPr lang="en-IN" sz="1600" dirty="0"/>
              <a:t>		return result;</a:t>
            </a:r>
          </a:p>
          <a:p>
            <a:r>
              <a:rPr lang="en-IN" sz="1600" dirty="0"/>
              <a:t>	}</a:t>
            </a:r>
          </a:p>
          <a:p>
            <a:r>
              <a:rPr lang="en-IN" sz="1600" dirty="0"/>
              <a:t>	@Override</a:t>
            </a:r>
          </a:p>
          <a:p>
            <a:r>
              <a:rPr lang="en-IN" sz="1600" dirty="0"/>
              <a:t>	public </a:t>
            </a:r>
            <a:r>
              <a:rPr lang="en-IN" sz="1600" dirty="0" err="1"/>
              <a:t>boolean</a:t>
            </a:r>
            <a:r>
              <a:rPr lang="en-IN" sz="1600" dirty="0"/>
              <a:t> equals(Object </a:t>
            </a:r>
            <a:r>
              <a:rPr lang="en-IN" sz="1600" dirty="0" err="1"/>
              <a:t>obj</a:t>
            </a:r>
            <a:r>
              <a:rPr lang="en-IN" sz="1600" dirty="0"/>
              <a:t>) {</a:t>
            </a:r>
          </a:p>
          <a:p>
            <a:r>
              <a:rPr lang="en-IN" sz="1600" dirty="0"/>
              <a:t>		if (this == </a:t>
            </a:r>
            <a:r>
              <a:rPr lang="en-IN" sz="1600" dirty="0" err="1"/>
              <a:t>obj</a:t>
            </a:r>
            <a:r>
              <a:rPr lang="en-IN" sz="1600" dirty="0"/>
              <a:t>)</a:t>
            </a:r>
          </a:p>
          <a:p>
            <a:r>
              <a:rPr lang="en-IN" sz="1600" dirty="0"/>
              <a:t>			return true;</a:t>
            </a:r>
          </a:p>
          <a:p>
            <a:r>
              <a:rPr lang="en-IN" sz="1600" dirty="0"/>
              <a:t>		if (</a:t>
            </a:r>
            <a:r>
              <a:rPr lang="en-IN" sz="1600" dirty="0" err="1"/>
              <a:t>obj</a:t>
            </a:r>
            <a:r>
              <a:rPr lang="en-IN" sz="1600" dirty="0"/>
              <a:t> == null)</a:t>
            </a:r>
          </a:p>
          <a:p>
            <a:r>
              <a:rPr lang="en-IN" sz="1600" dirty="0"/>
              <a:t>			return false;</a:t>
            </a:r>
          </a:p>
          <a:p>
            <a:r>
              <a:rPr lang="en-IN" sz="1600" dirty="0"/>
              <a:t>		if (</a:t>
            </a:r>
            <a:r>
              <a:rPr lang="en-IN" sz="1600" dirty="0" err="1"/>
              <a:t>getClass</a:t>
            </a:r>
            <a:r>
              <a:rPr lang="en-IN" sz="1600" dirty="0"/>
              <a:t>() != </a:t>
            </a:r>
            <a:r>
              <a:rPr lang="en-IN" sz="1600" dirty="0" err="1"/>
              <a:t>obj.getClass</a:t>
            </a:r>
            <a:r>
              <a:rPr lang="en-IN" sz="1600" dirty="0"/>
              <a:t>())</a:t>
            </a:r>
          </a:p>
          <a:p>
            <a:r>
              <a:rPr lang="en-IN" sz="1600" dirty="0"/>
              <a:t>			return false;</a:t>
            </a:r>
          </a:p>
          <a:p>
            <a:r>
              <a:rPr lang="en-IN" sz="1600" dirty="0"/>
              <a:t>		Customer other = (Customer) </a:t>
            </a:r>
            <a:r>
              <a:rPr lang="en-IN" sz="1600" dirty="0" err="1"/>
              <a:t>obj</a:t>
            </a:r>
            <a:r>
              <a:rPr lang="en-IN" sz="1600" dirty="0"/>
              <a:t>;</a:t>
            </a:r>
          </a:p>
          <a:p>
            <a:r>
              <a:rPr lang="en-IN" sz="1600" dirty="0"/>
              <a:t>		if (</a:t>
            </a:r>
            <a:r>
              <a:rPr lang="en-IN" sz="1600" dirty="0" err="1"/>
              <a:t>this.getCustomerId</a:t>
            </a:r>
            <a:r>
              <a:rPr lang="en-IN" sz="1600" dirty="0"/>
              <a:t>() == null) {</a:t>
            </a:r>
          </a:p>
          <a:p>
            <a:r>
              <a:rPr lang="en-IN" sz="1600" dirty="0"/>
              <a:t>			if (</a:t>
            </a:r>
            <a:r>
              <a:rPr lang="en-IN" sz="1600" dirty="0" err="1"/>
              <a:t>other.getCustomerId</a:t>
            </a:r>
            <a:r>
              <a:rPr lang="en-IN" sz="1600" dirty="0"/>
              <a:t>() != null)</a:t>
            </a:r>
          </a:p>
          <a:p>
            <a:r>
              <a:rPr lang="en-IN" sz="1600" dirty="0"/>
              <a:t>				return false;</a:t>
            </a:r>
          </a:p>
          <a:p>
            <a:r>
              <a:rPr lang="en-IN" sz="1600" dirty="0"/>
              <a:t>		} else if (!</a:t>
            </a:r>
            <a:r>
              <a:rPr lang="en-IN" sz="1600" dirty="0" err="1"/>
              <a:t>this.getCustomerId</a:t>
            </a:r>
            <a:r>
              <a:rPr lang="en-IN" sz="1600" dirty="0"/>
              <a:t>().equals(</a:t>
            </a:r>
            <a:r>
              <a:rPr lang="en-IN" sz="1600" dirty="0" err="1"/>
              <a:t>other.getCustomerId</a:t>
            </a:r>
            <a:r>
              <a:rPr lang="en-IN" sz="1600" dirty="0"/>
              <a:t>())) {</a:t>
            </a:r>
          </a:p>
          <a:p>
            <a:r>
              <a:rPr lang="en-IN" sz="1600" dirty="0"/>
              <a:t>			return false;</a:t>
            </a:r>
          </a:p>
          <a:p>
            <a:r>
              <a:rPr lang="en-IN" sz="1600" dirty="0"/>
              <a:t>		}</a:t>
            </a:r>
          </a:p>
          <a:p>
            <a:r>
              <a:rPr lang="en-IN" sz="1600" dirty="0"/>
              <a:t>		return true;</a:t>
            </a:r>
          </a:p>
          <a:p>
            <a:r>
              <a:rPr lang="en-IN" sz="1600" dirty="0"/>
              <a:t>	}</a:t>
            </a:r>
          </a:p>
          <a:p>
            <a:r>
              <a:rPr lang="en-IN" sz="1600" dirty="0"/>
              <a:t>}</a:t>
            </a:r>
          </a:p>
        </p:txBody>
      </p:sp>
    </p:spTree>
    <p:extLst>
      <p:ext uri="{BB962C8B-B14F-4D97-AF65-F5344CB8AC3E}">
        <p14:creationId xmlns:p14="http://schemas.microsoft.com/office/powerpoint/2010/main" val="3460314680"/>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692B9C-A7C9-AEF7-33DF-6CBE2A91A2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5EA1D60-3EC8-A33C-371E-647A6219B295}"/>
              </a:ext>
            </a:extLst>
          </p:cNvPr>
          <p:cNvSpPr>
            <a:spLocks noGrp="1"/>
          </p:cNvSpPr>
          <p:nvPr>
            <p:ph type="sldNum" sz="quarter" idx="12"/>
          </p:nvPr>
        </p:nvSpPr>
        <p:spPr/>
        <p:txBody>
          <a:bodyPr/>
          <a:lstStyle/>
          <a:p>
            <a:fld id="{4A777409-9C5A-4B07-8E32-19F22F7D558C}" type="slidenum">
              <a:rPr lang="en-IN" smtClean="0"/>
              <a:t>365</a:t>
            </a:fld>
            <a:endParaRPr lang="en-IN" dirty="0"/>
          </a:p>
        </p:txBody>
      </p:sp>
      <p:sp>
        <p:nvSpPr>
          <p:cNvPr id="5" name="TextBox 4">
            <a:extLst>
              <a:ext uri="{FF2B5EF4-FFF2-40B4-BE49-F238E27FC236}">
                <a16:creationId xmlns:a16="http://schemas.microsoft.com/office/drawing/2014/main" id="{88DF3AFE-7F4B-3074-8F4C-C94E82633AFD}"/>
              </a:ext>
            </a:extLst>
          </p:cNvPr>
          <p:cNvSpPr txBox="1"/>
          <p:nvPr/>
        </p:nvSpPr>
        <p:spPr>
          <a:xfrm>
            <a:off x="909686" y="544100"/>
            <a:ext cx="9949991"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following Loan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C293A56-07D1-B2E5-5A12-8B5A1A979C3E}"/>
              </a:ext>
            </a:extLst>
          </p:cNvPr>
          <p:cNvSpPr txBox="1"/>
          <p:nvPr/>
        </p:nvSpPr>
        <p:spPr>
          <a:xfrm>
            <a:off x="226243" y="944210"/>
            <a:ext cx="12301979" cy="6186309"/>
          </a:xfrm>
          <a:prstGeom prst="rect">
            <a:avLst/>
          </a:prstGeom>
          <a:noFill/>
        </p:spPr>
        <p:txBody>
          <a:bodyPr wrap="square">
            <a:spAutoFit/>
          </a:bodyPr>
          <a:lstStyle/>
          <a:p>
            <a:r>
              <a:rPr lang="en-IN" dirty="0"/>
              <a:t>package </a:t>
            </a:r>
            <a:r>
              <a:rPr lang="en-IN" dirty="0" err="1"/>
              <a:t>com.hnd.entity</a:t>
            </a:r>
            <a:r>
              <a:rPr lang="en-IN" dirty="0"/>
              <a:t>;</a:t>
            </a:r>
          </a:p>
          <a:p>
            <a:r>
              <a:rPr lang="en-IN" dirty="0"/>
              <a:t>import </a:t>
            </a:r>
            <a:r>
              <a:rPr lang="en-IN" dirty="0" err="1"/>
              <a:t>java.time.LocalDate</a:t>
            </a:r>
            <a:r>
              <a:rPr lang="en-IN" dirty="0"/>
              <a:t>;</a:t>
            </a:r>
          </a:p>
          <a:p>
            <a:r>
              <a:rPr lang="en-IN" dirty="0"/>
              <a:t>import </a:t>
            </a:r>
            <a:r>
              <a:rPr lang="en-IN" dirty="0" err="1"/>
              <a:t>javax.persistence.CascadeType</a:t>
            </a:r>
            <a:r>
              <a:rPr lang="en-IN" dirty="0"/>
              <a:t>;</a:t>
            </a:r>
          </a:p>
          <a:p>
            <a:r>
              <a:rPr lang="en-IN" dirty="0"/>
              <a:t>import </a:t>
            </a:r>
            <a:r>
              <a:rPr lang="en-IN" dirty="0" err="1"/>
              <a:t>javax.persistence.Entity</a:t>
            </a:r>
            <a:r>
              <a:rPr lang="en-IN" dirty="0"/>
              <a:t>;</a:t>
            </a:r>
          </a:p>
          <a:p>
            <a:r>
              <a:rPr lang="en-IN" dirty="0"/>
              <a:t>import </a:t>
            </a:r>
            <a:r>
              <a:rPr lang="en-IN" dirty="0" err="1"/>
              <a:t>javax.persistence.GeneratedValue</a:t>
            </a:r>
            <a:r>
              <a:rPr lang="en-IN" dirty="0"/>
              <a:t>;</a:t>
            </a:r>
          </a:p>
          <a:p>
            <a:r>
              <a:rPr lang="en-IN" dirty="0"/>
              <a:t>import </a:t>
            </a:r>
            <a:r>
              <a:rPr lang="en-IN" dirty="0" err="1"/>
              <a:t>javax.persistence.GenerationType</a:t>
            </a:r>
            <a:r>
              <a:rPr lang="en-IN" dirty="0"/>
              <a:t>;</a:t>
            </a:r>
          </a:p>
          <a:p>
            <a:r>
              <a:rPr lang="en-IN" dirty="0"/>
              <a:t>import </a:t>
            </a:r>
            <a:r>
              <a:rPr lang="en-IN" dirty="0" err="1"/>
              <a:t>javax.persistence.Id</a:t>
            </a:r>
            <a:r>
              <a:rPr lang="en-IN" dirty="0"/>
              <a:t>;</a:t>
            </a:r>
          </a:p>
          <a:p>
            <a:r>
              <a:rPr lang="en-IN" dirty="0"/>
              <a:t>import </a:t>
            </a:r>
            <a:r>
              <a:rPr lang="en-IN" dirty="0" err="1"/>
              <a:t>javax.persistence.JoinColumn</a:t>
            </a:r>
            <a:r>
              <a:rPr lang="en-IN" dirty="0"/>
              <a:t>;</a:t>
            </a:r>
          </a:p>
          <a:p>
            <a:r>
              <a:rPr lang="en-IN" dirty="0"/>
              <a:t>import </a:t>
            </a:r>
            <a:r>
              <a:rPr lang="en-IN" dirty="0" err="1"/>
              <a:t>javax.persistence.ManyToOne</a:t>
            </a:r>
            <a:r>
              <a:rPr lang="en-IN" dirty="0"/>
              <a:t>;</a:t>
            </a:r>
          </a:p>
          <a:p>
            <a:r>
              <a:rPr lang="en-IN" dirty="0"/>
              <a:t>@Entity</a:t>
            </a:r>
          </a:p>
          <a:p>
            <a:r>
              <a:rPr lang="en-IN" dirty="0"/>
              <a:t>public class Loan {</a:t>
            </a:r>
          </a:p>
          <a:p>
            <a:r>
              <a:rPr lang="en-IN" dirty="0"/>
              <a:t>	@Id</a:t>
            </a:r>
          </a:p>
          <a:p>
            <a:r>
              <a:rPr lang="en-IN" dirty="0"/>
              <a:t>	@GeneratedValue(strategy=GenerationType.IDENTITY)</a:t>
            </a:r>
          </a:p>
          <a:p>
            <a:r>
              <a:rPr lang="en-IN" dirty="0"/>
              <a:t>	private Integer </a:t>
            </a:r>
            <a:r>
              <a:rPr lang="en-IN" dirty="0" err="1"/>
              <a:t>loanId</a:t>
            </a:r>
            <a:r>
              <a:rPr lang="en-IN" dirty="0"/>
              <a:t>;</a:t>
            </a:r>
          </a:p>
          <a:p>
            <a:r>
              <a:rPr lang="en-IN" dirty="0"/>
              <a:t>	private Double amount;</a:t>
            </a:r>
          </a:p>
          <a:p>
            <a:r>
              <a:rPr lang="en-IN" dirty="0"/>
              <a:t>	private </a:t>
            </a:r>
            <a:r>
              <a:rPr lang="en-IN" dirty="0" err="1"/>
              <a:t>LocalDate</a:t>
            </a:r>
            <a:r>
              <a:rPr lang="en-IN" dirty="0"/>
              <a:t> </a:t>
            </a:r>
            <a:r>
              <a:rPr lang="en-IN" dirty="0" err="1"/>
              <a:t>issueDate</a:t>
            </a:r>
            <a:r>
              <a:rPr lang="en-IN" dirty="0"/>
              <a:t>;</a:t>
            </a:r>
          </a:p>
          <a:p>
            <a:r>
              <a:rPr lang="en-IN" dirty="0"/>
              <a:t>	private String status;</a:t>
            </a:r>
          </a:p>
          <a:p>
            <a:r>
              <a:rPr lang="en-IN" dirty="0"/>
              <a:t>	@ManyToOne(cascade=CascadeType.ALL)</a:t>
            </a:r>
          </a:p>
          <a:p>
            <a:r>
              <a:rPr lang="en-IN" dirty="0"/>
              <a:t>	@JoinColumn(name="cust_id")</a:t>
            </a:r>
          </a:p>
          <a:p>
            <a:r>
              <a:rPr lang="en-IN" dirty="0"/>
              <a:t>	private Customer </a:t>
            </a:r>
            <a:r>
              <a:rPr lang="en-IN" dirty="0" err="1"/>
              <a:t>customer</a:t>
            </a:r>
            <a:r>
              <a:rPr lang="en-IN" dirty="0"/>
              <a:t>;</a:t>
            </a:r>
          </a:p>
          <a:p>
            <a:r>
              <a:rPr lang="en-IN" dirty="0"/>
              <a:t>	</a:t>
            </a:r>
          </a:p>
          <a:p>
            <a:r>
              <a:rPr lang="en-IN" dirty="0"/>
              <a:t>	</a:t>
            </a:r>
          </a:p>
        </p:txBody>
      </p:sp>
    </p:spTree>
    <p:extLst>
      <p:ext uri="{BB962C8B-B14F-4D97-AF65-F5344CB8AC3E}">
        <p14:creationId xmlns:p14="http://schemas.microsoft.com/office/powerpoint/2010/main" val="3150128094"/>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3BE96B-B0C8-898A-A468-0936B4B25C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1674B3-22DD-7800-F6D3-640933FECEB4}"/>
              </a:ext>
            </a:extLst>
          </p:cNvPr>
          <p:cNvSpPr>
            <a:spLocks noGrp="1"/>
          </p:cNvSpPr>
          <p:nvPr>
            <p:ph type="sldNum" sz="quarter" idx="12"/>
          </p:nvPr>
        </p:nvSpPr>
        <p:spPr/>
        <p:txBody>
          <a:bodyPr/>
          <a:lstStyle/>
          <a:p>
            <a:fld id="{4A777409-9C5A-4B07-8E32-19F22F7D558C}" type="slidenum">
              <a:rPr lang="en-IN" smtClean="0"/>
              <a:t>366</a:t>
            </a:fld>
            <a:endParaRPr lang="en-IN" dirty="0"/>
          </a:p>
        </p:txBody>
      </p:sp>
      <p:sp>
        <p:nvSpPr>
          <p:cNvPr id="5" name="TextBox 4">
            <a:extLst>
              <a:ext uri="{FF2B5EF4-FFF2-40B4-BE49-F238E27FC236}">
                <a16:creationId xmlns:a16="http://schemas.microsoft.com/office/drawing/2014/main" id="{369AAEEA-C798-545D-7F2E-116B5E1257A9}"/>
              </a:ext>
            </a:extLst>
          </p:cNvPr>
          <p:cNvSpPr txBox="1"/>
          <p:nvPr/>
        </p:nvSpPr>
        <p:spPr>
          <a:xfrm>
            <a:off x="0" y="867621"/>
            <a:ext cx="12192000" cy="6186309"/>
          </a:xfrm>
          <a:prstGeom prst="rect">
            <a:avLst/>
          </a:prstGeom>
          <a:noFill/>
        </p:spPr>
        <p:txBody>
          <a:bodyPr wrap="square">
            <a:spAutoFit/>
          </a:bodyPr>
          <a:lstStyle/>
          <a:p>
            <a:r>
              <a:rPr lang="en-IN" dirty="0"/>
              <a:t>public Integer </a:t>
            </a:r>
            <a:r>
              <a:rPr lang="en-IN" dirty="0" err="1"/>
              <a:t>getLoanId</a:t>
            </a:r>
            <a:r>
              <a:rPr lang="en-IN" dirty="0"/>
              <a:t>() {</a:t>
            </a:r>
          </a:p>
          <a:p>
            <a:r>
              <a:rPr lang="en-IN" dirty="0"/>
              <a:t>		return </a:t>
            </a:r>
            <a:r>
              <a:rPr lang="en-IN" dirty="0" err="1"/>
              <a:t>loanId</a:t>
            </a:r>
            <a:r>
              <a:rPr lang="en-IN" dirty="0"/>
              <a:t>;</a:t>
            </a:r>
          </a:p>
          <a:p>
            <a:r>
              <a:rPr lang="en-IN" dirty="0"/>
              <a:t>	}</a:t>
            </a:r>
          </a:p>
          <a:p>
            <a:r>
              <a:rPr lang="en-IN" dirty="0"/>
              <a:t>	public void </a:t>
            </a:r>
            <a:r>
              <a:rPr lang="en-IN" dirty="0" err="1"/>
              <a:t>setLoanId</a:t>
            </a:r>
            <a:r>
              <a:rPr lang="en-IN" dirty="0"/>
              <a:t>(Integer </a:t>
            </a:r>
            <a:r>
              <a:rPr lang="en-IN" dirty="0" err="1"/>
              <a:t>loanId</a:t>
            </a:r>
            <a:r>
              <a:rPr lang="en-IN" dirty="0"/>
              <a:t>) {</a:t>
            </a:r>
          </a:p>
          <a:p>
            <a:r>
              <a:rPr lang="en-IN" dirty="0"/>
              <a:t>		</a:t>
            </a:r>
            <a:r>
              <a:rPr lang="en-IN" dirty="0" err="1"/>
              <a:t>this.loanId</a:t>
            </a:r>
            <a:r>
              <a:rPr lang="en-IN" dirty="0"/>
              <a:t> = </a:t>
            </a:r>
            <a:r>
              <a:rPr lang="en-IN" dirty="0" err="1"/>
              <a:t>loanId</a:t>
            </a:r>
            <a:r>
              <a:rPr lang="en-IN" dirty="0"/>
              <a:t>;</a:t>
            </a:r>
          </a:p>
          <a:p>
            <a:r>
              <a:rPr lang="en-IN" dirty="0"/>
              <a:t>	}</a:t>
            </a:r>
          </a:p>
          <a:p>
            <a:r>
              <a:rPr lang="en-IN" dirty="0"/>
              <a:t>	public Double </a:t>
            </a:r>
            <a:r>
              <a:rPr lang="en-IN" dirty="0" err="1"/>
              <a:t>getAmount</a:t>
            </a:r>
            <a:r>
              <a:rPr lang="en-IN" dirty="0"/>
              <a:t>() {</a:t>
            </a:r>
          </a:p>
          <a:p>
            <a:r>
              <a:rPr lang="en-IN" dirty="0"/>
              <a:t>		return amount;</a:t>
            </a:r>
          </a:p>
          <a:p>
            <a:r>
              <a:rPr lang="en-IN" dirty="0"/>
              <a:t>	}</a:t>
            </a:r>
          </a:p>
          <a:p>
            <a:r>
              <a:rPr lang="en-IN" dirty="0"/>
              <a:t>	public void </a:t>
            </a:r>
            <a:r>
              <a:rPr lang="en-IN" dirty="0" err="1"/>
              <a:t>setAmount</a:t>
            </a:r>
            <a:r>
              <a:rPr lang="en-IN" dirty="0"/>
              <a:t>(Double amount) {</a:t>
            </a:r>
          </a:p>
          <a:p>
            <a:r>
              <a:rPr lang="en-IN" dirty="0"/>
              <a:t>		</a:t>
            </a:r>
            <a:r>
              <a:rPr lang="en-IN" dirty="0" err="1"/>
              <a:t>this.amount</a:t>
            </a:r>
            <a:r>
              <a:rPr lang="en-IN" dirty="0"/>
              <a:t> = amount;</a:t>
            </a:r>
          </a:p>
          <a:p>
            <a:r>
              <a:rPr lang="en-IN" dirty="0"/>
              <a:t>	}</a:t>
            </a:r>
          </a:p>
          <a:p>
            <a:r>
              <a:rPr lang="en-IN" dirty="0"/>
              <a:t>	public </a:t>
            </a:r>
            <a:r>
              <a:rPr lang="en-IN" dirty="0" err="1"/>
              <a:t>LocalDate</a:t>
            </a:r>
            <a:r>
              <a:rPr lang="en-IN" dirty="0"/>
              <a:t> </a:t>
            </a:r>
            <a:r>
              <a:rPr lang="en-IN" dirty="0" err="1"/>
              <a:t>getIssueDate</a:t>
            </a:r>
            <a:r>
              <a:rPr lang="en-IN" dirty="0"/>
              <a:t>() {</a:t>
            </a:r>
          </a:p>
          <a:p>
            <a:r>
              <a:rPr lang="en-IN" dirty="0"/>
              <a:t>		return </a:t>
            </a:r>
            <a:r>
              <a:rPr lang="en-IN" dirty="0" err="1"/>
              <a:t>issueDate</a:t>
            </a:r>
            <a:r>
              <a:rPr lang="en-IN" dirty="0"/>
              <a:t>;</a:t>
            </a:r>
          </a:p>
          <a:p>
            <a:r>
              <a:rPr lang="en-IN" dirty="0"/>
              <a:t>	}</a:t>
            </a:r>
          </a:p>
          <a:p>
            <a:r>
              <a:rPr lang="en-IN" dirty="0"/>
              <a:t>	public void </a:t>
            </a:r>
            <a:r>
              <a:rPr lang="en-IN" dirty="0" err="1"/>
              <a:t>setIssueDate</a:t>
            </a:r>
            <a:r>
              <a:rPr lang="en-IN" dirty="0"/>
              <a:t>(</a:t>
            </a:r>
            <a:r>
              <a:rPr lang="en-IN" dirty="0" err="1"/>
              <a:t>LocalDate</a:t>
            </a:r>
            <a:r>
              <a:rPr lang="en-IN" dirty="0"/>
              <a:t> </a:t>
            </a:r>
            <a:r>
              <a:rPr lang="en-IN" dirty="0" err="1"/>
              <a:t>issueDate</a:t>
            </a:r>
            <a:r>
              <a:rPr lang="en-IN" dirty="0"/>
              <a:t>) {</a:t>
            </a:r>
          </a:p>
          <a:p>
            <a:r>
              <a:rPr lang="en-IN" dirty="0"/>
              <a:t>		</a:t>
            </a:r>
            <a:r>
              <a:rPr lang="en-IN" dirty="0" err="1"/>
              <a:t>this.issueDate</a:t>
            </a:r>
            <a:r>
              <a:rPr lang="en-IN" dirty="0"/>
              <a:t> = </a:t>
            </a:r>
            <a:r>
              <a:rPr lang="en-IN" dirty="0" err="1"/>
              <a:t>issueDate</a:t>
            </a:r>
            <a:r>
              <a:rPr lang="en-IN" dirty="0"/>
              <a:t>;</a:t>
            </a:r>
          </a:p>
          <a:p>
            <a:r>
              <a:rPr lang="en-IN" dirty="0"/>
              <a:t>	}</a:t>
            </a:r>
          </a:p>
          <a:p>
            <a:r>
              <a:rPr lang="en-IN" dirty="0"/>
              <a:t>	public Customer </a:t>
            </a:r>
            <a:r>
              <a:rPr lang="en-IN" dirty="0" err="1"/>
              <a:t>getCustomer</a:t>
            </a:r>
            <a:r>
              <a:rPr lang="en-IN" dirty="0"/>
              <a:t>() {</a:t>
            </a:r>
          </a:p>
          <a:p>
            <a:r>
              <a:rPr lang="en-IN" dirty="0"/>
              <a:t>		return customer;</a:t>
            </a:r>
          </a:p>
          <a:p>
            <a:r>
              <a:rPr lang="en-IN" dirty="0"/>
              <a:t>	}</a:t>
            </a:r>
          </a:p>
          <a:p>
            <a:r>
              <a:rPr lang="en-IN" dirty="0"/>
              <a:t>	</a:t>
            </a:r>
          </a:p>
        </p:txBody>
      </p:sp>
    </p:spTree>
    <p:extLst>
      <p:ext uri="{BB962C8B-B14F-4D97-AF65-F5344CB8AC3E}">
        <p14:creationId xmlns:p14="http://schemas.microsoft.com/office/powerpoint/2010/main" val="1810746521"/>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366622-3065-1813-CDC5-D66F45DF3B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36B331-A131-1014-3DA5-DBC19DE4075C}"/>
              </a:ext>
            </a:extLst>
          </p:cNvPr>
          <p:cNvSpPr>
            <a:spLocks noGrp="1"/>
          </p:cNvSpPr>
          <p:nvPr>
            <p:ph type="sldNum" sz="quarter" idx="12"/>
          </p:nvPr>
        </p:nvSpPr>
        <p:spPr/>
        <p:txBody>
          <a:bodyPr/>
          <a:lstStyle/>
          <a:p>
            <a:fld id="{4A777409-9C5A-4B07-8E32-19F22F7D558C}" type="slidenum">
              <a:rPr lang="en-IN" smtClean="0"/>
              <a:t>367</a:t>
            </a:fld>
            <a:endParaRPr lang="en-IN" dirty="0"/>
          </a:p>
        </p:txBody>
      </p:sp>
      <p:sp>
        <p:nvSpPr>
          <p:cNvPr id="5" name="TextBox 4">
            <a:extLst>
              <a:ext uri="{FF2B5EF4-FFF2-40B4-BE49-F238E27FC236}">
                <a16:creationId xmlns:a16="http://schemas.microsoft.com/office/drawing/2014/main" id="{E97F45B2-EFD9-D53D-03C3-F86113CF7C11}"/>
              </a:ext>
            </a:extLst>
          </p:cNvPr>
          <p:cNvSpPr txBox="1"/>
          <p:nvPr/>
        </p:nvSpPr>
        <p:spPr>
          <a:xfrm>
            <a:off x="763571" y="495581"/>
            <a:ext cx="12235992" cy="6463308"/>
          </a:xfrm>
          <a:prstGeom prst="rect">
            <a:avLst/>
          </a:prstGeom>
          <a:noFill/>
        </p:spPr>
        <p:txBody>
          <a:bodyPr wrap="square">
            <a:spAutoFit/>
          </a:bodyPr>
          <a:lstStyle/>
          <a:p>
            <a:r>
              <a:rPr lang="en-IN" dirty="0"/>
              <a:t>public void </a:t>
            </a:r>
            <a:r>
              <a:rPr lang="en-IN" dirty="0" err="1"/>
              <a:t>setCustomer</a:t>
            </a:r>
            <a:r>
              <a:rPr lang="en-IN" dirty="0"/>
              <a:t>(Customer customer) {</a:t>
            </a:r>
          </a:p>
          <a:p>
            <a:r>
              <a:rPr lang="en-IN" dirty="0"/>
              <a:t>		</a:t>
            </a:r>
            <a:r>
              <a:rPr lang="en-IN" dirty="0" err="1"/>
              <a:t>this.customer</a:t>
            </a:r>
            <a:r>
              <a:rPr lang="en-IN" dirty="0"/>
              <a:t> = customer;</a:t>
            </a:r>
          </a:p>
          <a:p>
            <a:r>
              <a:rPr lang="en-IN" dirty="0"/>
              <a:t>	}</a:t>
            </a:r>
          </a:p>
          <a:p>
            <a:r>
              <a:rPr lang="en-IN" dirty="0"/>
              <a:t>	public String </a:t>
            </a:r>
            <a:r>
              <a:rPr lang="en-IN" dirty="0" err="1"/>
              <a:t>getStatus</a:t>
            </a:r>
            <a:r>
              <a:rPr lang="en-IN" dirty="0"/>
              <a:t>() {</a:t>
            </a:r>
          </a:p>
          <a:p>
            <a:r>
              <a:rPr lang="en-IN" dirty="0"/>
              <a:t>		return status;</a:t>
            </a:r>
          </a:p>
          <a:p>
            <a:r>
              <a:rPr lang="en-IN" dirty="0"/>
              <a:t>	}</a:t>
            </a:r>
          </a:p>
          <a:p>
            <a:r>
              <a:rPr lang="en-IN" dirty="0"/>
              <a:t>	public void </a:t>
            </a:r>
            <a:r>
              <a:rPr lang="en-IN" dirty="0" err="1"/>
              <a:t>setStatus</a:t>
            </a:r>
            <a:r>
              <a:rPr lang="en-IN" dirty="0"/>
              <a:t>(String status) {</a:t>
            </a:r>
          </a:p>
          <a:p>
            <a:r>
              <a:rPr lang="en-IN" dirty="0"/>
              <a:t>		</a:t>
            </a:r>
            <a:r>
              <a:rPr lang="en-IN" dirty="0" err="1"/>
              <a:t>this.status</a:t>
            </a:r>
            <a:r>
              <a:rPr lang="en-IN" dirty="0"/>
              <a:t> = status;</a:t>
            </a:r>
          </a:p>
          <a:p>
            <a:r>
              <a:rPr lang="en-IN" dirty="0"/>
              <a:t>	}</a:t>
            </a:r>
          </a:p>
          <a:p>
            <a:r>
              <a:rPr lang="en-IN" dirty="0"/>
              <a:t>	@Override</a:t>
            </a:r>
          </a:p>
          <a:p>
            <a:r>
              <a:rPr lang="en-IN" dirty="0"/>
              <a:t>	public int </a:t>
            </a:r>
            <a:r>
              <a:rPr lang="en-IN" dirty="0" err="1"/>
              <a:t>hashCode</a:t>
            </a:r>
            <a:r>
              <a:rPr lang="en-IN" dirty="0"/>
              <a:t>() {</a:t>
            </a:r>
          </a:p>
          <a:p>
            <a:r>
              <a:rPr lang="en-IN" dirty="0"/>
              <a:t>		return 31;</a:t>
            </a:r>
          </a:p>
          <a:p>
            <a:r>
              <a:rPr lang="en-IN" dirty="0"/>
              <a:t>	}</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a:t>
            </a:r>
          </a:p>
        </p:txBody>
      </p:sp>
    </p:spTree>
    <p:extLst>
      <p:ext uri="{BB962C8B-B14F-4D97-AF65-F5344CB8AC3E}">
        <p14:creationId xmlns:p14="http://schemas.microsoft.com/office/powerpoint/2010/main" val="4281456616"/>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56643D-812F-E314-8A7E-5D228D7F5F3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6A0E00-1F26-A428-7263-60AC86CDB873}"/>
              </a:ext>
            </a:extLst>
          </p:cNvPr>
          <p:cNvSpPr>
            <a:spLocks noGrp="1"/>
          </p:cNvSpPr>
          <p:nvPr>
            <p:ph type="sldNum" sz="quarter" idx="12"/>
          </p:nvPr>
        </p:nvSpPr>
        <p:spPr/>
        <p:txBody>
          <a:bodyPr/>
          <a:lstStyle/>
          <a:p>
            <a:fld id="{4A777409-9C5A-4B07-8E32-19F22F7D558C}" type="slidenum">
              <a:rPr lang="en-IN" smtClean="0"/>
              <a:t>368</a:t>
            </a:fld>
            <a:endParaRPr lang="en-IN" dirty="0"/>
          </a:p>
        </p:txBody>
      </p:sp>
      <p:sp>
        <p:nvSpPr>
          <p:cNvPr id="5" name="TextBox 4">
            <a:extLst>
              <a:ext uri="{FF2B5EF4-FFF2-40B4-BE49-F238E27FC236}">
                <a16:creationId xmlns:a16="http://schemas.microsoft.com/office/drawing/2014/main" id="{2E7107D6-4CD1-8D03-45DB-9D8660E53F4C}"/>
              </a:ext>
            </a:extLst>
          </p:cNvPr>
          <p:cNvSpPr txBox="1"/>
          <p:nvPr/>
        </p:nvSpPr>
        <p:spPr>
          <a:xfrm>
            <a:off x="989028" y="573126"/>
            <a:ext cx="10643647" cy="3139321"/>
          </a:xfrm>
          <a:prstGeom prst="rect">
            <a:avLst/>
          </a:prstGeom>
          <a:noFill/>
        </p:spPr>
        <p:txBody>
          <a:bodyPr wrap="square">
            <a:spAutoFit/>
          </a:bodyPr>
          <a:lstStyle/>
          <a:p>
            <a:r>
              <a:rPr lang="en-IN" dirty="0"/>
              <a:t>Loan other = (Loan) </a:t>
            </a:r>
            <a:r>
              <a:rPr lang="en-IN" dirty="0" err="1"/>
              <a:t>obj</a:t>
            </a:r>
            <a:r>
              <a:rPr lang="en-IN" dirty="0"/>
              <a:t>;</a:t>
            </a:r>
          </a:p>
          <a:p>
            <a:r>
              <a:rPr lang="en-IN" dirty="0"/>
              <a:t>		if (</a:t>
            </a:r>
            <a:r>
              <a:rPr lang="en-IN" dirty="0" err="1"/>
              <a:t>this.getLoanId</a:t>
            </a:r>
            <a:r>
              <a:rPr lang="en-IN" dirty="0"/>
              <a:t>() == null) {</a:t>
            </a:r>
          </a:p>
          <a:p>
            <a:r>
              <a:rPr lang="en-IN" dirty="0"/>
              <a:t>			if (</a:t>
            </a:r>
            <a:r>
              <a:rPr lang="en-IN" dirty="0" err="1"/>
              <a:t>other.getLoanId</a:t>
            </a:r>
            <a:r>
              <a:rPr lang="en-IN" dirty="0"/>
              <a:t>() != null)</a:t>
            </a:r>
          </a:p>
          <a:p>
            <a:r>
              <a:rPr lang="en-IN" dirty="0"/>
              <a:t>				return false;</a:t>
            </a:r>
          </a:p>
          <a:p>
            <a:r>
              <a:rPr lang="en-IN" dirty="0"/>
              <a:t>		} else if (!</a:t>
            </a:r>
            <a:r>
              <a:rPr lang="en-IN" dirty="0" err="1"/>
              <a:t>this.getLoanId</a:t>
            </a:r>
            <a:r>
              <a:rPr lang="en-IN" dirty="0"/>
              <a:t>().equals(</a:t>
            </a:r>
            <a:r>
              <a:rPr lang="en-IN" dirty="0" err="1"/>
              <a:t>other.getLoanId</a:t>
            </a:r>
            <a:r>
              <a:rPr lang="en-IN" dirty="0"/>
              <a:t>())) {</a:t>
            </a:r>
          </a:p>
          <a:p>
            <a:r>
              <a:rPr lang="en-IN" dirty="0"/>
              <a:t>			return false;</a:t>
            </a:r>
          </a:p>
          <a:p>
            <a:r>
              <a:rPr lang="en-IN" dirty="0"/>
              <a:t>		}</a:t>
            </a:r>
          </a:p>
          <a:p>
            <a:r>
              <a:rPr lang="en-IN" dirty="0"/>
              <a:t>		return true;</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9F435221-823E-214A-D71E-29BD689691CF}"/>
              </a:ext>
            </a:extLst>
          </p:cNvPr>
          <p:cNvSpPr txBox="1"/>
          <p:nvPr/>
        </p:nvSpPr>
        <p:spPr>
          <a:xfrm>
            <a:off x="211708" y="4135713"/>
            <a:ext cx="11722625" cy="400110"/>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0D74997-A865-7674-5F39-465A085A99D5}"/>
              </a:ext>
            </a:extLst>
          </p:cNvPr>
          <p:cNvSpPr txBox="1"/>
          <p:nvPr/>
        </p:nvSpPr>
        <p:spPr>
          <a:xfrm>
            <a:off x="211708" y="4565634"/>
            <a:ext cx="11600078" cy="2031325"/>
          </a:xfrm>
          <a:prstGeom prst="rect">
            <a:avLst/>
          </a:prstGeom>
          <a:noFill/>
        </p:spPr>
        <p:txBody>
          <a:bodyPr wrap="square">
            <a:spAutoFit/>
          </a:bodyPr>
          <a:lstStyle/>
          <a:p>
            <a:r>
              <a:rPr lang="en-IN" dirty="0"/>
              <a:t>package </a:t>
            </a:r>
            <a:r>
              <a:rPr lang="en-IN" dirty="0" err="1"/>
              <a:t>com.hnd.exception</a:t>
            </a:r>
            <a:r>
              <a:rPr lang="en-IN" dirty="0"/>
              <a:t>;</a:t>
            </a:r>
          </a:p>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Tree>
    <p:extLst>
      <p:ext uri="{BB962C8B-B14F-4D97-AF65-F5344CB8AC3E}">
        <p14:creationId xmlns:p14="http://schemas.microsoft.com/office/powerpoint/2010/main" val="1434303552"/>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C9E7C3-6C08-5FAF-C4D5-A9ABFC7B9A2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AF3C75-00EF-290D-F681-70BD2F6FBF0D}"/>
              </a:ext>
            </a:extLst>
          </p:cNvPr>
          <p:cNvSpPr>
            <a:spLocks noGrp="1"/>
          </p:cNvSpPr>
          <p:nvPr>
            <p:ph type="sldNum" sz="quarter" idx="12"/>
          </p:nvPr>
        </p:nvSpPr>
        <p:spPr/>
        <p:txBody>
          <a:bodyPr/>
          <a:lstStyle/>
          <a:p>
            <a:fld id="{4A777409-9C5A-4B07-8E32-19F22F7D558C}" type="slidenum">
              <a:rPr lang="en-IN" smtClean="0"/>
              <a:t>369</a:t>
            </a:fld>
            <a:endParaRPr lang="en-IN" dirty="0"/>
          </a:p>
        </p:txBody>
      </p:sp>
      <p:sp>
        <p:nvSpPr>
          <p:cNvPr id="5" name="TextBox 4">
            <a:extLst>
              <a:ext uri="{FF2B5EF4-FFF2-40B4-BE49-F238E27FC236}">
                <a16:creationId xmlns:a16="http://schemas.microsoft.com/office/drawing/2014/main" id="{AC2BD886-F31D-FFF2-150B-D5B444A4AF07}"/>
              </a:ext>
            </a:extLst>
          </p:cNvPr>
          <p:cNvSpPr txBox="1"/>
          <p:nvPr/>
        </p:nvSpPr>
        <p:spPr>
          <a:xfrm>
            <a:off x="919112" y="619515"/>
            <a:ext cx="10638149" cy="400110"/>
          </a:xfrm>
          <a:prstGeom prst="rect">
            <a:avLst/>
          </a:prstGeom>
          <a:noFill/>
        </p:spPr>
        <p:txBody>
          <a:bodyPr wrap="square">
            <a:spAutoFit/>
          </a:bodyPr>
          <a:lstStyle/>
          <a:p>
            <a:r>
              <a:rPr lang="en-US" sz="2000" b="1" dirty="0">
                <a:solidFill>
                  <a:schemeClr val="tx1">
                    <a:lumMod val="65000"/>
                    <a:lumOff val="35000"/>
                  </a:schemeClr>
                </a:solidFill>
              </a:rPr>
              <a:t>Step 9: </a:t>
            </a:r>
            <a:r>
              <a:rPr lang="en-US" sz="2000" dirty="0">
                <a:solidFill>
                  <a:schemeClr val="tx1">
                    <a:lumMod val="65000"/>
                    <a:lumOff val="35000"/>
                  </a:schemeClr>
                </a:solidFill>
              </a:rPr>
              <a:t>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32149CC-6E94-32C1-1BB4-E3FE769019A5}"/>
              </a:ext>
            </a:extLst>
          </p:cNvPr>
          <p:cNvSpPr txBox="1"/>
          <p:nvPr/>
        </p:nvSpPr>
        <p:spPr>
          <a:xfrm>
            <a:off x="65988" y="1102491"/>
            <a:ext cx="11623249" cy="4247317"/>
          </a:xfrm>
          <a:prstGeom prst="rect">
            <a:avLst/>
          </a:prstGeom>
          <a:noFill/>
        </p:spPr>
        <p:txBody>
          <a:bodyPr wrap="square">
            <a:spAutoFit/>
          </a:bodyPr>
          <a:lstStyle/>
          <a:p>
            <a:r>
              <a:rPr lang="en-IN" dirty="0"/>
              <a:t>package </a:t>
            </a:r>
            <a:r>
              <a:rPr lang="en-IN" dirty="0" err="1"/>
              <a:t>com.hnd.utility</a:t>
            </a:r>
            <a:r>
              <a:rPr lang="en-IN" dirty="0"/>
              <a:t>;</a:t>
            </a:r>
          </a:p>
          <a:p>
            <a:r>
              <a:rPr lang="en-IN" dirty="0"/>
              <a:t>import </a:t>
            </a:r>
            <a:r>
              <a:rPr lang="en-IN" dirty="0" err="1"/>
              <a:t>org.aspectj.lang.annotation.AfterThrowing</a:t>
            </a:r>
            <a:r>
              <a:rPr lang="en-IN" dirty="0"/>
              <a:t>;</a:t>
            </a:r>
          </a:p>
          <a:p>
            <a:r>
              <a:rPr lang="en-IN" dirty="0"/>
              <a:t>import </a:t>
            </a:r>
            <a:r>
              <a:rPr lang="en-IN" dirty="0" err="1"/>
              <a:t>org.aspectj.lang.annotation.Aspect</a:t>
            </a:r>
            <a:r>
              <a:rPr lang="en-IN" dirty="0"/>
              <a:t>;</a:t>
            </a:r>
          </a:p>
          <a:p>
            <a:r>
              <a:rPr lang="en-IN" dirty="0"/>
              <a:t>import </a:t>
            </a:r>
            <a:r>
              <a:rPr lang="en-IN" dirty="0" err="1"/>
              <a:t>org.springframework.stereotype.Component</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@Component</a:t>
            </a:r>
          </a:p>
          <a:p>
            <a:r>
              <a:rPr lang="en-IN" dirty="0"/>
              <a:t>@Aspect</a:t>
            </a:r>
          </a:p>
          <a:p>
            <a:r>
              <a:rPr lang="en-IN" dirty="0"/>
              <a:t>public class </a:t>
            </a:r>
            <a:r>
              <a:rPr lang="en-IN" dirty="0" err="1"/>
              <a:t>LoggingAspect</a:t>
            </a:r>
            <a:r>
              <a:rPr lang="en-IN" dirty="0"/>
              <a:t> {</a:t>
            </a:r>
          </a:p>
          <a:p>
            <a:r>
              <a:rPr lang="en-IN" dirty="0"/>
              <a:t>	public static final Log LOGGER = </a:t>
            </a:r>
            <a:r>
              <a:rPr lang="en-IN" dirty="0" err="1"/>
              <a:t>LogFactory.getLog</a:t>
            </a:r>
            <a:r>
              <a:rPr lang="en-IN" dirty="0"/>
              <a:t>(</a:t>
            </a:r>
            <a:r>
              <a:rPr lang="en-IN" dirty="0" err="1"/>
              <a:t>LoggingAspect.class</a:t>
            </a:r>
            <a:r>
              <a:rPr lang="en-IN" dirty="0"/>
              <a:t>);</a:t>
            </a:r>
          </a:p>
          <a:p>
            <a:r>
              <a:rPr lang="en-IN" dirty="0"/>
              <a:t>	@AfterThrowing(pointcut = "execution(* </a:t>
            </a:r>
            <a:r>
              <a:rPr lang="en-IN" dirty="0" err="1"/>
              <a:t>com.hnd.service</a:t>
            </a:r>
            <a:r>
              <a:rPr lang="en-IN" dirty="0"/>
              <a:t>.*</a:t>
            </a:r>
            <a:r>
              <a:rPr lang="en-IN" dirty="0" err="1"/>
              <a:t>Impl</a:t>
            </a:r>
            <a:r>
              <a:rPr lang="en-IN" dirty="0"/>
              <a:t>.*(..))", throwing = "exception")</a:t>
            </a:r>
          </a:p>
          <a:p>
            <a:r>
              <a:rPr lang="en-IN" dirty="0"/>
              <a:t>	public void </a:t>
            </a:r>
            <a:r>
              <a:rPr lang="en-IN" dirty="0" err="1"/>
              <a:t>logServiceException</a:t>
            </a:r>
            <a:r>
              <a:rPr lang="en-IN" dirty="0"/>
              <a:t>(Exception exception) {</a:t>
            </a:r>
          </a:p>
          <a:p>
            <a:r>
              <a:rPr lang="en-IN" dirty="0"/>
              <a:t>		</a:t>
            </a:r>
            <a:r>
              <a:rPr lang="en-IN" dirty="0" err="1"/>
              <a:t>LOGGER.error</a:t>
            </a:r>
            <a:r>
              <a:rPr lang="en-IN" dirty="0"/>
              <a:t>(</a:t>
            </a:r>
            <a:r>
              <a:rPr lang="en-IN" dirty="0" err="1"/>
              <a:t>exception.getMessage</a:t>
            </a:r>
            <a:r>
              <a:rPr lang="en-IN" dirty="0"/>
              <a:t>(), exception);</a:t>
            </a:r>
          </a:p>
          <a:p>
            <a:r>
              <a:rPr lang="en-IN" dirty="0"/>
              <a:t>	}</a:t>
            </a:r>
          </a:p>
          <a:p>
            <a:r>
              <a:rPr lang="en-IN" dirty="0"/>
              <a:t>}</a:t>
            </a:r>
          </a:p>
        </p:txBody>
      </p:sp>
      <p:sp>
        <p:nvSpPr>
          <p:cNvPr id="9" name="TextBox 8">
            <a:extLst>
              <a:ext uri="{FF2B5EF4-FFF2-40B4-BE49-F238E27FC236}">
                <a16:creationId xmlns:a16="http://schemas.microsoft.com/office/drawing/2014/main" id="{E5874A78-B84D-D007-FC28-06B8D610A37B}"/>
              </a:ext>
            </a:extLst>
          </p:cNvPr>
          <p:cNvSpPr txBox="1"/>
          <p:nvPr/>
        </p:nvSpPr>
        <p:spPr>
          <a:xfrm>
            <a:off x="919111" y="5529913"/>
            <a:ext cx="10638149" cy="400110"/>
          </a:xfrm>
          <a:prstGeom prst="rect">
            <a:avLst/>
          </a:prstGeom>
          <a:noFill/>
        </p:spPr>
        <p:txBody>
          <a:bodyPr wrap="square">
            <a:spAutoFit/>
          </a:bodyPr>
          <a:lstStyle/>
          <a:p>
            <a:r>
              <a:rPr lang="en-US" sz="2000" b="1" dirty="0">
                <a:solidFill>
                  <a:schemeClr val="tx1">
                    <a:lumMod val="65000"/>
                    <a:lumOff val="35000"/>
                  </a:schemeClr>
                </a:solidFill>
              </a:rPr>
              <a:t>Step 10: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711069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9D376B-7BCE-EA19-5344-FEEAAE8E91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D9C5B5-F6A3-1A6B-FFF9-3EDB3E774EAA}"/>
              </a:ext>
            </a:extLst>
          </p:cNvPr>
          <p:cNvSpPr>
            <a:spLocks noGrp="1"/>
          </p:cNvSpPr>
          <p:nvPr>
            <p:ph type="sldNum" sz="quarter" idx="12"/>
          </p:nvPr>
        </p:nvSpPr>
        <p:spPr/>
        <p:txBody>
          <a:bodyPr/>
          <a:lstStyle/>
          <a:p>
            <a:fld id="{4A777409-9C5A-4B07-8E32-19F22F7D558C}" type="slidenum">
              <a:rPr lang="en-IN" smtClean="0"/>
              <a:t>37</a:t>
            </a:fld>
            <a:endParaRPr lang="en-IN" dirty="0"/>
          </a:p>
        </p:txBody>
      </p:sp>
      <p:sp>
        <p:nvSpPr>
          <p:cNvPr id="5" name="TextBox 4">
            <a:extLst>
              <a:ext uri="{FF2B5EF4-FFF2-40B4-BE49-F238E27FC236}">
                <a16:creationId xmlns:a16="http://schemas.microsoft.com/office/drawing/2014/main" id="{914D21D3-9D2C-F025-9093-14E5AE6FD750}"/>
              </a:ext>
            </a:extLst>
          </p:cNvPr>
          <p:cNvSpPr txBox="1"/>
          <p:nvPr/>
        </p:nvSpPr>
        <p:spPr>
          <a:xfrm>
            <a:off x="824844" y="742090"/>
            <a:ext cx="11175477" cy="3693319"/>
          </a:xfrm>
          <a:prstGeom prst="rect">
            <a:avLst/>
          </a:prstGeom>
          <a:noFill/>
        </p:spPr>
        <p:txBody>
          <a:bodyPr wrap="square">
            <a:spAutoFit/>
          </a:bodyPr>
          <a:lstStyle/>
          <a:p>
            <a:r>
              <a:rPr lang="en-IN" dirty="0"/>
              <a:t>public </a:t>
            </a:r>
            <a:r>
              <a:rPr lang="en-IN" dirty="0" err="1"/>
              <a:t>CustomerType</a:t>
            </a:r>
            <a:r>
              <a:rPr lang="en-IN" dirty="0"/>
              <a:t> </a:t>
            </a:r>
            <a:r>
              <a:rPr lang="en-IN" dirty="0" err="1"/>
              <a:t>getCustomerType</a:t>
            </a:r>
            <a:r>
              <a:rPr lang="en-IN" dirty="0"/>
              <a:t>() {</a:t>
            </a:r>
          </a:p>
          <a:p>
            <a:r>
              <a:rPr lang="en-IN" dirty="0"/>
              <a:t>		return </a:t>
            </a:r>
            <a:r>
              <a:rPr lang="en-IN" dirty="0" err="1"/>
              <a:t>customerType</a:t>
            </a:r>
            <a:r>
              <a:rPr lang="en-IN" dirty="0"/>
              <a:t>;</a:t>
            </a:r>
          </a:p>
          <a:p>
            <a:r>
              <a:rPr lang="en-IN" dirty="0"/>
              <a:t>	}</a:t>
            </a:r>
          </a:p>
          <a:p>
            <a:r>
              <a:rPr lang="en-IN" dirty="0"/>
              <a:t>	public void </a:t>
            </a:r>
            <a:r>
              <a:rPr lang="en-IN" dirty="0" err="1"/>
              <a:t>setCustomerType</a:t>
            </a:r>
            <a:r>
              <a:rPr lang="en-IN" dirty="0"/>
              <a:t>(</a:t>
            </a:r>
            <a:r>
              <a:rPr lang="en-IN" dirty="0" err="1"/>
              <a:t>CustomerType</a:t>
            </a:r>
            <a:r>
              <a:rPr lang="en-IN" dirty="0"/>
              <a:t> </a:t>
            </a:r>
            <a:r>
              <a:rPr lang="en-IN" dirty="0" err="1"/>
              <a:t>customerType</a:t>
            </a:r>
            <a:r>
              <a:rPr lang="en-IN" dirty="0"/>
              <a:t>) {</a:t>
            </a:r>
          </a:p>
          <a:p>
            <a:r>
              <a:rPr lang="en-IN" dirty="0"/>
              <a:t>		</a:t>
            </a:r>
            <a:r>
              <a:rPr lang="en-IN" dirty="0" err="1"/>
              <a:t>this.customerType</a:t>
            </a:r>
            <a:r>
              <a:rPr lang="en-IN" dirty="0"/>
              <a:t> = </a:t>
            </a:r>
            <a:r>
              <a:rPr lang="en-IN" dirty="0" err="1"/>
              <a:t>customerType</a:t>
            </a:r>
            <a:r>
              <a:rPr lang="en-IN" dirty="0"/>
              <a:t>;</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a:t>
            </a:r>
          </a:p>
          <a:p>
            <a:r>
              <a:rPr lang="en-IN" dirty="0"/>
              <a:t>	}</a:t>
            </a:r>
          </a:p>
          <a:p>
            <a:r>
              <a:rPr lang="en-IN" dirty="0"/>
              <a:t>}</a:t>
            </a:r>
          </a:p>
        </p:txBody>
      </p:sp>
      <p:sp>
        <p:nvSpPr>
          <p:cNvPr id="7" name="TextBox 6">
            <a:extLst>
              <a:ext uri="{FF2B5EF4-FFF2-40B4-BE49-F238E27FC236}">
                <a16:creationId xmlns:a16="http://schemas.microsoft.com/office/drawing/2014/main" id="{B2D33C99-C9BC-3E2B-8909-37DC5D09B940}"/>
              </a:ext>
            </a:extLst>
          </p:cNvPr>
          <p:cNvSpPr txBox="1"/>
          <p:nvPr/>
        </p:nvSpPr>
        <p:spPr>
          <a:xfrm>
            <a:off x="428918" y="5072714"/>
            <a:ext cx="11298025"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30582332"/>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194B6D-165D-6F00-3EFE-A517B91D65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F66D9C-5F12-56DA-D45C-276D9DF42071}"/>
              </a:ext>
            </a:extLst>
          </p:cNvPr>
          <p:cNvSpPr>
            <a:spLocks noGrp="1"/>
          </p:cNvSpPr>
          <p:nvPr>
            <p:ph type="sldNum" sz="quarter" idx="12"/>
          </p:nvPr>
        </p:nvSpPr>
        <p:spPr/>
        <p:txBody>
          <a:bodyPr/>
          <a:lstStyle/>
          <a:p>
            <a:fld id="{4A777409-9C5A-4B07-8E32-19F22F7D558C}" type="slidenum">
              <a:rPr lang="en-IN" smtClean="0"/>
              <a:t>370</a:t>
            </a:fld>
            <a:endParaRPr lang="en-IN" dirty="0"/>
          </a:p>
        </p:txBody>
      </p:sp>
      <p:sp>
        <p:nvSpPr>
          <p:cNvPr id="5" name="TextBox 4">
            <a:extLst>
              <a:ext uri="{FF2B5EF4-FFF2-40B4-BE49-F238E27FC236}">
                <a16:creationId xmlns:a16="http://schemas.microsoft.com/office/drawing/2014/main" id="{750CAA5F-E7BE-9B95-C48F-F509A2F01744}"/>
              </a:ext>
            </a:extLst>
          </p:cNvPr>
          <p:cNvSpPr txBox="1"/>
          <p:nvPr/>
        </p:nvSpPr>
        <p:spPr>
          <a:xfrm>
            <a:off x="871978" y="668832"/>
            <a:ext cx="10619295"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org.springframework.data.repository.CrudRepository</a:t>
            </a:r>
            <a:r>
              <a:rPr lang="en-IN" dirty="0"/>
              <a:t>;</a:t>
            </a:r>
          </a:p>
          <a:p>
            <a:r>
              <a:rPr lang="en-IN" dirty="0"/>
              <a:t>import </a:t>
            </a:r>
            <a:r>
              <a:rPr lang="en-IN" dirty="0" err="1"/>
              <a:t>com.hnd.entity.Customer</a:t>
            </a:r>
            <a:r>
              <a:rPr lang="en-IN" dirty="0"/>
              <a:t>;</a:t>
            </a:r>
          </a:p>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a:t>
            </a:r>
          </a:p>
        </p:txBody>
      </p:sp>
      <p:sp>
        <p:nvSpPr>
          <p:cNvPr id="7" name="TextBox 6">
            <a:extLst>
              <a:ext uri="{FF2B5EF4-FFF2-40B4-BE49-F238E27FC236}">
                <a16:creationId xmlns:a16="http://schemas.microsoft.com/office/drawing/2014/main" id="{AE38DB2C-AE6B-1CF7-7B6A-3A0F5F184388}"/>
              </a:ext>
            </a:extLst>
          </p:cNvPr>
          <p:cNvSpPr txBox="1"/>
          <p:nvPr/>
        </p:nvSpPr>
        <p:spPr>
          <a:xfrm>
            <a:off x="164967" y="2401181"/>
            <a:ext cx="11665671" cy="400110"/>
          </a:xfrm>
          <a:prstGeom prst="rect">
            <a:avLst/>
          </a:prstGeom>
          <a:noFill/>
        </p:spPr>
        <p:txBody>
          <a:bodyPr wrap="square">
            <a:spAutoFit/>
          </a:bodyPr>
          <a:lstStyle/>
          <a:p>
            <a:r>
              <a:rPr lang="en-US" sz="2000" b="1" dirty="0">
                <a:solidFill>
                  <a:schemeClr val="tx1">
                    <a:lumMod val="65000"/>
                    <a:lumOff val="35000"/>
                  </a:schemeClr>
                </a:solidFill>
              </a:rPr>
              <a:t>Step 11: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LoanRepository</a:t>
            </a:r>
            <a:r>
              <a:rPr lang="en-US" sz="2000" dirty="0">
                <a:solidFill>
                  <a:schemeClr val="tx1">
                    <a:lumMod val="65000"/>
                    <a:lumOff val="35000"/>
                  </a:schemeClr>
                </a:solidFill>
              </a:rPr>
              <a:t>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2FB4212-A3F3-E457-96F4-CF9347E65219}"/>
              </a:ext>
            </a:extLst>
          </p:cNvPr>
          <p:cNvSpPr txBox="1"/>
          <p:nvPr/>
        </p:nvSpPr>
        <p:spPr>
          <a:xfrm>
            <a:off x="871977" y="3056312"/>
            <a:ext cx="10619295"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org.springframework.data.repository.CrudRepository</a:t>
            </a:r>
            <a:r>
              <a:rPr lang="en-IN" dirty="0"/>
              <a:t>;</a:t>
            </a:r>
          </a:p>
          <a:p>
            <a:r>
              <a:rPr lang="en-IN" dirty="0"/>
              <a:t>import </a:t>
            </a:r>
            <a:r>
              <a:rPr lang="en-IN" dirty="0" err="1"/>
              <a:t>com.hnd.entity.Loan</a:t>
            </a:r>
            <a:r>
              <a:rPr lang="en-IN" dirty="0"/>
              <a:t>;</a:t>
            </a:r>
          </a:p>
          <a:p>
            <a:r>
              <a:rPr lang="en-IN" dirty="0"/>
              <a:t>public interface </a:t>
            </a:r>
            <a:r>
              <a:rPr lang="en-IN" dirty="0" err="1"/>
              <a:t>LoanRepository</a:t>
            </a:r>
            <a:r>
              <a:rPr lang="en-IN" dirty="0"/>
              <a:t> extends </a:t>
            </a:r>
            <a:r>
              <a:rPr lang="en-IN" dirty="0" err="1"/>
              <a:t>CrudRepository</a:t>
            </a:r>
            <a:r>
              <a:rPr lang="en-IN" dirty="0"/>
              <a:t>&lt;Loan, Integer&gt;{</a:t>
            </a:r>
          </a:p>
          <a:p>
            <a:r>
              <a:rPr lang="en-IN" dirty="0"/>
              <a:t>}</a:t>
            </a:r>
          </a:p>
        </p:txBody>
      </p:sp>
      <p:sp>
        <p:nvSpPr>
          <p:cNvPr id="11" name="TextBox 10">
            <a:extLst>
              <a:ext uri="{FF2B5EF4-FFF2-40B4-BE49-F238E27FC236}">
                <a16:creationId xmlns:a16="http://schemas.microsoft.com/office/drawing/2014/main" id="{C6E37B3A-3870-9FB1-E1D9-65F251829BF6}"/>
              </a:ext>
            </a:extLst>
          </p:cNvPr>
          <p:cNvSpPr txBox="1"/>
          <p:nvPr/>
        </p:nvSpPr>
        <p:spPr>
          <a:xfrm>
            <a:off x="164967" y="4889857"/>
            <a:ext cx="11665670" cy="400110"/>
          </a:xfrm>
          <a:prstGeom prst="rect">
            <a:avLst/>
          </a:prstGeom>
          <a:noFill/>
        </p:spPr>
        <p:txBody>
          <a:bodyPr wrap="square">
            <a:spAutoFit/>
          </a:bodyPr>
          <a:lstStyle/>
          <a:p>
            <a:r>
              <a:rPr lang="en-US" sz="2000" b="1" dirty="0">
                <a:solidFill>
                  <a:schemeClr val="tx1">
                    <a:lumMod val="65000"/>
                    <a:lumOff val="35000"/>
                  </a:schemeClr>
                </a:solidFill>
              </a:rPr>
              <a:t>Step 12:</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property:</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812CAA21-8CDD-98B4-A97A-349284D0BE79}"/>
              </a:ext>
            </a:extLst>
          </p:cNvPr>
          <p:cNvSpPr txBox="1"/>
          <p:nvPr/>
        </p:nvSpPr>
        <p:spPr>
          <a:xfrm>
            <a:off x="871976" y="5573770"/>
            <a:ext cx="10072543" cy="369332"/>
          </a:xfrm>
          <a:prstGeom prst="rect">
            <a:avLst/>
          </a:prstGeom>
          <a:noFill/>
        </p:spPr>
        <p:txBody>
          <a:bodyPr wrap="square">
            <a:spAutoFit/>
          </a:bodyPr>
          <a:lstStyle/>
          <a:p>
            <a:r>
              <a:rPr lang="en-IN" dirty="0" err="1"/>
              <a:t>Service.LOAN_UNAVAILABLE</a:t>
            </a:r>
            <a:r>
              <a:rPr lang="en-IN" dirty="0"/>
              <a:t>=No loan available for the given loan id.</a:t>
            </a:r>
          </a:p>
        </p:txBody>
      </p:sp>
    </p:spTree>
    <p:extLst>
      <p:ext uri="{BB962C8B-B14F-4D97-AF65-F5344CB8AC3E}">
        <p14:creationId xmlns:p14="http://schemas.microsoft.com/office/powerpoint/2010/main" val="2867413762"/>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EBF7D5-5E79-5E4B-1DFA-1E97E774C4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6F713C-F945-86EC-5A4C-09E9244C65D2}"/>
              </a:ext>
            </a:extLst>
          </p:cNvPr>
          <p:cNvSpPr>
            <a:spLocks noGrp="1"/>
          </p:cNvSpPr>
          <p:nvPr>
            <p:ph type="sldNum" sz="quarter" idx="12"/>
          </p:nvPr>
        </p:nvSpPr>
        <p:spPr/>
        <p:txBody>
          <a:bodyPr/>
          <a:lstStyle/>
          <a:p>
            <a:fld id="{4A777409-9C5A-4B07-8E32-19F22F7D558C}" type="slidenum">
              <a:rPr lang="en-IN" smtClean="0"/>
              <a:t>371</a:t>
            </a:fld>
            <a:endParaRPr lang="en-IN" dirty="0"/>
          </a:p>
        </p:txBody>
      </p:sp>
      <p:sp>
        <p:nvSpPr>
          <p:cNvPr id="5" name="TextBox 4">
            <a:extLst>
              <a:ext uri="{FF2B5EF4-FFF2-40B4-BE49-F238E27FC236}">
                <a16:creationId xmlns:a16="http://schemas.microsoft.com/office/drawing/2014/main" id="{D5B93945-95E3-5D37-CD8D-B9B3F07A7521}"/>
              </a:ext>
            </a:extLst>
          </p:cNvPr>
          <p:cNvSpPr txBox="1"/>
          <p:nvPr/>
        </p:nvSpPr>
        <p:spPr>
          <a:xfrm>
            <a:off x="843699" y="678978"/>
            <a:ext cx="10440186" cy="707886"/>
          </a:xfrm>
          <a:prstGeom prst="rect">
            <a:avLst/>
          </a:prstGeom>
          <a:noFill/>
        </p:spPr>
        <p:txBody>
          <a:bodyPr wrap="square">
            <a:spAutoFit/>
          </a:bodyPr>
          <a:lstStyle/>
          <a:p>
            <a:r>
              <a:rPr lang="en-US" sz="2000" b="1" dirty="0">
                <a:solidFill>
                  <a:schemeClr val="tx1">
                    <a:lumMod val="65000"/>
                    <a:lumOff val="35000"/>
                  </a:schemeClr>
                </a:solidFill>
              </a:rPr>
              <a:t>Step 13:</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CustomerLoanService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with </a:t>
            </a:r>
            <a:r>
              <a:rPr lang="en-US" sz="2000" dirty="0" err="1">
                <a:solidFill>
                  <a:schemeClr val="tx1">
                    <a:lumMod val="65000"/>
                    <a:lumOff val="35000"/>
                  </a:schemeClr>
                </a:solidFill>
              </a:rPr>
              <a:t>getLoanDetails</a:t>
            </a:r>
            <a:r>
              <a:rPr lang="en-US" sz="2000" dirty="0">
                <a:solidFill>
                  <a:schemeClr val="tx1">
                    <a:lumMod val="65000"/>
                    <a:lumOff val="35000"/>
                  </a:schemeClr>
                </a:solidFill>
              </a:rPr>
              <a:t>() method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D54AF68-50EE-E735-2926-07B6F2335873}"/>
              </a:ext>
            </a:extLst>
          </p:cNvPr>
          <p:cNvSpPr txBox="1"/>
          <p:nvPr/>
        </p:nvSpPr>
        <p:spPr>
          <a:xfrm>
            <a:off x="278090" y="1604989"/>
            <a:ext cx="11913910" cy="1754326"/>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com.hnd.dto.LoanDTO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CustomerLoanService</a:t>
            </a:r>
            <a:r>
              <a:rPr lang="en-IN" dirty="0"/>
              <a:t> {</a:t>
            </a:r>
          </a:p>
          <a:p>
            <a:r>
              <a:rPr lang="en-IN" dirty="0"/>
              <a:t>	public </a:t>
            </a:r>
            <a:r>
              <a:rPr lang="en-IN" dirty="0" err="1"/>
              <a:t>LoanDTO</a:t>
            </a:r>
            <a:r>
              <a:rPr lang="en-IN" dirty="0"/>
              <a:t> </a:t>
            </a:r>
            <a:r>
              <a:rPr lang="en-IN" dirty="0" err="1"/>
              <a:t>getLoanDetails</a:t>
            </a:r>
            <a:r>
              <a:rPr lang="en-IN" dirty="0"/>
              <a:t>(Integer </a:t>
            </a:r>
            <a:r>
              <a:rPr lang="en-IN" dirty="0" err="1"/>
              <a:t>loanId</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1005B6EF-21C0-0A4D-D936-8084516A27C5}"/>
              </a:ext>
            </a:extLst>
          </p:cNvPr>
          <p:cNvSpPr txBox="1"/>
          <p:nvPr/>
        </p:nvSpPr>
        <p:spPr>
          <a:xfrm>
            <a:off x="843698" y="3695555"/>
            <a:ext cx="11232037" cy="707886"/>
          </a:xfrm>
          <a:prstGeom prst="rect">
            <a:avLst/>
          </a:prstGeom>
          <a:noFill/>
        </p:spPr>
        <p:txBody>
          <a:bodyPr wrap="square">
            <a:spAutoFit/>
          </a:bodyPr>
          <a:lstStyle/>
          <a:p>
            <a:r>
              <a:rPr lang="en-US" sz="2000" b="1" dirty="0">
                <a:solidFill>
                  <a:schemeClr val="tx1">
                    <a:lumMod val="65000"/>
                    <a:lumOff val="35000"/>
                  </a:schemeClr>
                </a:solidFill>
              </a:rPr>
              <a:t>Step 14: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CustomerLoanServiceImpl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with </a:t>
            </a:r>
            <a:r>
              <a:rPr lang="en-US" sz="2000" dirty="0" err="1">
                <a:solidFill>
                  <a:schemeClr val="tx1">
                    <a:lumMod val="65000"/>
                    <a:lumOff val="35000"/>
                  </a:schemeClr>
                </a:solidFill>
              </a:rPr>
              <a:t>getLoanDetails</a:t>
            </a:r>
            <a:r>
              <a:rPr lang="en-US" sz="2000" dirty="0">
                <a:solidFill>
                  <a:schemeClr val="tx1">
                    <a:lumMod val="65000"/>
                    <a:lumOff val="35000"/>
                  </a:schemeClr>
                </a:solidFill>
              </a:rPr>
              <a:t>() method to fetch loan details from the table as shown below to get Loan Details: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D45F6CA4-C2BF-C062-9EA7-DB9287029BAC}"/>
              </a:ext>
            </a:extLst>
          </p:cNvPr>
          <p:cNvSpPr txBox="1"/>
          <p:nvPr/>
        </p:nvSpPr>
        <p:spPr>
          <a:xfrm>
            <a:off x="608290" y="4272677"/>
            <a:ext cx="12192000" cy="2585323"/>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java.util.Optional</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com.hnd.dto.CustomerDTO</a:t>
            </a:r>
            <a:r>
              <a:rPr lang="en-IN" dirty="0"/>
              <a:t>;</a:t>
            </a:r>
          </a:p>
          <a:p>
            <a:r>
              <a:rPr lang="en-IN" dirty="0"/>
              <a:t>import </a:t>
            </a:r>
            <a:r>
              <a:rPr lang="en-IN" dirty="0" err="1"/>
              <a:t>com.hnd.dto.LoanDTO</a:t>
            </a:r>
            <a:r>
              <a:rPr lang="en-IN" dirty="0"/>
              <a:t>;</a:t>
            </a:r>
          </a:p>
          <a:p>
            <a:r>
              <a:rPr lang="en-IN" dirty="0"/>
              <a:t>import </a:t>
            </a:r>
            <a:r>
              <a:rPr lang="en-IN" dirty="0" err="1"/>
              <a:t>com.hnd.entity.Customer</a:t>
            </a:r>
            <a:r>
              <a:rPr lang="en-IN" dirty="0"/>
              <a:t>;</a:t>
            </a:r>
          </a:p>
          <a:p>
            <a:r>
              <a:rPr lang="en-IN" dirty="0"/>
              <a:t>import </a:t>
            </a:r>
            <a:r>
              <a:rPr lang="en-IN" dirty="0" err="1"/>
              <a:t>com.hnd.entity.Loan</a:t>
            </a:r>
            <a:r>
              <a:rPr lang="en-IN" dirty="0"/>
              <a:t>;</a:t>
            </a:r>
          </a:p>
        </p:txBody>
      </p:sp>
    </p:spTree>
    <p:extLst>
      <p:ext uri="{BB962C8B-B14F-4D97-AF65-F5344CB8AC3E}">
        <p14:creationId xmlns:p14="http://schemas.microsoft.com/office/powerpoint/2010/main" val="3455659284"/>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6101EA-B26B-9511-065B-EFC860E93C4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CFE14CF-D282-B44B-4A5E-FB9EAB512857}"/>
              </a:ext>
            </a:extLst>
          </p:cNvPr>
          <p:cNvSpPr>
            <a:spLocks noGrp="1"/>
          </p:cNvSpPr>
          <p:nvPr>
            <p:ph type="sldNum" sz="quarter" idx="12"/>
          </p:nvPr>
        </p:nvSpPr>
        <p:spPr/>
        <p:txBody>
          <a:bodyPr/>
          <a:lstStyle/>
          <a:p>
            <a:fld id="{4A777409-9C5A-4B07-8E32-19F22F7D558C}" type="slidenum">
              <a:rPr lang="en-IN" smtClean="0"/>
              <a:t>372</a:t>
            </a:fld>
            <a:endParaRPr lang="en-IN" dirty="0"/>
          </a:p>
        </p:txBody>
      </p:sp>
      <p:sp>
        <p:nvSpPr>
          <p:cNvPr id="5" name="TextBox 4">
            <a:extLst>
              <a:ext uri="{FF2B5EF4-FFF2-40B4-BE49-F238E27FC236}">
                <a16:creationId xmlns:a16="http://schemas.microsoft.com/office/drawing/2014/main" id="{5BA98982-DE69-643C-918F-2FB984AAD321}"/>
              </a:ext>
            </a:extLst>
          </p:cNvPr>
          <p:cNvSpPr txBox="1"/>
          <p:nvPr/>
        </p:nvSpPr>
        <p:spPr>
          <a:xfrm>
            <a:off x="838200" y="533315"/>
            <a:ext cx="12003464" cy="6463308"/>
          </a:xfrm>
          <a:prstGeom prst="rect">
            <a:avLst/>
          </a:prstGeom>
          <a:noFill/>
        </p:spPr>
        <p:txBody>
          <a:bodyPr wrap="square">
            <a:spAutoFit/>
          </a:bodyPr>
          <a:lstStyle/>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import </a:t>
            </a:r>
            <a:r>
              <a:rPr lang="en-IN" dirty="0" err="1"/>
              <a:t>com.hnd.repository.LoanRepository</a:t>
            </a:r>
            <a:r>
              <a:rPr lang="en-IN" dirty="0"/>
              <a:t>;</a:t>
            </a:r>
          </a:p>
          <a:p>
            <a:r>
              <a:rPr lang="en-IN" dirty="0"/>
              <a:t>@Service(value = "</a:t>
            </a:r>
            <a:r>
              <a:rPr lang="en-IN" dirty="0" err="1"/>
              <a:t>customerLoanService</a:t>
            </a:r>
            <a:r>
              <a:rPr lang="en-IN" dirty="0"/>
              <a:t>")</a:t>
            </a:r>
          </a:p>
          <a:p>
            <a:r>
              <a:rPr lang="en-IN" dirty="0"/>
              <a:t>@Transactional</a:t>
            </a:r>
          </a:p>
          <a:p>
            <a:r>
              <a:rPr lang="en-IN" dirty="0"/>
              <a:t>public class </a:t>
            </a:r>
            <a:r>
              <a:rPr lang="en-IN" dirty="0" err="1"/>
              <a:t>CustomerLoanServiceImpl</a:t>
            </a:r>
            <a:r>
              <a:rPr lang="en-IN" dirty="0"/>
              <a:t> implements </a:t>
            </a:r>
            <a:r>
              <a:rPr lang="en-IN" dirty="0" err="1"/>
              <a:t>CustomerLoanService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@Autowired</a:t>
            </a:r>
          </a:p>
          <a:p>
            <a:r>
              <a:rPr lang="en-IN" dirty="0"/>
              <a:t>	private </a:t>
            </a:r>
            <a:r>
              <a:rPr lang="en-IN" dirty="0" err="1"/>
              <a:t>LoanRepository</a:t>
            </a:r>
            <a:r>
              <a:rPr lang="en-IN" dirty="0"/>
              <a:t> </a:t>
            </a:r>
            <a:r>
              <a:rPr lang="en-IN" dirty="0" err="1"/>
              <a:t>loanRepository</a:t>
            </a:r>
            <a:r>
              <a:rPr lang="en-IN" dirty="0"/>
              <a:t>;</a:t>
            </a:r>
          </a:p>
          <a:p>
            <a:r>
              <a:rPr lang="en-IN" dirty="0"/>
              <a:t>	</a:t>
            </a:r>
          </a:p>
          <a:p>
            <a:r>
              <a:rPr lang="en-IN" dirty="0"/>
              <a:t>	@Override</a:t>
            </a:r>
          </a:p>
          <a:p>
            <a:r>
              <a:rPr lang="en-IN" dirty="0"/>
              <a:t>	public </a:t>
            </a:r>
            <a:r>
              <a:rPr lang="en-IN" dirty="0" err="1"/>
              <a:t>LoanDTO</a:t>
            </a:r>
            <a:r>
              <a:rPr lang="en-IN" dirty="0"/>
              <a:t> </a:t>
            </a:r>
            <a:r>
              <a:rPr lang="en-IN" dirty="0" err="1"/>
              <a:t>getLoanDetails</a:t>
            </a:r>
            <a:r>
              <a:rPr lang="en-IN" dirty="0"/>
              <a:t>(Integer </a:t>
            </a:r>
            <a:r>
              <a:rPr lang="en-IN" dirty="0" err="1"/>
              <a:t>loanId</a:t>
            </a:r>
            <a:r>
              <a:rPr lang="en-IN" dirty="0"/>
              <a:t>) throws </a:t>
            </a:r>
            <a:r>
              <a:rPr lang="en-IN" dirty="0" err="1"/>
              <a:t>hndBankException</a:t>
            </a:r>
            <a:r>
              <a:rPr lang="en-IN" dirty="0"/>
              <a:t> {</a:t>
            </a:r>
          </a:p>
          <a:p>
            <a:r>
              <a:rPr lang="en-IN" dirty="0"/>
              <a:t>		Optional&lt;Loan&gt; optional = </a:t>
            </a:r>
            <a:r>
              <a:rPr lang="en-IN" dirty="0" err="1"/>
              <a:t>loanRepository.findById</a:t>
            </a:r>
            <a:r>
              <a:rPr lang="en-IN" dirty="0"/>
              <a:t>(</a:t>
            </a:r>
            <a:r>
              <a:rPr lang="en-IN" dirty="0" err="1"/>
              <a:t>loanId</a:t>
            </a:r>
            <a:r>
              <a:rPr lang="en-IN" dirty="0"/>
              <a:t>);</a:t>
            </a:r>
          </a:p>
          <a:p>
            <a:r>
              <a:rPr lang="en-IN" dirty="0"/>
              <a:t>		Loan </a:t>
            </a:r>
            <a:r>
              <a:rPr lang="en-IN" dirty="0" err="1"/>
              <a:t>loan</a:t>
            </a:r>
            <a:r>
              <a:rPr lang="en-IN" dirty="0"/>
              <a:t> = </a:t>
            </a:r>
            <a:r>
              <a:rPr lang="en-IN" dirty="0" err="1"/>
              <a:t>optional.orElseThrow</a:t>
            </a:r>
            <a:r>
              <a:rPr lang="en-IN" dirty="0"/>
              <a:t>(()-&gt;new </a:t>
            </a:r>
            <a:r>
              <a:rPr lang="en-IN" dirty="0" err="1"/>
              <a:t>hndBankException</a:t>
            </a:r>
            <a:r>
              <a:rPr lang="en-IN" dirty="0"/>
              <a:t>("</a:t>
            </a:r>
            <a:r>
              <a:rPr lang="en-IN" dirty="0" err="1"/>
              <a:t>Service.LOAN_UNAVAILABLE</a:t>
            </a:r>
            <a:r>
              <a:rPr lang="en-IN" dirty="0"/>
              <a:t>"));</a:t>
            </a:r>
          </a:p>
          <a:p>
            <a:r>
              <a:rPr lang="en-IN" dirty="0"/>
              <a:t>		</a:t>
            </a:r>
            <a:r>
              <a:rPr lang="en-IN" dirty="0" err="1"/>
              <a:t>LoanDTO</a:t>
            </a:r>
            <a:r>
              <a:rPr lang="en-IN" dirty="0"/>
              <a:t> </a:t>
            </a:r>
            <a:r>
              <a:rPr lang="en-IN" dirty="0" err="1"/>
              <a:t>loanDTO</a:t>
            </a:r>
            <a:r>
              <a:rPr lang="en-IN" dirty="0"/>
              <a:t> = new </a:t>
            </a:r>
            <a:r>
              <a:rPr lang="en-IN" dirty="0" err="1"/>
              <a:t>LoanDTO</a:t>
            </a:r>
            <a:r>
              <a:rPr lang="en-IN" dirty="0"/>
              <a:t>();</a:t>
            </a:r>
          </a:p>
          <a:p>
            <a:r>
              <a:rPr lang="en-IN" dirty="0"/>
              <a:t>		</a:t>
            </a:r>
            <a:r>
              <a:rPr lang="en-IN" dirty="0" err="1"/>
              <a:t>loanDTO.setAmount</a:t>
            </a:r>
            <a:r>
              <a:rPr lang="en-IN" dirty="0"/>
              <a:t>(</a:t>
            </a:r>
            <a:r>
              <a:rPr lang="en-IN" dirty="0" err="1"/>
              <a:t>loan.getAmount</a:t>
            </a:r>
            <a:r>
              <a:rPr lang="en-IN" dirty="0"/>
              <a:t>());</a:t>
            </a:r>
          </a:p>
          <a:p>
            <a:r>
              <a:rPr lang="en-IN" dirty="0"/>
              <a:t>		</a:t>
            </a:r>
            <a:r>
              <a:rPr lang="en-IN" dirty="0" err="1"/>
              <a:t>loanDTO.setLoanId</a:t>
            </a:r>
            <a:r>
              <a:rPr lang="en-IN" dirty="0"/>
              <a:t>(</a:t>
            </a:r>
            <a:r>
              <a:rPr lang="en-IN" dirty="0" err="1"/>
              <a:t>loan.getLoanId</a:t>
            </a:r>
            <a:r>
              <a:rPr lang="en-IN" dirty="0"/>
              <a:t>());</a:t>
            </a:r>
          </a:p>
          <a:p>
            <a:r>
              <a:rPr lang="en-IN" dirty="0"/>
              <a:t>		</a:t>
            </a:r>
            <a:r>
              <a:rPr lang="en-IN" dirty="0" err="1"/>
              <a:t>loanDTO.setLoanIssueDate</a:t>
            </a:r>
            <a:r>
              <a:rPr lang="en-IN" dirty="0"/>
              <a:t>(</a:t>
            </a:r>
            <a:r>
              <a:rPr lang="en-IN" dirty="0" err="1"/>
              <a:t>loan.getIssueDate</a:t>
            </a:r>
            <a:r>
              <a:rPr lang="en-IN" dirty="0"/>
              <a:t>());</a:t>
            </a:r>
          </a:p>
          <a:p>
            <a:r>
              <a:rPr lang="en-IN" dirty="0"/>
              <a:t>		</a:t>
            </a:r>
            <a:r>
              <a:rPr lang="en-IN" dirty="0" err="1"/>
              <a:t>loanDTO.setStatus</a:t>
            </a:r>
            <a:r>
              <a:rPr lang="en-IN" dirty="0"/>
              <a:t>(</a:t>
            </a:r>
            <a:r>
              <a:rPr lang="en-IN" dirty="0" err="1"/>
              <a:t>loan.getStatus</a:t>
            </a:r>
            <a:r>
              <a:rPr lang="en-IN" dirty="0"/>
              <a:t>());</a:t>
            </a:r>
          </a:p>
          <a:p>
            <a:r>
              <a:rPr lang="en-IN" dirty="0"/>
              <a:t>		Customer </a:t>
            </a:r>
            <a:r>
              <a:rPr lang="en-IN" dirty="0" err="1"/>
              <a:t>customer</a:t>
            </a:r>
            <a:r>
              <a:rPr lang="en-IN" dirty="0"/>
              <a:t> = </a:t>
            </a:r>
            <a:r>
              <a:rPr lang="en-IN" dirty="0" err="1"/>
              <a:t>loan.getCustomer</a:t>
            </a:r>
            <a:r>
              <a:rPr lang="en-IN" dirty="0"/>
              <a:t>();</a:t>
            </a:r>
          </a:p>
          <a:p>
            <a:r>
              <a:rPr lang="en-IN" dirty="0"/>
              <a:t>		</a:t>
            </a:r>
          </a:p>
        </p:txBody>
      </p:sp>
    </p:spTree>
    <p:extLst>
      <p:ext uri="{BB962C8B-B14F-4D97-AF65-F5344CB8AC3E}">
        <p14:creationId xmlns:p14="http://schemas.microsoft.com/office/powerpoint/2010/main" val="138072095"/>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8ADDE4-0CD9-6616-231C-2C40B4A7680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E68C5AC-B4A6-737E-19A1-618ABE175ABA}"/>
              </a:ext>
            </a:extLst>
          </p:cNvPr>
          <p:cNvSpPr>
            <a:spLocks noGrp="1"/>
          </p:cNvSpPr>
          <p:nvPr>
            <p:ph type="sldNum" sz="quarter" idx="12"/>
          </p:nvPr>
        </p:nvSpPr>
        <p:spPr/>
        <p:txBody>
          <a:bodyPr/>
          <a:lstStyle/>
          <a:p>
            <a:fld id="{4A777409-9C5A-4B07-8E32-19F22F7D558C}" type="slidenum">
              <a:rPr lang="en-IN" smtClean="0"/>
              <a:t>373</a:t>
            </a:fld>
            <a:endParaRPr lang="en-IN" dirty="0"/>
          </a:p>
        </p:txBody>
      </p:sp>
      <p:sp>
        <p:nvSpPr>
          <p:cNvPr id="5" name="TextBox 4">
            <a:extLst>
              <a:ext uri="{FF2B5EF4-FFF2-40B4-BE49-F238E27FC236}">
                <a16:creationId xmlns:a16="http://schemas.microsoft.com/office/drawing/2014/main" id="{033850B0-E639-5AB8-7E7F-2538A636ECAB}"/>
              </a:ext>
            </a:extLst>
          </p:cNvPr>
          <p:cNvSpPr txBox="1"/>
          <p:nvPr/>
        </p:nvSpPr>
        <p:spPr>
          <a:xfrm>
            <a:off x="197963" y="888578"/>
            <a:ext cx="11274458" cy="3416320"/>
          </a:xfrm>
          <a:prstGeom prst="rect">
            <a:avLst/>
          </a:prstGeom>
          <a:noFill/>
        </p:spPr>
        <p:txBody>
          <a:bodyPr wrap="square">
            <a:spAutoFit/>
          </a:bodyPr>
          <a:lstStyle/>
          <a:p>
            <a:r>
              <a:rPr lang="en-IN" dirty="0"/>
              <a:t>if (customer != null)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loanDTO.setCustomer</a:t>
            </a:r>
            <a:r>
              <a:rPr lang="en-IN" dirty="0"/>
              <a:t>(</a:t>
            </a:r>
            <a:r>
              <a:rPr lang="en-IN" dirty="0" err="1"/>
              <a:t>customerDTO</a:t>
            </a:r>
            <a:r>
              <a:rPr lang="en-IN" dirty="0"/>
              <a:t>);</a:t>
            </a:r>
          </a:p>
          <a:p>
            <a:r>
              <a:rPr lang="en-IN" dirty="0"/>
              <a:t>		}</a:t>
            </a:r>
          </a:p>
          <a:p>
            <a:r>
              <a:rPr lang="en-IN" dirty="0"/>
              <a:t>	</a:t>
            </a:r>
          </a:p>
          <a:p>
            <a:r>
              <a:rPr lang="en-IN" dirty="0"/>
              <a:t>		return </a:t>
            </a:r>
            <a:r>
              <a:rPr lang="en-IN" dirty="0" err="1"/>
              <a:t>loanDTO</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139F0409-15BC-6EAF-E12B-6F931678B2A1}"/>
              </a:ext>
            </a:extLst>
          </p:cNvPr>
          <p:cNvSpPr txBox="1"/>
          <p:nvPr/>
        </p:nvSpPr>
        <p:spPr>
          <a:xfrm>
            <a:off x="127261" y="4509882"/>
            <a:ext cx="6099142" cy="400110"/>
          </a:xfrm>
          <a:prstGeom prst="rect">
            <a:avLst/>
          </a:prstGeom>
          <a:noFill/>
        </p:spPr>
        <p:txBody>
          <a:bodyPr wrap="square">
            <a:spAutoFit/>
          </a:bodyPr>
          <a:lstStyle/>
          <a:p>
            <a:r>
              <a:rPr lang="en-US" sz="2000" b="1" dirty="0">
                <a:solidFill>
                  <a:schemeClr val="tx1">
                    <a:lumMod val="65000"/>
                    <a:lumOff val="35000"/>
                  </a:schemeClr>
                </a:solidFill>
              </a:rPr>
              <a:t>Step 15:</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918834002"/>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53F8B0-AD1C-0BD5-F7A3-8FA6AE30A2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109FDF6-C6FE-069F-55E2-66A4966BAC78}"/>
              </a:ext>
            </a:extLst>
          </p:cNvPr>
          <p:cNvSpPr>
            <a:spLocks noGrp="1"/>
          </p:cNvSpPr>
          <p:nvPr>
            <p:ph type="sldNum" sz="quarter" idx="12"/>
          </p:nvPr>
        </p:nvSpPr>
        <p:spPr/>
        <p:txBody>
          <a:bodyPr/>
          <a:lstStyle/>
          <a:p>
            <a:fld id="{4A777409-9C5A-4B07-8E32-19F22F7D558C}" type="slidenum">
              <a:rPr lang="en-IN" smtClean="0"/>
              <a:t>374</a:t>
            </a:fld>
            <a:endParaRPr lang="en-IN" dirty="0"/>
          </a:p>
        </p:txBody>
      </p:sp>
      <p:sp>
        <p:nvSpPr>
          <p:cNvPr id="5" name="TextBox 4">
            <a:extLst>
              <a:ext uri="{FF2B5EF4-FFF2-40B4-BE49-F238E27FC236}">
                <a16:creationId xmlns:a16="http://schemas.microsoft.com/office/drawing/2014/main" id="{8B2AE8BE-F256-DFD6-F713-8EB644649EF4}"/>
              </a:ext>
            </a:extLst>
          </p:cNvPr>
          <p:cNvSpPr txBox="1"/>
          <p:nvPr/>
        </p:nvSpPr>
        <p:spPr>
          <a:xfrm>
            <a:off x="763571" y="479657"/>
            <a:ext cx="12031744" cy="5632311"/>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com.hnd.dto.CustomerDTO</a:t>
            </a:r>
            <a:r>
              <a:rPr lang="en-IN" dirty="0"/>
              <a:t>;</a:t>
            </a:r>
          </a:p>
          <a:p>
            <a:r>
              <a:rPr lang="en-IN" dirty="0"/>
              <a:t>import </a:t>
            </a:r>
            <a:r>
              <a:rPr lang="en-IN" dirty="0" err="1"/>
              <a:t>com.hnd.dto.LoanDTO</a:t>
            </a:r>
            <a:r>
              <a:rPr lang="en-IN" dirty="0"/>
              <a:t>;</a:t>
            </a:r>
          </a:p>
          <a:p>
            <a:r>
              <a:rPr lang="en-IN" dirty="0"/>
              <a:t>import </a:t>
            </a:r>
            <a:r>
              <a:rPr lang="en-IN" dirty="0" err="1"/>
              <a:t>com.hnd.service.CustomerLoanService</a:t>
            </a:r>
            <a:r>
              <a:rPr lang="en-IN" dirty="0"/>
              <a:t>;</a:t>
            </a:r>
          </a:p>
          <a:p>
            <a:r>
              <a:rPr lang="en-IN" dirty="0"/>
              <a:t>@SpringBootApplication</a:t>
            </a:r>
          </a:p>
          <a:p>
            <a:r>
              <a:rPr lang="en-IN" dirty="0"/>
              <a:t>public class </a:t>
            </a:r>
            <a:r>
              <a:rPr lang="en-IN" dirty="0" err="1"/>
              <a:t>DemoManyToOneApplication</a:t>
            </a:r>
            <a:r>
              <a:rPr lang="en-IN" dirty="0"/>
              <a:t> implements </a:t>
            </a:r>
            <a:r>
              <a:rPr lang="en-IN" dirty="0" err="1"/>
              <a:t>CommandLineRunner</a:t>
            </a:r>
            <a:r>
              <a:rPr lang="en-IN" dirty="0"/>
              <a:t> {</a:t>
            </a:r>
          </a:p>
          <a:p>
            <a:r>
              <a:rPr lang="en-IN" dirty="0"/>
              <a:t>	</a:t>
            </a:r>
          </a:p>
          <a:p>
            <a:r>
              <a:rPr lang="en-IN" dirty="0"/>
              <a:t>	public static final Log LOGGER = </a:t>
            </a:r>
            <a:r>
              <a:rPr lang="en-IN" dirty="0" err="1"/>
              <a:t>LogFactory.getLog</a:t>
            </a:r>
            <a:r>
              <a:rPr lang="en-IN" dirty="0"/>
              <a:t>(</a:t>
            </a:r>
            <a:r>
              <a:rPr lang="en-IN" dirty="0" err="1"/>
              <a:t>DemoManyToOneApplication.class</a:t>
            </a:r>
            <a:r>
              <a:rPr lang="en-IN" dirty="0"/>
              <a:t>);</a:t>
            </a:r>
          </a:p>
          <a:p>
            <a:r>
              <a:rPr lang="en-IN" dirty="0"/>
              <a:t>	@Autowired</a:t>
            </a:r>
          </a:p>
          <a:p>
            <a:r>
              <a:rPr lang="en-IN" dirty="0"/>
              <a:t>	</a:t>
            </a:r>
            <a:r>
              <a:rPr lang="en-IN" dirty="0" err="1"/>
              <a:t>CustomerLoanService</a:t>
            </a:r>
            <a:r>
              <a:rPr lang="en-IN" dirty="0"/>
              <a:t> </a:t>
            </a:r>
            <a:r>
              <a:rPr lang="en-IN" dirty="0" err="1"/>
              <a:t>customerLoanService</a:t>
            </a:r>
            <a:r>
              <a:rPr lang="en-IN" dirty="0"/>
              <a:t>;</a:t>
            </a:r>
          </a:p>
          <a:p>
            <a:r>
              <a:rPr lang="en-IN" dirty="0"/>
              <a:t>	</a:t>
            </a:r>
          </a:p>
          <a:p>
            <a:r>
              <a:rPr lang="en-IN" dirty="0"/>
              <a:t>	</a:t>
            </a:r>
          </a:p>
        </p:txBody>
      </p:sp>
    </p:spTree>
    <p:extLst>
      <p:ext uri="{BB962C8B-B14F-4D97-AF65-F5344CB8AC3E}">
        <p14:creationId xmlns:p14="http://schemas.microsoft.com/office/powerpoint/2010/main" val="1642659037"/>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BCB6A9-6AAA-9077-47D0-933A5A2DE85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94E627-25AA-6CDB-AB18-706807070483}"/>
              </a:ext>
            </a:extLst>
          </p:cNvPr>
          <p:cNvSpPr>
            <a:spLocks noGrp="1"/>
          </p:cNvSpPr>
          <p:nvPr>
            <p:ph type="sldNum" sz="quarter" idx="12"/>
          </p:nvPr>
        </p:nvSpPr>
        <p:spPr/>
        <p:txBody>
          <a:bodyPr/>
          <a:lstStyle/>
          <a:p>
            <a:fld id="{4A777409-9C5A-4B07-8E32-19F22F7D558C}" type="slidenum">
              <a:rPr lang="en-IN" smtClean="0"/>
              <a:t>375</a:t>
            </a:fld>
            <a:endParaRPr lang="en-IN" dirty="0"/>
          </a:p>
        </p:txBody>
      </p:sp>
      <p:sp>
        <p:nvSpPr>
          <p:cNvPr id="5" name="TextBox 4">
            <a:extLst>
              <a:ext uri="{FF2B5EF4-FFF2-40B4-BE49-F238E27FC236}">
                <a16:creationId xmlns:a16="http://schemas.microsoft.com/office/drawing/2014/main" id="{BAF43A92-390F-58DA-D60D-7B29079FF8AD}"/>
              </a:ext>
            </a:extLst>
          </p:cNvPr>
          <p:cNvSpPr txBox="1"/>
          <p:nvPr/>
        </p:nvSpPr>
        <p:spPr>
          <a:xfrm>
            <a:off x="256095" y="1060884"/>
            <a:ext cx="11679810" cy="5632311"/>
          </a:xfrm>
          <a:prstGeom prst="rect">
            <a:avLst/>
          </a:prstGeom>
          <a:noFill/>
        </p:spPr>
        <p:txBody>
          <a:bodyPr wrap="square">
            <a:spAutoFit/>
          </a:bodyPr>
          <a:lstStyle/>
          <a:p>
            <a:r>
              <a:rPr lang="en-IN" dirty="0"/>
              <a:t>@Autowired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DemoManyToOneApplication.class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getLoanDetails</a:t>
            </a:r>
            <a:r>
              <a:rPr lang="en-IN" dirty="0"/>
              <a:t>();	</a:t>
            </a:r>
          </a:p>
          <a:p>
            <a:r>
              <a:rPr lang="en-IN" dirty="0"/>
              <a:t>	}</a:t>
            </a:r>
          </a:p>
          <a:p>
            <a:r>
              <a:rPr lang="en-IN" dirty="0"/>
              <a:t>	public void </a:t>
            </a:r>
            <a:r>
              <a:rPr lang="en-IN" dirty="0" err="1"/>
              <a:t>getLoanDetails</a:t>
            </a:r>
            <a:r>
              <a:rPr lang="en-IN" dirty="0"/>
              <a:t>() {</a:t>
            </a:r>
          </a:p>
          <a:p>
            <a:r>
              <a:rPr lang="en-IN" dirty="0"/>
              <a:t>		try {</a:t>
            </a:r>
          </a:p>
          <a:p>
            <a:r>
              <a:rPr lang="en-IN" dirty="0"/>
              <a:t>			</a:t>
            </a:r>
            <a:r>
              <a:rPr lang="en-IN" dirty="0" err="1"/>
              <a:t>LoanDTO</a:t>
            </a:r>
            <a:r>
              <a:rPr lang="en-IN" dirty="0"/>
              <a:t> </a:t>
            </a:r>
            <a:r>
              <a:rPr lang="en-IN" dirty="0" err="1"/>
              <a:t>loanDTO</a:t>
            </a:r>
            <a:r>
              <a:rPr lang="en-IN" dirty="0"/>
              <a:t>=</a:t>
            </a:r>
            <a:r>
              <a:rPr lang="en-IN" dirty="0" err="1"/>
              <a:t>customerLoanService.getLoanDetails</a:t>
            </a:r>
            <a:r>
              <a:rPr lang="en-IN" dirty="0"/>
              <a:t>(2001);</a:t>
            </a:r>
          </a:p>
          <a:p>
            <a:r>
              <a:rPr lang="en-IN" dirty="0"/>
              <a:t>			LOGGER.info(</a:t>
            </a:r>
            <a:r>
              <a:rPr lang="en-IN" dirty="0" err="1"/>
              <a:t>loanDTO</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Tree>
    <p:extLst>
      <p:ext uri="{BB962C8B-B14F-4D97-AF65-F5344CB8AC3E}">
        <p14:creationId xmlns:p14="http://schemas.microsoft.com/office/powerpoint/2010/main" val="2744730184"/>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C09EAB-1A77-E04F-4EF7-4551A8E7C0C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D105FF-1523-5C81-E03A-677CB7332E95}"/>
              </a:ext>
            </a:extLst>
          </p:cNvPr>
          <p:cNvSpPr>
            <a:spLocks noGrp="1"/>
          </p:cNvSpPr>
          <p:nvPr>
            <p:ph type="sldNum" sz="quarter" idx="12"/>
          </p:nvPr>
        </p:nvSpPr>
        <p:spPr/>
        <p:txBody>
          <a:bodyPr/>
          <a:lstStyle/>
          <a:p>
            <a:fld id="{4A777409-9C5A-4B07-8E32-19F22F7D558C}" type="slidenum">
              <a:rPr lang="en-IN" smtClean="0"/>
              <a:t>376</a:t>
            </a:fld>
            <a:endParaRPr lang="en-IN" dirty="0"/>
          </a:p>
        </p:txBody>
      </p:sp>
      <p:sp>
        <p:nvSpPr>
          <p:cNvPr id="5" name="TextBox 4">
            <a:extLst>
              <a:ext uri="{FF2B5EF4-FFF2-40B4-BE49-F238E27FC236}">
                <a16:creationId xmlns:a16="http://schemas.microsoft.com/office/drawing/2014/main" id="{74CEF33B-E56C-77B7-5DC6-082E686294E6}"/>
              </a:ext>
            </a:extLst>
          </p:cNvPr>
          <p:cNvSpPr txBox="1"/>
          <p:nvPr/>
        </p:nvSpPr>
        <p:spPr>
          <a:xfrm>
            <a:off x="989029" y="603563"/>
            <a:ext cx="9578418" cy="707886"/>
          </a:xfrm>
          <a:prstGeom prst="rect">
            <a:avLst/>
          </a:prstGeom>
          <a:noFill/>
        </p:spPr>
        <p:txBody>
          <a:bodyPr wrap="square">
            <a:spAutoFit/>
          </a:bodyPr>
          <a:lstStyle/>
          <a:p>
            <a:r>
              <a:rPr lang="en-US" sz="2000" b="1" dirty="0">
                <a:solidFill>
                  <a:schemeClr val="tx1">
                    <a:lumMod val="65000"/>
                    <a:lumOff val="35000"/>
                  </a:schemeClr>
                </a:solidFill>
                <a:effectLst/>
              </a:rPr>
              <a:t>Step 16:</a:t>
            </a:r>
            <a:r>
              <a:rPr lang="en-US" sz="2000" dirty="0">
                <a:solidFill>
                  <a:schemeClr val="tx1">
                    <a:lumMod val="65000"/>
                    <a:lumOff val="35000"/>
                  </a:schemeClr>
                </a:solidFill>
                <a:effectLst/>
              </a:rPr>
              <a:t> Execute the application</a:t>
            </a:r>
          </a:p>
          <a:p>
            <a:r>
              <a:rPr lang="en-US" sz="2000" dirty="0">
                <a:solidFill>
                  <a:schemeClr val="tx1">
                    <a:lumMod val="65000"/>
                    <a:lumOff val="35000"/>
                  </a:schemeClr>
                </a:solidFill>
                <a:effectLst/>
              </a:rPr>
              <a:t>After executing your application, you should get the following output:</a:t>
            </a:r>
          </a:p>
        </p:txBody>
      </p:sp>
      <p:pic>
        <p:nvPicPr>
          <p:cNvPr id="7" name="Picture 6">
            <a:extLst>
              <a:ext uri="{FF2B5EF4-FFF2-40B4-BE49-F238E27FC236}">
                <a16:creationId xmlns:a16="http://schemas.microsoft.com/office/drawing/2014/main" id="{2E9501C7-2D93-82D4-8B8A-F57EA7FF5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889" y="1565251"/>
            <a:ext cx="8754697" cy="2054641"/>
          </a:xfrm>
          <a:prstGeom prst="rect">
            <a:avLst/>
          </a:prstGeom>
        </p:spPr>
      </p:pic>
      <p:sp>
        <p:nvSpPr>
          <p:cNvPr id="9" name="TextBox 8">
            <a:extLst>
              <a:ext uri="{FF2B5EF4-FFF2-40B4-BE49-F238E27FC236}">
                <a16:creationId xmlns:a16="http://schemas.microsoft.com/office/drawing/2014/main" id="{19BBC668-B0CD-DD52-96EB-EEF468401280}"/>
              </a:ext>
            </a:extLst>
          </p:cNvPr>
          <p:cNvSpPr txBox="1"/>
          <p:nvPr/>
        </p:nvSpPr>
        <p:spPr>
          <a:xfrm>
            <a:off x="278090" y="3873694"/>
            <a:ext cx="11580829" cy="400110"/>
          </a:xfrm>
          <a:prstGeom prst="rect">
            <a:avLst/>
          </a:prstGeom>
          <a:noFill/>
        </p:spPr>
        <p:txBody>
          <a:bodyPr wrap="square">
            <a:spAutoFit/>
          </a:bodyPr>
          <a:lstStyle/>
          <a:p>
            <a:r>
              <a:rPr lang="en-US" sz="2000" b="1" dirty="0">
                <a:solidFill>
                  <a:schemeClr val="tx1">
                    <a:lumMod val="65000"/>
                    <a:lumOff val="35000"/>
                  </a:schemeClr>
                </a:solidFill>
              </a:rPr>
              <a:t>Step 17: </a:t>
            </a:r>
            <a:r>
              <a:rPr lang="en-US" sz="2000" dirty="0">
                <a:solidFill>
                  <a:schemeClr val="tx1">
                    <a:lumMod val="65000"/>
                    <a:lumOff val="35000"/>
                  </a:schemeClr>
                </a:solidFill>
              </a:rPr>
              <a:t>Add the </a:t>
            </a:r>
            <a:r>
              <a:rPr lang="en-US" sz="2000" dirty="0" err="1">
                <a:solidFill>
                  <a:schemeClr val="tx1">
                    <a:lumMod val="65000"/>
                    <a:lumOff val="35000"/>
                  </a:schemeClr>
                </a:solidFill>
              </a:rPr>
              <a:t>addLoanAndCustomer</a:t>
            </a:r>
            <a:r>
              <a:rPr lang="en-US" sz="2000" dirty="0">
                <a:solidFill>
                  <a:schemeClr val="tx1">
                    <a:lumMod val="65000"/>
                    <a:lumOff val="35000"/>
                  </a:schemeClr>
                </a:solidFill>
              </a:rPr>
              <a:t>() method to </a:t>
            </a:r>
            <a:r>
              <a:rPr lang="en-US" sz="2000" dirty="0" err="1">
                <a:solidFill>
                  <a:schemeClr val="tx1">
                    <a:lumMod val="65000"/>
                    <a:lumOff val="35000"/>
                  </a:schemeClr>
                </a:solidFill>
              </a:rPr>
              <a:t>CustomerLoanService</a:t>
            </a:r>
            <a:r>
              <a:rPr lang="en-US" sz="2000" dirty="0">
                <a:solidFill>
                  <a:schemeClr val="tx1">
                    <a:lumMod val="65000"/>
                    <a:lumOff val="35000"/>
                  </a:schemeClr>
                </a:solidFill>
              </a:rPr>
              <a:t> interface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EB72B1D-6436-8598-773B-4A125A05E30E}"/>
              </a:ext>
            </a:extLst>
          </p:cNvPr>
          <p:cNvSpPr txBox="1"/>
          <p:nvPr/>
        </p:nvSpPr>
        <p:spPr>
          <a:xfrm>
            <a:off x="190498" y="4410982"/>
            <a:ext cx="11175477" cy="2031325"/>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com.hnd.dto.LoanDTO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CustomerLoanService</a:t>
            </a:r>
            <a:r>
              <a:rPr lang="en-IN" dirty="0"/>
              <a:t> {</a:t>
            </a:r>
          </a:p>
          <a:p>
            <a:r>
              <a:rPr lang="en-IN" dirty="0"/>
              <a:t>	public </a:t>
            </a:r>
            <a:r>
              <a:rPr lang="en-IN" dirty="0" err="1"/>
              <a:t>LoanDTO</a:t>
            </a:r>
            <a:r>
              <a:rPr lang="en-IN" dirty="0"/>
              <a:t> </a:t>
            </a:r>
            <a:r>
              <a:rPr lang="en-IN" dirty="0" err="1"/>
              <a:t>getLoanDetails</a:t>
            </a:r>
            <a:r>
              <a:rPr lang="en-IN" dirty="0"/>
              <a:t>(Integer </a:t>
            </a:r>
            <a:r>
              <a:rPr lang="en-IN" dirty="0" err="1"/>
              <a:t>loanId</a:t>
            </a:r>
            <a:r>
              <a:rPr lang="en-IN" dirty="0"/>
              <a:t>) throws </a:t>
            </a:r>
            <a:r>
              <a:rPr lang="en-IN" dirty="0" err="1"/>
              <a:t>hndBankException</a:t>
            </a:r>
            <a:r>
              <a:rPr lang="en-IN" dirty="0"/>
              <a:t>;</a:t>
            </a:r>
          </a:p>
          <a:p>
            <a:r>
              <a:rPr lang="en-IN" dirty="0"/>
              <a:t>	public Integer </a:t>
            </a:r>
            <a:r>
              <a:rPr lang="en-IN" dirty="0" err="1"/>
              <a:t>addLoanAndCustomer</a:t>
            </a:r>
            <a:r>
              <a:rPr lang="en-IN" dirty="0"/>
              <a:t>(</a:t>
            </a:r>
            <a:r>
              <a:rPr lang="en-IN" dirty="0" err="1"/>
              <a:t>LoanDTO</a:t>
            </a:r>
            <a:r>
              <a:rPr lang="en-IN" dirty="0"/>
              <a:t> </a:t>
            </a:r>
            <a:r>
              <a:rPr lang="en-IN" dirty="0" err="1"/>
              <a:t>loanDTO</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791923038"/>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D0B355-4666-E18C-A972-7B1D514ACF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CC54F6F-E820-9872-E4D0-745F15FD59D7}"/>
              </a:ext>
            </a:extLst>
          </p:cNvPr>
          <p:cNvSpPr>
            <a:spLocks noGrp="1"/>
          </p:cNvSpPr>
          <p:nvPr>
            <p:ph type="sldNum" sz="quarter" idx="12"/>
          </p:nvPr>
        </p:nvSpPr>
        <p:spPr/>
        <p:txBody>
          <a:bodyPr/>
          <a:lstStyle/>
          <a:p>
            <a:fld id="{4A777409-9C5A-4B07-8E32-19F22F7D558C}" type="slidenum">
              <a:rPr lang="en-IN" smtClean="0"/>
              <a:t>377</a:t>
            </a:fld>
            <a:endParaRPr lang="en-IN" dirty="0"/>
          </a:p>
        </p:txBody>
      </p:sp>
      <p:sp>
        <p:nvSpPr>
          <p:cNvPr id="5" name="TextBox 4">
            <a:extLst>
              <a:ext uri="{FF2B5EF4-FFF2-40B4-BE49-F238E27FC236}">
                <a16:creationId xmlns:a16="http://schemas.microsoft.com/office/drawing/2014/main" id="{9E3F0B26-DDA5-D1E6-2260-59FBE5965AE4}"/>
              </a:ext>
            </a:extLst>
          </p:cNvPr>
          <p:cNvSpPr txBox="1"/>
          <p:nvPr/>
        </p:nvSpPr>
        <p:spPr>
          <a:xfrm>
            <a:off x="815418" y="584709"/>
            <a:ext cx="10538382" cy="707886"/>
          </a:xfrm>
          <a:prstGeom prst="rect">
            <a:avLst/>
          </a:prstGeom>
          <a:noFill/>
        </p:spPr>
        <p:txBody>
          <a:bodyPr wrap="square">
            <a:spAutoFit/>
          </a:bodyPr>
          <a:lstStyle/>
          <a:p>
            <a:r>
              <a:rPr lang="en-US" sz="2000" b="1" dirty="0">
                <a:solidFill>
                  <a:schemeClr val="tx1">
                    <a:lumMod val="65000"/>
                    <a:lumOff val="35000"/>
                  </a:schemeClr>
                </a:solidFill>
              </a:rPr>
              <a:t>Step 18:</a:t>
            </a:r>
            <a:r>
              <a:rPr lang="en-US" sz="2000" dirty="0">
                <a:solidFill>
                  <a:schemeClr val="tx1">
                    <a:lumMod val="65000"/>
                    <a:lumOff val="35000"/>
                  </a:schemeClr>
                </a:solidFill>
              </a:rPr>
              <a:t> Implement the </a:t>
            </a:r>
            <a:r>
              <a:rPr lang="en-US" sz="2000" dirty="0" err="1">
                <a:solidFill>
                  <a:schemeClr val="tx1">
                    <a:lumMod val="65000"/>
                    <a:lumOff val="35000"/>
                  </a:schemeClr>
                </a:solidFill>
              </a:rPr>
              <a:t>addLoanAndCustomer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CustomerLoanServiceImpl</a:t>
            </a:r>
            <a:r>
              <a:rPr lang="en-US" sz="2000" dirty="0">
                <a:solidFill>
                  <a:schemeClr val="tx1">
                    <a:lumMod val="65000"/>
                    <a:lumOff val="35000"/>
                  </a:schemeClr>
                </a:solidFill>
              </a:rPr>
              <a:t> to add customer and loan details to the table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50F9B85-B598-AB4A-5A32-ED0907843B25}"/>
              </a:ext>
            </a:extLst>
          </p:cNvPr>
          <p:cNvSpPr txBox="1"/>
          <p:nvPr/>
        </p:nvSpPr>
        <p:spPr>
          <a:xfrm>
            <a:off x="108408" y="1292595"/>
            <a:ext cx="11975184" cy="6186309"/>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java.util.Optional</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com.hnd.dto.CustomerDTO</a:t>
            </a:r>
            <a:r>
              <a:rPr lang="en-IN" dirty="0"/>
              <a:t>;</a:t>
            </a:r>
          </a:p>
          <a:p>
            <a:r>
              <a:rPr lang="en-IN" dirty="0"/>
              <a:t>import </a:t>
            </a:r>
            <a:r>
              <a:rPr lang="en-IN" dirty="0" err="1"/>
              <a:t>com.hnd.dto.LoanDTO</a:t>
            </a:r>
            <a:r>
              <a:rPr lang="en-IN" dirty="0"/>
              <a:t>;</a:t>
            </a:r>
          </a:p>
          <a:p>
            <a:r>
              <a:rPr lang="en-IN" dirty="0"/>
              <a:t>import </a:t>
            </a:r>
            <a:r>
              <a:rPr lang="en-IN" dirty="0" err="1"/>
              <a:t>com.hnd.entity.Customer</a:t>
            </a:r>
            <a:r>
              <a:rPr lang="en-IN" dirty="0"/>
              <a:t>;</a:t>
            </a:r>
          </a:p>
          <a:p>
            <a:r>
              <a:rPr lang="en-IN" dirty="0"/>
              <a:t>import </a:t>
            </a:r>
            <a:r>
              <a:rPr lang="en-IN" dirty="0" err="1"/>
              <a:t>com.hnd.entity.Loan</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import </a:t>
            </a:r>
            <a:r>
              <a:rPr lang="en-IN" dirty="0" err="1"/>
              <a:t>com.hnd.repository.LoanRepository</a:t>
            </a:r>
            <a:r>
              <a:rPr lang="en-IN" dirty="0"/>
              <a:t>;</a:t>
            </a:r>
          </a:p>
          <a:p>
            <a:r>
              <a:rPr lang="en-IN" dirty="0"/>
              <a:t>@Service(value = "</a:t>
            </a:r>
            <a:r>
              <a:rPr lang="en-IN" dirty="0" err="1"/>
              <a:t>customerLoanService</a:t>
            </a:r>
            <a:r>
              <a:rPr lang="en-IN" dirty="0"/>
              <a:t>")</a:t>
            </a:r>
          </a:p>
          <a:p>
            <a:r>
              <a:rPr lang="en-IN" dirty="0"/>
              <a:t>@Transactional</a:t>
            </a:r>
          </a:p>
          <a:p>
            <a:r>
              <a:rPr lang="en-IN" dirty="0"/>
              <a:t>public class </a:t>
            </a:r>
            <a:r>
              <a:rPr lang="en-IN" dirty="0" err="1"/>
              <a:t>CustomerLoanServiceImpl</a:t>
            </a:r>
            <a:r>
              <a:rPr lang="en-IN" dirty="0"/>
              <a:t> implements </a:t>
            </a:r>
            <a:r>
              <a:rPr lang="en-IN" dirty="0" err="1"/>
              <a:t>CustomerLoanService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@Autowired</a:t>
            </a:r>
          </a:p>
          <a:p>
            <a:r>
              <a:rPr lang="en-IN" dirty="0"/>
              <a:t>	private </a:t>
            </a:r>
            <a:r>
              <a:rPr lang="en-IN" dirty="0" err="1"/>
              <a:t>LoanRepository</a:t>
            </a:r>
            <a:r>
              <a:rPr lang="en-IN" dirty="0"/>
              <a:t> </a:t>
            </a:r>
            <a:r>
              <a:rPr lang="en-IN" dirty="0" err="1"/>
              <a:t>loanRepository</a:t>
            </a:r>
            <a:r>
              <a:rPr lang="en-IN" dirty="0"/>
              <a:t>;</a:t>
            </a:r>
          </a:p>
          <a:p>
            <a:r>
              <a:rPr lang="en-IN" dirty="0"/>
              <a:t>	</a:t>
            </a:r>
          </a:p>
          <a:p>
            <a:r>
              <a:rPr lang="en-IN" dirty="0"/>
              <a:t>	</a:t>
            </a:r>
          </a:p>
        </p:txBody>
      </p:sp>
    </p:spTree>
    <p:extLst>
      <p:ext uri="{BB962C8B-B14F-4D97-AF65-F5344CB8AC3E}">
        <p14:creationId xmlns:p14="http://schemas.microsoft.com/office/powerpoint/2010/main" val="1163593784"/>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9F71DB-32E1-89FB-4C4F-DD96E434BDB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2F63C4A-FDCF-9AC1-7470-C32011CF7C4C}"/>
              </a:ext>
            </a:extLst>
          </p:cNvPr>
          <p:cNvSpPr>
            <a:spLocks noGrp="1"/>
          </p:cNvSpPr>
          <p:nvPr>
            <p:ph type="sldNum" sz="quarter" idx="12"/>
          </p:nvPr>
        </p:nvSpPr>
        <p:spPr/>
        <p:txBody>
          <a:bodyPr/>
          <a:lstStyle/>
          <a:p>
            <a:fld id="{4A777409-9C5A-4B07-8E32-19F22F7D558C}" type="slidenum">
              <a:rPr lang="en-IN" smtClean="0"/>
              <a:t>378</a:t>
            </a:fld>
            <a:endParaRPr lang="en-IN" dirty="0"/>
          </a:p>
        </p:txBody>
      </p:sp>
      <p:sp>
        <p:nvSpPr>
          <p:cNvPr id="5" name="TextBox 4">
            <a:extLst>
              <a:ext uri="{FF2B5EF4-FFF2-40B4-BE49-F238E27FC236}">
                <a16:creationId xmlns:a16="http://schemas.microsoft.com/office/drawing/2014/main" id="{3C44C590-DDF1-B8A5-FA7E-DE662DF188E5}"/>
              </a:ext>
            </a:extLst>
          </p:cNvPr>
          <p:cNvSpPr txBox="1"/>
          <p:nvPr/>
        </p:nvSpPr>
        <p:spPr>
          <a:xfrm>
            <a:off x="179109" y="882134"/>
            <a:ext cx="12188858" cy="6463308"/>
          </a:xfrm>
          <a:prstGeom prst="rect">
            <a:avLst/>
          </a:prstGeom>
          <a:noFill/>
        </p:spPr>
        <p:txBody>
          <a:bodyPr wrap="square">
            <a:spAutoFit/>
          </a:bodyPr>
          <a:lstStyle/>
          <a:p>
            <a:r>
              <a:rPr lang="en-IN" dirty="0"/>
              <a:t>@Override</a:t>
            </a:r>
          </a:p>
          <a:p>
            <a:r>
              <a:rPr lang="en-IN" dirty="0"/>
              <a:t>	public </a:t>
            </a:r>
            <a:r>
              <a:rPr lang="en-IN" dirty="0" err="1"/>
              <a:t>LoanDTO</a:t>
            </a:r>
            <a:r>
              <a:rPr lang="en-IN" dirty="0"/>
              <a:t> </a:t>
            </a:r>
            <a:r>
              <a:rPr lang="en-IN" dirty="0" err="1"/>
              <a:t>getLoanDetails</a:t>
            </a:r>
            <a:r>
              <a:rPr lang="en-IN" dirty="0"/>
              <a:t>(Integer </a:t>
            </a:r>
            <a:r>
              <a:rPr lang="en-IN" dirty="0" err="1"/>
              <a:t>loanId</a:t>
            </a:r>
            <a:r>
              <a:rPr lang="en-IN" dirty="0"/>
              <a:t>) throws </a:t>
            </a:r>
            <a:r>
              <a:rPr lang="en-IN" dirty="0" err="1"/>
              <a:t>hndBankException</a:t>
            </a:r>
            <a:r>
              <a:rPr lang="en-IN" dirty="0"/>
              <a:t> {</a:t>
            </a:r>
          </a:p>
          <a:p>
            <a:r>
              <a:rPr lang="en-IN" dirty="0"/>
              <a:t>		Optional&lt;Loan&gt; optional = </a:t>
            </a:r>
            <a:r>
              <a:rPr lang="en-IN" dirty="0" err="1"/>
              <a:t>loanRepository.findById</a:t>
            </a:r>
            <a:r>
              <a:rPr lang="en-IN" dirty="0"/>
              <a:t>(</a:t>
            </a:r>
            <a:r>
              <a:rPr lang="en-IN" dirty="0" err="1"/>
              <a:t>loanId</a:t>
            </a:r>
            <a:r>
              <a:rPr lang="en-IN" dirty="0"/>
              <a:t>);</a:t>
            </a:r>
          </a:p>
          <a:p>
            <a:r>
              <a:rPr lang="en-IN" dirty="0"/>
              <a:t>		Loan </a:t>
            </a:r>
            <a:r>
              <a:rPr lang="en-IN" dirty="0" err="1"/>
              <a:t>loan</a:t>
            </a:r>
            <a:r>
              <a:rPr lang="en-IN" dirty="0"/>
              <a:t> = </a:t>
            </a:r>
            <a:r>
              <a:rPr lang="en-IN" dirty="0" err="1"/>
              <a:t>optional.orElseThrow</a:t>
            </a:r>
            <a:r>
              <a:rPr lang="en-IN" dirty="0"/>
              <a:t>(()-&gt;new </a:t>
            </a:r>
            <a:r>
              <a:rPr lang="en-IN" dirty="0" err="1"/>
              <a:t>hndBankException</a:t>
            </a:r>
            <a:r>
              <a:rPr lang="en-IN" dirty="0"/>
              <a:t>("</a:t>
            </a:r>
            <a:r>
              <a:rPr lang="en-IN" dirty="0" err="1"/>
              <a:t>Service.LOAN_UNAVAILABLE</a:t>
            </a:r>
            <a:r>
              <a:rPr lang="en-IN" dirty="0"/>
              <a:t>"));</a:t>
            </a:r>
          </a:p>
          <a:p>
            <a:r>
              <a:rPr lang="en-IN" dirty="0"/>
              <a:t>		</a:t>
            </a:r>
            <a:r>
              <a:rPr lang="en-IN" dirty="0" err="1"/>
              <a:t>LoanDTO</a:t>
            </a:r>
            <a:r>
              <a:rPr lang="en-IN" dirty="0"/>
              <a:t> </a:t>
            </a:r>
            <a:r>
              <a:rPr lang="en-IN" dirty="0" err="1"/>
              <a:t>loanDTO</a:t>
            </a:r>
            <a:r>
              <a:rPr lang="en-IN" dirty="0"/>
              <a:t> = new </a:t>
            </a:r>
            <a:r>
              <a:rPr lang="en-IN" dirty="0" err="1"/>
              <a:t>LoanDTO</a:t>
            </a:r>
            <a:r>
              <a:rPr lang="en-IN" dirty="0"/>
              <a:t>();</a:t>
            </a:r>
          </a:p>
          <a:p>
            <a:r>
              <a:rPr lang="en-IN" dirty="0"/>
              <a:t>		</a:t>
            </a:r>
            <a:r>
              <a:rPr lang="en-IN" dirty="0" err="1"/>
              <a:t>loanDTO.setAmount</a:t>
            </a:r>
            <a:r>
              <a:rPr lang="en-IN" dirty="0"/>
              <a:t>(</a:t>
            </a:r>
            <a:r>
              <a:rPr lang="en-IN" dirty="0" err="1"/>
              <a:t>loan.getAmount</a:t>
            </a:r>
            <a:r>
              <a:rPr lang="en-IN" dirty="0"/>
              <a:t>());</a:t>
            </a:r>
          </a:p>
          <a:p>
            <a:r>
              <a:rPr lang="en-IN" dirty="0"/>
              <a:t>		</a:t>
            </a:r>
            <a:r>
              <a:rPr lang="en-IN" dirty="0" err="1"/>
              <a:t>loanDTO.setLoanId</a:t>
            </a:r>
            <a:r>
              <a:rPr lang="en-IN" dirty="0"/>
              <a:t>(</a:t>
            </a:r>
            <a:r>
              <a:rPr lang="en-IN" dirty="0" err="1"/>
              <a:t>loan.getLoanId</a:t>
            </a:r>
            <a:r>
              <a:rPr lang="en-IN" dirty="0"/>
              <a:t>());</a:t>
            </a:r>
          </a:p>
          <a:p>
            <a:r>
              <a:rPr lang="en-IN" dirty="0"/>
              <a:t>		</a:t>
            </a:r>
            <a:r>
              <a:rPr lang="en-IN" dirty="0" err="1"/>
              <a:t>loanDTO.setLoanIssueDate</a:t>
            </a:r>
            <a:r>
              <a:rPr lang="en-IN" dirty="0"/>
              <a:t>(</a:t>
            </a:r>
            <a:r>
              <a:rPr lang="en-IN" dirty="0" err="1"/>
              <a:t>loan.getIssueDate</a:t>
            </a:r>
            <a:r>
              <a:rPr lang="en-IN" dirty="0"/>
              <a:t>());</a:t>
            </a:r>
          </a:p>
          <a:p>
            <a:r>
              <a:rPr lang="en-IN" dirty="0"/>
              <a:t>		</a:t>
            </a:r>
            <a:r>
              <a:rPr lang="en-IN" dirty="0" err="1"/>
              <a:t>loanDTO.setStatus</a:t>
            </a:r>
            <a:r>
              <a:rPr lang="en-IN" dirty="0"/>
              <a:t>(</a:t>
            </a:r>
            <a:r>
              <a:rPr lang="en-IN" dirty="0" err="1"/>
              <a:t>loan.getStatus</a:t>
            </a:r>
            <a:r>
              <a:rPr lang="en-IN" dirty="0"/>
              <a:t>());</a:t>
            </a:r>
          </a:p>
          <a:p>
            <a:r>
              <a:rPr lang="en-IN" dirty="0"/>
              <a:t>		Customer </a:t>
            </a:r>
            <a:r>
              <a:rPr lang="en-IN" dirty="0" err="1"/>
              <a:t>customer</a:t>
            </a:r>
            <a:r>
              <a:rPr lang="en-IN" dirty="0"/>
              <a:t> = </a:t>
            </a:r>
            <a:r>
              <a:rPr lang="en-IN" dirty="0" err="1"/>
              <a:t>loan.getCustomer</a:t>
            </a:r>
            <a:r>
              <a:rPr lang="en-IN" dirty="0"/>
              <a:t>();</a:t>
            </a:r>
          </a:p>
          <a:p>
            <a:r>
              <a:rPr lang="en-IN" dirty="0"/>
              <a:t>		if (customer != null)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loanDTO.setCustomer</a:t>
            </a:r>
            <a:r>
              <a:rPr lang="en-IN" dirty="0"/>
              <a:t>(</a:t>
            </a:r>
            <a:r>
              <a:rPr lang="en-IN" dirty="0" err="1"/>
              <a:t>customerDTO</a:t>
            </a:r>
            <a:r>
              <a:rPr lang="en-IN" dirty="0"/>
              <a:t>);</a:t>
            </a:r>
          </a:p>
          <a:p>
            <a:r>
              <a:rPr lang="en-IN" dirty="0"/>
              <a:t>		}</a:t>
            </a:r>
          </a:p>
          <a:p>
            <a:r>
              <a:rPr lang="en-IN" dirty="0"/>
              <a:t>	</a:t>
            </a:r>
          </a:p>
          <a:p>
            <a:r>
              <a:rPr lang="en-IN" dirty="0"/>
              <a:t>		return </a:t>
            </a:r>
            <a:r>
              <a:rPr lang="en-IN" dirty="0" err="1"/>
              <a:t>loanDTO</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1413219964"/>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432989-D271-4ED5-A793-EFBDFE71F5A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11D3162-2241-1FAA-0C0A-4A58A829077C}"/>
              </a:ext>
            </a:extLst>
          </p:cNvPr>
          <p:cNvSpPr>
            <a:spLocks noGrp="1"/>
          </p:cNvSpPr>
          <p:nvPr>
            <p:ph type="sldNum" sz="quarter" idx="12"/>
          </p:nvPr>
        </p:nvSpPr>
        <p:spPr/>
        <p:txBody>
          <a:bodyPr/>
          <a:lstStyle/>
          <a:p>
            <a:fld id="{4A777409-9C5A-4B07-8E32-19F22F7D558C}" type="slidenum">
              <a:rPr lang="en-IN" smtClean="0"/>
              <a:t>379</a:t>
            </a:fld>
            <a:endParaRPr lang="en-IN" dirty="0"/>
          </a:p>
        </p:txBody>
      </p:sp>
      <p:sp>
        <p:nvSpPr>
          <p:cNvPr id="5" name="TextBox 4">
            <a:extLst>
              <a:ext uri="{FF2B5EF4-FFF2-40B4-BE49-F238E27FC236}">
                <a16:creationId xmlns:a16="http://schemas.microsoft.com/office/drawing/2014/main" id="{5C421FB9-FD94-9459-DFD1-5EA297488134}"/>
              </a:ext>
            </a:extLst>
          </p:cNvPr>
          <p:cNvSpPr txBox="1"/>
          <p:nvPr/>
        </p:nvSpPr>
        <p:spPr>
          <a:xfrm>
            <a:off x="245097" y="1028343"/>
            <a:ext cx="12104016" cy="4801314"/>
          </a:xfrm>
          <a:prstGeom prst="rect">
            <a:avLst/>
          </a:prstGeom>
          <a:noFill/>
        </p:spPr>
        <p:txBody>
          <a:bodyPr wrap="square">
            <a:spAutoFit/>
          </a:bodyPr>
          <a:lstStyle/>
          <a:p>
            <a:r>
              <a:rPr lang="en-IN" dirty="0"/>
              <a:t>@Override</a:t>
            </a:r>
          </a:p>
          <a:p>
            <a:r>
              <a:rPr lang="en-IN" dirty="0"/>
              <a:t>	public Integer </a:t>
            </a:r>
            <a:r>
              <a:rPr lang="en-IN" dirty="0" err="1"/>
              <a:t>addLoanAndCustomer</a:t>
            </a:r>
            <a:r>
              <a:rPr lang="en-IN" dirty="0"/>
              <a:t>(</a:t>
            </a:r>
            <a:r>
              <a:rPr lang="en-IN" dirty="0" err="1"/>
              <a:t>LoanDTO</a:t>
            </a:r>
            <a:r>
              <a:rPr lang="en-IN" dirty="0"/>
              <a:t> </a:t>
            </a:r>
            <a:r>
              <a:rPr lang="en-IN" dirty="0" err="1"/>
              <a:t>loanDTO</a:t>
            </a:r>
            <a:r>
              <a:rPr lang="en-IN" dirty="0"/>
              <a:t>) throws </a:t>
            </a:r>
            <a:r>
              <a:rPr lang="en-IN" dirty="0" err="1"/>
              <a:t>hndBankException</a:t>
            </a:r>
            <a:r>
              <a:rPr lang="en-IN" dirty="0"/>
              <a:t> {</a:t>
            </a:r>
          </a:p>
          <a:p>
            <a:r>
              <a:rPr lang="en-IN" dirty="0"/>
              <a:t>		Loan </a:t>
            </a:r>
            <a:r>
              <a:rPr lang="en-IN" dirty="0" err="1"/>
              <a:t>loan</a:t>
            </a:r>
            <a:r>
              <a:rPr lang="en-IN" dirty="0"/>
              <a:t> = new Loan();</a:t>
            </a:r>
          </a:p>
          <a:p>
            <a:r>
              <a:rPr lang="en-IN" dirty="0"/>
              <a:t>		</a:t>
            </a:r>
            <a:r>
              <a:rPr lang="en-IN" dirty="0" err="1"/>
              <a:t>loan.setAmount</a:t>
            </a:r>
            <a:r>
              <a:rPr lang="en-IN" dirty="0"/>
              <a:t>(</a:t>
            </a:r>
            <a:r>
              <a:rPr lang="en-IN" dirty="0" err="1"/>
              <a:t>loanDTO.getAmount</a:t>
            </a:r>
            <a:r>
              <a:rPr lang="en-IN" dirty="0"/>
              <a:t>());</a:t>
            </a:r>
          </a:p>
          <a:p>
            <a:r>
              <a:rPr lang="en-IN" dirty="0"/>
              <a:t>		</a:t>
            </a:r>
            <a:r>
              <a:rPr lang="en-IN" dirty="0" err="1"/>
              <a:t>loan.setIssueDate</a:t>
            </a:r>
            <a:r>
              <a:rPr lang="en-IN" dirty="0"/>
              <a:t>(</a:t>
            </a:r>
            <a:r>
              <a:rPr lang="en-IN" dirty="0" err="1"/>
              <a:t>loanDTO.getLoanIssueDate</a:t>
            </a:r>
            <a:r>
              <a:rPr lang="en-IN" dirty="0"/>
              <a:t>());</a:t>
            </a:r>
          </a:p>
          <a:p>
            <a:r>
              <a:rPr lang="en-IN" dirty="0"/>
              <a:t>		</a:t>
            </a:r>
            <a:r>
              <a:rPr lang="en-IN" dirty="0" err="1"/>
              <a:t>loan.setStatus</a:t>
            </a:r>
            <a:r>
              <a:rPr lang="en-IN" dirty="0"/>
              <a:t>("open");</a:t>
            </a:r>
          </a:p>
          <a:p>
            <a:r>
              <a:rPr lang="en-IN" dirty="0"/>
              <a:t>		</a:t>
            </a:r>
            <a:r>
              <a:rPr lang="en-IN" dirty="0" err="1"/>
              <a:t>CustomerDTO</a:t>
            </a:r>
            <a:r>
              <a:rPr lang="en-IN" dirty="0"/>
              <a:t> </a:t>
            </a:r>
            <a:r>
              <a:rPr lang="en-IN" dirty="0" err="1"/>
              <a:t>customerDTO</a:t>
            </a:r>
            <a:r>
              <a:rPr lang="en-IN" dirty="0"/>
              <a:t> = </a:t>
            </a:r>
            <a:r>
              <a:rPr lang="en-IN" dirty="0" err="1"/>
              <a:t>loanDTO.getCustomer</a:t>
            </a:r>
            <a:r>
              <a:rPr lang="en-IN" dirty="0"/>
              <a:t>();</a:t>
            </a:r>
          </a:p>
          <a:p>
            <a:r>
              <a:rPr lang="en-IN" dirty="0"/>
              <a:t>		Customer </a:t>
            </a:r>
            <a:r>
              <a:rPr lang="en-IN" dirty="0" err="1"/>
              <a:t>customer</a:t>
            </a:r>
            <a:r>
              <a:rPr lang="en-IN" dirty="0"/>
              <a:t> = 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loan.setCustomer</a:t>
            </a:r>
            <a:r>
              <a:rPr lang="en-IN" dirty="0"/>
              <a:t>(customer);</a:t>
            </a:r>
          </a:p>
          <a:p>
            <a:r>
              <a:rPr lang="en-IN" dirty="0"/>
              <a:t>		</a:t>
            </a:r>
            <a:r>
              <a:rPr lang="en-IN" dirty="0" err="1"/>
              <a:t>loanRepository.save</a:t>
            </a:r>
            <a:r>
              <a:rPr lang="en-IN" dirty="0"/>
              <a:t>(loan);</a:t>
            </a:r>
          </a:p>
          <a:p>
            <a:r>
              <a:rPr lang="en-IN" dirty="0"/>
              <a:t>		return </a:t>
            </a:r>
            <a:r>
              <a:rPr lang="en-IN" dirty="0" err="1"/>
              <a:t>loan.getLoanId</a:t>
            </a:r>
            <a:r>
              <a:rPr lang="en-IN" dirty="0"/>
              <a:t>();</a:t>
            </a:r>
          </a:p>
          <a:p>
            <a:r>
              <a:rPr lang="en-IN" dirty="0"/>
              <a:t>	}</a:t>
            </a:r>
          </a:p>
          <a:p>
            <a:r>
              <a:rPr lang="en-IN" dirty="0"/>
              <a:t>}</a:t>
            </a:r>
          </a:p>
        </p:txBody>
      </p:sp>
    </p:spTree>
    <p:extLst>
      <p:ext uri="{BB962C8B-B14F-4D97-AF65-F5344CB8AC3E}">
        <p14:creationId xmlns:p14="http://schemas.microsoft.com/office/powerpoint/2010/main" val="719361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9C710F-5D3C-0705-4C66-05702BF0554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8B0D218-75D9-7EE4-3712-FEB0F96D475A}"/>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B5FC3E5D-534F-57C3-301C-D55D0009A65C}"/>
              </a:ext>
            </a:extLst>
          </p:cNvPr>
          <p:cNvSpPr txBox="1"/>
          <p:nvPr/>
        </p:nvSpPr>
        <p:spPr>
          <a:xfrm>
            <a:off x="555396" y="891615"/>
            <a:ext cx="11086707" cy="5355312"/>
          </a:xfrm>
          <a:prstGeom prst="rect">
            <a:avLst/>
          </a:prstGeom>
          <a:noFill/>
        </p:spPr>
        <p:txBody>
          <a:bodyPr wrap="square">
            <a:spAutoFit/>
          </a:bodyPr>
          <a:lstStyle/>
          <a:p>
            <a:r>
              <a:rPr lang="en-IN" dirty="0"/>
              <a:t>package </a:t>
            </a:r>
            <a:r>
              <a:rPr lang="en-IN" dirty="0" err="1"/>
              <a:t>com.hnd.entity</a:t>
            </a:r>
            <a:r>
              <a:rPr lang="en-IN" dirty="0"/>
              <a:t>;</a:t>
            </a:r>
          </a:p>
          <a:p>
            <a:r>
              <a:rPr lang="en-IN" dirty="0"/>
              <a:t>import </a:t>
            </a:r>
            <a:r>
              <a:rPr lang="en-IN" dirty="0" err="1"/>
              <a:t>java.time.LocalDate</a:t>
            </a:r>
            <a:r>
              <a:rPr lang="en-IN" dirty="0"/>
              <a:t>;</a:t>
            </a:r>
          </a:p>
          <a:p>
            <a:r>
              <a:rPr lang="en-IN" dirty="0"/>
              <a:t>import </a:t>
            </a:r>
            <a:r>
              <a:rPr lang="en-IN" dirty="0" err="1"/>
              <a:t>javax.persistence.Column</a:t>
            </a:r>
            <a:r>
              <a:rPr lang="en-IN" dirty="0"/>
              <a:t>;</a:t>
            </a:r>
          </a:p>
          <a:p>
            <a:r>
              <a:rPr lang="en-IN" dirty="0"/>
              <a:t>import </a:t>
            </a:r>
            <a:r>
              <a:rPr lang="en-IN" dirty="0" err="1"/>
              <a:t>javax.persistence.Entity</a:t>
            </a:r>
            <a:r>
              <a:rPr lang="en-IN" dirty="0"/>
              <a:t>;</a:t>
            </a:r>
          </a:p>
          <a:p>
            <a:r>
              <a:rPr lang="en-IN" dirty="0"/>
              <a:t>import </a:t>
            </a:r>
            <a:r>
              <a:rPr lang="en-IN" dirty="0" err="1"/>
              <a:t>javax.persistence.EnumType</a:t>
            </a:r>
            <a:r>
              <a:rPr lang="en-IN" dirty="0"/>
              <a:t>;</a:t>
            </a:r>
          </a:p>
          <a:p>
            <a:r>
              <a:rPr lang="en-IN" dirty="0"/>
              <a:t>import </a:t>
            </a:r>
            <a:r>
              <a:rPr lang="en-IN" dirty="0" err="1"/>
              <a:t>javax.persistence.Enumerated</a:t>
            </a:r>
            <a:r>
              <a:rPr lang="en-IN" dirty="0"/>
              <a:t>;</a:t>
            </a:r>
          </a:p>
          <a:p>
            <a:r>
              <a:rPr lang="en-IN" dirty="0"/>
              <a:t>import </a:t>
            </a:r>
            <a:r>
              <a:rPr lang="en-IN" dirty="0" err="1"/>
              <a:t>javax.persistence.Id</a:t>
            </a:r>
            <a:r>
              <a:rPr lang="en-IN" dirty="0"/>
              <a:t>;</a:t>
            </a:r>
          </a:p>
          <a:p>
            <a:r>
              <a:rPr lang="en-IN" dirty="0"/>
              <a:t>import </a:t>
            </a:r>
            <a:r>
              <a:rPr lang="en-IN" dirty="0" err="1"/>
              <a:t>com.hnd.dto.CustomerType</a:t>
            </a:r>
            <a:r>
              <a:rPr lang="en-IN" dirty="0"/>
              <a:t>;</a:t>
            </a:r>
          </a:p>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@Enumerated(value=EnumType.STRING)</a:t>
            </a:r>
          </a:p>
          <a:p>
            <a:r>
              <a:rPr lang="en-IN" dirty="0"/>
              <a:t>    private </a:t>
            </a:r>
            <a:r>
              <a:rPr lang="en-IN" dirty="0" err="1"/>
              <a:t>CustomerType</a:t>
            </a:r>
            <a:r>
              <a:rPr lang="en-IN" dirty="0"/>
              <a:t> </a:t>
            </a:r>
            <a:r>
              <a:rPr lang="en-IN" dirty="0" err="1"/>
              <a:t>customerType</a:t>
            </a:r>
            <a:r>
              <a:rPr lang="en-IN" dirty="0"/>
              <a:t>;</a:t>
            </a:r>
          </a:p>
          <a:p>
            <a:r>
              <a:rPr lang="en-IN" dirty="0"/>
              <a:t>    </a:t>
            </a:r>
          </a:p>
          <a:p>
            <a:r>
              <a:rPr lang="en-IN" dirty="0"/>
              <a:t>	</a:t>
            </a:r>
          </a:p>
        </p:txBody>
      </p:sp>
    </p:spTree>
    <p:extLst>
      <p:ext uri="{BB962C8B-B14F-4D97-AF65-F5344CB8AC3E}">
        <p14:creationId xmlns:p14="http://schemas.microsoft.com/office/powerpoint/2010/main" val="3055994849"/>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7E7999-C2D4-1F33-58E7-232E5F9D0D0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41B0B30-A4A2-37F8-9062-28B514B2ADCA}"/>
              </a:ext>
            </a:extLst>
          </p:cNvPr>
          <p:cNvSpPr>
            <a:spLocks noGrp="1"/>
          </p:cNvSpPr>
          <p:nvPr>
            <p:ph type="sldNum" sz="quarter" idx="12"/>
          </p:nvPr>
        </p:nvSpPr>
        <p:spPr/>
        <p:txBody>
          <a:bodyPr/>
          <a:lstStyle/>
          <a:p>
            <a:fld id="{4A777409-9C5A-4B07-8E32-19F22F7D558C}" type="slidenum">
              <a:rPr lang="en-IN" smtClean="0"/>
              <a:t>380</a:t>
            </a:fld>
            <a:endParaRPr lang="en-IN" dirty="0"/>
          </a:p>
        </p:txBody>
      </p:sp>
      <p:sp>
        <p:nvSpPr>
          <p:cNvPr id="5" name="TextBox 4">
            <a:extLst>
              <a:ext uri="{FF2B5EF4-FFF2-40B4-BE49-F238E27FC236}">
                <a16:creationId xmlns:a16="http://schemas.microsoft.com/office/drawing/2014/main" id="{B7DC6C34-23AF-AFBC-DCA1-BFF0A849E76A}"/>
              </a:ext>
            </a:extLst>
          </p:cNvPr>
          <p:cNvSpPr txBox="1"/>
          <p:nvPr/>
        </p:nvSpPr>
        <p:spPr>
          <a:xfrm>
            <a:off x="989028" y="619515"/>
            <a:ext cx="10030905" cy="400110"/>
          </a:xfrm>
          <a:prstGeom prst="rect">
            <a:avLst/>
          </a:prstGeom>
          <a:noFill/>
        </p:spPr>
        <p:txBody>
          <a:bodyPr wrap="square">
            <a:spAutoFit/>
          </a:bodyPr>
          <a:lstStyle/>
          <a:p>
            <a:r>
              <a:rPr lang="en-US" sz="2000" b="1" dirty="0">
                <a:solidFill>
                  <a:schemeClr val="tx1">
                    <a:lumMod val="65000"/>
                    <a:lumOff val="35000"/>
                  </a:schemeClr>
                </a:solidFill>
              </a:rPr>
              <a:t>Step 19:</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CA2A8DB-D5D3-A12A-3D37-A15F68C7458A}"/>
              </a:ext>
            </a:extLst>
          </p:cNvPr>
          <p:cNvSpPr txBox="1"/>
          <p:nvPr/>
        </p:nvSpPr>
        <p:spPr>
          <a:xfrm>
            <a:off x="174395" y="1222830"/>
            <a:ext cx="11561975" cy="369332"/>
          </a:xfrm>
          <a:prstGeom prst="rect">
            <a:avLst/>
          </a:prstGeom>
          <a:noFill/>
        </p:spPr>
        <p:txBody>
          <a:bodyPr wrap="square">
            <a:spAutoFit/>
          </a:bodyPr>
          <a:lstStyle/>
          <a:p>
            <a:r>
              <a:rPr lang="en-IN" dirty="0" err="1"/>
              <a:t>UserInterface.NEW_LOAN_CUSTOMER_SUCCESS</a:t>
            </a:r>
            <a:r>
              <a:rPr lang="en-IN" dirty="0"/>
              <a:t>=New loan and customer details successfully added with loan id :  </a:t>
            </a:r>
          </a:p>
        </p:txBody>
      </p:sp>
      <p:sp>
        <p:nvSpPr>
          <p:cNvPr id="9" name="TextBox 8">
            <a:extLst>
              <a:ext uri="{FF2B5EF4-FFF2-40B4-BE49-F238E27FC236}">
                <a16:creationId xmlns:a16="http://schemas.microsoft.com/office/drawing/2014/main" id="{6533FDCD-99EC-F39A-CF64-C75EB89C4DD0}"/>
              </a:ext>
            </a:extLst>
          </p:cNvPr>
          <p:cNvSpPr txBox="1"/>
          <p:nvPr/>
        </p:nvSpPr>
        <p:spPr>
          <a:xfrm>
            <a:off x="989029" y="1917510"/>
            <a:ext cx="6099142" cy="400110"/>
          </a:xfrm>
          <a:prstGeom prst="rect">
            <a:avLst/>
          </a:prstGeom>
          <a:noFill/>
        </p:spPr>
        <p:txBody>
          <a:bodyPr wrap="square">
            <a:spAutoFit/>
          </a:bodyPr>
          <a:lstStyle/>
          <a:p>
            <a:r>
              <a:rPr lang="en-US" sz="2000" b="1" dirty="0">
                <a:solidFill>
                  <a:schemeClr val="tx1">
                    <a:lumMod val="65000"/>
                    <a:lumOff val="35000"/>
                  </a:schemeClr>
                </a:solidFill>
              </a:rPr>
              <a:t>Step 20:</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7C2F33E-3390-D650-95C9-D47F80BA58D4}"/>
              </a:ext>
            </a:extLst>
          </p:cNvPr>
          <p:cNvSpPr txBox="1"/>
          <p:nvPr/>
        </p:nvSpPr>
        <p:spPr>
          <a:xfrm>
            <a:off x="174395" y="2317620"/>
            <a:ext cx="12097732" cy="4524315"/>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com.hnd.dto.CustomerDTO</a:t>
            </a:r>
            <a:r>
              <a:rPr lang="en-IN" dirty="0"/>
              <a:t>;</a:t>
            </a:r>
          </a:p>
          <a:p>
            <a:r>
              <a:rPr lang="en-IN" dirty="0"/>
              <a:t>import </a:t>
            </a:r>
            <a:r>
              <a:rPr lang="en-IN" dirty="0" err="1"/>
              <a:t>com.hnd.dto.LoanDTO</a:t>
            </a:r>
            <a:r>
              <a:rPr lang="en-IN" dirty="0"/>
              <a:t>;</a:t>
            </a:r>
          </a:p>
          <a:p>
            <a:r>
              <a:rPr lang="en-IN" dirty="0"/>
              <a:t>import </a:t>
            </a:r>
            <a:r>
              <a:rPr lang="en-IN" dirty="0" err="1"/>
              <a:t>com.hnd.service.CustomerLoanService</a:t>
            </a:r>
            <a:r>
              <a:rPr lang="en-IN" dirty="0"/>
              <a:t>;</a:t>
            </a:r>
          </a:p>
          <a:p>
            <a:r>
              <a:rPr lang="en-IN" dirty="0"/>
              <a:t>@SpringBootApplication</a:t>
            </a:r>
          </a:p>
          <a:p>
            <a:r>
              <a:rPr lang="en-IN" dirty="0"/>
              <a:t>public class </a:t>
            </a:r>
            <a:r>
              <a:rPr lang="en-IN" dirty="0" err="1"/>
              <a:t>DemoManyToOneApplication</a:t>
            </a:r>
            <a:r>
              <a:rPr lang="en-IN" dirty="0"/>
              <a:t> implements </a:t>
            </a:r>
            <a:r>
              <a:rPr lang="en-IN" dirty="0" err="1"/>
              <a:t>CommandLineRunner</a:t>
            </a:r>
            <a:r>
              <a:rPr lang="en-IN" dirty="0"/>
              <a:t> {</a:t>
            </a:r>
          </a:p>
          <a:p>
            <a:r>
              <a:rPr lang="en-IN" dirty="0"/>
              <a:t>	</a:t>
            </a:r>
          </a:p>
          <a:p>
            <a:r>
              <a:rPr lang="en-IN" dirty="0"/>
              <a:t>	</a:t>
            </a:r>
          </a:p>
        </p:txBody>
      </p:sp>
    </p:spTree>
    <p:extLst>
      <p:ext uri="{BB962C8B-B14F-4D97-AF65-F5344CB8AC3E}">
        <p14:creationId xmlns:p14="http://schemas.microsoft.com/office/powerpoint/2010/main" val="792840686"/>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72A1E5-A196-36D3-D21A-03416893AF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1111A6-D80A-7C87-18E1-B8A44B6D260C}"/>
              </a:ext>
            </a:extLst>
          </p:cNvPr>
          <p:cNvSpPr>
            <a:spLocks noGrp="1"/>
          </p:cNvSpPr>
          <p:nvPr>
            <p:ph type="sldNum" sz="quarter" idx="12"/>
          </p:nvPr>
        </p:nvSpPr>
        <p:spPr/>
        <p:txBody>
          <a:bodyPr/>
          <a:lstStyle/>
          <a:p>
            <a:fld id="{4A777409-9C5A-4B07-8E32-19F22F7D558C}" type="slidenum">
              <a:rPr lang="en-IN" smtClean="0"/>
              <a:t>381</a:t>
            </a:fld>
            <a:endParaRPr lang="en-IN" dirty="0"/>
          </a:p>
        </p:txBody>
      </p:sp>
      <p:sp>
        <p:nvSpPr>
          <p:cNvPr id="5" name="TextBox 4">
            <a:extLst>
              <a:ext uri="{FF2B5EF4-FFF2-40B4-BE49-F238E27FC236}">
                <a16:creationId xmlns:a16="http://schemas.microsoft.com/office/drawing/2014/main" id="{E4BC2027-C3C9-E1A7-F403-E6BE1B0FA3C4}"/>
              </a:ext>
            </a:extLst>
          </p:cNvPr>
          <p:cNvSpPr txBox="1"/>
          <p:nvPr/>
        </p:nvSpPr>
        <p:spPr>
          <a:xfrm>
            <a:off x="1074655" y="623269"/>
            <a:ext cx="11896627" cy="5355312"/>
          </a:xfrm>
          <a:prstGeom prst="rect">
            <a:avLst/>
          </a:prstGeom>
          <a:noFill/>
        </p:spPr>
        <p:txBody>
          <a:bodyPr wrap="square">
            <a:spAutoFit/>
          </a:bodyPr>
          <a:lstStyle/>
          <a:p>
            <a:r>
              <a:rPr lang="en-IN" dirty="0"/>
              <a:t>public static final Log LOGGER = </a:t>
            </a:r>
            <a:r>
              <a:rPr lang="en-IN" dirty="0" err="1"/>
              <a:t>LogFactory.getLog</a:t>
            </a:r>
            <a:r>
              <a:rPr lang="en-IN" dirty="0"/>
              <a:t>(</a:t>
            </a:r>
            <a:r>
              <a:rPr lang="en-IN" dirty="0" err="1"/>
              <a:t>DemoManyToOneApplication.class</a:t>
            </a:r>
            <a:r>
              <a:rPr lang="en-IN" dirty="0"/>
              <a:t>);</a:t>
            </a:r>
          </a:p>
          <a:p>
            <a:r>
              <a:rPr lang="en-IN" dirty="0"/>
              <a:t>	@Autowired</a:t>
            </a:r>
          </a:p>
          <a:p>
            <a:r>
              <a:rPr lang="en-IN" dirty="0"/>
              <a:t>	</a:t>
            </a:r>
            <a:r>
              <a:rPr lang="en-IN" dirty="0" err="1"/>
              <a:t>CustomerLoanService</a:t>
            </a:r>
            <a:r>
              <a:rPr lang="en-IN" dirty="0"/>
              <a:t> </a:t>
            </a:r>
            <a:r>
              <a:rPr lang="en-IN" dirty="0" err="1"/>
              <a:t>customerLoanService</a:t>
            </a:r>
            <a:r>
              <a:rPr lang="en-IN" dirty="0"/>
              <a:t>;</a:t>
            </a:r>
          </a:p>
          <a:p>
            <a:r>
              <a:rPr lang="en-IN" dirty="0"/>
              <a:t>	</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DemoManyToOneApplication.class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getLoanDetails</a:t>
            </a:r>
            <a:r>
              <a:rPr lang="en-IN" dirty="0"/>
              <a:t>();</a:t>
            </a:r>
          </a:p>
          <a:p>
            <a:r>
              <a:rPr lang="en-IN" dirty="0"/>
              <a:t>		</a:t>
            </a:r>
            <a:r>
              <a:rPr lang="en-IN" dirty="0" err="1"/>
              <a:t>addLoanAndCustomer</a:t>
            </a:r>
            <a:r>
              <a:rPr lang="en-IN" dirty="0"/>
              <a:t>();</a:t>
            </a:r>
          </a:p>
          <a:p>
            <a:r>
              <a:rPr lang="en-IN" dirty="0"/>
              <a:t>	}</a:t>
            </a:r>
          </a:p>
          <a:p>
            <a:r>
              <a:rPr lang="en-IN" dirty="0"/>
              <a:t>	public void </a:t>
            </a:r>
            <a:r>
              <a:rPr lang="en-IN" dirty="0" err="1"/>
              <a:t>getLoanDetails</a:t>
            </a:r>
            <a:r>
              <a:rPr lang="en-IN" dirty="0"/>
              <a:t>() {</a:t>
            </a:r>
          </a:p>
          <a:p>
            <a:r>
              <a:rPr lang="en-IN" dirty="0"/>
              <a:t>		try {</a:t>
            </a:r>
          </a:p>
          <a:p>
            <a:r>
              <a:rPr lang="en-IN" dirty="0"/>
              <a:t>			</a:t>
            </a:r>
            <a:r>
              <a:rPr lang="en-IN" dirty="0" err="1"/>
              <a:t>LoanDTO</a:t>
            </a:r>
            <a:r>
              <a:rPr lang="en-IN" dirty="0"/>
              <a:t> </a:t>
            </a:r>
            <a:r>
              <a:rPr lang="en-IN" dirty="0" err="1"/>
              <a:t>loanDTO</a:t>
            </a:r>
            <a:r>
              <a:rPr lang="en-IN" dirty="0"/>
              <a:t>=</a:t>
            </a:r>
            <a:r>
              <a:rPr lang="en-IN" dirty="0" err="1"/>
              <a:t>customerLoanService.getLoanDetails</a:t>
            </a:r>
            <a:r>
              <a:rPr lang="en-IN" dirty="0"/>
              <a:t>(2001);</a:t>
            </a:r>
          </a:p>
          <a:p>
            <a:r>
              <a:rPr lang="en-IN" dirty="0"/>
              <a:t>			LOGGER.info(</a:t>
            </a:r>
            <a:r>
              <a:rPr lang="en-IN" dirty="0" err="1"/>
              <a:t>loanDTO</a:t>
            </a:r>
            <a:r>
              <a:rPr lang="en-IN" dirty="0"/>
              <a:t>);</a:t>
            </a:r>
          </a:p>
          <a:p>
            <a:r>
              <a:rPr lang="en-IN" dirty="0"/>
              <a:t>		}</a:t>
            </a:r>
          </a:p>
        </p:txBody>
      </p:sp>
    </p:spTree>
    <p:extLst>
      <p:ext uri="{BB962C8B-B14F-4D97-AF65-F5344CB8AC3E}">
        <p14:creationId xmlns:p14="http://schemas.microsoft.com/office/powerpoint/2010/main" val="2398072013"/>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9D7CDC-D9BC-40AD-C428-75CD1FFD1E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7AD666-0631-DDFB-66D1-E655A6AE8797}"/>
              </a:ext>
            </a:extLst>
          </p:cNvPr>
          <p:cNvSpPr>
            <a:spLocks noGrp="1"/>
          </p:cNvSpPr>
          <p:nvPr>
            <p:ph type="sldNum" sz="quarter" idx="12"/>
          </p:nvPr>
        </p:nvSpPr>
        <p:spPr/>
        <p:txBody>
          <a:bodyPr/>
          <a:lstStyle/>
          <a:p>
            <a:fld id="{4A777409-9C5A-4B07-8E32-19F22F7D558C}" type="slidenum">
              <a:rPr lang="en-IN" smtClean="0"/>
              <a:t>382</a:t>
            </a:fld>
            <a:endParaRPr lang="en-IN" dirty="0"/>
          </a:p>
        </p:txBody>
      </p:sp>
      <p:sp>
        <p:nvSpPr>
          <p:cNvPr id="5" name="TextBox 4">
            <a:extLst>
              <a:ext uri="{FF2B5EF4-FFF2-40B4-BE49-F238E27FC236}">
                <a16:creationId xmlns:a16="http://schemas.microsoft.com/office/drawing/2014/main" id="{0FFCF099-14C2-4F24-7AF0-43E782A2784C}"/>
              </a:ext>
            </a:extLst>
          </p:cNvPr>
          <p:cNvSpPr txBox="1"/>
          <p:nvPr/>
        </p:nvSpPr>
        <p:spPr>
          <a:xfrm>
            <a:off x="169682" y="804509"/>
            <a:ext cx="11378152" cy="6186309"/>
          </a:xfrm>
          <a:prstGeom prst="rect">
            <a:avLst/>
          </a:prstGeom>
          <a:noFill/>
        </p:spPr>
        <p:txBody>
          <a:bodyPr wrap="square">
            <a:spAutoFit/>
          </a:bodyPr>
          <a:lstStyle/>
          <a:p>
            <a:r>
              <a:rPr lang="en-IN" dirty="0"/>
              <a:t>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a:p>
            <a:r>
              <a:rPr lang="en-IN" dirty="0"/>
              <a:t>	public void </a:t>
            </a:r>
            <a:r>
              <a:rPr lang="en-IN" dirty="0" err="1"/>
              <a:t>addLoanAndCustomer</a:t>
            </a:r>
            <a:r>
              <a:rPr lang="en-IN" dirty="0"/>
              <a:t>() {</a:t>
            </a:r>
          </a:p>
          <a:p>
            <a:r>
              <a:rPr lang="en-IN" dirty="0"/>
              <a:t>		try{</a:t>
            </a:r>
          </a:p>
          <a:p>
            <a:r>
              <a:rPr lang="en-IN" dirty="0"/>
              <a:t>			</a:t>
            </a:r>
            <a:r>
              <a:rPr lang="en-IN" dirty="0" err="1"/>
              <a:t>LoanDTO</a:t>
            </a:r>
            <a:r>
              <a:rPr lang="en-IN" dirty="0"/>
              <a:t> </a:t>
            </a:r>
            <a:r>
              <a:rPr lang="en-IN" dirty="0" err="1"/>
              <a:t>loanDTO</a:t>
            </a:r>
            <a:r>
              <a:rPr lang="en-IN" dirty="0"/>
              <a:t>=new </a:t>
            </a:r>
            <a:r>
              <a:rPr lang="en-IN" dirty="0" err="1"/>
              <a:t>LoanDTO</a:t>
            </a:r>
            <a:r>
              <a:rPr lang="en-IN" dirty="0"/>
              <a:t>();</a:t>
            </a:r>
          </a:p>
          <a:p>
            <a:r>
              <a:rPr lang="en-IN" dirty="0"/>
              <a:t>			</a:t>
            </a:r>
            <a:r>
              <a:rPr lang="en-IN" dirty="0" err="1"/>
              <a:t>loanDTO.setAmount</a:t>
            </a:r>
            <a:r>
              <a:rPr lang="en-IN" dirty="0"/>
              <a:t>(556279.0);</a:t>
            </a:r>
          </a:p>
          <a:p>
            <a:r>
              <a:rPr lang="en-IN" dirty="0"/>
              <a:t>			</a:t>
            </a:r>
            <a:r>
              <a:rPr lang="en-IN" dirty="0" err="1"/>
              <a:t>loanDTO.setLoanIssueDate</a:t>
            </a:r>
            <a:r>
              <a:rPr lang="en-IN" dirty="0"/>
              <a:t>(</a:t>
            </a:r>
            <a:r>
              <a:rPr lang="en-IN" dirty="0" err="1"/>
              <a:t>LocalDate.of</a:t>
            </a:r>
            <a:r>
              <a:rPr lang="en-IN" dirty="0"/>
              <a:t>(2015, 11, 1));</a:t>
            </a:r>
          </a:p>
          <a:p>
            <a:r>
              <a:rPr lang="en-IN" dirty="0"/>
              <a:t>			</a:t>
            </a:r>
            <a:r>
              <a:rPr lang="en-IN" dirty="0" err="1"/>
              <a:t>loanDTO.setStatus</a:t>
            </a:r>
            <a:r>
              <a:rPr lang="en-IN" dirty="0"/>
              <a:t>("Open");</a:t>
            </a:r>
          </a:p>
          <a:p>
            <a:r>
              <a:rPr lang="en-IN" dirty="0"/>
              <a:t>			</a:t>
            </a:r>
            <a:r>
              <a:rPr lang="en-IN" dirty="0" err="1"/>
              <a:t>CustomerDTO</a:t>
            </a:r>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customerDTO.setCustomerId</a:t>
            </a:r>
            <a:r>
              <a:rPr lang="en-IN" dirty="0"/>
              <a:t>(1006);</a:t>
            </a:r>
          </a:p>
          <a:p>
            <a:r>
              <a:rPr lang="en-IN" dirty="0"/>
              <a:t>			</a:t>
            </a:r>
            <a:r>
              <a:rPr lang="en-IN" dirty="0" err="1"/>
              <a:t>customerDTO.setDateOfBirth</a:t>
            </a:r>
            <a:r>
              <a:rPr lang="en-IN" dirty="0"/>
              <a:t>(</a:t>
            </a:r>
            <a:r>
              <a:rPr lang="en-IN" dirty="0" err="1"/>
              <a:t>LocalDate.of</a:t>
            </a:r>
            <a:r>
              <a:rPr lang="en-IN" dirty="0"/>
              <a:t>(1992, 1, 10));</a:t>
            </a:r>
          </a:p>
          <a:p>
            <a:r>
              <a:rPr lang="en-IN" dirty="0"/>
              <a:t>			</a:t>
            </a:r>
            <a:r>
              <a:rPr lang="en-IN" dirty="0" err="1"/>
              <a:t>customerDTO.setEmailId</a:t>
            </a:r>
            <a:r>
              <a:rPr lang="en-IN" dirty="0"/>
              <a:t>("peter@hnd.com");</a:t>
            </a:r>
          </a:p>
          <a:p>
            <a:r>
              <a:rPr lang="en-IN" dirty="0"/>
              <a:t>			</a:t>
            </a:r>
            <a:r>
              <a:rPr lang="en-IN" dirty="0" err="1"/>
              <a:t>customerDTO.setName</a:t>
            </a:r>
            <a:r>
              <a:rPr lang="en-IN" dirty="0"/>
              <a:t>("Peter");</a:t>
            </a:r>
          </a:p>
          <a:p>
            <a:r>
              <a:rPr lang="en-IN" dirty="0"/>
              <a:t>			</a:t>
            </a:r>
          </a:p>
          <a:p>
            <a:r>
              <a:rPr lang="en-IN" dirty="0"/>
              <a:t>			</a:t>
            </a:r>
            <a:r>
              <a:rPr lang="en-IN" dirty="0" err="1"/>
              <a:t>loanDTO.setCustomer</a:t>
            </a:r>
            <a:r>
              <a:rPr lang="en-IN" dirty="0"/>
              <a:t>(</a:t>
            </a:r>
            <a:r>
              <a:rPr lang="en-IN" dirty="0" err="1"/>
              <a:t>customerDTO</a:t>
            </a:r>
            <a:r>
              <a:rPr lang="en-IN" dirty="0"/>
              <a:t>);</a:t>
            </a:r>
          </a:p>
          <a:p>
            <a:r>
              <a:rPr lang="en-IN" dirty="0"/>
              <a:t>			Integer </a:t>
            </a:r>
            <a:r>
              <a:rPr lang="en-IN" dirty="0" err="1"/>
              <a:t>loanId</a:t>
            </a:r>
            <a:r>
              <a:rPr lang="en-IN" dirty="0"/>
              <a:t>=</a:t>
            </a:r>
            <a:r>
              <a:rPr lang="en-IN" dirty="0" err="1"/>
              <a:t>customerLoanService.addLoanAndCustomer</a:t>
            </a:r>
            <a:r>
              <a:rPr lang="en-IN" dirty="0"/>
              <a:t>(</a:t>
            </a:r>
            <a:r>
              <a:rPr lang="en-IN" dirty="0" err="1"/>
              <a:t>loanDTO</a:t>
            </a:r>
            <a:r>
              <a:rPr lang="en-IN" dirty="0"/>
              <a:t>);</a:t>
            </a:r>
          </a:p>
          <a:p>
            <a:r>
              <a:rPr lang="en-IN" dirty="0"/>
              <a:t>			</a:t>
            </a:r>
          </a:p>
        </p:txBody>
      </p:sp>
    </p:spTree>
    <p:extLst>
      <p:ext uri="{BB962C8B-B14F-4D97-AF65-F5344CB8AC3E}">
        <p14:creationId xmlns:p14="http://schemas.microsoft.com/office/powerpoint/2010/main" val="2410131559"/>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B63135-FAA0-FB48-CF38-25D78DA9755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794E44F-9573-23CA-F2CA-AE1BDEB57496}"/>
              </a:ext>
            </a:extLst>
          </p:cNvPr>
          <p:cNvSpPr>
            <a:spLocks noGrp="1"/>
          </p:cNvSpPr>
          <p:nvPr>
            <p:ph type="sldNum" sz="quarter" idx="12"/>
          </p:nvPr>
        </p:nvSpPr>
        <p:spPr/>
        <p:txBody>
          <a:bodyPr/>
          <a:lstStyle/>
          <a:p>
            <a:fld id="{4A777409-9C5A-4B07-8E32-19F22F7D558C}" type="slidenum">
              <a:rPr lang="en-IN" smtClean="0"/>
              <a:t>383</a:t>
            </a:fld>
            <a:endParaRPr lang="en-IN" dirty="0"/>
          </a:p>
        </p:txBody>
      </p:sp>
      <p:sp>
        <p:nvSpPr>
          <p:cNvPr id="5" name="TextBox 4">
            <a:extLst>
              <a:ext uri="{FF2B5EF4-FFF2-40B4-BE49-F238E27FC236}">
                <a16:creationId xmlns:a16="http://schemas.microsoft.com/office/drawing/2014/main" id="{18A6054D-3200-8B35-D306-723412C19BDD}"/>
              </a:ext>
            </a:extLst>
          </p:cNvPr>
          <p:cNvSpPr txBox="1"/>
          <p:nvPr/>
        </p:nvSpPr>
        <p:spPr>
          <a:xfrm>
            <a:off x="372359" y="1000954"/>
            <a:ext cx="11618536" cy="2308324"/>
          </a:xfrm>
          <a:prstGeom prst="rect">
            <a:avLst/>
          </a:prstGeom>
          <a:noFill/>
        </p:spPr>
        <p:txBody>
          <a:bodyPr wrap="square">
            <a:spAutoFit/>
          </a:bodyPr>
          <a:lstStyle/>
          <a:p>
            <a:r>
              <a:rPr lang="en-IN" dirty="0"/>
              <a:t>LOGGER.info(</a:t>
            </a:r>
            <a:r>
              <a:rPr lang="en-IN" dirty="0" err="1"/>
              <a:t>environment.getProperty</a:t>
            </a:r>
            <a:r>
              <a:rPr lang="en-IN" dirty="0"/>
              <a:t>("</a:t>
            </a:r>
            <a:r>
              <a:rPr lang="en-IN" dirty="0" err="1"/>
              <a:t>UserInterface.NEW_LOAN_CUSTOMER_SUCCESS</a:t>
            </a:r>
            <a:r>
              <a:rPr lang="en-IN" dirty="0"/>
              <a:t>")+</a:t>
            </a:r>
            <a:r>
              <a:rPr lang="en-IN" dirty="0" err="1"/>
              <a:t>loanId</a:t>
            </a:r>
            <a:r>
              <a:rPr lang="en-IN" dirty="0"/>
              <a:t>);</a:t>
            </a:r>
          </a:p>
          <a:p>
            <a:r>
              <a:rPr lang="en-IN" dirty="0"/>
              <a:t>		}catch(Exception e){</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74B8C5CA-C478-824A-E70D-9299AF382475}"/>
              </a:ext>
            </a:extLst>
          </p:cNvPr>
          <p:cNvSpPr txBox="1"/>
          <p:nvPr/>
        </p:nvSpPr>
        <p:spPr>
          <a:xfrm>
            <a:off x="82485" y="3548723"/>
            <a:ext cx="12002678" cy="707886"/>
          </a:xfrm>
          <a:prstGeom prst="rect">
            <a:avLst/>
          </a:prstGeom>
          <a:noFill/>
        </p:spPr>
        <p:txBody>
          <a:bodyPr wrap="square">
            <a:spAutoFit/>
          </a:bodyPr>
          <a:lstStyle/>
          <a:p>
            <a:r>
              <a:rPr lang="en-US" sz="2000" b="1" dirty="0">
                <a:solidFill>
                  <a:schemeClr val="tx1">
                    <a:lumMod val="65000"/>
                    <a:lumOff val="35000"/>
                  </a:schemeClr>
                </a:solidFill>
                <a:effectLst/>
              </a:rPr>
              <a:t>Step 21:</a:t>
            </a:r>
            <a:r>
              <a:rPr lang="en-US" sz="2000" dirty="0">
                <a:solidFill>
                  <a:schemeClr val="tx1">
                    <a:lumMod val="65000"/>
                    <a:lumOff val="35000"/>
                  </a:schemeClr>
                </a:solidFill>
                <a:effectLst/>
              </a:rPr>
              <a:t> Execute the application</a:t>
            </a:r>
          </a:p>
          <a:p>
            <a:r>
              <a:rPr lang="en-US" sz="2000" dirty="0">
                <a:solidFill>
                  <a:schemeClr val="tx1">
                    <a:lumMod val="65000"/>
                    <a:lumOff val="35000"/>
                  </a:schemeClr>
                </a:solidFill>
                <a:effectLst/>
              </a:rPr>
              <a:t>After executing your application, you should get the following output:</a:t>
            </a:r>
          </a:p>
        </p:txBody>
      </p:sp>
      <p:pic>
        <p:nvPicPr>
          <p:cNvPr id="9" name="Picture 8">
            <a:extLst>
              <a:ext uri="{FF2B5EF4-FFF2-40B4-BE49-F238E27FC236}">
                <a16:creationId xmlns:a16="http://schemas.microsoft.com/office/drawing/2014/main" id="{61B27098-0300-230D-5EE5-B9A114199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248" y="4512551"/>
            <a:ext cx="7506748" cy="1039837"/>
          </a:xfrm>
          <a:prstGeom prst="rect">
            <a:avLst/>
          </a:prstGeom>
        </p:spPr>
      </p:pic>
    </p:spTree>
    <p:extLst>
      <p:ext uri="{BB962C8B-B14F-4D97-AF65-F5344CB8AC3E}">
        <p14:creationId xmlns:p14="http://schemas.microsoft.com/office/powerpoint/2010/main" val="2296671081"/>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C24DA4-5E5C-4B6E-1CEA-6FEF6492B77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E5C78C3-5B58-3CD9-5292-ADA16EE96642}"/>
              </a:ext>
            </a:extLst>
          </p:cNvPr>
          <p:cNvSpPr>
            <a:spLocks noGrp="1"/>
          </p:cNvSpPr>
          <p:nvPr>
            <p:ph type="sldNum" sz="quarter" idx="12"/>
          </p:nvPr>
        </p:nvSpPr>
        <p:spPr/>
        <p:txBody>
          <a:bodyPr/>
          <a:lstStyle/>
          <a:p>
            <a:fld id="{4A777409-9C5A-4B07-8E32-19F22F7D558C}" type="slidenum">
              <a:rPr lang="en-IN" smtClean="0"/>
              <a:t>384</a:t>
            </a:fld>
            <a:endParaRPr lang="en-IN" dirty="0"/>
          </a:p>
        </p:txBody>
      </p:sp>
      <p:sp>
        <p:nvSpPr>
          <p:cNvPr id="5" name="TextBox 4">
            <a:extLst>
              <a:ext uri="{FF2B5EF4-FFF2-40B4-BE49-F238E27FC236}">
                <a16:creationId xmlns:a16="http://schemas.microsoft.com/office/drawing/2014/main" id="{BF03CE2F-CD98-8553-C546-0C7B58C18716}"/>
              </a:ext>
            </a:extLst>
          </p:cNvPr>
          <p:cNvSpPr txBox="1"/>
          <p:nvPr/>
        </p:nvSpPr>
        <p:spPr>
          <a:xfrm>
            <a:off x="989028" y="628941"/>
            <a:ext cx="10364771" cy="707886"/>
          </a:xfrm>
          <a:prstGeom prst="rect">
            <a:avLst/>
          </a:prstGeom>
          <a:noFill/>
        </p:spPr>
        <p:txBody>
          <a:bodyPr wrap="square">
            <a:spAutoFit/>
          </a:bodyPr>
          <a:lstStyle/>
          <a:p>
            <a:r>
              <a:rPr lang="en-US" sz="2000" b="1" dirty="0">
                <a:solidFill>
                  <a:schemeClr val="tx1">
                    <a:lumMod val="65000"/>
                    <a:lumOff val="35000"/>
                  </a:schemeClr>
                </a:solidFill>
              </a:rPr>
              <a:t>Step 22:</a:t>
            </a:r>
            <a:r>
              <a:rPr lang="en-US" sz="2000" dirty="0">
                <a:solidFill>
                  <a:schemeClr val="tx1">
                    <a:lumMod val="65000"/>
                    <a:lumOff val="35000"/>
                  </a:schemeClr>
                </a:solidFill>
              </a:rPr>
              <a:t> Add the </a:t>
            </a:r>
            <a:r>
              <a:rPr lang="en-US" sz="2000" dirty="0" err="1">
                <a:solidFill>
                  <a:schemeClr val="tx1">
                    <a:lumMod val="65000"/>
                    <a:lumOff val="35000"/>
                  </a:schemeClr>
                </a:solidFill>
              </a:rPr>
              <a:t>sanctionLoanToExisitingCustomer</a:t>
            </a:r>
            <a:r>
              <a:rPr lang="en-US" sz="2000" dirty="0">
                <a:solidFill>
                  <a:schemeClr val="tx1">
                    <a:lumMod val="65000"/>
                    <a:lumOff val="35000"/>
                  </a:schemeClr>
                </a:solidFill>
              </a:rPr>
              <a:t>() method to </a:t>
            </a:r>
            <a:r>
              <a:rPr lang="en-US" sz="2000" dirty="0" err="1">
                <a:solidFill>
                  <a:schemeClr val="tx1">
                    <a:lumMod val="65000"/>
                    <a:lumOff val="35000"/>
                  </a:schemeClr>
                </a:solidFill>
              </a:rPr>
              <a:t>CustomerLoanService</a:t>
            </a:r>
            <a:r>
              <a:rPr lang="en-US" sz="2000" dirty="0">
                <a:solidFill>
                  <a:schemeClr val="tx1">
                    <a:lumMod val="65000"/>
                    <a:lumOff val="35000"/>
                  </a:schemeClr>
                </a:solidFill>
              </a:rPr>
              <a:t> interface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81A9550-F5DC-D5AA-3A55-A60250729BE4}"/>
              </a:ext>
            </a:extLst>
          </p:cNvPr>
          <p:cNvSpPr txBox="1"/>
          <p:nvPr/>
        </p:nvSpPr>
        <p:spPr>
          <a:xfrm>
            <a:off x="183822" y="1525233"/>
            <a:ext cx="12008177" cy="2308324"/>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com.hnd.dto.LoanDTO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CustomerLoanService</a:t>
            </a:r>
            <a:r>
              <a:rPr lang="en-IN" dirty="0"/>
              <a:t> {</a:t>
            </a:r>
          </a:p>
          <a:p>
            <a:r>
              <a:rPr lang="en-IN" dirty="0"/>
              <a:t>	public </a:t>
            </a:r>
            <a:r>
              <a:rPr lang="en-IN" dirty="0" err="1"/>
              <a:t>LoanDTO</a:t>
            </a:r>
            <a:r>
              <a:rPr lang="en-IN" dirty="0"/>
              <a:t> </a:t>
            </a:r>
            <a:r>
              <a:rPr lang="en-IN" dirty="0" err="1"/>
              <a:t>getLoanDetails</a:t>
            </a:r>
            <a:r>
              <a:rPr lang="en-IN" dirty="0"/>
              <a:t>(Integer </a:t>
            </a:r>
            <a:r>
              <a:rPr lang="en-IN" dirty="0" err="1"/>
              <a:t>loanId</a:t>
            </a:r>
            <a:r>
              <a:rPr lang="en-IN" dirty="0"/>
              <a:t>) throws </a:t>
            </a:r>
            <a:r>
              <a:rPr lang="en-IN" dirty="0" err="1"/>
              <a:t>hndBankException</a:t>
            </a:r>
            <a:r>
              <a:rPr lang="en-IN" dirty="0"/>
              <a:t>;</a:t>
            </a:r>
          </a:p>
          <a:p>
            <a:r>
              <a:rPr lang="en-IN" dirty="0"/>
              <a:t>	public Integer </a:t>
            </a:r>
            <a:r>
              <a:rPr lang="en-IN" dirty="0" err="1"/>
              <a:t>addLoanAndCustomer</a:t>
            </a:r>
            <a:r>
              <a:rPr lang="en-IN" dirty="0"/>
              <a:t>(</a:t>
            </a:r>
            <a:r>
              <a:rPr lang="en-IN" dirty="0" err="1"/>
              <a:t>LoanDTO</a:t>
            </a:r>
            <a:r>
              <a:rPr lang="en-IN" dirty="0"/>
              <a:t> </a:t>
            </a:r>
            <a:r>
              <a:rPr lang="en-IN" dirty="0" err="1"/>
              <a:t>loanDTO</a:t>
            </a:r>
            <a:r>
              <a:rPr lang="en-IN" dirty="0"/>
              <a:t>) throws </a:t>
            </a:r>
            <a:r>
              <a:rPr lang="en-IN" dirty="0" err="1"/>
              <a:t>hndBankException</a:t>
            </a:r>
            <a:r>
              <a:rPr lang="en-IN" dirty="0"/>
              <a:t>;</a:t>
            </a:r>
          </a:p>
          <a:p>
            <a:r>
              <a:rPr lang="en-IN" dirty="0"/>
              <a:t>	public Integer </a:t>
            </a:r>
            <a:r>
              <a:rPr lang="en-IN" dirty="0" err="1"/>
              <a:t>sanctionLoanToExistingCustomer</a:t>
            </a:r>
            <a:r>
              <a:rPr lang="en-IN" dirty="0"/>
              <a:t>(Integer </a:t>
            </a:r>
            <a:r>
              <a:rPr lang="en-IN" dirty="0" err="1"/>
              <a:t>customerId,LoanDTO</a:t>
            </a:r>
            <a:r>
              <a:rPr lang="en-IN" dirty="0"/>
              <a:t> </a:t>
            </a:r>
            <a:r>
              <a:rPr lang="en-IN" dirty="0" err="1"/>
              <a:t>loanDTO</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54DB6A91-4FA8-8596-EEA7-017AA4F25049}"/>
              </a:ext>
            </a:extLst>
          </p:cNvPr>
          <p:cNvSpPr txBox="1"/>
          <p:nvPr/>
        </p:nvSpPr>
        <p:spPr>
          <a:xfrm>
            <a:off x="989028" y="4021963"/>
            <a:ext cx="10879318" cy="707886"/>
          </a:xfrm>
          <a:prstGeom prst="rect">
            <a:avLst/>
          </a:prstGeom>
          <a:noFill/>
        </p:spPr>
        <p:txBody>
          <a:bodyPr wrap="square">
            <a:spAutoFit/>
          </a:bodyPr>
          <a:lstStyle/>
          <a:p>
            <a:r>
              <a:rPr lang="en-US" sz="2000" b="1" dirty="0">
                <a:solidFill>
                  <a:schemeClr val="tx1">
                    <a:lumMod val="65000"/>
                    <a:lumOff val="35000"/>
                  </a:schemeClr>
                </a:solidFill>
              </a:rPr>
              <a:t>Step 23:</a:t>
            </a:r>
            <a:r>
              <a:rPr lang="en-US" sz="2000" dirty="0">
                <a:solidFill>
                  <a:schemeClr val="tx1">
                    <a:lumMod val="65000"/>
                    <a:lumOff val="35000"/>
                  </a:schemeClr>
                </a:solidFill>
              </a:rPr>
              <a:t> Implement the </a:t>
            </a:r>
            <a:r>
              <a:rPr lang="en-US" sz="2000" dirty="0" err="1">
                <a:solidFill>
                  <a:schemeClr val="tx1">
                    <a:lumMod val="65000"/>
                    <a:lumOff val="35000"/>
                  </a:schemeClr>
                </a:solidFill>
              </a:rPr>
              <a:t>sanctionLoanToExistingCustomer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CustomerLoanServiceImpl</a:t>
            </a:r>
            <a:r>
              <a:rPr lang="en-US" sz="2000" dirty="0">
                <a:solidFill>
                  <a:schemeClr val="tx1">
                    <a:lumMod val="65000"/>
                    <a:lumOff val="35000"/>
                  </a:schemeClr>
                </a:solidFill>
              </a:rPr>
              <a:t> to update address detail for a customer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208496583"/>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DB34F5-4ADE-DF00-D4FA-ADCEE302671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355FCDE-32A0-709A-C4AF-DC3D833B06C5}"/>
              </a:ext>
            </a:extLst>
          </p:cNvPr>
          <p:cNvSpPr>
            <a:spLocks noGrp="1"/>
          </p:cNvSpPr>
          <p:nvPr>
            <p:ph type="sldNum" sz="quarter" idx="12"/>
          </p:nvPr>
        </p:nvSpPr>
        <p:spPr/>
        <p:txBody>
          <a:bodyPr/>
          <a:lstStyle/>
          <a:p>
            <a:fld id="{4A777409-9C5A-4B07-8E32-19F22F7D558C}" type="slidenum">
              <a:rPr lang="en-IN" smtClean="0"/>
              <a:t>385</a:t>
            </a:fld>
            <a:endParaRPr lang="en-IN" dirty="0"/>
          </a:p>
        </p:txBody>
      </p:sp>
      <p:sp>
        <p:nvSpPr>
          <p:cNvPr id="5" name="TextBox 4">
            <a:extLst>
              <a:ext uri="{FF2B5EF4-FFF2-40B4-BE49-F238E27FC236}">
                <a16:creationId xmlns:a16="http://schemas.microsoft.com/office/drawing/2014/main" id="{D8367368-4613-2F88-59BD-E57C96FF5046}"/>
              </a:ext>
            </a:extLst>
          </p:cNvPr>
          <p:cNvSpPr txBox="1"/>
          <p:nvPr/>
        </p:nvSpPr>
        <p:spPr>
          <a:xfrm>
            <a:off x="838200" y="491375"/>
            <a:ext cx="11899769" cy="6186309"/>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java.util.Optional</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com.hnd.dto.CustomerDTO</a:t>
            </a:r>
            <a:r>
              <a:rPr lang="en-IN" dirty="0"/>
              <a:t>;</a:t>
            </a:r>
          </a:p>
          <a:p>
            <a:r>
              <a:rPr lang="en-IN" dirty="0"/>
              <a:t>import </a:t>
            </a:r>
            <a:r>
              <a:rPr lang="en-IN" dirty="0" err="1"/>
              <a:t>com.hnd.dto.LoanDTO</a:t>
            </a:r>
            <a:r>
              <a:rPr lang="en-IN" dirty="0"/>
              <a:t>;</a:t>
            </a:r>
          </a:p>
          <a:p>
            <a:r>
              <a:rPr lang="en-IN" dirty="0"/>
              <a:t>import </a:t>
            </a:r>
            <a:r>
              <a:rPr lang="en-IN" dirty="0" err="1"/>
              <a:t>com.hnd.entity.Customer</a:t>
            </a:r>
            <a:r>
              <a:rPr lang="en-IN" dirty="0"/>
              <a:t>;</a:t>
            </a:r>
          </a:p>
          <a:p>
            <a:r>
              <a:rPr lang="en-IN" dirty="0"/>
              <a:t>import </a:t>
            </a:r>
            <a:r>
              <a:rPr lang="en-IN" dirty="0" err="1"/>
              <a:t>com.hnd.entity.Loan</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import </a:t>
            </a:r>
            <a:r>
              <a:rPr lang="en-IN" dirty="0" err="1"/>
              <a:t>com.hnd.repository.LoanRepository</a:t>
            </a:r>
            <a:r>
              <a:rPr lang="en-IN" dirty="0"/>
              <a:t>;</a:t>
            </a:r>
          </a:p>
          <a:p>
            <a:r>
              <a:rPr lang="en-IN" dirty="0"/>
              <a:t>@Service(value = "</a:t>
            </a:r>
            <a:r>
              <a:rPr lang="en-IN" dirty="0" err="1"/>
              <a:t>customerLoanService</a:t>
            </a:r>
            <a:r>
              <a:rPr lang="en-IN" dirty="0"/>
              <a:t>")</a:t>
            </a:r>
          </a:p>
          <a:p>
            <a:r>
              <a:rPr lang="en-IN" dirty="0"/>
              <a:t>@Transactional</a:t>
            </a:r>
          </a:p>
          <a:p>
            <a:r>
              <a:rPr lang="en-IN" dirty="0"/>
              <a:t>public class </a:t>
            </a:r>
            <a:r>
              <a:rPr lang="en-IN" dirty="0" err="1"/>
              <a:t>CustomerLoanServiceImpl</a:t>
            </a:r>
            <a:r>
              <a:rPr lang="en-IN" dirty="0"/>
              <a:t> implements </a:t>
            </a:r>
            <a:r>
              <a:rPr lang="en-IN" dirty="0" err="1"/>
              <a:t>CustomerLoanService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@Autowired</a:t>
            </a:r>
          </a:p>
          <a:p>
            <a:r>
              <a:rPr lang="en-IN" dirty="0"/>
              <a:t>	private </a:t>
            </a:r>
            <a:r>
              <a:rPr lang="en-IN" dirty="0" err="1"/>
              <a:t>LoanRepository</a:t>
            </a:r>
            <a:r>
              <a:rPr lang="en-IN" dirty="0"/>
              <a:t> </a:t>
            </a:r>
            <a:r>
              <a:rPr lang="en-IN" dirty="0" err="1"/>
              <a:t>loanRepository</a:t>
            </a:r>
            <a:r>
              <a:rPr lang="en-IN" dirty="0"/>
              <a:t>;</a:t>
            </a:r>
          </a:p>
          <a:p>
            <a:r>
              <a:rPr lang="en-IN" dirty="0"/>
              <a:t>	</a:t>
            </a:r>
          </a:p>
          <a:p>
            <a:r>
              <a:rPr lang="en-IN" dirty="0"/>
              <a:t>	</a:t>
            </a:r>
          </a:p>
        </p:txBody>
      </p:sp>
    </p:spTree>
    <p:extLst>
      <p:ext uri="{BB962C8B-B14F-4D97-AF65-F5344CB8AC3E}">
        <p14:creationId xmlns:p14="http://schemas.microsoft.com/office/powerpoint/2010/main" val="1599355177"/>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49B5E9-0CA9-9874-561F-883FED2459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F59E1F-5375-8C58-0AFE-337A44AECFE1}"/>
              </a:ext>
            </a:extLst>
          </p:cNvPr>
          <p:cNvSpPr>
            <a:spLocks noGrp="1"/>
          </p:cNvSpPr>
          <p:nvPr>
            <p:ph type="sldNum" sz="quarter" idx="12"/>
          </p:nvPr>
        </p:nvSpPr>
        <p:spPr/>
        <p:txBody>
          <a:bodyPr/>
          <a:lstStyle/>
          <a:p>
            <a:fld id="{4A777409-9C5A-4B07-8E32-19F22F7D558C}" type="slidenum">
              <a:rPr lang="en-IN" smtClean="0"/>
              <a:t>386</a:t>
            </a:fld>
            <a:endParaRPr lang="en-IN" dirty="0"/>
          </a:p>
        </p:txBody>
      </p:sp>
      <p:sp>
        <p:nvSpPr>
          <p:cNvPr id="5" name="TextBox 4">
            <a:extLst>
              <a:ext uri="{FF2B5EF4-FFF2-40B4-BE49-F238E27FC236}">
                <a16:creationId xmlns:a16="http://schemas.microsoft.com/office/drawing/2014/main" id="{18EEA994-9F10-F504-6E6C-ADF012E6A59A}"/>
              </a:ext>
            </a:extLst>
          </p:cNvPr>
          <p:cNvSpPr txBox="1"/>
          <p:nvPr/>
        </p:nvSpPr>
        <p:spPr>
          <a:xfrm>
            <a:off x="103695" y="921333"/>
            <a:ext cx="12192000" cy="6463308"/>
          </a:xfrm>
          <a:prstGeom prst="rect">
            <a:avLst/>
          </a:prstGeom>
          <a:noFill/>
        </p:spPr>
        <p:txBody>
          <a:bodyPr wrap="square">
            <a:spAutoFit/>
          </a:bodyPr>
          <a:lstStyle/>
          <a:p>
            <a:r>
              <a:rPr lang="en-IN" dirty="0"/>
              <a:t>@Override</a:t>
            </a:r>
          </a:p>
          <a:p>
            <a:r>
              <a:rPr lang="en-IN" dirty="0"/>
              <a:t>	public </a:t>
            </a:r>
            <a:r>
              <a:rPr lang="en-IN" dirty="0" err="1"/>
              <a:t>LoanDTO</a:t>
            </a:r>
            <a:r>
              <a:rPr lang="en-IN" dirty="0"/>
              <a:t> </a:t>
            </a:r>
            <a:r>
              <a:rPr lang="en-IN" dirty="0" err="1"/>
              <a:t>getLoanDetails</a:t>
            </a:r>
            <a:r>
              <a:rPr lang="en-IN" dirty="0"/>
              <a:t>(Integer </a:t>
            </a:r>
            <a:r>
              <a:rPr lang="en-IN" dirty="0" err="1"/>
              <a:t>loanId</a:t>
            </a:r>
            <a:r>
              <a:rPr lang="en-IN" dirty="0"/>
              <a:t>) throws </a:t>
            </a:r>
            <a:r>
              <a:rPr lang="en-IN" dirty="0" err="1"/>
              <a:t>hndBankException</a:t>
            </a:r>
            <a:r>
              <a:rPr lang="en-IN" dirty="0"/>
              <a:t> {</a:t>
            </a:r>
          </a:p>
          <a:p>
            <a:r>
              <a:rPr lang="en-IN" dirty="0"/>
              <a:t>		Optional&lt;Loan&gt; optional = </a:t>
            </a:r>
            <a:r>
              <a:rPr lang="en-IN" dirty="0" err="1"/>
              <a:t>loanRepository.findById</a:t>
            </a:r>
            <a:r>
              <a:rPr lang="en-IN" dirty="0"/>
              <a:t>(</a:t>
            </a:r>
            <a:r>
              <a:rPr lang="en-IN" dirty="0" err="1"/>
              <a:t>loanId</a:t>
            </a:r>
            <a:r>
              <a:rPr lang="en-IN" dirty="0"/>
              <a:t>);</a:t>
            </a:r>
          </a:p>
          <a:p>
            <a:r>
              <a:rPr lang="en-IN" dirty="0"/>
              <a:t>		Loan </a:t>
            </a:r>
            <a:r>
              <a:rPr lang="en-IN" dirty="0" err="1"/>
              <a:t>loan</a:t>
            </a:r>
            <a:r>
              <a:rPr lang="en-IN" dirty="0"/>
              <a:t> = </a:t>
            </a:r>
            <a:r>
              <a:rPr lang="en-IN" dirty="0" err="1"/>
              <a:t>optional.orElseThrow</a:t>
            </a:r>
            <a:r>
              <a:rPr lang="en-IN" dirty="0"/>
              <a:t>(()-&gt;new </a:t>
            </a:r>
            <a:r>
              <a:rPr lang="en-IN" dirty="0" err="1"/>
              <a:t>hndBankException</a:t>
            </a:r>
            <a:r>
              <a:rPr lang="en-IN" dirty="0"/>
              <a:t>("</a:t>
            </a:r>
            <a:r>
              <a:rPr lang="en-IN" dirty="0" err="1"/>
              <a:t>Service.LOAN_UNAVAILABLE</a:t>
            </a:r>
            <a:r>
              <a:rPr lang="en-IN" dirty="0"/>
              <a:t>"));</a:t>
            </a:r>
          </a:p>
          <a:p>
            <a:r>
              <a:rPr lang="en-IN" dirty="0"/>
              <a:t>		</a:t>
            </a:r>
            <a:r>
              <a:rPr lang="en-IN" dirty="0" err="1"/>
              <a:t>LoanDTO</a:t>
            </a:r>
            <a:r>
              <a:rPr lang="en-IN" dirty="0"/>
              <a:t> </a:t>
            </a:r>
            <a:r>
              <a:rPr lang="en-IN" dirty="0" err="1"/>
              <a:t>loanDTO</a:t>
            </a:r>
            <a:r>
              <a:rPr lang="en-IN" dirty="0"/>
              <a:t> = new </a:t>
            </a:r>
            <a:r>
              <a:rPr lang="en-IN" dirty="0" err="1"/>
              <a:t>LoanDTO</a:t>
            </a:r>
            <a:r>
              <a:rPr lang="en-IN" dirty="0"/>
              <a:t>();</a:t>
            </a:r>
          </a:p>
          <a:p>
            <a:r>
              <a:rPr lang="en-IN" dirty="0"/>
              <a:t>		</a:t>
            </a:r>
            <a:r>
              <a:rPr lang="en-IN" dirty="0" err="1"/>
              <a:t>loanDTO.setAmount</a:t>
            </a:r>
            <a:r>
              <a:rPr lang="en-IN" dirty="0"/>
              <a:t>(</a:t>
            </a:r>
            <a:r>
              <a:rPr lang="en-IN" dirty="0" err="1"/>
              <a:t>loan.getAmount</a:t>
            </a:r>
            <a:r>
              <a:rPr lang="en-IN" dirty="0"/>
              <a:t>());</a:t>
            </a:r>
          </a:p>
          <a:p>
            <a:r>
              <a:rPr lang="en-IN" dirty="0"/>
              <a:t>		</a:t>
            </a:r>
            <a:r>
              <a:rPr lang="en-IN" dirty="0" err="1"/>
              <a:t>loanDTO.setLoanId</a:t>
            </a:r>
            <a:r>
              <a:rPr lang="en-IN" dirty="0"/>
              <a:t>(</a:t>
            </a:r>
            <a:r>
              <a:rPr lang="en-IN" dirty="0" err="1"/>
              <a:t>loan.getLoanId</a:t>
            </a:r>
            <a:r>
              <a:rPr lang="en-IN" dirty="0"/>
              <a:t>());</a:t>
            </a:r>
          </a:p>
          <a:p>
            <a:r>
              <a:rPr lang="en-IN" dirty="0"/>
              <a:t>		</a:t>
            </a:r>
            <a:r>
              <a:rPr lang="en-IN" dirty="0" err="1"/>
              <a:t>loanDTO.setLoanIssueDate</a:t>
            </a:r>
            <a:r>
              <a:rPr lang="en-IN" dirty="0"/>
              <a:t>(</a:t>
            </a:r>
            <a:r>
              <a:rPr lang="en-IN" dirty="0" err="1"/>
              <a:t>loan.getIssueDate</a:t>
            </a:r>
            <a:r>
              <a:rPr lang="en-IN" dirty="0"/>
              <a:t>());</a:t>
            </a:r>
          </a:p>
          <a:p>
            <a:r>
              <a:rPr lang="en-IN" dirty="0"/>
              <a:t>		</a:t>
            </a:r>
            <a:r>
              <a:rPr lang="en-IN" dirty="0" err="1"/>
              <a:t>loanDTO.setStatus</a:t>
            </a:r>
            <a:r>
              <a:rPr lang="en-IN" dirty="0"/>
              <a:t>(</a:t>
            </a:r>
            <a:r>
              <a:rPr lang="en-IN" dirty="0" err="1"/>
              <a:t>loan.getStatus</a:t>
            </a:r>
            <a:r>
              <a:rPr lang="en-IN" dirty="0"/>
              <a:t>());</a:t>
            </a:r>
          </a:p>
          <a:p>
            <a:r>
              <a:rPr lang="en-IN" dirty="0"/>
              <a:t>		Customer </a:t>
            </a:r>
            <a:r>
              <a:rPr lang="en-IN" dirty="0" err="1"/>
              <a:t>customer</a:t>
            </a:r>
            <a:r>
              <a:rPr lang="en-IN" dirty="0"/>
              <a:t> = </a:t>
            </a:r>
            <a:r>
              <a:rPr lang="en-IN" dirty="0" err="1"/>
              <a:t>loan.getCustomer</a:t>
            </a:r>
            <a:r>
              <a:rPr lang="en-IN" dirty="0"/>
              <a:t>();</a:t>
            </a:r>
          </a:p>
          <a:p>
            <a:r>
              <a:rPr lang="en-IN" dirty="0"/>
              <a:t>		if (customer != null)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loanDTO.setCustomer</a:t>
            </a:r>
            <a:r>
              <a:rPr lang="en-IN" dirty="0"/>
              <a:t>(</a:t>
            </a:r>
            <a:r>
              <a:rPr lang="en-IN" dirty="0" err="1"/>
              <a:t>customerDTO</a:t>
            </a:r>
            <a:r>
              <a:rPr lang="en-IN" dirty="0"/>
              <a:t>);</a:t>
            </a:r>
          </a:p>
          <a:p>
            <a:r>
              <a:rPr lang="en-IN" dirty="0"/>
              <a:t>		}</a:t>
            </a:r>
          </a:p>
          <a:p>
            <a:r>
              <a:rPr lang="en-IN" dirty="0"/>
              <a:t>	</a:t>
            </a:r>
          </a:p>
          <a:p>
            <a:r>
              <a:rPr lang="en-IN" dirty="0"/>
              <a:t>		return </a:t>
            </a:r>
            <a:r>
              <a:rPr lang="en-IN" dirty="0" err="1"/>
              <a:t>loanDTO</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735167157"/>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B3EEC1-4E5A-732A-92BB-15CF1CD352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157013E-DF97-2102-0595-20BAD84B41F8}"/>
              </a:ext>
            </a:extLst>
          </p:cNvPr>
          <p:cNvSpPr>
            <a:spLocks noGrp="1"/>
          </p:cNvSpPr>
          <p:nvPr>
            <p:ph type="sldNum" sz="quarter" idx="12"/>
          </p:nvPr>
        </p:nvSpPr>
        <p:spPr/>
        <p:txBody>
          <a:bodyPr/>
          <a:lstStyle/>
          <a:p>
            <a:fld id="{4A777409-9C5A-4B07-8E32-19F22F7D558C}" type="slidenum">
              <a:rPr lang="en-IN" smtClean="0"/>
              <a:t>387</a:t>
            </a:fld>
            <a:endParaRPr lang="en-IN" dirty="0"/>
          </a:p>
        </p:txBody>
      </p:sp>
      <p:sp>
        <p:nvSpPr>
          <p:cNvPr id="5" name="TextBox 4">
            <a:extLst>
              <a:ext uri="{FF2B5EF4-FFF2-40B4-BE49-F238E27FC236}">
                <a16:creationId xmlns:a16="http://schemas.microsoft.com/office/drawing/2014/main" id="{B826C882-58E1-FF9C-FE92-43D12761C549}"/>
              </a:ext>
            </a:extLst>
          </p:cNvPr>
          <p:cNvSpPr txBox="1"/>
          <p:nvPr/>
        </p:nvSpPr>
        <p:spPr>
          <a:xfrm>
            <a:off x="0" y="926339"/>
            <a:ext cx="12361682" cy="5078313"/>
          </a:xfrm>
          <a:prstGeom prst="rect">
            <a:avLst/>
          </a:prstGeom>
          <a:noFill/>
        </p:spPr>
        <p:txBody>
          <a:bodyPr wrap="square">
            <a:spAutoFit/>
          </a:bodyPr>
          <a:lstStyle/>
          <a:p>
            <a:r>
              <a:rPr lang="en-IN" dirty="0"/>
              <a:t>@Override</a:t>
            </a:r>
          </a:p>
          <a:p>
            <a:r>
              <a:rPr lang="en-IN" dirty="0"/>
              <a:t>	public Integer </a:t>
            </a:r>
            <a:r>
              <a:rPr lang="en-IN" dirty="0" err="1"/>
              <a:t>addLoanAndCustomer</a:t>
            </a:r>
            <a:r>
              <a:rPr lang="en-IN" dirty="0"/>
              <a:t>(</a:t>
            </a:r>
            <a:r>
              <a:rPr lang="en-IN" dirty="0" err="1"/>
              <a:t>LoanDTO</a:t>
            </a:r>
            <a:r>
              <a:rPr lang="en-IN" dirty="0"/>
              <a:t> </a:t>
            </a:r>
            <a:r>
              <a:rPr lang="en-IN" dirty="0" err="1"/>
              <a:t>loanDTO</a:t>
            </a:r>
            <a:r>
              <a:rPr lang="en-IN" dirty="0"/>
              <a:t>) throws </a:t>
            </a:r>
            <a:r>
              <a:rPr lang="en-IN" dirty="0" err="1"/>
              <a:t>hndBankException</a:t>
            </a:r>
            <a:r>
              <a:rPr lang="en-IN" dirty="0"/>
              <a:t> {</a:t>
            </a:r>
          </a:p>
          <a:p>
            <a:r>
              <a:rPr lang="en-IN" dirty="0"/>
              <a:t>		Loan </a:t>
            </a:r>
            <a:r>
              <a:rPr lang="en-IN" dirty="0" err="1"/>
              <a:t>loan</a:t>
            </a:r>
            <a:r>
              <a:rPr lang="en-IN" dirty="0"/>
              <a:t> = new Loan();</a:t>
            </a:r>
          </a:p>
          <a:p>
            <a:r>
              <a:rPr lang="en-IN" dirty="0"/>
              <a:t>		</a:t>
            </a:r>
            <a:r>
              <a:rPr lang="en-IN" dirty="0" err="1"/>
              <a:t>loan.setAmount</a:t>
            </a:r>
            <a:r>
              <a:rPr lang="en-IN" dirty="0"/>
              <a:t>(</a:t>
            </a:r>
            <a:r>
              <a:rPr lang="en-IN" dirty="0" err="1"/>
              <a:t>loanDTO.getAmount</a:t>
            </a:r>
            <a:r>
              <a:rPr lang="en-IN" dirty="0"/>
              <a:t>());</a:t>
            </a:r>
          </a:p>
          <a:p>
            <a:r>
              <a:rPr lang="en-IN" dirty="0"/>
              <a:t>		</a:t>
            </a:r>
            <a:r>
              <a:rPr lang="en-IN" dirty="0" err="1"/>
              <a:t>loan.setIssueDate</a:t>
            </a:r>
            <a:r>
              <a:rPr lang="en-IN" dirty="0"/>
              <a:t>(</a:t>
            </a:r>
            <a:r>
              <a:rPr lang="en-IN" dirty="0" err="1"/>
              <a:t>loanDTO.getLoanIssueDate</a:t>
            </a:r>
            <a:r>
              <a:rPr lang="en-IN" dirty="0"/>
              <a:t>());</a:t>
            </a:r>
          </a:p>
          <a:p>
            <a:r>
              <a:rPr lang="en-IN" dirty="0"/>
              <a:t>		</a:t>
            </a:r>
            <a:r>
              <a:rPr lang="en-IN" dirty="0" err="1"/>
              <a:t>loan.setStatus</a:t>
            </a:r>
            <a:r>
              <a:rPr lang="en-IN" dirty="0"/>
              <a:t>("open");</a:t>
            </a:r>
          </a:p>
          <a:p>
            <a:r>
              <a:rPr lang="en-IN" dirty="0"/>
              <a:t>		</a:t>
            </a:r>
            <a:r>
              <a:rPr lang="en-IN" dirty="0" err="1"/>
              <a:t>CustomerDTO</a:t>
            </a:r>
            <a:r>
              <a:rPr lang="en-IN" dirty="0"/>
              <a:t> </a:t>
            </a:r>
            <a:r>
              <a:rPr lang="en-IN" dirty="0" err="1"/>
              <a:t>customerDTO</a:t>
            </a:r>
            <a:r>
              <a:rPr lang="en-IN" dirty="0"/>
              <a:t> = </a:t>
            </a:r>
            <a:r>
              <a:rPr lang="en-IN" dirty="0" err="1"/>
              <a:t>loanDTO.getCustomer</a:t>
            </a:r>
            <a:r>
              <a:rPr lang="en-IN" dirty="0"/>
              <a:t>();</a:t>
            </a:r>
          </a:p>
          <a:p>
            <a:r>
              <a:rPr lang="en-IN" dirty="0"/>
              <a:t>		Customer </a:t>
            </a:r>
            <a:r>
              <a:rPr lang="en-IN" dirty="0" err="1"/>
              <a:t>customer</a:t>
            </a:r>
            <a:r>
              <a:rPr lang="en-IN" dirty="0"/>
              <a:t> = 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loan.setCustomer</a:t>
            </a:r>
            <a:r>
              <a:rPr lang="en-IN" dirty="0"/>
              <a:t>(customer);</a:t>
            </a:r>
          </a:p>
          <a:p>
            <a:r>
              <a:rPr lang="en-IN" dirty="0"/>
              <a:t>		</a:t>
            </a:r>
            <a:r>
              <a:rPr lang="en-IN" dirty="0" err="1"/>
              <a:t>loanRepository.save</a:t>
            </a:r>
            <a:r>
              <a:rPr lang="en-IN" dirty="0"/>
              <a:t>(loan);</a:t>
            </a:r>
          </a:p>
          <a:p>
            <a:r>
              <a:rPr lang="en-IN" dirty="0"/>
              <a:t>		return </a:t>
            </a:r>
            <a:r>
              <a:rPr lang="en-IN" dirty="0" err="1"/>
              <a:t>loan.getLoanId</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320683363"/>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D41FD3-B29E-B24F-E115-34E44C1070E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3630AC-0DA2-512C-5F9E-D0037442B196}"/>
              </a:ext>
            </a:extLst>
          </p:cNvPr>
          <p:cNvSpPr>
            <a:spLocks noGrp="1"/>
          </p:cNvSpPr>
          <p:nvPr>
            <p:ph type="sldNum" sz="quarter" idx="12"/>
          </p:nvPr>
        </p:nvSpPr>
        <p:spPr/>
        <p:txBody>
          <a:bodyPr/>
          <a:lstStyle/>
          <a:p>
            <a:fld id="{4A777409-9C5A-4B07-8E32-19F22F7D558C}" type="slidenum">
              <a:rPr lang="en-IN" smtClean="0"/>
              <a:t>388</a:t>
            </a:fld>
            <a:endParaRPr lang="en-IN" dirty="0"/>
          </a:p>
        </p:txBody>
      </p:sp>
      <p:sp>
        <p:nvSpPr>
          <p:cNvPr id="5" name="TextBox 4">
            <a:extLst>
              <a:ext uri="{FF2B5EF4-FFF2-40B4-BE49-F238E27FC236}">
                <a16:creationId xmlns:a16="http://schemas.microsoft.com/office/drawing/2014/main" id="{69845E5E-002F-812C-E58C-DF208DF4B23D}"/>
              </a:ext>
            </a:extLst>
          </p:cNvPr>
          <p:cNvSpPr txBox="1"/>
          <p:nvPr/>
        </p:nvSpPr>
        <p:spPr>
          <a:xfrm>
            <a:off x="84841" y="1190236"/>
            <a:ext cx="12107159" cy="4247317"/>
          </a:xfrm>
          <a:prstGeom prst="rect">
            <a:avLst/>
          </a:prstGeom>
          <a:noFill/>
        </p:spPr>
        <p:txBody>
          <a:bodyPr wrap="square">
            <a:spAutoFit/>
          </a:bodyPr>
          <a:lstStyle/>
          <a:p>
            <a:r>
              <a:rPr lang="en-IN" dirty="0"/>
              <a:t>@Override</a:t>
            </a:r>
          </a:p>
          <a:p>
            <a:r>
              <a:rPr lang="en-IN" dirty="0"/>
              <a:t>	public Integer </a:t>
            </a:r>
            <a:r>
              <a:rPr lang="en-IN" dirty="0" err="1"/>
              <a:t>sanctionLoanToExistingCustomer</a:t>
            </a:r>
            <a:r>
              <a:rPr lang="en-IN" dirty="0"/>
              <a:t>(Integer </a:t>
            </a:r>
            <a:r>
              <a:rPr lang="en-IN" dirty="0" err="1"/>
              <a:t>customerId</a:t>
            </a:r>
            <a:r>
              <a:rPr lang="en-IN" dirty="0"/>
              <a:t>, </a:t>
            </a:r>
            <a:r>
              <a:rPr lang="en-IN" dirty="0" err="1"/>
              <a:t>LoanDTO</a:t>
            </a:r>
            <a:r>
              <a:rPr lang="en-IN" dirty="0"/>
              <a:t> </a:t>
            </a:r>
            <a:r>
              <a:rPr lang="en-IN" dirty="0" err="1"/>
              <a:t>loanDTO</a:t>
            </a:r>
            <a:r>
              <a:rPr lang="en-IN" dirty="0"/>
              <a:t>) throws </a:t>
            </a:r>
            <a:r>
              <a:rPr lang="en-IN" dirty="0" err="1"/>
              <a:t>hndBankException</a:t>
            </a:r>
            <a:r>
              <a:rPr lang="en-IN" dirty="0"/>
              <a:t> {</a:t>
            </a:r>
          </a:p>
          <a:p>
            <a:r>
              <a:rPr lang="en-IN" dirty="0"/>
              <a:t>		</a:t>
            </a:r>
          </a:p>
          <a:p>
            <a:r>
              <a:rPr lang="en-IN" dirty="0"/>
              <a:t>		Loan </a:t>
            </a:r>
            <a:r>
              <a:rPr lang="en-IN" dirty="0" err="1"/>
              <a:t>loan</a:t>
            </a:r>
            <a:r>
              <a:rPr lang="en-IN" dirty="0"/>
              <a:t> = new Loan();</a:t>
            </a:r>
          </a:p>
          <a:p>
            <a:r>
              <a:rPr lang="en-IN" dirty="0"/>
              <a:t>		</a:t>
            </a:r>
            <a:r>
              <a:rPr lang="en-IN" dirty="0" err="1"/>
              <a:t>loan.setAmount</a:t>
            </a:r>
            <a:r>
              <a:rPr lang="en-IN" dirty="0"/>
              <a:t>(</a:t>
            </a:r>
            <a:r>
              <a:rPr lang="en-IN" dirty="0" err="1"/>
              <a:t>loanDTO.getAmount</a:t>
            </a:r>
            <a:r>
              <a:rPr lang="en-IN" dirty="0"/>
              <a:t>());</a:t>
            </a:r>
          </a:p>
          <a:p>
            <a:r>
              <a:rPr lang="en-IN" dirty="0"/>
              <a:t>		</a:t>
            </a:r>
            <a:r>
              <a:rPr lang="en-IN" dirty="0" err="1"/>
              <a:t>loan.setIssueDate</a:t>
            </a:r>
            <a:r>
              <a:rPr lang="en-IN" dirty="0"/>
              <a:t>(</a:t>
            </a:r>
            <a:r>
              <a:rPr lang="en-IN" dirty="0" err="1"/>
              <a:t>loanDTO.getLoanIssueDate</a:t>
            </a:r>
            <a:r>
              <a:rPr lang="en-IN" dirty="0"/>
              <a:t>());</a:t>
            </a:r>
          </a:p>
          <a:p>
            <a:r>
              <a:rPr lang="en-IN" dirty="0"/>
              <a:t>		</a:t>
            </a:r>
            <a:r>
              <a:rPr lang="en-IN" dirty="0" err="1"/>
              <a:t>loan.setStatus</a:t>
            </a:r>
            <a:r>
              <a:rPr lang="en-IN" dirty="0"/>
              <a:t>(</a:t>
            </a:r>
            <a:r>
              <a:rPr lang="en-IN" dirty="0" err="1"/>
              <a:t>loanDTO.getStatus</a:t>
            </a:r>
            <a:r>
              <a:rPr lang="en-IN" dirty="0"/>
              <a:t>());</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(()-&gt;new </a:t>
            </a:r>
            <a:r>
              <a:rPr lang="en-IN" dirty="0" err="1"/>
              <a:t>hndBankException</a:t>
            </a:r>
            <a:r>
              <a:rPr lang="en-IN" dirty="0"/>
              <a:t>("</a:t>
            </a:r>
            <a:r>
              <a:rPr lang="en-IN" dirty="0" err="1"/>
              <a:t>Service.CUSTOMER_UNAVAILABLE</a:t>
            </a:r>
            <a:r>
              <a:rPr lang="en-IN" dirty="0"/>
              <a:t>"));</a:t>
            </a:r>
          </a:p>
          <a:p>
            <a:r>
              <a:rPr lang="en-IN" dirty="0"/>
              <a:t>		</a:t>
            </a:r>
            <a:r>
              <a:rPr lang="en-IN" dirty="0" err="1"/>
              <a:t>loan.setCustomer</a:t>
            </a:r>
            <a:r>
              <a:rPr lang="en-IN" dirty="0"/>
              <a:t>(customer);</a:t>
            </a:r>
          </a:p>
          <a:p>
            <a:r>
              <a:rPr lang="en-IN" dirty="0"/>
              <a:t>		</a:t>
            </a:r>
            <a:r>
              <a:rPr lang="en-IN" dirty="0" err="1"/>
              <a:t>loanRepository.save</a:t>
            </a:r>
            <a:r>
              <a:rPr lang="en-IN" dirty="0"/>
              <a:t>(loan);</a:t>
            </a:r>
          </a:p>
          <a:p>
            <a:r>
              <a:rPr lang="en-IN" dirty="0"/>
              <a:t>		return </a:t>
            </a:r>
            <a:r>
              <a:rPr lang="en-IN" dirty="0" err="1"/>
              <a:t>loan.getLoanId</a:t>
            </a:r>
            <a:r>
              <a:rPr lang="en-IN" dirty="0"/>
              <a:t>();</a:t>
            </a:r>
          </a:p>
          <a:p>
            <a:r>
              <a:rPr lang="en-IN" dirty="0"/>
              <a:t>	}</a:t>
            </a:r>
          </a:p>
          <a:p>
            <a:r>
              <a:rPr lang="en-IN" dirty="0"/>
              <a:t>}</a:t>
            </a:r>
          </a:p>
        </p:txBody>
      </p:sp>
    </p:spTree>
    <p:extLst>
      <p:ext uri="{BB962C8B-B14F-4D97-AF65-F5344CB8AC3E}">
        <p14:creationId xmlns:p14="http://schemas.microsoft.com/office/powerpoint/2010/main" val="780212407"/>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21D044-C51B-845C-C612-0E4B33693D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D86165D-CA21-0ADD-C2AC-76494909073E}"/>
              </a:ext>
            </a:extLst>
          </p:cNvPr>
          <p:cNvSpPr>
            <a:spLocks noGrp="1"/>
          </p:cNvSpPr>
          <p:nvPr>
            <p:ph type="sldNum" sz="quarter" idx="12"/>
          </p:nvPr>
        </p:nvSpPr>
        <p:spPr/>
        <p:txBody>
          <a:bodyPr/>
          <a:lstStyle/>
          <a:p>
            <a:fld id="{4A777409-9C5A-4B07-8E32-19F22F7D558C}" type="slidenum">
              <a:rPr lang="en-IN" smtClean="0"/>
              <a:t>389</a:t>
            </a:fld>
            <a:endParaRPr lang="en-IN" dirty="0"/>
          </a:p>
        </p:txBody>
      </p:sp>
      <p:sp>
        <p:nvSpPr>
          <p:cNvPr id="5" name="TextBox 4">
            <a:extLst>
              <a:ext uri="{FF2B5EF4-FFF2-40B4-BE49-F238E27FC236}">
                <a16:creationId xmlns:a16="http://schemas.microsoft.com/office/drawing/2014/main" id="{C3D0E951-5B69-A34B-1A3D-9FF598565316}"/>
              </a:ext>
            </a:extLst>
          </p:cNvPr>
          <p:cNvSpPr txBox="1"/>
          <p:nvPr/>
        </p:nvSpPr>
        <p:spPr>
          <a:xfrm>
            <a:off x="853126" y="591234"/>
            <a:ext cx="10500674" cy="400110"/>
          </a:xfrm>
          <a:prstGeom prst="rect">
            <a:avLst/>
          </a:prstGeom>
          <a:noFill/>
        </p:spPr>
        <p:txBody>
          <a:bodyPr wrap="square">
            <a:spAutoFit/>
          </a:bodyPr>
          <a:lstStyle/>
          <a:p>
            <a:r>
              <a:rPr lang="en-US" sz="2000" b="1" dirty="0">
                <a:solidFill>
                  <a:schemeClr val="tx1">
                    <a:lumMod val="65000"/>
                    <a:lumOff val="35000"/>
                  </a:schemeClr>
                </a:solidFill>
              </a:rPr>
              <a:t>Step 24: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387408D-3690-BD3F-FA95-5A6A4020FC01}"/>
              </a:ext>
            </a:extLst>
          </p:cNvPr>
          <p:cNvSpPr txBox="1"/>
          <p:nvPr/>
        </p:nvSpPr>
        <p:spPr>
          <a:xfrm>
            <a:off x="287516" y="1115514"/>
            <a:ext cx="11250891" cy="646331"/>
          </a:xfrm>
          <a:prstGeom prst="rect">
            <a:avLst/>
          </a:prstGeom>
          <a:noFill/>
        </p:spPr>
        <p:txBody>
          <a:bodyPr wrap="square">
            <a:spAutoFit/>
          </a:bodyPr>
          <a:lstStyle/>
          <a:p>
            <a:r>
              <a:rPr lang="en-IN" dirty="0" err="1"/>
              <a:t>Service.CUSTOMER_UNAVAILABLE</a:t>
            </a:r>
            <a:r>
              <a:rPr lang="en-IN" dirty="0"/>
              <a:t>=No customer found for given customer id.</a:t>
            </a:r>
          </a:p>
          <a:p>
            <a:r>
              <a:rPr lang="en-IN" dirty="0" err="1"/>
              <a:t>UserInterface.LOAN_SANCTION_SUCCESS</a:t>
            </a:r>
            <a:r>
              <a:rPr lang="en-IN" dirty="0"/>
              <a:t>=Loan successfully sanctioned. </a:t>
            </a:r>
          </a:p>
        </p:txBody>
      </p:sp>
      <p:sp>
        <p:nvSpPr>
          <p:cNvPr id="9" name="TextBox 8">
            <a:extLst>
              <a:ext uri="{FF2B5EF4-FFF2-40B4-BE49-F238E27FC236}">
                <a16:creationId xmlns:a16="http://schemas.microsoft.com/office/drawing/2014/main" id="{5987425E-4671-D900-B2CC-5527801941EF}"/>
              </a:ext>
            </a:extLst>
          </p:cNvPr>
          <p:cNvSpPr txBox="1"/>
          <p:nvPr/>
        </p:nvSpPr>
        <p:spPr>
          <a:xfrm>
            <a:off x="871979" y="2011779"/>
            <a:ext cx="6099142" cy="400110"/>
          </a:xfrm>
          <a:prstGeom prst="rect">
            <a:avLst/>
          </a:prstGeom>
          <a:noFill/>
        </p:spPr>
        <p:txBody>
          <a:bodyPr wrap="square">
            <a:spAutoFit/>
          </a:bodyPr>
          <a:lstStyle/>
          <a:p>
            <a:r>
              <a:rPr lang="en-US" sz="2000" b="1" dirty="0">
                <a:solidFill>
                  <a:schemeClr val="tx1">
                    <a:lumMod val="65000"/>
                    <a:lumOff val="35000"/>
                  </a:schemeClr>
                </a:solidFill>
              </a:rPr>
              <a:t>Step 25:</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EDD2782-D44E-E8CF-0FA9-C6ABD97FA8F6}"/>
              </a:ext>
            </a:extLst>
          </p:cNvPr>
          <p:cNvSpPr txBox="1"/>
          <p:nvPr/>
        </p:nvSpPr>
        <p:spPr>
          <a:xfrm>
            <a:off x="287516" y="2411889"/>
            <a:ext cx="11816500" cy="4524315"/>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com.hnd.dto.CustomerDTO</a:t>
            </a:r>
            <a:r>
              <a:rPr lang="en-IN" dirty="0"/>
              <a:t>;</a:t>
            </a:r>
          </a:p>
          <a:p>
            <a:r>
              <a:rPr lang="en-IN" dirty="0"/>
              <a:t>import </a:t>
            </a:r>
            <a:r>
              <a:rPr lang="en-IN" dirty="0" err="1"/>
              <a:t>com.hnd.dto.LoanDTO</a:t>
            </a:r>
            <a:r>
              <a:rPr lang="en-IN" dirty="0"/>
              <a:t>;</a:t>
            </a:r>
          </a:p>
          <a:p>
            <a:r>
              <a:rPr lang="en-IN" dirty="0"/>
              <a:t>import </a:t>
            </a:r>
            <a:r>
              <a:rPr lang="en-IN" dirty="0" err="1"/>
              <a:t>com.hnd.service.CustomerLoanService</a:t>
            </a:r>
            <a:r>
              <a:rPr lang="en-IN" dirty="0"/>
              <a:t>;</a:t>
            </a:r>
          </a:p>
          <a:p>
            <a:r>
              <a:rPr lang="en-IN" dirty="0"/>
              <a:t>@SpringBootApplication</a:t>
            </a:r>
          </a:p>
          <a:p>
            <a:r>
              <a:rPr lang="en-IN" dirty="0"/>
              <a:t>public class </a:t>
            </a:r>
            <a:r>
              <a:rPr lang="en-IN" dirty="0" err="1"/>
              <a:t>DemoManyToOneApplication</a:t>
            </a:r>
            <a:r>
              <a:rPr lang="en-IN" dirty="0"/>
              <a:t> implements </a:t>
            </a:r>
            <a:r>
              <a:rPr lang="en-IN" dirty="0" err="1"/>
              <a:t>CommandLineRunner</a:t>
            </a:r>
            <a:r>
              <a:rPr lang="en-IN" dirty="0"/>
              <a:t> {</a:t>
            </a:r>
          </a:p>
          <a:p>
            <a:r>
              <a:rPr lang="en-IN" dirty="0"/>
              <a:t>	</a:t>
            </a:r>
          </a:p>
          <a:p>
            <a:r>
              <a:rPr lang="en-IN" dirty="0"/>
              <a:t>	</a:t>
            </a:r>
          </a:p>
        </p:txBody>
      </p:sp>
    </p:spTree>
    <p:extLst>
      <p:ext uri="{BB962C8B-B14F-4D97-AF65-F5344CB8AC3E}">
        <p14:creationId xmlns:p14="http://schemas.microsoft.com/office/powerpoint/2010/main" val="3806459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6FA8C3-1112-D318-9E68-0BC64EF180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F8545EE-D34F-7C65-5841-21AB9776B4A2}"/>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D5FAA47E-6D3A-9E1A-CD29-C64EA076AC88}"/>
              </a:ext>
            </a:extLst>
          </p:cNvPr>
          <p:cNvSpPr txBox="1"/>
          <p:nvPr/>
        </p:nvSpPr>
        <p:spPr>
          <a:xfrm>
            <a:off x="904974" y="528283"/>
            <a:ext cx="10699422" cy="6186309"/>
          </a:xfrm>
          <a:prstGeom prst="rect">
            <a:avLst/>
          </a:prstGeom>
          <a:noFill/>
        </p:spPr>
        <p:txBody>
          <a:bodyPr wrap="square">
            <a:spAutoFit/>
          </a:bodyPr>
          <a:lstStyle/>
          <a:p>
            <a:r>
              <a:rPr lang="en-IN" dirty="0"/>
              <a:t>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2122319650"/>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554D3D-3226-8BB6-6C40-E097688D0DD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89F3E4-2366-8F77-5550-2771AA7A20D3}"/>
              </a:ext>
            </a:extLst>
          </p:cNvPr>
          <p:cNvSpPr>
            <a:spLocks noGrp="1"/>
          </p:cNvSpPr>
          <p:nvPr>
            <p:ph type="sldNum" sz="quarter" idx="12"/>
          </p:nvPr>
        </p:nvSpPr>
        <p:spPr/>
        <p:txBody>
          <a:bodyPr/>
          <a:lstStyle/>
          <a:p>
            <a:fld id="{4A777409-9C5A-4B07-8E32-19F22F7D558C}" type="slidenum">
              <a:rPr lang="en-IN" smtClean="0"/>
              <a:t>390</a:t>
            </a:fld>
            <a:endParaRPr lang="en-IN" dirty="0"/>
          </a:p>
        </p:txBody>
      </p:sp>
      <p:sp>
        <p:nvSpPr>
          <p:cNvPr id="5" name="TextBox 4">
            <a:extLst>
              <a:ext uri="{FF2B5EF4-FFF2-40B4-BE49-F238E27FC236}">
                <a16:creationId xmlns:a16="http://schemas.microsoft.com/office/drawing/2014/main" id="{8F522087-03D8-8893-7F86-AFB29399CA9D}"/>
              </a:ext>
            </a:extLst>
          </p:cNvPr>
          <p:cNvSpPr txBox="1"/>
          <p:nvPr/>
        </p:nvSpPr>
        <p:spPr>
          <a:xfrm>
            <a:off x="216816" y="858993"/>
            <a:ext cx="11975184" cy="5909310"/>
          </a:xfrm>
          <a:prstGeom prst="rect">
            <a:avLst/>
          </a:prstGeom>
          <a:noFill/>
        </p:spPr>
        <p:txBody>
          <a:bodyPr wrap="square">
            <a:spAutoFit/>
          </a:bodyPr>
          <a:lstStyle/>
          <a:p>
            <a:r>
              <a:rPr lang="en-IN" dirty="0"/>
              <a:t>public static final Log LOGGER = </a:t>
            </a:r>
            <a:r>
              <a:rPr lang="en-IN" dirty="0" err="1"/>
              <a:t>LogFactory.getLog</a:t>
            </a:r>
            <a:r>
              <a:rPr lang="en-IN" dirty="0"/>
              <a:t>(</a:t>
            </a:r>
            <a:r>
              <a:rPr lang="en-IN" dirty="0" err="1"/>
              <a:t>DemoManyToOneApplication.class</a:t>
            </a:r>
            <a:r>
              <a:rPr lang="en-IN" dirty="0"/>
              <a:t>);</a:t>
            </a:r>
          </a:p>
          <a:p>
            <a:r>
              <a:rPr lang="en-IN" dirty="0"/>
              <a:t>	@Autowired</a:t>
            </a:r>
          </a:p>
          <a:p>
            <a:r>
              <a:rPr lang="en-IN" dirty="0"/>
              <a:t>	</a:t>
            </a:r>
            <a:r>
              <a:rPr lang="en-IN" dirty="0" err="1"/>
              <a:t>CustomerLoanService</a:t>
            </a:r>
            <a:r>
              <a:rPr lang="en-IN" dirty="0"/>
              <a:t> </a:t>
            </a:r>
            <a:r>
              <a:rPr lang="en-IN" dirty="0" err="1"/>
              <a:t>customerLoanService</a:t>
            </a:r>
            <a:r>
              <a:rPr lang="en-IN" dirty="0"/>
              <a:t>;</a:t>
            </a:r>
          </a:p>
          <a:p>
            <a:r>
              <a:rPr lang="en-IN" dirty="0"/>
              <a:t>	</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DemoManyToOneApplication.class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p>
          <a:p>
            <a:r>
              <a:rPr lang="en-IN" dirty="0"/>
              <a:t>//		</a:t>
            </a:r>
            <a:r>
              <a:rPr lang="en-IN" dirty="0" err="1"/>
              <a:t>getLoanDetails</a:t>
            </a:r>
            <a:r>
              <a:rPr lang="en-IN" dirty="0"/>
              <a:t>();	</a:t>
            </a:r>
          </a:p>
          <a:p>
            <a:r>
              <a:rPr lang="en-IN" dirty="0"/>
              <a:t>//      </a:t>
            </a:r>
            <a:r>
              <a:rPr lang="en-IN" dirty="0" err="1"/>
              <a:t>addLoanAndCustomer</a:t>
            </a:r>
            <a:r>
              <a:rPr lang="en-IN" dirty="0"/>
              <a:t>();</a:t>
            </a:r>
          </a:p>
          <a:p>
            <a:r>
              <a:rPr lang="en-IN" dirty="0"/>
              <a:t>		</a:t>
            </a:r>
            <a:r>
              <a:rPr lang="en-IN" dirty="0" err="1"/>
              <a:t>sanctionLoanToExistingCustomer</a:t>
            </a:r>
            <a:r>
              <a:rPr lang="en-IN" dirty="0"/>
              <a:t>();</a:t>
            </a:r>
          </a:p>
          <a:p>
            <a:r>
              <a:rPr lang="en-IN" dirty="0"/>
              <a:t>	}</a:t>
            </a:r>
          </a:p>
          <a:p>
            <a:r>
              <a:rPr lang="en-IN" dirty="0"/>
              <a:t>	public void </a:t>
            </a:r>
            <a:r>
              <a:rPr lang="en-IN" dirty="0" err="1"/>
              <a:t>getLoanDetails</a:t>
            </a:r>
            <a:r>
              <a:rPr lang="en-IN" dirty="0"/>
              <a:t>() {</a:t>
            </a:r>
          </a:p>
          <a:p>
            <a:r>
              <a:rPr lang="en-IN" dirty="0"/>
              <a:t>		try {</a:t>
            </a:r>
          </a:p>
          <a:p>
            <a:r>
              <a:rPr lang="en-IN" dirty="0"/>
              <a:t>			</a:t>
            </a:r>
            <a:r>
              <a:rPr lang="en-IN" dirty="0" err="1"/>
              <a:t>LoanDTO</a:t>
            </a:r>
            <a:r>
              <a:rPr lang="en-IN" dirty="0"/>
              <a:t> </a:t>
            </a:r>
            <a:r>
              <a:rPr lang="en-IN" dirty="0" err="1"/>
              <a:t>loanDTO</a:t>
            </a:r>
            <a:r>
              <a:rPr lang="en-IN" dirty="0"/>
              <a:t>=</a:t>
            </a:r>
            <a:r>
              <a:rPr lang="en-IN" dirty="0" err="1"/>
              <a:t>customerLoanService.getLoanDetails</a:t>
            </a:r>
            <a:r>
              <a:rPr lang="en-IN" dirty="0"/>
              <a:t>(2001);</a:t>
            </a:r>
          </a:p>
          <a:p>
            <a:r>
              <a:rPr lang="en-IN" dirty="0"/>
              <a:t>			LOGGER.info(</a:t>
            </a:r>
            <a:r>
              <a:rPr lang="en-IN" dirty="0" err="1"/>
              <a:t>loanDTO</a:t>
            </a:r>
            <a:r>
              <a:rPr lang="en-IN" dirty="0"/>
              <a:t>);</a:t>
            </a:r>
          </a:p>
          <a:p>
            <a:r>
              <a:rPr lang="en-IN" dirty="0"/>
              <a:t>		}</a:t>
            </a:r>
          </a:p>
        </p:txBody>
      </p:sp>
    </p:spTree>
    <p:extLst>
      <p:ext uri="{BB962C8B-B14F-4D97-AF65-F5344CB8AC3E}">
        <p14:creationId xmlns:p14="http://schemas.microsoft.com/office/powerpoint/2010/main" val="1287995524"/>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B80AC8-760F-7CE6-7AE6-C343E95247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E648EB-0A0D-8998-E3E5-054FAE9E86DC}"/>
              </a:ext>
            </a:extLst>
          </p:cNvPr>
          <p:cNvSpPr>
            <a:spLocks noGrp="1"/>
          </p:cNvSpPr>
          <p:nvPr>
            <p:ph type="sldNum" sz="quarter" idx="12"/>
          </p:nvPr>
        </p:nvSpPr>
        <p:spPr/>
        <p:txBody>
          <a:bodyPr/>
          <a:lstStyle/>
          <a:p>
            <a:fld id="{4A777409-9C5A-4B07-8E32-19F22F7D558C}" type="slidenum">
              <a:rPr lang="en-IN" smtClean="0"/>
              <a:t>391</a:t>
            </a:fld>
            <a:endParaRPr lang="en-IN" dirty="0"/>
          </a:p>
        </p:txBody>
      </p:sp>
      <p:sp>
        <p:nvSpPr>
          <p:cNvPr id="5" name="TextBox 4">
            <a:extLst>
              <a:ext uri="{FF2B5EF4-FFF2-40B4-BE49-F238E27FC236}">
                <a16:creationId xmlns:a16="http://schemas.microsoft.com/office/drawing/2014/main" id="{EC848B9A-6A68-23A6-A7A0-B566A3DF6563}"/>
              </a:ext>
            </a:extLst>
          </p:cNvPr>
          <p:cNvSpPr txBox="1"/>
          <p:nvPr/>
        </p:nvSpPr>
        <p:spPr>
          <a:xfrm>
            <a:off x="0" y="874173"/>
            <a:ext cx="11748940" cy="6186309"/>
          </a:xfrm>
          <a:prstGeom prst="rect">
            <a:avLst/>
          </a:prstGeom>
          <a:noFill/>
        </p:spPr>
        <p:txBody>
          <a:bodyPr wrap="square">
            <a:spAutoFit/>
          </a:bodyPr>
          <a:lstStyle/>
          <a:p>
            <a:r>
              <a:rPr lang="en-IN" dirty="0"/>
              <a:t>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a:p>
            <a:r>
              <a:rPr lang="en-IN" dirty="0"/>
              <a:t>	public void </a:t>
            </a:r>
            <a:r>
              <a:rPr lang="en-IN" dirty="0" err="1"/>
              <a:t>addLoanAndCustomer</a:t>
            </a:r>
            <a:r>
              <a:rPr lang="en-IN" dirty="0"/>
              <a:t>() {</a:t>
            </a:r>
          </a:p>
          <a:p>
            <a:r>
              <a:rPr lang="en-IN" dirty="0"/>
              <a:t>		try{</a:t>
            </a:r>
          </a:p>
          <a:p>
            <a:r>
              <a:rPr lang="en-IN" dirty="0"/>
              <a:t>			</a:t>
            </a:r>
            <a:r>
              <a:rPr lang="en-IN" dirty="0" err="1"/>
              <a:t>LoanDTO</a:t>
            </a:r>
            <a:r>
              <a:rPr lang="en-IN" dirty="0"/>
              <a:t> </a:t>
            </a:r>
            <a:r>
              <a:rPr lang="en-IN" dirty="0" err="1"/>
              <a:t>loanDTO</a:t>
            </a:r>
            <a:r>
              <a:rPr lang="en-IN" dirty="0"/>
              <a:t>=new </a:t>
            </a:r>
            <a:r>
              <a:rPr lang="en-IN" dirty="0" err="1"/>
              <a:t>LoanDTO</a:t>
            </a:r>
            <a:r>
              <a:rPr lang="en-IN" dirty="0"/>
              <a:t>();</a:t>
            </a:r>
          </a:p>
          <a:p>
            <a:r>
              <a:rPr lang="en-IN" dirty="0"/>
              <a:t>			</a:t>
            </a:r>
            <a:r>
              <a:rPr lang="en-IN" dirty="0" err="1"/>
              <a:t>loanDTO.setAmount</a:t>
            </a:r>
            <a:r>
              <a:rPr lang="en-IN" dirty="0"/>
              <a:t>(556279.0);</a:t>
            </a:r>
          </a:p>
          <a:p>
            <a:r>
              <a:rPr lang="en-IN" dirty="0"/>
              <a:t>			</a:t>
            </a:r>
            <a:r>
              <a:rPr lang="en-IN" dirty="0" err="1"/>
              <a:t>loanDTO.setLoanIssueDate</a:t>
            </a:r>
            <a:r>
              <a:rPr lang="en-IN" dirty="0"/>
              <a:t>(</a:t>
            </a:r>
            <a:r>
              <a:rPr lang="en-IN" dirty="0" err="1"/>
              <a:t>LocalDate.of</a:t>
            </a:r>
            <a:r>
              <a:rPr lang="en-IN" dirty="0"/>
              <a:t>(2015, 11, 1));</a:t>
            </a:r>
          </a:p>
          <a:p>
            <a:r>
              <a:rPr lang="en-IN" dirty="0"/>
              <a:t>			</a:t>
            </a:r>
            <a:r>
              <a:rPr lang="en-IN" dirty="0" err="1"/>
              <a:t>loanDTO.setStatus</a:t>
            </a:r>
            <a:r>
              <a:rPr lang="en-IN" dirty="0"/>
              <a:t>("Open");</a:t>
            </a:r>
          </a:p>
          <a:p>
            <a:r>
              <a:rPr lang="en-IN" dirty="0"/>
              <a:t>			</a:t>
            </a:r>
            <a:r>
              <a:rPr lang="en-IN" dirty="0" err="1"/>
              <a:t>CustomerDTO</a:t>
            </a:r>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customerDTO.setCustomerId</a:t>
            </a:r>
            <a:r>
              <a:rPr lang="en-IN" dirty="0"/>
              <a:t>(1006);</a:t>
            </a:r>
          </a:p>
          <a:p>
            <a:r>
              <a:rPr lang="en-IN" dirty="0"/>
              <a:t>			</a:t>
            </a:r>
            <a:r>
              <a:rPr lang="en-IN" dirty="0" err="1"/>
              <a:t>customerDTO.setDateOfBirth</a:t>
            </a:r>
            <a:r>
              <a:rPr lang="en-IN" dirty="0"/>
              <a:t>(</a:t>
            </a:r>
            <a:r>
              <a:rPr lang="en-IN" dirty="0" err="1"/>
              <a:t>LocalDate.of</a:t>
            </a:r>
            <a:r>
              <a:rPr lang="en-IN" dirty="0"/>
              <a:t>(1992, 1, 10));</a:t>
            </a:r>
          </a:p>
          <a:p>
            <a:r>
              <a:rPr lang="en-IN" dirty="0"/>
              <a:t>			</a:t>
            </a:r>
            <a:r>
              <a:rPr lang="en-IN" dirty="0" err="1"/>
              <a:t>customerDTO.setEmailId</a:t>
            </a:r>
            <a:r>
              <a:rPr lang="en-IN" dirty="0"/>
              <a:t>("peter@hnd.com");</a:t>
            </a:r>
          </a:p>
          <a:p>
            <a:r>
              <a:rPr lang="en-IN" dirty="0"/>
              <a:t>			</a:t>
            </a:r>
            <a:r>
              <a:rPr lang="en-IN" dirty="0" err="1"/>
              <a:t>customerDTO.setName</a:t>
            </a:r>
            <a:r>
              <a:rPr lang="en-IN" dirty="0"/>
              <a:t>("Peter");</a:t>
            </a:r>
          </a:p>
          <a:p>
            <a:r>
              <a:rPr lang="en-IN" dirty="0"/>
              <a:t>			</a:t>
            </a:r>
          </a:p>
          <a:p>
            <a:r>
              <a:rPr lang="en-IN" dirty="0"/>
              <a:t>			</a:t>
            </a:r>
            <a:r>
              <a:rPr lang="en-IN" dirty="0" err="1"/>
              <a:t>loanDTO.setCustomer</a:t>
            </a:r>
            <a:r>
              <a:rPr lang="en-IN" dirty="0"/>
              <a:t>(</a:t>
            </a:r>
            <a:r>
              <a:rPr lang="en-IN" dirty="0" err="1"/>
              <a:t>customerDTO</a:t>
            </a:r>
            <a:r>
              <a:rPr lang="en-IN" dirty="0"/>
              <a:t>);</a:t>
            </a:r>
          </a:p>
          <a:p>
            <a:r>
              <a:rPr lang="en-IN" dirty="0"/>
              <a:t>			Integer </a:t>
            </a:r>
            <a:r>
              <a:rPr lang="en-IN" dirty="0" err="1"/>
              <a:t>loanId</a:t>
            </a:r>
            <a:r>
              <a:rPr lang="en-IN" dirty="0"/>
              <a:t>=</a:t>
            </a:r>
            <a:r>
              <a:rPr lang="en-IN" dirty="0" err="1"/>
              <a:t>customerLoanService.addLoanAndCustomer</a:t>
            </a:r>
            <a:r>
              <a:rPr lang="en-IN" dirty="0"/>
              <a:t>(</a:t>
            </a:r>
            <a:r>
              <a:rPr lang="en-IN" dirty="0" err="1"/>
              <a:t>loanDTO</a:t>
            </a:r>
            <a:r>
              <a:rPr lang="en-IN" dirty="0"/>
              <a:t>);</a:t>
            </a:r>
          </a:p>
          <a:p>
            <a:r>
              <a:rPr lang="en-IN" dirty="0"/>
              <a:t>			</a:t>
            </a:r>
          </a:p>
        </p:txBody>
      </p:sp>
    </p:spTree>
    <p:extLst>
      <p:ext uri="{BB962C8B-B14F-4D97-AF65-F5344CB8AC3E}">
        <p14:creationId xmlns:p14="http://schemas.microsoft.com/office/powerpoint/2010/main" val="317182350"/>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28FC33E-ED36-6047-76A1-5D5D5F8707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41DA850-2FB5-0CB4-8792-0EE404DD7489}"/>
              </a:ext>
            </a:extLst>
          </p:cNvPr>
          <p:cNvSpPr>
            <a:spLocks noGrp="1"/>
          </p:cNvSpPr>
          <p:nvPr>
            <p:ph type="sldNum" sz="quarter" idx="12"/>
          </p:nvPr>
        </p:nvSpPr>
        <p:spPr/>
        <p:txBody>
          <a:bodyPr/>
          <a:lstStyle/>
          <a:p>
            <a:fld id="{4A777409-9C5A-4B07-8E32-19F22F7D558C}" type="slidenum">
              <a:rPr lang="en-IN" smtClean="0"/>
              <a:t>392</a:t>
            </a:fld>
            <a:endParaRPr lang="en-IN" dirty="0"/>
          </a:p>
        </p:txBody>
      </p:sp>
      <p:sp>
        <p:nvSpPr>
          <p:cNvPr id="5" name="TextBox 4">
            <a:extLst>
              <a:ext uri="{FF2B5EF4-FFF2-40B4-BE49-F238E27FC236}">
                <a16:creationId xmlns:a16="http://schemas.microsoft.com/office/drawing/2014/main" id="{B9A586E8-9B66-6816-19AF-D747E2E8AEFD}"/>
              </a:ext>
            </a:extLst>
          </p:cNvPr>
          <p:cNvSpPr txBox="1"/>
          <p:nvPr/>
        </p:nvSpPr>
        <p:spPr>
          <a:xfrm>
            <a:off x="942681" y="561569"/>
            <a:ext cx="11114202" cy="6001643"/>
          </a:xfrm>
          <a:prstGeom prst="rect">
            <a:avLst/>
          </a:prstGeom>
          <a:noFill/>
        </p:spPr>
        <p:txBody>
          <a:bodyPr wrap="square">
            <a:spAutoFit/>
          </a:bodyPr>
          <a:lstStyle/>
          <a:p>
            <a:r>
              <a:rPr lang="en-IN" sz="1600" dirty="0"/>
              <a:t>LOGGER.info(</a:t>
            </a:r>
            <a:r>
              <a:rPr lang="en-IN" sz="1600" dirty="0" err="1"/>
              <a:t>environment.getProperty</a:t>
            </a:r>
            <a:r>
              <a:rPr lang="en-IN" sz="1600" dirty="0"/>
              <a:t>("</a:t>
            </a:r>
            <a:r>
              <a:rPr lang="en-IN" sz="1600" dirty="0" err="1"/>
              <a:t>UserInterface.NEW_LOAN_CUSTOMER_SUCCESS</a:t>
            </a:r>
            <a:r>
              <a:rPr lang="en-IN" sz="1600" dirty="0"/>
              <a:t>")+</a:t>
            </a:r>
            <a:r>
              <a:rPr lang="en-IN" sz="1600" dirty="0" err="1"/>
              <a:t>loanId</a:t>
            </a:r>
            <a:r>
              <a:rPr lang="en-IN" sz="1600" dirty="0"/>
              <a:t>);</a:t>
            </a:r>
          </a:p>
          <a:p>
            <a:r>
              <a:rPr lang="en-IN" sz="1600" dirty="0"/>
              <a:t>		}catch(Exception e){</a:t>
            </a:r>
          </a:p>
          <a:p>
            <a:r>
              <a:rPr lang="en-IN" sz="1600" dirty="0"/>
              <a:t>			String message = </a:t>
            </a:r>
            <a:r>
              <a:rPr lang="en-IN" sz="1600" dirty="0" err="1"/>
              <a:t>environment.getProperty</a:t>
            </a:r>
            <a:r>
              <a:rPr lang="en-IN" sz="1600" dirty="0"/>
              <a:t>(</a:t>
            </a:r>
            <a:r>
              <a:rPr lang="en-IN" sz="1600" dirty="0" err="1"/>
              <a:t>e.getMessage</a:t>
            </a:r>
            <a:r>
              <a:rPr lang="en-IN" sz="1600" dirty="0"/>
              <a:t>(),"Some exception </a:t>
            </a:r>
            <a:r>
              <a:rPr lang="en-IN" sz="1600" dirty="0" err="1"/>
              <a:t>occured</a:t>
            </a:r>
            <a:r>
              <a:rPr lang="en-IN" sz="1600" dirty="0"/>
              <a:t>. Please check log file for more details!!");</a:t>
            </a:r>
          </a:p>
          <a:p>
            <a:r>
              <a:rPr lang="en-IN" sz="1600" dirty="0"/>
              <a:t>			LOGGER.info(message);</a:t>
            </a:r>
          </a:p>
          <a:p>
            <a:r>
              <a:rPr lang="en-IN" sz="1600" dirty="0"/>
              <a:t>		}</a:t>
            </a:r>
          </a:p>
          <a:p>
            <a:r>
              <a:rPr lang="en-IN" sz="1600" dirty="0"/>
              <a:t>	}</a:t>
            </a:r>
          </a:p>
          <a:p>
            <a:r>
              <a:rPr lang="en-IN" sz="1600" dirty="0"/>
              <a:t>	public void </a:t>
            </a:r>
            <a:r>
              <a:rPr lang="en-IN" sz="1600" dirty="0" err="1"/>
              <a:t>sanctionLoanToExistingCustomer</a:t>
            </a:r>
            <a:r>
              <a:rPr lang="en-IN" sz="1600" dirty="0"/>
              <a:t>() {</a:t>
            </a:r>
          </a:p>
          <a:p>
            <a:r>
              <a:rPr lang="en-IN" sz="1600" dirty="0"/>
              <a:t>		try{</a:t>
            </a:r>
          </a:p>
          <a:p>
            <a:r>
              <a:rPr lang="en-IN" sz="1600" dirty="0"/>
              <a:t>			</a:t>
            </a:r>
          </a:p>
          <a:p>
            <a:r>
              <a:rPr lang="en-IN" sz="1600" dirty="0"/>
              <a:t>			</a:t>
            </a:r>
            <a:r>
              <a:rPr lang="en-IN" sz="1600" dirty="0" err="1"/>
              <a:t>LoanDTO</a:t>
            </a:r>
            <a:r>
              <a:rPr lang="en-IN" sz="1600" dirty="0"/>
              <a:t> </a:t>
            </a:r>
            <a:r>
              <a:rPr lang="en-IN" sz="1600" dirty="0" err="1"/>
              <a:t>loanDTO</a:t>
            </a:r>
            <a:r>
              <a:rPr lang="en-IN" sz="1600" dirty="0"/>
              <a:t>=new </a:t>
            </a:r>
            <a:r>
              <a:rPr lang="en-IN" sz="1600" dirty="0" err="1"/>
              <a:t>LoanDTO</a:t>
            </a:r>
            <a:r>
              <a:rPr lang="en-IN" sz="1600" dirty="0"/>
              <a:t>();</a:t>
            </a:r>
          </a:p>
          <a:p>
            <a:r>
              <a:rPr lang="en-IN" sz="1600" dirty="0"/>
              <a:t>			</a:t>
            </a:r>
            <a:r>
              <a:rPr lang="en-IN" sz="1600" dirty="0" err="1"/>
              <a:t>loanDTO.setAmount</a:t>
            </a:r>
            <a:r>
              <a:rPr lang="en-IN" sz="1600" dirty="0"/>
              <a:t>(573279.0);</a:t>
            </a:r>
          </a:p>
          <a:p>
            <a:r>
              <a:rPr lang="en-IN" sz="1600" dirty="0"/>
              <a:t>			</a:t>
            </a:r>
            <a:r>
              <a:rPr lang="en-IN" sz="1600" dirty="0" err="1"/>
              <a:t>loanDTO.setLoanIssueDate</a:t>
            </a:r>
            <a:r>
              <a:rPr lang="en-IN" sz="1600" dirty="0"/>
              <a:t>(</a:t>
            </a:r>
            <a:r>
              <a:rPr lang="en-IN" sz="1600" dirty="0" err="1"/>
              <a:t>LocalDate.of</a:t>
            </a:r>
            <a:r>
              <a:rPr lang="en-IN" sz="1600" dirty="0"/>
              <a:t>(2013, 11, 1));</a:t>
            </a:r>
          </a:p>
          <a:p>
            <a:r>
              <a:rPr lang="en-IN" sz="1600" dirty="0"/>
              <a:t>			</a:t>
            </a:r>
            <a:r>
              <a:rPr lang="en-IN" sz="1600" dirty="0" err="1"/>
              <a:t>loanDTO.setStatus</a:t>
            </a:r>
            <a:r>
              <a:rPr lang="en-IN" sz="1600" dirty="0"/>
              <a:t>("Open");</a:t>
            </a:r>
          </a:p>
          <a:p>
            <a:r>
              <a:rPr lang="en-IN" sz="1600" dirty="0"/>
              <a:t>			Integer </a:t>
            </a:r>
            <a:r>
              <a:rPr lang="en-IN" sz="1600" dirty="0" err="1"/>
              <a:t>customerId</a:t>
            </a:r>
            <a:r>
              <a:rPr lang="en-IN" sz="1600" dirty="0"/>
              <a:t>=1001;</a:t>
            </a:r>
          </a:p>
          <a:p>
            <a:r>
              <a:rPr lang="en-IN" sz="1600" dirty="0"/>
              <a:t>			</a:t>
            </a:r>
            <a:r>
              <a:rPr lang="en-IN" sz="1600" dirty="0" err="1"/>
              <a:t>customerLoanService.sanctionLoanToExistingCustomer</a:t>
            </a:r>
            <a:r>
              <a:rPr lang="en-IN" sz="1600" dirty="0"/>
              <a:t>(</a:t>
            </a:r>
            <a:r>
              <a:rPr lang="en-IN" sz="1600" dirty="0" err="1"/>
              <a:t>customerId</a:t>
            </a:r>
            <a:r>
              <a:rPr lang="en-IN" sz="1600" dirty="0"/>
              <a:t>, </a:t>
            </a:r>
            <a:r>
              <a:rPr lang="en-IN" sz="1600" dirty="0" err="1"/>
              <a:t>loanDTO</a:t>
            </a:r>
            <a:r>
              <a:rPr lang="en-IN" sz="1600" dirty="0"/>
              <a:t>);</a:t>
            </a:r>
          </a:p>
          <a:p>
            <a:r>
              <a:rPr lang="en-IN" sz="1600" dirty="0"/>
              <a:t>			LOGGER.info(</a:t>
            </a:r>
            <a:r>
              <a:rPr lang="en-IN" sz="1600" dirty="0" err="1"/>
              <a:t>environment.getProperty</a:t>
            </a:r>
            <a:r>
              <a:rPr lang="en-IN" sz="1600" dirty="0"/>
              <a:t>("</a:t>
            </a:r>
            <a:r>
              <a:rPr lang="en-IN" sz="1600" dirty="0" err="1"/>
              <a:t>UserInterface.LOAN_SANCTION_SUCCESS</a:t>
            </a:r>
            <a:r>
              <a:rPr lang="en-IN" sz="1600" dirty="0"/>
              <a:t>"));</a:t>
            </a:r>
          </a:p>
          <a:p>
            <a:r>
              <a:rPr lang="en-IN" sz="1600" dirty="0"/>
              <a:t>		}catch(Exception e){</a:t>
            </a:r>
          </a:p>
          <a:p>
            <a:r>
              <a:rPr lang="en-IN" sz="1600" dirty="0"/>
              <a:t>			String message = </a:t>
            </a:r>
            <a:r>
              <a:rPr lang="en-IN" sz="1600" dirty="0" err="1"/>
              <a:t>environment.getProperty</a:t>
            </a:r>
            <a:r>
              <a:rPr lang="en-IN" sz="1600" dirty="0"/>
              <a:t>(</a:t>
            </a:r>
            <a:r>
              <a:rPr lang="en-IN" sz="1600" dirty="0" err="1"/>
              <a:t>e.getMessage</a:t>
            </a:r>
            <a:r>
              <a:rPr lang="en-IN" sz="1600" dirty="0"/>
              <a:t>(),"Some exception </a:t>
            </a:r>
            <a:r>
              <a:rPr lang="en-IN" sz="1600" dirty="0" err="1"/>
              <a:t>occured</a:t>
            </a:r>
            <a:r>
              <a:rPr lang="en-IN" sz="1600" dirty="0"/>
              <a:t>. Please check log file for more details!!");</a:t>
            </a:r>
          </a:p>
          <a:p>
            <a:r>
              <a:rPr lang="en-IN" sz="1600" dirty="0"/>
              <a:t>			LOGGER.info(message);</a:t>
            </a:r>
          </a:p>
          <a:p>
            <a:r>
              <a:rPr lang="en-IN" sz="1600" dirty="0"/>
              <a:t>		}</a:t>
            </a:r>
          </a:p>
          <a:p>
            <a:r>
              <a:rPr lang="en-IN" sz="1600" dirty="0"/>
              <a:t>	}</a:t>
            </a:r>
          </a:p>
          <a:p>
            <a:r>
              <a:rPr lang="en-IN" sz="1600" dirty="0"/>
              <a:t>}</a:t>
            </a:r>
          </a:p>
        </p:txBody>
      </p:sp>
    </p:spTree>
    <p:extLst>
      <p:ext uri="{BB962C8B-B14F-4D97-AF65-F5344CB8AC3E}">
        <p14:creationId xmlns:p14="http://schemas.microsoft.com/office/powerpoint/2010/main" val="1769225293"/>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0CB8EC-BADC-9D17-0EED-479E5CA96CA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D15A0C-2733-6777-D5AA-FDB0720D50F5}"/>
              </a:ext>
            </a:extLst>
          </p:cNvPr>
          <p:cNvSpPr>
            <a:spLocks noGrp="1"/>
          </p:cNvSpPr>
          <p:nvPr>
            <p:ph type="sldNum" sz="quarter" idx="12"/>
          </p:nvPr>
        </p:nvSpPr>
        <p:spPr/>
        <p:txBody>
          <a:bodyPr/>
          <a:lstStyle/>
          <a:p>
            <a:fld id="{4A777409-9C5A-4B07-8E32-19F22F7D558C}" type="slidenum">
              <a:rPr lang="en-IN" smtClean="0"/>
              <a:t>393</a:t>
            </a:fld>
            <a:endParaRPr lang="en-IN" dirty="0"/>
          </a:p>
        </p:txBody>
      </p:sp>
      <p:sp>
        <p:nvSpPr>
          <p:cNvPr id="5" name="TextBox 4">
            <a:extLst>
              <a:ext uri="{FF2B5EF4-FFF2-40B4-BE49-F238E27FC236}">
                <a16:creationId xmlns:a16="http://schemas.microsoft.com/office/drawing/2014/main" id="{562483C5-B443-9533-DDE4-B3FE63205266}"/>
              </a:ext>
            </a:extLst>
          </p:cNvPr>
          <p:cNvSpPr txBox="1"/>
          <p:nvPr/>
        </p:nvSpPr>
        <p:spPr>
          <a:xfrm>
            <a:off x="989029" y="612990"/>
            <a:ext cx="9832942" cy="707886"/>
          </a:xfrm>
          <a:prstGeom prst="rect">
            <a:avLst/>
          </a:prstGeom>
          <a:noFill/>
        </p:spPr>
        <p:txBody>
          <a:bodyPr wrap="square">
            <a:spAutoFit/>
          </a:bodyPr>
          <a:lstStyle/>
          <a:p>
            <a:r>
              <a:rPr lang="en-US" sz="2000" b="1" dirty="0">
                <a:solidFill>
                  <a:schemeClr val="tx1">
                    <a:lumMod val="65000"/>
                    <a:lumOff val="35000"/>
                  </a:schemeClr>
                </a:solidFill>
                <a:effectLst/>
              </a:rPr>
              <a:t>Step 26: </a:t>
            </a:r>
            <a:r>
              <a:rPr lang="en-US" sz="2000" dirty="0">
                <a:solidFill>
                  <a:schemeClr val="tx1">
                    <a:lumMod val="65000"/>
                    <a:lumOff val="35000"/>
                  </a:schemeClr>
                </a:solidFill>
                <a:effectLst/>
              </a:rPr>
              <a:t>Execute the application</a:t>
            </a:r>
          </a:p>
          <a:p>
            <a:r>
              <a:rPr lang="en-US" sz="2000" dirty="0">
                <a:solidFill>
                  <a:schemeClr val="tx1">
                    <a:lumMod val="65000"/>
                    <a:lumOff val="35000"/>
                  </a:schemeClr>
                </a:solidFill>
                <a:effectLst/>
              </a:rPr>
              <a:t>After executing your application, you should get the following output:</a:t>
            </a:r>
          </a:p>
        </p:txBody>
      </p:sp>
      <p:pic>
        <p:nvPicPr>
          <p:cNvPr id="7" name="Picture 6">
            <a:extLst>
              <a:ext uri="{FF2B5EF4-FFF2-40B4-BE49-F238E27FC236}">
                <a16:creationId xmlns:a16="http://schemas.microsoft.com/office/drawing/2014/main" id="{B8350B74-F060-B891-25CF-A439852B8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731" y="1699317"/>
            <a:ext cx="7973538" cy="1100444"/>
          </a:xfrm>
          <a:prstGeom prst="rect">
            <a:avLst/>
          </a:prstGeom>
        </p:spPr>
      </p:pic>
      <p:sp>
        <p:nvSpPr>
          <p:cNvPr id="9" name="TextBox 8">
            <a:extLst>
              <a:ext uri="{FF2B5EF4-FFF2-40B4-BE49-F238E27FC236}">
                <a16:creationId xmlns:a16="http://schemas.microsoft.com/office/drawing/2014/main" id="{2540DF44-E94B-F334-B440-33BD369FE093}"/>
              </a:ext>
            </a:extLst>
          </p:cNvPr>
          <p:cNvSpPr txBox="1"/>
          <p:nvPr/>
        </p:nvSpPr>
        <p:spPr>
          <a:xfrm>
            <a:off x="989029" y="3178202"/>
            <a:ext cx="10813330" cy="400110"/>
          </a:xfrm>
          <a:prstGeom prst="rect">
            <a:avLst/>
          </a:prstGeom>
          <a:noFill/>
        </p:spPr>
        <p:txBody>
          <a:bodyPr wrap="square">
            <a:spAutoFit/>
          </a:bodyPr>
          <a:lstStyle/>
          <a:p>
            <a:r>
              <a:rPr lang="en-US" sz="2000" b="1" dirty="0">
                <a:solidFill>
                  <a:schemeClr val="tx1">
                    <a:lumMod val="65000"/>
                    <a:lumOff val="35000"/>
                  </a:schemeClr>
                </a:solidFill>
              </a:rPr>
              <a:t>Step 27:</a:t>
            </a:r>
            <a:r>
              <a:rPr lang="en-US" sz="2000" dirty="0">
                <a:solidFill>
                  <a:schemeClr val="tx1">
                    <a:lumMod val="65000"/>
                    <a:lumOff val="35000"/>
                  </a:schemeClr>
                </a:solidFill>
              </a:rPr>
              <a:t> Add the </a:t>
            </a:r>
            <a:r>
              <a:rPr lang="en-US" sz="2000" dirty="0" err="1">
                <a:solidFill>
                  <a:schemeClr val="tx1">
                    <a:lumMod val="65000"/>
                    <a:lumOff val="35000"/>
                  </a:schemeClr>
                </a:solidFill>
              </a:rPr>
              <a:t>closeLoan</a:t>
            </a:r>
            <a:r>
              <a:rPr lang="en-US" sz="2000" dirty="0">
                <a:solidFill>
                  <a:schemeClr val="tx1">
                    <a:lumMod val="65000"/>
                    <a:lumOff val="35000"/>
                  </a:schemeClr>
                </a:solidFill>
              </a:rPr>
              <a:t>() method to </a:t>
            </a:r>
            <a:r>
              <a:rPr lang="en-US" sz="2000" dirty="0" err="1">
                <a:solidFill>
                  <a:schemeClr val="tx1">
                    <a:lumMod val="65000"/>
                    <a:lumOff val="35000"/>
                  </a:schemeClr>
                </a:solidFill>
              </a:rPr>
              <a:t>CustomerLoanService</a:t>
            </a:r>
            <a:r>
              <a:rPr lang="en-US" sz="2000" dirty="0">
                <a:solidFill>
                  <a:schemeClr val="tx1">
                    <a:lumMod val="65000"/>
                    <a:lumOff val="35000"/>
                  </a:schemeClr>
                </a:solidFill>
              </a:rPr>
              <a:t> interface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C846BAC-C8A0-085C-713B-B6D3DBD202B3}"/>
              </a:ext>
            </a:extLst>
          </p:cNvPr>
          <p:cNvSpPr txBox="1"/>
          <p:nvPr/>
        </p:nvSpPr>
        <p:spPr>
          <a:xfrm>
            <a:off x="197177" y="3589022"/>
            <a:ext cx="11797645" cy="3139321"/>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com.hnd.dto.LoanDTO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CustomerLoanService</a:t>
            </a:r>
            <a:r>
              <a:rPr lang="en-IN" dirty="0"/>
              <a:t> {</a:t>
            </a:r>
          </a:p>
          <a:p>
            <a:r>
              <a:rPr lang="en-IN" dirty="0"/>
              <a:t> </a:t>
            </a:r>
          </a:p>
          <a:p>
            <a:r>
              <a:rPr lang="en-IN" dirty="0"/>
              <a:t>	public </a:t>
            </a:r>
            <a:r>
              <a:rPr lang="en-IN" dirty="0" err="1"/>
              <a:t>LoanDTO</a:t>
            </a:r>
            <a:r>
              <a:rPr lang="en-IN" dirty="0"/>
              <a:t> </a:t>
            </a:r>
            <a:r>
              <a:rPr lang="en-IN" dirty="0" err="1"/>
              <a:t>getLoanDetails</a:t>
            </a:r>
            <a:r>
              <a:rPr lang="en-IN" dirty="0"/>
              <a:t>(Integer </a:t>
            </a:r>
            <a:r>
              <a:rPr lang="en-IN" dirty="0" err="1"/>
              <a:t>loanId</a:t>
            </a:r>
            <a:r>
              <a:rPr lang="en-IN" dirty="0"/>
              <a:t>) throws </a:t>
            </a:r>
            <a:r>
              <a:rPr lang="en-IN" dirty="0" err="1"/>
              <a:t>hndBankException</a:t>
            </a:r>
            <a:r>
              <a:rPr lang="en-IN" dirty="0"/>
              <a:t>;</a:t>
            </a:r>
          </a:p>
          <a:p>
            <a:r>
              <a:rPr lang="en-IN" dirty="0"/>
              <a:t>	public Integer </a:t>
            </a:r>
            <a:r>
              <a:rPr lang="en-IN" dirty="0" err="1"/>
              <a:t>addLoanAndCustomer</a:t>
            </a:r>
            <a:r>
              <a:rPr lang="en-IN" dirty="0"/>
              <a:t>(</a:t>
            </a:r>
            <a:r>
              <a:rPr lang="en-IN" dirty="0" err="1"/>
              <a:t>LoanDTO</a:t>
            </a:r>
            <a:r>
              <a:rPr lang="en-IN" dirty="0"/>
              <a:t> </a:t>
            </a:r>
            <a:r>
              <a:rPr lang="en-IN" dirty="0" err="1"/>
              <a:t>loanDTO</a:t>
            </a:r>
            <a:r>
              <a:rPr lang="en-IN" dirty="0"/>
              <a:t>) throws </a:t>
            </a:r>
            <a:r>
              <a:rPr lang="en-IN" dirty="0" err="1"/>
              <a:t>hndBankException</a:t>
            </a:r>
            <a:r>
              <a:rPr lang="en-IN" dirty="0"/>
              <a:t>;</a:t>
            </a:r>
          </a:p>
          <a:p>
            <a:r>
              <a:rPr lang="en-IN" dirty="0"/>
              <a:t>	public Integer </a:t>
            </a:r>
            <a:r>
              <a:rPr lang="en-IN" dirty="0" err="1"/>
              <a:t>sanctionLoanToExistingCustomer</a:t>
            </a:r>
            <a:r>
              <a:rPr lang="en-IN" dirty="0"/>
              <a:t>(Integer </a:t>
            </a:r>
            <a:r>
              <a:rPr lang="en-IN" dirty="0" err="1"/>
              <a:t>customerId,LoanDTO</a:t>
            </a:r>
            <a:r>
              <a:rPr lang="en-IN" dirty="0"/>
              <a:t> </a:t>
            </a:r>
            <a:r>
              <a:rPr lang="en-IN" dirty="0" err="1"/>
              <a:t>loanDTO</a:t>
            </a:r>
            <a:r>
              <a:rPr lang="en-IN" dirty="0"/>
              <a:t>) throws </a:t>
            </a:r>
            <a:r>
              <a:rPr lang="en-IN" dirty="0" err="1"/>
              <a:t>hndBankException</a:t>
            </a:r>
            <a:r>
              <a:rPr lang="en-IN" dirty="0"/>
              <a:t>;</a:t>
            </a:r>
          </a:p>
          <a:p>
            <a:r>
              <a:rPr lang="en-IN" dirty="0"/>
              <a:t>	public void </a:t>
            </a:r>
            <a:r>
              <a:rPr lang="en-IN" dirty="0" err="1"/>
              <a:t>closeLoan</a:t>
            </a:r>
            <a:r>
              <a:rPr lang="en-IN" dirty="0"/>
              <a:t>(Integer </a:t>
            </a:r>
            <a:r>
              <a:rPr lang="en-IN" dirty="0" err="1"/>
              <a:t>loanId</a:t>
            </a:r>
            <a:r>
              <a:rPr lang="en-IN" dirty="0"/>
              <a:t>) throws </a:t>
            </a:r>
            <a:r>
              <a:rPr lang="en-IN" dirty="0" err="1"/>
              <a:t>hndBankException</a:t>
            </a:r>
            <a:r>
              <a:rPr lang="en-IN" dirty="0"/>
              <a:t>;   </a:t>
            </a:r>
          </a:p>
          <a:p>
            <a:r>
              <a:rPr lang="en-IN" dirty="0"/>
              <a:t>   </a:t>
            </a:r>
          </a:p>
          <a:p>
            <a:r>
              <a:rPr lang="en-IN" dirty="0"/>
              <a:t>}</a:t>
            </a:r>
          </a:p>
        </p:txBody>
      </p:sp>
    </p:spTree>
    <p:extLst>
      <p:ext uri="{BB962C8B-B14F-4D97-AF65-F5344CB8AC3E}">
        <p14:creationId xmlns:p14="http://schemas.microsoft.com/office/powerpoint/2010/main" val="1587470456"/>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2DA1CD-E94B-9CD5-CE1E-E295F48F91D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EA6E1CE-6DE5-85CD-587C-C1F335724314}"/>
              </a:ext>
            </a:extLst>
          </p:cNvPr>
          <p:cNvSpPr>
            <a:spLocks noGrp="1"/>
          </p:cNvSpPr>
          <p:nvPr>
            <p:ph type="sldNum" sz="quarter" idx="12"/>
          </p:nvPr>
        </p:nvSpPr>
        <p:spPr/>
        <p:txBody>
          <a:bodyPr/>
          <a:lstStyle/>
          <a:p>
            <a:fld id="{4A777409-9C5A-4B07-8E32-19F22F7D558C}" type="slidenum">
              <a:rPr lang="en-IN" smtClean="0"/>
              <a:t>394</a:t>
            </a:fld>
            <a:endParaRPr lang="en-IN" dirty="0"/>
          </a:p>
        </p:txBody>
      </p:sp>
      <p:sp>
        <p:nvSpPr>
          <p:cNvPr id="5" name="TextBox 4">
            <a:extLst>
              <a:ext uri="{FF2B5EF4-FFF2-40B4-BE49-F238E27FC236}">
                <a16:creationId xmlns:a16="http://schemas.microsoft.com/office/drawing/2014/main" id="{2AB1199A-74DA-9CE8-A036-0FE0B52DA208}"/>
              </a:ext>
            </a:extLst>
          </p:cNvPr>
          <p:cNvSpPr txBox="1"/>
          <p:nvPr/>
        </p:nvSpPr>
        <p:spPr>
          <a:xfrm>
            <a:off x="834272" y="660124"/>
            <a:ext cx="10628722" cy="707886"/>
          </a:xfrm>
          <a:prstGeom prst="rect">
            <a:avLst/>
          </a:prstGeom>
          <a:noFill/>
        </p:spPr>
        <p:txBody>
          <a:bodyPr wrap="square">
            <a:spAutoFit/>
          </a:bodyPr>
          <a:lstStyle/>
          <a:p>
            <a:r>
              <a:rPr lang="en-US" sz="2000" b="1" dirty="0">
                <a:solidFill>
                  <a:schemeClr val="tx1">
                    <a:lumMod val="65000"/>
                    <a:lumOff val="35000"/>
                  </a:schemeClr>
                </a:solidFill>
              </a:rPr>
              <a:t>Step 28:</a:t>
            </a:r>
            <a:r>
              <a:rPr lang="en-US" sz="2000" dirty="0">
                <a:solidFill>
                  <a:schemeClr val="tx1">
                    <a:lumMod val="65000"/>
                    <a:lumOff val="35000"/>
                  </a:schemeClr>
                </a:solidFill>
              </a:rPr>
              <a:t> Implement the </a:t>
            </a:r>
            <a:r>
              <a:rPr lang="en-US" sz="2000" dirty="0" err="1">
                <a:solidFill>
                  <a:schemeClr val="tx1">
                    <a:lumMod val="65000"/>
                    <a:lumOff val="35000"/>
                  </a:schemeClr>
                </a:solidFill>
              </a:rPr>
              <a:t>closeLoan</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CustomerServiceLoanImpl</a:t>
            </a:r>
            <a:r>
              <a:rPr lang="en-US" sz="2000" dirty="0">
                <a:solidFill>
                  <a:schemeClr val="tx1">
                    <a:lumMod val="65000"/>
                    <a:lumOff val="35000"/>
                  </a:schemeClr>
                </a:solidFill>
              </a:rPr>
              <a:t> to close loan of a customer from the table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D7F1F65-D0F0-987C-827F-A6A9D4F3EF70}"/>
              </a:ext>
            </a:extLst>
          </p:cNvPr>
          <p:cNvSpPr txBox="1"/>
          <p:nvPr/>
        </p:nvSpPr>
        <p:spPr>
          <a:xfrm>
            <a:off x="197962" y="1368010"/>
            <a:ext cx="12433954" cy="6186309"/>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java.util.Optional</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com.hnd.dto.CustomerDTO</a:t>
            </a:r>
            <a:r>
              <a:rPr lang="en-IN" dirty="0"/>
              <a:t>;</a:t>
            </a:r>
          </a:p>
          <a:p>
            <a:r>
              <a:rPr lang="en-IN" dirty="0"/>
              <a:t>import </a:t>
            </a:r>
            <a:r>
              <a:rPr lang="en-IN" dirty="0" err="1"/>
              <a:t>com.hnd.dto.LoanDTO</a:t>
            </a:r>
            <a:r>
              <a:rPr lang="en-IN" dirty="0"/>
              <a:t>;</a:t>
            </a:r>
          </a:p>
          <a:p>
            <a:r>
              <a:rPr lang="en-IN" dirty="0"/>
              <a:t>import </a:t>
            </a:r>
            <a:r>
              <a:rPr lang="en-IN" dirty="0" err="1"/>
              <a:t>com.hnd.entity.Customer</a:t>
            </a:r>
            <a:r>
              <a:rPr lang="en-IN" dirty="0"/>
              <a:t>;</a:t>
            </a:r>
          </a:p>
          <a:p>
            <a:r>
              <a:rPr lang="en-IN" dirty="0"/>
              <a:t>import </a:t>
            </a:r>
            <a:r>
              <a:rPr lang="en-IN" dirty="0" err="1"/>
              <a:t>com.hnd.entity.Loan</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import </a:t>
            </a:r>
            <a:r>
              <a:rPr lang="en-IN" dirty="0" err="1"/>
              <a:t>com.hnd.repository.LoanRepository</a:t>
            </a:r>
            <a:r>
              <a:rPr lang="en-IN" dirty="0"/>
              <a:t>;</a:t>
            </a:r>
          </a:p>
          <a:p>
            <a:r>
              <a:rPr lang="en-IN" dirty="0"/>
              <a:t>@Service(value = "</a:t>
            </a:r>
            <a:r>
              <a:rPr lang="en-IN" dirty="0" err="1"/>
              <a:t>customerLoanService</a:t>
            </a:r>
            <a:r>
              <a:rPr lang="en-IN" dirty="0"/>
              <a:t>")</a:t>
            </a:r>
          </a:p>
          <a:p>
            <a:r>
              <a:rPr lang="en-IN" dirty="0"/>
              <a:t>@Transactional</a:t>
            </a:r>
          </a:p>
          <a:p>
            <a:r>
              <a:rPr lang="en-IN" dirty="0"/>
              <a:t>public class </a:t>
            </a:r>
            <a:r>
              <a:rPr lang="en-IN" dirty="0" err="1"/>
              <a:t>CustomerLoanServiceImpl</a:t>
            </a:r>
            <a:r>
              <a:rPr lang="en-IN" dirty="0"/>
              <a:t> implements </a:t>
            </a:r>
            <a:r>
              <a:rPr lang="en-IN" dirty="0" err="1"/>
              <a:t>CustomerLoanService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@Autowired</a:t>
            </a:r>
          </a:p>
          <a:p>
            <a:r>
              <a:rPr lang="en-IN" dirty="0"/>
              <a:t>	private </a:t>
            </a:r>
            <a:r>
              <a:rPr lang="en-IN" dirty="0" err="1"/>
              <a:t>LoanRepository</a:t>
            </a:r>
            <a:r>
              <a:rPr lang="en-IN" dirty="0"/>
              <a:t> </a:t>
            </a:r>
            <a:r>
              <a:rPr lang="en-IN" dirty="0" err="1"/>
              <a:t>loanRepository</a:t>
            </a:r>
            <a:r>
              <a:rPr lang="en-IN" dirty="0"/>
              <a:t>;</a:t>
            </a:r>
          </a:p>
          <a:p>
            <a:r>
              <a:rPr lang="en-IN" dirty="0"/>
              <a:t>	</a:t>
            </a:r>
          </a:p>
          <a:p>
            <a:r>
              <a:rPr lang="en-IN" dirty="0"/>
              <a:t>	</a:t>
            </a:r>
          </a:p>
        </p:txBody>
      </p:sp>
    </p:spTree>
    <p:extLst>
      <p:ext uri="{BB962C8B-B14F-4D97-AF65-F5344CB8AC3E}">
        <p14:creationId xmlns:p14="http://schemas.microsoft.com/office/powerpoint/2010/main" val="1539885382"/>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A2E55C-1F19-5348-DAFE-4B66D63E26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F5FF39-32BE-7EBD-0B6B-2C487DFBF3EE}"/>
              </a:ext>
            </a:extLst>
          </p:cNvPr>
          <p:cNvSpPr>
            <a:spLocks noGrp="1"/>
          </p:cNvSpPr>
          <p:nvPr>
            <p:ph type="sldNum" sz="quarter" idx="12"/>
          </p:nvPr>
        </p:nvSpPr>
        <p:spPr/>
        <p:txBody>
          <a:bodyPr/>
          <a:lstStyle/>
          <a:p>
            <a:fld id="{4A777409-9C5A-4B07-8E32-19F22F7D558C}" type="slidenum">
              <a:rPr lang="en-IN" smtClean="0"/>
              <a:t>395</a:t>
            </a:fld>
            <a:endParaRPr lang="en-IN" dirty="0"/>
          </a:p>
        </p:txBody>
      </p:sp>
      <p:sp>
        <p:nvSpPr>
          <p:cNvPr id="5" name="TextBox 4">
            <a:extLst>
              <a:ext uri="{FF2B5EF4-FFF2-40B4-BE49-F238E27FC236}">
                <a16:creationId xmlns:a16="http://schemas.microsoft.com/office/drawing/2014/main" id="{31832EAC-4C5A-690F-A7F0-C5849F1058EC}"/>
              </a:ext>
            </a:extLst>
          </p:cNvPr>
          <p:cNvSpPr txBox="1"/>
          <p:nvPr/>
        </p:nvSpPr>
        <p:spPr>
          <a:xfrm>
            <a:off x="114693" y="834334"/>
            <a:ext cx="11962614" cy="6186309"/>
          </a:xfrm>
          <a:prstGeom prst="rect">
            <a:avLst/>
          </a:prstGeom>
          <a:noFill/>
        </p:spPr>
        <p:txBody>
          <a:bodyPr wrap="square">
            <a:spAutoFit/>
          </a:bodyPr>
          <a:lstStyle/>
          <a:p>
            <a:r>
              <a:rPr lang="en-IN" dirty="0"/>
              <a:t>@Override</a:t>
            </a:r>
          </a:p>
          <a:p>
            <a:r>
              <a:rPr lang="en-IN" dirty="0"/>
              <a:t>	public </a:t>
            </a:r>
            <a:r>
              <a:rPr lang="en-IN" dirty="0" err="1"/>
              <a:t>LoanDTO</a:t>
            </a:r>
            <a:r>
              <a:rPr lang="en-IN" dirty="0"/>
              <a:t> </a:t>
            </a:r>
            <a:r>
              <a:rPr lang="en-IN" dirty="0" err="1"/>
              <a:t>getLoanDetails</a:t>
            </a:r>
            <a:r>
              <a:rPr lang="en-IN" dirty="0"/>
              <a:t>(Integer </a:t>
            </a:r>
            <a:r>
              <a:rPr lang="en-IN" dirty="0" err="1"/>
              <a:t>loanId</a:t>
            </a:r>
            <a:r>
              <a:rPr lang="en-IN" dirty="0"/>
              <a:t>) throws </a:t>
            </a:r>
            <a:r>
              <a:rPr lang="en-IN" dirty="0" err="1"/>
              <a:t>hndBankException</a:t>
            </a:r>
            <a:r>
              <a:rPr lang="en-IN" dirty="0"/>
              <a:t> {</a:t>
            </a:r>
          </a:p>
          <a:p>
            <a:r>
              <a:rPr lang="en-IN" dirty="0"/>
              <a:t>		Optional&lt;Loan&gt; optional = </a:t>
            </a:r>
            <a:r>
              <a:rPr lang="en-IN" dirty="0" err="1"/>
              <a:t>loanRepository.findById</a:t>
            </a:r>
            <a:r>
              <a:rPr lang="en-IN" dirty="0"/>
              <a:t>(</a:t>
            </a:r>
            <a:r>
              <a:rPr lang="en-IN" dirty="0" err="1"/>
              <a:t>loanId</a:t>
            </a:r>
            <a:r>
              <a:rPr lang="en-IN" dirty="0"/>
              <a:t>);</a:t>
            </a:r>
          </a:p>
          <a:p>
            <a:r>
              <a:rPr lang="en-IN" dirty="0"/>
              <a:t>		Loan </a:t>
            </a:r>
            <a:r>
              <a:rPr lang="en-IN" dirty="0" err="1"/>
              <a:t>loan</a:t>
            </a:r>
            <a:r>
              <a:rPr lang="en-IN" dirty="0"/>
              <a:t> = </a:t>
            </a:r>
            <a:r>
              <a:rPr lang="en-IN" dirty="0" err="1"/>
              <a:t>optional.orElseThrow</a:t>
            </a:r>
            <a:r>
              <a:rPr lang="en-IN" dirty="0"/>
              <a:t>(()-&gt;new </a:t>
            </a:r>
            <a:r>
              <a:rPr lang="en-IN" dirty="0" err="1"/>
              <a:t>hndBankException</a:t>
            </a:r>
            <a:r>
              <a:rPr lang="en-IN" dirty="0"/>
              <a:t>("</a:t>
            </a:r>
            <a:r>
              <a:rPr lang="en-IN" dirty="0" err="1"/>
              <a:t>Service.LOAN_UNAVAILABLE</a:t>
            </a:r>
            <a:r>
              <a:rPr lang="en-IN" dirty="0"/>
              <a:t>"));</a:t>
            </a:r>
          </a:p>
          <a:p>
            <a:r>
              <a:rPr lang="en-IN" dirty="0"/>
              <a:t>		</a:t>
            </a:r>
            <a:r>
              <a:rPr lang="en-IN" dirty="0" err="1"/>
              <a:t>LoanDTO</a:t>
            </a:r>
            <a:r>
              <a:rPr lang="en-IN" dirty="0"/>
              <a:t> </a:t>
            </a:r>
            <a:r>
              <a:rPr lang="en-IN" dirty="0" err="1"/>
              <a:t>loanDTO</a:t>
            </a:r>
            <a:r>
              <a:rPr lang="en-IN" dirty="0"/>
              <a:t> = new </a:t>
            </a:r>
            <a:r>
              <a:rPr lang="en-IN" dirty="0" err="1"/>
              <a:t>LoanDTO</a:t>
            </a:r>
            <a:r>
              <a:rPr lang="en-IN" dirty="0"/>
              <a:t>();</a:t>
            </a:r>
          </a:p>
          <a:p>
            <a:r>
              <a:rPr lang="en-IN" dirty="0"/>
              <a:t>		</a:t>
            </a:r>
            <a:r>
              <a:rPr lang="en-IN" dirty="0" err="1"/>
              <a:t>loanDTO.setAmount</a:t>
            </a:r>
            <a:r>
              <a:rPr lang="en-IN" dirty="0"/>
              <a:t>(</a:t>
            </a:r>
            <a:r>
              <a:rPr lang="en-IN" dirty="0" err="1"/>
              <a:t>loan.getAmount</a:t>
            </a:r>
            <a:r>
              <a:rPr lang="en-IN" dirty="0"/>
              <a:t>());</a:t>
            </a:r>
          </a:p>
          <a:p>
            <a:r>
              <a:rPr lang="en-IN" dirty="0"/>
              <a:t>		</a:t>
            </a:r>
            <a:r>
              <a:rPr lang="en-IN" dirty="0" err="1"/>
              <a:t>loanDTO.setLoanId</a:t>
            </a:r>
            <a:r>
              <a:rPr lang="en-IN" dirty="0"/>
              <a:t>(</a:t>
            </a:r>
            <a:r>
              <a:rPr lang="en-IN" dirty="0" err="1"/>
              <a:t>loan.getLoanId</a:t>
            </a:r>
            <a:r>
              <a:rPr lang="en-IN" dirty="0"/>
              <a:t>());</a:t>
            </a:r>
          </a:p>
          <a:p>
            <a:r>
              <a:rPr lang="en-IN" dirty="0"/>
              <a:t>		</a:t>
            </a:r>
            <a:r>
              <a:rPr lang="en-IN" dirty="0" err="1"/>
              <a:t>loanDTO.setLoanIssueDate</a:t>
            </a:r>
            <a:r>
              <a:rPr lang="en-IN" dirty="0"/>
              <a:t>(</a:t>
            </a:r>
            <a:r>
              <a:rPr lang="en-IN" dirty="0" err="1"/>
              <a:t>loan.getIssueDate</a:t>
            </a:r>
            <a:r>
              <a:rPr lang="en-IN" dirty="0"/>
              <a:t>());</a:t>
            </a:r>
          </a:p>
          <a:p>
            <a:r>
              <a:rPr lang="en-IN" dirty="0"/>
              <a:t>		</a:t>
            </a:r>
            <a:r>
              <a:rPr lang="en-IN" dirty="0" err="1"/>
              <a:t>loanDTO.setStatus</a:t>
            </a:r>
            <a:r>
              <a:rPr lang="en-IN" dirty="0"/>
              <a:t>(</a:t>
            </a:r>
            <a:r>
              <a:rPr lang="en-IN" dirty="0" err="1"/>
              <a:t>loan.getStatus</a:t>
            </a:r>
            <a:r>
              <a:rPr lang="en-IN" dirty="0"/>
              <a:t>());</a:t>
            </a:r>
          </a:p>
          <a:p>
            <a:r>
              <a:rPr lang="en-IN" dirty="0"/>
              <a:t>		Customer </a:t>
            </a:r>
            <a:r>
              <a:rPr lang="en-IN" dirty="0" err="1"/>
              <a:t>customer</a:t>
            </a:r>
            <a:r>
              <a:rPr lang="en-IN" dirty="0"/>
              <a:t> = </a:t>
            </a:r>
            <a:r>
              <a:rPr lang="en-IN" dirty="0" err="1"/>
              <a:t>loan.getCustomer</a:t>
            </a:r>
            <a:r>
              <a:rPr lang="en-IN" dirty="0"/>
              <a:t>();</a:t>
            </a:r>
          </a:p>
          <a:p>
            <a:r>
              <a:rPr lang="en-IN" dirty="0"/>
              <a:t>		if (customer != null)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loanDTO.setCustomer</a:t>
            </a:r>
            <a:r>
              <a:rPr lang="en-IN" dirty="0"/>
              <a:t>(</a:t>
            </a:r>
            <a:r>
              <a:rPr lang="en-IN" dirty="0" err="1"/>
              <a:t>customerDTO</a:t>
            </a:r>
            <a:r>
              <a:rPr lang="en-IN" dirty="0"/>
              <a:t>);</a:t>
            </a:r>
          </a:p>
          <a:p>
            <a:r>
              <a:rPr lang="en-IN" dirty="0"/>
              <a:t>		}</a:t>
            </a:r>
          </a:p>
          <a:p>
            <a:r>
              <a:rPr lang="en-IN" dirty="0"/>
              <a:t>	</a:t>
            </a:r>
          </a:p>
          <a:p>
            <a:r>
              <a:rPr lang="en-IN" dirty="0"/>
              <a:t>		return </a:t>
            </a:r>
            <a:r>
              <a:rPr lang="en-IN" dirty="0" err="1"/>
              <a:t>loanDTO</a:t>
            </a:r>
            <a:r>
              <a:rPr lang="en-IN" dirty="0"/>
              <a:t>;</a:t>
            </a:r>
          </a:p>
          <a:p>
            <a:r>
              <a:rPr lang="en-IN" dirty="0"/>
              <a:t>	}</a:t>
            </a:r>
          </a:p>
          <a:p>
            <a:r>
              <a:rPr lang="en-IN" dirty="0"/>
              <a:t>	</a:t>
            </a:r>
          </a:p>
        </p:txBody>
      </p:sp>
    </p:spTree>
    <p:extLst>
      <p:ext uri="{BB962C8B-B14F-4D97-AF65-F5344CB8AC3E}">
        <p14:creationId xmlns:p14="http://schemas.microsoft.com/office/powerpoint/2010/main" val="4178737634"/>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7670F8-E4AD-C32B-7A95-0416632E9ED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F5CECBD-6159-958B-D023-B7B6AE7FF4E5}"/>
              </a:ext>
            </a:extLst>
          </p:cNvPr>
          <p:cNvSpPr>
            <a:spLocks noGrp="1"/>
          </p:cNvSpPr>
          <p:nvPr>
            <p:ph type="sldNum" sz="quarter" idx="12"/>
          </p:nvPr>
        </p:nvSpPr>
        <p:spPr/>
        <p:txBody>
          <a:bodyPr/>
          <a:lstStyle/>
          <a:p>
            <a:fld id="{4A777409-9C5A-4B07-8E32-19F22F7D558C}" type="slidenum">
              <a:rPr lang="en-IN" smtClean="0"/>
              <a:t>396</a:t>
            </a:fld>
            <a:endParaRPr lang="en-IN" dirty="0"/>
          </a:p>
        </p:txBody>
      </p:sp>
      <p:sp>
        <p:nvSpPr>
          <p:cNvPr id="5" name="TextBox 4">
            <a:extLst>
              <a:ext uri="{FF2B5EF4-FFF2-40B4-BE49-F238E27FC236}">
                <a16:creationId xmlns:a16="http://schemas.microsoft.com/office/drawing/2014/main" id="{69890CE3-A56D-1658-B102-139F3CFEB6D9}"/>
              </a:ext>
            </a:extLst>
          </p:cNvPr>
          <p:cNvSpPr txBox="1"/>
          <p:nvPr/>
        </p:nvSpPr>
        <p:spPr>
          <a:xfrm>
            <a:off x="113121" y="889376"/>
            <a:ext cx="12311406" cy="5078313"/>
          </a:xfrm>
          <a:prstGeom prst="rect">
            <a:avLst/>
          </a:prstGeom>
          <a:noFill/>
        </p:spPr>
        <p:txBody>
          <a:bodyPr wrap="square">
            <a:spAutoFit/>
          </a:bodyPr>
          <a:lstStyle/>
          <a:p>
            <a:r>
              <a:rPr lang="en-IN" dirty="0"/>
              <a:t>@Override</a:t>
            </a:r>
          </a:p>
          <a:p>
            <a:r>
              <a:rPr lang="en-IN" dirty="0"/>
              <a:t>	public Integer </a:t>
            </a:r>
            <a:r>
              <a:rPr lang="en-IN" dirty="0" err="1"/>
              <a:t>addLoanAndCustomer</a:t>
            </a:r>
            <a:r>
              <a:rPr lang="en-IN" dirty="0"/>
              <a:t>(</a:t>
            </a:r>
            <a:r>
              <a:rPr lang="en-IN" dirty="0" err="1"/>
              <a:t>LoanDTO</a:t>
            </a:r>
            <a:r>
              <a:rPr lang="en-IN" dirty="0"/>
              <a:t> </a:t>
            </a:r>
            <a:r>
              <a:rPr lang="en-IN" dirty="0" err="1"/>
              <a:t>loanDTO</a:t>
            </a:r>
            <a:r>
              <a:rPr lang="en-IN" dirty="0"/>
              <a:t>) throws </a:t>
            </a:r>
            <a:r>
              <a:rPr lang="en-IN" dirty="0" err="1"/>
              <a:t>hndBankException</a:t>
            </a:r>
            <a:r>
              <a:rPr lang="en-IN" dirty="0"/>
              <a:t> {</a:t>
            </a:r>
          </a:p>
          <a:p>
            <a:r>
              <a:rPr lang="en-IN" dirty="0"/>
              <a:t>		Loan </a:t>
            </a:r>
            <a:r>
              <a:rPr lang="en-IN" dirty="0" err="1"/>
              <a:t>loan</a:t>
            </a:r>
            <a:r>
              <a:rPr lang="en-IN" dirty="0"/>
              <a:t> = new Loan();</a:t>
            </a:r>
          </a:p>
          <a:p>
            <a:r>
              <a:rPr lang="en-IN" dirty="0"/>
              <a:t>		</a:t>
            </a:r>
            <a:r>
              <a:rPr lang="en-IN" dirty="0" err="1"/>
              <a:t>loan.setAmount</a:t>
            </a:r>
            <a:r>
              <a:rPr lang="en-IN" dirty="0"/>
              <a:t>(</a:t>
            </a:r>
            <a:r>
              <a:rPr lang="en-IN" dirty="0" err="1"/>
              <a:t>loanDTO.getAmount</a:t>
            </a:r>
            <a:r>
              <a:rPr lang="en-IN" dirty="0"/>
              <a:t>());</a:t>
            </a:r>
          </a:p>
          <a:p>
            <a:r>
              <a:rPr lang="en-IN" dirty="0"/>
              <a:t>		</a:t>
            </a:r>
            <a:r>
              <a:rPr lang="en-IN" dirty="0" err="1"/>
              <a:t>loan.setIssueDate</a:t>
            </a:r>
            <a:r>
              <a:rPr lang="en-IN" dirty="0"/>
              <a:t>(</a:t>
            </a:r>
            <a:r>
              <a:rPr lang="en-IN" dirty="0" err="1"/>
              <a:t>loanDTO.getLoanIssueDate</a:t>
            </a:r>
            <a:r>
              <a:rPr lang="en-IN" dirty="0"/>
              <a:t>());</a:t>
            </a:r>
          </a:p>
          <a:p>
            <a:r>
              <a:rPr lang="en-IN" dirty="0"/>
              <a:t>		</a:t>
            </a:r>
            <a:r>
              <a:rPr lang="en-IN" dirty="0" err="1"/>
              <a:t>loan.setStatus</a:t>
            </a:r>
            <a:r>
              <a:rPr lang="en-IN" dirty="0"/>
              <a:t>("open");</a:t>
            </a:r>
          </a:p>
          <a:p>
            <a:r>
              <a:rPr lang="en-IN" dirty="0"/>
              <a:t>		</a:t>
            </a:r>
            <a:r>
              <a:rPr lang="en-IN" dirty="0" err="1"/>
              <a:t>CustomerDTO</a:t>
            </a:r>
            <a:r>
              <a:rPr lang="en-IN" dirty="0"/>
              <a:t> </a:t>
            </a:r>
            <a:r>
              <a:rPr lang="en-IN" dirty="0" err="1"/>
              <a:t>customerDTO</a:t>
            </a:r>
            <a:r>
              <a:rPr lang="en-IN" dirty="0"/>
              <a:t> = </a:t>
            </a:r>
            <a:r>
              <a:rPr lang="en-IN" dirty="0" err="1"/>
              <a:t>loanDTO.getCustomer</a:t>
            </a:r>
            <a:r>
              <a:rPr lang="en-IN" dirty="0"/>
              <a:t>();</a:t>
            </a:r>
          </a:p>
          <a:p>
            <a:r>
              <a:rPr lang="en-IN" dirty="0"/>
              <a:t>		Customer </a:t>
            </a:r>
            <a:r>
              <a:rPr lang="en-IN" dirty="0" err="1"/>
              <a:t>customer</a:t>
            </a:r>
            <a:r>
              <a:rPr lang="en-IN" dirty="0"/>
              <a:t> = 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loan.setCustomer</a:t>
            </a:r>
            <a:r>
              <a:rPr lang="en-IN" dirty="0"/>
              <a:t>(customer);</a:t>
            </a:r>
          </a:p>
          <a:p>
            <a:r>
              <a:rPr lang="en-IN" dirty="0"/>
              <a:t>		</a:t>
            </a:r>
            <a:r>
              <a:rPr lang="en-IN" dirty="0" err="1"/>
              <a:t>loanRepository.save</a:t>
            </a:r>
            <a:r>
              <a:rPr lang="en-IN" dirty="0"/>
              <a:t>(loan);</a:t>
            </a:r>
          </a:p>
          <a:p>
            <a:r>
              <a:rPr lang="en-IN" dirty="0"/>
              <a:t>		return </a:t>
            </a:r>
            <a:r>
              <a:rPr lang="en-IN" dirty="0" err="1"/>
              <a:t>loan.getLoanId</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3865269427"/>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7CA6F5-72EE-DC5D-9FC9-12EFE05CA1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D10C6A6-79A6-33C3-F045-5155B9B152F1}"/>
              </a:ext>
            </a:extLst>
          </p:cNvPr>
          <p:cNvSpPr>
            <a:spLocks noGrp="1"/>
          </p:cNvSpPr>
          <p:nvPr>
            <p:ph type="sldNum" sz="quarter" idx="12"/>
          </p:nvPr>
        </p:nvSpPr>
        <p:spPr/>
        <p:txBody>
          <a:bodyPr/>
          <a:lstStyle/>
          <a:p>
            <a:fld id="{4A777409-9C5A-4B07-8E32-19F22F7D558C}" type="slidenum">
              <a:rPr lang="en-IN" smtClean="0"/>
              <a:t>397</a:t>
            </a:fld>
            <a:endParaRPr lang="en-IN" dirty="0"/>
          </a:p>
        </p:txBody>
      </p:sp>
      <p:sp>
        <p:nvSpPr>
          <p:cNvPr id="5" name="TextBox 4">
            <a:extLst>
              <a:ext uri="{FF2B5EF4-FFF2-40B4-BE49-F238E27FC236}">
                <a16:creationId xmlns:a16="http://schemas.microsoft.com/office/drawing/2014/main" id="{92982F91-EBCC-BCF1-AFD5-B4D09AF6F31B}"/>
              </a:ext>
            </a:extLst>
          </p:cNvPr>
          <p:cNvSpPr txBox="1"/>
          <p:nvPr/>
        </p:nvSpPr>
        <p:spPr>
          <a:xfrm>
            <a:off x="0" y="785629"/>
            <a:ext cx="12012891" cy="6186309"/>
          </a:xfrm>
          <a:prstGeom prst="rect">
            <a:avLst/>
          </a:prstGeom>
          <a:noFill/>
        </p:spPr>
        <p:txBody>
          <a:bodyPr wrap="square">
            <a:spAutoFit/>
          </a:bodyPr>
          <a:lstStyle/>
          <a:p>
            <a:r>
              <a:rPr lang="en-IN" dirty="0"/>
              <a:t>@Override</a:t>
            </a:r>
          </a:p>
          <a:p>
            <a:r>
              <a:rPr lang="en-IN" dirty="0"/>
              <a:t>	public Integer </a:t>
            </a:r>
            <a:r>
              <a:rPr lang="en-IN" dirty="0" err="1"/>
              <a:t>sanctionLoanToExistingCustomer</a:t>
            </a:r>
            <a:r>
              <a:rPr lang="en-IN" dirty="0"/>
              <a:t>(Integer </a:t>
            </a:r>
            <a:r>
              <a:rPr lang="en-IN" dirty="0" err="1"/>
              <a:t>customerId</a:t>
            </a:r>
            <a:r>
              <a:rPr lang="en-IN" dirty="0"/>
              <a:t>, </a:t>
            </a:r>
            <a:r>
              <a:rPr lang="en-IN" dirty="0" err="1"/>
              <a:t>LoanDTO</a:t>
            </a:r>
            <a:r>
              <a:rPr lang="en-IN" dirty="0"/>
              <a:t> </a:t>
            </a:r>
            <a:r>
              <a:rPr lang="en-IN" dirty="0" err="1"/>
              <a:t>loanDTO</a:t>
            </a:r>
            <a:r>
              <a:rPr lang="en-IN" dirty="0"/>
              <a:t>) throws </a:t>
            </a:r>
            <a:r>
              <a:rPr lang="en-IN" dirty="0" err="1"/>
              <a:t>hndBankException</a:t>
            </a:r>
            <a:r>
              <a:rPr lang="en-IN" dirty="0"/>
              <a:t> {</a:t>
            </a:r>
          </a:p>
          <a:p>
            <a:r>
              <a:rPr lang="en-IN" dirty="0"/>
              <a:t>		</a:t>
            </a:r>
          </a:p>
          <a:p>
            <a:r>
              <a:rPr lang="en-IN" dirty="0"/>
              <a:t>		Loan </a:t>
            </a:r>
            <a:r>
              <a:rPr lang="en-IN" dirty="0" err="1"/>
              <a:t>loan</a:t>
            </a:r>
            <a:r>
              <a:rPr lang="en-IN" dirty="0"/>
              <a:t> = new Loan();</a:t>
            </a:r>
          </a:p>
          <a:p>
            <a:r>
              <a:rPr lang="en-IN" dirty="0"/>
              <a:t>		</a:t>
            </a:r>
            <a:r>
              <a:rPr lang="en-IN" dirty="0" err="1"/>
              <a:t>loan.setAmount</a:t>
            </a:r>
            <a:r>
              <a:rPr lang="en-IN" dirty="0"/>
              <a:t>(</a:t>
            </a:r>
            <a:r>
              <a:rPr lang="en-IN" dirty="0" err="1"/>
              <a:t>loanDTO.getAmount</a:t>
            </a:r>
            <a:r>
              <a:rPr lang="en-IN" dirty="0"/>
              <a:t>());</a:t>
            </a:r>
          </a:p>
          <a:p>
            <a:r>
              <a:rPr lang="en-IN" dirty="0"/>
              <a:t>		</a:t>
            </a:r>
            <a:r>
              <a:rPr lang="en-IN" dirty="0" err="1"/>
              <a:t>loan.setIssueDate</a:t>
            </a:r>
            <a:r>
              <a:rPr lang="en-IN" dirty="0"/>
              <a:t>(</a:t>
            </a:r>
            <a:r>
              <a:rPr lang="en-IN" dirty="0" err="1"/>
              <a:t>loanDTO.getLoanIssueDate</a:t>
            </a:r>
            <a:r>
              <a:rPr lang="en-IN" dirty="0"/>
              <a:t>());</a:t>
            </a:r>
          </a:p>
          <a:p>
            <a:r>
              <a:rPr lang="en-IN" dirty="0"/>
              <a:t>		</a:t>
            </a:r>
            <a:r>
              <a:rPr lang="en-IN" dirty="0" err="1"/>
              <a:t>loan.setStatus</a:t>
            </a:r>
            <a:r>
              <a:rPr lang="en-IN" dirty="0"/>
              <a:t>(</a:t>
            </a:r>
            <a:r>
              <a:rPr lang="en-IN" dirty="0" err="1"/>
              <a:t>loanDTO.getStatus</a:t>
            </a:r>
            <a:r>
              <a:rPr lang="en-IN" dirty="0"/>
              <a:t>());</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(()-&gt;new </a:t>
            </a:r>
            <a:r>
              <a:rPr lang="en-IN" dirty="0" err="1"/>
              <a:t>hndBankException</a:t>
            </a:r>
            <a:r>
              <a:rPr lang="en-IN" dirty="0"/>
              <a:t>("</a:t>
            </a:r>
            <a:r>
              <a:rPr lang="en-IN" dirty="0" err="1"/>
              <a:t>Service.CUSTOMER_UNAVAILABLE</a:t>
            </a:r>
            <a:r>
              <a:rPr lang="en-IN" dirty="0"/>
              <a:t>"));</a:t>
            </a:r>
          </a:p>
          <a:p>
            <a:r>
              <a:rPr lang="en-IN" dirty="0"/>
              <a:t>		</a:t>
            </a:r>
            <a:r>
              <a:rPr lang="en-IN" dirty="0" err="1"/>
              <a:t>loan.setCustomer</a:t>
            </a:r>
            <a:r>
              <a:rPr lang="en-IN" dirty="0"/>
              <a:t>(customer);</a:t>
            </a:r>
          </a:p>
          <a:p>
            <a:r>
              <a:rPr lang="en-IN" dirty="0"/>
              <a:t>		</a:t>
            </a:r>
            <a:r>
              <a:rPr lang="en-IN" dirty="0" err="1"/>
              <a:t>loanRepository.save</a:t>
            </a:r>
            <a:r>
              <a:rPr lang="en-IN" dirty="0"/>
              <a:t>(loan);</a:t>
            </a:r>
          </a:p>
          <a:p>
            <a:r>
              <a:rPr lang="en-IN" dirty="0"/>
              <a:t>		return </a:t>
            </a:r>
            <a:r>
              <a:rPr lang="en-IN" dirty="0" err="1"/>
              <a:t>loan.getLoanId</a:t>
            </a:r>
            <a:r>
              <a:rPr lang="en-IN" dirty="0"/>
              <a:t>();</a:t>
            </a:r>
          </a:p>
          <a:p>
            <a:r>
              <a:rPr lang="en-IN" dirty="0"/>
              <a:t>	}</a:t>
            </a:r>
          </a:p>
          <a:p>
            <a:r>
              <a:rPr lang="en-IN" dirty="0"/>
              <a:t>	</a:t>
            </a:r>
          </a:p>
          <a:p>
            <a:r>
              <a:rPr lang="en-IN" dirty="0"/>
              <a:t>	@Override</a:t>
            </a:r>
          </a:p>
          <a:p>
            <a:r>
              <a:rPr lang="en-IN" dirty="0"/>
              <a:t>	public void </a:t>
            </a:r>
            <a:r>
              <a:rPr lang="en-IN" dirty="0" err="1"/>
              <a:t>closeLoan</a:t>
            </a:r>
            <a:r>
              <a:rPr lang="en-IN" dirty="0"/>
              <a:t>(Integer </a:t>
            </a:r>
            <a:r>
              <a:rPr lang="en-IN" dirty="0" err="1"/>
              <a:t>loanId</a:t>
            </a:r>
            <a:r>
              <a:rPr lang="en-IN" dirty="0"/>
              <a:t>) throws </a:t>
            </a:r>
            <a:r>
              <a:rPr lang="en-IN" dirty="0" err="1"/>
              <a:t>hndBankException</a:t>
            </a:r>
            <a:r>
              <a:rPr lang="en-IN" dirty="0"/>
              <a:t> {</a:t>
            </a:r>
          </a:p>
          <a:p>
            <a:r>
              <a:rPr lang="en-IN" dirty="0"/>
              <a:t>		Optional&lt;Loan&gt; optional = </a:t>
            </a:r>
            <a:r>
              <a:rPr lang="en-IN" dirty="0" err="1"/>
              <a:t>loanRepository.findById</a:t>
            </a:r>
            <a:r>
              <a:rPr lang="en-IN" dirty="0"/>
              <a:t>(</a:t>
            </a:r>
            <a:r>
              <a:rPr lang="en-IN" dirty="0" err="1"/>
              <a:t>loanId</a:t>
            </a:r>
            <a:r>
              <a:rPr lang="en-IN" dirty="0"/>
              <a:t>);</a:t>
            </a:r>
          </a:p>
          <a:p>
            <a:r>
              <a:rPr lang="en-IN" dirty="0"/>
              <a:t>		Loan </a:t>
            </a:r>
            <a:r>
              <a:rPr lang="en-IN" dirty="0" err="1"/>
              <a:t>loan</a:t>
            </a:r>
            <a:r>
              <a:rPr lang="en-IN" dirty="0"/>
              <a:t> = </a:t>
            </a:r>
            <a:r>
              <a:rPr lang="en-IN" dirty="0" err="1"/>
              <a:t>optional.orElseThrow</a:t>
            </a:r>
            <a:r>
              <a:rPr lang="en-IN" dirty="0"/>
              <a:t>(()-&gt;new </a:t>
            </a:r>
            <a:r>
              <a:rPr lang="en-IN" dirty="0" err="1"/>
              <a:t>hndBankException</a:t>
            </a:r>
            <a:r>
              <a:rPr lang="en-IN" dirty="0"/>
              <a:t>("</a:t>
            </a:r>
            <a:r>
              <a:rPr lang="en-IN" dirty="0" err="1"/>
              <a:t>Service.LOAN_UNAVAILABLE</a:t>
            </a:r>
            <a:r>
              <a:rPr lang="en-IN" dirty="0"/>
              <a:t>"));</a:t>
            </a:r>
          </a:p>
          <a:p>
            <a:r>
              <a:rPr lang="en-IN" dirty="0"/>
              <a:t>		</a:t>
            </a:r>
            <a:r>
              <a:rPr lang="en-IN" dirty="0" err="1"/>
              <a:t>loan.setStatus</a:t>
            </a:r>
            <a:r>
              <a:rPr lang="en-IN" dirty="0"/>
              <a:t>("Closed");</a:t>
            </a:r>
          </a:p>
          <a:p>
            <a:r>
              <a:rPr lang="en-IN" dirty="0"/>
              <a:t>	}</a:t>
            </a:r>
          </a:p>
          <a:p>
            <a:r>
              <a:rPr lang="en-IN" dirty="0"/>
              <a:t>}</a:t>
            </a:r>
          </a:p>
        </p:txBody>
      </p:sp>
    </p:spTree>
    <p:extLst>
      <p:ext uri="{BB962C8B-B14F-4D97-AF65-F5344CB8AC3E}">
        <p14:creationId xmlns:p14="http://schemas.microsoft.com/office/powerpoint/2010/main" val="343412239"/>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D34C6B-5EF3-B985-189E-57FA16AD8D6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D18349-69A0-95E9-6E3E-84ECAA22BD11}"/>
              </a:ext>
            </a:extLst>
          </p:cNvPr>
          <p:cNvSpPr>
            <a:spLocks noGrp="1"/>
          </p:cNvSpPr>
          <p:nvPr>
            <p:ph type="sldNum" sz="quarter" idx="12"/>
          </p:nvPr>
        </p:nvSpPr>
        <p:spPr/>
        <p:txBody>
          <a:bodyPr/>
          <a:lstStyle/>
          <a:p>
            <a:fld id="{4A777409-9C5A-4B07-8E32-19F22F7D558C}" type="slidenum">
              <a:rPr lang="en-IN" smtClean="0"/>
              <a:t>398</a:t>
            </a:fld>
            <a:endParaRPr lang="en-IN" dirty="0"/>
          </a:p>
        </p:txBody>
      </p:sp>
      <p:sp>
        <p:nvSpPr>
          <p:cNvPr id="5" name="TextBox 4">
            <a:extLst>
              <a:ext uri="{FF2B5EF4-FFF2-40B4-BE49-F238E27FC236}">
                <a16:creationId xmlns:a16="http://schemas.microsoft.com/office/drawing/2014/main" id="{1BAD9E72-51AA-3F1B-78DF-81FD18AD29EA}"/>
              </a:ext>
            </a:extLst>
          </p:cNvPr>
          <p:cNvSpPr txBox="1"/>
          <p:nvPr/>
        </p:nvSpPr>
        <p:spPr>
          <a:xfrm>
            <a:off x="989029" y="610088"/>
            <a:ext cx="10228868" cy="400110"/>
          </a:xfrm>
          <a:prstGeom prst="rect">
            <a:avLst/>
          </a:prstGeom>
          <a:noFill/>
        </p:spPr>
        <p:txBody>
          <a:bodyPr wrap="square">
            <a:spAutoFit/>
          </a:bodyPr>
          <a:lstStyle/>
          <a:p>
            <a:r>
              <a:rPr lang="en-US" sz="2000" b="1" dirty="0">
                <a:solidFill>
                  <a:schemeClr val="tx1">
                    <a:lumMod val="65000"/>
                    <a:lumOff val="35000"/>
                  </a:schemeClr>
                </a:solidFill>
              </a:rPr>
              <a:t>Step 29:</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C6CB9BD-1F64-E222-384B-E9EB22E6D7C5}"/>
              </a:ext>
            </a:extLst>
          </p:cNvPr>
          <p:cNvSpPr txBox="1"/>
          <p:nvPr/>
        </p:nvSpPr>
        <p:spPr>
          <a:xfrm>
            <a:off x="136688" y="1144512"/>
            <a:ext cx="6099142" cy="369332"/>
          </a:xfrm>
          <a:prstGeom prst="rect">
            <a:avLst/>
          </a:prstGeom>
          <a:noFill/>
        </p:spPr>
        <p:txBody>
          <a:bodyPr wrap="square">
            <a:spAutoFit/>
          </a:bodyPr>
          <a:lstStyle/>
          <a:p>
            <a:r>
              <a:rPr lang="en-IN" dirty="0" err="1"/>
              <a:t>UserInterface.LOAN_CLOSE_SUCCESS</a:t>
            </a:r>
            <a:r>
              <a:rPr lang="en-IN" dirty="0"/>
              <a:t>=Loan closed successfully.</a:t>
            </a:r>
          </a:p>
        </p:txBody>
      </p:sp>
      <p:sp>
        <p:nvSpPr>
          <p:cNvPr id="9" name="TextBox 8">
            <a:extLst>
              <a:ext uri="{FF2B5EF4-FFF2-40B4-BE49-F238E27FC236}">
                <a16:creationId xmlns:a16="http://schemas.microsoft.com/office/drawing/2014/main" id="{5F7C5E06-6D42-F0CF-DDE0-91C4609884EB}"/>
              </a:ext>
            </a:extLst>
          </p:cNvPr>
          <p:cNvSpPr txBox="1"/>
          <p:nvPr/>
        </p:nvSpPr>
        <p:spPr>
          <a:xfrm>
            <a:off x="989029" y="1680403"/>
            <a:ext cx="6099142" cy="400110"/>
          </a:xfrm>
          <a:prstGeom prst="rect">
            <a:avLst/>
          </a:prstGeom>
          <a:noFill/>
        </p:spPr>
        <p:txBody>
          <a:bodyPr wrap="square">
            <a:spAutoFit/>
          </a:bodyPr>
          <a:lstStyle/>
          <a:p>
            <a:r>
              <a:rPr lang="en-US" sz="2000" b="1" dirty="0">
                <a:solidFill>
                  <a:schemeClr val="tx1">
                    <a:lumMod val="65000"/>
                    <a:lumOff val="35000"/>
                  </a:schemeClr>
                </a:solidFill>
              </a:rPr>
              <a:t>Step 30:</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3599B4AD-B969-DAE5-FB1A-13ED301CBA89}"/>
              </a:ext>
            </a:extLst>
          </p:cNvPr>
          <p:cNvSpPr txBox="1"/>
          <p:nvPr/>
        </p:nvSpPr>
        <p:spPr>
          <a:xfrm>
            <a:off x="205032" y="2184049"/>
            <a:ext cx="11781935" cy="4524315"/>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com.hnd.dto.CustomerDTO</a:t>
            </a:r>
            <a:r>
              <a:rPr lang="en-IN" dirty="0"/>
              <a:t>;</a:t>
            </a:r>
          </a:p>
          <a:p>
            <a:r>
              <a:rPr lang="en-IN" dirty="0"/>
              <a:t>import </a:t>
            </a:r>
            <a:r>
              <a:rPr lang="en-IN" dirty="0" err="1"/>
              <a:t>com.hnd.dto.LoanDTO</a:t>
            </a:r>
            <a:r>
              <a:rPr lang="en-IN" dirty="0"/>
              <a:t>;</a:t>
            </a:r>
          </a:p>
          <a:p>
            <a:r>
              <a:rPr lang="en-IN" dirty="0"/>
              <a:t>import </a:t>
            </a:r>
            <a:r>
              <a:rPr lang="en-IN" dirty="0" err="1"/>
              <a:t>com.hnd.service.CustomerLoanService</a:t>
            </a:r>
            <a:r>
              <a:rPr lang="en-IN" dirty="0"/>
              <a:t>;</a:t>
            </a:r>
          </a:p>
          <a:p>
            <a:r>
              <a:rPr lang="en-IN" dirty="0"/>
              <a:t>@SpringBootApplication</a:t>
            </a:r>
          </a:p>
          <a:p>
            <a:r>
              <a:rPr lang="en-IN" dirty="0"/>
              <a:t>public class </a:t>
            </a:r>
            <a:r>
              <a:rPr lang="en-IN" dirty="0" err="1"/>
              <a:t>DemoManyToOneApplication</a:t>
            </a:r>
            <a:r>
              <a:rPr lang="en-IN" dirty="0"/>
              <a:t> implements </a:t>
            </a:r>
            <a:r>
              <a:rPr lang="en-IN" dirty="0" err="1"/>
              <a:t>CommandLineRunner</a:t>
            </a:r>
            <a:r>
              <a:rPr lang="en-IN" dirty="0"/>
              <a:t> {</a:t>
            </a:r>
          </a:p>
          <a:p>
            <a:r>
              <a:rPr lang="en-IN" dirty="0"/>
              <a:t>	</a:t>
            </a:r>
          </a:p>
          <a:p>
            <a:r>
              <a:rPr lang="en-IN" dirty="0"/>
              <a:t>	</a:t>
            </a:r>
          </a:p>
        </p:txBody>
      </p:sp>
    </p:spTree>
    <p:extLst>
      <p:ext uri="{BB962C8B-B14F-4D97-AF65-F5344CB8AC3E}">
        <p14:creationId xmlns:p14="http://schemas.microsoft.com/office/powerpoint/2010/main" val="2695577807"/>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5F9629-7882-05A2-BAE5-7957C4D649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1917BD-9DF5-E9D7-ED8B-AE509CC90DD2}"/>
              </a:ext>
            </a:extLst>
          </p:cNvPr>
          <p:cNvSpPr>
            <a:spLocks noGrp="1"/>
          </p:cNvSpPr>
          <p:nvPr>
            <p:ph type="sldNum" sz="quarter" idx="12"/>
          </p:nvPr>
        </p:nvSpPr>
        <p:spPr/>
        <p:txBody>
          <a:bodyPr/>
          <a:lstStyle/>
          <a:p>
            <a:fld id="{4A777409-9C5A-4B07-8E32-19F22F7D558C}" type="slidenum">
              <a:rPr lang="en-IN" smtClean="0"/>
              <a:t>399</a:t>
            </a:fld>
            <a:endParaRPr lang="en-IN" dirty="0"/>
          </a:p>
        </p:txBody>
      </p:sp>
      <p:sp>
        <p:nvSpPr>
          <p:cNvPr id="5" name="TextBox 4">
            <a:extLst>
              <a:ext uri="{FF2B5EF4-FFF2-40B4-BE49-F238E27FC236}">
                <a16:creationId xmlns:a16="http://schemas.microsoft.com/office/drawing/2014/main" id="{EAF27810-F1D0-F7B4-EC90-FA90BBB17414}"/>
              </a:ext>
            </a:extLst>
          </p:cNvPr>
          <p:cNvSpPr txBox="1"/>
          <p:nvPr/>
        </p:nvSpPr>
        <p:spPr>
          <a:xfrm>
            <a:off x="179109" y="851777"/>
            <a:ext cx="12305122" cy="6186309"/>
          </a:xfrm>
          <a:prstGeom prst="rect">
            <a:avLst/>
          </a:prstGeom>
          <a:noFill/>
        </p:spPr>
        <p:txBody>
          <a:bodyPr wrap="square">
            <a:spAutoFit/>
          </a:bodyPr>
          <a:lstStyle/>
          <a:p>
            <a:r>
              <a:rPr lang="en-IN" dirty="0"/>
              <a:t>public static final Log LOGGER = </a:t>
            </a:r>
            <a:r>
              <a:rPr lang="en-IN" dirty="0" err="1"/>
              <a:t>LogFactory.getLog</a:t>
            </a:r>
            <a:r>
              <a:rPr lang="en-IN" dirty="0"/>
              <a:t>(</a:t>
            </a:r>
            <a:r>
              <a:rPr lang="en-IN" dirty="0" err="1"/>
              <a:t>DemoManyToOneApplication.class</a:t>
            </a:r>
            <a:r>
              <a:rPr lang="en-IN" dirty="0"/>
              <a:t>);</a:t>
            </a:r>
          </a:p>
          <a:p>
            <a:r>
              <a:rPr lang="en-IN" dirty="0"/>
              <a:t>	@Autowired</a:t>
            </a:r>
          </a:p>
          <a:p>
            <a:r>
              <a:rPr lang="en-IN" dirty="0"/>
              <a:t>	</a:t>
            </a:r>
            <a:r>
              <a:rPr lang="en-IN" dirty="0" err="1"/>
              <a:t>CustomerLoanService</a:t>
            </a:r>
            <a:r>
              <a:rPr lang="en-IN" dirty="0"/>
              <a:t> </a:t>
            </a:r>
            <a:r>
              <a:rPr lang="en-IN" dirty="0" err="1"/>
              <a:t>customerLoanService</a:t>
            </a:r>
            <a:r>
              <a:rPr lang="en-IN" dirty="0"/>
              <a:t>;</a:t>
            </a:r>
          </a:p>
          <a:p>
            <a:r>
              <a:rPr lang="en-IN" dirty="0"/>
              <a:t>	</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DemoManyToOneApplication.class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p>
          <a:p>
            <a:r>
              <a:rPr lang="en-IN" dirty="0"/>
              <a:t>//		</a:t>
            </a:r>
            <a:r>
              <a:rPr lang="en-IN" dirty="0" err="1"/>
              <a:t>getLoanDetails</a:t>
            </a:r>
            <a:r>
              <a:rPr lang="en-IN" dirty="0"/>
              <a:t>();</a:t>
            </a:r>
          </a:p>
          <a:p>
            <a:r>
              <a:rPr lang="en-IN" dirty="0"/>
              <a:t>//      </a:t>
            </a:r>
            <a:r>
              <a:rPr lang="en-IN" dirty="0" err="1"/>
              <a:t>addLoanAndCustomer</a:t>
            </a:r>
            <a:r>
              <a:rPr lang="en-IN" dirty="0"/>
              <a:t>();	</a:t>
            </a:r>
          </a:p>
          <a:p>
            <a:r>
              <a:rPr lang="en-IN" dirty="0"/>
              <a:t>//		</a:t>
            </a:r>
            <a:r>
              <a:rPr lang="en-IN" dirty="0" err="1"/>
              <a:t>sanctionLoanToExistingCustomer</a:t>
            </a:r>
            <a:r>
              <a:rPr lang="en-IN" dirty="0"/>
              <a:t>();</a:t>
            </a:r>
          </a:p>
          <a:p>
            <a:r>
              <a:rPr lang="en-IN" dirty="0"/>
              <a:t>		</a:t>
            </a:r>
            <a:r>
              <a:rPr lang="en-IN" dirty="0" err="1"/>
              <a:t>closeLoan</a:t>
            </a:r>
            <a:r>
              <a:rPr lang="en-IN" dirty="0"/>
              <a:t>();</a:t>
            </a:r>
          </a:p>
          <a:p>
            <a:r>
              <a:rPr lang="en-IN" dirty="0"/>
              <a:t>	}</a:t>
            </a:r>
          </a:p>
          <a:p>
            <a:r>
              <a:rPr lang="en-IN" dirty="0"/>
              <a:t>	public void </a:t>
            </a:r>
            <a:r>
              <a:rPr lang="en-IN" dirty="0" err="1"/>
              <a:t>getLoanDetails</a:t>
            </a:r>
            <a:r>
              <a:rPr lang="en-IN" dirty="0"/>
              <a:t>() {</a:t>
            </a:r>
          </a:p>
          <a:p>
            <a:r>
              <a:rPr lang="en-IN" dirty="0"/>
              <a:t>		try {</a:t>
            </a:r>
          </a:p>
          <a:p>
            <a:r>
              <a:rPr lang="en-IN" dirty="0"/>
              <a:t>			</a:t>
            </a:r>
            <a:r>
              <a:rPr lang="en-IN" dirty="0" err="1"/>
              <a:t>LoanDTO</a:t>
            </a:r>
            <a:r>
              <a:rPr lang="en-IN" dirty="0"/>
              <a:t> </a:t>
            </a:r>
            <a:r>
              <a:rPr lang="en-IN" dirty="0" err="1"/>
              <a:t>loanDTO</a:t>
            </a:r>
            <a:r>
              <a:rPr lang="en-IN" dirty="0"/>
              <a:t>=</a:t>
            </a:r>
            <a:r>
              <a:rPr lang="en-IN" dirty="0" err="1"/>
              <a:t>customerLoanService.getLoanDetails</a:t>
            </a:r>
            <a:r>
              <a:rPr lang="en-IN" dirty="0"/>
              <a:t>(2001);</a:t>
            </a:r>
          </a:p>
          <a:p>
            <a:r>
              <a:rPr lang="en-IN" dirty="0"/>
              <a:t>			LOGGER.info(</a:t>
            </a:r>
            <a:r>
              <a:rPr lang="en-IN" dirty="0" err="1"/>
              <a:t>loanDTO</a:t>
            </a:r>
            <a:r>
              <a:rPr lang="en-IN" dirty="0"/>
              <a:t>);</a:t>
            </a:r>
          </a:p>
          <a:p>
            <a:r>
              <a:rPr lang="en-IN" dirty="0"/>
              <a:t>		}</a:t>
            </a:r>
          </a:p>
        </p:txBody>
      </p:sp>
    </p:spTree>
    <p:extLst>
      <p:ext uri="{BB962C8B-B14F-4D97-AF65-F5344CB8AC3E}">
        <p14:creationId xmlns:p14="http://schemas.microsoft.com/office/powerpoint/2010/main" val="2005032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68A946-39BF-9F55-4152-088D768676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D33A281-B142-6338-3B03-56059652887B}"/>
              </a:ext>
            </a:extLst>
          </p:cNvPr>
          <p:cNvSpPr>
            <a:spLocks noGrp="1"/>
          </p:cNvSpPr>
          <p:nvPr>
            <p:ph type="sldNum" sz="quarter" idx="12"/>
          </p:nvPr>
        </p:nvSpPr>
        <p:spPr/>
        <p:txBody>
          <a:bodyPr/>
          <a:lstStyle/>
          <a:p>
            <a:fld id="{4A777409-9C5A-4B07-8E32-19F22F7D558C}" type="slidenum">
              <a:rPr lang="en-IN" smtClean="0"/>
              <a:t>4</a:t>
            </a:fld>
            <a:endParaRPr lang="en-IN" dirty="0"/>
          </a:p>
        </p:txBody>
      </p:sp>
      <p:pic>
        <p:nvPicPr>
          <p:cNvPr id="4" name="Picture 3">
            <a:extLst>
              <a:ext uri="{FF2B5EF4-FFF2-40B4-BE49-F238E27FC236}">
                <a16:creationId xmlns:a16="http://schemas.microsoft.com/office/drawing/2014/main" id="{864B33DC-8428-99C5-9E16-481FDBDC3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7334"/>
            <a:ext cx="12192000" cy="4791744"/>
          </a:xfrm>
          <a:prstGeom prst="rect">
            <a:avLst/>
          </a:prstGeom>
        </p:spPr>
      </p:pic>
    </p:spTree>
    <p:extLst>
      <p:ext uri="{BB962C8B-B14F-4D97-AF65-F5344CB8AC3E}">
        <p14:creationId xmlns:p14="http://schemas.microsoft.com/office/powerpoint/2010/main" val="3425123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B72580-E750-9111-BA9E-95ADB40277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AA809B8-D33F-ACD1-871E-D7F9B58A7D2E}"/>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ADFA2190-E02D-2BBD-5110-9BE4A0D1A029}"/>
              </a:ext>
            </a:extLst>
          </p:cNvPr>
          <p:cNvSpPr txBox="1"/>
          <p:nvPr/>
        </p:nvSpPr>
        <p:spPr>
          <a:xfrm>
            <a:off x="754143" y="631706"/>
            <a:ext cx="11437857" cy="6463308"/>
          </a:xfrm>
          <a:prstGeom prst="rect">
            <a:avLst/>
          </a:prstGeom>
          <a:noFill/>
        </p:spPr>
        <p:txBody>
          <a:bodyPr wrap="square">
            <a:spAutoFit/>
          </a:bodyPr>
          <a:lstStyle/>
          <a:p>
            <a:r>
              <a:rPr lang="en-IN" dirty="0"/>
              <a:t>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a:t>
            </a:r>
            <a:r>
              <a:rPr lang="en-IN" dirty="0" err="1"/>
              <a:t>CustomerType</a:t>
            </a:r>
            <a:r>
              <a:rPr lang="en-IN" dirty="0"/>
              <a:t> </a:t>
            </a:r>
            <a:r>
              <a:rPr lang="en-IN" dirty="0" err="1"/>
              <a:t>getCustomerType</a:t>
            </a:r>
            <a:r>
              <a:rPr lang="en-IN" dirty="0"/>
              <a:t>() {</a:t>
            </a:r>
          </a:p>
          <a:p>
            <a:r>
              <a:rPr lang="en-IN" dirty="0"/>
              <a:t>		return </a:t>
            </a:r>
            <a:r>
              <a:rPr lang="en-IN" dirty="0" err="1"/>
              <a:t>customerType</a:t>
            </a:r>
            <a:r>
              <a:rPr lang="en-IN" dirty="0"/>
              <a:t>;</a:t>
            </a:r>
          </a:p>
          <a:p>
            <a:r>
              <a:rPr lang="en-IN" dirty="0"/>
              <a:t>	}</a:t>
            </a:r>
          </a:p>
          <a:p>
            <a:r>
              <a:rPr lang="en-IN" dirty="0"/>
              <a:t>	public void </a:t>
            </a:r>
            <a:r>
              <a:rPr lang="en-IN" dirty="0" err="1"/>
              <a:t>setCustomerType</a:t>
            </a:r>
            <a:r>
              <a:rPr lang="en-IN" dirty="0"/>
              <a:t>(</a:t>
            </a:r>
            <a:r>
              <a:rPr lang="en-IN" dirty="0" err="1"/>
              <a:t>CustomerType</a:t>
            </a:r>
            <a:r>
              <a:rPr lang="en-IN" dirty="0"/>
              <a:t> </a:t>
            </a:r>
            <a:r>
              <a:rPr lang="en-IN" dirty="0" err="1"/>
              <a:t>customerType</a:t>
            </a:r>
            <a:r>
              <a:rPr lang="en-IN" dirty="0"/>
              <a:t>) {</a:t>
            </a:r>
          </a:p>
          <a:p>
            <a:r>
              <a:rPr lang="en-IN" dirty="0"/>
              <a:t>		</a:t>
            </a:r>
            <a:r>
              <a:rPr lang="en-IN" dirty="0" err="1"/>
              <a:t>this.customerType</a:t>
            </a:r>
            <a:r>
              <a:rPr lang="en-IN" dirty="0"/>
              <a:t> = </a:t>
            </a:r>
            <a:r>
              <a:rPr lang="en-IN" dirty="0" err="1"/>
              <a:t>customerType</a:t>
            </a:r>
            <a:r>
              <a:rPr lang="en-IN" dirty="0"/>
              <a:t>;</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a:t>
            </a:r>
            <a:r>
              <a:rPr lang="en-IN" dirty="0" err="1"/>
              <a:t>customerType</a:t>
            </a:r>
            <a:r>
              <a:rPr lang="en-IN" dirty="0"/>
              <a:t>=" + </a:t>
            </a:r>
            <a:r>
              <a:rPr lang="en-IN" dirty="0" err="1"/>
              <a:t>customerType</a:t>
            </a:r>
            <a:r>
              <a:rPr lang="en-IN" dirty="0"/>
              <a:t> + "]";</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p:txBody>
      </p:sp>
    </p:spTree>
    <p:extLst>
      <p:ext uri="{BB962C8B-B14F-4D97-AF65-F5344CB8AC3E}">
        <p14:creationId xmlns:p14="http://schemas.microsoft.com/office/powerpoint/2010/main" val="1509044765"/>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83856D-263D-EEF8-2E47-A1BED9796A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F081069-211C-8A6C-93B0-C4F2496B0AD7}"/>
              </a:ext>
            </a:extLst>
          </p:cNvPr>
          <p:cNvSpPr>
            <a:spLocks noGrp="1"/>
          </p:cNvSpPr>
          <p:nvPr>
            <p:ph type="sldNum" sz="quarter" idx="12"/>
          </p:nvPr>
        </p:nvSpPr>
        <p:spPr/>
        <p:txBody>
          <a:bodyPr/>
          <a:lstStyle/>
          <a:p>
            <a:fld id="{4A777409-9C5A-4B07-8E32-19F22F7D558C}" type="slidenum">
              <a:rPr lang="en-IN" smtClean="0"/>
              <a:t>400</a:t>
            </a:fld>
            <a:endParaRPr lang="en-IN" dirty="0"/>
          </a:p>
        </p:txBody>
      </p:sp>
      <p:sp>
        <p:nvSpPr>
          <p:cNvPr id="5" name="TextBox 4">
            <a:extLst>
              <a:ext uri="{FF2B5EF4-FFF2-40B4-BE49-F238E27FC236}">
                <a16:creationId xmlns:a16="http://schemas.microsoft.com/office/drawing/2014/main" id="{C47F8F70-03FA-995F-1575-9210591CDC06}"/>
              </a:ext>
            </a:extLst>
          </p:cNvPr>
          <p:cNvSpPr txBox="1"/>
          <p:nvPr/>
        </p:nvSpPr>
        <p:spPr>
          <a:xfrm>
            <a:off x="0" y="864052"/>
            <a:ext cx="12192000" cy="6186309"/>
          </a:xfrm>
          <a:prstGeom prst="rect">
            <a:avLst/>
          </a:prstGeom>
          <a:noFill/>
        </p:spPr>
        <p:txBody>
          <a:bodyPr wrap="square">
            <a:spAutoFit/>
          </a:bodyPr>
          <a:lstStyle/>
          <a:p>
            <a:r>
              <a:rPr lang="en-IN" dirty="0"/>
              <a:t>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a:p>
            <a:r>
              <a:rPr lang="en-IN" dirty="0"/>
              <a:t>	public void </a:t>
            </a:r>
            <a:r>
              <a:rPr lang="en-IN" dirty="0" err="1"/>
              <a:t>addLoanAndCustomer</a:t>
            </a:r>
            <a:r>
              <a:rPr lang="en-IN" dirty="0"/>
              <a:t>() {</a:t>
            </a:r>
          </a:p>
          <a:p>
            <a:r>
              <a:rPr lang="en-IN" dirty="0"/>
              <a:t>		try{</a:t>
            </a:r>
          </a:p>
          <a:p>
            <a:r>
              <a:rPr lang="en-IN" dirty="0"/>
              <a:t>			</a:t>
            </a:r>
            <a:r>
              <a:rPr lang="en-IN" dirty="0" err="1"/>
              <a:t>LoanDTO</a:t>
            </a:r>
            <a:r>
              <a:rPr lang="en-IN" dirty="0"/>
              <a:t> </a:t>
            </a:r>
            <a:r>
              <a:rPr lang="en-IN" dirty="0" err="1"/>
              <a:t>loanDTO</a:t>
            </a:r>
            <a:r>
              <a:rPr lang="en-IN" dirty="0"/>
              <a:t>=new </a:t>
            </a:r>
            <a:r>
              <a:rPr lang="en-IN" dirty="0" err="1"/>
              <a:t>LoanDTO</a:t>
            </a:r>
            <a:r>
              <a:rPr lang="en-IN" dirty="0"/>
              <a:t>();</a:t>
            </a:r>
          </a:p>
          <a:p>
            <a:r>
              <a:rPr lang="en-IN" dirty="0"/>
              <a:t>			</a:t>
            </a:r>
            <a:r>
              <a:rPr lang="en-IN" dirty="0" err="1"/>
              <a:t>loanDTO.setAmount</a:t>
            </a:r>
            <a:r>
              <a:rPr lang="en-IN" dirty="0"/>
              <a:t>(556279.0);</a:t>
            </a:r>
          </a:p>
          <a:p>
            <a:r>
              <a:rPr lang="en-IN" dirty="0"/>
              <a:t>			</a:t>
            </a:r>
            <a:r>
              <a:rPr lang="en-IN" dirty="0" err="1"/>
              <a:t>loanDTO.setLoanIssueDate</a:t>
            </a:r>
            <a:r>
              <a:rPr lang="en-IN" dirty="0"/>
              <a:t>(</a:t>
            </a:r>
            <a:r>
              <a:rPr lang="en-IN" dirty="0" err="1"/>
              <a:t>LocalDate.of</a:t>
            </a:r>
            <a:r>
              <a:rPr lang="en-IN" dirty="0"/>
              <a:t>(2015, 11, 1));</a:t>
            </a:r>
          </a:p>
          <a:p>
            <a:r>
              <a:rPr lang="en-IN" dirty="0"/>
              <a:t>			</a:t>
            </a:r>
            <a:r>
              <a:rPr lang="en-IN" dirty="0" err="1"/>
              <a:t>loanDTO.setStatus</a:t>
            </a:r>
            <a:r>
              <a:rPr lang="en-IN" dirty="0"/>
              <a:t>("Open");</a:t>
            </a:r>
          </a:p>
          <a:p>
            <a:r>
              <a:rPr lang="en-IN" dirty="0"/>
              <a:t>			</a:t>
            </a:r>
            <a:r>
              <a:rPr lang="en-IN" dirty="0" err="1"/>
              <a:t>CustomerDTO</a:t>
            </a:r>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customerDTO.setCustomerId</a:t>
            </a:r>
            <a:r>
              <a:rPr lang="en-IN" dirty="0"/>
              <a:t>(1006);</a:t>
            </a:r>
          </a:p>
          <a:p>
            <a:r>
              <a:rPr lang="en-IN" dirty="0"/>
              <a:t>			</a:t>
            </a:r>
            <a:r>
              <a:rPr lang="en-IN" dirty="0" err="1"/>
              <a:t>customerDTO.setDateOfBirth</a:t>
            </a:r>
            <a:r>
              <a:rPr lang="en-IN" dirty="0"/>
              <a:t>(</a:t>
            </a:r>
            <a:r>
              <a:rPr lang="en-IN" dirty="0" err="1"/>
              <a:t>LocalDate.of</a:t>
            </a:r>
            <a:r>
              <a:rPr lang="en-IN" dirty="0"/>
              <a:t>(1992, 1, 10));</a:t>
            </a:r>
          </a:p>
          <a:p>
            <a:r>
              <a:rPr lang="en-IN" dirty="0"/>
              <a:t>			</a:t>
            </a:r>
            <a:r>
              <a:rPr lang="en-IN" dirty="0" err="1"/>
              <a:t>customerDTO.setEmailId</a:t>
            </a:r>
            <a:r>
              <a:rPr lang="en-IN" dirty="0"/>
              <a:t>("peter@hnd.com");</a:t>
            </a:r>
          </a:p>
          <a:p>
            <a:r>
              <a:rPr lang="en-IN" dirty="0"/>
              <a:t>			</a:t>
            </a:r>
            <a:r>
              <a:rPr lang="en-IN" dirty="0" err="1"/>
              <a:t>customerDTO.setName</a:t>
            </a:r>
            <a:r>
              <a:rPr lang="en-IN" dirty="0"/>
              <a:t>("Peter");</a:t>
            </a:r>
          </a:p>
          <a:p>
            <a:r>
              <a:rPr lang="en-IN" dirty="0"/>
              <a:t>			</a:t>
            </a:r>
          </a:p>
          <a:p>
            <a:r>
              <a:rPr lang="en-IN" dirty="0"/>
              <a:t>			</a:t>
            </a:r>
            <a:r>
              <a:rPr lang="en-IN" dirty="0" err="1"/>
              <a:t>loanDTO.setCustomer</a:t>
            </a:r>
            <a:r>
              <a:rPr lang="en-IN" dirty="0"/>
              <a:t>(</a:t>
            </a:r>
            <a:r>
              <a:rPr lang="en-IN" dirty="0" err="1"/>
              <a:t>customerDTO</a:t>
            </a:r>
            <a:r>
              <a:rPr lang="en-IN" dirty="0"/>
              <a:t>);</a:t>
            </a:r>
          </a:p>
          <a:p>
            <a:r>
              <a:rPr lang="en-IN" dirty="0"/>
              <a:t>			Integer </a:t>
            </a:r>
            <a:r>
              <a:rPr lang="en-IN" dirty="0" err="1"/>
              <a:t>loanId</a:t>
            </a:r>
            <a:r>
              <a:rPr lang="en-IN" dirty="0"/>
              <a:t>=</a:t>
            </a:r>
            <a:r>
              <a:rPr lang="en-IN" dirty="0" err="1"/>
              <a:t>customerLoanService.addLoanAndCustomer</a:t>
            </a:r>
            <a:r>
              <a:rPr lang="en-IN" dirty="0"/>
              <a:t>(</a:t>
            </a:r>
            <a:r>
              <a:rPr lang="en-IN" dirty="0" err="1"/>
              <a:t>loanDTO</a:t>
            </a:r>
            <a:r>
              <a:rPr lang="en-IN" dirty="0"/>
              <a:t>);</a:t>
            </a:r>
          </a:p>
          <a:p>
            <a:r>
              <a:rPr lang="en-IN" dirty="0"/>
              <a:t>			</a:t>
            </a:r>
          </a:p>
        </p:txBody>
      </p:sp>
    </p:spTree>
    <p:extLst>
      <p:ext uri="{BB962C8B-B14F-4D97-AF65-F5344CB8AC3E}">
        <p14:creationId xmlns:p14="http://schemas.microsoft.com/office/powerpoint/2010/main" val="276432212"/>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CAA523-733F-D438-B315-ECDF53950E6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908E1D-AA95-DB7D-13F3-50F8D08D60DF}"/>
              </a:ext>
            </a:extLst>
          </p:cNvPr>
          <p:cNvSpPr>
            <a:spLocks noGrp="1"/>
          </p:cNvSpPr>
          <p:nvPr>
            <p:ph type="sldNum" sz="quarter" idx="12"/>
          </p:nvPr>
        </p:nvSpPr>
        <p:spPr/>
        <p:txBody>
          <a:bodyPr/>
          <a:lstStyle/>
          <a:p>
            <a:fld id="{4A777409-9C5A-4B07-8E32-19F22F7D558C}" type="slidenum">
              <a:rPr lang="en-IN" smtClean="0"/>
              <a:t>401</a:t>
            </a:fld>
            <a:endParaRPr lang="en-IN" dirty="0"/>
          </a:p>
        </p:txBody>
      </p:sp>
      <p:sp>
        <p:nvSpPr>
          <p:cNvPr id="5" name="TextBox 4">
            <a:extLst>
              <a:ext uri="{FF2B5EF4-FFF2-40B4-BE49-F238E27FC236}">
                <a16:creationId xmlns:a16="http://schemas.microsoft.com/office/drawing/2014/main" id="{BF5E62CA-8DE4-5D11-5F11-9B25B3151680}"/>
              </a:ext>
            </a:extLst>
          </p:cNvPr>
          <p:cNvSpPr txBox="1"/>
          <p:nvPr/>
        </p:nvSpPr>
        <p:spPr>
          <a:xfrm>
            <a:off x="103695" y="768267"/>
            <a:ext cx="11821212" cy="6463308"/>
          </a:xfrm>
          <a:prstGeom prst="rect">
            <a:avLst/>
          </a:prstGeom>
          <a:noFill/>
        </p:spPr>
        <p:txBody>
          <a:bodyPr wrap="square">
            <a:spAutoFit/>
          </a:bodyPr>
          <a:lstStyle/>
          <a:p>
            <a:r>
              <a:rPr lang="en-IN" dirty="0"/>
              <a:t>LOGGER.info(</a:t>
            </a:r>
            <a:r>
              <a:rPr lang="en-IN" dirty="0" err="1"/>
              <a:t>environment.getProperty</a:t>
            </a:r>
            <a:r>
              <a:rPr lang="en-IN" dirty="0"/>
              <a:t>("</a:t>
            </a:r>
            <a:r>
              <a:rPr lang="en-IN" dirty="0" err="1"/>
              <a:t>UserInterface.NEW_LOAN_CUSTOMER_SUCCESS</a:t>
            </a:r>
            <a:r>
              <a:rPr lang="en-IN" dirty="0"/>
              <a:t>")+</a:t>
            </a:r>
            <a:r>
              <a:rPr lang="en-IN" dirty="0" err="1"/>
              <a:t>loanId</a:t>
            </a:r>
            <a:r>
              <a:rPr lang="en-IN" dirty="0"/>
              <a:t>);</a:t>
            </a:r>
          </a:p>
          <a:p>
            <a:r>
              <a:rPr lang="en-IN" dirty="0"/>
              <a:t>		}catch(Exception e){</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sanctionLoanToExistingCustomer</a:t>
            </a:r>
            <a:r>
              <a:rPr lang="en-IN" dirty="0"/>
              <a:t>() {</a:t>
            </a:r>
          </a:p>
          <a:p>
            <a:r>
              <a:rPr lang="en-IN" dirty="0"/>
              <a:t>		try{</a:t>
            </a:r>
          </a:p>
          <a:p>
            <a:r>
              <a:rPr lang="en-IN" dirty="0"/>
              <a:t>			</a:t>
            </a:r>
          </a:p>
          <a:p>
            <a:r>
              <a:rPr lang="en-IN" dirty="0"/>
              <a:t>			</a:t>
            </a:r>
            <a:r>
              <a:rPr lang="en-IN" dirty="0" err="1"/>
              <a:t>LoanDTO</a:t>
            </a:r>
            <a:r>
              <a:rPr lang="en-IN" dirty="0"/>
              <a:t> </a:t>
            </a:r>
            <a:r>
              <a:rPr lang="en-IN" dirty="0" err="1"/>
              <a:t>loanDTO</a:t>
            </a:r>
            <a:r>
              <a:rPr lang="en-IN" dirty="0"/>
              <a:t>=new </a:t>
            </a:r>
            <a:r>
              <a:rPr lang="en-IN" dirty="0" err="1"/>
              <a:t>LoanDTO</a:t>
            </a:r>
            <a:r>
              <a:rPr lang="en-IN" dirty="0"/>
              <a:t>();</a:t>
            </a:r>
          </a:p>
          <a:p>
            <a:r>
              <a:rPr lang="en-IN" dirty="0"/>
              <a:t>			</a:t>
            </a:r>
            <a:r>
              <a:rPr lang="en-IN" dirty="0" err="1"/>
              <a:t>loanDTO.setAmount</a:t>
            </a:r>
            <a:r>
              <a:rPr lang="en-IN" dirty="0"/>
              <a:t>(573279.0);</a:t>
            </a:r>
          </a:p>
          <a:p>
            <a:r>
              <a:rPr lang="en-IN" dirty="0"/>
              <a:t>			</a:t>
            </a:r>
            <a:r>
              <a:rPr lang="en-IN" dirty="0" err="1"/>
              <a:t>loanDTO.setLoanIssueDate</a:t>
            </a:r>
            <a:r>
              <a:rPr lang="en-IN" dirty="0"/>
              <a:t>(</a:t>
            </a:r>
            <a:r>
              <a:rPr lang="en-IN" dirty="0" err="1"/>
              <a:t>LocalDate.of</a:t>
            </a:r>
            <a:r>
              <a:rPr lang="en-IN" dirty="0"/>
              <a:t>(2013, 11, 1));</a:t>
            </a:r>
          </a:p>
          <a:p>
            <a:r>
              <a:rPr lang="en-IN" dirty="0"/>
              <a:t>			</a:t>
            </a:r>
            <a:r>
              <a:rPr lang="en-IN" dirty="0" err="1"/>
              <a:t>loanDTO.setStatus</a:t>
            </a:r>
            <a:r>
              <a:rPr lang="en-IN" dirty="0"/>
              <a:t>("Open");</a:t>
            </a:r>
          </a:p>
          <a:p>
            <a:r>
              <a:rPr lang="en-IN" dirty="0"/>
              <a:t>			Integer </a:t>
            </a:r>
            <a:r>
              <a:rPr lang="en-IN" dirty="0" err="1"/>
              <a:t>customerId</a:t>
            </a:r>
            <a:r>
              <a:rPr lang="en-IN" dirty="0"/>
              <a:t>=1001;</a:t>
            </a:r>
          </a:p>
          <a:p>
            <a:r>
              <a:rPr lang="en-IN" dirty="0"/>
              <a:t>			</a:t>
            </a:r>
            <a:r>
              <a:rPr lang="en-IN" dirty="0" err="1"/>
              <a:t>customerLoanService.sanctionLoanToExistingCustomer</a:t>
            </a:r>
            <a:r>
              <a:rPr lang="en-IN" dirty="0"/>
              <a:t>(</a:t>
            </a:r>
            <a:r>
              <a:rPr lang="en-IN" dirty="0" err="1"/>
              <a:t>customerId</a:t>
            </a:r>
            <a:r>
              <a:rPr lang="en-IN" dirty="0"/>
              <a:t>, </a:t>
            </a:r>
            <a:r>
              <a:rPr lang="en-IN" dirty="0" err="1"/>
              <a:t>loanDTO</a:t>
            </a:r>
            <a:r>
              <a:rPr lang="en-IN" dirty="0"/>
              <a:t>);</a:t>
            </a:r>
          </a:p>
          <a:p>
            <a:r>
              <a:rPr lang="en-IN" dirty="0"/>
              <a:t>			LOGGER.info(</a:t>
            </a:r>
            <a:r>
              <a:rPr lang="en-IN" dirty="0" err="1"/>
              <a:t>environment.getProperty</a:t>
            </a:r>
            <a:r>
              <a:rPr lang="en-IN" dirty="0"/>
              <a:t>("</a:t>
            </a:r>
            <a:r>
              <a:rPr lang="en-IN" dirty="0" err="1"/>
              <a:t>UserInterface.LOAN_SANCTION_SUCCESS</a:t>
            </a:r>
            <a:r>
              <a:rPr lang="en-IN" dirty="0"/>
              <a:t>"));</a:t>
            </a:r>
          </a:p>
          <a:p>
            <a:r>
              <a:rPr lang="en-IN" dirty="0"/>
              <a:t>		}catch(Exception e){</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p:txBody>
      </p:sp>
    </p:spTree>
    <p:extLst>
      <p:ext uri="{BB962C8B-B14F-4D97-AF65-F5344CB8AC3E}">
        <p14:creationId xmlns:p14="http://schemas.microsoft.com/office/powerpoint/2010/main" val="1851298853"/>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B67ADE-CB72-551C-13EC-3915C8E1837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186B68-1CA9-07E8-C53C-66E1CB966908}"/>
              </a:ext>
            </a:extLst>
          </p:cNvPr>
          <p:cNvSpPr>
            <a:spLocks noGrp="1"/>
          </p:cNvSpPr>
          <p:nvPr>
            <p:ph type="sldNum" sz="quarter" idx="12"/>
          </p:nvPr>
        </p:nvSpPr>
        <p:spPr/>
        <p:txBody>
          <a:bodyPr/>
          <a:lstStyle/>
          <a:p>
            <a:fld id="{4A777409-9C5A-4B07-8E32-19F22F7D558C}" type="slidenum">
              <a:rPr lang="en-IN" smtClean="0"/>
              <a:t>402</a:t>
            </a:fld>
            <a:endParaRPr lang="en-IN" dirty="0"/>
          </a:p>
        </p:txBody>
      </p:sp>
      <p:sp>
        <p:nvSpPr>
          <p:cNvPr id="5" name="TextBox 4">
            <a:extLst>
              <a:ext uri="{FF2B5EF4-FFF2-40B4-BE49-F238E27FC236}">
                <a16:creationId xmlns:a16="http://schemas.microsoft.com/office/drawing/2014/main" id="{231ED58F-E0FB-97D0-F82A-2C3D5DD64529}"/>
              </a:ext>
            </a:extLst>
          </p:cNvPr>
          <p:cNvSpPr txBox="1"/>
          <p:nvPr/>
        </p:nvSpPr>
        <p:spPr>
          <a:xfrm>
            <a:off x="-42421" y="948761"/>
            <a:ext cx="12276841" cy="3970318"/>
          </a:xfrm>
          <a:prstGeom prst="rect">
            <a:avLst/>
          </a:prstGeom>
          <a:noFill/>
        </p:spPr>
        <p:txBody>
          <a:bodyPr wrap="square">
            <a:spAutoFit/>
          </a:bodyPr>
          <a:lstStyle/>
          <a:p>
            <a:r>
              <a:rPr lang="en-IN" dirty="0"/>
              <a:t>}</a:t>
            </a:r>
          </a:p>
          <a:p>
            <a:r>
              <a:rPr lang="en-IN" dirty="0"/>
              <a:t>	</a:t>
            </a:r>
          </a:p>
          <a:p>
            <a:r>
              <a:rPr lang="en-IN" dirty="0"/>
              <a:t>	public void </a:t>
            </a:r>
            <a:r>
              <a:rPr lang="en-IN" dirty="0" err="1"/>
              <a:t>closeLoan</a:t>
            </a:r>
            <a:r>
              <a:rPr lang="en-IN" dirty="0"/>
              <a:t>() {</a:t>
            </a:r>
          </a:p>
          <a:p>
            <a:r>
              <a:rPr lang="en-IN" dirty="0"/>
              <a:t>		try {</a:t>
            </a:r>
          </a:p>
          <a:p>
            <a:r>
              <a:rPr lang="en-IN" dirty="0"/>
              <a:t>			Integer </a:t>
            </a:r>
            <a:r>
              <a:rPr lang="en-IN" dirty="0" err="1"/>
              <a:t>loanId</a:t>
            </a:r>
            <a:r>
              <a:rPr lang="en-IN" dirty="0"/>
              <a:t>=2003;</a:t>
            </a:r>
          </a:p>
          <a:p>
            <a:r>
              <a:rPr lang="en-IN" dirty="0"/>
              <a:t>			</a:t>
            </a:r>
            <a:r>
              <a:rPr lang="en-IN" dirty="0" err="1"/>
              <a:t>customerLoanService.closeLoan</a:t>
            </a:r>
            <a:r>
              <a:rPr lang="en-IN" dirty="0"/>
              <a:t>(</a:t>
            </a:r>
            <a:r>
              <a:rPr lang="en-IN" dirty="0" err="1"/>
              <a:t>loanId</a:t>
            </a:r>
            <a:r>
              <a:rPr lang="en-IN" dirty="0"/>
              <a:t>);</a:t>
            </a:r>
          </a:p>
          <a:p>
            <a:r>
              <a:rPr lang="en-IN" dirty="0"/>
              <a:t>			LOGGER.info(</a:t>
            </a:r>
            <a:r>
              <a:rPr lang="en-IN" dirty="0" err="1"/>
              <a:t>environment.getProperty</a:t>
            </a:r>
            <a:r>
              <a:rPr lang="en-IN" dirty="0"/>
              <a:t>("</a:t>
            </a:r>
            <a:r>
              <a:rPr lang="en-IN" dirty="0" err="1"/>
              <a:t>UserInterface.LOAN_CLOSE_SUCCESS</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Tree>
    <p:extLst>
      <p:ext uri="{BB962C8B-B14F-4D97-AF65-F5344CB8AC3E}">
        <p14:creationId xmlns:p14="http://schemas.microsoft.com/office/powerpoint/2010/main" val="3689736689"/>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E2FAAA-2671-013A-898C-B0FFEEE94D2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B11150-159E-146B-89AD-BF662038D46D}"/>
              </a:ext>
            </a:extLst>
          </p:cNvPr>
          <p:cNvSpPr>
            <a:spLocks noGrp="1"/>
          </p:cNvSpPr>
          <p:nvPr>
            <p:ph type="sldNum" sz="quarter" idx="12"/>
          </p:nvPr>
        </p:nvSpPr>
        <p:spPr/>
        <p:txBody>
          <a:bodyPr/>
          <a:lstStyle/>
          <a:p>
            <a:fld id="{4A777409-9C5A-4B07-8E32-19F22F7D558C}" type="slidenum">
              <a:rPr lang="en-IN" smtClean="0"/>
              <a:t>403</a:t>
            </a:fld>
            <a:endParaRPr lang="en-IN" dirty="0"/>
          </a:p>
        </p:txBody>
      </p:sp>
      <p:sp>
        <p:nvSpPr>
          <p:cNvPr id="5" name="TextBox 4">
            <a:extLst>
              <a:ext uri="{FF2B5EF4-FFF2-40B4-BE49-F238E27FC236}">
                <a16:creationId xmlns:a16="http://schemas.microsoft.com/office/drawing/2014/main" id="{245C355C-B870-1259-D37F-BA458ECC7221}"/>
              </a:ext>
            </a:extLst>
          </p:cNvPr>
          <p:cNvSpPr txBox="1"/>
          <p:nvPr/>
        </p:nvSpPr>
        <p:spPr>
          <a:xfrm>
            <a:off x="989028" y="594136"/>
            <a:ext cx="10364771" cy="707886"/>
          </a:xfrm>
          <a:prstGeom prst="rect">
            <a:avLst/>
          </a:prstGeom>
          <a:noFill/>
        </p:spPr>
        <p:txBody>
          <a:bodyPr wrap="square">
            <a:spAutoFit/>
          </a:bodyPr>
          <a:lstStyle/>
          <a:p>
            <a:r>
              <a:rPr lang="en-US" sz="2000" b="1" dirty="0">
                <a:solidFill>
                  <a:schemeClr val="tx1">
                    <a:lumMod val="65000"/>
                    <a:lumOff val="35000"/>
                  </a:schemeClr>
                </a:solidFill>
                <a:effectLst/>
              </a:rPr>
              <a:t>Step 31:</a:t>
            </a:r>
            <a:r>
              <a:rPr lang="en-US" sz="2000" dirty="0">
                <a:solidFill>
                  <a:schemeClr val="tx1">
                    <a:lumMod val="65000"/>
                    <a:lumOff val="35000"/>
                  </a:schemeClr>
                </a:solidFill>
                <a:effectLst/>
              </a:rPr>
              <a:t> Execute the application</a:t>
            </a:r>
          </a:p>
          <a:p>
            <a:r>
              <a:rPr lang="en-US" sz="2000" dirty="0">
                <a:solidFill>
                  <a:schemeClr val="tx1">
                    <a:lumMod val="65000"/>
                    <a:lumOff val="35000"/>
                  </a:schemeClr>
                </a:solidFill>
                <a:effectLst/>
              </a:rPr>
              <a:t>After executing your application, you should get the following output:</a:t>
            </a:r>
          </a:p>
        </p:txBody>
      </p:sp>
      <p:pic>
        <p:nvPicPr>
          <p:cNvPr id="7" name="Picture 6">
            <a:extLst>
              <a:ext uri="{FF2B5EF4-FFF2-40B4-BE49-F238E27FC236}">
                <a16:creationId xmlns:a16="http://schemas.microsoft.com/office/drawing/2014/main" id="{E07D6325-7BCF-1CBA-D1F8-11B649426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159" y="1482514"/>
            <a:ext cx="8745170" cy="1564448"/>
          </a:xfrm>
          <a:prstGeom prst="rect">
            <a:avLst/>
          </a:prstGeom>
        </p:spPr>
      </p:pic>
      <p:sp>
        <p:nvSpPr>
          <p:cNvPr id="9" name="TextBox 8">
            <a:extLst>
              <a:ext uri="{FF2B5EF4-FFF2-40B4-BE49-F238E27FC236}">
                <a16:creationId xmlns:a16="http://schemas.microsoft.com/office/drawing/2014/main" id="{83274972-05E4-5D2A-9845-A1C765DA4188}"/>
              </a:ext>
            </a:extLst>
          </p:cNvPr>
          <p:cNvSpPr txBox="1"/>
          <p:nvPr/>
        </p:nvSpPr>
        <p:spPr>
          <a:xfrm>
            <a:off x="221529" y="3227454"/>
            <a:ext cx="11627963" cy="400110"/>
          </a:xfrm>
          <a:prstGeom prst="rect">
            <a:avLst/>
          </a:prstGeom>
          <a:noFill/>
        </p:spPr>
        <p:txBody>
          <a:bodyPr wrap="square">
            <a:spAutoFit/>
          </a:bodyPr>
          <a:lstStyle/>
          <a:p>
            <a:r>
              <a:rPr lang="en-US" sz="2000" b="1" dirty="0">
                <a:solidFill>
                  <a:schemeClr val="tx1">
                    <a:lumMod val="65000"/>
                    <a:lumOff val="35000"/>
                  </a:schemeClr>
                </a:solidFill>
              </a:rPr>
              <a:t>Step 32: </a:t>
            </a:r>
            <a:r>
              <a:rPr lang="en-US" sz="2000" dirty="0">
                <a:solidFill>
                  <a:schemeClr val="tx1">
                    <a:lumMod val="65000"/>
                    <a:lumOff val="35000"/>
                  </a:schemeClr>
                </a:solidFill>
              </a:rPr>
              <a:t>Add the </a:t>
            </a:r>
            <a:r>
              <a:rPr lang="en-US" sz="2000" dirty="0" err="1">
                <a:solidFill>
                  <a:schemeClr val="tx1">
                    <a:lumMod val="65000"/>
                    <a:lumOff val="35000"/>
                  </a:schemeClr>
                </a:solidFill>
              </a:rPr>
              <a:t>deleteLoan</a:t>
            </a:r>
            <a:r>
              <a:rPr lang="en-US" sz="2000" dirty="0">
                <a:solidFill>
                  <a:schemeClr val="tx1">
                    <a:lumMod val="65000"/>
                    <a:lumOff val="35000"/>
                  </a:schemeClr>
                </a:solidFill>
              </a:rPr>
              <a:t>() method to </a:t>
            </a:r>
            <a:r>
              <a:rPr lang="en-US" sz="2000" dirty="0" err="1">
                <a:solidFill>
                  <a:schemeClr val="tx1">
                    <a:lumMod val="65000"/>
                    <a:lumOff val="35000"/>
                  </a:schemeClr>
                </a:solidFill>
              </a:rPr>
              <a:t>CustomerLoanService</a:t>
            </a:r>
            <a:r>
              <a:rPr lang="en-US" sz="2000" dirty="0">
                <a:solidFill>
                  <a:schemeClr val="tx1">
                    <a:lumMod val="65000"/>
                    <a:lumOff val="35000"/>
                  </a:schemeClr>
                </a:solidFill>
              </a:rPr>
              <a:t> interface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A345288-417B-8FF8-A42F-7ABE5F9D94A0}"/>
              </a:ext>
            </a:extLst>
          </p:cNvPr>
          <p:cNvSpPr txBox="1"/>
          <p:nvPr/>
        </p:nvSpPr>
        <p:spPr>
          <a:xfrm>
            <a:off x="221528" y="3724707"/>
            <a:ext cx="11970471" cy="3046988"/>
          </a:xfrm>
          <a:prstGeom prst="rect">
            <a:avLst/>
          </a:prstGeom>
          <a:noFill/>
        </p:spPr>
        <p:txBody>
          <a:bodyPr wrap="square">
            <a:spAutoFit/>
          </a:bodyPr>
          <a:lstStyle/>
          <a:p>
            <a:r>
              <a:rPr lang="en-IN" sz="1600" dirty="0"/>
              <a:t>package </a:t>
            </a:r>
            <a:r>
              <a:rPr lang="en-IN" sz="1600" dirty="0" err="1"/>
              <a:t>com.hnd.service</a:t>
            </a:r>
            <a:r>
              <a:rPr lang="en-IN" sz="1600" dirty="0"/>
              <a:t>;</a:t>
            </a:r>
          </a:p>
          <a:p>
            <a:r>
              <a:rPr lang="en-IN" sz="1600" dirty="0"/>
              <a:t>import </a:t>
            </a:r>
            <a:r>
              <a:rPr lang="en-IN" sz="1600" dirty="0" err="1"/>
              <a:t>com.hnd.dto.LoanDTO</a:t>
            </a:r>
            <a:r>
              <a:rPr lang="en-IN" sz="1600" dirty="0"/>
              <a:t>;</a:t>
            </a:r>
          </a:p>
          <a:p>
            <a:r>
              <a:rPr lang="en-IN" sz="1600" dirty="0"/>
              <a:t>import </a:t>
            </a:r>
            <a:r>
              <a:rPr lang="en-IN" sz="1600" dirty="0" err="1"/>
              <a:t>com.hnd.exception.hndBankException</a:t>
            </a:r>
            <a:r>
              <a:rPr lang="en-IN" sz="1600" dirty="0"/>
              <a:t>;</a:t>
            </a:r>
          </a:p>
          <a:p>
            <a:r>
              <a:rPr lang="en-IN" sz="1600" dirty="0"/>
              <a:t>public interface </a:t>
            </a:r>
            <a:r>
              <a:rPr lang="en-IN" sz="1600" dirty="0" err="1"/>
              <a:t>CustomerLoanService</a:t>
            </a:r>
            <a:r>
              <a:rPr lang="en-IN" sz="1600" dirty="0"/>
              <a:t> {</a:t>
            </a:r>
          </a:p>
          <a:p>
            <a:r>
              <a:rPr lang="en-IN" sz="1600" dirty="0"/>
              <a:t> </a:t>
            </a:r>
          </a:p>
          <a:p>
            <a:r>
              <a:rPr lang="en-IN" sz="1600" dirty="0"/>
              <a:t>	public </a:t>
            </a:r>
            <a:r>
              <a:rPr lang="en-IN" sz="1600" dirty="0" err="1"/>
              <a:t>LoanDTO</a:t>
            </a:r>
            <a:r>
              <a:rPr lang="en-IN" sz="1600" dirty="0"/>
              <a:t> </a:t>
            </a:r>
            <a:r>
              <a:rPr lang="en-IN" sz="1600" dirty="0" err="1"/>
              <a:t>getLoanDetails</a:t>
            </a:r>
            <a:r>
              <a:rPr lang="en-IN" sz="1600" dirty="0"/>
              <a:t>(Integer </a:t>
            </a:r>
            <a:r>
              <a:rPr lang="en-IN" sz="1600" dirty="0" err="1"/>
              <a:t>loanId</a:t>
            </a:r>
            <a:r>
              <a:rPr lang="en-IN" sz="1600" dirty="0"/>
              <a:t>) throws </a:t>
            </a:r>
            <a:r>
              <a:rPr lang="en-IN" sz="1600" dirty="0" err="1"/>
              <a:t>hndBankException</a:t>
            </a:r>
            <a:r>
              <a:rPr lang="en-IN" sz="1600" dirty="0"/>
              <a:t>;</a:t>
            </a:r>
          </a:p>
          <a:p>
            <a:r>
              <a:rPr lang="en-IN" sz="1600" dirty="0"/>
              <a:t>	public Integer </a:t>
            </a:r>
            <a:r>
              <a:rPr lang="en-IN" sz="1600" dirty="0" err="1"/>
              <a:t>addLoanAndCustomer</a:t>
            </a:r>
            <a:r>
              <a:rPr lang="en-IN" sz="1600" dirty="0"/>
              <a:t>(</a:t>
            </a:r>
            <a:r>
              <a:rPr lang="en-IN" sz="1600" dirty="0" err="1"/>
              <a:t>LoanDTO</a:t>
            </a:r>
            <a:r>
              <a:rPr lang="en-IN" sz="1600" dirty="0"/>
              <a:t> </a:t>
            </a:r>
            <a:r>
              <a:rPr lang="en-IN" sz="1600" dirty="0" err="1"/>
              <a:t>loanDTO</a:t>
            </a:r>
            <a:r>
              <a:rPr lang="en-IN" sz="1600" dirty="0"/>
              <a:t>) throws </a:t>
            </a:r>
            <a:r>
              <a:rPr lang="en-IN" sz="1600" dirty="0" err="1"/>
              <a:t>hndBankException</a:t>
            </a:r>
            <a:r>
              <a:rPr lang="en-IN" sz="1600" dirty="0"/>
              <a:t>;</a:t>
            </a:r>
          </a:p>
          <a:p>
            <a:r>
              <a:rPr lang="en-IN" sz="1600" dirty="0"/>
              <a:t>	public Integer </a:t>
            </a:r>
            <a:r>
              <a:rPr lang="en-IN" sz="1600" dirty="0" err="1"/>
              <a:t>sanctionLoanToExistingCustomer</a:t>
            </a:r>
            <a:r>
              <a:rPr lang="en-IN" sz="1600" dirty="0"/>
              <a:t>(Integer </a:t>
            </a:r>
            <a:r>
              <a:rPr lang="en-IN" sz="1600" dirty="0" err="1"/>
              <a:t>customerId,LoanDTO</a:t>
            </a:r>
            <a:r>
              <a:rPr lang="en-IN" sz="1600" dirty="0"/>
              <a:t> </a:t>
            </a:r>
            <a:r>
              <a:rPr lang="en-IN" sz="1600" dirty="0" err="1"/>
              <a:t>loanDTO</a:t>
            </a:r>
            <a:r>
              <a:rPr lang="en-IN" sz="1600" dirty="0"/>
              <a:t>) throws </a:t>
            </a:r>
            <a:r>
              <a:rPr lang="en-IN" sz="1600" dirty="0" err="1"/>
              <a:t>hndBankException</a:t>
            </a:r>
            <a:r>
              <a:rPr lang="en-IN" sz="1600" dirty="0"/>
              <a:t>;</a:t>
            </a:r>
          </a:p>
          <a:p>
            <a:r>
              <a:rPr lang="en-IN" sz="1600" dirty="0"/>
              <a:t>	public void </a:t>
            </a:r>
            <a:r>
              <a:rPr lang="en-IN" sz="1600" dirty="0" err="1"/>
              <a:t>closeLoan</a:t>
            </a:r>
            <a:r>
              <a:rPr lang="en-IN" sz="1600" dirty="0"/>
              <a:t>(Integer </a:t>
            </a:r>
            <a:r>
              <a:rPr lang="en-IN" sz="1600" dirty="0" err="1"/>
              <a:t>loanId</a:t>
            </a:r>
            <a:r>
              <a:rPr lang="en-IN" sz="1600" dirty="0"/>
              <a:t>) throws </a:t>
            </a:r>
            <a:r>
              <a:rPr lang="en-IN" sz="1600" dirty="0" err="1"/>
              <a:t>hndBankException</a:t>
            </a:r>
            <a:r>
              <a:rPr lang="en-IN" sz="1600" dirty="0"/>
              <a:t>;   </a:t>
            </a:r>
          </a:p>
          <a:p>
            <a:r>
              <a:rPr lang="en-IN" sz="1600" dirty="0"/>
              <a:t>    public void </a:t>
            </a:r>
            <a:r>
              <a:rPr lang="en-IN" sz="1600" dirty="0" err="1"/>
              <a:t>deleteLoan</a:t>
            </a:r>
            <a:r>
              <a:rPr lang="en-IN" sz="1600" dirty="0"/>
              <a:t>(Integer </a:t>
            </a:r>
            <a:r>
              <a:rPr lang="en-IN" sz="1600" dirty="0" err="1"/>
              <a:t>loanId</a:t>
            </a:r>
            <a:r>
              <a:rPr lang="en-IN" sz="1600" dirty="0"/>
              <a:t>) throws </a:t>
            </a:r>
            <a:r>
              <a:rPr lang="en-IN" sz="1600" dirty="0" err="1"/>
              <a:t>hndBankException</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3484692258"/>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CBC5B5-F51D-986E-6191-8EAEA6F57B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31A282E-B6A0-266A-8C13-BCE9D8850EA2}"/>
              </a:ext>
            </a:extLst>
          </p:cNvPr>
          <p:cNvSpPr>
            <a:spLocks noGrp="1"/>
          </p:cNvSpPr>
          <p:nvPr>
            <p:ph type="sldNum" sz="quarter" idx="12"/>
          </p:nvPr>
        </p:nvSpPr>
        <p:spPr/>
        <p:txBody>
          <a:bodyPr/>
          <a:lstStyle/>
          <a:p>
            <a:fld id="{4A777409-9C5A-4B07-8E32-19F22F7D558C}" type="slidenum">
              <a:rPr lang="en-IN" smtClean="0"/>
              <a:t>404</a:t>
            </a:fld>
            <a:endParaRPr lang="en-IN" dirty="0"/>
          </a:p>
        </p:txBody>
      </p:sp>
      <p:sp>
        <p:nvSpPr>
          <p:cNvPr id="5" name="TextBox 4">
            <a:extLst>
              <a:ext uri="{FF2B5EF4-FFF2-40B4-BE49-F238E27FC236}">
                <a16:creationId xmlns:a16="http://schemas.microsoft.com/office/drawing/2014/main" id="{556F0FDB-C8A9-17B3-152D-FCE3BEB3FE58}"/>
              </a:ext>
            </a:extLst>
          </p:cNvPr>
          <p:cNvSpPr txBox="1"/>
          <p:nvPr/>
        </p:nvSpPr>
        <p:spPr>
          <a:xfrm>
            <a:off x="900258" y="669551"/>
            <a:ext cx="10453541" cy="707886"/>
          </a:xfrm>
          <a:prstGeom prst="rect">
            <a:avLst/>
          </a:prstGeom>
          <a:noFill/>
        </p:spPr>
        <p:txBody>
          <a:bodyPr wrap="square">
            <a:spAutoFit/>
          </a:bodyPr>
          <a:lstStyle/>
          <a:p>
            <a:r>
              <a:rPr lang="en-US" sz="2000" b="1" dirty="0">
                <a:solidFill>
                  <a:schemeClr val="tx1">
                    <a:lumMod val="65000"/>
                    <a:lumOff val="35000"/>
                  </a:schemeClr>
                </a:solidFill>
              </a:rPr>
              <a:t>Step 33:</a:t>
            </a:r>
            <a:r>
              <a:rPr lang="en-US" sz="2000" dirty="0">
                <a:solidFill>
                  <a:schemeClr val="tx1">
                    <a:lumMod val="65000"/>
                    <a:lumOff val="35000"/>
                  </a:schemeClr>
                </a:solidFill>
              </a:rPr>
              <a:t> Implement the </a:t>
            </a:r>
            <a:r>
              <a:rPr lang="en-US" sz="2000" dirty="0" err="1">
                <a:solidFill>
                  <a:schemeClr val="tx1">
                    <a:lumMod val="65000"/>
                    <a:lumOff val="35000"/>
                  </a:schemeClr>
                </a:solidFill>
              </a:rPr>
              <a:t>deleteLoan</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CustomerLoanServiceImpl</a:t>
            </a:r>
            <a:r>
              <a:rPr lang="en-US" sz="2000" dirty="0">
                <a:solidFill>
                  <a:schemeClr val="tx1">
                    <a:lumMod val="65000"/>
                    <a:lumOff val="35000"/>
                  </a:schemeClr>
                </a:solidFill>
              </a:rPr>
              <a:t> to delete loan details from the table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60906F1-3269-D8CA-4F1C-231D79299317}"/>
              </a:ext>
            </a:extLst>
          </p:cNvPr>
          <p:cNvSpPr txBox="1"/>
          <p:nvPr/>
        </p:nvSpPr>
        <p:spPr>
          <a:xfrm>
            <a:off x="320512" y="1377437"/>
            <a:ext cx="11928049" cy="6186309"/>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java.util.Optional</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com.hnd.dto.CustomerDTO</a:t>
            </a:r>
            <a:r>
              <a:rPr lang="en-IN" dirty="0"/>
              <a:t>;</a:t>
            </a:r>
          </a:p>
          <a:p>
            <a:r>
              <a:rPr lang="en-IN" dirty="0"/>
              <a:t>import </a:t>
            </a:r>
            <a:r>
              <a:rPr lang="en-IN" dirty="0" err="1"/>
              <a:t>com.hnd.dto.LoanDTO</a:t>
            </a:r>
            <a:r>
              <a:rPr lang="en-IN" dirty="0"/>
              <a:t>;</a:t>
            </a:r>
          </a:p>
          <a:p>
            <a:r>
              <a:rPr lang="en-IN" dirty="0"/>
              <a:t>import </a:t>
            </a:r>
            <a:r>
              <a:rPr lang="en-IN" dirty="0" err="1"/>
              <a:t>com.hnd.entity.Customer</a:t>
            </a:r>
            <a:r>
              <a:rPr lang="en-IN" dirty="0"/>
              <a:t>;</a:t>
            </a:r>
          </a:p>
          <a:p>
            <a:r>
              <a:rPr lang="en-IN" dirty="0"/>
              <a:t>import </a:t>
            </a:r>
            <a:r>
              <a:rPr lang="en-IN" dirty="0" err="1"/>
              <a:t>com.hnd.entity.Loan</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import </a:t>
            </a:r>
            <a:r>
              <a:rPr lang="en-IN" dirty="0" err="1"/>
              <a:t>com.hnd.repository.LoanRepository</a:t>
            </a:r>
            <a:r>
              <a:rPr lang="en-IN" dirty="0"/>
              <a:t>;</a:t>
            </a:r>
          </a:p>
          <a:p>
            <a:r>
              <a:rPr lang="en-IN" dirty="0"/>
              <a:t>@Service(value = "</a:t>
            </a:r>
            <a:r>
              <a:rPr lang="en-IN" dirty="0" err="1"/>
              <a:t>customerLoanService</a:t>
            </a:r>
            <a:r>
              <a:rPr lang="en-IN" dirty="0"/>
              <a:t>")</a:t>
            </a:r>
          </a:p>
          <a:p>
            <a:r>
              <a:rPr lang="en-IN" dirty="0"/>
              <a:t>@Transactional</a:t>
            </a:r>
          </a:p>
          <a:p>
            <a:r>
              <a:rPr lang="en-IN" dirty="0"/>
              <a:t>public class </a:t>
            </a:r>
            <a:r>
              <a:rPr lang="en-IN" dirty="0" err="1"/>
              <a:t>CustomerLoanServiceImpl</a:t>
            </a:r>
            <a:r>
              <a:rPr lang="en-IN" dirty="0"/>
              <a:t> implements </a:t>
            </a:r>
            <a:r>
              <a:rPr lang="en-IN" dirty="0" err="1"/>
              <a:t>CustomerLoanService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@Autowired</a:t>
            </a:r>
          </a:p>
          <a:p>
            <a:r>
              <a:rPr lang="en-IN" dirty="0"/>
              <a:t>	private </a:t>
            </a:r>
            <a:r>
              <a:rPr lang="en-IN" dirty="0" err="1"/>
              <a:t>LoanRepository</a:t>
            </a:r>
            <a:r>
              <a:rPr lang="en-IN" dirty="0"/>
              <a:t> </a:t>
            </a:r>
            <a:r>
              <a:rPr lang="en-IN" dirty="0" err="1"/>
              <a:t>loanRepository</a:t>
            </a:r>
            <a:r>
              <a:rPr lang="en-IN" dirty="0"/>
              <a:t>;</a:t>
            </a:r>
          </a:p>
          <a:p>
            <a:r>
              <a:rPr lang="en-IN" dirty="0"/>
              <a:t>	</a:t>
            </a:r>
          </a:p>
          <a:p>
            <a:r>
              <a:rPr lang="en-IN" dirty="0"/>
              <a:t>	</a:t>
            </a:r>
          </a:p>
        </p:txBody>
      </p:sp>
    </p:spTree>
    <p:extLst>
      <p:ext uri="{BB962C8B-B14F-4D97-AF65-F5344CB8AC3E}">
        <p14:creationId xmlns:p14="http://schemas.microsoft.com/office/powerpoint/2010/main" val="4201564409"/>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920F3D-F6CF-3B2D-E2F5-E5133F15AE7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594D3A6-4F29-DDF3-9E04-87F0056B82AA}"/>
              </a:ext>
            </a:extLst>
          </p:cNvPr>
          <p:cNvSpPr>
            <a:spLocks noGrp="1"/>
          </p:cNvSpPr>
          <p:nvPr>
            <p:ph type="sldNum" sz="quarter" idx="12"/>
          </p:nvPr>
        </p:nvSpPr>
        <p:spPr/>
        <p:txBody>
          <a:bodyPr/>
          <a:lstStyle/>
          <a:p>
            <a:fld id="{4A777409-9C5A-4B07-8E32-19F22F7D558C}" type="slidenum">
              <a:rPr lang="en-IN" smtClean="0"/>
              <a:t>405</a:t>
            </a:fld>
            <a:endParaRPr lang="en-IN" dirty="0"/>
          </a:p>
        </p:txBody>
      </p:sp>
      <p:sp>
        <p:nvSpPr>
          <p:cNvPr id="5" name="TextBox 4">
            <a:extLst>
              <a:ext uri="{FF2B5EF4-FFF2-40B4-BE49-F238E27FC236}">
                <a16:creationId xmlns:a16="http://schemas.microsoft.com/office/drawing/2014/main" id="{82A36FF8-B44C-D952-77CE-0B19FE70B898}"/>
              </a:ext>
            </a:extLst>
          </p:cNvPr>
          <p:cNvSpPr txBox="1"/>
          <p:nvPr/>
        </p:nvSpPr>
        <p:spPr>
          <a:xfrm>
            <a:off x="91126" y="844507"/>
            <a:ext cx="12009748" cy="6186309"/>
          </a:xfrm>
          <a:prstGeom prst="rect">
            <a:avLst/>
          </a:prstGeom>
          <a:noFill/>
        </p:spPr>
        <p:txBody>
          <a:bodyPr wrap="square">
            <a:spAutoFit/>
          </a:bodyPr>
          <a:lstStyle/>
          <a:p>
            <a:r>
              <a:rPr lang="en-IN" dirty="0"/>
              <a:t>@Override</a:t>
            </a:r>
          </a:p>
          <a:p>
            <a:r>
              <a:rPr lang="en-IN" dirty="0"/>
              <a:t>	public </a:t>
            </a:r>
            <a:r>
              <a:rPr lang="en-IN" dirty="0" err="1"/>
              <a:t>LoanDTO</a:t>
            </a:r>
            <a:r>
              <a:rPr lang="en-IN" dirty="0"/>
              <a:t> </a:t>
            </a:r>
            <a:r>
              <a:rPr lang="en-IN" dirty="0" err="1"/>
              <a:t>getLoanDetails</a:t>
            </a:r>
            <a:r>
              <a:rPr lang="en-IN" dirty="0"/>
              <a:t>(Integer </a:t>
            </a:r>
            <a:r>
              <a:rPr lang="en-IN" dirty="0" err="1"/>
              <a:t>loanId</a:t>
            </a:r>
            <a:r>
              <a:rPr lang="en-IN" dirty="0"/>
              <a:t>) throws </a:t>
            </a:r>
            <a:r>
              <a:rPr lang="en-IN" dirty="0" err="1"/>
              <a:t>hndBankException</a:t>
            </a:r>
            <a:r>
              <a:rPr lang="en-IN" dirty="0"/>
              <a:t> {</a:t>
            </a:r>
          </a:p>
          <a:p>
            <a:r>
              <a:rPr lang="en-IN" dirty="0"/>
              <a:t>		Optional&lt;Loan&gt; optional = </a:t>
            </a:r>
            <a:r>
              <a:rPr lang="en-IN" dirty="0" err="1"/>
              <a:t>loanRepository.findById</a:t>
            </a:r>
            <a:r>
              <a:rPr lang="en-IN" dirty="0"/>
              <a:t>(</a:t>
            </a:r>
            <a:r>
              <a:rPr lang="en-IN" dirty="0" err="1"/>
              <a:t>loanId</a:t>
            </a:r>
            <a:r>
              <a:rPr lang="en-IN" dirty="0"/>
              <a:t>);</a:t>
            </a:r>
          </a:p>
          <a:p>
            <a:r>
              <a:rPr lang="en-IN" dirty="0"/>
              <a:t>		Loan </a:t>
            </a:r>
            <a:r>
              <a:rPr lang="en-IN" dirty="0" err="1"/>
              <a:t>loan</a:t>
            </a:r>
            <a:r>
              <a:rPr lang="en-IN" dirty="0"/>
              <a:t> = </a:t>
            </a:r>
            <a:r>
              <a:rPr lang="en-IN" dirty="0" err="1"/>
              <a:t>optional.orElseThrow</a:t>
            </a:r>
            <a:r>
              <a:rPr lang="en-IN" dirty="0"/>
              <a:t>(()-&gt;new </a:t>
            </a:r>
            <a:r>
              <a:rPr lang="en-IN" dirty="0" err="1"/>
              <a:t>hndBankException</a:t>
            </a:r>
            <a:r>
              <a:rPr lang="en-IN" dirty="0"/>
              <a:t>("</a:t>
            </a:r>
            <a:r>
              <a:rPr lang="en-IN" dirty="0" err="1"/>
              <a:t>Service.LOAN_UNAVAILABLE</a:t>
            </a:r>
            <a:r>
              <a:rPr lang="en-IN" dirty="0"/>
              <a:t>"));</a:t>
            </a:r>
          </a:p>
          <a:p>
            <a:r>
              <a:rPr lang="en-IN" dirty="0"/>
              <a:t>		</a:t>
            </a:r>
            <a:r>
              <a:rPr lang="en-IN" dirty="0" err="1"/>
              <a:t>LoanDTO</a:t>
            </a:r>
            <a:r>
              <a:rPr lang="en-IN" dirty="0"/>
              <a:t> </a:t>
            </a:r>
            <a:r>
              <a:rPr lang="en-IN" dirty="0" err="1"/>
              <a:t>loanDTO</a:t>
            </a:r>
            <a:r>
              <a:rPr lang="en-IN" dirty="0"/>
              <a:t> = new </a:t>
            </a:r>
            <a:r>
              <a:rPr lang="en-IN" dirty="0" err="1"/>
              <a:t>LoanDTO</a:t>
            </a:r>
            <a:r>
              <a:rPr lang="en-IN" dirty="0"/>
              <a:t>();</a:t>
            </a:r>
          </a:p>
          <a:p>
            <a:r>
              <a:rPr lang="en-IN" dirty="0"/>
              <a:t>		</a:t>
            </a:r>
            <a:r>
              <a:rPr lang="en-IN" dirty="0" err="1"/>
              <a:t>loanDTO.setAmount</a:t>
            </a:r>
            <a:r>
              <a:rPr lang="en-IN" dirty="0"/>
              <a:t>(</a:t>
            </a:r>
            <a:r>
              <a:rPr lang="en-IN" dirty="0" err="1"/>
              <a:t>loan.getAmount</a:t>
            </a:r>
            <a:r>
              <a:rPr lang="en-IN" dirty="0"/>
              <a:t>());</a:t>
            </a:r>
          </a:p>
          <a:p>
            <a:r>
              <a:rPr lang="en-IN" dirty="0"/>
              <a:t>		</a:t>
            </a:r>
            <a:r>
              <a:rPr lang="en-IN" dirty="0" err="1"/>
              <a:t>loanDTO.setLoanId</a:t>
            </a:r>
            <a:r>
              <a:rPr lang="en-IN" dirty="0"/>
              <a:t>(</a:t>
            </a:r>
            <a:r>
              <a:rPr lang="en-IN" dirty="0" err="1"/>
              <a:t>loan.getLoanId</a:t>
            </a:r>
            <a:r>
              <a:rPr lang="en-IN" dirty="0"/>
              <a:t>());</a:t>
            </a:r>
          </a:p>
          <a:p>
            <a:r>
              <a:rPr lang="en-IN" dirty="0"/>
              <a:t>		</a:t>
            </a:r>
            <a:r>
              <a:rPr lang="en-IN" dirty="0" err="1"/>
              <a:t>loanDTO.setLoanIssueDate</a:t>
            </a:r>
            <a:r>
              <a:rPr lang="en-IN" dirty="0"/>
              <a:t>(</a:t>
            </a:r>
            <a:r>
              <a:rPr lang="en-IN" dirty="0" err="1"/>
              <a:t>loan.getIssueDate</a:t>
            </a:r>
            <a:r>
              <a:rPr lang="en-IN" dirty="0"/>
              <a:t>());</a:t>
            </a:r>
          </a:p>
          <a:p>
            <a:r>
              <a:rPr lang="en-IN" dirty="0"/>
              <a:t>		</a:t>
            </a:r>
            <a:r>
              <a:rPr lang="en-IN" dirty="0" err="1"/>
              <a:t>loanDTO.setStatus</a:t>
            </a:r>
            <a:r>
              <a:rPr lang="en-IN" dirty="0"/>
              <a:t>(</a:t>
            </a:r>
            <a:r>
              <a:rPr lang="en-IN" dirty="0" err="1"/>
              <a:t>loan.getStatus</a:t>
            </a:r>
            <a:r>
              <a:rPr lang="en-IN" dirty="0"/>
              <a:t>());</a:t>
            </a:r>
          </a:p>
          <a:p>
            <a:r>
              <a:rPr lang="en-IN" dirty="0"/>
              <a:t>		Customer </a:t>
            </a:r>
            <a:r>
              <a:rPr lang="en-IN" dirty="0" err="1"/>
              <a:t>customer</a:t>
            </a:r>
            <a:r>
              <a:rPr lang="en-IN" dirty="0"/>
              <a:t> = </a:t>
            </a:r>
            <a:r>
              <a:rPr lang="en-IN" dirty="0" err="1"/>
              <a:t>loan.getCustomer</a:t>
            </a:r>
            <a:r>
              <a:rPr lang="en-IN" dirty="0"/>
              <a:t>();</a:t>
            </a:r>
          </a:p>
          <a:p>
            <a:r>
              <a:rPr lang="en-IN" dirty="0"/>
              <a:t>		if (customer != null)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loanDTO.setCustomer</a:t>
            </a:r>
            <a:r>
              <a:rPr lang="en-IN" dirty="0"/>
              <a:t>(</a:t>
            </a:r>
            <a:r>
              <a:rPr lang="en-IN" dirty="0" err="1"/>
              <a:t>customerDTO</a:t>
            </a:r>
            <a:r>
              <a:rPr lang="en-IN" dirty="0"/>
              <a:t>);</a:t>
            </a:r>
          </a:p>
          <a:p>
            <a:r>
              <a:rPr lang="en-IN" dirty="0"/>
              <a:t>		}</a:t>
            </a:r>
          </a:p>
          <a:p>
            <a:r>
              <a:rPr lang="en-IN" dirty="0"/>
              <a:t>	</a:t>
            </a:r>
          </a:p>
          <a:p>
            <a:r>
              <a:rPr lang="en-IN" dirty="0"/>
              <a:t>		return </a:t>
            </a:r>
            <a:r>
              <a:rPr lang="en-IN" dirty="0" err="1"/>
              <a:t>loanDTO</a:t>
            </a:r>
            <a:r>
              <a:rPr lang="en-IN" dirty="0"/>
              <a:t>;</a:t>
            </a:r>
          </a:p>
          <a:p>
            <a:r>
              <a:rPr lang="en-IN" dirty="0"/>
              <a:t>	}</a:t>
            </a:r>
          </a:p>
          <a:p>
            <a:r>
              <a:rPr lang="en-IN" dirty="0"/>
              <a:t>	</a:t>
            </a:r>
          </a:p>
        </p:txBody>
      </p:sp>
    </p:spTree>
    <p:extLst>
      <p:ext uri="{BB962C8B-B14F-4D97-AF65-F5344CB8AC3E}">
        <p14:creationId xmlns:p14="http://schemas.microsoft.com/office/powerpoint/2010/main" val="4010252631"/>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5F2C0C-D083-A813-8747-085427E8927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F3E210D-26CC-3C26-C130-55F4810166F6}"/>
              </a:ext>
            </a:extLst>
          </p:cNvPr>
          <p:cNvSpPr>
            <a:spLocks noGrp="1"/>
          </p:cNvSpPr>
          <p:nvPr>
            <p:ph type="sldNum" sz="quarter" idx="12"/>
          </p:nvPr>
        </p:nvSpPr>
        <p:spPr/>
        <p:txBody>
          <a:bodyPr/>
          <a:lstStyle/>
          <a:p>
            <a:fld id="{4A777409-9C5A-4B07-8E32-19F22F7D558C}" type="slidenum">
              <a:rPr lang="en-IN" smtClean="0"/>
              <a:t>406</a:t>
            </a:fld>
            <a:endParaRPr lang="en-IN" dirty="0"/>
          </a:p>
        </p:txBody>
      </p:sp>
      <p:sp>
        <p:nvSpPr>
          <p:cNvPr id="5" name="TextBox 4">
            <a:extLst>
              <a:ext uri="{FF2B5EF4-FFF2-40B4-BE49-F238E27FC236}">
                <a16:creationId xmlns:a16="http://schemas.microsoft.com/office/drawing/2014/main" id="{15670393-6EAC-0B78-0D3D-8CADB5572A90}"/>
              </a:ext>
            </a:extLst>
          </p:cNvPr>
          <p:cNvSpPr txBox="1"/>
          <p:nvPr/>
        </p:nvSpPr>
        <p:spPr>
          <a:xfrm>
            <a:off x="207390" y="852416"/>
            <a:ext cx="12151150" cy="5909310"/>
          </a:xfrm>
          <a:prstGeom prst="rect">
            <a:avLst/>
          </a:prstGeom>
          <a:noFill/>
        </p:spPr>
        <p:txBody>
          <a:bodyPr wrap="square">
            <a:spAutoFit/>
          </a:bodyPr>
          <a:lstStyle/>
          <a:p>
            <a:r>
              <a:rPr lang="en-IN" dirty="0"/>
              <a:t>@Override</a:t>
            </a:r>
          </a:p>
          <a:p>
            <a:r>
              <a:rPr lang="en-IN" dirty="0"/>
              <a:t>	public Integer </a:t>
            </a:r>
            <a:r>
              <a:rPr lang="en-IN" dirty="0" err="1"/>
              <a:t>addLoanAndCustomer</a:t>
            </a:r>
            <a:r>
              <a:rPr lang="en-IN" dirty="0"/>
              <a:t>(</a:t>
            </a:r>
            <a:r>
              <a:rPr lang="en-IN" dirty="0" err="1"/>
              <a:t>LoanDTO</a:t>
            </a:r>
            <a:r>
              <a:rPr lang="en-IN" dirty="0"/>
              <a:t> </a:t>
            </a:r>
            <a:r>
              <a:rPr lang="en-IN" dirty="0" err="1"/>
              <a:t>loanDTO</a:t>
            </a:r>
            <a:r>
              <a:rPr lang="en-IN" dirty="0"/>
              <a:t>) throws </a:t>
            </a:r>
            <a:r>
              <a:rPr lang="en-IN" dirty="0" err="1"/>
              <a:t>hndBankException</a:t>
            </a:r>
            <a:r>
              <a:rPr lang="en-IN" dirty="0"/>
              <a:t> {</a:t>
            </a:r>
          </a:p>
          <a:p>
            <a:r>
              <a:rPr lang="en-IN" dirty="0"/>
              <a:t>		Loan </a:t>
            </a:r>
            <a:r>
              <a:rPr lang="en-IN" dirty="0" err="1"/>
              <a:t>loan</a:t>
            </a:r>
            <a:r>
              <a:rPr lang="en-IN" dirty="0"/>
              <a:t> = new Loan();</a:t>
            </a:r>
          </a:p>
          <a:p>
            <a:r>
              <a:rPr lang="en-IN" dirty="0"/>
              <a:t>		</a:t>
            </a:r>
            <a:r>
              <a:rPr lang="en-IN" dirty="0" err="1"/>
              <a:t>loan.setAmount</a:t>
            </a:r>
            <a:r>
              <a:rPr lang="en-IN" dirty="0"/>
              <a:t>(</a:t>
            </a:r>
            <a:r>
              <a:rPr lang="en-IN" dirty="0" err="1"/>
              <a:t>loanDTO.getAmount</a:t>
            </a:r>
            <a:r>
              <a:rPr lang="en-IN" dirty="0"/>
              <a:t>());</a:t>
            </a:r>
          </a:p>
          <a:p>
            <a:r>
              <a:rPr lang="en-IN" dirty="0"/>
              <a:t>		</a:t>
            </a:r>
            <a:r>
              <a:rPr lang="en-IN" dirty="0" err="1"/>
              <a:t>loan.setIssueDate</a:t>
            </a:r>
            <a:r>
              <a:rPr lang="en-IN" dirty="0"/>
              <a:t>(</a:t>
            </a:r>
            <a:r>
              <a:rPr lang="en-IN" dirty="0" err="1"/>
              <a:t>loanDTO.getLoanIssueDate</a:t>
            </a:r>
            <a:r>
              <a:rPr lang="en-IN" dirty="0"/>
              <a:t>());</a:t>
            </a:r>
          </a:p>
          <a:p>
            <a:r>
              <a:rPr lang="en-IN" dirty="0"/>
              <a:t>		</a:t>
            </a:r>
            <a:r>
              <a:rPr lang="en-IN" dirty="0" err="1"/>
              <a:t>loan.setStatus</a:t>
            </a:r>
            <a:r>
              <a:rPr lang="en-IN" dirty="0"/>
              <a:t>("open");</a:t>
            </a:r>
          </a:p>
          <a:p>
            <a:r>
              <a:rPr lang="en-IN" dirty="0"/>
              <a:t>		</a:t>
            </a:r>
            <a:r>
              <a:rPr lang="en-IN" dirty="0" err="1"/>
              <a:t>CustomerDTO</a:t>
            </a:r>
            <a:r>
              <a:rPr lang="en-IN" dirty="0"/>
              <a:t> </a:t>
            </a:r>
            <a:r>
              <a:rPr lang="en-IN" dirty="0" err="1"/>
              <a:t>customerDTO</a:t>
            </a:r>
            <a:r>
              <a:rPr lang="en-IN" dirty="0"/>
              <a:t> = </a:t>
            </a:r>
            <a:r>
              <a:rPr lang="en-IN" dirty="0" err="1"/>
              <a:t>loanDTO.getCustomer</a:t>
            </a:r>
            <a:r>
              <a:rPr lang="en-IN" dirty="0"/>
              <a:t>();</a:t>
            </a:r>
          </a:p>
          <a:p>
            <a:r>
              <a:rPr lang="en-IN" dirty="0"/>
              <a:t>		Customer </a:t>
            </a:r>
            <a:r>
              <a:rPr lang="en-IN" dirty="0" err="1"/>
              <a:t>customer</a:t>
            </a:r>
            <a:r>
              <a:rPr lang="en-IN" dirty="0"/>
              <a:t> = 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loan.setCustomer</a:t>
            </a:r>
            <a:r>
              <a:rPr lang="en-IN" dirty="0"/>
              <a:t>(customer);</a:t>
            </a:r>
          </a:p>
          <a:p>
            <a:r>
              <a:rPr lang="en-IN" dirty="0"/>
              <a:t>		</a:t>
            </a:r>
            <a:r>
              <a:rPr lang="en-IN" dirty="0" err="1"/>
              <a:t>loanRepository.save</a:t>
            </a:r>
            <a:r>
              <a:rPr lang="en-IN" dirty="0"/>
              <a:t>(loan);</a:t>
            </a:r>
          </a:p>
          <a:p>
            <a:r>
              <a:rPr lang="en-IN" dirty="0"/>
              <a:t>		return </a:t>
            </a:r>
            <a:r>
              <a:rPr lang="en-IN" dirty="0" err="1"/>
              <a:t>loan.getLoanId</a:t>
            </a:r>
            <a:r>
              <a:rPr lang="en-IN" dirty="0"/>
              <a:t>();</a:t>
            </a:r>
          </a:p>
          <a:p>
            <a:r>
              <a:rPr lang="en-IN" dirty="0"/>
              <a:t>	}</a:t>
            </a:r>
          </a:p>
          <a:p>
            <a:r>
              <a:rPr lang="en-IN" dirty="0"/>
              <a:t>	</a:t>
            </a:r>
          </a:p>
          <a:p>
            <a:r>
              <a:rPr lang="en-IN" dirty="0"/>
              <a:t>	@Override</a:t>
            </a:r>
          </a:p>
          <a:p>
            <a:r>
              <a:rPr lang="en-IN" dirty="0"/>
              <a:t>	public Integer </a:t>
            </a:r>
            <a:r>
              <a:rPr lang="en-IN" dirty="0" err="1"/>
              <a:t>sanctionLoanToExistingCustomer</a:t>
            </a:r>
            <a:r>
              <a:rPr lang="en-IN" dirty="0"/>
              <a:t>(Integer </a:t>
            </a:r>
            <a:r>
              <a:rPr lang="en-IN" dirty="0" err="1"/>
              <a:t>customerId</a:t>
            </a:r>
            <a:r>
              <a:rPr lang="en-IN" dirty="0"/>
              <a:t>, </a:t>
            </a:r>
            <a:r>
              <a:rPr lang="en-IN" dirty="0" err="1"/>
              <a:t>LoanDTO</a:t>
            </a:r>
            <a:r>
              <a:rPr lang="en-IN" dirty="0"/>
              <a:t> </a:t>
            </a:r>
            <a:r>
              <a:rPr lang="en-IN" dirty="0" err="1"/>
              <a:t>loanDTO</a:t>
            </a:r>
            <a:r>
              <a:rPr lang="en-IN" dirty="0"/>
              <a:t>) throws </a:t>
            </a:r>
            <a:r>
              <a:rPr lang="en-IN" dirty="0" err="1"/>
              <a:t>hndBankException</a:t>
            </a:r>
            <a:r>
              <a:rPr lang="en-IN" dirty="0"/>
              <a:t> {</a:t>
            </a:r>
          </a:p>
          <a:p>
            <a:r>
              <a:rPr lang="en-IN" dirty="0"/>
              <a:t>		</a:t>
            </a:r>
          </a:p>
          <a:p>
            <a:r>
              <a:rPr lang="en-IN" dirty="0"/>
              <a:t>		</a:t>
            </a:r>
          </a:p>
        </p:txBody>
      </p:sp>
    </p:spTree>
    <p:extLst>
      <p:ext uri="{BB962C8B-B14F-4D97-AF65-F5344CB8AC3E}">
        <p14:creationId xmlns:p14="http://schemas.microsoft.com/office/powerpoint/2010/main" val="948234373"/>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800AC0-3B04-A396-E5F8-36C81E6F1B5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CA6F145-13AB-FC17-3946-A2119F493807}"/>
              </a:ext>
            </a:extLst>
          </p:cNvPr>
          <p:cNvSpPr>
            <a:spLocks noGrp="1"/>
          </p:cNvSpPr>
          <p:nvPr>
            <p:ph type="sldNum" sz="quarter" idx="12"/>
          </p:nvPr>
        </p:nvSpPr>
        <p:spPr/>
        <p:txBody>
          <a:bodyPr/>
          <a:lstStyle/>
          <a:p>
            <a:fld id="{4A777409-9C5A-4B07-8E32-19F22F7D558C}" type="slidenum">
              <a:rPr lang="en-IN" smtClean="0"/>
              <a:t>407</a:t>
            </a:fld>
            <a:endParaRPr lang="en-IN" dirty="0"/>
          </a:p>
        </p:txBody>
      </p:sp>
      <p:sp>
        <p:nvSpPr>
          <p:cNvPr id="5" name="TextBox 4">
            <a:extLst>
              <a:ext uri="{FF2B5EF4-FFF2-40B4-BE49-F238E27FC236}">
                <a16:creationId xmlns:a16="http://schemas.microsoft.com/office/drawing/2014/main" id="{A07320F6-23E4-2245-4717-ED781A33EBFD}"/>
              </a:ext>
            </a:extLst>
          </p:cNvPr>
          <p:cNvSpPr txBox="1"/>
          <p:nvPr/>
        </p:nvSpPr>
        <p:spPr>
          <a:xfrm>
            <a:off x="103694" y="856703"/>
            <a:ext cx="11764652" cy="5478423"/>
          </a:xfrm>
          <a:prstGeom prst="rect">
            <a:avLst/>
          </a:prstGeom>
          <a:noFill/>
        </p:spPr>
        <p:txBody>
          <a:bodyPr wrap="square">
            <a:spAutoFit/>
          </a:bodyPr>
          <a:lstStyle/>
          <a:p>
            <a:r>
              <a:rPr lang="en-IN" sz="1400" dirty="0"/>
              <a:t>Loan </a:t>
            </a:r>
            <a:r>
              <a:rPr lang="en-IN" sz="1400" dirty="0" err="1"/>
              <a:t>loan</a:t>
            </a:r>
            <a:r>
              <a:rPr lang="en-IN" sz="1400" dirty="0"/>
              <a:t> = new Loan();</a:t>
            </a:r>
          </a:p>
          <a:p>
            <a:r>
              <a:rPr lang="en-IN" sz="1400" dirty="0"/>
              <a:t>		</a:t>
            </a:r>
            <a:r>
              <a:rPr lang="en-IN" sz="1400" dirty="0" err="1"/>
              <a:t>loan.setAmount</a:t>
            </a:r>
            <a:r>
              <a:rPr lang="en-IN" sz="1400" dirty="0"/>
              <a:t>(</a:t>
            </a:r>
            <a:r>
              <a:rPr lang="en-IN" sz="1400" dirty="0" err="1"/>
              <a:t>loanDTO.getAmount</a:t>
            </a:r>
            <a:r>
              <a:rPr lang="en-IN" sz="1400" dirty="0"/>
              <a:t>());</a:t>
            </a:r>
          </a:p>
          <a:p>
            <a:r>
              <a:rPr lang="en-IN" sz="1400" dirty="0"/>
              <a:t>		</a:t>
            </a:r>
            <a:r>
              <a:rPr lang="en-IN" sz="1400" dirty="0" err="1"/>
              <a:t>loan.setIssueDate</a:t>
            </a:r>
            <a:r>
              <a:rPr lang="en-IN" sz="1400" dirty="0"/>
              <a:t>(</a:t>
            </a:r>
            <a:r>
              <a:rPr lang="en-IN" sz="1400" dirty="0" err="1"/>
              <a:t>loanDTO.getLoanIssueDate</a:t>
            </a:r>
            <a:r>
              <a:rPr lang="en-IN" sz="1400" dirty="0"/>
              <a:t>());</a:t>
            </a:r>
          </a:p>
          <a:p>
            <a:r>
              <a:rPr lang="en-IN" sz="1400" dirty="0"/>
              <a:t>		</a:t>
            </a:r>
            <a:r>
              <a:rPr lang="en-IN" sz="1400" dirty="0" err="1"/>
              <a:t>loan.setStatus</a:t>
            </a:r>
            <a:r>
              <a:rPr lang="en-IN" sz="1400" dirty="0"/>
              <a:t>(</a:t>
            </a:r>
            <a:r>
              <a:rPr lang="en-IN" sz="1400" dirty="0" err="1"/>
              <a:t>loanDTO.getStatus</a:t>
            </a:r>
            <a:r>
              <a:rPr lang="en-IN" sz="1400" dirty="0"/>
              <a:t>());</a:t>
            </a:r>
          </a:p>
          <a:p>
            <a:r>
              <a:rPr lang="en-IN" sz="1400" dirty="0"/>
              <a:t>		Optional&lt;Customer&gt; optional = </a:t>
            </a:r>
            <a:r>
              <a:rPr lang="en-IN" sz="1400" dirty="0" err="1"/>
              <a:t>customerRepository.findById</a:t>
            </a:r>
            <a:r>
              <a:rPr lang="en-IN" sz="1400" dirty="0"/>
              <a:t>(</a:t>
            </a:r>
            <a:r>
              <a:rPr lang="en-IN" sz="1400" dirty="0" err="1"/>
              <a:t>customerId</a:t>
            </a:r>
            <a:r>
              <a:rPr lang="en-IN" sz="1400" dirty="0"/>
              <a:t>);</a:t>
            </a:r>
          </a:p>
          <a:p>
            <a:r>
              <a:rPr lang="en-IN" sz="1400" dirty="0"/>
              <a:t>		Customer </a:t>
            </a:r>
            <a:r>
              <a:rPr lang="en-IN" sz="1400" dirty="0" err="1"/>
              <a:t>customer</a:t>
            </a:r>
            <a:r>
              <a:rPr lang="en-IN" sz="1400" dirty="0"/>
              <a:t> = </a:t>
            </a:r>
            <a:r>
              <a:rPr lang="en-IN" sz="1400" dirty="0" err="1"/>
              <a:t>optional.orElseThrow</a:t>
            </a:r>
            <a:r>
              <a:rPr lang="en-IN" sz="1400" dirty="0"/>
              <a:t>(()-&gt;new </a:t>
            </a:r>
            <a:r>
              <a:rPr lang="en-IN" sz="1400" dirty="0" err="1"/>
              <a:t>hndBankException</a:t>
            </a:r>
            <a:r>
              <a:rPr lang="en-IN" sz="1400" dirty="0"/>
              <a:t>("</a:t>
            </a:r>
            <a:r>
              <a:rPr lang="en-IN" sz="1400" dirty="0" err="1"/>
              <a:t>Service.CUSTOMER_UNAVAILABLE</a:t>
            </a:r>
            <a:r>
              <a:rPr lang="en-IN" sz="1400" dirty="0"/>
              <a:t>"));</a:t>
            </a:r>
          </a:p>
          <a:p>
            <a:r>
              <a:rPr lang="en-IN" sz="1400" dirty="0"/>
              <a:t>		</a:t>
            </a:r>
            <a:r>
              <a:rPr lang="en-IN" sz="1400" dirty="0" err="1"/>
              <a:t>loan.setCustomer</a:t>
            </a:r>
            <a:r>
              <a:rPr lang="en-IN" sz="1400" dirty="0"/>
              <a:t>(customer);</a:t>
            </a:r>
          </a:p>
          <a:p>
            <a:r>
              <a:rPr lang="en-IN" sz="1400" dirty="0"/>
              <a:t>		</a:t>
            </a:r>
            <a:r>
              <a:rPr lang="en-IN" sz="1400" dirty="0" err="1"/>
              <a:t>loanRepository.save</a:t>
            </a:r>
            <a:r>
              <a:rPr lang="en-IN" sz="1400" dirty="0"/>
              <a:t>(loan);</a:t>
            </a:r>
          </a:p>
          <a:p>
            <a:r>
              <a:rPr lang="en-IN" sz="1400" dirty="0"/>
              <a:t>		return </a:t>
            </a:r>
            <a:r>
              <a:rPr lang="en-IN" sz="1400" dirty="0" err="1"/>
              <a:t>loan.getLoanId</a:t>
            </a:r>
            <a:r>
              <a:rPr lang="en-IN" sz="1400" dirty="0"/>
              <a:t>();</a:t>
            </a:r>
          </a:p>
          <a:p>
            <a:r>
              <a:rPr lang="en-IN" sz="1400" dirty="0"/>
              <a:t>	}</a:t>
            </a:r>
          </a:p>
          <a:p>
            <a:r>
              <a:rPr lang="en-IN" sz="1400" dirty="0"/>
              <a:t>	</a:t>
            </a:r>
          </a:p>
          <a:p>
            <a:r>
              <a:rPr lang="en-IN" sz="1400" dirty="0"/>
              <a:t>	@Override</a:t>
            </a:r>
          </a:p>
          <a:p>
            <a:r>
              <a:rPr lang="en-IN" sz="1400" dirty="0"/>
              <a:t>	public void </a:t>
            </a:r>
            <a:r>
              <a:rPr lang="en-IN" sz="1400" dirty="0" err="1"/>
              <a:t>closeLoan</a:t>
            </a:r>
            <a:r>
              <a:rPr lang="en-IN" sz="1400" dirty="0"/>
              <a:t>(Integer </a:t>
            </a:r>
            <a:r>
              <a:rPr lang="en-IN" sz="1400" dirty="0" err="1"/>
              <a:t>loanId</a:t>
            </a:r>
            <a:r>
              <a:rPr lang="en-IN" sz="1400" dirty="0"/>
              <a:t>) throws </a:t>
            </a:r>
            <a:r>
              <a:rPr lang="en-IN" sz="1400" dirty="0" err="1"/>
              <a:t>hndBankException</a:t>
            </a:r>
            <a:r>
              <a:rPr lang="en-IN" sz="1400" dirty="0"/>
              <a:t> {</a:t>
            </a:r>
          </a:p>
          <a:p>
            <a:r>
              <a:rPr lang="en-IN" sz="1400" dirty="0"/>
              <a:t>		Optional&lt;Loan&gt; optional = </a:t>
            </a:r>
            <a:r>
              <a:rPr lang="en-IN" sz="1400" dirty="0" err="1"/>
              <a:t>loanRepository.findById</a:t>
            </a:r>
            <a:r>
              <a:rPr lang="en-IN" sz="1400" dirty="0"/>
              <a:t>(</a:t>
            </a:r>
            <a:r>
              <a:rPr lang="en-IN" sz="1400" dirty="0" err="1"/>
              <a:t>loanId</a:t>
            </a:r>
            <a:r>
              <a:rPr lang="en-IN" sz="1400" dirty="0"/>
              <a:t>);</a:t>
            </a:r>
          </a:p>
          <a:p>
            <a:r>
              <a:rPr lang="en-IN" sz="1400" dirty="0"/>
              <a:t>		Loan </a:t>
            </a:r>
            <a:r>
              <a:rPr lang="en-IN" sz="1400" dirty="0" err="1"/>
              <a:t>loan</a:t>
            </a:r>
            <a:r>
              <a:rPr lang="en-IN" sz="1400" dirty="0"/>
              <a:t> = </a:t>
            </a:r>
            <a:r>
              <a:rPr lang="en-IN" sz="1400" dirty="0" err="1"/>
              <a:t>optional.orElseThrow</a:t>
            </a:r>
            <a:r>
              <a:rPr lang="en-IN" sz="1400" dirty="0"/>
              <a:t>(()-&gt;new </a:t>
            </a:r>
            <a:r>
              <a:rPr lang="en-IN" sz="1400" dirty="0" err="1"/>
              <a:t>hndBankException</a:t>
            </a:r>
            <a:r>
              <a:rPr lang="en-IN" sz="1400" dirty="0"/>
              <a:t>("</a:t>
            </a:r>
            <a:r>
              <a:rPr lang="en-IN" sz="1400" dirty="0" err="1"/>
              <a:t>Service.LOAN_UNAVAILABLE</a:t>
            </a:r>
            <a:r>
              <a:rPr lang="en-IN" sz="1400" dirty="0"/>
              <a:t>"));</a:t>
            </a:r>
          </a:p>
          <a:p>
            <a:r>
              <a:rPr lang="en-IN" sz="1400" dirty="0"/>
              <a:t>		</a:t>
            </a:r>
            <a:r>
              <a:rPr lang="en-IN" sz="1400" dirty="0" err="1"/>
              <a:t>loan.setStatus</a:t>
            </a:r>
            <a:r>
              <a:rPr lang="en-IN" sz="1400" dirty="0"/>
              <a:t>("Closed");</a:t>
            </a:r>
          </a:p>
          <a:p>
            <a:r>
              <a:rPr lang="en-IN" sz="1400" dirty="0"/>
              <a:t>	}</a:t>
            </a:r>
          </a:p>
          <a:p>
            <a:r>
              <a:rPr lang="en-IN" sz="1400" dirty="0"/>
              <a:t>	</a:t>
            </a:r>
          </a:p>
          <a:p>
            <a:r>
              <a:rPr lang="en-IN" sz="1400" dirty="0"/>
              <a:t>	public void </a:t>
            </a:r>
            <a:r>
              <a:rPr lang="en-IN" sz="1400" dirty="0" err="1"/>
              <a:t>deleteLoan</a:t>
            </a:r>
            <a:r>
              <a:rPr lang="en-IN" sz="1400" dirty="0"/>
              <a:t>(Integer </a:t>
            </a:r>
            <a:r>
              <a:rPr lang="en-IN" sz="1400" dirty="0" err="1"/>
              <a:t>loanId</a:t>
            </a:r>
            <a:r>
              <a:rPr lang="en-IN" sz="1400" dirty="0"/>
              <a:t>) throws </a:t>
            </a:r>
            <a:r>
              <a:rPr lang="en-IN" sz="1400" dirty="0" err="1"/>
              <a:t>hndBankException</a:t>
            </a:r>
            <a:r>
              <a:rPr lang="en-IN" sz="1400" dirty="0"/>
              <a:t>{</a:t>
            </a:r>
          </a:p>
          <a:p>
            <a:r>
              <a:rPr lang="en-IN" sz="1400" dirty="0"/>
              <a:t>		Optional&lt;Loan&gt; optional = </a:t>
            </a:r>
            <a:r>
              <a:rPr lang="en-IN" sz="1400" dirty="0" err="1"/>
              <a:t>loanRepository.findById</a:t>
            </a:r>
            <a:r>
              <a:rPr lang="en-IN" sz="1400" dirty="0"/>
              <a:t>(</a:t>
            </a:r>
            <a:r>
              <a:rPr lang="en-IN" sz="1400" dirty="0" err="1"/>
              <a:t>loanId</a:t>
            </a:r>
            <a:r>
              <a:rPr lang="en-IN" sz="1400" dirty="0"/>
              <a:t>);</a:t>
            </a:r>
          </a:p>
          <a:p>
            <a:r>
              <a:rPr lang="en-IN" sz="1400" dirty="0"/>
              <a:t>		Loan </a:t>
            </a:r>
            <a:r>
              <a:rPr lang="en-IN" sz="1400" dirty="0" err="1"/>
              <a:t>loan</a:t>
            </a:r>
            <a:r>
              <a:rPr lang="en-IN" sz="1400" dirty="0"/>
              <a:t> = </a:t>
            </a:r>
            <a:r>
              <a:rPr lang="en-IN" sz="1400" dirty="0" err="1"/>
              <a:t>optional.orElseThrow</a:t>
            </a:r>
            <a:r>
              <a:rPr lang="en-IN" sz="1400" dirty="0"/>
              <a:t>(()-&gt;new </a:t>
            </a:r>
            <a:r>
              <a:rPr lang="en-IN" sz="1400" dirty="0" err="1"/>
              <a:t>hndBankException</a:t>
            </a:r>
            <a:r>
              <a:rPr lang="en-IN" sz="1400" dirty="0"/>
              <a:t>("</a:t>
            </a:r>
            <a:r>
              <a:rPr lang="en-IN" sz="1400" dirty="0" err="1"/>
              <a:t>Service.LOAN_UNAVAILABLE</a:t>
            </a:r>
            <a:r>
              <a:rPr lang="en-IN" sz="1400" dirty="0"/>
              <a:t>"));</a:t>
            </a:r>
          </a:p>
          <a:p>
            <a:r>
              <a:rPr lang="en-IN" sz="1400" dirty="0"/>
              <a:t>		</a:t>
            </a:r>
            <a:r>
              <a:rPr lang="en-IN" sz="1400" dirty="0" err="1"/>
              <a:t>loan.setCustomer</a:t>
            </a:r>
            <a:r>
              <a:rPr lang="en-IN" sz="1400" dirty="0"/>
              <a:t>(null);</a:t>
            </a:r>
          </a:p>
          <a:p>
            <a:r>
              <a:rPr lang="en-IN" sz="1400" dirty="0"/>
              <a:t>		</a:t>
            </a:r>
            <a:r>
              <a:rPr lang="en-IN" sz="1400" dirty="0" err="1"/>
              <a:t>loanRepository.delete</a:t>
            </a:r>
            <a:r>
              <a:rPr lang="en-IN" sz="1400" dirty="0"/>
              <a:t>(loan);</a:t>
            </a:r>
          </a:p>
          <a:p>
            <a:r>
              <a:rPr lang="en-IN" sz="1400" dirty="0"/>
              <a:t>	}</a:t>
            </a:r>
          </a:p>
          <a:p>
            <a:r>
              <a:rPr lang="en-IN" sz="1400" dirty="0"/>
              <a:t>}</a:t>
            </a:r>
          </a:p>
        </p:txBody>
      </p:sp>
    </p:spTree>
    <p:extLst>
      <p:ext uri="{BB962C8B-B14F-4D97-AF65-F5344CB8AC3E}">
        <p14:creationId xmlns:p14="http://schemas.microsoft.com/office/powerpoint/2010/main" val="654370919"/>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21555-49E5-0F74-F280-96030A4AD7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638D815-FAE5-9015-8F38-97CA828F1828}"/>
              </a:ext>
            </a:extLst>
          </p:cNvPr>
          <p:cNvSpPr>
            <a:spLocks noGrp="1"/>
          </p:cNvSpPr>
          <p:nvPr>
            <p:ph type="sldNum" sz="quarter" idx="12"/>
          </p:nvPr>
        </p:nvSpPr>
        <p:spPr/>
        <p:txBody>
          <a:bodyPr/>
          <a:lstStyle/>
          <a:p>
            <a:fld id="{4A777409-9C5A-4B07-8E32-19F22F7D558C}" type="slidenum">
              <a:rPr lang="en-IN" smtClean="0"/>
              <a:t>408</a:t>
            </a:fld>
            <a:endParaRPr lang="en-IN" dirty="0"/>
          </a:p>
        </p:txBody>
      </p:sp>
      <p:sp>
        <p:nvSpPr>
          <p:cNvPr id="5" name="TextBox 4">
            <a:extLst>
              <a:ext uri="{FF2B5EF4-FFF2-40B4-BE49-F238E27FC236}">
                <a16:creationId xmlns:a16="http://schemas.microsoft.com/office/drawing/2014/main" id="{3375EFEB-C5FB-4754-56AA-057035FC8AB5}"/>
              </a:ext>
            </a:extLst>
          </p:cNvPr>
          <p:cNvSpPr txBox="1"/>
          <p:nvPr/>
        </p:nvSpPr>
        <p:spPr>
          <a:xfrm>
            <a:off x="989028" y="600661"/>
            <a:ext cx="10285429" cy="400110"/>
          </a:xfrm>
          <a:prstGeom prst="rect">
            <a:avLst/>
          </a:prstGeom>
          <a:noFill/>
        </p:spPr>
        <p:txBody>
          <a:bodyPr wrap="square">
            <a:spAutoFit/>
          </a:bodyPr>
          <a:lstStyle/>
          <a:p>
            <a:r>
              <a:rPr lang="en-US" sz="2000" b="1" dirty="0">
                <a:solidFill>
                  <a:schemeClr val="tx1">
                    <a:lumMod val="65000"/>
                    <a:lumOff val="35000"/>
                  </a:schemeClr>
                </a:solidFill>
              </a:rPr>
              <a:t>Step 34: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8747B01-1AF4-C20A-2BAD-54E6DD82C1EE}"/>
              </a:ext>
            </a:extLst>
          </p:cNvPr>
          <p:cNvSpPr txBox="1"/>
          <p:nvPr/>
        </p:nvSpPr>
        <p:spPr>
          <a:xfrm>
            <a:off x="169769" y="1262017"/>
            <a:ext cx="10704136" cy="369332"/>
          </a:xfrm>
          <a:prstGeom prst="rect">
            <a:avLst/>
          </a:prstGeom>
          <a:noFill/>
        </p:spPr>
        <p:txBody>
          <a:bodyPr wrap="square">
            <a:spAutoFit/>
          </a:bodyPr>
          <a:lstStyle/>
          <a:p>
            <a:r>
              <a:rPr lang="en-IN" dirty="0" err="1"/>
              <a:t>UserInterface.LOAN_DELETE_SUCCESS</a:t>
            </a:r>
            <a:r>
              <a:rPr lang="en-IN" dirty="0"/>
              <a:t>=Loan deleted successfully.</a:t>
            </a:r>
          </a:p>
        </p:txBody>
      </p:sp>
      <p:sp>
        <p:nvSpPr>
          <p:cNvPr id="9" name="TextBox 8">
            <a:extLst>
              <a:ext uri="{FF2B5EF4-FFF2-40B4-BE49-F238E27FC236}">
                <a16:creationId xmlns:a16="http://schemas.microsoft.com/office/drawing/2014/main" id="{8176A5FA-540B-92B9-F7BD-38D17AA74DA8}"/>
              </a:ext>
            </a:extLst>
          </p:cNvPr>
          <p:cNvSpPr txBox="1"/>
          <p:nvPr/>
        </p:nvSpPr>
        <p:spPr>
          <a:xfrm>
            <a:off x="945822" y="1780382"/>
            <a:ext cx="6099142" cy="400110"/>
          </a:xfrm>
          <a:prstGeom prst="rect">
            <a:avLst/>
          </a:prstGeom>
          <a:noFill/>
        </p:spPr>
        <p:txBody>
          <a:bodyPr wrap="square">
            <a:spAutoFit/>
          </a:bodyPr>
          <a:lstStyle/>
          <a:p>
            <a:r>
              <a:rPr lang="en-IN" sz="2000" dirty="0">
                <a:solidFill>
                  <a:schemeClr val="tx1">
                    <a:lumMod val="65000"/>
                    <a:lumOff val="35000"/>
                  </a:schemeClr>
                </a:solidFill>
              </a:rPr>
              <a:t>Step 35: Modify the application class as follows:</a:t>
            </a:r>
          </a:p>
        </p:txBody>
      </p:sp>
      <p:sp>
        <p:nvSpPr>
          <p:cNvPr id="11" name="TextBox 10">
            <a:extLst>
              <a:ext uri="{FF2B5EF4-FFF2-40B4-BE49-F238E27FC236}">
                <a16:creationId xmlns:a16="http://schemas.microsoft.com/office/drawing/2014/main" id="{123B2388-F381-D37E-76E7-78585AEBC44E}"/>
              </a:ext>
            </a:extLst>
          </p:cNvPr>
          <p:cNvSpPr txBox="1"/>
          <p:nvPr/>
        </p:nvSpPr>
        <p:spPr>
          <a:xfrm>
            <a:off x="375502" y="2261927"/>
            <a:ext cx="12146437" cy="4524315"/>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com.hnd.dto.CustomerDTO</a:t>
            </a:r>
            <a:r>
              <a:rPr lang="en-IN" dirty="0"/>
              <a:t>;</a:t>
            </a:r>
          </a:p>
          <a:p>
            <a:r>
              <a:rPr lang="en-IN" dirty="0"/>
              <a:t>import </a:t>
            </a:r>
            <a:r>
              <a:rPr lang="en-IN" dirty="0" err="1"/>
              <a:t>com.hnd.dto.LoanDTO</a:t>
            </a:r>
            <a:r>
              <a:rPr lang="en-IN" dirty="0"/>
              <a:t>;</a:t>
            </a:r>
          </a:p>
          <a:p>
            <a:r>
              <a:rPr lang="en-IN" dirty="0"/>
              <a:t>import </a:t>
            </a:r>
            <a:r>
              <a:rPr lang="en-IN" dirty="0" err="1"/>
              <a:t>com.hnd.service.CustomerLoanService</a:t>
            </a:r>
            <a:r>
              <a:rPr lang="en-IN" dirty="0"/>
              <a:t>;</a:t>
            </a:r>
          </a:p>
          <a:p>
            <a:r>
              <a:rPr lang="en-IN" dirty="0"/>
              <a:t>@SpringBootApplication</a:t>
            </a:r>
          </a:p>
          <a:p>
            <a:r>
              <a:rPr lang="en-IN" dirty="0"/>
              <a:t>public class </a:t>
            </a:r>
            <a:r>
              <a:rPr lang="en-IN" dirty="0" err="1"/>
              <a:t>DemoManyToOneApplication</a:t>
            </a:r>
            <a:r>
              <a:rPr lang="en-IN" dirty="0"/>
              <a:t> implements </a:t>
            </a:r>
            <a:r>
              <a:rPr lang="en-IN" dirty="0" err="1"/>
              <a:t>CommandLineRunner</a:t>
            </a:r>
            <a:r>
              <a:rPr lang="en-IN" dirty="0"/>
              <a:t> {</a:t>
            </a:r>
          </a:p>
          <a:p>
            <a:r>
              <a:rPr lang="en-IN" dirty="0"/>
              <a:t>	</a:t>
            </a:r>
          </a:p>
          <a:p>
            <a:r>
              <a:rPr lang="en-IN" dirty="0"/>
              <a:t>	</a:t>
            </a:r>
          </a:p>
        </p:txBody>
      </p:sp>
    </p:spTree>
    <p:extLst>
      <p:ext uri="{BB962C8B-B14F-4D97-AF65-F5344CB8AC3E}">
        <p14:creationId xmlns:p14="http://schemas.microsoft.com/office/powerpoint/2010/main" val="2346589992"/>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B96EC9-D274-406E-76AF-93B99C78D4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DF212A5-68EC-86FF-A164-76A0964741B4}"/>
              </a:ext>
            </a:extLst>
          </p:cNvPr>
          <p:cNvSpPr>
            <a:spLocks noGrp="1"/>
          </p:cNvSpPr>
          <p:nvPr>
            <p:ph type="sldNum" sz="quarter" idx="12"/>
          </p:nvPr>
        </p:nvSpPr>
        <p:spPr/>
        <p:txBody>
          <a:bodyPr/>
          <a:lstStyle/>
          <a:p>
            <a:fld id="{4A777409-9C5A-4B07-8E32-19F22F7D558C}" type="slidenum">
              <a:rPr lang="en-IN" smtClean="0"/>
              <a:t>409</a:t>
            </a:fld>
            <a:endParaRPr lang="en-IN" dirty="0"/>
          </a:p>
        </p:txBody>
      </p:sp>
      <p:sp>
        <p:nvSpPr>
          <p:cNvPr id="5" name="TextBox 4">
            <a:extLst>
              <a:ext uri="{FF2B5EF4-FFF2-40B4-BE49-F238E27FC236}">
                <a16:creationId xmlns:a16="http://schemas.microsoft.com/office/drawing/2014/main" id="{DE2E49A7-FCC9-0FD4-E59F-B593594099F5}"/>
              </a:ext>
            </a:extLst>
          </p:cNvPr>
          <p:cNvSpPr txBox="1"/>
          <p:nvPr/>
        </p:nvSpPr>
        <p:spPr>
          <a:xfrm>
            <a:off x="160256" y="863414"/>
            <a:ext cx="12188858" cy="5632311"/>
          </a:xfrm>
          <a:prstGeom prst="rect">
            <a:avLst/>
          </a:prstGeom>
          <a:noFill/>
        </p:spPr>
        <p:txBody>
          <a:bodyPr wrap="square">
            <a:spAutoFit/>
          </a:bodyPr>
          <a:lstStyle/>
          <a:p>
            <a:r>
              <a:rPr lang="en-IN" dirty="0"/>
              <a:t>public static final Log LOGGER = </a:t>
            </a:r>
            <a:r>
              <a:rPr lang="en-IN" dirty="0" err="1"/>
              <a:t>LogFactory.getLog</a:t>
            </a:r>
            <a:r>
              <a:rPr lang="en-IN" dirty="0"/>
              <a:t>(</a:t>
            </a:r>
            <a:r>
              <a:rPr lang="en-IN" dirty="0" err="1"/>
              <a:t>DemoManyToOneApplication.class</a:t>
            </a:r>
            <a:r>
              <a:rPr lang="en-IN" dirty="0"/>
              <a:t>);</a:t>
            </a:r>
          </a:p>
          <a:p>
            <a:r>
              <a:rPr lang="en-IN" dirty="0"/>
              <a:t>	@Autowired</a:t>
            </a:r>
          </a:p>
          <a:p>
            <a:r>
              <a:rPr lang="en-IN" dirty="0"/>
              <a:t>	</a:t>
            </a:r>
            <a:r>
              <a:rPr lang="en-IN" dirty="0" err="1"/>
              <a:t>CustomerLoanService</a:t>
            </a:r>
            <a:r>
              <a:rPr lang="en-IN" dirty="0"/>
              <a:t> </a:t>
            </a:r>
            <a:r>
              <a:rPr lang="en-IN" dirty="0" err="1"/>
              <a:t>customerLoanService</a:t>
            </a:r>
            <a:r>
              <a:rPr lang="en-IN" dirty="0"/>
              <a:t>;</a:t>
            </a:r>
          </a:p>
          <a:p>
            <a:r>
              <a:rPr lang="en-IN" dirty="0"/>
              <a:t>	</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DemoManyToOneApplication.class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p>
          <a:p>
            <a:r>
              <a:rPr lang="en-IN" dirty="0"/>
              <a:t>//		</a:t>
            </a:r>
            <a:r>
              <a:rPr lang="en-IN" dirty="0" err="1"/>
              <a:t>getLoanDetails</a:t>
            </a:r>
            <a:r>
              <a:rPr lang="en-IN" dirty="0"/>
              <a:t>();	</a:t>
            </a:r>
          </a:p>
          <a:p>
            <a:r>
              <a:rPr lang="en-IN" dirty="0"/>
              <a:t>//		</a:t>
            </a:r>
            <a:r>
              <a:rPr lang="en-IN" dirty="0" err="1"/>
              <a:t>addLoanAndCustomer</a:t>
            </a:r>
            <a:r>
              <a:rPr lang="en-IN" dirty="0"/>
              <a:t>();</a:t>
            </a:r>
          </a:p>
          <a:p>
            <a:r>
              <a:rPr lang="en-IN" dirty="0"/>
              <a:t>//		</a:t>
            </a:r>
            <a:r>
              <a:rPr lang="en-IN" dirty="0" err="1"/>
              <a:t>sanctionLoanToExistingCustomer</a:t>
            </a:r>
            <a:r>
              <a:rPr lang="en-IN" dirty="0"/>
              <a:t>();</a:t>
            </a:r>
          </a:p>
          <a:p>
            <a:r>
              <a:rPr lang="en-IN" dirty="0"/>
              <a:t>//		</a:t>
            </a:r>
            <a:r>
              <a:rPr lang="en-IN" dirty="0" err="1"/>
              <a:t>closeLoan</a:t>
            </a:r>
            <a:r>
              <a:rPr lang="en-IN" dirty="0"/>
              <a:t>();</a:t>
            </a:r>
          </a:p>
          <a:p>
            <a:r>
              <a:rPr lang="en-IN" dirty="0"/>
              <a:t>		</a:t>
            </a:r>
            <a:r>
              <a:rPr lang="en-IN" dirty="0" err="1"/>
              <a:t>deleteLoan</a:t>
            </a:r>
            <a:r>
              <a:rPr lang="en-IN" dirty="0"/>
              <a:t>();</a:t>
            </a:r>
          </a:p>
          <a:p>
            <a:r>
              <a:rPr lang="en-IN" dirty="0"/>
              <a:t>	}</a:t>
            </a:r>
          </a:p>
          <a:p>
            <a:r>
              <a:rPr lang="en-IN" dirty="0"/>
              <a:t>	public void </a:t>
            </a:r>
            <a:r>
              <a:rPr lang="en-IN" dirty="0" err="1"/>
              <a:t>getLoanDetails</a:t>
            </a:r>
            <a:r>
              <a:rPr lang="en-IN" dirty="0"/>
              <a:t>() {</a:t>
            </a:r>
          </a:p>
          <a:p>
            <a:r>
              <a:rPr lang="en-IN" dirty="0"/>
              <a:t>		</a:t>
            </a:r>
          </a:p>
        </p:txBody>
      </p:sp>
    </p:spTree>
    <p:extLst>
      <p:ext uri="{BB962C8B-B14F-4D97-AF65-F5344CB8AC3E}">
        <p14:creationId xmlns:p14="http://schemas.microsoft.com/office/powerpoint/2010/main" val="1064728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A79510-E9ED-9D0D-E94B-17E59E8BBC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D5C63F-AD23-7CC0-B79F-B63A20134A7F}"/>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D97D5301-6ECB-948F-AAA1-3505480F104C}"/>
              </a:ext>
            </a:extLst>
          </p:cNvPr>
          <p:cNvSpPr txBox="1"/>
          <p:nvPr/>
        </p:nvSpPr>
        <p:spPr>
          <a:xfrm>
            <a:off x="760428" y="724039"/>
            <a:ext cx="11013649" cy="5355312"/>
          </a:xfrm>
          <a:prstGeom prst="rect">
            <a:avLst/>
          </a:prstGeom>
          <a:noFill/>
        </p:spPr>
        <p:txBody>
          <a:bodyPr wrap="square">
            <a:spAutoFit/>
          </a:bodyPr>
          <a:lstStyle/>
          <a:p>
            <a:r>
              <a:rPr lang="en-IN" dirty="0"/>
              <a:t>@Override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a:t>
            </a:r>
          </a:p>
          <a:p>
            <a:r>
              <a:rPr lang="en-IN" dirty="0"/>
              <a:t>}</a:t>
            </a:r>
          </a:p>
        </p:txBody>
      </p:sp>
    </p:spTree>
    <p:extLst>
      <p:ext uri="{BB962C8B-B14F-4D97-AF65-F5344CB8AC3E}">
        <p14:creationId xmlns:p14="http://schemas.microsoft.com/office/powerpoint/2010/main" val="3483162884"/>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98DDA8-D1F7-4C72-C8DB-52C27F051EA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21E484-D26F-B5E9-F335-239459FD6A74}"/>
              </a:ext>
            </a:extLst>
          </p:cNvPr>
          <p:cNvSpPr>
            <a:spLocks noGrp="1"/>
          </p:cNvSpPr>
          <p:nvPr>
            <p:ph type="sldNum" sz="quarter" idx="12"/>
          </p:nvPr>
        </p:nvSpPr>
        <p:spPr/>
        <p:txBody>
          <a:bodyPr/>
          <a:lstStyle/>
          <a:p>
            <a:fld id="{4A777409-9C5A-4B07-8E32-19F22F7D558C}" type="slidenum">
              <a:rPr lang="en-IN" smtClean="0"/>
              <a:t>410</a:t>
            </a:fld>
            <a:endParaRPr lang="en-IN" dirty="0"/>
          </a:p>
        </p:txBody>
      </p:sp>
      <p:sp>
        <p:nvSpPr>
          <p:cNvPr id="5" name="TextBox 4">
            <a:extLst>
              <a:ext uri="{FF2B5EF4-FFF2-40B4-BE49-F238E27FC236}">
                <a16:creationId xmlns:a16="http://schemas.microsoft.com/office/drawing/2014/main" id="{BB52E368-A750-0C5E-30FA-B4E681EAEF0B}"/>
              </a:ext>
            </a:extLst>
          </p:cNvPr>
          <p:cNvSpPr txBox="1"/>
          <p:nvPr/>
        </p:nvSpPr>
        <p:spPr>
          <a:xfrm>
            <a:off x="197963" y="856117"/>
            <a:ext cx="11626392" cy="6463308"/>
          </a:xfrm>
          <a:prstGeom prst="rect">
            <a:avLst/>
          </a:prstGeom>
          <a:noFill/>
        </p:spPr>
        <p:txBody>
          <a:bodyPr wrap="square">
            <a:spAutoFit/>
          </a:bodyPr>
          <a:lstStyle/>
          <a:p>
            <a:r>
              <a:rPr lang="en-IN" dirty="0"/>
              <a:t>try {</a:t>
            </a:r>
          </a:p>
          <a:p>
            <a:r>
              <a:rPr lang="en-IN" dirty="0"/>
              <a:t>			</a:t>
            </a:r>
            <a:r>
              <a:rPr lang="en-IN" dirty="0" err="1"/>
              <a:t>LoanDTO</a:t>
            </a:r>
            <a:r>
              <a:rPr lang="en-IN" dirty="0"/>
              <a:t> </a:t>
            </a:r>
            <a:r>
              <a:rPr lang="en-IN" dirty="0" err="1"/>
              <a:t>loanDTO</a:t>
            </a:r>
            <a:r>
              <a:rPr lang="en-IN" dirty="0"/>
              <a:t>=</a:t>
            </a:r>
            <a:r>
              <a:rPr lang="en-IN" dirty="0" err="1"/>
              <a:t>customerLoanService.getLoanDetails</a:t>
            </a:r>
            <a:r>
              <a:rPr lang="en-IN" dirty="0"/>
              <a:t>(2001);</a:t>
            </a:r>
          </a:p>
          <a:p>
            <a:r>
              <a:rPr lang="en-IN" dirty="0"/>
              <a:t>			LOGGER.info(</a:t>
            </a:r>
            <a:r>
              <a:rPr lang="en-IN" dirty="0" err="1"/>
              <a:t>loanDTO</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a:p>
            <a:r>
              <a:rPr lang="en-IN" dirty="0"/>
              <a:t>	public void </a:t>
            </a:r>
            <a:r>
              <a:rPr lang="en-IN" dirty="0" err="1"/>
              <a:t>addLoanAndCustomer</a:t>
            </a:r>
            <a:r>
              <a:rPr lang="en-IN" dirty="0"/>
              <a:t>() {</a:t>
            </a:r>
          </a:p>
          <a:p>
            <a:r>
              <a:rPr lang="en-IN" dirty="0"/>
              <a:t>		try{</a:t>
            </a:r>
          </a:p>
          <a:p>
            <a:r>
              <a:rPr lang="en-IN" dirty="0"/>
              <a:t>			</a:t>
            </a:r>
            <a:r>
              <a:rPr lang="en-IN" dirty="0" err="1"/>
              <a:t>LoanDTO</a:t>
            </a:r>
            <a:r>
              <a:rPr lang="en-IN" dirty="0"/>
              <a:t> </a:t>
            </a:r>
            <a:r>
              <a:rPr lang="en-IN" dirty="0" err="1"/>
              <a:t>loanDTO</a:t>
            </a:r>
            <a:r>
              <a:rPr lang="en-IN" dirty="0"/>
              <a:t>=new </a:t>
            </a:r>
            <a:r>
              <a:rPr lang="en-IN" dirty="0" err="1"/>
              <a:t>LoanDTO</a:t>
            </a:r>
            <a:r>
              <a:rPr lang="en-IN" dirty="0"/>
              <a:t>();</a:t>
            </a:r>
          </a:p>
          <a:p>
            <a:r>
              <a:rPr lang="en-IN" dirty="0"/>
              <a:t>			</a:t>
            </a:r>
            <a:r>
              <a:rPr lang="en-IN" dirty="0" err="1"/>
              <a:t>loanDTO.setAmount</a:t>
            </a:r>
            <a:r>
              <a:rPr lang="en-IN" dirty="0"/>
              <a:t>(556279.0);</a:t>
            </a:r>
          </a:p>
          <a:p>
            <a:r>
              <a:rPr lang="en-IN" dirty="0"/>
              <a:t>			</a:t>
            </a:r>
            <a:r>
              <a:rPr lang="en-IN" dirty="0" err="1"/>
              <a:t>loanDTO.setLoanIssueDate</a:t>
            </a:r>
            <a:r>
              <a:rPr lang="en-IN" dirty="0"/>
              <a:t>(</a:t>
            </a:r>
            <a:r>
              <a:rPr lang="en-IN" dirty="0" err="1"/>
              <a:t>LocalDate.of</a:t>
            </a:r>
            <a:r>
              <a:rPr lang="en-IN" dirty="0"/>
              <a:t>(2015, 11, 1));</a:t>
            </a:r>
          </a:p>
          <a:p>
            <a:r>
              <a:rPr lang="en-IN" dirty="0"/>
              <a:t>			</a:t>
            </a:r>
            <a:r>
              <a:rPr lang="en-IN" dirty="0" err="1"/>
              <a:t>loanDTO.setStatus</a:t>
            </a:r>
            <a:r>
              <a:rPr lang="en-IN" dirty="0"/>
              <a:t>("Open");</a:t>
            </a:r>
          </a:p>
          <a:p>
            <a:r>
              <a:rPr lang="en-IN" dirty="0"/>
              <a:t>			</a:t>
            </a:r>
            <a:r>
              <a:rPr lang="en-IN" dirty="0" err="1"/>
              <a:t>CustomerDTO</a:t>
            </a:r>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customerDTO.setCustomerId</a:t>
            </a:r>
            <a:r>
              <a:rPr lang="en-IN" dirty="0"/>
              <a:t>(1006);</a:t>
            </a:r>
          </a:p>
          <a:p>
            <a:r>
              <a:rPr lang="en-IN" dirty="0"/>
              <a:t>			</a:t>
            </a:r>
            <a:r>
              <a:rPr lang="en-IN" dirty="0" err="1"/>
              <a:t>customerDTO.setDateOfBirth</a:t>
            </a:r>
            <a:r>
              <a:rPr lang="en-IN" dirty="0"/>
              <a:t>(</a:t>
            </a:r>
            <a:r>
              <a:rPr lang="en-IN" dirty="0" err="1"/>
              <a:t>LocalDate.of</a:t>
            </a:r>
            <a:r>
              <a:rPr lang="en-IN" dirty="0"/>
              <a:t>(1992, 1, 10));</a:t>
            </a:r>
          </a:p>
          <a:p>
            <a:r>
              <a:rPr lang="en-IN" dirty="0"/>
              <a:t>			</a:t>
            </a:r>
            <a:r>
              <a:rPr lang="en-IN" dirty="0" err="1"/>
              <a:t>customerDTO.setEmailId</a:t>
            </a:r>
            <a:r>
              <a:rPr lang="en-IN" dirty="0"/>
              <a:t>("peter@hnd.com");</a:t>
            </a:r>
          </a:p>
          <a:p>
            <a:r>
              <a:rPr lang="en-IN" dirty="0"/>
              <a:t>			</a:t>
            </a:r>
            <a:r>
              <a:rPr lang="en-IN" dirty="0" err="1"/>
              <a:t>customerDTO.setName</a:t>
            </a:r>
            <a:r>
              <a:rPr lang="en-IN" dirty="0"/>
              <a:t>("Peter");</a:t>
            </a:r>
          </a:p>
          <a:p>
            <a:r>
              <a:rPr lang="en-IN" dirty="0"/>
              <a:t>			</a:t>
            </a:r>
          </a:p>
          <a:p>
            <a:r>
              <a:rPr lang="en-IN" dirty="0"/>
              <a:t>			</a:t>
            </a:r>
          </a:p>
        </p:txBody>
      </p:sp>
    </p:spTree>
    <p:extLst>
      <p:ext uri="{BB962C8B-B14F-4D97-AF65-F5344CB8AC3E}">
        <p14:creationId xmlns:p14="http://schemas.microsoft.com/office/powerpoint/2010/main" val="845585853"/>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913E86-E2AC-300C-5FFD-469C2EEC0DF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4CEC51-F815-27F0-3CD9-CFAA2BBB22E0}"/>
              </a:ext>
            </a:extLst>
          </p:cNvPr>
          <p:cNvSpPr>
            <a:spLocks noGrp="1"/>
          </p:cNvSpPr>
          <p:nvPr>
            <p:ph type="sldNum" sz="quarter" idx="12"/>
          </p:nvPr>
        </p:nvSpPr>
        <p:spPr/>
        <p:txBody>
          <a:bodyPr/>
          <a:lstStyle/>
          <a:p>
            <a:fld id="{4A777409-9C5A-4B07-8E32-19F22F7D558C}" type="slidenum">
              <a:rPr lang="en-IN" smtClean="0"/>
              <a:t>411</a:t>
            </a:fld>
            <a:endParaRPr lang="en-IN" dirty="0"/>
          </a:p>
        </p:txBody>
      </p:sp>
      <p:sp>
        <p:nvSpPr>
          <p:cNvPr id="5" name="TextBox 4">
            <a:extLst>
              <a:ext uri="{FF2B5EF4-FFF2-40B4-BE49-F238E27FC236}">
                <a16:creationId xmlns:a16="http://schemas.microsoft.com/office/drawing/2014/main" id="{B999010C-F399-F91D-9BEF-097AE298306E}"/>
              </a:ext>
            </a:extLst>
          </p:cNvPr>
          <p:cNvSpPr txBox="1"/>
          <p:nvPr/>
        </p:nvSpPr>
        <p:spPr>
          <a:xfrm>
            <a:off x="69130" y="930014"/>
            <a:ext cx="12122870" cy="5909310"/>
          </a:xfrm>
          <a:prstGeom prst="rect">
            <a:avLst/>
          </a:prstGeom>
          <a:noFill/>
        </p:spPr>
        <p:txBody>
          <a:bodyPr wrap="square">
            <a:spAutoFit/>
          </a:bodyPr>
          <a:lstStyle/>
          <a:p>
            <a:r>
              <a:rPr lang="en-IN" dirty="0" err="1"/>
              <a:t>loanDTO.setCustomer</a:t>
            </a:r>
            <a:r>
              <a:rPr lang="en-IN" dirty="0"/>
              <a:t>(</a:t>
            </a:r>
            <a:r>
              <a:rPr lang="en-IN" dirty="0" err="1"/>
              <a:t>customerDTO</a:t>
            </a:r>
            <a:r>
              <a:rPr lang="en-IN" dirty="0"/>
              <a:t>);</a:t>
            </a:r>
          </a:p>
          <a:p>
            <a:r>
              <a:rPr lang="en-IN" dirty="0"/>
              <a:t>			Integer </a:t>
            </a:r>
            <a:r>
              <a:rPr lang="en-IN" dirty="0" err="1"/>
              <a:t>loanId</a:t>
            </a:r>
            <a:r>
              <a:rPr lang="en-IN" dirty="0"/>
              <a:t>=</a:t>
            </a:r>
            <a:r>
              <a:rPr lang="en-IN" dirty="0" err="1"/>
              <a:t>customerLoanService.addLoanAndCustomer</a:t>
            </a:r>
            <a:r>
              <a:rPr lang="en-IN" dirty="0"/>
              <a:t>(</a:t>
            </a:r>
            <a:r>
              <a:rPr lang="en-IN" dirty="0" err="1"/>
              <a:t>loanDTO</a:t>
            </a:r>
            <a:r>
              <a:rPr lang="en-IN" dirty="0"/>
              <a:t>);</a:t>
            </a:r>
          </a:p>
          <a:p>
            <a:r>
              <a:rPr lang="en-IN" dirty="0"/>
              <a:t>			LOGGER.info(</a:t>
            </a:r>
            <a:r>
              <a:rPr lang="en-IN" dirty="0" err="1"/>
              <a:t>environment.getProperty</a:t>
            </a:r>
            <a:r>
              <a:rPr lang="en-IN" dirty="0"/>
              <a:t>("</a:t>
            </a:r>
            <a:r>
              <a:rPr lang="en-IN" dirty="0" err="1"/>
              <a:t>UserInterface.NEW_LOAN_CUSTOMER_SUCCESS</a:t>
            </a:r>
            <a:r>
              <a:rPr lang="en-IN" dirty="0"/>
              <a:t>")+</a:t>
            </a:r>
            <a:r>
              <a:rPr lang="en-IN" dirty="0" err="1"/>
              <a:t>loanId</a:t>
            </a:r>
            <a:r>
              <a:rPr lang="en-IN" dirty="0"/>
              <a:t>);</a:t>
            </a:r>
          </a:p>
          <a:p>
            <a:r>
              <a:rPr lang="en-IN" dirty="0"/>
              <a:t>		}catch(Exception e){</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sanctionLoanToExistingCustomer</a:t>
            </a:r>
            <a:r>
              <a:rPr lang="en-IN" dirty="0"/>
              <a:t>() {</a:t>
            </a:r>
          </a:p>
          <a:p>
            <a:r>
              <a:rPr lang="en-IN" dirty="0"/>
              <a:t>		try{</a:t>
            </a:r>
          </a:p>
          <a:p>
            <a:r>
              <a:rPr lang="en-IN" dirty="0"/>
              <a:t>			</a:t>
            </a:r>
          </a:p>
          <a:p>
            <a:r>
              <a:rPr lang="en-IN" dirty="0"/>
              <a:t>			</a:t>
            </a:r>
            <a:r>
              <a:rPr lang="en-IN" dirty="0" err="1"/>
              <a:t>LoanDTO</a:t>
            </a:r>
            <a:r>
              <a:rPr lang="en-IN" dirty="0"/>
              <a:t> </a:t>
            </a:r>
            <a:r>
              <a:rPr lang="en-IN" dirty="0" err="1"/>
              <a:t>loanDTO</a:t>
            </a:r>
            <a:r>
              <a:rPr lang="en-IN" dirty="0"/>
              <a:t>=new </a:t>
            </a:r>
            <a:r>
              <a:rPr lang="en-IN" dirty="0" err="1"/>
              <a:t>LoanDTO</a:t>
            </a:r>
            <a:r>
              <a:rPr lang="en-IN" dirty="0"/>
              <a:t>();</a:t>
            </a:r>
          </a:p>
          <a:p>
            <a:r>
              <a:rPr lang="en-IN" dirty="0"/>
              <a:t>			</a:t>
            </a:r>
            <a:r>
              <a:rPr lang="en-IN" dirty="0" err="1"/>
              <a:t>loanDTO.setAmount</a:t>
            </a:r>
            <a:r>
              <a:rPr lang="en-IN" dirty="0"/>
              <a:t>(573279.0);</a:t>
            </a:r>
          </a:p>
          <a:p>
            <a:r>
              <a:rPr lang="en-IN" dirty="0"/>
              <a:t>			</a:t>
            </a:r>
            <a:r>
              <a:rPr lang="en-IN" dirty="0" err="1"/>
              <a:t>loanDTO.setLoanIssueDate</a:t>
            </a:r>
            <a:r>
              <a:rPr lang="en-IN" dirty="0"/>
              <a:t>(</a:t>
            </a:r>
            <a:r>
              <a:rPr lang="en-IN" dirty="0" err="1"/>
              <a:t>LocalDate.of</a:t>
            </a:r>
            <a:r>
              <a:rPr lang="en-IN" dirty="0"/>
              <a:t>(2013, 11, 1));</a:t>
            </a:r>
          </a:p>
          <a:p>
            <a:r>
              <a:rPr lang="en-IN" dirty="0"/>
              <a:t>			</a:t>
            </a:r>
            <a:r>
              <a:rPr lang="en-IN" dirty="0" err="1"/>
              <a:t>loanDTO.setStatus</a:t>
            </a:r>
            <a:r>
              <a:rPr lang="en-IN" dirty="0"/>
              <a:t>("Open");</a:t>
            </a:r>
          </a:p>
          <a:p>
            <a:r>
              <a:rPr lang="en-IN" dirty="0"/>
              <a:t>			Integer </a:t>
            </a:r>
            <a:r>
              <a:rPr lang="en-IN" dirty="0" err="1"/>
              <a:t>customerId</a:t>
            </a:r>
            <a:r>
              <a:rPr lang="en-IN" dirty="0"/>
              <a:t>=1001;</a:t>
            </a:r>
          </a:p>
          <a:p>
            <a:r>
              <a:rPr lang="en-IN" dirty="0"/>
              <a:t>			</a:t>
            </a:r>
            <a:r>
              <a:rPr lang="en-IN" dirty="0" err="1"/>
              <a:t>customerLoanService.sanctionLoanToExistingCustomer</a:t>
            </a:r>
            <a:r>
              <a:rPr lang="en-IN" dirty="0"/>
              <a:t>(</a:t>
            </a:r>
            <a:r>
              <a:rPr lang="en-IN" dirty="0" err="1"/>
              <a:t>customerId</a:t>
            </a:r>
            <a:r>
              <a:rPr lang="en-IN" dirty="0"/>
              <a:t>, </a:t>
            </a:r>
            <a:r>
              <a:rPr lang="en-IN" dirty="0" err="1"/>
              <a:t>loanDTO</a:t>
            </a:r>
            <a:r>
              <a:rPr lang="en-IN" dirty="0"/>
              <a:t>);</a:t>
            </a:r>
          </a:p>
          <a:p>
            <a:r>
              <a:rPr lang="en-IN" dirty="0"/>
              <a:t>			LOGGER.info(</a:t>
            </a:r>
            <a:r>
              <a:rPr lang="en-IN" dirty="0" err="1"/>
              <a:t>environment.getProperty</a:t>
            </a:r>
            <a:r>
              <a:rPr lang="en-IN" dirty="0"/>
              <a:t>("</a:t>
            </a:r>
            <a:r>
              <a:rPr lang="en-IN" dirty="0" err="1"/>
              <a:t>UserInterface.LOAN_SANCTION_SUCCESS</a:t>
            </a:r>
            <a:r>
              <a:rPr lang="en-IN" dirty="0"/>
              <a:t>"));</a:t>
            </a:r>
          </a:p>
          <a:p>
            <a:r>
              <a:rPr lang="en-IN" dirty="0"/>
              <a:t>		}</a:t>
            </a:r>
          </a:p>
        </p:txBody>
      </p:sp>
    </p:spTree>
    <p:extLst>
      <p:ext uri="{BB962C8B-B14F-4D97-AF65-F5344CB8AC3E}">
        <p14:creationId xmlns:p14="http://schemas.microsoft.com/office/powerpoint/2010/main" val="1958619063"/>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3E4B67A-9778-27F0-E233-502E2DEA42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0C84E08-8FA5-5542-0F44-7469F471762D}"/>
              </a:ext>
            </a:extLst>
          </p:cNvPr>
          <p:cNvSpPr>
            <a:spLocks noGrp="1"/>
          </p:cNvSpPr>
          <p:nvPr>
            <p:ph type="sldNum" sz="quarter" idx="12"/>
          </p:nvPr>
        </p:nvSpPr>
        <p:spPr/>
        <p:txBody>
          <a:bodyPr/>
          <a:lstStyle/>
          <a:p>
            <a:fld id="{4A777409-9C5A-4B07-8E32-19F22F7D558C}" type="slidenum">
              <a:rPr lang="en-IN" smtClean="0"/>
              <a:t>412</a:t>
            </a:fld>
            <a:endParaRPr lang="en-IN" dirty="0"/>
          </a:p>
        </p:txBody>
      </p:sp>
      <p:sp>
        <p:nvSpPr>
          <p:cNvPr id="5" name="TextBox 4">
            <a:extLst>
              <a:ext uri="{FF2B5EF4-FFF2-40B4-BE49-F238E27FC236}">
                <a16:creationId xmlns:a16="http://schemas.microsoft.com/office/drawing/2014/main" id="{648A3941-CA6E-AD06-29B5-C1B5D95646B9}"/>
              </a:ext>
            </a:extLst>
          </p:cNvPr>
          <p:cNvSpPr txBox="1"/>
          <p:nvPr/>
        </p:nvSpPr>
        <p:spPr>
          <a:xfrm>
            <a:off x="185393" y="890069"/>
            <a:ext cx="11821213" cy="5909310"/>
          </a:xfrm>
          <a:prstGeom prst="rect">
            <a:avLst/>
          </a:prstGeom>
          <a:noFill/>
        </p:spPr>
        <p:txBody>
          <a:bodyPr wrap="square">
            <a:spAutoFit/>
          </a:bodyPr>
          <a:lstStyle/>
          <a:p>
            <a:r>
              <a:rPr lang="en-IN" dirty="0"/>
              <a:t>catch(Exception e){</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a:p>
            <a:r>
              <a:rPr lang="en-IN" dirty="0"/>
              <a:t>	public void </a:t>
            </a:r>
            <a:r>
              <a:rPr lang="en-IN" dirty="0" err="1"/>
              <a:t>closeLoan</a:t>
            </a:r>
            <a:r>
              <a:rPr lang="en-IN" dirty="0"/>
              <a:t>() {</a:t>
            </a:r>
          </a:p>
          <a:p>
            <a:r>
              <a:rPr lang="en-IN" dirty="0"/>
              <a:t>		try {</a:t>
            </a:r>
          </a:p>
          <a:p>
            <a:r>
              <a:rPr lang="en-IN" dirty="0"/>
              <a:t>			Integer </a:t>
            </a:r>
            <a:r>
              <a:rPr lang="en-IN" dirty="0" err="1"/>
              <a:t>loanId</a:t>
            </a:r>
            <a:r>
              <a:rPr lang="en-IN" dirty="0"/>
              <a:t>=2003;</a:t>
            </a:r>
          </a:p>
          <a:p>
            <a:r>
              <a:rPr lang="en-IN" dirty="0"/>
              <a:t>			</a:t>
            </a:r>
            <a:r>
              <a:rPr lang="en-IN" dirty="0" err="1"/>
              <a:t>customerLoanService.closeLoan</a:t>
            </a:r>
            <a:r>
              <a:rPr lang="en-IN" dirty="0"/>
              <a:t>(</a:t>
            </a:r>
            <a:r>
              <a:rPr lang="en-IN" dirty="0" err="1"/>
              <a:t>loanId</a:t>
            </a:r>
            <a:r>
              <a:rPr lang="en-IN" dirty="0"/>
              <a:t>);</a:t>
            </a:r>
          </a:p>
          <a:p>
            <a:r>
              <a:rPr lang="en-IN" dirty="0"/>
              <a:t>			LOGGER.info(</a:t>
            </a:r>
            <a:r>
              <a:rPr lang="en-IN" dirty="0" err="1"/>
              <a:t>environment.getProperty</a:t>
            </a:r>
            <a:r>
              <a:rPr lang="en-IN" dirty="0"/>
              <a:t>("</a:t>
            </a:r>
            <a:r>
              <a:rPr lang="en-IN" dirty="0" err="1"/>
              <a:t>UserInterface.LOAN_CLOSE_SUCCESS</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a:p>
            <a:r>
              <a:rPr lang="en-IN" dirty="0"/>
              <a:t>	public void </a:t>
            </a:r>
            <a:r>
              <a:rPr lang="en-IN" dirty="0" err="1"/>
              <a:t>deleteLoan</a:t>
            </a:r>
            <a:r>
              <a:rPr lang="en-IN" dirty="0"/>
              <a:t>() {</a:t>
            </a:r>
          </a:p>
          <a:p>
            <a:r>
              <a:rPr lang="en-IN" dirty="0"/>
              <a:t>		</a:t>
            </a:r>
          </a:p>
        </p:txBody>
      </p:sp>
    </p:spTree>
    <p:extLst>
      <p:ext uri="{BB962C8B-B14F-4D97-AF65-F5344CB8AC3E}">
        <p14:creationId xmlns:p14="http://schemas.microsoft.com/office/powerpoint/2010/main" val="4013151293"/>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916B19-DAD1-6F95-EB46-18DD7B2CEC7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2EA2F8-ECDB-9A1C-91B9-455B12B8D108}"/>
              </a:ext>
            </a:extLst>
          </p:cNvPr>
          <p:cNvSpPr>
            <a:spLocks noGrp="1"/>
          </p:cNvSpPr>
          <p:nvPr>
            <p:ph type="sldNum" sz="quarter" idx="12"/>
          </p:nvPr>
        </p:nvSpPr>
        <p:spPr/>
        <p:txBody>
          <a:bodyPr/>
          <a:lstStyle/>
          <a:p>
            <a:fld id="{4A777409-9C5A-4B07-8E32-19F22F7D558C}" type="slidenum">
              <a:rPr lang="en-IN" smtClean="0"/>
              <a:t>413</a:t>
            </a:fld>
            <a:endParaRPr lang="en-IN" dirty="0"/>
          </a:p>
        </p:txBody>
      </p:sp>
      <p:sp>
        <p:nvSpPr>
          <p:cNvPr id="5" name="TextBox 4">
            <a:extLst>
              <a:ext uri="{FF2B5EF4-FFF2-40B4-BE49-F238E27FC236}">
                <a16:creationId xmlns:a16="http://schemas.microsoft.com/office/drawing/2014/main" id="{F8EF4043-6601-4FDF-1159-3E41BDD4026E}"/>
              </a:ext>
            </a:extLst>
          </p:cNvPr>
          <p:cNvSpPr txBox="1"/>
          <p:nvPr/>
        </p:nvSpPr>
        <p:spPr>
          <a:xfrm>
            <a:off x="272591" y="958907"/>
            <a:ext cx="11646817" cy="3139321"/>
          </a:xfrm>
          <a:prstGeom prst="rect">
            <a:avLst/>
          </a:prstGeom>
          <a:noFill/>
        </p:spPr>
        <p:txBody>
          <a:bodyPr wrap="square">
            <a:spAutoFit/>
          </a:bodyPr>
          <a:lstStyle/>
          <a:p>
            <a:r>
              <a:rPr lang="en-IN" dirty="0"/>
              <a:t>try {</a:t>
            </a:r>
          </a:p>
          <a:p>
            <a:r>
              <a:rPr lang="en-IN" dirty="0"/>
              <a:t>			Integer </a:t>
            </a:r>
            <a:r>
              <a:rPr lang="en-IN" dirty="0" err="1"/>
              <a:t>loanId</a:t>
            </a:r>
            <a:r>
              <a:rPr lang="en-IN" dirty="0"/>
              <a:t>=2003;</a:t>
            </a:r>
          </a:p>
          <a:p>
            <a:r>
              <a:rPr lang="en-IN" dirty="0"/>
              <a:t>			</a:t>
            </a:r>
            <a:r>
              <a:rPr lang="en-IN" dirty="0" err="1"/>
              <a:t>customerLoanService.deleteLoan</a:t>
            </a:r>
            <a:r>
              <a:rPr lang="en-IN" dirty="0"/>
              <a:t>(</a:t>
            </a:r>
            <a:r>
              <a:rPr lang="en-IN" dirty="0" err="1"/>
              <a:t>loanId</a:t>
            </a:r>
            <a:r>
              <a:rPr lang="en-IN" dirty="0"/>
              <a:t>);</a:t>
            </a:r>
          </a:p>
          <a:p>
            <a:r>
              <a:rPr lang="en-IN" dirty="0"/>
              <a:t>			LOGGER.info(</a:t>
            </a:r>
            <a:r>
              <a:rPr lang="en-IN" dirty="0" err="1"/>
              <a:t>environment.getProperty</a:t>
            </a:r>
            <a:r>
              <a:rPr lang="en-IN" dirty="0"/>
              <a:t>("</a:t>
            </a:r>
            <a:r>
              <a:rPr lang="en-IN" dirty="0" err="1"/>
              <a:t>UserInterface.LOAN_DELETE_SUCCESS</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7C8FE7EA-DCB4-36E8-A07E-11DAD9A3EF4B}"/>
              </a:ext>
            </a:extLst>
          </p:cNvPr>
          <p:cNvSpPr txBox="1"/>
          <p:nvPr/>
        </p:nvSpPr>
        <p:spPr>
          <a:xfrm>
            <a:off x="272591" y="4303959"/>
            <a:ext cx="11746584" cy="707886"/>
          </a:xfrm>
          <a:prstGeom prst="rect">
            <a:avLst/>
          </a:prstGeom>
          <a:noFill/>
        </p:spPr>
        <p:txBody>
          <a:bodyPr wrap="square">
            <a:spAutoFit/>
          </a:bodyPr>
          <a:lstStyle/>
          <a:p>
            <a:r>
              <a:rPr lang="en-US" sz="2000" b="1" dirty="0">
                <a:solidFill>
                  <a:schemeClr val="tx1">
                    <a:lumMod val="65000"/>
                    <a:lumOff val="35000"/>
                  </a:schemeClr>
                </a:solidFill>
                <a:effectLst/>
              </a:rPr>
              <a:t>Step 36:</a:t>
            </a:r>
            <a:r>
              <a:rPr lang="en-US" sz="2000" dirty="0">
                <a:solidFill>
                  <a:schemeClr val="tx1">
                    <a:lumMod val="65000"/>
                    <a:lumOff val="35000"/>
                  </a:schemeClr>
                </a:solidFill>
                <a:effectLst/>
              </a:rPr>
              <a:t> Execute the application</a:t>
            </a:r>
          </a:p>
          <a:p>
            <a:r>
              <a:rPr lang="en-US" sz="2000" dirty="0">
                <a:solidFill>
                  <a:schemeClr val="tx1">
                    <a:lumMod val="65000"/>
                    <a:lumOff val="35000"/>
                  </a:schemeClr>
                </a:solidFill>
                <a:effectLst/>
              </a:rPr>
              <a:t>After executing your application, you should get the following output:</a:t>
            </a:r>
          </a:p>
        </p:txBody>
      </p:sp>
      <p:pic>
        <p:nvPicPr>
          <p:cNvPr id="9" name="Picture 8">
            <a:extLst>
              <a:ext uri="{FF2B5EF4-FFF2-40B4-BE49-F238E27FC236}">
                <a16:creationId xmlns:a16="http://schemas.microsoft.com/office/drawing/2014/main" id="{B15945D4-4444-2183-B99B-D949ABB12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318" y="5096817"/>
            <a:ext cx="8745170" cy="1228896"/>
          </a:xfrm>
          <a:prstGeom prst="rect">
            <a:avLst/>
          </a:prstGeom>
        </p:spPr>
      </p:pic>
    </p:spTree>
    <p:extLst>
      <p:ext uri="{BB962C8B-B14F-4D97-AF65-F5344CB8AC3E}">
        <p14:creationId xmlns:p14="http://schemas.microsoft.com/office/powerpoint/2010/main" val="2820765802"/>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90D565-DAA7-9A13-F05E-1694C56AD7B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F6E6557-6B94-D656-1147-77217AB97630}"/>
              </a:ext>
            </a:extLst>
          </p:cNvPr>
          <p:cNvSpPr>
            <a:spLocks noGrp="1"/>
          </p:cNvSpPr>
          <p:nvPr>
            <p:ph type="sldNum" sz="quarter" idx="12"/>
          </p:nvPr>
        </p:nvSpPr>
        <p:spPr/>
        <p:txBody>
          <a:bodyPr/>
          <a:lstStyle/>
          <a:p>
            <a:fld id="{4A777409-9C5A-4B07-8E32-19F22F7D558C}" type="slidenum">
              <a:rPr lang="en-IN" smtClean="0"/>
              <a:t>414</a:t>
            </a:fld>
            <a:endParaRPr lang="en-IN" dirty="0"/>
          </a:p>
        </p:txBody>
      </p:sp>
      <p:sp>
        <p:nvSpPr>
          <p:cNvPr id="5" name="TextBox 4">
            <a:extLst>
              <a:ext uri="{FF2B5EF4-FFF2-40B4-BE49-F238E27FC236}">
                <a16:creationId xmlns:a16="http://schemas.microsoft.com/office/drawing/2014/main" id="{301C0A55-AC2C-4D03-FBEF-5C185182489F}"/>
              </a:ext>
            </a:extLst>
          </p:cNvPr>
          <p:cNvSpPr txBox="1"/>
          <p:nvPr/>
        </p:nvSpPr>
        <p:spPr>
          <a:xfrm>
            <a:off x="989029" y="607185"/>
            <a:ext cx="6099142" cy="461665"/>
          </a:xfrm>
          <a:prstGeom prst="rect">
            <a:avLst/>
          </a:prstGeom>
          <a:noFill/>
        </p:spPr>
        <p:txBody>
          <a:bodyPr wrap="square">
            <a:spAutoFit/>
          </a:bodyPr>
          <a:lstStyle/>
          <a:p>
            <a:r>
              <a:rPr lang="en-IN" sz="2400" b="1" dirty="0"/>
              <a:t>Implementing One-To-Many Relationship </a:t>
            </a:r>
          </a:p>
        </p:txBody>
      </p:sp>
      <p:sp>
        <p:nvSpPr>
          <p:cNvPr id="7" name="TextBox 6">
            <a:extLst>
              <a:ext uri="{FF2B5EF4-FFF2-40B4-BE49-F238E27FC236}">
                <a16:creationId xmlns:a16="http://schemas.microsoft.com/office/drawing/2014/main" id="{FB895459-E2FA-2E82-5E0D-3A5BA520404D}"/>
              </a:ext>
            </a:extLst>
          </p:cNvPr>
          <p:cNvSpPr txBox="1"/>
          <p:nvPr/>
        </p:nvSpPr>
        <p:spPr>
          <a:xfrm>
            <a:off x="174395" y="1315660"/>
            <a:ext cx="11627963" cy="1631216"/>
          </a:xfrm>
          <a:prstGeom prst="rect">
            <a:avLst/>
          </a:prstGeom>
          <a:noFill/>
        </p:spPr>
        <p:txBody>
          <a:bodyPr wrap="square">
            <a:spAutoFit/>
          </a:bodyPr>
          <a:lstStyle/>
          <a:p>
            <a:r>
              <a:rPr lang="en-US" sz="2000" dirty="0">
                <a:solidFill>
                  <a:schemeClr val="tx1">
                    <a:lumMod val="65000"/>
                    <a:lumOff val="35000"/>
                  </a:schemeClr>
                </a:solidFill>
                <a:effectLst/>
              </a:rPr>
              <a:t>Consider the following requirement:</a:t>
            </a:r>
          </a:p>
          <a:p>
            <a:r>
              <a:rPr lang="en-US" sz="2000" dirty="0">
                <a:solidFill>
                  <a:schemeClr val="tx1">
                    <a:lumMod val="65000"/>
                    <a:lumOff val="35000"/>
                  </a:schemeClr>
                </a:solidFill>
                <a:effectLst/>
              </a:rPr>
              <a:t>As an admin, I should be able to issue multiple cards to the customer. </a:t>
            </a:r>
          </a:p>
          <a:p>
            <a:r>
              <a:rPr lang="en-US" sz="2000" dirty="0">
                <a:solidFill>
                  <a:schemeClr val="tx1">
                    <a:lumMod val="65000"/>
                    <a:lumOff val="35000"/>
                  </a:schemeClr>
                </a:solidFill>
                <a:effectLst/>
              </a:rPr>
              <a:t>Now let us see how this requirement can be implemented. A customer can have multiple cards so you can model this as one-to-many relationship between Customer and Card entity classes with Customer entity as owner. To implement this user story, you can use two tables Customer and Card.</a:t>
            </a:r>
          </a:p>
        </p:txBody>
      </p:sp>
      <p:sp>
        <p:nvSpPr>
          <p:cNvPr id="9" name="TextBox 8">
            <a:extLst>
              <a:ext uri="{FF2B5EF4-FFF2-40B4-BE49-F238E27FC236}">
                <a16:creationId xmlns:a16="http://schemas.microsoft.com/office/drawing/2014/main" id="{D33C0FD2-D79D-39D2-83B9-4579DBD73C00}"/>
              </a:ext>
            </a:extLst>
          </p:cNvPr>
          <p:cNvSpPr txBox="1"/>
          <p:nvPr/>
        </p:nvSpPr>
        <p:spPr>
          <a:xfrm>
            <a:off x="174395" y="3019728"/>
            <a:ext cx="11627962" cy="707886"/>
          </a:xfrm>
          <a:prstGeom prst="rect">
            <a:avLst/>
          </a:prstGeom>
          <a:noFill/>
        </p:spPr>
        <p:txBody>
          <a:bodyPr wrap="square">
            <a:spAutoFit/>
          </a:bodyPr>
          <a:lstStyle/>
          <a:p>
            <a:r>
              <a:rPr lang="en-US" sz="2000" dirty="0">
                <a:solidFill>
                  <a:schemeClr val="tx1">
                    <a:lumMod val="65000"/>
                    <a:lumOff val="35000"/>
                  </a:schemeClr>
                </a:solidFill>
              </a:rPr>
              <a:t>Now let us see how you can create entity classes that are mapped with these tables. Let's begin with Card entity class which is the target side of the relationship and is mapped with the Card table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B40FA8A-5D77-37B5-7EC8-487307BA6093}"/>
              </a:ext>
            </a:extLst>
          </p:cNvPr>
          <p:cNvSpPr txBox="1"/>
          <p:nvPr/>
        </p:nvSpPr>
        <p:spPr>
          <a:xfrm>
            <a:off x="287518" y="3887820"/>
            <a:ext cx="11066282" cy="2308324"/>
          </a:xfrm>
          <a:prstGeom prst="rect">
            <a:avLst/>
          </a:prstGeom>
          <a:noFill/>
        </p:spPr>
        <p:txBody>
          <a:bodyPr wrap="square">
            <a:spAutoFit/>
          </a:bodyPr>
          <a:lstStyle/>
          <a:p>
            <a:r>
              <a:rPr lang="en-IN" dirty="0"/>
              <a:t>@Entity</a:t>
            </a:r>
          </a:p>
          <a:p>
            <a:r>
              <a:rPr lang="en-IN" dirty="0"/>
              <a:t>public class Card {</a:t>
            </a:r>
          </a:p>
          <a:p>
            <a:r>
              <a:rPr lang="en-IN" dirty="0"/>
              <a:t>	@Id</a:t>
            </a:r>
          </a:p>
          <a:p>
            <a:r>
              <a:rPr lang="en-IN" dirty="0"/>
              <a:t>	private Integer </a:t>
            </a:r>
            <a:r>
              <a:rPr lang="en-IN" dirty="0" err="1"/>
              <a:t>cardId</a:t>
            </a:r>
            <a:r>
              <a:rPr lang="en-IN" dirty="0"/>
              <a:t>;</a:t>
            </a:r>
          </a:p>
          <a:p>
            <a:r>
              <a:rPr lang="en-IN" dirty="0"/>
              <a:t>	private String </a:t>
            </a:r>
            <a:r>
              <a:rPr lang="en-IN" dirty="0" err="1"/>
              <a:t>cardNumber</a:t>
            </a:r>
            <a:r>
              <a:rPr lang="en-IN" dirty="0"/>
              <a:t>;</a:t>
            </a:r>
          </a:p>
          <a:p>
            <a:r>
              <a:rPr lang="en-IN" dirty="0"/>
              <a:t>	private </a:t>
            </a:r>
            <a:r>
              <a:rPr lang="en-IN" dirty="0" err="1"/>
              <a:t>LocalDate</a:t>
            </a:r>
            <a:r>
              <a:rPr lang="en-IN" dirty="0"/>
              <a:t> </a:t>
            </a:r>
            <a:r>
              <a:rPr lang="en-IN" dirty="0" err="1"/>
              <a:t>expiryDate</a:t>
            </a:r>
            <a:r>
              <a:rPr lang="en-IN" dirty="0"/>
              <a:t>;   </a:t>
            </a:r>
          </a:p>
          <a:p>
            <a:r>
              <a:rPr lang="en-IN" dirty="0"/>
              <a:t>    // getter and setter methods</a:t>
            </a:r>
          </a:p>
          <a:p>
            <a:r>
              <a:rPr lang="en-IN" dirty="0"/>
              <a:t>}</a:t>
            </a:r>
          </a:p>
        </p:txBody>
      </p:sp>
    </p:spTree>
    <p:extLst>
      <p:ext uri="{BB962C8B-B14F-4D97-AF65-F5344CB8AC3E}">
        <p14:creationId xmlns:p14="http://schemas.microsoft.com/office/powerpoint/2010/main" val="3113802818"/>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4B266E-F4E9-111D-EA95-3EDDB20FE0B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663BE6-2553-E0EB-2AE0-8E5056962FD8}"/>
              </a:ext>
            </a:extLst>
          </p:cNvPr>
          <p:cNvSpPr>
            <a:spLocks noGrp="1"/>
          </p:cNvSpPr>
          <p:nvPr>
            <p:ph type="sldNum" sz="quarter" idx="12"/>
          </p:nvPr>
        </p:nvSpPr>
        <p:spPr/>
        <p:txBody>
          <a:bodyPr/>
          <a:lstStyle/>
          <a:p>
            <a:fld id="{4A777409-9C5A-4B07-8E32-19F22F7D558C}" type="slidenum">
              <a:rPr lang="en-IN" smtClean="0"/>
              <a:t>415</a:t>
            </a:fld>
            <a:endParaRPr lang="en-IN" dirty="0"/>
          </a:p>
        </p:txBody>
      </p:sp>
      <p:sp>
        <p:nvSpPr>
          <p:cNvPr id="5" name="TextBox 4">
            <a:extLst>
              <a:ext uri="{FF2B5EF4-FFF2-40B4-BE49-F238E27FC236}">
                <a16:creationId xmlns:a16="http://schemas.microsoft.com/office/drawing/2014/main" id="{B18A61FA-D936-682D-A57E-B0A700846090}"/>
              </a:ext>
            </a:extLst>
          </p:cNvPr>
          <p:cNvSpPr txBox="1"/>
          <p:nvPr/>
        </p:nvSpPr>
        <p:spPr>
          <a:xfrm>
            <a:off x="989028" y="647075"/>
            <a:ext cx="10364771" cy="1015663"/>
          </a:xfrm>
          <a:prstGeom prst="rect">
            <a:avLst/>
          </a:prstGeom>
          <a:noFill/>
        </p:spPr>
        <p:txBody>
          <a:bodyPr wrap="square">
            <a:spAutoFit/>
          </a:bodyPr>
          <a:lstStyle/>
          <a:p>
            <a:r>
              <a:rPr lang="en-US" sz="2000" dirty="0">
                <a:solidFill>
                  <a:schemeClr val="tx1">
                    <a:lumMod val="65000"/>
                    <a:lumOff val="35000"/>
                  </a:schemeClr>
                </a:solidFill>
              </a:rPr>
              <a:t>The Customer is the owner's side of the relationship and is mapped with the Customer table. Since one customer can have many cards so Customer entity class has a reference of List&lt;Card&gt; to store information about multiple cards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70ACF90-BDB2-6B24-742F-83E198DB37B7}"/>
              </a:ext>
            </a:extLst>
          </p:cNvPr>
          <p:cNvSpPr txBox="1"/>
          <p:nvPr/>
        </p:nvSpPr>
        <p:spPr>
          <a:xfrm>
            <a:off x="400638" y="1879830"/>
            <a:ext cx="11364013" cy="3693319"/>
          </a:xfrm>
          <a:prstGeom prst="rect">
            <a:avLst/>
          </a:prstGeom>
          <a:noFill/>
        </p:spPr>
        <p:txBody>
          <a:bodyPr wrap="square">
            <a:spAutoFit/>
          </a:bodyPr>
          <a:lstStyle/>
          <a:p>
            <a:r>
              <a:rPr lang="en-IN" dirty="0"/>
              <a:t>@Entity</a:t>
            </a:r>
          </a:p>
          <a:p>
            <a:r>
              <a:rPr lang="en-IN" dirty="0"/>
              <a:t>public class Customer{</a:t>
            </a:r>
          </a:p>
          <a:p>
            <a:r>
              <a:rPr lang="en-IN" dirty="0"/>
              <a:t>	@Id</a:t>
            </a:r>
          </a:p>
          <a:p>
            <a:r>
              <a:rPr lang="en-IN" dirty="0"/>
              <a:t>	@GeneratedValue(strategy=GenerationType.IDENTITY)</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@OneToMany(cascade=CascadeType.ALL)</a:t>
            </a:r>
          </a:p>
          <a:p>
            <a:r>
              <a:rPr lang="en-IN" dirty="0"/>
              <a:t>	@JoinColumn(name="cust_id")</a:t>
            </a:r>
          </a:p>
          <a:p>
            <a:r>
              <a:rPr lang="en-IN" dirty="0"/>
              <a:t>	private List&lt;Card&gt; cards; </a:t>
            </a:r>
          </a:p>
          <a:p>
            <a:r>
              <a:rPr lang="en-IN" dirty="0"/>
              <a:t>    //getter and setter methods</a:t>
            </a:r>
          </a:p>
          <a:p>
            <a:r>
              <a:rPr lang="en-IN" dirty="0"/>
              <a:t>}</a:t>
            </a:r>
          </a:p>
        </p:txBody>
      </p:sp>
    </p:spTree>
    <p:extLst>
      <p:ext uri="{BB962C8B-B14F-4D97-AF65-F5344CB8AC3E}">
        <p14:creationId xmlns:p14="http://schemas.microsoft.com/office/powerpoint/2010/main" val="324316647"/>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BFD2C5-D74B-6E9A-690C-DDA85C0F896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DE8F3BF-B7AE-62DB-A279-ED84B476B3FA}"/>
              </a:ext>
            </a:extLst>
          </p:cNvPr>
          <p:cNvSpPr>
            <a:spLocks noGrp="1"/>
          </p:cNvSpPr>
          <p:nvPr>
            <p:ph type="sldNum" sz="quarter" idx="12"/>
          </p:nvPr>
        </p:nvSpPr>
        <p:spPr/>
        <p:txBody>
          <a:bodyPr/>
          <a:lstStyle/>
          <a:p>
            <a:fld id="{4A777409-9C5A-4B07-8E32-19F22F7D558C}" type="slidenum">
              <a:rPr lang="en-IN" smtClean="0"/>
              <a:t>416</a:t>
            </a:fld>
            <a:endParaRPr lang="en-IN" dirty="0"/>
          </a:p>
        </p:txBody>
      </p:sp>
      <p:sp>
        <p:nvSpPr>
          <p:cNvPr id="5" name="TextBox 4">
            <a:extLst>
              <a:ext uri="{FF2B5EF4-FFF2-40B4-BE49-F238E27FC236}">
                <a16:creationId xmlns:a16="http://schemas.microsoft.com/office/drawing/2014/main" id="{C77A4796-8DC0-42AF-6026-F009A83AFD59}"/>
              </a:ext>
            </a:extLst>
          </p:cNvPr>
          <p:cNvSpPr txBox="1"/>
          <p:nvPr/>
        </p:nvSpPr>
        <p:spPr>
          <a:xfrm>
            <a:off x="-59703" y="1440938"/>
            <a:ext cx="12311406" cy="4708981"/>
          </a:xfrm>
          <a:prstGeom prst="rect">
            <a:avLst/>
          </a:prstGeom>
          <a:noFill/>
        </p:spPr>
        <p:txBody>
          <a:bodyPr wrap="square">
            <a:spAutoFit/>
          </a:bodyPr>
          <a:lstStyle/>
          <a:p>
            <a:r>
              <a:rPr lang="en-US" sz="2000" dirty="0">
                <a:solidFill>
                  <a:schemeClr val="tx1">
                    <a:lumMod val="65000"/>
                    <a:lumOff val="35000"/>
                  </a:schemeClr>
                </a:solidFill>
                <a:effectLst/>
              </a:rPr>
              <a:t>In Customer entity class reference of List&lt;Card&gt; in annotated with @OneToMany annotation which declares that there exists a one-to-many relationship between Customer and Card entity classes. The @JoinColumn annotation is used to give the name of a foreign key column in Card table which links the customer to the card. You can also use Set&lt;Card&gt; instead of List&lt;Card&gt;. Now let us understand these annotations in detail:</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@OneToMany(cascade = </a:t>
            </a:r>
            <a:r>
              <a:rPr lang="en-US" sz="2000" b="1" dirty="0" err="1">
                <a:solidFill>
                  <a:schemeClr val="tx1">
                    <a:lumMod val="65000"/>
                    <a:lumOff val="35000"/>
                  </a:schemeClr>
                </a:solidFill>
                <a:effectLst/>
              </a:rPr>
              <a:t>CascadeType.ALL</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This annotation indicates that the relationship has one-to-many cardinality. </a:t>
            </a:r>
          </a:p>
          <a:p>
            <a:pPr>
              <a:buFont typeface="Arial" panose="020B0604020202020204" pitchFamily="34" charset="0"/>
              <a:buChar char="•"/>
            </a:pPr>
            <a:r>
              <a:rPr lang="en-US" sz="2000" dirty="0">
                <a:solidFill>
                  <a:schemeClr val="tx1">
                    <a:lumMod val="65000"/>
                    <a:lumOff val="35000"/>
                  </a:schemeClr>
                </a:solidFill>
                <a:effectLst/>
              </a:rPr>
              <a:t>The cascade attribute tells which operation (such as insert, update, delete) performed on the source entity can be transferred or cascaded to the target entity. By default, none of the operations will be cascaded. It takes values of type </a:t>
            </a:r>
            <a:r>
              <a:rPr lang="en-US" sz="2000" dirty="0" err="1">
                <a:solidFill>
                  <a:schemeClr val="tx1">
                    <a:lumMod val="65000"/>
                    <a:lumOff val="35000"/>
                  </a:schemeClr>
                </a:solidFill>
                <a:effectLst/>
              </a:rPr>
              <a:t>CascadeType</a:t>
            </a:r>
            <a:r>
              <a:rPr lang="en-US" sz="2000" dirty="0">
                <a:solidFill>
                  <a:schemeClr val="tx1">
                    <a:lumMod val="65000"/>
                    <a:lumOff val="35000"/>
                  </a:schemeClr>
                </a:solidFill>
                <a:effectLst/>
              </a:rPr>
              <a:t> enumeration.  The value ALL means all operations will be cascaded from source to target. Other values of this enumeration are PERSIST, REFRESH, REMOVE, MERGE, and DETACH.</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@JoinColumn(name = "</a:t>
            </a:r>
            <a:r>
              <a:rPr lang="en-US" sz="2000" b="1" dirty="0" err="1">
                <a:solidFill>
                  <a:schemeClr val="tx1">
                    <a:lumMod val="65000"/>
                    <a:lumOff val="35000"/>
                  </a:schemeClr>
                </a:solidFill>
                <a:effectLst/>
              </a:rPr>
              <a:t>cust_id</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This annotation is used to specify the join column using its name attribute. The target entity is mapped to the Customer table which has </a:t>
            </a:r>
            <a:r>
              <a:rPr lang="en-US" sz="2000" dirty="0" err="1">
                <a:solidFill>
                  <a:schemeClr val="tx1">
                    <a:lumMod val="65000"/>
                    <a:lumOff val="35000"/>
                  </a:schemeClr>
                </a:solidFill>
                <a:effectLst/>
              </a:rPr>
              <a:t>cust_id</a:t>
            </a:r>
            <a:r>
              <a:rPr lang="en-US" sz="2000" dirty="0">
                <a:solidFill>
                  <a:schemeClr val="tx1">
                    <a:lumMod val="65000"/>
                    <a:lumOff val="35000"/>
                  </a:schemeClr>
                </a:solidFill>
                <a:effectLst/>
              </a:rPr>
              <a:t> as the foreign key column, so the name is </a:t>
            </a:r>
            <a:r>
              <a:rPr lang="en-US" sz="2000" dirty="0" err="1">
                <a:solidFill>
                  <a:schemeClr val="tx1">
                    <a:lumMod val="65000"/>
                    <a:lumOff val="35000"/>
                  </a:schemeClr>
                </a:solidFill>
                <a:effectLst/>
              </a:rPr>
              <a:t>cust_id</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4036354013"/>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39B0EF-A5E6-635B-BC91-106861C53A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FA4C00-CEB4-A5DE-C67C-2B31E8FFFECB}"/>
              </a:ext>
            </a:extLst>
          </p:cNvPr>
          <p:cNvSpPr>
            <a:spLocks noGrp="1"/>
          </p:cNvSpPr>
          <p:nvPr>
            <p:ph type="sldNum" sz="quarter" idx="12"/>
          </p:nvPr>
        </p:nvSpPr>
        <p:spPr/>
        <p:txBody>
          <a:bodyPr/>
          <a:lstStyle/>
          <a:p>
            <a:fld id="{4A777409-9C5A-4B07-8E32-19F22F7D558C}" type="slidenum">
              <a:rPr lang="en-IN" smtClean="0"/>
              <a:t>417</a:t>
            </a:fld>
            <a:endParaRPr lang="en-IN" dirty="0"/>
          </a:p>
        </p:txBody>
      </p:sp>
      <p:sp>
        <p:nvSpPr>
          <p:cNvPr id="5" name="TextBox 4">
            <a:extLst>
              <a:ext uri="{FF2B5EF4-FFF2-40B4-BE49-F238E27FC236}">
                <a16:creationId xmlns:a16="http://schemas.microsoft.com/office/drawing/2014/main" id="{4B1A62E5-8FD7-514D-8639-5D6E0B14ACCD}"/>
              </a:ext>
            </a:extLst>
          </p:cNvPr>
          <p:cNvSpPr txBox="1"/>
          <p:nvPr/>
        </p:nvSpPr>
        <p:spPr>
          <a:xfrm>
            <a:off x="989029" y="512917"/>
            <a:ext cx="6099142" cy="461665"/>
          </a:xfrm>
          <a:prstGeom prst="rect">
            <a:avLst/>
          </a:prstGeom>
          <a:noFill/>
        </p:spPr>
        <p:txBody>
          <a:bodyPr wrap="square">
            <a:spAutoFit/>
          </a:bodyPr>
          <a:lstStyle/>
          <a:p>
            <a:r>
              <a:rPr lang="en-IN" sz="2400" b="1" dirty="0"/>
              <a:t>One-To-Many Relationship - Demo </a:t>
            </a:r>
          </a:p>
        </p:txBody>
      </p:sp>
      <p:sp>
        <p:nvSpPr>
          <p:cNvPr id="6" name="TextBox 5">
            <a:extLst>
              <a:ext uri="{FF2B5EF4-FFF2-40B4-BE49-F238E27FC236}">
                <a16:creationId xmlns:a16="http://schemas.microsoft.com/office/drawing/2014/main" id="{04EEB79F-62EC-F1D1-38F4-067CEBE9671D}"/>
              </a:ext>
            </a:extLst>
          </p:cNvPr>
          <p:cNvSpPr txBox="1"/>
          <p:nvPr/>
        </p:nvSpPr>
        <p:spPr>
          <a:xfrm>
            <a:off x="366859" y="1117781"/>
            <a:ext cx="11458281" cy="5324535"/>
          </a:xfrm>
          <a:prstGeom prst="rect">
            <a:avLst/>
          </a:prstGeom>
          <a:noFill/>
        </p:spPr>
        <p:txBody>
          <a:bodyPr wrap="square">
            <a:spAutoFit/>
          </a:bodyPr>
          <a:lstStyle/>
          <a:p>
            <a:r>
              <a:rPr lang="en-US" sz="2000" b="1" dirty="0">
                <a:solidFill>
                  <a:schemeClr val="tx1">
                    <a:lumMod val="65000"/>
                    <a:lumOff val="35000"/>
                  </a:schemeClr>
                </a:solidFill>
                <a:effectLst/>
              </a:rPr>
              <a:t>Objective: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perform CRUD operation using One-To-Many mapping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 </a:t>
            </a:r>
            <a:r>
              <a:rPr lang="en-US" sz="2000" dirty="0">
                <a:solidFill>
                  <a:schemeClr val="tx1">
                    <a:lumMod val="65000"/>
                    <a:lumOff val="35000"/>
                  </a:schemeClr>
                </a:solidFill>
                <a:effectLst/>
              </a:rPr>
              <a:t>Create a Spring Boot project</a:t>
            </a:r>
          </a:p>
          <a:p>
            <a:r>
              <a:rPr lang="en-US" sz="2000" dirty="0">
                <a:solidFill>
                  <a:schemeClr val="tx1">
                    <a:lumMod val="65000"/>
                    <a:lumOff val="35000"/>
                  </a:schemeClr>
                </a:solidFill>
                <a:effectLst/>
              </a:rPr>
              <a:t>Using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create a Spring Boot project with following specifications:</a:t>
            </a:r>
          </a:p>
          <a:p>
            <a:r>
              <a:rPr lang="en-US" sz="2000" dirty="0">
                <a:solidFill>
                  <a:schemeClr val="tx1">
                    <a:lumMod val="65000"/>
                    <a:lumOff val="35000"/>
                  </a:schemeClr>
                </a:solidFill>
                <a:effectLst/>
              </a:rPr>
              <a:t>Spring Boot Version: 2.6.6 (The version keeps on changing, always choose the latest release)</a:t>
            </a:r>
          </a:p>
          <a:p>
            <a:r>
              <a:rPr lang="en-US" sz="2000" dirty="0">
                <a:solidFill>
                  <a:schemeClr val="tx1">
                    <a:lumMod val="65000"/>
                    <a:lumOff val="35000"/>
                  </a:schemeClr>
                </a:solidFill>
                <a:effectLst/>
              </a:rPr>
              <a:t>Group: </a:t>
            </a:r>
            <a:r>
              <a:rPr lang="en-US" sz="2000" dirty="0" err="1">
                <a:solidFill>
                  <a:schemeClr val="tx1">
                    <a:lumMod val="65000"/>
                    <a:lumOff val="35000"/>
                  </a:schemeClr>
                </a:solidFill>
                <a:effectLst/>
              </a:rPr>
              <a:t>com.hnd</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Artifact: </a:t>
            </a:r>
            <a:r>
              <a:rPr lang="en-US" sz="2000" dirty="0" err="1">
                <a:solidFill>
                  <a:schemeClr val="tx1">
                    <a:lumMod val="65000"/>
                    <a:lumOff val="35000"/>
                  </a:schemeClr>
                </a:solidFill>
                <a:effectLst/>
              </a:rPr>
              <a:t>Demo_OneToMany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Name: </a:t>
            </a:r>
            <a:r>
              <a:rPr lang="en-US" sz="2000" dirty="0" err="1">
                <a:solidFill>
                  <a:schemeClr val="tx1">
                    <a:lumMod val="65000"/>
                    <a:lumOff val="35000"/>
                  </a:schemeClr>
                </a:solidFill>
                <a:effectLst/>
              </a:rPr>
              <a:t>Demo_OneToMany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Package name: </a:t>
            </a:r>
            <a:r>
              <a:rPr lang="en-US" sz="2000" dirty="0" err="1">
                <a:solidFill>
                  <a:schemeClr val="tx1">
                    <a:lumMod val="65000"/>
                    <a:lumOff val="35000"/>
                  </a:schemeClr>
                </a:solidFill>
                <a:effectLst/>
              </a:rPr>
              <a:t>com.hnd</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 Version: 17</a:t>
            </a:r>
          </a:p>
          <a:p>
            <a:r>
              <a:rPr lang="en-US" sz="2000" dirty="0">
                <a:solidFill>
                  <a:schemeClr val="tx1">
                    <a:lumMod val="65000"/>
                    <a:lumOff val="35000"/>
                  </a:schemeClr>
                </a:solidFill>
                <a:effectLst/>
              </a:rPr>
              <a:t>Dependencies: Spring Data JPA and MySQL Driver</a:t>
            </a:r>
          </a:p>
          <a:p>
            <a:r>
              <a:rPr lang="en-US" sz="2000" dirty="0">
                <a:solidFill>
                  <a:schemeClr val="tx1">
                    <a:lumMod val="65000"/>
                    <a:lumOff val="35000"/>
                  </a:schemeClr>
                </a:solidFill>
                <a:effectLst/>
              </a:rPr>
              <a:t>Now import this project in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 </a:t>
            </a:r>
            <a:r>
              <a:rPr lang="en-US" sz="2000" dirty="0">
                <a:solidFill>
                  <a:schemeClr val="tx1">
                    <a:lumMod val="65000"/>
                    <a:lumOff val="35000"/>
                  </a:schemeClr>
                </a:solidFill>
                <a:effectLst/>
              </a:rPr>
              <a:t>Open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in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/main/resources folder and add the following properties for MySQL and JPA:</a:t>
            </a:r>
          </a:p>
        </p:txBody>
      </p:sp>
    </p:spTree>
    <p:extLst>
      <p:ext uri="{BB962C8B-B14F-4D97-AF65-F5344CB8AC3E}">
        <p14:creationId xmlns:p14="http://schemas.microsoft.com/office/powerpoint/2010/main" val="1115111059"/>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E93D5D-76B5-D452-4B7D-D1CE76A1094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310FAD-0C2D-1005-D9B8-A392A365BFBF}"/>
              </a:ext>
            </a:extLst>
          </p:cNvPr>
          <p:cNvSpPr>
            <a:spLocks noGrp="1"/>
          </p:cNvSpPr>
          <p:nvPr>
            <p:ph type="sldNum" sz="quarter" idx="12"/>
          </p:nvPr>
        </p:nvSpPr>
        <p:spPr/>
        <p:txBody>
          <a:bodyPr/>
          <a:lstStyle/>
          <a:p>
            <a:fld id="{4A777409-9C5A-4B07-8E32-19F22F7D558C}" type="slidenum">
              <a:rPr lang="en-IN" smtClean="0"/>
              <a:t>418</a:t>
            </a:fld>
            <a:endParaRPr lang="en-IN" dirty="0"/>
          </a:p>
        </p:txBody>
      </p:sp>
      <p:sp>
        <p:nvSpPr>
          <p:cNvPr id="5" name="TextBox 4">
            <a:extLst>
              <a:ext uri="{FF2B5EF4-FFF2-40B4-BE49-F238E27FC236}">
                <a16:creationId xmlns:a16="http://schemas.microsoft.com/office/drawing/2014/main" id="{D4FE55D0-7053-2D46-DE89-F5D6085B3562}"/>
              </a:ext>
            </a:extLst>
          </p:cNvPr>
          <p:cNvSpPr txBox="1"/>
          <p:nvPr/>
        </p:nvSpPr>
        <p:spPr>
          <a:xfrm>
            <a:off x="89554" y="1069844"/>
            <a:ext cx="11863633"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a:t>
            </a:r>
            <a:r>
              <a:rPr lang="en-IN" dirty="0" err="1"/>
              <a:t>dbusername</a:t>
            </a:r>
            <a:r>
              <a:rPr lang="en-IN" dirty="0"/>
              <a:t>}</a:t>
            </a:r>
          </a:p>
          <a:p>
            <a:r>
              <a:rPr lang="en-IN" dirty="0"/>
              <a:t>#If MySQL installation is password </a:t>
            </a:r>
            <a:r>
              <a:rPr lang="en-IN" dirty="0" err="1"/>
              <a:t>proctored,then</a:t>
            </a:r>
            <a:r>
              <a:rPr lang="en-IN" dirty="0"/>
              <a:t> use below property to set password</a:t>
            </a:r>
          </a:p>
          <a:p>
            <a:r>
              <a:rPr lang="en-IN" dirty="0"/>
              <a:t>#spring.datasource.password=${dbpassword}</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A32E308D-1FEE-02F9-B536-7E7BE83635BB}"/>
              </a:ext>
            </a:extLst>
          </p:cNvPr>
          <p:cNvSpPr txBox="1"/>
          <p:nvPr/>
        </p:nvSpPr>
        <p:spPr>
          <a:xfrm>
            <a:off x="0" y="3725319"/>
            <a:ext cx="11863632" cy="707886"/>
          </a:xfrm>
          <a:prstGeom prst="rect">
            <a:avLst/>
          </a:prstGeom>
          <a:noFill/>
        </p:spPr>
        <p:txBody>
          <a:bodyPr wrap="square">
            <a:spAutoFit/>
          </a:bodyPr>
          <a:lstStyle/>
          <a:p>
            <a:r>
              <a:rPr lang="en-US" sz="2000" b="1" dirty="0">
                <a:solidFill>
                  <a:schemeClr val="tx1">
                    <a:lumMod val="65000"/>
                    <a:lumOff val="35000"/>
                  </a:schemeClr>
                </a:solidFill>
                <a:effectLst/>
              </a:rPr>
              <a:t>Step 3: </a:t>
            </a:r>
            <a:r>
              <a:rPr lang="en-US" sz="2000" dirty="0">
                <a:solidFill>
                  <a:schemeClr val="tx1">
                    <a:lumMod val="65000"/>
                    <a:lumOff val="35000"/>
                  </a:schemeClr>
                </a:solidFill>
                <a:effectLst/>
              </a:rPr>
              <a:t>Create the database and table</a:t>
            </a:r>
          </a:p>
          <a:p>
            <a:r>
              <a:rPr lang="en-US" sz="2000" dirty="0">
                <a:solidFill>
                  <a:schemeClr val="tx1">
                    <a:lumMod val="65000"/>
                    <a:lumOff val="35000"/>
                  </a:schemeClr>
                </a:solidFill>
                <a:effectLst/>
              </a:rPr>
              <a:t>Open MySQL terminal and execute the following command:</a:t>
            </a:r>
          </a:p>
        </p:txBody>
      </p:sp>
      <p:sp>
        <p:nvSpPr>
          <p:cNvPr id="9" name="TextBox 8">
            <a:extLst>
              <a:ext uri="{FF2B5EF4-FFF2-40B4-BE49-F238E27FC236}">
                <a16:creationId xmlns:a16="http://schemas.microsoft.com/office/drawing/2014/main" id="{A92B005B-3F49-197E-C24C-3EF8EB9E8DF7}"/>
              </a:ext>
            </a:extLst>
          </p:cNvPr>
          <p:cNvSpPr txBox="1"/>
          <p:nvPr/>
        </p:nvSpPr>
        <p:spPr>
          <a:xfrm>
            <a:off x="89554" y="4458830"/>
            <a:ext cx="12012892" cy="2585323"/>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a:t>
            </a:r>
            <a:r>
              <a:rPr lang="en-IN" dirty="0" err="1"/>
              <a:t>customer_card</a:t>
            </a:r>
            <a:r>
              <a:rPr lang="en-IN" dirty="0"/>
              <a:t> (</a:t>
            </a:r>
          </a:p>
          <a:p>
            <a:r>
              <a:rPr lang="en-IN" dirty="0"/>
              <a:t>  </a:t>
            </a:r>
            <a:r>
              <a:rPr lang="en-IN" dirty="0" err="1"/>
              <a:t>customer_id</a:t>
            </a:r>
            <a:r>
              <a:rPr lang="en-IN" dirty="0"/>
              <a:t> int </a:t>
            </a:r>
            <a:r>
              <a:rPr lang="en-IN" dirty="0" err="1"/>
              <a:t>auto_increment</a:t>
            </a:r>
            <a:r>
              <a:rPr lang="en-IN" dirty="0"/>
              <a:t> not null ,</a:t>
            </a:r>
          </a:p>
          <a:p>
            <a:r>
              <a:rPr lang="en-IN" dirty="0"/>
              <a:t>  </a:t>
            </a:r>
            <a:r>
              <a:rPr lang="en-IN" dirty="0" err="1"/>
              <a:t>emailid</a:t>
            </a:r>
            <a:r>
              <a:rPr lang="en-IN" dirty="0"/>
              <a:t> varchar(20),</a:t>
            </a:r>
          </a:p>
          <a:p>
            <a:r>
              <a:rPr lang="en-IN" dirty="0"/>
              <a:t>  name varchar(20),</a:t>
            </a:r>
          </a:p>
          <a:p>
            <a:r>
              <a:rPr lang="en-IN" dirty="0"/>
              <a:t>  </a:t>
            </a:r>
            <a:r>
              <a:rPr lang="en-IN" dirty="0" err="1"/>
              <a:t>date_of_birth</a:t>
            </a:r>
            <a:r>
              <a:rPr lang="en-IN" dirty="0"/>
              <a:t> date, </a:t>
            </a:r>
          </a:p>
          <a:p>
            <a:endParaRPr lang="en-IN" dirty="0"/>
          </a:p>
        </p:txBody>
      </p:sp>
    </p:spTree>
    <p:extLst>
      <p:ext uri="{BB962C8B-B14F-4D97-AF65-F5344CB8AC3E}">
        <p14:creationId xmlns:p14="http://schemas.microsoft.com/office/powerpoint/2010/main" val="214696120"/>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66F125-F208-9C69-97A6-170FD7EA787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CEBFA8F-2CE3-548E-DB21-88C96FB9F4EA}"/>
              </a:ext>
            </a:extLst>
          </p:cNvPr>
          <p:cNvSpPr>
            <a:spLocks noGrp="1"/>
          </p:cNvSpPr>
          <p:nvPr>
            <p:ph type="sldNum" sz="quarter" idx="12"/>
          </p:nvPr>
        </p:nvSpPr>
        <p:spPr/>
        <p:txBody>
          <a:bodyPr/>
          <a:lstStyle/>
          <a:p>
            <a:fld id="{4A777409-9C5A-4B07-8E32-19F22F7D558C}" type="slidenum">
              <a:rPr lang="en-IN" smtClean="0"/>
              <a:t>419</a:t>
            </a:fld>
            <a:endParaRPr lang="en-IN" dirty="0"/>
          </a:p>
        </p:txBody>
      </p:sp>
      <p:sp>
        <p:nvSpPr>
          <p:cNvPr id="5" name="TextBox 4">
            <a:extLst>
              <a:ext uri="{FF2B5EF4-FFF2-40B4-BE49-F238E27FC236}">
                <a16:creationId xmlns:a16="http://schemas.microsoft.com/office/drawing/2014/main" id="{9B99677F-91A4-8E05-1C18-E4E8C347CC78}"/>
              </a:ext>
            </a:extLst>
          </p:cNvPr>
          <p:cNvSpPr txBox="1"/>
          <p:nvPr/>
        </p:nvSpPr>
        <p:spPr>
          <a:xfrm>
            <a:off x="838200" y="537269"/>
            <a:ext cx="11519555" cy="6001643"/>
          </a:xfrm>
          <a:prstGeom prst="rect">
            <a:avLst/>
          </a:prstGeom>
          <a:noFill/>
        </p:spPr>
        <p:txBody>
          <a:bodyPr wrap="square">
            <a:spAutoFit/>
          </a:bodyPr>
          <a:lstStyle/>
          <a:p>
            <a:r>
              <a:rPr lang="en-IN" sz="1600" dirty="0"/>
              <a:t>constraint </a:t>
            </a:r>
            <a:r>
              <a:rPr lang="en-IN" sz="1600" dirty="0" err="1"/>
              <a:t>customer_pk</a:t>
            </a:r>
            <a:r>
              <a:rPr lang="en-IN" sz="1600" dirty="0"/>
              <a:t> primary key (</a:t>
            </a:r>
            <a:r>
              <a:rPr lang="en-IN" sz="1600" dirty="0" err="1"/>
              <a:t>customer_id</a:t>
            </a:r>
            <a:r>
              <a:rPr lang="en-IN" sz="1600" dirty="0"/>
              <a:t>)</a:t>
            </a:r>
          </a:p>
          <a:p>
            <a:r>
              <a:rPr lang="en-IN" sz="1600" dirty="0"/>
              <a:t>);</a:t>
            </a:r>
          </a:p>
          <a:p>
            <a:r>
              <a:rPr lang="en-IN" sz="1600" dirty="0"/>
              <a:t>insert into </a:t>
            </a:r>
            <a:r>
              <a:rPr lang="en-IN" sz="1600" dirty="0" err="1"/>
              <a:t>customer_card</a:t>
            </a:r>
            <a:r>
              <a:rPr lang="en-IN" sz="1600" dirty="0"/>
              <a:t> values (1001,'steven@hnd.com', 'Steven Martin', </a:t>
            </a:r>
            <a:r>
              <a:rPr lang="en-IN" sz="1600" dirty="0" err="1"/>
              <a:t>sysdate</a:t>
            </a:r>
            <a:r>
              <a:rPr lang="en-IN" sz="1600" dirty="0"/>
              <a:t>()-interval 7476 day);</a:t>
            </a:r>
          </a:p>
          <a:p>
            <a:r>
              <a:rPr lang="en-IN" sz="1600" dirty="0"/>
              <a:t>insert into </a:t>
            </a:r>
            <a:r>
              <a:rPr lang="en-IN" sz="1600" dirty="0" err="1"/>
              <a:t>customer_card</a:t>
            </a:r>
            <a:r>
              <a:rPr lang="en-IN" sz="1600" dirty="0"/>
              <a:t> values (1002,'kevin@hnd.com', 'Kevin Nelson', </a:t>
            </a:r>
            <a:r>
              <a:rPr lang="en-IN" sz="1600" dirty="0" err="1"/>
              <a:t>sysdate</a:t>
            </a:r>
            <a:r>
              <a:rPr lang="en-IN" sz="1600" dirty="0"/>
              <a:t>()-interval 11374 day);</a:t>
            </a:r>
          </a:p>
          <a:p>
            <a:r>
              <a:rPr lang="en-IN" sz="1600" dirty="0"/>
              <a:t>insert into </a:t>
            </a:r>
            <a:r>
              <a:rPr lang="en-IN" sz="1600" dirty="0" err="1"/>
              <a:t>customer_card</a:t>
            </a:r>
            <a:r>
              <a:rPr lang="en-IN" sz="1600" dirty="0"/>
              <a:t> values (1003,'john@hnd.com', 'John Matric',</a:t>
            </a:r>
            <a:r>
              <a:rPr lang="en-IN" sz="1600" dirty="0" err="1"/>
              <a:t>sysdate</a:t>
            </a:r>
            <a:r>
              <a:rPr lang="en-IN" sz="1600" dirty="0"/>
              <a:t>()-interval 12344 day);</a:t>
            </a:r>
          </a:p>
          <a:p>
            <a:r>
              <a:rPr lang="en-IN" sz="1600" dirty="0"/>
              <a:t>insert into </a:t>
            </a:r>
            <a:r>
              <a:rPr lang="en-IN" sz="1600" dirty="0" err="1"/>
              <a:t>customer_card</a:t>
            </a:r>
            <a:r>
              <a:rPr lang="en-IN" sz="1600" dirty="0"/>
              <a:t> values (1004,'chan@hnd.com', 'Chan Mathew', </a:t>
            </a:r>
            <a:r>
              <a:rPr lang="en-IN" sz="1600" dirty="0" err="1"/>
              <a:t>sysdate</a:t>
            </a:r>
            <a:r>
              <a:rPr lang="en-IN" sz="1600" dirty="0"/>
              <a:t>()-interval 10344 day);</a:t>
            </a:r>
          </a:p>
          <a:p>
            <a:r>
              <a:rPr lang="en-IN" sz="1600" dirty="0"/>
              <a:t>insert into </a:t>
            </a:r>
            <a:r>
              <a:rPr lang="en-IN" sz="1600" dirty="0" err="1"/>
              <a:t>customer_card</a:t>
            </a:r>
            <a:r>
              <a:rPr lang="en-IN" sz="1600" dirty="0"/>
              <a:t> values (1005,'jill@hnd.com', 'Jill Mathew', </a:t>
            </a:r>
            <a:r>
              <a:rPr lang="en-IN" sz="1600" dirty="0" err="1"/>
              <a:t>sysdate</a:t>
            </a:r>
            <a:r>
              <a:rPr lang="en-IN" sz="1600" dirty="0"/>
              <a:t>()-interval 11374 day);</a:t>
            </a:r>
          </a:p>
          <a:p>
            <a:r>
              <a:rPr lang="en-US" sz="1600" dirty="0"/>
              <a:t>create table card (</a:t>
            </a:r>
          </a:p>
          <a:p>
            <a:r>
              <a:rPr lang="en-US" sz="1600" dirty="0"/>
              <a:t>  </a:t>
            </a:r>
            <a:r>
              <a:rPr lang="en-US" sz="1600" dirty="0" err="1"/>
              <a:t>card_id</a:t>
            </a:r>
            <a:r>
              <a:rPr lang="en-US" sz="1600" dirty="0"/>
              <a:t> int not null,</a:t>
            </a:r>
          </a:p>
          <a:p>
            <a:r>
              <a:rPr lang="en-US" sz="1600" dirty="0"/>
              <a:t>  </a:t>
            </a:r>
            <a:r>
              <a:rPr lang="en-US" sz="1600" dirty="0" err="1"/>
              <a:t>card_number</a:t>
            </a:r>
            <a:r>
              <a:rPr lang="en-US" sz="1600" dirty="0"/>
              <a:t> varchar(20),</a:t>
            </a:r>
          </a:p>
          <a:p>
            <a:r>
              <a:rPr lang="en-US" sz="1600" dirty="0"/>
              <a:t>  </a:t>
            </a:r>
            <a:r>
              <a:rPr lang="en-US" sz="1600" dirty="0" err="1"/>
              <a:t>expiry_date</a:t>
            </a:r>
            <a:r>
              <a:rPr lang="en-US" sz="1600" dirty="0"/>
              <a:t> date,</a:t>
            </a:r>
          </a:p>
          <a:p>
            <a:r>
              <a:rPr lang="en-US" sz="1600" dirty="0"/>
              <a:t>  </a:t>
            </a:r>
            <a:r>
              <a:rPr lang="en-US" sz="1600" dirty="0" err="1"/>
              <a:t>cust_id</a:t>
            </a:r>
            <a:r>
              <a:rPr lang="en-US" sz="1600" dirty="0"/>
              <a:t> int,</a:t>
            </a:r>
          </a:p>
          <a:p>
            <a:r>
              <a:rPr lang="en-US" sz="1600" dirty="0"/>
              <a:t>  constraint </a:t>
            </a:r>
            <a:r>
              <a:rPr lang="en-US" sz="1600" dirty="0" err="1"/>
              <a:t>card_pk</a:t>
            </a:r>
            <a:r>
              <a:rPr lang="en-US" sz="1600" dirty="0"/>
              <a:t> primary key (</a:t>
            </a:r>
            <a:r>
              <a:rPr lang="en-US" sz="1600" dirty="0" err="1"/>
              <a:t>card_id</a:t>
            </a:r>
            <a:r>
              <a:rPr lang="en-US" sz="1600" dirty="0"/>
              <a:t>),</a:t>
            </a:r>
          </a:p>
          <a:p>
            <a:r>
              <a:rPr lang="en-US" sz="1600" dirty="0"/>
              <a:t>  constraint </a:t>
            </a:r>
            <a:r>
              <a:rPr lang="en-US" sz="1600" dirty="0" err="1"/>
              <a:t>fk_card_cust</a:t>
            </a:r>
            <a:r>
              <a:rPr lang="en-US" sz="1600" dirty="0"/>
              <a:t> foreign key (</a:t>
            </a:r>
            <a:r>
              <a:rPr lang="en-US" sz="1600" dirty="0" err="1"/>
              <a:t>cust_id</a:t>
            </a:r>
            <a:r>
              <a:rPr lang="en-US" sz="1600" dirty="0"/>
              <a:t>) references </a:t>
            </a:r>
            <a:r>
              <a:rPr lang="en-US" sz="1600" dirty="0" err="1"/>
              <a:t>customer_card</a:t>
            </a:r>
            <a:r>
              <a:rPr lang="en-US" sz="1600" dirty="0"/>
              <a:t>(</a:t>
            </a:r>
            <a:r>
              <a:rPr lang="en-US" sz="1600" dirty="0" err="1"/>
              <a:t>customer_id</a:t>
            </a:r>
            <a:r>
              <a:rPr lang="en-US" sz="1600" dirty="0"/>
              <a:t>)</a:t>
            </a:r>
          </a:p>
          <a:p>
            <a:r>
              <a:rPr lang="en-US" sz="1600" dirty="0"/>
              <a:t>);</a:t>
            </a:r>
          </a:p>
          <a:p>
            <a:r>
              <a:rPr lang="en-IN" sz="1600" dirty="0"/>
              <a:t>insert into card values(12346, '6642160005012193',sysdate()+interval 3400 day,1001);</a:t>
            </a:r>
          </a:p>
          <a:p>
            <a:r>
              <a:rPr lang="en-IN" sz="1600" dirty="0"/>
              <a:t>insert into card values(12347, '6642160005012194',sysdate()+interval 4560 day,1001);</a:t>
            </a:r>
          </a:p>
          <a:p>
            <a:r>
              <a:rPr lang="en-IN" sz="1600" dirty="0"/>
              <a:t>insert into card values(12348, '6642160005012195',sysdate()+interval 1160 day,1001);</a:t>
            </a:r>
          </a:p>
          <a:p>
            <a:r>
              <a:rPr lang="en-IN" sz="1600" dirty="0"/>
              <a:t>insert into card values(12349, '6642160005012196',sysdate()+interval 5660 day,1002);</a:t>
            </a:r>
          </a:p>
          <a:p>
            <a:r>
              <a:rPr lang="en-IN" sz="1600" dirty="0"/>
              <a:t>insert into card values(12350, '6642160005012197',sysdate()+interval 5640 day,1003);</a:t>
            </a:r>
          </a:p>
          <a:p>
            <a:r>
              <a:rPr lang="en-IN" sz="1600" dirty="0"/>
              <a:t>insert into card values(12351, '6642160005012198',sysdate()+interval 5620 day,1003);</a:t>
            </a:r>
          </a:p>
          <a:p>
            <a:r>
              <a:rPr lang="en-IN" sz="1600" dirty="0"/>
              <a:t>commit;</a:t>
            </a:r>
          </a:p>
          <a:p>
            <a:r>
              <a:rPr lang="en-IN" sz="1600" dirty="0"/>
              <a:t>select * from card;</a:t>
            </a:r>
          </a:p>
          <a:p>
            <a:r>
              <a:rPr lang="en-IN" sz="1600" dirty="0"/>
              <a:t>select * from customer</a:t>
            </a:r>
          </a:p>
        </p:txBody>
      </p:sp>
    </p:spTree>
    <p:extLst>
      <p:ext uri="{BB962C8B-B14F-4D97-AF65-F5344CB8AC3E}">
        <p14:creationId xmlns:p14="http://schemas.microsoft.com/office/powerpoint/2010/main" val="21425565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4A4662-7118-D8DC-EE0A-E066F6B031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69B08A-0CB5-40A2-4996-E8850D905FA9}"/>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33370C11-8DD7-5599-E659-8A2E6A62BF05}"/>
              </a:ext>
            </a:extLst>
          </p:cNvPr>
          <p:cNvSpPr txBox="1"/>
          <p:nvPr/>
        </p:nvSpPr>
        <p:spPr>
          <a:xfrm>
            <a:off x="598601" y="696393"/>
            <a:ext cx="10920953" cy="1938992"/>
          </a:xfrm>
          <a:prstGeom prst="rect">
            <a:avLst/>
          </a:prstGeom>
          <a:noFill/>
        </p:spPr>
        <p:txBody>
          <a:bodyPr wrap="square">
            <a:spAutoFit/>
          </a:bodyPr>
          <a:lstStyle/>
          <a:p>
            <a:r>
              <a:rPr lang="en-US" sz="2000" dirty="0">
                <a:solidFill>
                  <a:schemeClr val="tx1">
                    <a:lumMod val="65000"/>
                    <a:lumOff val="35000"/>
                  </a:schemeClr>
                </a:solidFill>
                <a:effectLst/>
              </a:rPr>
              <a:t>Note: Spring Boot uses </a:t>
            </a:r>
            <a:r>
              <a:rPr lang="en-US" sz="2000" dirty="0" err="1">
                <a:solidFill>
                  <a:schemeClr val="tx1">
                    <a:lumMod val="65000"/>
                    <a:lumOff val="35000"/>
                  </a:schemeClr>
                </a:solidFill>
                <a:effectLst/>
              </a:rPr>
              <a:t>SpringPhysicalNamingStrategy</a:t>
            </a:r>
            <a:r>
              <a:rPr lang="en-US" sz="2000" dirty="0">
                <a:solidFill>
                  <a:schemeClr val="tx1">
                    <a:lumMod val="65000"/>
                    <a:lumOff val="35000"/>
                  </a:schemeClr>
                </a:solidFill>
                <a:effectLst/>
              </a:rPr>
              <a:t> for physical naming. So while naming, camel casing is replaced by underscores and all table names are generated in lower case. So in the above entity class, @Column is not used for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because it will by default be mapped to </a:t>
            </a:r>
            <a:r>
              <a:rPr lang="en-US" sz="2000" dirty="0" err="1">
                <a:solidFill>
                  <a:schemeClr val="tx1">
                    <a:lumMod val="65000"/>
                    <a:lumOff val="35000"/>
                  </a:schemeClr>
                </a:solidFill>
                <a:effectLst/>
              </a:rPr>
              <a:t>customer_id</a:t>
            </a:r>
            <a:r>
              <a:rPr lang="en-US" sz="2000" dirty="0">
                <a:solidFill>
                  <a:schemeClr val="tx1">
                    <a:lumMod val="65000"/>
                    <a:lumOff val="35000"/>
                  </a:schemeClr>
                </a:solidFill>
                <a:effectLst/>
              </a:rPr>
              <a:t> column. Similarly, @Column is not used for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dateOfBirth</a:t>
            </a:r>
            <a:r>
              <a:rPr lang="en-US" sz="2000" dirty="0">
                <a:solidFill>
                  <a:schemeClr val="tx1">
                    <a:lumMod val="65000"/>
                    <a:lumOff val="35000"/>
                  </a:schemeClr>
                </a:solidFill>
                <a:effectLst/>
              </a:rPr>
              <a:t> attributes.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6:</a:t>
            </a:r>
            <a:r>
              <a:rPr lang="en-US" sz="2000" dirty="0">
                <a:solidFill>
                  <a:schemeClr val="tx1">
                    <a:lumMod val="65000"/>
                    <a:lumOff val="35000"/>
                  </a:schemeClr>
                </a:solidFill>
                <a:effectLst/>
              </a:rPr>
              <a:t> Create an </a:t>
            </a:r>
            <a:r>
              <a:rPr lang="en-US" sz="2000" dirty="0" err="1">
                <a:solidFill>
                  <a:schemeClr val="tx1">
                    <a:lumMod val="65000"/>
                    <a:lumOff val="35000"/>
                  </a:schemeClr>
                </a:solidFill>
                <a:effectLst/>
              </a:rPr>
              <a:t>hndBankException</a:t>
            </a:r>
            <a:r>
              <a:rPr lang="en-US" sz="2000" dirty="0">
                <a:solidFill>
                  <a:schemeClr val="tx1">
                    <a:lumMod val="65000"/>
                    <a:lumOff val="35000"/>
                  </a:schemeClr>
                </a:solidFill>
                <a:effectLst/>
              </a:rPr>
              <a:t> class in </a:t>
            </a:r>
            <a:r>
              <a:rPr lang="en-US" sz="2000" dirty="0" err="1">
                <a:solidFill>
                  <a:schemeClr val="tx1">
                    <a:lumMod val="65000"/>
                    <a:lumOff val="35000"/>
                  </a:schemeClr>
                </a:solidFill>
                <a:effectLst/>
              </a:rPr>
              <a:t>com.hnd.exception</a:t>
            </a:r>
            <a:r>
              <a:rPr lang="en-US" sz="2000" dirty="0">
                <a:solidFill>
                  <a:schemeClr val="tx1">
                    <a:lumMod val="65000"/>
                    <a:lumOff val="35000"/>
                  </a:schemeClr>
                </a:solidFill>
                <a:effectLst/>
              </a:rPr>
              <a:t> package:</a:t>
            </a:r>
          </a:p>
        </p:txBody>
      </p:sp>
      <p:sp>
        <p:nvSpPr>
          <p:cNvPr id="7" name="TextBox 6">
            <a:extLst>
              <a:ext uri="{FF2B5EF4-FFF2-40B4-BE49-F238E27FC236}">
                <a16:creationId xmlns:a16="http://schemas.microsoft.com/office/drawing/2014/main" id="{7F51424C-E02D-B1E6-377A-E0E677B9C589}"/>
              </a:ext>
            </a:extLst>
          </p:cNvPr>
          <p:cNvSpPr txBox="1"/>
          <p:nvPr/>
        </p:nvSpPr>
        <p:spPr>
          <a:xfrm>
            <a:off x="598601" y="2915315"/>
            <a:ext cx="10920952" cy="1754326"/>
          </a:xfrm>
          <a:prstGeom prst="rect">
            <a:avLst/>
          </a:prstGeom>
          <a:noFill/>
        </p:spPr>
        <p:txBody>
          <a:bodyPr wrap="square">
            <a:spAutoFit/>
          </a:bodyPr>
          <a:lstStyle/>
          <a:p>
            <a:r>
              <a:rPr lang="en-IN" dirty="0"/>
              <a:t>package </a:t>
            </a:r>
            <a:r>
              <a:rPr lang="en-IN" dirty="0" err="1"/>
              <a:t>com.hnd.exception</a:t>
            </a:r>
            <a:r>
              <a:rPr lang="en-IN" dirty="0"/>
              <a:t>;</a:t>
            </a:r>
          </a:p>
          <a:p>
            <a:r>
              <a:rPr lang="en-IN" dirty="0"/>
              <a:t>public class </a:t>
            </a:r>
            <a:r>
              <a:rPr lang="en-IN" dirty="0" err="1"/>
              <a:t>hndBankException</a:t>
            </a:r>
            <a:r>
              <a:rPr lang="en-IN" dirty="0"/>
              <a:t> extends Exception {</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FE130A19-A03D-A559-D136-8BE39873C51A}"/>
              </a:ext>
            </a:extLst>
          </p:cNvPr>
          <p:cNvSpPr txBox="1"/>
          <p:nvPr/>
        </p:nvSpPr>
        <p:spPr>
          <a:xfrm>
            <a:off x="683442" y="5226570"/>
            <a:ext cx="11222611"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916202694"/>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AC1D0E-586A-F14F-FB2F-F2EE74D2EC6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C3AA6E4-F18A-0263-F140-575D4AB12E6D}"/>
              </a:ext>
            </a:extLst>
          </p:cNvPr>
          <p:cNvSpPr>
            <a:spLocks noGrp="1"/>
          </p:cNvSpPr>
          <p:nvPr>
            <p:ph type="sldNum" sz="quarter" idx="12"/>
          </p:nvPr>
        </p:nvSpPr>
        <p:spPr/>
        <p:txBody>
          <a:bodyPr/>
          <a:lstStyle/>
          <a:p>
            <a:fld id="{4A777409-9C5A-4B07-8E32-19F22F7D558C}" type="slidenum">
              <a:rPr lang="en-IN" smtClean="0"/>
              <a:t>420</a:t>
            </a:fld>
            <a:endParaRPr lang="en-IN" dirty="0"/>
          </a:p>
        </p:txBody>
      </p:sp>
      <p:sp>
        <p:nvSpPr>
          <p:cNvPr id="5" name="TextBox 4">
            <a:extLst>
              <a:ext uri="{FF2B5EF4-FFF2-40B4-BE49-F238E27FC236}">
                <a16:creationId xmlns:a16="http://schemas.microsoft.com/office/drawing/2014/main" id="{AFADA501-3C4B-C5B3-9CE6-28F43EC82567}"/>
              </a:ext>
            </a:extLst>
          </p:cNvPr>
          <p:cNvSpPr txBox="1"/>
          <p:nvPr/>
        </p:nvSpPr>
        <p:spPr>
          <a:xfrm>
            <a:off x="989028" y="591234"/>
            <a:ext cx="9964917"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CardDTO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14B9346-2409-82D7-495A-C3F0D9F0C8F4}"/>
              </a:ext>
            </a:extLst>
          </p:cNvPr>
          <p:cNvSpPr txBox="1"/>
          <p:nvPr/>
        </p:nvSpPr>
        <p:spPr>
          <a:xfrm>
            <a:off x="263951" y="991344"/>
            <a:ext cx="11928049" cy="5909310"/>
          </a:xfrm>
          <a:prstGeom prst="rect">
            <a:avLst/>
          </a:prstGeom>
          <a:noFill/>
        </p:spPr>
        <p:txBody>
          <a:bodyPr wrap="square">
            <a:spAutoFit/>
          </a:bodyPr>
          <a:lstStyle/>
          <a:p>
            <a:r>
              <a:rPr lang="en-IN" dirty="0"/>
              <a:t>package </a:t>
            </a:r>
            <a:r>
              <a:rPr lang="en-IN" dirty="0" err="1"/>
              <a:t>com.hnd.dto</a:t>
            </a:r>
            <a:r>
              <a:rPr lang="en-IN" dirty="0"/>
              <a:t>;</a:t>
            </a:r>
          </a:p>
          <a:p>
            <a:r>
              <a:rPr lang="en-IN" dirty="0"/>
              <a:t>import </a:t>
            </a:r>
            <a:r>
              <a:rPr lang="en-IN" dirty="0" err="1"/>
              <a:t>java.time.LocalDate</a:t>
            </a:r>
            <a:r>
              <a:rPr lang="en-IN" dirty="0"/>
              <a:t>;</a:t>
            </a:r>
          </a:p>
          <a:p>
            <a:r>
              <a:rPr lang="en-IN" dirty="0"/>
              <a:t>public class </a:t>
            </a:r>
            <a:r>
              <a:rPr lang="en-IN" dirty="0" err="1"/>
              <a:t>CardDTO</a:t>
            </a:r>
            <a:r>
              <a:rPr lang="en-IN" dirty="0"/>
              <a:t> {</a:t>
            </a:r>
          </a:p>
          <a:p>
            <a:r>
              <a:rPr lang="en-IN" dirty="0"/>
              <a:t>	private Integer </a:t>
            </a:r>
            <a:r>
              <a:rPr lang="en-IN" dirty="0" err="1"/>
              <a:t>cardId</a:t>
            </a:r>
            <a:r>
              <a:rPr lang="en-IN" dirty="0"/>
              <a:t>;</a:t>
            </a:r>
          </a:p>
          <a:p>
            <a:r>
              <a:rPr lang="en-IN" dirty="0"/>
              <a:t>	private String </a:t>
            </a:r>
            <a:r>
              <a:rPr lang="en-IN" dirty="0" err="1"/>
              <a:t>cardNumber</a:t>
            </a:r>
            <a:r>
              <a:rPr lang="en-IN" dirty="0"/>
              <a:t>;</a:t>
            </a:r>
          </a:p>
          <a:p>
            <a:r>
              <a:rPr lang="en-IN" dirty="0"/>
              <a:t>	private </a:t>
            </a:r>
            <a:r>
              <a:rPr lang="en-IN" dirty="0" err="1"/>
              <a:t>LocalDate</a:t>
            </a:r>
            <a:r>
              <a:rPr lang="en-IN" dirty="0"/>
              <a:t> </a:t>
            </a:r>
            <a:r>
              <a:rPr lang="en-IN" dirty="0" err="1"/>
              <a:t>expiryDate</a:t>
            </a:r>
            <a:r>
              <a:rPr lang="en-IN" dirty="0"/>
              <a:t>;</a:t>
            </a:r>
          </a:p>
          <a:p>
            <a:r>
              <a:rPr lang="en-IN" dirty="0"/>
              <a:t>	</a:t>
            </a:r>
          </a:p>
          <a:p>
            <a:r>
              <a:rPr lang="en-IN" dirty="0"/>
              <a:t>	public </a:t>
            </a:r>
            <a:r>
              <a:rPr lang="en-IN" dirty="0" err="1"/>
              <a:t>CardDTO</a:t>
            </a:r>
            <a:r>
              <a:rPr lang="en-IN" dirty="0"/>
              <a:t>() {</a:t>
            </a:r>
          </a:p>
          <a:p>
            <a:r>
              <a:rPr lang="en-IN" dirty="0"/>
              <a:t>	}</a:t>
            </a:r>
          </a:p>
          <a:p>
            <a:r>
              <a:rPr lang="en-IN" dirty="0"/>
              <a:t>	public </a:t>
            </a:r>
            <a:r>
              <a:rPr lang="en-IN" dirty="0" err="1"/>
              <a:t>CardDTO</a:t>
            </a:r>
            <a:r>
              <a:rPr lang="en-IN" dirty="0"/>
              <a:t>(Integer </a:t>
            </a:r>
            <a:r>
              <a:rPr lang="en-IN" dirty="0" err="1"/>
              <a:t>cardId</a:t>
            </a:r>
            <a:r>
              <a:rPr lang="en-IN" dirty="0"/>
              <a:t>, String </a:t>
            </a:r>
            <a:r>
              <a:rPr lang="en-IN" dirty="0" err="1"/>
              <a:t>cardNumber,LocalDate</a:t>
            </a:r>
            <a:r>
              <a:rPr lang="en-IN" dirty="0"/>
              <a:t> </a:t>
            </a:r>
            <a:r>
              <a:rPr lang="en-IN" dirty="0" err="1"/>
              <a:t>expiryDate</a:t>
            </a:r>
            <a:r>
              <a:rPr lang="en-IN" dirty="0"/>
              <a:t>) {</a:t>
            </a:r>
          </a:p>
          <a:p>
            <a:r>
              <a:rPr lang="en-IN" dirty="0"/>
              <a:t>		</a:t>
            </a:r>
            <a:r>
              <a:rPr lang="en-IN" dirty="0" err="1"/>
              <a:t>this.cardId</a:t>
            </a:r>
            <a:r>
              <a:rPr lang="en-IN" dirty="0"/>
              <a:t>=</a:t>
            </a:r>
            <a:r>
              <a:rPr lang="en-IN" dirty="0" err="1"/>
              <a:t>cardId</a:t>
            </a:r>
            <a:r>
              <a:rPr lang="en-IN" dirty="0"/>
              <a:t>;</a:t>
            </a:r>
          </a:p>
          <a:p>
            <a:r>
              <a:rPr lang="en-IN" dirty="0"/>
              <a:t>		</a:t>
            </a:r>
            <a:r>
              <a:rPr lang="en-IN" dirty="0" err="1"/>
              <a:t>this.cardNumber</a:t>
            </a:r>
            <a:r>
              <a:rPr lang="en-IN" dirty="0"/>
              <a:t>=</a:t>
            </a:r>
            <a:r>
              <a:rPr lang="en-IN" dirty="0" err="1"/>
              <a:t>cardNumber</a:t>
            </a:r>
            <a:r>
              <a:rPr lang="en-IN" dirty="0"/>
              <a:t>;</a:t>
            </a:r>
          </a:p>
          <a:p>
            <a:r>
              <a:rPr lang="en-IN" dirty="0"/>
              <a:t>		</a:t>
            </a:r>
            <a:r>
              <a:rPr lang="en-IN" dirty="0" err="1"/>
              <a:t>this.expiryDate</a:t>
            </a:r>
            <a:r>
              <a:rPr lang="en-IN" dirty="0"/>
              <a:t>=</a:t>
            </a:r>
            <a:r>
              <a:rPr lang="en-IN" dirty="0" err="1"/>
              <a:t>expiryDate</a:t>
            </a:r>
            <a:r>
              <a:rPr lang="en-IN" dirty="0"/>
              <a:t>;</a:t>
            </a:r>
          </a:p>
          <a:p>
            <a:r>
              <a:rPr lang="en-IN" dirty="0"/>
              <a:t>	}</a:t>
            </a:r>
          </a:p>
          <a:p>
            <a:r>
              <a:rPr lang="en-IN" dirty="0"/>
              <a:t>	public Integer </a:t>
            </a:r>
            <a:r>
              <a:rPr lang="en-IN" dirty="0" err="1"/>
              <a:t>getCardId</a:t>
            </a:r>
            <a:r>
              <a:rPr lang="en-IN" dirty="0"/>
              <a:t>() {</a:t>
            </a:r>
          </a:p>
          <a:p>
            <a:r>
              <a:rPr lang="en-IN" dirty="0"/>
              <a:t>		return </a:t>
            </a:r>
            <a:r>
              <a:rPr lang="en-IN" dirty="0" err="1"/>
              <a:t>cardId</a:t>
            </a:r>
            <a:r>
              <a:rPr lang="en-IN" dirty="0"/>
              <a:t>;</a:t>
            </a:r>
          </a:p>
          <a:p>
            <a:r>
              <a:rPr lang="en-IN" dirty="0"/>
              <a:t>	}</a:t>
            </a:r>
          </a:p>
          <a:p>
            <a:r>
              <a:rPr lang="en-IN" dirty="0"/>
              <a:t>	public void </a:t>
            </a:r>
            <a:r>
              <a:rPr lang="en-IN" dirty="0" err="1"/>
              <a:t>setCardId</a:t>
            </a:r>
            <a:r>
              <a:rPr lang="en-IN" dirty="0"/>
              <a:t>(Integer </a:t>
            </a:r>
            <a:r>
              <a:rPr lang="en-IN" dirty="0" err="1"/>
              <a:t>cardId</a:t>
            </a:r>
            <a:r>
              <a:rPr lang="en-IN" dirty="0"/>
              <a:t>) {</a:t>
            </a:r>
          </a:p>
          <a:p>
            <a:r>
              <a:rPr lang="en-IN" dirty="0"/>
              <a:t>		</a:t>
            </a:r>
            <a:r>
              <a:rPr lang="en-IN" dirty="0" err="1"/>
              <a:t>this.cardId</a:t>
            </a:r>
            <a:r>
              <a:rPr lang="en-IN" dirty="0"/>
              <a:t> = </a:t>
            </a:r>
            <a:r>
              <a:rPr lang="en-IN" dirty="0" err="1"/>
              <a:t>cardId</a:t>
            </a:r>
            <a:r>
              <a:rPr lang="en-IN" dirty="0"/>
              <a:t>;</a:t>
            </a:r>
          </a:p>
          <a:p>
            <a:r>
              <a:rPr lang="en-IN" dirty="0"/>
              <a:t>	}</a:t>
            </a:r>
          </a:p>
          <a:p>
            <a:r>
              <a:rPr lang="en-IN" dirty="0"/>
              <a:t>	</a:t>
            </a:r>
          </a:p>
        </p:txBody>
      </p:sp>
    </p:spTree>
    <p:extLst>
      <p:ext uri="{BB962C8B-B14F-4D97-AF65-F5344CB8AC3E}">
        <p14:creationId xmlns:p14="http://schemas.microsoft.com/office/powerpoint/2010/main" val="3311864515"/>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954F84-EDCD-BAE0-A32F-51B552B5C3D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20315D-DA5C-AA10-C8FB-F474C1A4AABA}"/>
              </a:ext>
            </a:extLst>
          </p:cNvPr>
          <p:cNvSpPr>
            <a:spLocks noGrp="1"/>
          </p:cNvSpPr>
          <p:nvPr>
            <p:ph type="sldNum" sz="quarter" idx="12"/>
          </p:nvPr>
        </p:nvSpPr>
        <p:spPr/>
        <p:txBody>
          <a:bodyPr/>
          <a:lstStyle/>
          <a:p>
            <a:fld id="{4A777409-9C5A-4B07-8E32-19F22F7D558C}" type="slidenum">
              <a:rPr lang="en-IN" smtClean="0"/>
              <a:t>421</a:t>
            </a:fld>
            <a:endParaRPr lang="en-IN" dirty="0"/>
          </a:p>
        </p:txBody>
      </p:sp>
      <p:sp>
        <p:nvSpPr>
          <p:cNvPr id="5" name="TextBox 4">
            <a:extLst>
              <a:ext uri="{FF2B5EF4-FFF2-40B4-BE49-F238E27FC236}">
                <a16:creationId xmlns:a16="http://schemas.microsoft.com/office/drawing/2014/main" id="{703EFDA4-D86D-1CA5-6949-1083D3EC68B6}"/>
              </a:ext>
            </a:extLst>
          </p:cNvPr>
          <p:cNvSpPr txBox="1"/>
          <p:nvPr/>
        </p:nvSpPr>
        <p:spPr>
          <a:xfrm>
            <a:off x="86412" y="889843"/>
            <a:ext cx="12019175" cy="5078313"/>
          </a:xfrm>
          <a:prstGeom prst="rect">
            <a:avLst/>
          </a:prstGeom>
          <a:noFill/>
        </p:spPr>
        <p:txBody>
          <a:bodyPr wrap="square">
            <a:spAutoFit/>
          </a:bodyPr>
          <a:lstStyle/>
          <a:p>
            <a:r>
              <a:rPr lang="en-IN" dirty="0"/>
              <a:t>public String </a:t>
            </a:r>
            <a:r>
              <a:rPr lang="en-IN" dirty="0" err="1"/>
              <a:t>getCardNumber</a:t>
            </a:r>
            <a:r>
              <a:rPr lang="en-IN" dirty="0"/>
              <a:t>() {</a:t>
            </a:r>
          </a:p>
          <a:p>
            <a:r>
              <a:rPr lang="en-IN" dirty="0"/>
              <a:t>		return </a:t>
            </a:r>
            <a:r>
              <a:rPr lang="en-IN" dirty="0" err="1"/>
              <a:t>cardNumber</a:t>
            </a:r>
            <a:r>
              <a:rPr lang="en-IN" dirty="0"/>
              <a:t>;</a:t>
            </a:r>
          </a:p>
          <a:p>
            <a:r>
              <a:rPr lang="en-IN" dirty="0"/>
              <a:t>	}</a:t>
            </a:r>
          </a:p>
          <a:p>
            <a:r>
              <a:rPr lang="en-IN" dirty="0"/>
              <a:t>	public void </a:t>
            </a:r>
            <a:r>
              <a:rPr lang="en-IN" dirty="0" err="1"/>
              <a:t>setCardNumber</a:t>
            </a:r>
            <a:r>
              <a:rPr lang="en-IN" dirty="0"/>
              <a:t>(String </a:t>
            </a:r>
            <a:r>
              <a:rPr lang="en-IN" dirty="0" err="1"/>
              <a:t>cardNumber</a:t>
            </a:r>
            <a:r>
              <a:rPr lang="en-IN" dirty="0"/>
              <a:t>) {</a:t>
            </a:r>
          </a:p>
          <a:p>
            <a:r>
              <a:rPr lang="en-IN" dirty="0"/>
              <a:t>		</a:t>
            </a:r>
            <a:r>
              <a:rPr lang="en-IN" dirty="0" err="1"/>
              <a:t>this.cardNumber</a:t>
            </a:r>
            <a:r>
              <a:rPr lang="en-IN" dirty="0"/>
              <a:t> = </a:t>
            </a:r>
            <a:r>
              <a:rPr lang="en-IN" dirty="0" err="1"/>
              <a:t>cardNumber</a:t>
            </a:r>
            <a:r>
              <a:rPr lang="en-IN" dirty="0"/>
              <a:t>;</a:t>
            </a:r>
          </a:p>
          <a:p>
            <a:r>
              <a:rPr lang="en-IN" dirty="0"/>
              <a:t>	}</a:t>
            </a:r>
          </a:p>
          <a:p>
            <a:r>
              <a:rPr lang="en-IN" dirty="0"/>
              <a:t>	public </a:t>
            </a:r>
            <a:r>
              <a:rPr lang="en-IN" dirty="0" err="1"/>
              <a:t>LocalDate</a:t>
            </a:r>
            <a:r>
              <a:rPr lang="en-IN" dirty="0"/>
              <a:t> </a:t>
            </a:r>
            <a:r>
              <a:rPr lang="en-IN" dirty="0" err="1"/>
              <a:t>getExpiryDate</a:t>
            </a:r>
            <a:r>
              <a:rPr lang="en-IN" dirty="0"/>
              <a:t>() {</a:t>
            </a:r>
          </a:p>
          <a:p>
            <a:r>
              <a:rPr lang="en-IN" dirty="0"/>
              <a:t>		return </a:t>
            </a:r>
            <a:r>
              <a:rPr lang="en-IN" dirty="0" err="1"/>
              <a:t>expiryDate</a:t>
            </a:r>
            <a:r>
              <a:rPr lang="en-IN" dirty="0"/>
              <a:t>;</a:t>
            </a:r>
          </a:p>
          <a:p>
            <a:r>
              <a:rPr lang="en-IN" dirty="0"/>
              <a:t>	}</a:t>
            </a:r>
          </a:p>
          <a:p>
            <a:r>
              <a:rPr lang="en-IN" dirty="0"/>
              <a:t>	public void </a:t>
            </a:r>
            <a:r>
              <a:rPr lang="en-IN" dirty="0" err="1"/>
              <a:t>setExpiryDate</a:t>
            </a:r>
            <a:r>
              <a:rPr lang="en-IN" dirty="0"/>
              <a:t>(</a:t>
            </a:r>
            <a:r>
              <a:rPr lang="en-IN" dirty="0" err="1"/>
              <a:t>LocalDate</a:t>
            </a:r>
            <a:r>
              <a:rPr lang="en-IN" dirty="0"/>
              <a:t> </a:t>
            </a:r>
            <a:r>
              <a:rPr lang="en-IN" dirty="0" err="1"/>
              <a:t>expiryDate</a:t>
            </a:r>
            <a:r>
              <a:rPr lang="en-IN" dirty="0"/>
              <a:t>) {</a:t>
            </a:r>
          </a:p>
          <a:p>
            <a:r>
              <a:rPr lang="en-IN" dirty="0"/>
              <a:t>		</a:t>
            </a:r>
            <a:r>
              <a:rPr lang="en-IN" dirty="0" err="1"/>
              <a:t>this.expiryDate</a:t>
            </a:r>
            <a:r>
              <a:rPr lang="en-IN" dirty="0"/>
              <a:t> = </a:t>
            </a:r>
            <a:r>
              <a:rPr lang="en-IN" dirty="0" err="1"/>
              <a:t>expiryDate</a:t>
            </a:r>
            <a:r>
              <a:rPr lang="en-IN" dirty="0"/>
              <a:t>;</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CardDTO</a:t>
            </a:r>
            <a:r>
              <a:rPr lang="en-IN" dirty="0"/>
              <a:t> [</a:t>
            </a:r>
            <a:r>
              <a:rPr lang="en-IN" dirty="0" err="1"/>
              <a:t>cardId</a:t>
            </a:r>
            <a:r>
              <a:rPr lang="en-IN" dirty="0"/>
              <a:t>=" + </a:t>
            </a:r>
            <a:r>
              <a:rPr lang="en-IN" dirty="0" err="1"/>
              <a:t>cardId</a:t>
            </a:r>
            <a:r>
              <a:rPr lang="en-IN" dirty="0"/>
              <a:t> + ", </a:t>
            </a:r>
            <a:r>
              <a:rPr lang="en-IN" dirty="0" err="1"/>
              <a:t>cardNumber</a:t>
            </a:r>
            <a:r>
              <a:rPr lang="en-IN" dirty="0"/>
              <a:t>=" + </a:t>
            </a:r>
            <a:r>
              <a:rPr lang="en-IN" dirty="0" err="1"/>
              <a:t>cardNumber</a:t>
            </a:r>
            <a:r>
              <a:rPr lang="en-IN" dirty="0"/>
              <a:t> + ", </a:t>
            </a:r>
            <a:r>
              <a:rPr lang="en-IN" dirty="0" err="1"/>
              <a:t>expiryDate</a:t>
            </a:r>
            <a:r>
              <a:rPr lang="en-IN" dirty="0"/>
              <a:t>=" + </a:t>
            </a:r>
            <a:r>
              <a:rPr lang="en-IN" dirty="0" err="1"/>
              <a:t>expiryDate</a:t>
            </a:r>
            <a:r>
              <a:rPr lang="en-IN" dirty="0"/>
              <a:t> + "]";</a:t>
            </a:r>
          </a:p>
          <a:p>
            <a:r>
              <a:rPr lang="en-IN" dirty="0"/>
              <a:t>	}</a:t>
            </a:r>
          </a:p>
          <a:p>
            <a:r>
              <a:rPr lang="en-IN" dirty="0"/>
              <a:t>	</a:t>
            </a:r>
          </a:p>
          <a:p>
            <a:r>
              <a:rPr lang="en-IN" dirty="0"/>
              <a:t>}</a:t>
            </a:r>
          </a:p>
        </p:txBody>
      </p:sp>
    </p:spTree>
    <p:extLst>
      <p:ext uri="{BB962C8B-B14F-4D97-AF65-F5344CB8AC3E}">
        <p14:creationId xmlns:p14="http://schemas.microsoft.com/office/powerpoint/2010/main" val="1750598164"/>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8DE3A0-ED00-C04A-7ECD-BAA3BD7A067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1579E94-E49B-43ED-8C69-7FBB0CB40064}"/>
              </a:ext>
            </a:extLst>
          </p:cNvPr>
          <p:cNvSpPr>
            <a:spLocks noGrp="1"/>
          </p:cNvSpPr>
          <p:nvPr>
            <p:ph type="sldNum" sz="quarter" idx="12"/>
          </p:nvPr>
        </p:nvSpPr>
        <p:spPr/>
        <p:txBody>
          <a:bodyPr/>
          <a:lstStyle/>
          <a:p>
            <a:fld id="{4A777409-9C5A-4B07-8E32-19F22F7D558C}" type="slidenum">
              <a:rPr lang="en-IN" smtClean="0"/>
              <a:t>422</a:t>
            </a:fld>
            <a:endParaRPr lang="en-IN" dirty="0"/>
          </a:p>
        </p:txBody>
      </p:sp>
      <p:sp>
        <p:nvSpPr>
          <p:cNvPr id="5" name="TextBox 4">
            <a:extLst>
              <a:ext uri="{FF2B5EF4-FFF2-40B4-BE49-F238E27FC236}">
                <a16:creationId xmlns:a16="http://schemas.microsoft.com/office/drawing/2014/main" id="{52C9A1B3-1217-6127-97A9-188453E6B218}"/>
              </a:ext>
            </a:extLst>
          </p:cNvPr>
          <p:cNvSpPr txBox="1"/>
          <p:nvPr/>
        </p:nvSpPr>
        <p:spPr>
          <a:xfrm>
            <a:off x="989029" y="562954"/>
            <a:ext cx="9719820"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5CCFF62-E06B-0D70-5538-AA2A792F0FB5}"/>
              </a:ext>
            </a:extLst>
          </p:cNvPr>
          <p:cNvSpPr txBox="1"/>
          <p:nvPr/>
        </p:nvSpPr>
        <p:spPr>
          <a:xfrm>
            <a:off x="216816" y="963064"/>
            <a:ext cx="12333402" cy="6186309"/>
          </a:xfrm>
          <a:prstGeom prst="rect">
            <a:avLst/>
          </a:prstGeom>
          <a:noFill/>
        </p:spPr>
        <p:txBody>
          <a:bodyPr wrap="square">
            <a:spAutoFit/>
          </a:bodyPr>
          <a:lstStyle/>
          <a:p>
            <a:r>
              <a:rPr lang="en-IN" dirty="0"/>
              <a:t>package </a:t>
            </a:r>
            <a:r>
              <a:rPr lang="en-IN" dirty="0" err="1"/>
              <a:t>com.hnd.dto</a:t>
            </a:r>
            <a:r>
              <a:rPr lang="en-IN" dirty="0"/>
              <a:t>;</a:t>
            </a:r>
          </a:p>
          <a:p>
            <a:r>
              <a:rPr lang="en-IN" dirty="0"/>
              <a:t> </a:t>
            </a:r>
          </a:p>
          <a:p>
            <a:r>
              <a:rPr lang="en-IN" dirty="0"/>
              <a:t>import </a:t>
            </a:r>
            <a:r>
              <a:rPr lang="en-IN" dirty="0" err="1"/>
              <a:t>java.time.LocalDate</a:t>
            </a:r>
            <a:r>
              <a:rPr lang="en-IN" dirty="0"/>
              <a:t>;</a:t>
            </a:r>
          </a:p>
          <a:p>
            <a:r>
              <a:rPr lang="en-IN" dirty="0"/>
              <a:t>import </a:t>
            </a:r>
            <a:r>
              <a:rPr lang="en-IN" dirty="0" err="1"/>
              <a:t>java.util.List</a:t>
            </a:r>
            <a:r>
              <a:rPr lang="en-IN" dirty="0"/>
              <a:t>;</a:t>
            </a:r>
          </a:p>
          <a:p>
            <a:r>
              <a:rPr lang="en-IN" dirty="0"/>
              <a:t>public class </a:t>
            </a:r>
            <a:r>
              <a:rPr lang="en-IN" dirty="0" err="1"/>
              <a:t>CustomerDTO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List&lt;</a:t>
            </a:r>
            <a:r>
              <a:rPr lang="en-IN" dirty="0" err="1"/>
              <a:t>CardDTO</a:t>
            </a:r>
            <a:r>
              <a:rPr lang="en-IN" dirty="0"/>
              <a:t>&gt; cards;</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2283683678"/>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384CE3-B8CE-4A9F-9D63-DE992AE78B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A079CD-1BA1-8AAE-7D44-08A9B366B252}"/>
              </a:ext>
            </a:extLst>
          </p:cNvPr>
          <p:cNvSpPr>
            <a:spLocks noGrp="1"/>
          </p:cNvSpPr>
          <p:nvPr>
            <p:ph type="sldNum" sz="quarter" idx="12"/>
          </p:nvPr>
        </p:nvSpPr>
        <p:spPr/>
        <p:txBody>
          <a:bodyPr/>
          <a:lstStyle/>
          <a:p>
            <a:fld id="{4A777409-9C5A-4B07-8E32-19F22F7D558C}" type="slidenum">
              <a:rPr lang="en-IN" smtClean="0"/>
              <a:t>423</a:t>
            </a:fld>
            <a:endParaRPr lang="en-IN" dirty="0"/>
          </a:p>
        </p:txBody>
      </p:sp>
      <p:sp>
        <p:nvSpPr>
          <p:cNvPr id="5" name="TextBox 4">
            <a:extLst>
              <a:ext uri="{FF2B5EF4-FFF2-40B4-BE49-F238E27FC236}">
                <a16:creationId xmlns:a16="http://schemas.microsoft.com/office/drawing/2014/main" id="{FFD98E13-B1D0-A29A-0B16-11DC0680485F}"/>
              </a:ext>
            </a:extLst>
          </p:cNvPr>
          <p:cNvSpPr txBox="1"/>
          <p:nvPr/>
        </p:nvSpPr>
        <p:spPr>
          <a:xfrm>
            <a:off x="716437" y="578239"/>
            <a:ext cx="11849492" cy="5909310"/>
          </a:xfrm>
          <a:prstGeom prst="rect">
            <a:avLst/>
          </a:prstGeom>
          <a:noFill/>
        </p:spPr>
        <p:txBody>
          <a:bodyPr wrap="square">
            <a:spAutoFit/>
          </a:bodyPr>
          <a:lstStyle/>
          <a:p>
            <a:r>
              <a:rPr lang="en-IN" sz="1400" dirty="0"/>
              <a:t>public void </a:t>
            </a:r>
            <a:r>
              <a:rPr lang="en-IN" sz="1400" dirty="0" err="1"/>
              <a:t>setEmailId</a:t>
            </a:r>
            <a:r>
              <a:rPr lang="en-IN" sz="1400" dirty="0"/>
              <a:t>(String </a:t>
            </a:r>
            <a:r>
              <a:rPr lang="en-IN" sz="1400" dirty="0" err="1"/>
              <a:t>emailId</a:t>
            </a:r>
            <a:r>
              <a:rPr lang="en-IN" sz="1400" dirty="0"/>
              <a:t>) {</a:t>
            </a:r>
          </a:p>
          <a:p>
            <a:r>
              <a:rPr lang="en-IN" sz="1400" dirty="0"/>
              <a:t>		</a:t>
            </a:r>
            <a:r>
              <a:rPr lang="en-IN" sz="1400" dirty="0" err="1"/>
              <a:t>this.emailId</a:t>
            </a:r>
            <a:r>
              <a:rPr lang="en-IN" sz="1400" dirty="0"/>
              <a:t> = </a:t>
            </a:r>
            <a:r>
              <a:rPr lang="en-IN" sz="1400" dirty="0" err="1"/>
              <a:t>emailId</a:t>
            </a:r>
            <a:r>
              <a:rPr lang="en-IN" sz="1400" dirty="0"/>
              <a:t>;</a:t>
            </a:r>
          </a:p>
          <a:p>
            <a:r>
              <a:rPr lang="en-IN" sz="1400" dirty="0"/>
              <a:t>	}</a:t>
            </a:r>
          </a:p>
          <a:p>
            <a:r>
              <a:rPr lang="en-IN" sz="1400" dirty="0"/>
              <a:t>	public String </a:t>
            </a:r>
            <a:r>
              <a:rPr lang="en-IN" sz="1400" dirty="0" err="1"/>
              <a:t>getName</a:t>
            </a:r>
            <a:r>
              <a:rPr lang="en-IN" sz="1400" dirty="0"/>
              <a:t>() {</a:t>
            </a:r>
          </a:p>
          <a:p>
            <a:r>
              <a:rPr lang="en-IN" sz="1400" dirty="0"/>
              <a:t>		return name;</a:t>
            </a:r>
          </a:p>
          <a:p>
            <a:r>
              <a:rPr lang="en-IN" sz="1400" dirty="0"/>
              <a:t>	}</a:t>
            </a:r>
          </a:p>
          <a:p>
            <a:r>
              <a:rPr lang="en-IN" sz="1400" dirty="0"/>
              <a:t>	public void </a:t>
            </a:r>
            <a:r>
              <a:rPr lang="en-IN" sz="1400" dirty="0" err="1"/>
              <a:t>setName</a:t>
            </a:r>
            <a:r>
              <a:rPr lang="en-IN" sz="1400" dirty="0"/>
              <a:t>(String name) {</a:t>
            </a:r>
          </a:p>
          <a:p>
            <a:r>
              <a:rPr lang="en-IN" sz="1400" dirty="0"/>
              <a:t>		this.name = name;</a:t>
            </a:r>
          </a:p>
          <a:p>
            <a:r>
              <a:rPr lang="en-IN" sz="1400" dirty="0"/>
              <a:t>	}</a:t>
            </a:r>
          </a:p>
          <a:p>
            <a:r>
              <a:rPr lang="en-IN" sz="1400" dirty="0"/>
              <a:t>	public </a:t>
            </a:r>
            <a:r>
              <a:rPr lang="en-IN" sz="1400" dirty="0" err="1"/>
              <a:t>LocalDate</a:t>
            </a:r>
            <a:r>
              <a:rPr lang="en-IN" sz="1400" dirty="0"/>
              <a:t> </a:t>
            </a:r>
            <a:r>
              <a:rPr lang="en-IN" sz="1400" dirty="0" err="1"/>
              <a:t>getDateOfBirth</a:t>
            </a:r>
            <a:r>
              <a:rPr lang="en-IN" sz="1400" dirty="0"/>
              <a:t>() {</a:t>
            </a:r>
          </a:p>
          <a:p>
            <a:r>
              <a:rPr lang="en-IN" sz="1400" dirty="0"/>
              <a:t>		return </a:t>
            </a:r>
            <a:r>
              <a:rPr lang="en-IN" sz="1400" dirty="0" err="1"/>
              <a:t>dateOfBirth</a:t>
            </a:r>
            <a:r>
              <a:rPr lang="en-IN" sz="1400" dirty="0"/>
              <a:t>;</a:t>
            </a:r>
          </a:p>
          <a:p>
            <a:r>
              <a:rPr lang="en-IN" sz="1400" dirty="0"/>
              <a:t>	}</a:t>
            </a:r>
          </a:p>
          <a:p>
            <a:r>
              <a:rPr lang="en-IN" sz="1400" dirty="0"/>
              <a:t>	public void </a:t>
            </a:r>
            <a:r>
              <a:rPr lang="en-IN" sz="1400" dirty="0" err="1"/>
              <a:t>setDateOfBirth</a:t>
            </a:r>
            <a:r>
              <a:rPr lang="en-IN" sz="1400" dirty="0"/>
              <a:t>(</a:t>
            </a:r>
            <a:r>
              <a:rPr lang="en-IN" sz="1400" dirty="0" err="1"/>
              <a:t>LocalDate</a:t>
            </a:r>
            <a:r>
              <a:rPr lang="en-IN" sz="1400" dirty="0"/>
              <a:t> </a:t>
            </a:r>
            <a:r>
              <a:rPr lang="en-IN" sz="1400" dirty="0" err="1"/>
              <a:t>dateOfBirth</a:t>
            </a:r>
            <a:r>
              <a:rPr lang="en-IN" sz="1400" dirty="0"/>
              <a:t>) {</a:t>
            </a:r>
          </a:p>
          <a:p>
            <a:r>
              <a:rPr lang="en-IN" sz="1400" dirty="0"/>
              <a:t>		</a:t>
            </a:r>
            <a:r>
              <a:rPr lang="en-IN" sz="1400" dirty="0" err="1"/>
              <a:t>this.dateOfBirth</a:t>
            </a:r>
            <a:r>
              <a:rPr lang="en-IN" sz="1400" dirty="0"/>
              <a:t> = </a:t>
            </a:r>
            <a:r>
              <a:rPr lang="en-IN" sz="1400" dirty="0" err="1"/>
              <a:t>dateOfBirth</a:t>
            </a:r>
            <a:r>
              <a:rPr lang="en-IN" sz="1400" dirty="0"/>
              <a:t>;</a:t>
            </a:r>
          </a:p>
          <a:p>
            <a:r>
              <a:rPr lang="en-IN" sz="1400" dirty="0"/>
              <a:t>	}</a:t>
            </a:r>
          </a:p>
          <a:p>
            <a:r>
              <a:rPr lang="en-IN" sz="1400" dirty="0"/>
              <a:t>	public List&lt;</a:t>
            </a:r>
            <a:r>
              <a:rPr lang="en-IN" sz="1400" dirty="0" err="1"/>
              <a:t>CardDTO</a:t>
            </a:r>
            <a:r>
              <a:rPr lang="en-IN" sz="1400" dirty="0"/>
              <a:t>&gt; </a:t>
            </a:r>
            <a:r>
              <a:rPr lang="en-IN" sz="1400" dirty="0" err="1"/>
              <a:t>getCards</a:t>
            </a:r>
            <a:r>
              <a:rPr lang="en-IN" sz="1400" dirty="0"/>
              <a:t>() {</a:t>
            </a:r>
          </a:p>
          <a:p>
            <a:r>
              <a:rPr lang="en-IN" sz="1400" dirty="0"/>
              <a:t>		return cards;</a:t>
            </a:r>
          </a:p>
          <a:p>
            <a:r>
              <a:rPr lang="en-IN" sz="1400" dirty="0"/>
              <a:t>	}</a:t>
            </a:r>
          </a:p>
          <a:p>
            <a:r>
              <a:rPr lang="en-IN" sz="1400" dirty="0"/>
              <a:t>	public void </a:t>
            </a:r>
            <a:r>
              <a:rPr lang="en-IN" sz="1400" dirty="0" err="1"/>
              <a:t>setCards</a:t>
            </a:r>
            <a:r>
              <a:rPr lang="en-IN" sz="1400" dirty="0"/>
              <a:t>(List&lt;</a:t>
            </a:r>
            <a:r>
              <a:rPr lang="en-IN" sz="1400" dirty="0" err="1"/>
              <a:t>CardDTO</a:t>
            </a:r>
            <a:r>
              <a:rPr lang="en-IN" sz="1400" dirty="0"/>
              <a:t>&gt; cards) {</a:t>
            </a:r>
          </a:p>
          <a:p>
            <a:r>
              <a:rPr lang="en-IN" sz="1400" dirty="0"/>
              <a:t>		</a:t>
            </a:r>
            <a:r>
              <a:rPr lang="en-IN" sz="1400" dirty="0" err="1"/>
              <a:t>this.cards</a:t>
            </a:r>
            <a:r>
              <a:rPr lang="en-IN" sz="1400" dirty="0"/>
              <a:t> = cards;</a:t>
            </a:r>
          </a:p>
          <a:p>
            <a:r>
              <a:rPr lang="en-IN" sz="1400" dirty="0"/>
              <a:t>	}</a:t>
            </a:r>
          </a:p>
          <a:p>
            <a:r>
              <a:rPr lang="en-IN" sz="1400" dirty="0"/>
              <a:t>	@Override</a:t>
            </a:r>
          </a:p>
          <a:p>
            <a:r>
              <a:rPr lang="en-IN" sz="1400" dirty="0"/>
              <a:t>	public String </a:t>
            </a:r>
            <a:r>
              <a:rPr lang="en-IN" sz="1400" dirty="0" err="1"/>
              <a:t>toString</a:t>
            </a:r>
            <a:r>
              <a:rPr lang="en-IN" sz="1400" dirty="0"/>
              <a:t>() {</a:t>
            </a:r>
          </a:p>
          <a:p>
            <a:r>
              <a:rPr lang="en-IN" sz="1400" dirty="0"/>
              <a:t>		return "</a:t>
            </a:r>
            <a:r>
              <a:rPr lang="en-IN" sz="1400" dirty="0" err="1"/>
              <a:t>CustomerDTO</a:t>
            </a:r>
            <a:r>
              <a:rPr lang="en-IN" sz="1400" dirty="0"/>
              <a:t> [</a:t>
            </a:r>
            <a:r>
              <a:rPr lang="en-IN" sz="1400" dirty="0" err="1"/>
              <a:t>customerId</a:t>
            </a:r>
            <a:r>
              <a:rPr lang="en-IN" sz="1400" dirty="0"/>
              <a:t>=" + </a:t>
            </a:r>
            <a:r>
              <a:rPr lang="en-IN" sz="1400" dirty="0" err="1"/>
              <a:t>customerId</a:t>
            </a:r>
            <a:r>
              <a:rPr lang="en-IN" sz="1400" dirty="0"/>
              <a:t> + ", </a:t>
            </a:r>
            <a:r>
              <a:rPr lang="en-IN" sz="1400" dirty="0" err="1"/>
              <a:t>emailId</a:t>
            </a:r>
            <a:r>
              <a:rPr lang="en-IN" sz="1400" dirty="0"/>
              <a:t>=" + </a:t>
            </a:r>
            <a:r>
              <a:rPr lang="en-IN" sz="1400" dirty="0" err="1"/>
              <a:t>emailId</a:t>
            </a:r>
            <a:r>
              <a:rPr lang="en-IN" sz="1400" dirty="0"/>
              <a:t> + ", name=" + name + ", </a:t>
            </a:r>
            <a:r>
              <a:rPr lang="en-IN" sz="1400" dirty="0" err="1"/>
              <a:t>dateOfBirth</a:t>
            </a:r>
            <a:r>
              <a:rPr lang="en-IN" sz="1400" dirty="0"/>
              <a:t>="</a:t>
            </a:r>
          </a:p>
          <a:p>
            <a:r>
              <a:rPr lang="en-IN" sz="1400" dirty="0"/>
              <a:t>				+ </a:t>
            </a:r>
            <a:r>
              <a:rPr lang="en-IN" sz="1400" dirty="0" err="1"/>
              <a:t>dateOfBirth</a:t>
            </a:r>
            <a:r>
              <a:rPr lang="en-IN" sz="1400" dirty="0"/>
              <a:t> + ", cards=" + cards + "]";</a:t>
            </a:r>
          </a:p>
          <a:p>
            <a:r>
              <a:rPr lang="en-IN" sz="1400" dirty="0"/>
              <a:t>	}</a:t>
            </a:r>
          </a:p>
          <a:p>
            <a:r>
              <a:rPr lang="en-IN" sz="1400" dirty="0"/>
              <a:t>}</a:t>
            </a:r>
          </a:p>
        </p:txBody>
      </p:sp>
    </p:spTree>
    <p:extLst>
      <p:ext uri="{BB962C8B-B14F-4D97-AF65-F5344CB8AC3E}">
        <p14:creationId xmlns:p14="http://schemas.microsoft.com/office/powerpoint/2010/main" val="4224544203"/>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B06256-DC1D-7118-E6BC-DBD2C214383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D76E40-6555-1F4D-2A9B-C801D40FF5D4}"/>
              </a:ext>
            </a:extLst>
          </p:cNvPr>
          <p:cNvSpPr>
            <a:spLocks noGrp="1"/>
          </p:cNvSpPr>
          <p:nvPr>
            <p:ph type="sldNum" sz="quarter" idx="12"/>
          </p:nvPr>
        </p:nvSpPr>
        <p:spPr/>
        <p:txBody>
          <a:bodyPr/>
          <a:lstStyle/>
          <a:p>
            <a:fld id="{4A777409-9C5A-4B07-8E32-19F22F7D558C}" type="slidenum">
              <a:rPr lang="en-IN" smtClean="0"/>
              <a:t>424</a:t>
            </a:fld>
            <a:endParaRPr lang="en-IN" dirty="0"/>
          </a:p>
        </p:txBody>
      </p:sp>
      <p:sp>
        <p:nvSpPr>
          <p:cNvPr id="5" name="TextBox 4">
            <a:extLst>
              <a:ext uri="{FF2B5EF4-FFF2-40B4-BE49-F238E27FC236}">
                <a16:creationId xmlns:a16="http://schemas.microsoft.com/office/drawing/2014/main" id="{0605E5C4-D9D9-BFB8-8907-A2DACC5937E0}"/>
              </a:ext>
            </a:extLst>
          </p:cNvPr>
          <p:cNvSpPr txBox="1"/>
          <p:nvPr/>
        </p:nvSpPr>
        <p:spPr>
          <a:xfrm>
            <a:off x="989029" y="553527"/>
            <a:ext cx="9380456"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Create the following Card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641AD04-AEE1-52E5-66BE-7A1C9EAF4A0C}"/>
              </a:ext>
            </a:extLst>
          </p:cNvPr>
          <p:cNvSpPr txBox="1"/>
          <p:nvPr/>
        </p:nvSpPr>
        <p:spPr>
          <a:xfrm>
            <a:off x="226243" y="953637"/>
            <a:ext cx="12078878" cy="5909310"/>
          </a:xfrm>
          <a:prstGeom prst="rect">
            <a:avLst/>
          </a:prstGeom>
          <a:noFill/>
        </p:spPr>
        <p:txBody>
          <a:bodyPr wrap="square">
            <a:spAutoFit/>
          </a:bodyPr>
          <a:lstStyle/>
          <a:p>
            <a:r>
              <a:rPr lang="en-IN" dirty="0"/>
              <a:t>package </a:t>
            </a:r>
            <a:r>
              <a:rPr lang="en-IN" dirty="0" err="1"/>
              <a:t>com.hnd.entity</a:t>
            </a:r>
            <a:r>
              <a:rPr lang="en-IN" dirty="0"/>
              <a:t>;</a:t>
            </a:r>
          </a:p>
          <a:p>
            <a:r>
              <a:rPr lang="en-IN" dirty="0"/>
              <a:t>import </a:t>
            </a:r>
            <a:r>
              <a:rPr lang="en-IN" dirty="0" err="1"/>
              <a:t>java.time.LocalDate</a:t>
            </a:r>
            <a:r>
              <a:rPr lang="en-IN" dirty="0"/>
              <a:t>;</a:t>
            </a:r>
          </a:p>
          <a:p>
            <a:r>
              <a:rPr lang="en-IN" dirty="0"/>
              <a:t>import </a:t>
            </a:r>
            <a:r>
              <a:rPr lang="en-IN" dirty="0" err="1"/>
              <a:t>javax.persistence.Entity</a:t>
            </a:r>
            <a:r>
              <a:rPr lang="en-IN" dirty="0"/>
              <a:t>;</a:t>
            </a:r>
          </a:p>
          <a:p>
            <a:r>
              <a:rPr lang="en-IN" dirty="0"/>
              <a:t>import </a:t>
            </a:r>
            <a:r>
              <a:rPr lang="en-IN" dirty="0" err="1"/>
              <a:t>javax.persistence.Id</a:t>
            </a:r>
            <a:r>
              <a:rPr lang="en-IN" dirty="0"/>
              <a:t>;</a:t>
            </a:r>
          </a:p>
          <a:p>
            <a:r>
              <a:rPr lang="en-IN" dirty="0"/>
              <a:t>@Entity</a:t>
            </a:r>
          </a:p>
          <a:p>
            <a:r>
              <a:rPr lang="en-IN" dirty="0"/>
              <a:t>public class Card {</a:t>
            </a:r>
          </a:p>
          <a:p>
            <a:r>
              <a:rPr lang="en-IN" dirty="0"/>
              <a:t>	</a:t>
            </a:r>
          </a:p>
          <a:p>
            <a:r>
              <a:rPr lang="en-IN" dirty="0"/>
              <a:t>	@Id</a:t>
            </a:r>
          </a:p>
          <a:p>
            <a:r>
              <a:rPr lang="en-IN" dirty="0"/>
              <a:t>	private Integer </a:t>
            </a:r>
            <a:r>
              <a:rPr lang="en-IN" dirty="0" err="1"/>
              <a:t>cardId</a:t>
            </a:r>
            <a:r>
              <a:rPr lang="en-IN" dirty="0"/>
              <a:t>;</a:t>
            </a:r>
          </a:p>
          <a:p>
            <a:r>
              <a:rPr lang="en-IN" dirty="0"/>
              <a:t>	private String </a:t>
            </a:r>
            <a:r>
              <a:rPr lang="en-IN" dirty="0" err="1"/>
              <a:t>cardNumber</a:t>
            </a:r>
            <a:r>
              <a:rPr lang="en-IN" dirty="0"/>
              <a:t>;</a:t>
            </a:r>
          </a:p>
          <a:p>
            <a:r>
              <a:rPr lang="en-IN" dirty="0"/>
              <a:t>	private </a:t>
            </a:r>
            <a:r>
              <a:rPr lang="en-IN" dirty="0" err="1"/>
              <a:t>LocalDate</a:t>
            </a:r>
            <a:r>
              <a:rPr lang="en-IN" dirty="0"/>
              <a:t> </a:t>
            </a:r>
            <a:r>
              <a:rPr lang="en-IN" dirty="0" err="1"/>
              <a:t>expiryDate</a:t>
            </a:r>
            <a:r>
              <a:rPr lang="en-IN" dirty="0"/>
              <a:t>;</a:t>
            </a:r>
          </a:p>
          <a:p>
            <a:r>
              <a:rPr lang="en-IN" dirty="0"/>
              <a:t>	</a:t>
            </a:r>
          </a:p>
          <a:p>
            <a:r>
              <a:rPr lang="en-IN" dirty="0"/>
              <a:t>	public Card() {</a:t>
            </a:r>
          </a:p>
          <a:p>
            <a:r>
              <a:rPr lang="en-IN" dirty="0"/>
              <a:t>	}</a:t>
            </a:r>
          </a:p>
          <a:p>
            <a:r>
              <a:rPr lang="en-IN" dirty="0"/>
              <a:t>	public Card(Integer </a:t>
            </a:r>
            <a:r>
              <a:rPr lang="en-IN" dirty="0" err="1"/>
              <a:t>cardId</a:t>
            </a:r>
            <a:r>
              <a:rPr lang="en-IN" dirty="0"/>
              <a:t>, String </a:t>
            </a:r>
            <a:r>
              <a:rPr lang="en-IN" dirty="0" err="1"/>
              <a:t>cardNumber,LocalDate</a:t>
            </a:r>
            <a:r>
              <a:rPr lang="en-IN" dirty="0"/>
              <a:t> </a:t>
            </a:r>
            <a:r>
              <a:rPr lang="en-IN" dirty="0" err="1"/>
              <a:t>expiryDate</a:t>
            </a:r>
            <a:r>
              <a:rPr lang="en-IN" dirty="0"/>
              <a:t>) {</a:t>
            </a:r>
          </a:p>
          <a:p>
            <a:r>
              <a:rPr lang="en-IN" dirty="0"/>
              <a:t>		</a:t>
            </a:r>
            <a:r>
              <a:rPr lang="en-IN" dirty="0" err="1"/>
              <a:t>this.cardId</a:t>
            </a:r>
            <a:r>
              <a:rPr lang="en-IN" dirty="0"/>
              <a:t>=</a:t>
            </a:r>
            <a:r>
              <a:rPr lang="en-IN" dirty="0" err="1"/>
              <a:t>cardId</a:t>
            </a:r>
            <a:r>
              <a:rPr lang="en-IN" dirty="0"/>
              <a:t>;</a:t>
            </a:r>
          </a:p>
          <a:p>
            <a:r>
              <a:rPr lang="en-IN" dirty="0"/>
              <a:t>		</a:t>
            </a:r>
            <a:r>
              <a:rPr lang="en-IN" dirty="0" err="1"/>
              <a:t>this.cardNumber</a:t>
            </a:r>
            <a:r>
              <a:rPr lang="en-IN" dirty="0"/>
              <a:t>=</a:t>
            </a:r>
            <a:r>
              <a:rPr lang="en-IN" dirty="0" err="1"/>
              <a:t>cardNumber</a:t>
            </a:r>
            <a:r>
              <a:rPr lang="en-IN" dirty="0"/>
              <a:t>;</a:t>
            </a:r>
          </a:p>
          <a:p>
            <a:r>
              <a:rPr lang="en-IN" dirty="0"/>
              <a:t>		</a:t>
            </a:r>
            <a:r>
              <a:rPr lang="en-IN" dirty="0" err="1"/>
              <a:t>this.expiryDate</a:t>
            </a:r>
            <a:r>
              <a:rPr lang="en-IN" dirty="0"/>
              <a:t>=</a:t>
            </a:r>
            <a:r>
              <a:rPr lang="en-IN" dirty="0" err="1"/>
              <a:t>expiryDate</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799635522"/>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E788F6-C9CC-8705-DDED-6ABC2486681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98EA512-0249-F3CB-A2C7-1EC7B1661332}"/>
              </a:ext>
            </a:extLst>
          </p:cNvPr>
          <p:cNvSpPr>
            <a:spLocks noGrp="1"/>
          </p:cNvSpPr>
          <p:nvPr>
            <p:ph type="sldNum" sz="quarter" idx="12"/>
          </p:nvPr>
        </p:nvSpPr>
        <p:spPr/>
        <p:txBody>
          <a:bodyPr/>
          <a:lstStyle/>
          <a:p>
            <a:fld id="{4A777409-9C5A-4B07-8E32-19F22F7D558C}" type="slidenum">
              <a:rPr lang="en-IN" smtClean="0"/>
              <a:t>425</a:t>
            </a:fld>
            <a:endParaRPr lang="en-IN" dirty="0"/>
          </a:p>
        </p:txBody>
      </p:sp>
      <p:sp>
        <p:nvSpPr>
          <p:cNvPr id="5" name="TextBox 4">
            <a:extLst>
              <a:ext uri="{FF2B5EF4-FFF2-40B4-BE49-F238E27FC236}">
                <a16:creationId xmlns:a16="http://schemas.microsoft.com/office/drawing/2014/main" id="{B5111C7B-37A2-A886-8DA1-642549225BC3}"/>
              </a:ext>
            </a:extLst>
          </p:cNvPr>
          <p:cNvSpPr txBox="1"/>
          <p:nvPr/>
        </p:nvSpPr>
        <p:spPr>
          <a:xfrm>
            <a:off x="838200" y="442833"/>
            <a:ext cx="11965757" cy="5632311"/>
          </a:xfrm>
          <a:prstGeom prst="rect">
            <a:avLst/>
          </a:prstGeom>
          <a:noFill/>
        </p:spPr>
        <p:txBody>
          <a:bodyPr wrap="square">
            <a:spAutoFit/>
          </a:bodyPr>
          <a:lstStyle/>
          <a:p>
            <a:r>
              <a:rPr lang="en-IN" dirty="0"/>
              <a:t>public Integer </a:t>
            </a:r>
            <a:r>
              <a:rPr lang="en-IN" dirty="0" err="1"/>
              <a:t>getCardId</a:t>
            </a:r>
            <a:r>
              <a:rPr lang="en-IN" dirty="0"/>
              <a:t>() {</a:t>
            </a:r>
          </a:p>
          <a:p>
            <a:r>
              <a:rPr lang="en-IN" dirty="0"/>
              <a:t>		return </a:t>
            </a:r>
            <a:r>
              <a:rPr lang="en-IN" dirty="0" err="1"/>
              <a:t>cardId</a:t>
            </a:r>
            <a:r>
              <a:rPr lang="en-IN" dirty="0"/>
              <a:t>;</a:t>
            </a:r>
          </a:p>
          <a:p>
            <a:r>
              <a:rPr lang="en-IN" dirty="0"/>
              <a:t>	}</a:t>
            </a:r>
          </a:p>
          <a:p>
            <a:r>
              <a:rPr lang="en-IN" dirty="0"/>
              <a:t>	public void </a:t>
            </a:r>
            <a:r>
              <a:rPr lang="en-IN" dirty="0" err="1"/>
              <a:t>setCardId</a:t>
            </a:r>
            <a:r>
              <a:rPr lang="en-IN" dirty="0"/>
              <a:t>(Integer </a:t>
            </a:r>
            <a:r>
              <a:rPr lang="en-IN" dirty="0" err="1"/>
              <a:t>cardId</a:t>
            </a:r>
            <a:r>
              <a:rPr lang="en-IN" dirty="0"/>
              <a:t>) {</a:t>
            </a:r>
          </a:p>
          <a:p>
            <a:r>
              <a:rPr lang="en-IN" dirty="0"/>
              <a:t>		</a:t>
            </a:r>
            <a:r>
              <a:rPr lang="en-IN" dirty="0" err="1"/>
              <a:t>this.cardId</a:t>
            </a:r>
            <a:r>
              <a:rPr lang="en-IN" dirty="0"/>
              <a:t> = </a:t>
            </a:r>
            <a:r>
              <a:rPr lang="en-IN" dirty="0" err="1"/>
              <a:t>cardId</a:t>
            </a:r>
            <a:r>
              <a:rPr lang="en-IN" dirty="0"/>
              <a:t>;</a:t>
            </a:r>
          </a:p>
          <a:p>
            <a:r>
              <a:rPr lang="en-IN" dirty="0"/>
              <a:t>	}</a:t>
            </a:r>
          </a:p>
          <a:p>
            <a:r>
              <a:rPr lang="en-IN" dirty="0"/>
              <a:t>	public String </a:t>
            </a:r>
            <a:r>
              <a:rPr lang="en-IN" dirty="0" err="1"/>
              <a:t>getCardNumber</a:t>
            </a:r>
            <a:r>
              <a:rPr lang="en-IN" dirty="0"/>
              <a:t>() {</a:t>
            </a:r>
          </a:p>
          <a:p>
            <a:r>
              <a:rPr lang="en-IN" dirty="0"/>
              <a:t>		return </a:t>
            </a:r>
            <a:r>
              <a:rPr lang="en-IN" dirty="0" err="1"/>
              <a:t>cardNumber</a:t>
            </a:r>
            <a:r>
              <a:rPr lang="en-IN" dirty="0"/>
              <a:t>;</a:t>
            </a:r>
          </a:p>
          <a:p>
            <a:r>
              <a:rPr lang="en-IN" dirty="0"/>
              <a:t>	}</a:t>
            </a:r>
          </a:p>
          <a:p>
            <a:r>
              <a:rPr lang="en-IN" dirty="0"/>
              <a:t>	public void </a:t>
            </a:r>
            <a:r>
              <a:rPr lang="en-IN" dirty="0" err="1"/>
              <a:t>setCardNumber</a:t>
            </a:r>
            <a:r>
              <a:rPr lang="en-IN" dirty="0"/>
              <a:t>(String </a:t>
            </a:r>
            <a:r>
              <a:rPr lang="en-IN" dirty="0" err="1"/>
              <a:t>cardNumber</a:t>
            </a:r>
            <a:r>
              <a:rPr lang="en-IN" dirty="0"/>
              <a:t>) {</a:t>
            </a:r>
          </a:p>
          <a:p>
            <a:r>
              <a:rPr lang="en-IN" dirty="0"/>
              <a:t>		</a:t>
            </a:r>
            <a:r>
              <a:rPr lang="en-IN" dirty="0" err="1"/>
              <a:t>this.cardNumber</a:t>
            </a:r>
            <a:r>
              <a:rPr lang="en-IN" dirty="0"/>
              <a:t> = </a:t>
            </a:r>
            <a:r>
              <a:rPr lang="en-IN" dirty="0" err="1"/>
              <a:t>cardNumber</a:t>
            </a:r>
            <a:r>
              <a:rPr lang="en-IN" dirty="0"/>
              <a:t>;</a:t>
            </a:r>
          </a:p>
          <a:p>
            <a:r>
              <a:rPr lang="en-IN" dirty="0"/>
              <a:t>	}</a:t>
            </a:r>
          </a:p>
          <a:p>
            <a:r>
              <a:rPr lang="en-IN" dirty="0"/>
              <a:t>	public </a:t>
            </a:r>
            <a:r>
              <a:rPr lang="en-IN" dirty="0" err="1"/>
              <a:t>LocalDate</a:t>
            </a:r>
            <a:r>
              <a:rPr lang="en-IN" dirty="0"/>
              <a:t> </a:t>
            </a:r>
            <a:r>
              <a:rPr lang="en-IN" dirty="0" err="1"/>
              <a:t>getExpiryDate</a:t>
            </a:r>
            <a:r>
              <a:rPr lang="en-IN" dirty="0"/>
              <a:t>() {</a:t>
            </a:r>
          </a:p>
          <a:p>
            <a:r>
              <a:rPr lang="en-IN" dirty="0"/>
              <a:t>		return </a:t>
            </a:r>
            <a:r>
              <a:rPr lang="en-IN" dirty="0" err="1"/>
              <a:t>expiryDate</a:t>
            </a:r>
            <a:r>
              <a:rPr lang="en-IN" dirty="0"/>
              <a:t>;</a:t>
            </a:r>
          </a:p>
          <a:p>
            <a:r>
              <a:rPr lang="en-IN" dirty="0"/>
              <a:t>	}</a:t>
            </a:r>
          </a:p>
          <a:p>
            <a:r>
              <a:rPr lang="en-IN" dirty="0"/>
              <a:t>	public void </a:t>
            </a:r>
            <a:r>
              <a:rPr lang="en-IN" dirty="0" err="1"/>
              <a:t>setExpiryDate</a:t>
            </a:r>
            <a:r>
              <a:rPr lang="en-IN" dirty="0"/>
              <a:t>(</a:t>
            </a:r>
            <a:r>
              <a:rPr lang="en-IN" dirty="0" err="1"/>
              <a:t>LocalDate</a:t>
            </a:r>
            <a:r>
              <a:rPr lang="en-IN" dirty="0"/>
              <a:t> </a:t>
            </a:r>
            <a:r>
              <a:rPr lang="en-IN" dirty="0" err="1"/>
              <a:t>expiryDate</a:t>
            </a:r>
            <a:r>
              <a:rPr lang="en-IN" dirty="0"/>
              <a:t>) {</a:t>
            </a:r>
          </a:p>
          <a:p>
            <a:r>
              <a:rPr lang="en-IN" dirty="0"/>
              <a:t>		</a:t>
            </a:r>
            <a:r>
              <a:rPr lang="en-IN" dirty="0" err="1"/>
              <a:t>this.expiryDate</a:t>
            </a:r>
            <a:r>
              <a:rPr lang="en-IN" dirty="0"/>
              <a:t> = </a:t>
            </a:r>
            <a:r>
              <a:rPr lang="en-IN" dirty="0" err="1"/>
              <a:t>expiryDate</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1387487940"/>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3188948-A20B-B953-4B5B-0705F0E7EC2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DEFAC11-1E4F-EB53-037A-21DAAD77F95F}"/>
              </a:ext>
            </a:extLst>
          </p:cNvPr>
          <p:cNvSpPr>
            <a:spLocks noGrp="1"/>
          </p:cNvSpPr>
          <p:nvPr>
            <p:ph type="sldNum" sz="quarter" idx="12"/>
          </p:nvPr>
        </p:nvSpPr>
        <p:spPr/>
        <p:txBody>
          <a:bodyPr/>
          <a:lstStyle/>
          <a:p>
            <a:fld id="{4A777409-9C5A-4B07-8E32-19F22F7D558C}" type="slidenum">
              <a:rPr lang="en-IN" smtClean="0"/>
              <a:t>426</a:t>
            </a:fld>
            <a:endParaRPr lang="en-IN" dirty="0"/>
          </a:p>
        </p:txBody>
      </p:sp>
      <p:sp>
        <p:nvSpPr>
          <p:cNvPr id="5" name="TextBox 4">
            <a:extLst>
              <a:ext uri="{FF2B5EF4-FFF2-40B4-BE49-F238E27FC236}">
                <a16:creationId xmlns:a16="http://schemas.microsoft.com/office/drawing/2014/main" id="{4326A5B6-0D9E-3E1C-30A6-C0EDB05D8DE7}"/>
              </a:ext>
            </a:extLst>
          </p:cNvPr>
          <p:cNvSpPr txBox="1"/>
          <p:nvPr/>
        </p:nvSpPr>
        <p:spPr>
          <a:xfrm>
            <a:off x="707010" y="515873"/>
            <a:ext cx="11802359" cy="6494085"/>
          </a:xfrm>
          <a:prstGeom prst="rect">
            <a:avLst/>
          </a:prstGeom>
          <a:noFill/>
        </p:spPr>
        <p:txBody>
          <a:bodyPr wrap="square">
            <a:spAutoFit/>
          </a:bodyPr>
          <a:lstStyle/>
          <a:p>
            <a:r>
              <a:rPr lang="en-IN" sz="1600" dirty="0"/>
              <a:t>@Override</a:t>
            </a:r>
          </a:p>
          <a:p>
            <a:r>
              <a:rPr lang="en-IN" sz="1600" dirty="0"/>
              <a:t>	public int </a:t>
            </a:r>
            <a:r>
              <a:rPr lang="en-IN" sz="1600" dirty="0" err="1"/>
              <a:t>hashCode</a:t>
            </a:r>
            <a:r>
              <a:rPr lang="en-IN" sz="1600" dirty="0"/>
              <a:t>() {</a:t>
            </a:r>
          </a:p>
          <a:p>
            <a:r>
              <a:rPr lang="en-IN" sz="1600" dirty="0"/>
              <a:t>		final int prime = 31;</a:t>
            </a:r>
          </a:p>
          <a:p>
            <a:r>
              <a:rPr lang="en-IN" sz="1600" dirty="0"/>
              <a:t>		int result = 1;</a:t>
            </a:r>
          </a:p>
          <a:p>
            <a:r>
              <a:rPr lang="en-IN" sz="1600" dirty="0"/>
              <a:t>		result = prime * result + ((</a:t>
            </a:r>
            <a:r>
              <a:rPr lang="en-IN" sz="1600" dirty="0" err="1"/>
              <a:t>this.getCardId</a:t>
            </a:r>
            <a:r>
              <a:rPr lang="en-IN" sz="1600" dirty="0"/>
              <a:t>() == null) ? 0 : </a:t>
            </a:r>
            <a:r>
              <a:rPr lang="en-IN" sz="1600" dirty="0" err="1"/>
              <a:t>this.getCardId</a:t>
            </a:r>
            <a:r>
              <a:rPr lang="en-IN" sz="1600" dirty="0"/>
              <a:t>().</a:t>
            </a:r>
            <a:r>
              <a:rPr lang="en-IN" sz="1600" dirty="0" err="1"/>
              <a:t>hashCode</a:t>
            </a:r>
            <a:r>
              <a:rPr lang="en-IN" sz="1600" dirty="0"/>
              <a:t>());</a:t>
            </a:r>
          </a:p>
          <a:p>
            <a:r>
              <a:rPr lang="en-IN" sz="1600" dirty="0"/>
              <a:t>		return result;</a:t>
            </a:r>
          </a:p>
          <a:p>
            <a:r>
              <a:rPr lang="en-IN" sz="1600" dirty="0"/>
              <a:t>	}</a:t>
            </a:r>
          </a:p>
          <a:p>
            <a:r>
              <a:rPr lang="en-IN" sz="1600" dirty="0"/>
              <a:t>	</a:t>
            </a:r>
          </a:p>
          <a:p>
            <a:r>
              <a:rPr lang="en-IN" sz="1600" dirty="0"/>
              <a:t>	@Override</a:t>
            </a:r>
          </a:p>
          <a:p>
            <a:r>
              <a:rPr lang="en-IN" sz="1600" dirty="0"/>
              <a:t>	public </a:t>
            </a:r>
            <a:r>
              <a:rPr lang="en-IN" sz="1600" dirty="0" err="1"/>
              <a:t>boolean</a:t>
            </a:r>
            <a:r>
              <a:rPr lang="en-IN" sz="1600" dirty="0"/>
              <a:t> equals(Object </a:t>
            </a:r>
            <a:r>
              <a:rPr lang="en-IN" sz="1600" dirty="0" err="1"/>
              <a:t>obj</a:t>
            </a:r>
            <a:r>
              <a:rPr lang="en-IN" sz="1600" dirty="0"/>
              <a:t>) {</a:t>
            </a:r>
          </a:p>
          <a:p>
            <a:r>
              <a:rPr lang="en-IN" sz="1600" dirty="0"/>
              <a:t>		if (this == </a:t>
            </a:r>
            <a:r>
              <a:rPr lang="en-IN" sz="1600" dirty="0" err="1"/>
              <a:t>obj</a:t>
            </a:r>
            <a:r>
              <a:rPr lang="en-IN" sz="1600" dirty="0"/>
              <a:t>)</a:t>
            </a:r>
          </a:p>
          <a:p>
            <a:r>
              <a:rPr lang="en-IN" sz="1600" dirty="0"/>
              <a:t>			return true;</a:t>
            </a:r>
          </a:p>
          <a:p>
            <a:r>
              <a:rPr lang="en-IN" sz="1600" dirty="0"/>
              <a:t>		if (</a:t>
            </a:r>
            <a:r>
              <a:rPr lang="en-IN" sz="1600" dirty="0" err="1"/>
              <a:t>obj</a:t>
            </a:r>
            <a:r>
              <a:rPr lang="en-IN" sz="1600" dirty="0"/>
              <a:t> == null)</a:t>
            </a:r>
          </a:p>
          <a:p>
            <a:r>
              <a:rPr lang="en-IN" sz="1600" dirty="0"/>
              <a:t>			return false;</a:t>
            </a:r>
          </a:p>
          <a:p>
            <a:r>
              <a:rPr lang="en-IN" sz="1600" dirty="0"/>
              <a:t>		if (</a:t>
            </a:r>
            <a:r>
              <a:rPr lang="en-IN" sz="1600" dirty="0" err="1"/>
              <a:t>getClass</a:t>
            </a:r>
            <a:r>
              <a:rPr lang="en-IN" sz="1600" dirty="0"/>
              <a:t>() != </a:t>
            </a:r>
            <a:r>
              <a:rPr lang="en-IN" sz="1600" dirty="0" err="1"/>
              <a:t>obj.getClass</a:t>
            </a:r>
            <a:r>
              <a:rPr lang="en-IN" sz="1600" dirty="0"/>
              <a:t>())</a:t>
            </a:r>
          </a:p>
          <a:p>
            <a:r>
              <a:rPr lang="en-IN" sz="1600" dirty="0"/>
              <a:t>			return false;</a:t>
            </a:r>
          </a:p>
          <a:p>
            <a:r>
              <a:rPr lang="en-IN" sz="1600" dirty="0"/>
              <a:t>		Card other = (Card) </a:t>
            </a:r>
            <a:r>
              <a:rPr lang="en-IN" sz="1600" dirty="0" err="1"/>
              <a:t>obj</a:t>
            </a:r>
            <a:r>
              <a:rPr lang="en-IN" sz="1600" dirty="0"/>
              <a:t>;</a:t>
            </a:r>
          </a:p>
          <a:p>
            <a:r>
              <a:rPr lang="en-IN" sz="1600" dirty="0"/>
              <a:t>		if (</a:t>
            </a:r>
            <a:r>
              <a:rPr lang="en-IN" sz="1600" dirty="0" err="1"/>
              <a:t>this.getCardId</a:t>
            </a:r>
            <a:r>
              <a:rPr lang="en-IN" sz="1600" dirty="0"/>
              <a:t>() == null) {</a:t>
            </a:r>
          </a:p>
          <a:p>
            <a:r>
              <a:rPr lang="en-IN" sz="1600" dirty="0"/>
              <a:t>			if (</a:t>
            </a:r>
            <a:r>
              <a:rPr lang="en-IN" sz="1600" dirty="0" err="1"/>
              <a:t>other.getCardId</a:t>
            </a:r>
            <a:r>
              <a:rPr lang="en-IN" sz="1600" dirty="0"/>
              <a:t>() != null)</a:t>
            </a:r>
          </a:p>
          <a:p>
            <a:r>
              <a:rPr lang="en-IN" sz="1600" dirty="0"/>
              <a:t>				return false;</a:t>
            </a:r>
          </a:p>
          <a:p>
            <a:r>
              <a:rPr lang="en-IN" sz="1600" dirty="0"/>
              <a:t>		} else if (!</a:t>
            </a:r>
            <a:r>
              <a:rPr lang="en-IN" sz="1600" dirty="0" err="1"/>
              <a:t>this.getCardId</a:t>
            </a:r>
            <a:r>
              <a:rPr lang="en-IN" sz="1600" dirty="0"/>
              <a:t>().equals(</a:t>
            </a:r>
            <a:r>
              <a:rPr lang="en-IN" sz="1600" dirty="0" err="1"/>
              <a:t>other.getCardId</a:t>
            </a:r>
            <a:r>
              <a:rPr lang="en-IN" sz="1600" dirty="0"/>
              <a:t>()))</a:t>
            </a:r>
          </a:p>
          <a:p>
            <a:r>
              <a:rPr lang="en-IN" sz="1600" dirty="0"/>
              <a:t>			return false;</a:t>
            </a:r>
          </a:p>
          <a:p>
            <a:r>
              <a:rPr lang="en-IN" sz="1600" dirty="0"/>
              <a:t>		return true;</a:t>
            </a:r>
          </a:p>
          <a:p>
            <a:r>
              <a:rPr lang="en-IN" sz="1600" dirty="0"/>
              <a:t>	}</a:t>
            </a:r>
          </a:p>
          <a:p>
            <a:r>
              <a:rPr lang="en-IN" sz="1600" dirty="0"/>
              <a:t>		</a:t>
            </a:r>
          </a:p>
          <a:p>
            <a:r>
              <a:rPr lang="en-IN" sz="1600" dirty="0"/>
              <a:t>}</a:t>
            </a:r>
          </a:p>
        </p:txBody>
      </p:sp>
    </p:spTree>
    <p:extLst>
      <p:ext uri="{BB962C8B-B14F-4D97-AF65-F5344CB8AC3E}">
        <p14:creationId xmlns:p14="http://schemas.microsoft.com/office/powerpoint/2010/main" val="3066413125"/>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4E42DE-C15F-4F79-454F-45B54F9697B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D1CF823-0276-01E8-582C-605029641062}"/>
              </a:ext>
            </a:extLst>
          </p:cNvPr>
          <p:cNvSpPr>
            <a:spLocks noGrp="1"/>
          </p:cNvSpPr>
          <p:nvPr>
            <p:ph type="sldNum" sz="quarter" idx="12"/>
          </p:nvPr>
        </p:nvSpPr>
        <p:spPr/>
        <p:txBody>
          <a:bodyPr/>
          <a:lstStyle/>
          <a:p>
            <a:fld id="{4A777409-9C5A-4B07-8E32-19F22F7D558C}" type="slidenum">
              <a:rPr lang="en-IN" smtClean="0"/>
              <a:t>427</a:t>
            </a:fld>
            <a:endParaRPr lang="en-IN" dirty="0"/>
          </a:p>
        </p:txBody>
      </p:sp>
      <p:sp>
        <p:nvSpPr>
          <p:cNvPr id="5" name="TextBox 4">
            <a:extLst>
              <a:ext uri="{FF2B5EF4-FFF2-40B4-BE49-F238E27FC236}">
                <a16:creationId xmlns:a16="http://schemas.microsoft.com/office/drawing/2014/main" id="{31F8A4BD-7F43-A0BE-F00B-34E9A2A03703}"/>
              </a:ext>
            </a:extLst>
          </p:cNvPr>
          <p:cNvSpPr txBox="1"/>
          <p:nvPr/>
        </p:nvSpPr>
        <p:spPr>
          <a:xfrm>
            <a:off x="989028" y="515820"/>
            <a:ext cx="9748101"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469A719-2D93-F46E-1F71-9BAF81FB3C0E}"/>
              </a:ext>
            </a:extLst>
          </p:cNvPr>
          <p:cNvSpPr txBox="1"/>
          <p:nvPr/>
        </p:nvSpPr>
        <p:spPr>
          <a:xfrm>
            <a:off x="521616" y="856715"/>
            <a:ext cx="11868347" cy="6186309"/>
          </a:xfrm>
          <a:prstGeom prst="rect">
            <a:avLst/>
          </a:prstGeom>
          <a:noFill/>
        </p:spPr>
        <p:txBody>
          <a:bodyPr wrap="square">
            <a:spAutoFit/>
          </a:bodyPr>
          <a:lstStyle/>
          <a:p>
            <a:r>
              <a:rPr lang="en-IN" dirty="0"/>
              <a:t>package </a:t>
            </a:r>
            <a:r>
              <a:rPr lang="en-IN" dirty="0" err="1"/>
              <a:t>com.hnd.entity</a:t>
            </a:r>
            <a:r>
              <a:rPr lang="en-IN" dirty="0"/>
              <a:t>;</a:t>
            </a:r>
          </a:p>
          <a:p>
            <a:r>
              <a:rPr lang="en-IN" dirty="0"/>
              <a:t>import </a:t>
            </a:r>
            <a:r>
              <a:rPr lang="en-IN" dirty="0" err="1"/>
              <a:t>java.time.LocalDate</a:t>
            </a:r>
            <a:r>
              <a:rPr lang="en-IN" dirty="0"/>
              <a:t>;</a:t>
            </a:r>
          </a:p>
          <a:p>
            <a:r>
              <a:rPr lang="en-IN" dirty="0"/>
              <a:t>import </a:t>
            </a:r>
            <a:r>
              <a:rPr lang="en-IN" dirty="0" err="1"/>
              <a:t>java.util.List</a:t>
            </a:r>
            <a:r>
              <a:rPr lang="en-IN" dirty="0"/>
              <a:t>;</a:t>
            </a:r>
          </a:p>
          <a:p>
            <a:r>
              <a:rPr lang="en-IN" dirty="0"/>
              <a:t>import </a:t>
            </a:r>
            <a:r>
              <a:rPr lang="en-IN" dirty="0" err="1"/>
              <a:t>javax.persistence.CascadeType</a:t>
            </a:r>
            <a:r>
              <a:rPr lang="en-IN" dirty="0"/>
              <a:t>;</a:t>
            </a:r>
          </a:p>
          <a:p>
            <a:r>
              <a:rPr lang="en-IN" dirty="0"/>
              <a:t>import </a:t>
            </a:r>
            <a:r>
              <a:rPr lang="en-IN" dirty="0" err="1"/>
              <a:t>javax.persistence.Column</a:t>
            </a:r>
            <a:r>
              <a:rPr lang="en-IN" dirty="0"/>
              <a:t>;</a:t>
            </a:r>
          </a:p>
          <a:p>
            <a:r>
              <a:rPr lang="en-IN" dirty="0"/>
              <a:t>import </a:t>
            </a:r>
            <a:r>
              <a:rPr lang="en-IN" dirty="0" err="1"/>
              <a:t>javax.persistence.Entity</a:t>
            </a:r>
            <a:r>
              <a:rPr lang="en-IN" dirty="0"/>
              <a:t>;</a:t>
            </a:r>
          </a:p>
          <a:p>
            <a:r>
              <a:rPr lang="en-IN" dirty="0"/>
              <a:t>import </a:t>
            </a:r>
            <a:r>
              <a:rPr lang="en-IN" dirty="0" err="1"/>
              <a:t>javax.persistence.GeneratedValue</a:t>
            </a:r>
            <a:r>
              <a:rPr lang="en-IN" dirty="0"/>
              <a:t>;</a:t>
            </a:r>
          </a:p>
          <a:p>
            <a:r>
              <a:rPr lang="en-IN" dirty="0"/>
              <a:t>import </a:t>
            </a:r>
            <a:r>
              <a:rPr lang="en-IN" dirty="0" err="1"/>
              <a:t>javax.persistence.GenerationType</a:t>
            </a:r>
            <a:r>
              <a:rPr lang="en-IN" dirty="0"/>
              <a:t>;</a:t>
            </a:r>
          </a:p>
          <a:p>
            <a:r>
              <a:rPr lang="en-IN" dirty="0"/>
              <a:t>import </a:t>
            </a:r>
            <a:r>
              <a:rPr lang="en-IN" dirty="0" err="1"/>
              <a:t>javax.persistence.Id</a:t>
            </a:r>
            <a:r>
              <a:rPr lang="en-IN" dirty="0"/>
              <a:t>;</a:t>
            </a:r>
          </a:p>
          <a:p>
            <a:r>
              <a:rPr lang="en-IN" dirty="0"/>
              <a:t>import </a:t>
            </a:r>
            <a:r>
              <a:rPr lang="en-IN" dirty="0" err="1"/>
              <a:t>javax.persistence.JoinColumn</a:t>
            </a:r>
            <a:r>
              <a:rPr lang="en-IN" dirty="0"/>
              <a:t>;</a:t>
            </a:r>
          </a:p>
          <a:p>
            <a:r>
              <a:rPr lang="en-IN" dirty="0"/>
              <a:t>import </a:t>
            </a:r>
            <a:r>
              <a:rPr lang="en-IN" dirty="0" err="1"/>
              <a:t>javax.persistence.OneToMany</a:t>
            </a:r>
            <a:r>
              <a:rPr lang="en-IN" dirty="0"/>
              <a:t>;</a:t>
            </a:r>
          </a:p>
          <a:p>
            <a:r>
              <a:rPr lang="en-IN" dirty="0"/>
              <a:t>@Entity</a:t>
            </a:r>
          </a:p>
          <a:p>
            <a:r>
              <a:rPr lang="en-IN" dirty="0"/>
              <a:t>public class Customer {</a:t>
            </a:r>
          </a:p>
          <a:p>
            <a:r>
              <a:rPr lang="en-IN" dirty="0"/>
              <a:t>	@Id</a:t>
            </a:r>
          </a:p>
          <a:p>
            <a:r>
              <a:rPr lang="en-IN" dirty="0"/>
              <a:t>	@GeneratedValue(strategy=GenerationType.IDENTITY)</a:t>
            </a:r>
          </a:p>
          <a:p>
            <a:r>
              <a:rPr lang="en-IN" dirty="0"/>
              <a:t>	private Integer </a:t>
            </a:r>
            <a:r>
              <a:rPr lang="en-IN" dirty="0" err="1"/>
              <a:t>customerId</a:t>
            </a:r>
            <a:r>
              <a:rPr lang="en-IN" dirty="0"/>
              <a:t>;</a:t>
            </a:r>
          </a:p>
          <a:p>
            <a:r>
              <a:rPr lang="en-IN" dirty="0"/>
              <a:t>	@Column(name="emailid")</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1503302544"/>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7E0F23-4360-E78A-9989-1C5D46DD2C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0FC6B02-C3E6-ED8E-9381-190716D36A46}"/>
              </a:ext>
            </a:extLst>
          </p:cNvPr>
          <p:cNvSpPr>
            <a:spLocks noGrp="1"/>
          </p:cNvSpPr>
          <p:nvPr>
            <p:ph type="sldNum" sz="quarter" idx="12"/>
          </p:nvPr>
        </p:nvSpPr>
        <p:spPr/>
        <p:txBody>
          <a:bodyPr/>
          <a:lstStyle/>
          <a:p>
            <a:fld id="{4A777409-9C5A-4B07-8E32-19F22F7D558C}" type="slidenum">
              <a:rPr lang="en-IN" smtClean="0"/>
              <a:t>428</a:t>
            </a:fld>
            <a:endParaRPr lang="en-IN" dirty="0"/>
          </a:p>
        </p:txBody>
      </p:sp>
      <p:sp>
        <p:nvSpPr>
          <p:cNvPr id="5" name="TextBox 4">
            <a:extLst>
              <a:ext uri="{FF2B5EF4-FFF2-40B4-BE49-F238E27FC236}">
                <a16:creationId xmlns:a16="http://schemas.microsoft.com/office/drawing/2014/main" id="{E99A5CF4-60CD-32EC-8AB9-ED0F49051FFF}"/>
              </a:ext>
            </a:extLst>
          </p:cNvPr>
          <p:cNvSpPr txBox="1"/>
          <p:nvPr/>
        </p:nvSpPr>
        <p:spPr>
          <a:xfrm>
            <a:off x="838200" y="486927"/>
            <a:ext cx="11833781" cy="6463308"/>
          </a:xfrm>
          <a:prstGeom prst="rect">
            <a:avLst/>
          </a:prstGeom>
          <a:noFill/>
        </p:spPr>
        <p:txBody>
          <a:bodyPr wrap="square">
            <a:spAutoFit/>
          </a:bodyPr>
          <a:lstStyle/>
          <a:p>
            <a:r>
              <a:rPr lang="en-IN" dirty="0"/>
              <a:t>@OneToMany(cascade=CascadeType.ALL)</a:t>
            </a:r>
          </a:p>
          <a:p>
            <a:r>
              <a:rPr lang="en-IN" dirty="0"/>
              <a:t>	@JoinColumn(name="cust_id")</a:t>
            </a:r>
          </a:p>
          <a:p>
            <a:r>
              <a:rPr lang="en-IN" dirty="0"/>
              <a:t>	private List&lt;Card&gt; cards;</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a:t>
            </a:r>
          </a:p>
        </p:txBody>
      </p:sp>
    </p:spTree>
    <p:extLst>
      <p:ext uri="{BB962C8B-B14F-4D97-AF65-F5344CB8AC3E}">
        <p14:creationId xmlns:p14="http://schemas.microsoft.com/office/powerpoint/2010/main" val="3707176766"/>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EB736C-7DB2-84FE-6298-9275889D0CC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3B6483-B635-3005-0266-C627119664DB}"/>
              </a:ext>
            </a:extLst>
          </p:cNvPr>
          <p:cNvSpPr>
            <a:spLocks noGrp="1"/>
          </p:cNvSpPr>
          <p:nvPr>
            <p:ph type="sldNum" sz="quarter" idx="12"/>
          </p:nvPr>
        </p:nvSpPr>
        <p:spPr/>
        <p:txBody>
          <a:bodyPr/>
          <a:lstStyle/>
          <a:p>
            <a:fld id="{4A777409-9C5A-4B07-8E32-19F22F7D558C}" type="slidenum">
              <a:rPr lang="en-IN" smtClean="0"/>
              <a:t>429</a:t>
            </a:fld>
            <a:endParaRPr lang="en-IN" dirty="0"/>
          </a:p>
        </p:txBody>
      </p:sp>
      <p:sp>
        <p:nvSpPr>
          <p:cNvPr id="5" name="TextBox 4">
            <a:extLst>
              <a:ext uri="{FF2B5EF4-FFF2-40B4-BE49-F238E27FC236}">
                <a16:creationId xmlns:a16="http://schemas.microsoft.com/office/drawing/2014/main" id="{4923D2FE-6716-26A4-B3A1-9CDA350D40F5}"/>
              </a:ext>
            </a:extLst>
          </p:cNvPr>
          <p:cNvSpPr txBox="1"/>
          <p:nvPr/>
        </p:nvSpPr>
        <p:spPr>
          <a:xfrm>
            <a:off x="744719" y="507911"/>
            <a:ext cx="10388338" cy="6370975"/>
          </a:xfrm>
          <a:prstGeom prst="rect">
            <a:avLst/>
          </a:prstGeom>
          <a:noFill/>
        </p:spPr>
        <p:txBody>
          <a:bodyPr wrap="square">
            <a:spAutoFit/>
          </a:bodyPr>
          <a:lstStyle/>
          <a:p>
            <a:r>
              <a:rPr lang="en-IN" sz="1200" dirty="0"/>
              <a:t>public </a:t>
            </a:r>
            <a:r>
              <a:rPr lang="en-IN" sz="1200" dirty="0" err="1"/>
              <a:t>LocalDate</a:t>
            </a:r>
            <a:r>
              <a:rPr lang="en-IN" sz="1200" dirty="0"/>
              <a:t> </a:t>
            </a:r>
            <a:r>
              <a:rPr lang="en-IN" sz="1200" dirty="0" err="1"/>
              <a:t>getDateOfBirth</a:t>
            </a:r>
            <a:r>
              <a:rPr lang="en-IN" sz="1200" dirty="0"/>
              <a:t>() {</a:t>
            </a:r>
          </a:p>
          <a:p>
            <a:r>
              <a:rPr lang="en-IN" sz="1200" dirty="0"/>
              <a:t>		return </a:t>
            </a:r>
            <a:r>
              <a:rPr lang="en-IN" sz="1200" dirty="0" err="1"/>
              <a:t>dateOfBirth</a:t>
            </a:r>
            <a:r>
              <a:rPr lang="en-IN" sz="1200" dirty="0"/>
              <a:t>;</a:t>
            </a:r>
          </a:p>
          <a:p>
            <a:r>
              <a:rPr lang="en-IN" sz="1200" dirty="0"/>
              <a:t>	}</a:t>
            </a:r>
          </a:p>
          <a:p>
            <a:r>
              <a:rPr lang="en-IN" sz="1200" dirty="0"/>
              <a:t>	public void </a:t>
            </a:r>
            <a:r>
              <a:rPr lang="en-IN" sz="1200" dirty="0" err="1"/>
              <a:t>setDateOfBirth</a:t>
            </a:r>
            <a:r>
              <a:rPr lang="en-IN" sz="1200" dirty="0"/>
              <a:t>(</a:t>
            </a:r>
            <a:r>
              <a:rPr lang="en-IN" sz="1200" dirty="0" err="1"/>
              <a:t>LocalDate</a:t>
            </a:r>
            <a:r>
              <a:rPr lang="en-IN" sz="1200" dirty="0"/>
              <a:t> </a:t>
            </a:r>
            <a:r>
              <a:rPr lang="en-IN" sz="1200" dirty="0" err="1"/>
              <a:t>dateOfBirth</a:t>
            </a:r>
            <a:r>
              <a:rPr lang="en-IN" sz="1200" dirty="0"/>
              <a:t>) {</a:t>
            </a:r>
          </a:p>
          <a:p>
            <a:r>
              <a:rPr lang="en-IN" sz="1200" dirty="0"/>
              <a:t>		</a:t>
            </a:r>
            <a:r>
              <a:rPr lang="en-IN" sz="1200" dirty="0" err="1"/>
              <a:t>this.dateOfBirth</a:t>
            </a:r>
            <a:r>
              <a:rPr lang="en-IN" sz="1200" dirty="0"/>
              <a:t> = </a:t>
            </a:r>
            <a:r>
              <a:rPr lang="en-IN" sz="1200" dirty="0" err="1"/>
              <a:t>dateOfBirth</a:t>
            </a:r>
            <a:r>
              <a:rPr lang="en-IN" sz="1200" dirty="0"/>
              <a:t>;</a:t>
            </a:r>
          </a:p>
          <a:p>
            <a:r>
              <a:rPr lang="en-IN" sz="1200" dirty="0"/>
              <a:t>	}</a:t>
            </a:r>
          </a:p>
          <a:p>
            <a:r>
              <a:rPr lang="en-IN" sz="1200" dirty="0"/>
              <a:t>	public List&lt;Card&gt; </a:t>
            </a:r>
            <a:r>
              <a:rPr lang="en-IN" sz="1200" dirty="0" err="1"/>
              <a:t>getCards</a:t>
            </a:r>
            <a:r>
              <a:rPr lang="en-IN" sz="1200" dirty="0"/>
              <a:t>() {</a:t>
            </a:r>
          </a:p>
          <a:p>
            <a:r>
              <a:rPr lang="en-IN" sz="1200" dirty="0"/>
              <a:t>		return cards;</a:t>
            </a:r>
          </a:p>
          <a:p>
            <a:r>
              <a:rPr lang="en-IN" sz="1200" dirty="0"/>
              <a:t>	}</a:t>
            </a:r>
          </a:p>
          <a:p>
            <a:r>
              <a:rPr lang="en-IN" sz="1200" dirty="0"/>
              <a:t>	public void </a:t>
            </a:r>
            <a:r>
              <a:rPr lang="en-IN" sz="1200" dirty="0" err="1"/>
              <a:t>setCards</a:t>
            </a:r>
            <a:r>
              <a:rPr lang="en-IN" sz="1200" dirty="0"/>
              <a:t>(List&lt;Card&gt; cards) {</a:t>
            </a:r>
          </a:p>
          <a:p>
            <a:r>
              <a:rPr lang="en-IN" sz="1200" dirty="0"/>
              <a:t>		</a:t>
            </a:r>
            <a:r>
              <a:rPr lang="en-IN" sz="1200" dirty="0" err="1"/>
              <a:t>this.cards</a:t>
            </a:r>
            <a:r>
              <a:rPr lang="en-IN" sz="1200" dirty="0"/>
              <a:t> = cards;</a:t>
            </a:r>
          </a:p>
          <a:p>
            <a:r>
              <a:rPr lang="en-IN" sz="1200" dirty="0"/>
              <a:t>	}</a:t>
            </a:r>
          </a:p>
          <a:p>
            <a:r>
              <a:rPr lang="en-IN" sz="1200" dirty="0"/>
              <a:t>	@Override</a:t>
            </a:r>
          </a:p>
          <a:p>
            <a:r>
              <a:rPr lang="en-IN" sz="1200" dirty="0"/>
              <a:t>	public int </a:t>
            </a:r>
            <a:r>
              <a:rPr lang="en-IN" sz="1200" dirty="0" err="1"/>
              <a:t>hashCode</a:t>
            </a:r>
            <a:r>
              <a:rPr lang="en-IN" sz="1200" dirty="0"/>
              <a:t>() {</a:t>
            </a:r>
          </a:p>
          <a:p>
            <a:r>
              <a:rPr lang="en-IN" sz="1200" dirty="0"/>
              <a:t>		return 31;</a:t>
            </a:r>
          </a:p>
          <a:p>
            <a:r>
              <a:rPr lang="en-IN" sz="1200" dirty="0"/>
              <a:t>	}</a:t>
            </a:r>
          </a:p>
          <a:p>
            <a:r>
              <a:rPr lang="en-IN" sz="1200" dirty="0"/>
              <a:t>	@Override</a:t>
            </a:r>
          </a:p>
          <a:p>
            <a:r>
              <a:rPr lang="en-IN" sz="1200" dirty="0"/>
              <a:t>	public </a:t>
            </a:r>
            <a:r>
              <a:rPr lang="en-IN" sz="1200" dirty="0" err="1"/>
              <a:t>boolean</a:t>
            </a:r>
            <a:r>
              <a:rPr lang="en-IN" sz="1200" dirty="0"/>
              <a:t> equals(Object </a:t>
            </a:r>
            <a:r>
              <a:rPr lang="en-IN" sz="1200" dirty="0" err="1"/>
              <a:t>obj</a:t>
            </a:r>
            <a:r>
              <a:rPr lang="en-IN" sz="1200" dirty="0"/>
              <a:t>) {</a:t>
            </a:r>
          </a:p>
          <a:p>
            <a:r>
              <a:rPr lang="en-IN" sz="1200" dirty="0"/>
              <a:t>		if (this == </a:t>
            </a:r>
            <a:r>
              <a:rPr lang="en-IN" sz="1200" dirty="0" err="1"/>
              <a:t>obj</a:t>
            </a:r>
            <a:r>
              <a:rPr lang="en-IN" sz="1200" dirty="0"/>
              <a:t>)</a:t>
            </a:r>
          </a:p>
          <a:p>
            <a:r>
              <a:rPr lang="en-IN" sz="1200" dirty="0"/>
              <a:t>			return true;</a:t>
            </a:r>
          </a:p>
          <a:p>
            <a:r>
              <a:rPr lang="en-IN" sz="1200" dirty="0"/>
              <a:t>		if (</a:t>
            </a:r>
            <a:r>
              <a:rPr lang="en-IN" sz="1200" dirty="0" err="1"/>
              <a:t>obj</a:t>
            </a:r>
            <a:r>
              <a:rPr lang="en-IN" sz="1200" dirty="0"/>
              <a:t> == null)</a:t>
            </a:r>
          </a:p>
          <a:p>
            <a:r>
              <a:rPr lang="en-IN" sz="1200" dirty="0"/>
              <a:t>			return false;</a:t>
            </a:r>
          </a:p>
          <a:p>
            <a:r>
              <a:rPr lang="en-IN" sz="1200" dirty="0"/>
              <a:t>		if (</a:t>
            </a:r>
            <a:r>
              <a:rPr lang="en-IN" sz="1200" dirty="0" err="1"/>
              <a:t>getClass</a:t>
            </a:r>
            <a:r>
              <a:rPr lang="en-IN" sz="1200" dirty="0"/>
              <a:t>() != </a:t>
            </a:r>
            <a:r>
              <a:rPr lang="en-IN" sz="1200" dirty="0" err="1"/>
              <a:t>obj.getClass</a:t>
            </a:r>
            <a:r>
              <a:rPr lang="en-IN" sz="1200" dirty="0"/>
              <a:t>())</a:t>
            </a:r>
          </a:p>
          <a:p>
            <a:r>
              <a:rPr lang="en-IN" sz="1200" dirty="0"/>
              <a:t>			return false;</a:t>
            </a:r>
          </a:p>
          <a:p>
            <a:r>
              <a:rPr lang="en-IN" sz="1200" dirty="0"/>
              <a:t>		Customer other = (Customer) </a:t>
            </a:r>
            <a:r>
              <a:rPr lang="en-IN" sz="1200" dirty="0" err="1"/>
              <a:t>obj</a:t>
            </a:r>
            <a:r>
              <a:rPr lang="en-IN" sz="1200" dirty="0"/>
              <a:t>;</a:t>
            </a:r>
          </a:p>
          <a:p>
            <a:r>
              <a:rPr lang="en-IN" sz="1200" dirty="0"/>
              <a:t>		if (</a:t>
            </a:r>
            <a:r>
              <a:rPr lang="en-IN" sz="1200" dirty="0" err="1"/>
              <a:t>this.getCustomerId</a:t>
            </a:r>
            <a:r>
              <a:rPr lang="en-IN" sz="1200" dirty="0"/>
              <a:t>() == null) {</a:t>
            </a:r>
          </a:p>
          <a:p>
            <a:r>
              <a:rPr lang="en-IN" sz="1200" dirty="0"/>
              <a:t>			if (</a:t>
            </a:r>
            <a:r>
              <a:rPr lang="en-IN" sz="1200" dirty="0" err="1"/>
              <a:t>other.getCustomerId</a:t>
            </a:r>
            <a:r>
              <a:rPr lang="en-IN" sz="1200" dirty="0"/>
              <a:t>() != null)</a:t>
            </a:r>
          </a:p>
          <a:p>
            <a:r>
              <a:rPr lang="en-IN" sz="1200" dirty="0"/>
              <a:t>				return false;</a:t>
            </a:r>
          </a:p>
          <a:p>
            <a:r>
              <a:rPr lang="en-IN" sz="1200" dirty="0"/>
              <a:t>		} else if (!</a:t>
            </a:r>
            <a:r>
              <a:rPr lang="en-IN" sz="1200" dirty="0" err="1"/>
              <a:t>this.getCustomerId</a:t>
            </a:r>
            <a:r>
              <a:rPr lang="en-IN" sz="1200" dirty="0"/>
              <a:t>().equals(</a:t>
            </a:r>
            <a:r>
              <a:rPr lang="en-IN" sz="1200" dirty="0" err="1"/>
              <a:t>other.getCustomerId</a:t>
            </a:r>
            <a:r>
              <a:rPr lang="en-IN" sz="1200" dirty="0"/>
              <a:t>()))</a:t>
            </a:r>
          </a:p>
          <a:p>
            <a:r>
              <a:rPr lang="en-IN" sz="1200" dirty="0"/>
              <a:t>			return false;</a:t>
            </a:r>
          </a:p>
          <a:p>
            <a:r>
              <a:rPr lang="en-IN" sz="1200" dirty="0"/>
              <a:t>		return true;</a:t>
            </a:r>
          </a:p>
          <a:p>
            <a:r>
              <a:rPr lang="en-IN" sz="1200" dirty="0"/>
              <a:t>	}</a:t>
            </a:r>
          </a:p>
          <a:p>
            <a:r>
              <a:rPr lang="en-IN" sz="1200" dirty="0"/>
              <a:t>	</a:t>
            </a:r>
          </a:p>
          <a:p>
            <a:r>
              <a:rPr lang="en-IN" sz="1200" dirty="0"/>
              <a:t>}</a:t>
            </a:r>
          </a:p>
        </p:txBody>
      </p:sp>
    </p:spTree>
    <p:extLst>
      <p:ext uri="{BB962C8B-B14F-4D97-AF65-F5344CB8AC3E}">
        <p14:creationId xmlns:p14="http://schemas.microsoft.com/office/powerpoint/2010/main" val="23087131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9A43DE-3CCA-7228-FF6B-BA9F3333FF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BA001B5-6D4C-B4ED-86BC-3A40EE64D77B}"/>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41625F12-B86F-08C0-DB3F-7008373876B8}"/>
              </a:ext>
            </a:extLst>
          </p:cNvPr>
          <p:cNvSpPr txBox="1"/>
          <p:nvPr/>
        </p:nvSpPr>
        <p:spPr>
          <a:xfrm>
            <a:off x="725864" y="612844"/>
            <a:ext cx="11208470" cy="5632311"/>
          </a:xfrm>
          <a:prstGeom prst="rect">
            <a:avLst/>
          </a:prstGeom>
          <a:noFill/>
        </p:spPr>
        <p:txBody>
          <a:bodyPr wrap="square">
            <a:spAutoFit/>
          </a:bodyPr>
          <a:lstStyle/>
          <a:p>
            <a:r>
              <a:rPr lang="en-IN" dirty="0"/>
              <a:t>package </a:t>
            </a:r>
            <a:r>
              <a:rPr lang="en-IN" dirty="0" err="1"/>
              <a:t>com.hnd.utility</a:t>
            </a:r>
            <a:r>
              <a:rPr lang="en-IN" dirty="0"/>
              <a:t>;</a:t>
            </a:r>
          </a:p>
          <a:p>
            <a:r>
              <a:rPr lang="en-IN" dirty="0"/>
              <a:t>import </a:t>
            </a:r>
            <a:r>
              <a:rPr lang="en-IN" dirty="0" err="1"/>
              <a:t>org.aspectj.lang.annotation.AfterThrowing</a:t>
            </a:r>
            <a:r>
              <a:rPr lang="en-IN" dirty="0"/>
              <a:t>;</a:t>
            </a:r>
          </a:p>
          <a:p>
            <a:r>
              <a:rPr lang="en-IN" dirty="0"/>
              <a:t>import </a:t>
            </a:r>
            <a:r>
              <a:rPr lang="en-IN" dirty="0" err="1"/>
              <a:t>org.aspectj.lang.annotation.Aspect</a:t>
            </a:r>
            <a:r>
              <a:rPr lang="en-IN" dirty="0"/>
              <a:t>;</a:t>
            </a:r>
          </a:p>
          <a:p>
            <a:r>
              <a:rPr lang="en-IN" dirty="0"/>
              <a:t>import </a:t>
            </a:r>
            <a:r>
              <a:rPr lang="en-IN" dirty="0" err="1"/>
              <a:t>org.springframework.stereotype.Component</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@Component</a:t>
            </a:r>
          </a:p>
          <a:p>
            <a:r>
              <a:rPr lang="en-IN" dirty="0"/>
              <a:t>@Aspect</a:t>
            </a:r>
          </a:p>
          <a:p>
            <a:r>
              <a:rPr lang="en-IN" dirty="0"/>
              <a:t>public class </a:t>
            </a:r>
            <a:r>
              <a:rPr lang="en-IN" dirty="0" err="1"/>
              <a:t>LoggingAspect</a:t>
            </a:r>
            <a:r>
              <a:rPr lang="en-IN" dirty="0"/>
              <a:t> {</a:t>
            </a:r>
          </a:p>
          <a:p>
            <a:r>
              <a:rPr lang="en-IN" dirty="0"/>
              <a:t>	public static final Log LOGGER = </a:t>
            </a:r>
            <a:r>
              <a:rPr lang="en-IN" dirty="0" err="1"/>
              <a:t>LogFactory.getLog</a:t>
            </a:r>
            <a:r>
              <a:rPr lang="en-IN" dirty="0"/>
              <a:t>(</a:t>
            </a:r>
            <a:r>
              <a:rPr lang="en-IN" dirty="0" err="1"/>
              <a:t>LoggingAspect.class</a:t>
            </a:r>
            <a:r>
              <a:rPr lang="en-IN" dirty="0"/>
              <a:t>);</a:t>
            </a:r>
          </a:p>
          <a:p>
            <a:r>
              <a:rPr lang="en-IN" dirty="0"/>
              <a:t>	@AfterThrowing(pointcut = "execution(* </a:t>
            </a:r>
            <a:r>
              <a:rPr lang="en-IN" dirty="0" err="1"/>
              <a:t>com.hnd.service</a:t>
            </a:r>
            <a:r>
              <a:rPr lang="en-IN" dirty="0"/>
              <a:t>.*</a:t>
            </a:r>
            <a:r>
              <a:rPr lang="en-IN" dirty="0" err="1"/>
              <a:t>Impl</a:t>
            </a:r>
            <a:r>
              <a:rPr lang="en-IN" dirty="0"/>
              <a:t>.*(..))", throwing = "exception")</a:t>
            </a:r>
          </a:p>
          <a:p>
            <a:r>
              <a:rPr lang="en-IN" dirty="0"/>
              <a:t>	public void </a:t>
            </a:r>
            <a:r>
              <a:rPr lang="en-IN" dirty="0" err="1"/>
              <a:t>logServiceException</a:t>
            </a:r>
            <a:r>
              <a:rPr lang="en-IN" dirty="0"/>
              <a:t>(Exception exception) {</a:t>
            </a:r>
          </a:p>
          <a:p>
            <a:r>
              <a:rPr lang="en-IN" dirty="0"/>
              <a:t>		</a:t>
            </a:r>
            <a:r>
              <a:rPr lang="en-IN" dirty="0" err="1"/>
              <a:t>LOGGER.error</a:t>
            </a:r>
            <a:r>
              <a:rPr lang="en-IN" dirty="0"/>
              <a:t>(</a:t>
            </a:r>
            <a:r>
              <a:rPr lang="en-IN" dirty="0" err="1"/>
              <a:t>exception.getMessage</a:t>
            </a:r>
            <a:r>
              <a:rPr lang="en-IN" dirty="0"/>
              <a:t>(), exception);</a:t>
            </a:r>
          </a:p>
          <a:p>
            <a:r>
              <a:rPr lang="en-IN" dirty="0"/>
              <a:t>	}</a:t>
            </a:r>
          </a:p>
          <a:p>
            <a:r>
              <a:rPr lang="en-IN" dirty="0"/>
              <a:t>	</a:t>
            </a:r>
          </a:p>
          <a:p>
            <a:r>
              <a:rPr lang="en-IN" dirty="0"/>
              <a:t>	@AfterThrowing(pointcut = "execution(* </a:t>
            </a:r>
            <a:r>
              <a:rPr lang="en-IN" dirty="0" err="1"/>
              <a:t>com.hnd.repository</a:t>
            </a:r>
            <a:r>
              <a:rPr lang="en-IN" dirty="0"/>
              <a:t>.*</a:t>
            </a:r>
            <a:r>
              <a:rPr lang="en-IN" dirty="0" err="1"/>
              <a:t>Impl</a:t>
            </a:r>
            <a:r>
              <a:rPr lang="en-IN" dirty="0"/>
              <a:t>.*(..))", throwing = "exception")</a:t>
            </a:r>
          </a:p>
          <a:p>
            <a:r>
              <a:rPr lang="en-IN" dirty="0"/>
              <a:t>	public void </a:t>
            </a:r>
            <a:r>
              <a:rPr lang="en-IN" dirty="0" err="1"/>
              <a:t>logRepositoryException</a:t>
            </a:r>
            <a:r>
              <a:rPr lang="en-IN" dirty="0"/>
              <a:t>(Exception exception) {</a:t>
            </a:r>
          </a:p>
          <a:p>
            <a:r>
              <a:rPr lang="en-IN" dirty="0"/>
              <a:t>		</a:t>
            </a:r>
            <a:r>
              <a:rPr lang="en-IN" dirty="0" err="1"/>
              <a:t>LOGGER.error</a:t>
            </a:r>
            <a:r>
              <a:rPr lang="en-IN" dirty="0"/>
              <a:t>(</a:t>
            </a:r>
            <a:r>
              <a:rPr lang="en-IN" dirty="0" err="1"/>
              <a:t>exception.getMessage</a:t>
            </a:r>
            <a:r>
              <a:rPr lang="en-IN" dirty="0"/>
              <a:t>(), exception);</a:t>
            </a:r>
          </a:p>
          <a:p>
            <a:r>
              <a:rPr lang="en-IN" dirty="0"/>
              <a:t>	}</a:t>
            </a:r>
          </a:p>
          <a:p>
            <a:r>
              <a:rPr lang="en-IN" dirty="0"/>
              <a:t>}</a:t>
            </a:r>
          </a:p>
        </p:txBody>
      </p:sp>
    </p:spTree>
    <p:extLst>
      <p:ext uri="{BB962C8B-B14F-4D97-AF65-F5344CB8AC3E}">
        <p14:creationId xmlns:p14="http://schemas.microsoft.com/office/powerpoint/2010/main" val="3064709091"/>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9E4ED5-A096-55FD-D49C-C10A417A57D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53841A-FE2A-16C4-11F0-5C320F697D90}"/>
              </a:ext>
            </a:extLst>
          </p:cNvPr>
          <p:cNvSpPr>
            <a:spLocks noGrp="1"/>
          </p:cNvSpPr>
          <p:nvPr>
            <p:ph type="sldNum" sz="quarter" idx="12"/>
          </p:nvPr>
        </p:nvSpPr>
        <p:spPr/>
        <p:txBody>
          <a:bodyPr/>
          <a:lstStyle/>
          <a:p>
            <a:fld id="{4A777409-9C5A-4B07-8E32-19F22F7D558C}" type="slidenum">
              <a:rPr lang="en-IN" smtClean="0"/>
              <a:t>430</a:t>
            </a:fld>
            <a:endParaRPr lang="en-IN" dirty="0"/>
          </a:p>
        </p:txBody>
      </p:sp>
      <p:sp>
        <p:nvSpPr>
          <p:cNvPr id="5" name="TextBox 4">
            <a:extLst>
              <a:ext uri="{FF2B5EF4-FFF2-40B4-BE49-F238E27FC236}">
                <a16:creationId xmlns:a16="http://schemas.microsoft.com/office/drawing/2014/main" id="{78142927-C081-E9BD-35CF-105B80AEEE84}"/>
              </a:ext>
            </a:extLst>
          </p:cNvPr>
          <p:cNvSpPr txBox="1"/>
          <p:nvPr/>
        </p:nvSpPr>
        <p:spPr>
          <a:xfrm>
            <a:off x="890833" y="534673"/>
            <a:ext cx="9742602" cy="400110"/>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C57E1DB-C2E6-A340-3E38-A1BAF41E1939}"/>
              </a:ext>
            </a:extLst>
          </p:cNvPr>
          <p:cNvSpPr txBox="1"/>
          <p:nvPr/>
        </p:nvSpPr>
        <p:spPr>
          <a:xfrm>
            <a:off x="183823" y="1152502"/>
            <a:ext cx="11835352" cy="2031325"/>
          </a:xfrm>
          <a:prstGeom prst="rect">
            <a:avLst/>
          </a:prstGeom>
          <a:noFill/>
        </p:spPr>
        <p:txBody>
          <a:bodyPr wrap="square">
            <a:spAutoFit/>
          </a:bodyPr>
          <a:lstStyle/>
          <a:p>
            <a:r>
              <a:rPr lang="en-IN" dirty="0"/>
              <a:t>package </a:t>
            </a:r>
            <a:r>
              <a:rPr lang="en-IN" dirty="0" err="1"/>
              <a:t>com.hnd.exception</a:t>
            </a:r>
            <a:r>
              <a:rPr lang="en-IN" dirty="0"/>
              <a:t>;</a:t>
            </a:r>
          </a:p>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836BA42B-DB05-66E3-0E2A-8C3DC18D8556}"/>
              </a:ext>
            </a:extLst>
          </p:cNvPr>
          <p:cNvSpPr txBox="1"/>
          <p:nvPr/>
        </p:nvSpPr>
        <p:spPr>
          <a:xfrm>
            <a:off x="183823" y="3197433"/>
            <a:ext cx="11486561" cy="400110"/>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302AC14D-F9E2-0A85-40A2-390623A9671B}"/>
              </a:ext>
            </a:extLst>
          </p:cNvPr>
          <p:cNvSpPr txBox="1"/>
          <p:nvPr/>
        </p:nvSpPr>
        <p:spPr>
          <a:xfrm>
            <a:off x="183823" y="3595263"/>
            <a:ext cx="11741085" cy="3323987"/>
          </a:xfrm>
          <a:prstGeom prst="rect">
            <a:avLst/>
          </a:prstGeom>
          <a:noFill/>
        </p:spPr>
        <p:txBody>
          <a:bodyPr wrap="square">
            <a:spAutoFit/>
          </a:bodyPr>
          <a:lstStyle/>
          <a:p>
            <a:r>
              <a:rPr lang="en-IN" sz="1400" dirty="0"/>
              <a:t>package </a:t>
            </a:r>
            <a:r>
              <a:rPr lang="en-IN" sz="1400" dirty="0" err="1"/>
              <a:t>com.hnd.utility</a:t>
            </a:r>
            <a:r>
              <a:rPr lang="en-IN" sz="1400" dirty="0"/>
              <a:t>;</a:t>
            </a:r>
          </a:p>
          <a:p>
            <a:r>
              <a:rPr lang="en-IN" sz="1400" dirty="0"/>
              <a:t>import </a:t>
            </a:r>
            <a:r>
              <a:rPr lang="en-IN" sz="1400" dirty="0" err="1"/>
              <a:t>org.aspectj.lang.annotation.AfterThrowing</a:t>
            </a:r>
            <a:r>
              <a:rPr lang="en-IN" sz="1400" dirty="0"/>
              <a:t>;</a:t>
            </a:r>
          </a:p>
          <a:p>
            <a:r>
              <a:rPr lang="en-IN" sz="1400" dirty="0"/>
              <a:t>import </a:t>
            </a:r>
            <a:r>
              <a:rPr lang="en-IN" sz="1400" dirty="0" err="1"/>
              <a:t>org.aspectj.lang.annotation.Aspect</a:t>
            </a:r>
            <a:r>
              <a:rPr lang="en-IN" sz="1400" dirty="0"/>
              <a:t>;</a:t>
            </a:r>
          </a:p>
          <a:p>
            <a:r>
              <a:rPr lang="en-IN" sz="1400" dirty="0"/>
              <a:t>import </a:t>
            </a:r>
            <a:r>
              <a:rPr lang="en-IN" sz="1400" dirty="0" err="1"/>
              <a:t>org.springframework.stereotype.Component</a:t>
            </a:r>
            <a:r>
              <a:rPr lang="en-IN" sz="1400" dirty="0"/>
              <a:t>;</a:t>
            </a:r>
          </a:p>
          <a:p>
            <a:r>
              <a:rPr lang="en-IN" sz="1400" dirty="0"/>
              <a:t>import </a:t>
            </a:r>
            <a:r>
              <a:rPr lang="en-IN" sz="1400" dirty="0" err="1"/>
              <a:t>org.apache.commons.logging.Log</a:t>
            </a:r>
            <a:r>
              <a:rPr lang="en-IN" sz="1400" dirty="0"/>
              <a:t>;</a:t>
            </a:r>
          </a:p>
          <a:p>
            <a:r>
              <a:rPr lang="en-IN" sz="1400" dirty="0"/>
              <a:t>import </a:t>
            </a:r>
            <a:r>
              <a:rPr lang="en-IN" sz="1400" dirty="0" err="1"/>
              <a:t>org.apache.commons.logging.LogFactory</a:t>
            </a:r>
            <a:r>
              <a:rPr lang="en-IN" sz="1400" dirty="0"/>
              <a:t>;</a:t>
            </a:r>
          </a:p>
          <a:p>
            <a:r>
              <a:rPr lang="en-IN" sz="1400" dirty="0"/>
              <a:t>@Component</a:t>
            </a:r>
          </a:p>
          <a:p>
            <a:r>
              <a:rPr lang="en-IN" sz="1400" dirty="0"/>
              <a:t>@Aspect</a:t>
            </a:r>
          </a:p>
          <a:p>
            <a:r>
              <a:rPr lang="en-IN" sz="1400" dirty="0"/>
              <a:t>public class </a:t>
            </a:r>
            <a:r>
              <a:rPr lang="en-IN" sz="1400" dirty="0" err="1"/>
              <a:t>LoggingAspect</a:t>
            </a:r>
            <a:r>
              <a:rPr lang="en-IN" sz="1400" dirty="0"/>
              <a:t> {</a:t>
            </a:r>
          </a:p>
          <a:p>
            <a:r>
              <a:rPr lang="en-IN" sz="1400" dirty="0"/>
              <a:t>	public static final Log LOGGER = </a:t>
            </a:r>
            <a:r>
              <a:rPr lang="en-IN" sz="1400" dirty="0" err="1"/>
              <a:t>LogFactory.getLog</a:t>
            </a:r>
            <a:r>
              <a:rPr lang="en-IN" sz="1400" dirty="0"/>
              <a:t>(</a:t>
            </a:r>
            <a:r>
              <a:rPr lang="en-IN" sz="1400" dirty="0" err="1"/>
              <a:t>LoggingAspect.class</a:t>
            </a:r>
            <a:r>
              <a:rPr lang="en-IN" sz="1400" dirty="0"/>
              <a:t>);</a:t>
            </a:r>
          </a:p>
          <a:p>
            <a:r>
              <a:rPr lang="en-IN" sz="1400" dirty="0"/>
              <a:t>	@AfterThrowing(pointcut = "execution(* </a:t>
            </a:r>
            <a:r>
              <a:rPr lang="en-IN" sz="1400" dirty="0" err="1"/>
              <a:t>com.hnd.service</a:t>
            </a:r>
            <a:r>
              <a:rPr lang="en-IN" sz="1400" dirty="0"/>
              <a:t>.*</a:t>
            </a:r>
            <a:r>
              <a:rPr lang="en-IN" sz="1400" dirty="0" err="1"/>
              <a:t>Impl</a:t>
            </a:r>
            <a:r>
              <a:rPr lang="en-IN" sz="1400" dirty="0"/>
              <a:t>.*(..))", throwing = "exception")</a:t>
            </a:r>
          </a:p>
          <a:p>
            <a:r>
              <a:rPr lang="en-IN" sz="1400" dirty="0"/>
              <a:t>	public void </a:t>
            </a:r>
            <a:r>
              <a:rPr lang="en-IN" sz="1400" dirty="0" err="1"/>
              <a:t>logServiceException</a:t>
            </a:r>
            <a:r>
              <a:rPr lang="en-IN" sz="1400" dirty="0"/>
              <a:t>(Exception exception) {</a:t>
            </a:r>
          </a:p>
          <a:p>
            <a:r>
              <a:rPr lang="en-IN" sz="1400" dirty="0"/>
              <a:t>		</a:t>
            </a:r>
            <a:r>
              <a:rPr lang="en-IN" sz="1400" dirty="0" err="1"/>
              <a:t>LOGGER.error</a:t>
            </a:r>
            <a:r>
              <a:rPr lang="en-IN" sz="1400" dirty="0"/>
              <a:t>(</a:t>
            </a:r>
            <a:r>
              <a:rPr lang="en-IN" sz="1400" dirty="0" err="1"/>
              <a:t>exception.getMessage</a:t>
            </a:r>
            <a:r>
              <a:rPr lang="en-IN" sz="1400" dirty="0"/>
              <a:t>(), exception);</a:t>
            </a:r>
          </a:p>
          <a:p>
            <a:r>
              <a:rPr lang="en-IN" sz="1400" dirty="0"/>
              <a:t>	}</a:t>
            </a:r>
          </a:p>
          <a:p>
            <a:r>
              <a:rPr lang="en-IN" sz="1400" dirty="0"/>
              <a:t>}</a:t>
            </a:r>
          </a:p>
        </p:txBody>
      </p:sp>
    </p:spTree>
    <p:extLst>
      <p:ext uri="{BB962C8B-B14F-4D97-AF65-F5344CB8AC3E}">
        <p14:creationId xmlns:p14="http://schemas.microsoft.com/office/powerpoint/2010/main" val="4127595367"/>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F57A43-DB13-1F73-DCEB-74F2B4DB4C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8B20448-A367-A313-0FA4-8ED496C43C34}"/>
              </a:ext>
            </a:extLst>
          </p:cNvPr>
          <p:cNvSpPr>
            <a:spLocks noGrp="1"/>
          </p:cNvSpPr>
          <p:nvPr>
            <p:ph type="sldNum" sz="quarter" idx="12"/>
          </p:nvPr>
        </p:nvSpPr>
        <p:spPr/>
        <p:txBody>
          <a:bodyPr/>
          <a:lstStyle/>
          <a:p>
            <a:fld id="{4A777409-9C5A-4B07-8E32-19F22F7D558C}" type="slidenum">
              <a:rPr lang="en-IN" smtClean="0"/>
              <a:t>431</a:t>
            </a:fld>
            <a:endParaRPr lang="en-IN" dirty="0"/>
          </a:p>
        </p:txBody>
      </p:sp>
      <p:sp>
        <p:nvSpPr>
          <p:cNvPr id="5" name="TextBox 4">
            <a:extLst>
              <a:ext uri="{FF2B5EF4-FFF2-40B4-BE49-F238E27FC236}">
                <a16:creationId xmlns:a16="http://schemas.microsoft.com/office/drawing/2014/main" id="{94F70C2E-1DAE-AD64-F627-2902AFB90DE0}"/>
              </a:ext>
            </a:extLst>
          </p:cNvPr>
          <p:cNvSpPr txBox="1"/>
          <p:nvPr/>
        </p:nvSpPr>
        <p:spPr>
          <a:xfrm>
            <a:off x="989029" y="544100"/>
            <a:ext cx="9691540" cy="400110"/>
          </a:xfrm>
          <a:prstGeom prst="rect">
            <a:avLst/>
          </a:prstGeom>
          <a:noFill/>
        </p:spPr>
        <p:txBody>
          <a:bodyPr wrap="square">
            <a:spAutoFit/>
          </a:bodyPr>
          <a:lstStyle/>
          <a:p>
            <a:r>
              <a:rPr lang="en-US" sz="2000" b="1" dirty="0">
                <a:solidFill>
                  <a:schemeClr val="tx1">
                    <a:lumMod val="65000"/>
                    <a:lumOff val="35000"/>
                  </a:schemeClr>
                </a:solidFill>
              </a:rPr>
              <a:t>Step 10: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814AAB2-63DF-0E93-9E02-04BC3A67C0FF}"/>
              </a:ext>
            </a:extLst>
          </p:cNvPr>
          <p:cNvSpPr txBox="1"/>
          <p:nvPr/>
        </p:nvSpPr>
        <p:spPr>
          <a:xfrm>
            <a:off x="259236" y="1018791"/>
            <a:ext cx="11561975"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org.springframework.data.repository.CrudRepository</a:t>
            </a:r>
            <a:r>
              <a:rPr lang="en-IN" dirty="0"/>
              <a:t>;</a:t>
            </a:r>
          </a:p>
          <a:p>
            <a:r>
              <a:rPr lang="en-IN" dirty="0"/>
              <a:t>import </a:t>
            </a:r>
            <a:r>
              <a:rPr lang="en-IN" dirty="0" err="1"/>
              <a:t>com.hnd.entity.Customer</a:t>
            </a:r>
            <a:r>
              <a:rPr lang="en-IN" dirty="0"/>
              <a:t>;</a:t>
            </a:r>
          </a:p>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a:t>
            </a:r>
          </a:p>
        </p:txBody>
      </p:sp>
      <p:sp>
        <p:nvSpPr>
          <p:cNvPr id="9" name="TextBox 8">
            <a:extLst>
              <a:ext uri="{FF2B5EF4-FFF2-40B4-BE49-F238E27FC236}">
                <a16:creationId xmlns:a16="http://schemas.microsoft.com/office/drawing/2014/main" id="{F7EC6AE3-191B-B262-799A-17EDEAEA5F3E}"/>
              </a:ext>
            </a:extLst>
          </p:cNvPr>
          <p:cNvSpPr txBox="1"/>
          <p:nvPr/>
        </p:nvSpPr>
        <p:spPr>
          <a:xfrm>
            <a:off x="98979" y="2499223"/>
            <a:ext cx="11929621" cy="400110"/>
          </a:xfrm>
          <a:prstGeom prst="rect">
            <a:avLst/>
          </a:prstGeom>
          <a:noFill/>
        </p:spPr>
        <p:txBody>
          <a:bodyPr wrap="square">
            <a:spAutoFit/>
          </a:bodyPr>
          <a:lstStyle/>
          <a:p>
            <a:r>
              <a:rPr lang="en-US" sz="2000" b="1" dirty="0">
                <a:solidFill>
                  <a:schemeClr val="tx1">
                    <a:lumMod val="65000"/>
                    <a:lumOff val="35000"/>
                  </a:schemeClr>
                </a:solidFill>
              </a:rPr>
              <a:t>Step 11: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CardRepository</a:t>
            </a:r>
            <a:r>
              <a:rPr lang="en-US" sz="2000" dirty="0">
                <a:solidFill>
                  <a:schemeClr val="tx1">
                    <a:lumMod val="65000"/>
                    <a:lumOff val="35000"/>
                  </a:schemeClr>
                </a:solidFill>
              </a:rPr>
              <a:t>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189BDFA-F89A-BE37-936C-B7EDE3C38816}"/>
              </a:ext>
            </a:extLst>
          </p:cNvPr>
          <p:cNvSpPr txBox="1"/>
          <p:nvPr/>
        </p:nvSpPr>
        <p:spPr>
          <a:xfrm>
            <a:off x="98979" y="3185134"/>
            <a:ext cx="11722231"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org.springframework.data.repository.CrudRepository</a:t>
            </a:r>
            <a:r>
              <a:rPr lang="en-IN" dirty="0"/>
              <a:t>;</a:t>
            </a:r>
          </a:p>
          <a:p>
            <a:r>
              <a:rPr lang="en-IN" dirty="0"/>
              <a:t>import </a:t>
            </a:r>
            <a:r>
              <a:rPr lang="en-IN" dirty="0" err="1"/>
              <a:t>com.hnd.entity.Card</a:t>
            </a:r>
            <a:r>
              <a:rPr lang="en-IN" dirty="0"/>
              <a:t>;</a:t>
            </a:r>
          </a:p>
          <a:p>
            <a:r>
              <a:rPr lang="en-IN" dirty="0"/>
              <a:t>public interface </a:t>
            </a:r>
            <a:r>
              <a:rPr lang="en-IN" dirty="0" err="1"/>
              <a:t>CardRepository</a:t>
            </a:r>
            <a:r>
              <a:rPr lang="en-IN" dirty="0"/>
              <a:t> extends </a:t>
            </a:r>
            <a:r>
              <a:rPr lang="en-IN" dirty="0" err="1"/>
              <a:t>CrudRepository</a:t>
            </a:r>
            <a:r>
              <a:rPr lang="en-IN" dirty="0"/>
              <a:t>&lt;Card, Integer&gt; {</a:t>
            </a:r>
          </a:p>
          <a:p>
            <a:r>
              <a:rPr lang="en-IN" dirty="0"/>
              <a:t>}</a:t>
            </a:r>
          </a:p>
        </p:txBody>
      </p:sp>
      <p:sp>
        <p:nvSpPr>
          <p:cNvPr id="13" name="TextBox 12">
            <a:extLst>
              <a:ext uri="{FF2B5EF4-FFF2-40B4-BE49-F238E27FC236}">
                <a16:creationId xmlns:a16="http://schemas.microsoft.com/office/drawing/2014/main" id="{7C9F8905-D56B-6979-1A55-907198D8FF7E}"/>
              </a:ext>
            </a:extLst>
          </p:cNvPr>
          <p:cNvSpPr txBox="1"/>
          <p:nvPr/>
        </p:nvSpPr>
        <p:spPr>
          <a:xfrm>
            <a:off x="72664" y="4749702"/>
            <a:ext cx="11524270" cy="400110"/>
          </a:xfrm>
          <a:prstGeom prst="rect">
            <a:avLst/>
          </a:prstGeom>
          <a:noFill/>
        </p:spPr>
        <p:txBody>
          <a:bodyPr wrap="square">
            <a:spAutoFit/>
          </a:bodyPr>
          <a:lstStyle/>
          <a:p>
            <a:r>
              <a:rPr lang="en-US" sz="2000" b="1" dirty="0">
                <a:solidFill>
                  <a:schemeClr val="tx1">
                    <a:lumMod val="65000"/>
                    <a:lumOff val="35000"/>
                  </a:schemeClr>
                </a:solidFill>
              </a:rPr>
              <a:t>Step 12: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property:</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27F6FE9F-1157-45CD-ED54-ED8B4CCD0A75}"/>
              </a:ext>
            </a:extLst>
          </p:cNvPr>
          <p:cNvSpPr txBox="1"/>
          <p:nvPr/>
        </p:nvSpPr>
        <p:spPr>
          <a:xfrm>
            <a:off x="72664" y="5237052"/>
            <a:ext cx="11955936" cy="923330"/>
          </a:xfrm>
          <a:prstGeom prst="rect">
            <a:avLst/>
          </a:prstGeom>
          <a:noFill/>
        </p:spPr>
        <p:txBody>
          <a:bodyPr wrap="square">
            <a:spAutoFit/>
          </a:bodyPr>
          <a:lstStyle/>
          <a:p>
            <a:r>
              <a:rPr lang="en-IN" dirty="0" err="1"/>
              <a:t>UserInterface.NO_CARDS</a:t>
            </a:r>
            <a:r>
              <a:rPr lang="en-IN" dirty="0"/>
              <a:t>=No associated cards for this customer.</a:t>
            </a:r>
          </a:p>
          <a:p>
            <a:r>
              <a:rPr lang="en-IN" dirty="0" err="1"/>
              <a:t>Service.CUSTOMER_NOT_FOUND</a:t>
            </a:r>
            <a:r>
              <a:rPr lang="en-IN" dirty="0"/>
              <a:t> = Customer details not found.</a:t>
            </a:r>
          </a:p>
          <a:p>
            <a:r>
              <a:rPr lang="en-IN" dirty="0" err="1"/>
              <a:t>General.EXCEPTION</a:t>
            </a:r>
            <a:r>
              <a:rPr lang="en-IN" dirty="0"/>
              <a:t>=Some exception occurred.</a:t>
            </a:r>
          </a:p>
        </p:txBody>
      </p:sp>
    </p:spTree>
    <p:extLst>
      <p:ext uri="{BB962C8B-B14F-4D97-AF65-F5344CB8AC3E}">
        <p14:creationId xmlns:p14="http://schemas.microsoft.com/office/powerpoint/2010/main" val="3259753902"/>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27E9BD-E993-92D4-7746-44EBB40289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A67611-C96C-6668-819D-EBB4580BAD17}"/>
              </a:ext>
            </a:extLst>
          </p:cNvPr>
          <p:cNvSpPr>
            <a:spLocks noGrp="1"/>
          </p:cNvSpPr>
          <p:nvPr>
            <p:ph type="sldNum" sz="quarter" idx="12"/>
          </p:nvPr>
        </p:nvSpPr>
        <p:spPr/>
        <p:txBody>
          <a:bodyPr/>
          <a:lstStyle/>
          <a:p>
            <a:fld id="{4A777409-9C5A-4B07-8E32-19F22F7D558C}" type="slidenum">
              <a:rPr lang="en-IN" smtClean="0"/>
              <a:t>432</a:t>
            </a:fld>
            <a:endParaRPr lang="en-IN" dirty="0"/>
          </a:p>
        </p:txBody>
      </p:sp>
      <p:sp>
        <p:nvSpPr>
          <p:cNvPr id="5" name="TextBox 4">
            <a:extLst>
              <a:ext uri="{FF2B5EF4-FFF2-40B4-BE49-F238E27FC236}">
                <a16:creationId xmlns:a16="http://schemas.microsoft.com/office/drawing/2014/main" id="{77516A5D-1079-1C56-6EA2-95BA69E0A134}"/>
              </a:ext>
            </a:extLst>
          </p:cNvPr>
          <p:cNvSpPr txBox="1"/>
          <p:nvPr/>
        </p:nvSpPr>
        <p:spPr>
          <a:xfrm>
            <a:off x="919112" y="518722"/>
            <a:ext cx="10434687" cy="707886"/>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CardCustomerService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with </a:t>
            </a:r>
            <a:r>
              <a:rPr lang="en-US" sz="2000" dirty="0" err="1">
                <a:solidFill>
                  <a:schemeClr val="tx1">
                    <a:lumMod val="65000"/>
                    <a:lumOff val="35000"/>
                  </a:schemeClr>
                </a:solidFill>
              </a:rPr>
              <a:t>getCustomerDetails</a:t>
            </a:r>
            <a:r>
              <a:rPr lang="en-US" sz="2000" dirty="0">
                <a:solidFill>
                  <a:schemeClr val="tx1">
                    <a:lumMod val="65000"/>
                    <a:lumOff val="35000"/>
                  </a:schemeClr>
                </a:solidFill>
              </a:rPr>
              <a:t>() method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53E8C03-2541-AA98-23A1-2AD1E9661950}"/>
              </a:ext>
            </a:extLst>
          </p:cNvPr>
          <p:cNvSpPr txBox="1"/>
          <p:nvPr/>
        </p:nvSpPr>
        <p:spPr>
          <a:xfrm>
            <a:off x="79733" y="1403405"/>
            <a:ext cx="11750906" cy="2308324"/>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java.util.List</a:t>
            </a:r>
            <a:r>
              <a:rPr lang="en-IN" dirty="0"/>
              <a:t>;</a:t>
            </a:r>
          </a:p>
          <a:p>
            <a:r>
              <a:rPr lang="en-IN" dirty="0"/>
              <a:t>import </a:t>
            </a:r>
            <a:r>
              <a:rPr lang="en-IN" dirty="0" err="1"/>
              <a:t>com.hnd.dto.CardDTO</a:t>
            </a:r>
            <a:r>
              <a:rPr lang="en-IN" dirty="0"/>
              <a:t>;</a:t>
            </a:r>
          </a:p>
          <a:p>
            <a:r>
              <a:rPr lang="en-IN" dirty="0"/>
              <a:t>import </a:t>
            </a:r>
            <a:r>
              <a:rPr lang="en-IN" dirty="0" err="1"/>
              <a:t>com.hnd.dto.CustomerDTO</a:t>
            </a:r>
            <a:r>
              <a:rPr lang="en-IN" dirty="0"/>
              <a:t>;</a:t>
            </a:r>
          </a:p>
          <a:p>
            <a:r>
              <a:rPr lang="en-IN" dirty="0"/>
              <a:t>import </a:t>
            </a:r>
            <a:r>
              <a:rPr lang="en-IN" dirty="0" err="1"/>
              <a:t>com.hnd.exception.hndBankException</a:t>
            </a:r>
            <a:r>
              <a:rPr lang="en-IN" dirty="0"/>
              <a:t>;</a:t>
            </a:r>
          </a:p>
          <a:p>
            <a:r>
              <a:rPr lang="en-IN" dirty="0"/>
              <a:t>public interface </a:t>
            </a:r>
            <a:r>
              <a:rPr lang="en-IN" dirty="0" err="1"/>
              <a:t>CardCustomerService</a:t>
            </a:r>
            <a:r>
              <a:rPr lang="en-IN" dirty="0"/>
              <a:t> {</a:t>
            </a:r>
          </a:p>
          <a:p>
            <a:r>
              <a:rPr lang="en-IN" dirty="0"/>
              <a:t>	public </a:t>
            </a:r>
            <a:r>
              <a:rPr lang="en-IN" dirty="0" err="1"/>
              <a:t>CustomerDTO</a:t>
            </a:r>
            <a:r>
              <a:rPr lang="en-IN" dirty="0"/>
              <a:t> </a:t>
            </a:r>
            <a:r>
              <a:rPr lang="en-IN" dirty="0" err="1"/>
              <a:t>getCustomerDetails</a:t>
            </a:r>
            <a:r>
              <a:rPr lang="en-IN" dirty="0"/>
              <a:t>(Integer </a:t>
            </a:r>
            <a:r>
              <a:rPr lang="en-IN" dirty="0" err="1"/>
              <a:t>customerId</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1FF53CE8-7C73-A4BC-7C12-C5041E621309}"/>
              </a:ext>
            </a:extLst>
          </p:cNvPr>
          <p:cNvSpPr txBox="1"/>
          <p:nvPr/>
        </p:nvSpPr>
        <p:spPr>
          <a:xfrm>
            <a:off x="79732" y="3833710"/>
            <a:ext cx="12112267" cy="1015663"/>
          </a:xfrm>
          <a:prstGeom prst="rect">
            <a:avLst/>
          </a:prstGeom>
          <a:noFill/>
        </p:spPr>
        <p:txBody>
          <a:bodyPr wrap="square">
            <a:spAutoFit/>
          </a:bodyPr>
          <a:lstStyle/>
          <a:p>
            <a:r>
              <a:rPr lang="en-US" sz="2000" b="1" dirty="0">
                <a:solidFill>
                  <a:schemeClr val="tx1">
                    <a:lumMod val="65000"/>
                    <a:lumOff val="35000"/>
                  </a:schemeClr>
                </a:solidFill>
              </a:rPr>
              <a:t>Step 14: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CardCustomerServiceImpl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with </a:t>
            </a:r>
            <a:r>
              <a:rPr lang="en-US" sz="2000" dirty="0" err="1">
                <a:solidFill>
                  <a:schemeClr val="tx1">
                    <a:lumMod val="65000"/>
                    <a:lumOff val="35000"/>
                  </a:schemeClr>
                </a:solidFill>
              </a:rPr>
              <a:t>getCustomerDetails</a:t>
            </a:r>
            <a:r>
              <a:rPr lang="en-US" sz="2000" dirty="0">
                <a:solidFill>
                  <a:schemeClr val="tx1">
                    <a:lumMod val="65000"/>
                    <a:lumOff val="35000"/>
                  </a:schemeClr>
                </a:solidFill>
              </a:rPr>
              <a:t>() method to fetch customer and its cards details from the table as shown below to get Loan Details: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C9BB53E3-7B49-68BA-EC31-2291F3C8E0C6}"/>
              </a:ext>
            </a:extLst>
          </p:cNvPr>
          <p:cNvSpPr txBox="1"/>
          <p:nvPr/>
        </p:nvSpPr>
        <p:spPr>
          <a:xfrm>
            <a:off x="79732" y="4448368"/>
            <a:ext cx="11990109" cy="2308324"/>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java.util.LinkedList</a:t>
            </a:r>
            <a:r>
              <a:rPr lang="en-IN" dirty="0"/>
              <a:t>;</a:t>
            </a:r>
          </a:p>
          <a:p>
            <a:r>
              <a:rPr lang="en-IN" dirty="0"/>
              <a:t>import </a:t>
            </a:r>
            <a:r>
              <a:rPr lang="en-IN" dirty="0" err="1"/>
              <a:t>java.util.List</a:t>
            </a:r>
            <a:r>
              <a:rPr lang="en-IN" dirty="0"/>
              <a:t>;</a:t>
            </a:r>
          </a:p>
          <a:p>
            <a:r>
              <a:rPr lang="en-IN" dirty="0"/>
              <a:t>import </a:t>
            </a:r>
            <a:r>
              <a:rPr lang="en-IN" dirty="0" err="1"/>
              <a:t>java.util.Optional</a:t>
            </a:r>
            <a:r>
              <a:rPr lang="en-IN" dirty="0"/>
              <a:t>;</a:t>
            </a:r>
          </a:p>
          <a:p>
            <a:r>
              <a:rPr lang="en-IN" dirty="0"/>
              <a:t>import </a:t>
            </a:r>
            <a:r>
              <a:rPr lang="en-IN" dirty="0" err="1"/>
              <a:t>java.util.stream.Collectors</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p:txBody>
      </p:sp>
    </p:spTree>
    <p:extLst>
      <p:ext uri="{BB962C8B-B14F-4D97-AF65-F5344CB8AC3E}">
        <p14:creationId xmlns:p14="http://schemas.microsoft.com/office/powerpoint/2010/main" val="844804816"/>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389223-6651-AEA8-776C-D0C753965D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FD9DF21-09C3-88F0-2AC5-1F0423FEE657}"/>
              </a:ext>
            </a:extLst>
          </p:cNvPr>
          <p:cNvSpPr>
            <a:spLocks noGrp="1"/>
          </p:cNvSpPr>
          <p:nvPr>
            <p:ph type="sldNum" sz="quarter" idx="12"/>
          </p:nvPr>
        </p:nvSpPr>
        <p:spPr/>
        <p:txBody>
          <a:bodyPr/>
          <a:lstStyle/>
          <a:p>
            <a:fld id="{4A777409-9C5A-4B07-8E32-19F22F7D558C}" type="slidenum">
              <a:rPr lang="en-IN" smtClean="0"/>
              <a:t>433</a:t>
            </a:fld>
            <a:endParaRPr lang="en-IN" dirty="0"/>
          </a:p>
        </p:txBody>
      </p:sp>
      <p:sp>
        <p:nvSpPr>
          <p:cNvPr id="5" name="TextBox 4">
            <a:extLst>
              <a:ext uri="{FF2B5EF4-FFF2-40B4-BE49-F238E27FC236}">
                <a16:creationId xmlns:a16="http://schemas.microsoft.com/office/drawing/2014/main" id="{6A219FD1-46C5-BC50-F469-D8E8EE4B3C4D}"/>
              </a:ext>
            </a:extLst>
          </p:cNvPr>
          <p:cNvSpPr txBox="1"/>
          <p:nvPr/>
        </p:nvSpPr>
        <p:spPr>
          <a:xfrm>
            <a:off x="763571" y="507219"/>
            <a:ext cx="11651530" cy="5909310"/>
          </a:xfrm>
          <a:prstGeom prst="rect">
            <a:avLst/>
          </a:prstGeom>
          <a:noFill/>
        </p:spPr>
        <p:txBody>
          <a:bodyPr wrap="square">
            <a:spAutoFit/>
          </a:bodyPr>
          <a:lstStyle/>
          <a:p>
            <a:r>
              <a:rPr lang="en-IN" dirty="0"/>
              <a:t>import </a:t>
            </a:r>
            <a:r>
              <a:rPr lang="en-IN" dirty="0" err="1"/>
              <a:t>com.hnd.dto.CardDTO</a:t>
            </a:r>
            <a:r>
              <a:rPr lang="en-IN" dirty="0"/>
              <a:t>;</a:t>
            </a:r>
          </a:p>
          <a:p>
            <a:r>
              <a:rPr lang="en-IN" dirty="0"/>
              <a:t>import </a:t>
            </a:r>
            <a:r>
              <a:rPr lang="en-IN" dirty="0" err="1"/>
              <a:t>com.hnd.dto.CustomerDTO</a:t>
            </a:r>
            <a:r>
              <a:rPr lang="en-IN" dirty="0"/>
              <a:t>;</a:t>
            </a:r>
          </a:p>
          <a:p>
            <a:r>
              <a:rPr lang="en-IN" dirty="0"/>
              <a:t>import </a:t>
            </a:r>
            <a:r>
              <a:rPr lang="en-IN" dirty="0" err="1"/>
              <a:t>com.hnd.entity.Card</a:t>
            </a:r>
            <a:r>
              <a:rPr lang="en-IN" dirty="0"/>
              <a:t>;</a:t>
            </a:r>
          </a:p>
          <a:p>
            <a:r>
              <a:rPr lang="en-IN" dirty="0"/>
              <a:t>import </a:t>
            </a:r>
            <a:r>
              <a:rPr lang="en-IN" dirty="0" err="1"/>
              <a:t>com.hnd.entity.Customer</a:t>
            </a:r>
            <a:r>
              <a:rPr lang="en-IN" dirty="0"/>
              <a:t>;</a:t>
            </a:r>
          </a:p>
          <a:p>
            <a:r>
              <a:rPr lang="en-IN" dirty="0"/>
              <a:t>import </a:t>
            </a:r>
            <a:r>
              <a:rPr lang="en-IN" dirty="0" err="1"/>
              <a:t>com.hnd.exception.hndBankException</a:t>
            </a:r>
            <a:r>
              <a:rPr lang="en-IN" dirty="0"/>
              <a:t>;</a:t>
            </a:r>
          </a:p>
          <a:p>
            <a:r>
              <a:rPr lang="en-IN" dirty="0"/>
              <a:t>import </a:t>
            </a:r>
            <a:r>
              <a:rPr lang="en-IN" dirty="0" err="1"/>
              <a:t>com.hnd.repository.CardRepository</a:t>
            </a:r>
            <a:r>
              <a:rPr lang="en-IN" dirty="0"/>
              <a:t>;</a:t>
            </a:r>
          </a:p>
          <a:p>
            <a:r>
              <a:rPr lang="en-IN" dirty="0"/>
              <a:t>import </a:t>
            </a:r>
            <a:r>
              <a:rPr lang="en-IN" dirty="0" err="1"/>
              <a:t>com.hnd.repository.CustomerRepository</a:t>
            </a:r>
            <a:r>
              <a:rPr lang="en-IN" dirty="0"/>
              <a:t>;</a:t>
            </a:r>
          </a:p>
          <a:p>
            <a:r>
              <a:rPr lang="en-IN" dirty="0"/>
              <a:t>@Service(value = "</a:t>
            </a:r>
            <a:r>
              <a:rPr lang="en-IN" dirty="0" err="1"/>
              <a:t>cardCustomerService</a:t>
            </a:r>
            <a:r>
              <a:rPr lang="en-IN" dirty="0"/>
              <a:t>")</a:t>
            </a:r>
          </a:p>
          <a:p>
            <a:r>
              <a:rPr lang="en-IN" dirty="0"/>
              <a:t>@Transactional</a:t>
            </a:r>
          </a:p>
          <a:p>
            <a:r>
              <a:rPr lang="en-IN" dirty="0"/>
              <a:t>public class </a:t>
            </a:r>
            <a:r>
              <a:rPr lang="en-IN" dirty="0" err="1"/>
              <a:t>CardCustomerServiceImpl</a:t>
            </a:r>
            <a:r>
              <a:rPr lang="en-IN" dirty="0"/>
              <a:t> implements </a:t>
            </a:r>
            <a:r>
              <a:rPr lang="en-IN" dirty="0" err="1"/>
              <a:t>CardCustomerService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@Autowired</a:t>
            </a:r>
          </a:p>
          <a:p>
            <a:r>
              <a:rPr lang="en-IN" dirty="0"/>
              <a:t>	private </a:t>
            </a:r>
            <a:r>
              <a:rPr lang="en-IN" dirty="0" err="1"/>
              <a:t>CardRepository</a:t>
            </a:r>
            <a:r>
              <a:rPr lang="en-IN" dirty="0"/>
              <a:t> </a:t>
            </a:r>
            <a:r>
              <a:rPr lang="en-IN" dirty="0" err="1"/>
              <a:t>cardRepository</a:t>
            </a:r>
            <a:r>
              <a:rPr lang="en-IN" dirty="0"/>
              <a:t>;</a:t>
            </a:r>
          </a:p>
          <a:p>
            <a:r>
              <a:rPr lang="en-IN" dirty="0"/>
              <a:t>	@Override</a:t>
            </a:r>
          </a:p>
          <a:p>
            <a:r>
              <a:rPr lang="en-IN" dirty="0"/>
              <a:t>	public </a:t>
            </a:r>
            <a:r>
              <a:rPr lang="en-IN" dirty="0" err="1"/>
              <a:t>CustomerDTO</a:t>
            </a:r>
            <a:r>
              <a:rPr lang="en-IN" dirty="0"/>
              <a:t> </a:t>
            </a:r>
            <a:r>
              <a:rPr lang="en-IN" dirty="0" err="1"/>
              <a:t>getCustomerDetails</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(()-&gt;new </a:t>
            </a:r>
            <a:r>
              <a:rPr lang="en-IN" dirty="0" err="1"/>
              <a:t>hndBankException</a:t>
            </a:r>
            <a:r>
              <a:rPr lang="en-IN" dirty="0"/>
              <a:t>("</a:t>
            </a:r>
            <a:r>
              <a:rPr lang="en-IN" dirty="0" err="1"/>
              <a:t>Service.CUSTOMER_NOT_FOUND</a:t>
            </a:r>
            <a:r>
              <a:rPr lang="en-IN" dirty="0"/>
              <a:t>"));</a:t>
            </a:r>
          </a:p>
          <a:p>
            <a:r>
              <a:rPr lang="en-IN" dirty="0"/>
              <a:t>		</a:t>
            </a:r>
          </a:p>
        </p:txBody>
      </p:sp>
    </p:spTree>
    <p:extLst>
      <p:ext uri="{BB962C8B-B14F-4D97-AF65-F5344CB8AC3E}">
        <p14:creationId xmlns:p14="http://schemas.microsoft.com/office/powerpoint/2010/main" val="3024019284"/>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7C0C7F-D423-8AF2-6005-A00889ACD0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408A985-2352-0323-6CAE-3123BC1A456A}"/>
              </a:ext>
            </a:extLst>
          </p:cNvPr>
          <p:cNvSpPr>
            <a:spLocks noGrp="1"/>
          </p:cNvSpPr>
          <p:nvPr>
            <p:ph type="sldNum" sz="quarter" idx="12"/>
          </p:nvPr>
        </p:nvSpPr>
        <p:spPr/>
        <p:txBody>
          <a:bodyPr/>
          <a:lstStyle/>
          <a:p>
            <a:fld id="{4A777409-9C5A-4B07-8E32-19F22F7D558C}" type="slidenum">
              <a:rPr lang="en-IN" smtClean="0"/>
              <a:t>434</a:t>
            </a:fld>
            <a:endParaRPr lang="en-IN" dirty="0"/>
          </a:p>
        </p:txBody>
      </p:sp>
      <p:sp>
        <p:nvSpPr>
          <p:cNvPr id="5" name="TextBox 4">
            <a:extLst>
              <a:ext uri="{FF2B5EF4-FFF2-40B4-BE49-F238E27FC236}">
                <a16:creationId xmlns:a16="http://schemas.microsoft.com/office/drawing/2014/main" id="{9EAEB6CB-C90F-0B04-C564-586AC9E3CC49}"/>
              </a:ext>
            </a:extLst>
          </p:cNvPr>
          <p:cNvSpPr txBox="1"/>
          <p:nvPr/>
        </p:nvSpPr>
        <p:spPr>
          <a:xfrm>
            <a:off x="75414" y="896567"/>
            <a:ext cx="12192000" cy="4801314"/>
          </a:xfrm>
          <a:prstGeom prst="rect">
            <a:avLst/>
          </a:prstGeom>
          <a:noFill/>
        </p:spPr>
        <p:txBody>
          <a:bodyPr wrap="square">
            <a:spAutoFit/>
          </a:bodyPr>
          <a:lstStyle/>
          <a:p>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List&lt;Card&gt; cards = </a:t>
            </a:r>
            <a:r>
              <a:rPr lang="en-IN" dirty="0" err="1"/>
              <a:t>customer.getCards</a:t>
            </a:r>
            <a:r>
              <a:rPr lang="en-IN" dirty="0"/>
              <a:t>();</a:t>
            </a:r>
          </a:p>
          <a:p>
            <a:r>
              <a:rPr lang="en-IN" dirty="0"/>
              <a:t>		List&lt;</a:t>
            </a:r>
            <a:r>
              <a:rPr lang="en-IN" dirty="0" err="1"/>
              <a:t>CardDTO</a:t>
            </a:r>
            <a:r>
              <a:rPr lang="en-IN" dirty="0"/>
              <a:t>&gt; </a:t>
            </a:r>
            <a:r>
              <a:rPr lang="en-IN" dirty="0" err="1"/>
              <a:t>cardDTOs</a:t>
            </a:r>
            <a:r>
              <a:rPr lang="en-IN" dirty="0"/>
              <a:t> = new LinkedList&lt;&gt;();		</a:t>
            </a:r>
          </a:p>
          <a:p>
            <a:r>
              <a:rPr lang="en-IN" dirty="0"/>
              <a:t>		</a:t>
            </a:r>
          </a:p>
          <a:p>
            <a:r>
              <a:rPr lang="en-IN" dirty="0"/>
              <a:t>		if (!</a:t>
            </a:r>
            <a:r>
              <a:rPr lang="en-IN" dirty="0" err="1"/>
              <a:t>cards.isEmpty</a:t>
            </a:r>
            <a:r>
              <a:rPr lang="en-IN" dirty="0"/>
              <a:t>()) {</a:t>
            </a:r>
          </a:p>
          <a:p>
            <a:r>
              <a:rPr lang="en-IN" dirty="0"/>
              <a:t>			</a:t>
            </a:r>
            <a:r>
              <a:rPr lang="en-IN" dirty="0" err="1"/>
              <a:t>cardDTOs</a:t>
            </a:r>
            <a:r>
              <a:rPr lang="en-IN" dirty="0"/>
              <a:t> = </a:t>
            </a:r>
            <a:r>
              <a:rPr lang="en-IN" dirty="0" err="1"/>
              <a:t>cards.stream</a:t>
            </a:r>
            <a:r>
              <a:rPr lang="en-IN" dirty="0"/>
              <a:t>()</a:t>
            </a:r>
          </a:p>
          <a:p>
            <a:r>
              <a:rPr lang="en-IN" dirty="0"/>
              <a:t>					.map(c-&gt;new </a:t>
            </a:r>
            <a:r>
              <a:rPr lang="en-IN" dirty="0" err="1"/>
              <a:t>CardDTO</a:t>
            </a:r>
            <a:r>
              <a:rPr lang="en-IN" dirty="0"/>
              <a:t>(</a:t>
            </a:r>
            <a:r>
              <a:rPr lang="en-IN" dirty="0" err="1"/>
              <a:t>c.getCardId</a:t>
            </a:r>
            <a:r>
              <a:rPr lang="en-IN" dirty="0"/>
              <a:t>(),</a:t>
            </a:r>
            <a:r>
              <a:rPr lang="en-IN" dirty="0" err="1"/>
              <a:t>c.getCardNumber</a:t>
            </a:r>
            <a:r>
              <a:rPr lang="en-IN" dirty="0"/>
              <a:t>(),</a:t>
            </a:r>
            <a:r>
              <a:rPr lang="en-IN" dirty="0" err="1"/>
              <a:t>c.getExpiryDate</a:t>
            </a:r>
            <a:r>
              <a:rPr lang="en-IN" dirty="0"/>
              <a:t>()))</a:t>
            </a:r>
          </a:p>
          <a:p>
            <a:r>
              <a:rPr lang="en-IN" dirty="0"/>
              <a:t>					.collect(</a:t>
            </a:r>
            <a:r>
              <a:rPr lang="en-IN" dirty="0" err="1"/>
              <a:t>Collectors.toList</a:t>
            </a:r>
            <a:r>
              <a:rPr lang="en-IN" dirty="0"/>
              <a:t>());</a:t>
            </a:r>
          </a:p>
          <a:p>
            <a:r>
              <a:rPr lang="en-IN" dirty="0"/>
              <a:t>		}</a:t>
            </a:r>
          </a:p>
          <a:p>
            <a:r>
              <a:rPr lang="en-IN" dirty="0"/>
              <a:t>		</a:t>
            </a:r>
            <a:r>
              <a:rPr lang="en-IN" dirty="0" err="1"/>
              <a:t>customerDTO.setCards</a:t>
            </a:r>
            <a:r>
              <a:rPr lang="en-IN" dirty="0"/>
              <a:t>(</a:t>
            </a:r>
            <a:r>
              <a:rPr lang="en-IN" dirty="0" err="1"/>
              <a:t>cardDTOs</a:t>
            </a:r>
            <a:r>
              <a:rPr lang="en-IN" dirty="0"/>
              <a:t>);</a:t>
            </a:r>
          </a:p>
          <a:p>
            <a:r>
              <a:rPr lang="en-IN" dirty="0"/>
              <a:t>		return </a:t>
            </a:r>
            <a:r>
              <a:rPr lang="en-IN" dirty="0" err="1"/>
              <a:t>customerDTO</a:t>
            </a:r>
            <a:r>
              <a:rPr lang="en-IN" dirty="0"/>
              <a:t>;</a:t>
            </a:r>
          </a:p>
          <a:p>
            <a:r>
              <a:rPr lang="en-IN" dirty="0"/>
              <a:t>	}</a:t>
            </a:r>
          </a:p>
          <a:p>
            <a:r>
              <a:rPr lang="en-IN" dirty="0"/>
              <a:t>}</a:t>
            </a:r>
          </a:p>
        </p:txBody>
      </p:sp>
    </p:spTree>
    <p:extLst>
      <p:ext uri="{BB962C8B-B14F-4D97-AF65-F5344CB8AC3E}">
        <p14:creationId xmlns:p14="http://schemas.microsoft.com/office/powerpoint/2010/main" val="422876563"/>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E93FE0-56D9-E684-B9A5-CC478FB42F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79BBFA0-BC98-C85D-19AE-E2BFDE35E356}"/>
              </a:ext>
            </a:extLst>
          </p:cNvPr>
          <p:cNvSpPr>
            <a:spLocks noGrp="1"/>
          </p:cNvSpPr>
          <p:nvPr>
            <p:ph type="sldNum" sz="quarter" idx="12"/>
          </p:nvPr>
        </p:nvSpPr>
        <p:spPr/>
        <p:txBody>
          <a:bodyPr/>
          <a:lstStyle/>
          <a:p>
            <a:fld id="{4A777409-9C5A-4B07-8E32-19F22F7D558C}" type="slidenum">
              <a:rPr lang="en-IN" smtClean="0"/>
              <a:t>435</a:t>
            </a:fld>
            <a:endParaRPr lang="en-IN" dirty="0"/>
          </a:p>
        </p:txBody>
      </p:sp>
      <p:sp>
        <p:nvSpPr>
          <p:cNvPr id="5" name="TextBox 4">
            <a:extLst>
              <a:ext uri="{FF2B5EF4-FFF2-40B4-BE49-F238E27FC236}">
                <a16:creationId xmlns:a16="http://schemas.microsoft.com/office/drawing/2014/main" id="{68465E6A-DCF6-6AF1-96F6-4C67950DD708}"/>
              </a:ext>
            </a:extLst>
          </p:cNvPr>
          <p:cNvSpPr txBox="1"/>
          <p:nvPr/>
        </p:nvSpPr>
        <p:spPr>
          <a:xfrm>
            <a:off x="989029" y="578904"/>
            <a:ext cx="6099142" cy="400110"/>
          </a:xfrm>
          <a:prstGeom prst="rect">
            <a:avLst/>
          </a:prstGeom>
          <a:noFill/>
        </p:spPr>
        <p:txBody>
          <a:bodyPr wrap="square">
            <a:spAutoFit/>
          </a:bodyPr>
          <a:lstStyle/>
          <a:p>
            <a:r>
              <a:rPr lang="en-US" sz="2000" b="1" dirty="0">
                <a:solidFill>
                  <a:schemeClr val="tx1">
                    <a:lumMod val="65000"/>
                    <a:lumOff val="35000"/>
                  </a:schemeClr>
                </a:solidFill>
              </a:rPr>
              <a:t>Step 15:</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055CC35-4F88-8A39-E1E6-B803783DD5E2}"/>
              </a:ext>
            </a:extLst>
          </p:cNvPr>
          <p:cNvSpPr txBox="1"/>
          <p:nvPr/>
        </p:nvSpPr>
        <p:spPr>
          <a:xfrm>
            <a:off x="108408" y="899415"/>
            <a:ext cx="11975184" cy="5355312"/>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java.util.ArrayList</a:t>
            </a:r>
            <a:r>
              <a:rPr lang="en-IN" dirty="0"/>
              <a:t>;</a:t>
            </a:r>
          </a:p>
          <a:p>
            <a:r>
              <a:rPr lang="en-IN" dirty="0"/>
              <a:t>import </a:t>
            </a:r>
            <a:r>
              <a:rPr lang="en-IN" dirty="0" err="1"/>
              <a:t>java.util.LinkedList</a:t>
            </a:r>
            <a:r>
              <a:rPr lang="en-IN" dirty="0"/>
              <a:t>;</a:t>
            </a:r>
          </a:p>
          <a:p>
            <a:r>
              <a:rPr lang="en-IN" dirty="0"/>
              <a:t>import </a:t>
            </a:r>
            <a:r>
              <a:rPr lang="en-IN" dirty="0" err="1"/>
              <a:t>java.util.List</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com.hnd.dto.CardDTO</a:t>
            </a:r>
            <a:r>
              <a:rPr lang="en-IN" dirty="0"/>
              <a:t>;</a:t>
            </a:r>
          </a:p>
          <a:p>
            <a:r>
              <a:rPr lang="en-IN" dirty="0"/>
              <a:t>import </a:t>
            </a:r>
            <a:r>
              <a:rPr lang="en-IN" dirty="0" err="1"/>
              <a:t>com.hnd.dto.CustomerDTO</a:t>
            </a:r>
            <a:r>
              <a:rPr lang="en-IN" dirty="0"/>
              <a:t>;</a:t>
            </a:r>
          </a:p>
          <a:p>
            <a:r>
              <a:rPr lang="en-IN" dirty="0"/>
              <a:t>import </a:t>
            </a:r>
            <a:r>
              <a:rPr lang="en-IN" dirty="0" err="1"/>
              <a:t>com.hnd.service.CardCustomerService</a:t>
            </a:r>
            <a:r>
              <a:rPr lang="en-IN" dirty="0"/>
              <a:t>;</a:t>
            </a:r>
          </a:p>
          <a:p>
            <a:r>
              <a:rPr lang="en-IN" dirty="0"/>
              <a:t>@SpringBootApplication</a:t>
            </a:r>
          </a:p>
          <a:p>
            <a:r>
              <a:rPr lang="en-IN" dirty="0"/>
              <a:t>public class </a:t>
            </a:r>
            <a:r>
              <a:rPr lang="en-IN" dirty="0" err="1"/>
              <a:t>DemoOneToManyApplication</a:t>
            </a:r>
            <a:r>
              <a:rPr lang="en-IN" dirty="0"/>
              <a:t> implements </a:t>
            </a:r>
            <a:r>
              <a:rPr lang="en-IN" dirty="0" err="1"/>
              <a:t>CommandLineRunner</a:t>
            </a:r>
            <a:r>
              <a:rPr lang="en-IN" dirty="0"/>
              <a:t> {</a:t>
            </a:r>
          </a:p>
          <a:p>
            <a:r>
              <a:rPr lang="en-IN" dirty="0"/>
              <a:t>	</a:t>
            </a:r>
          </a:p>
          <a:p>
            <a:r>
              <a:rPr lang="en-IN" dirty="0"/>
              <a:t>	</a:t>
            </a:r>
          </a:p>
        </p:txBody>
      </p:sp>
    </p:spTree>
    <p:extLst>
      <p:ext uri="{BB962C8B-B14F-4D97-AF65-F5344CB8AC3E}">
        <p14:creationId xmlns:p14="http://schemas.microsoft.com/office/powerpoint/2010/main" val="2404770467"/>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135BEE-EFC3-A35D-9CF6-83EB3B373C7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BDD9F0C-D5B0-E793-8202-EE1B22EC39B5}"/>
              </a:ext>
            </a:extLst>
          </p:cNvPr>
          <p:cNvSpPr>
            <a:spLocks noGrp="1"/>
          </p:cNvSpPr>
          <p:nvPr>
            <p:ph type="sldNum" sz="quarter" idx="12"/>
          </p:nvPr>
        </p:nvSpPr>
        <p:spPr/>
        <p:txBody>
          <a:bodyPr/>
          <a:lstStyle/>
          <a:p>
            <a:fld id="{4A777409-9C5A-4B07-8E32-19F22F7D558C}" type="slidenum">
              <a:rPr lang="en-IN" smtClean="0"/>
              <a:t>436</a:t>
            </a:fld>
            <a:endParaRPr lang="en-IN" dirty="0"/>
          </a:p>
        </p:txBody>
      </p:sp>
      <p:sp>
        <p:nvSpPr>
          <p:cNvPr id="5" name="TextBox 4">
            <a:extLst>
              <a:ext uri="{FF2B5EF4-FFF2-40B4-BE49-F238E27FC236}">
                <a16:creationId xmlns:a16="http://schemas.microsoft.com/office/drawing/2014/main" id="{4D3A1CA2-0F43-8CA5-28F4-39935FAA2C9F}"/>
              </a:ext>
            </a:extLst>
          </p:cNvPr>
          <p:cNvSpPr txBox="1"/>
          <p:nvPr/>
        </p:nvSpPr>
        <p:spPr>
          <a:xfrm>
            <a:off x="914400" y="482533"/>
            <a:ext cx="11943760" cy="6186309"/>
          </a:xfrm>
          <a:prstGeom prst="rect">
            <a:avLst/>
          </a:prstGeom>
          <a:noFill/>
        </p:spPr>
        <p:txBody>
          <a:bodyPr wrap="square">
            <a:spAutoFit/>
          </a:bodyPr>
          <a:lstStyle/>
          <a:p>
            <a:r>
              <a:rPr lang="en-IN" dirty="0"/>
              <a:t>public static final Log LOGGER = </a:t>
            </a:r>
            <a:r>
              <a:rPr lang="en-IN" dirty="0" err="1"/>
              <a:t>LogFactory.getLog</a:t>
            </a:r>
            <a:r>
              <a:rPr lang="en-IN" dirty="0"/>
              <a:t>(</a:t>
            </a:r>
            <a:r>
              <a:rPr lang="en-IN" dirty="0" err="1"/>
              <a:t>DemoOneToManyApplication.class</a:t>
            </a:r>
            <a:r>
              <a:rPr lang="en-IN" dirty="0"/>
              <a:t>);</a:t>
            </a:r>
          </a:p>
          <a:p>
            <a:r>
              <a:rPr lang="en-IN" dirty="0"/>
              <a:t>	@Autowired</a:t>
            </a:r>
          </a:p>
          <a:p>
            <a:r>
              <a:rPr lang="en-IN" dirty="0"/>
              <a:t>	</a:t>
            </a:r>
            <a:r>
              <a:rPr lang="en-IN" dirty="0" err="1"/>
              <a:t>CardCustomerService</a:t>
            </a:r>
            <a:r>
              <a:rPr lang="en-IN" dirty="0"/>
              <a:t> </a:t>
            </a:r>
            <a:r>
              <a:rPr lang="en-IN" dirty="0" err="1"/>
              <a:t>cardCustomerService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DemoOneToManyApplication.class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getCustomerWithCardDetails</a:t>
            </a:r>
            <a:r>
              <a:rPr lang="en-IN" dirty="0"/>
              <a:t>();</a:t>
            </a:r>
          </a:p>
          <a:p>
            <a:r>
              <a:rPr lang="en-IN" dirty="0"/>
              <a:t>	}</a:t>
            </a:r>
          </a:p>
          <a:p>
            <a:r>
              <a:rPr lang="en-IN" dirty="0"/>
              <a:t>	</a:t>
            </a:r>
          </a:p>
          <a:p>
            <a:r>
              <a:rPr lang="en-IN" dirty="0"/>
              <a:t>	public void </a:t>
            </a:r>
            <a:r>
              <a:rPr lang="en-IN" dirty="0" err="1"/>
              <a:t>getCustomerWithCardDetails</a:t>
            </a:r>
            <a:r>
              <a:rPr lang="en-IN" dirty="0"/>
              <a:t>() {</a:t>
            </a:r>
          </a:p>
          <a:p>
            <a:r>
              <a:rPr lang="en-IN" dirty="0"/>
              <a:t>		try {</a:t>
            </a:r>
          </a:p>
          <a:p>
            <a:r>
              <a:rPr lang="en-IN" dirty="0"/>
              <a:t>			Integer </a:t>
            </a:r>
            <a:r>
              <a:rPr lang="en-IN" dirty="0" err="1"/>
              <a:t>customerId</a:t>
            </a:r>
            <a:r>
              <a:rPr lang="en-IN" dirty="0"/>
              <a:t> = 1001;</a:t>
            </a:r>
          </a:p>
          <a:p>
            <a:r>
              <a:rPr lang="en-IN" dirty="0"/>
              <a:t>			</a:t>
            </a:r>
            <a:r>
              <a:rPr lang="en-IN" dirty="0" err="1"/>
              <a:t>CustomerDTO</a:t>
            </a:r>
            <a:r>
              <a:rPr lang="en-IN" dirty="0"/>
              <a:t> </a:t>
            </a:r>
            <a:r>
              <a:rPr lang="en-IN" dirty="0" err="1"/>
              <a:t>customerDTO</a:t>
            </a:r>
            <a:r>
              <a:rPr lang="en-IN" dirty="0"/>
              <a:t> = </a:t>
            </a:r>
            <a:r>
              <a:rPr lang="en-IN" dirty="0" err="1"/>
              <a:t>cardCustomerService.getCustomerDetails</a:t>
            </a:r>
            <a:r>
              <a:rPr lang="en-IN" dirty="0"/>
              <a:t>(</a:t>
            </a:r>
            <a:r>
              <a:rPr lang="en-IN" dirty="0" err="1"/>
              <a:t>customerId</a:t>
            </a:r>
            <a:r>
              <a:rPr lang="en-IN" dirty="0"/>
              <a:t>);</a:t>
            </a:r>
          </a:p>
          <a:p>
            <a:r>
              <a:rPr lang="en-IN" dirty="0"/>
              <a:t>			LOGGER.info(</a:t>
            </a:r>
            <a:r>
              <a:rPr lang="en-IN" dirty="0" err="1"/>
              <a:t>customerDTO</a:t>
            </a:r>
            <a:r>
              <a:rPr lang="en-IN" dirty="0"/>
              <a:t>);</a:t>
            </a:r>
          </a:p>
          <a:p>
            <a:r>
              <a:rPr lang="en-IN" dirty="0"/>
              <a:t>			if (</a:t>
            </a:r>
            <a:r>
              <a:rPr lang="en-IN" dirty="0" err="1"/>
              <a:t>customerDTO.getCards</a:t>
            </a:r>
            <a:r>
              <a:rPr lang="en-IN" dirty="0"/>
              <a:t>().</a:t>
            </a:r>
            <a:r>
              <a:rPr lang="en-IN" dirty="0" err="1"/>
              <a:t>isEmpty</a:t>
            </a:r>
            <a:r>
              <a:rPr lang="en-IN" dirty="0"/>
              <a:t>()) {</a:t>
            </a:r>
          </a:p>
          <a:p>
            <a:r>
              <a:rPr lang="en-IN" dirty="0"/>
              <a:t>				LOGGER.info(</a:t>
            </a:r>
            <a:r>
              <a:rPr lang="en-IN" dirty="0" err="1"/>
              <a:t>environment.getProperty</a:t>
            </a:r>
            <a:r>
              <a:rPr lang="en-IN" dirty="0"/>
              <a:t>("</a:t>
            </a:r>
            <a:r>
              <a:rPr lang="en-IN" dirty="0" err="1"/>
              <a:t>UserInterface.NO_CARDS</a:t>
            </a:r>
            <a:r>
              <a:rPr lang="en-IN" dirty="0"/>
              <a:t>"));</a:t>
            </a:r>
          </a:p>
          <a:p>
            <a:r>
              <a:rPr lang="en-IN" dirty="0"/>
              <a:t>			}</a:t>
            </a:r>
          </a:p>
          <a:p>
            <a:r>
              <a:rPr lang="en-IN" dirty="0"/>
              <a:t>		}</a:t>
            </a:r>
          </a:p>
        </p:txBody>
      </p:sp>
    </p:spTree>
    <p:extLst>
      <p:ext uri="{BB962C8B-B14F-4D97-AF65-F5344CB8AC3E}">
        <p14:creationId xmlns:p14="http://schemas.microsoft.com/office/powerpoint/2010/main" val="3487379714"/>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9BC08E-0C9D-C7B7-E114-A059463CCAA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0AB48B-399F-BA6B-5D5F-84A40FEF691B}"/>
              </a:ext>
            </a:extLst>
          </p:cNvPr>
          <p:cNvSpPr>
            <a:spLocks noGrp="1"/>
          </p:cNvSpPr>
          <p:nvPr>
            <p:ph type="sldNum" sz="quarter" idx="12"/>
          </p:nvPr>
        </p:nvSpPr>
        <p:spPr/>
        <p:txBody>
          <a:bodyPr/>
          <a:lstStyle/>
          <a:p>
            <a:fld id="{4A777409-9C5A-4B07-8E32-19F22F7D558C}" type="slidenum">
              <a:rPr lang="en-IN" smtClean="0"/>
              <a:t>437</a:t>
            </a:fld>
            <a:endParaRPr lang="en-IN" dirty="0"/>
          </a:p>
        </p:txBody>
      </p:sp>
      <p:sp>
        <p:nvSpPr>
          <p:cNvPr id="5" name="TextBox 4">
            <a:extLst>
              <a:ext uri="{FF2B5EF4-FFF2-40B4-BE49-F238E27FC236}">
                <a16:creationId xmlns:a16="http://schemas.microsoft.com/office/drawing/2014/main" id="{2BA73063-78CE-6F0B-2787-177D347CA46E}"/>
              </a:ext>
            </a:extLst>
          </p:cNvPr>
          <p:cNvSpPr txBox="1"/>
          <p:nvPr/>
        </p:nvSpPr>
        <p:spPr>
          <a:xfrm>
            <a:off x="296943" y="1014003"/>
            <a:ext cx="11458281" cy="2031325"/>
          </a:xfrm>
          <a:prstGeom prst="rect">
            <a:avLst/>
          </a:prstGeom>
          <a:noFill/>
        </p:spPr>
        <p:txBody>
          <a:bodyPr wrap="square">
            <a:spAutoFit/>
          </a:bodyPr>
          <a:lstStyle/>
          <a:p>
            <a:r>
              <a:rPr lang="en-IN" dirty="0"/>
              <a:t>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5AD8D3EB-B9BD-E2A4-BDD3-E6BD64AEC430}"/>
              </a:ext>
            </a:extLst>
          </p:cNvPr>
          <p:cNvSpPr txBox="1"/>
          <p:nvPr/>
        </p:nvSpPr>
        <p:spPr>
          <a:xfrm>
            <a:off x="212103" y="3474784"/>
            <a:ext cx="6099142" cy="400110"/>
          </a:xfrm>
          <a:prstGeom prst="rect">
            <a:avLst/>
          </a:prstGeom>
          <a:noFill/>
        </p:spPr>
        <p:txBody>
          <a:bodyPr wrap="square">
            <a:spAutoFit/>
          </a:bodyPr>
          <a:lstStyle/>
          <a:p>
            <a:r>
              <a:rPr lang="en-US" sz="2000" b="1" dirty="0">
                <a:solidFill>
                  <a:schemeClr val="tx1">
                    <a:lumMod val="65000"/>
                    <a:lumOff val="35000"/>
                  </a:schemeClr>
                </a:solidFill>
              </a:rPr>
              <a:t>Step 16:</a:t>
            </a:r>
            <a:r>
              <a:rPr lang="en-US" sz="2000" dirty="0">
                <a:solidFill>
                  <a:schemeClr val="tx1">
                    <a:lumMod val="65000"/>
                    <a:lumOff val="35000"/>
                  </a:schemeClr>
                </a:solidFill>
              </a:rPr>
              <a:t> Execute the application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05764901"/>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FA39A8-CC2D-6EE7-D1FD-3D294031A24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081D40B-42A8-BE79-6A34-EEED7FF9F8DC}"/>
              </a:ext>
            </a:extLst>
          </p:cNvPr>
          <p:cNvSpPr>
            <a:spLocks noGrp="1"/>
          </p:cNvSpPr>
          <p:nvPr>
            <p:ph type="sldNum" sz="quarter" idx="12"/>
          </p:nvPr>
        </p:nvSpPr>
        <p:spPr/>
        <p:txBody>
          <a:bodyPr/>
          <a:lstStyle/>
          <a:p>
            <a:fld id="{4A777409-9C5A-4B07-8E32-19F22F7D558C}" type="slidenum">
              <a:rPr lang="en-IN" smtClean="0"/>
              <a:t>438</a:t>
            </a:fld>
            <a:endParaRPr lang="en-IN" dirty="0"/>
          </a:p>
        </p:txBody>
      </p:sp>
      <p:sp>
        <p:nvSpPr>
          <p:cNvPr id="5" name="TextBox 4">
            <a:extLst>
              <a:ext uri="{FF2B5EF4-FFF2-40B4-BE49-F238E27FC236}">
                <a16:creationId xmlns:a16="http://schemas.microsoft.com/office/drawing/2014/main" id="{94D0AB09-99A1-EEF7-C200-7D3B4302E176}"/>
              </a:ext>
            </a:extLst>
          </p:cNvPr>
          <p:cNvSpPr txBox="1"/>
          <p:nvPr/>
        </p:nvSpPr>
        <p:spPr>
          <a:xfrm>
            <a:off x="824845" y="638368"/>
            <a:ext cx="10421332" cy="400110"/>
          </a:xfrm>
          <a:prstGeom prst="rect">
            <a:avLst/>
          </a:prstGeom>
          <a:noFill/>
        </p:spPr>
        <p:txBody>
          <a:bodyPr wrap="square">
            <a:spAutoFit/>
          </a:bodyPr>
          <a:lstStyle/>
          <a:p>
            <a:r>
              <a:rPr lang="en-US" sz="2000" b="1" dirty="0">
                <a:solidFill>
                  <a:schemeClr val="tx1">
                    <a:lumMod val="65000"/>
                    <a:lumOff val="35000"/>
                  </a:schemeClr>
                </a:solidFill>
              </a:rPr>
              <a:t>Step 17:</a:t>
            </a:r>
            <a:r>
              <a:rPr lang="en-US" sz="2000" dirty="0">
                <a:solidFill>
                  <a:schemeClr val="tx1">
                    <a:lumMod val="65000"/>
                    <a:lumOff val="35000"/>
                  </a:schemeClr>
                </a:solidFill>
              </a:rPr>
              <a:t> Add the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to </a:t>
            </a:r>
            <a:r>
              <a:rPr lang="en-US" sz="2000" dirty="0" err="1">
                <a:solidFill>
                  <a:schemeClr val="tx1">
                    <a:lumMod val="65000"/>
                    <a:lumOff val="35000"/>
                  </a:schemeClr>
                </a:solidFill>
              </a:rPr>
              <a:t>CardCustomerService</a:t>
            </a:r>
            <a:r>
              <a:rPr lang="en-US" sz="2000" dirty="0">
                <a:solidFill>
                  <a:schemeClr val="tx1">
                    <a:lumMod val="65000"/>
                    <a:lumOff val="35000"/>
                  </a:schemeClr>
                </a:solidFill>
              </a:rPr>
              <a:t> interface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338358A-5458-5F64-2FCE-77FC263C8E0F}"/>
              </a:ext>
            </a:extLst>
          </p:cNvPr>
          <p:cNvSpPr txBox="1"/>
          <p:nvPr/>
        </p:nvSpPr>
        <p:spPr>
          <a:xfrm>
            <a:off x="249809" y="1211247"/>
            <a:ext cx="11364013" cy="2585323"/>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java.util.List</a:t>
            </a:r>
            <a:r>
              <a:rPr lang="en-IN" dirty="0"/>
              <a:t>;</a:t>
            </a:r>
          </a:p>
          <a:p>
            <a:r>
              <a:rPr lang="en-IN" dirty="0"/>
              <a:t>import </a:t>
            </a:r>
            <a:r>
              <a:rPr lang="en-IN" dirty="0" err="1"/>
              <a:t>com.hnd.dto.CardDTO</a:t>
            </a:r>
            <a:r>
              <a:rPr lang="en-IN" dirty="0"/>
              <a:t>;</a:t>
            </a:r>
          </a:p>
          <a:p>
            <a:r>
              <a:rPr lang="en-IN" dirty="0"/>
              <a:t>import </a:t>
            </a:r>
            <a:r>
              <a:rPr lang="en-IN" dirty="0" err="1"/>
              <a:t>com.hnd.dto.CustomerDTO</a:t>
            </a:r>
            <a:r>
              <a:rPr lang="en-IN" dirty="0"/>
              <a:t>;</a:t>
            </a:r>
          </a:p>
          <a:p>
            <a:r>
              <a:rPr lang="en-IN" dirty="0"/>
              <a:t>import </a:t>
            </a:r>
            <a:r>
              <a:rPr lang="en-IN" dirty="0" err="1"/>
              <a:t>com.hnd.exception.hndBankException</a:t>
            </a:r>
            <a:r>
              <a:rPr lang="en-IN" dirty="0"/>
              <a:t>;</a:t>
            </a:r>
          </a:p>
          <a:p>
            <a:r>
              <a:rPr lang="en-IN" dirty="0"/>
              <a:t>public interface </a:t>
            </a:r>
            <a:r>
              <a:rPr lang="en-IN" dirty="0" err="1"/>
              <a:t>CardCustomerService</a:t>
            </a:r>
            <a:r>
              <a:rPr lang="en-IN" dirty="0"/>
              <a:t> {</a:t>
            </a:r>
          </a:p>
          <a:p>
            <a:r>
              <a:rPr lang="en-IN" dirty="0"/>
              <a:t>	public </a:t>
            </a:r>
            <a:r>
              <a:rPr lang="en-IN" dirty="0" err="1"/>
              <a:t>CustomerDTO</a:t>
            </a:r>
            <a:r>
              <a:rPr lang="en-IN" dirty="0"/>
              <a:t> </a:t>
            </a:r>
            <a:r>
              <a:rPr lang="en-IN" dirty="0" err="1"/>
              <a:t>getCustomerDetails</a:t>
            </a:r>
            <a:r>
              <a:rPr lang="en-IN" dirty="0"/>
              <a:t>(Integer </a:t>
            </a:r>
            <a:r>
              <a:rPr lang="en-IN" dirty="0" err="1"/>
              <a:t>customerId</a:t>
            </a:r>
            <a:r>
              <a:rPr lang="en-IN" dirty="0"/>
              <a:t>) throws </a:t>
            </a:r>
            <a:r>
              <a:rPr lang="en-IN" dirty="0" err="1"/>
              <a:t>hndBankException</a:t>
            </a:r>
            <a:r>
              <a:rPr lang="en-IN" dirty="0"/>
              <a:t>;</a:t>
            </a:r>
          </a:p>
          <a:p>
            <a:r>
              <a:rPr lang="en-IN" dirty="0"/>
              <a:t>	public Integer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3CFC83DD-76FD-9DB1-FB81-662131B26A0F}"/>
              </a:ext>
            </a:extLst>
          </p:cNvPr>
          <p:cNvSpPr txBox="1"/>
          <p:nvPr/>
        </p:nvSpPr>
        <p:spPr>
          <a:xfrm>
            <a:off x="98981" y="4017127"/>
            <a:ext cx="11797645" cy="707886"/>
          </a:xfrm>
          <a:prstGeom prst="rect">
            <a:avLst/>
          </a:prstGeom>
          <a:noFill/>
        </p:spPr>
        <p:txBody>
          <a:bodyPr wrap="square">
            <a:spAutoFit/>
          </a:bodyPr>
          <a:lstStyle/>
          <a:p>
            <a:r>
              <a:rPr lang="en-US" sz="2000" b="1" dirty="0">
                <a:solidFill>
                  <a:schemeClr val="tx1">
                    <a:lumMod val="65000"/>
                    <a:lumOff val="35000"/>
                  </a:schemeClr>
                </a:solidFill>
              </a:rPr>
              <a:t>Step 18:</a:t>
            </a:r>
            <a:r>
              <a:rPr lang="en-US" sz="2000" dirty="0">
                <a:solidFill>
                  <a:schemeClr val="tx1">
                    <a:lumMod val="65000"/>
                    <a:lumOff val="35000"/>
                  </a:schemeClr>
                </a:solidFill>
              </a:rPr>
              <a:t> Implement the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CardCustomerServiceImpl</a:t>
            </a:r>
            <a:r>
              <a:rPr lang="en-US" sz="2000" dirty="0">
                <a:solidFill>
                  <a:schemeClr val="tx1">
                    <a:lumMod val="65000"/>
                    <a:lumOff val="35000"/>
                  </a:schemeClr>
                </a:solidFill>
              </a:rPr>
              <a:t> to add customer and card details to the table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84350327"/>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52E745-0169-A58E-D2E1-C2A1371B502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73BC1A-1429-33DA-8F36-9503620FFC48}"/>
              </a:ext>
            </a:extLst>
          </p:cNvPr>
          <p:cNvSpPr>
            <a:spLocks noGrp="1"/>
          </p:cNvSpPr>
          <p:nvPr>
            <p:ph type="sldNum" sz="quarter" idx="12"/>
          </p:nvPr>
        </p:nvSpPr>
        <p:spPr/>
        <p:txBody>
          <a:bodyPr/>
          <a:lstStyle/>
          <a:p>
            <a:fld id="{4A777409-9C5A-4B07-8E32-19F22F7D558C}" type="slidenum">
              <a:rPr lang="en-IN" smtClean="0"/>
              <a:t>439</a:t>
            </a:fld>
            <a:endParaRPr lang="en-IN" dirty="0"/>
          </a:p>
        </p:txBody>
      </p:sp>
      <p:sp>
        <p:nvSpPr>
          <p:cNvPr id="5" name="TextBox 4">
            <a:extLst>
              <a:ext uri="{FF2B5EF4-FFF2-40B4-BE49-F238E27FC236}">
                <a16:creationId xmlns:a16="http://schemas.microsoft.com/office/drawing/2014/main" id="{14206C9B-A76F-73A3-7C0F-C2E357F4F1C5}"/>
              </a:ext>
            </a:extLst>
          </p:cNvPr>
          <p:cNvSpPr txBox="1"/>
          <p:nvPr/>
        </p:nvSpPr>
        <p:spPr>
          <a:xfrm>
            <a:off x="838200" y="470310"/>
            <a:ext cx="12192000" cy="6186309"/>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java.util.LinkedList</a:t>
            </a:r>
            <a:r>
              <a:rPr lang="en-IN" dirty="0"/>
              <a:t>;</a:t>
            </a:r>
          </a:p>
          <a:p>
            <a:r>
              <a:rPr lang="en-IN" dirty="0"/>
              <a:t>import </a:t>
            </a:r>
            <a:r>
              <a:rPr lang="en-IN" dirty="0" err="1"/>
              <a:t>java.util.List</a:t>
            </a:r>
            <a:r>
              <a:rPr lang="en-IN" dirty="0"/>
              <a:t>;</a:t>
            </a:r>
          </a:p>
          <a:p>
            <a:r>
              <a:rPr lang="en-IN" dirty="0"/>
              <a:t>import </a:t>
            </a:r>
            <a:r>
              <a:rPr lang="en-IN" dirty="0" err="1"/>
              <a:t>java.util.Optional</a:t>
            </a:r>
            <a:r>
              <a:rPr lang="en-IN" dirty="0"/>
              <a:t>;</a:t>
            </a:r>
          </a:p>
          <a:p>
            <a:r>
              <a:rPr lang="en-IN" dirty="0"/>
              <a:t>import </a:t>
            </a:r>
            <a:r>
              <a:rPr lang="en-IN" dirty="0" err="1"/>
              <a:t>java.util.stream.Collectors</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com.hnd.dto.CardDTO</a:t>
            </a:r>
            <a:r>
              <a:rPr lang="en-IN" dirty="0"/>
              <a:t>;</a:t>
            </a:r>
          </a:p>
          <a:p>
            <a:r>
              <a:rPr lang="en-IN" dirty="0"/>
              <a:t>import </a:t>
            </a:r>
            <a:r>
              <a:rPr lang="en-IN" dirty="0" err="1"/>
              <a:t>com.hnd.dto.CustomerDTO</a:t>
            </a:r>
            <a:r>
              <a:rPr lang="en-IN" dirty="0"/>
              <a:t>;</a:t>
            </a:r>
          </a:p>
          <a:p>
            <a:r>
              <a:rPr lang="en-IN" dirty="0"/>
              <a:t>import </a:t>
            </a:r>
            <a:r>
              <a:rPr lang="en-IN" dirty="0" err="1"/>
              <a:t>com.hnd.entity.Card</a:t>
            </a:r>
            <a:r>
              <a:rPr lang="en-IN" dirty="0"/>
              <a:t>;</a:t>
            </a:r>
          </a:p>
          <a:p>
            <a:r>
              <a:rPr lang="en-IN" dirty="0"/>
              <a:t>import </a:t>
            </a:r>
            <a:r>
              <a:rPr lang="en-IN" dirty="0" err="1"/>
              <a:t>com.hnd.entity.Customer</a:t>
            </a:r>
            <a:r>
              <a:rPr lang="en-IN" dirty="0"/>
              <a:t>;</a:t>
            </a:r>
          </a:p>
          <a:p>
            <a:r>
              <a:rPr lang="en-IN" dirty="0"/>
              <a:t>import </a:t>
            </a:r>
            <a:r>
              <a:rPr lang="en-IN" dirty="0" err="1"/>
              <a:t>com.hnd.exception.hndBankException</a:t>
            </a:r>
            <a:r>
              <a:rPr lang="en-IN" dirty="0"/>
              <a:t>;</a:t>
            </a:r>
          </a:p>
          <a:p>
            <a:r>
              <a:rPr lang="en-IN" dirty="0"/>
              <a:t>import </a:t>
            </a:r>
            <a:r>
              <a:rPr lang="en-IN" dirty="0" err="1"/>
              <a:t>com.hnd.repository.CardRepository</a:t>
            </a:r>
            <a:r>
              <a:rPr lang="en-IN" dirty="0"/>
              <a:t>;</a:t>
            </a:r>
          </a:p>
          <a:p>
            <a:r>
              <a:rPr lang="en-IN" dirty="0"/>
              <a:t>import </a:t>
            </a:r>
            <a:r>
              <a:rPr lang="en-IN" dirty="0" err="1"/>
              <a:t>com.hnd.repository.CustomerRepository</a:t>
            </a:r>
            <a:r>
              <a:rPr lang="en-IN" dirty="0"/>
              <a:t>;</a:t>
            </a:r>
          </a:p>
          <a:p>
            <a:r>
              <a:rPr lang="en-IN" dirty="0"/>
              <a:t>@Service(value = "</a:t>
            </a:r>
            <a:r>
              <a:rPr lang="en-IN" dirty="0" err="1"/>
              <a:t>cardCustomerService</a:t>
            </a:r>
            <a:r>
              <a:rPr lang="en-IN" dirty="0"/>
              <a:t>")</a:t>
            </a:r>
          </a:p>
          <a:p>
            <a:r>
              <a:rPr lang="en-IN" dirty="0"/>
              <a:t>@Transactional</a:t>
            </a:r>
          </a:p>
          <a:p>
            <a:r>
              <a:rPr lang="en-IN" dirty="0"/>
              <a:t>public class </a:t>
            </a:r>
            <a:r>
              <a:rPr lang="en-IN" dirty="0" err="1"/>
              <a:t>CardCustomerServiceImpl</a:t>
            </a:r>
            <a:r>
              <a:rPr lang="en-IN" dirty="0"/>
              <a:t> implements </a:t>
            </a:r>
            <a:r>
              <a:rPr lang="en-IN" dirty="0" err="1"/>
              <a:t>CardCustomerService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t>
            </a:r>
          </a:p>
        </p:txBody>
      </p:sp>
    </p:spTree>
    <p:extLst>
      <p:ext uri="{BB962C8B-B14F-4D97-AF65-F5344CB8AC3E}">
        <p14:creationId xmlns:p14="http://schemas.microsoft.com/office/powerpoint/2010/main" val="9136728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F20137-D8C0-3962-0A83-25E7B14602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F36A707-8C66-DB55-172D-0EC0225ADB04}"/>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BA8FDAB8-CD83-532E-7207-6F2E1EAA8BF0}"/>
              </a:ext>
            </a:extLst>
          </p:cNvPr>
          <p:cNvSpPr txBox="1"/>
          <p:nvPr/>
        </p:nvSpPr>
        <p:spPr>
          <a:xfrm>
            <a:off x="881406" y="553527"/>
            <a:ext cx="10628722" cy="707886"/>
          </a:xfrm>
          <a:prstGeom prst="rect">
            <a:avLst/>
          </a:prstGeom>
          <a:noFill/>
        </p:spPr>
        <p:txBody>
          <a:bodyPr wrap="square">
            <a:spAutoFit/>
          </a:bodyPr>
          <a:lstStyle/>
          <a:p>
            <a:r>
              <a:rPr lang="en-US" sz="2000" dirty="0">
                <a:solidFill>
                  <a:schemeClr val="tx1">
                    <a:lumMod val="65000"/>
                    <a:lumOff val="35000"/>
                  </a:schemeClr>
                </a:solidFill>
              </a:rPr>
              <a:t>Step 8: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DE93662-2AB1-29A1-2509-9A266B8EDE12}"/>
              </a:ext>
            </a:extLst>
          </p:cNvPr>
          <p:cNvSpPr txBox="1"/>
          <p:nvPr/>
        </p:nvSpPr>
        <p:spPr>
          <a:xfrm>
            <a:off x="278090" y="1605708"/>
            <a:ext cx="11486562" cy="923330"/>
          </a:xfrm>
          <a:prstGeom prst="rect">
            <a:avLst/>
          </a:prstGeom>
          <a:noFill/>
        </p:spPr>
        <p:txBody>
          <a:bodyPr wrap="square">
            <a:spAutoFit/>
          </a:bodyPr>
          <a:lstStyle/>
          <a:p>
            <a:r>
              <a:rPr lang="en-IN" dirty="0"/>
              <a:t>public interface </a:t>
            </a:r>
            <a:r>
              <a:rPr lang="en-IN" dirty="0" err="1"/>
              <a:t>CustomerRepository</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a:t>
            </a:r>
          </a:p>
        </p:txBody>
      </p:sp>
      <p:sp>
        <p:nvSpPr>
          <p:cNvPr id="11" name="TextBox 10">
            <a:extLst>
              <a:ext uri="{FF2B5EF4-FFF2-40B4-BE49-F238E27FC236}">
                <a16:creationId xmlns:a16="http://schemas.microsoft.com/office/drawing/2014/main" id="{3277ACF0-193C-83B2-46D4-5736F92FB3D1}"/>
              </a:ext>
            </a:extLst>
          </p:cNvPr>
          <p:cNvSpPr txBox="1"/>
          <p:nvPr/>
        </p:nvSpPr>
        <p:spPr>
          <a:xfrm>
            <a:off x="881406" y="2782669"/>
            <a:ext cx="10883246" cy="707886"/>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B9220FF7-5922-582D-ECC5-CA18375C6D44}"/>
              </a:ext>
            </a:extLst>
          </p:cNvPr>
          <p:cNvSpPr txBox="1"/>
          <p:nvPr/>
        </p:nvSpPr>
        <p:spPr>
          <a:xfrm>
            <a:off x="290659" y="3490555"/>
            <a:ext cx="12064739" cy="2585323"/>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=null;	</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a:t>
            </a:r>
          </a:p>
        </p:txBody>
      </p:sp>
    </p:spTree>
    <p:extLst>
      <p:ext uri="{BB962C8B-B14F-4D97-AF65-F5344CB8AC3E}">
        <p14:creationId xmlns:p14="http://schemas.microsoft.com/office/powerpoint/2010/main" val="4013883889"/>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4D3F56-3BE7-47CD-7026-1882ACC290A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2721797-B003-EAF5-096C-1A824543E881}"/>
              </a:ext>
            </a:extLst>
          </p:cNvPr>
          <p:cNvSpPr>
            <a:spLocks noGrp="1"/>
          </p:cNvSpPr>
          <p:nvPr>
            <p:ph type="sldNum" sz="quarter" idx="12"/>
          </p:nvPr>
        </p:nvSpPr>
        <p:spPr/>
        <p:txBody>
          <a:bodyPr/>
          <a:lstStyle/>
          <a:p>
            <a:fld id="{4A777409-9C5A-4B07-8E32-19F22F7D558C}" type="slidenum">
              <a:rPr lang="en-IN" smtClean="0"/>
              <a:t>440</a:t>
            </a:fld>
            <a:endParaRPr lang="en-IN" dirty="0"/>
          </a:p>
        </p:txBody>
      </p:sp>
      <p:sp>
        <p:nvSpPr>
          <p:cNvPr id="5" name="TextBox 4">
            <a:extLst>
              <a:ext uri="{FF2B5EF4-FFF2-40B4-BE49-F238E27FC236}">
                <a16:creationId xmlns:a16="http://schemas.microsoft.com/office/drawing/2014/main" id="{5A7B9042-9FEB-A9C9-738A-526FDF0EF106}"/>
              </a:ext>
            </a:extLst>
          </p:cNvPr>
          <p:cNvSpPr txBox="1"/>
          <p:nvPr/>
        </p:nvSpPr>
        <p:spPr>
          <a:xfrm>
            <a:off x="0" y="814268"/>
            <a:ext cx="12192000" cy="6463308"/>
          </a:xfrm>
          <a:prstGeom prst="rect">
            <a:avLst/>
          </a:prstGeom>
          <a:noFill/>
        </p:spPr>
        <p:txBody>
          <a:bodyPr wrap="square">
            <a:spAutoFit/>
          </a:bodyPr>
          <a:lstStyle/>
          <a:p>
            <a:r>
              <a:rPr lang="en-IN" dirty="0"/>
              <a:t>@Autowired</a:t>
            </a:r>
          </a:p>
          <a:p>
            <a:r>
              <a:rPr lang="en-IN" dirty="0"/>
              <a:t>	private </a:t>
            </a:r>
            <a:r>
              <a:rPr lang="en-IN" dirty="0" err="1"/>
              <a:t>CardRepository</a:t>
            </a:r>
            <a:r>
              <a:rPr lang="en-IN" dirty="0"/>
              <a:t> </a:t>
            </a:r>
            <a:r>
              <a:rPr lang="en-IN" dirty="0" err="1"/>
              <a:t>cardRepository</a:t>
            </a:r>
            <a:r>
              <a:rPr lang="en-IN" dirty="0"/>
              <a:t>;</a:t>
            </a:r>
          </a:p>
          <a:p>
            <a:r>
              <a:rPr lang="en-IN" dirty="0"/>
              <a:t>	@Override</a:t>
            </a:r>
          </a:p>
          <a:p>
            <a:r>
              <a:rPr lang="en-IN" dirty="0"/>
              <a:t>	public </a:t>
            </a:r>
            <a:r>
              <a:rPr lang="en-IN" dirty="0" err="1"/>
              <a:t>CustomerDTO</a:t>
            </a:r>
            <a:r>
              <a:rPr lang="en-IN" dirty="0"/>
              <a:t> </a:t>
            </a:r>
            <a:r>
              <a:rPr lang="en-IN" dirty="0" err="1"/>
              <a:t>getCustomerDetails</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(()-&gt;new </a:t>
            </a:r>
            <a:r>
              <a:rPr lang="en-IN" dirty="0" err="1"/>
              <a:t>hndBankException</a:t>
            </a:r>
            <a:r>
              <a:rPr lang="en-IN" dirty="0"/>
              <a:t>("</a:t>
            </a:r>
            <a:r>
              <a:rPr lang="en-IN" dirty="0" err="1"/>
              <a:t>Service.CUSTOMER_NOT_FOUND</a:t>
            </a:r>
            <a:r>
              <a:rPr lang="en-IN" dirty="0"/>
              <a:t>"));</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List&lt;Card&gt; cards = </a:t>
            </a:r>
            <a:r>
              <a:rPr lang="en-IN" dirty="0" err="1"/>
              <a:t>customer.getCards</a:t>
            </a:r>
            <a:r>
              <a:rPr lang="en-IN" dirty="0"/>
              <a:t>();</a:t>
            </a:r>
          </a:p>
          <a:p>
            <a:r>
              <a:rPr lang="en-IN" dirty="0"/>
              <a:t>		List&lt;</a:t>
            </a:r>
            <a:r>
              <a:rPr lang="en-IN" dirty="0" err="1"/>
              <a:t>CardDTO</a:t>
            </a:r>
            <a:r>
              <a:rPr lang="en-IN" dirty="0"/>
              <a:t>&gt; </a:t>
            </a:r>
            <a:r>
              <a:rPr lang="en-IN" dirty="0" err="1"/>
              <a:t>cardDTOs</a:t>
            </a:r>
            <a:r>
              <a:rPr lang="en-IN" dirty="0"/>
              <a:t> = new LinkedList&lt;&gt;();		</a:t>
            </a:r>
          </a:p>
          <a:p>
            <a:r>
              <a:rPr lang="en-IN" dirty="0"/>
              <a:t>		</a:t>
            </a:r>
          </a:p>
          <a:p>
            <a:r>
              <a:rPr lang="en-IN" dirty="0"/>
              <a:t>		if (!</a:t>
            </a:r>
            <a:r>
              <a:rPr lang="en-IN" dirty="0" err="1"/>
              <a:t>cards.isEmpty</a:t>
            </a:r>
            <a:r>
              <a:rPr lang="en-IN" dirty="0"/>
              <a:t>()) {</a:t>
            </a:r>
          </a:p>
          <a:p>
            <a:r>
              <a:rPr lang="en-IN" dirty="0"/>
              <a:t>			</a:t>
            </a:r>
            <a:r>
              <a:rPr lang="en-IN" dirty="0" err="1"/>
              <a:t>cardDTOs</a:t>
            </a:r>
            <a:r>
              <a:rPr lang="en-IN" dirty="0"/>
              <a:t> = </a:t>
            </a:r>
            <a:r>
              <a:rPr lang="en-IN" dirty="0" err="1"/>
              <a:t>cards.stream</a:t>
            </a:r>
            <a:r>
              <a:rPr lang="en-IN" dirty="0"/>
              <a:t>()</a:t>
            </a:r>
          </a:p>
          <a:p>
            <a:r>
              <a:rPr lang="en-IN" dirty="0"/>
              <a:t>					.map(c-&gt;new </a:t>
            </a:r>
            <a:r>
              <a:rPr lang="en-IN" dirty="0" err="1"/>
              <a:t>CardDTO</a:t>
            </a:r>
            <a:r>
              <a:rPr lang="en-IN" dirty="0"/>
              <a:t>(</a:t>
            </a:r>
            <a:r>
              <a:rPr lang="en-IN" dirty="0" err="1"/>
              <a:t>c.getCardId</a:t>
            </a:r>
            <a:r>
              <a:rPr lang="en-IN" dirty="0"/>
              <a:t>(),</a:t>
            </a:r>
            <a:r>
              <a:rPr lang="en-IN" dirty="0" err="1"/>
              <a:t>c.getCardNumber</a:t>
            </a:r>
            <a:r>
              <a:rPr lang="en-IN" dirty="0"/>
              <a:t>(),</a:t>
            </a:r>
            <a:r>
              <a:rPr lang="en-IN" dirty="0" err="1"/>
              <a:t>c.getExpiryDate</a:t>
            </a:r>
            <a:r>
              <a:rPr lang="en-IN" dirty="0"/>
              <a:t>()))</a:t>
            </a:r>
          </a:p>
          <a:p>
            <a:r>
              <a:rPr lang="en-IN" dirty="0"/>
              <a:t>					.collect(</a:t>
            </a:r>
            <a:r>
              <a:rPr lang="en-IN" dirty="0" err="1"/>
              <a:t>Collectors.toList</a:t>
            </a:r>
            <a:r>
              <a:rPr lang="en-IN" dirty="0"/>
              <a:t>());</a:t>
            </a:r>
          </a:p>
          <a:p>
            <a:r>
              <a:rPr lang="en-IN" dirty="0"/>
              <a:t>		}</a:t>
            </a:r>
          </a:p>
          <a:p>
            <a:r>
              <a:rPr lang="en-IN" dirty="0"/>
              <a:t>		</a:t>
            </a:r>
            <a:r>
              <a:rPr lang="en-IN" dirty="0" err="1"/>
              <a:t>customerDTO.setCards</a:t>
            </a:r>
            <a:r>
              <a:rPr lang="en-IN" dirty="0"/>
              <a:t>(</a:t>
            </a:r>
            <a:r>
              <a:rPr lang="en-IN" dirty="0" err="1"/>
              <a:t>cardDTOs</a:t>
            </a:r>
            <a:r>
              <a:rPr lang="en-IN" dirty="0"/>
              <a:t>);</a:t>
            </a:r>
          </a:p>
          <a:p>
            <a:r>
              <a:rPr lang="en-IN" dirty="0"/>
              <a:t>		return </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3328727071"/>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A51C93-7DD1-7FBD-BB87-F485219E5E2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B09A679-3D24-C088-DE50-63A1D2572758}"/>
              </a:ext>
            </a:extLst>
          </p:cNvPr>
          <p:cNvSpPr>
            <a:spLocks noGrp="1"/>
          </p:cNvSpPr>
          <p:nvPr>
            <p:ph type="sldNum" sz="quarter" idx="12"/>
          </p:nvPr>
        </p:nvSpPr>
        <p:spPr/>
        <p:txBody>
          <a:bodyPr/>
          <a:lstStyle/>
          <a:p>
            <a:fld id="{4A777409-9C5A-4B07-8E32-19F22F7D558C}" type="slidenum">
              <a:rPr lang="en-IN" smtClean="0"/>
              <a:pPr/>
              <a:t>441</a:t>
            </a:fld>
            <a:endParaRPr lang="en-IN" dirty="0"/>
          </a:p>
        </p:txBody>
      </p:sp>
      <p:sp>
        <p:nvSpPr>
          <p:cNvPr id="5" name="TextBox 4">
            <a:extLst>
              <a:ext uri="{FF2B5EF4-FFF2-40B4-BE49-F238E27FC236}">
                <a16:creationId xmlns:a16="http://schemas.microsoft.com/office/drawing/2014/main" id="{86AA3E74-BF92-6F16-D7C1-A31759F60C59}"/>
              </a:ext>
            </a:extLst>
          </p:cNvPr>
          <p:cNvSpPr txBox="1"/>
          <p:nvPr/>
        </p:nvSpPr>
        <p:spPr>
          <a:xfrm>
            <a:off x="80128" y="1001038"/>
            <a:ext cx="12031744" cy="5355312"/>
          </a:xfrm>
          <a:prstGeom prst="rect">
            <a:avLst/>
          </a:prstGeom>
          <a:noFill/>
        </p:spPr>
        <p:txBody>
          <a:bodyPr wrap="square">
            <a:spAutoFit/>
          </a:bodyPr>
          <a:lstStyle/>
          <a:p>
            <a:r>
              <a:rPr lang="en-IN" dirty="0"/>
              <a:t>@Override</a:t>
            </a:r>
          </a:p>
          <a:p>
            <a:r>
              <a:rPr lang="en-IN" dirty="0"/>
              <a:t>	public Integer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Customer </a:t>
            </a:r>
            <a:r>
              <a:rPr lang="en-IN" dirty="0" err="1"/>
              <a:t>customer</a:t>
            </a:r>
            <a:r>
              <a:rPr lang="en-IN" dirty="0"/>
              <a:t> = new Customer();</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List&lt;</a:t>
            </a:r>
            <a:r>
              <a:rPr lang="en-IN" dirty="0" err="1"/>
              <a:t>CardDTO</a:t>
            </a:r>
            <a:r>
              <a:rPr lang="en-IN" dirty="0"/>
              <a:t>&gt; </a:t>
            </a:r>
            <a:r>
              <a:rPr lang="en-IN" dirty="0" err="1"/>
              <a:t>cardDTOs</a:t>
            </a:r>
            <a:r>
              <a:rPr lang="en-IN" dirty="0"/>
              <a:t> = </a:t>
            </a:r>
            <a:r>
              <a:rPr lang="en-IN" dirty="0" err="1"/>
              <a:t>customerDTO.getCards</a:t>
            </a:r>
            <a:r>
              <a:rPr lang="en-IN" dirty="0"/>
              <a:t>();</a:t>
            </a:r>
          </a:p>
          <a:p>
            <a:r>
              <a:rPr lang="en-IN" dirty="0"/>
              <a:t>		List&lt;Card&gt; cards;</a:t>
            </a:r>
          </a:p>
          <a:p>
            <a:r>
              <a:rPr lang="en-IN" dirty="0"/>
              <a:t>		</a:t>
            </a:r>
          </a:p>
          <a:p>
            <a:r>
              <a:rPr lang="en-IN" dirty="0"/>
              <a:t>		cards = </a:t>
            </a:r>
            <a:r>
              <a:rPr lang="en-IN" dirty="0" err="1"/>
              <a:t>cardDTOs.stream</a:t>
            </a:r>
            <a:r>
              <a:rPr lang="en-IN" dirty="0"/>
              <a:t>()</a:t>
            </a:r>
          </a:p>
          <a:p>
            <a:r>
              <a:rPr lang="en-IN" dirty="0"/>
              <a:t>				.map(c-&gt;new Card(</a:t>
            </a:r>
            <a:r>
              <a:rPr lang="en-IN" dirty="0" err="1"/>
              <a:t>c.getCardId</a:t>
            </a:r>
            <a:r>
              <a:rPr lang="en-IN" dirty="0"/>
              <a:t>(),</a:t>
            </a:r>
            <a:r>
              <a:rPr lang="en-IN" dirty="0" err="1"/>
              <a:t>c.getCardNumber</a:t>
            </a:r>
            <a:r>
              <a:rPr lang="en-IN" dirty="0"/>
              <a:t>(),</a:t>
            </a:r>
            <a:r>
              <a:rPr lang="en-IN" dirty="0" err="1"/>
              <a:t>c.getExpiryDate</a:t>
            </a:r>
            <a:r>
              <a:rPr lang="en-IN" dirty="0"/>
              <a:t>()))</a:t>
            </a:r>
          </a:p>
          <a:p>
            <a:r>
              <a:rPr lang="en-IN" dirty="0"/>
              <a:t>				.collect(</a:t>
            </a:r>
            <a:r>
              <a:rPr lang="en-IN" dirty="0" err="1"/>
              <a:t>Collectors.toList</a:t>
            </a:r>
            <a:r>
              <a:rPr lang="en-IN" dirty="0"/>
              <a:t>());</a:t>
            </a:r>
          </a:p>
          <a:p>
            <a:r>
              <a:rPr lang="en-IN" dirty="0"/>
              <a:t>		</a:t>
            </a:r>
            <a:r>
              <a:rPr lang="en-IN" dirty="0" err="1"/>
              <a:t>customer.setCards</a:t>
            </a:r>
            <a:r>
              <a:rPr lang="en-IN" dirty="0"/>
              <a:t>(cards);</a:t>
            </a:r>
          </a:p>
          <a:p>
            <a:r>
              <a:rPr lang="en-IN" dirty="0"/>
              <a:t>		</a:t>
            </a:r>
            <a:r>
              <a:rPr lang="en-IN" dirty="0" err="1"/>
              <a:t>customerRepository.save</a:t>
            </a:r>
            <a:r>
              <a:rPr lang="en-IN" dirty="0"/>
              <a:t>(customer);</a:t>
            </a:r>
          </a:p>
          <a:p>
            <a:r>
              <a:rPr lang="en-IN" dirty="0"/>
              <a:t>		return </a:t>
            </a:r>
            <a:r>
              <a:rPr lang="en-IN" dirty="0" err="1"/>
              <a:t>customer.getCustomerId</a:t>
            </a:r>
            <a:r>
              <a:rPr lang="en-IN" dirty="0"/>
              <a:t>();</a:t>
            </a:r>
          </a:p>
          <a:p>
            <a:r>
              <a:rPr lang="en-IN" dirty="0"/>
              <a:t>		</a:t>
            </a:r>
          </a:p>
          <a:p>
            <a:r>
              <a:rPr lang="en-IN" dirty="0"/>
              <a:t>	}</a:t>
            </a:r>
          </a:p>
          <a:p>
            <a:r>
              <a:rPr lang="en-IN" dirty="0"/>
              <a:t>	</a:t>
            </a:r>
          </a:p>
          <a:p>
            <a:r>
              <a:rPr lang="en-IN" dirty="0"/>
              <a:t>}</a:t>
            </a:r>
          </a:p>
        </p:txBody>
      </p:sp>
    </p:spTree>
    <p:extLst>
      <p:ext uri="{BB962C8B-B14F-4D97-AF65-F5344CB8AC3E}">
        <p14:creationId xmlns:p14="http://schemas.microsoft.com/office/powerpoint/2010/main" val="928708163"/>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5C0D7D-999D-257C-4447-D7F3D64EDA1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DD8954E-7947-E56D-EC3E-B646AD0DCA19}"/>
              </a:ext>
            </a:extLst>
          </p:cNvPr>
          <p:cNvSpPr>
            <a:spLocks noGrp="1"/>
          </p:cNvSpPr>
          <p:nvPr>
            <p:ph type="sldNum" sz="quarter" idx="12"/>
          </p:nvPr>
        </p:nvSpPr>
        <p:spPr/>
        <p:txBody>
          <a:bodyPr/>
          <a:lstStyle/>
          <a:p>
            <a:fld id="{4A777409-9C5A-4B07-8E32-19F22F7D558C}" type="slidenum">
              <a:rPr lang="en-IN" smtClean="0"/>
              <a:t>442</a:t>
            </a:fld>
            <a:endParaRPr lang="en-IN" dirty="0"/>
          </a:p>
        </p:txBody>
      </p:sp>
      <p:sp>
        <p:nvSpPr>
          <p:cNvPr id="5" name="TextBox 4">
            <a:extLst>
              <a:ext uri="{FF2B5EF4-FFF2-40B4-BE49-F238E27FC236}">
                <a16:creationId xmlns:a16="http://schemas.microsoft.com/office/drawing/2014/main" id="{A14DAC75-6828-3369-DA8B-511BB66BB787}"/>
              </a:ext>
            </a:extLst>
          </p:cNvPr>
          <p:cNvSpPr txBox="1"/>
          <p:nvPr/>
        </p:nvSpPr>
        <p:spPr>
          <a:xfrm>
            <a:off x="989029" y="591234"/>
            <a:ext cx="10134600" cy="400110"/>
          </a:xfrm>
          <a:prstGeom prst="rect">
            <a:avLst/>
          </a:prstGeom>
          <a:noFill/>
        </p:spPr>
        <p:txBody>
          <a:bodyPr wrap="square">
            <a:spAutoFit/>
          </a:bodyPr>
          <a:lstStyle/>
          <a:p>
            <a:r>
              <a:rPr lang="en-US" sz="2000" b="1" dirty="0">
                <a:solidFill>
                  <a:schemeClr val="tx1">
                    <a:lumMod val="65000"/>
                    <a:lumOff val="35000"/>
                  </a:schemeClr>
                </a:solidFill>
              </a:rPr>
              <a:t>Step 19:</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0B7EC91-F259-5AE1-3D18-8AEDB6AC84D2}"/>
              </a:ext>
            </a:extLst>
          </p:cNvPr>
          <p:cNvSpPr txBox="1"/>
          <p:nvPr/>
        </p:nvSpPr>
        <p:spPr>
          <a:xfrm>
            <a:off x="202675" y="1166269"/>
            <a:ext cx="10920953" cy="369332"/>
          </a:xfrm>
          <a:prstGeom prst="rect">
            <a:avLst/>
          </a:prstGeom>
          <a:noFill/>
        </p:spPr>
        <p:txBody>
          <a:bodyPr wrap="square">
            <a:spAutoFit/>
          </a:bodyPr>
          <a:lstStyle/>
          <a:p>
            <a:r>
              <a:rPr lang="en-IN" dirty="0" err="1"/>
              <a:t>UserInterface.CARD_AND_CUSTOMER_ADDED</a:t>
            </a:r>
            <a:r>
              <a:rPr lang="en-IN" dirty="0"/>
              <a:t> = New customer and card added successfully.</a:t>
            </a:r>
          </a:p>
        </p:txBody>
      </p:sp>
      <p:sp>
        <p:nvSpPr>
          <p:cNvPr id="9" name="TextBox 8">
            <a:extLst>
              <a:ext uri="{FF2B5EF4-FFF2-40B4-BE49-F238E27FC236}">
                <a16:creationId xmlns:a16="http://schemas.microsoft.com/office/drawing/2014/main" id="{60B95366-44B4-B9E2-F62D-C6D4DA7AF314}"/>
              </a:ext>
            </a:extLst>
          </p:cNvPr>
          <p:cNvSpPr txBox="1"/>
          <p:nvPr/>
        </p:nvSpPr>
        <p:spPr>
          <a:xfrm>
            <a:off x="989029" y="1710526"/>
            <a:ext cx="6099142" cy="400110"/>
          </a:xfrm>
          <a:prstGeom prst="rect">
            <a:avLst/>
          </a:prstGeom>
          <a:noFill/>
        </p:spPr>
        <p:txBody>
          <a:bodyPr wrap="square">
            <a:spAutoFit/>
          </a:bodyPr>
          <a:lstStyle/>
          <a:p>
            <a:r>
              <a:rPr lang="en-US" sz="2000" b="1" dirty="0">
                <a:solidFill>
                  <a:schemeClr val="tx1">
                    <a:lumMod val="65000"/>
                    <a:lumOff val="35000"/>
                  </a:schemeClr>
                </a:solidFill>
              </a:rPr>
              <a:t>Step 20:</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2835BD0-09BA-DE2B-3C72-BA505158692C}"/>
              </a:ext>
            </a:extLst>
          </p:cNvPr>
          <p:cNvSpPr txBox="1"/>
          <p:nvPr/>
        </p:nvSpPr>
        <p:spPr>
          <a:xfrm>
            <a:off x="211316" y="2110636"/>
            <a:ext cx="11863634" cy="4247317"/>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java.util.ArrayList</a:t>
            </a:r>
            <a:r>
              <a:rPr lang="en-IN" dirty="0"/>
              <a:t>;</a:t>
            </a:r>
          </a:p>
          <a:p>
            <a:r>
              <a:rPr lang="en-IN" dirty="0"/>
              <a:t>import </a:t>
            </a:r>
            <a:r>
              <a:rPr lang="en-IN" dirty="0" err="1"/>
              <a:t>java.util.LinkedList</a:t>
            </a:r>
            <a:r>
              <a:rPr lang="en-IN" dirty="0"/>
              <a:t>;</a:t>
            </a:r>
          </a:p>
          <a:p>
            <a:r>
              <a:rPr lang="en-IN" dirty="0"/>
              <a:t>import </a:t>
            </a:r>
            <a:r>
              <a:rPr lang="en-IN" dirty="0" err="1"/>
              <a:t>java.util.List</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com.hnd.dto.CardDTO</a:t>
            </a:r>
            <a:r>
              <a:rPr lang="en-IN" dirty="0"/>
              <a:t>;</a:t>
            </a:r>
          </a:p>
          <a:p>
            <a:r>
              <a:rPr lang="en-IN" dirty="0"/>
              <a:t>import </a:t>
            </a:r>
            <a:r>
              <a:rPr lang="en-IN" dirty="0" err="1"/>
              <a:t>com.hnd.dto.CustomerDTO</a:t>
            </a:r>
            <a:r>
              <a:rPr lang="en-IN" dirty="0"/>
              <a:t>;</a:t>
            </a:r>
          </a:p>
          <a:p>
            <a:r>
              <a:rPr lang="en-IN" dirty="0"/>
              <a:t>import </a:t>
            </a:r>
            <a:r>
              <a:rPr lang="en-IN" dirty="0" err="1"/>
              <a:t>com.hnd.service.CardCustomerService</a:t>
            </a:r>
            <a:r>
              <a:rPr lang="en-IN" dirty="0"/>
              <a:t>;</a:t>
            </a:r>
          </a:p>
        </p:txBody>
      </p:sp>
    </p:spTree>
    <p:extLst>
      <p:ext uri="{BB962C8B-B14F-4D97-AF65-F5344CB8AC3E}">
        <p14:creationId xmlns:p14="http://schemas.microsoft.com/office/powerpoint/2010/main" val="334128740"/>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747522-E31E-47C9-C02D-CEDDDCF68A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308CB08-0292-408E-0531-D3490E9A822C}"/>
              </a:ext>
            </a:extLst>
          </p:cNvPr>
          <p:cNvSpPr>
            <a:spLocks noGrp="1"/>
          </p:cNvSpPr>
          <p:nvPr>
            <p:ph type="sldNum" sz="quarter" idx="12"/>
          </p:nvPr>
        </p:nvSpPr>
        <p:spPr/>
        <p:txBody>
          <a:bodyPr/>
          <a:lstStyle/>
          <a:p>
            <a:fld id="{4A777409-9C5A-4B07-8E32-19F22F7D558C}" type="slidenum">
              <a:rPr lang="en-IN" smtClean="0"/>
              <a:t>443</a:t>
            </a:fld>
            <a:endParaRPr lang="en-IN" dirty="0"/>
          </a:p>
        </p:txBody>
      </p:sp>
      <p:sp>
        <p:nvSpPr>
          <p:cNvPr id="5" name="TextBox 4">
            <a:extLst>
              <a:ext uri="{FF2B5EF4-FFF2-40B4-BE49-F238E27FC236}">
                <a16:creationId xmlns:a16="http://schemas.microsoft.com/office/drawing/2014/main" id="{B2A23DD3-D87F-A7E2-FCE2-C89710D209BB}"/>
              </a:ext>
            </a:extLst>
          </p:cNvPr>
          <p:cNvSpPr txBox="1"/>
          <p:nvPr/>
        </p:nvSpPr>
        <p:spPr>
          <a:xfrm>
            <a:off x="923827" y="549347"/>
            <a:ext cx="12050598" cy="5632311"/>
          </a:xfrm>
          <a:prstGeom prst="rect">
            <a:avLst/>
          </a:prstGeom>
          <a:noFill/>
        </p:spPr>
        <p:txBody>
          <a:bodyPr wrap="square">
            <a:spAutoFit/>
          </a:bodyPr>
          <a:lstStyle/>
          <a:p>
            <a:r>
              <a:rPr lang="en-IN" dirty="0"/>
              <a:t>@SpringBootApplication</a:t>
            </a:r>
          </a:p>
          <a:p>
            <a:r>
              <a:rPr lang="en-IN" dirty="0"/>
              <a:t>public class </a:t>
            </a:r>
            <a:r>
              <a:rPr lang="en-IN" dirty="0" err="1"/>
              <a:t>DemoOneToManyApplication</a:t>
            </a:r>
            <a:r>
              <a:rPr lang="en-IN" dirty="0"/>
              <a:t> implements </a:t>
            </a:r>
            <a:r>
              <a:rPr lang="en-IN" dirty="0" err="1"/>
              <a:t>CommandLineRunner</a:t>
            </a:r>
            <a:r>
              <a:rPr lang="en-IN" dirty="0"/>
              <a:t> {</a:t>
            </a:r>
          </a:p>
          <a:p>
            <a:r>
              <a:rPr lang="en-IN" dirty="0"/>
              <a:t>	</a:t>
            </a:r>
          </a:p>
          <a:p>
            <a:r>
              <a:rPr lang="en-IN" dirty="0"/>
              <a:t>	public static final Log LOGGER = </a:t>
            </a:r>
            <a:r>
              <a:rPr lang="en-IN" dirty="0" err="1"/>
              <a:t>LogFactory.getLog</a:t>
            </a:r>
            <a:r>
              <a:rPr lang="en-IN" dirty="0"/>
              <a:t>(</a:t>
            </a:r>
            <a:r>
              <a:rPr lang="en-IN" dirty="0" err="1"/>
              <a:t>DemoOneToManyApplication.class</a:t>
            </a:r>
            <a:r>
              <a:rPr lang="en-IN" dirty="0"/>
              <a:t>);</a:t>
            </a:r>
          </a:p>
          <a:p>
            <a:r>
              <a:rPr lang="en-IN" dirty="0"/>
              <a:t>	@Autowired</a:t>
            </a:r>
          </a:p>
          <a:p>
            <a:r>
              <a:rPr lang="en-IN" dirty="0"/>
              <a:t>	</a:t>
            </a:r>
            <a:r>
              <a:rPr lang="en-IN" dirty="0" err="1"/>
              <a:t>CardCustomerService</a:t>
            </a:r>
            <a:r>
              <a:rPr lang="en-IN" dirty="0"/>
              <a:t> </a:t>
            </a:r>
            <a:r>
              <a:rPr lang="en-IN" dirty="0" err="1"/>
              <a:t>cardCustomerService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DemoOneToManyApplication.class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getCustomerWithCardDetails</a:t>
            </a:r>
            <a:r>
              <a:rPr lang="en-IN" dirty="0"/>
              <a:t>();</a:t>
            </a:r>
          </a:p>
          <a:p>
            <a:r>
              <a:rPr lang="en-IN" dirty="0"/>
              <a:t>    	 </a:t>
            </a:r>
            <a:r>
              <a:rPr lang="en-IN" dirty="0" err="1"/>
              <a:t>addCustomer</a:t>
            </a:r>
            <a:r>
              <a:rPr lang="en-IN" dirty="0"/>
              <a:t>();</a:t>
            </a:r>
          </a:p>
          <a:p>
            <a:r>
              <a:rPr lang="en-IN" dirty="0"/>
              <a:t>	}</a:t>
            </a:r>
          </a:p>
          <a:p>
            <a:r>
              <a:rPr lang="en-IN" dirty="0"/>
              <a:t>	</a:t>
            </a:r>
          </a:p>
          <a:p>
            <a:r>
              <a:rPr lang="en-IN" dirty="0"/>
              <a:t>	</a:t>
            </a:r>
          </a:p>
          <a:p>
            <a:r>
              <a:rPr lang="en-IN" dirty="0"/>
              <a:t>	public void </a:t>
            </a:r>
            <a:r>
              <a:rPr lang="en-IN" dirty="0" err="1"/>
              <a:t>getCustomerWithCardDetails</a:t>
            </a:r>
            <a:r>
              <a:rPr lang="en-IN" dirty="0"/>
              <a:t>() {</a:t>
            </a:r>
          </a:p>
          <a:p>
            <a:r>
              <a:rPr lang="en-IN" dirty="0"/>
              <a:t>		</a:t>
            </a:r>
          </a:p>
        </p:txBody>
      </p:sp>
    </p:spTree>
    <p:extLst>
      <p:ext uri="{BB962C8B-B14F-4D97-AF65-F5344CB8AC3E}">
        <p14:creationId xmlns:p14="http://schemas.microsoft.com/office/powerpoint/2010/main" val="1599586231"/>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39673C8-BEAB-3E05-976E-A62C6DF032F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7C3B9CD-54A7-AB0E-FDE6-B7350E90CFFD}"/>
              </a:ext>
            </a:extLst>
          </p:cNvPr>
          <p:cNvSpPr>
            <a:spLocks noGrp="1"/>
          </p:cNvSpPr>
          <p:nvPr>
            <p:ph type="sldNum" sz="quarter" idx="12"/>
          </p:nvPr>
        </p:nvSpPr>
        <p:spPr/>
        <p:txBody>
          <a:bodyPr/>
          <a:lstStyle/>
          <a:p>
            <a:fld id="{4A777409-9C5A-4B07-8E32-19F22F7D558C}" type="slidenum">
              <a:rPr lang="en-IN" smtClean="0"/>
              <a:t>444</a:t>
            </a:fld>
            <a:endParaRPr lang="en-IN" dirty="0"/>
          </a:p>
        </p:txBody>
      </p:sp>
      <p:sp>
        <p:nvSpPr>
          <p:cNvPr id="5" name="TextBox 4">
            <a:extLst>
              <a:ext uri="{FF2B5EF4-FFF2-40B4-BE49-F238E27FC236}">
                <a16:creationId xmlns:a16="http://schemas.microsoft.com/office/drawing/2014/main" id="{A14BC75C-2833-923F-D4BE-B71DB18F6C2D}"/>
              </a:ext>
            </a:extLst>
          </p:cNvPr>
          <p:cNvSpPr txBox="1"/>
          <p:nvPr/>
        </p:nvSpPr>
        <p:spPr>
          <a:xfrm>
            <a:off x="799707" y="520294"/>
            <a:ext cx="12041171" cy="6186309"/>
          </a:xfrm>
          <a:prstGeom prst="rect">
            <a:avLst/>
          </a:prstGeom>
          <a:noFill/>
        </p:spPr>
        <p:txBody>
          <a:bodyPr wrap="square">
            <a:spAutoFit/>
          </a:bodyPr>
          <a:lstStyle/>
          <a:p>
            <a:r>
              <a:rPr lang="en-IN" dirty="0"/>
              <a:t>try {</a:t>
            </a:r>
          </a:p>
          <a:p>
            <a:r>
              <a:rPr lang="en-IN" dirty="0"/>
              <a:t>			Integer </a:t>
            </a:r>
            <a:r>
              <a:rPr lang="en-IN" dirty="0" err="1"/>
              <a:t>customerId</a:t>
            </a:r>
            <a:r>
              <a:rPr lang="en-IN" dirty="0"/>
              <a:t> = 1001;</a:t>
            </a:r>
          </a:p>
          <a:p>
            <a:r>
              <a:rPr lang="en-IN" dirty="0"/>
              <a:t>			</a:t>
            </a:r>
            <a:r>
              <a:rPr lang="en-IN" dirty="0" err="1"/>
              <a:t>CustomerDTO</a:t>
            </a:r>
            <a:r>
              <a:rPr lang="en-IN" dirty="0"/>
              <a:t> </a:t>
            </a:r>
            <a:r>
              <a:rPr lang="en-IN" dirty="0" err="1"/>
              <a:t>customerDTO</a:t>
            </a:r>
            <a:r>
              <a:rPr lang="en-IN" dirty="0"/>
              <a:t> = </a:t>
            </a:r>
            <a:r>
              <a:rPr lang="en-IN" dirty="0" err="1"/>
              <a:t>cardCustomerService.getCustomerDetails</a:t>
            </a:r>
            <a:r>
              <a:rPr lang="en-IN" dirty="0"/>
              <a:t>(</a:t>
            </a:r>
            <a:r>
              <a:rPr lang="en-IN" dirty="0" err="1"/>
              <a:t>customerId</a:t>
            </a:r>
            <a:r>
              <a:rPr lang="en-IN" dirty="0"/>
              <a:t>);</a:t>
            </a:r>
          </a:p>
          <a:p>
            <a:r>
              <a:rPr lang="en-IN" dirty="0"/>
              <a:t>			LOGGER.info(</a:t>
            </a:r>
            <a:r>
              <a:rPr lang="en-IN" dirty="0" err="1"/>
              <a:t>customerDTO</a:t>
            </a:r>
            <a:r>
              <a:rPr lang="en-IN" dirty="0"/>
              <a:t>);</a:t>
            </a:r>
          </a:p>
          <a:p>
            <a:r>
              <a:rPr lang="en-IN" dirty="0"/>
              <a:t>			if (</a:t>
            </a:r>
            <a:r>
              <a:rPr lang="en-IN" dirty="0" err="1"/>
              <a:t>customerDTO.getCards</a:t>
            </a:r>
            <a:r>
              <a:rPr lang="en-IN" dirty="0"/>
              <a:t>().</a:t>
            </a:r>
            <a:r>
              <a:rPr lang="en-IN" dirty="0" err="1"/>
              <a:t>isEmpty</a:t>
            </a:r>
            <a:r>
              <a:rPr lang="en-IN" dirty="0"/>
              <a:t>()) {</a:t>
            </a:r>
          </a:p>
          <a:p>
            <a:r>
              <a:rPr lang="en-IN" dirty="0"/>
              <a:t>				LOGGER.info(</a:t>
            </a:r>
            <a:r>
              <a:rPr lang="en-IN" dirty="0" err="1"/>
              <a:t>environment.getProperty</a:t>
            </a:r>
            <a:r>
              <a:rPr lang="en-IN" dirty="0"/>
              <a:t>("</a:t>
            </a:r>
            <a:r>
              <a:rPr lang="en-IN" dirty="0" err="1"/>
              <a:t>UserInterface.NO_CARDS</a:t>
            </a:r>
            <a:r>
              <a:rPr lang="en-IN" dirty="0"/>
              <a:t>"));</a:t>
            </a:r>
          </a:p>
          <a:p>
            <a:r>
              <a:rPr lang="en-IN" dirty="0"/>
              <a:t>			}</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addCustomer</a:t>
            </a:r>
            <a:r>
              <a:rPr lang="en-IN" dirty="0"/>
              <a:t>() {</a:t>
            </a:r>
          </a:p>
          <a:p>
            <a:r>
              <a:rPr lang="en-IN" dirty="0"/>
              <a:t>		try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customerDTO.setName</a:t>
            </a:r>
            <a:r>
              <a:rPr lang="en-IN" dirty="0"/>
              <a:t>("Tom </a:t>
            </a:r>
            <a:r>
              <a:rPr lang="en-IN" dirty="0" err="1"/>
              <a:t>Rosley</a:t>
            </a:r>
            <a:r>
              <a:rPr lang="en-IN" dirty="0"/>
              <a:t>");</a:t>
            </a:r>
          </a:p>
          <a:p>
            <a:r>
              <a:rPr lang="en-IN" dirty="0"/>
              <a:t>			</a:t>
            </a:r>
            <a:r>
              <a:rPr lang="en-IN" dirty="0" err="1"/>
              <a:t>customerDTO.setEmailId</a:t>
            </a:r>
            <a:r>
              <a:rPr lang="en-IN" dirty="0"/>
              <a:t>("Tom@hnd.com");</a:t>
            </a:r>
          </a:p>
          <a:p>
            <a:r>
              <a:rPr lang="en-IN" dirty="0"/>
              <a:t>			</a:t>
            </a:r>
            <a:r>
              <a:rPr lang="en-IN" dirty="0" err="1"/>
              <a:t>customerDTO.setDateOfBirth</a:t>
            </a:r>
            <a:r>
              <a:rPr lang="en-IN" dirty="0"/>
              <a:t>(</a:t>
            </a:r>
            <a:r>
              <a:rPr lang="en-IN" dirty="0" err="1"/>
              <a:t>LocalDate.of</a:t>
            </a:r>
            <a:r>
              <a:rPr lang="en-IN" dirty="0"/>
              <a:t>(1992, 1, 10));</a:t>
            </a:r>
          </a:p>
          <a:p>
            <a:r>
              <a:rPr lang="en-IN" dirty="0"/>
              <a:t>			</a:t>
            </a:r>
            <a:r>
              <a:rPr lang="en-IN" dirty="0" err="1"/>
              <a:t>CardDTO</a:t>
            </a:r>
            <a:r>
              <a:rPr lang="en-IN" dirty="0"/>
              <a:t> </a:t>
            </a:r>
            <a:r>
              <a:rPr lang="en-IN" dirty="0" err="1"/>
              <a:t>cardDTO</a:t>
            </a:r>
            <a:r>
              <a:rPr lang="en-IN" dirty="0"/>
              <a:t> = new </a:t>
            </a:r>
            <a:r>
              <a:rPr lang="en-IN" dirty="0" err="1"/>
              <a:t>CardDTO</a:t>
            </a:r>
            <a:r>
              <a:rPr lang="en-IN" dirty="0"/>
              <a:t>();</a:t>
            </a:r>
          </a:p>
          <a:p>
            <a:r>
              <a:rPr lang="en-IN" dirty="0"/>
              <a:t>			</a:t>
            </a:r>
            <a:r>
              <a:rPr lang="en-IN" dirty="0" err="1"/>
              <a:t>cardDTO.setCardId</a:t>
            </a:r>
            <a:r>
              <a:rPr lang="en-IN" dirty="0"/>
              <a:t>(12352);</a:t>
            </a:r>
          </a:p>
          <a:p>
            <a:r>
              <a:rPr lang="en-IN" dirty="0"/>
              <a:t>			</a:t>
            </a:r>
          </a:p>
        </p:txBody>
      </p:sp>
    </p:spTree>
    <p:extLst>
      <p:ext uri="{BB962C8B-B14F-4D97-AF65-F5344CB8AC3E}">
        <p14:creationId xmlns:p14="http://schemas.microsoft.com/office/powerpoint/2010/main" val="3573482510"/>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FF9189-4D6C-A95C-26A4-D665ED7123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C65B7AA-745A-42EB-6168-637A8F84E84B}"/>
              </a:ext>
            </a:extLst>
          </p:cNvPr>
          <p:cNvSpPr>
            <a:spLocks noGrp="1"/>
          </p:cNvSpPr>
          <p:nvPr>
            <p:ph type="sldNum" sz="quarter" idx="12"/>
          </p:nvPr>
        </p:nvSpPr>
        <p:spPr/>
        <p:txBody>
          <a:bodyPr/>
          <a:lstStyle/>
          <a:p>
            <a:fld id="{4A777409-9C5A-4B07-8E32-19F22F7D558C}" type="slidenum">
              <a:rPr lang="en-IN" smtClean="0"/>
              <a:t>445</a:t>
            </a:fld>
            <a:endParaRPr lang="en-IN" dirty="0"/>
          </a:p>
        </p:txBody>
      </p:sp>
      <p:sp>
        <p:nvSpPr>
          <p:cNvPr id="5" name="TextBox 4">
            <a:extLst>
              <a:ext uri="{FF2B5EF4-FFF2-40B4-BE49-F238E27FC236}">
                <a16:creationId xmlns:a16="http://schemas.microsoft.com/office/drawing/2014/main" id="{AA229AD9-23BB-2F82-3AA1-50074FB79334}"/>
              </a:ext>
            </a:extLst>
          </p:cNvPr>
          <p:cNvSpPr txBox="1"/>
          <p:nvPr/>
        </p:nvSpPr>
        <p:spPr>
          <a:xfrm>
            <a:off x="509048" y="612844"/>
            <a:ext cx="11906053" cy="5632311"/>
          </a:xfrm>
          <a:prstGeom prst="rect">
            <a:avLst/>
          </a:prstGeom>
          <a:noFill/>
        </p:spPr>
        <p:txBody>
          <a:bodyPr wrap="square">
            <a:spAutoFit/>
          </a:bodyPr>
          <a:lstStyle/>
          <a:p>
            <a:r>
              <a:rPr lang="en-IN" dirty="0" err="1"/>
              <a:t>cardDTO.setCardNumber</a:t>
            </a:r>
            <a:r>
              <a:rPr lang="en-IN" dirty="0"/>
              <a:t>("6642160005012199");</a:t>
            </a:r>
          </a:p>
          <a:p>
            <a:r>
              <a:rPr lang="en-IN" dirty="0"/>
              <a:t>			</a:t>
            </a:r>
            <a:r>
              <a:rPr lang="en-IN" dirty="0" err="1"/>
              <a:t>cardDTO.setExpiryDate</a:t>
            </a:r>
            <a:r>
              <a:rPr lang="en-IN" dirty="0"/>
              <a:t>(</a:t>
            </a:r>
            <a:r>
              <a:rPr lang="en-IN" dirty="0" err="1"/>
              <a:t>LocalDate.of</a:t>
            </a:r>
            <a:r>
              <a:rPr lang="en-IN" dirty="0"/>
              <a:t>(2024, 02, 27));</a:t>
            </a:r>
          </a:p>
          <a:p>
            <a:r>
              <a:rPr lang="en-IN" dirty="0"/>
              <a:t>			</a:t>
            </a:r>
            <a:r>
              <a:rPr lang="en-IN" dirty="0" err="1"/>
              <a:t>CardDTO</a:t>
            </a:r>
            <a:r>
              <a:rPr lang="en-IN" dirty="0"/>
              <a:t> cardDTO2 = new </a:t>
            </a:r>
            <a:r>
              <a:rPr lang="en-IN" dirty="0" err="1"/>
              <a:t>CardDTO</a:t>
            </a:r>
            <a:r>
              <a:rPr lang="en-IN" dirty="0"/>
              <a:t>();</a:t>
            </a:r>
          </a:p>
          <a:p>
            <a:r>
              <a:rPr lang="en-IN" dirty="0"/>
              <a:t>			cardDTO2.setCardId(12353);</a:t>
            </a:r>
          </a:p>
          <a:p>
            <a:r>
              <a:rPr lang="en-IN" dirty="0"/>
              <a:t>			cardDTO2.setCardNumber("6642160005012200");</a:t>
            </a:r>
          </a:p>
          <a:p>
            <a:r>
              <a:rPr lang="en-IN" dirty="0"/>
              <a:t>			cardDTO2.setExpiryDate(</a:t>
            </a:r>
            <a:r>
              <a:rPr lang="en-IN" dirty="0" err="1"/>
              <a:t>LocalDate.of</a:t>
            </a:r>
            <a:r>
              <a:rPr lang="en-IN" dirty="0"/>
              <a:t>(2022, 10, 15));</a:t>
            </a:r>
          </a:p>
          <a:p>
            <a:r>
              <a:rPr lang="en-IN" dirty="0"/>
              <a:t>			List&lt;</a:t>
            </a:r>
            <a:r>
              <a:rPr lang="en-IN" dirty="0" err="1"/>
              <a:t>CardDTO</a:t>
            </a:r>
            <a:r>
              <a:rPr lang="en-IN" dirty="0"/>
              <a:t>&gt; </a:t>
            </a:r>
            <a:r>
              <a:rPr lang="en-IN" dirty="0" err="1"/>
              <a:t>cardDTOs</a:t>
            </a:r>
            <a:r>
              <a:rPr lang="en-IN" dirty="0"/>
              <a:t> = new LinkedList&lt;&gt;();</a:t>
            </a:r>
          </a:p>
          <a:p>
            <a:r>
              <a:rPr lang="en-IN" dirty="0"/>
              <a:t>			</a:t>
            </a:r>
            <a:r>
              <a:rPr lang="en-IN" dirty="0" err="1"/>
              <a:t>cardDTOs.add</a:t>
            </a:r>
            <a:r>
              <a:rPr lang="en-IN" dirty="0"/>
              <a:t>(</a:t>
            </a:r>
            <a:r>
              <a:rPr lang="en-IN" dirty="0" err="1"/>
              <a:t>cardDTO</a:t>
            </a:r>
            <a:r>
              <a:rPr lang="en-IN" dirty="0"/>
              <a:t>);</a:t>
            </a:r>
          </a:p>
          <a:p>
            <a:r>
              <a:rPr lang="en-IN" dirty="0"/>
              <a:t>			</a:t>
            </a:r>
            <a:r>
              <a:rPr lang="en-IN" dirty="0" err="1"/>
              <a:t>cardDTOs.add</a:t>
            </a:r>
            <a:r>
              <a:rPr lang="en-IN" dirty="0"/>
              <a:t>(cardDTO2);</a:t>
            </a:r>
          </a:p>
          <a:p>
            <a:r>
              <a:rPr lang="en-IN" dirty="0"/>
              <a:t>			</a:t>
            </a:r>
            <a:r>
              <a:rPr lang="en-IN" dirty="0" err="1"/>
              <a:t>customerDTO.setCards</a:t>
            </a:r>
            <a:r>
              <a:rPr lang="en-IN" dirty="0"/>
              <a:t>(</a:t>
            </a:r>
            <a:r>
              <a:rPr lang="en-IN" dirty="0" err="1"/>
              <a:t>cardDTOs</a:t>
            </a:r>
            <a:r>
              <a:rPr lang="en-IN" dirty="0"/>
              <a:t>);</a:t>
            </a:r>
          </a:p>
          <a:p>
            <a:r>
              <a:rPr lang="en-IN" dirty="0"/>
              <a:t>			</a:t>
            </a:r>
            <a:r>
              <a:rPr lang="en-IN" dirty="0" err="1"/>
              <a:t>cardCustomerService.addCustomer</a:t>
            </a:r>
            <a:r>
              <a:rPr lang="en-IN" dirty="0"/>
              <a:t>(</a:t>
            </a:r>
            <a:r>
              <a:rPr lang="en-IN" dirty="0" err="1"/>
              <a:t>customerDTO</a:t>
            </a:r>
            <a:r>
              <a:rPr lang="en-IN" dirty="0"/>
              <a:t>);</a:t>
            </a:r>
          </a:p>
          <a:p>
            <a:r>
              <a:rPr lang="en-IN" dirty="0"/>
              <a:t>			LOGGER.info("\n" + </a:t>
            </a:r>
            <a:r>
              <a:rPr lang="en-IN" dirty="0" err="1"/>
              <a:t>environment.getProperty</a:t>
            </a:r>
            <a:r>
              <a:rPr lang="en-IN" dirty="0"/>
              <a:t>("</a:t>
            </a:r>
            <a:r>
              <a:rPr lang="en-IN" dirty="0" err="1"/>
              <a:t>UserInterface.CARD_AND_CUSTOMER_ADDED</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Tree>
    <p:extLst>
      <p:ext uri="{BB962C8B-B14F-4D97-AF65-F5344CB8AC3E}">
        <p14:creationId xmlns:p14="http://schemas.microsoft.com/office/powerpoint/2010/main" val="2829459487"/>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A87FDC-71CC-C893-2BC4-F483C83D25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54474B0-B77F-4A58-8FE4-8FDF9045627A}"/>
              </a:ext>
            </a:extLst>
          </p:cNvPr>
          <p:cNvSpPr>
            <a:spLocks noGrp="1"/>
          </p:cNvSpPr>
          <p:nvPr>
            <p:ph type="sldNum" sz="quarter" idx="12"/>
          </p:nvPr>
        </p:nvSpPr>
        <p:spPr/>
        <p:txBody>
          <a:bodyPr/>
          <a:lstStyle/>
          <a:p>
            <a:fld id="{4A777409-9C5A-4B07-8E32-19F22F7D558C}" type="slidenum">
              <a:rPr lang="en-IN" smtClean="0"/>
              <a:t>446</a:t>
            </a:fld>
            <a:endParaRPr lang="en-IN" dirty="0"/>
          </a:p>
        </p:txBody>
      </p:sp>
      <p:sp>
        <p:nvSpPr>
          <p:cNvPr id="5" name="TextBox 4">
            <a:extLst>
              <a:ext uri="{FF2B5EF4-FFF2-40B4-BE49-F238E27FC236}">
                <a16:creationId xmlns:a16="http://schemas.microsoft.com/office/drawing/2014/main" id="{87D0E12A-2335-65B0-8BAB-EE86E51D1C80}"/>
              </a:ext>
            </a:extLst>
          </p:cNvPr>
          <p:cNvSpPr txBox="1"/>
          <p:nvPr/>
        </p:nvSpPr>
        <p:spPr>
          <a:xfrm>
            <a:off x="909686" y="547002"/>
            <a:ext cx="9949991" cy="707886"/>
          </a:xfrm>
          <a:prstGeom prst="rect">
            <a:avLst/>
          </a:prstGeom>
          <a:noFill/>
        </p:spPr>
        <p:txBody>
          <a:bodyPr wrap="square">
            <a:spAutoFit/>
          </a:bodyPr>
          <a:lstStyle/>
          <a:p>
            <a:r>
              <a:rPr lang="en-US" sz="2000" b="1" dirty="0">
                <a:solidFill>
                  <a:schemeClr val="tx1">
                    <a:lumMod val="65000"/>
                    <a:lumOff val="35000"/>
                  </a:schemeClr>
                </a:solidFill>
                <a:effectLst/>
              </a:rPr>
              <a:t>Step 21:</a:t>
            </a:r>
            <a:r>
              <a:rPr lang="en-US" sz="2000" dirty="0">
                <a:solidFill>
                  <a:schemeClr val="tx1">
                    <a:lumMod val="65000"/>
                    <a:lumOff val="35000"/>
                  </a:schemeClr>
                </a:solidFill>
                <a:effectLst/>
              </a:rPr>
              <a:t> Execute the application</a:t>
            </a:r>
          </a:p>
          <a:p>
            <a:r>
              <a:rPr lang="en-US" sz="2000" dirty="0">
                <a:solidFill>
                  <a:schemeClr val="tx1">
                    <a:lumMod val="65000"/>
                    <a:lumOff val="35000"/>
                  </a:schemeClr>
                </a:solidFill>
                <a:effectLst/>
              </a:rPr>
              <a:t>After executing your application, you should get the following output:</a:t>
            </a:r>
          </a:p>
        </p:txBody>
      </p:sp>
      <p:pic>
        <p:nvPicPr>
          <p:cNvPr id="7" name="Picture 6">
            <a:extLst>
              <a:ext uri="{FF2B5EF4-FFF2-40B4-BE49-F238E27FC236}">
                <a16:creationId xmlns:a16="http://schemas.microsoft.com/office/drawing/2014/main" id="{E7545600-919A-1F90-F33B-778FC9A67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381" y="1522681"/>
            <a:ext cx="6230219" cy="1305107"/>
          </a:xfrm>
          <a:prstGeom prst="rect">
            <a:avLst/>
          </a:prstGeom>
        </p:spPr>
      </p:pic>
      <p:sp>
        <p:nvSpPr>
          <p:cNvPr id="9" name="TextBox 8">
            <a:extLst>
              <a:ext uri="{FF2B5EF4-FFF2-40B4-BE49-F238E27FC236}">
                <a16:creationId xmlns:a16="http://schemas.microsoft.com/office/drawing/2014/main" id="{8AA0B4FE-3A65-7093-83DE-9F83EC1205F9}"/>
              </a:ext>
            </a:extLst>
          </p:cNvPr>
          <p:cNvSpPr txBox="1"/>
          <p:nvPr/>
        </p:nvSpPr>
        <p:spPr>
          <a:xfrm>
            <a:off x="127262" y="3159287"/>
            <a:ext cx="11759938" cy="400110"/>
          </a:xfrm>
          <a:prstGeom prst="rect">
            <a:avLst/>
          </a:prstGeom>
          <a:noFill/>
        </p:spPr>
        <p:txBody>
          <a:bodyPr wrap="square">
            <a:spAutoFit/>
          </a:bodyPr>
          <a:lstStyle/>
          <a:p>
            <a:r>
              <a:rPr lang="en-US" sz="2000" b="1" dirty="0">
                <a:solidFill>
                  <a:schemeClr val="tx1">
                    <a:lumMod val="65000"/>
                    <a:lumOff val="35000"/>
                  </a:schemeClr>
                </a:solidFill>
              </a:rPr>
              <a:t>Step 22: </a:t>
            </a:r>
            <a:r>
              <a:rPr lang="en-US" sz="2000" dirty="0">
                <a:solidFill>
                  <a:schemeClr val="tx1">
                    <a:lumMod val="65000"/>
                    <a:lumOff val="35000"/>
                  </a:schemeClr>
                </a:solidFill>
              </a:rPr>
              <a:t>Add the </a:t>
            </a:r>
            <a:r>
              <a:rPr lang="en-US" sz="2000" dirty="0" err="1">
                <a:solidFill>
                  <a:schemeClr val="tx1">
                    <a:lumMod val="65000"/>
                    <a:lumOff val="35000"/>
                  </a:schemeClr>
                </a:solidFill>
              </a:rPr>
              <a:t>issueCardToExisitingCustomer</a:t>
            </a:r>
            <a:r>
              <a:rPr lang="en-US" sz="2000" dirty="0">
                <a:solidFill>
                  <a:schemeClr val="tx1">
                    <a:lumMod val="65000"/>
                    <a:lumOff val="35000"/>
                  </a:schemeClr>
                </a:solidFill>
              </a:rPr>
              <a:t>() method to </a:t>
            </a:r>
            <a:r>
              <a:rPr lang="en-US" sz="2000" dirty="0" err="1">
                <a:solidFill>
                  <a:schemeClr val="tx1">
                    <a:lumMod val="65000"/>
                    <a:lumOff val="35000"/>
                  </a:schemeClr>
                </a:solidFill>
              </a:rPr>
              <a:t>CardCustomerService</a:t>
            </a:r>
            <a:r>
              <a:rPr lang="en-US" sz="2000" dirty="0">
                <a:solidFill>
                  <a:schemeClr val="tx1">
                    <a:lumMod val="65000"/>
                    <a:lumOff val="35000"/>
                  </a:schemeClr>
                </a:solidFill>
              </a:rPr>
              <a:t> interface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D7BD78CC-48F8-6A10-9E86-D3270E22D37A}"/>
              </a:ext>
            </a:extLst>
          </p:cNvPr>
          <p:cNvSpPr txBox="1"/>
          <p:nvPr/>
        </p:nvSpPr>
        <p:spPr>
          <a:xfrm>
            <a:off x="127262" y="3579339"/>
            <a:ext cx="11937476" cy="2862322"/>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java.util.List</a:t>
            </a:r>
            <a:r>
              <a:rPr lang="en-IN" dirty="0"/>
              <a:t>;</a:t>
            </a:r>
          </a:p>
          <a:p>
            <a:r>
              <a:rPr lang="en-IN" dirty="0"/>
              <a:t>import </a:t>
            </a:r>
            <a:r>
              <a:rPr lang="en-IN" dirty="0" err="1"/>
              <a:t>com.hnd.dto.CardDTO</a:t>
            </a:r>
            <a:r>
              <a:rPr lang="en-IN" dirty="0"/>
              <a:t>;</a:t>
            </a:r>
          </a:p>
          <a:p>
            <a:r>
              <a:rPr lang="en-IN" dirty="0"/>
              <a:t>import </a:t>
            </a:r>
            <a:r>
              <a:rPr lang="en-IN" dirty="0" err="1"/>
              <a:t>com.hnd.dto.CustomerDTO</a:t>
            </a:r>
            <a:r>
              <a:rPr lang="en-IN" dirty="0"/>
              <a:t>;</a:t>
            </a:r>
          </a:p>
          <a:p>
            <a:r>
              <a:rPr lang="en-IN" dirty="0"/>
              <a:t>import </a:t>
            </a:r>
            <a:r>
              <a:rPr lang="en-IN" dirty="0" err="1"/>
              <a:t>com.hnd.exception.hndBankException</a:t>
            </a:r>
            <a:r>
              <a:rPr lang="en-IN" dirty="0"/>
              <a:t>;</a:t>
            </a:r>
          </a:p>
          <a:p>
            <a:r>
              <a:rPr lang="en-IN" dirty="0"/>
              <a:t>public interface </a:t>
            </a:r>
            <a:r>
              <a:rPr lang="en-IN" dirty="0" err="1"/>
              <a:t>CardCustomerService</a:t>
            </a:r>
            <a:r>
              <a:rPr lang="en-IN" dirty="0"/>
              <a:t> {</a:t>
            </a:r>
          </a:p>
          <a:p>
            <a:r>
              <a:rPr lang="en-IN" dirty="0"/>
              <a:t>	public </a:t>
            </a:r>
            <a:r>
              <a:rPr lang="en-IN" dirty="0" err="1"/>
              <a:t>CustomerDTO</a:t>
            </a:r>
            <a:r>
              <a:rPr lang="en-IN" dirty="0"/>
              <a:t> </a:t>
            </a:r>
            <a:r>
              <a:rPr lang="en-IN" dirty="0" err="1"/>
              <a:t>getCustomerDetails</a:t>
            </a:r>
            <a:r>
              <a:rPr lang="en-IN" dirty="0"/>
              <a:t>(Integer </a:t>
            </a:r>
            <a:r>
              <a:rPr lang="en-IN" dirty="0" err="1"/>
              <a:t>customerId</a:t>
            </a:r>
            <a:r>
              <a:rPr lang="en-IN" dirty="0"/>
              <a:t>) throws </a:t>
            </a:r>
            <a:r>
              <a:rPr lang="en-IN" dirty="0" err="1"/>
              <a:t>hndBankException</a:t>
            </a:r>
            <a:r>
              <a:rPr lang="en-IN" dirty="0"/>
              <a:t>;</a:t>
            </a:r>
          </a:p>
          <a:p>
            <a:r>
              <a:rPr lang="en-IN" dirty="0"/>
              <a:t>	public Integer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	public void </a:t>
            </a:r>
            <a:r>
              <a:rPr lang="en-IN" dirty="0" err="1"/>
              <a:t>issueCardToExistingCustomer</a:t>
            </a:r>
            <a:r>
              <a:rPr lang="en-IN" dirty="0"/>
              <a:t>(Integer </a:t>
            </a:r>
            <a:r>
              <a:rPr lang="en-IN" dirty="0" err="1"/>
              <a:t>customerId</a:t>
            </a:r>
            <a:r>
              <a:rPr lang="en-IN" dirty="0"/>
              <a:t>, </a:t>
            </a:r>
            <a:r>
              <a:rPr lang="en-IN" dirty="0" err="1"/>
              <a:t>CardDTO</a:t>
            </a:r>
            <a:r>
              <a:rPr lang="en-IN" dirty="0"/>
              <a:t> </a:t>
            </a:r>
            <a:r>
              <a:rPr lang="en-IN" dirty="0" err="1"/>
              <a:t>cardDTO</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60656173"/>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6F7DFC-67A5-B700-F386-4B811F8659A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7DA0DE-FB7A-1A3C-7AA4-AE443201F581}"/>
              </a:ext>
            </a:extLst>
          </p:cNvPr>
          <p:cNvSpPr>
            <a:spLocks noGrp="1"/>
          </p:cNvSpPr>
          <p:nvPr>
            <p:ph type="sldNum" sz="quarter" idx="12"/>
          </p:nvPr>
        </p:nvSpPr>
        <p:spPr/>
        <p:txBody>
          <a:bodyPr/>
          <a:lstStyle/>
          <a:p>
            <a:fld id="{4A777409-9C5A-4B07-8E32-19F22F7D558C}" type="slidenum">
              <a:rPr lang="en-IN" smtClean="0"/>
              <a:t>447</a:t>
            </a:fld>
            <a:endParaRPr lang="en-IN" dirty="0"/>
          </a:p>
        </p:txBody>
      </p:sp>
      <p:sp>
        <p:nvSpPr>
          <p:cNvPr id="5" name="TextBox 4">
            <a:extLst>
              <a:ext uri="{FF2B5EF4-FFF2-40B4-BE49-F238E27FC236}">
                <a16:creationId xmlns:a16="http://schemas.microsoft.com/office/drawing/2014/main" id="{FD89516D-4A78-10A5-7932-213FE821F660}"/>
              </a:ext>
            </a:extLst>
          </p:cNvPr>
          <p:cNvSpPr txBox="1"/>
          <p:nvPr/>
        </p:nvSpPr>
        <p:spPr>
          <a:xfrm>
            <a:off x="919113" y="547002"/>
            <a:ext cx="10110248" cy="707886"/>
          </a:xfrm>
          <a:prstGeom prst="rect">
            <a:avLst/>
          </a:prstGeom>
          <a:noFill/>
        </p:spPr>
        <p:txBody>
          <a:bodyPr wrap="square">
            <a:spAutoFit/>
          </a:bodyPr>
          <a:lstStyle/>
          <a:p>
            <a:r>
              <a:rPr lang="en-US" sz="2000" b="1" dirty="0">
                <a:solidFill>
                  <a:schemeClr val="tx1">
                    <a:lumMod val="65000"/>
                    <a:lumOff val="35000"/>
                  </a:schemeClr>
                </a:solidFill>
              </a:rPr>
              <a:t>Step 23:</a:t>
            </a:r>
            <a:r>
              <a:rPr lang="en-US" sz="2000" dirty="0">
                <a:solidFill>
                  <a:schemeClr val="tx1">
                    <a:lumMod val="65000"/>
                    <a:lumOff val="35000"/>
                  </a:schemeClr>
                </a:solidFill>
              </a:rPr>
              <a:t> Implement the </a:t>
            </a:r>
            <a:r>
              <a:rPr lang="en-US" sz="2000" dirty="0" err="1">
                <a:solidFill>
                  <a:schemeClr val="tx1">
                    <a:lumMod val="65000"/>
                    <a:lumOff val="35000"/>
                  </a:schemeClr>
                </a:solidFill>
              </a:rPr>
              <a:t>issueCardToExisitingCustomer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CardCustomerServiceImpl</a:t>
            </a:r>
            <a:r>
              <a:rPr lang="en-US" sz="2000" dirty="0">
                <a:solidFill>
                  <a:schemeClr val="tx1">
                    <a:lumMod val="65000"/>
                    <a:lumOff val="35000"/>
                  </a:schemeClr>
                </a:solidFill>
              </a:rPr>
              <a:t> to issue card to a customer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716AB78-9266-D3A9-F49D-4462061486B9}"/>
              </a:ext>
            </a:extLst>
          </p:cNvPr>
          <p:cNvSpPr txBox="1"/>
          <p:nvPr/>
        </p:nvSpPr>
        <p:spPr>
          <a:xfrm>
            <a:off x="237242" y="1254888"/>
            <a:ext cx="11887200" cy="5355312"/>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java.util.LinkedList</a:t>
            </a:r>
            <a:r>
              <a:rPr lang="en-IN" dirty="0"/>
              <a:t>;</a:t>
            </a:r>
          </a:p>
          <a:p>
            <a:r>
              <a:rPr lang="en-IN" dirty="0"/>
              <a:t>import </a:t>
            </a:r>
            <a:r>
              <a:rPr lang="en-IN" dirty="0" err="1"/>
              <a:t>java.util.List</a:t>
            </a:r>
            <a:r>
              <a:rPr lang="en-IN" dirty="0"/>
              <a:t>;</a:t>
            </a:r>
          </a:p>
          <a:p>
            <a:r>
              <a:rPr lang="en-IN" dirty="0"/>
              <a:t>import </a:t>
            </a:r>
            <a:r>
              <a:rPr lang="en-IN" dirty="0" err="1"/>
              <a:t>java.util.Optional</a:t>
            </a:r>
            <a:r>
              <a:rPr lang="en-IN" dirty="0"/>
              <a:t>;</a:t>
            </a:r>
          </a:p>
          <a:p>
            <a:r>
              <a:rPr lang="en-IN" dirty="0"/>
              <a:t>import </a:t>
            </a:r>
            <a:r>
              <a:rPr lang="en-IN" dirty="0" err="1"/>
              <a:t>java.util.stream.Collectors</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com.hnd.dto.CardDTO</a:t>
            </a:r>
            <a:r>
              <a:rPr lang="en-IN" dirty="0"/>
              <a:t>;</a:t>
            </a:r>
          </a:p>
          <a:p>
            <a:r>
              <a:rPr lang="en-IN" dirty="0"/>
              <a:t>import </a:t>
            </a:r>
            <a:r>
              <a:rPr lang="en-IN" dirty="0" err="1"/>
              <a:t>com.hnd.dto.CustomerDTO</a:t>
            </a:r>
            <a:r>
              <a:rPr lang="en-IN" dirty="0"/>
              <a:t>;</a:t>
            </a:r>
          </a:p>
          <a:p>
            <a:r>
              <a:rPr lang="en-IN" dirty="0"/>
              <a:t>import </a:t>
            </a:r>
            <a:r>
              <a:rPr lang="en-IN" dirty="0" err="1"/>
              <a:t>com.hnd.entity.Card</a:t>
            </a:r>
            <a:r>
              <a:rPr lang="en-IN" dirty="0"/>
              <a:t>;</a:t>
            </a:r>
          </a:p>
          <a:p>
            <a:r>
              <a:rPr lang="en-IN" dirty="0"/>
              <a:t>import </a:t>
            </a:r>
            <a:r>
              <a:rPr lang="en-IN" dirty="0" err="1"/>
              <a:t>com.hnd.entity.Customer</a:t>
            </a:r>
            <a:r>
              <a:rPr lang="en-IN" dirty="0"/>
              <a:t>;</a:t>
            </a:r>
          </a:p>
          <a:p>
            <a:r>
              <a:rPr lang="en-IN" dirty="0"/>
              <a:t>import </a:t>
            </a:r>
            <a:r>
              <a:rPr lang="en-IN" dirty="0" err="1"/>
              <a:t>com.hnd.exception.hndBankException</a:t>
            </a:r>
            <a:r>
              <a:rPr lang="en-IN" dirty="0"/>
              <a:t>;</a:t>
            </a:r>
          </a:p>
          <a:p>
            <a:r>
              <a:rPr lang="en-IN" dirty="0"/>
              <a:t>import </a:t>
            </a:r>
            <a:r>
              <a:rPr lang="en-IN" dirty="0" err="1"/>
              <a:t>com.hnd.repository.CardRepository</a:t>
            </a:r>
            <a:r>
              <a:rPr lang="en-IN" dirty="0"/>
              <a:t>;</a:t>
            </a:r>
          </a:p>
          <a:p>
            <a:r>
              <a:rPr lang="en-IN" dirty="0"/>
              <a:t>import </a:t>
            </a:r>
            <a:r>
              <a:rPr lang="en-IN" dirty="0" err="1"/>
              <a:t>com.hnd.repository.CustomerRepository</a:t>
            </a:r>
            <a:r>
              <a:rPr lang="en-IN" dirty="0"/>
              <a:t>;</a:t>
            </a:r>
          </a:p>
          <a:p>
            <a:r>
              <a:rPr lang="en-IN" dirty="0"/>
              <a:t>@Service(value = "</a:t>
            </a:r>
            <a:r>
              <a:rPr lang="en-IN" dirty="0" err="1"/>
              <a:t>cardCustomerService</a:t>
            </a:r>
            <a:r>
              <a:rPr lang="en-IN" dirty="0"/>
              <a:t>")</a:t>
            </a:r>
          </a:p>
          <a:p>
            <a:r>
              <a:rPr lang="en-IN" dirty="0"/>
              <a:t>@Transactional</a:t>
            </a:r>
          </a:p>
          <a:p>
            <a:r>
              <a:rPr lang="en-IN" dirty="0"/>
              <a:t>public class </a:t>
            </a:r>
            <a:r>
              <a:rPr lang="en-IN" dirty="0" err="1"/>
              <a:t>CardCustomerServiceImpl</a:t>
            </a:r>
            <a:r>
              <a:rPr lang="en-IN" dirty="0"/>
              <a:t> implements </a:t>
            </a:r>
            <a:r>
              <a:rPr lang="en-IN" dirty="0" err="1"/>
              <a:t>CardCustomerService</a:t>
            </a:r>
            <a:r>
              <a:rPr lang="en-IN" dirty="0"/>
              <a:t> {</a:t>
            </a:r>
          </a:p>
          <a:p>
            <a:r>
              <a:rPr lang="en-IN" dirty="0"/>
              <a:t>	</a:t>
            </a:r>
          </a:p>
        </p:txBody>
      </p:sp>
    </p:spTree>
    <p:extLst>
      <p:ext uri="{BB962C8B-B14F-4D97-AF65-F5344CB8AC3E}">
        <p14:creationId xmlns:p14="http://schemas.microsoft.com/office/powerpoint/2010/main" val="1332341258"/>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BA006C-DCF8-02D1-8E1C-83A77F6900B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AFC19C4-B481-7677-6B2F-210AA479DF02}"/>
              </a:ext>
            </a:extLst>
          </p:cNvPr>
          <p:cNvSpPr>
            <a:spLocks noGrp="1"/>
          </p:cNvSpPr>
          <p:nvPr>
            <p:ph type="sldNum" sz="quarter" idx="12"/>
          </p:nvPr>
        </p:nvSpPr>
        <p:spPr/>
        <p:txBody>
          <a:bodyPr/>
          <a:lstStyle/>
          <a:p>
            <a:fld id="{4A777409-9C5A-4B07-8E32-19F22F7D558C}" type="slidenum">
              <a:rPr lang="en-IN" smtClean="0"/>
              <a:t>448</a:t>
            </a:fld>
            <a:endParaRPr lang="en-IN" dirty="0"/>
          </a:p>
        </p:txBody>
      </p:sp>
      <p:sp>
        <p:nvSpPr>
          <p:cNvPr id="5" name="TextBox 4">
            <a:extLst>
              <a:ext uri="{FF2B5EF4-FFF2-40B4-BE49-F238E27FC236}">
                <a16:creationId xmlns:a16="http://schemas.microsoft.com/office/drawing/2014/main" id="{6D997AAC-01F6-7134-B389-0A633FFB7D0D}"/>
              </a:ext>
            </a:extLst>
          </p:cNvPr>
          <p:cNvSpPr txBox="1"/>
          <p:nvPr/>
        </p:nvSpPr>
        <p:spPr>
          <a:xfrm>
            <a:off x="904973" y="530493"/>
            <a:ext cx="11984610" cy="5355312"/>
          </a:xfrm>
          <a:prstGeom prst="rect">
            <a:avLst/>
          </a:prstGeom>
          <a:noFill/>
        </p:spPr>
        <p:txBody>
          <a:bodyPr wrap="square">
            <a:spAutoFit/>
          </a:bodyPr>
          <a:lstStyle/>
          <a:p>
            <a:r>
              <a:rPr lang="en-IN" dirty="0"/>
              <a:t>@Autowired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@Autowired</a:t>
            </a:r>
          </a:p>
          <a:p>
            <a:r>
              <a:rPr lang="en-IN" dirty="0"/>
              <a:t>	private </a:t>
            </a:r>
            <a:r>
              <a:rPr lang="en-IN" dirty="0" err="1"/>
              <a:t>CardRepository</a:t>
            </a:r>
            <a:r>
              <a:rPr lang="en-IN" dirty="0"/>
              <a:t> </a:t>
            </a:r>
            <a:r>
              <a:rPr lang="en-IN" dirty="0" err="1"/>
              <a:t>cardRepository</a:t>
            </a:r>
            <a:r>
              <a:rPr lang="en-IN" dirty="0"/>
              <a:t>;</a:t>
            </a:r>
          </a:p>
          <a:p>
            <a:r>
              <a:rPr lang="en-IN" dirty="0"/>
              <a:t>	@Override</a:t>
            </a:r>
          </a:p>
          <a:p>
            <a:r>
              <a:rPr lang="en-IN" dirty="0"/>
              <a:t>	public </a:t>
            </a:r>
            <a:r>
              <a:rPr lang="en-IN" dirty="0" err="1"/>
              <a:t>CustomerDTO</a:t>
            </a:r>
            <a:r>
              <a:rPr lang="en-IN" dirty="0"/>
              <a:t> </a:t>
            </a:r>
            <a:r>
              <a:rPr lang="en-IN" dirty="0" err="1"/>
              <a:t>getCustomerDetails</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(()-&gt;new </a:t>
            </a:r>
            <a:r>
              <a:rPr lang="en-IN" dirty="0" err="1"/>
              <a:t>hndBankException</a:t>
            </a:r>
            <a:r>
              <a:rPr lang="en-IN" dirty="0"/>
              <a:t>("</a:t>
            </a:r>
            <a:r>
              <a:rPr lang="en-IN" dirty="0" err="1"/>
              <a:t>Service.CUSTOMER_NOT_FOUND</a:t>
            </a:r>
            <a:r>
              <a:rPr lang="en-IN" dirty="0"/>
              <a:t>"));</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List&lt;Card&gt; cards = </a:t>
            </a:r>
            <a:r>
              <a:rPr lang="en-IN" dirty="0" err="1"/>
              <a:t>customer.getCards</a:t>
            </a:r>
            <a:r>
              <a:rPr lang="en-IN" dirty="0"/>
              <a:t>();</a:t>
            </a:r>
          </a:p>
          <a:p>
            <a:r>
              <a:rPr lang="en-IN" dirty="0"/>
              <a:t>		List&lt;</a:t>
            </a:r>
            <a:r>
              <a:rPr lang="en-IN" dirty="0" err="1"/>
              <a:t>CardDTO</a:t>
            </a:r>
            <a:r>
              <a:rPr lang="en-IN" dirty="0"/>
              <a:t>&gt; </a:t>
            </a:r>
            <a:r>
              <a:rPr lang="en-IN" dirty="0" err="1"/>
              <a:t>cardDTOs</a:t>
            </a:r>
            <a:r>
              <a:rPr lang="en-IN" dirty="0"/>
              <a:t> = new LinkedList&lt;&gt;();		</a:t>
            </a:r>
          </a:p>
          <a:p>
            <a:r>
              <a:rPr lang="en-IN" dirty="0"/>
              <a:t>		</a:t>
            </a:r>
          </a:p>
          <a:p>
            <a:r>
              <a:rPr lang="en-IN" dirty="0"/>
              <a:t>		</a:t>
            </a:r>
          </a:p>
        </p:txBody>
      </p:sp>
    </p:spTree>
    <p:extLst>
      <p:ext uri="{BB962C8B-B14F-4D97-AF65-F5344CB8AC3E}">
        <p14:creationId xmlns:p14="http://schemas.microsoft.com/office/powerpoint/2010/main" val="2250787838"/>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821CC8-328C-68CD-400D-D61BCC53936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B51B84-097A-9C51-14A7-E8669B1C35EF}"/>
              </a:ext>
            </a:extLst>
          </p:cNvPr>
          <p:cNvSpPr>
            <a:spLocks noGrp="1"/>
          </p:cNvSpPr>
          <p:nvPr>
            <p:ph type="sldNum" sz="quarter" idx="12"/>
          </p:nvPr>
        </p:nvSpPr>
        <p:spPr/>
        <p:txBody>
          <a:bodyPr/>
          <a:lstStyle/>
          <a:p>
            <a:fld id="{4A777409-9C5A-4B07-8E32-19F22F7D558C}" type="slidenum">
              <a:rPr lang="en-IN" smtClean="0"/>
              <a:t>449</a:t>
            </a:fld>
            <a:endParaRPr lang="en-IN" dirty="0"/>
          </a:p>
        </p:txBody>
      </p:sp>
      <p:sp>
        <p:nvSpPr>
          <p:cNvPr id="5" name="TextBox 4">
            <a:extLst>
              <a:ext uri="{FF2B5EF4-FFF2-40B4-BE49-F238E27FC236}">
                <a16:creationId xmlns:a16="http://schemas.microsoft.com/office/drawing/2014/main" id="{C610EA94-3CFD-494D-1B2A-046177BC197B}"/>
              </a:ext>
            </a:extLst>
          </p:cNvPr>
          <p:cNvSpPr txBox="1"/>
          <p:nvPr/>
        </p:nvSpPr>
        <p:spPr>
          <a:xfrm>
            <a:off x="1008668" y="493206"/>
            <a:ext cx="11585542" cy="6186309"/>
          </a:xfrm>
          <a:prstGeom prst="rect">
            <a:avLst/>
          </a:prstGeom>
          <a:noFill/>
        </p:spPr>
        <p:txBody>
          <a:bodyPr wrap="square">
            <a:spAutoFit/>
          </a:bodyPr>
          <a:lstStyle/>
          <a:p>
            <a:r>
              <a:rPr lang="en-IN" dirty="0"/>
              <a:t>if (!</a:t>
            </a:r>
            <a:r>
              <a:rPr lang="en-IN" dirty="0" err="1"/>
              <a:t>cards.isEmpty</a:t>
            </a:r>
            <a:r>
              <a:rPr lang="en-IN" dirty="0"/>
              <a:t>()) {</a:t>
            </a:r>
          </a:p>
          <a:p>
            <a:r>
              <a:rPr lang="en-IN" dirty="0"/>
              <a:t>			</a:t>
            </a:r>
            <a:r>
              <a:rPr lang="en-IN" dirty="0" err="1"/>
              <a:t>cardDTOs</a:t>
            </a:r>
            <a:r>
              <a:rPr lang="en-IN" dirty="0"/>
              <a:t> = </a:t>
            </a:r>
            <a:r>
              <a:rPr lang="en-IN" dirty="0" err="1"/>
              <a:t>cards.stream</a:t>
            </a:r>
            <a:r>
              <a:rPr lang="en-IN" dirty="0"/>
              <a:t>()</a:t>
            </a:r>
          </a:p>
          <a:p>
            <a:r>
              <a:rPr lang="en-IN" dirty="0"/>
              <a:t>					.map(c-&gt;new </a:t>
            </a:r>
            <a:r>
              <a:rPr lang="en-IN" dirty="0" err="1"/>
              <a:t>CardDTO</a:t>
            </a:r>
            <a:r>
              <a:rPr lang="en-IN" dirty="0"/>
              <a:t>(</a:t>
            </a:r>
            <a:r>
              <a:rPr lang="en-IN" dirty="0" err="1"/>
              <a:t>c.getCardId</a:t>
            </a:r>
            <a:r>
              <a:rPr lang="en-IN" dirty="0"/>
              <a:t>(),</a:t>
            </a:r>
            <a:r>
              <a:rPr lang="en-IN" dirty="0" err="1"/>
              <a:t>c.getCardNumber</a:t>
            </a:r>
            <a:r>
              <a:rPr lang="en-IN" dirty="0"/>
              <a:t>(),</a:t>
            </a:r>
            <a:r>
              <a:rPr lang="en-IN" dirty="0" err="1"/>
              <a:t>c.getExpiryDate</a:t>
            </a:r>
            <a:r>
              <a:rPr lang="en-IN" dirty="0"/>
              <a:t>()))</a:t>
            </a:r>
          </a:p>
          <a:p>
            <a:r>
              <a:rPr lang="en-IN" dirty="0"/>
              <a:t>					.collect(</a:t>
            </a:r>
            <a:r>
              <a:rPr lang="en-IN" dirty="0" err="1"/>
              <a:t>Collectors.toList</a:t>
            </a:r>
            <a:r>
              <a:rPr lang="en-IN" dirty="0"/>
              <a:t>());</a:t>
            </a:r>
          </a:p>
          <a:p>
            <a:r>
              <a:rPr lang="en-IN" dirty="0"/>
              <a:t>		}</a:t>
            </a:r>
          </a:p>
          <a:p>
            <a:r>
              <a:rPr lang="en-IN" dirty="0"/>
              <a:t>		</a:t>
            </a:r>
            <a:r>
              <a:rPr lang="en-IN" dirty="0" err="1"/>
              <a:t>customerDTO.setCards</a:t>
            </a:r>
            <a:r>
              <a:rPr lang="en-IN" dirty="0"/>
              <a:t>(</a:t>
            </a:r>
            <a:r>
              <a:rPr lang="en-IN" dirty="0" err="1"/>
              <a:t>cardDTOs</a:t>
            </a:r>
            <a:r>
              <a:rPr lang="en-IN" dirty="0"/>
              <a:t>);</a:t>
            </a:r>
          </a:p>
          <a:p>
            <a:r>
              <a:rPr lang="en-IN" dirty="0"/>
              <a:t>		return </a:t>
            </a:r>
            <a:r>
              <a:rPr lang="en-IN" dirty="0" err="1"/>
              <a:t>customerDTO</a:t>
            </a:r>
            <a:r>
              <a:rPr lang="en-IN" dirty="0"/>
              <a:t>;</a:t>
            </a:r>
          </a:p>
          <a:p>
            <a:r>
              <a:rPr lang="en-IN" dirty="0"/>
              <a:t>	}</a:t>
            </a:r>
          </a:p>
          <a:p>
            <a:r>
              <a:rPr lang="en-IN" dirty="0"/>
              <a:t>	@Override</a:t>
            </a:r>
          </a:p>
          <a:p>
            <a:r>
              <a:rPr lang="en-IN" dirty="0"/>
              <a:t>	public Integer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Customer </a:t>
            </a:r>
            <a:r>
              <a:rPr lang="en-IN" dirty="0" err="1"/>
              <a:t>customer</a:t>
            </a:r>
            <a:r>
              <a:rPr lang="en-IN" dirty="0"/>
              <a:t> = new Customer();</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List&lt;</a:t>
            </a:r>
            <a:r>
              <a:rPr lang="en-IN" dirty="0" err="1"/>
              <a:t>CardDTO</a:t>
            </a:r>
            <a:r>
              <a:rPr lang="en-IN" dirty="0"/>
              <a:t>&gt; </a:t>
            </a:r>
            <a:r>
              <a:rPr lang="en-IN" dirty="0" err="1"/>
              <a:t>cardDTOs</a:t>
            </a:r>
            <a:r>
              <a:rPr lang="en-IN" dirty="0"/>
              <a:t> = </a:t>
            </a:r>
            <a:r>
              <a:rPr lang="en-IN" dirty="0" err="1"/>
              <a:t>customerDTO.getCards</a:t>
            </a:r>
            <a:r>
              <a:rPr lang="en-IN" dirty="0"/>
              <a:t>();</a:t>
            </a:r>
          </a:p>
          <a:p>
            <a:r>
              <a:rPr lang="en-IN" dirty="0"/>
              <a:t>		List&lt;Card&gt; cards;</a:t>
            </a:r>
          </a:p>
          <a:p>
            <a:r>
              <a:rPr lang="en-IN" dirty="0"/>
              <a:t>		</a:t>
            </a:r>
          </a:p>
          <a:p>
            <a:r>
              <a:rPr lang="en-IN" dirty="0"/>
              <a:t>		cards = </a:t>
            </a:r>
            <a:r>
              <a:rPr lang="en-IN" dirty="0" err="1"/>
              <a:t>cardDTOs.stream</a:t>
            </a:r>
            <a:r>
              <a:rPr lang="en-IN" dirty="0"/>
              <a:t>()</a:t>
            </a:r>
          </a:p>
          <a:p>
            <a:r>
              <a:rPr lang="en-IN" dirty="0"/>
              <a:t>				.map(c-&gt;new Card(</a:t>
            </a:r>
            <a:r>
              <a:rPr lang="en-IN" dirty="0" err="1"/>
              <a:t>c.getCardId</a:t>
            </a:r>
            <a:r>
              <a:rPr lang="en-IN" dirty="0"/>
              <a:t>(),</a:t>
            </a:r>
            <a:r>
              <a:rPr lang="en-IN" dirty="0" err="1"/>
              <a:t>c.getCardNumber</a:t>
            </a:r>
            <a:r>
              <a:rPr lang="en-IN" dirty="0"/>
              <a:t>(),</a:t>
            </a:r>
            <a:r>
              <a:rPr lang="en-IN" dirty="0" err="1"/>
              <a:t>c.getExpiryDate</a:t>
            </a:r>
            <a:r>
              <a:rPr lang="en-IN" dirty="0"/>
              <a:t>()))</a:t>
            </a:r>
          </a:p>
          <a:p>
            <a:r>
              <a:rPr lang="en-IN" dirty="0"/>
              <a:t>				.collect(</a:t>
            </a:r>
            <a:r>
              <a:rPr lang="en-IN" dirty="0" err="1"/>
              <a:t>Collectors.toList</a:t>
            </a:r>
            <a:r>
              <a:rPr lang="en-IN" dirty="0"/>
              <a:t>());</a:t>
            </a:r>
          </a:p>
          <a:p>
            <a:r>
              <a:rPr lang="en-IN" dirty="0"/>
              <a:t>		</a:t>
            </a:r>
          </a:p>
        </p:txBody>
      </p:sp>
    </p:spTree>
    <p:extLst>
      <p:ext uri="{BB962C8B-B14F-4D97-AF65-F5344CB8AC3E}">
        <p14:creationId xmlns:p14="http://schemas.microsoft.com/office/powerpoint/2010/main" val="42751047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185158-4130-FD4B-BF07-BA12B95DC37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B754A2-E48B-12F8-5EF3-138AB7A7B797}"/>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7A1DB598-A0A1-E0F9-BC9A-002DF8BBB7AC}"/>
              </a:ext>
            </a:extLst>
          </p:cNvPr>
          <p:cNvSpPr txBox="1"/>
          <p:nvPr/>
        </p:nvSpPr>
        <p:spPr>
          <a:xfrm>
            <a:off x="917542" y="623453"/>
            <a:ext cx="11802359" cy="3139321"/>
          </a:xfrm>
          <a:prstGeom prst="rect">
            <a:avLst/>
          </a:prstGeom>
          <a:noFill/>
        </p:spPr>
        <p:txBody>
          <a:bodyPr wrap="square">
            <a:spAutoFit/>
          </a:bodyPr>
          <a:lstStyle/>
          <a:p>
            <a:r>
              <a:rPr lang="en-IN" dirty="0"/>
              <a:t>if(customer!=null){</a:t>
            </a:r>
          </a:p>
          <a:p>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ADEEA94-F439-A9BD-00BC-BDBC9F8845C9}"/>
              </a:ext>
            </a:extLst>
          </p:cNvPr>
          <p:cNvSpPr txBox="1"/>
          <p:nvPr/>
        </p:nvSpPr>
        <p:spPr>
          <a:xfrm>
            <a:off x="268663" y="4251018"/>
            <a:ext cx="11627963" cy="1323439"/>
          </a:xfrm>
          <a:prstGeom prst="rect">
            <a:avLst/>
          </a:prstGeom>
          <a:noFill/>
        </p:spPr>
        <p:txBody>
          <a:bodyPr wrap="square">
            <a:spAutoFit/>
          </a:bodyPr>
          <a:lstStyle/>
          <a:p>
            <a:r>
              <a:rPr lang="en-US" sz="2000" dirty="0">
                <a:solidFill>
                  <a:schemeClr val="tx1">
                    <a:lumMod val="65000"/>
                    <a:lumOff val="35000"/>
                  </a:schemeClr>
                </a:solidFill>
                <a:effectLst/>
              </a:rPr>
              <a:t>This class is annotated with @Repository annotation, so that Spring automatically scans this class and registers it as the Spring bean. 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object is injected using @PersistenceContext annotation.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10:</a:t>
            </a:r>
            <a:r>
              <a:rPr lang="en-US" sz="2000" dirty="0">
                <a:solidFill>
                  <a:schemeClr val="tx1">
                    <a:lumMod val="65000"/>
                    <a:lumOff val="35000"/>
                  </a:schemeClr>
                </a:solidFill>
                <a:effectLst/>
              </a:rPr>
              <a:t> Create the following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in </a:t>
            </a:r>
            <a:r>
              <a:rPr lang="en-US" sz="2000" dirty="0" err="1">
                <a:solidFill>
                  <a:schemeClr val="tx1">
                    <a:lumMod val="65000"/>
                    <a:lumOff val="35000"/>
                  </a:schemeClr>
                </a:solidFill>
                <a:effectLst/>
              </a:rPr>
              <a:t>com.hnd.service</a:t>
            </a:r>
            <a:r>
              <a:rPr lang="en-US" sz="2000" dirty="0">
                <a:solidFill>
                  <a:schemeClr val="tx1">
                    <a:lumMod val="65000"/>
                    <a:lumOff val="35000"/>
                  </a:schemeClr>
                </a:solidFill>
                <a:effectLst/>
              </a:rPr>
              <a:t> package as shown below:</a:t>
            </a:r>
          </a:p>
        </p:txBody>
      </p:sp>
    </p:spTree>
    <p:extLst>
      <p:ext uri="{BB962C8B-B14F-4D97-AF65-F5344CB8AC3E}">
        <p14:creationId xmlns:p14="http://schemas.microsoft.com/office/powerpoint/2010/main" val="2703530569"/>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179C82-4383-7D52-1057-4EDC1F28DEB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2AF890-0AA2-CE0A-EDD3-FBCB5D3A91D4}"/>
              </a:ext>
            </a:extLst>
          </p:cNvPr>
          <p:cNvSpPr>
            <a:spLocks noGrp="1"/>
          </p:cNvSpPr>
          <p:nvPr>
            <p:ph type="sldNum" sz="quarter" idx="12"/>
          </p:nvPr>
        </p:nvSpPr>
        <p:spPr/>
        <p:txBody>
          <a:bodyPr/>
          <a:lstStyle/>
          <a:p>
            <a:fld id="{4A777409-9C5A-4B07-8E32-19F22F7D558C}" type="slidenum">
              <a:rPr lang="en-IN" smtClean="0"/>
              <a:t>450</a:t>
            </a:fld>
            <a:endParaRPr lang="en-IN" dirty="0"/>
          </a:p>
        </p:txBody>
      </p:sp>
      <p:sp>
        <p:nvSpPr>
          <p:cNvPr id="5" name="TextBox 4">
            <a:extLst>
              <a:ext uri="{FF2B5EF4-FFF2-40B4-BE49-F238E27FC236}">
                <a16:creationId xmlns:a16="http://schemas.microsoft.com/office/drawing/2014/main" id="{8CD0095F-6085-D2B6-01FA-9D05EE6636EB}"/>
              </a:ext>
            </a:extLst>
          </p:cNvPr>
          <p:cNvSpPr txBox="1"/>
          <p:nvPr/>
        </p:nvSpPr>
        <p:spPr>
          <a:xfrm>
            <a:off x="537328" y="812165"/>
            <a:ext cx="11491274" cy="5909310"/>
          </a:xfrm>
          <a:prstGeom prst="rect">
            <a:avLst/>
          </a:prstGeom>
          <a:noFill/>
        </p:spPr>
        <p:txBody>
          <a:bodyPr wrap="square">
            <a:spAutoFit/>
          </a:bodyPr>
          <a:lstStyle/>
          <a:p>
            <a:r>
              <a:rPr lang="en-IN" dirty="0" err="1"/>
              <a:t>customer.setCards</a:t>
            </a:r>
            <a:r>
              <a:rPr lang="en-IN" dirty="0"/>
              <a:t>(cards);</a:t>
            </a:r>
          </a:p>
          <a:p>
            <a:r>
              <a:rPr lang="en-IN" dirty="0"/>
              <a:t>		</a:t>
            </a:r>
            <a:r>
              <a:rPr lang="en-IN" dirty="0" err="1"/>
              <a:t>customerRepository.save</a:t>
            </a:r>
            <a:r>
              <a:rPr lang="en-IN" dirty="0"/>
              <a:t>(customer);</a:t>
            </a:r>
          </a:p>
          <a:p>
            <a:r>
              <a:rPr lang="en-IN" dirty="0"/>
              <a:t>		return </a:t>
            </a:r>
            <a:r>
              <a:rPr lang="en-IN" dirty="0" err="1"/>
              <a:t>customer.getCustomerId</a:t>
            </a:r>
            <a:r>
              <a:rPr lang="en-IN" dirty="0"/>
              <a:t>();</a:t>
            </a:r>
          </a:p>
          <a:p>
            <a:r>
              <a:rPr lang="en-IN" dirty="0"/>
              <a:t>		</a:t>
            </a:r>
          </a:p>
          <a:p>
            <a:r>
              <a:rPr lang="en-IN" dirty="0"/>
              <a:t>	}</a:t>
            </a:r>
          </a:p>
          <a:p>
            <a:r>
              <a:rPr lang="en-IN" dirty="0"/>
              <a:t>	</a:t>
            </a:r>
          </a:p>
          <a:p>
            <a:r>
              <a:rPr lang="en-IN" dirty="0"/>
              <a:t>	@Override</a:t>
            </a:r>
          </a:p>
          <a:p>
            <a:r>
              <a:rPr lang="en-IN" dirty="0"/>
              <a:t>	public void </a:t>
            </a:r>
            <a:r>
              <a:rPr lang="en-IN" dirty="0" err="1"/>
              <a:t>issueCardToExistingCustomer</a:t>
            </a:r>
            <a:r>
              <a:rPr lang="en-IN" dirty="0"/>
              <a:t>(Integer </a:t>
            </a:r>
            <a:r>
              <a:rPr lang="en-IN" dirty="0" err="1"/>
              <a:t>customerId</a:t>
            </a:r>
            <a:r>
              <a:rPr lang="en-IN" dirty="0"/>
              <a:t>, </a:t>
            </a:r>
            <a:r>
              <a:rPr lang="en-IN" dirty="0" err="1"/>
              <a:t>CardDTO</a:t>
            </a:r>
            <a:r>
              <a:rPr lang="en-IN" dirty="0"/>
              <a:t> </a:t>
            </a:r>
            <a:r>
              <a:rPr lang="en-IN" dirty="0" err="1"/>
              <a:t>cardDTO</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(()-&gt;new </a:t>
            </a:r>
            <a:r>
              <a:rPr lang="en-IN" dirty="0" err="1"/>
              <a:t>hndBankException</a:t>
            </a:r>
            <a:r>
              <a:rPr lang="en-IN" dirty="0"/>
              <a:t>("</a:t>
            </a:r>
            <a:r>
              <a:rPr lang="en-IN" dirty="0" err="1"/>
              <a:t>Service.CUSTOMER_NOT_FOUND</a:t>
            </a:r>
            <a:r>
              <a:rPr lang="en-IN" dirty="0"/>
              <a:t>"));</a:t>
            </a:r>
          </a:p>
          <a:p>
            <a:r>
              <a:rPr lang="en-IN" dirty="0"/>
              <a:t>		Card </a:t>
            </a:r>
            <a:r>
              <a:rPr lang="en-IN" dirty="0" err="1"/>
              <a:t>card</a:t>
            </a:r>
            <a:r>
              <a:rPr lang="en-IN" dirty="0"/>
              <a:t> = new Card();</a:t>
            </a:r>
          </a:p>
          <a:p>
            <a:r>
              <a:rPr lang="en-IN" dirty="0"/>
              <a:t>		</a:t>
            </a:r>
            <a:r>
              <a:rPr lang="en-IN" dirty="0" err="1"/>
              <a:t>card.setCardId</a:t>
            </a:r>
            <a:r>
              <a:rPr lang="en-IN" dirty="0"/>
              <a:t>(</a:t>
            </a:r>
            <a:r>
              <a:rPr lang="en-IN" dirty="0" err="1"/>
              <a:t>cardDTO.getCardId</a:t>
            </a:r>
            <a:r>
              <a:rPr lang="en-IN" dirty="0"/>
              <a:t>());</a:t>
            </a:r>
          </a:p>
          <a:p>
            <a:r>
              <a:rPr lang="en-IN" dirty="0"/>
              <a:t>		</a:t>
            </a:r>
            <a:r>
              <a:rPr lang="en-IN" dirty="0" err="1"/>
              <a:t>card.setCardNumber</a:t>
            </a:r>
            <a:r>
              <a:rPr lang="en-IN" dirty="0"/>
              <a:t>(</a:t>
            </a:r>
            <a:r>
              <a:rPr lang="en-IN" dirty="0" err="1"/>
              <a:t>cardDTO.getCardNumber</a:t>
            </a:r>
            <a:r>
              <a:rPr lang="en-IN" dirty="0"/>
              <a:t>());</a:t>
            </a:r>
          </a:p>
          <a:p>
            <a:r>
              <a:rPr lang="en-IN" dirty="0"/>
              <a:t>		</a:t>
            </a:r>
            <a:r>
              <a:rPr lang="en-IN" dirty="0" err="1"/>
              <a:t>card.setExpiryDate</a:t>
            </a:r>
            <a:r>
              <a:rPr lang="en-IN" dirty="0"/>
              <a:t>(</a:t>
            </a:r>
            <a:r>
              <a:rPr lang="en-IN" dirty="0" err="1"/>
              <a:t>cardDTO.getExpiryDate</a:t>
            </a:r>
            <a:r>
              <a:rPr lang="en-IN" dirty="0"/>
              <a:t>());</a:t>
            </a:r>
          </a:p>
          <a:p>
            <a:r>
              <a:rPr lang="en-IN" dirty="0"/>
              <a:t>		List&lt;Card&gt; c = </a:t>
            </a:r>
            <a:r>
              <a:rPr lang="en-IN" dirty="0" err="1"/>
              <a:t>customer.getCards</a:t>
            </a:r>
            <a:r>
              <a:rPr lang="en-IN" dirty="0"/>
              <a:t>();</a:t>
            </a:r>
          </a:p>
          <a:p>
            <a:r>
              <a:rPr lang="en-IN" dirty="0"/>
              <a:t>		</a:t>
            </a:r>
            <a:r>
              <a:rPr lang="en-IN" dirty="0" err="1"/>
              <a:t>c.add</a:t>
            </a:r>
            <a:r>
              <a:rPr lang="en-IN" dirty="0"/>
              <a:t>(card);</a:t>
            </a:r>
          </a:p>
          <a:p>
            <a:r>
              <a:rPr lang="en-IN" dirty="0"/>
              <a:t>		</a:t>
            </a:r>
            <a:r>
              <a:rPr lang="en-IN" dirty="0" err="1"/>
              <a:t>customer.setCards</a:t>
            </a:r>
            <a:r>
              <a:rPr lang="en-IN" dirty="0"/>
              <a:t>(c);</a:t>
            </a:r>
          </a:p>
          <a:p>
            <a:r>
              <a:rPr lang="en-IN" dirty="0"/>
              <a:t>		</a:t>
            </a:r>
          </a:p>
          <a:p>
            <a:r>
              <a:rPr lang="en-IN" dirty="0"/>
              <a:t>	}</a:t>
            </a:r>
          </a:p>
          <a:p>
            <a:r>
              <a:rPr lang="en-IN" dirty="0"/>
              <a:t>}</a:t>
            </a:r>
          </a:p>
        </p:txBody>
      </p:sp>
    </p:spTree>
    <p:extLst>
      <p:ext uri="{BB962C8B-B14F-4D97-AF65-F5344CB8AC3E}">
        <p14:creationId xmlns:p14="http://schemas.microsoft.com/office/powerpoint/2010/main" val="2789336374"/>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FE16A2F-A399-46BD-3318-6DC5615AF9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D5ED73-31E1-70CB-9AFF-E9AE803F7317}"/>
              </a:ext>
            </a:extLst>
          </p:cNvPr>
          <p:cNvSpPr>
            <a:spLocks noGrp="1"/>
          </p:cNvSpPr>
          <p:nvPr>
            <p:ph type="sldNum" sz="quarter" idx="12"/>
          </p:nvPr>
        </p:nvSpPr>
        <p:spPr/>
        <p:txBody>
          <a:bodyPr/>
          <a:lstStyle/>
          <a:p>
            <a:fld id="{4A777409-9C5A-4B07-8E32-19F22F7D558C}" type="slidenum">
              <a:rPr lang="en-IN" smtClean="0"/>
              <a:t>451</a:t>
            </a:fld>
            <a:endParaRPr lang="en-IN" dirty="0"/>
          </a:p>
        </p:txBody>
      </p:sp>
      <p:sp>
        <p:nvSpPr>
          <p:cNvPr id="5" name="TextBox 4">
            <a:extLst>
              <a:ext uri="{FF2B5EF4-FFF2-40B4-BE49-F238E27FC236}">
                <a16:creationId xmlns:a16="http://schemas.microsoft.com/office/drawing/2014/main" id="{513A0B23-38EB-58E5-BDBD-558C0EAB35C8}"/>
              </a:ext>
            </a:extLst>
          </p:cNvPr>
          <p:cNvSpPr txBox="1"/>
          <p:nvPr/>
        </p:nvSpPr>
        <p:spPr>
          <a:xfrm>
            <a:off x="989028" y="562954"/>
            <a:ext cx="9964917" cy="400110"/>
          </a:xfrm>
          <a:prstGeom prst="rect">
            <a:avLst/>
          </a:prstGeom>
          <a:noFill/>
        </p:spPr>
        <p:txBody>
          <a:bodyPr wrap="square">
            <a:spAutoFit/>
          </a:bodyPr>
          <a:lstStyle/>
          <a:p>
            <a:r>
              <a:rPr lang="en-US" sz="2000" b="1" dirty="0">
                <a:solidFill>
                  <a:schemeClr val="tx1">
                    <a:lumMod val="65000"/>
                    <a:lumOff val="35000"/>
                  </a:schemeClr>
                </a:solidFill>
              </a:rPr>
              <a:t>Step 24:</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CC9AB0D-B841-5EE3-5265-2166990E2177}"/>
              </a:ext>
            </a:extLst>
          </p:cNvPr>
          <p:cNvSpPr txBox="1"/>
          <p:nvPr/>
        </p:nvSpPr>
        <p:spPr>
          <a:xfrm>
            <a:off x="296943" y="1156843"/>
            <a:ext cx="11250891" cy="369332"/>
          </a:xfrm>
          <a:prstGeom prst="rect">
            <a:avLst/>
          </a:prstGeom>
          <a:noFill/>
        </p:spPr>
        <p:txBody>
          <a:bodyPr wrap="square">
            <a:spAutoFit/>
          </a:bodyPr>
          <a:lstStyle/>
          <a:p>
            <a:r>
              <a:rPr lang="en-IN" dirty="0" err="1"/>
              <a:t>UserInterface.CARD_ADDED</a:t>
            </a:r>
            <a:r>
              <a:rPr lang="en-IN" dirty="0"/>
              <a:t>= New card successfully issued to customer.</a:t>
            </a:r>
          </a:p>
        </p:txBody>
      </p:sp>
      <p:sp>
        <p:nvSpPr>
          <p:cNvPr id="9" name="TextBox 8">
            <a:extLst>
              <a:ext uri="{FF2B5EF4-FFF2-40B4-BE49-F238E27FC236}">
                <a16:creationId xmlns:a16="http://schemas.microsoft.com/office/drawing/2014/main" id="{D6FBB948-4E1E-F761-9897-DD826B570218}"/>
              </a:ext>
            </a:extLst>
          </p:cNvPr>
          <p:cNvSpPr txBox="1"/>
          <p:nvPr/>
        </p:nvSpPr>
        <p:spPr>
          <a:xfrm>
            <a:off x="989029" y="1723823"/>
            <a:ext cx="6099142" cy="400110"/>
          </a:xfrm>
          <a:prstGeom prst="rect">
            <a:avLst/>
          </a:prstGeom>
          <a:noFill/>
        </p:spPr>
        <p:txBody>
          <a:bodyPr wrap="square">
            <a:spAutoFit/>
          </a:bodyPr>
          <a:lstStyle/>
          <a:p>
            <a:r>
              <a:rPr lang="en-US" sz="2000" b="1" dirty="0">
                <a:solidFill>
                  <a:schemeClr val="tx1">
                    <a:lumMod val="65000"/>
                    <a:lumOff val="35000"/>
                  </a:schemeClr>
                </a:solidFill>
              </a:rPr>
              <a:t>Step 25: </a:t>
            </a:r>
            <a:r>
              <a:rPr lang="en-US" sz="2000" dirty="0">
                <a:solidFill>
                  <a:schemeClr val="tx1">
                    <a:lumMod val="65000"/>
                    <a:lumOff val="35000"/>
                  </a:schemeClr>
                </a:solidFill>
              </a:rPr>
              <a:t>Modify the application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3644B8FA-78D9-CF6E-2DBA-C32BE1E3DEB0}"/>
              </a:ext>
            </a:extLst>
          </p:cNvPr>
          <p:cNvSpPr txBox="1"/>
          <p:nvPr/>
        </p:nvSpPr>
        <p:spPr>
          <a:xfrm>
            <a:off x="315011" y="2123933"/>
            <a:ext cx="12097732" cy="4247317"/>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java.util.ArrayList</a:t>
            </a:r>
            <a:r>
              <a:rPr lang="en-IN" dirty="0"/>
              <a:t>;</a:t>
            </a:r>
          </a:p>
          <a:p>
            <a:r>
              <a:rPr lang="en-IN" dirty="0"/>
              <a:t>import </a:t>
            </a:r>
            <a:r>
              <a:rPr lang="en-IN" dirty="0" err="1"/>
              <a:t>java.util.LinkedList</a:t>
            </a:r>
            <a:r>
              <a:rPr lang="en-IN" dirty="0"/>
              <a:t>;</a:t>
            </a:r>
          </a:p>
          <a:p>
            <a:r>
              <a:rPr lang="en-IN" dirty="0"/>
              <a:t>import </a:t>
            </a:r>
            <a:r>
              <a:rPr lang="en-IN" dirty="0" err="1"/>
              <a:t>java.util.List</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com.hnd.dto.CardDTO</a:t>
            </a:r>
            <a:r>
              <a:rPr lang="en-IN" dirty="0"/>
              <a:t>;</a:t>
            </a:r>
          </a:p>
          <a:p>
            <a:r>
              <a:rPr lang="en-IN" dirty="0"/>
              <a:t>import </a:t>
            </a:r>
            <a:r>
              <a:rPr lang="en-IN" dirty="0" err="1"/>
              <a:t>com.hnd.dto.CustomerDTO</a:t>
            </a:r>
            <a:r>
              <a:rPr lang="en-IN" dirty="0"/>
              <a:t>;</a:t>
            </a:r>
          </a:p>
          <a:p>
            <a:r>
              <a:rPr lang="en-IN" dirty="0"/>
              <a:t>import </a:t>
            </a:r>
            <a:r>
              <a:rPr lang="en-IN" dirty="0" err="1"/>
              <a:t>com.hnd.service.CardCustomerService</a:t>
            </a:r>
            <a:r>
              <a:rPr lang="en-IN" dirty="0"/>
              <a:t>;</a:t>
            </a:r>
          </a:p>
        </p:txBody>
      </p:sp>
    </p:spTree>
    <p:extLst>
      <p:ext uri="{BB962C8B-B14F-4D97-AF65-F5344CB8AC3E}">
        <p14:creationId xmlns:p14="http://schemas.microsoft.com/office/powerpoint/2010/main" val="3912620900"/>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7C305B-6DA7-1172-9110-AB45CF94197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ACA6120-FA77-5A74-75B5-0D54C7108BB3}"/>
              </a:ext>
            </a:extLst>
          </p:cNvPr>
          <p:cNvSpPr>
            <a:spLocks noGrp="1"/>
          </p:cNvSpPr>
          <p:nvPr>
            <p:ph type="sldNum" sz="quarter" idx="12"/>
          </p:nvPr>
        </p:nvSpPr>
        <p:spPr/>
        <p:txBody>
          <a:bodyPr/>
          <a:lstStyle/>
          <a:p>
            <a:fld id="{4A777409-9C5A-4B07-8E32-19F22F7D558C}" type="slidenum">
              <a:rPr lang="en-IN" smtClean="0"/>
              <a:t>452</a:t>
            </a:fld>
            <a:endParaRPr lang="en-IN" dirty="0"/>
          </a:p>
        </p:txBody>
      </p:sp>
      <p:sp>
        <p:nvSpPr>
          <p:cNvPr id="5" name="TextBox 4">
            <a:extLst>
              <a:ext uri="{FF2B5EF4-FFF2-40B4-BE49-F238E27FC236}">
                <a16:creationId xmlns:a16="http://schemas.microsoft.com/office/drawing/2014/main" id="{6CB1976A-40E8-34D5-4E2D-22AA9D6EBB71}"/>
              </a:ext>
            </a:extLst>
          </p:cNvPr>
          <p:cNvSpPr txBox="1"/>
          <p:nvPr/>
        </p:nvSpPr>
        <p:spPr>
          <a:xfrm>
            <a:off x="838200" y="518936"/>
            <a:ext cx="10515600" cy="5078313"/>
          </a:xfrm>
          <a:prstGeom prst="rect">
            <a:avLst/>
          </a:prstGeom>
          <a:noFill/>
        </p:spPr>
        <p:txBody>
          <a:bodyPr wrap="square">
            <a:spAutoFit/>
          </a:bodyPr>
          <a:lstStyle/>
          <a:p>
            <a:r>
              <a:rPr lang="en-IN" dirty="0"/>
              <a:t>@SpringBootApplication</a:t>
            </a:r>
          </a:p>
          <a:p>
            <a:r>
              <a:rPr lang="en-IN" dirty="0"/>
              <a:t>public class </a:t>
            </a:r>
            <a:r>
              <a:rPr lang="en-IN" dirty="0" err="1"/>
              <a:t>DemoOneToManyApplication</a:t>
            </a:r>
            <a:r>
              <a:rPr lang="en-IN" dirty="0"/>
              <a:t> implements </a:t>
            </a:r>
            <a:r>
              <a:rPr lang="en-IN" dirty="0" err="1"/>
              <a:t>CommandLineRunner</a:t>
            </a:r>
            <a:r>
              <a:rPr lang="en-IN" dirty="0"/>
              <a:t> {</a:t>
            </a:r>
          </a:p>
          <a:p>
            <a:r>
              <a:rPr lang="en-IN" dirty="0"/>
              <a:t>	</a:t>
            </a:r>
          </a:p>
          <a:p>
            <a:r>
              <a:rPr lang="en-IN" dirty="0"/>
              <a:t>	public static final Log LOGGER = </a:t>
            </a:r>
            <a:r>
              <a:rPr lang="en-IN" dirty="0" err="1"/>
              <a:t>LogFactory.getLog</a:t>
            </a:r>
            <a:r>
              <a:rPr lang="en-IN" dirty="0"/>
              <a:t>(</a:t>
            </a:r>
            <a:r>
              <a:rPr lang="en-IN" dirty="0" err="1"/>
              <a:t>DemoOneToManyApplication.class</a:t>
            </a:r>
            <a:r>
              <a:rPr lang="en-IN" dirty="0"/>
              <a:t>);</a:t>
            </a:r>
          </a:p>
          <a:p>
            <a:r>
              <a:rPr lang="en-IN" dirty="0"/>
              <a:t>	@Autowired</a:t>
            </a:r>
          </a:p>
          <a:p>
            <a:r>
              <a:rPr lang="en-IN" dirty="0"/>
              <a:t>	</a:t>
            </a:r>
            <a:r>
              <a:rPr lang="en-IN" dirty="0" err="1"/>
              <a:t>CardCustomerService</a:t>
            </a:r>
            <a:r>
              <a:rPr lang="en-IN" dirty="0"/>
              <a:t> </a:t>
            </a:r>
            <a:r>
              <a:rPr lang="en-IN" dirty="0" err="1"/>
              <a:t>cardCustomerService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DemoOneToManyApplication.class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getCustomerWithCardDetails</a:t>
            </a:r>
            <a:r>
              <a:rPr lang="en-IN" dirty="0"/>
              <a:t>();</a:t>
            </a:r>
          </a:p>
          <a:p>
            <a:r>
              <a:rPr lang="en-IN" dirty="0"/>
              <a:t>//		 </a:t>
            </a:r>
            <a:r>
              <a:rPr lang="en-IN" dirty="0" err="1"/>
              <a:t>addCustomer</a:t>
            </a:r>
            <a:r>
              <a:rPr lang="en-IN" dirty="0"/>
              <a:t>();</a:t>
            </a:r>
          </a:p>
          <a:p>
            <a:r>
              <a:rPr lang="en-IN" dirty="0"/>
              <a:t>		 </a:t>
            </a:r>
            <a:r>
              <a:rPr lang="en-IN" dirty="0" err="1"/>
              <a:t>addNewCardToExistingCustomer</a:t>
            </a:r>
            <a:r>
              <a:rPr lang="en-IN" dirty="0"/>
              <a:t>();</a:t>
            </a:r>
          </a:p>
          <a:p>
            <a:r>
              <a:rPr lang="en-IN" dirty="0"/>
              <a:t>	}</a:t>
            </a:r>
          </a:p>
          <a:p>
            <a:r>
              <a:rPr lang="en-IN" dirty="0"/>
              <a:t>	</a:t>
            </a:r>
          </a:p>
        </p:txBody>
      </p:sp>
    </p:spTree>
    <p:extLst>
      <p:ext uri="{BB962C8B-B14F-4D97-AF65-F5344CB8AC3E}">
        <p14:creationId xmlns:p14="http://schemas.microsoft.com/office/powerpoint/2010/main" val="3232694402"/>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BBCE37-B663-1BF2-0DAA-1C3E45EA52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D258BF1-D686-C149-6B26-3F4BFA419B3F}"/>
              </a:ext>
            </a:extLst>
          </p:cNvPr>
          <p:cNvSpPr>
            <a:spLocks noGrp="1"/>
          </p:cNvSpPr>
          <p:nvPr>
            <p:ph type="sldNum" sz="quarter" idx="12"/>
          </p:nvPr>
        </p:nvSpPr>
        <p:spPr/>
        <p:txBody>
          <a:bodyPr/>
          <a:lstStyle/>
          <a:p>
            <a:fld id="{4A777409-9C5A-4B07-8E32-19F22F7D558C}" type="slidenum">
              <a:rPr lang="en-IN" smtClean="0"/>
              <a:t>453</a:t>
            </a:fld>
            <a:endParaRPr lang="en-IN" dirty="0"/>
          </a:p>
        </p:txBody>
      </p:sp>
      <p:sp>
        <p:nvSpPr>
          <p:cNvPr id="5" name="TextBox 4">
            <a:extLst>
              <a:ext uri="{FF2B5EF4-FFF2-40B4-BE49-F238E27FC236}">
                <a16:creationId xmlns:a16="http://schemas.microsoft.com/office/drawing/2014/main" id="{B596339B-6443-83D4-ADE5-60F28E6A77B0}"/>
              </a:ext>
            </a:extLst>
          </p:cNvPr>
          <p:cNvSpPr txBox="1"/>
          <p:nvPr/>
        </p:nvSpPr>
        <p:spPr>
          <a:xfrm>
            <a:off x="95839" y="891614"/>
            <a:ext cx="12000322" cy="4524315"/>
          </a:xfrm>
          <a:prstGeom prst="rect">
            <a:avLst/>
          </a:prstGeom>
          <a:noFill/>
        </p:spPr>
        <p:txBody>
          <a:bodyPr wrap="square">
            <a:spAutoFit/>
          </a:bodyPr>
          <a:lstStyle/>
          <a:p>
            <a:r>
              <a:rPr lang="en-IN" dirty="0"/>
              <a:t>public void </a:t>
            </a:r>
            <a:r>
              <a:rPr lang="en-IN" dirty="0" err="1"/>
              <a:t>getCustomerWithCardDetails</a:t>
            </a:r>
            <a:r>
              <a:rPr lang="en-IN" dirty="0"/>
              <a:t>() {</a:t>
            </a:r>
          </a:p>
          <a:p>
            <a:r>
              <a:rPr lang="en-IN" dirty="0"/>
              <a:t>		try {</a:t>
            </a:r>
          </a:p>
          <a:p>
            <a:r>
              <a:rPr lang="en-IN" dirty="0"/>
              <a:t>			Integer </a:t>
            </a:r>
            <a:r>
              <a:rPr lang="en-IN" dirty="0" err="1"/>
              <a:t>customerId</a:t>
            </a:r>
            <a:r>
              <a:rPr lang="en-IN" dirty="0"/>
              <a:t> = 1001;</a:t>
            </a:r>
          </a:p>
          <a:p>
            <a:r>
              <a:rPr lang="en-IN" dirty="0"/>
              <a:t>			</a:t>
            </a:r>
            <a:r>
              <a:rPr lang="en-IN" dirty="0" err="1"/>
              <a:t>CustomerDTO</a:t>
            </a:r>
            <a:r>
              <a:rPr lang="en-IN" dirty="0"/>
              <a:t> </a:t>
            </a:r>
            <a:r>
              <a:rPr lang="en-IN" dirty="0" err="1"/>
              <a:t>customerDTO</a:t>
            </a:r>
            <a:r>
              <a:rPr lang="en-IN" dirty="0"/>
              <a:t> = </a:t>
            </a:r>
            <a:r>
              <a:rPr lang="en-IN" dirty="0" err="1"/>
              <a:t>cardCustomerService.getCustomerDetails</a:t>
            </a:r>
            <a:r>
              <a:rPr lang="en-IN" dirty="0"/>
              <a:t>(</a:t>
            </a:r>
            <a:r>
              <a:rPr lang="en-IN" dirty="0" err="1"/>
              <a:t>customerId</a:t>
            </a:r>
            <a:r>
              <a:rPr lang="en-IN" dirty="0"/>
              <a:t>);</a:t>
            </a:r>
          </a:p>
          <a:p>
            <a:r>
              <a:rPr lang="en-IN" dirty="0"/>
              <a:t>			LOGGER.info(</a:t>
            </a:r>
            <a:r>
              <a:rPr lang="en-IN" dirty="0" err="1"/>
              <a:t>customerDTO</a:t>
            </a:r>
            <a:r>
              <a:rPr lang="en-IN" dirty="0"/>
              <a:t>);</a:t>
            </a:r>
          </a:p>
          <a:p>
            <a:r>
              <a:rPr lang="en-IN" dirty="0"/>
              <a:t>			if (</a:t>
            </a:r>
            <a:r>
              <a:rPr lang="en-IN" dirty="0" err="1"/>
              <a:t>customerDTO.getCards</a:t>
            </a:r>
            <a:r>
              <a:rPr lang="en-IN" dirty="0"/>
              <a:t>().</a:t>
            </a:r>
            <a:r>
              <a:rPr lang="en-IN" dirty="0" err="1"/>
              <a:t>isEmpty</a:t>
            </a:r>
            <a:r>
              <a:rPr lang="en-IN" dirty="0"/>
              <a:t>()) {</a:t>
            </a:r>
          </a:p>
          <a:p>
            <a:r>
              <a:rPr lang="en-IN" dirty="0"/>
              <a:t>				LOGGER.info(</a:t>
            </a:r>
            <a:r>
              <a:rPr lang="en-IN" dirty="0" err="1"/>
              <a:t>environment.getProperty</a:t>
            </a:r>
            <a:r>
              <a:rPr lang="en-IN" dirty="0"/>
              <a:t>("</a:t>
            </a:r>
            <a:r>
              <a:rPr lang="en-IN" dirty="0" err="1"/>
              <a:t>UserInterface.NO_CARDS</a:t>
            </a:r>
            <a:r>
              <a:rPr lang="en-IN" dirty="0"/>
              <a:t>"));</a:t>
            </a:r>
          </a:p>
          <a:p>
            <a:r>
              <a:rPr lang="en-IN" dirty="0"/>
              <a:t>			}</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a:p>
            <a:r>
              <a:rPr lang="en-IN" dirty="0"/>
              <a:t>	</a:t>
            </a:r>
          </a:p>
        </p:txBody>
      </p:sp>
    </p:spTree>
    <p:extLst>
      <p:ext uri="{BB962C8B-B14F-4D97-AF65-F5344CB8AC3E}">
        <p14:creationId xmlns:p14="http://schemas.microsoft.com/office/powerpoint/2010/main" val="3211957788"/>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849F28-7C0F-06E2-4ECC-4F264D1685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AC9C0E4-92B6-DBD5-EEBB-54413383D953}"/>
              </a:ext>
            </a:extLst>
          </p:cNvPr>
          <p:cNvSpPr>
            <a:spLocks noGrp="1"/>
          </p:cNvSpPr>
          <p:nvPr>
            <p:ph type="sldNum" sz="quarter" idx="12"/>
          </p:nvPr>
        </p:nvSpPr>
        <p:spPr/>
        <p:txBody>
          <a:bodyPr/>
          <a:lstStyle/>
          <a:p>
            <a:fld id="{4A777409-9C5A-4B07-8E32-19F22F7D558C}" type="slidenum">
              <a:rPr lang="en-IN" smtClean="0"/>
              <a:t>454</a:t>
            </a:fld>
            <a:endParaRPr lang="en-IN" dirty="0"/>
          </a:p>
        </p:txBody>
      </p:sp>
      <p:sp>
        <p:nvSpPr>
          <p:cNvPr id="5" name="TextBox 4">
            <a:extLst>
              <a:ext uri="{FF2B5EF4-FFF2-40B4-BE49-F238E27FC236}">
                <a16:creationId xmlns:a16="http://schemas.microsoft.com/office/drawing/2014/main" id="{8A930B6B-FA70-9666-35BF-F6E086DC6445}"/>
              </a:ext>
            </a:extLst>
          </p:cNvPr>
          <p:cNvSpPr txBox="1"/>
          <p:nvPr/>
        </p:nvSpPr>
        <p:spPr>
          <a:xfrm>
            <a:off x="838200" y="537269"/>
            <a:ext cx="11783505" cy="6186309"/>
          </a:xfrm>
          <a:prstGeom prst="rect">
            <a:avLst/>
          </a:prstGeom>
          <a:noFill/>
        </p:spPr>
        <p:txBody>
          <a:bodyPr wrap="square">
            <a:spAutoFit/>
          </a:bodyPr>
          <a:lstStyle/>
          <a:p>
            <a:r>
              <a:rPr lang="en-IN" dirty="0"/>
              <a:t>public void </a:t>
            </a:r>
            <a:r>
              <a:rPr lang="en-IN" dirty="0" err="1"/>
              <a:t>addCustomer</a:t>
            </a:r>
            <a:r>
              <a:rPr lang="en-IN" dirty="0"/>
              <a:t>() {</a:t>
            </a:r>
          </a:p>
          <a:p>
            <a:r>
              <a:rPr lang="en-IN" dirty="0"/>
              <a:t>		try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customerDTO.setName</a:t>
            </a:r>
            <a:r>
              <a:rPr lang="en-IN" dirty="0"/>
              <a:t>("Tom </a:t>
            </a:r>
            <a:r>
              <a:rPr lang="en-IN" dirty="0" err="1"/>
              <a:t>Rosley</a:t>
            </a:r>
            <a:r>
              <a:rPr lang="en-IN" dirty="0"/>
              <a:t>");</a:t>
            </a:r>
          </a:p>
          <a:p>
            <a:r>
              <a:rPr lang="en-IN" dirty="0"/>
              <a:t>			</a:t>
            </a:r>
            <a:r>
              <a:rPr lang="en-IN" dirty="0" err="1"/>
              <a:t>customerDTO.setEmailId</a:t>
            </a:r>
            <a:r>
              <a:rPr lang="en-IN" dirty="0"/>
              <a:t>("Tom@hnd.com");</a:t>
            </a:r>
          </a:p>
          <a:p>
            <a:r>
              <a:rPr lang="en-IN" dirty="0"/>
              <a:t>			</a:t>
            </a:r>
            <a:r>
              <a:rPr lang="en-IN" dirty="0" err="1"/>
              <a:t>customerDTO.setDateOfBirth</a:t>
            </a:r>
            <a:r>
              <a:rPr lang="en-IN" dirty="0"/>
              <a:t>(</a:t>
            </a:r>
            <a:r>
              <a:rPr lang="en-IN" dirty="0" err="1"/>
              <a:t>LocalDate.of</a:t>
            </a:r>
            <a:r>
              <a:rPr lang="en-IN" dirty="0"/>
              <a:t>(1992, 1, 10));</a:t>
            </a:r>
          </a:p>
          <a:p>
            <a:r>
              <a:rPr lang="en-IN" dirty="0"/>
              <a:t>			</a:t>
            </a:r>
            <a:r>
              <a:rPr lang="en-IN" dirty="0" err="1"/>
              <a:t>CardDTO</a:t>
            </a:r>
            <a:r>
              <a:rPr lang="en-IN" dirty="0"/>
              <a:t> </a:t>
            </a:r>
            <a:r>
              <a:rPr lang="en-IN" dirty="0" err="1"/>
              <a:t>cardDTO</a:t>
            </a:r>
            <a:r>
              <a:rPr lang="en-IN" dirty="0"/>
              <a:t> = new </a:t>
            </a:r>
            <a:r>
              <a:rPr lang="en-IN" dirty="0" err="1"/>
              <a:t>CardDTO</a:t>
            </a:r>
            <a:r>
              <a:rPr lang="en-IN" dirty="0"/>
              <a:t>();</a:t>
            </a:r>
          </a:p>
          <a:p>
            <a:r>
              <a:rPr lang="en-IN" dirty="0"/>
              <a:t>			</a:t>
            </a:r>
            <a:r>
              <a:rPr lang="en-IN" dirty="0" err="1"/>
              <a:t>cardDTO.setCardId</a:t>
            </a:r>
            <a:r>
              <a:rPr lang="en-IN" dirty="0"/>
              <a:t>(12352);</a:t>
            </a:r>
          </a:p>
          <a:p>
            <a:r>
              <a:rPr lang="en-IN" dirty="0"/>
              <a:t>			</a:t>
            </a:r>
            <a:r>
              <a:rPr lang="en-IN" dirty="0" err="1"/>
              <a:t>cardDTO.setCardNumber</a:t>
            </a:r>
            <a:r>
              <a:rPr lang="en-IN" dirty="0"/>
              <a:t>("6642160005012199");</a:t>
            </a:r>
          </a:p>
          <a:p>
            <a:r>
              <a:rPr lang="en-IN" dirty="0"/>
              <a:t>			</a:t>
            </a:r>
            <a:r>
              <a:rPr lang="en-IN" dirty="0" err="1"/>
              <a:t>cardDTO.setExpiryDate</a:t>
            </a:r>
            <a:r>
              <a:rPr lang="en-IN" dirty="0"/>
              <a:t>(</a:t>
            </a:r>
            <a:r>
              <a:rPr lang="en-IN" dirty="0" err="1"/>
              <a:t>LocalDate.of</a:t>
            </a:r>
            <a:r>
              <a:rPr lang="en-IN" dirty="0"/>
              <a:t>(2024, 02, 27));</a:t>
            </a:r>
          </a:p>
          <a:p>
            <a:r>
              <a:rPr lang="en-IN" dirty="0"/>
              <a:t>			</a:t>
            </a:r>
            <a:r>
              <a:rPr lang="en-IN" dirty="0" err="1"/>
              <a:t>CardDTO</a:t>
            </a:r>
            <a:r>
              <a:rPr lang="en-IN" dirty="0"/>
              <a:t> cardDTO2 = new </a:t>
            </a:r>
            <a:r>
              <a:rPr lang="en-IN" dirty="0" err="1"/>
              <a:t>CardDTO</a:t>
            </a:r>
            <a:r>
              <a:rPr lang="en-IN" dirty="0"/>
              <a:t>();</a:t>
            </a:r>
          </a:p>
          <a:p>
            <a:r>
              <a:rPr lang="en-IN" dirty="0"/>
              <a:t>			cardDTO2.setCardId(12353);</a:t>
            </a:r>
          </a:p>
          <a:p>
            <a:r>
              <a:rPr lang="en-IN" dirty="0"/>
              <a:t>			cardDTO2.setCardNumber("6642160005012200");</a:t>
            </a:r>
          </a:p>
          <a:p>
            <a:r>
              <a:rPr lang="en-IN" dirty="0"/>
              <a:t>			cardDTO2.setExpiryDate(</a:t>
            </a:r>
            <a:r>
              <a:rPr lang="en-IN" dirty="0" err="1"/>
              <a:t>LocalDate.of</a:t>
            </a:r>
            <a:r>
              <a:rPr lang="en-IN" dirty="0"/>
              <a:t>(2022, 10, 15));</a:t>
            </a:r>
          </a:p>
          <a:p>
            <a:r>
              <a:rPr lang="en-IN" dirty="0"/>
              <a:t>			List&lt;</a:t>
            </a:r>
            <a:r>
              <a:rPr lang="en-IN" dirty="0" err="1"/>
              <a:t>CardDTO</a:t>
            </a:r>
            <a:r>
              <a:rPr lang="en-IN" dirty="0"/>
              <a:t>&gt; </a:t>
            </a:r>
            <a:r>
              <a:rPr lang="en-IN" dirty="0" err="1"/>
              <a:t>cardDTOs</a:t>
            </a:r>
            <a:r>
              <a:rPr lang="en-IN" dirty="0"/>
              <a:t> = new LinkedList&lt;&gt;();</a:t>
            </a:r>
          </a:p>
          <a:p>
            <a:r>
              <a:rPr lang="en-IN" dirty="0"/>
              <a:t>			</a:t>
            </a:r>
            <a:r>
              <a:rPr lang="en-IN" dirty="0" err="1"/>
              <a:t>cardDTOs.add</a:t>
            </a:r>
            <a:r>
              <a:rPr lang="en-IN" dirty="0"/>
              <a:t>(</a:t>
            </a:r>
            <a:r>
              <a:rPr lang="en-IN" dirty="0" err="1"/>
              <a:t>cardDTO</a:t>
            </a:r>
            <a:r>
              <a:rPr lang="en-IN" dirty="0"/>
              <a:t>);</a:t>
            </a:r>
          </a:p>
          <a:p>
            <a:r>
              <a:rPr lang="en-IN" dirty="0"/>
              <a:t>			</a:t>
            </a:r>
            <a:r>
              <a:rPr lang="en-IN" dirty="0" err="1"/>
              <a:t>cardDTOs.add</a:t>
            </a:r>
            <a:r>
              <a:rPr lang="en-IN" dirty="0"/>
              <a:t>(cardDTO2);</a:t>
            </a:r>
          </a:p>
          <a:p>
            <a:r>
              <a:rPr lang="en-IN" dirty="0"/>
              <a:t>			</a:t>
            </a:r>
            <a:r>
              <a:rPr lang="en-IN" dirty="0" err="1"/>
              <a:t>customerDTO.setCards</a:t>
            </a:r>
            <a:r>
              <a:rPr lang="en-IN" dirty="0"/>
              <a:t>(</a:t>
            </a:r>
            <a:r>
              <a:rPr lang="en-IN" dirty="0" err="1"/>
              <a:t>cardDTOs</a:t>
            </a:r>
            <a:r>
              <a:rPr lang="en-IN" dirty="0"/>
              <a:t>);</a:t>
            </a:r>
          </a:p>
          <a:p>
            <a:r>
              <a:rPr lang="en-IN" dirty="0"/>
              <a:t>			</a:t>
            </a:r>
            <a:r>
              <a:rPr lang="en-IN" dirty="0" err="1"/>
              <a:t>cardCustomerService.addCustomer</a:t>
            </a:r>
            <a:r>
              <a:rPr lang="en-IN" dirty="0"/>
              <a:t>(</a:t>
            </a:r>
            <a:r>
              <a:rPr lang="en-IN" dirty="0" err="1"/>
              <a:t>customerDTO</a:t>
            </a:r>
            <a:r>
              <a:rPr lang="en-IN" dirty="0"/>
              <a:t>);</a:t>
            </a:r>
          </a:p>
          <a:p>
            <a:r>
              <a:rPr lang="en-IN" dirty="0"/>
              <a:t>			LOGGER.info("\n" + </a:t>
            </a:r>
            <a:r>
              <a:rPr lang="en-IN" dirty="0" err="1"/>
              <a:t>environment.getProperty</a:t>
            </a:r>
            <a:r>
              <a:rPr lang="en-IN" dirty="0"/>
              <a:t>("</a:t>
            </a:r>
            <a:r>
              <a:rPr lang="en-IN" dirty="0" err="1"/>
              <a:t>UserInterface.CARD_AND_CUSTOMER_ADDED</a:t>
            </a:r>
            <a:r>
              <a:rPr lang="en-IN" dirty="0"/>
              <a:t>"));</a:t>
            </a:r>
          </a:p>
          <a:p>
            <a:r>
              <a:rPr lang="en-IN" dirty="0"/>
              <a:t>		}</a:t>
            </a:r>
          </a:p>
        </p:txBody>
      </p:sp>
    </p:spTree>
    <p:extLst>
      <p:ext uri="{BB962C8B-B14F-4D97-AF65-F5344CB8AC3E}">
        <p14:creationId xmlns:p14="http://schemas.microsoft.com/office/powerpoint/2010/main" val="90570830"/>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E3B0E3-31FF-CCCE-B24A-00AA87B5BA8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29428A-593B-B862-7305-1E7B027626E4}"/>
              </a:ext>
            </a:extLst>
          </p:cNvPr>
          <p:cNvSpPr>
            <a:spLocks noGrp="1"/>
          </p:cNvSpPr>
          <p:nvPr>
            <p:ph type="sldNum" sz="quarter" idx="12"/>
          </p:nvPr>
        </p:nvSpPr>
        <p:spPr/>
        <p:txBody>
          <a:bodyPr/>
          <a:lstStyle/>
          <a:p>
            <a:fld id="{4A777409-9C5A-4B07-8E32-19F22F7D558C}" type="slidenum">
              <a:rPr lang="en-IN" smtClean="0"/>
              <a:t>455</a:t>
            </a:fld>
            <a:endParaRPr lang="en-IN" dirty="0"/>
          </a:p>
        </p:txBody>
      </p:sp>
      <p:sp>
        <p:nvSpPr>
          <p:cNvPr id="5" name="TextBox 4">
            <a:extLst>
              <a:ext uri="{FF2B5EF4-FFF2-40B4-BE49-F238E27FC236}">
                <a16:creationId xmlns:a16="http://schemas.microsoft.com/office/drawing/2014/main" id="{D6E698A7-C453-7D2F-D95A-CA3B84C2EB1E}"/>
              </a:ext>
            </a:extLst>
          </p:cNvPr>
          <p:cNvSpPr txBox="1"/>
          <p:nvPr/>
        </p:nvSpPr>
        <p:spPr>
          <a:xfrm>
            <a:off x="190107" y="795055"/>
            <a:ext cx="11811785" cy="6186309"/>
          </a:xfrm>
          <a:prstGeom prst="rect">
            <a:avLst/>
          </a:prstGeom>
          <a:noFill/>
        </p:spPr>
        <p:txBody>
          <a:bodyPr wrap="square">
            <a:spAutoFit/>
          </a:bodyPr>
          <a:lstStyle/>
          <a:p>
            <a:r>
              <a:rPr lang="en-IN" dirty="0"/>
              <a:t>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addNewCardToExistingCustomer</a:t>
            </a:r>
            <a:r>
              <a:rPr lang="en-IN" dirty="0"/>
              <a:t>() throws Exception {</a:t>
            </a:r>
          </a:p>
          <a:p>
            <a:r>
              <a:rPr lang="en-IN" dirty="0"/>
              <a:t>		Integer </a:t>
            </a:r>
            <a:r>
              <a:rPr lang="en-IN" dirty="0" err="1"/>
              <a:t>customerId</a:t>
            </a:r>
            <a:r>
              <a:rPr lang="en-IN" dirty="0"/>
              <a:t> = 1006;</a:t>
            </a:r>
          </a:p>
          <a:p>
            <a:r>
              <a:rPr lang="en-IN" dirty="0"/>
              <a:t>		</a:t>
            </a:r>
            <a:r>
              <a:rPr lang="en-IN" dirty="0" err="1"/>
              <a:t>CardDTO</a:t>
            </a:r>
            <a:r>
              <a:rPr lang="en-IN" dirty="0"/>
              <a:t> </a:t>
            </a:r>
            <a:r>
              <a:rPr lang="en-IN" dirty="0" err="1"/>
              <a:t>cardDTO</a:t>
            </a:r>
            <a:r>
              <a:rPr lang="en-IN" dirty="0"/>
              <a:t> = new </a:t>
            </a:r>
            <a:r>
              <a:rPr lang="en-IN" dirty="0" err="1"/>
              <a:t>CardDTO</a:t>
            </a:r>
            <a:r>
              <a:rPr lang="en-IN" dirty="0"/>
              <a:t>();</a:t>
            </a:r>
          </a:p>
          <a:p>
            <a:r>
              <a:rPr lang="en-IN" dirty="0"/>
              <a:t>		</a:t>
            </a:r>
            <a:r>
              <a:rPr lang="en-IN" dirty="0" err="1"/>
              <a:t>cardDTO.setCardId</a:t>
            </a:r>
            <a:r>
              <a:rPr lang="en-IN" dirty="0"/>
              <a:t>(12354);</a:t>
            </a:r>
          </a:p>
          <a:p>
            <a:r>
              <a:rPr lang="en-IN" dirty="0"/>
              <a:t>		</a:t>
            </a:r>
            <a:r>
              <a:rPr lang="en-IN" dirty="0" err="1"/>
              <a:t>cardDTO.setCardNumber</a:t>
            </a:r>
            <a:r>
              <a:rPr lang="en-IN" dirty="0"/>
              <a:t>("6642160055012200");</a:t>
            </a:r>
          </a:p>
          <a:p>
            <a:r>
              <a:rPr lang="en-IN" dirty="0"/>
              <a:t>		</a:t>
            </a:r>
            <a:r>
              <a:rPr lang="en-IN" dirty="0" err="1"/>
              <a:t>cardDTO.setExpiryDate</a:t>
            </a:r>
            <a:r>
              <a:rPr lang="en-IN" dirty="0"/>
              <a:t>(</a:t>
            </a:r>
            <a:r>
              <a:rPr lang="en-IN" dirty="0" err="1"/>
              <a:t>LocalDate.of</a:t>
            </a:r>
            <a:r>
              <a:rPr lang="en-IN" dirty="0"/>
              <a:t>(2030, 03, 07));</a:t>
            </a:r>
          </a:p>
          <a:p>
            <a:r>
              <a:rPr lang="en-IN" dirty="0"/>
              <a:t>		try {</a:t>
            </a:r>
          </a:p>
          <a:p>
            <a:r>
              <a:rPr lang="en-IN" dirty="0"/>
              <a:t>			</a:t>
            </a:r>
            <a:r>
              <a:rPr lang="en-IN" dirty="0" err="1"/>
              <a:t>cardCustomerService.issueCardToExistingCustomer</a:t>
            </a:r>
            <a:r>
              <a:rPr lang="en-IN" dirty="0"/>
              <a:t>(</a:t>
            </a:r>
            <a:r>
              <a:rPr lang="en-IN" dirty="0" err="1"/>
              <a:t>customerId</a:t>
            </a:r>
            <a:r>
              <a:rPr lang="en-IN" dirty="0"/>
              <a:t>, </a:t>
            </a:r>
            <a:r>
              <a:rPr lang="en-IN" dirty="0" err="1"/>
              <a:t>cardDTO</a:t>
            </a:r>
            <a:r>
              <a:rPr lang="en-IN" dirty="0"/>
              <a:t>);</a:t>
            </a:r>
          </a:p>
          <a:p>
            <a:r>
              <a:rPr lang="en-IN" dirty="0"/>
              <a:t>			LOGGER.info("\n" + </a:t>
            </a:r>
            <a:r>
              <a:rPr lang="en-IN" dirty="0" err="1"/>
              <a:t>environment.getProperty</a:t>
            </a:r>
            <a:r>
              <a:rPr lang="en-IN" dirty="0"/>
              <a:t>("</a:t>
            </a:r>
            <a:r>
              <a:rPr lang="en-IN" dirty="0" err="1"/>
              <a:t>UserInterface.CARD_ADDED</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Tree>
    <p:extLst>
      <p:ext uri="{BB962C8B-B14F-4D97-AF65-F5344CB8AC3E}">
        <p14:creationId xmlns:p14="http://schemas.microsoft.com/office/powerpoint/2010/main" val="496962476"/>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4412EA-E391-A141-E3C0-345E6A6407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021BE3-64E8-C490-7C10-69CFF6A5E26C}"/>
              </a:ext>
            </a:extLst>
          </p:cNvPr>
          <p:cNvSpPr>
            <a:spLocks noGrp="1"/>
          </p:cNvSpPr>
          <p:nvPr>
            <p:ph type="sldNum" sz="quarter" idx="12"/>
          </p:nvPr>
        </p:nvSpPr>
        <p:spPr/>
        <p:txBody>
          <a:bodyPr/>
          <a:lstStyle/>
          <a:p>
            <a:fld id="{4A777409-9C5A-4B07-8E32-19F22F7D558C}" type="slidenum">
              <a:rPr lang="en-IN" smtClean="0"/>
              <a:t>456</a:t>
            </a:fld>
            <a:endParaRPr lang="en-IN" dirty="0"/>
          </a:p>
        </p:txBody>
      </p:sp>
      <p:sp>
        <p:nvSpPr>
          <p:cNvPr id="5" name="TextBox 4">
            <a:extLst>
              <a:ext uri="{FF2B5EF4-FFF2-40B4-BE49-F238E27FC236}">
                <a16:creationId xmlns:a16="http://schemas.microsoft.com/office/drawing/2014/main" id="{F1D7442A-8300-E66C-7AFD-9DDCB5FBC219}"/>
              </a:ext>
            </a:extLst>
          </p:cNvPr>
          <p:cNvSpPr txBox="1"/>
          <p:nvPr/>
        </p:nvSpPr>
        <p:spPr>
          <a:xfrm>
            <a:off x="989028" y="537575"/>
            <a:ext cx="9983771" cy="707886"/>
          </a:xfrm>
          <a:prstGeom prst="rect">
            <a:avLst/>
          </a:prstGeom>
          <a:noFill/>
        </p:spPr>
        <p:txBody>
          <a:bodyPr wrap="square">
            <a:spAutoFit/>
          </a:bodyPr>
          <a:lstStyle/>
          <a:p>
            <a:r>
              <a:rPr lang="en-US" sz="2000" b="1" dirty="0">
                <a:solidFill>
                  <a:schemeClr val="tx1">
                    <a:lumMod val="65000"/>
                    <a:lumOff val="35000"/>
                  </a:schemeClr>
                </a:solidFill>
                <a:effectLst/>
              </a:rPr>
              <a:t>Step 26: </a:t>
            </a:r>
            <a:r>
              <a:rPr lang="en-US" sz="2000" dirty="0">
                <a:solidFill>
                  <a:schemeClr val="tx1">
                    <a:lumMod val="65000"/>
                    <a:lumOff val="35000"/>
                  </a:schemeClr>
                </a:solidFill>
                <a:effectLst/>
              </a:rPr>
              <a:t>Execute the application</a:t>
            </a:r>
          </a:p>
          <a:p>
            <a:r>
              <a:rPr lang="en-US" sz="2000" dirty="0">
                <a:solidFill>
                  <a:schemeClr val="tx1">
                    <a:lumMod val="65000"/>
                    <a:lumOff val="35000"/>
                  </a:schemeClr>
                </a:solidFill>
                <a:effectLst/>
              </a:rPr>
              <a:t>After executing your application, you should get the following output:</a:t>
            </a:r>
          </a:p>
        </p:txBody>
      </p:sp>
      <p:pic>
        <p:nvPicPr>
          <p:cNvPr id="7" name="Picture 6">
            <a:extLst>
              <a:ext uri="{FF2B5EF4-FFF2-40B4-BE49-F238E27FC236}">
                <a16:creationId xmlns:a16="http://schemas.microsoft.com/office/drawing/2014/main" id="{8572E9C9-9009-C2E3-F870-BA6B9856B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986" y="1482585"/>
            <a:ext cx="8449854" cy="1762371"/>
          </a:xfrm>
          <a:prstGeom prst="rect">
            <a:avLst/>
          </a:prstGeom>
        </p:spPr>
      </p:pic>
      <p:sp>
        <p:nvSpPr>
          <p:cNvPr id="9" name="TextBox 8">
            <a:extLst>
              <a:ext uri="{FF2B5EF4-FFF2-40B4-BE49-F238E27FC236}">
                <a16:creationId xmlns:a16="http://schemas.microsoft.com/office/drawing/2014/main" id="{D2C6A880-DB8D-4B5F-B372-96ADD07B9C19}"/>
              </a:ext>
            </a:extLst>
          </p:cNvPr>
          <p:cNvSpPr txBox="1"/>
          <p:nvPr/>
        </p:nvSpPr>
        <p:spPr>
          <a:xfrm>
            <a:off x="65988" y="3477740"/>
            <a:ext cx="12009748" cy="400110"/>
          </a:xfrm>
          <a:prstGeom prst="rect">
            <a:avLst/>
          </a:prstGeom>
          <a:noFill/>
        </p:spPr>
        <p:txBody>
          <a:bodyPr wrap="square">
            <a:spAutoFit/>
          </a:bodyPr>
          <a:lstStyle/>
          <a:p>
            <a:r>
              <a:rPr lang="en-US" sz="2000" b="1" dirty="0">
                <a:solidFill>
                  <a:schemeClr val="tx1">
                    <a:lumMod val="65000"/>
                    <a:lumOff val="35000"/>
                  </a:schemeClr>
                </a:solidFill>
              </a:rPr>
              <a:t>Step 27: </a:t>
            </a:r>
            <a:r>
              <a:rPr lang="en-US" sz="2000" dirty="0">
                <a:solidFill>
                  <a:schemeClr val="tx1">
                    <a:lumMod val="65000"/>
                    <a:lumOff val="35000"/>
                  </a:schemeClr>
                </a:solidFill>
              </a:rPr>
              <a:t>Add the </a:t>
            </a:r>
            <a:r>
              <a:rPr lang="en-US" sz="2000" dirty="0" err="1">
                <a:solidFill>
                  <a:schemeClr val="tx1">
                    <a:lumMod val="65000"/>
                    <a:lumOff val="35000"/>
                  </a:schemeClr>
                </a:solidFill>
              </a:rPr>
              <a:t>deleteCardOfExistingCustomer</a:t>
            </a:r>
            <a:r>
              <a:rPr lang="en-US" sz="2000" dirty="0">
                <a:solidFill>
                  <a:schemeClr val="tx1">
                    <a:lumMod val="65000"/>
                    <a:lumOff val="35000"/>
                  </a:schemeClr>
                </a:solidFill>
              </a:rPr>
              <a:t>() method to </a:t>
            </a:r>
            <a:r>
              <a:rPr lang="en-US" sz="2000" dirty="0" err="1">
                <a:solidFill>
                  <a:schemeClr val="tx1">
                    <a:lumMod val="65000"/>
                    <a:lumOff val="35000"/>
                  </a:schemeClr>
                </a:solidFill>
              </a:rPr>
              <a:t>CardCustomerService</a:t>
            </a:r>
            <a:r>
              <a:rPr lang="en-US" sz="2000" dirty="0">
                <a:solidFill>
                  <a:schemeClr val="tx1">
                    <a:lumMod val="65000"/>
                    <a:lumOff val="35000"/>
                  </a:schemeClr>
                </a:solidFill>
              </a:rPr>
              <a:t> interface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DB8A757A-C0EF-4F78-EBFD-92FF47E238EC}"/>
              </a:ext>
            </a:extLst>
          </p:cNvPr>
          <p:cNvSpPr txBox="1"/>
          <p:nvPr/>
        </p:nvSpPr>
        <p:spPr>
          <a:xfrm>
            <a:off x="116264" y="3877850"/>
            <a:ext cx="12075736" cy="2800767"/>
          </a:xfrm>
          <a:prstGeom prst="rect">
            <a:avLst/>
          </a:prstGeom>
          <a:noFill/>
        </p:spPr>
        <p:txBody>
          <a:bodyPr wrap="square">
            <a:spAutoFit/>
          </a:bodyPr>
          <a:lstStyle/>
          <a:p>
            <a:r>
              <a:rPr lang="en-IN" sz="1600" dirty="0"/>
              <a:t>package </a:t>
            </a:r>
            <a:r>
              <a:rPr lang="en-IN" sz="1600" dirty="0" err="1"/>
              <a:t>com.hnd.service</a:t>
            </a:r>
            <a:r>
              <a:rPr lang="en-IN" sz="1600" dirty="0"/>
              <a:t>;</a:t>
            </a:r>
          </a:p>
          <a:p>
            <a:r>
              <a:rPr lang="en-IN" sz="1600" dirty="0"/>
              <a:t>import </a:t>
            </a:r>
            <a:r>
              <a:rPr lang="en-IN" sz="1600" dirty="0" err="1"/>
              <a:t>java.util.List</a:t>
            </a:r>
            <a:r>
              <a:rPr lang="en-IN" sz="1600" dirty="0"/>
              <a:t>;</a:t>
            </a:r>
          </a:p>
          <a:p>
            <a:r>
              <a:rPr lang="en-IN" sz="1600" dirty="0"/>
              <a:t>import </a:t>
            </a:r>
            <a:r>
              <a:rPr lang="en-IN" sz="1600" dirty="0" err="1"/>
              <a:t>com.hnd.dto.CardDTO</a:t>
            </a:r>
            <a:r>
              <a:rPr lang="en-IN" sz="1600" dirty="0"/>
              <a:t>;</a:t>
            </a:r>
          </a:p>
          <a:p>
            <a:r>
              <a:rPr lang="en-IN" sz="1600" dirty="0"/>
              <a:t>import </a:t>
            </a:r>
            <a:r>
              <a:rPr lang="en-IN" sz="1600" dirty="0" err="1"/>
              <a:t>com.hnd.dto.CustomerDTO</a:t>
            </a:r>
            <a:r>
              <a:rPr lang="en-IN" sz="1600" dirty="0"/>
              <a:t>;</a:t>
            </a:r>
          </a:p>
          <a:p>
            <a:r>
              <a:rPr lang="en-IN" sz="1600" dirty="0"/>
              <a:t>import </a:t>
            </a:r>
            <a:r>
              <a:rPr lang="en-IN" sz="1600" dirty="0" err="1"/>
              <a:t>com.hnd.exception.hndBankException</a:t>
            </a:r>
            <a:r>
              <a:rPr lang="en-IN" sz="1600" dirty="0"/>
              <a:t>;</a:t>
            </a:r>
          </a:p>
          <a:p>
            <a:r>
              <a:rPr lang="en-IN" sz="1600" dirty="0"/>
              <a:t>public interface </a:t>
            </a:r>
            <a:r>
              <a:rPr lang="en-IN" sz="1600" dirty="0" err="1"/>
              <a:t>CardCustomerService</a:t>
            </a:r>
            <a:r>
              <a:rPr lang="en-IN" sz="1600" dirty="0"/>
              <a:t> {</a:t>
            </a:r>
          </a:p>
          <a:p>
            <a:r>
              <a:rPr lang="en-IN" sz="1600" dirty="0"/>
              <a:t>	public </a:t>
            </a:r>
            <a:r>
              <a:rPr lang="en-IN" sz="1600" dirty="0" err="1"/>
              <a:t>CustomerDTO</a:t>
            </a:r>
            <a:r>
              <a:rPr lang="en-IN" sz="1600" dirty="0"/>
              <a:t> </a:t>
            </a:r>
            <a:r>
              <a:rPr lang="en-IN" sz="1600" dirty="0" err="1"/>
              <a:t>getCustomerDetails</a:t>
            </a:r>
            <a:r>
              <a:rPr lang="en-IN" sz="1600" dirty="0"/>
              <a:t>(Integer </a:t>
            </a:r>
            <a:r>
              <a:rPr lang="en-IN" sz="1600" dirty="0" err="1"/>
              <a:t>customerId</a:t>
            </a:r>
            <a:r>
              <a:rPr lang="en-IN" sz="1600" dirty="0"/>
              <a:t>) throws </a:t>
            </a:r>
            <a:r>
              <a:rPr lang="en-IN" sz="1600" dirty="0" err="1"/>
              <a:t>hndBankException</a:t>
            </a:r>
            <a:r>
              <a:rPr lang="en-IN" sz="1600" dirty="0"/>
              <a:t>;</a:t>
            </a:r>
          </a:p>
          <a:p>
            <a:r>
              <a:rPr lang="en-IN" sz="1600" dirty="0"/>
              <a:t>	public Integer </a:t>
            </a:r>
            <a:r>
              <a:rPr lang="en-IN" sz="1600" dirty="0" err="1"/>
              <a:t>addCustomer</a:t>
            </a:r>
            <a:r>
              <a:rPr lang="en-IN" sz="1600" dirty="0"/>
              <a:t>(</a:t>
            </a:r>
            <a:r>
              <a:rPr lang="en-IN" sz="1600" dirty="0" err="1"/>
              <a:t>CustomerDTO</a:t>
            </a:r>
            <a:r>
              <a:rPr lang="en-IN" sz="1600" dirty="0"/>
              <a:t> </a:t>
            </a:r>
            <a:r>
              <a:rPr lang="en-IN" sz="1600" dirty="0" err="1"/>
              <a:t>customerDTO</a:t>
            </a:r>
            <a:r>
              <a:rPr lang="en-IN" sz="1600" dirty="0"/>
              <a:t>) throws </a:t>
            </a:r>
            <a:r>
              <a:rPr lang="en-IN" sz="1600" dirty="0" err="1"/>
              <a:t>hndBankException</a:t>
            </a:r>
            <a:r>
              <a:rPr lang="en-IN" sz="1600" dirty="0"/>
              <a:t>;</a:t>
            </a:r>
          </a:p>
          <a:p>
            <a:r>
              <a:rPr lang="en-IN" sz="1600" dirty="0"/>
              <a:t>	public void </a:t>
            </a:r>
            <a:r>
              <a:rPr lang="en-IN" sz="1600" dirty="0" err="1"/>
              <a:t>issueCardToExistingCustomer</a:t>
            </a:r>
            <a:r>
              <a:rPr lang="en-IN" sz="1600" dirty="0"/>
              <a:t>(Integer </a:t>
            </a:r>
            <a:r>
              <a:rPr lang="en-IN" sz="1600" dirty="0" err="1"/>
              <a:t>customerId</a:t>
            </a:r>
            <a:r>
              <a:rPr lang="en-IN" sz="1600" dirty="0"/>
              <a:t>, </a:t>
            </a:r>
            <a:r>
              <a:rPr lang="en-IN" sz="1600" dirty="0" err="1"/>
              <a:t>CardDTO</a:t>
            </a:r>
            <a:r>
              <a:rPr lang="en-IN" sz="1600" dirty="0"/>
              <a:t> </a:t>
            </a:r>
            <a:r>
              <a:rPr lang="en-IN" sz="1600" dirty="0" err="1"/>
              <a:t>cardDTO</a:t>
            </a:r>
            <a:r>
              <a:rPr lang="en-IN" sz="1600" dirty="0"/>
              <a:t>) throws </a:t>
            </a:r>
            <a:r>
              <a:rPr lang="en-IN" sz="1600" dirty="0" err="1"/>
              <a:t>hndBankException</a:t>
            </a:r>
            <a:r>
              <a:rPr lang="en-IN" sz="1600" dirty="0"/>
              <a:t>;</a:t>
            </a:r>
          </a:p>
          <a:p>
            <a:r>
              <a:rPr lang="en-IN" sz="1600" dirty="0"/>
              <a:t>	public void </a:t>
            </a:r>
            <a:r>
              <a:rPr lang="en-IN" sz="1600" dirty="0" err="1"/>
              <a:t>deleteCardOfExistingCustomer</a:t>
            </a:r>
            <a:r>
              <a:rPr lang="en-IN" sz="1600" dirty="0"/>
              <a:t>(Integer </a:t>
            </a:r>
            <a:r>
              <a:rPr lang="en-IN" sz="1600" dirty="0" err="1"/>
              <a:t>customerId</a:t>
            </a:r>
            <a:r>
              <a:rPr lang="en-IN" sz="1600" dirty="0"/>
              <a:t>, List&lt;Integer&gt; </a:t>
            </a:r>
            <a:r>
              <a:rPr lang="en-IN" sz="1600" dirty="0" err="1"/>
              <a:t>cardIdsToDelete</a:t>
            </a:r>
            <a:r>
              <a:rPr lang="en-IN" sz="1600" dirty="0"/>
              <a:t>) throws </a:t>
            </a:r>
            <a:r>
              <a:rPr lang="en-IN" sz="1600" dirty="0" err="1"/>
              <a:t>hndBankException</a:t>
            </a:r>
            <a:r>
              <a:rPr lang="en-IN" sz="1600" dirty="0"/>
              <a:t>;</a:t>
            </a:r>
          </a:p>
          <a:p>
            <a:r>
              <a:rPr lang="en-IN" sz="1600" dirty="0"/>
              <a:t>}</a:t>
            </a:r>
          </a:p>
        </p:txBody>
      </p:sp>
    </p:spTree>
    <p:extLst>
      <p:ext uri="{BB962C8B-B14F-4D97-AF65-F5344CB8AC3E}">
        <p14:creationId xmlns:p14="http://schemas.microsoft.com/office/powerpoint/2010/main" val="1389861561"/>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92FBEA-FE1F-3FC2-FED9-171F355D20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26F686-1969-213E-02BF-B58000480B3E}"/>
              </a:ext>
            </a:extLst>
          </p:cNvPr>
          <p:cNvSpPr>
            <a:spLocks noGrp="1"/>
          </p:cNvSpPr>
          <p:nvPr>
            <p:ph type="sldNum" sz="quarter" idx="12"/>
          </p:nvPr>
        </p:nvSpPr>
        <p:spPr/>
        <p:txBody>
          <a:bodyPr/>
          <a:lstStyle/>
          <a:p>
            <a:fld id="{4A777409-9C5A-4B07-8E32-19F22F7D558C}" type="slidenum">
              <a:rPr lang="en-IN" smtClean="0"/>
              <a:t>457</a:t>
            </a:fld>
            <a:endParaRPr lang="en-IN" dirty="0"/>
          </a:p>
        </p:txBody>
      </p:sp>
      <p:sp>
        <p:nvSpPr>
          <p:cNvPr id="5" name="TextBox 4">
            <a:extLst>
              <a:ext uri="{FF2B5EF4-FFF2-40B4-BE49-F238E27FC236}">
                <a16:creationId xmlns:a16="http://schemas.microsoft.com/office/drawing/2014/main" id="{DC43615C-121E-1839-08D6-EB7E3705001F}"/>
              </a:ext>
            </a:extLst>
          </p:cNvPr>
          <p:cNvSpPr txBox="1"/>
          <p:nvPr/>
        </p:nvSpPr>
        <p:spPr>
          <a:xfrm>
            <a:off x="989029" y="584710"/>
            <a:ext cx="10294856" cy="707886"/>
          </a:xfrm>
          <a:prstGeom prst="rect">
            <a:avLst/>
          </a:prstGeom>
          <a:noFill/>
        </p:spPr>
        <p:txBody>
          <a:bodyPr wrap="square">
            <a:spAutoFit/>
          </a:bodyPr>
          <a:lstStyle/>
          <a:p>
            <a:r>
              <a:rPr lang="en-US" sz="2000" b="1" dirty="0">
                <a:solidFill>
                  <a:schemeClr val="tx1">
                    <a:lumMod val="65000"/>
                    <a:lumOff val="35000"/>
                  </a:schemeClr>
                </a:solidFill>
              </a:rPr>
              <a:t>Step 28:</a:t>
            </a:r>
            <a:r>
              <a:rPr lang="en-US" sz="2000" dirty="0">
                <a:solidFill>
                  <a:schemeClr val="tx1">
                    <a:lumMod val="65000"/>
                    <a:lumOff val="35000"/>
                  </a:schemeClr>
                </a:solidFill>
              </a:rPr>
              <a:t> Implement the </a:t>
            </a:r>
            <a:r>
              <a:rPr lang="en-US" sz="2000" dirty="0" err="1">
                <a:solidFill>
                  <a:schemeClr val="tx1">
                    <a:lumMod val="65000"/>
                    <a:lumOff val="35000"/>
                  </a:schemeClr>
                </a:solidFill>
              </a:rPr>
              <a:t>deleteCardOfExistingCustomer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CardCustomerServiceImpl</a:t>
            </a:r>
            <a:r>
              <a:rPr lang="en-US" sz="2000" dirty="0">
                <a:solidFill>
                  <a:schemeClr val="tx1">
                    <a:lumMod val="65000"/>
                    <a:lumOff val="35000"/>
                  </a:schemeClr>
                </a:solidFill>
              </a:rPr>
              <a:t> to delete cards of customer from the table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F18FBA8-18E4-9326-5071-8A13D0F5BEA8}"/>
              </a:ext>
            </a:extLst>
          </p:cNvPr>
          <p:cNvSpPr txBox="1"/>
          <p:nvPr/>
        </p:nvSpPr>
        <p:spPr>
          <a:xfrm>
            <a:off x="122548" y="1208585"/>
            <a:ext cx="12069452" cy="5355312"/>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java.util.LinkedList</a:t>
            </a:r>
            <a:r>
              <a:rPr lang="en-IN" dirty="0"/>
              <a:t>;</a:t>
            </a:r>
          </a:p>
          <a:p>
            <a:r>
              <a:rPr lang="en-IN" dirty="0"/>
              <a:t>import </a:t>
            </a:r>
            <a:r>
              <a:rPr lang="en-IN" dirty="0" err="1"/>
              <a:t>java.util.List</a:t>
            </a:r>
            <a:r>
              <a:rPr lang="en-IN" dirty="0"/>
              <a:t>;</a:t>
            </a:r>
          </a:p>
          <a:p>
            <a:r>
              <a:rPr lang="en-IN" dirty="0"/>
              <a:t>import </a:t>
            </a:r>
            <a:r>
              <a:rPr lang="en-IN" dirty="0" err="1"/>
              <a:t>java.util.Optional</a:t>
            </a:r>
            <a:r>
              <a:rPr lang="en-IN" dirty="0"/>
              <a:t>;</a:t>
            </a:r>
          </a:p>
          <a:p>
            <a:r>
              <a:rPr lang="en-IN" dirty="0"/>
              <a:t>import </a:t>
            </a:r>
            <a:r>
              <a:rPr lang="en-IN" dirty="0" err="1"/>
              <a:t>java.util.stream.Collectors</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com.hnd.dto.CardDTO</a:t>
            </a:r>
            <a:r>
              <a:rPr lang="en-IN" dirty="0"/>
              <a:t>;</a:t>
            </a:r>
          </a:p>
          <a:p>
            <a:r>
              <a:rPr lang="en-IN" dirty="0"/>
              <a:t>import </a:t>
            </a:r>
            <a:r>
              <a:rPr lang="en-IN" dirty="0" err="1"/>
              <a:t>com.hnd.dto.CustomerDTO</a:t>
            </a:r>
            <a:r>
              <a:rPr lang="en-IN" dirty="0"/>
              <a:t>;</a:t>
            </a:r>
          </a:p>
          <a:p>
            <a:r>
              <a:rPr lang="en-IN" dirty="0"/>
              <a:t>import </a:t>
            </a:r>
            <a:r>
              <a:rPr lang="en-IN" dirty="0" err="1"/>
              <a:t>com.hnd.entity.Card</a:t>
            </a:r>
            <a:r>
              <a:rPr lang="en-IN" dirty="0"/>
              <a:t>;</a:t>
            </a:r>
          </a:p>
          <a:p>
            <a:r>
              <a:rPr lang="en-IN" dirty="0"/>
              <a:t>import </a:t>
            </a:r>
            <a:r>
              <a:rPr lang="en-IN" dirty="0" err="1"/>
              <a:t>com.hnd.entity.Customer</a:t>
            </a:r>
            <a:r>
              <a:rPr lang="en-IN" dirty="0"/>
              <a:t>;</a:t>
            </a:r>
          </a:p>
          <a:p>
            <a:r>
              <a:rPr lang="en-IN" dirty="0"/>
              <a:t>import </a:t>
            </a:r>
            <a:r>
              <a:rPr lang="en-IN" dirty="0" err="1"/>
              <a:t>com.hnd.exception.hndBankException</a:t>
            </a:r>
            <a:r>
              <a:rPr lang="en-IN" dirty="0"/>
              <a:t>;</a:t>
            </a:r>
          </a:p>
          <a:p>
            <a:r>
              <a:rPr lang="en-IN" dirty="0"/>
              <a:t>import </a:t>
            </a:r>
            <a:r>
              <a:rPr lang="en-IN" dirty="0" err="1"/>
              <a:t>com.hnd.repository.CardRepository</a:t>
            </a:r>
            <a:r>
              <a:rPr lang="en-IN" dirty="0"/>
              <a:t>;</a:t>
            </a:r>
          </a:p>
          <a:p>
            <a:r>
              <a:rPr lang="en-IN" dirty="0"/>
              <a:t>import </a:t>
            </a:r>
            <a:r>
              <a:rPr lang="en-IN" dirty="0" err="1"/>
              <a:t>com.hnd.repository.CustomerRepository</a:t>
            </a:r>
            <a:r>
              <a:rPr lang="en-IN" dirty="0"/>
              <a:t>;</a:t>
            </a:r>
          </a:p>
          <a:p>
            <a:r>
              <a:rPr lang="en-IN" dirty="0"/>
              <a:t>@Service(value = "</a:t>
            </a:r>
            <a:r>
              <a:rPr lang="en-IN" dirty="0" err="1"/>
              <a:t>cardCustomerService</a:t>
            </a:r>
            <a:r>
              <a:rPr lang="en-IN" dirty="0"/>
              <a:t>")</a:t>
            </a:r>
          </a:p>
          <a:p>
            <a:r>
              <a:rPr lang="en-IN" dirty="0"/>
              <a:t>@Transactional</a:t>
            </a:r>
          </a:p>
          <a:p>
            <a:r>
              <a:rPr lang="en-IN" dirty="0"/>
              <a:t>public class </a:t>
            </a:r>
            <a:r>
              <a:rPr lang="en-IN" dirty="0" err="1"/>
              <a:t>CardCustomerServiceImpl</a:t>
            </a:r>
            <a:r>
              <a:rPr lang="en-IN" dirty="0"/>
              <a:t> implements </a:t>
            </a:r>
            <a:r>
              <a:rPr lang="en-IN" dirty="0" err="1"/>
              <a:t>CardCustomerService</a:t>
            </a:r>
            <a:r>
              <a:rPr lang="en-IN" dirty="0"/>
              <a:t> {</a:t>
            </a:r>
          </a:p>
          <a:p>
            <a:r>
              <a:rPr lang="en-IN" dirty="0"/>
              <a:t>	</a:t>
            </a:r>
          </a:p>
        </p:txBody>
      </p:sp>
    </p:spTree>
    <p:extLst>
      <p:ext uri="{BB962C8B-B14F-4D97-AF65-F5344CB8AC3E}">
        <p14:creationId xmlns:p14="http://schemas.microsoft.com/office/powerpoint/2010/main" val="2519209776"/>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A72517-58DF-9BF0-5682-CF92DD160BC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6193FF6-C164-A545-E3A5-34ED2C1523F5}"/>
              </a:ext>
            </a:extLst>
          </p:cNvPr>
          <p:cNvSpPr>
            <a:spLocks noGrp="1"/>
          </p:cNvSpPr>
          <p:nvPr>
            <p:ph type="sldNum" sz="quarter" idx="12"/>
          </p:nvPr>
        </p:nvSpPr>
        <p:spPr/>
        <p:txBody>
          <a:bodyPr/>
          <a:lstStyle/>
          <a:p>
            <a:fld id="{4A777409-9C5A-4B07-8E32-19F22F7D558C}" type="slidenum">
              <a:rPr lang="en-IN" smtClean="0"/>
              <a:t>458</a:t>
            </a:fld>
            <a:endParaRPr lang="en-IN" dirty="0"/>
          </a:p>
        </p:txBody>
      </p:sp>
      <p:sp>
        <p:nvSpPr>
          <p:cNvPr id="5" name="TextBox 4">
            <a:extLst>
              <a:ext uri="{FF2B5EF4-FFF2-40B4-BE49-F238E27FC236}">
                <a16:creationId xmlns:a16="http://schemas.microsoft.com/office/drawing/2014/main" id="{457E54E4-E4ED-5268-848E-6B83CDF83DEF}"/>
              </a:ext>
            </a:extLst>
          </p:cNvPr>
          <p:cNvSpPr txBox="1"/>
          <p:nvPr/>
        </p:nvSpPr>
        <p:spPr>
          <a:xfrm>
            <a:off x="0" y="789411"/>
            <a:ext cx="11796074" cy="6463308"/>
          </a:xfrm>
          <a:prstGeom prst="rect">
            <a:avLst/>
          </a:prstGeom>
          <a:noFill/>
        </p:spPr>
        <p:txBody>
          <a:bodyPr wrap="square">
            <a:spAutoFit/>
          </a:bodyPr>
          <a:lstStyle/>
          <a:p>
            <a:r>
              <a:rPr lang="en-IN" dirty="0"/>
              <a:t>@Autowired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@Autowired</a:t>
            </a:r>
          </a:p>
          <a:p>
            <a:r>
              <a:rPr lang="en-IN" dirty="0"/>
              <a:t>	private </a:t>
            </a:r>
            <a:r>
              <a:rPr lang="en-IN" dirty="0" err="1"/>
              <a:t>CardRepository</a:t>
            </a:r>
            <a:r>
              <a:rPr lang="en-IN" dirty="0"/>
              <a:t> </a:t>
            </a:r>
            <a:r>
              <a:rPr lang="en-IN" dirty="0" err="1"/>
              <a:t>cardRepository</a:t>
            </a:r>
            <a:r>
              <a:rPr lang="en-IN" dirty="0"/>
              <a:t>;</a:t>
            </a:r>
          </a:p>
          <a:p>
            <a:r>
              <a:rPr lang="en-IN" dirty="0"/>
              <a:t>	@Override</a:t>
            </a:r>
          </a:p>
          <a:p>
            <a:r>
              <a:rPr lang="en-IN" dirty="0"/>
              <a:t>	public </a:t>
            </a:r>
            <a:r>
              <a:rPr lang="en-IN" dirty="0" err="1"/>
              <a:t>CustomerDTO</a:t>
            </a:r>
            <a:r>
              <a:rPr lang="en-IN" dirty="0"/>
              <a:t> </a:t>
            </a:r>
            <a:r>
              <a:rPr lang="en-IN" dirty="0" err="1"/>
              <a:t>getCustomerDetails</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(()-&gt;new </a:t>
            </a:r>
            <a:r>
              <a:rPr lang="en-IN" dirty="0" err="1"/>
              <a:t>hndBankException</a:t>
            </a:r>
            <a:r>
              <a:rPr lang="en-IN" dirty="0"/>
              <a:t>("</a:t>
            </a:r>
            <a:r>
              <a:rPr lang="en-IN" dirty="0" err="1"/>
              <a:t>Service.CUSTOMER_NOT_FOUND</a:t>
            </a:r>
            <a:r>
              <a:rPr lang="en-IN" dirty="0"/>
              <a:t>"));</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List&lt;Card&gt; cards = </a:t>
            </a:r>
            <a:r>
              <a:rPr lang="en-IN" dirty="0" err="1"/>
              <a:t>customer.getCards</a:t>
            </a:r>
            <a:r>
              <a:rPr lang="en-IN" dirty="0"/>
              <a:t>();</a:t>
            </a:r>
          </a:p>
          <a:p>
            <a:r>
              <a:rPr lang="en-IN" dirty="0"/>
              <a:t>		List&lt;</a:t>
            </a:r>
            <a:r>
              <a:rPr lang="en-IN" dirty="0" err="1"/>
              <a:t>CardDTO</a:t>
            </a:r>
            <a:r>
              <a:rPr lang="en-IN" dirty="0"/>
              <a:t>&gt; </a:t>
            </a:r>
            <a:r>
              <a:rPr lang="en-IN" dirty="0" err="1"/>
              <a:t>cardDTOs</a:t>
            </a:r>
            <a:r>
              <a:rPr lang="en-IN" dirty="0"/>
              <a:t> = new LinkedList&lt;&gt;();		</a:t>
            </a:r>
          </a:p>
          <a:p>
            <a:r>
              <a:rPr lang="en-IN" dirty="0"/>
              <a:t>		</a:t>
            </a:r>
          </a:p>
          <a:p>
            <a:r>
              <a:rPr lang="en-IN" dirty="0"/>
              <a:t>		if (!</a:t>
            </a:r>
            <a:r>
              <a:rPr lang="en-IN" dirty="0" err="1"/>
              <a:t>cards.isEmpty</a:t>
            </a:r>
            <a:r>
              <a:rPr lang="en-IN" dirty="0"/>
              <a:t>()) {</a:t>
            </a:r>
          </a:p>
          <a:p>
            <a:r>
              <a:rPr lang="en-IN" dirty="0"/>
              <a:t>			</a:t>
            </a:r>
            <a:r>
              <a:rPr lang="en-IN" dirty="0" err="1"/>
              <a:t>cardDTOs</a:t>
            </a:r>
            <a:r>
              <a:rPr lang="en-IN" dirty="0"/>
              <a:t> = </a:t>
            </a:r>
            <a:r>
              <a:rPr lang="en-IN" dirty="0" err="1"/>
              <a:t>cards.stream</a:t>
            </a:r>
            <a:r>
              <a:rPr lang="en-IN" dirty="0"/>
              <a:t>()</a:t>
            </a:r>
          </a:p>
          <a:p>
            <a:r>
              <a:rPr lang="en-IN" dirty="0"/>
              <a:t>					.map(c-&gt;new </a:t>
            </a:r>
            <a:r>
              <a:rPr lang="en-IN" dirty="0" err="1"/>
              <a:t>CardDTO</a:t>
            </a:r>
            <a:r>
              <a:rPr lang="en-IN" dirty="0"/>
              <a:t>(</a:t>
            </a:r>
            <a:r>
              <a:rPr lang="en-IN" dirty="0" err="1"/>
              <a:t>c.getCardId</a:t>
            </a:r>
            <a:r>
              <a:rPr lang="en-IN" dirty="0"/>
              <a:t>(),</a:t>
            </a:r>
            <a:r>
              <a:rPr lang="en-IN" dirty="0" err="1"/>
              <a:t>c.getCardNumber</a:t>
            </a:r>
            <a:r>
              <a:rPr lang="en-IN" dirty="0"/>
              <a:t>(),</a:t>
            </a:r>
            <a:r>
              <a:rPr lang="en-IN" dirty="0" err="1"/>
              <a:t>c.getExpiryDate</a:t>
            </a:r>
            <a:r>
              <a:rPr lang="en-IN" dirty="0"/>
              <a:t>()))</a:t>
            </a:r>
          </a:p>
          <a:p>
            <a:r>
              <a:rPr lang="en-IN" dirty="0"/>
              <a:t>					.collect(</a:t>
            </a:r>
            <a:r>
              <a:rPr lang="en-IN" dirty="0" err="1"/>
              <a:t>Collectors.toList</a:t>
            </a:r>
            <a:r>
              <a:rPr lang="en-IN" dirty="0"/>
              <a:t>());</a:t>
            </a:r>
          </a:p>
          <a:p>
            <a:r>
              <a:rPr lang="en-IN" dirty="0"/>
              <a:t>		</a:t>
            </a:r>
          </a:p>
        </p:txBody>
      </p:sp>
    </p:spTree>
    <p:extLst>
      <p:ext uri="{BB962C8B-B14F-4D97-AF65-F5344CB8AC3E}">
        <p14:creationId xmlns:p14="http://schemas.microsoft.com/office/powerpoint/2010/main" val="1142276481"/>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EB4182-8E2C-71BC-2941-26621966191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294766-C87E-C083-3A0B-6BF553E7A35F}"/>
              </a:ext>
            </a:extLst>
          </p:cNvPr>
          <p:cNvSpPr>
            <a:spLocks noGrp="1"/>
          </p:cNvSpPr>
          <p:nvPr>
            <p:ph type="sldNum" sz="quarter" idx="12"/>
          </p:nvPr>
        </p:nvSpPr>
        <p:spPr/>
        <p:txBody>
          <a:bodyPr/>
          <a:lstStyle/>
          <a:p>
            <a:fld id="{4A777409-9C5A-4B07-8E32-19F22F7D558C}" type="slidenum">
              <a:rPr lang="en-IN" smtClean="0"/>
              <a:t>459</a:t>
            </a:fld>
            <a:endParaRPr lang="en-IN" dirty="0"/>
          </a:p>
        </p:txBody>
      </p:sp>
      <p:sp>
        <p:nvSpPr>
          <p:cNvPr id="5" name="TextBox 4">
            <a:extLst>
              <a:ext uri="{FF2B5EF4-FFF2-40B4-BE49-F238E27FC236}">
                <a16:creationId xmlns:a16="http://schemas.microsoft.com/office/drawing/2014/main" id="{0205C48B-3254-4737-070E-367978E41803}"/>
              </a:ext>
            </a:extLst>
          </p:cNvPr>
          <p:cNvSpPr txBox="1"/>
          <p:nvPr/>
        </p:nvSpPr>
        <p:spPr>
          <a:xfrm>
            <a:off x="1084083" y="423869"/>
            <a:ext cx="12257988" cy="6463308"/>
          </a:xfrm>
          <a:prstGeom prst="rect">
            <a:avLst/>
          </a:prstGeom>
          <a:noFill/>
        </p:spPr>
        <p:txBody>
          <a:bodyPr wrap="square">
            <a:spAutoFit/>
          </a:bodyPr>
          <a:lstStyle/>
          <a:p>
            <a:r>
              <a:rPr lang="en-IN" dirty="0"/>
              <a:t>}</a:t>
            </a:r>
          </a:p>
          <a:p>
            <a:r>
              <a:rPr lang="en-IN" dirty="0"/>
              <a:t>		</a:t>
            </a:r>
            <a:r>
              <a:rPr lang="en-IN" dirty="0" err="1"/>
              <a:t>customerDTO.setCards</a:t>
            </a:r>
            <a:r>
              <a:rPr lang="en-IN" dirty="0"/>
              <a:t>(</a:t>
            </a:r>
            <a:r>
              <a:rPr lang="en-IN" dirty="0" err="1"/>
              <a:t>cardDTOs</a:t>
            </a:r>
            <a:r>
              <a:rPr lang="en-IN" dirty="0"/>
              <a:t>);</a:t>
            </a:r>
          </a:p>
          <a:p>
            <a:r>
              <a:rPr lang="en-IN" dirty="0"/>
              <a:t>		return </a:t>
            </a:r>
            <a:r>
              <a:rPr lang="en-IN" dirty="0" err="1"/>
              <a:t>customerDTO</a:t>
            </a:r>
            <a:r>
              <a:rPr lang="en-IN" dirty="0"/>
              <a:t>;</a:t>
            </a:r>
          </a:p>
          <a:p>
            <a:r>
              <a:rPr lang="en-IN" dirty="0"/>
              <a:t>	}</a:t>
            </a:r>
          </a:p>
          <a:p>
            <a:r>
              <a:rPr lang="en-IN" dirty="0"/>
              <a:t>	@Override</a:t>
            </a:r>
          </a:p>
          <a:p>
            <a:r>
              <a:rPr lang="en-IN" dirty="0"/>
              <a:t>	public Integer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Customer </a:t>
            </a:r>
            <a:r>
              <a:rPr lang="en-IN" dirty="0" err="1"/>
              <a:t>customer</a:t>
            </a:r>
            <a:r>
              <a:rPr lang="en-IN" dirty="0"/>
              <a:t> = new Customer();</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List&lt;</a:t>
            </a:r>
            <a:r>
              <a:rPr lang="en-IN" dirty="0" err="1"/>
              <a:t>CardDTO</a:t>
            </a:r>
            <a:r>
              <a:rPr lang="en-IN" dirty="0"/>
              <a:t>&gt; </a:t>
            </a:r>
            <a:r>
              <a:rPr lang="en-IN" dirty="0" err="1"/>
              <a:t>cardDTOs</a:t>
            </a:r>
            <a:r>
              <a:rPr lang="en-IN" dirty="0"/>
              <a:t> = </a:t>
            </a:r>
            <a:r>
              <a:rPr lang="en-IN" dirty="0" err="1"/>
              <a:t>customerDTO.getCards</a:t>
            </a:r>
            <a:r>
              <a:rPr lang="en-IN" dirty="0"/>
              <a:t>();</a:t>
            </a:r>
          </a:p>
          <a:p>
            <a:r>
              <a:rPr lang="en-IN" dirty="0"/>
              <a:t>		List&lt;Card&gt; cards;</a:t>
            </a:r>
          </a:p>
          <a:p>
            <a:r>
              <a:rPr lang="en-IN" dirty="0"/>
              <a:t>		</a:t>
            </a:r>
          </a:p>
          <a:p>
            <a:r>
              <a:rPr lang="en-IN" dirty="0"/>
              <a:t>		cards = </a:t>
            </a:r>
            <a:r>
              <a:rPr lang="en-IN" dirty="0" err="1"/>
              <a:t>cardDTOs.stream</a:t>
            </a:r>
            <a:r>
              <a:rPr lang="en-IN" dirty="0"/>
              <a:t>()</a:t>
            </a:r>
          </a:p>
          <a:p>
            <a:r>
              <a:rPr lang="en-IN" dirty="0"/>
              <a:t>				.map(c-&gt;new Card(</a:t>
            </a:r>
            <a:r>
              <a:rPr lang="en-IN" dirty="0" err="1"/>
              <a:t>c.getCardId</a:t>
            </a:r>
            <a:r>
              <a:rPr lang="en-IN" dirty="0"/>
              <a:t>(),</a:t>
            </a:r>
            <a:r>
              <a:rPr lang="en-IN" dirty="0" err="1"/>
              <a:t>c.getCardNumber</a:t>
            </a:r>
            <a:r>
              <a:rPr lang="en-IN" dirty="0"/>
              <a:t>(),</a:t>
            </a:r>
            <a:r>
              <a:rPr lang="en-IN" dirty="0" err="1"/>
              <a:t>c.getExpiryDate</a:t>
            </a:r>
            <a:r>
              <a:rPr lang="en-IN" dirty="0"/>
              <a:t>()))</a:t>
            </a:r>
          </a:p>
          <a:p>
            <a:r>
              <a:rPr lang="en-IN" dirty="0"/>
              <a:t>				.collect(</a:t>
            </a:r>
            <a:r>
              <a:rPr lang="en-IN" dirty="0" err="1"/>
              <a:t>Collectors.toList</a:t>
            </a:r>
            <a:r>
              <a:rPr lang="en-IN" dirty="0"/>
              <a:t>());</a:t>
            </a:r>
          </a:p>
          <a:p>
            <a:r>
              <a:rPr lang="en-IN" dirty="0"/>
              <a:t>		</a:t>
            </a:r>
            <a:r>
              <a:rPr lang="en-IN" dirty="0" err="1"/>
              <a:t>customer.setCards</a:t>
            </a:r>
            <a:r>
              <a:rPr lang="en-IN" dirty="0"/>
              <a:t>(cards);</a:t>
            </a:r>
          </a:p>
          <a:p>
            <a:r>
              <a:rPr lang="en-IN" dirty="0"/>
              <a:t>		</a:t>
            </a:r>
            <a:r>
              <a:rPr lang="en-IN" dirty="0" err="1"/>
              <a:t>customerRepository.save</a:t>
            </a:r>
            <a:r>
              <a:rPr lang="en-IN" dirty="0"/>
              <a:t>(customer);</a:t>
            </a:r>
          </a:p>
          <a:p>
            <a:r>
              <a:rPr lang="en-IN" dirty="0"/>
              <a:t>		return </a:t>
            </a:r>
            <a:r>
              <a:rPr lang="en-IN" dirty="0" err="1"/>
              <a:t>customer.getCustomerId</a:t>
            </a:r>
            <a:r>
              <a:rPr lang="en-IN" dirty="0"/>
              <a:t>();</a:t>
            </a:r>
          </a:p>
          <a:p>
            <a:r>
              <a:rPr lang="en-IN" dirty="0"/>
              <a:t>		</a:t>
            </a:r>
          </a:p>
          <a:p>
            <a:r>
              <a:rPr lang="en-IN" dirty="0"/>
              <a:t>	}</a:t>
            </a:r>
          </a:p>
          <a:p>
            <a:r>
              <a:rPr lang="en-IN" dirty="0"/>
              <a:t>	</a:t>
            </a:r>
          </a:p>
          <a:p>
            <a:r>
              <a:rPr lang="en-IN" dirty="0"/>
              <a:t>	</a:t>
            </a:r>
          </a:p>
        </p:txBody>
      </p:sp>
    </p:spTree>
    <p:extLst>
      <p:ext uri="{BB962C8B-B14F-4D97-AF65-F5344CB8AC3E}">
        <p14:creationId xmlns:p14="http://schemas.microsoft.com/office/powerpoint/2010/main" val="23479636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18CA52-AA65-355C-346A-3985F22859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76A879-0CA7-90C0-DEFA-336CD3E2142D}"/>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63EA87A6-79A2-18C9-9967-C719D4E5299F}"/>
              </a:ext>
            </a:extLst>
          </p:cNvPr>
          <p:cNvSpPr txBox="1"/>
          <p:nvPr/>
        </p:nvSpPr>
        <p:spPr>
          <a:xfrm>
            <a:off x="919112" y="606466"/>
            <a:ext cx="10434687" cy="923330"/>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a:t>
            </a:r>
          </a:p>
        </p:txBody>
      </p:sp>
      <p:sp>
        <p:nvSpPr>
          <p:cNvPr id="7" name="TextBox 6">
            <a:extLst>
              <a:ext uri="{FF2B5EF4-FFF2-40B4-BE49-F238E27FC236}">
                <a16:creationId xmlns:a16="http://schemas.microsoft.com/office/drawing/2014/main" id="{7F56BAD3-AF62-B7CF-942C-A38680EFC289}"/>
              </a:ext>
            </a:extLst>
          </p:cNvPr>
          <p:cNvSpPr txBox="1"/>
          <p:nvPr/>
        </p:nvSpPr>
        <p:spPr>
          <a:xfrm>
            <a:off x="249810" y="1826146"/>
            <a:ext cx="11213183"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D87E002-7551-1226-3E04-CCAB5FBCAF6E}"/>
              </a:ext>
            </a:extLst>
          </p:cNvPr>
          <p:cNvSpPr txBox="1"/>
          <p:nvPr/>
        </p:nvSpPr>
        <p:spPr>
          <a:xfrm>
            <a:off x="807563" y="2583143"/>
            <a:ext cx="10853394" cy="3416320"/>
          </a:xfrm>
          <a:prstGeom prst="rect">
            <a:avLst/>
          </a:prstGeom>
          <a:noFill/>
        </p:spPr>
        <p:txBody>
          <a:bodyPr wrap="square">
            <a:spAutoFit/>
          </a:bodyPr>
          <a:lstStyle/>
          <a:p>
            <a:r>
              <a:rPr lang="en-IN" dirty="0"/>
              <a:t>@Service(value = "</a:t>
            </a:r>
            <a:r>
              <a:rPr lang="en-IN" dirty="0" err="1"/>
              <a:t>customerService</a:t>
            </a:r>
            <a:r>
              <a:rPr lang="en-IN" dirty="0"/>
              <a:t>")</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a:t>
            </a:r>
          </a:p>
        </p:txBody>
      </p:sp>
    </p:spTree>
    <p:extLst>
      <p:ext uri="{BB962C8B-B14F-4D97-AF65-F5344CB8AC3E}">
        <p14:creationId xmlns:p14="http://schemas.microsoft.com/office/powerpoint/2010/main" val="2792779670"/>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469D2D-9517-4497-2B34-58BB7D06BC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2C9535-B700-9AA6-BFBC-24DFF3AC4244}"/>
              </a:ext>
            </a:extLst>
          </p:cNvPr>
          <p:cNvSpPr>
            <a:spLocks noGrp="1"/>
          </p:cNvSpPr>
          <p:nvPr>
            <p:ph type="sldNum" sz="quarter" idx="12"/>
          </p:nvPr>
        </p:nvSpPr>
        <p:spPr/>
        <p:txBody>
          <a:bodyPr/>
          <a:lstStyle/>
          <a:p>
            <a:fld id="{4A777409-9C5A-4B07-8E32-19F22F7D558C}" type="slidenum">
              <a:rPr lang="en-IN" smtClean="0"/>
              <a:t>460</a:t>
            </a:fld>
            <a:endParaRPr lang="en-IN" dirty="0"/>
          </a:p>
        </p:txBody>
      </p:sp>
      <p:sp>
        <p:nvSpPr>
          <p:cNvPr id="5" name="TextBox 4">
            <a:extLst>
              <a:ext uri="{FF2B5EF4-FFF2-40B4-BE49-F238E27FC236}">
                <a16:creationId xmlns:a16="http://schemas.microsoft.com/office/drawing/2014/main" id="{DDD12603-89DA-AA71-0E0F-4E7EB089C62B}"/>
              </a:ext>
            </a:extLst>
          </p:cNvPr>
          <p:cNvSpPr txBox="1"/>
          <p:nvPr/>
        </p:nvSpPr>
        <p:spPr>
          <a:xfrm>
            <a:off x="188537" y="855264"/>
            <a:ext cx="12151150" cy="5693866"/>
          </a:xfrm>
          <a:prstGeom prst="rect">
            <a:avLst/>
          </a:prstGeom>
          <a:noFill/>
        </p:spPr>
        <p:txBody>
          <a:bodyPr wrap="square">
            <a:spAutoFit/>
          </a:bodyPr>
          <a:lstStyle/>
          <a:p>
            <a:r>
              <a:rPr lang="en-IN" sz="1400" dirty="0"/>
              <a:t>@Override</a:t>
            </a:r>
          </a:p>
          <a:p>
            <a:r>
              <a:rPr lang="en-IN" sz="1400" dirty="0"/>
              <a:t>	public void </a:t>
            </a:r>
            <a:r>
              <a:rPr lang="en-IN" sz="1400" dirty="0" err="1"/>
              <a:t>issueCardToExistingCustomer</a:t>
            </a:r>
            <a:r>
              <a:rPr lang="en-IN" sz="1400" dirty="0"/>
              <a:t>(Integer </a:t>
            </a:r>
            <a:r>
              <a:rPr lang="en-IN" sz="1400" dirty="0" err="1"/>
              <a:t>customerId</a:t>
            </a:r>
            <a:r>
              <a:rPr lang="en-IN" sz="1400" dirty="0"/>
              <a:t>, </a:t>
            </a:r>
            <a:r>
              <a:rPr lang="en-IN" sz="1400" dirty="0" err="1"/>
              <a:t>CardDTO</a:t>
            </a:r>
            <a:r>
              <a:rPr lang="en-IN" sz="1400" dirty="0"/>
              <a:t> </a:t>
            </a:r>
            <a:r>
              <a:rPr lang="en-IN" sz="1400" dirty="0" err="1"/>
              <a:t>cardDTO</a:t>
            </a:r>
            <a:r>
              <a:rPr lang="en-IN" sz="1400" dirty="0"/>
              <a:t>) throws </a:t>
            </a:r>
            <a:r>
              <a:rPr lang="en-IN" sz="1400" dirty="0" err="1"/>
              <a:t>hndBankException</a:t>
            </a:r>
            <a:r>
              <a:rPr lang="en-IN" sz="1400" dirty="0"/>
              <a:t> {</a:t>
            </a:r>
          </a:p>
          <a:p>
            <a:r>
              <a:rPr lang="en-IN" sz="1400" dirty="0"/>
              <a:t>		Optional&lt;Customer&gt; optional = </a:t>
            </a:r>
            <a:r>
              <a:rPr lang="en-IN" sz="1400" dirty="0" err="1"/>
              <a:t>customerRepository.findById</a:t>
            </a:r>
            <a:r>
              <a:rPr lang="en-IN" sz="1400" dirty="0"/>
              <a:t>(</a:t>
            </a:r>
            <a:r>
              <a:rPr lang="en-IN" sz="1400" dirty="0" err="1"/>
              <a:t>customerId</a:t>
            </a:r>
            <a:r>
              <a:rPr lang="en-IN" sz="1400" dirty="0"/>
              <a:t>);</a:t>
            </a:r>
          </a:p>
          <a:p>
            <a:r>
              <a:rPr lang="en-IN" sz="1400" dirty="0"/>
              <a:t>		Customer </a:t>
            </a:r>
            <a:r>
              <a:rPr lang="en-IN" sz="1400" dirty="0" err="1"/>
              <a:t>customer</a:t>
            </a:r>
            <a:r>
              <a:rPr lang="en-IN" sz="1400" dirty="0"/>
              <a:t> = </a:t>
            </a:r>
            <a:r>
              <a:rPr lang="en-IN" sz="1400" dirty="0" err="1"/>
              <a:t>optional.orElseThrow</a:t>
            </a:r>
            <a:r>
              <a:rPr lang="en-IN" sz="1400" dirty="0"/>
              <a:t>(()-&gt;new </a:t>
            </a:r>
            <a:r>
              <a:rPr lang="en-IN" sz="1400" dirty="0" err="1"/>
              <a:t>hndBankException</a:t>
            </a:r>
            <a:r>
              <a:rPr lang="en-IN" sz="1400" dirty="0"/>
              <a:t>("</a:t>
            </a:r>
            <a:r>
              <a:rPr lang="en-IN" sz="1400" dirty="0" err="1"/>
              <a:t>Service.CUSTOMER_NOT_FOUND</a:t>
            </a:r>
            <a:r>
              <a:rPr lang="en-IN" sz="1400" dirty="0"/>
              <a:t>"));</a:t>
            </a:r>
          </a:p>
          <a:p>
            <a:r>
              <a:rPr lang="en-IN" sz="1400" dirty="0"/>
              <a:t>		Card </a:t>
            </a:r>
            <a:r>
              <a:rPr lang="en-IN" sz="1400" dirty="0" err="1"/>
              <a:t>card</a:t>
            </a:r>
            <a:r>
              <a:rPr lang="en-IN" sz="1400" dirty="0"/>
              <a:t> = new Card();</a:t>
            </a:r>
          </a:p>
          <a:p>
            <a:r>
              <a:rPr lang="en-IN" sz="1400" dirty="0"/>
              <a:t>		</a:t>
            </a:r>
            <a:r>
              <a:rPr lang="en-IN" sz="1400" dirty="0" err="1"/>
              <a:t>card.setCardId</a:t>
            </a:r>
            <a:r>
              <a:rPr lang="en-IN" sz="1400" dirty="0"/>
              <a:t>(</a:t>
            </a:r>
            <a:r>
              <a:rPr lang="en-IN" sz="1400" dirty="0" err="1"/>
              <a:t>cardDTO.getCardId</a:t>
            </a:r>
            <a:r>
              <a:rPr lang="en-IN" sz="1400" dirty="0"/>
              <a:t>());</a:t>
            </a:r>
          </a:p>
          <a:p>
            <a:r>
              <a:rPr lang="en-IN" sz="1400" dirty="0"/>
              <a:t>		</a:t>
            </a:r>
            <a:r>
              <a:rPr lang="en-IN" sz="1400" dirty="0" err="1"/>
              <a:t>card.setCardNumber</a:t>
            </a:r>
            <a:r>
              <a:rPr lang="en-IN" sz="1400" dirty="0"/>
              <a:t>(</a:t>
            </a:r>
            <a:r>
              <a:rPr lang="en-IN" sz="1400" dirty="0" err="1"/>
              <a:t>cardDTO.getCardNumber</a:t>
            </a:r>
            <a:r>
              <a:rPr lang="en-IN" sz="1400" dirty="0"/>
              <a:t>());</a:t>
            </a:r>
          </a:p>
          <a:p>
            <a:r>
              <a:rPr lang="en-IN" sz="1400" dirty="0"/>
              <a:t>		</a:t>
            </a:r>
            <a:r>
              <a:rPr lang="en-IN" sz="1400" dirty="0" err="1"/>
              <a:t>card.setExpiryDate</a:t>
            </a:r>
            <a:r>
              <a:rPr lang="en-IN" sz="1400" dirty="0"/>
              <a:t>(</a:t>
            </a:r>
            <a:r>
              <a:rPr lang="en-IN" sz="1400" dirty="0" err="1"/>
              <a:t>cardDTO.getExpiryDate</a:t>
            </a:r>
            <a:r>
              <a:rPr lang="en-IN" sz="1400" dirty="0"/>
              <a:t>());</a:t>
            </a:r>
          </a:p>
          <a:p>
            <a:r>
              <a:rPr lang="en-IN" sz="1400" dirty="0"/>
              <a:t>		List&lt;Card&gt; c = </a:t>
            </a:r>
            <a:r>
              <a:rPr lang="en-IN" sz="1400" dirty="0" err="1"/>
              <a:t>customer.getCards</a:t>
            </a:r>
            <a:r>
              <a:rPr lang="en-IN" sz="1400" dirty="0"/>
              <a:t>();</a:t>
            </a:r>
          </a:p>
          <a:p>
            <a:r>
              <a:rPr lang="en-IN" sz="1400" dirty="0"/>
              <a:t>		</a:t>
            </a:r>
            <a:r>
              <a:rPr lang="en-IN" sz="1400" dirty="0" err="1"/>
              <a:t>c.add</a:t>
            </a:r>
            <a:r>
              <a:rPr lang="en-IN" sz="1400" dirty="0"/>
              <a:t>(card);</a:t>
            </a:r>
          </a:p>
          <a:p>
            <a:r>
              <a:rPr lang="en-IN" sz="1400" dirty="0"/>
              <a:t>		</a:t>
            </a:r>
            <a:r>
              <a:rPr lang="en-IN" sz="1400" dirty="0" err="1"/>
              <a:t>customer.setCards</a:t>
            </a:r>
            <a:r>
              <a:rPr lang="en-IN" sz="1400" dirty="0"/>
              <a:t>(c);</a:t>
            </a:r>
          </a:p>
          <a:p>
            <a:r>
              <a:rPr lang="en-IN" sz="1400" dirty="0"/>
              <a:t>		</a:t>
            </a:r>
          </a:p>
          <a:p>
            <a:r>
              <a:rPr lang="en-IN" sz="1400" dirty="0"/>
              <a:t>	}</a:t>
            </a:r>
          </a:p>
          <a:p>
            <a:r>
              <a:rPr lang="en-IN" sz="1400" dirty="0"/>
              <a:t>	@Override</a:t>
            </a:r>
          </a:p>
          <a:p>
            <a:r>
              <a:rPr lang="en-IN" sz="1400" dirty="0"/>
              <a:t>	public void </a:t>
            </a:r>
            <a:r>
              <a:rPr lang="en-IN" sz="1400" dirty="0" err="1"/>
              <a:t>deleteCardOfExistingCustomer</a:t>
            </a:r>
            <a:r>
              <a:rPr lang="en-IN" sz="1400" dirty="0"/>
              <a:t>(Integer </a:t>
            </a:r>
            <a:r>
              <a:rPr lang="en-IN" sz="1400" dirty="0" err="1"/>
              <a:t>customerId</a:t>
            </a:r>
            <a:r>
              <a:rPr lang="en-IN" sz="1400" dirty="0"/>
              <a:t>, List&lt;Integer&gt; </a:t>
            </a:r>
            <a:r>
              <a:rPr lang="en-IN" sz="1400" dirty="0" err="1"/>
              <a:t>cardIdsToDelete</a:t>
            </a:r>
            <a:r>
              <a:rPr lang="en-IN" sz="1400" dirty="0"/>
              <a:t>) throws </a:t>
            </a:r>
            <a:r>
              <a:rPr lang="en-IN" sz="1400" dirty="0" err="1"/>
              <a:t>hndBankException</a:t>
            </a:r>
            <a:r>
              <a:rPr lang="en-IN" sz="1400" dirty="0"/>
              <a:t> {</a:t>
            </a:r>
          </a:p>
          <a:p>
            <a:r>
              <a:rPr lang="en-IN" sz="1400" dirty="0"/>
              <a:t>		Optional&lt;Customer&gt; optional = </a:t>
            </a:r>
            <a:r>
              <a:rPr lang="en-IN" sz="1400" dirty="0" err="1"/>
              <a:t>customerRepository.findById</a:t>
            </a:r>
            <a:r>
              <a:rPr lang="en-IN" sz="1400" dirty="0"/>
              <a:t>(</a:t>
            </a:r>
            <a:r>
              <a:rPr lang="en-IN" sz="1400" dirty="0" err="1"/>
              <a:t>customerId</a:t>
            </a:r>
            <a:r>
              <a:rPr lang="en-IN" sz="1400" dirty="0"/>
              <a:t>);</a:t>
            </a:r>
          </a:p>
          <a:p>
            <a:r>
              <a:rPr lang="en-IN" sz="1400" dirty="0"/>
              <a:t>		Customer </a:t>
            </a:r>
            <a:r>
              <a:rPr lang="en-IN" sz="1400" dirty="0" err="1"/>
              <a:t>customer</a:t>
            </a:r>
            <a:r>
              <a:rPr lang="en-IN" sz="1400" dirty="0"/>
              <a:t> = </a:t>
            </a:r>
            <a:r>
              <a:rPr lang="en-IN" sz="1400" dirty="0" err="1"/>
              <a:t>optional.orElseThrow</a:t>
            </a:r>
            <a:r>
              <a:rPr lang="en-IN" sz="1400" dirty="0"/>
              <a:t>(()-&gt;new </a:t>
            </a:r>
            <a:r>
              <a:rPr lang="en-IN" sz="1400" dirty="0" err="1"/>
              <a:t>hndBankException</a:t>
            </a:r>
            <a:r>
              <a:rPr lang="en-IN" sz="1400" dirty="0"/>
              <a:t>("</a:t>
            </a:r>
            <a:r>
              <a:rPr lang="en-IN" sz="1400" dirty="0" err="1"/>
              <a:t>Service.CUSTOMER_NOT_FOUND</a:t>
            </a:r>
            <a:r>
              <a:rPr lang="en-IN" sz="1400" dirty="0"/>
              <a:t>"));</a:t>
            </a:r>
          </a:p>
          <a:p>
            <a:r>
              <a:rPr lang="en-IN" sz="1400" dirty="0"/>
              <a:t>		for (Integer </a:t>
            </a:r>
            <a:r>
              <a:rPr lang="en-IN" sz="1400" dirty="0" err="1"/>
              <a:t>cardId</a:t>
            </a:r>
            <a:r>
              <a:rPr lang="en-IN" sz="1400" dirty="0"/>
              <a:t> : </a:t>
            </a:r>
            <a:r>
              <a:rPr lang="en-IN" sz="1400" dirty="0" err="1"/>
              <a:t>cardIdsToDelete</a:t>
            </a:r>
            <a:r>
              <a:rPr lang="en-IN" sz="1400" dirty="0"/>
              <a:t>) {</a:t>
            </a:r>
          </a:p>
          <a:p>
            <a:r>
              <a:rPr lang="en-IN" sz="1400" dirty="0"/>
              <a:t>			Optional&lt;Card&gt; </a:t>
            </a:r>
            <a:r>
              <a:rPr lang="en-IN" sz="1400" dirty="0" err="1"/>
              <a:t>optionalCard</a:t>
            </a:r>
            <a:r>
              <a:rPr lang="en-IN" sz="1400" dirty="0"/>
              <a:t> = </a:t>
            </a:r>
            <a:r>
              <a:rPr lang="en-IN" sz="1400" dirty="0" err="1"/>
              <a:t>cardRepository.findById</a:t>
            </a:r>
            <a:r>
              <a:rPr lang="en-IN" sz="1400" dirty="0"/>
              <a:t>(</a:t>
            </a:r>
            <a:r>
              <a:rPr lang="en-IN" sz="1400" dirty="0" err="1"/>
              <a:t>cardId</a:t>
            </a:r>
            <a:r>
              <a:rPr lang="en-IN" sz="1400" dirty="0"/>
              <a:t>);</a:t>
            </a:r>
          </a:p>
          <a:p>
            <a:r>
              <a:rPr lang="en-IN" sz="1400" dirty="0"/>
              <a:t>			if(</a:t>
            </a:r>
            <a:r>
              <a:rPr lang="en-IN" sz="1400" dirty="0" err="1"/>
              <a:t>optionalCard.isPresent</a:t>
            </a:r>
            <a:r>
              <a:rPr lang="en-IN" sz="1400" dirty="0"/>
              <a:t>()) {</a:t>
            </a:r>
          </a:p>
          <a:p>
            <a:r>
              <a:rPr lang="en-IN" sz="1400" dirty="0"/>
              <a:t>				</a:t>
            </a:r>
            <a:r>
              <a:rPr lang="en-IN" sz="1400" dirty="0" err="1"/>
              <a:t>customer.getCards</a:t>
            </a:r>
            <a:r>
              <a:rPr lang="en-IN" sz="1400" dirty="0"/>
              <a:t>().remove(</a:t>
            </a:r>
            <a:r>
              <a:rPr lang="en-IN" sz="1400" dirty="0" err="1"/>
              <a:t>optionalCard.orElse</a:t>
            </a:r>
            <a:r>
              <a:rPr lang="en-IN" sz="1400" dirty="0"/>
              <a:t>(null));</a:t>
            </a:r>
          </a:p>
          <a:p>
            <a:r>
              <a:rPr lang="en-IN" sz="1400" dirty="0"/>
              <a:t>				</a:t>
            </a:r>
            <a:r>
              <a:rPr lang="en-IN" sz="1400" dirty="0" err="1"/>
              <a:t>cardRepository.deleteById</a:t>
            </a:r>
            <a:r>
              <a:rPr lang="en-IN" sz="1400" dirty="0"/>
              <a:t>(</a:t>
            </a:r>
            <a:r>
              <a:rPr lang="en-IN" sz="1400" dirty="0" err="1"/>
              <a:t>cardId</a:t>
            </a:r>
            <a:r>
              <a:rPr lang="en-IN" sz="1400" dirty="0"/>
              <a:t>);</a:t>
            </a:r>
          </a:p>
          <a:p>
            <a:r>
              <a:rPr lang="en-IN" sz="1400" dirty="0"/>
              <a:t>			}			</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1330201415"/>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20954B-B9BD-A319-E687-5E51B0A11C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5B3A81-3EDA-37F7-7611-A2A5ED82D304}"/>
              </a:ext>
            </a:extLst>
          </p:cNvPr>
          <p:cNvSpPr>
            <a:spLocks noGrp="1"/>
          </p:cNvSpPr>
          <p:nvPr>
            <p:ph type="sldNum" sz="quarter" idx="12"/>
          </p:nvPr>
        </p:nvSpPr>
        <p:spPr/>
        <p:txBody>
          <a:bodyPr/>
          <a:lstStyle/>
          <a:p>
            <a:fld id="{4A777409-9C5A-4B07-8E32-19F22F7D558C}" type="slidenum">
              <a:rPr lang="en-IN" smtClean="0"/>
              <a:t>461</a:t>
            </a:fld>
            <a:endParaRPr lang="en-IN" dirty="0"/>
          </a:p>
        </p:txBody>
      </p:sp>
      <p:sp>
        <p:nvSpPr>
          <p:cNvPr id="5" name="TextBox 4">
            <a:extLst>
              <a:ext uri="{FF2B5EF4-FFF2-40B4-BE49-F238E27FC236}">
                <a16:creationId xmlns:a16="http://schemas.microsoft.com/office/drawing/2014/main" id="{1263BAB4-ACB8-F040-E8A8-51D730021A59}"/>
              </a:ext>
            </a:extLst>
          </p:cNvPr>
          <p:cNvSpPr txBox="1"/>
          <p:nvPr/>
        </p:nvSpPr>
        <p:spPr>
          <a:xfrm>
            <a:off x="989028" y="638368"/>
            <a:ext cx="10012051" cy="400110"/>
          </a:xfrm>
          <a:prstGeom prst="rect">
            <a:avLst/>
          </a:prstGeom>
          <a:noFill/>
        </p:spPr>
        <p:txBody>
          <a:bodyPr wrap="square">
            <a:spAutoFit/>
          </a:bodyPr>
          <a:lstStyle/>
          <a:p>
            <a:r>
              <a:rPr lang="en-US" sz="2000" b="1" dirty="0">
                <a:solidFill>
                  <a:schemeClr val="tx1">
                    <a:lumMod val="65000"/>
                    <a:lumOff val="35000"/>
                  </a:schemeClr>
                </a:solidFill>
              </a:rPr>
              <a:t>Step 29: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8EDB511-04A0-5690-B7FD-81F2CAD58915}"/>
              </a:ext>
            </a:extLst>
          </p:cNvPr>
          <p:cNvSpPr txBox="1"/>
          <p:nvPr/>
        </p:nvSpPr>
        <p:spPr>
          <a:xfrm>
            <a:off x="174396" y="1203976"/>
            <a:ext cx="11052928" cy="369332"/>
          </a:xfrm>
          <a:prstGeom prst="rect">
            <a:avLst/>
          </a:prstGeom>
          <a:noFill/>
        </p:spPr>
        <p:txBody>
          <a:bodyPr wrap="square">
            <a:spAutoFit/>
          </a:bodyPr>
          <a:lstStyle/>
          <a:p>
            <a:r>
              <a:rPr lang="en-IN" dirty="0" err="1"/>
              <a:t>UserInterface.CARD_DEACTIVATED</a:t>
            </a:r>
            <a:r>
              <a:rPr lang="en-IN" dirty="0"/>
              <a:t>=Card successfully deleted for the given customer.</a:t>
            </a:r>
          </a:p>
        </p:txBody>
      </p:sp>
      <p:sp>
        <p:nvSpPr>
          <p:cNvPr id="9" name="TextBox 8">
            <a:extLst>
              <a:ext uri="{FF2B5EF4-FFF2-40B4-BE49-F238E27FC236}">
                <a16:creationId xmlns:a16="http://schemas.microsoft.com/office/drawing/2014/main" id="{A81B064E-50D4-6E31-5FDF-C3E27A031D81}"/>
              </a:ext>
            </a:extLst>
          </p:cNvPr>
          <p:cNvSpPr txBox="1"/>
          <p:nvPr/>
        </p:nvSpPr>
        <p:spPr>
          <a:xfrm>
            <a:off x="989028" y="1752102"/>
            <a:ext cx="6099142" cy="400110"/>
          </a:xfrm>
          <a:prstGeom prst="rect">
            <a:avLst/>
          </a:prstGeom>
          <a:noFill/>
        </p:spPr>
        <p:txBody>
          <a:bodyPr wrap="square">
            <a:spAutoFit/>
          </a:bodyPr>
          <a:lstStyle/>
          <a:p>
            <a:r>
              <a:rPr lang="en-US" sz="2000" b="1" dirty="0">
                <a:solidFill>
                  <a:schemeClr val="tx1">
                    <a:lumMod val="65000"/>
                    <a:lumOff val="35000"/>
                  </a:schemeClr>
                </a:solidFill>
              </a:rPr>
              <a:t>Step 30:</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8C0EC38-39B0-ACEF-57F8-FE2D8D862838}"/>
              </a:ext>
            </a:extLst>
          </p:cNvPr>
          <p:cNvSpPr txBox="1"/>
          <p:nvPr/>
        </p:nvSpPr>
        <p:spPr>
          <a:xfrm>
            <a:off x="174396" y="2073746"/>
            <a:ext cx="11179404" cy="4801314"/>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com.hnd.dto.CustomerDTO</a:t>
            </a:r>
            <a:r>
              <a:rPr lang="en-IN" dirty="0"/>
              <a:t>;</a:t>
            </a:r>
          </a:p>
          <a:p>
            <a:r>
              <a:rPr lang="en-IN" dirty="0"/>
              <a:t>import </a:t>
            </a:r>
            <a:r>
              <a:rPr lang="en-IN" dirty="0" err="1"/>
              <a:t>com.hnd.dto.LoanDTO</a:t>
            </a:r>
            <a:r>
              <a:rPr lang="en-IN" dirty="0"/>
              <a:t>;</a:t>
            </a:r>
          </a:p>
          <a:p>
            <a:r>
              <a:rPr lang="en-IN" dirty="0"/>
              <a:t>import </a:t>
            </a:r>
            <a:r>
              <a:rPr lang="en-IN" dirty="0" err="1"/>
              <a:t>com.hnd.service.CustomerLoanService</a:t>
            </a:r>
            <a:r>
              <a:rPr lang="en-IN" dirty="0"/>
              <a:t>;</a:t>
            </a:r>
          </a:p>
          <a:p>
            <a:r>
              <a:rPr lang="en-IN" dirty="0" err="1"/>
              <a:t>apackage</a:t>
            </a:r>
            <a:r>
              <a:rPr lang="en-IN" dirty="0"/>
              <a:t>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java.util.ArrayList</a:t>
            </a:r>
            <a:r>
              <a:rPr lang="en-IN" dirty="0"/>
              <a:t>;</a:t>
            </a:r>
          </a:p>
          <a:p>
            <a:r>
              <a:rPr lang="en-IN" dirty="0"/>
              <a:t>import </a:t>
            </a:r>
            <a:r>
              <a:rPr lang="en-IN" dirty="0" err="1"/>
              <a:t>java.util.LinkedList</a:t>
            </a:r>
            <a:r>
              <a:rPr lang="en-IN" dirty="0"/>
              <a:t>;</a:t>
            </a:r>
          </a:p>
          <a:p>
            <a:r>
              <a:rPr lang="en-IN" dirty="0"/>
              <a:t>import </a:t>
            </a:r>
            <a:r>
              <a:rPr lang="en-IN" dirty="0" err="1"/>
              <a:t>java.util.List</a:t>
            </a:r>
            <a:r>
              <a:rPr lang="en-IN" dirty="0"/>
              <a:t>;</a:t>
            </a:r>
          </a:p>
        </p:txBody>
      </p:sp>
    </p:spTree>
    <p:extLst>
      <p:ext uri="{BB962C8B-B14F-4D97-AF65-F5344CB8AC3E}">
        <p14:creationId xmlns:p14="http://schemas.microsoft.com/office/powerpoint/2010/main" val="3563040726"/>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E24DF7-3202-7D8B-903B-2827500D969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C791C9-B2A4-FBB6-1F58-940351A008AA}"/>
              </a:ext>
            </a:extLst>
          </p:cNvPr>
          <p:cNvSpPr>
            <a:spLocks noGrp="1"/>
          </p:cNvSpPr>
          <p:nvPr>
            <p:ph type="sldNum" sz="quarter" idx="12"/>
          </p:nvPr>
        </p:nvSpPr>
        <p:spPr/>
        <p:txBody>
          <a:bodyPr/>
          <a:lstStyle/>
          <a:p>
            <a:fld id="{4A777409-9C5A-4B07-8E32-19F22F7D558C}" type="slidenum">
              <a:rPr lang="en-IN" smtClean="0"/>
              <a:t>462</a:t>
            </a:fld>
            <a:endParaRPr lang="en-IN" dirty="0"/>
          </a:p>
        </p:txBody>
      </p:sp>
      <p:sp>
        <p:nvSpPr>
          <p:cNvPr id="5" name="TextBox 4">
            <a:extLst>
              <a:ext uri="{FF2B5EF4-FFF2-40B4-BE49-F238E27FC236}">
                <a16:creationId xmlns:a16="http://schemas.microsoft.com/office/drawing/2014/main" id="{11FC6240-8437-E13C-440A-81E840A258FD}"/>
              </a:ext>
            </a:extLst>
          </p:cNvPr>
          <p:cNvSpPr txBox="1"/>
          <p:nvPr/>
        </p:nvSpPr>
        <p:spPr>
          <a:xfrm>
            <a:off x="838200" y="486834"/>
            <a:ext cx="11994037" cy="6186309"/>
          </a:xfrm>
          <a:prstGeom prst="rect">
            <a:avLst/>
          </a:prstGeom>
          <a:noFill/>
        </p:spPr>
        <p:txBody>
          <a:bodyPr wrap="square">
            <a:spAutoFit/>
          </a:bodyPr>
          <a:lstStyle/>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com.hnd.dto.CardDTO</a:t>
            </a:r>
            <a:r>
              <a:rPr lang="en-IN" dirty="0"/>
              <a:t>;</a:t>
            </a:r>
          </a:p>
          <a:p>
            <a:r>
              <a:rPr lang="en-IN" dirty="0"/>
              <a:t>import </a:t>
            </a:r>
            <a:r>
              <a:rPr lang="en-IN" dirty="0" err="1"/>
              <a:t>com.hnd.dto.CustomerDTO</a:t>
            </a:r>
            <a:r>
              <a:rPr lang="en-IN" dirty="0"/>
              <a:t>;</a:t>
            </a:r>
          </a:p>
          <a:p>
            <a:r>
              <a:rPr lang="en-IN" dirty="0"/>
              <a:t>import </a:t>
            </a:r>
            <a:r>
              <a:rPr lang="en-IN" dirty="0" err="1"/>
              <a:t>com.hnd.service.CardCustomerService</a:t>
            </a:r>
            <a:r>
              <a:rPr lang="en-IN" dirty="0"/>
              <a:t>;</a:t>
            </a:r>
          </a:p>
          <a:p>
            <a:r>
              <a:rPr lang="en-IN" dirty="0"/>
              <a:t>@SpringBootApplication</a:t>
            </a:r>
          </a:p>
          <a:p>
            <a:r>
              <a:rPr lang="en-IN" dirty="0"/>
              <a:t>public class </a:t>
            </a:r>
            <a:r>
              <a:rPr lang="en-IN" dirty="0" err="1"/>
              <a:t>DemoOneToManyApplication</a:t>
            </a:r>
            <a:r>
              <a:rPr lang="en-IN" dirty="0"/>
              <a:t> implements </a:t>
            </a:r>
            <a:r>
              <a:rPr lang="en-IN" dirty="0" err="1"/>
              <a:t>CommandLineRunner</a:t>
            </a:r>
            <a:r>
              <a:rPr lang="en-IN" dirty="0"/>
              <a:t> {</a:t>
            </a:r>
          </a:p>
          <a:p>
            <a:r>
              <a:rPr lang="en-IN" dirty="0"/>
              <a:t>	</a:t>
            </a:r>
          </a:p>
          <a:p>
            <a:r>
              <a:rPr lang="en-IN" dirty="0"/>
              <a:t>	public static final Log LOGGER = </a:t>
            </a:r>
            <a:r>
              <a:rPr lang="en-IN" dirty="0" err="1"/>
              <a:t>LogFactory.getLog</a:t>
            </a:r>
            <a:r>
              <a:rPr lang="en-IN" dirty="0"/>
              <a:t>(</a:t>
            </a:r>
            <a:r>
              <a:rPr lang="en-IN" dirty="0" err="1"/>
              <a:t>DemoOneToManyApplication.class</a:t>
            </a:r>
            <a:r>
              <a:rPr lang="en-IN" dirty="0"/>
              <a:t>);</a:t>
            </a:r>
          </a:p>
          <a:p>
            <a:r>
              <a:rPr lang="en-IN" dirty="0"/>
              <a:t>	@Autowired</a:t>
            </a:r>
          </a:p>
          <a:p>
            <a:r>
              <a:rPr lang="en-IN" dirty="0"/>
              <a:t>	</a:t>
            </a:r>
            <a:r>
              <a:rPr lang="en-IN" dirty="0" err="1"/>
              <a:t>CardCustomerService</a:t>
            </a:r>
            <a:r>
              <a:rPr lang="en-IN" dirty="0"/>
              <a:t> </a:t>
            </a:r>
            <a:r>
              <a:rPr lang="en-IN" dirty="0" err="1"/>
              <a:t>cardCustomerService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DemoOneToManyApplication.class</a:t>
            </a:r>
            <a:r>
              <a:rPr lang="en-IN" dirty="0"/>
              <a:t>, </a:t>
            </a:r>
            <a:r>
              <a:rPr lang="en-IN" dirty="0" err="1"/>
              <a:t>args</a:t>
            </a:r>
            <a:r>
              <a:rPr lang="en-IN" dirty="0"/>
              <a:t>);</a:t>
            </a:r>
          </a:p>
          <a:p>
            <a:r>
              <a:rPr lang="en-IN" dirty="0"/>
              <a:t>	}</a:t>
            </a:r>
          </a:p>
          <a:p>
            <a:r>
              <a:rPr lang="en-IN" dirty="0"/>
              <a:t>	</a:t>
            </a:r>
          </a:p>
        </p:txBody>
      </p:sp>
    </p:spTree>
    <p:extLst>
      <p:ext uri="{BB962C8B-B14F-4D97-AF65-F5344CB8AC3E}">
        <p14:creationId xmlns:p14="http://schemas.microsoft.com/office/powerpoint/2010/main" val="2683129908"/>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E491D8-7BB1-0559-1DEB-979A86F35D9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EE5B835-4AA4-F878-FDD6-457DE994BC14}"/>
              </a:ext>
            </a:extLst>
          </p:cNvPr>
          <p:cNvSpPr>
            <a:spLocks noGrp="1"/>
          </p:cNvSpPr>
          <p:nvPr>
            <p:ph type="sldNum" sz="quarter" idx="12"/>
          </p:nvPr>
        </p:nvSpPr>
        <p:spPr/>
        <p:txBody>
          <a:bodyPr/>
          <a:lstStyle/>
          <a:p>
            <a:fld id="{4A777409-9C5A-4B07-8E32-19F22F7D558C}" type="slidenum">
              <a:rPr lang="en-IN" smtClean="0"/>
              <a:t>463</a:t>
            </a:fld>
            <a:endParaRPr lang="en-IN" dirty="0"/>
          </a:p>
        </p:txBody>
      </p:sp>
      <p:sp>
        <p:nvSpPr>
          <p:cNvPr id="5" name="TextBox 4">
            <a:extLst>
              <a:ext uri="{FF2B5EF4-FFF2-40B4-BE49-F238E27FC236}">
                <a16:creationId xmlns:a16="http://schemas.microsoft.com/office/drawing/2014/main" id="{37984871-5374-3D48-7928-5C2B8D516CE4}"/>
              </a:ext>
            </a:extLst>
          </p:cNvPr>
          <p:cNvSpPr txBox="1"/>
          <p:nvPr/>
        </p:nvSpPr>
        <p:spPr>
          <a:xfrm>
            <a:off x="970961" y="492120"/>
            <a:ext cx="12104016" cy="6186309"/>
          </a:xfrm>
          <a:prstGeom prst="rect">
            <a:avLst/>
          </a:prstGeom>
          <a:noFill/>
        </p:spPr>
        <p:txBody>
          <a:bodyPr wrap="square">
            <a:spAutoFit/>
          </a:bodyPr>
          <a:lstStyle/>
          <a:p>
            <a:r>
              <a:rPr lang="en-IN" dirty="0"/>
              <a:t>@Override</a:t>
            </a:r>
          </a:p>
          <a:p>
            <a:r>
              <a:rPr lang="en-IN" dirty="0"/>
              <a:t>	public void run(String... </a:t>
            </a:r>
            <a:r>
              <a:rPr lang="en-IN" dirty="0" err="1"/>
              <a:t>args</a:t>
            </a:r>
            <a:r>
              <a:rPr lang="en-IN" dirty="0"/>
              <a:t>) throws Exception {</a:t>
            </a:r>
          </a:p>
          <a:p>
            <a:r>
              <a:rPr lang="en-IN" dirty="0"/>
              <a:t>//		 </a:t>
            </a:r>
            <a:r>
              <a:rPr lang="en-IN" dirty="0" err="1"/>
              <a:t>getCustomerWithCardDetails</a:t>
            </a:r>
            <a:r>
              <a:rPr lang="en-IN" dirty="0"/>
              <a:t>();</a:t>
            </a:r>
          </a:p>
          <a:p>
            <a:r>
              <a:rPr lang="en-IN" dirty="0"/>
              <a:t>//		 </a:t>
            </a:r>
            <a:r>
              <a:rPr lang="en-IN" dirty="0" err="1"/>
              <a:t>addCustomer</a:t>
            </a:r>
            <a:r>
              <a:rPr lang="en-IN" dirty="0"/>
              <a:t>();</a:t>
            </a:r>
          </a:p>
          <a:p>
            <a:r>
              <a:rPr lang="en-IN" dirty="0"/>
              <a:t>//		 </a:t>
            </a:r>
            <a:r>
              <a:rPr lang="en-IN" dirty="0" err="1"/>
              <a:t>addNewCardToExistingCustomer</a:t>
            </a:r>
            <a:r>
              <a:rPr lang="en-IN" dirty="0"/>
              <a:t>();</a:t>
            </a:r>
          </a:p>
          <a:p>
            <a:r>
              <a:rPr lang="en-IN" dirty="0"/>
              <a:t>		 </a:t>
            </a:r>
            <a:r>
              <a:rPr lang="en-IN" dirty="0" err="1"/>
              <a:t>deleteCardOfExistingCustomer</a:t>
            </a:r>
            <a:r>
              <a:rPr lang="en-IN" dirty="0"/>
              <a:t>();</a:t>
            </a:r>
          </a:p>
          <a:p>
            <a:r>
              <a:rPr lang="en-IN" dirty="0"/>
              <a:t>	}</a:t>
            </a:r>
          </a:p>
          <a:p>
            <a:r>
              <a:rPr lang="en-IN" dirty="0"/>
              <a:t>	</a:t>
            </a:r>
          </a:p>
          <a:p>
            <a:r>
              <a:rPr lang="en-IN" dirty="0"/>
              <a:t>	public void </a:t>
            </a:r>
            <a:r>
              <a:rPr lang="en-IN" dirty="0" err="1"/>
              <a:t>addCustomer</a:t>
            </a:r>
            <a:r>
              <a:rPr lang="en-IN" dirty="0"/>
              <a:t>() {</a:t>
            </a:r>
          </a:p>
          <a:p>
            <a:r>
              <a:rPr lang="en-IN" dirty="0"/>
              <a:t>		try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customerDTO.setName</a:t>
            </a:r>
            <a:r>
              <a:rPr lang="en-IN" dirty="0"/>
              <a:t>("Tom </a:t>
            </a:r>
            <a:r>
              <a:rPr lang="en-IN" dirty="0" err="1"/>
              <a:t>Rosley</a:t>
            </a:r>
            <a:r>
              <a:rPr lang="en-IN" dirty="0"/>
              <a:t>");</a:t>
            </a:r>
          </a:p>
          <a:p>
            <a:r>
              <a:rPr lang="en-IN" dirty="0"/>
              <a:t>			</a:t>
            </a:r>
            <a:r>
              <a:rPr lang="en-IN" dirty="0" err="1"/>
              <a:t>customerDTO.setEmailId</a:t>
            </a:r>
            <a:r>
              <a:rPr lang="en-IN" dirty="0"/>
              <a:t>("Tom@hnd.com");</a:t>
            </a:r>
          </a:p>
          <a:p>
            <a:r>
              <a:rPr lang="en-IN" dirty="0"/>
              <a:t>			</a:t>
            </a:r>
            <a:r>
              <a:rPr lang="en-IN" dirty="0" err="1"/>
              <a:t>customerDTO.setDateOfBirth</a:t>
            </a:r>
            <a:r>
              <a:rPr lang="en-IN" dirty="0"/>
              <a:t>(</a:t>
            </a:r>
            <a:r>
              <a:rPr lang="en-IN" dirty="0" err="1"/>
              <a:t>LocalDate.of</a:t>
            </a:r>
            <a:r>
              <a:rPr lang="en-IN" dirty="0"/>
              <a:t>(1992, 1, 10));</a:t>
            </a:r>
          </a:p>
          <a:p>
            <a:r>
              <a:rPr lang="en-IN" dirty="0"/>
              <a:t>			</a:t>
            </a:r>
            <a:r>
              <a:rPr lang="en-IN" dirty="0" err="1"/>
              <a:t>CardDTO</a:t>
            </a:r>
            <a:r>
              <a:rPr lang="en-IN" dirty="0"/>
              <a:t> </a:t>
            </a:r>
            <a:r>
              <a:rPr lang="en-IN" dirty="0" err="1"/>
              <a:t>cardDTO</a:t>
            </a:r>
            <a:r>
              <a:rPr lang="en-IN" dirty="0"/>
              <a:t> = new </a:t>
            </a:r>
            <a:r>
              <a:rPr lang="en-IN" dirty="0" err="1"/>
              <a:t>CardDTO</a:t>
            </a:r>
            <a:r>
              <a:rPr lang="en-IN" dirty="0"/>
              <a:t>();</a:t>
            </a:r>
          </a:p>
          <a:p>
            <a:r>
              <a:rPr lang="en-IN" dirty="0"/>
              <a:t>			</a:t>
            </a:r>
            <a:r>
              <a:rPr lang="en-IN" dirty="0" err="1"/>
              <a:t>cardDTO.setCardId</a:t>
            </a:r>
            <a:r>
              <a:rPr lang="en-IN" dirty="0"/>
              <a:t>(12352);</a:t>
            </a:r>
          </a:p>
          <a:p>
            <a:r>
              <a:rPr lang="en-IN" dirty="0"/>
              <a:t>			</a:t>
            </a:r>
            <a:r>
              <a:rPr lang="en-IN" dirty="0" err="1"/>
              <a:t>cardDTO.setCardNumber</a:t>
            </a:r>
            <a:r>
              <a:rPr lang="en-IN" dirty="0"/>
              <a:t>("6642160005012199");</a:t>
            </a:r>
          </a:p>
          <a:p>
            <a:r>
              <a:rPr lang="en-IN" dirty="0"/>
              <a:t>			</a:t>
            </a:r>
            <a:r>
              <a:rPr lang="en-IN" dirty="0" err="1"/>
              <a:t>cardDTO.setExpiryDate</a:t>
            </a:r>
            <a:r>
              <a:rPr lang="en-IN" dirty="0"/>
              <a:t>(</a:t>
            </a:r>
            <a:r>
              <a:rPr lang="en-IN" dirty="0" err="1"/>
              <a:t>LocalDate.of</a:t>
            </a:r>
            <a:r>
              <a:rPr lang="en-IN" dirty="0"/>
              <a:t>(2024, 02, 27));</a:t>
            </a:r>
          </a:p>
          <a:p>
            <a:r>
              <a:rPr lang="en-IN" dirty="0"/>
              <a:t>			</a:t>
            </a:r>
            <a:r>
              <a:rPr lang="en-IN" dirty="0" err="1"/>
              <a:t>CardDTO</a:t>
            </a:r>
            <a:r>
              <a:rPr lang="en-IN" dirty="0"/>
              <a:t> cardDTO2 = new </a:t>
            </a:r>
            <a:r>
              <a:rPr lang="en-IN" dirty="0" err="1"/>
              <a:t>CardDTO</a:t>
            </a:r>
            <a:r>
              <a:rPr lang="en-IN" dirty="0"/>
              <a:t>();</a:t>
            </a:r>
          </a:p>
          <a:p>
            <a:r>
              <a:rPr lang="en-IN" dirty="0"/>
              <a:t>			cardDTO2.setCardId(12353);</a:t>
            </a:r>
          </a:p>
          <a:p>
            <a:r>
              <a:rPr lang="en-IN" dirty="0"/>
              <a:t>			cardDTO2.setCardNumber("6642160005012200");</a:t>
            </a:r>
          </a:p>
          <a:p>
            <a:r>
              <a:rPr lang="en-IN" dirty="0"/>
              <a:t>			</a:t>
            </a:r>
          </a:p>
        </p:txBody>
      </p:sp>
    </p:spTree>
    <p:extLst>
      <p:ext uri="{BB962C8B-B14F-4D97-AF65-F5344CB8AC3E}">
        <p14:creationId xmlns:p14="http://schemas.microsoft.com/office/powerpoint/2010/main" val="1863126855"/>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89C119-308C-5FEC-6255-0D152C8804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9444CDE-8C5F-22AF-8579-2B47B6BEA2BE}"/>
              </a:ext>
            </a:extLst>
          </p:cNvPr>
          <p:cNvSpPr>
            <a:spLocks noGrp="1"/>
          </p:cNvSpPr>
          <p:nvPr>
            <p:ph type="sldNum" sz="quarter" idx="12"/>
          </p:nvPr>
        </p:nvSpPr>
        <p:spPr/>
        <p:txBody>
          <a:bodyPr/>
          <a:lstStyle/>
          <a:p>
            <a:fld id="{4A777409-9C5A-4B07-8E32-19F22F7D558C}" type="slidenum">
              <a:rPr lang="en-IN" smtClean="0"/>
              <a:t>464</a:t>
            </a:fld>
            <a:endParaRPr lang="en-IN" dirty="0"/>
          </a:p>
        </p:txBody>
      </p:sp>
      <p:sp>
        <p:nvSpPr>
          <p:cNvPr id="5" name="TextBox 4">
            <a:extLst>
              <a:ext uri="{FF2B5EF4-FFF2-40B4-BE49-F238E27FC236}">
                <a16:creationId xmlns:a16="http://schemas.microsoft.com/office/drawing/2014/main" id="{70F2AF71-993E-C81B-DAB1-4B04EBC5A30B}"/>
              </a:ext>
            </a:extLst>
          </p:cNvPr>
          <p:cNvSpPr txBox="1"/>
          <p:nvPr/>
        </p:nvSpPr>
        <p:spPr>
          <a:xfrm>
            <a:off x="0" y="832870"/>
            <a:ext cx="11937476" cy="6186309"/>
          </a:xfrm>
          <a:prstGeom prst="rect">
            <a:avLst/>
          </a:prstGeom>
          <a:noFill/>
        </p:spPr>
        <p:txBody>
          <a:bodyPr wrap="square">
            <a:spAutoFit/>
          </a:bodyPr>
          <a:lstStyle/>
          <a:p>
            <a:r>
              <a:rPr lang="en-IN" dirty="0"/>
              <a:t>cardDTO2.setExpiryDate(</a:t>
            </a:r>
            <a:r>
              <a:rPr lang="en-IN" dirty="0" err="1"/>
              <a:t>LocalDate.of</a:t>
            </a:r>
            <a:r>
              <a:rPr lang="en-IN" dirty="0"/>
              <a:t>(2022, 10, 15));</a:t>
            </a:r>
          </a:p>
          <a:p>
            <a:r>
              <a:rPr lang="en-IN" dirty="0"/>
              <a:t>			List&lt;</a:t>
            </a:r>
            <a:r>
              <a:rPr lang="en-IN" dirty="0" err="1"/>
              <a:t>CardDTO</a:t>
            </a:r>
            <a:r>
              <a:rPr lang="en-IN" dirty="0"/>
              <a:t>&gt; </a:t>
            </a:r>
            <a:r>
              <a:rPr lang="en-IN" dirty="0" err="1"/>
              <a:t>cardDTOs</a:t>
            </a:r>
            <a:r>
              <a:rPr lang="en-IN" dirty="0"/>
              <a:t> = new LinkedList&lt;&gt;();</a:t>
            </a:r>
          </a:p>
          <a:p>
            <a:r>
              <a:rPr lang="en-IN" dirty="0"/>
              <a:t>			</a:t>
            </a:r>
            <a:r>
              <a:rPr lang="en-IN" dirty="0" err="1"/>
              <a:t>cardDTOs.add</a:t>
            </a:r>
            <a:r>
              <a:rPr lang="en-IN" dirty="0"/>
              <a:t>(</a:t>
            </a:r>
            <a:r>
              <a:rPr lang="en-IN" dirty="0" err="1"/>
              <a:t>cardDTO</a:t>
            </a:r>
            <a:r>
              <a:rPr lang="en-IN" dirty="0"/>
              <a:t>);</a:t>
            </a:r>
          </a:p>
          <a:p>
            <a:r>
              <a:rPr lang="en-IN" dirty="0"/>
              <a:t>			</a:t>
            </a:r>
            <a:r>
              <a:rPr lang="en-IN" dirty="0" err="1"/>
              <a:t>cardDTOs.add</a:t>
            </a:r>
            <a:r>
              <a:rPr lang="en-IN" dirty="0"/>
              <a:t>(cardDTO2);</a:t>
            </a:r>
          </a:p>
          <a:p>
            <a:r>
              <a:rPr lang="en-IN" dirty="0"/>
              <a:t>			</a:t>
            </a:r>
            <a:r>
              <a:rPr lang="en-IN" dirty="0" err="1"/>
              <a:t>customerDTO.setCards</a:t>
            </a:r>
            <a:r>
              <a:rPr lang="en-IN" dirty="0"/>
              <a:t>(</a:t>
            </a:r>
            <a:r>
              <a:rPr lang="en-IN" dirty="0" err="1"/>
              <a:t>cardDTOs</a:t>
            </a:r>
            <a:r>
              <a:rPr lang="en-IN" dirty="0"/>
              <a:t>);</a:t>
            </a:r>
          </a:p>
          <a:p>
            <a:r>
              <a:rPr lang="en-IN" dirty="0"/>
              <a:t>			</a:t>
            </a:r>
            <a:r>
              <a:rPr lang="en-IN" dirty="0" err="1"/>
              <a:t>cardCustomerService.addCustomer</a:t>
            </a:r>
            <a:r>
              <a:rPr lang="en-IN" dirty="0"/>
              <a:t>(</a:t>
            </a:r>
            <a:r>
              <a:rPr lang="en-IN" dirty="0" err="1"/>
              <a:t>customerDTO</a:t>
            </a:r>
            <a:r>
              <a:rPr lang="en-IN" dirty="0"/>
              <a:t>);</a:t>
            </a:r>
          </a:p>
          <a:p>
            <a:r>
              <a:rPr lang="en-IN" dirty="0"/>
              <a:t>			LOGGER.info("\n" + </a:t>
            </a:r>
            <a:r>
              <a:rPr lang="en-IN" dirty="0" err="1"/>
              <a:t>environment.getProperty</a:t>
            </a:r>
            <a:r>
              <a:rPr lang="en-IN" dirty="0"/>
              <a:t>("</a:t>
            </a:r>
            <a:r>
              <a:rPr lang="en-IN" dirty="0" err="1"/>
              <a:t>UserInterface.CARD_AND_CUSTOMER_ADDED</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getCustomerWithCardDetails</a:t>
            </a:r>
            <a:r>
              <a:rPr lang="en-IN" dirty="0"/>
              <a:t>() {</a:t>
            </a:r>
          </a:p>
          <a:p>
            <a:r>
              <a:rPr lang="en-IN" dirty="0"/>
              <a:t>		try {</a:t>
            </a:r>
          </a:p>
          <a:p>
            <a:r>
              <a:rPr lang="en-IN" dirty="0"/>
              <a:t>			Integer </a:t>
            </a:r>
            <a:r>
              <a:rPr lang="en-IN" dirty="0" err="1"/>
              <a:t>customerId</a:t>
            </a:r>
            <a:r>
              <a:rPr lang="en-IN" dirty="0"/>
              <a:t> = 1001;</a:t>
            </a:r>
          </a:p>
          <a:p>
            <a:r>
              <a:rPr lang="en-IN" dirty="0"/>
              <a:t>			</a:t>
            </a:r>
            <a:r>
              <a:rPr lang="en-IN" dirty="0" err="1"/>
              <a:t>CustomerDTO</a:t>
            </a:r>
            <a:r>
              <a:rPr lang="en-IN" dirty="0"/>
              <a:t> </a:t>
            </a:r>
            <a:r>
              <a:rPr lang="en-IN" dirty="0" err="1"/>
              <a:t>customerDTO</a:t>
            </a:r>
            <a:r>
              <a:rPr lang="en-IN" dirty="0"/>
              <a:t> = </a:t>
            </a:r>
            <a:r>
              <a:rPr lang="en-IN" dirty="0" err="1"/>
              <a:t>cardCustomerService.getCustomerDetails</a:t>
            </a:r>
            <a:r>
              <a:rPr lang="en-IN" dirty="0"/>
              <a:t>(</a:t>
            </a:r>
            <a:r>
              <a:rPr lang="en-IN" dirty="0" err="1"/>
              <a:t>customerId</a:t>
            </a:r>
            <a:r>
              <a:rPr lang="en-IN" dirty="0"/>
              <a:t>);</a:t>
            </a:r>
          </a:p>
          <a:p>
            <a:r>
              <a:rPr lang="en-IN" dirty="0"/>
              <a:t>			LOGGER.info(</a:t>
            </a:r>
            <a:r>
              <a:rPr lang="en-IN" dirty="0" err="1"/>
              <a:t>customerDTO</a:t>
            </a:r>
            <a:r>
              <a:rPr lang="en-IN" dirty="0"/>
              <a:t>);</a:t>
            </a:r>
          </a:p>
          <a:p>
            <a:r>
              <a:rPr lang="en-IN" dirty="0"/>
              <a:t>			if (</a:t>
            </a:r>
            <a:r>
              <a:rPr lang="en-IN" dirty="0" err="1"/>
              <a:t>customerDTO.getCards</a:t>
            </a:r>
            <a:r>
              <a:rPr lang="en-IN" dirty="0"/>
              <a:t>().</a:t>
            </a:r>
            <a:r>
              <a:rPr lang="en-IN" dirty="0" err="1"/>
              <a:t>isEmpty</a:t>
            </a:r>
            <a:r>
              <a:rPr lang="en-IN" dirty="0"/>
              <a:t>()) {</a:t>
            </a:r>
          </a:p>
          <a:p>
            <a:r>
              <a:rPr lang="en-IN" dirty="0"/>
              <a:t>				LOGGER.info(</a:t>
            </a:r>
            <a:r>
              <a:rPr lang="en-IN" dirty="0" err="1"/>
              <a:t>environment.getProperty</a:t>
            </a:r>
            <a:r>
              <a:rPr lang="en-IN" dirty="0"/>
              <a:t>("</a:t>
            </a:r>
            <a:r>
              <a:rPr lang="en-IN" dirty="0" err="1"/>
              <a:t>UserInterface.NO_CARDS</a:t>
            </a:r>
            <a:r>
              <a:rPr lang="en-IN" dirty="0"/>
              <a:t>"));</a:t>
            </a:r>
          </a:p>
          <a:p>
            <a:r>
              <a:rPr lang="en-IN" dirty="0"/>
              <a:t>			}</a:t>
            </a:r>
          </a:p>
          <a:p>
            <a:r>
              <a:rPr lang="en-IN" dirty="0"/>
              <a:t>		}</a:t>
            </a:r>
          </a:p>
        </p:txBody>
      </p:sp>
    </p:spTree>
    <p:extLst>
      <p:ext uri="{BB962C8B-B14F-4D97-AF65-F5344CB8AC3E}">
        <p14:creationId xmlns:p14="http://schemas.microsoft.com/office/powerpoint/2010/main" val="3740049591"/>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48FB8D-E162-F169-4C62-CDFD5E3BB1B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FF63F3-0804-FAC7-3D55-2D6873A9CB53}"/>
              </a:ext>
            </a:extLst>
          </p:cNvPr>
          <p:cNvSpPr>
            <a:spLocks noGrp="1"/>
          </p:cNvSpPr>
          <p:nvPr>
            <p:ph type="sldNum" sz="quarter" idx="12"/>
          </p:nvPr>
        </p:nvSpPr>
        <p:spPr/>
        <p:txBody>
          <a:bodyPr/>
          <a:lstStyle/>
          <a:p>
            <a:fld id="{4A777409-9C5A-4B07-8E32-19F22F7D558C}" type="slidenum">
              <a:rPr lang="en-IN" smtClean="0"/>
              <a:t>465</a:t>
            </a:fld>
            <a:endParaRPr lang="en-IN" dirty="0"/>
          </a:p>
        </p:txBody>
      </p:sp>
      <p:sp>
        <p:nvSpPr>
          <p:cNvPr id="5" name="TextBox 4">
            <a:extLst>
              <a:ext uri="{FF2B5EF4-FFF2-40B4-BE49-F238E27FC236}">
                <a16:creationId xmlns:a16="http://schemas.microsoft.com/office/drawing/2014/main" id="{5EE55FAC-A07D-FB65-92CB-AE1C1CFE95E0}"/>
              </a:ext>
            </a:extLst>
          </p:cNvPr>
          <p:cNvSpPr txBox="1"/>
          <p:nvPr/>
        </p:nvSpPr>
        <p:spPr>
          <a:xfrm>
            <a:off x="0" y="874864"/>
            <a:ext cx="11858919" cy="6463308"/>
          </a:xfrm>
          <a:prstGeom prst="rect">
            <a:avLst/>
          </a:prstGeom>
          <a:noFill/>
        </p:spPr>
        <p:txBody>
          <a:bodyPr wrap="square">
            <a:spAutoFit/>
          </a:bodyPr>
          <a:lstStyle/>
          <a:p>
            <a:r>
              <a:rPr lang="en-IN" dirty="0"/>
              <a:t>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addNewCardToExistingCustomer</a:t>
            </a:r>
            <a:r>
              <a:rPr lang="en-IN" dirty="0"/>
              <a:t>() throws Exception {</a:t>
            </a:r>
          </a:p>
          <a:p>
            <a:r>
              <a:rPr lang="en-IN" dirty="0"/>
              <a:t>		Integer </a:t>
            </a:r>
            <a:r>
              <a:rPr lang="en-IN" dirty="0" err="1"/>
              <a:t>customerId</a:t>
            </a:r>
            <a:r>
              <a:rPr lang="en-IN" dirty="0"/>
              <a:t> = 1006;</a:t>
            </a:r>
          </a:p>
          <a:p>
            <a:r>
              <a:rPr lang="en-IN" dirty="0"/>
              <a:t>		</a:t>
            </a:r>
            <a:r>
              <a:rPr lang="en-IN" dirty="0" err="1"/>
              <a:t>CardDTO</a:t>
            </a:r>
            <a:r>
              <a:rPr lang="en-IN" dirty="0"/>
              <a:t> </a:t>
            </a:r>
            <a:r>
              <a:rPr lang="en-IN" dirty="0" err="1"/>
              <a:t>cardDTO</a:t>
            </a:r>
            <a:r>
              <a:rPr lang="en-IN" dirty="0"/>
              <a:t> = new </a:t>
            </a:r>
            <a:r>
              <a:rPr lang="en-IN" dirty="0" err="1"/>
              <a:t>CardDTO</a:t>
            </a:r>
            <a:r>
              <a:rPr lang="en-IN" dirty="0"/>
              <a:t>();</a:t>
            </a:r>
          </a:p>
          <a:p>
            <a:r>
              <a:rPr lang="en-IN" dirty="0"/>
              <a:t>		</a:t>
            </a:r>
            <a:r>
              <a:rPr lang="en-IN" dirty="0" err="1"/>
              <a:t>cardDTO.setCardId</a:t>
            </a:r>
            <a:r>
              <a:rPr lang="en-IN" dirty="0"/>
              <a:t>(12354);</a:t>
            </a:r>
          </a:p>
          <a:p>
            <a:r>
              <a:rPr lang="en-IN" dirty="0"/>
              <a:t>		</a:t>
            </a:r>
            <a:r>
              <a:rPr lang="en-IN" dirty="0" err="1"/>
              <a:t>cardDTO.setCardNumber</a:t>
            </a:r>
            <a:r>
              <a:rPr lang="en-IN" dirty="0"/>
              <a:t>("6642160055012200");</a:t>
            </a:r>
          </a:p>
          <a:p>
            <a:r>
              <a:rPr lang="en-IN" dirty="0"/>
              <a:t>		</a:t>
            </a:r>
            <a:r>
              <a:rPr lang="en-IN" dirty="0" err="1"/>
              <a:t>cardDTO.setExpiryDate</a:t>
            </a:r>
            <a:r>
              <a:rPr lang="en-IN" dirty="0"/>
              <a:t>(</a:t>
            </a:r>
            <a:r>
              <a:rPr lang="en-IN" dirty="0" err="1"/>
              <a:t>LocalDate.of</a:t>
            </a:r>
            <a:r>
              <a:rPr lang="en-IN" dirty="0"/>
              <a:t>(2030, 03, 07));</a:t>
            </a:r>
          </a:p>
          <a:p>
            <a:r>
              <a:rPr lang="en-IN" dirty="0"/>
              <a:t>		try {</a:t>
            </a:r>
          </a:p>
          <a:p>
            <a:r>
              <a:rPr lang="en-IN" dirty="0"/>
              <a:t>			</a:t>
            </a:r>
            <a:r>
              <a:rPr lang="en-IN" dirty="0" err="1"/>
              <a:t>cardCustomerService.issueCardToExistingCustomer</a:t>
            </a:r>
            <a:r>
              <a:rPr lang="en-IN" dirty="0"/>
              <a:t>(</a:t>
            </a:r>
            <a:r>
              <a:rPr lang="en-IN" dirty="0" err="1"/>
              <a:t>customerId</a:t>
            </a:r>
            <a:r>
              <a:rPr lang="en-IN" dirty="0"/>
              <a:t>, </a:t>
            </a:r>
            <a:r>
              <a:rPr lang="en-IN" dirty="0" err="1"/>
              <a:t>cardDTO</a:t>
            </a:r>
            <a:r>
              <a:rPr lang="en-IN" dirty="0"/>
              <a:t>);</a:t>
            </a:r>
          </a:p>
          <a:p>
            <a:r>
              <a:rPr lang="en-IN" dirty="0"/>
              <a:t>			LOGGER.info("\n" + </a:t>
            </a:r>
            <a:r>
              <a:rPr lang="en-IN" dirty="0" err="1"/>
              <a:t>environment.getProperty</a:t>
            </a:r>
            <a:r>
              <a:rPr lang="en-IN" dirty="0"/>
              <a:t>("</a:t>
            </a:r>
            <a:r>
              <a:rPr lang="en-IN" dirty="0" err="1"/>
              <a:t>UserInterface.CARD_ADDED</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a:p>
            <a:r>
              <a:rPr lang="en-IN" dirty="0"/>
              <a:t>	</a:t>
            </a:r>
          </a:p>
        </p:txBody>
      </p:sp>
    </p:spTree>
    <p:extLst>
      <p:ext uri="{BB962C8B-B14F-4D97-AF65-F5344CB8AC3E}">
        <p14:creationId xmlns:p14="http://schemas.microsoft.com/office/powerpoint/2010/main" val="1613009242"/>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0C4F8B-2920-FF13-2A4E-78EE0EBF8D2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0D0774C-8E8B-A086-F6CC-7BD14C412198}"/>
              </a:ext>
            </a:extLst>
          </p:cNvPr>
          <p:cNvSpPr>
            <a:spLocks noGrp="1"/>
          </p:cNvSpPr>
          <p:nvPr>
            <p:ph type="sldNum" sz="quarter" idx="12"/>
          </p:nvPr>
        </p:nvSpPr>
        <p:spPr/>
        <p:txBody>
          <a:bodyPr/>
          <a:lstStyle/>
          <a:p>
            <a:fld id="{4A777409-9C5A-4B07-8E32-19F22F7D558C}" type="slidenum">
              <a:rPr lang="en-IN" smtClean="0"/>
              <a:t>466</a:t>
            </a:fld>
            <a:endParaRPr lang="en-IN" dirty="0"/>
          </a:p>
        </p:txBody>
      </p:sp>
      <p:sp>
        <p:nvSpPr>
          <p:cNvPr id="5" name="TextBox 4">
            <a:extLst>
              <a:ext uri="{FF2B5EF4-FFF2-40B4-BE49-F238E27FC236}">
                <a16:creationId xmlns:a16="http://schemas.microsoft.com/office/drawing/2014/main" id="{23E310D7-9444-4CD4-86C6-4712C43AD0BB}"/>
              </a:ext>
            </a:extLst>
          </p:cNvPr>
          <p:cNvSpPr txBox="1"/>
          <p:nvPr/>
        </p:nvSpPr>
        <p:spPr>
          <a:xfrm>
            <a:off x="208961" y="872627"/>
            <a:ext cx="11774078" cy="4247317"/>
          </a:xfrm>
          <a:prstGeom prst="rect">
            <a:avLst/>
          </a:prstGeom>
          <a:noFill/>
        </p:spPr>
        <p:txBody>
          <a:bodyPr wrap="square">
            <a:spAutoFit/>
          </a:bodyPr>
          <a:lstStyle/>
          <a:p>
            <a:r>
              <a:rPr lang="en-IN" dirty="0"/>
              <a:t>public void </a:t>
            </a:r>
            <a:r>
              <a:rPr lang="en-IN" dirty="0" err="1"/>
              <a:t>deleteCardOfExistingCustomer</a:t>
            </a:r>
            <a:r>
              <a:rPr lang="en-IN" dirty="0"/>
              <a:t>() {</a:t>
            </a:r>
          </a:p>
          <a:p>
            <a:r>
              <a:rPr lang="en-IN" dirty="0"/>
              <a:t>		try {</a:t>
            </a:r>
          </a:p>
          <a:p>
            <a:r>
              <a:rPr lang="en-IN" dirty="0"/>
              <a:t>			Integer </a:t>
            </a:r>
            <a:r>
              <a:rPr lang="en-IN" dirty="0" err="1"/>
              <a:t>customerId</a:t>
            </a:r>
            <a:r>
              <a:rPr lang="en-IN" dirty="0"/>
              <a:t> = 1001;</a:t>
            </a:r>
          </a:p>
          <a:p>
            <a:r>
              <a:rPr lang="en-IN" dirty="0"/>
              <a:t>			List&lt;Integer&gt; </a:t>
            </a:r>
            <a:r>
              <a:rPr lang="en-IN" dirty="0" err="1"/>
              <a:t>cardIdsToDelete</a:t>
            </a:r>
            <a:r>
              <a:rPr lang="en-IN" dirty="0"/>
              <a:t> = new </a:t>
            </a:r>
            <a:r>
              <a:rPr lang="en-IN" dirty="0" err="1"/>
              <a:t>ArrayList</a:t>
            </a:r>
            <a:r>
              <a:rPr lang="en-IN" dirty="0"/>
              <a:t>&lt;&gt;();</a:t>
            </a:r>
          </a:p>
          <a:p>
            <a:r>
              <a:rPr lang="en-IN" dirty="0"/>
              <a:t>			</a:t>
            </a:r>
            <a:r>
              <a:rPr lang="en-IN" dirty="0" err="1"/>
              <a:t>cardIdsToDelete.add</a:t>
            </a:r>
            <a:r>
              <a:rPr lang="en-IN" dirty="0"/>
              <a:t>(12346);</a:t>
            </a:r>
          </a:p>
          <a:p>
            <a:r>
              <a:rPr lang="en-IN" dirty="0"/>
              <a:t>			</a:t>
            </a:r>
            <a:r>
              <a:rPr lang="en-IN" dirty="0" err="1"/>
              <a:t>cardIdsToDelete.add</a:t>
            </a:r>
            <a:r>
              <a:rPr lang="en-IN" dirty="0"/>
              <a:t>(12347);</a:t>
            </a:r>
          </a:p>
          <a:p>
            <a:r>
              <a:rPr lang="en-IN" dirty="0"/>
              <a:t>			</a:t>
            </a:r>
            <a:r>
              <a:rPr lang="en-IN" dirty="0" err="1"/>
              <a:t>cardCustomerService.deleteCardOfExistingCustomer</a:t>
            </a:r>
            <a:r>
              <a:rPr lang="en-IN" dirty="0"/>
              <a:t>(</a:t>
            </a:r>
            <a:r>
              <a:rPr lang="en-IN" dirty="0" err="1"/>
              <a:t>customerId</a:t>
            </a:r>
            <a:r>
              <a:rPr lang="en-IN" dirty="0"/>
              <a:t>, </a:t>
            </a:r>
            <a:r>
              <a:rPr lang="en-IN" dirty="0" err="1"/>
              <a:t>cardIdsToDelete</a:t>
            </a:r>
            <a:r>
              <a:rPr lang="en-IN" dirty="0"/>
              <a:t>);</a:t>
            </a:r>
          </a:p>
          <a:p>
            <a:r>
              <a:rPr lang="en-IN" dirty="0"/>
              <a:t>			LOGGER.info("\n" + </a:t>
            </a:r>
            <a:r>
              <a:rPr lang="en-IN" dirty="0" err="1"/>
              <a:t>environment.getProperty</a:t>
            </a:r>
            <a:r>
              <a:rPr lang="en-IN" dirty="0"/>
              <a:t>("</a:t>
            </a:r>
            <a:r>
              <a:rPr lang="en-IN" dirty="0" err="1"/>
              <a:t>UserInterface.CARD_DEACTIVATED</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Tree>
    <p:extLst>
      <p:ext uri="{BB962C8B-B14F-4D97-AF65-F5344CB8AC3E}">
        <p14:creationId xmlns:p14="http://schemas.microsoft.com/office/powerpoint/2010/main" val="4095402582"/>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36AB70-1F4D-7473-FA17-F35FFC8184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8DE4BB-0294-82EF-8119-CA108D0179E6}"/>
              </a:ext>
            </a:extLst>
          </p:cNvPr>
          <p:cNvSpPr>
            <a:spLocks noGrp="1"/>
          </p:cNvSpPr>
          <p:nvPr>
            <p:ph type="sldNum" sz="quarter" idx="12"/>
          </p:nvPr>
        </p:nvSpPr>
        <p:spPr/>
        <p:txBody>
          <a:bodyPr/>
          <a:lstStyle/>
          <a:p>
            <a:fld id="{4A777409-9C5A-4B07-8E32-19F22F7D558C}" type="slidenum">
              <a:rPr lang="en-IN" smtClean="0"/>
              <a:t>467</a:t>
            </a:fld>
            <a:endParaRPr lang="en-IN" dirty="0"/>
          </a:p>
        </p:txBody>
      </p:sp>
      <p:sp>
        <p:nvSpPr>
          <p:cNvPr id="5" name="TextBox 4">
            <a:extLst>
              <a:ext uri="{FF2B5EF4-FFF2-40B4-BE49-F238E27FC236}">
                <a16:creationId xmlns:a16="http://schemas.microsoft.com/office/drawing/2014/main" id="{C6803A96-7F1F-6D1C-C944-ACDADDEF4402}"/>
              </a:ext>
            </a:extLst>
          </p:cNvPr>
          <p:cNvSpPr txBox="1"/>
          <p:nvPr/>
        </p:nvSpPr>
        <p:spPr>
          <a:xfrm>
            <a:off x="960748" y="506363"/>
            <a:ext cx="10002625" cy="707886"/>
          </a:xfrm>
          <a:prstGeom prst="rect">
            <a:avLst/>
          </a:prstGeom>
          <a:noFill/>
        </p:spPr>
        <p:txBody>
          <a:bodyPr wrap="square">
            <a:spAutoFit/>
          </a:bodyPr>
          <a:lstStyle/>
          <a:p>
            <a:r>
              <a:rPr lang="en-US" sz="2000" b="1" dirty="0">
                <a:solidFill>
                  <a:schemeClr val="tx1">
                    <a:lumMod val="65000"/>
                    <a:lumOff val="35000"/>
                  </a:schemeClr>
                </a:solidFill>
                <a:effectLst/>
              </a:rPr>
              <a:t>Step 31: </a:t>
            </a:r>
            <a:r>
              <a:rPr lang="en-US" sz="2000" dirty="0">
                <a:solidFill>
                  <a:schemeClr val="tx1">
                    <a:lumMod val="65000"/>
                    <a:lumOff val="35000"/>
                  </a:schemeClr>
                </a:solidFill>
                <a:effectLst/>
              </a:rPr>
              <a:t>Execute the application</a:t>
            </a:r>
          </a:p>
          <a:p>
            <a:r>
              <a:rPr lang="en-US" sz="2000" dirty="0">
                <a:solidFill>
                  <a:schemeClr val="tx1">
                    <a:lumMod val="65000"/>
                    <a:lumOff val="35000"/>
                  </a:schemeClr>
                </a:solidFill>
                <a:effectLst/>
              </a:rPr>
              <a:t>After executing your application, you should get the following output:</a:t>
            </a:r>
          </a:p>
        </p:txBody>
      </p:sp>
      <p:pic>
        <p:nvPicPr>
          <p:cNvPr id="7" name="Picture 6">
            <a:extLst>
              <a:ext uri="{FF2B5EF4-FFF2-40B4-BE49-F238E27FC236}">
                <a16:creationId xmlns:a16="http://schemas.microsoft.com/office/drawing/2014/main" id="{4B4036E6-6DDD-CDD4-1B84-44F8F7911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821" y="1535563"/>
            <a:ext cx="8592749" cy="2448267"/>
          </a:xfrm>
          <a:prstGeom prst="rect">
            <a:avLst/>
          </a:prstGeom>
        </p:spPr>
      </p:pic>
      <p:sp>
        <p:nvSpPr>
          <p:cNvPr id="9" name="TextBox 8">
            <a:extLst>
              <a:ext uri="{FF2B5EF4-FFF2-40B4-BE49-F238E27FC236}">
                <a16:creationId xmlns:a16="http://schemas.microsoft.com/office/drawing/2014/main" id="{123488AE-3F46-E51B-F5C7-EE5138B5A640}"/>
              </a:ext>
            </a:extLst>
          </p:cNvPr>
          <p:cNvSpPr txBox="1"/>
          <p:nvPr/>
        </p:nvSpPr>
        <p:spPr>
          <a:xfrm>
            <a:off x="108408" y="4226798"/>
            <a:ext cx="12083592" cy="400110"/>
          </a:xfrm>
          <a:prstGeom prst="rect">
            <a:avLst/>
          </a:prstGeom>
          <a:noFill/>
        </p:spPr>
        <p:txBody>
          <a:bodyPr wrap="square">
            <a:spAutoFit/>
          </a:bodyPr>
          <a:lstStyle/>
          <a:p>
            <a:r>
              <a:rPr lang="en-US" sz="2000" b="1" dirty="0">
                <a:solidFill>
                  <a:schemeClr val="tx1">
                    <a:lumMod val="65000"/>
                    <a:lumOff val="35000"/>
                  </a:schemeClr>
                </a:solidFill>
              </a:rPr>
              <a:t>Step 32: </a:t>
            </a:r>
            <a:r>
              <a:rPr lang="en-US" sz="2000" dirty="0">
                <a:solidFill>
                  <a:schemeClr val="tx1">
                    <a:lumMod val="65000"/>
                    <a:lumOff val="35000"/>
                  </a:schemeClr>
                </a:solidFill>
              </a:rPr>
              <a:t>Add the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to </a:t>
            </a:r>
            <a:r>
              <a:rPr lang="en-US" sz="2000" dirty="0" err="1">
                <a:solidFill>
                  <a:schemeClr val="tx1">
                    <a:lumMod val="65000"/>
                    <a:lumOff val="35000"/>
                  </a:schemeClr>
                </a:solidFill>
              </a:rPr>
              <a:t>CardCustomerService</a:t>
            </a:r>
            <a:r>
              <a:rPr lang="en-US" sz="2000" dirty="0">
                <a:solidFill>
                  <a:schemeClr val="tx1">
                    <a:lumMod val="65000"/>
                    <a:lumOff val="35000"/>
                  </a:schemeClr>
                </a:solidFill>
              </a:rPr>
              <a:t> interface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D91F313-DCE7-E200-D1A2-E535464D09BC}"/>
              </a:ext>
            </a:extLst>
          </p:cNvPr>
          <p:cNvSpPr txBox="1"/>
          <p:nvPr/>
        </p:nvSpPr>
        <p:spPr>
          <a:xfrm>
            <a:off x="108408" y="4752965"/>
            <a:ext cx="12083592" cy="1477328"/>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java.util.List</a:t>
            </a:r>
            <a:r>
              <a:rPr lang="en-IN" dirty="0"/>
              <a:t>;</a:t>
            </a:r>
          </a:p>
          <a:p>
            <a:r>
              <a:rPr lang="en-IN" dirty="0"/>
              <a:t>import </a:t>
            </a:r>
            <a:r>
              <a:rPr lang="en-IN" dirty="0" err="1"/>
              <a:t>com.hnd.dto.CardDTO</a:t>
            </a:r>
            <a:r>
              <a:rPr lang="en-IN" dirty="0"/>
              <a:t>;</a:t>
            </a:r>
          </a:p>
          <a:p>
            <a:r>
              <a:rPr lang="en-IN" dirty="0"/>
              <a:t>import </a:t>
            </a:r>
            <a:r>
              <a:rPr lang="en-IN" dirty="0" err="1"/>
              <a:t>com.hnd.dto.CustomerDTO</a:t>
            </a:r>
            <a:r>
              <a:rPr lang="en-IN" dirty="0"/>
              <a:t>;</a:t>
            </a:r>
          </a:p>
          <a:p>
            <a:r>
              <a:rPr lang="en-IN" dirty="0"/>
              <a:t>import </a:t>
            </a:r>
            <a:r>
              <a:rPr lang="en-IN" dirty="0" err="1"/>
              <a:t>com.hnd.exception.hndBankException</a:t>
            </a:r>
            <a:r>
              <a:rPr lang="en-IN" dirty="0"/>
              <a:t>;</a:t>
            </a:r>
          </a:p>
        </p:txBody>
      </p:sp>
    </p:spTree>
    <p:extLst>
      <p:ext uri="{BB962C8B-B14F-4D97-AF65-F5344CB8AC3E}">
        <p14:creationId xmlns:p14="http://schemas.microsoft.com/office/powerpoint/2010/main" val="3830149956"/>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4B638F-DAE8-A96A-9B2D-48F4524077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8097459-8FC1-DB01-03C6-A110F3F27304}"/>
              </a:ext>
            </a:extLst>
          </p:cNvPr>
          <p:cNvSpPr>
            <a:spLocks noGrp="1"/>
          </p:cNvSpPr>
          <p:nvPr>
            <p:ph type="sldNum" sz="quarter" idx="12"/>
          </p:nvPr>
        </p:nvSpPr>
        <p:spPr/>
        <p:txBody>
          <a:bodyPr/>
          <a:lstStyle/>
          <a:p>
            <a:fld id="{4A777409-9C5A-4B07-8E32-19F22F7D558C}" type="slidenum">
              <a:rPr lang="en-IN" smtClean="0"/>
              <a:t>468</a:t>
            </a:fld>
            <a:endParaRPr lang="en-IN" dirty="0"/>
          </a:p>
        </p:txBody>
      </p:sp>
      <p:sp>
        <p:nvSpPr>
          <p:cNvPr id="5" name="TextBox 4">
            <a:extLst>
              <a:ext uri="{FF2B5EF4-FFF2-40B4-BE49-F238E27FC236}">
                <a16:creationId xmlns:a16="http://schemas.microsoft.com/office/drawing/2014/main" id="{5B400E1A-7AA3-C82C-6BA9-3F1602AB1D13}"/>
              </a:ext>
            </a:extLst>
          </p:cNvPr>
          <p:cNvSpPr txBox="1"/>
          <p:nvPr/>
        </p:nvSpPr>
        <p:spPr>
          <a:xfrm>
            <a:off x="202676" y="1085076"/>
            <a:ext cx="11656243" cy="2308324"/>
          </a:xfrm>
          <a:prstGeom prst="rect">
            <a:avLst/>
          </a:prstGeom>
          <a:noFill/>
        </p:spPr>
        <p:txBody>
          <a:bodyPr wrap="square">
            <a:spAutoFit/>
          </a:bodyPr>
          <a:lstStyle/>
          <a:p>
            <a:r>
              <a:rPr lang="en-IN" dirty="0"/>
              <a:t>public interface </a:t>
            </a:r>
            <a:r>
              <a:rPr lang="en-IN" dirty="0" err="1"/>
              <a:t>CardCustomerService</a:t>
            </a:r>
            <a:r>
              <a:rPr lang="en-IN" dirty="0"/>
              <a:t> {</a:t>
            </a:r>
          </a:p>
          <a:p>
            <a:r>
              <a:rPr lang="en-IN" dirty="0"/>
              <a:t>	public </a:t>
            </a:r>
            <a:r>
              <a:rPr lang="en-IN" dirty="0" err="1"/>
              <a:t>CustomerDTO</a:t>
            </a:r>
            <a:r>
              <a:rPr lang="en-IN" dirty="0"/>
              <a:t> </a:t>
            </a:r>
            <a:r>
              <a:rPr lang="en-IN" dirty="0" err="1"/>
              <a:t>getCustomerDetails</a:t>
            </a:r>
            <a:r>
              <a:rPr lang="en-IN" dirty="0"/>
              <a:t>(Integer </a:t>
            </a:r>
            <a:r>
              <a:rPr lang="en-IN" dirty="0" err="1"/>
              <a:t>customerId</a:t>
            </a:r>
            <a:r>
              <a:rPr lang="en-IN" dirty="0"/>
              <a:t>) throws </a:t>
            </a:r>
            <a:r>
              <a:rPr lang="en-IN" dirty="0" err="1"/>
              <a:t>hndBankException</a:t>
            </a:r>
            <a:r>
              <a:rPr lang="en-IN" dirty="0"/>
              <a:t>;</a:t>
            </a:r>
          </a:p>
          <a:p>
            <a:r>
              <a:rPr lang="en-IN" dirty="0"/>
              <a:t>	public Integer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	public void </a:t>
            </a:r>
            <a:r>
              <a:rPr lang="en-IN" dirty="0" err="1"/>
              <a:t>issueCardToExistingCustomer</a:t>
            </a:r>
            <a:r>
              <a:rPr lang="en-IN" dirty="0"/>
              <a:t>(Integer </a:t>
            </a:r>
            <a:r>
              <a:rPr lang="en-IN" dirty="0" err="1"/>
              <a:t>customerId</a:t>
            </a:r>
            <a:r>
              <a:rPr lang="en-IN" dirty="0"/>
              <a:t>, </a:t>
            </a:r>
            <a:r>
              <a:rPr lang="en-IN" dirty="0" err="1"/>
              <a:t>CardDTO</a:t>
            </a:r>
            <a:r>
              <a:rPr lang="en-IN" dirty="0"/>
              <a:t> </a:t>
            </a:r>
            <a:r>
              <a:rPr lang="en-IN" dirty="0" err="1"/>
              <a:t>cardDTO</a:t>
            </a:r>
            <a:r>
              <a:rPr lang="en-IN" dirty="0"/>
              <a:t>) throws </a:t>
            </a:r>
            <a:r>
              <a:rPr lang="en-IN" dirty="0" err="1"/>
              <a:t>hndBankException</a:t>
            </a:r>
            <a:r>
              <a:rPr lang="en-IN" dirty="0"/>
              <a:t>;</a:t>
            </a:r>
          </a:p>
          <a:p>
            <a:r>
              <a:rPr lang="en-IN" dirty="0"/>
              <a:t>	public void </a:t>
            </a:r>
            <a:r>
              <a:rPr lang="en-IN" dirty="0" err="1"/>
              <a:t>deleteCardOfExistingCustomer</a:t>
            </a:r>
            <a:r>
              <a:rPr lang="en-IN" dirty="0"/>
              <a:t>(Integer </a:t>
            </a:r>
            <a:r>
              <a:rPr lang="en-IN" dirty="0" err="1"/>
              <a:t>customerId</a:t>
            </a:r>
            <a:r>
              <a:rPr lang="en-IN" dirty="0"/>
              <a:t>, List&lt;Integer&gt; </a:t>
            </a:r>
            <a:r>
              <a:rPr lang="en-IN" dirty="0" err="1"/>
              <a:t>cardIdsToDelete</a:t>
            </a:r>
            <a:r>
              <a:rPr lang="en-IN" dirty="0"/>
              <a:t>) throws </a:t>
            </a:r>
            <a:r>
              <a:rPr lang="en-IN" dirty="0" err="1"/>
              <a:t>hndBankException</a:t>
            </a:r>
            <a:r>
              <a:rPr lang="en-IN" dirty="0"/>
              <a:t>;			</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a:t>
            </a:r>
          </a:p>
          <a:p>
            <a:r>
              <a:rPr lang="en-IN" dirty="0"/>
              <a:t>}</a:t>
            </a:r>
          </a:p>
        </p:txBody>
      </p:sp>
      <p:sp>
        <p:nvSpPr>
          <p:cNvPr id="7" name="TextBox 6">
            <a:extLst>
              <a:ext uri="{FF2B5EF4-FFF2-40B4-BE49-F238E27FC236}">
                <a16:creationId xmlns:a16="http://schemas.microsoft.com/office/drawing/2014/main" id="{F71C2B97-7931-35D5-9AE0-D413A4E73DA5}"/>
              </a:ext>
            </a:extLst>
          </p:cNvPr>
          <p:cNvSpPr txBox="1"/>
          <p:nvPr/>
        </p:nvSpPr>
        <p:spPr>
          <a:xfrm>
            <a:off x="202676" y="3657848"/>
            <a:ext cx="11580829" cy="707886"/>
          </a:xfrm>
          <a:prstGeom prst="rect">
            <a:avLst/>
          </a:prstGeom>
          <a:noFill/>
        </p:spPr>
        <p:txBody>
          <a:bodyPr wrap="square">
            <a:spAutoFit/>
          </a:bodyPr>
          <a:lstStyle/>
          <a:p>
            <a:r>
              <a:rPr lang="en-US" sz="2000" b="1" dirty="0">
                <a:solidFill>
                  <a:schemeClr val="tx1">
                    <a:lumMod val="65000"/>
                    <a:lumOff val="35000"/>
                  </a:schemeClr>
                </a:solidFill>
              </a:rPr>
              <a:t>Step 33: </a:t>
            </a:r>
            <a:r>
              <a:rPr lang="en-US" sz="2000" dirty="0">
                <a:solidFill>
                  <a:schemeClr val="tx1">
                    <a:lumMod val="65000"/>
                    <a:lumOff val="35000"/>
                  </a:schemeClr>
                </a:solidFill>
              </a:rPr>
              <a:t>Implement the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CardCustomerServiceImpl</a:t>
            </a:r>
            <a:r>
              <a:rPr lang="en-US" sz="2000" dirty="0">
                <a:solidFill>
                  <a:schemeClr val="tx1">
                    <a:lumMod val="65000"/>
                    <a:lumOff val="35000"/>
                  </a:schemeClr>
                </a:solidFill>
              </a:rPr>
              <a:t> to delete customer details from the table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747174522"/>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07D014-30A2-27DF-B2B1-CB8112D2F2F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DF95DE4-DFD0-9960-BB07-D31C274948F6}"/>
              </a:ext>
            </a:extLst>
          </p:cNvPr>
          <p:cNvSpPr>
            <a:spLocks noGrp="1"/>
          </p:cNvSpPr>
          <p:nvPr>
            <p:ph type="sldNum" sz="quarter" idx="12"/>
          </p:nvPr>
        </p:nvSpPr>
        <p:spPr/>
        <p:txBody>
          <a:bodyPr/>
          <a:lstStyle/>
          <a:p>
            <a:fld id="{4A777409-9C5A-4B07-8E32-19F22F7D558C}" type="slidenum">
              <a:rPr lang="en-IN" smtClean="0"/>
              <a:t>469</a:t>
            </a:fld>
            <a:endParaRPr lang="en-IN" dirty="0"/>
          </a:p>
        </p:txBody>
      </p:sp>
      <p:sp>
        <p:nvSpPr>
          <p:cNvPr id="5" name="TextBox 4">
            <a:extLst>
              <a:ext uri="{FF2B5EF4-FFF2-40B4-BE49-F238E27FC236}">
                <a16:creationId xmlns:a16="http://schemas.microsoft.com/office/drawing/2014/main" id="{9BEC1FCB-6480-79FA-CB81-EB51CED9517D}"/>
              </a:ext>
            </a:extLst>
          </p:cNvPr>
          <p:cNvSpPr txBox="1"/>
          <p:nvPr/>
        </p:nvSpPr>
        <p:spPr>
          <a:xfrm>
            <a:off x="838200" y="439234"/>
            <a:ext cx="11557262" cy="6186309"/>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java.util.LinkedList</a:t>
            </a:r>
            <a:r>
              <a:rPr lang="en-IN" dirty="0"/>
              <a:t>;</a:t>
            </a:r>
          </a:p>
          <a:p>
            <a:r>
              <a:rPr lang="en-IN" dirty="0"/>
              <a:t>import </a:t>
            </a:r>
            <a:r>
              <a:rPr lang="en-IN" dirty="0" err="1"/>
              <a:t>java.util.List</a:t>
            </a:r>
            <a:r>
              <a:rPr lang="en-IN" dirty="0"/>
              <a:t>;</a:t>
            </a:r>
          </a:p>
          <a:p>
            <a:r>
              <a:rPr lang="en-IN" dirty="0"/>
              <a:t>import </a:t>
            </a:r>
            <a:r>
              <a:rPr lang="en-IN" dirty="0" err="1"/>
              <a:t>java.util.Optional</a:t>
            </a:r>
            <a:r>
              <a:rPr lang="en-IN" dirty="0"/>
              <a:t>;</a:t>
            </a:r>
          </a:p>
          <a:p>
            <a:r>
              <a:rPr lang="en-IN" dirty="0"/>
              <a:t>import </a:t>
            </a:r>
            <a:r>
              <a:rPr lang="en-IN" dirty="0" err="1"/>
              <a:t>java.util.stream.Collectors</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com.hnd.dto.CardDTO</a:t>
            </a:r>
            <a:r>
              <a:rPr lang="en-IN" dirty="0"/>
              <a:t>;</a:t>
            </a:r>
          </a:p>
          <a:p>
            <a:r>
              <a:rPr lang="en-IN" dirty="0"/>
              <a:t>import </a:t>
            </a:r>
            <a:r>
              <a:rPr lang="en-IN" dirty="0" err="1"/>
              <a:t>com.hnd.dto.CustomerDTO</a:t>
            </a:r>
            <a:r>
              <a:rPr lang="en-IN" dirty="0"/>
              <a:t>;</a:t>
            </a:r>
          </a:p>
          <a:p>
            <a:r>
              <a:rPr lang="en-IN" dirty="0"/>
              <a:t>import </a:t>
            </a:r>
            <a:r>
              <a:rPr lang="en-IN" dirty="0" err="1"/>
              <a:t>com.hnd.entity.Card</a:t>
            </a:r>
            <a:r>
              <a:rPr lang="en-IN" dirty="0"/>
              <a:t>;</a:t>
            </a:r>
          </a:p>
          <a:p>
            <a:r>
              <a:rPr lang="en-IN" dirty="0"/>
              <a:t>import </a:t>
            </a:r>
            <a:r>
              <a:rPr lang="en-IN" dirty="0" err="1"/>
              <a:t>com.hnd.entity.Customer</a:t>
            </a:r>
            <a:r>
              <a:rPr lang="en-IN" dirty="0"/>
              <a:t>;</a:t>
            </a:r>
          </a:p>
          <a:p>
            <a:r>
              <a:rPr lang="en-IN" dirty="0"/>
              <a:t>import </a:t>
            </a:r>
            <a:r>
              <a:rPr lang="en-IN" dirty="0" err="1"/>
              <a:t>com.hnd.exception.hndBankException</a:t>
            </a:r>
            <a:r>
              <a:rPr lang="en-IN" dirty="0"/>
              <a:t>;</a:t>
            </a:r>
          </a:p>
          <a:p>
            <a:r>
              <a:rPr lang="en-IN" dirty="0"/>
              <a:t>import </a:t>
            </a:r>
            <a:r>
              <a:rPr lang="en-IN" dirty="0" err="1"/>
              <a:t>com.hnd.repository.CardRepository</a:t>
            </a:r>
            <a:r>
              <a:rPr lang="en-IN" dirty="0"/>
              <a:t>;</a:t>
            </a:r>
          </a:p>
          <a:p>
            <a:r>
              <a:rPr lang="en-IN" dirty="0"/>
              <a:t>import </a:t>
            </a:r>
            <a:r>
              <a:rPr lang="en-IN" dirty="0" err="1"/>
              <a:t>com.hnd.repository.CustomerRepository</a:t>
            </a:r>
            <a:r>
              <a:rPr lang="en-IN" dirty="0"/>
              <a:t>;</a:t>
            </a:r>
          </a:p>
          <a:p>
            <a:r>
              <a:rPr lang="en-IN" dirty="0"/>
              <a:t>@Service(value = "</a:t>
            </a:r>
            <a:r>
              <a:rPr lang="en-IN" dirty="0" err="1"/>
              <a:t>cardCustomerService</a:t>
            </a:r>
            <a:r>
              <a:rPr lang="en-IN" dirty="0"/>
              <a:t>")</a:t>
            </a:r>
          </a:p>
          <a:p>
            <a:r>
              <a:rPr lang="en-IN" dirty="0"/>
              <a:t>@Transactional</a:t>
            </a:r>
          </a:p>
          <a:p>
            <a:r>
              <a:rPr lang="en-IN" dirty="0"/>
              <a:t>public class </a:t>
            </a:r>
            <a:r>
              <a:rPr lang="en-IN" dirty="0" err="1"/>
              <a:t>CardCustomerServiceImpl</a:t>
            </a:r>
            <a:r>
              <a:rPr lang="en-IN" dirty="0"/>
              <a:t> implements </a:t>
            </a:r>
            <a:r>
              <a:rPr lang="en-IN" dirty="0" err="1"/>
              <a:t>CardCustomerService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t>
            </a:r>
          </a:p>
        </p:txBody>
      </p:sp>
    </p:spTree>
    <p:extLst>
      <p:ext uri="{BB962C8B-B14F-4D97-AF65-F5344CB8AC3E}">
        <p14:creationId xmlns:p14="http://schemas.microsoft.com/office/powerpoint/2010/main" val="11786632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7182BC-0614-33E2-FE37-4A738C425A4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82AF573-ADA6-E6DE-81BA-9046EAD81B11}"/>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5A6644D9-2DBB-1736-B123-A5DCA4936093}"/>
              </a:ext>
            </a:extLst>
          </p:cNvPr>
          <p:cNvSpPr txBox="1"/>
          <p:nvPr/>
        </p:nvSpPr>
        <p:spPr>
          <a:xfrm>
            <a:off x="989029" y="600661"/>
            <a:ext cx="9880076" cy="400110"/>
          </a:xfrm>
          <a:prstGeom prst="rect">
            <a:avLst/>
          </a:prstGeom>
          <a:noFill/>
        </p:spPr>
        <p:txBody>
          <a:bodyPr wrap="square">
            <a:spAutoFit/>
          </a:bodyPr>
          <a:lstStyle/>
          <a:p>
            <a:r>
              <a:rPr lang="en-US" sz="2000" b="1" dirty="0">
                <a:solidFill>
                  <a:schemeClr val="tx1">
                    <a:lumMod val="65000"/>
                    <a:lumOff val="35000"/>
                  </a:schemeClr>
                </a:solidFill>
              </a:rPr>
              <a:t>Step 12:</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011D0E6-6CDD-3A85-E0B0-CEAD633FB285}"/>
              </a:ext>
            </a:extLst>
          </p:cNvPr>
          <p:cNvSpPr txBox="1"/>
          <p:nvPr/>
        </p:nvSpPr>
        <p:spPr>
          <a:xfrm>
            <a:off x="298907" y="1194550"/>
            <a:ext cx="11260318" cy="369332"/>
          </a:xfrm>
          <a:prstGeom prst="rect">
            <a:avLst/>
          </a:prstGeom>
          <a:noFill/>
        </p:spPr>
        <p:txBody>
          <a:bodyPr wrap="square">
            <a:spAutoFit/>
          </a:bodyPr>
          <a:lstStyle/>
          <a:p>
            <a:r>
              <a:rPr lang="en-IN" dirty="0" err="1"/>
              <a:t>Service.CUSTOMER_UNAVAILABLE</a:t>
            </a:r>
            <a:r>
              <a:rPr lang="en-IN" dirty="0"/>
              <a:t>=Customer details not found. Give valid customer id.</a:t>
            </a:r>
          </a:p>
        </p:txBody>
      </p:sp>
      <p:sp>
        <p:nvSpPr>
          <p:cNvPr id="9" name="TextBox 8">
            <a:extLst>
              <a:ext uri="{FF2B5EF4-FFF2-40B4-BE49-F238E27FC236}">
                <a16:creationId xmlns:a16="http://schemas.microsoft.com/office/drawing/2014/main" id="{BD989340-404F-04CD-A1F5-369DE48797F2}"/>
              </a:ext>
            </a:extLst>
          </p:cNvPr>
          <p:cNvSpPr txBox="1"/>
          <p:nvPr/>
        </p:nvSpPr>
        <p:spPr>
          <a:xfrm>
            <a:off x="989028" y="1774313"/>
            <a:ext cx="10570197" cy="400110"/>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CB6C952-8585-D742-D2F5-F5AC49A70F60}"/>
              </a:ext>
            </a:extLst>
          </p:cNvPr>
          <p:cNvSpPr txBox="1"/>
          <p:nvPr/>
        </p:nvSpPr>
        <p:spPr>
          <a:xfrm>
            <a:off x="298908" y="2384854"/>
            <a:ext cx="11943761" cy="4401205"/>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DemoSpringOrmReadApplication</a:t>
            </a:r>
            <a:r>
              <a:rPr lang="en-IN" sz="1400" dirty="0"/>
              <a:t> implements </a:t>
            </a:r>
            <a:r>
              <a:rPr lang="en-IN" sz="1400" dirty="0" err="1"/>
              <a:t>CommandLineRunner</a:t>
            </a:r>
            <a:r>
              <a:rPr lang="en-IN" sz="1400" dirty="0"/>
              <a:t>{</a:t>
            </a:r>
          </a:p>
          <a:p>
            <a:r>
              <a:rPr lang="en-IN" sz="1400" dirty="0"/>
              <a:t>	public static final Log LOGGER = </a:t>
            </a:r>
            <a:r>
              <a:rPr lang="en-IN" sz="1400" dirty="0" err="1"/>
              <a:t>LogFactory.getLog</a:t>
            </a:r>
            <a:r>
              <a:rPr lang="en-IN" sz="1400" dirty="0"/>
              <a:t>(</a:t>
            </a:r>
            <a:r>
              <a:rPr lang="en-IN" sz="1400" dirty="0" err="1"/>
              <a:t>DemoSpringOrmReadApplication.class</a:t>
            </a:r>
            <a:r>
              <a:rPr lang="en-IN" sz="1400" dirty="0"/>
              <a:t>);</a:t>
            </a:r>
          </a:p>
          <a:p>
            <a:r>
              <a:rPr lang="en-IN" sz="1400" dirty="0"/>
              <a:t>	</a:t>
            </a:r>
          </a:p>
          <a:p>
            <a:r>
              <a:rPr lang="en-IN" sz="1400" dirty="0"/>
              <a:t>	@Autowired</a:t>
            </a:r>
          </a:p>
          <a:p>
            <a:r>
              <a:rPr lang="en-IN" sz="1400" dirty="0"/>
              <a:t>	</a:t>
            </a:r>
            <a:r>
              <a:rPr lang="en-IN" sz="1400" dirty="0" err="1"/>
              <a:t>CustomerServiceImpl</a:t>
            </a:r>
            <a:r>
              <a:rPr lang="en-IN" sz="1400" dirty="0"/>
              <a:t> </a:t>
            </a:r>
            <a:r>
              <a:rPr lang="en-IN" sz="1400" dirty="0" err="1"/>
              <a:t>customerService</a:t>
            </a:r>
            <a:r>
              <a:rPr lang="en-IN" sz="1400" dirty="0"/>
              <a:t>;</a:t>
            </a:r>
          </a:p>
          <a:p>
            <a:r>
              <a:rPr lang="en-IN" sz="1400" dirty="0"/>
              <a:t>	@Autowired</a:t>
            </a:r>
          </a:p>
          <a:p>
            <a:r>
              <a:rPr lang="en-IN" sz="1400" dirty="0"/>
              <a:t>	Environment </a:t>
            </a:r>
            <a:r>
              <a:rPr lang="en-IN" sz="1400" dirty="0" err="1"/>
              <a:t>environment</a:t>
            </a:r>
            <a:r>
              <a:rPr lang="en-IN" sz="1400" dirty="0"/>
              <a:t>;</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DemoSpringOrmReadApplication.class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a:t>
            </a:r>
            <a:r>
              <a:rPr lang="en-IN" sz="1400" dirty="0" err="1"/>
              <a:t>getCustomer</a:t>
            </a:r>
            <a:r>
              <a:rPr lang="en-IN" sz="1400" dirty="0"/>
              <a:t>();</a:t>
            </a:r>
          </a:p>
          <a:p>
            <a:r>
              <a:rPr lang="en-IN" sz="1400" dirty="0"/>
              <a:t>	}</a:t>
            </a:r>
          </a:p>
          <a:p>
            <a:r>
              <a:rPr lang="en-IN" sz="1400" dirty="0"/>
              <a:t>	public void </a:t>
            </a:r>
            <a:r>
              <a:rPr lang="en-IN" sz="1400" dirty="0" err="1"/>
              <a:t>getCustomer</a:t>
            </a:r>
            <a:r>
              <a:rPr lang="en-IN" sz="1400" dirty="0"/>
              <a:t>() throws </a:t>
            </a:r>
            <a:r>
              <a:rPr lang="en-IN" sz="1400" dirty="0" err="1"/>
              <a:t>hndBankException</a:t>
            </a:r>
            <a:r>
              <a:rPr lang="en-IN" sz="1400" dirty="0"/>
              <a:t> {</a:t>
            </a:r>
          </a:p>
          <a:p>
            <a:r>
              <a:rPr lang="en-IN" sz="1400" dirty="0"/>
              <a:t>		</a:t>
            </a:r>
            <a:r>
              <a:rPr lang="en-IN" sz="1400" dirty="0" err="1"/>
              <a:t>CustomerDTO</a:t>
            </a:r>
            <a:r>
              <a:rPr lang="en-IN" sz="1400" dirty="0"/>
              <a:t> </a:t>
            </a:r>
            <a:r>
              <a:rPr lang="en-IN" sz="1400" dirty="0" err="1"/>
              <a:t>customerDTO</a:t>
            </a:r>
            <a:r>
              <a:rPr lang="en-IN" sz="1400" dirty="0"/>
              <a:t> = </a:t>
            </a:r>
            <a:r>
              <a:rPr lang="en-IN" sz="1400" dirty="0" err="1"/>
              <a:t>customerService.getCustomer</a:t>
            </a:r>
            <a:r>
              <a:rPr lang="en-IN" sz="1400" dirty="0"/>
              <a:t>(1);</a:t>
            </a:r>
          </a:p>
          <a:p>
            <a:r>
              <a:rPr lang="en-IN" sz="1400" dirty="0"/>
              <a:t>		LOGGER.info(</a:t>
            </a:r>
            <a:r>
              <a:rPr lang="en-IN" sz="1400" dirty="0" err="1"/>
              <a:t>customerDTO</a:t>
            </a:r>
            <a:r>
              <a:rPr lang="en-IN" sz="1400" dirty="0"/>
              <a:t>);</a:t>
            </a:r>
          </a:p>
          <a:p>
            <a:r>
              <a:rPr lang="en-IN" sz="1400" dirty="0"/>
              <a:t>	}</a:t>
            </a:r>
          </a:p>
          <a:p>
            <a:r>
              <a:rPr lang="en-IN" sz="1400" dirty="0"/>
              <a:t>}</a:t>
            </a:r>
          </a:p>
        </p:txBody>
      </p:sp>
    </p:spTree>
    <p:extLst>
      <p:ext uri="{BB962C8B-B14F-4D97-AF65-F5344CB8AC3E}">
        <p14:creationId xmlns:p14="http://schemas.microsoft.com/office/powerpoint/2010/main" val="512702839"/>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DE76AD-7C57-2849-FF0C-08FE00DBF45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AA59DE4-D96A-E398-A11E-67EE51D517CC}"/>
              </a:ext>
            </a:extLst>
          </p:cNvPr>
          <p:cNvSpPr>
            <a:spLocks noGrp="1"/>
          </p:cNvSpPr>
          <p:nvPr>
            <p:ph type="sldNum" sz="quarter" idx="12"/>
          </p:nvPr>
        </p:nvSpPr>
        <p:spPr/>
        <p:txBody>
          <a:bodyPr/>
          <a:lstStyle/>
          <a:p>
            <a:fld id="{4A777409-9C5A-4B07-8E32-19F22F7D558C}" type="slidenum">
              <a:rPr lang="en-IN" smtClean="0"/>
              <a:t>470</a:t>
            </a:fld>
            <a:endParaRPr lang="en-IN" dirty="0"/>
          </a:p>
        </p:txBody>
      </p:sp>
      <p:sp>
        <p:nvSpPr>
          <p:cNvPr id="5" name="TextBox 4">
            <a:extLst>
              <a:ext uri="{FF2B5EF4-FFF2-40B4-BE49-F238E27FC236}">
                <a16:creationId xmlns:a16="http://schemas.microsoft.com/office/drawing/2014/main" id="{C44342D8-5975-F9E1-C914-07F283AF65FF}"/>
              </a:ext>
            </a:extLst>
          </p:cNvPr>
          <p:cNvSpPr txBox="1"/>
          <p:nvPr/>
        </p:nvSpPr>
        <p:spPr>
          <a:xfrm>
            <a:off x="0" y="1057728"/>
            <a:ext cx="12192000" cy="6186309"/>
          </a:xfrm>
          <a:prstGeom prst="rect">
            <a:avLst/>
          </a:prstGeom>
          <a:noFill/>
        </p:spPr>
        <p:txBody>
          <a:bodyPr wrap="square">
            <a:spAutoFit/>
          </a:bodyPr>
          <a:lstStyle/>
          <a:p>
            <a:r>
              <a:rPr lang="en-IN" dirty="0"/>
              <a:t>@Autowired</a:t>
            </a:r>
          </a:p>
          <a:p>
            <a:r>
              <a:rPr lang="en-IN" dirty="0"/>
              <a:t>	private </a:t>
            </a:r>
            <a:r>
              <a:rPr lang="en-IN" dirty="0" err="1"/>
              <a:t>CardRepository</a:t>
            </a:r>
            <a:r>
              <a:rPr lang="en-IN" dirty="0"/>
              <a:t> </a:t>
            </a:r>
            <a:r>
              <a:rPr lang="en-IN" dirty="0" err="1"/>
              <a:t>cardRepository</a:t>
            </a:r>
            <a:r>
              <a:rPr lang="en-IN" dirty="0"/>
              <a:t>;</a:t>
            </a:r>
          </a:p>
          <a:p>
            <a:r>
              <a:rPr lang="en-IN" dirty="0"/>
              <a:t>	@Override</a:t>
            </a:r>
          </a:p>
          <a:p>
            <a:r>
              <a:rPr lang="en-IN" dirty="0"/>
              <a:t>	public </a:t>
            </a:r>
            <a:r>
              <a:rPr lang="en-IN" dirty="0" err="1"/>
              <a:t>CustomerDTO</a:t>
            </a:r>
            <a:r>
              <a:rPr lang="en-IN" dirty="0"/>
              <a:t> </a:t>
            </a:r>
            <a:r>
              <a:rPr lang="en-IN" dirty="0" err="1"/>
              <a:t>getCustomerDetails</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(()-&gt;new </a:t>
            </a:r>
            <a:r>
              <a:rPr lang="en-IN" dirty="0" err="1"/>
              <a:t>hndBankException</a:t>
            </a:r>
            <a:r>
              <a:rPr lang="en-IN" dirty="0"/>
              <a:t>("</a:t>
            </a:r>
            <a:r>
              <a:rPr lang="en-IN" dirty="0" err="1"/>
              <a:t>Service.CUSTOMER_NOT_FOUND</a:t>
            </a:r>
            <a:r>
              <a:rPr lang="en-IN" dirty="0"/>
              <a:t>"));</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List&lt;Card&gt; cards = </a:t>
            </a:r>
            <a:r>
              <a:rPr lang="en-IN" dirty="0" err="1"/>
              <a:t>customer.getCards</a:t>
            </a:r>
            <a:r>
              <a:rPr lang="en-IN" dirty="0"/>
              <a:t>();</a:t>
            </a:r>
          </a:p>
          <a:p>
            <a:r>
              <a:rPr lang="en-IN" dirty="0"/>
              <a:t>		List&lt;</a:t>
            </a:r>
            <a:r>
              <a:rPr lang="en-IN" dirty="0" err="1"/>
              <a:t>CardDTO</a:t>
            </a:r>
            <a:r>
              <a:rPr lang="en-IN" dirty="0"/>
              <a:t>&gt; </a:t>
            </a:r>
            <a:r>
              <a:rPr lang="en-IN" dirty="0" err="1"/>
              <a:t>cardDTOs</a:t>
            </a:r>
            <a:r>
              <a:rPr lang="en-IN" dirty="0"/>
              <a:t> = new LinkedList&lt;&gt;();		</a:t>
            </a:r>
          </a:p>
          <a:p>
            <a:r>
              <a:rPr lang="en-IN" dirty="0"/>
              <a:t>		</a:t>
            </a:r>
          </a:p>
          <a:p>
            <a:r>
              <a:rPr lang="en-IN" dirty="0"/>
              <a:t>		if (!</a:t>
            </a:r>
            <a:r>
              <a:rPr lang="en-IN" dirty="0" err="1"/>
              <a:t>cards.isEmpty</a:t>
            </a:r>
            <a:r>
              <a:rPr lang="en-IN" dirty="0"/>
              <a:t>()) {</a:t>
            </a:r>
          </a:p>
          <a:p>
            <a:r>
              <a:rPr lang="en-IN" dirty="0"/>
              <a:t>			</a:t>
            </a:r>
            <a:r>
              <a:rPr lang="en-IN" dirty="0" err="1"/>
              <a:t>cardDTOs</a:t>
            </a:r>
            <a:r>
              <a:rPr lang="en-IN" dirty="0"/>
              <a:t> = </a:t>
            </a:r>
            <a:r>
              <a:rPr lang="en-IN" dirty="0" err="1"/>
              <a:t>cards.stream</a:t>
            </a:r>
            <a:r>
              <a:rPr lang="en-IN" dirty="0"/>
              <a:t>()</a:t>
            </a:r>
          </a:p>
          <a:p>
            <a:r>
              <a:rPr lang="en-IN" dirty="0"/>
              <a:t>					.map(c-&gt;new </a:t>
            </a:r>
            <a:r>
              <a:rPr lang="en-IN" dirty="0" err="1"/>
              <a:t>CardDTO</a:t>
            </a:r>
            <a:r>
              <a:rPr lang="en-IN" dirty="0"/>
              <a:t>(</a:t>
            </a:r>
            <a:r>
              <a:rPr lang="en-IN" dirty="0" err="1"/>
              <a:t>c.getCardId</a:t>
            </a:r>
            <a:r>
              <a:rPr lang="en-IN" dirty="0"/>
              <a:t>(),</a:t>
            </a:r>
            <a:r>
              <a:rPr lang="en-IN" dirty="0" err="1"/>
              <a:t>c.getCardNumber</a:t>
            </a:r>
            <a:r>
              <a:rPr lang="en-IN" dirty="0"/>
              <a:t>(),</a:t>
            </a:r>
            <a:r>
              <a:rPr lang="en-IN" dirty="0" err="1"/>
              <a:t>c.getExpiryDate</a:t>
            </a:r>
            <a:r>
              <a:rPr lang="en-IN" dirty="0"/>
              <a:t>()))</a:t>
            </a:r>
          </a:p>
          <a:p>
            <a:r>
              <a:rPr lang="en-IN" dirty="0"/>
              <a:t>					.collect(</a:t>
            </a:r>
            <a:r>
              <a:rPr lang="en-IN" dirty="0" err="1"/>
              <a:t>Collectors.toList</a:t>
            </a:r>
            <a:r>
              <a:rPr lang="en-IN" dirty="0"/>
              <a:t>());</a:t>
            </a:r>
          </a:p>
          <a:p>
            <a:r>
              <a:rPr lang="en-IN" dirty="0"/>
              <a:t>		}</a:t>
            </a:r>
          </a:p>
          <a:p>
            <a:r>
              <a:rPr lang="en-IN" dirty="0"/>
              <a:t>		</a:t>
            </a:r>
            <a:r>
              <a:rPr lang="en-IN" dirty="0" err="1"/>
              <a:t>customerDTO.setCards</a:t>
            </a:r>
            <a:r>
              <a:rPr lang="en-IN" dirty="0"/>
              <a:t>(</a:t>
            </a:r>
            <a:r>
              <a:rPr lang="en-IN" dirty="0" err="1"/>
              <a:t>cardDTOs</a:t>
            </a:r>
            <a:r>
              <a:rPr lang="en-IN" dirty="0"/>
              <a:t>);</a:t>
            </a:r>
          </a:p>
          <a:p>
            <a:r>
              <a:rPr lang="en-IN" dirty="0"/>
              <a:t>		return </a:t>
            </a:r>
            <a:r>
              <a:rPr lang="en-IN" dirty="0" err="1"/>
              <a:t>customerDTO</a:t>
            </a:r>
            <a:r>
              <a:rPr lang="en-IN" dirty="0"/>
              <a:t>;</a:t>
            </a:r>
          </a:p>
          <a:p>
            <a:r>
              <a:rPr lang="en-IN" dirty="0"/>
              <a:t>	</a:t>
            </a:r>
          </a:p>
        </p:txBody>
      </p:sp>
    </p:spTree>
    <p:extLst>
      <p:ext uri="{BB962C8B-B14F-4D97-AF65-F5344CB8AC3E}">
        <p14:creationId xmlns:p14="http://schemas.microsoft.com/office/powerpoint/2010/main" val="4036756427"/>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B591CD6-A7A8-8637-44FE-146DE4AF0F0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1A4D50-4676-380F-D676-807589501E99}"/>
              </a:ext>
            </a:extLst>
          </p:cNvPr>
          <p:cNvSpPr>
            <a:spLocks noGrp="1"/>
          </p:cNvSpPr>
          <p:nvPr>
            <p:ph type="sldNum" sz="quarter" idx="12"/>
          </p:nvPr>
        </p:nvSpPr>
        <p:spPr/>
        <p:txBody>
          <a:bodyPr/>
          <a:lstStyle/>
          <a:p>
            <a:fld id="{4A777409-9C5A-4B07-8E32-19F22F7D558C}" type="slidenum">
              <a:rPr lang="en-IN" smtClean="0"/>
              <a:t>471</a:t>
            </a:fld>
            <a:endParaRPr lang="en-IN" dirty="0"/>
          </a:p>
        </p:txBody>
      </p:sp>
      <p:sp>
        <p:nvSpPr>
          <p:cNvPr id="5" name="TextBox 4">
            <a:extLst>
              <a:ext uri="{FF2B5EF4-FFF2-40B4-BE49-F238E27FC236}">
                <a16:creationId xmlns:a16="http://schemas.microsoft.com/office/drawing/2014/main" id="{0EC34FBA-B13B-F10B-63BC-7040DE2CC3C8}"/>
              </a:ext>
            </a:extLst>
          </p:cNvPr>
          <p:cNvSpPr txBox="1"/>
          <p:nvPr/>
        </p:nvSpPr>
        <p:spPr>
          <a:xfrm>
            <a:off x="904973" y="475369"/>
            <a:ext cx="11880915" cy="5632311"/>
          </a:xfrm>
          <a:prstGeom prst="rect">
            <a:avLst/>
          </a:prstGeom>
          <a:noFill/>
        </p:spPr>
        <p:txBody>
          <a:bodyPr wrap="square">
            <a:spAutoFit/>
          </a:bodyPr>
          <a:lstStyle/>
          <a:p>
            <a:r>
              <a:rPr lang="en-IN" dirty="0"/>
              <a:t>}</a:t>
            </a:r>
          </a:p>
          <a:p>
            <a:r>
              <a:rPr lang="en-IN" dirty="0"/>
              <a:t>	@Override</a:t>
            </a:r>
          </a:p>
          <a:p>
            <a:r>
              <a:rPr lang="en-IN" dirty="0"/>
              <a:t>	public Integer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Customer </a:t>
            </a:r>
            <a:r>
              <a:rPr lang="en-IN" dirty="0" err="1"/>
              <a:t>customer</a:t>
            </a:r>
            <a:r>
              <a:rPr lang="en-IN" dirty="0"/>
              <a:t> = new Customer();</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List&lt;</a:t>
            </a:r>
            <a:r>
              <a:rPr lang="en-IN" dirty="0" err="1"/>
              <a:t>CardDTO</a:t>
            </a:r>
            <a:r>
              <a:rPr lang="en-IN" dirty="0"/>
              <a:t>&gt; </a:t>
            </a:r>
            <a:r>
              <a:rPr lang="en-IN" dirty="0" err="1"/>
              <a:t>cardDTOs</a:t>
            </a:r>
            <a:r>
              <a:rPr lang="en-IN" dirty="0"/>
              <a:t> = </a:t>
            </a:r>
            <a:r>
              <a:rPr lang="en-IN" dirty="0" err="1"/>
              <a:t>customerDTO.getCards</a:t>
            </a:r>
            <a:r>
              <a:rPr lang="en-IN" dirty="0"/>
              <a:t>();</a:t>
            </a:r>
          </a:p>
          <a:p>
            <a:r>
              <a:rPr lang="en-IN" dirty="0"/>
              <a:t>		List&lt;Card&gt; cards;</a:t>
            </a:r>
          </a:p>
          <a:p>
            <a:r>
              <a:rPr lang="en-IN" dirty="0"/>
              <a:t>		</a:t>
            </a:r>
          </a:p>
          <a:p>
            <a:r>
              <a:rPr lang="en-IN" dirty="0"/>
              <a:t>		cards = </a:t>
            </a:r>
            <a:r>
              <a:rPr lang="en-IN" dirty="0" err="1"/>
              <a:t>cardDTOs.stream</a:t>
            </a:r>
            <a:r>
              <a:rPr lang="en-IN" dirty="0"/>
              <a:t>()</a:t>
            </a:r>
          </a:p>
          <a:p>
            <a:r>
              <a:rPr lang="en-IN" dirty="0"/>
              <a:t>				.map(c-&gt;new Card(</a:t>
            </a:r>
            <a:r>
              <a:rPr lang="en-IN" dirty="0" err="1"/>
              <a:t>c.getCardId</a:t>
            </a:r>
            <a:r>
              <a:rPr lang="en-IN" dirty="0"/>
              <a:t>(),</a:t>
            </a:r>
            <a:r>
              <a:rPr lang="en-IN" dirty="0" err="1"/>
              <a:t>c.getCardNumber</a:t>
            </a:r>
            <a:r>
              <a:rPr lang="en-IN" dirty="0"/>
              <a:t>(),</a:t>
            </a:r>
            <a:r>
              <a:rPr lang="en-IN" dirty="0" err="1"/>
              <a:t>c.getExpiryDate</a:t>
            </a:r>
            <a:r>
              <a:rPr lang="en-IN" dirty="0"/>
              <a:t>()))</a:t>
            </a:r>
          </a:p>
          <a:p>
            <a:r>
              <a:rPr lang="en-IN" dirty="0"/>
              <a:t>				.collect(</a:t>
            </a:r>
            <a:r>
              <a:rPr lang="en-IN" dirty="0" err="1"/>
              <a:t>Collectors.toList</a:t>
            </a:r>
            <a:r>
              <a:rPr lang="en-IN" dirty="0"/>
              <a:t>());</a:t>
            </a:r>
          </a:p>
          <a:p>
            <a:r>
              <a:rPr lang="en-IN" dirty="0"/>
              <a:t>		</a:t>
            </a:r>
            <a:r>
              <a:rPr lang="en-IN" dirty="0" err="1"/>
              <a:t>customer.setCards</a:t>
            </a:r>
            <a:r>
              <a:rPr lang="en-IN" dirty="0"/>
              <a:t>(cards);</a:t>
            </a:r>
          </a:p>
          <a:p>
            <a:r>
              <a:rPr lang="en-IN" dirty="0"/>
              <a:t>		</a:t>
            </a:r>
            <a:r>
              <a:rPr lang="en-IN" dirty="0" err="1"/>
              <a:t>customerRepository.save</a:t>
            </a:r>
            <a:r>
              <a:rPr lang="en-IN" dirty="0"/>
              <a:t>(customer);</a:t>
            </a:r>
          </a:p>
          <a:p>
            <a:r>
              <a:rPr lang="en-IN" dirty="0"/>
              <a:t>		return </a:t>
            </a:r>
            <a:r>
              <a:rPr lang="en-IN" dirty="0" err="1"/>
              <a:t>customer.getCustomerId</a:t>
            </a:r>
            <a:r>
              <a:rPr lang="en-IN" dirty="0"/>
              <a:t>();</a:t>
            </a:r>
          </a:p>
          <a:p>
            <a:r>
              <a:rPr lang="en-IN" dirty="0"/>
              <a:t>		</a:t>
            </a:r>
          </a:p>
          <a:p>
            <a:r>
              <a:rPr lang="en-IN" dirty="0"/>
              <a:t>	}</a:t>
            </a:r>
          </a:p>
          <a:p>
            <a:r>
              <a:rPr lang="en-IN" dirty="0"/>
              <a:t>	</a:t>
            </a:r>
          </a:p>
          <a:p>
            <a:r>
              <a:rPr lang="en-IN" dirty="0"/>
              <a:t>	</a:t>
            </a:r>
          </a:p>
        </p:txBody>
      </p:sp>
    </p:spTree>
    <p:extLst>
      <p:ext uri="{BB962C8B-B14F-4D97-AF65-F5344CB8AC3E}">
        <p14:creationId xmlns:p14="http://schemas.microsoft.com/office/powerpoint/2010/main" val="1992775624"/>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75C3D5-442D-1B67-5C01-BA5D53C43D4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A12BA2B-3539-959F-D9D0-637B6533482C}"/>
              </a:ext>
            </a:extLst>
          </p:cNvPr>
          <p:cNvSpPr>
            <a:spLocks noGrp="1"/>
          </p:cNvSpPr>
          <p:nvPr>
            <p:ph type="sldNum" sz="quarter" idx="12"/>
          </p:nvPr>
        </p:nvSpPr>
        <p:spPr/>
        <p:txBody>
          <a:bodyPr/>
          <a:lstStyle/>
          <a:p>
            <a:fld id="{4A777409-9C5A-4B07-8E32-19F22F7D558C}" type="slidenum">
              <a:rPr lang="en-IN" smtClean="0"/>
              <a:t>472</a:t>
            </a:fld>
            <a:endParaRPr lang="en-IN" dirty="0"/>
          </a:p>
        </p:txBody>
      </p:sp>
      <p:sp>
        <p:nvSpPr>
          <p:cNvPr id="5" name="TextBox 4">
            <a:extLst>
              <a:ext uri="{FF2B5EF4-FFF2-40B4-BE49-F238E27FC236}">
                <a16:creationId xmlns:a16="http://schemas.microsoft.com/office/drawing/2014/main" id="{661D6543-21B3-FCF6-27F7-69CADAEB9DA0}"/>
              </a:ext>
            </a:extLst>
          </p:cNvPr>
          <p:cNvSpPr txBox="1"/>
          <p:nvPr/>
        </p:nvSpPr>
        <p:spPr>
          <a:xfrm>
            <a:off x="0" y="830633"/>
            <a:ext cx="12192000" cy="5909310"/>
          </a:xfrm>
          <a:prstGeom prst="rect">
            <a:avLst/>
          </a:prstGeom>
          <a:noFill/>
        </p:spPr>
        <p:txBody>
          <a:bodyPr wrap="square">
            <a:spAutoFit/>
          </a:bodyPr>
          <a:lstStyle/>
          <a:p>
            <a:r>
              <a:rPr lang="en-IN" dirty="0"/>
              <a:t>@Override</a:t>
            </a:r>
          </a:p>
          <a:p>
            <a:r>
              <a:rPr lang="en-IN" dirty="0"/>
              <a:t>	public void </a:t>
            </a:r>
            <a:r>
              <a:rPr lang="en-IN" dirty="0" err="1"/>
              <a:t>issueCardToExistingCustomer</a:t>
            </a:r>
            <a:r>
              <a:rPr lang="en-IN" dirty="0"/>
              <a:t>(Integer </a:t>
            </a:r>
            <a:r>
              <a:rPr lang="en-IN" dirty="0" err="1"/>
              <a:t>customerId</a:t>
            </a:r>
            <a:r>
              <a:rPr lang="en-IN" dirty="0"/>
              <a:t>, </a:t>
            </a:r>
            <a:r>
              <a:rPr lang="en-IN" dirty="0" err="1"/>
              <a:t>CardDTO</a:t>
            </a:r>
            <a:r>
              <a:rPr lang="en-IN" dirty="0"/>
              <a:t> </a:t>
            </a:r>
            <a:r>
              <a:rPr lang="en-IN" dirty="0" err="1"/>
              <a:t>cardDTO</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(()-&gt;new </a:t>
            </a:r>
            <a:r>
              <a:rPr lang="en-IN" dirty="0" err="1"/>
              <a:t>hndBankException</a:t>
            </a:r>
            <a:r>
              <a:rPr lang="en-IN" dirty="0"/>
              <a:t>("</a:t>
            </a:r>
            <a:r>
              <a:rPr lang="en-IN" dirty="0" err="1"/>
              <a:t>Service.CUSTOMER_NOT_FOUND</a:t>
            </a:r>
            <a:r>
              <a:rPr lang="en-IN" dirty="0"/>
              <a:t>"));</a:t>
            </a:r>
          </a:p>
          <a:p>
            <a:r>
              <a:rPr lang="en-IN" dirty="0"/>
              <a:t>		Card </a:t>
            </a:r>
            <a:r>
              <a:rPr lang="en-IN" dirty="0" err="1"/>
              <a:t>card</a:t>
            </a:r>
            <a:r>
              <a:rPr lang="en-IN" dirty="0"/>
              <a:t> = new Card();</a:t>
            </a:r>
          </a:p>
          <a:p>
            <a:r>
              <a:rPr lang="en-IN" dirty="0"/>
              <a:t>		</a:t>
            </a:r>
            <a:r>
              <a:rPr lang="en-IN" dirty="0" err="1"/>
              <a:t>card.setCardId</a:t>
            </a:r>
            <a:r>
              <a:rPr lang="en-IN" dirty="0"/>
              <a:t>(</a:t>
            </a:r>
            <a:r>
              <a:rPr lang="en-IN" dirty="0" err="1"/>
              <a:t>cardDTO.getCardId</a:t>
            </a:r>
            <a:r>
              <a:rPr lang="en-IN" dirty="0"/>
              <a:t>());</a:t>
            </a:r>
          </a:p>
          <a:p>
            <a:r>
              <a:rPr lang="en-IN" dirty="0"/>
              <a:t>		</a:t>
            </a:r>
            <a:r>
              <a:rPr lang="en-IN" dirty="0" err="1"/>
              <a:t>card.setCardNumber</a:t>
            </a:r>
            <a:r>
              <a:rPr lang="en-IN" dirty="0"/>
              <a:t>(</a:t>
            </a:r>
            <a:r>
              <a:rPr lang="en-IN" dirty="0" err="1"/>
              <a:t>cardDTO.getCardNumber</a:t>
            </a:r>
            <a:r>
              <a:rPr lang="en-IN" dirty="0"/>
              <a:t>());</a:t>
            </a:r>
          </a:p>
          <a:p>
            <a:r>
              <a:rPr lang="en-IN" dirty="0"/>
              <a:t>		</a:t>
            </a:r>
            <a:r>
              <a:rPr lang="en-IN" dirty="0" err="1"/>
              <a:t>card.setExpiryDate</a:t>
            </a:r>
            <a:r>
              <a:rPr lang="en-IN" dirty="0"/>
              <a:t>(</a:t>
            </a:r>
            <a:r>
              <a:rPr lang="en-IN" dirty="0" err="1"/>
              <a:t>cardDTO.getExpiryDate</a:t>
            </a:r>
            <a:r>
              <a:rPr lang="en-IN" dirty="0"/>
              <a:t>());</a:t>
            </a:r>
          </a:p>
          <a:p>
            <a:r>
              <a:rPr lang="en-IN" dirty="0"/>
              <a:t>		List&lt;Card&gt; c = </a:t>
            </a:r>
            <a:r>
              <a:rPr lang="en-IN" dirty="0" err="1"/>
              <a:t>customer.getCards</a:t>
            </a:r>
            <a:r>
              <a:rPr lang="en-IN" dirty="0"/>
              <a:t>();</a:t>
            </a:r>
          </a:p>
          <a:p>
            <a:r>
              <a:rPr lang="en-IN" dirty="0"/>
              <a:t>		</a:t>
            </a:r>
            <a:r>
              <a:rPr lang="en-IN" dirty="0" err="1"/>
              <a:t>c.add</a:t>
            </a:r>
            <a:r>
              <a:rPr lang="en-IN" dirty="0"/>
              <a:t>(card);</a:t>
            </a:r>
          </a:p>
          <a:p>
            <a:r>
              <a:rPr lang="en-IN" dirty="0"/>
              <a:t>		</a:t>
            </a:r>
            <a:r>
              <a:rPr lang="en-IN" dirty="0" err="1"/>
              <a:t>customer.setCards</a:t>
            </a:r>
            <a:r>
              <a:rPr lang="en-IN" dirty="0"/>
              <a:t>(c);</a:t>
            </a:r>
          </a:p>
          <a:p>
            <a:r>
              <a:rPr lang="en-IN" dirty="0"/>
              <a:t>		</a:t>
            </a:r>
          </a:p>
          <a:p>
            <a:r>
              <a:rPr lang="en-IN" dirty="0"/>
              <a:t>	}</a:t>
            </a:r>
          </a:p>
          <a:p>
            <a:r>
              <a:rPr lang="en-IN" dirty="0"/>
              <a:t>	@Override</a:t>
            </a:r>
          </a:p>
          <a:p>
            <a:r>
              <a:rPr lang="en-IN" dirty="0"/>
              <a:t>	public void </a:t>
            </a:r>
            <a:r>
              <a:rPr lang="en-IN" dirty="0" err="1"/>
              <a:t>deleteCardOfExistingCustomer</a:t>
            </a:r>
            <a:r>
              <a:rPr lang="en-IN" dirty="0"/>
              <a:t>(Integer </a:t>
            </a:r>
            <a:r>
              <a:rPr lang="en-IN" dirty="0" err="1"/>
              <a:t>customerId</a:t>
            </a:r>
            <a:r>
              <a:rPr lang="en-IN" dirty="0"/>
              <a:t>, List&lt;Integer&gt; </a:t>
            </a:r>
            <a:r>
              <a:rPr lang="en-IN" dirty="0" err="1"/>
              <a:t>cardIdsToDelete</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(()-&gt;new </a:t>
            </a:r>
            <a:r>
              <a:rPr lang="en-IN" dirty="0" err="1"/>
              <a:t>hndBankException</a:t>
            </a:r>
            <a:r>
              <a:rPr lang="en-IN" dirty="0"/>
              <a:t>("</a:t>
            </a:r>
            <a:r>
              <a:rPr lang="en-IN" dirty="0" err="1"/>
              <a:t>Service.CUSTOMER_NOT_FOUND</a:t>
            </a:r>
            <a:r>
              <a:rPr lang="en-IN" dirty="0"/>
              <a:t>"));</a:t>
            </a:r>
          </a:p>
          <a:p>
            <a:r>
              <a:rPr lang="en-IN" dirty="0"/>
              <a:t>		for (Integer </a:t>
            </a:r>
            <a:r>
              <a:rPr lang="en-IN" dirty="0" err="1"/>
              <a:t>cardId</a:t>
            </a:r>
            <a:r>
              <a:rPr lang="en-IN" dirty="0"/>
              <a:t> : </a:t>
            </a:r>
            <a:r>
              <a:rPr lang="en-IN" dirty="0" err="1"/>
              <a:t>cardIdsToDelete</a:t>
            </a:r>
            <a:r>
              <a:rPr lang="en-IN" dirty="0"/>
              <a:t>) {</a:t>
            </a:r>
          </a:p>
          <a:p>
            <a:r>
              <a:rPr lang="en-IN" dirty="0"/>
              <a:t>			Optional&lt;Card&gt; </a:t>
            </a:r>
            <a:r>
              <a:rPr lang="en-IN" dirty="0" err="1"/>
              <a:t>optionalCard</a:t>
            </a:r>
            <a:r>
              <a:rPr lang="en-IN" dirty="0"/>
              <a:t> = </a:t>
            </a:r>
            <a:r>
              <a:rPr lang="en-IN" dirty="0" err="1"/>
              <a:t>cardRepository.findById</a:t>
            </a:r>
            <a:r>
              <a:rPr lang="en-IN" dirty="0"/>
              <a:t>(</a:t>
            </a:r>
            <a:r>
              <a:rPr lang="en-IN" dirty="0" err="1"/>
              <a:t>cardId</a:t>
            </a:r>
            <a:r>
              <a:rPr lang="en-IN" dirty="0"/>
              <a:t>);</a:t>
            </a:r>
          </a:p>
          <a:p>
            <a:r>
              <a:rPr lang="en-IN" dirty="0"/>
              <a:t>			</a:t>
            </a:r>
          </a:p>
        </p:txBody>
      </p:sp>
    </p:spTree>
    <p:extLst>
      <p:ext uri="{BB962C8B-B14F-4D97-AF65-F5344CB8AC3E}">
        <p14:creationId xmlns:p14="http://schemas.microsoft.com/office/powerpoint/2010/main" val="2515932102"/>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1AF87C-3E71-EEF6-CAB6-427D520BDA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2B86E2-558F-DFF6-2458-9397983DC9EA}"/>
              </a:ext>
            </a:extLst>
          </p:cNvPr>
          <p:cNvSpPr>
            <a:spLocks noGrp="1"/>
          </p:cNvSpPr>
          <p:nvPr>
            <p:ph type="sldNum" sz="quarter" idx="12"/>
          </p:nvPr>
        </p:nvSpPr>
        <p:spPr/>
        <p:txBody>
          <a:bodyPr/>
          <a:lstStyle/>
          <a:p>
            <a:fld id="{4A777409-9C5A-4B07-8E32-19F22F7D558C}" type="slidenum">
              <a:rPr lang="en-IN" smtClean="0"/>
              <a:t>473</a:t>
            </a:fld>
            <a:endParaRPr lang="en-IN" dirty="0"/>
          </a:p>
        </p:txBody>
      </p:sp>
      <p:sp>
        <p:nvSpPr>
          <p:cNvPr id="5" name="TextBox 4">
            <a:extLst>
              <a:ext uri="{FF2B5EF4-FFF2-40B4-BE49-F238E27FC236}">
                <a16:creationId xmlns:a16="http://schemas.microsoft.com/office/drawing/2014/main" id="{5773D11C-00ED-A6AC-3AAB-1CD46D8AF90E}"/>
              </a:ext>
            </a:extLst>
          </p:cNvPr>
          <p:cNvSpPr txBox="1"/>
          <p:nvPr/>
        </p:nvSpPr>
        <p:spPr>
          <a:xfrm>
            <a:off x="314227" y="984532"/>
            <a:ext cx="11877773" cy="4247317"/>
          </a:xfrm>
          <a:prstGeom prst="rect">
            <a:avLst/>
          </a:prstGeom>
          <a:noFill/>
        </p:spPr>
        <p:txBody>
          <a:bodyPr wrap="square">
            <a:spAutoFit/>
          </a:bodyPr>
          <a:lstStyle/>
          <a:p>
            <a:r>
              <a:rPr lang="en-IN" dirty="0"/>
              <a:t>if(</a:t>
            </a:r>
            <a:r>
              <a:rPr lang="en-IN" dirty="0" err="1"/>
              <a:t>optionalCard.isPresent</a:t>
            </a:r>
            <a:r>
              <a:rPr lang="en-IN" dirty="0"/>
              <a:t>()) {</a:t>
            </a:r>
          </a:p>
          <a:p>
            <a:r>
              <a:rPr lang="en-IN" dirty="0"/>
              <a:t>				</a:t>
            </a:r>
            <a:r>
              <a:rPr lang="en-IN" dirty="0" err="1"/>
              <a:t>customer.getCards</a:t>
            </a:r>
            <a:r>
              <a:rPr lang="en-IN" dirty="0"/>
              <a:t>().remove(</a:t>
            </a:r>
            <a:r>
              <a:rPr lang="en-IN" dirty="0" err="1"/>
              <a:t>optionalCard.orElse</a:t>
            </a:r>
            <a:r>
              <a:rPr lang="en-IN" dirty="0"/>
              <a:t>(null));</a:t>
            </a:r>
          </a:p>
          <a:p>
            <a:r>
              <a:rPr lang="en-IN" dirty="0"/>
              <a:t>				</a:t>
            </a:r>
            <a:r>
              <a:rPr lang="en-IN" dirty="0" err="1"/>
              <a:t>cardRepository.deleteById</a:t>
            </a:r>
            <a:r>
              <a:rPr lang="en-IN" dirty="0"/>
              <a:t>(</a:t>
            </a:r>
            <a:r>
              <a:rPr lang="en-IN" dirty="0" err="1"/>
              <a:t>cardId</a:t>
            </a:r>
            <a:r>
              <a:rPr lang="en-IN" dirty="0"/>
              <a:t>);</a:t>
            </a:r>
          </a:p>
          <a:p>
            <a:r>
              <a:rPr lang="en-IN" dirty="0"/>
              <a:t>			}			</a:t>
            </a:r>
          </a:p>
          <a:p>
            <a:r>
              <a:rPr lang="en-IN" dirty="0"/>
              <a:t>		}</a:t>
            </a:r>
          </a:p>
          <a:p>
            <a:r>
              <a:rPr lang="en-IN" dirty="0"/>
              <a:t>	}</a:t>
            </a:r>
          </a:p>
          <a:p>
            <a:r>
              <a:rPr lang="en-IN" dirty="0"/>
              <a:t>	@Override</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(()-&gt;new </a:t>
            </a:r>
            <a:r>
              <a:rPr lang="en-IN" dirty="0" err="1"/>
              <a:t>hndBankException</a:t>
            </a:r>
            <a:r>
              <a:rPr lang="en-IN" dirty="0"/>
              <a:t>("</a:t>
            </a:r>
            <a:r>
              <a:rPr lang="en-IN" dirty="0" err="1"/>
              <a:t>Service.CUSTOMER_NOT_FOUND</a:t>
            </a:r>
            <a:r>
              <a:rPr lang="en-IN" dirty="0"/>
              <a:t>"));</a:t>
            </a:r>
          </a:p>
          <a:p>
            <a:r>
              <a:rPr lang="en-IN" dirty="0"/>
              <a:t>		</a:t>
            </a:r>
            <a:r>
              <a:rPr lang="en-IN" dirty="0" err="1"/>
              <a:t>customerRepository.delete</a:t>
            </a:r>
            <a:r>
              <a:rPr lang="en-IN" dirty="0"/>
              <a:t>(customer);</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DFD21ED8-B5FE-64EE-15D8-87DF10324E6F}"/>
              </a:ext>
            </a:extLst>
          </p:cNvPr>
          <p:cNvSpPr txBox="1"/>
          <p:nvPr/>
        </p:nvSpPr>
        <p:spPr>
          <a:xfrm>
            <a:off x="0" y="5307042"/>
            <a:ext cx="12034886" cy="400110"/>
          </a:xfrm>
          <a:prstGeom prst="rect">
            <a:avLst/>
          </a:prstGeom>
          <a:noFill/>
        </p:spPr>
        <p:txBody>
          <a:bodyPr wrap="square">
            <a:spAutoFit/>
          </a:bodyPr>
          <a:lstStyle/>
          <a:p>
            <a:r>
              <a:rPr lang="en-US" sz="2000" b="1" dirty="0">
                <a:solidFill>
                  <a:schemeClr val="tx1">
                    <a:lumMod val="65000"/>
                    <a:lumOff val="35000"/>
                  </a:schemeClr>
                </a:solidFill>
              </a:rPr>
              <a:t>Step 34: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E2EA67E6-1F1E-75FC-D547-06AF32CF7A49}"/>
              </a:ext>
            </a:extLst>
          </p:cNvPr>
          <p:cNvSpPr txBox="1"/>
          <p:nvPr/>
        </p:nvSpPr>
        <p:spPr>
          <a:xfrm>
            <a:off x="-1" y="5782345"/>
            <a:ext cx="12113443" cy="369332"/>
          </a:xfrm>
          <a:prstGeom prst="rect">
            <a:avLst/>
          </a:prstGeom>
          <a:noFill/>
        </p:spPr>
        <p:txBody>
          <a:bodyPr wrap="square">
            <a:spAutoFit/>
          </a:bodyPr>
          <a:lstStyle/>
          <a:p>
            <a:r>
              <a:rPr lang="en-IN" dirty="0" err="1"/>
              <a:t>UserInterface.CUSTOMER_DELETED</a:t>
            </a:r>
            <a:r>
              <a:rPr lang="en-IN" dirty="0"/>
              <a:t>=Customer deleted successfully.</a:t>
            </a:r>
          </a:p>
        </p:txBody>
      </p:sp>
    </p:spTree>
    <p:extLst>
      <p:ext uri="{BB962C8B-B14F-4D97-AF65-F5344CB8AC3E}">
        <p14:creationId xmlns:p14="http://schemas.microsoft.com/office/powerpoint/2010/main" val="4249829693"/>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86FE55-59BB-CC71-B162-F93B51F1AA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2B7BC64-AD39-3253-66D6-9101A99D015C}"/>
              </a:ext>
            </a:extLst>
          </p:cNvPr>
          <p:cNvSpPr>
            <a:spLocks noGrp="1"/>
          </p:cNvSpPr>
          <p:nvPr>
            <p:ph type="sldNum" sz="quarter" idx="12"/>
          </p:nvPr>
        </p:nvSpPr>
        <p:spPr/>
        <p:txBody>
          <a:bodyPr/>
          <a:lstStyle/>
          <a:p>
            <a:fld id="{4A777409-9C5A-4B07-8E32-19F22F7D558C}" type="slidenum">
              <a:rPr lang="en-IN" smtClean="0"/>
              <a:t>474</a:t>
            </a:fld>
            <a:endParaRPr lang="en-IN" dirty="0"/>
          </a:p>
        </p:txBody>
      </p:sp>
      <p:sp>
        <p:nvSpPr>
          <p:cNvPr id="5" name="TextBox 4">
            <a:extLst>
              <a:ext uri="{FF2B5EF4-FFF2-40B4-BE49-F238E27FC236}">
                <a16:creationId xmlns:a16="http://schemas.microsoft.com/office/drawing/2014/main" id="{BFE56A73-5C9B-B0E2-5CD4-1B2E16B2C3BE}"/>
              </a:ext>
            </a:extLst>
          </p:cNvPr>
          <p:cNvSpPr txBox="1"/>
          <p:nvPr/>
        </p:nvSpPr>
        <p:spPr>
          <a:xfrm>
            <a:off x="989029" y="503490"/>
            <a:ext cx="6099142" cy="400110"/>
          </a:xfrm>
          <a:prstGeom prst="rect">
            <a:avLst/>
          </a:prstGeom>
          <a:noFill/>
        </p:spPr>
        <p:txBody>
          <a:bodyPr wrap="square">
            <a:spAutoFit/>
          </a:bodyPr>
          <a:lstStyle/>
          <a:p>
            <a:r>
              <a:rPr lang="en-US" sz="2000" b="1" dirty="0">
                <a:solidFill>
                  <a:schemeClr val="tx1">
                    <a:lumMod val="65000"/>
                    <a:lumOff val="35000"/>
                  </a:schemeClr>
                </a:solidFill>
              </a:rPr>
              <a:t>Step 35: </a:t>
            </a:r>
            <a:r>
              <a:rPr lang="en-US" sz="2000" dirty="0">
                <a:solidFill>
                  <a:schemeClr val="tx1">
                    <a:lumMod val="65000"/>
                    <a:lumOff val="35000"/>
                  </a:schemeClr>
                </a:solidFill>
              </a:rPr>
              <a:t>Modify the application class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73F8366-6135-951B-957F-929BE09C12B3}"/>
              </a:ext>
            </a:extLst>
          </p:cNvPr>
          <p:cNvSpPr txBox="1"/>
          <p:nvPr/>
        </p:nvSpPr>
        <p:spPr>
          <a:xfrm>
            <a:off x="150829" y="903600"/>
            <a:ext cx="11890342" cy="5355312"/>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java.util.ArrayList</a:t>
            </a:r>
            <a:r>
              <a:rPr lang="en-IN" dirty="0"/>
              <a:t>;</a:t>
            </a:r>
          </a:p>
          <a:p>
            <a:r>
              <a:rPr lang="en-IN" dirty="0"/>
              <a:t>import </a:t>
            </a:r>
            <a:r>
              <a:rPr lang="en-IN" dirty="0" err="1"/>
              <a:t>java.util.LinkedList</a:t>
            </a:r>
            <a:r>
              <a:rPr lang="en-IN" dirty="0"/>
              <a:t>;</a:t>
            </a:r>
          </a:p>
          <a:p>
            <a:r>
              <a:rPr lang="en-IN" dirty="0"/>
              <a:t>import </a:t>
            </a:r>
            <a:r>
              <a:rPr lang="en-IN" dirty="0" err="1"/>
              <a:t>java.util.List</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com.hnd.dto.CardDTO</a:t>
            </a:r>
            <a:r>
              <a:rPr lang="en-IN" dirty="0"/>
              <a:t>;</a:t>
            </a:r>
          </a:p>
          <a:p>
            <a:r>
              <a:rPr lang="en-IN" dirty="0"/>
              <a:t>import </a:t>
            </a:r>
            <a:r>
              <a:rPr lang="en-IN" dirty="0" err="1"/>
              <a:t>com.hnd.dto.CustomerDTO</a:t>
            </a:r>
            <a:r>
              <a:rPr lang="en-IN" dirty="0"/>
              <a:t>;</a:t>
            </a:r>
          </a:p>
          <a:p>
            <a:r>
              <a:rPr lang="en-IN" dirty="0"/>
              <a:t>import </a:t>
            </a:r>
            <a:r>
              <a:rPr lang="en-IN" dirty="0" err="1"/>
              <a:t>com.hnd.service.CardCustomerService</a:t>
            </a:r>
            <a:r>
              <a:rPr lang="en-IN" dirty="0"/>
              <a:t>;</a:t>
            </a:r>
          </a:p>
          <a:p>
            <a:r>
              <a:rPr lang="en-IN" dirty="0"/>
              <a:t>@SpringBootApplication</a:t>
            </a:r>
          </a:p>
          <a:p>
            <a:r>
              <a:rPr lang="en-IN" dirty="0"/>
              <a:t>public class </a:t>
            </a:r>
            <a:r>
              <a:rPr lang="en-IN" dirty="0" err="1"/>
              <a:t>DemoOneToManyApplication</a:t>
            </a:r>
            <a:r>
              <a:rPr lang="en-IN" dirty="0"/>
              <a:t> implements </a:t>
            </a:r>
            <a:r>
              <a:rPr lang="en-IN" dirty="0" err="1"/>
              <a:t>CommandLineRunner</a:t>
            </a:r>
            <a:r>
              <a:rPr lang="en-IN" dirty="0"/>
              <a:t> {</a:t>
            </a:r>
          </a:p>
          <a:p>
            <a:r>
              <a:rPr lang="en-IN" dirty="0"/>
              <a:t>	</a:t>
            </a:r>
          </a:p>
          <a:p>
            <a:r>
              <a:rPr lang="en-IN" dirty="0"/>
              <a:t>	</a:t>
            </a:r>
          </a:p>
        </p:txBody>
      </p:sp>
    </p:spTree>
    <p:extLst>
      <p:ext uri="{BB962C8B-B14F-4D97-AF65-F5344CB8AC3E}">
        <p14:creationId xmlns:p14="http://schemas.microsoft.com/office/powerpoint/2010/main" val="2396342805"/>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39FAFA-2BFF-42CF-5EB0-43F0F76C7C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876463-C3BA-CC51-AA0B-648DDE6198CC}"/>
              </a:ext>
            </a:extLst>
          </p:cNvPr>
          <p:cNvSpPr>
            <a:spLocks noGrp="1"/>
          </p:cNvSpPr>
          <p:nvPr>
            <p:ph type="sldNum" sz="quarter" idx="12"/>
          </p:nvPr>
        </p:nvSpPr>
        <p:spPr/>
        <p:txBody>
          <a:bodyPr/>
          <a:lstStyle/>
          <a:p>
            <a:fld id="{4A777409-9C5A-4B07-8E32-19F22F7D558C}" type="slidenum">
              <a:rPr lang="en-IN" smtClean="0"/>
              <a:t>475</a:t>
            </a:fld>
            <a:endParaRPr lang="en-IN" dirty="0"/>
          </a:p>
        </p:txBody>
      </p:sp>
      <p:sp>
        <p:nvSpPr>
          <p:cNvPr id="5" name="TextBox 4">
            <a:extLst>
              <a:ext uri="{FF2B5EF4-FFF2-40B4-BE49-F238E27FC236}">
                <a16:creationId xmlns:a16="http://schemas.microsoft.com/office/drawing/2014/main" id="{A1D63CC7-AA21-3162-6F2D-F55FA1151EDB}"/>
              </a:ext>
            </a:extLst>
          </p:cNvPr>
          <p:cNvSpPr txBox="1"/>
          <p:nvPr/>
        </p:nvSpPr>
        <p:spPr>
          <a:xfrm>
            <a:off x="838200" y="546298"/>
            <a:ext cx="11777221" cy="5355312"/>
          </a:xfrm>
          <a:prstGeom prst="rect">
            <a:avLst/>
          </a:prstGeom>
          <a:noFill/>
        </p:spPr>
        <p:txBody>
          <a:bodyPr wrap="square">
            <a:spAutoFit/>
          </a:bodyPr>
          <a:lstStyle/>
          <a:p>
            <a:r>
              <a:rPr lang="en-IN" dirty="0"/>
              <a:t>public static final Log LOGGER = </a:t>
            </a:r>
            <a:r>
              <a:rPr lang="en-IN" dirty="0" err="1"/>
              <a:t>LogFactory.getLog</a:t>
            </a:r>
            <a:r>
              <a:rPr lang="en-IN" dirty="0"/>
              <a:t>(</a:t>
            </a:r>
            <a:r>
              <a:rPr lang="en-IN" dirty="0" err="1"/>
              <a:t>DemoOneToManyApplication.class</a:t>
            </a:r>
            <a:r>
              <a:rPr lang="en-IN" dirty="0"/>
              <a:t>);</a:t>
            </a:r>
          </a:p>
          <a:p>
            <a:r>
              <a:rPr lang="en-IN" dirty="0"/>
              <a:t>	@Autowired</a:t>
            </a:r>
          </a:p>
          <a:p>
            <a:r>
              <a:rPr lang="en-IN" dirty="0"/>
              <a:t>	</a:t>
            </a:r>
            <a:r>
              <a:rPr lang="en-IN" dirty="0" err="1"/>
              <a:t>CardCustomerService</a:t>
            </a:r>
            <a:r>
              <a:rPr lang="en-IN" dirty="0"/>
              <a:t> </a:t>
            </a:r>
            <a:r>
              <a:rPr lang="en-IN" dirty="0" err="1"/>
              <a:t>cardCustomerService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DemoOneToManyApplication.class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getCustomerWithCardDetails</a:t>
            </a:r>
            <a:r>
              <a:rPr lang="en-IN" dirty="0"/>
              <a:t>();</a:t>
            </a:r>
          </a:p>
          <a:p>
            <a:r>
              <a:rPr lang="en-IN" dirty="0"/>
              <a:t>//		 </a:t>
            </a:r>
            <a:r>
              <a:rPr lang="en-IN" dirty="0" err="1"/>
              <a:t>addCustomer</a:t>
            </a:r>
            <a:r>
              <a:rPr lang="en-IN" dirty="0"/>
              <a:t>();</a:t>
            </a:r>
          </a:p>
          <a:p>
            <a:r>
              <a:rPr lang="en-IN" dirty="0"/>
              <a:t>//		 </a:t>
            </a:r>
            <a:r>
              <a:rPr lang="en-IN" dirty="0" err="1"/>
              <a:t>addNewCardToExistingCustomer</a:t>
            </a:r>
            <a:r>
              <a:rPr lang="en-IN" dirty="0"/>
              <a:t>();</a:t>
            </a:r>
          </a:p>
          <a:p>
            <a:r>
              <a:rPr lang="en-IN" dirty="0"/>
              <a:t>//		 </a:t>
            </a:r>
            <a:r>
              <a:rPr lang="en-IN" dirty="0" err="1"/>
              <a:t>deleteCardOfExistingCustomer</a:t>
            </a:r>
            <a:r>
              <a:rPr lang="en-IN" dirty="0"/>
              <a:t>();</a:t>
            </a:r>
          </a:p>
          <a:p>
            <a:r>
              <a:rPr lang="en-IN" dirty="0"/>
              <a:t>//		 </a:t>
            </a:r>
            <a:r>
              <a:rPr lang="en-IN" dirty="0" err="1"/>
              <a:t>deleteCustomer</a:t>
            </a:r>
            <a:r>
              <a:rPr lang="en-IN" dirty="0"/>
              <a:t>();</a:t>
            </a:r>
          </a:p>
          <a:p>
            <a:r>
              <a:rPr lang="en-IN" dirty="0"/>
              <a:t>	}</a:t>
            </a:r>
          </a:p>
          <a:p>
            <a:r>
              <a:rPr lang="en-IN" dirty="0"/>
              <a:t>	</a:t>
            </a:r>
          </a:p>
          <a:p>
            <a:r>
              <a:rPr lang="en-IN" dirty="0"/>
              <a:t>	public void </a:t>
            </a:r>
            <a:r>
              <a:rPr lang="en-IN" dirty="0" err="1"/>
              <a:t>getCustomerWithCardDetails</a:t>
            </a:r>
            <a:r>
              <a:rPr lang="en-IN" dirty="0"/>
              <a:t>() {</a:t>
            </a:r>
          </a:p>
          <a:p>
            <a:r>
              <a:rPr lang="en-IN" dirty="0"/>
              <a:t>		</a:t>
            </a:r>
          </a:p>
        </p:txBody>
      </p:sp>
    </p:spTree>
    <p:extLst>
      <p:ext uri="{BB962C8B-B14F-4D97-AF65-F5344CB8AC3E}">
        <p14:creationId xmlns:p14="http://schemas.microsoft.com/office/powerpoint/2010/main" val="3609574097"/>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2B5C1D-8ECF-9884-19F9-4D39F4AC725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D9FFFC-FA6B-9341-002D-3D7432687B6F}"/>
              </a:ext>
            </a:extLst>
          </p:cNvPr>
          <p:cNvSpPr>
            <a:spLocks noGrp="1"/>
          </p:cNvSpPr>
          <p:nvPr>
            <p:ph type="sldNum" sz="quarter" idx="12"/>
          </p:nvPr>
        </p:nvSpPr>
        <p:spPr/>
        <p:txBody>
          <a:bodyPr/>
          <a:lstStyle/>
          <a:p>
            <a:fld id="{4A777409-9C5A-4B07-8E32-19F22F7D558C}" type="slidenum">
              <a:rPr lang="en-IN" smtClean="0"/>
              <a:t>476</a:t>
            </a:fld>
            <a:endParaRPr lang="en-IN" dirty="0"/>
          </a:p>
        </p:txBody>
      </p:sp>
      <p:sp>
        <p:nvSpPr>
          <p:cNvPr id="5" name="TextBox 4">
            <a:extLst>
              <a:ext uri="{FF2B5EF4-FFF2-40B4-BE49-F238E27FC236}">
                <a16:creationId xmlns:a16="http://schemas.microsoft.com/office/drawing/2014/main" id="{288A344E-CBFB-A50E-BA6B-98B785F6EF77}"/>
              </a:ext>
            </a:extLst>
          </p:cNvPr>
          <p:cNvSpPr txBox="1"/>
          <p:nvPr/>
        </p:nvSpPr>
        <p:spPr>
          <a:xfrm>
            <a:off x="108408" y="804670"/>
            <a:ext cx="11975184" cy="5909310"/>
          </a:xfrm>
          <a:prstGeom prst="rect">
            <a:avLst/>
          </a:prstGeom>
          <a:noFill/>
        </p:spPr>
        <p:txBody>
          <a:bodyPr wrap="square">
            <a:spAutoFit/>
          </a:bodyPr>
          <a:lstStyle/>
          <a:p>
            <a:r>
              <a:rPr lang="en-IN" dirty="0"/>
              <a:t>try {</a:t>
            </a:r>
          </a:p>
          <a:p>
            <a:r>
              <a:rPr lang="en-IN" dirty="0"/>
              <a:t>			Integer </a:t>
            </a:r>
            <a:r>
              <a:rPr lang="en-IN" dirty="0" err="1"/>
              <a:t>customerId</a:t>
            </a:r>
            <a:r>
              <a:rPr lang="en-IN" dirty="0"/>
              <a:t> = 1001;</a:t>
            </a:r>
          </a:p>
          <a:p>
            <a:r>
              <a:rPr lang="en-IN" dirty="0"/>
              <a:t>			</a:t>
            </a:r>
            <a:r>
              <a:rPr lang="en-IN" dirty="0" err="1"/>
              <a:t>CustomerDTO</a:t>
            </a:r>
            <a:r>
              <a:rPr lang="en-IN" dirty="0"/>
              <a:t> </a:t>
            </a:r>
            <a:r>
              <a:rPr lang="en-IN" dirty="0" err="1"/>
              <a:t>customerDTO</a:t>
            </a:r>
            <a:r>
              <a:rPr lang="en-IN" dirty="0"/>
              <a:t> = </a:t>
            </a:r>
            <a:r>
              <a:rPr lang="en-IN" dirty="0" err="1"/>
              <a:t>cardCustomerService.getCustomerDetails</a:t>
            </a:r>
            <a:r>
              <a:rPr lang="en-IN" dirty="0"/>
              <a:t>(</a:t>
            </a:r>
            <a:r>
              <a:rPr lang="en-IN" dirty="0" err="1"/>
              <a:t>customerId</a:t>
            </a:r>
            <a:r>
              <a:rPr lang="en-IN" dirty="0"/>
              <a:t>);</a:t>
            </a:r>
          </a:p>
          <a:p>
            <a:r>
              <a:rPr lang="en-IN" dirty="0"/>
              <a:t>			LOGGER.info(</a:t>
            </a:r>
            <a:r>
              <a:rPr lang="en-IN" dirty="0" err="1"/>
              <a:t>customerDTO</a:t>
            </a:r>
            <a:r>
              <a:rPr lang="en-IN" dirty="0"/>
              <a:t>);</a:t>
            </a:r>
          </a:p>
          <a:p>
            <a:r>
              <a:rPr lang="en-IN" dirty="0"/>
              <a:t>			if (</a:t>
            </a:r>
            <a:r>
              <a:rPr lang="en-IN" dirty="0" err="1"/>
              <a:t>customerDTO.getCards</a:t>
            </a:r>
            <a:r>
              <a:rPr lang="en-IN" dirty="0"/>
              <a:t>().</a:t>
            </a:r>
            <a:r>
              <a:rPr lang="en-IN" dirty="0" err="1"/>
              <a:t>isEmpty</a:t>
            </a:r>
            <a:r>
              <a:rPr lang="en-IN" dirty="0"/>
              <a:t>()) {</a:t>
            </a:r>
          </a:p>
          <a:p>
            <a:r>
              <a:rPr lang="en-IN" dirty="0"/>
              <a:t>				LOGGER.info(</a:t>
            </a:r>
            <a:r>
              <a:rPr lang="en-IN" dirty="0" err="1"/>
              <a:t>environment.getProperty</a:t>
            </a:r>
            <a:r>
              <a:rPr lang="en-IN" dirty="0"/>
              <a:t>("</a:t>
            </a:r>
            <a:r>
              <a:rPr lang="en-IN" dirty="0" err="1"/>
              <a:t>UserInterface.NO_CARDS</a:t>
            </a:r>
            <a:r>
              <a:rPr lang="en-IN" dirty="0"/>
              <a:t>"));</a:t>
            </a:r>
          </a:p>
          <a:p>
            <a:r>
              <a:rPr lang="en-IN" dirty="0"/>
              <a:t>			}</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a:p>
            <a:r>
              <a:rPr lang="en-IN" dirty="0"/>
              <a:t>    public void </a:t>
            </a:r>
            <a:r>
              <a:rPr lang="en-IN" dirty="0" err="1"/>
              <a:t>addCustomer</a:t>
            </a:r>
            <a:r>
              <a:rPr lang="en-IN" dirty="0"/>
              <a:t>() {</a:t>
            </a:r>
          </a:p>
          <a:p>
            <a:r>
              <a:rPr lang="en-IN" dirty="0"/>
              <a:t>		try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customerDTO.setName</a:t>
            </a:r>
            <a:r>
              <a:rPr lang="en-IN" dirty="0"/>
              <a:t>("Tom </a:t>
            </a:r>
            <a:r>
              <a:rPr lang="en-IN" dirty="0" err="1"/>
              <a:t>Rosley</a:t>
            </a:r>
            <a:r>
              <a:rPr lang="en-IN" dirty="0"/>
              <a:t>");</a:t>
            </a:r>
          </a:p>
          <a:p>
            <a:r>
              <a:rPr lang="en-IN" dirty="0"/>
              <a:t>			</a:t>
            </a:r>
            <a:r>
              <a:rPr lang="en-IN" dirty="0" err="1"/>
              <a:t>customerDTO.setEmailId</a:t>
            </a:r>
            <a:r>
              <a:rPr lang="en-IN" dirty="0"/>
              <a:t>("Tom@hnd.com");</a:t>
            </a:r>
          </a:p>
          <a:p>
            <a:r>
              <a:rPr lang="en-IN" dirty="0"/>
              <a:t>			</a:t>
            </a:r>
            <a:r>
              <a:rPr lang="en-IN" dirty="0" err="1"/>
              <a:t>customerDTO.setDateOfBirth</a:t>
            </a:r>
            <a:r>
              <a:rPr lang="en-IN" dirty="0"/>
              <a:t>(</a:t>
            </a:r>
            <a:r>
              <a:rPr lang="en-IN" dirty="0" err="1"/>
              <a:t>LocalDate.of</a:t>
            </a:r>
            <a:r>
              <a:rPr lang="en-IN" dirty="0"/>
              <a:t>(1992, 1, 10));</a:t>
            </a:r>
          </a:p>
          <a:p>
            <a:r>
              <a:rPr lang="en-IN" dirty="0"/>
              <a:t>			</a:t>
            </a:r>
          </a:p>
        </p:txBody>
      </p:sp>
    </p:spTree>
    <p:extLst>
      <p:ext uri="{BB962C8B-B14F-4D97-AF65-F5344CB8AC3E}">
        <p14:creationId xmlns:p14="http://schemas.microsoft.com/office/powerpoint/2010/main" val="1562319947"/>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E04758-E287-F5ED-93C1-24A9C6ED9D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F48E260-6897-AEE1-92B8-F7D6B9065F49}"/>
              </a:ext>
            </a:extLst>
          </p:cNvPr>
          <p:cNvSpPr>
            <a:spLocks noGrp="1"/>
          </p:cNvSpPr>
          <p:nvPr>
            <p:ph type="sldNum" sz="quarter" idx="12"/>
          </p:nvPr>
        </p:nvSpPr>
        <p:spPr/>
        <p:txBody>
          <a:bodyPr/>
          <a:lstStyle/>
          <a:p>
            <a:fld id="{4A777409-9C5A-4B07-8E32-19F22F7D558C}" type="slidenum">
              <a:rPr lang="en-IN" smtClean="0"/>
              <a:t>477</a:t>
            </a:fld>
            <a:endParaRPr lang="en-IN" dirty="0"/>
          </a:p>
        </p:txBody>
      </p:sp>
      <p:sp>
        <p:nvSpPr>
          <p:cNvPr id="5" name="TextBox 4">
            <a:extLst>
              <a:ext uri="{FF2B5EF4-FFF2-40B4-BE49-F238E27FC236}">
                <a16:creationId xmlns:a16="http://schemas.microsoft.com/office/drawing/2014/main" id="{7A2D641D-9984-F208-B10B-D00E505FBC15}"/>
              </a:ext>
            </a:extLst>
          </p:cNvPr>
          <p:cNvSpPr txBox="1"/>
          <p:nvPr/>
        </p:nvSpPr>
        <p:spPr>
          <a:xfrm>
            <a:off x="67558" y="931505"/>
            <a:ext cx="12056883" cy="5909310"/>
          </a:xfrm>
          <a:prstGeom prst="rect">
            <a:avLst/>
          </a:prstGeom>
          <a:noFill/>
        </p:spPr>
        <p:txBody>
          <a:bodyPr wrap="square">
            <a:spAutoFit/>
          </a:bodyPr>
          <a:lstStyle/>
          <a:p>
            <a:r>
              <a:rPr lang="en-IN" dirty="0" err="1"/>
              <a:t>CardDTO</a:t>
            </a:r>
            <a:r>
              <a:rPr lang="en-IN" dirty="0"/>
              <a:t> </a:t>
            </a:r>
            <a:r>
              <a:rPr lang="en-IN" dirty="0" err="1"/>
              <a:t>cardDTO</a:t>
            </a:r>
            <a:r>
              <a:rPr lang="en-IN" dirty="0"/>
              <a:t> = new </a:t>
            </a:r>
            <a:r>
              <a:rPr lang="en-IN" dirty="0" err="1"/>
              <a:t>CardDTO</a:t>
            </a:r>
            <a:r>
              <a:rPr lang="en-IN" dirty="0"/>
              <a:t>();</a:t>
            </a:r>
          </a:p>
          <a:p>
            <a:r>
              <a:rPr lang="en-IN" dirty="0"/>
              <a:t>			</a:t>
            </a:r>
            <a:r>
              <a:rPr lang="en-IN" dirty="0" err="1"/>
              <a:t>cardDTO.setCardId</a:t>
            </a:r>
            <a:r>
              <a:rPr lang="en-IN" dirty="0"/>
              <a:t>(12352);</a:t>
            </a:r>
          </a:p>
          <a:p>
            <a:r>
              <a:rPr lang="en-IN" dirty="0"/>
              <a:t>			</a:t>
            </a:r>
            <a:r>
              <a:rPr lang="en-IN" dirty="0" err="1"/>
              <a:t>cardDTO.setCardNumber</a:t>
            </a:r>
            <a:r>
              <a:rPr lang="en-IN" dirty="0"/>
              <a:t>("6642160005012199");</a:t>
            </a:r>
          </a:p>
          <a:p>
            <a:r>
              <a:rPr lang="en-IN" dirty="0"/>
              <a:t>			</a:t>
            </a:r>
            <a:r>
              <a:rPr lang="en-IN" dirty="0" err="1"/>
              <a:t>cardDTO.setExpiryDate</a:t>
            </a:r>
            <a:r>
              <a:rPr lang="en-IN" dirty="0"/>
              <a:t>(</a:t>
            </a:r>
            <a:r>
              <a:rPr lang="en-IN" dirty="0" err="1"/>
              <a:t>LocalDate.of</a:t>
            </a:r>
            <a:r>
              <a:rPr lang="en-IN" dirty="0"/>
              <a:t>(2024, 02, 27));</a:t>
            </a:r>
          </a:p>
          <a:p>
            <a:r>
              <a:rPr lang="en-IN" dirty="0"/>
              <a:t>			</a:t>
            </a:r>
            <a:r>
              <a:rPr lang="en-IN" dirty="0" err="1"/>
              <a:t>CardDTO</a:t>
            </a:r>
            <a:r>
              <a:rPr lang="en-IN" dirty="0"/>
              <a:t> cardDTO2 = new </a:t>
            </a:r>
            <a:r>
              <a:rPr lang="en-IN" dirty="0" err="1"/>
              <a:t>CardDTO</a:t>
            </a:r>
            <a:r>
              <a:rPr lang="en-IN" dirty="0"/>
              <a:t>();</a:t>
            </a:r>
          </a:p>
          <a:p>
            <a:r>
              <a:rPr lang="en-IN" dirty="0"/>
              <a:t>			cardDTO2.setCardId(12353);</a:t>
            </a:r>
          </a:p>
          <a:p>
            <a:r>
              <a:rPr lang="en-IN" dirty="0"/>
              <a:t>			cardDTO2.setCardNumber("6642160005012200");</a:t>
            </a:r>
          </a:p>
          <a:p>
            <a:r>
              <a:rPr lang="en-IN" dirty="0"/>
              <a:t>			cardDTO2.setExpiryDate(</a:t>
            </a:r>
            <a:r>
              <a:rPr lang="en-IN" dirty="0" err="1"/>
              <a:t>LocalDate.of</a:t>
            </a:r>
            <a:r>
              <a:rPr lang="en-IN" dirty="0"/>
              <a:t>(2022, 10, 15));</a:t>
            </a:r>
          </a:p>
          <a:p>
            <a:r>
              <a:rPr lang="en-IN" dirty="0"/>
              <a:t>			List&lt;</a:t>
            </a:r>
            <a:r>
              <a:rPr lang="en-IN" dirty="0" err="1"/>
              <a:t>CardDTO</a:t>
            </a:r>
            <a:r>
              <a:rPr lang="en-IN" dirty="0"/>
              <a:t>&gt; </a:t>
            </a:r>
            <a:r>
              <a:rPr lang="en-IN" dirty="0" err="1"/>
              <a:t>cardDTOs</a:t>
            </a:r>
            <a:r>
              <a:rPr lang="en-IN" dirty="0"/>
              <a:t> = new LinkedList&lt;&gt;();</a:t>
            </a:r>
          </a:p>
          <a:p>
            <a:r>
              <a:rPr lang="en-IN" dirty="0"/>
              <a:t>			</a:t>
            </a:r>
            <a:r>
              <a:rPr lang="en-IN" dirty="0" err="1"/>
              <a:t>cardDTOs.add</a:t>
            </a:r>
            <a:r>
              <a:rPr lang="en-IN" dirty="0"/>
              <a:t>(</a:t>
            </a:r>
            <a:r>
              <a:rPr lang="en-IN" dirty="0" err="1"/>
              <a:t>cardDTO</a:t>
            </a:r>
            <a:r>
              <a:rPr lang="en-IN" dirty="0"/>
              <a:t>);</a:t>
            </a:r>
          </a:p>
          <a:p>
            <a:r>
              <a:rPr lang="en-IN" dirty="0"/>
              <a:t>			</a:t>
            </a:r>
            <a:r>
              <a:rPr lang="en-IN" dirty="0" err="1"/>
              <a:t>cardDTOs.add</a:t>
            </a:r>
            <a:r>
              <a:rPr lang="en-IN" dirty="0"/>
              <a:t>(cardDTO2);</a:t>
            </a:r>
          </a:p>
          <a:p>
            <a:r>
              <a:rPr lang="en-IN" dirty="0"/>
              <a:t>			</a:t>
            </a:r>
            <a:r>
              <a:rPr lang="en-IN" dirty="0" err="1"/>
              <a:t>customerDTO.setCards</a:t>
            </a:r>
            <a:r>
              <a:rPr lang="en-IN" dirty="0"/>
              <a:t>(</a:t>
            </a:r>
            <a:r>
              <a:rPr lang="en-IN" dirty="0" err="1"/>
              <a:t>cardDTOs</a:t>
            </a:r>
            <a:r>
              <a:rPr lang="en-IN" dirty="0"/>
              <a:t>);</a:t>
            </a:r>
          </a:p>
          <a:p>
            <a:r>
              <a:rPr lang="en-IN" dirty="0"/>
              <a:t>			</a:t>
            </a:r>
            <a:r>
              <a:rPr lang="en-IN" dirty="0" err="1"/>
              <a:t>cardCustomerService.addCustomer</a:t>
            </a:r>
            <a:r>
              <a:rPr lang="en-IN" dirty="0"/>
              <a:t>(</a:t>
            </a:r>
            <a:r>
              <a:rPr lang="en-IN" dirty="0" err="1"/>
              <a:t>customerDTO</a:t>
            </a:r>
            <a:r>
              <a:rPr lang="en-IN" dirty="0"/>
              <a:t>);</a:t>
            </a:r>
          </a:p>
          <a:p>
            <a:r>
              <a:rPr lang="en-IN" dirty="0"/>
              <a:t>			LOGGER.info("\n" + </a:t>
            </a:r>
            <a:r>
              <a:rPr lang="en-IN" dirty="0" err="1"/>
              <a:t>environment.getProperty</a:t>
            </a:r>
            <a:r>
              <a:rPr lang="en-IN" dirty="0"/>
              <a:t>("</a:t>
            </a:r>
            <a:r>
              <a:rPr lang="en-IN" dirty="0" err="1"/>
              <a:t>UserInterface.CARD_AND_CUSTOMER_ADDED</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p:txBody>
      </p:sp>
    </p:spTree>
    <p:extLst>
      <p:ext uri="{BB962C8B-B14F-4D97-AF65-F5344CB8AC3E}">
        <p14:creationId xmlns:p14="http://schemas.microsoft.com/office/powerpoint/2010/main" val="242055286"/>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3BA811-E51F-8C2B-6028-5008DB68EA3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37AC567-8A3E-FF48-8A6B-792127777C73}"/>
              </a:ext>
            </a:extLst>
          </p:cNvPr>
          <p:cNvSpPr>
            <a:spLocks noGrp="1"/>
          </p:cNvSpPr>
          <p:nvPr>
            <p:ph type="sldNum" sz="quarter" idx="12"/>
          </p:nvPr>
        </p:nvSpPr>
        <p:spPr/>
        <p:txBody>
          <a:bodyPr/>
          <a:lstStyle/>
          <a:p>
            <a:fld id="{4A777409-9C5A-4B07-8E32-19F22F7D558C}" type="slidenum">
              <a:rPr lang="en-IN" smtClean="0"/>
              <a:t>478</a:t>
            </a:fld>
            <a:endParaRPr lang="en-IN" dirty="0"/>
          </a:p>
        </p:txBody>
      </p:sp>
      <p:sp>
        <p:nvSpPr>
          <p:cNvPr id="5" name="TextBox 4">
            <a:extLst>
              <a:ext uri="{FF2B5EF4-FFF2-40B4-BE49-F238E27FC236}">
                <a16:creationId xmlns:a16="http://schemas.microsoft.com/office/drawing/2014/main" id="{9EBC8F4B-8A9A-8DFF-1C9A-6A610D69419D}"/>
              </a:ext>
            </a:extLst>
          </p:cNvPr>
          <p:cNvSpPr txBox="1"/>
          <p:nvPr/>
        </p:nvSpPr>
        <p:spPr>
          <a:xfrm>
            <a:off x="122548" y="776011"/>
            <a:ext cx="12069452" cy="5909310"/>
          </a:xfrm>
          <a:prstGeom prst="rect">
            <a:avLst/>
          </a:prstGeom>
          <a:noFill/>
        </p:spPr>
        <p:txBody>
          <a:bodyPr wrap="square">
            <a:spAutoFit/>
          </a:bodyPr>
          <a:lstStyle/>
          <a:p>
            <a:r>
              <a:rPr lang="en-IN" dirty="0"/>
              <a:t>public void </a:t>
            </a:r>
            <a:r>
              <a:rPr lang="en-IN" dirty="0" err="1"/>
              <a:t>addNewCardToExistingCustomer</a:t>
            </a:r>
            <a:r>
              <a:rPr lang="en-IN" dirty="0"/>
              <a:t>() throws Exception {</a:t>
            </a:r>
          </a:p>
          <a:p>
            <a:r>
              <a:rPr lang="en-IN" dirty="0"/>
              <a:t>		Integer </a:t>
            </a:r>
            <a:r>
              <a:rPr lang="en-IN" dirty="0" err="1"/>
              <a:t>customerId</a:t>
            </a:r>
            <a:r>
              <a:rPr lang="en-IN" dirty="0"/>
              <a:t> = 1006;</a:t>
            </a:r>
          </a:p>
          <a:p>
            <a:r>
              <a:rPr lang="en-IN" dirty="0"/>
              <a:t>		</a:t>
            </a:r>
            <a:r>
              <a:rPr lang="en-IN" dirty="0" err="1"/>
              <a:t>CardDTO</a:t>
            </a:r>
            <a:r>
              <a:rPr lang="en-IN" dirty="0"/>
              <a:t> </a:t>
            </a:r>
            <a:r>
              <a:rPr lang="en-IN" dirty="0" err="1"/>
              <a:t>cardDTO</a:t>
            </a:r>
            <a:r>
              <a:rPr lang="en-IN" dirty="0"/>
              <a:t> = new </a:t>
            </a:r>
            <a:r>
              <a:rPr lang="en-IN" dirty="0" err="1"/>
              <a:t>CardDTO</a:t>
            </a:r>
            <a:r>
              <a:rPr lang="en-IN" dirty="0"/>
              <a:t>();</a:t>
            </a:r>
          </a:p>
          <a:p>
            <a:r>
              <a:rPr lang="en-IN" dirty="0"/>
              <a:t>		</a:t>
            </a:r>
            <a:r>
              <a:rPr lang="en-IN" dirty="0" err="1"/>
              <a:t>cardDTO.setCardId</a:t>
            </a:r>
            <a:r>
              <a:rPr lang="en-IN" dirty="0"/>
              <a:t>(12354);</a:t>
            </a:r>
          </a:p>
          <a:p>
            <a:r>
              <a:rPr lang="en-IN" dirty="0"/>
              <a:t>		</a:t>
            </a:r>
            <a:r>
              <a:rPr lang="en-IN" dirty="0" err="1"/>
              <a:t>cardDTO.setCardNumber</a:t>
            </a:r>
            <a:r>
              <a:rPr lang="en-IN" dirty="0"/>
              <a:t>("6642160055012200");</a:t>
            </a:r>
          </a:p>
          <a:p>
            <a:r>
              <a:rPr lang="en-IN" dirty="0"/>
              <a:t>		</a:t>
            </a:r>
            <a:r>
              <a:rPr lang="en-IN" dirty="0" err="1"/>
              <a:t>cardDTO.setExpiryDate</a:t>
            </a:r>
            <a:r>
              <a:rPr lang="en-IN" dirty="0"/>
              <a:t>(</a:t>
            </a:r>
            <a:r>
              <a:rPr lang="en-IN" dirty="0" err="1"/>
              <a:t>LocalDate.of</a:t>
            </a:r>
            <a:r>
              <a:rPr lang="en-IN" dirty="0"/>
              <a:t>(2030, 03, 07));</a:t>
            </a:r>
          </a:p>
          <a:p>
            <a:r>
              <a:rPr lang="en-IN" dirty="0"/>
              <a:t>		try {</a:t>
            </a:r>
          </a:p>
          <a:p>
            <a:r>
              <a:rPr lang="en-IN" dirty="0"/>
              <a:t>			</a:t>
            </a:r>
            <a:r>
              <a:rPr lang="en-IN" dirty="0" err="1"/>
              <a:t>cardCustomerService.issueCardToExistingCustomer</a:t>
            </a:r>
            <a:r>
              <a:rPr lang="en-IN" dirty="0"/>
              <a:t>(</a:t>
            </a:r>
            <a:r>
              <a:rPr lang="en-IN" dirty="0" err="1"/>
              <a:t>customerId</a:t>
            </a:r>
            <a:r>
              <a:rPr lang="en-IN" dirty="0"/>
              <a:t>, </a:t>
            </a:r>
            <a:r>
              <a:rPr lang="en-IN" dirty="0" err="1"/>
              <a:t>cardDTO</a:t>
            </a:r>
            <a:r>
              <a:rPr lang="en-IN" dirty="0"/>
              <a:t>);</a:t>
            </a:r>
          </a:p>
          <a:p>
            <a:r>
              <a:rPr lang="en-IN" dirty="0"/>
              <a:t>			LOGGER.info("\n" + </a:t>
            </a:r>
            <a:r>
              <a:rPr lang="en-IN" dirty="0" err="1"/>
              <a:t>environment.getProperty</a:t>
            </a:r>
            <a:r>
              <a:rPr lang="en-IN" dirty="0"/>
              <a:t>("</a:t>
            </a:r>
            <a:r>
              <a:rPr lang="en-IN" dirty="0" err="1"/>
              <a:t>UserInterface.CARD_ADDED</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a:p>
            <a:r>
              <a:rPr lang="en-IN" dirty="0"/>
              <a:t>	public void </a:t>
            </a:r>
            <a:r>
              <a:rPr lang="en-IN" dirty="0" err="1"/>
              <a:t>deleteCardOfExistingCustomer</a:t>
            </a:r>
            <a:r>
              <a:rPr lang="en-IN" dirty="0"/>
              <a:t>() {</a:t>
            </a:r>
          </a:p>
          <a:p>
            <a:r>
              <a:rPr lang="en-IN" dirty="0"/>
              <a:t>		try {</a:t>
            </a:r>
          </a:p>
          <a:p>
            <a:r>
              <a:rPr lang="en-IN" dirty="0"/>
              <a:t>			Integer </a:t>
            </a:r>
            <a:r>
              <a:rPr lang="en-IN" dirty="0" err="1"/>
              <a:t>customerId</a:t>
            </a:r>
            <a:r>
              <a:rPr lang="en-IN" dirty="0"/>
              <a:t> = 1001;</a:t>
            </a:r>
          </a:p>
          <a:p>
            <a:r>
              <a:rPr lang="en-IN" dirty="0"/>
              <a:t>			List&lt;Integer&gt; </a:t>
            </a:r>
            <a:r>
              <a:rPr lang="en-IN" dirty="0" err="1"/>
              <a:t>cardIdsToDelete</a:t>
            </a:r>
            <a:r>
              <a:rPr lang="en-IN" dirty="0"/>
              <a:t> = new </a:t>
            </a:r>
            <a:r>
              <a:rPr lang="en-IN" dirty="0" err="1"/>
              <a:t>ArrayList</a:t>
            </a:r>
            <a:r>
              <a:rPr lang="en-IN" dirty="0"/>
              <a:t>&lt;&gt;();</a:t>
            </a:r>
          </a:p>
          <a:p>
            <a:r>
              <a:rPr lang="en-IN" dirty="0"/>
              <a:t>			</a:t>
            </a:r>
          </a:p>
        </p:txBody>
      </p:sp>
    </p:spTree>
    <p:extLst>
      <p:ext uri="{BB962C8B-B14F-4D97-AF65-F5344CB8AC3E}">
        <p14:creationId xmlns:p14="http://schemas.microsoft.com/office/powerpoint/2010/main" val="3667201194"/>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B8E50C-C527-605F-5D6D-2CAFD8AA546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FF58E6-0B56-3A4D-B3D9-229E51019169}"/>
              </a:ext>
            </a:extLst>
          </p:cNvPr>
          <p:cNvSpPr>
            <a:spLocks noGrp="1"/>
          </p:cNvSpPr>
          <p:nvPr>
            <p:ph type="sldNum" sz="quarter" idx="12"/>
          </p:nvPr>
        </p:nvSpPr>
        <p:spPr/>
        <p:txBody>
          <a:bodyPr/>
          <a:lstStyle/>
          <a:p>
            <a:fld id="{4A777409-9C5A-4B07-8E32-19F22F7D558C}" type="slidenum">
              <a:rPr lang="en-IN" smtClean="0"/>
              <a:t>479</a:t>
            </a:fld>
            <a:endParaRPr lang="en-IN" dirty="0"/>
          </a:p>
        </p:txBody>
      </p:sp>
      <p:sp>
        <p:nvSpPr>
          <p:cNvPr id="5" name="TextBox 4">
            <a:extLst>
              <a:ext uri="{FF2B5EF4-FFF2-40B4-BE49-F238E27FC236}">
                <a16:creationId xmlns:a16="http://schemas.microsoft.com/office/drawing/2014/main" id="{BC06F700-DCEA-0AB7-F17A-D1EEF9609908}"/>
              </a:ext>
            </a:extLst>
          </p:cNvPr>
          <p:cNvSpPr txBox="1"/>
          <p:nvPr/>
        </p:nvSpPr>
        <p:spPr>
          <a:xfrm>
            <a:off x="141402" y="816813"/>
            <a:ext cx="12192000" cy="6186309"/>
          </a:xfrm>
          <a:prstGeom prst="rect">
            <a:avLst/>
          </a:prstGeom>
          <a:noFill/>
        </p:spPr>
        <p:txBody>
          <a:bodyPr wrap="square">
            <a:spAutoFit/>
          </a:bodyPr>
          <a:lstStyle/>
          <a:p>
            <a:r>
              <a:rPr lang="en-IN" dirty="0" err="1"/>
              <a:t>cardIdsToDelete.add</a:t>
            </a:r>
            <a:r>
              <a:rPr lang="en-IN" dirty="0"/>
              <a:t>(12346);</a:t>
            </a:r>
          </a:p>
          <a:p>
            <a:r>
              <a:rPr lang="en-IN" dirty="0"/>
              <a:t>			</a:t>
            </a:r>
            <a:r>
              <a:rPr lang="en-IN" dirty="0" err="1"/>
              <a:t>cardIdsToDelete.add</a:t>
            </a:r>
            <a:r>
              <a:rPr lang="en-IN" dirty="0"/>
              <a:t>(12347);</a:t>
            </a:r>
          </a:p>
          <a:p>
            <a:r>
              <a:rPr lang="en-IN" dirty="0"/>
              <a:t>			</a:t>
            </a:r>
            <a:r>
              <a:rPr lang="en-IN" dirty="0" err="1"/>
              <a:t>cardCustomerService.deleteCardOfExistingCustomer</a:t>
            </a:r>
            <a:r>
              <a:rPr lang="en-IN" dirty="0"/>
              <a:t>(</a:t>
            </a:r>
            <a:r>
              <a:rPr lang="en-IN" dirty="0" err="1"/>
              <a:t>customerId</a:t>
            </a:r>
            <a:r>
              <a:rPr lang="en-IN" dirty="0"/>
              <a:t>, </a:t>
            </a:r>
            <a:r>
              <a:rPr lang="en-IN" dirty="0" err="1"/>
              <a:t>cardIdsToDelete</a:t>
            </a:r>
            <a:r>
              <a:rPr lang="en-IN" dirty="0"/>
              <a:t>);</a:t>
            </a:r>
          </a:p>
          <a:p>
            <a:r>
              <a:rPr lang="en-IN" dirty="0"/>
              <a:t>			LOGGER.info("\n" + </a:t>
            </a:r>
            <a:r>
              <a:rPr lang="en-IN" dirty="0" err="1"/>
              <a:t>environment.getProperty</a:t>
            </a:r>
            <a:r>
              <a:rPr lang="en-IN" dirty="0"/>
              <a:t>("</a:t>
            </a:r>
            <a:r>
              <a:rPr lang="en-IN" dirty="0" err="1"/>
              <a:t>UserInterface.CARD_DEACTIVATED</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deleteCustomer</a:t>
            </a:r>
            <a:r>
              <a:rPr lang="en-IN" dirty="0"/>
              <a:t>() {</a:t>
            </a:r>
          </a:p>
          <a:p>
            <a:r>
              <a:rPr lang="en-IN" dirty="0"/>
              <a:t>		try {</a:t>
            </a:r>
          </a:p>
          <a:p>
            <a:r>
              <a:rPr lang="en-IN" dirty="0"/>
              <a:t>			Integer </a:t>
            </a:r>
            <a:r>
              <a:rPr lang="en-IN" dirty="0" err="1"/>
              <a:t>customerId</a:t>
            </a:r>
            <a:r>
              <a:rPr lang="en-IN" dirty="0"/>
              <a:t> = 1001;</a:t>
            </a:r>
          </a:p>
          <a:p>
            <a:r>
              <a:rPr lang="en-IN" dirty="0"/>
              <a:t>			</a:t>
            </a:r>
            <a:r>
              <a:rPr lang="en-IN" dirty="0" err="1"/>
              <a:t>cardCustomerService.deleteCustomer</a:t>
            </a:r>
            <a:r>
              <a:rPr lang="en-IN" dirty="0"/>
              <a:t>(</a:t>
            </a:r>
            <a:r>
              <a:rPr lang="en-IN" dirty="0" err="1"/>
              <a:t>customerId</a:t>
            </a:r>
            <a:r>
              <a:rPr lang="en-IN" dirty="0"/>
              <a:t>);</a:t>
            </a:r>
          </a:p>
          <a:p>
            <a:r>
              <a:rPr lang="en-IN" dirty="0"/>
              <a:t>			LOGGER.info("\n" + </a:t>
            </a:r>
            <a:r>
              <a:rPr lang="en-IN" dirty="0" err="1"/>
              <a:t>environment.getProperty</a:t>
            </a:r>
            <a:r>
              <a:rPr lang="en-IN" dirty="0"/>
              <a:t>("</a:t>
            </a:r>
            <a:r>
              <a:rPr lang="en-IN" dirty="0" err="1"/>
              <a:t>UserInterface.CUSTOMER_DELETED</a:t>
            </a:r>
            <a:r>
              <a:rPr lang="en-IN" dirty="0"/>
              <a:t>"));</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Tree>
    <p:extLst>
      <p:ext uri="{BB962C8B-B14F-4D97-AF65-F5344CB8AC3E}">
        <p14:creationId xmlns:p14="http://schemas.microsoft.com/office/powerpoint/2010/main" val="2052581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6B80DB-F6F8-FE89-2BB5-04D64C00139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959ACE-056B-791D-B7E1-840DB638CAA3}"/>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BE9D4A52-8A03-33C6-7142-617339AD4230}"/>
              </a:ext>
            </a:extLst>
          </p:cNvPr>
          <p:cNvSpPr txBox="1"/>
          <p:nvPr/>
        </p:nvSpPr>
        <p:spPr>
          <a:xfrm>
            <a:off x="989028" y="569477"/>
            <a:ext cx="10455111" cy="461665"/>
          </a:xfrm>
          <a:prstGeom prst="rect">
            <a:avLst/>
          </a:prstGeom>
          <a:noFill/>
        </p:spPr>
        <p:txBody>
          <a:bodyPr wrap="square">
            <a:spAutoFit/>
          </a:bodyPr>
          <a:lstStyle/>
          <a:p>
            <a:r>
              <a:rPr lang="en-US" sz="2400" b="1" dirty="0"/>
              <a:t>Create Operation using JPA with Spring Boot - Demo </a:t>
            </a:r>
          </a:p>
        </p:txBody>
      </p:sp>
      <p:sp>
        <p:nvSpPr>
          <p:cNvPr id="7" name="TextBox 6">
            <a:extLst>
              <a:ext uri="{FF2B5EF4-FFF2-40B4-BE49-F238E27FC236}">
                <a16:creationId xmlns:a16="http://schemas.microsoft.com/office/drawing/2014/main" id="{E538FC13-02D5-978D-AACB-82FF39B8D07B}"/>
              </a:ext>
            </a:extLst>
          </p:cNvPr>
          <p:cNvSpPr txBox="1"/>
          <p:nvPr/>
        </p:nvSpPr>
        <p:spPr>
          <a:xfrm>
            <a:off x="117440" y="1225013"/>
            <a:ext cx="11628357" cy="2554545"/>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perform create operation using JPA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addCustomer</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interface as shown below:</a:t>
            </a:r>
          </a:p>
        </p:txBody>
      </p:sp>
      <p:sp>
        <p:nvSpPr>
          <p:cNvPr id="9" name="TextBox 8">
            <a:extLst>
              <a:ext uri="{FF2B5EF4-FFF2-40B4-BE49-F238E27FC236}">
                <a16:creationId xmlns:a16="http://schemas.microsoft.com/office/drawing/2014/main" id="{CA20F0C9-D251-5C37-6F48-71CB7502B440}"/>
              </a:ext>
            </a:extLst>
          </p:cNvPr>
          <p:cNvSpPr txBox="1"/>
          <p:nvPr/>
        </p:nvSpPr>
        <p:spPr>
          <a:xfrm>
            <a:off x="268663" y="4248114"/>
            <a:ext cx="11477133"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a:t>
            </a:r>
          </a:p>
        </p:txBody>
      </p:sp>
    </p:spTree>
    <p:extLst>
      <p:ext uri="{BB962C8B-B14F-4D97-AF65-F5344CB8AC3E}">
        <p14:creationId xmlns:p14="http://schemas.microsoft.com/office/powerpoint/2010/main" val="1518474342"/>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687481-CC85-EAC5-C7FC-506AE4060C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D14741-DB31-670E-DBF8-86A644403328}"/>
              </a:ext>
            </a:extLst>
          </p:cNvPr>
          <p:cNvSpPr>
            <a:spLocks noGrp="1"/>
          </p:cNvSpPr>
          <p:nvPr>
            <p:ph type="sldNum" sz="quarter" idx="12"/>
          </p:nvPr>
        </p:nvSpPr>
        <p:spPr/>
        <p:txBody>
          <a:bodyPr/>
          <a:lstStyle/>
          <a:p>
            <a:fld id="{4A777409-9C5A-4B07-8E32-19F22F7D558C}" type="slidenum">
              <a:rPr lang="en-IN" smtClean="0"/>
              <a:t>480</a:t>
            </a:fld>
            <a:endParaRPr lang="en-IN" dirty="0"/>
          </a:p>
        </p:txBody>
      </p:sp>
      <p:sp>
        <p:nvSpPr>
          <p:cNvPr id="5" name="TextBox 4">
            <a:extLst>
              <a:ext uri="{FF2B5EF4-FFF2-40B4-BE49-F238E27FC236}">
                <a16:creationId xmlns:a16="http://schemas.microsoft.com/office/drawing/2014/main" id="{044D252C-4B7A-9D25-6744-FA1402DE7C76}"/>
              </a:ext>
            </a:extLst>
          </p:cNvPr>
          <p:cNvSpPr txBox="1"/>
          <p:nvPr/>
        </p:nvSpPr>
        <p:spPr>
          <a:xfrm>
            <a:off x="890832" y="631843"/>
            <a:ext cx="10015979" cy="707886"/>
          </a:xfrm>
          <a:prstGeom prst="rect">
            <a:avLst/>
          </a:prstGeom>
          <a:noFill/>
        </p:spPr>
        <p:txBody>
          <a:bodyPr wrap="square">
            <a:spAutoFit/>
          </a:bodyPr>
          <a:lstStyle/>
          <a:p>
            <a:r>
              <a:rPr lang="en-US" sz="2000" b="1" dirty="0">
                <a:solidFill>
                  <a:schemeClr val="tx1">
                    <a:lumMod val="65000"/>
                    <a:lumOff val="35000"/>
                  </a:schemeClr>
                </a:solidFill>
                <a:effectLst/>
              </a:rPr>
              <a:t>Step 36: </a:t>
            </a:r>
            <a:r>
              <a:rPr lang="en-US" sz="2000" dirty="0">
                <a:solidFill>
                  <a:schemeClr val="tx1">
                    <a:lumMod val="65000"/>
                    <a:lumOff val="35000"/>
                  </a:schemeClr>
                </a:solidFill>
                <a:effectLst/>
              </a:rPr>
              <a:t>Execute the application</a:t>
            </a:r>
          </a:p>
          <a:p>
            <a:r>
              <a:rPr lang="en-US" sz="2000" dirty="0">
                <a:solidFill>
                  <a:schemeClr val="tx1">
                    <a:lumMod val="65000"/>
                    <a:lumOff val="35000"/>
                  </a:schemeClr>
                </a:solidFill>
                <a:effectLst/>
              </a:rPr>
              <a:t>After executing your application, you should get the following output:</a:t>
            </a:r>
          </a:p>
        </p:txBody>
      </p:sp>
      <p:pic>
        <p:nvPicPr>
          <p:cNvPr id="7" name="Picture 6">
            <a:extLst>
              <a:ext uri="{FF2B5EF4-FFF2-40B4-BE49-F238E27FC236}">
                <a16:creationId xmlns:a16="http://schemas.microsoft.com/office/drawing/2014/main" id="{F1A9BAFE-8852-F128-715C-43D14183A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800" y="1599375"/>
            <a:ext cx="8507012" cy="1962424"/>
          </a:xfrm>
          <a:prstGeom prst="rect">
            <a:avLst/>
          </a:prstGeom>
        </p:spPr>
      </p:pic>
    </p:spTree>
    <p:extLst>
      <p:ext uri="{BB962C8B-B14F-4D97-AF65-F5344CB8AC3E}">
        <p14:creationId xmlns:p14="http://schemas.microsoft.com/office/powerpoint/2010/main" val="3630644927"/>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50BE62-2246-1685-7FFC-87A025828E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80616E-3C4F-96BF-8070-6A1640661D40}"/>
              </a:ext>
            </a:extLst>
          </p:cNvPr>
          <p:cNvSpPr>
            <a:spLocks noGrp="1"/>
          </p:cNvSpPr>
          <p:nvPr>
            <p:ph type="sldNum" sz="quarter" idx="12"/>
          </p:nvPr>
        </p:nvSpPr>
        <p:spPr/>
        <p:txBody>
          <a:bodyPr/>
          <a:lstStyle/>
          <a:p>
            <a:fld id="{4A777409-9C5A-4B07-8E32-19F22F7D558C}" type="slidenum">
              <a:rPr lang="en-IN" smtClean="0"/>
              <a:t>481</a:t>
            </a:fld>
            <a:endParaRPr lang="en-IN" dirty="0"/>
          </a:p>
        </p:txBody>
      </p:sp>
      <p:sp>
        <p:nvSpPr>
          <p:cNvPr id="5" name="TextBox 4">
            <a:extLst>
              <a:ext uri="{FF2B5EF4-FFF2-40B4-BE49-F238E27FC236}">
                <a16:creationId xmlns:a16="http://schemas.microsoft.com/office/drawing/2014/main" id="{36FE4E03-F2BA-0CEF-D5F0-90029BD37752}"/>
              </a:ext>
            </a:extLst>
          </p:cNvPr>
          <p:cNvSpPr txBox="1"/>
          <p:nvPr/>
        </p:nvSpPr>
        <p:spPr>
          <a:xfrm>
            <a:off x="989029" y="560051"/>
            <a:ext cx="6099142" cy="461665"/>
          </a:xfrm>
          <a:prstGeom prst="rect">
            <a:avLst/>
          </a:prstGeom>
          <a:noFill/>
        </p:spPr>
        <p:txBody>
          <a:bodyPr wrap="square">
            <a:spAutoFit/>
          </a:bodyPr>
          <a:lstStyle/>
          <a:p>
            <a:r>
              <a:rPr lang="en-US" sz="2400" b="1" dirty="0"/>
              <a:t>Many-To-Many Relationship using Spring Data </a:t>
            </a:r>
          </a:p>
        </p:txBody>
      </p:sp>
      <p:sp>
        <p:nvSpPr>
          <p:cNvPr id="7" name="TextBox 6">
            <a:extLst>
              <a:ext uri="{FF2B5EF4-FFF2-40B4-BE49-F238E27FC236}">
                <a16:creationId xmlns:a16="http://schemas.microsoft.com/office/drawing/2014/main" id="{754B013E-50B8-3BC9-2F11-C1264C1AE409}"/>
              </a:ext>
            </a:extLst>
          </p:cNvPr>
          <p:cNvSpPr txBox="1"/>
          <p:nvPr/>
        </p:nvSpPr>
        <p:spPr>
          <a:xfrm>
            <a:off x="80128" y="1116258"/>
            <a:ext cx="11854206" cy="3785652"/>
          </a:xfrm>
          <a:prstGeom prst="rect">
            <a:avLst/>
          </a:prstGeom>
          <a:noFill/>
        </p:spPr>
        <p:txBody>
          <a:bodyPr wrap="square">
            <a:spAutoFit/>
          </a:bodyPr>
          <a:lstStyle/>
          <a:p>
            <a:r>
              <a:rPr lang="en-US" sz="2000" dirty="0">
                <a:solidFill>
                  <a:schemeClr val="tx1">
                    <a:lumMod val="65000"/>
                    <a:lumOff val="35000"/>
                  </a:schemeClr>
                </a:solidFill>
              </a:rPr>
              <a:t>Consider the following user story:</a:t>
            </a:r>
          </a:p>
          <a:p>
            <a:endParaRPr lang="en-US" sz="2000" dirty="0">
              <a:solidFill>
                <a:schemeClr val="tx1">
                  <a:lumMod val="65000"/>
                  <a:lumOff val="35000"/>
                </a:schemeClr>
              </a:solidFill>
            </a:endParaRPr>
          </a:p>
          <a:p>
            <a:r>
              <a:rPr lang="en-US" sz="2000" dirty="0">
                <a:solidFill>
                  <a:schemeClr val="tx1">
                    <a:lumMod val="65000"/>
                    <a:lumOff val="35000"/>
                  </a:schemeClr>
                </a:solidFill>
              </a:rPr>
              <a:t>As a teller, I should be able to provide multiple services to the customers. </a:t>
            </a:r>
          </a:p>
          <a:p>
            <a:endParaRPr lang="en-US" sz="2000" dirty="0">
              <a:solidFill>
                <a:schemeClr val="tx1">
                  <a:lumMod val="65000"/>
                  <a:lumOff val="35000"/>
                </a:schemeClr>
              </a:solidFill>
            </a:endParaRPr>
          </a:p>
          <a:p>
            <a:r>
              <a:rPr lang="en-US" sz="2000" dirty="0">
                <a:solidFill>
                  <a:schemeClr val="tx1">
                    <a:lumMod val="65000"/>
                    <a:lumOff val="35000"/>
                  </a:schemeClr>
                </a:solidFill>
              </a:rPr>
              <a:t>Now let us see how this user story can be implemented. A customer can avail multiple services such as internet banking, phone banking etc and one type of service can be availed by multiple customers so we can model this as a many-to-many association between </a:t>
            </a:r>
            <a:r>
              <a:rPr lang="en-US" sz="2000" dirty="0" err="1">
                <a:solidFill>
                  <a:schemeClr val="tx1">
                    <a:lumMod val="65000"/>
                    <a:lumOff val="35000"/>
                  </a:schemeClr>
                </a:solidFill>
              </a:rPr>
              <a:t>CustomerEntity</a:t>
            </a:r>
            <a:r>
              <a:rPr lang="en-US" sz="2000" dirty="0">
                <a:solidFill>
                  <a:schemeClr val="tx1">
                    <a:lumMod val="65000"/>
                    <a:lumOff val="35000"/>
                  </a:schemeClr>
                </a:solidFill>
              </a:rPr>
              <a:t> and </a:t>
            </a:r>
            <a:r>
              <a:rPr lang="en-US" sz="2000" dirty="0" err="1">
                <a:solidFill>
                  <a:schemeClr val="tx1">
                    <a:lumMod val="65000"/>
                    <a:lumOff val="35000"/>
                  </a:schemeClr>
                </a:solidFill>
              </a:rPr>
              <a:t>ServiceEntity</a:t>
            </a:r>
            <a:r>
              <a:rPr lang="en-US" sz="2000" dirty="0">
                <a:solidFill>
                  <a:schemeClr val="tx1">
                    <a:lumMod val="65000"/>
                    <a:lumOff val="35000"/>
                  </a:schemeClr>
                </a:solidFill>
              </a:rPr>
              <a:t> classes with </a:t>
            </a:r>
            <a:r>
              <a:rPr lang="en-US" sz="2000" dirty="0" err="1">
                <a:solidFill>
                  <a:schemeClr val="tx1">
                    <a:lumMod val="65000"/>
                    <a:lumOff val="35000"/>
                  </a:schemeClr>
                </a:solidFill>
              </a:rPr>
              <a:t>CustomerEntity</a:t>
            </a:r>
            <a:r>
              <a:rPr lang="en-US" sz="2000" dirty="0">
                <a:solidFill>
                  <a:schemeClr val="tx1">
                    <a:lumMod val="65000"/>
                    <a:lumOff val="35000"/>
                  </a:schemeClr>
                </a:solidFill>
              </a:rPr>
              <a:t> as the source.</a:t>
            </a:r>
          </a:p>
          <a:p>
            <a:endParaRPr lang="en-US" sz="2000" dirty="0">
              <a:solidFill>
                <a:schemeClr val="tx1">
                  <a:lumMod val="65000"/>
                  <a:lumOff val="35000"/>
                </a:schemeClr>
              </a:solidFill>
            </a:endParaRPr>
          </a:p>
          <a:p>
            <a:r>
              <a:rPr lang="en-US" sz="2000" dirty="0">
                <a:solidFill>
                  <a:schemeClr val="tx1">
                    <a:lumMod val="65000"/>
                    <a:lumOff val="35000"/>
                  </a:schemeClr>
                </a:solidFill>
              </a:rPr>
              <a:t>To implement this user story, we need three tables CUSTOMER, SERVICE and CUSTOMER_SERVICE. The CUSTOMER table is mapped to Customer entity class and SERVICE table is mapped to Service entity class. The CUSTOMER_SERVICE table is used to define the many-to-many relationship.</a:t>
            </a:r>
          </a:p>
        </p:txBody>
      </p:sp>
      <p:sp>
        <p:nvSpPr>
          <p:cNvPr id="9" name="TextBox 8">
            <a:extLst>
              <a:ext uri="{FF2B5EF4-FFF2-40B4-BE49-F238E27FC236}">
                <a16:creationId xmlns:a16="http://schemas.microsoft.com/office/drawing/2014/main" id="{FC9C9EBF-78FF-9F15-BCF5-0F394E18254E}"/>
              </a:ext>
            </a:extLst>
          </p:cNvPr>
          <p:cNvSpPr txBox="1"/>
          <p:nvPr/>
        </p:nvSpPr>
        <p:spPr>
          <a:xfrm>
            <a:off x="80128" y="4996452"/>
            <a:ext cx="11854206" cy="707886"/>
          </a:xfrm>
          <a:prstGeom prst="rect">
            <a:avLst/>
          </a:prstGeom>
          <a:noFill/>
        </p:spPr>
        <p:txBody>
          <a:bodyPr wrap="square">
            <a:spAutoFit/>
          </a:bodyPr>
          <a:lstStyle/>
          <a:p>
            <a:r>
              <a:rPr lang="en-US" sz="2000" dirty="0">
                <a:solidFill>
                  <a:schemeClr val="tx1">
                    <a:lumMod val="65000"/>
                    <a:lumOff val="35000"/>
                  </a:schemeClr>
                </a:solidFill>
              </a:rPr>
              <a:t>Let us begin with Service entity class which is the target side of the relationship and is mapped with the SERVICE table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31966498"/>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2E84A5-BC12-46B2-BF68-FF59FEA3DC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01F463A-B643-3062-EBE8-D8BBCBFAF07C}"/>
              </a:ext>
            </a:extLst>
          </p:cNvPr>
          <p:cNvSpPr>
            <a:spLocks noGrp="1"/>
          </p:cNvSpPr>
          <p:nvPr>
            <p:ph type="sldNum" sz="quarter" idx="12"/>
          </p:nvPr>
        </p:nvSpPr>
        <p:spPr/>
        <p:txBody>
          <a:bodyPr/>
          <a:lstStyle/>
          <a:p>
            <a:fld id="{4A777409-9C5A-4B07-8E32-19F22F7D558C}" type="slidenum">
              <a:rPr lang="en-IN" smtClean="0"/>
              <a:t>482</a:t>
            </a:fld>
            <a:endParaRPr lang="en-IN" dirty="0"/>
          </a:p>
        </p:txBody>
      </p:sp>
      <p:sp>
        <p:nvSpPr>
          <p:cNvPr id="5" name="TextBox 4">
            <a:extLst>
              <a:ext uri="{FF2B5EF4-FFF2-40B4-BE49-F238E27FC236}">
                <a16:creationId xmlns:a16="http://schemas.microsoft.com/office/drawing/2014/main" id="{7F104B96-086F-25F9-EB5B-939708B70480}"/>
              </a:ext>
            </a:extLst>
          </p:cNvPr>
          <p:cNvSpPr txBox="1"/>
          <p:nvPr/>
        </p:nvSpPr>
        <p:spPr>
          <a:xfrm>
            <a:off x="989028" y="639833"/>
            <a:ext cx="9936637" cy="2585323"/>
          </a:xfrm>
          <a:prstGeom prst="rect">
            <a:avLst/>
          </a:prstGeom>
          <a:noFill/>
        </p:spPr>
        <p:txBody>
          <a:bodyPr wrap="square">
            <a:spAutoFit/>
          </a:bodyPr>
          <a:lstStyle/>
          <a:p>
            <a:r>
              <a:rPr lang="en-IN" dirty="0"/>
              <a:t>@Entity</a:t>
            </a:r>
          </a:p>
          <a:p>
            <a:r>
              <a:rPr lang="en-IN" dirty="0"/>
              <a:t>public class Service{</a:t>
            </a:r>
          </a:p>
          <a:p>
            <a:r>
              <a:rPr lang="en-IN" dirty="0"/>
              <a:t>	@Id</a:t>
            </a:r>
          </a:p>
          <a:p>
            <a:r>
              <a:rPr lang="en-IN" dirty="0"/>
              <a:t>	private Integer </a:t>
            </a:r>
            <a:r>
              <a:rPr lang="en-IN" dirty="0" err="1"/>
              <a:t>serviceId</a:t>
            </a:r>
            <a:r>
              <a:rPr lang="en-IN" dirty="0"/>
              <a:t>;</a:t>
            </a:r>
          </a:p>
          <a:p>
            <a:r>
              <a:rPr lang="en-IN" dirty="0"/>
              <a:t>	private String </a:t>
            </a:r>
            <a:r>
              <a:rPr lang="en-IN" dirty="0" err="1"/>
              <a:t>serviceName</a:t>
            </a:r>
            <a:r>
              <a:rPr lang="en-IN" dirty="0"/>
              <a:t>;</a:t>
            </a:r>
          </a:p>
          <a:p>
            <a:r>
              <a:rPr lang="en-IN" dirty="0"/>
              <a:t>	private Integer </a:t>
            </a:r>
            <a:r>
              <a:rPr lang="en-IN" dirty="0" err="1"/>
              <a:t>serviceCost</a:t>
            </a:r>
            <a:r>
              <a:rPr lang="en-IN" dirty="0"/>
              <a:t>;</a:t>
            </a:r>
          </a:p>
          <a:p>
            <a:r>
              <a:rPr lang="en-IN" dirty="0"/>
              <a:t>	</a:t>
            </a:r>
          </a:p>
          <a:p>
            <a:r>
              <a:rPr lang="en-IN" dirty="0"/>
              <a:t>    //getter and setter methods</a:t>
            </a:r>
          </a:p>
          <a:p>
            <a:r>
              <a:rPr lang="en-IN" dirty="0"/>
              <a:t>}</a:t>
            </a:r>
          </a:p>
        </p:txBody>
      </p:sp>
      <p:sp>
        <p:nvSpPr>
          <p:cNvPr id="7" name="TextBox 6">
            <a:extLst>
              <a:ext uri="{FF2B5EF4-FFF2-40B4-BE49-F238E27FC236}">
                <a16:creationId xmlns:a16="http://schemas.microsoft.com/office/drawing/2014/main" id="{BA56054D-E425-8D10-4CDA-E751B55021FA}"/>
              </a:ext>
            </a:extLst>
          </p:cNvPr>
          <p:cNvSpPr txBox="1"/>
          <p:nvPr/>
        </p:nvSpPr>
        <p:spPr>
          <a:xfrm>
            <a:off x="146115" y="3429000"/>
            <a:ext cx="11967328" cy="1015663"/>
          </a:xfrm>
          <a:prstGeom prst="rect">
            <a:avLst/>
          </a:prstGeom>
          <a:noFill/>
        </p:spPr>
        <p:txBody>
          <a:bodyPr wrap="square">
            <a:spAutoFit/>
          </a:bodyPr>
          <a:lstStyle/>
          <a:p>
            <a:r>
              <a:rPr lang="en-US" sz="2000" dirty="0">
                <a:solidFill>
                  <a:schemeClr val="tx1">
                    <a:lumMod val="65000"/>
                    <a:lumOff val="35000"/>
                  </a:schemeClr>
                </a:solidFill>
              </a:rPr>
              <a:t>The Customer entity is the source side of the relationship and is mapped with the CUSTOMER table. Since one customer can avail many types of services so Customer entity class has a reference of Set&lt;Service&gt; to store information about multiple services as shown below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69152104"/>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3D47FDE-92C2-6A61-BBE8-77A2576D9D9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CFA86B-7824-5D16-B2B7-9D635D25C3AD}"/>
              </a:ext>
            </a:extLst>
          </p:cNvPr>
          <p:cNvSpPr>
            <a:spLocks noGrp="1"/>
          </p:cNvSpPr>
          <p:nvPr>
            <p:ph type="sldNum" sz="quarter" idx="12"/>
          </p:nvPr>
        </p:nvSpPr>
        <p:spPr/>
        <p:txBody>
          <a:bodyPr/>
          <a:lstStyle/>
          <a:p>
            <a:fld id="{4A777409-9C5A-4B07-8E32-19F22F7D558C}" type="slidenum">
              <a:rPr lang="en-IN" smtClean="0"/>
              <a:t>483</a:t>
            </a:fld>
            <a:endParaRPr lang="en-IN" dirty="0"/>
          </a:p>
        </p:txBody>
      </p:sp>
      <p:sp>
        <p:nvSpPr>
          <p:cNvPr id="5" name="TextBox 4">
            <a:extLst>
              <a:ext uri="{FF2B5EF4-FFF2-40B4-BE49-F238E27FC236}">
                <a16:creationId xmlns:a16="http://schemas.microsoft.com/office/drawing/2014/main" id="{0032B089-F505-DA24-115B-BD3B93E1C002}"/>
              </a:ext>
            </a:extLst>
          </p:cNvPr>
          <p:cNvSpPr txBox="1"/>
          <p:nvPr/>
        </p:nvSpPr>
        <p:spPr>
          <a:xfrm>
            <a:off x="289089" y="1228662"/>
            <a:ext cx="11613822" cy="4247317"/>
          </a:xfrm>
          <a:prstGeom prst="rect">
            <a:avLst/>
          </a:prstGeom>
          <a:noFill/>
        </p:spPr>
        <p:txBody>
          <a:bodyPr wrap="square">
            <a:spAutoFit/>
          </a:bodyPr>
          <a:lstStyle/>
          <a:p>
            <a:r>
              <a:rPr lang="en-IN" dirty="0"/>
              <a:t>@Entity</a:t>
            </a:r>
          </a:p>
          <a:p>
            <a:r>
              <a:rPr lang="en-IN" dirty="0"/>
              <a:t>public class Customer{</a:t>
            </a:r>
          </a:p>
          <a:p>
            <a:r>
              <a:rPr lang="en-IN" dirty="0"/>
              <a:t>	@Id</a:t>
            </a:r>
          </a:p>
          <a:p>
            <a:r>
              <a:rPr lang="en-IN" dirty="0"/>
              <a:t>	@GeneratedValue(strategy=GenerationType.IDENTITY)</a:t>
            </a:r>
          </a:p>
          <a:p>
            <a:r>
              <a:rPr lang="en-IN" dirty="0"/>
              <a:t>	private Integer </a:t>
            </a:r>
            <a:r>
              <a:rPr lang="en-IN" dirty="0" err="1"/>
              <a:t>customerId</a:t>
            </a:r>
            <a:r>
              <a:rPr lang="en-IN" dirty="0"/>
              <a:t>;</a:t>
            </a:r>
          </a:p>
          <a:p>
            <a:r>
              <a:rPr lang="en-IN" dirty="0"/>
              <a:t>	@Column(name="emailid")</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a:t>
            </a:r>
          </a:p>
          <a:p>
            <a:r>
              <a:rPr lang="en-IN" dirty="0"/>
              <a:t>	@ManyToMany(cascade=CascadeType.ALL)</a:t>
            </a:r>
          </a:p>
          <a:p>
            <a:r>
              <a:rPr lang="en-IN" dirty="0"/>
              <a:t>	@JoinTable(name="customer_service",joinColumns=@JoinColumn(name="cust_id"),inverseJoinColumns=@JoinColumn(name="serv_id"))</a:t>
            </a:r>
          </a:p>
          <a:p>
            <a:r>
              <a:rPr lang="en-IN" dirty="0"/>
              <a:t>	private Set&lt;Service&gt; </a:t>
            </a:r>
            <a:r>
              <a:rPr lang="en-IN" dirty="0" err="1"/>
              <a:t>bankServices</a:t>
            </a:r>
            <a:r>
              <a:rPr lang="en-IN" dirty="0"/>
              <a:t>;</a:t>
            </a:r>
          </a:p>
          <a:p>
            <a:r>
              <a:rPr lang="en-IN" dirty="0"/>
              <a:t>}</a:t>
            </a:r>
          </a:p>
        </p:txBody>
      </p:sp>
    </p:spTree>
    <p:extLst>
      <p:ext uri="{BB962C8B-B14F-4D97-AF65-F5344CB8AC3E}">
        <p14:creationId xmlns:p14="http://schemas.microsoft.com/office/powerpoint/2010/main" val="3541837679"/>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107618-FFCE-76CA-3A9A-71C00ABF99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9393D5A-1436-F0FC-CC13-BC2C5FA9473C}"/>
              </a:ext>
            </a:extLst>
          </p:cNvPr>
          <p:cNvSpPr>
            <a:spLocks noGrp="1"/>
          </p:cNvSpPr>
          <p:nvPr>
            <p:ph type="sldNum" sz="quarter" idx="12"/>
          </p:nvPr>
        </p:nvSpPr>
        <p:spPr/>
        <p:txBody>
          <a:bodyPr/>
          <a:lstStyle/>
          <a:p>
            <a:fld id="{4A777409-9C5A-4B07-8E32-19F22F7D558C}" type="slidenum">
              <a:rPr lang="en-IN" smtClean="0"/>
              <a:t>484</a:t>
            </a:fld>
            <a:endParaRPr lang="en-IN" dirty="0"/>
          </a:p>
        </p:txBody>
      </p:sp>
      <p:sp>
        <p:nvSpPr>
          <p:cNvPr id="5" name="TextBox 4">
            <a:extLst>
              <a:ext uri="{FF2B5EF4-FFF2-40B4-BE49-F238E27FC236}">
                <a16:creationId xmlns:a16="http://schemas.microsoft.com/office/drawing/2014/main" id="{4D779F56-D920-8F90-D55F-1BC67C6C61DD}"/>
              </a:ext>
            </a:extLst>
          </p:cNvPr>
          <p:cNvSpPr txBox="1"/>
          <p:nvPr/>
        </p:nvSpPr>
        <p:spPr>
          <a:xfrm>
            <a:off x="37707" y="1074509"/>
            <a:ext cx="12116586" cy="4708981"/>
          </a:xfrm>
          <a:prstGeom prst="rect">
            <a:avLst/>
          </a:prstGeom>
          <a:noFill/>
        </p:spPr>
        <p:txBody>
          <a:bodyPr wrap="square">
            <a:spAutoFit/>
          </a:bodyPr>
          <a:lstStyle/>
          <a:p>
            <a:r>
              <a:rPr lang="en-US" sz="2000" dirty="0">
                <a:solidFill>
                  <a:schemeClr val="tx1">
                    <a:lumMod val="65000"/>
                    <a:lumOff val="35000"/>
                  </a:schemeClr>
                </a:solidFill>
              </a:rPr>
              <a:t>In the above code the reference of Set&lt;Service&gt; in annotated with @ManyToMany annotation which declares that there is a many-to-many relationship between Customer entity class and Service entity class. The @JoinColumn annotation is used to define the name of the join table and foreign key columns that store the many-to-many association. You should always use a Set instead of a List while implementing many to many associations. This is because JPA uses a very inefficient approach to remove entities from the association where it removes all records from the association table and re-insert the remaining ones.</a:t>
            </a:r>
          </a:p>
          <a:p>
            <a:r>
              <a:rPr lang="en-US" sz="2000" dirty="0">
                <a:solidFill>
                  <a:schemeClr val="tx1">
                    <a:lumMod val="65000"/>
                    <a:lumOff val="35000"/>
                  </a:schemeClr>
                </a:solidFill>
              </a:rPr>
              <a:t>Now let us understand these annotations in detail:</a:t>
            </a:r>
          </a:p>
          <a:p>
            <a:endParaRPr lang="en-US" sz="2000" dirty="0">
              <a:solidFill>
                <a:schemeClr val="tx1">
                  <a:lumMod val="65000"/>
                  <a:lumOff val="35000"/>
                </a:schemeClr>
              </a:solidFill>
            </a:endParaRPr>
          </a:p>
          <a:p>
            <a:r>
              <a:rPr lang="en-US" sz="2000" b="1" dirty="0">
                <a:solidFill>
                  <a:schemeClr val="tx1">
                    <a:lumMod val="65000"/>
                    <a:lumOff val="35000"/>
                  </a:schemeClr>
                </a:solidFill>
              </a:rPr>
              <a:t>@ManyToMany(cascade = </a:t>
            </a:r>
            <a:r>
              <a:rPr lang="en-US" sz="2000" b="1" dirty="0" err="1">
                <a:solidFill>
                  <a:schemeClr val="tx1">
                    <a:lumMod val="65000"/>
                    <a:lumOff val="35000"/>
                  </a:schemeClr>
                </a:solidFill>
              </a:rPr>
              <a:t>CascadeType.ALL</a:t>
            </a:r>
            <a:r>
              <a:rPr lang="en-US" sz="2000" b="1" dirty="0">
                <a:solidFill>
                  <a:schemeClr val="tx1">
                    <a:lumMod val="65000"/>
                    <a:lumOff val="35000"/>
                  </a:schemeClr>
                </a:solidFill>
              </a:rPr>
              <a:t>)</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This annotation indicates that the relationship has many-to-many cardinality. </a:t>
            </a:r>
          </a:p>
          <a:p>
            <a:pPr>
              <a:buFont typeface="Arial" panose="020B0604020202020204" pitchFamily="34" charset="0"/>
              <a:buChar char="•"/>
            </a:pPr>
            <a:r>
              <a:rPr lang="en-US" sz="2000" dirty="0">
                <a:solidFill>
                  <a:schemeClr val="tx1">
                    <a:lumMod val="65000"/>
                    <a:lumOff val="35000"/>
                  </a:schemeClr>
                </a:solidFill>
              </a:rPr>
              <a:t>The cascade attribute tells which operation (such as insert, update, delete) performed on source entity can be transferred or cascaded to target entity. By default, none of the operations will be cascaded. It takes values of type </a:t>
            </a:r>
            <a:r>
              <a:rPr lang="en-US" sz="2000" dirty="0" err="1">
                <a:solidFill>
                  <a:schemeClr val="tx1">
                    <a:lumMod val="65000"/>
                    <a:lumOff val="35000"/>
                  </a:schemeClr>
                </a:solidFill>
              </a:rPr>
              <a:t>CascadeType</a:t>
            </a:r>
            <a:r>
              <a:rPr lang="en-US" sz="2000" dirty="0">
                <a:solidFill>
                  <a:schemeClr val="tx1">
                    <a:lumMod val="65000"/>
                    <a:lumOff val="35000"/>
                  </a:schemeClr>
                </a:solidFill>
              </a:rPr>
              <a:t> enumeration.  The value ALL means all operations will be cascaded from source to target. Other values of this enumeration are PERSIST, REFRESH, REMOVE, MERGE and DETACH.</a:t>
            </a:r>
          </a:p>
          <a:p>
            <a:pPr>
              <a:buFont typeface="Arial" panose="020B0604020202020204" pitchFamily="34" charset="0"/>
              <a:buChar char="•"/>
            </a:pPr>
            <a:endParaRPr lang="en-US" sz="2000" dirty="0">
              <a:solidFill>
                <a:schemeClr val="tx1">
                  <a:lumMod val="65000"/>
                  <a:lumOff val="35000"/>
                </a:schemeClr>
              </a:solidFill>
            </a:endParaRPr>
          </a:p>
        </p:txBody>
      </p:sp>
    </p:spTree>
    <p:extLst>
      <p:ext uri="{BB962C8B-B14F-4D97-AF65-F5344CB8AC3E}">
        <p14:creationId xmlns:p14="http://schemas.microsoft.com/office/powerpoint/2010/main" val="4229832724"/>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29B900-887E-9220-59AE-8EB4C7089C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AE03CF8-2B1D-9434-F428-E07D84EAE0D8}"/>
              </a:ext>
            </a:extLst>
          </p:cNvPr>
          <p:cNvSpPr>
            <a:spLocks noGrp="1"/>
          </p:cNvSpPr>
          <p:nvPr>
            <p:ph type="sldNum" sz="quarter" idx="12"/>
          </p:nvPr>
        </p:nvSpPr>
        <p:spPr/>
        <p:txBody>
          <a:bodyPr/>
          <a:lstStyle/>
          <a:p>
            <a:fld id="{4A777409-9C5A-4B07-8E32-19F22F7D558C}" type="slidenum">
              <a:rPr lang="en-IN" smtClean="0"/>
              <a:t>485</a:t>
            </a:fld>
            <a:endParaRPr lang="en-IN" dirty="0"/>
          </a:p>
        </p:txBody>
      </p:sp>
      <p:sp>
        <p:nvSpPr>
          <p:cNvPr id="5" name="TextBox 4">
            <a:extLst>
              <a:ext uri="{FF2B5EF4-FFF2-40B4-BE49-F238E27FC236}">
                <a16:creationId xmlns:a16="http://schemas.microsoft.com/office/drawing/2014/main" id="{34349051-77F6-D549-73C8-4456D43F9AED}"/>
              </a:ext>
            </a:extLst>
          </p:cNvPr>
          <p:cNvSpPr txBox="1"/>
          <p:nvPr/>
        </p:nvSpPr>
        <p:spPr>
          <a:xfrm>
            <a:off x="75413" y="1372967"/>
            <a:ext cx="11777221" cy="4093428"/>
          </a:xfrm>
          <a:prstGeom prst="rect">
            <a:avLst/>
          </a:prstGeom>
          <a:noFill/>
        </p:spPr>
        <p:txBody>
          <a:bodyPr wrap="square">
            <a:spAutoFit/>
          </a:bodyPr>
          <a:lstStyle/>
          <a:p>
            <a:r>
              <a:rPr lang="en-US" sz="2000" b="1" dirty="0">
                <a:solidFill>
                  <a:schemeClr val="tx1">
                    <a:lumMod val="65000"/>
                    <a:lumOff val="35000"/>
                  </a:schemeClr>
                </a:solidFill>
              </a:rPr>
              <a:t>@JoinTable(name="customer_service", </a:t>
            </a:r>
            <a:r>
              <a:rPr lang="en-US" sz="2000" b="1" dirty="0" err="1">
                <a:solidFill>
                  <a:schemeClr val="tx1">
                    <a:lumMod val="65000"/>
                    <a:lumOff val="35000"/>
                  </a:schemeClr>
                </a:solidFill>
              </a:rPr>
              <a:t>joinColumns</a:t>
            </a:r>
            <a:r>
              <a:rPr lang="en-US" sz="2000" b="1" dirty="0">
                <a:solidFill>
                  <a:schemeClr val="tx1">
                    <a:lumMod val="65000"/>
                    <a:lumOff val="35000"/>
                  </a:schemeClr>
                </a:solidFill>
              </a:rPr>
              <a:t>=@JoinColumn(name="cust_id"),inverseJoinColumns=@JoinColumn(name="serv_id"))</a:t>
            </a:r>
          </a:p>
          <a:p>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This annotation is used to define the join table.</a:t>
            </a:r>
          </a:p>
          <a:p>
            <a:pPr>
              <a:buFont typeface="Arial" panose="020B0604020202020204" pitchFamily="34" charset="0"/>
              <a:buChar char="•"/>
            </a:pPr>
            <a:r>
              <a:rPr lang="en-US" sz="2000" dirty="0">
                <a:solidFill>
                  <a:schemeClr val="tx1">
                    <a:lumMod val="65000"/>
                    <a:lumOff val="35000"/>
                  </a:schemeClr>
                </a:solidFill>
              </a:rPr>
              <a:t>The name attribute specifies the name of the join table. </a:t>
            </a:r>
          </a:p>
          <a:p>
            <a:pPr>
              <a:buFont typeface="Arial" panose="020B0604020202020204" pitchFamily="34" charset="0"/>
              <a:buChar char="•"/>
            </a:pPr>
            <a:r>
              <a:rPr lang="en-US" sz="2000" dirty="0">
                <a:solidFill>
                  <a:schemeClr val="tx1">
                    <a:lumMod val="65000"/>
                    <a:lumOff val="35000"/>
                  </a:schemeClr>
                </a:solidFill>
              </a:rPr>
              <a:t>The </a:t>
            </a:r>
            <a:r>
              <a:rPr lang="en-US" sz="2000" dirty="0" err="1">
                <a:solidFill>
                  <a:schemeClr val="tx1">
                    <a:lumMod val="65000"/>
                    <a:lumOff val="35000"/>
                  </a:schemeClr>
                </a:solidFill>
              </a:rPr>
              <a:t>joinColumns</a:t>
            </a:r>
            <a:r>
              <a:rPr lang="en-US" sz="2000" dirty="0">
                <a:solidFill>
                  <a:schemeClr val="tx1">
                    <a:lumMod val="65000"/>
                    <a:lumOff val="35000"/>
                  </a:schemeClr>
                </a:solidFill>
              </a:rPr>
              <a:t> are foreign key columns of the join table which references the columns of the table mapped with the source entity of the association. The </a:t>
            </a:r>
            <a:r>
              <a:rPr lang="en-US" sz="2000" dirty="0" err="1">
                <a:solidFill>
                  <a:schemeClr val="tx1">
                    <a:lumMod val="65000"/>
                    <a:lumOff val="35000"/>
                  </a:schemeClr>
                </a:solidFill>
              </a:rPr>
              <a:t>joinColumns</a:t>
            </a:r>
            <a:r>
              <a:rPr lang="en-US" sz="2000" dirty="0">
                <a:solidFill>
                  <a:schemeClr val="tx1">
                    <a:lumMod val="65000"/>
                    <a:lumOff val="35000"/>
                  </a:schemeClr>
                </a:solidFill>
              </a:rPr>
              <a:t> are given using @JoinColumn annotation whose name attribute specifies the name of column in join table which is mapped with primary key column of the table mapped with the source entity.     </a:t>
            </a:r>
          </a:p>
          <a:p>
            <a:pPr>
              <a:buFont typeface="Arial" panose="020B0604020202020204" pitchFamily="34" charset="0"/>
              <a:buChar char="•"/>
            </a:pPr>
            <a:r>
              <a:rPr lang="en-US" sz="2000" dirty="0">
                <a:solidFill>
                  <a:schemeClr val="tx1">
                    <a:lumMod val="65000"/>
                    <a:lumOff val="35000"/>
                  </a:schemeClr>
                </a:solidFill>
              </a:rPr>
              <a:t>The </a:t>
            </a:r>
            <a:r>
              <a:rPr lang="en-US" sz="2000" dirty="0" err="1">
                <a:solidFill>
                  <a:schemeClr val="tx1">
                    <a:lumMod val="65000"/>
                    <a:lumOff val="35000"/>
                  </a:schemeClr>
                </a:solidFill>
              </a:rPr>
              <a:t>inverseJoinColumns</a:t>
            </a:r>
            <a:r>
              <a:rPr lang="en-US" sz="2000" dirty="0">
                <a:solidFill>
                  <a:schemeClr val="tx1">
                    <a:lumMod val="65000"/>
                    <a:lumOff val="35000"/>
                  </a:schemeClr>
                </a:solidFill>
              </a:rPr>
              <a:t> are foreign key columns of the join table which references the columns of the table mapped with the target entity of the association. The </a:t>
            </a:r>
            <a:r>
              <a:rPr lang="en-US" sz="2000" dirty="0" err="1">
                <a:solidFill>
                  <a:schemeClr val="tx1">
                    <a:lumMod val="65000"/>
                    <a:lumOff val="35000"/>
                  </a:schemeClr>
                </a:solidFill>
              </a:rPr>
              <a:t>inverseJoinColumns</a:t>
            </a:r>
            <a:r>
              <a:rPr lang="en-US" sz="2000" dirty="0">
                <a:solidFill>
                  <a:schemeClr val="tx1">
                    <a:lumMod val="65000"/>
                    <a:lumOff val="35000"/>
                  </a:schemeClr>
                </a:solidFill>
              </a:rPr>
              <a:t> are given using @JoinColumn annotation whose name attribute specifies the name of column in join table which is mapped with primary key column of the table mapped with the target entity.</a:t>
            </a:r>
          </a:p>
        </p:txBody>
      </p:sp>
    </p:spTree>
    <p:extLst>
      <p:ext uri="{BB962C8B-B14F-4D97-AF65-F5344CB8AC3E}">
        <p14:creationId xmlns:p14="http://schemas.microsoft.com/office/powerpoint/2010/main" val="3953364834"/>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7886E4-845A-F4B5-B1F3-818C1086651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5904C8F-65C8-CCD4-63F1-E1DAA0332551}"/>
              </a:ext>
            </a:extLst>
          </p:cNvPr>
          <p:cNvSpPr>
            <a:spLocks noGrp="1"/>
          </p:cNvSpPr>
          <p:nvPr>
            <p:ph type="sldNum" sz="quarter" idx="12"/>
          </p:nvPr>
        </p:nvSpPr>
        <p:spPr/>
        <p:txBody>
          <a:bodyPr/>
          <a:lstStyle/>
          <a:p>
            <a:fld id="{4A777409-9C5A-4B07-8E32-19F22F7D558C}" type="slidenum">
              <a:rPr lang="en-IN" smtClean="0"/>
              <a:t>486</a:t>
            </a:fld>
            <a:endParaRPr lang="en-IN" dirty="0"/>
          </a:p>
        </p:txBody>
      </p:sp>
      <p:sp>
        <p:nvSpPr>
          <p:cNvPr id="5" name="TextBox 4">
            <a:extLst>
              <a:ext uri="{FF2B5EF4-FFF2-40B4-BE49-F238E27FC236}">
                <a16:creationId xmlns:a16="http://schemas.microsoft.com/office/drawing/2014/main" id="{C27E60AE-E7B6-AF49-B53B-FA5B35C139D2}"/>
              </a:ext>
            </a:extLst>
          </p:cNvPr>
          <p:cNvSpPr txBox="1"/>
          <p:nvPr/>
        </p:nvSpPr>
        <p:spPr>
          <a:xfrm>
            <a:off x="919114" y="578904"/>
            <a:ext cx="6099142" cy="461665"/>
          </a:xfrm>
          <a:prstGeom prst="rect">
            <a:avLst/>
          </a:prstGeom>
          <a:noFill/>
        </p:spPr>
        <p:txBody>
          <a:bodyPr wrap="square">
            <a:spAutoFit/>
          </a:bodyPr>
          <a:lstStyle/>
          <a:p>
            <a:r>
              <a:rPr lang="en-IN" sz="2400" b="1" dirty="0"/>
              <a:t>Many-To-Many Relationship - Demo </a:t>
            </a:r>
          </a:p>
        </p:txBody>
      </p:sp>
      <p:sp>
        <p:nvSpPr>
          <p:cNvPr id="7" name="TextBox 6">
            <a:extLst>
              <a:ext uri="{FF2B5EF4-FFF2-40B4-BE49-F238E27FC236}">
                <a16:creationId xmlns:a16="http://schemas.microsoft.com/office/drawing/2014/main" id="{DC7BEFA2-975C-C566-1B9A-B2490218AE10}"/>
              </a:ext>
            </a:extLst>
          </p:cNvPr>
          <p:cNvSpPr txBox="1"/>
          <p:nvPr/>
        </p:nvSpPr>
        <p:spPr>
          <a:xfrm>
            <a:off x="146116" y="1214377"/>
            <a:ext cx="11675096" cy="5324535"/>
          </a:xfrm>
          <a:prstGeom prst="rect">
            <a:avLst/>
          </a:prstGeom>
          <a:noFill/>
        </p:spPr>
        <p:txBody>
          <a:bodyPr wrap="square">
            <a:spAutoFit/>
          </a:bodyPr>
          <a:lstStyle/>
          <a:p>
            <a:r>
              <a:rPr lang="en-US" sz="2000" b="1" dirty="0">
                <a:solidFill>
                  <a:schemeClr val="tx1">
                    <a:lumMod val="65000"/>
                    <a:lumOff val="35000"/>
                  </a:schemeClr>
                </a:solidFill>
                <a:effectLst/>
              </a:rPr>
              <a:t>Objective:</a:t>
            </a:r>
          </a:p>
          <a:p>
            <a:r>
              <a:rPr lang="en-US" sz="2000" dirty="0">
                <a:solidFill>
                  <a:schemeClr val="tx1">
                    <a:lumMod val="65000"/>
                    <a:lumOff val="35000"/>
                  </a:schemeClr>
                </a:solidFill>
              </a:rPr>
              <a:t>To perform CRUD operation using Many-To-Many mapping with Spring Boot</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Steps:</a:t>
            </a:r>
          </a:p>
          <a:p>
            <a:r>
              <a:rPr lang="en-US" sz="2000" b="1" dirty="0">
                <a:solidFill>
                  <a:schemeClr val="tx1">
                    <a:lumMod val="65000"/>
                    <a:lumOff val="35000"/>
                  </a:schemeClr>
                </a:solidFill>
              </a:rPr>
              <a:t>Step 1: </a:t>
            </a:r>
            <a:r>
              <a:rPr lang="en-US" sz="2000" dirty="0">
                <a:solidFill>
                  <a:schemeClr val="tx1">
                    <a:lumMod val="65000"/>
                    <a:lumOff val="35000"/>
                  </a:schemeClr>
                </a:solidFill>
              </a:rPr>
              <a:t>Create a Spring Boot project</a:t>
            </a:r>
          </a:p>
          <a:p>
            <a:r>
              <a:rPr lang="en-US" sz="2000" dirty="0">
                <a:solidFill>
                  <a:schemeClr val="tx1">
                    <a:lumMod val="65000"/>
                    <a:lumOff val="35000"/>
                  </a:schemeClr>
                </a:solidFill>
              </a:rPr>
              <a:t>Using Spring </a:t>
            </a:r>
            <a:r>
              <a:rPr lang="en-US" sz="2000" dirty="0" err="1">
                <a:solidFill>
                  <a:schemeClr val="tx1">
                    <a:lumMod val="65000"/>
                    <a:lumOff val="35000"/>
                  </a:schemeClr>
                </a:solidFill>
              </a:rPr>
              <a:t>Initializr</a:t>
            </a:r>
            <a:r>
              <a:rPr lang="en-US"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US"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US" sz="2000" dirty="0">
                <a:solidFill>
                  <a:schemeClr val="tx1">
                    <a:lumMod val="65000"/>
                    <a:lumOff val="35000"/>
                  </a:schemeClr>
                </a:solidFill>
              </a:rPr>
              <a:t>Group: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Artifact: </a:t>
            </a:r>
            <a:r>
              <a:rPr lang="en-US" sz="2000" dirty="0" err="1">
                <a:solidFill>
                  <a:schemeClr val="tx1">
                    <a:lumMod val="65000"/>
                    <a:lumOff val="35000"/>
                  </a:schemeClr>
                </a:solidFill>
              </a:rPr>
              <a:t>Demo_ManyToMany</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Name: </a:t>
            </a:r>
            <a:r>
              <a:rPr lang="en-US" sz="2000" dirty="0" err="1">
                <a:solidFill>
                  <a:schemeClr val="tx1">
                    <a:lumMod val="65000"/>
                    <a:lumOff val="35000"/>
                  </a:schemeClr>
                </a:solidFill>
              </a:rPr>
              <a:t>Demo_ManyToMany</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Package name: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Java Version: 17</a:t>
            </a:r>
          </a:p>
          <a:p>
            <a:pPr>
              <a:buFont typeface="Arial" panose="020B0604020202020204" pitchFamily="34" charset="0"/>
              <a:buChar char="•"/>
            </a:pPr>
            <a:r>
              <a:rPr lang="en-US" sz="2000" dirty="0">
                <a:solidFill>
                  <a:schemeClr val="tx1">
                    <a:lumMod val="65000"/>
                    <a:lumOff val="35000"/>
                  </a:schemeClr>
                </a:solidFill>
              </a:rPr>
              <a:t>Dependencies: Spring Data JPA and MySQL Driver</a:t>
            </a:r>
          </a:p>
          <a:p>
            <a:r>
              <a:rPr lang="en-US" sz="2000" dirty="0">
                <a:solidFill>
                  <a:schemeClr val="tx1">
                    <a:lumMod val="65000"/>
                    <a:lumOff val="35000"/>
                  </a:schemeClr>
                </a:solidFill>
              </a:rPr>
              <a:t>Now import this project in Eclipse.</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2: </a:t>
            </a:r>
            <a:r>
              <a:rPr lang="en-US" sz="2000" dirty="0">
                <a:solidFill>
                  <a:schemeClr val="tx1">
                    <a:lumMod val="65000"/>
                    <a:lumOff val="35000"/>
                  </a:schemeClr>
                </a:solidFill>
              </a:rPr>
              <a:t>Open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390512273"/>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E03EA5-3F87-4D74-7C9B-056DB036AA8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BC4EEA-1067-0DA7-EE95-0726399DA979}"/>
              </a:ext>
            </a:extLst>
          </p:cNvPr>
          <p:cNvSpPr>
            <a:spLocks noGrp="1"/>
          </p:cNvSpPr>
          <p:nvPr>
            <p:ph type="sldNum" sz="quarter" idx="12"/>
          </p:nvPr>
        </p:nvSpPr>
        <p:spPr/>
        <p:txBody>
          <a:bodyPr/>
          <a:lstStyle/>
          <a:p>
            <a:fld id="{4A777409-9C5A-4B07-8E32-19F22F7D558C}" type="slidenum">
              <a:rPr lang="en-IN" smtClean="0"/>
              <a:t>487</a:t>
            </a:fld>
            <a:endParaRPr lang="en-IN" dirty="0"/>
          </a:p>
        </p:txBody>
      </p:sp>
      <p:sp>
        <p:nvSpPr>
          <p:cNvPr id="5" name="TextBox 4">
            <a:extLst>
              <a:ext uri="{FF2B5EF4-FFF2-40B4-BE49-F238E27FC236}">
                <a16:creationId xmlns:a16="http://schemas.microsoft.com/office/drawing/2014/main" id="{20F446D8-6478-1C84-25B3-870152C40AC6}"/>
              </a:ext>
            </a:extLst>
          </p:cNvPr>
          <p:cNvSpPr txBox="1"/>
          <p:nvPr/>
        </p:nvSpPr>
        <p:spPr>
          <a:xfrm>
            <a:off x="117834" y="975576"/>
            <a:ext cx="11910767"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a:t>
            </a:r>
            <a:r>
              <a:rPr lang="en-IN" dirty="0" err="1"/>
              <a:t>dbusername</a:t>
            </a:r>
            <a:r>
              <a:rPr lang="en-IN" dirty="0"/>
              <a:t>}</a:t>
            </a:r>
          </a:p>
          <a:p>
            <a:r>
              <a:rPr lang="en-IN" dirty="0"/>
              <a:t>#If MySQL installation is password </a:t>
            </a:r>
            <a:r>
              <a:rPr lang="en-IN" dirty="0" err="1"/>
              <a:t>proctored,then</a:t>
            </a:r>
            <a:r>
              <a:rPr lang="en-IN" dirty="0"/>
              <a:t> use below property to set password</a:t>
            </a:r>
          </a:p>
          <a:p>
            <a:r>
              <a:rPr lang="en-IN" dirty="0"/>
              <a:t>#spring.datasource.password=${dbpassword}</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5FBFB77C-EDE0-BB68-6257-9D0DCFE93B68}"/>
              </a:ext>
            </a:extLst>
          </p:cNvPr>
          <p:cNvSpPr txBox="1"/>
          <p:nvPr/>
        </p:nvSpPr>
        <p:spPr>
          <a:xfrm>
            <a:off x="0" y="3560899"/>
            <a:ext cx="10751271" cy="707886"/>
          </a:xfrm>
          <a:prstGeom prst="rect">
            <a:avLst/>
          </a:prstGeom>
          <a:noFill/>
        </p:spPr>
        <p:txBody>
          <a:bodyPr wrap="square">
            <a:spAutoFit/>
          </a:bodyPr>
          <a:lstStyle/>
          <a:p>
            <a:r>
              <a:rPr lang="en-US" sz="2000" b="1" dirty="0">
                <a:solidFill>
                  <a:schemeClr val="tx1">
                    <a:lumMod val="65000"/>
                    <a:lumOff val="35000"/>
                  </a:schemeClr>
                </a:solidFill>
              </a:rPr>
              <a:t>Step 3: </a:t>
            </a:r>
            <a:r>
              <a:rPr lang="en-US" sz="2000" dirty="0">
                <a:solidFill>
                  <a:schemeClr val="tx1">
                    <a:lumMod val="65000"/>
                    <a:lumOff val="35000"/>
                  </a:schemeClr>
                </a:solidFill>
              </a:rPr>
              <a:t>Create the database and table</a:t>
            </a:r>
          </a:p>
          <a:p>
            <a:r>
              <a:rPr lang="en-US" sz="2000" dirty="0">
                <a:solidFill>
                  <a:schemeClr val="tx1">
                    <a:lumMod val="65000"/>
                    <a:lumOff val="35000"/>
                  </a:schemeClr>
                </a:solidFill>
              </a:rPr>
              <a:t>Open MySQL terminal and execute the following command:</a:t>
            </a:r>
          </a:p>
        </p:txBody>
      </p:sp>
      <p:sp>
        <p:nvSpPr>
          <p:cNvPr id="9" name="TextBox 8">
            <a:extLst>
              <a:ext uri="{FF2B5EF4-FFF2-40B4-BE49-F238E27FC236}">
                <a16:creationId xmlns:a16="http://schemas.microsoft.com/office/drawing/2014/main" id="{40F87960-23D2-E8DC-D4E7-0FDCB4145CBE}"/>
              </a:ext>
            </a:extLst>
          </p:cNvPr>
          <p:cNvSpPr txBox="1"/>
          <p:nvPr/>
        </p:nvSpPr>
        <p:spPr>
          <a:xfrm>
            <a:off x="117834" y="4268785"/>
            <a:ext cx="11774077" cy="2585323"/>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services (</a:t>
            </a:r>
          </a:p>
          <a:p>
            <a:r>
              <a:rPr lang="en-IN" dirty="0"/>
              <a:t>	</a:t>
            </a:r>
            <a:r>
              <a:rPr lang="en-IN" dirty="0" err="1"/>
              <a:t>service_id</a:t>
            </a:r>
            <a:r>
              <a:rPr lang="en-IN" dirty="0"/>
              <a:t> int not null,</a:t>
            </a:r>
          </a:p>
          <a:p>
            <a:r>
              <a:rPr lang="en-IN" dirty="0"/>
              <a:t>	</a:t>
            </a:r>
            <a:r>
              <a:rPr lang="en-IN" dirty="0" err="1"/>
              <a:t>service_name</a:t>
            </a:r>
            <a:r>
              <a:rPr lang="en-IN" dirty="0"/>
              <a:t> varchar(20),</a:t>
            </a:r>
          </a:p>
          <a:p>
            <a:r>
              <a:rPr lang="en-IN" dirty="0"/>
              <a:t>	</a:t>
            </a:r>
            <a:r>
              <a:rPr lang="en-IN" dirty="0" err="1"/>
              <a:t>service_cost</a:t>
            </a:r>
            <a:r>
              <a:rPr lang="en-IN" dirty="0"/>
              <a:t> int,</a:t>
            </a:r>
          </a:p>
          <a:p>
            <a:r>
              <a:rPr lang="en-IN" dirty="0"/>
              <a:t>	primary key (</a:t>
            </a:r>
            <a:r>
              <a:rPr lang="en-IN" dirty="0" err="1"/>
              <a:t>service_id</a:t>
            </a:r>
            <a:r>
              <a:rPr lang="en-IN" dirty="0"/>
              <a:t>)</a:t>
            </a:r>
          </a:p>
          <a:p>
            <a:r>
              <a:rPr lang="en-IN" dirty="0"/>
              <a:t>);</a:t>
            </a:r>
          </a:p>
        </p:txBody>
      </p:sp>
    </p:spTree>
    <p:extLst>
      <p:ext uri="{BB962C8B-B14F-4D97-AF65-F5344CB8AC3E}">
        <p14:creationId xmlns:p14="http://schemas.microsoft.com/office/powerpoint/2010/main" val="2000760675"/>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340ABF-AD56-096C-629D-628654118A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5980D09-C74F-A580-1460-47A3A17FBF46}"/>
              </a:ext>
            </a:extLst>
          </p:cNvPr>
          <p:cNvSpPr>
            <a:spLocks noGrp="1"/>
          </p:cNvSpPr>
          <p:nvPr>
            <p:ph type="sldNum" sz="quarter" idx="12"/>
          </p:nvPr>
        </p:nvSpPr>
        <p:spPr/>
        <p:txBody>
          <a:bodyPr/>
          <a:lstStyle/>
          <a:p>
            <a:fld id="{4A777409-9C5A-4B07-8E32-19F22F7D558C}" type="slidenum">
              <a:rPr lang="en-IN" smtClean="0"/>
              <a:t>488</a:t>
            </a:fld>
            <a:endParaRPr lang="en-IN" dirty="0"/>
          </a:p>
        </p:txBody>
      </p:sp>
      <p:sp>
        <p:nvSpPr>
          <p:cNvPr id="5" name="TextBox 4">
            <a:extLst>
              <a:ext uri="{FF2B5EF4-FFF2-40B4-BE49-F238E27FC236}">
                <a16:creationId xmlns:a16="http://schemas.microsoft.com/office/drawing/2014/main" id="{6230E8BE-B5D1-01F1-939D-B1149D13E857}"/>
              </a:ext>
            </a:extLst>
          </p:cNvPr>
          <p:cNvSpPr txBox="1"/>
          <p:nvPr/>
        </p:nvSpPr>
        <p:spPr>
          <a:xfrm>
            <a:off x="122548" y="811779"/>
            <a:ext cx="12192000" cy="5909310"/>
          </a:xfrm>
          <a:prstGeom prst="rect">
            <a:avLst/>
          </a:prstGeom>
          <a:noFill/>
        </p:spPr>
        <p:txBody>
          <a:bodyPr wrap="square">
            <a:spAutoFit/>
          </a:bodyPr>
          <a:lstStyle/>
          <a:p>
            <a:r>
              <a:rPr lang="en-IN" dirty="0"/>
              <a:t>create table customers (</a:t>
            </a:r>
          </a:p>
          <a:p>
            <a:r>
              <a:rPr lang="en-IN" dirty="0"/>
              <a:t>	</a:t>
            </a:r>
            <a:r>
              <a:rPr lang="en-IN" dirty="0" err="1"/>
              <a:t>customer_id</a:t>
            </a:r>
            <a:r>
              <a:rPr lang="en-IN" dirty="0"/>
              <a:t> int not null </a:t>
            </a:r>
            <a:r>
              <a:rPr lang="en-IN" dirty="0" err="1"/>
              <a:t>auto_increment</a:t>
            </a:r>
            <a:r>
              <a:rPr lang="en-IN" dirty="0"/>
              <a:t>,</a:t>
            </a:r>
          </a:p>
          <a:p>
            <a:r>
              <a:rPr lang="en-IN" dirty="0"/>
              <a:t>	</a:t>
            </a:r>
            <a:r>
              <a:rPr lang="en-IN" dirty="0" err="1"/>
              <a:t>date_of_birth</a:t>
            </a:r>
            <a:r>
              <a:rPr lang="en-IN" dirty="0"/>
              <a:t> date,</a:t>
            </a:r>
          </a:p>
          <a:p>
            <a:r>
              <a:rPr lang="en-IN" dirty="0"/>
              <a:t>	</a:t>
            </a:r>
            <a:r>
              <a:rPr lang="en-IN" dirty="0" err="1"/>
              <a:t>emailid</a:t>
            </a:r>
            <a:r>
              <a:rPr lang="en-IN" dirty="0"/>
              <a:t> varchar(20),</a:t>
            </a:r>
          </a:p>
          <a:p>
            <a:r>
              <a:rPr lang="en-IN" dirty="0"/>
              <a:t>	name varchar(20),</a:t>
            </a:r>
          </a:p>
          <a:p>
            <a:r>
              <a:rPr lang="en-IN" dirty="0"/>
              <a:t>	primary key (</a:t>
            </a:r>
            <a:r>
              <a:rPr lang="en-IN" dirty="0" err="1"/>
              <a:t>customer_id</a:t>
            </a:r>
            <a:r>
              <a:rPr lang="en-IN" dirty="0"/>
              <a:t>)</a:t>
            </a:r>
          </a:p>
          <a:p>
            <a:r>
              <a:rPr lang="en-IN" dirty="0"/>
              <a:t>);</a:t>
            </a:r>
          </a:p>
          <a:p>
            <a:r>
              <a:rPr lang="en-IN" dirty="0"/>
              <a:t>create table </a:t>
            </a:r>
            <a:r>
              <a:rPr lang="en-IN" dirty="0" err="1"/>
              <a:t>customer_service</a:t>
            </a:r>
            <a:r>
              <a:rPr lang="en-IN" dirty="0"/>
              <a:t> (</a:t>
            </a:r>
          </a:p>
          <a:p>
            <a:r>
              <a:rPr lang="en-IN" dirty="0"/>
              <a:t>	</a:t>
            </a:r>
            <a:r>
              <a:rPr lang="en-IN" dirty="0" err="1"/>
              <a:t>cust_id</a:t>
            </a:r>
            <a:r>
              <a:rPr lang="en-IN" dirty="0"/>
              <a:t> int not null,</a:t>
            </a:r>
          </a:p>
          <a:p>
            <a:r>
              <a:rPr lang="en-IN" dirty="0"/>
              <a:t>	</a:t>
            </a:r>
            <a:r>
              <a:rPr lang="en-IN" dirty="0" err="1"/>
              <a:t>serv_id</a:t>
            </a:r>
            <a:r>
              <a:rPr lang="en-IN" dirty="0"/>
              <a:t> int not null</a:t>
            </a:r>
          </a:p>
          <a:p>
            <a:r>
              <a:rPr lang="en-IN" dirty="0"/>
              <a:t>);</a:t>
            </a:r>
          </a:p>
          <a:p>
            <a:r>
              <a:rPr lang="en-IN" dirty="0"/>
              <a:t>alter table </a:t>
            </a:r>
            <a:r>
              <a:rPr lang="en-IN" dirty="0" err="1"/>
              <a:t>customer_service</a:t>
            </a:r>
            <a:r>
              <a:rPr lang="en-IN" dirty="0"/>
              <a:t> add constraint </a:t>
            </a:r>
            <a:r>
              <a:rPr lang="en-IN" dirty="0" err="1"/>
              <a:t>fk_services_mapping</a:t>
            </a:r>
            <a:r>
              <a:rPr lang="en-IN" dirty="0"/>
              <a:t> foreign key (</a:t>
            </a:r>
            <a:r>
              <a:rPr lang="en-IN" dirty="0" err="1"/>
              <a:t>serv_id</a:t>
            </a:r>
            <a:r>
              <a:rPr lang="en-IN" dirty="0"/>
              <a:t>) references services(</a:t>
            </a:r>
            <a:r>
              <a:rPr lang="en-IN" dirty="0" err="1"/>
              <a:t>service_id</a:t>
            </a:r>
            <a:r>
              <a:rPr lang="en-IN" dirty="0"/>
              <a:t>);</a:t>
            </a:r>
          </a:p>
          <a:p>
            <a:r>
              <a:rPr lang="en-IN" dirty="0"/>
              <a:t>alter table </a:t>
            </a:r>
            <a:r>
              <a:rPr lang="en-IN" dirty="0" err="1"/>
              <a:t>customer_service</a:t>
            </a:r>
            <a:r>
              <a:rPr lang="en-IN" dirty="0"/>
              <a:t> add constraint </a:t>
            </a:r>
            <a:r>
              <a:rPr lang="en-IN" dirty="0" err="1"/>
              <a:t>fk_customer_mapping</a:t>
            </a:r>
            <a:r>
              <a:rPr lang="en-IN" dirty="0"/>
              <a:t> foreign key (</a:t>
            </a:r>
            <a:r>
              <a:rPr lang="en-IN" dirty="0" err="1"/>
              <a:t>cust_id</a:t>
            </a:r>
            <a:r>
              <a:rPr lang="en-IN" dirty="0"/>
              <a:t>) references customers(</a:t>
            </a:r>
            <a:r>
              <a:rPr lang="en-IN" dirty="0" err="1"/>
              <a:t>customer_id</a:t>
            </a:r>
            <a:r>
              <a:rPr lang="en-IN" dirty="0"/>
              <a:t>);</a:t>
            </a:r>
          </a:p>
          <a:p>
            <a:r>
              <a:rPr lang="en-IN" dirty="0"/>
              <a:t>INSERT INTO customers (</a:t>
            </a:r>
            <a:r>
              <a:rPr lang="en-IN" dirty="0" err="1"/>
              <a:t>customer_id</a:t>
            </a:r>
            <a:r>
              <a:rPr lang="en-IN" dirty="0"/>
              <a:t>, </a:t>
            </a:r>
            <a:r>
              <a:rPr lang="en-IN" dirty="0" err="1"/>
              <a:t>emailid</a:t>
            </a:r>
            <a:r>
              <a:rPr lang="en-IN" dirty="0"/>
              <a:t>, name, </a:t>
            </a:r>
            <a:r>
              <a:rPr lang="en-IN" dirty="0" err="1"/>
              <a:t>date_of_birth</a:t>
            </a:r>
            <a:r>
              <a:rPr lang="en-IN" dirty="0"/>
              <a:t>) VALUES (1001,'steven@hnd.com', 'Steven Martin', </a:t>
            </a:r>
            <a:r>
              <a:rPr lang="en-IN" dirty="0" err="1"/>
              <a:t>sysdate</a:t>
            </a:r>
            <a:r>
              <a:rPr lang="en-IN" dirty="0"/>
              <a:t>()-interval 7476 day);</a:t>
            </a:r>
          </a:p>
          <a:p>
            <a:r>
              <a:rPr lang="en-IN" dirty="0"/>
              <a:t>INSERT INTO customers (</a:t>
            </a:r>
            <a:r>
              <a:rPr lang="en-IN" dirty="0" err="1"/>
              <a:t>customer_id</a:t>
            </a:r>
            <a:r>
              <a:rPr lang="en-IN" dirty="0"/>
              <a:t>, </a:t>
            </a:r>
            <a:r>
              <a:rPr lang="en-IN" dirty="0" err="1"/>
              <a:t>emailid</a:t>
            </a:r>
            <a:r>
              <a:rPr lang="en-IN" dirty="0"/>
              <a:t>, name, </a:t>
            </a:r>
            <a:r>
              <a:rPr lang="en-IN" dirty="0" err="1"/>
              <a:t>date_of_birth</a:t>
            </a:r>
            <a:r>
              <a:rPr lang="en-IN" dirty="0"/>
              <a:t>) VALUES (1002,'kevin@hnd.com', 'Kevin Nelson', </a:t>
            </a:r>
            <a:r>
              <a:rPr lang="en-IN" dirty="0" err="1"/>
              <a:t>sysdate</a:t>
            </a:r>
            <a:r>
              <a:rPr lang="en-IN" dirty="0"/>
              <a:t>()-interval 11374 day);</a:t>
            </a:r>
          </a:p>
          <a:p>
            <a:r>
              <a:rPr lang="en-IN" dirty="0"/>
              <a:t>INSERT INTO customers (</a:t>
            </a:r>
            <a:r>
              <a:rPr lang="en-IN" dirty="0" err="1"/>
              <a:t>customer_id</a:t>
            </a:r>
            <a:r>
              <a:rPr lang="en-IN" dirty="0"/>
              <a:t>, </a:t>
            </a:r>
            <a:r>
              <a:rPr lang="en-IN" dirty="0" err="1"/>
              <a:t>emailid</a:t>
            </a:r>
            <a:r>
              <a:rPr lang="en-IN" dirty="0"/>
              <a:t>, name, </a:t>
            </a:r>
            <a:r>
              <a:rPr lang="en-IN" dirty="0" err="1"/>
              <a:t>date_of_birth</a:t>
            </a:r>
            <a:r>
              <a:rPr lang="en-IN" dirty="0"/>
              <a:t>) VALUES (1003,'john@hnd.com', 'John Matric', </a:t>
            </a:r>
            <a:r>
              <a:rPr lang="en-IN" dirty="0" err="1"/>
              <a:t>sysdate</a:t>
            </a:r>
            <a:r>
              <a:rPr lang="en-IN" dirty="0"/>
              <a:t>()-interval 12344 day);</a:t>
            </a:r>
          </a:p>
          <a:p>
            <a:r>
              <a:rPr lang="en-IN" dirty="0"/>
              <a:t>INSERT INTO customers (</a:t>
            </a:r>
            <a:r>
              <a:rPr lang="en-IN" dirty="0" err="1"/>
              <a:t>customer_id</a:t>
            </a:r>
            <a:r>
              <a:rPr lang="en-IN" dirty="0"/>
              <a:t>, </a:t>
            </a:r>
            <a:r>
              <a:rPr lang="en-IN" dirty="0" err="1"/>
              <a:t>emailid</a:t>
            </a:r>
            <a:r>
              <a:rPr lang="en-IN" dirty="0"/>
              <a:t>, name, </a:t>
            </a:r>
            <a:r>
              <a:rPr lang="en-IN" dirty="0" err="1"/>
              <a:t>date_of_birth</a:t>
            </a:r>
            <a:r>
              <a:rPr lang="en-IN" dirty="0"/>
              <a:t>) VALUES (1004,'chan@hnd.com', 'Chan </a:t>
            </a:r>
            <a:r>
              <a:rPr lang="en-IN" dirty="0" err="1"/>
              <a:t>mathew</a:t>
            </a:r>
            <a:r>
              <a:rPr lang="en-IN" dirty="0"/>
              <a:t>', </a:t>
            </a:r>
            <a:r>
              <a:rPr lang="en-IN" dirty="0" err="1"/>
              <a:t>sysdate</a:t>
            </a:r>
            <a:r>
              <a:rPr lang="en-IN" dirty="0"/>
              <a:t>()-interval 10344 day);</a:t>
            </a:r>
          </a:p>
        </p:txBody>
      </p:sp>
    </p:spTree>
    <p:extLst>
      <p:ext uri="{BB962C8B-B14F-4D97-AF65-F5344CB8AC3E}">
        <p14:creationId xmlns:p14="http://schemas.microsoft.com/office/powerpoint/2010/main" val="781062841"/>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7058EF-52E3-FE7E-65D9-1B31BFF3BB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75A78C7-81D8-954F-00EF-A8EC8CFD97FB}"/>
              </a:ext>
            </a:extLst>
          </p:cNvPr>
          <p:cNvSpPr>
            <a:spLocks noGrp="1"/>
          </p:cNvSpPr>
          <p:nvPr>
            <p:ph type="sldNum" sz="quarter" idx="12"/>
          </p:nvPr>
        </p:nvSpPr>
        <p:spPr/>
        <p:txBody>
          <a:bodyPr/>
          <a:lstStyle/>
          <a:p>
            <a:fld id="{4A777409-9C5A-4B07-8E32-19F22F7D558C}" type="slidenum">
              <a:rPr lang="en-IN" smtClean="0"/>
              <a:t>489</a:t>
            </a:fld>
            <a:endParaRPr lang="en-IN" dirty="0"/>
          </a:p>
        </p:txBody>
      </p:sp>
      <p:sp>
        <p:nvSpPr>
          <p:cNvPr id="5" name="TextBox 4">
            <a:extLst>
              <a:ext uri="{FF2B5EF4-FFF2-40B4-BE49-F238E27FC236}">
                <a16:creationId xmlns:a16="http://schemas.microsoft.com/office/drawing/2014/main" id="{E02BAFE6-16FF-9CCC-F946-FADBA2397196}"/>
              </a:ext>
            </a:extLst>
          </p:cNvPr>
          <p:cNvSpPr txBox="1"/>
          <p:nvPr/>
        </p:nvSpPr>
        <p:spPr>
          <a:xfrm>
            <a:off x="179109" y="1114102"/>
            <a:ext cx="11833781" cy="3970318"/>
          </a:xfrm>
          <a:prstGeom prst="rect">
            <a:avLst/>
          </a:prstGeom>
          <a:noFill/>
        </p:spPr>
        <p:txBody>
          <a:bodyPr wrap="square">
            <a:spAutoFit/>
          </a:bodyPr>
          <a:lstStyle/>
          <a:p>
            <a:r>
              <a:rPr lang="en-IN" dirty="0"/>
              <a:t>INSERT INTO customers (</a:t>
            </a:r>
            <a:r>
              <a:rPr lang="en-IN" dirty="0" err="1"/>
              <a:t>customer_id</a:t>
            </a:r>
            <a:r>
              <a:rPr lang="en-IN" dirty="0"/>
              <a:t>, </a:t>
            </a:r>
            <a:r>
              <a:rPr lang="en-IN" dirty="0" err="1"/>
              <a:t>emailid</a:t>
            </a:r>
            <a:r>
              <a:rPr lang="en-IN" dirty="0"/>
              <a:t>, name, </a:t>
            </a:r>
            <a:r>
              <a:rPr lang="en-IN" dirty="0" err="1"/>
              <a:t>date_of_birth</a:t>
            </a:r>
            <a:r>
              <a:rPr lang="en-IN" dirty="0"/>
              <a:t>) VALUES (1005,'jill@hnd.com', 'Jill </a:t>
            </a:r>
            <a:r>
              <a:rPr lang="en-IN" dirty="0" err="1"/>
              <a:t>mathew</a:t>
            </a:r>
            <a:r>
              <a:rPr lang="en-IN" dirty="0"/>
              <a:t>', </a:t>
            </a:r>
            <a:r>
              <a:rPr lang="en-IN" dirty="0" err="1"/>
              <a:t>sysdate</a:t>
            </a:r>
            <a:r>
              <a:rPr lang="en-IN" dirty="0"/>
              <a:t>()-interval 11374 day);</a:t>
            </a:r>
          </a:p>
          <a:p>
            <a:r>
              <a:rPr lang="en-IN" dirty="0"/>
              <a:t>INSERT INTO services (</a:t>
            </a:r>
            <a:r>
              <a:rPr lang="en-IN" dirty="0" err="1"/>
              <a:t>service_id</a:t>
            </a:r>
            <a:r>
              <a:rPr lang="en-IN" dirty="0"/>
              <a:t>, </a:t>
            </a:r>
            <a:r>
              <a:rPr lang="en-IN" dirty="0" err="1"/>
              <a:t>service_name</a:t>
            </a:r>
            <a:r>
              <a:rPr lang="en-IN" dirty="0"/>
              <a:t>, </a:t>
            </a:r>
            <a:r>
              <a:rPr lang="en-IN" dirty="0" err="1"/>
              <a:t>service_cost</a:t>
            </a:r>
            <a:r>
              <a:rPr lang="en-IN" dirty="0"/>
              <a:t>) values (3001,'Internet Banking',15);</a:t>
            </a:r>
          </a:p>
          <a:p>
            <a:r>
              <a:rPr lang="en-IN" dirty="0"/>
              <a:t>INSERT INTO services (</a:t>
            </a:r>
            <a:r>
              <a:rPr lang="en-IN" dirty="0" err="1"/>
              <a:t>service_id</a:t>
            </a:r>
            <a:r>
              <a:rPr lang="en-IN" dirty="0"/>
              <a:t>, </a:t>
            </a:r>
            <a:r>
              <a:rPr lang="en-IN" dirty="0" err="1"/>
              <a:t>service_name</a:t>
            </a:r>
            <a:r>
              <a:rPr lang="en-IN" dirty="0"/>
              <a:t>, </a:t>
            </a:r>
            <a:r>
              <a:rPr lang="en-IN" dirty="0" err="1"/>
              <a:t>service_cost</a:t>
            </a:r>
            <a:r>
              <a:rPr lang="en-IN" dirty="0"/>
              <a:t>) values (3002,'Phone Banking',10);</a:t>
            </a:r>
          </a:p>
          <a:p>
            <a:r>
              <a:rPr lang="en-IN" dirty="0"/>
              <a:t>INSERT INTO services (</a:t>
            </a:r>
            <a:r>
              <a:rPr lang="en-IN" dirty="0" err="1"/>
              <a:t>service_id</a:t>
            </a:r>
            <a:r>
              <a:rPr lang="en-IN" dirty="0"/>
              <a:t>, </a:t>
            </a:r>
            <a:r>
              <a:rPr lang="en-IN" dirty="0" err="1"/>
              <a:t>service_name</a:t>
            </a:r>
            <a:r>
              <a:rPr lang="en-IN" dirty="0"/>
              <a:t>, </a:t>
            </a:r>
            <a:r>
              <a:rPr lang="en-IN" dirty="0" err="1"/>
              <a:t>service_cost</a:t>
            </a:r>
            <a:r>
              <a:rPr lang="en-IN" dirty="0"/>
              <a:t>) values (3003,'Mobile Banking',20);</a:t>
            </a:r>
          </a:p>
          <a:p>
            <a:r>
              <a:rPr lang="en-IN" dirty="0"/>
              <a:t>INSERT INTO </a:t>
            </a:r>
            <a:r>
              <a:rPr lang="en-IN" dirty="0" err="1"/>
              <a:t>customer_service</a:t>
            </a:r>
            <a:r>
              <a:rPr lang="en-IN" dirty="0"/>
              <a:t> (</a:t>
            </a:r>
            <a:r>
              <a:rPr lang="en-IN" dirty="0" err="1"/>
              <a:t>cust_id,serv_id</a:t>
            </a:r>
            <a:r>
              <a:rPr lang="en-IN" dirty="0"/>
              <a:t>) values (1001,3001);</a:t>
            </a:r>
          </a:p>
          <a:p>
            <a:r>
              <a:rPr lang="en-IN" dirty="0"/>
              <a:t>INSERT INTO </a:t>
            </a:r>
            <a:r>
              <a:rPr lang="en-IN" dirty="0" err="1"/>
              <a:t>customer_service</a:t>
            </a:r>
            <a:r>
              <a:rPr lang="en-IN" dirty="0"/>
              <a:t> (</a:t>
            </a:r>
            <a:r>
              <a:rPr lang="en-IN" dirty="0" err="1"/>
              <a:t>cust_id,serv_id</a:t>
            </a:r>
            <a:r>
              <a:rPr lang="en-IN" dirty="0"/>
              <a:t>) values (1001,3002);</a:t>
            </a:r>
          </a:p>
          <a:p>
            <a:r>
              <a:rPr lang="en-IN" dirty="0"/>
              <a:t>INSERT INTO </a:t>
            </a:r>
            <a:r>
              <a:rPr lang="en-IN" dirty="0" err="1"/>
              <a:t>customer_service</a:t>
            </a:r>
            <a:r>
              <a:rPr lang="en-IN" dirty="0"/>
              <a:t> (</a:t>
            </a:r>
            <a:r>
              <a:rPr lang="en-IN" dirty="0" err="1"/>
              <a:t>cust_id,serv_id</a:t>
            </a:r>
            <a:r>
              <a:rPr lang="en-IN" dirty="0"/>
              <a:t>) values (1002,3003);</a:t>
            </a:r>
          </a:p>
          <a:p>
            <a:r>
              <a:rPr lang="en-IN" dirty="0"/>
              <a:t>INSERT INTO </a:t>
            </a:r>
            <a:r>
              <a:rPr lang="en-IN" dirty="0" err="1"/>
              <a:t>customer_service</a:t>
            </a:r>
            <a:r>
              <a:rPr lang="en-IN" dirty="0"/>
              <a:t> (</a:t>
            </a:r>
            <a:r>
              <a:rPr lang="en-IN" dirty="0" err="1"/>
              <a:t>cust_id,serv_id</a:t>
            </a:r>
            <a:r>
              <a:rPr lang="en-IN" dirty="0"/>
              <a:t>) values (1003,3001);</a:t>
            </a:r>
          </a:p>
          <a:p>
            <a:r>
              <a:rPr lang="en-IN" dirty="0"/>
              <a:t>INSERT INTO </a:t>
            </a:r>
            <a:r>
              <a:rPr lang="en-IN" dirty="0" err="1"/>
              <a:t>customer_service</a:t>
            </a:r>
            <a:r>
              <a:rPr lang="en-IN" dirty="0"/>
              <a:t> (</a:t>
            </a:r>
            <a:r>
              <a:rPr lang="en-IN" dirty="0" err="1"/>
              <a:t>cust_id,serv_id</a:t>
            </a:r>
            <a:r>
              <a:rPr lang="en-IN" dirty="0"/>
              <a:t>) values (1003,3003);</a:t>
            </a:r>
          </a:p>
          <a:p>
            <a:r>
              <a:rPr lang="en-IN" dirty="0"/>
              <a:t>commit;</a:t>
            </a:r>
          </a:p>
          <a:p>
            <a:r>
              <a:rPr lang="en-IN" dirty="0"/>
              <a:t>select * from customers;</a:t>
            </a:r>
          </a:p>
          <a:p>
            <a:r>
              <a:rPr lang="en-IN" dirty="0"/>
              <a:t>select * from services;</a:t>
            </a:r>
          </a:p>
          <a:p>
            <a:r>
              <a:rPr lang="en-IN" dirty="0"/>
              <a:t>select * from </a:t>
            </a:r>
            <a:r>
              <a:rPr lang="en-IN" dirty="0" err="1"/>
              <a:t>customer_service</a:t>
            </a:r>
            <a:r>
              <a:rPr lang="en-IN" dirty="0"/>
              <a:t>;</a:t>
            </a:r>
          </a:p>
        </p:txBody>
      </p:sp>
      <p:sp>
        <p:nvSpPr>
          <p:cNvPr id="7" name="TextBox 6">
            <a:extLst>
              <a:ext uri="{FF2B5EF4-FFF2-40B4-BE49-F238E27FC236}">
                <a16:creationId xmlns:a16="http://schemas.microsoft.com/office/drawing/2014/main" id="{CEF672EC-1FC0-2E52-6483-3DC47F639113}"/>
              </a:ext>
            </a:extLst>
          </p:cNvPr>
          <p:cNvSpPr txBox="1"/>
          <p:nvPr/>
        </p:nvSpPr>
        <p:spPr>
          <a:xfrm>
            <a:off x="179108" y="5248075"/>
            <a:ext cx="11472421"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ServicesDTO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5247695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D52F7F-F043-361D-F928-3671BB41AB6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F47BD1-4D60-9228-9EFB-71DCA8D91EC6}"/>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86D75FB5-3EEA-E804-1EB2-7648CFA5A100}"/>
              </a:ext>
            </a:extLst>
          </p:cNvPr>
          <p:cNvSpPr txBox="1"/>
          <p:nvPr/>
        </p:nvSpPr>
        <p:spPr>
          <a:xfrm>
            <a:off x="890832" y="562954"/>
            <a:ext cx="10242223"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Implement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725EEB3-5043-C6A6-1840-7E2120C51868}"/>
              </a:ext>
            </a:extLst>
          </p:cNvPr>
          <p:cNvSpPr txBox="1"/>
          <p:nvPr/>
        </p:nvSpPr>
        <p:spPr>
          <a:xfrm>
            <a:off x="216817" y="1044547"/>
            <a:ext cx="12056882" cy="5632311"/>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a:t>
            </a:r>
          </a:p>
          <a:p>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=null;	</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if(customer!=null){</a:t>
            </a:r>
          </a:p>
          <a:p>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endParaRPr lang="en-IN" dirty="0"/>
          </a:p>
        </p:txBody>
      </p:sp>
    </p:spTree>
    <p:extLst>
      <p:ext uri="{BB962C8B-B14F-4D97-AF65-F5344CB8AC3E}">
        <p14:creationId xmlns:p14="http://schemas.microsoft.com/office/powerpoint/2010/main" val="2259470323"/>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27A42D-BD34-00D0-03BC-ECE69ABEEFA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353BE3C-3BA9-1191-9F51-9DA4870B635B}"/>
              </a:ext>
            </a:extLst>
          </p:cNvPr>
          <p:cNvSpPr>
            <a:spLocks noGrp="1"/>
          </p:cNvSpPr>
          <p:nvPr>
            <p:ph type="sldNum" sz="quarter" idx="12"/>
          </p:nvPr>
        </p:nvSpPr>
        <p:spPr/>
        <p:txBody>
          <a:bodyPr/>
          <a:lstStyle/>
          <a:p>
            <a:fld id="{4A777409-9C5A-4B07-8E32-19F22F7D558C}" type="slidenum">
              <a:rPr lang="en-IN" smtClean="0"/>
              <a:t>490</a:t>
            </a:fld>
            <a:endParaRPr lang="en-IN" dirty="0"/>
          </a:p>
        </p:txBody>
      </p:sp>
      <p:sp>
        <p:nvSpPr>
          <p:cNvPr id="5" name="TextBox 4">
            <a:extLst>
              <a:ext uri="{FF2B5EF4-FFF2-40B4-BE49-F238E27FC236}">
                <a16:creationId xmlns:a16="http://schemas.microsoft.com/office/drawing/2014/main" id="{6B05CA5E-6356-E99F-464F-30C6BE762DF4}"/>
              </a:ext>
            </a:extLst>
          </p:cNvPr>
          <p:cNvSpPr txBox="1"/>
          <p:nvPr/>
        </p:nvSpPr>
        <p:spPr>
          <a:xfrm>
            <a:off x="933253" y="436118"/>
            <a:ext cx="11953188" cy="6771084"/>
          </a:xfrm>
          <a:prstGeom prst="rect">
            <a:avLst/>
          </a:prstGeom>
          <a:noFill/>
        </p:spPr>
        <p:txBody>
          <a:bodyPr wrap="square">
            <a:spAutoFit/>
          </a:bodyPr>
          <a:lstStyle/>
          <a:p>
            <a:r>
              <a:rPr lang="en-IN" sz="1400" dirty="0"/>
              <a:t>package </a:t>
            </a:r>
            <a:r>
              <a:rPr lang="en-IN" sz="1400" dirty="0" err="1"/>
              <a:t>com.hnd.dto</a:t>
            </a:r>
            <a:r>
              <a:rPr lang="en-IN" sz="1400" dirty="0"/>
              <a:t>;</a:t>
            </a:r>
          </a:p>
          <a:p>
            <a:r>
              <a:rPr lang="en-IN" sz="1400" dirty="0"/>
              <a:t>public class </a:t>
            </a:r>
            <a:r>
              <a:rPr lang="en-IN" sz="1400" dirty="0" err="1"/>
              <a:t>ServicesDTO</a:t>
            </a:r>
            <a:r>
              <a:rPr lang="en-IN" sz="1400" dirty="0"/>
              <a:t> {</a:t>
            </a:r>
          </a:p>
          <a:p>
            <a:r>
              <a:rPr lang="en-IN" sz="1400" dirty="0"/>
              <a:t>	</a:t>
            </a:r>
          </a:p>
          <a:p>
            <a:r>
              <a:rPr lang="en-IN" sz="1400" dirty="0"/>
              <a:t>	private Integer </a:t>
            </a:r>
            <a:r>
              <a:rPr lang="en-IN" sz="1400" dirty="0" err="1"/>
              <a:t>serviceId</a:t>
            </a:r>
            <a:r>
              <a:rPr lang="en-IN" sz="1400" dirty="0"/>
              <a:t>;</a:t>
            </a:r>
          </a:p>
          <a:p>
            <a:r>
              <a:rPr lang="en-IN" sz="1400" dirty="0"/>
              <a:t>	private String </a:t>
            </a:r>
            <a:r>
              <a:rPr lang="en-IN" sz="1400" dirty="0" err="1"/>
              <a:t>serviceName</a:t>
            </a:r>
            <a:r>
              <a:rPr lang="en-IN" sz="1400" dirty="0"/>
              <a:t>;</a:t>
            </a:r>
          </a:p>
          <a:p>
            <a:r>
              <a:rPr lang="en-IN" sz="1400" dirty="0"/>
              <a:t>	private Integer </a:t>
            </a:r>
            <a:r>
              <a:rPr lang="en-IN" sz="1400" dirty="0" err="1"/>
              <a:t>serviceCost</a:t>
            </a:r>
            <a:r>
              <a:rPr lang="en-IN" sz="1400" dirty="0"/>
              <a:t>;</a:t>
            </a:r>
          </a:p>
          <a:p>
            <a:r>
              <a:rPr lang="en-IN" sz="1400" dirty="0"/>
              <a:t>	public Integer </a:t>
            </a:r>
            <a:r>
              <a:rPr lang="en-IN" sz="1400" dirty="0" err="1"/>
              <a:t>getServiceId</a:t>
            </a:r>
            <a:r>
              <a:rPr lang="en-IN" sz="1400" dirty="0"/>
              <a:t>() {</a:t>
            </a:r>
          </a:p>
          <a:p>
            <a:r>
              <a:rPr lang="en-IN" sz="1400" dirty="0"/>
              <a:t>		return </a:t>
            </a:r>
            <a:r>
              <a:rPr lang="en-IN" sz="1400" dirty="0" err="1"/>
              <a:t>serviceId</a:t>
            </a:r>
            <a:r>
              <a:rPr lang="en-IN" sz="1400" dirty="0"/>
              <a:t>;</a:t>
            </a:r>
          </a:p>
          <a:p>
            <a:r>
              <a:rPr lang="en-IN" sz="1400" dirty="0"/>
              <a:t>	}</a:t>
            </a:r>
          </a:p>
          <a:p>
            <a:r>
              <a:rPr lang="en-IN" sz="1400" dirty="0"/>
              <a:t>	public void </a:t>
            </a:r>
            <a:r>
              <a:rPr lang="en-IN" sz="1400" dirty="0" err="1"/>
              <a:t>setServiceId</a:t>
            </a:r>
            <a:r>
              <a:rPr lang="en-IN" sz="1400" dirty="0"/>
              <a:t>(Integer </a:t>
            </a:r>
            <a:r>
              <a:rPr lang="en-IN" sz="1400" dirty="0" err="1"/>
              <a:t>serviceId</a:t>
            </a:r>
            <a:r>
              <a:rPr lang="en-IN" sz="1400" dirty="0"/>
              <a:t>) {</a:t>
            </a:r>
          </a:p>
          <a:p>
            <a:r>
              <a:rPr lang="en-IN" sz="1400" dirty="0"/>
              <a:t>		</a:t>
            </a:r>
            <a:r>
              <a:rPr lang="en-IN" sz="1400" dirty="0" err="1"/>
              <a:t>this.serviceId</a:t>
            </a:r>
            <a:r>
              <a:rPr lang="en-IN" sz="1400" dirty="0"/>
              <a:t> = </a:t>
            </a:r>
            <a:r>
              <a:rPr lang="en-IN" sz="1400" dirty="0" err="1"/>
              <a:t>serviceId</a:t>
            </a:r>
            <a:r>
              <a:rPr lang="en-IN" sz="1400" dirty="0"/>
              <a:t>;</a:t>
            </a:r>
          </a:p>
          <a:p>
            <a:r>
              <a:rPr lang="en-IN" sz="1400" dirty="0"/>
              <a:t>	}</a:t>
            </a:r>
          </a:p>
          <a:p>
            <a:r>
              <a:rPr lang="en-IN" sz="1400" dirty="0"/>
              <a:t>	public String </a:t>
            </a:r>
            <a:r>
              <a:rPr lang="en-IN" sz="1400" dirty="0" err="1"/>
              <a:t>getServiceName</a:t>
            </a:r>
            <a:r>
              <a:rPr lang="en-IN" sz="1400" dirty="0"/>
              <a:t>() {</a:t>
            </a:r>
          </a:p>
          <a:p>
            <a:r>
              <a:rPr lang="en-IN" sz="1400" dirty="0"/>
              <a:t>		return </a:t>
            </a:r>
            <a:r>
              <a:rPr lang="en-IN" sz="1400" dirty="0" err="1"/>
              <a:t>serviceName</a:t>
            </a:r>
            <a:r>
              <a:rPr lang="en-IN" sz="1400" dirty="0"/>
              <a:t>;</a:t>
            </a:r>
          </a:p>
          <a:p>
            <a:r>
              <a:rPr lang="en-IN" sz="1400" dirty="0"/>
              <a:t>	}</a:t>
            </a:r>
          </a:p>
          <a:p>
            <a:r>
              <a:rPr lang="en-IN" sz="1400" dirty="0"/>
              <a:t>	public void </a:t>
            </a:r>
            <a:r>
              <a:rPr lang="en-IN" sz="1400" dirty="0" err="1"/>
              <a:t>setServiceName</a:t>
            </a:r>
            <a:r>
              <a:rPr lang="en-IN" sz="1400" dirty="0"/>
              <a:t>(String </a:t>
            </a:r>
            <a:r>
              <a:rPr lang="en-IN" sz="1400" dirty="0" err="1"/>
              <a:t>serviceName</a:t>
            </a:r>
            <a:r>
              <a:rPr lang="en-IN" sz="1400" dirty="0"/>
              <a:t>) {</a:t>
            </a:r>
          </a:p>
          <a:p>
            <a:r>
              <a:rPr lang="en-IN" sz="1400" dirty="0"/>
              <a:t>		</a:t>
            </a:r>
            <a:r>
              <a:rPr lang="en-IN" sz="1400" dirty="0" err="1"/>
              <a:t>this.serviceName</a:t>
            </a:r>
            <a:r>
              <a:rPr lang="en-IN" sz="1400" dirty="0"/>
              <a:t> = </a:t>
            </a:r>
            <a:r>
              <a:rPr lang="en-IN" sz="1400" dirty="0" err="1"/>
              <a:t>serviceName</a:t>
            </a:r>
            <a:r>
              <a:rPr lang="en-IN" sz="1400" dirty="0"/>
              <a:t>;</a:t>
            </a:r>
          </a:p>
          <a:p>
            <a:r>
              <a:rPr lang="en-IN" sz="1400" dirty="0"/>
              <a:t>	}</a:t>
            </a:r>
          </a:p>
          <a:p>
            <a:r>
              <a:rPr lang="en-IN" sz="1400" dirty="0"/>
              <a:t>	public Integer </a:t>
            </a:r>
            <a:r>
              <a:rPr lang="en-IN" sz="1400" dirty="0" err="1"/>
              <a:t>getServiceCost</a:t>
            </a:r>
            <a:r>
              <a:rPr lang="en-IN" sz="1400" dirty="0"/>
              <a:t>() {</a:t>
            </a:r>
          </a:p>
          <a:p>
            <a:r>
              <a:rPr lang="en-IN" sz="1400" dirty="0"/>
              <a:t>		return </a:t>
            </a:r>
            <a:r>
              <a:rPr lang="en-IN" sz="1400" dirty="0" err="1"/>
              <a:t>serviceCost</a:t>
            </a:r>
            <a:r>
              <a:rPr lang="en-IN" sz="1400" dirty="0"/>
              <a:t>;</a:t>
            </a:r>
          </a:p>
          <a:p>
            <a:r>
              <a:rPr lang="en-IN" sz="1400" dirty="0"/>
              <a:t>	}</a:t>
            </a:r>
          </a:p>
          <a:p>
            <a:r>
              <a:rPr lang="en-IN" sz="1400" dirty="0"/>
              <a:t>	public void </a:t>
            </a:r>
            <a:r>
              <a:rPr lang="en-IN" sz="1400" dirty="0" err="1"/>
              <a:t>setServiceCost</a:t>
            </a:r>
            <a:r>
              <a:rPr lang="en-IN" sz="1400" dirty="0"/>
              <a:t>(Integer </a:t>
            </a:r>
            <a:r>
              <a:rPr lang="en-IN" sz="1400" dirty="0" err="1"/>
              <a:t>serviceCost</a:t>
            </a:r>
            <a:r>
              <a:rPr lang="en-IN" sz="1400" dirty="0"/>
              <a:t>) {</a:t>
            </a:r>
          </a:p>
          <a:p>
            <a:r>
              <a:rPr lang="en-IN" sz="1400" dirty="0"/>
              <a:t>		</a:t>
            </a:r>
            <a:r>
              <a:rPr lang="en-IN" sz="1400" dirty="0" err="1"/>
              <a:t>this.serviceCost</a:t>
            </a:r>
            <a:r>
              <a:rPr lang="en-IN" sz="1400" dirty="0"/>
              <a:t> = </a:t>
            </a:r>
            <a:r>
              <a:rPr lang="en-IN" sz="1400" dirty="0" err="1"/>
              <a:t>serviceCost</a:t>
            </a:r>
            <a:r>
              <a:rPr lang="en-IN" sz="1400" dirty="0"/>
              <a:t>;</a:t>
            </a:r>
          </a:p>
          <a:p>
            <a:r>
              <a:rPr lang="en-IN" sz="1400" dirty="0"/>
              <a:t>	}</a:t>
            </a:r>
          </a:p>
          <a:p>
            <a:r>
              <a:rPr lang="en-IN" sz="1400" dirty="0"/>
              <a:t>	@Override</a:t>
            </a:r>
          </a:p>
          <a:p>
            <a:r>
              <a:rPr lang="en-IN" sz="1400" dirty="0"/>
              <a:t>	public String </a:t>
            </a:r>
            <a:r>
              <a:rPr lang="en-IN" sz="1400" dirty="0" err="1"/>
              <a:t>toString</a:t>
            </a:r>
            <a:r>
              <a:rPr lang="en-IN" sz="1400" dirty="0"/>
              <a:t>() {</a:t>
            </a:r>
          </a:p>
          <a:p>
            <a:r>
              <a:rPr lang="en-IN" sz="1400" dirty="0"/>
              <a:t>		return "</a:t>
            </a:r>
            <a:r>
              <a:rPr lang="en-IN" sz="1400" dirty="0" err="1"/>
              <a:t>ServiceDTO</a:t>
            </a:r>
            <a:r>
              <a:rPr lang="en-IN" sz="1400" dirty="0"/>
              <a:t> [</a:t>
            </a:r>
            <a:r>
              <a:rPr lang="en-IN" sz="1400" dirty="0" err="1"/>
              <a:t>serviceId</a:t>
            </a:r>
            <a:r>
              <a:rPr lang="en-IN" sz="1400" dirty="0"/>
              <a:t>=" + </a:t>
            </a:r>
            <a:r>
              <a:rPr lang="en-IN" sz="1400" dirty="0" err="1"/>
              <a:t>serviceId</a:t>
            </a:r>
            <a:r>
              <a:rPr lang="en-IN" sz="1400" dirty="0"/>
              <a:t> + ", </a:t>
            </a:r>
            <a:r>
              <a:rPr lang="en-IN" sz="1400" dirty="0" err="1"/>
              <a:t>serviceName</a:t>
            </a:r>
            <a:r>
              <a:rPr lang="en-IN" sz="1400" dirty="0"/>
              <a:t>=" + </a:t>
            </a:r>
            <a:r>
              <a:rPr lang="en-IN" sz="1400" dirty="0" err="1"/>
              <a:t>serviceName</a:t>
            </a:r>
            <a:r>
              <a:rPr lang="en-IN" sz="1400" dirty="0"/>
              <a:t> + ", </a:t>
            </a:r>
            <a:r>
              <a:rPr lang="en-IN" sz="1400" dirty="0" err="1"/>
              <a:t>serviceCost</a:t>
            </a:r>
            <a:r>
              <a:rPr lang="en-IN" sz="1400" dirty="0"/>
              <a:t>=" + </a:t>
            </a:r>
            <a:r>
              <a:rPr lang="en-IN" sz="1400" dirty="0" err="1"/>
              <a:t>serviceCost</a:t>
            </a:r>
            <a:endParaRPr lang="en-IN" sz="1400" dirty="0"/>
          </a:p>
          <a:p>
            <a:r>
              <a:rPr lang="en-IN" sz="1400" dirty="0"/>
              <a:t>				+ "]";</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3508902812"/>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C6A207-6C71-ED40-B96A-C692A317F46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B16E86-C100-2967-9728-C0CD2BDD468B}"/>
              </a:ext>
            </a:extLst>
          </p:cNvPr>
          <p:cNvSpPr>
            <a:spLocks noGrp="1"/>
          </p:cNvSpPr>
          <p:nvPr>
            <p:ph type="sldNum" sz="quarter" idx="12"/>
          </p:nvPr>
        </p:nvSpPr>
        <p:spPr/>
        <p:txBody>
          <a:bodyPr/>
          <a:lstStyle/>
          <a:p>
            <a:fld id="{4A777409-9C5A-4B07-8E32-19F22F7D558C}" type="slidenum">
              <a:rPr lang="en-IN" smtClean="0"/>
              <a:t>491</a:t>
            </a:fld>
            <a:endParaRPr lang="en-IN" dirty="0"/>
          </a:p>
        </p:txBody>
      </p:sp>
      <p:sp>
        <p:nvSpPr>
          <p:cNvPr id="5" name="TextBox 4">
            <a:extLst>
              <a:ext uri="{FF2B5EF4-FFF2-40B4-BE49-F238E27FC236}">
                <a16:creationId xmlns:a16="http://schemas.microsoft.com/office/drawing/2014/main" id="{974177F0-7EF0-72D4-5E84-BCA2117880B9}"/>
              </a:ext>
            </a:extLst>
          </p:cNvPr>
          <p:cNvSpPr txBox="1"/>
          <p:nvPr/>
        </p:nvSpPr>
        <p:spPr>
          <a:xfrm>
            <a:off x="989029" y="581807"/>
            <a:ext cx="10276002"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C0ED1DB-0738-0EEA-A712-471211934434}"/>
              </a:ext>
            </a:extLst>
          </p:cNvPr>
          <p:cNvSpPr txBox="1"/>
          <p:nvPr/>
        </p:nvSpPr>
        <p:spPr>
          <a:xfrm>
            <a:off x="166540" y="981917"/>
            <a:ext cx="11858919" cy="6186309"/>
          </a:xfrm>
          <a:prstGeom prst="rect">
            <a:avLst/>
          </a:prstGeom>
          <a:noFill/>
        </p:spPr>
        <p:txBody>
          <a:bodyPr wrap="square">
            <a:spAutoFit/>
          </a:bodyPr>
          <a:lstStyle/>
          <a:p>
            <a:r>
              <a:rPr lang="en-IN" dirty="0"/>
              <a:t>package </a:t>
            </a:r>
            <a:r>
              <a:rPr lang="en-IN" dirty="0" err="1"/>
              <a:t>com.hnd.dto</a:t>
            </a:r>
            <a:r>
              <a:rPr lang="en-IN" dirty="0"/>
              <a:t>;</a:t>
            </a:r>
          </a:p>
          <a:p>
            <a:r>
              <a:rPr lang="en-IN" dirty="0"/>
              <a:t> </a:t>
            </a:r>
          </a:p>
          <a:p>
            <a:r>
              <a:rPr lang="en-IN" dirty="0"/>
              <a:t>import </a:t>
            </a:r>
            <a:r>
              <a:rPr lang="en-IN" dirty="0" err="1"/>
              <a:t>java.time.LocalDate</a:t>
            </a:r>
            <a:r>
              <a:rPr lang="en-IN" dirty="0"/>
              <a:t>;</a:t>
            </a:r>
          </a:p>
          <a:p>
            <a:r>
              <a:rPr lang="en-IN" dirty="0"/>
              <a:t>import </a:t>
            </a:r>
            <a:r>
              <a:rPr lang="en-IN" dirty="0" err="1"/>
              <a:t>java.util.Set</a:t>
            </a:r>
            <a:r>
              <a:rPr lang="en-IN" dirty="0"/>
              <a:t>;</a:t>
            </a:r>
          </a:p>
          <a:p>
            <a:r>
              <a:rPr lang="en-IN" dirty="0"/>
              <a:t>public class </a:t>
            </a:r>
            <a:r>
              <a:rPr lang="en-IN" dirty="0" err="1"/>
              <a:t>CustomersDTO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Set&lt;</a:t>
            </a:r>
            <a:r>
              <a:rPr lang="en-IN" dirty="0" err="1"/>
              <a:t>ServicesDTO</a:t>
            </a:r>
            <a:r>
              <a:rPr lang="en-IN" dirty="0"/>
              <a:t>&gt; </a:t>
            </a:r>
            <a:r>
              <a:rPr lang="en-IN" dirty="0" err="1"/>
              <a:t>bankServices</a:t>
            </a:r>
            <a:r>
              <a:rPr lang="en-IN" dirty="0"/>
              <a:t>;</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1912070385"/>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1DDE37-46ED-8C64-489B-61F8B0E16DD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4DA56B-5242-C1B5-1151-2E133C1B1F93}"/>
              </a:ext>
            </a:extLst>
          </p:cNvPr>
          <p:cNvSpPr>
            <a:spLocks noGrp="1"/>
          </p:cNvSpPr>
          <p:nvPr>
            <p:ph type="sldNum" sz="quarter" idx="12"/>
          </p:nvPr>
        </p:nvSpPr>
        <p:spPr/>
        <p:txBody>
          <a:bodyPr/>
          <a:lstStyle/>
          <a:p>
            <a:fld id="{4A777409-9C5A-4B07-8E32-19F22F7D558C}" type="slidenum">
              <a:rPr lang="en-IN" smtClean="0"/>
              <a:t>492</a:t>
            </a:fld>
            <a:endParaRPr lang="en-IN" dirty="0"/>
          </a:p>
        </p:txBody>
      </p:sp>
      <p:sp>
        <p:nvSpPr>
          <p:cNvPr id="5" name="TextBox 4">
            <a:extLst>
              <a:ext uri="{FF2B5EF4-FFF2-40B4-BE49-F238E27FC236}">
                <a16:creationId xmlns:a16="http://schemas.microsoft.com/office/drawing/2014/main" id="{230E3AA6-9B2F-831A-20AB-D20A0B57BE02}"/>
              </a:ext>
            </a:extLst>
          </p:cNvPr>
          <p:cNvSpPr txBox="1"/>
          <p:nvPr/>
        </p:nvSpPr>
        <p:spPr>
          <a:xfrm>
            <a:off x="754145" y="590568"/>
            <a:ext cx="11755225" cy="5909310"/>
          </a:xfrm>
          <a:prstGeom prst="rect">
            <a:avLst/>
          </a:prstGeom>
          <a:noFill/>
        </p:spPr>
        <p:txBody>
          <a:bodyPr wrap="square">
            <a:spAutoFit/>
          </a:bodyPr>
          <a:lstStyle/>
          <a:p>
            <a:r>
              <a:rPr lang="en-IN" sz="1400" dirty="0"/>
              <a:t>public void </a:t>
            </a:r>
            <a:r>
              <a:rPr lang="en-IN" sz="1400" dirty="0" err="1"/>
              <a:t>setEmailId</a:t>
            </a:r>
            <a:r>
              <a:rPr lang="en-IN" sz="1400" dirty="0"/>
              <a:t>(String </a:t>
            </a:r>
            <a:r>
              <a:rPr lang="en-IN" sz="1400" dirty="0" err="1"/>
              <a:t>emailId</a:t>
            </a:r>
            <a:r>
              <a:rPr lang="en-IN" sz="1400" dirty="0"/>
              <a:t>) {</a:t>
            </a:r>
          </a:p>
          <a:p>
            <a:r>
              <a:rPr lang="en-IN" sz="1400" dirty="0"/>
              <a:t>		</a:t>
            </a:r>
            <a:r>
              <a:rPr lang="en-IN" sz="1400" dirty="0" err="1"/>
              <a:t>this.emailId</a:t>
            </a:r>
            <a:r>
              <a:rPr lang="en-IN" sz="1400" dirty="0"/>
              <a:t> = </a:t>
            </a:r>
            <a:r>
              <a:rPr lang="en-IN" sz="1400" dirty="0" err="1"/>
              <a:t>emailId</a:t>
            </a:r>
            <a:r>
              <a:rPr lang="en-IN" sz="1400" dirty="0"/>
              <a:t>;</a:t>
            </a:r>
          </a:p>
          <a:p>
            <a:r>
              <a:rPr lang="en-IN" sz="1400" dirty="0"/>
              <a:t>	}</a:t>
            </a:r>
          </a:p>
          <a:p>
            <a:r>
              <a:rPr lang="en-IN" sz="1400" dirty="0"/>
              <a:t>	public String </a:t>
            </a:r>
            <a:r>
              <a:rPr lang="en-IN" sz="1400" dirty="0" err="1"/>
              <a:t>getName</a:t>
            </a:r>
            <a:r>
              <a:rPr lang="en-IN" sz="1400" dirty="0"/>
              <a:t>() {</a:t>
            </a:r>
          </a:p>
          <a:p>
            <a:r>
              <a:rPr lang="en-IN" sz="1400" dirty="0"/>
              <a:t>		return name;</a:t>
            </a:r>
          </a:p>
          <a:p>
            <a:r>
              <a:rPr lang="en-IN" sz="1400" dirty="0"/>
              <a:t>	}</a:t>
            </a:r>
          </a:p>
          <a:p>
            <a:r>
              <a:rPr lang="en-IN" sz="1400" dirty="0"/>
              <a:t>	public void </a:t>
            </a:r>
            <a:r>
              <a:rPr lang="en-IN" sz="1400" dirty="0" err="1"/>
              <a:t>setName</a:t>
            </a:r>
            <a:r>
              <a:rPr lang="en-IN" sz="1400" dirty="0"/>
              <a:t>(String name) {</a:t>
            </a:r>
          </a:p>
          <a:p>
            <a:r>
              <a:rPr lang="en-IN" sz="1400" dirty="0"/>
              <a:t>		this.name = name;</a:t>
            </a:r>
          </a:p>
          <a:p>
            <a:r>
              <a:rPr lang="en-IN" sz="1400" dirty="0"/>
              <a:t>	}</a:t>
            </a:r>
          </a:p>
          <a:p>
            <a:r>
              <a:rPr lang="en-IN" sz="1400" dirty="0"/>
              <a:t>	public </a:t>
            </a:r>
            <a:r>
              <a:rPr lang="en-IN" sz="1400" dirty="0" err="1"/>
              <a:t>LocalDate</a:t>
            </a:r>
            <a:r>
              <a:rPr lang="en-IN" sz="1400" dirty="0"/>
              <a:t> </a:t>
            </a:r>
            <a:r>
              <a:rPr lang="en-IN" sz="1400" dirty="0" err="1"/>
              <a:t>getDateOfBirth</a:t>
            </a:r>
            <a:r>
              <a:rPr lang="en-IN" sz="1400" dirty="0"/>
              <a:t>() {</a:t>
            </a:r>
          </a:p>
          <a:p>
            <a:r>
              <a:rPr lang="en-IN" sz="1400" dirty="0"/>
              <a:t>		return </a:t>
            </a:r>
            <a:r>
              <a:rPr lang="en-IN" sz="1400" dirty="0" err="1"/>
              <a:t>dateOfBirth</a:t>
            </a:r>
            <a:r>
              <a:rPr lang="en-IN" sz="1400" dirty="0"/>
              <a:t>;</a:t>
            </a:r>
          </a:p>
          <a:p>
            <a:r>
              <a:rPr lang="en-IN" sz="1400" dirty="0"/>
              <a:t>	}</a:t>
            </a:r>
          </a:p>
          <a:p>
            <a:r>
              <a:rPr lang="en-IN" sz="1400" dirty="0"/>
              <a:t>	public void </a:t>
            </a:r>
            <a:r>
              <a:rPr lang="en-IN" sz="1400" dirty="0" err="1"/>
              <a:t>setDateOfBirth</a:t>
            </a:r>
            <a:r>
              <a:rPr lang="en-IN" sz="1400" dirty="0"/>
              <a:t>(</a:t>
            </a:r>
            <a:r>
              <a:rPr lang="en-IN" sz="1400" dirty="0" err="1"/>
              <a:t>LocalDate</a:t>
            </a:r>
            <a:r>
              <a:rPr lang="en-IN" sz="1400" dirty="0"/>
              <a:t> </a:t>
            </a:r>
            <a:r>
              <a:rPr lang="en-IN" sz="1400" dirty="0" err="1"/>
              <a:t>dateOfBirth</a:t>
            </a:r>
            <a:r>
              <a:rPr lang="en-IN" sz="1400" dirty="0"/>
              <a:t>) {</a:t>
            </a:r>
          </a:p>
          <a:p>
            <a:r>
              <a:rPr lang="en-IN" sz="1400" dirty="0"/>
              <a:t>		</a:t>
            </a:r>
            <a:r>
              <a:rPr lang="en-IN" sz="1400" dirty="0" err="1"/>
              <a:t>this.dateOfBirth</a:t>
            </a:r>
            <a:r>
              <a:rPr lang="en-IN" sz="1400" dirty="0"/>
              <a:t> = </a:t>
            </a:r>
            <a:r>
              <a:rPr lang="en-IN" sz="1400" dirty="0" err="1"/>
              <a:t>dateOfBirth</a:t>
            </a:r>
            <a:r>
              <a:rPr lang="en-IN" sz="1400" dirty="0"/>
              <a:t>;</a:t>
            </a:r>
          </a:p>
          <a:p>
            <a:r>
              <a:rPr lang="en-IN" sz="1400" dirty="0"/>
              <a:t>	}</a:t>
            </a:r>
          </a:p>
          <a:p>
            <a:r>
              <a:rPr lang="en-IN" sz="1400" dirty="0"/>
              <a:t>	public Set&lt;</a:t>
            </a:r>
            <a:r>
              <a:rPr lang="en-IN" sz="1400" dirty="0" err="1"/>
              <a:t>ServicesDTO</a:t>
            </a:r>
            <a:r>
              <a:rPr lang="en-IN" sz="1400" dirty="0"/>
              <a:t>&gt; </a:t>
            </a:r>
            <a:r>
              <a:rPr lang="en-IN" sz="1400" dirty="0" err="1"/>
              <a:t>getBankServices</a:t>
            </a:r>
            <a:r>
              <a:rPr lang="en-IN" sz="1400" dirty="0"/>
              <a:t>() {</a:t>
            </a:r>
          </a:p>
          <a:p>
            <a:r>
              <a:rPr lang="en-IN" sz="1400" dirty="0"/>
              <a:t>		return </a:t>
            </a:r>
            <a:r>
              <a:rPr lang="en-IN" sz="1400" dirty="0" err="1"/>
              <a:t>bankServices</a:t>
            </a:r>
            <a:r>
              <a:rPr lang="en-IN" sz="1400" dirty="0"/>
              <a:t>;</a:t>
            </a:r>
          </a:p>
          <a:p>
            <a:r>
              <a:rPr lang="en-IN" sz="1400" dirty="0"/>
              <a:t>	}</a:t>
            </a:r>
          </a:p>
          <a:p>
            <a:r>
              <a:rPr lang="en-IN" sz="1400" dirty="0"/>
              <a:t>	public void </a:t>
            </a:r>
            <a:r>
              <a:rPr lang="en-IN" sz="1400" dirty="0" err="1"/>
              <a:t>setBankServices</a:t>
            </a:r>
            <a:r>
              <a:rPr lang="en-IN" sz="1400" dirty="0"/>
              <a:t>(Set&lt;</a:t>
            </a:r>
            <a:r>
              <a:rPr lang="en-IN" sz="1400" dirty="0" err="1"/>
              <a:t>ServicesDTO</a:t>
            </a:r>
            <a:r>
              <a:rPr lang="en-IN" sz="1400" dirty="0"/>
              <a:t>&gt; </a:t>
            </a:r>
            <a:r>
              <a:rPr lang="en-IN" sz="1400" dirty="0" err="1"/>
              <a:t>bankServices</a:t>
            </a:r>
            <a:r>
              <a:rPr lang="en-IN" sz="1400" dirty="0"/>
              <a:t>) {</a:t>
            </a:r>
          </a:p>
          <a:p>
            <a:r>
              <a:rPr lang="en-IN" sz="1400" dirty="0"/>
              <a:t>		</a:t>
            </a:r>
            <a:r>
              <a:rPr lang="en-IN" sz="1400" dirty="0" err="1"/>
              <a:t>this.bankServices</a:t>
            </a:r>
            <a:r>
              <a:rPr lang="en-IN" sz="1400" dirty="0"/>
              <a:t> = </a:t>
            </a:r>
            <a:r>
              <a:rPr lang="en-IN" sz="1400" dirty="0" err="1"/>
              <a:t>bankServices</a:t>
            </a:r>
            <a:r>
              <a:rPr lang="en-IN" sz="1400" dirty="0"/>
              <a:t>;</a:t>
            </a:r>
          </a:p>
          <a:p>
            <a:r>
              <a:rPr lang="en-IN" sz="1400" dirty="0"/>
              <a:t>	}</a:t>
            </a:r>
          </a:p>
          <a:p>
            <a:r>
              <a:rPr lang="en-IN" sz="1400" dirty="0"/>
              <a:t>	@Override</a:t>
            </a:r>
          </a:p>
          <a:p>
            <a:r>
              <a:rPr lang="en-IN" sz="1400" dirty="0"/>
              <a:t>	public String </a:t>
            </a:r>
            <a:r>
              <a:rPr lang="en-IN" sz="1400" dirty="0" err="1"/>
              <a:t>toString</a:t>
            </a:r>
            <a:r>
              <a:rPr lang="en-IN" sz="1400" dirty="0"/>
              <a:t>() {</a:t>
            </a:r>
          </a:p>
          <a:p>
            <a:r>
              <a:rPr lang="en-IN" sz="1400" dirty="0"/>
              <a:t>		return "</a:t>
            </a:r>
            <a:r>
              <a:rPr lang="en-IN" sz="1400" dirty="0" err="1"/>
              <a:t>CustomerDTO</a:t>
            </a:r>
            <a:r>
              <a:rPr lang="en-IN" sz="1400" dirty="0"/>
              <a:t> [</a:t>
            </a:r>
            <a:r>
              <a:rPr lang="en-IN" sz="1400" dirty="0" err="1"/>
              <a:t>customerId</a:t>
            </a:r>
            <a:r>
              <a:rPr lang="en-IN" sz="1400" dirty="0"/>
              <a:t>=" + </a:t>
            </a:r>
            <a:r>
              <a:rPr lang="en-IN" sz="1400" dirty="0" err="1"/>
              <a:t>customerId</a:t>
            </a:r>
            <a:r>
              <a:rPr lang="en-IN" sz="1400" dirty="0"/>
              <a:t> + ", </a:t>
            </a:r>
            <a:r>
              <a:rPr lang="en-IN" sz="1400" dirty="0" err="1"/>
              <a:t>emailId</a:t>
            </a:r>
            <a:r>
              <a:rPr lang="en-IN" sz="1400" dirty="0"/>
              <a:t>=" + </a:t>
            </a:r>
            <a:r>
              <a:rPr lang="en-IN" sz="1400" dirty="0" err="1"/>
              <a:t>emailId</a:t>
            </a:r>
            <a:r>
              <a:rPr lang="en-IN" sz="1400" dirty="0"/>
              <a:t> + ", name=" + name + ", </a:t>
            </a:r>
            <a:r>
              <a:rPr lang="en-IN" sz="1400" dirty="0" err="1"/>
              <a:t>dateOfBirth</a:t>
            </a:r>
            <a:r>
              <a:rPr lang="en-IN" sz="1400" dirty="0"/>
              <a:t>="</a:t>
            </a:r>
          </a:p>
          <a:p>
            <a:r>
              <a:rPr lang="en-IN" sz="1400" dirty="0"/>
              <a:t>				+ </a:t>
            </a:r>
            <a:r>
              <a:rPr lang="en-IN" sz="1400" dirty="0" err="1"/>
              <a:t>dateOfBirth</a:t>
            </a:r>
            <a:r>
              <a:rPr lang="en-IN" sz="1400" dirty="0"/>
              <a:t> + ", </a:t>
            </a:r>
            <a:r>
              <a:rPr lang="en-IN" sz="1400" dirty="0" err="1"/>
              <a:t>bankServices</a:t>
            </a:r>
            <a:r>
              <a:rPr lang="en-IN" sz="1400" dirty="0"/>
              <a:t>=" + </a:t>
            </a:r>
            <a:r>
              <a:rPr lang="en-IN" sz="1400" dirty="0" err="1"/>
              <a:t>bankServices</a:t>
            </a:r>
            <a:r>
              <a:rPr lang="en-IN" sz="1400" dirty="0"/>
              <a:t> + "]";</a:t>
            </a:r>
          </a:p>
          <a:p>
            <a:r>
              <a:rPr lang="en-IN" sz="1400" dirty="0"/>
              <a:t>	}</a:t>
            </a:r>
          </a:p>
          <a:p>
            <a:r>
              <a:rPr lang="en-IN" sz="1400" dirty="0"/>
              <a:t>}</a:t>
            </a:r>
          </a:p>
        </p:txBody>
      </p:sp>
    </p:spTree>
    <p:extLst>
      <p:ext uri="{BB962C8B-B14F-4D97-AF65-F5344CB8AC3E}">
        <p14:creationId xmlns:p14="http://schemas.microsoft.com/office/powerpoint/2010/main" val="1904063"/>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96A010C-D2B9-1A9E-DB81-DD7C36BA1C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4B743E7-7755-BB0E-F795-C004567E4282}"/>
              </a:ext>
            </a:extLst>
          </p:cNvPr>
          <p:cNvSpPr>
            <a:spLocks noGrp="1"/>
          </p:cNvSpPr>
          <p:nvPr>
            <p:ph type="sldNum" sz="quarter" idx="12"/>
          </p:nvPr>
        </p:nvSpPr>
        <p:spPr/>
        <p:txBody>
          <a:bodyPr/>
          <a:lstStyle/>
          <a:p>
            <a:fld id="{4A777409-9C5A-4B07-8E32-19F22F7D558C}" type="slidenum">
              <a:rPr lang="en-IN" smtClean="0"/>
              <a:t>493</a:t>
            </a:fld>
            <a:endParaRPr lang="en-IN" dirty="0"/>
          </a:p>
        </p:txBody>
      </p:sp>
      <p:sp>
        <p:nvSpPr>
          <p:cNvPr id="5" name="TextBox 4">
            <a:extLst>
              <a:ext uri="{FF2B5EF4-FFF2-40B4-BE49-F238E27FC236}">
                <a16:creationId xmlns:a16="http://schemas.microsoft.com/office/drawing/2014/main" id="{57613F97-62CD-C11B-EFA3-3AACF1A19A02}"/>
              </a:ext>
            </a:extLst>
          </p:cNvPr>
          <p:cNvSpPr txBox="1"/>
          <p:nvPr/>
        </p:nvSpPr>
        <p:spPr>
          <a:xfrm>
            <a:off x="843699" y="628942"/>
            <a:ext cx="10261076"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Create the following Services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7F37845-FEC0-AA16-82FA-E4DA3C7B4B75}"/>
              </a:ext>
            </a:extLst>
          </p:cNvPr>
          <p:cNvSpPr txBox="1"/>
          <p:nvPr/>
        </p:nvSpPr>
        <p:spPr>
          <a:xfrm>
            <a:off x="210532" y="905328"/>
            <a:ext cx="11981468" cy="6186309"/>
          </a:xfrm>
          <a:prstGeom prst="rect">
            <a:avLst/>
          </a:prstGeom>
          <a:noFill/>
        </p:spPr>
        <p:txBody>
          <a:bodyPr wrap="square">
            <a:spAutoFit/>
          </a:bodyPr>
          <a:lstStyle/>
          <a:p>
            <a:r>
              <a:rPr lang="en-IN" dirty="0"/>
              <a:t>package </a:t>
            </a:r>
            <a:r>
              <a:rPr lang="en-IN" dirty="0" err="1"/>
              <a:t>com.hnd.entity</a:t>
            </a:r>
            <a:r>
              <a:rPr lang="en-IN" dirty="0"/>
              <a:t>;</a:t>
            </a:r>
          </a:p>
          <a:p>
            <a:r>
              <a:rPr lang="en-IN" dirty="0"/>
              <a:t>import </a:t>
            </a:r>
            <a:r>
              <a:rPr lang="en-IN" dirty="0" err="1"/>
              <a:t>javax.persistence.Entity</a:t>
            </a:r>
            <a:r>
              <a:rPr lang="en-IN" dirty="0"/>
              <a:t>;</a:t>
            </a:r>
          </a:p>
          <a:p>
            <a:r>
              <a:rPr lang="en-IN" dirty="0"/>
              <a:t>import </a:t>
            </a:r>
            <a:r>
              <a:rPr lang="en-IN" dirty="0" err="1"/>
              <a:t>javax.persistence.Id</a:t>
            </a:r>
            <a:r>
              <a:rPr lang="en-IN" dirty="0"/>
              <a:t>;</a:t>
            </a:r>
          </a:p>
          <a:p>
            <a:r>
              <a:rPr lang="en-IN" dirty="0"/>
              <a:t>@Entity</a:t>
            </a:r>
          </a:p>
          <a:p>
            <a:r>
              <a:rPr lang="en-IN" dirty="0"/>
              <a:t>public class Services {</a:t>
            </a:r>
          </a:p>
          <a:p>
            <a:r>
              <a:rPr lang="en-IN" dirty="0"/>
              <a:t>	@Id</a:t>
            </a:r>
          </a:p>
          <a:p>
            <a:r>
              <a:rPr lang="en-IN" dirty="0"/>
              <a:t>	private Integer </a:t>
            </a:r>
            <a:r>
              <a:rPr lang="en-IN" dirty="0" err="1"/>
              <a:t>serviceId</a:t>
            </a:r>
            <a:r>
              <a:rPr lang="en-IN" dirty="0"/>
              <a:t>;</a:t>
            </a:r>
          </a:p>
          <a:p>
            <a:r>
              <a:rPr lang="en-IN" dirty="0"/>
              <a:t>	private String </a:t>
            </a:r>
            <a:r>
              <a:rPr lang="en-IN" dirty="0" err="1"/>
              <a:t>serviceName</a:t>
            </a:r>
            <a:r>
              <a:rPr lang="en-IN" dirty="0"/>
              <a:t>;</a:t>
            </a:r>
          </a:p>
          <a:p>
            <a:r>
              <a:rPr lang="en-IN" dirty="0"/>
              <a:t>	private Integer </a:t>
            </a:r>
            <a:r>
              <a:rPr lang="en-IN" dirty="0" err="1"/>
              <a:t>serviceCost</a:t>
            </a:r>
            <a:r>
              <a:rPr lang="en-IN" dirty="0"/>
              <a:t>;</a:t>
            </a:r>
          </a:p>
          <a:p>
            <a:r>
              <a:rPr lang="en-IN" dirty="0"/>
              <a:t>	public Integer </a:t>
            </a:r>
            <a:r>
              <a:rPr lang="en-IN" dirty="0" err="1"/>
              <a:t>getServiceId</a:t>
            </a:r>
            <a:r>
              <a:rPr lang="en-IN" dirty="0"/>
              <a:t>() {</a:t>
            </a:r>
          </a:p>
          <a:p>
            <a:r>
              <a:rPr lang="en-IN" dirty="0"/>
              <a:t>		return </a:t>
            </a:r>
            <a:r>
              <a:rPr lang="en-IN" dirty="0" err="1"/>
              <a:t>serviceId</a:t>
            </a:r>
            <a:r>
              <a:rPr lang="en-IN" dirty="0"/>
              <a:t>;</a:t>
            </a:r>
          </a:p>
          <a:p>
            <a:r>
              <a:rPr lang="en-IN" dirty="0"/>
              <a:t>	}</a:t>
            </a:r>
          </a:p>
          <a:p>
            <a:r>
              <a:rPr lang="en-IN" dirty="0"/>
              <a:t>	public void </a:t>
            </a:r>
            <a:r>
              <a:rPr lang="en-IN" dirty="0" err="1"/>
              <a:t>setServiceId</a:t>
            </a:r>
            <a:r>
              <a:rPr lang="en-IN" dirty="0"/>
              <a:t>(Integer </a:t>
            </a:r>
            <a:r>
              <a:rPr lang="en-IN" dirty="0" err="1"/>
              <a:t>serviceId</a:t>
            </a:r>
            <a:r>
              <a:rPr lang="en-IN" dirty="0"/>
              <a:t>) {</a:t>
            </a:r>
          </a:p>
          <a:p>
            <a:r>
              <a:rPr lang="en-IN" dirty="0"/>
              <a:t>		</a:t>
            </a:r>
            <a:r>
              <a:rPr lang="en-IN" dirty="0" err="1"/>
              <a:t>this.serviceId</a:t>
            </a:r>
            <a:r>
              <a:rPr lang="en-IN" dirty="0"/>
              <a:t> = </a:t>
            </a:r>
            <a:r>
              <a:rPr lang="en-IN" dirty="0" err="1"/>
              <a:t>serviceId</a:t>
            </a:r>
            <a:r>
              <a:rPr lang="en-IN" dirty="0"/>
              <a:t>;</a:t>
            </a:r>
          </a:p>
          <a:p>
            <a:r>
              <a:rPr lang="en-IN" dirty="0"/>
              <a:t>	}</a:t>
            </a:r>
          </a:p>
          <a:p>
            <a:r>
              <a:rPr lang="en-IN" dirty="0"/>
              <a:t>	public String </a:t>
            </a:r>
            <a:r>
              <a:rPr lang="en-IN" dirty="0" err="1"/>
              <a:t>getServiceName</a:t>
            </a:r>
            <a:r>
              <a:rPr lang="en-IN" dirty="0"/>
              <a:t>() {</a:t>
            </a:r>
          </a:p>
          <a:p>
            <a:r>
              <a:rPr lang="en-IN" dirty="0"/>
              <a:t>		return </a:t>
            </a:r>
            <a:r>
              <a:rPr lang="en-IN" dirty="0" err="1"/>
              <a:t>serviceName</a:t>
            </a:r>
            <a:r>
              <a:rPr lang="en-IN" dirty="0"/>
              <a:t>;</a:t>
            </a:r>
          </a:p>
          <a:p>
            <a:r>
              <a:rPr lang="en-IN" dirty="0"/>
              <a:t>	}</a:t>
            </a:r>
          </a:p>
          <a:p>
            <a:r>
              <a:rPr lang="en-IN" dirty="0"/>
              <a:t>	public void </a:t>
            </a:r>
            <a:r>
              <a:rPr lang="en-IN" dirty="0" err="1"/>
              <a:t>setServiceName</a:t>
            </a:r>
            <a:r>
              <a:rPr lang="en-IN" dirty="0"/>
              <a:t>(String </a:t>
            </a:r>
            <a:r>
              <a:rPr lang="en-IN" dirty="0" err="1"/>
              <a:t>serviceName</a:t>
            </a:r>
            <a:r>
              <a:rPr lang="en-IN" dirty="0"/>
              <a:t>) {</a:t>
            </a:r>
          </a:p>
          <a:p>
            <a:r>
              <a:rPr lang="en-IN" dirty="0"/>
              <a:t>		</a:t>
            </a:r>
            <a:r>
              <a:rPr lang="en-IN" dirty="0" err="1"/>
              <a:t>this.serviceName</a:t>
            </a:r>
            <a:r>
              <a:rPr lang="en-IN" dirty="0"/>
              <a:t> = </a:t>
            </a:r>
            <a:r>
              <a:rPr lang="en-IN" dirty="0" err="1"/>
              <a:t>serviceName</a:t>
            </a:r>
            <a:r>
              <a:rPr lang="en-IN" dirty="0"/>
              <a:t>;</a:t>
            </a:r>
          </a:p>
          <a:p>
            <a:r>
              <a:rPr lang="en-IN" dirty="0"/>
              <a:t>	}</a:t>
            </a:r>
          </a:p>
          <a:p>
            <a:r>
              <a:rPr lang="en-IN" dirty="0"/>
              <a:t>	</a:t>
            </a:r>
          </a:p>
        </p:txBody>
      </p:sp>
    </p:spTree>
    <p:extLst>
      <p:ext uri="{BB962C8B-B14F-4D97-AF65-F5344CB8AC3E}">
        <p14:creationId xmlns:p14="http://schemas.microsoft.com/office/powerpoint/2010/main" val="4146505744"/>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679B44-FDD1-40F9-DB10-56E048EB3B2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C7AB69-F407-24EB-92E0-72C79E982732}"/>
              </a:ext>
            </a:extLst>
          </p:cNvPr>
          <p:cNvSpPr>
            <a:spLocks noGrp="1"/>
          </p:cNvSpPr>
          <p:nvPr>
            <p:ph type="sldNum" sz="quarter" idx="12"/>
          </p:nvPr>
        </p:nvSpPr>
        <p:spPr/>
        <p:txBody>
          <a:bodyPr/>
          <a:lstStyle/>
          <a:p>
            <a:fld id="{4A777409-9C5A-4B07-8E32-19F22F7D558C}" type="slidenum">
              <a:rPr lang="en-IN" smtClean="0"/>
              <a:t>494</a:t>
            </a:fld>
            <a:endParaRPr lang="en-IN" dirty="0"/>
          </a:p>
        </p:txBody>
      </p:sp>
      <p:sp>
        <p:nvSpPr>
          <p:cNvPr id="5" name="TextBox 4">
            <a:extLst>
              <a:ext uri="{FF2B5EF4-FFF2-40B4-BE49-F238E27FC236}">
                <a16:creationId xmlns:a16="http://schemas.microsoft.com/office/drawing/2014/main" id="{483F94F3-F682-689E-9FF0-94CACFAF5F25}"/>
              </a:ext>
            </a:extLst>
          </p:cNvPr>
          <p:cNvSpPr txBox="1"/>
          <p:nvPr/>
        </p:nvSpPr>
        <p:spPr>
          <a:xfrm>
            <a:off x="678730" y="719832"/>
            <a:ext cx="12097732" cy="6001643"/>
          </a:xfrm>
          <a:prstGeom prst="rect">
            <a:avLst/>
          </a:prstGeom>
          <a:noFill/>
        </p:spPr>
        <p:txBody>
          <a:bodyPr wrap="square">
            <a:spAutoFit/>
          </a:bodyPr>
          <a:lstStyle/>
          <a:p>
            <a:r>
              <a:rPr lang="en-IN" sz="1200" dirty="0"/>
              <a:t>public Integer </a:t>
            </a:r>
            <a:r>
              <a:rPr lang="en-IN" sz="1200" dirty="0" err="1"/>
              <a:t>getServiceCost</a:t>
            </a:r>
            <a:r>
              <a:rPr lang="en-IN" sz="1200" dirty="0"/>
              <a:t>() {</a:t>
            </a:r>
          </a:p>
          <a:p>
            <a:r>
              <a:rPr lang="en-IN" sz="1200" dirty="0"/>
              <a:t>		return </a:t>
            </a:r>
            <a:r>
              <a:rPr lang="en-IN" sz="1200" dirty="0" err="1"/>
              <a:t>serviceCost</a:t>
            </a:r>
            <a:r>
              <a:rPr lang="en-IN" sz="1200" dirty="0"/>
              <a:t>;</a:t>
            </a:r>
          </a:p>
          <a:p>
            <a:r>
              <a:rPr lang="en-IN" sz="1200" dirty="0"/>
              <a:t>	}</a:t>
            </a:r>
          </a:p>
          <a:p>
            <a:r>
              <a:rPr lang="en-IN" sz="1200" dirty="0"/>
              <a:t>	public void </a:t>
            </a:r>
            <a:r>
              <a:rPr lang="en-IN" sz="1200" dirty="0" err="1"/>
              <a:t>setServiceCost</a:t>
            </a:r>
            <a:r>
              <a:rPr lang="en-IN" sz="1200" dirty="0"/>
              <a:t>(Integer </a:t>
            </a:r>
            <a:r>
              <a:rPr lang="en-IN" sz="1200" dirty="0" err="1"/>
              <a:t>serviceCost</a:t>
            </a:r>
            <a:r>
              <a:rPr lang="en-IN" sz="1200" dirty="0"/>
              <a:t>) {</a:t>
            </a:r>
          </a:p>
          <a:p>
            <a:r>
              <a:rPr lang="en-IN" sz="1200" dirty="0"/>
              <a:t>		</a:t>
            </a:r>
            <a:r>
              <a:rPr lang="en-IN" sz="1200" dirty="0" err="1"/>
              <a:t>this.serviceCost</a:t>
            </a:r>
            <a:r>
              <a:rPr lang="en-IN" sz="1200" dirty="0"/>
              <a:t> = </a:t>
            </a:r>
            <a:r>
              <a:rPr lang="en-IN" sz="1200" dirty="0" err="1"/>
              <a:t>serviceCost</a:t>
            </a:r>
            <a:r>
              <a:rPr lang="en-IN" sz="1200" dirty="0"/>
              <a:t>;</a:t>
            </a:r>
          </a:p>
          <a:p>
            <a:r>
              <a:rPr lang="en-IN" sz="1200" dirty="0"/>
              <a:t>	}</a:t>
            </a:r>
          </a:p>
          <a:p>
            <a:r>
              <a:rPr lang="en-IN" sz="1200" dirty="0"/>
              <a:t>	@Override</a:t>
            </a:r>
          </a:p>
          <a:p>
            <a:r>
              <a:rPr lang="en-IN" sz="1200" dirty="0"/>
              <a:t>	public int </a:t>
            </a:r>
            <a:r>
              <a:rPr lang="en-IN" sz="1200" dirty="0" err="1"/>
              <a:t>hashCode</a:t>
            </a:r>
            <a:r>
              <a:rPr lang="en-IN" sz="1200" dirty="0"/>
              <a:t>() {</a:t>
            </a:r>
          </a:p>
          <a:p>
            <a:r>
              <a:rPr lang="en-IN" sz="1200" dirty="0"/>
              <a:t>		final int prime = 31;</a:t>
            </a:r>
          </a:p>
          <a:p>
            <a:r>
              <a:rPr lang="en-IN" sz="1200" dirty="0"/>
              <a:t>		int result = 1;</a:t>
            </a:r>
          </a:p>
          <a:p>
            <a:r>
              <a:rPr lang="en-IN" sz="1200" dirty="0"/>
              <a:t>		result = prime * result + ((</a:t>
            </a:r>
            <a:r>
              <a:rPr lang="en-IN" sz="1200" dirty="0" err="1"/>
              <a:t>this.getServiceId</a:t>
            </a:r>
            <a:r>
              <a:rPr lang="en-IN" sz="1200" dirty="0"/>
              <a:t>() == null) ? 0 : </a:t>
            </a:r>
            <a:r>
              <a:rPr lang="en-IN" sz="1200" dirty="0" err="1"/>
              <a:t>this.getServiceId</a:t>
            </a:r>
            <a:r>
              <a:rPr lang="en-IN" sz="1200" dirty="0"/>
              <a:t>().</a:t>
            </a:r>
            <a:r>
              <a:rPr lang="en-IN" sz="1200" dirty="0" err="1"/>
              <a:t>hashCode</a:t>
            </a:r>
            <a:r>
              <a:rPr lang="en-IN" sz="1200" dirty="0"/>
              <a:t>());</a:t>
            </a:r>
          </a:p>
          <a:p>
            <a:r>
              <a:rPr lang="en-IN" sz="1200" dirty="0"/>
              <a:t>		return result;</a:t>
            </a:r>
          </a:p>
          <a:p>
            <a:r>
              <a:rPr lang="en-IN" sz="1200" dirty="0"/>
              <a:t>	}</a:t>
            </a:r>
          </a:p>
          <a:p>
            <a:r>
              <a:rPr lang="en-IN" sz="1200" dirty="0"/>
              <a:t>	@Override</a:t>
            </a:r>
          </a:p>
          <a:p>
            <a:r>
              <a:rPr lang="en-IN" sz="1200" dirty="0"/>
              <a:t>	public </a:t>
            </a:r>
            <a:r>
              <a:rPr lang="en-IN" sz="1200" dirty="0" err="1"/>
              <a:t>boolean</a:t>
            </a:r>
            <a:r>
              <a:rPr lang="en-IN" sz="1200" dirty="0"/>
              <a:t> equals(Object </a:t>
            </a:r>
            <a:r>
              <a:rPr lang="en-IN" sz="1200" dirty="0" err="1"/>
              <a:t>obj</a:t>
            </a:r>
            <a:r>
              <a:rPr lang="en-IN" sz="1200" dirty="0"/>
              <a:t>) {</a:t>
            </a:r>
          </a:p>
          <a:p>
            <a:r>
              <a:rPr lang="en-IN" sz="1200" dirty="0"/>
              <a:t>		if (this == </a:t>
            </a:r>
            <a:r>
              <a:rPr lang="en-IN" sz="1200" dirty="0" err="1"/>
              <a:t>obj</a:t>
            </a:r>
            <a:r>
              <a:rPr lang="en-IN" sz="1200" dirty="0"/>
              <a:t>)</a:t>
            </a:r>
          </a:p>
          <a:p>
            <a:r>
              <a:rPr lang="en-IN" sz="1200" dirty="0"/>
              <a:t>			return true;</a:t>
            </a:r>
          </a:p>
          <a:p>
            <a:r>
              <a:rPr lang="en-IN" sz="1200" dirty="0"/>
              <a:t>		if (</a:t>
            </a:r>
            <a:r>
              <a:rPr lang="en-IN" sz="1200" dirty="0" err="1"/>
              <a:t>obj</a:t>
            </a:r>
            <a:r>
              <a:rPr lang="en-IN" sz="1200" dirty="0"/>
              <a:t> == null)</a:t>
            </a:r>
          </a:p>
          <a:p>
            <a:r>
              <a:rPr lang="en-IN" sz="1200" dirty="0"/>
              <a:t>			return false;</a:t>
            </a:r>
          </a:p>
          <a:p>
            <a:r>
              <a:rPr lang="en-IN" sz="1200" dirty="0"/>
              <a:t>		if (</a:t>
            </a:r>
            <a:r>
              <a:rPr lang="en-IN" sz="1200" dirty="0" err="1"/>
              <a:t>getClass</a:t>
            </a:r>
            <a:r>
              <a:rPr lang="en-IN" sz="1200" dirty="0"/>
              <a:t>() != </a:t>
            </a:r>
            <a:r>
              <a:rPr lang="en-IN" sz="1200" dirty="0" err="1"/>
              <a:t>obj.getClass</a:t>
            </a:r>
            <a:r>
              <a:rPr lang="en-IN" sz="1200" dirty="0"/>
              <a:t>())</a:t>
            </a:r>
          </a:p>
          <a:p>
            <a:r>
              <a:rPr lang="en-IN" sz="1200" dirty="0"/>
              <a:t>			return false;</a:t>
            </a:r>
          </a:p>
          <a:p>
            <a:r>
              <a:rPr lang="en-IN" sz="1200" dirty="0"/>
              <a:t>		Services other = (Services) </a:t>
            </a:r>
            <a:r>
              <a:rPr lang="en-IN" sz="1200" dirty="0" err="1"/>
              <a:t>obj</a:t>
            </a:r>
            <a:r>
              <a:rPr lang="en-IN" sz="1200" dirty="0"/>
              <a:t>;</a:t>
            </a:r>
          </a:p>
          <a:p>
            <a:r>
              <a:rPr lang="en-IN" sz="1200" dirty="0"/>
              <a:t>		if (</a:t>
            </a:r>
            <a:r>
              <a:rPr lang="en-IN" sz="1200" dirty="0" err="1"/>
              <a:t>this.getServiceId</a:t>
            </a:r>
            <a:r>
              <a:rPr lang="en-IN" sz="1200" dirty="0"/>
              <a:t>() == null) {</a:t>
            </a:r>
          </a:p>
          <a:p>
            <a:r>
              <a:rPr lang="en-IN" sz="1200" dirty="0"/>
              <a:t>			if (</a:t>
            </a:r>
            <a:r>
              <a:rPr lang="en-IN" sz="1200" dirty="0" err="1"/>
              <a:t>other.getServiceId</a:t>
            </a:r>
            <a:r>
              <a:rPr lang="en-IN" sz="1200" dirty="0"/>
              <a:t>() != null)</a:t>
            </a:r>
          </a:p>
          <a:p>
            <a:r>
              <a:rPr lang="en-IN" sz="1200" dirty="0"/>
              <a:t>				return false;</a:t>
            </a:r>
          </a:p>
          <a:p>
            <a:r>
              <a:rPr lang="en-IN" sz="1200" dirty="0"/>
              <a:t>		} else if (!</a:t>
            </a:r>
            <a:r>
              <a:rPr lang="en-IN" sz="1200" dirty="0" err="1"/>
              <a:t>this.getServiceId</a:t>
            </a:r>
            <a:r>
              <a:rPr lang="en-IN" sz="1200" dirty="0"/>
              <a:t>().equals(</a:t>
            </a:r>
            <a:r>
              <a:rPr lang="en-IN" sz="1200" dirty="0" err="1"/>
              <a:t>other.getServiceId</a:t>
            </a:r>
            <a:r>
              <a:rPr lang="en-IN" sz="1200" dirty="0"/>
              <a:t>())) {</a:t>
            </a:r>
          </a:p>
          <a:p>
            <a:r>
              <a:rPr lang="en-IN" sz="1200" dirty="0"/>
              <a:t>			return false;</a:t>
            </a:r>
          </a:p>
          <a:p>
            <a:r>
              <a:rPr lang="en-IN" sz="1200" dirty="0"/>
              <a:t>		}</a:t>
            </a:r>
          </a:p>
          <a:p>
            <a:r>
              <a:rPr lang="en-IN" sz="1200" dirty="0"/>
              <a:t>		return true;</a:t>
            </a:r>
          </a:p>
          <a:p>
            <a:r>
              <a:rPr lang="en-IN" sz="1200" dirty="0"/>
              <a:t>	}</a:t>
            </a:r>
          </a:p>
          <a:p>
            <a:r>
              <a:rPr lang="en-IN" sz="1200" dirty="0"/>
              <a:t>	</a:t>
            </a:r>
          </a:p>
          <a:p>
            <a:r>
              <a:rPr lang="en-IN" sz="1200" dirty="0"/>
              <a:t>}</a:t>
            </a:r>
          </a:p>
        </p:txBody>
      </p:sp>
    </p:spTree>
    <p:extLst>
      <p:ext uri="{BB962C8B-B14F-4D97-AF65-F5344CB8AC3E}">
        <p14:creationId xmlns:p14="http://schemas.microsoft.com/office/powerpoint/2010/main" val="2416864496"/>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D7D863-8F63-05D0-B658-F1FF5D5F02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D983B1C-A82D-2F53-EEF3-9CD3F11C34BE}"/>
              </a:ext>
            </a:extLst>
          </p:cNvPr>
          <p:cNvSpPr>
            <a:spLocks noGrp="1"/>
          </p:cNvSpPr>
          <p:nvPr>
            <p:ph type="sldNum" sz="quarter" idx="12"/>
          </p:nvPr>
        </p:nvSpPr>
        <p:spPr/>
        <p:txBody>
          <a:bodyPr/>
          <a:lstStyle/>
          <a:p>
            <a:fld id="{4A777409-9C5A-4B07-8E32-19F22F7D558C}" type="slidenum">
              <a:rPr lang="en-IN" smtClean="0"/>
              <a:t>495</a:t>
            </a:fld>
            <a:endParaRPr lang="en-IN" dirty="0"/>
          </a:p>
        </p:txBody>
      </p:sp>
      <p:sp>
        <p:nvSpPr>
          <p:cNvPr id="5" name="TextBox 4">
            <a:extLst>
              <a:ext uri="{FF2B5EF4-FFF2-40B4-BE49-F238E27FC236}">
                <a16:creationId xmlns:a16="http://schemas.microsoft.com/office/drawing/2014/main" id="{4D8B3EB0-D3B6-8CF5-5E30-4C98A8C7EB4D}"/>
              </a:ext>
            </a:extLst>
          </p:cNvPr>
          <p:cNvSpPr txBox="1"/>
          <p:nvPr/>
        </p:nvSpPr>
        <p:spPr>
          <a:xfrm>
            <a:off x="805991" y="600661"/>
            <a:ext cx="10053687"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BCB5A90-4B40-A26F-3FAC-209ABAF1C3A9}"/>
              </a:ext>
            </a:extLst>
          </p:cNvPr>
          <p:cNvSpPr txBox="1"/>
          <p:nvPr/>
        </p:nvSpPr>
        <p:spPr>
          <a:xfrm>
            <a:off x="171253" y="1000771"/>
            <a:ext cx="11849493" cy="6463308"/>
          </a:xfrm>
          <a:prstGeom prst="rect">
            <a:avLst/>
          </a:prstGeom>
          <a:noFill/>
        </p:spPr>
        <p:txBody>
          <a:bodyPr wrap="square">
            <a:spAutoFit/>
          </a:bodyPr>
          <a:lstStyle/>
          <a:p>
            <a:r>
              <a:rPr lang="en-IN" dirty="0"/>
              <a:t>package </a:t>
            </a:r>
            <a:r>
              <a:rPr lang="en-IN" dirty="0" err="1"/>
              <a:t>com.hnd.entity</a:t>
            </a:r>
            <a:r>
              <a:rPr lang="en-IN" dirty="0"/>
              <a:t>;</a:t>
            </a:r>
          </a:p>
          <a:p>
            <a:r>
              <a:rPr lang="en-IN" dirty="0"/>
              <a:t>import </a:t>
            </a:r>
            <a:r>
              <a:rPr lang="en-IN" dirty="0" err="1"/>
              <a:t>java.time.LocalDate</a:t>
            </a:r>
            <a:r>
              <a:rPr lang="en-IN" dirty="0"/>
              <a:t>;</a:t>
            </a:r>
          </a:p>
          <a:p>
            <a:r>
              <a:rPr lang="en-IN" dirty="0"/>
              <a:t>import </a:t>
            </a:r>
            <a:r>
              <a:rPr lang="en-IN" dirty="0" err="1"/>
              <a:t>java.util.Set</a:t>
            </a:r>
            <a:r>
              <a:rPr lang="en-IN" dirty="0"/>
              <a:t>;</a:t>
            </a:r>
          </a:p>
          <a:p>
            <a:r>
              <a:rPr lang="en-IN" dirty="0"/>
              <a:t>import </a:t>
            </a:r>
            <a:r>
              <a:rPr lang="en-IN" dirty="0" err="1"/>
              <a:t>javax.persistence.CascadeType</a:t>
            </a:r>
            <a:r>
              <a:rPr lang="en-IN" dirty="0"/>
              <a:t>;</a:t>
            </a:r>
          </a:p>
          <a:p>
            <a:r>
              <a:rPr lang="en-IN" dirty="0"/>
              <a:t>import </a:t>
            </a:r>
            <a:r>
              <a:rPr lang="en-IN" dirty="0" err="1"/>
              <a:t>javax.persistence.Column</a:t>
            </a:r>
            <a:r>
              <a:rPr lang="en-IN" dirty="0"/>
              <a:t>;</a:t>
            </a:r>
          </a:p>
          <a:p>
            <a:r>
              <a:rPr lang="en-IN" dirty="0"/>
              <a:t>import </a:t>
            </a:r>
            <a:r>
              <a:rPr lang="en-IN" dirty="0" err="1"/>
              <a:t>javax.persistence.Entity</a:t>
            </a:r>
            <a:r>
              <a:rPr lang="en-IN" dirty="0"/>
              <a:t>;</a:t>
            </a:r>
          </a:p>
          <a:p>
            <a:r>
              <a:rPr lang="en-IN" dirty="0"/>
              <a:t>import </a:t>
            </a:r>
            <a:r>
              <a:rPr lang="en-IN" dirty="0" err="1"/>
              <a:t>javax.persistence.GeneratedValue</a:t>
            </a:r>
            <a:r>
              <a:rPr lang="en-IN" dirty="0"/>
              <a:t>;</a:t>
            </a:r>
          </a:p>
          <a:p>
            <a:r>
              <a:rPr lang="en-IN" dirty="0"/>
              <a:t>import </a:t>
            </a:r>
            <a:r>
              <a:rPr lang="en-IN" dirty="0" err="1"/>
              <a:t>javax.persistence.GenerationType</a:t>
            </a:r>
            <a:r>
              <a:rPr lang="en-IN" dirty="0"/>
              <a:t>;</a:t>
            </a:r>
          </a:p>
          <a:p>
            <a:r>
              <a:rPr lang="en-IN" dirty="0"/>
              <a:t>import </a:t>
            </a:r>
            <a:r>
              <a:rPr lang="en-IN" dirty="0" err="1"/>
              <a:t>javax.persistence.Id</a:t>
            </a:r>
            <a:r>
              <a:rPr lang="en-IN" dirty="0"/>
              <a:t>;</a:t>
            </a:r>
          </a:p>
          <a:p>
            <a:r>
              <a:rPr lang="en-IN" dirty="0"/>
              <a:t>import </a:t>
            </a:r>
            <a:r>
              <a:rPr lang="en-IN" dirty="0" err="1"/>
              <a:t>javax.persistence.JoinColumn</a:t>
            </a:r>
            <a:r>
              <a:rPr lang="en-IN" dirty="0"/>
              <a:t>;</a:t>
            </a:r>
          </a:p>
          <a:p>
            <a:r>
              <a:rPr lang="en-IN" dirty="0"/>
              <a:t>import </a:t>
            </a:r>
            <a:r>
              <a:rPr lang="en-IN" dirty="0" err="1"/>
              <a:t>javax.persistence.JoinTable</a:t>
            </a:r>
            <a:r>
              <a:rPr lang="en-IN" dirty="0"/>
              <a:t>;</a:t>
            </a:r>
          </a:p>
          <a:p>
            <a:r>
              <a:rPr lang="en-IN" dirty="0"/>
              <a:t>import </a:t>
            </a:r>
            <a:r>
              <a:rPr lang="en-IN" dirty="0" err="1"/>
              <a:t>javax.persistence.ManyToMany</a:t>
            </a:r>
            <a:r>
              <a:rPr lang="en-IN" dirty="0"/>
              <a:t>;</a:t>
            </a:r>
          </a:p>
          <a:p>
            <a:r>
              <a:rPr lang="en-IN" dirty="0"/>
              <a:t>@Entity</a:t>
            </a:r>
          </a:p>
          <a:p>
            <a:r>
              <a:rPr lang="en-IN" dirty="0"/>
              <a:t>public class Customer {</a:t>
            </a:r>
          </a:p>
          <a:p>
            <a:r>
              <a:rPr lang="en-IN" dirty="0"/>
              <a:t>	@Id</a:t>
            </a:r>
          </a:p>
          <a:p>
            <a:r>
              <a:rPr lang="en-IN" dirty="0"/>
              <a:t>	@GeneratedValue(strategy=GenerationType.IDENTITY)</a:t>
            </a:r>
          </a:p>
          <a:p>
            <a:r>
              <a:rPr lang="en-IN" dirty="0"/>
              <a:t>	private Integer </a:t>
            </a:r>
            <a:r>
              <a:rPr lang="en-IN" dirty="0" err="1"/>
              <a:t>customerId</a:t>
            </a:r>
            <a:r>
              <a:rPr lang="en-IN" dirty="0"/>
              <a:t>;</a:t>
            </a:r>
          </a:p>
          <a:p>
            <a:r>
              <a:rPr lang="en-IN" dirty="0"/>
              <a:t>	@Column(name="emailid")</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3762256949"/>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519E32C-677D-CD32-39BB-7821DDA275B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0A6F0D0-9E96-9E0C-07AD-8A86B2753B3C}"/>
              </a:ext>
            </a:extLst>
          </p:cNvPr>
          <p:cNvSpPr>
            <a:spLocks noGrp="1"/>
          </p:cNvSpPr>
          <p:nvPr>
            <p:ph type="sldNum" sz="quarter" idx="12"/>
          </p:nvPr>
        </p:nvSpPr>
        <p:spPr/>
        <p:txBody>
          <a:bodyPr/>
          <a:lstStyle/>
          <a:p>
            <a:fld id="{4A777409-9C5A-4B07-8E32-19F22F7D558C}" type="slidenum">
              <a:rPr lang="en-IN" smtClean="0"/>
              <a:t>496</a:t>
            </a:fld>
            <a:endParaRPr lang="en-IN" dirty="0"/>
          </a:p>
        </p:txBody>
      </p:sp>
      <p:sp>
        <p:nvSpPr>
          <p:cNvPr id="5" name="TextBox 4">
            <a:extLst>
              <a:ext uri="{FF2B5EF4-FFF2-40B4-BE49-F238E27FC236}">
                <a16:creationId xmlns:a16="http://schemas.microsoft.com/office/drawing/2014/main" id="{1B93FBBB-7F4F-BE7B-C137-00F892883354}"/>
              </a:ext>
            </a:extLst>
          </p:cNvPr>
          <p:cNvSpPr txBox="1"/>
          <p:nvPr/>
        </p:nvSpPr>
        <p:spPr>
          <a:xfrm>
            <a:off x="838200" y="529721"/>
            <a:ext cx="11726944" cy="6186309"/>
          </a:xfrm>
          <a:prstGeom prst="rect">
            <a:avLst/>
          </a:prstGeom>
          <a:noFill/>
        </p:spPr>
        <p:txBody>
          <a:bodyPr wrap="square">
            <a:spAutoFit/>
          </a:bodyPr>
          <a:lstStyle/>
          <a:p>
            <a:r>
              <a:rPr lang="en-IN" dirty="0"/>
              <a:t>@ManyToMany(cascade=CascadeType.ALL)</a:t>
            </a:r>
          </a:p>
          <a:p>
            <a:r>
              <a:rPr lang="en-IN" dirty="0"/>
              <a:t>	@JoinTable(name="customer_service",</a:t>
            </a:r>
          </a:p>
          <a:p>
            <a:r>
              <a:rPr lang="en-IN" dirty="0"/>
              <a:t>		</a:t>
            </a:r>
            <a:r>
              <a:rPr lang="en-IN" dirty="0" err="1"/>
              <a:t>joinColumns</a:t>
            </a:r>
            <a:r>
              <a:rPr lang="en-IN" dirty="0"/>
              <a:t>=@JoinColumn(name="cust_id"),</a:t>
            </a:r>
          </a:p>
          <a:p>
            <a:r>
              <a:rPr lang="en-IN" dirty="0"/>
              <a:t>		</a:t>
            </a:r>
            <a:r>
              <a:rPr lang="en-IN" dirty="0" err="1"/>
              <a:t>inverseJoinColumns</a:t>
            </a:r>
            <a:r>
              <a:rPr lang="en-IN" dirty="0"/>
              <a:t>=@JoinColumn(name="serv_id")</a:t>
            </a:r>
          </a:p>
          <a:p>
            <a:r>
              <a:rPr lang="en-IN" dirty="0"/>
              <a:t>			)</a:t>
            </a:r>
          </a:p>
          <a:p>
            <a:r>
              <a:rPr lang="en-IN" dirty="0"/>
              <a:t>	private Set&lt;Services&gt; </a:t>
            </a:r>
            <a:r>
              <a:rPr lang="en-IN" dirty="0" err="1"/>
              <a:t>bankServices</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a:t>
            </a:r>
          </a:p>
        </p:txBody>
      </p:sp>
    </p:spTree>
    <p:extLst>
      <p:ext uri="{BB962C8B-B14F-4D97-AF65-F5344CB8AC3E}">
        <p14:creationId xmlns:p14="http://schemas.microsoft.com/office/powerpoint/2010/main" val="2019578079"/>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23FB10-1A90-E977-B02A-C2C14D88933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283606-BD8F-4ACB-5570-781BFED78085}"/>
              </a:ext>
            </a:extLst>
          </p:cNvPr>
          <p:cNvSpPr>
            <a:spLocks noGrp="1"/>
          </p:cNvSpPr>
          <p:nvPr>
            <p:ph type="sldNum" sz="quarter" idx="12"/>
          </p:nvPr>
        </p:nvSpPr>
        <p:spPr/>
        <p:txBody>
          <a:bodyPr/>
          <a:lstStyle/>
          <a:p>
            <a:fld id="{4A777409-9C5A-4B07-8E32-19F22F7D558C}" type="slidenum">
              <a:rPr lang="en-IN" smtClean="0"/>
              <a:t>497</a:t>
            </a:fld>
            <a:endParaRPr lang="en-IN" dirty="0"/>
          </a:p>
        </p:txBody>
      </p:sp>
      <p:sp>
        <p:nvSpPr>
          <p:cNvPr id="5" name="TextBox 4">
            <a:extLst>
              <a:ext uri="{FF2B5EF4-FFF2-40B4-BE49-F238E27FC236}">
                <a16:creationId xmlns:a16="http://schemas.microsoft.com/office/drawing/2014/main" id="{85C3788B-75EA-B787-ACCC-3AF1C0FE169C}"/>
              </a:ext>
            </a:extLst>
          </p:cNvPr>
          <p:cNvSpPr txBox="1"/>
          <p:nvPr/>
        </p:nvSpPr>
        <p:spPr>
          <a:xfrm>
            <a:off x="838200" y="538375"/>
            <a:ext cx="12276841" cy="5632311"/>
          </a:xfrm>
          <a:prstGeom prst="rect">
            <a:avLst/>
          </a:prstGeom>
          <a:noFill/>
        </p:spPr>
        <p:txBody>
          <a:bodyPr wrap="square">
            <a:spAutoFit/>
          </a:bodyPr>
          <a:lstStyle/>
          <a:p>
            <a:r>
              <a:rPr lang="en-IN" dirty="0"/>
              <a:t>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Set&lt;Services&gt; </a:t>
            </a:r>
            <a:r>
              <a:rPr lang="en-IN" dirty="0" err="1"/>
              <a:t>getBankServices</a:t>
            </a:r>
            <a:r>
              <a:rPr lang="en-IN" dirty="0"/>
              <a:t>() {</a:t>
            </a:r>
          </a:p>
          <a:p>
            <a:r>
              <a:rPr lang="en-IN" dirty="0"/>
              <a:t>		return </a:t>
            </a:r>
            <a:r>
              <a:rPr lang="en-IN" dirty="0" err="1"/>
              <a:t>bankServices</a:t>
            </a:r>
            <a:r>
              <a:rPr lang="en-IN" dirty="0"/>
              <a:t>;</a:t>
            </a:r>
          </a:p>
          <a:p>
            <a:r>
              <a:rPr lang="en-IN" dirty="0"/>
              <a:t>	}</a:t>
            </a:r>
          </a:p>
          <a:p>
            <a:r>
              <a:rPr lang="en-IN" dirty="0"/>
              <a:t>	public void </a:t>
            </a:r>
            <a:r>
              <a:rPr lang="en-IN" dirty="0" err="1"/>
              <a:t>setBankServices</a:t>
            </a:r>
            <a:r>
              <a:rPr lang="en-IN" dirty="0"/>
              <a:t>(Set&lt;Services&gt; </a:t>
            </a:r>
            <a:r>
              <a:rPr lang="en-IN" dirty="0" err="1"/>
              <a:t>bankServices</a:t>
            </a:r>
            <a:r>
              <a:rPr lang="en-IN" dirty="0"/>
              <a:t>) {</a:t>
            </a:r>
          </a:p>
          <a:p>
            <a:r>
              <a:rPr lang="en-IN" dirty="0"/>
              <a:t>		</a:t>
            </a:r>
            <a:r>
              <a:rPr lang="en-IN" dirty="0" err="1"/>
              <a:t>this.bankServices</a:t>
            </a:r>
            <a:r>
              <a:rPr lang="en-IN" dirty="0"/>
              <a:t> = </a:t>
            </a:r>
            <a:r>
              <a:rPr lang="en-IN" dirty="0" err="1"/>
              <a:t>bankServices</a:t>
            </a:r>
            <a:r>
              <a:rPr lang="en-IN" dirty="0"/>
              <a:t>;</a:t>
            </a:r>
          </a:p>
          <a:p>
            <a:r>
              <a:rPr lang="en-IN" dirty="0"/>
              <a:t>	}</a:t>
            </a:r>
          </a:p>
          <a:p>
            <a:r>
              <a:rPr lang="en-IN" dirty="0"/>
              <a:t>	@Override</a:t>
            </a:r>
          </a:p>
          <a:p>
            <a:r>
              <a:rPr lang="en-IN" dirty="0"/>
              <a:t>	public int </a:t>
            </a:r>
            <a:r>
              <a:rPr lang="en-IN" dirty="0" err="1"/>
              <a:t>hashCode</a:t>
            </a:r>
            <a:r>
              <a:rPr lang="en-IN" dirty="0"/>
              <a:t>() {</a:t>
            </a:r>
          </a:p>
          <a:p>
            <a:r>
              <a:rPr lang="en-IN" dirty="0"/>
              <a:t>		return 31;</a:t>
            </a:r>
          </a:p>
          <a:p>
            <a:r>
              <a:rPr lang="en-IN" dirty="0"/>
              <a:t>	}</a:t>
            </a:r>
          </a:p>
          <a:p>
            <a:r>
              <a:rPr lang="en-IN" dirty="0"/>
              <a:t>	</a:t>
            </a:r>
          </a:p>
        </p:txBody>
      </p:sp>
    </p:spTree>
    <p:extLst>
      <p:ext uri="{BB962C8B-B14F-4D97-AF65-F5344CB8AC3E}">
        <p14:creationId xmlns:p14="http://schemas.microsoft.com/office/powerpoint/2010/main" val="2413007062"/>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018AD5-1535-2639-E64B-4A1C429E491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74C7ECD-AE6B-A601-80AC-E5DF91630C97}"/>
              </a:ext>
            </a:extLst>
          </p:cNvPr>
          <p:cNvSpPr>
            <a:spLocks noGrp="1"/>
          </p:cNvSpPr>
          <p:nvPr>
            <p:ph type="sldNum" sz="quarter" idx="12"/>
          </p:nvPr>
        </p:nvSpPr>
        <p:spPr/>
        <p:txBody>
          <a:bodyPr/>
          <a:lstStyle/>
          <a:p>
            <a:fld id="{4A777409-9C5A-4B07-8E32-19F22F7D558C}" type="slidenum">
              <a:rPr lang="en-IN" smtClean="0"/>
              <a:t>498</a:t>
            </a:fld>
            <a:endParaRPr lang="en-IN" dirty="0"/>
          </a:p>
        </p:txBody>
      </p:sp>
      <p:sp>
        <p:nvSpPr>
          <p:cNvPr id="5" name="TextBox 4">
            <a:extLst>
              <a:ext uri="{FF2B5EF4-FFF2-40B4-BE49-F238E27FC236}">
                <a16:creationId xmlns:a16="http://schemas.microsoft.com/office/drawing/2014/main" id="{5144AEC6-E6FE-6907-AD3A-96E0D80BC4F5}"/>
              </a:ext>
            </a:extLst>
          </p:cNvPr>
          <p:cNvSpPr txBox="1"/>
          <p:nvPr/>
        </p:nvSpPr>
        <p:spPr>
          <a:xfrm>
            <a:off x="106838" y="1130772"/>
            <a:ext cx="12085162" cy="5078313"/>
          </a:xfrm>
          <a:prstGeom prst="rect">
            <a:avLst/>
          </a:prstGeom>
          <a:noFill/>
        </p:spPr>
        <p:txBody>
          <a:bodyPr wrap="square">
            <a:spAutoFit/>
          </a:bodyPr>
          <a:lstStyle/>
          <a:p>
            <a:r>
              <a:rPr lang="en-IN" dirty="0"/>
              <a:t>@Override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else if (!</a:t>
            </a:r>
            <a:r>
              <a:rPr lang="en-IN" dirty="0" err="1"/>
              <a:t>this.getCustomerId</a:t>
            </a:r>
            <a:r>
              <a:rPr lang="en-IN" dirty="0"/>
              <a:t>().equals(</a:t>
            </a:r>
            <a:r>
              <a:rPr lang="en-IN" dirty="0" err="1"/>
              <a:t>other.getCustomerId</a:t>
            </a:r>
            <a:r>
              <a:rPr lang="en-IN" dirty="0"/>
              <a:t>())) {</a:t>
            </a:r>
          </a:p>
          <a:p>
            <a:r>
              <a:rPr lang="en-IN" dirty="0"/>
              <a:t>			return false;</a:t>
            </a:r>
          </a:p>
          <a:p>
            <a:r>
              <a:rPr lang="en-IN" dirty="0"/>
              <a:t>		}</a:t>
            </a:r>
          </a:p>
          <a:p>
            <a:r>
              <a:rPr lang="en-IN" dirty="0"/>
              <a:t>		return true;</a:t>
            </a:r>
          </a:p>
          <a:p>
            <a:r>
              <a:rPr lang="en-IN" dirty="0"/>
              <a:t>	}</a:t>
            </a:r>
          </a:p>
          <a:p>
            <a:r>
              <a:rPr lang="en-IN" dirty="0"/>
              <a:t>}</a:t>
            </a:r>
          </a:p>
        </p:txBody>
      </p:sp>
    </p:spTree>
    <p:extLst>
      <p:ext uri="{BB962C8B-B14F-4D97-AF65-F5344CB8AC3E}">
        <p14:creationId xmlns:p14="http://schemas.microsoft.com/office/powerpoint/2010/main" val="1984425317"/>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BCD36-1647-3710-FD2D-8FDAA10F5EA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69A958B-343B-4AD3-4936-E49204AD0A8E}"/>
              </a:ext>
            </a:extLst>
          </p:cNvPr>
          <p:cNvSpPr>
            <a:spLocks noGrp="1"/>
          </p:cNvSpPr>
          <p:nvPr>
            <p:ph type="sldNum" sz="quarter" idx="12"/>
          </p:nvPr>
        </p:nvSpPr>
        <p:spPr/>
        <p:txBody>
          <a:bodyPr/>
          <a:lstStyle/>
          <a:p>
            <a:fld id="{4A777409-9C5A-4B07-8E32-19F22F7D558C}" type="slidenum">
              <a:rPr lang="en-IN" smtClean="0"/>
              <a:t>499</a:t>
            </a:fld>
            <a:endParaRPr lang="en-IN" dirty="0"/>
          </a:p>
        </p:txBody>
      </p:sp>
      <p:sp>
        <p:nvSpPr>
          <p:cNvPr id="5" name="TextBox 4">
            <a:extLst>
              <a:ext uri="{FF2B5EF4-FFF2-40B4-BE49-F238E27FC236}">
                <a16:creationId xmlns:a16="http://schemas.microsoft.com/office/drawing/2014/main" id="{B19AC89B-3293-2BDE-6952-0C516552E3F6}"/>
              </a:ext>
            </a:extLst>
          </p:cNvPr>
          <p:cNvSpPr txBox="1"/>
          <p:nvPr/>
        </p:nvSpPr>
        <p:spPr>
          <a:xfrm>
            <a:off x="871980" y="581807"/>
            <a:ext cx="10317636" cy="400110"/>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EC6D5B5-9E01-DB3C-BEC1-796BE06F30FE}"/>
              </a:ext>
            </a:extLst>
          </p:cNvPr>
          <p:cNvSpPr txBox="1"/>
          <p:nvPr/>
        </p:nvSpPr>
        <p:spPr>
          <a:xfrm>
            <a:off x="136688" y="981917"/>
            <a:ext cx="10619295" cy="2031325"/>
          </a:xfrm>
          <a:prstGeom prst="rect">
            <a:avLst/>
          </a:prstGeom>
          <a:noFill/>
        </p:spPr>
        <p:txBody>
          <a:bodyPr wrap="square">
            <a:spAutoFit/>
          </a:bodyPr>
          <a:lstStyle/>
          <a:p>
            <a:r>
              <a:rPr lang="en-IN" dirty="0"/>
              <a:t>package </a:t>
            </a:r>
            <a:r>
              <a:rPr lang="en-IN" dirty="0" err="1"/>
              <a:t>com.hnd.exception</a:t>
            </a:r>
            <a:r>
              <a:rPr lang="en-IN" dirty="0"/>
              <a:t>;</a:t>
            </a:r>
          </a:p>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78E7F382-D00E-BF65-2E0C-F358296051D2}"/>
              </a:ext>
            </a:extLst>
          </p:cNvPr>
          <p:cNvSpPr txBox="1"/>
          <p:nvPr/>
        </p:nvSpPr>
        <p:spPr>
          <a:xfrm>
            <a:off x="70699" y="2979550"/>
            <a:ext cx="11486561" cy="400110"/>
          </a:xfrm>
          <a:prstGeom prst="rect">
            <a:avLst/>
          </a:prstGeom>
          <a:noFill/>
        </p:spPr>
        <p:txBody>
          <a:bodyPr wrap="square">
            <a:spAutoFit/>
          </a:bodyPr>
          <a:lstStyle/>
          <a:p>
            <a:r>
              <a:rPr lang="en-US" sz="2000" b="1" dirty="0">
                <a:solidFill>
                  <a:schemeClr val="tx1">
                    <a:lumMod val="65000"/>
                    <a:lumOff val="35000"/>
                  </a:schemeClr>
                </a:solidFill>
              </a:rPr>
              <a:t>Step 9: </a:t>
            </a:r>
            <a:r>
              <a:rPr lang="en-US" sz="2000" dirty="0">
                <a:solidFill>
                  <a:schemeClr val="tx1">
                    <a:lumMod val="65000"/>
                    <a:lumOff val="35000"/>
                  </a:schemeClr>
                </a:solidFill>
              </a:rPr>
              <a:t>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F774878-6A50-39BC-5F3E-04703A282CE6}"/>
              </a:ext>
            </a:extLst>
          </p:cNvPr>
          <p:cNvSpPr txBox="1"/>
          <p:nvPr/>
        </p:nvSpPr>
        <p:spPr>
          <a:xfrm>
            <a:off x="70699" y="3429000"/>
            <a:ext cx="12126012" cy="3323987"/>
          </a:xfrm>
          <a:prstGeom prst="rect">
            <a:avLst/>
          </a:prstGeom>
          <a:noFill/>
        </p:spPr>
        <p:txBody>
          <a:bodyPr wrap="square">
            <a:spAutoFit/>
          </a:bodyPr>
          <a:lstStyle/>
          <a:p>
            <a:r>
              <a:rPr lang="en-IN" sz="1400" dirty="0"/>
              <a:t>package </a:t>
            </a:r>
            <a:r>
              <a:rPr lang="en-IN" sz="1400" dirty="0" err="1"/>
              <a:t>com.hnd.utility</a:t>
            </a:r>
            <a:r>
              <a:rPr lang="en-IN" sz="1400" dirty="0"/>
              <a:t>;</a:t>
            </a:r>
          </a:p>
          <a:p>
            <a:r>
              <a:rPr lang="en-IN" sz="1400" dirty="0"/>
              <a:t>import </a:t>
            </a:r>
            <a:r>
              <a:rPr lang="en-IN" sz="1400" dirty="0" err="1"/>
              <a:t>org.aspectj.lang.annotation.AfterThrowing</a:t>
            </a:r>
            <a:r>
              <a:rPr lang="en-IN" sz="1400" dirty="0"/>
              <a:t>;</a:t>
            </a:r>
          </a:p>
          <a:p>
            <a:r>
              <a:rPr lang="en-IN" sz="1400" dirty="0"/>
              <a:t>import </a:t>
            </a:r>
            <a:r>
              <a:rPr lang="en-IN" sz="1400" dirty="0" err="1"/>
              <a:t>org.aspectj.lang.annotation.Aspect</a:t>
            </a:r>
            <a:r>
              <a:rPr lang="en-IN" sz="1400" dirty="0"/>
              <a:t>;</a:t>
            </a:r>
          </a:p>
          <a:p>
            <a:r>
              <a:rPr lang="en-IN" sz="1400" dirty="0"/>
              <a:t>import </a:t>
            </a:r>
            <a:r>
              <a:rPr lang="en-IN" sz="1400" dirty="0" err="1"/>
              <a:t>org.springframework.stereotype.Component</a:t>
            </a:r>
            <a:r>
              <a:rPr lang="en-IN" sz="1400" dirty="0"/>
              <a:t>;</a:t>
            </a:r>
          </a:p>
          <a:p>
            <a:r>
              <a:rPr lang="en-IN" sz="1400" dirty="0"/>
              <a:t>import </a:t>
            </a:r>
            <a:r>
              <a:rPr lang="en-IN" sz="1400" dirty="0" err="1"/>
              <a:t>org.apache.commons.logging.Log</a:t>
            </a:r>
            <a:r>
              <a:rPr lang="en-IN" sz="1400" dirty="0"/>
              <a:t>;</a:t>
            </a:r>
          </a:p>
          <a:p>
            <a:r>
              <a:rPr lang="en-IN" sz="1400" dirty="0"/>
              <a:t>import </a:t>
            </a:r>
            <a:r>
              <a:rPr lang="en-IN" sz="1400" dirty="0" err="1"/>
              <a:t>org.apache.commons.logging.LogFactory</a:t>
            </a:r>
            <a:r>
              <a:rPr lang="en-IN" sz="1400" dirty="0"/>
              <a:t>;</a:t>
            </a:r>
          </a:p>
          <a:p>
            <a:r>
              <a:rPr lang="en-IN" sz="1400" dirty="0"/>
              <a:t>@Component</a:t>
            </a:r>
          </a:p>
          <a:p>
            <a:r>
              <a:rPr lang="en-IN" sz="1400" dirty="0"/>
              <a:t>@Aspect</a:t>
            </a:r>
          </a:p>
          <a:p>
            <a:r>
              <a:rPr lang="en-IN" sz="1400" dirty="0"/>
              <a:t>public class </a:t>
            </a:r>
            <a:r>
              <a:rPr lang="en-IN" sz="1400" dirty="0" err="1"/>
              <a:t>LoggingAspect</a:t>
            </a:r>
            <a:r>
              <a:rPr lang="en-IN" sz="1400" dirty="0"/>
              <a:t> {</a:t>
            </a:r>
          </a:p>
          <a:p>
            <a:r>
              <a:rPr lang="en-IN" sz="1400" dirty="0"/>
              <a:t>	public static final Log LOGGER = </a:t>
            </a:r>
            <a:r>
              <a:rPr lang="en-IN" sz="1400" dirty="0" err="1"/>
              <a:t>LogFactory.getLog</a:t>
            </a:r>
            <a:r>
              <a:rPr lang="en-IN" sz="1400" dirty="0"/>
              <a:t>(</a:t>
            </a:r>
            <a:r>
              <a:rPr lang="en-IN" sz="1400" dirty="0" err="1"/>
              <a:t>LoggingAspect.class</a:t>
            </a:r>
            <a:r>
              <a:rPr lang="en-IN" sz="1400" dirty="0"/>
              <a:t>);</a:t>
            </a:r>
          </a:p>
          <a:p>
            <a:r>
              <a:rPr lang="en-IN" sz="1400" dirty="0"/>
              <a:t>	@AfterThrowing(pointcut = "execution(* </a:t>
            </a:r>
            <a:r>
              <a:rPr lang="en-IN" sz="1400" dirty="0" err="1"/>
              <a:t>com.hnd.service</a:t>
            </a:r>
            <a:r>
              <a:rPr lang="en-IN" sz="1400" dirty="0"/>
              <a:t>.*</a:t>
            </a:r>
            <a:r>
              <a:rPr lang="en-IN" sz="1400" dirty="0" err="1"/>
              <a:t>Impl</a:t>
            </a:r>
            <a:r>
              <a:rPr lang="en-IN" sz="1400" dirty="0"/>
              <a:t>.*(..))", throwing = "exception")</a:t>
            </a:r>
          </a:p>
          <a:p>
            <a:r>
              <a:rPr lang="en-IN" sz="1400" dirty="0"/>
              <a:t>	public void </a:t>
            </a:r>
            <a:r>
              <a:rPr lang="en-IN" sz="1400" dirty="0" err="1"/>
              <a:t>logServiceException</a:t>
            </a:r>
            <a:r>
              <a:rPr lang="en-IN" sz="1400" dirty="0"/>
              <a:t>(Exception exception) {</a:t>
            </a:r>
          </a:p>
          <a:p>
            <a:r>
              <a:rPr lang="en-IN" sz="1400" dirty="0"/>
              <a:t>		</a:t>
            </a:r>
            <a:r>
              <a:rPr lang="en-IN" sz="1400" dirty="0" err="1"/>
              <a:t>LOGGER.error</a:t>
            </a:r>
            <a:r>
              <a:rPr lang="en-IN" sz="1400" dirty="0"/>
              <a:t>(</a:t>
            </a:r>
            <a:r>
              <a:rPr lang="en-IN" sz="1400" dirty="0" err="1"/>
              <a:t>exception.getMessage</a:t>
            </a:r>
            <a:r>
              <a:rPr lang="en-IN" sz="1400" dirty="0"/>
              <a:t>(), exception);</a:t>
            </a:r>
          </a:p>
          <a:p>
            <a:r>
              <a:rPr lang="en-IN" sz="1400" dirty="0"/>
              <a:t>	}</a:t>
            </a:r>
          </a:p>
          <a:p>
            <a:r>
              <a:rPr lang="en-IN" sz="1400" dirty="0"/>
              <a:t>}</a:t>
            </a:r>
          </a:p>
        </p:txBody>
      </p:sp>
    </p:spTree>
    <p:extLst>
      <p:ext uri="{BB962C8B-B14F-4D97-AF65-F5344CB8AC3E}">
        <p14:creationId xmlns:p14="http://schemas.microsoft.com/office/powerpoint/2010/main" val="815820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9A417A-B9B5-86B6-8B77-17222EC16E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EAA0800-4E28-EED2-A2F1-306268268DB2}"/>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FC8A9D21-9FE7-B141-FF84-B5464E1867BC}"/>
              </a:ext>
            </a:extLst>
          </p:cNvPr>
          <p:cNvSpPr txBox="1"/>
          <p:nvPr/>
        </p:nvSpPr>
        <p:spPr>
          <a:xfrm>
            <a:off x="913614" y="562953"/>
            <a:ext cx="10364771" cy="707886"/>
          </a:xfrm>
          <a:prstGeom prst="rect">
            <a:avLst/>
          </a:prstGeom>
          <a:noFill/>
        </p:spPr>
        <p:txBody>
          <a:bodyPr wrap="square">
            <a:spAutoFit/>
          </a:bodyPr>
          <a:lstStyle/>
          <a:p>
            <a:r>
              <a:rPr lang="en-US" sz="2000" dirty="0">
                <a:solidFill>
                  <a:schemeClr val="tx1">
                    <a:lumMod val="65000"/>
                    <a:lumOff val="35000"/>
                  </a:schemeClr>
                </a:solidFill>
              </a:rPr>
              <a:t>For better understanding, we have considered only Repository implementation to explain the concepts.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6124580-3328-B956-05C6-2596C364F7F7}"/>
              </a:ext>
            </a:extLst>
          </p:cNvPr>
          <p:cNvSpPr txBox="1"/>
          <p:nvPr/>
        </p:nvSpPr>
        <p:spPr>
          <a:xfrm>
            <a:off x="315798" y="1278289"/>
            <a:ext cx="11712804" cy="5016758"/>
          </a:xfrm>
          <a:prstGeom prst="rect">
            <a:avLst/>
          </a:prstGeom>
          <a:noFill/>
        </p:spPr>
        <p:txBody>
          <a:bodyPr wrap="square">
            <a:spAutoFit/>
          </a:bodyPr>
          <a:lstStyle/>
          <a:p>
            <a:r>
              <a:rPr lang="en-US" sz="2000" dirty="0">
                <a:solidFill>
                  <a:schemeClr val="tx1">
                    <a:lumMod val="65000"/>
                    <a:lumOff val="35000"/>
                  </a:schemeClr>
                </a:solidFill>
                <a:effectLst/>
              </a:rPr>
              <a:t>Spring is a popular framework for enterprise application development. For implementing persistence layer, it provides many approaches. The developer can choose appropriate Spring modules such as Spring JDBC or Spring ORM to integrate with JPA, Hibernate etc. for implementing the data access layer of an enterprise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further simplifies development of persistence layer using Spring Data, which is an umbrella project supporting both relational and non-relational databases effectively. It provides a consistent persistent layer code with minimal coding from the developer thereby eliminating a lot of developer effort.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course, you will learn how to develop persistence layer of an application using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 ORM</a:t>
            </a:r>
          </a:p>
          <a:p>
            <a:pPr>
              <a:buFont typeface="Arial" panose="020B0604020202020204" pitchFamily="34" charset="0"/>
              <a:buChar char="•"/>
            </a:pPr>
            <a:r>
              <a:rPr lang="en-US" sz="2000" dirty="0">
                <a:solidFill>
                  <a:schemeClr val="tx1">
                    <a:lumMod val="65000"/>
                    <a:lumOff val="35000"/>
                  </a:schemeClr>
                </a:solidFill>
                <a:effectLst/>
              </a:rPr>
              <a:t>Spring Data</a:t>
            </a:r>
          </a:p>
          <a:p>
            <a:pPr>
              <a:buFont typeface="Arial" panose="020B0604020202020204" pitchFamily="34" charset="0"/>
              <a:buChar char="•"/>
            </a:pPr>
            <a:r>
              <a:rPr lang="en-US" sz="2000" dirty="0">
                <a:solidFill>
                  <a:schemeClr val="tx1">
                    <a:lumMod val="65000"/>
                    <a:lumOff val="35000"/>
                  </a:schemeClr>
                </a:solidFill>
                <a:effectLst/>
              </a:rPr>
              <a:t>Spring JDBC (refer to appendix)</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start learning Spring ORM.</a:t>
            </a:r>
          </a:p>
        </p:txBody>
      </p:sp>
    </p:spTree>
    <p:extLst>
      <p:ext uri="{BB962C8B-B14F-4D97-AF65-F5344CB8AC3E}">
        <p14:creationId xmlns:p14="http://schemas.microsoft.com/office/powerpoint/2010/main" val="2834160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12B108-ABA9-71CA-65E2-3DE8E9B436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E7DB7D-BAD7-48A6-DD3F-FFB7E639EFB4}"/>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72F1F0AC-A2E8-088B-A727-74D80037703F}"/>
              </a:ext>
            </a:extLst>
          </p:cNvPr>
          <p:cNvSpPr txBox="1"/>
          <p:nvPr/>
        </p:nvSpPr>
        <p:spPr>
          <a:xfrm>
            <a:off x="501191" y="822590"/>
            <a:ext cx="11189617" cy="3139321"/>
          </a:xfrm>
          <a:prstGeom prst="rect">
            <a:avLst/>
          </a:prstGeom>
          <a:noFill/>
        </p:spPr>
        <p:txBody>
          <a:bodyPr wrap="square">
            <a:spAutoFit/>
          </a:bodyPr>
          <a:lstStyle/>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a:t>
            </a:r>
          </a:p>
          <a:p>
            <a:r>
              <a:rPr lang="en-IN" dirty="0"/>
              <a:t>		Customer customer=new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customer.setCustomerType</a:t>
            </a:r>
            <a:r>
              <a:rPr lang="en-IN" dirty="0"/>
              <a:t>(</a:t>
            </a:r>
            <a:r>
              <a:rPr lang="en-IN" dirty="0" err="1"/>
              <a:t>customerDTO.getCustomerType</a:t>
            </a:r>
            <a:r>
              <a:rPr lang="en-IN" dirty="0"/>
              <a:t>());</a:t>
            </a:r>
          </a:p>
          <a:p>
            <a:r>
              <a:rPr lang="en-IN" dirty="0"/>
              <a:t>		</a:t>
            </a:r>
            <a:r>
              <a:rPr lang="en-IN" dirty="0" err="1"/>
              <a:t>entityManager.persist</a:t>
            </a:r>
            <a:r>
              <a:rPr lang="en-IN" dirty="0"/>
              <a:t>(customer);</a:t>
            </a:r>
          </a:p>
          <a:p>
            <a:r>
              <a:rPr lang="en-IN" dirty="0"/>
              <a:t>	}</a:t>
            </a:r>
          </a:p>
          <a:p>
            <a:r>
              <a:rPr lang="en-IN" dirty="0"/>
              <a:t>}</a:t>
            </a:r>
          </a:p>
        </p:txBody>
      </p:sp>
      <p:sp>
        <p:nvSpPr>
          <p:cNvPr id="7" name="TextBox 6">
            <a:extLst>
              <a:ext uri="{FF2B5EF4-FFF2-40B4-BE49-F238E27FC236}">
                <a16:creationId xmlns:a16="http://schemas.microsoft.com/office/drawing/2014/main" id="{392A5C62-5BCF-514F-B51B-DD97EB133E48}"/>
              </a:ext>
            </a:extLst>
          </p:cNvPr>
          <p:cNvSpPr txBox="1"/>
          <p:nvPr/>
        </p:nvSpPr>
        <p:spPr>
          <a:xfrm>
            <a:off x="173609" y="3961911"/>
            <a:ext cx="11844779" cy="3170099"/>
          </a:xfrm>
          <a:prstGeom prst="rect">
            <a:avLst/>
          </a:prstGeom>
          <a:noFill/>
        </p:spPr>
        <p:txBody>
          <a:bodyPr wrap="square">
            <a:spAutoFit/>
          </a:bodyPr>
          <a:lstStyle/>
          <a:p>
            <a:r>
              <a:rPr lang="en-US" sz="2000" dirty="0">
                <a:solidFill>
                  <a:schemeClr val="tx1">
                    <a:lumMod val="65000"/>
                    <a:lumOff val="35000"/>
                  </a:schemeClr>
                </a:solidFill>
                <a:effectLst/>
              </a:rPr>
              <a:t>In the above code, note the following points: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newly created Customer object will be in NEW/TRANSIENT state.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persist() method is invoked to associate a Customer object with persistence context and it changes its state from NEW to MANAGED.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values present in entity object will be inserted in database when the transaction is committed. If the table already has customer details with the same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then </a:t>
            </a:r>
            <a:r>
              <a:rPr lang="en-US" sz="2000" dirty="0" err="1">
                <a:solidFill>
                  <a:schemeClr val="tx1">
                    <a:lumMod val="65000"/>
                    <a:lumOff val="35000"/>
                  </a:schemeClr>
                </a:solidFill>
                <a:effectLst/>
              </a:rPr>
              <a:t>EntityExistsException</a:t>
            </a:r>
            <a:r>
              <a:rPr lang="en-US" sz="2000" dirty="0">
                <a:solidFill>
                  <a:schemeClr val="tx1">
                    <a:lumMod val="65000"/>
                    <a:lumOff val="35000"/>
                  </a:schemeClr>
                </a:solidFill>
                <a:effectLst/>
              </a:rPr>
              <a:t> will be thrown.</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414221505"/>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82C751-F8FB-D70A-B3AC-501F01CFB01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EFF249-C387-F8F7-E092-39999057033F}"/>
              </a:ext>
            </a:extLst>
          </p:cNvPr>
          <p:cNvSpPr>
            <a:spLocks noGrp="1"/>
          </p:cNvSpPr>
          <p:nvPr>
            <p:ph type="sldNum" sz="quarter" idx="12"/>
          </p:nvPr>
        </p:nvSpPr>
        <p:spPr/>
        <p:txBody>
          <a:bodyPr/>
          <a:lstStyle/>
          <a:p>
            <a:fld id="{4A777409-9C5A-4B07-8E32-19F22F7D558C}" type="slidenum">
              <a:rPr lang="en-IN" smtClean="0"/>
              <a:t>500</a:t>
            </a:fld>
            <a:endParaRPr lang="en-IN" dirty="0"/>
          </a:p>
        </p:txBody>
      </p:sp>
      <p:sp>
        <p:nvSpPr>
          <p:cNvPr id="5" name="TextBox 4">
            <a:extLst>
              <a:ext uri="{FF2B5EF4-FFF2-40B4-BE49-F238E27FC236}">
                <a16:creationId xmlns:a16="http://schemas.microsoft.com/office/drawing/2014/main" id="{362690BC-66D7-1933-9A29-1C68985C2F87}"/>
              </a:ext>
            </a:extLst>
          </p:cNvPr>
          <p:cNvSpPr txBox="1"/>
          <p:nvPr/>
        </p:nvSpPr>
        <p:spPr>
          <a:xfrm>
            <a:off x="989028" y="638368"/>
            <a:ext cx="10172307" cy="400110"/>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EB47603-A600-E16A-765F-1DBB5E5DCD22}"/>
              </a:ext>
            </a:extLst>
          </p:cNvPr>
          <p:cNvSpPr txBox="1"/>
          <p:nvPr/>
        </p:nvSpPr>
        <p:spPr>
          <a:xfrm>
            <a:off x="306370" y="1168453"/>
            <a:ext cx="11047429"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org.springframework.data.repository.CrudRepository</a:t>
            </a:r>
            <a:r>
              <a:rPr lang="en-IN" dirty="0"/>
              <a:t>;</a:t>
            </a:r>
          </a:p>
          <a:p>
            <a:r>
              <a:rPr lang="en-IN" dirty="0"/>
              <a:t>import </a:t>
            </a:r>
            <a:r>
              <a:rPr lang="en-IN" dirty="0" err="1"/>
              <a:t>com.hnd.entity.Customer</a:t>
            </a:r>
            <a:r>
              <a:rPr lang="en-IN" dirty="0"/>
              <a:t>;</a:t>
            </a:r>
          </a:p>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a:t>
            </a:r>
          </a:p>
        </p:txBody>
      </p:sp>
      <p:sp>
        <p:nvSpPr>
          <p:cNvPr id="9" name="TextBox 8">
            <a:extLst>
              <a:ext uri="{FF2B5EF4-FFF2-40B4-BE49-F238E27FC236}">
                <a16:creationId xmlns:a16="http://schemas.microsoft.com/office/drawing/2014/main" id="{872C8A34-FFCD-5480-C608-493532A94502}"/>
              </a:ext>
            </a:extLst>
          </p:cNvPr>
          <p:cNvSpPr txBox="1"/>
          <p:nvPr/>
        </p:nvSpPr>
        <p:spPr>
          <a:xfrm>
            <a:off x="212102" y="2782669"/>
            <a:ext cx="11844779" cy="400110"/>
          </a:xfrm>
          <a:prstGeom prst="rect">
            <a:avLst/>
          </a:prstGeom>
          <a:noFill/>
        </p:spPr>
        <p:txBody>
          <a:bodyPr wrap="square">
            <a:spAutoFit/>
          </a:bodyPr>
          <a:lstStyle/>
          <a:p>
            <a:r>
              <a:rPr lang="en-US" sz="2000" b="1" dirty="0">
                <a:solidFill>
                  <a:schemeClr val="tx1">
                    <a:lumMod val="65000"/>
                    <a:lumOff val="35000"/>
                  </a:schemeClr>
                </a:solidFill>
              </a:rPr>
              <a:t>Step 11: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ServicesRepository</a:t>
            </a:r>
            <a:r>
              <a:rPr lang="en-US" sz="2000" dirty="0">
                <a:solidFill>
                  <a:schemeClr val="tx1">
                    <a:lumMod val="65000"/>
                    <a:lumOff val="35000"/>
                  </a:schemeClr>
                </a:solidFill>
              </a:rPr>
              <a:t>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087FDC27-3EB6-EF29-B135-052E186577B8}"/>
              </a:ext>
            </a:extLst>
          </p:cNvPr>
          <p:cNvSpPr txBox="1"/>
          <p:nvPr/>
        </p:nvSpPr>
        <p:spPr>
          <a:xfrm>
            <a:off x="212102" y="3292236"/>
            <a:ext cx="11533696"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org.springframework.data.repository.CrudRepository</a:t>
            </a:r>
            <a:r>
              <a:rPr lang="en-IN" dirty="0"/>
              <a:t>;</a:t>
            </a:r>
          </a:p>
          <a:p>
            <a:r>
              <a:rPr lang="en-IN" dirty="0"/>
              <a:t>import </a:t>
            </a:r>
            <a:r>
              <a:rPr lang="en-IN" dirty="0" err="1"/>
              <a:t>com.hnd.entity.Services</a:t>
            </a:r>
            <a:r>
              <a:rPr lang="en-IN" dirty="0"/>
              <a:t>;</a:t>
            </a:r>
          </a:p>
          <a:p>
            <a:r>
              <a:rPr lang="en-IN" dirty="0"/>
              <a:t>public interface </a:t>
            </a:r>
            <a:r>
              <a:rPr lang="en-IN" dirty="0" err="1"/>
              <a:t>ServicesRepository</a:t>
            </a:r>
            <a:r>
              <a:rPr lang="en-IN" dirty="0"/>
              <a:t> extends </a:t>
            </a:r>
            <a:r>
              <a:rPr lang="en-IN" dirty="0" err="1"/>
              <a:t>CrudRepository</a:t>
            </a:r>
            <a:r>
              <a:rPr lang="en-IN" dirty="0"/>
              <a:t>&lt;Services, Integer&gt; {</a:t>
            </a:r>
          </a:p>
          <a:p>
            <a:r>
              <a:rPr lang="en-IN" dirty="0"/>
              <a:t>}</a:t>
            </a:r>
          </a:p>
        </p:txBody>
      </p:sp>
      <p:sp>
        <p:nvSpPr>
          <p:cNvPr id="13" name="TextBox 12">
            <a:extLst>
              <a:ext uri="{FF2B5EF4-FFF2-40B4-BE49-F238E27FC236}">
                <a16:creationId xmlns:a16="http://schemas.microsoft.com/office/drawing/2014/main" id="{0D0DC74C-A93B-F737-A038-450F6FA29F36}"/>
              </a:ext>
            </a:extLst>
          </p:cNvPr>
          <p:cNvSpPr txBox="1"/>
          <p:nvPr/>
        </p:nvSpPr>
        <p:spPr>
          <a:xfrm>
            <a:off x="306370" y="4879021"/>
            <a:ext cx="11439428" cy="400110"/>
          </a:xfrm>
          <a:prstGeom prst="rect">
            <a:avLst/>
          </a:prstGeom>
          <a:noFill/>
        </p:spPr>
        <p:txBody>
          <a:bodyPr wrap="square">
            <a:spAutoFit/>
          </a:bodyPr>
          <a:lstStyle/>
          <a:p>
            <a:r>
              <a:rPr lang="en-US" sz="2000" b="1" dirty="0">
                <a:solidFill>
                  <a:schemeClr val="tx1">
                    <a:lumMod val="65000"/>
                    <a:lumOff val="35000"/>
                  </a:schemeClr>
                </a:solidFill>
              </a:rPr>
              <a:t>Step 12: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property:</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E2A61607-ED6A-7066-DB3D-2DE8E583CBDD}"/>
              </a:ext>
            </a:extLst>
          </p:cNvPr>
          <p:cNvSpPr txBox="1"/>
          <p:nvPr/>
        </p:nvSpPr>
        <p:spPr>
          <a:xfrm>
            <a:off x="441489" y="5519731"/>
            <a:ext cx="11750511" cy="369332"/>
          </a:xfrm>
          <a:prstGeom prst="rect">
            <a:avLst/>
          </a:prstGeom>
          <a:noFill/>
        </p:spPr>
        <p:txBody>
          <a:bodyPr wrap="square">
            <a:spAutoFit/>
          </a:bodyPr>
          <a:lstStyle/>
          <a:p>
            <a:r>
              <a:rPr lang="en-IN" dirty="0" err="1"/>
              <a:t>UserInterface.NEW_CUSTOMER_SUCCESS</a:t>
            </a:r>
            <a:r>
              <a:rPr lang="en-IN" dirty="0"/>
              <a:t>=New customer details successfully added with customer id:</a:t>
            </a:r>
          </a:p>
        </p:txBody>
      </p:sp>
    </p:spTree>
    <p:extLst>
      <p:ext uri="{BB962C8B-B14F-4D97-AF65-F5344CB8AC3E}">
        <p14:creationId xmlns:p14="http://schemas.microsoft.com/office/powerpoint/2010/main" val="3507043578"/>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DD1AF4-DC69-C23E-387B-1CE59AB7B8E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E20BA5D-6ABC-2EDF-FB66-A5DDB9FDD1CB}"/>
              </a:ext>
            </a:extLst>
          </p:cNvPr>
          <p:cNvSpPr>
            <a:spLocks noGrp="1"/>
          </p:cNvSpPr>
          <p:nvPr>
            <p:ph type="sldNum" sz="quarter" idx="12"/>
          </p:nvPr>
        </p:nvSpPr>
        <p:spPr/>
        <p:txBody>
          <a:bodyPr/>
          <a:lstStyle/>
          <a:p>
            <a:fld id="{4A777409-9C5A-4B07-8E32-19F22F7D558C}" type="slidenum">
              <a:rPr lang="en-IN" smtClean="0"/>
              <a:t>501</a:t>
            </a:fld>
            <a:endParaRPr lang="en-IN" dirty="0"/>
          </a:p>
        </p:txBody>
      </p:sp>
      <p:sp>
        <p:nvSpPr>
          <p:cNvPr id="5" name="TextBox 4">
            <a:extLst>
              <a:ext uri="{FF2B5EF4-FFF2-40B4-BE49-F238E27FC236}">
                <a16:creationId xmlns:a16="http://schemas.microsoft.com/office/drawing/2014/main" id="{BBA800B2-B4F9-7BA1-77C9-7D846C6A778B}"/>
              </a:ext>
            </a:extLst>
          </p:cNvPr>
          <p:cNvSpPr txBox="1"/>
          <p:nvPr/>
        </p:nvSpPr>
        <p:spPr>
          <a:xfrm>
            <a:off x="791065" y="584710"/>
            <a:ext cx="10879317" cy="707886"/>
          </a:xfrm>
          <a:prstGeom prst="rect">
            <a:avLst/>
          </a:prstGeom>
          <a:noFill/>
        </p:spPr>
        <p:txBody>
          <a:bodyPr wrap="square">
            <a:spAutoFit/>
          </a:bodyPr>
          <a:lstStyle/>
          <a:p>
            <a:r>
              <a:rPr lang="en-US" sz="2000" b="1" dirty="0">
                <a:solidFill>
                  <a:schemeClr val="tx1">
                    <a:lumMod val="65000"/>
                    <a:lumOff val="35000"/>
                  </a:schemeClr>
                </a:solidFill>
              </a:rPr>
              <a:t>Step 13:</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BankService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with </a:t>
            </a:r>
            <a:r>
              <a:rPr lang="en-US" sz="2000" dirty="0" err="1">
                <a:solidFill>
                  <a:schemeClr val="tx1">
                    <a:lumMod val="65000"/>
                    <a:lumOff val="35000"/>
                  </a:schemeClr>
                </a:solidFill>
              </a:rPr>
              <a:t>addCustomerAndService</a:t>
            </a:r>
            <a:r>
              <a:rPr lang="en-US" sz="2000" dirty="0">
                <a:solidFill>
                  <a:schemeClr val="tx1">
                    <a:lumMod val="65000"/>
                    <a:lumOff val="35000"/>
                  </a:schemeClr>
                </a:solidFill>
              </a:rPr>
              <a:t>() method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76436F2-91E5-CD04-60EB-D9D2AF7AF43A}"/>
              </a:ext>
            </a:extLst>
          </p:cNvPr>
          <p:cNvSpPr txBox="1"/>
          <p:nvPr/>
        </p:nvSpPr>
        <p:spPr>
          <a:xfrm>
            <a:off x="131580" y="1516149"/>
            <a:ext cx="11963009" cy="2031325"/>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java.util.List</a:t>
            </a:r>
            <a:r>
              <a:rPr lang="en-IN" dirty="0"/>
              <a:t>;</a:t>
            </a:r>
          </a:p>
          <a:p>
            <a:r>
              <a:rPr lang="en-IN" dirty="0"/>
              <a:t>import </a:t>
            </a:r>
            <a:r>
              <a:rPr lang="en-IN" dirty="0" err="1"/>
              <a:t>com.hnd.dto.CustomerDTO</a:t>
            </a:r>
            <a:r>
              <a:rPr lang="en-IN" dirty="0"/>
              <a:t>;</a:t>
            </a:r>
          </a:p>
          <a:p>
            <a:r>
              <a:rPr lang="en-IN" dirty="0"/>
              <a:t>import </a:t>
            </a:r>
            <a:r>
              <a:rPr lang="en-IN" dirty="0" err="1"/>
              <a:t>com.hnd.exception.hndBankException</a:t>
            </a:r>
            <a:r>
              <a:rPr lang="en-IN" dirty="0"/>
              <a:t>;</a:t>
            </a:r>
          </a:p>
          <a:p>
            <a:r>
              <a:rPr lang="en-IN" dirty="0"/>
              <a:t>public interface </a:t>
            </a:r>
            <a:r>
              <a:rPr lang="en-IN" dirty="0" err="1"/>
              <a:t>BankService</a:t>
            </a:r>
            <a:r>
              <a:rPr lang="en-IN" dirty="0"/>
              <a:t> {</a:t>
            </a:r>
          </a:p>
          <a:p>
            <a:r>
              <a:rPr lang="en-IN" dirty="0"/>
              <a:t>	public Integer </a:t>
            </a:r>
            <a:r>
              <a:rPr lang="en-IN" dirty="0" err="1"/>
              <a:t>addCustomerAndService</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a:t>
            </a:r>
          </a:p>
        </p:txBody>
      </p:sp>
      <p:sp>
        <p:nvSpPr>
          <p:cNvPr id="11" name="TextBox 10">
            <a:extLst>
              <a:ext uri="{FF2B5EF4-FFF2-40B4-BE49-F238E27FC236}">
                <a16:creationId xmlns:a16="http://schemas.microsoft.com/office/drawing/2014/main" id="{AFCC30BE-65D1-B218-2A2E-7FF3BB30850B}"/>
              </a:ext>
            </a:extLst>
          </p:cNvPr>
          <p:cNvSpPr txBox="1"/>
          <p:nvPr/>
        </p:nvSpPr>
        <p:spPr>
          <a:xfrm>
            <a:off x="131580" y="3771027"/>
            <a:ext cx="11963008" cy="707886"/>
          </a:xfrm>
          <a:prstGeom prst="rect">
            <a:avLst/>
          </a:prstGeom>
          <a:noFill/>
        </p:spPr>
        <p:txBody>
          <a:bodyPr wrap="square">
            <a:spAutoFit/>
          </a:bodyPr>
          <a:lstStyle/>
          <a:p>
            <a:r>
              <a:rPr lang="en-US" sz="2000" b="1" dirty="0">
                <a:solidFill>
                  <a:schemeClr val="tx1">
                    <a:lumMod val="65000"/>
                    <a:lumOff val="35000"/>
                  </a:schemeClr>
                </a:solidFill>
              </a:rPr>
              <a:t>Step 14: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BankServiceImpl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with </a:t>
            </a:r>
            <a:r>
              <a:rPr lang="en-US" sz="2000" dirty="0" err="1">
                <a:solidFill>
                  <a:schemeClr val="tx1">
                    <a:lumMod val="65000"/>
                    <a:lumOff val="35000"/>
                  </a:schemeClr>
                </a:solidFill>
              </a:rPr>
              <a:t>addCustomerAndService</a:t>
            </a:r>
            <a:r>
              <a:rPr lang="en-US" sz="2000" dirty="0">
                <a:solidFill>
                  <a:schemeClr val="tx1">
                    <a:lumMod val="65000"/>
                    <a:lumOff val="35000"/>
                  </a:schemeClr>
                </a:solidFill>
              </a:rPr>
              <a:t>() method to add customer and it's service details to the table as shown below:</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87BDDEAF-9FB6-C9F3-BD6C-C2B08F5F8527}"/>
              </a:ext>
            </a:extLst>
          </p:cNvPr>
          <p:cNvSpPr txBox="1"/>
          <p:nvPr/>
        </p:nvSpPr>
        <p:spPr>
          <a:xfrm>
            <a:off x="97412" y="4353111"/>
            <a:ext cx="9051302" cy="2308324"/>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java.util.LinkedHashSet</a:t>
            </a:r>
            <a:r>
              <a:rPr lang="en-IN" dirty="0"/>
              <a:t>;</a:t>
            </a:r>
          </a:p>
          <a:p>
            <a:r>
              <a:rPr lang="en-IN" dirty="0"/>
              <a:t>import </a:t>
            </a:r>
            <a:r>
              <a:rPr lang="en-IN" dirty="0" err="1"/>
              <a:t>java.util.List</a:t>
            </a:r>
            <a:r>
              <a:rPr lang="en-IN" dirty="0"/>
              <a:t>;</a:t>
            </a:r>
          </a:p>
          <a:p>
            <a:r>
              <a:rPr lang="en-IN" dirty="0"/>
              <a:t>import </a:t>
            </a:r>
            <a:r>
              <a:rPr lang="en-IN" dirty="0" err="1"/>
              <a:t>java.util.Optional</a:t>
            </a:r>
            <a:r>
              <a:rPr lang="en-IN" dirty="0"/>
              <a:t>;</a:t>
            </a:r>
          </a:p>
          <a:p>
            <a:r>
              <a:rPr lang="en-IN" dirty="0"/>
              <a:t>import </a:t>
            </a:r>
            <a:r>
              <a:rPr lang="en-IN" dirty="0" err="1"/>
              <a:t>java.util.Set</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p:txBody>
      </p:sp>
    </p:spTree>
    <p:extLst>
      <p:ext uri="{BB962C8B-B14F-4D97-AF65-F5344CB8AC3E}">
        <p14:creationId xmlns:p14="http://schemas.microsoft.com/office/powerpoint/2010/main" val="1334376982"/>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08EFE5-0308-1F26-9E92-64CEE867F2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F0DB4C-61BC-1126-5B20-4CB59263416D}"/>
              </a:ext>
            </a:extLst>
          </p:cNvPr>
          <p:cNvSpPr>
            <a:spLocks noGrp="1"/>
          </p:cNvSpPr>
          <p:nvPr>
            <p:ph type="sldNum" sz="quarter" idx="12"/>
          </p:nvPr>
        </p:nvSpPr>
        <p:spPr/>
        <p:txBody>
          <a:bodyPr/>
          <a:lstStyle/>
          <a:p>
            <a:fld id="{4A777409-9C5A-4B07-8E32-19F22F7D558C}" type="slidenum">
              <a:rPr lang="en-IN" smtClean="0"/>
              <a:t>502</a:t>
            </a:fld>
            <a:endParaRPr lang="en-IN" dirty="0"/>
          </a:p>
        </p:txBody>
      </p:sp>
      <p:sp>
        <p:nvSpPr>
          <p:cNvPr id="5" name="TextBox 4">
            <a:extLst>
              <a:ext uri="{FF2B5EF4-FFF2-40B4-BE49-F238E27FC236}">
                <a16:creationId xmlns:a16="http://schemas.microsoft.com/office/drawing/2014/main" id="{494AFA37-62FC-61F2-01DD-1173FBFC91B6}"/>
              </a:ext>
            </a:extLst>
          </p:cNvPr>
          <p:cNvSpPr txBox="1"/>
          <p:nvPr/>
        </p:nvSpPr>
        <p:spPr>
          <a:xfrm>
            <a:off x="838200" y="493206"/>
            <a:ext cx="12041171" cy="6186309"/>
          </a:xfrm>
          <a:prstGeom prst="rect">
            <a:avLst/>
          </a:prstGeom>
          <a:noFill/>
        </p:spPr>
        <p:txBody>
          <a:bodyPr wrap="square">
            <a:spAutoFit/>
          </a:bodyPr>
          <a:lstStyle/>
          <a:p>
            <a:r>
              <a:rPr lang="en-IN" dirty="0"/>
              <a:t>import </a:t>
            </a:r>
            <a:r>
              <a:rPr lang="en-IN" dirty="0" err="1"/>
              <a:t>com.hnd.dto.CustomerDTO</a:t>
            </a:r>
            <a:r>
              <a:rPr lang="en-IN" dirty="0"/>
              <a:t>;</a:t>
            </a:r>
          </a:p>
          <a:p>
            <a:r>
              <a:rPr lang="en-IN" dirty="0"/>
              <a:t>import </a:t>
            </a:r>
            <a:r>
              <a:rPr lang="en-IN" dirty="0" err="1"/>
              <a:t>com.hnd.dto.ServicesDTO</a:t>
            </a:r>
            <a:r>
              <a:rPr lang="en-IN" dirty="0"/>
              <a:t>;</a:t>
            </a:r>
          </a:p>
          <a:p>
            <a:r>
              <a:rPr lang="en-IN" dirty="0"/>
              <a:t>import </a:t>
            </a:r>
            <a:r>
              <a:rPr lang="en-IN" dirty="0" err="1"/>
              <a:t>com.hnd.entity.Customer</a:t>
            </a:r>
            <a:r>
              <a:rPr lang="en-IN" dirty="0"/>
              <a:t>;</a:t>
            </a:r>
          </a:p>
          <a:p>
            <a:r>
              <a:rPr lang="en-IN" dirty="0"/>
              <a:t>import </a:t>
            </a:r>
            <a:r>
              <a:rPr lang="en-IN" dirty="0" err="1"/>
              <a:t>com.hnd.entity.Services</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import </a:t>
            </a:r>
            <a:r>
              <a:rPr lang="en-IN" dirty="0" err="1"/>
              <a:t>com.hnd.repository.ServicesRepository</a:t>
            </a:r>
            <a:r>
              <a:rPr lang="en-IN" dirty="0"/>
              <a:t>;</a:t>
            </a:r>
          </a:p>
          <a:p>
            <a:r>
              <a:rPr lang="en-IN" dirty="0"/>
              <a:t>@Service(value = "</a:t>
            </a:r>
            <a:r>
              <a:rPr lang="en-IN" dirty="0" err="1"/>
              <a:t>bankService</a:t>
            </a:r>
            <a:r>
              <a:rPr lang="en-IN" dirty="0"/>
              <a:t>")</a:t>
            </a:r>
          </a:p>
          <a:p>
            <a:r>
              <a:rPr lang="en-IN" dirty="0"/>
              <a:t>@Transactional</a:t>
            </a:r>
          </a:p>
          <a:p>
            <a:r>
              <a:rPr lang="en-IN" dirty="0"/>
              <a:t>public class </a:t>
            </a:r>
            <a:r>
              <a:rPr lang="en-IN" dirty="0" err="1"/>
              <a:t>BankServiceImpl</a:t>
            </a:r>
            <a:r>
              <a:rPr lang="en-IN" dirty="0"/>
              <a:t> implements </a:t>
            </a:r>
            <a:r>
              <a:rPr lang="en-IN" dirty="0" err="1"/>
              <a:t>BankService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@Autowired</a:t>
            </a:r>
          </a:p>
          <a:p>
            <a:r>
              <a:rPr lang="en-IN" dirty="0"/>
              <a:t>	private </a:t>
            </a:r>
            <a:r>
              <a:rPr lang="en-IN" dirty="0" err="1"/>
              <a:t>ServicesRepository</a:t>
            </a:r>
            <a:r>
              <a:rPr lang="en-IN" dirty="0"/>
              <a:t> </a:t>
            </a:r>
            <a:r>
              <a:rPr lang="en-IN" dirty="0" err="1"/>
              <a:t>servicesRepository</a:t>
            </a:r>
            <a:r>
              <a:rPr lang="en-IN" dirty="0"/>
              <a:t>;</a:t>
            </a:r>
          </a:p>
          <a:p>
            <a:r>
              <a:rPr lang="en-IN" dirty="0"/>
              <a:t>	@Override</a:t>
            </a:r>
          </a:p>
          <a:p>
            <a:r>
              <a:rPr lang="en-IN" dirty="0"/>
              <a:t>	public Integer </a:t>
            </a:r>
            <a:r>
              <a:rPr lang="en-IN" dirty="0" err="1"/>
              <a:t>addCustomerAndService</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Integer </a:t>
            </a:r>
            <a:r>
              <a:rPr lang="en-IN" dirty="0" err="1"/>
              <a:t>customerId</a:t>
            </a:r>
            <a:r>
              <a:rPr lang="en-IN" dirty="0"/>
              <a:t> = null;</a:t>
            </a:r>
          </a:p>
          <a:p>
            <a:r>
              <a:rPr lang="en-IN" dirty="0"/>
              <a:t>		Set&lt;</a:t>
            </a:r>
            <a:r>
              <a:rPr lang="en-IN" dirty="0" err="1"/>
              <a:t>ServicesDTO</a:t>
            </a:r>
            <a:r>
              <a:rPr lang="en-IN" dirty="0"/>
              <a:t>&gt; </a:t>
            </a:r>
            <a:r>
              <a:rPr lang="en-IN" dirty="0" err="1"/>
              <a:t>bankServicesDTO</a:t>
            </a:r>
            <a:r>
              <a:rPr lang="en-IN" dirty="0"/>
              <a:t> = </a:t>
            </a:r>
            <a:r>
              <a:rPr lang="en-IN" dirty="0" err="1"/>
              <a:t>customerDTO.getBankServices</a:t>
            </a:r>
            <a:r>
              <a:rPr lang="en-IN" dirty="0"/>
              <a:t>();</a:t>
            </a:r>
          </a:p>
          <a:p>
            <a:r>
              <a:rPr lang="en-IN" dirty="0"/>
              <a:t>		Customer </a:t>
            </a:r>
            <a:r>
              <a:rPr lang="en-IN" dirty="0" err="1"/>
              <a:t>customer</a:t>
            </a:r>
            <a:r>
              <a:rPr lang="en-IN" dirty="0"/>
              <a:t> = new Customer();</a:t>
            </a:r>
          </a:p>
          <a:p>
            <a:r>
              <a:rPr lang="en-IN" dirty="0"/>
              <a:t>		</a:t>
            </a:r>
          </a:p>
        </p:txBody>
      </p:sp>
    </p:spTree>
    <p:extLst>
      <p:ext uri="{BB962C8B-B14F-4D97-AF65-F5344CB8AC3E}">
        <p14:creationId xmlns:p14="http://schemas.microsoft.com/office/powerpoint/2010/main" val="4149363236"/>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5BDBA78-DD6E-4593-0C8B-19AE83EB37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3F4F12C-FB0C-D517-DEEE-AC8FDC9C9C1F}"/>
              </a:ext>
            </a:extLst>
          </p:cNvPr>
          <p:cNvSpPr>
            <a:spLocks noGrp="1"/>
          </p:cNvSpPr>
          <p:nvPr>
            <p:ph type="sldNum" sz="quarter" idx="12"/>
          </p:nvPr>
        </p:nvSpPr>
        <p:spPr/>
        <p:txBody>
          <a:bodyPr/>
          <a:lstStyle/>
          <a:p>
            <a:fld id="{4A777409-9C5A-4B07-8E32-19F22F7D558C}" type="slidenum">
              <a:rPr lang="en-IN" smtClean="0"/>
              <a:t>503</a:t>
            </a:fld>
            <a:endParaRPr lang="en-IN" dirty="0"/>
          </a:p>
        </p:txBody>
      </p:sp>
      <p:sp>
        <p:nvSpPr>
          <p:cNvPr id="5" name="TextBox 4">
            <a:extLst>
              <a:ext uri="{FF2B5EF4-FFF2-40B4-BE49-F238E27FC236}">
                <a16:creationId xmlns:a16="http://schemas.microsoft.com/office/drawing/2014/main" id="{291B3196-7285-92CE-B022-2ED92AE143A0}"/>
              </a:ext>
            </a:extLst>
          </p:cNvPr>
          <p:cNvSpPr txBox="1"/>
          <p:nvPr/>
        </p:nvSpPr>
        <p:spPr>
          <a:xfrm>
            <a:off x="323654" y="812165"/>
            <a:ext cx="11868346" cy="5909310"/>
          </a:xfrm>
          <a:prstGeom prst="rect">
            <a:avLst/>
          </a:prstGeom>
          <a:noFill/>
        </p:spPr>
        <p:txBody>
          <a:bodyPr wrap="square">
            <a:spAutoFit/>
          </a:bodyPr>
          <a:lstStyle/>
          <a:p>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Set&lt;Services&gt; </a:t>
            </a:r>
            <a:r>
              <a:rPr lang="en-IN" dirty="0" err="1"/>
              <a:t>bankServices</a:t>
            </a:r>
            <a:r>
              <a:rPr lang="en-IN" dirty="0"/>
              <a:t> = null;</a:t>
            </a:r>
          </a:p>
          <a:p>
            <a:r>
              <a:rPr lang="en-IN" dirty="0"/>
              <a:t>		if (</a:t>
            </a:r>
            <a:r>
              <a:rPr lang="en-IN" dirty="0" err="1"/>
              <a:t>bankServicesDTO</a:t>
            </a:r>
            <a:r>
              <a:rPr lang="en-IN" dirty="0"/>
              <a:t> != null &amp;&amp; !</a:t>
            </a:r>
            <a:r>
              <a:rPr lang="en-IN" dirty="0" err="1"/>
              <a:t>bankServicesDTO.isEmpty</a:t>
            </a:r>
            <a:r>
              <a:rPr lang="en-IN" dirty="0"/>
              <a:t>()) {</a:t>
            </a:r>
          </a:p>
          <a:p>
            <a:r>
              <a:rPr lang="en-IN" dirty="0"/>
              <a:t>			</a:t>
            </a:r>
            <a:r>
              <a:rPr lang="en-IN" dirty="0" err="1"/>
              <a:t>bankServices</a:t>
            </a:r>
            <a:r>
              <a:rPr lang="en-IN" dirty="0"/>
              <a:t> = new </a:t>
            </a:r>
            <a:r>
              <a:rPr lang="en-IN" dirty="0" err="1"/>
              <a:t>LinkedHashSet</a:t>
            </a:r>
            <a:r>
              <a:rPr lang="en-IN" dirty="0"/>
              <a:t>&lt;&gt;();</a:t>
            </a:r>
          </a:p>
          <a:p>
            <a:r>
              <a:rPr lang="en-IN" dirty="0"/>
              <a:t>			for (</a:t>
            </a:r>
            <a:r>
              <a:rPr lang="en-IN" dirty="0" err="1"/>
              <a:t>ServicesDTO</a:t>
            </a:r>
            <a:r>
              <a:rPr lang="en-IN" dirty="0"/>
              <a:t> </a:t>
            </a:r>
            <a:r>
              <a:rPr lang="en-IN" dirty="0" err="1"/>
              <a:t>servicesDTO</a:t>
            </a:r>
            <a:r>
              <a:rPr lang="en-IN" dirty="0"/>
              <a:t> : </a:t>
            </a:r>
            <a:r>
              <a:rPr lang="en-IN" dirty="0" err="1"/>
              <a:t>bankServicesDTO</a:t>
            </a:r>
            <a:r>
              <a:rPr lang="en-IN" dirty="0"/>
              <a:t>) {</a:t>
            </a:r>
          </a:p>
          <a:p>
            <a:r>
              <a:rPr lang="en-IN" dirty="0"/>
              <a:t>				Services service = new Services();</a:t>
            </a:r>
          </a:p>
          <a:p>
            <a:r>
              <a:rPr lang="en-IN" dirty="0"/>
              <a:t>				</a:t>
            </a:r>
            <a:r>
              <a:rPr lang="en-IN" dirty="0" err="1"/>
              <a:t>service.setServiceId</a:t>
            </a:r>
            <a:r>
              <a:rPr lang="en-IN" dirty="0"/>
              <a:t>(</a:t>
            </a:r>
            <a:r>
              <a:rPr lang="en-IN" dirty="0" err="1"/>
              <a:t>servicesDTO.getServiceId</a:t>
            </a:r>
            <a:r>
              <a:rPr lang="en-IN" dirty="0"/>
              <a:t>());</a:t>
            </a:r>
          </a:p>
          <a:p>
            <a:r>
              <a:rPr lang="en-IN" dirty="0"/>
              <a:t>				</a:t>
            </a:r>
            <a:r>
              <a:rPr lang="en-IN" dirty="0" err="1"/>
              <a:t>service.setServiceName</a:t>
            </a:r>
            <a:r>
              <a:rPr lang="en-IN" dirty="0"/>
              <a:t>(</a:t>
            </a:r>
            <a:r>
              <a:rPr lang="en-IN" dirty="0" err="1"/>
              <a:t>servicesDTO.getServiceName</a:t>
            </a:r>
            <a:r>
              <a:rPr lang="en-IN" dirty="0"/>
              <a:t>());</a:t>
            </a:r>
          </a:p>
          <a:p>
            <a:r>
              <a:rPr lang="en-IN" dirty="0"/>
              <a:t>				</a:t>
            </a:r>
            <a:r>
              <a:rPr lang="en-IN" dirty="0" err="1"/>
              <a:t>service.setServiceCost</a:t>
            </a:r>
            <a:r>
              <a:rPr lang="en-IN" dirty="0"/>
              <a:t>(</a:t>
            </a:r>
            <a:r>
              <a:rPr lang="en-IN" dirty="0" err="1"/>
              <a:t>servicesDTO.getServiceCost</a:t>
            </a:r>
            <a:r>
              <a:rPr lang="en-IN" dirty="0"/>
              <a:t>());</a:t>
            </a:r>
          </a:p>
          <a:p>
            <a:r>
              <a:rPr lang="en-IN" dirty="0"/>
              <a:t>				</a:t>
            </a:r>
            <a:r>
              <a:rPr lang="en-IN" dirty="0" err="1"/>
              <a:t>bankServices.add</a:t>
            </a:r>
            <a:r>
              <a:rPr lang="en-IN" dirty="0"/>
              <a:t>(service);</a:t>
            </a:r>
          </a:p>
          <a:p>
            <a:r>
              <a:rPr lang="en-IN" dirty="0"/>
              <a:t>			}</a:t>
            </a:r>
          </a:p>
          <a:p>
            <a:r>
              <a:rPr lang="en-IN" dirty="0"/>
              <a:t>			</a:t>
            </a:r>
            <a:r>
              <a:rPr lang="en-IN" dirty="0" err="1"/>
              <a:t>customer.setBankServices</a:t>
            </a:r>
            <a:r>
              <a:rPr lang="en-IN" dirty="0"/>
              <a:t>(</a:t>
            </a:r>
            <a:r>
              <a:rPr lang="en-IN" dirty="0" err="1"/>
              <a:t>bankServices</a:t>
            </a:r>
            <a:r>
              <a:rPr lang="en-IN" dirty="0"/>
              <a:t>);</a:t>
            </a:r>
          </a:p>
          <a:p>
            <a:r>
              <a:rPr lang="en-IN" dirty="0"/>
              <a:t>		}</a:t>
            </a:r>
          </a:p>
          <a:p>
            <a:r>
              <a:rPr lang="en-IN" dirty="0"/>
              <a:t>		</a:t>
            </a:r>
          </a:p>
          <a:p>
            <a:r>
              <a:rPr lang="en-IN" dirty="0"/>
              <a:t>		</a:t>
            </a:r>
            <a:r>
              <a:rPr lang="en-IN" dirty="0" err="1"/>
              <a:t>customerRepository.save</a:t>
            </a:r>
            <a:r>
              <a:rPr lang="en-IN" dirty="0"/>
              <a:t>(customer);</a:t>
            </a:r>
          </a:p>
          <a:p>
            <a:r>
              <a:rPr lang="en-IN" dirty="0"/>
              <a:t>		</a:t>
            </a:r>
            <a:r>
              <a:rPr lang="en-IN" dirty="0" err="1"/>
              <a:t>customerId</a:t>
            </a:r>
            <a:r>
              <a:rPr lang="en-IN" dirty="0"/>
              <a:t> = </a:t>
            </a:r>
            <a:r>
              <a:rPr lang="en-IN" dirty="0" err="1"/>
              <a:t>customer.getCustomerId</a:t>
            </a:r>
            <a:r>
              <a:rPr lang="en-IN" dirty="0"/>
              <a:t>();</a:t>
            </a:r>
          </a:p>
          <a:p>
            <a:r>
              <a:rPr lang="en-IN" dirty="0"/>
              <a:t>		return </a:t>
            </a:r>
            <a:r>
              <a:rPr lang="en-IN" dirty="0" err="1"/>
              <a:t>customerId</a:t>
            </a:r>
            <a:r>
              <a:rPr lang="en-IN" dirty="0"/>
              <a:t>;</a:t>
            </a:r>
          </a:p>
          <a:p>
            <a:r>
              <a:rPr lang="en-IN" dirty="0"/>
              <a:t>	}</a:t>
            </a:r>
          </a:p>
          <a:p>
            <a:r>
              <a:rPr lang="en-IN" dirty="0"/>
              <a:t>}</a:t>
            </a:r>
          </a:p>
        </p:txBody>
      </p:sp>
    </p:spTree>
    <p:extLst>
      <p:ext uri="{BB962C8B-B14F-4D97-AF65-F5344CB8AC3E}">
        <p14:creationId xmlns:p14="http://schemas.microsoft.com/office/powerpoint/2010/main" val="805215457"/>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B7B237-76B7-C700-A66C-C97EBD8801E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86B2A9-D313-0C01-BEBC-267B77441DCC}"/>
              </a:ext>
            </a:extLst>
          </p:cNvPr>
          <p:cNvSpPr>
            <a:spLocks noGrp="1"/>
          </p:cNvSpPr>
          <p:nvPr>
            <p:ph type="sldNum" sz="quarter" idx="12"/>
          </p:nvPr>
        </p:nvSpPr>
        <p:spPr/>
        <p:txBody>
          <a:bodyPr/>
          <a:lstStyle/>
          <a:p>
            <a:fld id="{4A777409-9C5A-4B07-8E32-19F22F7D558C}" type="slidenum">
              <a:rPr lang="en-IN" smtClean="0"/>
              <a:t>504</a:t>
            </a:fld>
            <a:endParaRPr lang="en-IN" dirty="0"/>
          </a:p>
        </p:txBody>
      </p:sp>
      <p:sp>
        <p:nvSpPr>
          <p:cNvPr id="5" name="TextBox 4">
            <a:extLst>
              <a:ext uri="{FF2B5EF4-FFF2-40B4-BE49-F238E27FC236}">
                <a16:creationId xmlns:a16="http://schemas.microsoft.com/office/drawing/2014/main" id="{C90AEC72-7E84-DAF6-9B6E-A4F724015AAD}"/>
              </a:ext>
            </a:extLst>
          </p:cNvPr>
          <p:cNvSpPr txBox="1"/>
          <p:nvPr/>
        </p:nvSpPr>
        <p:spPr>
          <a:xfrm>
            <a:off x="989029" y="597758"/>
            <a:ext cx="6099142" cy="400110"/>
          </a:xfrm>
          <a:prstGeom prst="rect">
            <a:avLst/>
          </a:prstGeom>
          <a:noFill/>
        </p:spPr>
        <p:txBody>
          <a:bodyPr wrap="square">
            <a:spAutoFit/>
          </a:bodyPr>
          <a:lstStyle/>
          <a:p>
            <a:r>
              <a:rPr lang="en-US" sz="2000" b="1" dirty="0">
                <a:solidFill>
                  <a:schemeClr val="tx1">
                    <a:lumMod val="65000"/>
                    <a:lumOff val="35000"/>
                  </a:schemeClr>
                </a:solidFill>
              </a:rPr>
              <a:t>Step 15: </a:t>
            </a:r>
            <a:r>
              <a:rPr lang="en-US" sz="2000" dirty="0">
                <a:solidFill>
                  <a:schemeClr val="tx1">
                    <a:lumMod val="65000"/>
                    <a:lumOff val="35000"/>
                  </a:schemeClr>
                </a:solidFill>
              </a:rPr>
              <a:t>Modify the application class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841015A-824F-8DF9-A42E-00C8FECF348D}"/>
              </a:ext>
            </a:extLst>
          </p:cNvPr>
          <p:cNvSpPr txBox="1"/>
          <p:nvPr/>
        </p:nvSpPr>
        <p:spPr>
          <a:xfrm>
            <a:off x="254523" y="997868"/>
            <a:ext cx="12377394" cy="5632311"/>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java.util.ArrayList</a:t>
            </a:r>
            <a:r>
              <a:rPr lang="en-IN" dirty="0"/>
              <a:t>;</a:t>
            </a:r>
          </a:p>
          <a:p>
            <a:r>
              <a:rPr lang="en-IN" dirty="0"/>
              <a:t>import </a:t>
            </a:r>
            <a:r>
              <a:rPr lang="en-IN" dirty="0" err="1"/>
              <a:t>java.util.LinkedHashSet</a:t>
            </a:r>
            <a:r>
              <a:rPr lang="en-IN" dirty="0"/>
              <a:t>;</a:t>
            </a:r>
          </a:p>
          <a:p>
            <a:r>
              <a:rPr lang="en-IN" dirty="0"/>
              <a:t>import </a:t>
            </a:r>
            <a:r>
              <a:rPr lang="en-IN" dirty="0" err="1"/>
              <a:t>java.util.List</a:t>
            </a:r>
            <a:r>
              <a:rPr lang="en-IN" dirty="0"/>
              <a:t>;</a:t>
            </a:r>
          </a:p>
          <a:p>
            <a:r>
              <a:rPr lang="en-IN" dirty="0"/>
              <a:t>import </a:t>
            </a:r>
            <a:r>
              <a:rPr lang="en-IN" dirty="0" err="1"/>
              <a:t>java.util.Set</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com.hnd.dto.CustomerDTO</a:t>
            </a:r>
            <a:r>
              <a:rPr lang="en-IN" dirty="0"/>
              <a:t>;</a:t>
            </a:r>
          </a:p>
          <a:p>
            <a:r>
              <a:rPr lang="en-IN" dirty="0"/>
              <a:t>import </a:t>
            </a:r>
            <a:r>
              <a:rPr lang="en-IN" dirty="0" err="1"/>
              <a:t>com.hnd.dto.ServicesDTO</a:t>
            </a:r>
            <a:r>
              <a:rPr lang="en-IN" dirty="0"/>
              <a:t>;</a:t>
            </a:r>
          </a:p>
          <a:p>
            <a:r>
              <a:rPr lang="en-IN" dirty="0"/>
              <a:t>import </a:t>
            </a:r>
            <a:r>
              <a:rPr lang="en-IN" dirty="0" err="1"/>
              <a:t>com.hnd.service.BankService</a:t>
            </a:r>
            <a:r>
              <a:rPr lang="en-IN" dirty="0"/>
              <a:t>;</a:t>
            </a:r>
          </a:p>
          <a:p>
            <a:r>
              <a:rPr lang="en-IN" dirty="0"/>
              <a:t>@SpringBootApplication</a:t>
            </a:r>
          </a:p>
          <a:p>
            <a:r>
              <a:rPr lang="en-IN" dirty="0"/>
              <a:t>public class </a:t>
            </a:r>
            <a:r>
              <a:rPr lang="en-IN" dirty="0" err="1"/>
              <a:t>DemoManyToManyApplication</a:t>
            </a:r>
            <a:r>
              <a:rPr lang="en-IN" dirty="0"/>
              <a:t> implements </a:t>
            </a:r>
            <a:r>
              <a:rPr lang="en-IN" dirty="0" err="1"/>
              <a:t>CommandLineRunner</a:t>
            </a:r>
            <a:r>
              <a:rPr lang="en-IN" dirty="0"/>
              <a:t>{</a:t>
            </a:r>
          </a:p>
          <a:p>
            <a:r>
              <a:rPr lang="en-IN" dirty="0"/>
              <a:t>	</a:t>
            </a:r>
          </a:p>
          <a:p>
            <a:r>
              <a:rPr lang="en-IN" dirty="0"/>
              <a:t>	</a:t>
            </a:r>
          </a:p>
        </p:txBody>
      </p:sp>
    </p:spTree>
    <p:extLst>
      <p:ext uri="{BB962C8B-B14F-4D97-AF65-F5344CB8AC3E}">
        <p14:creationId xmlns:p14="http://schemas.microsoft.com/office/powerpoint/2010/main" val="898898204"/>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A23AC2-201C-342D-F11F-27468F84C5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17076E5-E57B-F401-184A-8B410D45C0F8}"/>
              </a:ext>
            </a:extLst>
          </p:cNvPr>
          <p:cNvSpPr>
            <a:spLocks noGrp="1"/>
          </p:cNvSpPr>
          <p:nvPr>
            <p:ph type="sldNum" sz="quarter" idx="12"/>
          </p:nvPr>
        </p:nvSpPr>
        <p:spPr/>
        <p:txBody>
          <a:bodyPr/>
          <a:lstStyle/>
          <a:p>
            <a:fld id="{4A777409-9C5A-4B07-8E32-19F22F7D558C}" type="slidenum">
              <a:rPr lang="en-IN" smtClean="0"/>
              <a:t>505</a:t>
            </a:fld>
            <a:endParaRPr lang="en-IN" dirty="0"/>
          </a:p>
        </p:txBody>
      </p:sp>
      <p:sp>
        <p:nvSpPr>
          <p:cNvPr id="5" name="TextBox 4">
            <a:extLst>
              <a:ext uri="{FF2B5EF4-FFF2-40B4-BE49-F238E27FC236}">
                <a16:creationId xmlns:a16="http://schemas.microsoft.com/office/drawing/2014/main" id="{63CF8F70-89B5-7418-BF6B-F2A04DF03BCD}"/>
              </a:ext>
            </a:extLst>
          </p:cNvPr>
          <p:cNvSpPr txBox="1"/>
          <p:nvPr/>
        </p:nvSpPr>
        <p:spPr>
          <a:xfrm>
            <a:off x="838200" y="542023"/>
            <a:ext cx="12198284" cy="6186309"/>
          </a:xfrm>
          <a:prstGeom prst="rect">
            <a:avLst/>
          </a:prstGeom>
          <a:noFill/>
        </p:spPr>
        <p:txBody>
          <a:bodyPr wrap="square">
            <a:spAutoFit/>
          </a:bodyPr>
          <a:lstStyle/>
          <a:p>
            <a:r>
              <a:rPr lang="en-IN" dirty="0"/>
              <a:t>public static final Log LOGGER = </a:t>
            </a:r>
            <a:r>
              <a:rPr lang="en-IN" dirty="0" err="1"/>
              <a:t>LogFactory.getLog</a:t>
            </a:r>
            <a:r>
              <a:rPr lang="en-IN" dirty="0"/>
              <a:t>(</a:t>
            </a:r>
            <a:r>
              <a:rPr lang="en-IN" dirty="0" err="1"/>
              <a:t>DemoManyToManyApplication.class</a:t>
            </a:r>
            <a:r>
              <a:rPr lang="en-IN" dirty="0"/>
              <a:t>);</a:t>
            </a:r>
          </a:p>
          <a:p>
            <a:r>
              <a:rPr lang="en-IN" dirty="0"/>
              <a:t>	@Autowired</a:t>
            </a:r>
          </a:p>
          <a:p>
            <a:r>
              <a:rPr lang="en-IN" dirty="0"/>
              <a:t>	</a:t>
            </a:r>
            <a:r>
              <a:rPr lang="en-IN" dirty="0" err="1"/>
              <a:t>BankService</a:t>
            </a:r>
            <a:r>
              <a:rPr lang="en-IN" dirty="0"/>
              <a:t> </a:t>
            </a:r>
            <a:r>
              <a:rPr lang="en-IN" dirty="0" err="1"/>
              <a:t>bankService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DemoManyToManyApplication.class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addCustomerAndService</a:t>
            </a:r>
            <a:r>
              <a:rPr lang="en-IN" dirty="0"/>
              <a:t>();		</a:t>
            </a:r>
          </a:p>
          <a:p>
            <a:r>
              <a:rPr lang="en-IN" dirty="0"/>
              <a:t>	}</a:t>
            </a:r>
          </a:p>
          <a:p>
            <a:r>
              <a:rPr lang="en-IN" dirty="0"/>
              <a:t>	public void </a:t>
            </a:r>
            <a:r>
              <a:rPr lang="en-IN" dirty="0" err="1"/>
              <a:t>addCustomerAndService</a:t>
            </a:r>
            <a:r>
              <a:rPr lang="en-IN" dirty="0"/>
              <a:t>() {</a:t>
            </a:r>
          </a:p>
          <a:p>
            <a:r>
              <a:rPr lang="en-IN" dirty="0"/>
              <a:t>		try{</a:t>
            </a:r>
          </a:p>
          <a:p>
            <a:r>
              <a:rPr lang="en-IN" dirty="0"/>
              <a:t>			</a:t>
            </a:r>
            <a:r>
              <a:rPr lang="en-IN" dirty="0" err="1"/>
              <a:t>CustomerDTO</a:t>
            </a:r>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customerDTO.setDateOfBirth</a:t>
            </a:r>
            <a:r>
              <a:rPr lang="en-IN" dirty="0"/>
              <a:t>(</a:t>
            </a:r>
            <a:r>
              <a:rPr lang="en-IN" dirty="0" err="1"/>
              <a:t>LocalDate.of</a:t>
            </a:r>
            <a:r>
              <a:rPr lang="en-IN" dirty="0"/>
              <a:t>(1995, 2, 1));</a:t>
            </a:r>
          </a:p>
          <a:p>
            <a:r>
              <a:rPr lang="en-IN" dirty="0"/>
              <a:t>			</a:t>
            </a:r>
            <a:r>
              <a:rPr lang="en-IN" dirty="0" err="1"/>
              <a:t>customerDTO.setEmailId</a:t>
            </a:r>
            <a:r>
              <a:rPr lang="en-IN" dirty="0"/>
              <a:t>("peter@hnd.com");</a:t>
            </a:r>
          </a:p>
          <a:p>
            <a:r>
              <a:rPr lang="en-IN" dirty="0"/>
              <a:t>			</a:t>
            </a:r>
            <a:r>
              <a:rPr lang="en-IN" dirty="0" err="1"/>
              <a:t>customerDTO.setName</a:t>
            </a:r>
            <a:r>
              <a:rPr lang="en-IN" dirty="0"/>
              <a:t>("Peter");</a:t>
            </a:r>
          </a:p>
          <a:p>
            <a:r>
              <a:rPr lang="en-IN" dirty="0"/>
              <a:t>			Set&lt;</a:t>
            </a:r>
            <a:r>
              <a:rPr lang="en-IN" dirty="0" err="1"/>
              <a:t>ServicesDTO</a:t>
            </a:r>
            <a:r>
              <a:rPr lang="en-IN" dirty="0"/>
              <a:t>&gt; </a:t>
            </a:r>
            <a:r>
              <a:rPr lang="en-IN" dirty="0" err="1"/>
              <a:t>servicesList</a:t>
            </a:r>
            <a:r>
              <a:rPr lang="en-IN" dirty="0"/>
              <a:t>=new </a:t>
            </a:r>
            <a:r>
              <a:rPr lang="en-IN" dirty="0" err="1"/>
              <a:t>LinkedHashSet</a:t>
            </a:r>
            <a:r>
              <a:rPr lang="en-IN" dirty="0"/>
              <a:t>&lt;</a:t>
            </a:r>
            <a:r>
              <a:rPr lang="en-IN" dirty="0" err="1"/>
              <a:t>ServicesDTO</a:t>
            </a:r>
            <a:r>
              <a:rPr lang="en-IN" dirty="0"/>
              <a:t>&gt;();</a:t>
            </a:r>
          </a:p>
          <a:p>
            <a:r>
              <a:rPr lang="en-IN" dirty="0"/>
              <a:t>			</a:t>
            </a:r>
            <a:r>
              <a:rPr lang="en-IN" dirty="0" err="1"/>
              <a:t>ServicesDTO</a:t>
            </a:r>
            <a:r>
              <a:rPr lang="en-IN" dirty="0"/>
              <a:t> servicesDTO1=new </a:t>
            </a:r>
            <a:r>
              <a:rPr lang="en-IN" dirty="0" err="1"/>
              <a:t>ServicesDTO</a:t>
            </a:r>
            <a:r>
              <a:rPr lang="en-IN" dirty="0"/>
              <a:t>();</a:t>
            </a:r>
          </a:p>
          <a:p>
            <a:r>
              <a:rPr lang="en-IN" dirty="0"/>
              <a:t>			servicesDTO1.setServiceId(3004);</a:t>
            </a:r>
          </a:p>
          <a:p>
            <a:r>
              <a:rPr lang="en-IN" dirty="0"/>
              <a:t>			</a:t>
            </a:r>
          </a:p>
        </p:txBody>
      </p:sp>
    </p:spTree>
    <p:extLst>
      <p:ext uri="{BB962C8B-B14F-4D97-AF65-F5344CB8AC3E}">
        <p14:creationId xmlns:p14="http://schemas.microsoft.com/office/powerpoint/2010/main" val="3555798305"/>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F35C89-83CA-2D55-9A4C-E0E31F69A94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41FD0C6-0FFA-0982-F17D-BD99B2196CAC}"/>
              </a:ext>
            </a:extLst>
          </p:cNvPr>
          <p:cNvSpPr>
            <a:spLocks noGrp="1"/>
          </p:cNvSpPr>
          <p:nvPr>
            <p:ph type="sldNum" sz="quarter" idx="12"/>
          </p:nvPr>
        </p:nvSpPr>
        <p:spPr/>
        <p:txBody>
          <a:bodyPr/>
          <a:lstStyle/>
          <a:p>
            <a:fld id="{4A777409-9C5A-4B07-8E32-19F22F7D558C}" type="slidenum">
              <a:rPr lang="en-IN" smtClean="0"/>
              <a:t>506</a:t>
            </a:fld>
            <a:endParaRPr lang="en-IN" dirty="0"/>
          </a:p>
        </p:txBody>
      </p:sp>
      <p:sp>
        <p:nvSpPr>
          <p:cNvPr id="5" name="TextBox 4">
            <a:extLst>
              <a:ext uri="{FF2B5EF4-FFF2-40B4-BE49-F238E27FC236}">
                <a16:creationId xmlns:a16="http://schemas.microsoft.com/office/drawing/2014/main" id="{B8924D86-CA99-5FB2-2DC1-365B19FEDFAC}"/>
              </a:ext>
            </a:extLst>
          </p:cNvPr>
          <p:cNvSpPr txBox="1"/>
          <p:nvPr/>
        </p:nvSpPr>
        <p:spPr>
          <a:xfrm>
            <a:off x="147686" y="923382"/>
            <a:ext cx="11896627" cy="3693319"/>
          </a:xfrm>
          <a:prstGeom prst="rect">
            <a:avLst/>
          </a:prstGeom>
          <a:noFill/>
        </p:spPr>
        <p:txBody>
          <a:bodyPr wrap="square">
            <a:spAutoFit/>
          </a:bodyPr>
          <a:lstStyle/>
          <a:p>
            <a:r>
              <a:rPr lang="en-IN" dirty="0"/>
              <a:t>servicesDTO1.setServiceName("Demat Services");</a:t>
            </a:r>
          </a:p>
          <a:p>
            <a:r>
              <a:rPr lang="en-IN" dirty="0"/>
              <a:t>			servicesDTO1.setServiceCost(200);</a:t>
            </a:r>
          </a:p>
          <a:p>
            <a:r>
              <a:rPr lang="en-IN" dirty="0"/>
              <a:t>			</a:t>
            </a:r>
            <a:r>
              <a:rPr lang="en-IN" dirty="0" err="1"/>
              <a:t>servicesList.add</a:t>
            </a:r>
            <a:r>
              <a:rPr lang="en-IN" dirty="0"/>
              <a:t>(servicesDTO1);</a:t>
            </a:r>
          </a:p>
          <a:p>
            <a:r>
              <a:rPr lang="en-IN" dirty="0"/>
              <a:t>			</a:t>
            </a:r>
            <a:r>
              <a:rPr lang="en-IN" dirty="0" err="1"/>
              <a:t>customerDTO.setBankServices</a:t>
            </a:r>
            <a:r>
              <a:rPr lang="en-IN" dirty="0"/>
              <a:t>(</a:t>
            </a:r>
            <a:r>
              <a:rPr lang="en-IN" dirty="0" err="1"/>
              <a:t>servicesList</a:t>
            </a:r>
            <a:r>
              <a:rPr lang="en-IN" dirty="0"/>
              <a:t>);</a:t>
            </a:r>
          </a:p>
          <a:p>
            <a:r>
              <a:rPr lang="en-IN" dirty="0"/>
              <a:t>			Integer </a:t>
            </a:r>
            <a:r>
              <a:rPr lang="en-IN" dirty="0" err="1"/>
              <a:t>customerId</a:t>
            </a:r>
            <a:r>
              <a:rPr lang="en-IN" dirty="0"/>
              <a:t>=</a:t>
            </a:r>
            <a:r>
              <a:rPr lang="en-IN" dirty="0" err="1"/>
              <a:t>bankService.addCustomerAndService</a:t>
            </a:r>
            <a:r>
              <a:rPr lang="en-IN" dirty="0"/>
              <a:t>(</a:t>
            </a:r>
            <a:r>
              <a:rPr lang="en-IN" dirty="0" err="1"/>
              <a:t>customerDTO</a:t>
            </a:r>
            <a:r>
              <a:rPr lang="en-IN" dirty="0"/>
              <a:t>);</a:t>
            </a:r>
          </a:p>
          <a:p>
            <a:r>
              <a:rPr lang="en-IN" dirty="0"/>
              <a:t>			LOGGER.info(</a:t>
            </a:r>
            <a:r>
              <a:rPr lang="en-IN" dirty="0" err="1"/>
              <a:t>environment.getProperty</a:t>
            </a:r>
            <a:r>
              <a:rPr lang="en-IN" dirty="0"/>
              <a:t>("</a:t>
            </a:r>
            <a:r>
              <a:rPr lang="en-IN" dirty="0" err="1"/>
              <a:t>UserInterface.NEW_CUSTOMER_SUCCESS</a:t>
            </a:r>
            <a:r>
              <a:rPr lang="en-IN" dirty="0"/>
              <a:t>")+</a:t>
            </a:r>
            <a:r>
              <a:rPr lang="en-IN" dirty="0" err="1"/>
              <a:t>customerId</a:t>
            </a:r>
            <a:r>
              <a:rPr lang="en-IN" dirty="0"/>
              <a:t>);</a:t>
            </a:r>
          </a:p>
          <a:p>
            <a:r>
              <a:rPr lang="en-IN" dirty="0"/>
              <a:t>		}catch(Exception e){</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a:t>
            </a:r>
          </a:p>
        </p:txBody>
      </p:sp>
      <p:sp>
        <p:nvSpPr>
          <p:cNvPr id="7" name="TextBox 6">
            <a:extLst>
              <a:ext uri="{FF2B5EF4-FFF2-40B4-BE49-F238E27FC236}">
                <a16:creationId xmlns:a16="http://schemas.microsoft.com/office/drawing/2014/main" id="{73F42E8E-FDB7-22AD-D7A0-EE1187C05973}"/>
              </a:ext>
            </a:extLst>
          </p:cNvPr>
          <p:cNvSpPr txBox="1"/>
          <p:nvPr/>
        </p:nvSpPr>
        <p:spPr>
          <a:xfrm>
            <a:off x="147686" y="4713649"/>
            <a:ext cx="11805502" cy="707886"/>
          </a:xfrm>
          <a:prstGeom prst="rect">
            <a:avLst/>
          </a:prstGeom>
          <a:noFill/>
        </p:spPr>
        <p:txBody>
          <a:bodyPr wrap="square">
            <a:spAutoFit/>
          </a:bodyPr>
          <a:lstStyle/>
          <a:p>
            <a:r>
              <a:rPr lang="en-US" sz="2000" b="1" dirty="0">
                <a:solidFill>
                  <a:schemeClr val="tx1">
                    <a:lumMod val="65000"/>
                    <a:lumOff val="35000"/>
                  </a:schemeClr>
                </a:solidFill>
              </a:rPr>
              <a:t>Step 16:</a:t>
            </a:r>
            <a:r>
              <a:rPr lang="en-US" sz="2000" dirty="0">
                <a:solidFill>
                  <a:schemeClr val="tx1">
                    <a:lumMod val="65000"/>
                    <a:lumOff val="35000"/>
                  </a:schemeClr>
                </a:solidFill>
              </a:rPr>
              <a:t> Execute the application</a:t>
            </a:r>
          </a:p>
          <a:p>
            <a:r>
              <a:rPr lang="en-US" sz="2000" dirty="0">
                <a:solidFill>
                  <a:schemeClr val="tx1">
                    <a:lumMod val="65000"/>
                    <a:lumOff val="35000"/>
                  </a:schemeClr>
                </a:solidFill>
              </a:rPr>
              <a:t>After executing your application, you should get the following output:</a:t>
            </a:r>
          </a:p>
        </p:txBody>
      </p:sp>
    </p:spTree>
    <p:extLst>
      <p:ext uri="{BB962C8B-B14F-4D97-AF65-F5344CB8AC3E}">
        <p14:creationId xmlns:p14="http://schemas.microsoft.com/office/powerpoint/2010/main" val="672205076"/>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016C6E-A5C4-0D0F-B7A6-6CB149FE8B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84F685C-DBED-73F8-ACCB-B7F0353A1BF9}"/>
              </a:ext>
            </a:extLst>
          </p:cNvPr>
          <p:cNvSpPr>
            <a:spLocks noGrp="1"/>
          </p:cNvSpPr>
          <p:nvPr>
            <p:ph type="sldNum" sz="quarter" idx="12"/>
          </p:nvPr>
        </p:nvSpPr>
        <p:spPr/>
        <p:txBody>
          <a:bodyPr/>
          <a:lstStyle/>
          <a:p>
            <a:fld id="{4A777409-9C5A-4B07-8E32-19F22F7D558C}" type="slidenum">
              <a:rPr lang="en-IN" smtClean="0"/>
              <a:t>507</a:t>
            </a:fld>
            <a:endParaRPr lang="en-IN" dirty="0"/>
          </a:p>
        </p:txBody>
      </p:sp>
      <p:pic>
        <p:nvPicPr>
          <p:cNvPr id="5" name="Picture 4">
            <a:extLst>
              <a:ext uri="{FF2B5EF4-FFF2-40B4-BE49-F238E27FC236}">
                <a16:creationId xmlns:a16="http://schemas.microsoft.com/office/drawing/2014/main" id="{7785AB32-E7AC-0304-0ABF-B25836D42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082" y="917389"/>
            <a:ext cx="6925642" cy="781159"/>
          </a:xfrm>
          <a:prstGeom prst="rect">
            <a:avLst/>
          </a:prstGeom>
        </p:spPr>
      </p:pic>
      <p:sp>
        <p:nvSpPr>
          <p:cNvPr id="7" name="TextBox 6">
            <a:extLst>
              <a:ext uri="{FF2B5EF4-FFF2-40B4-BE49-F238E27FC236}">
                <a16:creationId xmlns:a16="http://schemas.microsoft.com/office/drawing/2014/main" id="{7519DD0E-1098-7639-7E0E-8522A738A523}"/>
              </a:ext>
            </a:extLst>
          </p:cNvPr>
          <p:cNvSpPr txBox="1"/>
          <p:nvPr/>
        </p:nvSpPr>
        <p:spPr>
          <a:xfrm>
            <a:off x="296945" y="1910987"/>
            <a:ext cx="11486560" cy="400110"/>
          </a:xfrm>
          <a:prstGeom prst="rect">
            <a:avLst/>
          </a:prstGeom>
          <a:noFill/>
        </p:spPr>
        <p:txBody>
          <a:bodyPr wrap="square">
            <a:spAutoFit/>
          </a:bodyPr>
          <a:lstStyle/>
          <a:p>
            <a:r>
              <a:rPr lang="en-US" sz="2000" b="1" dirty="0">
                <a:solidFill>
                  <a:schemeClr val="tx1">
                    <a:lumMod val="65000"/>
                    <a:lumOff val="35000"/>
                  </a:schemeClr>
                </a:solidFill>
              </a:rPr>
              <a:t>Step 17: </a:t>
            </a:r>
            <a:r>
              <a:rPr lang="en-US" sz="2000" dirty="0">
                <a:solidFill>
                  <a:schemeClr val="tx1">
                    <a:lumMod val="65000"/>
                    <a:lumOff val="35000"/>
                  </a:schemeClr>
                </a:solidFill>
              </a:rPr>
              <a:t>Add the </a:t>
            </a:r>
            <a:r>
              <a:rPr lang="en-US" sz="2000" dirty="0" err="1">
                <a:solidFill>
                  <a:schemeClr val="tx1">
                    <a:lumMod val="65000"/>
                    <a:lumOff val="35000"/>
                  </a:schemeClr>
                </a:solidFill>
              </a:rPr>
              <a:t>addExistingServiceToExistingCustomer</a:t>
            </a:r>
            <a:r>
              <a:rPr lang="en-US" sz="2000" dirty="0">
                <a:solidFill>
                  <a:schemeClr val="tx1">
                    <a:lumMod val="65000"/>
                    <a:lumOff val="35000"/>
                  </a:schemeClr>
                </a:solidFill>
              </a:rPr>
              <a:t>() method to </a:t>
            </a:r>
            <a:r>
              <a:rPr lang="en-US" sz="2000" dirty="0" err="1">
                <a:solidFill>
                  <a:schemeClr val="tx1">
                    <a:lumMod val="65000"/>
                    <a:lumOff val="35000"/>
                  </a:schemeClr>
                </a:solidFill>
              </a:rPr>
              <a:t>BankService</a:t>
            </a:r>
            <a:r>
              <a:rPr lang="en-US" sz="2000" dirty="0">
                <a:solidFill>
                  <a:schemeClr val="tx1">
                    <a:lumMod val="65000"/>
                    <a:lumOff val="35000"/>
                  </a:schemeClr>
                </a:solidFill>
              </a:rPr>
              <a:t> interface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9CB9838-67D8-34E6-55B4-5D95AB4D6155}"/>
              </a:ext>
            </a:extLst>
          </p:cNvPr>
          <p:cNvSpPr txBox="1"/>
          <p:nvPr/>
        </p:nvSpPr>
        <p:spPr>
          <a:xfrm>
            <a:off x="296944" y="2460898"/>
            <a:ext cx="11486559" cy="2585323"/>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java.util.List</a:t>
            </a:r>
            <a:r>
              <a:rPr lang="en-IN" dirty="0"/>
              <a:t>;</a:t>
            </a:r>
          </a:p>
          <a:p>
            <a:r>
              <a:rPr lang="en-IN" dirty="0"/>
              <a:t>import </a:t>
            </a:r>
            <a:r>
              <a:rPr lang="en-IN" dirty="0" err="1"/>
              <a:t>com.hnd.dto.CustomerDTO</a:t>
            </a:r>
            <a:r>
              <a:rPr lang="en-IN" dirty="0"/>
              <a:t>;</a:t>
            </a:r>
          </a:p>
          <a:p>
            <a:r>
              <a:rPr lang="en-IN" dirty="0"/>
              <a:t>import </a:t>
            </a:r>
            <a:r>
              <a:rPr lang="en-IN" dirty="0" err="1"/>
              <a:t>com.hnd.exception.hndBankException</a:t>
            </a:r>
            <a:r>
              <a:rPr lang="en-IN" dirty="0"/>
              <a:t>;</a:t>
            </a:r>
          </a:p>
          <a:p>
            <a:r>
              <a:rPr lang="en-IN" dirty="0"/>
              <a:t>public interface </a:t>
            </a:r>
            <a:r>
              <a:rPr lang="en-IN" dirty="0" err="1"/>
              <a:t>BankService</a:t>
            </a:r>
            <a:r>
              <a:rPr lang="en-IN" dirty="0"/>
              <a:t> {</a:t>
            </a:r>
          </a:p>
          <a:p>
            <a:r>
              <a:rPr lang="en-IN" dirty="0"/>
              <a:t>	public Integer </a:t>
            </a:r>
            <a:r>
              <a:rPr lang="en-IN" dirty="0" err="1"/>
              <a:t>addCustomerAndService</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	public void </a:t>
            </a:r>
            <a:r>
              <a:rPr lang="en-IN" dirty="0" err="1"/>
              <a:t>addExistingServiceToExistingCustomer</a:t>
            </a:r>
            <a:r>
              <a:rPr lang="en-IN" dirty="0"/>
              <a:t>(Integer </a:t>
            </a:r>
            <a:r>
              <a:rPr lang="en-IN" dirty="0" err="1"/>
              <a:t>customerId,List</a:t>
            </a:r>
            <a:r>
              <a:rPr lang="en-IN" dirty="0"/>
              <a:t>&lt;Integer&gt; </a:t>
            </a:r>
            <a:r>
              <a:rPr lang="en-IN" dirty="0" err="1"/>
              <a:t>serviceIds</a:t>
            </a:r>
            <a:r>
              <a:rPr lang="en-IN" dirty="0"/>
              <a:t>) throws </a:t>
            </a:r>
            <a:r>
              <a:rPr lang="en-IN" dirty="0" err="1"/>
              <a:t>hndBankException</a:t>
            </a:r>
            <a:r>
              <a:rPr lang="en-IN" dirty="0"/>
              <a:t>;</a:t>
            </a:r>
          </a:p>
          <a:p>
            <a:r>
              <a:rPr lang="en-IN" dirty="0"/>
              <a:t>}</a:t>
            </a:r>
          </a:p>
        </p:txBody>
      </p:sp>
      <p:sp>
        <p:nvSpPr>
          <p:cNvPr id="11" name="TextBox 10">
            <a:extLst>
              <a:ext uri="{FF2B5EF4-FFF2-40B4-BE49-F238E27FC236}">
                <a16:creationId xmlns:a16="http://schemas.microsoft.com/office/drawing/2014/main" id="{A7B67AE0-1B6E-242A-F08F-47E206E355B6}"/>
              </a:ext>
            </a:extLst>
          </p:cNvPr>
          <p:cNvSpPr txBox="1"/>
          <p:nvPr/>
        </p:nvSpPr>
        <p:spPr>
          <a:xfrm>
            <a:off x="296943" y="5196022"/>
            <a:ext cx="11741085" cy="707886"/>
          </a:xfrm>
          <a:prstGeom prst="rect">
            <a:avLst/>
          </a:prstGeom>
          <a:noFill/>
        </p:spPr>
        <p:txBody>
          <a:bodyPr wrap="square">
            <a:spAutoFit/>
          </a:bodyPr>
          <a:lstStyle/>
          <a:p>
            <a:r>
              <a:rPr lang="en-US" sz="2000" b="1" dirty="0">
                <a:solidFill>
                  <a:schemeClr val="tx1">
                    <a:lumMod val="65000"/>
                    <a:lumOff val="35000"/>
                  </a:schemeClr>
                </a:solidFill>
              </a:rPr>
              <a:t>Step 18: </a:t>
            </a:r>
            <a:r>
              <a:rPr lang="en-US" sz="2000" dirty="0">
                <a:solidFill>
                  <a:schemeClr val="tx1">
                    <a:lumMod val="65000"/>
                    <a:lumOff val="35000"/>
                  </a:schemeClr>
                </a:solidFill>
              </a:rPr>
              <a:t>Implement the </a:t>
            </a:r>
            <a:r>
              <a:rPr lang="en-US" sz="2000" dirty="0" err="1">
                <a:solidFill>
                  <a:schemeClr val="tx1">
                    <a:lumMod val="65000"/>
                    <a:lumOff val="35000"/>
                  </a:schemeClr>
                </a:solidFill>
              </a:rPr>
              <a:t>addExistingServiceToExistingCustomer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BankServiceImpl</a:t>
            </a:r>
            <a:r>
              <a:rPr lang="en-US" sz="2000" dirty="0">
                <a:solidFill>
                  <a:schemeClr val="tx1">
                    <a:lumMod val="65000"/>
                    <a:lumOff val="35000"/>
                  </a:schemeClr>
                </a:solidFill>
              </a:rPr>
              <a:t> to add existing service to an already existing customer to the table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713179548"/>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B0F413-3A82-4B45-BE39-390860E47F5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242818-C02B-6FA2-7D4D-C21303C32228}"/>
              </a:ext>
            </a:extLst>
          </p:cNvPr>
          <p:cNvSpPr>
            <a:spLocks noGrp="1"/>
          </p:cNvSpPr>
          <p:nvPr>
            <p:ph type="sldNum" sz="quarter" idx="12"/>
          </p:nvPr>
        </p:nvSpPr>
        <p:spPr/>
        <p:txBody>
          <a:bodyPr/>
          <a:lstStyle/>
          <a:p>
            <a:fld id="{4A777409-9C5A-4B07-8E32-19F22F7D558C}" type="slidenum">
              <a:rPr lang="en-IN" smtClean="0"/>
              <a:t>508</a:t>
            </a:fld>
            <a:endParaRPr lang="en-IN" dirty="0"/>
          </a:p>
        </p:txBody>
      </p:sp>
      <p:sp>
        <p:nvSpPr>
          <p:cNvPr id="5" name="TextBox 4">
            <a:extLst>
              <a:ext uri="{FF2B5EF4-FFF2-40B4-BE49-F238E27FC236}">
                <a16:creationId xmlns:a16="http://schemas.microsoft.com/office/drawing/2014/main" id="{9B18F234-4821-2182-A711-9DB364C37ED4}"/>
              </a:ext>
            </a:extLst>
          </p:cNvPr>
          <p:cNvSpPr txBox="1"/>
          <p:nvPr/>
        </p:nvSpPr>
        <p:spPr>
          <a:xfrm>
            <a:off x="827988" y="525433"/>
            <a:ext cx="12437097" cy="5632311"/>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java.util.LinkedHashSet</a:t>
            </a:r>
            <a:r>
              <a:rPr lang="en-IN" dirty="0"/>
              <a:t>;</a:t>
            </a:r>
          </a:p>
          <a:p>
            <a:r>
              <a:rPr lang="en-IN" dirty="0"/>
              <a:t>import </a:t>
            </a:r>
            <a:r>
              <a:rPr lang="en-IN" dirty="0" err="1"/>
              <a:t>java.util.List</a:t>
            </a:r>
            <a:r>
              <a:rPr lang="en-IN" dirty="0"/>
              <a:t>;</a:t>
            </a:r>
          </a:p>
          <a:p>
            <a:r>
              <a:rPr lang="en-IN" dirty="0"/>
              <a:t>import </a:t>
            </a:r>
            <a:r>
              <a:rPr lang="en-IN" dirty="0" err="1"/>
              <a:t>java.util.Optional</a:t>
            </a:r>
            <a:r>
              <a:rPr lang="en-IN" dirty="0"/>
              <a:t>;</a:t>
            </a:r>
          </a:p>
          <a:p>
            <a:r>
              <a:rPr lang="en-IN" dirty="0"/>
              <a:t>import </a:t>
            </a:r>
            <a:r>
              <a:rPr lang="en-IN" dirty="0" err="1"/>
              <a:t>java.util.Set</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com.hnd.dto.CustomerDTO</a:t>
            </a:r>
            <a:r>
              <a:rPr lang="en-IN" dirty="0"/>
              <a:t>;</a:t>
            </a:r>
          </a:p>
          <a:p>
            <a:r>
              <a:rPr lang="en-IN" dirty="0"/>
              <a:t>import </a:t>
            </a:r>
            <a:r>
              <a:rPr lang="en-IN" dirty="0" err="1"/>
              <a:t>com.hnd.dto.ServicesDTO</a:t>
            </a:r>
            <a:r>
              <a:rPr lang="en-IN" dirty="0"/>
              <a:t>;</a:t>
            </a:r>
          </a:p>
          <a:p>
            <a:r>
              <a:rPr lang="en-IN" dirty="0"/>
              <a:t>import </a:t>
            </a:r>
            <a:r>
              <a:rPr lang="en-IN" dirty="0" err="1"/>
              <a:t>com.hnd.entity.Customer</a:t>
            </a:r>
            <a:r>
              <a:rPr lang="en-IN" dirty="0"/>
              <a:t>;</a:t>
            </a:r>
          </a:p>
          <a:p>
            <a:r>
              <a:rPr lang="en-IN" dirty="0"/>
              <a:t>import </a:t>
            </a:r>
            <a:r>
              <a:rPr lang="en-IN" dirty="0" err="1"/>
              <a:t>com.hnd.entity.Services</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import </a:t>
            </a:r>
            <a:r>
              <a:rPr lang="en-IN" dirty="0" err="1"/>
              <a:t>com.hnd.repository.ServicesRepository</a:t>
            </a:r>
            <a:r>
              <a:rPr lang="en-IN" dirty="0"/>
              <a:t>;</a:t>
            </a:r>
          </a:p>
          <a:p>
            <a:r>
              <a:rPr lang="en-IN" dirty="0"/>
              <a:t>@Service(value = "</a:t>
            </a:r>
            <a:r>
              <a:rPr lang="en-IN" dirty="0" err="1"/>
              <a:t>bankService</a:t>
            </a:r>
            <a:r>
              <a:rPr lang="en-IN" dirty="0"/>
              <a:t>")</a:t>
            </a:r>
          </a:p>
          <a:p>
            <a:r>
              <a:rPr lang="en-IN" dirty="0"/>
              <a:t>@Transactional</a:t>
            </a:r>
          </a:p>
          <a:p>
            <a:r>
              <a:rPr lang="en-IN" dirty="0"/>
              <a:t>public class </a:t>
            </a:r>
            <a:r>
              <a:rPr lang="en-IN" dirty="0" err="1"/>
              <a:t>BankServiceImpl</a:t>
            </a:r>
            <a:r>
              <a:rPr lang="en-IN" dirty="0"/>
              <a:t> implements </a:t>
            </a:r>
            <a:r>
              <a:rPr lang="en-IN" dirty="0" err="1"/>
              <a:t>BankService</a:t>
            </a:r>
            <a:r>
              <a:rPr lang="en-IN" dirty="0"/>
              <a:t> {</a:t>
            </a:r>
          </a:p>
          <a:p>
            <a:r>
              <a:rPr lang="en-IN" dirty="0"/>
              <a:t>	</a:t>
            </a:r>
          </a:p>
          <a:p>
            <a:r>
              <a:rPr lang="en-IN" dirty="0"/>
              <a:t>	</a:t>
            </a:r>
          </a:p>
        </p:txBody>
      </p:sp>
    </p:spTree>
    <p:extLst>
      <p:ext uri="{BB962C8B-B14F-4D97-AF65-F5344CB8AC3E}">
        <p14:creationId xmlns:p14="http://schemas.microsoft.com/office/powerpoint/2010/main" val="19643923"/>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AA7025-CD15-34B6-FC35-65DAA5D6FBA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015BB1E-4330-83E2-DD4C-12482E967946}"/>
              </a:ext>
            </a:extLst>
          </p:cNvPr>
          <p:cNvSpPr>
            <a:spLocks noGrp="1"/>
          </p:cNvSpPr>
          <p:nvPr>
            <p:ph type="sldNum" sz="quarter" idx="12"/>
          </p:nvPr>
        </p:nvSpPr>
        <p:spPr/>
        <p:txBody>
          <a:bodyPr/>
          <a:lstStyle/>
          <a:p>
            <a:fld id="{4A777409-9C5A-4B07-8E32-19F22F7D558C}" type="slidenum">
              <a:rPr lang="en-IN" smtClean="0"/>
              <a:t>509</a:t>
            </a:fld>
            <a:endParaRPr lang="en-IN" dirty="0"/>
          </a:p>
        </p:txBody>
      </p:sp>
      <p:sp>
        <p:nvSpPr>
          <p:cNvPr id="5" name="TextBox 4">
            <a:extLst>
              <a:ext uri="{FF2B5EF4-FFF2-40B4-BE49-F238E27FC236}">
                <a16:creationId xmlns:a16="http://schemas.microsoft.com/office/drawing/2014/main" id="{8E414610-15D8-2D6E-C634-A90608E88358}"/>
              </a:ext>
            </a:extLst>
          </p:cNvPr>
          <p:cNvSpPr txBox="1"/>
          <p:nvPr/>
        </p:nvSpPr>
        <p:spPr>
          <a:xfrm>
            <a:off x="747861" y="445624"/>
            <a:ext cx="11717517" cy="6740307"/>
          </a:xfrm>
          <a:prstGeom prst="rect">
            <a:avLst/>
          </a:prstGeom>
          <a:noFill/>
        </p:spPr>
        <p:txBody>
          <a:bodyPr wrap="square">
            <a:spAutoFit/>
          </a:bodyPr>
          <a:lstStyle/>
          <a:p>
            <a:r>
              <a:rPr lang="en-IN" dirty="0"/>
              <a:t>@Autowired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@Autowired</a:t>
            </a:r>
          </a:p>
          <a:p>
            <a:r>
              <a:rPr lang="en-IN" dirty="0"/>
              <a:t>	private </a:t>
            </a:r>
            <a:r>
              <a:rPr lang="en-IN" dirty="0" err="1"/>
              <a:t>ServicesRepository</a:t>
            </a:r>
            <a:r>
              <a:rPr lang="en-IN" dirty="0"/>
              <a:t> </a:t>
            </a:r>
            <a:r>
              <a:rPr lang="en-IN" dirty="0" err="1"/>
              <a:t>servicesRepository</a:t>
            </a:r>
            <a:r>
              <a:rPr lang="en-IN" dirty="0"/>
              <a:t>;</a:t>
            </a:r>
          </a:p>
          <a:p>
            <a:r>
              <a:rPr lang="en-IN" dirty="0"/>
              <a:t>	@Override</a:t>
            </a:r>
          </a:p>
          <a:p>
            <a:r>
              <a:rPr lang="en-IN" dirty="0"/>
              <a:t>	public Integer </a:t>
            </a:r>
            <a:r>
              <a:rPr lang="en-IN" dirty="0" err="1"/>
              <a:t>addCustomerAndService</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Integer </a:t>
            </a:r>
            <a:r>
              <a:rPr lang="en-IN" dirty="0" err="1"/>
              <a:t>customerId</a:t>
            </a:r>
            <a:r>
              <a:rPr lang="en-IN" dirty="0"/>
              <a:t> = null;</a:t>
            </a:r>
          </a:p>
          <a:p>
            <a:r>
              <a:rPr lang="en-IN" dirty="0"/>
              <a:t>		Set&lt;</a:t>
            </a:r>
            <a:r>
              <a:rPr lang="en-IN" dirty="0" err="1"/>
              <a:t>ServicesDTO</a:t>
            </a:r>
            <a:r>
              <a:rPr lang="en-IN" dirty="0"/>
              <a:t>&gt; </a:t>
            </a:r>
            <a:r>
              <a:rPr lang="en-IN" dirty="0" err="1"/>
              <a:t>bankServicesDTO</a:t>
            </a:r>
            <a:r>
              <a:rPr lang="en-IN" dirty="0"/>
              <a:t> = </a:t>
            </a:r>
            <a:r>
              <a:rPr lang="en-IN" dirty="0" err="1"/>
              <a:t>customerDTO.getBankServices</a:t>
            </a:r>
            <a:r>
              <a:rPr lang="en-IN" dirty="0"/>
              <a:t>();</a:t>
            </a:r>
          </a:p>
          <a:p>
            <a:r>
              <a:rPr lang="en-IN" dirty="0"/>
              <a:t>		Customer </a:t>
            </a:r>
            <a:r>
              <a:rPr lang="en-IN" dirty="0" err="1"/>
              <a:t>customer</a:t>
            </a:r>
            <a:r>
              <a:rPr lang="en-IN" dirty="0"/>
              <a:t> = new Customer();</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Set&lt;Services&gt; </a:t>
            </a:r>
            <a:r>
              <a:rPr lang="en-IN" dirty="0" err="1"/>
              <a:t>bankServices</a:t>
            </a:r>
            <a:r>
              <a:rPr lang="en-IN" dirty="0"/>
              <a:t> = null;</a:t>
            </a:r>
          </a:p>
          <a:p>
            <a:r>
              <a:rPr lang="en-IN" dirty="0"/>
              <a:t>		if (</a:t>
            </a:r>
            <a:r>
              <a:rPr lang="en-IN" dirty="0" err="1"/>
              <a:t>bankServicesDTO</a:t>
            </a:r>
            <a:r>
              <a:rPr lang="en-IN" dirty="0"/>
              <a:t> != null &amp;&amp; !</a:t>
            </a:r>
            <a:r>
              <a:rPr lang="en-IN" dirty="0" err="1"/>
              <a:t>bankServicesDTO.isEmpty</a:t>
            </a:r>
            <a:r>
              <a:rPr lang="en-IN" dirty="0"/>
              <a:t>()) {</a:t>
            </a:r>
          </a:p>
          <a:p>
            <a:r>
              <a:rPr lang="en-IN" dirty="0"/>
              <a:t>			</a:t>
            </a:r>
            <a:r>
              <a:rPr lang="en-IN" dirty="0" err="1"/>
              <a:t>bankServices</a:t>
            </a:r>
            <a:r>
              <a:rPr lang="en-IN" dirty="0"/>
              <a:t> = new </a:t>
            </a:r>
            <a:r>
              <a:rPr lang="en-IN" dirty="0" err="1"/>
              <a:t>LinkedHashSet</a:t>
            </a:r>
            <a:r>
              <a:rPr lang="en-IN" dirty="0"/>
              <a:t>&lt;&gt;();</a:t>
            </a:r>
          </a:p>
          <a:p>
            <a:r>
              <a:rPr lang="en-IN" dirty="0"/>
              <a:t>			for (</a:t>
            </a:r>
            <a:r>
              <a:rPr lang="en-IN" dirty="0" err="1"/>
              <a:t>ServicesDTO</a:t>
            </a:r>
            <a:r>
              <a:rPr lang="en-IN" dirty="0"/>
              <a:t> </a:t>
            </a:r>
            <a:r>
              <a:rPr lang="en-IN" dirty="0" err="1"/>
              <a:t>servicesDTO</a:t>
            </a:r>
            <a:r>
              <a:rPr lang="en-IN" dirty="0"/>
              <a:t> : </a:t>
            </a:r>
            <a:r>
              <a:rPr lang="en-IN" dirty="0" err="1"/>
              <a:t>bankServicesDTO</a:t>
            </a:r>
            <a:r>
              <a:rPr lang="en-IN" dirty="0"/>
              <a:t>) {</a:t>
            </a:r>
          </a:p>
          <a:p>
            <a:r>
              <a:rPr lang="en-IN" dirty="0"/>
              <a:t>				Services service = new Services();</a:t>
            </a:r>
          </a:p>
          <a:p>
            <a:r>
              <a:rPr lang="en-IN" dirty="0"/>
              <a:t>				</a:t>
            </a:r>
            <a:r>
              <a:rPr lang="en-IN" dirty="0" err="1"/>
              <a:t>service.setServiceId</a:t>
            </a:r>
            <a:r>
              <a:rPr lang="en-IN" dirty="0"/>
              <a:t>(</a:t>
            </a:r>
            <a:r>
              <a:rPr lang="en-IN" dirty="0" err="1"/>
              <a:t>servicesDTO.getServiceId</a:t>
            </a:r>
            <a:r>
              <a:rPr lang="en-IN" dirty="0"/>
              <a:t>());</a:t>
            </a:r>
          </a:p>
          <a:p>
            <a:r>
              <a:rPr lang="en-IN" dirty="0"/>
              <a:t>				</a:t>
            </a:r>
            <a:r>
              <a:rPr lang="en-IN" dirty="0" err="1"/>
              <a:t>service.setServiceName</a:t>
            </a:r>
            <a:r>
              <a:rPr lang="en-IN" dirty="0"/>
              <a:t>(</a:t>
            </a:r>
            <a:r>
              <a:rPr lang="en-IN" dirty="0" err="1"/>
              <a:t>servicesDTO.getServiceName</a:t>
            </a:r>
            <a:r>
              <a:rPr lang="en-IN" dirty="0"/>
              <a:t>());</a:t>
            </a:r>
          </a:p>
          <a:p>
            <a:r>
              <a:rPr lang="en-IN" dirty="0"/>
              <a:t>				</a:t>
            </a:r>
            <a:r>
              <a:rPr lang="en-IN" dirty="0" err="1"/>
              <a:t>service.setServiceCost</a:t>
            </a:r>
            <a:r>
              <a:rPr lang="en-IN" dirty="0"/>
              <a:t>(</a:t>
            </a:r>
            <a:r>
              <a:rPr lang="en-IN" dirty="0" err="1"/>
              <a:t>servicesDTO.getServiceCost</a:t>
            </a:r>
            <a:r>
              <a:rPr lang="en-IN" dirty="0"/>
              <a:t>());</a:t>
            </a:r>
          </a:p>
          <a:p>
            <a:r>
              <a:rPr lang="en-IN" dirty="0"/>
              <a:t>				</a:t>
            </a:r>
            <a:r>
              <a:rPr lang="en-IN" dirty="0" err="1"/>
              <a:t>bankServices.add</a:t>
            </a:r>
            <a:r>
              <a:rPr lang="en-IN" dirty="0"/>
              <a:t>(service);</a:t>
            </a:r>
          </a:p>
          <a:p>
            <a:r>
              <a:rPr lang="en-IN" dirty="0"/>
              <a:t>			}</a:t>
            </a:r>
          </a:p>
          <a:p>
            <a:r>
              <a:rPr lang="en-IN" dirty="0"/>
              <a:t>			</a:t>
            </a:r>
          </a:p>
        </p:txBody>
      </p:sp>
    </p:spTree>
    <p:extLst>
      <p:ext uri="{BB962C8B-B14F-4D97-AF65-F5344CB8AC3E}">
        <p14:creationId xmlns:p14="http://schemas.microsoft.com/office/powerpoint/2010/main" val="564278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341E0C-8475-E989-3626-8862E596E3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E0310EA-B465-04EC-C655-F8F4BF09C3A8}"/>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C9F7234D-32FB-F2D5-407B-262A840F4739}"/>
              </a:ext>
            </a:extLst>
          </p:cNvPr>
          <p:cNvSpPr txBox="1"/>
          <p:nvPr/>
        </p:nvSpPr>
        <p:spPr>
          <a:xfrm>
            <a:off x="815418" y="581807"/>
            <a:ext cx="10411906" cy="369332"/>
          </a:xfrm>
          <a:prstGeom prst="rect">
            <a:avLst/>
          </a:prstGeom>
          <a:noFill/>
        </p:spPr>
        <p:txBody>
          <a:bodyPr wrap="square">
            <a:spAutoFit/>
          </a:bodyPr>
          <a:lstStyle/>
          <a:p>
            <a:r>
              <a:rPr lang="en-US" sz="1800" b="1" dirty="0">
                <a:solidFill>
                  <a:schemeClr val="tx1">
                    <a:lumMod val="65000"/>
                    <a:lumOff val="35000"/>
                  </a:schemeClr>
                </a:solidFill>
                <a:effectLst/>
              </a:rPr>
              <a:t>Step 4</a:t>
            </a:r>
            <a:r>
              <a:rPr lang="en-US" sz="1800" dirty="0">
                <a:solidFill>
                  <a:schemeClr val="tx1">
                    <a:lumMod val="65000"/>
                    <a:lumOff val="35000"/>
                  </a:schemeClr>
                </a:solidFill>
                <a:effectLst/>
              </a:rPr>
              <a:t>: Add </a:t>
            </a:r>
            <a:r>
              <a:rPr lang="en-US" sz="1800" dirty="0" err="1">
                <a:solidFill>
                  <a:schemeClr val="tx1">
                    <a:lumMod val="65000"/>
                    <a:lumOff val="35000"/>
                  </a:schemeClr>
                </a:solidFill>
                <a:effectLst/>
              </a:rPr>
              <a:t>addCustomer</a:t>
            </a:r>
            <a:r>
              <a:rPr lang="en-US" sz="1800" dirty="0">
                <a:solidFill>
                  <a:schemeClr val="tx1">
                    <a:lumMod val="65000"/>
                    <a:lumOff val="35000"/>
                  </a:schemeClr>
                </a:solidFill>
                <a:effectLst/>
              </a:rPr>
              <a:t>() method in </a:t>
            </a:r>
            <a:r>
              <a:rPr lang="en-US" sz="1800" dirty="0" err="1">
                <a:solidFill>
                  <a:schemeClr val="tx1">
                    <a:lumMod val="65000"/>
                    <a:lumOff val="35000"/>
                  </a:schemeClr>
                </a:solidFill>
                <a:effectLst/>
              </a:rPr>
              <a:t>CustomerService</a:t>
            </a:r>
            <a:r>
              <a:rPr lang="en-US" sz="1800" dirty="0">
                <a:solidFill>
                  <a:schemeClr val="tx1">
                    <a:lumMod val="65000"/>
                    <a:lumOff val="35000"/>
                  </a:schemeClr>
                </a:solidFill>
                <a:effectLst/>
              </a:rPr>
              <a:t> interface as shown below:</a:t>
            </a:r>
          </a:p>
        </p:txBody>
      </p:sp>
      <p:sp>
        <p:nvSpPr>
          <p:cNvPr id="7" name="TextBox 6">
            <a:extLst>
              <a:ext uri="{FF2B5EF4-FFF2-40B4-BE49-F238E27FC236}">
                <a16:creationId xmlns:a16="http://schemas.microsoft.com/office/drawing/2014/main" id="{B25A78FD-B762-24CB-B303-15453F06BE98}"/>
              </a:ext>
            </a:extLst>
          </p:cNvPr>
          <p:cNvSpPr txBox="1"/>
          <p:nvPr/>
        </p:nvSpPr>
        <p:spPr>
          <a:xfrm>
            <a:off x="155542" y="1168452"/>
            <a:ext cx="11759938"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5A4FA458-25CA-9BF4-3AAE-BAD16111CE9B}"/>
              </a:ext>
            </a:extLst>
          </p:cNvPr>
          <p:cNvSpPr txBox="1"/>
          <p:nvPr/>
        </p:nvSpPr>
        <p:spPr>
          <a:xfrm>
            <a:off x="815418" y="2712265"/>
            <a:ext cx="10741844"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Implement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DBD7638A-3A83-EBFB-55DB-DD47F5C91C94}"/>
              </a:ext>
            </a:extLst>
          </p:cNvPr>
          <p:cNvSpPr txBox="1"/>
          <p:nvPr/>
        </p:nvSpPr>
        <p:spPr>
          <a:xfrm>
            <a:off x="95053" y="3321538"/>
            <a:ext cx="11880916" cy="3970318"/>
          </a:xfrm>
          <a:prstGeom prst="rect">
            <a:avLst/>
          </a:prstGeom>
          <a:noFill/>
        </p:spPr>
        <p:txBody>
          <a:bodyPr wrap="square">
            <a:spAutoFit/>
          </a:bodyPr>
          <a:lstStyle/>
          <a:p>
            <a:r>
              <a:rPr lang="en-IN" dirty="0"/>
              <a:t>@Service(value = "</a:t>
            </a:r>
            <a:r>
              <a:rPr lang="en-IN" dirty="0" err="1"/>
              <a:t>customerService</a:t>
            </a:r>
            <a:r>
              <a:rPr lang="en-IN" dirty="0"/>
              <a:t>")</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3564515603"/>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47DBF7E-8EF6-92E1-E39F-28996F4AC87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0C25CB-0A5E-09BE-573F-8DB317C429FA}"/>
              </a:ext>
            </a:extLst>
          </p:cNvPr>
          <p:cNvSpPr>
            <a:spLocks noGrp="1"/>
          </p:cNvSpPr>
          <p:nvPr>
            <p:ph type="sldNum" sz="quarter" idx="12"/>
          </p:nvPr>
        </p:nvSpPr>
        <p:spPr/>
        <p:txBody>
          <a:bodyPr/>
          <a:lstStyle/>
          <a:p>
            <a:fld id="{4A777409-9C5A-4B07-8E32-19F22F7D558C}" type="slidenum">
              <a:rPr lang="en-IN" smtClean="0"/>
              <a:t>510</a:t>
            </a:fld>
            <a:endParaRPr lang="en-IN" dirty="0"/>
          </a:p>
        </p:txBody>
      </p:sp>
      <p:sp>
        <p:nvSpPr>
          <p:cNvPr id="5" name="TextBox 4">
            <a:extLst>
              <a:ext uri="{FF2B5EF4-FFF2-40B4-BE49-F238E27FC236}">
                <a16:creationId xmlns:a16="http://schemas.microsoft.com/office/drawing/2014/main" id="{3EB47ED5-D093-EB6A-5A95-2FDB63C85C4D}"/>
              </a:ext>
            </a:extLst>
          </p:cNvPr>
          <p:cNvSpPr txBox="1"/>
          <p:nvPr/>
        </p:nvSpPr>
        <p:spPr>
          <a:xfrm>
            <a:off x="329153" y="898032"/>
            <a:ext cx="11764651" cy="5755422"/>
          </a:xfrm>
          <a:prstGeom prst="rect">
            <a:avLst/>
          </a:prstGeom>
          <a:noFill/>
        </p:spPr>
        <p:txBody>
          <a:bodyPr wrap="square">
            <a:spAutoFit/>
          </a:bodyPr>
          <a:lstStyle/>
          <a:p>
            <a:r>
              <a:rPr lang="en-IN" sz="1600" dirty="0" err="1"/>
              <a:t>customer.setBankServices</a:t>
            </a:r>
            <a:r>
              <a:rPr lang="en-IN" sz="1600" dirty="0"/>
              <a:t>(</a:t>
            </a:r>
            <a:r>
              <a:rPr lang="en-IN" sz="1600" dirty="0" err="1"/>
              <a:t>bankServices</a:t>
            </a:r>
            <a:r>
              <a:rPr lang="en-IN" sz="1600" dirty="0"/>
              <a:t>);</a:t>
            </a:r>
          </a:p>
          <a:p>
            <a:r>
              <a:rPr lang="en-IN" sz="1600" dirty="0"/>
              <a:t>		}</a:t>
            </a:r>
          </a:p>
          <a:p>
            <a:r>
              <a:rPr lang="en-IN" sz="1600" dirty="0"/>
              <a:t>		</a:t>
            </a:r>
          </a:p>
          <a:p>
            <a:r>
              <a:rPr lang="en-IN" sz="1600" dirty="0"/>
              <a:t>		</a:t>
            </a:r>
            <a:r>
              <a:rPr lang="en-IN" sz="1600" dirty="0" err="1"/>
              <a:t>customerRepository.save</a:t>
            </a:r>
            <a:r>
              <a:rPr lang="en-IN" sz="1600" dirty="0"/>
              <a:t>(customer);</a:t>
            </a:r>
          </a:p>
          <a:p>
            <a:r>
              <a:rPr lang="en-IN" sz="1600" dirty="0"/>
              <a:t>		</a:t>
            </a:r>
            <a:r>
              <a:rPr lang="en-IN" sz="1600" dirty="0" err="1"/>
              <a:t>customerId</a:t>
            </a:r>
            <a:r>
              <a:rPr lang="en-IN" sz="1600" dirty="0"/>
              <a:t> = </a:t>
            </a:r>
            <a:r>
              <a:rPr lang="en-IN" sz="1600" dirty="0" err="1"/>
              <a:t>customer.getCustomerId</a:t>
            </a:r>
            <a:r>
              <a:rPr lang="en-IN" sz="1600" dirty="0"/>
              <a:t>();</a:t>
            </a:r>
          </a:p>
          <a:p>
            <a:r>
              <a:rPr lang="en-IN" sz="1600" dirty="0"/>
              <a:t>		return </a:t>
            </a:r>
            <a:r>
              <a:rPr lang="en-IN" sz="1600" dirty="0" err="1"/>
              <a:t>customerId</a:t>
            </a:r>
            <a:r>
              <a:rPr lang="en-IN" sz="1600" dirty="0"/>
              <a:t>;</a:t>
            </a:r>
          </a:p>
          <a:p>
            <a:r>
              <a:rPr lang="en-IN" sz="1600" dirty="0"/>
              <a:t>	}</a:t>
            </a:r>
          </a:p>
          <a:p>
            <a:r>
              <a:rPr lang="en-IN" sz="1600" dirty="0"/>
              <a:t>	@Override</a:t>
            </a:r>
          </a:p>
          <a:p>
            <a:r>
              <a:rPr lang="en-IN" sz="1600" dirty="0"/>
              <a:t>	public void </a:t>
            </a:r>
            <a:r>
              <a:rPr lang="en-IN" sz="1600" dirty="0" err="1"/>
              <a:t>addExistingServiceToExistingCustomer</a:t>
            </a:r>
            <a:r>
              <a:rPr lang="en-IN" sz="1600" dirty="0"/>
              <a:t>(Integer </a:t>
            </a:r>
            <a:r>
              <a:rPr lang="en-IN" sz="1600" dirty="0" err="1"/>
              <a:t>customerId</a:t>
            </a:r>
            <a:r>
              <a:rPr lang="en-IN" sz="1600" dirty="0"/>
              <a:t>,</a:t>
            </a:r>
          </a:p>
          <a:p>
            <a:r>
              <a:rPr lang="en-IN" sz="1600" dirty="0"/>
              <a:t>			List&lt;Integer&gt; </a:t>
            </a:r>
            <a:r>
              <a:rPr lang="en-IN" sz="1600" dirty="0" err="1"/>
              <a:t>serviceIds</a:t>
            </a:r>
            <a:r>
              <a:rPr lang="en-IN" sz="1600" dirty="0"/>
              <a:t>) throws </a:t>
            </a:r>
            <a:r>
              <a:rPr lang="en-IN" sz="1600" dirty="0" err="1"/>
              <a:t>hndBankException</a:t>
            </a:r>
            <a:r>
              <a:rPr lang="en-IN" sz="1600" dirty="0"/>
              <a:t> {</a:t>
            </a:r>
          </a:p>
          <a:p>
            <a:r>
              <a:rPr lang="en-IN" sz="1600" dirty="0"/>
              <a:t>		</a:t>
            </a:r>
          </a:p>
          <a:p>
            <a:r>
              <a:rPr lang="en-IN" sz="1600" dirty="0"/>
              <a:t>		Optional&lt;Customer&gt; optional = </a:t>
            </a:r>
            <a:r>
              <a:rPr lang="en-IN" sz="1600" dirty="0" err="1"/>
              <a:t>customerRepository.findById</a:t>
            </a:r>
            <a:r>
              <a:rPr lang="en-IN" sz="1600" dirty="0"/>
              <a:t>(</a:t>
            </a:r>
            <a:r>
              <a:rPr lang="en-IN" sz="1600" dirty="0" err="1"/>
              <a:t>customerId</a:t>
            </a:r>
            <a:r>
              <a:rPr lang="en-IN" sz="1600" dirty="0"/>
              <a:t>);</a:t>
            </a:r>
          </a:p>
          <a:p>
            <a:r>
              <a:rPr lang="en-IN" sz="1600" dirty="0"/>
              <a:t>		Customer </a:t>
            </a:r>
            <a:r>
              <a:rPr lang="en-IN" sz="1600" dirty="0" err="1"/>
              <a:t>customer</a:t>
            </a:r>
            <a:r>
              <a:rPr lang="en-IN" sz="1600" dirty="0"/>
              <a:t> = </a:t>
            </a:r>
            <a:r>
              <a:rPr lang="en-IN" sz="1600" dirty="0" err="1"/>
              <a:t>optional.orElseThrow</a:t>
            </a:r>
            <a:r>
              <a:rPr lang="en-IN" sz="1600" dirty="0"/>
              <a:t>(() -&gt; new </a:t>
            </a:r>
            <a:r>
              <a:rPr lang="en-IN" sz="1600" dirty="0" err="1"/>
              <a:t>hndBankException</a:t>
            </a:r>
            <a:r>
              <a:rPr lang="en-IN" sz="1600" dirty="0"/>
              <a:t>("</a:t>
            </a:r>
            <a:r>
              <a:rPr lang="en-IN" sz="1600" dirty="0" err="1"/>
              <a:t>Service.CUSTOMER_UNAVAILABLE</a:t>
            </a:r>
            <a:r>
              <a:rPr lang="en-IN" sz="1600" dirty="0"/>
              <a:t>"));</a:t>
            </a:r>
          </a:p>
          <a:p>
            <a:r>
              <a:rPr lang="en-IN" sz="1600" dirty="0"/>
              <a:t>		</a:t>
            </a:r>
          </a:p>
          <a:p>
            <a:r>
              <a:rPr lang="en-IN" sz="1600" dirty="0"/>
              <a:t>		for(Integer </a:t>
            </a:r>
            <a:r>
              <a:rPr lang="en-IN" sz="1600" dirty="0" err="1"/>
              <a:t>serviceId</a:t>
            </a:r>
            <a:r>
              <a:rPr lang="en-IN" sz="1600" dirty="0"/>
              <a:t> : </a:t>
            </a:r>
            <a:r>
              <a:rPr lang="en-IN" sz="1600" dirty="0" err="1"/>
              <a:t>serviceIds</a:t>
            </a:r>
            <a:r>
              <a:rPr lang="en-IN" sz="1600" dirty="0"/>
              <a:t>) {</a:t>
            </a:r>
          </a:p>
          <a:p>
            <a:r>
              <a:rPr lang="en-IN" sz="1600" dirty="0"/>
              <a:t>			Optional&lt;Services&gt; optional1 = </a:t>
            </a:r>
            <a:r>
              <a:rPr lang="en-IN" sz="1600" dirty="0" err="1"/>
              <a:t>servicesRepository.findById</a:t>
            </a:r>
            <a:r>
              <a:rPr lang="en-IN" sz="1600" dirty="0"/>
              <a:t>(</a:t>
            </a:r>
            <a:r>
              <a:rPr lang="en-IN" sz="1600" dirty="0" err="1"/>
              <a:t>serviceId</a:t>
            </a:r>
            <a:r>
              <a:rPr lang="en-IN" sz="1600" dirty="0"/>
              <a:t>);</a:t>
            </a:r>
          </a:p>
          <a:p>
            <a:r>
              <a:rPr lang="en-IN" sz="1600" dirty="0"/>
              <a:t>			Services service = optional1.orElseThrow(() -&gt; new </a:t>
            </a:r>
            <a:r>
              <a:rPr lang="en-IN" sz="1600" dirty="0" err="1"/>
              <a:t>hndBankException</a:t>
            </a:r>
            <a:r>
              <a:rPr lang="en-IN" sz="1600" dirty="0"/>
              <a:t>("</a:t>
            </a:r>
            <a:r>
              <a:rPr lang="en-IN" sz="1600" dirty="0" err="1"/>
              <a:t>Service.SERVICE_UNAVAILABLE</a:t>
            </a:r>
            <a:r>
              <a:rPr lang="en-IN" sz="1600" dirty="0"/>
              <a:t>"));</a:t>
            </a:r>
          </a:p>
          <a:p>
            <a:r>
              <a:rPr lang="en-IN" sz="1600" dirty="0"/>
              <a:t>			if(!</a:t>
            </a:r>
            <a:r>
              <a:rPr lang="en-IN" sz="1600" dirty="0" err="1"/>
              <a:t>customer.getBankServices</a:t>
            </a:r>
            <a:r>
              <a:rPr lang="en-IN" sz="1600" dirty="0"/>
              <a:t>().contains(service)) {</a:t>
            </a:r>
          </a:p>
          <a:p>
            <a:r>
              <a:rPr lang="en-IN" sz="1600" dirty="0"/>
              <a:t>				</a:t>
            </a:r>
            <a:r>
              <a:rPr lang="en-IN" sz="1600" dirty="0" err="1"/>
              <a:t>customer.getBankServices</a:t>
            </a:r>
            <a:r>
              <a:rPr lang="en-IN" sz="1600" dirty="0"/>
              <a:t>().add(service);</a:t>
            </a:r>
          </a:p>
          <a:p>
            <a:r>
              <a:rPr lang="en-IN" sz="1600" dirty="0"/>
              <a:t>			}</a:t>
            </a:r>
          </a:p>
          <a:p>
            <a:r>
              <a:rPr lang="en-IN" sz="1600" dirty="0"/>
              <a:t>		}</a:t>
            </a:r>
          </a:p>
          <a:p>
            <a:r>
              <a:rPr lang="en-IN" sz="1600" dirty="0"/>
              <a:t>	}</a:t>
            </a:r>
          </a:p>
          <a:p>
            <a:r>
              <a:rPr lang="en-IN" sz="1600" dirty="0"/>
              <a:t>}</a:t>
            </a:r>
          </a:p>
        </p:txBody>
      </p:sp>
    </p:spTree>
    <p:extLst>
      <p:ext uri="{BB962C8B-B14F-4D97-AF65-F5344CB8AC3E}">
        <p14:creationId xmlns:p14="http://schemas.microsoft.com/office/powerpoint/2010/main" val="2435721860"/>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56B926-D66C-B330-872F-955EF2E79A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E19398-7C0E-9EE8-9106-6200BFE8A9A0}"/>
              </a:ext>
            </a:extLst>
          </p:cNvPr>
          <p:cNvSpPr>
            <a:spLocks noGrp="1"/>
          </p:cNvSpPr>
          <p:nvPr>
            <p:ph type="sldNum" sz="quarter" idx="12"/>
          </p:nvPr>
        </p:nvSpPr>
        <p:spPr/>
        <p:txBody>
          <a:bodyPr/>
          <a:lstStyle/>
          <a:p>
            <a:fld id="{4A777409-9C5A-4B07-8E32-19F22F7D558C}" type="slidenum">
              <a:rPr lang="en-IN" smtClean="0"/>
              <a:t>511</a:t>
            </a:fld>
            <a:endParaRPr lang="en-IN" dirty="0"/>
          </a:p>
        </p:txBody>
      </p:sp>
      <p:sp>
        <p:nvSpPr>
          <p:cNvPr id="5" name="TextBox 4">
            <a:extLst>
              <a:ext uri="{FF2B5EF4-FFF2-40B4-BE49-F238E27FC236}">
                <a16:creationId xmlns:a16="http://schemas.microsoft.com/office/drawing/2014/main" id="{55139F0E-1286-2665-7635-0D0B9F68B2EB}"/>
              </a:ext>
            </a:extLst>
          </p:cNvPr>
          <p:cNvSpPr txBox="1"/>
          <p:nvPr/>
        </p:nvSpPr>
        <p:spPr>
          <a:xfrm>
            <a:off x="989028" y="694929"/>
            <a:ext cx="9823515" cy="400110"/>
          </a:xfrm>
          <a:prstGeom prst="rect">
            <a:avLst/>
          </a:prstGeom>
          <a:noFill/>
        </p:spPr>
        <p:txBody>
          <a:bodyPr wrap="square">
            <a:spAutoFit/>
          </a:bodyPr>
          <a:lstStyle/>
          <a:p>
            <a:r>
              <a:rPr lang="en-US" sz="2000" b="1" dirty="0">
                <a:solidFill>
                  <a:schemeClr val="tx1">
                    <a:lumMod val="65000"/>
                    <a:lumOff val="35000"/>
                  </a:schemeClr>
                </a:solidFill>
              </a:rPr>
              <a:t>Step 19:</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D57461B-A959-52BC-9EED-A0ECC54CD6E5}"/>
              </a:ext>
            </a:extLst>
          </p:cNvPr>
          <p:cNvSpPr txBox="1"/>
          <p:nvPr/>
        </p:nvSpPr>
        <p:spPr>
          <a:xfrm>
            <a:off x="249810" y="1215586"/>
            <a:ext cx="11241463" cy="923330"/>
          </a:xfrm>
          <a:prstGeom prst="rect">
            <a:avLst/>
          </a:prstGeom>
          <a:noFill/>
        </p:spPr>
        <p:txBody>
          <a:bodyPr wrap="square">
            <a:spAutoFit/>
          </a:bodyPr>
          <a:lstStyle/>
          <a:p>
            <a:r>
              <a:rPr lang="en-IN" dirty="0" err="1"/>
              <a:t>Service.CUSTOMER_UNAVAILABLE</a:t>
            </a:r>
            <a:r>
              <a:rPr lang="en-IN" dirty="0"/>
              <a:t>=Customer not available for given customer id.</a:t>
            </a:r>
          </a:p>
          <a:p>
            <a:r>
              <a:rPr lang="en-IN" dirty="0" err="1"/>
              <a:t>Service.SERVICE_UNAVAILABLE</a:t>
            </a:r>
            <a:r>
              <a:rPr lang="en-IN" dirty="0"/>
              <a:t>=One or more service is not available.</a:t>
            </a:r>
          </a:p>
          <a:p>
            <a:r>
              <a:rPr lang="en-IN" dirty="0" err="1"/>
              <a:t>UserInterface.CUSTOMER_SERVICE_ALLOCATION_SUCCESS</a:t>
            </a:r>
            <a:r>
              <a:rPr lang="en-IN" dirty="0"/>
              <a:t>=Services successfully added for customer </a:t>
            </a:r>
          </a:p>
        </p:txBody>
      </p:sp>
      <p:sp>
        <p:nvSpPr>
          <p:cNvPr id="9" name="TextBox 8">
            <a:extLst>
              <a:ext uri="{FF2B5EF4-FFF2-40B4-BE49-F238E27FC236}">
                <a16:creationId xmlns:a16="http://schemas.microsoft.com/office/drawing/2014/main" id="{5BA78964-43E1-C133-FAB4-B72E585AEB2F}"/>
              </a:ext>
            </a:extLst>
          </p:cNvPr>
          <p:cNvSpPr txBox="1"/>
          <p:nvPr/>
        </p:nvSpPr>
        <p:spPr>
          <a:xfrm>
            <a:off x="249810" y="2267539"/>
            <a:ext cx="6099142" cy="400110"/>
          </a:xfrm>
          <a:prstGeom prst="rect">
            <a:avLst/>
          </a:prstGeom>
          <a:noFill/>
        </p:spPr>
        <p:txBody>
          <a:bodyPr wrap="square">
            <a:spAutoFit/>
          </a:bodyPr>
          <a:lstStyle/>
          <a:p>
            <a:r>
              <a:rPr lang="en-US" sz="2000" b="1" dirty="0">
                <a:solidFill>
                  <a:schemeClr val="tx1">
                    <a:lumMod val="65000"/>
                    <a:lumOff val="35000"/>
                  </a:schemeClr>
                </a:solidFill>
              </a:rPr>
              <a:t>Step 20: </a:t>
            </a:r>
            <a:r>
              <a:rPr lang="en-US" sz="2000" dirty="0">
                <a:solidFill>
                  <a:schemeClr val="tx1">
                    <a:lumMod val="65000"/>
                    <a:lumOff val="35000"/>
                  </a:schemeClr>
                </a:solidFill>
              </a:rPr>
              <a:t>Modify the application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41AFA7F-9326-01CF-A5D6-ED6282B0A4E9}"/>
              </a:ext>
            </a:extLst>
          </p:cNvPr>
          <p:cNvSpPr txBox="1"/>
          <p:nvPr/>
        </p:nvSpPr>
        <p:spPr>
          <a:xfrm>
            <a:off x="249810" y="2667649"/>
            <a:ext cx="11536837" cy="3693319"/>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java.util.ArrayList</a:t>
            </a:r>
            <a:r>
              <a:rPr lang="en-IN" dirty="0"/>
              <a:t>;</a:t>
            </a:r>
          </a:p>
          <a:p>
            <a:r>
              <a:rPr lang="en-IN" dirty="0"/>
              <a:t>import </a:t>
            </a:r>
            <a:r>
              <a:rPr lang="en-IN" dirty="0" err="1"/>
              <a:t>java.util.LinkedHashSet</a:t>
            </a:r>
            <a:r>
              <a:rPr lang="en-IN" dirty="0"/>
              <a:t>;</a:t>
            </a:r>
          </a:p>
          <a:p>
            <a:r>
              <a:rPr lang="en-IN" dirty="0"/>
              <a:t>import </a:t>
            </a:r>
            <a:r>
              <a:rPr lang="en-IN" dirty="0" err="1"/>
              <a:t>java.util.List</a:t>
            </a:r>
            <a:r>
              <a:rPr lang="en-IN" dirty="0"/>
              <a:t>;</a:t>
            </a:r>
          </a:p>
          <a:p>
            <a:r>
              <a:rPr lang="en-IN" dirty="0"/>
              <a:t>import </a:t>
            </a:r>
            <a:r>
              <a:rPr lang="en-IN" dirty="0" err="1"/>
              <a:t>java.util.Set</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p:txBody>
      </p:sp>
    </p:spTree>
    <p:extLst>
      <p:ext uri="{BB962C8B-B14F-4D97-AF65-F5344CB8AC3E}">
        <p14:creationId xmlns:p14="http://schemas.microsoft.com/office/powerpoint/2010/main" val="583651287"/>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C546DA-F2C8-33E9-62E7-DC980A726F6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418234-CBF9-8BF7-03AD-34631E0AFB50}"/>
              </a:ext>
            </a:extLst>
          </p:cNvPr>
          <p:cNvSpPr>
            <a:spLocks noGrp="1"/>
          </p:cNvSpPr>
          <p:nvPr>
            <p:ph type="sldNum" sz="quarter" idx="12"/>
          </p:nvPr>
        </p:nvSpPr>
        <p:spPr/>
        <p:txBody>
          <a:bodyPr/>
          <a:lstStyle/>
          <a:p>
            <a:fld id="{4A777409-9C5A-4B07-8E32-19F22F7D558C}" type="slidenum">
              <a:rPr lang="en-IN" smtClean="0"/>
              <a:t>512</a:t>
            </a:fld>
            <a:endParaRPr lang="en-IN" dirty="0"/>
          </a:p>
        </p:txBody>
      </p:sp>
      <p:sp>
        <p:nvSpPr>
          <p:cNvPr id="5" name="TextBox 4">
            <a:extLst>
              <a:ext uri="{FF2B5EF4-FFF2-40B4-BE49-F238E27FC236}">
                <a16:creationId xmlns:a16="http://schemas.microsoft.com/office/drawing/2014/main" id="{9CD1AFD8-6CF9-1FBD-7613-23761C64E75B}"/>
              </a:ext>
            </a:extLst>
          </p:cNvPr>
          <p:cNvSpPr txBox="1"/>
          <p:nvPr/>
        </p:nvSpPr>
        <p:spPr>
          <a:xfrm>
            <a:off x="961534" y="490602"/>
            <a:ext cx="12060025" cy="5909310"/>
          </a:xfrm>
          <a:prstGeom prst="rect">
            <a:avLst/>
          </a:prstGeom>
          <a:noFill/>
        </p:spPr>
        <p:txBody>
          <a:bodyPr wrap="square">
            <a:spAutoFit/>
          </a:bodyPr>
          <a:lstStyle/>
          <a:p>
            <a:r>
              <a:rPr lang="en-IN" dirty="0"/>
              <a:t>import </a:t>
            </a:r>
            <a:r>
              <a:rPr lang="en-IN" dirty="0" err="1"/>
              <a:t>com.hnd.dto.CustomerDTO</a:t>
            </a:r>
            <a:r>
              <a:rPr lang="en-IN" dirty="0"/>
              <a:t>;</a:t>
            </a:r>
          </a:p>
          <a:p>
            <a:r>
              <a:rPr lang="en-IN" dirty="0"/>
              <a:t>import </a:t>
            </a:r>
            <a:r>
              <a:rPr lang="en-IN" dirty="0" err="1"/>
              <a:t>com.hnd.dto.ServicesDTO</a:t>
            </a:r>
            <a:r>
              <a:rPr lang="en-IN" dirty="0"/>
              <a:t>;</a:t>
            </a:r>
          </a:p>
          <a:p>
            <a:r>
              <a:rPr lang="en-IN" dirty="0"/>
              <a:t>import </a:t>
            </a:r>
            <a:r>
              <a:rPr lang="en-IN" dirty="0" err="1"/>
              <a:t>com.hnd.service.BankService</a:t>
            </a:r>
            <a:r>
              <a:rPr lang="en-IN" dirty="0"/>
              <a:t>;</a:t>
            </a:r>
          </a:p>
          <a:p>
            <a:r>
              <a:rPr lang="en-IN" dirty="0"/>
              <a:t>@SpringBootApplication</a:t>
            </a:r>
          </a:p>
          <a:p>
            <a:r>
              <a:rPr lang="en-IN" dirty="0"/>
              <a:t>public class </a:t>
            </a:r>
            <a:r>
              <a:rPr lang="en-IN" dirty="0" err="1"/>
              <a:t>DemoManyToManyApplication</a:t>
            </a:r>
            <a:r>
              <a:rPr lang="en-IN" dirty="0"/>
              <a:t> implements </a:t>
            </a:r>
            <a:r>
              <a:rPr lang="en-IN" dirty="0" err="1"/>
              <a:t>CommandLineRunner</a:t>
            </a:r>
            <a:r>
              <a:rPr lang="en-IN" dirty="0"/>
              <a:t>{</a:t>
            </a:r>
          </a:p>
          <a:p>
            <a:r>
              <a:rPr lang="en-IN" dirty="0"/>
              <a:t>	</a:t>
            </a:r>
          </a:p>
          <a:p>
            <a:r>
              <a:rPr lang="en-IN" dirty="0"/>
              <a:t>	public static final Log LOGGER = </a:t>
            </a:r>
            <a:r>
              <a:rPr lang="en-IN" dirty="0" err="1"/>
              <a:t>LogFactory.getLog</a:t>
            </a:r>
            <a:r>
              <a:rPr lang="en-IN" dirty="0"/>
              <a:t>(</a:t>
            </a:r>
            <a:r>
              <a:rPr lang="en-IN" dirty="0" err="1"/>
              <a:t>DemoManyToManyApplication.class</a:t>
            </a:r>
            <a:r>
              <a:rPr lang="en-IN" dirty="0"/>
              <a:t>);</a:t>
            </a:r>
          </a:p>
          <a:p>
            <a:r>
              <a:rPr lang="en-IN" dirty="0"/>
              <a:t>	@Autowired</a:t>
            </a:r>
          </a:p>
          <a:p>
            <a:r>
              <a:rPr lang="en-IN" dirty="0"/>
              <a:t>	</a:t>
            </a:r>
            <a:r>
              <a:rPr lang="en-IN" dirty="0" err="1"/>
              <a:t>BankService</a:t>
            </a:r>
            <a:r>
              <a:rPr lang="en-IN" dirty="0"/>
              <a:t> </a:t>
            </a:r>
            <a:r>
              <a:rPr lang="en-IN" dirty="0" err="1"/>
              <a:t>bankService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DemoManyToManyApplication.class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addCustomerAndService</a:t>
            </a:r>
            <a:r>
              <a:rPr lang="en-IN" dirty="0"/>
              <a:t>();</a:t>
            </a:r>
          </a:p>
          <a:p>
            <a:r>
              <a:rPr lang="en-IN" dirty="0"/>
              <a:t>		</a:t>
            </a:r>
            <a:r>
              <a:rPr lang="en-IN" dirty="0" err="1"/>
              <a:t>addExistingServiceToExistingCustomer</a:t>
            </a:r>
            <a:r>
              <a:rPr lang="en-IN" dirty="0"/>
              <a:t>();		</a:t>
            </a:r>
          </a:p>
          <a:p>
            <a:r>
              <a:rPr lang="en-IN" dirty="0"/>
              <a:t>	}</a:t>
            </a:r>
          </a:p>
          <a:p>
            <a:r>
              <a:rPr lang="en-IN" dirty="0"/>
              <a:t>	public void </a:t>
            </a:r>
            <a:r>
              <a:rPr lang="en-IN" dirty="0" err="1"/>
              <a:t>addCustomerAndService</a:t>
            </a:r>
            <a:r>
              <a:rPr lang="en-IN" dirty="0"/>
              <a:t>() {</a:t>
            </a:r>
          </a:p>
          <a:p>
            <a:r>
              <a:rPr lang="en-IN" dirty="0"/>
              <a:t>		</a:t>
            </a:r>
          </a:p>
        </p:txBody>
      </p:sp>
    </p:spTree>
    <p:extLst>
      <p:ext uri="{BB962C8B-B14F-4D97-AF65-F5344CB8AC3E}">
        <p14:creationId xmlns:p14="http://schemas.microsoft.com/office/powerpoint/2010/main" val="2886844909"/>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3F28E6-9157-1C22-661B-B29CE6C2F53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B8DC009-9172-104E-C40E-11522A78E363}"/>
              </a:ext>
            </a:extLst>
          </p:cNvPr>
          <p:cNvSpPr>
            <a:spLocks noGrp="1"/>
          </p:cNvSpPr>
          <p:nvPr>
            <p:ph type="sldNum" sz="quarter" idx="12"/>
          </p:nvPr>
        </p:nvSpPr>
        <p:spPr/>
        <p:txBody>
          <a:bodyPr/>
          <a:lstStyle/>
          <a:p>
            <a:fld id="{4A777409-9C5A-4B07-8E32-19F22F7D558C}" type="slidenum">
              <a:rPr lang="en-IN" smtClean="0"/>
              <a:t>513</a:t>
            </a:fld>
            <a:endParaRPr lang="en-IN" dirty="0"/>
          </a:p>
        </p:txBody>
      </p:sp>
      <p:sp>
        <p:nvSpPr>
          <p:cNvPr id="5" name="TextBox 4">
            <a:extLst>
              <a:ext uri="{FF2B5EF4-FFF2-40B4-BE49-F238E27FC236}">
                <a16:creationId xmlns:a16="http://schemas.microsoft.com/office/drawing/2014/main" id="{3BC27F3F-A5D6-3A58-9526-B7A4EDFF53B7}"/>
              </a:ext>
            </a:extLst>
          </p:cNvPr>
          <p:cNvSpPr txBox="1"/>
          <p:nvPr/>
        </p:nvSpPr>
        <p:spPr>
          <a:xfrm>
            <a:off x="81699" y="904973"/>
            <a:ext cx="12028602" cy="4524315"/>
          </a:xfrm>
          <a:prstGeom prst="rect">
            <a:avLst/>
          </a:prstGeom>
          <a:noFill/>
        </p:spPr>
        <p:txBody>
          <a:bodyPr wrap="square">
            <a:spAutoFit/>
          </a:bodyPr>
          <a:lstStyle/>
          <a:p>
            <a:r>
              <a:rPr lang="en-IN" dirty="0"/>
              <a:t>try{</a:t>
            </a:r>
          </a:p>
          <a:p>
            <a:r>
              <a:rPr lang="en-IN" dirty="0"/>
              <a:t>			</a:t>
            </a:r>
            <a:r>
              <a:rPr lang="en-IN" dirty="0" err="1"/>
              <a:t>CustomerDTO</a:t>
            </a:r>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customerDTO.setDateOfBirth</a:t>
            </a:r>
            <a:r>
              <a:rPr lang="en-IN" dirty="0"/>
              <a:t>(</a:t>
            </a:r>
            <a:r>
              <a:rPr lang="en-IN" dirty="0" err="1"/>
              <a:t>LocalDate.of</a:t>
            </a:r>
            <a:r>
              <a:rPr lang="en-IN" dirty="0"/>
              <a:t>(1995, 2, 1));</a:t>
            </a:r>
          </a:p>
          <a:p>
            <a:r>
              <a:rPr lang="en-IN" dirty="0"/>
              <a:t>			</a:t>
            </a:r>
            <a:r>
              <a:rPr lang="en-IN" dirty="0" err="1"/>
              <a:t>customerDTO.setEmailId</a:t>
            </a:r>
            <a:r>
              <a:rPr lang="en-IN" dirty="0"/>
              <a:t>("peter@hnd.com");</a:t>
            </a:r>
          </a:p>
          <a:p>
            <a:r>
              <a:rPr lang="en-IN" dirty="0"/>
              <a:t>			</a:t>
            </a:r>
            <a:r>
              <a:rPr lang="en-IN" dirty="0" err="1"/>
              <a:t>customerDTO.setName</a:t>
            </a:r>
            <a:r>
              <a:rPr lang="en-IN" dirty="0"/>
              <a:t>("Peter");</a:t>
            </a:r>
          </a:p>
          <a:p>
            <a:r>
              <a:rPr lang="en-IN" dirty="0"/>
              <a:t>			Set&lt;</a:t>
            </a:r>
            <a:r>
              <a:rPr lang="en-IN" dirty="0" err="1"/>
              <a:t>ServicesDTO</a:t>
            </a:r>
            <a:r>
              <a:rPr lang="en-IN" dirty="0"/>
              <a:t>&gt; </a:t>
            </a:r>
            <a:r>
              <a:rPr lang="en-IN" dirty="0" err="1"/>
              <a:t>servicesList</a:t>
            </a:r>
            <a:r>
              <a:rPr lang="en-IN" dirty="0"/>
              <a:t>=new </a:t>
            </a:r>
            <a:r>
              <a:rPr lang="en-IN" dirty="0" err="1"/>
              <a:t>LinkedHashSet</a:t>
            </a:r>
            <a:r>
              <a:rPr lang="en-IN" dirty="0"/>
              <a:t>&lt;</a:t>
            </a:r>
            <a:r>
              <a:rPr lang="en-IN" dirty="0" err="1"/>
              <a:t>ServicesDTO</a:t>
            </a:r>
            <a:r>
              <a:rPr lang="en-IN" dirty="0"/>
              <a:t>&gt;();</a:t>
            </a:r>
          </a:p>
          <a:p>
            <a:r>
              <a:rPr lang="en-IN" dirty="0"/>
              <a:t>			</a:t>
            </a:r>
            <a:r>
              <a:rPr lang="en-IN" dirty="0" err="1"/>
              <a:t>ServicesDTO</a:t>
            </a:r>
            <a:r>
              <a:rPr lang="en-IN" dirty="0"/>
              <a:t> servicesDTO1=new </a:t>
            </a:r>
            <a:r>
              <a:rPr lang="en-IN" dirty="0" err="1"/>
              <a:t>ServicesDTO</a:t>
            </a:r>
            <a:r>
              <a:rPr lang="en-IN" dirty="0"/>
              <a:t>();</a:t>
            </a:r>
          </a:p>
          <a:p>
            <a:r>
              <a:rPr lang="en-IN" dirty="0"/>
              <a:t>			servicesDTO1.setServiceId(3004);</a:t>
            </a:r>
          </a:p>
          <a:p>
            <a:r>
              <a:rPr lang="en-IN" dirty="0"/>
              <a:t>			servicesDTO1.setServiceName("Demat Services");</a:t>
            </a:r>
          </a:p>
          <a:p>
            <a:r>
              <a:rPr lang="en-IN" dirty="0"/>
              <a:t>			servicesDTO1.setServiceCost(200);</a:t>
            </a:r>
          </a:p>
          <a:p>
            <a:r>
              <a:rPr lang="en-IN" dirty="0"/>
              <a:t>			</a:t>
            </a:r>
            <a:r>
              <a:rPr lang="en-IN" dirty="0" err="1"/>
              <a:t>servicesList.add</a:t>
            </a:r>
            <a:r>
              <a:rPr lang="en-IN" dirty="0"/>
              <a:t>(servicesDTO1);</a:t>
            </a:r>
          </a:p>
          <a:p>
            <a:r>
              <a:rPr lang="en-IN" dirty="0"/>
              <a:t>			</a:t>
            </a:r>
            <a:r>
              <a:rPr lang="en-IN" dirty="0" err="1"/>
              <a:t>customerDTO.setBankServices</a:t>
            </a:r>
            <a:r>
              <a:rPr lang="en-IN" dirty="0"/>
              <a:t>(</a:t>
            </a:r>
            <a:r>
              <a:rPr lang="en-IN" dirty="0" err="1"/>
              <a:t>servicesList</a:t>
            </a:r>
            <a:r>
              <a:rPr lang="en-IN" dirty="0"/>
              <a:t>);</a:t>
            </a:r>
          </a:p>
          <a:p>
            <a:r>
              <a:rPr lang="en-IN" dirty="0"/>
              <a:t>			Integer </a:t>
            </a:r>
            <a:r>
              <a:rPr lang="en-IN" dirty="0" err="1"/>
              <a:t>customerId</a:t>
            </a:r>
            <a:r>
              <a:rPr lang="en-IN" dirty="0"/>
              <a:t>=</a:t>
            </a:r>
            <a:r>
              <a:rPr lang="en-IN" dirty="0" err="1"/>
              <a:t>bankService.addCustomerAndService</a:t>
            </a:r>
            <a:r>
              <a:rPr lang="en-IN" dirty="0"/>
              <a:t>(</a:t>
            </a:r>
            <a:r>
              <a:rPr lang="en-IN" dirty="0" err="1"/>
              <a:t>customerDTO</a:t>
            </a:r>
            <a:r>
              <a:rPr lang="en-IN" dirty="0"/>
              <a:t>);</a:t>
            </a:r>
          </a:p>
          <a:p>
            <a:r>
              <a:rPr lang="en-IN" dirty="0"/>
              <a:t>			LOGGER.info(</a:t>
            </a:r>
            <a:r>
              <a:rPr lang="en-IN" dirty="0" err="1"/>
              <a:t>environment.getProperty</a:t>
            </a:r>
            <a:r>
              <a:rPr lang="en-IN" dirty="0"/>
              <a:t>("</a:t>
            </a:r>
            <a:r>
              <a:rPr lang="en-IN" dirty="0" err="1"/>
              <a:t>UserInterface.NEW_CUSTOMER_SUCCESS</a:t>
            </a:r>
            <a:r>
              <a:rPr lang="en-IN" dirty="0"/>
              <a:t>")+</a:t>
            </a:r>
            <a:r>
              <a:rPr lang="en-IN" dirty="0" err="1"/>
              <a:t>customerId</a:t>
            </a:r>
            <a:r>
              <a:rPr lang="en-IN" dirty="0"/>
              <a:t>);</a:t>
            </a:r>
          </a:p>
          <a:p>
            <a:r>
              <a:rPr lang="en-IN" dirty="0"/>
              <a:t>		}</a:t>
            </a:r>
          </a:p>
        </p:txBody>
      </p:sp>
    </p:spTree>
    <p:extLst>
      <p:ext uri="{BB962C8B-B14F-4D97-AF65-F5344CB8AC3E}">
        <p14:creationId xmlns:p14="http://schemas.microsoft.com/office/powerpoint/2010/main" val="2200901222"/>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147D3B-83FB-1EF1-4E19-D311F79D9F9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440890-910D-2D73-C86D-E4ABE6794C5A}"/>
              </a:ext>
            </a:extLst>
          </p:cNvPr>
          <p:cNvSpPr>
            <a:spLocks noGrp="1"/>
          </p:cNvSpPr>
          <p:nvPr>
            <p:ph type="sldNum" sz="quarter" idx="12"/>
          </p:nvPr>
        </p:nvSpPr>
        <p:spPr/>
        <p:txBody>
          <a:bodyPr/>
          <a:lstStyle/>
          <a:p>
            <a:fld id="{4A777409-9C5A-4B07-8E32-19F22F7D558C}" type="slidenum">
              <a:rPr lang="en-IN" smtClean="0"/>
              <a:t>514</a:t>
            </a:fld>
            <a:endParaRPr lang="en-IN" dirty="0"/>
          </a:p>
        </p:txBody>
      </p:sp>
      <p:sp>
        <p:nvSpPr>
          <p:cNvPr id="5" name="TextBox 4">
            <a:extLst>
              <a:ext uri="{FF2B5EF4-FFF2-40B4-BE49-F238E27FC236}">
                <a16:creationId xmlns:a16="http://schemas.microsoft.com/office/drawing/2014/main" id="{D1B88A28-4827-7552-0FAC-554296353875}"/>
              </a:ext>
            </a:extLst>
          </p:cNvPr>
          <p:cNvSpPr txBox="1"/>
          <p:nvPr/>
        </p:nvSpPr>
        <p:spPr>
          <a:xfrm>
            <a:off x="171253" y="679032"/>
            <a:ext cx="11849493" cy="6463308"/>
          </a:xfrm>
          <a:prstGeom prst="rect">
            <a:avLst/>
          </a:prstGeom>
          <a:noFill/>
        </p:spPr>
        <p:txBody>
          <a:bodyPr wrap="square">
            <a:spAutoFit/>
          </a:bodyPr>
          <a:lstStyle/>
          <a:p>
            <a:r>
              <a:rPr lang="en-IN" dirty="0"/>
              <a:t>catch(Exception e){</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addExistingServiceToExistingCustomer</a:t>
            </a:r>
            <a:r>
              <a:rPr lang="en-IN" dirty="0"/>
              <a:t>() {</a:t>
            </a:r>
          </a:p>
          <a:p>
            <a:r>
              <a:rPr lang="en-IN" dirty="0"/>
              <a:t>		try{</a:t>
            </a:r>
          </a:p>
          <a:p>
            <a:r>
              <a:rPr lang="en-IN" dirty="0"/>
              <a:t>			Integer </a:t>
            </a:r>
            <a:r>
              <a:rPr lang="en-IN" dirty="0" err="1"/>
              <a:t>customerId</a:t>
            </a:r>
            <a:r>
              <a:rPr lang="en-IN" dirty="0"/>
              <a:t>=1004;</a:t>
            </a:r>
          </a:p>
          <a:p>
            <a:r>
              <a:rPr lang="en-IN" dirty="0"/>
              <a:t>			List&lt;Integer&gt; </a:t>
            </a:r>
            <a:r>
              <a:rPr lang="en-IN" dirty="0" err="1"/>
              <a:t>serviceIds</a:t>
            </a:r>
            <a:r>
              <a:rPr lang="en-IN" dirty="0"/>
              <a:t>=new </a:t>
            </a:r>
            <a:r>
              <a:rPr lang="en-IN" dirty="0" err="1"/>
              <a:t>ArrayList</a:t>
            </a:r>
            <a:r>
              <a:rPr lang="en-IN" dirty="0"/>
              <a:t>&lt;&gt;();</a:t>
            </a:r>
          </a:p>
          <a:p>
            <a:r>
              <a:rPr lang="en-IN" dirty="0"/>
              <a:t>			</a:t>
            </a:r>
            <a:r>
              <a:rPr lang="en-IN" dirty="0" err="1"/>
              <a:t>serviceIds.add</a:t>
            </a:r>
            <a:r>
              <a:rPr lang="en-IN" dirty="0"/>
              <a:t>(3001);</a:t>
            </a:r>
          </a:p>
          <a:p>
            <a:r>
              <a:rPr lang="en-IN" dirty="0"/>
              <a:t>			</a:t>
            </a:r>
            <a:r>
              <a:rPr lang="en-IN" dirty="0" err="1"/>
              <a:t>serviceIds.add</a:t>
            </a:r>
            <a:r>
              <a:rPr lang="en-IN" dirty="0"/>
              <a:t>(3003);</a:t>
            </a:r>
          </a:p>
          <a:p>
            <a:r>
              <a:rPr lang="en-IN" dirty="0"/>
              <a:t>			</a:t>
            </a:r>
            <a:r>
              <a:rPr lang="en-IN" dirty="0" err="1"/>
              <a:t>bankService.addExistingServiceToExistingCustomer</a:t>
            </a:r>
            <a:r>
              <a:rPr lang="en-IN" dirty="0"/>
              <a:t>(</a:t>
            </a:r>
            <a:r>
              <a:rPr lang="en-IN" dirty="0" err="1"/>
              <a:t>customerId</a:t>
            </a:r>
            <a:r>
              <a:rPr lang="en-IN" dirty="0"/>
              <a:t>, </a:t>
            </a:r>
            <a:r>
              <a:rPr lang="en-IN" dirty="0" err="1"/>
              <a:t>serviceIds</a:t>
            </a:r>
            <a:r>
              <a:rPr lang="en-IN" dirty="0"/>
              <a:t>);</a:t>
            </a:r>
          </a:p>
          <a:p>
            <a:r>
              <a:rPr lang="en-IN" dirty="0"/>
              <a:t>			LOGGER.info(</a:t>
            </a:r>
            <a:r>
              <a:rPr lang="en-IN" dirty="0" err="1"/>
              <a:t>environment.getProperty</a:t>
            </a:r>
            <a:r>
              <a:rPr lang="en-IN" dirty="0"/>
              <a:t>("</a:t>
            </a:r>
            <a:r>
              <a:rPr lang="en-IN" dirty="0" err="1"/>
              <a:t>UserInterface.CUSTOMER_SERVICE_ALLOCATION_SUCCESS</a:t>
            </a:r>
            <a:r>
              <a:rPr lang="en-IN" dirty="0"/>
              <a:t>"));</a:t>
            </a:r>
          </a:p>
          <a:p>
            <a:r>
              <a:rPr lang="en-IN" dirty="0"/>
              <a:t>			</a:t>
            </a:r>
          </a:p>
          <a:p>
            <a:r>
              <a:rPr lang="en-IN" dirty="0"/>
              <a:t>		}catch(Exception e){</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Tree>
    <p:extLst>
      <p:ext uri="{BB962C8B-B14F-4D97-AF65-F5344CB8AC3E}">
        <p14:creationId xmlns:p14="http://schemas.microsoft.com/office/powerpoint/2010/main" val="529227510"/>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2D26B3-3461-2868-2266-68003FC6C7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76B4EE-658E-57E1-E130-B3516AF2120A}"/>
              </a:ext>
            </a:extLst>
          </p:cNvPr>
          <p:cNvSpPr>
            <a:spLocks noGrp="1"/>
          </p:cNvSpPr>
          <p:nvPr>
            <p:ph type="sldNum" sz="quarter" idx="12"/>
          </p:nvPr>
        </p:nvSpPr>
        <p:spPr/>
        <p:txBody>
          <a:bodyPr/>
          <a:lstStyle/>
          <a:p>
            <a:fld id="{4A777409-9C5A-4B07-8E32-19F22F7D558C}" type="slidenum">
              <a:rPr lang="en-IN" smtClean="0"/>
              <a:t>515</a:t>
            </a:fld>
            <a:endParaRPr lang="en-IN" dirty="0"/>
          </a:p>
        </p:txBody>
      </p:sp>
      <p:sp>
        <p:nvSpPr>
          <p:cNvPr id="5" name="TextBox 4">
            <a:extLst>
              <a:ext uri="{FF2B5EF4-FFF2-40B4-BE49-F238E27FC236}">
                <a16:creationId xmlns:a16="http://schemas.microsoft.com/office/drawing/2014/main" id="{B0CAB89F-9713-6E0A-0348-06B352B89F7A}"/>
              </a:ext>
            </a:extLst>
          </p:cNvPr>
          <p:cNvSpPr txBox="1"/>
          <p:nvPr/>
        </p:nvSpPr>
        <p:spPr>
          <a:xfrm>
            <a:off x="890832" y="603563"/>
            <a:ext cx="10129101" cy="707886"/>
          </a:xfrm>
          <a:prstGeom prst="rect">
            <a:avLst/>
          </a:prstGeom>
          <a:noFill/>
        </p:spPr>
        <p:txBody>
          <a:bodyPr wrap="square">
            <a:spAutoFit/>
          </a:bodyPr>
          <a:lstStyle/>
          <a:p>
            <a:r>
              <a:rPr lang="en-US" sz="2000" b="1" dirty="0">
                <a:solidFill>
                  <a:schemeClr val="tx1">
                    <a:lumMod val="65000"/>
                    <a:lumOff val="35000"/>
                  </a:schemeClr>
                </a:solidFill>
              </a:rPr>
              <a:t>Step 21: </a:t>
            </a:r>
            <a:r>
              <a:rPr lang="en-US" sz="2000" dirty="0">
                <a:solidFill>
                  <a:schemeClr val="tx1">
                    <a:lumMod val="65000"/>
                    <a:lumOff val="35000"/>
                  </a:schemeClr>
                </a:solidFill>
              </a:rPr>
              <a:t>Execute the application</a:t>
            </a:r>
          </a:p>
          <a:p>
            <a:r>
              <a:rPr lang="en-US" sz="2000" dirty="0">
                <a:solidFill>
                  <a:schemeClr val="tx1">
                    <a:lumMod val="65000"/>
                    <a:lumOff val="35000"/>
                  </a:schemeClr>
                </a:solidFill>
              </a:rPr>
              <a:t>After executing your application, you should get the following output:</a:t>
            </a:r>
          </a:p>
        </p:txBody>
      </p:sp>
      <p:pic>
        <p:nvPicPr>
          <p:cNvPr id="9" name="Picture 8">
            <a:extLst>
              <a:ext uri="{FF2B5EF4-FFF2-40B4-BE49-F238E27FC236}">
                <a16:creationId xmlns:a16="http://schemas.microsoft.com/office/drawing/2014/main" id="{D8269A34-6EB3-44B7-B6D9-BEB9D0127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955" y="1597086"/>
            <a:ext cx="8630854" cy="2400635"/>
          </a:xfrm>
          <a:prstGeom prst="rect">
            <a:avLst/>
          </a:prstGeom>
        </p:spPr>
      </p:pic>
      <p:sp>
        <p:nvSpPr>
          <p:cNvPr id="11" name="TextBox 10">
            <a:extLst>
              <a:ext uri="{FF2B5EF4-FFF2-40B4-BE49-F238E27FC236}">
                <a16:creationId xmlns:a16="http://schemas.microsoft.com/office/drawing/2014/main" id="{2D162925-08E1-51F0-E4D2-7DBA1A984513}"/>
              </a:ext>
            </a:extLst>
          </p:cNvPr>
          <p:cNvSpPr txBox="1"/>
          <p:nvPr/>
        </p:nvSpPr>
        <p:spPr>
          <a:xfrm>
            <a:off x="287517" y="4207539"/>
            <a:ext cx="11684523" cy="400110"/>
          </a:xfrm>
          <a:prstGeom prst="rect">
            <a:avLst/>
          </a:prstGeom>
          <a:noFill/>
        </p:spPr>
        <p:txBody>
          <a:bodyPr wrap="square">
            <a:spAutoFit/>
          </a:bodyPr>
          <a:lstStyle/>
          <a:p>
            <a:r>
              <a:rPr lang="en-US" sz="2000" b="1" dirty="0">
                <a:solidFill>
                  <a:schemeClr val="tx1">
                    <a:lumMod val="65000"/>
                    <a:lumOff val="35000"/>
                  </a:schemeClr>
                </a:solidFill>
              </a:rPr>
              <a:t>Step 22:</a:t>
            </a:r>
            <a:r>
              <a:rPr lang="en-US" sz="2000" dirty="0">
                <a:solidFill>
                  <a:schemeClr val="tx1">
                    <a:lumMod val="65000"/>
                    <a:lumOff val="35000"/>
                  </a:schemeClr>
                </a:solidFill>
              </a:rPr>
              <a:t> Add the </a:t>
            </a:r>
            <a:r>
              <a:rPr lang="en-US" sz="2000" dirty="0" err="1">
                <a:solidFill>
                  <a:schemeClr val="tx1">
                    <a:lumMod val="65000"/>
                    <a:lumOff val="35000"/>
                  </a:schemeClr>
                </a:solidFill>
              </a:rPr>
              <a:t>deallocateServiceForExistingCustomer</a:t>
            </a:r>
            <a:r>
              <a:rPr lang="en-US" sz="2000" dirty="0">
                <a:solidFill>
                  <a:schemeClr val="tx1">
                    <a:lumMod val="65000"/>
                    <a:lumOff val="35000"/>
                  </a:schemeClr>
                </a:solidFill>
              </a:rPr>
              <a:t>() method to </a:t>
            </a:r>
            <a:r>
              <a:rPr lang="en-US" sz="2000" dirty="0" err="1">
                <a:solidFill>
                  <a:schemeClr val="tx1">
                    <a:lumMod val="65000"/>
                    <a:lumOff val="35000"/>
                  </a:schemeClr>
                </a:solidFill>
              </a:rPr>
              <a:t>BankService</a:t>
            </a:r>
            <a:r>
              <a:rPr lang="en-US" sz="2000" dirty="0">
                <a:solidFill>
                  <a:schemeClr val="tx1">
                    <a:lumMod val="65000"/>
                    <a:lumOff val="35000"/>
                  </a:schemeClr>
                </a:solidFill>
              </a:rPr>
              <a:t> interface as shown below:</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235F7A39-939E-C18F-4F95-4A15815D6B2D}"/>
              </a:ext>
            </a:extLst>
          </p:cNvPr>
          <p:cNvSpPr txBox="1"/>
          <p:nvPr/>
        </p:nvSpPr>
        <p:spPr>
          <a:xfrm>
            <a:off x="30636" y="4607649"/>
            <a:ext cx="11941404" cy="2031325"/>
          </a:xfrm>
          <a:prstGeom prst="rect">
            <a:avLst/>
          </a:prstGeom>
          <a:noFill/>
        </p:spPr>
        <p:txBody>
          <a:bodyPr wrap="square">
            <a:spAutoFit/>
          </a:bodyPr>
          <a:lstStyle/>
          <a:p>
            <a:r>
              <a:rPr lang="en-IN" sz="1400" dirty="0"/>
              <a:t>package </a:t>
            </a:r>
            <a:r>
              <a:rPr lang="en-IN" sz="1400" dirty="0" err="1"/>
              <a:t>com.hnd.service</a:t>
            </a:r>
            <a:r>
              <a:rPr lang="en-IN" sz="1400" dirty="0"/>
              <a:t>;</a:t>
            </a:r>
          </a:p>
          <a:p>
            <a:r>
              <a:rPr lang="en-IN" sz="1400" dirty="0"/>
              <a:t>import </a:t>
            </a:r>
            <a:r>
              <a:rPr lang="en-IN" sz="1400" dirty="0" err="1"/>
              <a:t>java.util.List</a:t>
            </a:r>
            <a:r>
              <a:rPr lang="en-IN" sz="1400" dirty="0"/>
              <a:t>;</a:t>
            </a:r>
          </a:p>
          <a:p>
            <a:r>
              <a:rPr lang="en-IN" sz="1400" dirty="0"/>
              <a:t>import </a:t>
            </a:r>
            <a:r>
              <a:rPr lang="en-IN" sz="1400" dirty="0" err="1"/>
              <a:t>com.hnd.dto.CustomerDTO</a:t>
            </a:r>
            <a:r>
              <a:rPr lang="en-IN" sz="1400" dirty="0"/>
              <a:t>;</a:t>
            </a:r>
          </a:p>
          <a:p>
            <a:r>
              <a:rPr lang="en-IN" sz="1400" dirty="0"/>
              <a:t>import </a:t>
            </a:r>
            <a:r>
              <a:rPr lang="en-IN" sz="1400" dirty="0" err="1"/>
              <a:t>com.hnd.exception.hndBankException</a:t>
            </a:r>
            <a:r>
              <a:rPr lang="en-IN" sz="1400" dirty="0"/>
              <a:t>;</a:t>
            </a:r>
          </a:p>
          <a:p>
            <a:r>
              <a:rPr lang="en-IN" sz="1400" dirty="0"/>
              <a:t>public interface </a:t>
            </a:r>
            <a:r>
              <a:rPr lang="en-IN" sz="1400" dirty="0" err="1"/>
              <a:t>BankService</a:t>
            </a:r>
            <a:r>
              <a:rPr lang="en-IN" sz="1400" dirty="0"/>
              <a:t> {</a:t>
            </a:r>
          </a:p>
          <a:p>
            <a:r>
              <a:rPr lang="en-IN" sz="1400" dirty="0"/>
              <a:t>	public Integer </a:t>
            </a:r>
            <a:r>
              <a:rPr lang="en-IN" sz="1400" dirty="0" err="1"/>
              <a:t>addCustomerAndService</a:t>
            </a:r>
            <a:r>
              <a:rPr lang="en-IN" sz="1400" dirty="0"/>
              <a:t>(</a:t>
            </a:r>
            <a:r>
              <a:rPr lang="en-IN" sz="1400" dirty="0" err="1"/>
              <a:t>CustomerDTO</a:t>
            </a:r>
            <a:r>
              <a:rPr lang="en-IN" sz="1400" dirty="0"/>
              <a:t> </a:t>
            </a:r>
            <a:r>
              <a:rPr lang="en-IN" sz="1400" dirty="0" err="1"/>
              <a:t>customerDTO</a:t>
            </a:r>
            <a:r>
              <a:rPr lang="en-IN" sz="1400" dirty="0"/>
              <a:t>) throws </a:t>
            </a:r>
            <a:r>
              <a:rPr lang="en-IN" sz="1400" dirty="0" err="1"/>
              <a:t>hndBankException</a:t>
            </a:r>
            <a:r>
              <a:rPr lang="en-IN" sz="1400" dirty="0"/>
              <a:t>;</a:t>
            </a:r>
          </a:p>
          <a:p>
            <a:r>
              <a:rPr lang="en-IN" sz="1400" dirty="0"/>
              <a:t>	public void </a:t>
            </a:r>
            <a:r>
              <a:rPr lang="en-IN" sz="1400" dirty="0" err="1"/>
              <a:t>addExistingServiceToExistingCustomer</a:t>
            </a:r>
            <a:r>
              <a:rPr lang="en-IN" sz="1400" dirty="0"/>
              <a:t>(Integer </a:t>
            </a:r>
            <a:r>
              <a:rPr lang="en-IN" sz="1400" dirty="0" err="1"/>
              <a:t>customerId,List</a:t>
            </a:r>
            <a:r>
              <a:rPr lang="en-IN" sz="1400" dirty="0"/>
              <a:t>&lt;Integer&gt; </a:t>
            </a:r>
            <a:r>
              <a:rPr lang="en-IN" sz="1400" dirty="0" err="1"/>
              <a:t>serviceIds</a:t>
            </a:r>
            <a:r>
              <a:rPr lang="en-IN" sz="1400" dirty="0"/>
              <a:t>) throws </a:t>
            </a:r>
            <a:r>
              <a:rPr lang="en-IN" sz="1400" dirty="0" err="1"/>
              <a:t>hndBankException</a:t>
            </a:r>
            <a:r>
              <a:rPr lang="en-IN" sz="1400" dirty="0"/>
              <a:t>;</a:t>
            </a:r>
          </a:p>
          <a:p>
            <a:r>
              <a:rPr lang="en-IN" sz="1400" dirty="0"/>
              <a:t>	public void </a:t>
            </a:r>
            <a:r>
              <a:rPr lang="en-IN" sz="1400" dirty="0" err="1"/>
              <a:t>deallocateServiceForExistingCustomer</a:t>
            </a:r>
            <a:r>
              <a:rPr lang="en-IN" sz="1400" dirty="0"/>
              <a:t>(Integer </a:t>
            </a:r>
            <a:r>
              <a:rPr lang="en-IN" sz="1400" dirty="0" err="1"/>
              <a:t>customerId,List</a:t>
            </a:r>
            <a:r>
              <a:rPr lang="en-IN" sz="1400" dirty="0"/>
              <a:t>&lt;Integer&gt; </a:t>
            </a:r>
            <a:r>
              <a:rPr lang="en-IN" sz="1400" dirty="0" err="1"/>
              <a:t>serviceIds</a:t>
            </a:r>
            <a:r>
              <a:rPr lang="en-IN" sz="1400" dirty="0"/>
              <a:t>) throws </a:t>
            </a:r>
            <a:r>
              <a:rPr lang="en-IN" sz="1400" dirty="0" err="1"/>
              <a:t>hndBankException</a:t>
            </a:r>
            <a:r>
              <a:rPr lang="en-IN" sz="1400" dirty="0"/>
              <a:t>;		</a:t>
            </a:r>
          </a:p>
          <a:p>
            <a:r>
              <a:rPr lang="en-IN" sz="1400" dirty="0"/>
              <a:t>}</a:t>
            </a:r>
          </a:p>
        </p:txBody>
      </p:sp>
    </p:spTree>
    <p:extLst>
      <p:ext uri="{BB962C8B-B14F-4D97-AF65-F5344CB8AC3E}">
        <p14:creationId xmlns:p14="http://schemas.microsoft.com/office/powerpoint/2010/main" val="3550231649"/>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1FE339-5EE5-0CD0-E57F-F7AC133217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E1BF62B-5D0C-214F-0A68-3161BFBAE7EA}"/>
              </a:ext>
            </a:extLst>
          </p:cNvPr>
          <p:cNvSpPr>
            <a:spLocks noGrp="1"/>
          </p:cNvSpPr>
          <p:nvPr>
            <p:ph type="sldNum" sz="quarter" idx="12"/>
          </p:nvPr>
        </p:nvSpPr>
        <p:spPr/>
        <p:txBody>
          <a:bodyPr/>
          <a:lstStyle/>
          <a:p>
            <a:fld id="{4A777409-9C5A-4B07-8E32-19F22F7D558C}" type="slidenum">
              <a:rPr lang="en-IN" smtClean="0"/>
              <a:t>516</a:t>
            </a:fld>
            <a:endParaRPr lang="en-IN" dirty="0"/>
          </a:p>
        </p:txBody>
      </p:sp>
      <p:sp>
        <p:nvSpPr>
          <p:cNvPr id="5" name="TextBox 4">
            <a:extLst>
              <a:ext uri="{FF2B5EF4-FFF2-40B4-BE49-F238E27FC236}">
                <a16:creationId xmlns:a16="http://schemas.microsoft.com/office/drawing/2014/main" id="{44713508-0D3E-A065-39E3-C24257D5F2E3}"/>
              </a:ext>
            </a:extLst>
          </p:cNvPr>
          <p:cNvSpPr txBox="1"/>
          <p:nvPr/>
        </p:nvSpPr>
        <p:spPr>
          <a:xfrm>
            <a:off x="989028" y="584710"/>
            <a:ext cx="9776381" cy="707886"/>
          </a:xfrm>
          <a:prstGeom prst="rect">
            <a:avLst/>
          </a:prstGeom>
          <a:noFill/>
        </p:spPr>
        <p:txBody>
          <a:bodyPr wrap="square">
            <a:spAutoFit/>
          </a:bodyPr>
          <a:lstStyle/>
          <a:p>
            <a:r>
              <a:rPr lang="en-US" sz="2000" b="1" dirty="0">
                <a:solidFill>
                  <a:schemeClr val="tx1">
                    <a:lumMod val="65000"/>
                    <a:lumOff val="35000"/>
                  </a:schemeClr>
                </a:solidFill>
              </a:rPr>
              <a:t>Step 23: </a:t>
            </a:r>
            <a:r>
              <a:rPr lang="en-US" sz="2000" dirty="0">
                <a:solidFill>
                  <a:schemeClr val="tx1">
                    <a:lumMod val="65000"/>
                    <a:lumOff val="35000"/>
                  </a:schemeClr>
                </a:solidFill>
              </a:rPr>
              <a:t>Implement the </a:t>
            </a:r>
            <a:r>
              <a:rPr lang="en-US" sz="2000" dirty="0" err="1">
                <a:solidFill>
                  <a:schemeClr val="tx1">
                    <a:lumMod val="65000"/>
                    <a:lumOff val="35000"/>
                  </a:schemeClr>
                </a:solidFill>
              </a:rPr>
              <a:t>dellocateServiceForExistingCustomer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BankServiceImpl</a:t>
            </a:r>
            <a:r>
              <a:rPr lang="en-US" sz="2000" dirty="0">
                <a:solidFill>
                  <a:schemeClr val="tx1">
                    <a:lumMod val="65000"/>
                    <a:lumOff val="35000"/>
                  </a:schemeClr>
                </a:solidFill>
              </a:rPr>
              <a:t> to deallocate a service for a customer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BD31F23-3E74-E716-C3D3-2409B4A43557}"/>
              </a:ext>
            </a:extLst>
          </p:cNvPr>
          <p:cNvSpPr txBox="1"/>
          <p:nvPr/>
        </p:nvSpPr>
        <p:spPr>
          <a:xfrm>
            <a:off x="295373" y="1292596"/>
            <a:ext cx="11896627" cy="5632311"/>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java.util.LinkedHashSet</a:t>
            </a:r>
            <a:r>
              <a:rPr lang="en-IN" dirty="0"/>
              <a:t>;</a:t>
            </a:r>
          </a:p>
          <a:p>
            <a:r>
              <a:rPr lang="en-IN" dirty="0"/>
              <a:t>import </a:t>
            </a:r>
            <a:r>
              <a:rPr lang="en-IN" dirty="0" err="1"/>
              <a:t>java.util.List</a:t>
            </a:r>
            <a:r>
              <a:rPr lang="en-IN" dirty="0"/>
              <a:t>;</a:t>
            </a:r>
          </a:p>
          <a:p>
            <a:r>
              <a:rPr lang="en-IN" dirty="0"/>
              <a:t>import </a:t>
            </a:r>
            <a:r>
              <a:rPr lang="en-IN" dirty="0" err="1"/>
              <a:t>java.util.Optional</a:t>
            </a:r>
            <a:r>
              <a:rPr lang="en-IN" dirty="0"/>
              <a:t>;</a:t>
            </a:r>
          </a:p>
          <a:p>
            <a:r>
              <a:rPr lang="en-IN" dirty="0"/>
              <a:t>import </a:t>
            </a:r>
            <a:r>
              <a:rPr lang="en-IN" dirty="0" err="1"/>
              <a:t>java.util.Set</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com.hnd.dto.CustomerDTO</a:t>
            </a:r>
            <a:r>
              <a:rPr lang="en-IN" dirty="0"/>
              <a:t>;</a:t>
            </a:r>
          </a:p>
          <a:p>
            <a:r>
              <a:rPr lang="en-IN" dirty="0"/>
              <a:t>import </a:t>
            </a:r>
            <a:r>
              <a:rPr lang="en-IN" dirty="0" err="1"/>
              <a:t>com.hnd.dto.ServicesDTO</a:t>
            </a:r>
            <a:r>
              <a:rPr lang="en-IN" dirty="0"/>
              <a:t>;</a:t>
            </a:r>
          </a:p>
          <a:p>
            <a:r>
              <a:rPr lang="en-IN" dirty="0"/>
              <a:t>import </a:t>
            </a:r>
            <a:r>
              <a:rPr lang="en-IN" dirty="0" err="1"/>
              <a:t>com.hnd.entity.Customer</a:t>
            </a:r>
            <a:r>
              <a:rPr lang="en-IN" dirty="0"/>
              <a:t>;</a:t>
            </a:r>
          </a:p>
          <a:p>
            <a:r>
              <a:rPr lang="en-IN" dirty="0"/>
              <a:t>import </a:t>
            </a:r>
            <a:r>
              <a:rPr lang="en-IN" dirty="0" err="1"/>
              <a:t>com.hnd.entity.Services</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import </a:t>
            </a:r>
            <a:r>
              <a:rPr lang="en-IN" dirty="0" err="1"/>
              <a:t>com.hnd.repository.ServicesRepository</a:t>
            </a:r>
            <a:r>
              <a:rPr lang="en-IN" dirty="0"/>
              <a:t>;</a:t>
            </a:r>
          </a:p>
          <a:p>
            <a:r>
              <a:rPr lang="en-IN" dirty="0"/>
              <a:t>@Service(value = "</a:t>
            </a:r>
            <a:r>
              <a:rPr lang="en-IN" dirty="0" err="1"/>
              <a:t>bankService</a:t>
            </a:r>
            <a:r>
              <a:rPr lang="en-IN" dirty="0"/>
              <a:t>")</a:t>
            </a:r>
          </a:p>
          <a:p>
            <a:r>
              <a:rPr lang="en-IN" dirty="0"/>
              <a:t>@Transactional</a:t>
            </a:r>
          </a:p>
          <a:p>
            <a:r>
              <a:rPr lang="en-IN" dirty="0"/>
              <a:t>public class </a:t>
            </a:r>
            <a:r>
              <a:rPr lang="en-IN" dirty="0" err="1"/>
              <a:t>BankServiceImpl</a:t>
            </a:r>
            <a:r>
              <a:rPr lang="en-IN" dirty="0"/>
              <a:t> implements </a:t>
            </a:r>
            <a:r>
              <a:rPr lang="en-IN" dirty="0" err="1"/>
              <a:t>BankService</a:t>
            </a:r>
            <a:r>
              <a:rPr lang="en-IN" dirty="0"/>
              <a:t> {</a:t>
            </a:r>
          </a:p>
          <a:p>
            <a:r>
              <a:rPr lang="en-IN" dirty="0"/>
              <a:t>	</a:t>
            </a:r>
          </a:p>
          <a:p>
            <a:r>
              <a:rPr lang="en-IN" dirty="0"/>
              <a:t>	</a:t>
            </a:r>
          </a:p>
        </p:txBody>
      </p:sp>
    </p:spTree>
    <p:extLst>
      <p:ext uri="{BB962C8B-B14F-4D97-AF65-F5344CB8AC3E}">
        <p14:creationId xmlns:p14="http://schemas.microsoft.com/office/powerpoint/2010/main" val="3644380648"/>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15828C-6AFA-08DB-1DFB-7CD4966C81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CB4915A-2C22-9C9E-F3EC-A86115EDFD31}"/>
              </a:ext>
            </a:extLst>
          </p:cNvPr>
          <p:cNvSpPr>
            <a:spLocks noGrp="1"/>
          </p:cNvSpPr>
          <p:nvPr>
            <p:ph type="sldNum" sz="quarter" idx="12"/>
          </p:nvPr>
        </p:nvSpPr>
        <p:spPr/>
        <p:txBody>
          <a:bodyPr/>
          <a:lstStyle/>
          <a:p>
            <a:fld id="{4A777409-9C5A-4B07-8E32-19F22F7D558C}" type="slidenum">
              <a:rPr lang="en-IN" smtClean="0"/>
              <a:t>517</a:t>
            </a:fld>
            <a:endParaRPr lang="en-IN" dirty="0"/>
          </a:p>
        </p:txBody>
      </p:sp>
      <p:sp>
        <p:nvSpPr>
          <p:cNvPr id="5" name="TextBox 4">
            <a:extLst>
              <a:ext uri="{FF2B5EF4-FFF2-40B4-BE49-F238E27FC236}">
                <a16:creationId xmlns:a16="http://schemas.microsoft.com/office/drawing/2014/main" id="{FD087587-12C8-4E14-9CFC-29D414E19E1A}"/>
              </a:ext>
            </a:extLst>
          </p:cNvPr>
          <p:cNvSpPr txBox="1"/>
          <p:nvPr/>
        </p:nvSpPr>
        <p:spPr>
          <a:xfrm>
            <a:off x="974103" y="502239"/>
            <a:ext cx="12094590" cy="6740307"/>
          </a:xfrm>
          <a:prstGeom prst="rect">
            <a:avLst/>
          </a:prstGeom>
          <a:noFill/>
        </p:spPr>
        <p:txBody>
          <a:bodyPr wrap="square">
            <a:spAutoFit/>
          </a:bodyPr>
          <a:lstStyle/>
          <a:p>
            <a:r>
              <a:rPr lang="en-IN" dirty="0"/>
              <a:t>@Autowired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@Autowired</a:t>
            </a:r>
          </a:p>
          <a:p>
            <a:r>
              <a:rPr lang="en-IN" dirty="0"/>
              <a:t>	private </a:t>
            </a:r>
            <a:r>
              <a:rPr lang="en-IN" dirty="0" err="1"/>
              <a:t>ServicesRepository</a:t>
            </a:r>
            <a:r>
              <a:rPr lang="en-IN" dirty="0"/>
              <a:t> </a:t>
            </a:r>
            <a:r>
              <a:rPr lang="en-IN" dirty="0" err="1"/>
              <a:t>servicesRepository</a:t>
            </a:r>
            <a:r>
              <a:rPr lang="en-IN" dirty="0"/>
              <a:t>;</a:t>
            </a:r>
          </a:p>
          <a:p>
            <a:r>
              <a:rPr lang="en-IN" dirty="0"/>
              <a:t>	@Override</a:t>
            </a:r>
          </a:p>
          <a:p>
            <a:r>
              <a:rPr lang="en-IN" dirty="0"/>
              <a:t>	public Integer </a:t>
            </a:r>
            <a:r>
              <a:rPr lang="en-IN" dirty="0" err="1"/>
              <a:t>addCustomerAndService</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Integer </a:t>
            </a:r>
            <a:r>
              <a:rPr lang="en-IN" dirty="0" err="1"/>
              <a:t>customerId</a:t>
            </a:r>
            <a:r>
              <a:rPr lang="en-IN" dirty="0"/>
              <a:t> = null;</a:t>
            </a:r>
          </a:p>
          <a:p>
            <a:r>
              <a:rPr lang="en-IN" dirty="0"/>
              <a:t>		Set&lt;</a:t>
            </a:r>
            <a:r>
              <a:rPr lang="en-IN" dirty="0" err="1"/>
              <a:t>ServicesDTO</a:t>
            </a:r>
            <a:r>
              <a:rPr lang="en-IN" dirty="0"/>
              <a:t>&gt; </a:t>
            </a:r>
            <a:r>
              <a:rPr lang="en-IN" dirty="0" err="1"/>
              <a:t>bankServicesDTO</a:t>
            </a:r>
            <a:r>
              <a:rPr lang="en-IN" dirty="0"/>
              <a:t> = </a:t>
            </a:r>
            <a:r>
              <a:rPr lang="en-IN" dirty="0" err="1"/>
              <a:t>customerDTO.getBankServices</a:t>
            </a:r>
            <a:r>
              <a:rPr lang="en-IN" dirty="0"/>
              <a:t>();</a:t>
            </a:r>
          </a:p>
          <a:p>
            <a:r>
              <a:rPr lang="en-IN" dirty="0"/>
              <a:t>		Customer </a:t>
            </a:r>
            <a:r>
              <a:rPr lang="en-IN" dirty="0" err="1"/>
              <a:t>customer</a:t>
            </a:r>
            <a:r>
              <a:rPr lang="en-IN" dirty="0"/>
              <a:t> = new Customer();</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Set&lt;Services&gt; </a:t>
            </a:r>
            <a:r>
              <a:rPr lang="en-IN" dirty="0" err="1"/>
              <a:t>bankServices</a:t>
            </a:r>
            <a:r>
              <a:rPr lang="en-IN" dirty="0"/>
              <a:t> = null;</a:t>
            </a:r>
          </a:p>
          <a:p>
            <a:r>
              <a:rPr lang="en-IN" dirty="0"/>
              <a:t>		if (</a:t>
            </a:r>
            <a:r>
              <a:rPr lang="en-IN" dirty="0" err="1"/>
              <a:t>bankServicesDTO</a:t>
            </a:r>
            <a:r>
              <a:rPr lang="en-IN" dirty="0"/>
              <a:t> != null &amp;&amp; !</a:t>
            </a:r>
            <a:r>
              <a:rPr lang="en-IN" dirty="0" err="1"/>
              <a:t>bankServicesDTO.isEmpty</a:t>
            </a:r>
            <a:r>
              <a:rPr lang="en-IN" dirty="0"/>
              <a:t>()) {</a:t>
            </a:r>
          </a:p>
          <a:p>
            <a:r>
              <a:rPr lang="en-IN" dirty="0"/>
              <a:t>			</a:t>
            </a:r>
            <a:r>
              <a:rPr lang="en-IN" dirty="0" err="1"/>
              <a:t>bankServices</a:t>
            </a:r>
            <a:r>
              <a:rPr lang="en-IN" dirty="0"/>
              <a:t> = new </a:t>
            </a:r>
            <a:r>
              <a:rPr lang="en-IN" dirty="0" err="1"/>
              <a:t>LinkedHashSet</a:t>
            </a:r>
            <a:r>
              <a:rPr lang="en-IN" dirty="0"/>
              <a:t>&lt;&gt;();</a:t>
            </a:r>
          </a:p>
          <a:p>
            <a:r>
              <a:rPr lang="en-IN" dirty="0"/>
              <a:t>			for (</a:t>
            </a:r>
            <a:r>
              <a:rPr lang="en-IN" dirty="0" err="1"/>
              <a:t>ServicesDTO</a:t>
            </a:r>
            <a:r>
              <a:rPr lang="en-IN" dirty="0"/>
              <a:t> </a:t>
            </a:r>
            <a:r>
              <a:rPr lang="en-IN" dirty="0" err="1"/>
              <a:t>servicesDTO</a:t>
            </a:r>
            <a:r>
              <a:rPr lang="en-IN" dirty="0"/>
              <a:t> : </a:t>
            </a:r>
            <a:r>
              <a:rPr lang="en-IN" dirty="0" err="1"/>
              <a:t>bankServicesDTO</a:t>
            </a:r>
            <a:r>
              <a:rPr lang="en-IN" dirty="0"/>
              <a:t>) {</a:t>
            </a:r>
          </a:p>
          <a:p>
            <a:r>
              <a:rPr lang="en-IN" dirty="0"/>
              <a:t>				Services service = new Services();</a:t>
            </a:r>
          </a:p>
          <a:p>
            <a:r>
              <a:rPr lang="en-IN" dirty="0"/>
              <a:t>				</a:t>
            </a:r>
            <a:r>
              <a:rPr lang="en-IN" dirty="0" err="1"/>
              <a:t>service.setServiceId</a:t>
            </a:r>
            <a:r>
              <a:rPr lang="en-IN" dirty="0"/>
              <a:t>(</a:t>
            </a:r>
            <a:r>
              <a:rPr lang="en-IN" dirty="0" err="1"/>
              <a:t>servicesDTO.getServiceId</a:t>
            </a:r>
            <a:r>
              <a:rPr lang="en-IN" dirty="0"/>
              <a:t>());</a:t>
            </a:r>
          </a:p>
          <a:p>
            <a:r>
              <a:rPr lang="en-IN" dirty="0"/>
              <a:t>				</a:t>
            </a:r>
            <a:r>
              <a:rPr lang="en-IN" dirty="0" err="1"/>
              <a:t>service.setServiceName</a:t>
            </a:r>
            <a:r>
              <a:rPr lang="en-IN" dirty="0"/>
              <a:t>(</a:t>
            </a:r>
            <a:r>
              <a:rPr lang="en-IN" dirty="0" err="1"/>
              <a:t>servicesDTO.getServiceName</a:t>
            </a:r>
            <a:r>
              <a:rPr lang="en-IN" dirty="0"/>
              <a:t>());</a:t>
            </a:r>
          </a:p>
          <a:p>
            <a:r>
              <a:rPr lang="en-IN" dirty="0"/>
              <a:t>				</a:t>
            </a:r>
            <a:r>
              <a:rPr lang="en-IN" dirty="0" err="1"/>
              <a:t>service.setServiceCost</a:t>
            </a:r>
            <a:r>
              <a:rPr lang="en-IN" dirty="0"/>
              <a:t>(</a:t>
            </a:r>
            <a:r>
              <a:rPr lang="en-IN" dirty="0" err="1"/>
              <a:t>servicesDTO.getServiceCost</a:t>
            </a:r>
            <a:r>
              <a:rPr lang="en-IN" dirty="0"/>
              <a:t>());</a:t>
            </a:r>
          </a:p>
          <a:p>
            <a:r>
              <a:rPr lang="en-IN" dirty="0"/>
              <a:t>				</a:t>
            </a:r>
            <a:r>
              <a:rPr lang="en-IN" dirty="0" err="1"/>
              <a:t>bankServices.add</a:t>
            </a:r>
            <a:r>
              <a:rPr lang="en-IN" dirty="0"/>
              <a:t>(service);</a:t>
            </a:r>
          </a:p>
          <a:p>
            <a:r>
              <a:rPr lang="en-IN" dirty="0"/>
              <a:t>			}</a:t>
            </a:r>
          </a:p>
          <a:p>
            <a:r>
              <a:rPr lang="en-IN" dirty="0"/>
              <a:t>			</a:t>
            </a:r>
          </a:p>
        </p:txBody>
      </p:sp>
    </p:spTree>
    <p:extLst>
      <p:ext uri="{BB962C8B-B14F-4D97-AF65-F5344CB8AC3E}">
        <p14:creationId xmlns:p14="http://schemas.microsoft.com/office/powerpoint/2010/main" val="164962834"/>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ADFC5B-CFAB-87DA-F238-BA164B33F8B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55B511-5D61-6916-BA28-CBB5F64D149A}"/>
              </a:ext>
            </a:extLst>
          </p:cNvPr>
          <p:cNvSpPr>
            <a:spLocks noGrp="1"/>
          </p:cNvSpPr>
          <p:nvPr>
            <p:ph type="sldNum" sz="quarter" idx="12"/>
          </p:nvPr>
        </p:nvSpPr>
        <p:spPr/>
        <p:txBody>
          <a:bodyPr/>
          <a:lstStyle/>
          <a:p>
            <a:fld id="{4A777409-9C5A-4B07-8E32-19F22F7D558C}" type="slidenum">
              <a:rPr lang="en-IN" smtClean="0"/>
              <a:t>518</a:t>
            </a:fld>
            <a:endParaRPr lang="en-IN" dirty="0"/>
          </a:p>
        </p:txBody>
      </p:sp>
      <p:sp>
        <p:nvSpPr>
          <p:cNvPr id="5" name="TextBox 4">
            <a:extLst>
              <a:ext uri="{FF2B5EF4-FFF2-40B4-BE49-F238E27FC236}">
                <a16:creationId xmlns:a16="http://schemas.microsoft.com/office/drawing/2014/main" id="{D49266BD-06EE-0EE3-D633-5335B26C7AFA}"/>
              </a:ext>
            </a:extLst>
          </p:cNvPr>
          <p:cNvSpPr txBox="1"/>
          <p:nvPr/>
        </p:nvSpPr>
        <p:spPr>
          <a:xfrm>
            <a:off x="838200" y="445598"/>
            <a:ext cx="12003464" cy="6740307"/>
          </a:xfrm>
          <a:prstGeom prst="rect">
            <a:avLst/>
          </a:prstGeom>
          <a:noFill/>
        </p:spPr>
        <p:txBody>
          <a:bodyPr wrap="square">
            <a:spAutoFit/>
          </a:bodyPr>
          <a:lstStyle/>
          <a:p>
            <a:r>
              <a:rPr lang="en-IN" dirty="0" err="1"/>
              <a:t>customer.setBankServices</a:t>
            </a:r>
            <a:r>
              <a:rPr lang="en-IN" dirty="0"/>
              <a:t>(</a:t>
            </a:r>
            <a:r>
              <a:rPr lang="en-IN" dirty="0" err="1"/>
              <a:t>bankServices</a:t>
            </a:r>
            <a:r>
              <a:rPr lang="en-IN" dirty="0"/>
              <a:t>);</a:t>
            </a:r>
          </a:p>
          <a:p>
            <a:r>
              <a:rPr lang="en-IN" dirty="0"/>
              <a:t>		}</a:t>
            </a:r>
          </a:p>
          <a:p>
            <a:r>
              <a:rPr lang="en-IN" dirty="0"/>
              <a:t>		</a:t>
            </a:r>
          </a:p>
          <a:p>
            <a:r>
              <a:rPr lang="en-IN" dirty="0"/>
              <a:t>		</a:t>
            </a:r>
            <a:r>
              <a:rPr lang="en-IN" dirty="0" err="1"/>
              <a:t>customerRepository.save</a:t>
            </a:r>
            <a:r>
              <a:rPr lang="en-IN" dirty="0"/>
              <a:t>(customer);</a:t>
            </a:r>
          </a:p>
          <a:p>
            <a:r>
              <a:rPr lang="en-IN" dirty="0"/>
              <a:t>		</a:t>
            </a:r>
            <a:r>
              <a:rPr lang="en-IN" dirty="0" err="1"/>
              <a:t>customerId</a:t>
            </a:r>
            <a:r>
              <a:rPr lang="en-IN" dirty="0"/>
              <a:t> = </a:t>
            </a:r>
            <a:r>
              <a:rPr lang="en-IN" dirty="0" err="1"/>
              <a:t>customer.getCustomerId</a:t>
            </a:r>
            <a:r>
              <a:rPr lang="en-IN" dirty="0"/>
              <a:t>();</a:t>
            </a:r>
          </a:p>
          <a:p>
            <a:r>
              <a:rPr lang="en-IN" dirty="0"/>
              <a:t>		return </a:t>
            </a:r>
            <a:r>
              <a:rPr lang="en-IN" dirty="0" err="1"/>
              <a:t>customerId</a:t>
            </a:r>
            <a:r>
              <a:rPr lang="en-IN" dirty="0"/>
              <a:t>;</a:t>
            </a:r>
          </a:p>
          <a:p>
            <a:r>
              <a:rPr lang="en-IN" dirty="0"/>
              <a:t>	}</a:t>
            </a:r>
          </a:p>
          <a:p>
            <a:r>
              <a:rPr lang="en-IN" dirty="0"/>
              <a:t>	@Override</a:t>
            </a:r>
          </a:p>
          <a:p>
            <a:r>
              <a:rPr lang="en-IN" dirty="0"/>
              <a:t>	public void </a:t>
            </a:r>
            <a:r>
              <a:rPr lang="en-IN" dirty="0" err="1"/>
              <a:t>addExistingServiceToExistingCustomer</a:t>
            </a:r>
            <a:r>
              <a:rPr lang="en-IN" dirty="0"/>
              <a:t>(Integer </a:t>
            </a:r>
            <a:r>
              <a:rPr lang="en-IN" dirty="0" err="1"/>
              <a:t>customerId</a:t>
            </a:r>
            <a:r>
              <a:rPr lang="en-IN" dirty="0"/>
              <a:t>,</a:t>
            </a:r>
          </a:p>
          <a:p>
            <a:r>
              <a:rPr lang="en-IN" dirty="0"/>
              <a:t>			List&lt;Integer&gt; </a:t>
            </a:r>
            <a:r>
              <a:rPr lang="en-IN" dirty="0" err="1"/>
              <a:t>serviceIds</a:t>
            </a:r>
            <a:r>
              <a:rPr lang="en-IN" dirty="0"/>
              <a:t>) throws </a:t>
            </a:r>
            <a:r>
              <a:rPr lang="en-IN" dirty="0" err="1"/>
              <a:t>hndBankException</a:t>
            </a:r>
            <a:r>
              <a:rPr lang="en-IN" dirty="0"/>
              <a:t> {</a:t>
            </a:r>
          </a:p>
          <a:p>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Service.CUSTOMER_UNAVAILABLE</a:t>
            </a:r>
            <a:r>
              <a:rPr lang="en-IN" dirty="0"/>
              <a:t>"));</a:t>
            </a:r>
          </a:p>
          <a:p>
            <a:r>
              <a:rPr lang="en-IN" dirty="0"/>
              <a:t>		</a:t>
            </a:r>
          </a:p>
          <a:p>
            <a:r>
              <a:rPr lang="en-IN" dirty="0"/>
              <a:t>		for(Integer </a:t>
            </a:r>
            <a:r>
              <a:rPr lang="en-IN" dirty="0" err="1"/>
              <a:t>serviceId</a:t>
            </a:r>
            <a:r>
              <a:rPr lang="en-IN" dirty="0"/>
              <a:t> : </a:t>
            </a:r>
            <a:r>
              <a:rPr lang="en-IN" dirty="0" err="1"/>
              <a:t>serviceIds</a:t>
            </a:r>
            <a:r>
              <a:rPr lang="en-IN" dirty="0"/>
              <a:t>) {</a:t>
            </a:r>
          </a:p>
          <a:p>
            <a:r>
              <a:rPr lang="en-IN" dirty="0"/>
              <a:t>			Optional&lt;Services&gt; optional1 = </a:t>
            </a:r>
            <a:r>
              <a:rPr lang="en-IN" dirty="0" err="1"/>
              <a:t>servicesRepository.findById</a:t>
            </a:r>
            <a:r>
              <a:rPr lang="en-IN" dirty="0"/>
              <a:t>(</a:t>
            </a:r>
            <a:r>
              <a:rPr lang="en-IN" dirty="0" err="1"/>
              <a:t>serviceId</a:t>
            </a:r>
            <a:r>
              <a:rPr lang="en-IN" dirty="0"/>
              <a:t>);</a:t>
            </a:r>
          </a:p>
          <a:p>
            <a:r>
              <a:rPr lang="en-IN" dirty="0"/>
              <a:t>			Services service = optional1.orElseThrow(() -&gt; new </a:t>
            </a:r>
            <a:r>
              <a:rPr lang="en-IN" dirty="0" err="1"/>
              <a:t>hndBankException</a:t>
            </a:r>
            <a:r>
              <a:rPr lang="en-IN" dirty="0"/>
              <a:t>("</a:t>
            </a:r>
            <a:r>
              <a:rPr lang="en-IN" dirty="0" err="1"/>
              <a:t>Service.SERVICE_UNAVAILABLE</a:t>
            </a:r>
            <a:r>
              <a:rPr lang="en-IN" dirty="0"/>
              <a:t>"));</a:t>
            </a:r>
          </a:p>
          <a:p>
            <a:r>
              <a:rPr lang="en-IN" dirty="0"/>
              <a:t>			if(!</a:t>
            </a:r>
            <a:r>
              <a:rPr lang="en-IN" dirty="0" err="1"/>
              <a:t>customer.getBankServices</a:t>
            </a:r>
            <a:r>
              <a:rPr lang="en-IN" dirty="0"/>
              <a:t>().contains(service)) {</a:t>
            </a:r>
          </a:p>
          <a:p>
            <a:r>
              <a:rPr lang="en-IN" dirty="0"/>
              <a:t>				</a:t>
            </a:r>
            <a:r>
              <a:rPr lang="en-IN" dirty="0" err="1"/>
              <a:t>customer.getBankServices</a:t>
            </a:r>
            <a:r>
              <a:rPr lang="en-IN" dirty="0"/>
              <a:t>().add(service);</a:t>
            </a:r>
          </a:p>
          <a:p>
            <a:r>
              <a:rPr lang="en-IN" dirty="0"/>
              <a:t>			}</a:t>
            </a:r>
          </a:p>
          <a:p>
            <a:r>
              <a:rPr lang="en-IN" dirty="0"/>
              <a:t>		}</a:t>
            </a:r>
          </a:p>
          <a:p>
            <a:r>
              <a:rPr lang="en-IN" dirty="0"/>
              <a:t>	</a:t>
            </a:r>
          </a:p>
        </p:txBody>
      </p:sp>
    </p:spTree>
    <p:extLst>
      <p:ext uri="{BB962C8B-B14F-4D97-AF65-F5344CB8AC3E}">
        <p14:creationId xmlns:p14="http://schemas.microsoft.com/office/powerpoint/2010/main" val="2093953293"/>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1A664F-48AD-87AB-D029-CCD700CF153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FE4E84-4852-190E-FED1-092088449156}"/>
              </a:ext>
            </a:extLst>
          </p:cNvPr>
          <p:cNvSpPr>
            <a:spLocks noGrp="1"/>
          </p:cNvSpPr>
          <p:nvPr>
            <p:ph type="sldNum" sz="quarter" idx="12"/>
          </p:nvPr>
        </p:nvSpPr>
        <p:spPr/>
        <p:txBody>
          <a:bodyPr/>
          <a:lstStyle/>
          <a:p>
            <a:fld id="{4A777409-9C5A-4B07-8E32-19F22F7D558C}" type="slidenum">
              <a:rPr lang="en-IN" smtClean="0"/>
              <a:t>519</a:t>
            </a:fld>
            <a:endParaRPr lang="en-IN" dirty="0"/>
          </a:p>
        </p:txBody>
      </p:sp>
      <p:sp>
        <p:nvSpPr>
          <p:cNvPr id="5" name="TextBox 4">
            <a:extLst>
              <a:ext uri="{FF2B5EF4-FFF2-40B4-BE49-F238E27FC236}">
                <a16:creationId xmlns:a16="http://schemas.microsoft.com/office/drawing/2014/main" id="{9B4347E2-D424-9CD2-9D50-FD8D50CC15DB}"/>
              </a:ext>
            </a:extLst>
          </p:cNvPr>
          <p:cNvSpPr txBox="1"/>
          <p:nvPr/>
        </p:nvSpPr>
        <p:spPr>
          <a:xfrm>
            <a:off x="443060" y="1006067"/>
            <a:ext cx="11896627" cy="5632311"/>
          </a:xfrm>
          <a:prstGeom prst="rect">
            <a:avLst/>
          </a:prstGeom>
          <a:noFill/>
        </p:spPr>
        <p:txBody>
          <a:bodyPr wrap="square">
            <a:spAutoFit/>
          </a:bodyPr>
          <a:lstStyle/>
          <a:p>
            <a:r>
              <a:rPr lang="en-IN" dirty="0"/>
              <a:t>}</a:t>
            </a:r>
          </a:p>
          <a:p>
            <a:r>
              <a:rPr lang="en-IN" dirty="0"/>
              <a:t>	</a:t>
            </a:r>
          </a:p>
          <a:p>
            <a:r>
              <a:rPr lang="en-IN" dirty="0"/>
              <a:t>	@Override</a:t>
            </a:r>
          </a:p>
          <a:p>
            <a:r>
              <a:rPr lang="en-IN" dirty="0"/>
              <a:t>	public void </a:t>
            </a:r>
            <a:r>
              <a:rPr lang="en-IN" dirty="0" err="1"/>
              <a:t>deallocateServiceForExistingCustomer</a:t>
            </a:r>
            <a:r>
              <a:rPr lang="en-IN" dirty="0"/>
              <a:t>(Integer </a:t>
            </a:r>
            <a:r>
              <a:rPr lang="en-IN" dirty="0" err="1"/>
              <a:t>customerId</a:t>
            </a:r>
            <a:r>
              <a:rPr lang="en-IN" dirty="0"/>
              <a:t>,</a:t>
            </a:r>
          </a:p>
          <a:p>
            <a:r>
              <a:rPr lang="en-IN" dirty="0"/>
              <a:t>			List&lt;Integer&gt; </a:t>
            </a:r>
            <a:r>
              <a:rPr lang="en-IN" dirty="0" err="1"/>
              <a:t>serviceIds</a:t>
            </a:r>
            <a:r>
              <a:rPr lang="en-IN" dirty="0"/>
              <a:t>) throws </a:t>
            </a:r>
            <a:r>
              <a:rPr lang="en-IN" dirty="0" err="1"/>
              <a:t>hndBankException</a:t>
            </a:r>
            <a:r>
              <a:rPr lang="en-IN" dirty="0"/>
              <a:t> {</a:t>
            </a:r>
          </a:p>
          <a:p>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Service.CUSTOMER_UNAVAILABLE</a:t>
            </a:r>
            <a:r>
              <a:rPr lang="en-IN" dirty="0"/>
              <a:t>"));</a:t>
            </a:r>
          </a:p>
          <a:p>
            <a:r>
              <a:rPr lang="en-IN" dirty="0"/>
              <a:t>		Set&lt;Services&gt; </a:t>
            </a:r>
            <a:r>
              <a:rPr lang="en-IN" dirty="0" err="1"/>
              <a:t>bankServices</a:t>
            </a:r>
            <a:r>
              <a:rPr lang="en-IN" dirty="0"/>
              <a:t> = </a:t>
            </a:r>
            <a:r>
              <a:rPr lang="en-IN" dirty="0" err="1"/>
              <a:t>customer.getBankServices</a:t>
            </a:r>
            <a:r>
              <a:rPr lang="en-IN" dirty="0"/>
              <a:t>();</a:t>
            </a:r>
          </a:p>
          <a:p>
            <a:r>
              <a:rPr lang="en-IN" dirty="0"/>
              <a:t>		for(Integer </a:t>
            </a:r>
            <a:r>
              <a:rPr lang="en-IN" dirty="0" err="1"/>
              <a:t>serviceId:serviceIds</a:t>
            </a:r>
            <a:r>
              <a:rPr lang="en-IN" dirty="0"/>
              <a:t>) {</a:t>
            </a:r>
          </a:p>
          <a:p>
            <a:r>
              <a:rPr lang="en-IN" dirty="0"/>
              <a:t>			Optional&lt;Services&gt; optional1 = </a:t>
            </a:r>
            <a:r>
              <a:rPr lang="en-IN" dirty="0" err="1"/>
              <a:t>servicesRepository.findById</a:t>
            </a:r>
            <a:r>
              <a:rPr lang="en-IN" dirty="0"/>
              <a:t>(</a:t>
            </a:r>
            <a:r>
              <a:rPr lang="en-IN" dirty="0" err="1"/>
              <a:t>serviceId</a:t>
            </a:r>
            <a:r>
              <a:rPr lang="en-IN" dirty="0"/>
              <a:t>);</a:t>
            </a:r>
          </a:p>
          <a:p>
            <a:r>
              <a:rPr lang="en-IN" dirty="0"/>
              <a:t>			if(optional1.isPresent()) {</a:t>
            </a:r>
          </a:p>
          <a:p>
            <a:r>
              <a:rPr lang="en-IN" dirty="0"/>
              <a:t>				Services service = optional1.get();</a:t>
            </a:r>
          </a:p>
          <a:p>
            <a:r>
              <a:rPr lang="en-IN" dirty="0"/>
              <a:t>				</a:t>
            </a:r>
            <a:r>
              <a:rPr lang="en-IN" dirty="0" err="1"/>
              <a:t>bankServices.remove</a:t>
            </a:r>
            <a:r>
              <a:rPr lang="en-IN" dirty="0"/>
              <a:t>(service);</a:t>
            </a:r>
          </a:p>
          <a:p>
            <a:r>
              <a:rPr lang="en-IN" dirty="0"/>
              <a:t>			}</a:t>
            </a:r>
          </a:p>
          <a:p>
            <a:r>
              <a:rPr lang="en-IN" dirty="0"/>
              <a:t>		}</a:t>
            </a:r>
          </a:p>
          <a:p>
            <a:r>
              <a:rPr lang="en-IN" dirty="0"/>
              <a:t>	}	</a:t>
            </a:r>
          </a:p>
          <a:p>
            <a:r>
              <a:rPr lang="en-IN" dirty="0"/>
              <a:t>	</a:t>
            </a:r>
          </a:p>
          <a:p>
            <a:r>
              <a:rPr lang="en-IN" dirty="0"/>
              <a:t>}</a:t>
            </a:r>
          </a:p>
        </p:txBody>
      </p:sp>
    </p:spTree>
    <p:extLst>
      <p:ext uri="{BB962C8B-B14F-4D97-AF65-F5344CB8AC3E}">
        <p14:creationId xmlns:p14="http://schemas.microsoft.com/office/powerpoint/2010/main" val="25839444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5947DF-5C68-B473-6917-BDF0F826AF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605005-C420-DF43-27AF-37BCB44746CF}"/>
              </a:ext>
            </a:extLst>
          </p:cNvPr>
          <p:cNvSpPr>
            <a:spLocks noGrp="1"/>
          </p:cNvSpPr>
          <p:nvPr>
            <p:ph type="sldNum" sz="quarter" idx="12"/>
          </p:nvPr>
        </p:nvSpPr>
        <p:spPr/>
        <p:txBody>
          <a:bodyPr/>
          <a:lstStyle/>
          <a:p>
            <a:fld id="{4A777409-9C5A-4B07-8E32-19F22F7D558C}" type="slidenum">
              <a:rPr lang="en-IN" smtClean="0"/>
              <a:t>52</a:t>
            </a:fld>
            <a:endParaRPr lang="en-IN" dirty="0"/>
          </a:p>
        </p:txBody>
      </p:sp>
      <p:sp>
        <p:nvSpPr>
          <p:cNvPr id="5" name="TextBox 4">
            <a:extLst>
              <a:ext uri="{FF2B5EF4-FFF2-40B4-BE49-F238E27FC236}">
                <a16:creationId xmlns:a16="http://schemas.microsoft.com/office/drawing/2014/main" id="{83062ED9-7F8C-C025-E46C-AD6E0C00FFFF}"/>
              </a:ext>
            </a:extLst>
          </p:cNvPr>
          <p:cNvSpPr txBox="1"/>
          <p:nvPr/>
        </p:nvSpPr>
        <p:spPr>
          <a:xfrm>
            <a:off x="890833" y="736285"/>
            <a:ext cx="10798404" cy="2308324"/>
          </a:xfrm>
          <a:prstGeom prst="rect">
            <a:avLst/>
          </a:prstGeom>
          <a:noFill/>
        </p:spPr>
        <p:txBody>
          <a:bodyPr wrap="square">
            <a:spAutoFit/>
          </a:bodyPr>
          <a:lstStyle/>
          <a:p>
            <a:r>
              <a:rPr lang="en-IN" dirty="0"/>
              <a:t>@Override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if (</a:t>
            </a:r>
            <a:r>
              <a:rPr lang="en-IN" dirty="0" err="1"/>
              <a:t>customerRepository.getCustomer</a:t>
            </a:r>
            <a:r>
              <a:rPr lang="en-IN" dirty="0"/>
              <a:t>(</a:t>
            </a:r>
            <a:r>
              <a:rPr lang="en-IN" dirty="0" err="1"/>
              <a:t>customerDTO.getCustomerId</a:t>
            </a:r>
            <a:r>
              <a:rPr lang="en-IN" dirty="0"/>
              <a:t>()) != null) {</a:t>
            </a:r>
          </a:p>
          <a:p>
            <a:r>
              <a:rPr lang="en-IN" dirty="0"/>
              <a:t>			throw new </a:t>
            </a:r>
            <a:r>
              <a:rPr lang="en-IN" dirty="0" err="1"/>
              <a:t>hndBankException</a:t>
            </a:r>
            <a:r>
              <a:rPr lang="en-IN" dirty="0"/>
              <a:t>("</a:t>
            </a:r>
            <a:r>
              <a:rPr lang="en-IN" dirty="0" err="1"/>
              <a:t>Service.CUSTOMER_ALREADY_EXISTS</a:t>
            </a:r>
            <a:r>
              <a:rPr lang="en-IN" dirty="0"/>
              <a:t>");</a:t>
            </a:r>
          </a:p>
          <a:p>
            <a:r>
              <a:rPr lang="en-IN" dirty="0"/>
              <a:t>		}</a:t>
            </a:r>
          </a:p>
          <a:p>
            <a:r>
              <a:rPr lang="en-IN" dirty="0"/>
              <a:t>		</a:t>
            </a:r>
            <a:r>
              <a:rPr lang="en-IN" dirty="0" err="1"/>
              <a:t>customerRepository.addCustomer</a:t>
            </a:r>
            <a:r>
              <a:rPr lang="en-IN" dirty="0"/>
              <a:t>(</a:t>
            </a:r>
            <a:r>
              <a:rPr lang="en-IN" dirty="0" err="1"/>
              <a:t>customerDTO</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0E451805-3D1B-12E6-DAE8-ADC77C465F76}"/>
              </a:ext>
            </a:extLst>
          </p:cNvPr>
          <p:cNvSpPr txBox="1"/>
          <p:nvPr/>
        </p:nvSpPr>
        <p:spPr>
          <a:xfrm>
            <a:off x="89554" y="3362715"/>
            <a:ext cx="11722231"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properties: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E91B398-ADF9-0BB0-936C-95F43D52C438}"/>
              </a:ext>
            </a:extLst>
          </p:cNvPr>
          <p:cNvSpPr txBox="1"/>
          <p:nvPr/>
        </p:nvSpPr>
        <p:spPr>
          <a:xfrm>
            <a:off x="890833" y="4282920"/>
            <a:ext cx="10920952" cy="646331"/>
          </a:xfrm>
          <a:prstGeom prst="rect">
            <a:avLst/>
          </a:prstGeom>
          <a:noFill/>
        </p:spPr>
        <p:txBody>
          <a:bodyPr wrap="square">
            <a:spAutoFit/>
          </a:bodyPr>
          <a:lstStyle/>
          <a:p>
            <a:r>
              <a:rPr lang="en-IN" dirty="0" err="1"/>
              <a:t>Service.CUSTOMER_ALREADY_EXISTS</a:t>
            </a:r>
            <a:r>
              <a:rPr lang="en-IN" dirty="0"/>
              <a:t>=Customer already present. Add customer with different details.</a:t>
            </a:r>
          </a:p>
          <a:p>
            <a:r>
              <a:rPr lang="en-IN" dirty="0" err="1"/>
              <a:t>UserInterface.INSERT_SUCCESS</a:t>
            </a:r>
            <a:r>
              <a:rPr lang="en-IN" dirty="0"/>
              <a:t>=Customer details added successfully.</a:t>
            </a:r>
          </a:p>
        </p:txBody>
      </p:sp>
    </p:spTree>
    <p:extLst>
      <p:ext uri="{BB962C8B-B14F-4D97-AF65-F5344CB8AC3E}">
        <p14:creationId xmlns:p14="http://schemas.microsoft.com/office/powerpoint/2010/main" val="2905466247"/>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4ED68D-7F60-BFD7-6746-762FC65C86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4773B19-F1AA-ED8F-AAE3-98509CE409EE}"/>
              </a:ext>
            </a:extLst>
          </p:cNvPr>
          <p:cNvSpPr>
            <a:spLocks noGrp="1"/>
          </p:cNvSpPr>
          <p:nvPr>
            <p:ph type="sldNum" sz="quarter" idx="12"/>
          </p:nvPr>
        </p:nvSpPr>
        <p:spPr/>
        <p:txBody>
          <a:bodyPr/>
          <a:lstStyle/>
          <a:p>
            <a:fld id="{4A777409-9C5A-4B07-8E32-19F22F7D558C}" type="slidenum">
              <a:rPr lang="en-IN" smtClean="0"/>
              <a:t>520</a:t>
            </a:fld>
            <a:endParaRPr lang="en-IN" dirty="0"/>
          </a:p>
        </p:txBody>
      </p:sp>
      <p:sp>
        <p:nvSpPr>
          <p:cNvPr id="5" name="TextBox 4">
            <a:extLst>
              <a:ext uri="{FF2B5EF4-FFF2-40B4-BE49-F238E27FC236}">
                <a16:creationId xmlns:a16="http://schemas.microsoft.com/office/drawing/2014/main" id="{116E8996-855C-18C6-A2A0-B6D9069615AC}"/>
              </a:ext>
            </a:extLst>
          </p:cNvPr>
          <p:cNvSpPr txBox="1"/>
          <p:nvPr/>
        </p:nvSpPr>
        <p:spPr>
          <a:xfrm>
            <a:off x="989028" y="657222"/>
            <a:ext cx="10125173" cy="400110"/>
          </a:xfrm>
          <a:prstGeom prst="rect">
            <a:avLst/>
          </a:prstGeom>
          <a:noFill/>
        </p:spPr>
        <p:txBody>
          <a:bodyPr wrap="square">
            <a:spAutoFit/>
          </a:bodyPr>
          <a:lstStyle/>
          <a:p>
            <a:r>
              <a:rPr lang="en-US" sz="2000" b="1" dirty="0">
                <a:solidFill>
                  <a:schemeClr val="tx1">
                    <a:lumMod val="65000"/>
                    <a:lumOff val="35000"/>
                  </a:schemeClr>
                </a:solidFill>
              </a:rPr>
              <a:t>Step 24: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49D1D5A-F0F4-E0F3-17D4-A18035872F19}"/>
              </a:ext>
            </a:extLst>
          </p:cNvPr>
          <p:cNvSpPr txBox="1"/>
          <p:nvPr/>
        </p:nvSpPr>
        <p:spPr>
          <a:xfrm>
            <a:off x="146114" y="1260538"/>
            <a:ext cx="10845539" cy="369332"/>
          </a:xfrm>
          <a:prstGeom prst="rect">
            <a:avLst/>
          </a:prstGeom>
          <a:noFill/>
        </p:spPr>
        <p:txBody>
          <a:bodyPr wrap="square">
            <a:spAutoFit/>
          </a:bodyPr>
          <a:lstStyle/>
          <a:p>
            <a:r>
              <a:rPr lang="en-IN" dirty="0" err="1"/>
              <a:t>UserInterface.CUSTOMER_SERVICE_DEALLOCATION_SUCCESS</a:t>
            </a:r>
            <a:r>
              <a:rPr lang="en-IN" dirty="0"/>
              <a:t>=Services successfully deallocated for customer </a:t>
            </a:r>
          </a:p>
        </p:txBody>
      </p:sp>
      <p:sp>
        <p:nvSpPr>
          <p:cNvPr id="9" name="TextBox 8">
            <a:extLst>
              <a:ext uri="{FF2B5EF4-FFF2-40B4-BE49-F238E27FC236}">
                <a16:creationId xmlns:a16="http://schemas.microsoft.com/office/drawing/2014/main" id="{CE141A55-3C6E-08E1-3163-63EADC60F167}"/>
              </a:ext>
            </a:extLst>
          </p:cNvPr>
          <p:cNvSpPr txBox="1"/>
          <p:nvPr/>
        </p:nvSpPr>
        <p:spPr>
          <a:xfrm>
            <a:off x="146114" y="1833076"/>
            <a:ext cx="6099142" cy="400110"/>
          </a:xfrm>
          <a:prstGeom prst="rect">
            <a:avLst/>
          </a:prstGeom>
          <a:noFill/>
        </p:spPr>
        <p:txBody>
          <a:bodyPr wrap="square">
            <a:spAutoFit/>
          </a:bodyPr>
          <a:lstStyle/>
          <a:p>
            <a:r>
              <a:rPr lang="en-US" sz="2000" b="1" dirty="0">
                <a:solidFill>
                  <a:schemeClr val="tx1">
                    <a:lumMod val="65000"/>
                    <a:lumOff val="35000"/>
                  </a:schemeClr>
                </a:solidFill>
              </a:rPr>
              <a:t>Step 25: </a:t>
            </a:r>
            <a:r>
              <a:rPr lang="en-US" sz="2000" dirty="0">
                <a:solidFill>
                  <a:schemeClr val="tx1">
                    <a:lumMod val="65000"/>
                    <a:lumOff val="35000"/>
                  </a:schemeClr>
                </a:solidFill>
              </a:rPr>
              <a:t>Modify the application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66B18F4-5B7A-C6AE-B7EB-41AC15425CB5}"/>
              </a:ext>
            </a:extLst>
          </p:cNvPr>
          <p:cNvSpPr txBox="1"/>
          <p:nvPr/>
        </p:nvSpPr>
        <p:spPr>
          <a:xfrm>
            <a:off x="101728" y="2233186"/>
            <a:ext cx="11899772" cy="4247317"/>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java.util.ArrayList</a:t>
            </a:r>
            <a:r>
              <a:rPr lang="en-IN" dirty="0"/>
              <a:t>;</a:t>
            </a:r>
          </a:p>
          <a:p>
            <a:r>
              <a:rPr lang="en-IN" dirty="0"/>
              <a:t>import </a:t>
            </a:r>
            <a:r>
              <a:rPr lang="en-IN" dirty="0" err="1"/>
              <a:t>java.util.LinkedHashSet</a:t>
            </a:r>
            <a:r>
              <a:rPr lang="en-IN" dirty="0"/>
              <a:t>;</a:t>
            </a:r>
          </a:p>
          <a:p>
            <a:r>
              <a:rPr lang="en-IN" dirty="0"/>
              <a:t>import </a:t>
            </a:r>
            <a:r>
              <a:rPr lang="en-IN" dirty="0" err="1"/>
              <a:t>java.util.List</a:t>
            </a:r>
            <a:r>
              <a:rPr lang="en-IN" dirty="0"/>
              <a:t>;</a:t>
            </a:r>
          </a:p>
          <a:p>
            <a:r>
              <a:rPr lang="en-IN" dirty="0"/>
              <a:t>import </a:t>
            </a:r>
            <a:r>
              <a:rPr lang="en-IN" dirty="0" err="1"/>
              <a:t>java.util.Set</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com.hnd.dto.CustomerDTO</a:t>
            </a:r>
            <a:r>
              <a:rPr lang="en-IN" dirty="0"/>
              <a:t>;</a:t>
            </a:r>
          </a:p>
          <a:p>
            <a:r>
              <a:rPr lang="en-IN" dirty="0"/>
              <a:t>import </a:t>
            </a:r>
            <a:r>
              <a:rPr lang="en-IN" dirty="0" err="1"/>
              <a:t>com.hnd.dto.ServicesDTO</a:t>
            </a:r>
            <a:r>
              <a:rPr lang="en-IN" dirty="0"/>
              <a:t>;</a:t>
            </a:r>
          </a:p>
        </p:txBody>
      </p:sp>
    </p:spTree>
    <p:extLst>
      <p:ext uri="{BB962C8B-B14F-4D97-AF65-F5344CB8AC3E}">
        <p14:creationId xmlns:p14="http://schemas.microsoft.com/office/powerpoint/2010/main" val="1577113456"/>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F35B87-F056-C073-3749-A30BD74E7D3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AFB5C7-6979-3555-64AF-9EA24401D431}"/>
              </a:ext>
            </a:extLst>
          </p:cNvPr>
          <p:cNvSpPr>
            <a:spLocks noGrp="1"/>
          </p:cNvSpPr>
          <p:nvPr>
            <p:ph type="sldNum" sz="quarter" idx="12"/>
          </p:nvPr>
        </p:nvSpPr>
        <p:spPr/>
        <p:txBody>
          <a:bodyPr/>
          <a:lstStyle/>
          <a:p>
            <a:fld id="{4A777409-9C5A-4B07-8E32-19F22F7D558C}" type="slidenum">
              <a:rPr lang="en-IN" smtClean="0"/>
              <a:t>521</a:t>
            </a:fld>
            <a:endParaRPr lang="en-IN" dirty="0"/>
          </a:p>
        </p:txBody>
      </p:sp>
      <p:sp>
        <p:nvSpPr>
          <p:cNvPr id="5" name="TextBox 4">
            <a:extLst>
              <a:ext uri="{FF2B5EF4-FFF2-40B4-BE49-F238E27FC236}">
                <a16:creationId xmlns:a16="http://schemas.microsoft.com/office/drawing/2014/main" id="{BF34569C-FF36-6E72-BF49-212A148C101F}"/>
              </a:ext>
            </a:extLst>
          </p:cNvPr>
          <p:cNvSpPr txBox="1"/>
          <p:nvPr/>
        </p:nvSpPr>
        <p:spPr>
          <a:xfrm>
            <a:off x="838200" y="523997"/>
            <a:ext cx="11858920" cy="6186309"/>
          </a:xfrm>
          <a:prstGeom prst="rect">
            <a:avLst/>
          </a:prstGeom>
          <a:noFill/>
        </p:spPr>
        <p:txBody>
          <a:bodyPr wrap="square">
            <a:spAutoFit/>
          </a:bodyPr>
          <a:lstStyle/>
          <a:p>
            <a:r>
              <a:rPr lang="en-IN" dirty="0"/>
              <a:t>import </a:t>
            </a:r>
            <a:r>
              <a:rPr lang="en-IN" dirty="0" err="1"/>
              <a:t>com.hnd.service.BankService</a:t>
            </a:r>
            <a:r>
              <a:rPr lang="en-IN" dirty="0"/>
              <a:t>;</a:t>
            </a:r>
          </a:p>
          <a:p>
            <a:r>
              <a:rPr lang="en-IN" dirty="0"/>
              <a:t>@SpringBootApplication</a:t>
            </a:r>
          </a:p>
          <a:p>
            <a:r>
              <a:rPr lang="en-IN" dirty="0"/>
              <a:t>public class </a:t>
            </a:r>
            <a:r>
              <a:rPr lang="en-IN" dirty="0" err="1"/>
              <a:t>DemoManyToManyApplication</a:t>
            </a:r>
            <a:r>
              <a:rPr lang="en-IN" dirty="0"/>
              <a:t> implements </a:t>
            </a:r>
            <a:r>
              <a:rPr lang="en-IN" dirty="0" err="1"/>
              <a:t>CommandLineRunner</a:t>
            </a:r>
            <a:r>
              <a:rPr lang="en-IN" dirty="0"/>
              <a:t>{</a:t>
            </a:r>
          </a:p>
          <a:p>
            <a:r>
              <a:rPr lang="en-IN" dirty="0"/>
              <a:t>	</a:t>
            </a:r>
          </a:p>
          <a:p>
            <a:r>
              <a:rPr lang="en-IN" dirty="0"/>
              <a:t>	public static final Log LOGGER = </a:t>
            </a:r>
            <a:r>
              <a:rPr lang="en-IN" dirty="0" err="1"/>
              <a:t>LogFactory.getLog</a:t>
            </a:r>
            <a:r>
              <a:rPr lang="en-IN" dirty="0"/>
              <a:t>(</a:t>
            </a:r>
            <a:r>
              <a:rPr lang="en-IN" dirty="0" err="1"/>
              <a:t>DemoManyToManyApplication.class</a:t>
            </a:r>
            <a:r>
              <a:rPr lang="en-IN" dirty="0"/>
              <a:t>);</a:t>
            </a:r>
          </a:p>
          <a:p>
            <a:r>
              <a:rPr lang="en-IN" dirty="0"/>
              <a:t>	@Autowired</a:t>
            </a:r>
          </a:p>
          <a:p>
            <a:r>
              <a:rPr lang="en-IN" dirty="0"/>
              <a:t>	</a:t>
            </a:r>
            <a:r>
              <a:rPr lang="en-IN" dirty="0" err="1"/>
              <a:t>BankService</a:t>
            </a:r>
            <a:r>
              <a:rPr lang="en-IN" dirty="0"/>
              <a:t> </a:t>
            </a:r>
            <a:r>
              <a:rPr lang="en-IN" dirty="0" err="1"/>
              <a:t>bankService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DemoManyToManyApplication.class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addCustomerAndService</a:t>
            </a:r>
            <a:r>
              <a:rPr lang="en-IN" dirty="0"/>
              <a:t>();</a:t>
            </a:r>
          </a:p>
          <a:p>
            <a:r>
              <a:rPr lang="en-IN" dirty="0"/>
              <a:t>//		</a:t>
            </a:r>
            <a:r>
              <a:rPr lang="en-IN" dirty="0" err="1"/>
              <a:t>addExistingServiceToExistingCustomer</a:t>
            </a:r>
            <a:r>
              <a:rPr lang="en-IN" dirty="0"/>
              <a:t>();</a:t>
            </a:r>
          </a:p>
          <a:p>
            <a:r>
              <a:rPr lang="en-IN" dirty="0"/>
              <a:t>		</a:t>
            </a:r>
            <a:r>
              <a:rPr lang="en-IN" dirty="0" err="1"/>
              <a:t>deallocateServiceForExistingCustomer</a:t>
            </a:r>
            <a:r>
              <a:rPr lang="en-IN" dirty="0"/>
              <a:t>();		</a:t>
            </a:r>
          </a:p>
          <a:p>
            <a:r>
              <a:rPr lang="en-IN" dirty="0"/>
              <a:t>	}</a:t>
            </a:r>
          </a:p>
          <a:p>
            <a:r>
              <a:rPr lang="en-IN" dirty="0"/>
              <a:t>	public void </a:t>
            </a:r>
            <a:r>
              <a:rPr lang="en-IN" dirty="0" err="1"/>
              <a:t>addCustomerAndService</a:t>
            </a:r>
            <a:r>
              <a:rPr lang="en-IN" dirty="0"/>
              <a:t>() {</a:t>
            </a:r>
          </a:p>
          <a:p>
            <a:r>
              <a:rPr lang="en-IN" dirty="0"/>
              <a:t>		try{</a:t>
            </a:r>
          </a:p>
          <a:p>
            <a:r>
              <a:rPr lang="en-IN" dirty="0"/>
              <a:t>			</a:t>
            </a:r>
            <a:r>
              <a:rPr lang="en-IN" dirty="0" err="1"/>
              <a:t>CustomerDTO</a:t>
            </a:r>
            <a:r>
              <a:rPr lang="en-IN" dirty="0"/>
              <a:t> </a:t>
            </a:r>
            <a:r>
              <a:rPr lang="en-IN" dirty="0" err="1"/>
              <a:t>customerDTO</a:t>
            </a:r>
            <a:r>
              <a:rPr lang="en-IN" dirty="0"/>
              <a:t>=new </a:t>
            </a:r>
            <a:r>
              <a:rPr lang="en-IN" dirty="0" err="1"/>
              <a:t>CustomerDTO</a:t>
            </a:r>
            <a:r>
              <a:rPr lang="en-IN" dirty="0"/>
              <a:t>();</a:t>
            </a:r>
          </a:p>
          <a:p>
            <a:r>
              <a:rPr lang="en-IN" dirty="0"/>
              <a:t>			</a:t>
            </a:r>
          </a:p>
        </p:txBody>
      </p:sp>
    </p:spTree>
    <p:extLst>
      <p:ext uri="{BB962C8B-B14F-4D97-AF65-F5344CB8AC3E}">
        <p14:creationId xmlns:p14="http://schemas.microsoft.com/office/powerpoint/2010/main" val="772071306"/>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102763-0CA1-2D89-B42D-61896966AC9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0DB376-0002-89B1-EC1F-1FB3E409235B}"/>
              </a:ext>
            </a:extLst>
          </p:cNvPr>
          <p:cNvSpPr>
            <a:spLocks noGrp="1"/>
          </p:cNvSpPr>
          <p:nvPr>
            <p:ph type="sldNum" sz="quarter" idx="12"/>
          </p:nvPr>
        </p:nvSpPr>
        <p:spPr/>
        <p:txBody>
          <a:bodyPr/>
          <a:lstStyle/>
          <a:p>
            <a:fld id="{4A777409-9C5A-4B07-8E32-19F22F7D558C}" type="slidenum">
              <a:rPr lang="en-IN" smtClean="0"/>
              <a:t>522</a:t>
            </a:fld>
            <a:endParaRPr lang="en-IN" dirty="0"/>
          </a:p>
        </p:txBody>
      </p:sp>
      <p:sp>
        <p:nvSpPr>
          <p:cNvPr id="5" name="TextBox 4">
            <a:extLst>
              <a:ext uri="{FF2B5EF4-FFF2-40B4-BE49-F238E27FC236}">
                <a16:creationId xmlns:a16="http://schemas.microsoft.com/office/drawing/2014/main" id="{73006782-BEC3-7D94-0458-E35FC0584724}"/>
              </a:ext>
            </a:extLst>
          </p:cNvPr>
          <p:cNvSpPr txBox="1"/>
          <p:nvPr/>
        </p:nvSpPr>
        <p:spPr>
          <a:xfrm>
            <a:off x="838200" y="515235"/>
            <a:ext cx="11984610" cy="6186309"/>
          </a:xfrm>
          <a:prstGeom prst="rect">
            <a:avLst/>
          </a:prstGeom>
          <a:noFill/>
        </p:spPr>
        <p:txBody>
          <a:bodyPr wrap="square">
            <a:spAutoFit/>
          </a:bodyPr>
          <a:lstStyle/>
          <a:p>
            <a:r>
              <a:rPr lang="en-IN" dirty="0" err="1"/>
              <a:t>customerDTO.setDateOfBirth</a:t>
            </a:r>
            <a:r>
              <a:rPr lang="en-IN" dirty="0"/>
              <a:t>(</a:t>
            </a:r>
            <a:r>
              <a:rPr lang="en-IN" dirty="0" err="1"/>
              <a:t>LocalDate.of</a:t>
            </a:r>
            <a:r>
              <a:rPr lang="en-IN" dirty="0"/>
              <a:t>(1995, 2, 1));</a:t>
            </a:r>
          </a:p>
          <a:p>
            <a:r>
              <a:rPr lang="en-IN" dirty="0"/>
              <a:t>			</a:t>
            </a:r>
            <a:r>
              <a:rPr lang="en-IN" dirty="0" err="1"/>
              <a:t>customerDTO.setEmailId</a:t>
            </a:r>
            <a:r>
              <a:rPr lang="en-IN" dirty="0"/>
              <a:t>("peter@hnd.com");</a:t>
            </a:r>
          </a:p>
          <a:p>
            <a:r>
              <a:rPr lang="en-IN" dirty="0"/>
              <a:t>			</a:t>
            </a:r>
            <a:r>
              <a:rPr lang="en-IN" dirty="0" err="1"/>
              <a:t>customerDTO.setName</a:t>
            </a:r>
            <a:r>
              <a:rPr lang="en-IN" dirty="0"/>
              <a:t>("Peter");</a:t>
            </a:r>
          </a:p>
          <a:p>
            <a:r>
              <a:rPr lang="en-IN" dirty="0"/>
              <a:t>			Set&lt;</a:t>
            </a:r>
            <a:r>
              <a:rPr lang="en-IN" dirty="0" err="1"/>
              <a:t>ServicesDTO</a:t>
            </a:r>
            <a:r>
              <a:rPr lang="en-IN" dirty="0"/>
              <a:t>&gt; </a:t>
            </a:r>
            <a:r>
              <a:rPr lang="en-IN" dirty="0" err="1"/>
              <a:t>servicesList</a:t>
            </a:r>
            <a:r>
              <a:rPr lang="en-IN" dirty="0"/>
              <a:t>=new </a:t>
            </a:r>
            <a:r>
              <a:rPr lang="en-IN" dirty="0" err="1"/>
              <a:t>LinkedHashSet</a:t>
            </a:r>
            <a:r>
              <a:rPr lang="en-IN" dirty="0"/>
              <a:t>&lt;</a:t>
            </a:r>
            <a:r>
              <a:rPr lang="en-IN" dirty="0" err="1"/>
              <a:t>ServicesDTO</a:t>
            </a:r>
            <a:r>
              <a:rPr lang="en-IN" dirty="0"/>
              <a:t>&gt;();</a:t>
            </a:r>
          </a:p>
          <a:p>
            <a:r>
              <a:rPr lang="en-IN" dirty="0"/>
              <a:t>			</a:t>
            </a:r>
            <a:r>
              <a:rPr lang="en-IN" dirty="0" err="1"/>
              <a:t>ServicesDTO</a:t>
            </a:r>
            <a:r>
              <a:rPr lang="en-IN" dirty="0"/>
              <a:t> servicesDTO1=new </a:t>
            </a:r>
            <a:r>
              <a:rPr lang="en-IN" dirty="0" err="1"/>
              <a:t>ServicesDTO</a:t>
            </a:r>
            <a:r>
              <a:rPr lang="en-IN" dirty="0"/>
              <a:t>();</a:t>
            </a:r>
          </a:p>
          <a:p>
            <a:r>
              <a:rPr lang="en-IN" dirty="0"/>
              <a:t>			servicesDTO1.setServiceId(3004);</a:t>
            </a:r>
          </a:p>
          <a:p>
            <a:r>
              <a:rPr lang="en-IN" dirty="0"/>
              <a:t>			servicesDTO1.setServiceName("Demat Services");</a:t>
            </a:r>
          </a:p>
          <a:p>
            <a:r>
              <a:rPr lang="en-IN" dirty="0"/>
              <a:t>			servicesDTO1.setServiceCost(200);</a:t>
            </a:r>
          </a:p>
          <a:p>
            <a:r>
              <a:rPr lang="en-IN" dirty="0"/>
              <a:t>			</a:t>
            </a:r>
            <a:r>
              <a:rPr lang="en-IN" dirty="0" err="1"/>
              <a:t>servicesList.add</a:t>
            </a:r>
            <a:r>
              <a:rPr lang="en-IN" dirty="0"/>
              <a:t>(servicesDTO1);</a:t>
            </a:r>
          </a:p>
          <a:p>
            <a:r>
              <a:rPr lang="en-IN" dirty="0"/>
              <a:t>			</a:t>
            </a:r>
            <a:r>
              <a:rPr lang="en-IN" dirty="0" err="1"/>
              <a:t>customerDTO.setBankServices</a:t>
            </a:r>
            <a:r>
              <a:rPr lang="en-IN" dirty="0"/>
              <a:t>(</a:t>
            </a:r>
            <a:r>
              <a:rPr lang="en-IN" dirty="0" err="1"/>
              <a:t>servicesList</a:t>
            </a:r>
            <a:r>
              <a:rPr lang="en-IN" dirty="0"/>
              <a:t>);</a:t>
            </a:r>
          </a:p>
          <a:p>
            <a:r>
              <a:rPr lang="en-IN" dirty="0"/>
              <a:t>			Integer </a:t>
            </a:r>
            <a:r>
              <a:rPr lang="en-IN" dirty="0" err="1"/>
              <a:t>customerId</a:t>
            </a:r>
            <a:r>
              <a:rPr lang="en-IN" dirty="0"/>
              <a:t>=</a:t>
            </a:r>
            <a:r>
              <a:rPr lang="en-IN" dirty="0" err="1"/>
              <a:t>bankService.addCustomerAndService</a:t>
            </a:r>
            <a:r>
              <a:rPr lang="en-IN" dirty="0"/>
              <a:t>(</a:t>
            </a:r>
            <a:r>
              <a:rPr lang="en-IN" dirty="0" err="1"/>
              <a:t>customerDTO</a:t>
            </a:r>
            <a:r>
              <a:rPr lang="en-IN" dirty="0"/>
              <a:t>);</a:t>
            </a:r>
          </a:p>
          <a:p>
            <a:r>
              <a:rPr lang="en-IN" dirty="0"/>
              <a:t>			LOGGER.info(</a:t>
            </a:r>
            <a:r>
              <a:rPr lang="en-IN" dirty="0" err="1"/>
              <a:t>environment.getProperty</a:t>
            </a:r>
            <a:r>
              <a:rPr lang="en-IN" dirty="0"/>
              <a:t>("</a:t>
            </a:r>
            <a:r>
              <a:rPr lang="en-IN" dirty="0" err="1"/>
              <a:t>UserInterface.NEW_CUSTOMER_SUCCESS</a:t>
            </a:r>
            <a:r>
              <a:rPr lang="en-IN" dirty="0"/>
              <a:t>")+</a:t>
            </a:r>
            <a:r>
              <a:rPr lang="en-IN" dirty="0" err="1"/>
              <a:t>customerId</a:t>
            </a:r>
            <a:r>
              <a:rPr lang="en-IN" dirty="0"/>
              <a:t>);</a:t>
            </a:r>
          </a:p>
          <a:p>
            <a:r>
              <a:rPr lang="en-IN" dirty="0"/>
              <a:t>		}catch(Exception e){</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addExistingServiceToExistingCustomer</a:t>
            </a:r>
            <a:r>
              <a:rPr lang="en-IN" dirty="0"/>
              <a:t>() {</a:t>
            </a:r>
          </a:p>
          <a:p>
            <a:r>
              <a:rPr lang="en-IN" dirty="0"/>
              <a:t>		try{</a:t>
            </a:r>
          </a:p>
          <a:p>
            <a:r>
              <a:rPr lang="en-IN" dirty="0"/>
              <a:t>			</a:t>
            </a:r>
          </a:p>
        </p:txBody>
      </p:sp>
    </p:spTree>
    <p:extLst>
      <p:ext uri="{BB962C8B-B14F-4D97-AF65-F5344CB8AC3E}">
        <p14:creationId xmlns:p14="http://schemas.microsoft.com/office/powerpoint/2010/main" val="2279997801"/>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7B73CB-7114-C1AD-A2D4-879F4B7BC90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1E351F3-D127-CEBF-B16D-CDF95991205C}"/>
              </a:ext>
            </a:extLst>
          </p:cNvPr>
          <p:cNvSpPr>
            <a:spLocks noGrp="1"/>
          </p:cNvSpPr>
          <p:nvPr>
            <p:ph type="sldNum" sz="quarter" idx="12"/>
          </p:nvPr>
        </p:nvSpPr>
        <p:spPr/>
        <p:txBody>
          <a:bodyPr/>
          <a:lstStyle/>
          <a:p>
            <a:fld id="{4A777409-9C5A-4B07-8E32-19F22F7D558C}" type="slidenum">
              <a:rPr lang="en-IN" smtClean="0"/>
              <a:t>523</a:t>
            </a:fld>
            <a:endParaRPr lang="en-IN" dirty="0"/>
          </a:p>
        </p:txBody>
      </p:sp>
      <p:sp>
        <p:nvSpPr>
          <p:cNvPr id="5" name="TextBox 4">
            <a:extLst>
              <a:ext uri="{FF2B5EF4-FFF2-40B4-BE49-F238E27FC236}">
                <a16:creationId xmlns:a16="http://schemas.microsoft.com/office/drawing/2014/main" id="{FBCA4B01-0C15-A280-6864-841109AF39FE}"/>
              </a:ext>
            </a:extLst>
          </p:cNvPr>
          <p:cNvSpPr txBox="1"/>
          <p:nvPr/>
        </p:nvSpPr>
        <p:spPr>
          <a:xfrm>
            <a:off x="707011" y="576082"/>
            <a:ext cx="12009748" cy="5909310"/>
          </a:xfrm>
          <a:prstGeom prst="rect">
            <a:avLst/>
          </a:prstGeom>
          <a:noFill/>
        </p:spPr>
        <p:txBody>
          <a:bodyPr wrap="square">
            <a:spAutoFit/>
          </a:bodyPr>
          <a:lstStyle/>
          <a:p>
            <a:r>
              <a:rPr lang="en-IN" sz="1400" dirty="0"/>
              <a:t>Integer </a:t>
            </a:r>
            <a:r>
              <a:rPr lang="en-IN" sz="1400" dirty="0" err="1"/>
              <a:t>customerId</a:t>
            </a:r>
            <a:r>
              <a:rPr lang="en-IN" sz="1400" dirty="0"/>
              <a:t>=1004;</a:t>
            </a:r>
          </a:p>
          <a:p>
            <a:r>
              <a:rPr lang="en-IN" sz="1400" dirty="0"/>
              <a:t>			List&lt;Integer&gt; </a:t>
            </a:r>
            <a:r>
              <a:rPr lang="en-IN" sz="1400" dirty="0" err="1"/>
              <a:t>serviceIds</a:t>
            </a:r>
            <a:r>
              <a:rPr lang="en-IN" sz="1400" dirty="0"/>
              <a:t>=new </a:t>
            </a:r>
            <a:r>
              <a:rPr lang="en-IN" sz="1400" dirty="0" err="1"/>
              <a:t>ArrayList</a:t>
            </a:r>
            <a:r>
              <a:rPr lang="en-IN" sz="1400" dirty="0"/>
              <a:t>&lt;&gt;();</a:t>
            </a:r>
          </a:p>
          <a:p>
            <a:r>
              <a:rPr lang="en-IN" sz="1400" dirty="0"/>
              <a:t>			</a:t>
            </a:r>
            <a:r>
              <a:rPr lang="en-IN" sz="1400" dirty="0" err="1"/>
              <a:t>serviceIds.add</a:t>
            </a:r>
            <a:r>
              <a:rPr lang="en-IN" sz="1400" dirty="0"/>
              <a:t>(3001);</a:t>
            </a:r>
          </a:p>
          <a:p>
            <a:r>
              <a:rPr lang="en-IN" sz="1400" dirty="0"/>
              <a:t>			</a:t>
            </a:r>
            <a:r>
              <a:rPr lang="en-IN" sz="1400" dirty="0" err="1"/>
              <a:t>serviceIds.add</a:t>
            </a:r>
            <a:r>
              <a:rPr lang="en-IN" sz="1400" dirty="0"/>
              <a:t>(3003);</a:t>
            </a:r>
          </a:p>
          <a:p>
            <a:r>
              <a:rPr lang="en-IN" sz="1400" dirty="0"/>
              <a:t>			</a:t>
            </a:r>
            <a:r>
              <a:rPr lang="en-IN" sz="1400" dirty="0" err="1"/>
              <a:t>bankService.addExistingServiceToExistingCustomer</a:t>
            </a:r>
            <a:r>
              <a:rPr lang="en-IN" sz="1400" dirty="0"/>
              <a:t>(</a:t>
            </a:r>
            <a:r>
              <a:rPr lang="en-IN" sz="1400" dirty="0" err="1"/>
              <a:t>customerId</a:t>
            </a:r>
            <a:r>
              <a:rPr lang="en-IN" sz="1400" dirty="0"/>
              <a:t>, </a:t>
            </a:r>
            <a:r>
              <a:rPr lang="en-IN" sz="1400" dirty="0" err="1"/>
              <a:t>serviceIds</a:t>
            </a:r>
            <a:r>
              <a:rPr lang="en-IN" sz="1400" dirty="0"/>
              <a:t>);</a:t>
            </a:r>
          </a:p>
          <a:p>
            <a:r>
              <a:rPr lang="en-IN" sz="1400" dirty="0"/>
              <a:t>			LOGGER.info(</a:t>
            </a:r>
            <a:r>
              <a:rPr lang="en-IN" sz="1400" dirty="0" err="1"/>
              <a:t>environment.getProperty</a:t>
            </a:r>
            <a:r>
              <a:rPr lang="en-IN" sz="1400" dirty="0"/>
              <a:t>("</a:t>
            </a:r>
            <a:r>
              <a:rPr lang="en-IN" sz="1400" dirty="0" err="1"/>
              <a:t>UserInterface.CUSTOMER_SERVICE_ALLOCATION_SUCCESS</a:t>
            </a:r>
            <a:r>
              <a:rPr lang="en-IN" sz="1400" dirty="0"/>
              <a:t>"));</a:t>
            </a:r>
          </a:p>
          <a:p>
            <a:r>
              <a:rPr lang="en-IN" sz="1400" dirty="0"/>
              <a:t>			</a:t>
            </a:r>
          </a:p>
          <a:p>
            <a:r>
              <a:rPr lang="en-IN" sz="1400" dirty="0"/>
              <a:t>		}catch(Exception e){</a:t>
            </a:r>
          </a:p>
          <a:p>
            <a:r>
              <a:rPr lang="en-IN" sz="1400" dirty="0"/>
              <a:t>			String message = </a:t>
            </a:r>
            <a:r>
              <a:rPr lang="en-IN" sz="1400" dirty="0" err="1"/>
              <a:t>environment.getProperty</a:t>
            </a:r>
            <a:r>
              <a:rPr lang="en-IN" sz="1400" dirty="0"/>
              <a:t>(</a:t>
            </a:r>
            <a:r>
              <a:rPr lang="en-IN" sz="1400" dirty="0" err="1"/>
              <a:t>e.getMessage</a:t>
            </a:r>
            <a:r>
              <a:rPr lang="en-IN" sz="1400" dirty="0"/>
              <a:t>(),"Some exception </a:t>
            </a:r>
            <a:r>
              <a:rPr lang="en-IN" sz="1400" dirty="0" err="1"/>
              <a:t>occured</a:t>
            </a:r>
            <a:r>
              <a:rPr lang="en-IN" sz="1400" dirty="0"/>
              <a:t>. Please check log file for more details!!");</a:t>
            </a:r>
          </a:p>
          <a:p>
            <a:r>
              <a:rPr lang="en-IN" sz="1400" dirty="0"/>
              <a:t>			LOGGER.info(message);</a:t>
            </a:r>
          </a:p>
          <a:p>
            <a:r>
              <a:rPr lang="en-IN" sz="1400" dirty="0"/>
              <a:t>		}</a:t>
            </a:r>
          </a:p>
          <a:p>
            <a:r>
              <a:rPr lang="en-IN" sz="1400" dirty="0"/>
              <a:t>	}</a:t>
            </a:r>
          </a:p>
          <a:p>
            <a:r>
              <a:rPr lang="en-IN" sz="1400" dirty="0"/>
              <a:t>	public void </a:t>
            </a:r>
            <a:r>
              <a:rPr lang="en-IN" sz="1400" dirty="0" err="1"/>
              <a:t>deallocateServiceForExistingCustomer</a:t>
            </a:r>
            <a:r>
              <a:rPr lang="en-IN" sz="1400" dirty="0"/>
              <a:t>() {</a:t>
            </a:r>
          </a:p>
          <a:p>
            <a:r>
              <a:rPr lang="en-IN" sz="1400" dirty="0"/>
              <a:t>		try{</a:t>
            </a:r>
          </a:p>
          <a:p>
            <a:r>
              <a:rPr lang="en-IN" sz="1400" dirty="0"/>
              <a:t>			Integer </a:t>
            </a:r>
            <a:r>
              <a:rPr lang="en-IN" sz="1400" dirty="0" err="1"/>
              <a:t>customerId</a:t>
            </a:r>
            <a:r>
              <a:rPr lang="en-IN" sz="1400" dirty="0"/>
              <a:t>=1002;</a:t>
            </a:r>
          </a:p>
          <a:p>
            <a:r>
              <a:rPr lang="en-IN" sz="1400" dirty="0"/>
              <a:t>			List&lt;Integer&gt; </a:t>
            </a:r>
            <a:r>
              <a:rPr lang="en-IN" sz="1400" dirty="0" err="1"/>
              <a:t>serviceIds</a:t>
            </a:r>
            <a:r>
              <a:rPr lang="en-IN" sz="1400" dirty="0"/>
              <a:t>=new </a:t>
            </a:r>
            <a:r>
              <a:rPr lang="en-IN" sz="1400" dirty="0" err="1"/>
              <a:t>ArrayList</a:t>
            </a:r>
            <a:r>
              <a:rPr lang="en-IN" sz="1400" dirty="0"/>
              <a:t>&lt;&gt;();</a:t>
            </a:r>
          </a:p>
          <a:p>
            <a:r>
              <a:rPr lang="en-IN" sz="1400" dirty="0"/>
              <a:t>			</a:t>
            </a:r>
            <a:r>
              <a:rPr lang="en-IN" sz="1400" dirty="0" err="1"/>
              <a:t>serviceIds.add</a:t>
            </a:r>
            <a:r>
              <a:rPr lang="en-IN" sz="1400" dirty="0"/>
              <a:t>(3003);</a:t>
            </a:r>
          </a:p>
          <a:p>
            <a:r>
              <a:rPr lang="en-IN" sz="1400" dirty="0"/>
              <a:t>			</a:t>
            </a:r>
            <a:r>
              <a:rPr lang="en-IN" sz="1400" dirty="0" err="1"/>
              <a:t>bankService.deallocateServiceForExistingCustomer</a:t>
            </a:r>
            <a:r>
              <a:rPr lang="en-IN" sz="1400" dirty="0"/>
              <a:t>(</a:t>
            </a:r>
            <a:r>
              <a:rPr lang="en-IN" sz="1400" dirty="0" err="1"/>
              <a:t>customerId</a:t>
            </a:r>
            <a:r>
              <a:rPr lang="en-IN" sz="1400" dirty="0"/>
              <a:t>, </a:t>
            </a:r>
            <a:r>
              <a:rPr lang="en-IN" sz="1400" dirty="0" err="1"/>
              <a:t>serviceIds</a:t>
            </a:r>
            <a:r>
              <a:rPr lang="en-IN" sz="1400" dirty="0"/>
              <a:t>);</a:t>
            </a:r>
          </a:p>
          <a:p>
            <a:r>
              <a:rPr lang="en-IN" sz="1400" dirty="0"/>
              <a:t>			LOGGER.info(</a:t>
            </a:r>
            <a:r>
              <a:rPr lang="en-IN" sz="1400" dirty="0" err="1"/>
              <a:t>environment.getProperty</a:t>
            </a:r>
            <a:r>
              <a:rPr lang="en-IN" sz="1400" dirty="0"/>
              <a:t>("</a:t>
            </a:r>
            <a:r>
              <a:rPr lang="en-IN" sz="1400" dirty="0" err="1"/>
              <a:t>UserInterface.CUSTOMER_SERVICE_DEALLOCATION_SUCCESS</a:t>
            </a:r>
            <a:r>
              <a:rPr lang="en-IN" sz="1400" dirty="0"/>
              <a:t>"));</a:t>
            </a:r>
          </a:p>
          <a:p>
            <a:r>
              <a:rPr lang="en-IN" sz="1400" dirty="0"/>
              <a:t>		}catch(Exception e){</a:t>
            </a:r>
          </a:p>
          <a:p>
            <a:r>
              <a:rPr lang="en-IN" sz="1400" dirty="0"/>
              <a:t>			String message = </a:t>
            </a:r>
            <a:r>
              <a:rPr lang="en-IN" sz="1400" dirty="0" err="1"/>
              <a:t>environment.getProperty</a:t>
            </a:r>
            <a:r>
              <a:rPr lang="en-IN" sz="1400" dirty="0"/>
              <a:t>(</a:t>
            </a:r>
            <a:r>
              <a:rPr lang="en-IN" sz="1400" dirty="0" err="1"/>
              <a:t>e.getMessage</a:t>
            </a:r>
            <a:r>
              <a:rPr lang="en-IN" sz="1400" dirty="0"/>
              <a:t>(),"Some exception </a:t>
            </a:r>
            <a:r>
              <a:rPr lang="en-IN" sz="1400" dirty="0" err="1"/>
              <a:t>occured</a:t>
            </a:r>
            <a:r>
              <a:rPr lang="en-IN" sz="1400" dirty="0"/>
              <a:t>. Please check log file for more details!!");</a:t>
            </a:r>
          </a:p>
          <a:p>
            <a:r>
              <a:rPr lang="en-IN" sz="1400" dirty="0"/>
              <a:t>			LOGGER.info(message);</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200701658"/>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160FC5-9144-2987-822A-60B2F0356BC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9271F2-EF92-88F2-9918-693956A52F07}"/>
              </a:ext>
            </a:extLst>
          </p:cNvPr>
          <p:cNvSpPr>
            <a:spLocks noGrp="1"/>
          </p:cNvSpPr>
          <p:nvPr>
            <p:ph type="sldNum" sz="quarter" idx="12"/>
          </p:nvPr>
        </p:nvSpPr>
        <p:spPr/>
        <p:txBody>
          <a:bodyPr/>
          <a:lstStyle/>
          <a:p>
            <a:fld id="{4A777409-9C5A-4B07-8E32-19F22F7D558C}" type="slidenum">
              <a:rPr lang="en-IN" smtClean="0"/>
              <a:t>524</a:t>
            </a:fld>
            <a:endParaRPr lang="en-IN" dirty="0"/>
          </a:p>
        </p:txBody>
      </p:sp>
      <p:sp>
        <p:nvSpPr>
          <p:cNvPr id="5" name="TextBox 4">
            <a:extLst>
              <a:ext uri="{FF2B5EF4-FFF2-40B4-BE49-F238E27FC236}">
                <a16:creationId xmlns:a16="http://schemas.microsoft.com/office/drawing/2014/main" id="{05B61563-57F8-2129-1A8B-CBDBF1AEE5CC}"/>
              </a:ext>
            </a:extLst>
          </p:cNvPr>
          <p:cNvSpPr txBox="1"/>
          <p:nvPr/>
        </p:nvSpPr>
        <p:spPr>
          <a:xfrm>
            <a:off x="853125" y="660124"/>
            <a:ext cx="9893431" cy="707886"/>
          </a:xfrm>
          <a:prstGeom prst="rect">
            <a:avLst/>
          </a:prstGeom>
          <a:noFill/>
        </p:spPr>
        <p:txBody>
          <a:bodyPr wrap="square">
            <a:spAutoFit/>
          </a:bodyPr>
          <a:lstStyle/>
          <a:p>
            <a:r>
              <a:rPr lang="en-US" sz="2000" b="1" dirty="0">
                <a:solidFill>
                  <a:schemeClr val="tx1">
                    <a:lumMod val="65000"/>
                    <a:lumOff val="35000"/>
                  </a:schemeClr>
                </a:solidFill>
              </a:rPr>
              <a:t>Step 26: </a:t>
            </a:r>
            <a:r>
              <a:rPr lang="en-US" sz="2000" dirty="0">
                <a:solidFill>
                  <a:schemeClr val="tx1">
                    <a:lumMod val="65000"/>
                    <a:lumOff val="35000"/>
                  </a:schemeClr>
                </a:solidFill>
              </a:rPr>
              <a:t>Execute the application</a:t>
            </a:r>
          </a:p>
          <a:p>
            <a:r>
              <a:rPr lang="en-US" sz="2000" dirty="0">
                <a:solidFill>
                  <a:schemeClr val="tx1">
                    <a:lumMod val="65000"/>
                    <a:lumOff val="35000"/>
                  </a:schemeClr>
                </a:solidFill>
              </a:rPr>
              <a:t>After executing your application, you should get the following output:</a:t>
            </a:r>
          </a:p>
        </p:txBody>
      </p:sp>
      <p:pic>
        <p:nvPicPr>
          <p:cNvPr id="7" name="Picture 6">
            <a:extLst>
              <a:ext uri="{FF2B5EF4-FFF2-40B4-BE49-F238E27FC236}">
                <a16:creationId xmlns:a16="http://schemas.microsoft.com/office/drawing/2014/main" id="{3127ABAF-DC3F-B885-4DE9-7E7674FBA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566" y="1549359"/>
            <a:ext cx="8640381" cy="1933845"/>
          </a:xfrm>
          <a:prstGeom prst="rect">
            <a:avLst/>
          </a:prstGeom>
        </p:spPr>
      </p:pic>
      <p:sp>
        <p:nvSpPr>
          <p:cNvPr id="9" name="TextBox 8">
            <a:extLst>
              <a:ext uri="{FF2B5EF4-FFF2-40B4-BE49-F238E27FC236}">
                <a16:creationId xmlns:a16="http://schemas.microsoft.com/office/drawing/2014/main" id="{EF1DC625-B8CC-9DEF-3E33-9C515C1273C5}"/>
              </a:ext>
            </a:extLst>
          </p:cNvPr>
          <p:cNvSpPr txBox="1"/>
          <p:nvPr/>
        </p:nvSpPr>
        <p:spPr>
          <a:xfrm>
            <a:off x="146116" y="3843482"/>
            <a:ext cx="10600440" cy="400110"/>
          </a:xfrm>
          <a:prstGeom prst="rect">
            <a:avLst/>
          </a:prstGeom>
          <a:noFill/>
        </p:spPr>
        <p:txBody>
          <a:bodyPr wrap="square">
            <a:spAutoFit/>
          </a:bodyPr>
          <a:lstStyle/>
          <a:p>
            <a:r>
              <a:rPr lang="en-US" sz="2000" b="1" dirty="0">
                <a:solidFill>
                  <a:schemeClr val="tx1">
                    <a:lumMod val="65000"/>
                    <a:lumOff val="35000"/>
                  </a:schemeClr>
                </a:solidFill>
              </a:rPr>
              <a:t>Step 27: </a:t>
            </a:r>
            <a:r>
              <a:rPr lang="en-US" sz="2000" dirty="0">
                <a:solidFill>
                  <a:schemeClr val="tx1">
                    <a:lumMod val="65000"/>
                    <a:lumOff val="35000"/>
                  </a:schemeClr>
                </a:solidFill>
              </a:rPr>
              <a:t>Add the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to </a:t>
            </a:r>
            <a:r>
              <a:rPr lang="en-US" sz="2000" dirty="0" err="1">
                <a:solidFill>
                  <a:schemeClr val="tx1">
                    <a:lumMod val="65000"/>
                    <a:lumOff val="35000"/>
                  </a:schemeClr>
                </a:solidFill>
              </a:rPr>
              <a:t>BankService</a:t>
            </a:r>
            <a:r>
              <a:rPr lang="en-US" sz="2000" dirty="0">
                <a:solidFill>
                  <a:schemeClr val="tx1">
                    <a:lumMod val="65000"/>
                    <a:lumOff val="35000"/>
                  </a:schemeClr>
                </a:solidFill>
              </a:rPr>
              <a:t> interface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00917508-8D89-C99D-1CFA-065DD4A7F51C}"/>
              </a:ext>
            </a:extLst>
          </p:cNvPr>
          <p:cNvSpPr txBox="1"/>
          <p:nvPr/>
        </p:nvSpPr>
        <p:spPr>
          <a:xfrm>
            <a:off x="146116" y="4243592"/>
            <a:ext cx="12045884" cy="2246769"/>
          </a:xfrm>
          <a:prstGeom prst="rect">
            <a:avLst/>
          </a:prstGeom>
          <a:noFill/>
        </p:spPr>
        <p:txBody>
          <a:bodyPr wrap="square">
            <a:spAutoFit/>
          </a:bodyPr>
          <a:lstStyle/>
          <a:p>
            <a:r>
              <a:rPr lang="en-IN" sz="1400" dirty="0"/>
              <a:t>package </a:t>
            </a:r>
            <a:r>
              <a:rPr lang="en-IN" sz="1400" dirty="0" err="1"/>
              <a:t>com.hnd.service</a:t>
            </a:r>
            <a:r>
              <a:rPr lang="en-IN" sz="1400" dirty="0"/>
              <a:t>;</a:t>
            </a:r>
          </a:p>
          <a:p>
            <a:r>
              <a:rPr lang="en-IN" sz="1400" dirty="0"/>
              <a:t>import </a:t>
            </a:r>
            <a:r>
              <a:rPr lang="en-IN" sz="1400" dirty="0" err="1"/>
              <a:t>java.util.List</a:t>
            </a:r>
            <a:r>
              <a:rPr lang="en-IN" sz="1400" dirty="0"/>
              <a:t>;</a:t>
            </a:r>
          </a:p>
          <a:p>
            <a:r>
              <a:rPr lang="en-IN" sz="1400" dirty="0"/>
              <a:t>import </a:t>
            </a:r>
            <a:r>
              <a:rPr lang="en-IN" sz="1400" dirty="0" err="1"/>
              <a:t>com.hnd.dto.CustomerDTO</a:t>
            </a:r>
            <a:r>
              <a:rPr lang="en-IN" sz="1400" dirty="0"/>
              <a:t>;</a:t>
            </a:r>
          </a:p>
          <a:p>
            <a:r>
              <a:rPr lang="en-IN" sz="1400" dirty="0"/>
              <a:t>import </a:t>
            </a:r>
            <a:r>
              <a:rPr lang="en-IN" sz="1400" dirty="0" err="1"/>
              <a:t>com.hnd.exception.hndBankException</a:t>
            </a:r>
            <a:r>
              <a:rPr lang="en-IN" sz="1400" dirty="0"/>
              <a:t>;</a:t>
            </a:r>
          </a:p>
          <a:p>
            <a:r>
              <a:rPr lang="en-IN" sz="1400" dirty="0"/>
              <a:t>public interface </a:t>
            </a:r>
            <a:r>
              <a:rPr lang="en-IN" sz="1400" dirty="0" err="1"/>
              <a:t>BankService</a:t>
            </a:r>
            <a:r>
              <a:rPr lang="en-IN" sz="1400" dirty="0"/>
              <a:t> {</a:t>
            </a:r>
          </a:p>
          <a:p>
            <a:r>
              <a:rPr lang="en-IN" sz="1400" dirty="0"/>
              <a:t>	public Integer </a:t>
            </a:r>
            <a:r>
              <a:rPr lang="en-IN" sz="1400" dirty="0" err="1"/>
              <a:t>addCustomerAndService</a:t>
            </a:r>
            <a:r>
              <a:rPr lang="en-IN" sz="1400" dirty="0"/>
              <a:t>(</a:t>
            </a:r>
            <a:r>
              <a:rPr lang="en-IN" sz="1400" dirty="0" err="1"/>
              <a:t>CustomerDTO</a:t>
            </a:r>
            <a:r>
              <a:rPr lang="en-IN" sz="1400" dirty="0"/>
              <a:t> </a:t>
            </a:r>
            <a:r>
              <a:rPr lang="en-IN" sz="1400" dirty="0" err="1"/>
              <a:t>customerDTO</a:t>
            </a:r>
            <a:r>
              <a:rPr lang="en-IN" sz="1400" dirty="0"/>
              <a:t>) throws </a:t>
            </a:r>
            <a:r>
              <a:rPr lang="en-IN" sz="1400" dirty="0" err="1"/>
              <a:t>hndBankException</a:t>
            </a:r>
            <a:r>
              <a:rPr lang="en-IN" sz="1400" dirty="0"/>
              <a:t>;</a:t>
            </a:r>
          </a:p>
          <a:p>
            <a:r>
              <a:rPr lang="en-IN" sz="1400" dirty="0"/>
              <a:t>	public void </a:t>
            </a:r>
            <a:r>
              <a:rPr lang="en-IN" sz="1400" dirty="0" err="1"/>
              <a:t>addExistingServiceToExistingCustomer</a:t>
            </a:r>
            <a:r>
              <a:rPr lang="en-IN" sz="1400" dirty="0"/>
              <a:t>(Integer </a:t>
            </a:r>
            <a:r>
              <a:rPr lang="en-IN" sz="1400" dirty="0" err="1"/>
              <a:t>customerId,List</a:t>
            </a:r>
            <a:r>
              <a:rPr lang="en-IN" sz="1400" dirty="0"/>
              <a:t>&lt;Integer&gt; </a:t>
            </a:r>
            <a:r>
              <a:rPr lang="en-IN" sz="1400" dirty="0" err="1"/>
              <a:t>serviceIds</a:t>
            </a:r>
            <a:r>
              <a:rPr lang="en-IN" sz="1400" dirty="0"/>
              <a:t>) throws </a:t>
            </a:r>
            <a:r>
              <a:rPr lang="en-IN" sz="1400" dirty="0" err="1"/>
              <a:t>hndBankException</a:t>
            </a:r>
            <a:r>
              <a:rPr lang="en-IN" sz="1400" dirty="0"/>
              <a:t>;</a:t>
            </a:r>
          </a:p>
          <a:p>
            <a:r>
              <a:rPr lang="en-IN" sz="1400" dirty="0"/>
              <a:t>	public void </a:t>
            </a:r>
            <a:r>
              <a:rPr lang="en-IN" sz="1400" dirty="0" err="1"/>
              <a:t>deallocateServiceForExistingCustomer</a:t>
            </a:r>
            <a:r>
              <a:rPr lang="en-IN" sz="1400" dirty="0"/>
              <a:t>(Integer </a:t>
            </a:r>
            <a:r>
              <a:rPr lang="en-IN" sz="1400" dirty="0" err="1"/>
              <a:t>customerId,List</a:t>
            </a:r>
            <a:r>
              <a:rPr lang="en-IN" sz="1400" dirty="0"/>
              <a:t>&lt;Integer&gt; </a:t>
            </a:r>
            <a:r>
              <a:rPr lang="en-IN" sz="1400" dirty="0" err="1"/>
              <a:t>serviceIds</a:t>
            </a:r>
            <a:r>
              <a:rPr lang="en-IN" sz="1400" dirty="0"/>
              <a:t>) throws </a:t>
            </a:r>
            <a:r>
              <a:rPr lang="en-IN" sz="1400" dirty="0" err="1"/>
              <a:t>hndBankException</a:t>
            </a:r>
            <a:r>
              <a:rPr lang="en-IN" sz="1400" dirty="0"/>
              <a:t>;		</a:t>
            </a:r>
          </a:p>
          <a:p>
            <a:r>
              <a:rPr lang="en-IN" sz="1400" dirty="0"/>
              <a:t>	public void </a:t>
            </a:r>
            <a:r>
              <a:rPr lang="en-IN" sz="1400" dirty="0" err="1"/>
              <a:t>deleteCustomer</a:t>
            </a:r>
            <a:r>
              <a:rPr lang="en-IN" sz="1400" dirty="0"/>
              <a:t>(Integer </a:t>
            </a:r>
            <a:r>
              <a:rPr lang="en-IN" sz="1400" dirty="0" err="1"/>
              <a:t>customerId</a:t>
            </a:r>
            <a:r>
              <a:rPr lang="en-IN" sz="1400" dirty="0"/>
              <a:t>) throws </a:t>
            </a:r>
            <a:r>
              <a:rPr lang="en-IN" sz="1400" dirty="0" err="1"/>
              <a:t>hndBankException</a:t>
            </a:r>
            <a:r>
              <a:rPr lang="en-IN" sz="1400" dirty="0"/>
              <a:t>;</a:t>
            </a:r>
          </a:p>
          <a:p>
            <a:r>
              <a:rPr lang="en-IN" sz="1400" dirty="0"/>
              <a:t>}</a:t>
            </a:r>
          </a:p>
        </p:txBody>
      </p:sp>
    </p:spTree>
    <p:extLst>
      <p:ext uri="{BB962C8B-B14F-4D97-AF65-F5344CB8AC3E}">
        <p14:creationId xmlns:p14="http://schemas.microsoft.com/office/powerpoint/2010/main" val="2814435102"/>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8F727C-6125-08C5-DEF0-83F4ACE301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B506351-DAC6-5C13-68B3-3114A97563F9}"/>
              </a:ext>
            </a:extLst>
          </p:cNvPr>
          <p:cNvSpPr>
            <a:spLocks noGrp="1"/>
          </p:cNvSpPr>
          <p:nvPr>
            <p:ph type="sldNum" sz="quarter" idx="12"/>
          </p:nvPr>
        </p:nvSpPr>
        <p:spPr/>
        <p:txBody>
          <a:bodyPr/>
          <a:lstStyle/>
          <a:p>
            <a:fld id="{4A777409-9C5A-4B07-8E32-19F22F7D558C}" type="slidenum">
              <a:rPr lang="en-IN" smtClean="0"/>
              <a:t>525</a:t>
            </a:fld>
            <a:endParaRPr lang="en-IN" dirty="0"/>
          </a:p>
        </p:txBody>
      </p:sp>
      <p:sp>
        <p:nvSpPr>
          <p:cNvPr id="5" name="TextBox 4">
            <a:extLst>
              <a:ext uri="{FF2B5EF4-FFF2-40B4-BE49-F238E27FC236}">
                <a16:creationId xmlns:a16="http://schemas.microsoft.com/office/drawing/2014/main" id="{C023D4E8-4FD5-8B6A-2214-81A6275E3A58}"/>
              </a:ext>
            </a:extLst>
          </p:cNvPr>
          <p:cNvSpPr txBox="1"/>
          <p:nvPr/>
        </p:nvSpPr>
        <p:spPr>
          <a:xfrm>
            <a:off x="913614" y="594137"/>
            <a:ext cx="10364771" cy="707886"/>
          </a:xfrm>
          <a:prstGeom prst="rect">
            <a:avLst/>
          </a:prstGeom>
          <a:noFill/>
        </p:spPr>
        <p:txBody>
          <a:bodyPr wrap="square">
            <a:spAutoFit/>
          </a:bodyPr>
          <a:lstStyle/>
          <a:p>
            <a:r>
              <a:rPr lang="en-US" sz="2000" b="1" dirty="0">
                <a:solidFill>
                  <a:schemeClr val="tx1">
                    <a:lumMod val="65000"/>
                    <a:lumOff val="35000"/>
                  </a:schemeClr>
                </a:solidFill>
              </a:rPr>
              <a:t>Step 28:</a:t>
            </a:r>
            <a:r>
              <a:rPr lang="en-US" sz="2000" dirty="0">
                <a:solidFill>
                  <a:schemeClr val="tx1">
                    <a:lumMod val="65000"/>
                    <a:lumOff val="35000"/>
                  </a:schemeClr>
                </a:solidFill>
              </a:rPr>
              <a:t> Implement the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a:t>
            </a:r>
            <a:r>
              <a:rPr lang="en-US" sz="2000" dirty="0" err="1">
                <a:solidFill>
                  <a:schemeClr val="tx1">
                    <a:lumMod val="65000"/>
                    <a:lumOff val="35000"/>
                  </a:schemeClr>
                </a:solidFill>
              </a:rPr>
              <a:t>BankServiceImpl</a:t>
            </a:r>
            <a:r>
              <a:rPr lang="en-US" sz="2000" dirty="0">
                <a:solidFill>
                  <a:schemeClr val="tx1">
                    <a:lumMod val="65000"/>
                    <a:lumOff val="35000"/>
                  </a:schemeClr>
                </a:solidFill>
              </a:rPr>
              <a:t> to delete only customer from the table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B3D4D37-2056-7105-40DB-288638B08912}"/>
              </a:ext>
            </a:extLst>
          </p:cNvPr>
          <p:cNvSpPr txBox="1"/>
          <p:nvPr/>
        </p:nvSpPr>
        <p:spPr>
          <a:xfrm>
            <a:off x="172825" y="1160012"/>
            <a:ext cx="11576115" cy="5632311"/>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java.util.LinkedHashSet</a:t>
            </a:r>
            <a:r>
              <a:rPr lang="en-IN" dirty="0"/>
              <a:t>;</a:t>
            </a:r>
          </a:p>
          <a:p>
            <a:r>
              <a:rPr lang="en-IN" dirty="0"/>
              <a:t>import </a:t>
            </a:r>
            <a:r>
              <a:rPr lang="en-IN" dirty="0" err="1"/>
              <a:t>java.util.List</a:t>
            </a:r>
            <a:r>
              <a:rPr lang="en-IN" dirty="0"/>
              <a:t>;</a:t>
            </a:r>
          </a:p>
          <a:p>
            <a:r>
              <a:rPr lang="en-IN" dirty="0"/>
              <a:t>import </a:t>
            </a:r>
            <a:r>
              <a:rPr lang="en-IN" dirty="0" err="1"/>
              <a:t>java.util.Optional</a:t>
            </a:r>
            <a:r>
              <a:rPr lang="en-IN" dirty="0"/>
              <a:t>;</a:t>
            </a:r>
          </a:p>
          <a:p>
            <a:r>
              <a:rPr lang="en-IN" dirty="0"/>
              <a:t>import </a:t>
            </a:r>
            <a:r>
              <a:rPr lang="en-IN" dirty="0" err="1"/>
              <a:t>java.util.Set</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com.hnd.dto.CustomerDTO</a:t>
            </a:r>
            <a:r>
              <a:rPr lang="en-IN" dirty="0"/>
              <a:t>;</a:t>
            </a:r>
          </a:p>
          <a:p>
            <a:r>
              <a:rPr lang="en-IN" dirty="0"/>
              <a:t>import </a:t>
            </a:r>
            <a:r>
              <a:rPr lang="en-IN" dirty="0" err="1"/>
              <a:t>com.hnd.dto.ServicesDTO</a:t>
            </a:r>
            <a:r>
              <a:rPr lang="en-IN" dirty="0"/>
              <a:t>;</a:t>
            </a:r>
          </a:p>
          <a:p>
            <a:r>
              <a:rPr lang="en-IN" dirty="0"/>
              <a:t>import </a:t>
            </a:r>
            <a:r>
              <a:rPr lang="en-IN" dirty="0" err="1"/>
              <a:t>com.hnd.entity.Customer</a:t>
            </a:r>
            <a:r>
              <a:rPr lang="en-IN" dirty="0"/>
              <a:t>;</a:t>
            </a:r>
          </a:p>
          <a:p>
            <a:r>
              <a:rPr lang="en-IN" dirty="0"/>
              <a:t>import </a:t>
            </a:r>
            <a:r>
              <a:rPr lang="en-IN" dirty="0" err="1"/>
              <a:t>com.hnd.entity.Services</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import </a:t>
            </a:r>
            <a:r>
              <a:rPr lang="en-IN" dirty="0" err="1"/>
              <a:t>com.hnd.repository.ServicesRepository</a:t>
            </a:r>
            <a:r>
              <a:rPr lang="en-IN" dirty="0"/>
              <a:t>;</a:t>
            </a:r>
          </a:p>
          <a:p>
            <a:r>
              <a:rPr lang="en-IN" dirty="0"/>
              <a:t>@Service(value = "</a:t>
            </a:r>
            <a:r>
              <a:rPr lang="en-IN" dirty="0" err="1"/>
              <a:t>bankService</a:t>
            </a:r>
            <a:r>
              <a:rPr lang="en-IN" dirty="0"/>
              <a:t>")</a:t>
            </a:r>
          </a:p>
          <a:p>
            <a:r>
              <a:rPr lang="en-IN" dirty="0"/>
              <a:t>@Transactional</a:t>
            </a:r>
          </a:p>
          <a:p>
            <a:r>
              <a:rPr lang="en-IN" dirty="0"/>
              <a:t>public class </a:t>
            </a:r>
            <a:r>
              <a:rPr lang="en-IN" dirty="0" err="1"/>
              <a:t>BankServiceImpl</a:t>
            </a:r>
            <a:r>
              <a:rPr lang="en-IN" dirty="0"/>
              <a:t> implements </a:t>
            </a:r>
            <a:r>
              <a:rPr lang="en-IN" dirty="0" err="1"/>
              <a:t>BankService</a:t>
            </a:r>
            <a:r>
              <a:rPr lang="en-IN" dirty="0"/>
              <a:t> {</a:t>
            </a:r>
          </a:p>
          <a:p>
            <a:r>
              <a:rPr lang="en-IN" dirty="0"/>
              <a:t>	</a:t>
            </a:r>
          </a:p>
          <a:p>
            <a:r>
              <a:rPr lang="en-IN" dirty="0"/>
              <a:t>	</a:t>
            </a:r>
          </a:p>
        </p:txBody>
      </p:sp>
    </p:spTree>
    <p:extLst>
      <p:ext uri="{BB962C8B-B14F-4D97-AF65-F5344CB8AC3E}">
        <p14:creationId xmlns:p14="http://schemas.microsoft.com/office/powerpoint/2010/main" val="330253698"/>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36BEDE-134B-376A-AE27-EA752F14D6A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BD24F4-7098-3052-4955-021D98117760}"/>
              </a:ext>
            </a:extLst>
          </p:cNvPr>
          <p:cNvSpPr>
            <a:spLocks noGrp="1"/>
          </p:cNvSpPr>
          <p:nvPr>
            <p:ph type="sldNum" sz="quarter" idx="12"/>
          </p:nvPr>
        </p:nvSpPr>
        <p:spPr/>
        <p:txBody>
          <a:bodyPr/>
          <a:lstStyle/>
          <a:p>
            <a:fld id="{4A777409-9C5A-4B07-8E32-19F22F7D558C}" type="slidenum">
              <a:rPr lang="en-IN" smtClean="0"/>
              <a:t>526</a:t>
            </a:fld>
            <a:endParaRPr lang="en-IN" dirty="0"/>
          </a:p>
        </p:txBody>
      </p:sp>
      <p:sp>
        <p:nvSpPr>
          <p:cNvPr id="5" name="TextBox 4">
            <a:extLst>
              <a:ext uri="{FF2B5EF4-FFF2-40B4-BE49-F238E27FC236}">
                <a16:creationId xmlns:a16="http://schemas.microsoft.com/office/drawing/2014/main" id="{C2CD8600-0FD1-4DAE-EF27-156857BEB689}"/>
              </a:ext>
            </a:extLst>
          </p:cNvPr>
          <p:cNvSpPr txBox="1"/>
          <p:nvPr/>
        </p:nvSpPr>
        <p:spPr>
          <a:xfrm>
            <a:off x="989814" y="476887"/>
            <a:ext cx="11755225" cy="6740307"/>
          </a:xfrm>
          <a:prstGeom prst="rect">
            <a:avLst/>
          </a:prstGeom>
          <a:noFill/>
        </p:spPr>
        <p:txBody>
          <a:bodyPr wrap="square">
            <a:spAutoFit/>
          </a:bodyPr>
          <a:lstStyle/>
          <a:p>
            <a:r>
              <a:rPr lang="en-IN" dirty="0"/>
              <a:t>@Autowired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@Autowired</a:t>
            </a:r>
          </a:p>
          <a:p>
            <a:r>
              <a:rPr lang="en-IN" dirty="0"/>
              <a:t>	private </a:t>
            </a:r>
            <a:r>
              <a:rPr lang="en-IN" dirty="0" err="1"/>
              <a:t>ServicesRepository</a:t>
            </a:r>
            <a:r>
              <a:rPr lang="en-IN" dirty="0"/>
              <a:t> </a:t>
            </a:r>
            <a:r>
              <a:rPr lang="en-IN" dirty="0" err="1"/>
              <a:t>servicesRepository</a:t>
            </a:r>
            <a:r>
              <a:rPr lang="en-IN" dirty="0"/>
              <a:t>;</a:t>
            </a:r>
          </a:p>
          <a:p>
            <a:r>
              <a:rPr lang="en-IN" dirty="0"/>
              <a:t>	@Override</a:t>
            </a:r>
          </a:p>
          <a:p>
            <a:r>
              <a:rPr lang="en-IN" dirty="0"/>
              <a:t>	public Integer </a:t>
            </a:r>
            <a:r>
              <a:rPr lang="en-IN" dirty="0" err="1"/>
              <a:t>addCustomerAndService</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Integer </a:t>
            </a:r>
            <a:r>
              <a:rPr lang="en-IN" dirty="0" err="1"/>
              <a:t>customerId</a:t>
            </a:r>
            <a:r>
              <a:rPr lang="en-IN" dirty="0"/>
              <a:t> = null;</a:t>
            </a:r>
          </a:p>
          <a:p>
            <a:r>
              <a:rPr lang="en-IN" dirty="0"/>
              <a:t>		Set&lt;</a:t>
            </a:r>
            <a:r>
              <a:rPr lang="en-IN" dirty="0" err="1"/>
              <a:t>ServicesDTO</a:t>
            </a:r>
            <a:r>
              <a:rPr lang="en-IN" dirty="0"/>
              <a:t>&gt; </a:t>
            </a:r>
            <a:r>
              <a:rPr lang="en-IN" dirty="0" err="1"/>
              <a:t>bankServicesDTO</a:t>
            </a:r>
            <a:r>
              <a:rPr lang="en-IN" dirty="0"/>
              <a:t> = </a:t>
            </a:r>
            <a:r>
              <a:rPr lang="en-IN" dirty="0" err="1"/>
              <a:t>customerDTO.getBankServices</a:t>
            </a:r>
            <a:r>
              <a:rPr lang="en-IN" dirty="0"/>
              <a:t>();</a:t>
            </a:r>
          </a:p>
          <a:p>
            <a:r>
              <a:rPr lang="en-IN" dirty="0"/>
              <a:t>		Customer </a:t>
            </a:r>
            <a:r>
              <a:rPr lang="en-IN" dirty="0" err="1"/>
              <a:t>customer</a:t>
            </a:r>
            <a:r>
              <a:rPr lang="en-IN" dirty="0"/>
              <a:t> = new Customer();</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Set&lt;Services&gt; </a:t>
            </a:r>
            <a:r>
              <a:rPr lang="en-IN" dirty="0" err="1"/>
              <a:t>bankServices</a:t>
            </a:r>
            <a:r>
              <a:rPr lang="en-IN" dirty="0"/>
              <a:t> = null;</a:t>
            </a:r>
          </a:p>
          <a:p>
            <a:r>
              <a:rPr lang="en-IN" dirty="0"/>
              <a:t>		if (</a:t>
            </a:r>
            <a:r>
              <a:rPr lang="en-IN" dirty="0" err="1"/>
              <a:t>bankServicesDTO</a:t>
            </a:r>
            <a:r>
              <a:rPr lang="en-IN" dirty="0"/>
              <a:t> != null &amp;&amp; !</a:t>
            </a:r>
            <a:r>
              <a:rPr lang="en-IN" dirty="0" err="1"/>
              <a:t>bankServicesDTO.isEmpty</a:t>
            </a:r>
            <a:r>
              <a:rPr lang="en-IN" dirty="0"/>
              <a:t>()) {</a:t>
            </a:r>
          </a:p>
          <a:p>
            <a:r>
              <a:rPr lang="en-IN" dirty="0"/>
              <a:t>			</a:t>
            </a:r>
            <a:r>
              <a:rPr lang="en-IN" dirty="0" err="1"/>
              <a:t>bankServices</a:t>
            </a:r>
            <a:r>
              <a:rPr lang="en-IN" dirty="0"/>
              <a:t> = new </a:t>
            </a:r>
            <a:r>
              <a:rPr lang="en-IN" dirty="0" err="1"/>
              <a:t>LinkedHashSet</a:t>
            </a:r>
            <a:r>
              <a:rPr lang="en-IN" dirty="0"/>
              <a:t>&lt;&gt;();</a:t>
            </a:r>
          </a:p>
          <a:p>
            <a:r>
              <a:rPr lang="en-IN" dirty="0"/>
              <a:t>			for (</a:t>
            </a:r>
            <a:r>
              <a:rPr lang="en-IN" dirty="0" err="1"/>
              <a:t>ServicesDTO</a:t>
            </a:r>
            <a:r>
              <a:rPr lang="en-IN" dirty="0"/>
              <a:t> </a:t>
            </a:r>
            <a:r>
              <a:rPr lang="en-IN" dirty="0" err="1"/>
              <a:t>servicesDTO</a:t>
            </a:r>
            <a:r>
              <a:rPr lang="en-IN" dirty="0"/>
              <a:t> : </a:t>
            </a:r>
            <a:r>
              <a:rPr lang="en-IN" dirty="0" err="1"/>
              <a:t>bankServicesDTO</a:t>
            </a:r>
            <a:r>
              <a:rPr lang="en-IN" dirty="0"/>
              <a:t>) {</a:t>
            </a:r>
          </a:p>
          <a:p>
            <a:r>
              <a:rPr lang="en-IN" dirty="0"/>
              <a:t>				Services service = new Services();</a:t>
            </a:r>
          </a:p>
          <a:p>
            <a:r>
              <a:rPr lang="en-IN" dirty="0"/>
              <a:t>				</a:t>
            </a:r>
            <a:r>
              <a:rPr lang="en-IN" dirty="0" err="1"/>
              <a:t>service.setServiceId</a:t>
            </a:r>
            <a:r>
              <a:rPr lang="en-IN" dirty="0"/>
              <a:t>(</a:t>
            </a:r>
            <a:r>
              <a:rPr lang="en-IN" dirty="0" err="1"/>
              <a:t>servicesDTO.getServiceId</a:t>
            </a:r>
            <a:r>
              <a:rPr lang="en-IN" dirty="0"/>
              <a:t>());</a:t>
            </a:r>
          </a:p>
          <a:p>
            <a:r>
              <a:rPr lang="en-IN" dirty="0"/>
              <a:t>				</a:t>
            </a:r>
            <a:r>
              <a:rPr lang="en-IN" dirty="0" err="1"/>
              <a:t>service.setServiceName</a:t>
            </a:r>
            <a:r>
              <a:rPr lang="en-IN" dirty="0"/>
              <a:t>(</a:t>
            </a:r>
            <a:r>
              <a:rPr lang="en-IN" dirty="0" err="1"/>
              <a:t>servicesDTO.getServiceName</a:t>
            </a:r>
            <a:r>
              <a:rPr lang="en-IN" dirty="0"/>
              <a:t>());</a:t>
            </a:r>
          </a:p>
          <a:p>
            <a:r>
              <a:rPr lang="en-IN" dirty="0"/>
              <a:t>				</a:t>
            </a:r>
            <a:r>
              <a:rPr lang="en-IN" dirty="0" err="1"/>
              <a:t>service.setServiceCost</a:t>
            </a:r>
            <a:r>
              <a:rPr lang="en-IN" dirty="0"/>
              <a:t>(</a:t>
            </a:r>
            <a:r>
              <a:rPr lang="en-IN" dirty="0" err="1"/>
              <a:t>servicesDTO.getServiceCost</a:t>
            </a:r>
            <a:r>
              <a:rPr lang="en-IN" dirty="0"/>
              <a:t>());</a:t>
            </a:r>
          </a:p>
          <a:p>
            <a:r>
              <a:rPr lang="en-IN" dirty="0"/>
              <a:t>				</a:t>
            </a:r>
            <a:r>
              <a:rPr lang="en-IN" dirty="0" err="1"/>
              <a:t>bankServices.add</a:t>
            </a:r>
            <a:r>
              <a:rPr lang="en-IN" dirty="0"/>
              <a:t>(service);</a:t>
            </a:r>
          </a:p>
          <a:p>
            <a:r>
              <a:rPr lang="en-IN" dirty="0"/>
              <a:t>			}</a:t>
            </a:r>
          </a:p>
          <a:p>
            <a:r>
              <a:rPr lang="en-IN" dirty="0"/>
              <a:t>			</a:t>
            </a:r>
          </a:p>
        </p:txBody>
      </p:sp>
    </p:spTree>
    <p:extLst>
      <p:ext uri="{BB962C8B-B14F-4D97-AF65-F5344CB8AC3E}">
        <p14:creationId xmlns:p14="http://schemas.microsoft.com/office/powerpoint/2010/main" val="272018862"/>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4FAE801-E3ED-649C-78EB-41D1152DF62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4EC4C0-DB0F-26C6-61CA-DEF2CA95823B}"/>
              </a:ext>
            </a:extLst>
          </p:cNvPr>
          <p:cNvSpPr>
            <a:spLocks noGrp="1"/>
          </p:cNvSpPr>
          <p:nvPr>
            <p:ph type="sldNum" sz="quarter" idx="12"/>
          </p:nvPr>
        </p:nvSpPr>
        <p:spPr/>
        <p:txBody>
          <a:bodyPr/>
          <a:lstStyle/>
          <a:p>
            <a:fld id="{4A777409-9C5A-4B07-8E32-19F22F7D558C}" type="slidenum">
              <a:rPr lang="en-IN" smtClean="0"/>
              <a:t>527</a:t>
            </a:fld>
            <a:endParaRPr lang="en-IN" dirty="0"/>
          </a:p>
        </p:txBody>
      </p:sp>
      <p:sp>
        <p:nvSpPr>
          <p:cNvPr id="5" name="TextBox 4">
            <a:extLst>
              <a:ext uri="{FF2B5EF4-FFF2-40B4-BE49-F238E27FC236}">
                <a16:creationId xmlns:a16="http://schemas.microsoft.com/office/drawing/2014/main" id="{CCC9BA8D-46B3-21B5-06E1-7106BB2A81B7}"/>
              </a:ext>
            </a:extLst>
          </p:cNvPr>
          <p:cNvSpPr txBox="1"/>
          <p:nvPr/>
        </p:nvSpPr>
        <p:spPr>
          <a:xfrm>
            <a:off x="1008668" y="467381"/>
            <a:ext cx="11840066" cy="6740307"/>
          </a:xfrm>
          <a:prstGeom prst="rect">
            <a:avLst/>
          </a:prstGeom>
          <a:noFill/>
        </p:spPr>
        <p:txBody>
          <a:bodyPr wrap="square">
            <a:spAutoFit/>
          </a:bodyPr>
          <a:lstStyle/>
          <a:p>
            <a:r>
              <a:rPr lang="en-IN" dirty="0" err="1"/>
              <a:t>customer.setBankServices</a:t>
            </a:r>
            <a:r>
              <a:rPr lang="en-IN" dirty="0"/>
              <a:t>(</a:t>
            </a:r>
            <a:r>
              <a:rPr lang="en-IN" dirty="0" err="1"/>
              <a:t>bankServices</a:t>
            </a:r>
            <a:r>
              <a:rPr lang="en-IN" dirty="0"/>
              <a:t>);</a:t>
            </a:r>
          </a:p>
          <a:p>
            <a:r>
              <a:rPr lang="en-IN" dirty="0"/>
              <a:t>		}</a:t>
            </a:r>
          </a:p>
          <a:p>
            <a:r>
              <a:rPr lang="en-IN" dirty="0"/>
              <a:t>		</a:t>
            </a:r>
          </a:p>
          <a:p>
            <a:r>
              <a:rPr lang="en-IN" dirty="0"/>
              <a:t>		</a:t>
            </a:r>
            <a:r>
              <a:rPr lang="en-IN" dirty="0" err="1"/>
              <a:t>customerRepository.save</a:t>
            </a:r>
            <a:r>
              <a:rPr lang="en-IN" dirty="0"/>
              <a:t>(customer);</a:t>
            </a:r>
          </a:p>
          <a:p>
            <a:r>
              <a:rPr lang="en-IN" dirty="0"/>
              <a:t>		</a:t>
            </a:r>
            <a:r>
              <a:rPr lang="en-IN" dirty="0" err="1"/>
              <a:t>customerId</a:t>
            </a:r>
            <a:r>
              <a:rPr lang="en-IN" dirty="0"/>
              <a:t> = </a:t>
            </a:r>
            <a:r>
              <a:rPr lang="en-IN" dirty="0" err="1"/>
              <a:t>customer.getCustomerId</a:t>
            </a:r>
            <a:r>
              <a:rPr lang="en-IN" dirty="0"/>
              <a:t>();</a:t>
            </a:r>
          </a:p>
          <a:p>
            <a:r>
              <a:rPr lang="en-IN" dirty="0"/>
              <a:t>		return </a:t>
            </a:r>
            <a:r>
              <a:rPr lang="en-IN" dirty="0" err="1"/>
              <a:t>customerId</a:t>
            </a:r>
            <a:r>
              <a:rPr lang="en-IN" dirty="0"/>
              <a:t>;</a:t>
            </a:r>
          </a:p>
          <a:p>
            <a:r>
              <a:rPr lang="en-IN" dirty="0"/>
              <a:t>	}</a:t>
            </a:r>
          </a:p>
          <a:p>
            <a:r>
              <a:rPr lang="en-IN" dirty="0"/>
              <a:t>	@Override</a:t>
            </a:r>
          </a:p>
          <a:p>
            <a:r>
              <a:rPr lang="en-IN" dirty="0"/>
              <a:t>	public void </a:t>
            </a:r>
            <a:r>
              <a:rPr lang="en-IN" dirty="0" err="1"/>
              <a:t>addExistingServiceToExistingCustomer</a:t>
            </a:r>
            <a:r>
              <a:rPr lang="en-IN" dirty="0"/>
              <a:t>(Integer </a:t>
            </a:r>
            <a:r>
              <a:rPr lang="en-IN" dirty="0" err="1"/>
              <a:t>customerId</a:t>
            </a:r>
            <a:r>
              <a:rPr lang="en-IN" dirty="0"/>
              <a:t>,</a:t>
            </a:r>
          </a:p>
          <a:p>
            <a:r>
              <a:rPr lang="en-IN" dirty="0"/>
              <a:t>			List&lt;Integer&gt; </a:t>
            </a:r>
            <a:r>
              <a:rPr lang="en-IN" dirty="0" err="1"/>
              <a:t>serviceIds</a:t>
            </a:r>
            <a:r>
              <a:rPr lang="en-IN" dirty="0"/>
              <a:t>) throws </a:t>
            </a:r>
            <a:r>
              <a:rPr lang="en-IN" dirty="0" err="1"/>
              <a:t>hndBankException</a:t>
            </a:r>
            <a:r>
              <a:rPr lang="en-IN" dirty="0"/>
              <a:t> {</a:t>
            </a:r>
          </a:p>
          <a:p>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Service.CUSTOMER_UNAVAILABLE</a:t>
            </a:r>
            <a:r>
              <a:rPr lang="en-IN" dirty="0"/>
              <a:t>"));</a:t>
            </a:r>
          </a:p>
          <a:p>
            <a:r>
              <a:rPr lang="en-IN" dirty="0"/>
              <a:t>		</a:t>
            </a:r>
          </a:p>
          <a:p>
            <a:r>
              <a:rPr lang="en-IN" dirty="0"/>
              <a:t>		for(Integer </a:t>
            </a:r>
            <a:r>
              <a:rPr lang="en-IN" dirty="0" err="1"/>
              <a:t>serviceId</a:t>
            </a:r>
            <a:r>
              <a:rPr lang="en-IN" dirty="0"/>
              <a:t> : </a:t>
            </a:r>
            <a:r>
              <a:rPr lang="en-IN" dirty="0" err="1"/>
              <a:t>serviceIds</a:t>
            </a:r>
            <a:r>
              <a:rPr lang="en-IN" dirty="0"/>
              <a:t>) {</a:t>
            </a:r>
          </a:p>
          <a:p>
            <a:r>
              <a:rPr lang="en-IN" dirty="0"/>
              <a:t>			Optional&lt;Services&gt; optional1 = </a:t>
            </a:r>
            <a:r>
              <a:rPr lang="en-IN" dirty="0" err="1"/>
              <a:t>servicesRepository.findById</a:t>
            </a:r>
            <a:r>
              <a:rPr lang="en-IN" dirty="0"/>
              <a:t>(</a:t>
            </a:r>
            <a:r>
              <a:rPr lang="en-IN" dirty="0" err="1"/>
              <a:t>serviceId</a:t>
            </a:r>
            <a:r>
              <a:rPr lang="en-IN" dirty="0"/>
              <a:t>);</a:t>
            </a:r>
          </a:p>
          <a:p>
            <a:r>
              <a:rPr lang="en-IN" dirty="0"/>
              <a:t>			Services service = optional1.orElseThrow(() -&gt; new </a:t>
            </a:r>
            <a:r>
              <a:rPr lang="en-IN" dirty="0" err="1"/>
              <a:t>hndBankException</a:t>
            </a:r>
            <a:r>
              <a:rPr lang="en-IN" dirty="0"/>
              <a:t>("</a:t>
            </a:r>
            <a:r>
              <a:rPr lang="en-IN" dirty="0" err="1"/>
              <a:t>Service.SERVICE_UNAVAILABLE</a:t>
            </a:r>
            <a:r>
              <a:rPr lang="en-IN" dirty="0"/>
              <a:t>"));</a:t>
            </a:r>
          </a:p>
          <a:p>
            <a:r>
              <a:rPr lang="en-IN" dirty="0"/>
              <a:t>			if(!</a:t>
            </a:r>
            <a:r>
              <a:rPr lang="en-IN" dirty="0" err="1"/>
              <a:t>customer.getBankServices</a:t>
            </a:r>
            <a:r>
              <a:rPr lang="en-IN" dirty="0"/>
              <a:t>().contains(service)) {</a:t>
            </a:r>
          </a:p>
          <a:p>
            <a:r>
              <a:rPr lang="en-IN" dirty="0"/>
              <a:t>				</a:t>
            </a:r>
            <a:r>
              <a:rPr lang="en-IN" dirty="0" err="1"/>
              <a:t>customer.getBankServices</a:t>
            </a:r>
            <a:r>
              <a:rPr lang="en-IN" dirty="0"/>
              <a:t>().add(service);</a:t>
            </a:r>
          </a:p>
          <a:p>
            <a:r>
              <a:rPr lang="en-IN" dirty="0"/>
              <a:t>			}</a:t>
            </a:r>
          </a:p>
          <a:p>
            <a:r>
              <a:rPr lang="en-IN" dirty="0"/>
              <a:t>		}</a:t>
            </a:r>
          </a:p>
          <a:p>
            <a:r>
              <a:rPr lang="en-IN" dirty="0"/>
              <a:t>	</a:t>
            </a:r>
          </a:p>
        </p:txBody>
      </p:sp>
    </p:spTree>
    <p:extLst>
      <p:ext uri="{BB962C8B-B14F-4D97-AF65-F5344CB8AC3E}">
        <p14:creationId xmlns:p14="http://schemas.microsoft.com/office/powerpoint/2010/main" val="2703347888"/>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93343E-3A03-2748-A9A2-5F733F2EAE0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FE7AADC-C21B-EBEB-4DD6-61F3030141D2}"/>
              </a:ext>
            </a:extLst>
          </p:cNvPr>
          <p:cNvSpPr>
            <a:spLocks noGrp="1"/>
          </p:cNvSpPr>
          <p:nvPr>
            <p:ph type="sldNum" sz="quarter" idx="12"/>
          </p:nvPr>
        </p:nvSpPr>
        <p:spPr/>
        <p:txBody>
          <a:bodyPr/>
          <a:lstStyle/>
          <a:p>
            <a:fld id="{4A777409-9C5A-4B07-8E32-19F22F7D558C}" type="slidenum">
              <a:rPr lang="en-IN" smtClean="0"/>
              <a:t>528</a:t>
            </a:fld>
            <a:endParaRPr lang="en-IN" dirty="0"/>
          </a:p>
        </p:txBody>
      </p:sp>
      <p:sp>
        <p:nvSpPr>
          <p:cNvPr id="5" name="TextBox 4">
            <a:extLst>
              <a:ext uri="{FF2B5EF4-FFF2-40B4-BE49-F238E27FC236}">
                <a16:creationId xmlns:a16="http://schemas.microsoft.com/office/drawing/2014/main" id="{42DACD59-1EBE-648D-B320-AC47BF445AC9}"/>
              </a:ext>
            </a:extLst>
          </p:cNvPr>
          <p:cNvSpPr txBox="1"/>
          <p:nvPr/>
        </p:nvSpPr>
        <p:spPr>
          <a:xfrm>
            <a:off x="980387" y="490522"/>
            <a:ext cx="11211613" cy="6340197"/>
          </a:xfrm>
          <a:prstGeom prst="rect">
            <a:avLst/>
          </a:prstGeom>
          <a:noFill/>
        </p:spPr>
        <p:txBody>
          <a:bodyPr wrap="square">
            <a:spAutoFit/>
          </a:bodyPr>
          <a:lstStyle/>
          <a:p>
            <a:r>
              <a:rPr lang="en-IN" sz="1400" dirty="0"/>
              <a:t>}</a:t>
            </a:r>
          </a:p>
          <a:p>
            <a:r>
              <a:rPr lang="en-IN" sz="1400" dirty="0"/>
              <a:t>	</a:t>
            </a:r>
          </a:p>
          <a:p>
            <a:r>
              <a:rPr lang="en-IN" sz="1400" dirty="0"/>
              <a:t>	@Override</a:t>
            </a:r>
          </a:p>
          <a:p>
            <a:r>
              <a:rPr lang="en-IN" sz="1400" dirty="0"/>
              <a:t>	public void </a:t>
            </a:r>
            <a:r>
              <a:rPr lang="en-IN" sz="1400" dirty="0" err="1"/>
              <a:t>deallocateServiceForExistingCustomer</a:t>
            </a:r>
            <a:r>
              <a:rPr lang="en-IN" sz="1400" dirty="0"/>
              <a:t>(Integer </a:t>
            </a:r>
            <a:r>
              <a:rPr lang="en-IN" sz="1400" dirty="0" err="1"/>
              <a:t>customerId</a:t>
            </a:r>
            <a:r>
              <a:rPr lang="en-IN" sz="1400" dirty="0"/>
              <a:t>,</a:t>
            </a:r>
          </a:p>
          <a:p>
            <a:r>
              <a:rPr lang="en-IN" sz="1400" dirty="0"/>
              <a:t>			List&lt;Integer&gt; </a:t>
            </a:r>
            <a:r>
              <a:rPr lang="en-IN" sz="1400" dirty="0" err="1"/>
              <a:t>serviceIds</a:t>
            </a:r>
            <a:r>
              <a:rPr lang="en-IN" sz="1400" dirty="0"/>
              <a:t>) throws </a:t>
            </a:r>
            <a:r>
              <a:rPr lang="en-IN" sz="1400" dirty="0" err="1"/>
              <a:t>hndBankException</a:t>
            </a:r>
            <a:r>
              <a:rPr lang="en-IN" sz="1400" dirty="0"/>
              <a:t> {</a:t>
            </a:r>
          </a:p>
          <a:p>
            <a:r>
              <a:rPr lang="en-IN" sz="1400" dirty="0"/>
              <a:t>		</a:t>
            </a:r>
          </a:p>
          <a:p>
            <a:r>
              <a:rPr lang="en-IN" sz="1400" dirty="0"/>
              <a:t>		Optional&lt;Customer&gt; optional = </a:t>
            </a:r>
            <a:r>
              <a:rPr lang="en-IN" sz="1400" dirty="0" err="1"/>
              <a:t>customerRepository.findById</a:t>
            </a:r>
            <a:r>
              <a:rPr lang="en-IN" sz="1400" dirty="0"/>
              <a:t>(</a:t>
            </a:r>
            <a:r>
              <a:rPr lang="en-IN" sz="1400" dirty="0" err="1"/>
              <a:t>customerId</a:t>
            </a:r>
            <a:r>
              <a:rPr lang="en-IN" sz="1400" dirty="0"/>
              <a:t>);</a:t>
            </a:r>
          </a:p>
          <a:p>
            <a:r>
              <a:rPr lang="en-IN" sz="1400" dirty="0"/>
              <a:t>		Customer </a:t>
            </a:r>
            <a:r>
              <a:rPr lang="en-IN" sz="1400" dirty="0" err="1"/>
              <a:t>customer</a:t>
            </a:r>
            <a:r>
              <a:rPr lang="en-IN" sz="1400" dirty="0"/>
              <a:t> = </a:t>
            </a:r>
            <a:r>
              <a:rPr lang="en-IN" sz="1400" dirty="0" err="1"/>
              <a:t>optional.orElseThrow</a:t>
            </a:r>
            <a:r>
              <a:rPr lang="en-IN" sz="1400" dirty="0"/>
              <a:t>(() -&gt; new </a:t>
            </a:r>
            <a:r>
              <a:rPr lang="en-IN" sz="1400" dirty="0" err="1"/>
              <a:t>hndBankException</a:t>
            </a:r>
            <a:r>
              <a:rPr lang="en-IN" sz="1400" dirty="0"/>
              <a:t>("</a:t>
            </a:r>
            <a:r>
              <a:rPr lang="en-IN" sz="1400" dirty="0" err="1"/>
              <a:t>Service.CUSTOMER_UNAVAILABLE</a:t>
            </a:r>
            <a:r>
              <a:rPr lang="en-IN" sz="1400" dirty="0"/>
              <a:t>"));</a:t>
            </a:r>
          </a:p>
          <a:p>
            <a:r>
              <a:rPr lang="en-IN" sz="1400" dirty="0"/>
              <a:t>		Set&lt;Services&gt; </a:t>
            </a:r>
            <a:r>
              <a:rPr lang="en-IN" sz="1400" dirty="0" err="1"/>
              <a:t>bankServices</a:t>
            </a:r>
            <a:r>
              <a:rPr lang="en-IN" sz="1400" dirty="0"/>
              <a:t> = </a:t>
            </a:r>
            <a:r>
              <a:rPr lang="en-IN" sz="1400" dirty="0" err="1"/>
              <a:t>customer.getBankServices</a:t>
            </a:r>
            <a:r>
              <a:rPr lang="en-IN" sz="1400" dirty="0"/>
              <a:t>();</a:t>
            </a:r>
          </a:p>
          <a:p>
            <a:r>
              <a:rPr lang="en-IN" sz="1400" dirty="0"/>
              <a:t>		for(Integer </a:t>
            </a:r>
            <a:r>
              <a:rPr lang="en-IN" sz="1400" dirty="0" err="1"/>
              <a:t>serviceId:serviceIds</a:t>
            </a:r>
            <a:r>
              <a:rPr lang="en-IN" sz="1400" dirty="0"/>
              <a:t>) {</a:t>
            </a:r>
          </a:p>
          <a:p>
            <a:r>
              <a:rPr lang="en-IN" sz="1400" dirty="0"/>
              <a:t>			Optional&lt;Services&gt; optional1 = </a:t>
            </a:r>
            <a:r>
              <a:rPr lang="en-IN" sz="1400" dirty="0" err="1"/>
              <a:t>servicesRepository.findById</a:t>
            </a:r>
            <a:r>
              <a:rPr lang="en-IN" sz="1400" dirty="0"/>
              <a:t>(</a:t>
            </a:r>
            <a:r>
              <a:rPr lang="en-IN" sz="1400" dirty="0" err="1"/>
              <a:t>serviceId</a:t>
            </a:r>
            <a:r>
              <a:rPr lang="en-IN" sz="1400" dirty="0"/>
              <a:t>);</a:t>
            </a:r>
          </a:p>
          <a:p>
            <a:r>
              <a:rPr lang="en-IN" sz="1400" dirty="0"/>
              <a:t>			if(optional1.isPresent()) {</a:t>
            </a:r>
          </a:p>
          <a:p>
            <a:r>
              <a:rPr lang="en-IN" sz="1400" dirty="0"/>
              <a:t>				Services service = optional1.get();</a:t>
            </a:r>
          </a:p>
          <a:p>
            <a:r>
              <a:rPr lang="en-IN" sz="1400" dirty="0"/>
              <a:t>				</a:t>
            </a:r>
            <a:r>
              <a:rPr lang="en-IN" sz="1400" dirty="0" err="1"/>
              <a:t>bankServices.remove</a:t>
            </a:r>
            <a:r>
              <a:rPr lang="en-IN" sz="1400" dirty="0"/>
              <a:t>(service);</a:t>
            </a:r>
          </a:p>
          <a:p>
            <a:r>
              <a:rPr lang="en-IN" sz="1400" dirty="0"/>
              <a:t>			}</a:t>
            </a:r>
          </a:p>
          <a:p>
            <a:r>
              <a:rPr lang="en-IN" sz="1400" dirty="0"/>
              <a:t>		}</a:t>
            </a:r>
          </a:p>
          <a:p>
            <a:r>
              <a:rPr lang="en-IN" sz="1400" dirty="0"/>
              <a:t>	}	</a:t>
            </a:r>
          </a:p>
          <a:p>
            <a:r>
              <a:rPr lang="en-IN" sz="1400" dirty="0"/>
              <a:t>	</a:t>
            </a:r>
          </a:p>
          <a:p>
            <a:r>
              <a:rPr lang="en-IN" sz="1400" dirty="0"/>
              <a:t>	@Override</a:t>
            </a:r>
          </a:p>
          <a:p>
            <a:r>
              <a:rPr lang="en-IN" sz="1400" dirty="0"/>
              <a:t>	public void </a:t>
            </a:r>
            <a:r>
              <a:rPr lang="en-IN" sz="1400" dirty="0" err="1"/>
              <a:t>deleteCustomer</a:t>
            </a:r>
            <a:r>
              <a:rPr lang="en-IN" sz="1400" dirty="0"/>
              <a:t>(Integer </a:t>
            </a:r>
            <a:r>
              <a:rPr lang="en-IN" sz="1400" dirty="0" err="1"/>
              <a:t>customerId</a:t>
            </a:r>
            <a:r>
              <a:rPr lang="en-IN" sz="1400" dirty="0"/>
              <a:t>) throws </a:t>
            </a:r>
            <a:r>
              <a:rPr lang="en-IN" sz="1400" dirty="0" err="1"/>
              <a:t>hndBankException</a:t>
            </a:r>
            <a:r>
              <a:rPr lang="en-IN" sz="1400" dirty="0"/>
              <a:t> {</a:t>
            </a:r>
          </a:p>
          <a:p>
            <a:r>
              <a:rPr lang="en-IN" sz="1400" dirty="0"/>
              <a:t>		</a:t>
            </a:r>
          </a:p>
          <a:p>
            <a:r>
              <a:rPr lang="en-IN" sz="1400" dirty="0"/>
              <a:t>		Optional&lt;Customer&gt; optional = </a:t>
            </a:r>
            <a:r>
              <a:rPr lang="en-IN" sz="1400" dirty="0" err="1"/>
              <a:t>customerRepository.findById</a:t>
            </a:r>
            <a:r>
              <a:rPr lang="en-IN" sz="1400" dirty="0"/>
              <a:t>(</a:t>
            </a:r>
            <a:r>
              <a:rPr lang="en-IN" sz="1400" dirty="0" err="1"/>
              <a:t>customerId</a:t>
            </a:r>
            <a:r>
              <a:rPr lang="en-IN" sz="1400" dirty="0"/>
              <a:t>);</a:t>
            </a:r>
          </a:p>
          <a:p>
            <a:r>
              <a:rPr lang="en-IN" sz="1400" dirty="0"/>
              <a:t>		Customer </a:t>
            </a:r>
            <a:r>
              <a:rPr lang="en-IN" sz="1400" dirty="0" err="1"/>
              <a:t>customer</a:t>
            </a:r>
            <a:r>
              <a:rPr lang="en-IN" sz="1400" dirty="0"/>
              <a:t> = </a:t>
            </a:r>
            <a:r>
              <a:rPr lang="en-IN" sz="1400" dirty="0" err="1"/>
              <a:t>optional.orElseThrow</a:t>
            </a:r>
            <a:r>
              <a:rPr lang="en-IN" sz="1400" dirty="0"/>
              <a:t>(() -&gt; new </a:t>
            </a:r>
            <a:r>
              <a:rPr lang="en-IN" sz="1400" dirty="0" err="1"/>
              <a:t>hndBankException</a:t>
            </a:r>
            <a:r>
              <a:rPr lang="en-IN" sz="1400" dirty="0"/>
              <a:t>("</a:t>
            </a:r>
            <a:r>
              <a:rPr lang="en-IN" sz="1400" dirty="0" err="1"/>
              <a:t>Service.CUSTOMER_CANNOT_DELETE</a:t>
            </a:r>
            <a:r>
              <a:rPr lang="en-IN" sz="1400" dirty="0"/>
              <a:t>"));</a:t>
            </a:r>
          </a:p>
          <a:p>
            <a:r>
              <a:rPr lang="en-IN" sz="1400" dirty="0"/>
              <a:t>		</a:t>
            </a:r>
            <a:r>
              <a:rPr lang="en-IN" sz="1400" dirty="0" err="1"/>
              <a:t>customer.setBankServices</a:t>
            </a:r>
            <a:r>
              <a:rPr lang="en-IN" sz="1400" dirty="0"/>
              <a:t>(null);</a:t>
            </a:r>
          </a:p>
          <a:p>
            <a:r>
              <a:rPr lang="en-IN" sz="1400" dirty="0"/>
              <a:t>		</a:t>
            </a:r>
            <a:r>
              <a:rPr lang="en-IN" sz="1400" dirty="0" err="1"/>
              <a:t>customerRepository.delete</a:t>
            </a:r>
            <a:r>
              <a:rPr lang="en-IN" sz="1400" dirty="0"/>
              <a:t>(customer);</a:t>
            </a:r>
          </a:p>
          <a:p>
            <a:r>
              <a:rPr lang="en-IN" sz="1400" dirty="0"/>
              <a:t>		</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2646238178"/>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5E30CE-6DEB-75B2-7AEF-9D969800FF2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86D4F5A-33B1-2F42-7D85-1C18894D16A9}"/>
              </a:ext>
            </a:extLst>
          </p:cNvPr>
          <p:cNvSpPr>
            <a:spLocks noGrp="1"/>
          </p:cNvSpPr>
          <p:nvPr>
            <p:ph type="sldNum" sz="quarter" idx="12"/>
          </p:nvPr>
        </p:nvSpPr>
        <p:spPr/>
        <p:txBody>
          <a:bodyPr/>
          <a:lstStyle/>
          <a:p>
            <a:fld id="{4A777409-9C5A-4B07-8E32-19F22F7D558C}" type="slidenum">
              <a:rPr lang="en-IN" smtClean="0"/>
              <a:t>529</a:t>
            </a:fld>
            <a:endParaRPr lang="en-IN" dirty="0"/>
          </a:p>
        </p:txBody>
      </p:sp>
      <p:sp>
        <p:nvSpPr>
          <p:cNvPr id="5" name="TextBox 4">
            <a:extLst>
              <a:ext uri="{FF2B5EF4-FFF2-40B4-BE49-F238E27FC236}">
                <a16:creationId xmlns:a16="http://schemas.microsoft.com/office/drawing/2014/main" id="{F0C6B5DA-6B67-7417-7A2B-44B459023605}"/>
              </a:ext>
            </a:extLst>
          </p:cNvPr>
          <p:cNvSpPr txBox="1"/>
          <p:nvPr/>
        </p:nvSpPr>
        <p:spPr>
          <a:xfrm>
            <a:off x="919113" y="572381"/>
            <a:ext cx="10345918" cy="400110"/>
          </a:xfrm>
          <a:prstGeom prst="rect">
            <a:avLst/>
          </a:prstGeom>
          <a:noFill/>
        </p:spPr>
        <p:txBody>
          <a:bodyPr wrap="square">
            <a:spAutoFit/>
          </a:bodyPr>
          <a:lstStyle/>
          <a:p>
            <a:r>
              <a:rPr lang="en-US" sz="2000" b="1" dirty="0">
                <a:solidFill>
                  <a:schemeClr val="tx1">
                    <a:lumMod val="65000"/>
                    <a:lumOff val="35000"/>
                  </a:schemeClr>
                </a:solidFill>
              </a:rPr>
              <a:t>Step 29: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0936C75-7222-381B-C5B2-AE8300AE6FCA}"/>
              </a:ext>
            </a:extLst>
          </p:cNvPr>
          <p:cNvSpPr txBox="1"/>
          <p:nvPr/>
        </p:nvSpPr>
        <p:spPr>
          <a:xfrm>
            <a:off x="155541" y="1140891"/>
            <a:ext cx="11269745" cy="646331"/>
          </a:xfrm>
          <a:prstGeom prst="rect">
            <a:avLst/>
          </a:prstGeom>
          <a:noFill/>
        </p:spPr>
        <p:txBody>
          <a:bodyPr wrap="square">
            <a:spAutoFit/>
          </a:bodyPr>
          <a:lstStyle/>
          <a:p>
            <a:r>
              <a:rPr lang="en-IN" dirty="0" err="1"/>
              <a:t>Service.CUSTOMER_CANNOT_DELETE</a:t>
            </a:r>
            <a:r>
              <a:rPr lang="en-IN" dirty="0"/>
              <a:t>=Customer does not exist.</a:t>
            </a:r>
          </a:p>
          <a:p>
            <a:r>
              <a:rPr lang="en-IN" dirty="0" err="1"/>
              <a:t>UserInterface.CUSTOMER_DELETE_SUCCESS</a:t>
            </a:r>
            <a:r>
              <a:rPr lang="en-IN" dirty="0"/>
              <a:t>=Customer successfully deleted.</a:t>
            </a:r>
          </a:p>
        </p:txBody>
      </p:sp>
      <p:sp>
        <p:nvSpPr>
          <p:cNvPr id="9" name="TextBox 8">
            <a:extLst>
              <a:ext uri="{FF2B5EF4-FFF2-40B4-BE49-F238E27FC236}">
                <a16:creationId xmlns:a16="http://schemas.microsoft.com/office/drawing/2014/main" id="{8011AB60-E568-C6E4-2466-19133CCDDE02}"/>
              </a:ext>
            </a:extLst>
          </p:cNvPr>
          <p:cNvSpPr txBox="1"/>
          <p:nvPr/>
        </p:nvSpPr>
        <p:spPr>
          <a:xfrm>
            <a:off x="221529" y="2058913"/>
            <a:ext cx="6099142" cy="400110"/>
          </a:xfrm>
          <a:prstGeom prst="rect">
            <a:avLst/>
          </a:prstGeom>
          <a:noFill/>
        </p:spPr>
        <p:txBody>
          <a:bodyPr wrap="square">
            <a:spAutoFit/>
          </a:bodyPr>
          <a:lstStyle/>
          <a:p>
            <a:r>
              <a:rPr lang="en-US" sz="2000" b="1" dirty="0">
                <a:solidFill>
                  <a:schemeClr val="tx1">
                    <a:lumMod val="65000"/>
                    <a:lumOff val="35000"/>
                  </a:schemeClr>
                </a:solidFill>
              </a:rPr>
              <a:t>Step 30: </a:t>
            </a:r>
            <a:r>
              <a:rPr lang="en-US" sz="2000" dirty="0">
                <a:solidFill>
                  <a:schemeClr val="tx1">
                    <a:lumMod val="65000"/>
                    <a:lumOff val="35000"/>
                  </a:schemeClr>
                </a:solidFill>
              </a:rPr>
              <a:t>Modify the application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798E4B4-4550-6668-E831-7CF6B5CCDC2D}"/>
              </a:ext>
            </a:extLst>
          </p:cNvPr>
          <p:cNvSpPr txBox="1"/>
          <p:nvPr/>
        </p:nvSpPr>
        <p:spPr>
          <a:xfrm>
            <a:off x="155541" y="2459023"/>
            <a:ext cx="11951618" cy="3970318"/>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java.util.ArrayList</a:t>
            </a:r>
            <a:r>
              <a:rPr lang="en-IN" dirty="0"/>
              <a:t>;</a:t>
            </a:r>
          </a:p>
          <a:p>
            <a:r>
              <a:rPr lang="en-IN" dirty="0"/>
              <a:t>import </a:t>
            </a:r>
            <a:r>
              <a:rPr lang="en-IN" dirty="0" err="1"/>
              <a:t>java.util.LinkedHashSet</a:t>
            </a:r>
            <a:r>
              <a:rPr lang="en-IN" dirty="0"/>
              <a:t>;</a:t>
            </a:r>
          </a:p>
          <a:p>
            <a:r>
              <a:rPr lang="en-IN" dirty="0"/>
              <a:t>import </a:t>
            </a:r>
            <a:r>
              <a:rPr lang="en-IN" dirty="0" err="1"/>
              <a:t>java.util.List</a:t>
            </a:r>
            <a:r>
              <a:rPr lang="en-IN" dirty="0"/>
              <a:t>;</a:t>
            </a:r>
          </a:p>
          <a:p>
            <a:r>
              <a:rPr lang="en-IN" dirty="0"/>
              <a:t>import </a:t>
            </a:r>
            <a:r>
              <a:rPr lang="en-IN" dirty="0" err="1"/>
              <a:t>java.util.Set</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com.hnd.dto.CustomerDTO</a:t>
            </a:r>
            <a:r>
              <a:rPr lang="en-IN" dirty="0"/>
              <a:t>;</a:t>
            </a:r>
          </a:p>
        </p:txBody>
      </p:sp>
    </p:spTree>
    <p:extLst>
      <p:ext uri="{BB962C8B-B14F-4D97-AF65-F5344CB8AC3E}">
        <p14:creationId xmlns:p14="http://schemas.microsoft.com/office/powerpoint/2010/main" val="9658717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00BE1A-6787-36FC-D286-B2C19782C3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C97ECE-9A9E-C20D-3321-CAD797C3948D}"/>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E9350260-7994-B93C-95F2-02A1B0EB057F}"/>
              </a:ext>
            </a:extLst>
          </p:cNvPr>
          <p:cNvSpPr txBox="1"/>
          <p:nvPr/>
        </p:nvSpPr>
        <p:spPr>
          <a:xfrm>
            <a:off x="989029" y="597758"/>
            <a:ext cx="9785808"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A1EA1A9-AD79-0515-91EF-D13507D06B3C}"/>
              </a:ext>
            </a:extLst>
          </p:cNvPr>
          <p:cNvSpPr txBox="1"/>
          <p:nvPr/>
        </p:nvSpPr>
        <p:spPr>
          <a:xfrm>
            <a:off x="100552" y="1318379"/>
            <a:ext cx="11990895" cy="4524315"/>
          </a:xfrm>
          <a:prstGeom prst="rect">
            <a:avLst/>
          </a:prstGeom>
          <a:noFill/>
        </p:spPr>
        <p:txBody>
          <a:bodyPr wrap="square">
            <a:spAutoFit/>
          </a:bodyPr>
          <a:lstStyle/>
          <a:p>
            <a:r>
              <a:rPr lang="en-IN" dirty="0"/>
              <a:t>@SpringBootApplication</a:t>
            </a:r>
          </a:p>
          <a:p>
            <a:r>
              <a:rPr lang="en-IN" dirty="0"/>
              <a:t>public class </a:t>
            </a:r>
            <a:r>
              <a:rPr lang="en-IN" dirty="0" err="1"/>
              <a:t>DemoSpringInsertReadApplication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DemoSpringInsertReadApplication.class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DemoSpringInsertReadApplication.class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a:t>
            </a:r>
            <a:r>
              <a:rPr lang="en-IN" dirty="0" err="1"/>
              <a:t>getCustomer</a:t>
            </a:r>
            <a:r>
              <a:rPr lang="en-IN" dirty="0"/>
              <a:t>();</a:t>
            </a:r>
          </a:p>
          <a:p>
            <a:r>
              <a:rPr lang="en-IN" dirty="0"/>
              <a:t>        </a:t>
            </a:r>
            <a:r>
              <a:rPr lang="en-IN" dirty="0" err="1"/>
              <a:t>addCustomer</a:t>
            </a:r>
            <a:r>
              <a:rPr lang="en-IN" dirty="0"/>
              <a:t>();</a:t>
            </a:r>
          </a:p>
          <a:p>
            <a:r>
              <a:rPr lang="en-IN" dirty="0"/>
              <a:t>	}</a:t>
            </a:r>
          </a:p>
          <a:p>
            <a:r>
              <a:rPr lang="en-IN" dirty="0"/>
              <a:t>	</a:t>
            </a:r>
          </a:p>
        </p:txBody>
      </p:sp>
    </p:spTree>
    <p:extLst>
      <p:ext uri="{BB962C8B-B14F-4D97-AF65-F5344CB8AC3E}">
        <p14:creationId xmlns:p14="http://schemas.microsoft.com/office/powerpoint/2010/main" val="3993022644"/>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1BA88-A4B0-9232-EA26-CB6F1AE336E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879964-5E1B-ED1B-1680-A5DC7A554B4D}"/>
              </a:ext>
            </a:extLst>
          </p:cNvPr>
          <p:cNvSpPr>
            <a:spLocks noGrp="1"/>
          </p:cNvSpPr>
          <p:nvPr>
            <p:ph type="sldNum" sz="quarter" idx="12"/>
          </p:nvPr>
        </p:nvSpPr>
        <p:spPr/>
        <p:txBody>
          <a:bodyPr/>
          <a:lstStyle/>
          <a:p>
            <a:fld id="{4A777409-9C5A-4B07-8E32-19F22F7D558C}" type="slidenum">
              <a:rPr lang="en-IN" smtClean="0"/>
              <a:t>530</a:t>
            </a:fld>
            <a:endParaRPr lang="en-IN" dirty="0"/>
          </a:p>
        </p:txBody>
      </p:sp>
      <p:sp>
        <p:nvSpPr>
          <p:cNvPr id="5" name="TextBox 4">
            <a:extLst>
              <a:ext uri="{FF2B5EF4-FFF2-40B4-BE49-F238E27FC236}">
                <a16:creationId xmlns:a16="http://schemas.microsoft.com/office/drawing/2014/main" id="{AB56C6D4-D1D5-70E6-118C-FA196D50EE42}"/>
              </a:ext>
            </a:extLst>
          </p:cNvPr>
          <p:cNvSpPr txBox="1"/>
          <p:nvPr/>
        </p:nvSpPr>
        <p:spPr>
          <a:xfrm>
            <a:off x="838200" y="460219"/>
            <a:ext cx="11906054" cy="6186309"/>
          </a:xfrm>
          <a:prstGeom prst="rect">
            <a:avLst/>
          </a:prstGeom>
          <a:noFill/>
        </p:spPr>
        <p:txBody>
          <a:bodyPr wrap="square">
            <a:spAutoFit/>
          </a:bodyPr>
          <a:lstStyle/>
          <a:p>
            <a:r>
              <a:rPr lang="en-IN" dirty="0"/>
              <a:t>import </a:t>
            </a:r>
            <a:r>
              <a:rPr lang="en-IN" dirty="0" err="1"/>
              <a:t>com.hnd.dto.ServicesDTO</a:t>
            </a:r>
            <a:r>
              <a:rPr lang="en-IN" dirty="0"/>
              <a:t>;</a:t>
            </a:r>
          </a:p>
          <a:p>
            <a:r>
              <a:rPr lang="en-IN" dirty="0"/>
              <a:t>import </a:t>
            </a:r>
            <a:r>
              <a:rPr lang="en-IN" dirty="0" err="1"/>
              <a:t>com.hnd.service.BankService</a:t>
            </a:r>
            <a:r>
              <a:rPr lang="en-IN" dirty="0"/>
              <a:t>;</a:t>
            </a:r>
          </a:p>
          <a:p>
            <a:r>
              <a:rPr lang="en-IN" dirty="0"/>
              <a:t>@SpringBootApplication</a:t>
            </a:r>
          </a:p>
          <a:p>
            <a:r>
              <a:rPr lang="en-IN" dirty="0"/>
              <a:t>public class </a:t>
            </a:r>
            <a:r>
              <a:rPr lang="en-IN" dirty="0" err="1"/>
              <a:t>DemoManyToManyApplication</a:t>
            </a:r>
            <a:r>
              <a:rPr lang="en-IN" dirty="0"/>
              <a:t> implements </a:t>
            </a:r>
            <a:r>
              <a:rPr lang="en-IN" dirty="0" err="1"/>
              <a:t>CommandLineRunner</a:t>
            </a:r>
            <a:r>
              <a:rPr lang="en-IN" dirty="0"/>
              <a:t>{</a:t>
            </a:r>
          </a:p>
          <a:p>
            <a:r>
              <a:rPr lang="en-IN" dirty="0"/>
              <a:t>	</a:t>
            </a:r>
          </a:p>
          <a:p>
            <a:r>
              <a:rPr lang="en-IN" dirty="0"/>
              <a:t>	public static final Log LOGGER = </a:t>
            </a:r>
            <a:r>
              <a:rPr lang="en-IN" dirty="0" err="1"/>
              <a:t>LogFactory.getLog</a:t>
            </a:r>
            <a:r>
              <a:rPr lang="en-IN" dirty="0"/>
              <a:t>(</a:t>
            </a:r>
            <a:r>
              <a:rPr lang="en-IN" dirty="0" err="1"/>
              <a:t>DemoManyToManyApplication.class</a:t>
            </a:r>
            <a:r>
              <a:rPr lang="en-IN" dirty="0"/>
              <a:t>);</a:t>
            </a:r>
          </a:p>
          <a:p>
            <a:r>
              <a:rPr lang="en-IN" dirty="0"/>
              <a:t>	@Autowired</a:t>
            </a:r>
          </a:p>
          <a:p>
            <a:r>
              <a:rPr lang="en-IN" dirty="0"/>
              <a:t>	</a:t>
            </a:r>
            <a:r>
              <a:rPr lang="en-IN" dirty="0" err="1"/>
              <a:t>BankService</a:t>
            </a:r>
            <a:r>
              <a:rPr lang="en-IN" dirty="0"/>
              <a:t> </a:t>
            </a:r>
            <a:r>
              <a:rPr lang="en-IN" dirty="0" err="1"/>
              <a:t>bankService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DemoManyToManyApplication.class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addCustomerAndService</a:t>
            </a:r>
            <a:r>
              <a:rPr lang="en-IN" dirty="0"/>
              <a:t>();</a:t>
            </a:r>
          </a:p>
          <a:p>
            <a:r>
              <a:rPr lang="en-IN" dirty="0"/>
              <a:t>//		</a:t>
            </a:r>
            <a:r>
              <a:rPr lang="en-IN" dirty="0" err="1"/>
              <a:t>addExistingServiceToExistingCustomer</a:t>
            </a:r>
            <a:r>
              <a:rPr lang="en-IN" dirty="0"/>
              <a:t>();</a:t>
            </a:r>
          </a:p>
          <a:p>
            <a:r>
              <a:rPr lang="en-IN" dirty="0"/>
              <a:t>//		</a:t>
            </a:r>
            <a:r>
              <a:rPr lang="en-IN" dirty="0" err="1"/>
              <a:t>deallocateServiceForExistingCustomer</a:t>
            </a:r>
            <a:r>
              <a:rPr lang="en-IN" dirty="0"/>
              <a:t>();		</a:t>
            </a:r>
          </a:p>
          <a:p>
            <a:r>
              <a:rPr lang="en-IN" dirty="0"/>
              <a:t>		</a:t>
            </a:r>
            <a:r>
              <a:rPr lang="en-IN" dirty="0" err="1"/>
              <a:t>deleteCustomer</a:t>
            </a:r>
            <a:r>
              <a:rPr lang="en-IN" dirty="0"/>
              <a:t>();</a:t>
            </a:r>
          </a:p>
          <a:p>
            <a:r>
              <a:rPr lang="en-IN" dirty="0"/>
              <a:t>	}</a:t>
            </a:r>
          </a:p>
          <a:p>
            <a:r>
              <a:rPr lang="en-IN" dirty="0"/>
              <a:t>	public void </a:t>
            </a:r>
            <a:r>
              <a:rPr lang="en-IN" dirty="0" err="1"/>
              <a:t>addCustomerAndService</a:t>
            </a:r>
            <a:r>
              <a:rPr lang="en-IN" dirty="0"/>
              <a:t>() {</a:t>
            </a:r>
          </a:p>
          <a:p>
            <a:r>
              <a:rPr lang="en-IN" dirty="0"/>
              <a:t>		</a:t>
            </a:r>
          </a:p>
        </p:txBody>
      </p:sp>
    </p:spTree>
    <p:extLst>
      <p:ext uri="{BB962C8B-B14F-4D97-AF65-F5344CB8AC3E}">
        <p14:creationId xmlns:p14="http://schemas.microsoft.com/office/powerpoint/2010/main" val="2666248281"/>
      </p:ext>
    </p:extLst>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FAFF42-8AEF-B184-E147-DC45319AD59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1404D5-48AA-C235-77B1-F3E7B22EC256}"/>
              </a:ext>
            </a:extLst>
          </p:cNvPr>
          <p:cNvSpPr>
            <a:spLocks noGrp="1"/>
          </p:cNvSpPr>
          <p:nvPr>
            <p:ph type="sldNum" sz="quarter" idx="12"/>
          </p:nvPr>
        </p:nvSpPr>
        <p:spPr/>
        <p:txBody>
          <a:bodyPr/>
          <a:lstStyle/>
          <a:p>
            <a:fld id="{4A777409-9C5A-4B07-8E32-19F22F7D558C}" type="slidenum">
              <a:rPr lang="en-IN" smtClean="0"/>
              <a:t>531</a:t>
            </a:fld>
            <a:endParaRPr lang="en-IN" dirty="0"/>
          </a:p>
        </p:txBody>
      </p:sp>
      <p:sp>
        <p:nvSpPr>
          <p:cNvPr id="5" name="TextBox 4">
            <a:extLst>
              <a:ext uri="{FF2B5EF4-FFF2-40B4-BE49-F238E27FC236}">
                <a16:creationId xmlns:a16="http://schemas.microsoft.com/office/drawing/2014/main" id="{2C516792-24B7-3B3F-DF81-C7A2C70699D1}"/>
              </a:ext>
            </a:extLst>
          </p:cNvPr>
          <p:cNvSpPr txBox="1"/>
          <p:nvPr/>
        </p:nvSpPr>
        <p:spPr>
          <a:xfrm>
            <a:off x="150828" y="912651"/>
            <a:ext cx="11613823" cy="6186309"/>
          </a:xfrm>
          <a:prstGeom prst="rect">
            <a:avLst/>
          </a:prstGeom>
          <a:noFill/>
        </p:spPr>
        <p:txBody>
          <a:bodyPr wrap="square">
            <a:spAutoFit/>
          </a:bodyPr>
          <a:lstStyle/>
          <a:p>
            <a:r>
              <a:rPr lang="en-IN" dirty="0"/>
              <a:t>try{</a:t>
            </a:r>
          </a:p>
          <a:p>
            <a:r>
              <a:rPr lang="en-IN" dirty="0"/>
              <a:t>			</a:t>
            </a:r>
            <a:r>
              <a:rPr lang="en-IN" dirty="0" err="1"/>
              <a:t>CustomerDTO</a:t>
            </a:r>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customerDTO.setDateOfBirth</a:t>
            </a:r>
            <a:r>
              <a:rPr lang="en-IN" dirty="0"/>
              <a:t>(</a:t>
            </a:r>
            <a:r>
              <a:rPr lang="en-IN" dirty="0" err="1"/>
              <a:t>LocalDate.of</a:t>
            </a:r>
            <a:r>
              <a:rPr lang="en-IN" dirty="0"/>
              <a:t>(1995, 2, 1));</a:t>
            </a:r>
          </a:p>
          <a:p>
            <a:r>
              <a:rPr lang="en-IN" dirty="0"/>
              <a:t>			</a:t>
            </a:r>
            <a:r>
              <a:rPr lang="en-IN" dirty="0" err="1"/>
              <a:t>customerDTO.setEmailId</a:t>
            </a:r>
            <a:r>
              <a:rPr lang="en-IN" dirty="0"/>
              <a:t>("peter@hnd.com");</a:t>
            </a:r>
          </a:p>
          <a:p>
            <a:r>
              <a:rPr lang="en-IN" dirty="0"/>
              <a:t>			</a:t>
            </a:r>
            <a:r>
              <a:rPr lang="en-IN" dirty="0" err="1"/>
              <a:t>customerDTO.setName</a:t>
            </a:r>
            <a:r>
              <a:rPr lang="en-IN" dirty="0"/>
              <a:t>("Peter");</a:t>
            </a:r>
          </a:p>
          <a:p>
            <a:r>
              <a:rPr lang="en-IN" dirty="0"/>
              <a:t>			Set&lt;</a:t>
            </a:r>
            <a:r>
              <a:rPr lang="en-IN" dirty="0" err="1"/>
              <a:t>ServicesDTO</a:t>
            </a:r>
            <a:r>
              <a:rPr lang="en-IN" dirty="0"/>
              <a:t>&gt; </a:t>
            </a:r>
            <a:r>
              <a:rPr lang="en-IN" dirty="0" err="1"/>
              <a:t>servicesList</a:t>
            </a:r>
            <a:r>
              <a:rPr lang="en-IN" dirty="0"/>
              <a:t>=new </a:t>
            </a:r>
            <a:r>
              <a:rPr lang="en-IN" dirty="0" err="1"/>
              <a:t>LinkedHashSet</a:t>
            </a:r>
            <a:r>
              <a:rPr lang="en-IN" dirty="0"/>
              <a:t>&lt;</a:t>
            </a:r>
            <a:r>
              <a:rPr lang="en-IN" dirty="0" err="1"/>
              <a:t>ServicesDTO</a:t>
            </a:r>
            <a:r>
              <a:rPr lang="en-IN" dirty="0"/>
              <a:t>&gt;();</a:t>
            </a:r>
          </a:p>
          <a:p>
            <a:r>
              <a:rPr lang="en-IN" dirty="0"/>
              <a:t>			</a:t>
            </a:r>
            <a:r>
              <a:rPr lang="en-IN" dirty="0" err="1"/>
              <a:t>ServicesDTO</a:t>
            </a:r>
            <a:r>
              <a:rPr lang="en-IN" dirty="0"/>
              <a:t> servicesDTO1=new </a:t>
            </a:r>
            <a:r>
              <a:rPr lang="en-IN" dirty="0" err="1"/>
              <a:t>ServicesDTO</a:t>
            </a:r>
            <a:r>
              <a:rPr lang="en-IN" dirty="0"/>
              <a:t>();</a:t>
            </a:r>
          </a:p>
          <a:p>
            <a:r>
              <a:rPr lang="en-IN" dirty="0"/>
              <a:t>			servicesDTO1.setServiceId(3004);</a:t>
            </a:r>
          </a:p>
          <a:p>
            <a:r>
              <a:rPr lang="en-IN" dirty="0"/>
              <a:t>			servicesDTO1.setServiceName("Demat Services");</a:t>
            </a:r>
          </a:p>
          <a:p>
            <a:r>
              <a:rPr lang="en-IN" dirty="0"/>
              <a:t>			servicesDTO1.setServiceCost(200);</a:t>
            </a:r>
          </a:p>
          <a:p>
            <a:r>
              <a:rPr lang="en-IN" dirty="0"/>
              <a:t>			</a:t>
            </a:r>
            <a:r>
              <a:rPr lang="en-IN" dirty="0" err="1"/>
              <a:t>servicesList.add</a:t>
            </a:r>
            <a:r>
              <a:rPr lang="en-IN" dirty="0"/>
              <a:t>(servicesDTO1);</a:t>
            </a:r>
          </a:p>
          <a:p>
            <a:r>
              <a:rPr lang="en-IN" dirty="0"/>
              <a:t>			</a:t>
            </a:r>
            <a:r>
              <a:rPr lang="en-IN" dirty="0" err="1"/>
              <a:t>customerDTO.setBankServices</a:t>
            </a:r>
            <a:r>
              <a:rPr lang="en-IN" dirty="0"/>
              <a:t>(</a:t>
            </a:r>
            <a:r>
              <a:rPr lang="en-IN" dirty="0" err="1"/>
              <a:t>servicesList</a:t>
            </a:r>
            <a:r>
              <a:rPr lang="en-IN" dirty="0"/>
              <a:t>);</a:t>
            </a:r>
          </a:p>
          <a:p>
            <a:r>
              <a:rPr lang="en-IN" dirty="0"/>
              <a:t>			Integer </a:t>
            </a:r>
            <a:r>
              <a:rPr lang="en-IN" dirty="0" err="1"/>
              <a:t>customerId</a:t>
            </a:r>
            <a:r>
              <a:rPr lang="en-IN" dirty="0"/>
              <a:t>=</a:t>
            </a:r>
            <a:r>
              <a:rPr lang="en-IN" dirty="0" err="1"/>
              <a:t>bankService.addCustomerAndService</a:t>
            </a:r>
            <a:r>
              <a:rPr lang="en-IN" dirty="0"/>
              <a:t>(</a:t>
            </a:r>
            <a:r>
              <a:rPr lang="en-IN" dirty="0" err="1"/>
              <a:t>customerDTO</a:t>
            </a:r>
            <a:r>
              <a:rPr lang="en-IN" dirty="0"/>
              <a:t>);</a:t>
            </a:r>
          </a:p>
          <a:p>
            <a:r>
              <a:rPr lang="en-IN" dirty="0"/>
              <a:t>			LOGGER.info(</a:t>
            </a:r>
            <a:r>
              <a:rPr lang="en-IN" dirty="0" err="1"/>
              <a:t>environment.getProperty</a:t>
            </a:r>
            <a:r>
              <a:rPr lang="en-IN" dirty="0"/>
              <a:t>("</a:t>
            </a:r>
            <a:r>
              <a:rPr lang="en-IN" dirty="0" err="1"/>
              <a:t>UserInterface.NEW_CUSTOMER_SUCCESS</a:t>
            </a:r>
            <a:r>
              <a:rPr lang="en-IN" dirty="0"/>
              <a:t>")+</a:t>
            </a:r>
            <a:r>
              <a:rPr lang="en-IN" dirty="0" err="1"/>
              <a:t>customerId</a:t>
            </a:r>
            <a:r>
              <a:rPr lang="en-IN" dirty="0"/>
              <a:t>);</a:t>
            </a:r>
          </a:p>
          <a:p>
            <a:r>
              <a:rPr lang="en-IN" dirty="0"/>
              <a:t>		}catch(Exception e){</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p:txBody>
      </p:sp>
    </p:spTree>
    <p:extLst>
      <p:ext uri="{BB962C8B-B14F-4D97-AF65-F5344CB8AC3E}">
        <p14:creationId xmlns:p14="http://schemas.microsoft.com/office/powerpoint/2010/main" val="3655304097"/>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253C18-36DA-238A-E986-F972B6150E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D4A3411-263F-EA22-319F-2D3D62FD8CDD}"/>
              </a:ext>
            </a:extLst>
          </p:cNvPr>
          <p:cNvSpPr>
            <a:spLocks noGrp="1"/>
          </p:cNvSpPr>
          <p:nvPr>
            <p:ph type="sldNum" sz="quarter" idx="12"/>
          </p:nvPr>
        </p:nvSpPr>
        <p:spPr/>
        <p:txBody>
          <a:bodyPr/>
          <a:lstStyle/>
          <a:p>
            <a:fld id="{4A777409-9C5A-4B07-8E32-19F22F7D558C}" type="slidenum">
              <a:rPr lang="en-IN" smtClean="0"/>
              <a:t>532</a:t>
            </a:fld>
            <a:endParaRPr lang="en-IN" dirty="0"/>
          </a:p>
        </p:txBody>
      </p:sp>
      <p:sp>
        <p:nvSpPr>
          <p:cNvPr id="5" name="TextBox 4">
            <a:extLst>
              <a:ext uri="{FF2B5EF4-FFF2-40B4-BE49-F238E27FC236}">
                <a16:creationId xmlns:a16="http://schemas.microsoft.com/office/drawing/2014/main" id="{AEFA2604-D7B5-2BF8-F634-E652D4C1BF29}"/>
              </a:ext>
            </a:extLst>
          </p:cNvPr>
          <p:cNvSpPr txBox="1"/>
          <p:nvPr/>
        </p:nvSpPr>
        <p:spPr>
          <a:xfrm>
            <a:off x="84842" y="738548"/>
            <a:ext cx="12192000" cy="6463308"/>
          </a:xfrm>
          <a:prstGeom prst="rect">
            <a:avLst/>
          </a:prstGeom>
          <a:noFill/>
        </p:spPr>
        <p:txBody>
          <a:bodyPr wrap="square">
            <a:spAutoFit/>
          </a:bodyPr>
          <a:lstStyle/>
          <a:p>
            <a:r>
              <a:rPr lang="en-IN" dirty="0"/>
              <a:t>public void </a:t>
            </a:r>
            <a:r>
              <a:rPr lang="en-IN" dirty="0" err="1"/>
              <a:t>addExistingServiceToExistingCustomer</a:t>
            </a:r>
            <a:r>
              <a:rPr lang="en-IN" dirty="0"/>
              <a:t>() {</a:t>
            </a:r>
          </a:p>
          <a:p>
            <a:r>
              <a:rPr lang="en-IN" dirty="0"/>
              <a:t>		try{</a:t>
            </a:r>
          </a:p>
          <a:p>
            <a:r>
              <a:rPr lang="en-IN" dirty="0"/>
              <a:t>			Integer </a:t>
            </a:r>
            <a:r>
              <a:rPr lang="en-IN" dirty="0" err="1"/>
              <a:t>customerId</a:t>
            </a:r>
            <a:r>
              <a:rPr lang="en-IN" dirty="0"/>
              <a:t>=1004;</a:t>
            </a:r>
          </a:p>
          <a:p>
            <a:r>
              <a:rPr lang="en-IN" dirty="0"/>
              <a:t>			List&lt;Integer&gt; </a:t>
            </a:r>
            <a:r>
              <a:rPr lang="en-IN" dirty="0" err="1"/>
              <a:t>serviceIds</a:t>
            </a:r>
            <a:r>
              <a:rPr lang="en-IN" dirty="0"/>
              <a:t>=new </a:t>
            </a:r>
            <a:r>
              <a:rPr lang="en-IN" dirty="0" err="1"/>
              <a:t>ArrayList</a:t>
            </a:r>
            <a:r>
              <a:rPr lang="en-IN" dirty="0"/>
              <a:t>&lt;&gt;();</a:t>
            </a:r>
          </a:p>
          <a:p>
            <a:r>
              <a:rPr lang="en-IN" dirty="0"/>
              <a:t>			</a:t>
            </a:r>
            <a:r>
              <a:rPr lang="en-IN" dirty="0" err="1"/>
              <a:t>serviceIds.add</a:t>
            </a:r>
            <a:r>
              <a:rPr lang="en-IN" dirty="0"/>
              <a:t>(3001);</a:t>
            </a:r>
          </a:p>
          <a:p>
            <a:r>
              <a:rPr lang="en-IN" dirty="0"/>
              <a:t>			</a:t>
            </a:r>
            <a:r>
              <a:rPr lang="en-IN" dirty="0" err="1"/>
              <a:t>serviceIds.add</a:t>
            </a:r>
            <a:r>
              <a:rPr lang="en-IN" dirty="0"/>
              <a:t>(3003);</a:t>
            </a:r>
          </a:p>
          <a:p>
            <a:r>
              <a:rPr lang="en-IN" dirty="0"/>
              <a:t>			</a:t>
            </a:r>
            <a:r>
              <a:rPr lang="en-IN" dirty="0" err="1"/>
              <a:t>bankService.addExistingServiceToExistingCustomer</a:t>
            </a:r>
            <a:r>
              <a:rPr lang="en-IN" dirty="0"/>
              <a:t>(</a:t>
            </a:r>
            <a:r>
              <a:rPr lang="en-IN" dirty="0" err="1"/>
              <a:t>customerId</a:t>
            </a:r>
            <a:r>
              <a:rPr lang="en-IN" dirty="0"/>
              <a:t>, </a:t>
            </a:r>
            <a:r>
              <a:rPr lang="en-IN" dirty="0" err="1"/>
              <a:t>serviceIds</a:t>
            </a:r>
            <a:r>
              <a:rPr lang="en-IN" dirty="0"/>
              <a:t>);</a:t>
            </a:r>
          </a:p>
          <a:p>
            <a:r>
              <a:rPr lang="en-IN" dirty="0"/>
              <a:t>			LOGGER.info(</a:t>
            </a:r>
            <a:r>
              <a:rPr lang="en-IN" dirty="0" err="1"/>
              <a:t>environment.getProperty</a:t>
            </a:r>
            <a:r>
              <a:rPr lang="en-IN" dirty="0"/>
              <a:t>("</a:t>
            </a:r>
            <a:r>
              <a:rPr lang="en-IN" dirty="0" err="1"/>
              <a:t>UserInterface.CUSTOMER_SERVICE_ALLOCATION_SUCCESS</a:t>
            </a:r>
            <a:r>
              <a:rPr lang="en-IN" dirty="0"/>
              <a:t>"));</a:t>
            </a:r>
          </a:p>
          <a:p>
            <a:r>
              <a:rPr lang="en-IN" dirty="0"/>
              <a:t>			</a:t>
            </a:r>
          </a:p>
          <a:p>
            <a:r>
              <a:rPr lang="en-IN" dirty="0"/>
              <a:t>		}catch(Exception e){</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deallocateServiceForExistingCustomer</a:t>
            </a:r>
            <a:r>
              <a:rPr lang="en-IN" dirty="0"/>
              <a:t>() {</a:t>
            </a:r>
          </a:p>
          <a:p>
            <a:r>
              <a:rPr lang="en-IN" dirty="0"/>
              <a:t>		try{</a:t>
            </a:r>
          </a:p>
          <a:p>
            <a:r>
              <a:rPr lang="en-IN" dirty="0"/>
              <a:t>			Integer </a:t>
            </a:r>
            <a:r>
              <a:rPr lang="en-IN" dirty="0" err="1"/>
              <a:t>customerId</a:t>
            </a:r>
            <a:r>
              <a:rPr lang="en-IN" dirty="0"/>
              <a:t>=1002;</a:t>
            </a:r>
          </a:p>
          <a:p>
            <a:r>
              <a:rPr lang="en-IN" dirty="0"/>
              <a:t>			List&lt;Integer&gt; </a:t>
            </a:r>
            <a:r>
              <a:rPr lang="en-IN" dirty="0" err="1"/>
              <a:t>serviceIds</a:t>
            </a:r>
            <a:r>
              <a:rPr lang="en-IN" dirty="0"/>
              <a:t>=new </a:t>
            </a:r>
            <a:r>
              <a:rPr lang="en-IN" dirty="0" err="1"/>
              <a:t>ArrayList</a:t>
            </a:r>
            <a:r>
              <a:rPr lang="en-IN" dirty="0"/>
              <a:t>&lt;&gt;();</a:t>
            </a:r>
          </a:p>
          <a:p>
            <a:r>
              <a:rPr lang="en-IN" dirty="0"/>
              <a:t>			</a:t>
            </a:r>
            <a:r>
              <a:rPr lang="en-IN" dirty="0" err="1"/>
              <a:t>serviceIds.add</a:t>
            </a:r>
            <a:r>
              <a:rPr lang="en-IN" dirty="0"/>
              <a:t>(3003);</a:t>
            </a:r>
          </a:p>
          <a:p>
            <a:r>
              <a:rPr lang="en-IN" dirty="0"/>
              <a:t>			</a:t>
            </a:r>
            <a:r>
              <a:rPr lang="en-IN" dirty="0" err="1"/>
              <a:t>bankService.deallocateServiceForExistingCustomer</a:t>
            </a:r>
            <a:r>
              <a:rPr lang="en-IN" dirty="0"/>
              <a:t>(</a:t>
            </a:r>
            <a:r>
              <a:rPr lang="en-IN" dirty="0" err="1"/>
              <a:t>customerId</a:t>
            </a:r>
            <a:r>
              <a:rPr lang="en-IN" dirty="0"/>
              <a:t>, </a:t>
            </a:r>
            <a:r>
              <a:rPr lang="en-IN" dirty="0" err="1"/>
              <a:t>serviceIds</a:t>
            </a:r>
            <a:r>
              <a:rPr lang="en-IN" dirty="0"/>
              <a:t>);</a:t>
            </a:r>
          </a:p>
          <a:p>
            <a:r>
              <a:rPr lang="en-IN" dirty="0"/>
              <a:t>			</a:t>
            </a:r>
          </a:p>
        </p:txBody>
      </p:sp>
    </p:spTree>
    <p:extLst>
      <p:ext uri="{BB962C8B-B14F-4D97-AF65-F5344CB8AC3E}">
        <p14:creationId xmlns:p14="http://schemas.microsoft.com/office/powerpoint/2010/main" val="3624632737"/>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E3F053-283B-2A33-E90D-4FCF32F4CD7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EE11003-DFC2-2D22-D7D3-C7DCDC8B8A86}"/>
              </a:ext>
            </a:extLst>
          </p:cNvPr>
          <p:cNvSpPr>
            <a:spLocks noGrp="1"/>
          </p:cNvSpPr>
          <p:nvPr>
            <p:ph type="sldNum" sz="quarter" idx="12"/>
          </p:nvPr>
        </p:nvSpPr>
        <p:spPr/>
        <p:txBody>
          <a:bodyPr/>
          <a:lstStyle/>
          <a:p>
            <a:fld id="{4A777409-9C5A-4B07-8E32-19F22F7D558C}" type="slidenum">
              <a:rPr lang="en-IN" smtClean="0"/>
              <a:t>533</a:t>
            </a:fld>
            <a:endParaRPr lang="en-IN" dirty="0"/>
          </a:p>
        </p:txBody>
      </p:sp>
      <p:sp>
        <p:nvSpPr>
          <p:cNvPr id="5" name="TextBox 4">
            <a:extLst>
              <a:ext uri="{FF2B5EF4-FFF2-40B4-BE49-F238E27FC236}">
                <a16:creationId xmlns:a16="http://schemas.microsoft.com/office/drawing/2014/main" id="{F3991356-B673-52DE-A05C-B9E3686977B6}"/>
              </a:ext>
            </a:extLst>
          </p:cNvPr>
          <p:cNvSpPr txBox="1"/>
          <p:nvPr/>
        </p:nvSpPr>
        <p:spPr>
          <a:xfrm>
            <a:off x="282804" y="1082200"/>
            <a:ext cx="11909196" cy="5355312"/>
          </a:xfrm>
          <a:prstGeom prst="rect">
            <a:avLst/>
          </a:prstGeom>
          <a:noFill/>
        </p:spPr>
        <p:txBody>
          <a:bodyPr wrap="square">
            <a:spAutoFit/>
          </a:bodyPr>
          <a:lstStyle/>
          <a:p>
            <a:r>
              <a:rPr lang="en-IN" dirty="0"/>
              <a:t>LOGGER.info(</a:t>
            </a:r>
            <a:r>
              <a:rPr lang="en-IN" dirty="0" err="1"/>
              <a:t>environment.getProperty</a:t>
            </a:r>
            <a:r>
              <a:rPr lang="en-IN" dirty="0"/>
              <a:t>("</a:t>
            </a:r>
            <a:r>
              <a:rPr lang="en-IN" dirty="0" err="1"/>
              <a:t>UserInterface.CUSTOMER_SERVICE_DEALLOCATION_SUCCESS</a:t>
            </a:r>
            <a:r>
              <a:rPr lang="en-IN" dirty="0"/>
              <a:t>"));</a:t>
            </a:r>
          </a:p>
          <a:p>
            <a:r>
              <a:rPr lang="en-IN" dirty="0"/>
              <a:t>		}catch(Exception e){</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deleteCustomer</a:t>
            </a:r>
            <a:r>
              <a:rPr lang="en-IN" dirty="0"/>
              <a:t>() {</a:t>
            </a:r>
          </a:p>
          <a:p>
            <a:r>
              <a:rPr lang="en-IN" dirty="0"/>
              <a:t>		try{</a:t>
            </a:r>
          </a:p>
          <a:p>
            <a:r>
              <a:rPr lang="en-IN" dirty="0"/>
              <a:t>			Integer </a:t>
            </a:r>
            <a:r>
              <a:rPr lang="en-IN" dirty="0" err="1"/>
              <a:t>customerId</a:t>
            </a:r>
            <a:r>
              <a:rPr lang="en-IN" dirty="0"/>
              <a:t>=1001;</a:t>
            </a:r>
          </a:p>
          <a:p>
            <a:r>
              <a:rPr lang="en-IN" dirty="0"/>
              <a:t>			</a:t>
            </a:r>
            <a:r>
              <a:rPr lang="en-IN" dirty="0" err="1"/>
              <a:t>bankService.deleteCustomer</a:t>
            </a:r>
            <a:r>
              <a:rPr lang="en-IN" dirty="0"/>
              <a:t>(</a:t>
            </a:r>
            <a:r>
              <a:rPr lang="en-IN" dirty="0" err="1"/>
              <a:t>customerId</a:t>
            </a:r>
            <a:r>
              <a:rPr lang="en-IN" dirty="0"/>
              <a:t>);</a:t>
            </a:r>
          </a:p>
          <a:p>
            <a:r>
              <a:rPr lang="en-IN" dirty="0"/>
              <a:t>			LOGGER.info(</a:t>
            </a:r>
            <a:r>
              <a:rPr lang="en-IN" dirty="0" err="1"/>
              <a:t>environment.getProperty</a:t>
            </a:r>
            <a:r>
              <a:rPr lang="en-IN" dirty="0"/>
              <a:t>("</a:t>
            </a:r>
            <a:r>
              <a:rPr lang="en-IN" dirty="0" err="1"/>
              <a:t>UserInterface.CUSTOMER_DELETE_SUCCESS</a:t>
            </a:r>
            <a:r>
              <a:rPr lang="en-IN" dirty="0"/>
              <a:t>"));</a:t>
            </a:r>
          </a:p>
          <a:p>
            <a:r>
              <a:rPr lang="en-IN" dirty="0"/>
              <a:t>		}catch(Exception e){</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Tree>
    <p:extLst>
      <p:ext uri="{BB962C8B-B14F-4D97-AF65-F5344CB8AC3E}">
        <p14:creationId xmlns:p14="http://schemas.microsoft.com/office/powerpoint/2010/main" val="2362696031"/>
      </p:ext>
    </p:extLst>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2F5BF7-FE8E-15CE-E96F-58A0EA92CE6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4C7C05-F83C-6642-999A-83507B8A8126}"/>
              </a:ext>
            </a:extLst>
          </p:cNvPr>
          <p:cNvSpPr>
            <a:spLocks noGrp="1"/>
          </p:cNvSpPr>
          <p:nvPr>
            <p:ph type="sldNum" sz="quarter" idx="12"/>
          </p:nvPr>
        </p:nvSpPr>
        <p:spPr/>
        <p:txBody>
          <a:bodyPr/>
          <a:lstStyle/>
          <a:p>
            <a:fld id="{4A777409-9C5A-4B07-8E32-19F22F7D558C}" type="slidenum">
              <a:rPr lang="en-IN" smtClean="0"/>
              <a:t>534</a:t>
            </a:fld>
            <a:endParaRPr lang="en-IN" dirty="0"/>
          </a:p>
        </p:txBody>
      </p:sp>
      <p:sp>
        <p:nvSpPr>
          <p:cNvPr id="5" name="TextBox 4">
            <a:extLst>
              <a:ext uri="{FF2B5EF4-FFF2-40B4-BE49-F238E27FC236}">
                <a16:creationId xmlns:a16="http://schemas.microsoft.com/office/drawing/2014/main" id="{2B121C59-984A-AF7A-BF98-983C20A1BEBB}"/>
              </a:ext>
            </a:extLst>
          </p:cNvPr>
          <p:cNvSpPr txBox="1"/>
          <p:nvPr/>
        </p:nvSpPr>
        <p:spPr>
          <a:xfrm>
            <a:off x="989029" y="631844"/>
            <a:ext cx="9031664" cy="707886"/>
          </a:xfrm>
          <a:prstGeom prst="rect">
            <a:avLst/>
          </a:prstGeom>
          <a:noFill/>
        </p:spPr>
        <p:txBody>
          <a:bodyPr wrap="square">
            <a:spAutoFit/>
          </a:bodyPr>
          <a:lstStyle/>
          <a:p>
            <a:r>
              <a:rPr lang="en-US" sz="2000" b="1" dirty="0">
                <a:solidFill>
                  <a:schemeClr val="tx1">
                    <a:lumMod val="65000"/>
                    <a:lumOff val="35000"/>
                  </a:schemeClr>
                </a:solidFill>
              </a:rPr>
              <a:t>Step 31:</a:t>
            </a:r>
            <a:r>
              <a:rPr lang="en-US" sz="2000" dirty="0">
                <a:solidFill>
                  <a:schemeClr val="tx1">
                    <a:lumMod val="65000"/>
                    <a:lumOff val="35000"/>
                  </a:schemeClr>
                </a:solidFill>
              </a:rPr>
              <a:t> Execute the application</a:t>
            </a:r>
          </a:p>
          <a:p>
            <a:r>
              <a:rPr lang="en-US" sz="2000" dirty="0">
                <a:solidFill>
                  <a:schemeClr val="tx1">
                    <a:lumMod val="65000"/>
                    <a:lumOff val="35000"/>
                  </a:schemeClr>
                </a:solidFill>
              </a:rPr>
              <a:t>After executing your application, you should get the following output:</a:t>
            </a:r>
          </a:p>
        </p:txBody>
      </p:sp>
      <p:pic>
        <p:nvPicPr>
          <p:cNvPr id="7" name="Picture 6">
            <a:extLst>
              <a:ext uri="{FF2B5EF4-FFF2-40B4-BE49-F238E27FC236}">
                <a16:creationId xmlns:a16="http://schemas.microsoft.com/office/drawing/2014/main" id="{056372CF-3F6C-5946-FE20-2D901E58A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800" y="1585001"/>
            <a:ext cx="8202170" cy="1105054"/>
          </a:xfrm>
          <a:prstGeom prst="rect">
            <a:avLst/>
          </a:prstGeom>
        </p:spPr>
      </p:pic>
      <p:sp>
        <p:nvSpPr>
          <p:cNvPr id="9" name="TextBox 8">
            <a:extLst>
              <a:ext uri="{FF2B5EF4-FFF2-40B4-BE49-F238E27FC236}">
                <a16:creationId xmlns:a16="http://schemas.microsoft.com/office/drawing/2014/main" id="{73FC05EB-8ABE-14A5-66FD-1434A790F06D}"/>
              </a:ext>
            </a:extLst>
          </p:cNvPr>
          <p:cNvSpPr txBox="1"/>
          <p:nvPr/>
        </p:nvSpPr>
        <p:spPr>
          <a:xfrm>
            <a:off x="306371" y="3013923"/>
            <a:ext cx="11213184" cy="400110"/>
          </a:xfrm>
          <a:prstGeom prst="rect">
            <a:avLst/>
          </a:prstGeom>
          <a:noFill/>
        </p:spPr>
        <p:txBody>
          <a:bodyPr wrap="square">
            <a:spAutoFit/>
          </a:bodyPr>
          <a:lstStyle/>
          <a:p>
            <a:r>
              <a:rPr lang="en-US" sz="2000" b="1" dirty="0">
                <a:solidFill>
                  <a:schemeClr val="tx1">
                    <a:lumMod val="65000"/>
                    <a:lumOff val="35000"/>
                  </a:schemeClr>
                </a:solidFill>
              </a:rPr>
              <a:t>Step 32: </a:t>
            </a:r>
            <a:r>
              <a:rPr lang="en-US" sz="2000" dirty="0">
                <a:solidFill>
                  <a:schemeClr val="tx1">
                    <a:lumMod val="65000"/>
                    <a:lumOff val="35000"/>
                  </a:schemeClr>
                </a:solidFill>
              </a:rPr>
              <a:t>Add the </a:t>
            </a:r>
            <a:r>
              <a:rPr lang="en-US" sz="2000" dirty="0" err="1">
                <a:solidFill>
                  <a:schemeClr val="tx1">
                    <a:lumMod val="65000"/>
                    <a:lumOff val="35000"/>
                  </a:schemeClr>
                </a:solidFill>
              </a:rPr>
              <a:t>getCustomer</a:t>
            </a:r>
            <a:r>
              <a:rPr lang="en-US" sz="2000" dirty="0">
                <a:solidFill>
                  <a:schemeClr val="tx1">
                    <a:lumMod val="65000"/>
                    <a:lumOff val="35000"/>
                  </a:schemeClr>
                </a:solidFill>
              </a:rPr>
              <a:t>() method to </a:t>
            </a:r>
            <a:r>
              <a:rPr lang="en-US" sz="2000" dirty="0" err="1">
                <a:solidFill>
                  <a:schemeClr val="tx1">
                    <a:lumMod val="65000"/>
                    <a:lumOff val="35000"/>
                  </a:schemeClr>
                </a:solidFill>
              </a:rPr>
              <a:t>BankService</a:t>
            </a:r>
            <a:r>
              <a:rPr lang="en-US" sz="2000" dirty="0">
                <a:solidFill>
                  <a:schemeClr val="tx1">
                    <a:lumMod val="65000"/>
                    <a:lumOff val="35000"/>
                  </a:schemeClr>
                </a:solidFill>
              </a:rPr>
              <a:t> interface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A989B1A-CED4-3599-8511-1774D2E65BE9}"/>
              </a:ext>
            </a:extLst>
          </p:cNvPr>
          <p:cNvSpPr txBox="1"/>
          <p:nvPr/>
        </p:nvSpPr>
        <p:spPr>
          <a:xfrm>
            <a:off x="230956" y="3443968"/>
            <a:ext cx="11961044" cy="3046988"/>
          </a:xfrm>
          <a:prstGeom prst="rect">
            <a:avLst/>
          </a:prstGeom>
          <a:noFill/>
        </p:spPr>
        <p:txBody>
          <a:bodyPr wrap="square">
            <a:spAutoFit/>
          </a:bodyPr>
          <a:lstStyle/>
          <a:p>
            <a:r>
              <a:rPr lang="en-IN" sz="1600" dirty="0"/>
              <a:t>package </a:t>
            </a:r>
            <a:r>
              <a:rPr lang="en-IN" sz="1600" dirty="0" err="1"/>
              <a:t>com.hnd.service</a:t>
            </a:r>
            <a:r>
              <a:rPr lang="en-IN" sz="1600" dirty="0"/>
              <a:t>;</a:t>
            </a:r>
          </a:p>
          <a:p>
            <a:r>
              <a:rPr lang="en-IN" sz="1600" dirty="0"/>
              <a:t>import </a:t>
            </a:r>
            <a:r>
              <a:rPr lang="en-IN" sz="1600" dirty="0" err="1"/>
              <a:t>java.util.List</a:t>
            </a:r>
            <a:r>
              <a:rPr lang="en-IN" sz="1600" dirty="0"/>
              <a:t>;</a:t>
            </a:r>
          </a:p>
          <a:p>
            <a:r>
              <a:rPr lang="en-IN" sz="1600" dirty="0"/>
              <a:t>import </a:t>
            </a:r>
            <a:r>
              <a:rPr lang="en-IN" sz="1600" dirty="0" err="1"/>
              <a:t>com.hnd.dto.CustomerDTO</a:t>
            </a:r>
            <a:r>
              <a:rPr lang="en-IN" sz="1600" dirty="0"/>
              <a:t>;</a:t>
            </a:r>
          </a:p>
          <a:p>
            <a:r>
              <a:rPr lang="en-IN" sz="1600" dirty="0"/>
              <a:t>import </a:t>
            </a:r>
            <a:r>
              <a:rPr lang="en-IN" sz="1600" dirty="0" err="1"/>
              <a:t>com.hnd.exception.hndBankException</a:t>
            </a:r>
            <a:r>
              <a:rPr lang="en-IN" sz="1600" dirty="0"/>
              <a:t>;</a:t>
            </a:r>
          </a:p>
          <a:p>
            <a:r>
              <a:rPr lang="en-IN" sz="1600" dirty="0"/>
              <a:t>public interface </a:t>
            </a:r>
            <a:r>
              <a:rPr lang="en-IN" sz="1600" dirty="0" err="1"/>
              <a:t>BankService</a:t>
            </a:r>
            <a:r>
              <a:rPr lang="en-IN" sz="1600" dirty="0"/>
              <a:t> {</a:t>
            </a:r>
          </a:p>
          <a:p>
            <a:r>
              <a:rPr lang="en-IN" sz="1600" dirty="0"/>
              <a:t>	public Integer </a:t>
            </a:r>
            <a:r>
              <a:rPr lang="en-IN" sz="1600" dirty="0" err="1"/>
              <a:t>addCustomerAndService</a:t>
            </a:r>
            <a:r>
              <a:rPr lang="en-IN" sz="1600" dirty="0"/>
              <a:t>(</a:t>
            </a:r>
            <a:r>
              <a:rPr lang="en-IN" sz="1600" dirty="0" err="1"/>
              <a:t>CustomerDTO</a:t>
            </a:r>
            <a:r>
              <a:rPr lang="en-IN" sz="1600" dirty="0"/>
              <a:t> </a:t>
            </a:r>
            <a:r>
              <a:rPr lang="en-IN" sz="1600" dirty="0" err="1"/>
              <a:t>customerDTO</a:t>
            </a:r>
            <a:r>
              <a:rPr lang="en-IN" sz="1600" dirty="0"/>
              <a:t>) throws </a:t>
            </a:r>
            <a:r>
              <a:rPr lang="en-IN" sz="1600" dirty="0" err="1"/>
              <a:t>hndBankException</a:t>
            </a:r>
            <a:r>
              <a:rPr lang="en-IN" sz="1600" dirty="0"/>
              <a:t>;</a:t>
            </a:r>
          </a:p>
          <a:p>
            <a:r>
              <a:rPr lang="en-IN" sz="1600" dirty="0"/>
              <a:t>	public void </a:t>
            </a:r>
            <a:r>
              <a:rPr lang="en-IN" sz="1600" dirty="0" err="1"/>
              <a:t>addExistingServiceToExistingCustomer</a:t>
            </a:r>
            <a:r>
              <a:rPr lang="en-IN" sz="1600" dirty="0"/>
              <a:t>(Integer </a:t>
            </a:r>
            <a:r>
              <a:rPr lang="en-IN" sz="1600" dirty="0" err="1"/>
              <a:t>customerId,List</a:t>
            </a:r>
            <a:r>
              <a:rPr lang="en-IN" sz="1600" dirty="0"/>
              <a:t>&lt;Integer&gt; </a:t>
            </a:r>
            <a:r>
              <a:rPr lang="en-IN" sz="1600" dirty="0" err="1"/>
              <a:t>serviceIds</a:t>
            </a:r>
            <a:r>
              <a:rPr lang="en-IN" sz="1600" dirty="0"/>
              <a:t>) throws </a:t>
            </a:r>
            <a:r>
              <a:rPr lang="en-IN" sz="1600" dirty="0" err="1"/>
              <a:t>hndBankException</a:t>
            </a:r>
            <a:r>
              <a:rPr lang="en-IN" sz="1600" dirty="0"/>
              <a:t>;</a:t>
            </a:r>
          </a:p>
          <a:p>
            <a:r>
              <a:rPr lang="en-IN" sz="1600" dirty="0"/>
              <a:t>	public void </a:t>
            </a:r>
            <a:r>
              <a:rPr lang="en-IN" sz="1600" dirty="0" err="1"/>
              <a:t>deallocateServiceForExistingCustomer</a:t>
            </a:r>
            <a:r>
              <a:rPr lang="en-IN" sz="1600" dirty="0"/>
              <a:t>(Integer </a:t>
            </a:r>
            <a:r>
              <a:rPr lang="en-IN" sz="1600" dirty="0" err="1"/>
              <a:t>customerId,List</a:t>
            </a:r>
            <a:r>
              <a:rPr lang="en-IN" sz="1600" dirty="0"/>
              <a:t>&lt;Integer&gt; </a:t>
            </a:r>
            <a:r>
              <a:rPr lang="en-IN" sz="1600" dirty="0" err="1"/>
              <a:t>serviceIds</a:t>
            </a:r>
            <a:r>
              <a:rPr lang="en-IN" sz="1600" dirty="0"/>
              <a:t>) throws </a:t>
            </a:r>
            <a:r>
              <a:rPr lang="en-IN" sz="1600" dirty="0" err="1"/>
              <a:t>hndBankException</a:t>
            </a:r>
            <a:r>
              <a:rPr lang="en-IN" sz="1600" dirty="0"/>
              <a:t>;		</a:t>
            </a:r>
          </a:p>
          <a:p>
            <a:r>
              <a:rPr lang="en-IN" sz="1600" dirty="0"/>
              <a:t>	public void </a:t>
            </a:r>
            <a:r>
              <a:rPr lang="en-IN" sz="1600" dirty="0" err="1"/>
              <a:t>deleteCustomer</a:t>
            </a:r>
            <a:r>
              <a:rPr lang="en-IN" sz="1600" dirty="0"/>
              <a:t>(Integer </a:t>
            </a:r>
            <a:r>
              <a:rPr lang="en-IN" sz="1600" dirty="0" err="1"/>
              <a:t>customerId</a:t>
            </a:r>
            <a:r>
              <a:rPr lang="en-IN" sz="1600" dirty="0"/>
              <a:t>) throws </a:t>
            </a:r>
            <a:r>
              <a:rPr lang="en-IN" sz="1600" dirty="0" err="1"/>
              <a:t>hndBankException</a:t>
            </a:r>
            <a:r>
              <a:rPr lang="en-IN" sz="1600" dirty="0"/>
              <a:t>;</a:t>
            </a:r>
          </a:p>
          <a:p>
            <a:r>
              <a:rPr lang="en-IN" sz="1600" dirty="0"/>
              <a:t>	public </a:t>
            </a:r>
            <a:r>
              <a:rPr lang="en-IN" sz="1600" dirty="0" err="1"/>
              <a:t>CustomerDTO</a:t>
            </a:r>
            <a:r>
              <a:rPr lang="en-IN" sz="1600" dirty="0"/>
              <a:t> </a:t>
            </a:r>
            <a:r>
              <a:rPr lang="en-IN" sz="1600" dirty="0" err="1"/>
              <a:t>getCustomer</a:t>
            </a:r>
            <a:r>
              <a:rPr lang="en-IN" sz="1600" dirty="0"/>
              <a:t>(Integer </a:t>
            </a:r>
            <a:r>
              <a:rPr lang="en-IN" sz="1600" dirty="0" err="1"/>
              <a:t>customerId</a:t>
            </a:r>
            <a:r>
              <a:rPr lang="en-IN" sz="1600" dirty="0"/>
              <a:t>) throws </a:t>
            </a:r>
            <a:r>
              <a:rPr lang="en-IN" sz="1600" dirty="0" err="1"/>
              <a:t>hndBankException</a:t>
            </a:r>
            <a:r>
              <a:rPr lang="en-IN" sz="1600" dirty="0"/>
              <a:t>;</a:t>
            </a:r>
          </a:p>
          <a:p>
            <a:r>
              <a:rPr lang="en-IN" sz="1600" dirty="0"/>
              <a:t>}</a:t>
            </a:r>
          </a:p>
        </p:txBody>
      </p:sp>
    </p:spTree>
    <p:extLst>
      <p:ext uri="{BB962C8B-B14F-4D97-AF65-F5344CB8AC3E}">
        <p14:creationId xmlns:p14="http://schemas.microsoft.com/office/powerpoint/2010/main" val="1397181171"/>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F1D8F0-AF54-BF1B-F0EE-BC7DECA1EF0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F44FB80-B55A-3484-7626-7EE4B428AE9C}"/>
              </a:ext>
            </a:extLst>
          </p:cNvPr>
          <p:cNvSpPr>
            <a:spLocks noGrp="1"/>
          </p:cNvSpPr>
          <p:nvPr>
            <p:ph type="sldNum" sz="quarter" idx="12"/>
          </p:nvPr>
        </p:nvSpPr>
        <p:spPr/>
        <p:txBody>
          <a:bodyPr/>
          <a:lstStyle/>
          <a:p>
            <a:fld id="{4A777409-9C5A-4B07-8E32-19F22F7D558C}" type="slidenum">
              <a:rPr lang="en-IN" smtClean="0"/>
              <a:t>535</a:t>
            </a:fld>
            <a:endParaRPr lang="en-IN" dirty="0"/>
          </a:p>
        </p:txBody>
      </p:sp>
      <p:sp>
        <p:nvSpPr>
          <p:cNvPr id="5" name="TextBox 4">
            <a:extLst>
              <a:ext uri="{FF2B5EF4-FFF2-40B4-BE49-F238E27FC236}">
                <a16:creationId xmlns:a16="http://schemas.microsoft.com/office/drawing/2014/main" id="{8FEB8565-28AE-9B0B-C94E-1C1259424BE8}"/>
              </a:ext>
            </a:extLst>
          </p:cNvPr>
          <p:cNvSpPr txBox="1"/>
          <p:nvPr/>
        </p:nvSpPr>
        <p:spPr>
          <a:xfrm>
            <a:off x="919113" y="603563"/>
            <a:ext cx="10317638" cy="707886"/>
          </a:xfrm>
          <a:prstGeom prst="rect">
            <a:avLst/>
          </a:prstGeom>
          <a:noFill/>
        </p:spPr>
        <p:txBody>
          <a:bodyPr wrap="square">
            <a:spAutoFit/>
          </a:bodyPr>
          <a:lstStyle/>
          <a:p>
            <a:r>
              <a:rPr lang="en-US" sz="2000" b="1" dirty="0">
                <a:solidFill>
                  <a:schemeClr val="tx1">
                    <a:lumMod val="65000"/>
                    <a:lumOff val="35000"/>
                  </a:schemeClr>
                </a:solidFill>
              </a:rPr>
              <a:t>Step 33:</a:t>
            </a:r>
            <a:r>
              <a:rPr lang="en-US" sz="2000" dirty="0">
                <a:solidFill>
                  <a:schemeClr val="tx1">
                    <a:lumMod val="65000"/>
                    <a:lumOff val="35000"/>
                  </a:schemeClr>
                </a:solidFill>
              </a:rPr>
              <a:t> Implement the </a:t>
            </a:r>
            <a:r>
              <a:rPr lang="en-US" sz="2000" dirty="0" err="1">
                <a:solidFill>
                  <a:schemeClr val="tx1">
                    <a:lumMod val="65000"/>
                    <a:lumOff val="35000"/>
                  </a:schemeClr>
                </a:solidFill>
              </a:rPr>
              <a:t>getCustomer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BankServiceImpl</a:t>
            </a:r>
            <a:r>
              <a:rPr lang="en-US" sz="2000" dirty="0">
                <a:solidFill>
                  <a:schemeClr val="tx1">
                    <a:lumMod val="65000"/>
                    <a:lumOff val="35000"/>
                  </a:schemeClr>
                </a:solidFill>
              </a:rPr>
              <a:t> to get customer details from the table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9063852-7F29-D085-360B-3A9CD51E1E7E}"/>
              </a:ext>
            </a:extLst>
          </p:cNvPr>
          <p:cNvSpPr txBox="1"/>
          <p:nvPr/>
        </p:nvSpPr>
        <p:spPr>
          <a:xfrm>
            <a:off x="101338" y="1213778"/>
            <a:ext cx="11953187" cy="5632311"/>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java.util.LinkedHashSet</a:t>
            </a:r>
            <a:r>
              <a:rPr lang="en-IN" dirty="0"/>
              <a:t>;</a:t>
            </a:r>
          </a:p>
          <a:p>
            <a:r>
              <a:rPr lang="en-IN" dirty="0"/>
              <a:t>import </a:t>
            </a:r>
            <a:r>
              <a:rPr lang="en-IN" dirty="0" err="1"/>
              <a:t>java.util.List</a:t>
            </a:r>
            <a:r>
              <a:rPr lang="en-IN" dirty="0"/>
              <a:t>;</a:t>
            </a:r>
          </a:p>
          <a:p>
            <a:r>
              <a:rPr lang="en-IN" dirty="0"/>
              <a:t>import </a:t>
            </a:r>
            <a:r>
              <a:rPr lang="en-IN" dirty="0" err="1"/>
              <a:t>java.util.Optional</a:t>
            </a:r>
            <a:r>
              <a:rPr lang="en-IN" dirty="0"/>
              <a:t>;</a:t>
            </a:r>
          </a:p>
          <a:p>
            <a:r>
              <a:rPr lang="en-IN" dirty="0"/>
              <a:t>import </a:t>
            </a:r>
            <a:r>
              <a:rPr lang="en-IN" dirty="0" err="1"/>
              <a:t>java.util.Set</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import </a:t>
            </a:r>
            <a:r>
              <a:rPr lang="en-IN" dirty="0" err="1"/>
              <a:t>com.hnd.dto.CustomerDTO</a:t>
            </a:r>
            <a:r>
              <a:rPr lang="en-IN" dirty="0"/>
              <a:t>;</a:t>
            </a:r>
          </a:p>
          <a:p>
            <a:r>
              <a:rPr lang="en-IN" dirty="0"/>
              <a:t>import </a:t>
            </a:r>
            <a:r>
              <a:rPr lang="en-IN" dirty="0" err="1"/>
              <a:t>com.hnd.dto.ServicesDTO</a:t>
            </a:r>
            <a:r>
              <a:rPr lang="en-IN" dirty="0"/>
              <a:t>;</a:t>
            </a:r>
          </a:p>
          <a:p>
            <a:r>
              <a:rPr lang="en-IN" dirty="0"/>
              <a:t>import </a:t>
            </a:r>
            <a:r>
              <a:rPr lang="en-IN" dirty="0" err="1"/>
              <a:t>com.hnd.entity.Customer</a:t>
            </a:r>
            <a:r>
              <a:rPr lang="en-IN" dirty="0"/>
              <a:t>;</a:t>
            </a:r>
          </a:p>
          <a:p>
            <a:r>
              <a:rPr lang="en-IN" dirty="0"/>
              <a:t>import </a:t>
            </a:r>
            <a:r>
              <a:rPr lang="en-IN" dirty="0" err="1"/>
              <a:t>com.hnd.entity.Services</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com.hnd.repository.CustomerRepository</a:t>
            </a:r>
            <a:r>
              <a:rPr lang="en-IN" dirty="0"/>
              <a:t>;</a:t>
            </a:r>
          </a:p>
          <a:p>
            <a:r>
              <a:rPr lang="en-IN" dirty="0"/>
              <a:t>import </a:t>
            </a:r>
            <a:r>
              <a:rPr lang="en-IN" dirty="0" err="1"/>
              <a:t>com.hnd.repository.ServicesRepository</a:t>
            </a:r>
            <a:r>
              <a:rPr lang="en-IN" dirty="0"/>
              <a:t>;</a:t>
            </a:r>
          </a:p>
          <a:p>
            <a:r>
              <a:rPr lang="en-IN" dirty="0"/>
              <a:t>@Service(value = "</a:t>
            </a:r>
            <a:r>
              <a:rPr lang="en-IN" dirty="0" err="1"/>
              <a:t>bankService</a:t>
            </a:r>
            <a:r>
              <a:rPr lang="en-IN" dirty="0"/>
              <a:t>")</a:t>
            </a:r>
          </a:p>
          <a:p>
            <a:r>
              <a:rPr lang="en-IN" dirty="0"/>
              <a:t>@Transactional</a:t>
            </a:r>
          </a:p>
          <a:p>
            <a:r>
              <a:rPr lang="en-IN" dirty="0"/>
              <a:t>public class </a:t>
            </a:r>
            <a:r>
              <a:rPr lang="en-IN" dirty="0" err="1"/>
              <a:t>BankServiceImpl</a:t>
            </a:r>
            <a:r>
              <a:rPr lang="en-IN" dirty="0"/>
              <a:t> implements </a:t>
            </a:r>
            <a:r>
              <a:rPr lang="en-IN" dirty="0" err="1"/>
              <a:t>BankService</a:t>
            </a:r>
            <a:r>
              <a:rPr lang="en-IN" dirty="0"/>
              <a:t> {</a:t>
            </a:r>
          </a:p>
          <a:p>
            <a:r>
              <a:rPr lang="en-IN" dirty="0"/>
              <a:t>	</a:t>
            </a:r>
          </a:p>
          <a:p>
            <a:r>
              <a:rPr lang="en-IN" dirty="0"/>
              <a:t>	</a:t>
            </a:r>
          </a:p>
        </p:txBody>
      </p:sp>
    </p:spTree>
    <p:extLst>
      <p:ext uri="{BB962C8B-B14F-4D97-AF65-F5344CB8AC3E}">
        <p14:creationId xmlns:p14="http://schemas.microsoft.com/office/powerpoint/2010/main" val="3293818192"/>
      </p:ext>
    </p:extLst>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5AC302-987E-7E4C-76C3-29E1CF46E2E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3608A8-7B13-EAE6-2BE9-289452B1534B}"/>
              </a:ext>
            </a:extLst>
          </p:cNvPr>
          <p:cNvSpPr>
            <a:spLocks noGrp="1"/>
          </p:cNvSpPr>
          <p:nvPr>
            <p:ph type="sldNum" sz="quarter" idx="12"/>
          </p:nvPr>
        </p:nvSpPr>
        <p:spPr/>
        <p:txBody>
          <a:bodyPr/>
          <a:lstStyle/>
          <a:p>
            <a:fld id="{4A777409-9C5A-4B07-8E32-19F22F7D558C}" type="slidenum">
              <a:rPr lang="en-IN" smtClean="0"/>
              <a:t>536</a:t>
            </a:fld>
            <a:endParaRPr lang="en-IN" dirty="0"/>
          </a:p>
        </p:txBody>
      </p:sp>
      <p:sp>
        <p:nvSpPr>
          <p:cNvPr id="5" name="TextBox 4">
            <a:extLst>
              <a:ext uri="{FF2B5EF4-FFF2-40B4-BE49-F238E27FC236}">
                <a16:creationId xmlns:a16="http://schemas.microsoft.com/office/drawing/2014/main" id="{B1820FEF-436E-E2C4-1DF5-A59AF18A4358}"/>
              </a:ext>
            </a:extLst>
          </p:cNvPr>
          <p:cNvSpPr txBox="1"/>
          <p:nvPr/>
        </p:nvSpPr>
        <p:spPr>
          <a:xfrm>
            <a:off x="838200" y="428756"/>
            <a:ext cx="12107159" cy="6740307"/>
          </a:xfrm>
          <a:prstGeom prst="rect">
            <a:avLst/>
          </a:prstGeom>
          <a:noFill/>
        </p:spPr>
        <p:txBody>
          <a:bodyPr wrap="square">
            <a:spAutoFit/>
          </a:bodyPr>
          <a:lstStyle/>
          <a:p>
            <a:r>
              <a:rPr lang="en-IN" dirty="0"/>
              <a:t>@Autowired</a:t>
            </a:r>
          </a:p>
          <a:p>
            <a:r>
              <a:rPr lang="en-IN" dirty="0"/>
              <a:t>	private </a:t>
            </a:r>
            <a:r>
              <a:rPr lang="en-IN" dirty="0" err="1"/>
              <a:t>CustomerRepository</a:t>
            </a:r>
            <a:r>
              <a:rPr lang="en-IN" dirty="0"/>
              <a:t> </a:t>
            </a:r>
            <a:r>
              <a:rPr lang="en-IN" dirty="0" err="1"/>
              <a:t>customerRepository</a:t>
            </a:r>
            <a:r>
              <a:rPr lang="en-IN" dirty="0"/>
              <a:t>;</a:t>
            </a:r>
          </a:p>
          <a:p>
            <a:r>
              <a:rPr lang="en-IN" dirty="0"/>
              <a:t>	</a:t>
            </a:r>
          </a:p>
          <a:p>
            <a:r>
              <a:rPr lang="en-IN" dirty="0"/>
              <a:t>	@Autowired</a:t>
            </a:r>
          </a:p>
          <a:p>
            <a:r>
              <a:rPr lang="en-IN" dirty="0"/>
              <a:t>	private </a:t>
            </a:r>
            <a:r>
              <a:rPr lang="en-IN" dirty="0" err="1"/>
              <a:t>ServicesRepository</a:t>
            </a:r>
            <a:r>
              <a:rPr lang="en-IN" dirty="0"/>
              <a:t> </a:t>
            </a:r>
            <a:r>
              <a:rPr lang="en-IN" dirty="0" err="1"/>
              <a:t>servicesRepository</a:t>
            </a:r>
            <a:r>
              <a:rPr lang="en-IN" dirty="0"/>
              <a:t>;</a:t>
            </a:r>
          </a:p>
          <a:p>
            <a:r>
              <a:rPr lang="en-IN" dirty="0"/>
              <a:t>	@Override</a:t>
            </a:r>
          </a:p>
          <a:p>
            <a:r>
              <a:rPr lang="en-IN" dirty="0"/>
              <a:t>	public Integer </a:t>
            </a:r>
            <a:r>
              <a:rPr lang="en-IN" dirty="0" err="1"/>
              <a:t>addCustomerAndService</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Integer </a:t>
            </a:r>
            <a:r>
              <a:rPr lang="en-IN" dirty="0" err="1"/>
              <a:t>customerId</a:t>
            </a:r>
            <a:r>
              <a:rPr lang="en-IN" dirty="0"/>
              <a:t> = null;</a:t>
            </a:r>
          </a:p>
          <a:p>
            <a:r>
              <a:rPr lang="en-IN" dirty="0"/>
              <a:t>		Set&lt;</a:t>
            </a:r>
            <a:r>
              <a:rPr lang="en-IN" dirty="0" err="1"/>
              <a:t>ServicesDTO</a:t>
            </a:r>
            <a:r>
              <a:rPr lang="en-IN" dirty="0"/>
              <a:t>&gt; </a:t>
            </a:r>
            <a:r>
              <a:rPr lang="en-IN" dirty="0" err="1"/>
              <a:t>bankServicesDTO</a:t>
            </a:r>
            <a:r>
              <a:rPr lang="en-IN" dirty="0"/>
              <a:t> = </a:t>
            </a:r>
            <a:r>
              <a:rPr lang="en-IN" dirty="0" err="1"/>
              <a:t>customerDTO.getBankServices</a:t>
            </a:r>
            <a:r>
              <a:rPr lang="en-IN" dirty="0"/>
              <a:t>();</a:t>
            </a:r>
          </a:p>
          <a:p>
            <a:r>
              <a:rPr lang="en-IN" dirty="0"/>
              <a:t>		Customer </a:t>
            </a:r>
            <a:r>
              <a:rPr lang="en-IN" dirty="0" err="1"/>
              <a:t>customer</a:t>
            </a:r>
            <a:r>
              <a:rPr lang="en-IN" dirty="0"/>
              <a:t> = new Customer();</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Set&lt;Services&gt; </a:t>
            </a:r>
            <a:r>
              <a:rPr lang="en-IN" dirty="0" err="1"/>
              <a:t>bankServices</a:t>
            </a:r>
            <a:r>
              <a:rPr lang="en-IN" dirty="0"/>
              <a:t> = null;</a:t>
            </a:r>
          </a:p>
          <a:p>
            <a:r>
              <a:rPr lang="en-IN" dirty="0"/>
              <a:t>		if (</a:t>
            </a:r>
            <a:r>
              <a:rPr lang="en-IN" dirty="0" err="1"/>
              <a:t>bankServicesDTO</a:t>
            </a:r>
            <a:r>
              <a:rPr lang="en-IN" dirty="0"/>
              <a:t> != null &amp;&amp; !</a:t>
            </a:r>
            <a:r>
              <a:rPr lang="en-IN" dirty="0" err="1"/>
              <a:t>bankServicesDTO.isEmpty</a:t>
            </a:r>
            <a:r>
              <a:rPr lang="en-IN" dirty="0"/>
              <a:t>()) {</a:t>
            </a:r>
          </a:p>
          <a:p>
            <a:r>
              <a:rPr lang="en-IN" dirty="0"/>
              <a:t>			</a:t>
            </a:r>
            <a:r>
              <a:rPr lang="en-IN" dirty="0" err="1"/>
              <a:t>bankServices</a:t>
            </a:r>
            <a:r>
              <a:rPr lang="en-IN" dirty="0"/>
              <a:t> = new </a:t>
            </a:r>
            <a:r>
              <a:rPr lang="en-IN" dirty="0" err="1"/>
              <a:t>LinkedHashSet</a:t>
            </a:r>
            <a:r>
              <a:rPr lang="en-IN" dirty="0"/>
              <a:t>&lt;&gt;();</a:t>
            </a:r>
          </a:p>
          <a:p>
            <a:r>
              <a:rPr lang="en-IN" dirty="0"/>
              <a:t>			for (</a:t>
            </a:r>
            <a:r>
              <a:rPr lang="en-IN" dirty="0" err="1"/>
              <a:t>ServicesDTO</a:t>
            </a:r>
            <a:r>
              <a:rPr lang="en-IN" dirty="0"/>
              <a:t> </a:t>
            </a:r>
            <a:r>
              <a:rPr lang="en-IN" dirty="0" err="1"/>
              <a:t>servicesDTO</a:t>
            </a:r>
            <a:r>
              <a:rPr lang="en-IN" dirty="0"/>
              <a:t> : </a:t>
            </a:r>
            <a:r>
              <a:rPr lang="en-IN" dirty="0" err="1"/>
              <a:t>bankServicesDTO</a:t>
            </a:r>
            <a:r>
              <a:rPr lang="en-IN" dirty="0"/>
              <a:t>) {</a:t>
            </a:r>
          </a:p>
          <a:p>
            <a:r>
              <a:rPr lang="en-IN" dirty="0"/>
              <a:t>				Services service = new Services();</a:t>
            </a:r>
          </a:p>
          <a:p>
            <a:r>
              <a:rPr lang="en-IN" dirty="0"/>
              <a:t>				</a:t>
            </a:r>
            <a:r>
              <a:rPr lang="en-IN" dirty="0" err="1"/>
              <a:t>service.setServiceId</a:t>
            </a:r>
            <a:r>
              <a:rPr lang="en-IN" dirty="0"/>
              <a:t>(</a:t>
            </a:r>
            <a:r>
              <a:rPr lang="en-IN" dirty="0" err="1"/>
              <a:t>servicesDTO.getServiceId</a:t>
            </a:r>
            <a:r>
              <a:rPr lang="en-IN" dirty="0"/>
              <a:t>());</a:t>
            </a:r>
          </a:p>
          <a:p>
            <a:r>
              <a:rPr lang="en-IN" dirty="0"/>
              <a:t>				</a:t>
            </a:r>
            <a:r>
              <a:rPr lang="en-IN" dirty="0" err="1"/>
              <a:t>service.setServiceName</a:t>
            </a:r>
            <a:r>
              <a:rPr lang="en-IN" dirty="0"/>
              <a:t>(</a:t>
            </a:r>
            <a:r>
              <a:rPr lang="en-IN" dirty="0" err="1"/>
              <a:t>servicesDTO.getServiceName</a:t>
            </a:r>
            <a:r>
              <a:rPr lang="en-IN" dirty="0"/>
              <a:t>());</a:t>
            </a:r>
          </a:p>
          <a:p>
            <a:r>
              <a:rPr lang="en-IN" dirty="0"/>
              <a:t>				</a:t>
            </a:r>
            <a:r>
              <a:rPr lang="en-IN" dirty="0" err="1"/>
              <a:t>service.setServiceCost</a:t>
            </a:r>
            <a:r>
              <a:rPr lang="en-IN" dirty="0"/>
              <a:t>(</a:t>
            </a:r>
            <a:r>
              <a:rPr lang="en-IN" dirty="0" err="1"/>
              <a:t>servicesDTO.getServiceCost</a:t>
            </a:r>
            <a:r>
              <a:rPr lang="en-IN" dirty="0"/>
              <a:t>());</a:t>
            </a:r>
          </a:p>
          <a:p>
            <a:r>
              <a:rPr lang="en-IN" dirty="0"/>
              <a:t>				</a:t>
            </a:r>
            <a:r>
              <a:rPr lang="en-IN" dirty="0" err="1"/>
              <a:t>bankServices.add</a:t>
            </a:r>
            <a:r>
              <a:rPr lang="en-IN" dirty="0"/>
              <a:t>(service);</a:t>
            </a:r>
          </a:p>
          <a:p>
            <a:r>
              <a:rPr lang="en-IN" dirty="0"/>
              <a:t>			}</a:t>
            </a:r>
          </a:p>
          <a:p>
            <a:r>
              <a:rPr lang="en-IN" dirty="0"/>
              <a:t>			</a:t>
            </a:r>
          </a:p>
        </p:txBody>
      </p:sp>
    </p:spTree>
    <p:extLst>
      <p:ext uri="{BB962C8B-B14F-4D97-AF65-F5344CB8AC3E}">
        <p14:creationId xmlns:p14="http://schemas.microsoft.com/office/powerpoint/2010/main" val="3896214730"/>
      </p:ext>
    </p:extLst>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CEC28C-7781-3861-A57A-686A9CB637B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280C728-04C1-9498-B861-F37B75205CB2}"/>
              </a:ext>
            </a:extLst>
          </p:cNvPr>
          <p:cNvSpPr>
            <a:spLocks noGrp="1"/>
          </p:cNvSpPr>
          <p:nvPr>
            <p:ph type="sldNum" sz="quarter" idx="12"/>
          </p:nvPr>
        </p:nvSpPr>
        <p:spPr/>
        <p:txBody>
          <a:bodyPr/>
          <a:lstStyle/>
          <a:p>
            <a:fld id="{4A777409-9C5A-4B07-8E32-19F22F7D558C}" type="slidenum">
              <a:rPr lang="en-IN" smtClean="0"/>
              <a:t>537</a:t>
            </a:fld>
            <a:endParaRPr lang="en-IN" dirty="0"/>
          </a:p>
        </p:txBody>
      </p:sp>
      <p:sp>
        <p:nvSpPr>
          <p:cNvPr id="5" name="TextBox 4">
            <a:extLst>
              <a:ext uri="{FF2B5EF4-FFF2-40B4-BE49-F238E27FC236}">
                <a16:creationId xmlns:a16="http://schemas.microsoft.com/office/drawing/2014/main" id="{9AF05B9F-C9F6-C743-970D-4BFAD7C86D35}"/>
              </a:ext>
            </a:extLst>
          </p:cNvPr>
          <p:cNvSpPr txBox="1"/>
          <p:nvPr/>
        </p:nvSpPr>
        <p:spPr>
          <a:xfrm>
            <a:off x="780854" y="549428"/>
            <a:ext cx="11956330" cy="6740307"/>
          </a:xfrm>
          <a:prstGeom prst="rect">
            <a:avLst/>
          </a:prstGeom>
          <a:noFill/>
        </p:spPr>
        <p:txBody>
          <a:bodyPr wrap="square">
            <a:spAutoFit/>
          </a:bodyPr>
          <a:lstStyle/>
          <a:p>
            <a:r>
              <a:rPr lang="en-IN" dirty="0" err="1"/>
              <a:t>customer.setBankServices</a:t>
            </a:r>
            <a:r>
              <a:rPr lang="en-IN" dirty="0"/>
              <a:t>(</a:t>
            </a:r>
            <a:r>
              <a:rPr lang="en-IN" dirty="0" err="1"/>
              <a:t>bankServices</a:t>
            </a:r>
            <a:r>
              <a:rPr lang="en-IN" dirty="0"/>
              <a:t>);</a:t>
            </a:r>
          </a:p>
          <a:p>
            <a:r>
              <a:rPr lang="en-IN" dirty="0"/>
              <a:t>		}</a:t>
            </a:r>
          </a:p>
          <a:p>
            <a:r>
              <a:rPr lang="en-IN" dirty="0"/>
              <a:t>		</a:t>
            </a:r>
          </a:p>
          <a:p>
            <a:r>
              <a:rPr lang="en-IN" dirty="0"/>
              <a:t>		</a:t>
            </a:r>
            <a:r>
              <a:rPr lang="en-IN" dirty="0" err="1"/>
              <a:t>customerRepository.save</a:t>
            </a:r>
            <a:r>
              <a:rPr lang="en-IN" dirty="0"/>
              <a:t>(customer);</a:t>
            </a:r>
          </a:p>
          <a:p>
            <a:r>
              <a:rPr lang="en-IN" dirty="0"/>
              <a:t>		</a:t>
            </a:r>
            <a:r>
              <a:rPr lang="en-IN" dirty="0" err="1"/>
              <a:t>customerId</a:t>
            </a:r>
            <a:r>
              <a:rPr lang="en-IN" dirty="0"/>
              <a:t> = </a:t>
            </a:r>
            <a:r>
              <a:rPr lang="en-IN" dirty="0" err="1"/>
              <a:t>customer.getCustomerId</a:t>
            </a:r>
            <a:r>
              <a:rPr lang="en-IN" dirty="0"/>
              <a:t>();</a:t>
            </a:r>
          </a:p>
          <a:p>
            <a:r>
              <a:rPr lang="en-IN" dirty="0"/>
              <a:t>		return </a:t>
            </a:r>
            <a:r>
              <a:rPr lang="en-IN" dirty="0" err="1"/>
              <a:t>customerId</a:t>
            </a:r>
            <a:r>
              <a:rPr lang="en-IN" dirty="0"/>
              <a:t>;</a:t>
            </a:r>
          </a:p>
          <a:p>
            <a:r>
              <a:rPr lang="en-IN" dirty="0"/>
              <a:t>	}</a:t>
            </a:r>
          </a:p>
          <a:p>
            <a:r>
              <a:rPr lang="en-IN" dirty="0"/>
              <a:t>	@Override</a:t>
            </a:r>
          </a:p>
          <a:p>
            <a:r>
              <a:rPr lang="en-IN" dirty="0"/>
              <a:t>	public void </a:t>
            </a:r>
            <a:r>
              <a:rPr lang="en-IN" dirty="0" err="1"/>
              <a:t>addExistingServiceToExistingCustomer</a:t>
            </a:r>
            <a:r>
              <a:rPr lang="en-IN" dirty="0"/>
              <a:t>(Integer </a:t>
            </a:r>
            <a:r>
              <a:rPr lang="en-IN" dirty="0" err="1"/>
              <a:t>customerId</a:t>
            </a:r>
            <a:r>
              <a:rPr lang="en-IN" dirty="0"/>
              <a:t>,</a:t>
            </a:r>
          </a:p>
          <a:p>
            <a:r>
              <a:rPr lang="en-IN" dirty="0"/>
              <a:t>			List&lt;Integer&gt; </a:t>
            </a:r>
            <a:r>
              <a:rPr lang="en-IN" dirty="0" err="1"/>
              <a:t>serviceIds</a:t>
            </a:r>
            <a:r>
              <a:rPr lang="en-IN" dirty="0"/>
              <a:t>) throws </a:t>
            </a:r>
            <a:r>
              <a:rPr lang="en-IN" dirty="0" err="1"/>
              <a:t>hndBankException</a:t>
            </a:r>
            <a:r>
              <a:rPr lang="en-IN" dirty="0"/>
              <a:t> {</a:t>
            </a:r>
          </a:p>
          <a:p>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Service.CUSTOMER_UNAVAILABLE</a:t>
            </a:r>
            <a:r>
              <a:rPr lang="en-IN" dirty="0"/>
              <a:t>"));</a:t>
            </a:r>
          </a:p>
          <a:p>
            <a:r>
              <a:rPr lang="en-IN" dirty="0"/>
              <a:t>		</a:t>
            </a:r>
          </a:p>
          <a:p>
            <a:r>
              <a:rPr lang="en-IN" dirty="0"/>
              <a:t>		for(Integer </a:t>
            </a:r>
            <a:r>
              <a:rPr lang="en-IN" dirty="0" err="1"/>
              <a:t>serviceId</a:t>
            </a:r>
            <a:r>
              <a:rPr lang="en-IN" dirty="0"/>
              <a:t> : </a:t>
            </a:r>
            <a:r>
              <a:rPr lang="en-IN" dirty="0" err="1"/>
              <a:t>serviceIds</a:t>
            </a:r>
            <a:r>
              <a:rPr lang="en-IN" dirty="0"/>
              <a:t>) {</a:t>
            </a:r>
          </a:p>
          <a:p>
            <a:r>
              <a:rPr lang="en-IN" dirty="0"/>
              <a:t>			Optional&lt;Services&gt; optional1 = </a:t>
            </a:r>
            <a:r>
              <a:rPr lang="en-IN" dirty="0" err="1"/>
              <a:t>servicesRepository.findById</a:t>
            </a:r>
            <a:r>
              <a:rPr lang="en-IN" dirty="0"/>
              <a:t>(</a:t>
            </a:r>
            <a:r>
              <a:rPr lang="en-IN" dirty="0" err="1"/>
              <a:t>serviceId</a:t>
            </a:r>
            <a:r>
              <a:rPr lang="en-IN" dirty="0"/>
              <a:t>);</a:t>
            </a:r>
          </a:p>
          <a:p>
            <a:r>
              <a:rPr lang="en-IN" dirty="0"/>
              <a:t>			Services service = optional1.orElseThrow(() -&gt; new </a:t>
            </a:r>
            <a:r>
              <a:rPr lang="en-IN" dirty="0" err="1"/>
              <a:t>hndBankException</a:t>
            </a:r>
            <a:r>
              <a:rPr lang="en-IN" dirty="0"/>
              <a:t>("</a:t>
            </a:r>
            <a:r>
              <a:rPr lang="en-IN" dirty="0" err="1"/>
              <a:t>Service.SERVICE_UNAVAILABLE</a:t>
            </a:r>
            <a:r>
              <a:rPr lang="en-IN" dirty="0"/>
              <a:t>"));</a:t>
            </a:r>
          </a:p>
          <a:p>
            <a:r>
              <a:rPr lang="en-IN" dirty="0"/>
              <a:t>			if(!</a:t>
            </a:r>
            <a:r>
              <a:rPr lang="en-IN" dirty="0" err="1"/>
              <a:t>customer.getBankServices</a:t>
            </a:r>
            <a:r>
              <a:rPr lang="en-IN" dirty="0"/>
              <a:t>().contains(service)) {</a:t>
            </a:r>
          </a:p>
          <a:p>
            <a:r>
              <a:rPr lang="en-IN" dirty="0"/>
              <a:t>				</a:t>
            </a:r>
            <a:r>
              <a:rPr lang="en-IN" dirty="0" err="1"/>
              <a:t>customer.getBankServices</a:t>
            </a:r>
            <a:r>
              <a:rPr lang="en-IN" dirty="0"/>
              <a:t>().add(service);</a:t>
            </a:r>
          </a:p>
          <a:p>
            <a:r>
              <a:rPr lang="en-IN" dirty="0"/>
              <a:t>			}</a:t>
            </a:r>
          </a:p>
          <a:p>
            <a:r>
              <a:rPr lang="en-IN" dirty="0"/>
              <a:t>		}</a:t>
            </a:r>
          </a:p>
          <a:p>
            <a:r>
              <a:rPr lang="en-IN" dirty="0"/>
              <a:t>	</a:t>
            </a:r>
          </a:p>
        </p:txBody>
      </p:sp>
    </p:spTree>
    <p:extLst>
      <p:ext uri="{BB962C8B-B14F-4D97-AF65-F5344CB8AC3E}">
        <p14:creationId xmlns:p14="http://schemas.microsoft.com/office/powerpoint/2010/main" val="2012418647"/>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CC3944-408C-7F9E-34AB-BFF0EAD4DAF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2B6491-29D1-62F4-76CF-315CD16FD03D}"/>
              </a:ext>
            </a:extLst>
          </p:cNvPr>
          <p:cNvSpPr>
            <a:spLocks noGrp="1"/>
          </p:cNvSpPr>
          <p:nvPr>
            <p:ph type="sldNum" sz="quarter" idx="12"/>
          </p:nvPr>
        </p:nvSpPr>
        <p:spPr/>
        <p:txBody>
          <a:bodyPr/>
          <a:lstStyle/>
          <a:p>
            <a:fld id="{4A777409-9C5A-4B07-8E32-19F22F7D558C}" type="slidenum">
              <a:rPr lang="en-IN" smtClean="0"/>
              <a:t>538</a:t>
            </a:fld>
            <a:endParaRPr lang="en-IN" dirty="0"/>
          </a:p>
        </p:txBody>
      </p:sp>
      <p:sp>
        <p:nvSpPr>
          <p:cNvPr id="5" name="TextBox 4">
            <a:extLst>
              <a:ext uri="{FF2B5EF4-FFF2-40B4-BE49-F238E27FC236}">
                <a16:creationId xmlns:a16="http://schemas.microsoft.com/office/drawing/2014/main" id="{AFFBAFAF-6864-B642-5168-53C537DDB328}"/>
              </a:ext>
            </a:extLst>
          </p:cNvPr>
          <p:cNvSpPr txBox="1"/>
          <p:nvPr/>
        </p:nvSpPr>
        <p:spPr>
          <a:xfrm>
            <a:off x="838200" y="478300"/>
            <a:ext cx="11745798" cy="5632311"/>
          </a:xfrm>
          <a:prstGeom prst="rect">
            <a:avLst/>
          </a:prstGeom>
          <a:noFill/>
        </p:spPr>
        <p:txBody>
          <a:bodyPr wrap="square">
            <a:spAutoFit/>
          </a:bodyPr>
          <a:lstStyle/>
          <a:p>
            <a:r>
              <a:rPr lang="en-IN" dirty="0"/>
              <a:t>}</a:t>
            </a:r>
          </a:p>
          <a:p>
            <a:r>
              <a:rPr lang="en-IN" dirty="0"/>
              <a:t>	</a:t>
            </a:r>
          </a:p>
          <a:p>
            <a:r>
              <a:rPr lang="en-IN" dirty="0"/>
              <a:t>	@Override</a:t>
            </a:r>
          </a:p>
          <a:p>
            <a:r>
              <a:rPr lang="en-IN" dirty="0"/>
              <a:t>	public void </a:t>
            </a:r>
            <a:r>
              <a:rPr lang="en-IN" dirty="0" err="1"/>
              <a:t>deallocateServiceForExistingCustomer</a:t>
            </a:r>
            <a:r>
              <a:rPr lang="en-IN" dirty="0"/>
              <a:t>(Integer </a:t>
            </a:r>
            <a:r>
              <a:rPr lang="en-IN" dirty="0" err="1"/>
              <a:t>customerId</a:t>
            </a:r>
            <a:r>
              <a:rPr lang="en-IN" dirty="0"/>
              <a:t>,</a:t>
            </a:r>
          </a:p>
          <a:p>
            <a:r>
              <a:rPr lang="en-IN" dirty="0"/>
              <a:t>			List&lt;Integer&gt; </a:t>
            </a:r>
            <a:r>
              <a:rPr lang="en-IN" dirty="0" err="1"/>
              <a:t>serviceIds</a:t>
            </a:r>
            <a:r>
              <a:rPr lang="en-IN" dirty="0"/>
              <a:t>) throws </a:t>
            </a:r>
            <a:r>
              <a:rPr lang="en-IN" dirty="0" err="1"/>
              <a:t>hndBankException</a:t>
            </a:r>
            <a:r>
              <a:rPr lang="en-IN" dirty="0"/>
              <a:t> {</a:t>
            </a:r>
          </a:p>
          <a:p>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Service.CUSTOMER_UNAVAILABLE</a:t>
            </a:r>
            <a:r>
              <a:rPr lang="en-IN" dirty="0"/>
              <a:t>"));</a:t>
            </a:r>
          </a:p>
          <a:p>
            <a:r>
              <a:rPr lang="en-IN" dirty="0"/>
              <a:t>		Set&lt;Services&gt; </a:t>
            </a:r>
            <a:r>
              <a:rPr lang="en-IN" dirty="0" err="1"/>
              <a:t>bankServices</a:t>
            </a:r>
            <a:r>
              <a:rPr lang="en-IN" dirty="0"/>
              <a:t> = </a:t>
            </a:r>
            <a:r>
              <a:rPr lang="en-IN" dirty="0" err="1"/>
              <a:t>customer.getBankServices</a:t>
            </a:r>
            <a:r>
              <a:rPr lang="en-IN" dirty="0"/>
              <a:t>();</a:t>
            </a:r>
          </a:p>
          <a:p>
            <a:r>
              <a:rPr lang="en-IN" dirty="0"/>
              <a:t>		for(Integer </a:t>
            </a:r>
            <a:r>
              <a:rPr lang="en-IN" dirty="0" err="1"/>
              <a:t>serviceId:serviceIds</a:t>
            </a:r>
            <a:r>
              <a:rPr lang="en-IN" dirty="0"/>
              <a:t>) {</a:t>
            </a:r>
          </a:p>
          <a:p>
            <a:r>
              <a:rPr lang="en-IN" dirty="0"/>
              <a:t>			Optional&lt;Services&gt; optional1 = </a:t>
            </a:r>
            <a:r>
              <a:rPr lang="en-IN" dirty="0" err="1"/>
              <a:t>servicesRepository.findById</a:t>
            </a:r>
            <a:r>
              <a:rPr lang="en-IN" dirty="0"/>
              <a:t>(</a:t>
            </a:r>
            <a:r>
              <a:rPr lang="en-IN" dirty="0" err="1"/>
              <a:t>serviceId</a:t>
            </a:r>
            <a:r>
              <a:rPr lang="en-IN" dirty="0"/>
              <a:t>);</a:t>
            </a:r>
          </a:p>
          <a:p>
            <a:r>
              <a:rPr lang="en-IN" dirty="0"/>
              <a:t>			if(optional1.isPresent()) {</a:t>
            </a:r>
          </a:p>
          <a:p>
            <a:r>
              <a:rPr lang="en-IN" dirty="0"/>
              <a:t>				Services service = optional1.get();</a:t>
            </a:r>
          </a:p>
          <a:p>
            <a:r>
              <a:rPr lang="en-IN" dirty="0"/>
              <a:t>				</a:t>
            </a:r>
            <a:r>
              <a:rPr lang="en-IN" dirty="0" err="1"/>
              <a:t>bankServices.remove</a:t>
            </a:r>
            <a:r>
              <a:rPr lang="en-IN" dirty="0"/>
              <a:t>(service);</a:t>
            </a:r>
          </a:p>
          <a:p>
            <a:r>
              <a:rPr lang="en-IN" dirty="0"/>
              <a:t>			}</a:t>
            </a:r>
          </a:p>
          <a:p>
            <a:r>
              <a:rPr lang="en-IN" dirty="0"/>
              <a:t>		}</a:t>
            </a:r>
          </a:p>
          <a:p>
            <a:r>
              <a:rPr lang="en-IN" dirty="0"/>
              <a:t>	}	</a:t>
            </a:r>
          </a:p>
          <a:p>
            <a:r>
              <a:rPr lang="en-IN" dirty="0"/>
              <a:t>	</a:t>
            </a:r>
          </a:p>
          <a:p>
            <a:r>
              <a:rPr lang="en-IN" dirty="0"/>
              <a:t>	</a:t>
            </a:r>
          </a:p>
        </p:txBody>
      </p:sp>
    </p:spTree>
    <p:extLst>
      <p:ext uri="{BB962C8B-B14F-4D97-AF65-F5344CB8AC3E}">
        <p14:creationId xmlns:p14="http://schemas.microsoft.com/office/powerpoint/2010/main" val="3557681412"/>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82AD07-08EE-0ECF-35E9-CF7CAEFF5B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AED522-BED8-A20B-5E11-7279ECED29AB}"/>
              </a:ext>
            </a:extLst>
          </p:cNvPr>
          <p:cNvSpPr>
            <a:spLocks noGrp="1"/>
          </p:cNvSpPr>
          <p:nvPr>
            <p:ph type="sldNum" sz="quarter" idx="12"/>
          </p:nvPr>
        </p:nvSpPr>
        <p:spPr/>
        <p:txBody>
          <a:bodyPr/>
          <a:lstStyle/>
          <a:p>
            <a:fld id="{4A777409-9C5A-4B07-8E32-19F22F7D558C}" type="slidenum">
              <a:rPr lang="en-IN" smtClean="0"/>
              <a:t>539</a:t>
            </a:fld>
            <a:endParaRPr lang="en-IN" dirty="0"/>
          </a:p>
        </p:txBody>
      </p:sp>
      <p:sp>
        <p:nvSpPr>
          <p:cNvPr id="5" name="TextBox 4">
            <a:extLst>
              <a:ext uri="{FF2B5EF4-FFF2-40B4-BE49-F238E27FC236}">
                <a16:creationId xmlns:a16="http://schemas.microsoft.com/office/drawing/2014/main" id="{983FD54A-91F6-23C0-E793-164A3CE8ABB7}"/>
              </a:ext>
            </a:extLst>
          </p:cNvPr>
          <p:cNvSpPr txBox="1"/>
          <p:nvPr/>
        </p:nvSpPr>
        <p:spPr>
          <a:xfrm>
            <a:off x="952106" y="456491"/>
            <a:ext cx="11830640" cy="5909310"/>
          </a:xfrm>
          <a:prstGeom prst="rect">
            <a:avLst/>
          </a:prstGeom>
          <a:noFill/>
        </p:spPr>
        <p:txBody>
          <a:bodyPr wrap="square">
            <a:spAutoFit/>
          </a:bodyPr>
          <a:lstStyle/>
          <a:p>
            <a:r>
              <a:rPr lang="en-IN" dirty="0"/>
              <a:t>@Override</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 {</a:t>
            </a:r>
          </a:p>
          <a:p>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Service.CUSTOMER_CANNOT_DELETE</a:t>
            </a:r>
            <a:r>
              <a:rPr lang="en-IN" dirty="0"/>
              <a:t>"));</a:t>
            </a:r>
          </a:p>
          <a:p>
            <a:r>
              <a:rPr lang="en-IN" dirty="0"/>
              <a:t>		</a:t>
            </a:r>
            <a:r>
              <a:rPr lang="en-IN" dirty="0" err="1"/>
              <a:t>customer.setBankServices</a:t>
            </a:r>
            <a:r>
              <a:rPr lang="en-IN" dirty="0"/>
              <a:t>(null);</a:t>
            </a:r>
          </a:p>
          <a:p>
            <a:r>
              <a:rPr lang="en-IN" dirty="0"/>
              <a:t>		</a:t>
            </a:r>
            <a:r>
              <a:rPr lang="en-IN" dirty="0" err="1"/>
              <a:t>customerRepository.delete</a:t>
            </a:r>
            <a:r>
              <a:rPr lang="en-IN" dirty="0"/>
              <a:t>(customer);</a:t>
            </a:r>
          </a:p>
          <a:p>
            <a:r>
              <a:rPr lang="en-IN" dirty="0"/>
              <a:t>		</a:t>
            </a:r>
          </a:p>
          <a:p>
            <a:r>
              <a:rPr lang="en-IN" dirty="0"/>
              <a:t>	}</a:t>
            </a:r>
          </a:p>
          <a:p>
            <a:r>
              <a:rPr lang="en-IN" dirty="0"/>
              <a:t>	</a:t>
            </a:r>
          </a:p>
          <a:p>
            <a:r>
              <a:rPr lang="en-IN" dirty="0"/>
              <a:t>	</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Service.CUSTOMER_UNAVAILABLE</a:t>
            </a:r>
            <a:r>
              <a:rPr lang="en-IN" dirty="0"/>
              <a:t>"));</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3457686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80A9B4-E8F1-103C-ADE0-5627CF814D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DAA87D-E4E0-950E-868D-1C0F90F3480C}"/>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03BAC500-FFCC-6615-F219-C3C5C651985A}"/>
              </a:ext>
            </a:extLst>
          </p:cNvPr>
          <p:cNvSpPr txBox="1"/>
          <p:nvPr/>
        </p:nvSpPr>
        <p:spPr>
          <a:xfrm>
            <a:off x="329939" y="812165"/>
            <a:ext cx="11783505" cy="5909310"/>
          </a:xfrm>
          <a:prstGeom prst="rect">
            <a:avLst/>
          </a:prstGeom>
          <a:noFill/>
        </p:spPr>
        <p:txBody>
          <a:bodyPr wrap="square">
            <a:spAutoFit/>
          </a:bodyPr>
          <a:lstStyle/>
          <a:p>
            <a:r>
              <a:rPr lang="en-IN" sz="1400" dirty="0"/>
              <a:t>public void </a:t>
            </a:r>
            <a:r>
              <a:rPr lang="en-IN" sz="1400" dirty="0" err="1"/>
              <a:t>getCustomer</a:t>
            </a:r>
            <a:r>
              <a:rPr lang="en-IN" sz="1400" dirty="0"/>
              <a:t>() throws </a:t>
            </a:r>
            <a:r>
              <a:rPr lang="en-IN" sz="1400" dirty="0" err="1"/>
              <a:t>hndBankException</a:t>
            </a:r>
            <a:r>
              <a:rPr lang="en-IN" sz="1400" dirty="0"/>
              <a:t> {</a:t>
            </a:r>
          </a:p>
          <a:p>
            <a:r>
              <a:rPr lang="en-IN" sz="1400" dirty="0"/>
              <a:t>		try {</a:t>
            </a:r>
          </a:p>
          <a:p>
            <a:r>
              <a:rPr lang="en-IN" sz="1400" dirty="0"/>
              <a:t>			</a:t>
            </a:r>
            <a:r>
              <a:rPr lang="en-IN" sz="1400" dirty="0" err="1"/>
              <a:t>CustomerDTO</a:t>
            </a:r>
            <a:r>
              <a:rPr lang="en-IN" sz="1400" dirty="0"/>
              <a:t> </a:t>
            </a:r>
            <a:r>
              <a:rPr lang="en-IN" sz="1400" dirty="0" err="1"/>
              <a:t>customerDTO</a:t>
            </a:r>
            <a:r>
              <a:rPr lang="en-IN" sz="1400" dirty="0"/>
              <a:t> = </a:t>
            </a:r>
            <a:r>
              <a:rPr lang="en-IN" sz="1400" dirty="0" err="1"/>
              <a:t>customerService.getCustomer</a:t>
            </a:r>
            <a:r>
              <a:rPr lang="en-IN" sz="1400" dirty="0"/>
              <a:t>(1);</a:t>
            </a:r>
          </a:p>
          <a:p>
            <a:r>
              <a:rPr lang="en-IN" sz="1400" dirty="0"/>
              <a:t>			LOGGER.info(</a:t>
            </a:r>
            <a:r>
              <a:rPr lang="en-IN" sz="1400" dirty="0" err="1"/>
              <a:t>customerDTO</a:t>
            </a:r>
            <a:r>
              <a:rPr lang="en-IN" sz="1400" dirty="0"/>
              <a:t>);</a:t>
            </a:r>
          </a:p>
          <a:p>
            <a:r>
              <a:rPr lang="en-IN" sz="1400" dirty="0"/>
              <a:t>		} catch (Exception e) {</a:t>
            </a:r>
          </a:p>
          <a:p>
            <a:r>
              <a:rPr lang="en-IN" sz="1400" dirty="0"/>
              <a:t>			if (</a:t>
            </a:r>
            <a:r>
              <a:rPr lang="en-IN" sz="1400" dirty="0" err="1"/>
              <a:t>e.getMessage</a:t>
            </a:r>
            <a:r>
              <a:rPr lang="en-IN" sz="1400" dirty="0"/>
              <a:t>() != null)</a:t>
            </a:r>
          </a:p>
          <a:p>
            <a:r>
              <a:rPr lang="en-IN" sz="1400" dirty="0"/>
              <a:t>				LOGGER.info(</a:t>
            </a:r>
            <a:r>
              <a:rPr lang="en-IN" sz="1400" dirty="0" err="1"/>
              <a:t>environment.getProperty</a:t>
            </a:r>
            <a:r>
              <a:rPr lang="en-IN" sz="1400" dirty="0"/>
              <a:t>(</a:t>
            </a:r>
            <a:r>
              <a:rPr lang="en-IN" sz="1400" dirty="0" err="1"/>
              <a:t>e.getMessage</a:t>
            </a:r>
            <a:r>
              <a:rPr lang="en-IN" sz="1400" dirty="0"/>
              <a:t>(),</a:t>
            </a:r>
          </a:p>
          <a:p>
            <a:r>
              <a:rPr lang="en-IN" sz="1400" dirty="0"/>
              <a:t>						"Something went wrong. Please check log file for more details."));</a:t>
            </a:r>
          </a:p>
          <a:p>
            <a:r>
              <a:rPr lang="en-IN" sz="1400" dirty="0"/>
              <a:t>		}</a:t>
            </a:r>
          </a:p>
          <a:p>
            <a:r>
              <a:rPr lang="en-IN" sz="1400" dirty="0"/>
              <a:t>    }</a:t>
            </a:r>
          </a:p>
          <a:p>
            <a:r>
              <a:rPr lang="en-IN" sz="1400" dirty="0"/>
              <a:t>    public void </a:t>
            </a:r>
            <a:r>
              <a:rPr lang="en-IN" sz="1400" dirty="0" err="1"/>
              <a:t>addCustomer</a:t>
            </a:r>
            <a:r>
              <a:rPr lang="en-IN" sz="1400" dirty="0"/>
              <a:t>() {</a:t>
            </a:r>
          </a:p>
          <a:p>
            <a:r>
              <a:rPr lang="en-IN" sz="1400" dirty="0"/>
              <a:t>		</a:t>
            </a:r>
            <a:r>
              <a:rPr lang="en-IN" sz="1400" dirty="0" err="1"/>
              <a:t>CustomerDTO</a:t>
            </a:r>
            <a:r>
              <a:rPr lang="en-IN" sz="1400" dirty="0"/>
              <a:t> </a:t>
            </a:r>
            <a:r>
              <a:rPr lang="en-IN" sz="1400" dirty="0" err="1"/>
              <a:t>customerDTO</a:t>
            </a:r>
            <a:r>
              <a:rPr lang="en-IN" sz="1400" dirty="0"/>
              <a:t> = new </a:t>
            </a:r>
            <a:r>
              <a:rPr lang="en-IN" sz="1400" dirty="0" err="1"/>
              <a:t>CustomerDTO</a:t>
            </a:r>
            <a:r>
              <a:rPr lang="en-IN" sz="1400" dirty="0"/>
              <a:t>();</a:t>
            </a:r>
          </a:p>
          <a:p>
            <a:r>
              <a:rPr lang="en-IN" sz="1400" dirty="0"/>
              <a:t>		</a:t>
            </a:r>
            <a:r>
              <a:rPr lang="en-IN" sz="1400" dirty="0" err="1"/>
              <a:t>customerDTO.setCustomerId</a:t>
            </a:r>
            <a:r>
              <a:rPr lang="en-IN" sz="1400" dirty="0"/>
              <a:t>(2);</a:t>
            </a:r>
          </a:p>
          <a:p>
            <a:r>
              <a:rPr lang="en-IN" sz="1400" dirty="0"/>
              <a:t>		</a:t>
            </a:r>
            <a:r>
              <a:rPr lang="en-IN" sz="1400" dirty="0" err="1"/>
              <a:t>customerDTO.setEmailId</a:t>
            </a:r>
            <a:r>
              <a:rPr lang="en-IN" sz="1400" dirty="0"/>
              <a:t>("harry@hnd.com");</a:t>
            </a:r>
          </a:p>
          <a:p>
            <a:r>
              <a:rPr lang="en-IN" sz="1400" dirty="0"/>
              <a:t>		</a:t>
            </a:r>
            <a:r>
              <a:rPr lang="en-IN" sz="1400" dirty="0" err="1"/>
              <a:t>customerDTO.setName</a:t>
            </a:r>
            <a:r>
              <a:rPr lang="en-IN" sz="1400" dirty="0"/>
              <a:t>("Harry");</a:t>
            </a:r>
          </a:p>
          <a:p>
            <a:r>
              <a:rPr lang="en-IN" sz="1400" dirty="0"/>
              <a:t>		</a:t>
            </a:r>
            <a:r>
              <a:rPr lang="en-IN" sz="1400" dirty="0" err="1"/>
              <a:t>customerDTO.setDateOfBirth</a:t>
            </a:r>
            <a:r>
              <a:rPr lang="en-IN" sz="1400" dirty="0"/>
              <a:t>(</a:t>
            </a:r>
            <a:r>
              <a:rPr lang="en-IN" sz="1400" dirty="0" err="1"/>
              <a:t>LocalDate.of</a:t>
            </a:r>
            <a:r>
              <a:rPr lang="en-IN" sz="1400" dirty="0"/>
              <a:t>(1980, 4, 22));</a:t>
            </a:r>
          </a:p>
          <a:p>
            <a:r>
              <a:rPr lang="en-IN" sz="1400" dirty="0"/>
              <a:t>		</a:t>
            </a:r>
            <a:r>
              <a:rPr lang="en-IN" sz="1400" dirty="0" err="1"/>
              <a:t>customerDTO.setCustomerType</a:t>
            </a:r>
            <a:r>
              <a:rPr lang="en-IN" sz="1400" dirty="0"/>
              <a:t>(</a:t>
            </a:r>
            <a:r>
              <a:rPr lang="en-IN" sz="1400" dirty="0" err="1"/>
              <a:t>CustomerType.GOLD</a:t>
            </a:r>
            <a:r>
              <a:rPr lang="en-IN" sz="1400" dirty="0"/>
              <a:t>);</a:t>
            </a:r>
          </a:p>
          <a:p>
            <a:r>
              <a:rPr lang="en-IN" sz="1400" dirty="0"/>
              <a:t>		try {</a:t>
            </a:r>
          </a:p>
          <a:p>
            <a:r>
              <a:rPr lang="en-IN" sz="1400" dirty="0"/>
              <a:t>			</a:t>
            </a:r>
            <a:r>
              <a:rPr lang="en-IN" sz="1400" dirty="0" err="1"/>
              <a:t>customerService.addCustomer</a:t>
            </a:r>
            <a:r>
              <a:rPr lang="en-IN" sz="1400" dirty="0"/>
              <a:t>(</a:t>
            </a:r>
            <a:r>
              <a:rPr lang="en-IN" sz="1400" dirty="0" err="1"/>
              <a:t>customerDTO</a:t>
            </a:r>
            <a:r>
              <a:rPr lang="en-IN" sz="1400" dirty="0"/>
              <a:t>);</a:t>
            </a:r>
          </a:p>
          <a:p>
            <a:r>
              <a:rPr lang="en-IN" sz="1400" dirty="0"/>
              <a:t>			LOGGER.info(</a:t>
            </a:r>
            <a:r>
              <a:rPr lang="en-IN" sz="1400" dirty="0" err="1"/>
              <a:t>environment.getProperty</a:t>
            </a:r>
            <a:r>
              <a:rPr lang="en-IN" sz="1400" dirty="0"/>
              <a:t>("</a:t>
            </a:r>
            <a:r>
              <a:rPr lang="en-IN" sz="1400" dirty="0" err="1"/>
              <a:t>UserInterface.INSERT_SUCCESS</a:t>
            </a:r>
            <a:r>
              <a:rPr lang="en-IN" sz="1400" dirty="0"/>
              <a:t>"));</a:t>
            </a:r>
          </a:p>
          <a:p>
            <a:r>
              <a:rPr lang="en-IN" sz="1400" dirty="0"/>
              <a:t>		} catch (Exception e) {</a:t>
            </a:r>
          </a:p>
          <a:p>
            <a:r>
              <a:rPr lang="en-IN" sz="1400" dirty="0"/>
              <a:t>			if (</a:t>
            </a:r>
            <a:r>
              <a:rPr lang="en-IN" sz="1400" dirty="0" err="1"/>
              <a:t>e.getMessage</a:t>
            </a:r>
            <a:r>
              <a:rPr lang="en-IN" sz="1400" dirty="0"/>
              <a:t>() != null)</a:t>
            </a:r>
          </a:p>
          <a:p>
            <a:r>
              <a:rPr lang="en-IN" sz="1400" dirty="0"/>
              <a:t>				LOGGER.info(</a:t>
            </a:r>
            <a:r>
              <a:rPr lang="en-IN" sz="1400" dirty="0" err="1"/>
              <a:t>environment.getProperty</a:t>
            </a:r>
            <a:r>
              <a:rPr lang="en-IN" sz="1400" dirty="0"/>
              <a:t>(</a:t>
            </a:r>
            <a:r>
              <a:rPr lang="en-IN" sz="1400" dirty="0" err="1"/>
              <a:t>e.getMessage</a:t>
            </a:r>
            <a:r>
              <a:rPr lang="en-IN" sz="1400" dirty="0"/>
              <a:t>(),</a:t>
            </a:r>
          </a:p>
          <a:p>
            <a:r>
              <a:rPr lang="en-IN" sz="1400" dirty="0"/>
              <a:t>						"Something went wrong. Please check log file for more details."));</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1341274432"/>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413E9B-2986-62F7-B1E1-6FA6C019E6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36BF67-0C02-2511-8F04-4CC77286FF2A}"/>
              </a:ext>
            </a:extLst>
          </p:cNvPr>
          <p:cNvSpPr>
            <a:spLocks noGrp="1"/>
          </p:cNvSpPr>
          <p:nvPr>
            <p:ph type="sldNum" sz="quarter" idx="12"/>
          </p:nvPr>
        </p:nvSpPr>
        <p:spPr/>
        <p:txBody>
          <a:bodyPr/>
          <a:lstStyle/>
          <a:p>
            <a:fld id="{4A777409-9C5A-4B07-8E32-19F22F7D558C}" type="slidenum">
              <a:rPr lang="en-IN" smtClean="0"/>
              <a:t>540</a:t>
            </a:fld>
            <a:endParaRPr lang="en-IN" dirty="0"/>
          </a:p>
        </p:txBody>
      </p:sp>
      <p:sp>
        <p:nvSpPr>
          <p:cNvPr id="5" name="TextBox 4">
            <a:extLst>
              <a:ext uri="{FF2B5EF4-FFF2-40B4-BE49-F238E27FC236}">
                <a16:creationId xmlns:a16="http://schemas.microsoft.com/office/drawing/2014/main" id="{25CA23A4-A794-0E75-0ACA-14F6EF519ECA}"/>
              </a:ext>
            </a:extLst>
          </p:cNvPr>
          <p:cNvSpPr txBox="1"/>
          <p:nvPr/>
        </p:nvSpPr>
        <p:spPr>
          <a:xfrm>
            <a:off x="364503" y="906601"/>
            <a:ext cx="11462994" cy="5632311"/>
          </a:xfrm>
          <a:prstGeom prst="rect">
            <a:avLst/>
          </a:prstGeom>
          <a:noFill/>
        </p:spPr>
        <p:txBody>
          <a:bodyPr wrap="square">
            <a:spAutoFit/>
          </a:bodyPr>
          <a:lstStyle/>
          <a:p>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Set&lt;Services&gt; </a:t>
            </a:r>
            <a:r>
              <a:rPr lang="en-IN" dirty="0" err="1"/>
              <a:t>bankServicesSet</a:t>
            </a:r>
            <a:r>
              <a:rPr lang="en-IN" dirty="0"/>
              <a:t> = </a:t>
            </a:r>
            <a:r>
              <a:rPr lang="en-IN" dirty="0" err="1"/>
              <a:t>customer.getBankServices</a:t>
            </a:r>
            <a:r>
              <a:rPr lang="en-IN" dirty="0"/>
              <a:t>();</a:t>
            </a:r>
          </a:p>
          <a:p>
            <a:r>
              <a:rPr lang="en-IN" dirty="0"/>
              <a:t>		Set&lt;</a:t>
            </a:r>
            <a:r>
              <a:rPr lang="en-IN" dirty="0" err="1"/>
              <a:t>ServicesDTO</a:t>
            </a:r>
            <a:r>
              <a:rPr lang="en-IN" dirty="0"/>
              <a:t>&gt; </a:t>
            </a:r>
            <a:r>
              <a:rPr lang="en-IN" dirty="0" err="1"/>
              <a:t>bankServicesDTO</a:t>
            </a:r>
            <a:r>
              <a:rPr lang="en-IN" dirty="0"/>
              <a:t> = new </a:t>
            </a:r>
            <a:r>
              <a:rPr lang="en-IN" dirty="0" err="1"/>
              <a:t>LinkedHashSet</a:t>
            </a:r>
            <a:r>
              <a:rPr lang="en-IN" dirty="0"/>
              <a:t>&lt;&gt;();</a:t>
            </a:r>
          </a:p>
          <a:p>
            <a:r>
              <a:rPr lang="en-IN" dirty="0"/>
              <a:t>		if (</a:t>
            </a:r>
            <a:r>
              <a:rPr lang="en-IN" dirty="0" err="1"/>
              <a:t>bankServicesSet</a:t>
            </a:r>
            <a:r>
              <a:rPr lang="en-IN" dirty="0"/>
              <a:t> != null &amp;&amp; !</a:t>
            </a:r>
            <a:r>
              <a:rPr lang="en-IN" dirty="0" err="1"/>
              <a:t>bankServicesSet.isEmpty</a:t>
            </a:r>
            <a:r>
              <a:rPr lang="en-IN" dirty="0"/>
              <a:t>()) {</a:t>
            </a:r>
          </a:p>
          <a:p>
            <a:r>
              <a:rPr lang="en-IN" dirty="0"/>
              <a:t>			for (Services </a:t>
            </a:r>
            <a:r>
              <a:rPr lang="en-IN" dirty="0" err="1"/>
              <a:t>bankServices</a:t>
            </a:r>
            <a:r>
              <a:rPr lang="en-IN" dirty="0"/>
              <a:t> : </a:t>
            </a:r>
            <a:r>
              <a:rPr lang="en-IN" dirty="0" err="1"/>
              <a:t>bankServicesSet</a:t>
            </a:r>
            <a:r>
              <a:rPr lang="en-IN" dirty="0"/>
              <a:t>) {</a:t>
            </a:r>
          </a:p>
          <a:p>
            <a:r>
              <a:rPr lang="en-IN" dirty="0"/>
              <a:t>				</a:t>
            </a:r>
            <a:r>
              <a:rPr lang="en-IN" dirty="0" err="1"/>
              <a:t>ServicesDTO</a:t>
            </a:r>
            <a:r>
              <a:rPr lang="en-IN" dirty="0"/>
              <a:t> </a:t>
            </a:r>
            <a:r>
              <a:rPr lang="en-IN" dirty="0" err="1"/>
              <a:t>servicesDTO</a:t>
            </a:r>
            <a:r>
              <a:rPr lang="en-IN" dirty="0"/>
              <a:t> = new </a:t>
            </a:r>
            <a:r>
              <a:rPr lang="en-IN" dirty="0" err="1"/>
              <a:t>ServicesDTO</a:t>
            </a:r>
            <a:r>
              <a:rPr lang="en-IN" dirty="0"/>
              <a:t>();</a:t>
            </a:r>
          </a:p>
          <a:p>
            <a:r>
              <a:rPr lang="en-IN" dirty="0"/>
              <a:t>				</a:t>
            </a:r>
            <a:r>
              <a:rPr lang="en-IN" dirty="0" err="1"/>
              <a:t>servicesDTO.setServiceId</a:t>
            </a:r>
            <a:r>
              <a:rPr lang="en-IN" dirty="0"/>
              <a:t>(</a:t>
            </a:r>
            <a:r>
              <a:rPr lang="en-IN" dirty="0" err="1"/>
              <a:t>bankServices.getServiceId</a:t>
            </a:r>
            <a:r>
              <a:rPr lang="en-IN" dirty="0"/>
              <a:t>());</a:t>
            </a:r>
          </a:p>
          <a:p>
            <a:r>
              <a:rPr lang="en-IN" dirty="0"/>
              <a:t>				</a:t>
            </a:r>
            <a:r>
              <a:rPr lang="en-IN" dirty="0" err="1"/>
              <a:t>servicesDTO.setServiceName</a:t>
            </a:r>
            <a:r>
              <a:rPr lang="en-IN" dirty="0"/>
              <a:t>(</a:t>
            </a:r>
            <a:r>
              <a:rPr lang="en-IN" dirty="0" err="1"/>
              <a:t>bankServices.getServiceName</a:t>
            </a:r>
            <a:r>
              <a:rPr lang="en-IN" dirty="0"/>
              <a:t>());</a:t>
            </a:r>
          </a:p>
          <a:p>
            <a:r>
              <a:rPr lang="en-IN" dirty="0"/>
              <a:t>				</a:t>
            </a:r>
            <a:r>
              <a:rPr lang="en-IN" dirty="0" err="1"/>
              <a:t>servicesDTO.setServiceCost</a:t>
            </a:r>
            <a:r>
              <a:rPr lang="en-IN" dirty="0"/>
              <a:t>(</a:t>
            </a:r>
            <a:r>
              <a:rPr lang="en-IN" dirty="0" err="1"/>
              <a:t>bankServices.getServiceCost</a:t>
            </a:r>
            <a:r>
              <a:rPr lang="en-IN" dirty="0"/>
              <a:t>());</a:t>
            </a:r>
          </a:p>
          <a:p>
            <a:r>
              <a:rPr lang="en-IN" dirty="0"/>
              <a:t>				</a:t>
            </a:r>
            <a:r>
              <a:rPr lang="en-IN" dirty="0" err="1"/>
              <a:t>bankServicesDTO.add</a:t>
            </a:r>
            <a:r>
              <a:rPr lang="en-IN" dirty="0"/>
              <a:t>(</a:t>
            </a:r>
            <a:r>
              <a:rPr lang="en-IN" dirty="0" err="1"/>
              <a:t>servicesDTO</a:t>
            </a:r>
            <a:r>
              <a:rPr lang="en-IN" dirty="0"/>
              <a:t>);</a:t>
            </a:r>
          </a:p>
          <a:p>
            <a:r>
              <a:rPr lang="en-IN" dirty="0"/>
              <a:t>			}</a:t>
            </a:r>
          </a:p>
          <a:p>
            <a:r>
              <a:rPr lang="en-IN" dirty="0"/>
              <a:t>			</a:t>
            </a:r>
            <a:r>
              <a:rPr lang="en-IN" dirty="0" err="1"/>
              <a:t>customerDTO.setBankServices</a:t>
            </a:r>
            <a:r>
              <a:rPr lang="en-IN" dirty="0"/>
              <a:t>(</a:t>
            </a:r>
            <a:r>
              <a:rPr lang="en-IN" dirty="0" err="1"/>
              <a:t>bankServicesDTO</a:t>
            </a:r>
            <a:r>
              <a:rPr lang="en-IN" dirty="0"/>
              <a:t>);</a:t>
            </a:r>
          </a:p>
          <a:p>
            <a:r>
              <a:rPr lang="en-IN" dirty="0"/>
              <a:t>		}</a:t>
            </a:r>
          </a:p>
          <a:p>
            <a:r>
              <a:rPr lang="en-IN" dirty="0"/>
              <a:t>		return </a:t>
            </a:r>
            <a:r>
              <a:rPr lang="en-IN" dirty="0" err="1"/>
              <a:t>customerDTO</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1871920330"/>
      </p:ext>
    </p:extLst>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23E4FA-AF00-DB32-0364-92BB15F98DF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120DEC2-B2E4-4A83-9A3D-4F2F05E3A830}"/>
              </a:ext>
            </a:extLst>
          </p:cNvPr>
          <p:cNvSpPr>
            <a:spLocks noGrp="1"/>
          </p:cNvSpPr>
          <p:nvPr>
            <p:ph type="sldNum" sz="quarter" idx="12"/>
          </p:nvPr>
        </p:nvSpPr>
        <p:spPr/>
        <p:txBody>
          <a:bodyPr/>
          <a:lstStyle/>
          <a:p>
            <a:fld id="{4A777409-9C5A-4B07-8E32-19F22F7D558C}" type="slidenum">
              <a:rPr lang="en-IN" smtClean="0"/>
              <a:t>541</a:t>
            </a:fld>
            <a:endParaRPr lang="en-IN" dirty="0"/>
          </a:p>
        </p:txBody>
      </p:sp>
      <p:sp>
        <p:nvSpPr>
          <p:cNvPr id="5" name="TextBox 4">
            <a:extLst>
              <a:ext uri="{FF2B5EF4-FFF2-40B4-BE49-F238E27FC236}">
                <a16:creationId xmlns:a16="http://schemas.microsoft.com/office/drawing/2014/main" id="{2B047487-28AD-8DE5-183E-73A8152B995F}"/>
              </a:ext>
            </a:extLst>
          </p:cNvPr>
          <p:cNvSpPr txBox="1"/>
          <p:nvPr/>
        </p:nvSpPr>
        <p:spPr>
          <a:xfrm>
            <a:off x="1060515" y="597758"/>
            <a:ext cx="6099142" cy="400110"/>
          </a:xfrm>
          <a:prstGeom prst="rect">
            <a:avLst/>
          </a:prstGeom>
          <a:noFill/>
        </p:spPr>
        <p:txBody>
          <a:bodyPr wrap="square">
            <a:spAutoFit/>
          </a:bodyPr>
          <a:lstStyle/>
          <a:p>
            <a:r>
              <a:rPr lang="en-US" sz="2000" b="1" dirty="0">
                <a:solidFill>
                  <a:schemeClr val="tx1">
                    <a:lumMod val="65000"/>
                    <a:lumOff val="35000"/>
                  </a:schemeClr>
                </a:solidFill>
              </a:rPr>
              <a:t>Step 34:</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6D7BC32-A2F6-BDE2-3712-4014D9D808DB}"/>
              </a:ext>
            </a:extLst>
          </p:cNvPr>
          <p:cNvSpPr txBox="1"/>
          <p:nvPr/>
        </p:nvSpPr>
        <p:spPr>
          <a:xfrm>
            <a:off x="175967" y="900456"/>
            <a:ext cx="11840066" cy="5632311"/>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java.time.LocalDate</a:t>
            </a:r>
            <a:r>
              <a:rPr lang="en-IN" dirty="0"/>
              <a:t>;</a:t>
            </a:r>
          </a:p>
          <a:p>
            <a:r>
              <a:rPr lang="en-IN" dirty="0"/>
              <a:t>import </a:t>
            </a:r>
            <a:r>
              <a:rPr lang="en-IN" dirty="0" err="1"/>
              <a:t>java.util.ArrayList</a:t>
            </a:r>
            <a:r>
              <a:rPr lang="en-IN" dirty="0"/>
              <a:t>;</a:t>
            </a:r>
          </a:p>
          <a:p>
            <a:r>
              <a:rPr lang="en-IN" dirty="0"/>
              <a:t>import </a:t>
            </a:r>
            <a:r>
              <a:rPr lang="en-IN" dirty="0" err="1"/>
              <a:t>java.util.LinkedHashSet</a:t>
            </a:r>
            <a:r>
              <a:rPr lang="en-IN" dirty="0"/>
              <a:t>;</a:t>
            </a:r>
          </a:p>
          <a:p>
            <a:r>
              <a:rPr lang="en-IN" dirty="0"/>
              <a:t>import </a:t>
            </a:r>
            <a:r>
              <a:rPr lang="en-IN" dirty="0" err="1"/>
              <a:t>java.util.List</a:t>
            </a:r>
            <a:r>
              <a:rPr lang="en-IN" dirty="0"/>
              <a:t>;</a:t>
            </a:r>
          </a:p>
          <a:p>
            <a:r>
              <a:rPr lang="en-IN" dirty="0"/>
              <a:t>import </a:t>
            </a:r>
            <a:r>
              <a:rPr lang="en-IN" dirty="0" err="1"/>
              <a:t>java.util.Set</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com.hnd.dto.CustomerDTO</a:t>
            </a:r>
            <a:r>
              <a:rPr lang="en-IN" dirty="0"/>
              <a:t>;</a:t>
            </a:r>
          </a:p>
          <a:p>
            <a:r>
              <a:rPr lang="en-IN" dirty="0"/>
              <a:t>import </a:t>
            </a:r>
            <a:r>
              <a:rPr lang="en-IN" dirty="0" err="1"/>
              <a:t>com.hnd.dto.ServicesDTO</a:t>
            </a:r>
            <a:r>
              <a:rPr lang="en-IN" dirty="0"/>
              <a:t>;</a:t>
            </a:r>
          </a:p>
          <a:p>
            <a:r>
              <a:rPr lang="en-IN" dirty="0"/>
              <a:t>import </a:t>
            </a:r>
            <a:r>
              <a:rPr lang="en-IN" dirty="0" err="1"/>
              <a:t>com.hnd.service.BankService</a:t>
            </a:r>
            <a:r>
              <a:rPr lang="en-IN" dirty="0"/>
              <a:t>;</a:t>
            </a:r>
          </a:p>
          <a:p>
            <a:r>
              <a:rPr lang="en-IN" dirty="0"/>
              <a:t>@SpringBootApplication</a:t>
            </a:r>
          </a:p>
          <a:p>
            <a:r>
              <a:rPr lang="en-IN" dirty="0"/>
              <a:t>public class </a:t>
            </a:r>
            <a:r>
              <a:rPr lang="en-IN" dirty="0" err="1"/>
              <a:t>DemoManyToManyApplication</a:t>
            </a:r>
            <a:r>
              <a:rPr lang="en-IN" dirty="0"/>
              <a:t> implements </a:t>
            </a:r>
            <a:r>
              <a:rPr lang="en-IN" dirty="0" err="1"/>
              <a:t>CommandLineRunner</a:t>
            </a:r>
            <a:r>
              <a:rPr lang="en-IN" dirty="0"/>
              <a:t>{</a:t>
            </a:r>
          </a:p>
          <a:p>
            <a:r>
              <a:rPr lang="en-IN" dirty="0"/>
              <a:t>	</a:t>
            </a:r>
          </a:p>
          <a:p>
            <a:r>
              <a:rPr lang="en-IN" dirty="0"/>
              <a:t>	</a:t>
            </a:r>
          </a:p>
        </p:txBody>
      </p:sp>
    </p:spTree>
    <p:extLst>
      <p:ext uri="{BB962C8B-B14F-4D97-AF65-F5344CB8AC3E}">
        <p14:creationId xmlns:p14="http://schemas.microsoft.com/office/powerpoint/2010/main" val="1559260225"/>
      </p:ext>
    </p:extLst>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4E4FE93-856E-3214-E947-111374417A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E77D7A1-D741-D5DE-202A-0C9DF361BE3E}"/>
              </a:ext>
            </a:extLst>
          </p:cNvPr>
          <p:cNvSpPr>
            <a:spLocks noGrp="1"/>
          </p:cNvSpPr>
          <p:nvPr>
            <p:ph type="sldNum" sz="quarter" idx="12"/>
          </p:nvPr>
        </p:nvSpPr>
        <p:spPr/>
        <p:txBody>
          <a:bodyPr/>
          <a:lstStyle/>
          <a:p>
            <a:fld id="{4A777409-9C5A-4B07-8E32-19F22F7D558C}" type="slidenum">
              <a:rPr lang="en-IN" smtClean="0"/>
              <a:t>542</a:t>
            </a:fld>
            <a:endParaRPr lang="en-IN" dirty="0"/>
          </a:p>
        </p:txBody>
      </p:sp>
      <p:sp>
        <p:nvSpPr>
          <p:cNvPr id="5" name="TextBox 4">
            <a:extLst>
              <a:ext uri="{FF2B5EF4-FFF2-40B4-BE49-F238E27FC236}">
                <a16:creationId xmlns:a16="http://schemas.microsoft.com/office/drawing/2014/main" id="{574386D8-0EC6-013A-9C39-F58C911BE0D8}"/>
              </a:ext>
            </a:extLst>
          </p:cNvPr>
          <p:cNvSpPr txBox="1"/>
          <p:nvPr/>
        </p:nvSpPr>
        <p:spPr>
          <a:xfrm>
            <a:off x="838200" y="484904"/>
            <a:ext cx="12078878" cy="6186309"/>
          </a:xfrm>
          <a:prstGeom prst="rect">
            <a:avLst/>
          </a:prstGeom>
          <a:noFill/>
        </p:spPr>
        <p:txBody>
          <a:bodyPr wrap="square">
            <a:spAutoFit/>
          </a:bodyPr>
          <a:lstStyle/>
          <a:p>
            <a:r>
              <a:rPr lang="en-IN" dirty="0"/>
              <a:t>public static final Log LOGGER = </a:t>
            </a:r>
            <a:r>
              <a:rPr lang="en-IN" dirty="0" err="1"/>
              <a:t>LogFactory.getLog</a:t>
            </a:r>
            <a:r>
              <a:rPr lang="en-IN" dirty="0"/>
              <a:t>(</a:t>
            </a:r>
            <a:r>
              <a:rPr lang="en-IN" dirty="0" err="1"/>
              <a:t>DemoManyToManyApplication.class</a:t>
            </a:r>
            <a:r>
              <a:rPr lang="en-IN" dirty="0"/>
              <a:t>);</a:t>
            </a:r>
          </a:p>
          <a:p>
            <a:r>
              <a:rPr lang="en-IN" dirty="0"/>
              <a:t>	@Autowired</a:t>
            </a:r>
          </a:p>
          <a:p>
            <a:r>
              <a:rPr lang="en-IN" dirty="0"/>
              <a:t>	</a:t>
            </a:r>
            <a:r>
              <a:rPr lang="en-IN" dirty="0" err="1"/>
              <a:t>BankService</a:t>
            </a:r>
            <a:r>
              <a:rPr lang="en-IN" dirty="0"/>
              <a:t> </a:t>
            </a:r>
            <a:r>
              <a:rPr lang="en-IN" dirty="0" err="1"/>
              <a:t>bankService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DemoManyToManyApplication.class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addCustomerAndService</a:t>
            </a:r>
            <a:r>
              <a:rPr lang="en-IN" dirty="0"/>
              <a:t>();</a:t>
            </a:r>
          </a:p>
          <a:p>
            <a:r>
              <a:rPr lang="en-IN" dirty="0"/>
              <a:t>//		</a:t>
            </a:r>
            <a:r>
              <a:rPr lang="en-IN" dirty="0" err="1"/>
              <a:t>addExistingServiceToExistingCustomer</a:t>
            </a:r>
            <a:r>
              <a:rPr lang="en-IN" dirty="0"/>
              <a:t>();</a:t>
            </a:r>
          </a:p>
          <a:p>
            <a:r>
              <a:rPr lang="en-IN" dirty="0"/>
              <a:t>//		</a:t>
            </a:r>
            <a:r>
              <a:rPr lang="en-IN" dirty="0" err="1"/>
              <a:t>deallocateServiceForExistingCustomer</a:t>
            </a:r>
            <a:r>
              <a:rPr lang="en-IN" dirty="0"/>
              <a:t>();		</a:t>
            </a:r>
          </a:p>
          <a:p>
            <a:r>
              <a:rPr lang="en-IN" dirty="0"/>
              <a:t>//		</a:t>
            </a:r>
            <a:r>
              <a:rPr lang="en-IN" dirty="0" err="1"/>
              <a:t>deleteCustomer</a:t>
            </a:r>
            <a:r>
              <a:rPr lang="en-IN" dirty="0"/>
              <a:t>();</a:t>
            </a:r>
          </a:p>
          <a:p>
            <a:r>
              <a:rPr lang="en-IN" dirty="0"/>
              <a:t>		</a:t>
            </a:r>
            <a:r>
              <a:rPr lang="en-IN" dirty="0" err="1"/>
              <a:t>getCustomer</a:t>
            </a:r>
            <a:r>
              <a:rPr lang="en-IN" dirty="0"/>
              <a:t>();</a:t>
            </a:r>
          </a:p>
          <a:p>
            <a:r>
              <a:rPr lang="en-IN" dirty="0"/>
              <a:t>	}</a:t>
            </a:r>
          </a:p>
          <a:p>
            <a:r>
              <a:rPr lang="en-IN" dirty="0"/>
              <a:t>	public void </a:t>
            </a:r>
            <a:r>
              <a:rPr lang="en-IN" dirty="0" err="1"/>
              <a:t>addCustomerAndService</a:t>
            </a:r>
            <a:r>
              <a:rPr lang="en-IN" dirty="0"/>
              <a:t>() {</a:t>
            </a:r>
          </a:p>
          <a:p>
            <a:r>
              <a:rPr lang="en-IN" dirty="0"/>
              <a:t>		try{</a:t>
            </a:r>
          </a:p>
          <a:p>
            <a:r>
              <a:rPr lang="en-IN" dirty="0"/>
              <a:t>			</a:t>
            </a:r>
            <a:r>
              <a:rPr lang="en-IN" dirty="0" err="1"/>
              <a:t>CustomerDTO</a:t>
            </a:r>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customerDTO.setDateOfBirth</a:t>
            </a:r>
            <a:r>
              <a:rPr lang="en-IN" dirty="0"/>
              <a:t>(</a:t>
            </a:r>
            <a:r>
              <a:rPr lang="en-IN" dirty="0" err="1"/>
              <a:t>LocalDate.of</a:t>
            </a:r>
            <a:r>
              <a:rPr lang="en-IN" dirty="0"/>
              <a:t>(1995, 2, 1));</a:t>
            </a:r>
          </a:p>
          <a:p>
            <a:r>
              <a:rPr lang="en-IN" dirty="0"/>
              <a:t>			</a:t>
            </a:r>
            <a:r>
              <a:rPr lang="en-IN" dirty="0" err="1"/>
              <a:t>customerDTO.setEmailId</a:t>
            </a:r>
            <a:r>
              <a:rPr lang="en-IN" dirty="0"/>
              <a:t>("peter@hnd.com");</a:t>
            </a:r>
          </a:p>
          <a:p>
            <a:r>
              <a:rPr lang="en-IN" dirty="0"/>
              <a:t>			</a:t>
            </a:r>
          </a:p>
        </p:txBody>
      </p:sp>
    </p:spTree>
    <p:extLst>
      <p:ext uri="{BB962C8B-B14F-4D97-AF65-F5344CB8AC3E}">
        <p14:creationId xmlns:p14="http://schemas.microsoft.com/office/powerpoint/2010/main" val="4132483422"/>
      </p:ext>
    </p:extLst>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DC045D-8AC1-3245-BE68-548ACEF57A0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1D62AD7-FE81-3B53-E48D-87D3FDD4DD62}"/>
              </a:ext>
            </a:extLst>
          </p:cNvPr>
          <p:cNvSpPr>
            <a:spLocks noGrp="1"/>
          </p:cNvSpPr>
          <p:nvPr>
            <p:ph type="sldNum" sz="quarter" idx="12"/>
          </p:nvPr>
        </p:nvSpPr>
        <p:spPr/>
        <p:txBody>
          <a:bodyPr/>
          <a:lstStyle/>
          <a:p>
            <a:fld id="{4A777409-9C5A-4B07-8E32-19F22F7D558C}" type="slidenum">
              <a:rPr lang="en-IN" smtClean="0"/>
              <a:t>543</a:t>
            </a:fld>
            <a:endParaRPr lang="en-IN" dirty="0"/>
          </a:p>
        </p:txBody>
      </p:sp>
      <p:sp>
        <p:nvSpPr>
          <p:cNvPr id="5" name="TextBox 4">
            <a:extLst>
              <a:ext uri="{FF2B5EF4-FFF2-40B4-BE49-F238E27FC236}">
                <a16:creationId xmlns:a16="http://schemas.microsoft.com/office/drawing/2014/main" id="{CA487A5C-5BE7-5940-62E1-482143D85293}"/>
              </a:ext>
            </a:extLst>
          </p:cNvPr>
          <p:cNvSpPr txBox="1"/>
          <p:nvPr/>
        </p:nvSpPr>
        <p:spPr>
          <a:xfrm>
            <a:off x="697583" y="476143"/>
            <a:ext cx="12028602" cy="6186309"/>
          </a:xfrm>
          <a:prstGeom prst="rect">
            <a:avLst/>
          </a:prstGeom>
          <a:noFill/>
        </p:spPr>
        <p:txBody>
          <a:bodyPr wrap="square">
            <a:spAutoFit/>
          </a:bodyPr>
          <a:lstStyle/>
          <a:p>
            <a:r>
              <a:rPr lang="en-IN" dirty="0" err="1"/>
              <a:t>customerDTO.setName</a:t>
            </a:r>
            <a:r>
              <a:rPr lang="en-IN" dirty="0"/>
              <a:t>("Peter");</a:t>
            </a:r>
          </a:p>
          <a:p>
            <a:r>
              <a:rPr lang="en-IN" dirty="0"/>
              <a:t>			Set&lt;</a:t>
            </a:r>
            <a:r>
              <a:rPr lang="en-IN" dirty="0" err="1"/>
              <a:t>ServicesDTO</a:t>
            </a:r>
            <a:r>
              <a:rPr lang="en-IN" dirty="0"/>
              <a:t>&gt; </a:t>
            </a:r>
            <a:r>
              <a:rPr lang="en-IN" dirty="0" err="1"/>
              <a:t>servicesList</a:t>
            </a:r>
            <a:r>
              <a:rPr lang="en-IN" dirty="0"/>
              <a:t>=new </a:t>
            </a:r>
            <a:r>
              <a:rPr lang="en-IN" dirty="0" err="1"/>
              <a:t>LinkedHashSet</a:t>
            </a:r>
            <a:r>
              <a:rPr lang="en-IN" dirty="0"/>
              <a:t>&lt;</a:t>
            </a:r>
            <a:r>
              <a:rPr lang="en-IN" dirty="0" err="1"/>
              <a:t>ServicesDTO</a:t>
            </a:r>
            <a:r>
              <a:rPr lang="en-IN" dirty="0"/>
              <a:t>&gt;();</a:t>
            </a:r>
          </a:p>
          <a:p>
            <a:r>
              <a:rPr lang="en-IN" dirty="0"/>
              <a:t>			</a:t>
            </a:r>
            <a:r>
              <a:rPr lang="en-IN" dirty="0" err="1"/>
              <a:t>ServicesDTO</a:t>
            </a:r>
            <a:r>
              <a:rPr lang="en-IN" dirty="0"/>
              <a:t> servicesDTO1=new </a:t>
            </a:r>
            <a:r>
              <a:rPr lang="en-IN" dirty="0" err="1"/>
              <a:t>ServicesDTO</a:t>
            </a:r>
            <a:r>
              <a:rPr lang="en-IN" dirty="0"/>
              <a:t>();</a:t>
            </a:r>
          </a:p>
          <a:p>
            <a:r>
              <a:rPr lang="en-IN" dirty="0"/>
              <a:t>			servicesDTO1.setServiceId(3004);</a:t>
            </a:r>
          </a:p>
          <a:p>
            <a:r>
              <a:rPr lang="en-IN" dirty="0"/>
              <a:t>			servicesDTO1.setServiceName("Demat Services");</a:t>
            </a:r>
          </a:p>
          <a:p>
            <a:r>
              <a:rPr lang="en-IN" dirty="0"/>
              <a:t>			servicesDTO1.setServiceCost(200);</a:t>
            </a:r>
          </a:p>
          <a:p>
            <a:r>
              <a:rPr lang="en-IN" dirty="0"/>
              <a:t>			</a:t>
            </a:r>
            <a:r>
              <a:rPr lang="en-IN" dirty="0" err="1"/>
              <a:t>servicesList.add</a:t>
            </a:r>
            <a:r>
              <a:rPr lang="en-IN" dirty="0"/>
              <a:t>(servicesDTO1);</a:t>
            </a:r>
          </a:p>
          <a:p>
            <a:r>
              <a:rPr lang="en-IN" dirty="0"/>
              <a:t>			</a:t>
            </a:r>
            <a:r>
              <a:rPr lang="en-IN" dirty="0" err="1"/>
              <a:t>customerDTO.setBankServices</a:t>
            </a:r>
            <a:r>
              <a:rPr lang="en-IN" dirty="0"/>
              <a:t>(</a:t>
            </a:r>
            <a:r>
              <a:rPr lang="en-IN" dirty="0" err="1"/>
              <a:t>servicesList</a:t>
            </a:r>
            <a:r>
              <a:rPr lang="en-IN" dirty="0"/>
              <a:t>);</a:t>
            </a:r>
          </a:p>
          <a:p>
            <a:r>
              <a:rPr lang="en-IN" dirty="0"/>
              <a:t>			Integer </a:t>
            </a:r>
            <a:r>
              <a:rPr lang="en-IN" dirty="0" err="1"/>
              <a:t>customerId</a:t>
            </a:r>
            <a:r>
              <a:rPr lang="en-IN" dirty="0"/>
              <a:t>=</a:t>
            </a:r>
            <a:r>
              <a:rPr lang="en-IN" dirty="0" err="1"/>
              <a:t>bankService.addCustomerAndService</a:t>
            </a:r>
            <a:r>
              <a:rPr lang="en-IN" dirty="0"/>
              <a:t>(</a:t>
            </a:r>
            <a:r>
              <a:rPr lang="en-IN" dirty="0" err="1"/>
              <a:t>customerDTO</a:t>
            </a:r>
            <a:r>
              <a:rPr lang="en-IN" dirty="0"/>
              <a:t>);</a:t>
            </a:r>
          </a:p>
          <a:p>
            <a:r>
              <a:rPr lang="en-IN" dirty="0"/>
              <a:t>			LOGGER.info(</a:t>
            </a:r>
            <a:r>
              <a:rPr lang="en-IN" dirty="0" err="1"/>
              <a:t>environment.getProperty</a:t>
            </a:r>
            <a:r>
              <a:rPr lang="en-IN" dirty="0"/>
              <a:t>("</a:t>
            </a:r>
            <a:r>
              <a:rPr lang="en-IN" dirty="0" err="1"/>
              <a:t>UserInterface.NEW_CUSTOMER_SUCCESS</a:t>
            </a:r>
            <a:r>
              <a:rPr lang="en-IN" dirty="0"/>
              <a:t>")+</a:t>
            </a:r>
            <a:r>
              <a:rPr lang="en-IN" dirty="0" err="1"/>
              <a:t>customerId</a:t>
            </a:r>
            <a:r>
              <a:rPr lang="en-IN" dirty="0"/>
              <a:t>);</a:t>
            </a:r>
          </a:p>
          <a:p>
            <a:r>
              <a:rPr lang="en-IN" dirty="0"/>
              <a:t>		}catch(Exception e){</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addExistingServiceToExistingCustomer</a:t>
            </a:r>
            <a:r>
              <a:rPr lang="en-IN" dirty="0"/>
              <a:t>() {</a:t>
            </a:r>
          </a:p>
          <a:p>
            <a:r>
              <a:rPr lang="en-IN" dirty="0"/>
              <a:t>		try{</a:t>
            </a:r>
          </a:p>
          <a:p>
            <a:r>
              <a:rPr lang="en-IN" dirty="0"/>
              <a:t>			Integer </a:t>
            </a:r>
            <a:r>
              <a:rPr lang="en-IN" dirty="0" err="1"/>
              <a:t>customerId</a:t>
            </a:r>
            <a:r>
              <a:rPr lang="en-IN" dirty="0"/>
              <a:t>=1004;</a:t>
            </a:r>
          </a:p>
          <a:p>
            <a:r>
              <a:rPr lang="en-IN" dirty="0"/>
              <a:t>			List&lt;Integer&gt; </a:t>
            </a:r>
            <a:r>
              <a:rPr lang="en-IN" dirty="0" err="1"/>
              <a:t>serviceIds</a:t>
            </a:r>
            <a:r>
              <a:rPr lang="en-IN" dirty="0"/>
              <a:t>=new </a:t>
            </a:r>
            <a:r>
              <a:rPr lang="en-IN" dirty="0" err="1"/>
              <a:t>ArrayList</a:t>
            </a:r>
            <a:r>
              <a:rPr lang="en-IN" dirty="0"/>
              <a:t>&lt;&gt;();</a:t>
            </a:r>
          </a:p>
          <a:p>
            <a:r>
              <a:rPr lang="en-IN" dirty="0"/>
              <a:t>			</a:t>
            </a:r>
          </a:p>
        </p:txBody>
      </p:sp>
    </p:spTree>
    <p:extLst>
      <p:ext uri="{BB962C8B-B14F-4D97-AF65-F5344CB8AC3E}">
        <p14:creationId xmlns:p14="http://schemas.microsoft.com/office/powerpoint/2010/main" val="1685315944"/>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42D71B-9858-48D3-4617-770A9FBF07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AC2492-2653-22D0-9867-19D8924F9400}"/>
              </a:ext>
            </a:extLst>
          </p:cNvPr>
          <p:cNvSpPr>
            <a:spLocks noGrp="1"/>
          </p:cNvSpPr>
          <p:nvPr>
            <p:ph type="sldNum" sz="quarter" idx="12"/>
          </p:nvPr>
        </p:nvSpPr>
        <p:spPr/>
        <p:txBody>
          <a:bodyPr/>
          <a:lstStyle/>
          <a:p>
            <a:fld id="{4A777409-9C5A-4B07-8E32-19F22F7D558C}" type="slidenum">
              <a:rPr lang="en-IN" smtClean="0"/>
              <a:t>544</a:t>
            </a:fld>
            <a:endParaRPr lang="en-IN" dirty="0"/>
          </a:p>
        </p:txBody>
      </p:sp>
      <p:sp>
        <p:nvSpPr>
          <p:cNvPr id="5" name="TextBox 4">
            <a:extLst>
              <a:ext uri="{FF2B5EF4-FFF2-40B4-BE49-F238E27FC236}">
                <a16:creationId xmlns:a16="http://schemas.microsoft.com/office/drawing/2014/main" id="{8EC4666D-023C-2302-8A0F-2F3B981C3313}"/>
              </a:ext>
            </a:extLst>
          </p:cNvPr>
          <p:cNvSpPr txBox="1"/>
          <p:nvPr/>
        </p:nvSpPr>
        <p:spPr>
          <a:xfrm>
            <a:off x="339365" y="914063"/>
            <a:ext cx="11928049" cy="5355312"/>
          </a:xfrm>
          <a:prstGeom prst="rect">
            <a:avLst/>
          </a:prstGeom>
          <a:noFill/>
        </p:spPr>
        <p:txBody>
          <a:bodyPr wrap="square">
            <a:spAutoFit/>
          </a:bodyPr>
          <a:lstStyle/>
          <a:p>
            <a:r>
              <a:rPr lang="en-IN" dirty="0" err="1"/>
              <a:t>serviceIds.add</a:t>
            </a:r>
            <a:r>
              <a:rPr lang="en-IN" dirty="0"/>
              <a:t>(3001);</a:t>
            </a:r>
          </a:p>
          <a:p>
            <a:r>
              <a:rPr lang="en-IN" dirty="0"/>
              <a:t>			</a:t>
            </a:r>
            <a:r>
              <a:rPr lang="en-IN" dirty="0" err="1"/>
              <a:t>serviceIds.add</a:t>
            </a:r>
            <a:r>
              <a:rPr lang="en-IN" dirty="0"/>
              <a:t>(3003);</a:t>
            </a:r>
          </a:p>
          <a:p>
            <a:r>
              <a:rPr lang="en-IN" dirty="0"/>
              <a:t>			</a:t>
            </a:r>
            <a:r>
              <a:rPr lang="en-IN" dirty="0" err="1"/>
              <a:t>bankService.addExistingServiceToExistingCustomer</a:t>
            </a:r>
            <a:r>
              <a:rPr lang="en-IN" dirty="0"/>
              <a:t>(</a:t>
            </a:r>
            <a:r>
              <a:rPr lang="en-IN" dirty="0" err="1"/>
              <a:t>customerId</a:t>
            </a:r>
            <a:r>
              <a:rPr lang="en-IN" dirty="0"/>
              <a:t>, </a:t>
            </a:r>
            <a:r>
              <a:rPr lang="en-IN" dirty="0" err="1"/>
              <a:t>serviceIds</a:t>
            </a:r>
            <a:r>
              <a:rPr lang="en-IN" dirty="0"/>
              <a:t>);</a:t>
            </a:r>
          </a:p>
          <a:p>
            <a:r>
              <a:rPr lang="en-IN" dirty="0"/>
              <a:t>			LOGGER.info(</a:t>
            </a:r>
            <a:r>
              <a:rPr lang="en-IN" dirty="0" err="1"/>
              <a:t>environment.getProperty</a:t>
            </a:r>
            <a:r>
              <a:rPr lang="en-IN" dirty="0"/>
              <a:t>("</a:t>
            </a:r>
            <a:r>
              <a:rPr lang="en-IN" dirty="0" err="1"/>
              <a:t>UserInterface.CUSTOMER_SERVICE_ALLOCATION_SUCCESS</a:t>
            </a:r>
            <a:r>
              <a:rPr lang="en-IN" dirty="0"/>
              <a:t>"));</a:t>
            </a:r>
          </a:p>
          <a:p>
            <a:r>
              <a:rPr lang="en-IN" dirty="0"/>
              <a:t>			</a:t>
            </a:r>
          </a:p>
          <a:p>
            <a:r>
              <a:rPr lang="en-IN" dirty="0"/>
              <a:t>		}catch(Exception e){</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deallocateServiceForExistingCustomer</a:t>
            </a:r>
            <a:r>
              <a:rPr lang="en-IN" dirty="0"/>
              <a:t>() {</a:t>
            </a:r>
          </a:p>
          <a:p>
            <a:r>
              <a:rPr lang="en-IN" dirty="0"/>
              <a:t>		try{</a:t>
            </a:r>
          </a:p>
          <a:p>
            <a:r>
              <a:rPr lang="en-IN" dirty="0"/>
              <a:t>			Integer </a:t>
            </a:r>
            <a:r>
              <a:rPr lang="en-IN" dirty="0" err="1"/>
              <a:t>customerId</a:t>
            </a:r>
            <a:r>
              <a:rPr lang="en-IN" dirty="0"/>
              <a:t>=1002;</a:t>
            </a:r>
          </a:p>
          <a:p>
            <a:r>
              <a:rPr lang="en-IN" dirty="0"/>
              <a:t>			List&lt;Integer&gt; </a:t>
            </a:r>
            <a:r>
              <a:rPr lang="en-IN" dirty="0" err="1"/>
              <a:t>serviceIds</a:t>
            </a:r>
            <a:r>
              <a:rPr lang="en-IN" dirty="0"/>
              <a:t>=new </a:t>
            </a:r>
            <a:r>
              <a:rPr lang="en-IN" dirty="0" err="1"/>
              <a:t>ArrayList</a:t>
            </a:r>
            <a:r>
              <a:rPr lang="en-IN" dirty="0"/>
              <a:t>&lt;&gt;();</a:t>
            </a:r>
          </a:p>
          <a:p>
            <a:r>
              <a:rPr lang="en-IN" dirty="0"/>
              <a:t>			</a:t>
            </a:r>
            <a:r>
              <a:rPr lang="en-IN" dirty="0" err="1"/>
              <a:t>serviceIds.add</a:t>
            </a:r>
            <a:r>
              <a:rPr lang="en-IN" dirty="0"/>
              <a:t>(3003);</a:t>
            </a:r>
          </a:p>
          <a:p>
            <a:r>
              <a:rPr lang="en-IN" dirty="0"/>
              <a:t>			</a:t>
            </a:r>
            <a:r>
              <a:rPr lang="en-IN" dirty="0" err="1"/>
              <a:t>bankService.deallocateServiceForExistingCustomer</a:t>
            </a:r>
            <a:r>
              <a:rPr lang="en-IN" dirty="0"/>
              <a:t>(</a:t>
            </a:r>
            <a:r>
              <a:rPr lang="en-IN" dirty="0" err="1"/>
              <a:t>customerId</a:t>
            </a:r>
            <a:r>
              <a:rPr lang="en-IN" dirty="0"/>
              <a:t>, </a:t>
            </a:r>
            <a:r>
              <a:rPr lang="en-IN" dirty="0" err="1"/>
              <a:t>serviceIds</a:t>
            </a:r>
            <a:r>
              <a:rPr lang="en-IN" dirty="0"/>
              <a:t>);</a:t>
            </a:r>
          </a:p>
          <a:p>
            <a:r>
              <a:rPr lang="en-IN" dirty="0"/>
              <a:t>			</a:t>
            </a:r>
          </a:p>
        </p:txBody>
      </p:sp>
    </p:spTree>
    <p:extLst>
      <p:ext uri="{BB962C8B-B14F-4D97-AF65-F5344CB8AC3E}">
        <p14:creationId xmlns:p14="http://schemas.microsoft.com/office/powerpoint/2010/main" val="1302534429"/>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1080DF-84CB-4C58-0D40-00AA0452FF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0CE0245-0AF3-D22A-D826-4E70D2919ABE}"/>
              </a:ext>
            </a:extLst>
          </p:cNvPr>
          <p:cNvSpPr>
            <a:spLocks noGrp="1"/>
          </p:cNvSpPr>
          <p:nvPr>
            <p:ph type="sldNum" sz="quarter" idx="12"/>
          </p:nvPr>
        </p:nvSpPr>
        <p:spPr/>
        <p:txBody>
          <a:bodyPr/>
          <a:lstStyle/>
          <a:p>
            <a:fld id="{4A777409-9C5A-4B07-8E32-19F22F7D558C}" type="slidenum">
              <a:rPr lang="en-IN" smtClean="0"/>
              <a:t>545</a:t>
            </a:fld>
            <a:endParaRPr lang="en-IN" dirty="0"/>
          </a:p>
        </p:txBody>
      </p:sp>
      <p:sp>
        <p:nvSpPr>
          <p:cNvPr id="5" name="TextBox 4">
            <a:extLst>
              <a:ext uri="{FF2B5EF4-FFF2-40B4-BE49-F238E27FC236}">
                <a16:creationId xmlns:a16="http://schemas.microsoft.com/office/drawing/2014/main" id="{B8699655-BE78-983D-33FF-43D0CD5F2280}"/>
              </a:ext>
            </a:extLst>
          </p:cNvPr>
          <p:cNvSpPr txBox="1"/>
          <p:nvPr/>
        </p:nvSpPr>
        <p:spPr>
          <a:xfrm>
            <a:off x="108408" y="857448"/>
            <a:ext cx="11975184" cy="5355312"/>
          </a:xfrm>
          <a:prstGeom prst="rect">
            <a:avLst/>
          </a:prstGeom>
          <a:noFill/>
        </p:spPr>
        <p:txBody>
          <a:bodyPr wrap="square">
            <a:spAutoFit/>
          </a:bodyPr>
          <a:lstStyle/>
          <a:p>
            <a:r>
              <a:rPr lang="en-IN" dirty="0"/>
              <a:t>LOGGER.info(</a:t>
            </a:r>
            <a:r>
              <a:rPr lang="en-IN" dirty="0" err="1"/>
              <a:t>environment.getProperty</a:t>
            </a:r>
            <a:r>
              <a:rPr lang="en-IN" dirty="0"/>
              <a:t>("</a:t>
            </a:r>
            <a:r>
              <a:rPr lang="en-IN" dirty="0" err="1"/>
              <a:t>UserInterface.CUSTOMER_SERVICE_DEALLOCATION_SUCCESS</a:t>
            </a:r>
            <a:r>
              <a:rPr lang="en-IN" dirty="0"/>
              <a:t>"));</a:t>
            </a:r>
          </a:p>
          <a:p>
            <a:r>
              <a:rPr lang="en-IN" dirty="0"/>
              <a:t>		}catch(Exception e){</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deleteCustomer</a:t>
            </a:r>
            <a:r>
              <a:rPr lang="en-IN" dirty="0"/>
              <a:t>() {</a:t>
            </a:r>
          </a:p>
          <a:p>
            <a:r>
              <a:rPr lang="en-IN" dirty="0"/>
              <a:t>		try{</a:t>
            </a:r>
          </a:p>
          <a:p>
            <a:r>
              <a:rPr lang="en-IN" dirty="0"/>
              <a:t>			Integer </a:t>
            </a:r>
            <a:r>
              <a:rPr lang="en-IN" dirty="0" err="1"/>
              <a:t>customerId</a:t>
            </a:r>
            <a:r>
              <a:rPr lang="en-IN" dirty="0"/>
              <a:t>=1001;</a:t>
            </a:r>
          </a:p>
          <a:p>
            <a:r>
              <a:rPr lang="en-IN" dirty="0"/>
              <a:t>			</a:t>
            </a:r>
            <a:r>
              <a:rPr lang="en-IN" dirty="0" err="1"/>
              <a:t>bankService.deleteCustomer</a:t>
            </a:r>
            <a:r>
              <a:rPr lang="en-IN" dirty="0"/>
              <a:t>(</a:t>
            </a:r>
            <a:r>
              <a:rPr lang="en-IN" dirty="0" err="1"/>
              <a:t>customerId</a:t>
            </a:r>
            <a:r>
              <a:rPr lang="en-IN" dirty="0"/>
              <a:t>);</a:t>
            </a:r>
          </a:p>
          <a:p>
            <a:r>
              <a:rPr lang="en-IN" dirty="0"/>
              <a:t>			LOGGER.info(</a:t>
            </a:r>
            <a:r>
              <a:rPr lang="en-IN" dirty="0" err="1"/>
              <a:t>environment.getProperty</a:t>
            </a:r>
            <a:r>
              <a:rPr lang="en-IN" dirty="0"/>
              <a:t>("</a:t>
            </a:r>
            <a:r>
              <a:rPr lang="en-IN" dirty="0" err="1"/>
              <a:t>UserInterface.CUSTOMER_DELETE_SUCCESS</a:t>
            </a:r>
            <a:r>
              <a:rPr lang="en-IN" dirty="0"/>
              <a:t>"));</a:t>
            </a:r>
          </a:p>
          <a:p>
            <a:r>
              <a:rPr lang="en-IN" dirty="0"/>
              <a:t>		}catch(Exception e){</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p:txBody>
      </p:sp>
    </p:spTree>
    <p:extLst>
      <p:ext uri="{BB962C8B-B14F-4D97-AF65-F5344CB8AC3E}">
        <p14:creationId xmlns:p14="http://schemas.microsoft.com/office/powerpoint/2010/main" val="2488235519"/>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EAA9C9-AC88-1429-0D9C-4668B60A7E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074FAE-3D95-D67F-FC73-705B739EB608}"/>
              </a:ext>
            </a:extLst>
          </p:cNvPr>
          <p:cNvSpPr>
            <a:spLocks noGrp="1"/>
          </p:cNvSpPr>
          <p:nvPr>
            <p:ph type="sldNum" sz="quarter" idx="12"/>
          </p:nvPr>
        </p:nvSpPr>
        <p:spPr/>
        <p:txBody>
          <a:bodyPr/>
          <a:lstStyle/>
          <a:p>
            <a:fld id="{4A777409-9C5A-4B07-8E32-19F22F7D558C}" type="slidenum">
              <a:rPr lang="en-IN" smtClean="0"/>
              <a:t>546</a:t>
            </a:fld>
            <a:endParaRPr lang="en-IN" dirty="0"/>
          </a:p>
        </p:txBody>
      </p:sp>
      <p:sp>
        <p:nvSpPr>
          <p:cNvPr id="5" name="TextBox 4">
            <a:extLst>
              <a:ext uri="{FF2B5EF4-FFF2-40B4-BE49-F238E27FC236}">
                <a16:creationId xmlns:a16="http://schemas.microsoft.com/office/drawing/2014/main" id="{A3134A0A-4456-2F21-F169-5F81AB241291}"/>
              </a:ext>
            </a:extLst>
          </p:cNvPr>
          <p:cNvSpPr txBox="1"/>
          <p:nvPr/>
        </p:nvSpPr>
        <p:spPr>
          <a:xfrm>
            <a:off x="342507" y="1475942"/>
            <a:ext cx="11849493" cy="4524315"/>
          </a:xfrm>
          <a:prstGeom prst="rect">
            <a:avLst/>
          </a:prstGeom>
          <a:noFill/>
        </p:spPr>
        <p:txBody>
          <a:bodyPr wrap="square">
            <a:spAutoFit/>
          </a:bodyPr>
          <a:lstStyle/>
          <a:p>
            <a:r>
              <a:rPr lang="en-IN" dirty="0"/>
              <a:t>public void </a:t>
            </a:r>
            <a:r>
              <a:rPr lang="en-IN" dirty="0" err="1"/>
              <a:t>getCustomer</a:t>
            </a:r>
            <a:r>
              <a:rPr lang="en-IN" dirty="0"/>
              <a:t>() {</a:t>
            </a:r>
          </a:p>
          <a:p>
            <a:r>
              <a:rPr lang="en-IN" dirty="0"/>
              <a:t>		try{</a:t>
            </a:r>
          </a:p>
          <a:p>
            <a:r>
              <a:rPr lang="en-IN" dirty="0"/>
              <a:t>			Integer </a:t>
            </a:r>
            <a:r>
              <a:rPr lang="en-IN" dirty="0" err="1"/>
              <a:t>customerId</a:t>
            </a:r>
            <a:r>
              <a:rPr lang="en-IN" dirty="0"/>
              <a:t>=1004;</a:t>
            </a:r>
          </a:p>
          <a:p>
            <a:r>
              <a:rPr lang="en-IN" dirty="0"/>
              <a:t>			</a:t>
            </a:r>
            <a:r>
              <a:rPr lang="en-IN" dirty="0" err="1"/>
              <a:t>CustomerDTO</a:t>
            </a:r>
            <a:r>
              <a:rPr lang="en-IN" dirty="0"/>
              <a:t> </a:t>
            </a:r>
            <a:r>
              <a:rPr lang="en-IN" dirty="0" err="1"/>
              <a:t>customerDTO</a:t>
            </a:r>
            <a:r>
              <a:rPr lang="en-IN" dirty="0"/>
              <a:t>=</a:t>
            </a:r>
            <a:r>
              <a:rPr lang="en-IN" dirty="0" err="1"/>
              <a:t>bankService.getCustomer</a:t>
            </a:r>
            <a:r>
              <a:rPr lang="en-IN" dirty="0"/>
              <a:t>(</a:t>
            </a:r>
            <a:r>
              <a:rPr lang="en-IN" dirty="0" err="1"/>
              <a:t>customerId</a:t>
            </a:r>
            <a:r>
              <a:rPr lang="en-IN" dirty="0"/>
              <a:t>);</a:t>
            </a:r>
          </a:p>
          <a:p>
            <a:r>
              <a:rPr lang="en-IN" dirty="0"/>
              <a:t>			LOGGER.info(</a:t>
            </a:r>
            <a:r>
              <a:rPr lang="en-IN" dirty="0" err="1"/>
              <a:t>customerDTO</a:t>
            </a:r>
            <a:r>
              <a:rPr lang="en-IN" dirty="0"/>
              <a:t>);</a:t>
            </a:r>
          </a:p>
          <a:p>
            <a:r>
              <a:rPr lang="en-IN" dirty="0"/>
              <a:t>			Set&lt;</a:t>
            </a:r>
            <a:r>
              <a:rPr lang="en-IN" dirty="0" err="1"/>
              <a:t>ServicesDTO</a:t>
            </a:r>
            <a:r>
              <a:rPr lang="en-IN" dirty="0"/>
              <a:t>&gt; </a:t>
            </a:r>
            <a:r>
              <a:rPr lang="en-IN" dirty="0" err="1"/>
              <a:t>serviceList</a:t>
            </a:r>
            <a:r>
              <a:rPr lang="en-IN" dirty="0"/>
              <a:t>=</a:t>
            </a:r>
            <a:r>
              <a:rPr lang="en-IN" dirty="0" err="1"/>
              <a:t>customerDTO.getBankServices</a:t>
            </a:r>
            <a:r>
              <a:rPr lang="en-IN" dirty="0"/>
              <a:t>();</a:t>
            </a:r>
          </a:p>
          <a:p>
            <a:r>
              <a:rPr lang="en-IN" dirty="0"/>
              <a:t>			if(</a:t>
            </a:r>
            <a:r>
              <a:rPr lang="en-IN" dirty="0" err="1"/>
              <a:t>serviceList</a:t>
            </a:r>
            <a:r>
              <a:rPr lang="en-IN" dirty="0"/>
              <a:t>==null){</a:t>
            </a:r>
          </a:p>
          <a:p>
            <a:r>
              <a:rPr lang="en-IN" dirty="0"/>
              <a:t>				LOGGER.info(</a:t>
            </a:r>
            <a:r>
              <a:rPr lang="en-IN" dirty="0" err="1"/>
              <a:t>environment.getProperty</a:t>
            </a:r>
            <a:r>
              <a:rPr lang="en-IN" dirty="0"/>
              <a:t>("</a:t>
            </a:r>
            <a:r>
              <a:rPr lang="en-IN" dirty="0" err="1"/>
              <a:t>UserInterface.SERVICE_UNAVAILABLE</a:t>
            </a:r>
            <a:r>
              <a:rPr lang="en-IN" dirty="0"/>
              <a:t>"));</a:t>
            </a:r>
          </a:p>
          <a:p>
            <a:r>
              <a:rPr lang="en-IN" dirty="0"/>
              <a:t>			}</a:t>
            </a:r>
          </a:p>
          <a:p>
            <a:r>
              <a:rPr lang="en-IN" dirty="0"/>
              <a:t>		}catch(Exception e){</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Tree>
    <p:extLst>
      <p:ext uri="{BB962C8B-B14F-4D97-AF65-F5344CB8AC3E}">
        <p14:creationId xmlns:p14="http://schemas.microsoft.com/office/powerpoint/2010/main" val="1502397331"/>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2BC5F9-FABD-48D5-F895-5FB22FB306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DAEC5F-87CE-399A-5467-BAE89A8777B2}"/>
              </a:ext>
            </a:extLst>
          </p:cNvPr>
          <p:cNvSpPr>
            <a:spLocks noGrp="1"/>
          </p:cNvSpPr>
          <p:nvPr>
            <p:ph type="sldNum" sz="quarter" idx="12"/>
          </p:nvPr>
        </p:nvSpPr>
        <p:spPr/>
        <p:txBody>
          <a:bodyPr/>
          <a:lstStyle/>
          <a:p>
            <a:fld id="{4A777409-9C5A-4B07-8E32-19F22F7D558C}" type="slidenum">
              <a:rPr lang="en-IN" smtClean="0"/>
              <a:t>547</a:t>
            </a:fld>
            <a:endParaRPr lang="en-IN" dirty="0"/>
          </a:p>
        </p:txBody>
      </p:sp>
      <p:sp>
        <p:nvSpPr>
          <p:cNvPr id="5" name="TextBox 4">
            <a:extLst>
              <a:ext uri="{FF2B5EF4-FFF2-40B4-BE49-F238E27FC236}">
                <a16:creationId xmlns:a16="http://schemas.microsoft.com/office/drawing/2014/main" id="{D9AD4BBF-6990-3F50-7E66-6CF0BAC47E3A}"/>
              </a:ext>
            </a:extLst>
          </p:cNvPr>
          <p:cNvSpPr txBox="1"/>
          <p:nvPr/>
        </p:nvSpPr>
        <p:spPr>
          <a:xfrm>
            <a:off x="919113" y="716685"/>
            <a:ext cx="10044260" cy="707886"/>
          </a:xfrm>
          <a:prstGeom prst="rect">
            <a:avLst/>
          </a:prstGeom>
          <a:noFill/>
        </p:spPr>
        <p:txBody>
          <a:bodyPr wrap="square">
            <a:spAutoFit/>
          </a:bodyPr>
          <a:lstStyle/>
          <a:p>
            <a:r>
              <a:rPr lang="en-US" sz="2000" b="1" dirty="0">
                <a:solidFill>
                  <a:schemeClr val="tx1">
                    <a:lumMod val="65000"/>
                    <a:lumOff val="35000"/>
                  </a:schemeClr>
                </a:solidFill>
              </a:rPr>
              <a:t>Step 35: </a:t>
            </a:r>
            <a:r>
              <a:rPr lang="en-US" sz="2000" dirty="0">
                <a:solidFill>
                  <a:schemeClr val="tx1">
                    <a:lumMod val="65000"/>
                    <a:lumOff val="35000"/>
                  </a:schemeClr>
                </a:solidFill>
              </a:rPr>
              <a:t>Execute the application</a:t>
            </a:r>
          </a:p>
          <a:p>
            <a:r>
              <a:rPr lang="en-US" sz="2000" dirty="0">
                <a:solidFill>
                  <a:schemeClr val="tx1">
                    <a:lumMod val="65000"/>
                    <a:lumOff val="35000"/>
                  </a:schemeClr>
                </a:solidFill>
              </a:rPr>
              <a:t>After executing your application, you should get the following output:</a:t>
            </a:r>
          </a:p>
        </p:txBody>
      </p:sp>
      <p:pic>
        <p:nvPicPr>
          <p:cNvPr id="7" name="Picture 6">
            <a:extLst>
              <a:ext uri="{FF2B5EF4-FFF2-40B4-BE49-F238E27FC236}">
                <a16:creationId xmlns:a16="http://schemas.microsoft.com/office/drawing/2014/main" id="{C755488A-20A9-9F35-140A-2CF3DD063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494" y="1657103"/>
            <a:ext cx="8507012" cy="1771897"/>
          </a:xfrm>
          <a:prstGeom prst="rect">
            <a:avLst/>
          </a:prstGeom>
        </p:spPr>
      </p:pic>
    </p:spTree>
    <p:extLst>
      <p:ext uri="{BB962C8B-B14F-4D97-AF65-F5344CB8AC3E}">
        <p14:creationId xmlns:p14="http://schemas.microsoft.com/office/powerpoint/2010/main" val="1973247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876DA4-B61B-CEEB-D524-C8A596FB48E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BD6C1DA-D534-D23F-2E82-73C4997CD827}"/>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F8255F69-ABE5-AD0E-7B12-D58728400692}"/>
              </a:ext>
            </a:extLst>
          </p:cNvPr>
          <p:cNvSpPr txBox="1"/>
          <p:nvPr/>
        </p:nvSpPr>
        <p:spPr>
          <a:xfrm>
            <a:off x="989029" y="622417"/>
            <a:ext cx="10364771" cy="1015663"/>
          </a:xfrm>
          <a:prstGeom prst="rect">
            <a:avLst/>
          </a:prstGeom>
          <a:noFill/>
        </p:spPr>
        <p:txBody>
          <a:bodyPr wrap="square">
            <a:spAutoFit/>
          </a:bodyPr>
          <a:lstStyle/>
          <a:p>
            <a:r>
              <a:rPr lang="en-US" sz="2000" b="1" dirty="0">
                <a:solidFill>
                  <a:schemeClr val="tx1">
                    <a:lumMod val="65000"/>
                    <a:lumOff val="35000"/>
                  </a:schemeClr>
                </a:solidFill>
                <a:effectLst/>
              </a:rPr>
              <a:t>Step 8:</a:t>
            </a:r>
            <a:r>
              <a:rPr lang="en-US" sz="2000" dirty="0">
                <a:solidFill>
                  <a:schemeClr val="tx1">
                    <a:lumMod val="65000"/>
                    <a:lumOff val="35000"/>
                  </a:schemeClr>
                </a:solidFill>
                <a:effectLst/>
              </a:rPr>
              <a:t> Execute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rPr>
              <a:t>After executing your application, you should get the following output:</a:t>
            </a:r>
          </a:p>
        </p:txBody>
      </p:sp>
      <p:pic>
        <p:nvPicPr>
          <p:cNvPr id="13" name="Picture 12">
            <a:extLst>
              <a:ext uri="{FF2B5EF4-FFF2-40B4-BE49-F238E27FC236}">
                <a16:creationId xmlns:a16="http://schemas.microsoft.com/office/drawing/2014/main" id="{D8BC551C-0AA1-9D37-C8AB-45B895195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576" y="2029340"/>
            <a:ext cx="4353533" cy="1762371"/>
          </a:xfrm>
          <a:prstGeom prst="rect">
            <a:avLst/>
          </a:prstGeom>
        </p:spPr>
      </p:pic>
      <p:sp>
        <p:nvSpPr>
          <p:cNvPr id="15" name="TextBox 14">
            <a:extLst>
              <a:ext uri="{FF2B5EF4-FFF2-40B4-BE49-F238E27FC236}">
                <a16:creationId xmlns:a16="http://schemas.microsoft.com/office/drawing/2014/main" id="{D6310840-5F33-F220-F509-DC29CEAC6604}"/>
              </a:ext>
            </a:extLst>
          </p:cNvPr>
          <p:cNvSpPr txBox="1"/>
          <p:nvPr/>
        </p:nvSpPr>
        <p:spPr>
          <a:xfrm>
            <a:off x="225458" y="4107556"/>
            <a:ext cx="11741084" cy="707886"/>
          </a:xfrm>
          <a:prstGeom prst="rect">
            <a:avLst/>
          </a:prstGeom>
          <a:noFill/>
        </p:spPr>
        <p:txBody>
          <a:bodyPr wrap="square">
            <a:spAutoFit/>
          </a:bodyPr>
          <a:lstStyle/>
          <a:p>
            <a:r>
              <a:rPr lang="en-US" sz="2000" dirty="0">
                <a:solidFill>
                  <a:schemeClr val="tx1">
                    <a:lumMod val="65000"/>
                    <a:lumOff val="35000"/>
                  </a:schemeClr>
                </a:solidFill>
              </a:rPr>
              <a:t>As you can see, we did not get the desired output. To know the reason, open the log file and see the following exception that has been logged.</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3C13651C-3D6F-DE40-5122-FE5FC95E2A27}"/>
              </a:ext>
            </a:extLst>
          </p:cNvPr>
          <p:cNvSpPr txBox="1"/>
          <p:nvPr/>
        </p:nvSpPr>
        <p:spPr>
          <a:xfrm>
            <a:off x="354683" y="5124231"/>
            <a:ext cx="11633462" cy="923330"/>
          </a:xfrm>
          <a:prstGeom prst="rect">
            <a:avLst/>
          </a:prstGeom>
          <a:noFill/>
        </p:spPr>
        <p:txBody>
          <a:bodyPr wrap="square">
            <a:spAutoFit/>
          </a:bodyPr>
          <a:lstStyle/>
          <a:p>
            <a:r>
              <a:rPr lang="en-IN" dirty="0" err="1"/>
              <a:t>org.springframework.dao.InvalidDataAccessApiUsageException</a:t>
            </a:r>
            <a:r>
              <a:rPr lang="en-IN" dirty="0"/>
              <a:t>: No </a:t>
            </a:r>
            <a:r>
              <a:rPr lang="en-IN" dirty="0" err="1"/>
              <a:t>EntityManager</a:t>
            </a:r>
            <a:r>
              <a:rPr lang="en-IN" dirty="0"/>
              <a:t> with actual transaction available for current thread - cannot reliably process 'persist' call; nested exception is </a:t>
            </a:r>
            <a:r>
              <a:rPr lang="en-IN" dirty="0" err="1"/>
              <a:t>javax.persistence.TransactionRequiredException</a:t>
            </a:r>
            <a:r>
              <a:rPr lang="en-IN" dirty="0"/>
              <a:t>: No </a:t>
            </a:r>
            <a:r>
              <a:rPr lang="en-IN" dirty="0" err="1"/>
              <a:t>EntityManager</a:t>
            </a:r>
            <a:r>
              <a:rPr lang="en-IN" dirty="0"/>
              <a:t> with actual transaction available for current thread - cannot reliably process 'persist' call</a:t>
            </a:r>
          </a:p>
        </p:txBody>
      </p:sp>
    </p:spTree>
    <p:extLst>
      <p:ext uri="{BB962C8B-B14F-4D97-AF65-F5344CB8AC3E}">
        <p14:creationId xmlns:p14="http://schemas.microsoft.com/office/powerpoint/2010/main" val="2641126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A96DF2-92D1-F2F3-2182-7220CB8E41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C3A47A-D688-E0E8-6935-2CC1E917FE07}"/>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5" name="TextBox 4">
            <a:extLst>
              <a:ext uri="{FF2B5EF4-FFF2-40B4-BE49-F238E27FC236}">
                <a16:creationId xmlns:a16="http://schemas.microsoft.com/office/drawing/2014/main" id="{F0C20AF1-D81C-62B5-BE8B-39BE4156821D}"/>
              </a:ext>
            </a:extLst>
          </p:cNvPr>
          <p:cNvSpPr txBox="1"/>
          <p:nvPr/>
        </p:nvSpPr>
        <p:spPr>
          <a:xfrm>
            <a:off x="919112" y="571661"/>
            <a:ext cx="10434687" cy="1631216"/>
          </a:xfrm>
          <a:prstGeom prst="rect">
            <a:avLst/>
          </a:prstGeom>
          <a:noFill/>
        </p:spPr>
        <p:txBody>
          <a:bodyPr wrap="square">
            <a:spAutoFit/>
          </a:bodyPr>
          <a:lstStyle/>
          <a:p>
            <a:r>
              <a:rPr lang="en-US" sz="2000" dirty="0">
                <a:solidFill>
                  <a:schemeClr val="tx1">
                    <a:lumMod val="65000"/>
                    <a:lumOff val="35000"/>
                  </a:schemeClr>
                </a:solidFill>
                <a:effectLst/>
              </a:rPr>
              <a:t>This exception is thrown because every DML operation needs a database transaction and we have not created any.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9:</a:t>
            </a:r>
            <a:r>
              <a:rPr lang="en-US" sz="2000" dirty="0">
                <a:solidFill>
                  <a:schemeClr val="tx1">
                    <a:lumMod val="65000"/>
                    <a:lumOff val="35000"/>
                  </a:schemeClr>
                </a:solidFill>
                <a:effectLst/>
              </a:rPr>
              <a:t> To create a database transaction, annotate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class with @Transactional as shown below:</a:t>
            </a:r>
          </a:p>
        </p:txBody>
      </p:sp>
      <p:sp>
        <p:nvSpPr>
          <p:cNvPr id="7" name="TextBox 6">
            <a:extLst>
              <a:ext uri="{FF2B5EF4-FFF2-40B4-BE49-F238E27FC236}">
                <a16:creationId xmlns:a16="http://schemas.microsoft.com/office/drawing/2014/main" id="{21E70858-681D-FFAF-8AE6-82C5CA57774D}"/>
              </a:ext>
            </a:extLst>
          </p:cNvPr>
          <p:cNvSpPr txBox="1"/>
          <p:nvPr/>
        </p:nvSpPr>
        <p:spPr>
          <a:xfrm>
            <a:off x="989028" y="2346085"/>
            <a:ext cx="11039573" cy="2031325"/>
          </a:xfrm>
          <a:prstGeom prst="rect">
            <a:avLst/>
          </a:prstGeom>
          <a:noFill/>
        </p:spPr>
        <p:txBody>
          <a:bodyPr wrap="square">
            <a:spAutoFit/>
          </a:bodyPr>
          <a:lstStyle/>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 rest of the code</a:t>
            </a:r>
          </a:p>
          <a:p>
            <a:r>
              <a:rPr lang="en-IN" dirty="0"/>
              <a:t>}</a:t>
            </a:r>
          </a:p>
        </p:txBody>
      </p:sp>
      <p:sp>
        <p:nvSpPr>
          <p:cNvPr id="9" name="TextBox 8">
            <a:extLst>
              <a:ext uri="{FF2B5EF4-FFF2-40B4-BE49-F238E27FC236}">
                <a16:creationId xmlns:a16="http://schemas.microsoft.com/office/drawing/2014/main" id="{475953A9-078F-E2AE-1482-90A2ED7281A5}"/>
              </a:ext>
            </a:extLst>
          </p:cNvPr>
          <p:cNvSpPr txBox="1"/>
          <p:nvPr/>
        </p:nvSpPr>
        <p:spPr>
          <a:xfrm>
            <a:off x="485481" y="4628216"/>
            <a:ext cx="11543120" cy="1631216"/>
          </a:xfrm>
          <a:prstGeom prst="rect">
            <a:avLst/>
          </a:prstGeom>
          <a:noFill/>
        </p:spPr>
        <p:txBody>
          <a:bodyPr wrap="square">
            <a:spAutoFit/>
          </a:bodyPr>
          <a:lstStyle/>
          <a:p>
            <a:r>
              <a:rPr lang="en-US" sz="2000" dirty="0">
                <a:solidFill>
                  <a:schemeClr val="tx1">
                    <a:lumMod val="65000"/>
                    <a:lumOff val="35000"/>
                  </a:schemeClr>
                </a:solidFill>
                <a:effectLst/>
              </a:rPr>
              <a:t>You will get to know more about @Transactional after this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10: </a:t>
            </a:r>
            <a:r>
              <a:rPr lang="en-US" sz="2000" dirty="0">
                <a:solidFill>
                  <a:schemeClr val="tx1">
                    <a:lumMod val="65000"/>
                    <a:lumOff val="35000"/>
                  </a:schemeClr>
                </a:solidFill>
                <a:effectLst/>
              </a:rPr>
              <a:t>Execute the application again.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After executing your application, you should get the following output:</a:t>
            </a:r>
          </a:p>
        </p:txBody>
      </p:sp>
    </p:spTree>
    <p:extLst>
      <p:ext uri="{BB962C8B-B14F-4D97-AF65-F5344CB8AC3E}">
        <p14:creationId xmlns:p14="http://schemas.microsoft.com/office/powerpoint/2010/main" val="6945825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5EE753-31FA-4865-6223-FBC0389B02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7170CD-4DD4-96AB-E4C7-B7BCD1263281}"/>
              </a:ext>
            </a:extLst>
          </p:cNvPr>
          <p:cNvSpPr>
            <a:spLocks noGrp="1"/>
          </p:cNvSpPr>
          <p:nvPr>
            <p:ph type="sldNum" sz="quarter" idx="12"/>
          </p:nvPr>
        </p:nvSpPr>
        <p:spPr/>
        <p:txBody>
          <a:bodyPr/>
          <a:lstStyle/>
          <a:p>
            <a:fld id="{4A777409-9C5A-4B07-8E32-19F22F7D558C}" type="slidenum">
              <a:rPr lang="en-IN" smtClean="0"/>
              <a:t>57</a:t>
            </a:fld>
            <a:endParaRPr lang="en-IN" dirty="0"/>
          </a:p>
        </p:txBody>
      </p:sp>
      <p:pic>
        <p:nvPicPr>
          <p:cNvPr id="7" name="Picture 6">
            <a:extLst>
              <a:ext uri="{FF2B5EF4-FFF2-40B4-BE49-F238E27FC236}">
                <a16:creationId xmlns:a16="http://schemas.microsoft.com/office/drawing/2014/main" id="{87FBE823-D785-0A9C-64BA-67DB3AD4D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834" y="803443"/>
            <a:ext cx="4629796" cy="2743583"/>
          </a:xfrm>
          <a:prstGeom prst="rect">
            <a:avLst/>
          </a:prstGeom>
        </p:spPr>
      </p:pic>
    </p:spTree>
    <p:extLst>
      <p:ext uri="{BB962C8B-B14F-4D97-AF65-F5344CB8AC3E}">
        <p14:creationId xmlns:p14="http://schemas.microsoft.com/office/powerpoint/2010/main" val="37756476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E46FD5-A4BB-BA45-5BB2-408E1F13783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00B03AB-6882-ECD9-E683-E9504FED09CD}"/>
              </a:ext>
            </a:extLst>
          </p:cNvPr>
          <p:cNvSpPr>
            <a:spLocks noGrp="1"/>
          </p:cNvSpPr>
          <p:nvPr>
            <p:ph type="sldNum" sz="quarter" idx="12"/>
          </p:nvPr>
        </p:nvSpPr>
        <p:spPr/>
        <p:txBody>
          <a:bodyPr/>
          <a:lstStyle/>
          <a:p>
            <a:fld id="{4A777409-9C5A-4B07-8E32-19F22F7D558C}" type="slidenum">
              <a:rPr lang="en-IN" smtClean="0"/>
              <a:t>58</a:t>
            </a:fld>
            <a:endParaRPr lang="en-IN" dirty="0"/>
          </a:p>
        </p:txBody>
      </p:sp>
      <p:sp>
        <p:nvSpPr>
          <p:cNvPr id="5" name="TextBox 4">
            <a:extLst>
              <a:ext uri="{FF2B5EF4-FFF2-40B4-BE49-F238E27FC236}">
                <a16:creationId xmlns:a16="http://schemas.microsoft.com/office/drawing/2014/main" id="{4468782E-A7F0-B5E6-8590-4C7367F332EA}"/>
              </a:ext>
            </a:extLst>
          </p:cNvPr>
          <p:cNvSpPr txBox="1"/>
          <p:nvPr/>
        </p:nvSpPr>
        <p:spPr>
          <a:xfrm>
            <a:off x="989029" y="522343"/>
            <a:ext cx="6099142" cy="461665"/>
          </a:xfrm>
          <a:prstGeom prst="rect">
            <a:avLst/>
          </a:prstGeom>
          <a:noFill/>
        </p:spPr>
        <p:txBody>
          <a:bodyPr wrap="square">
            <a:spAutoFit/>
          </a:bodyPr>
          <a:lstStyle/>
          <a:p>
            <a:r>
              <a:rPr lang="en-US" sz="2400" b="1" dirty="0"/>
              <a:t>Transaction Management with Spring Boot </a:t>
            </a:r>
          </a:p>
        </p:txBody>
      </p:sp>
      <p:sp>
        <p:nvSpPr>
          <p:cNvPr id="7" name="TextBox 6">
            <a:extLst>
              <a:ext uri="{FF2B5EF4-FFF2-40B4-BE49-F238E27FC236}">
                <a16:creationId xmlns:a16="http://schemas.microsoft.com/office/drawing/2014/main" id="{E1186C80-0BA3-F4D5-05F8-CBE72728F4D6}"/>
              </a:ext>
            </a:extLst>
          </p:cNvPr>
          <p:cNvSpPr txBox="1"/>
          <p:nvPr/>
        </p:nvSpPr>
        <p:spPr>
          <a:xfrm>
            <a:off x="155541" y="1243148"/>
            <a:ext cx="11552549" cy="1938992"/>
          </a:xfrm>
          <a:prstGeom prst="rect">
            <a:avLst/>
          </a:prstGeom>
          <a:noFill/>
        </p:spPr>
        <p:txBody>
          <a:bodyPr wrap="square">
            <a:spAutoFit/>
          </a:bodyPr>
          <a:lstStyle/>
          <a:p>
            <a:r>
              <a:rPr lang="en-US" sz="2000" dirty="0">
                <a:solidFill>
                  <a:schemeClr val="tx1">
                    <a:lumMod val="65000"/>
                    <a:lumOff val="35000"/>
                  </a:schemeClr>
                </a:solidFill>
                <a:effectLst/>
              </a:rPr>
              <a:t>Transaction management is important while writing persistence layer code for maintaining database integrity and consistency. If transaction management is not done properly, database may get corrupted and left in an inconsistent state. This can be done in following two ways: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Programmatic transaction management</a:t>
            </a:r>
            <a:r>
              <a:rPr lang="en-US" sz="2000" dirty="0">
                <a:solidFill>
                  <a:schemeClr val="tx1">
                    <a:lumMod val="65000"/>
                    <a:lumOff val="35000"/>
                  </a:schemeClr>
                </a:solidFill>
                <a:effectLst/>
              </a:rPr>
              <a:t> : In programmatic transaction management, the following code to manage transactions is written in each method which needs transaction:</a:t>
            </a:r>
          </a:p>
        </p:txBody>
      </p:sp>
      <p:sp>
        <p:nvSpPr>
          <p:cNvPr id="9" name="TextBox 8">
            <a:extLst>
              <a:ext uri="{FF2B5EF4-FFF2-40B4-BE49-F238E27FC236}">
                <a16:creationId xmlns:a16="http://schemas.microsoft.com/office/drawing/2014/main" id="{A3E29F27-71DE-E4BF-A771-713238F050DF}"/>
              </a:ext>
            </a:extLst>
          </p:cNvPr>
          <p:cNvSpPr txBox="1"/>
          <p:nvPr/>
        </p:nvSpPr>
        <p:spPr>
          <a:xfrm>
            <a:off x="531828" y="3494028"/>
            <a:ext cx="10912311" cy="2862322"/>
          </a:xfrm>
          <a:prstGeom prst="rect">
            <a:avLst/>
          </a:prstGeom>
          <a:noFill/>
        </p:spPr>
        <p:txBody>
          <a:bodyPr wrap="square">
            <a:spAutoFit/>
          </a:bodyPr>
          <a:lstStyle/>
          <a:p>
            <a:r>
              <a:rPr lang="en-IN" dirty="0"/>
              <a:t>Transaction </a:t>
            </a:r>
            <a:r>
              <a:rPr lang="en-IN" dirty="0" err="1"/>
              <a:t>transaction</a:t>
            </a:r>
            <a:r>
              <a:rPr lang="en-IN" dirty="0"/>
              <a:t> = </a:t>
            </a:r>
            <a:r>
              <a:rPr lang="en-IN" dirty="0" err="1"/>
              <a:t>entityManager.getTransaction</a:t>
            </a:r>
            <a:r>
              <a:rPr lang="en-IN" dirty="0"/>
              <a:t>()                  </a:t>
            </a:r>
          </a:p>
          <a:p>
            <a:r>
              <a:rPr lang="en-IN" dirty="0"/>
              <a:t>try{  </a:t>
            </a:r>
          </a:p>
          <a:p>
            <a:r>
              <a:rPr lang="en-IN" dirty="0"/>
              <a:t>   </a:t>
            </a:r>
            <a:r>
              <a:rPr lang="en-IN" dirty="0" err="1"/>
              <a:t>transaction.begin</a:t>
            </a:r>
            <a:r>
              <a:rPr lang="en-IN" dirty="0"/>
              <a:t>();                   </a:t>
            </a:r>
          </a:p>
          <a:p>
            <a:r>
              <a:rPr lang="en-IN" dirty="0"/>
              <a:t>   // business logic                  </a:t>
            </a:r>
          </a:p>
          <a:p>
            <a:r>
              <a:rPr lang="en-IN" dirty="0"/>
              <a:t>   </a:t>
            </a:r>
            <a:r>
              <a:rPr lang="en-IN" dirty="0" err="1"/>
              <a:t>transaction.commit</a:t>
            </a:r>
            <a:r>
              <a:rPr lang="en-IN" dirty="0"/>
              <a:t>();  </a:t>
            </a:r>
          </a:p>
          <a:p>
            <a:r>
              <a:rPr lang="en-IN" dirty="0"/>
              <a:t>}                  </a:t>
            </a:r>
          </a:p>
          <a:p>
            <a:r>
              <a:rPr lang="en-IN" dirty="0"/>
              <a:t>catch(Exception exception){                     </a:t>
            </a:r>
          </a:p>
          <a:p>
            <a:r>
              <a:rPr lang="en-IN" dirty="0"/>
              <a:t>   </a:t>
            </a:r>
            <a:r>
              <a:rPr lang="en-IN" dirty="0" err="1"/>
              <a:t>transaction.rollback</a:t>
            </a:r>
            <a:r>
              <a:rPr lang="en-IN" dirty="0"/>
              <a:t>();  </a:t>
            </a:r>
          </a:p>
          <a:p>
            <a:r>
              <a:rPr lang="en-IN" dirty="0"/>
              <a:t>   throw exception;                  </a:t>
            </a:r>
          </a:p>
          <a:p>
            <a:r>
              <a:rPr lang="en-IN" dirty="0"/>
              <a:t>}</a:t>
            </a:r>
          </a:p>
        </p:txBody>
      </p:sp>
    </p:spTree>
    <p:extLst>
      <p:ext uri="{BB962C8B-B14F-4D97-AF65-F5344CB8AC3E}">
        <p14:creationId xmlns:p14="http://schemas.microsoft.com/office/powerpoint/2010/main" val="15974141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760E61-63C8-F926-A639-B1D452933D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68F9C0-E542-81E8-FF1A-08761C3F4EBF}"/>
              </a:ext>
            </a:extLst>
          </p:cNvPr>
          <p:cNvSpPr>
            <a:spLocks noGrp="1"/>
          </p:cNvSpPr>
          <p:nvPr>
            <p:ph type="sldNum" sz="quarter" idx="12"/>
          </p:nvPr>
        </p:nvSpPr>
        <p:spPr/>
        <p:txBody>
          <a:bodyPr/>
          <a:lstStyle/>
          <a:p>
            <a:fld id="{4A777409-9C5A-4B07-8E32-19F22F7D558C}" type="slidenum">
              <a:rPr lang="en-IN" smtClean="0"/>
              <a:t>59</a:t>
            </a:fld>
            <a:endParaRPr lang="en-IN" dirty="0"/>
          </a:p>
        </p:txBody>
      </p:sp>
      <p:sp>
        <p:nvSpPr>
          <p:cNvPr id="5" name="TextBox 4">
            <a:extLst>
              <a:ext uri="{FF2B5EF4-FFF2-40B4-BE49-F238E27FC236}">
                <a16:creationId xmlns:a16="http://schemas.microsoft.com/office/drawing/2014/main" id="{B1BA6F98-B6C7-08C1-24F4-34891B653A94}"/>
              </a:ext>
            </a:extLst>
          </p:cNvPr>
          <p:cNvSpPr txBox="1"/>
          <p:nvPr/>
        </p:nvSpPr>
        <p:spPr>
          <a:xfrm>
            <a:off x="743931" y="734101"/>
            <a:ext cx="10521099" cy="2246769"/>
          </a:xfrm>
          <a:prstGeom prst="rect">
            <a:avLst/>
          </a:prstGeom>
          <a:noFill/>
        </p:spPr>
        <p:txBody>
          <a:bodyPr wrap="square">
            <a:spAutoFit/>
          </a:bodyPr>
          <a:lstStyle/>
          <a:p>
            <a:r>
              <a:rPr lang="en-US" sz="2000" dirty="0">
                <a:solidFill>
                  <a:schemeClr val="tx1">
                    <a:lumMod val="65000"/>
                    <a:lumOff val="35000"/>
                  </a:schemeClr>
                </a:solidFill>
                <a:effectLst/>
              </a:rPr>
              <a:t>As this code is repeated in each of the methods which need transaction, this way of transaction management is not preferred.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Declarative transaction management</a:t>
            </a:r>
            <a:r>
              <a:rPr lang="en-US" sz="2000" dirty="0">
                <a:solidFill>
                  <a:schemeClr val="tx1">
                    <a:lumMod val="65000"/>
                    <a:lumOff val="35000"/>
                  </a:schemeClr>
                </a:solidFill>
                <a:effectLst/>
              </a:rPr>
              <a:t> : In declarative transaction management code to manage transactions is separated from your business logic. This makes transaction management easier. So this way is usually preferred for transaction management. This is done using </a:t>
            </a:r>
            <a:r>
              <a:rPr lang="en-US" sz="2000" b="1" dirty="0">
                <a:solidFill>
                  <a:schemeClr val="tx1">
                    <a:lumMod val="65000"/>
                    <a:lumOff val="35000"/>
                  </a:schemeClr>
                </a:solidFill>
                <a:effectLst/>
              </a:rPr>
              <a:t>@Transactional</a:t>
            </a:r>
            <a:r>
              <a:rPr lang="en-US" sz="2000" dirty="0">
                <a:solidFill>
                  <a:schemeClr val="tx1">
                    <a:lumMod val="65000"/>
                    <a:lumOff val="35000"/>
                  </a:schemeClr>
                </a:solidFill>
                <a:effectLst/>
              </a:rPr>
              <a:t> annotation which you have already seen in the previous demo.</a:t>
            </a:r>
          </a:p>
        </p:txBody>
      </p:sp>
      <p:sp>
        <p:nvSpPr>
          <p:cNvPr id="7" name="TextBox 6">
            <a:extLst>
              <a:ext uri="{FF2B5EF4-FFF2-40B4-BE49-F238E27FC236}">
                <a16:creationId xmlns:a16="http://schemas.microsoft.com/office/drawing/2014/main" id="{03AFF530-1A1A-8FBC-7421-401DC9E9271C}"/>
              </a:ext>
            </a:extLst>
          </p:cNvPr>
          <p:cNvSpPr txBox="1"/>
          <p:nvPr/>
        </p:nvSpPr>
        <p:spPr>
          <a:xfrm>
            <a:off x="743930" y="3267009"/>
            <a:ext cx="10973587" cy="1631216"/>
          </a:xfrm>
          <a:prstGeom prst="rect">
            <a:avLst/>
          </a:prstGeom>
          <a:noFill/>
        </p:spPr>
        <p:txBody>
          <a:bodyPr wrap="square">
            <a:spAutoFit/>
          </a:bodyPr>
          <a:lstStyle/>
          <a:p>
            <a:r>
              <a:rPr lang="en-US" sz="2000" dirty="0">
                <a:solidFill>
                  <a:schemeClr val="tx1">
                    <a:lumMod val="65000"/>
                    <a:lumOff val="35000"/>
                  </a:schemeClr>
                </a:solidFill>
              </a:rPr>
              <a:t>You can annotate a class or its transactional methods with @Transactional annotation. When it is used at class level, then all its public methods become transactional. Otherwise, only those methods of the class which are annotated with this annotation becomes transactional. If this annotation is placed at class level as well as method level then method level definition overrides the class definition. It can be used at class level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82235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279A8-0247-5805-CC75-FE4F7A0E553B}"/>
              </a:ext>
            </a:extLst>
          </p:cNvPr>
          <p:cNvSpPr>
            <a:spLocks noGrp="1"/>
          </p:cNvSpPr>
          <p:nvPr>
            <p:ph type="title"/>
          </p:nvPr>
        </p:nvSpPr>
        <p:spPr>
          <a:xfrm>
            <a:off x="838200" y="681037"/>
            <a:ext cx="10515600" cy="1325563"/>
          </a:xfrm>
        </p:spPr>
        <p:txBody>
          <a:bodyPr/>
          <a:lstStyle/>
          <a:p>
            <a:pPr algn="ctr"/>
            <a:r>
              <a:rPr lang="en-IN" b="1" dirty="0"/>
              <a:t>Object Relational Mapping </a:t>
            </a:r>
            <a:br>
              <a:rPr lang="en-IN" b="1" dirty="0"/>
            </a:br>
            <a:endParaRPr lang="en-IN" dirty="0"/>
          </a:p>
        </p:txBody>
      </p:sp>
      <p:sp>
        <p:nvSpPr>
          <p:cNvPr id="3" name="Content Placeholder 2">
            <a:extLst>
              <a:ext uri="{FF2B5EF4-FFF2-40B4-BE49-F238E27FC236}">
                <a16:creationId xmlns:a16="http://schemas.microsoft.com/office/drawing/2014/main" id="{2A6AC2FF-3AB7-14E9-565F-D8C27FBF161A}"/>
              </a:ext>
            </a:extLst>
          </p:cNvPr>
          <p:cNvSpPr>
            <a:spLocks noGrp="1"/>
          </p:cNvSpPr>
          <p:nvPr>
            <p:ph idx="1"/>
          </p:nvPr>
        </p:nvSpPr>
        <p:spPr>
          <a:xfrm>
            <a:off x="838200" y="1589955"/>
            <a:ext cx="10515600" cy="4351338"/>
          </a:xfrm>
        </p:spPr>
        <p:txBody>
          <a:bodyPr>
            <a:normAutofit/>
          </a:bodyPr>
          <a:lstStyle/>
          <a:p>
            <a:pPr marL="0" indent="0">
              <a:buNone/>
            </a:pPr>
            <a:r>
              <a:rPr lang="en-US" sz="2000" dirty="0">
                <a:solidFill>
                  <a:schemeClr val="tx1">
                    <a:lumMod val="65000"/>
                    <a:lumOff val="35000"/>
                  </a:schemeClr>
                </a:solidFill>
                <a:effectLst/>
              </a:rPr>
              <a:t>You already know how to use JDBC for developing persistence layer of an application. The JDBC code involves both Java objects (object model) and SQL queries (relational model). This makes it difficult to use because object model needs to be converted to relational model and vice versa. For example, for executing SQL select query the values present in Java object needs to be copied into SQL query but this conversion is not easy because of paradigm mismatch between object and relational model. This paradigm mismatch is called as </a:t>
            </a:r>
            <a:r>
              <a:rPr lang="en-US" sz="2000" b="1" dirty="0">
                <a:solidFill>
                  <a:schemeClr val="tx1">
                    <a:lumMod val="65000"/>
                    <a:lumOff val="35000"/>
                  </a:schemeClr>
                </a:solidFill>
                <a:effectLst/>
              </a:rPr>
              <a:t>Object-Relational Impedance Mismatch</a:t>
            </a:r>
            <a:r>
              <a:rPr lang="en-US" sz="2000" dirty="0">
                <a:solidFill>
                  <a:schemeClr val="tx1">
                    <a:lumMod val="65000"/>
                    <a:lumOff val="35000"/>
                  </a:schemeClr>
                </a:solidFill>
                <a:effectLst/>
              </a:rPr>
              <a:t> and it exposes following problems :</a:t>
            </a:r>
          </a:p>
          <a:p>
            <a:pPr marL="0" indent="0">
              <a:buNone/>
            </a:pPr>
            <a:r>
              <a:rPr lang="en-US" sz="2000" b="1" dirty="0">
                <a:solidFill>
                  <a:schemeClr val="tx1">
                    <a:lumMod val="65000"/>
                    <a:lumOff val="35000"/>
                  </a:schemeClr>
                </a:solidFill>
                <a:effectLst/>
              </a:rPr>
              <a:t>Problem of Granularity</a:t>
            </a:r>
            <a:endParaRPr lang="en-US" sz="2000" dirty="0">
              <a:solidFill>
                <a:schemeClr val="tx1">
                  <a:lumMod val="65000"/>
                  <a:lumOff val="35000"/>
                </a:schemeClr>
              </a:solidFill>
              <a:effectLst/>
            </a:endParaRPr>
          </a:p>
          <a:p>
            <a:pPr marL="0" indent="0">
              <a:buNone/>
            </a:pPr>
            <a:r>
              <a:rPr lang="en-US" sz="2000" dirty="0">
                <a:solidFill>
                  <a:schemeClr val="tx1">
                    <a:lumMod val="65000"/>
                    <a:lumOff val="35000"/>
                  </a:schemeClr>
                </a:solidFill>
                <a:effectLst/>
              </a:rPr>
              <a:t>This problem is that in object model, data can be present in more than one object but in relational model it is present in one table,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the object model is more granular than the relational model. For example, in object model you can have two separate classes, one for customer and the other for his address but in relational model, data about customer and his address can be stored in single table as shown below:</a:t>
            </a:r>
          </a:p>
          <a:p>
            <a:pPr marL="0" indent="0">
              <a:buNone/>
            </a:pPr>
            <a:r>
              <a:rPr lang="en-US" sz="2000" dirty="0">
                <a:solidFill>
                  <a:schemeClr val="tx1">
                    <a:lumMod val="65000"/>
                    <a:lumOff val="35000"/>
                  </a:schemeClr>
                </a:solidFill>
                <a:effectLst/>
              </a:rPr>
              <a:t> </a:t>
            </a:r>
          </a:p>
          <a:p>
            <a:pPr marL="0" indent="0">
              <a:buNone/>
            </a:pPr>
            <a:endParaRPr lang="en-IN" sz="2000" dirty="0"/>
          </a:p>
        </p:txBody>
      </p:sp>
      <p:sp>
        <p:nvSpPr>
          <p:cNvPr id="4" name="Footer Placeholder 3">
            <a:extLst>
              <a:ext uri="{FF2B5EF4-FFF2-40B4-BE49-F238E27FC236}">
                <a16:creationId xmlns:a16="http://schemas.microsoft.com/office/drawing/2014/main" id="{92D56229-C7C6-2E83-C206-EBA73ECA290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91FF222-27CF-5212-F139-2D00705F1FD6}"/>
              </a:ext>
            </a:extLst>
          </p:cNvPr>
          <p:cNvSpPr>
            <a:spLocks noGrp="1"/>
          </p:cNvSpPr>
          <p:nvPr>
            <p:ph type="sldNum" sz="quarter" idx="12"/>
          </p:nvPr>
        </p:nvSpPr>
        <p:spPr/>
        <p:txBody>
          <a:bodyPr/>
          <a:lstStyle/>
          <a:p>
            <a:fld id="{4A777409-9C5A-4B07-8E32-19F22F7D558C}" type="slidenum">
              <a:rPr lang="en-IN" smtClean="0"/>
              <a:t>6</a:t>
            </a:fld>
            <a:endParaRPr lang="en-IN" dirty="0"/>
          </a:p>
        </p:txBody>
      </p:sp>
    </p:spTree>
    <p:extLst>
      <p:ext uri="{BB962C8B-B14F-4D97-AF65-F5344CB8AC3E}">
        <p14:creationId xmlns:p14="http://schemas.microsoft.com/office/powerpoint/2010/main" val="40485588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3EFF3-3A4C-D001-1596-E7FE2051DF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859685-AD77-25D8-0A7D-D21212A54FE7}"/>
              </a:ext>
            </a:extLst>
          </p:cNvPr>
          <p:cNvSpPr>
            <a:spLocks noGrp="1"/>
          </p:cNvSpPr>
          <p:nvPr>
            <p:ph type="sldNum" sz="quarter" idx="12"/>
          </p:nvPr>
        </p:nvSpPr>
        <p:spPr/>
        <p:txBody>
          <a:bodyPr/>
          <a:lstStyle/>
          <a:p>
            <a:fld id="{4A777409-9C5A-4B07-8E32-19F22F7D558C}" type="slidenum">
              <a:rPr lang="en-IN" smtClean="0"/>
              <a:t>60</a:t>
            </a:fld>
            <a:endParaRPr lang="en-IN" dirty="0"/>
          </a:p>
        </p:txBody>
      </p:sp>
      <p:sp>
        <p:nvSpPr>
          <p:cNvPr id="5" name="TextBox 4">
            <a:extLst>
              <a:ext uri="{FF2B5EF4-FFF2-40B4-BE49-F238E27FC236}">
                <a16:creationId xmlns:a16="http://schemas.microsoft.com/office/drawing/2014/main" id="{875E7B3E-DA51-365B-00B6-A62D24625781}"/>
              </a:ext>
            </a:extLst>
          </p:cNvPr>
          <p:cNvSpPr txBox="1"/>
          <p:nvPr/>
        </p:nvSpPr>
        <p:spPr>
          <a:xfrm>
            <a:off x="881405" y="561516"/>
            <a:ext cx="10609869" cy="2031325"/>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CustomerDao</a:t>
            </a:r>
            <a:r>
              <a:rPr lang="en-IN" dirty="0"/>
              <a:t> </a:t>
            </a:r>
            <a:r>
              <a:rPr lang="en-IN" dirty="0" err="1"/>
              <a:t>customerDao</a:t>
            </a:r>
            <a:r>
              <a:rPr lang="en-IN" dirty="0"/>
              <a:t>;</a:t>
            </a:r>
          </a:p>
          <a:p>
            <a:r>
              <a:rPr lang="en-IN" dirty="0"/>
              <a:t>    //rest of the code</a:t>
            </a:r>
          </a:p>
          <a:p>
            <a:r>
              <a:rPr lang="en-IN" dirty="0"/>
              <a:t>}</a:t>
            </a:r>
          </a:p>
        </p:txBody>
      </p:sp>
    </p:spTree>
    <p:extLst>
      <p:ext uri="{BB962C8B-B14F-4D97-AF65-F5344CB8AC3E}">
        <p14:creationId xmlns:p14="http://schemas.microsoft.com/office/powerpoint/2010/main" val="810963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35E37D-760A-2E15-9D7F-9888815B32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71E683-C542-ADBC-DD8E-132C47D9B4E4}"/>
              </a:ext>
            </a:extLst>
          </p:cNvPr>
          <p:cNvSpPr>
            <a:spLocks noGrp="1"/>
          </p:cNvSpPr>
          <p:nvPr>
            <p:ph type="sldNum" sz="quarter" idx="12"/>
          </p:nvPr>
        </p:nvSpPr>
        <p:spPr/>
        <p:txBody>
          <a:bodyPr/>
          <a:lstStyle/>
          <a:p>
            <a:fld id="{4A777409-9C5A-4B07-8E32-19F22F7D558C}" type="slidenum">
              <a:rPr lang="en-IN" smtClean="0"/>
              <a:t>61</a:t>
            </a:fld>
            <a:endParaRPr lang="en-IN" dirty="0"/>
          </a:p>
        </p:txBody>
      </p:sp>
      <p:sp>
        <p:nvSpPr>
          <p:cNvPr id="5" name="TextBox 4">
            <a:extLst>
              <a:ext uri="{FF2B5EF4-FFF2-40B4-BE49-F238E27FC236}">
                <a16:creationId xmlns:a16="http://schemas.microsoft.com/office/drawing/2014/main" id="{88FC917C-FAEF-916E-A101-5045E07EE17D}"/>
              </a:ext>
            </a:extLst>
          </p:cNvPr>
          <p:cNvSpPr txBox="1"/>
          <p:nvPr/>
        </p:nvSpPr>
        <p:spPr>
          <a:xfrm>
            <a:off x="989029" y="541197"/>
            <a:ext cx="11096134" cy="461665"/>
          </a:xfrm>
          <a:prstGeom prst="rect">
            <a:avLst/>
          </a:prstGeom>
          <a:noFill/>
        </p:spPr>
        <p:txBody>
          <a:bodyPr wrap="square">
            <a:spAutoFit/>
          </a:bodyPr>
          <a:lstStyle/>
          <a:p>
            <a:r>
              <a:rPr lang="en-US" sz="2400" b="1" dirty="0"/>
              <a:t>Update Operation using JPA with Spring Boot - Demo </a:t>
            </a:r>
          </a:p>
        </p:txBody>
      </p:sp>
      <p:sp>
        <p:nvSpPr>
          <p:cNvPr id="7" name="TextBox 6">
            <a:extLst>
              <a:ext uri="{FF2B5EF4-FFF2-40B4-BE49-F238E27FC236}">
                <a16:creationId xmlns:a16="http://schemas.microsoft.com/office/drawing/2014/main" id="{1DA879F7-F66C-7336-F0CC-5BFC50347095}"/>
              </a:ext>
            </a:extLst>
          </p:cNvPr>
          <p:cNvSpPr txBox="1"/>
          <p:nvPr/>
        </p:nvSpPr>
        <p:spPr>
          <a:xfrm>
            <a:off x="437954" y="1206160"/>
            <a:ext cx="11096134" cy="2246769"/>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perform update operation using JPA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updateCustomer</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interface as shown below:</a:t>
            </a:r>
          </a:p>
        </p:txBody>
      </p:sp>
      <p:sp>
        <p:nvSpPr>
          <p:cNvPr id="9" name="TextBox 8">
            <a:extLst>
              <a:ext uri="{FF2B5EF4-FFF2-40B4-BE49-F238E27FC236}">
                <a16:creationId xmlns:a16="http://schemas.microsoft.com/office/drawing/2014/main" id="{3ED15504-1178-BE62-6BD2-CBD1A1D4983E}"/>
              </a:ext>
            </a:extLst>
          </p:cNvPr>
          <p:cNvSpPr txBox="1"/>
          <p:nvPr/>
        </p:nvSpPr>
        <p:spPr>
          <a:xfrm>
            <a:off x="437954" y="3906283"/>
            <a:ext cx="11006186" cy="1477328"/>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	public Integer </a:t>
            </a:r>
            <a:r>
              <a:rPr lang="en-IN" dirty="0" err="1"/>
              <a:t>updateCustomer</a:t>
            </a:r>
            <a:r>
              <a:rPr lang="en-IN" dirty="0"/>
              <a:t>(Integer </a:t>
            </a:r>
            <a:r>
              <a:rPr lang="en-IN" dirty="0" err="1"/>
              <a:t>customerId</a:t>
            </a:r>
            <a:r>
              <a:rPr lang="en-IN" dirty="0"/>
              <a:t>, String </a:t>
            </a:r>
            <a:r>
              <a:rPr lang="en-IN" dirty="0" err="1"/>
              <a:t>emailId</a:t>
            </a:r>
            <a:r>
              <a:rPr lang="en-IN" dirty="0"/>
              <a:t>);</a:t>
            </a:r>
          </a:p>
          <a:p>
            <a:r>
              <a:rPr lang="en-IN" dirty="0"/>
              <a:t>}</a:t>
            </a:r>
          </a:p>
        </p:txBody>
      </p:sp>
    </p:spTree>
    <p:extLst>
      <p:ext uri="{BB962C8B-B14F-4D97-AF65-F5344CB8AC3E}">
        <p14:creationId xmlns:p14="http://schemas.microsoft.com/office/powerpoint/2010/main" val="9559562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EFF337-305B-8F54-09F2-5F4F788C9B1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F5DD06-670A-EA45-E5CF-838BE7FA8024}"/>
              </a:ext>
            </a:extLst>
          </p:cNvPr>
          <p:cNvSpPr>
            <a:spLocks noGrp="1"/>
          </p:cNvSpPr>
          <p:nvPr>
            <p:ph type="sldNum" sz="quarter" idx="12"/>
          </p:nvPr>
        </p:nvSpPr>
        <p:spPr/>
        <p:txBody>
          <a:bodyPr/>
          <a:lstStyle/>
          <a:p>
            <a:fld id="{4A777409-9C5A-4B07-8E32-19F22F7D558C}" type="slidenum">
              <a:rPr lang="en-IN" smtClean="0"/>
              <a:t>62</a:t>
            </a:fld>
            <a:endParaRPr lang="en-IN" dirty="0"/>
          </a:p>
        </p:txBody>
      </p:sp>
      <p:sp>
        <p:nvSpPr>
          <p:cNvPr id="5" name="TextBox 4">
            <a:extLst>
              <a:ext uri="{FF2B5EF4-FFF2-40B4-BE49-F238E27FC236}">
                <a16:creationId xmlns:a16="http://schemas.microsoft.com/office/drawing/2014/main" id="{B924B50E-337D-C359-7154-1344A16F3745}"/>
              </a:ext>
            </a:extLst>
          </p:cNvPr>
          <p:cNvSpPr txBox="1"/>
          <p:nvPr/>
        </p:nvSpPr>
        <p:spPr>
          <a:xfrm>
            <a:off x="989028" y="628941"/>
            <a:ext cx="10364771"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Implement the </a:t>
            </a:r>
            <a:r>
              <a:rPr lang="en-US" sz="2000" dirty="0" err="1">
                <a:solidFill>
                  <a:schemeClr val="tx1">
                    <a:lumMod val="65000"/>
                    <a:lumOff val="35000"/>
                  </a:schemeClr>
                </a:solidFill>
              </a:rPr>
              <a:t>updateCustomer</a:t>
            </a:r>
            <a:r>
              <a:rPr lang="en-US" sz="2000" dirty="0">
                <a:solidFill>
                  <a:schemeClr val="tx1">
                    <a:lumMod val="65000"/>
                    <a:lumOff val="35000"/>
                  </a:schemeClr>
                </a:solidFill>
              </a:rPr>
              <a:t>() method to update customer </a:t>
            </a:r>
            <a:r>
              <a:rPr lang="en-US" sz="2000" dirty="0" err="1">
                <a:solidFill>
                  <a:schemeClr val="tx1">
                    <a:lumMod val="65000"/>
                    <a:lumOff val="35000"/>
                  </a:schemeClr>
                </a:solidFill>
              </a:rPr>
              <a:t>emailId</a:t>
            </a:r>
            <a:r>
              <a:rPr lang="en-US" sz="2000" dirty="0">
                <a:solidFill>
                  <a:schemeClr val="tx1">
                    <a:lumMod val="65000"/>
                    <a:lumOff val="35000"/>
                  </a:schemeClr>
                </a:solidFill>
              </a:rPr>
              <a:t> in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A1C79B3-1DC5-48C8-49EF-79384EE0AF30}"/>
              </a:ext>
            </a:extLst>
          </p:cNvPr>
          <p:cNvSpPr txBox="1"/>
          <p:nvPr/>
        </p:nvSpPr>
        <p:spPr>
          <a:xfrm>
            <a:off x="603316" y="1336827"/>
            <a:ext cx="12009747" cy="5355312"/>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 = null;</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if (customer != null) {</a:t>
            </a:r>
          </a:p>
          <a:p>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26898354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DF5A69-06C4-079E-A830-8D5C220726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698668-3890-D983-3230-E4860834A29F}"/>
              </a:ext>
            </a:extLst>
          </p:cNvPr>
          <p:cNvSpPr>
            <a:spLocks noGrp="1"/>
          </p:cNvSpPr>
          <p:nvPr>
            <p:ph type="sldNum" sz="quarter" idx="12"/>
          </p:nvPr>
        </p:nvSpPr>
        <p:spPr/>
        <p:txBody>
          <a:bodyPr/>
          <a:lstStyle/>
          <a:p>
            <a:fld id="{4A777409-9C5A-4B07-8E32-19F22F7D558C}" type="slidenum">
              <a:rPr lang="en-IN" smtClean="0"/>
              <a:t>63</a:t>
            </a:fld>
            <a:endParaRPr lang="en-IN" dirty="0"/>
          </a:p>
        </p:txBody>
      </p:sp>
      <p:sp>
        <p:nvSpPr>
          <p:cNvPr id="5" name="TextBox 4">
            <a:extLst>
              <a:ext uri="{FF2B5EF4-FFF2-40B4-BE49-F238E27FC236}">
                <a16:creationId xmlns:a16="http://schemas.microsoft.com/office/drawing/2014/main" id="{A0A928FC-B0B9-13A6-6B26-117AE43F8E20}"/>
              </a:ext>
            </a:extLst>
          </p:cNvPr>
          <p:cNvSpPr txBox="1"/>
          <p:nvPr/>
        </p:nvSpPr>
        <p:spPr>
          <a:xfrm>
            <a:off x="380214" y="854520"/>
            <a:ext cx="11811786" cy="5355312"/>
          </a:xfrm>
          <a:prstGeom prst="rect">
            <a:avLst/>
          </a:prstGeom>
          <a:noFill/>
        </p:spPr>
        <p:txBody>
          <a:bodyPr wrap="square">
            <a:spAutoFit/>
          </a:bodyPr>
          <a:lstStyle/>
          <a:p>
            <a:r>
              <a:rPr lang="en-IN" dirty="0"/>
              <a:t>@Override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a:t>
            </a:r>
          </a:p>
          <a:p>
            <a:r>
              <a:rPr lang="en-IN" dirty="0"/>
              <a:t>		Customer </a:t>
            </a:r>
            <a:r>
              <a:rPr lang="en-IN" dirty="0" err="1"/>
              <a:t>customer</a:t>
            </a:r>
            <a:r>
              <a:rPr lang="en-IN" dirty="0"/>
              <a:t> = 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customer.setCustomerType</a:t>
            </a:r>
            <a:r>
              <a:rPr lang="en-IN" dirty="0"/>
              <a:t>(</a:t>
            </a:r>
            <a:r>
              <a:rPr lang="en-IN" dirty="0" err="1"/>
              <a:t>customerDTO.getCustomerType</a:t>
            </a:r>
            <a:r>
              <a:rPr lang="en-IN" dirty="0"/>
              <a:t>());</a:t>
            </a:r>
          </a:p>
          <a:p>
            <a:r>
              <a:rPr lang="en-IN" dirty="0"/>
              <a:t>		</a:t>
            </a:r>
            <a:r>
              <a:rPr lang="en-IN" dirty="0" err="1"/>
              <a:t>entityManager.persist</a:t>
            </a:r>
            <a:r>
              <a:rPr lang="en-IN" dirty="0"/>
              <a:t>(customer);</a:t>
            </a:r>
          </a:p>
          <a:p>
            <a:r>
              <a:rPr lang="en-IN" dirty="0"/>
              <a:t>	}</a:t>
            </a:r>
          </a:p>
          <a:p>
            <a:r>
              <a:rPr lang="en-IN" dirty="0"/>
              <a:t>	@Override</a:t>
            </a:r>
          </a:p>
          <a:p>
            <a:r>
              <a:rPr lang="en-IN" dirty="0"/>
              <a:t>	public Integer </a:t>
            </a:r>
            <a:r>
              <a:rPr lang="en-IN" dirty="0" err="1"/>
              <a:t>updateCustomer</a:t>
            </a:r>
            <a:r>
              <a:rPr lang="en-IN" dirty="0"/>
              <a:t>(Integer </a:t>
            </a:r>
            <a:r>
              <a:rPr lang="en-IN" dirty="0" err="1"/>
              <a:t>customerId</a:t>
            </a:r>
            <a:r>
              <a:rPr lang="en-IN" dirty="0"/>
              <a:t>, String </a:t>
            </a:r>
            <a:r>
              <a:rPr lang="en-IN" dirty="0" err="1"/>
              <a:t>emailId</a:t>
            </a:r>
            <a:r>
              <a:rPr lang="en-IN" dirty="0"/>
              <a:t>) {</a:t>
            </a:r>
          </a:p>
          <a:p>
            <a:r>
              <a:rPr lang="en-IN" dirty="0"/>
              <a:t>		Integer </a:t>
            </a:r>
            <a:r>
              <a:rPr lang="en-IN" dirty="0" err="1"/>
              <a:t>customerIdReturned</a:t>
            </a:r>
            <a:r>
              <a:rPr lang="en-IN" dirty="0"/>
              <a:t> = null;</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a:t>
            </a:r>
            <a:r>
              <a:rPr lang="en-IN" dirty="0" err="1"/>
              <a:t>customer.setEmailId</a:t>
            </a:r>
            <a:r>
              <a:rPr lang="en-IN" dirty="0"/>
              <a:t>(</a:t>
            </a:r>
            <a:r>
              <a:rPr lang="en-IN" dirty="0" err="1"/>
              <a:t>emailId</a:t>
            </a:r>
            <a:r>
              <a:rPr lang="en-IN" dirty="0"/>
              <a:t>);</a:t>
            </a:r>
          </a:p>
          <a:p>
            <a:r>
              <a:rPr lang="en-IN" dirty="0"/>
              <a:t>		</a:t>
            </a:r>
            <a:r>
              <a:rPr lang="en-IN" dirty="0" err="1"/>
              <a:t>customerIdReturned</a:t>
            </a:r>
            <a:r>
              <a:rPr lang="en-IN" dirty="0"/>
              <a:t> = </a:t>
            </a:r>
            <a:r>
              <a:rPr lang="en-IN" dirty="0" err="1"/>
              <a:t>customer.getCustomerId</a:t>
            </a:r>
            <a:r>
              <a:rPr lang="en-IN" dirty="0"/>
              <a:t>();</a:t>
            </a:r>
          </a:p>
          <a:p>
            <a:r>
              <a:rPr lang="en-IN" dirty="0"/>
              <a:t>		return </a:t>
            </a:r>
            <a:r>
              <a:rPr lang="en-IN" dirty="0" err="1"/>
              <a:t>customerIdReturned</a:t>
            </a:r>
            <a:r>
              <a:rPr lang="en-IN" dirty="0"/>
              <a:t>;</a:t>
            </a:r>
          </a:p>
          <a:p>
            <a:r>
              <a:rPr lang="en-IN" dirty="0"/>
              <a:t>	}</a:t>
            </a:r>
          </a:p>
          <a:p>
            <a:r>
              <a:rPr lang="en-IN" dirty="0"/>
              <a:t>}</a:t>
            </a:r>
          </a:p>
        </p:txBody>
      </p:sp>
    </p:spTree>
    <p:extLst>
      <p:ext uri="{BB962C8B-B14F-4D97-AF65-F5344CB8AC3E}">
        <p14:creationId xmlns:p14="http://schemas.microsoft.com/office/powerpoint/2010/main" val="14802957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2036DF-0009-0A23-F0C2-5D2241AB45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55FA5F-BE80-8917-5E37-A6596775AF8A}"/>
              </a:ext>
            </a:extLst>
          </p:cNvPr>
          <p:cNvSpPr>
            <a:spLocks noGrp="1"/>
          </p:cNvSpPr>
          <p:nvPr>
            <p:ph type="sldNum" sz="quarter" idx="12"/>
          </p:nvPr>
        </p:nvSpPr>
        <p:spPr/>
        <p:txBody>
          <a:bodyPr/>
          <a:lstStyle/>
          <a:p>
            <a:fld id="{4A777409-9C5A-4B07-8E32-19F22F7D558C}" type="slidenum">
              <a:rPr lang="en-IN" smtClean="0"/>
              <a:t>64</a:t>
            </a:fld>
            <a:endParaRPr lang="en-IN" dirty="0"/>
          </a:p>
        </p:txBody>
      </p:sp>
      <p:sp>
        <p:nvSpPr>
          <p:cNvPr id="5" name="TextBox 4">
            <a:extLst>
              <a:ext uri="{FF2B5EF4-FFF2-40B4-BE49-F238E27FC236}">
                <a16:creationId xmlns:a16="http://schemas.microsoft.com/office/drawing/2014/main" id="{4713F6A7-2741-EFD9-ECBD-8C73F89A3D8D}"/>
              </a:ext>
            </a:extLst>
          </p:cNvPr>
          <p:cNvSpPr txBox="1"/>
          <p:nvPr/>
        </p:nvSpPr>
        <p:spPr>
          <a:xfrm>
            <a:off x="0" y="868979"/>
            <a:ext cx="11627962" cy="3170099"/>
          </a:xfrm>
          <a:prstGeom prst="rect">
            <a:avLst/>
          </a:prstGeom>
          <a:noFill/>
        </p:spPr>
        <p:txBody>
          <a:bodyPr wrap="square">
            <a:spAutoFit/>
          </a:bodyPr>
          <a:lstStyle/>
          <a:p>
            <a:r>
              <a:rPr lang="en-US" sz="2000" dirty="0">
                <a:solidFill>
                  <a:schemeClr val="tx1">
                    <a:lumMod val="65000"/>
                    <a:lumOff val="35000"/>
                  </a:schemeClr>
                </a:solidFill>
                <a:effectLst/>
              </a:rPr>
              <a:t>In above code following points are important: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details of the customer whose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has to be updated is fetched using find() method and then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of customer is updated with new values.</a:t>
            </a:r>
          </a:p>
          <a:p>
            <a:r>
              <a:rPr lang="en-US" sz="2000" dirty="0">
                <a:solidFill>
                  <a:schemeClr val="tx1">
                    <a:lumMod val="65000"/>
                    <a:lumOff val="35000"/>
                  </a:schemeClr>
                </a:solidFill>
                <a:effectLst/>
              </a:rPr>
              <a:t>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automatically detects the changes and when transaction is committed, the database gets updated.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entity object remains in managed state during this operation.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4</a:t>
            </a:r>
            <a:r>
              <a:rPr lang="en-US" sz="2000" dirty="0">
                <a:solidFill>
                  <a:schemeClr val="tx1">
                    <a:lumMod val="65000"/>
                    <a:lumOff val="35000"/>
                  </a:schemeClr>
                </a:solidFill>
                <a:effectLst/>
              </a:rPr>
              <a:t>: Add </a:t>
            </a:r>
            <a:r>
              <a:rPr lang="en-US" sz="2000" dirty="0" err="1">
                <a:solidFill>
                  <a:schemeClr val="tx1">
                    <a:lumMod val="65000"/>
                    <a:lumOff val="35000"/>
                  </a:schemeClr>
                </a:solidFill>
                <a:effectLst/>
              </a:rPr>
              <a:t>updateCustomer</a:t>
            </a:r>
            <a:r>
              <a:rPr lang="en-US" sz="2000" dirty="0">
                <a:solidFill>
                  <a:schemeClr val="tx1">
                    <a:lumMod val="65000"/>
                    <a:lumOff val="35000"/>
                  </a:schemeClr>
                </a:solidFill>
                <a:effectLst/>
              </a:rPr>
              <a:t>() method in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shown below:</a:t>
            </a:r>
          </a:p>
        </p:txBody>
      </p:sp>
      <p:sp>
        <p:nvSpPr>
          <p:cNvPr id="7" name="TextBox 6">
            <a:extLst>
              <a:ext uri="{FF2B5EF4-FFF2-40B4-BE49-F238E27FC236}">
                <a16:creationId xmlns:a16="http://schemas.microsoft.com/office/drawing/2014/main" id="{A1624DEE-D514-AB59-9F05-139BA9E8B759}"/>
              </a:ext>
            </a:extLst>
          </p:cNvPr>
          <p:cNvSpPr txBox="1"/>
          <p:nvPr/>
        </p:nvSpPr>
        <p:spPr>
          <a:xfrm>
            <a:off x="181464" y="4365622"/>
            <a:ext cx="11554905" cy="1477328"/>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40880200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13F0E5-75F5-CF1A-3BBA-2F877475B8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375EAFC-210F-CFC6-1973-5EDBA2EFD7B0}"/>
              </a:ext>
            </a:extLst>
          </p:cNvPr>
          <p:cNvSpPr>
            <a:spLocks noGrp="1"/>
          </p:cNvSpPr>
          <p:nvPr>
            <p:ph type="sldNum" sz="quarter" idx="12"/>
          </p:nvPr>
        </p:nvSpPr>
        <p:spPr/>
        <p:txBody>
          <a:bodyPr/>
          <a:lstStyle/>
          <a:p>
            <a:fld id="{4A777409-9C5A-4B07-8E32-19F22F7D558C}" type="slidenum">
              <a:rPr lang="en-IN" smtClean="0"/>
              <a:t>65</a:t>
            </a:fld>
            <a:endParaRPr lang="en-IN" dirty="0"/>
          </a:p>
        </p:txBody>
      </p:sp>
      <p:sp>
        <p:nvSpPr>
          <p:cNvPr id="5" name="TextBox 4">
            <a:extLst>
              <a:ext uri="{FF2B5EF4-FFF2-40B4-BE49-F238E27FC236}">
                <a16:creationId xmlns:a16="http://schemas.microsoft.com/office/drawing/2014/main" id="{7E99221E-617C-F296-728D-2C3695E6FF21}"/>
              </a:ext>
            </a:extLst>
          </p:cNvPr>
          <p:cNvSpPr txBox="1"/>
          <p:nvPr/>
        </p:nvSpPr>
        <p:spPr>
          <a:xfrm>
            <a:off x="923041" y="572381"/>
            <a:ext cx="10345918"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Implement </a:t>
            </a:r>
            <a:r>
              <a:rPr lang="en-US" sz="2000" dirty="0" err="1">
                <a:solidFill>
                  <a:schemeClr val="tx1">
                    <a:lumMod val="65000"/>
                    <a:lumOff val="35000"/>
                  </a:schemeClr>
                </a:solidFill>
              </a:rPr>
              <a:t>updateCustomer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717D43B-B028-AF79-7972-EE7C7A111EC6}"/>
              </a:ext>
            </a:extLst>
          </p:cNvPr>
          <p:cNvSpPr txBox="1"/>
          <p:nvPr/>
        </p:nvSpPr>
        <p:spPr>
          <a:xfrm>
            <a:off x="273377" y="1115594"/>
            <a:ext cx="12192000" cy="5909310"/>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if (</a:t>
            </a:r>
            <a:r>
              <a:rPr lang="en-IN" dirty="0" err="1"/>
              <a:t>customerRepository.getCustomer</a:t>
            </a:r>
            <a:r>
              <a:rPr lang="en-IN" dirty="0"/>
              <a:t>(</a:t>
            </a:r>
            <a:r>
              <a:rPr lang="en-IN" dirty="0" err="1"/>
              <a:t>customerDTO.getCustomerId</a:t>
            </a:r>
            <a:r>
              <a:rPr lang="en-IN" dirty="0"/>
              <a:t>()) != null) {</a:t>
            </a:r>
          </a:p>
          <a:p>
            <a:r>
              <a:rPr lang="en-IN" dirty="0"/>
              <a:t>			throw new </a:t>
            </a:r>
            <a:r>
              <a:rPr lang="en-IN" dirty="0" err="1"/>
              <a:t>hndBankException</a:t>
            </a:r>
            <a:r>
              <a:rPr lang="en-IN" dirty="0"/>
              <a:t>("</a:t>
            </a:r>
            <a:r>
              <a:rPr lang="en-IN" dirty="0" err="1"/>
              <a:t>Service.CUSTOMER_ALREADY_EXISTS</a:t>
            </a:r>
            <a:r>
              <a:rPr lang="en-IN" dirty="0"/>
              <a:t>");</a:t>
            </a:r>
          </a:p>
          <a:p>
            <a:r>
              <a:rPr lang="en-IN" dirty="0"/>
              <a:t>		}</a:t>
            </a:r>
          </a:p>
          <a:p>
            <a:r>
              <a:rPr lang="en-IN" dirty="0"/>
              <a:t>		</a:t>
            </a:r>
            <a:r>
              <a:rPr lang="en-IN" dirty="0" err="1"/>
              <a:t>customerRepository.addCustomer</a:t>
            </a:r>
            <a:r>
              <a:rPr lang="en-IN" dirty="0"/>
              <a:t>(</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21997244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2DD85B-FF4E-9259-1F40-C40EFC60FB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57A21BF-2B7A-4D67-BF58-FDF1F7A81AA2}"/>
              </a:ext>
            </a:extLst>
          </p:cNvPr>
          <p:cNvSpPr>
            <a:spLocks noGrp="1"/>
          </p:cNvSpPr>
          <p:nvPr>
            <p:ph type="sldNum" sz="quarter" idx="12"/>
          </p:nvPr>
        </p:nvSpPr>
        <p:spPr/>
        <p:txBody>
          <a:bodyPr/>
          <a:lstStyle/>
          <a:p>
            <a:fld id="{4A777409-9C5A-4B07-8E32-19F22F7D558C}" type="slidenum">
              <a:rPr lang="en-IN" smtClean="0"/>
              <a:t>66</a:t>
            </a:fld>
            <a:endParaRPr lang="en-IN" dirty="0"/>
          </a:p>
        </p:txBody>
      </p:sp>
      <p:sp>
        <p:nvSpPr>
          <p:cNvPr id="5" name="TextBox 4">
            <a:extLst>
              <a:ext uri="{FF2B5EF4-FFF2-40B4-BE49-F238E27FC236}">
                <a16:creationId xmlns:a16="http://schemas.microsoft.com/office/drawing/2014/main" id="{318568D1-1C3F-4EB6-2E0C-B025EFCA5504}"/>
              </a:ext>
            </a:extLst>
          </p:cNvPr>
          <p:cNvSpPr txBox="1"/>
          <p:nvPr/>
        </p:nvSpPr>
        <p:spPr>
          <a:xfrm>
            <a:off x="730576" y="758041"/>
            <a:ext cx="10949234" cy="2585323"/>
          </a:xfrm>
          <a:prstGeom prst="rect">
            <a:avLst/>
          </a:prstGeom>
          <a:noFill/>
        </p:spPr>
        <p:txBody>
          <a:bodyPr wrap="square">
            <a:spAutoFit/>
          </a:bodyPr>
          <a:lstStyle/>
          <a:p>
            <a:r>
              <a:rPr lang="en-IN" dirty="0"/>
              <a:t>@Override</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a:t>
            </a:r>
            <a:r>
              <a:rPr lang="en-IN" dirty="0" err="1"/>
              <a:t>customerRepository.updateCustomer</a:t>
            </a:r>
            <a:r>
              <a:rPr lang="en-IN" dirty="0"/>
              <a:t>(</a:t>
            </a:r>
            <a:r>
              <a:rPr lang="en-IN" dirty="0" err="1"/>
              <a:t>customerId</a:t>
            </a:r>
            <a:r>
              <a:rPr lang="en-IN" dirty="0"/>
              <a:t>, </a:t>
            </a:r>
            <a:r>
              <a:rPr lang="en-IN" dirty="0" err="1"/>
              <a:t>emailId</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E4CDAE4A-9C65-75D9-1397-7642C92D852C}"/>
              </a:ext>
            </a:extLst>
          </p:cNvPr>
          <p:cNvSpPr txBox="1"/>
          <p:nvPr/>
        </p:nvSpPr>
        <p:spPr>
          <a:xfrm>
            <a:off x="106051" y="3768067"/>
            <a:ext cx="11790576"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property in it: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0282B39-84E5-D493-6C58-07022E5CAE1C}"/>
              </a:ext>
            </a:extLst>
          </p:cNvPr>
          <p:cNvSpPr txBox="1"/>
          <p:nvPr/>
        </p:nvSpPr>
        <p:spPr>
          <a:xfrm>
            <a:off x="730576" y="4615932"/>
            <a:ext cx="11298026" cy="369332"/>
          </a:xfrm>
          <a:prstGeom prst="rect">
            <a:avLst/>
          </a:prstGeom>
          <a:noFill/>
        </p:spPr>
        <p:txBody>
          <a:bodyPr wrap="square">
            <a:spAutoFit/>
          </a:bodyPr>
          <a:lstStyle/>
          <a:p>
            <a:r>
              <a:rPr lang="en-IN" dirty="0" err="1"/>
              <a:t>UserInterface.UPDATE_SUCCESS</a:t>
            </a:r>
            <a:r>
              <a:rPr lang="en-IN" dirty="0"/>
              <a:t>=Customer details successfully updated.</a:t>
            </a:r>
          </a:p>
        </p:txBody>
      </p:sp>
      <p:sp>
        <p:nvSpPr>
          <p:cNvPr id="11" name="TextBox 10">
            <a:extLst>
              <a:ext uri="{FF2B5EF4-FFF2-40B4-BE49-F238E27FC236}">
                <a16:creationId xmlns:a16="http://schemas.microsoft.com/office/drawing/2014/main" id="{13055E2A-F2DE-92C5-BA35-123279A99CF1}"/>
              </a:ext>
            </a:extLst>
          </p:cNvPr>
          <p:cNvSpPr txBox="1"/>
          <p:nvPr/>
        </p:nvSpPr>
        <p:spPr>
          <a:xfrm>
            <a:off x="106050" y="5345582"/>
            <a:ext cx="12085949"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Modify the Application class by adding </a:t>
            </a:r>
            <a:r>
              <a:rPr lang="en-US" sz="2000" dirty="0" err="1">
                <a:solidFill>
                  <a:schemeClr val="tx1">
                    <a:lumMod val="65000"/>
                    <a:lumOff val="35000"/>
                  </a:schemeClr>
                </a:solidFill>
              </a:rPr>
              <a:t>updateCustomer</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4739338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5DF563-5267-3B1D-B496-84969C4C3BC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4AC3A5-83AA-6310-B20B-C0E1ECA2C5E9}"/>
              </a:ext>
            </a:extLst>
          </p:cNvPr>
          <p:cNvSpPr>
            <a:spLocks noGrp="1"/>
          </p:cNvSpPr>
          <p:nvPr>
            <p:ph type="sldNum" sz="quarter" idx="12"/>
          </p:nvPr>
        </p:nvSpPr>
        <p:spPr/>
        <p:txBody>
          <a:bodyPr/>
          <a:lstStyle/>
          <a:p>
            <a:fld id="{4A777409-9C5A-4B07-8E32-19F22F7D558C}" type="slidenum">
              <a:rPr lang="en-IN" smtClean="0"/>
              <a:t>67</a:t>
            </a:fld>
            <a:endParaRPr lang="en-IN" dirty="0"/>
          </a:p>
        </p:txBody>
      </p:sp>
      <p:sp>
        <p:nvSpPr>
          <p:cNvPr id="5" name="TextBox 4">
            <a:extLst>
              <a:ext uri="{FF2B5EF4-FFF2-40B4-BE49-F238E27FC236}">
                <a16:creationId xmlns:a16="http://schemas.microsoft.com/office/drawing/2014/main" id="{660FA798-4BA7-D3BF-17F0-FF66224800B3}"/>
              </a:ext>
            </a:extLst>
          </p:cNvPr>
          <p:cNvSpPr txBox="1"/>
          <p:nvPr/>
        </p:nvSpPr>
        <p:spPr>
          <a:xfrm>
            <a:off x="725864" y="581248"/>
            <a:ext cx="12192000" cy="5909310"/>
          </a:xfrm>
          <a:prstGeom prst="rect">
            <a:avLst/>
          </a:prstGeom>
          <a:noFill/>
        </p:spPr>
        <p:txBody>
          <a:bodyPr wrap="square">
            <a:spAutoFit/>
          </a:bodyPr>
          <a:lstStyle/>
          <a:p>
            <a:r>
              <a:rPr lang="en-IN" dirty="0"/>
              <a:t>@SpringBootApplication</a:t>
            </a:r>
          </a:p>
          <a:p>
            <a:r>
              <a:rPr lang="en-IN" dirty="0"/>
              <a:t>public class </a:t>
            </a:r>
            <a:r>
              <a:rPr lang="en-IN" dirty="0" err="1"/>
              <a:t>DemoSpringORMUpdateApplication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DemoSpringORMUpdateApplication.class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DemoSpringORMUpdateApplication.class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a:t>
            </a:r>
            <a:r>
              <a:rPr lang="en-IN" dirty="0" err="1"/>
              <a:t>getCustomer</a:t>
            </a:r>
            <a:r>
              <a:rPr lang="en-IN" dirty="0"/>
              <a:t>();</a:t>
            </a:r>
          </a:p>
          <a:p>
            <a:r>
              <a:rPr lang="en-IN" dirty="0"/>
              <a:t>		// </a:t>
            </a:r>
            <a:r>
              <a:rPr lang="en-IN" dirty="0" err="1"/>
              <a:t>addCustomer</a:t>
            </a:r>
            <a:r>
              <a:rPr lang="en-IN" dirty="0"/>
              <a:t>();</a:t>
            </a:r>
          </a:p>
          <a:p>
            <a:r>
              <a:rPr lang="en-IN" dirty="0"/>
              <a:t>		</a:t>
            </a:r>
            <a:r>
              <a:rPr lang="en-IN" dirty="0" err="1"/>
              <a:t>updateCustomer</a:t>
            </a:r>
            <a:r>
              <a:rPr lang="en-IN" dirty="0"/>
              <a:t>();</a:t>
            </a:r>
          </a:p>
          <a:p>
            <a:r>
              <a:rPr lang="en-IN" dirty="0"/>
              <a:t>	}</a:t>
            </a:r>
          </a:p>
          <a:p>
            <a:r>
              <a:rPr lang="en-IN" dirty="0"/>
              <a:t>	public void </a:t>
            </a:r>
            <a:r>
              <a:rPr lang="en-IN" dirty="0" err="1"/>
              <a:t>getCustomer</a:t>
            </a:r>
            <a:r>
              <a:rPr lang="en-IN" dirty="0"/>
              <a:t>() throws </a:t>
            </a:r>
            <a:r>
              <a:rPr lang="en-IN" dirty="0" err="1"/>
              <a:t>hndBankException</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a:t>
            </a:r>
          </a:p>
          <a:p>
            <a:r>
              <a:rPr lang="en-IN" dirty="0"/>
              <a:t>			LOGGER.info(</a:t>
            </a:r>
            <a:r>
              <a:rPr lang="en-IN" dirty="0" err="1"/>
              <a:t>customerDTO</a:t>
            </a:r>
            <a:r>
              <a:rPr lang="en-IN" dirty="0"/>
              <a:t>);</a:t>
            </a:r>
          </a:p>
          <a:p>
            <a:r>
              <a:rPr lang="en-IN" dirty="0"/>
              <a:t>		}</a:t>
            </a:r>
          </a:p>
        </p:txBody>
      </p:sp>
    </p:spTree>
    <p:extLst>
      <p:ext uri="{BB962C8B-B14F-4D97-AF65-F5344CB8AC3E}">
        <p14:creationId xmlns:p14="http://schemas.microsoft.com/office/powerpoint/2010/main" val="30929875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833D5B-B10F-E2A4-FCFD-4538B1F0D1E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59BD54-2013-BCAD-455D-B3A14D53E443}"/>
              </a:ext>
            </a:extLst>
          </p:cNvPr>
          <p:cNvSpPr>
            <a:spLocks noGrp="1"/>
          </p:cNvSpPr>
          <p:nvPr>
            <p:ph type="sldNum" sz="quarter" idx="12"/>
          </p:nvPr>
        </p:nvSpPr>
        <p:spPr/>
        <p:txBody>
          <a:bodyPr/>
          <a:lstStyle/>
          <a:p>
            <a:fld id="{4A777409-9C5A-4B07-8E32-19F22F7D558C}" type="slidenum">
              <a:rPr lang="en-IN" smtClean="0"/>
              <a:t>68</a:t>
            </a:fld>
            <a:endParaRPr lang="en-IN" dirty="0"/>
          </a:p>
        </p:txBody>
      </p:sp>
      <p:sp>
        <p:nvSpPr>
          <p:cNvPr id="5" name="TextBox 4">
            <a:extLst>
              <a:ext uri="{FF2B5EF4-FFF2-40B4-BE49-F238E27FC236}">
                <a16:creationId xmlns:a16="http://schemas.microsoft.com/office/drawing/2014/main" id="{26A642EC-26C7-AAC7-CD75-07301E761F60}"/>
              </a:ext>
            </a:extLst>
          </p:cNvPr>
          <p:cNvSpPr txBox="1"/>
          <p:nvPr/>
        </p:nvSpPr>
        <p:spPr>
          <a:xfrm>
            <a:off x="0" y="800913"/>
            <a:ext cx="12012891" cy="6463308"/>
          </a:xfrm>
          <a:prstGeom prst="rect">
            <a:avLst/>
          </a:prstGeom>
          <a:noFill/>
        </p:spPr>
        <p:txBody>
          <a:bodyPr wrap="square">
            <a:spAutoFit/>
          </a:bodyPr>
          <a:lstStyle/>
          <a:p>
            <a:r>
              <a:rPr lang="en-IN" dirty="0"/>
              <a:t>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(2);</a:t>
            </a:r>
          </a:p>
          <a:p>
            <a:r>
              <a:rPr lang="en-IN" dirty="0"/>
              <a:t>		</a:t>
            </a:r>
            <a:r>
              <a:rPr lang="en-IN" dirty="0" err="1"/>
              <a:t>customerDTO.setEmailId</a:t>
            </a:r>
            <a:r>
              <a:rPr lang="en-IN" dirty="0"/>
              <a:t>("harry@hnd.com");</a:t>
            </a:r>
          </a:p>
          <a:p>
            <a:r>
              <a:rPr lang="en-IN" dirty="0"/>
              <a:t>		</a:t>
            </a:r>
            <a:r>
              <a:rPr lang="en-IN" dirty="0" err="1"/>
              <a:t>customerDTO.setName</a:t>
            </a:r>
            <a:r>
              <a:rPr lang="en-IN" dirty="0"/>
              <a:t>("Harry");</a:t>
            </a:r>
          </a:p>
          <a:p>
            <a:r>
              <a:rPr lang="en-IN" dirty="0"/>
              <a:t>		</a:t>
            </a:r>
            <a:r>
              <a:rPr lang="en-IN" dirty="0" err="1"/>
              <a:t>customerDTO.setDateOfBirth</a:t>
            </a:r>
            <a:r>
              <a:rPr lang="en-IN" dirty="0"/>
              <a:t>(</a:t>
            </a:r>
            <a:r>
              <a:rPr lang="en-IN" dirty="0" err="1"/>
              <a:t>LocalDate.of</a:t>
            </a:r>
            <a:r>
              <a:rPr lang="en-IN" dirty="0"/>
              <a:t>(1980, 4, 22));</a:t>
            </a:r>
          </a:p>
          <a:p>
            <a:r>
              <a:rPr lang="en-IN" dirty="0"/>
              <a:t>		</a:t>
            </a:r>
            <a:r>
              <a:rPr lang="en-IN" dirty="0" err="1"/>
              <a:t>customerDTO.setCustomerType</a:t>
            </a:r>
            <a:r>
              <a:rPr lang="en-IN" dirty="0"/>
              <a:t>(</a:t>
            </a:r>
            <a:r>
              <a:rPr lang="en-IN" dirty="0" err="1"/>
              <a:t>CustomerType.GOLD</a:t>
            </a:r>
            <a:r>
              <a:rPr lang="en-IN" dirty="0"/>
              <a:t>);</a:t>
            </a:r>
          </a:p>
          <a:p>
            <a:r>
              <a:rPr lang="en-IN" dirty="0"/>
              <a:t>		try {</a:t>
            </a:r>
          </a:p>
          <a:p>
            <a:r>
              <a:rPr lang="en-IN" dirty="0"/>
              <a:t>			</a:t>
            </a:r>
            <a:r>
              <a:rPr lang="en-IN" dirty="0" err="1"/>
              <a:t>customerService.addCustomer</a:t>
            </a:r>
            <a:r>
              <a:rPr lang="en-IN" dirty="0"/>
              <a:t>(</a:t>
            </a:r>
            <a:r>
              <a:rPr lang="en-IN" dirty="0" err="1"/>
              <a:t>customerDTO</a:t>
            </a:r>
            <a:r>
              <a:rPr lang="en-IN" dirty="0"/>
              <a:t>);</a:t>
            </a:r>
          </a:p>
          <a:p>
            <a:r>
              <a:rPr lang="en-IN" dirty="0"/>
              <a:t>			LOGGER.info(</a:t>
            </a:r>
            <a:r>
              <a:rPr lang="en-IN" dirty="0" err="1"/>
              <a:t>environment.getProperty</a:t>
            </a:r>
            <a:r>
              <a:rPr lang="en-IN" dirty="0"/>
              <a:t>("</a:t>
            </a:r>
            <a:r>
              <a:rPr lang="en-IN" dirty="0" err="1"/>
              <a:t>UserInterface.INSERT_SUCCESS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41683779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E639BE-49A1-F0A3-B088-F4D7645F4E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EF4EC0-E6F5-A4E5-2BF8-AA0530DA2742}"/>
              </a:ext>
            </a:extLst>
          </p:cNvPr>
          <p:cNvSpPr>
            <a:spLocks noGrp="1"/>
          </p:cNvSpPr>
          <p:nvPr>
            <p:ph type="sldNum" sz="quarter" idx="12"/>
          </p:nvPr>
        </p:nvSpPr>
        <p:spPr/>
        <p:txBody>
          <a:bodyPr/>
          <a:lstStyle/>
          <a:p>
            <a:fld id="{4A777409-9C5A-4B07-8E32-19F22F7D558C}" type="slidenum">
              <a:rPr lang="en-IN" smtClean="0"/>
              <a:t>69</a:t>
            </a:fld>
            <a:endParaRPr lang="en-IN" dirty="0"/>
          </a:p>
        </p:txBody>
      </p:sp>
      <p:sp>
        <p:nvSpPr>
          <p:cNvPr id="5" name="TextBox 4">
            <a:extLst>
              <a:ext uri="{FF2B5EF4-FFF2-40B4-BE49-F238E27FC236}">
                <a16:creationId xmlns:a16="http://schemas.microsoft.com/office/drawing/2014/main" id="{C40F0A19-3FC1-D147-2195-A467DEC6DC1F}"/>
              </a:ext>
            </a:extLst>
          </p:cNvPr>
          <p:cNvSpPr txBox="1"/>
          <p:nvPr/>
        </p:nvSpPr>
        <p:spPr>
          <a:xfrm>
            <a:off x="741182" y="770198"/>
            <a:ext cx="10709635" cy="3416320"/>
          </a:xfrm>
          <a:prstGeom prst="rect">
            <a:avLst/>
          </a:prstGeom>
          <a:noFill/>
        </p:spPr>
        <p:txBody>
          <a:bodyPr wrap="square">
            <a:spAutoFit/>
          </a:bodyPr>
          <a:lstStyle/>
          <a:p>
            <a:r>
              <a:rPr lang="en-IN" dirty="0"/>
              <a:t>public void </a:t>
            </a:r>
            <a:r>
              <a:rPr lang="en-IN" dirty="0" err="1"/>
              <a:t>updateCustomer</a:t>
            </a:r>
            <a:r>
              <a:rPr lang="en-IN" dirty="0"/>
              <a:t>() {</a:t>
            </a:r>
          </a:p>
          <a:p>
            <a:r>
              <a:rPr lang="en-IN" dirty="0"/>
              <a:t>		try {</a:t>
            </a:r>
          </a:p>
          <a:p>
            <a:r>
              <a:rPr lang="en-IN" dirty="0"/>
              <a:t>			</a:t>
            </a:r>
            <a:r>
              <a:rPr lang="en-IN" dirty="0" err="1"/>
              <a:t>customerService.updateCustomer</a:t>
            </a:r>
            <a:r>
              <a:rPr lang="en-IN" dirty="0"/>
              <a:t>(1, "martin01@hnd.com");</a:t>
            </a:r>
          </a:p>
          <a:p>
            <a:r>
              <a:rPr lang="en-IN" dirty="0"/>
              <a:t>			LOGGER.info(</a:t>
            </a:r>
            <a:r>
              <a:rPr lang="en-IN" dirty="0" err="1"/>
              <a:t>environment.getProperty</a:t>
            </a:r>
            <a:r>
              <a:rPr lang="en-IN" dirty="0"/>
              <a:t>("</a:t>
            </a:r>
            <a:r>
              <a:rPr lang="en-IN" dirty="0" err="1"/>
              <a:t>UserInterface.UPDATE_SUCCESS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1B4A6067-44E2-58F7-9976-6D156862CBE4}"/>
              </a:ext>
            </a:extLst>
          </p:cNvPr>
          <p:cNvSpPr txBox="1"/>
          <p:nvPr/>
        </p:nvSpPr>
        <p:spPr>
          <a:xfrm>
            <a:off x="174395" y="4647662"/>
            <a:ext cx="11703377" cy="1015663"/>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Execute the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After executing your application, you should see the output as shown below:</a:t>
            </a:r>
          </a:p>
        </p:txBody>
      </p:sp>
    </p:spTree>
    <p:extLst>
      <p:ext uri="{BB962C8B-B14F-4D97-AF65-F5344CB8AC3E}">
        <p14:creationId xmlns:p14="http://schemas.microsoft.com/office/powerpoint/2010/main" val="153827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C096BB-8A11-DED5-402C-F50B928869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24560A-CB61-664B-BEA2-CA6D8FF4CFD7}"/>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460B7172-0891-8822-F19D-3BB0C91AA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207" y="506363"/>
            <a:ext cx="8173591" cy="2200582"/>
          </a:xfrm>
          <a:prstGeom prst="rect">
            <a:avLst/>
          </a:prstGeom>
        </p:spPr>
      </p:pic>
      <p:sp>
        <p:nvSpPr>
          <p:cNvPr id="7" name="TextBox 6">
            <a:extLst>
              <a:ext uri="{FF2B5EF4-FFF2-40B4-BE49-F238E27FC236}">
                <a16:creationId xmlns:a16="http://schemas.microsoft.com/office/drawing/2014/main" id="{A8EF74AD-41B2-772E-8A87-BE07FB15F7C8}"/>
              </a:ext>
            </a:extLst>
          </p:cNvPr>
          <p:cNvSpPr txBox="1"/>
          <p:nvPr/>
        </p:nvSpPr>
        <p:spPr>
          <a:xfrm>
            <a:off x="244311" y="2822491"/>
            <a:ext cx="11703378" cy="1015663"/>
          </a:xfrm>
          <a:prstGeom prst="rect">
            <a:avLst/>
          </a:prstGeom>
          <a:noFill/>
        </p:spPr>
        <p:txBody>
          <a:bodyPr wrap="square">
            <a:spAutoFit/>
          </a:bodyPr>
          <a:lstStyle/>
          <a:p>
            <a:r>
              <a:rPr lang="en-US" sz="2000" b="1" dirty="0">
                <a:solidFill>
                  <a:schemeClr val="tx1">
                    <a:lumMod val="65000"/>
                    <a:lumOff val="35000"/>
                  </a:schemeClr>
                </a:solidFill>
                <a:effectLst/>
              </a:rPr>
              <a:t>Problem of Inheritance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in object model, you can create classes having inheritance relationship but in relational model there is nothing that can define inheritance.</a:t>
            </a:r>
          </a:p>
        </p:txBody>
      </p:sp>
      <p:pic>
        <p:nvPicPr>
          <p:cNvPr id="9" name="Picture 8">
            <a:extLst>
              <a:ext uri="{FF2B5EF4-FFF2-40B4-BE49-F238E27FC236}">
                <a16:creationId xmlns:a16="http://schemas.microsoft.com/office/drawing/2014/main" id="{15C101DB-2000-42B1-4077-74449156F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812" y="3838154"/>
            <a:ext cx="7916380" cy="3019846"/>
          </a:xfrm>
          <a:prstGeom prst="rect">
            <a:avLst/>
          </a:prstGeom>
        </p:spPr>
      </p:pic>
    </p:spTree>
    <p:extLst>
      <p:ext uri="{BB962C8B-B14F-4D97-AF65-F5344CB8AC3E}">
        <p14:creationId xmlns:p14="http://schemas.microsoft.com/office/powerpoint/2010/main" val="3302645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07976E-78D7-BC44-E94F-6686D52958F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F94332B-D03E-2E08-A54B-97FFC36559BE}"/>
              </a:ext>
            </a:extLst>
          </p:cNvPr>
          <p:cNvSpPr>
            <a:spLocks noGrp="1"/>
          </p:cNvSpPr>
          <p:nvPr>
            <p:ph type="sldNum" sz="quarter" idx="12"/>
          </p:nvPr>
        </p:nvSpPr>
        <p:spPr/>
        <p:txBody>
          <a:bodyPr/>
          <a:lstStyle/>
          <a:p>
            <a:fld id="{4A777409-9C5A-4B07-8E32-19F22F7D558C}" type="slidenum">
              <a:rPr lang="en-IN" smtClean="0"/>
              <a:t>70</a:t>
            </a:fld>
            <a:endParaRPr lang="en-IN" dirty="0"/>
          </a:p>
        </p:txBody>
      </p:sp>
      <p:pic>
        <p:nvPicPr>
          <p:cNvPr id="5" name="Picture 4">
            <a:extLst>
              <a:ext uri="{FF2B5EF4-FFF2-40B4-BE49-F238E27FC236}">
                <a16:creationId xmlns:a16="http://schemas.microsoft.com/office/drawing/2014/main" id="{0E761C60-6050-6DAA-B029-A65A6800F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155" y="937594"/>
            <a:ext cx="3726189" cy="3804088"/>
          </a:xfrm>
          <a:prstGeom prst="rect">
            <a:avLst/>
          </a:prstGeom>
        </p:spPr>
      </p:pic>
    </p:spTree>
    <p:extLst>
      <p:ext uri="{BB962C8B-B14F-4D97-AF65-F5344CB8AC3E}">
        <p14:creationId xmlns:p14="http://schemas.microsoft.com/office/powerpoint/2010/main" val="35951169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5BE9B7-3227-E71D-DAE3-1D858B8BC6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E94CAE-B45F-2DBE-4605-E9245456AED6}"/>
              </a:ext>
            </a:extLst>
          </p:cNvPr>
          <p:cNvSpPr>
            <a:spLocks noGrp="1"/>
          </p:cNvSpPr>
          <p:nvPr>
            <p:ph type="sldNum" sz="quarter" idx="12"/>
          </p:nvPr>
        </p:nvSpPr>
        <p:spPr/>
        <p:txBody>
          <a:bodyPr/>
          <a:lstStyle/>
          <a:p>
            <a:fld id="{4A777409-9C5A-4B07-8E32-19F22F7D558C}" type="slidenum">
              <a:rPr lang="en-IN" smtClean="0"/>
              <a:t>71</a:t>
            </a:fld>
            <a:endParaRPr lang="en-IN" dirty="0"/>
          </a:p>
        </p:txBody>
      </p:sp>
      <p:sp>
        <p:nvSpPr>
          <p:cNvPr id="5" name="TextBox 4">
            <a:extLst>
              <a:ext uri="{FF2B5EF4-FFF2-40B4-BE49-F238E27FC236}">
                <a16:creationId xmlns:a16="http://schemas.microsoft.com/office/drawing/2014/main" id="{E0686172-819C-CC0E-6EF8-3F0D6679A66A}"/>
              </a:ext>
            </a:extLst>
          </p:cNvPr>
          <p:cNvSpPr txBox="1"/>
          <p:nvPr/>
        </p:nvSpPr>
        <p:spPr>
          <a:xfrm>
            <a:off x="890832" y="588331"/>
            <a:ext cx="9280690" cy="461665"/>
          </a:xfrm>
          <a:prstGeom prst="rect">
            <a:avLst/>
          </a:prstGeom>
          <a:noFill/>
        </p:spPr>
        <p:txBody>
          <a:bodyPr wrap="square">
            <a:spAutoFit/>
          </a:bodyPr>
          <a:lstStyle/>
          <a:p>
            <a:r>
              <a:rPr lang="en-US" sz="2400" b="1" dirty="0"/>
              <a:t>Delete Operation using JPA with Spring Boot - Demo </a:t>
            </a:r>
          </a:p>
        </p:txBody>
      </p:sp>
      <p:sp>
        <p:nvSpPr>
          <p:cNvPr id="7" name="TextBox 6">
            <a:extLst>
              <a:ext uri="{FF2B5EF4-FFF2-40B4-BE49-F238E27FC236}">
                <a16:creationId xmlns:a16="http://schemas.microsoft.com/office/drawing/2014/main" id="{C6077F62-4B34-8574-4A9B-0138B44502F8}"/>
              </a:ext>
            </a:extLst>
          </p:cNvPr>
          <p:cNvSpPr txBox="1"/>
          <p:nvPr/>
        </p:nvSpPr>
        <p:spPr>
          <a:xfrm>
            <a:off x="212102" y="1363513"/>
            <a:ext cx="11279172" cy="1938992"/>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perform update operation using JPA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deleteCustomer</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interface as shown below:</a:t>
            </a:r>
          </a:p>
        </p:txBody>
      </p:sp>
      <p:sp>
        <p:nvSpPr>
          <p:cNvPr id="9" name="TextBox 8">
            <a:extLst>
              <a:ext uri="{FF2B5EF4-FFF2-40B4-BE49-F238E27FC236}">
                <a16:creationId xmlns:a16="http://schemas.microsoft.com/office/drawing/2014/main" id="{05B637EB-7464-583C-2AEA-59CB81B7D41D}"/>
              </a:ext>
            </a:extLst>
          </p:cNvPr>
          <p:cNvSpPr txBox="1"/>
          <p:nvPr/>
        </p:nvSpPr>
        <p:spPr>
          <a:xfrm>
            <a:off x="287517" y="3722898"/>
            <a:ext cx="11354586" cy="1754326"/>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	public Integer </a:t>
            </a:r>
            <a:r>
              <a:rPr lang="en-IN" dirty="0" err="1"/>
              <a:t>updateCustomer</a:t>
            </a:r>
            <a:r>
              <a:rPr lang="en-IN" dirty="0"/>
              <a:t>(Integer </a:t>
            </a:r>
            <a:r>
              <a:rPr lang="en-IN" dirty="0" err="1"/>
              <a:t>customerId</a:t>
            </a:r>
            <a:r>
              <a:rPr lang="en-IN" dirty="0"/>
              <a:t>, String </a:t>
            </a:r>
            <a:r>
              <a:rPr lang="en-IN" dirty="0" err="1"/>
              <a:t>emailId</a:t>
            </a:r>
            <a:r>
              <a:rPr lang="en-IN" dirty="0"/>
              <a:t>);</a:t>
            </a:r>
          </a:p>
          <a:p>
            <a:r>
              <a:rPr lang="en-IN" dirty="0"/>
              <a:t>	public Integer </a:t>
            </a:r>
            <a:r>
              <a:rPr lang="en-IN" dirty="0" err="1"/>
              <a:t>deleteCustomer</a:t>
            </a:r>
            <a:r>
              <a:rPr lang="en-IN" dirty="0"/>
              <a:t>(Integer </a:t>
            </a:r>
            <a:r>
              <a:rPr lang="en-IN" dirty="0" err="1"/>
              <a:t>customerId</a:t>
            </a:r>
            <a:r>
              <a:rPr lang="en-IN" dirty="0"/>
              <a:t>);</a:t>
            </a:r>
          </a:p>
          <a:p>
            <a:r>
              <a:rPr lang="en-IN" dirty="0"/>
              <a:t>}</a:t>
            </a:r>
          </a:p>
        </p:txBody>
      </p:sp>
    </p:spTree>
    <p:extLst>
      <p:ext uri="{BB962C8B-B14F-4D97-AF65-F5344CB8AC3E}">
        <p14:creationId xmlns:p14="http://schemas.microsoft.com/office/powerpoint/2010/main" val="22977613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CA0A44-EF0A-7BCA-C130-33E839935E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A36C721-5AE9-A06F-7948-119A0F323B15}"/>
              </a:ext>
            </a:extLst>
          </p:cNvPr>
          <p:cNvSpPr>
            <a:spLocks noGrp="1"/>
          </p:cNvSpPr>
          <p:nvPr>
            <p:ph type="sldNum" sz="quarter" idx="12"/>
          </p:nvPr>
        </p:nvSpPr>
        <p:spPr/>
        <p:txBody>
          <a:bodyPr/>
          <a:lstStyle/>
          <a:p>
            <a:fld id="{4A777409-9C5A-4B07-8E32-19F22F7D558C}" type="slidenum">
              <a:rPr lang="en-IN" smtClean="0"/>
              <a:t>72</a:t>
            </a:fld>
            <a:endParaRPr lang="en-IN" dirty="0"/>
          </a:p>
        </p:txBody>
      </p:sp>
      <p:sp>
        <p:nvSpPr>
          <p:cNvPr id="5" name="TextBox 4">
            <a:extLst>
              <a:ext uri="{FF2B5EF4-FFF2-40B4-BE49-F238E27FC236}">
                <a16:creationId xmlns:a16="http://schemas.microsoft.com/office/drawing/2014/main" id="{B994992A-95EC-11DE-942B-5EDE9685B7C3}"/>
              </a:ext>
            </a:extLst>
          </p:cNvPr>
          <p:cNvSpPr txBox="1"/>
          <p:nvPr/>
        </p:nvSpPr>
        <p:spPr>
          <a:xfrm>
            <a:off x="989029" y="669551"/>
            <a:ext cx="10068612"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Implement the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to delete customer details from the table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C5FFB20-86A8-1911-F9AE-92CBF8166D50}"/>
              </a:ext>
            </a:extLst>
          </p:cNvPr>
          <p:cNvSpPr txBox="1"/>
          <p:nvPr/>
        </p:nvSpPr>
        <p:spPr>
          <a:xfrm>
            <a:off x="273378" y="1288232"/>
            <a:ext cx="12192000" cy="5355312"/>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 = null;</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if (customer != null) {</a:t>
            </a:r>
          </a:p>
          <a:p>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19818714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ABA3F2-568B-22D0-179E-E6247AEC271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BCE92F-FB4D-7613-5203-0DD56DC29FBC}"/>
              </a:ext>
            </a:extLst>
          </p:cNvPr>
          <p:cNvSpPr>
            <a:spLocks noGrp="1"/>
          </p:cNvSpPr>
          <p:nvPr>
            <p:ph type="sldNum" sz="quarter" idx="12"/>
          </p:nvPr>
        </p:nvSpPr>
        <p:spPr/>
        <p:txBody>
          <a:bodyPr/>
          <a:lstStyle/>
          <a:p>
            <a:fld id="{4A777409-9C5A-4B07-8E32-19F22F7D558C}" type="slidenum">
              <a:rPr lang="en-IN" smtClean="0"/>
              <a:t>73</a:t>
            </a:fld>
            <a:endParaRPr lang="en-IN" dirty="0"/>
          </a:p>
        </p:txBody>
      </p:sp>
      <p:sp>
        <p:nvSpPr>
          <p:cNvPr id="5" name="TextBox 4">
            <a:extLst>
              <a:ext uri="{FF2B5EF4-FFF2-40B4-BE49-F238E27FC236}">
                <a16:creationId xmlns:a16="http://schemas.microsoft.com/office/drawing/2014/main" id="{88CDCAAD-67E9-000D-B41F-4B75DAAAEB14}"/>
              </a:ext>
            </a:extLst>
          </p:cNvPr>
          <p:cNvSpPr txBox="1"/>
          <p:nvPr/>
        </p:nvSpPr>
        <p:spPr>
          <a:xfrm>
            <a:off x="904973" y="503570"/>
            <a:ext cx="11890342" cy="6494085"/>
          </a:xfrm>
          <a:prstGeom prst="rect">
            <a:avLst/>
          </a:prstGeom>
          <a:noFill/>
        </p:spPr>
        <p:txBody>
          <a:bodyPr wrap="square">
            <a:spAutoFit/>
          </a:bodyPr>
          <a:lstStyle/>
          <a:p>
            <a:r>
              <a:rPr lang="en-IN" sz="1600" dirty="0"/>
              <a:t>@Override</a:t>
            </a:r>
          </a:p>
          <a:p>
            <a:r>
              <a:rPr lang="en-IN" sz="1600" dirty="0"/>
              <a:t>	public void </a:t>
            </a:r>
            <a:r>
              <a:rPr lang="en-IN" sz="1600" dirty="0" err="1"/>
              <a:t>addCustomer</a:t>
            </a:r>
            <a:r>
              <a:rPr lang="en-IN" sz="1600" dirty="0"/>
              <a:t>(</a:t>
            </a:r>
            <a:r>
              <a:rPr lang="en-IN" sz="1600" dirty="0" err="1"/>
              <a:t>CustomerDTO</a:t>
            </a:r>
            <a:r>
              <a:rPr lang="en-IN" sz="1600" dirty="0"/>
              <a:t> </a:t>
            </a:r>
            <a:r>
              <a:rPr lang="en-IN" sz="1600" dirty="0" err="1"/>
              <a:t>customerDTO</a:t>
            </a:r>
            <a:r>
              <a:rPr lang="en-IN" sz="1600" dirty="0"/>
              <a:t>) {</a:t>
            </a:r>
          </a:p>
          <a:p>
            <a:r>
              <a:rPr lang="en-IN" sz="1600" dirty="0"/>
              <a:t>		Customer </a:t>
            </a:r>
            <a:r>
              <a:rPr lang="en-IN" sz="1600" dirty="0" err="1"/>
              <a:t>customer</a:t>
            </a:r>
            <a:r>
              <a:rPr lang="en-IN" sz="1600" dirty="0"/>
              <a:t> = new Customer();</a:t>
            </a:r>
          </a:p>
          <a:p>
            <a:r>
              <a:rPr lang="en-IN" sz="1600" dirty="0"/>
              <a:t>		</a:t>
            </a:r>
            <a:r>
              <a:rPr lang="en-IN" sz="1600" dirty="0" err="1"/>
              <a:t>customer.setCustomerId</a:t>
            </a:r>
            <a:r>
              <a:rPr lang="en-IN" sz="1600" dirty="0"/>
              <a:t>(</a:t>
            </a:r>
            <a:r>
              <a:rPr lang="en-IN" sz="1600" dirty="0" err="1"/>
              <a:t>customerDTO.getCustomerId</a:t>
            </a:r>
            <a:r>
              <a:rPr lang="en-IN" sz="1600" dirty="0"/>
              <a:t>());</a:t>
            </a:r>
          </a:p>
          <a:p>
            <a:r>
              <a:rPr lang="en-IN" sz="1600" dirty="0"/>
              <a:t>		</a:t>
            </a:r>
            <a:r>
              <a:rPr lang="en-IN" sz="1600" dirty="0" err="1"/>
              <a:t>customer.setDateOfBirth</a:t>
            </a:r>
            <a:r>
              <a:rPr lang="en-IN" sz="1600" dirty="0"/>
              <a:t>(</a:t>
            </a:r>
            <a:r>
              <a:rPr lang="en-IN" sz="1600" dirty="0" err="1"/>
              <a:t>customerDTO.getDateOfBirth</a:t>
            </a:r>
            <a:r>
              <a:rPr lang="en-IN" sz="1600" dirty="0"/>
              <a:t>());</a:t>
            </a:r>
          </a:p>
          <a:p>
            <a:r>
              <a:rPr lang="en-IN" sz="1600" dirty="0"/>
              <a:t>		</a:t>
            </a:r>
            <a:r>
              <a:rPr lang="en-IN" sz="1600" dirty="0" err="1"/>
              <a:t>customer.setEmailId</a:t>
            </a:r>
            <a:r>
              <a:rPr lang="en-IN" sz="1600" dirty="0"/>
              <a:t>(</a:t>
            </a:r>
            <a:r>
              <a:rPr lang="en-IN" sz="1600" dirty="0" err="1"/>
              <a:t>customerDTO.getEmailId</a:t>
            </a:r>
            <a:r>
              <a:rPr lang="en-IN" sz="1600" dirty="0"/>
              <a:t>());</a:t>
            </a:r>
          </a:p>
          <a:p>
            <a:r>
              <a:rPr lang="en-IN" sz="1600" dirty="0"/>
              <a:t>		</a:t>
            </a:r>
            <a:r>
              <a:rPr lang="en-IN" sz="1600" dirty="0" err="1"/>
              <a:t>customer.setName</a:t>
            </a:r>
            <a:r>
              <a:rPr lang="en-IN" sz="1600" dirty="0"/>
              <a:t>(</a:t>
            </a:r>
            <a:r>
              <a:rPr lang="en-IN" sz="1600" dirty="0" err="1"/>
              <a:t>customerDTO.getName</a:t>
            </a:r>
            <a:r>
              <a:rPr lang="en-IN" sz="1600" dirty="0"/>
              <a:t>());</a:t>
            </a:r>
          </a:p>
          <a:p>
            <a:r>
              <a:rPr lang="en-IN" sz="1600" dirty="0"/>
              <a:t>		</a:t>
            </a:r>
            <a:r>
              <a:rPr lang="en-IN" sz="1600" dirty="0" err="1"/>
              <a:t>customer.setCustomerType</a:t>
            </a:r>
            <a:r>
              <a:rPr lang="en-IN" sz="1600" dirty="0"/>
              <a:t>(</a:t>
            </a:r>
            <a:r>
              <a:rPr lang="en-IN" sz="1600" dirty="0" err="1"/>
              <a:t>customerDTO.getCustomerType</a:t>
            </a:r>
            <a:r>
              <a:rPr lang="en-IN" sz="1600" dirty="0"/>
              <a:t>());</a:t>
            </a:r>
          </a:p>
          <a:p>
            <a:r>
              <a:rPr lang="en-IN" sz="1600" dirty="0"/>
              <a:t>		</a:t>
            </a:r>
            <a:r>
              <a:rPr lang="en-IN" sz="1600" dirty="0" err="1"/>
              <a:t>entityManager.persist</a:t>
            </a:r>
            <a:r>
              <a:rPr lang="en-IN" sz="1600" dirty="0"/>
              <a:t>(customer);</a:t>
            </a:r>
          </a:p>
          <a:p>
            <a:r>
              <a:rPr lang="en-IN" sz="1600" dirty="0"/>
              <a:t>	}</a:t>
            </a:r>
          </a:p>
          <a:p>
            <a:r>
              <a:rPr lang="en-IN" sz="1600" dirty="0"/>
              <a:t>	@Override</a:t>
            </a:r>
          </a:p>
          <a:p>
            <a:r>
              <a:rPr lang="en-IN" sz="1600" dirty="0"/>
              <a:t>	public Integer </a:t>
            </a:r>
            <a:r>
              <a:rPr lang="en-IN" sz="1600" dirty="0" err="1"/>
              <a:t>updateCustomer</a:t>
            </a:r>
            <a:r>
              <a:rPr lang="en-IN" sz="1600" dirty="0"/>
              <a:t>(Integer </a:t>
            </a:r>
            <a:r>
              <a:rPr lang="en-IN" sz="1600" dirty="0" err="1"/>
              <a:t>customerId</a:t>
            </a:r>
            <a:r>
              <a:rPr lang="en-IN" sz="1600" dirty="0"/>
              <a:t>, String </a:t>
            </a:r>
            <a:r>
              <a:rPr lang="en-IN" sz="1600" dirty="0" err="1"/>
              <a:t>emailId</a:t>
            </a:r>
            <a:r>
              <a:rPr lang="en-IN" sz="1600" dirty="0"/>
              <a:t>) {</a:t>
            </a:r>
          </a:p>
          <a:p>
            <a:r>
              <a:rPr lang="en-IN" sz="1600" dirty="0"/>
              <a:t>		Integer </a:t>
            </a:r>
            <a:r>
              <a:rPr lang="en-IN" sz="1600" dirty="0" err="1"/>
              <a:t>customerIdReturned</a:t>
            </a:r>
            <a:r>
              <a:rPr lang="en-IN" sz="1600" dirty="0"/>
              <a:t> = null;</a:t>
            </a:r>
          </a:p>
          <a:p>
            <a:r>
              <a:rPr lang="en-IN" sz="1600" dirty="0"/>
              <a:t>		Customer </a:t>
            </a:r>
            <a:r>
              <a:rPr lang="en-IN" sz="1600" dirty="0" err="1"/>
              <a:t>customer</a:t>
            </a:r>
            <a:r>
              <a:rPr lang="en-IN" sz="1600" dirty="0"/>
              <a:t> = </a:t>
            </a:r>
            <a:r>
              <a:rPr lang="en-IN" sz="1600" dirty="0" err="1"/>
              <a:t>entityManager.find</a:t>
            </a:r>
            <a:r>
              <a:rPr lang="en-IN" sz="1600" dirty="0"/>
              <a:t>(</a:t>
            </a:r>
            <a:r>
              <a:rPr lang="en-IN" sz="1600" dirty="0" err="1"/>
              <a:t>Customer.class</a:t>
            </a:r>
            <a:r>
              <a:rPr lang="en-IN" sz="1600" dirty="0"/>
              <a:t>, </a:t>
            </a:r>
            <a:r>
              <a:rPr lang="en-IN" sz="1600" dirty="0" err="1"/>
              <a:t>customerId</a:t>
            </a:r>
            <a:r>
              <a:rPr lang="en-IN" sz="1600" dirty="0"/>
              <a:t>);</a:t>
            </a:r>
          </a:p>
          <a:p>
            <a:r>
              <a:rPr lang="en-IN" sz="1600" dirty="0"/>
              <a:t>		</a:t>
            </a:r>
            <a:r>
              <a:rPr lang="en-IN" sz="1600" dirty="0" err="1"/>
              <a:t>customer.setEmailId</a:t>
            </a:r>
            <a:r>
              <a:rPr lang="en-IN" sz="1600" dirty="0"/>
              <a:t>(</a:t>
            </a:r>
            <a:r>
              <a:rPr lang="en-IN" sz="1600" dirty="0" err="1"/>
              <a:t>emailId</a:t>
            </a:r>
            <a:r>
              <a:rPr lang="en-IN" sz="1600" dirty="0"/>
              <a:t>);</a:t>
            </a:r>
          </a:p>
          <a:p>
            <a:r>
              <a:rPr lang="en-IN" sz="1600" dirty="0"/>
              <a:t>		</a:t>
            </a:r>
            <a:r>
              <a:rPr lang="en-IN" sz="1600" dirty="0" err="1"/>
              <a:t>customerIdReturned</a:t>
            </a:r>
            <a:r>
              <a:rPr lang="en-IN" sz="1600" dirty="0"/>
              <a:t> = </a:t>
            </a:r>
            <a:r>
              <a:rPr lang="en-IN" sz="1600" dirty="0" err="1"/>
              <a:t>customer.getCustomerId</a:t>
            </a:r>
            <a:r>
              <a:rPr lang="en-IN" sz="1600" dirty="0"/>
              <a:t>();</a:t>
            </a:r>
          </a:p>
          <a:p>
            <a:r>
              <a:rPr lang="en-IN" sz="1600" dirty="0"/>
              <a:t>		return </a:t>
            </a:r>
            <a:r>
              <a:rPr lang="en-IN" sz="1600" dirty="0" err="1"/>
              <a:t>customerIdReturned</a:t>
            </a:r>
            <a:r>
              <a:rPr lang="en-IN" sz="1600" dirty="0"/>
              <a:t>;</a:t>
            </a:r>
          </a:p>
          <a:p>
            <a:r>
              <a:rPr lang="en-IN" sz="1600" dirty="0"/>
              <a:t>	}</a:t>
            </a:r>
          </a:p>
          <a:p>
            <a:r>
              <a:rPr lang="en-IN" sz="1600" dirty="0"/>
              <a:t>	@Override</a:t>
            </a:r>
          </a:p>
          <a:p>
            <a:r>
              <a:rPr lang="en-IN" sz="1600" dirty="0"/>
              <a:t>	public Integer </a:t>
            </a:r>
            <a:r>
              <a:rPr lang="en-IN" sz="1600" dirty="0" err="1"/>
              <a:t>deleteCustomer</a:t>
            </a:r>
            <a:r>
              <a:rPr lang="en-IN" sz="1600" dirty="0"/>
              <a:t>(Integer </a:t>
            </a:r>
            <a:r>
              <a:rPr lang="en-IN" sz="1600" dirty="0" err="1"/>
              <a:t>customerId</a:t>
            </a:r>
            <a:r>
              <a:rPr lang="en-IN" sz="1600" dirty="0"/>
              <a:t>) {</a:t>
            </a:r>
          </a:p>
          <a:p>
            <a:r>
              <a:rPr lang="en-IN" sz="1600" dirty="0"/>
              <a:t>		Customer </a:t>
            </a:r>
            <a:r>
              <a:rPr lang="en-IN" sz="1600" dirty="0" err="1"/>
              <a:t>customer</a:t>
            </a:r>
            <a:r>
              <a:rPr lang="en-IN" sz="1600" dirty="0"/>
              <a:t> = </a:t>
            </a:r>
            <a:r>
              <a:rPr lang="en-IN" sz="1600" dirty="0" err="1"/>
              <a:t>entityManager.find</a:t>
            </a:r>
            <a:r>
              <a:rPr lang="en-IN" sz="1600" dirty="0"/>
              <a:t>(</a:t>
            </a:r>
            <a:r>
              <a:rPr lang="en-IN" sz="1600" dirty="0" err="1"/>
              <a:t>Customer.class</a:t>
            </a:r>
            <a:r>
              <a:rPr lang="en-IN" sz="1600" dirty="0"/>
              <a:t>, </a:t>
            </a:r>
            <a:r>
              <a:rPr lang="en-IN" sz="1600" dirty="0" err="1"/>
              <a:t>customerId</a:t>
            </a:r>
            <a:r>
              <a:rPr lang="en-IN" sz="1600" dirty="0"/>
              <a:t>);</a:t>
            </a:r>
          </a:p>
          <a:p>
            <a:r>
              <a:rPr lang="en-IN" sz="1600" dirty="0"/>
              <a:t>		</a:t>
            </a:r>
            <a:r>
              <a:rPr lang="en-IN" sz="1600" dirty="0" err="1"/>
              <a:t>entityManager.remove</a:t>
            </a:r>
            <a:r>
              <a:rPr lang="en-IN" sz="1600" dirty="0"/>
              <a:t>(customer);</a:t>
            </a:r>
          </a:p>
          <a:p>
            <a:r>
              <a:rPr lang="en-IN" sz="1600" dirty="0"/>
              <a:t>		Integer </a:t>
            </a:r>
            <a:r>
              <a:rPr lang="en-IN" sz="1600" dirty="0" err="1"/>
              <a:t>customerIdReturned</a:t>
            </a:r>
            <a:r>
              <a:rPr lang="en-IN" sz="1600" dirty="0"/>
              <a:t> = </a:t>
            </a:r>
            <a:r>
              <a:rPr lang="en-IN" sz="1600" dirty="0" err="1"/>
              <a:t>customer.getCustomerId</a:t>
            </a:r>
            <a:r>
              <a:rPr lang="en-IN" sz="1600" dirty="0"/>
              <a:t>();</a:t>
            </a:r>
          </a:p>
          <a:p>
            <a:r>
              <a:rPr lang="en-IN" sz="1600" dirty="0"/>
              <a:t>		return </a:t>
            </a:r>
            <a:r>
              <a:rPr lang="en-IN" sz="1600" dirty="0" err="1"/>
              <a:t>customerIdReturned</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12775136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24B621-D2DC-7711-BF1E-3C3266FFBA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4098E0-3328-C5AC-BF29-1CE75537D4C5}"/>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25FAD9E1-02DD-4A8A-BD9E-45254C9B5CCF}"/>
              </a:ext>
            </a:extLst>
          </p:cNvPr>
          <p:cNvSpPr txBox="1"/>
          <p:nvPr/>
        </p:nvSpPr>
        <p:spPr>
          <a:xfrm>
            <a:off x="27495" y="840698"/>
            <a:ext cx="11326305" cy="3170099"/>
          </a:xfrm>
          <a:prstGeom prst="rect">
            <a:avLst/>
          </a:prstGeom>
          <a:noFill/>
        </p:spPr>
        <p:txBody>
          <a:bodyPr wrap="square">
            <a:spAutoFit/>
          </a:bodyPr>
          <a:lstStyle/>
          <a:p>
            <a:r>
              <a:rPr lang="en-US" sz="2000" dirty="0">
                <a:solidFill>
                  <a:schemeClr val="tx1">
                    <a:lumMod val="65000"/>
                    <a:lumOff val="35000"/>
                  </a:schemeClr>
                </a:solidFill>
                <a:effectLst/>
              </a:rPr>
              <a:t>In above code following points are important: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details of the customer which has to be deleted is fetched using find() method.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remove() method is invoked using Customer object. This changes the state of entity object from managed to removed.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customer details will be deleted from the table when the transaction is committed.</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4</a:t>
            </a:r>
            <a:r>
              <a:rPr lang="en-US" sz="2000" dirty="0">
                <a:solidFill>
                  <a:schemeClr val="tx1">
                    <a:lumMod val="65000"/>
                    <a:lumOff val="35000"/>
                  </a:schemeClr>
                </a:solidFill>
                <a:effectLst/>
              </a:rPr>
              <a:t>: Add </a:t>
            </a:r>
            <a:r>
              <a:rPr lang="en-US" sz="2000" dirty="0" err="1">
                <a:solidFill>
                  <a:schemeClr val="tx1">
                    <a:lumMod val="65000"/>
                    <a:lumOff val="35000"/>
                  </a:schemeClr>
                </a:solidFill>
                <a:effectLst/>
              </a:rPr>
              <a:t>deleteCustomer</a:t>
            </a:r>
            <a:r>
              <a:rPr lang="en-US" sz="2000" dirty="0">
                <a:solidFill>
                  <a:schemeClr val="tx1">
                    <a:lumMod val="65000"/>
                    <a:lumOff val="35000"/>
                  </a:schemeClr>
                </a:solidFill>
                <a:effectLst/>
              </a:rPr>
              <a:t>() method in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shown below:</a:t>
            </a:r>
          </a:p>
        </p:txBody>
      </p:sp>
      <p:sp>
        <p:nvSpPr>
          <p:cNvPr id="7" name="TextBox 6">
            <a:extLst>
              <a:ext uri="{FF2B5EF4-FFF2-40B4-BE49-F238E27FC236}">
                <a16:creationId xmlns:a16="http://schemas.microsoft.com/office/drawing/2014/main" id="{021A9E58-293D-704D-3A3D-0D5FEE4BB242}"/>
              </a:ext>
            </a:extLst>
          </p:cNvPr>
          <p:cNvSpPr txBox="1"/>
          <p:nvPr/>
        </p:nvSpPr>
        <p:spPr>
          <a:xfrm>
            <a:off x="27495" y="4244828"/>
            <a:ext cx="11824358" cy="1754326"/>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7126048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3EB5E8-9A57-570C-15B4-194577F4A9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EBDB5F6-36D9-D8A6-56D2-F787CC916C5C}"/>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7" name="TextBox 6">
            <a:extLst>
              <a:ext uri="{FF2B5EF4-FFF2-40B4-BE49-F238E27FC236}">
                <a16:creationId xmlns:a16="http://schemas.microsoft.com/office/drawing/2014/main" id="{A2DB3868-108C-3576-9269-BE568EDCC831}"/>
              </a:ext>
            </a:extLst>
          </p:cNvPr>
          <p:cNvSpPr txBox="1"/>
          <p:nvPr/>
        </p:nvSpPr>
        <p:spPr>
          <a:xfrm>
            <a:off x="890832" y="647796"/>
            <a:ext cx="9987699"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Implement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141004C-AD2A-603A-9009-C664E4268D8B}"/>
              </a:ext>
            </a:extLst>
          </p:cNvPr>
          <p:cNvSpPr txBox="1"/>
          <p:nvPr/>
        </p:nvSpPr>
        <p:spPr>
          <a:xfrm>
            <a:off x="274948" y="1047906"/>
            <a:ext cx="11642103" cy="5909310"/>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if (</a:t>
            </a:r>
            <a:r>
              <a:rPr lang="en-IN" dirty="0" err="1"/>
              <a:t>customerRepository.getCustomer</a:t>
            </a:r>
            <a:r>
              <a:rPr lang="en-IN" dirty="0"/>
              <a:t>(</a:t>
            </a:r>
            <a:r>
              <a:rPr lang="en-IN" dirty="0" err="1"/>
              <a:t>customerDTO.getCustomerId</a:t>
            </a:r>
            <a:r>
              <a:rPr lang="en-IN" dirty="0"/>
              <a:t>()) != null) {</a:t>
            </a:r>
          </a:p>
          <a:p>
            <a:r>
              <a:rPr lang="en-IN" dirty="0"/>
              <a:t>			throw new </a:t>
            </a:r>
            <a:r>
              <a:rPr lang="en-IN" dirty="0" err="1"/>
              <a:t>hndBankException</a:t>
            </a:r>
            <a:r>
              <a:rPr lang="en-IN" dirty="0"/>
              <a:t>("</a:t>
            </a:r>
            <a:r>
              <a:rPr lang="en-IN" dirty="0" err="1"/>
              <a:t>Service.CUSTOMER_ALREADY_EXISTS</a:t>
            </a:r>
            <a:r>
              <a:rPr lang="en-IN" dirty="0"/>
              <a:t>");</a:t>
            </a:r>
          </a:p>
          <a:p>
            <a:r>
              <a:rPr lang="en-IN" dirty="0"/>
              <a:t>		}</a:t>
            </a:r>
          </a:p>
          <a:p>
            <a:r>
              <a:rPr lang="en-IN" dirty="0"/>
              <a:t>		</a:t>
            </a:r>
            <a:r>
              <a:rPr lang="en-IN" dirty="0" err="1"/>
              <a:t>customerRepository.addCustomer</a:t>
            </a:r>
            <a:r>
              <a:rPr lang="en-IN" dirty="0"/>
              <a:t>(</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17158891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82CB05-9B6A-0C5B-0201-B1718C443A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26B89D8-37E8-C5DC-6BA8-7B4165278770}"/>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064F7174-A667-13C4-C3C1-3E29BFD3FC70}"/>
              </a:ext>
            </a:extLst>
          </p:cNvPr>
          <p:cNvSpPr txBox="1"/>
          <p:nvPr/>
        </p:nvSpPr>
        <p:spPr>
          <a:xfrm>
            <a:off x="320511" y="1198225"/>
            <a:ext cx="11871489" cy="4801314"/>
          </a:xfrm>
          <a:prstGeom prst="rect">
            <a:avLst/>
          </a:prstGeom>
          <a:noFill/>
        </p:spPr>
        <p:txBody>
          <a:bodyPr wrap="square">
            <a:spAutoFit/>
          </a:bodyPr>
          <a:lstStyle/>
          <a:p>
            <a:r>
              <a:rPr lang="en-IN" dirty="0"/>
              <a:t>@Override</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a:t>
            </a:r>
            <a:r>
              <a:rPr lang="en-IN" dirty="0" err="1"/>
              <a:t>customerRepository.updateCustomer</a:t>
            </a:r>
            <a:r>
              <a:rPr lang="en-IN" dirty="0"/>
              <a:t>(</a:t>
            </a:r>
            <a:r>
              <a:rPr lang="en-IN" dirty="0" err="1"/>
              <a:t>customerId</a:t>
            </a:r>
            <a:r>
              <a:rPr lang="en-IN" dirty="0"/>
              <a:t>, </a:t>
            </a:r>
            <a:r>
              <a:rPr lang="en-IN" dirty="0" err="1"/>
              <a:t>emailId</a:t>
            </a:r>
            <a:r>
              <a:rPr lang="en-IN" dirty="0"/>
              <a:t>);</a:t>
            </a:r>
          </a:p>
          <a:p>
            <a:r>
              <a:rPr lang="en-IN" dirty="0"/>
              <a:t>	}</a:t>
            </a:r>
          </a:p>
          <a:p>
            <a:r>
              <a:rPr lang="en-IN" dirty="0"/>
              <a:t>	@Override</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a:t>
            </a:r>
            <a:r>
              <a:rPr lang="en-IN" dirty="0" err="1"/>
              <a:t>customerRepository.deleteCustomer</a:t>
            </a:r>
            <a:r>
              <a:rPr lang="en-IN" dirty="0"/>
              <a:t>(</a:t>
            </a:r>
            <a:r>
              <a:rPr lang="en-IN" dirty="0" err="1"/>
              <a:t>customerId</a:t>
            </a:r>
            <a:r>
              <a:rPr lang="en-IN" dirty="0"/>
              <a:t>);</a:t>
            </a:r>
          </a:p>
          <a:p>
            <a:r>
              <a:rPr lang="en-IN" dirty="0"/>
              <a:t>	}</a:t>
            </a:r>
          </a:p>
          <a:p>
            <a:r>
              <a:rPr lang="en-IN" dirty="0"/>
              <a:t>}</a:t>
            </a:r>
          </a:p>
        </p:txBody>
      </p:sp>
    </p:spTree>
    <p:extLst>
      <p:ext uri="{BB962C8B-B14F-4D97-AF65-F5344CB8AC3E}">
        <p14:creationId xmlns:p14="http://schemas.microsoft.com/office/powerpoint/2010/main" val="32508990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FE67FE-EBF7-D9B9-5531-0E3DBB606C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A8E214-C807-22BD-93F2-8835B6039186}"/>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63FEF432-1BE7-3758-D545-C275C238E67F}"/>
              </a:ext>
            </a:extLst>
          </p:cNvPr>
          <p:cNvSpPr txBox="1"/>
          <p:nvPr/>
        </p:nvSpPr>
        <p:spPr>
          <a:xfrm>
            <a:off x="989028" y="562954"/>
            <a:ext cx="10364771"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92A661E-6BC2-027D-FB77-5DC802113821}"/>
              </a:ext>
            </a:extLst>
          </p:cNvPr>
          <p:cNvSpPr txBox="1"/>
          <p:nvPr/>
        </p:nvSpPr>
        <p:spPr>
          <a:xfrm>
            <a:off x="282017" y="1169452"/>
            <a:ext cx="11071782" cy="369332"/>
          </a:xfrm>
          <a:prstGeom prst="rect">
            <a:avLst/>
          </a:prstGeom>
          <a:noFill/>
        </p:spPr>
        <p:txBody>
          <a:bodyPr wrap="square">
            <a:spAutoFit/>
          </a:bodyPr>
          <a:lstStyle/>
          <a:p>
            <a:r>
              <a:rPr lang="en-IN" dirty="0" err="1"/>
              <a:t>UserInterface.DELETE_SUCCESS</a:t>
            </a:r>
            <a:r>
              <a:rPr lang="en-IN" dirty="0"/>
              <a:t>=Customer details successfully deleted.</a:t>
            </a:r>
          </a:p>
        </p:txBody>
      </p:sp>
      <p:sp>
        <p:nvSpPr>
          <p:cNvPr id="9" name="TextBox 8">
            <a:extLst>
              <a:ext uri="{FF2B5EF4-FFF2-40B4-BE49-F238E27FC236}">
                <a16:creationId xmlns:a16="http://schemas.microsoft.com/office/drawing/2014/main" id="{2EE138FE-4CF2-1D42-40E4-14BD11C9A1F4}"/>
              </a:ext>
            </a:extLst>
          </p:cNvPr>
          <p:cNvSpPr txBox="1"/>
          <p:nvPr/>
        </p:nvSpPr>
        <p:spPr>
          <a:xfrm>
            <a:off x="989027" y="1714394"/>
            <a:ext cx="9616127"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3B7F9FA-66BE-E409-E86D-6B73804C85A0}"/>
              </a:ext>
            </a:extLst>
          </p:cNvPr>
          <p:cNvSpPr txBox="1"/>
          <p:nvPr/>
        </p:nvSpPr>
        <p:spPr>
          <a:xfrm>
            <a:off x="185392" y="2114504"/>
            <a:ext cx="11972041" cy="5078313"/>
          </a:xfrm>
          <a:prstGeom prst="rect">
            <a:avLst/>
          </a:prstGeom>
          <a:noFill/>
        </p:spPr>
        <p:txBody>
          <a:bodyPr wrap="square">
            <a:spAutoFit/>
          </a:bodyPr>
          <a:lstStyle/>
          <a:p>
            <a:r>
              <a:rPr lang="en-IN" dirty="0"/>
              <a:t>@SpringBootApplication</a:t>
            </a:r>
          </a:p>
          <a:p>
            <a:r>
              <a:rPr lang="en-IN" dirty="0"/>
              <a:t>public class </a:t>
            </a:r>
            <a:r>
              <a:rPr lang="en-IN" dirty="0" err="1"/>
              <a:t>DemoSpringDeleteReadApplication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DemoSpringDeleteReadApplication.class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DemoSpringDeleteReadApplication.class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a:t>
            </a:r>
            <a:r>
              <a:rPr lang="en-IN" dirty="0" err="1"/>
              <a:t>getCustomer</a:t>
            </a:r>
            <a:r>
              <a:rPr lang="en-IN" dirty="0"/>
              <a:t>();</a:t>
            </a:r>
          </a:p>
          <a:p>
            <a:r>
              <a:rPr lang="en-IN" dirty="0"/>
              <a:t>		// </a:t>
            </a:r>
            <a:r>
              <a:rPr lang="en-IN" dirty="0" err="1"/>
              <a:t>addCustomer</a:t>
            </a:r>
            <a:r>
              <a:rPr lang="en-IN" dirty="0"/>
              <a:t>();</a:t>
            </a:r>
          </a:p>
          <a:p>
            <a:r>
              <a:rPr lang="en-IN" dirty="0"/>
              <a:t>		// </a:t>
            </a:r>
            <a:r>
              <a:rPr lang="en-IN" dirty="0" err="1"/>
              <a:t>updateCustomer</a:t>
            </a:r>
            <a:r>
              <a:rPr lang="en-IN" dirty="0"/>
              <a:t>();</a:t>
            </a:r>
          </a:p>
          <a:p>
            <a:r>
              <a:rPr lang="en-IN" dirty="0"/>
              <a:t>		</a:t>
            </a:r>
            <a:r>
              <a:rPr lang="en-IN" dirty="0" err="1"/>
              <a:t>deleteCustomer</a:t>
            </a:r>
            <a:r>
              <a:rPr lang="en-IN" dirty="0"/>
              <a:t>();</a:t>
            </a:r>
          </a:p>
          <a:p>
            <a:r>
              <a:rPr lang="en-IN" dirty="0"/>
              <a:t>	}</a:t>
            </a:r>
          </a:p>
          <a:p>
            <a:r>
              <a:rPr lang="en-IN" dirty="0"/>
              <a:t>	</a:t>
            </a:r>
          </a:p>
        </p:txBody>
      </p:sp>
    </p:spTree>
    <p:extLst>
      <p:ext uri="{BB962C8B-B14F-4D97-AF65-F5344CB8AC3E}">
        <p14:creationId xmlns:p14="http://schemas.microsoft.com/office/powerpoint/2010/main" val="3645986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258537-06F2-DB17-29B3-FB0AAE9B73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2CA5D6-30DB-5639-C375-D8AF3F477BE5}"/>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674AE9E1-031E-4208-5724-59F913FB2034}"/>
              </a:ext>
            </a:extLst>
          </p:cNvPr>
          <p:cNvSpPr txBox="1"/>
          <p:nvPr/>
        </p:nvSpPr>
        <p:spPr>
          <a:xfrm>
            <a:off x="282804" y="791852"/>
            <a:ext cx="12113443" cy="5078313"/>
          </a:xfrm>
          <a:prstGeom prst="rect">
            <a:avLst/>
          </a:prstGeom>
          <a:noFill/>
        </p:spPr>
        <p:txBody>
          <a:bodyPr wrap="square">
            <a:spAutoFit/>
          </a:bodyPr>
          <a:lstStyle/>
          <a:p>
            <a:r>
              <a:rPr lang="en-IN" dirty="0"/>
              <a:t>public void </a:t>
            </a:r>
            <a:r>
              <a:rPr lang="en-IN" dirty="0" err="1"/>
              <a:t>getCustomer</a:t>
            </a:r>
            <a:r>
              <a:rPr lang="en-IN" dirty="0"/>
              <a:t>() throws </a:t>
            </a:r>
            <a:r>
              <a:rPr lang="en-IN" dirty="0" err="1"/>
              <a:t>hndBankException</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a:t>
            </a:r>
          </a:p>
          <a:p>
            <a:r>
              <a:rPr lang="en-IN" dirty="0"/>
              <a:t>			LOGGER.info(</a:t>
            </a:r>
            <a:r>
              <a:rPr lang="en-IN" dirty="0" err="1"/>
              <a:t>customerDTO</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(2);</a:t>
            </a:r>
          </a:p>
          <a:p>
            <a:r>
              <a:rPr lang="en-IN" dirty="0"/>
              <a:t>		</a:t>
            </a:r>
            <a:r>
              <a:rPr lang="en-IN" dirty="0" err="1"/>
              <a:t>customerDTO.setEmailId</a:t>
            </a:r>
            <a:r>
              <a:rPr lang="en-IN" dirty="0"/>
              <a:t>("harry@hnd.com");</a:t>
            </a:r>
          </a:p>
          <a:p>
            <a:r>
              <a:rPr lang="en-IN" dirty="0"/>
              <a:t>		</a:t>
            </a:r>
            <a:r>
              <a:rPr lang="en-IN" dirty="0" err="1"/>
              <a:t>customerDTO.setName</a:t>
            </a:r>
            <a:r>
              <a:rPr lang="en-IN" dirty="0"/>
              <a:t>("Harry");</a:t>
            </a:r>
          </a:p>
          <a:p>
            <a:r>
              <a:rPr lang="en-IN" dirty="0"/>
              <a:t>		</a:t>
            </a:r>
            <a:r>
              <a:rPr lang="en-IN" dirty="0" err="1"/>
              <a:t>customerDTO.setDateOfBirth</a:t>
            </a:r>
            <a:r>
              <a:rPr lang="en-IN" dirty="0"/>
              <a:t>(</a:t>
            </a:r>
            <a:r>
              <a:rPr lang="en-IN" dirty="0" err="1"/>
              <a:t>LocalDate.of</a:t>
            </a:r>
            <a:r>
              <a:rPr lang="en-IN" dirty="0"/>
              <a:t>(1980, 4, 22));</a:t>
            </a:r>
          </a:p>
          <a:p>
            <a:r>
              <a:rPr lang="en-IN" dirty="0"/>
              <a:t>		</a:t>
            </a:r>
            <a:r>
              <a:rPr lang="en-IN" dirty="0" err="1"/>
              <a:t>customerDTO.setCustomerType</a:t>
            </a:r>
            <a:r>
              <a:rPr lang="en-IN" dirty="0"/>
              <a:t>(</a:t>
            </a:r>
            <a:r>
              <a:rPr lang="en-IN" dirty="0" err="1"/>
              <a:t>CustomerType.GOLD</a:t>
            </a:r>
            <a:r>
              <a:rPr lang="en-IN" dirty="0"/>
              <a:t>);</a:t>
            </a:r>
          </a:p>
          <a:p>
            <a:r>
              <a:rPr lang="en-IN" dirty="0"/>
              <a:t>		</a:t>
            </a:r>
          </a:p>
        </p:txBody>
      </p:sp>
    </p:spTree>
    <p:extLst>
      <p:ext uri="{BB962C8B-B14F-4D97-AF65-F5344CB8AC3E}">
        <p14:creationId xmlns:p14="http://schemas.microsoft.com/office/powerpoint/2010/main" val="42293934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6963C6-02F3-3DB3-4312-DF741A812A5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F95553-BE29-7891-542E-6BE85ACC5669}"/>
              </a:ext>
            </a:extLst>
          </p:cNvPr>
          <p:cNvSpPr>
            <a:spLocks noGrp="1"/>
          </p:cNvSpPr>
          <p:nvPr>
            <p:ph type="sldNum" sz="quarter" idx="12"/>
          </p:nvPr>
        </p:nvSpPr>
        <p:spPr/>
        <p:txBody>
          <a:bodyPr/>
          <a:lstStyle/>
          <a:p>
            <a:fld id="{4A777409-9C5A-4B07-8E32-19F22F7D558C}" type="slidenum">
              <a:rPr lang="en-IN" smtClean="0"/>
              <a:t>79</a:t>
            </a:fld>
            <a:endParaRPr lang="en-IN" dirty="0"/>
          </a:p>
        </p:txBody>
      </p:sp>
      <p:sp>
        <p:nvSpPr>
          <p:cNvPr id="5" name="TextBox 4">
            <a:extLst>
              <a:ext uri="{FF2B5EF4-FFF2-40B4-BE49-F238E27FC236}">
                <a16:creationId xmlns:a16="http://schemas.microsoft.com/office/drawing/2014/main" id="{BDF80774-CD58-0D94-921D-DF1CA53A7B49}"/>
              </a:ext>
            </a:extLst>
          </p:cNvPr>
          <p:cNvSpPr txBox="1"/>
          <p:nvPr/>
        </p:nvSpPr>
        <p:spPr>
          <a:xfrm>
            <a:off x="395925" y="840059"/>
            <a:ext cx="11796076" cy="5632311"/>
          </a:xfrm>
          <a:prstGeom prst="rect">
            <a:avLst/>
          </a:prstGeom>
          <a:noFill/>
        </p:spPr>
        <p:txBody>
          <a:bodyPr wrap="square">
            <a:spAutoFit/>
          </a:bodyPr>
          <a:lstStyle/>
          <a:p>
            <a:r>
              <a:rPr lang="en-IN" dirty="0"/>
              <a:t>try {</a:t>
            </a:r>
          </a:p>
          <a:p>
            <a:r>
              <a:rPr lang="en-IN" dirty="0"/>
              <a:t>			</a:t>
            </a:r>
            <a:r>
              <a:rPr lang="en-IN" dirty="0" err="1"/>
              <a:t>customerService.addCustomer</a:t>
            </a:r>
            <a:r>
              <a:rPr lang="en-IN" dirty="0"/>
              <a:t>(</a:t>
            </a:r>
            <a:r>
              <a:rPr lang="en-IN" dirty="0" err="1"/>
              <a:t>customerDTO</a:t>
            </a:r>
            <a:r>
              <a:rPr lang="en-IN" dirty="0"/>
              <a:t>);</a:t>
            </a:r>
          </a:p>
          <a:p>
            <a:r>
              <a:rPr lang="en-IN" dirty="0"/>
              <a:t>			LOGGER.info(</a:t>
            </a:r>
            <a:r>
              <a:rPr lang="en-IN" dirty="0" err="1"/>
              <a:t>environment.getProperty</a:t>
            </a:r>
            <a:r>
              <a:rPr lang="en-IN" dirty="0"/>
              <a:t>("</a:t>
            </a:r>
            <a:r>
              <a:rPr lang="en-IN" dirty="0" err="1"/>
              <a:t>UserInterface.INSERT_SUCCESS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updateCustomer</a:t>
            </a:r>
            <a:r>
              <a:rPr lang="en-IN" dirty="0"/>
              <a:t>() {</a:t>
            </a:r>
          </a:p>
          <a:p>
            <a:r>
              <a:rPr lang="en-IN" dirty="0"/>
              <a:t>		try {</a:t>
            </a:r>
          </a:p>
          <a:p>
            <a:r>
              <a:rPr lang="en-IN" dirty="0"/>
              <a:t>			</a:t>
            </a:r>
            <a:r>
              <a:rPr lang="en-IN" dirty="0" err="1"/>
              <a:t>customerService.updateCustomer</a:t>
            </a:r>
            <a:r>
              <a:rPr lang="en-IN" dirty="0"/>
              <a:t>(1, "martin01@hnd.com");</a:t>
            </a:r>
          </a:p>
          <a:p>
            <a:r>
              <a:rPr lang="en-IN" dirty="0"/>
              <a:t>			LOGGER.info(</a:t>
            </a:r>
            <a:r>
              <a:rPr lang="en-IN" dirty="0" err="1"/>
              <a:t>environment.getProperty</a:t>
            </a:r>
            <a:r>
              <a:rPr lang="en-IN" dirty="0"/>
              <a:t>("</a:t>
            </a:r>
            <a:r>
              <a:rPr lang="en-IN" dirty="0" err="1"/>
              <a:t>UserInterface.UPDATE_SUCCESS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52527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A534B9-E920-A5BA-A18A-7AEAC8A682E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638084D-2D33-D640-5616-E5F77E66BFE0}"/>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5" name="TextBox 4">
            <a:extLst>
              <a:ext uri="{FF2B5EF4-FFF2-40B4-BE49-F238E27FC236}">
                <a16:creationId xmlns:a16="http://schemas.microsoft.com/office/drawing/2014/main" id="{730B760A-A35B-FC99-88E4-78BC87AEE375}"/>
              </a:ext>
            </a:extLst>
          </p:cNvPr>
          <p:cNvSpPr txBox="1"/>
          <p:nvPr/>
        </p:nvSpPr>
        <p:spPr>
          <a:xfrm>
            <a:off x="834271" y="578931"/>
            <a:ext cx="10949233" cy="3477875"/>
          </a:xfrm>
          <a:prstGeom prst="rect">
            <a:avLst/>
          </a:prstGeom>
          <a:noFill/>
        </p:spPr>
        <p:txBody>
          <a:bodyPr wrap="square">
            <a:spAutoFit/>
          </a:bodyPr>
          <a:lstStyle/>
          <a:p>
            <a:r>
              <a:rPr lang="en-US" sz="2000" b="1" dirty="0">
                <a:solidFill>
                  <a:schemeClr val="tx1">
                    <a:lumMod val="65000"/>
                    <a:lumOff val="35000"/>
                  </a:schemeClr>
                </a:solidFill>
                <a:effectLst/>
              </a:rPr>
              <a:t>Problem of Identity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the way in which equality of two objects is defined in object model is different for the way equality of two rows of a table is defined in relational model. For example, two rows in a table are same if they have same primary key values but two Java objects are equal if equals() method returns true.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of Associations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in object model, associations between objects is represented using references but in relational model, associations between tables is represented by foreign keys. Also, associations between objects can be unidirectional or bidirectional. However, in associations between tables there is no way to store information about directionality of relationship.</a:t>
            </a:r>
          </a:p>
        </p:txBody>
      </p:sp>
      <p:pic>
        <p:nvPicPr>
          <p:cNvPr id="7" name="Picture 6">
            <a:extLst>
              <a:ext uri="{FF2B5EF4-FFF2-40B4-BE49-F238E27FC236}">
                <a16:creationId xmlns:a16="http://schemas.microsoft.com/office/drawing/2014/main" id="{5E43F519-3714-9197-8E58-5B41CD02F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405" y="3987538"/>
            <a:ext cx="8068801" cy="2895674"/>
          </a:xfrm>
          <a:prstGeom prst="rect">
            <a:avLst/>
          </a:prstGeom>
        </p:spPr>
      </p:pic>
    </p:spTree>
    <p:extLst>
      <p:ext uri="{BB962C8B-B14F-4D97-AF65-F5344CB8AC3E}">
        <p14:creationId xmlns:p14="http://schemas.microsoft.com/office/powerpoint/2010/main" val="30248177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7A461F-DBC8-E1DA-7FAB-1FDCCCE70A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2789B6-53D2-DB64-3339-B5F33381D886}"/>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B79162DF-60F7-EC31-FEC2-6A2CDDBE586A}"/>
              </a:ext>
            </a:extLst>
          </p:cNvPr>
          <p:cNvSpPr txBox="1"/>
          <p:nvPr/>
        </p:nvSpPr>
        <p:spPr>
          <a:xfrm>
            <a:off x="391212" y="1618064"/>
            <a:ext cx="10883246" cy="3416320"/>
          </a:xfrm>
          <a:prstGeom prst="rect">
            <a:avLst/>
          </a:prstGeom>
          <a:noFill/>
        </p:spPr>
        <p:txBody>
          <a:bodyPr wrap="square">
            <a:spAutoFit/>
          </a:bodyPr>
          <a:lstStyle/>
          <a:p>
            <a:r>
              <a:rPr lang="en-IN" dirty="0"/>
              <a:t>public void </a:t>
            </a:r>
            <a:r>
              <a:rPr lang="en-IN" dirty="0" err="1"/>
              <a:t>deleteCustomer</a:t>
            </a:r>
            <a:r>
              <a:rPr lang="en-IN" dirty="0"/>
              <a:t>() {</a:t>
            </a:r>
          </a:p>
          <a:p>
            <a:r>
              <a:rPr lang="en-IN" dirty="0"/>
              <a:t>		try {</a:t>
            </a:r>
          </a:p>
          <a:p>
            <a:r>
              <a:rPr lang="en-IN" dirty="0"/>
              <a:t>			</a:t>
            </a:r>
            <a:r>
              <a:rPr lang="en-IN" dirty="0" err="1"/>
              <a:t>customerService.deleteCustomer</a:t>
            </a:r>
            <a:r>
              <a:rPr lang="en-IN" dirty="0"/>
              <a:t>(1);</a:t>
            </a:r>
          </a:p>
          <a:p>
            <a:r>
              <a:rPr lang="en-IN" dirty="0"/>
              <a:t>			LOGGER.info(</a:t>
            </a:r>
            <a:r>
              <a:rPr lang="en-IN" dirty="0" err="1"/>
              <a:t>environment.getProperty</a:t>
            </a:r>
            <a:r>
              <a:rPr lang="en-IN" dirty="0"/>
              <a:t>("</a:t>
            </a:r>
            <a:r>
              <a:rPr lang="en-IN" dirty="0" err="1"/>
              <a:t>UserInterface.DELETE_SUCCESS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Tree>
    <p:extLst>
      <p:ext uri="{BB962C8B-B14F-4D97-AF65-F5344CB8AC3E}">
        <p14:creationId xmlns:p14="http://schemas.microsoft.com/office/powerpoint/2010/main" val="6896447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53124F-5569-F7EE-50A5-A94D3FAD5B3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BA5A4D-4195-B70A-D543-2EF7B25D8F46}"/>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2DE4A5EA-1753-3A25-2978-13AE9F43F066}"/>
              </a:ext>
            </a:extLst>
          </p:cNvPr>
          <p:cNvSpPr txBox="1"/>
          <p:nvPr/>
        </p:nvSpPr>
        <p:spPr>
          <a:xfrm>
            <a:off x="989028" y="612990"/>
            <a:ext cx="10549379" cy="1015663"/>
          </a:xfrm>
          <a:prstGeom prst="rect">
            <a:avLst/>
          </a:prstGeom>
          <a:noFill/>
        </p:spPr>
        <p:txBody>
          <a:bodyPr wrap="square">
            <a:spAutoFit/>
          </a:bodyPr>
          <a:lstStyle/>
          <a:p>
            <a:r>
              <a:rPr lang="en-US" sz="2000" b="1" dirty="0">
                <a:solidFill>
                  <a:schemeClr val="tx1">
                    <a:lumMod val="65000"/>
                    <a:lumOff val="35000"/>
                  </a:schemeClr>
                </a:solidFill>
                <a:effectLst/>
              </a:rPr>
              <a:t>Step 8: </a:t>
            </a:r>
            <a:r>
              <a:rPr lang="en-US" sz="2000" dirty="0">
                <a:solidFill>
                  <a:schemeClr val="tx1">
                    <a:lumMod val="65000"/>
                    <a:lumOff val="35000"/>
                  </a:schemeClr>
                </a:solidFill>
                <a:effectLst/>
              </a:rPr>
              <a:t>Execute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rPr>
              <a:t>After executing your application, you should get the following output:</a:t>
            </a:r>
          </a:p>
        </p:txBody>
      </p:sp>
      <p:pic>
        <p:nvPicPr>
          <p:cNvPr id="7" name="Picture 6">
            <a:extLst>
              <a:ext uri="{FF2B5EF4-FFF2-40B4-BE49-F238E27FC236}">
                <a16:creationId xmlns:a16="http://schemas.microsoft.com/office/drawing/2014/main" id="{70ABDAD3-BD27-32EE-66FB-329D6C3A2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849" y="2100076"/>
            <a:ext cx="4114799" cy="3226067"/>
          </a:xfrm>
          <a:prstGeom prst="rect">
            <a:avLst/>
          </a:prstGeom>
        </p:spPr>
      </p:pic>
    </p:spTree>
    <p:extLst>
      <p:ext uri="{BB962C8B-B14F-4D97-AF65-F5344CB8AC3E}">
        <p14:creationId xmlns:p14="http://schemas.microsoft.com/office/powerpoint/2010/main" val="21528364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815097-0D6A-F194-D73B-93A71B5A95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3B6BD9-0036-DEA5-6475-7678153ED58A}"/>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54A1D47F-214D-2B14-9DBB-869FBF143618}"/>
              </a:ext>
            </a:extLst>
          </p:cNvPr>
          <p:cNvSpPr txBox="1"/>
          <p:nvPr/>
        </p:nvSpPr>
        <p:spPr>
          <a:xfrm>
            <a:off x="989029" y="512917"/>
            <a:ext cx="6099142" cy="461665"/>
          </a:xfrm>
          <a:prstGeom prst="rect">
            <a:avLst/>
          </a:prstGeom>
          <a:noFill/>
        </p:spPr>
        <p:txBody>
          <a:bodyPr wrap="square">
            <a:spAutoFit/>
          </a:bodyPr>
          <a:lstStyle/>
          <a:p>
            <a:r>
              <a:rPr lang="en-US" sz="2400" b="1" dirty="0"/>
              <a:t>Best Practices in Persistence Layer </a:t>
            </a:r>
          </a:p>
        </p:txBody>
      </p:sp>
      <p:sp>
        <p:nvSpPr>
          <p:cNvPr id="7" name="TextBox 6">
            <a:extLst>
              <a:ext uri="{FF2B5EF4-FFF2-40B4-BE49-F238E27FC236}">
                <a16:creationId xmlns:a16="http://schemas.microsoft.com/office/drawing/2014/main" id="{F9F3B765-D43A-4560-A072-7E269FC923FF}"/>
              </a:ext>
            </a:extLst>
          </p:cNvPr>
          <p:cNvSpPr txBox="1"/>
          <p:nvPr/>
        </p:nvSpPr>
        <p:spPr>
          <a:xfrm>
            <a:off x="113120" y="974582"/>
            <a:ext cx="11585543" cy="5940088"/>
          </a:xfrm>
          <a:prstGeom prst="rect">
            <a:avLst/>
          </a:prstGeom>
          <a:noFill/>
        </p:spPr>
        <p:txBody>
          <a:bodyPr wrap="square">
            <a:spAutoFit/>
          </a:bodyPr>
          <a:lstStyle/>
          <a:p>
            <a:r>
              <a:rPr lang="en-US" sz="2000" dirty="0">
                <a:solidFill>
                  <a:schemeClr val="tx1">
                    <a:lumMod val="65000"/>
                    <a:lumOff val="35000"/>
                  </a:schemeClr>
                </a:solidFill>
                <a:effectLst/>
              </a:rPr>
              <a:t>Some of the best practices that should be followed while developing Persistence Layer are as follows:</a:t>
            </a:r>
          </a:p>
          <a:p>
            <a:pPr>
              <a:buFont typeface="+mj-lt"/>
              <a:buAutoNum type="arabicPeriod"/>
            </a:pPr>
            <a:r>
              <a:rPr lang="en-US" sz="2000" b="1" dirty="0">
                <a:solidFill>
                  <a:schemeClr val="tx1">
                    <a:lumMod val="65000"/>
                    <a:lumOff val="35000"/>
                  </a:schemeClr>
                </a:solidFill>
                <a:effectLst/>
              </a:rPr>
              <a:t>Manage Transactions Only in Service Layer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we have discussed previously, </a:t>
            </a:r>
            <a:r>
              <a:rPr lang="en-US" sz="2000" b="1" dirty="0">
                <a:solidFill>
                  <a:schemeClr val="tx1">
                    <a:lumMod val="65000"/>
                    <a:lumOff val="35000"/>
                  </a:schemeClr>
                </a:solidFill>
                <a:effectLst/>
              </a:rPr>
              <a:t>@Transactional</a:t>
            </a:r>
            <a:r>
              <a:rPr lang="en-US" sz="2000" dirty="0">
                <a:solidFill>
                  <a:schemeClr val="tx1">
                    <a:lumMod val="65000"/>
                    <a:lumOff val="35000"/>
                  </a:schemeClr>
                </a:solidFill>
                <a:effectLst/>
              </a:rPr>
              <a:t> annotation is used for classes or it's methods which interact with the Persistence Layer for fetching/persisting data into the database. Hence, by this definition, any class or it's method can interact with the Persistence Layer regardless of the class being a Service Layer implementation or not.</a:t>
            </a:r>
          </a:p>
          <a:p>
            <a:r>
              <a:rPr lang="en-US" sz="2000" dirty="0">
                <a:solidFill>
                  <a:schemeClr val="tx1">
                    <a:lumMod val="65000"/>
                    <a:lumOff val="35000"/>
                  </a:schemeClr>
                </a:solidFill>
                <a:effectLst/>
              </a:rPr>
              <a:t>However, in a Spring-based application, classes implementing Service Layer are specifically assigned for interaction with Persistence Layer. Hence, it is a best practice to annotate only Service Layer classes and/or it's methods with @Transactional and interact with the Persistence Layer. </a:t>
            </a:r>
          </a:p>
          <a:p>
            <a:pPr>
              <a:buFont typeface="+mj-lt"/>
              <a:buAutoNum type="arabicPeriod" startAt="2"/>
            </a:pPr>
            <a:r>
              <a:rPr lang="en-US" sz="2000" b="1" dirty="0">
                <a:solidFill>
                  <a:schemeClr val="tx1">
                    <a:lumMod val="65000"/>
                    <a:lumOff val="35000"/>
                  </a:schemeClr>
                </a:solidFill>
                <a:effectLst/>
              </a:rPr>
              <a:t>Abstract Persistence Layer from Service Layer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we have observed in the demos previously, none of the business logic are present in the Persistence Layer classes. We can also definitively conclude that both Service Layer and Persistence Layer are two separate entities.</a:t>
            </a:r>
          </a:p>
          <a:p>
            <a:r>
              <a:rPr lang="en-US" sz="2000" dirty="0">
                <a:solidFill>
                  <a:schemeClr val="tx1">
                    <a:lumMod val="65000"/>
                    <a:lumOff val="35000"/>
                  </a:schemeClr>
                </a:solidFill>
                <a:effectLst/>
              </a:rPr>
              <a:t>Keeping business logic in classes implementing Persistence Layer is never a good practice because:</a:t>
            </a:r>
          </a:p>
          <a:p>
            <a:r>
              <a:rPr lang="en-US" sz="2000" dirty="0">
                <a:solidFill>
                  <a:schemeClr val="tx1">
                    <a:lumMod val="65000"/>
                    <a:lumOff val="35000"/>
                  </a:schemeClr>
                </a:solidFill>
                <a:effectLst/>
              </a:rPr>
              <a:t>Ideally, the Service Layer must not know the functionalities of Persistence Layer. Hence, a layer of abstraction is essential.</a:t>
            </a:r>
          </a:p>
          <a:p>
            <a:r>
              <a:rPr lang="en-US" sz="2000" dirty="0">
                <a:solidFill>
                  <a:schemeClr val="tx1">
                    <a:lumMod val="65000"/>
                    <a:lumOff val="35000"/>
                  </a:schemeClr>
                </a:solidFill>
                <a:effectLst/>
              </a:rPr>
              <a:t>Coupling of Persistence Layer with Service Layer becomes a nightmare when the application needs to switch to a different database. Hence, having no business logic in Persistence Layer helps in migrating the application over different databases. </a:t>
            </a:r>
          </a:p>
        </p:txBody>
      </p:sp>
    </p:spTree>
    <p:extLst>
      <p:ext uri="{BB962C8B-B14F-4D97-AF65-F5344CB8AC3E}">
        <p14:creationId xmlns:p14="http://schemas.microsoft.com/office/powerpoint/2010/main" val="1601502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ED5CD8-2BE0-8DD9-EE94-0350079B01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237355-48DE-8A76-5C46-6A22CC402863}"/>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5" name="TextBox 4">
            <a:extLst>
              <a:ext uri="{FF2B5EF4-FFF2-40B4-BE49-F238E27FC236}">
                <a16:creationId xmlns:a16="http://schemas.microsoft.com/office/drawing/2014/main" id="{C46C2FB6-C4A6-D4CA-7E42-AFE4BF61CD0D}"/>
              </a:ext>
            </a:extLst>
          </p:cNvPr>
          <p:cNvSpPr txBox="1"/>
          <p:nvPr/>
        </p:nvSpPr>
        <p:spPr>
          <a:xfrm>
            <a:off x="989029" y="541197"/>
            <a:ext cx="6099142" cy="461665"/>
          </a:xfrm>
          <a:prstGeom prst="rect">
            <a:avLst/>
          </a:prstGeom>
          <a:noFill/>
        </p:spPr>
        <p:txBody>
          <a:bodyPr wrap="square">
            <a:spAutoFit/>
          </a:bodyPr>
          <a:lstStyle/>
          <a:p>
            <a:r>
              <a:rPr lang="en-IN" sz="2400" b="1" dirty="0"/>
              <a:t>Best Practices in Persistence Context </a:t>
            </a:r>
          </a:p>
        </p:txBody>
      </p:sp>
      <p:sp>
        <p:nvSpPr>
          <p:cNvPr id="7" name="TextBox 6">
            <a:extLst>
              <a:ext uri="{FF2B5EF4-FFF2-40B4-BE49-F238E27FC236}">
                <a16:creationId xmlns:a16="http://schemas.microsoft.com/office/drawing/2014/main" id="{D2D0CE88-C722-6636-9FB7-85DF4EEE7F09}"/>
              </a:ext>
            </a:extLst>
          </p:cNvPr>
          <p:cNvSpPr txBox="1"/>
          <p:nvPr/>
        </p:nvSpPr>
        <p:spPr>
          <a:xfrm>
            <a:off x="240384" y="1159026"/>
            <a:ext cx="11458280" cy="1631216"/>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with respect to </a:t>
            </a:r>
            <a:r>
              <a:rPr lang="en-US" sz="2000" b="1" dirty="0">
                <a:solidFill>
                  <a:schemeClr val="tx1">
                    <a:lumMod val="65000"/>
                    <a:lumOff val="35000"/>
                  </a:schemeClr>
                </a:solidFill>
                <a:effectLst/>
              </a:rPr>
              <a:t>@PersistenceContext </a:t>
            </a:r>
            <a:r>
              <a:rPr lang="en-US" sz="2000" dirty="0">
                <a:solidFill>
                  <a:schemeClr val="tx1">
                    <a:lumMod val="65000"/>
                    <a:lumOff val="35000"/>
                  </a:schemeClr>
                </a:solidFill>
                <a:effectLst/>
              </a:rPr>
              <a:t>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@PersistenceContext should be preferred over @Autowired for injecting </a:t>
            </a:r>
            <a:r>
              <a:rPr lang="en-US" sz="2000" b="1" dirty="0" err="1">
                <a:solidFill>
                  <a:schemeClr val="tx1">
                    <a:lumMod val="65000"/>
                    <a:lumOff val="35000"/>
                  </a:schemeClr>
                </a:solidFill>
                <a:effectLst/>
              </a:rPr>
              <a:t>EntityManager</a:t>
            </a:r>
            <a:endParaRPr lang="en-US" sz="2000" b="1" dirty="0">
              <a:solidFill>
                <a:schemeClr val="tx1">
                  <a:lumMod val="65000"/>
                  <a:lumOff val="35000"/>
                </a:schemeClr>
              </a:solidFill>
              <a:effectLst/>
            </a:endParaRP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@PersistenceContext should be preferred over @Autowired for injecting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as shown below.</a:t>
            </a:r>
          </a:p>
        </p:txBody>
      </p:sp>
      <p:sp>
        <p:nvSpPr>
          <p:cNvPr id="9" name="TextBox 8">
            <a:extLst>
              <a:ext uri="{FF2B5EF4-FFF2-40B4-BE49-F238E27FC236}">
                <a16:creationId xmlns:a16="http://schemas.microsoft.com/office/drawing/2014/main" id="{B190DA55-310F-61A6-2A70-2A2437A8D093}"/>
              </a:ext>
            </a:extLst>
          </p:cNvPr>
          <p:cNvSpPr txBox="1"/>
          <p:nvPr/>
        </p:nvSpPr>
        <p:spPr>
          <a:xfrm>
            <a:off x="362932" y="3141558"/>
            <a:ext cx="11335732" cy="1754326"/>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 rest of the code</a:t>
            </a:r>
          </a:p>
          <a:p>
            <a:r>
              <a:rPr lang="en-IN" dirty="0"/>
              <a:t>}</a:t>
            </a:r>
          </a:p>
        </p:txBody>
      </p:sp>
    </p:spTree>
    <p:extLst>
      <p:ext uri="{BB962C8B-B14F-4D97-AF65-F5344CB8AC3E}">
        <p14:creationId xmlns:p14="http://schemas.microsoft.com/office/powerpoint/2010/main" val="30303835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38172A-4914-C864-DC31-8477BA27B5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27E6D74-288A-895D-60A3-266EBEDEC812}"/>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D5545BB5-265A-07BC-6C9E-4088956C1B45}"/>
              </a:ext>
            </a:extLst>
          </p:cNvPr>
          <p:cNvSpPr txBox="1"/>
          <p:nvPr/>
        </p:nvSpPr>
        <p:spPr>
          <a:xfrm>
            <a:off x="193249" y="991527"/>
            <a:ext cx="11382866" cy="2862322"/>
          </a:xfrm>
          <a:prstGeom prst="rect">
            <a:avLst/>
          </a:prstGeom>
          <a:noFill/>
        </p:spPr>
        <p:txBody>
          <a:bodyPr wrap="square">
            <a:spAutoFit/>
          </a:bodyPr>
          <a:lstStyle/>
          <a:p>
            <a:r>
              <a:rPr lang="en-US" sz="2000" dirty="0">
                <a:solidFill>
                  <a:schemeClr val="tx1">
                    <a:lumMod val="65000"/>
                    <a:lumOff val="35000"/>
                  </a:schemeClr>
                </a:solidFill>
                <a:effectLst/>
              </a:rPr>
              <a:t>Why should @PersistenceContext should be used?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multiple clients call the application, each call creates a unique thread.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Persistence Context is specifically designed so as to create unique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for every thread whereas </a:t>
            </a:r>
            <a:r>
              <a:rPr lang="en-US" sz="2000" dirty="0" err="1">
                <a:solidFill>
                  <a:schemeClr val="tx1">
                    <a:lumMod val="65000"/>
                    <a:lumOff val="35000"/>
                  </a:schemeClr>
                </a:solidFill>
                <a:effectLst/>
              </a:rPr>
              <a:t>Autowired</a:t>
            </a:r>
            <a:r>
              <a:rPr lang="en-US" sz="2000" dirty="0">
                <a:solidFill>
                  <a:schemeClr val="tx1">
                    <a:lumMod val="65000"/>
                    <a:lumOff val="35000"/>
                  </a:schemeClr>
                </a:solidFill>
                <a:effectLst/>
              </a:rPr>
              <a:t> creates the same Entity Manager for all the threads. This can become a design flaw as multiple clients may access the same entity.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Thus, as a best practice, always use @PersistenceContext for injecting 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17837986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91837A-D650-A9EC-D2F1-8CB4A94FA9B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DC6F75-F10D-14E7-7526-E36499539AFB}"/>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9666E6C7-D3F4-B474-AFEE-E2DCDCB6503D}"/>
              </a:ext>
            </a:extLst>
          </p:cNvPr>
          <p:cNvSpPr txBox="1"/>
          <p:nvPr/>
        </p:nvSpPr>
        <p:spPr>
          <a:xfrm>
            <a:off x="989029" y="522343"/>
            <a:ext cx="6099142" cy="461665"/>
          </a:xfrm>
          <a:prstGeom prst="rect">
            <a:avLst/>
          </a:prstGeom>
          <a:noFill/>
        </p:spPr>
        <p:txBody>
          <a:bodyPr wrap="square">
            <a:spAutoFit/>
          </a:bodyPr>
          <a:lstStyle/>
          <a:p>
            <a:r>
              <a:rPr lang="en-IN" sz="2400" b="1" dirty="0"/>
              <a:t>Advantages of Spring ORM </a:t>
            </a:r>
          </a:p>
        </p:txBody>
      </p:sp>
      <p:sp>
        <p:nvSpPr>
          <p:cNvPr id="7" name="TextBox 6">
            <a:extLst>
              <a:ext uri="{FF2B5EF4-FFF2-40B4-BE49-F238E27FC236}">
                <a16:creationId xmlns:a16="http://schemas.microsoft.com/office/drawing/2014/main" id="{D3A58035-6EB3-5A17-75FC-FD4AF0ED2E8B}"/>
              </a:ext>
            </a:extLst>
          </p:cNvPr>
          <p:cNvSpPr txBox="1"/>
          <p:nvPr/>
        </p:nvSpPr>
        <p:spPr>
          <a:xfrm>
            <a:off x="0" y="1068849"/>
            <a:ext cx="11736371" cy="5632311"/>
          </a:xfrm>
          <a:prstGeom prst="rect">
            <a:avLst/>
          </a:prstGeom>
          <a:noFill/>
        </p:spPr>
        <p:txBody>
          <a:bodyPr wrap="square">
            <a:spAutoFit/>
          </a:bodyPr>
          <a:lstStyle/>
          <a:p>
            <a:r>
              <a:rPr lang="en-US" sz="2000" dirty="0">
                <a:solidFill>
                  <a:schemeClr val="tx1">
                    <a:lumMod val="65000"/>
                    <a:lumOff val="35000"/>
                  </a:schemeClr>
                </a:solidFill>
                <a:effectLst/>
              </a:rPr>
              <a:t>Spring-ORM provides support for many persistence technologies such as JPA, Hibernate, etc. It provides easy integration of these technologies with Spring and provides following benefits in development of persistence layer:</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 Easy testing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DAO layer code has many dependencies such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instance, JDBC </a:t>
            </a:r>
            <a:r>
              <a:rPr lang="en-US" sz="2000" dirty="0" err="1">
                <a:solidFill>
                  <a:schemeClr val="tx1">
                    <a:lumMod val="65000"/>
                    <a:lumOff val="35000"/>
                  </a:schemeClr>
                </a:solidFill>
                <a:effectLst/>
              </a:rPr>
              <a:t>DataSource</a:t>
            </a:r>
            <a:r>
              <a:rPr lang="en-US" sz="2000" dirty="0">
                <a:solidFill>
                  <a:schemeClr val="tx1">
                    <a:lumMod val="65000"/>
                    <a:lumOff val="35000"/>
                  </a:schemeClr>
                </a:solidFill>
                <a:effectLst/>
              </a:rPr>
              <a:t> instance, transaction managers etc. Using Spring’s dependency injection, you can easily replace these dependencies which makes testing of DAO layer code easy and possible without deploying it on server.</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2. Common data access exceptions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exceptions thrown from DAO layer are persistence technology specific. This means that if you change persistence technology then service layer code for handling exception needs to be changed. But by annotating DAO class with @Repository annotation the exceptions specific to underlying persistence technology are translated to Spring’s </a:t>
            </a:r>
            <a:r>
              <a:rPr lang="en-US" sz="2000" dirty="0" err="1">
                <a:solidFill>
                  <a:schemeClr val="tx1">
                    <a:lumMod val="65000"/>
                    <a:lumOff val="35000"/>
                  </a:schemeClr>
                </a:solidFill>
                <a:effectLst/>
              </a:rPr>
              <a:t>DataAccessException</a:t>
            </a:r>
            <a:r>
              <a:rPr lang="en-US" sz="2000" dirty="0">
                <a:solidFill>
                  <a:schemeClr val="tx1">
                    <a:lumMod val="65000"/>
                    <a:lumOff val="35000"/>
                  </a:schemeClr>
                </a:solidFill>
                <a:effectLst/>
              </a:rPr>
              <a:t>. So even if you change persistence technology the DAO layer always throws </a:t>
            </a:r>
            <a:r>
              <a:rPr lang="en-US" sz="2000" dirty="0" err="1">
                <a:solidFill>
                  <a:schemeClr val="tx1">
                    <a:lumMod val="65000"/>
                    <a:lumOff val="35000"/>
                  </a:schemeClr>
                </a:solidFill>
                <a:effectLst/>
              </a:rPr>
              <a:t>DataAccessException</a:t>
            </a:r>
            <a:r>
              <a:rPr lang="en-US" sz="2000" dirty="0">
                <a:solidFill>
                  <a:schemeClr val="tx1">
                    <a:lumMod val="65000"/>
                    <a:lumOff val="35000"/>
                  </a:schemeClr>
                </a:solidFill>
                <a:effectLst/>
              </a:rPr>
              <a:t> due to exception translation and thus service layer code need not to be changed. So, you can use different persistence technology in DAO layer.</a:t>
            </a:r>
          </a:p>
          <a:p>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82869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A198E9-A08C-DCC9-AF2C-A6DB20DA83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CDBF8F-4F67-F5A6-C236-C4B2079DA7CE}"/>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90691695-71E9-EDB9-7FDE-D2E135951644}"/>
              </a:ext>
            </a:extLst>
          </p:cNvPr>
          <p:cNvSpPr txBox="1"/>
          <p:nvPr/>
        </p:nvSpPr>
        <p:spPr>
          <a:xfrm>
            <a:off x="240384" y="1139454"/>
            <a:ext cx="11599682" cy="2554545"/>
          </a:xfrm>
          <a:prstGeom prst="rect">
            <a:avLst/>
          </a:prstGeom>
          <a:noFill/>
        </p:spPr>
        <p:txBody>
          <a:bodyPr wrap="square">
            <a:spAutoFit/>
          </a:bodyPr>
          <a:lstStyle/>
          <a:p>
            <a:r>
              <a:rPr lang="en-US" sz="2000" b="1" dirty="0">
                <a:solidFill>
                  <a:schemeClr val="tx1">
                    <a:lumMod val="65000"/>
                    <a:lumOff val="35000"/>
                  </a:schemeClr>
                </a:solidFill>
                <a:effectLst/>
              </a:rPr>
              <a:t>3. Automatic resource management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automatically manages resources such as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instance, </a:t>
            </a:r>
            <a:r>
              <a:rPr lang="en-US" sz="2000" dirty="0" err="1">
                <a:solidFill>
                  <a:schemeClr val="tx1">
                    <a:lumMod val="65000"/>
                    <a:lumOff val="35000"/>
                  </a:schemeClr>
                </a:solidFill>
                <a:effectLst/>
              </a:rPr>
              <a:t>DataSource</a:t>
            </a:r>
            <a:r>
              <a:rPr lang="en-US" sz="2000" dirty="0">
                <a:solidFill>
                  <a:schemeClr val="tx1">
                    <a:lumMod val="65000"/>
                    <a:lumOff val="35000"/>
                  </a:schemeClr>
                </a:solidFill>
                <a:effectLst/>
              </a:rPr>
              <a:t> instance and injects it into DAO layer beans and so developer need not to manage it manually.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4. Easy transaction management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provide support for transaction management either declaratively or </a:t>
            </a:r>
            <a:r>
              <a:rPr lang="en-US" sz="2000" dirty="0" err="1">
                <a:solidFill>
                  <a:schemeClr val="tx1">
                    <a:lumMod val="65000"/>
                    <a:lumOff val="35000"/>
                  </a:schemeClr>
                </a:solidFill>
                <a:effectLst/>
              </a:rPr>
              <a:t>programatically</a:t>
            </a:r>
            <a:r>
              <a:rPr lang="en-US" sz="2000" dirty="0">
                <a:solidFill>
                  <a:schemeClr val="tx1">
                    <a:lumMod val="65000"/>
                    <a:lumOff val="35000"/>
                  </a:schemeClr>
                </a:solidFill>
                <a:effectLst/>
              </a:rPr>
              <a:t> without depending on persistence technology used.</a:t>
            </a:r>
          </a:p>
          <a:p>
            <a:r>
              <a:rPr lang="en-US" sz="2000" dirty="0">
                <a:solidFill>
                  <a:schemeClr val="tx1">
                    <a:lumMod val="65000"/>
                    <a:lumOff val="35000"/>
                  </a:schemeClr>
                </a:solidFill>
                <a:effectLst/>
              </a:rPr>
              <a:t>In this course you will learn how to use JPA with Spring Boot.</a:t>
            </a:r>
            <a:endParaRPr lang="en-IN" sz="2000" dirty="0"/>
          </a:p>
        </p:txBody>
      </p:sp>
    </p:spTree>
    <p:extLst>
      <p:ext uri="{BB962C8B-B14F-4D97-AF65-F5344CB8AC3E}">
        <p14:creationId xmlns:p14="http://schemas.microsoft.com/office/powerpoint/2010/main" val="30382383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7798-AA9E-16AB-CD60-34A81C7F64D4}"/>
              </a:ext>
            </a:extLst>
          </p:cNvPr>
          <p:cNvSpPr>
            <a:spLocks noGrp="1"/>
          </p:cNvSpPr>
          <p:nvPr>
            <p:ph type="title"/>
          </p:nvPr>
        </p:nvSpPr>
        <p:spPr>
          <a:xfrm>
            <a:off x="838200" y="600795"/>
            <a:ext cx="10515600" cy="1325563"/>
          </a:xfrm>
        </p:spPr>
        <p:txBody>
          <a:bodyPr/>
          <a:lstStyle/>
          <a:p>
            <a:pPr algn="ctr"/>
            <a:r>
              <a:rPr lang="en-IN" b="1" dirty="0"/>
              <a:t>Introduction to JPQL </a:t>
            </a:r>
            <a:br>
              <a:rPr lang="en-IN" b="1" dirty="0"/>
            </a:br>
            <a:endParaRPr lang="en-IN" dirty="0"/>
          </a:p>
        </p:txBody>
      </p:sp>
      <p:sp>
        <p:nvSpPr>
          <p:cNvPr id="3" name="Content Placeholder 2">
            <a:extLst>
              <a:ext uri="{FF2B5EF4-FFF2-40B4-BE49-F238E27FC236}">
                <a16:creationId xmlns:a16="http://schemas.microsoft.com/office/drawing/2014/main" id="{3A592138-C742-1D79-BCC5-D89B1F841F47}"/>
              </a:ext>
            </a:extLst>
          </p:cNvPr>
          <p:cNvSpPr>
            <a:spLocks noGrp="1"/>
          </p:cNvSpPr>
          <p:nvPr>
            <p:ph idx="1"/>
          </p:nvPr>
        </p:nvSpPr>
        <p:spPr>
          <a:xfrm>
            <a:off x="838200" y="1395167"/>
            <a:ext cx="10515600" cy="4781796"/>
          </a:xfrm>
        </p:spPr>
        <p:txBody>
          <a:bodyPr>
            <a:normAutofit/>
          </a:bodyPr>
          <a:lstStyle/>
          <a:p>
            <a:pPr marL="0" indent="0">
              <a:buNone/>
            </a:pPr>
            <a:r>
              <a:rPr lang="en-US" sz="2000" dirty="0">
                <a:solidFill>
                  <a:schemeClr val="tx1">
                    <a:lumMod val="65000"/>
                    <a:lumOff val="35000"/>
                  </a:schemeClr>
                </a:solidFill>
                <a:effectLst/>
              </a:rPr>
              <a:t>Consider the following requirements of the </a:t>
            </a:r>
            <a:r>
              <a:rPr lang="en-US" sz="2000" dirty="0" err="1">
                <a:solidFill>
                  <a:schemeClr val="tx1">
                    <a:lumMod val="65000"/>
                    <a:lumOff val="35000"/>
                  </a:schemeClr>
                </a:solidFill>
                <a:effectLst/>
              </a:rPr>
              <a:t>hndBank</a:t>
            </a:r>
            <a:r>
              <a:rPr lang="en-US" sz="2000" dirty="0">
                <a:solidFill>
                  <a:schemeClr val="tx1">
                    <a:lumMod val="65000"/>
                    <a:lumOff val="35000"/>
                  </a:schemeClr>
                </a:solidFill>
                <a:effectLst/>
              </a:rPr>
              <a:t> application:</a:t>
            </a:r>
          </a:p>
          <a:p>
            <a:pPr marL="0" indent="0">
              <a:buNone/>
            </a:pPr>
            <a:r>
              <a:rPr lang="en-US" sz="2000" dirty="0">
                <a:solidFill>
                  <a:schemeClr val="tx1">
                    <a:lumMod val="65000"/>
                    <a:lumOff val="35000"/>
                  </a:schemeClr>
                </a:solidFill>
                <a:effectLst/>
              </a:rPr>
              <a:t>An admin should be able to search customers based on their date of birth</a:t>
            </a:r>
          </a:p>
          <a:p>
            <a:pPr marL="0" indent="0">
              <a:buNone/>
            </a:pPr>
            <a:r>
              <a:rPr lang="en-US" sz="2000" dirty="0">
                <a:solidFill>
                  <a:schemeClr val="tx1">
                    <a:lumMod val="65000"/>
                    <a:lumOff val="35000"/>
                  </a:schemeClr>
                </a:solidFill>
                <a:effectLst/>
              </a:rPr>
              <a:t>An admin should be able to update the customer details by searching based on the address</a:t>
            </a:r>
          </a:p>
          <a:p>
            <a:pPr marL="0" indent="0">
              <a:buNone/>
            </a:pPr>
            <a:r>
              <a:rPr lang="en-US" sz="2000" dirty="0">
                <a:solidFill>
                  <a:schemeClr val="tx1">
                    <a:lumMod val="65000"/>
                    <a:lumOff val="35000"/>
                  </a:schemeClr>
                </a:solidFill>
                <a:effectLst/>
              </a:rPr>
              <a:t>An admin should be able to find average balance of the customers of the branch</a:t>
            </a:r>
          </a:p>
          <a:p>
            <a:pPr marL="0" indent="0">
              <a:buNone/>
            </a:pPr>
            <a:r>
              <a:rPr lang="en-US" sz="2000" dirty="0">
                <a:solidFill>
                  <a:schemeClr val="tx1">
                    <a:lumMod val="65000"/>
                    <a:lumOff val="35000"/>
                  </a:schemeClr>
                </a:solidFill>
                <a:effectLst/>
              </a:rPr>
              <a:t>To implement the above requirements, you need to search or update customer details based on non-primary key values. So, you cannot use find() method. To handle these kind of requirements, JPA provides a query language called as</a:t>
            </a:r>
            <a:r>
              <a:rPr lang="en-US" sz="2000" b="1" dirty="0">
                <a:solidFill>
                  <a:schemeClr val="tx1">
                    <a:lumMod val="65000"/>
                    <a:lumOff val="35000"/>
                  </a:schemeClr>
                </a:solidFill>
                <a:effectLst/>
              </a:rPr>
              <a:t> Java Persistence Query Language (JPQL)</a:t>
            </a:r>
            <a:r>
              <a:rPr lang="en-US" sz="2000" dirty="0">
                <a:solidFill>
                  <a:schemeClr val="tx1">
                    <a:lumMod val="65000"/>
                    <a:lumOff val="35000"/>
                  </a:schemeClr>
                </a:solidFill>
                <a:effectLst/>
              </a:rPr>
              <a:t>. These queries are defined using entity classes and its attributes instead of tables and columns. This makes it easy for Java developers to use it. But since database uses SQL, JPA implementations translate the JPQL query into SQL using query translator.</a:t>
            </a:r>
          </a:p>
          <a:p>
            <a:pPr marL="0" indent="0">
              <a:buNone/>
            </a:pPr>
            <a:r>
              <a:rPr lang="en-US" sz="2000" b="1" dirty="0">
                <a:solidFill>
                  <a:schemeClr val="tx1">
                    <a:lumMod val="65000"/>
                    <a:lumOff val="35000"/>
                  </a:schemeClr>
                </a:solidFill>
                <a:effectLst/>
              </a:rPr>
              <a:t>Query interface</a:t>
            </a:r>
            <a:endParaRPr lang="en-US" sz="2000" dirty="0">
              <a:solidFill>
                <a:schemeClr val="tx1">
                  <a:lumMod val="65000"/>
                  <a:lumOff val="35000"/>
                </a:schemeClr>
              </a:solidFill>
              <a:effectLst/>
            </a:endParaRPr>
          </a:p>
          <a:p>
            <a:pPr marL="0" indent="0">
              <a:buNone/>
            </a:pPr>
            <a:r>
              <a:rPr lang="en-US" sz="2000" dirty="0">
                <a:solidFill>
                  <a:schemeClr val="tx1">
                    <a:lumMod val="65000"/>
                    <a:lumOff val="35000"/>
                  </a:schemeClr>
                </a:solidFill>
                <a:effectLst/>
              </a:rPr>
              <a:t>To create and execute JPQL queries, JPA provides Query interface. An object of Query interface is created through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interface using </a:t>
            </a:r>
            <a:r>
              <a:rPr lang="en-US" sz="2000" dirty="0" err="1">
                <a:solidFill>
                  <a:schemeClr val="tx1">
                    <a:lumMod val="65000"/>
                    <a:lumOff val="35000"/>
                  </a:schemeClr>
                </a:solidFill>
                <a:effectLst/>
              </a:rPr>
              <a:t>createQuery</a:t>
            </a:r>
            <a:r>
              <a:rPr lang="en-US" sz="2000" dirty="0">
                <a:solidFill>
                  <a:schemeClr val="tx1">
                    <a:lumMod val="65000"/>
                    <a:lumOff val="35000"/>
                  </a:schemeClr>
                </a:solidFill>
                <a:effectLst/>
              </a:rPr>
              <a:t> method as follows:</a:t>
            </a:r>
          </a:p>
          <a:p>
            <a:pPr marL="0" indent="0">
              <a:buNone/>
            </a:pPr>
            <a:endParaRPr lang="en-IN" sz="2000" dirty="0"/>
          </a:p>
        </p:txBody>
      </p:sp>
      <p:sp>
        <p:nvSpPr>
          <p:cNvPr id="4" name="Footer Placeholder 3">
            <a:extLst>
              <a:ext uri="{FF2B5EF4-FFF2-40B4-BE49-F238E27FC236}">
                <a16:creationId xmlns:a16="http://schemas.microsoft.com/office/drawing/2014/main" id="{AED36A74-B12F-7618-CD9B-A64FDCF8005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4AB13389-E607-B0EC-76B1-10CFC74C6E81}"/>
              </a:ext>
            </a:extLst>
          </p:cNvPr>
          <p:cNvSpPr>
            <a:spLocks noGrp="1"/>
          </p:cNvSpPr>
          <p:nvPr>
            <p:ph type="sldNum" sz="quarter" idx="12"/>
          </p:nvPr>
        </p:nvSpPr>
        <p:spPr/>
        <p:txBody>
          <a:bodyPr/>
          <a:lstStyle/>
          <a:p>
            <a:fld id="{4A777409-9C5A-4B07-8E32-19F22F7D558C}" type="slidenum">
              <a:rPr lang="en-IN" smtClean="0"/>
              <a:t>87</a:t>
            </a:fld>
            <a:endParaRPr lang="en-IN" dirty="0"/>
          </a:p>
        </p:txBody>
      </p:sp>
    </p:spTree>
    <p:extLst>
      <p:ext uri="{BB962C8B-B14F-4D97-AF65-F5344CB8AC3E}">
        <p14:creationId xmlns:p14="http://schemas.microsoft.com/office/powerpoint/2010/main" val="354313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A7E492-29F1-37B8-17FC-633CB1AE754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0D5794-7F06-6B08-406E-81399EC7E08C}"/>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A6221562-437E-7529-9002-B434241C64FB}"/>
              </a:ext>
            </a:extLst>
          </p:cNvPr>
          <p:cNvSpPr txBox="1"/>
          <p:nvPr/>
        </p:nvSpPr>
        <p:spPr>
          <a:xfrm>
            <a:off x="890832" y="565834"/>
            <a:ext cx="10251650" cy="369332"/>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c FROM Customer c");</a:t>
            </a:r>
          </a:p>
        </p:txBody>
      </p:sp>
      <p:sp>
        <p:nvSpPr>
          <p:cNvPr id="7" name="TextBox 6">
            <a:extLst>
              <a:ext uri="{FF2B5EF4-FFF2-40B4-BE49-F238E27FC236}">
                <a16:creationId xmlns:a16="http://schemas.microsoft.com/office/drawing/2014/main" id="{415B32AD-A0BE-B6AF-BB5B-EB1935EEAEA8}"/>
              </a:ext>
            </a:extLst>
          </p:cNvPr>
          <p:cNvSpPr txBox="1"/>
          <p:nvPr/>
        </p:nvSpPr>
        <p:spPr>
          <a:xfrm>
            <a:off x="193248" y="1175722"/>
            <a:ext cx="11533695" cy="4093428"/>
          </a:xfrm>
          <a:prstGeom prst="rect">
            <a:avLst/>
          </a:prstGeom>
          <a:noFill/>
        </p:spPr>
        <p:txBody>
          <a:bodyPr wrap="square">
            <a:spAutoFit/>
          </a:bodyPr>
          <a:lstStyle/>
          <a:p>
            <a:r>
              <a:rPr lang="en-US" sz="2000" dirty="0">
                <a:solidFill>
                  <a:schemeClr val="tx1">
                    <a:lumMod val="65000"/>
                    <a:lumOff val="35000"/>
                  </a:schemeClr>
                </a:solidFill>
                <a:effectLst/>
              </a:rPr>
              <a:t>where SELECT c from </a:t>
            </a:r>
            <a:r>
              <a:rPr lang="en-US" sz="2000" dirty="0" err="1">
                <a:solidFill>
                  <a:schemeClr val="tx1">
                    <a:lumMod val="65000"/>
                    <a:lumOff val="35000"/>
                  </a:schemeClr>
                </a:solidFill>
                <a:effectLst/>
              </a:rPr>
              <a:t>CustomerEntity</a:t>
            </a:r>
            <a:r>
              <a:rPr lang="en-US" sz="2000" dirty="0">
                <a:solidFill>
                  <a:schemeClr val="tx1">
                    <a:lumMod val="65000"/>
                    <a:lumOff val="35000"/>
                  </a:schemeClr>
                </a:solidFill>
                <a:effectLst/>
              </a:rPr>
              <a:t> c is a JPQL query.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interface provides following methods to execute a query:</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List </a:t>
            </a:r>
            <a:r>
              <a:rPr lang="en-US" sz="2000" b="1" dirty="0" err="1">
                <a:solidFill>
                  <a:schemeClr val="tx1">
                    <a:lumMod val="65000"/>
                    <a:lumOff val="35000"/>
                  </a:schemeClr>
                </a:solidFill>
                <a:effectLst/>
              </a:rPr>
              <a:t>getResultList</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 This method executes select queries and returns a List of results. It throws </a:t>
            </a:r>
            <a:r>
              <a:rPr lang="en-US" sz="2000" dirty="0" err="1">
                <a:solidFill>
                  <a:schemeClr val="tx1">
                    <a:lumMod val="65000"/>
                    <a:lumOff val="35000"/>
                  </a:schemeClr>
                </a:solidFill>
                <a:effectLst/>
              </a:rPr>
              <a:t>IllegalStateException</a:t>
            </a:r>
            <a:r>
              <a:rPr lang="en-US" sz="2000" dirty="0">
                <a:solidFill>
                  <a:schemeClr val="tx1">
                    <a:lumMod val="65000"/>
                    <a:lumOff val="35000"/>
                  </a:schemeClr>
                </a:solidFill>
                <a:effectLst/>
              </a:rPr>
              <a:t> if called for update and delete queries.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Integer </a:t>
            </a:r>
            <a:r>
              <a:rPr lang="en-US" sz="2000" b="1" dirty="0" err="1">
                <a:solidFill>
                  <a:schemeClr val="tx1">
                    <a:lumMod val="65000"/>
                    <a:lumOff val="35000"/>
                  </a:schemeClr>
                </a:solidFill>
                <a:effectLst/>
              </a:rPr>
              <a:t>executeUpdate</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 This method executes update and delete queries. It returns the number of rows updated or deleted. It throws </a:t>
            </a:r>
            <a:r>
              <a:rPr lang="en-US" sz="2000" dirty="0" err="1">
                <a:solidFill>
                  <a:schemeClr val="tx1">
                    <a:lumMod val="65000"/>
                    <a:lumOff val="35000"/>
                  </a:schemeClr>
                </a:solidFill>
                <a:effectLst/>
              </a:rPr>
              <a:t>IllegalStateException</a:t>
            </a:r>
            <a:r>
              <a:rPr lang="en-US" sz="2000" dirty="0">
                <a:solidFill>
                  <a:schemeClr val="tx1">
                    <a:lumMod val="65000"/>
                    <a:lumOff val="35000"/>
                  </a:schemeClr>
                </a:solidFill>
                <a:effectLst/>
              </a:rPr>
              <a:t> if called for select queries.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Object </a:t>
            </a:r>
            <a:r>
              <a:rPr lang="en-US" sz="2000" b="1" dirty="0" err="1">
                <a:solidFill>
                  <a:schemeClr val="tx1">
                    <a:lumMod val="65000"/>
                    <a:lumOff val="35000"/>
                  </a:schemeClr>
                </a:solidFill>
                <a:effectLst/>
              </a:rPr>
              <a:t>getSingleResult</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 This method executes select query which returns a single result. If no result available it throws </a:t>
            </a:r>
            <a:r>
              <a:rPr lang="en-US" sz="2000" dirty="0" err="1">
                <a:solidFill>
                  <a:schemeClr val="tx1">
                    <a:lumMod val="65000"/>
                    <a:lumOff val="35000"/>
                  </a:schemeClr>
                </a:solidFill>
                <a:effectLst/>
              </a:rPr>
              <a:t>NoResultException</a:t>
            </a:r>
            <a:r>
              <a:rPr lang="en-US" sz="2000" dirty="0">
                <a:solidFill>
                  <a:schemeClr val="tx1">
                    <a:lumMod val="65000"/>
                    <a:lumOff val="35000"/>
                  </a:schemeClr>
                </a:solidFill>
                <a:effectLst/>
              </a:rPr>
              <a:t>. It throws </a:t>
            </a:r>
            <a:r>
              <a:rPr lang="en-US" sz="2000" dirty="0" err="1">
                <a:solidFill>
                  <a:schemeClr val="tx1">
                    <a:lumMod val="65000"/>
                    <a:lumOff val="35000"/>
                  </a:schemeClr>
                </a:solidFill>
                <a:effectLst/>
              </a:rPr>
              <a:t>NonUniqueResultException</a:t>
            </a:r>
            <a:r>
              <a:rPr lang="en-US" sz="2000" dirty="0">
                <a:solidFill>
                  <a:schemeClr val="tx1">
                    <a:lumMod val="65000"/>
                    <a:lumOff val="35000"/>
                  </a:schemeClr>
                </a:solidFill>
                <a:effectLst/>
              </a:rPr>
              <a:t> if query returns more than one results and </a:t>
            </a:r>
            <a:r>
              <a:rPr lang="en-US" sz="2000" dirty="0" err="1">
                <a:solidFill>
                  <a:schemeClr val="tx1">
                    <a:lumMod val="65000"/>
                    <a:lumOff val="35000"/>
                  </a:schemeClr>
                </a:solidFill>
                <a:effectLst/>
              </a:rPr>
              <a:t>IllegalStateException</a:t>
            </a:r>
            <a:r>
              <a:rPr lang="en-US" sz="2000" dirty="0">
                <a:solidFill>
                  <a:schemeClr val="tx1">
                    <a:lumMod val="65000"/>
                    <a:lumOff val="35000"/>
                  </a:schemeClr>
                </a:solidFill>
                <a:effectLst/>
              </a:rPr>
              <a:t> if called for update and delete queries.</a:t>
            </a:r>
          </a:p>
        </p:txBody>
      </p:sp>
    </p:spTree>
    <p:extLst>
      <p:ext uri="{BB962C8B-B14F-4D97-AF65-F5344CB8AC3E}">
        <p14:creationId xmlns:p14="http://schemas.microsoft.com/office/powerpoint/2010/main" val="23782865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5485D2-5D01-D793-F1D8-9C804AF8A9F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BDFD3B9-C096-DF66-3547-25E78270F45D}"/>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88B08FBC-F812-9A9B-0B44-0BA50007911D}"/>
              </a:ext>
            </a:extLst>
          </p:cNvPr>
          <p:cNvSpPr txBox="1"/>
          <p:nvPr/>
        </p:nvSpPr>
        <p:spPr>
          <a:xfrm>
            <a:off x="989029" y="484636"/>
            <a:ext cx="6099142" cy="461665"/>
          </a:xfrm>
          <a:prstGeom prst="rect">
            <a:avLst/>
          </a:prstGeom>
          <a:noFill/>
        </p:spPr>
        <p:txBody>
          <a:bodyPr wrap="square">
            <a:spAutoFit/>
          </a:bodyPr>
          <a:lstStyle/>
          <a:p>
            <a:r>
              <a:rPr lang="en-IN" sz="2400" b="1" dirty="0"/>
              <a:t>Selection – The SELECT clause </a:t>
            </a:r>
          </a:p>
        </p:txBody>
      </p:sp>
      <p:sp>
        <p:nvSpPr>
          <p:cNvPr id="7" name="TextBox 6">
            <a:extLst>
              <a:ext uri="{FF2B5EF4-FFF2-40B4-BE49-F238E27FC236}">
                <a16:creationId xmlns:a16="http://schemas.microsoft.com/office/drawing/2014/main" id="{45CEA468-38EA-978F-6AAA-5A84F680D33F}"/>
              </a:ext>
            </a:extLst>
          </p:cNvPr>
          <p:cNvSpPr txBox="1"/>
          <p:nvPr/>
        </p:nvSpPr>
        <p:spPr>
          <a:xfrm>
            <a:off x="171252" y="1120676"/>
            <a:ext cx="11499131" cy="2554545"/>
          </a:xfrm>
          <a:prstGeom prst="rect">
            <a:avLst/>
          </a:prstGeom>
          <a:noFill/>
        </p:spPr>
        <p:txBody>
          <a:bodyPr wrap="square">
            <a:spAutoFit/>
          </a:bodyPr>
          <a:lstStyle/>
          <a:p>
            <a:r>
              <a:rPr lang="en-US" sz="2000" dirty="0">
                <a:solidFill>
                  <a:schemeClr val="tx1">
                    <a:lumMod val="65000"/>
                    <a:lumOff val="35000"/>
                  </a:schemeClr>
                </a:solidFill>
                <a:effectLst/>
              </a:rPr>
              <a:t>Consider a requirement where a teller should be able to view the details of all the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this requirement, you can create a JPQL query using SELECT and FROM clause. The SELECT clause defines the result type of query and FROM clause specifies the entities from which data has to be fetched.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If Customer entity class is mapped to Customer table, then following JPQL query fetches details of all the customers :</a:t>
            </a:r>
          </a:p>
        </p:txBody>
      </p:sp>
      <p:sp>
        <p:nvSpPr>
          <p:cNvPr id="9" name="TextBox 8">
            <a:extLst>
              <a:ext uri="{FF2B5EF4-FFF2-40B4-BE49-F238E27FC236}">
                <a16:creationId xmlns:a16="http://schemas.microsoft.com/office/drawing/2014/main" id="{A1878396-D901-D494-47B1-1FA21AABBA87}"/>
              </a:ext>
            </a:extLst>
          </p:cNvPr>
          <p:cNvSpPr txBox="1"/>
          <p:nvPr/>
        </p:nvSpPr>
        <p:spPr>
          <a:xfrm>
            <a:off x="171252" y="3849596"/>
            <a:ext cx="6099142" cy="369332"/>
          </a:xfrm>
          <a:prstGeom prst="rect">
            <a:avLst/>
          </a:prstGeom>
          <a:noFill/>
        </p:spPr>
        <p:txBody>
          <a:bodyPr wrap="square">
            <a:spAutoFit/>
          </a:bodyPr>
          <a:lstStyle/>
          <a:p>
            <a:r>
              <a:rPr lang="en-IN" dirty="0"/>
              <a:t>SELECT c FROM Customer c</a:t>
            </a:r>
          </a:p>
        </p:txBody>
      </p:sp>
      <p:sp>
        <p:nvSpPr>
          <p:cNvPr id="11" name="TextBox 10">
            <a:extLst>
              <a:ext uri="{FF2B5EF4-FFF2-40B4-BE49-F238E27FC236}">
                <a16:creationId xmlns:a16="http://schemas.microsoft.com/office/drawing/2014/main" id="{1DBE65C0-7A52-CE5A-7024-516441904708}"/>
              </a:ext>
            </a:extLst>
          </p:cNvPr>
          <p:cNvSpPr txBox="1"/>
          <p:nvPr/>
        </p:nvSpPr>
        <p:spPr>
          <a:xfrm>
            <a:off x="205818" y="4287414"/>
            <a:ext cx="11780364" cy="1015663"/>
          </a:xfrm>
          <a:prstGeom prst="rect">
            <a:avLst/>
          </a:prstGeom>
          <a:noFill/>
        </p:spPr>
        <p:txBody>
          <a:bodyPr wrap="square">
            <a:spAutoFit/>
          </a:bodyPr>
          <a:lstStyle/>
          <a:p>
            <a:r>
              <a:rPr lang="en-US" sz="2000" dirty="0">
                <a:solidFill>
                  <a:schemeClr val="tx1">
                    <a:lumMod val="65000"/>
                    <a:lumOff val="35000"/>
                  </a:schemeClr>
                </a:solidFill>
              </a:rPr>
              <a:t>In the above JPQL query, c is an alias for Customer and is also known as identification variable. In SELECT clause only c is used which means that the result type of query is the Customer, so this query on execution gives List&lt;Customer&gt;. The following code snipped creates Query object using above query and executes it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77671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E37D04-CBB9-A7D2-72D6-700D7AF137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016BE9-EB36-3B07-F6B7-242AF955B851}"/>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7" name="TextBox 6">
            <a:extLst>
              <a:ext uri="{FF2B5EF4-FFF2-40B4-BE49-F238E27FC236}">
                <a16:creationId xmlns:a16="http://schemas.microsoft.com/office/drawing/2014/main" id="{A6F02DC7-19ED-974B-6669-BA6ACC4EF1CC}"/>
              </a:ext>
            </a:extLst>
          </p:cNvPr>
          <p:cNvSpPr txBox="1"/>
          <p:nvPr/>
        </p:nvSpPr>
        <p:spPr>
          <a:xfrm>
            <a:off x="853126" y="604310"/>
            <a:ext cx="10500674" cy="3477875"/>
          </a:xfrm>
          <a:prstGeom prst="rect">
            <a:avLst/>
          </a:prstGeom>
          <a:noFill/>
        </p:spPr>
        <p:txBody>
          <a:bodyPr wrap="square">
            <a:spAutoFit/>
          </a:bodyPr>
          <a:lstStyle/>
          <a:p>
            <a:r>
              <a:rPr lang="en-US" sz="2000" b="1" dirty="0">
                <a:solidFill>
                  <a:schemeClr val="tx1">
                    <a:lumMod val="65000"/>
                    <a:lumOff val="35000"/>
                  </a:schemeClr>
                </a:solidFill>
                <a:effectLst/>
              </a:rPr>
              <a:t>Problem of Data Navigation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the way you access data in object model is different from the way you do it in a relational database. For example, in Java you navigate across association relationships using dot(.) operator but in relational model you navigate across related tables using joins.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handle these problems, a technique called as </a:t>
            </a:r>
            <a:r>
              <a:rPr lang="en-US" sz="2000" b="1" dirty="0">
                <a:solidFill>
                  <a:schemeClr val="tx1">
                    <a:lumMod val="65000"/>
                    <a:lumOff val="35000"/>
                  </a:schemeClr>
                </a:solidFill>
                <a:effectLst/>
              </a:rPr>
              <a:t>Object-Relational Mapping (ORM)</a:t>
            </a:r>
            <a:r>
              <a:rPr lang="en-US" sz="2000" dirty="0">
                <a:solidFill>
                  <a:schemeClr val="tx1">
                    <a:lumMod val="65000"/>
                    <a:lumOff val="35000"/>
                  </a:schemeClr>
                </a:solidFill>
                <a:effectLst/>
              </a:rPr>
              <a:t> was introduced. It handles object relational impedance mismatch by providing a way to map Java objects to tables so that object model can be automatically translated to relation model and vice versa, allowing developers to focus only on the object model.</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learn about ORM in detail.</a:t>
            </a:r>
          </a:p>
        </p:txBody>
      </p:sp>
    </p:spTree>
    <p:extLst>
      <p:ext uri="{BB962C8B-B14F-4D97-AF65-F5344CB8AC3E}">
        <p14:creationId xmlns:p14="http://schemas.microsoft.com/office/powerpoint/2010/main" val="6378460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D38651-AFDD-346D-AEC3-B10B829316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9814370-5A31-CC88-3971-B2BDA1CC618B}"/>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B85EF99A-88D8-711F-6733-45E098B7A460}"/>
              </a:ext>
            </a:extLst>
          </p:cNvPr>
          <p:cNvSpPr txBox="1"/>
          <p:nvPr/>
        </p:nvSpPr>
        <p:spPr>
          <a:xfrm>
            <a:off x="909686" y="688405"/>
            <a:ext cx="10444113"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c FROM Customer c");</a:t>
            </a:r>
          </a:p>
          <a:p>
            <a:r>
              <a:rPr lang="en-IN" dirty="0"/>
              <a:t>List&lt;Customer&gt; customers = </a:t>
            </a:r>
            <a:r>
              <a:rPr lang="en-IN" dirty="0" err="1"/>
              <a:t>query.getResultList</a:t>
            </a:r>
            <a:r>
              <a:rPr lang="en-IN" dirty="0"/>
              <a:t>();</a:t>
            </a:r>
          </a:p>
        </p:txBody>
      </p:sp>
      <p:sp>
        <p:nvSpPr>
          <p:cNvPr id="7" name="TextBox 6">
            <a:extLst>
              <a:ext uri="{FF2B5EF4-FFF2-40B4-BE49-F238E27FC236}">
                <a16:creationId xmlns:a16="http://schemas.microsoft.com/office/drawing/2014/main" id="{1EB6559E-DF97-3F48-99DF-2FAFAE1B5EA9}"/>
              </a:ext>
            </a:extLst>
          </p:cNvPr>
          <p:cNvSpPr txBox="1"/>
          <p:nvPr/>
        </p:nvSpPr>
        <p:spPr>
          <a:xfrm>
            <a:off x="74235" y="1741305"/>
            <a:ext cx="11709270" cy="707886"/>
          </a:xfrm>
          <a:prstGeom prst="rect">
            <a:avLst/>
          </a:prstGeom>
          <a:noFill/>
        </p:spPr>
        <p:txBody>
          <a:bodyPr wrap="square">
            <a:spAutoFit/>
          </a:bodyPr>
          <a:lstStyle/>
          <a:p>
            <a:r>
              <a:rPr lang="en-US" sz="2000" dirty="0">
                <a:solidFill>
                  <a:schemeClr val="tx1">
                    <a:lumMod val="65000"/>
                    <a:lumOff val="35000"/>
                  </a:schemeClr>
                </a:solidFill>
              </a:rPr>
              <a:t>If query returns a </a:t>
            </a:r>
            <a:r>
              <a:rPr lang="en-US" sz="2000" dirty="0" err="1">
                <a:solidFill>
                  <a:schemeClr val="tx1">
                    <a:lumMod val="65000"/>
                    <a:lumOff val="35000"/>
                  </a:schemeClr>
                </a:solidFill>
              </a:rPr>
              <a:t>java.util.Collection</a:t>
            </a:r>
            <a:r>
              <a:rPr lang="en-US" sz="2000" dirty="0">
                <a:solidFill>
                  <a:schemeClr val="tx1">
                    <a:lumMod val="65000"/>
                    <a:lumOff val="35000"/>
                  </a:schemeClr>
                </a:solidFill>
              </a:rPr>
              <a:t>, which allows duplicates, you must specify the DISTINCT keyword to eliminate duplicates.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C9F996C-0251-7565-C7EF-0E249D11886E}"/>
              </a:ext>
            </a:extLst>
          </p:cNvPr>
          <p:cNvSpPr txBox="1"/>
          <p:nvPr/>
        </p:nvSpPr>
        <p:spPr>
          <a:xfrm>
            <a:off x="74235" y="2549651"/>
            <a:ext cx="11709270" cy="1323439"/>
          </a:xfrm>
          <a:prstGeom prst="rect">
            <a:avLst/>
          </a:prstGeom>
          <a:noFill/>
        </p:spPr>
        <p:txBody>
          <a:bodyPr wrap="square">
            <a:spAutoFit/>
          </a:bodyPr>
          <a:lstStyle/>
          <a:p>
            <a:r>
              <a:rPr lang="en-US" sz="2000" dirty="0">
                <a:solidFill>
                  <a:schemeClr val="tx1">
                    <a:lumMod val="65000"/>
                    <a:lumOff val="35000"/>
                  </a:schemeClr>
                </a:solidFill>
                <a:effectLst/>
              </a:rPr>
              <a:t>Consider another requirement where a teller should be able to view the names of all the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Customer entity class is mapped to Customer table, and it has an attribute </a:t>
            </a:r>
            <a:r>
              <a:rPr lang="en-US" sz="2000" dirty="0" err="1">
                <a:solidFill>
                  <a:schemeClr val="tx1">
                    <a:lumMod val="65000"/>
                    <a:lumOff val="35000"/>
                  </a:schemeClr>
                </a:solidFill>
                <a:effectLst/>
              </a:rPr>
              <a:t>customerName</a:t>
            </a:r>
            <a:r>
              <a:rPr lang="en-US" sz="2000" dirty="0">
                <a:solidFill>
                  <a:schemeClr val="tx1">
                    <a:lumMod val="65000"/>
                    <a:lumOff val="35000"/>
                  </a:schemeClr>
                </a:solidFill>
                <a:effectLst/>
              </a:rPr>
              <a:t> then this requirement can be implemented using following JPQL query:</a:t>
            </a:r>
          </a:p>
        </p:txBody>
      </p:sp>
      <p:sp>
        <p:nvSpPr>
          <p:cNvPr id="11" name="TextBox 10">
            <a:extLst>
              <a:ext uri="{FF2B5EF4-FFF2-40B4-BE49-F238E27FC236}">
                <a16:creationId xmlns:a16="http://schemas.microsoft.com/office/drawing/2014/main" id="{11062C46-C7C7-B0BC-C05B-F6BA1926F6EA}"/>
              </a:ext>
            </a:extLst>
          </p:cNvPr>
          <p:cNvSpPr txBox="1"/>
          <p:nvPr/>
        </p:nvSpPr>
        <p:spPr>
          <a:xfrm>
            <a:off x="989029" y="4179943"/>
            <a:ext cx="6099142" cy="369332"/>
          </a:xfrm>
          <a:prstGeom prst="rect">
            <a:avLst/>
          </a:prstGeom>
          <a:noFill/>
        </p:spPr>
        <p:txBody>
          <a:bodyPr wrap="square">
            <a:spAutoFit/>
          </a:bodyPr>
          <a:lstStyle/>
          <a:p>
            <a:r>
              <a:rPr lang="en-IN" dirty="0"/>
              <a:t>SELECT </a:t>
            </a:r>
            <a:r>
              <a:rPr lang="en-IN" dirty="0" err="1"/>
              <a:t>c.customerName</a:t>
            </a:r>
            <a:r>
              <a:rPr lang="en-IN" dirty="0"/>
              <a:t> FROM Customer c</a:t>
            </a:r>
          </a:p>
        </p:txBody>
      </p:sp>
      <p:sp>
        <p:nvSpPr>
          <p:cNvPr id="13" name="TextBox 12">
            <a:extLst>
              <a:ext uri="{FF2B5EF4-FFF2-40B4-BE49-F238E27FC236}">
                <a16:creationId xmlns:a16="http://schemas.microsoft.com/office/drawing/2014/main" id="{8C6AFD04-F6AC-C92F-5D95-7A37113B26B7}"/>
              </a:ext>
            </a:extLst>
          </p:cNvPr>
          <p:cNvSpPr txBox="1"/>
          <p:nvPr/>
        </p:nvSpPr>
        <p:spPr>
          <a:xfrm>
            <a:off x="74234" y="4714148"/>
            <a:ext cx="11982647" cy="1015663"/>
          </a:xfrm>
          <a:prstGeom prst="rect">
            <a:avLst/>
          </a:prstGeom>
          <a:noFill/>
        </p:spPr>
        <p:txBody>
          <a:bodyPr wrap="square">
            <a:spAutoFit/>
          </a:bodyPr>
          <a:lstStyle/>
          <a:p>
            <a:r>
              <a:rPr lang="en-US" sz="2000" dirty="0">
                <a:solidFill>
                  <a:schemeClr val="tx1">
                    <a:lumMod val="65000"/>
                    <a:lumOff val="35000"/>
                  </a:schemeClr>
                </a:solidFill>
              </a:rPr>
              <a:t>In the above query, you can access the </a:t>
            </a:r>
            <a:r>
              <a:rPr lang="en-US" sz="2000" dirty="0" err="1">
                <a:solidFill>
                  <a:schemeClr val="tx1">
                    <a:lumMod val="65000"/>
                    <a:lumOff val="35000"/>
                  </a:schemeClr>
                </a:solidFill>
              </a:rPr>
              <a:t>customerName</a:t>
            </a:r>
            <a:r>
              <a:rPr lang="en-US" sz="2000" dirty="0">
                <a:solidFill>
                  <a:schemeClr val="tx1">
                    <a:lumMod val="65000"/>
                    <a:lumOff val="35000"/>
                  </a:schemeClr>
                </a:solidFill>
              </a:rPr>
              <a:t> attribute of Customer using identification variable c and dot (.) operator. Since </a:t>
            </a:r>
            <a:r>
              <a:rPr lang="en-US" sz="2000" dirty="0" err="1">
                <a:solidFill>
                  <a:schemeClr val="tx1">
                    <a:lumMod val="65000"/>
                    <a:lumOff val="35000"/>
                  </a:schemeClr>
                </a:solidFill>
              </a:rPr>
              <a:t>customerName</a:t>
            </a:r>
            <a:r>
              <a:rPr lang="en-US" sz="2000" dirty="0">
                <a:solidFill>
                  <a:schemeClr val="tx1">
                    <a:lumMod val="65000"/>
                    <a:lumOff val="35000"/>
                  </a:schemeClr>
                </a:solidFill>
              </a:rPr>
              <a:t> is of type String, this query will return a List&lt;String&gt;. The following code snippet creates Query object using above JPQL query and executes it: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720646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A92B1D-1CDE-70AF-2ED7-B483627326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58BF2B-1478-2CBD-4428-902AC8C2A2F9}"/>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4C63ED02-6658-2172-7308-0EF20B971C56}"/>
              </a:ext>
            </a:extLst>
          </p:cNvPr>
          <p:cNvSpPr txBox="1"/>
          <p:nvPr/>
        </p:nvSpPr>
        <p:spPr>
          <a:xfrm>
            <a:off x="890833" y="594136"/>
            <a:ext cx="9818016"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a:t>
            </a:r>
            <a:r>
              <a:rPr lang="en-IN" dirty="0" err="1"/>
              <a:t>c.customerName</a:t>
            </a:r>
            <a:r>
              <a:rPr lang="en-IN" dirty="0"/>
              <a:t> FROM Customer c");</a:t>
            </a:r>
          </a:p>
          <a:p>
            <a:r>
              <a:rPr lang="en-IN" dirty="0"/>
              <a:t>List&lt;String&gt; customers = </a:t>
            </a:r>
            <a:r>
              <a:rPr lang="en-IN" dirty="0" err="1"/>
              <a:t>query.getResultList</a:t>
            </a:r>
            <a:r>
              <a:rPr lang="en-IN" dirty="0"/>
              <a:t>();</a:t>
            </a:r>
          </a:p>
        </p:txBody>
      </p:sp>
      <p:sp>
        <p:nvSpPr>
          <p:cNvPr id="7" name="TextBox 6">
            <a:extLst>
              <a:ext uri="{FF2B5EF4-FFF2-40B4-BE49-F238E27FC236}">
                <a16:creationId xmlns:a16="http://schemas.microsoft.com/office/drawing/2014/main" id="{C6F87074-4644-C339-2783-F29377D8A28D}"/>
              </a:ext>
            </a:extLst>
          </p:cNvPr>
          <p:cNvSpPr txBox="1"/>
          <p:nvPr/>
        </p:nvSpPr>
        <p:spPr>
          <a:xfrm>
            <a:off x="202676" y="1582416"/>
            <a:ext cx="11609110" cy="1631216"/>
          </a:xfrm>
          <a:prstGeom prst="rect">
            <a:avLst/>
          </a:prstGeom>
          <a:noFill/>
        </p:spPr>
        <p:txBody>
          <a:bodyPr wrap="square">
            <a:spAutoFit/>
          </a:bodyPr>
          <a:lstStyle/>
          <a:p>
            <a:r>
              <a:rPr lang="en-US" sz="2000" dirty="0">
                <a:solidFill>
                  <a:schemeClr val="tx1">
                    <a:lumMod val="65000"/>
                    <a:lumOff val="35000"/>
                  </a:schemeClr>
                </a:solidFill>
                <a:effectLst/>
              </a:rPr>
              <a:t>Consider one more requirement where a teller should be able to view the names and dates of birth of all the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Customer entity class is mapped to Customer table and it has attributes </a:t>
            </a:r>
            <a:r>
              <a:rPr lang="en-US" sz="2000" dirty="0" err="1">
                <a:solidFill>
                  <a:schemeClr val="tx1">
                    <a:lumMod val="65000"/>
                    <a:lumOff val="35000"/>
                  </a:schemeClr>
                </a:solidFill>
                <a:effectLst/>
              </a:rPr>
              <a:t>customerName</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dateOfBirth</a:t>
            </a:r>
            <a:r>
              <a:rPr lang="en-US" sz="2000" dirty="0">
                <a:solidFill>
                  <a:schemeClr val="tx1">
                    <a:lumMod val="65000"/>
                    <a:lumOff val="35000"/>
                  </a:schemeClr>
                </a:solidFill>
                <a:effectLst/>
              </a:rPr>
              <a:t> then this requirement can be implemented using following JPQL query:</a:t>
            </a:r>
          </a:p>
        </p:txBody>
      </p:sp>
      <p:sp>
        <p:nvSpPr>
          <p:cNvPr id="9" name="TextBox 8">
            <a:extLst>
              <a:ext uri="{FF2B5EF4-FFF2-40B4-BE49-F238E27FC236}">
                <a16:creationId xmlns:a16="http://schemas.microsoft.com/office/drawing/2014/main" id="{2BFC273F-37C8-82A3-4F11-CEA0CC46A7F9}"/>
              </a:ext>
            </a:extLst>
          </p:cNvPr>
          <p:cNvSpPr txBox="1"/>
          <p:nvPr/>
        </p:nvSpPr>
        <p:spPr>
          <a:xfrm>
            <a:off x="890833" y="3275037"/>
            <a:ext cx="6099142" cy="369332"/>
          </a:xfrm>
          <a:prstGeom prst="rect">
            <a:avLst/>
          </a:prstGeom>
          <a:noFill/>
        </p:spPr>
        <p:txBody>
          <a:bodyPr wrap="square">
            <a:spAutoFit/>
          </a:bodyPr>
          <a:lstStyle/>
          <a:p>
            <a:r>
              <a:rPr lang="en-IN" dirty="0"/>
              <a:t>SELECT </a:t>
            </a:r>
            <a:r>
              <a:rPr lang="en-IN" dirty="0" err="1"/>
              <a:t>c.customerName</a:t>
            </a:r>
            <a:r>
              <a:rPr lang="en-IN" dirty="0"/>
              <a:t>, </a:t>
            </a:r>
            <a:r>
              <a:rPr lang="en-IN" dirty="0" err="1"/>
              <a:t>c.dateOfBirth</a:t>
            </a:r>
            <a:r>
              <a:rPr lang="en-IN" dirty="0"/>
              <a:t> FROM Customer c</a:t>
            </a:r>
          </a:p>
        </p:txBody>
      </p:sp>
      <p:sp>
        <p:nvSpPr>
          <p:cNvPr id="11" name="TextBox 10">
            <a:extLst>
              <a:ext uri="{FF2B5EF4-FFF2-40B4-BE49-F238E27FC236}">
                <a16:creationId xmlns:a16="http://schemas.microsoft.com/office/drawing/2014/main" id="{1C3DC0BB-DBB8-1536-1E54-53E4FA1C04A1}"/>
              </a:ext>
            </a:extLst>
          </p:cNvPr>
          <p:cNvSpPr txBox="1"/>
          <p:nvPr/>
        </p:nvSpPr>
        <p:spPr>
          <a:xfrm>
            <a:off x="202676" y="4046327"/>
            <a:ext cx="11609110" cy="1015663"/>
          </a:xfrm>
          <a:prstGeom prst="rect">
            <a:avLst/>
          </a:prstGeom>
          <a:noFill/>
        </p:spPr>
        <p:txBody>
          <a:bodyPr wrap="square">
            <a:spAutoFit/>
          </a:bodyPr>
          <a:lstStyle/>
          <a:p>
            <a:r>
              <a:rPr lang="en-US" sz="2000" dirty="0">
                <a:solidFill>
                  <a:schemeClr val="tx1">
                    <a:lumMod val="65000"/>
                    <a:lumOff val="35000"/>
                  </a:schemeClr>
                </a:solidFill>
              </a:rPr>
              <a:t>In this case query will return a List&lt;Object[]&gt;. In this list each element is an Object[] which has two values. The first value is </a:t>
            </a:r>
            <a:r>
              <a:rPr lang="en-US" sz="2000" dirty="0" err="1">
                <a:solidFill>
                  <a:schemeClr val="tx1">
                    <a:lumMod val="65000"/>
                    <a:lumOff val="35000"/>
                  </a:schemeClr>
                </a:solidFill>
              </a:rPr>
              <a:t>customerName</a:t>
            </a:r>
            <a:r>
              <a:rPr lang="en-US" sz="2000" dirty="0">
                <a:solidFill>
                  <a:schemeClr val="tx1">
                    <a:lumMod val="65000"/>
                    <a:lumOff val="35000"/>
                  </a:schemeClr>
                </a:solidFill>
              </a:rPr>
              <a:t> and second is </a:t>
            </a:r>
            <a:r>
              <a:rPr lang="en-US" sz="2000" dirty="0" err="1">
                <a:solidFill>
                  <a:schemeClr val="tx1">
                    <a:lumMod val="65000"/>
                    <a:lumOff val="35000"/>
                  </a:schemeClr>
                </a:solidFill>
              </a:rPr>
              <a:t>dateOfBirth</a:t>
            </a:r>
            <a:r>
              <a:rPr lang="en-US" sz="2000" dirty="0">
                <a:solidFill>
                  <a:schemeClr val="tx1">
                    <a:lumMod val="65000"/>
                    <a:lumOff val="35000"/>
                  </a:schemeClr>
                </a:solidFill>
              </a:rPr>
              <a:t> of each customer. The following code snippet creates Query object using above JPQL query and executes it:</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251E000B-CE80-3864-CD18-337719DA001F}"/>
              </a:ext>
            </a:extLst>
          </p:cNvPr>
          <p:cNvSpPr txBox="1"/>
          <p:nvPr/>
        </p:nvSpPr>
        <p:spPr>
          <a:xfrm>
            <a:off x="890833" y="5275584"/>
            <a:ext cx="10798404"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a:t>
            </a:r>
            <a:r>
              <a:rPr lang="en-IN" dirty="0" err="1"/>
              <a:t>c.customerName</a:t>
            </a:r>
            <a:r>
              <a:rPr lang="en-IN" dirty="0"/>
              <a:t>, </a:t>
            </a:r>
            <a:r>
              <a:rPr lang="en-IN" dirty="0" err="1"/>
              <a:t>c.dateOfBirth</a:t>
            </a:r>
            <a:r>
              <a:rPr lang="en-IN" dirty="0"/>
              <a:t> FROM Customer c");</a:t>
            </a:r>
          </a:p>
          <a:p>
            <a:r>
              <a:rPr lang="en-IN" dirty="0"/>
              <a:t>List&lt;Object[]&gt; customers = </a:t>
            </a:r>
            <a:r>
              <a:rPr lang="en-IN" dirty="0" err="1"/>
              <a:t>query.getResultList</a:t>
            </a:r>
            <a:r>
              <a:rPr lang="en-IN" dirty="0"/>
              <a:t>();</a:t>
            </a:r>
          </a:p>
        </p:txBody>
      </p:sp>
    </p:spTree>
    <p:extLst>
      <p:ext uri="{BB962C8B-B14F-4D97-AF65-F5344CB8AC3E}">
        <p14:creationId xmlns:p14="http://schemas.microsoft.com/office/powerpoint/2010/main" val="24549841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523AE3-9BCE-375E-C411-2A0AFE568A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9BBF76-7E37-9B54-90CF-18D2DCBA180D}"/>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5A028181-5B89-409B-73DE-E96C3D93D72A}"/>
              </a:ext>
            </a:extLst>
          </p:cNvPr>
          <p:cNvSpPr txBox="1"/>
          <p:nvPr/>
        </p:nvSpPr>
        <p:spPr>
          <a:xfrm>
            <a:off x="970174" y="634028"/>
            <a:ext cx="10473965" cy="2862322"/>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while implementing SELECT clause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Avoid unnecessary columns that are not required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have seen in the previous examples that the SELECT clause used are simple in terms of the data being fetched.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Such a usage of simple SELECT clause, avoiding unnecessary columns that are not required, is considered as a good practice.</a:t>
            </a:r>
          </a:p>
        </p:txBody>
      </p:sp>
      <p:sp>
        <p:nvSpPr>
          <p:cNvPr id="7" name="TextBox 6">
            <a:extLst>
              <a:ext uri="{FF2B5EF4-FFF2-40B4-BE49-F238E27FC236}">
                <a16:creationId xmlns:a16="http://schemas.microsoft.com/office/drawing/2014/main" id="{69B50A95-80BD-253A-A004-F53CAF80F4AA}"/>
              </a:ext>
            </a:extLst>
          </p:cNvPr>
          <p:cNvSpPr txBox="1"/>
          <p:nvPr/>
        </p:nvSpPr>
        <p:spPr>
          <a:xfrm>
            <a:off x="989029" y="3633189"/>
            <a:ext cx="6099142" cy="369332"/>
          </a:xfrm>
          <a:prstGeom prst="rect">
            <a:avLst/>
          </a:prstGeom>
          <a:noFill/>
        </p:spPr>
        <p:txBody>
          <a:bodyPr wrap="square">
            <a:spAutoFit/>
          </a:bodyPr>
          <a:lstStyle/>
          <a:p>
            <a:r>
              <a:rPr lang="en-IN" dirty="0"/>
              <a:t>SELECT </a:t>
            </a:r>
            <a:r>
              <a:rPr lang="en-IN" dirty="0" err="1"/>
              <a:t>c.customerName</a:t>
            </a:r>
            <a:r>
              <a:rPr lang="en-IN" dirty="0"/>
              <a:t>, </a:t>
            </a:r>
            <a:r>
              <a:rPr lang="en-IN" dirty="0" err="1"/>
              <a:t>c.dateOfBirth</a:t>
            </a:r>
            <a:r>
              <a:rPr lang="en-IN" dirty="0"/>
              <a:t> FROM Customer c</a:t>
            </a:r>
          </a:p>
        </p:txBody>
      </p:sp>
      <p:sp>
        <p:nvSpPr>
          <p:cNvPr id="9" name="TextBox 8">
            <a:extLst>
              <a:ext uri="{FF2B5EF4-FFF2-40B4-BE49-F238E27FC236}">
                <a16:creationId xmlns:a16="http://schemas.microsoft.com/office/drawing/2014/main" id="{D876297E-1358-6EBA-BA72-FF261250E10B}"/>
              </a:ext>
            </a:extLst>
          </p:cNvPr>
          <p:cNvSpPr txBox="1"/>
          <p:nvPr/>
        </p:nvSpPr>
        <p:spPr>
          <a:xfrm>
            <a:off x="970174" y="4139360"/>
            <a:ext cx="11030148" cy="2246769"/>
          </a:xfrm>
          <a:prstGeom prst="rect">
            <a:avLst/>
          </a:prstGeom>
          <a:noFill/>
        </p:spPr>
        <p:txBody>
          <a:bodyPr wrap="square">
            <a:spAutoFit/>
          </a:bodyPr>
          <a:lstStyle/>
          <a:p>
            <a:r>
              <a:rPr lang="en-US" sz="2000" dirty="0">
                <a:solidFill>
                  <a:schemeClr val="tx1">
                    <a:lumMod val="65000"/>
                    <a:lumOff val="35000"/>
                  </a:schemeClr>
                </a:solidFill>
                <a:effectLst/>
              </a:rPr>
              <a:t>What can be the reason for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Complex select clauses with many columns can be difficult to read and also in identifying the relevant columns to be retrieved. Also a query that retrieves many columns can potentially cause performance problems specially when the execution of the query returns a large result sets.</a:t>
            </a:r>
          </a:p>
          <a:p>
            <a:r>
              <a:rPr lang="en-US" sz="2000" dirty="0">
                <a:solidFill>
                  <a:schemeClr val="tx1">
                    <a:lumMod val="65000"/>
                    <a:lumOff val="35000"/>
                  </a:schemeClr>
                </a:solidFill>
                <a:effectLst/>
              </a:rPr>
              <a:t>Hence, as a best practice, reduce the use of complex SELECT clause which improves efficiency and robustness of your application</a:t>
            </a:r>
          </a:p>
        </p:txBody>
      </p:sp>
    </p:spTree>
    <p:extLst>
      <p:ext uri="{BB962C8B-B14F-4D97-AF65-F5344CB8AC3E}">
        <p14:creationId xmlns:p14="http://schemas.microsoft.com/office/powerpoint/2010/main" val="41539512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2B4FC7-F449-9969-DC40-4E0D68E180B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F8C47F2-E26A-2F39-69C9-C5528D22D759}"/>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01C44C05-467D-D2E4-1D1C-B80090F0E424}"/>
              </a:ext>
            </a:extLst>
          </p:cNvPr>
          <p:cNvSpPr txBox="1"/>
          <p:nvPr/>
        </p:nvSpPr>
        <p:spPr>
          <a:xfrm>
            <a:off x="890832" y="475209"/>
            <a:ext cx="6099142" cy="461665"/>
          </a:xfrm>
          <a:prstGeom prst="rect">
            <a:avLst/>
          </a:prstGeom>
          <a:noFill/>
        </p:spPr>
        <p:txBody>
          <a:bodyPr wrap="square">
            <a:spAutoFit/>
          </a:bodyPr>
          <a:lstStyle/>
          <a:p>
            <a:r>
              <a:rPr lang="en-IN" sz="2400" b="1" dirty="0"/>
              <a:t>SELECT clause - Demo </a:t>
            </a:r>
          </a:p>
        </p:txBody>
      </p:sp>
      <p:sp>
        <p:nvSpPr>
          <p:cNvPr id="7" name="TextBox 6">
            <a:extLst>
              <a:ext uri="{FF2B5EF4-FFF2-40B4-BE49-F238E27FC236}">
                <a16:creationId xmlns:a16="http://schemas.microsoft.com/office/drawing/2014/main" id="{E2CBE94E-0B2C-9235-C11D-8359828280CC}"/>
              </a:ext>
            </a:extLst>
          </p:cNvPr>
          <p:cNvSpPr txBox="1"/>
          <p:nvPr/>
        </p:nvSpPr>
        <p:spPr>
          <a:xfrm>
            <a:off x="286732" y="1058256"/>
            <a:ext cx="11618536"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SELECT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a:t>
            </a:r>
            <a:r>
              <a:rPr lang="en-IN" sz="2000" dirty="0">
                <a:solidFill>
                  <a:schemeClr val="tx1">
                    <a:lumMod val="65000"/>
                    <a:lumOff val="35000"/>
                  </a:schemeClr>
                </a:solidFill>
              </a:rPr>
              <a:t> 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 </a:t>
            </a:r>
            <a:r>
              <a:rPr lang="en-IN" sz="2000" dirty="0">
                <a:solidFill>
                  <a:schemeClr val="tx1">
                    <a:lumMod val="65000"/>
                    <a:lumOff val="35000"/>
                  </a:schemeClr>
                </a:solidFill>
              </a:rPr>
              <a:t>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2564510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5F7FE3-25F4-12C1-A20B-45DC35F1BF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B55BD9-C68A-8977-3E34-5852EB4DC81E}"/>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EFF28951-8A4F-57E6-449C-13809298B99F}"/>
              </a:ext>
            </a:extLst>
          </p:cNvPr>
          <p:cNvSpPr txBox="1"/>
          <p:nvPr/>
        </p:nvSpPr>
        <p:spPr>
          <a:xfrm>
            <a:off x="787138" y="702199"/>
            <a:ext cx="10657002"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E0D423A2-388B-63C8-BD68-2B9CADE93782}"/>
              </a:ext>
            </a:extLst>
          </p:cNvPr>
          <p:cNvSpPr txBox="1"/>
          <p:nvPr/>
        </p:nvSpPr>
        <p:spPr>
          <a:xfrm>
            <a:off x="306370" y="3570479"/>
            <a:ext cx="11203757" cy="1015663"/>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endParaRPr lang="en-US" sz="2000" dirty="0">
              <a:solidFill>
                <a:schemeClr val="tx1">
                  <a:lumMod val="65000"/>
                  <a:lumOff val="35000"/>
                </a:schemeClr>
              </a:solidFill>
            </a:endParaRP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15121215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355170-452B-655F-3E2C-9E8AF536F2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E5D8BA-DEA5-16FD-5DED-500AE9D074C2}"/>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21434180-A846-B7B0-61DC-9CF44261D965}"/>
              </a:ext>
            </a:extLst>
          </p:cNvPr>
          <p:cNvSpPr txBox="1"/>
          <p:nvPr/>
        </p:nvSpPr>
        <p:spPr>
          <a:xfrm>
            <a:off x="405352" y="1262747"/>
            <a:ext cx="11858919" cy="4801314"/>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 (</a:t>
            </a:r>
          </a:p>
          <a:p>
            <a:r>
              <a:rPr lang="en-IN" dirty="0"/>
              <a:t>	</a:t>
            </a:r>
            <a:r>
              <a:rPr lang="en-IN" dirty="0" err="1"/>
              <a:t>customer_id</a:t>
            </a:r>
            <a:r>
              <a:rPr lang="en-IN" dirty="0"/>
              <a:t> BIGINT not null,</a:t>
            </a:r>
          </a:p>
          <a:p>
            <a:r>
              <a:rPr lang="en-IN" dirty="0"/>
              <a:t>	city varchar(10),</a:t>
            </a:r>
          </a:p>
          <a:p>
            <a:r>
              <a:rPr lang="en-IN" dirty="0"/>
              <a:t>	</a:t>
            </a:r>
            <a:r>
              <a:rPr lang="en-IN" dirty="0" err="1"/>
              <a:t>date_of_birth</a:t>
            </a:r>
            <a:r>
              <a:rPr lang="en-IN" dirty="0"/>
              <a:t> date,</a:t>
            </a:r>
          </a:p>
          <a:p>
            <a:r>
              <a:rPr lang="en-IN" dirty="0"/>
              <a:t>	</a:t>
            </a:r>
            <a:r>
              <a:rPr lang="en-IN" dirty="0" err="1"/>
              <a:t>email_id</a:t>
            </a:r>
            <a:r>
              <a:rPr lang="en-IN" dirty="0"/>
              <a:t> varchar(20),</a:t>
            </a:r>
          </a:p>
          <a:p>
            <a:r>
              <a:rPr lang="en-IN" dirty="0"/>
              <a:t>	name varchar(20),</a:t>
            </a:r>
          </a:p>
          <a:p>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(1001,'Vancouver','1992-01-10','monica@hnd.com','Monica');</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(1002,'Seattle','1996-04-23','scott@hnd.com','Scott');</a:t>
            </a:r>
          </a:p>
          <a:p>
            <a:r>
              <a:rPr lang="en-IN" dirty="0"/>
              <a:t>select * from customer;</a:t>
            </a:r>
          </a:p>
          <a:p>
            <a:r>
              <a:rPr lang="en-IN" dirty="0"/>
              <a:t>commit;</a:t>
            </a:r>
          </a:p>
        </p:txBody>
      </p:sp>
    </p:spTree>
    <p:extLst>
      <p:ext uri="{BB962C8B-B14F-4D97-AF65-F5344CB8AC3E}">
        <p14:creationId xmlns:p14="http://schemas.microsoft.com/office/powerpoint/2010/main" val="29544499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E8EB85-D21D-3DC4-7CE8-8C51005524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341DC2-2F89-8E19-6D8C-473349A31C63}"/>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7BC46510-4CC5-B948-8530-64ACA5690108}"/>
              </a:ext>
            </a:extLst>
          </p:cNvPr>
          <p:cNvSpPr txBox="1"/>
          <p:nvPr/>
        </p:nvSpPr>
        <p:spPr>
          <a:xfrm>
            <a:off x="900259" y="638369"/>
            <a:ext cx="989343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DB9CF3C-3122-C9D7-FDB9-74C10CCB3953}"/>
              </a:ext>
            </a:extLst>
          </p:cNvPr>
          <p:cNvSpPr txBox="1"/>
          <p:nvPr/>
        </p:nvSpPr>
        <p:spPr>
          <a:xfrm>
            <a:off x="263951" y="1038479"/>
            <a:ext cx="12078878" cy="5909310"/>
          </a:xfrm>
          <a:prstGeom prst="rect">
            <a:avLst/>
          </a:prstGeom>
          <a:noFill/>
        </p:spPr>
        <p:txBody>
          <a:bodyPr wrap="square">
            <a:spAutoFit/>
          </a:bodyPr>
          <a:lstStyle/>
          <a:p>
            <a:r>
              <a:rPr lang="en-IN" dirty="0"/>
              <a:t>public class </a:t>
            </a:r>
            <a:r>
              <a:rPr lang="en-IN" dirty="0" err="1"/>
              <a:t>CustomerDTO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6298576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CAE930-14A8-0BB5-68B5-AE168802BD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4D7ECE-7D2A-9F53-3339-9EB92F62BF24}"/>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CBF25BEA-BF66-A91F-03F0-41681699DE55}"/>
              </a:ext>
            </a:extLst>
          </p:cNvPr>
          <p:cNvSpPr txBox="1"/>
          <p:nvPr/>
        </p:nvSpPr>
        <p:spPr>
          <a:xfrm>
            <a:off x="838200" y="497020"/>
            <a:ext cx="11664099" cy="6247864"/>
          </a:xfrm>
          <a:prstGeom prst="rect">
            <a:avLst/>
          </a:prstGeom>
          <a:noFill/>
        </p:spPr>
        <p:txBody>
          <a:bodyPr wrap="square">
            <a:spAutoFit/>
          </a:bodyPr>
          <a:lstStyle/>
          <a:p>
            <a:r>
              <a:rPr lang="en-IN" sz="1600" dirty="0"/>
              <a:t>public String </a:t>
            </a:r>
            <a:r>
              <a:rPr lang="en-IN" sz="1600" dirty="0" err="1"/>
              <a:t>getName</a:t>
            </a:r>
            <a:r>
              <a:rPr lang="en-IN" sz="1600" dirty="0"/>
              <a:t>() {</a:t>
            </a:r>
          </a:p>
          <a:p>
            <a:r>
              <a:rPr lang="en-IN" sz="1600" dirty="0"/>
              <a:t>		return name;</a:t>
            </a:r>
          </a:p>
          <a:p>
            <a:r>
              <a:rPr lang="en-IN" sz="1600" dirty="0"/>
              <a:t>	}</a:t>
            </a:r>
          </a:p>
          <a:p>
            <a:r>
              <a:rPr lang="en-IN" sz="1600" dirty="0"/>
              <a:t>	public void </a:t>
            </a:r>
            <a:r>
              <a:rPr lang="en-IN" sz="1600" dirty="0" err="1"/>
              <a:t>setName</a:t>
            </a:r>
            <a:r>
              <a:rPr lang="en-IN" sz="1600" dirty="0"/>
              <a:t>(String name) {</a:t>
            </a:r>
          </a:p>
          <a:p>
            <a:r>
              <a:rPr lang="en-IN" sz="1600" dirty="0"/>
              <a:t>		this.name = name;</a:t>
            </a:r>
          </a:p>
          <a:p>
            <a:r>
              <a:rPr lang="en-IN" sz="1600" dirty="0"/>
              <a:t>	}</a:t>
            </a:r>
          </a:p>
          <a:p>
            <a:r>
              <a:rPr lang="en-IN" sz="1600" dirty="0"/>
              <a:t>	public </a:t>
            </a:r>
            <a:r>
              <a:rPr lang="en-IN" sz="1600" dirty="0" err="1"/>
              <a:t>LocalDate</a:t>
            </a:r>
            <a:r>
              <a:rPr lang="en-IN" sz="1600" dirty="0"/>
              <a:t> </a:t>
            </a:r>
            <a:r>
              <a:rPr lang="en-IN" sz="1600" dirty="0" err="1"/>
              <a:t>getDateOfBirth</a:t>
            </a:r>
            <a:r>
              <a:rPr lang="en-IN" sz="1600" dirty="0"/>
              <a:t>() {</a:t>
            </a:r>
          </a:p>
          <a:p>
            <a:r>
              <a:rPr lang="en-IN" sz="1600" dirty="0"/>
              <a:t>		return </a:t>
            </a:r>
            <a:r>
              <a:rPr lang="en-IN" sz="1600" dirty="0" err="1"/>
              <a:t>dateOfBirth</a:t>
            </a:r>
            <a:r>
              <a:rPr lang="en-IN" sz="1600" dirty="0"/>
              <a:t>;</a:t>
            </a:r>
          </a:p>
          <a:p>
            <a:r>
              <a:rPr lang="en-IN" sz="1600" dirty="0"/>
              <a:t>	}</a:t>
            </a:r>
          </a:p>
          <a:p>
            <a:r>
              <a:rPr lang="en-IN" sz="1600" dirty="0"/>
              <a:t>	public void </a:t>
            </a:r>
            <a:r>
              <a:rPr lang="en-IN" sz="1600" dirty="0" err="1"/>
              <a:t>setDateOfBirth</a:t>
            </a:r>
            <a:r>
              <a:rPr lang="en-IN" sz="1600" dirty="0"/>
              <a:t>(</a:t>
            </a:r>
            <a:r>
              <a:rPr lang="en-IN" sz="1600" dirty="0" err="1"/>
              <a:t>LocalDate</a:t>
            </a:r>
            <a:r>
              <a:rPr lang="en-IN" sz="1600" dirty="0"/>
              <a:t> </a:t>
            </a:r>
            <a:r>
              <a:rPr lang="en-IN" sz="1600" dirty="0" err="1"/>
              <a:t>dateOfBirth</a:t>
            </a:r>
            <a:r>
              <a:rPr lang="en-IN" sz="1600" dirty="0"/>
              <a:t>) {</a:t>
            </a:r>
          </a:p>
          <a:p>
            <a:r>
              <a:rPr lang="en-IN" sz="1600" dirty="0"/>
              <a:t>		</a:t>
            </a:r>
            <a:r>
              <a:rPr lang="en-IN" sz="1600" dirty="0" err="1"/>
              <a:t>this.dateOfBirth</a:t>
            </a:r>
            <a:r>
              <a:rPr lang="en-IN" sz="1600" dirty="0"/>
              <a:t> = </a:t>
            </a:r>
            <a:r>
              <a:rPr lang="en-IN" sz="1600" dirty="0" err="1"/>
              <a:t>dateOfBirth</a:t>
            </a:r>
            <a:r>
              <a:rPr lang="en-IN" sz="1600" dirty="0"/>
              <a:t>;</a:t>
            </a:r>
          </a:p>
          <a:p>
            <a:r>
              <a:rPr lang="en-IN" sz="1600" dirty="0"/>
              <a:t>	}</a:t>
            </a:r>
          </a:p>
          <a:p>
            <a:r>
              <a:rPr lang="en-IN" sz="1600" dirty="0"/>
              <a:t>	public String </a:t>
            </a:r>
            <a:r>
              <a:rPr lang="en-IN" sz="1600" dirty="0" err="1"/>
              <a:t>getCity</a:t>
            </a:r>
            <a:r>
              <a:rPr lang="en-IN" sz="1600" dirty="0"/>
              <a:t>() {</a:t>
            </a:r>
          </a:p>
          <a:p>
            <a:r>
              <a:rPr lang="en-IN" sz="1600" dirty="0"/>
              <a:t>		return city;</a:t>
            </a:r>
          </a:p>
          <a:p>
            <a:r>
              <a:rPr lang="en-IN" sz="1600" dirty="0"/>
              <a:t>	}</a:t>
            </a:r>
          </a:p>
          <a:p>
            <a:r>
              <a:rPr lang="en-IN" sz="1600" dirty="0"/>
              <a:t>	public void </a:t>
            </a:r>
            <a:r>
              <a:rPr lang="en-IN" sz="1600" dirty="0" err="1"/>
              <a:t>setCity</a:t>
            </a:r>
            <a:r>
              <a:rPr lang="en-IN" sz="1600" dirty="0"/>
              <a:t>(String city) {</a:t>
            </a:r>
          </a:p>
          <a:p>
            <a:r>
              <a:rPr lang="en-IN" sz="1600" dirty="0"/>
              <a:t>		</a:t>
            </a:r>
            <a:r>
              <a:rPr lang="en-IN" sz="1600" dirty="0" err="1"/>
              <a:t>this.city</a:t>
            </a:r>
            <a:r>
              <a:rPr lang="en-IN" sz="1600" dirty="0"/>
              <a:t> = city;</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a:t>
            </a:r>
            <a:r>
              <a:rPr lang="en-IN" sz="1600" dirty="0" err="1"/>
              <a:t>CustomerDTO</a:t>
            </a:r>
            <a:r>
              <a:rPr lang="en-IN" sz="1600" dirty="0"/>
              <a:t> [</a:t>
            </a:r>
            <a:r>
              <a:rPr lang="en-IN" sz="1600" dirty="0" err="1"/>
              <a:t>customerId</a:t>
            </a:r>
            <a:r>
              <a:rPr lang="en-IN" sz="1600" dirty="0"/>
              <a:t>=" + </a:t>
            </a:r>
            <a:r>
              <a:rPr lang="en-IN" sz="1600" dirty="0" err="1"/>
              <a:t>customerId</a:t>
            </a:r>
            <a:r>
              <a:rPr lang="en-IN" sz="1600" dirty="0"/>
              <a:t> + ", </a:t>
            </a:r>
            <a:r>
              <a:rPr lang="en-IN" sz="1600" dirty="0" err="1"/>
              <a:t>emailId</a:t>
            </a:r>
            <a:r>
              <a:rPr lang="en-IN" sz="1600" dirty="0"/>
              <a:t>=" + </a:t>
            </a:r>
            <a:r>
              <a:rPr lang="en-IN" sz="1600" dirty="0" err="1"/>
              <a:t>emailId</a:t>
            </a:r>
            <a:r>
              <a:rPr lang="en-IN" sz="1600" dirty="0"/>
              <a:t> + ", name=" + name + ", </a:t>
            </a:r>
            <a:r>
              <a:rPr lang="en-IN" sz="1600" dirty="0" err="1"/>
              <a:t>dateOfBirth</a:t>
            </a:r>
            <a:r>
              <a:rPr lang="en-IN" sz="1600" dirty="0"/>
              <a:t>="</a:t>
            </a:r>
          </a:p>
          <a:p>
            <a:r>
              <a:rPr lang="en-IN" sz="1600" dirty="0"/>
              <a:t>				+ </a:t>
            </a:r>
            <a:r>
              <a:rPr lang="en-IN" sz="1600" dirty="0" err="1"/>
              <a:t>dateOfBirth</a:t>
            </a:r>
            <a:r>
              <a:rPr lang="en-IN" sz="1600" dirty="0"/>
              <a:t> + ", city=" + city + "]";</a:t>
            </a:r>
          </a:p>
          <a:p>
            <a:r>
              <a:rPr lang="en-IN" sz="1600" dirty="0"/>
              <a:t>	}</a:t>
            </a:r>
          </a:p>
          <a:p>
            <a:r>
              <a:rPr lang="en-IN" sz="1600" dirty="0"/>
              <a:t>		</a:t>
            </a:r>
          </a:p>
          <a:p>
            <a:r>
              <a:rPr lang="en-IN" sz="1600" dirty="0"/>
              <a:t>}</a:t>
            </a:r>
          </a:p>
        </p:txBody>
      </p:sp>
    </p:spTree>
    <p:extLst>
      <p:ext uri="{BB962C8B-B14F-4D97-AF65-F5344CB8AC3E}">
        <p14:creationId xmlns:p14="http://schemas.microsoft.com/office/powerpoint/2010/main" val="29149529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40FAC4-1DE6-DD16-01FF-DFF0EE2FDF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2F87428-7742-7D24-3824-E38C65AAD8B1}"/>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AFC1197A-EB4B-74D9-6ACD-41D6FABEE257}"/>
              </a:ext>
            </a:extLst>
          </p:cNvPr>
          <p:cNvSpPr txBox="1"/>
          <p:nvPr/>
        </p:nvSpPr>
        <p:spPr>
          <a:xfrm>
            <a:off x="881406" y="553527"/>
            <a:ext cx="10185662"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E11DC91-2073-AC01-AD49-DCECE759476F}"/>
              </a:ext>
            </a:extLst>
          </p:cNvPr>
          <p:cNvSpPr txBox="1"/>
          <p:nvPr/>
        </p:nvSpPr>
        <p:spPr>
          <a:xfrm>
            <a:off x="311085" y="953637"/>
            <a:ext cx="12116586" cy="590931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20538166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7C820E-97E1-1574-9B8B-BCE62C9A41B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DF8F90-37E5-4919-F317-4A582FFCBFAF}"/>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EEB1BD13-BDCA-7188-0146-A588B54F4245}"/>
              </a:ext>
            </a:extLst>
          </p:cNvPr>
          <p:cNvSpPr txBox="1"/>
          <p:nvPr/>
        </p:nvSpPr>
        <p:spPr>
          <a:xfrm>
            <a:off x="838200" y="544207"/>
            <a:ext cx="11143268" cy="5355312"/>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a:t>
            </a:r>
          </a:p>
        </p:txBody>
      </p:sp>
    </p:spTree>
    <p:extLst>
      <p:ext uri="{BB962C8B-B14F-4D97-AF65-F5344CB8AC3E}">
        <p14:creationId xmlns:p14="http://schemas.microsoft.com/office/powerpoint/2010/main" val="2553745448"/>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2690</TotalTime>
  <Words>80556</Words>
  <Application>Microsoft Office PowerPoint</Application>
  <PresentationFormat>Widescreen</PresentationFormat>
  <Paragraphs>10319</Paragraphs>
  <Slides>547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547</vt:i4>
      </vt:variant>
    </vt:vector>
  </HeadingPairs>
  <TitlesOfParts>
    <vt:vector size="551" baseType="lpstr">
      <vt:lpstr>Arial</vt:lpstr>
      <vt:lpstr>Calibri</vt:lpstr>
      <vt:lpstr>Calibri Light</vt:lpstr>
      <vt:lpstr>1_Office Theme</vt:lpstr>
      <vt:lpstr>Persistence Layer using Spring Boot</vt:lpstr>
      <vt:lpstr>Introduction to Persistence Layer </vt:lpstr>
      <vt:lpstr>PowerPoint Presentation</vt:lpstr>
      <vt:lpstr>PowerPoint Presentation</vt:lpstr>
      <vt:lpstr>PowerPoint Presentation</vt:lpstr>
      <vt:lpstr>Object Relational Mapping  </vt:lpstr>
      <vt:lpstr>PowerPoint Presentation</vt:lpstr>
      <vt:lpstr>PowerPoint Presentation</vt:lpstr>
      <vt:lpstr>PowerPoint Presentation</vt:lpstr>
      <vt:lpstr>PowerPoint Presentation</vt:lpstr>
      <vt:lpstr>Java Persistence API (JPA)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Persistence Context and EntityManager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JPQL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Persistence Layer using Spring Boot</dc:title>
  <dc:creator>Abhi A.b</dc:creator>
  <cp:lastModifiedBy>Harshada Sawant</cp:lastModifiedBy>
  <cp:revision>23</cp:revision>
  <dcterms:created xsi:type="dcterms:W3CDTF">2022-10-17T10:52:00Z</dcterms:created>
  <dcterms:modified xsi:type="dcterms:W3CDTF">2022-10-27T12:23:46Z</dcterms:modified>
</cp:coreProperties>
</file>