
<file path=[Content_Types].xml><?xml version="1.0" encoding="utf-8"?>
<Types xmlns="http://schemas.openxmlformats.org/package/2006/content-types">
  <Default Extension="fntdata" ContentType="application/x-fontdata"/>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9" r:id="rId7"/>
    <p:sldId id="261" r:id="rId8"/>
    <p:sldId id="262" r:id="rId9"/>
    <p:sldId id="264" r:id="rId10"/>
    <p:sldId id="265" r:id="rId11"/>
    <p:sldId id="266" r:id="rId12"/>
    <p:sldId id="268"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Microsoft Sans Serif" panose="020B0604020202020204" pitchFamily="3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47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1071563"/>
            <a:ext cx="9559926" cy="471963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4000" b="1" dirty="0">
                <a:solidFill>
                  <a:schemeClr val="accent2">
                    <a:lumMod val="50000"/>
                  </a:schemeClr>
                </a:solidFill>
                <a:latin typeface="Times New Roman"/>
                <a:ea typeface="Times New Roman"/>
                <a:cs typeface="Times New Roman"/>
                <a:sym typeface="Times New Roman"/>
              </a:rPr>
              <a:t>Crop Production in India</a:t>
            </a:r>
          </a:p>
          <a:p>
            <a:pPr marL="0" lvl="0" indent="0" algn="l" rtl="0">
              <a:spcBef>
                <a:spcPts val="0"/>
              </a:spcBef>
              <a:spcAft>
                <a:spcPts val="0"/>
              </a:spcAft>
              <a:buSzPts val="1680"/>
              <a:buNone/>
            </a:pPr>
            <a:endParaRPr lang="en-US" sz="28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endParaRPr lang="en-US" sz="28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endParaRPr lang="en-US" sz="28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SzPts val="1680"/>
              <a:buNone/>
            </a:pPr>
            <a:endParaRPr sz="2800" b="1" dirty="0">
              <a:solidFill>
                <a:schemeClr val="lt1"/>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BE152FDB-EA3D-01C1-9542-E1B6FB566563}"/>
              </a:ext>
            </a:extLst>
          </p:cNvPr>
          <p:cNvGraphicFramePr>
            <a:graphicFrameLocks noGrp="1"/>
          </p:cNvGraphicFramePr>
          <p:nvPr>
            <p:extLst>
              <p:ext uri="{D42A27DB-BD31-4B8C-83A1-F6EECF244321}">
                <p14:modId xmlns:p14="http://schemas.microsoft.com/office/powerpoint/2010/main" val="2497445063"/>
              </p:ext>
            </p:extLst>
          </p:nvPr>
        </p:nvGraphicFramePr>
        <p:xfrm>
          <a:off x="271463" y="4972050"/>
          <a:ext cx="7372350" cy="1328737"/>
        </p:xfrm>
        <a:graphic>
          <a:graphicData uri="http://schemas.openxmlformats.org/drawingml/2006/table">
            <a:tbl>
              <a:tblPr firstRow="1" firstCol="1" lastRow="1" lastCol="1" bandRow="1" bandCol="1">
                <a:tableStyleId>{5C22544A-7EE6-4342-B048-85BDC9FD1C3A}</a:tableStyleId>
              </a:tblPr>
              <a:tblGrid>
                <a:gridCol w="7372350">
                  <a:extLst>
                    <a:ext uri="{9D8B030D-6E8A-4147-A177-3AD203B41FA5}">
                      <a16:colId xmlns:a16="http://schemas.microsoft.com/office/drawing/2014/main" val="1689434628"/>
                    </a:ext>
                  </a:extLst>
                </a:gridCol>
              </a:tblGrid>
              <a:tr h="1328737">
                <a:tc>
                  <a:txBody>
                    <a:bodyPr/>
                    <a:lstStyle/>
                    <a:p>
                      <a:pPr marL="24765" marR="25400" algn="l">
                        <a:spcBef>
                          <a:spcPts val="45"/>
                        </a:spcBef>
                        <a:spcAft>
                          <a:spcPts val="0"/>
                        </a:spcAft>
                      </a:pPr>
                      <a:r>
                        <a:rPr lang="en-US" sz="1400" dirty="0">
                          <a:effectLst/>
                        </a:rPr>
                        <a:t> </a:t>
                      </a:r>
                      <a:endParaRPr lang="en-IN" sz="1100" dirty="0">
                        <a:effectLst/>
                      </a:endParaRPr>
                    </a:p>
                    <a:p>
                      <a:pPr marL="453390" marR="452755" algn="ctr">
                        <a:lnSpc>
                          <a:spcPts val="1190"/>
                        </a:lnSpc>
                        <a:spcBef>
                          <a:spcPts val="145"/>
                        </a:spcBef>
                        <a:spcAft>
                          <a:spcPts val="0"/>
                        </a:spcAft>
                      </a:pPr>
                      <a:r>
                        <a:rPr lang="en-US" sz="2800" b="1" dirty="0">
                          <a:effectLst/>
                          <a:latin typeface="Times New Roman" panose="02020603050405020304" pitchFamily="18" charset="0"/>
                          <a:cs typeface="Times New Roman" panose="02020603050405020304" pitchFamily="18" charset="0"/>
                        </a:rPr>
                        <a:t>PROJECT Submitted by: </a:t>
                      </a:r>
                    </a:p>
                    <a:p>
                      <a:pPr marL="453390" marR="452755" algn="ctr">
                        <a:lnSpc>
                          <a:spcPts val="1190"/>
                        </a:lnSpc>
                        <a:spcBef>
                          <a:spcPts val="145"/>
                        </a:spcBef>
                        <a:spcAft>
                          <a:spcPts val="0"/>
                        </a:spcAft>
                      </a:pPr>
                      <a:endParaRPr lang="en-US" sz="2800" b="1" dirty="0">
                        <a:effectLst/>
                        <a:latin typeface="Times New Roman" panose="02020603050405020304" pitchFamily="18" charset="0"/>
                        <a:cs typeface="Times New Roman" panose="02020603050405020304" pitchFamily="18" charset="0"/>
                      </a:endParaRPr>
                    </a:p>
                    <a:p>
                      <a:pPr marL="453390" marR="452755" algn="ctr">
                        <a:lnSpc>
                          <a:spcPts val="1190"/>
                        </a:lnSpc>
                        <a:spcBef>
                          <a:spcPts val="145"/>
                        </a:spcBef>
                        <a:spcAft>
                          <a:spcPts val="0"/>
                        </a:spcAft>
                      </a:pPr>
                      <a:endParaRPr lang="en-US" sz="2800" b="1" dirty="0">
                        <a:effectLst/>
                        <a:latin typeface="Times New Roman" panose="02020603050405020304" pitchFamily="18" charset="0"/>
                        <a:cs typeface="Times New Roman" panose="02020603050405020304" pitchFamily="18" charset="0"/>
                      </a:endParaRPr>
                    </a:p>
                    <a:p>
                      <a:pPr marL="453390" marR="452755" algn="ctr">
                        <a:lnSpc>
                          <a:spcPts val="1190"/>
                        </a:lnSpc>
                        <a:spcBef>
                          <a:spcPts val="145"/>
                        </a:spcBef>
                        <a:spcAft>
                          <a:spcPts val="0"/>
                        </a:spcAft>
                      </a:pPr>
                      <a:r>
                        <a:rPr lang="en-US" sz="2800" b="1" dirty="0">
                          <a:effectLst/>
                          <a:latin typeface="Times New Roman" panose="02020603050405020304" pitchFamily="18" charset="0"/>
                          <a:cs typeface="Times New Roman" panose="02020603050405020304" pitchFamily="18" charset="0"/>
                        </a:rPr>
                        <a:t>Naresh dhunde &amp; Harsha Dhunde</a:t>
                      </a:r>
                      <a:endParaRPr lang="en-IN" sz="2800" b="1" dirty="0">
                        <a:effectLst/>
                        <a:latin typeface="Times New Roman" panose="02020603050405020304" pitchFamily="18" charset="0"/>
                        <a:ea typeface="Courier New" panose="02070309020205020404" pitchFamily="49" charset="0"/>
                        <a:cs typeface="Times New Roman" panose="02020603050405020304" pitchFamily="18" charset="0"/>
                      </a:endParaRPr>
                    </a:p>
                  </a:txBody>
                  <a:tcPr marL="0" marR="0" marT="0" marB="0"/>
                </a:tc>
                <a:extLst>
                  <a:ext uri="{0D108BD9-81ED-4DB2-BD59-A6C34878D82A}">
                    <a16:rowId xmlns:a16="http://schemas.microsoft.com/office/drawing/2014/main" val="338431717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303211" y="275286"/>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6) What techniques were you using for data pre-processing?</a:t>
            </a:r>
            <a:endParaRPr dirty="0"/>
          </a:p>
          <a:p>
            <a:pPr marL="669290" marR="492125">
              <a:lnSpc>
                <a:spcPct val="148000"/>
              </a:lnSpc>
              <a:spcBef>
                <a:spcPts val="270"/>
              </a:spcBef>
              <a:spcAft>
                <a:spcPts val="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Inbuilt</a:t>
            </a:r>
            <a:r>
              <a:rPr lang="en-US" sz="1600"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Power</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Query engine in</a:t>
            </a:r>
            <a:r>
              <a:rPr lang="en-US" sz="1600" spc="-4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Power</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Desktop</a:t>
            </a:r>
            <a:r>
              <a:rPr lang="en-US" sz="1600" spc="-6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provides</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lot</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transformation</a:t>
            </a:r>
            <a:r>
              <a:rPr lang="en-US" sz="1600" spc="-2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capabilities,</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such</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Bef>
                <a:spcPts val="930"/>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removing</a:t>
            </a:r>
            <a:r>
              <a:rPr lang="en-US" sz="1600" spc="-3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duplicates</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742950" lvl="1" indent="-285750">
              <a:spcBef>
                <a:spcPts val="660"/>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removing</a:t>
            </a:r>
            <a:r>
              <a:rPr lang="en-US" sz="1600" spc="-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or</a:t>
            </a:r>
            <a:r>
              <a:rPr lang="en-US" sz="1600" spc="-3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renaming</a:t>
            </a:r>
            <a:r>
              <a:rPr lang="en-US" sz="1600" spc="-2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columns</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742950" lvl="1" indent="-285750">
              <a:spcBef>
                <a:spcPts val="685"/>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replacing values</a:t>
            </a:r>
            <a:r>
              <a:rPr lang="en-US" sz="1600" spc="-2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with</a:t>
            </a:r>
            <a:r>
              <a:rPr lang="en-US" sz="1600" spc="-1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something</a:t>
            </a:r>
            <a:r>
              <a:rPr lang="en-US" sz="1600" spc="-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else</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742950" lvl="1" indent="-285750">
              <a:spcBef>
                <a:spcPts val="710"/>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building</a:t>
            </a:r>
            <a:r>
              <a:rPr lang="en-US" sz="1600" spc="-4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relationships</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742950" lvl="1" indent="-285750">
              <a:spcBef>
                <a:spcPts val="710"/>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creating</a:t>
            </a:r>
            <a:r>
              <a:rPr lang="en-US" sz="1600" spc="-2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user</a:t>
            </a:r>
            <a:r>
              <a:rPr lang="en-US" sz="1600" spc="-2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defined</a:t>
            </a:r>
            <a:r>
              <a:rPr lang="en-US" sz="1600" spc="-3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hierarchies</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137160" indent="0">
              <a:buNone/>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69290" marR="492125">
              <a:lnSpc>
                <a:spcPct val="146000"/>
              </a:lnSpc>
              <a:spcBef>
                <a:spcPts val="955"/>
              </a:spcBef>
              <a:spcAft>
                <a:spcPts val="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Ideally,</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underlying</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will</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coming</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sz="1600" spc="-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warehouse</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or</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other</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structured</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600" spc="-2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helping</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minimize the effort required</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transform</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194309" algn="l" rtl="0">
              <a:spcBef>
                <a:spcPts val="960"/>
              </a:spcBef>
              <a:spcAft>
                <a:spcPts val="0"/>
              </a:spcAft>
              <a:buSzPts val="1440"/>
              <a:buNone/>
            </a:pPr>
            <a:endParaRPr sz="16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1600"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0" marR="228600" indent="0">
              <a:lnSpc>
                <a:spcPct val="107000"/>
              </a:lnSpc>
              <a:spcBef>
                <a:spcPts val="765"/>
              </a:spcBef>
              <a:spcAft>
                <a:spcPts val="0"/>
              </a:spcAft>
              <a:buNone/>
            </a:pPr>
            <a:r>
              <a:rPr lang="en-US"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CONCLUSION</a:t>
            </a:r>
          </a:p>
          <a:p>
            <a:pPr marL="0" marR="228600" indent="0">
              <a:lnSpc>
                <a:spcPct val="107000"/>
              </a:lnSpc>
              <a:spcBef>
                <a:spcPts val="765"/>
              </a:spcBef>
              <a:spcAft>
                <a:spcPts val="0"/>
              </a:spcAft>
              <a:buNone/>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used two different datasets for our visualization one with</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coconut</a:t>
            </a:r>
            <a:r>
              <a:rPr lang="en-US" sz="1600"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values</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another</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dataset</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which</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removed</a:t>
            </a:r>
            <a:r>
              <a:rPr lang="en-US" sz="1600"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coconut</a:t>
            </a:r>
            <a:r>
              <a:rPr lang="en-US" sz="1600" spc="-3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values</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from there.</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2400" marR="192405">
              <a:lnSpc>
                <a:spcPct val="107000"/>
              </a:lnSpc>
              <a:spcBef>
                <a:spcPts val="800"/>
              </a:spcBef>
              <a:spcAft>
                <a:spcPts val="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After this we used these datasets in Power BI and found different</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valuable insights from it which helped us to understand the variation</a:t>
            </a:r>
            <a:r>
              <a:rPr lang="en-US" sz="1600" spc="-3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crop production of India based on different seasons, years, states</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districts.</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Objective: </a:t>
            </a:r>
          </a:p>
          <a:p>
            <a:pPr marL="0" lvl="0" indent="0" algn="l" rtl="0">
              <a:spcBef>
                <a:spcPts val="1040"/>
              </a:spcBef>
              <a:spcAft>
                <a:spcPts val="0"/>
              </a:spcAft>
              <a:buSzPts val="1760"/>
              <a:buNone/>
            </a:pPr>
            <a:r>
              <a:rPr lang="en-US" sz="1800" b="0" i="0" dirty="0">
                <a:solidFill>
                  <a:schemeClr val="bg1"/>
                </a:solidFill>
                <a:effectLst/>
                <a:latin typeface="Times New Roman" panose="02020603050405020304" pitchFamily="18" charset="0"/>
                <a:cs typeface="Times New Roman" panose="02020603050405020304" pitchFamily="18" charset="0"/>
              </a:rPr>
              <a:t>The scope of this project is to mainly proposing a business problem and finding the possible solution. So, here is the proposal for which I’ve worked for the entire project- ‘</a:t>
            </a:r>
            <a:r>
              <a:rPr lang="en-US" sz="1800" i="0" dirty="0">
                <a:solidFill>
                  <a:schemeClr val="bg1"/>
                </a:solidFill>
                <a:effectLst/>
                <a:latin typeface="Times New Roman" panose="02020603050405020304" pitchFamily="18" charset="0"/>
                <a:cs typeface="Times New Roman" panose="02020603050405020304" pitchFamily="18" charset="0"/>
              </a:rPr>
              <a:t>To provide the necessary information visualization, I'll analyze the crop production </a:t>
            </a:r>
            <a:r>
              <a:rPr lang="en-US" sz="1800" i="0" dirty="0" err="1">
                <a:solidFill>
                  <a:schemeClr val="bg1"/>
                </a:solidFill>
                <a:effectLst/>
                <a:latin typeface="Times New Roman" panose="02020603050405020304" pitchFamily="18" charset="0"/>
                <a:cs typeface="Times New Roman" panose="02020603050405020304" pitchFamily="18" charset="0"/>
              </a:rPr>
              <a:t>datas</a:t>
            </a:r>
            <a:r>
              <a:rPr lang="en-US" sz="1800" i="0" dirty="0">
                <a:solidFill>
                  <a:schemeClr val="bg1"/>
                </a:solidFill>
                <a:effectLst/>
                <a:latin typeface="Times New Roman" panose="02020603050405020304" pitchFamily="18" charset="0"/>
                <a:cs typeface="Times New Roman" panose="02020603050405020304" pitchFamily="18" charset="0"/>
              </a:rPr>
              <a:t> of India in different region and map them using Geocoder and Folium library</a:t>
            </a:r>
            <a:r>
              <a:rPr lang="en-US" sz="1800" b="1" i="0" dirty="0">
                <a:solidFill>
                  <a:schemeClr val="bg1"/>
                </a:solidFill>
                <a:effectLst/>
                <a:latin typeface="Times New Roman" panose="02020603050405020304" pitchFamily="18" charset="0"/>
                <a:cs typeface="Times New Roman" panose="02020603050405020304" pitchFamily="18" charset="0"/>
              </a:rPr>
              <a:t>.</a:t>
            </a:r>
            <a:r>
              <a:rPr lang="en-US" sz="1800" b="0" i="0" dirty="0">
                <a:solidFill>
                  <a:schemeClr val="bg1"/>
                </a:solidFill>
                <a:effectLst/>
                <a:latin typeface="Times New Roman" panose="02020603050405020304" pitchFamily="18" charset="0"/>
                <a:cs typeface="Times New Roman" panose="02020603050405020304" pitchFamily="18" charset="0"/>
              </a:rPr>
              <a:t>’</a:t>
            </a:r>
            <a:endParaRPr sz="1800" dirty="0">
              <a:solidFill>
                <a:schemeClr val="bg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1800" dirty="0">
                <a:solidFill>
                  <a:schemeClr val="lt1"/>
                </a:solidFill>
                <a:latin typeface="Times New Roman" panose="02020603050405020304" pitchFamily="18" charset="0"/>
                <a:ea typeface="Times New Roman"/>
                <a:cs typeface="Times New Roman" panose="02020603050405020304" pitchFamily="18" charset="0"/>
                <a:sym typeface="Times New Roman"/>
              </a:rPr>
              <a:t>Benefits:</a:t>
            </a:r>
          </a:p>
          <a:p>
            <a:pPr marL="0" lvl="0" indent="0" algn="l" rtl="0">
              <a:spcBef>
                <a:spcPts val="1040"/>
              </a:spcBef>
              <a:spcAft>
                <a:spcPts val="0"/>
              </a:spcAft>
              <a:buSzPts val="1760"/>
              <a:buNone/>
            </a:pPr>
            <a:r>
              <a:rPr lang="en-US" sz="1800" dirty="0">
                <a:solidFill>
                  <a:schemeClr val="bg1"/>
                </a:solidFill>
                <a:latin typeface="Times New Roman" panose="02020603050405020304" pitchFamily="18" charset="0"/>
                <a:cs typeface="Times New Roman" panose="02020603050405020304" pitchFamily="18" charset="0"/>
              </a:rPr>
              <a:t>The Agriculture business domain, as a vital part of the overall supply chain, is expected</a:t>
            </a:r>
          </a:p>
          <a:p>
            <a:pPr marL="0" lvl="0" indent="0" algn="l" rtl="0">
              <a:spcBef>
                <a:spcPts val="1040"/>
              </a:spcBef>
              <a:spcAft>
                <a:spcPts val="0"/>
              </a:spcAft>
              <a:buSzPts val="1760"/>
              <a:buNone/>
            </a:pPr>
            <a:r>
              <a:rPr lang="en-US" sz="1800" dirty="0">
                <a:solidFill>
                  <a:schemeClr val="bg1"/>
                </a:solidFill>
                <a:latin typeface="Times New Roman" panose="02020603050405020304" pitchFamily="18" charset="0"/>
                <a:cs typeface="Times New Roman" panose="02020603050405020304" pitchFamily="18" charset="0"/>
              </a:rPr>
              <a:t>to highly evolve in the upcoming years via the developments, which are taking place on</a:t>
            </a:r>
          </a:p>
          <a:p>
            <a:pPr marL="0" lvl="0" indent="0" algn="l" rtl="0">
              <a:spcBef>
                <a:spcPts val="1040"/>
              </a:spcBef>
              <a:spcAft>
                <a:spcPts val="0"/>
              </a:spcAft>
              <a:buSzPts val="1760"/>
              <a:buNone/>
            </a:pPr>
            <a:r>
              <a:rPr lang="en-US" sz="1800" dirty="0">
                <a:solidFill>
                  <a:schemeClr val="bg1"/>
                </a:solidFill>
                <a:latin typeface="Times New Roman" panose="02020603050405020304" pitchFamily="18" charset="0"/>
                <a:cs typeface="Times New Roman" panose="02020603050405020304" pitchFamily="18" charset="0"/>
              </a:rPr>
              <a:t>the side of the Future Internet. </a:t>
            </a: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152400" indent="-248920">
              <a:spcBef>
                <a:spcPts val="1000"/>
              </a:spcBef>
              <a:spcAft>
                <a:spcPts val="0"/>
              </a:spcAft>
              <a:tabLst>
                <a:tab pos="4137025" algn="r"/>
              </a:tabLst>
            </a:pPr>
            <a:r>
              <a:rPr lang="en-US"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Abstract.	</a:t>
            </a:r>
            <a:endParaRPr lang="en-IN"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spcBef>
                <a:spcPts val="945"/>
              </a:spcBef>
              <a:buSzPts val="1400"/>
              <a:buNone/>
              <a:tabLst>
                <a:tab pos="381635" algn="l"/>
                <a:tab pos="4237355" algn="r"/>
              </a:tabLst>
            </a:pPr>
            <a:r>
              <a:rPr lang="en-US" b="1" spc="-5"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1. Introduction</a:t>
            </a:r>
          </a:p>
          <a:p>
            <a:pPr marL="0" lvl="0" indent="0">
              <a:spcBef>
                <a:spcPts val="945"/>
              </a:spcBef>
              <a:buSzPts val="1400"/>
              <a:buNone/>
              <a:tabLst>
                <a:tab pos="381635" algn="l"/>
                <a:tab pos="4237355" algn="r"/>
              </a:tabLst>
            </a:pPr>
            <a:r>
              <a:rPr lang="en-US" b="1" spc="-5"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1. What is Architecture Design Document? </a:t>
            </a:r>
            <a:r>
              <a:rPr lang="en-US" b="1" spc="-5"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r>
              <a:rPr lang="en-US"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a:t>
            </a:r>
            <a:endParaRPr lang="en-IN"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457200" lvl="1" indent="0">
              <a:spcBef>
                <a:spcPts val="930"/>
              </a:spcBef>
              <a:buSzPts val="1400"/>
              <a:buNone/>
              <a:tabLst>
                <a:tab pos="944880" algn="l"/>
                <a:tab pos="945515" algn="l"/>
                <a:tab pos="5022215" algn="r"/>
              </a:tabLst>
            </a:pPr>
            <a:r>
              <a:rPr lang="en-US" sz="2000"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2.Scope	</a:t>
            </a:r>
            <a:endParaRPr lang="en-IN" sz="20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spcBef>
                <a:spcPts val="925"/>
              </a:spcBef>
              <a:buSzPts val="1400"/>
              <a:buNone/>
              <a:tabLst>
                <a:tab pos="381635" algn="l"/>
                <a:tab pos="5034915" algn="r"/>
              </a:tabLst>
            </a:pPr>
            <a:r>
              <a:rPr lang="en-US" b="1" spc="-5"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2. General Descriptions</a:t>
            </a:r>
          </a:p>
          <a:p>
            <a:pPr marL="0" lvl="0" indent="0">
              <a:spcBef>
                <a:spcPts val="925"/>
              </a:spcBef>
              <a:buSzPts val="1400"/>
              <a:buNone/>
              <a:tabLst>
                <a:tab pos="381635" algn="l"/>
                <a:tab pos="5034915" algn="r"/>
              </a:tabLst>
            </a:pPr>
            <a:r>
              <a:rPr lang="en-US"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1. Product Perspective &amp;</a:t>
            </a:r>
            <a:r>
              <a:rPr lang="en-US" b="1" spc="-1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Problem Statement	</a:t>
            </a:r>
            <a:endParaRPr lang="en-IN"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spcBef>
                <a:spcPts val="925"/>
              </a:spcBef>
              <a:buSzPts val="1400"/>
              <a:buNone/>
              <a:tabLst>
                <a:tab pos="381635" algn="l"/>
                <a:tab pos="5034915" algn="r"/>
              </a:tabLst>
            </a:pPr>
            <a:r>
              <a:rPr lang="en-US" b="1"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2. Tools used</a:t>
            </a:r>
            <a:endParaRPr lang="en-IN"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spcBef>
                <a:spcPts val="930"/>
              </a:spcBef>
              <a:spcAft>
                <a:spcPts val="0"/>
              </a:spcAft>
              <a:buSzPts val="1400"/>
              <a:buNone/>
              <a:tabLst>
                <a:tab pos="401320" algn="l"/>
                <a:tab pos="5044440" algn="r"/>
              </a:tabLst>
            </a:pPr>
            <a:r>
              <a:rPr lang="en-US" b="1" spc="-5"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3.Pre-processing	</a:t>
            </a:r>
            <a:endParaRPr lang="en-IN" b="1" spc="-5"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spcBef>
                <a:spcPts val="925"/>
              </a:spcBef>
              <a:buSzPts val="1400"/>
              <a:buNone/>
              <a:tabLst>
                <a:tab pos="449580" algn="l"/>
                <a:tab pos="450215" algn="l"/>
                <a:tab pos="5130800" algn="r"/>
              </a:tabLst>
            </a:pPr>
            <a:r>
              <a:rPr lang="en-US" b="1" spc="-5"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4.Methodology	</a:t>
            </a:r>
            <a:endParaRPr lang="en-IN" b="1" spc="-5" dirty="0">
              <a:solidFill>
                <a:schemeClr val="bg1"/>
              </a:solidFill>
              <a:latin typeface="Times New Roman" panose="02020603050405020304" pitchFamily="18" charset="0"/>
              <a:ea typeface="Arial" panose="020B0604020202020204" pitchFamily="34" charset="0"/>
              <a:cs typeface="Times New Roman" panose="02020603050405020304" pitchFamily="18" charset="0"/>
            </a:endParaRPr>
          </a:p>
          <a:p>
            <a:pPr marL="0" lvl="0" indent="0">
              <a:spcBef>
                <a:spcPts val="925"/>
              </a:spcBef>
              <a:buSzPts val="1400"/>
              <a:buNone/>
              <a:tabLst>
                <a:tab pos="449580" algn="l"/>
                <a:tab pos="450215" algn="l"/>
                <a:tab pos="5130800" algn="r"/>
              </a:tabLst>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Conclusion</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2" name="Title 1">
            <a:extLst>
              <a:ext uri="{FF2B5EF4-FFF2-40B4-BE49-F238E27FC236}">
                <a16:creationId xmlns:a16="http://schemas.microsoft.com/office/drawing/2014/main" id="{C517CD00-439D-E14F-7C0E-816B46C0C27D}"/>
              </a:ext>
            </a:extLst>
          </p:cNvPr>
          <p:cNvSpPr>
            <a:spLocks noGrp="1"/>
          </p:cNvSpPr>
          <p:nvPr>
            <p:ph type="ctrTitle"/>
          </p:nvPr>
        </p:nvSpPr>
        <p:spPr>
          <a:xfrm>
            <a:off x="657225" y="2371727"/>
            <a:ext cx="9956800" cy="3557584"/>
          </a:xfrm>
        </p:spPr>
        <p:txBody>
          <a:bodyPr>
            <a:normAutofit/>
          </a:bodyPr>
          <a:lstStyle/>
          <a:p>
            <a:r>
              <a:rPr lang="en-US" sz="1600" dirty="0">
                <a:solidFill>
                  <a:schemeClr val="bg1"/>
                </a:solidFill>
                <a:latin typeface="Times New Roman" panose="02020603050405020304" pitchFamily="18" charset="0"/>
                <a:cs typeface="Times New Roman" panose="02020603050405020304" pitchFamily="18" charset="0"/>
              </a:rPr>
              <a:t>What is Architecture design document?</a:t>
            </a:r>
            <a:br>
              <a:rPr lang="en-US" sz="1600" dirty="0">
                <a:solidFill>
                  <a:schemeClr val="bg1"/>
                </a:solidFill>
                <a:latin typeface="Times New Roman" panose="02020603050405020304" pitchFamily="18" charset="0"/>
                <a:cs typeface="Times New Roman" panose="02020603050405020304" pitchFamily="18" charset="0"/>
              </a:rPr>
            </a:br>
            <a:br>
              <a:rPr lang="en-US" sz="1600" dirty="0">
                <a:solidFill>
                  <a:schemeClr val="bg1"/>
                </a:solidFill>
                <a:latin typeface="Times New Roman" panose="02020603050405020304" pitchFamily="18" charset="0"/>
                <a:cs typeface="Times New Roman" panose="02020603050405020304" pitchFamily="18" charset="0"/>
              </a:rPr>
            </a:br>
            <a:br>
              <a:rPr lang="en-US" sz="1600" dirty="0">
                <a:solidFill>
                  <a:schemeClr val="bg1"/>
                </a:solidFill>
                <a:latin typeface="Times New Roman" panose="02020603050405020304" pitchFamily="18" charset="0"/>
                <a:cs typeface="Times New Roman" panose="02020603050405020304" pitchFamily="18" charset="0"/>
              </a:rPr>
            </a:br>
            <a:r>
              <a:rPr lang="en-US" sz="1600" dirty="0">
                <a:solidFill>
                  <a:schemeClr val="bg1"/>
                </a:solidFill>
                <a:latin typeface="Times New Roman" panose="02020603050405020304" pitchFamily="18" charset="0"/>
                <a:cs typeface="Times New Roman" panose="02020603050405020304" pitchFamily="18" charset="0"/>
              </a:rPr>
              <a:t> Any software needs the architectural design to represents the design of software. IEEE defines architectural design as “the process of defining a collection of hardware and software components and their interfaces to establish the framework for the development of a computer system.” The software that is built for computer-based systems can exhibit one of these many architectures. Each style will describe a system category that consists of :  A set of components (</a:t>
            </a:r>
            <a:r>
              <a:rPr lang="en-US" sz="1600" dirty="0" err="1">
                <a:solidFill>
                  <a:schemeClr val="bg1"/>
                </a:solidFill>
                <a:latin typeface="Times New Roman" panose="02020603050405020304" pitchFamily="18" charset="0"/>
                <a:cs typeface="Times New Roman" panose="02020603050405020304" pitchFamily="18" charset="0"/>
              </a:rPr>
              <a:t>eg</a:t>
            </a:r>
            <a:r>
              <a:rPr lang="en-US" sz="1600" dirty="0">
                <a:solidFill>
                  <a:schemeClr val="bg1"/>
                </a:solidFill>
                <a:latin typeface="Times New Roman" panose="02020603050405020304" pitchFamily="18" charset="0"/>
                <a:cs typeface="Times New Roman" panose="02020603050405020304" pitchFamily="18" charset="0"/>
              </a:rPr>
              <a:t>: a database, computational modules) that will perform a function required by the system.  The set of connectors will help in coordination, communication, and cooperation between the components.  Conditions that how components can be integrated to form the system.  Semantic models that help the designer to understand the overall properties of the system. 1.2 Scope Architecture Design Document (ADD) is an architecture design process that follows a step-b</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54" name="Google Shape;154;p4"/>
          <p:cNvSpPr txBox="1">
            <a:spLocks noGrp="1"/>
          </p:cNvSpPr>
          <p:nvPr>
            <p:ph type="subTitle" idx="1"/>
          </p:nvPr>
        </p:nvSpPr>
        <p:spPr>
          <a:xfrm>
            <a:off x="1298575" y="1157289"/>
            <a:ext cx="6400800" cy="1214438"/>
          </a:xfrm>
          <a:prstGeom prst="rect">
            <a:avLst/>
          </a:prstGeom>
          <a:noFill/>
          <a:ln>
            <a:noFill/>
          </a:ln>
        </p:spPr>
        <p:txBody>
          <a:bodyPr spcFirstLastPara="1" wrap="square" lIns="91425" tIns="45700" rIns="91425" bIns="45700" anchor="ctr" anchorCtr="0">
            <a:normAutofit/>
          </a:bodyPr>
          <a:lstStyle/>
          <a:p>
            <a:pPr marL="285750" indent="-184150">
              <a:spcBef>
                <a:spcPts val="1000"/>
              </a:spcBef>
              <a:buSzPts val="1600"/>
              <a:buNone/>
            </a:pPr>
            <a:r>
              <a:rPr lang="en-US" b="1" spc="-5"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                                                Introduction</a:t>
            </a:r>
          </a:p>
          <a:p>
            <a:pPr marL="285750" lvl="0" indent="-184150" algn="l" rtl="0">
              <a:spcBef>
                <a:spcPts val="1000"/>
              </a:spcBef>
              <a:spcAft>
                <a:spcPts val="0"/>
              </a:spcAft>
              <a:buSzPts val="16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4" name="Title 3">
            <a:extLst>
              <a:ext uri="{FF2B5EF4-FFF2-40B4-BE49-F238E27FC236}">
                <a16:creationId xmlns:a16="http://schemas.microsoft.com/office/drawing/2014/main" id="{D22B2E40-D1F5-BA48-6CB4-846FDC8A8AEF}"/>
              </a:ext>
            </a:extLst>
          </p:cNvPr>
          <p:cNvSpPr>
            <a:spLocks noGrp="1"/>
          </p:cNvSpPr>
          <p:nvPr>
            <p:ph type="title"/>
          </p:nvPr>
        </p:nvSpPr>
        <p:spPr>
          <a:xfrm>
            <a:off x="684212" y="419101"/>
            <a:ext cx="10612438" cy="876300"/>
          </a:xfrm>
        </p:spPr>
        <p:txBody>
          <a:bodyPr>
            <a:normAutofit fontScale="90000"/>
          </a:bodyPr>
          <a:lstStyle/>
          <a:p>
            <a:r>
              <a:rPr lang="en-US" sz="3600" dirty="0">
                <a:solidFill>
                  <a:schemeClr val="lt1"/>
                </a:solidFill>
                <a:latin typeface="Times New Roman"/>
                <a:ea typeface="Times New Roman"/>
                <a:cs typeface="Times New Roman"/>
                <a:sym typeface="Times New Roman"/>
              </a:rPr>
              <a:t>                                      Architecture</a:t>
            </a:r>
            <a:br>
              <a:rPr lang="en-US" dirty="0"/>
            </a:br>
            <a:endParaRPr lang="en-IN" dirty="0"/>
          </a:p>
        </p:txBody>
      </p:sp>
      <p:pic>
        <p:nvPicPr>
          <p:cNvPr id="8" name="Picture 7">
            <a:extLst>
              <a:ext uri="{FF2B5EF4-FFF2-40B4-BE49-F238E27FC236}">
                <a16:creationId xmlns:a16="http://schemas.microsoft.com/office/drawing/2014/main" id="{1CDEA781-B44C-2FC5-08D4-50EDE1AF9772}"/>
              </a:ext>
            </a:extLst>
          </p:cNvPr>
          <p:cNvPicPr>
            <a:picLocks noChangeAspect="1"/>
          </p:cNvPicPr>
          <p:nvPr/>
        </p:nvPicPr>
        <p:blipFill>
          <a:blip r:embed="rId3"/>
          <a:stretch>
            <a:fillRect/>
          </a:stretch>
        </p:blipFill>
        <p:spPr>
          <a:xfrm>
            <a:off x="855662" y="1295401"/>
            <a:ext cx="10612438" cy="5333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B758-7375-0C4F-FB15-5BAA2F47DC7C}"/>
              </a:ext>
            </a:extLst>
          </p:cNvPr>
          <p:cNvSpPr>
            <a:spLocks noGrp="1"/>
          </p:cNvSpPr>
          <p:nvPr>
            <p:ph type="title"/>
          </p:nvPr>
        </p:nvSpPr>
        <p:spPr>
          <a:xfrm>
            <a:off x="684212" y="1466850"/>
            <a:ext cx="8534400" cy="4527549"/>
          </a:xfrm>
        </p:spPr>
        <p:txBody>
          <a:bodyPr>
            <a:normAutofit/>
          </a:bodyPr>
          <a:lstStyle/>
          <a:p>
            <a:pPr marL="457200" lvl="1">
              <a:buClr>
                <a:srgbClr val="4471C3"/>
              </a:buClr>
              <a:buSzPts val="1400"/>
              <a:tabLst>
                <a:tab pos="938530" algn="l"/>
              </a:tabLs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1.Database</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Creation</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connection</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database</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with</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name</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passed.</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database</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1600" spc="-2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already</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created, open the</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connection</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database.</a:t>
            </a:r>
            <a:b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Table</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creation</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1600" spc="-4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database.</a:t>
            </a:r>
            <a:b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Insertion</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files in</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table</a:t>
            </a:r>
            <a:b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Make</a:t>
            </a:r>
            <a:r>
              <a:rPr lang="en-US" sz="1600" b="1" spc="-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600" b="1"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Snowflake</a:t>
            </a:r>
            <a:r>
              <a:rPr lang="en-US" sz="1600" b="1"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connection</a:t>
            </a:r>
            <a:r>
              <a:rPr lang="en-US" sz="1600" b="1"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600" b="1"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set</a:t>
            </a:r>
            <a:r>
              <a:rPr lang="en-US" sz="1600" b="1"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up</a:t>
            </a:r>
            <a:r>
              <a:rPr lang="en-US" sz="1600" b="1"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600" b="1"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source</a:t>
            </a:r>
            <a:br>
              <a:rPr lang="en-IN"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Step</a:t>
            </a:r>
            <a:r>
              <a:rPr lang="en-US" sz="1600" b="1" spc="-4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600" b="1"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Configuring</a:t>
            </a:r>
            <a:r>
              <a:rPr lang="en-US" sz="1600" b="1"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Power</a:t>
            </a:r>
            <a:r>
              <a:rPr lang="en-US" sz="1600" b="1"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a:t>
            </a:r>
            <a:b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63A9C1B-6054-30A9-FC19-10905690059B}"/>
              </a:ext>
            </a:extLst>
          </p:cNvPr>
          <p:cNvSpPr>
            <a:spLocks noGrp="1"/>
          </p:cNvSpPr>
          <p:nvPr>
            <p:ph type="body" idx="1"/>
          </p:nvPr>
        </p:nvSpPr>
        <p:spPr>
          <a:xfrm>
            <a:off x="684212" y="685801"/>
            <a:ext cx="10879138" cy="1162049"/>
          </a:xfrm>
        </p:spPr>
        <p:txBody>
          <a:bodyPr>
            <a:normAutofit/>
          </a:bodyPr>
          <a:lstStyle/>
          <a:p>
            <a:pPr marL="457200" lvl="1" indent="0">
              <a:buClr>
                <a:srgbClr val="4471C3"/>
              </a:buClr>
              <a:buSzPts val="1400"/>
              <a:buNone/>
              <a:tabLst>
                <a:tab pos="987425" algn="l"/>
              </a:tabLst>
            </a:pP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Data</a:t>
            </a:r>
            <a:r>
              <a:rPr lang="en-US" sz="1600" b="1" spc="-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Insertion</a:t>
            </a:r>
            <a:r>
              <a:rPr lang="en-US" sz="1600" b="1"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into</a:t>
            </a:r>
            <a:r>
              <a:rPr lang="en-US" sz="1600" b="1"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Database</a:t>
            </a:r>
            <a:endParaRPr lang="en-IN" sz="1600" b="1"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b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12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2343150"/>
            <a:ext cx="8534400" cy="3709920"/>
          </a:xfrm>
          <a:prstGeom prst="rect">
            <a:avLst/>
          </a:prstGeom>
          <a:noFill/>
          <a:ln>
            <a:noFill/>
          </a:ln>
        </p:spPr>
        <p:txBody>
          <a:bodyPr spcFirstLastPara="1" wrap="square" lIns="91425" tIns="45700" rIns="91425" bIns="45700" anchor="ctr" anchorCtr="0">
            <a:normAutofit/>
          </a:bodyPr>
          <a:lstStyle/>
          <a:p>
            <a:pPr marL="285750" indent="-184150">
              <a:spcBef>
                <a:spcPts val="1000"/>
              </a:spcBef>
              <a:buSzPts val="1600"/>
              <a:buNone/>
            </a:pPr>
            <a:r>
              <a:rPr lang="en-US" sz="18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spc="-5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sourcing/integration</a:t>
            </a:r>
          </a:p>
          <a:p>
            <a:pPr marL="669290" marR="492125">
              <a:lnSpc>
                <a:spcPct val="148000"/>
              </a:lnSpc>
              <a:spcBef>
                <a:spcPts val="270"/>
              </a:spcBef>
              <a:spcAft>
                <a:spcPts val="0"/>
              </a:spcAft>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Power BI Service has its own inbuilt data connectors which allows easier connectivity to</a:t>
            </a:r>
            <a:r>
              <a:rPr lang="en-US" sz="18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many common data source types, such as Snowflake, Oracle, My SQL &amp; Flat files, CSV, Excel</a:t>
            </a:r>
            <a:r>
              <a:rPr lang="en-US" sz="18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XML.</a:t>
            </a:r>
            <a:r>
              <a:rPr lang="en-US" sz="18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a:t>
            </a:r>
            <a:r>
              <a:rPr lang="en-US" sz="18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are</a:t>
            </a:r>
            <a:r>
              <a:rPr lang="en-US" sz="18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other</a:t>
            </a:r>
            <a:r>
              <a:rPr lang="en-US" sz="18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various</a:t>
            </a:r>
            <a:r>
              <a:rPr lang="en-US" sz="1800"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connectors</a:t>
            </a:r>
            <a:r>
              <a:rPr lang="en-US" sz="18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4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a:t>
            </a:r>
            <a:r>
              <a:rPr lang="en-US" sz="18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8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sz="18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online</a:t>
            </a:r>
            <a:r>
              <a:rPr lang="en-US" sz="18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websites,</a:t>
            </a:r>
            <a:r>
              <a:rPr lang="en-US" sz="18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news</a:t>
            </a:r>
            <a:r>
              <a:rPr lang="en-US" sz="18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feeds,</a:t>
            </a:r>
            <a:r>
              <a:rPr lang="en-US" sz="1800" spc="-2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SaaS</a:t>
            </a:r>
            <a:r>
              <a:rPr lang="en-US" sz="18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services</a:t>
            </a:r>
            <a:r>
              <a:rPr lang="en-US" sz="1800"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social media.</a:t>
            </a: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7160" indent="0">
              <a:buNone/>
            </a:pPr>
            <a:r>
              <a:rPr lang="en-US" sz="1800"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285750" indent="-184150">
              <a:spcBef>
                <a:spcPts val="1000"/>
              </a:spcBef>
              <a:buSzPts val="1600"/>
              <a:buNone/>
            </a:pPr>
            <a:endParaRPr lang="en-US" sz="1800"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184150">
              <a:spcBef>
                <a:spcPts val="1000"/>
              </a:spcBef>
              <a:buSzPts val="1600"/>
              <a:buNone/>
            </a:pPr>
            <a:endParaRPr lang="en-US" sz="18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184150">
              <a:spcBef>
                <a:spcPts val="1000"/>
              </a:spcBef>
              <a:buSzPts val="1600"/>
              <a:buNone/>
            </a:pPr>
            <a:endParaRPr lang="en-US" sz="1800"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184150">
              <a:spcBef>
                <a:spcPts val="1000"/>
              </a:spcBef>
              <a:buSzPts val="1600"/>
              <a:buNone/>
            </a:pPr>
            <a:endParaRPr lang="en-US" sz="18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184150">
              <a:spcBef>
                <a:spcPts val="1000"/>
              </a:spcBef>
              <a:buSzPts val="1600"/>
              <a:buNone/>
            </a:pPr>
            <a:endParaRPr lang="en-US" sz="1800"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184150">
              <a:spcBef>
                <a:spcPts val="1000"/>
              </a:spcBef>
              <a:buSzPts val="1600"/>
              <a:buNone/>
            </a:pPr>
            <a:endParaRPr lang="en-US" sz="18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184150">
              <a:spcBef>
                <a:spcPts val="1000"/>
              </a:spcBef>
              <a:buSzPts val="1600"/>
              <a:buNone/>
            </a:pPr>
            <a:endParaRPr lang="en-US" sz="1800"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184150">
              <a:spcBef>
                <a:spcPts val="1000"/>
              </a:spcBef>
              <a:buSzPts val="1600"/>
              <a:buNone/>
            </a:pPr>
            <a:endParaRPr lang="en-IN" sz="18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indent="0">
              <a:spcBef>
                <a:spcPts val="0"/>
              </a:spcBef>
              <a:buSzPts val="1760"/>
              <a:buNone/>
            </a:pP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transformation</a:t>
            </a:r>
            <a:r>
              <a:rPr lang="en-IN" sz="1600" spc="-1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latin typeface="Times New Roman" panose="02020603050405020304" pitchFamily="18" charset="0"/>
                <a:ea typeface="Times New Roman"/>
                <a:cs typeface="Times New Roman" panose="02020603050405020304" pitchFamily="18" charset="0"/>
                <a:sym typeface="Times New Roman"/>
              </a:rPr>
              <a:t>:</a:t>
            </a:r>
            <a:endParaRPr sz="1600" dirty="0">
              <a:solidFill>
                <a:schemeClr val="bg1"/>
              </a:solidFill>
              <a:latin typeface="Times New Roman" panose="02020603050405020304" pitchFamily="18" charset="0"/>
              <a:cs typeface="Times New Roman" panose="02020603050405020304" pitchFamily="18" charset="0"/>
            </a:endParaRPr>
          </a:p>
          <a:p>
            <a:pPr marL="669290" marR="492125">
              <a:lnSpc>
                <a:spcPct val="148000"/>
              </a:lnSpc>
              <a:spcBef>
                <a:spcPts val="270"/>
              </a:spcBef>
              <a:spcAft>
                <a:spcPts val="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Inbuilt</a:t>
            </a:r>
            <a:r>
              <a:rPr lang="en-US" sz="1600" spc="-1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Power</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Query engine in</a:t>
            </a:r>
            <a:r>
              <a:rPr lang="en-US" sz="1600" spc="-4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Power</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BI</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Desktop</a:t>
            </a:r>
            <a:r>
              <a:rPr lang="en-US" sz="1600" spc="-6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provides</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lot</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transformation</a:t>
            </a:r>
            <a:r>
              <a:rPr lang="en-US" sz="1600" spc="-2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capabilities,</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such</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as:</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spcBef>
                <a:spcPts val="930"/>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removing</a:t>
            </a:r>
            <a:r>
              <a:rPr lang="en-US" sz="1600" spc="-3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duplicates</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742950" lvl="1" indent="-285750">
              <a:spcBef>
                <a:spcPts val="660"/>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removing</a:t>
            </a:r>
            <a:r>
              <a:rPr lang="en-US" sz="1600" spc="-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or</a:t>
            </a:r>
            <a:r>
              <a:rPr lang="en-US" sz="1600" spc="-3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renaming</a:t>
            </a:r>
            <a:r>
              <a:rPr lang="en-US" sz="1600" spc="-2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columns</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742950" lvl="1" indent="-285750">
              <a:spcBef>
                <a:spcPts val="685"/>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replacing values</a:t>
            </a:r>
            <a:r>
              <a:rPr lang="en-US" sz="1600" spc="-2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with</a:t>
            </a:r>
            <a:r>
              <a:rPr lang="en-US" sz="1600" spc="-1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something</a:t>
            </a:r>
            <a:r>
              <a:rPr lang="en-US" sz="1600" spc="-5"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else</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742950" lvl="1" indent="-285750">
              <a:spcBef>
                <a:spcPts val="710"/>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building</a:t>
            </a:r>
            <a:r>
              <a:rPr lang="en-US" sz="1600" spc="-4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relationships</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742950" lvl="1" indent="-285750">
              <a:spcBef>
                <a:spcPts val="710"/>
              </a:spcBef>
              <a:buSzPts val="1150"/>
              <a:buFont typeface="Microsoft Sans Serif" panose="020B0604020202020204" pitchFamily="34" charset="0"/>
              <a:buChar char="●"/>
              <a:tabLst>
                <a:tab pos="1115060" algn="l"/>
                <a:tab pos="1115695" algn="l"/>
              </a:tabLst>
            </a:pP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creating</a:t>
            </a:r>
            <a:r>
              <a:rPr lang="en-US" sz="1600" spc="-2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user</a:t>
            </a:r>
            <a:r>
              <a:rPr lang="en-US" sz="1600" spc="-2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defined</a:t>
            </a:r>
            <a:r>
              <a:rPr lang="en-US" sz="1600" spc="-3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rPr>
              <a:t>hierarchies</a:t>
            </a:r>
            <a:endParaRPr lang="en-IN" sz="1600" dirty="0">
              <a:solidFill>
                <a:schemeClr val="bg1"/>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137160" indent="0">
              <a:buNone/>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69290" marR="492125">
              <a:lnSpc>
                <a:spcPct val="146000"/>
              </a:lnSpc>
              <a:spcBef>
                <a:spcPts val="955"/>
              </a:spcBef>
              <a:spcAft>
                <a:spcPts val="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Ideally,</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underlying</a:t>
            </a:r>
            <a:r>
              <a:rPr lang="en-US" sz="1600" spc="-2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will</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be</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coming</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sz="1600" spc="-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warehouse</a:t>
            </a:r>
            <a:r>
              <a:rPr lang="en-US" sz="1600" spc="-3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or</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other</a:t>
            </a:r>
            <a:r>
              <a:rPr lang="en-US" sz="1600" spc="-2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structured</a:t>
            </a:r>
            <a:r>
              <a:rPr lang="en-US" sz="1600" spc="-3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r>
              <a:rPr lang="en-US" sz="1600" spc="-24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helping</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minimize the effort required</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1600" spc="-1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transform</a:t>
            </a:r>
            <a:r>
              <a:rPr lang="en-US" sz="1600" spc="-5"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IN"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l" rtl="0">
              <a:spcBef>
                <a:spcPts val="960"/>
              </a:spcBef>
              <a:spcAft>
                <a:spcPts val="0"/>
              </a:spcAft>
              <a:buSzPts val="1440"/>
              <a:buNone/>
            </a:pPr>
            <a:endParaRPr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r>
              <a:rPr lang="en-US" sz="1600" dirty="0">
                <a:solidFill>
                  <a:schemeClr val="bg1"/>
                </a:solidFill>
                <a:effectLst/>
                <a:latin typeface="Times New Roman" panose="02020603050405020304" pitchFamily="18" charset="0"/>
                <a:cs typeface="Times New Roman" panose="02020603050405020304" pitchFamily="18" charset="0"/>
              </a:rPr>
              <a:t>Maximum growth in production was in between year 2007-2008</a:t>
            </a:r>
          </a:p>
          <a:p>
            <a:pPr marL="137160" indent="0">
              <a:buNone/>
            </a:pPr>
            <a:endParaRPr lang="en-US" sz="1600" dirty="0">
              <a:solidFill>
                <a:schemeClr val="bg1"/>
              </a:solidFill>
              <a:effectLst/>
              <a:latin typeface="Times New Roman" panose="02020603050405020304" pitchFamily="18" charset="0"/>
              <a:cs typeface="Times New Roman" panose="02020603050405020304" pitchFamily="18" charset="0"/>
            </a:endParaRPr>
          </a:p>
          <a:p>
            <a:r>
              <a:rPr lang="en-US" sz="1600" dirty="0">
                <a:solidFill>
                  <a:schemeClr val="bg1"/>
                </a:solidFill>
                <a:effectLst/>
                <a:latin typeface="Times New Roman" panose="02020603050405020304" pitchFamily="18" charset="0"/>
                <a:cs typeface="Times New Roman" panose="02020603050405020304" pitchFamily="18" charset="0"/>
              </a:rPr>
              <a:t>Maximum downfall of growth was in year 1997-1998</a:t>
            </a:r>
          </a:p>
          <a:p>
            <a:endParaRPr lang="en-US" sz="1600" dirty="0">
              <a:solidFill>
                <a:schemeClr val="bg1"/>
              </a:solidFill>
              <a:effectLst/>
              <a:latin typeface="Times New Roman" panose="02020603050405020304" pitchFamily="18" charset="0"/>
              <a:cs typeface="Times New Roman" panose="02020603050405020304" pitchFamily="18" charset="0"/>
            </a:endParaRPr>
          </a:p>
          <a:p>
            <a:r>
              <a:rPr lang="en-US" sz="1600" dirty="0">
                <a:solidFill>
                  <a:schemeClr val="bg1"/>
                </a:solidFill>
                <a:effectLst/>
                <a:latin typeface="Times New Roman" panose="02020603050405020304" pitchFamily="18" charset="0"/>
                <a:cs typeface="Times New Roman" panose="02020603050405020304" pitchFamily="18" charset="0"/>
              </a:rPr>
              <a:t>Production of North Zone is decreased and West Zone, Union Territory production increased</a:t>
            </a:r>
          </a:p>
          <a:p>
            <a:pPr marL="137160" indent="0">
              <a:buNone/>
            </a:pPr>
            <a:endParaRPr lang="en-US" sz="1600" dirty="0">
              <a:solidFill>
                <a:schemeClr val="bg1"/>
              </a:solidFill>
              <a:effectLst/>
              <a:latin typeface="Times New Roman" panose="02020603050405020304" pitchFamily="18" charset="0"/>
              <a:cs typeface="Times New Roman" panose="02020603050405020304" pitchFamily="18" charset="0"/>
            </a:endParaRPr>
          </a:p>
          <a:p>
            <a:r>
              <a:rPr lang="en-US" sz="1600" dirty="0">
                <a:solidFill>
                  <a:schemeClr val="bg1"/>
                </a:solidFill>
                <a:effectLst/>
                <a:latin typeface="Times New Roman" panose="02020603050405020304" pitchFamily="18" charset="0"/>
                <a:cs typeface="Times New Roman" panose="02020603050405020304" pitchFamily="18" charset="0"/>
              </a:rPr>
              <a:t>Production In Whole Year Season declined continuously after the year 2003 but production In Rabi and Kharif Season increased after year 2003</a:t>
            </a:r>
          </a:p>
          <a:p>
            <a:pPr marL="137160" indent="0">
              <a:buNone/>
            </a:pPr>
            <a:endParaRPr lang="en-US" sz="1600" dirty="0">
              <a:solidFill>
                <a:schemeClr val="bg1"/>
              </a:solidFill>
              <a:effectLst/>
              <a:latin typeface="Times New Roman" panose="02020603050405020304" pitchFamily="18" charset="0"/>
              <a:cs typeface="Times New Roman" panose="02020603050405020304" pitchFamily="18" charset="0"/>
            </a:endParaRPr>
          </a:p>
          <a:p>
            <a:r>
              <a:rPr lang="en-US" sz="1600" dirty="0">
                <a:solidFill>
                  <a:schemeClr val="bg1"/>
                </a:solidFill>
                <a:effectLst/>
                <a:latin typeface="Times New Roman" panose="02020603050405020304" pitchFamily="18" charset="0"/>
                <a:cs typeface="Times New Roman" panose="02020603050405020304" pitchFamily="18" charset="0"/>
              </a:rPr>
              <a:t>production </a:t>
            </a:r>
            <a:r>
              <a:rPr lang="en-US" sz="1600" dirty="0" err="1">
                <a:solidFill>
                  <a:schemeClr val="bg1"/>
                </a:solidFill>
                <a:effectLst/>
                <a:latin typeface="Times New Roman" panose="02020603050405020304" pitchFamily="18" charset="0"/>
                <a:cs typeface="Times New Roman" panose="02020603050405020304" pitchFamily="18" charset="0"/>
              </a:rPr>
              <a:t>decresed</a:t>
            </a:r>
            <a:r>
              <a:rPr lang="en-US" sz="1600" dirty="0">
                <a:solidFill>
                  <a:schemeClr val="bg1"/>
                </a:solidFill>
                <a:effectLst/>
                <a:latin typeface="Times New Roman" panose="02020603050405020304" pitchFamily="18" charset="0"/>
                <a:cs typeface="Times New Roman" panose="02020603050405020304" pitchFamily="18" charset="0"/>
              </a:rPr>
              <a:t> in 2010-2011 in rabi and kharif season by production </a:t>
            </a:r>
            <a:r>
              <a:rPr lang="en-US" sz="1600" dirty="0" err="1">
                <a:solidFill>
                  <a:schemeClr val="bg1"/>
                </a:solidFill>
                <a:effectLst/>
                <a:latin typeface="Times New Roman" panose="02020603050405020304" pitchFamily="18" charset="0"/>
                <a:cs typeface="Times New Roman" panose="02020603050405020304" pitchFamily="18" charset="0"/>
              </a:rPr>
              <a:t>incresed</a:t>
            </a:r>
            <a:r>
              <a:rPr lang="en-US" sz="1600" dirty="0">
                <a:solidFill>
                  <a:schemeClr val="bg1"/>
                </a:solidFill>
                <a:effectLst/>
                <a:latin typeface="Times New Roman" panose="02020603050405020304" pitchFamily="18" charset="0"/>
                <a:cs typeface="Times New Roman" panose="02020603050405020304" pitchFamily="18" charset="0"/>
              </a:rPr>
              <a:t> in whole year</a:t>
            </a:r>
          </a:p>
          <a:p>
            <a:pPr marL="137160" indent="0">
              <a:buNone/>
            </a:pPr>
            <a:br>
              <a:rPr lang="en-US" sz="1600" dirty="0">
                <a:solidFill>
                  <a:schemeClr val="bg1"/>
                </a:solidFill>
                <a:effectLst/>
                <a:latin typeface="Times New Roman" panose="02020603050405020304" pitchFamily="18" charset="0"/>
                <a:cs typeface="Times New Roman" panose="02020603050405020304" pitchFamily="18" charset="0"/>
              </a:rPr>
            </a:br>
            <a:endParaRPr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857</Words>
  <Application>Microsoft Office PowerPoint</Application>
  <PresentationFormat>Widescreen</PresentationFormat>
  <Paragraphs>82</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Century Gothic</vt:lpstr>
      <vt:lpstr>Times New Roman</vt:lpstr>
      <vt:lpstr>Noto Sans Symbols</vt:lpstr>
      <vt:lpstr>Microsoft Sans Serif</vt:lpstr>
      <vt:lpstr>Arial</vt:lpstr>
      <vt:lpstr>Calibri</vt:lpstr>
      <vt:lpstr>Slice</vt:lpstr>
      <vt:lpstr>PowerPoint Presentation</vt:lpstr>
      <vt:lpstr>PowerPoint Presentation</vt:lpstr>
      <vt:lpstr>PowerPoint Presentation</vt:lpstr>
      <vt:lpstr>What is Architecture design document?    Any software needs the architectural design to represents the design of software. IEEE defines architectural design as “the process of defining a collection of hardware and software components and their interfaces to establish the framework for the development of a computer system.” The software that is built for computer-based systems can exhibit one of these many architectures. Each style will describe a system category that consists of :  A set of components (eg: a database, computational modules) that will perform a function required by the system.  The set of connectors will help in coordination, communication, and cooperation between the components.  Conditions that how components can be integrated to form the system.  Semantic models that help the designer to understand the overall properties of the system. 1.2 Scope Architecture Design Document (ADD) is an architecture design process that follows a step-b</vt:lpstr>
      <vt:lpstr>                                      Architecture </vt:lpstr>
      <vt:lpstr>1.Database Creation and connection -  Create a database with name passed. If the database is already created, open the connection to the database. Table creation in the database.  Insertion of files in the table  2.Make the Snowflake connection and set up the data source   3.Step 1: Configuring Power BI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Harsha Dhunde</cp:lastModifiedBy>
  <cp:revision>1</cp:revision>
  <dcterms:created xsi:type="dcterms:W3CDTF">2021-06-19T13:01:53Z</dcterms:created>
  <dcterms:modified xsi:type="dcterms:W3CDTF">2023-05-23T09:09:42Z</dcterms:modified>
</cp:coreProperties>
</file>