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79" d="100"/>
          <a:sy n="79" d="100"/>
        </p:scale>
        <p:origin x="802"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1" Type="http://schemas.openxmlformats.org/officeDocument/2006/relationships/hyperlink" Target="https://www.bitstamp.net/api/"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hyperlink" Target="https://www.bitstamp.net/api/"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2070B-7571-41AB-A267-C767808DB0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EC7C0D-8248-4016-8474-AA64FF540732}">
      <dgm:prSet/>
      <dgm:spPr/>
      <dgm:t>
        <a:bodyPr/>
        <a:lstStyle/>
        <a:p>
          <a:r>
            <a:rPr lang="en-GB" dirty="0"/>
            <a:t>Rest API will fetch the data from cryptocurrency exchange and store in the parquet</a:t>
          </a:r>
          <a:endParaRPr lang="en-US" dirty="0"/>
        </a:p>
      </dgm:t>
    </dgm:pt>
    <dgm:pt modelId="{3F5E3336-37E8-4005-89C1-603FC33F1EA7}" type="parTrans" cxnId="{3282C61E-BED2-4203-B897-867A6FDFE93A}">
      <dgm:prSet/>
      <dgm:spPr/>
      <dgm:t>
        <a:bodyPr/>
        <a:lstStyle/>
        <a:p>
          <a:endParaRPr lang="en-US"/>
        </a:p>
      </dgm:t>
    </dgm:pt>
    <dgm:pt modelId="{0B7B86E7-1D55-40C7-BCDB-7B78FD44985C}" type="sibTrans" cxnId="{3282C61E-BED2-4203-B897-867A6FDFE93A}">
      <dgm:prSet/>
      <dgm:spPr/>
      <dgm:t>
        <a:bodyPr/>
        <a:lstStyle/>
        <a:p>
          <a:endParaRPr lang="en-US"/>
        </a:p>
      </dgm:t>
    </dgm:pt>
    <dgm:pt modelId="{CEE954B6-4455-4E0E-9459-2662BA384534}">
      <dgm:prSet/>
      <dgm:spPr/>
      <dgm:t>
        <a:bodyPr/>
        <a:lstStyle/>
        <a:p>
          <a:r>
            <a:rPr lang="en-GB" dirty="0"/>
            <a:t>Apache Zeppelin will query the application and perform the data analysis</a:t>
          </a:r>
          <a:endParaRPr lang="en-US" dirty="0"/>
        </a:p>
      </dgm:t>
    </dgm:pt>
    <dgm:pt modelId="{03053F97-6AFF-430F-8D16-CBB7045249E4}" type="parTrans" cxnId="{3C23E50A-DA4C-4791-B665-C88067D5E155}">
      <dgm:prSet/>
      <dgm:spPr/>
      <dgm:t>
        <a:bodyPr/>
        <a:lstStyle/>
        <a:p>
          <a:endParaRPr lang="en-US"/>
        </a:p>
      </dgm:t>
    </dgm:pt>
    <dgm:pt modelId="{A91265C3-CD09-48A2-834E-528952DAB819}" type="sibTrans" cxnId="{3C23E50A-DA4C-4791-B665-C88067D5E155}">
      <dgm:prSet/>
      <dgm:spPr/>
      <dgm:t>
        <a:bodyPr/>
        <a:lstStyle/>
        <a:p>
          <a:endParaRPr lang="en-US"/>
        </a:p>
      </dgm:t>
    </dgm:pt>
    <dgm:pt modelId="{6052820C-BB32-44BB-B0ED-28EE80A3747F}">
      <dgm:prSet/>
      <dgm:spPr/>
      <dgm:t>
        <a:bodyPr/>
        <a:lstStyle/>
        <a:p>
          <a:r>
            <a:rPr lang="en-GB" dirty="0"/>
            <a:t>Extract visualization reports, analyse and predict the future price of the bitcoin</a:t>
          </a:r>
          <a:endParaRPr lang="en-US" dirty="0"/>
        </a:p>
      </dgm:t>
    </dgm:pt>
    <dgm:pt modelId="{15BB3717-9474-4675-A2D6-8FDE441FBE05}" type="parTrans" cxnId="{C5CD2544-63C9-458E-8F05-39F60D7CDC26}">
      <dgm:prSet/>
      <dgm:spPr/>
      <dgm:t>
        <a:bodyPr/>
        <a:lstStyle/>
        <a:p>
          <a:endParaRPr lang="en-US"/>
        </a:p>
      </dgm:t>
    </dgm:pt>
    <dgm:pt modelId="{ED56869A-4030-4F95-9D16-15078682F289}" type="sibTrans" cxnId="{C5CD2544-63C9-458E-8F05-39F60D7CDC26}">
      <dgm:prSet/>
      <dgm:spPr/>
      <dgm:t>
        <a:bodyPr/>
        <a:lstStyle/>
        <a:p>
          <a:endParaRPr lang="en-US"/>
        </a:p>
      </dgm:t>
    </dgm:pt>
    <dgm:pt modelId="{0CF5503B-39CF-4322-AD54-3E6167DC3B30}" type="pres">
      <dgm:prSet presAssocID="{CF22070B-7571-41AB-A267-C767808DB0DE}" presName="root" presStyleCnt="0">
        <dgm:presLayoutVars>
          <dgm:dir/>
          <dgm:resizeHandles val="exact"/>
        </dgm:presLayoutVars>
      </dgm:prSet>
      <dgm:spPr/>
    </dgm:pt>
    <dgm:pt modelId="{49BAB2E3-8BCE-4852-B0F2-D8ADEFECEC29}" type="pres">
      <dgm:prSet presAssocID="{3AEC7C0D-8248-4016-8474-AA64FF540732}" presName="compNode" presStyleCnt="0"/>
      <dgm:spPr/>
    </dgm:pt>
    <dgm:pt modelId="{3ED021C7-0C49-4B06-BD39-5ABCA8A743C4}" type="pres">
      <dgm:prSet presAssocID="{3AEC7C0D-8248-4016-8474-AA64FF540732}" presName="bgRect" presStyleLbl="bgShp" presStyleIdx="0" presStyleCnt="3"/>
      <dgm:spPr/>
    </dgm:pt>
    <dgm:pt modelId="{3760D522-AA40-41F2-9DB9-4C3FEB4DEA1E}" type="pres">
      <dgm:prSet presAssocID="{3AEC7C0D-8248-4016-8474-AA64FF5407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ister"/>
        </a:ext>
      </dgm:extLst>
    </dgm:pt>
    <dgm:pt modelId="{A10B4509-83FC-4599-AE8F-53AF2A9CF30F}" type="pres">
      <dgm:prSet presAssocID="{3AEC7C0D-8248-4016-8474-AA64FF540732}" presName="spaceRect" presStyleCnt="0"/>
      <dgm:spPr/>
    </dgm:pt>
    <dgm:pt modelId="{35B65BCC-33A4-4F56-8224-71B3147CC6FB}" type="pres">
      <dgm:prSet presAssocID="{3AEC7C0D-8248-4016-8474-AA64FF540732}" presName="parTx" presStyleLbl="revTx" presStyleIdx="0" presStyleCnt="3">
        <dgm:presLayoutVars>
          <dgm:chMax val="0"/>
          <dgm:chPref val="0"/>
        </dgm:presLayoutVars>
      </dgm:prSet>
      <dgm:spPr/>
    </dgm:pt>
    <dgm:pt modelId="{CB8F3AF0-9D4E-4AE1-B07B-8D21AA8971EB}" type="pres">
      <dgm:prSet presAssocID="{0B7B86E7-1D55-40C7-BCDB-7B78FD44985C}" presName="sibTrans" presStyleCnt="0"/>
      <dgm:spPr/>
    </dgm:pt>
    <dgm:pt modelId="{1F10A507-5774-4488-9AE6-ED78937F8945}" type="pres">
      <dgm:prSet presAssocID="{CEE954B6-4455-4E0E-9459-2662BA384534}" presName="compNode" presStyleCnt="0"/>
      <dgm:spPr/>
    </dgm:pt>
    <dgm:pt modelId="{E32EEFB1-F330-4699-9AD8-AB26988B53F5}" type="pres">
      <dgm:prSet presAssocID="{CEE954B6-4455-4E0E-9459-2662BA384534}" presName="bgRect" presStyleLbl="bgShp" presStyleIdx="1" presStyleCnt="3"/>
      <dgm:spPr/>
    </dgm:pt>
    <dgm:pt modelId="{D9795FF8-6B7B-4DF5-A202-CDB434301618}" type="pres">
      <dgm:prSet presAssocID="{CEE954B6-4455-4E0E-9459-2662BA3845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CA229DB5-9592-4959-8AD5-02F072779E00}" type="pres">
      <dgm:prSet presAssocID="{CEE954B6-4455-4E0E-9459-2662BA384534}" presName="spaceRect" presStyleCnt="0"/>
      <dgm:spPr/>
    </dgm:pt>
    <dgm:pt modelId="{D0171076-00D8-4646-A6E5-73C28F07E447}" type="pres">
      <dgm:prSet presAssocID="{CEE954B6-4455-4E0E-9459-2662BA384534}" presName="parTx" presStyleLbl="revTx" presStyleIdx="1" presStyleCnt="3">
        <dgm:presLayoutVars>
          <dgm:chMax val="0"/>
          <dgm:chPref val="0"/>
        </dgm:presLayoutVars>
      </dgm:prSet>
      <dgm:spPr/>
    </dgm:pt>
    <dgm:pt modelId="{56653ED7-FFD8-4E6E-8387-ECC0883F28DB}" type="pres">
      <dgm:prSet presAssocID="{A91265C3-CD09-48A2-834E-528952DAB819}" presName="sibTrans" presStyleCnt="0"/>
      <dgm:spPr/>
    </dgm:pt>
    <dgm:pt modelId="{3B522DC4-A456-4929-8EAF-6A0C52707BE8}" type="pres">
      <dgm:prSet presAssocID="{6052820C-BB32-44BB-B0ED-28EE80A3747F}" presName="compNode" presStyleCnt="0"/>
      <dgm:spPr/>
    </dgm:pt>
    <dgm:pt modelId="{76E28F0D-DA1A-47D6-8C5A-F7878234EB6A}" type="pres">
      <dgm:prSet presAssocID="{6052820C-BB32-44BB-B0ED-28EE80A3747F}" presName="bgRect" presStyleLbl="bgShp" presStyleIdx="2" presStyleCnt="3"/>
      <dgm:spPr/>
    </dgm:pt>
    <dgm:pt modelId="{DF3F5E1E-204C-4DE3-938F-8B0FCCD1F169}" type="pres">
      <dgm:prSet presAssocID="{6052820C-BB32-44BB-B0ED-28EE80A374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9ABE61E-43BA-4C4A-8143-DA97F7F22385}" type="pres">
      <dgm:prSet presAssocID="{6052820C-BB32-44BB-B0ED-28EE80A3747F}" presName="spaceRect" presStyleCnt="0"/>
      <dgm:spPr/>
    </dgm:pt>
    <dgm:pt modelId="{7F7CE1E5-114F-4044-97BD-DC7D6AABC604}" type="pres">
      <dgm:prSet presAssocID="{6052820C-BB32-44BB-B0ED-28EE80A3747F}" presName="parTx" presStyleLbl="revTx" presStyleIdx="2" presStyleCnt="3">
        <dgm:presLayoutVars>
          <dgm:chMax val="0"/>
          <dgm:chPref val="0"/>
        </dgm:presLayoutVars>
      </dgm:prSet>
      <dgm:spPr/>
    </dgm:pt>
  </dgm:ptLst>
  <dgm:cxnLst>
    <dgm:cxn modelId="{874B8F09-A84B-42CB-BFF7-65EC64A8B3AC}" type="presOf" srcId="{CEE954B6-4455-4E0E-9459-2662BA384534}" destId="{D0171076-00D8-4646-A6E5-73C28F07E447}" srcOrd="0" destOrd="0" presId="urn:microsoft.com/office/officeart/2018/2/layout/IconVerticalSolidList"/>
    <dgm:cxn modelId="{3C23E50A-DA4C-4791-B665-C88067D5E155}" srcId="{CF22070B-7571-41AB-A267-C767808DB0DE}" destId="{CEE954B6-4455-4E0E-9459-2662BA384534}" srcOrd="1" destOrd="0" parTransId="{03053F97-6AFF-430F-8D16-CBB7045249E4}" sibTransId="{A91265C3-CD09-48A2-834E-528952DAB819}"/>
    <dgm:cxn modelId="{3282C61E-BED2-4203-B897-867A6FDFE93A}" srcId="{CF22070B-7571-41AB-A267-C767808DB0DE}" destId="{3AEC7C0D-8248-4016-8474-AA64FF540732}" srcOrd="0" destOrd="0" parTransId="{3F5E3336-37E8-4005-89C1-603FC33F1EA7}" sibTransId="{0B7B86E7-1D55-40C7-BCDB-7B78FD44985C}"/>
    <dgm:cxn modelId="{C5CD2544-63C9-458E-8F05-39F60D7CDC26}" srcId="{CF22070B-7571-41AB-A267-C767808DB0DE}" destId="{6052820C-BB32-44BB-B0ED-28EE80A3747F}" srcOrd="2" destOrd="0" parTransId="{15BB3717-9474-4675-A2D6-8FDE441FBE05}" sibTransId="{ED56869A-4030-4F95-9D16-15078682F289}"/>
    <dgm:cxn modelId="{EA626594-8579-48D0-A319-21132D14D637}" type="presOf" srcId="{CF22070B-7571-41AB-A267-C767808DB0DE}" destId="{0CF5503B-39CF-4322-AD54-3E6167DC3B30}" srcOrd="0" destOrd="0" presId="urn:microsoft.com/office/officeart/2018/2/layout/IconVerticalSolidList"/>
    <dgm:cxn modelId="{E2D1FBC8-A750-4B7E-8D03-5E5EC6A2B9ED}" type="presOf" srcId="{6052820C-BB32-44BB-B0ED-28EE80A3747F}" destId="{7F7CE1E5-114F-4044-97BD-DC7D6AABC604}" srcOrd="0" destOrd="0" presId="urn:microsoft.com/office/officeart/2018/2/layout/IconVerticalSolidList"/>
    <dgm:cxn modelId="{FACDDAF7-A311-4314-9B3C-47F3F5DA4E8C}" type="presOf" srcId="{3AEC7C0D-8248-4016-8474-AA64FF540732}" destId="{35B65BCC-33A4-4F56-8224-71B3147CC6FB}" srcOrd="0" destOrd="0" presId="urn:microsoft.com/office/officeart/2018/2/layout/IconVerticalSolidList"/>
    <dgm:cxn modelId="{D89BB5B7-0D0D-4014-8FC3-497D9D2DE47D}" type="presParOf" srcId="{0CF5503B-39CF-4322-AD54-3E6167DC3B30}" destId="{49BAB2E3-8BCE-4852-B0F2-D8ADEFECEC29}" srcOrd="0" destOrd="0" presId="urn:microsoft.com/office/officeart/2018/2/layout/IconVerticalSolidList"/>
    <dgm:cxn modelId="{5F141610-722E-47B4-ACE0-36638AE40EC8}" type="presParOf" srcId="{49BAB2E3-8BCE-4852-B0F2-D8ADEFECEC29}" destId="{3ED021C7-0C49-4B06-BD39-5ABCA8A743C4}" srcOrd="0" destOrd="0" presId="urn:microsoft.com/office/officeart/2018/2/layout/IconVerticalSolidList"/>
    <dgm:cxn modelId="{9451E347-5B1E-4A41-A530-B7608A452961}" type="presParOf" srcId="{49BAB2E3-8BCE-4852-B0F2-D8ADEFECEC29}" destId="{3760D522-AA40-41F2-9DB9-4C3FEB4DEA1E}" srcOrd="1" destOrd="0" presId="urn:microsoft.com/office/officeart/2018/2/layout/IconVerticalSolidList"/>
    <dgm:cxn modelId="{C433A3C1-030F-4844-92A1-A1292C1036AA}" type="presParOf" srcId="{49BAB2E3-8BCE-4852-B0F2-D8ADEFECEC29}" destId="{A10B4509-83FC-4599-AE8F-53AF2A9CF30F}" srcOrd="2" destOrd="0" presId="urn:microsoft.com/office/officeart/2018/2/layout/IconVerticalSolidList"/>
    <dgm:cxn modelId="{E2D67C59-4A6A-4203-B402-3E73ECBA82EC}" type="presParOf" srcId="{49BAB2E3-8BCE-4852-B0F2-D8ADEFECEC29}" destId="{35B65BCC-33A4-4F56-8224-71B3147CC6FB}" srcOrd="3" destOrd="0" presId="urn:microsoft.com/office/officeart/2018/2/layout/IconVerticalSolidList"/>
    <dgm:cxn modelId="{25134356-8F62-4433-9E67-7393096310CA}" type="presParOf" srcId="{0CF5503B-39CF-4322-AD54-3E6167DC3B30}" destId="{CB8F3AF0-9D4E-4AE1-B07B-8D21AA8971EB}" srcOrd="1" destOrd="0" presId="urn:microsoft.com/office/officeart/2018/2/layout/IconVerticalSolidList"/>
    <dgm:cxn modelId="{144DD4B9-8AB6-47C2-8830-33D2E83859C8}" type="presParOf" srcId="{0CF5503B-39CF-4322-AD54-3E6167DC3B30}" destId="{1F10A507-5774-4488-9AE6-ED78937F8945}" srcOrd="2" destOrd="0" presId="urn:microsoft.com/office/officeart/2018/2/layout/IconVerticalSolidList"/>
    <dgm:cxn modelId="{7381B0EA-C1C3-413F-B619-7B983C3DA46C}" type="presParOf" srcId="{1F10A507-5774-4488-9AE6-ED78937F8945}" destId="{E32EEFB1-F330-4699-9AD8-AB26988B53F5}" srcOrd="0" destOrd="0" presId="urn:microsoft.com/office/officeart/2018/2/layout/IconVerticalSolidList"/>
    <dgm:cxn modelId="{A6607DC3-0887-4BED-9FD2-69AE52833999}" type="presParOf" srcId="{1F10A507-5774-4488-9AE6-ED78937F8945}" destId="{D9795FF8-6B7B-4DF5-A202-CDB434301618}" srcOrd="1" destOrd="0" presId="urn:microsoft.com/office/officeart/2018/2/layout/IconVerticalSolidList"/>
    <dgm:cxn modelId="{4AF2F320-0437-4D86-B472-8D99F799408F}" type="presParOf" srcId="{1F10A507-5774-4488-9AE6-ED78937F8945}" destId="{CA229DB5-9592-4959-8AD5-02F072779E00}" srcOrd="2" destOrd="0" presId="urn:microsoft.com/office/officeart/2018/2/layout/IconVerticalSolidList"/>
    <dgm:cxn modelId="{AB949141-0126-4E8A-8BCB-721894185D93}" type="presParOf" srcId="{1F10A507-5774-4488-9AE6-ED78937F8945}" destId="{D0171076-00D8-4646-A6E5-73C28F07E447}" srcOrd="3" destOrd="0" presId="urn:microsoft.com/office/officeart/2018/2/layout/IconVerticalSolidList"/>
    <dgm:cxn modelId="{14203DC0-01B3-405C-8FF2-3DD89C92543D}" type="presParOf" srcId="{0CF5503B-39CF-4322-AD54-3E6167DC3B30}" destId="{56653ED7-FFD8-4E6E-8387-ECC0883F28DB}" srcOrd="3" destOrd="0" presId="urn:microsoft.com/office/officeart/2018/2/layout/IconVerticalSolidList"/>
    <dgm:cxn modelId="{B32151C2-7E2C-4887-BAA7-0CCBE600F5E3}" type="presParOf" srcId="{0CF5503B-39CF-4322-AD54-3E6167DC3B30}" destId="{3B522DC4-A456-4929-8EAF-6A0C52707BE8}" srcOrd="4" destOrd="0" presId="urn:microsoft.com/office/officeart/2018/2/layout/IconVerticalSolidList"/>
    <dgm:cxn modelId="{761BDEB9-ECCB-4240-A873-5914ADC547E4}" type="presParOf" srcId="{3B522DC4-A456-4929-8EAF-6A0C52707BE8}" destId="{76E28F0D-DA1A-47D6-8C5A-F7878234EB6A}" srcOrd="0" destOrd="0" presId="urn:microsoft.com/office/officeart/2018/2/layout/IconVerticalSolidList"/>
    <dgm:cxn modelId="{B4FFE56B-062A-41B8-8D35-231D8D8DA54E}" type="presParOf" srcId="{3B522DC4-A456-4929-8EAF-6A0C52707BE8}" destId="{DF3F5E1E-204C-4DE3-938F-8B0FCCD1F169}" srcOrd="1" destOrd="0" presId="urn:microsoft.com/office/officeart/2018/2/layout/IconVerticalSolidList"/>
    <dgm:cxn modelId="{4214F771-99A7-461D-BA0C-F8F1AD34AC93}" type="presParOf" srcId="{3B522DC4-A456-4929-8EAF-6A0C52707BE8}" destId="{69ABE61E-43BA-4C4A-8143-DA97F7F22385}" srcOrd="2" destOrd="0" presId="urn:microsoft.com/office/officeart/2018/2/layout/IconVerticalSolidList"/>
    <dgm:cxn modelId="{87F06ED0-AD8E-4605-891B-3DEACE105E8C}" type="presParOf" srcId="{3B522DC4-A456-4929-8EAF-6A0C52707BE8}" destId="{7F7CE1E5-114F-4044-97BD-DC7D6AABC60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6E0EA0-AFC2-4A07-86ED-CEE8A570D780}"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BD730A9D-C7F6-461C-BF10-6AD34B9891E5}">
      <dgm:prSet/>
      <dgm:spPr/>
      <dgm:t>
        <a:bodyPr/>
        <a:lstStyle/>
        <a:p>
          <a:r>
            <a:rPr lang="en-GB" dirty="0"/>
            <a:t>We plan to develop a data pipeline to ingest, store, stream and analyse cryptocurrency transactional data (Bitcoin : BTC/USD) and predict the future prices</a:t>
          </a:r>
          <a:endParaRPr lang="en-US" dirty="0"/>
        </a:p>
      </dgm:t>
    </dgm:pt>
    <dgm:pt modelId="{C2E526F7-B8ED-4F3F-9916-3D62D6720DBE}" type="parTrans" cxnId="{578C9471-35A0-44DA-BD4D-D961FC6A3951}">
      <dgm:prSet/>
      <dgm:spPr/>
      <dgm:t>
        <a:bodyPr/>
        <a:lstStyle/>
        <a:p>
          <a:endParaRPr lang="en-US"/>
        </a:p>
      </dgm:t>
    </dgm:pt>
    <dgm:pt modelId="{50548678-DC06-42ED-A801-CD353FB713E0}" type="sibTrans" cxnId="{578C9471-35A0-44DA-BD4D-D961FC6A3951}">
      <dgm:prSet/>
      <dgm:spPr/>
      <dgm:t>
        <a:bodyPr/>
        <a:lstStyle/>
        <a:p>
          <a:endParaRPr lang="en-US"/>
        </a:p>
      </dgm:t>
    </dgm:pt>
    <dgm:pt modelId="{A1B4C39D-255C-46ED-BADF-7078ED0F6E65}">
      <dgm:prSet/>
      <dgm:spPr/>
      <dgm:t>
        <a:bodyPr/>
        <a:lstStyle/>
        <a:p>
          <a:r>
            <a:rPr lang="en-GB" dirty="0"/>
            <a:t>In order to ingest data, we plan to utilize REST API [</a:t>
          </a:r>
          <a:r>
            <a:rPr lang="en-GB" dirty="0" err="1"/>
            <a:t>Bitstamp</a:t>
          </a:r>
          <a:r>
            <a:rPr lang="en-GB" dirty="0"/>
            <a:t> API], this application is our </a:t>
          </a:r>
          <a:r>
            <a:rPr lang="en-GB" i="1" dirty="0"/>
            <a:t>batch</a:t>
          </a:r>
          <a:r>
            <a:rPr lang="en-GB" dirty="0"/>
            <a:t> layer used to ingest and parse the transactions from JSON to SPARK dataset</a:t>
          </a:r>
          <a:endParaRPr lang="en-US" dirty="0"/>
        </a:p>
      </dgm:t>
    </dgm:pt>
    <dgm:pt modelId="{BEDD4C8E-72C9-4DB1-B9F1-08446F46B0BE}" type="parTrans" cxnId="{6B23946F-C57B-43B2-B48D-B312309735A2}">
      <dgm:prSet/>
      <dgm:spPr/>
      <dgm:t>
        <a:bodyPr/>
        <a:lstStyle/>
        <a:p>
          <a:endParaRPr lang="en-US"/>
        </a:p>
      </dgm:t>
    </dgm:pt>
    <dgm:pt modelId="{80383AA6-295E-485F-AA43-2BD2072E0A4D}" type="sibTrans" cxnId="{6B23946F-C57B-43B2-B48D-B312309735A2}">
      <dgm:prSet/>
      <dgm:spPr/>
      <dgm:t>
        <a:bodyPr/>
        <a:lstStyle/>
        <a:p>
          <a:endParaRPr lang="en-US"/>
        </a:p>
      </dgm:t>
    </dgm:pt>
    <dgm:pt modelId="{1810C57D-69A8-4E0D-9CDE-6BE31CD62A47}">
      <dgm:prSet/>
      <dgm:spPr/>
      <dgm:t>
        <a:bodyPr/>
        <a:lstStyle/>
        <a:p>
          <a:r>
            <a:rPr lang="en-GB" dirty="0"/>
            <a:t>Batch Streaming and analysis will use </a:t>
          </a:r>
          <a:r>
            <a:rPr lang="en-GB" dirty="0" err="1"/>
            <a:t>kafka</a:t>
          </a:r>
          <a:r>
            <a:rPr lang="en-GB" dirty="0"/>
            <a:t>/</a:t>
          </a:r>
          <a:r>
            <a:rPr lang="en-GB" dirty="0" err="1"/>
            <a:t>Akka</a:t>
          </a:r>
          <a:r>
            <a:rPr lang="en-GB" dirty="0"/>
            <a:t> and zeppelin respectively (serialization, partitioning, structured streaming)</a:t>
          </a:r>
          <a:endParaRPr lang="en-US" dirty="0"/>
        </a:p>
      </dgm:t>
    </dgm:pt>
    <dgm:pt modelId="{BE6D32D4-830E-4692-BCE4-AE99FF4FA4CE}" type="parTrans" cxnId="{9A1F2115-1DAA-4278-B338-E0ECE7448F97}">
      <dgm:prSet/>
      <dgm:spPr/>
      <dgm:t>
        <a:bodyPr/>
        <a:lstStyle/>
        <a:p>
          <a:endParaRPr lang="en-US"/>
        </a:p>
      </dgm:t>
    </dgm:pt>
    <dgm:pt modelId="{965BD1AE-B34C-40E4-BE65-352A47BE889B}" type="sibTrans" cxnId="{9A1F2115-1DAA-4278-B338-E0ECE7448F97}">
      <dgm:prSet/>
      <dgm:spPr/>
      <dgm:t>
        <a:bodyPr/>
        <a:lstStyle/>
        <a:p>
          <a:endParaRPr lang="en-US"/>
        </a:p>
      </dgm:t>
    </dgm:pt>
    <dgm:pt modelId="{80E6FB0C-EA68-4A0F-B675-166DB64EEC42}" type="pres">
      <dgm:prSet presAssocID="{736E0EA0-AFC2-4A07-86ED-CEE8A570D780}" presName="outerComposite" presStyleCnt="0">
        <dgm:presLayoutVars>
          <dgm:chMax val="5"/>
          <dgm:dir/>
          <dgm:resizeHandles val="exact"/>
        </dgm:presLayoutVars>
      </dgm:prSet>
      <dgm:spPr/>
    </dgm:pt>
    <dgm:pt modelId="{8C067DDC-9F59-479A-B677-AD5F082A1FE7}" type="pres">
      <dgm:prSet presAssocID="{736E0EA0-AFC2-4A07-86ED-CEE8A570D780}" presName="dummyMaxCanvas" presStyleCnt="0">
        <dgm:presLayoutVars/>
      </dgm:prSet>
      <dgm:spPr/>
    </dgm:pt>
    <dgm:pt modelId="{CE8BBE14-7C11-4CAD-927E-C21E28318111}" type="pres">
      <dgm:prSet presAssocID="{736E0EA0-AFC2-4A07-86ED-CEE8A570D780}" presName="ThreeNodes_1" presStyleLbl="node1" presStyleIdx="0" presStyleCnt="3">
        <dgm:presLayoutVars>
          <dgm:bulletEnabled val="1"/>
        </dgm:presLayoutVars>
      </dgm:prSet>
      <dgm:spPr/>
    </dgm:pt>
    <dgm:pt modelId="{A597FAC7-481F-4DEC-ACE8-FB685F93F140}" type="pres">
      <dgm:prSet presAssocID="{736E0EA0-AFC2-4A07-86ED-CEE8A570D780}" presName="ThreeNodes_2" presStyleLbl="node1" presStyleIdx="1" presStyleCnt="3">
        <dgm:presLayoutVars>
          <dgm:bulletEnabled val="1"/>
        </dgm:presLayoutVars>
      </dgm:prSet>
      <dgm:spPr/>
    </dgm:pt>
    <dgm:pt modelId="{46968B49-CEB4-4181-87DC-12220DA719A0}" type="pres">
      <dgm:prSet presAssocID="{736E0EA0-AFC2-4A07-86ED-CEE8A570D780}" presName="ThreeNodes_3" presStyleLbl="node1" presStyleIdx="2" presStyleCnt="3">
        <dgm:presLayoutVars>
          <dgm:bulletEnabled val="1"/>
        </dgm:presLayoutVars>
      </dgm:prSet>
      <dgm:spPr/>
    </dgm:pt>
    <dgm:pt modelId="{89E4FB79-926F-445B-BFF6-999BEA4F9050}" type="pres">
      <dgm:prSet presAssocID="{736E0EA0-AFC2-4A07-86ED-CEE8A570D780}" presName="ThreeConn_1-2" presStyleLbl="fgAccFollowNode1" presStyleIdx="0" presStyleCnt="2">
        <dgm:presLayoutVars>
          <dgm:bulletEnabled val="1"/>
        </dgm:presLayoutVars>
      </dgm:prSet>
      <dgm:spPr/>
    </dgm:pt>
    <dgm:pt modelId="{AFB19A47-6327-40E5-A0F6-BCE981326B27}" type="pres">
      <dgm:prSet presAssocID="{736E0EA0-AFC2-4A07-86ED-CEE8A570D780}" presName="ThreeConn_2-3" presStyleLbl="fgAccFollowNode1" presStyleIdx="1" presStyleCnt="2">
        <dgm:presLayoutVars>
          <dgm:bulletEnabled val="1"/>
        </dgm:presLayoutVars>
      </dgm:prSet>
      <dgm:spPr/>
    </dgm:pt>
    <dgm:pt modelId="{A00285F9-4C8A-4D06-AD10-C01C91AF9524}" type="pres">
      <dgm:prSet presAssocID="{736E0EA0-AFC2-4A07-86ED-CEE8A570D780}" presName="ThreeNodes_1_text" presStyleLbl="node1" presStyleIdx="2" presStyleCnt="3">
        <dgm:presLayoutVars>
          <dgm:bulletEnabled val="1"/>
        </dgm:presLayoutVars>
      </dgm:prSet>
      <dgm:spPr/>
    </dgm:pt>
    <dgm:pt modelId="{0327E221-CE1C-4FA4-9C8C-6DF827676410}" type="pres">
      <dgm:prSet presAssocID="{736E0EA0-AFC2-4A07-86ED-CEE8A570D780}" presName="ThreeNodes_2_text" presStyleLbl="node1" presStyleIdx="2" presStyleCnt="3">
        <dgm:presLayoutVars>
          <dgm:bulletEnabled val="1"/>
        </dgm:presLayoutVars>
      </dgm:prSet>
      <dgm:spPr/>
    </dgm:pt>
    <dgm:pt modelId="{F0114AC7-51FC-4994-B045-921D0F656FEB}" type="pres">
      <dgm:prSet presAssocID="{736E0EA0-AFC2-4A07-86ED-CEE8A570D780}" presName="ThreeNodes_3_text" presStyleLbl="node1" presStyleIdx="2" presStyleCnt="3">
        <dgm:presLayoutVars>
          <dgm:bulletEnabled val="1"/>
        </dgm:presLayoutVars>
      </dgm:prSet>
      <dgm:spPr/>
    </dgm:pt>
  </dgm:ptLst>
  <dgm:cxnLst>
    <dgm:cxn modelId="{966CAC07-3FC2-445B-A3BA-7E025925C073}" type="presOf" srcId="{BD730A9D-C7F6-461C-BF10-6AD34B9891E5}" destId="{CE8BBE14-7C11-4CAD-927E-C21E28318111}" srcOrd="0" destOrd="0" presId="urn:microsoft.com/office/officeart/2005/8/layout/vProcess5"/>
    <dgm:cxn modelId="{9A1F2115-1DAA-4278-B338-E0ECE7448F97}" srcId="{736E0EA0-AFC2-4A07-86ED-CEE8A570D780}" destId="{1810C57D-69A8-4E0D-9CDE-6BE31CD62A47}" srcOrd="2" destOrd="0" parTransId="{BE6D32D4-830E-4692-BCE4-AE99FF4FA4CE}" sibTransId="{965BD1AE-B34C-40E4-BE65-352A47BE889B}"/>
    <dgm:cxn modelId="{00749F1A-78A7-44A6-A3AB-DCE24EFFD863}" type="presOf" srcId="{BD730A9D-C7F6-461C-BF10-6AD34B9891E5}" destId="{A00285F9-4C8A-4D06-AD10-C01C91AF9524}" srcOrd="1" destOrd="0" presId="urn:microsoft.com/office/officeart/2005/8/layout/vProcess5"/>
    <dgm:cxn modelId="{923C3531-FDA9-4F12-A13A-6204AC9A0A73}" type="presOf" srcId="{50548678-DC06-42ED-A801-CD353FB713E0}" destId="{89E4FB79-926F-445B-BFF6-999BEA4F9050}" srcOrd="0" destOrd="0" presId="urn:microsoft.com/office/officeart/2005/8/layout/vProcess5"/>
    <dgm:cxn modelId="{6B23946F-C57B-43B2-B48D-B312309735A2}" srcId="{736E0EA0-AFC2-4A07-86ED-CEE8A570D780}" destId="{A1B4C39D-255C-46ED-BADF-7078ED0F6E65}" srcOrd="1" destOrd="0" parTransId="{BEDD4C8E-72C9-4DB1-B9F1-08446F46B0BE}" sibTransId="{80383AA6-295E-485F-AA43-2BD2072E0A4D}"/>
    <dgm:cxn modelId="{578C9471-35A0-44DA-BD4D-D961FC6A3951}" srcId="{736E0EA0-AFC2-4A07-86ED-CEE8A570D780}" destId="{BD730A9D-C7F6-461C-BF10-6AD34B9891E5}" srcOrd="0" destOrd="0" parTransId="{C2E526F7-B8ED-4F3F-9916-3D62D6720DBE}" sibTransId="{50548678-DC06-42ED-A801-CD353FB713E0}"/>
    <dgm:cxn modelId="{B4040052-DF20-4E6A-95E2-A190BB0936E3}" type="presOf" srcId="{A1B4C39D-255C-46ED-BADF-7078ED0F6E65}" destId="{0327E221-CE1C-4FA4-9C8C-6DF827676410}" srcOrd="1" destOrd="0" presId="urn:microsoft.com/office/officeart/2005/8/layout/vProcess5"/>
    <dgm:cxn modelId="{7EBF1288-C760-4472-8018-E1018539FA70}" type="presOf" srcId="{736E0EA0-AFC2-4A07-86ED-CEE8A570D780}" destId="{80E6FB0C-EA68-4A0F-B675-166DB64EEC42}" srcOrd="0" destOrd="0" presId="urn:microsoft.com/office/officeart/2005/8/layout/vProcess5"/>
    <dgm:cxn modelId="{EFA8358E-EB95-4497-A855-EE593A270E8F}" type="presOf" srcId="{A1B4C39D-255C-46ED-BADF-7078ED0F6E65}" destId="{A597FAC7-481F-4DEC-ACE8-FB685F93F140}" srcOrd="0" destOrd="0" presId="urn:microsoft.com/office/officeart/2005/8/layout/vProcess5"/>
    <dgm:cxn modelId="{4D8277CF-E27F-48B2-833E-E358605CBC91}" type="presOf" srcId="{1810C57D-69A8-4E0D-9CDE-6BE31CD62A47}" destId="{46968B49-CEB4-4181-87DC-12220DA719A0}" srcOrd="0" destOrd="0" presId="urn:microsoft.com/office/officeart/2005/8/layout/vProcess5"/>
    <dgm:cxn modelId="{CDA368D5-093E-461F-A671-25E077F42A85}" type="presOf" srcId="{1810C57D-69A8-4E0D-9CDE-6BE31CD62A47}" destId="{F0114AC7-51FC-4994-B045-921D0F656FEB}" srcOrd="1" destOrd="0" presId="urn:microsoft.com/office/officeart/2005/8/layout/vProcess5"/>
    <dgm:cxn modelId="{E8DFA3E0-7CF3-431D-9E6E-D309487F071B}" type="presOf" srcId="{80383AA6-295E-485F-AA43-2BD2072E0A4D}" destId="{AFB19A47-6327-40E5-A0F6-BCE981326B27}" srcOrd="0" destOrd="0" presId="urn:microsoft.com/office/officeart/2005/8/layout/vProcess5"/>
    <dgm:cxn modelId="{AA7B0E08-CB73-4C74-B280-F50FFCF0F26C}" type="presParOf" srcId="{80E6FB0C-EA68-4A0F-B675-166DB64EEC42}" destId="{8C067DDC-9F59-479A-B677-AD5F082A1FE7}" srcOrd="0" destOrd="0" presId="urn:microsoft.com/office/officeart/2005/8/layout/vProcess5"/>
    <dgm:cxn modelId="{3E1D9B9F-E61D-4043-B4B9-ED6361CE5E4F}" type="presParOf" srcId="{80E6FB0C-EA68-4A0F-B675-166DB64EEC42}" destId="{CE8BBE14-7C11-4CAD-927E-C21E28318111}" srcOrd="1" destOrd="0" presId="urn:microsoft.com/office/officeart/2005/8/layout/vProcess5"/>
    <dgm:cxn modelId="{56F867B8-07F4-4478-BACA-68E19904406C}" type="presParOf" srcId="{80E6FB0C-EA68-4A0F-B675-166DB64EEC42}" destId="{A597FAC7-481F-4DEC-ACE8-FB685F93F140}" srcOrd="2" destOrd="0" presId="urn:microsoft.com/office/officeart/2005/8/layout/vProcess5"/>
    <dgm:cxn modelId="{B8636B56-FA1C-4E68-B52D-54EAEA96639B}" type="presParOf" srcId="{80E6FB0C-EA68-4A0F-B675-166DB64EEC42}" destId="{46968B49-CEB4-4181-87DC-12220DA719A0}" srcOrd="3" destOrd="0" presId="urn:microsoft.com/office/officeart/2005/8/layout/vProcess5"/>
    <dgm:cxn modelId="{1B79D0E5-8275-4D27-BF39-E845DAE3B2CA}" type="presParOf" srcId="{80E6FB0C-EA68-4A0F-B675-166DB64EEC42}" destId="{89E4FB79-926F-445B-BFF6-999BEA4F9050}" srcOrd="4" destOrd="0" presId="urn:microsoft.com/office/officeart/2005/8/layout/vProcess5"/>
    <dgm:cxn modelId="{EECDA172-ACC9-4273-A883-B3A83E4A48CB}" type="presParOf" srcId="{80E6FB0C-EA68-4A0F-B675-166DB64EEC42}" destId="{AFB19A47-6327-40E5-A0F6-BCE981326B27}" srcOrd="5" destOrd="0" presId="urn:microsoft.com/office/officeart/2005/8/layout/vProcess5"/>
    <dgm:cxn modelId="{5F56F97C-0D95-4083-90D5-7A8F3F497604}" type="presParOf" srcId="{80E6FB0C-EA68-4A0F-B675-166DB64EEC42}" destId="{A00285F9-4C8A-4D06-AD10-C01C91AF9524}" srcOrd="6" destOrd="0" presId="urn:microsoft.com/office/officeart/2005/8/layout/vProcess5"/>
    <dgm:cxn modelId="{AFA95920-9D05-48F3-96BB-856D6290F2B0}" type="presParOf" srcId="{80E6FB0C-EA68-4A0F-B675-166DB64EEC42}" destId="{0327E221-CE1C-4FA4-9C8C-6DF827676410}" srcOrd="7" destOrd="0" presId="urn:microsoft.com/office/officeart/2005/8/layout/vProcess5"/>
    <dgm:cxn modelId="{477000B2-E7D0-41C5-B488-2BF87E444391}" type="presParOf" srcId="{80E6FB0C-EA68-4A0F-B675-166DB64EEC42}" destId="{F0114AC7-51FC-4994-B045-921D0F656FE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82ED4-060B-428D-A8A1-22142922BF2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C5E665D-24EC-4B2C-9657-451C9F59C146}">
      <dgm:prSet/>
      <dgm:spPr/>
      <dgm:t>
        <a:bodyPr/>
        <a:lstStyle/>
        <a:p>
          <a:r>
            <a:rPr lang="en-GB" dirty="0"/>
            <a:t>The data is being fetched via an API from below URL</a:t>
          </a:r>
          <a:br>
            <a:rPr lang="en-GB" dirty="0"/>
          </a:br>
          <a:r>
            <a:rPr lang="en-US" dirty="0">
              <a:hlinkClick xmlns:r="http://schemas.openxmlformats.org/officeDocument/2006/relationships" r:id="rId1"/>
            </a:rPr>
            <a:t>https://www.bitstamp.net/api/</a:t>
          </a:r>
          <a:endParaRPr lang="en-US" dirty="0"/>
        </a:p>
      </dgm:t>
    </dgm:pt>
    <dgm:pt modelId="{A84E1554-5BC8-4E16-B6D7-37D8039639CF}" type="parTrans" cxnId="{54763EFA-5D0E-40EA-A76A-065303275620}">
      <dgm:prSet/>
      <dgm:spPr/>
      <dgm:t>
        <a:bodyPr/>
        <a:lstStyle/>
        <a:p>
          <a:endParaRPr lang="en-US"/>
        </a:p>
      </dgm:t>
    </dgm:pt>
    <dgm:pt modelId="{915D9240-7FB2-444C-89BF-634A8F7B49F4}" type="sibTrans" cxnId="{54763EFA-5D0E-40EA-A76A-065303275620}">
      <dgm:prSet/>
      <dgm:spPr/>
      <dgm:t>
        <a:bodyPr/>
        <a:lstStyle/>
        <a:p>
          <a:endParaRPr lang="en-US"/>
        </a:p>
      </dgm:t>
    </dgm:pt>
    <dgm:pt modelId="{6089A7FF-A48E-4AA8-AC60-776996AA8BE9}">
      <dgm:prSet/>
      <dgm:spPr/>
      <dgm:t>
        <a:bodyPr/>
        <a:lstStyle/>
        <a:p>
          <a:r>
            <a:rPr lang="en-US" dirty="0"/>
            <a:t>Since the URL is live, there is no fixed number of rows as of now but we can fetch the data based on our needs as by transaction made in the last minute, hour or even a day</a:t>
          </a:r>
        </a:p>
      </dgm:t>
    </dgm:pt>
    <dgm:pt modelId="{1211A734-8180-433A-8770-872B4D09B776}" type="parTrans" cxnId="{B51B9014-4845-44A4-93A7-1F861B29FDC5}">
      <dgm:prSet/>
      <dgm:spPr/>
      <dgm:t>
        <a:bodyPr/>
        <a:lstStyle/>
        <a:p>
          <a:endParaRPr lang="en-US"/>
        </a:p>
      </dgm:t>
    </dgm:pt>
    <dgm:pt modelId="{5FB69DA3-0F88-40CB-A4A8-62539D460588}" type="sibTrans" cxnId="{B51B9014-4845-44A4-93A7-1F861B29FDC5}">
      <dgm:prSet/>
      <dgm:spPr/>
      <dgm:t>
        <a:bodyPr/>
        <a:lstStyle/>
        <a:p>
          <a:endParaRPr lang="en-US"/>
        </a:p>
      </dgm:t>
    </dgm:pt>
    <dgm:pt modelId="{56DABE8E-953B-494A-8F4E-C236CF0EE247}" type="pres">
      <dgm:prSet presAssocID="{8AB82ED4-060B-428D-A8A1-22142922BF28}" presName="hierChild1" presStyleCnt="0">
        <dgm:presLayoutVars>
          <dgm:chPref val="1"/>
          <dgm:dir/>
          <dgm:animOne val="branch"/>
          <dgm:animLvl val="lvl"/>
          <dgm:resizeHandles/>
        </dgm:presLayoutVars>
      </dgm:prSet>
      <dgm:spPr/>
    </dgm:pt>
    <dgm:pt modelId="{3C7D1F54-C55C-4626-B678-32670215E072}" type="pres">
      <dgm:prSet presAssocID="{3C5E665D-24EC-4B2C-9657-451C9F59C146}" presName="hierRoot1" presStyleCnt="0"/>
      <dgm:spPr/>
    </dgm:pt>
    <dgm:pt modelId="{55A4ABB0-9C4A-4BA6-AB4E-10E4E6CB5198}" type="pres">
      <dgm:prSet presAssocID="{3C5E665D-24EC-4B2C-9657-451C9F59C146}" presName="composite" presStyleCnt="0"/>
      <dgm:spPr/>
    </dgm:pt>
    <dgm:pt modelId="{CC14E6A0-5169-4090-8E7C-76C84CC8BA80}" type="pres">
      <dgm:prSet presAssocID="{3C5E665D-24EC-4B2C-9657-451C9F59C146}" presName="background" presStyleLbl="node0" presStyleIdx="0" presStyleCnt="2"/>
      <dgm:spPr/>
    </dgm:pt>
    <dgm:pt modelId="{F07FAC5D-4045-42F9-9C7C-A36B59D9A4C6}" type="pres">
      <dgm:prSet presAssocID="{3C5E665D-24EC-4B2C-9657-451C9F59C146}" presName="text" presStyleLbl="fgAcc0" presStyleIdx="0" presStyleCnt="2">
        <dgm:presLayoutVars>
          <dgm:chPref val="3"/>
        </dgm:presLayoutVars>
      </dgm:prSet>
      <dgm:spPr/>
    </dgm:pt>
    <dgm:pt modelId="{14765490-9C0B-4DFD-A74D-376F7D167E44}" type="pres">
      <dgm:prSet presAssocID="{3C5E665D-24EC-4B2C-9657-451C9F59C146}" presName="hierChild2" presStyleCnt="0"/>
      <dgm:spPr/>
    </dgm:pt>
    <dgm:pt modelId="{6998907C-2E8C-4A86-B21F-C73661B067D6}" type="pres">
      <dgm:prSet presAssocID="{6089A7FF-A48E-4AA8-AC60-776996AA8BE9}" presName="hierRoot1" presStyleCnt="0"/>
      <dgm:spPr/>
    </dgm:pt>
    <dgm:pt modelId="{7447CD62-FB33-4E3D-8F51-00E0181D6F80}" type="pres">
      <dgm:prSet presAssocID="{6089A7FF-A48E-4AA8-AC60-776996AA8BE9}" presName="composite" presStyleCnt="0"/>
      <dgm:spPr/>
    </dgm:pt>
    <dgm:pt modelId="{47682074-462C-4FB8-8801-579374512464}" type="pres">
      <dgm:prSet presAssocID="{6089A7FF-A48E-4AA8-AC60-776996AA8BE9}" presName="background" presStyleLbl="node0" presStyleIdx="1" presStyleCnt="2"/>
      <dgm:spPr/>
    </dgm:pt>
    <dgm:pt modelId="{CC6C72DE-553F-4E22-B496-2690BACCE78F}" type="pres">
      <dgm:prSet presAssocID="{6089A7FF-A48E-4AA8-AC60-776996AA8BE9}" presName="text" presStyleLbl="fgAcc0" presStyleIdx="1" presStyleCnt="2">
        <dgm:presLayoutVars>
          <dgm:chPref val="3"/>
        </dgm:presLayoutVars>
      </dgm:prSet>
      <dgm:spPr/>
    </dgm:pt>
    <dgm:pt modelId="{8CA848B8-A1CA-4946-8D2C-4A4C9AED1D8E}" type="pres">
      <dgm:prSet presAssocID="{6089A7FF-A48E-4AA8-AC60-776996AA8BE9}" presName="hierChild2" presStyleCnt="0"/>
      <dgm:spPr/>
    </dgm:pt>
  </dgm:ptLst>
  <dgm:cxnLst>
    <dgm:cxn modelId="{B51B9014-4845-44A4-93A7-1F861B29FDC5}" srcId="{8AB82ED4-060B-428D-A8A1-22142922BF28}" destId="{6089A7FF-A48E-4AA8-AC60-776996AA8BE9}" srcOrd="1" destOrd="0" parTransId="{1211A734-8180-433A-8770-872B4D09B776}" sibTransId="{5FB69DA3-0F88-40CB-A4A8-62539D460588}"/>
    <dgm:cxn modelId="{94F4EE60-CFF3-452F-A43D-1EE1B7A2F397}" type="presOf" srcId="{8AB82ED4-060B-428D-A8A1-22142922BF28}" destId="{56DABE8E-953B-494A-8F4E-C236CF0EE247}" srcOrd="0" destOrd="0" presId="urn:microsoft.com/office/officeart/2005/8/layout/hierarchy1"/>
    <dgm:cxn modelId="{244DB58B-EAEE-4295-9E3A-636FEF9C26B3}" type="presOf" srcId="{3C5E665D-24EC-4B2C-9657-451C9F59C146}" destId="{F07FAC5D-4045-42F9-9C7C-A36B59D9A4C6}" srcOrd="0" destOrd="0" presId="urn:microsoft.com/office/officeart/2005/8/layout/hierarchy1"/>
    <dgm:cxn modelId="{54763EFA-5D0E-40EA-A76A-065303275620}" srcId="{8AB82ED4-060B-428D-A8A1-22142922BF28}" destId="{3C5E665D-24EC-4B2C-9657-451C9F59C146}" srcOrd="0" destOrd="0" parTransId="{A84E1554-5BC8-4E16-B6D7-37D8039639CF}" sibTransId="{915D9240-7FB2-444C-89BF-634A8F7B49F4}"/>
    <dgm:cxn modelId="{8929E9FD-8B87-40CF-8E82-CF5AE351D575}" type="presOf" srcId="{6089A7FF-A48E-4AA8-AC60-776996AA8BE9}" destId="{CC6C72DE-553F-4E22-B496-2690BACCE78F}" srcOrd="0" destOrd="0" presId="urn:microsoft.com/office/officeart/2005/8/layout/hierarchy1"/>
    <dgm:cxn modelId="{2201E25D-F822-44F0-B933-E587D031DC7C}" type="presParOf" srcId="{56DABE8E-953B-494A-8F4E-C236CF0EE247}" destId="{3C7D1F54-C55C-4626-B678-32670215E072}" srcOrd="0" destOrd="0" presId="urn:microsoft.com/office/officeart/2005/8/layout/hierarchy1"/>
    <dgm:cxn modelId="{DC30AE68-4758-49BC-9D9A-4FE3B1001341}" type="presParOf" srcId="{3C7D1F54-C55C-4626-B678-32670215E072}" destId="{55A4ABB0-9C4A-4BA6-AB4E-10E4E6CB5198}" srcOrd="0" destOrd="0" presId="urn:microsoft.com/office/officeart/2005/8/layout/hierarchy1"/>
    <dgm:cxn modelId="{B762E9AB-E7F9-4CAA-89A6-F3067B3D7453}" type="presParOf" srcId="{55A4ABB0-9C4A-4BA6-AB4E-10E4E6CB5198}" destId="{CC14E6A0-5169-4090-8E7C-76C84CC8BA80}" srcOrd="0" destOrd="0" presId="urn:microsoft.com/office/officeart/2005/8/layout/hierarchy1"/>
    <dgm:cxn modelId="{31E41B14-18CA-4F1F-93EB-45D110A0AFE0}" type="presParOf" srcId="{55A4ABB0-9C4A-4BA6-AB4E-10E4E6CB5198}" destId="{F07FAC5D-4045-42F9-9C7C-A36B59D9A4C6}" srcOrd="1" destOrd="0" presId="urn:microsoft.com/office/officeart/2005/8/layout/hierarchy1"/>
    <dgm:cxn modelId="{08E5D723-A45E-44EF-AFD3-3B0A0BCC9743}" type="presParOf" srcId="{3C7D1F54-C55C-4626-B678-32670215E072}" destId="{14765490-9C0B-4DFD-A74D-376F7D167E44}" srcOrd="1" destOrd="0" presId="urn:microsoft.com/office/officeart/2005/8/layout/hierarchy1"/>
    <dgm:cxn modelId="{10ADFF2B-2471-4E67-9BEA-4E4BC9BEF72E}" type="presParOf" srcId="{56DABE8E-953B-494A-8F4E-C236CF0EE247}" destId="{6998907C-2E8C-4A86-B21F-C73661B067D6}" srcOrd="1" destOrd="0" presId="urn:microsoft.com/office/officeart/2005/8/layout/hierarchy1"/>
    <dgm:cxn modelId="{6BE420E9-726E-402D-A9A9-4A0A2E4966B9}" type="presParOf" srcId="{6998907C-2E8C-4A86-B21F-C73661B067D6}" destId="{7447CD62-FB33-4E3D-8F51-00E0181D6F80}" srcOrd="0" destOrd="0" presId="urn:microsoft.com/office/officeart/2005/8/layout/hierarchy1"/>
    <dgm:cxn modelId="{E7A6D81C-2B18-47A6-9902-0E734A1A8944}" type="presParOf" srcId="{7447CD62-FB33-4E3D-8F51-00E0181D6F80}" destId="{47682074-462C-4FB8-8801-579374512464}" srcOrd="0" destOrd="0" presId="urn:microsoft.com/office/officeart/2005/8/layout/hierarchy1"/>
    <dgm:cxn modelId="{5EBB5691-EFB7-46BC-9DE9-8C1E58780A5F}" type="presParOf" srcId="{7447CD62-FB33-4E3D-8F51-00E0181D6F80}" destId="{CC6C72DE-553F-4E22-B496-2690BACCE78F}" srcOrd="1" destOrd="0" presId="urn:microsoft.com/office/officeart/2005/8/layout/hierarchy1"/>
    <dgm:cxn modelId="{3CDD1286-CEF0-4C7A-B41D-72E6357B8EA3}" type="presParOf" srcId="{6998907C-2E8C-4A86-B21F-C73661B067D6}" destId="{8CA848B8-A1CA-4946-8D2C-4A4C9AED1D8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021C7-0C49-4B06-BD39-5ABCA8A743C4}">
      <dsp:nvSpPr>
        <dsp:cNvPr id="0" name=""/>
        <dsp:cNvSpPr/>
      </dsp:nvSpPr>
      <dsp:spPr>
        <a:xfrm>
          <a:off x="0" y="640"/>
          <a:ext cx="5914209" cy="14992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60D522-AA40-41F2-9DB9-4C3FEB4DEA1E}">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B65BCC-33A4-4F56-8224-71B3147CC6FB}">
      <dsp:nvSpPr>
        <dsp:cNvPr id="0" name=""/>
        <dsp:cNvSpPr/>
      </dsp:nvSpPr>
      <dsp:spPr>
        <a:xfrm>
          <a:off x="1731633" y="640"/>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066800">
            <a:lnSpc>
              <a:spcPct val="90000"/>
            </a:lnSpc>
            <a:spcBef>
              <a:spcPct val="0"/>
            </a:spcBef>
            <a:spcAft>
              <a:spcPct val="35000"/>
            </a:spcAft>
            <a:buNone/>
          </a:pPr>
          <a:r>
            <a:rPr lang="en-GB" sz="2400" kern="1200" dirty="0"/>
            <a:t>Rest API will fetch the data from cryptocurrency exchange and store in the parquet</a:t>
          </a:r>
          <a:endParaRPr lang="en-US" sz="2400" kern="1200" dirty="0"/>
        </a:p>
      </dsp:txBody>
      <dsp:txXfrm>
        <a:off x="1731633" y="640"/>
        <a:ext cx="4182575" cy="1499250"/>
      </dsp:txXfrm>
    </dsp:sp>
    <dsp:sp modelId="{E32EEFB1-F330-4699-9AD8-AB26988B53F5}">
      <dsp:nvSpPr>
        <dsp:cNvPr id="0" name=""/>
        <dsp:cNvSpPr/>
      </dsp:nvSpPr>
      <dsp:spPr>
        <a:xfrm>
          <a:off x="0" y="1874703"/>
          <a:ext cx="5914209" cy="14992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95FF8-6B7B-4DF5-A202-CDB434301618}">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171076-00D8-4646-A6E5-73C28F07E447}">
      <dsp:nvSpPr>
        <dsp:cNvPr id="0" name=""/>
        <dsp:cNvSpPr/>
      </dsp:nvSpPr>
      <dsp:spPr>
        <a:xfrm>
          <a:off x="1731633" y="1874703"/>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066800">
            <a:lnSpc>
              <a:spcPct val="90000"/>
            </a:lnSpc>
            <a:spcBef>
              <a:spcPct val="0"/>
            </a:spcBef>
            <a:spcAft>
              <a:spcPct val="35000"/>
            </a:spcAft>
            <a:buNone/>
          </a:pPr>
          <a:r>
            <a:rPr lang="en-GB" sz="2400" kern="1200" dirty="0"/>
            <a:t>Apache Zeppelin will query the application and perform the data analysis</a:t>
          </a:r>
          <a:endParaRPr lang="en-US" sz="2400" kern="1200" dirty="0"/>
        </a:p>
      </dsp:txBody>
      <dsp:txXfrm>
        <a:off x="1731633" y="1874703"/>
        <a:ext cx="4182575" cy="1499250"/>
      </dsp:txXfrm>
    </dsp:sp>
    <dsp:sp modelId="{76E28F0D-DA1A-47D6-8C5A-F7878234EB6A}">
      <dsp:nvSpPr>
        <dsp:cNvPr id="0" name=""/>
        <dsp:cNvSpPr/>
      </dsp:nvSpPr>
      <dsp:spPr>
        <a:xfrm>
          <a:off x="0" y="3748766"/>
          <a:ext cx="5914209" cy="14992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F5E1E-204C-4DE3-938F-8B0FCCD1F169}">
      <dsp:nvSpPr>
        <dsp:cNvPr id="0" name=""/>
        <dsp:cNvSpPr/>
      </dsp:nvSpPr>
      <dsp:spPr>
        <a:xfrm>
          <a:off x="453523" y="4086097"/>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7CE1E5-114F-4044-97BD-DC7D6AABC604}">
      <dsp:nvSpPr>
        <dsp:cNvPr id="0" name=""/>
        <dsp:cNvSpPr/>
      </dsp:nvSpPr>
      <dsp:spPr>
        <a:xfrm>
          <a:off x="1731633" y="3748766"/>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066800">
            <a:lnSpc>
              <a:spcPct val="90000"/>
            </a:lnSpc>
            <a:spcBef>
              <a:spcPct val="0"/>
            </a:spcBef>
            <a:spcAft>
              <a:spcPct val="35000"/>
            </a:spcAft>
            <a:buNone/>
          </a:pPr>
          <a:r>
            <a:rPr lang="en-GB" sz="2400" kern="1200" dirty="0"/>
            <a:t>Extract visualization reports, analyse and predict the future price of the bitcoin</a:t>
          </a:r>
          <a:endParaRPr lang="en-US" sz="2400" kern="1200" dirty="0"/>
        </a:p>
      </dsp:txBody>
      <dsp:txXfrm>
        <a:off x="1731633" y="3748766"/>
        <a:ext cx="4182575" cy="149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BBE14-7C11-4CAD-927E-C21E28318111}">
      <dsp:nvSpPr>
        <dsp:cNvPr id="0" name=""/>
        <dsp:cNvSpPr/>
      </dsp:nvSpPr>
      <dsp:spPr>
        <a:xfrm>
          <a:off x="0" y="0"/>
          <a:ext cx="5027077" cy="1574597"/>
        </a:xfrm>
        <a:prstGeom prst="roundRect">
          <a:avLst>
            <a:gd name="adj" fmla="val 10000"/>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We plan to develop a data pipeline to ingest, store, stream and analyse cryptocurrency transactional data (Bitcoin : BTC/USD) and predict the future prices</a:t>
          </a:r>
          <a:endParaRPr lang="en-US" sz="1800" kern="1200" dirty="0"/>
        </a:p>
      </dsp:txBody>
      <dsp:txXfrm>
        <a:off x="46118" y="46118"/>
        <a:ext cx="3327965" cy="1482361"/>
      </dsp:txXfrm>
    </dsp:sp>
    <dsp:sp modelId="{A597FAC7-481F-4DEC-ACE8-FB685F93F140}">
      <dsp:nvSpPr>
        <dsp:cNvPr id="0" name=""/>
        <dsp:cNvSpPr/>
      </dsp:nvSpPr>
      <dsp:spPr>
        <a:xfrm>
          <a:off x="443565" y="1837029"/>
          <a:ext cx="5027077" cy="1574597"/>
        </a:xfrm>
        <a:prstGeom prst="roundRect">
          <a:avLst>
            <a:gd name="adj" fmla="val 10000"/>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In order to ingest data, we plan to utilize REST API [</a:t>
          </a:r>
          <a:r>
            <a:rPr lang="en-GB" sz="1800" kern="1200" dirty="0" err="1"/>
            <a:t>Bitstamp</a:t>
          </a:r>
          <a:r>
            <a:rPr lang="en-GB" sz="1800" kern="1200" dirty="0"/>
            <a:t> API], this application is our </a:t>
          </a:r>
          <a:r>
            <a:rPr lang="en-GB" sz="1800" i="1" kern="1200" dirty="0"/>
            <a:t>batch</a:t>
          </a:r>
          <a:r>
            <a:rPr lang="en-GB" sz="1800" kern="1200" dirty="0"/>
            <a:t> layer used to ingest and parse the transactions from JSON to SPARK dataset</a:t>
          </a:r>
          <a:endParaRPr lang="en-US" sz="1800" kern="1200" dirty="0"/>
        </a:p>
      </dsp:txBody>
      <dsp:txXfrm>
        <a:off x="489683" y="1883147"/>
        <a:ext cx="3467787" cy="1482361"/>
      </dsp:txXfrm>
    </dsp:sp>
    <dsp:sp modelId="{46968B49-CEB4-4181-87DC-12220DA719A0}">
      <dsp:nvSpPr>
        <dsp:cNvPr id="0" name=""/>
        <dsp:cNvSpPr/>
      </dsp:nvSpPr>
      <dsp:spPr>
        <a:xfrm>
          <a:off x="887131" y="3674059"/>
          <a:ext cx="5027077" cy="1574597"/>
        </a:xfrm>
        <a:prstGeom prst="roundRect">
          <a:avLst>
            <a:gd name="adj" fmla="val 10000"/>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Batch Streaming and analysis will use </a:t>
          </a:r>
          <a:r>
            <a:rPr lang="en-GB" sz="1800" kern="1200" dirty="0" err="1"/>
            <a:t>kafka</a:t>
          </a:r>
          <a:r>
            <a:rPr lang="en-GB" sz="1800" kern="1200" dirty="0"/>
            <a:t>/</a:t>
          </a:r>
          <a:r>
            <a:rPr lang="en-GB" sz="1800" kern="1200" dirty="0" err="1"/>
            <a:t>Akka</a:t>
          </a:r>
          <a:r>
            <a:rPr lang="en-GB" sz="1800" kern="1200" dirty="0"/>
            <a:t> and zeppelin respectively (serialization, partitioning, structured streaming)</a:t>
          </a:r>
          <a:endParaRPr lang="en-US" sz="1800" kern="1200" dirty="0"/>
        </a:p>
      </dsp:txBody>
      <dsp:txXfrm>
        <a:off x="933249" y="3720177"/>
        <a:ext cx="3467787" cy="1482361"/>
      </dsp:txXfrm>
    </dsp:sp>
    <dsp:sp modelId="{89E4FB79-926F-445B-BFF6-999BEA4F9050}">
      <dsp:nvSpPr>
        <dsp:cNvPr id="0" name=""/>
        <dsp:cNvSpPr/>
      </dsp:nvSpPr>
      <dsp:spPr>
        <a:xfrm>
          <a:off x="4003589" y="1194069"/>
          <a:ext cx="1023488" cy="102348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33874" y="1194069"/>
        <a:ext cx="562918" cy="770175"/>
      </dsp:txXfrm>
    </dsp:sp>
    <dsp:sp modelId="{AFB19A47-6327-40E5-A0F6-BCE981326B27}">
      <dsp:nvSpPr>
        <dsp:cNvPr id="0" name=""/>
        <dsp:cNvSpPr/>
      </dsp:nvSpPr>
      <dsp:spPr>
        <a:xfrm>
          <a:off x="4447155" y="3020602"/>
          <a:ext cx="1023488" cy="1023488"/>
        </a:xfrm>
        <a:prstGeom prst="downArrow">
          <a:avLst>
            <a:gd name="adj1" fmla="val 55000"/>
            <a:gd name="adj2" fmla="val 45000"/>
          </a:avLst>
        </a:prstGeom>
        <a:solidFill>
          <a:schemeClr val="accent2">
            <a:tint val="40000"/>
            <a:alpha val="90000"/>
            <a:hueOff val="4183470"/>
            <a:satOff val="1428"/>
            <a:lumOff val="439"/>
            <a:alphaOff val="0"/>
          </a:schemeClr>
        </a:solidFill>
        <a:ln w="9525" cap="flat" cmpd="sng" algn="ctr">
          <a:solidFill>
            <a:schemeClr val="accent2">
              <a:tint val="40000"/>
              <a:alpha val="90000"/>
              <a:hueOff val="4183470"/>
              <a:satOff val="1428"/>
              <a:lumOff val="4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77440" y="3020602"/>
        <a:ext cx="562918" cy="770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4E6A0-5169-4090-8E7C-76C84CC8BA80}">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7FAC5D-4045-42F9-9C7C-A36B59D9A4C6}">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The data is being fetched via an API from below URL</a:t>
          </a:r>
          <a:br>
            <a:rPr lang="en-GB" sz="2200" kern="1200" dirty="0"/>
          </a:br>
          <a:r>
            <a:rPr lang="en-US" sz="2200" kern="1200" dirty="0">
              <a:hlinkClick xmlns:r="http://schemas.openxmlformats.org/officeDocument/2006/relationships" r:id="rId1"/>
            </a:rPr>
            <a:t>https://www.bitstamp.net/api/</a:t>
          </a:r>
          <a:endParaRPr lang="en-US" sz="2200" kern="1200" dirty="0"/>
        </a:p>
      </dsp:txBody>
      <dsp:txXfrm>
        <a:off x="775406" y="482054"/>
        <a:ext cx="3737345" cy="2320513"/>
      </dsp:txXfrm>
    </dsp:sp>
    <dsp:sp modelId="{47682074-462C-4FB8-8801-579374512464}">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6C72DE-553F-4E22-B496-2690BACCE78F}">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Since the URL is live, there is no fixed number of rows as of now but we can fetch the data based on our needs as by transaction made in the last minute, hour or even a day</a:t>
          </a:r>
        </a:p>
      </dsp:txBody>
      <dsp:txXfrm>
        <a:off x="5519748" y="482054"/>
        <a:ext cx="3737345" cy="23205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1C05203-F0CC-45F3-8FE7-50BE7B9162E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024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6F039-8086-4A7E-A1CD-95CC0A7797D7}"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5203-F0CC-45F3-8FE7-50BE7B9162ED}" type="slidenum">
              <a:rPr lang="en-US" smtClean="0"/>
              <a:t>‹#›</a:t>
            </a:fld>
            <a:endParaRPr lang="en-US"/>
          </a:p>
        </p:txBody>
      </p:sp>
    </p:spTree>
    <p:extLst>
      <p:ext uri="{BB962C8B-B14F-4D97-AF65-F5344CB8AC3E}">
        <p14:creationId xmlns:p14="http://schemas.microsoft.com/office/powerpoint/2010/main" val="265557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5203-F0CC-45F3-8FE7-50BE7B9162E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6859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5203-F0CC-45F3-8FE7-50BE7B9162E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059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5203-F0CC-45F3-8FE7-50BE7B9162ED}" type="slidenum">
              <a:rPr lang="en-US" smtClean="0"/>
              <a:t>‹#›</a:t>
            </a:fld>
            <a:endParaRPr lang="en-US"/>
          </a:p>
        </p:txBody>
      </p:sp>
    </p:spTree>
    <p:extLst>
      <p:ext uri="{BB962C8B-B14F-4D97-AF65-F5344CB8AC3E}">
        <p14:creationId xmlns:p14="http://schemas.microsoft.com/office/powerpoint/2010/main" val="1763472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5203-F0CC-45F3-8FE7-50BE7B9162E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763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5203-F0CC-45F3-8FE7-50BE7B9162E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906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5203-F0CC-45F3-8FE7-50BE7B9162E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8942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5203-F0CC-45F3-8FE7-50BE7B9162E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55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5203-F0CC-45F3-8FE7-50BE7B9162ED}" type="slidenum">
              <a:rPr lang="en-US" smtClean="0"/>
              <a:t>‹#›</a:t>
            </a:fld>
            <a:endParaRPr lang="en-US"/>
          </a:p>
        </p:txBody>
      </p:sp>
    </p:spTree>
    <p:extLst>
      <p:ext uri="{BB962C8B-B14F-4D97-AF65-F5344CB8AC3E}">
        <p14:creationId xmlns:p14="http://schemas.microsoft.com/office/powerpoint/2010/main" val="152851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6F039-8086-4A7E-A1CD-95CC0A7797D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5203-F0CC-45F3-8FE7-50BE7B9162E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271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6F039-8086-4A7E-A1CD-95CC0A7797D7}"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5203-F0CC-45F3-8FE7-50BE7B9162ED}" type="slidenum">
              <a:rPr lang="en-US" smtClean="0"/>
              <a:t>‹#›</a:t>
            </a:fld>
            <a:endParaRPr lang="en-US"/>
          </a:p>
        </p:txBody>
      </p:sp>
    </p:spTree>
    <p:extLst>
      <p:ext uri="{BB962C8B-B14F-4D97-AF65-F5344CB8AC3E}">
        <p14:creationId xmlns:p14="http://schemas.microsoft.com/office/powerpoint/2010/main" val="11568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6F039-8086-4A7E-A1CD-95CC0A7797D7}"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05203-F0CC-45F3-8FE7-50BE7B9162E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124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6F039-8086-4A7E-A1CD-95CC0A7797D7}"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05203-F0CC-45F3-8FE7-50BE7B9162E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25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6F039-8086-4A7E-A1CD-95CC0A7797D7}"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05203-F0CC-45F3-8FE7-50BE7B9162ED}" type="slidenum">
              <a:rPr lang="en-US" smtClean="0"/>
              <a:t>‹#›</a:t>
            </a:fld>
            <a:endParaRPr lang="en-US"/>
          </a:p>
        </p:txBody>
      </p:sp>
    </p:spTree>
    <p:extLst>
      <p:ext uri="{BB962C8B-B14F-4D97-AF65-F5344CB8AC3E}">
        <p14:creationId xmlns:p14="http://schemas.microsoft.com/office/powerpoint/2010/main" val="56470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6F039-8086-4A7E-A1CD-95CC0A7797D7}"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5203-F0CC-45F3-8FE7-50BE7B9162E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304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6F039-8086-4A7E-A1CD-95CC0A7797D7}"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5203-F0CC-45F3-8FE7-50BE7B9162ED}" type="slidenum">
              <a:rPr lang="en-US" smtClean="0"/>
              <a:t>‹#›</a:t>
            </a:fld>
            <a:endParaRPr lang="en-US"/>
          </a:p>
        </p:txBody>
      </p:sp>
    </p:spTree>
    <p:extLst>
      <p:ext uri="{BB962C8B-B14F-4D97-AF65-F5344CB8AC3E}">
        <p14:creationId xmlns:p14="http://schemas.microsoft.com/office/powerpoint/2010/main" val="302060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36F039-8086-4A7E-A1CD-95CC0A7797D7}" type="datetimeFigureOut">
              <a:rPr lang="en-US" smtClean="0"/>
              <a:t>3/21/2020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C05203-F0CC-45F3-8FE7-50BE7B9162ED}" type="slidenum">
              <a:rPr lang="en-US" smtClean="0"/>
              <a:t>‹#›</a:t>
            </a:fld>
            <a:endParaRPr lang="en-US"/>
          </a:p>
        </p:txBody>
      </p:sp>
    </p:spTree>
    <p:extLst>
      <p:ext uri="{BB962C8B-B14F-4D97-AF65-F5344CB8AC3E}">
        <p14:creationId xmlns:p14="http://schemas.microsoft.com/office/powerpoint/2010/main" val="16677703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apooraman22/CSYE7200Spring2020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7DE3-1EFE-442B-8264-499CB393CBE7}"/>
              </a:ext>
            </a:extLst>
          </p:cNvPr>
          <p:cNvSpPr>
            <a:spLocks noGrp="1"/>
          </p:cNvSpPr>
          <p:nvPr>
            <p:ph type="ctrTitle"/>
          </p:nvPr>
        </p:nvSpPr>
        <p:spPr/>
        <p:txBody>
          <a:bodyPr/>
          <a:lstStyle/>
          <a:p>
            <a:r>
              <a:rPr lang="en-GB" sz="2600" b="1" dirty="0"/>
              <a:t>Persisting and Predicting Cryptocurrency Data</a:t>
            </a:r>
            <a:endParaRPr lang="en-US" sz="2600" b="1" dirty="0"/>
          </a:p>
        </p:txBody>
      </p:sp>
      <p:sp>
        <p:nvSpPr>
          <p:cNvPr id="3" name="Subtitle 2">
            <a:extLst>
              <a:ext uri="{FF2B5EF4-FFF2-40B4-BE49-F238E27FC236}">
                <a16:creationId xmlns:a16="http://schemas.microsoft.com/office/drawing/2014/main" id="{E01C4858-2077-47CE-9794-82775CD68ACB}"/>
              </a:ext>
            </a:extLst>
          </p:cNvPr>
          <p:cNvSpPr>
            <a:spLocks noGrp="1"/>
          </p:cNvSpPr>
          <p:nvPr>
            <p:ph type="subTitle" idx="1"/>
          </p:nvPr>
        </p:nvSpPr>
        <p:spPr/>
        <p:txBody>
          <a:bodyPr>
            <a:normAutofit fontScale="25000" lnSpcReduction="20000"/>
          </a:bodyPr>
          <a:lstStyle/>
          <a:p>
            <a:pPr algn="r"/>
            <a:r>
              <a:rPr lang="en-GB" sz="5600" i="1" dirty="0"/>
              <a:t>CSYE7200: Big Data Systems Engineering Using Scala</a:t>
            </a:r>
          </a:p>
          <a:p>
            <a:pPr algn="r"/>
            <a:r>
              <a:rPr lang="en-GB" sz="5600" b="1" dirty="0"/>
              <a:t>Team Number: 6</a:t>
            </a:r>
          </a:p>
          <a:p>
            <a:pPr algn="r"/>
            <a:r>
              <a:rPr lang="en-GB" sz="5600" dirty="0"/>
              <a:t>Varsha </a:t>
            </a:r>
            <a:r>
              <a:rPr lang="en-GB" sz="5600" dirty="0" err="1"/>
              <a:t>Premani</a:t>
            </a:r>
            <a:endParaRPr lang="en-GB" sz="5600" dirty="0"/>
          </a:p>
          <a:p>
            <a:pPr algn="r"/>
            <a:r>
              <a:rPr lang="en-GB" sz="5600" dirty="0"/>
              <a:t>Aman Kapoor</a:t>
            </a:r>
          </a:p>
          <a:p>
            <a:pPr algn="r"/>
            <a:r>
              <a:rPr lang="en-GB" sz="5600" dirty="0"/>
              <a:t>Harshad Jaju</a:t>
            </a:r>
          </a:p>
          <a:p>
            <a:pPr algn="r"/>
            <a:endParaRPr lang="en-GB" dirty="0"/>
          </a:p>
          <a:p>
            <a:pPr algn="r"/>
            <a:endParaRPr lang="en-US" dirty="0"/>
          </a:p>
        </p:txBody>
      </p:sp>
    </p:spTree>
    <p:extLst>
      <p:ext uri="{BB962C8B-B14F-4D97-AF65-F5344CB8AC3E}">
        <p14:creationId xmlns:p14="http://schemas.microsoft.com/office/powerpoint/2010/main" val="159789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D4DA69-EEFE-4299-9F62-6773C0918AC7}"/>
              </a:ext>
            </a:extLst>
          </p:cNvPr>
          <p:cNvSpPr>
            <a:spLocks noGrp="1"/>
          </p:cNvSpPr>
          <p:nvPr>
            <p:ph type="title"/>
          </p:nvPr>
        </p:nvSpPr>
        <p:spPr>
          <a:xfrm>
            <a:off x="1055599" y="1055077"/>
            <a:ext cx="2532909" cy="4794578"/>
          </a:xfrm>
        </p:spPr>
        <p:txBody>
          <a:bodyPr>
            <a:normAutofit/>
          </a:bodyPr>
          <a:lstStyle/>
          <a:p>
            <a:r>
              <a:rPr lang="en-GB">
                <a:solidFill>
                  <a:srgbClr val="262626"/>
                </a:solidFill>
              </a:rPr>
              <a:t>Use Cases</a:t>
            </a:r>
            <a:endParaRPr lang="en-US">
              <a:solidFill>
                <a:srgbClr val="262626"/>
              </a:solidFill>
            </a:endParaRPr>
          </a:p>
        </p:txBody>
      </p:sp>
      <p:sp useBgFill="1">
        <p:nvSpPr>
          <p:cNvPr id="16" name="Rectangle 1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C6960E3-EBD2-43B7-9E33-426060489DA1}"/>
              </a:ext>
            </a:extLst>
          </p:cNvPr>
          <p:cNvGraphicFramePr>
            <a:graphicFrameLocks noGrp="1"/>
          </p:cNvGraphicFramePr>
          <p:nvPr>
            <p:ph idx="1"/>
            <p:extLst>
              <p:ext uri="{D42A27DB-BD31-4B8C-83A1-F6EECF244321}">
                <p14:modId xmlns:p14="http://schemas.microsoft.com/office/powerpoint/2010/main" val="2045049427"/>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439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46D5AE-FF2D-4F15-A44B-560B896212C6}"/>
              </a:ext>
            </a:extLst>
          </p:cNvPr>
          <p:cNvSpPr>
            <a:spLocks noGrp="1"/>
          </p:cNvSpPr>
          <p:nvPr>
            <p:ph type="title"/>
          </p:nvPr>
        </p:nvSpPr>
        <p:spPr>
          <a:xfrm>
            <a:off x="1055599" y="1055077"/>
            <a:ext cx="2532909" cy="4794578"/>
          </a:xfrm>
        </p:spPr>
        <p:txBody>
          <a:bodyPr>
            <a:normAutofit/>
          </a:bodyPr>
          <a:lstStyle/>
          <a:p>
            <a:r>
              <a:rPr lang="en-GB" sz="3400">
                <a:solidFill>
                  <a:srgbClr val="262626"/>
                </a:solidFill>
              </a:rPr>
              <a:t>Methodology</a:t>
            </a:r>
            <a:endParaRPr lang="en-US" sz="3400">
              <a:solidFill>
                <a:srgbClr val="262626"/>
              </a:solidFill>
            </a:endParaRPr>
          </a:p>
        </p:txBody>
      </p:sp>
      <p:sp useBgFill="1">
        <p:nvSpPr>
          <p:cNvPr id="27" name="Rectangle 26">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E77321E6-8BB4-45DE-9F51-5A2691A4F0F7}"/>
              </a:ext>
            </a:extLst>
          </p:cNvPr>
          <p:cNvGraphicFramePr>
            <a:graphicFrameLocks noGrp="1"/>
          </p:cNvGraphicFramePr>
          <p:nvPr>
            <p:ph idx="1"/>
            <p:extLst>
              <p:ext uri="{D42A27DB-BD31-4B8C-83A1-F6EECF244321}">
                <p14:modId xmlns:p14="http://schemas.microsoft.com/office/powerpoint/2010/main" val="580617039"/>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638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80E3-4E8E-4BA9-9520-E6DB22D4E9B4}"/>
              </a:ext>
            </a:extLst>
          </p:cNvPr>
          <p:cNvSpPr>
            <a:spLocks noGrp="1"/>
          </p:cNvSpPr>
          <p:nvPr>
            <p:ph type="title"/>
          </p:nvPr>
        </p:nvSpPr>
        <p:spPr>
          <a:xfrm>
            <a:off x="1295402" y="982132"/>
            <a:ext cx="9601196" cy="1303867"/>
          </a:xfrm>
        </p:spPr>
        <p:txBody>
          <a:bodyPr>
            <a:normAutofit/>
          </a:bodyPr>
          <a:lstStyle/>
          <a:p>
            <a:r>
              <a:rPr lang="en-GB">
                <a:solidFill>
                  <a:srgbClr val="262626"/>
                </a:solidFill>
              </a:rPr>
              <a:t>Data Sources</a:t>
            </a:r>
            <a:endParaRPr lang="en-US">
              <a:solidFill>
                <a:srgbClr val="262626"/>
              </a:solidFill>
            </a:endParaRPr>
          </a:p>
        </p:txBody>
      </p:sp>
      <p:graphicFrame>
        <p:nvGraphicFramePr>
          <p:cNvPr id="5" name="Content Placeholder 2">
            <a:extLst>
              <a:ext uri="{FF2B5EF4-FFF2-40B4-BE49-F238E27FC236}">
                <a16:creationId xmlns:a16="http://schemas.microsoft.com/office/drawing/2014/main" id="{4941EED4-1442-4B9B-9AEE-FFE9C5CB1552}"/>
              </a:ext>
            </a:extLst>
          </p:cNvPr>
          <p:cNvGraphicFramePr>
            <a:graphicFrameLocks noGrp="1"/>
          </p:cNvGraphicFramePr>
          <p:nvPr>
            <p:ph idx="1"/>
            <p:extLst>
              <p:ext uri="{D42A27DB-BD31-4B8C-83A1-F6EECF244321}">
                <p14:modId xmlns:p14="http://schemas.microsoft.com/office/powerpoint/2010/main" val="19561519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377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068D-5F2A-444E-9436-66347C46C073}"/>
              </a:ext>
            </a:extLst>
          </p:cNvPr>
          <p:cNvSpPr>
            <a:spLocks noGrp="1"/>
          </p:cNvSpPr>
          <p:nvPr>
            <p:ph type="title"/>
          </p:nvPr>
        </p:nvSpPr>
        <p:spPr/>
        <p:txBody>
          <a:bodyPr>
            <a:normAutofit fontScale="90000"/>
          </a:bodyPr>
          <a:lstStyle/>
          <a:p>
            <a:r>
              <a:rPr lang="en-GB" dirty="0"/>
              <a:t>Milestones</a:t>
            </a:r>
            <a:br>
              <a:rPr lang="en-GB" dirty="0"/>
            </a:br>
            <a:r>
              <a:rPr lang="en-GB" sz="3600" dirty="0"/>
              <a:t>We are going to have 5 sprints of 1 week each:</a:t>
            </a:r>
            <a:endParaRPr lang="en-US" sz="3600" dirty="0"/>
          </a:p>
        </p:txBody>
      </p:sp>
      <p:sp>
        <p:nvSpPr>
          <p:cNvPr id="3" name="Content Placeholder 2">
            <a:extLst>
              <a:ext uri="{FF2B5EF4-FFF2-40B4-BE49-F238E27FC236}">
                <a16:creationId xmlns:a16="http://schemas.microsoft.com/office/drawing/2014/main" id="{DED46714-0F4C-4293-B220-20D69A9D4AB9}"/>
              </a:ext>
            </a:extLst>
          </p:cNvPr>
          <p:cNvSpPr>
            <a:spLocks noGrp="1"/>
          </p:cNvSpPr>
          <p:nvPr>
            <p:ph idx="1"/>
          </p:nvPr>
        </p:nvSpPr>
        <p:spPr/>
        <p:txBody>
          <a:bodyPr>
            <a:normAutofit lnSpcReduction="10000"/>
          </a:bodyPr>
          <a:lstStyle/>
          <a:p>
            <a:pPr>
              <a:spcAft>
                <a:spcPts val="600"/>
              </a:spcAft>
            </a:pPr>
            <a:r>
              <a:rPr lang="en-US" dirty="0"/>
              <a:t>Sprint 1   - Setup all tools and extract data</a:t>
            </a:r>
          </a:p>
          <a:p>
            <a:pPr>
              <a:spcAft>
                <a:spcPts val="600"/>
              </a:spcAft>
            </a:pPr>
            <a:r>
              <a:rPr lang="en-US" dirty="0"/>
              <a:t>Sprint 2   - Transform data from JSON to SPARK dataset and perform unit test</a:t>
            </a:r>
          </a:p>
          <a:p>
            <a:pPr>
              <a:spcAft>
                <a:spcPts val="600"/>
              </a:spcAft>
            </a:pPr>
            <a:r>
              <a:rPr lang="en-US" dirty="0"/>
              <a:t>Sprint 3   - Implement batch processing and run it on SPARK submit</a:t>
            </a:r>
          </a:p>
          <a:p>
            <a:pPr>
              <a:spcAft>
                <a:spcPts val="600"/>
              </a:spcAft>
            </a:pPr>
            <a:r>
              <a:rPr lang="en-US" dirty="0"/>
              <a:t>Sprint 4   - Use </a:t>
            </a:r>
            <a:r>
              <a:rPr lang="en-US" dirty="0" err="1"/>
              <a:t>Zepplin</a:t>
            </a:r>
            <a:r>
              <a:rPr lang="en-US" dirty="0"/>
              <a:t> to develop analysis reports and use the data to predict the future price</a:t>
            </a:r>
          </a:p>
          <a:p>
            <a:pPr>
              <a:spcAft>
                <a:spcPts val="600"/>
              </a:spcAft>
            </a:pPr>
            <a:r>
              <a:rPr lang="en-US" dirty="0"/>
              <a:t>Sprint 5   - Prepare for final presentation and perform optimizations</a:t>
            </a:r>
          </a:p>
          <a:p>
            <a:endParaRPr lang="en-US" dirty="0"/>
          </a:p>
        </p:txBody>
      </p:sp>
    </p:spTree>
    <p:extLst>
      <p:ext uri="{BB962C8B-B14F-4D97-AF65-F5344CB8AC3E}">
        <p14:creationId xmlns:p14="http://schemas.microsoft.com/office/powerpoint/2010/main" val="135726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51D7-8881-4353-942F-2FA567870C4C}"/>
              </a:ext>
            </a:extLst>
          </p:cNvPr>
          <p:cNvSpPr>
            <a:spLocks noGrp="1"/>
          </p:cNvSpPr>
          <p:nvPr>
            <p:ph type="title"/>
          </p:nvPr>
        </p:nvSpPr>
        <p:spPr/>
        <p:txBody>
          <a:bodyPr/>
          <a:lstStyle/>
          <a:p>
            <a:r>
              <a:rPr lang="en-GB" dirty="0"/>
              <a:t>Code Repository</a:t>
            </a:r>
            <a:endParaRPr lang="en-US" dirty="0"/>
          </a:p>
        </p:txBody>
      </p:sp>
      <p:sp>
        <p:nvSpPr>
          <p:cNvPr id="3" name="Content Placeholder 2">
            <a:extLst>
              <a:ext uri="{FF2B5EF4-FFF2-40B4-BE49-F238E27FC236}">
                <a16:creationId xmlns:a16="http://schemas.microsoft.com/office/drawing/2014/main" id="{5DC28CD1-74B8-4534-99F1-5B5E5B11C0A8}"/>
              </a:ext>
            </a:extLst>
          </p:cNvPr>
          <p:cNvSpPr>
            <a:spLocks noGrp="1"/>
          </p:cNvSpPr>
          <p:nvPr>
            <p:ph idx="1"/>
          </p:nvPr>
        </p:nvSpPr>
        <p:spPr/>
        <p:txBody>
          <a:bodyPr/>
          <a:lstStyle/>
          <a:p>
            <a:r>
              <a:rPr lang="en-GB" dirty="0"/>
              <a:t>We’ll be using a group GitHub repository created under our official husky ids</a:t>
            </a:r>
          </a:p>
          <a:p>
            <a:r>
              <a:rPr lang="en-GB" dirty="0"/>
              <a:t>All the code for API configuration, batch production and streaming will be done in Scala</a:t>
            </a:r>
            <a:br>
              <a:rPr lang="en-GB" dirty="0"/>
            </a:br>
            <a:br>
              <a:rPr lang="en-GB" dirty="0"/>
            </a:br>
            <a:r>
              <a:rPr lang="en-IN" dirty="0">
                <a:hlinkClick r:id="rId2"/>
              </a:rPr>
              <a:t>https://github.com/kapooraman22/CSYE7200Spring2020Project</a:t>
            </a:r>
            <a:endParaRPr lang="en-US" dirty="0"/>
          </a:p>
        </p:txBody>
      </p:sp>
    </p:spTree>
    <p:extLst>
      <p:ext uri="{BB962C8B-B14F-4D97-AF65-F5344CB8AC3E}">
        <p14:creationId xmlns:p14="http://schemas.microsoft.com/office/powerpoint/2010/main" val="3954871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BED2-132F-4D9A-92A8-B59199589DFD}"/>
              </a:ext>
            </a:extLst>
          </p:cNvPr>
          <p:cNvSpPr>
            <a:spLocks noGrp="1"/>
          </p:cNvSpPr>
          <p:nvPr>
            <p:ph type="title"/>
          </p:nvPr>
        </p:nvSpPr>
        <p:spPr/>
        <p:txBody>
          <a:bodyPr/>
          <a:lstStyle/>
          <a:p>
            <a:r>
              <a:rPr lang="en-GB" dirty="0"/>
              <a:t>Acceptance Criteria</a:t>
            </a:r>
            <a:endParaRPr lang="en-US" dirty="0"/>
          </a:p>
        </p:txBody>
      </p:sp>
      <p:sp>
        <p:nvSpPr>
          <p:cNvPr id="3" name="Content Placeholder 2">
            <a:extLst>
              <a:ext uri="{FF2B5EF4-FFF2-40B4-BE49-F238E27FC236}">
                <a16:creationId xmlns:a16="http://schemas.microsoft.com/office/drawing/2014/main" id="{2FD6C818-4781-42E2-A69B-1DDFBC85AE91}"/>
              </a:ext>
            </a:extLst>
          </p:cNvPr>
          <p:cNvSpPr>
            <a:spLocks noGrp="1"/>
          </p:cNvSpPr>
          <p:nvPr>
            <p:ph idx="1"/>
          </p:nvPr>
        </p:nvSpPr>
        <p:spPr/>
        <p:txBody>
          <a:bodyPr/>
          <a:lstStyle/>
          <a:p>
            <a:r>
              <a:rPr lang="en-US" dirty="0"/>
              <a:t>90% of the data should be used for analysis</a:t>
            </a:r>
          </a:p>
          <a:p>
            <a:r>
              <a:rPr lang="en-US" dirty="0"/>
              <a:t>A prediction accuracy of &gt;75%</a:t>
            </a:r>
          </a:p>
          <a:p>
            <a:r>
              <a:rPr lang="en-US" dirty="0"/>
              <a:t>All Spark queries should be executed within 5- 10 seconds</a:t>
            </a:r>
          </a:p>
          <a:p>
            <a:r>
              <a:rPr lang="en-US" dirty="0"/>
              <a:t>Configuration criteria: Planning to set the retention policy to 3 minutes to avoid the disk space issue</a:t>
            </a:r>
          </a:p>
        </p:txBody>
      </p:sp>
    </p:spTree>
    <p:extLst>
      <p:ext uri="{BB962C8B-B14F-4D97-AF65-F5344CB8AC3E}">
        <p14:creationId xmlns:p14="http://schemas.microsoft.com/office/powerpoint/2010/main" val="355689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3B8A-18B9-4C17-B7B7-63D5FA45E4D1}"/>
              </a:ext>
            </a:extLst>
          </p:cNvPr>
          <p:cNvSpPr>
            <a:spLocks noGrp="1"/>
          </p:cNvSpPr>
          <p:nvPr>
            <p:ph type="title"/>
          </p:nvPr>
        </p:nvSpPr>
        <p:spPr/>
        <p:txBody>
          <a:bodyPr/>
          <a:lstStyle/>
          <a:p>
            <a:r>
              <a:rPr lang="en-GB" dirty="0"/>
              <a:t>Goals</a:t>
            </a:r>
            <a:endParaRPr lang="en-US" dirty="0"/>
          </a:p>
        </p:txBody>
      </p:sp>
      <p:sp>
        <p:nvSpPr>
          <p:cNvPr id="3" name="Content Placeholder 2">
            <a:extLst>
              <a:ext uri="{FF2B5EF4-FFF2-40B4-BE49-F238E27FC236}">
                <a16:creationId xmlns:a16="http://schemas.microsoft.com/office/drawing/2014/main" id="{2609FA30-5924-486A-A1FC-3AE1DAC0FA35}"/>
              </a:ext>
            </a:extLst>
          </p:cNvPr>
          <p:cNvSpPr>
            <a:spLocks noGrp="1"/>
          </p:cNvSpPr>
          <p:nvPr>
            <p:ph idx="1"/>
          </p:nvPr>
        </p:nvSpPr>
        <p:spPr/>
        <p:txBody>
          <a:bodyPr/>
          <a:lstStyle/>
          <a:p>
            <a:r>
              <a:rPr lang="en-GB" dirty="0"/>
              <a:t>Our goal is to prepare an End-to-End big data storage platform for cryptocurrency exchange data and perform data analysis to detect a pattern in the bitcoin transaction and come up with a trading strategy</a:t>
            </a:r>
          </a:p>
          <a:p>
            <a:r>
              <a:rPr lang="en-GB" dirty="0"/>
              <a:t>We are also going to predict the future prices of the Bitcoin</a:t>
            </a:r>
            <a:endParaRPr lang="en-US" dirty="0"/>
          </a:p>
        </p:txBody>
      </p:sp>
    </p:spTree>
    <p:extLst>
      <p:ext uri="{BB962C8B-B14F-4D97-AF65-F5344CB8AC3E}">
        <p14:creationId xmlns:p14="http://schemas.microsoft.com/office/powerpoint/2010/main" val="6342331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34</TotalTime>
  <Words>376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Persisting and Predicting Cryptocurrency Data</vt:lpstr>
      <vt:lpstr>Use Cases</vt:lpstr>
      <vt:lpstr>Methodology</vt:lpstr>
      <vt:lpstr>Data Sources</vt:lpstr>
      <vt:lpstr>Milestones We are going to have 5 sprints of 1 week each:</vt:lpstr>
      <vt:lpstr>Code Repository</vt:lpstr>
      <vt:lpstr>Acceptance Criteria</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Persisting and Analysing Cryptocurrency Data</dc:title>
  <dc:creator>aman kapoor</dc:creator>
  <cp:lastModifiedBy>aman kapoor</cp:lastModifiedBy>
  <cp:revision>9</cp:revision>
  <dcterms:created xsi:type="dcterms:W3CDTF">2020-03-16T15:13:11Z</dcterms:created>
  <dcterms:modified xsi:type="dcterms:W3CDTF">2020-03-21T22:08:31Z</dcterms:modified>
</cp:coreProperties>
</file>