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2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0234" y="938530"/>
            <a:ext cx="538353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0030" y="1646992"/>
            <a:ext cx="6123939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282" y="870377"/>
            <a:ext cx="596836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Capstone</a:t>
            </a:r>
            <a:r>
              <a:rPr spc="-85" dirty="0"/>
              <a:t> </a:t>
            </a:r>
            <a:r>
              <a:rPr dirty="0"/>
              <a:t>Project</a:t>
            </a:r>
            <a:r>
              <a:rPr lang="en-US" dirty="0"/>
              <a:t> 4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92936" y="1665082"/>
            <a:ext cx="6882765" cy="492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6745" marR="5080" indent="-1884045">
              <a:lnSpc>
                <a:spcPct val="150100"/>
              </a:lnSpc>
              <a:spcBef>
                <a:spcPts val="100"/>
              </a:spcBef>
            </a:pPr>
            <a:r>
              <a:rPr sz="2400" dirty="0"/>
              <a:t>Netflix</a:t>
            </a:r>
            <a:r>
              <a:rPr sz="2400" spc="-55" dirty="0"/>
              <a:t> </a:t>
            </a:r>
            <a:r>
              <a:rPr sz="2400" dirty="0"/>
              <a:t>Movie</a:t>
            </a:r>
            <a:r>
              <a:rPr sz="2400" spc="-30" dirty="0"/>
              <a:t> </a:t>
            </a:r>
            <a:r>
              <a:rPr sz="2400" dirty="0"/>
              <a:t>and</a:t>
            </a:r>
            <a:r>
              <a:rPr sz="2400" spc="-50" dirty="0"/>
              <a:t> </a:t>
            </a:r>
            <a:r>
              <a:rPr sz="2400" dirty="0"/>
              <a:t>TV</a:t>
            </a:r>
            <a:r>
              <a:rPr sz="2400" spc="-5" dirty="0"/>
              <a:t> Show </a:t>
            </a:r>
            <a:r>
              <a:rPr sz="2400" spc="-1080" dirty="0"/>
              <a:t> </a:t>
            </a:r>
            <a:r>
              <a:rPr sz="2400" spc="-5" dirty="0"/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42108" y="3079221"/>
            <a:ext cx="31824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5" dirty="0">
                <a:solidFill>
                  <a:schemeClr val="tx2"/>
                </a:solidFill>
                <a:latin typeface="Verdana"/>
                <a:cs typeface="Verdana"/>
              </a:rPr>
              <a:t>Name</a:t>
            </a:r>
            <a:r>
              <a:rPr sz="2000" b="1" dirty="0">
                <a:solidFill>
                  <a:schemeClr val="tx2"/>
                </a:solidFill>
                <a:latin typeface="Verdana"/>
                <a:cs typeface="Verdana"/>
              </a:rPr>
              <a:t>-</a:t>
            </a:r>
            <a:r>
              <a:rPr sz="2000" b="1" spc="-24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000" b="1" spc="-95" dirty="0">
                <a:solidFill>
                  <a:schemeClr val="tx2"/>
                </a:solidFill>
                <a:latin typeface="Verdana"/>
                <a:cs typeface="Verdana"/>
              </a:rPr>
              <a:t>H</a:t>
            </a:r>
            <a:r>
              <a:rPr sz="2000" b="1" spc="-100" dirty="0">
                <a:solidFill>
                  <a:schemeClr val="tx2"/>
                </a:solidFill>
                <a:latin typeface="Verdana"/>
                <a:cs typeface="Verdana"/>
              </a:rPr>
              <a:t>a</a:t>
            </a:r>
            <a:r>
              <a:rPr lang="en-US" sz="2000" b="1" spc="-95" dirty="0">
                <a:solidFill>
                  <a:schemeClr val="tx2"/>
                </a:solidFill>
                <a:latin typeface="Verdana"/>
                <a:cs typeface="Verdana"/>
              </a:rPr>
              <a:t>rshad</a:t>
            </a:r>
            <a:r>
              <a:rPr sz="2000" b="1" spc="-18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2000" b="1" spc="-100" dirty="0">
                <a:solidFill>
                  <a:schemeClr val="tx2"/>
                </a:solidFill>
                <a:latin typeface="Verdana"/>
                <a:cs typeface="Verdana"/>
              </a:rPr>
              <a:t>Savle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00508" y="2363203"/>
            <a:ext cx="414298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-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en-IN" sz="2800" b="1" spc="-5" dirty="0">
                <a:solidFill>
                  <a:srgbClr val="C00000"/>
                </a:solidFill>
                <a:latin typeface="Verdana"/>
                <a:cs typeface="Verdana"/>
              </a:rPr>
              <a:t>Individual project</a:t>
            </a:r>
            <a:endParaRPr sz="28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35523"/>
            <a:ext cx="935736" cy="935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2103F-E5E8-9F60-47D0-5CEC9C4C759A}"/>
              </a:ext>
            </a:extLst>
          </p:cNvPr>
          <p:cNvSpPr txBox="1"/>
          <p:nvPr/>
        </p:nvSpPr>
        <p:spPr>
          <a:xfrm>
            <a:off x="2554608" y="3671488"/>
            <a:ext cx="435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5" dirty="0">
                <a:solidFill>
                  <a:schemeClr val="tx2"/>
                </a:solidFill>
                <a:latin typeface="Verdana"/>
                <a:cs typeface="Verdana"/>
              </a:rPr>
              <a:t>Email</a:t>
            </a:r>
            <a:r>
              <a:rPr lang="en-US" sz="1800" b="1" dirty="0">
                <a:solidFill>
                  <a:schemeClr val="tx2"/>
                </a:solidFill>
                <a:latin typeface="Verdana"/>
                <a:cs typeface="Verdana"/>
              </a:rPr>
              <a:t>-</a:t>
            </a:r>
            <a:r>
              <a:rPr lang="en-US" sz="1800" b="1" spc="-245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b="1" spc="-95" dirty="0">
                <a:solidFill>
                  <a:schemeClr val="tx2"/>
                </a:solidFill>
                <a:latin typeface="Verdana"/>
                <a:cs typeface="Verdana"/>
              </a:rPr>
              <a:t>harshad.savle@gmail.com</a:t>
            </a:r>
            <a:endParaRPr lang="en-US" sz="1800" b="1" spc="-100" dirty="0">
              <a:solidFill>
                <a:schemeClr val="tx2"/>
              </a:solidFill>
              <a:latin typeface="Verdana"/>
              <a:cs typeface="Verdana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68" y="368553"/>
            <a:ext cx="556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E</a:t>
            </a:r>
            <a:r>
              <a:rPr sz="1800" dirty="0"/>
              <a:t>XP</a:t>
            </a:r>
            <a:r>
              <a:rPr sz="1800" spc="-5" dirty="0"/>
              <a:t>L</a:t>
            </a:r>
            <a:r>
              <a:rPr sz="1800" spc="5" dirty="0"/>
              <a:t>O</a:t>
            </a:r>
            <a:r>
              <a:rPr sz="1800" spc="-5" dirty="0"/>
              <a:t>R</a:t>
            </a:r>
            <a:r>
              <a:rPr sz="1800" spc="-10" dirty="0"/>
              <a:t>A</a:t>
            </a:r>
            <a:r>
              <a:rPr sz="1800" dirty="0"/>
              <a:t>T</a:t>
            </a:r>
            <a:r>
              <a:rPr sz="1800" spc="-10" dirty="0"/>
              <a:t>O</a:t>
            </a:r>
            <a:r>
              <a:rPr sz="1800" spc="-5" dirty="0"/>
              <a:t>R</a:t>
            </a:r>
            <a:r>
              <a:rPr sz="1800" dirty="0"/>
              <a:t>Y</a:t>
            </a:r>
            <a:r>
              <a:rPr sz="1800" spc="-55" dirty="0"/>
              <a:t> </a:t>
            </a:r>
            <a:r>
              <a:rPr sz="1800" dirty="0"/>
              <a:t>D</a:t>
            </a:r>
            <a:r>
              <a:rPr sz="1800" spc="-5" dirty="0"/>
              <a:t>A</a:t>
            </a:r>
            <a:r>
              <a:rPr sz="1800" spc="-10" dirty="0"/>
              <a:t>T</a:t>
            </a:r>
            <a:r>
              <a:rPr sz="1800" dirty="0"/>
              <a:t>A</a:t>
            </a:r>
            <a:r>
              <a:rPr sz="1800" spc="-25" dirty="0"/>
              <a:t> </a:t>
            </a:r>
            <a:r>
              <a:rPr sz="1800" spc="-5" dirty="0"/>
              <a:t>A</a:t>
            </a:r>
            <a:r>
              <a:rPr sz="1800" spc="-10" dirty="0"/>
              <a:t>N</a:t>
            </a:r>
            <a:r>
              <a:rPr sz="1800" spc="-5" dirty="0"/>
              <a:t>AL</a:t>
            </a:r>
            <a:r>
              <a:rPr sz="1800" dirty="0"/>
              <a:t>YS</a:t>
            </a:r>
            <a:r>
              <a:rPr sz="1800" spc="20" dirty="0"/>
              <a:t>I</a:t>
            </a:r>
            <a:r>
              <a:rPr sz="1800" spc="-10" dirty="0"/>
              <a:t>S</a:t>
            </a:r>
            <a:r>
              <a:rPr sz="1800" dirty="0"/>
              <a:t>:</a:t>
            </a:r>
            <a:r>
              <a:rPr sz="1800" spc="-275" dirty="0"/>
              <a:t> </a:t>
            </a:r>
            <a:r>
              <a:rPr sz="1200" b="0" spc="-5" dirty="0">
                <a:latin typeface="Verdana"/>
                <a:cs typeface="Verdana"/>
              </a:rPr>
              <a:t>(C</a:t>
            </a:r>
            <a:r>
              <a:rPr sz="1200" b="0" dirty="0">
                <a:latin typeface="Verdana"/>
                <a:cs typeface="Verdana"/>
              </a:rPr>
              <a:t>o</a:t>
            </a:r>
            <a:r>
              <a:rPr sz="1200" b="0" spc="-5" dirty="0">
                <a:latin typeface="Verdana"/>
                <a:cs typeface="Verdana"/>
              </a:rPr>
              <a:t>unt</a:t>
            </a:r>
            <a:r>
              <a:rPr sz="1200" b="0" dirty="0">
                <a:latin typeface="Verdana"/>
                <a:cs typeface="Verdana"/>
              </a:rPr>
              <a:t>ry</a:t>
            </a:r>
            <a:r>
              <a:rPr sz="1200" b="0" spc="-15" dirty="0">
                <a:latin typeface="Verdana"/>
                <a:cs typeface="Verdana"/>
              </a:rPr>
              <a:t> </a:t>
            </a:r>
            <a:r>
              <a:rPr sz="1200" b="0" dirty="0">
                <a:latin typeface="Verdana"/>
                <a:cs typeface="Verdana"/>
              </a:rPr>
              <a:t>col</a:t>
            </a:r>
            <a:r>
              <a:rPr sz="1200" b="0" spc="-5" dirty="0">
                <a:latin typeface="Verdana"/>
                <a:cs typeface="Verdana"/>
              </a:rPr>
              <a:t>umn</a:t>
            </a:r>
            <a:r>
              <a:rPr sz="1200" b="0" dirty="0"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4475" y="3864965"/>
            <a:ext cx="68732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highest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count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were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based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out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United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State, followed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by India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endParaRPr sz="1200" dirty="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United</a:t>
            </a:r>
            <a:r>
              <a:rPr sz="1200" spc="-8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Kingdom.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India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United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State,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greater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present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compared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TV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show.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Greater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count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 TV shows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belong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from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South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Korea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Japan.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810E8-678F-33B9-C9E6-AE1A9BCFF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42950"/>
            <a:ext cx="8382000" cy="32125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368" y="368553"/>
            <a:ext cx="5965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E</a:t>
            </a:r>
            <a:r>
              <a:rPr sz="1800" dirty="0"/>
              <a:t>XP</a:t>
            </a:r>
            <a:r>
              <a:rPr sz="1800" spc="-5" dirty="0"/>
              <a:t>L</a:t>
            </a:r>
            <a:r>
              <a:rPr sz="1800" spc="5" dirty="0"/>
              <a:t>O</a:t>
            </a:r>
            <a:r>
              <a:rPr sz="1800" spc="-5" dirty="0"/>
              <a:t>R</a:t>
            </a:r>
            <a:r>
              <a:rPr sz="1800" spc="-10" dirty="0"/>
              <a:t>A</a:t>
            </a:r>
            <a:r>
              <a:rPr sz="1800" dirty="0"/>
              <a:t>T</a:t>
            </a:r>
            <a:r>
              <a:rPr sz="1800" spc="-10" dirty="0"/>
              <a:t>O</a:t>
            </a:r>
            <a:r>
              <a:rPr sz="1800" spc="-5" dirty="0"/>
              <a:t>R</a:t>
            </a:r>
            <a:r>
              <a:rPr sz="1800" dirty="0"/>
              <a:t>Y</a:t>
            </a:r>
            <a:r>
              <a:rPr sz="1800" spc="-55" dirty="0"/>
              <a:t> </a:t>
            </a:r>
            <a:r>
              <a:rPr sz="1800" dirty="0"/>
              <a:t>D</a:t>
            </a:r>
            <a:r>
              <a:rPr sz="1800" spc="-5" dirty="0"/>
              <a:t>A</a:t>
            </a:r>
            <a:r>
              <a:rPr sz="1800" spc="-10" dirty="0"/>
              <a:t>T</a:t>
            </a:r>
            <a:r>
              <a:rPr sz="1800" dirty="0"/>
              <a:t>A</a:t>
            </a:r>
            <a:r>
              <a:rPr sz="1800" spc="-25" dirty="0"/>
              <a:t> </a:t>
            </a:r>
            <a:r>
              <a:rPr sz="1800" spc="-5" dirty="0"/>
              <a:t>A</a:t>
            </a:r>
            <a:r>
              <a:rPr sz="1800" spc="-10" dirty="0"/>
              <a:t>N</a:t>
            </a:r>
            <a:r>
              <a:rPr sz="1800" spc="-5" dirty="0"/>
              <a:t>AL</a:t>
            </a:r>
            <a:r>
              <a:rPr sz="1800" dirty="0"/>
              <a:t>YS</a:t>
            </a:r>
            <a:r>
              <a:rPr sz="1800" spc="20" dirty="0"/>
              <a:t>I</a:t>
            </a:r>
            <a:r>
              <a:rPr sz="1800" spc="-10" dirty="0"/>
              <a:t>S</a:t>
            </a:r>
            <a:r>
              <a:rPr sz="1800" dirty="0"/>
              <a:t>:</a:t>
            </a:r>
            <a:r>
              <a:rPr sz="1800" spc="-275" dirty="0"/>
              <a:t> </a:t>
            </a:r>
            <a:r>
              <a:rPr sz="1200" b="0" spc="-5" dirty="0">
                <a:latin typeface="Verdana"/>
                <a:cs typeface="Verdana"/>
              </a:rPr>
              <a:t>(</a:t>
            </a:r>
            <a:r>
              <a:rPr sz="1200" b="0" spc="-20" dirty="0">
                <a:latin typeface="Verdana"/>
                <a:cs typeface="Verdana"/>
              </a:rPr>
              <a:t>R</a:t>
            </a:r>
            <a:r>
              <a:rPr sz="1200" b="0" dirty="0">
                <a:latin typeface="Verdana"/>
                <a:cs typeface="Verdana"/>
              </a:rPr>
              <a:t>e</a:t>
            </a:r>
            <a:r>
              <a:rPr sz="1200" b="0" spc="-5" dirty="0">
                <a:latin typeface="Verdana"/>
                <a:cs typeface="Verdana"/>
              </a:rPr>
              <a:t>leas</a:t>
            </a:r>
            <a:r>
              <a:rPr sz="1200" b="0" spc="-15" dirty="0">
                <a:latin typeface="Verdana"/>
                <a:cs typeface="Verdana"/>
              </a:rPr>
              <a:t>e</a:t>
            </a:r>
            <a:r>
              <a:rPr sz="1200" b="0" spc="-10" dirty="0">
                <a:latin typeface="Verdana"/>
                <a:cs typeface="Verdana"/>
              </a:rPr>
              <a:t>_</a:t>
            </a:r>
            <a:r>
              <a:rPr sz="1200" b="0" spc="-95" dirty="0">
                <a:latin typeface="Verdana"/>
                <a:cs typeface="Verdana"/>
              </a:rPr>
              <a:t>Y</a:t>
            </a:r>
            <a:r>
              <a:rPr sz="1200" b="0" spc="-10" dirty="0">
                <a:latin typeface="Verdana"/>
                <a:cs typeface="Verdana"/>
              </a:rPr>
              <a:t>e</a:t>
            </a:r>
            <a:r>
              <a:rPr sz="1200" b="0" dirty="0">
                <a:latin typeface="Verdana"/>
                <a:cs typeface="Verdana"/>
              </a:rPr>
              <a:t>ar</a:t>
            </a:r>
            <a:r>
              <a:rPr sz="1200" b="0" spc="-35" dirty="0">
                <a:latin typeface="Verdana"/>
                <a:cs typeface="Verdana"/>
              </a:rPr>
              <a:t> </a:t>
            </a:r>
            <a:r>
              <a:rPr sz="1200" b="0" dirty="0">
                <a:latin typeface="Verdana"/>
                <a:cs typeface="Verdana"/>
              </a:rPr>
              <a:t>col</a:t>
            </a:r>
            <a:r>
              <a:rPr sz="1200" b="0" spc="-5" dirty="0">
                <a:latin typeface="Verdana"/>
                <a:cs typeface="Verdana"/>
              </a:rPr>
              <a:t>um</a:t>
            </a:r>
            <a:r>
              <a:rPr sz="1200" b="0" spc="5" dirty="0">
                <a:latin typeface="Verdana"/>
                <a:cs typeface="Verdana"/>
              </a:rPr>
              <a:t>n</a:t>
            </a:r>
            <a:r>
              <a:rPr sz="1200" b="0" dirty="0"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576" y="3900627"/>
            <a:ext cx="7117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Netflix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has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greater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new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movies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/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TV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shows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than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old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ones.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 dirty="0">
              <a:latin typeface="Verdana"/>
              <a:cs typeface="Verdana"/>
            </a:endParaRPr>
          </a:p>
          <a:p>
            <a:pPr marL="184785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Highest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movie/shows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are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released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 Netflix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between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2015-2020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highest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count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belong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from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2018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year.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CC9AA-82D4-9EA0-2723-3992A356E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413"/>
            <a:ext cx="8763000" cy="30101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443" y="165353"/>
            <a:ext cx="544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E</a:t>
            </a:r>
            <a:r>
              <a:rPr sz="1800" dirty="0"/>
              <a:t>XP</a:t>
            </a:r>
            <a:r>
              <a:rPr sz="1800" spc="-5" dirty="0"/>
              <a:t>L</a:t>
            </a:r>
            <a:r>
              <a:rPr sz="1800" spc="5" dirty="0"/>
              <a:t>O</a:t>
            </a:r>
            <a:r>
              <a:rPr sz="1800" spc="-5" dirty="0"/>
              <a:t>R</a:t>
            </a:r>
            <a:r>
              <a:rPr sz="1800" spc="-10" dirty="0"/>
              <a:t>A</a:t>
            </a:r>
            <a:r>
              <a:rPr sz="1800" dirty="0"/>
              <a:t>T</a:t>
            </a:r>
            <a:r>
              <a:rPr sz="1800" spc="-10" dirty="0"/>
              <a:t>O</a:t>
            </a:r>
            <a:r>
              <a:rPr sz="1800" spc="-5" dirty="0"/>
              <a:t>R</a:t>
            </a:r>
            <a:r>
              <a:rPr sz="1800" dirty="0"/>
              <a:t>Y</a:t>
            </a:r>
            <a:r>
              <a:rPr sz="1800" spc="-55" dirty="0"/>
              <a:t> </a:t>
            </a:r>
            <a:r>
              <a:rPr sz="1800" dirty="0"/>
              <a:t>D</a:t>
            </a:r>
            <a:r>
              <a:rPr sz="1800" spc="-5" dirty="0"/>
              <a:t>A</a:t>
            </a:r>
            <a:r>
              <a:rPr sz="1800" spc="-10" dirty="0"/>
              <a:t>T</a:t>
            </a:r>
            <a:r>
              <a:rPr sz="1800" dirty="0"/>
              <a:t>A</a:t>
            </a:r>
            <a:r>
              <a:rPr sz="1800" spc="-25" dirty="0"/>
              <a:t> </a:t>
            </a:r>
            <a:r>
              <a:rPr sz="1800" spc="-5" dirty="0"/>
              <a:t>A</a:t>
            </a:r>
            <a:r>
              <a:rPr sz="1800" spc="-10" dirty="0"/>
              <a:t>N</a:t>
            </a:r>
            <a:r>
              <a:rPr sz="1800" spc="-5" dirty="0"/>
              <a:t>AL</a:t>
            </a:r>
            <a:r>
              <a:rPr sz="1800" dirty="0"/>
              <a:t>YS</a:t>
            </a:r>
            <a:r>
              <a:rPr sz="1800" spc="20" dirty="0"/>
              <a:t>I</a:t>
            </a:r>
            <a:r>
              <a:rPr sz="1800" spc="-10" dirty="0"/>
              <a:t>S</a:t>
            </a:r>
            <a:r>
              <a:rPr sz="1800" dirty="0"/>
              <a:t>:</a:t>
            </a:r>
            <a:r>
              <a:rPr sz="1800" spc="-275" dirty="0"/>
              <a:t> </a:t>
            </a:r>
            <a:r>
              <a:rPr sz="1200" b="0" spc="-5" dirty="0">
                <a:latin typeface="Verdana"/>
                <a:cs typeface="Verdana"/>
              </a:rPr>
              <a:t>(</a:t>
            </a:r>
            <a:r>
              <a:rPr sz="1200" b="0" spc="-20" dirty="0">
                <a:latin typeface="Verdana"/>
                <a:cs typeface="Verdana"/>
              </a:rPr>
              <a:t>R</a:t>
            </a:r>
            <a:r>
              <a:rPr sz="1200" b="0" dirty="0">
                <a:latin typeface="Verdana"/>
                <a:cs typeface="Verdana"/>
              </a:rPr>
              <a:t>a</a:t>
            </a:r>
            <a:r>
              <a:rPr sz="1200" b="0" spc="-10" dirty="0">
                <a:latin typeface="Verdana"/>
                <a:cs typeface="Verdana"/>
              </a:rPr>
              <a:t>t</a:t>
            </a:r>
            <a:r>
              <a:rPr sz="1200" b="0" spc="-5" dirty="0">
                <a:latin typeface="Verdana"/>
                <a:cs typeface="Verdana"/>
              </a:rPr>
              <a:t>i</a:t>
            </a:r>
            <a:r>
              <a:rPr sz="1200" b="0" spc="-10" dirty="0">
                <a:latin typeface="Verdana"/>
                <a:cs typeface="Verdana"/>
              </a:rPr>
              <a:t>n</a:t>
            </a:r>
            <a:r>
              <a:rPr sz="1200" b="0" dirty="0">
                <a:latin typeface="Verdana"/>
                <a:cs typeface="Verdana"/>
              </a:rPr>
              <a:t>g</a:t>
            </a:r>
            <a:r>
              <a:rPr sz="1200" b="0" spc="-5" dirty="0">
                <a:latin typeface="Verdana"/>
                <a:cs typeface="Verdana"/>
              </a:rPr>
              <a:t> c</a:t>
            </a:r>
            <a:r>
              <a:rPr sz="1200" b="0" dirty="0">
                <a:latin typeface="Verdana"/>
                <a:cs typeface="Verdana"/>
              </a:rPr>
              <a:t>o</a:t>
            </a:r>
            <a:r>
              <a:rPr sz="1200" b="0" spc="-5" dirty="0">
                <a:latin typeface="Verdana"/>
                <a:cs typeface="Verdana"/>
              </a:rPr>
              <a:t>l</a:t>
            </a:r>
            <a:r>
              <a:rPr sz="1200" b="0" spc="-10" dirty="0">
                <a:latin typeface="Verdana"/>
                <a:cs typeface="Verdana"/>
              </a:rPr>
              <a:t>u</a:t>
            </a:r>
            <a:r>
              <a:rPr sz="1200" b="0" spc="-5" dirty="0">
                <a:latin typeface="Verdana"/>
                <a:cs typeface="Verdana"/>
              </a:rPr>
              <a:t>m</a:t>
            </a:r>
            <a:r>
              <a:rPr sz="1200" b="0" dirty="0">
                <a:latin typeface="Verdana"/>
                <a:cs typeface="Verdana"/>
              </a:rPr>
              <a:t>n)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3237102"/>
            <a:ext cx="19259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TV-MA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Mature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Adults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R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Adults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PG-13</a:t>
            </a:r>
            <a:r>
              <a:rPr sz="1200" spc="-6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Teens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TV-14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Young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Adults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TV-PG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Older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Kids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NR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Adults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TV-G</a:t>
            </a:r>
            <a:r>
              <a:rPr sz="1200" spc="-6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Kids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TV-Y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Kids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TV-Y7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Older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Kids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PG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Older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Kids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89915"/>
            <a:ext cx="1905" cy="277495"/>
          </a:xfrm>
          <a:custGeom>
            <a:avLst/>
            <a:gdLst/>
            <a:ahLst/>
            <a:cxnLst/>
            <a:rect l="l" t="t" r="r" b="b"/>
            <a:pathLst>
              <a:path w="1905" h="277495">
                <a:moveTo>
                  <a:pt x="1524" y="0"/>
                </a:moveTo>
                <a:lnTo>
                  <a:pt x="0" y="0"/>
                </a:lnTo>
                <a:lnTo>
                  <a:pt x="0" y="277367"/>
                </a:lnTo>
                <a:lnTo>
                  <a:pt x="1524" y="277367"/>
                </a:lnTo>
                <a:lnTo>
                  <a:pt x="152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1195" y="3667759"/>
            <a:ext cx="500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Most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Movies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tv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shows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have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rating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TV-MA (Mature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Audience)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followed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by TV-14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(younger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audience).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1195" y="4216400"/>
            <a:ext cx="559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Highest number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rating given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for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movies it is obvious because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highest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category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belong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from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class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as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we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seen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type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column.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A18BE-8DD9-6E31-8345-2BEF0B6B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2554"/>
            <a:ext cx="8686800" cy="26145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543" y="477112"/>
            <a:ext cx="7380765" cy="37140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987" y="122046"/>
            <a:ext cx="6304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EXPLORATORY</a:t>
            </a:r>
            <a:r>
              <a:rPr sz="1800" spc="-35" dirty="0"/>
              <a:t> </a:t>
            </a:r>
            <a:r>
              <a:rPr sz="1800" spc="-5" dirty="0"/>
              <a:t>DATA</a:t>
            </a:r>
            <a:r>
              <a:rPr sz="1800" spc="-10" dirty="0"/>
              <a:t> ANALYSIS:</a:t>
            </a:r>
            <a:r>
              <a:rPr sz="1800" spc="-260" dirty="0"/>
              <a:t> </a:t>
            </a:r>
            <a:r>
              <a:rPr sz="1200" b="0" spc="-5" dirty="0">
                <a:latin typeface="Verdana"/>
                <a:cs typeface="Verdana"/>
              </a:rPr>
              <a:t>(Listed_IN</a:t>
            </a:r>
            <a:r>
              <a:rPr sz="1200" b="0" spc="-35" dirty="0">
                <a:latin typeface="Verdana"/>
                <a:cs typeface="Verdana"/>
              </a:rPr>
              <a:t> </a:t>
            </a:r>
            <a:r>
              <a:rPr sz="1200" b="0" spc="-5" dirty="0">
                <a:latin typeface="Verdana"/>
                <a:cs typeface="Verdana"/>
              </a:rPr>
              <a:t>[genre]</a:t>
            </a:r>
            <a:r>
              <a:rPr sz="1200" b="0" spc="-25" dirty="0">
                <a:latin typeface="Verdana"/>
                <a:cs typeface="Verdana"/>
              </a:rPr>
              <a:t> </a:t>
            </a:r>
            <a:r>
              <a:rPr sz="1200" b="0" spc="-5" dirty="0">
                <a:latin typeface="Verdana"/>
                <a:cs typeface="Verdana"/>
              </a:rPr>
              <a:t>column)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661" y="4246270"/>
            <a:ext cx="7289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Highest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genre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belong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from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International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movies,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Dramas,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Comedies,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respectively.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Least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genre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belong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from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Classic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&amp;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Cult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06FC0"/>
                </a:solidFill>
                <a:latin typeface="Verdana"/>
                <a:cs typeface="Verdana"/>
              </a:rPr>
              <a:t>TV,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TV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Thriller,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Stand-Up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comedy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Talk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63" y="320116"/>
            <a:ext cx="2571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Modeling</a:t>
            </a:r>
            <a:r>
              <a:rPr sz="1800" spc="-125" dirty="0"/>
              <a:t> </a:t>
            </a:r>
            <a:r>
              <a:rPr sz="1800" spc="-5" dirty="0"/>
              <a:t>Approach: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54863" y="869441"/>
            <a:ext cx="741743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Select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attributes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based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which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you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want to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shows</a:t>
            </a:r>
            <a:endParaRPr sz="1200">
              <a:latin typeface="Verdana"/>
              <a:cs typeface="Verdana"/>
            </a:endParaRPr>
          </a:p>
          <a:p>
            <a:pPr marL="241300" marR="889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Text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preprocessing: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Remove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all stop words and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punctuation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marks, convert all textual data to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lowercase.</a:t>
            </a:r>
            <a:endParaRPr sz="1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Stemming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generate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meaningful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word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out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corpus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words.</a:t>
            </a:r>
            <a:endParaRPr sz="1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Tokenization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corpus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Word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vectorization</a:t>
            </a:r>
            <a:endParaRPr sz="1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Dimensionality</a:t>
            </a:r>
            <a:r>
              <a:rPr sz="1200" spc="-8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reduction</a:t>
            </a:r>
            <a:endParaRPr sz="1200">
              <a:latin typeface="Verdana"/>
              <a:cs typeface="Verdana"/>
            </a:endParaRPr>
          </a:p>
          <a:p>
            <a:pPr marL="241300" marR="23876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different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algorithms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movies,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obtain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optimal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using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different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techniques</a:t>
            </a:r>
            <a:endParaRPr sz="12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Build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optimal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visualize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contents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each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using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word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clouds.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3007232"/>
            <a:ext cx="480250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0000"/>
                </a:solidFill>
                <a:latin typeface="Verdana"/>
                <a:cs typeface="Verdana"/>
              </a:rPr>
              <a:t>Cluster: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We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create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one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column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based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following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features: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Director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Cast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Country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Rating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Listed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(genres)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Description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629" y="31496"/>
            <a:ext cx="8176259" cy="498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Before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implementation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we need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pre-process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data.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So that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we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filtered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</a:t>
            </a:r>
            <a:r>
              <a:rPr sz="1200" spc="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with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following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steps: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Removing</a:t>
            </a:r>
            <a:r>
              <a:rPr sz="1200" b="1" spc="-6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Stop</a:t>
            </a:r>
            <a:r>
              <a:rPr sz="1200" b="1" spc="-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words</a:t>
            </a:r>
            <a:endParaRPr sz="12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Stop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words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are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common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words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like</a:t>
            </a:r>
            <a:r>
              <a:rPr sz="105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“the”,</a:t>
            </a:r>
            <a:r>
              <a:rPr sz="1050" spc="3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“and”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“but”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do</a:t>
            </a:r>
            <a:r>
              <a:rPr sz="105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not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carry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much</a:t>
            </a:r>
            <a:r>
              <a:rPr sz="105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meaning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sz="105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their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own</a:t>
            </a:r>
            <a:r>
              <a:rPr sz="105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are</a:t>
            </a:r>
            <a:endParaRPr sz="1050">
              <a:latin typeface="Verdana"/>
              <a:cs typeface="Verdana"/>
            </a:endParaRPr>
          </a:p>
          <a:p>
            <a:pPr marL="697865">
              <a:lnSpc>
                <a:spcPct val="100000"/>
              </a:lnSpc>
            </a:pP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often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seen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as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noise</a:t>
            </a:r>
            <a:r>
              <a:rPr sz="1050" spc="-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05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data.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Lowercasing</a:t>
            </a:r>
            <a:r>
              <a:rPr sz="1200" b="1" spc="-8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words</a:t>
            </a:r>
            <a:endParaRPr sz="1200">
              <a:latin typeface="Verdana"/>
              <a:cs typeface="Verdana"/>
            </a:endParaRPr>
          </a:p>
          <a:p>
            <a:pPr marL="697865" marR="36830" lvl="1" indent="-2286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Lowercasing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words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also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reduce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size</a:t>
            </a:r>
            <a:r>
              <a:rPr sz="105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vocabulary,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which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make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it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easier</a:t>
            </a:r>
            <a:r>
              <a:rPr sz="105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05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work</a:t>
            </a:r>
            <a:r>
              <a:rPr sz="105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with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larger </a:t>
            </a:r>
            <a:r>
              <a:rPr sz="1050" spc="-3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texts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or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texts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05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006FC0"/>
                </a:solidFill>
                <a:latin typeface="Verdana"/>
                <a:cs typeface="Verdana"/>
              </a:rPr>
              <a:t>languages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with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high</a:t>
            </a:r>
            <a:r>
              <a:rPr sz="1050" spc="-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inflected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forms.</a:t>
            </a:r>
            <a:endParaRPr sz="105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Removing</a:t>
            </a:r>
            <a:r>
              <a:rPr sz="1200" b="1" spc="-6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CC0000"/>
                </a:solidFill>
                <a:latin typeface="Verdana"/>
                <a:cs typeface="Verdana"/>
              </a:rPr>
              <a:t>Punctuation</a:t>
            </a:r>
            <a:endParaRPr sz="1200">
              <a:latin typeface="Verdana"/>
              <a:cs typeface="Verdana"/>
            </a:endParaRPr>
          </a:p>
          <a:p>
            <a:pPr marL="697865" marR="50165" lvl="1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Punctuation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marks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like</a:t>
            </a:r>
            <a:r>
              <a:rPr sz="105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periods,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commas,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exclamation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points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add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noise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05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data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sometimes </a:t>
            </a:r>
            <a:r>
              <a:rPr sz="1050" spc="-3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be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treated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as</a:t>
            </a:r>
            <a:r>
              <a:rPr sz="105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separate</a:t>
            </a:r>
            <a:r>
              <a:rPr sz="105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tokens,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which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affect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performance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05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NLP</a:t>
            </a:r>
            <a:r>
              <a:rPr sz="105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models.</a:t>
            </a:r>
            <a:endParaRPr sz="105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Stemming</a:t>
            </a:r>
            <a:endParaRPr sz="12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used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Snowball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Stemmer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generate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 meaningful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word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out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05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corpus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words.</a:t>
            </a:r>
            <a:endParaRPr sz="1050">
              <a:latin typeface="Verdana"/>
              <a:cs typeface="Verdana"/>
            </a:endParaRPr>
          </a:p>
          <a:p>
            <a:pPr marL="697865" marR="2159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For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example,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words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"run,"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"runs,"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"ran,"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"running"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are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all</a:t>
            </a:r>
            <a:r>
              <a:rPr sz="105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different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inflected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forms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 the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same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word </a:t>
            </a:r>
            <a:r>
              <a:rPr sz="1050" spc="-3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"run,"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05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stemmer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reduce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them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all</a:t>
            </a:r>
            <a:r>
              <a:rPr sz="105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base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form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"run."</a:t>
            </a:r>
            <a:endParaRPr sz="105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Tokenization</a:t>
            </a:r>
            <a:r>
              <a:rPr sz="1200" b="1" spc="-5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CC0000"/>
                </a:solidFill>
                <a:latin typeface="Verdana"/>
                <a:cs typeface="Verdana"/>
              </a:rPr>
              <a:t>of</a:t>
            </a:r>
            <a:r>
              <a:rPr sz="1200" b="1" spc="-1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corpus</a:t>
            </a:r>
            <a:r>
              <a:rPr sz="1200" b="1" spc="-4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CC0000"/>
                </a:solidFill>
                <a:latin typeface="Verdana"/>
                <a:cs typeface="Verdana"/>
              </a:rPr>
              <a:t>and</a:t>
            </a:r>
            <a:r>
              <a:rPr sz="1200" b="1" spc="-3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Word</a:t>
            </a:r>
            <a:r>
              <a:rPr sz="1200" b="1" spc="-4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vectorization</a:t>
            </a:r>
            <a:r>
              <a:rPr sz="1200" b="1" spc="-5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–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TFIDF</a:t>
            </a:r>
            <a:endParaRPr sz="1200">
              <a:latin typeface="Verdana"/>
              <a:cs typeface="Verdana"/>
            </a:endParaRPr>
          </a:p>
          <a:p>
            <a:pPr marL="697865" marR="5080" indent="-228600">
              <a:lnSpc>
                <a:spcPct val="100000"/>
              </a:lnSpc>
              <a:spcBef>
                <a:spcPts val="10"/>
              </a:spcBef>
            </a:pP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1.</a:t>
            </a:r>
            <a:r>
              <a:rPr sz="105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This is important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in NLP tasks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because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most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machine learning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models expect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numerical input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and cannot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work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 with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raw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text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data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directly.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Word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006FC0"/>
                </a:solidFill>
                <a:latin typeface="Verdana"/>
                <a:cs typeface="Verdana"/>
              </a:rPr>
              <a:t>vectorization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allows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you</a:t>
            </a:r>
            <a:r>
              <a:rPr sz="105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05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input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words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into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machine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learning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model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 </a:t>
            </a:r>
            <a:r>
              <a:rPr sz="1050" spc="-3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way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that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preserves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meaning</a:t>
            </a:r>
            <a:r>
              <a:rPr sz="1050" spc="-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context</a:t>
            </a:r>
            <a:r>
              <a:rPr sz="1050" spc="-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05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words.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AutoNum type="arabicPeriod" startAt="6"/>
              <a:tabLst>
                <a:tab pos="241300" algn="l"/>
              </a:tabLst>
            </a:pP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Dimensionality</a:t>
            </a:r>
            <a:r>
              <a:rPr sz="1200" b="1" spc="-7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reduction</a:t>
            </a:r>
            <a:r>
              <a:rPr sz="1200" b="1" spc="-7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–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PCA</a:t>
            </a:r>
            <a:endParaRPr sz="1200">
              <a:latin typeface="Verdana"/>
              <a:cs typeface="Verdana"/>
            </a:endParaRPr>
          </a:p>
          <a:p>
            <a:pPr marL="697865" marR="57150" lvl="1" indent="-2286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Dimensionality reduction is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process of reducing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number of features or dimensions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in a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dataset while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preserving</a:t>
            </a:r>
            <a:r>
              <a:rPr sz="1050" spc="-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as</a:t>
            </a:r>
            <a:r>
              <a:rPr sz="105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much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information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as</a:t>
            </a:r>
            <a:r>
              <a:rPr sz="105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possible.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As</a:t>
            </a:r>
            <a:r>
              <a:rPr sz="105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high-dimensional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datasets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be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 difficult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05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work</a:t>
            </a:r>
            <a:r>
              <a:rPr sz="105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with</a:t>
            </a:r>
            <a:r>
              <a:rPr sz="105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05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can </a:t>
            </a:r>
            <a:r>
              <a:rPr sz="1050" spc="-3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sometimes</a:t>
            </a:r>
            <a:r>
              <a:rPr sz="105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suffer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from</a:t>
            </a:r>
            <a:r>
              <a:rPr sz="105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curse</a:t>
            </a:r>
            <a:r>
              <a:rPr sz="105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05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C0"/>
                </a:solidFill>
                <a:latin typeface="Verdana"/>
                <a:cs typeface="Verdana"/>
              </a:rPr>
              <a:t>dimensionality.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376" y="233553"/>
            <a:ext cx="3922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Principle</a:t>
            </a:r>
            <a:r>
              <a:rPr sz="1800" spc="-45" dirty="0"/>
              <a:t> </a:t>
            </a:r>
            <a:r>
              <a:rPr sz="1800" spc="-5" dirty="0"/>
              <a:t>Component</a:t>
            </a:r>
            <a:r>
              <a:rPr sz="1800" spc="-45" dirty="0"/>
              <a:t> </a:t>
            </a:r>
            <a:r>
              <a:rPr sz="1800" spc="-5" dirty="0"/>
              <a:t>Analysis: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061719" y="3569589"/>
            <a:ext cx="6895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As you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see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that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100%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variance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is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explained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by about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~7500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components.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Also,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more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than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80%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variance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is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explained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just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by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3000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components.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Hence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simplify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model,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reduce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dimensionality,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take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top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3000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components,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which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will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still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able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capture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more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than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80%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variance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7490" y="714604"/>
            <a:ext cx="4934128" cy="2632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551" y="129032"/>
            <a:ext cx="2608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K-Means</a:t>
            </a:r>
            <a:r>
              <a:rPr sz="1800" spc="-114" dirty="0"/>
              <a:t> </a:t>
            </a:r>
            <a:r>
              <a:rPr sz="1800" spc="-5" dirty="0"/>
              <a:t>Clustering: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25551" y="612140"/>
            <a:ext cx="7746365" cy="47370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82880" marR="5080" indent="-170815">
              <a:lnSpc>
                <a:spcPct val="96600"/>
              </a:lnSpc>
              <a:spcBef>
                <a:spcPts val="145"/>
              </a:spcBef>
              <a:buSzPct val="133333"/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Visualizing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elbow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curve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Silhouette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score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decide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optimal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for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K-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means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clustering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algorithm</a:t>
            </a:r>
            <a:r>
              <a:rPr sz="1800" spc="-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671" y="4012793"/>
            <a:ext cx="3594100" cy="570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4785" marR="5080" indent="-172720">
              <a:lnSpc>
                <a:spcPct val="98800"/>
              </a:lnSpc>
              <a:spcBef>
                <a:spcPts val="114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sum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squared errors between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each 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point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centroid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cluster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decreases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with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increase</a:t>
            </a:r>
            <a:r>
              <a:rPr sz="1200" spc="-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0178" y="4005173"/>
            <a:ext cx="3512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highest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Silhouette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score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is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obtained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for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5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0178" y="4554118"/>
            <a:ext cx="3065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Building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5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using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k-means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clustering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algorithm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9650" y="1398670"/>
            <a:ext cx="3743325" cy="25057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899" y="1398670"/>
            <a:ext cx="3657970" cy="25057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91" y="266191"/>
            <a:ext cx="2315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K-Means</a:t>
            </a:r>
            <a:r>
              <a:rPr sz="1800" spc="-110" dirty="0"/>
              <a:t> </a:t>
            </a:r>
            <a:r>
              <a:rPr sz="1800" spc="-5" dirty="0"/>
              <a:t>clusters: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9948" y="694547"/>
            <a:ext cx="4705721" cy="30567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82597" y="3912209"/>
            <a:ext cx="54514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Successfully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built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5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using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k-means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clustering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algorithm.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0,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1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&amp;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4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highest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count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belong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from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Movie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class.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3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build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TV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7407" y="121996"/>
            <a:ext cx="17697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CC0000"/>
                </a:solidFill>
                <a:latin typeface="Verdana"/>
                <a:cs typeface="Verdana"/>
              </a:rPr>
              <a:t>Word</a:t>
            </a:r>
            <a:r>
              <a:rPr sz="1200" spc="-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CC0000"/>
                </a:solidFill>
                <a:latin typeface="Verdana"/>
                <a:cs typeface="Verdana"/>
              </a:rPr>
              <a:t>cloud</a:t>
            </a:r>
            <a:r>
              <a:rPr sz="1200" spc="-4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CC0000"/>
                </a:solidFill>
                <a:latin typeface="Verdana"/>
                <a:cs typeface="Verdana"/>
              </a:rPr>
              <a:t>country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5621" y="147320"/>
            <a:ext cx="149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CC0000"/>
                </a:solidFill>
                <a:latin typeface="Verdana"/>
                <a:cs typeface="Verdana"/>
              </a:rPr>
              <a:t>Word</a:t>
            </a:r>
            <a:r>
              <a:rPr sz="1200" spc="-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CC0000"/>
                </a:solidFill>
                <a:latin typeface="Verdana"/>
                <a:cs typeface="Verdana"/>
              </a:rPr>
              <a:t>cloud</a:t>
            </a:r>
            <a:r>
              <a:rPr sz="1200" spc="-4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for</a:t>
            </a:r>
            <a:r>
              <a:rPr sz="1200" spc="-4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CC0000"/>
                </a:solidFill>
                <a:latin typeface="Verdana"/>
                <a:cs typeface="Verdana"/>
              </a:rPr>
              <a:t>cast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9473" y="121996"/>
            <a:ext cx="1628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CC0000"/>
                </a:solidFill>
                <a:latin typeface="Verdana"/>
                <a:cs typeface="Verdana"/>
              </a:rPr>
              <a:t>Word</a:t>
            </a:r>
            <a:r>
              <a:rPr sz="1200" spc="-6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CC0000"/>
                </a:solidFill>
                <a:latin typeface="Verdana"/>
                <a:cs typeface="Verdana"/>
              </a:rPr>
              <a:t>cloud</a:t>
            </a:r>
            <a:r>
              <a:rPr sz="1200" spc="-4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for</a:t>
            </a:r>
            <a:r>
              <a:rPr sz="1200" spc="-5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CC0000"/>
                </a:solidFill>
                <a:latin typeface="Verdana"/>
                <a:cs typeface="Verdana"/>
              </a:rPr>
              <a:t>genre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144" y="393191"/>
            <a:ext cx="1650492" cy="4608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1947" y="367282"/>
            <a:ext cx="1650492" cy="46603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560" y="353566"/>
            <a:ext cx="1650491" cy="4687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08" y="284479"/>
            <a:ext cx="23787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Verdana"/>
                <a:cs typeface="Verdana"/>
              </a:rPr>
              <a:t>Contents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508" y="1041908"/>
            <a:ext cx="3673475" cy="3403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Verdana"/>
              <a:cs typeface="Verdana"/>
            </a:endParaRPr>
          </a:p>
          <a:p>
            <a:pPr marL="544195" indent="-364490">
              <a:lnSpc>
                <a:spcPct val="100000"/>
              </a:lnSpc>
              <a:buAutoNum type="arabicPeriod"/>
              <a:tabLst>
                <a:tab pos="544195" algn="l"/>
                <a:tab pos="544830" algn="l"/>
              </a:tabLst>
            </a:pPr>
            <a:r>
              <a:rPr lang="en-IN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Problem</a:t>
            </a:r>
            <a:r>
              <a:rPr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statement</a:t>
            </a:r>
            <a:endParaRPr dirty="0">
              <a:latin typeface="Verdana"/>
              <a:cs typeface="Verdana"/>
            </a:endParaRPr>
          </a:p>
          <a:p>
            <a:pPr marL="544195" indent="-3644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Understanding</a:t>
            </a:r>
            <a:r>
              <a:rPr spc="-6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data</a:t>
            </a:r>
            <a:endParaRPr dirty="0">
              <a:latin typeface="Verdana"/>
              <a:cs typeface="Verdana"/>
            </a:endParaRPr>
          </a:p>
          <a:p>
            <a:pPr marL="544195" indent="-3644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Exploratory</a:t>
            </a:r>
            <a:r>
              <a:rPr spc="-6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data</a:t>
            </a:r>
            <a:r>
              <a:rPr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analysis</a:t>
            </a:r>
            <a:endParaRPr dirty="0">
              <a:latin typeface="Verdana"/>
              <a:cs typeface="Verdana"/>
            </a:endParaRPr>
          </a:p>
          <a:p>
            <a:pPr marL="544195" indent="-36449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Data</a:t>
            </a:r>
            <a:r>
              <a:rPr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Cleaning</a:t>
            </a:r>
            <a:endParaRPr dirty="0">
              <a:latin typeface="Verdana"/>
              <a:cs typeface="Verdana"/>
            </a:endParaRPr>
          </a:p>
          <a:p>
            <a:pPr marL="544195" indent="-3644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pc="-25" dirty="0">
                <a:solidFill>
                  <a:srgbClr val="006FC0"/>
                </a:solidFill>
                <a:latin typeface="Verdana"/>
                <a:cs typeface="Verdana"/>
              </a:rPr>
              <a:t>Textual</a:t>
            </a:r>
            <a:r>
              <a:rPr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Data</a:t>
            </a:r>
            <a:r>
              <a:rPr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preprocessing</a:t>
            </a:r>
            <a:endParaRPr dirty="0">
              <a:latin typeface="Verdana"/>
              <a:cs typeface="Verdana"/>
            </a:endParaRPr>
          </a:p>
          <a:p>
            <a:pPr marL="544195" indent="-3644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pc="-6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06FC0"/>
                </a:solidFill>
                <a:latin typeface="Verdana"/>
                <a:cs typeface="Verdana"/>
              </a:rPr>
              <a:t>implementation</a:t>
            </a:r>
            <a:endParaRPr dirty="0">
              <a:latin typeface="Verdana"/>
              <a:cs typeface="Verdana"/>
            </a:endParaRPr>
          </a:p>
          <a:p>
            <a:pPr marL="544195" indent="-3644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Build</a:t>
            </a:r>
            <a:r>
              <a:rPr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006FC0"/>
                </a:solidFill>
                <a:latin typeface="Verdana"/>
                <a:cs typeface="Verdana"/>
              </a:rPr>
              <a:t>Recommendation</a:t>
            </a:r>
            <a:r>
              <a:rPr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System</a:t>
            </a:r>
            <a:endParaRPr dirty="0">
              <a:latin typeface="Verdana"/>
              <a:cs typeface="Verdana"/>
            </a:endParaRPr>
          </a:p>
          <a:p>
            <a:pPr marL="544195" indent="-36449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pc="-5" dirty="0">
                <a:solidFill>
                  <a:srgbClr val="006FC0"/>
                </a:solidFill>
                <a:latin typeface="Verdana"/>
                <a:cs typeface="Verdana"/>
              </a:rPr>
              <a:t>Conclusions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63" y="341503"/>
            <a:ext cx="4994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Agglomerative</a:t>
            </a:r>
            <a:r>
              <a:rPr sz="1800" spc="-50" dirty="0"/>
              <a:t> </a:t>
            </a:r>
            <a:r>
              <a:rPr sz="1800" spc="-5" dirty="0"/>
              <a:t>Hierarchical</a:t>
            </a:r>
            <a:r>
              <a:rPr sz="1800" spc="-65" dirty="0"/>
              <a:t> </a:t>
            </a:r>
            <a:r>
              <a:rPr sz="1800" dirty="0"/>
              <a:t>Clustering: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564" y="961359"/>
            <a:ext cx="4704760" cy="34383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9892" y="1121790"/>
            <a:ext cx="3361690" cy="151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102235" indent="-170815">
              <a:lnSpc>
                <a:spcPct val="100000"/>
              </a:lnSpc>
              <a:spcBef>
                <a:spcPts val="100"/>
              </a:spcBef>
              <a:buSzPct val="133333"/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Visualizing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dendrogram</a:t>
            </a:r>
            <a:r>
              <a:rPr sz="1200" spc="-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decide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optimal number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for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agglomerative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(hierarchical) clustering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algorithm.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 MT"/>
              <a:buChar char="•"/>
            </a:pPr>
            <a:endParaRPr sz="1350">
              <a:latin typeface="Verdana"/>
              <a:cs typeface="Verdana"/>
            </a:endParaRPr>
          </a:p>
          <a:p>
            <a:pPr marL="182880" marR="5080" indent="-170815">
              <a:lnSpc>
                <a:spcPct val="100000"/>
              </a:lnSpc>
              <a:buSzPct val="133333"/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At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distance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4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units,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7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built using the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agglomerative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clustering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algorithm.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076" y="698028"/>
            <a:ext cx="6061759" cy="32164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9540" y="188721"/>
            <a:ext cx="469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Agglomerative</a:t>
            </a:r>
            <a:r>
              <a:rPr sz="1800" spc="-55" dirty="0"/>
              <a:t> </a:t>
            </a:r>
            <a:r>
              <a:rPr sz="1800" spc="-5" dirty="0"/>
              <a:t>Hierarchical</a:t>
            </a:r>
            <a:r>
              <a:rPr sz="1800" spc="-95" dirty="0"/>
              <a:t> </a:t>
            </a:r>
            <a:r>
              <a:rPr sz="1800" spc="-5" dirty="0"/>
              <a:t>clusters: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1482597" y="4108196"/>
            <a:ext cx="6068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marR="5080" indent="-1854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Successfully built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7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 using the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Agglomerative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(hierarchical) clustering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algorithm.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Highest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datapoint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build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0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&amp; 1.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669036"/>
            <a:ext cx="1876043" cy="42565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4659" y="697991"/>
            <a:ext cx="1876044" cy="32226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6111" y="293370"/>
            <a:ext cx="18967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CC0000"/>
                </a:solidFill>
                <a:latin typeface="Verdana"/>
                <a:cs typeface="Verdana"/>
              </a:rPr>
              <a:t>Word</a:t>
            </a:r>
            <a:r>
              <a:rPr sz="1400" spc="-6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cloud</a:t>
            </a:r>
            <a:r>
              <a:rPr sz="1400" spc="-7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for</a:t>
            </a:r>
            <a:r>
              <a:rPr sz="1400" spc="-6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genre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0913" y="293370"/>
            <a:ext cx="2062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CC0000"/>
                </a:solidFill>
                <a:latin typeface="Verdana"/>
                <a:cs typeface="Verdana"/>
              </a:rPr>
              <a:t>Word</a:t>
            </a:r>
            <a:r>
              <a:rPr sz="1400" spc="-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cloud</a:t>
            </a:r>
            <a:r>
              <a:rPr sz="1400" spc="-7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for</a:t>
            </a:r>
            <a:r>
              <a:rPr sz="1400" spc="-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CC0000"/>
                </a:solidFill>
                <a:latin typeface="Verdana"/>
                <a:cs typeface="Verdana"/>
              </a:rPr>
              <a:t>country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295" y="697991"/>
            <a:ext cx="1876044" cy="42957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2492" y="669036"/>
            <a:ext cx="1871472" cy="31897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495" y="443229"/>
            <a:ext cx="3369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Recommendation</a:t>
            </a:r>
            <a:r>
              <a:rPr sz="1800" spc="-125" dirty="0"/>
              <a:t> </a:t>
            </a:r>
            <a:r>
              <a:rPr sz="1800" dirty="0"/>
              <a:t>System: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46303" y="1005585"/>
            <a:ext cx="78060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We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build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simple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content-based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recommender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based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similarity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</a:pP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movie/shows.</a:t>
            </a:r>
            <a:endParaRPr sz="1200">
              <a:latin typeface="Verdana"/>
              <a:cs typeface="Verdana"/>
            </a:endParaRPr>
          </a:p>
          <a:p>
            <a:pPr marL="184785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If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person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has watched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Netflix,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recommender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must be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able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recommend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list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similar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shows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that s/he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likes.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6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get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similarity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score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shows,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cosine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similarity.</a:t>
            </a:r>
            <a:endParaRPr sz="1200">
              <a:latin typeface="Verdana"/>
              <a:cs typeface="Verdana"/>
            </a:endParaRPr>
          </a:p>
          <a:p>
            <a:pPr marL="184785" marR="3873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similarity between two vectors (A and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B)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is calculated by taking the dot product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two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vectors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dividing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it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by 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magnitude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value.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We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simply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say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that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CS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score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two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vectors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increases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as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angle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between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them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decreases.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8" y="3003804"/>
            <a:ext cx="2903220" cy="15925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7579" y="3011423"/>
            <a:ext cx="2278379" cy="15925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3808" y="3022092"/>
            <a:ext cx="254508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59" y="0"/>
            <a:ext cx="830325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CONCLUSION:</a:t>
            </a:r>
            <a:endParaRPr sz="1800"/>
          </a:p>
          <a:p>
            <a:pPr marL="12700" marR="5080">
              <a:lnSpc>
                <a:spcPct val="100000"/>
              </a:lnSpc>
            </a:pPr>
            <a:r>
              <a:rPr sz="1200" b="0" dirty="0">
                <a:solidFill>
                  <a:srgbClr val="006FC0"/>
                </a:solidFill>
                <a:latin typeface="Verdana"/>
                <a:cs typeface="Verdana"/>
              </a:rPr>
              <a:t>In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this project, we worked </a:t>
            </a:r>
            <a:r>
              <a:rPr sz="1200" b="0" dirty="0">
                <a:solidFill>
                  <a:srgbClr val="006FC0"/>
                </a:solidFill>
                <a:latin typeface="Verdana"/>
                <a:cs typeface="Verdana"/>
              </a:rPr>
              <a:t>on a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text clustering problem wherein we had to classify/group the Netflix shows </a:t>
            </a:r>
            <a:r>
              <a:rPr sz="1200" b="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into</a:t>
            </a:r>
            <a:r>
              <a:rPr sz="1200" b="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certain</a:t>
            </a:r>
            <a:r>
              <a:rPr sz="1200" b="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z="1200" b="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such that</a:t>
            </a:r>
            <a:r>
              <a:rPr sz="1200" b="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the shows</a:t>
            </a:r>
            <a:r>
              <a:rPr sz="1200" b="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within</a:t>
            </a:r>
            <a:r>
              <a:rPr sz="1200" b="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200" b="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cluster</a:t>
            </a:r>
            <a:r>
              <a:rPr sz="1200" b="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dirty="0">
                <a:solidFill>
                  <a:srgbClr val="006FC0"/>
                </a:solidFill>
                <a:latin typeface="Verdana"/>
                <a:cs typeface="Verdana"/>
              </a:rPr>
              <a:t>are</a:t>
            </a:r>
            <a:r>
              <a:rPr sz="1200" b="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similar</a:t>
            </a:r>
            <a:r>
              <a:rPr sz="1200" b="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b="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dirty="0">
                <a:solidFill>
                  <a:srgbClr val="006FC0"/>
                </a:solidFill>
                <a:latin typeface="Verdana"/>
                <a:cs typeface="Verdana"/>
              </a:rPr>
              <a:t>each</a:t>
            </a:r>
            <a:r>
              <a:rPr sz="1200" b="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other</a:t>
            </a:r>
            <a:r>
              <a:rPr sz="1200" b="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b="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the shows</a:t>
            </a:r>
            <a:r>
              <a:rPr sz="1200" b="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in different </a:t>
            </a:r>
            <a:r>
              <a:rPr sz="1200" b="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z="1200" b="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dirty="0">
                <a:solidFill>
                  <a:srgbClr val="006FC0"/>
                </a:solidFill>
                <a:latin typeface="Verdana"/>
                <a:cs typeface="Verdana"/>
              </a:rPr>
              <a:t>are</a:t>
            </a:r>
            <a:r>
              <a:rPr sz="1200" b="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dissimilar</a:t>
            </a:r>
            <a:r>
              <a:rPr sz="1200" b="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b="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dirty="0">
                <a:solidFill>
                  <a:srgbClr val="006FC0"/>
                </a:solidFill>
                <a:latin typeface="Verdana"/>
                <a:cs typeface="Verdana"/>
              </a:rPr>
              <a:t>each</a:t>
            </a:r>
            <a:r>
              <a:rPr sz="1200" b="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0" spc="-30" dirty="0">
                <a:solidFill>
                  <a:srgbClr val="006FC0"/>
                </a:solidFill>
                <a:latin typeface="Verdana"/>
                <a:cs typeface="Verdana"/>
              </a:rPr>
              <a:t>other.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759" y="1004696"/>
            <a:ext cx="845248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489584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dataset contained about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7787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records, and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11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attributes. 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We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began by dealing with the dataset's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missing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values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doing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exploratory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analysis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(EDA).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marR="15811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It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was decided to cluster the data based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attributes: 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director,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cast,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country,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genre,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rating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description.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values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these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attributes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were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tokenized,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preprocessed,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then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vectorized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using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TFIDF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vectorizer.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Through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TFIDF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Vectorization,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created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total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10000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attributes.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We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used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Principal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Component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Analysis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(PCA)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handle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curse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dimensionality.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3000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components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were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able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capture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more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than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80%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variance,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hence,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components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were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restricted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3000.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Verdana"/>
              <a:cs typeface="Verdana"/>
            </a:endParaRPr>
          </a:p>
          <a:p>
            <a:pPr marL="184785" marR="3619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We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first built clusters using the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K-Means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Clustering algorithm, and the optimal number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 came out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5.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This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was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obtained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through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elbow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method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Silhouette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score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analysis.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marR="16319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Then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were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built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using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Agglomerative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clustering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algorithm,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optimal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came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out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7.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This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was obtained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after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visualizing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dendrogram.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marR="7366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content-based recommender system was built using the similarity matrix obtained after using cosine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similarity.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This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recommender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system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will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make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10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recommendations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user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based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type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they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watched.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00" y="2017902"/>
            <a:ext cx="4216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heavy" spc="-370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6000" u="heavy" spc="-15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Thank</a:t>
            </a:r>
            <a:r>
              <a:rPr sz="6000" u="heavy" spc="-135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6000" u="heavy" spc="-135" dirty="0">
                <a:solidFill>
                  <a:srgbClr val="C0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You</a:t>
            </a:r>
            <a:r>
              <a:rPr sz="6000" u="heavy" spc="-135" dirty="0">
                <a:solidFill>
                  <a:schemeClr val="accent2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endParaRPr sz="60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07872"/>
            <a:ext cx="697230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dirty="0">
                <a:solidFill>
                  <a:srgbClr val="CC0000"/>
                </a:solidFill>
                <a:latin typeface="Verdana"/>
                <a:cs typeface="Verdana"/>
              </a:rPr>
              <a:t>Problem</a:t>
            </a:r>
            <a:r>
              <a:rPr lang="en-IN" sz="1800" b="1" spc="-11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lang="en-IN" sz="1800" b="1" spc="-5" dirty="0">
                <a:solidFill>
                  <a:srgbClr val="CC0000"/>
                </a:solidFill>
                <a:latin typeface="Verdana"/>
                <a:cs typeface="Verdana"/>
              </a:rPr>
              <a:t>Statement:</a:t>
            </a:r>
            <a:endParaRPr lang="en-IN" sz="1800" dirty="0">
              <a:latin typeface="Verdana"/>
              <a:cs typeface="Verdana"/>
            </a:endParaRPr>
          </a:p>
          <a:p>
            <a:pPr marL="556260" marR="5715" indent="-36449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556260" algn="l"/>
                <a:tab pos="556895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Netflix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world's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largest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online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streaming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service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provider,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with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over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220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million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subscribers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as of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2022-Q2.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It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is crucial that they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effectively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 the shows that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are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hosted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their platform in order to enhance the user experience, thereby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preventing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subscriber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churn.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 dirty="0">
              <a:latin typeface="Verdana"/>
              <a:cs typeface="Verdana"/>
            </a:endParaRPr>
          </a:p>
          <a:p>
            <a:pPr marL="556260" marR="5080" indent="-364490">
              <a:lnSpc>
                <a:spcPct val="100000"/>
              </a:lnSpc>
              <a:buFont typeface="Arial MT"/>
              <a:buChar char="•"/>
              <a:tabLst>
                <a:tab pos="556260" algn="l"/>
                <a:tab pos="556895" algn="l"/>
              </a:tabLst>
            </a:pP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We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will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able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understand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shows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that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are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similar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each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other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different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from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one another by creating clusters, which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may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leveraged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 offer the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consumers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personalized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suggestions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depending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their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preferences.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782" y="3571484"/>
            <a:ext cx="6960234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Verdana"/>
                <a:cs typeface="Verdana"/>
              </a:rPr>
              <a:t>Project</a:t>
            </a:r>
            <a:r>
              <a:rPr sz="1800" b="1" spc="-6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Verdana"/>
                <a:cs typeface="Verdana"/>
              </a:rPr>
              <a:t>Goal:</a:t>
            </a:r>
            <a:endParaRPr sz="18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goal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this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project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is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 classify/group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Netflix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shows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into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certain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such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that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movie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TV shows that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are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 the same cluster/group should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have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similar properties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and/or features, while data points in different groups should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have highly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dissimilar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properties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and/or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features.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599" y="2509257"/>
            <a:ext cx="1912619" cy="10622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94" y="206451"/>
            <a:ext cx="2129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DATA</a:t>
            </a:r>
            <a:r>
              <a:rPr sz="1800" spc="-95" dirty="0"/>
              <a:t> </a:t>
            </a:r>
            <a:r>
              <a:rPr sz="1800" spc="-5" dirty="0"/>
              <a:t>PIPELINE: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74726" y="571246"/>
            <a:ext cx="8722360" cy="441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5080" indent="-364490">
              <a:lnSpc>
                <a:spcPct val="100000"/>
              </a:lnSpc>
              <a:spcBef>
                <a:spcPts val="100"/>
              </a:spcBef>
              <a:buSzPct val="83333"/>
              <a:buAutoNum type="arabicPeriod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Analyze </a:t>
            </a:r>
            <a:r>
              <a:rPr sz="1200" b="1" dirty="0">
                <a:solidFill>
                  <a:srgbClr val="CC0000"/>
                </a:solidFill>
                <a:latin typeface="Verdana"/>
                <a:cs typeface="Verdana"/>
              </a:rPr>
              <a:t>Data: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In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this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initial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step we went to look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for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different features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available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tried to understand the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data.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During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this stage,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looked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for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the shape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data,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types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each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feature,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statistical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summary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etc.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Verdana"/>
              <a:buAutoNum type="arabicPeriod"/>
            </a:pPr>
            <a:endParaRPr sz="1400">
              <a:latin typeface="Verdana"/>
              <a:cs typeface="Verdana"/>
            </a:endParaRPr>
          </a:p>
          <a:p>
            <a:pPr marL="376555" marR="226060" indent="-364490">
              <a:lnSpc>
                <a:spcPct val="100000"/>
              </a:lnSpc>
              <a:spcBef>
                <a:spcPts val="1130"/>
              </a:spcBef>
              <a:buSzPct val="83333"/>
              <a:buAutoNum type="arabicPeriod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EDA: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EDA or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Exploratory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 Analysis is the critical process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performing the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initial investigation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data.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So,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through this we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have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observed certain trends and dependencies and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drawn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certain conclusions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from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dataset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that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will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useful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for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further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processing.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0000"/>
              </a:buClr>
              <a:buFont typeface="Verdana"/>
              <a:buAutoNum type="arabicPeriod"/>
            </a:pPr>
            <a:endParaRPr sz="1150">
              <a:latin typeface="Verdana"/>
              <a:cs typeface="Verdana"/>
            </a:endParaRPr>
          </a:p>
          <a:p>
            <a:pPr marL="376555" marR="429259" indent="-364490">
              <a:lnSpc>
                <a:spcPct val="100000"/>
              </a:lnSpc>
              <a:buSzPct val="83333"/>
              <a:buAutoNum type="arabicPeriod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Data Cleaning: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Checked duplicated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values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present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 the dataset. After that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comes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null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value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outlier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detection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treatment.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For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null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values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imputation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simply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replace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with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empty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string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</a:t>
            </a:r>
            <a:r>
              <a:rPr sz="1200" spc="-40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drop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some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null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rows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then analyze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outlier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handling.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0000"/>
              </a:buClr>
              <a:buFont typeface="Verdana"/>
              <a:buAutoNum type="arabicPeriod"/>
            </a:pPr>
            <a:endParaRPr sz="1150">
              <a:latin typeface="Verdana"/>
              <a:cs typeface="Verdana"/>
            </a:endParaRPr>
          </a:p>
          <a:p>
            <a:pPr marL="376555" marR="233045" indent="-364490">
              <a:lnSpc>
                <a:spcPct val="100000"/>
              </a:lnSpc>
              <a:buSzPct val="83333"/>
              <a:buAutoNum type="arabicPeriod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Textual Data Preprocessing: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During this stage, cluster the data based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attributes: 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director,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cast,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country,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genre,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rating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description. Data preprocessing include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Remove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all stop words and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punctuation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marks, convert all textual data to lowercase. Stemming to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generate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meaningful word out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corpus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words. 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Tokenization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corpus and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Word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vectorization. 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We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used Principal Component Analysis (PCA) to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handle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curse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dimensionality.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0000"/>
              </a:buClr>
              <a:buFont typeface="Verdana"/>
              <a:buAutoNum type="arabicPeriod"/>
            </a:pPr>
            <a:endParaRPr sz="1150">
              <a:latin typeface="Verdana"/>
              <a:cs typeface="Verdana"/>
            </a:endParaRPr>
          </a:p>
          <a:p>
            <a:pPr marL="376555" marR="274320" indent="-364490">
              <a:lnSpc>
                <a:spcPct val="100000"/>
              </a:lnSpc>
              <a:buSzPct val="83333"/>
              <a:buAutoNum type="arabicPeriod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Clusters Implementation: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Use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K-Means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Agglomerative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Hierarchical clustering algorithms to cluster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movies,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obtain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optimal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clusters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using different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techniques.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  <a:buFont typeface="Verdana"/>
              <a:buAutoNum type="arabicPeriod"/>
            </a:pPr>
            <a:endParaRPr sz="1150">
              <a:latin typeface="Verdana"/>
              <a:cs typeface="Verdana"/>
            </a:endParaRPr>
          </a:p>
          <a:p>
            <a:pPr marL="376555" marR="151765" indent="-364490">
              <a:lnSpc>
                <a:spcPct val="100000"/>
              </a:lnSpc>
              <a:buSzPct val="83333"/>
              <a:buAutoNum type="arabicPeriod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Build</a:t>
            </a:r>
            <a:r>
              <a:rPr sz="1200" b="1" spc="-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Content</a:t>
            </a:r>
            <a:r>
              <a:rPr sz="1200" b="1" spc="-3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Based</a:t>
            </a:r>
            <a:r>
              <a:rPr sz="1200" b="1" spc="-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Recommendation</a:t>
            </a:r>
            <a:r>
              <a:rPr sz="1200" b="1" spc="-4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CC0000"/>
                </a:solidFill>
                <a:latin typeface="Verdana"/>
                <a:cs typeface="Verdana"/>
              </a:rPr>
              <a:t>System:</a:t>
            </a:r>
            <a:r>
              <a:rPr sz="1200" b="1" spc="-1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content-based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recommender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was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built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using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similarity matrix obtained after using cosine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similarity.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This recommender system will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display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10 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recommendations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user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based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type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movie/show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they watched.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30" y="770382"/>
            <a:ext cx="267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Verdana"/>
                <a:cs typeface="Verdana"/>
              </a:rPr>
              <a:t>DATASET</a:t>
            </a:r>
            <a:r>
              <a:rPr sz="1800" b="1" spc="-114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Verdana"/>
                <a:cs typeface="Verdana"/>
              </a:rPr>
              <a:t>SUMMARY: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958" y="1241297"/>
            <a:ext cx="2896235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SzPct val="83333"/>
              <a:buChar char="●"/>
              <a:tabLst>
                <a:tab pos="332105" algn="l"/>
                <a:tab pos="33274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This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dataset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consist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TV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shows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available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Netflix till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2020.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Verdana"/>
              <a:buChar char="●"/>
            </a:pPr>
            <a:endParaRPr sz="1150">
              <a:latin typeface="Verdana"/>
              <a:cs typeface="Verdana"/>
            </a:endParaRPr>
          </a:p>
          <a:p>
            <a:pPr marL="332740" marR="127635" indent="-320040">
              <a:lnSpc>
                <a:spcPct val="100000"/>
              </a:lnSpc>
              <a:spcBef>
                <a:spcPts val="5"/>
              </a:spcBef>
              <a:buSzPct val="83333"/>
              <a:buChar char="●"/>
              <a:tabLst>
                <a:tab pos="332105" algn="l"/>
                <a:tab pos="33274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dataset contained about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7787</a:t>
            </a:r>
            <a:r>
              <a:rPr sz="1200" spc="-6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records</a:t>
            </a:r>
            <a:r>
              <a:rPr sz="1200" spc="-7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12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attributes.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Verdana"/>
              <a:buChar char="●"/>
            </a:pPr>
            <a:endParaRPr sz="1150">
              <a:latin typeface="Verdana"/>
              <a:cs typeface="Verdana"/>
            </a:endParaRPr>
          </a:p>
          <a:p>
            <a:pPr marL="332740" marR="96520" indent="-320040">
              <a:lnSpc>
                <a:spcPct val="100000"/>
              </a:lnSpc>
              <a:buSzPct val="83333"/>
              <a:buChar char="●"/>
              <a:tabLst>
                <a:tab pos="332105" algn="l"/>
                <a:tab pos="33274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Most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features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are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Present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textual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format.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C0"/>
              </a:buClr>
              <a:buFont typeface="Verdana"/>
              <a:buChar char="●"/>
            </a:pPr>
            <a:endParaRPr sz="1150">
              <a:latin typeface="Verdana"/>
              <a:cs typeface="Verdana"/>
            </a:endParaRPr>
          </a:p>
          <a:p>
            <a:pPr marL="332740" marR="6985" indent="-320040">
              <a:lnSpc>
                <a:spcPct val="100000"/>
              </a:lnSpc>
              <a:buSzPct val="83333"/>
              <a:buChar char="●"/>
              <a:tabLst>
                <a:tab pos="332105" algn="l"/>
                <a:tab pos="33274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Dataset contains two type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content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one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is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another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TV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show.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10990" y="716991"/>
            <a:ext cx="3556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ATTRIBUTE</a:t>
            </a:r>
            <a:r>
              <a:rPr sz="1800" spc="-80" dirty="0"/>
              <a:t> </a:t>
            </a:r>
            <a:r>
              <a:rPr sz="1800" spc="-5" dirty="0"/>
              <a:t>INFORMATION: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290821" y="1279905"/>
            <a:ext cx="474345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Show</a:t>
            </a:r>
            <a:r>
              <a:rPr sz="1200" b="1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FC0"/>
                </a:solidFill>
                <a:latin typeface="Verdana"/>
                <a:cs typeface="Verdana"/>
              </a:rPr>
              <a:t>Id</a:t>
            </a:r>
            <a:r>
              <a:rPr sz="1200" b="1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Unique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ID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for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every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Movie/Show</a:t>
            </a:r>
            <a:endParaRPr sz="1200">
              <a:latin typeface="Verdana"/>
              <a:cs typeface="Verdana"/>
            </a:endParaRPr>
          </a:p>
          <a:p>
            <a:pPr marL="376555" indent="-3644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200" b="1" dirty="0">
                <a:solidFill>
                  <a:srgbClr val="006FC0"/>
                </a:solidFill>
                <a:latin typeface="Verdana"/>
                <a:cs typeface="Verdana"/>
              </a:rPr>
              <a:t>Type</a:t>
            </a:r>
            <a:r>
              <a:rPr sz="1200" b="1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Identifier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-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Movie/Show</a:t>
            </a:r>
            <a:endParaRPr sz="1200">
              <a:latin typeface="Verdana"/>
              <a:cs typeface="Verdana"/>
            </a:endParaRPr>
          </a:p>
          <a:p>
            <a:pPr marL="376555" indent="-3644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Title</a:t>
            </a:r>
            <a:r>
              <a:rPr sz="1200" b="1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Title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Movie/Show</a:t>
            </a:r>
            <a:endParaRPr sz="1200">
              <a:latin typeface="Verdana"/>
              <a:cs typeface="Verdana"/>
            </a:endParaRPr>
          </a:p>
          <a:p>
            <a:pPr marL="376555" indent="-3644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Director</a:t>
            </a:r>
            <a:r>
              <a:rPr sz="1200" b="1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Director</a:t>
            </a:r>
            <a:r>
              <a:rPr sz="1200" spc="-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Movie/Show</a:t>
            </a:r>
            <a:endParaRPr sz="1200">
              <a:latin typeface="Verdana"/>
              <a:cs typeface="Verdana"/>
            </a:endParaRPr>
          </a:p>
          <a:p>
            <a:pPr marL="376555" indent="-3644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Cast</a:t>
            </a:r>
            <a:r>
              <a:rPr sz="1200" b="1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Actors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involved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Movie/Show</a:t>
            </a:r>
            <a:endParaRPr sz="1200">
              <a:latin typeface="Verdana"/>
              <a:cs typeface="Verdana"/>
            </a:endParaRPr>
          </a:p>
          <a:p>
            <a:pPr marL="376555" indent="-3644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Country</a:t>
            </a:r>
            <a:r>
              <a:rPr sz="1200" b="1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Country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where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Movie/Show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was produced</a:t>
            </a:r>
            <a:endParaRPr sz="1200">
              <a:latin typeface="Verdana"/>
              <a:cs typeface="Verdana"/>
            </a:endParaRPr>
          </a:p>
          <a:p>
            <a:pPr marL="376555" indent="-3644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Date</a:t>
            </a:r>
            <a:r>
              <a:rPr sz="1200" b="1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Added</a:t>
            </a:r>
            <a:r>
              <a:rPr sz="1200" b="1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Date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it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was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added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Netflix</a:t>
            </a:r>
            <a:endParaRPr sz="1200">
              <a:latin typeface="Verdana"/>
              <a:cs typeface="Verdana"/>
            </a:endParaRPr>
          </a:p>
          <a:p>
            <a:pPr marL="376555" indent="-3644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Release 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Year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Actual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Release</a:t>
            </a:r>
            <a:r>
              <a:rPr sz="1200" spc="-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year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Movie/Show</a:t>
            </a:r>
            <a:endParaRPr sz="1200">
              <a:latin typeface="Verdana"/>
              <a:cs typeface="Verdana"/>
            </a:endParaRPr>
          </a:p>
          <a:p>
            <a:pPr marL="376555" indent="-3644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Rating</a:t>
            </a:r>
            <a:r>
              <a:rPr sz="1200" b="1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TV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Rating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Movie/Show</a:t>
            </a:r>
            <a:endParaRPr sz="1200">
              <a:latin typeface="Verdana"/>
              <a:cs typeface="Verdana"/>
            </a:endParaRPr>
          </a:p>
          <a:p>
            <a:pPr marL="376555" marR="347980" indent="-3644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Duration</a:t>
            </a:r>
            <a:r>
              <a:rPr sz="1200" b="1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 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Total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Duration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-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minutes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seasons</a:t>
            </a:r>
            <a:endParaRPr sz="1200">
              <a:latin typeface="Verdana"/>
              <a:cs typeface="Verdana"/>
            </a:endParaRPr>
          </a:p>
          <a:p>
            <a:pPr marL="376555" indent="-3644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Listed</a:t>
            </a:r>
            <a:r>
              <a:rPr sz="1200" b="1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b="1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Genre</a:t>
            </a:r>
            <a:endParaRPr sz="1200">
              <a:latin typeface="Verdana"/>
              <a:cs typeface="Verdana"/>
            </a:endParaRPr>
          </a:p>
          <a:p>
            <a:pPr marL="376555" indent="-3644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Description</a:t>
            </a:r>
            <a:r>
              <a:rPr sz="1200" b="1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: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Summary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description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59" y="694944"/>
            <a:ext cx="3451860" cy="4378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451" y="233883"/>
            <a:ext cx="2973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Null</a:t>
            </a:r>
            <a:r>
              <a:rPr sz="1800" spc="-55" dirty="0"/>
              <a:t> </a:t>
            </a:r>
            <a:r>
              <a:rPr sz="1800" spc="-5" dirty="0"/>
              <a:t>Values</a:t>
            </a:r>
            <a:r>
              <a:rPr sz="1800" spc="-55" dirty="0"/>
              <a:t> </a:t>
            </a:r>
            <a:r>
              <a:rPr sz="1800" spc="-5" dirty="0"/>
              <a:t>Treatment: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623561" y="726185"/>
            <a:ext cx="3775075" cy="347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2006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Null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values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present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 the 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director,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cast,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country,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date_added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rating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column.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marR="120014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All the data that we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have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is related to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each 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specific movie.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So,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we can't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impute any null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values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with using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any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method.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Also,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we don't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want to lose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any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 since the data size is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small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for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that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reason.</a:t>
            </a:r>
            <a:endParaRPr sz="1200">
              <a:latin typeface="Verdana"/>
              <a:cs typeface="Verdana"/>
            </a:endParaRPr>
          </a:p>
          <a:p>
            <a:pPr marL="184785" marR="8890" indent="-17272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null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values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 the 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director,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cast, and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country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attributes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can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 replaced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with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'empty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string’.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84785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Small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amount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null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value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percentage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present </a:t>
            </a:r>
            <a:r>
              <a:rPr sz="1200" spc="-409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rating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date_added column, if we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drop 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these nan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values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it will not affect that much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while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building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model.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So,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we simply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drop 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nan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value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present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rating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date_added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columns.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4762" y="0"/>
            <a:ext cx="9153525" cy="24765"/>
            <a:chOff x="-4762" y="0"/>
            <a:chExt cx="9153525" cy="2476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15240"/>
            </a:xfrm>
            <a:custGeom>
              <a:avLst/>
              <a:gdLst/>
              <a:ahLst/>
              <a:cxnLst/>
              <a:rect l="l" t="t" r="r" b="b"/>
              <a:pathLst>
                <a:path w="9144000" h="15240">
                  <a:moveTo>
                    <a:pt x="914400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4000" y="152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15240"/>
            </a:xfrm>
            <a:custGeom>
              <a:avLst/>
              <a:gdLst/>
              <a:ahLst/>
              <a:cxnLst/>
              <a:rect l="l" t="t" r="r" b="b"/>
              <a:pathLst>
                <a:path w="9144000" h="15240">
                  <a:moveTo>
                    <a:pt x="0" y="15239"/>
                  </a:moveTo>
                  <a:lnTo>
                    <a:pt x="9144000" y="1523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68" y="353695"/>
            <a:ext cx="5370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EXPLORATORY</a:t>
            </a:r>
            <a:r>
              <a:rPr sz="1800" spc="-65" dirty="0"/>
              <a:t> </a:t>
            </a:r>
            <a:r>
              <a:rPr sz="1800" spc="-5" dirty="0"/>
              <a:t>DATA</a:t>
            </a:r>
            <a:r>
              <a:rPr sz="1800" spc="-30" dirty="0"/>
              <a:t> </a:t>
            </a:r>
            <a:r>
              <a:rPr sz="1800" spc="-5" dirty="0"/>
              <a:t>ANALYSIS:</a:t>
            </a:r>
            <a:r>
              <a:rPr sz="1800" spc="-50" dirty="0"/>
              <a:t> </a:t>
            </a:r>
            <a:r>
              <a:rPr sz="1200" b="0" spc="-30" dirty="0">
                <a:latin typeface="Verdana"/>
                <a:cs typeface="Verdana"/>
              </a:rPr>
              <a:t>(Type</a:t>
            </a:r>
            <a:r>
              <a:rPr sz="1200" b="0" spc="5" dirty="0">
                <a:latin typeface="Verdana"/>
                <a:cs typeface="Verdana"/>
              </a:rPr>
              <a:t> </a:t>
            </a:r>
            <a:r>
              <a:rPr sz="1200" b="0" spc="-5" dirty="0">
                <a:latin typeface="Verdana"/>
                <a:cs typeface="Verdana"/>
              </a:rPr>
              <a:t>Column)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128" y="3994200"/>
            <a:ext cx="6250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SzPct val="83333"/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There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are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a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greater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count is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than TV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Show.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Verdana"/>
              <a:buChar char="●"/>
            </a:pPr>
            <a:endParaRPr sz="115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SzPct val="83333"/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69%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 belong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from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class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31%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belong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from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TV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shows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930F5-870A-3FCF-2B60-FA49B736E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26902"/>
            <a:ext cx="7387496" cy="2993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98" y="227203"/>
            <a:ext cx="5598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EXPLORATORY</a:t>
            </a:r>
            <a:r>
              <a:rPr sz="1800" spc="-60" dirty="0"/>
              <a:t> </a:t>
            </a:r>
            <a:r>
              <a:rPr sz="1800" spc="-5" dirty="0"/>
              <a:t>DATA</a:t>
            </a:r>
            <a:r>
              <a:rPr sz="1800" spc="-30" dirty="0"/>
              <a:t> </a:t>
            </a:r>
            <a:r>
              <a:rPr sz="1800" spc="-5" dirty="0"/>
              <a:t>ANALYSIS:</a:t>
            </a:r>
            <a:r>
              <a:rPr sz="1800" spc="-35" dirty="0"/>
              <a:t> </a:t>
            </a:r>
            <a:r>
              <a:rPr sz="1200" b="0" spc="-5" dirty="0">
                <a:latin typeface="Verdana"/>
                <a:cs typeface="Verdana"/>
              </a:rPr>
              <a:t>(Director</a:t>
            </a:r>
            <a:r>
              <a:rPr sz="1200" b="0" dirty="0">
                <a:latin typeface="Verdana"/>
                <a:cs typeface="Verdana"/>
              </a:rPr>
              <a:t> </a:t>
            </a:r>
            <a:r>
              <a:rPr sz="1200" b="0" spc="-5" dirty="0">
                <a:latin typeface="Verdana"/>
                <a:cs typeface="Verdana"/>
              </a:rPr>
              <a:t>column)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509" y="3819245"/>
            <a:ext cx="70015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Alstair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Fothergill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directed</a:t>
            </a:r>
            <a:r>
              <a:rPr sz="1200" spc="-4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highest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shows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list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which is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3.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Raul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Campos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Jan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Suter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together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have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directed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18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movies,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higher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than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anyone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in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endParaRPr sz="1200" dirty="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dataset.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468D5-C28C-2BF1-B096-2F8A56E57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9150"/>
            <a:ext cx="7620000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877" y="360679"/>
            <a:ext cx="532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EXPLORATORY</a:t>
            </a:r>
            <a:r>
              <a:rPr sz="1800" spc="-65" dirty="0"/>
              <a:t> </a:t>
            </a:r>
            <a:r>
              <a:rPr sz="1800" spc="-5" dirty="0"/>
              <a:t>DATA</a:t>
            </a:r>
            <a:r>
              <a:rPr sz="1800" spc="-35" dirty="0"/>
              <a:t> </a:t>
            </a:r>
            <a:r>
              <a:rPr sz="1800" spc="-5" dirty="0"/>
              <a:t>ANALYSIS:</a:t>
            </a:r>
            <a:r>
              <a:rPr sz="1800" spc="-40" dirty="0"/>
              <a:t> </a:t>
            </a:r>
            <a:r>
              <a:rPr sz="1200" b="0" spc="-5" dirty="0">
                <a:latin typeface="Verdana"/>
                <a:cs typeface="Verdana"/>
              </a:rPr>
              <a:t>(Cast</a:t>
            </a:r>
            <a:r>
              <a:rPr sz="1200" b="0" spc="-25" dirty="0">
                <a:latin typeface="Verdana"/>
                <a:cs typeface="Verdana"/>
              </a:rPr>
              <a:t> </a:t>
            </a:r>
            <a:r>
              <a:rPr sz="1200" b="0" spc="-5" dirty="0">
                <a:latin typeface="Verdana"/>
                <a:cs typeface="Verdana"/>
              </a:rPr>
              <a:t>column)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3898292"/>
            <a:ext cx="651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Anupam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6FC0"/>
                </a:solidFill>
                <a:latin typeface="Verdana"/>
                <a:cs typeface="Verdana"/>
              </a:rPr>
              <a:t>Kher,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Shahrukh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Khan,</a:t>
            </a:r>
            <a:r>
              <a:rPr sz="12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Om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Puri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play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highest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sz="1200" spc="-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role</a:t>
            </a:r>
            <a:r>
              <a:rPr sz="1200" spc="-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movies.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Arial MT"/>
              <a:buChar char="•"/>
            </a:pPr>
            <a:endParaRPr sz="115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Takahiro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Sakurai,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Yuki</a:t>
            </a:r>
            <a:r>
              <a:rPr sz="12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Kaji,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Daisuke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Ono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play</a:t>
            </a:r>
            <a:r>
              <a:rPr sz="12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highest</a:t>
            </a:r>
            <a:r>
              <a:rPr sz="1200" spc="-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role</a:t>
            </a:r>
            <a:r>
              <a:rPr sz="1200" spc="-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200" spc="-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the </a:t>
            </a:r>
            <a:r>
              <a:rPr sz="1200" dirty="0">
                <a:solidFill>
                  <a:srgbClr val="006FC0"/>
                </a:solidFill>
                <a:latin typeface="Verdana"/>
                <a:cs typeface="Verdana"/>
              </a:rPr>
              <a:t>TV</a:t>
            </a:r>
            <a:r>
              <a:rPr sz="1200" spc="-5" dirty="0">
                <a:solidFill>
                  <a:srgbClr val="006FC0"/>
                </a:solidFill>
                <a:latin typeface="Verdana"/>
                <a:cs typeface="Verdana"/>
              </a:rPr>
              <a:t> shows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88BA3-C1B9-AB2F-786B-B8A871B4B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" y="895350"/>
            <a:ext cx="7793182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2183</Words>
  <Application>Microsoft Office PowerPoint</Application>
  <PresentationFormat>On-screen Show (16:9)</PresentationFormat>
  <Paragraphs>194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Calibri</vt:lpstr>
      <vt:lpstr>Roboto</vt:lpstr>
      <vt:lpstr>Verdana</vt:lpstr>
      <vt:lpstr>Office Theme</vt:lpstr>
      <vt:lpstr>Capstone Project 4</vt:lpstr>
      <vt:lpstr>Contents</vt:lpstr>
      <vt:lpstr>PowerPoint Presentation</vt:lpstr>
      <vt:lpstr>DATA PIPELINE:</vt:lpstr>
      <vt:lpstr>ATTRIBUTE INFORMATION:</vt:lpstr>
      <vt:lpstr>Null Values Treatment:</vt:lpstr>
      <vt:lpstr>EXPLORATORY DATA ANALYSIS: (Type Column)</vt:lpstr>
      <vt:lpstr>EXPLORATORY DATA ANALYSIS: (Director column)</vt:lpstr>
      <vt:lpstr>EXPLORATORY DATA ANALYSIS: (Cast column)</vt:lpstr>
      <vt:lpstr>EXPLORATORY DATA ANALYSIS: (Country column)</vt:lpstr>
      <vt:lpstr>EXPLORATORY DATA ANALYSIS: (Release_Year column)</vt:lpstr>
      <vt:lpstr>EXPLORATORY DATA ANALYSIS: (Rating column)</vt:lpstr>
      <vt:lpstr>EXPLORATORY DATA ANALYSIS: (Listed_IN [genre] column)</vt:lpstr>
      <vt:lpstr>Modeling Approach:</vt:lpstr>
      <vt:lpstr>PowerPoint Presentation</vt:lpstr>
      <vt:lpstr>Principle Component Analysis:</vt:lpstr>
      <vt:lpstr>K-Means Clustering:</vt:lpstr>
      <vt:lpstr>K-Means clusters:</vt:lpstr>
      <vt:lpstr>PowerPoint Presentation</vt:lpstr>
      <vt:lpstr>Agglomerative Hierarchical Clustering:</vt:lpstr>
      <vt:lpstr>Agglomerative Hierarchical clusters:</vt:lpstr>
      <vt:lpstr>PowerPoint Presentation</vt:lpstr>
      <vt:lpstr>Recommendation System:</vt:lpstr>
      <vt:lpstr>CONCLUSION: In this project, we worked on a text clustering problem wherein we had to classify/group the Netflix shows  into certain clusters such that the shows within a cluster are similar to each other and the shows in different  clusters are dissimilar to each other.</vt:lpstr>
      <vt:lpstr>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Movie and TV Show Clustering</dc:title>
  <dc:creator>Hark Pun</dc:creator>
  <cp:lastModifiedBy>harshad</cp:lastModifiedBy>
  <cp:revision>2</cp:revision>
  <dcterms:created xsi:type="dcterms:W3CDTF">2023-01-21T15:10:00Z</dcterms:created>
  <dcterms:modified xsi:type="dcterms:W3CDTF">2023-01-21T17:50:24Z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2023-01-21T00:00:00Z</vt:filetime>
  </property>
</Properties>
</file>