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6372" y="219476"/>
            <a:ext cx="7651254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249" y="875078"/>
            <a:ext cx="483806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0974" y="1466644"/>
            <a:ext cx="6963409" cy="170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66800" y="1006770"/>
            <a:ext cx="6875745" cy="312995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lvl="0" indent="393065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    Capstone Project  </a:t>
            </a:r>
            <a:r>
              <a:rPr lang="en-US" sz="4000" dirty="0">
                <a:solidFill>
                  <a:srgbClr val="CC0000"/>
                </a:solidFill>
                <a:latin typeface="+mj-lt"/>
                <a:ea typeface="Georgia"/>
                <a:cs typeface="Georgia"/>
                <a:sym typeface="Georgia"/>
              </a:rPr>
              <a:t>3</a:t>
            </a:r>
            <a:endParaRPr lang="en-US" sz="4000" dirty="0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393065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Mobile Price</a:t>
            </a:r>
            <a:r>
              <a:rPr lang="en-US" sz="3200" b="1" dirty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Range Prediction</a:t>
            </a:r>
            <a:endParaRPr lang="en-US" sz="3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393065" algn="l" rtl="0">
              <a:lnSpc>
                <a:spcPct val="1155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Individual project-</a:t>
            </a:r>
            <a:endParaRPr lang="en-US" sz="2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67105" marR="0" lvl="0" indent="0" algn="l" rtl="0">
              <a:lnSpc>
                <a:spcPct val="100000"/>
              </a:lnSpc>
              <a:spcBef>
                <a:spcPts val="2075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9272D"/>
                </a:solidFill>
                <a:latin typeface="Arial"/>
                <a:ea typeface="Arial"/>
                <a:cs typeface="Arial"/>
                <a:sym typeface="Arial"/>
              </a:rPr>
              <a:t>                         Name-Harshad Savle</a:t>
            </a:r>
            <a:endParaRPr lang="en-US" sz="1600" dirty="0"/>
          </a:p>
          <a:p>
            <a:pPr marL="967105" marR="0" lvl="0" indent="0" algn="l" rtl="0">
              <a:lnSpc>
                <a:spcPct val="100000"/>
              </a:lnSpc>
              <a:spcBef>
                <a:spcPts val="2075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9272D"/>
                </a:solidFill>
                <a:latin typeface="Arial"/>
                <a:ea typeface="Arial"/>
                <a:cs typeface="Arial"/>
                <a:sym typeface="Arial"/>
              </a:rPr>
              <a:t>                   Email-harshad.savle@gmail.com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indent="-12065" algn="ctr">
              <a:lnSpc>
                <a:spcPct val="107200"/>
              </a:lnSpc>
              <a:spcBef>
                <a:spcPts val="270"/>
              </a:spcBef>
            </a:pPr>
            <a:endParaRPr lang="en-IN"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41" y="560432"/>
            <a:ext cx="2620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FC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(front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camera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megapixels)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3980" y="560432"/>
            <a:ext cx="2987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PC</a:t>
            </a: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C0000"/>
                </a:solidFill>
                <a:latin typeface="Times New Roman"/>
                <a:cs typeface="Times New Roman"/>
              </a:rPr>
              <a:t>(Primary</a:t>
            </a:r>
            <a:r>
              <a:rPr sz="16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camera</a:t>
            </a: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Megapixels</a:t>
            </a: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989" y="560432"/>
            <a:ext cx="1238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CC0000"/>
                </a:solidFill>
                <a:latin typeface="Times New Roman"/>
                <a:cs typeface="Times New Roman"/>
              </a:rPr>
              <a:t>mobile</a:t>
            </a:r>
            <a:r>
              <a:rPr sz="1600" b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820" y="3114218"/>
            <a:ext cx="6805580" cy="2595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3375" algn="l"/>
              </a:tabLst>
            </a:pP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This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features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distribution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 is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almost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similar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along all the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price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ranges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variable, it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may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not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be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helpful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in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making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predictions</a:t>
            </a:r>
            <a:endParaRPr lang="en-IN" spc="-15" dirty="0">
              <a:solidFill>
                <a:srgbClr val="212121"/>
              </a:solidFill>
              <a:latin typeface="Arial MT"/>
              <a:cs typeface="Roboto"/>
            </a:endParaRPr>
          </a:p>
          <a:p>
            <a:pPr marL="183515" marR="5080" indent="-1714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3375" algn="l"/>
              </a:tabLst>
            </a:pPr>
            <a:endParaRPr lang="en-US" spc="-15" dirty="0">
              <a:solidFill>
                <a:srgbClr val="212121"/>
              </a:solidFill>
              <a:latin typeface="Arial MT"/>
              <a:cs typeface="Roboto"/>
            </a:endParaRPr>
          </a:p>
          <a:p>
            <a:pPr marL="183515" marR="5080" indent="-171450" algn="just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3375" algn="l"/>
              </a:tabLst>
            </a:pP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Primary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camera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megapixels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are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showing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a </a:t>
            </a:r>
            <a:r>
              <a:rPr lang="en-US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little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20" dirty="0">
                <a:solidFill>
                  <a:srgbClr val="212121"/>
                </a:solidFill>
                <a:latin typeface="Arial MT"/>
                <a:cs typeface="Roboto"/>
              </a:rPr>
              <a:t>variation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 along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the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target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categories, </a:t>
            </a:r>
            <a:r>
              <a:rPr lang="en-US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20" dirty="0">
                <a:solidFill>
                  <a:srgbClr val="212121"/>
                </a:solidFill>
                <a:latin typeface="Arial MT"/>
                <a:cs typeface="Roboto"/>
              </a:rPr>
              <a:t>which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is</a:t>
            </a:r>
            <a:r>
              <a:rPr lang="en-US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a</a:t>
            </a:r>
            <a:r>
              <a:rPr lang="en-US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0" dirty="0">
                <a:solidFill>
                  <a:srgbClr val="212121"/>
                </a:solidFill>
                <a:latin typeface="Arial MT"/>
                <a:cs typeface="Roboto"/>
              </a:rPr>
              <a:t>good</a:t>
            </a:r>
            <a:r>
              <a:rPr lang="en-US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20" dirty="0">
                <a:solidFill>
                  <a:srgbClr val="212121"/>
                </a:solidFill>
                <a:latin typeface="Arial MT"/>
                <a:cs typeface="Roboto"/>
              </a:rPr>
              <a:t>sign</a:t>
            </a:r>
            <a:r>
              <a:rPr lang="en-US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 MT"/>
                <a:cs typeface="Roboto"/>
              </a:rPr>
              <a:t>for</a:t>
            </a:r>
            <a:r>
              <a:rPr lang="en-US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rial MT"/>
                <a:cs typeface="Roboto"/>
              </a:rPr>
              <a:t>prediction.</a:t>
            </a:r>
          </a:p>
          <a:p>
            <a:pPr marL="12065" marR="5080" algn="just">
              <a:spcBef>
                <a:spcPts val="100"/>
              </a:spcBef>
              <a:tabLst>
                <a:tab pos="333375" algn="l"/>
              </a:tabLst>
            </a:pPr>
            <a:endParaRPr lang="en-US" spc="-15" dirty="0">
              <a:solidFill>
                <a:srgbClr val="212121"/>
              </a:solidFill>
              <a:latin typeface="Arial MT"/>
              <a:cs typeface="Roboto"/>
            </a:endParaRPr>
          </a:p>
          <a:p>
            <a:pPr marL="183515" marR="5080" indent="-171450" algn="just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3375" algn="l"/>
              </a:tabLst>
            </a:pPr>
            <a:r>
              <a:rPr lang="en-IN" spc="-20" dirty="0">
                <a:solidFill>
                  <a:srgbClr val="212121"/>
                </a:solidFill>
                <a:latin typeface="Arial MT"/>
                <a:cs typeface="Roboto"/>
              </a:rPr>
              <a:t>costly</a:t>
            </a:r>
            <a:r>
              <a:rPr lang="en-IN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IN" spc="-15" dirty="0">
                <a:solidFill>
                  <a:srgbClr val="212121"/>
                </a:solidFill>
                <a:latin typeface="Arial MT"/>
                <a:cs typeface="Roboto"/>
              </a:rPr>
              <a:t>phones</a:t>
            </a:r>
            <a:r>
              <a:rPr lang="en-IN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IN" spc="-15" dirty="0">
                <a:solidFill>
                  <a:srgbClr val="212121"/>
                </a:solidFill>
                <a:latin typeface="Arial MT"/>
                <a:cs typeface="Roboto"/>
              </a:rPr>
              <a:t>are</a:t>
            </a:r>
            <a:r>
              <a:rPr lang="en-IN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lang="en-IN" spc="-20" dirty="0">
                <a:solidFill>
                  <a:srgbClr val="212121"/>
                </a:solidFill>
                <a:latin typeface="Arial MT"/>
                <a:cs typeface="Roboto"/>
              </a:rPr>
              <a:t>lighter</a:t>
            </a:r>
            <a:endParaRPr lang="en-IN" dirty="0">
              <a:latin typeface="Arial MT"/>
              <a:cs typeface="Roboto"/>
            </a:endParaRPr>
          </a:p>
          <a:p>
            <a:pPr marL="12065" marR="5080" algn="just">
              <a:spcBef>
                <a:spcPts val="100"/>
              </a:spcBef>
              <a:tabLst>
                <a:tab pos="333375" algn="l"/>
              </a:tabLst>
            </a:pPr>
            <a:endParaRPr lang="en-US" sz="1200" dirty="0">
              <a:latin typeface="Roboto"/>
              <a:cs typeface="Roboto"/>
            </a:endParaRPr>
          </a:p>
          <a:p>
            <a:pPr marL="183515" marR="5080" indent="-1714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3375" algn="l"/>
              </a:tabLst>
            </a:pPr>
            <a:endParaRPr lang="en-IN" sz="1200" spc="-15" dirty="0">
              <a:solidFill>
                <a:srgbClr val="212121"/>
              </a:solidFill>
              <a:latin typeface="Roboto"/>
              <a:cs typeface="Roboto"/>
            </a:endParaRP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tabLst>
                <a:tab pos="333375" algn="l"/>
              </a:tabLst>
            </a:pPr>
            <a:endParaRPr sz="120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63225"/>
            <a:ext cx="1729080" cy="160844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38925" y="879387"/>
            <a:ext cx="6781800" cy="2235200"/>
            <a:chOff x="2338925" y="879387"/>
            <a:chExt cx="6781800" cy="22352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8925" y="910825"/>
              <a:ext cx="3398026" cy="21723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6950" y="879387"/>
              <a:ext cx="3383186" cy="2234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12" y="133350"/>
            <a:ext cx="167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Roboto"/>
                <a:cs typeface="Roboto"/>
              </a:rPr>
              <a:t>Heat</a:t>
            </a:r>
            <a:r>
              <a:rPr sz="3000" b="0" spc="-80" dirty="0">
                <a:latin typeface="Roboto"/>
                <a:cs typeface="Roboto"/>
              </a:rPr>
              <a:t> </a:t>
            </a:r>
            <a:r>
              <a:rPr sz="3000" b="0" spc="-20" dirty="0">
                <a:latin typeface="Roboto"/>
                <a:cs typeface="Roboto"/>
              </a:rPr>
              <a:t>map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210" y="615950"/>
            <a:ext cx="4956810" cy="4236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3337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RAM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and price_range shows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high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correlation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which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is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a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good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sign,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it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signiﬁes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that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RAM</a:t>
            </a:r>
            <a:r>
              <a:rPr sz="160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will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play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 major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deciding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factor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in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estimating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the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price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range.</a:t>
            </a:r>
            <a:endParaRPr sz="1600" dirty="0">
              <a:latin typeface="Arial MT"/>
              <a:cs typeface="Roboto"/>
            </a:endParaRPr>
          </a:p>
          <a:p>
            <a:pPr marL="332740" marR="7620" indent="-320675" algn="just">
              <a:lnSpc>
                <a:spcPct val="114999"/>
              </a:lnSpc>
              <a:buFont typeface="Arial MT"/>
              <a:buChar char="●"/>
              <a:tabLst>
                <a:tab pos="333375" algn="l"/>
              </a:tabLst>
            </a:pP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There is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some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collinearity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feature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pairs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Roboto"/>
              </a:rPr>
              <a:t>('pc',</a:t>
            </a:r>
            <a:r>
              <a:rPr sz="1600" spc="24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Roboto"/>
              </a:rPr>
              <a:t>'fc')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and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Roboto"/>
              </a:rPr>
              <a:t>('px_width',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 'px_height').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Both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 correlations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are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justiﬁed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since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there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are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good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chances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that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Roboto"/>
              </a:rPr>
              <a:t>if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front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camera </a:t>
            </a:r>
            <a:r>
              <a:rPr sz="1600" spc="5" dirty="0">
                <a:solidFill>
                  <a:srgbClr val="212121"/>
                </a:solidFill>
                <a:latin typeface="Arial MT"/>
                <a:cs typeface="Roboto"/>
              </a:rPr>
              <a:t>of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a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phone is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good,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the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back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camera would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also 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be good.</a:t>
            </a:r>
            <a:endParaRPr sz="1600" dirty="0">
              <a:latin typeface="Arial MT"/>
              <a:cs typeface="Roboto"/>
            </a:endParaRPr>
          </a:p>
          <a:p>
            <a:pPr marL="332740" marR="6985" indent="-320675" algn="just">
              <a:lnSpc>
                <a:spcPct val="114999"/>
              </a:lnSpc>
              <a:buFont typeface="Arial MT"/>
              <a:buChar char="●"/>
              <a:tabLst>
                <a:tab pos="333375" algn="l"/>
              </a:tabLst>
            </a:pP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Also,</a:t>
            </a:r>
            <a:r>
              <a:rPr sz="1600" dirty="0">
                <a:solidFill>
                  <a:srgbClr val="212121"/>
                </a:solidFill>
                <a:latin typeface="Arial MT"/>
                <a:cs typeface="Roboto"/>
              </a:rPr>
              <a:t> if</a:t>
            </a:r>
            <a:r>
              <a:rPr sz="1600" spc="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px_height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increases,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pixel</a:t>
            </a:r>
            <a:r>
              <a:rPr sz="1600" spc="27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width</a:t>
            </a:r>
            <a:r>
              <a:rPr sz="1600" spc="26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also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increases,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that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means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the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overall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pixels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in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the screen.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5" dirty="0">
                <a:solidFill>
                  <a:srgbClr val="212121"/>
                </a:solidFill>
                <a:latin typeface="Arial MT"/>
                <a:cs typeface="Roboto"/>
              </a:rPr>
              <a:t>We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can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replace these two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features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with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one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feature.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Front</a:t>
            </a:r>
            <a:r>
              <a:rPr sz="1600" spc="26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Camera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megapixels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and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Primary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camera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megapixels are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different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entities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despite </a:t>
            </a:r>
            <a:r>
              <a:rPr sz="1600" spc="5" dirty="0">
                <a:solidFill>
                  <a:srgbClr val="212121"/>
                </a:solidFill>
                <a:latin typeface="Arial MT"/>
                <a:cs typeface="Roboto"/>
              </a:rPr>
              <a:t>of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showing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colinearity.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So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 MT"/>
                <a:cs typeface="Roboto"/>
              </a:rPr>
              <a:t>we'll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be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keeping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them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as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Arial MT"/>
                <a:cs typeface="Roboto"/>
              </a:rPr>
              <a:t>they</a:t>
            </a:r>
            <a:r>
              <a:rPr sz="1600"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z="1600" spc="-15" dirty="0">
                <a:solidFill>
                  <a:srgbClr val="212121"/>
                </a:solidFill>
                <a:latin typeface="Arial MT"/>
                <a:cs typeface="Roboto"/>
              </a:rPr>
              <a:t>are.</a:t>
            </a:r>
            <a:endParaRPr sz="1600" dirty="0">
              <a:latin typeface="Arial MT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335A4-01CD-7978-9309-112203643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81988"/>
            <a:ext cx="3342390" cy="31729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45" y="897609"/>
            <a:ext cx="2403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Arial MT"/>
                <a:cs typeface="Arial MT"/>
              </a:rPr>
              <a:t>ML</a:t>
            </a:r>
            <a:r>
              <a:rPr sz="3000" b="0" spc="-20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algorithms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00" y="1741447"/>
            <a:ext cx="355854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indent="-428625">
              <a:lnSpc>
                <a:spcPts val="2445"/>
              </a:lnSpc>
              <a:spcBef>
                <a:spcPts val="10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Logistic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2100">
              <a:latin typeface="Times New Roman"/>
              <a:cs typeface="Times New Roman"/>
            </a:endParaRPr>
          </a:p>
          <a:p>
            <a:pPr marL="441325" indent="-428625">
              <a:lnSpc>
                <a:spcPts val="2445"/>
              </a:lnSpc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Decision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tree</a:t>
            </a:r>
            <a:endParaRPr sz="21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Random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Forest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classification</a:t>
            </a:r>
            <a:endParaRPr sz="21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XGboost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437" y="211080"/>
            <a:ext cx="3432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456565" algn="l"/>
              </a:tabLst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Logistic</a:t>
            </a:r>
            <a:r>
              <a:rPr sz="2800" spc="-9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00"/>
                </a:solidFill>
                <a:latin typeface="Arial MT"/>
                <a:cs typeface="Arial MT"/>
              </a:rPr>
              <a:t>regression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1037958"/>
            <a:ext cx="2133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 err="1">
                <a:latin typeface="Arial MT"/>
                <a:cs typeface="Arial MT"/>
              </a:rPr>
              <a:t>Test_accuracy</a:t>
            </a:r>
            <a:r>
              <a:rPr spc="-20" dirty="0">
                <a:latin typeface="Arial MT"/>
                <a:cs typeface="Arial MT"/>
              </a:rPr>
              <a:t>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90%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A2B35-2224-CBA0-33C3-F1A5640DE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49776"/>
            <a:ext cx="4422021" cy="2193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6722A-97A3-864B-4DF6-6C53605A5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20" y="1103963"/>
            <a:ext cx="3023080" cy="34874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553F1E-3B74-74CA-51CB-C2CDEE65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20649"/>
            <a:ext cx="4273952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F0479-0401-57B0-D530-3D715DA19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95350"/>
            <a:ext cx="2895600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FB0F66-7B95-5793-622D-30052792F739}"/>
              </a:ext>
            </a:extLst>
          </p:cNvPr>
          <p:cNvSpPr txBox="1"/>
          <p:nvPr/>
        </p:nvSpPr>
        <p:spPr>
          <a:xfrm>
            <a:off x="685800" y="51435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-5" dirty="0" err="1">
                <a:latin typeface="Arial MT"/>
                <a:cs typeface="Arial MT"/>
              </a:rPr>
              <a:t>Train_accuracy</a:t>
            </a:r>
            <a:r>
              <a:rPr lang="en-IN" sz="1800" spc="-45" dirty="0">
                <a:latin typeface="Arial MT"/>
                <a:cs typeface="Arial MT"/>
              </a:rPr>
              <a:t> </a:t>
            </a:r>
            <a:r>
              <a:rPr lang="en-IN" sz="1800" dirty="0">
                <a:latin typeface="Arial MT"/>
                <a:cs typeface="Arial MT"/>
              </a:rPr>
              <a:t>:</a:t>
            </a:r>
            <a:r>
              <a:rPr lang="en-IN" sz="1800" spc="-40" dirty="0">
                <a:latin typeface="Arial MT"/>
                <a:cs typeface="Arial MT"/>
              </a:rPr>
              <a:t> </a:t>
            </a:r>
            <a:r>
              <a:rPr lang="en-IN" sz="1800" spc="-5" dirty="0">
                <a:latin typeface="Arial MT"/>
                <a:cs typeface="Arial MT"/>
              </a:rPr>
              <a:t>92%</a:t>
            </a:r>
            <a:endParaRPr lang="en-IN" sz="1800" dirty="0">
              <a:latin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55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30729"/>
            <a:ext cx="2863900" cy="977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CC0000"/>
                </a:solidFill>
                <a:latin typeface="Roboto"/>
                <a:cs typeface="Roboto"/>
              </a:rPr>
              <a:t>Decision</a:t>
            </a:r>
            <a:r>
              <a:rPr sz="2800" spc="-5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800" spc="-20" dirty="0">
                <a:solidFill>
                  <a:srgbClr val="CC0000"/>
                </a:solidFill>
                <a:latin typeface="Roboto"/>
                <a:cs typeface="Roboto"/>
              </a:rPr>
              <a:t>tree</a:t>
            </a:r>
            <a:endParaRPr sz="28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pc="-20" dirty="0">
                <a:latin typeface="Arial MT"/>
                <a:cs typeface="Arial MT"/>
              </a:rPr>
              <a:t>Test_accuracy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: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8</a:t>
            </a:r>
            <a:r>
              <a:rPr lang="en-IN" spc="-5" dirty="0">
                <a:latin typeface="Arial MT"/>
                <a:cs typeface="Arial MT"/>
              </a:rPr>
              <a:t>2</a:t>
            </a:r>
            <a:r>
              <a:rPr spc="-5" dirty="0">
                <a:latin typeface="Arial MT"/>
                <a:cs typeface="Arial MT"/>
              </a:rPr>
              <a:t>%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6675" y="160390"/>
            <a:ext cx="29565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b="0" spc="-25" dirty="0">
                <a:latin typeface="Roboto"/>
                <a:cs typeface="Roboto"/>
              </a:rPr>
              <a:t>Decision</a:t>
            </a:r>
            <a:r>
              <a:rPr sz="2300" b="0" spc="-20" dirty="0">
                <a:latin typeface="Roboto"/>
                <a:cs typeface="Roboto"/>
              </a:rPr>
              <a:t> </a:t>
            </a:r>
            <a:r>
              <a:rPr sz="2300" b="0" spc="-15" dirty="0">
                <a:latin typeface="Roboto"/>
                <a:cs typeface="Roboto"/>
              </a:rPr>
              <a:t>tree</a:t>
            </a:r>
            <a:r>
              <a:rPr sz="2300" b="0" spc="20" dirty="0">
                <a:latin typeface="Roboto"/>
                <a:cs typeface="Roboto"/>
              </a:rPr>
              <a:t> </a:t>
            </a:r>
            <a:r>
              <a:rPr sz="2300" b="0" spc="-30" dirty="0">
                <a:latin typeface="Roboto"/>
                <a:cs typeface="Roboto"/>
              </a:rPr>
              <a:t>with </a:t>
            </a:r>
            <a:r>
              <a:rPr sz="2300" b="0" spc="-25" dirty="0">
                <a:latin typeface="Roboto"/>
                <a:cs typeface="Roboto"/>
              </a:rPr>
              <a:t> hyperparameter</a:t>
            </a:r>
            <a:r>
              <a:rPr sz="2300" b="0" spc="-85" dirty="0">
                <a:latin typeface="Roboto"/>
                <a:cs typeface="Roboto"/>
              </a:rPr>
              <a:t> </a:t>
            </a:r>
            <a:r>
              <a:rPr sz="2300" b="0" spc="-35" dirty="0">
                <a:latin typeface="Roboto"/>
                <a:cs typeface="Roboto"/>
              </a:rPr>
              <a:t>tuning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0986" y="909686"/>
            <a:ext cx="22898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Arial MT"/>
                <a:cs typeface="Arial MT"/>
              </a:rPr>
              <a:t>Test_accuracy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8</a:t>
            </a:r>
            <a:r>
              <a:rPr lang="en-IN" spc="-5" dirty="0">
                <a:latin typeface="Arial MT"/>
                <a:cs typeface="Arial MT"/>
              </a:rPr>
              <a:t>5</a:t>
            </a:r>
            <a:r>
              <a:rPr spc="-5" dirty="0">
                <a:latin typeface="Arial MT"/>
                <a:cs typeface="Arial MT"/>
              </a:rPr>
              <a:t>%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584FF-46AB-84A8-1F2B-8A01AEE91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1332068"/>
            <a:ext cx="3450773" cy="1924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1F0D0B-5CE7-6960-6110-25E3D4148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75" y="1292533"/>
            <a:ext cx="3615924" cy="1955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8CF87A-CECF-CD7E-E9D1-56715D508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266907"/>
            <a:ext cx="2378835" cy="18765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372" y="219476"/>
            <a:ext cx="4193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120" marR="5080" indent="-1075055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CC0000"/>
                </a:solidFill>
                <a:latin typeface="Roboto"/>
                <a:cs typeface="Roboto"/>
              </a:rPr>
              <a:t>Random</a:t>
            </a:r>
            <a:r>
              <a:rPr sz="2100" spc="-1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CC0000"/>
                </a:solidFill>
                <a:latin typeface="Roboto"/>
                <a:cs typeface="Roboto"/>
              </a:rPr>
              <a:t>forest </a:t>
            </a:r>
            <a:r>
              <a:rPr sz="2100" spc="-20" dirty="0">
                <a:solidFill>
                  <a:srgbClr val="CC0000"/>
                </a:solidFill>
                <a:latin typeface="Roboto"/>
                <a:cs typeface="Roboto"/>
              </a:rPr>
              <a:t>classiﬁer</a:t>
            </a:r>
            <a:r>
              <a:rPr sz="2100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CC0000"/>
                </a:solidFill>
                <a:latin typeface="Roboto"/>
                <a:cs typeface="Roboto"/>
              </a:rPr>
              <a:t>with</a:t>
            </a:r>
            <a:r>
              <a:rPr sz="2100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CC0000"/>
                </a:solidFill>
                <a:latin typeface="Roboto"/>
                <a:cs typeface="Roboto"/>
              </a:rPr>
              <a:t>hyper </a:t>
            </a:r>
            <a:r>
              <a:rPr sz="2100" spc="-50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CC0000"/>
                </a:solidFill>
                <a:latin typeface="Roboto"/>
                <a:cs typeface="Roboto"/>
              </a:rPr>
              <a:t>parameter</a:t>
            </a:r>
            <a:r>
              <a:rPr sz="2100" spc="-1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CC0000"/>
                </a:solidFill>
                <a:latin typeface="Roboto"/>
                <a:cs typeface="Roboto"/>
              </a:rPr>
              <a:t>tuning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090" y="884956"/>
            <a:ext cx="2495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MT"/>
                <a:cs typeface="Arial MT"/>
              </a:rPr>
              <a:t>Train_accuracy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: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86%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0925" y="360950"/>
            <a:ext cx="3307399" cy="24015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09566" y="3437267"/>
            <a:ext cx="3846829" cy="9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5" dirty="0">
                <a:solidFill>
                  <a:srgbClr val="575757"/>
                </a:solidFill>
                <a:latin typeface="Arial MT"/>
                <a:cs typeface="Times New Roman"/>
              </a:rPr>
              <a:t>As</a:t>
            </a:r>
            <a:r>
              <a:rPr spc="55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Times New Roman"/>
              </a:rPr>
              <a:t>we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Times New Roman"/>
              </a:rPr>
              <a:t>can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Times New Roman"/>
              </a:rPr>
              <a:t>see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Times New Roman"/>
              </a:rPr>
              <a:t>the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Times New Roman"/>
              </a:rPr>
              <a:t>top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575757"/>
                </a:solidFill>
                <a:latin typeface="Arial MT"/>
                <a:cs typeface="Times New Roman"/>
              </a:rPr>
              <a:t>3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Times New Roman"/>
              </a:rPr>
              <a:t>important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575757"/>
                </a:solidFill>
                <a:latin typeface="Arial MT"/>
                <a:cs typeface="Times New Roman"/>
              </a:rPr>
              <a:t>features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575757"/>
                </a:solidFill>
                <a:latin typeface="Arial MT"/>
                <a:cs typeface="Times New Roman"/>
              </a:rPr>
              <a:t>of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575757"/>
                </a:solidFill>
                <a:latin typeface="Arial MT"/>
                <a:cs typeface="Times New Roman"/>
              </a:rPr>
              <a:t>our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575757"/>
                </a:solidFill>
                <a:latin typeface="Arial MT"/>
                <a:cs typeface="Times New Roman"/>
              </a:rPr>
              <a:t>dataset</a:t>
            </a:r>
            <a:r>
              <a:rPr spc="6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Times New Roman"/>
              </a:rPr>
              <a:t>are: </a:t>
            </a:r>
            <a:r>
              <a:rPr spc="-285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575757"/>
                </a:solidFill>
                <a:latin typeface="Arial MT"/>
                <a:cs typeface="Times New Roman"/>
              </a:rPr>
              <a:t>RAM,</a:t>
            </a:r>
            <a:r>
              <a:rPr spc="-10" dirty="0">
                <a:solidFill>
                  <a:srgbClr val="575757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575757"/>
                </a:solidFill>
                <a:latin typeface="Arial MT"/>
                <a:cs typeface="Times New Roman"/>
              </a:rPr>
              <a:t>battery_power ,pixels</a:t>
            </a:r>
            <a:endParaRPr dirty="0">
              <a:latin typeface="Arial MT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196F76-BD84-FF71-4608-99815308C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2" y="1193173"/>
            <a:ext cx="4091255" cy="1529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2F1BF6-DBE9-0CE3-7203-8D7CFA4AF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2508"/>
            <a:ext cx="2133600" cy="22418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6095" y="-27001"/>
            <a:ext cx="2240575" cy="980397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725"/>
              </a:spcBef>
            </a:pPr>
            <a:r>
              <a:rPr sz="2300" spc="-20" dirty="0">
                <a:solidFill>
                  <a:srgbClr val="CC0000"/>
                </a:solidFill>
                <a:latin typeface="Roboto"/>
                <a:cs typeface="Roboto"/>
              </a:rPr>
              <a:t>XGboost</a:t>
            </a:r>
            <a:endParaRPr sz="2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pc="-20" dirty="0">
                <a:latin typeface="Arial MT"/>
                <a:cs typeface="Arial MT"/>
              </a:rPr>
              <a:t>Test_accuracy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89%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4222" y="297572"/>
            <a:ext cx="47688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spc="-20" dirty="0">
                <a:latin typeface="Roboto"/>
                <a:cs typeface="Roboto"/>
              </a:rPr>
              <a:t>XGboost </a:t>
            </a:r>
            <a:r>
              <a:rPr sz="2300" b="0" spc="-30" dirty="0">
                <a:latin typeface="Roboto"/>
                <a:cs typeface="Roboto"/>
              </a:rPr>
              <a:t>with</a:t>
            </a:r>
            <a:r>
              <a:rPr sz="2300" b="0" spc="-10" dirty="0">
                <a:latin typeface="Roboto"/>
                <a:cs typeface="Roboto"/>
              </a:rPr>
              <a:t> </a:t>
            </a:r>
            <a:r>
              <a:rPr sz="2300" b="0" spc="-25" dirty="0">
                <a:latin typeface="Roboto"/>
                <a:cs typeface="Roboto"/>
              </a:rPr>
              <a:t>hyperparameter </a:t>
            </a:r>
            <a:r>
              <a:rPr sz="2300" b="0" spc="-35" dirty="0">
                <a:latin typeface="Roboto"/>
                <a:cs typeface="Roboto"/>
              </a:rPr>
              <a:t>tuning</a:t>
            </a:r>
            <a:endParaRPr sz="23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7789" y="663573"/>
            <a:ext cx="2969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Arial MT"/>
                <a:cs typeface="Arial MT"/>
              </a:rPr>
              <a:t>Test_accuracy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90%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3F0A8D-251B-7518-BA54-EBA3A1B9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7" y="1004998"/>
            <a:ext cx="3459775" cy="21001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C7B42A-D111-04F5-FE4D-3B40BFD06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89" y="1018184"/>
            <a:ext cx="3341716" cy="21070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C12752-73B0-4594-FF46-CE6E3BD8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08" y="3138062"/>
            <a:ext cx="2108681" cy="19745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44" y="209550"/>
            <a:ext cx="1746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30" dirty="0">
                <a:latin typeface="Roboto"/>
                <a:cs typeface="Roboto"/>
              </a:rPr>
              <a:t>conclusion</a:t>
            </a:r>
            <a:endParaRPr sz="2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344" y="825133"/>
            <a:ext cx="7209155" cy="4108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5085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From EDA we can see that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here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are mobile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phones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in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4 price ranges.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The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number of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elements is </a:t>
            </a:r>
            <a:r>
              <a:rPr spc="-33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almost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Times New Roman"/>
              </a:rPr>
              <a:t>similar.</a:t>
            </a:r>
            <a:endParaRPr dirty="0">
              <a:latin typeface="Arial MT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half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the</a:t>
            </a:r>
            <a:r>
              <a:rPr spc="-1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devices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have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Bluetooth,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and</a:t>
            </a:r>
            <a:r>
              <a:rPr spc="-1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half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don’t</a:t>
            </a:r>
            <a:endParaRPr dirty="0">
              <a:latin typeface="Arial MT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there</a:t>
            </a:r>
            <a:r>
              <a:rPr spc="-1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is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a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gradual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 increase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in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battery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 as</a:t>
            </a:r>
            <a:r>
              <a:rPr spc="-1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the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price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range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 increases</a:t>
            </a:r>
            <a:endParaRPr dirty="0">
              <a:latin typeface="Arial MT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Ram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has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continuous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increase with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price range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 while moving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from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Low</a:t>
            </a:r>
            <a:r>
              <a:rPr spc="-1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cost to</a:t>
            </a:r>
            <a:r>
              <a:rPr spc="-3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45" dirty="0">
                <a:solidFill>
                  <a:srgbClr val="212121"/>
                </a:solidFill>
                <a:latin typeface="Arial MT"/>
                <a:cs typeface="Times New Roman"/>
              </a:rPr>
              <a:t>Very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high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 cost</a:t>
            </a:r>
            <a:endParaRPr dirty="0">
              <a:latin typeface="Arial MT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costly</a:t>
            </a:r>
            <a:r>
              <a:rPr spc="-3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Arial MT"/>
                <a:cs typeface="Times New Roman"/>
              </a:rPr>
              <a:t>phones</a:t>
            </a:r>
            <a:r>
              <a:rPr spc="-20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are</a:t>
            </a:r>
            <a:r>
              <a:rPr spc="-25" dirty="0">
                <a:solidFill>
                  <a:srgbClr val="212121"/>
                </a:solidFill>
                <a:latin typeface="Arial MT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Times New Roman"/>
              </a:rPr>
              <a:t>lighter</a:t>
            </a:r>
            <a:endParaRPr dirty="0">
              <a:latin typeface="Arial MT"/>
              <a:cs typeface="Times New Roman"/>
            </a:endParaRPr>
          </a:p>
          <a:p>
            <a:pPr marL="348615" marR="15240" indent="-336550">
              <a:lnSpc>
                <a:spcPct val="110000"/>
              </a:lnSpc>
              <a:spcBef>
                <a:spcPts val="8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latin typeface="Arial MT"/>
                <a:cs typeface="Times New Roman"/>
              </a:rPr>
              <a:t>RAM,</a:t>
            </a:r>
            <a:r>
              <a:rPr spc="65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battery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spc="-10" dirty="0">
                <a:latin typeface="Arial MT"/>
                <a:cs typeface="Times New Roman"/>
              </a:rPr>
              <a:t>power,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pixels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played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more</a:t>
            </a:r>
            <a:r>
              <a:rPr spc="7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significant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role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in</a:t>
            </a:r>
            <a:r>
              <a:rPr spc="70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deciding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the</a:t>
            </a:r>
            <a:r>
              <a:rPr spc="70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price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range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of</a:t>
            </a:r>
            <a:r>
              <a:rPr spc="75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mobile </a:t>
            </a:r>
            <a:r>
              <a:rPr spc="-335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phone.</a:t>
            </a:r>
            <a:endParaRPr dirty="0">
              <a:latin typeface="Arial MT"/>
              <a:cs typeface="Times New Roman"/>
            </a:endParaRPr>
          </a:p>
          <a:p>
            <a:pPr marL="348615" marR="5080" indent="-336550">
              <a:lnSpc>
                <a:spcPts val="1930"/>
              </a:lnSpc>
              <a:spcBef>
                <a:spcPts val="2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dirty="0">
                <a:latin typeface="Arial MT"/>
                <a:cs typeface="Times New Roman"/>
              </a:rPr>
              <a:t>form</a:t>
            </a:r>
            <a:r>
              <a:rPr spc="8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all</a:t>
            </a:r>
            <a:r>
              <a:rPr spc="8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the</a:t>
            </a:r>
            <a:r>
              <a:rPr spc="85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above</a:t>
            </a:r>
            <a:r>
              <a:rPr spc="8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experiments</a:t>
            </a:r>
            <a:r>
              <a:rPr spc="8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we</a:t>
            </a:r>
            <a:r>
              <a:rPr spc="85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can</a:t>
            </a:r>
            <a:r>
              <a:rPr spc="8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conclude</a:t>
            </a:r>
            <a:r>
              <a:rPr spc="8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that</a:t>
            </a:r>
            <a:r>
              <a:rPr spc="85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logistic</a:t>
            </a:r>
            <a:r>
              <a:rPr spc="80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regression</a:t>
            </a:r>
            <a:r>
              <a:rPr spc="8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and,</a:t>
            </a:r>
            <a:r>
              <a:rPr spc="85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XGboosting</a:t>
            </a:r>
            <a:r>
              <a:rPr spc="8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with </a:t>
            </a:r>
            <a:r>
              <a:rPr spc="-335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using</a:t>
            </a:r>
            <a:r>
              <a:rPr spc="-5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hyperparameters </a:t>
            </a:r>
            <a:r>
              <a:rPr spc="-5" dirty="0">
                <a:latin typeface="Arial MT"/>
                <a:cs typeface="Times New Roman"/>
              </a:rPr>
              <a:t>we </a:t>
            </a:r>
            <a:r>
              <a:rPr dirty="0">
                <a:latin typeface="Arial MT"/>
                <a:cs typeface="Times New Roman"/>
              </a:rPr>
              <a:t>got </a:t>
            </a:r>
            <a:r>
              <a:rPr spc="-5" dirty="0">
                <a:latin typeface="Arial MT"/>
                <a:cs typeface="Times New Roman"/>
              </a:rPr>
              <a:t>the</a:t>
            </a:r>
            <a:r>
              <a:rPr spc="-10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best results</a:t>
            </a:r>
          </a:p>
          <a:p>
            <a:pPr marL="348615" indent="-336550">
              <a:lnSpc>
                <a:spcPct val="100000"/>
              </a:lnSpc>
              <a:spcBef>
                <a:spcPts val="14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pc="-5" dirty="0">
                <a:latin typeface="Arial MT"/>
                <a:cs typeface="Times New Roman"/>
              </a:rPr>
              <a:t>The</a:t>
            </a:r>
            <a:r>
              <a:rPr spc="-1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accuracy</a:t>
            </a:r>
            <a:r>
              <a:rPr spc="-1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and</a:t>
            </a:r>
            <a:r>
              <a:rPr spc="-10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performance</a:t>
            </a:r>
            <a:r>
              <a:rPr spc="-5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of</a:t>
            </a:r>
            <a:r>
              <a:rPr spc="-5" dirty="0">
                <a:latin typeface="Arial MT"/>
                <a:cs typeface="Times New Roman"/>
              </a:rPr>
              <a:t> the</a:t>
            </a:r>
            <a:r>
              <a:rPr spc="-1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model</a:t>
            </a:r>
            <a:r>
              <a:rPr spc="-1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is</a:t>
            </a:r>
            <a:r>
              <a:rPr spc="-1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evaluated</a:t>
            </a:r>
            <a:r>
              <a:rPr spc="-10" dirty="0">
                <a:latin typeface="Arial MT"/>
                <a:cs typeface="Times New Roman"/>
              </a:rPr>
              <a:t> </a:t>
            </a:r>
            <a:r>
              <a:rPr dirty="0">
                <a:latin typeface="Arial MT"/>
                <a:cs typeface="Times New Roman"/>
              </a:rPr>
              <a:t>by using</a:t>
            </a:r>
            <a:r>
              <a:rPr spc="-5" dirty="0">
                <a:latin typeface="Arial MT"/>
                <a:cs typeface="Times New Roman"/>
              </a:rPr>
              <a:t> confusion</a:t>
            </a:r>
            <a:r>
              <a:rPr spc="-10" dirty="0">
                <a:latin typeface="Arial MT"/>
                <a:cs typeface="Times New Roman"/>
              </a:rPr>
              <a:t> </a:t>
            </a:r>
            <a:r>
              <a:rPr spc="-5" dirty="0">
                <a:latin typeface="Arial MT"/>
                <a:cs typeface="Times New Roman"/>
              </a:rPr>
              <a:t>matrix</a:t>
            </a:r>
            <a:endParaRPr dirty="0">
              <a:latin typeface="Arial MT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3048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Contents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194" y="818593"/>
            <a:ext cx="2841859" cy="373243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en-US" spc="-5" dirty="0">
                <a:solidFill>
                  <a:srgbClr val="212121"/>
                </a:solidFill>
                <a:latin typeface="Times New Roman"/>
                <a:cs typeface="Times New Roman"/>
              </a:rPr>
              <a:t>Problem Statement</a:t>
            </a:r>
          </a:p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en-US" spc="-5" dirty="0">
                <a:solidFill>
                  <a:srgbClr val="212121"/>
                </a:solidFill>
                <a:latin typeface="Times New Roman"/>
                <a:cs typeface="Times New Roman"/>
              </a:rPr>
              <a:t>Understanding dataset</a:t>
            </a:r>
            <a:endParaRPr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Exploratory</a:t>
            </a:r>
            <a:r>
              <a:rPr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analysis</a:t>
            </a:r>
            <a:endParaRPr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Heat</a:t>
            </a:r>
            <a:r>
              <a:rPr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map</a:t>
            </a:r>
            <a:endParaRPr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learning</a:t>
            </a:r>
            <a:r>
              <a:rPr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algorithms</a:t>
            </a:r>
            <a:endParaRPr dirty="0">
              <a:latin typeface="Times New Roman"/>
              <a:cs typeface="Times New Roman"/>
            </a:endParaRPr>
          </a:p>
          <a:p>
            <a:pPr marL="719455" lvl="1" indent="-3054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719455" algn="l"/>
                <a:tab pos="720090" algn="l"/>
              </a:tabLst>
            </a:pP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Logistic</a:t>
            </a:r>
            <a:r>
              <a:rPr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dirty="0">
              <a:latin typeface="Times New Roman"/>
              <a:cs typeface="Times New Roman"/>
            </a:endParaRPr>
          </a:p>
          <a:p>
            <a:pPr marL="668655" lvl="1" indent="-2038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69290" algn="l"/>
              </a:tabLst>
            </a:pP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Decision</a:t>
            </a:r>
            <a:r>
              <a:rPr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tree</a:t>
            </a:r>
            <a:endParaRPr dirty="0">
              <a:latin typeface="Times New Roman"/>
              <a:cs typeface="Times New Roman"/>
            </a:endParaRPr>
          </a:p>
          <a:p>
            <a:pPr marL="668655" lvl="1" indent="-203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69290" algn="l"/>
              </a:tabLst>
            </a:pP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Random</a:t>
            </a:r>
            <a:r>
              <a:rPr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forest</a:t>
            </a:r>
            <a:r>
              <a:rPr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classifier</a:t>
            </a:r>
            <a:endParaRPr dirty="0">
              <a:latin typeface="Times New Roman"/>
              <a:cs typeface="Times New Roman"/>
            </a:endParaRPr>
          </a:p>
          <a:p>
            <a:pPr marL="668655" lvl="1" indent="-2038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69290" algn="l"/>
              </a:tabLst>
            </a:pP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Xgboost</a:t>
            </a:r>
            <a:r>
              <a:rPr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classifier</a:t>
            </a:r>
            <a:endParaRPr dirty="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conclusion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38150"/>
            <a:ext cx="33490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Problem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356271"/>
            <a:ext cx="8029575" cy="1669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the competitive mobile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phone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market companies wantto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understand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sales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data of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mobile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phones </a:t>
            </a:r>
            <a:r>
              <a:rPr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factors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which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drive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prices.</a:t>
            </a:r>
            <a:endParaRPr dirty="0">
              <a:latin typeface="Times New Roman"/>
              <a:cs typeface="Times New Roman"/>
            </a:endParaRPr>
          </a:p>
          <a:p>
            <a:pPr marL="12700" marR="91440" algn="just">
              <a:lnSpc>
                <a:spcPct val="114999"/>
              </a:lnSpc>
              <a:spcBef>
                <a:spcPts val="700"/>
              </a:spcBef>
            </a:pP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objective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is to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find out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some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relation between features of a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mobile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phone(eg:- </a:t>
            </a:r>
            <a:r>
              <a:rPr spc="-5" dirty="0" err="1">
                <a:solidFill>
                  <a:srgbClr val="212121"/>
                </a:solidFill>
                <a:latin typeface="Times New Roman"/>
                <a:cs typeface="Times New Roman"/>
              </a:rPr>
              <a:t>RAM,Internal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212121"/>
                </a:solidFill>
                <a:latin typeface="Times New Roman"/>
                <a:cs typeface="Times New Roman"/>
              </a:rPr>
              <a:t>Memory </a:t>
            </a:r>
            <a:r>
              <a:rPr spc="-5" dirty="0" err="1">
                <a:solidFill>
                  <a:srgbClr val="212121"/>
                </a:solidFill>
                <a:latin typeface="Times New Roman"/>
                <a:cs typeface="Times New Roman"/>
              </a:rPr>
              <a:t>etc</a:t>
            </a:r>
            <a:r>
              <a:rPr lang="en-IN" spc="-5" dirty="0">
                <a:solidFill>
                  <a:srgbClr val="212121"/>
                </a:solidFill>
                <a:latin typeface="Times New Roman"/>
                <a:cs typeface="Times New Roman"/>
              </a:rPr>
              <a:t>.)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 and its selling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price. In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problem,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we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do not have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predict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theactual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price but a </a:t>
            </a:r>
            <a:r>
              <a:rPr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price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range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indicating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how high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12121"/>
                </a:solidFill>
                <a:latin typeface="Times New Roman"/>
                <a:cs typeface="Times New Roman"/>
              </a:rPr>
              <a:t>price </a:t>
            </a:r>
            <a:r>
              <a:rPr spc="-5" dirty="0">
                <a:solidFill>
                  <a:srgbClr val="212121"/>
                </a:solidFill>
                <a:latin typeface="Times New Roman"/>
                <a:cs typeface="Times New Roman"/>
              </a:rPr>
              <a:t>is.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5" y="282147"/>
            <a:ext cx="42883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30" dirty="0">
                <a:latin typeface="Roboto"/>
                <a:cs typeface="Roboto"/>
              </a:rPr>
              <a:t>Understanding the dataset</a:t>
            </a:r>
            <a:endParaRPr sz="2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225" y="965835"/>
            <a:ext cx="8740775" cy="396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Data Description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contains</a:t>
            </a:r>
            <a:r>
              <a:rPr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</a:t>
            </a:r>
            <a:r>
              <a:rPr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regarding</a:t>
            </a:r>
            <a:r>
              <a:rPr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mobile</a:t>
            </a:r>
            <a:r>
              <a:rPr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phone</a:t>
            </a:r>
            <a:r>
              <a:rPr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features,</a:t>
            </a:r>
            <a:r>
              <a:rPr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specifications</a:t>
            </a:r>
            <a:r>
              <a:rPr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etc</a:t>
            </a:r>
            <a:r>
              <a:rPr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their</a:t>
            </a:r>
            <a:r>
              <a:rPr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price</a:t>
            </a:r>
            <a:r>
              <a:rPr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range. </a:t>
            </a:r>
            <a:r>
              <a:rPr spc="-3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various features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 can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be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used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to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predict 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price range of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pc="-5" dirty="0">
                <a:solidFill>
                  <a:srgbClr val="222222"/>
                </a:solidFill>
                <a:latin typeface="Times New Roman"/>
                <a:cs typeface="Times New Roman"/>
              </a:rPr>
              <a:t> mobile </a:t>
            </a:r>
            <a:r>
              <a:rPr spc="10" dirty="0">
                <a:solidFill>
                  <a:srgbClr val="222222"/>
                </a:solidFill>
                <a:latin typeface="Times New Roman"/>
                <a:cs typeface="Times New Roman"/>
              </a:rPr>
              <a:t>phone</a:t>
            </a:r>
            <a:r>
              <a:rPr spc="10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10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 err="1">
                <a:solidFill>
                  <a:srgbClr val="212121"/>
                </a:solidFill>
                <a:latin typeface="Times New Roman"/>
                <a:cs typeface="Times New Roman"/>
              </a:rPr>
              <a:t>Battery</a:t>
            </a:r>
            <a:r>
              <a:rPr lang="en-US" sz="1600" b="1" spc="-5" dirty="0" err="1">
                <a:solidFill>
                  <a:srgbClr val="212121"/>
                </a:solidFill>
                <a:latin typeface="Times New Roman"/>
                <a:cs typeface="Times New Roman"/>
              </a:rPr>
              <a:t>_</a:t>
            </a:r>
            <a:r>
              <a:rPr sz="1600" b="1" spc="-5" dirty="0" err="1">
                <a:solidFill>
                  <a:srgbClr val="212121"/>
                </a:solidFill>
                <a:latin typeface="Times New Roman"/>
                <a:cs typeface="Times New Roman"/>
              </a:rPr>
              <a:t>power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Total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energy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battery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store 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time measured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mAh</a:t>
            </a:r>
            <a:endParaRPr sz="160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Blue</a:t>
            </a: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bluetooth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Clock_speed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speed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microprocessor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instructions</a:t>
            </a:r>
            <a:endParaRPr sz="160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Dual_sim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dual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sim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support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Fc</a:t>
            </a: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Front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Camera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mega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pixels</a:t>
            </a:r>
            <a:endParaRPr sz="160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Four_g</a:t>
            </a: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4G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Int_memory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Internal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Memory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Gigabytes</a:t>
            </a:r>
            <a:endParaRPr sz="160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M_dep</a:t>
            </a: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Depth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cm</a:t>
            </a:r>
            <a:endParaRPr sz="1600" dirty="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Mobile_wt</a:t>
            </a: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Weight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phone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7252E-3846-8BF5-90E8-E6A5FA5C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22" y="2783716"/>
            <a:ext cx="2145978" cy="2353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274" y="320997"/>
            <a:ext cx="318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Roboto"/>
                <a:cs typeface="Roboto"/>
              </a:rPr>
              <a:t>Data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15" dirty="0">
                <a:latin typeface="Roboto"/>
                <a:cs typeface="Roboto"/>
              </a:rPr>
              <a:t>description(cont.)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558" y="780321"/>
            <a:ext cx="8824242" cy="37119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N_cores</a:t>
            </a: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cores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processor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Pc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Primary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Camera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mega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pixels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Px_height</a:t>
            </a:r>
            <a:r>
              <a:rPr sz="16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Pixel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Resolution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Height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Px_width</a:t>
            </a: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Pixel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Resolution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Width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Ra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Rando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16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Acces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Memor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Meg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Bytes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Sc_h</a:t>
            </a: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Screen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Height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cm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Sc_w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Screen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Width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cm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Talk_time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longest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time that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single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battery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charge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will last when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you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Three_g</a:t>
            </a: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3G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Touch_screen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touch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screen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Wifi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wifi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 dirty="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Price_range</a:t>
            </a: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target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variable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with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value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0(low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cost),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1(medium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cost),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2(high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cost)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3(very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high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cost)</a:t>
            </a:r>
            <a:r>
              <a:rPr lang="en-US"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425" y="277398"/>
            <a:ext cx="65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Times New Roman"/>
                <a:cs typeface="Times New Roman"/>
              </a:rPr>
              <a:t>Price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0230" y="277398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Battery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353" y="3781304"/>
            <a:ext cx="2694940" cy="113415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83515" marR="5080" indent="-171450">
              <a:lnSpc>
                <a:spcPct val="103299"/>
              </a:lnSpc>
              <a:spcBef>
                <a:spcPts val="50"/>
              </a:spcBef>
              <a:buSzPct val="116666"/>
              <a:buFont typeface="Arial" panose="020B0604020202020204" pitchFamily="34" charset="0"/>
              <a:buChar char="•"/>
              <a:tabLst>
                <a:tab pos="397510" algn="l"/>
                <a:tab pos="398145" algn="l"/>
              </a:tabLst>
            </a:pP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there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are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mobile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phones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in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4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price </a:t>
            </a:r>
            <a:r>
              <a:rPr spc="-28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ranges.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the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number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5" dirty="0">
                <a:solidFill>
                  <a:srgbClr val="212121"/>
                </a:solidFill>
                <a:latin typeface="Arial MT"/>
                <a:cs typeface="Roboto"/>
              </a:rPr>
              <a:t>of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elements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 err="1">
                <a:solidFill>
                  <a:srgbClr val="212121"/>
                </a:solidFill>
                <a:latin typeface="Arial MT"/>
                <a:cs typeface="Roboto"/>
              </a:rPr>
              <a:t>i</a:t>
            </a:r>
            <a:r>
              <a:rPr lang="en-IN" spc="-15" dirty="0">
                <a:solidFill>
                  <a:srgbClr val="212121"/>
                </a:solidFill>
                <a:latin typeface="Arial MT"/>
                <a:cs typeface="Roboto"/>
              </a:rPr>
              <a:t>s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almost</a:t>
            </a:r>
            <a:r>
              <a:rPr spc="-4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similar</a:t>
            </a:r>
            <a:endParaRPr dirty="0">
              <a:latin typeface="Arial MT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9705" y="3781304"/>
            <a:ext cx="35032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this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plot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shows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how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the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battery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mAh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is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spread. </a:t>
            </a:r>
            <a:r>
              <a:rPr spc="-28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there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is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a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gradual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increase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as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price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range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 increases</a:t>
            </a:r>
            <a:endParaRPr dirty="0">
              <a:latin typeface="Arial MT"/>
              <a:cs typeface="Robo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025EEF-0E79-2278-F8C1-56D23A20C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31125"/>
            <a:ext cx="3833461" cy="2565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32706-1D97-2DD3-FA3F-CEDFB748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75" y="1131125"/>
            <a:ext cx="3554425" cy="2431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849" y="93198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Times New Roman"/>
                <a:cs typeface="Times New Roman"/>
              </a:rPr>
              <a:t>bluetooth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933" y="3527798"/>
            <a:ext cx="34232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half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the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devices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have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Bluetooth,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and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half </a:t>
            </a:r>
            <a:r>
              <a:rPr spc="-35" dirty="0">
                <a:solidFill>
                  <a:srgbClr val="212121"/>
                </a:solidFill>
                <a:latin typeface="Arial MT"/>
                <a:cs typeface="Roboto"/>
              </a:rPr>
              <a:t>don’t</a:t>
            </a:r>
            <a:endParaRPr dirty="0">
              <a:latin typeface="Arial MT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2784" y="3527798"/>
            <a:ext cx="352297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Ram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has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continuous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increase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with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price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range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while </a:t>
            </a:r>
            <a:r>
              <a:rPr spc="-28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moving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from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Low cost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to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Very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high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cost</a:t>
            </a:r>
            <a:endParaRPr dirty="0">
              <a:latin typeface="Arial MT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875" y="221746"/>
            <a:ext cx="6902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CC0000"/>
                </a:solidFill>
                <a:latin typeface="Times New Roman"/>
                <a:cs typeface="Times New Roman"/>
              </a:rPr>
              <a:t>RAM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86264-A7B0-529D-E59E-23CFDDDA6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9" y="816896"/>
            <a:ext cx="3733800" cy="2482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14FB1-F2DE-35FA-74D4-DA25C2BE0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16896"/>
            <a:ext cx="3657600" cy="24161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6497"/>
            <a:ext cx="124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5" dirty="0">
                <a:latin typeface="Roboto"/>
                <a:cs typeface="Roboto"/>
              </a:rPr>
              <a:t>Px_width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046" y="3142299"/>
            <a:ext cx="3903979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There is not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a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continuous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increase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in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pixel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width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as 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we 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move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from</a:t>
            </a:r>
            <a:r>
              <a:rPr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Low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cost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to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Very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high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cost.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Mobiles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with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 'Medium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cost'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 and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5" dirty="0">
                <a:solidFill>
                  <a:srgbClr val="212121"/>
                </a:solidFill>
                <a:latin typeface="Arial MT"/>
                <a:cs typeface="Roboto"/>
              </a:rPr>
              <a:t>'High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 cost'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has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almost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equal</a:t>
            </a:r>
            <a:r>
              <a:rPr spc="26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pixel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width.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so 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we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can </a:t>
            </a:r>
            <a:r>
              <a:rPr spc="-25" dirty="0">
                <a:solidFill>
                  <a:srgbClr val="212121"/>
                </a:solidFill>
                <a:latin typeface="Arial MT"/>
                <a:cs typeface="Roboto"/>
              </a:rPr>
              <a:t>say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that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it would 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be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a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driving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factor </a:t>
            </a:r>
            <a:r>
              <a:rPr spc="-25" dirty="0">
                <a:solidFill>
                  <a:srgbClr val="212121"/>
                </a:solidFill>
                <a:latin typeface="Arial MT"/>
                <a:cs typeface="Roboto"/>
              </a:rPr>
              <a:t>in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deciding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price_range.</a:t>
            </a:r>
            <a:endParaRPr dirty="0">
              <a:latin typeface="Arial MT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25" y="1038225"/>
            <a:ext cx="3631400" cy="19658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1025" y="1038225"/>
            <a:ext cx="4646199" cy="21040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21875" y="561847"/>
            <a:ext cx="134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px_height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0425" y="3180995"/>
            <a:ext cx="38144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Pixel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height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is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almost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similar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as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we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move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from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Low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cost </a:t>
            </a:r>
            <a:r>
              <a:rPr spc="-28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to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Very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high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cost.little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variation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in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pixel_height</a:t>
            </a:r>
            <a:endParaRPr dirty="0">
              <a:latin typeface="Arial MT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672" y="496497"/>
            <a:ext cx="161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CC0000"/>
                </a:solidFill>
                <a:latin typeface="Roboto"/>
                <a:cs typeface="Roboto"/>
              </a:rPr>
              <a:t>screen_size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408" y="3202535"/>
            <a:ext cx="390334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Combining the sc_height and sc_width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into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one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column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that</a:t>
            </a:r>
            <a:r>
              <a:rPr spc="2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is</a:t>
            </a:r>
            <a:r>
              <a:rPr spc="22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sc_size,</a:t>
            </a:r>
            <a:r>
              <a:rPr spc="22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Screen</a:t>
            </a:r>
            <a:r>
              <a:rPr spc="22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Size</a:t>
            </a:r>
            <a:r>
              <a:rPr spc="22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shows</a:t>
            </a:r>
            <a:r>
              <a:rPr spc="21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little</a:t>
            </a:r>
            <a:r>
              <a:rPr spc="22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variation</a:t>
            </a:r>
            <a:r>
              <a:rPr spc="22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along </a:t>
            </a:r>
            <a:r>
              <a:rPr spc="-28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the target variables. This can 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be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helpful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in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predicting the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target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categories.</a:t>
            </a:r>
            <a:endParaRPr dirty="0">
              <a:latin typeface="Arial MT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2837" y="167747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4g</a:t>
            </a:r>
            <a:r>
              <a:rPr sz="2400" b="0" spc="-5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and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3g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974" y="1038225"/>
            <a:ext cx="3413094" cy="19175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40614" y="4051896"/>
            <a:ext cx="38195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50% </a:t>
            </a:r>
            <a:r>
              <a:rPr spc="5" dirty="0">
                <a:solidFill>
                  <a:srgbClr val="212121"/>
                </a:solidFill>
                <a:latin typeface="Arial MT"/>
                <a:cs typeface="Roboto"/>
              </a:rPr>
              <a:t>of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the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phones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support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4_g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and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76% </a:t>
            </a:r>
            <a:r>
              <a:rPr spc="5" dirty="0">
                <a:solidFill>
                  <a:srgbClr val="212121"/>
                </a:solidFill>
                <a:latin typeface="Arial MT"/>
                <a:cs typeface="Roboto"/>
              </a:rPr>
              <a:t>of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phones 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support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 3_g,feature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5" dirty="0">
                <a:solidFill>
                  <a:srgbClr val="212121"/>
                </a:solidFill>
                <a:latin typeface="Arial MT"/>
                <a:cs typeface="Roboto"/>
              </a:rPr>
              <a:t>'three_g'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play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0" dirty="0">
                <a:solidFill>
                  <a:srgbClr val="212121"/>
                </a:solidFill>
                <a:latin typeface="Arial MT"/>
                <a:cs typeface="Roboto"/>
              </a:rPr>
              <a:t>an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important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0" dirty="0">
                <a:solidFill>
                  <a:srgbClr val="212121"/>
                </a:solidFill>
                <a:latin typeface="Arial MT"/>
                <a:cs typeface="Roboto"/>
              </a:rPr>
              <a:t>feature</a:t>
            </a:r>
            <a:r>
              <a:rPr spc="-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25" dirty="0">
                <a:solidFill>
                  <a:srgbClr val="212121"/>
                </a:solidFill>
                <a:latin typeface="Arial MT"/>
                <a:cs typeface="Roboto"/>
              </a:rPr>
              <a:t>in </a:t>
            </a:r>
            <a:r>
              <a:rPr spc="-285" dirty="0">
                <a:solidFill>
                  <a:srgbClr val="212121"/>
                </a:solidFill>
                <a:latin typeface="Arial MT"/>
                <a:cs typeface="Roboto"/>
              </a:rPr>
              <a:t> </a:t>
            </a:r>
            <a:r>
              <a:rPr spc="-15" dirty="0">
                <a:solidFill>
                  <a:srgbClr val="212121"/>
                </a:solidFill>
                <a:latin typeface="Arial MT"/>
                <a:cs typeface="Roboto"/>
              </a:rPr>
              <a:t>prediction</a:t>
            </a:r>
            <a:r>
              <a:rPr lang="en-IN" spc="-15" dirty="0">
                <a:solidFill>
                  <a:srgbClr val="212121"/>
                </a:solidFill>
                <a:latin typeface="Arial MT"/>
                <a:cs typeface="Roboto"/>
              </a:rPr>
              <a:t>.</a:t>
            </a:r>
            <a:endParaRPr dirty="0">
              <a:latin typeface="Arial MT"/>
              <a:cs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B49075-4617-70E5-28BF-05366A86D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14" y="558907"/>
            <a:ext cx="3859723" cy="1793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F2F9B2-6A7A-C30D-E401-03D0B5E65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05606"/>
            <a:ext cx="3979816" cy="17938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1006</Words>
  <Application>Microsoft Office PowerPoint</Application>
  <PresentationFormat>On-screen Show (16:9)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MT</vt:lpstr>
      <vt:lpstr>Calibri</vt:lpstr>
      <vt:lpstr>Georgia</vt:lpstr>
      <vt:lpstr>Roboto</vt:lpstr>
      <vt:lpstr>Times New Roman</vt:lpstr>
      <vt:lpstr>Trebuchet MS</vt:lpstr>
      <vt:lpstr>Verdana</vt:lpstr>
      <vt:lpstr>Office Theme</vt:lpstr>
      <vt:lpstr>PowerPoint Presentation</vt:lpstr>
      <vt:lpstr>Contents</vt:lpstr>
      <vt:lpstr>Problem statement</vt:lpstr>
      <vt:lpstr>Understanding the dataset</vt:lpstr>
      <vt:lpstr>Data description(cont.)</vt:lpstr>
      <vt:lpstr>Price</vt:lpstr>
      <vt:lpstr>bluetooth</vt:lpstr>
      <vt:lpstr>Px_width</vt:lpstr>
      <vt:lpstr>4g and 3g</vt:lpstr>
      <vt:lpstr>FC (front camera megapixels)</vt:lpstr>
      <vt:lpstr>Heat map</vt:lpstr>
      <vt:lpstr>ML algorithms</vt:lpstr>
      <vt:lpstr>PowerPoint Presentation</vt:lpstr>
      <vt:lpstr>PowerPoint Presentation</vt:lpstr>
      <vt:lpstr>Decision tree with  hyperparameter tuning</vt:lpstr>
      <vt:lpstr>PowerPoint Presentation</vt:lpstr>
      <vt:lpstr>XGboost with hyperparameter tuning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range  prediction_final .pptx</dc:title>
  <dc:creator>harshad</dc:creator>
  <cp:lastModifiedBy>harshad</cp:lastModifiedBy>
  <cp:revision>6</cp:revision>
  <dcterms:created xsi:type="dcterms:W3CDTF">2023-01-19T19:46:57Z</dcterms:created>
  <dcterms:modified xsi:type="dcterms:W3CDTF">2023-01-20T09:06:21Z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