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N+nvds7gF01joT0yEKYv/UbV5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1136164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21136164be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136164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21136164be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12100101744_0_1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g12100101744_0_1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g12100101744_0_1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g12100101744_0_15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g12100101744_0_15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g12100101744_0_1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g12100101744_0_1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12100101744_0_1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12100101744_0_1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g12100101744_0_1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g12100101744_0_1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g12100101744_0_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12100101744_0_1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g12100101744_0_1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g12100101744_0_1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g12100101744_0_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12100101744_0_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g12100101744_0_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12100101744_0_1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g12100101744_0_1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g12100101744_0_1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g12100101744_0_1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g12100101744_0_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12100101744_0_1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12100101744_0_1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g12100101744_0_15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g12100101744_0_15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g12100101744_0_1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g12100101744_0_15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g12100101744_0_1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g12100101744_0_1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2100101744_0_1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2100101744_0_1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g12100101744_0_11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202367" y="408879"/>
            <a:ext cx="8409483" cy="341970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1</a:t>
            </a:r>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Play Store App Review Analysis</a:t>
            </a:r>
            <a:br>
              <a:rPr b="1" lang="en-US" sz="3600">
                <a:solidFill>
                  <a:schemeClr val="lt1"/>
                </a:solidFill>
                <a:latin typeface="Montserrat"/>
                <a:ea typeface="Montserrat"/>
                <a:cs typeface="Montserrat"/>
                <a:sym typeface="Montserrat"/>
              </a:rPr>
            </a:br>
            <a:br>
              <a:rPr b="1" lang="en-US" sz="2000">
                <a:solidFill>
                  <a:schemeClr val="lt1"/>
                </a:solidFill>
                <a:latin typeface="Montserrat"/>
                <a:ea typeface="Montserrat"/>
                <a:cs typeface="Montserrat"/>
                <a:sym typeface="Montserrat"/>
              </a:rPr>
            </a:b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
          <p:cNvSpPr txBox="1"/>
          <p:nvPr/>
        </p:nvSpPr>
        <p:spPr>
          <a:xfrm>
            <a:off x="1538868" y="2943457"/>
            <a:ext cx="6720600" cy="10158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None/>
            </a:pPr>
            <a:r>
              <a:rPr b="1" i="0" lang="en-US" sz="2000" u="none" cap="none" strike="noStrike">
                <a:solidFill>
                  <a:srgbClr val="EF8600"/>
                </a:solidFill>
                <a:latin typeface="Montserrat"/>
                <a:ea typeface="Montserrat"/>
                <a:cs typeface="Montserrat"/>
                <a:sym typeface="Montserrat"/>
              </a:rPr>
              <a:t>By- Saugata Deb</a:t>
            </a:r>
            <a:br>
              <a:rPr b="1" i="0" lang="en-US" sz="2000" u="none" cap="none" strike="noStrike">
                <a:solidFill>
                  <a:srgbClr val="EF8600"/>
                </a:solidFill>
                <a:latin typeface="Montserrat"/>
                <a:ea typeface="Montserrat"/>
                <a:cs typeface="Montserrat"/>
                <a:sym typeface="Montserrat"/>
              </a:rPr>
            </a:br>
            <a:r>
              <a:rPr b="1" i="0" lang="en-US" sz="2000" u="none" cap="none" strike="noStrike">
                <a:solidFill>
                  <a:srgbClr val="EF8600"/>
                </a:solidFill>
                <a:latin typeface="Montserrat"/>
                <a:ea typeface="Montserrat"/>
                <a:cs typeface="Montserrat"/>
                <a:sym typeface="Montserrat"/>
              </a:rPr>
              <a:t>		Harshad Savle</a:t>
            </a:r>
            <a:br>
              <a:rPr b="1" i="0" lang="en-US" sz="2000" u="none" cap="none" strike="noStrike">
                <a:solidFill>
                  <a:srgbClr val="EF8600"/>
                </a:solidFill>
                <a:latin typeface="Montserrat"/>
                <a:ea typeface="Montserrat"/>
                <a:cs typeface="Montserrat"/>
                <a:sym typeface="Montserrat"/>
              </a:rPr>
            </a:br>
            <a:r>
              <a:rPr b="1" i="0" lang="en-US" sz="2000" u="none" cap="none" strike="noStrike">
                <a:solidFill>
                  <a:srgbClr val="EF8600"/>
                </a:solidFill>
                <a:latin typeface="Montserrat"/>
                <a:ea typeface="Montserrat"/>
                <a:cs typeface="Montserrat"/>
                <a:sym typeface="Montserrat"/>
              </a:rPr>
              <a:t>		Prasoon Kumar</a:t>
            </a:r>
            <a:endParaRPr b="0" i="0" sz="2000" u="none" cap="none" strike="noStrike">
              <a:solidFill>
                <a:srgbClr val="EF8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Cleaning</a:t>
            </a:r>
            <a:endParaRPr/>
          </a:p>
        </p:txBody>
      </p:sp>
      <p:sp>
        <p:nvSpPr>
          <p:cNvPr id="115" name="Google Shape;115;p10"/>
          <p:cNvSpPr txBox="1"/>
          <p:nvPr>
            <p:ph idx="1" type="body"/>
          </p:nvPr>
        </p:nvSpPr>
        <p:spPr>
          <a:xfrm>
            <a:off x="311700" y="1152475"/>
            <a:ext cx="8520600" cy="3546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chemeClr val="accent2"/>
                </a:solidFill>
              </a:rPr>
              <a:t>Data cleaning not just means removing the incorrect data or erroneous data. Many times we get the data which has all kinds of values some of them will cause problems during the analysis of the data and make our predictions incorrect. So we have to make sure our data has no erroneous values.</a:t>
            </a:r>
            <a:endParaRPr/>
          </a:p>
          <a:p>
            <a:pPr indent="0" lvl="0" marL="114300" rtl="0" algn="l">
              <a:lnSpc>
                <a:spcPct val="115000"/>
              </a:lnSpc>
              <a:spcBef>
                <a:spcPts val="0"/>
              </a:spcBef>
              <a:spcAft>
                <a:spcPts val="0"/>
              </a:spcAft>
              <a:buSzPts val="1800"/>
              <a:buNone/>
            </a:pPr>
            <a:r>
              <a:rPr lang="en-US">
                <a:solidFill>
                  <a:schemeClr val="accent2"/>
                </a:solidFill>
              </a:rPr>
              <a:t>Data Cleaning Step:</a:t>
            </a:r>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rPr>
              <a:t>Removing unwanted Values</a:t>
            </a:r>
            <a:r>
              <a:rPr lang="en-US">
                <a:solidFill>
                  <a:schemeClr val="accent2"/>
                </a:solidFill>
              </a:rPr>
              <a:t> : Deleting of duplicate/incorrect or irrelevant values</a:t>
            </a:r>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rPr>
              <a:t>Handling Missing Values</a:t>
            </a:r>
            <a:r>
              <a:rPr lang="en-US">
                <a:solidFill>
                  <a:schemeClr val="accent2"/>
                </a:solidFill>
              </a:rPr>
              <a:t>: Handling missing values in our Dataset</a:t>
            </a:r>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rPr>
              <a:t>Handling Structural Errors</a:t>
            </a:r>
            <a:r>
              <a:rPr lang="en-US">
                <a:solidFill>
                  <a:schemeClr val="accent2"/>
                </a:solidFill>
              </a:rPr>
              <a:t>: Fixing mislabelled categories or classes, Typos, Strange name conventions</a:t>
            </a:r>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rPr>
              <a:t>Filtering Unwanted Outliers</a:t>
            </a:r>
            <a:r>
              <a:rPr lang="en-US">
                <a:solidFill>
                  <a:schemeClr val="accent2"/>
                </a:solidFill>
              </a:rPr>
              <a:t>: Removing incorrect or unwanted outliers</a:t>
            </a:r>
            <a:endParaRPr/>
          </a:p>
          <a:p>
            <a:pPr indent="0" lvl="0" marL="1143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222800" y="15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a:t>
            </a:r>
            <a:endParaRPr/>
          </a:p>
        </p:txBody>
      </p:sp>
      <p:sp>
        <p:nvSpPr>
          <p:cNvPr id="121" name="Google Shape;121;p11"/>
          <p:cNvSpPr txBox="1"/>
          <p:nvPr>
            <p:ph idx="1" type="body"/>
          </p:nvPr>
        </p:nvSpPr>
        <p:spPr>
          <a:xfrm>
            <a:off x="222800" y="7313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Top Categories in Playstore</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From above graph we can conclude that there is 1939 applications which falls under FAMILY category.</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Also top 5 categories of Application in the playstore are FAMILY,GAME,TOOLS,,BUSINESS,MEDICAL.</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Also there is only 53 applications which falls under BEAUTY category.</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We can also conclude that there is significant difference between the top two categories FAMILY 1939 Apps and GAME 1121 Apps. This shows that there are more application developers who develops Apps under FAMILY Category.</a:t>
            </a:r>
            <a:endParaRPr sz="14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None/>
            </a:pPr>
            <a:r>
              <a:t/>
            </a:r>
            <a:endParaRPr>
              <a:solidFill>
                <a:schemeClr val="accent2"/>
              </a:solidFill>
            </a:endParaRPr>
          </a:p>
        </p:txBody>
      </p:sp>
      <p:pic>
        <p:nvPicPr>
          <p:cNvPr id="122" name="Google Shape;122;p11"/>
          <p:cNvPicPr preferRelativeResize="0"/>
          <p:nvPr/>
        </p:nvPicPr>
        <p:blipFill rotWithShape="1">
          <a:blip r:embed="rId3">
            <a:alphaModFix/>
          </a:blip>
          <a:srcRect b="0" l="0" r="0" t="0"/>
          <a:stretch/>
        </p:blipFill>
        <p:spPr>
          <a:xfrm>
            <a:off x="4347000" y="2763850"/>
            <a:ext cx="3721550" cy="237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102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28" name="Google Shape;128;p12"/>
          <p:cNvSpPr txBox="1"/>
          <p:nvPr>
            <p:ph idx="1" type="body"/>
          </p:nvPr>
        </p:nvSpPr>
        <p:spPr>
          <a:xfrm>
            <a:off x="159300" y="674825"/>
            <a:ext cx="8673000" cy="341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Top Genres in the Playstore</a:t>
            </a:r>
            <a:endParaRPr b="1" sz="16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bar plot in plotly we can conclude that maximum application which have been developed falls under App Genre Tools 840.</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from above we can observe from above plot that least applications were developed under App Genre Entermainment,Music &amp; Video 23.</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top 5 Genres are Tools,Entertaiment,Education,business and Medical which are 840,587,427,407,460 in Top 5 Genre name order.</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500"/>
              </a:spcBef>
              <a:spcAft>
                <a:spcPts val="0"/>
              </a:spcAft>
              <a:buNone/>
            </a:pPr>
            <a:r>
              <a:t/>
            </a:r>
            <a:endParaRPr sz="1400">
              <a:solidFill>
                <a:schemeClr val="accent2"/>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b="0" i="0" sz="1400">
              <a:solidFill>
                <a:schemeClr val="accent2"/>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accent2"/>
              </a:solidFill>
              <a:latin typeface="Times New Roman"/>
              <a:ea typeface="Times New Roman"/>
              <a:cs typeface="Times New Roman"/>
              <a:sym typeface="Times New Roman"/>
            </a:endParaRPr>
          </a:p>
        </p:txBody>
      </p:sp>
      <p:pic>
        <p:nvPicPr>
          <p:cNvPr id="129" name="Google Shape;129;p12"/>
          <p:cNvPicPr preferRelativeResize="0"/>
          <p:nvPr/>
        </p:nvPicPr>
        <p:blipFill rotWithShape="1">
          <a:blip r:embed="rId3">
            <a:alphaModFix/>
          </a:blip>
          <a:srcRect b="0" l="0" r="0" t="0"/>
          <a:stretch/>
        </p:blipFill>
        <p:spPr>
          <a:xfrm>
            <a:off x="4342575" y="2410525"/>
            <a:ext cx="4333824" cy="252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311700" y="15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35" name="Google Shape;135;p13"/>
          <p:cNvSpPr txBox="1"/>
          <p:nvPr>
            <p:ph idx="1" type="body"/>
          </p:nvPr>
        </p:nvSpPr>
        <p:spPr>
          <a:xfrm>
            <a:off x="311700" y="863550"/>
            <a:ext cx="8520600" cy="398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solidFill>
                  <a:schemeClr val="accent2"/>
                </a:solidFill>
                <a:latin typeface="Times New Roman"/>
                <a:ea typeface="Times New Roman"/>
                <a:cs typeface="Times New Roman"/>
                <a:sym typeface="Times New Roman"/>
              </a:rPr>
              <a:t>Top Content Rating of each Category of App per installation</a:t>
            </a:r>
            <a:endParaRPr b="1" sz="20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above graph by plotly we can conclude that App Having 'Content Rating' - </a:t>
            </a:r>
            <a:r>
              <a:rPr b="1" lang="en-US" sz="1200">
                <a:solidFill>
                  <a:schemeClr val="accent2"/>
                </a:solidFill>
                <a:highlight>
                  <a:srgbClr val="FFFFFF"/>
                </a:highlight>
                <a:latin typeface="Roboto"/>
                <a:ea typeface="Roboto"/>
                <a:cs typeface="Roboto"/>
                <a:sym typeface="Roboto"/>
              </a:rPr>
              <a:t>Everyone</a:t>
            </a:r>
            <a:r>
              <a:rPr lang="en-US" sz="1200">
                <a:solidFill>
                  <a:schemeClr val="accent2"/>
                </a:solidFill>
                <a:highlight>
                  <a:srgbClr val="FFFFFF"/>
                </a:highlight>
                <a:latin typeface="Roboto"/>
                <a:ea typeface="Roboto"/>
                <a:cs typeface="Roboto"/>
                <a:sym typeface="Roboto"/>
              </a:rPr>
              <a:t> is having maximum number installation of </a:t>
            </a:r>
            <a:r>
              <a:rPr b="1" lang="en-US" sz="1200">
                <a:solidFill>
                  <a:schemeClr val="accent2"/>
                </a:solidFill>
                <a:highlight>
                  <a:srgbClr val="FFFFFF"/>
                </a:highlight>
                <a:latin typeface="Roboto"/>
                <a:ea typeface="Roboto"/>
                <a:cs typeface="Roboto"/>
                <a:sym typeface="Roboto"/>
              </a:rPr>
              <a:t>100.228B</a:t>
            </a:r>
            <a:endParaRPr b="1"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Also we can conclude that there are </a:t>
            </a:r>
            <a:r>
              <a:rPr b="1" lang="en-US" sz="1200">
                <a:solidFill>
                  <a:schemeClr val="accent2"/>
                </a:solidFill>
                <a:highlight>
                  <a:srgbClr val="FFFFFF"/>
                </a:highlight>
                <a:latin typeface="Roboto"/>
                <a:ea typeface="Roboto"/>
                <a:cs typeface="Roboto"/>
                <a:sym typeface="Roboto"/>
              </a:rPr>
              <a:t>4.29B </a:t>
            </a:r>
            <a:r>
              <a:rPr lang="en-US" sz="1200">
                <a:solidFill>
                  <a:schemeClr val="accent2"/>
                </a:solidFill>
                <a:highlight>
                  <a:srgbClr val="FFFFFF"/>
                </a:highlight>
                <a:latin typeface="Roboto"/>
                <a:ea typeface="Roboto"/>
                <a:cs typeface="Roboto"/>
                <a:sym typeface="Roboto"/>
              </a:rPr>
              <a:t> installation for application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having Content Rating of </a:t>
            </a:r>
            <a:r>
              <a:rPr b="1" lang="en-US" sz="1200">
                <a:solidFill>
                  <a:schemeClr val="accent2"/>
                </a:solidFill>
                <a:highlight>
                  <a:srgbClr val="FFFFFF"/>
                </a:highlight>
                <a:latin typeface="Roboto"/>
                <a:ea typeface="Roboto"/>
                <a:cs typeface="Roboto"/>
                <a:sym typeface="Roboto"/>
              </a:rPr>
              <a:t>Everyone 10+</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We can also conclude that there are no such </a:t>
            </a:r>
            <a:r>
              <a:rPr lang="en-US" sz="1200">
                <a:solidFill>
                  <a:schemeClr val="accent2"/>
                </a:solidFill>
                <a:highlight>
                  <a:srgbClr val="FFFFFF"/>
                </a:highlight>
                <a:latin typeface="Roboto"/>
                <a:ea typeface="Roboto"/>
                <a:cs typeface="Roboto"/>
                <a:sym typeface="Roboto"/>
              </a:rPr>
              <a:t>noticeable</a:t>
            </a:r>
            <a:r>
              <a:rPr lang="en-US"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installation for Application having Content Rating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of </a:t>
            </a:r>
            <a:r>
              <a:rPr b="1" lang="en-US" sz="1200">
                <a:solidFill>
                  <a:schemeClr val="accent2"/>
                </a:solidFill>
                <a:highlight>
                  <a:srgbClr val="FFFFFF"/>
                </a:highlight>
                <a:latin typeface="Roboto"/>
                <a:ea typeface="Roboto"/>
                <a:cs typeface="Roboto"/>
                <a:sym typeface="Roboto"/>
              </a:rPr>
              <a:t>Adults only 18+</a:t>
            </a:r>
            <a:r>
              <a:rPr lang="en-US" sz="1200">
                <a:solidFill>
                  <a:schemeClr val="accent2"/>
                </a:solidFill>
                <a:highlight>
                  <a:srgbClr val="FFFFFF"/>
                </a:highlight>
                <a:latin typeface="Roboto"/>
                <a:ea typeface="Roboto"/>
                <a:cs typeface="Roboto"/>
                <a:sym typeface="Roboto"/>
              </a:rPr>
              <a:t> and </a:t>
            </a:r>
            <a:r>
              <a:rPr b="1" lang="en-US" sz="1200">
                <a:solidFill>
                  <a:schemeClr val="accent2"/>
                </a:solidFill>
                <a:highlight>
                  <a:srgbClr val="FFFFFF"/>
                </a:highlight>
                <a:latin typeface="Roboto"/>
                <a:ea typeface="Roboto"/>
                <a:cs typeface="Roboto"/>
                <a:sym typeface="Roboto"/>
              </a:rPr>
              <a:t>Unrated</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None/>
            </a:pPr>
            <a:r>
              <a:t/>
            </a:r>
            <a:endParaRPr sz="1400">
              <a:solidFill>
                <a:schemeClr val="accent2"/>
              </a:solidFill>
              <a:latin typeface="Times New Roman"/>
              <a:ea typeface="Times New Roman"/>
              <a:cs typeface="Times New Roman"/>
              <a:sym typeface="Times New Roman"/>
            </a:endParaRPr>
          </a:p>
        </p:txBody>
      </p:sp>
      <p:pic>
        <p:nvPicPr>
          <p:cNvPr id="136" name="Google Shape;136;p13"/>
          <p:cNvPicPr preferRelativeResize="0"/>
          <p:nvPr/>
        </p:nvPicPr>
        <p:blipFill rotWithShape="1">
          <a:blip r:embed="rId3">
            <a:alphaModFix/>
          </a:blip>
          <a:srcRect b="0" l="0" r="0" t="0"/>
          <a:stretch/>
        </p:blipFill>
        <p:spPr>
          <a:xfrm>
            <a:off x="5459374" y="1688850"/>
            <a:ext cx="3631600" cy="2873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42" name="Google Shape;142;p14"/>
          <p:cNvSpPr txBox="1"/>
          <p:nvPr>
            <p:ph idx="1" type="body"/>
          </p:nvPr>
        </p:nvSpPr>
        <p:spPr>
          <a:xfrm>
            <a:off x="311700" y="1052583"/>
            <a:ext cx="8520600" cy="36654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What is the percentage of free and paid Apps in the Play Store?</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600">
              <a:solidFill>
                <a:schemeClr val="accent2"/>
              </a:solidFill>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the above chart we can conclude that most of the apps available</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on the playstore are free which are enjoyed by most of the users.</a:t>
            </a:r>
            <a:endParaRPr sz="1200">
              <a:solidFill>
                <a:schemeClr val="accent2"/>
              </a:solidFill>
              <a:highlight>
                <a:srgbClr val="FFFFFF"/>
              </a:highlight>
              <a:latin typeface="Times New Roman"/>
              <a:ea typeface="Times New Roman"/>
              <a:cs typeface="Times New Roman"/>
              <a:sym typeface="Times New Roman"/>
            </a:endParaRPr>
          </a:p>
          <a:p>
            <a:pPr indent="-304800" lvl="1" marL="914400" rtl="0" algn="l">
              <a:spcBef>
                <a:spcPts val="12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Free Apps= 92.635%</a:t>
            </a:r>
            <a:endParaRPr sz="1200">
              <a:solidFill>
                <a:schemeClr val="accent2"/>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Paid Apps= 7.365%</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500"/>
              </a:spcBef>
              <a:spcAft>
                <a:spcPts val="0"/>
              </a:spcAft>
              <a:buNone/>
            </a:pPr>
            <a:r>
              <a:t/>
            </a:r>
            <a:endParaRPr sz="1400">
              <a:solidFill>
                <a:schemeClr val="accent2"/>
              </a:solidFill>
              <a:latin typeface="Times New Roman"/>
              <a:ea typeface="Times New Roman"/>
              <a:cs typeface="Times New Roman"/>
              <a:sym typeface="Times New Roman"/>
            </a:endParaRPr>
          </a:p>
        </p:txBody>
      </p:sp>
      <p:pic>
        <p:nvPicPr>
          <p:cNvPr id="143" name="Google Shape;143;p14"/>
          <p:cNvPicPr preferRelativeResize="0"/>
          <p:nvPr/>
        </p:nvPicPr>
        <p:blipFill rotWithShape="1">
          <a:blip r:embed="rId3">
            <a:alphaModFix/>
          </a:blip>
          <a:srcRect b="0" l="0" r="0" t="0"/>
          <a:stretch/>
        </p:blipFill>
        <p:spPr>
          <a:xfrm>
            <a:off x="5955725" y="1926575"/>
            <a:ext cx="3188275" cy="297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11700" y="10692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49" name="Google Shape;149;p15"/>
          <p:cNvSpPr txBox="1"/>
          <p:nvPr>
            <p:ph idx="1" type="body"/>
          </p:nvPr>
        </p:nvSpPr>
        <p:spPr>
          <a:xfrm>
            <a:off x="347951" y="8635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Effect of the last update on rating</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US" sz="1200">
                <a:solidFill>
                  <a:schemeClr val="accent2"/>
                </a:solidFill>
                <a:highlight>
                  <a:srgbClr val="FFFFFF"/>
                </a:highlight>
                <a:latin typeface="Roboto"/>
                <a:ea typeface="Roboto"/>
                <a:cs typeface="Roboto"/>
                <a:sym typeface="Roboto"/>
              </a:rPr>
              <a:t>From this graph from plotly we can conclude that there</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 is more number ratings given the application which are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updated recently in 2018 no. of rating is 6929 than those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application which were updated in 2017 no .of rating 1823.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This shows with the latest update user reviews response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increases for both less or more ratings.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16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b="1" sz="16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p:txBody>
      </p:sp>
      <p:pic>
        <p:nvPicPr>
          <p:cNvPr id="150" name="Google Shape;150;p15"/>
          <p:cNvPicPr preferRelativeResize="0"/>
          <p:nvPr/>
        </p:nvPicPr>
        <p:blipFill rotWithShape="1">
          <a:blip r:embed="rId3">
            <a:alphaModFix/>
          </a:blip>
          <a:srcRect b="0" l="0" r="0" t="0"/>
          <a:stretch/>
        </p:blipFill>
        <p:spPr>
          <a:xfrm>
            <a:off x="5025250" y="863550"/>
            <a:ext cx="3624800" cy="3600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311700" y="10692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56" name="Google Shape;156;p16"/>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Effect of the last update on the trends of rating</a:t>
            </a:r>
            <a:endParaRPr sz="1400">
              <a:solidFill>
                <a:schemeClr val="accent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From this graph from matplotlib and seaborn we can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conclude that rating is increasing in a proportionate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manner with the last updated time. So from this we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can be sure that with the latest update the reviewers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are giving better rating.</a:t>
            </a:r>
            <a:endParaRPr/>
          </a:p>
          <a:p>
            <a:pPr indent="0" lvl="0" marL="114300" rtl="0" algn="l">
              <a:lnSpc>
                <a:spcPct val="115000"/>
              </a:lnSpc>
              <a:spcBef>
                <a:spcPts val="0"/>
              </a:spcBef>
              <a:spcAft>
                <a:spcPts val="0"/>
              </a:spcAft>
              <a:buSzPts val="1800"/>
              <a:buNone/>
            </a:pPr>
            <a:r>
              <a:t/>
            </a:r>
            <a:endParaRPr sz="1400">
              <a:latin typeface="Times New Roman"/>
              <a:ea typeface="Times New Roman"/>
              <a:cs typeface="Times New Roman"/>
              <a:sym typeface="Times New Roman"/>
            </a:endParaRPr>
          </a:p>
        </p:txBody>
      </p:sp>
      <p:pic>
        <p:nvPicPr>
          <p:cNvPr id="157" name="Google Shape;157;p16"/>
          <p:cNvPicPr preferRelativeResize="0"/>
          <p:nvPr/>
        </p:nvPicPr>
        <p:blipFill rotWithShape="1">
          <a:blip r:embed="rId3">
            <a:alphaModFix/>
          </a:blip>
          <a:srcRect b="0" l="0" r="0" t="0"/>
          <a:stretch/>
        </p:blipFill>
        <p:spPr>
          <a:xfrm>
            <a:off x="4672000" y="1100050"/>
            <a:ext cx="4313125" cy="36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141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63" name="Google Shape;163;p17"/>
          <p:cNvSpPr txBox="1"/>
          <p:nvPr>
            <p:ph idx="1" type="body"/>
          </p:nvPr>
        </p:nvSpPr>
        <p:spPr>
          <a:xfrm>
            <a:off x="311700" y="921949"/>
            <a:ext cx="8520600" cy="40773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b="1" lang="en-US" sz="1200">
                <a:solidFill>
                  <a:schemeClr val="accent2"/>
                </a:solidFill>
                <a:highlight>
                  <a:srgbClr val="FFFFFF"/>
                </a:highlight>
                <a:latin typeface="Roboto"/>
                <a:ea typeface="Roboto"/>
                <a:cs typeface="Roboto"/>
                <a:sym typeface="Roboto"/>
              </a:rPr>
              <a:t>Effect on rating when the application was of type free and 'paid':</a:t>
            </a:r>
            <a:endParaRPr b="1"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From the above graph using plotly we can conclude that the Free Apps has got more rating in terms of number of number of rating. From this we can also also </a:t>
            </a:r>
            <a:r>
              <a:rPr lang="en-US" sz="1200">
                <a:solidFill>
                  <a:schemeClr val="accent2"/>
                </a:solidFill>
                <a:highlight>
                  <a:srgbClr val="FFFFFF"/>
                </a:highlight>
                <a:latin typeface="Roboto"/>
                <a:ea typeface="Roboto"/>
                <a:cs typeface="Roboto"/>
                <a:sym typeface="Roboto"/>
              </a:rPr>
              <a:t>the</a:t>
            </a:r>
            <a:r>
              <a:rPr lang="en-US" sz="1200">
                <a:solidFill>
                  <a:schemeClr val="accent2"/>
                </a:solidFill>
                <a:highlight>
                  <a:srgbClr val="FFFFFF"/>
                </a:highlight>
                <a:latin typeface="Roboto"/>
                <a:ea typeface="Roboto"/>
                <a:cs typeface="Roboto"/>
                <a:sym typeface="Roboto"/>
              </a:rPr>
              <a:t> users of free App are way higher </a:t>
            </a:r>
            <a:r>
              <a:rPr lang="en-US" sz="1200">
                <a:solidFill>
                  <a:schemeClr val="accent2"/>
                </a:solidFill>
                <a:highlight>
                  <a:srgbClr val="FFFFFF"/>
                </a:highlight>
                <a:latin typeface="Roboto"/>
                <a:ea typeface="Roboto"/>
                <a:cs typeface="Roboto"/>
                <a:sym typeface="Roboto"/>
              </a:rPr>
              <a:t>than</a:t>
            </a:r>
            <a:r>
              <a:rPr lang="en-US" sz="1200">
                <a:solidFill>
                  <a:schemeClr val="accent2"/>
                </a:solidFill>
                <a:highlight>
                  <a:srgbClr val="FFFFFF"/>
                </a:highlight>
                <a:latin typeface="Roboto"/>
                <a:ea typeface="Roboto"/>
                <a:cs typeface="Roboto"/>
                <a:sym typeface="Roboto"/>
              </a:rPr>
              <a:t> those who user paid App.</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But we try watch very </a:t>
            </a:r>
            <a:r>
              <a:rPr lang="en-US" sz="1200">
                <a:solidFill>
                  <a:schemeClr val="accent2"/>
                </a:solidFill>
                <a:highlight>
                  <a:srgbClr val="FFFFFF"/>
                </a:highlight>
                <a:latin typeface="Roboto"/>
                <a:ea typeface="Roboto"/>
                <a:cs typeface="Roboto"/>
                <a:sym typeface="Roboto"/>
              </a:rPr>
              <a:t>clearly</a:t>
            </a:r>
            <a:r>
              <a:rPr lang="en-US" sz="1200">
                <a:solidFill>
                  <a:schemeClr val="accent2"/>
                </a:solidFill>
                <a:highlight>
                  <a:srgbClr val="FFFFFF"/>
                </a:highlight>
                <a:latin typeface="Roboto"/>
                <a:ea typeface="Roboto"/>
                <a:cs typeface="Roboto"/>
                <a:sym typeface="Roboto"/>
              </a:rPr>
              <a:t> the highest rating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for both the Free and Paid Apps are 5. But if we</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 go on finding the average of both the type of</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 App we can see that the Average rating of the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Free Apps will be less as compared to that</a:t>
            </a:r>
            <a:r>
              <a:rPr lang="en-US" sz="1200">
                <a:solidFill>
                  <a:schemeClr val="accent2"/>
                </a:solidFill>
                <a:highlight>
                  <a:srgbClr val="FFFFFF"/>
                </a:highlight>
                <a:latin typeface="Roboto"/>
                <a:ea typeface="Roboto"/>
                <a:cs typeface="Roboto"/>
                <a:sym typeface="Roboto"/>
              </a:rPr>
              <a:t> </a:t>
            </a:r>
            <a:r>
              <a:rPr lang="en-US" sz="1200">
                <a:solidFill>
                  <a:schemeClr val="accent2"/>
                </a:solidFill>
                <a:highlight>
                  <a:srgbClr val="FFFFFF"/>
                </a:highlight>
                <a:latin typeface="Roboto"/>
                <a:ea typeface="Roboto"/>
                <a:cs typeface="Roboto"/>
                <a:sym typeface="Roboto"/>
              </a:rPr>
              <a:t>of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the Paid Apps . Again for the same that no. of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users in Free Apps are way too high . For Example</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 Free App for Rating 4.19 has a number count of 1309 as compared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to only 151 count of rating for paid Apps with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same Rating 4.19.</a:t>
            </a:r>
            <a:endParaRPr sz="1200">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500"/>
              </a:spcBef>
              <a:spcAft>
                <a:spcPts val="0"/>
              </a:spcAft>
              <a:buClr>
                <a:schemeClr val="accent2"/>
              </a:buClr>
              <a:buSzPts val="1400"/>
              <a:buFont typeface="Times New Roman"/>
              <a:buChar char="•"/>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b="0" i="0"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164" name="Google Shape;164;p17"/>
          <p:cNvPicPr preferRelativeResize="0"/>
          <p:nvPr/>
        </p:nvPicPr>
        <p:blipFill rotWithShape="1">
          <a:blip r:embed="rId3">
            <a:alphaModFix/>
          </a:blip>
          <a:srcRect b="0" l="0" r="0" t="0"/>
          <a:stretch/>
        </p:blipFill>
        <p:spPr>
          <a:xfrm>
            <a:off x="4230150" y="2175950"/>
            <a:ext cx="4730300" cy="296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250228" y="16019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70" name="Google Shape;170;p18"/>
          <p:cNvSpPr txBox="1"/>
          <p:nvPr>
            <p:ph idx="1" type="body"/>
          </p:nvPr>
        </p:nvSpPr>
        <p:spPr>
          <a:xfrm>
            <a:off x="250228" y="929638"/>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chemeClr val="accent2"/>
                </a:solidFill>
                <a:highlight>
                  <a:srgbClr val="FFFFFF"/>
                </a:highlight>
                <a:latin typeface="Roboto"/>
                <a:ea typeface="Roboto"/>
                <a:cs typeface="Roboto"/>
                <a:sym typeface="Roboto"/>
              </a:rPr>
              <a:t>The distribution of sentiments subjectivity:</a:t>
            </a:r>
            <a:endParaRPr sz="1400">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0" i="0" lang="en-US" sz="1400">
                <a:solidFill>
                  <a:schemeClr val="accent2"/>
                </a:solidFill>
                <a:latin typeface="Times New Roman"/>
                <a:ea typeface="Times New Roman"/>
                <a:cs typeface="Times New Roman"/>
                <a:sym typeface="Times New Roman"/>
              </a:rPr>
              <a:t>It can be seen that maximum number of sentiment subjectivity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lies between 0.4 to 0.7. From this we can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conclude that maximum number of users</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give reviews to the applications,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according to their experience.</a:t>
            </a:r>
            <a:endParaRPr/>
          </a:p>
          <a:p>
            <a:pPr indent="-228600" lvl="0" marL="457200" rtl="0" algn="l">
              <a:lnSpc>
                <a:spcPct val="115000"/>
              </a:lnSpc>
              <a:spcBef>
                <a:spcPts val="0"/>
              </a:spcBef>
              <a:spcAft>
                <a:spcPts val="0"/>
              </a:spcAft>
              <a:buSzPts val="1800"/>
              <a:buNone/>
            </a:pPr>
            <a:r>
              <a:t/>
            </a:r>
            <a:endParaRPr/>
          </a:p>
        </p:txBody>
      </p:sp>
      <p:pic>
        <p:nvPicPr>
          <p:cNvPr id="171" name="Google Shape;171;p18"/>
          <p:cNvPicPr preferRelativeResize="0"/>
          <p:nvPr/>
        </p:nvPicPr>
        <p:blipFill rotWithShape="1">
          <a:blip r:embed="rId3">
            <a:alphaModFix/>
          </a:blip>
          <a:srcRect b="-3630" l="-4529" r="4530" t="3629"/>
          <a:stretch/>
        </p:blipFill>
        <p:spPr>
          <a:xfrm>
            <a:off x="3734551" y="1540050"/>
            <a:ext cx="5005651" cy="3208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311700" y="22766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77" name="Google Shape;177;p19"/>
          <p:cNvSpPr txBox="1"/>
          <p:nvPr>
            <p:ph idx="1" type="body"/>
          </p:nvPr>
        </p:nvSpPr>
        <p:spPr>
          <a:xfrm>
            <a:off x="311700" y="937326"/>
            <a:ext cx="8520600" cy="4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How sentiment polarity varies with Free and Paid Apps?</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0" i="0" lang="en-US" sz="1400">
                <a:solidFill>
                  <a:schemeClr val="accent2"/>
                </a:solidFill>
                <a:latin typeface="Times New Roman"/>
                <a:ea typeface="Times New Roman"/>
                <a:cs typeface="Times New Roman"/>
                <a:sym typeface="Times New Roman"/>
              </a:rPr>
              <a:t>From the above line plot we can conclude that with increase in sentiment polarity ,the sentiment polarity for the paid app is higher than the sentiment polarity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for free app. This means people has more sentiment</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 towards paid App than free App.</a:t>
            </a:r>
            <a:endParaRPr/>
          </a:p>
          <a:p>
            <a:pPr indent="-228600" lvl="0" marL="457200" rtl="0" algn="l">
              <a:lnSpc>
                <a:spcPct val="115000"/>
              </a:lnSpc>
              <a:spcBef>
                <a:spcPts val="0"/>
              </a:spcBef>
              <a:spcAft>
                <a:spcPts val="0"/>
              </a:spcAft>
              <a:buSzPts val="1800"/>
              <a:buNone/>
            </a:pPr>
            <a:r>
              <a:t/>
            </a:r>
            <a:endParaRPr/>
          </a:p>
        </p:txBody>
      </p:sp>
      <p:pic>
        <p:nvPicPr>
          <p:cNvPr id="178" name="Google Shape;178;p19"/>
          <p:cNvPicPr preferRelativeResize="0"/>
          <p:nvPr/>
        </p:nvPicPr>
        <p:blipFill rotWithShape="1">
          <a:blip r:embed="rId3">
            <a:alphaModFix/>
          </a:blip>
          <a:srcRect b="0" l="0" r="0" t="0"/>
          <a:stretch/>
        </p:blipFill>
        <p:spPr>
          <a:xfrm>
            <a:off x="4486954" y="1964275"/>
            <a:ext cx="4057225" cy="284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2" name="Google Shape;62;p3"/>
          <p:cNvSpPr txBox="1"/>
          <p:nvPr/>
        </p:nvSpPr>
        <p:spPr>
          <a:xfrm>
            <a:off x="929268" y="721112"/>
            <a:ext cx="205925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Introduction</a:t>
            </a:r>
            <a:endParaRPr b="0" i="0" sz="2800" u="none" cap="none" strike="noStrike">
              <a:solidFill>
                <a:schemeClr val="dk1"/>
              </a:solidFill>
              <a:latin typeface="Arial"/>
              <a:ea typeface="Arial"/>
              <a:cs typeface="Arial"/>
              <a:sym typeface="Arial"/>
            </a:endParaRPr>
          </a:p>
        </p:txBody>
      </p:sp>
      <p:sp>
        <p:nvSpPr>
          <p:cNvPr id="63" name="Google Shape;63;p3"/>
          <p:cNvSpPr txBox="1"/>
          <p:nvPr/>
        </p:nvSpPr>
        <p:spPr>
          <a:xfrm>
            <a:off x="929268" y="1359691"/>
            <a:ext cx="7315200" cy="452431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Android is the most popular operating system in the world, with over 3 billion active users spanning over 190 countries.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Google Play was launched on March 6, 2012, bringing together Android Market marking a shift in Google's digital distribution strategy .</a:t>
            </a:r>
            <a:endParaRPr b="0" i="0" sz="1800" u="none" cap="none" strike="noStrike">
              <a:solidFill>
                <a:srgbClr val="21212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12121"/>
                </a:solidFill>
                <a:latin typeface="Times New Roman"/>
                <a:ea typeface="Times New Roman"/>
                <a:cs typeface="Times New Roman"/>
                <a:sym typeface="Times New Roman"/>
              </a:rPr>
              <a:t>Lots of designers and developers work on it to make an app successful on the Play Store.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There are more than 5 million apps found on Google Play Store.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15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84" name="Google Shape;184;p20"/>
          <p:cNvSpPr txBox="1"/>
          <p:nvPr>
            <p:ph idx="1" type="body"/>
          </p:nvPr>
        </p:nvSpPr>
        <p:spPr>
          <a:xfrm>
            <a:off x="311700" y="863550"/>
            <a:ext cx="8520600" cy="420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chemeClr val="accent2"/>
                </a:solidFill>
                <a:latin typeface="Times New Roman"/>
                <a:ea typeface="Times New Roman"/>
                <a:cs typeface="Times New Roman"/>
                <a:sym typeface="Times New Roman"/>
              </a:rPr>
              <a:t>Different percentages of review sentiments based on two Datasets provided?</a:t>
            </a:r>
            <a:endParaRPr b="1" sz="2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0" i="0" lang="en-US" sz="1400">
                <a:solidFill>
                  <a:schemeClr val="accent2"/>
                </a:solidFill>
                <a:latin typeface="Times New Roman"/>
                <a:ea typeface="Times New Roman"/>
                <a:cs typeface="Times New Roman"/>
                <a:sym typeface="Times New Roman"/>
              </a:rPr>
              <a:t>From this pie Chart we can conclude that most of the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sentiment reviews given by the user are positives with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63.625%. But also there is a negative sentiment percentage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of 24.976% which is higher than the one with the neutral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sentiments with 11.399%. This means app developers needs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to convert more negative sentiments to neutral or positive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sentiments with their Hard work</a:t>
            </a:r>
            <a:endParaRPr sz="1400">
              <a:solidFill>
                <a:schemeClr val="accent2"/>
              </a:solidFill>
              <a:latin typeface="Times New Roman"/>
              <a:ea typeface="Times New Roman"/>
              <a:cs typeface="Times New Roman"/>
              <a:sym typeface="Times New Roman"/>
            </a:endParaRPr>
          </a:p>
        </p:txBody>
      </p:sp>
      <p:pic>
        <p:nvPicPr>
          <p:cNvPr id="185" name="Google Shape;185;p20"/>
          <p:cNvPicPr preferRelativeResize="0"/>
          <p:nvPr/>
        </p:nvPicPr>
        <p:blipFill rotWithShape="1">
          <a:blip r:embed="rId3">
            <a:alphaModFix/>
          </a:blip>
          <a:srcRect b="0" l="0" r="0" t="0"/>
          <a:stretch/>
        </p:blipFill>
        <p:spPr>
          <a:xfrm>
            <a:off x="5320700" y="1247225"/>
            <a:ext cx="3120425" cy="299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19402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Sentiment Analysis</a:t>
            </a:r>
            <a:endParaRPr/>
          </a:p>
        </p:txBody>
      </p:sp>
      <p:sp>
        <p:nvSpPr>
          <p:cNvPr id="191" name="Google Shape;191;p21"/>
          <p:cNvSpPr txBox="1"/>
          <p:nvPr>
            <p:ph idx="1" type="body"/>
          </p:nvPr>
        </p:nvSpPr>
        <p:spPr>
          <a:xfrm>
            <a:off x="311700" y="960375"/>
            <a:ext cx="8520600" cy="4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600">
                <a:solidFill>
                  <a:schemeClr val="accent2"/>
                </a:solidFill>
                <a:latin typeface="Times New Roman"/>
                <a:ea typeface="Times New Roman"/>
                <a:cs typeface="Times New Roman"/>
                <a:sym typeface="Times New Roman"/>
              </a:rPr>
              <a:t>Different percentages of sentiment analysis on top 5 App Categories</a:t>
            </a:r>
            <a:endParaRPr b="1" sz="1600">
              <a:solidFill>
                <a:schemeClr val="accent2"/>
              </a:solidFill>
              <a:highlight>
                <a:srgbClr val="FFFFFF"/>
              </a:highlight>
              <a:latin typeface="Roboto"/>
              <a:ea typeface="Roboto"/>
              <a:cs typeface="Roboto"/>
              <a:sym typeface="Roboto"/>
            </a:endParaRPr>
          </a:p>
          <a:p>
            <a:pPr indent="-304800" lvl="0" marL="457200" rtl="0" algn="l">
              <a:lnSpc>
                <a:spcPct val="100000"/>
              </a:lnSpc>
              <a:spcBef>
                <a:spcPts val="12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the above figure we conclude that best positive sentiment is </a:t>
            </a:r>
            <a:r>
              <a:rPr lang="en-US" sz="1200">
                <a:solidFill>
                  <a:schemeClr val="accent2"/>
                </a:solidFill>
                <a:highlight>
                  <a:srgbClr val="FFFFFF"/>
                </a:highlight>
                <a:latin typeface="Roboto"/>
                <a:ea typeface="Roboto"/>
                <a:cs typeface="Roboto"/>
                <a:sym typeface="Roboto"/>
              </a:rPr>
              <a:t>received</a:t>
            </a:r>
            <a:endParaRPr sz="1200">
              <a:solidFill>
                <a:schemeClr val="accent2"/>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US" sz="1200">
                <a:solidFill>
                  <a:schemeClr val="accent2"/>
                </a:solidFill>
                <a:highlight>
                  <a:srgbClr val="FFFFFF"/>
                </a:highlight>
                <a:latin typeface="Roboto"/>
                <a:ea typeface="Roboto"/>
                <a:cs typeface="Roboto"/>
                <a:sym typeface="Roboto"/>
              </a:rPr>
              <a:t>by the Education App with a positive percentage of 79.457.</a:t>
            </a:r>
            <a:endParaRPr sz="1200">
              <a:solidFill>
                <a:schemeClr val="accent2"/>
              </a:solidFill>
              <a:highlight>
                <a:srgbClr val="FFFFFF"/>
              </a:highlight>
              <a:latin typeface="Roboto"/>
              <a:ea typeface="Roboto"/>
              <a:cs typeface="Roboto"/>
              <a:sym typeface="Roboto"/>
            </a:endParaRPr>
          </a:p>
          <a:p>
            <a:pPr indent="-304800" lvl="0" marL="457200" rtl="0" algn="l">
              <a:lnSpc>
                <a:spcPct val="100000"/>
              </a:lnSpc>
              <a:spcBef>
                <a:spcPts val="12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Also we found that top translated review App Category </a:t>
            </a:r>
            <a:r>
              <a:rPr b="1" lang="en-US" sz="1200">
                <a:solidFill>
                  <a:schemeClr val="accent2"/>
                </a:solidFill>
                <a:highlight>
                  <a:srgbClr val="FFFFFF"/>
                </a:highlight>
                <a:latin typeface="Roboto"/>
                <a:ea typeface="Roboto"/>
                <a:cs typeface="Roboto"/>
                <a:sym typeface="Roboto"/>
              </a:rPr>
              <a:t>GAME</a:t>
            </a:r>
            <a:r>
              <a:rPr lang="en-US"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US" sz="1200">
                <a:solidFill>
                  <a:schemeClr val="accent2"/>
                </a:solidFill>
                <a:highlight>
                  <a:srgbClr val="FFFFFF"/>
                </a:highlight>
                <a:latin typeface="Roboto"/>
                <a:ea typeface="Roboto"/>
                <a:cs typeface="Roboto"/>
                <a:sym typeface="Roboto"/>
              </a:rPr>
              <a:t>has less positive sentiment then it's competitor </a:t>
            </a:r>
            <a:r>
              <a:rPr b="1" lang="en-US" sz="1200">
                <a:solidFill>
                  <a:schemeClr val="accent2"/>
                </a:solidFill>
                <a:highlight>
                  <a:srgbClr val="FFFFFF"/>
                </a:highlight>
                <a:latin typeface="Roboto"/>
                <a:ea typeface="Roboto"/>
                <a:cs typeface="Roboto"/>
                <a:sym typeface="Roboto"/>
              </a:rPr>
              <a:t>SPORTS</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indent="-304800" lvl="0" marL="457200" rtl="0" algn="l">
              <a:lnSpc>
                <a:spcPct val="100000"/>
              </a:lnSpc>
              <a:spcBef>
                <a:spcPts val="12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Most negative sentiments from the top translated app category </a:t>
            </a:r>
            <a:endParaRPr sz="1200">
              <a:solidFill>
                <a:schemeClr val="accent2"/>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US" sz="1200">
                <a:solidFill>
                  <a:schemeClr val="accent2"/>
                </a:solidFill>
                <a:highlight>
                  <a:srgbClr val="FFFFFF"/>
                </a:highlight>
                <a:latin typeface="Roboto"/>
                <a:ea typeface="Roboto"/>
                <a:cs typeface="Roboto"/>
                <a:sym typeface="Roboto"/>
              </a:rPr>
              <a:t>has been </a:t>
            </a:r>
            <a:r>
              <a:rPr lang="en-US" sz="1200">
                <a:solidFill>
                  <a:schemeClr val="accent2"/>
                </a:solidFill>
                <a:highlight>
                  <a:srgbClr val="FFFFFF"/>
                </a:highlight>
                <a:latin typeface="Roboto"/>
                <a:ea typeface="Roboto"/>
                <a:cs typeface="Roboto"/>
                <a:sym typeface="Roboto"/>
              </a:rPr>
              <a:t>received</a:t>
            </a:r>
            <a:r>
              <a:rPr lang="en-US" sz="1200">
                <a:solidFill>
                  <a:schemeClr val="accent2"/>
                </a:solidFill>
                <a:highlight>
                  <a:srgbClr val="FFFFFF"/>
                </a:highlight>
                <a:latin typeface="Roboto"/>
                <a:ea typeface="Roboto"/>
                <a:cs typeface="Roboto"/>
                <a:sym typeface="Roboto"/>
              </a:rPr>
              <a:t> by GAME CATEGORY THIS shows that even if </a:t>
            </a:r>
            <a:endParaRPr sz="1200">
              <a:solidFill>
                <a:schemeClr val="accent2"/>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US" sz="1200">
                <a:solidFill>
                  <a:schemeClr val="accent2"/>
                </a:solidFill>
                <a:highlight>
                  <a:srgbClr val="FFFFFF"/>
                </a:highlight>
                <a:latin typeface="Roboto"/>
                <a:ea typeface="Roboto"/>
                <a:cs typeface="Roboto"/>
                <a:sym typeface="Roboto"/>
              </a:rPr>
              <a:t>GAME app has the highest translated reviews but in positive </a:t>
            </a:r>
            <a:endParaRPr sz="1200">
              <a:solidFill>
                <a:schemeClr val="accent2"/>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US" sz="1200">
                <a:solidFill>
                  <a:schemeClr val="accent2"/>
                </a:solidFill>
                <a:highlight>
                  <a:srgbClr val="FFFFFF"/>
                </a:highlight>
                <a:latin typeface="Roboto"/>
                <a:ea typeface="Roboto"/>
                <a:cs typeface="Roboto"/>
                <a:sym typeface="Roboto"/>
              </a:rPr>
              <a:t>sentiment it is low.</a:t>
            </a:r>
            <a:endParaRPr sz="1200">
              <a:solidFill>
                <a:schemeClr val="accent2"/>
              </a:solidFill>
              <a:highlight>
                <a:srgbClr val="FFFFFF"/>
              </a:highlight>
              <a:latin typeface="Roboto"/>
              <a:ea typeface="Roboto"/>
              <a:cs typeface="Roboto"/>
              <a:sym typeface="Roboto"/>
            </a:endParaRPr>
          </a:p>
          <a:p>
            <a:pPr indent="-304800" lvl="0" marL="457200" rtl="0" algn="l">
              <a:lnSpc>
                <a:spcPct val="100000"/>
              </a:lnSpc>
              <a:spcBef>
                <a:spcPts val="12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Highest percentages of neutral sentiments has been claimed by </a:t>
            </a:r>
            <a:endParaRPr sz="1200">
              <a:solidFill>
                <a:schemeClr val="accent2"/>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US" sz="1200">
                <a:solidFill>
                  <a:schemeClr val="accent2"/>
                </a:solidFill>
                <a:highlight>
                  <a:srgbClr val="FFFFFF"/>
                </a:highlight>
                <a:latin typeface="Roboto"/>
                <a:ea typeface="Roboto"/>
                <a:cs typeface="Roboto"/>
                <a:sym typeface="Roboto"/>
              </a:rPr>
              <a:t>SPORTS category from the list top 5 App category.</a:t>
            </a:r>
            <a:endParaRPr sz="1200">
              <a:solidFill>
                <a:schemeClr val="accent2"/>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192" name="Google Shape;192;p21"/>
          <p:cNvPicPr preferRelativeResize="0"/>
          <p:nvPr/>
        </p:nvPicPr>
        <p:blipFill rotWithShape="1">
          <a:blip r:embed="rId3">
            <a:alphaModFix/>
          </a:blip>
          <a:srcRect b="0" l="0" r="0" t="0"/>
          <a:stretch/>
        </p:blipFill>
        <p:spPr>
          <a:xfrm>
            <a:off x="5124509" y="1769525"/>
            <a:ext cx="3476026" cy="2740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21136164be_0_21"/>
          <p:cNvSpPr txBox="1"/>
          <p:nvPr>
            <p:ph type="title"/>
          </p:nvPr>
        </p:nvSpPr>
        <p:spPr>
          <a:xfrm>
            <a:off x="311700" y="19402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Sentiment Analysis</a:t>
            </a:r>
            <a:endParaRPr/>
          </a:p>
        </p:txBody>
      </p:sp>
      <p:sp>
        <p:nvSpPr>
          <p:cNvPr id="198" name="Google Shape;198;g121136164be_0_21"/>
          <p:cNvSpPr txBox="1"/>
          <p:nvPr>
            <p:ph idx="1" type="body"/>
          </p:nvPr>
        </p:nvSpPr>
        <p:spPr>
          <a:xfrm>
            <a:off x="311700" y="960375"/>
            <a:ext cx="8520600" cy="4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600">
                <a:solidFill>
                  <a:schemeClr val="accent2"/>
                </a:solidFill>
                <a:latin typeface="Times New Roman"/>
                <a:ea typeface="Times New Roman"/>
                <a:cs typeface="Times New Roman"/>
                <a:sym typeface="Times New Roman"/>
              </a:rPr>
              <a:t>Different percentages of sentiment analysis on top 5 App Categories using Pie Chart</a:t>
            </a:r>
            <a:endParaRPr b="1" sz="1600">
              <a:solidFill>
                <a:schemeClr val="accent2"/>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1600">
              <a:solidFill>
                <a:schemeClr val="accent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199" name="Google Shape;199;g121136164be_0_21"/>
          <p:cNvPicPr preferRelativeResize="0"/>
          <p:nvPr/>
        </p:nvPicPr>
        <p:blipFill>
          <a:blip r:embed="rId3">
            <a:alphaModFix/>
          </a:blip>
          <a:stretch>
            <a:fillRect/>
          </a:stretch>
        </p:blipFill>
        <p:spPr>
          <a:xfrm>
            <a:off x="4666700" y="1464475"/>
            <a:ext cx="4079649" cy="3556475"/>
          </a:xfrm>
          <a:prstGeom prst="rect">
            <a:avLst/>
          </a:prstGeom>
          <a:noFill/>
          <a:ln>
            <a:noFill/>
          </a:ln>
        </p:spPr>
      </p:pic>
      <p:pic>
        <p:nvPicPr>
          <p:cNvPr id="200" name="Google Shape;200;g121136164be_0_21"/>
          <p:cNvPicPr preferRelativeResize="0"/>
          <p:nvPr/>
        </p:nvPicPr>
        <p:blipFill>
          <a:blip r:embed="rId4">
            <a:alphaModFix/>
          </a:blip>
          <a:stretch>
            <a:fillRect/>
          </a:stretch>
        </p:blipFill>
        <p:spPr>
          <a:xfrm>
            <a:off x="311700" y="1464475"/>
            <a:ext cx="4207501" cy="35742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21136164be_0_30"/>
          <p:cNvSpPr txBox="1"/>
          <p:nvPr>
            <p:ph idx="1" type="body"/>
          </p:nvPr>
        </p:nvSpPr>
        <p:spPr>
          <a:xfrm>
            <a:off x="107075" y="766725"/>
            <a:ext cx="8520600" cy="4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600">
                <a:solidFill>
                  <a:schemeClr val="accent2"/>
                </a:solidFill>
                <a:latin typeface="Times New Roman"/>
                <a:ea typeface="Times New Roman"/>
                <a:cs typeface="Times New Roman"/>
                <a:sym typeface="Times New Roman"/>
              </a:rPr>
              <a:t>Different percentages of sentiment analysis on top 5 App Categories using Pie Chart</a:t>
            </a:r>
            <a:endParaRPr b="1" sz="1600">
              <a:solidFill>
                <a:schemeClr val="accent2"/>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1600">
              <a:solidFill>
                <a:schemeClr val="accent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206" name="Google Shape;206;g121136164be_0_30"/>
          <p:cNvPicPr preferRelativeResize="0"/>
          <p:nvPr/>
        </p:nvPicPr>
        <p:blipFill rotWithShape="1">
          <a:blip r:embed="rId3">
            <a:alphaModFix/>
          </a:blip>
          <a:srcRect b="0" l="-30514" r="0" t="0"/>
          <a:stretch/>
        </p:blipFill>
        <p:spPr>
          <a:xfrm>
            <a:off x="4359775" y="1541125"/>
            <a:ext cx="4267900" cy="3389024"/>
          </a:xfrm>
          <a:prstGeom prst="rect">
            <a:avLst/>
          </a:prstGeom>
          <a:noFill/>
          <a:ln>
            <a:noFill/>
          </a:ln>
        </p:spPr>
      </p:pic>
      <p:pic>
        <p:nvPicPr>
          <p:cNvPr id="207" name="Google Shape;207;g121136164be_0_30"/>
          <p:cNvPicPr preferRelativeResize="0"/>
          <p:nvPr/>
        </p:nvPicPr>
        <p:blipFill>
          <a:blip r:embed="rId4">
            <a:alphaModFix/>
          </a:blip>
          <a:stretch>
            <a:fillRect/>
          </a:stretch>
        </p:blipFill>
        <p:spPr>
          <a:xfrm>
            <a:off x="650575" y="1349450"/>
            <a:ext cx="3709199" cy="3389025"/>
          </a:xfrm>
          <a:prstGeom prst="rect">
            <a:avLst/>
          </a:prstGeom>
          <a:noFill/>
          <a:ln>
            <a:noFill/>
          </a:ln>
        </p:spPr>
      </p:pic>
      <p:sp>
        <p:nvSpPr>
          <p:cNvPr id="208" name="Google Shape;208;g121136164be_0_30"/>
          <p:cNvSpPr txBox="1"/>
          <p:nvPr/>
        </p:nvSpPr>
        <p:spPr>
          <a:xfrm flipH="1">
            <a:off x="918975" y="1757611"/>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14" name="Google Shape;214;p25"/>
          <p:cNvSpPr txBox="1"/>
          <p:nvPr/>
        </p:nvSpPr>
        <p:spPr>
          <a:xfrm>
            <a:off x="331300" y="479725"/>
            <a:ext cx="863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Times New Roman"/>
                <a:ea typeface="Times New Roman"/>
                <a:cs typeface="Times New Roman"/>
                <a:sym typeface="Times New Roman"/>
              </a:rPr>
              <a:t>Conclusion:</a:t>
            </a:r>
            <a:endParaRPr b="1" sz="1600">
              <a:latin typeface="Times New Roman"/>
              <a:ea typeface="Times New Roman"/>
              <a:cs typeface="Times New Roman"/>
              <a:sym typeface="Times New Roman"/>
            </a:endParaRPr>
          </a:p>
        </p:txBody>
      </p:sp>
      <p:sp>
        <p:nvSpPr>
          <p:cNvPr id="215" name="Google Shape;215;p25"/>
          <p:cNvSpPr txBox="1"/>
          <p:nvPr/>
        </p:nvSpPr>
        <p:spPr>
          <a:xfrm>
            <a:off x="455425" y="866450"/>
            <a:ext cx="8061900" cy="4261200"/>
          </a:xfrm>
          <a:prstGeom prst="rect">
            <a:avLst/>
          </a:prstGeom>
          <a:noFill/>
          <a:ln>
            <a:noFill/>
          </a:ln>
        </p:spPr>
        <p:txBody>
          <a:bodyPr anchorCtr="0" anchor="b" bIns="91425" lIns="91425" spcFirstLastPara="1" rIns="91425" wrap="square" tIns="91425">
            <a:spAutoFit/>
          </a:bodyPr>
          <a:lstStyle/>
          <a:p>
            <a:pPr indent="-304800" lvl="0" marL="533400" marR="38100" rtl="0" algn="l">
              <a:lnSpc>
                <a:spcPct val="115000"/>
              </a:lnSpc>
              <a:spcBef>
                <a:spcPts val="60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So here we come at the end of our project which is play store App Review Analysis.What we have done just take a short recap. First we have done the removal of null value from rows and columns and the same goes with the removal of duplicates from the datasets. Then we did the formatting for each of the required columns in each dataset.</a:t>
            </a:r>
            <a:endParaRPr sz="1200">
              <a:solidFill>
                <a:schemeClr val="accent2"/>
              </a:solidFill>
              <a:latin typeface="Roboto"/>
              <a:ea typeface="Roboto"/>
              <a:cs typeface="Roboto"/>
              <a:sym typeface="Roboto"/>
            </a:endParaRPr>
          </a:p>
          <a:p>
            <a:pPr indent="-304800" lvl="0" marL="533400" marR="38100" rtl="0" algn="l">
              <a:lnSpc>
                <a:spcPct val="115000"/>
              </a:lnSpc>
              <a:spcBef>
                <a:spcPts val="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After analyzing the data we conclude that App with the category Family and the genre tools are in large numbers. Also we can conclude that the number App Rating is directly proportional with the recent update. From this we can see that with all the major updates apps will get more ratings.</a:t>
            </a:r>
            <a:endParaRPr sz="1200">
              <a:solidFill>
                <a:schemeClr val="accent2"/>
              </a:solidFill>
              <a:latin typeface="Roboto"/>
              <a:ea typeface="Roboto"/>
              <a:cs typeface="Roboto"/>
              <a:sym typeface="Roboto"/>
            </a:endParaRPr>
          </a:p>
          <a:p>
            <a:pPr indent="-304800" lvl="0" marL="533400" marR="38100" rtl="0" algn="l">
              <a:lnSpc>
                <a:spcPct val="115000"/>
              </a:lnSpc>
              <a:spcBef>
                <a:spcPts val="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We can also conclude that most of the apps which are used by the users have a content rating of ‘Everyone’.</a:t>
            </a:r>
            <a:endParaRPr sz="1200">
              <a:solidFill>
                <a:schemeClr val="accent2"/>
              </a:solidFill>
              <a:latin typeface="Roboto"/>
              <a:ea typeface="Roboto"/>
              <a:cs typeface="Roboto"/>
              <a:sym typeface="Roboto"/>
            </a:endParaRPr>
          </a:p>
          <a:p>
            <a:pPr indent="-304800" lvl="0" marL="533400" marR="38100" rtl="0" algn="l">
              <a:lnSpc>
                <a:spcPct val="115000"/>
              </a:lnSpc>
              <a:spcBef>
                <a:spcPts val="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In percentage of Free and Paid App Available in the PlayStore we can assume that most apps being used by the users are Free. This shows very few users purchase Apps on playstore.</a:t>
            </a:r>
            <a:endParaRPr sz="1200">
              <a:solidFill>
                <a:schemeClr val="accent2"/>
              </a:solidFill>
              <a:latin typeface="Roboto"/>
              <a:ea typeface="Roboto"/>
              <a:cs typeface="Roboto"/>
              <a:sym typeface="Roboto"/>
            </a:endParaRPr>
          </a:p>
          <a:p>
            <a:pPr indent="-304800" lvl="0" marL="533400" marR="38100" rtl="0" algn="l">
              <a:lnSpc>
                <a:spcPct val="115000"/>
              </a:lnSpc>
              <a:spcBef>
                <a:spcPts val="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In rating vs count of App Type we conclude that rating is not get affected even if the app is paid or not but if we go on for finding the average rating we will find that free app will have less average rating compared to paid because of significantly high counts of free Apps as compared to Paid App available in App Store.</a:t>
            </a:r>
            <a:endParaRPr sz="1200">
              <a:solidFill>
                <a:schemeClr val="accent2"/>
              </a:solidFill>
              <a:latin typeface="Roboto"/>
              <a:ea typeface="Roboto"/>
              <a:cs typeface="Roboto"/>
              <a:sym typeface="Roboto"/>
            </a:endParaRPr>
          </a:p>
          <a:p>
            <a:pPr indent="-304800" lvl="0" marL="533400" marR="38100" rtl="0" algn="l">
              <a:lnSpc>
                <a:spcPct val="115000"/>
              </a:lnSpc>
              <a:spcBef>
                <a:spcPts val="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After moving forward when we performed analysis on sentiment subjectivity we found that most of the opinion on sentiment subjectivity lies high in the range 0.4 to 0.7.</a:t>
            </a:r>
            <a:endParaRPr sz="1200">
              <a:solidFill>
                <a:schemeClr val="accent2"/>
              </a:solidFill>
              <a:latin typeface="Roboto"/>
              <a:ea typeface="Roboto"/>
              <a:cs typeface="Roboto"/>
              <a:sym typeface="Roboto"/>
            </a:endParaRPr>
          </a:p>
          <a:p>
            <a:pPr indent="-304800" lvl="0" marL="533400" marR="38100" rtl="0" algn="l">
              <a:lnSpc>
                <a:spcPct val="115000"/>
              </a:lnSpc>
              <a:spcBef>
                <a:spcPts val="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When we analyzed sentiment polarity for paid and free Apps we noticed that sentiment polarity for free apps is way less than paid Apps.</a:t>
            </a:r>
            <a:endParaRPr sz="1050">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500"/>
              </a:spcBef>
              <a:spcAft>
                <a:spcPts val="0"/>
              </a:spcAft>
              <a:buNone/>
            </a:pPr>
            <a:r>
              <a:t/>
            </a:r>
            <a:endParaRPr sz="105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ctrTitle"/>
          </p:nvPr>
        </p:nvSpPr>
        <p:spPr>
          <a:xfrm>
            <a:off x="315750" y="509500"/>
            <a:ext cx="8512500" cy="911400"/>
          </a:xfrm>
          <a:prstGeom prst="rect">
            <a:avLst/>
          </a:prstGeom>
          <a:noFill/>
          <a:ln>
            <a:noFill/>
          </a:ln>
        </p:spPr>
        <p:txBody>
          <a:bodyPr anchorCtr="0" anchor="b" bIns="91425" lIns="91425" spcFirstLastPara="1" rIns="91425" wrap="square" tIns="91425">
            <a:noAutofit/>
          </a:bodyPr>
          <a:lstStyle/>
          <a:p>
            <a:pPr indent="-304800" lvl="0" marL="533400" marR="38100" rtl="0" algn="l">
              <a:lnSpc>
                <a:spcPct val="115000"/>
              </a:lnSpc>
              <a:spcBef>
                <a:spcPts val="600"/>
              </a:spcBef>
              <a:spcAft>
                <a:spcPts val="0"/>
              </a:spcAft>
              <a:buClr>
                <a:schemeClr val="accent2"/>
              </a:buClr>
              <a:buSzPts val="1200"/>
              <a:buFont typeface="Roboto"/>
              <a:buChar char="●"/>
            </a:pPr>
            <a:r>
              <a:rPr lang="en-US" sz="1200">
                <a:solidFill>
                  <a:schemeClr val="accent2"/>
                </a:solidFill>
                <a:latin typeface="Roboto"/>
                <a:ea typeface="Roboto"/>
                <a:cs typeface="Roboto"/>
                <a:sym typeface="Roboto"/>
              </a:rPr>
              <a:t>In pie presenting the percentages of review sentiment we found that most of the sentiment are positive and neutral review is the lowest. Also in case finding the percentage of sentiments for top 5 Apps we found among top 5 App Category Health and Fitness has received the highest positive sentiments while Game app category has received the highest negative sentiments and Sports App Category has received the highest neutral sentiments.</a:t>
            </a:r>
            <a:endParaRPr sz="1200">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ctrTitle"/>
          </p:nvPr>
        </p:nvSpPr>
        <p:spPr>
          <a:xfrm>
            <a:off x="315750" y="509500"/>
            <a:ext cx="1721206" cy="54169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9" name="Google Shape;69;p2"/>
          <p:cNvSpPr txBox="1"/>
          <p:nvPr/>
        </p:nvSpPr>
        <p:spPr>
          <a:xfrm>
            <a:off x="676506" y="780346"/>
            <a:ext cx="18659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Contents</a:t>
            </a:r>
            <a:endParaRPr b="1" i="0" sz="2800" u="none" cap="none" strike="noStrike">
              <a:solidFill>
                <a:schemeClr val="dk1"/>
              </a:solidFill>
              <a:latin typeface="Arial"/>
              <a:ea typeface="Arial"/>
              <a:cs typeface="Arial"/>
              <a:sym typeface="Arial"/>
            </a:endParaRPr>
          </a:p>
        </p:txBody>
      </p:sp>
      <p:sp>
        <p:nvSpPr>
          <p:cNvPr id="70" name="Google Shape;70;p2"/>
          <p:cNvSpPr txBox="1"/>
          <p:nvPr/>
        </p:nvSpPr>
        <p:spPr>
          <a:xfrm>
            <a:off x="708200" y="1494411"/>
            <a:ext cx="3852649" cy="317009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Introduction</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Objective</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Problem Statement</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Description of data</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Cleaning the data</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Exploratory analysis and visualizations</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Sentiment analysis</a:t>
            </a:r>
            <a:endParaRPr b="0" i="0" sz="20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conclusion</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71" name="Google Shape;71;p2"/>
          <p:cNvSpPr txBox="1"/>
          <p:nvPr/>
        </p:nvSpPr>
        <p:spPr>
          <a:xfrm>
            <a:off x="6307873" y="1277547"/>
            <a:ext cx="23194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2"/>
          <p:cNvSpPr txBox="1"/>
          <p:nvPr/>
        </p:nvSpPr>
        <p:spPr>
          <a:xfrm>
            <a:off x="5215053" y="3490332"/>
            <a:ext cx="23194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78" name="Google Shape;78;p4"/>
          <p:cNvSpPr txBox="1"/>
          <p:nvPr/>
        </p:nvSpPr>
        <p:spPr>
          <a:xfrm>
            <a:off x="748795" y="672986"/>
            <a:ext cx="19923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Objective</a:t>
            </a:r>
            <a:endParaRPr b="0" i="0" sz="2800" u="none" cap="none" strike="noStrike">
              <a:solidFill>
                <a:schemeClr val="dk1"/>
              </a:solidFill>
              <a:latin typeface="Arial"/>
              <a:ea typeface="Arial"/>
              <a:cs typeface="Arial"/>
              <a:sym typeface="Arial"/>
            </a:endParaRPr>
          </a:p>
        </p:txBody>
      </p:sp>
      <p:sp>
        <p:nvSpPr>
          <p:cNvPr id="79" name="Google Shape;79;p4"/>
          <p:cNvSpPr txBox="1"/>
          <p:nvPr/>
        </p:nvSpPr>
        <p:spPr>
          <a:xfrm>
            <a:off x="929268" y="1531582"/>
            <a:ext cx="7315200" cy="28623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12121"/>
                </a:solidFill>
                <a:latin typeface="Roboto"/>
                <a:ea typeface="Roboto"/>
                <a:cs typeface="Roboto"/>
                <a:sym typeface="Roboto"/>
              </a:rPr>
              <a:t>The main objective of this  Project is to gather  and understand customer demands better and help  developers to make their Apps better and popular on the Play Store</a:t>
            </a:r>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Font typeface="Times New Roman"/>
              <a:buAutoNum type="arabicPeriod"/>
            </a:pPr>
            <a:r>
              <a:rPr lang="en-US">
                <a:solidFill>
                  <a:schemeClr val="accent2"/>
                </a:solidFill>
                <a:latin typeface="Times New Roman"/>
                <a:ea typeface="Times New Roman"/>
                <a:cs typeface="Times New Roman"/>
                <a:sym typeface="Times New Roman"/>
              </a:rPr>
              <a:t>What are the top categories on Play Store?</a:t>
            </a:r>
            <a:endParaRPr/>
          </a:p>
          <a:p>
            <a:pPr indent="-342900" lvl="0" marL="457200" rtl="0" algn="l">
              <a:lnSpc>
                <a:spcPct val="115000"/>
              </a:lnSpc>
              <a:spcBef>
                <a:spcPts val="0"/>
              </a:spcBef>
              <a:spcAft>
                <a:spcPts val="0"/>
              </a:spcAft>
              <a:buClr>
                <a:schemeClr val="accent2"/>
              </a:buClr>
              <a:buSzPts val="1800"/>
              <a:buFont typeface="Times New Roman"/>
              <a:buAutoNum type="arabicPeriod"/>
            </a:pPr>
            <a:r>
              <a:rPr lang="en-US">
                <a:solidFill>
                  <a:schemeClr val="accent2"/>
                </a:solidFill>
                <a:latin typeface="Times New Roman"/>
                <a:ea typeface="Times New Roman"/>
                <a:cs typeface="Times New Roman"/>
                <a:sym typeface="Times New Roman"/>
              </a:rPr>
              <a:t>Are majority of the apps Paid or Free?</a:t>
            </a:r>
            <a:endParaRPr/>
          </a:p>
          <a:p>
            <a:pPr indent="-342900" lvl="0" marL="457200" rtl="0" algn="l">
              <a:lnSpc>
                <a:spcPct val="115000"/>
              </a:lnSpc>
              <a:spcBef>
                <a:spcPts val="0"/>
              </a:spcBef>
              <a:spcAft>
                <a:spcPts val="0"/>
              </a:spcAft>
              <a:buClr>
                <a:srgbClr val="000000"/>
              </a:buClr>
              <a:buSzPts val="1800"/>
              <a:buFont typeface="Times New Roman"/>
              <a:buAutoNum type="arabicPeriod"/>
            </a:pPr>
            <a:r>
              <a:rPr b="0" lang="en-US" strike="noStrike">
                <a:solidFill>
                  <a:srgbClr val="000000"/>
                </a:solidFill>
                <a:latin typeface="Times New Roman"/>
                <a:ea typeface="Times New Roman"/>
                <a:cs typeface="Times New Roman"/>
                <a:sym typeface="Times New Roman"/>
              </a:rPr>
              <a:t>How rating is important for an application?</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b="0" lang="en-US" strike="noStrike">
                <a:solidFill>
                  <a:srgbClr val="000000"/>
                </a:solidFill>
                <a:latin typeface="Times New Roman"/>
                <a:ea typeface="Times New Roman"/>
                <a:cs typeface="Times New Roman"/>
                <a:sym typeface="Times New Roman"/>
              </a:rPr>
              <a:t>Which categories from the audience should the app be based on?</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b="0" lang="en-US" strike="noStrike">
                <a:solidFill>
                  <a:srgbClr val="000000"/>
                </a:solidFill>
                <a:latin typeface="Times New Roman"/>
                <a:ea typeface="Times New Roman"/>
                <a:cs typeface="Times New Roman"/>
                <a:sym typeface="Times New Roman"/>
              </a:rPr>
              <a:t>Which category has the most no. of installations?</a:t>
            </a:r>
            <a:endParaRPr/>
          </a:p>
          <a:p>
            <a:pPr indent="-342900" lvl="0" marL="457200" rtl="0" algn="l">
              <a:lnSpc>
                <a:spcPct val="115000"/>
              </a:lnSpc>
              <a:spcBef>
                <a:spcPts val="0"/>
              </a:spcBef>
              <a:spcAft>
                <a:spcPts val="0"/>
              </a:spcAft>
              <a:buClr>
                <a:srgbClr val="000000"/>
              </a:buClr>
              <a:buSzPts val="1800"/>
              <a:buFont typeface="Times New Roman"/>
              <a:buAutoNum type="arabicPeriod"/>
            </a:pPr>
            <a:r>
              <a:rPr b="0" lang="en-US" strike="noStrike">
                <a:solidFill>
                  <a:srgbClr val="000000"/>
                </a:solidFill>
                <a:latin typeface="Times New Roman"/>
                <a:ea typeface="Times New Roman"/>
                <a:cs typeface="Times New Roman"/>
                <a:sym typeface="Times New Roman"/>
              </a:rPr>
              <a:t>How does the count of apps varies by Genres?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b="0" lang="en-US" strike="noStrike">
                <a:solidFill>
                  <a:srgbClr val="000000"/>
                </a:solidFill>
                <a:latin typeface="Times New Roman"/>
                <a:ea typeface="Times New Roman"/>
                <a:cs typeface="Times New Roman"/>
                <a:sym typeface="Times New Roman"/>
              </a:rPr>
              <a:t>How does the last update has an effect on the rating?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b="0" lang="en-US" strike="noStrike">
                <a:solidFill>
                  <a:srgbClr val="000000"/>
                </a:solidFill>
                <a:latin typeface="Times New Roman"/>
                <a:ea typeface="Times New Roman"/>
                <a:cs typeface="Times New Roman"/>
                <a:sym typeface="Times New Roman"/>
              </a:rPr>
              <a:t>How are ratings affected when the app is a paid one?</a:t>
            </a:r>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US">
                <a:solidFill>
                  <a:srgbClr val="000000"/>
                </a:solidFill>
                <a:latin typeface="Times New Roman"/>
                <a:ea typeface="Times New Roman"/>
                <a:cs typeface="Times New Roman"/>
                <a:sym typeface="Times New Roman"/>
              </a:rPr>
              <a:t>How are reviews and ratings co-related?</a:t>
            </a:r>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US">
                <a:solidFill>
                  <a:srgbClr val="000000"/>
                </a:solidFill>
                <a:latin typeface="Times New Roman"/>
                <a:ea typeface="Times New Roman"/>
                <a:cs typeface="Times New Roman"/>
                <a:sym typeface="Times New Roman"/>
              </a:rPr>
              <a:t>What is Sentiment Subjectivity</a:t>
            </a:r>
            <a:endParaRPr/>
          </a:p>
          <a:p>
            <a:pPr indent="0" lvl="0" marL="114300" rtl="0" algn="l">
              <a:lnSpc>
                <a:spcPct val="115000"/>
              </a:lnSpc>
              <a:spcBef>
                <a:spcPts val="0"/>
              </a:spcBef>
              <a:spcAft>
                <a:spcPts val="0"/>
              </a:spcAft>
              <a:buSzPts val="1800"/>
              <a:buNone/>
            </a:pPr>
            <a:r>
              <a:t/>
            </a:r>
            <a:endParaRPr b="0" strike="noStrike">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
        <p:nvSpPr>
          <p:cNvPr id="91" name="Google Shape;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accent2"/>
                </a:solidFill>
              </a:rPr>
              <a:t>11.   </a:t>
            </a:r>
            <a:r>
              <a:rPr lang="en-US">
                <a:solidFill>
                  <a:schemeClr val="accent2"/>
                </a:solidFill>
              </a:rPr>
              <a:t>How Subjectivity and Polarity proportional to each other?</a:t>
            </a:r>
            <a:endParaRPr/>
          </a:p>
          <a:p>
            <a:pPr indent="0" lvl="0" marL="0" rtl="0" algn="l">
              <a:lnSpc>
                <a:spcPct val="115000"/>
              </a:lnSpc>
              <a:spcBef>
                <a:spcPts val="0"/>
              </a:spcBef>
              <a:spcAft>
                <a:spcPts val="0"/>
              </a:spcAft>
              <a:buNone/>
            </a:pPr>
            <a:r>
              <a:rPr lang="en-US">
                <a:solidFill>
                  <a:schemeClr val="accent2"/>
                </a:solidFill>
              </a:rPr>
              <a:t>12.   </a:t>
            </a:r>
            <a:r>
              <a:rPr lang="en-US">
                <a:solidFill>
                  <a:schemeClr val="accent2"/>
                </a:solidFill>
              </a:rPr>
              <a:t>What  is the percentage of review sentiments?</a:t>
            </a:r>
            <a:endParaRPr/>
          </a:p>
          <a:p>
            <a:pPr indent="0" lvl="0" marL="0" rtl="0" algn="l">
              <a:lnSpc>
                <a:spcPct val="115000"/>
              </a:lnSpc>
              <a:spcBef>
                <a:spcPts val="0"/>
              </a:spcBef>
              <a:spcAft>
                <a:spcPts val="0"/>
              </a:spcAft>
              <a:buNone/>
            </a:pPr>
            <a:r>
              <a:rPr lang="en-US">
                <a:solidFill>
                  <a:schemeClr val="accent2"/>
                </a:solidFill>
              </a:rPr>
              <a:t>13.   </a:t>
            </a:r>
            <a:r>
              <a:rPr lang="en-US">
                <a:solidFill>
                  <a:schemeClr val="accent2"/>
                </a:solidFill>
              </a:rPr>
              <a:t>How is sentiment polarity varying for paid and free apps?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 of Dataset</a:t>
            </a:r>
            <a:endParaRPr/>
          </a:p>
        </p:txBody>
      </p:sp>
      <p:sp>
        <p:nvSpPr>
          <p:cNvPr id="97" name="Google Shape;9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chemeClr val="accent2"/>
                </a:solidFill>
              </a:rPr>
              <a:t>There are two dataset: Play Store Data &amp; User Data</a:t>
            </a:r>
            <a:endParaRPr/>
          </a:p>
          <a:p>
            <a:pPr indent="0" lvl="0" marL="0" rtl="0" algn="l">
              <a:lnSpc>
                <a:spcPct val="115000"/>
              </a:lnSpc>
              <a:spcBef>
                <a:spcPts val="0"/>
              </a:spcBef>
              <a:spcAft>
                <a:spcPts val="0"/>
              </a:spcAft>
              <a:buNone/>
            </a:pPr>
            <a:r>
              <a:rPr b="1" lang="en-US">
                <a:solidFill>
                  <a:schemeClr val="accent2"/>
                </a:solidFill>
              </a:rPr>
              <a:t>Play Store Data:-</a:t>
            </a:r>
            <a:endParaRPr b="1">
              <a:solidFill>
                <a:schemeClr val="accent2"/>
              </a:solidFill>
            </a:endParaRPr>
          </a:p>
          <a:p>
            <a:pPr indent="0" lvl="0" marL="0" rtl="0" algn="l">
              <a:lnSpc>
                <a:spcPct val="115000"/>
              </a:lnSpc>
              <a:spcBef>
                <a:spcPts val="0"/>
              </a:spcBef>
              <a:spcAft>
                <a:spcPts val="0"/>
              </a:spcAft>
              <a:buNone/>
            </a:pPr>
            <a:r>
              <a:t/>
            </a:r>
            <a:endParaRPr b="1">
              <a:solidFill>
                <a:schemeClr val="accent2"/>
              </a:solidFill>
            </a:endParaRPr>
          </a:p>
          <a:p>
            <a:pPr indent="-330200" lvl="0" marL="457200" rtl="0" algn="l">
              <a:lnSpc>
                <a:spcPct val="100000"/>
              </a:lnSpc>
              <a:spcBef>
                <a:spcPts val="100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App</a:t>
            </a:r>
            <a:r>
              <a:rPr b="0" i="0" lang="en-US" sz="1600">
                <a:solidFill>
                  <a:srgbClr val="212121"/>
                </a:solidFill>
                <a:latin typeface="Roboto"/>
                <a:ea typeface="Roboto"/>
                <a:cs typeface="Roboto"/>
                <a:sym typeface="Roboto"/>
              </a:rPr>
              <a:t> - Name of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Category</a:t>
            </a:r>
            <a:r>
              <a:rPr b="0" i="0" lang="en-US" sz="1600">
                <a:solidFill>
                  <a:srgbClr val="212121"/>
                </a:solidFill>
                <a:latin typeface="Roboto"/>
                <a:ea typeface="Roboto"/>
                <a:cs typeface="Roboto"/>
                <a:sym typeface="Roboto"/>
              </a:rPr>
              <a:t> - Category of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Rating</a:t>
            </a:r>
            <a:r>
              <a:rPr b="0" i="0" lang="en-US" sz="1600">
                <a:solidFill>
                  <a:srgbClr val="212121"/>
                </a:solidFill>
                <a:latin typeface="Roboto"/>
                <a:ea typeface="Roboto"/>
                <a:cs typeface="Roboto"/>
                <a:sym typeface="Roboto"/>
              </a:rPr>
              <a:t> - Rating given to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Reviews</a:t>
            </a:r>
            <a:r>
              <a:rPr b="0" i="0" lang="en-US" sz="1600">
                <a:solidFill>
                  <a:srgbClr val="212121"/>
                </a:solidFill>
                <a:latin typeface="Roboto"/>
                <a:ea typeface="Roboto"/>
                <a:cs typeface="Roboto"/>
                <a:sym typeface="Roboto"/>
              </a:rPr>
              <a:t> - No of reviews given to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Size</a:t>
            </a:r>
            <a:r>
              <a:rPr b="0" i="0" lang="en-US" sz="1600">
                <a:solidFill>
                  <a:srgbClr val="212121"/>
                </a:solidFill>
                <a:latin typeface="Roboto"/>
                <a:ea typeface="Roboto"/>
                <a:cs typeface="Roboto"/>
                <a:sym typeface="Roboto"/>
              </a:rPr>
              <a:t> - Size of the Application</a:t>
            </a:r>
            <a:endParaRPr/>
          </a:p>
          <a:p>
            <a:pPr indent="-342900" lvl="0" marL="457200" rtl="0" algn="l">
              <a:spcBef>
                <a:spcPts val="0"/>
              </a:spcBef>
              <a:spcAft>
                <a:spcPts val="0"/>
              </a:spcAft>
              <a:buClr>
                <a:schemeClr val="accent2"/>
              </a:buClr>
              <a:buSzPts val="1800"/>
              <a:buChar char="●"/>
            </a:pPr>
            <a:r>
              <a:rPr b="1" lang="en-US">
                <a:solidFill>
                  <a:schemeClr val="accent2"/>
                </a:solidFill>
                <a:latin typeface="Roboto"/>
                <a:ea typeface="Roboto"/>
                <a:cs typeface="Roboto"/>
                <a:sym typeface="Roboto"/>
              </a:rPr>
              <a:t>Installs</a:t>
            </a:r>
            <a:r>
              <a:rPr lang="en-US">
                <a:solidFill>
                  <a:schemeClr val="accent2"/>
                </a:solidFill>
                <a:latin typeface="Roboto"/>
                <a:ea typeface="Roboto"/>
                <a:cs typeface="Roboto"/>
                <a:sym typeface="Roboto"/>
              </a:rPr>
              <a:t> - No of downloads of the Application</a:t>
            </a:r>
            <a:endParaRPr/>
          </a:p>
          <a:p>
            <a:pPr indent="-342900" lvl="0" marL="457200" rtl="0" algn="l">
              <a:spcBef>
                <a:spcPts val="0"/>
              </a:spcBef>
              <a:spcAft>
                <a:spcPts val="0"/>
              </a:spcAft>
              <a:buClr>
                <a:schemeClr val="accent2"/>
              </a:buClr>
              <a:buSzPts val="1800"/>
              <a:buChar char="●"/>
            </a:pPr>
            <a:r>
              <a:rPr b="1" lang="en-US">
                <a:solidFill>
                  <a:schemeClr val="accent2"/>
                </a:solidFill>
                <a:latin typeface="Roboto"/>
                <a:ea typeface="Roboto"/>
                <a:cs typeface="Roboto"/>
                <a:sym typeface="Roboto"/>
              </a:rPr>
              <a:t>Type</a:t>
            </a:r>
            <a:r>
              <a:rPr lang="en-US">
                <a:solidFill>
                  <a:schemeClr val="accent2"/>
                </a:solidFill>
                <a:latin typeface="Roboto"/>
                <a:ea typeface="Roboto"/>
                <a:cs typeface="Roboto"/>
                <a:sym typeface="Roboto"/>
              </a:rPr>
              <a:t> - Free or Paid</a:t>
            </a:r>
            <a:endParaRPr/>
          </a:p>
          <a:p>
            <a:pPr indent="-342900" lvl="0" marL="457200" rtl="0" algn="l">
              <a:spcBef>
                <a:spcPts val="0"/>
              </a:spcBef>
              <a:spcAft>
                <a:spcPts val="0"/>
              </a:spcAft>
              <a:buClr>
                <a:schemeClr val="accent2"/>
              </a:buClr>
              <a:buSzPts val="1800"/>
              <a:buChar char="●"/>
            </a:pPr>
            <a:r>
              <a:rPr b="1" lang="en-US">
                <a:solidFill>
                  <a:schemeClr val="accent2"/>
                </a:solidFill>
                <a:latin typeface="Roboto"/>
                <a:ea typeface="Roboto"/>
                <a:cs typeface="Roboto"/>
                <a:sym typeface="Roboto"/>
              </a:rPr>
              <a:t>Price</a:t>
            </a:r>
            <a:r>
              <a:rPr lang="en-US">
                <a:solidFill>
                  <a:schemeClr val="accent2"/>
                </a:solidFill>
                <a:latin typeface="Roboto"/>
                <a:ea typeface="Roboto"/>
                <a:cs typeface="Roboto"/>
                <a:sym typeface="Roboto"/>
              </a:rPr>
              <a:t> - Price of the Application if it is paid</a:t>
            </a:r>
            <a:endParaRPr/>
          </a:p>
          <a:p>
            <a:pPr indent="0" lvl="0" marL="457200" rtl="0" algn="l">
              <a:spcBef>
                <a:spcPts val="0"/>
              </a:spcBef>
              <a:spcAft>
                <a:spcPts val="0"/>
              </a:spcAft>
              <a:buNone/>
            </a:pPr>
            <a:r>
              <a:t/>
            </a:r>
            <a:endParaRPr/>
          </a:p>
          <a:p>
            <a:pPr indent="0" lvl="0" marL="114300" rtl="0" algn="l">
              <a:lnSpc>
                <a:spcPct val="100000"/>
              </a:lnSpc>
              <a:spcBef>
                <a:spcPts val="1000"/>
              </a:spcBef>
              <a:spcAft>
                <a:spcPts val="0"/>
              </a:spcAft>
              <a:buSzPts val="1800"/>
              <a:buNone/>
            </a:pPr>
            <a:r>
              <a:t/>
            </a:r>
            <a:endParaRPr>
              <a:solidFill>
                <a:schemeClr val="accent2"/>
              </a:solidFill>
            </a:endParaRPr>
          </a:p>
          <a:p>
            <a:pPr indent="0" lvl="0" marL="1143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 of Dataset</a:t>
            </a:r>
            <a:endParaRPr/>
          </a:p>
        </p:txBody>
      </p:sp>
      <p:sp>
        <p:nvSpPr>
          <p:cNvPr id="103" name="Google Shape;10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Content Rating</a:t>
            </a:r>
            <a:r>
              <a:rPr b="0" i="0" lang="en-US" sz="1800">
                <a:solidFill>
                  <a:srgbClr val="212121"/>
                </a:solidFill>
                <a:latin typeface="Roboto"/>
                <a:ea typeface="Roboto"/>
                <a:cs typeface="Roboto"/>
                <a:sym typeface="Roboto"/>
              </a:rPr>
              <a:t>-It is Age appropriate or Not</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Genres</a:t>
            </a:r>
            <a:r>
              <a:rPr b="0" i="0" lang="en-US" sz="1800">
                <a:solidFill>
                  <a:srgbClr val="212121"/>
                </a:solidFill>
                <a:latin typeface="Roboto"/>
                <a:ea typeface="Roboto"/>
                <a:cs typeface="Roboto"/>
                <a:sym typeface="Roboto"/>
              </a:rPr>
              <a:t> - Type of Genre the Application belongs to</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Last Updated</a:t>
            </a:r>
            <a:r>
              <a:rPr b="0" i="0" lang="en-US" sz="1800">
                <a:solidFill>
                  <a:srgbClr val="212121"/>
                </a:solidFill>
                <a:latin typeface="Roboto"/>
                <a:ea typeface="Roboto"/>
                <a:cs typeface="Roboto"/>
                <a:sym typeface="Roboto"/>
              </a:rPr>
              <a:t> - When the last time the Application is Updated</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Current Ver</a:t>
            </a:r>
            <a:r>
              <a:rPr b="0" i="0" lang="en-US" sz="1800">
                <a:solidFill>
                  <a:srgbClr val="212121"/>
                </a:solidFill>
                <a:latin typeface="Roboto"/>
                <a:ea typeface="Roboto"/>
                <a:cs typeface="Roboto"/>
                <a:sym typeface="Roboto"/>
              </a:rPr>
              <a:t> - Current version of the Application</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Android Version</a:t>
            </a:r>
            <a:r>
              <a:rPr b="0" i="0" lang="en-US" sz="1800">
                <a:solidFill>
                  <a:srgbClr val="212121"/>
                </a:solidFill>
                <a:latin typeface="Roboto"/>
                <a:ea typeface="Roboto"/>
                <a:cs typeface="Roboto"/>
                <a:sym typeface="Roboto"/>
              </a:rPr>
              <a:t>- Minimum Android version required to run the Application</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 of Dataset</a:t>
            </a:r>
            <a:endParaRPr/>
          </a:p>
        </p:txBody>
      </p:sp>
      <p:sp>
        <p:nvSpPr>
          <p:cNvPr id="109" name="Google Shape;109;p9"/>
          <p:cNvSpPr txBox="1"/>
          <p:nvPr>
            <p:ph idx="1" type="body"/>
          </p:nvPr>
        </p:nvSpPr>
        <p:spPr>
          <a:xfrm>
            <a:off x="311700" y="1152475"/>
            <a:ext cx="8520600" cy="396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2)</a:t>
            </a:r>
            <a:r>
              <a:rPr b="1" lang="en-US" sz="1800" strike="noStrike">
                <a:solidFill>
                  <a:srgbClr val="000000"/>
                </a:solidFill>
                <a:latin typeface="Times New Roman"/>
                <a:ea typeface="Times New Roman"/>
                <a:cs typeface="Times New Roman"/>
                <a:sym typeface="Times New Roman"/>
              </a:rPr>
              <a:t>User Review Data:</a:t>
            </a:r>
            <a:endParaRPr b="1" sz="1800" strike="noStrike">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App </a:t>
            </a:r>
            <a:r>
              <a:rPr b="0" lang="en-US" sz="1800" strike="noStrike">
                <a:solidFill>
                  <a:srgbClr val="000000"/>
                </a:solidFill>
                <a:latin typeface="Times New Roman"/>
                <a:ea typeface="Times New Roman"/>
                <a:cs typeface="Times New Roman"/>
                <a:sym typeface="Times New Roman"/>
              </a:rPr>
              <a:t>– An app name</a:t>
            </a:r>
            <a:endParaRPr b="0" sz="1800" strike="noStrike">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b="1" lang="en-US">
                <a:solidFill>
                  <a:schemeClr val="accent2"/>
                </a:solidFill>
                <a:highlight>
                  <a:srgbClr val="FFFFFF"/>
                </a:highlight>
                <a:latin typeface="Times New Roman"/>
                <a:ea typeface="Times New Roman"/>
                <a:cs typeface="Times New Roman"/>
                <a:sym typeface="Times New Roman"/>
              </a:rPr>
              <a:t>Translated_Review</a:t>
            </a:r>
            <a:r>
              <a:rPr lang="en-US">
                <a:solidFill>
                  <a:schemeClr val="accent2"/>
                </a:solidFill>
                <a:highlight>
                  <a:srgbClr val="FFFFFF"/>
                </a:highlight>
                <a:latin typeface="Times New Roman"/>
                <a:ea typeface="Times New Roman"/>
                <a:cs typeface="Times New Roman"/>
                <a:sym typeface="Times New Roman"/>
              </a:rPr>
              <a:t>:- Reviews being given by consumer</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Sentiment</a:t>
            </a:r>
            <a:r>
              <a:rPr b="0" lang="en-US" sz="1800" strike="noStrike">
                <a:solidFill>
                  <a:srgbClr val="000000"/>
                </a:solidFill>
                <a:latin typeface="Times New Roman"/>
                <a:ea typeface="Times New Roman"/>
                <a:cs typeface="Times New Roman"/>
                <a:sym typeface="Times New Roman"/>
              </a:rPr>
              <a:t> – Sentiment given to an app by users ( i.e. Positive, Neutral, Negative)</a:t>
            </a:r>
            <a:endParaRPr b="0" sz="1800" strike="noStrike">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Sentiment Polarity</a:t>
            </a:r>
            <a:r>
              <a:rPr b="0" lang="en-US" sz="1800" strike="noStrike">
                <a:solidFill>
                  <a:srgbClr val="000000"/>
                </a:solidFill>
                <a:latin typeface="Times New Roman"/>
                <a:ea typeface="Times New Roman"/>
                <a:cs typeface="Times New Roman"/>
                <a:sym typeface="Times New Roman"/>
              </a:rPr>
              <a:t> – The polarity of sentiment measures how negative or positive the     context is. In the data we have, the polarity ranges from +1(Positive) to -1(Negative).</a:t>
            </a:r>
            <a:endParaRPr b="0" sz="1800" strike="noStrike">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Sentiment Subjectivity</a:t>
            </a:r>
            <a:r>
              <a:rPr b="0" lang="en-US" sz="1800" strike="noStrike">
                <a:solidFill>
                  <a:srgbClr val="000000"/>
                </a:solidFill>
                <a:latin typeface="Times New Roman"/>
                <a:ea typeface="Times New Roman"/>
                <a:cs typeface="Times New Roman"/>
                <a:sym typeface="Times New Roman"/>
              </a:rPr>
              <a:t> - The subjectivity of a sentiment is how likely that sentiment is to  be based on data or factual information, versus personal opinions or public notions.</a:t>
            </a:r>
            <a:endParaRPr b="0" sz="1800" strike="noStrike">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Char char="●"/>
            </a:pPr>
            <a:r>
              <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YASHYA KUMAR GANJI</dc:creator>
</cp:coreProperties>
</file>